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335" r:id="rId5"/>
    <p:sldId id="257" r:id="rId6"/>
    <p:sldId id="334" r:id="rId7"/>
    <p:sldId id="304" r:id="rId8"/>
    <p:sldId id="305" r:id="rId9"/>
    <p:sldId id="274" r:id="rId10"/>
    <p:sldId id="325" r:id="rId11"/>
    <p:sldId id="322" r:id="rId12"/>
    <p:sldId id="332" r:id="rId13"/>
    <p:sldId id="333" r:id="rId14"/>
    <p:sldId id="330" r:id="rId15"/>
    <p:sldId id="329" r:id="rId16"/>
    <p:sldId id="331" r:id="rId17"/>
    <p:sldId id="336" r:id="rId18"/>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4523" autoAdjust="0"/>
  </p:normalViewPr>
  <p:slideViewPr>
    <p:cSldViewPr>
      <p:cViewPr varScale="1">
        <p:scale>
          <a:sx n="66" d="100"/>
          <a:sy n="66" d="100"/>
        </p:scale>
        <p:origin x="-1422" y="-96"/>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5D09B07-CBEE-41E4-A6FF-1CA2D5AE44E5}" type="datetimeFigureOut">
              <a:rPr lang="ja-JP" altLang="en-US"/>
              <a:pPr>
                <a:defRPr/>
              </a:pPr>
              <a:t>2014/1/8</a:t>
            </a:fld>
            <a:endParaRPr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FA3DFD1A-F0A3-4259-A8E6-A6A2911E848F}" type="slidenum">
              <a:rPr lang="ja-JP" altLang="en-US"/>
              <a:pPr>
                <a:defRPr/>
              </a:pPr>
              <a:t>‹#›</a:t>
            </a:fld>
            <a:endParaRPr lang="ja-JP" altLang="en-US"/>
          </a:p>
        </p:txBody>
      </p:sp>
    </p:spTree>
    <p:extLst>
      <p:ext uri="{BB962C8B-B14F-4D97-AF65-F5344CB8AC3E}">
        <p14:creationId xmlns:p14="http://schemas.microsoft.com/office/powerpoint/2010/main" val="1065296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F7678269-C15A-4317-AA3F-DB024687ED29}" type="datetimeFigureOut">
              <a:rPr lang="ja-JP" altLang="en-US"/>
              <a:pPr>
                <a:defRPr/>
              </a:pPr>
              <a:t>2014/1/8</a:t>
            </a:fld>
            <a:endParaRPr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610C090F-C0AC-456E-A144-EA792CFB4FF0}" type="slidenum">
              <a:rPr lang="ja-JP" altLang="en-US"/>
              <a:pPr>
                <a:defRPr/>
              </a:pPr>
              <a:t>‹#›</a:t>
            </a:fld>
            <a:endParaRPr lang="ja-JP" altLang="en-US"/>
          </a:p>
        </p:txBody>
      </p:sp>
    </p:spTree>
    <p:extLst>
      <p:ext uri="{BB962C8B-B14F-4D97-AF65-F5344CB8AC3E}">
        <p14:creationId xmlns:p14="http://schemas.microsoft.com/office/powerpoint/2010/main" val="3568276156"/>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EC4858F-8E8D-4813-B3B9-8B877287C50E}" type="datetime1">
              <a:rPr lang="ja-JP" altLang="en-US"/>
              <a:pPr>
                <a:defRPr/>
              </a:pPr>
              <a:t>2014/1/8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314555E-DCBE-47EF-94E8-4DB9616E4375}" type="slidenum">
              <a:rPr lang="ja-JP" altLang="en-US"/>
              <a:pPr>
                <a:defRPr/>
              </a:pPr>
              <a:t>‹#›</a:t>
            </a:fld>
            <a:endParaRPr lang="ja-JP" altLang="en-US"/>
          </a:p>
        </p:txBody>
      </p:sp>
    </p:spTree>
    <p:extLst>
      <p:ext uri="{BB962C8B-B14F-4D97-AF65-F5344CB8AC3E}">
        <p14:creationId xmlns:p14="http://schemas.microsoft.com/office/powerpoint/2010/main" val="332342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0C74B77-EF2D-4C87-9D46-0736F8604596}" type="datetime1">
              <a:rPr lang="ja-JP" altLang="en-US"/>
              <a:pPr>
                <a:defRPr/>
              </a:pPr>
              <a:t>2014/1/8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D5785F3-D079-496B-A418-4045023F4B03}" type="slidenum">
              <a:rPr lang="ja-JP" altLang="en-US"/>
              <a:pPr>
                <a:defRPr/>
              </a:pPr>
              <a:t>‹#›</a:t>
            </a:fld>
            <a:endParaRPr lang="ja-JP" altLang="en-US"/>
          </a:p>
        </p:txBody>
      </p:sp>
    </p:spTree>
    <p:extLst>
      <p:ext uri="{BB962C8B-B14F-4D97-AF65-F5344CB8AC3E}">
        <p14:creationId xmlns:p14="http://schemas.microsoft.com/office/powerpoint/2010/main" val="318387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FAE290E-6A1C-4B0A-8289-96AB25B09816}" type="datetime1">
              <a:rPr lang="ja-JP" altLang="en-US"/>
              <a:pPr>
                <a:defRPr/>
              </a:pPr>
              <a:t>2014/1/8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54F2F11-322A-46C3-AC9F-0641376AA22C}" type="slidenum">
              <a:rPr lang="ja-JP" altLang="en-US"/>
              <a:pPr>
                <a:defRPr/>
              </a:pPr>
              <a:t>‹#›</a:t>
            </a:fld>
            <a:endParaRPr lang="ja-JP" altLang="en-US"/>
          </a:p>
        </p:txBody>
      </p:sp>
    </p:spTree>
    <p:extLst>
      <p:ext uri="{BB962C8B-B14F-4D97-AF65-F5344CB8AC3E}">
        <p14:creationId xmlns:p14="http://schemas.microsoft.com/office/powerpoint/2010/main" val="4046526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BA4DC9E-51F6-4B4B-8D58-0F4B2321C13F}" type="datetime1">
              <a:rPr lang="ja-JP" altLang="en-US"/>
              <a:pPr>
                <a:defRPr/>
              </a:pPr>
              <a:t>2014/1/8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AD1D953-161B-43EC-85AA-D7A41894B686}" type="slidenum">
              <a:rPr lang="ja-JP" altLang="en-US"/>
              <a:pPr>
                <a:defRPr/>
              </a:pPr>
              <a:t>‹#›</a:t>
            </a:fld>
            <a:endParaRPr lang="ja-JP" altLang="en-US"/>
          </a:p>
        </p:txBody>
      </p:sp>
    </p:spTree>
    <p:extLst>
      <p:ext uri="{BB962C8B-B14F-4D97-AF65-F5344CB8AC3E}">
        <p14:creationId xmlns:p14="http://schemas.microsoft.com/office/powerpoint/2010/main" val="46408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6C85CA1B-8EFA-469C-A66C-152150E57F51}" type="datetime1">
              <a:rPr lang="ja-JP" altLang="en-US"/>
              <a:pPr>
                <a:defRPr/>
              </a:pPr>
              <a:t>2014/1/8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508AC35-7FD5-4E6F-8E27-9BAECE52D8FC}" type="slidenum">
              <a:rPr lang="ja-JP" altLang="en-US"/>
              <a:pPr>
                <a:defRPr/>
              </a:pPr>
              <a:t>‹#›</a:t>
            </a:fld>
            <a:endParaRPr lang="ja-JP" altLang="en-US"/>
          </a:p>
        </p:txBody>
      </p:sp>
    </p:spTree>
    <p:extLst>
      <p:ext uri="{BB962C8B-B14F-4D97-AF65-F5344CB8AC3E}">
        <p14:creationId xmlns:p14="http://schemas.microsoft.com/office/powerpoint/2010/main" val="425112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1D8C445E-8454-46D5-B546-BC0D4EDAD56B}" type="datetime1">
              <a:rPr lang="ja-JP" altLang="en-US"/>
              <a:pPr>
                <a:defRPr/>
              </a:pPr>
              <a:t>2014/1/8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88D008B3-1974-4FA2-90AD-1DB807D0442A}" type="slidenum">
              <a:rPr lang="ja-JP" altLang="en-US"/>
              <a:pPr>
                <a:defRPr/>
              </a:pPr>
              <a:t>‹#›</a:t>
            </a:fld>
            <a:endParaRPr lang="ja-JP" altLang="en-US"/>
          </a:p>
        </p:txBody>
      </p:sp>
    </p:spTree>
    <p:extLst>
      <p:ext uri="{BB962C8B-B14F-4D97-AF65-F5344CB8AC3E}">
        <p14:creationId xmlns:p14="http://schemas.microsoft.com/office/powerpoint/2010/main" val="315547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84E9DDC1-CC6F-4D1F-A6CE-93012A34609D}" type="datetime1">
              <a:rPr lang="ja-JP" altLang="en-US"/>
              <a:pPr>
                <a:defRPr/>
              </a:pPr>
              <a:t>2014/1/8</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4911C9D6-2117-4B59-9140-B7166D758FD4}" type="slidenum">
              <a:rPr lang="ja-JP" altLang="en-US"/>
              <a:pPr>
                <a:defRPr/>
              </a:pPr>
              <a:t>‹#›</a:t>
            </a:fld>
            <a:endParaRPr lang="ja-JP" altLang="en-US"/>
          </a:p>
        </p:txBody>
      </p:sp>
    </p:spTree>
    <p:extLst>
      <p:ext uri="{BB962C8B-B14F-4D97-AF65-F5344CB8AC3E}">
        <p14:creationId xmlns:p14="http://schemas.microsoft.com/office/powerpoint/2010/main" val="344623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126359A8-48AC-4F10-8313-571C94758F40}" type="datetime1">
              <a:rPr lang="ja-JP" altLang="en-US"/>
              <a:pPr>
                <a:defRPr/>
              </a:pPr>
              <a:t>2014/1/8</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9E2C4112-D4C6-48B4-AA86-451F5028EEC7}" type="slidenum">
              <a:rPr lang="ja-JP" altLang="en-US"/>
              <a:pPr>
                <a:defRPr/>
              </a:pPr>
              <a:t>‹#›</a:t>
            </a:fld>
            <a:endParaRPr lang="ja-JP" altLang="en-US"/>
          </a:p>
        </p:txBody>
      </p:sp>
    </p:spTree>
    <p:extLst>
      <p:ext uri="{BB962C8B-B14F-4D97-AF65-F5344CB8AC3E}">
        <p14:creationId xmlns:p14="http://schemas.microsoft.com/office/powerpoint/2010/main" val="288071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2328BE86-BA1C-4E94-A65A-8BE5DB5EEC22}" type="datetime1">
              <a:rPr lang="ja-JP" altLang="en-US"/>
              <a:pPr>
                <a:defRPr/>
              </a:pPr>
              <a:t>2014/1/8</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1B3BD37B-B379-4E0B-B75D-62B42B0A4603}" type="slidenum">
              <a:rPr lang="ja-JP" altLang="en-US"/>
              <a:pPr>
                <a:defRPr/>
              </a:pPr>
              <a:t>‹#›</a:t>
            </a:fld>
            <a:endParaRPr lang="ja-JP" altLang="en-US"/>
          </a:p>
        </p:txBody>
      </p:sp>
    </p:spTree>
    <p:extLst>
      <p:ext uri="{BB962C8B-B14F-4D97-AF65-F5344CB8AC3E}">
        <p14:creationId xmlns:p14="http://schemas.microsoft.com/office/powerpoint/2010/main" val="202407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11F1298-8C08-4550-9B65-B7917E2A0EF6}" type="datetime1">
              <a:rPr lang="ja-JP" altLang="en-US"/>
              <a:pPr>
                <a:defRPr/>
              </a:pPr>
              <a:t>2014/1/8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C807BB80-E3AB-49A8-96A6-0E8427815E2F}" type="slidenum">
              <a:rPr lang="ja-JP" altLang="en-US"/>
              <a:pPr>
                <a:defRPr/>
              </a:pPr>
              <a:t>‹#›</a:t>
            </a:fld>
            <a:endParaRPr lang="ja-JP" altLang="en-US"/>
          </a:p>
        </p:txBody>
      </p:sp>
    </p:spTree>
    <p:extLst>
      <p:ext uri="{BB962C8B-B14F-4D97-AF65-F5344CB8AC3E}">
        <p14:creationId xmlns:p14="http://schemas.microsoft.com/office/powerpoint/2010/main" val="350811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ECB0F958-6F33-4D67-9298-548DEEFE97DC}" type="datetime1">
              <a:rPr lang="ja-JP" altLang="en-US"/>
              <a:pPr>
                <a:defRPr/>
              </a:pPr>
              <a:t>2014/1/8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7650341-062B-4175-BB37-9BCBC1D3535B}" type="slidenum">
              <a:rPr lang="ja-JP" altLang="en-US"/>
              <a:pPr>
                <a:defRPr/>
              </a:pPr>
              <a:t>‹#›</a:t>
            </a:fld>
            <a:endParaRPr lang="ja-JP" altLang="en-US"/>
          </a:p>
        </p:txBody>
      </p:sp>
    </p:spTree>
    <p:extLst>
      <p:ext uri="{BB962C8B-B14F-4D97-AF65-F5344CB8AC3E}">
        <p14:creationId xmlns:p14="http://schemas.microsoft.com/office/powerpoint/2010/main" val="279234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52C5CFE-EBD6-4AEA-A4D9-F737EFC2A03C}" type="datetime1">
              <a:rPr lang="ja-JP" altLang="en-US"/>
              <a:pPr>
                <a:defRPr/>
              </a:pPr>
              <a:t>2014/1/8</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97C8B587-CDDE-4657-BBDF-2A40305CA2C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charset="-128"/>
        </a:defRPr>
      </a:lvl2pPr>
      <a:lvl3pPr algn="ctr" rtl="0" fontAlgn="base">
        <a:spcBef>
          <a:spcPct val="0"/>
        </a:spcBef>
        <a:spcAft>
          <a:spcPct val="0"/>
        </a:spcAft>
        <a:defRPr kumimoji="1" sz="4400">
          <a:solidFill>
            <a:schemeClr val="tx1"/>
          </a:solidFill>
          <a:latin typeface="Calibri" pitchFamily="34" charset="0"/>
          <a:ea typeface="ＭＳ Ｐゴシック" charset="-128"/>
        </a:defRPr>
      </a:lvl3pPr>
      <a:lvl4pPr algn="ctr" rtl="0" fontAlgn="base">
        <a:spcBef>
          <a:spcPct val="0"/>
        </a:spcBef>
        <a:spcAft>
          <a:spcPct val="0"/>
        </a:spcAft>
        <a:defRPr kumimoji="1" sz="4400">
          <a:solidFill>
            <a:schemeClr val="tx1"/>
          </a:solidFill>
          <a:latin typeface="Calibri" pitchFamily="34" charset="0"/>
          <a:ea typeface="ＭＳ Ｐゴシック" charset="-128"/>
        </a:defRPr>
      </a:lvl4pPr>
      <a:lvl5pPr algn="ctr" rtl="0" fontAlgn="base">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6024" y="1628800"/>
            <a:ext cx="9540552" cy="1470025"/>
          </a:xfrm>
        </p:spPr>
        <p:txBody>
          <a:bodyPr>
            <a:normAutofit fontScale="90000"/>
          </a:bodyPr>
          <a:lstStyle/>
          <a:p>
            <a:r>
              <a:rPr kumimoji="1" lang="ja-JP" altLang="en-US" sz="4000" b="1" dirty="0" smtClean="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a:t>
            </a:r>
            <a:r>
              <a:rPr lang="ja-JP" altLang="en-US" sz="4000" b="1" dirty="0" smtClean="0">
                <a:latin typeface="Meiryo UI" pitchFamily="50" charset="-128"/>
                <a:ea typeface="Meiryo UI" pitchFamily="50" charset="-128"/>
                <a:cs typeface="Meiryo UI" pitchFamily="50" charset="-128"/>
              </a:rPr>
              <a:t>管理技術審議会</a:t>
            </a:r>
            <a:r>
              <a:rPr kumimoji="1" lang="en-US" altLang="ja-JP" sz="4000" b="1" dirty="0" smtClean="0">
                <a:latin typeface="Meiryo UI" pitchFamily="50" charset="-128"/>
                <a:ea typeface="Meiryo UI" pitchFamily="50" charset="-128"/>
                <a:cs typeface="Meiryo UI" pitchFamily="50" charset="-128"/>
              </a:rPr>
              <a:t/>
            </a:r>
            <a:br>
              <a:rPr kumimoji="1" lang="en-US" altLang="ja-JP" sz="4000" b="1" dirty="0" smtClean="0">
                <a:latin typeface="Meiryo UI" pitchFamily="50" charset="-128"/>
                <a:ea typeface="Meiryo UI" pitchFamily="50" charset="-128"/>
                <a:cs typeface="Meiryo UI" pitchFamily="50" charset="-128"/>
              </a:rPr>
            </a:br>
            <a:r>
              <a:rPr kumimoji="1" lang="ja-JP" altLang="en-US" b="1" dirty="0" smtClean="0">
                <a:latin typeface="Meiryo UI" pitchFamily="50" charset="-128"/>
                <a:ea typeface="Meiryo UI" pitchFamily="50" charset="-128"/>
                <a:cs typeface="Meiryo UI" pitchFamily="50" charset="-128"/>
              </a:rPr>
              <a:t>第</a:t>
            </a:r>
            <a:r>
              <a:rPr lang="ja-JP" altLang="en-US" b="1" dirty="0">
                <a:latin typeface="Meiryo UI" pitchFamily="50" charset="-128"/>
                <a:ea typeface="Meiryo UI" pitchFamily="50" charset="-128"/>
                <a:cs typeface="Meiryo UI" pitchFamily="50" charset="-128"/>
              </a:rPr>
              <a:t>２</a:t>
            </a:r>
            <a:r>
              <a:rPr kumimoji="1" lang="ja-JP" altLang="en-US" b="1" dirty="0" smtClean="0">
                <a:latin typeface="Meiryo UI" pitchFamily="50" charset="-128"/>
                <a:ea typeface="Meiryo UI" pitchFamily="50" charset="-128"/>
                <a:cs typeface="Meiryo UI" pitchFamily="50" charset="-128"/>
              </a:rPr>
              <a:t>回　全体検討部会</a:t>
            </a:r>
            <a:r>
              <a:rPr kumimoji="1" lang="en-US" altLang="ja-JP" b="1" dirty="0" smtClean="0">
                <a:latin typeface="Meiryo UI" pitchFamily="50" charset="-128"/>
                <a:ea typeface="Meiryo UI" pitchFamily="50" charset="-128"/>
                <a:cs typeface="Meiryo UI" pitchFamily="50" charset="-128"/>
              </a:rPr>
              <a:t/>
            </a:r>
            <a:br>
              <a:rPr kumimoji="1" lang="en-US" altLang="ja-JP" b="1" dirty="0" smtClean="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3" name="サブタイトル 2"/>
          <p:cNvSpPr>
            <a:spLocks noGrp="1"/>
          </p:cNvSpPr>
          <p:nvPr>
            <p:ph type="subTitle" idx="1"/>
          </p:nvPr>
        </p:nvSpPr>
        <p:spPr>
          <a:xfrm>
            <a:off x="0" y="5110336"/>
            <a:ext cx="9144000" cy="1126976"/>
          </a:xfrm>
        </p:spPr>
        <p:txBody>
          <a:bodyPr>
            <a:normAutofit/>
          </a:bodyPr>
          <a:lstStyle/>
          <a:p>
            <a:r>
              <a:rPr lang="ja-JP" altLang="en-US" b="1" dirty="0" smtClean="0">
                <a:latin typeface="Meiryo UI" pitchFamily="50" charset="-128"/>
                <a:ea typeface="Meiryo UI" pitchFamily="50" charset="-128"/>
                <a:cs typeface="Meiryo UI" pitchFamily="50" charset="-128"/>
              </a:rPr>
              <a:t>大阪府　都市整備部</a:t>
            </a:r>
            <a:endParaRPr lang="en-US" altLang="ja-JP" b="1" dirty="0" smtClean="0">
              <a:latin typeface="Meiryo UI" pitchFamily="50" charset="-128"/>
              <a:ea typeface="Meiryo UI" pitchFamily="50" charset="-128"/>
              <a:cs typeface="Meiryo UI" pitchFamily="50" charset="-128"/>
            </a:endParaRPr>
          </a:p>
        </p:txBody>
      </p:sp>
      <p:sp>
        <p:nvSpPr>
          <p:cNvPr id="4" name="テキスト ボックス 3"/>
          <p:cNvSpPr txBox="1"/>
          <p:nvPr/>
        </p:nvSpPr>
        <p:spPr>
          <a:xfrm>
            <a:off x="7205608" y="138698"/>
            <a:ext cx="1801590" cy="369332"/>
          </a:xfrm>
          <a:prstGeom prst="rect">
            <a:avLst/>
          </a:prstGeom>
          <a:noFill/>
        </p:spPr>
        <p:txBody>
          <a:bodyPr wrap="square" rtlCol="0">
            <a:spAutoFit/>
          </a:bodyPr>
          <a:lstStyle/>
          <a:p>
            <a:r>
              <a:rPr kumimoji="1" lang="ja-JP" altLang="en-US" b="1" dirty="0" smtClean="0">
                <a:latin typeface="Meiryo UI" pitchFamily="50" charset="-128"/>
                <a:ea typeface="Meiryo UI" pitchFamily="50" charset="-128"/>
                <a:cs typeface="Meiryo UI" pitchFamily="50" charset="-128"/>
              </a:rPr>
              <a:t>参考資料　</a:t>
            </a:r>
            <a:r>
              <a:rPr kumimoji="1" lang="en-US" altLang="ja-JP" b="1" dirty="0" smtClean="0">
                <a:latin typeface="Meiryo UI" pitchFamily="50" charset="-128"/>
                <a:ea typeface="Meiryo UI" pitchFamily="50" charset="-128"/>
                <a:cs typeface="Meiryo UI" pitchFamily="50" charset="-128"/>
              </a:rPr>
              <a:t>2</a:t>
            </a:r>
            <a:endParaRPr kumimoji="1" lang="ja-JP" altLang="en-US" b="1" dirty="0">
              <a:latin typeface="Meiryo UI" pitchFamily="50" charset="-128"/>
              <a:ea typeface="Meiryo UI" pitchFamily="50" charset="-128"/>
              <a:cs typeface="Meiryo UI" pitchFamily="50" charset="-128"/>
            </a:endParaRPr>
          </a:p>
        </p:txBody>
      </p:sp>
      <p:sp>
        <p:nvSpPr>
          <p:cNvPr id="5" name="コンテンツ プレースホルダー 2"/>
          <p:cNvSpPr txBox="1">
            <a:spLocks/>
          </p:cNvSpPr>
          <p:nvPr/>
        </p:nvSpPr>
        <p:spPr>
          <a:xfrm>
            <a:off x="1043608" y="3429000"/>
            <a:ext cx="7200000" cy="432000"/>
          </a:xfrm>
          <a:prstGeom prst="rect">
            <a:avLst/>
          </a:prstGeom>
          <a:gradFill>
            <a:gsLst>
              <a:gs pos="0">
                <a:srgbClr val="FFFF99"/>
              </a:gs>
              <a:gs pos="100000">
                <a:schemeClr val="bg1"/>
              </a:gs>
            </a:gsLst>
            <a:lin ang="5400000" scaled="1"/>
          </a:gradFill>
          <a:ln w="12700">
            <a:solidFill>
              <a:schemeClr val="tx1"/>
            </a:solidFill>
          </a:ln>
        </p:spPr>
        <p:txBody>
          <a:bodyPr anchor="ctr" anchorCtr="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南海トラフ巨大地震土木構造物耐震検討部会資料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7028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5308" r="8420" b="12585"/>
          <a:stretch>
            <a:fillRect/>
          </a:stretch>
        </p:blipFill>
        <p:spPr bwMode="auto">
          <a:xfrm>
            <a:off x="19050" y="630238"/>
            <a:ext cx="9124950" cy="618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◆防潮堤等の点検結果平面図</a:t>
            </a:r>
          </a:p>
        </p:txBody>
      </p:sp>
      <p:pic>
        <p:nvPicPr>
          <p:cNvPr id="21508"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5949950"/>
            <a:ext cx="5556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3"/>
          <p:cNvSpPr>
            <a:spLocks noGrp="1"/>
          </p:cNvSpPr>
          <p:nvPr>
            <p:ph type="sldNum" sz="quarter" idx="12"/>
          </p:nvPr>
        </p:nvSpPr>
        <p:spPr>
          <a:xfrm>
            <a:off x="6553200" y="6300788"/>
            <a:ext cx="2133600" cy="365125"/>
          </a:xfrm>
        </p:spPr>
        <p:txBody>
          <a:bodyPr/>
          <a:lstStyle/>
          <a:p>
            <a:pPr>
              <a:defRPr/>
            </a:pPr>
            <a:fld id="{7ED48BC7-4534-4462-B04B-4F3D72FFC6EF}" type="slidenum">
              <a:rPr lang="ja-JP" altLang="en-US">
                <a:latin typeface="+mn-ea"/>
              </a:rPr>
              <a:pPr>
                <a:defRPr/>
              </a:pPr>
              <a:t>10</a:t>
            </a:fld>
            <a:endParaRPr lang="ja-JP" altLang="en-US">
              <a:latin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◆対策の事業費と効果について（堤防・防潮堤）</a:t>
            </a:r>
          </a:p>
        </p:txBody>
      </p:sp>
      <p:sp>
        <p:nvSpPr>
          <p:cNvPr id="50" name="スライド番号プレースホルダー 3"/>
          <p:cNvSpPr>
            <a:spLocks noGrp="1"/>
          </p:cNvSpPr>
          <p:nvPr>
            <p:ph type="sldNum" sz="quarter" idx="12"/>
          </p:nvPr>
        </p:nvSpPr>
        <p:spPr>
          <a:xfrm>
            <a:off x="6948488" y="6453188"/>
            <a:ext cx="2133600" cy="365125"/>
          </a:xfrm>
        </p:spPr>
        <p:txBody>
          <a:bodyPr/>
          <a:lstStyle/>
          <a:p>
            <a:pPr>
              <a:defRPr/>
            </a:pPr>
            <a:fld id="{F33505E0-02AD-4A64-AE86-B3A3B04D8111}" type="slidenum">
              <a:rPr lang="ja-JP" altLang="en-US">
                <a:latin typeface="+mn-ea"/>
              </a:rPr>
              <a:pPr>
                <a:defRPr/>
              </a:pPr>
              <a:t>11</a:t>
            </a:fld>
            <a:endParaRPr lang="ja-JP" altLang="en-US" dirty="0">
              <a:latin typeface="+mn-ea"/>
            </a:endParaRPr>
          </a:p>
        </p:txBody>
      </p:sp>
      <p:sp>
        <p:nvSpPr>
          <p:cNvPr id="103" name="下矢印 102"/>
          <p:cNvSpPr/>
          <p:nvPr/>
        </p:nvSpPr>
        <p:spPr>
          <a:xfrm>
            <a:off x="2987675" y="6237288"/>
            <a:ext cx="1614488" cy="419100"/>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4" name="テキスト ボックス 103"/>
          <p:cNvSpPr txBox="1"/>
          <p:nvPr/>
        </p:nvSpPr>
        <p:spPr>
          <a:xfrm>
            <a:off x="4716463" y="6259513"/>
            <a:ext cx="4103687" cy="338137"/>
          </a:xfrm>
          <a:prstGeom prst="rect">
            <a:avLst/>
          </a:prstGeom>
          <a:noFill/>
        </p:spPr>
        <p:txBody>
          <a:bodyPr lIns="36000" rIns="36000">
            <a:spAutoFit/>
          </a:bodyPr>
          <a:lstStyle/>
          <a:p>
            <a:pPr fontAlgn="auto">
              <a:spcBef>
                <a:spcPts val="0"/>
              </a:spcBef>
              <a:spcAft>
                <a:spcPts val="0"/>
              </a:spcAft>
              <a:defRPr/>
            </a:pPr>
            <a:r>
              <a:rPr lang="ja-JP" altLang="en-US" sz="1600" dirty="0">
                <a:latin typeface="+mn-lt"/>
                <a:ea typeface="+mn-ea"/>
              </a:rPr>
              <a:t>対策の効果を平面図に</a:t>
            </a:r>
            <a:r>
              <a:rPr lang="ja-JP" altLang="en-US" sz="1600" dirty="0">
                <a:latin typeface="+mn-ea"/>
                <a:ea typeface="+mn-ea"/>
              </a:rPr>
              <a:t>反映すると</a:t>
            </a:r>
            <a:endParaRPr lang="en-US" altLang="ja-JP" sz="1600" dirty="0">
              <a:latin typeface="+mn-lt"/>
              <a:ea typeface="+mn-ea"/>
            </a:endParaRPr>
          </a:p>
        </p:txBody>
      </p:sp>
      <p:graphicFrame>
        <p:nvGraphicFramePr>
          <p:cNvPr id="22" name="表 21"/>
          <p:cNvGraphicFramePr>
            <a:graphicFrameLocks noGrp="1"/>
          </p:cNvGraphicFramePr>
          <p:nvPr/>
        </p:nvGraphicFramePr>
        <p:xfrm>
          <a:off x="323850" y="990600"/>
          <a:ext cx="8640763" cy="4625973"/>
        </p:xfrm>
        <a:graphic>
          <a:graphicData uri="http://schemas.openxmlformats.org/drawingml/2006/table">
            <a:tbl>
              <a:tblPr firstRow="1" bandRow="1">
                <a:tableStyleId>{5C22544A-7EE6-4342-B048-85BDC9FD1C3A}</a:tableStyleId>
              </a:tblPr>
              <a:tblGrid>
                <a:gridCol w="1152102"/>
                <a:gridCol w="1872165"/>
                <a:gridCol w="2592229"/>
                <a:gridCol w="1728153"/>
                <a:gridCol w="1296114"/>
              </a:tblGrid>
              <a:tr h="647934">
                <a:tc>
                  <a:txBody>
                    <a:bodyPr/>
                    <a:lstStyle/>
                    <a:p>
                      <a:pPr algn="ctr"/>
                      <a:r>
                        <a:rPr kumimoji="1" lang="ja-JP" altLang="en-US" sz="1600" dirty="0" smtClean="0">
                          <a:solidFill>
                            <a:schemeClr val="tx1"/>
                          </a:solidFill>
                        </a:rPr>
                        <a:t>区間</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ja-JP" altLang="en-US" sz="1600" dirty="0" smtClean="0">
                          <a:solidFill>
                            <a:schemeClr val="tx1"/>
                          </a:solidFill>
                        </a:rPr>
                        <a:t>被害の状況</a:t>
                      </a:r>
                      <a:endParaRPr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600" dirty="0" smtClean="0">
                          <a:solidFill>
                            <a:schemeClr val="tx1"/>
                          </a:solidFill>
                        </a:rPr>
                        <a:t>防潮堤の位置</a:t>
                      </a: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600" dirty="0" smtClean="0">
                          <a:solidFill>
                            <a:schemeClr val="tx1"/>
                          </a:solidFill>
                        </a:rPr>
                        <a:t>概算事業費</a:t>
                      </a: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600" dirty="0" smtClean="0">
                          <a:solidFill>
                            <a:schemeClr val="tx1"/>
                          </a:solidFill>
                        </a:rPr>
                        <a:t>対象延長</a:t>
                      </a:r>
                      <a:endParaRPr kumimoji="1" lang="en-US" altLang="ja-JP" sz="1600" dirty="0" smtClean="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882488">
                <a:tc>
                  <a:txBody>
                    <a:bodyPr/>
                    <a:lstStyle/>
                    <a:p>
                      <a:pPr algn="l"/>
                      <a:endParaRPr kumimoji="1" lang="ja-JP" altLang="en-US" sz="1600" dirty="0">
                        <a:solidFill>
                          <a:schemeClr val="tx1"/>
                        </a:solidFill>
                        <a:latin typeface="+mn-ea"/>
                        <a:ea typeface="+mn-ea"/>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t>「</a:t>
                      </a:r>
                      <a:r>
                        <a:rPr lang="en-US" altLang="ja-JP" sz="1600" dirty="0" smtClean="0"/>
                        <a:t>L1</a:t>
                      </a:r>
                      <a:r>
                        <a:rPr lang="ja-JP" altLang="en-US" sz="1600" dirty="0" smtClean="0"/>
                        <a:t>津波で浸水」</a:t>
                      </a:r>
                      <a:endParaRPr lang="en-US" altLang="ja-JP"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t>かつ</a:t>
                      </a:r>
                    </a:p>
                    <a:p>
                      <a:r>
                        <a:rPr lang="ja-JP" altLang="en-US" sz="1600" dirty="0" smtClean="0"/>
                        <a:t>「地震後すぐに</a:t>
                      </a:r>
                      <a:endParaRPr lang="en-US" altLang="ja-JP" sz="1600" dirty="0" smtClean="0"/>
                    </a:p>
                    <a:p>
                      <a:pPr algn="r"/>
                      <a:r>
                        <a:rPr lang="ja-JP" altLang="en-US" sz="1600" dirty="0" smtClean="0"/>
                        <a:t>　満潮位で浸水」</a:t>
                      </a:r>
                      <a:endParaRPr lang="en-US" altLang="ja-JP" sz="1600" dirty="0" smtClean="0"/>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smtClean="0">
                          <a:solidFill>
                            <a:schemeClr val="tx1"/>
                          </a:solidFill>
                        </a:rPr>
                        <a:t>第一線防潮ラインである</a:t>
                      </a:r>
                      <a:endParaRPr kumimoji="1" lang="en-US" altLang="ja-JP" sz="1600" dirty="0" smtClean="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300</a:t>
                      </a:r>
                      <a:r>
                        <a:rPr kumimoji="1" lang="ja-JP" altLang="en-US" sz="1600" dirty="0" smtClean="0">
                          <a:solidFill>
                            <a:schemeClr val="tx1"/>
                          </a:solidFill>
                        </a:rPr>
                        <a:t>億円程度</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9km</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82488">
                <a:tc>
                  <a:txBody>
                    <a:bodyPr/>
                    <a:lstStyle/>
                    <a:p>
                      <a:pPr algn="l"/>
                      <a:endParaRPr kumimoji="1" lang="ja-JP" altLang="en-US" sz="1600" dirty="0">
                        <a:solidFill>
                          <a:schemeClr val="tx1"/>
                        </a:solidFill>
                        <a:latin typeface="+mn-ea"/>
                        <a:ea typeface="+mn-ea"/>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smtClean="0">
                          <a:solidFill>
                            <a:schemeClr val="tx1"/>
                          </a:solidFill>
                        </a:rPr>
                        <a:t>第一線防潮ラインでない</a:t>
                      </a: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300</a:t>
                      </a:r>
                      <a:r>
                        <a:rPr kumimoji="1" lang="ja-JP" altLang="en-US" sz="1600" dirty="0" smtClean="0">
                          <a:solidFill>
                            <a:schemeClr val="tx1"/>
                          </a:solidFill>
                        </a:rPr>
                        <a:t>億円程度</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11km</a:t>
                      </a:r>
                      <a:endParaRPr kumimoji="1" lang="en-US" altLang="ja-JP"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82488">
                <a:tc>
                  <a:txBody>
                    <a:bodyPr/>
                    <a:lstStyle/>
                    <a:p>
                      <a:pPr algn="l"/>
                      <a:endParaRPr kumimoji="1" lang="en-US" altLang="ja-JP" sz="1600" dirty="0" smtClean="0">
                        <a:solidFill>
                          <a:schemeClr val="tx1"/>
                        </a:solidFill>
                        <a:latin typeface="+mn-ea"/>
                        <a:ea typeface="+mn-ea"/>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ja-JP" altLang="en-US" sz="1600" dirty="0" smtClean="0"/>
                        <a:t>「</a:t>
                      </a:r>
                      <a:r>
                        <a:rPr lang="en-US" altLang="ja-JP" sz="1600" dirty="0" smtClean="0"/>
                        <a:t>L1</a:t>
                      </a:r>
                      <a:r>
                        <a:rPr lang="ja-JP" altLang="en-US" sz="1600" dirty="0" smtClean="0"/>
                        <a:t>津波で浸水」</a:t>
                      </a:r>
                      <a:endParaRPr lang="ja-JP" altLang="en-US" sz="1600" dirty="0"/>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smtClean="0">
                          <a:solidFill>
                            <a:schemeClr val="tx1"/>
                          </a:solidFill>
                        </a:rPr>
                        <a:t>第一線防潮ラインである</a:t>
                      </a:r>
                      <a:endParaRPr kumimoji="1" lang="en-US" altLang="ja-JP" sz="1600" dirty="0" smtClean="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1,000</a:t>
                      </a:r>
                      <a:r>
                        <a:rPr kumimoji="1" lang="ja-JP" altLang="en-US" sz="1600" dirty="0" smtClean="0">
                          <a:solidFill>
                            <a:schemeClr val="tx1"/>
                          </a:solidFill>
                        </a:rPr>
                        <a:t>億円程度</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41km</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82488">
                <a:tc>
                  <a:txBody>
                    <a:bodyPr/>
                    <a:lstStyle/>
                    <a:p>
                      <a:pPr algn="l"/>
                      <a:endParaRPr kumimoji="1" lang="en-US" altLang="ja-JP" sz="1600" dirty="0" smtClean="0">
                        <a:solidFill>
                          <a:schemeClr val="tx1"/>
                        </a:solidFill>
                        <a:latin typeface="+mn-ea"/>
                        <a:ea typeface="+mn-ea"/>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smtClean="0">
                          <a:solidFill>
                            <a:schemeClr val="tx1"/>
                          </a:solidFill>
                        </a:rPr>
                        <a:t>第一線防潮ラインでない</a:t>
                      </a: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500</a:t>
                      </a:r>
                      <a:r>
                        <a:rPr kumimoji="1" lang="ja-JP" altLang="en-US" sz="1600" dirty="0" smtClean="0">
                          <a:solidFill>
                            <a:schemeClr val="tx1"/>
                          </a:solidFill>
                        </a:rPr>
                        <a:t>億円程度</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28km</a:t>
                      </a:r>
                      <a:endParaRPr kumimoji="1" lang="en-US" altLang="ja-JP"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087">
                <a:tc gridSpan="3">
                  <a:txBody>
                    <a:bodyPr/>
                    <a:lstStyle/>
                    <a:p>
                      <a:pPr algn="ctr"/>
                      <a:r>
                        <a:rPr kumimoji="1" lang="ja-JP" altLang="en-US" sz="1600" dirty="0" smtClean="0">
                          <a:solidFill>
                            <a:schemeClr val="tx1"/>
                          </a:solidFill>
                        </a:rPr>
                        <a:t>合　　計</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2,100</a:t>
                      </a:r>
                      <a:r>
                        <a:rPr kumimoji="1" lang="ja-JP" altLang="en-US" sz="1600" dirty="0" smtClean="0">
                          <a:solidFill>
                            <a:schemeClr val="tx1"/>
                          </a:solidFill>
                        </a:rPr>
                        <a:t>億円程度</a:t>
                      </a:r>
                      <a:endParaRPr kumimoji="1" lang="ja-JP" altLang="en-US"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rPr>
                        <a:t>89km</a:t>
                      </a:r>
                      <a:endParaRPr kumimoji="1" lang="en-US" altLang="ja-JP" sz="1600"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3" name="テキスト ボックス 22"/>
          <p:cNvSpPr txBox="1"/>
          <p:nvPr/>
        </p:nvSpPr>
        <p:spPr>
          <a:xfrm>
            <a:off x="396875" y="5661025"/>
            <a:ext cx="7704138" cy="338138"/>
          </a:xfrm>
          <a:prstGeom prst="rect">
            <a:avLst/>
          </a:prstGeom>
          <a:noFill/>
        </p:spPr>
        <p:txBody>
          <a:bodyPr lIns="36000" rIns="36000">
            <a:spAutoFit/>
          </a:bodyPr>
          <a:lstStyle/>
          <a:p>
            <a:pPr fontAlgn="auto">
              <a:spcBef>
                <a:spcPts val="0"/>
              </a:spcBef>
              <a:spcAft>
                <a:spcPts val="0"/>
              </a:spcAft>
              <a:defRPr/>
            </a:pPr>
            <a:r>
              <a:rPr lang="en-US" altLang="ja-JP" sz="1600" dirty="0">
                <a:latin typeface="+mn-ea"/>
                <a:ea typeface="+mn-ea"/>
              </a:rPr>
              <a:t>※</a:t>
            </a:r>
            <a:r>
              <a:rPr lang="ja-JP" altLang="en-US" sz="1600" dirty="0">
                <a:latin typeface="+mn-ea"/>
                <a:ea typeface="+mn-ea"/>
              </a:rPr>
              <a:t>堤内地盤高が照査外水位より高い区間は除外</a:t>
            </a:r>
            <a:endParaRPr lang="en-US" altLang="ja-JP" sz="1600" dirty="0">
              <a:latin typeface="+mn-ea"/>
              <a:ea typeface="+mn-ea"/>
            </a:endParaRPr>
          </a:p>
        </p:txBody>
      </p:sp>
      <p:cxnSp>
        <p:nvCxnSpPr>
          <p:cNvPr id="24" name="直線コネクタ 23"/>
          <p:cNvCxnSpPr/>
          <p:nvPr/>
        </p:nvCxnSpPr>
        <p:spPr>
          <a:xfrm>
            <a:off x="539750" y="2205038"/>
            <a:ext cx="647700" cy="0"/>
          </a:xfrm>
          <a:prstGeom prst="line">
            <a:avLst/>
          </a:prstGeom>
          <a:ln w="5080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539750" y="3084513"/>
            <a:ext cx="647700" cy="0"/>
          </a:xfrm>
          <a:prstGeom prst="line">
            <a:avLst/>
          </a:prstGeom>
          <a:ln w="508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39750" y="1989138"/>
            <a:ext cx="647700" cy="0"/>
          </a:xfrm>
          <a:prstGeom prst="line">
            <a:avLst/>
          </a:prstGeom>
          <a:ln w="508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39750" y="2868613"/>
            <a:ext cx="647700" cy="0"/>
          </a:xfrm>
          <a:prstGeom prst="line">
            <a:avLst/>
          </a:prstGeom>
          <a:ln w="50800" cmpd="sng">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39750" y="3860800"/>
            <a:ext cx="647700" cy="0"/>
          </a:xfrm>
          <a:prstGeom prst="line">
            <a:avLst/>
          </a:prstGeom>
          <a:ln w="508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539750" y="4724400"/>
            <a:ext cx="647700" cy="0"/>
          </a:xfrm>
          <a:prstGeom prst="line">
            <a:avLst/>
          </a:prstGeom>
          <a:ln w="50800" cmpd="sng">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631" name="テキスト ボックス 29"/>
          <p:cNvSpPr txBox="1">
            <a:spLocks noChangeArrowheads="1"/>
          </p:cNvSpPr>
          <p:nvPr/>
        </p:nvSpPr>
        <p:spPr bwMode="auto">
          <a:xfrm>
            <a:off x="247650" y="620713"/>
            <a:ext cx="5072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b="1" u="sng"/>
              <a:t>対策区間と事業費について</a:t>
            </a:r>
            <a:endParaRPr lang="en-US" altLang="ja-JP" b="1" u="sng"/>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◆対策の事業費と効果について（堤防・防潮堤）</a:t>
            </a:r>
          </a:p>
        </p:txBody>
      </p:sp>
      <p:sp>
        <p:nvSpPr>
          <p:cNvPr id="4" name="スライド番号プレースホルダー 3"/>
          <p:cNvSpPr>
            <a:spLocks noGrp="1"/>
          </p:cNvSpPr>
          <p:nvPr>
            <p:ph type="sldNum" sz="quarter" idx="12"/>
          </p:nvPr>
        </p:nvSpPr>
        <p:spPr>
          <a:xfrm>
            <a:off x="6902450" y="6381750"/>
            <a:ext cx="2133600" cy="365125"/>
          </a:xfrm>
        </p:spPr>
        <p:txBody>
          <a:bodyPr/>
          <a:lstStyle/>
          <a:p>
            <a:pPr>
              <a:defRPr/>
            </a:pPr>
            <a:fld id="{F6F31195-6BE2-41E8-8CEE-98F4F89BC237}" type="slidenum">
              <a:rPr lang="ja-JP" altLang="en-US"/>
              <a:pPr>
                <a:defRPr/>
              </a:pPr>
              <a:t>12</a:t>
            </a:fld>
            <a:endParaRPr lang="ja-JP" altLang="en-US" dirty="0"/>
          </a:p>
        </p:txBody>
      </p:sp>
      <p:pic>
        <p:nvPicPr>
          <p:cNvPr id="256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25463"/>
            <a:ext cx="90551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◆対策の重点化と優先順位のまとめ（堤防・防潮堤）</a:t>
            </a:r>
          </a:p>
        </p:txBody>
      </p:sp>
      <p:sp>
        <p:nvSpPr>
          <p:cNvPr id="4" name="スライド番号プレースホルダー 3"/>
          <p:cNvSpPr>
            <a:spLocks noGrp="1"/>
          </p:cNvSpPr>
          <p:nvPr>
            <p:ph type="sldNum" sz="quarter" idx="12"/>
          </p:nvPr>
        </p:nvSpPr>
        <p:spPr>
          <a:xfrm>
            <a:off x="6902450" y="6448425"/>
            <a:ext cx="2133600" cy="365125"/>
          </a:xfrm>
        </p:spPr>
        <p:txBody>
          <a:bodyPr/>
          <a:lstStyle/>
          <a:p>
            <a:pPr>
              <a:defRPr/>
            </a:pPr>
            <a:fld id="{E6B2887F-F362-4427-A747-A7E23CAA117F}" type="slidenum">
              <a:rPr lang="ja-JP" altLang="en-US"/>
              <a:pPr>
                <a:defRPr/>
              </a:pPr>
              <a:t>13</a:t>
            </a:fld>
            <a:endParaRPr lang="ja-JP" altLang="en-US" dirty="0"/>
          </a:p>
        </p:txBody>
      </p:sp>
      <p:sp>
        <p:nvSpPr>
          <p:cNvPr id="37" name="テキスト ボックス 36"/>
          <p:cNvSpPr txBox="1"/>
          <p:nvPr/>
        </p:nvSpPr>
        <p:spPr>
          <a:xfrm>
            <a:off x="539750" y="922338"/>
            <a:ext cx="8353425" cy="5832475"/>
          </a:xfrm>
          <a:prstGeom prst="rect">
            <a:avLst/>
          </a:prstGeom>
          <a:noFill/>
          <a:ln w="25400">
            <a:noFill/>
          </a:ln>
        </p:spPr>
        <p:txBody>
          <a:bodyPr>
            <a:spAutoFit/>
          </a:bodyPr>
          <a:lstStyle/>
          <a:p>
            <a:pPr marL="342900" indent="-342900" fontAlgn="auto">
              <a:lnSpc>
                <a:spcPct val="150000"/>
              </a:lnSpc>
              <a:spcBef>
                <a:spcPts val="0"/>
              </a:spcBef>
              <a:spcAft>
                <a:spcPts val="0"/>
              </a:spcAft>
              <a:buFont typeface="Wingdings" panose="05000000000000000000" pitchFamily="2" charset="2"/>
              <a:buChar char="u"/>
              <a:defRPr/>
            </a:pPr>
            <a:r>
              <a:rPr lang="ja-JP" altLang="en-US" sz="2000" dirty="0">
                <a:latin typeface="+mn-lt"/>
                <a:ea typeface="+mn-ea"/>
              </a:rPr>
              <a:t>津波を最前線で直接防御する</a:t>
            </a:r>
            <a:r>
              <a:rPr lang="ja-JP" altLang="en-US" sz="2000" b="1" u="sng" dirty="0">
                <a:solidFill>
                  <a:srgbClr val="FF0000"/>
                </a:solidFill>
                <a:latin typeface="+mn-lt"/>
                <a:ea typeface="+mn-ea"/>
              </a:rPr>
              <a:t>「第一線防潮ライン（水門より外側等）」の防潮堤の液状化対策を最優先で実施。</a:t>
            </a:r>
            <a:endParaRPr lang="en-US" altLang="ja-JP" sz="2000" b="1" u="sng" dirty="0">
              <a:solidFill>
                <a:srgbClr val="FF0000"/>
              </a:solidFill>
              <a:latin typeface="+mn-lt"/>
              <a:ea typeface="+mn-ea"/>
            </a:endParaRPr>
          </a:p>
          <a:p>
            <a:pPr fontAlgn="auto">
              <a:lnSpc>
                <a:spcPct val="150000"/>
              </a:lnSpc>
              <a:spcBef>
                <a:spcPts val="0"/>
              </a:spcBef>
              <a:spcAft>
                <a:spcPts val="0"/>
              </a:spcAft>
              <a:defRPr/>
            </a:pPr>
            <a:endParaRPr lang="ja-JP" altLang="en-US" sz="600" b="1" u="sng" dirty="0">
              <a:solidFill>
                <a:srgbClr val="FF0000"/>
              </a:solidFill>
              <a:latin typeface="+mn-lt"/>
              <a:ea typeface="+mn-ea"/>
            </a:endParaRPr>
          </a:p>
          <a:p>
            <a:pPr marL="342900" indent="-342900" fontAlgn="auto">
              <a:lnSpc>
                <a:spcPct val="150000"/>
              </a:lnSpc>
              <a:spcBef>
                <a:spcPts val="0"/>
              </a:spcBef>
              <a:spcAft>
                <a:spcPts val="0"/>
              </a:spcAft>
              <a:buFont typeface="Wingdings" panose="05000000000000000000" pitchFamily="2" charset="2"/>
              <a:buChar char="u"/>
              <a:defRPr/>
            </a:pPr>
            <a:r>
              <a:rPr lang="ja-JP" altLang="en-US" sz="2000" dirty="0">
                <a:latin typeface="+mn-lt"/>
                <a:ea typeface="+mn-ea"/>
              </a:rPr>
              <a:t>とりわけ、この第一線防潮ラインの防潮堤の内、地震後、防潮堤が液状化により変位（沈下等）し、</a:t>
            </a:r>
            <a:r>
              <a:rPr lang="ja-JP" altLang="en-US" sz="2000" b="1" u="sng" dirty="0">
                <a:solidFill>
                  <a:srgbClr val="FF0000"/>
                </a:solidFill>
                <a:latin typeface="+mn-lt"/>
                <a:ea typeface="+mn-ea"/>
              </a:rPr>
              <a:t>地震直後から満潮位で浸水が始まる箇所については、避難が間に合わないため、対策を早期に完成させる。</a:t>
            </a:r>
          </a:p>
          <a:p>
            <a:pPr fontAlgn="auto">
              <a:lnSpc>
                <a:spcPct val="150000"/>
              </a:lnSpc>
              <a:spcBef>
                <a:spcPts val="0"/>
              </a:spcBef>
              <a:spcAft>
                <a:spcPts val="0"/>
              </a:spcAft>
              <a:defRPr/>
            </a:pPr>
            <a:endParaRPr lang="en-US" altLang="ja-JP" sz="600" dirty="0">
              <a:latin typeface="+mn-lt"/>
              <a:ea typeface="+mn-ea"/>
            </a:endParaRPr>
          </a:p>
          <a:p>
            <a:pPr marL="342900" indent="-342900" fontAlgn="auto">
              <a:lnSpc>
                <a:spcPct val="150000"/>
              </a:lnSpc>
              <a:spcBef>
                <a:spcPts val="0"/>
              </a:spcBef>
              <a:spcAft>
                <a:spcPts val="0"/>
              </a:spcAft>
              <a:buFont typeface="Wingdings" panose="05000000000000000000" pitchFamily="2" charset="2"/>
              <a:buChar char="u"/>
              <a:defRPr/>
            </a:pPr>
            <a:r>
              <a:rPr lang="ja-JP" altLang="en-US" sz="2000" dirty="0">
                <a:latin typeface="+mn-lt"/>
                <a:ea typeface="+mn-ea"/>
              </a:rPr>
              <a:t>水門の内側等にある防潮堤の液状化対策についても、第一線防潮ラインの液状化対策に引き続き、順次、対策を実施。</a:t>
            </a:r>
          </a:p>
          <a:p>
            <a:pPr fontAlgn="auto">
              <a:lnSpc>
                <a:spcPct val="150000"/>
              </a:lnSpc>
              <a:spcBef>
                <a:spcPts val="0"/>
              </a:spcBef>
              <a:spcAft>
                <a:spcPts val="0"/>
              </a:spcAft>
              <a:defRPr/>
            </a:pPr>
            <a:endParaRPr lang="en-US" altLang="ja-JP" sz="600" dirty="0">
              <a:latin typeface="+mn-lt"/>
              <a:ea typeface="+mn-ea"/>
            </a:endParaRPr>
          </a:p>
          <a:p>
            <a:pPr marL="342900" indent="-342900" fontAlgn="auto">
              <a:lnSpc>
                <a:spcPct val="150000"/>
              </a:lnSpc>
              <a:spcBef>
                <a:spcPts val="0"/>
              </a:spcBef>
              <a:spcAft>
                <a:spcPts val="0"/>
              </a:spcAft>
              <a:buFont typeface="Wingdings" panose="05000000000000000000" pitchFamily="2" charset="2"/>
              <a:buChar char="u"/>
              <a:defRPr/>
            </a:pPr>
            <a:r>
              <a:rPr lang="ja-JP" altLang="en-US" sz="2000" dirty="0">
                <a:latin typeface="+mn-lt"/>
                <a:ea typeface="+mn-ea"/>
              </a:rPr>
              <a:t>ただし、水門の内側等であっても、地震直後から満潮位で浸水が始まる箇所については、第一線防潮ラインの対策箇所と同様、対策を早期に完了させる。</a:t>
            </a:r>
            <a:endParaRPr lang="en-US" altLang="ja-JP" sz="2000" dirty="0">
              <a:latin typeface="+mn-lt"/>
              <a:ea typeface="+mn-ea"/>
            </a:endParaRPr>
          </a:p>
          <a:p>
            <a:pPr fontAlgn="auto">
              <a:spcBef>
                <a:spcPts val="0"/>
              </a:spcBef>
              <a:spcAft>
                <a:spcPts val="0"/>
              </a:spcAft>
              <a:defRPr/>
            </a:pPr>
            <a:endParaRPr lang="en-US" altLang="ja-JP" sz="600" dirty="0">
              <a:latin typeface="+mn-lt"/>
              <a:ea typeface="+mn-ea"/>
            </a:endParaRPr>
          </a:p>
          <a:p>
            <a:pPr fontAlgn="auto">
              <a:spcBef>
                <a:spcPts val="0"/>
              </a:spcBef>
              <a:spcAft>
                <a:spcPts val="0"/>
              </a:spcAft>
              <a:defRPr/>
            </a:pPr>
            <a:r>
              <a:rPr lang="en-US" altLang="ja-JP" sz="2000" dirty="0">
                <a:latin typeface="+mn-lt"/>
                <a:ea typeface="+mn-ea"/>
              </a:rPr>
              <a:t>※</a:t>
            </a:r>
            <a:r>
              <a:rPr lang="ja-JP" altLang="en-US" sz="2000" dirty="0">
                <a:latin typeface="+mn-lt"/>
                <a:ea typeface="+mn-ea"/>
              </a:rPr>
              <a:t>対策の実施に当たっては、現場条件等を踏まえた詳細な検討を行う必要</a:t>
            </a:r>
            <a:endParaRPr lang="en-US" altLang="ja-JP" sz="2000" dirty="0">
              <a:latin typeface="+mn-lt"/>
              <a:ea typeface="+mn-ea"/>
            </a:endParaRPr>
          </a:p>
          <a:p>
            <a:pPr fontAlgn="auto">
              <a:spcBef>
                <a:spcPts val="0"/>
              </a:spcBef>
              <a:spcAft>
                <a:spcPts val="0"/>
              </a:spcAft>
              <a:defRPr/>
            </a:pPr>
            <a:r>
              <a:rPr lang="en-US" altLang="ja-JP" sz="2000" dirty="0">
                <a:latin typeface="+mn-lt"/>
                <a:ea typeface="+mn-ea"/>
              </a:rPr>
              <a:t>    </a:t>
            </a:r>
            <a:r>
              <a:rPr lang="ja-JP" altLang="en-US" sz="2000" dirty="0">
                <a:latin typeface="+mn-lt"/>
                <a:ea typeface="+mn-ea"/>
              </a:rPr>
              <a:t>がある。</a:t>
            </a:r>
          </a:p>
        </p:txBody>
      </p:sp>
      <p:sp>
        <p:nvSpPr>
          <p:cNvPr id="3" name="角丸四角形 2"/>
          <p:cNvSpPr/>
          <p:nvPr/>
        </p:nvSpPr>
        <p:spPr>
          <a:xfrm>
            <a:off x="250825" y="800100"/>
            <a:ext cx="8785225" cy="6013450"/>
          </a:xfrm>
          <a:prstGeom prst="roundRect">
            <a:avLst>
              <a:gd name="adj" fmla="val 3655"/>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630" name="テキスト ボックス 45"/>
          <p:cNvSpPr txBox="1">
            <a:spLocks noChangeArrowheads="1"/>
          </p:cNvSpPr>
          <p:nvPr/>
        </p:nvSpPr>
        <p:spPr bwMode="auto">
          <a:xfrm>
            <a:off x="107950" y="646113"/>
            <a:ext cx="2951163" cy="306387"/>
          </a:xfrm>
          <a:prstGeom prst="rect">
            <a:avLst/>
          </a:prstGeom>
          <a:solidFill>
            <a:schemeClr val="bg1"/>
          </a:solidFill>
          <a:ln w="9525">
            <a:solidFill>
              <a:schemeClr val="bg1">
                <a:alpha val="0"/>
              </a:schemeClr>
            </a:solidFill>
            <a:miter lim="800000"/>
            <a:headEnd/>
            <a:tailEnd/>
          </a:ln>
        </p:spPr>
        <p:txBody>
          <a:bodyPr lIns="0" tIns="0" rIns="0" b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2000" b="1"/>
              <a:t>《</a:t>
            </a:r>
            <a:r>
              <a:rPr lang="ja-JP" altLang="en-US" sz="2000" b="1"/>
              <a:t>優先順位の考え方（案）</a:t>
            </a:r>
            <a:r>
              <a:rPr lang="en-US" altLang="ja-JP" sz="2000" b="1"/>
              <a:t>》</a:t>
            </a:r>
            <a:endParaRPr lang="ja-JP" altLang="en-US" sz="2000" b="1"/>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7D6C0A1-9264-47D4-A470-56C07D157F34}"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14</a:t>
            </a:fld>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2"/>
          <p:cNvSpPr>
            <a:spLocks noChangeArrowheads="1"/>
          </p:cNvSpPr>
          <p:nvPr/>
        </p:nvSpPr>
        <p:spPr bwMode="auto">
          <a:xfrm>
            <a:off x="4160" y="-19653"/>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a:extLst/>
        </p:spPr>
        <p:txBody>
          <a:bodyPr wrap="none" lIns="91350" tIns="45674" rIns="91350" bIns="45674" anchor="ctr"/>
          <a:lstStyle/>
          <a:p>
            <a:pPr fontAlgn="base">
              <a:spcBef>
                <a:spcPct val="0"/>
              </a:spcBef>
              <a:spcAft>
                <a:spcPct val="0"/>
              </a:spcAft>
            </a:pPr>
            <a:endParaRPr lang="en-US" altLang="zh-TW"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0234" y="61531"/>
            <a:ext cx="496357" cy="496357"/>
          </a:xfrm>
          <a:prstGeom prst="rect">
            <a:avLst/>
          </a:prstGeom>
          <a:gradFill flip="none" rotWithShape="1">
            <a:gsLst>
              <a:gs pos="100000">
                <a:schemeClr val="accent6"/>
              </a:gs>
              <a:gs pos="0">
                <a:srgbClr val="FFC000"/>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42766" y="61531"/>
            <a:ext cx="7165537" cy="461665"/>
          </a:xfrm>
          <a:prstGeom prst="rect">
            <a:avLst/>
          </a:prstGeom>
        </p:spPr>
        <p:txBody>
          <a:bodyPr wrap="square">
            <a:spAutoFit/>
          </a:bodyPr>
          <a:lstStyle/>
          <a:p>
            <a:pPr fontAlgn="base">
              <a:spcBef>
                <a:spcPct val="0"/>
              </a:spcBef>
              <a:spcAft>
                <a:spcPct val="0"/>
              </a:spcAft>
            </a:pPr>
            <a:r>
              <a:rPr lang="ja-JP" altLang="en-US" sz="2400" b="1" dirty="0">
                <a:solidFill>
                  <a:schemeClr val="bg1"/>
                </a:solidFill>
                <a:latin typeface="Meiryo UI" pitchFamily="50" charset="-128"/>
                <a:ea typeface="Meiryo UI" pitchFamily="50" charset="-128"/>
                <a:cs typeface="Meiryo UI" pitchFamily="50" charset="-128"/>
              </a:rPr>
              <a:t>　</a:t>
            </a:r>
            <a:r>
              <a:rPr lang="ja-JP" altLang="en-US" sz="2400" b="1" dirty="0" smtClean="0">
                <a:solidFill>
                  <a:schemeClr val="bg1"/>
                </a:solidFill>
                <a:latin typeface="Meiryo UI" pitchFamily="50" charset="-128"/>
                <a:ea typeface="Meiryo UI" pitchFamily="50" charset="-128"/>
                <a:cs typeface="Meiryo UI" pitchFamily="50" charset="-128"/>
              </a:rPr>
              <a:t>　</a:t>
            </a:r>
            <a:r>
              <a:rPr lang="ja-JP" altLang="en-US" sz="2400" b="1" dirty="0" smtClean="0">
                <a:solidFill>
                  <a:schemeClr val="bg1"/>
                </a:solidFill>
                <a:latin typeface="Meiryo UI" pitchFamily="50" charset="-128"/>
                <a:ea typeface="Meiryo UI" pitchFamily="50" charset="-128"/>
                <a:cs typeface="Meiryo UI" pitchFamily="50" charset="-128"/>
              </a:rPr>
              <a:t>　　地震</a:t>
            </a:r>
            <a:r>
              <a:rPr lang="ja-JP" altLang="en-US" sz="2400" b="1" dirty="0" smtClean="0">
                <a:solidFill>
                  <a:schemeClr val="bg1"/>
                </a:solidFill>
                <a:latin typeface="Meiryo UI" pitchFamily="50" charset="-128"/>
                <a:ea typeface="Meiryo UI" pitchFamily="50" charset="-128"/>
                <a:cs typeface="Meiryo UI" pitchFamily="50" charset="-128"/>
              </a:rPr>
              <a:t>防災対策との関係性</a:t>
            </a:r>
            <a:endParaRPr lang="ja-JP" altLang="en-US" sz="2400" b="1" dirty="0">
              <a:solidFill>
                <a:schemeClr val="bg1"/>
              </a:solidFill>
              <a:latin typeface="Meiryo UI" pitchFamily="50" charset="-128"/>
              <a:ea typeface="Meiryo UI" pitchFamily="50" charset="-128"/>
              <a:cs typeface="Meiryo UI" pitchFamily="50" charset="-128"/>
            </a:endParaRPr>
          </a:p>
        </p:txBody>
      </p:sp>
      <p:sp>
        <p:nvSpPr>
          <p:cNvPr id="8" name="二等辺三角形 7"/>
          <p:cNvSpPr/>
          <p:nvPr/>
        </p:nvSpPr>
        <p:spPr>
          <a:xfrm rot="5400000">
            <a:off x="650795" y="260126"/>
            <a:ext cx="180000" cy="10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66245" y="763659"/>
            <a:ext cx="4297743" cy="1261884"/>
          </a:xfrm>
          <a:prstGeom prst="rect">
            <a:avLst/>
          </a:prstGeom>
          <a:noFill/>
          <a:ln>
            <a:solidFill>
              <a:schemeClr val="accent1"/>
            </a:solidFill>
          </a:ln>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阪神淡路大震災を踏まえて</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地震防災アクションプログラム策定</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H10.</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H21.3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改定</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箇</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年の耐震対策等の実施計画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836757" y="2228671"/>
            <a:ext cx="3627231" cy="1200329"/>
          </a:xfrm>
          <a:prstGeom prst="rect">
            <a:avLst/>
          </a:prstGeom>
          <a:noFill/>
          <a:ln>
            <a:solidFill>
              <a:schemeClr val="accent1"/>
            </a:solidFill>
          </a:ln>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南海トラフ巨大地震土木構造物</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耐震対策検討部会（</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H24.11)</a:t>
            </a: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H24.8</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内閣府公表　南海トラフ巨大地震の被害想定を受け、土木構造物の耐震点検及び必要な対策のとりまとめ。</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86366" y="3933056"/>
            <a:ext cx="3414805" cy="923330"/>
          </a:xfrm>
          <a:prstGeom prst="rect">
            <a:avLst/>
          </a:prstGeom>
          <a:noFill/>
          <a:ln>
            <a:solidFill>
              <a:schemeClr val="accent1"/>
            </a:solidFill>
          </a:ln>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地震防災アクションプログラム</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（改定）</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H2</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６</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策定予定</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327341" y="3923222"/>
            <a:ext cx="3421121" cy="923330"/>
          </a:xfrm>
          <a:prstGeom prst="rect">
            <a:avLst/>
          </a:prstGeom>
          <a:noFill/>
          <a:ln>
            <a:solidFill>
              <a:schemeClr val="accent1"/>
            </a:solidFill>
          </a:ln>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都市基盤施設長寿命化計画</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（仮称）</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策定予定</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308760" y="2325730"/>
            <a:ext cx="3439703" cy="1200329"/>
          </a:xfrm>
          <a:prstGeom prst="rect">
            <a:avLst/>
          </a:prstGeom>
          <a:noFill/>
          <a:ln>
            <a:solidFill>
              <a:schemeClr val="accent1"/>
            </a:solidFill>
          </a:ln>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都市基盤施設維持管理技術審議会（</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H25.11</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・効率的かつ効果的な維持管理手法の確立など都市基盤施設の維持管理・更新に関する長寿命化計画について</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諮問）</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二等辺三角形 11"/>
          <p:cNvSpPr/>
          <p:nvPr/>
        </p:nvSpPr>
        <p:spPr>
          <a:xfrm rot="16200000">
            <a:off x="134894" y="2738514"/>
            <a:ext cx="1179383" cy="1596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rot="10800000">
            <a:off x="6163414" y="3590516"/>
            <a:ext cx="1872208" cy="3193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327342" y="739653"/>
            <a:ext cx="3421122" cy="1200329"/>
          </a:xfrm>
          <a:prstGeom prst="rect">
            <a:avLst/>
          </a:prstGeom>
          <a:noFill/>
          <a:ln>
            <a:solidFill>
              <a:schemeClr val="accent1"/>
            </a:solidFill>
          </a:ln>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都市整備中期計画</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案）</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H24.3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維持管理の重点化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・予防保全対策など計画的補修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よる施設の長寿命化等（年間</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260</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億円の必要額を確保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比</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倍）</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二等辺三角形 53"/>
          <p:cNvSpPr/>
          <p:nvPr/>
        </p:nvSpPr>
        <p:spPr>
          <a:xfrm rot="10800000">
            <a:off x="6131954" y="1988840"/>
            <a:ext cx="1872208" cy="3193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ホームベース 2"/>
          <p:cNvSpPr/>
          <p:nvPr/>
        </p:nvSpPr>
        <p:spPr>
          <a:xfrm>
            <a:off x="3768337" y="3958764"/>
            <a:ext cx="1368152" cy="897622"/>
          </a:xfrm>
          <a:prstGeom prst="homePlate">
            <a:avLst>
              <a:gd name="adj" fmla="val 16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反　映</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対策優先度等</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下矢印 3"/>
          <p:cNvSpPr/>
          <p:nvPr/>
        </p:nvSpPr>
        <p:spPr>
          <a:xfrm>
            <a:off x="186366" y="2048693"/>
            <a:ext cx="554429" cy="18745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9591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ctrTitle"/>
          </p:nvPr>
        </p:nvSpPr>
        <p:spPr>
          <a:xfrm>
            <a:off x="395288" y="2130425"/>
            <a:ext cx="8353425" cy="1470025"/>
          </a:xfrm>
        </p:spPr>
        <p:txBody>
          <a:bodyPr/>
          <a:lstStyle/>
          <a:p>
            <a:r>
              <a:rPr lang="ja-JP" altLang="en-US" b="1" dirty="0" smtClean="0">
                <a:latin typeface="HG丸ｺﾞｼｯｸM-PRO" pitchFamily="50" charset="-128"/>
                <a:ea typeface="HG丸ｺﾞｼｯｸM-PRO" pitchFamily="50" charset="-128"/>
              </a:rPr>
              <a:t>防潮堤の対策に係る重点化</a:t>
            </a:r>
            <a:r>
              <a:rPr lang="en-US" altLang="ja-JP" b="1" dirty="0" smtClean="0">
                <a:latin typeface="HG丸ｺﾞｼｯｸM-PRO" pitchFamily="50" charset="-128"/>
                <a:ea typeface="HG丸ｺﾞｼｯｸM-PRO" pitchFamily="50" charset="-128"/>
              </a:rPr>
              <a:t/>
            </a:r>
            <a:br>
              <a:rPr lang="en-US" altLang="ja-JP" b="1" dirty="0" smtClean="0">
                <a:latin typeface="HG丸ｺﾞｼｯｸM-PRO" pitchFamily="50" charset="-128"/>
                <a:ea typeface="HG丸ｺﾞｼｯｸM-PRO" pitchFamily="50" charset="-128"/>
              </a:rPr>
            </a:br>
            <a:r>
              <a:rPr lang="ja-JP" altLang="en-US" b="1" dirty="0" err="1" smtClean="0">
                <a:latin typeface="HG丸ｺﾞｼｯｸM-PRO" pitchFamily="50" charset="-128"/>
                <a:ea typeface="HG丸ｺﾞｼｯｸM-PRO" pitchFamily="50" charset="-128"/>
              </a:rPr>
              <a:t>と優</a:t>
            </a:r>
            <a:r>
              <a:rPr lang="ja-JP" altLang="en-US" b="1" dirty="0" smtClean="0">
                <a:latin typeface="HG丸ｺﾞｼｯｸM-PRO" pitchFamily="50" charset="-128"/>
                <a:ea typeface="HG丸ｺﾞｼｯｸM-PRO" pitchFamily="50" charset="-128"/>
              </a:rPr>
              <a:t>先順位の考え方</a:t>
            </a:r>
            <a:r>
              <a:rPr lang="en-US" altLang="ja-JP" b="1" dirty="0" smtClean="0">
                <a:latin typeface="HG丸ｺﾞｼｯｸM-PRO" pitchFamily="50" charset="-128"/>
                <a:ea typeface="HG丸ｺﾞｼｯｸM-PRO" pitchFamily="50" charset="-128"/>
              </a:rPr>
              <a:t/>
            </a:r>
            <a:br>
              <a:rPr lang="en-US" altLang="ja-JP" b="1" dirty="0" smtClean="0">
                <a:latin typeface="HG丸ｺﾞｼｯｸM-PRO" pitchFamily="50" charset="-128"/>
                <a:ea typeface="HG丸ｺﾞｼｯｸM-PRO" pitchFamily="50" charset="-128"/>
              </a:rPr>
            </a:br>
            <a:r>
              <a:rPr lang="ja-JP" altLang="en-US" b="1" dirty="0" smtClean="0">
                <a:latin typeface="HG丸ｺﾞｼｯｸM-PRO" pitchFamily="50" charset="-128"/>
                <a:ea typeface="HG丸ｺﾞｼｯｸM-PRO" pitchFamily="50" charset="-128"/>
              </a:rPr>
              <a:t>（抜粋版）</a:t>
            </a:r>
          </a:p>
        </p:txBody>
      </p:sp>
      <p:sp>
        <p:nvSpPr>
          <p:cNvPr id="2052" name="テキスト ボックス 3"/>
          <p:cNvSpPr txBox="1">
            <a:spLocks noChangeArrowheads="1"/>
          </p:cNvSpPr>
          <p:nvPr/>
        </p:nvSpPr>
        <p:spPr bwMode="auto">
          <a:xfrm>
            <a:off x="3563888" y="20538"/>
            <a:ext cx="5544616" cy="646331"/>
          </a:xfrm>
          <a:prstGeom prst="rect">
            <a:avLst/>
          </a:prstGeom>
          <a:solidFill>
            <a:schemeClr val="bg1"/>
          </a:solidFill>
          <a:ln>
            <a:solidFill>
              <a:schemeClr val="tx1"/>
            </a:solid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b="1" dirty="0" smtClean="0">
                <a:latin typeface="Meiryo UI" pitchFamily="50" charset="-128"/>
                <a:ea typeface="Meiryo UI" pitchFamily="50" charset="-128"/>
                <a:cs typeface="Meiryo UI" pitchFamily="50" charset="-128"/>
              </a:rPr>
              <a:t>南海</a:t>
            </a:r>
            <a:r>
              <a:rPr lang="ja-JP" altLang="en-US" b="1" dirty="0">
                <a:latin typeface="Meiryo UI" pitchFamily="50" charset="-128"/>
                <a:ea typeface="Meiryo UI" pitchFamily="50" charset="-128"/>
                <a:cs typeface="Meiryo UI" pitchFamily="50" charset="-128"/>
              </a:rPr>
              <a:t>トラフ巨大地震土木構造物耐震対策検討</a:t>
            </a:r>
            <a:r>
              <a:rPr lang="ja-JP" altLang="en-US" b="1" dirty="0" smtClean="0">
                <a:latin typeface="Meiryo UI" pitchFamily="50" charset="-128"/>
                <a:ea typeface="Meiryo UI" pitchFamily="50" charset="-128"/>
                <a:cs typeface="Meiryo UI" pitchFamily="50" charset="-128"/>
              </a:rPr>
              <a:t>部会</a:t>
            </a:r>
            <a:endParaRPr lang="en-US" altLang="ja-JP" b="1" dirty="0" smtClean="0">
              <a:latin typeface="Meiryo UI" pitchFamily="50" charset="-128"/>
              <a:ea typeface="Meiryo UI" pitchFamily="50" charset="-128"/>
              <a:cs typeface="Meiryo UI" pitchFamily="50" charset="-128"/>
            </a:endParaRPr>
          </a:p>
          <a:p>
            <a:r>
              <a:rPr lang="ja-JP" altLang="en-US" b="1" dirty="0" smtClean="0">
                <a:latin typeface="Meiryo UI" pitchFamily="50" charset="-128"/>
                <a:ea typeface="Meiryo UI" pitchFamily="50" charset="-128"/>
                <a:cs typeface="Meiryo UI" pitchFamily="50" charset="-128"/>
              </a:rPr>
              <a:t>平成</a:t>
            </a:r>
            <a:r>
              <a:rPr lang="en-US" altLang="ja-JP" b="1" dirty="0">
                <a:latin typeface="Meiryo UI" pitchFamily="50" charset="-128"/>
                <a:ea typeface="Meiryo UI" pitchFamily="50" charset="-128"/>
                <a:cs typeface="Meiryo UI" pitchFamily="50" charset="-128"/>
              </a:rPr>
              <a:t>25</a:t>
            </a:r>
            <a:r>
              <a:rPr lang="ja-JP" altLang="en-US" b="1" dirty="0">
                <a:latin typeface="Meiryo UI" pitchFamily="50" charset="-128"/>
                <a:ea typeface="Meiryo UI" pitchFamily="50" charset="-128"/>
                <a:cs typeface="Meiryo UI" pitchFamily="50" charset="-128"/>
              </a:rPr>
              <a:t>年</a:t>
            </a:r>
            <a:r>
              <a:rPr lang="en-US" altLang="ja-JP" b="1" dirty="0">
                <a:latin typeface="Meiryo UI" pitchFamily="50" charset="-128"/>
                <a:ea typeface="Meiryo UI" pitchFamily="50" charset="-128"/>
                <a:cs typeface="Meiryo UI" pitchFamily="50" charset="-128"/>
              </a:rPr>
              <a:t>10</a:t>
            </a:r>
            <a:r>
              <a:rPr lang="ja-JP" altLang="en-US" b="1" dirty="0">
                <a:latin typeface="Meiryo UI" pitchFamily="50" charset="-128"/>
                <a:ea typeface="Meiryo UI" pitchFamily="50" charset="-128"/>
                <a:cs typeface="Meiryo UI" pitchFamily="50" charset="-128"/>
              </a:rPr>
              <a:t>月</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日（木）</a:t>
            </a:r>
            <a:r>
              <a:rPr lang="ja-JP" altLang="en-US" b="1" dirty="0" smtClean="0">
                <a:latin typeface="Meiryo UI" pitchFamily="50" charset="-128"/>
                <a:ea typeface="Meiryo UI" pitchFamily="50" charset="-128"/>
                <a:cs typeface="Meiryo UI" pitchFamily="50" charset="-128"/>
              </a:rPr>
              <a:t>第５回部会資料（抜粋）</a:t>
            </a:r>
            <a:endParaRPr lang="ja-JP" altLang="en-US" b="1" dirty="0">
              <a:latin typeface="Meiryo UI" pitchFamily="50" charset="-128"/>
              <a:ea typeface="Meiryo UI" pitchFamily="50" charset="-128"/>
              <a:cs typeface="Meiryo UI" pitchFamily="50" charset="-128"/>
            </a:endParaRPr>
          </a:p>
        </p:txBody>
      </p:sp>
      <p:sp>
        <p:nvSpPr>
          <p:cNvPr id="7" name="スライド番号プレースホルダー 6"/>
          <p:cNvSpPr>
            <a:spLocks noGrp="1"/>
          </p:cNvSpPr>
          <p:nvPr>
            <p:ph type="sldNum" sz="quarter" idx="12"/>
          </p:nvPr>
        </p:nvSpPr>
        <p:spPr/>
        <p:txBody>
          <a:bodyPr/>
          <a:lstStyle/>
          <a:p>
            <a:pPr>
              <a:defRPr/>
            </a:pPr>
            <a:fld id="{538AB386-86EB-482D-AE10-1F457B520A0C}" type="slidenum">
              <a:rPr lang="ja-JP" altLang="en-US"/>
              <a:pPr>
                <a:defRPr/>
              </a:pPr>
              <a:t>2</a:t>
            </a:fld>
            <a:endParaRPr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712968" cy="562074"/>
          </a:xfrm>
        </p:spPr>
        <p:txBody>
          <a:bodyPr/>
          <a:lstStyle/>
          <a:p>
            <a:r>
              <a:rPr kumimoji="1" lang="ja-JP" altLang="en-US" sz="3000" dirty="0" smtClean="0"/>
              <a:t>南海トラフ巨大地震土木構造物耐震対策検討部会</a:t>
            </a:r>
            <a:endParaRPr kumimoji="1" lang="ja-JP" altLang="en-US" sz="3000" dirty="0"/>
          </a:p>
        </p:txBody>
      </p:sp>
      <p:sp>
        <p:nvSpPr>
          <p:cNvPr id="3" name="コンテンツ プレースホルダー 2"/>
          <p:cNvSpPr>
            <a:spLocks noGrp="1"/>
          </p:cNvSpPr>
          <p:nvPr>
            <p:ph idx="1"/>
          </p:nvPr>
        </p:nvSpPr>
        <p:spPr>
          <a:xfrm>
            <a:off x="323528" y="980728"/>
            <a:ext cx="8496944" cy="5040560"/>
          </a:xfrm>
        </p:spPr>
        <p:txBody>
          <a:bodyPr/>
          <a:lstStyle/>
          <a:p>
            <a:pPr marL="0" indent="0">
              <a:lnSpc>
                <a:spcPts val="2300"/>
              </a:lnSpc>
              <a:buNone/>
            </a:pPr>
            <a:r>
              <a:rPr lang="ja-JP" altLang="en-US" sz="2200" b="1" dirty="0" smtClean="0"/>
              <a:t>◆審議内容</a:t>
            </a:r>
            <a:endParaRPr lang="en-US" altLang="ja-JP" sz="2200" b="1" dirty="0" smtClean="0"/>
          </a:p>
          <a:p>
            <a:pPr marL="0" indent="0">
              <a:lnSpc>
                <a:spcPts val="2300"/>
              </a:lnSpc>
              <a:buNone/>
            </a:pPr>
            <a:r>
              <a:rPr lang="ja-JP" altLang="en-US" sz="2200" b="1" dirty="0" smtClean="0"/>
              <a:t>南海トラフ巨大地震・津波による土木構造物（橋梁・防潮堤等）の総点検と対策をとりまとめる</a:t>
            </a:r>
            <a:endParaRPr lang="en-US" altLang="ja-JP" sz="2200" b="1" dirty="0" smtClean="0"/>
          </a:p>
          <a:p>
            <a:pPr marL="0" indent="0">
              <a:lnSpc>
                <a:spcPts val="2300"/>
              </a:lnSpc>
              <a:buNone/>
            </a:pPr>
            <a:endParaRPr lang="en-US" altLang="ja-JP" sz="2200" b="1" dirty="0" smtClean="0"/>
          </a:p>
          <a:p>
            <a:pPr marL="0" indent="0">
              <a:lnSpc>
                <a:spcPts val="2300"/>
              </a:lnSpc>
              <a:buNone/>
            </a:pPr>
            <a:r>
              <a:rPr lang="ja-JP" altLang="en-US" sz="2200" b="1" dirty="0" smtClean="0"/>
              <a:t>◆委員</a:t>
            </a:r>
            <a:endParaRPr lang="ja-JP" altLang="en-US" sz="2200" b="1" dirty="0"/>
          </a:p>
          <a:p>
            <a:pPr marL="0" indent="0">
              <a:lnSpc>
                <a:spcPts val="2300"/>
              </a:lnSpc>
              <a:buNone/>
            </a:pPr>
            <a:r>
              <a:rPr lang="ja-JP" altLang="en-US" sz="2200" b="1" dirty="0" smtClean="0"/>
              <a:t>井合　進</a:t>
            </a:r>
            <a:r>
              <a:rPr lang="en-US" altLang="ja-JP" sz="2200" b="1" dirty="0" smtClean="0"/>
              <a:t>	</a:t>
            </a:r>
            <a:r>
              <a:rPr lang="ja-JP" altLang="en-US" sz="2200" b="1" dirty="0" smtClean="0"/>
              <a:t>京都</a:t>
            </a:r>
            <a:r>
              <a:rPr lang="ja-JP" altLang="en-US" sz="2200" b="1" dirty="0"/>
              <a:t>大学防災研究所教授（地盤防災工学）</a:t>
            </a:r>
          </a:p>
          <a:p>
            <a:pPr marL="0" indent="0">
              <a:lnSpc>
                <a:spcPts val="2300"/>
              </a:lnSpc>
              <a:buNone/>
            </a:pPr>
            <a:r>
              <a:rPr lang="ja-JP" altLang="en-US" sz="2200" b="1" dirty="0" smtClean="0"/>
              <a:t>伊津野　和行</a:t>
            </a:r>
            <a:r>
              <a:rPr lang="en-US" altLang="ja-JP" sz="2200" b="1" dirty="0" smtClean="0"/>
              <a:t>	</a:t>
            </a:r>
            <a:r>
              <a:rPr lang="ja-JP" altLang="en-US" sz="2200" b="1" dirty="0" smtClean="0"/>
              <a:t>立命</a:t>
            </a:r>
            <a:r>
              <a:rPr lang="ja-JP" altLang="en-US" sz="2200" b="1" dirty="0"/>
              <a:t>館大学教授（耐震工学）</a:t>
            </a:r>
          </a:p>
          <a:p>
            <a:pPr marL="0" indent="0">
              <a:lnSpc>
                <a:spcPts val="2300"/>
              </a:lnSpc>
              <a:buNone/>
            </a:pPr>
            <a:r>
              <a:rPr lang="ja-JP" altLang="en-US" sz="2200" b="1" dirty="0"/>
              <a:t>鍬</a:t>
            </a:r>
            <a:r>
              <a:rPr lang="ja-JP" altLang="en-US" sz="2200" b="1" dirty="0" smtClean="0"/>
              <a:t>田　泰子</a:t>
            </a:r>
            <a:r>
              <a:rPr lang="ja-JP" altLang="en-US" sz="2200" b="1" dirty="0"/>
              <a:t>　　</a:t>
            </a:r>
            <a:r>
              <a:rPr lang="en-US" altLang="ja-JP" sz="2200" b="1" dirty="0" smtClean="0"/>
              <a:t>	</a:t>
            </a:r>
            <a:r>
              <a:rPr lang="ja-JP" altLang="en-US" sz="2200" b="1" dirty="0" smtClean="0"/>
              <a:t>神戸大学大学院准</a:t>
            </a:r>
            <a:r>
              <a:rPr lang="ja-JP" altLang="en-US" sz="2200" b="1" dirty="0"/>
              <a:t>教授（ライフライン地震工学）</a:t>
            </a:r>
          </a:p>
          <a:p>
            <a:pPr marL="0" indent="0">
              <a:lnSpc>
                <a:spcPts val="2300"/>
              </a:lnSpc>
              <a:buNone/>
            </a:pPr>
            <a:r>
              <a:rPr lang="ja-JP" altLang="en-US" sz="2200" b="1" dirty="0" smtClean="0"/>
              <a:t>高橋　智幸</a:t>
            </a:r>
            <a:r>
              <a:rPr lang="ja-JP" altLang="en-US" sz="2200" b="1" dirty="0"/>
              <a:t>　　</a:t>
            </a:r>
            <a:r>
              <a:rPr lang="en-US" altLang="ja-JP" sz="2200" b="1" dirty="0" smtClean="0"/>
              <a:t>	</a:t>
            </a:r>
            <a:r>
              <a:rPr lang="ja-JP" altLang="en-US" sz="2200" b="1" dirty="0" smtClean="0"/>
              <a:t>関西</a:t>
            </a:r>
            <a:r>
              <a:rPr lang="ja-JP" altLang="en-US" sz="2200" b="1" dirty="0"/>
              <a:t>大学社会安全学部教授（水災害学）</a:t>
            </a:r>
          </a:p>
          <a:p>
            <a:pPr marL="0" indent="0">
              <a:lnSpc>
                <a:spcPts val="2300"/>
              </a:lnSpc>
              <a:buNone/>
            </a:pPr>
            <a:r>
              <a:rPr lang="ja-JP" altLang="en-US" sz="2200" b="1" dirty="0"/>
              <a:t>道</a:t>
            </a:r>
            <a:r>
              <a:rPr lang="ja-JP" altLang="en-US" sz="2200" b="1" dirty="0" smtClean="0"/>
              <a:t>奥　康</a:t>
            </a:r>
            <a:r>
              <a:rPr lang="ja-JP" altLang="en-US" sz="2200" b="1" dirty="0"/>
              <a:t>治　　</a:t>
            </a:r>
            <a:r>
              <a:rPr lang="en-US" altLang="ja-JP" sz="2200" b="1" dirty="0" smtClean="0"/>
              <a:t>	</a:t>
            </a:r>
            <a:r>
              <a:rPr lang="ja-JP" altLang="en-US" sz="2200" b="1" dirty="0" smtClean="0"/>
              <a:t>神戸</a:t>
            </a:r>
            <a:r>
              <a:rPr lang="ja-JP" altLang="en-US" sz="2200" b="1" dirty="0"/>
              <a:t>大学大学院教授（水工学・河川環境学</a:t>
            </a:r>
            <a:r>
              <a:rPr lang="ja-JP" altLang="en-US" sz="2200" b="1" dirty="0" smtClean="0"/>
              <a:t>）</a:t>
            </a:r>
            <a:endParaRPr lang="en-US" altLang="ja-JP" sz="2200" b="1" dirty="0" smtClean="0"/>
          </a:p>
          <a:p>
            <a:pPr marL="0" indent="0">
              <a:lnSpc>
                <a:spcPts val="2300"/>
              </a:lnSpc>
              <a:buNone/>
            </a:pPr>
            <a:endParaRPr lang="en-US" altLang="ja-JP" sz="2200" b="1" dirty="0"/>
          </a:p>
          <a:p>
            <a:pPr marL="0" indent="0">
              <a:lnSpc>
                <a:spcPts val="2300"/>
              </a:lnSpc>
              <a:buNone/>
            </a:pPr>
            <a:r>
              <a:rPr lang="ja-JP" altLang="en-US" sz="2200" b="1" dirty="0" smtClean="0"/>
              <a:t>◆審議経過と予定</a:t>
            </a:r>
            <a:endParaRPr lang="en-US" altLang="ja-JP" sz="2200" b="1" dirty="0" smtClean="0"/>
          </a:p>
          <a:p>
            <a:pPr marL="0" indent="0">
              <a:lnSpc>
                <a:spcPts val="2300"/>
              </a:lnSpc>
              <a:buNone/>
            </a:pPr>
            <a:r>
              <a:rPr lang="ja-JP" altLang="en-US" sz="2200" b="1" dirty="0" smtClean="0"/>
              <a:t>・平成２４年１１月：設置</a:t>
            </a:r>
            <a:endParaRPr lang="en-US" altLang="ja-JP" sz="2200" b="1" dirty="0" smtClean="0"/>
          </a:p>
          <a:p>
            <a:pPr marL="0" indent="0">
              <a:lnSpc>
                <a:spcPts val="2300"/>
              </a:lnSpc>
              <a:buNone/>
            </a:pPr>
            <a:r>
              <a:rPr lang="ja-JP" altLang="en-US" sz="2200" b="1" dirty="0" smtClean="0"/>
              <a:t>・平成２５年１０月：点検結果と防潮堤対策等をまとめた中間報告</a:t>
            </a:r>
            <a:endParaRPr lang="en-US" altLang="ja-JP" sz="2200" b="1" dirty="0" smtClean="0"/>
          </a:p>
          <a:p>
            <a:pPr marL="0" indent="0">
              <a:lnSpc>
                <a:spcPts val="2300"/>
              </a:lnSpc>
              <a:buNone/>
            </a:pPr>
            <a:r>
              <a:rPr lang="ja-JP" altLang="en-US" sz="2200" b="1" dirty="0" smtClean="0"/>
              <a:t>・平成２５年度中：各構造物の地震・津波対策とりまとめ</a:t>
            </a:r>
            <a:endParaRPr lang="ja-JP" altLang="en-US" sz="2200" b="1" dirty="0"/>
          </a:p>
          <a:p>
            <a:pPr>
              <a:lnSpc>
                <a:spcPts val="2300"/>
              </a:lnSpc>
            </a:pPr>
            <a:endParaRPr kumimoji="1" lang="ja-JP" altLang="en-US" sz="2200" b="1" dirty="0"/>
          </a:p>
        </p:txBody>
      </p:sp>
      <p:sp>
        <p:nvSpPr>
          <p:cNvPr id="4" name="スライド番号プレースホルダー 3"/>
          <p:cNvSpPr>
            <a:spLocks noGrp="1"/>
          </p:cNvSpPr>
          <p:nvPr>
            <p:ph type="sldNum" sz="quarter" idx="12"/>
          </p:nvPr>
        </p:nvSpPr>
        <p:spPr/>
        <p:txBody>
          <a:bodyPr/>
          <a:lstStyle/>
          <a:p>
            <a:pPr>
              <a:defRPr/>
            </a:pPr>
            <a:fld id="{DAD1D953-161B-43EC-85AA-D7A41894B686}" type="slidenum">
              <a:rPr lang="ja-JP" altLang="en-US" smtClean="0"/>
              <a:pPr>
                <a:defRPr/>
              </a:pPr>
              <a:t>3</a:t>
            </a:fld>
            <a:endParaRPr lang="ja-JP" altLang="en-US"/>
          </a:p>
        </p:txBody>
      </p:sp>
    </p:spTree>
    <p:extLst>
      <p:ext uri="{BB962C8B-B14F-4D97-AF65-F5344CB8AC3E}">
        <p14:creationId xmlns:p14="http://schemas.microsoft.com/office/powerpoint/2010/main" val="4258810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p:cNvSpPr>
            <a:spLocks noChangeArrowheads="1"/>
          </p:cNvSpPr>
          <p:nvPr/>
        </p:nvSpPr>
        <p:spPr bwMode="auto">
          <a:xfrm>
            <a:off x="190500" y="6399213"/>
            <a:ext cx="8385175" cy="414337"/>
          </a:xfrm>
          <a:prstGeom prst="rect">
            <a:avLst/>
          </a:prstGeom>
          <a:solidFill>
            <a:schemeClr val="accent6">
              <a:lumMod val="20000"/>
              <a:lumOff val="80000"/>
            </a:schemeClr>
          </a:solidFill>
          <a:ln w="31750">
            <a:solidFill>
              <a:schemeClr val="tx1"/>
            </a:solidFill>
            <a:miter lim="800000"/>
            <a:headEnd/>
            <a:tailEnd/>
          </a:ln>
          <a:effectLst/>
          <a:extLst/>
        </p:spPr>
        <p:txBody>
          <a:bodyPr lIns="36000" rIns="36000" anchor="ctr"/>
          <a:lstStyle/>
          <a:p>
            <a:r>
              <a:rPr lang="ja-JP" altLang="en-US" sz="1850" b="1">
                <a:solidFill>
                  <a:srgbClr val="000000"/>
                </a:solidFill>
                <a:latin typeface="ＭＳ Ｐゴシック" charset="-128"/>
                <a:ea typeface="Meiryo UI" pitchFamily="50" charset="-128"/>
                <a:cs typeface="Meiryo UI" pitchFamily="50" charset="-128"/>
              </a:rPr>
              <a:t>基本方針：既存防潮堤の機能保持（液状化対策）により津波等の浸水被害を軽減</a:t>
            </a:r>
            <a:endParaRPr lang="en-US" altLang="ja-JP" sz="1850" b="1">
              <a:solidFill>
                <a:srgbClr val="000000"/>
              </a:solidFill>
              <a:latin typeface="ＭＳ Ｐゴシック" charset="-128"/>
              <a:ea typeface="Meiryo UI" pitchFamily="50" charset="-128"/>
              <a:cs typeface="Meiryo UI" pitchFamily="50" charset="-128"/>
            </a:endParaRPr>
          </a:p>
        </p:txBody>
      </p:sp>
      <p:sp>
        <p:nvSpPr>
          <p:cNvPr id="3075"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◆基本方針ついて（堤防・防潮堤）</a:t>
            </a:r>
          </a:p>
        </p:txBody>
      </p:sp>
      <p:sp>
        <p:nvSpPr>
          <p:cNvPr id="4" name="スライド番号プレースホルダー 3"/>
          <p:cNvSpPr>
            <a:spLocks noGrp="1"/>
          </p:cNvSpPr>
          <p:nvPr>
            <p:ph type="sldNum" sz="quarter" idx="12"/>
          </p:nvPr>
        </p:nvSpPr>
        <p:spPr>
          <a:xfrm>
            <a:off x="6804025" y="6300788"/>
            <a:ext cx="2133600" cy="365125"/>
          </a:xfrm>
        </p:spPr>
        <p:txBody>
          <a:bodyPr/>
          <a:lstStyle/>
          <a:p>
            <a:pPr>
              <a:defRPr/>
            </a:pPr>
            <a:fld id="{434055F4-D20A-44A5-8CE5-39EA231C115D}" type="slidenum">
              <a:rPr lang="ja-JP" altLang="en-US">
                <a:latin typeface="+mn-ea"/>
              </a:rPr>
              <a:pPr>
                <a:defRPr/>
              </a:pPr>
              <a:t>4</a:t>
            </a:fld>
            <a:endParaRPr lang="ja-JP" altLang="en-US">
              <a:latin typeface="+mn-ea"/>
            </a:endParaRPr>
          </a:p>
        </p:txBody>
      </p:sp>
      <p:pic>
        <p:nvPicPr>
          <p:cNvPr id="307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3494088"/>
            <a:ext cx="189547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1"/>
          <p:cNvSpPr txBox="1">
            <a:spLocks noChangeArrowheads="1"/>
          </p:cNvSpPr>
          <p:nvPr/>
        </p:nvSpPr>
        <p:spPr bwMode="auto">
          <a:xfrm>
            <a:off x="7091363" y="3032125"/>
            <a:ext cx="1603375" cy="461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auto" hangingPunct="1">
              <a:spcBef>
                <a:spcPts val="0"/>
              </a:spcBef>
              <a:spcAft>
                <a:spcPts val="0"/>
              </a:spcAft>
              <a:defRPr/>
            </a:pPr>
            <a:r>
              <a:rPr lang="ja-JP" altLang="en-US" sz="1200">
                <a:latin typeface="+mn-ea"/>
                <a:ea typeface="+mn-ea"/>
              </a:rPr>
              <a:t>津波時に閉鎖される</a:t>
            </a:r>
            <a:endParaRPr lang="en-US" altLang="ja-JP" sz="1200">
              <a:latin typeface="+mn-ea"/>
              <a:ea typeface="+mn-ea"/>
            </a:endParaRPr>
          </a:p>
          <a:p>
            <a:pPr eaLnBrk="1" fontAlgn="auto" hangingPunct="1">
              <a:spcBef>
                <a:spcPts val="0"/>
              </a:spcBef>
              <a:spcAft>
                <a:spcPts val="0"/>
              </a:spcAft>
              <a:defRPr/>
            </a:pPr>
            <a:r>
              <a:rPr lang="ja-JP" altLang="en-US" sz="1200">
                <a:latin typeface="+mn-ea"/>
                <a:ea typeface="+mn-ea"/>
              </a:rPr>
              <a:t>三大水門</a:t>
            </a:r>
          </a:p>
        </p:txBody>
      </p:sp>
      <p:sp>
        <p:nvSpPr>
          <p:cNvPr id="35" name="右カーブ矢印 34"/>
          <p:cNvSpPr/>
          <p:nvPr/>
        </p:nvSpPr>
        <p:spPr>
          <a:xfrm rot="3457161">
            <a:off x="7478712" y="3605213"/>
            <a:ext cx="168275" cy="406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latin typeface="+mn-ea"/>
            </a:endParaRPr>
          </a:p>
        </p:txBody>
      </p:sp>
      <p:sp>
        <p:nvSpPr>
          <p:cNvPr id="36" name="テキスト ボックス 6"/>
          <p:cNvSpPr txBox="1">
            <a:spLocks noChangeArrowheads="1"/>
          </p:cNvSpPr>
          <p:nvPr/>
        </p:nvSpPr>
        <p:spPr bwMode="auto">
          <a:xfrm>
            <a:off x="7200900" y="3532188"/>
            <a:ext cx="64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auto" hangingPunct="1">
              <a:spcBef>
                <a:spcPts val="0"/>
              </a:spcBef>
              <a:spcAft>
                <a:spcPts val="0"/>
              </a:spcAft>
              <a:defRPr/>
            </a:pPr>
            <a:r>
              <a:rPr lang="ja-JP" altLang="en-US" sz="1200">
                <a:latin typeface="+mn-ea"/>
                <a:ea typeface="+mn-ea"/>
              </a:rPr>
              <a:t>閉鎖</a:t>
            </a:r>
          </a:p>
        </p:txBody>
      </p:sp>
      <p:sp>
        <p:nvSpPr>
          <p:cNvPr id="37" name="テキスト ボックス 40"/>
          <p:cNvSpPr txBox="1">
            <a:spLocks noChangeArrowheads="1"/>
          </p:cNvSpPr>
          <p:nvPr/>
        </p:nvSpPr>
        <p:spPr bwMode="auto">
          <a:xfrm>
            <a:off x="7010400" y="919163"/>
            <a:ext cx="18319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auto" hangingPunct="1">
              <a:spcBef>
                <a:spcPts val="0"/>
              </a:spcBef>
              <a:spcAft>
                <a:spcPts val="0"/>
              </a:spcAft>
              <a:defRPr/>
            </a:pPr>
            <a:r>
              <a:rPr lang="ja-JP" altLang="en-US" sz="1200">
                <a:latin typeface="+mn-ea"/>
                <a:ea typeface="+mn-ea"/>
              </a:rPr>
              <a:t>防潮堤の沈下による</a:t>
            </a:r>
            <a:endParaRPr lang="en-US" altLang="ja-JP" sz="1200">
              <a:latin typeface="+mn-ea"/>
              <a:ea typeface="+mn-ea"/>
            </a:endParaRPr>
          </a:p>
          <a:p>
            <a:pPr eaLnBrk="1" fontAlgn="auto" hangingPunct="1">
              <a:spcBef>
                <a:spcPts val="0"/>
              </a:spcBef>
              <a:spcAft>
                <a:spcPts val="0"/>
              </a:spcAft>
              <a:defRPr/>
            </a:pPr>
            <a:r>
              <a:rPr lang="ja-JP" altLang="en-US" sz="1200">
                <a:latin typeface="+mn-ea"/>
                <a:ea typeface="+mn-ea"/>
              </a:rPr>
              <a:t>満潮時の浸水イメージ</a:t>
            </a:r>
          </a:p>
        </p:txBody>
      </p:sp>
      <p:sp>
        <p:nvSpPr>
          <p:cNvPr id="39" name="Rectangle 5"/>
          <p:cNvSpPr>
            <a:spLocks noChangeArrowheads="1"/>
          </p:cNvSpPr>
          <p:nvPr/>
        </p:nvSpPr>
        <p:spPr bwMode="auto">
          <a:xfrm>
            <a:off x="214313" y="2478088"/>
            <a:ext cx="6616700" cy="698500"/>
          </a:xfrm>
          <a:prstGeom prst="rect">
            <a:avLst/>
          </a:prstGeom>
          <a:solidFill>
            <a:schemeClr val="accent6">
              <a:lumMod val="20000"/>
              <a:lumOff val="80000"/>
            </a:schemeClr>
          </a:solidFill>
          <a:ln w="12700">
            <a:solidFill>
              <a:schemeClr val="tx1"/>
            </a:solidFill>
            <a:miter lim="800000"/>
            <a:headEnd/>
            <a:tailEnd/>
          </a:ln>
          <a:effectLst/>
          <a:extLst/>
        </p:spPr>
        <p:txBody>
          <a:bodyPr lIns="36000" rIns="36000" anchor="ctr"/>
          <a:lstStyle/>
          <a:p>
            <a:r>
              <a:rPr lang="ja-JP" altLang="en-US" sz="1600" b="1" u="sng">
                <a:solidFill>
                  <a:srgbClr val="000000"/>
                </a:solidFill>
                <a:latin typeface="ＭＳ Ｐゴシック" charset="-128"/>
                <a:ea typeface="Meiryo UI" pitchFamily="50" charset="-128"/>
                <a:cs typeface="Meiryo UI" pitchFamily="50" charset="-128"/>
              </a:rPr>
              <a:t>◆津波浸水想定結果</a:t>
            </a:r>
            <a:endParaRPr lang="en-US" altLang="ja-JP" sz="1600" b="1" u="sng">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・「液状化による防潮堤の沈下」、「水門・鉄扉は開放状態」を考慮し津波</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浸水想定を行えば約</a:t>
            </a:r>
            <a:r>
              <a:rPr lang="en-US" altLang="ja-JP" sz="1600">
                <a:solidFill>
                  <a:srgbClr val="000000"/>
                </a:solidFill>
                <a:latin typeface="ＭＳ Ｐゴシック" charset="-128"/>
                <a:ea typeface="Meiryo UI" pitchFamily="50" charset="-128"/>
                <a:cs typeface="Meiryo UI" pitchFamily="50" charset="-128"/>
              </a:rPr>
              <a:t>11,000ha</a:t>
            </a:r>
            <a:r>
              <a:rPr lang="ja-JP" altLang="en-US" sz="1600">
                <a:solidFill>
                  <a:srgbClr val="000000"/>
                </a:solidFill>
                <a:latin typeface="ＭＳ Ｐゴシック" charset="-128"/>
                <a:ea typeface="Meiryo UI" pitchFamily="50" charset="-128"/>
                <a:cs typeface="Meiryo UI" pitchFamily="50" charset="-128"/>
              </a:rPr>
              <a:t>が浸水</a:t>
            </a:r>
            <a:endParaRPr lang="en-US" altLang="ja-JP" sz="1600">
              <a:solidFill>
                <a:srgbClr val="000000"/>
              </a:solidFill>
              <a:latin typeface="ＭＳ Ｐゴシック" charset="-128"/>
              <a:ea typeface="Meiryo UI" pitchFamily="50" charset="-128"/>
              <a:cs typeface="Meiryo UI" pitchFamily="50" charset="-128"/>
            </a:endParaRPr>
          </a:p>
        </p:txBody>
      </p:sp>
      <p:sp>
        <p:nvSpPr>
          <p:cNvPr id="40" name="下矢印 39"/>
          <p:cNvSpPr/>
          <p:nvPr/>
        </p:nvSpPr>
        <p:spPr>
          <a:xfrm>
            <a:off x="3271838" y="3284538"/>
            <a:ext cx="503237"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mn-ea"/>
            </a:endParaRPr>
          </a:p>
        </p:txBody>
      </p:sp>
      <p:sp>
        <p:nvSpPr>
          <p:cNvPr id="43" name="下矢印 42"/>
          <p:cNvSpPr/>
          <p:nvPr/>
        </p:nvSpPr>
        <p:spPr>
          <a:xfrm>
            <a:off x="3271838" y="5780088"/>
            <a:ext cx="503237"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mn-ea"/>
            </a:endParaRPr>
          </a:p>
        </p:txBody>
      </p:sp>
      <p:sp>
        <p:nvSpPr>
          <p:cNvPr id="45" name="Rectangle 5"/>
          <p:cNvSpPr>
            <a:spLocks noChangeArrowheads="1"/>
          </p:cNvSpPr>
          <p:nvPr/>
        </p:nvSpPr>
        <p:spPr bwMode="auto">
          <a:xfrm>
            <a:off x="214313" y="773113"/>
            <a:ext cx="6619875" cy="1608137"/>
          </a:xfrm>
          <a:prstGeom prst="rect">
            <a:avLst/>
          </a:prstGeom>
          <a:solidFill>
            <a:schemeClr val="accent6">
              <a:lumMod val="20000"/>
              <a:lumOff val="80000"/>
            </a:schemeClr>
          </a:solidFill>
          <a:ln w="12700">
            <a:solidFill>
              <a:schemeClr val="tx1"/>
            </a:solidFill>
            <a:miter lim="800000"/>
            <a:headEnd/>
            <a:tailEnd/>
          </a:ln>
          <a:effectLst/>
          <a:extLst/>
        </p:spPr>
        <p:txBody>
          <a:bodyPr lIns="36000" rIns="36000" anchor="ctr"/>
          <a:lstStyle/>
          <a:p>
            <a:r>
              <a:rPr lang="ja-JP" altLang="en-US" sz="1600" b="1" u="sng">
                <a:solidFill>
                  <a:srgbClr val="000000"/>
                </a:solidFill>
                <a:latin typeface="ＭＳ Ｐゴシック" charset="-128"/>
                <a:ea typeface="Meiryo UI" pitchFamily="50" charset="-128"/>
                <a:cs typeface="Meiryo UI" pitchFamily="50" charset="-128"/>
              </a:rPr>
              <a:t>◆既存防潮施設の現状</a:t>
            </a:r>
            <a:endParaRPr lang="en-US" altLang="ja-JP" sz="1600" b="1" u="sng">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・大阪府では、これまで</a:t>
            </a:r>
            <a:r>
              <a:rPr lang="ja-JP" altLang="en-US" sz="1600" b="1">
                <a:solidFill>
                  <a:srgbClr val="000000"/>
                </a:solidFill>
                <a:latin typeface="ＭＳ Ｐゴシック" charset="-128"/>
                <a:ea typeface="Meiryo UI" pitchFamily="50" charset="-128"/>
                <a:cs typeface="Meiryo UI" pitchFamily="50" charset="-128"/>
              </a:rPr>
              <a:t>「第一線防潮堤（水門含む）」</a:t>
            </a:r>
            <a:r>
              <a:rPr lang="ja-JP" altLang="en-US" sz="1600">
                <a:solidFill>
                  <a:srgbClr val="000000"/>
                </a:solidFill>
                <a:latin typeface="ＭＳ Ｐゴシック" charset="-128"/>
                <a:ea typeface="Meiryo UI" pitchFamily="50" charset="-128"/>
                <a:cs typeface="Meiryo UI" pitchFamily="50" charset="-128"/>
              </a:rPr>
              <a:t>にて高潮による被</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害を防御</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・高潮対策により整備した</a:t>
            </a:r>
            <a:r>
              <a:rPr lang="ja-JP" altLang="en-US" sz="1600" b="1">
                <a:solidFill>
                  <a:srgbClr val="000000"/>
                </a:solidFill>
                <a:latin typeface="ＭＳ Ｐゴシック" charset="-128"/>
                <a:ea typeface="Meiryo UI" pitchFamily="50" charset="-128"/>
                <a:cs typeface="Meiryo UI" pitchFamily="50" charset="-128"/>
              </a:rPr>
              <a:t>防潮堤、水門の「高さ」</a:t>
            </a:r>
            <a:r>
              <a:rPr lang="ja-JP" altLang="en-US" sz="1600">
                <a:solidFill>
                  <a:srgbClr val="000000"/>
                </a:solidFill>
                <a:latin typeface="ＭＳ Ｐゴシック" charset="-128"/>
                <a:ea typeface="Meiryo UI" pitchFamily="50" charset="-128"/>
                <a:cs typeface="Meiryo UI" pitchFamily="50" charset="-128"/>
              </a:rPr>
              <a:t>は、南海トラフ巨大地震</a:t>
            </a:r>
          </a:p>
          <a:p>
            <a:pPr>
              <a:lnSpc>
                <a:spcPts val="1800"/>
              </a:lnSpc>
            </a:pPr>
            <a:r>
              <a:rPr lang="ja-JP" altLang="en-US" sz="1600">
                <a:solidFill>
                  <a:srgbClr val="000000"/>
                </a:solidFill>
                <a:latin typeface="ＭＳ Ｐゴシック" charset="-128"/>
                <a:ea typeface="Meiryo UI" pitchFamily="50" charset="-128"/>
                <a:cs typeface="Meiryo UI" pitchFamily="50" charset="-128"/>
              </a:rPr>
              <a:t>　　　の</a:t>
            </a:r>
            <a:r>
              <a:rPr lang="ja-JP" altLang="en-US" sz="1600" b="1">
                <a:solidFill>
                  <a:srgbClr val="000000"/>
                </a:solidFill>
                <a:latin typeface="ＭＳ Ｐゴシック" charset="-128"/>
                <a:ea typeface="Meiryo UI" pitchFamily="50" charset="-128"/>
                <a:cs typeface="Meiryo UI" pitchFamily="50" charset="-128"/>
              </a:rPr>
              <a:t>津波に対しても概ね確保</a:t>
            </a:r>
            <a:endParaRPr lang="en-US" altLang="ja-JP" sz="1600" b="1">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・大阪市域の</a:t>
            </a:r>
            <a:r>
              <a:rPr lang="ja-JP" altLang="en-US" sz="1600" b="1">
                <a:solidFill>
                  <a:srgbClr val="000000"/>
                </a:solidFill>
                <a:latin typeface="ＭＳ Ｐゴシック" charset="-128"/>
                <a:ea typeface="Meiryo UI" pitchFamily="50" charset="-128"/>
                <a:cs typeface="Meiryo UI" pitchFamily="50" charset="-128"/>
              </a:rPr>
              <a:t>ゼロメートル地帯</a:t>
            </a:r>
            <a:r>
              <a:rPr lang="ja-JP" altLang="en-US" sz="1600">
                <a:solidFill>
                  <a:srgbClr val="000000"/>
                </a:solidFill>
                <a:latin typeface="ＭＳ Ｐゴシック" charset="-128"/>
                <a:ea typeface="Meiryo UI" pitchFamily="50" charset="-128"/>
                <a:cs typeface="Meiryo UI" pitchFamily="50" charset="-128"/>
              </a:rPr>
              <a:t>では、津波対策と共に</a:t>
            </a:r>
            <a:r>
              <a:rPr lang="ja-JP" altLang="en-US" sz="1600" b="1">
                <a:solidFill>
                  <a:srgbClr val="000000"/>
                </a:solidFill>
                <a:latin typeface="ＭＳ Ｐゴシック" charset="-128"/>
                <a:ea typeface="Meiryo UI" pitchFamily="50" charset="-128"/>
                <a:cs typeface="Meiryo UI" pitchFamily="50" charset="-128"/>
              </a:rPr>
              <a:t>直下型地震対策</a:t>
            </a:r>
            <a:endParaRPr lang="en-US" altLang="ja-JP" sz="1600" b="1">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a:t>
            </a:r>
            <a:r>
              <a:rPr lang="ja-JP" altLang="en-US" sz="1600" b="1">
                <a:solidFill>
                  <a:srgbClr val="000000"/>
                </a:solidFill>
                <a:latin typeface="ＭＳ Ｐゴシック" charset="-128"/>
                <a:ea typeface="Meiryo UI" pitchFamily="50" charset="-128"/>
                <a:cs typeface="Meiryo UI" pitchFamily="50" charset="-128"/>
              </a:rPr>
              <a:t>（日々の干満対策）</a:t>
            </a:r>
            <a:r>
              <a:rPr lang="ja-JP" altLang="en-US" sz="1600">
                <a:solidFill>
                  <a:srgbClr val="000000"/>
                </a:solidFill>
                <a:latin typeface="ＭＳ Ｐゴシック" charset="-128"/>
                <a:ea typeface="Meiryo UI" pitchFamily="50" charset="-128"/>
                <a:cs typeface="Meiryo UI" pitchFamily="50" charset="-128"/>
              </a:rPr>
              <a:t>として防潮堤の耐震補強を実施中</a:t>
            </a:r>
            <a:endParaRPr lang="en-US" altLang="ja-JP" sz="1600">
              <a:solidFill>
                <a:srgbClr val="000000"/>
              </a:solidFill>
              <a:latin typeface="ＭＳ Ｐゴシック" charset="-128"/>
              <a:ea typeface="Meiryo UI" pitchFamily="50" charset="-128"/>
              <a:cs typeface="Meiryo UI" pitchFamily="50" charset="-128"/>
            </a:endParaRPr>
          </a:p>
        </p:txBody>
      </p:sp>
      <p:sp>
        <p:nvSpPr>
          <p:cNvPr id="46" name="Rectangle 5"/>
          <p:cNvSpPr>
            <a:spLocks noChangeArrowheads="1"/>
          </p:cNvSpPr>
          <p:nvPr/>
        </p:nvSpPr>
        <p:spPr bwMode="auto">
          <a:xfrm>
            <a:off x="214313" y="3576638"/>
            <a:ext cx="6619875" cy="1381125"/>
          </a:xfrm>
          <a:prstGeom prst="rect">
            <a:avLst/>
          </a:prstGeom>
          <a:solidFill>
            <a:schemeClr val="accent6">
              <a:lumMod val="20000"/>
              <a:lumOff val="80000"/>
            </a:schemeClr>
          </a:solidFill>
          <a:ln w="12700">
            <a:solidFill>
              <a:schemeClr val="tx1"/>
            </a:solidFill>
            <a:miter lim="800000"/>
            <a:headEnd/>
            <a:tailEnd/>
          </a:ln>
          <a:effectLst/>
          <a:extLst/>
        </p:spPr>
        <p:txBody>
          <a:bodyPr lIns="36000" rIns="36000" anchor="ctr"/>
          <a:lstStyle/>
          <a:p>
            <a:r>
              <a:rPr lang="ja-JP" altLang="en-US" sz="1600" b="1" u="sng">
                <a:solidFill>
                  <a:srgbClr val="000000"/>
                </a:solidFill>
                <a:latin typeface="ＭＳ Ｐゴシック" charset="-128"/>
                <a:ea typeface="Meiryo UI" pitchFamily="50" charset="-128"/>
                <a:cs typeface="Meiryo UI" pitchFamily="50" charset="-128"/>
              </a:rPr>
              <a:t>◆既存施設の評価</a:t>
            </a:r>
            <a:endParaRPr lang="en-US" altLang="ja-JP" sz="1600" b="1" u="sng">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・阪神・淡路大震災以降等に耐震補強した防潮堤・水門は、南海トラフ巨</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大地震に対しても一定の効果を発揮</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・水門を閉鎖すると津波による内陸部の浸水被害は大幅に軽減</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・三大水門は高潮対策として整備しており、津波時に閉鎖した場合は損傷</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するため、別途、新たな津波対応水門に係る調査・検討が必要</a:t>
            </a:r>
            <a:endParaRPr lang="en-US" altLang="ja-JP" sz="1600">
              <a:solidFill>
                <a:srgbClr val="000000"/>
              </a:solidFill>
              <a:latin typeface="ＭＳ Ｐゴシック" charset="-128"/>
              <a:ea typeface="Meiryo UI" pitchFamily="50" charset="-128"/>
              <a:cs typeface="Meiryo UI" pitchFamily="50" charset="-128"/>
            </a:endParaRPr>
          </a:p>
        </p:txBody>
      </p:sp>
      <p:sp>
        <p:nvSpPr>
          <p:cNvPr id="47" name="テキスト ボックス 6"/>
          <p:cNvSpPr txBox="1">
            <a:spLocks noChangeArrowheads="1"/>
          </p:cNvSpPr>
          <p:nvPr/>
        </p:nvSpPr>
        <p:spPr bwMode="auto">
          <a:xfrm>
            <a:off x="17463" y="476250"/>
            <a:ext cx="266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auto" hangingPunct="1">
              <a:spcBef>
                <a:spcPts val="0"/>
              </a:spcBef>
              <a:spcAft>
                <a:spcPts val="0"/>
              </a:spcAft>
              <a:defRPr/>
            </a:pPr>
            <a:r>
              <a:rPr lang="en-US" altLang="ja-JP" sz="1400" b="1" dirty="0" smtClean="0">
                <a:latin typeface="+mn-ea"/>
                <a:ea typeface="+mn-ea"/>
              </a:rPr>
              <a:t>《</a:t>
            </a:r>
            <a:r>
              <a:rPr lang="ja-JP" altLang="en-US" sz="1400" b="1" dirty="0" smtClean="0">
                <a:latin typeface="+mn-ea"/>
                <a:ea typeface="+mn-ea"/>
              </a:rPr>
              <a:t>現　　状</a:t>
            </a:r>
            <a:r>
              <a:rPr lang="en-US" altLang="ja-JP" sz="1400" b="1" dirty="0" smtClean="0">
                <a:latin typeface="+mn-ea"/>
                <a:ea typeface="+mn-ea"/>
              </a:rPr>
              <a:t>》</a:t>
            </a:r>
            <a:endParaRPr lang="ja-JP" altLang="en-US" sz="1400" b="1" dirty="0">
              <a:latin typeface="+mn-ea"/>
              <a:ea typeface="+mn-ea"/>
            </a:endParaRPr>
          </a:p>
        </p:txBody>
      </p:sp>
      <p:sp>
        <p:nvSpPr>
          <p:cNvPr id="48" name="Rectangle 5"/>
          <p:cNvSpPr>
            <a:spLocks noChangeArrowheads="1"/>
          </p:cNvSpPr>
          <p:nvPr/>
        </p:nvSpPr>
        <p:spPr bwMode="auto">
          <a:xfrm>
            <a:off x="179388" y="5945188"/>
            <a:ext cx="7572375" cy="523875"/>
          </a:xfrm>
          <a:prstGeom prst="rect">
            <a:avLst/>
          </a:prstGeom>
          <a:noFill/>
          <a:ln w="12700" cmpd="dbl">
            <a:noFill/>
            <a:miter lim="800000"/>
            <a:headEnd/>
            <a:tailEnd/>
          </a:ln>
          <a:effectLst/>
          <a:extLst/>
        </p:spPr>
        <p:txBody>
          <a:bodyPr lIns="36000" rIns="36000" anchor="ctr"/>
          <a:lstStyle/>
          <a:p>
            <a:pPr>
              <a:lnSpc>
                <a:spcPts val="1200"/>
              </a:lnSpc>
            </a:pPr>
            <a:r>
              <a:rPr lang="ja-JP" altLang="en-US" sz="1200">
                <a:solidFill>
                  <a:srgbClr val="000000"/>
                </a:solidFill>
                <a:latin typeface="ＭＳ Ｐゴシック" charset="-128"/>
                <a:ea typeface="Meiryo UI" pitchFamily="50" charset="-128"/>
                <a:cs typeface="Meiryo UI" pitchFamily="50" charset="-128"/>
              </a:rPr>
              <a:t>大阪湾では高潮対策で整備した防潮堤が一定の高さを確保。</a:t>
            </a:r>
            <a:endParaRPr lang="en-US" altLang="ja-JP" sz="1200">
              <a:solidFill>
                <a:srgbClr val="000000"/>
              </a:solidFill>
              <a:latin typeface="ＭＳ Ｐゴシック" charset="-128"/>
              <a:ea typeface="Meiryo UI" pitchFamily="50" charset="-128"/>
              <a:cs typeface="Meiryo UI" pitchFamily="50" charset="-128"/>
            </a:endParaRPr>
          </a:p>
          <a:p>
            <a:pPr>
              <a:lnSpc>
                <a:spcPts val="1200"/>
              </a:lnSpc>
            </a:pPr>
            <a:r>
              <a:rPr lang="ja-JP" altLang="en-US" sz="1200">
                <a:solidFill>
                  <a:srgbClr val="000000"/>
                </a:solidFill>
                <a:latin typeface="ＭＳ Ｐゴシック" charset="-128"/>
                <a:ea typeface="Meiryo UI" pitchFamily="50" charset="-128"/>
                <a:cs typeface="Meiryo UI" pitchFamily="50" charset="-128"/>
              </a:rPr>
              <a:t>このストックを活用し対策を重点実施することにより、人口・産業が集積する「関西・大阪」の都市機能を確保。</a:t>
            </a:r>
            <a:endParaRPr lang="en-US" altLang="ja-JP" sz="1200">
              <a:solidFill>
                <a:srgbClr val="000000"/>
              </a:solidFill>
              <a:latin typeface="ＭＳ Ｐゴシック" charset="-128"/>
              <a:ea typeface="Meiryo UI" pitchFamily="50" charset="-128"/>
              <a:cs typeface="Meiryo UI" pitchFamily="50" charset="-128"/>
            </a:endParaRPr>
          </a:p>
        </p:txBody>
      </p:sp>
      <p:grpSp>
        <p:nvGrpSpPr>
          <p:cNvPr id="3089" name="グループ化 25"/>
          <p:cNvGrpSpPr>
            <a:grpSpLocks/>
          </p:cNvGrpSpPr>
          <p:nvPr/>
        </p:nvGrpSpPr>
        <p:grpSpPr bwMode="auto">
          <a:xfrm>
            <a:off x="6986588" y="1568450"/>
            <a:ext cx="2101850" cy="1068388"/>
            <a:chOff x="0" y="0"/>
            <a:chExt cx="2333625" cy="1415655"/>
          </a:xfrm>
        </p:grpSpPr>
        <p:sp>
          <p:nvSpPr>
            <p:cNvPr id="50" name="フローチャート: 手作業 49"/>
            <p:cNvSpPr/>
            <p:nvPr/>
          </p:nvSpPr>
          <p:spPr>
            <a:xfrm rot="10800000">
              <a:off x="638046" y="361802"/>
              <a:ext cx="371899" cy="715189"/>
            </a:xfrm>
            <a:prstGeom prst="flowChartManualOperation">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a:latin typeface="+mn-ea"/>
              </a:endParaRPr>
            </a:p>
          </p:txBody>
        </p:sp>
        <p:sp>
          <p:nvSpPr>
            <p:cNvPr id="51" name="フローチャート: 手作業 50"/>
            <p:cNvSpPr/>
            <p:nvPr/>
          </p:nvSpPr>
          <p:spPr>
            <a:xfrm rot="9465181">
              <a:off x="646858" y="700466"/>
              <a:ext cx="371900" cy="715189"/>
            </a:xfrm>
            <a:prstGeom prst="flowChartManualOperation">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a:latin typeface="+mn-ea"/>
              </a:endParaRPr>
            </a:p>
          </p:txBody>
        </p:sp>
        <p:cxnSp>
          <p:nvCxnSpPr>
            <p:cNvPr id="52" name="直線コネクタ 51"/>
            <p:cNvCxnSpPr/>
            <p:nvPr/>
          </p:nvCxnSpPr>
          <p:spPr>
            <a:xfrm>
              <a:off x="0" y="540600"/>
              <a:ext cx="69444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テキスト ボックス 5"/>
            <p:cNvSpPr txBox="1"/>
            <p:nvPr/>
          </p:nvSpPr>
          <p:spPr>
            <a:xfrm>
              <a:off x="0" y="286076"/>
              <a:ext cx="629232" cy="2944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000">
                  <a:solidFill>
                    <a:srgbClr val="000000"/>
                  </a:solidFill>
                  <a:latin typeface="ＭＳ Ｐゴシック" charset="-128"/>
                  <a:ea typeface="Meiryo UI" pitchFamily="50" charset="-128"/>
                  <a:cs typeface="Meiryo UI" pitchFamily="50" charset="-128"/>
                </a:rPr>
                <a:t>満潮位</a:t>
              </a:r>
            </a:p>
          </p:txBody>
        </p:sp>
        <p:cxnSp>
          <p:nvCxnSpPr>
            <p:cNvPr id="54" name="直線コネクタ 53"/>
            <p:cNvCxnSpPr/>
            <p:nvPr/>
          </p:nvCxnSpPr>
          <p:spPr>
            <a:xfrm>
              <a:off x="999369" y="896090"/>
              <a:ext cx="69621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ボックス 7"/>
            <p:cNvSpPr txBox="1"/>
            <p:nvPr/>
          </p:nvSpPr>
          <p:spPr>
            <a:xfrm>
              <a:off x="942967" y="923436"/>
              <a:ext cx="1390658" cy="2965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000">
                  <a:solidFill>
                    <a:srgbClr val="000000"/>
                  </a:solidFill>
                  <a:latin typeface="ＭＳ Ｐゴシック" charset="-128"/>
                  <a:ea typeface="Meiryo UI" pitchFamily="50" charset="-128"/>
                  <a:cs typeface="Meiryo UI" pitchFamily="50" charset="-128"/>
                </a:rPr>
                <a:t>ゼロメートル地域</a:t>
              </a:r>
            </a:p>
          </p:txBody>
        </p:sp>
        <p:sp>
          <p:nvSpPr>
            <p:cNvPr id="56" name="下矢印 55"/>
            <p:cNvSpPr/>
            <p:nvPr/>
          </p:nvSpPr>
          <p:spPr>
            <a:xfrm rot="10800000">
              <a:off x="1076922" y="218764"/>
              <a:ext cx="599269" cy="666810"/>
            </a:xfrm>
            <a:prstGeom prst="downArrow">
              <a:avLst>
                <a:gd name="adj1" fmla="val 62699"/>
                <a:gd name="adj2" fmla="val 50000"/>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a:latin typeface="+mn-ea"/>
              </a:endParaRPr>
            </a:p>
          </p:txBody>
        </p:sp>
        <p:sp>
          <p:nvSpPr>
            <p:cNvPr id="57" name="二等辺三角形 56"/>
            <p:cNvSpPr/>
            <p:nvPr/>
          </p:nvSpPr>
          <p:spPr>
            <a:xfrm>
              <a:off x="1085735" y="180901"/>
              <a:ext cx="581644" cy="342871"/>
            </a:xfrm>
            <a:prstGeom prst="triangle">
              <a:avLst>
                <a:gd name="adj" fmla="val 48361"/>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a:latin typeface="+mn-ea"/>
              </a:endParaRPr>
            </a:p>
          </p:txBody>
        </p:sp>
        <p:sp>
          <p:nvSpPr>
            <p:cNvPr id="58" name="テキスト ボックス 15"/>
            <p:cNvSpPr txBox="1"/>
            <p:nvPr/>
          </p:nvSpPr>
          <p:spPr>
            <a:xfrm>
              <a:off x="514667" y="0"/>
              <a:ext cx="627470" cy="3428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000">
                  <a:solidFill>
                    <a:srgbClr val="000000"/>
                  </a:solidFill>
                  <a:latin typeface="ＭＳ Ｐゴシック" charset="-128"/>
                  <a:ea typeface="Meiryo UI" pitchFamily="50" charset="-128"/>
                  <a:cs typeface="Meiryo UI" pitchFamily="50" charset="-128"/>
                </a:rPr>
                <a:t>防潮堤</a:t>
              </a:r>
            </a:p>
          </p:txBody>
        </p:sp>
      </p:grpSp>
      <p:sp>
        <p:nvSpPr>
          <p:cNvPr id="29" name="テキスト ボックス 6"/>
          <p:cNvSpPr txBox="1">
            <a:spLocks noChangeArrowheads="1"/>
          </p:cNvSpPr>
          <p:nvPr/>
        </p:nvSpPr>
        <p:spPr bwMode="auto">
          <a:xfrm>
            <a:off x="17463" y="3284538"/>
            <a:ext cx="266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auto" hangingPunct="1">
              <a:spcBef>
                <a:spcPts val="0"/>
              </a:spcBef>
              <a:spcAft>
                <a:spcPts val="0"/>
              </a:spcAft>
              <a:defRPr/>
            </a:pPr>
            <a:r>
              <a:rPr lang="en-US" altLang="ja-JP" sz="1400" b="1" dirty="0" smtClean="0">
                <a:latin typeface="+mn-ea"/>
                <a:ea typeface="+mn-ea"/>
              </a:rPr>
              <a:t>《</a:t>
            </a:r>
            <a:r>
              <a:rPr lang="ja-JP" altLang="en-US" sz="1400" b="1" dirty="0">
                <a:latin typeface="+mn-ea"/>
                <a:ea typeface="+mn-ea"/>
              </a:rPr>
              <a:t>評価</a:t>
            </a:r>
            <a:r>
              <a:rPr lang="ja-JP" altLang="en-US" sz="1400" b="1" dirty="0" smtClean="0">
                <a:latin typeface="+mn-ea"/>
                <a:ea typeface="+mn-ea"/>
              </a:rPr>
              <a:t>と</a:t>
            </a:r>
            <a:r>
              <a:rPr lang="ja-JP" altLang="en-US" sz="1400" b="1" dirty="0">
                <a:latin typeface="+mn-ea"/>
                <a:ea typeface="+mn-ea"/>
              </a:rPr>
              <a:t>課題</a:t>
            </a:r>
            <a:r>
              <a:rPr lang="en-US" altLang="ja-JP" sz="1400" b="1" dirty="0" smtClean="0">
                <a:latin typeface="+mn-ea"/>
                <a:ea typeface="+mn-ea"/>
              </a:rPr>
              <a:t>》</a:t>
            </a:r>
            <a:endParaRPr lang="ja-JP" altLang="en-US" sz="1400" b="1" dirty="0">
              <a:latin typeface="+mn-ea"/>
              <a:ea typeface="+mn-ea"/>
            </a:endParaRPr>
          </a:p>
        </p:txBody>
      </p:sp>
      <p:sp>
        <p:nvSpPr>
          <p:cNvPr id="28" name="Rectangle 5"/>
          <p:cNvSpPr>
            <a:spLocks noChangeArrowheads="1"/>
          </p:cNvSpPr>
          <p:nvPr/>
        </p:nvSpPr>
        <p:spPr bwMode="auto">
          <a:xfrm>
            <a:off x="214313" y="5013325"/>
            <a:ext cx="6619875" cy="722313"/>
          </a:xfrm>
          <a:prstGeom prst="rect">
            <a:avLst/>
          </a:prstGeom>
          <a:solidFill>
            <a:schemeClr val="accent6">
              <a:lumMod val="20000"/>
              <a:lumOff val="80000"/>
            </a:schemeClr>
          </a:solidFill>
          <a:ln w="12700">
            <a:solidFill>
              <a:schemeClr val="tx1"/>
            </a:solidFill>
            <a:miter lim="800000"/>
            <a:headEnd/>
            <a:tailEnd/>
          </a:ln>
          <a:effectLst/>
          <a:extLst/>
        </p:spPr>
        <p:txBody>
          <a:bodyPr lIns="36000" rIns="36000" anchor="ctr"/>
          <a:lstStyle/>
          <a:p>
            <a:r>
              <a:rPr lang="ja-JP" altLang="en-US" sz="1600" b="1" u="sng">
                <a:solidFill>
                  <a:srgbClr val="000000"/>
                </a:solidFill>
                <a:latin typeface="ＭＳ Ｐゴシック" charset="-128"/>
                <a:ea typeface="Meiryo UI" pitchFamily="50" charset="-128"/>
                <a:cs typeface="Meiryo UI" pitchFamily="50" charset="-128"/>
              </a:rPr>
              <a:t>◆南海トラフ巨大地震の検証による新たな知見</a:t>
            </a:r>
            <a:endParaRPr lang="en-US" altLang="ja-JP" sz="1600" b="1" u="sng">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・新たに指摘された液状化により、防潮堤が変位（沈下等）し高さを維持で</a:t>
            </a:r>
            <a:endParaRPr lang="en-US" altLang="ja-JP" sz="1600">
              <a:solidFill>
                <a:srgbClr val="000000"/>
              </a:solidFill>
              <a:latin typeface="ＭＳ Ｐゴシック" charset="-128"/>
              <a:ea typeface="Meiryo UI" pitchFamily="50" charset="-128"/>
              <a:cs typeface="Meiryo UI" pitchFamily="50" charset="-128"/>
            </a:endParaRPr>
          </a:p>
          <a:p>
            <a:pPr>
              <a:lnSpc>
                <a:spcPts val="1800"/>
              </a:lnSpc>
            </a:pPr>
            <a:r>
              <a:rPr lang="ja-JP" altLang="en-US" sz="1600">
                <a:solidFill>
                  <a:srgbClr val="000000"/>
                </a:solidFill>
                <a:latin typeface="ＭＳ Ｐゴシック" charset="-128"/>
                <a:ea typeface="Meiryo UI" pitchFamily="50" charset="-128"/>
                <a:cs typeface="Meiryo UI" pitchFamily="50" charset="-128"/>
              </a:rPr>
              <a:t>　　　きないことが判明</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◆津波浸水想定結果（平成</a:t>
            </a:r>
            <a:r>
              <a:rPr lang="en-US" altLang="ja-JP" sz="2000">
                <a:solidFill>
                  <a:schemeClr val="bg1"/>
                </a:solidFill>
                <a:latin typeface="HG丸ｺﾞｼｯｸM-PRO" pitchFamily="50" charset="-128"/>
                <a:ea typeface="HG丸ｺﾞｼｯｸM-PRO" pitchFamily="50" charset="-128"/>
              </a:rPr>
              <a:t>25</a:t>
            </a:r>
            <a:r>
              <a:rPr lang="ja-JP" altLang="en-US" sz="2000">
                <a:solidFill>
                  <a:schemeClr val="bg1"/>
                </a:solidFill>
                <a:latin typeface="HG丸ｺﾞｼｯｸM-PRO" pitchFamily="50" charset="-128"/>
                <a:ea typeface="HG丸ｺﾞｼｯｸM-PRO" pitchFamily="50" charset="-128"/>
              </a:rPr>
              <a:t>年</a:t>
            </a:r>
            <a:r>
              <a:rPr lang="en-US" altLang="ja-JP" sz="2000">
                <a:solidFill>
                  <a:schemeClr val="bg1"/>
                </a:solidFill>
                <a:latin typeface="HG丸ｺﾞｼｯｸM-PRO" pitchFamily="50" charset="-128"/>
                <a:ea typeface="HG丸ｺﾞｼｯｸM-PRO" pitchFamily="50" charset="-128"/>
              </a:rPr>
              <a:t>8</a:t>
            </a:r>
            <a:r>
              <a:rPr lang="ja-JP" altLang="en-US" sz="2000">
                <a:solidFill>
                  <a:schemeClr val="bg1"/>
                </a:solidFill>
                <a:latin typeface="HG丸ｺﾞｼｯｸM-PRO" pitchFamily="50" charset="-128"/>
                <a:ea typeface="HG丸ｺﾞｼｯｸM-PRO" pitchFamily="50" charset="-128"/>
              </a:rPr>
              <a:t>月</a:t>
            </a:r>
            <a:r>
              <a:rPr lang="en-US" altLang="ja-JP" sz="2000">
                <a:solidFill>
                  <a:schemeClr val="bg1"/>
                </a:solidFill>
                <a:latin typeface="HG丸ｺﾞｼｯｸM-PRO" pitchFamily="50" charset="-128"/>
                <a:ea typeface="HG丸ｺﾞｼｯｸM-PRO" pitchFamily="50" charset="-128"/>
              </a:rPr>
              <a:t>8</a:t>
            </a:r>
            <a:r>
              <a:rPr lang="ja-JP" altLang="en-US" sz="2000">
                <a:solidFill>
                  <a:schemeClr val="bg1"/>
                </a:solidFill>
                <a:latin typeface="HG丸ｺﾞｼｯｸM-PRO" pitchFamily="50" charset="-128"/>
                <a:ea typeface="HG丸ｺﾞｼｯｸM-PRO" pitchFamily="50" charset="-128"/>
              </a:rPr>
              <a:t>日）</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62050"/>
            <a:ext cx="4140200"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54100"/>
            <a:ext cx="428625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p:nvPr/>
        </p:nvSpPr>
        <p:spPr>
          <a:xfrm>
            <a:off x="107950" y="1093788"/>
            <a:ext cx="1511300" cy="293687"/>
          </a:xfrm>
          <a:prstGeom prst="rect">
            <a:avLst/>
          </a:prstGeom>
          <a:solidFill>
            <a:schemeClr val="bg1"/>
          </a:solidFill>
          <a:ln w="19050">
            <a:solidFill>
              <a:schemeClr val="tx1"/>
            </a:solidFill>
          </a:ln>
        </p:spPr>
        <p:txBody>
          <a:bodyPr>
            <a:spAutoFit/>
          </a:bodyPr>
          <a:lstStyle/>
          <a:p>
            <a:pPr fontAlgn="auto">
              <a:spcBef>
                <a:spcPts val="0"/>
              </a:spcBef>
              <a:spcAft>
                <a:spcPts val="0"/>
              </a:spcAft>
              <a:defRPr/>
            </a:pPr>
            <a:r>
              <a:rPr lang="ja-JP" altLang="en-US" sz="1300" dirty="0">
                <a:latin typeface="+mn-ea"/>
                <a:ea typeface="+mn-ea"/>
              </a:rPr>
              <a:t>国公表（</a:t>
            </a:r>
            <a:r>
              <a:rPr lang="en-US" altLang="ja-JP" sz="1300" dirty="0">
                <a:latin typeface="+mn-ea"/>
                <a:ea typeface="+mn-ea"/>
              </a:rPr>
              <a:t>H24.8.29</a:t>
            </a:r>
            <a:r>
              <a:rPr lang="ja-JP" altLang="en-US" sz="1300" dirty="0">
                <a:latin typeface="+mn-ea"/>
                <a:ea typeface="+mn-ea"/>
              </a:rPr>
              <a:t>）</a:t>
            </a:r>
          </a:p>
        </p:txBody>
      </p:sp>
      <p:sp>
        <p:nvSpPr>
          <p:cNvPr id="17" name="テキスト ボックス 16"/>
          <p:cNvSpPr txBox="1"/>
          <p:nvPr/>
        </p:nvSpPr>
        <p:spPr>
          <a:xfrm>
            <a:off x="107950" y="1374775"/>
            <a:ext cx="2052638" cy="254000"/>
          </a:xfrm>
          <a:prstGeom prst="rect">
            <a:avLst/>
          </a:prstGeom>
          <a:noFill/>
          <a:ln w="19050">
            <a:noFill/>
          </a:ln>
        </p:spPr>
        <p:txBody>
          <a:bodyPr wrap="none" anchor="ctr">
            <a:spAutoFit/>
          </a:bodyPr>
          <a:lstStyle>
            <a:defPPr>
              <a:defRPr lang="ja-JP"/>
            </a:defPPr>
            <a:lvl1pPr>
              <a:defRPr sz="1050">
                <a:latin typeface="+mn-ea"/>
              </a:defRPr>
            </a:lvl1pPr>
          </a:lstStyle>
          <a:p>
            <a:pPr fontAlgn="auto">
              <a:spcBef>
                <a:spcPts val="0"/>
              </a:spcBef>
              <a:spcAft>
                <a:spcPts val="0"/>
              </a:spcAft>
              <a:defRPr/>
            </a:pPr>
            <a:r>
              <a:rPr lang="en-US" altLang="ja-JP" dirty="0" smtClean="0">
                <a:ea typeface="+mn-ea"/>
              </a:rPr>
              <a:t>L2</a:t>
            </a:r>
            <a:r>
              <a:rPr lang="ja-JP" altLang="en-US" dirty="0" smtClean="0">
                <a:ea typeface="+mn-ea"/>
              </a:rPr>
              <a:t>：南海</a:t>
            </a:r>
            <a:r>
              <a:rPr lang="ja-JP" altLang="en-US" dirty="0">
                <a:ea typeface="+mn-ea"/>
              </a:rPr>
              <a:t>トラフ巨大地震（</a:t>
            </a:r>
            <a:r>
              <a:rPr lang="en-US" altLang="ja-JP" dirty="0" smtClean="0">
                <a:ea typeface="+mn-ea"/>
              </a:rPr>
              <a:t>Mw=9.1</a:t>
            </a:r>
            <a:r>
              <a:rPr lang="ja-JP" altLang="en-US" dirty="0" smtClean="0">
                <a:ea typeface="+mn-ea"/>
              </a:rPr>
              <a:t>）</a:t>
            </a:r>
            <a:endParaRPr lang="ja-JP" altLang="en-US" dirty="0">
              <a:ea typeface="+mn-ea"/>
            </a:endParaRPr>
          </a:p>
        </p:txBody>
      </p:sp>
      <p:sp>
        <p:nvSpPr>
          <p:cNvPr id="8199" name="テキスト ボックス 17"/>
          <p:cNvSpPr txBox="1">
            <a:spLocks noChangeArrowheads="1"/>
          </p:cNvSpPr>
          <p:nvPr/>
        </p:nvSpPr>
        <p:spPr bwMode="auto">
          <a:xfrm>
            <a:off x="1195388" y="2854325"/>
            <a:ext cx="1114425" cy="3079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a:solidFill>
                  <a:srgbClr val="FF0000"/>
                </a:solidFill>
                <a:latin typeface="ＭＳ Ｐゴシック" charset="-128"/>
              </a:rPr>
              <a:t>3,050ha</a:t>
            </a:r>
            <a:r>
              <a:rPr lang="ja-JP" altLang="en-US" sz="1400">
                <a:solidFill>
                  <a:srgbClr val="FF0000"/>
                </a:solidFill>
                <a:latin typeface="ＭＳ Ｐゴシック" charset="-128"/>
              </a:rPr>
              <a:t>浸水</a:t>
            </a:r>
          </a:p>
        </p:txBody>
      </p:sp>
      <p:sp>
        <p:nvSpPr>
          <p:cNvPr id="19" name="テキスト ボックス 18"/>
          <p:cNvSpPr txBox="1"/>
          <p:nvPr/>
        </p:nvSpPr>
        <p:spPr>
          <a:xfrm>
            <a:off x="5580063" y="1093788"/>
            <a:ext cx="1728787" cy="293687"/>
          </a:xfrm>
          <a:prstGeom prst="rect">
            <a:avLst/>
          </a:prstGeom>
          <a:solidFill>
            <a:schemeClr val="bg1"/>
          </a:solidFill>
          <a:ln w="19050">
            <a:solidFill>
              <a:schemeClr val="tx1"/>
            </a:solidFill>
          </a:ln>
        </p:spPr>
        <p:txBody>
          <a:bodyPr>
            <a:spAutoFit/>
          </a:bodyPr>
          <a:lstStyle/>
          <a:p>
            <a:pPr fontAlgn="auto">
              <a:spcBef>
                <a:spcPts val="0"/>
              </a:spcBef>
              <a:spcAft>
                <a:spcPts val="0"/>
              </a:spcAft>
              <a:defRPr/>
            </a:pPr>
            <a:r>
              <a:rPr lang="ja-JP" altLang="en-US" sz="1300" dirty="0">
                <a:latin typeface="+mn-ea"/>
                <a:ea typeface="+mn-ea"/>
              </a:rPr>
              <a:t>大阪府推計（</a:t>
            </a:r>
            <a:r>
              <a:rPr lang="en-US" altLang="ja-JP" sz="1300" dirty="0">
                <a:latin typeface="+mn-ea"/>
                <a:ea typeface="+mn-ea"/>
              </a:rPr>
              <a:t>H25.8.8</a:t>
            </a:r>
            <a:r>
              <a:rPr lang="ja-JP" altLang="en-US" sz="1300" dirty="0">
                <a:latin typeface="+mn-ea"/>
                <a:ea typeface="+mn-ea"/>
              </a:rPr>
              <a:t>）</a:t>
            </a:r>
          </a:p>
        </p:txBody>
      </p:sp>
      <p:sp>
        <p:nvSpPr>
          <p:cNvPr id="20" name="テキスト ボックス 19"/>
          <p:cNvSpPr txBox="1"/>
          <p:nvPr/>
        </p:nvSpPr>
        <p:spPr>
          <a:xfrm>
            <a:off x="5580063" y="1374775"/>
            <a:ext cx="2054225" cy="254000"/>
          </a:xfrm>
          <a:prstGeom prst="rect">
            <a:avLst/>
          </a:prstGeom>
          <a:noFill/>
          <a:ln w="19050">
            <a:noFill/>
          </a:ln>
        </p:spPr>
        <p:txBody>
          <a:bodyPr wrap="none" anchor="ctr">
            <a:spAutoFit/>
          </a:bodyPr>
          <a:lstStyle>
            <a:defPPr>
              <a:defRPr lang="ja-JP"/>
            </a:defPPr>
            <a:lvl1pPr>
              <a:defRPr sz="1050">
                <a:latin typeface="+mn-ea"/>
              </a:defRPr>
            </a:lvl1pPr>
          </a:lstStyle>
          <a:p>
            <a:pPr fontAlgn="auto">
              <a:spcBef>
                <a:spcPts val="0"/>
              </a:spcBef>
              <a:spcAft>
                <a:spcPts val="0"/>
              </a:spcAft>
              <a:defRPr/>
            </a:pPr>
            <a:r>
              <a:rPr lang="en-US" altLang="ja-JP" dirty="0" smtClean="0">
                <a:ea typeface="+mn-ea"/>
              </a:rPr>
              <a:t>L2</a:t>
            </a:r>
            <a:r>
              <a:rPr lang="ja-JP" altLang="en-US" dirty="0" smtClean="0">
                <a:ea typeface="+mn-ea"/>
              </a:rPr>
              <a:t>：南海</a:t>
            </a:r>
            <a:r>
              <a:rPr lang="ja-JP" altLang="en-US" dirty="0">
                <a:ea typeface="+mn-ea"/>
              </a:rPr>
              <a:t>トラフ巨大地震（</a:t>
            </a:r>
            <a:r>
              <a:rPr lang="en-US" altLang="ja-JP" dirty="0" smtClean="0">
                <a:ea typeface="+mn-ea"/>
              </a:rPr>
              <a:t>Mw=9.1</a:t>
            </a:r>
            <a:r>
              <a:rPr lang="ja-JP" altLang="en-US" dirty="0" smtClean="0">
                <a:ea typeface="+mn-ea"/>
              </a:rPr>
              <a:t>）</a:t>
            </a:r>
            <a:endParaRPr lang="ja-JP" altLang="en-US" dirty="0">
              <a:ea typeface="+mn-ea"/>
            </a:endParaRPr>
          </a:p>
        </p:txBody>
      </p:sp>
      <p:sp>
        <p:nvSpPr>
          <p:cNvPr id="8202" name="テキスト ボックス 20"/>
          <p:cNvSpPr txBox="1">
            <a:spLocks noChangeArrowheads="1"/>
          </p:cNvSpPr>
          <p:nvPr/>
        </p:nvSpPr>
        <p:spPr bwMode="auto">
          <a:xfrm>
            <a:off x="5580063" y="2854325"/>
            <a:ext cx="1428750" cy="3079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400">
                <a:solidFill>
                  <a:srgbClr val="FF0000"/>
                </a:solidFill>
                <a:latin typeface="ＭＳ Ｐゴシック" charset="-128"/>
              </a:rPr>
              <a:t>約</a:t>
            </a:r>
            <a:r>
              <a:rPr lang="en-US" altLang="ja-JP" sz="1400">
                <a:solidFill>
                  <a:srgbClr val="FF0000"/>
                </a:solidFill>
                <a:latin typeface="ＭＳ Ｐゴシック" charset="-128"/>
              </a:rPr>
              <a:t>11,000ha</a:t>
            </a:r>
            <a:r>
              <a:rPr lang="ja-JP" altLang="en-US" sz="1400">
                <a:solidFill>
                  <a:srgbClr val="FF0000"/>
                </a:solidFill>
                <a:latin typeface="ＭＳ Ｐゴシック" charset="-128"/>
              </a:rPr>
              <a:t>浸水</a:t>
            </a:r>
          </a:p>
        </p:txBody>
      </p:sp>
      <p:sp>
        <p:nvSpPr>
          <p:cNvPr id="22" name="テキスト ボックス 21"/>
          <p:cNvSpPr txBox="1"/>
          <p:nvPr/>
        </p:nvSpPr>
        <p:spPr>
          <a:xfrm>
            <a:off x="4268788" y="3357563"/>
            <a:ext cx="1625600" cy="954087"/>
          </a:xfrm>
          <a:prstGeom prst="rect">
            <a:avLst/>
          </a:prstGeom>
          <a:noFill/>
          <a:ln w="19050">
            <a:noFill/>
          </a:ln>
        </p:spPr>
        <p:txBody>
          <a:bodyPr>
            <a:spAutoFit/>
          </a:bodyPr>
          <a:lstStyle/>
          <a:p>
            <a:pPr fontAlgn="auto">
              <a:spcBef>
                <a:spcPts val="0"/>
              </a:spcBef>
              <a:spcAft>
                <a:spcPts val="0"/>
              </a:spcAft>
              <a:defRPr/>
            </a:pPr>
            <a:r>
              <a:rPr lang="en-US" altLang="ja-JP" sz="1400" dirty="0">
                <a:solidFill>
                  <a:srgbClr val="FF0000"/>
                </a:solidFill>
                <a:latin typeface="+mn-ea"/>
                <a:ea typeface="+mn-ea"/>
              </a:rPr>
              <a:t>【</a:t>
            </a:r>
            <a:r>
              <a:rPr lang="ja-JP" altLang="en-US" sz="1400" dirty="0">
                <a:solidFill>
                  <a:srgbClr val="FF0000"/>
                </a:solidFill>
                <a:latin typeface="+mn-ea"/>
                <a:ea typeface="+mn-ea"/>
              </a:rPr>
              <a:t>異なる条件</a:t>
            </a:r>
            <a:r>
              <a:rPr lang="en-US" altLang="ja-JP" sz="1400" dirty="0">
                <a:solidFill>
                  <a:srgbClr val="FF0000"/>
                </a:solidFill>
                <a:latin typeface="+mn-ea"/>
                <a:ea typeface="+mn-ea"/>
              </a:rPr>
              <a:t>】</a:t>
            </a:r>
          </a:p>
          <a:p>
            <a:pPr fontAlgn="auto">
              <a:spcBef>
                <a:spcPts val="0"/>
              </a:spcBef>
              <a:spcAft>
                <a:spcPts val="0"/>
              </a:spcAft>
              <a:defRPr/>
            </a:pPr>
            <a:r>
              <a:rPr lang="ja-JP" altLang="en-US" sz="1400" dirty="0">
                <a:solidFill>
                  <a:srgbClr val="FF0000"/>
                </a:solidFill>
                <a:latin typeface="+mn-ea"/>
                <a:ea typeface="+mn-ea"/>
              </a:rPr>
              <a:t>　防潮堤沈下</a:t>
            </a:r>
            <a:endParaRPr lang="en-US" altLang="ja-JP" sz="1400" dirty="0">
              <a:solidFill>
                <a:srgbClr val="FF0000"/>
              </a:solidFill>
              <a:latin typeface="+mn-ea"/>
              <a:ea typeface="+mn-ea"/>
            </a:endParaRPr>
          </a:p>
          <a:p>
            <a:pPr fontAlgn="auto">
              <a:spcBef>
                <a:spcPts val="0"/>
              </a:spcBef>
              <a:spcAft>
                <a:spcPts val="0"/>
              </a:spcAft>
              <a:defRPr/>
            </a:pPr>
            <a:r>
              <a:rPr lang="ja-JP" altLang="en-US" sz="1400" dirty="0">
                <a:solidFill>
                  <a:srgbClr val="FF0000"/>
                </a:solidFill>
                <a:latin typeface="+mn-ea"/>
                <a:ea typeface="+mn-ea"/>
              </a:rPr>
              <a:t>　　　（液状化等）</a:t>
            </a:r>
            <a:endParaRPr lang="en-US" altLang="ja-JP" sz="1400" dirty="0">
              <a:solidFill>
                <a:srgbClr val="FF0000"/>
              </a:solidFill>
              <a:latin typeface="+mn-ea"/>
              <a:ea typeface="+mn-ea"/>
            </a:endParaRPr>
          </a:p>
          <a:p>
            <a:pPr fontAlgn="auto">
              <a:spcBef>
                <a:spcPts val="0"/>
              </a:spcBef>
              <a:spcAft>
                <a:spcPts val="0"/>
              </a:spcAft>
              <a:defRPr/>
            </a:pPr>
            <a:endParaRPr lang="ja-JP" altLang="en-US" sz="1400" dirty="0">
              <a:solidFill>
                <a:srgbClr val="FF0000"/>
              </a:solidFill>
              <a:latin typeface="+mn-ea"/>
              <a:ea typeface="+mn-ea"/>
            </a:endParaRPr>
          </a:p>
        </p:txBody>
      </p:sp>
      <p:sp>
        <p:nvSpPr>
          <p:cNvPr id="23" name="右矢印 22"/>
          <p:cNvSpPr/>
          <p:nvPr/>
        </p:nvSpPr>
        <p:spPr>
          <a:xfrm>
            <a:off x="4527550" y="2878138"/>
            <a:ext cx="809625" cy="479425"/>
          </a:xfrm>
          <a:prstGeom prst="rightArrow">
            <a:avLst>
              <a:gd name="adj1" fmla="val 50000"/>
              <a:gd name="adj2" fmla="val 6553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スライド番号プレースホルダー 3"/>
          <p:cNvSpPr>
            <a:spLocks noGrp="1"/>
          </p:cNvSpPr>
          <p:nvPr>
            <p:ph type="sldNum" sz="quarter" idx="12"/>
          </p:nvPr>
        </p:nvSpPr>
        <p:spPr>
          <a:xfrm>
            <a:off x="6975475" y="6381750"/>
            <a:ext cx="2133600" cy="365125"/>
          </a:xfrm>
        </p:spPr>
        <p:txBody>
          <a:bodyPr/>
          <a:lstStyle/>
          <a:p>
            <a:pPr>
              <a:defRPr/>
            </a:pPr>
            <a:fld id="{FF28FA29-929F-49AF-A807-BB32753649FA}" type="slidenum">
              <a:rPr lang="ja-JP" altLang="en-US">
                <a:latin typeface="+mn-ea"/>
              </a:rPr>
              <a:pPr>
                <a:defRPr/>
              </a:pPr>
              <a:t>5</a:t>
            </a:fld>
            <a:endParaRPr lang="ja-JP" altLang="en-US">
              <a:latin typeface="+mn-ea"/>
            </a:endParaRPr>
          </a:p>
        </p:txBody>
      </p:sp>
      <p:pic>
        <p:nvPicPr>
          <p:cNvPr id="82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1175"/>
            <a:ext cx="48244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◆対策の重点化の考え方ついて（堤防・防潮堤）</a:t>
            </a:r>
          </a:p>
        </p:txBody>
      </p:sp>
      <p:cxnSp>
        <p:nvCxnSpPr>
          <p:cNvPr id="174" name="直線矢印コネクタ 173"/>
          <p:cNvCxnSpPr/>
          <p:nvPr/>
        </p:nvCxnSpPr>
        <p:spPr>
          <a:xfrm flipV="1">
            <a:off x="919163" y="741363"/>
            <a:ext cx="0" cy="5495925"/>
          </a:xfrm>
          <a:prstGeom prst="straightConnector1">
            <a:avLst/>
          </a:prstGeom>
          <a:ln w="28575">
            <a:tailEnd type="arrow"/>
          </a:ln>
          <a:effectLst/>
        </p:spPr>
        <p:style>
          <a:lnRef idx="3">
            <a:schemeClr val="dk1"/>
          </a:lnRef>
          <a:fillRef idx="0">
            <a:schemeClr val="dk1"/>
          </a:fillRef>
          <a:effectRef idx="2">
            <a:schemeClr val="dk1"/>
          </a:effectRef>
          <a:fontRef idx="minor">
            <a:schemeClr val="tx1"/>
          </a:fontRef>
        </p:style>
      </p:cxnSp>
      <p:cxnSp>
        <p:nvCxnSpPr>
          <p:cNvPr id="175" name="直線矢印コネクタ 174"/>
          <p:cNvCxnSpPr/>
          <p:nvPr/>
        </p:nvCxnSpPr>
        <p:spPr>
          <a:xfrm>
            <a:off x="919163" y="6237288"/>
            <a:ext cx="7656512" cy="0"/>
          </a:xfrm>
          <a:prstGeom prst="straightConnector1">
            <a:avLst/>
          </a:prstGeom>
          <a:ln w="28575">
            <a:tailEnd type="none"/>
          </a:ln>
          <a:effectLst/>
        </p:spPr>
        <p:style>
          <a:lnRef idx="3">
            <a:schemeClr val="dk1"/>
          </a:lnRef>
          <a:fillRef idx="0">
            <a:schemeClr val="dk1"/>
          </a:fillRef>
          <a:effectRef idx="2">
            <a:schemeClr val="dk1"/>
          </a:effectRef>
          <a:fontRef idx="minor">
            <a:schemeClr val="tx1"/>
          </a:fontRef>
        </p:style>
      </p:cxnSp>
      <p:sp>
        <p:nvSpPr>
          <p:cNvPr id="10245" name="テキスト ボックス 175"/>
          <p:cNvSpPr txBox="1">
            <a:spLocks noChangeArrowheads="1"/>
          </p:cNvSpPr>
          <p:nvPr/>
        </p:nvSpPr>
        <p:spPr bwMode="auto">
          <a:xfrm>
            <a:off x="-107950" y="1412875"/>
            <a:ext cx="55403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400" b="1"/>
              <a:t>外水位</a:t>
            </a:r>
          </a:p>
        </p:txBody>
      </p:sp>
      <p:sp>
        <p:nvSpPr>
          <p:cNvPr id="10246" name="テキスト ボックス 176"/>
          <p:cNvSpPr txBox="1">
            <a:spLocks noChangeArrowheads="1"/>
          </p:cNvSpPr>
          <p:nvPr/>
        </p:nvSpPr>
        <p:spPr bwMode="auto">
          <a:xfrm>
            <a:off x="2935288" y="6423025"/>
            <a:ext cx="358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400" b="1"/>
              <a:t>液状化対策（地震の規模）</a:t>
            </a:r>
          </a:p>
        </p:txBody>
      </p:sp>
      <p:sp>
        <p:nvSpPr>
          <p:cNvPr id="10247" name="テキスト ボックス 177"/>
          <p:cNvSpPr txBox="1">
            <a:spLocks noChangeArrowheads="1"/>
          </p:cNvSpPr>
          <p:nvPr/>
        </p:nvSpPr>
        <p:spPr bwMode="auto">
          <a:xfrm>
            <a:off x="179388" y="927100"/>
            <a:ext cx="720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r"/>
            <a:r>
              <a:rPr lang="ja-JP" altLang="en-US" b="1"/>
              <a:t>Ｌ２</a:t>
            </a:r>
            <a:endParaRPr lang="en-US" altLang="ja-JP" b="1"/>
          </a:p>
          <a:p>
            <a:pPr algn="r"/>
            <a:r>
              <a:rPr lang="ja-JP" altLang="en-US" b="1"/>
              <a:t>津波</a:t>
            </a:r>
          </a:p>
        </p:txBody>
      </p:sp>
      <p:sp>
        <p:nvSpPr>
          <p:cNvPr id="10248" name="テキスト ボックス 178"/>
          <p:cNvSpPr txBox="1">
            <a:spLocks noChangeArrowheads="1"/>
          </p:cNvSpPr>
          <p:nvPr/>
        </p:nvSpPr>
        <p:spPr bwMode="auto">
          <a:xfrm>
            <a:off x="179388" y="2687638"/>
            <a:ext cx="739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r"/>
            <a:r>
              <a:rPr lang="ja-JP" altLang="en-US" b="1"/>
              <a:t>Ｌ１</a:t>
            </a:r>
            <a:endParaRPr lang="en-US" altLang="ja-JP" b="1"/>
          </a:p>
          <a:p>
            <a:pPr algn="r"/>
            <a:r>
              <a:rPr lang="ja-JP" altLang="en-US" b="1"/>
              <a:t>津波</a:t>
            </a:r>
          </a:p>
        </p:txBody>
      </p:sp>
      <p:sp>
        <p:nvSpPr>
          <p:cNvPr id="10249" name="テキスト ボックス 179"/>
          <p:cNvSpPr txBox="1">
            <a:spLocks noChangeArrowheads="1"/>
          </p:cNvSpPr>
          <p:nvPr/>
        </p:nvSpPr>
        <p:spPr bwMode="auto">
          <a:xfrm>
            <a:off x="2220913" y="6227763"/>
            <a:ext cx="1214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b="1"/>
              <a:t>Ｍ８</a:t>
            </a:r>
          </a:p>
        </p:txBody>
      </p:sp>
      <p:sp>
        <p:nvSpPr>
          <p:cNvPr id="10250" name="テキスト ボックス 180"/>
          <p:cNvSpPr txBox="1">
            <a:spLocks noChangeArrowheads="1"/>
          </p:cNvSpPr>
          <p:nvPr/>
        </p:nvSpPr>
        <p:spPr bwMode="auto">
          <a:xfrm>
            <a:off x="6038850" y="6200775"/>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b="1"/>
              <a:t>Ｍ９</a:t>
            </a:r>
          </a:p>
        </p:txBody>
      </p:sp>
      <p:cxnSp>
        <p:nvCxnSpPr>
          <p:cNvPr id="182" name="直線コネクタ 181"/>
          <p:cNvCxnSpPr/>
          <p:nvPr/>
        </p:nvCxnSpPr>
        <p:spPr>
          <a:xfrm flipH="1">
            <a:off x="919163" y="1111250"/>
            <a:ext cx="7656512"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flipH="1">
            <a:off x="919163" y="2830513"/>
            <a:ext cx="3816350"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flipV="1">
            <a:off x="4727575" y="1111250"/>
            <a:ext cx="0" cy="5126038"/>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flipV="1">
            <a:off x="8548688" y="1111250"/>
            <a:ext cx="0" cy="5126038"/>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86" name="角丸四角形 185"/>
          <p:cNvSpPr/>
          <p:nvPr/>
        </p:nvSpPr>
        <p:spPr>
          <a:xfrm>
            <a:off x="992188" y="2898775"/>
            <a:ext cx="3656012" cy="3273425"/>
          </a:xfrm>
          <a:prstGeom prst="roundRect">
            <a:avLst>
              <a:gd name="adj" fmla="val 6762"/>
            </a:avLst>
          </a:prstGeom>
          <a:solidFill>
            <a:srgbClr val="00B050">
              <a:alpha val="30000"/>
            </a:srgbClr>
          </a:solid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7" name="角丸四角形 186"/>
          <p:cNvSpPr/>
          <p:nvPr/>
        </p:nvSpPr>
        <p:spPr>
          <a:xfrm>
            <a:off x="4816475" y="1165225"/>
            <a:ext cx="3663950" cy="5006975"/>
          </a:xfrm>
          <a:prstGeom prst="roundRect">
            <a:avLst>
              <a:gd name="adj" fmla="val 5763"/>
            </a:avLst>
          </a:prstGeom>
          <a:solidFill>
            <a:schemeClr val="accent6">
              <a:alpha val="30000"/>
            </a:schemeClr>
          </a:solidFill>
          <a:ln w="63500"/>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10257" name="テキスト ボックス 187"/>
          <p:cNvSpPr txBox="1">
            <a:spLocks noChangeArrowheads="1"/>
          </p:cNvSpPr>
          <p:nvPr/>
        </p:nvSpPr>
        <p:spPr bwMode="auto">
          <a:xfrm>
            <a:off x="1135063" y="817563"/>
            <a:ext cx="324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400" b="1"/>
              <a:t>甚大な被害をもたらす最大クラスの津波</a:t>
            </a:r>
          </a:p>
        </p:txBody>
      </p:sp>
      <p:sp>
        <p:nvSpPr>
          <p:cNvPr id="10258" name="テキスト ボックス 188"/>
          <p:cNvSpPr txBox="1">
            <a:spLocks noChangeArrowheads="1"/>
          </p:cNvSpPr>
          <p:nvPr/>
        </p:nvSpPr>
        <p:spPr bwMode="auto">
          <a:xfrm>
            <a:off x="1135063" y="2524125"/>
            <a:ext cx="3241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400" b="1"/>
              <a:t>防潮堤等の設計に用いる津波</a:t>
            </a:r>
          </a:p>
        </p:txBody>
      </p:sp>
      <p:sp>
        <p:nvSpPr>
          <p:cNvPr id="10259" name="テキスト ボックス 189"/>
          <p:cNvSpPr txBox="1">
            <a:spLocks noChangeArrowheads="1"/>
          </p:cNvSpPr>
          <p:nvPr/>
        </p:nvSpPr>
        <p:spPr bwMode="auto">
          <a:xfrm>
            <a:off x="1208088" y="3141663"/>
            <a:ext cx="3240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000" b="1" u="sng">
                <a:solidFill>
                  <a:srgbClr val="000000"/>
                </a:solidFill>
              </a:rPr>
              <a:t>東南海・南海（</a:t>
            </a:r>
            <a:r>
              <a:rPr lang="en-US" altLang="ja-JP" sz="2000" b="1" u="sng">
                <a:solidFill>
                  <a:srgbClr val="000000"/>
                </a:solidFill>
              </a:rPr>
              <a:t>M8</a:t>
            </a:r>
            <a:r>
              <a:rPr lang="ja-JP" altLang="en-US" sz="2000" b="1" u="sng">
                <a:solidFill>
                  <a:srgbClr val="000000"/>
                </a:solidFill>
              </a:rPr>
              <a:t>・</a:t>
            </a:r>
            <a:r>
              <a:rPr lang="en-US" altLang="ja-JP" sz="2000" b="1" u="sng">
                <a:solidFill>
                  <a:srgbClr val="000000"/>
                </a:solidFill>
              </a:rPr>
              <a:t>L1</a:t>
            </a:r>
            <a:r>
              <a:rPr lang="ja-JP" altLang="en-US" sz="2000" b="1" u="sng">
                <a:solidFill>
                  <a:srgbClr val="000000"/>
                </a:solidFill>
              </a:rPr>
              <a:t>）地震</a:t>
            </a:r>
          </a:p>
        </p:txBody>
      </p:sp>
      <p:sp>
        <p:nvSpPr>
          <p:cNvPr id="10260" name="テキスト ボックス 190"/>
          <p:cNvSpPr txBox="1">
            <a:spLocks noChangeArrowheads="1"/>
          </p:cNvSpPr>
          <p:nvPr/>
        </p:nvSpPr>
        <p:spPr bwMode="auto">
          <a:xfrm>
            <a:off x="5027613" y="1412875"/>
            <a:ext cx="324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000" b="1" u="sng">
                <a:solidFill>
                  <a:srgbClr val="000000"/>
                </a:solidFill>
              </a:rPr>
              <a:t>南海トラフ巨大地震</a:t>
            </a:r>
          </a:p>
        </p:txBody>
      </p:sp>
      <p:sp>
        <p:nvSpPr>
          <p:cNvPr id="192" name="テキスト ボックス 191"/>
          <p:cNvSpPr txBox="1"/>
          <p:nvPr/>
        </p:nvSpPr>
        <p:spPr>
          <a:xfrm>
            <a:off x="5024438" y="2074863"/>
            <a:ext cx="3240087" cy="2122487"/>
          </a:xfrm>
          <a:prstGeom prst="rect">
            <a:avLst/>
          </a:prstGeom>
          <a:noFill/>
        </p:spPr>
        <p:txBody>
          <a:bodyPr>
            <a:spAutoFit/>
          </a:bodyPr>
          <a:lstStyle/>
          <a:p>
            <a:pPr fontAlgn="auto">
              <a:lnSpc>
                <a:spcPct val="150000"/>
              </a:lnSpc>
              <a:spcBef>
                <a:spcPts val="0"/>
              </a:spcBef>
              <a:spcAft>
                <a:spcPts val="0"/>
              </a:spcAft>
              <a:defRPr/>
            </a:pPr>
            <a:r>
              <a:rPr lang="en-US" altLang="ja-JP" sz="1600" b="1" dirty="0">
                <a:latin typeface="+mn-lt"/>
                <a:ea typeface="+mn-ea"/>
              </a:rPr>
              <a:t>【</a:t>
            </a:r>
            <a:r>
              <a:rPr lang="ja-JP" altLang="en-US" sz="1600" b="1" dirty="0">
                <a:latin typeface="+mn-lt"/>
                <a:ea typeface="+mn-ea"/>
              </a:rPr>
              <a:t>発生頻度</a:t>
            </a:r>
            <a:r>
              <a:rPr lang="en-US" altLang="ja-JP" sz="1600" b="1" dirty="0">
                <a:latin typeface="+mn-lt"/>
                <a:ea typeface="+mn-ea"/>
              </a:rPr>
              <a:t>】</a:t>
            </a:r>
          </a:p>
          <a:p>
            <a:pPr fontAlgn="auto">
              <a:lnSpc>
                <a:spcPct val="150000"/>
              </a:lnSpc>
              <a:spcBef>
                <a:spcPts val="0"/>
              </a:spcBef>
              <a:spcAft>
                <a:spcPts val="0"/>
              </a:spcAft>
              <a:defRPr/>
            </a:pPr>
            <a:r>
              <a:rPr lang="ja-JP" altLang="en-US" sz="1400" dirty="0">
                <a:latin typeface="+mn-lt"/>
                <a:ea typeface="+mn-ea"/>
              </a:rPr>
              <a:t>千年あるいはそれよりも発生頻度が低い</a:t>
            </a:r>
            <a:endParaRPr lang="en-US" altLang="ja-JP" sz="1400" dirty="0">
              <a:latin typeface="+mn-lt"/>
              <a:ea typeface="+mn-ea"/>
            </a:endParaRPr>
          </a:p>
          <a:p>
            <a:pPr fontAlgn="auto">
              <a:lnSpc>
                <a:spcPct val="150000"/>
              </a:lnSpc>
              <a:spcBef>
                <a:spcPts val="0"/>
              </a:spcBef>
              <a:spcAft>
                <a:spcPts val="0"/>
              </a:spcAft>
              <a:defRPr/>
            </a:pPr>
            <a:endParaRPr lang="en-US" altLang="ja-JP" sz="1400" dirty="0">
              <a:latin typeface="+mn-lt"/>
              <a:ea typeface="+mn-ea"/>
            </a:endParaRPr>
          </a:p>
          <a:p>
            <a:pPr fontAlgn="auto">
              <a:lnSpc>
                <a:spcPct val="150000"/>
              </a:lnSpc>
              <a:spcBef>
                <a:spcPts val="0"/>
              </a:spcBef>
              <a:spcAft>
                <a:spcPts val="0"/>
              </a:spcAft>
              <a:defRPr/>
            </a:pPr>
            <a:r>
              <a:rPr lang="en-US" altLang="ja-JP" sz="1600" b="1" dirty="0">
                <a:latin typeface="+mn-lt"/>
                <a:ea typeface="+mn-ea"/>
              </a:rPr>
              <a:t>【</a:t>
            </a:r>
            <a:r>
              <a:rPr lang="ja-JP" altLang="en-US" sz="1600" b="1" dirty="0">
                <a:latin typeface="+mn-lt"/>
                <a:ea typeface="+mn-ea"/>
              </a:rPr>
              <a:t>浸水の状況</a:t>
            </a:r>
            <a:r>
              <a:rPr lang="en-US" altLang="ja-JP" sz="1600" b="1" dirty="0">
                <a:latin typeface="+mn-lt"/>
                <a:ea typeface="+mn-ea"/>
              </a:rPr>
              <a:t>】</a:t>
            </a:r>
            <a:r>
              <a:rPr lang="en-US" altLang="ja-JP" sz="1400" dirty="0">
                <a:latin typeface="+mn-lt"/>
                <a:ea typeface="+mn-ea"/>
              </a:rPr>
              <a:t/>
            </a:r>
            <a:br>
              <a:rPr lang="en-US" altLang="ja-JP" sz="1400" dirty="0">
                <a:latin typeface="+mn-lt"/>
                <a:ea typeface="+mn-ea"/>
              </a:rPr>
            </a:br>
            <a:r>
              <a:rPr lang="ja-JP" altLang="en-US" sz="1400" dirty="0">
                <a:latin typeface="+mn-ea"/>
                <a:ea typeface="+mn-ea"/>
              </a:rPr>
              <a:t>Ｍ９相当の地震によりＬ２津波で浸水が発生</a:t>
            </a:r>
            <a:endParaRPr lang="en-US" altLang="ja-JP" sz="1400" dirty="0">
              <a:latin typeface="+mn-ea"/>
              <a:ea typeface="+mn-ea"/>
            </a:endParaRPr>
          </a:p>
        </p:txBody>
      </p:sp>
      <p:sp>
        <p:nvSpPr>
          <p:cNvPr id="193" name="テキスト ボックス 192"/>
          <p:cNvSpPr txBox="1"/>
          <p:nvPr/>
        </p:nvSpPr>
        <p:spPr>
          <a:xfrm>
            <a:off x="1208088" y="3751263"/>
            <a:ext cx="3240087" cy="2054225"/>
          </a:xfrm>
          <a:prstGeom prst="rect">
            <a:avLst/>
          </a:prstGeom>
          <a:noFill/>
        </p:spPr>
        <p:txBody>
          <a:bodyPr>
            <a:spAutoFit/>
          </a:bodyPr>
          <a:lstStyle/>
          <a:p>
            <a:pPr fontAlgn="auto">
              <a:lnSpc>
                <a:spcPct val="150000"/>
              </a:lnSpc>
              <a:spcBef>
                <a:spcPts val="0"/>
              </a:spcBef>
              <a:spcAft>
                <a:spcPts val="0"/>
              </a:spcAft>
              <a:defRPr/>
            </a:pPr>
            <a:r>
              <a:rPr lang="en-US" altLang="ja-JP" sz="1600" b="1" dirty="0">
                <a:latin typeface="+mn-lt"/>
                <a:ea typeface="+mn-ea"/>
              </a:rPr>
              <a:t>【</a:t>
            </a:r>
            <a:r>
              <a:rPr lang="ja-JP" altLang="en-US" sz="1600" b="1" dirty="0">
                <a:latin typeface="+mn-lt"/>
                <a:ea typeface="+mn-ea"/>
              </a:rPr>
              <a:t>発生頻度</a:t>
            </a:r>
            <a:r>
              <a:rPr lang="en-US" altLang="ja-JP" sz="1600" b="1" dirty="0">
                <a:latin typeface="+mn-lt"/>
                <a:ea typeface="+mn-ea"/>
              </a:rPr>
              <a:t>】</a:t>
            </a:r>
          </a:p>
          <a:p>
            <a:pPr fontAlgn="auto">
              <a:lnSpc>
                <a:spcPct val="150000"/>
              </a:lnSpc>
              <a:spcBef>
                <a:spcPts val="0"/>
              </a:spcBef>
              <a:spcAft>
                <a:spcPts val="0"/>
              </a:spcAft>
              <a:defRPr/>
            </a:pPr>
            <a:r>
              <a:rPr lang="ja-JP" altLang="en-US" sz="1400" dirty="0">
                <a:latin typeface="+mn-lt"/>
                <a:ea typeface="+mn-ea"/>
              </a:rPr>
              <a:t>おおむね１００～１５０年に一度</a:t>
            </a:r>
            <a:endParaRPr lang="en-US" altLang="ja-JP" sz="1400" dirty="0">
              <a:latin typeface="+mn-lt"/>
              <a:ea typeface="+mn-ea"/>
            </a:endParaRPr>
          </a:p>
          <a:p>
            <a:pPr fontAlgn="auto">
              <a:lnSpc>
                <a:spcPct val="150000"/>
              </a:lnSpc>
              <a:spcBef>
                <a:spcPts val="0"/>
              </a:spcBef>
              <a:spcAft>
                <a:spcPts val="0"/>
              </a:spcAft>
              <a:defRPr/>
            </a:pPr>
            <a:endParaRPr lang="en-US" altLang="ja-JP" sz="1100" dirty="0">
              <a:latin typeface="+mn-lt"/>
              <a:ea typeface="+mn-ea"/>
            </a:endParaRPr>
          </a:p>
          <a:p>
            <a:pPr fontAlgn="auto">
              <a:lnSpc>
                <a:spcPct val="150000"/>
              </a:lnSpc>
              <a:spcBef>
                <a:spcPts val="0"/>
              </a:spcBef>
              <a:spcAft>
                <a:spcPts val="0"/>
              </a:spcAft>
              <a:defRPr/>
            </a:pPr>
            <a:r>
              <a:rPr lang="en-US" altLang="ja-JP" sz="1600" b="1" dirty="0">
                <a:latin typeface="+mn-lt"/>
                <a:ea typeface="+mn-ea"/>
              </a:rPr>
              <a:t>【</a:t>
            </a:r>
            <a:r>
              <a:rPr lang="ja-JP" altLang="en-US" sz="1600" b="1" dirty="0">
                <a:latin typeface="+mn-lt"/>
                <a:ea typeface="+mn-ea"/>
              </a:rPr>
              <a:t>浸水の状況</a:t>
            </a:r>
            <a:r>
              <a:rPr lang="en-US" altLang="ja-JP" sz="1600" b="1" dirty="0">
                <a:latin typeface="+mn-lt"/>
                <a:ea typeface="+mn-ea"/>
              </a:rPr>
              <a:t>】</a:t>
            </a:r>
          </a:p>
          <a:p>
            <a:pPr fontAlgn="auto">
              <a:lnSpc>
                <a:spcPct val="150000"/>
              </a:lnSpc>
              <a:spcBef>
                <a:spcPts val="0"/>
              </a:spcBef>
              <a:spcAft>
                <a:spcPts val="0"/>
              </a:spcAft>
              <a:defRPr/>
            </a:pPr>
            <a:r>
              <a:rPr lang="ja-JP" altLang="en-US" sz="1400" dirty="0">
                <a:latin typeface="+mn-ea"/>
                <a:ea typeface="+mn-ea"/>
              </a:rPr>
              <a:t>Ｍ８相当の地震により、Ｌ１津波で浸水が発生</a:t>
            </a:r>
          </a:p>
        </p:txBody>
      </p:sp>
      <p:sp>
        <p:nvSpPr>
          <p:cNvPr id="4" name="スライド番号プレースホルダー 3"/>
          <p:cNvSpPr>
            <a:spLocks noGrp="1"/>
          </p:cNvSpPr>
          <p:nvPr>
            <p:ph type="sldNum" sz="quarter" idx="12"/>
          </p:nvPr>
        </p:nvSpPr>
        <p:spPr/>
        <p:txBody>
          <a:bodyPr/>
          <a:lstStyle/>
          <a:p>
            <a:pPr>
              <a:defRPr/>
            </a:pPr>
            <a:fld id="{2787A600-D44A-41DD-8201-11870EDEE8A6}" type="slidenum">
              <a:rPr lang="ja-JP" altLang="en-US"/>
              <a:pPr>
                <a:defRPr/>
              </a:pPr>
              <a:t>6</a:t>
            </a:fld>
            <a:endParaRPr lang="ja-JP" altLang="en-US"/>
          </a:p>
        </p:txBody>
      </p:sp>
      <p:grpSp>
        <p:nvGrpSpPr>
          <p:cNvPr id="3" name="グループ化 2"/>
          <p:cNvGrpSpPr>
            <a:grpSpLocks/>
          </p:cNvGrpSpPr>
          <p:nvPr/>
        </p:nvGrpSpPr>
        <p:grpSpPr bwMode="auto">
          <a:xfrm>
            <a:off x="127000" y="4816475"/>
            <a:ext cx="8448675" cy="1271588"/>
            <a:chOff x="127509" y="4816202"/>
            <a:chExt cx="8447427" cy="1272178"/>
          </a:xfrm>
        </p:grpSpPr>
        <p:grpSp>
          <p:nvGrpSpPr>
            <p:cNvPr id="10265" name="グループ化 7"/>
            <p:cNvGrpSpPr>
              <a:grpSpLocks/>
            </p:cNvGrpSpPr>
            <p:nvPr/>
          </p:nvGrpSpPr>
          <p:grpSpPr bwMode="auto">
            <a:xfrm>
              <a:off x="127509" y="4816202"/>
              <a:ext cx="8447427" cy="646331"/>
              <a:chOff x="35496" y="4816202"/>
              <a:chExt cx="8447427" cy="646331"/>
            </a:xfrm>
          </p:grpSpPr>
          <p:sp>
            <p:nvSpPr>
              <p:cNvPr id="10270" name="テキスト ボックス 27"/>
              <p:cNvSpPr txBox="1">
                <a:spLocks noChangeArrowheads="1"/>
              </p:cNvSpPr>
              <p:nvPr/>
            </p:nvSpPr>
            <p:spPr bwMode="auto">
              <a:xfrm>
                <a:off x="35496" y="4816202"/>
                <a:ext cx="720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r"/>
                <a:r>
                  <a:rPr lang="ja-JP" altLang="en-US" b="1"/>
                  <a:t>日々の干満</a:t>
                </a:r>
              </a:p>
            </p:txBody>
          </p:sp>
          <p:cxnSp>
            <p:nvCxnSpPr>
              <p:cNvPr id="29" name="直線コネクタ 28"/>
              <p:cNvCxnSpPr/>
              <p:nvPr/>
            </p:nvCxnSpPr>
            <p:spPr>
              <a:xfrm flipH="1">
                <a:off x="827542" y="5175144"/>
                <a:ext cx="76553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10266" name="グループ化 8"/>
            <p:cNvGrpSpPr>
              <a:grpSpLocks/>
            </p:cNvGrpSpPr>
            <p:nvPr/>
          </p:nvGrpSpPr>
          <p:grpSpPr bwMode="auto">
            <a:xfrm>
              <a:off x="4716016" y="5257800"/>
              <a:ext cx="3816424" cy="830580"/>
              <a:chOff x="4624003" y="5257800"/>
              <a:chExt cx="3816424" cy="830580"/>
            </a:xfrm>
          </p:grpSpPr>
          <p:sp>
            <p:nvSpPr>
              <p:cNvPr id="2" name="角丸四角形 1"/>
              <p:cNvSpPr/>
              <p:nvPr/>
            </p:nvSpPr>
            <p:spPr>
              <a:xfrm>
                <a:off x="4803641" y="5257732"/>
                <a:ext cx="3493572" cy="830648"/>
              </a:xfrm>
              <a:prstGeom prst="roundRect">
                <a:avLst/>
              </a:prstGeom>
              <a:solidFill>
                <a:srgbClr val="FF0000">
                  <a:alpha val="50000"/>
                </a:srgbClr>
              </a:solidFill>
              <a:ln w="63500" cmpd="dbl">
                <a:solidFill>
                  <a:srgbClr val="FF00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10268" name="テキスト ボックス 30"/>
              <p:cNvSpPr txBox="1">
                <a:spLocks noChangeArrowheads="1"/>
              </p:cNvSpPr>
              <p:nvPr/>
            </p:nvSpPr>
            <p:spPr bwMode="auto">
              <a:xfrm>
                <a:off x="4624003" y="5268263"/>
                <a:ext cx="32403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000" b="1" u="sng">
                    <a:solidFill>
                      <a:srgbClr val="000000"/>
                    </a:solidFill>
                  </a:rPr>
                  <a:t>低地（ｾﾞﾛﾒｰﾄﾙ地帯）対策</a:t>
                </a:r>
              </a:p>
            </p:txBody>
          </p:sp>
          <p:sp>
            <p:nvSpPr>
              <p:cNvPr id="10269" name="テキスト ボックス 31"/>
              <p:cNvSpPr txBox="1">
                <a:spLocks noChangeArrowheads="1"/>
              </p:cNvSpPr>
              <p:nvPr/>
            </p:nvSpPr>
            <p:spPr bwMode="auto">
              <a:xfrm>
                <a:off x="4820594" y="5641503"/>
                <a:ext cx="36198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400"/>
                  <a:t>地震直後すぐに満潮位で浸水が発生</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908175" y="2611438"/>
            <a:ext cx="6113463" cy="10795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35"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◆対策の重点化の優先順位ついて（堤防・防潮堤）</a:t>
            </a:r>
          </a:p>
        </p:txBody>
      </p:sp>
      <p:cxnSp>
        <p:nvCxnSpPr>
          <p:cNvPr id="11" name="直線コネクタ 10"/>
          <p:cNvCxnSpPr/>
          <p:nvPr/>
        </p:nvCxnSpPr>
        <p:spPr>
          <a:xfrm>
            <a:off x="4002088" y="1028700"/>
            <a:ext cx="0" cy="1582738"/>
          </a:xfrm>
          <a:prstGeom prst="line">
            <a:avLst/>
          </a:prstGeom>
          <a:ln w="762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002088" y="3690938"/>
            <a:ext cx="0" cy="2601912"/>
          </a:xfrm>
          <a:prstGeom prst="line">
            <a:avLst/>
          </a:prstGeom>
          <a:ln w="762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 name="フローチャート : 論理積ゲート 12"/>
          <p:cNvSpPr/>
          <p:nvPr/>
        </p:nvSpPr>
        <p:spPr>
          <a:xfrm>
            <a:off x="4002088" y="2636838"/>
            <a:ext cx="647700" cy="1054100"/>
          </a:xfrm>
          <a:prstGeom prst="flowChartDelay">
            <a:avLst/>
          </a:prstGeom>
          <a:solidFill>
            <a:schemeClr val="bg1">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水門</a:t>
            </a:r>
          </a:p>
        </p:txBody>
      </p:sp>
      <p:cxnSp>
        <p:nvCxnSpPr>
          <p:cNvPr id="14" name="直線コネクタ 13"/>
          <p:cNvCxnSpPr/>
          <p:nvPr/>
        </p:nvCxnSpPr>
        <p:spPr>
          <a:xfrm>
            <a:off x="1985963" y="1166813"/>
            <a:ext cx="0" cy="1444625"/>
          </a:xfrm>
          <a:prstGeom prst="line">
            <a:avLst/>
          </a:prstGeom>
          <a:ln w="190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908175" y="2611438"/>
            <a:ext cx="6113463" cy="0"/>
          </a:xfrm>
          <a:prstGeom prst="line">
            <a:avLst/>
          </a:prstGeom>
          <a:ln w="190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908175" y="3690938"/>
            <a:ext cx="6113463" cy="0"/>
          </a:xfrm>
          <a:prstGeom prst="line">
            <a:avLst/>
          </a:prstGeom>
          <a:ln w="190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130425" y="1387475"/>
            <a:ext cx="0" cy="107950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2130425" y="2466975"/>
            <a:ext cx="1871663"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0" name="左矢印 19"/>
          <p:cNvSpPr/>
          <p:nvPr/>
        </p:nvSpPr>
        <p:spPr>
          <a:xfrm>
            <a:off x="6588125" y="2754313"/>
            <a:ext cx="1152525" cy="792162"/>
          </a:xfrm>
          <a:prstGeom prst="leftArrow">
            <a:avLst>
              <a:gd name="adj1" fmla="val 59620"/>
              <a:gd name="adj2" fmla="val 50000"/>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prstClr val="black"/>
                </a:solidFill>
              </a:rPr>
              <a:t>河川</a:t>
            </a:r>
          </a:p>
        </p:txBody>
      </p:sp>
      <p:cxnSp>
        <p:nvCxnSpPr>
          <p:cNvPr id="21" name="直線コネクタ 20"/>
          <p:cNvCxnSpPr/>
          <p:nvPr/>
        </p:nvCxnSpPr>
        <p:spPr>
          <a:xfrm>
            <a:off x="4073525" y="3835400"/>
            <a:ext cx="2874963" cy="0"/>
          </a:xfrm>
          <a:prstGeom prst="line">
            <a:avLst/>
          </a:prstGeom>
          <a:ln w="635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8446" name="テキスト ボックス 21"/>
          <p:cNvSpPr txBox="1">
            <a:spLocks noChangeArrowheads="1"/>
          </p:cNvSpPr>
          <p:nvPr/>
        </p:nvSpPr>
        <p:spPr bwMode="auto">
          <a:xfrm>
            <a:off x="2994025" y="958850"/>
            <a:ext cx="900113" cy="339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a:latin typeface="ＭＳ Ｐゴシック" charset="-128"/>
              </a:rPr>
              <a:t>水門外</a:t>
            </a:r>
          </a:p>
        </p:txBody>
      </p:sp>
      <p:sp>
        <p:nvSpPr>
          <p:cNvPr id="18447" name="テキスト ボックス 22"/>
          <p:cNvSpPr txBox="1">
            <a:spLocks noChangeArrowheads="1"/>
          </p:cNvSpPr>
          <p:nvPr/>
        </p:nvSpPr>
        <p:spPr bwMode="auto">
          <a:xfrm>
            <a:off x="4110038" y="958850"/>
            <a:ext cx="900112" cy="339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a:latin typeface="ＭＳ Ｐゴシック" charset="-128"/>
              </a:rPr>
              <a:t>水門内</a:t>
            </a:r>
          </a:p>
        </p:txBody>
      </p:sp>
      <p:cxnSp>
        <p:nvCxnSpPr>
          <p:cNvPr id="28" name="直線コネクタ 27"/>
          <p:cNvCxnSpPr/>
          <p:nvPr/>
        </p:nvCxnSpPr>
        <p:spPr>
          <a:xfrm>
            <a:off x="2130425" y="3835400"/>
            <a:ext cx="0" cy="652463"/>
          </a:xfrm>
          <a:prstGeom prst="line">
            <a:avLst/>
          </a:prstGeom>
          <a:ln w="635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130425" y="3835400"/>
            <a:ext cx="1871663" cy="0"/>
          </a:xfrm>
          <a:prstGeom prst="line">
            <a:avLst/>
          </a:prstGeom>
          <a:ln w="635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073525" y="2459038"/>
            <a:ext cx="2874963"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451" name="テキスト ボックス 30"/>
          <p:cNvSpPr txBox="1">
            <a:spLocks noChangeArrowheads="1"/>
          </p:cNvSpPr>
          <p:nvPr/>
        </p:nvSpPr>
        <p:spPr bwMode="auto">
          <a:xfrm>
            <a:off x="34925" y="549275"/>
            <a:ext cx="507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b="1" u="sng"/>
              <a:t>防潮堤の位置について</a:t>
            </a:r>
            <a:endParaRPr lang="en-US" altLang="ja-JP" b="1" u="sng"/>
          </a:p>
        </p:txBody>
      </p:sp>
      <p:sp>
        <p:nvSpPr>
          <p:cNvPr id="18452" name="テキスト ボックス 37"/>
          <p:cNvSpPr txBox="1">
            <a:spLocks noChangeArrowheads="1"/>
          </p:cNvSpPr>
          <p:nvPr/>
        </p:nvSpPr>
        <p:spPr bwMode="auto">
          <a:xfrm>
            <a:off x="1530350" y="836613"/>
            <a:ext cx="900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a:latin typeface="ＭＳ Ｐゴシック" charset="-128"/>
              </a:rPr>
              <a:t>防潮堤</a:t>
            </a:r>
          </a:p>
        </p:txBody>
      </p:sp>
      <p:cxnSp>
        <p:nvCxnSpPr>
          <p:cNvPr id="39" name="直線コネクタ 38"/>
          <p:cNvCxnSpPr/>
          <p:nvPr/>
        </p:nvCxnSpPr>
        <p:spPr>
          <a:xfrm>
            <a:off x="2130425" y="4487863"/>
            <a:ext cx="0" cy="1100137"/>
          </a:xfrm>
          <a:prstGeom prst="line">
            <a:avLst/>
          </a:prstGeom>
          <a:ln w="635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2130425" y="5640388"/>
            <a:ext cx="0" cy="652462"/>
          </a:xfrm>
          <a:prstGeom prst="line">
            <a:avLst/>
          </a:prstGeom>
          <a:ln w="63500">
            <a:solidFill>
              <a:srgbClr val="00B050"/>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4" name="表 43"/>
          <p:cNvGraphicFramePr>
            <a:graphicFrameLocks noGrp="1"/>
          </p:cNvGraphicFramePr>
          <p:nvPr/>
        </p:nvGraphicFramePr>
        <p:xfrm>
          <a:off x="4787900" y="4543425"/>
          <a:ext cx="3816350" cy="1838325"/>
        </p:xfrm>
        <a:graphic>
          <a:graphicData uri="http://schemas.openxmlformats.org/drawingml/2006/table">
            <a:tbl>
              <a:tblPr firstRow="1" bandRow="1">
                <a:tableStyleId>{5C22544A-7EE6-4342-B048-85BDC9FD1C3A}</a:tableStyleId>
              </a:tblPr>
              <a:tblGrid>
                <a:gridCol w="2736251"/>
                <a:gridCol w="1080099"/>
              </a:tblGrid>
              <a:tr h="274373">
                <a:tc>
                  <a:txBody>
                    <a:bodyPr/>
                    <a:lstStyle/>
                    <a:p>
                      <a:pPr algn="ctr"/>
                      <a:r>
                        <a:rPr kumimoji="1" lang="ja-JP" altLang="en-US" sz="1200" dirty="0" smtClean="0">
                          <a:solidFill>
                            <a:schemeClr val="tx1"/>
                          </a:solidFill>
                        </a:rPr>
                        <a:t>防潮堤の位置</a:t>
                      </a:r>
                      <a:endParaRPr kumimoji="1" lang="ja-JP" altLang="en-US" sz="1200" dirty="0">
                        <a:solidFill>
                          <a:schemeClr val="tx1"/>
                        </a:solidFill>
                      </a:endParaRPr>
                    </a:p>
                  </a:txBody>
                  <a:tcPr marL="91438" marR="91438"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smtClean="0">
                          <a:solidFill>
                            <a:schemeClr val="tx1"/>
                          </a:solidFill>
                        </a:rPr>
                        <a:t>凡　例</a:t>
                      </a:r>
                      <a:endParaRPr kumimoji="1" lang="ja-JP" altLang="en-US" sz="1200" dirty="0">
                        <a:solidFill>
                          <a:schemeClr val="tx1"/>
                        </a:solidFill>
                      </a:endParaRPr>
                    </a:p>
                  </a:txBody>
                  <a:tcPr marL="91438" marR="91438"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781976">
                <a:tc>
                  <a:txBody>
                    <a:bodyPr/>
                    <a:lstStyle/>
                    <a:p>
                      <a:pPr algn="l"/>
                      <a:r>
                        <a:rPr kumimoji="1" lang="ja-JP" altLang="en-US" sz="1200" dirty="0" smtClean="0">
                          <a:solidFill>
                            <a:schemeClr val="tx1"/>
                          </a:solidFill>
                          <a:latin typeface="+mn-ea"/>
                          <a:ea typeface="+mn-ea"/>
                        </a:rPr>
                        <a:t>水門の外側など直接津波があたる</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最前面の防潮堤</a:t>
                      </a:r>
                    </a:p>
                  </a:txBody>
                  <a:tcPr marL="91438" marR="91438"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smtClean="0">
                          <a:solidFill>
                            <a:schemeClr val="tx1"/>
                          </a:solidFill>
                          <a:latin typeface="+mn-ea"/>
                          <a:ea typeface="+mn-ea"/>
                        </a:rPr>
                        <a:t>実線</a:t>
                      </a:r>
                      <a:endParaRPr kumimoji="1" lang="ja-JP" altLang="en-US" sz="1200" dirty="0">
                        <a:solidFill>
                          <a:schemeClr val="tx1"/>
                        </a:solidFill>
                        <a:latin typeface="+mn-ea"/>
                        <a:ea typeface="+mn-ea"/>
                      </a:endParaRPr>
                    </a:p>
                  </a:txBody>
                  <a:tcPr marL="91438" marR="91438"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81976">
                <a:tc>
                  <a:txBody>
                    <a:bodyPr/>
                    <a:lstStyle/>
                    <a:p>
                      <a:pPr algn="l"/>
                      <a:r>
                        <a:rPr kumimoji="1" lang="ja-JP" altLang="en-US" sz="1200" dirty="0" smtClean="0">
                          <a:solidFill>
                            <a:schemeClr val="tx1"/>
                          </a:solidFill>
                          <a:latin typeface="+mn-ea"/>
                          <a:ea typeface="+mn-ea"/>
                        </a:rPr>
                        <a:t>水門の内側など直接津波があたらない</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内陸部の防潮堤</a:t>
                      </a:r>
                    </a:p>
                  </a:txBody>
                  <a:tcPr marL="91438" marR="91438"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smtClean="0">
                          <a:solidFill>
                            <a:schemeClr val="tx1"/>
                          </a:solidFill>
                          <a:latin typeface="+mn-ea"/>
                          <a:ea typeface="+mn-ea"/>
                        </a:rPr>
                        <a:t>破線</a:t>
                      </a:r>
                      <a:endParaRPr kumimoji="1" lang="ja-JP" altLang="en-US" sz="1200" dirty="0">
                        <a:solidFill>
                          <a:schemeClr val="tx1"/>
                        </a:solidFill>
                        <a:latin typeface="+mn-ea"/>
                        <a:ea typeface="+mn-ea"/>
                      </a:endParaRPr>
                    </a:p>
                  </a:txBody>
                  <a:tcPr marL="91438" marR="91438"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45" name="直線コネクタ 44"/>
          <p:cNvCxnSpPr/>
          <p:nvPr/>
        </p:nvCxnSpPr>
        <p:spPr>
          <a:xfrm>
            <a:off x="7866063" y="5192713"/>
            <a:ext cx="509587" cy="0"/>
          </a:xfrm>
          <a:prstGeom prst="line">
            <a:avLst/>
          </a:prstGeom>
          <a:ln w="635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7885113" y="5984875"/>
            <a:ext cx="509587" cy="0"/>
          </a:xfrm>
          <a:prstGeom prst="line">
            <a:avLst/>
          </a:prstGeom>
          <a:ln w="635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7866063" y="5407025"/>
            <a:ext cx="509587"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7885113" y="6196013"/>
            <a:ext cx="509587"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9" name="スライド番号プレースホルダー 3"/>
          <p:cNvSpPr>
            <a:spLocks noGrp="1"/>
          </p:cNvSpPr>
          <p:nvPr>
            <p:ph type="sldNum" sz="quarter" idx="12"/>
          </p:nvPr>
        </p:nvSpPr>
        <p:spPr>
          <a:xfrm>
            <a:off x="6948488" y="6453188"/>
            <a:ext cx="2133600" cy="365125"/>
          </a:xfrm>
        </p:spPr>
        <p:txBody>
          <a:bodyPr/>
          <a:lstStyle/>
          <a:p>
            <a:pPr>
              <a:defRPr/>
            </a:pPr>
            <a:fld id="{B27CBA75-D306-420D-8289-4097C12CB462}" type="slidenum">
              <a:rPr lang="ja-JP" altLang="en-US">
                <a:latin typeface="+mn-ea"/>
              </a:rPr>
              <a:pPr>
                <a:defRPr/>
              </a:pPr>
              <a:t>7</a:t>
            </a:fld>
            <a:endParaRPr lang="ja-JP" altLang="en-US" dirty="0">
              <a:latin typeface="+mn-ea"/>
            </a:endParaRPr>
          </a:p>
        </p:txBody>
      </p:sp>
      <p:sp>
        <p:nvSpPr>
          <p:cNvPr id="3" name="正方形/長方形 2"/>
          <p:cNvSpPr/>
          <p:nvPr/>
        </p:nvSpPr>
        <p:spPr>
          <a:xfrm>
            <a:off x="34925" y="1174750"/>
            <a:ext cx="1873250" cy="52578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右矢印吹き出し 33"/>
          <p:cNvSpPr/>
          <p:nvPr/>
        </p:nvSpPr>
        <p:spPr>
          <a:xfrm>
            <a:off x="179388" y="3983038"/>
            <a:ext cx="1800225" cy="2165350"/>
          </a:xfrm>
          <a:prstGeom prst="rightArrowCallout">
            <a:avLst>
              <a:gd name="adj1" fmla="val 61930"/>
              <a:gd name="adj2" fmla="val 30965"/>
              <a:gd name="adj3" fmla="val 0"/>
              <a:gd name="adj4" fmla="val 649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埋立地</a:t>
            </a:r>
          </a:p>
        </p:txBody>
      </p:sp>
      <p:cxnSp>
        <p:nvCxnSpPr>
          <p:cNvPr id="15" name="直線コネクタ 14"/>
          <p:cNvCxnSpPr/>
          <p:nvPr/>
        </p:nvCxnSpPr>
        <p:spPr>
          <a:xfrm>
            <a:off x="1985963" y="3690938"/>
            <a:ext cx="0" cy="2741612"/>
          </a:xfrm>
          <a:prstGeom prst="line">
            <a:avLst/>
          </a:prstGeom>
          <a:ln w="190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77" name="テキスト ボックス 1"/>
          <p:cNvSpPr txBox="1">
            <a:spLocks noChangeArrowheads="1"/>
          </p:cNvSpPr>
          <p:nvPr/>
        </p:nvSpPr>
        <p:spPr bwMode="auto">
          <a:xfrm>
            <a:off x="971550" y="3151188"/>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b="1"/>
              <a:t>海</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348"/>
          <a:stretch>
            <a:fillRect/>
          </a:stretch>
        </p:blipFill>
        <p:spPr bwMode="auto">
          <a:xfrm rot="5400000">
            <a:off x="1329532" y="-21431"/>
            <a:ext cx="6343650" cy="743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◆防潮堤等の点検結果平面図</a:t>
            </a:r>
          </a:p>
        </p:txBody>
      </p:sp>
      <p:pic>
        <p:nvPicPr>
          <p:cNvPr id="19460"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9850" y="6134100"/>
            <a:ext cx="5540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3"/>
          <p:cNvSpPr>
            <a:spLocks noGrp="1"/>
          </p:cNvSpPr>
          <p:nvPr>
            <p:ph type="sldNum" sz="quarter" idx="12"/>
          </p:nvPr>
        </p:nvSpPr>
        <p:spPr>
          <a:xfrm>
            <a:off x="6553200" y="6300788"/>
            <a:ext cx="2133600" cy="365125"/>
          </a:xfrm>
        </p:spPr>
        <p:txBody>
          <a:bodyPr/>
          <a:lstStyle/>
          <a:p>
            <a:pPr>
              <a:defRPr/>
            </a:pPr>
            <a:fld id="{C4B64A8E-B0E8-4FD6-B0A9-B6548ACB3F13}" type="slidenum">
              <a:rPr lang="ja-JP" altLang="en-US">
                <a:latin typeface="+mn-ea"/>
              </a:rPr>
              <a:pPr>
                <a:defRPr/>
              </a:pPr>
              <a:t>8</a:t>
            </a:fld>
            <a:endParaRPr lang="ja-JP" altLang="en-US">
              <a:latin typeface="+mn-ea"/>
            </a:endParaRPr>
          </a:p>
        </p:txBody>
      </p:sp>
      <p:pic>
        <p:nvPicPr>
          <p:cNvPr id="194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5778500"/>
            <a:ext cx="3987800" cy="890588"/>
          </a:xfrm>
          <a:prstGeom prst="rect">
            <a:avLst/>
          </a:prstGeom>
          <a:solidFill>
            <a:schemeClr val="bg1"/>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1226" b="37605"/>
          <a:stretch>
            <a:fillRect/>
          </a:stretch>
        </p:blipFill>
        <p:spPr bwMode="auto">
          <a:xfrm>
            <a:off x="0" y="69215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タイトル 1"/>
          <p:cNvSpPr txBox="1">
            <a:spLocks/>
          </p:cNvSpPr>
          <p:nvPr/>
        </p:nvSpPr>
        <p:spPr bwMode="auto">
          <a:xfrm>
            <a:off x="0" y="-6350"/>
            <a:ext cx="9144000" cy="531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solidFill>
                  <a:schemeClr val="bg1"/>
                </a:solidFill>
                <a:latin typeface="HG丸ｺﾞｼｯｸM-PRO" pitchFamily="50" charset="-128"/>
                <a:ea typeface="HG丸ｺﾞｼｯｸM-PRO" pitchFamily="50" charset="-128"/>
              </a:rPr>
              <a:t>◆防潮堤等の点検結果平面図</a:t>
            </a:r>
          </a:p>
        </p:txBody>
      </p:sp>
      <p:pic>
        <p:nvPicPr>
          <p:cNvPr id="20484"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949950"/>
            <a:ext cx="5556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スライド番号プレースホルダー 3"/>
          <p:cNvSpPr>
            <a:spLocks noGrp="1"/>
          </p:cNvSpPr>
          <p:nvPr>
            <p:ph type="sldNum" sz="quarter" idx="12"/>
          </p:nvPr>
        </p:nvSpPr>
        <p:spPr>
          <a:xfrm>
            <a:off x="6553200" y="6300788"/>
            <a:ext cx="2133600" cy="365125"/>
          </a:xfrm>
        </p:spPr>
        <p:txBody>
          <a:bodyPr/>
          <a:lstStyle/>
          <a:p>
            <a:pPr>
              <a:defRPr/>
            </a:pPr>
            <a:fld id="{E32F2183-8829-4AB0-9306-704156A09B1F}" type="slidenum">
              <a:rPr lang="ja-JP" altLang="en-US">
                <a:latin typeface="+mn-ea"/>
              </a:rPr>
              <a:pPr>
                <a:defRPr/>
              </a:pPr>
              <a:t>9</a:t>
            </a:fld>
            <a:endParaRPr lang="ja-JP" altLang="en-US">
              <a:latin typeface="+mn-e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5D8A7E02EDC604982D23CFE2CF50F58" ma:contentTypeVersion="0" ma:contentTypeDescription="新しいドキュメントを作成します。" ma:contentTypeScope="" ma:versionID="ffce3552caf726e9fa99cb40449e37a1">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B58A87-3CFC-4731-8C32-01C8FCA98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0D4EF088-B4A8-443D-805E-050F5E279EB6}">
  <ds:schemaRefs>
    <ds:schemaRef ds:uri="http://schemas.microsoft.com/sharepoint/v3/contenttype/forms"/>
  </ds:schemaRefs>
</ds:datastoreItem>
</file>

<file path=customXml/itemProps3.xml><?xml version="1.0" encoding="utf-8"?>
<ds:datastoreItem xmlns:ds="http://schemas.openxmlformats.org/officeDocument/2006/customXml" ds:itemID="{014A4A09-E542-40C8-B67E-9619CE812FB2}">
  <ds:schemaRefs>
    <ds:schemaRef ds:uri="http://purl.org/dc/elements/1.1/"/>
    <ds:schemaRef ds:uri="http://schemas.microsoft.com/office/2006/documentManagement/types"/>
    <ds:schemaRef ds:uri="http://purl.org/dc/terms/"/>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5140</TotalTime>
  <Words>912</Words>
  <Application>Microsoft Office PowerPoint</Application>
  <PresentationFormat>画面に合わせる (4:3)</PresentationFormat>
  <Paragraphs>183</Paragraphs>
  <Slides>14</Slides>
  <Notes>9</Notes>
  <HiddenSlides>0</HiddenSlides>
  <MMClips>0</MMClips>
  <ScaleCrop>false</ScaleCrop>
  <HeadingPairs>
    <vt:vector size="4" baseType="variant">
      <vt:variant>
        <vt:lpstr>テーマ</vt:lpstr>
      </vt:variant>
      <vt:variant>
        <vt:i4>1</vt:i4>
      </vt:variant>
      <vt:variant>
        <vt:lpstr>スライド タイトル</vt:lpstr>
      </vt:variant>
      <vt:variant>
        <vt:i4>14</vt:i4>
      </vt:variant>
    </vt:vector>
  </HeadingPairs>
  <TitlesOfParts>
    <vt:vector size="15" baseType="lpstr">
      <vt:lpstr>Office ​​テーマ</vt:lpstr>
      <vt:lpstr>大阪府都市基盤施設維持管理技術審議会 第２回　全体検討部会 </vt:lpstr>
      <vt:lpstr>防潮堤の対策に係る重点化 と優先順位の考え方 （抜粋版）</vt:lpstr>
      <vt:lpstr>南海トラフ巨大地震土木構造物耐震対策検討部会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大井祥之</cp:lastModifiedBy>
  <cp:revision>331</cp:revision>
  <cp:lastPrinted>2013-10-30T14:17:06Z</cp:lastPrinted>
  <dcterms:created xsi:type="dcterms:W3CDTF">2013-03-22T10:16:02Z</dcterms:created>
  <dcterms:modified xsi:type="dcterms:W3CDTF">2014-01-08T11:01:48Z</dcterms:modified>
</cp:coreProperties>
</file>