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9"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井祥之" initials="大井祥之"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564" autoAdjust="0"/>
  </p:normalViewPr>
  <p:slideViewPr>
    <p:cSldViewPr>
      <p:cViewPr>
        <p:scale>
          <a:sx n="66" d="100"/>
          <a:sy n="66" d="100"/>
        </p:scale>
        <p:origin x="-1158" y="91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22107D0B-64FD-45D0-948C-F47DB4A14220}" type="datetimeFigureOut">
              <a:rPr kumimoji="1" lang="ja-JP" altLang="en-US" smtClean="0"/>
              <a:t>2015/1/7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2015/1/7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2"/>
          <p:cNvSpPr txBox="1">
            <a:spLocks noChangeArrowheads="1"/>
          </p:cNvSpPr>
          <p:nvPr/>
        </p:nvSpPr>
        <p:spPr bwMode="auto">
          <a:xfrm>
            <a:off x="-316" y="6816824"/>
            <a:ext cx="4384892" cy="253383"/>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grpSp>
        <p:nvGrpSpPr>
          <p:cNvPr id="2" name="グループ化 1"/>
          <p:cNvGrpSpPr/>
          <p:nvPr/>
        </p:nvGrpSpPr>
        <p:grpSpPr>
          <a:xfrm>
            <a:off x="134027" y="6384776"/>
            <a:ext cx="4783014" cy="57606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grpSp>
      <p:sp>
        <p:nvSpPr>
          <p:cNvPr id="18" name="テキスト ボックス 2"/>
          <p:cNvSpPr txBox="1">
            <a:spLocks noChangeArrowheads="1"/>
          </p:cNvSpPr>
          <p:nvPr/>
        </p:nvSpPr>
        <p:spPr bwMode="auto">
          <a:xfrm>
            <a:off x="5098632" y="579024"/>
            <a:ext cx="5537940"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166860" y="588825"/>
            <a:ext cx="1352932"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2" name="角丸四角形 21"/>
          <p:cNvSpPr/>
          <p:nvPr/>
        </p:nvSpPr>
        <p:spPr>
          <a:xfrm>
            <a:off x="42548" y="926120"/>
            <a:ext cx="4948547" cy="3024336"/>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pPr>
            <a:r>
              <a:rPr lang="ja-JP" altLang="en-US" sz="1200" b="1" u="sng" kern="100" dirty="0">
                <a:ea typeface="Meiryo UI"/>
                <a:cs typeface="Times New Roman"/>
              </a:rPr>
              <a:t>◇下水道（土木・設備）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都市機能を支える重要なライフラインである大阪府の下水道普及率は全国平均と比べても高い水準であるが、昭和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年に事業着手以来、約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年経過し、現有施設においては</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高齢</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化した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下水管渠や</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施設が多い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marL="171450" indent="-171450"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下水機能が停止すれば、府内下水道利用者</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800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万人以上の生活に重大な影響を及ぼす。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過去に大阪を襲った高潮災害の経験から、昭和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年前後に防潮水門</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防潮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扉が多く建設</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されている。</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供用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年以上経過した施設が多く、高齢化による信頼性の低下が懸念</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される。</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◇海岸施設（設備）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海岸</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は昭和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月の第</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室戸台風による災害を契機に</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整備している。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管理する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74km</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の海岸線上に点在する水門・樋門・門扉などの重要な防災施設は、建設後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年以上経過した設備が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60%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超と高齢化が進んでおり、信頼性の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低下が懸念される。</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12700" y="9049072"/>
            <a:ext cx="4955856" cy="494220"/>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河川・海岸</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設備</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維持管理</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業務の実施体制と契約手法</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
          <p:cNvSpPr txBox="1">
            <a:spLocks noChangeArrowheads="1"/>
          </p:cNvSpPr>
          <p:nvPr/>
        </p:nvSpPr>
        <p:spPr bwMode="auto">
          <a:xfrm>
            <a:off x="-12195" y="8761040"/>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7" name="角丸四角形 6"/>
          <p:cNvSpPr/>
          <p:nvPr/>
        </p:nvSpPr>
        <p:spPr>
          <a:xfrm>
            <a:off x="5142023" y="897653"/>
            <a:ext cx="7636791" cy="6532527"/>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◇点検</a:t>
            </a:r>
            <a:r>
              <a:rPr lang="ja-JP" altLang="ja-JP"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、診断、評価の手法や体制等の充実</a:t>
            </a:r>
            <a:r>
              <a:rPr lang="ja-JP"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致命的な不具合を見逃さない（安全の視点）</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土木</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p>
          <a:p>
            <a:pPr marL="174625" lvl="1" indent="-174625" algn="just">
              <a:lnSpc>
                <a:spcPts val="1500"/>
              </a:lnSpc>
              <a:buFont typeface="ＭＳ ゴシック" panose="020B0609070205080204" pitchFamily="49" charset="-128"/>
              <a:buChar char="○"/>
            </a:pPr>
            <a:r>
              <a:rPr lang="en-US" altLang="ja-JP"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lang="zh-TW"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大阪府</a:t>
            </a:r>
            <a:r>
              <a:rPr lang="zh-TW"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流域下水道（土木構造物）維持管理指針（仮称</a:t>
            </a:r>
            <a:r>
              <a:rPr lang="zh-TW"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lang="en-US" altLang="ja-JP"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を作成し、</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管理の充実を図る。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河川・海岸</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設備</a:t>
            </a:r>
            <a:r>
              <a:rPr lang="en-US" altLang="ja-JP" sz="12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lgn="just">
              <a:lnSpc>
                <a:spcPts val="1500"/>
              </a:lnSpc>
              <a:spcAft>
                <a:spcPts val="0"/>
              </a:spcAft>
              <a:buFont typeface="ＭＳ ゴシック" panose="020B0609070205080204" pitchFamily="49"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機械内部等、不可視部分に対しては、分解整備を着実に実施する。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lgn="just">
              <a:lnSpc>
                <a:spcPts val="1500"/>
              </a:lnSpc>
              <a:spcAft>
                <a:spcPts val="0"/>
              </a:spcAft>
              <a:buFont typeface="ＭＳ ゴシック" panose="020B0609070205080204" pitchFamily="49"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非常用設備の点検では、管理運転時における状</a:t>
            </a:r>
            <a:r>
              <a:rPr lang="ja-JP" altLang="en-US" sz="1200" i="1" kern="100" dirty="0">
                <a:latin typeface="Meiryo UI" panose="020B0604030504040204" pitchFamily="50" charset="-128"/>
                <a:ea typeface="Meiryo UI" panose="020B0604030504040204" pitchFamily="50" charset="-128"/>
                <a:cs typeface="Meiryo UI" panose="020B0604030504040204" pitchFamily="50" charset="-128"/>
              </a:rPr>
              <a:t>態監視に努め、点検データの蓄積、可能な範囲での傾向管理に</a:t>
            </a:r>
            <a:r>
              <a:rPr lang="ja-JP" altLang="en-US" sz="1200" i="1" kern="100" dirty="0" smtClean="0">
                <a:latin typeface="Meiryo UI" panose="020B0604030504040204" pitchFamily="50" charset="-128"/>
                <a:ea typeface="Meiryo UI" panose="020B0604030504040204" pitchFamily="50" charset="-128"/>
                <a:cs typeface="Meiryo UI" panose="020B0604030504040204" pitchFamily="50" charset="-128"/>
              </a:rPr>
              <a:t>努める。</a:t>
            </a:r>
            <a:endParaRPr lang="en-US" altLang="ja-JP" sz="1200" i="1"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lnSpc>
                <a:spcPts val="1500"/>
              </a:lnSpc>
              <a:spcAft>
                <a:spcPts val="0"/>
              </a:spcAft>
              <a:buFont typeface="ＭＳ ゴシック" panose="020B0609070205080204" pitchFamily="49" charset="-128"/>
              <a:buChar char="○"/>
            </a:pPr>
            <a:r>
              <a:rPr lang="ja-JP" altLang="en-US" sz="1200" i="1" kern="100" dirty="0" smtClean="0">
                <a:latin typeface="Meiryo UI" panose="020B0604030504040204" pitchFamily="50" charset="-128"/>
                <a:ea typeface="Meiryo UI" panose="020B0604030504040204" pitchFamily="50" charset="-128"/>
                <a:cs typeface="Meiryo UI" panose="020B0604030504040204" pitchFamily="50" charset="-128"/>
              </a:rPr>
              <a:t>予見できない故障発生時の即時復旧</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のために、部品供給状況の把握に努める。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lnSpc>
                <a:spcPts val="1500"/>
              </a:lnSpc>
              <a:spcAft>
                <a:spcPts val="0"/>
              </a:spcAft>
              <a:buFont typeface="ＭＳ ゴシック" panose="020B0609070205080204" pitchFamily="49" charset="-128"/>
              <a:buChar char="○"/>
            </a:pP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民間プラント設備における維持管理手法</a:t>
            </a:r>
            <a:r>
              <a:rPr lang="ja-JP" altLang="en-US" sz="1200" i="1" kern="100" dirty="0">
                <a:latin typeface="Meiryo UI" panose="020B0604030504040204" pitchFamily="50" charset="-128"/>
                <a:ea typeface="Meiryo UI" panose="020B0604030504040204" pitchFamily="50" charset="-128"/>
                <a:cs typeface="Meiryo UI" panose="020B0604030504040204" pitchFamily="50" charset="-128"/>
              </a:rPr>
              <a:t>も</a:t>
            </a:r>
            <a:r>
              <a:rPr lang="ja-JP" altLang="en-US" sz="1200" i="1" kern="100" dirty="0" smtClean="0">
                <a:latin typeface="Meiryo UI" panose="020B0604030504040204" pitchFamily="50" charset="-128"/>
                <a:ea typeface="Meiryo UI" panose="020B0604030504040204" pitchFamily="50" charset="-128"/>
                <a:cs typeface="Meiryo UI" panose="020B0604030504040204" pitchFamily="50" charset="-128"/>
              </a:rPr>
              <a:t>参考にした維持</a:t>
            </a:r>
            <a:r>
              <a:rPr lang="ja-JP" altLang="en-US" sz="1200" i="1" kern="100" dirty="0">
                <a:latin typeface="Meiryo UI" panose="020B0604030504040204" pitchFamily="50" charset="-128"/>
                <a:ea typeface="Meiryo UI" panose="020B0604030504040204" pitchFamily="50" charset="-128"/>
                <a:cs typeface="Meiryo UI" panose="020B0604030504040204" pitchFamily="50" charset="-128"/>
              </a:rPr>
              <a:t>管理への取り組み。</a:t>
            </a:r>
            <a:endParaRPr lang="en-US" altLang="ja-JP" sz="1200" i="1"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下水道（設備）</a:t>
            </a:r>
            <a:r>
              <a:rPr lang="en-US" altLang="ja-JP" sz="12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lgn="just">
              <a:lnSpc>
                <a:spcPts val="1500"/>
              </a:lnSpc>
              <a:spcAft>
                <a:spcPts val="0"/>
              </a:spcAft>
              <a:buFont typeface="ＭＳ ゴシック" panose="020B0609070205080204" pitchFamily="49" charset="-128"/>
              <a:buChar char="○"/>
            </a:pP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p>
          <a:p>
            <a:pPr marL="363538" indent="-188913"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国の長寿命化計画策定手引きに基づき、修繕、長寿命化、更新等の対策手法を決定する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8913"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排水ポンプ駆動用エンジンについては、適正な状態監視保全に努めた上で、更新は部品供給状況を見極めつつ、</a:t>
            </a:r>
          </a:p>
          <a:p>
            <a:pPr marL="174625" algn="just">
              <a:lnSpc>
                <a:spcPts val="1500"/>
              </a:lnSpc>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設置</a:t>
            </a:r>
            <a:r>
              <a:rPr lang="ja-JP"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後３５年の時間</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計画型更新</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導入する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。（河川設備、海岸設備共通）</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河川施設（設備）</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p>
          <a:p>
            <a:pPr marL="0" lvl="1" indent="174625" defTabSz="914400">
              <a:buFont typeface="ＭＳ ゴシック" panose="020B0609070205080204" pitchFamily="49" charset="-128"/>
              <a:buChar char="○"/>
            </a:pP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55600" indent="-180975" defTabSz="914400">
              <a:buFont typeface="Arial" panose="020B0604020202020204" pitchFamily="34" charset="0"/>
              <a:buChar char="•"/>
              <a:tabLst>
                <a:tab pos="533400" algn="l"/>
              </a:tabLst>
            </a:pP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現況</a:t>
            </a:r>
            <a:r>
              <a:rPr lang="ja-JP"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調査</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の結果、現況Ｄ・Ｅとなった設備について大規模補修・更新を実施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（現況調査表の見直し）</a:t>
            </a:r>
            <a:endParaRPr lang="en-US" altLang="ja-JP"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indent="-174625" defTabSz="914400">
              <a:buFont typeface="ＭＳ ゴシック" panose="020B0609070205080204" pitchFamily="49" charset="-128"/>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重点化指標・優先順位の考え方（海岸設備共通）</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1" indent="-188913" defTabSz="914400">
              <a:buFont typeface="Arial" panose="020B0604020202020204" pitchFamily="34" charset="0"/>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社会的影響度と不具合発生の可能性で評価する。</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（社会的影響度の設定）</a:t>
            </a:r>
            <a:endParaRPr lang="en-US" altLang="ja-JP"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363538" lvl="1" indent="-188913" defTabSz="914400">
              <a:buFont typeface="Arial" panose="020B0604020202020204" pitchFamily="34" charset="0"/>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不具合発生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可能性は健全度と経過年数で評価する。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府職員による管渠パトロール、メンテ業者による保守点検、グリスアップや簡易補修</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故障表示確認（</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回／日）、現場巡視（１回／週）、試運転による点検（１回／月）等の日常的な維持管理計画を策定</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111125" algn="just">
              <a:lnSpc>
                <a:spcPts val="1500"/>
              </a:lnSpc>
              <a:buFont typeface="Arial" panose="020B0604020202020204" pitchFamily="34" charset="0"/>
              <a:buChar char="•"/>
            </a:pPr>
            <a:r>
              <a:rPr lang="ja-JP" altLang="en-US" sz="14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点検</a:t>
            </a:r>
            <a:r>
              <a:rPr lang="ja-JP"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等データ</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の活用する視点での</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蓄積と管理</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方法への取り組み。</a:t>
            </a:r>
            <a:endParaRPr lang="en-US" altLang="ja-JP"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外部委託の点検結果報告等に対する</a:t>
            </a:r>
            <a:r>
              <a:rPr lang="ja-JP"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留意点について整理。</a:t>
            </a:r>
            <a:endParaRPr lang="ja-JP" altLang="ja-JP"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algn="just">
              <a:lnSpc>
                <a:spcPts val="1500"/>
              </a:lnSpc>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の工夫</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lgn="just">
              <a:lnSpc>
                <a:spcPts val="1500"/>
              </a:lnSpc>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省エネ性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やメンテナンス性に優れた工法・機種を積極的に採用し</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縮減を目指す。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lgn="just">
              <a:lnSpc>
                <a:spcPts val="1500"/>
              </a:lnSpc>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管理性（例えば、点検の容易さ等）を高める工夫を積極的に取り入れる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Bef>
                <a:spcPts val="600"/>
              </a:spcBef>
              <a:spcAft>
                <a:spcPts val="0"/>
              </a:spcAft>
            </a:pPr>
            <a:r>
              <a:rPr lang="ja-JP" altLang="ja-JP" sz="1200" b="1" u="sng" kern="100" dirty="0">
                <a:latin typeface="Georgia"/>
                <a:ea typeface="Meiryo UI"/>
                <a:cs typeface="Times New Roman"/>
              </a:rPr>
              <a:t>◇新たな技術、材料、工法の活用と促進策　</a:t>
            </a:r>
            <a:endParaRPr lang="en-US" altLang="ja-JP" sz="1200" b="1" u="sng" kern="100" dirty="0">
              <a:latin typeface="Georgia"/>
              <a:ea typeface="Meiryo UI"/>
              <a:cs typeface="Times New Roman"/>
            </a:endParaRPr>
          </a:p>
          <a:p>
            <a:pPr marL="360000" indent="-180000" algn="just">
              <a:lnSpc>
                <a:spcPts val="1500"/>
              </a:lnSpc>
              <a:buFont typeface="Arial" panose="020B0604020202020204" pitchFamily="34" charset="0"/>
              <a:buChar char="•"/>
            </a:pPr>
            <a:r>
              <a:rPr lang="ja-JP" altLang="en-US" sz="1200" kern="100" dirty="0" smtClean="0">
                <a:latin typeface="Georgia"/>
                <a:ea typeface="Meiryo UI"/>
                <a:cs typeface="Times New Roman"/>
              </a:rPr>
              <a:t>信頼性</a:t>
            </a:r>
            <a:r>
              <a:rPr lang="ja-JP" altLang="en-US" sz="1200" kern="100" dirty="0">
                <a:latin typeface="Georgia"/>
                <a:ea typeface="Meiryo UI"/>
                <a:cs typeface="Times New Roman"/>
              </a:rPr>
              <a:t>確保がその前提と</a:t>
            </a:r>
            <a:r>
              <a:rPr lang="ja-JP" altLang="en-US" sz="1200" kern="100" dirty="0" smtClean="0">
                <a:latin typeface="Georgia"/>
                <a:ea typeface="Meiryo UI"/>
                <a:cs typeface="Times New Roman"/>
              </a:rPr>
              <a:t>なるため、国や他の地方公共団体等の実績を確認し、導入の検討、精査を</a:t>
            </a:r>
            <a:r>
              <a:rPr lang="ja-JP" altLang="en-US" sz="1200" kern="100" dirty="0">
                <a:latin typeface="Georgia"/>
                <a:ea typeface="Meiryo UI"/>
                <a:cs typeface="Times New Roman"/>
              </a:rPr>
              <a:t>行った上で試行</a:t>
            </a:r>
            <a:r>
              <a:rPr lang="ja-JP" altLang="en-US" sz="1200" kern="100" dirty="0" smtClean="0">
                <a:latin typeface="Georgia"/>
                <a:ea typeface="Meiryo UI"/>
                <a:cs typeface="Times New Roman"/>
              </a:rPr>
              <a:t>導入するなど、</a:t>
            </a:r>
            <a:r>
              <a:rPr lang="ja-JP" altLang="en-US" sz="1200" kern="100" dirty="0">
                <a:latin typeface="Georgia"/>
                <a:ea typeface="Meiryo UI"/>
                <a:cs typeface="Times New Roman"/>
              </a:rPr>
              <a:t>問題のないことを確認した上で本格</a:t>
            </a:r>
            <a:r>
              <a:rPr lang="ja-JP" altLang="en-US" sz="1200" kern="100" dirty="0" smtClean="0">
                <a:latin typeface="Georgia"/>
                <a:ea typeface="Meiryo UI"/>
                <a:cs typeface="Times New Roman"/>
              </a:rPr>
              <a:t>採用していく。</a:t>
            </a:r>
            <a:endParaRPr lang="ja-JP" altLang="ja-JP" sz="1800" kern="100" dirty="0">
              <a:latin typeface="Georgia"/>
              <a:ea typeface="HG明朝B"/>
              <a:cs typeface="Times New Roman"/>
            </a:endParaRPr>
          </a:p>
          <a:p>
            <a:pPr marL="174625" algn="just">
              <a:lnSpc>
                <a:spcPts val="1500"/>
              </a:lnSpc>
            </a:pP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5191178" y="7721842"/>
            <a:ext cx="7580711" cy="1831286"/>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80000" indent="-180000"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流域下水道技術委員会と下水道事業促進協議会の充実・強化を図り、府及び市町村職員の技術力の向上を図る。（下水）</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現場や地域を重視した維持管理</a:t>
            </a:r>
            <a:r>
              <a:rPr lang="ja-JP" altLang="ja-JP" sz="1200" b="1" kern="100" dirty="0">
                <a:latin typeface="Meiryo UI" panose="020B0604030504040204" pitchFamily="50" charset="-128"/>
                <a:ea typeface="Meiryo UI" panose="020B0604030504040204" pitchFamily="50" charset="-128"/>
                <a:cs typeface="Meiryo UI" panose="020B0604030504040204" pitchFamily="50" charset="-128"/>
              </a:rPr>
              <a:t>の実践</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下水道事業促進協議会や下水道技術研究会において、府内市町村や大学との連携強化に取り組む。（下水）</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◇維持管理業務の改善</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維持管理</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業務の外部委託に対する、維持管理業務</a:t>
            </a:r>
            <a:r>
              <a:rPr lang="ja-JP"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の確実性、継続性の</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視点での仕組みの整理。</a:t>
            </a:r>
            <a:endParaRPr lang="en-US" altLang="ja-JP"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維持管理</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業務の外部委託する</a:t>
            </a:r>
            <a:r>
              <a:rPr lang="ja-JP" altLang="en-US" sz="1200" kern="10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場合</a:t>
            </a:r>
            <a:r>
              <a:rPr lang="ja-JP" altLang="en-US" sz="1200" kern="10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における</a:t>
            </a:r>
            <a:r>
              <a:rPr lang="ja-JP" altLang="en-US"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契約手法の整理。</a:t>
            </a:r>
            <a:endParaRPr lang="en-US" altLang="ja-JP" sz="1200" kern="100" dirty="0" smtClean="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p:txBody>
      </p:sp>
      <p:sp>
        <p:nvSpPr>
          <p:cNvPr id="31" name="テキスト ボックス 2"/>
          <p:cNvSpPr txBox="1">
            <a:spLocks noChangeArrowheads="1"/>
          </p:cNvSpPr>
          <p:nvPr/>
        </p:nvSpPr>
        <p:spPr bwMode="auto">
          <a:xfrm>
            <a:off x="5141878" y="7430181"/>
            <a:ext cx="5147354" cy="322747"/>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sp>
        <p:nvSpPr>
          <p:cNvPr id="9" name="角丸四角形 8"/>
          <p:cNvSpPr/>
          <p:nvPr/>
        </p:nvSpPr>
        <p:spPr>
          <a:xfrm>
            <a:off x="48079" y="4368552"/>
            <a:ext cx="4937483" cy="1925219"/>
          </a:xfrm>
          <a:prstGeom prst="roundRect">
            <a:avLst>
              <a:gd name="adj" fmla="val 75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◇維持管理アクションプログラム策定（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H17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下水道</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◇下水道経営ビジョンを策定（維持管理の重点化）（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◇国の手引きに基づき下水道長寿命化計画を策定（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◇国のマニュアルに基づき機場毎の長寿命化計画を順次策定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◇施設の長寿命化に資する予防保全対策等を強化（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海岸施設（設備）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◇施設の長寿命化に資する予防保全対策等を強化（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2"/>
          <p:cNvSpPr txBox="1">
            <a:spLocks noChangeArrowheads="1"/>
          </p:cNvSpPr>
          <p:nvPr/>
        </p:nvSpPr>
        <p:spPr bwMode="auto">
          <a:xfrm>
            <a:off x="-15575" y="4059738"/>
            <a:ext cx="2239911" cy="30881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8" name="角丸四角形 7"/>
          <p:cNvSpPr/>
          <p:nvPr/>
        </p:nvSpPr>
        <p:spPr>
          <a:xfrm>
            <a:off x="32001" y="7104856"/>
            <a:ext cx="4930745" cy="1604839"/>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下水道（土木）</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水槽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等土木</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構造物</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点検手法</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（下水道施設としての適切な維持管理手法が確立されていない。）</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・河川・海岸設備</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非常用設備</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の点検手法</a:t>
            </a:r>
          </a:p>
          <a:p>
            <a:pPr algn="just">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（非常設備は稼働頻度が少なく、状態監視による評価が難しい、そのため</a:t>
            </a:r>
          </a:p>
          <a:p>
            <a:pPr algn="just">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傾向管理等の点検手法が課題となっている。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雨水</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ポンプ駆動用エンジンの更新タイミング</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右中かっこ 34"/>
          <p:cNvSpPr/>
          <p:nvPr/>
        </p:nvSpPr>
        <p:spPr>
          <a:xfrm>
            <a:off x="4856585" y="926119"/>
            <a:ext cx="285292" cy="8602659"/>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テキスト ボックス 23"/>
          <p:cNvSpPr txBox="1"/>
          <p:nvPr/>
        </p:nvSpPr>
        <p:spPr>
          <a:xfrm>
            <a:off x="10937304" y="41918"/>
            <a:ext cx="1804787" cy="369332"/>
          </a:xfrm>
          <a:prstGeom prst="rect">
            <a:avLst/>
          </a:prstGeom>
          <a:noFill/>
          <a:ln>
            <a:solidFill>
              <a:schemeClr val="tx1"/>
            </a:solidFill>
          </a:ln>
        </p:spPr>
        <p:txBody>
          <a:bodyPr wrap="square" rtlCol="0">
            <a:spAutoFit/>
          </a:bodyPr>
          <a:lstStyle/>
          <a:p>
            <a:pPr algn="ctr"/>
            <a:r>
              <a:rPr lang="ja-JP" altLang="en-US" sz="1800" dirty="0">
                <a:latin typeface="Meiryo UI" panose="020B0604030504040204" pitchFamily="50" charset="-128"/>
                <a:ea typeface="Meiryo UI" panose="020B0604030504040204" pitchFamily="50" charset="-128"/>
                <a:cs typeface="Meiryo UI" panose="020B0604030504040204" pitchFamily="50" charset="-128"/>
              </a:rPr>
              <a:t>参考</a:t>
            </a:r>
            <a:r>
              <a:rPr lang="ja-JP" altLang="en-US" sz="1800" smtClean="0">
                <a:latin typeface="Meiryo UI" panose="020B0604030504040204" pitchFamily="50" charset="-128"/>
                <a:ea typeface="Meiryo UI" panose="020B0604030504040204" pitchFamily="50" charset="-128"/>
                <a:cs typeface="Meiryo UI" panose="020B0604030504040204" pitchFamily="50" charset="-128"/>
              </a:rPr>
              <a:t>資料２－３</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44016" y="116896"/>
            <a:ext cx="9425136" cy="579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sz="2000" b="1" kern="100" dirty="0" smtClean="0">
                <a:solidFill>
                  <a:srgbClr val="000000"/>
                </a:solidFill>
                <a:ea typeface="Meiryo UI"/>
                <a:cs typeface="Times New Roman"/>
              </a:rPr>
              <a:t>「大阪府</a:t>
            </a:r>
            <a:r>
              <a:rPr lang="en-US" sz="2000" b="1" kern="100" dirty="0" err="1" smtClean="0">
                <a:solidFill>
                  <a:srgbClr val="000000"/>
                </a:solidFill>
                <a:effectLst/>
                <a:ea typeface="Meiryo UI"/>
                <a:cs typeface="Times New Roman"/>
              </a:rPr>
              <a:t>都市基盤施設長寿命化</a:t>
            </a:r>
            <a:r>
              <a:rPr lang="ja-JP" altLang="en-US" sz="2000" b="1" kern="100" dirty="0" smtClean="0">
                <a:solidFill>
                  <a:srgbClr val="000000"/>
                </a:solidFill>
                <a:effectLst/>
                <a:ea typeface="Meiryo UI"/>
                <a:cs typeface="Times New Roman"/>
              </a:rPr>
              <a:t>計画</a:t>
            </a:r>
            <a:r>
              <a:rPr lang="ja-JP" altLang="en-US" sz="2000" b="1" kern="100" dirty="0" smtClean="0">
                <a:solidFill>
                  <a:srgbClr val="000000"/>
                </a:solidFill>
                <a:ea typeface="Meiryo UI"/>
                <a:cs typeface="Times New Roman"/>
              </a:rPr>
              <a:t>」</a:t>
            </a:r>
            <a:r>
              <a:rPr lang="ja-JP" altLang="en-US" sz="2000" b="1" kern="100" dirty="0" smtClean="0">
                <a:solidFill>
                  <a:srgbClr val="000000"/>
                </a:solidFill>
                <a:effectLst/>
                <a:ea typeface="Meiryo UI"/>
                <a:cs typeface="Times New Roman"/>
              </a:rPr>
              <a:t>策定に向けて</a:t>
            </a:r>
            <a:r>
              <a:rPr lang="ja-JP" altLang="en-US" sz="2000" b="1" kern="100" dirty="0">
                <a:solidFill>
                  <a:srgbClr val="000000"/>
                </a:solidFill>
                <a:ea typeface="Meiryo UI"/>
                <a:cs typeface="Times New Roman"/>
              </a:rPr>
              <a:t>　</a:t>
            </a:r>
            <a:r>
              <a:rPr lang="ja-JP" altLang="en-US" sz="2000" b="1" kern="100" dirty="0" smtClean="0">
                <a:solidFill>
                  <a:srgbClr val="000000"/>
                </a:solidFill>
                <a:ea typeface="Meiryo UI"/>
                <a:cs typeface="Times New Roman"/>
              </a:rPr>
              <a:t>　</a:t>
            </a:r>
            <a:r>
              <a:rPr lang="ja-JP" altLang="en-US" sz="2000" b="1" kern="100" dirty="0">
                <a:solidFill>
                  <a:srgbClr val="000000"/>
                </a:solidFill>
                <a:ea typeface="Meiryo UI"/>
                <a:cs typeface="Times New Roman"/>
              </a:rPr>
              <a:t>下水</a:t>
            </a:r>
            <a:r>
              <a:rPr lang="ja-JP" altLang="en-US" sz="2000" b="1" kern="100" dirty="0" smtClean="0">
                <a:solidFill>
                  <a:srgbClr val="000000"/>
                </a:solidFill>
                <a:ea typeface="Meiryo UI"/>
                <a:cs typeface="Times New Roman"/>
              </a:rPr>
              <a:t>等設備</a:t>
            </a:r>
            <a:r>
              <a:rPr lang="ja-JP" altLang="en-US" sz="2000" b="1" kern="100" dirty="0" smtClean="0">
                <a:solidFill>
                  <a:srgbClr val="000000"/>
                </a:solidFill>
                <a:effectLst/>
                <a:ea typeface="Meiryo UI"/>
                <a:cs typeface="Times New Roman"/>
              </a:rPr>
              <a:t>部会　検討概要</a:t>
            </a:r>
            <a:endParaRPr lang="en-US" altLang="ja-JP" sz="2000" b="1" kern="100" dirty="0" smtClean="0">
              <a:solidFill>
                <a:srgbClr val="000000"/>
              </a:solidFill>
              <a:ea typeface="Meiryo UI"/>
              <a:cs typeface="Times New Roman"/>
            </a:endParaRPr>
          </a:p>
        </p:txBody>
      </p:sp>
    </p:spTree>
    <p:extLst>
      <p:ext uri="{BB962C8B-B14F-4D97-AF65-F5344CB8AC3E}">
        <p14:creationId xmlns:p14="http://schemas.microsoft.com/office/powerpoint/2010/main" val="1717456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CBE79F6-E2CE-4686-A656-E0BA496DEC10}">
  <ds:schemaRefs>
    <ds:schemaRef ds:uri="http://schemas.microsoft.com/office/2006/documentManagement/types"/>
    <ds:schemaRef ds:uri="http://purl.org/dc/elements/1.1/"/>
    <ds:schemaRef ds:uri="http://schemas.microsoft.com/office/2006/metadata/properties"/>
    <ds:schemaRef ds:uri="http://purl.org/dc/dcmitype/"/>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5AD6894-872C-4840-BE8C-1D228FFADE23}">
  <ds:schemaRefs>
    <ds:schemaRef ds:uri="http://schemas.microsoft.com/sharepoint/v3/contenttype/forms"/>
  </ds:schemaRefs>
</ds:datastoreItem>
</file>

<file path=customXml/itemProps3.xml><?xml version="1.0" encoding="utf-8"?>
<ds:datastoreItem xmlns:ds="http://schemas.openxmlformats.org/officeDocument/2006/customXml" ds:itemID="{D8E51189-0578-49E9-8E07-854F89BDF4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2565</TotalTime>
  <Words>357</Words>
  <Application>Microsoft Office PowerPoint</Application>
  <PresentationFormat>A3 297x420 mm</PresentationFormat>
  <Paragraphs>77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HOSTNAME</cp:lastModifiedBy>
  <cp:revision>151</cp:revision>
  <cp:lastPrinted>2014-12-24T23:43:48Z</cp:lastPrinted>
  <dcterms:created xsi:type="dcterms:W3CDTF">2014-06-30T08:21:43Z</dcterms:created>
  <dcterms:modified xsi:type="dcterms:W3CDTF">2015-01-07T02:06:22Z</dcterms:modified>
</cp:coreProperties>
</file>