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6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76565" y="5331981"/>
            <a:ext cx="5157119" cy="1509970"/>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358" y="2045584"/>
            <a:ext cx="5166326" cy="3212191"/>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28940" y="2137241"/>
            <a:ext cx="5309628" cy="3182923"/>
          </a:xfrm>
          <a:prstGeom prst="rect">
            <a:avLst/>
          </a:prstGeom>
          <a:noFill/>
        </p:spPr>
        <p:txBody>
          <a:bodyPr wrap="square" rtlCol="0">
            <a:spAutoFit/>
          </a:bodyPr>
          <a:lstStyle/>
          <a:p>
            <a:pPr algn="just">
              <a:lnSpc>
                <a:spcPts val="1071"/>
              </a:lnSpc>
            </a:pPr>
            <a:r>
              <a:rPr lang="ja-JP" altLang="en-US" sz="800" kern="100" dirty="0" smtClean="0">
                <a:latin typeface="Georgia"/>
                <a:ea typeface="Meiryo UI"/>
                <a:cs typeface="Times New Roman"/>
              </a:rPr>
              <a:t>　・</a:t>
            </a:r>
            <a:r>
              <a:rPr lang="ja-JP" altLang="en-US" sz="800" kern="100" dirty="0">
                <a:latin typeface="Georgia"/>
                <a:ea typeface="Meiryo UI"/>
                <a:cs typeface="Times New Roman"/>
              </a:rPr>
              <a:t>計画的維持管理に関する考え方やフロー、留意事項等を明確にし、維持管理・更新に的確に対応する</a:t>
            </a:r>
            <a:endParaRPr lang="en-US" altLang="ja-JP" sz="800"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　・</a:t>
            </a:r>
            <a:r>
              <a:rPr lang="ja-JP" altLang="en-US" sz="800" kern="100" dirty="0">
                <a:latin typeface="Georgia"/>
                <a:ea typeface="Meiryo UI"/>
                <a:cs typeface="Times New Roman"/>
              </a:rPr>
              <a:t>分野横断的な視点によるアプローチを行うことにより分野・施設での最適化に留まることなく、全体としての</a:t>
            </a:r>
            <a:r>
              <a:rPr lang="ja-JP" altLang="en-US" sz="800" kern="100" dirty="0" smtClean="0">
                <a:latin typeface="Georgia"/>
                <a:ea typeface="Meiryo UI"/>
                <a:cs typeface="Times New Roman"/>
              </a:rPr>
              <a:t>最適化をめざす</a:t>
            </a:r>
            <a:endParaRPr lang="en-US" altLang="ja-JP" sz="800"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　・</a:t>
            </a:r>
            <a:r>
              <a:rPr lang="ja-JP" altLang="en-US" sz="800" kern="100" dirty="0">
                <a:latin typeface="Georgia"/>
                <a:ea typeface="Meiryo UI"/>
                <a:cs typeface="Times New Roman"/>
              </a:rPr>
              <a:t>実施面では今すぐに取組を実践できるもののほか、維持管理データの蓄積や科学的、専門的な知見の高まり等により</a:t>
            </a:r>
            <a:r>
              <a:rPr lang="ja-JP" altLang="en-US" sz="800" kern="100" dirty="0" smtClean="0">
                <a:latin typeface="Georgia"/>
                <a:ea typeface="Meiryo UI"/>
                <a:cs typeface="Times New Roman"/>
              </a:rPr>
              <a:t>段階的</a:t>
            </a:r>
            <a:endParaRPr lang="en-US" altLang="ja-JP" sz="800" kern="100" dirty="0" smtClean="0">
              <a:latin typeface="Georgia"/>
              <a:ea typeface="Meiryo UI"/>
              <a:cs typeface="Times New Roman"/>
            </a:endParaRPr>
          </a:p>
          <a:p>
            <a:pPr algn="just">
              <a:lnSpc>
                <a:spcPts val="1071"/>
              </a:lnSpc>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　に</a:t>
            </a:r>
            <a:r>
              <a:rPr lang="ja-JP" altLang="en-US" sz="800" kern="100" dirty="0">
                <a:latin typeface="Georgia"/>
                <a:ea typeface="Meiryo UI"/>
                <a:cs typeface="Times New Roman"/>
              </a:rPr>
              <a:t>取組が実現</a:t>
            </a:r>
            <a:r>
              <a:rPr lang="ja-JP" altLang="en-US" sz="800" kern="100" dirty="0" smtClean="0">
                <a:latin typeface="Georgia"/>
                <a:ea typeface="Meiryo UI"/>
                <a:cs typeface="Times New Roman"/>
              </a:rPr>
              <a:t>できる</a:t>
            </a:r>
            <a:r>
              <a:rPr lang="ja-JP" altLang="en-US" sz="800" kern="100" dirty="0">
                <a:latin typeface="Georgia"/>
                <a:ea typeface="Meiryo UI"/>
                <a:cs typeface="Times New Roman"/>
              </a:rPr>
              <a:t>ものもあることから、その実現のプロセスを明確にし、段階的に充実を図り、継続的に</a:t>
            </a:r>
            <a:r>
              <a:rPr lang="ja-JP" altLang="en-US" sz="800" kern="100" dirty="0" smtClean="0">
                <a:latin typeface="Georgia"/>
                <a:ea typeface="Meiryo UI"/>
                <a:cs typeface="Times New Roman"/>
              </a:rPr>
              <a:t>見直し</a:t>
            </a:r>
            <a:endParaRPr lang="en-US" altLang="ja-JP" sz="800" kern="100" dirty="0" smtClean="0">
              <a:latin typeface="Georgia"/>
              <a:ea typeface="Meiryo UI"/>
              <a:cs typeface="Times New Roman"/>
            </a:endParaRPr>
          </a:p>
          <a:p>
            <a:pPr algn="just">
              <a:lnSpc>
                <a:spcPts val="1071"/>
              </a:lnSpc>
            </a:pPr>
            <a:r>
              <a:rPr lang="en-US" altLang="ja-JP" sz="900" b="1" u="sng" kern="100" dirty="0" smtClean="0">
                <a:effectLst/>
                <a:latin typeface="Georgia"/>
                <a:ea typeface="Meiryo UI"/>
                <a:cs typeface="Times New Roman"/>
              </a:rPr>
              <a:t>1.</a:t>
            </a:r>
            <a:r>
              <a:rPr lang="ja-JP" altLang="ja-JP" sz="900" b="1" u="sng" kern="100" dirty="0" smtClean="0">
                <a:effectLst/>
                <a:latin typeface="Georgia"/>
                <a:ea typeface="Meiryo UI"/>
                <a:cs typeface="Times New Roman"/>
              </a:rPr>
              <a:t>点検、診断</a:t>
            </a:r>
            <a:r>
              <a:rPr lang="ja-JP" altLang="en-US" sz="900" b="1" u="sng" kern="100" dirty="0" smtClean="0">
                <a:effectLst/>
                <a:latin typeface="Georgia"/>
                <a:ea typeface="Meiryo UI"/>
                <a:cs typeface="Times New Roman"/>
              </a:rPr>
              <a:t>・</a:t>
            </a:r>
            <a:r>
              <a:rPr lang="ja-JP" altLang="ja-JP" sz="900" b="1" u="sng" kern="100" dirty="0" smtClean="0">
                <a:effectLst/>
                <a:latin typeface="Georgia"/>
                <a:ea typeface="Meiryo UI"/>
                <a:cs typeface="Times New Roman"/>
              </a:rPr>
              <a:t>評価の手法や体制等の充実</a:t>
            </a:r>
            <a:endParaRPr lang="en-US" altLang="ja-JP" sz="900" kern="100" dirty="0">
              <a:latin typeface="Georgia"/>
              <a:ea typeface="HG明朝B"/>
              <a:cs typeface="Times New Roman"/>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 </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⇒道路下の空洞など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不可視部分に非破壊調査（レーダー探査等）等</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新技術の活用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等　　　災害</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を誘発する可能性のある箇所等を事前に把握し点検要領（河川カルテ）へ反映</a:t>
            </a: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より有効にデータを活用するためには、継続的、分野・地域横断的にデータを</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　　　　　　　　　　　　　　　　　　　　　　　　　　　　　 蓄積</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、分析し、ノウハウを蓄積する体制等の新たな枠組みが必要</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Georgia"/>
                <a:ea typeface="Meiryo UI"/>
                <a:cs typeface="Times New Roman"/>
              </a:rPr>
              <a:t>2.</a:t>
            </a:r>
            <a:r>
              <a:rPr lang="ja-JP" altLang="ja-JP" sz="900" b="1" u="sng" kern="100" dirty="0" smtClean="0">
                <a:effectLst/>
                <a:latin typeface="Georgia"/>
                <a:ea typeface="Meiryo UI"/>
                <a:cs typeface="Times New Roman"/>
              </a:rPr>
              <a:t>施設の特性に応じた維持管理手法の体系化</a:t>
            </a:r>
            <a:r>
              <a:rPr lang="ja-JP" altLang="en-US" sz="900" b="1" kern="100" dirty="0" smtClean="0">
                <a:effectLst/>
                <a:latin typeface="Georgia"/>
                <a:ea typeface="Meiryo UI"/>
                <a:cs typeface="Times New Roman"/>
              </a:rPr>
              <a:t>　</a:t>
            </a:r>
            <a:endParaRPr lang="en-US" altLang="ja-JP" sz="900" b="1" kern="100" dirty="0" smtClean="0">
              <a:effectLst/>
              <a:latin typeface="Georgia"/>
              <a:ea typeface="Meiryo UI"/>
              <a:cs typeface="Times New Roman"/>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「維持管理手法の設定</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予防保全による管理を原則とし、分野施設毎に目標とする管理水準</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設定、補修時期を最適化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「更新の考え方</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effectLst/>
                <a:latin typeface="Georgia"/>
                <a:ea typeface="Meiryo UI"/>
                <a:cs typeface="Times New Roman"/>
              </a:rPr>
              <a:t>⇒</a:t>
            </a:r>
            <a:r>
              <a:rPr lang="ja-JP" altLang="en-US" sz="800" kern="100" dirty="0" smtClean="0">
                <a:latin typeface="Georgia"/>
                <a:ea typeface="Meiryo UI"/>
                <a:cs typeface="Times New Roman"/>
              </a:rPr>
              <a:t>安全性、</a:t>
            </a:r>
            <a:r>
              <a:rPr lang="en-US" altLang="ja-JP" sz="800" kern="100" dirty="0" smtClean="0">
                <a:latin typeface="Georgia"/>
                <a:ea typeface="Meiryo UI"/>
                <a:cs typeface="Times New Roman"/>
              </a:rPr>
              <a:t>LCC</a:t>
            </a:r>
            <a:r>
              <a:rPr lang="ja-JP" altLang="en-US" sz="800" kern="100" dirty="0" err="1">
                <a:latin typeface="Georgia"/>
                <a:ea typeface="Meiryo UI"/>
                <a:cs typeface="Times New Roman"/>
              </a:rPr>
              <a:t>、</a:t>
            </a:r>
            <a:r>
              <a:rPr lang="ja-JP" altLang="en-US" sz="800" kern="100" dirty="0" smtClean="0">
                <a:latin typeface="Georgia"/>
                <a:ea typeface="Meiryo UI"/>
                <a:cs typeface="Times New Roman"/>
              </a:rPr>
              <a:t>社会的影響度等を総合的に評価し、</a:t>
            </a:r>
            <a:r>
              <a:rPr lang="ja-JP" altLang="en-US" sz="800" kern="100" dirty="0" smtClean="0">
                <a:effectLst/>
                <a:latin typeface="Georgia"/>
                <a:ea typeface="Meiryo UI"/>
                <a:cs typeface="Times New Roman"/>
              </a:rPr>
              <a:t>分野施設毎に必要に応じて標準的な更新判定フローを設定。標準判定フローを踏まえ、具体施設をモデルに更新を見極めるための詳細な調査</a:t>
            </a:r>
            <a:r>
              <a:rPr lang="ja-JP" altLang="en-US" sz="800" kern="100" dirty="0" smtClean="0">
                <a:latin typeface="Georgia"/>
                <a:ea typeface="Meiryo UI"/>
                <a:cs typeface="Times New Roman"/>
              </a:rPr>
              <a:t>やモニタリングについて検討が必要</a:t>
            </a:r>
            <a:endParaRPr lang="ja-JP" altLang="ja-JP" sz="800" kern="100" dirty="0" smtClean="0">
              <a:effectLst/>
              <a:latin typeface="Georgia"/>
              <a:ea typeface="HG明朝B"/>
              <a:cs typeface="Times New Roman"/>
            </a:endParaRP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effectLst/>
                <a:latin typeface="Georgia"/>
                <a:ea typeface="Meiryo UI"/>
                <a:cs typeface="Times New Roman"/>
              </a:rPr>
              <a:t>重点</a:t>
            </a:r>
            <a:r>
              <a:rPr lang="ja-JP" altLang="ja-JP" sz="900" b="1" u="sng" kern="100" dirty="0" smtClean="0">
                <a:effectLst/>
                <a:latin typeface="Georgia"/>
                <a:ea typeface="Meiryo UI"/>
                <a:cs typeface="Times New Roman"/>
              </a:rPr>
              <a:t>化指標・優先順位の</a:t>
            </a:r>
            <a:r>
              <a:rPr lang="ja-JP" altLang="en-US" sz="900" b="1" u="sng" kern="100" dirty="0" smtClean="0">
                <a:latin typeface="Georgia"/>
                <a:ea typeface="Meiryo UI"/>
                <a:cs typeface="Times New Roman"/>
              </a:rPr>
              <a:t>設定</a:t>
            </a:r>
            <a:r>
              <a:rPr lang="en-US" altLang="ja-JP" sz="900" b="1" u="sng" kern="100" dirty="0" smtClean="0">
                <a:latin typeface="Georgia"/>
                <a:ea typeface="HG明朝B"/>
                <a:cs typeface="Times New Roman"/>
              </a:rPr>
              <a:t> </a:t>
            </a:r>
            <a:r>
              <a:rPr lang="ja-JP" altLang="en-US" sz="900" b="1" kern="100" dirty="0" smtClean="0">
                <a:solidFill>
                  <a:prstClr val="black"/>
                </a:solidFill>
                <a:latin typeface="Georgia"/>
                <a:ea typeface="Meiryo UI"/>
                <a:cs typeface="Times New Roman"/>
              </a:rPr>
              <a:t>　</a:t>
            </a:r>
            <a:r>
              <a:rPr lang="ja-JP" altLang="en-US" sz="900" kern="100" dirty="0" smtClean="0">
                <a:latin typeface="Georgia"/>
                <a:ea typeface="Meiryo UI"/>
                <a:cs typeface="Times New Roman"/>
              </a:rPr>
              <a:t>「リスクに着目した重点化」</a:t>
            </a:r>
            <a:endParaRPr lang="en-US" altLang="ja-JP" sz="900" kern="100" dirty="0">
              <a:latin typeface="Georgia"/>
              <a:ea typeface="HG明朝B"/>
              <a:cs typeface="Times New Roman"/>
            </a:endParaRPr>
          </a:p>
          <a:p>
            <a:pPr lvl="0" algn="just">
              <a:lnSpc>
                <a:spcPts val="1200"/>
              </a:lnSpc>
            </a:pPr>
            <a:r>
              <a:rPr lang="ja-JP" altLang="en-US" sz="800" kern="100" dirty="0" smtClean="0">
                <a:latin typeface="Georgia"/>
                <a:ea typeface="Meiryo UI"/>
                <a:cs typeface="Times New Roman"/>
              </a:rPr>
              <a:t>⇒</a:t>
            </a:r>
            <a:r>
              <a:rPr lang="ja-JP" altLang="en-US" sz="800" kern="100" dirty="0" smtClean="0">
                <a:effectLst/>
                <a:latin typeface="Georgia"/>
                <a:ea typeface="Meiryo UI"/>
                <a:cs typeface="Times New Roman"/>
              </a:rPr>
              <a:t>府民等に影響を与える不具合を有する施設等については、分野横断的にマネジメント（安全第一）、次に、各分野・施設</a:t>
            </a:r>
            <a:endParaRPr lang="en-US" altLang="ja-JP" sz="800" kern="100" dirty="0" smtClean="0">
              <a:effectLst/>
              <a:latin typeface="Georgia"/>
              <a:ea typeface="Meiryo UI"/>
              <a:cs typeface="Times New Roman"/>
            </a:endParaRPr>
          </a:p>
          <a:p>
            <a:pPr lvl="0" algn="just">
              <a:lnSpc>
                <a:spcPts val="1200"/>
              </a:lnSpc>
            </a:pPr>
            <a:r>
              <a:rPr lang="ja-JP" altLang="en-US" sz="800" kern="100" dirty="0" smtClean="0">
                <a:effectLst/>
                <a:latin typeface="Georgia"/>
                <a:ea typeface="Meiryo UI"/>
                <a:cs typeface="Times New Roman"/>
              </a:rPr>
              <a:t>の特性や重要度等を踏まえ、不具合が発生した場合のリスクに着目し、分野・施設毎の点検、補修、</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更新等</a:t>
            </a:r>
            <a:r>
              <a:rPr lang="ja-JP" altLang="en-US" sz="800" kern="100" dirty="0" smtClean="0">
                <a:effectLst/>
                <a:latin typeface="Georgia"/>
                <a:ea typeface="Meiryo UI"/>
                <a:cs typeface="Times New Roman"/>
              </a:rPr>
              <a:t>の優先順位を設定</a:t>
            </a:r>
          </a:p>
          <a:p>
            <a:pPr lvl="0" algn="just">
              <a:lnSpc>
                <a:spcPts val="1200"/>
              </a:lnSpc>
            </a:pPr>
            <a:r>
              <a:rPr lang="en-US" altLang="ja-JP" sz="900" b="1" u="sng" kern="100" dirty="0" smtClean="0">
                <a:latin typeface="Georgia"/>
                <a:ea typeface="Meiryo UI"/>
                <a:cs typeface="Times New Roman"/>
              </a:rPr>
              <a:t>4.</a:t>
            </a:r>
            <a:r>
              <a:rPr lang="ja-JP" altLang="ja-JP" sz="900" b="1" u="sng" kern="100" dirty="0" smtClean="0">
                <a:effectLst/>
                <a:latin typeface="Georgia"/>
                <a:ea typeface="Meiryo UI"/>
                <a:cs typeface="Times New Roman"/>
              </a:rPr>
              <a:t>日常的な維持管理の着実な実践</a:t>
            </a:r>
            <a:r>
              <a:rPr lang="ja-JP" altLang="en-US" sz="900" b="1" u="sng" kern="100" dirty="0" smtClean="0">
                <a:effectLst/>
                <a:latin typeface="Georgia"/>
                <a:ea typeface="Meiryo UI"/>
                <a:cs typeface="Times New Roman"/>
              </a:rPr>
              <a:t>　</a:t>
            </a:r>
            <a:r>
              <a:rPr lang="ja-JP" altLang="en-US" sz="900" b="1" kern="100" dirty="0" smtClean="0">
                <a:latin typeface="Georgia"/>
                <a:ea typeface="Meiryo UI"/>
                <a:cs typeface="Times New Roman"/>
              </a:rPr>
              <a:t>　</a:t>
            </a:r>
            <a:r>
              <a:rPr lang="ja-JP" altLang="en-US" sz="900" kern="100" dirty="0" smtClean="0">
                <a:latin typeface="Georgia"/>
                <a:ea typeface="Meiryo UI"/>
                <a:cs typeface="Times New Roman"/>
              </a:rPr>
              <a:t>「長寿命化に資するきめ細やかな維持管理」</a:t>
            </a:r>
            <a:endParaRPr lang="en-US" altLang="ja-JP" sz="900" kern="100" dirty="0">
              <a:latin typeface="Georgia"/>
              <a:ea typeface="HG明朝B"/>
              <a:cs typeface="Times New Roman"/>
            </a:endParaRPr>
          </a:p>
          <a:p>
            <a:pPr lvl="0" algn="just">
              <a:lnSpc>
                <a:spcPts val="1200"/>
              </a:lnSpc>
            </a:pPr>
            <a:r>
              <a:rPr lang="ja-JP" altLang="en-US" sz="800" kern="100" dirty="0" smtClean="0">
                <a:effectLst/>
                <a:latin typeface="Georgia"/>
                <a:ea typeface="Meiryo UI"/>
                <a:cs typeface="Times New Roman"/>
              </a:rPr>
              <a:t>⇒</a:t>
            </a:r>
            <a:r>
              <a:rPr lang="ja-JP" altLang="ja-JP" sz="800" kern="100" dirty="0" smtClean="0">
                <a:latin typeface="Georgia"/>
                <a:ea typeface="Meiryo UI"/>
                <a:cs typeface="Times New Roman"/>
              </a:rPr>
              <a:t>直営作業等により</a:t>
            </a:r>
            <a:r>
              <a:rPr lang="ja-JP" altLang="en-US" sz="800" kern="100" dirty="0" smtClean="0">
                <a:latin typeface="Georgia"/>
                <a:ea typeface="Meiryo UI"/>
                <a:cs typeface="Times New Roman"/>
              </a:rPr>
              <a:t>「</a:t>
            </a:r>
            <a:r>
              <a:rPr lang="ja-JP" altLang="ja-JP" sz="800" kern="100" dirty="0" smtClean="0">
                <a:latin typeface="Georgia"/>
                <a:ea typeface="Meiryo UI"/>
                <a:cs typeface="Times New Roman"/>
              </a:rPr>
              <a:t>劣化を抑制</a:t>
            </a:r>
            <a:r>
              <a:rPr lang="ja-JP" altLang="en-US" sz="800" kern="100" dirty="0" smtClean="0">
                <a:latin typeface="Georgia"/>
                <a:ea typeface="Meiryo UI"/>
                <a:cs typeface="Times New Roman"/>
              </a:rPr>
              <a:t>（長寿命化）」する</a:t>
            </a:r>
            <a:r>
              <a:rPr lang="ja-JP" altLang="ja-JP" sz="800" kern="100" dirty="0" smtClean="0">
                <a:latin typeface="Georgia"/>
                <a:ea typeface="Meiryo UI"/>
                <a:cs typeface="Times New Roman"/>
              </a:rPr>
              <a:t>細やかな維持管理・修繕作業を計画的に推進</a:t>
            </a:r>
            <a:r>
              <a:rPr lang="ja-JP" altLang="en-US" sz="800" kern="100" dirty="0" smtClean="0">
                <a:latin typeface="Georgia"/>
                <a:ea typeface="Meiryo UI"/>
                <a:cs typeface="Times New Roman"/>
              </a:rPr>
              <a:t>（直営作業強化）</a:t>
            </a:r>
            <a:endParaRPr lang="en-US" altLang="ja-JP" sz="800" kern="100" dirty="0" smtClean="0">
              <a:latin typeface="Georgia"/>
              <a:ea typeface="Meiryo UI"/>
              <a:cs typeface="Times New Roman"/>
            </a:endParaRPr>
          </a:p>
          <a:p>
            <a:pPr algn="just">
              <a:lnSpc>
                <a:spcPts val="1000"/>
              </a:lnSpc>
            </a:pPr>
            <a:r>
              <a:rPr lang="ja-JP" altLang="en-US" sz="800" kern="100" dirty="0" smtClean="0">
                <a:latin typeface="Georgia"/>
                <a:ea typeface="Meiryo UI"/>
                <a:cs typeface="Times New Roman"/>
              </a:rPr>
              <a:t>⇒道路における大型車通行の適正化など施設の適正利用により長寿命化（例：過積載大型車両の取締り強化）</a:t>
            </a:r>
            <a:endParaRPr lang="en-US" altLang="ja-JP" sz="800" kern="100" dirty="0" smtClean="0">
              <a:latin typeface="Georgia"/>
              <a:ea typeface="Meiryo UI"/>
              <a:cs typeface="Times New Roman"/>
            </a:endParaRPr>
          </a:p>
          <a:p>
            <a:pPr algn="just">
              <a:lnSpc>
                <a:spcPts val="1000"/>
              </a:lnSpc>
            </a:pPr>
            <a:r>
              <a:rPr lang="en-US" altLang="ja-JP" sz="900" b="1" u="sng" kern="100" dirty="0" smtClean="0">
                <a:latin typeface="Georgia"/>
                <a:ea typeface="Meiryo UI"/>
                <a:cs typeface="Times New Roman"/>
              </a:rPr>
              <a:t>5.</a:t>
            </a:r>
            <a:r>
              <a:rPr lang="ja-JP" altLang="en-US" sz="900" b="1" u="sng" kern="100" dirty="0" smtClean="0">
                <a:latin typeface="Georgia"/>
                <a:ea typeface="Meiryo UI"/>
                <a:cs typeface="Times New Roman"/>
              </a:rPr>
              <a:t>維持管理を見通した新設工事上の工夫、新た</a:t>
            </a:r>
            <a:r>
              <a:rPr lang="ja-JP" altLang="en-US" sz="900" b="1" u="sng" kern="100" dirty="0">
                <a:latin typeface="Georgia"/>
                <a:ea typeface="Meiryo UI"/>
                <a:cs typeface="Times New Roman"/>
              </a:rPr>
              <a:t>な技術、材料、工法の活用と促進策</a:t>
            </a:r>
          </a:p>
          <a:p>
            <a:pPr algn="just">
              <a:lnSpc>
                <a:spcPts val="1000"/>
              </a:lnSpc>
            </a:pPr>
            <a:r>
              <a:rPr lang="ja-JP" altLang="en-US" sz="800" kern="100" dirty="0" smtClean="0">
                <a:latin typeface="Georgia"/>
                <a:ea typeface="Meiryo UI"/>
                <a:cs typeface="Times New Roman"/>
              </a:rPr>
              <a:t>⇒施設の長寿命化が実現できる構造、工法等を検討しライフサイクルコストを縮減</a:t>
            </a:r>
            <a:r>
              <a:rPr lang="ja-JP" altLang="en-US" sz="700" kern="100" dirty="0" smtClean="0">
                <a:latin typeface="Georgia"/>
                <a:ea typeface="Meiryo UI"/>
                <a:cs typeface="Times New Roman"/>
              </a:rPr>
              <a:t>　</a:t>
            </a:r>
            <a:r>
              <a:rPr lang="ja-JP" altLang="en-US" sz="800" kern="100" dirty="0" smtClean="0">
                <a:latin typeface="Georgia"/>
                <a:ea typeface="Meiryo UI"/>
                <a:cs typeface="Times New Roman"/>
              </a:rPr>
              <a:t>（例：点検しやすい取替容易な構造）</a:t>
            </a:r>
          </a:p>
          <a:p>
            <a:pPr algn="just">
              <a:lnSpc>
                <a:spcPts val="1200"/>
              </a:lnSpc>
            </a:pPr>
            <a:r>
              <a:rPr lang="ja-JP" altLang="en-US" sz="800" kern="100" dirty="0" smtClean="0">
                <a:latin typeface="Georgia"/>
                <a:ea typeface="Meiryo UI"/>
                <a:cs typeface="Times New Roman"/>
              </a:rPr>
              <a:t>⇒不可視部分の点検など点検業務の新技術等について試行的に実践し、効率性、確実性を確認し、標準化</a:t>
            </a:r>
          </a:p>
        </p:txBody>
      </p:sp>
      <p:sp>
        <p:nvSpPr>
          <p:cNvPr id="45" name="角丸四角形 44"/>
          <p:cNvSpPr/>
          <p:nvPr/>
        </p:nvSpPr>
        <p:spPr>
          <a:xfrm>
            <a:off x="3957835" y="1129701"/>
            <a:ext cx="5176640" cy="780843"/>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1155081"/>
            <a:ext cx="3816424" cy="5686869"/>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年１月８日　　資料３　　</a:t>
            </a:r>
            <a:endParaRPr lang="ja-JP" altLang="en-US"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の策定に向けて　答申概要</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（たたき台）</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82830" y="169590"/>
            <a:ext cx="422094" cy="307777"/>
          </a:xfrm>
          <a:prstGeom prst="rect">
            <a:avLst/>
          </a:prstGeom>
          <a:noFill/>
          <a:ln>
            <a:noFill/>
          </a:ln>
          <a:effectLst/>
        </p:spPr>
      </p:pic>
      <p:sp>
        <p:nvSpPr>
          <p:cNvPr id="9" name="角丸四角形 8"/>
          <p:cNvSpPr/>
          <p:nvPr/>
        </p:nvSpPr>
        <p:spPr>
          <a:xfrm>
            <a:off x="45020" y="548681"/>
            <a:ext cx="9060879" cy="432047"/>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8" name="テキスト ボックス 2"/>
          <p:cNvSpPr txBox="1">
            <a:spLocks noChangeArrowheads="1"/>
          </p:cNvSpPr>
          <p:nvPr/>
        </p:nvSpPr>
        <p:spPr bwMode="auto">
          <a:xfrm>
            <a:off x="236662" y="548680"/>
            <a:ext cx="8926388" cy="432048"/>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ctr" anchorCtr="0">
            <a:noAutofit/>
          </a:bodyPr>
          <a:lstStyle/>
          <a:p>
            <a:pPr algn="just">
              <a:lnSpc>
                <a:spcPts val="1400"/>
              </a:lnSpc>
              <a:spcAft>
                <a:spcPts val="0"/>
              </a:spcAft>
            </a:pP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維持</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管理に関する現状と課題を踏まえ</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今後、大阪府が都市基盤施設の</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戦略的</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な維持</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管理</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を実践していくために「効率的・効果的な維持管理の推進」及び「持続可能な維持管理の仕組みづくり」の基本方針について、</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大阪府</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都市基盤施設技術審議会（平成</a:t>
            </a: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月設置</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において審議し、取りまとめたもの。</a:t>
            </a:r>
            <a:endParaRPr lang="ja-JP" sz="1050" kern="100" dirty="0">
              <a:effectLst/>
              <a:ea typeface="HG明朝B"/>
              <a:cs typeface="Times New Roman"/>
            </a:endParaRPr>
          </a:p>
        </p:txBody>
      </p:sp>
      <p:sp>
        <p:nvSpPr>
          <p:cNvPr id="13" name="二等辺三角形 12"/>
          <p:cNvSpPr/>
          <p:nvPr/>
        </p:nvSpPr>
        <p:spPr>
          <a:xfrm rot="10800000">
            <a:off x="134027" y="4137768"/>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4161296"/>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sp>
        <p:nvSpPr>
          <p:cNvPr id="15" name="テキスト ボックス 2"/>
          <p:cNvSpPr txBox="1">
            <a:spLocks noChangeArrowheads="1"/>
          </p:cNvSpPr>
          <p:nvPr/>
        </p:nvSpPr>
        <p:spPr bwMode="auto">
          <a:xfrm>
            <a:off x="35496" y="127688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510401"/>
            <a:ext cx="3653211" cy="1623380"/>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8" name="テキスト ボックス 17"/>
          <p:cNvSpPr txBox="1"/>
          <p:nvPr/>
        </p:nvSpPr>
        <p:spPr>
          <a:xfrm>
            <a:off x="89468" y="1515085"/>
            <a:ext cx="3678299" cy="1631216"/>
          </a:xfrm>
          <a:prstGeom prst="rect">
            <a:avLst/>
          </a:prstGeom>
          <a:noFill/>
        </p:spPr>
        <p:txBody>
          <a:bodyPr wrap="square" rtlCol="0">
            <a:spAutoFit/>
          </a:bodyPr>
          <a:lstStyle/>
          <a:p>
            <a:pPr algn="just">
              <a:lnSpc>
                <a:spcPts val="1200"/>
              </a:lnSpc>
              <a:spcAft>
                <a:spcPts val="0"/>
              </a:spcAft>
            </a:pPr>
            <a:r>
              <a:rPr lang="ja-JP" altLang="en-US" sz="1000" b="1" u="sng" kern="100" dirty="0" smtClean="0">
                <a:ea typeface="Meiryo UI"/>
                <a:cs typeface="Times New Roman"/>
              </a:rPr>
              <a:t>◇「橋梁」や「水門</a:t>
            </a:r>
            <a:r>
              <a:rPr lang="ja-JP" altLang="en-US" sz="1000" b="1" u="sng" kern="100" dirty="0">
                <a:ea typeface="Meiryo UI"/>
                <a:cs typeface="Times New Roman"/>
              </a:rPr>
              <a:t>等</a:t>
            </a:r>
            <a:r>
              <a:rPr lang="ja-JP" altLang="en-US" sz="1000" b="1" u="sng" kern="100" dirty="0" smtClean="0">
                <a:ea typeface="Meiryo UI"/>
                <a:cs typeface="Times New Roman"/>
              </a:rPr>
              <a:t>の河川設備」は、国内でも特に高齢化が</a:t>
            </a:r>
            <a:r>
              <a:rPr lang="ja-JP" altLang="ja-JP" sz="1000" b="1" u="sng" kern="100" dirty="0" smtClean="0">
                <a:effectLst/>
                <a:ea typeface="Meiryo UI"/>
                <a:cs typeface="Times New Roman"/>
              </a:rPr>
              <a:t>進行</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a:t>
            </a:r>
            <a:r>
              <a:rPr lang="ja-JP" altLang="ja-JP" sz="900" kern="100" dirty="0" smtClean="0">
                <a:effectLst/>
                <a:ea typeface="Meiryo UI"/>
                <a:cs typeface="Times New Roman"/>
              </a:rPr>
              <a:t>今後、都市基盤施設が一斉に更新を迎え歳出が集中する恐れ</a:t>
            </a:r>
            <a:endParaRPr lang="en-US" altLang="ja-JP" sz="900" kern="100" dirty="0" smtClean="0">
              <a:effectLst/>
              <a:ea typeface="Meiryo UI"/>
              <a:cs typeface="Times New Roman"/>
            </a:endParaRPr>
          </a:p>
          <a:p>
            <a:pPr algn="just">
              <a:lnSpc>
                <a:spcPts val="1200"/>
              </a:lnSpc>
              <a:spcAft>
                <a:spcPts val="0"/>
              </a:spcAft>
            </a:pPr>
            <a:r>
              <a:rPr lang="ja-JP" altLang="en-US" sz="900" kern="100" dirty="0" smtClean="0">
                <a:ea typeface="Meiryo UI"/>
                <a:cs typeface="Times New Roman"/>
              </a:rPr>
              <a:t>・大阪府</a:t>
            </a:r>
            <a:r>
              <a:rPr lang="ja-JP" altLang="ja-JP" sz="900" kern="100" dirty="0" smtClean="0">
                <a:effectLst/>
                <a:ea typeface="Meiryo UI"/>
                <a:cs typeface="Times New Roman"/>
              </a:rPr>
              <a:t>特有の厳しい維持管理環境</a:t>
            </a:r>
            <a:endParaRPr lang="ja-JP" altLang="ja-JP" sz="9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　　　</a:t>
            </a:r>
            <a:r>
              <a:rPr lang="en-US" altLang="ja-JP" sz="900" kern="100" dirty="0" smtClean="0">
                <a:ea typeface="Meiryo UI"/>
                <a:cs typeface="Times New Roman"/>
              </a:rPr>
              <a:t>*</a:t>
            </a:r>
            <a:r>
              <a:rPr lang="ja-JP" altLang="ja-JP" sz="900" kern="100" dirty="0" smtClean="0">
                <a:effectLst/>
                <a:ea typeface="Meiryo UI"/>
                <a:cs typeface="Times New Roman"/>
              </a:rPr>
              <a:t>交通集中による過酷な使用環境</a:t>
            </a:r>
            <a:endParaRPr lang="en-US" altLang="ja-JP" sz="900" kern="100" dirty="0" smtClean="0">
              <a:effectLst/>
              <a:ea typeface="Meiryo UI"/>
              <a:cs typeface="Times New Roman"/>
            </a:endParaRPr>
          </a:p>
          <a:p>
            <a:pPr algn="just">
              <a:lnSpc>
                <a:spcPts val="1200"/>
              </a:lnSpc>
              <a:spcAft>
                <a:spcPts val="0"/>
              </a:spcAft>
            </a:pPr>
            <a:r>
              <a:rPr lang="ja-JP" altLang="en-US" sz="900" kern="100" dirty="0" smtClean="0">
                <a:ea typeface="Meiryo UI"/>
                <a:cs typeface="Times New Roman"/>
              </a:rPr>
              <a:t>　　　</a:t>
            </a:r>
            <a:r>
              <a:rPr lang="en-US" altLang="ja-JP" sz="900" kern="100" dirty="0" smtClean="0">
                <a:ea typeface="Meiryo UI"/>
                <a:cs typeface="Times New Roman"/>
              </a:rPr>
              <a:t>*</a:t>
            </a:r>
            <a:r>
              <a:rPr lang="ja-JP" altLang="ja-JP" sz="900" kern="100" dirty="0" smtClean="0">
                <a:effectLst/>
                <a:ea typeface="Meiryo UI"/>
                <a:cs typeface="Times New Roman"/>
              </a:rPr>
              <a:t>高潮や洪水等を防止する水門やポンプ等</a:t>
            </a:r>
            <a:r>
              <a:rPr lang="ja-JP" altLang="en-US" sz="900" kern="100" dirty="0" smtClean="0">
                <a:effectLst/>
                <a:ea typeface="Meiryo UI"/>
                <a:cs typeface="Times New Roman"/>
              </a:rPr>
              <a:t>設備の確実な稼働が不可欠</a:t>
            </a:r>
            <a:endParaRPr lang="en-US" altLang="ja-JP" sz="900" kern="100" dirty="0" smtClean="0">
              <a:effectLst/>
              <a:ea typeface="Meiryo UI"/>
              <a:cs typeface="Times New Roman"/>
            </a:endParaRPr>
          </a:p>
          <a:p>
            <a:pPr algn="just">
              <a:lnSpc>
                <a:spcPts val="1200"/>
              </a:lnSpc>
              <a:spcAft>
                <a:spcPts val="0"/>
              </a:spcAft>
            </a:pPr>
            <a:r>
              <a:rPr lang="en-US" altLang="ja-JP" sz="900" kern="100" dirty="0" smtClean="0">
                <a:effectLst/>
                <a:ea typeface="Meiryo UI"/>
                <a:cs typeface="Times New Roman"/>
              </a:rPr>
              <a:t>    </a:t>
            </a:r>
            <a:r>
              <a:rPr lang="ja-JP" altLang="en-US" sz="900" kern="100" dirty="0" smtClean="0">
                <a:effectLst/>
                <a:ea typeface="Meiryo UI"/>
                <a:cs typeface="Times New Roman"/>
              </a:rPr>
              <a:t>　　</a:t>
            </a:r>
            <a:r>
              <a:rPr lang="ja-JP" altLang="ja-JP" sz="900" kern="100" dirty="0" smtClean="0">
                <a:effectLst/>
                <a:ea typeface="Meiryo UI"/>
                <a:cs typeface="Times New Roman"/>
              </a:rPr>
              <a:t>（低地内人口は全国</a:t>
            </a:r>
            <a:r>
              <a:rPr lang="en-US" altLang="ja-JP" sz="900" kern="100" dirty="0" smtClean="0">
                <a:effectLst/>
                <a:ea typeface="Meiryo UI"/>
                <a:cs typeface="Times New Roman"/>
              </a:rPr>
              <a:t>1</a:t>
            </a:r>
            <a:r>
              <a:rPr lang="ja-JP" altLang="ja-JP" sz="900" kern="100" dirty="0" smtClean="0">
                <a:effectLst/>
                <a:ea typeface="Meiryo UI"/>
                <a:cs typeface="Times New Roman"/>
              </a:rPr>
              <a:t>位）</a:t>
            </a:r>
            <a:endParaRPr lang="ja-JP" altLang="ja-JP" sz="900" kern="100" dirty="0" smtClean="0">
              <a:effectLst/>
              <a:ea typeface="HG明朝B"/>
              <a:cs typeface="Times New Roman"/>
            </a:endParaRPr>
          </a:p>
          <a:p>
            <a:pPr>
              <a:lnSpc>
                <a:spcPts val="1200"/>
              </a:lnSpc>
            </a:pPr>
            <a:r>
              <a:rPr lang="ja-JP" altLang="en-US" sz="1000" b="1" u="sng" kern="100" dirty="0" smtClean="0">
                <a:ea typeface="Meiryo UI"/>
                <a:cs typeface="Times New Roman"/>
              </a:rPr>
              <a:t>◇府民ニーズの多様化</a:t>
            </a:r>
            <a:endParaRPr lang="en-US" altLang="ja-JP" sz="1000" b="1" u="sng" kern="100" dirty="0" smtClean="0">
              <a:ea typeface="Meiryo UI"/>
              <a:cs typeface="Times New Roman"/>
            </a:endParaRPr>
          </a:p>
          <a:p>
            <a:pPr>
              <a:lnSpc>
                <a:spcPts val="1200"/>
              </a:lnSpc>
            </a:pPr>
            <a:r>
              <a:rPr lang="ja-JP" altLang="en-US" sz="900" kern="100" dirty="0" smtClean="0">
                <a:effectLst/>
                <a:ea typeface="Meiryo UI"/>
                <a:cs typeface="Times New Roman"/>
              </a:rPr>
              <a:t>・苦情、要望等は年間</a:t>
            </a:r>
            <a:r>
              <a:rPr lang="en-US" altLang="ja-JP" sz="900" kern="100" dirty="0" smtClean="0">
                <a:effectLst/>
                <a:ea typeface="Meiryo UI"/>
                <a:cs typeface="Times New Roman"/>
              </a:rPr>
              <a:t>14,000</a:t>
            </a:r>
            <a:r>
              <a:rPr lang="ja-JP" altLang="en-US" sz="900" kern="100" dirty="0" smtClean="0">
                <a:effectLst/>
                <a:ea typeface="Meiryo UI"/>
                <a:cs typeface="Times New Roman"/>
              </a:rPr>
              <a:t>件前後で推移</a:t>
            </a:r>
            <a:endParaRPr lang="en-US" altLang="ja-JP" sz="900" kern="100" dirty="0" smtClean="0">
              <a:effectLst/>
              <a:ea typeface="Meiryo UI"/>
              <a:cs typeface="Times New Roman"/>
            </a:endParaRPr>
          </a:p>
          <a:p>
            <a:pPr>
              <a:lnSpc>
                <a:spcPts val="1200"/>
              </a:lnSpc>
            </a:pPr>
            <a:r>
              <a:rPr lang="ja-JP" altLang="en-US" sz="1000" b="1" u="sng" kern="100" dirty="0" smtClean="0">
                <a:ea typeface="Meiryo UI"/>
                <a:cs typeface="Times New Roman"/>
              </a:rPr>
              <a:t>◇技術職員の年齢構成の偏り、進む高齢化</a:t>
            </a:r>
            <a:endParaRPr lang="en-US" altLang="ja-JP" sz="1000" b="1" u="sng" kern="100" dirty="0" smtClean="0">
              <a:ea typeface="Meiryo UI"/>
              <a:cs typeface="Times New Roman"/>
            </a:endParaRPr>
          </a:p>
          <a:p>
            <a:pPr>
              <a:lnSpc>
                <a:spcPts val="1200"/>
              </a:lnSpc>
            </a:pPr>
            <a:r>
              <a:rPr lang="ja-JP" altLang="en-US" sz="900" b="1" kern="100" dirty="0">
                <a:ea typeface="Meiryo UI"/>
                <a:cs typeface="Times New Roman"/>
              </a:rPr>
              <a:t>・</a:t>
            </a:r>
            <a:r>
              <a:rPr lang="en-US" altLang="ja-JP" sz="900" kern="100" dirty="0" smtClean="0">
                <a:effectLst/>
                <a:ea typeface="Meiryo UI"/>
                <a:cs typeface="Times New Roman"/>
              </a:rPr>
              <a:t>40</a:t>
            </a:r>
            <a:r>
              <a:rPr lang="ja-JP" altLang="en-US" sz="900" kern="100" dirty="0" smtClean="0">
                <a:effectLst/>
                <a:ea typeface="Meiryo UI"/>
                <a:cs typeface="Times New Roman"/>
              </a:rPr>
              <a:t>歳代の職員が</a:t>
            </a:r>
            <a:r>
              <a:rPr lang="en-US" altLang="ja-JP" sz="900" kern="100" dirty="0" smtClean="0">
                <a:effectLst/>
                <a:ea typeface="Meiryo UI"/>
                <a:cs typeface="Times New Roman"/>
              </a:rPr>
              <a:t>20</a:t>
            </a:r>
            <a:r>
              <a:rPr lang="ja-JP" altLang="en-US" sz="900" kern="100" dirty="0" smtClean="0">
                <a:effectLst/>
                <a:ea typeface="Meiryo UI"/>
                <a:cs typeface="Times New Roman"/>
              </a:rPr>
              <a:t>年後には</a:t>
            </a:r>
            <a:r>
              <a:rPr lang="en-US" altLang="ja-JP" sz="900" kern="100" dirty="0" smtClean="0">
                <a:effectLst/>
                <a:ea typeface="Meiryo UI"/>
                <a:cs typeface="Times New Roman"/>
              </a:rPr>
              <a:t>1/4</a:t>
            </a:r>
            <a:r>
              <a:rPr lang="ja-JP" altLang="en-US" sz="900" kern="100" dirty="0" smtClean="0">
                <a:effectLst/>
                <a:ea typeface="Meiryo UI"/>
                <a:cs typeface="Times New Roman"/>
              </a:rPr>
              <a:t>に減少</a:t>
            </a:r>
            <a:r>
              <a:rPr lang="ja-JP" altLang="en-US" sz="800" kern="100" dirty="0" smtClean="0">
                <a:effectLst/>
                <a:ea typeface="Meiryo UI"/>
                <a:cs typeface="Times New Roman"/>
              </a:rPr>
              <a:t>（</a:t>
            </a:r>
            <a:r>
              <a:rPr lang="en-US" altLang="ja-JP" sz="800" kern="100" dirty="0" smtClean="0">
                <a:effectLst/>
                <a:ea typeface="Meiryo UI"/>
                <a:cs typeface="Times New Roman"/>
              </a:rPr>
              <a:t>H25</a:t>
            </a:r>
            <a:r>
              <a:rPr lang="ja-JP" altLang="en-US" sz="800" kern="100" dirty="0" smtClean="0">
                <a:effectLst/>
                <a:ea typeface="Meiryo UI"/>
                <a:cs typeface="Times New Roman"/>
              </a:rPr>
              <a:t>年度採用時点）</a:t>
            </a:r>
            <a:endParaRPr lang="ja-JP" altLang="ja-JP" sz="800" kern="100" dirty="0" smtClean="0">
              <a:effectLst/>
              <a:ea typeface="Meiryo UI"/>
              <a:cs typeface="Times New Roman"/>
            </a:endParaRPr>
          </a:p>
        </p:txBody>
      </p:sp>
      <p:sp>
        <p:nvSpPr>
          <p:cNvPr id="20" name="角丸四角形 19"/>
          <p:cNvSpPr/>
          <p:nvPr/>
        </p:nvSpPr>
        <p:spPr>
          <a:xfrm>
            <a:off x="89469" y="5800690"/>
            <a:ext cx="3678298" cy="964923"/>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89468" y="5757501"/>
            <a:ext cx="3678299" cy="1006045"/>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技術者の育成・確保（</a:t>
            </a:r>
            <a:r>
              <a:rPr lang="ja-JP" altLang="ja-JP" sz="1000" b="1" u="sng" kern="100" dirty="0" smtClean="0">
                <a:effectLst/>
                <a:ea typeface="Meiryo UI"/>
                <a:cs typeface="Times New Roman"/>
              </a:rPr>
              <a:t>技術の継承）</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ffectLst/>
                <a:ea typeface="Meiryo UI"/>
                <a:cs typeface="Times New Roman"/>
              </a:rPr>
              <a:t>・施設の老朽化に伴い維持管理業務がますます増加</a:t>
            </a:r>
            <a:endParaRPr lang="en-US" altLang="ja-JP" sz="900" kern="100" dirty="0" smtClean="0">
              <a:effectLst/>
              <a:ea typeface="Meiryo UI"/>
              <a:cs typeface="Times New Roman"/>
            </a:endParaRPr>
          </a:p>
          <a:p>
            <a:pPr algn="just">
              <a:lnSpc>
                <a:spcPts val="1200"/>
              </a:lnSpc>
              <a:spcAft>
                <a:spcPts val="0"/>
              </a:spcAft>
            </a:pPr>
            <a:r>
              <a:rPr lang="ja-JP" altLang="ja-JP" sz="900" kern="100" dirty="0" smtClean="0">
                <a:effectLst/>
                <a:ea typeface="Meiryo UI"/>
                <a:cs typeface="Times New Roman"/>
              </a:rPr>
              <a:t>・維持管理業務は、豊富な現場経験と高度な知識が必要</a:t>
            </a:r>
            <a:endParaRPr lang="ja-JP" altLang="ja-JP" sz="900" kern="100" dirty="0" smtClean="0">
              <a:effectLst/>
              <a:ea typeface="HG明朝B"/>
              <a:cs typeface="Times New Roman"/>
            </a:endParaRPr>
          </a:p>
          <a:p>
            <a:pPr marL="50800" indent="-50800" algn="just">
              <a:lnSpc>
                <a:spcPts val="1200"/>
              </a:lnSpc>
              <a:spcAft>
                <a:spcPts val="0"/>
              </a:spcAft>
            </a:pPr>
            <a:r>
              <a:rPr lang="ja-JP" altLang="ja-JP" sz="900" kern="100" dirty="0" smtClean="0">
                <a:effectLst/>
                <a:ea typeface="Meiryo UI"/>
                <a:cs typeface="Times New Roman"/>
              </a:rPr>
              <a:t>・近年、建設投資や工事件数の減少に伴い、経験を積む機会が少なくなって</a:t>
            </a:r>
            <a:endParaRPr lang="en-US" altLang="ja-JP" sz="900" kern="100" dirty="0" smtClean="0">
              <a:effectLst/>
              <a:ea typeface="Meiryo UI"/>
              <a:cs typeface="Times New Roman"/>
            </a:endParaRPr>
          </a:p>
          <a:p>
            <a:pPr marL="50800" indent="-50800"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おり、これまで以上に「人材の育成と確保」や「市町村も含め地域単位で</a:t>
            </a:r>
            <a:endParaRPr lang="en-US" altLang="ja-JP" sz="900" kern="100" dirty="0" smtClean="0">
              <a:effectLst/>
              <a:ea typeface="Meiryo UI"/>
              <a:cs typeface="Times New Roman"/>
            </a:endParaRPr>
          </a:p>
          <a:p>
            <a:pPr marL="50800" indent="-50800"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技術を蓄積、継承」していく仕組みを早急に構築する</a:t>
            </a:r>
            <a:r>
              <a:rPr lang="ja-JP" altLang="en-US" sz="900" kern="100" dirty="0" smtClean="0">
                <a:effectLst/>
                <a:ea typeface="Meiryo UI"/>
                <a:cs typeface="Times New Roman"/>
              </a:rPr>
              <a:t>ことが</a:t>
            </a:r>
            <a:r>
              <a:rPr lang="ja-JP" altLang="ja-JP" sz="900" kern="100" dirty="0" smtClean="0">
                <a:effectLst/>
                <a:ea typeface="Meiryo UI"/>
                <a:cs typeface="Times New Roman"/>
              </a:rPr>
              <a:t>必要</a:t>
            </a:r>
            <a:endParaRPr lang="ja-JP" altLang="ja-JP" sz="900" kern="100" dirty="0" smtClean="0">
              <a:effectLst/>
              <a:ea typeface="HG明朝B"/>
              <a:cs typeface="Times New Roman"/>
            </a:endParaRPr>
          </a:p>
        </p:txBody>
      </p:sp>
      <p:sp>
        <p:nvSpPr>
          <p:cNvPr id="24" name="角丸四角形 23"/>
          <p:cNvSpPr/>
          <p:nvPr/>
        </p:nvSpPr>
        <p:spPr>
          <a:xfrm>
            <a:off x="89469" y="3393569"/>
            <a:ext cx="3678298" cy="66096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8" y="3393569"/>
            <a:ext cx="3633740" cy="707886"/>
          </a:xfrm>
          <a:prstGeom prst="rect">
            <a:avLst/>
          </a:prstGeom>
          <a:noFill/>
        </p:spPr>
        <p:txBody>
          <a:bodyPr wrap="square" rtlCol="0">
            <a:spAutoFit/>
          </a:bodyPr>
          <a:lstStyle/>
          <a:p>
            <a:pPr>
              <a:lnSpc>
                <a:spcPts val="1200"/>
              </a:lnSpc>
              <a:spcAft>
                <a:spcPts val="0"/>
              </a:spcAft>
            </a:pPr>
            <a:r>
              <a:rPr lang="ja-JP" altLang="ja-JP" sz="1000" b="1" u="sng" kern="100" dirty="0" smtClean="0">
                <a:effectLst/>
                <a:ea typeface="Meiryo UI"/>
                <a:cs typeface="Times New Roman"/>
              </a:rPr>
              <a:t>◇全国に先駆けてアセットマネジメントの考え方を導入（</a:t>
            </a:r>
            <a:r>
              <a:rPr lang="en-US" altLang="ja-JP" sz="1000" b="1" u="sng" kern="100" dirty="0" smtClean="0">
                <a:effectLst/>
                <a:ea typeface="Meiryo UI"/>
                <a:cs typeface="Times New Roman"/>
              </a:rPr>
              <a:t>H13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a:p>
            <a:pPr>
              <a:lnSpc>
                <a:spcPts val="1200"/>
              </a:lnSpc>
              <a:spcAft>
                <a:spcPts val="0"/>
              </a:spcAft>
            </a:pPr>
            <a:r>
              <a:rPr lang="ja-JP" altLang="ja-JP" sz="1000" b="1" u="sng" kern="100" dirty="0" smtClean="0">
                <a:effectLst/>
                <a:ea typeface="Meiryo UI"/>
                <a:cs typeface="Times New Roman"/>
              </a:rPr>
              <a:t>◇施設の長寿命化に資する予防保全対策等を強化（</a:t>
            </a:r>
            <a:r>
              <a:rPr lang="en-US" altLang="ja-JP" sz="1000" b="1" u="sng" kern="100" dirty="0" smtClean="0">
                <a:effectLst/>
                <a:ea typeface="Meiryo UI"/>
                <a:cs typeface="Times New Roman"/>
              </a:rPr>
              <a:t>H23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a:p>
            <a:pPr indent="101600">
              <a:lnSpc>
                <a:spcPts val="1200"/>
              </a:lnSpc>
              <a:spcAft>
                <a:spcPts val="0"/>
              </a:spcAft>
            </a:pPr>
            <a:r>
              <a:rPr lang="ja-JP" altLang="en-US" sz="900" kern="100" dirty="0" smtClean="0">
                <a:effectLst/>
                <a:ea typeface="Meiryo UI"/>
                <a:cs typeface="Times New Roman"/>
              </a:rPr>
              <a:t>維持管理の重点化：長寿命化による更新費用を平準化</a:t>
            </a:r>
            <a:endParaRPr lang="en-US" altLang="ja-JP" sz="900" kern="100" dirty="0" smtClean="0">
              <a:effectLst/>
              <a:ea typeface="Meiryo UI"/>
              <a:cs typeface="Times New Roman"/>
            </a:endParaRPr>
          </a:p>
          <a:p>
            <a:pPr indent="101600">
              <a:lnSpc>
                <a:spcPts val="1200"/>
              </a:lnSpc>
              <a:spcAft>
                <a:spcPts val="0"/>
              </a:spcAft>
            </a:pPr>
            <a:r>
              <a:rPr lang="ja-JP" altLang="en-US" sz="900" kern="100" dirty="0" smtClean="0">
                <a:effectLst/>
                <a:ea typeface="Meiryo UI"/>
                <a:cs typeface="Times New Roman"/>
              </a:rPr>
              <a:t>　</a:t>
            </a:r>
            <a:r>
              <a:rPr lang="ja-JP" altLang="ja-JP" sz="900" kern="100" dirty="0" smtClean="0">
                <a:effectLst/>
                <a:ea typeface="Meiryo UI"/>
                <a:cs typeface="Times New Roman"/>
              </a:rPr>
              <a:t>・</a:t>
            </a:r>
            <a:r>
              <a:rPr lang="en-US" altLang="ja-JP" sz="900" kern="100" dirty="0" smtClean="0">
                <a:effectLst/>
                <a:ea typeface="Meiryo UI"/>
                <a:cs typeface="Times New Roman"/>
              </a:rPr>
              <a:t>H22</a:t>
            </a:r>
            <a:r>
              <a:rPr lang="ja-JP" altLang="ja-JP" sz="900" kern="100" dirty="0" smtClean="0">
                <a:effectLst/>
                <a:ea typeface="Meiryo UI"/>
                <a:cs typeface="Times New Roman"/>
              </a:rPr>
              <a:t>：</a:t>
            </a:r>
            <a:r>
              <a:rPr lang="en-US" altLang="ja-JP" sz="900" kern="100" dirty="0" smtClean="0">
                <a:effectLst/>
                <a:ea typeface="Meiryo UI"/>
                <a:cs typeface="Times New Roman"/>
              </a:rPr>
              <a:t>170</a:t>
            </a:r>
            <a:r>
              <a:rPr lang="ja-JP" altLang="ja-JP" sz="900" kern="100" dirty="0" smtClean="0">
                <a:effectLst/>
                <a:ea typeface="Meiryo UI"/>
                <a:cs typeface="Times New Roman"/>
              </a:rPr>
              <a:t>億円 →</a:t>
            </a:r>
            <a:r>
              <a:rPr lang="en-US" altLang="ja-JP" sz="900" kern="100" dirty="0" smtClean="0">
                <a:effectLst/>
                <a:ea typeface="Meiryo UI"/>
                <a:cs typeface="Times New Roman"/>
              </a:rPr>
              <a:t> H25</a:t>
            </a:r>
            <a:r>
              <a:rPr lang="ja-JP" altLang="ja-JP" sz="900" kern="100" dirty="0" smtClean="0">
                <a:effectLst/>
                <a:ea typeface="Meiryo UI"/>
                <a:cs typeface="Times New Roman"/>
              </a:rPr>
              <a:t>：</a:t>
            </a:r>
            <a:r>
              <a:rPr lang="en-US" altLang="ja-JP" sz="900" kern="100" dirty="0" smtClean="0">
                <a:effectLst/>
                <a:ea typeface="Meiryo UI"/>
                <a:cs typeface="Times New Roman"/>
              </a:rPr>
              <a:t>260</a:t>
            </a:r>
            <a:r>
              <a:rPr lang="ja-JP" altLang="ja-JP" sz="900" kern="100" dirty="0" smtClean="0">
                <a:effectLst/>
                <a:ea typeface="Meiryo UI"/>
                <a:cs typeface="Times New Roman"/>
              </a:rPr>
              <a:t>億円（</a:t>
            </a:r>
            <a:r>
              <a:rPr lang="en-US" altLang="ja-JP" sz="900" kern="100" dirty="0" smtClean="0">
                <a:effectLst/>
                <a:ea typeface="Meiryo UI"/>
                <a:cs typeface="Times New Roman"/>
              </a:rPr>
              <a:t>1.5</a:t>
            </a:r>
            <a:r>
              <a:rPr lang="ja-JP" altLang="ja-JP" sz="900" kern="100" dirty="0" smtClean="0">
                <a:effectLst/>
                <a:ea typeface="Meiryo UI"/>
                <a:cs typeface="Times New Roman"/>
              </a:rPr>
              <a:t>倍増）</a:t>
            </a:r>
            <a:endParaRPr lang="ja-JP" altLang="ja-JP" sz="900" kern="100" dirty="0" smtClean="0">
              <a:effectLst/>
              <a:ea typeface="HG明朝B"/>
              <a:cs typeface="Times New Roman"/>
            </a:endParaRPr>
          </a:p>
        </p:txBody>
      </p:sp>
      <p:sp>
        <p:nvSpPr>
          <p:cNvPr id="28" name="角丸四角形 27"/>
          <p:cNvSpPr/>
          <p:nvPr/>
        </p:nvSpPr>
        <p:spPr>
          <a:xfrm>
            <a:off x="89469" y="4676646"/>
            <a:ext cx="3678298" cy="850976"/>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9468" y="4663526"/>
            <a:ext cx="3762452" cy="861774"/>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◇安全に対する社会的要請</a:t>
            </a:r>
            <a:endParaRPr lang="ja-JP" altLang="ja-JP" sz="1000" kern="100" dirty="0" smtClean="0">
              <a:effectLst/>
              <a:ea typeface="HG明朝B"/>
              <a:cs typeface="Times New Roman"/>
            </a:endParaRPr>
          </a:p>
          <a:p>
            <a:pPr algn="just">
              <a:lnSpc>
                <a:spcPts val="1200"/>
              </a:lnSpc>
              <a:spcAft>
                <a:spcPts val="0"/>
              </a:spcAft>
            </a:pPr>
            <a:r>
              <a:rPr lang="ja-JP" altLang="ja-JP" sz="900" kern="100" dirty="0" smtClean="0">
                <a:effectLst/>
                <a:ea typeface="Meiryo UI"/>
                <a:cs typeface="Times New Roman"/>
              </a:rPr>
              <a:t>・笹子ﾄﾝﾈﾙ天井板崩落事故（</a:t>
            </a:r>
            <a:r>
              <a:rPr lang="en-US" altLang="ja-JP" sz="900" kern="100" dirty="0" smtClean="0">
                <a:effectLst/>
                <a:ea typeface="Meiryo UI"/>
                <a:cs typeface="Times New Roman"/>
              </a:rPr>
              <a:t>H24.12</a:t>
            </a:r>
            <a:r>
              <a:rPr lang="ja-JP" altLang="ja-JP" sz="900" kern="100" dirty="0" smtClean="0">
                <a:effectLst/>
                <a:ea typeface="Meiryo UI"/>
                <a:cs typeface="Times New Roman"/>
              </a:rPr>
              <a:t>）など老朽化に伴う事故が顕在化</a:t>
            </a:r>
            <a:endParaRPr lang="ja-JP" altLang="ja-JP" sz="900" kern="100" dirty="0" smtClean="0">
              <a:effectLst/>
              <a:ea typeface="HG明朝B"/>
              <a:cs typeface="Times New Roman"/>
            </a:endParaRPr>
          </a:p>
          <a:p>
            <a:pPr algn="just">
              <a:lnSpc>
                <a:spcPts val="1200"/>
              </a:lnSpc>
              <a:spcAft>
                <a:spcPts val="0"/>
              </a:spcAft>
            </a:pPr>
            <a:r>
              <a:rPr lang="ja-JP" altLang="ja-JP" sz="1000" b="1" u="sng" kern="100" dirty="0" smtClean="0">
                <a:effectLst/>
                <a:ea typeface="Meiryo UI"/>
                <a:cs typeface="Times New Roman"/>
              </a:rPr>
              <a:t>◇更なる効率的・効果的な維持管理の戦略的な推進</a:t>
            </a:r>
            <a:endParaRPr lang="ja-JP" altLang="ja-JP" sz="1000" kern="100" dirty="0" smtClean="0">
              <a:effectLst/>
              <a:ea typeface="HG明朝B"/>
              <a:cs typeface="Times New Roman"/>
            </a:endParaRPr>
          </a:p>
          <a:p>
            <a:pPr algn="just">
              <a:lnSpc>
                <a:spcPts val="1200"/>
              </a:lnSpc>
              <a:spcAft>
                <a:spcPts val="0"/>
              </a:spcAft>
            </a:pPr>
            <a:r>
              <a:rPr lang="ja-JP" altLang="ja-JP" sz="900" kern="100" dirty="0" smtClean="0">
                <a:effectLst/>
                <a:ea typeface="Meiryo UI"/>
                <a:cs typeface="Times New Roman"/>
              </a:rPr>
              <a:t>・最新の科学的、専門的な知見等を駆使し</a:t>
            </a:r>
            <a:r>
              <a:rPr lang="ja-JP" altLang="en-US" sz="900" kern="100" dirty="0" smtClean="0">
                <a:effectLst/>
                <a:ea typeface="Meiryo UI"/>
                <a:cs typeface="Times New Roman"/>
              </a:rPr>
              <a:t>、</a:t>
            </a:r>
            <a:r>
              <a:rPr lang="ja-JP" altLang="ja-JP" sz="900" kern="100" dirty="0" smtClean="0">
                <a:effectLst/>
                <a:ea typeface="Meiryo UI"/>
                <a:cs typeface="Times New Roman"/>
              </a:rPr>
              <a:t>点検の充実と的確な維持管理・</a:t>
            </a:r>
            <a:endParaRPr lang="en-US" altLang="ja-JP" sz="900" kern="100" dirty="0" smtClean="0">
              <a:effectLst/>
              <a:ea typeface="Meiryo UI"/>
              <a:cs typeface="Times New Roman"/>
            </a:endParaRPr>
          </a:p>
          <a:p>
            <a:pPr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更新の</a:t>
            </a:r>
            <a:r>
              <a:rPr lang="ja-JP" altLang="en-US" sz="900" kern="100" dirty="0" smtClean="0">
                <a:effectLst/>
                <a:ea typeface="Meiryo UI"/>
                <a:cs typeface="Times New Roman"/>
              </a:rPr>
              <a:t>戦略的な</a:t>
            </a:r>
            <a:r>
              <a:rPr lang="ja-JP" altLang="ja-JP" sz="900" kern="100" dirty="0" smtClean="0">
                <a:effectLst/>
                <a:ea typeface="Meiryo UI"/>
                <a:cs typeface="Times New Roman"/>
              </a:rPr>
              <a:t>推進</a:t>
            </a:r>
            <a:endParaRPr lang="ja-JP" altLang="ja-JP" sz="900" kern="100" dirty="0">
              <a:effectLst/>
              <a:ea typeface="HG明朝B"/>
              <a:cs typeface="Times New Roman"/>
            </a:endParaRPr>
          </a:p>
        </p:txBody>
      </p:sp>
      <p:sp>
        <p:nvSpPr>
          <p:cNvPr id="30" name="右中かっこ 29"/>
          <p:cNvSpPr/>
          <p:nvPr/>
        </p:nvSpPr>
        <p:spPr>
          <a:xfrm>
            <a:off x="3851920" y="1153319"/>
            <a:ext cx="144016" cy="5589239"/>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1052736"/>
            <a:ext cx="3024336"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大阪府における維持管理・更新の現状と課題</a:t>
            </a:r>
          </a:p>
        </p:txBody>
      </p:sp>
      <p:sp>
        <p:nvSpPr>
          <p:cNvPr id="33" name="テキスト ボックス 2"/>
          <p:cNvSpPr txBox="1">
            <a:spLocks noChangeArrowheads="1"/>
          </p:cNvSpPr>
          <p:nvPr/>
        </p:nvSpPr>
        <p:spPr bwMode="auto">
          <a:xfrm>
            <a:off x="35496" y="3154423"/>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432244"/>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5568649"/>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1200311"/>
            <a:ext cx="5209288" cy="727187"/>
          </a:xfrm>
          <a:prstGeom prst="rect">
            <a:avLst/>
          </a:prstGeom>
          <a:noFill/>
        </p:spPr>
        <p:txBody>
          <a:bodyPr wrap="square" rtlCol="0">
            <a:spAutoFit/>
          </a:bodyPr>
          <a:lstStyle/>
          <a:p>
            <a:pPr marL="50800" indent="-50800" algn="just">
              <a:lnSpc>
                <a:spcPts val="1000"/>
              </a:lnSpc>
              <a:spcAft>
                <a:spcPts val="0"/>
              </a:spcAft>
            </a:pPr>
            <a:r>
              <a:rPr lang="ja-JP" altLang="ja-JP" sz="900" kern="100" dirty="0" smtClean="0">
                <a:effectLst/>
                <a:ea typeface="Meiryo UI"/>
                <a:cs typeface="Times New Roman"/>
              </a:rPr>
              <a:t>・</a:t>
            </a:r>
            <a:r>
              <a:rPr lang="ja-JP" altLang="ja-JP" sz="800" kern="100" dirty="0" smtClean="0">
                <a:effectLst/>
                <a:ea typeface="Meiryo UI"/>
                <a:cs typeface="Times New Roman"/>
              </a:rPr>
              <a:t>日常的な維持管理を着実に実践するとともに、予防保全</a:t>
            </a:r>
            <a:r>
              <a:rPr lang="ja-JP" altLang="en-US" sz="800" kern="100" dirty="0" smtClean="0">
                <a:ea typeface="Meiryo UI"/>
                <a:cs typeface="Times New Roman"/>
              </a:rPr>
              <a:t>を中心とした</a:t>
            </a:r>
            <a:r>
              <a:rPr lang="ja-JP" altLang="ja-JP" sz="800" kern="100" dirty="0" smtClean="0">
                <a:effectLst/>
                <a:ea typeface="Meiryo UI"/>
                <a:cs typeface="Times New Roman"/>
              </a:rPr>
              <a:t>計画的な維持管理による都市基盤施設の長寿命化を基本とし、更新時期についても的確に見極めていく等、</a:t>
            </a:r>
            <a:r>
              <a:rPr lang="ja-JP" altLang="en-US" sz="800" b="1" kern="100" dirty="0" smtClean="0">
                <a:effectLst/>
                <a:ea typeface="Meiryo UI"/>
                <a:cs typeface="Times New Roman"/>
              </a:rPr>
              <a:t>「</a:t>
            </a:r>
            <a:r>
              <a:rPr lang="ja-JP" altLang="ja-JP" sz="800" b="1" kern="100" dirty="0" smtClean="0">
                <a:effectLst/>
                <a:ea typeface="Meiryo UI"/>
                <a:cs typeface="Times New Roman"/>
              </a:rPr>
              <a:t>効率的・効果的な維持管理を推進</a:t>
            </a:r>
            <a:r>
              <a:rPr lang="ja-JP" altLang="en-US" sz="800" b="1" kern="100" dirty="0" smtClean="0">
                <a:effectLst/>
                <a:ea typeface="Meiryo UI"/>
                <a:cs typeface="Times New Roman"/>
              </a:rPr>
              <a:t>」</a:t>
            </a:r>
            <a:endParaRPr lang="ja-JP" altLang="ja-JP" sz="800" b="1" kern="100" dirty="0" smtClean="0">
              <a:effectLst/>
              <a:ea typeface="HG明朝B"/>
              <a:cs typeface="Times New Roman"/>
            </a:endParaRPr>
          </a:p>
          <a:p>
            <a:pPr marL="50800" indent="-50800" algn="just">
              <a:lnSpc>
                <a:spcPts val="1000"/>
              </a:lnSpc>
              <a:spcAft>
                <a:spcPts val="0"/>
              </a:spcAft>
            </a:pPr>
            <a:r>
              <a:rPr lang="ja-JP" altLang="ja-JP" sz="800" kern="100" dirty="0" smtClean="0">
                <a:effectLst/>
                <a:ea typeface="Meiryo UI"/>
                <a:cs typeface="Times New Roman"/>
              </a:rPr>
              <a:t>・将来にわたり的確に維持管理を実践するため、人材の育成と確保</a:t>
            </a:r>
            <a:r>
              <a:rPr lang="ja-JP" altLang="en-US" sz="800" kern="100" dirty="0" smtClean="0">
                <a:effectLst/>
                <a:ea typeface="Meiryo UI"/>
                <a:cs typeface="Times New Roman"/>
              </a:rPr>
              <a:t>（</a:t>
            </a:r>
            <a:r>
              <a:rPr lang="ja-JP" altLang="ja-JP" sz="800" kern="100" dirty="0" smtClean="0">
                <a:effectLst/>
                <a:ea typeface="Meiryo UI"/>
                <a:cs typeface="Times New Roman"/>
              </a:rPr>
              <a:t>技術力の向上と継承</a:t>
            </a:r>
            <a:r>
              <a:rPr lang="ja-JP" altLang="en-US" sz="800" kern="100" dirty="0" smtClean="0">
                <a:effectLst/>
                <a:ea typeface="Meiryo UI"/>
                <a:cs typeface="Times New Roman"/>
              </a:rPr>
              <a:t>）</a:t>
            </a:r>
            <a:r>
              <a:rPr lang="ja-JP" altLang="ja-JP" sz="800" kern="100" dirty="0" smtClean="0">
                <a:effectLst/>
                <a:ea typeface="Meiryo UI"/>
                <a:cs typeface="Times New Roman"/>
              </a:rPr>
              <a:t>に加え、市町村など多様な主体と連携しながら地域単位で都市基盤施設を守り活かしていく</a:t>
            </a:r>
            <a:r>
              <a:rPr lang="ja-JP" altLang="en-US" sz="800" b="1" kern="100" dirty="0" smtClean="0">
                <a:effectLst/>
                <a:ea typeface="Meiryo UI"/>
                <a:cs typeface="Times New Roman"/>
              </a:rPr>
              <a:t>「</a:t>
            </a:r>
            <a:r>
              <a:rPr lang="ja-JP" altLang="ja-JP" sz="800" b="1" kern="100" dirty="0" smtClean="0">
                <a:effectLst/>
                <a:ea typeface="Meiryo UI"/>
                <a:cs typeface="Times New Roman"/>
              </a:rPr>
              <a:t>持続可能な</a:t>
            </a:r>
            <a:r>
              <a:rPr lang="ja-JP" altLang="en-US" sz="800" b="1" kern="100" dirty="0" smtClean="0">
                <a:effectLst/>
                <a:ea typeface="Meiryo UI"/>
                <a:cs typeface="Times New Roman"/>
              </a:rPr>
              <a:t>維持管理の</a:t>
            </a:r>
            <a:r>
              <a:rPr lang="ja-JP" altLang="ja-JP" sz="800" b="1" kern="100" dirty="0" smtClean="0">
                <a:effectLst/>
                <a:ea typeface="Meiryo UI"/>
                <a:cs typeface="Times New Roman"/>
              </a:rPr>
              <a:t>仕組みを構築</a:t>
            </a:r>
            <a:r>
              <a:rPr lang="ja-JP" altLang="en-US" sz="800" b="1" kern="100" dirty="0" smtClean="0">
                <a:effectLst/>
                <a:ea typeface="Meiryo UI"/>
                <a:cs typeface="Times New Roman"/>
              </a:rPr>
              <a:t>」</a:t>
            </a:r>
            <a:endParaRPr lang="en-US" altLang="ja-JP" sz="800" b="1" kern="100" dirty="0" smtClean="0">
              <a:effectLst/>
              <a:ea typeface="Meiryo UI"/>
              <a:cs typeface="Times New Roman"/>
            </a:endParaRPr>
          </a:p>
          <a:p>
            <a:pPr marL="50800" indent="-50800" algn="just">
              <a:lnSpc>
                <a:spcPts val="1000"/>
              </a:lnSpc>
              <a:spcAft>
                <a:spcPts val="0"/>
              </a:spcAft>
            </a:pPr>
            <a:r>
              <a:rPr lang="ja-JP" altLang="en-US" sz="800" kern="100" dirty="0" smtClean="0">
                <a:ea typeface="Meiryo UI"/>
                <a:cs typeface="Times New Roman"/>
              </a:rPr>
              <a:t>・限られた資源（財源・人材）を最大限に活用し、</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によるマネジメントを</a:t>
            </a:r>
            <a:r>
              <a:rPr lang="ja-JP" altLang="en-US" sz="800" b="1" kern="100" dirty="0" smtClean="0">
                <a:ea typeface="Meiryo UI"/>
                <a:cs typeface="Times New Roman"/>
              </a:rPr>
              <a:t>推進」</a:t>
            </a:r>
            <a:endParaRPr lang="ja-JP" altLang="ja-JP" sz="800" b="1" kern="100" dirty="0" smtClean="0">
              <a:effectLst/>
              <a:ea typeface="HG明朝B"/>
              <a:cs typeface="Times New Roman"/>
            </a:endParaRPr>
          </a:p>
        </p:txBody>
      </p:sp>
      <p:sp>
        <p:nvSpPr>
          <p:cNvPr id="43" name="角丸四角形 42"/>
          <p:cNvSpPr/>
          <p:nvPr/>
        </p:nvSpPr>
        <p:spPr>
          <a:xfrm>
            <a:off x="4029845" y="1969790"/>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44702" y="5305400"/>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103971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49" name="テキスト ボックス 48"/>
          <p:cNvSpPr txBox="1"/>
          <p:nvPr/>
        </p:nvSpPr>
        <p:spPr>
          <a:xfrm>
            <a:off x="3923928" y="5462280"/>
            <a:ext cx="5256585" cy="1426031"/>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Georgia"/>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p>
          <a:p>
            <a:pPr algn="just">
              <a:lnSpc>
                <a:spcPts val="1000"/>
              </a:lnSpc>
              <a:spcAft>
                <a:spcPts val="0"/>
              </a:spcAft>
            </a:pPr>
            <a:r>
              <a:rPr lang="ja-JP" altLang="en-US" sz="800" kern="100" dirty="0" smtClean="0">
                <a:effectLst/>
                <a:latin typeface="Georgia"/>
                <a:ea typeface="Meiryo UI"/>
                <a:cs typeface="Times New Roman"/>
              </a:rPr>
              <a:t> ⇒技術レベルに応じた人材育成やｽﾍﾟｼｬﾘｽﾄ</a:t>
            </a:r>
            <a:r>
              <a:rPr lang="ja-JP" altLang="en-US" sz="800" kern="100" dirty="0" smtClean="0">
                <a:latin typeface="Georgia"/>
                <a:ea typeface="Meiryo UI"/>
                <a:cs typeface="Times New Roman"/>
              </a:rPr>
              <a:t>の</a:t>
            </a:r>
            <a:r>
              <a:rPr lang="ja-JP" altLang="en-US" sz="800" kern="100" dirty="0" smtClean="0">
                <a:effectLst/>
                <a:latin typeface="Georgia"/>
                <a:ea typeface="Meiryo UI"/>
                <a:cs typeface="Times New Roman"/>
              </a:rPr>
              <a:t>育成と専門技術が活かされる持続可能な仕組みづくり</a:t>
            </a:r>
            <a:endParaRPr lang="en-US" altLang="ja-JP" sz="7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「技術研修等の体系化」「職員のキャリアシートの作成」 「スペシャリストの育成・確保する組織・人事制度のあり方検討」</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pPr algn="just">
              <a:lnSpc>
                <a:spcPts val="1000"/>
              </a:lnSpc>
              <a:spcAft>
                <a:spcPts val="0"/>
              </a:spcAft>
            </a:pPr>
            <a:r>
              <a:rPr lang="ja-JP" altLang="en-US" sz="800" kern="100" dirty="0" smtClean="0">
                <a:effectLst/>
                <a:latin typeface="Georgia"/>
                <a:ea typeface="Meiryo UI"/>
                <a:cs typeface="Times New Roman"/>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地域全体の安全性の向上を図るため土木事務所が中心となり、地域特性を踏まえ、地域単位で市町村、大学等とも連携し、維持管理におけるノウハウを共有、人材育成を行い技術連携を図る 「維持管理地域連携プラットフォーム」の構築、「地域と共に公共空間を守り育てる」取組を推進（例：ネーミングライツ、アドプトプログラムなど）</a:t>
            </a: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維持管理業務の改善と魅力向上のあり方</a:t>
            </a:r>
            <a:endParaRPr lang="ja-JP" altLang="ja-JP" sz="900" kern="100" dirty="0" smtClean="0">
              <a:latin typeface="Georgia"/>
              <a:ea typeface="HG明朝B"/>
              <a:cs typeface="Times New Roman"/>
            </a:endParaRPr>
          </a:p>
          <a:p>
            <a:pPr algn="just">
              <a:lnSpc>
                <a:spcPts val="1000"/>
              </a:lnSpc>
              <a:spcAft>
                <a:spcPts val="0"/>
              </a:spcAft>
            </a:pPr>
            <a:r>
              <a:rPr lang="ja-JP" altLang="en-US" sz="800" kern="100" dirty="0" smtClean="0">
                <a:effectLst/>
                <a:latin typeface="Georgia"/>
                <a:ea typeface="Meiryo UI"/>
                <a:cs typeface="Times New Roman"/>
              </a:rPr>
              <a:t> </a:t>
            </a:r>
            <a:r>
              <a:rPr lang="ja-JP" altLang="en-US" sz="800" kern="100" dirty="0">
                <a:latin typeface="Georgia"/>
                <a:ea typeface="Meiryo UI"/>
                <a:cs typeface="Times New Roman"/>
              </a:rPr>
              <a:t>⇒国の動向も見据えた「</a:t>
            </a:r>
            <a:r>
              <a:rPr lang="ja-JP" altLang="en-US" sz="800" kern="100" dirty="0" smtClean="0">
                <a:effectLst/>
                <a:latin typeface="Georgia"/>
                <a:ea typeface="Meiryo UI"/>
                <a:cs typeface="Times New Roman"/>
              </a:rPr>
              <a:t>新技術等の活用と促進」に向けた仕組みづくりの検討、「入札契約制度の改善（包括契約等）」</a:t>
            </a:r>
            <a:endParaRPr lang="en-US" altLang="ja-JP" sz="800" kern="100" dirty="0">
              <a:latin typeface="Georgia"/>
              <a:ea typeface="Meiryo UI"/>
              <a:cs typeface="Times New Roman"/>
            </a:endParaRPr>
          </a:p>
          <a:p>
            <a:pPr algn="just">
              <a:lnSpc>
                <a:spcPts val="1000"/>
              </a:lnSpc>
              <a:spcAft>
                <a:spcPts val="0"/>
              </a:spcAft>
            </a:pPr>
            <a:r>
              <a:rPr lang="en-US" altLang="ja-JP" sz="800" kern="100" dirty="0" smtClean="0">
                <a:latin typeface="Georgia"/>
                <a:ea typeface="Meiryo UI"/>
                <a:cs typeface="Times New Roman"/>
              </a:rPr>
              <a:t>    </a:t>
            </a:r>
            <a:r>
              <a:rPr lang="ja-JP" altLang="en-US" sz="800" kern="100" dirty="0" smtClean="0">
                <a:latin typeface="Georgia"/>
                <a:ea typeface="Meiryo UI"/>
                <a:cs typeface="Times New Roman"/>
              </a:rPr>
              <a:t>　</a:t>
            </a:r>
            <a:r>
              <a:rPr lang="ja-JP" altLang="en-US" sz="800" kern="100" dirty="0" smtClean="0">
                <a:effectLst/>
                <a:latin typeface="Georgia"/>
                <a:ea typeface="Meiryo UI"/>
                <a:cs typeface="Times New Roman"/>
              </a:rPr>
              <a:t>のための検討や「積極的な情報発信」等のあり方の検討</a:t>
            </a:r>
          </a:p>
        </p:txBody>
      </p:sp>
      <p:sp>
        <p:nvSpPr>
          <p:cNvPr id="37" name="正方形/長方形 36"/>
          <p:cNvSpPr/>
          <p:nvPr/>
        </p:nvSpPr>
        <p:spPr>
          <a:xfrm>
            <a:off x="45021" y="567730"/>
            <a:ext cx="242242" cy="400110"/>
          </a:xfrm>
          <a:prstGeom prst="rect">
            <a:avLst/>
          </a:prstGeom>
          <a:ln/>
        </p:spPr>
        <p:style>
          <a:lnRef idx="1">
            <a:schemeClr val="accent6"/>
          </a:lnRef>
          <a:fillRef idx="3">
            <a:schemeClr val="accent6"/>
          </a:fillRef>
          <a:effectRef idx="2">
            <a:schemeClr val="accent6"/>
          </a:effectRef>
          <a:fontRef idx="minor">
            <a:schemeClr val="lt1"/>
          </a:fontRef>
        </p:style>
        <p:txBody>
          <a:bodyPr wrap="square">
            <a:spAutoFit/>
          </a:body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主</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旨</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1449</TotalTime>
  <Words>762</Words>
  <Application>Microsoft Office PowerPoint</Application>
  <PresentationFormat>画面に合わせる (4:3)</PresentationFormat>
  <Paragraphs>71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事業管理室</dc:creator>
  <cp:lastModifiedBy>大井　祥之</cp:lastModifiedBy>
  <cp:revision>54</cp:revision>
  <cp:lastPrinted>2014-12-27T07:28:51Z</cp:lastPrinted>
  <dcterms:created xsi:type="dcterms:W3CDTF">2014-12-08T01:25:11Z</dcterms:created>
  <dcterms:modified xsi:type="dcterms:W3CDTF">2015-01-07T10:38:51Z</dcterms:modified>
</cp:coreProperties>
</file>