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9" r:id="rId2"/>
    <p:sldId id="270" r:id="rId3"/>
    <p:sldId id="263" r:id="rId4"/>
    <p:sldId id="267" r:id="rId5"/>
    <p:sldId id="268"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13" autoAdjust="0"/>
    <p:restoredTop sz="95161" autoAdjust="0"/>
  </p:normalViewPr>
  <p:slideViewPr>
    <p:cSldViewPr>
      <p:cViewPr varScale="1">
        <p:scale>
          <a:sx n="75" d="100"/>
          <a:sy n="75" d="100"/>
        </p:scale>
        <p:origin x="-9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D51BEE4-6C51-48E8-A33C-FEFD2CE9552C}" type="datetimeFigureOut">
              <a:rPr kumimoji="1" lang="ja-JP" altLang="en-US" smtClean="0"/>
              <a:t>2014/7/1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4108E91-A964-4A39-9145-FC00797AE17D}" type="slidenum">
              <a:rPr kumimoji="1" lang="ja-JP" altLang="en-US" smtClean="0"/>
              <a:t>‹#›</a:t>
            </a:fld>
            <a:endParaRPr kumimoji="1" lang="ja-JP" altLang="en-US"/>
          </a:p>
        </p:txBody>
      </p:sp>
    </p:spTree>
    <p:extLst>
      <p:ext uri="{BB962C8B-B14F-4D97-AF65-F5344CB8AC3E}">
        <p14:creationId xmlns:p14="http://schemas.microsoft.com/office/powerpoint/2010/main" val="39672487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598D384-E756-4813-BEAC-D09716E57EF9}" type="datetime1">
              <a:rPr kumimoji="1" lang="ja-JP" altLang="en-US" smtClean="0"/>
              <a:t>2014/7/1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422360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4E16E54-A6B5-4207-80B4-DA3D59C87E06}" type="datetime1">
              <a:rPr kumimoji="1" lang="ja-JP" altLang="en-US" smtClean="0"/>
              <a:t>2014/7/1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1922472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EA0579-18D8-48E7-80D6-9568F6F2CE9C}" type="datetime1">
              <a:rPr kumimoji="1" lang="ja-JP" altLang="en-US" smtClean="0"/>
              <a:t>2014/7/1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332926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2FAC4D-0DC1-44D1-AF36-465A31C763A8}" type="datetime1">
              <a:rPr kumimoji="1" lang="ja-JP" altLang="en-US" smtClean="0"/>
              <a:t>2014/7/1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1333414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6C65877-D4AB-4519-A632-7FD904BBECDA}" type="datetime1">
              <a:rPr kumimoji="1" lang="ja-JP" altLang="en-US" smtClean="0"/>
              <a:t>2014/7/1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390057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1E0E4D6-4434-4D6E-B3A4-BB04865A458D}" type="datetime1">
              <a:rPr kumimoji="1" lang="ja-JP" altLang="en-US" smtClean="0"/>
              <a:t>2014/7/1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143068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FD6C2B5-D957-4E58-8E77-13344B75FFDA}" type="datetime1">
              <a:rPr kumimoji="1" lang="ja-JP" altLang="en-US" smtClean="0"/>
              <a:t>2014/7/1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2246256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DB4AB05-4D8F-42EE-9D66-024BB1444ADA}" type="datetime1">
              <a:rPr kumimoji="1" lang="ja-JP" altLang="en-US" smtClean="0"/>
              <a:t>2014/7/1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181843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2BC5BA-C7CF-4380-95DC-D3C4876212D6}" type="datetime1">
              <a:rPr kumimoji="1" lang="ja-JP" altLang="en-US" smtClean="0"/>
              <a:t>2014/7/1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2905580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3437D7-6C23-49B1-B887-C59D137A0DF7}" type="datetime1">
              <a:rPr kumimoji="1" lang="ja-JP" altLang="en-US" smtClean="0"/>
              <a:t>2014/7/1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75788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523F66E-723F-4E11-8BA6-2B9DF668C047}" type="datetime1">
              <a:rPr kumimoji="1" lang="ja-JP" altLang="en-US" smtClean="0"/>
              <a:t>2014/7/1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398615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8EDE0-2648-4DED-A42A-44FB67DE9B14}" type="datetime1">
              <a:rPr kumimoji="1" lang="ja-JP" altLang="en-US" smtClean="0"/>
              <a:t>2014/7/1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941F7-41D6-4D9E-A259-A8787CFAF54B}" type="slidenum">
              <a:rPr kumimoji="1" lang="ja-JP" altLang="en-US" smtClean="0"/>
              <a:t>‹#›</a:t>
            </a:fld>
            <a:endParaRPr kumimoji="1" lang="ja-JP" altLang="en-US"/>
          </a:p>
        </p:txBody>
      </p:sp>
    </p:spTree>
    <p:extLst>
      <p:ext uri="{BB962C8B-B14F-4D97-AF65-F5344CB8AC3E}">
        <p14:creationId xmlns:p14="http://schemas.microsoft.com/office/powerpoint/2010/main" val="3579105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1916832"/>
            <a:ext cx="7560840" cy="1077218"/>
          </a:xfrm>
          <a:prstGeom prst="rect">
            <a:avLst/>
          </a:prstGeom>
          <a:noFill/>
        </p:spPr>
        <p:txBody>
          <a:bodyPr wrap="square" rtlCol="0">
            <a:spAutoFit/>
          </a:bodyPr>
          <a:lstStyle/>
          <a:p>
            <a:pPr algn="ctr"/>
            <a:r>
              <a:rPr kumimoji="1" lang="ja-JP" altLang="en-US" sz="3200" dirty="0" smtClean="0"/>
              <a:t>都市整備部技術職員</a:t>
            </a:r>
            <a:endParaRPr kumimoji="1" lang="en-US" altLang="ja-JP" sz="3200" dirty="0" smtClean="0"/>
          </a:p>
          <a:p>
            <a:pPr algn="ctr"/>
            <a:r>
              <a:rPr lang="ja-JP" altLang="en-US" sz="3200" dirty="0" smtClean="0"/>
              <a:t>キャリアアンケート分析</a:t>
            </a:r>
            <a:endParaRPr kumimoji="1" lang="ja-JP" altLang="en-US" sz="3200" dirty="0"/>
          </a:p>
        </p:txBody>
      </p:sp>
      <p:sp>
        <p:nvSpPr>
          <p:cNvPr id="3" name="Text Box 2"/>
          <p:cNvSpPr txBox="1">
            <a:spLocks noChangeArrowheads="1"/>
          </p:cNvSpPr>
          <p:nvPr/>
        </p:nvSpPr>
        <p:spPr bwMode="auto">
          <a:xfrm>
            <a:off x="7452320" y="157162"/>
            <a:ext cx="1560512" cy="41433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HGSｺﾞｼｯｸE" pitchFamily="50" charset="-128"/>
                <a:ea typeface="HGSｺﾞｼｯｸE" pitchFamily="50" charset="-128"/>
                <a:cs typeface="ＭＳ Ｐゴシック" pitchFamily="50" charset="-128"/>
              </a:rPr>
              <a:t>参考資料 ５</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テキスト ボックス 5"/>
          <p:cNvSpPr txBox="1"/>
          <p:nvPr/>
        </p:nvSpPr>
        <p:spPr>
          <a:xfrm>
            <a:off x="756444" y="5085184"/>
            <a:ext cx="7560840" cy="584775"/>
          </a:xfrm>
          <a:prstGeom prst="rect">
            <a:avLst/>
          </a:prstGeom>
          <a:noFill/>
        </p:spPr>
        <p:txBody>
          <a:bodyPr wrap="square" rtlCol="0">
            <a:spAutoFit/>
          </a:bodyPr>
          <a:lstStyle/>
          <a:p>
            <a:pPr algn="ctr"/>
            <a:r>
              <a:rPr kumimoji="1" lang="ja-JP" altLang="en-US" sz="3200" dirty="0" smtClean="0"/>
              <a:t>大阪府都市基盤施設維持管理技術審議会</a:t>
            </a:r>
            <a:endParaRPr kumimoji="1" lang="ja-JP" altLang="en-US" sz="3200" dirty="0"/>
          </a:p>
        </p:txBody>
      </p:sp>
    </p:spTree>
    <p:extLst>
      <p:ext uri="{BB962C8B-B14F-4D97-AF65-F5344CB8AC3E}">
        <p14:creationId xmlns:p14="http://schemas.microsoft.com/office/powerpoint/2010/main" val="2809761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メモ 1"/>
          <p:cNvSpPr/>
          <p:nvPr/>
        </p:nvSpPr>
        <p:spPr>
          <a:xfrm>
            <a:off x="4716016" y="5157192"/>
            <a:ext cx="4104456" cy="1398089"/>
          </a:xfrm>
          <a:prstGeom prst="foldedCorner">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76672"/>
          </a:xfrm>
          <a:prstGeom prst="rect">
            <a:avLst/>
          </a:prstGeom>
          <a:gradFill>
            <a:gsLst>
              <a:gs pos="0">
                <a:schemeClr val="accent1">
                  <a:tint val="66000"/>
                  <a:satMod val="160000"/>
                </a:schemeClr>
              </a:gs>
              <a:gs pos="50000">
                <a:schemeClr val="tx2">
                  <a:lumMod val="60000"/>
                  <a:lumOff val="40000"/>
                </a:schemeClr>
              </a:gs>
              <a:gs pos="100000">
                <a:schemeClr val="accent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技術職員キャリアアンケート結果の分析</a:t>
            </a:r>
          </a:p>
        </p:txBody>
      </p:sp>
      <p:sp>
        <p:nvSpPr>
          <p:cNvPr id="6" name="テキスト ボックス 5"/>
          <p:cNvSpPr txBox="1"/>
          <p:nvPr/>
        </p:nvSpPr>
        <p:spPr>
          <a:xfrm>
            <a:off x="4807659" y="5321961"/>
            <a:ext cx="3938781" cy="923330"/>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対象職種　：　土木職、衛生工学職</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対象者数　：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884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Ø"/>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回答者数　：　</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748</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名（約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85%</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7" y="1382369"/>
            <a:ext cx="4048125" cy="242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9356" y="1394498"/>
            <a:ext cx="3895725" cy="2341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7" y="4005064"/>
            <a:ext cx="4253941" cy="2550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2195736" y="3159997"/>
            <a:ext cx="1759462" cy="523220"/>
          </a:xfrm>
          <a:prstGeom prst="rect">
            <a:avLst/>
          </a:prstGeom>
          <a:noFill/>
        </p:spPr>
        <p:txBody>
          <a:bodyPr wrap="square" rtlCol="0">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出先に約８割</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本庁</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に約２割</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83568" y="1100351"/>
            <a:ext cx="1759462" cy="369332"/>
          </a:xfrm>
          <a:prstGeom prst="rect">
            <a:avLst/>
          </a:prstGeom>
          <a:noFill/>
        </p:spPr>
        <p:txBody>
          <a:bodyPr wrap="square" rtlCol="0">
            <a:spAutoFit/>
          </a:bodyPr>
          <a:lstStyle/>
          <a:p>
            <a:pPr algn="ct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配属先</a:t>
            </a:r>
            <a:endParaRPr lang="en-US" altLang="ja-JP"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724128" y="1128937"/>
            <a:ext cx="1759462" cy="369332"/>
          </a:xfrm>
          <a:prstGeom prst="rect">
            <a:avLst/>
          </a:prstGeom>
          <a:noFill/>
        </p:spPr>
        <p:txBody>
          <a:bodyPr wrap="square" rtlCol="0">
            <a:spAutoFit/>
          </a:bodyPr>
          <a:lstStyle/>
          <a:p>
            <a:pPr algn="ct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分野別</a:t>
            </a:r>
            <a:endParaRPr lang="en-US" altLang="ja-JP"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6974841" y="3266981"/>
            <a:ext cx="2160240" cy="954107"/>
          </a:xfrm>
          <a:prstGeom prst="rect">
            <a:avLst/>
          </a:prstGeom>
          <a:noFill/>
        </p:spPr>
        <p:txBody>
          <a:bodyPr wrap="square" rtlCol="0">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道路交通系：３４％</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河川系：２３％</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下水系：１４％</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港湾系：５％</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683568" y="3820398"/>
            <a:ext cx="1759462" cy="369332"/>
          </a:xfrm>
          <a:prstGeom prst="rect">
            <a:avLst/>
          </a:prstGeom>
          <a:noFill/>
        </p:spPr>
        <p:txBody>
          <a:bodyPr wrap="square" rtlCol="0">
            <a:spAutoFit/>
          </a:bodyPr>
          <a:lstStyle/>
          <a:p>
            <a:pPr algn="ct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業務別</a:t>
            </a:r>
            <a:endParaRPr lang="en-US" altLang="ja-JP"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2195736" y="5931277"/>
            <a:ext cx="2160240" cy="954107"/>
          </a:xfrm>
          <a:prstGeom prst="rect">
            <a:avLst/>
          </a:prstGeom>
          <a:noFill/>
        </p:spPr>
        <p:txBody>
          <a:bodyPr wrap="square" rtlCol="0">
            <a:spAutoFit/>
          </a:bodyPr>
          <a:lstStyle/>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整備系：３８％</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維持管理系：２７％</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企画</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系：２５％</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技術管理系</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6553200" y="6500366"/>
            <a:ext cx="2133600" cy="365125"/>
          </a:xfrm>
        </p:spPr>
        <p:txBody>
          <a:bodyPr/>
          <a:lstStyle/>
          <a:p>
            <a:r>
              <a:rPr kumimoji="1" lang="en-US" altLang="ja-JP" dirty="0" smtClean="0"/>
              <a:t>1</a:t>
            </a:r>
            <a:endParaRPr kumimoji="1" lang="ja-JP" altLang="en-US" dirty="0"/>
          </a:p>
        </p:txBody>
      </p:sp>
      <p:sp>
        <p:nvSpPr>
          <p:cNvPr id="5" name="正方形/長方形 4"/>
          <p:cNvSpPr/>
          <p:nvPr/>
        </p:nvSpPr>
        <p:spPr>
          <a:xfrm>
            <a:off x="107504" y="620688"/>
            <a:ext cx="2473754" cy="369332"/>
          </a:xfrm>
          <a:prstGeom prst="rect">
            <a:avLst/>
          </a:prstGeom>
        </p:spPr>
        <p:txBody>
          <a:bodyPr wrap="none">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■土木技術職員の現状</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21791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76672"/>
          </a:xfrm>
          <a:prstGeom prst="rect">
            <a:avLst/>
          </a:prstGeom>
          <a:gradFill>
            <a:gsLst>
              <a:gs pos="0">
                <a:schemeClr val="accent1">
                  <a:tint val="66000"/>
                  <a:satMod val="160000"/>
                </a:schemeClr>
              </a:gs>
              <a:gs pos="50000">
                <a:schemeClr val="tx2">
                  <a:lumMod val="60000"/>
                  <a:lumOff val="40000"/>
                </a:schemeClr>
              </a:gs>
              <a:gs pos="100000">
                <a:schemeClr val="accent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技術職員キャリアアンケート結果の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分析</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107504" y="620688"/>
            <a:ext cx="8928992" cy="6494085"/>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■分野毎に経験年数をグループ化</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p>
          <a:p>
            <a:pPr marL="285750" indent="-285750">
              <a:buFont typeface="Wingdings" panose="05000000000000000000" pitchFamily="2" charset="2"/>
              <a:buChar char="ü"/>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技術継承（ベテランから若手へ）が行われるには、段階（分野、職階、習熟度）毎に、技術を継承する職員と、技術を受継ぐ職員が必要となる。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そこ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で業務分野毎に、横軸を年齢、縦軸を経験年数とした座標上に、職員をプロットすることで、分布状況の確認を行った。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た座標上のエリアを技術継承の視点でグループ化することで、各グループの役割と担い手の数を“見える化”し、さらに、年齢を軸としたことで、将来の担い手がどのように変遷していくかという視点でも考察できるようなグラフと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グループ化に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あたり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、経験年数は、分野の特性を加味して任意に設定できるが、ここでは「仮に１０年」をベテラン職員のボーダーとした。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年齢は、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３５歳未満</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４５歳未満</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５５歳未満</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５５歳以上</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とすることで、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計８つのグループに分類した。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また、各グループの将来キャリ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アを想定し、今後、研修のあり</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方を検討する際に、どのような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コース設定が考えられるかに</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つ</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いて、ゼネラリスト、スペシャリ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ストに分けて整理した。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ゼネラリスト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ス：スペシャリスト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t>　</a:t>
            </a:r>
            <a:r>
              <a:rPr lang="ja-JP" altLang="en-US" sz="1600" dirty="0" smtClean="0"/>
              <a:t>　　</a:t>
            </a:r>
            <a:endParaRPr lang="en-US" altLang="ja-JP" sz="1600" dirty="0" smtClean="0"/>
          </a:p>
          <a:p>
            <a:endParaRPr lang="en-US" altLang="ja-JP" sz="1600" dirty="0" smtClean="0"/>
          </a:p>
        </p:txBody>
      </p:sp>
      <p:cxnSp>
        <p:nvCxnSpPr>
          <p:cNvPr id="51" name="直線矢印コネクタ 50"/>
          <p:cNvCxnSpPr/>
          <p:nvPr/>
        </p:nvCxnSpPr>
        <p:spPr>
          <a:xfrm>
            <a:off x="3086976" y="4995258"/>
            <a:ext cx="5901585" cy="0"/>
          </a:xfrm>
          <a:prstGeom prst="straightConnector1">
            <a:avLst/>
          </a:prstGeom>
          <a:ln w="63500">
            <a:solidFill>
              <a:schemeClr val="accent5">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61" idx="2"/>
          </p:cNvCxnSpPr>
          <p:nvPr/>
        </p:nvCxnSpPr>
        <p:spPr>
          <a:xfrm flipH="1" flipV="1">
            <a:off x="5879186" y="3438331"/>
            <a:ext cx="2937" cy="3068275"/>
          </a:xfrm>
          <a:prstGeom prst="straightConnector1">
            <a:avLst/>
          </a:prstGeom>
          <a:ln w="63500">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3" name="角丸四角形 52"/>
          <p:cNvSpPr/>
          <p:nvPr/>
        </p:nvSpPr>
        <p:spPr>
          <a:xfrm>
            <a:off x="6036169" y="3749627"/>
            <a:ext cx="1278169" cy="1119532"/>
          </a:xfrm>
          <a:prstGeom prst="roundRect">
            <a:avLst>
              <a:gd name="adj" fmla="val 8621"/>
            </a:avLst>
          </a:prstGeom>
          <a:solidFill>
            <a:schemeClr val="lt1"/>
          </a:solidFill>
          <a:ln>
            <a:solidFill>
              <a:srgbClr val="385D8A"/>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専門知識・</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経験の蓄積に加えて、公務員技術者として、幅広い知識を有している。</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7377956" y="3749627"/>
            <a:ext cx="1298500" cy="1119532"/>
          </a:xfrm>
          <a:prstGeom prst="roundRect">
            <a:avLst>
              <a:gd name="adj" fmla="val 8621"/>
            </a:avLst>
          </a:prstGeom>
          <a:solidFill>
            <a:schemeClr val="lt1"/>
          </a:solidFill>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専門知識・経験の蓄積に加えて、公務員技術者として、幅広い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知識があり、マネジメントの経験も豊富。</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146545" y="3755499"/>
            <a:ext cx="1278169" cy="1119532"/>
          </a:xfrm>
          <a:prstGeom prst="roundRect">
            <a:avLst>
              <a:gd name="adj" fmla="val 8621"/>
            </a:avLst>
          </a:prstGeom>
          <a:solidFill>
            <a:schemeClr val="lt1"/>
          </a:solidFill>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当該分野を中心に技術経験を積んでおり、専門知識を有している。</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4491268" y="3821636"/>
            <a:ext cx="1241121" cy="1119532"/>
          </a:xfrm>
          <a:prstGeom prst="roundRect">
            <a:avLst>
              <a:gd name="adj" fmla="val 8621"/>
            </a:avLst>
          </a:prstGeom>
          <a:solidFill>
            <a:schemeClr val="lt1"/>
          </a:solidFill>
          <a:ln>
            <a:solidFill>
              <a:srgbClr val="385D8A"/>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公務員技術者として基礎的な知識</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に加え、専門</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知識・経験</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も充実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している。</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6036169" y="5143531"/>
            <a:ext cx="1278169" cy="1124587"/>
          </a:xfrm>
          <a:prstGeom prst="roundRect">
            <a:avLst>
              <a:gd name="adj" fmla="val 8621"/>
            </a:avLst>
          </a:prstGeom>
          <a:solidFill>
            <a:schemeClr val="lt1"/>
          </a:solidFill>
          <a:ln>
            <a:solidFill>
              <a:srgbClr val="385D8A"/>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公務員技術者としての幅広い知識を</a:t>
            </a:r>
            <a:r>
              <a:rPr lang="ja-JP" altLang="en-US" sz="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有する。当該</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分野における専門知識・経験は、基礎的なレベル。</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7383828" y="5143531"/>
            <a:ext cx="1241121" cy="1124587"/>
          </a:xfrm>
          <a:prstGeom prst="roundRect">
            <a:avLst>
              <a:gd name="adj" fmla="val 8621"/>
            </a:avLst>
          </a:prstGeom>
          <a:solidFill>
            <a:schemeClr val="lt1"/>
          </a:solidFill>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公務員技術者としての幅広い</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知識に加えて、マネジメントの経験も豊富。</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3146545" y="5149403"/>
            <a:ext cx="1278169" cy="1124587"/>
          </a:xfrm>
          <a:prstGeom prst="roundRect">
            <a:avLst>
              <a:gd name="adj" fmla="val 8621"/>
            </a:avLst>
          </a:prstGeom>
          <a:solidFill>
            <a:schemeClr val="lt1"/>
          </a:solidFill>
          <a:ln>
            <a:solidFill>
              <a:srgbClr val="385D8A"/>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積算、施工管理等の業務を通じて、幅広い知識・経験を積みながら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、関係</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法令、基準等</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の知識</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習得中。</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4491268" y="5149403"/>
            <a:ext cx="1241121" cy="1124587"/>
          </a:xfrm>
          <a:prstGeom prst="roundRect">
            <a:avLst>
              <a:gd name="adj" fmla="val 8621"/>
            </a:avLst>
          </a:prstGeom>
          <a:solidFill>
            <a:schemeClr val="lt1"/>
          </a:solidFill>
          <a:ln>
            <a:solidFill>
              <a:srgbClr val="385D8A"/>
            </a:solidFill>
            <a:prstDash val="dash"/>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公務員技術者としての基礎的な知識</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は有する。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当該</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分野における専門知識・経験は、基礎的なレベル。</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22"/>
          <p:cNvSpPr txBox="1"/>
          <p:nvPr/>
        </p:nvSpPr>
        <p:spPr>
          <a:xfrm>
            <a:off x="5527683" y="3155806"/>
            <a:ext cx="703005"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b"/>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dirty="0">
                <a:solidFill>
                  <a:schemeClr val="accent2">
                    <a:lumMod val="75000"/>
                  </a:schemeClr>
                </a:solidFill>
              </a:rPr>
              <a:t>経験年数</a:t>
            </a:r>
          </a:p>
        </p:txBody>
      </p:sp>
      <p:sp>
        <p:nvSpPr>
          <p:cNvPr id="62" name="テキスト ボックス 23"/>
          <p:cNvSpPr txBox="1"/>
          <p:nvPr/>
        </p:nvSpPr>
        <p:spPr>
          <a:xfrm>
            <a:off x="7531680" y="3392900"/>
            <a:ext cx="933673" cy="209863"/>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a:t>⑧</a:t>
            </a:r>
          </a:p>
        </p:txBody>
      </p:sp>
      <p:sp>
        <p:nvSpPr>
          <p:cNvPr id="63" name="テキスト ボックス 24"/>
          <p:cNvSpPr txBox="1"/>
          <p:nvPr/>
        </p:nvSpPr>
        <p:spPr>
          <a:xfrm>
            <a:off x="6226033" y="3393968"/>
            <a:ext cx="898440" cy="207727"/>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a:t>⑥</a:t>
            </a:r>
          </a:p>
        </p:txBody>
      </p:sp>
      <p:sp>
        <p:nvSpPr>
          <p:cNvPr id="64" name="テキスト ボックス 25"/>
          <p:cNvSpPr txBox="1"/>
          <p:nvPr/>
        </p:nvSpPr>
        <p:spPr>
          <a:xfrm>
            <a:off x="4644992" y="3392900"/>
            <a:ext cx="933673" cy="209863"/>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a:t>④</a:t>
            </a:r>
          </a:p>
        </p:txBody>
      </p:sp>
      <p:sp>
        <p:nvSpPr>
          <p:cNvPr id="65" name="テキスト ボックス 26"/>
          <p:cNvSpPr txBox="1"/>
          <p:nvPr/>
        </p:nvSpPr>
        <p:spPr>
          <a:xfrm>
            <a:off x="3336409" y="3392900"/>
            <a:ext cx="898440" cy="209863"/>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a:t>②</a:t>
            </a:r>
          </a:p>
        </p:txBody>
      </p:sp>
      <p:sp>
        <p:nvSpPr>
          <p:cNvPr id="66" name="テキスト ボックス 27"/>
          <p:cNvSpPr txBox="1"/>
          <p:nvPr/>
        </p:nvSpPr>
        <p:spPr>
          <a:xfrm>
            <a:off x="7531680" y="6376317"/>
            <a:ext cx="933673" cy="212866"/>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a:t>⑦</a:t>
            </a:r>
          </a:p>
        </p:txBody>
      </p:sp>
      <p:sp>
        <p:nvSpPr>
          <p:cNvPr id="67" name="テキスト ボックス 28"/>
          <p:cNvSpPr txBox="1"/>
          <p:nvPr/>
        </p:nvSpPr>
        <p:spPr>
          <a:xfrm>
            <a:off x="6226033" y="6378887"/>
            <a:ext cx="898440" cy="207727"/>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a:t>⑤</a:t>
            </a:r>
          </a:p>
        </p:txBody>
      </p:sp>
      <p:sp>
        <p:nvSpPr>
          <p:cNvPr id="68" name="テキスト ボックス 29"/>
          <p:cNvSpPr txBox="1"/>
          <p:nvPr/>
        </p:nvSpPr>
        <p:spPr>
          <a:xfrm>
            <a:off x="4644992" y="6376317"/>
            <a:ext cx="933673" cy="212866"/>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dirty="0"/>
              <a:t>③</a:t>
            </a:r>
          </a:p>
        </p:txBody>
      </p:sp>
      <p:sp>
        <p:nvSpPr>
          <p:cNvPr id="69" name="テキスト ボックス 30"/>
          <p:cNvSpPr txBox="1"/>
          <p:nvPr/>
        </p:nvSpPr>
        <p:spPr>
          <a:xfrm>
            <a:off x="3336409" y="6376317"/>
            <a:ext cx="898440" cy="212866"/>
          </a:xfrm>
          <a:prstGeom prst="rect">
            <a:avLst/>
          </a:prstGeom>
          <a:solidFill>
            <a:schemeClr val="lt1"/>
          </a:solidFill>
          <a:ln w="19050" cmpd="sng">
            <a:solidFill>
              <a:srgbClr val="002060"/>
            </a:solidFill>
            <a:prstDash val="sysDash"/>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a:t>①</a:t>
            </a:r>
          </a:p>
        </p:txBody>
      </p:sp>
      <p:sp>
        <p:nvSpPr>
          <p:cNvPr id="72" name="テキスト ボックス 22"/>
          <p:cNvSpPr txBox="1"/>
          <p:nvPr/>
        </p:nvSpPr>
        <p:spPr>
          <a:xfrm>
            <a:off x="8285556" y="4603667"/>
            <a:ext cx="703005"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ja-JP" altLang="en-US" sz="900" b="1" dirty="0" smtClean="0">
                <a:solidFill>
                  <a:schemeClr val="accent5">
                    <a:lumMod val="75000"/>
                  </a:schemeClr>
                </a:solidFill>
              </a:rPr>
              <a:t>年齢</a:t>
            </a:r>
            <a:endParaRPr kumimoji="1" lang="ja-JP" altLang="en-US" sz="900" b="1" dirty="0">
              <a:solidFill>
                <a:schemeClr val="accent5">
                  <a:lumMod val="75000"/>
                </a:schemeClr>
              </a:solidFill>
            </a:endParaRPr>
          </a:p>
        </p:txBody>
      </p:sp>
      <p:sp>
        <p:nvSpPr>
          <p:cNvPr id="73" name="テキスト ボックス 22"/>
          <p:cNvSpPr txBox="1"/>
          <p:nvPr/>
        </p:nvSpPr>
        <p:spPr>
          <a:xfrm>
            <a:off x="5249257" y="4766989"/>
            <a:ext cx="703005"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900" b="1" dirty="0" smtClean="0">
                <a:solidFill>
                  <a:schemeClr val="accent2">
                    <a:lumMod val="75000"/>
                  </a:schemeClr>
                </a:solidFill>
              </a:rPr>
              <a:t>10</a:t>
            </a:r>
            <a:r>
              <a:rPr kumimoji="1" lang="ja-JP" altLang="en-US" sz="900" b="1" dirty="0" smtClean="0">
                <a:solidFill>
                  <a:schemeClr val="accent2">
                    <a:lumMod val="75000"/>
                  </a:schemeClr>
                </a:solidFill>
              </a:rPr>
              <a:t>年</a:t>
            </a:r>
            <a:endParaRPr kumimoji="1" lang="ja-JP" altLang="en-US" sz="900" b="1" dirty="0">
              <a:solidFill>
                <a:schemeClr val="accent2">
                  <a:lumMod val="75000"/>
                </a:schemeClr>
              </a:solidFill>
            </a:endParaRPr>
          </a:p>
        </p:txBody>
      </p:sp>
      <p:sp>
        <p:nvSpPr>
          <p:cNvPr id="81" name="テキスト ボックス 22"/>
          <p:cNvSpPr txBox="1"/>
          <p:nvPr/>
        </p:nvSpPr>
        <p:spPr>
          <a:xfrm>
            <a:off x="5231481" y="6376683"/>
            <a:ext cx="703005"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kumimoji="1" lang="en-US" altLang="ja-JP" sz="900" b="1" dirty="0" smtClean="0">
                <a:solidFill>
                  <a:schemeClr val="accent2">
                    <a:lumMod val="75000"/>
                  </a:schemeClr>
                </a:solidFill>
              </a:rPr>
              <a:t>0</a:t>
            </a:r>
            <a:r>
              <a:rPr kumimoji="1" lang="ja-JP" altLang="en-US" sz="900" b="1" dirty="0" smtClean="0">
                <a:solidFill>
                  <a:schemeClr val="accent2">
                    <a:lumMod val="75000"/>
                  </a:schemeClr>
                </a:solidFill>
              </a:rPr>
              <a:t>年</a:t>
            </a:r>
            <a:endParaRPr kumimoji="1" lang="ja-JP" altLang="en-US" sz="900" b="1" dirty="0">
              <a:solidFill>
                <a:schemeClr val="accent2">
                  <a:lumMod val="75000"/>
                </a:schemeClr>
              </a:solidFill>
            </a:endParaRPr>
          </a:p>
        </p:txBody>
      </p:sp>
      <p:sp>
        <p:nvSpPr>
          <p:cNvPr id="82" name="テキスト ボックス 22"/>
          <p:cNvSpPr txBox="1"/>
          <p:nvPr/>
        </p:nvSpPr>
        <p:spPr>
          <a:xfrm>
            <a:off x="2886040" y="4941168"/>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900" b="1" dirty="0" smtClean="0">
                <a:solidFill>
                  <a:schemeClr val="accent5">
                    <a:lumMod val="75000"/>
                  </a:schemeClr>
                </a:solidFill>
              </a:rPr>
              <a:t>20</a:t>
            </a:r>
            <a:endParaRPr kumimoji="1" lang="ja-JP" altLang="en-US" sz="900" b="1" dirty="0">
              <a:solidFill>
                <a:schemeClr val="accent5">
                  <a:lumMod val="75000"/>
                </a:schemeClr>
              </a:solidFill>
            </a:endParaRPr>
          </a:p>
        </p:txBody>
      </p:sp>
      <p:sp>
        <p:nvSpPr>
          <p:cNvPr id="83" name="テキスト ボックス 22"/>
          <p:cNvSpPr txBox="1"/>
          <p:nvPr/>
        </p:nvSpPr>
        <p:spPr>
          <a:xfrm>
            <a:off x="4225670" y="4941167"/>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900" b="1" dirty="0" smtClean="0">
                <a:solidFill>
                  <a:schemeClr val="accent5">
                    <a:lumMod val="75000"/>
                  </a:schemeClr>
                </a:solidFill>
              </a:rPr>
              <a:t>35</a:t>
            </a:r>
            <a:endParaRPr kumimoji="1" lang="ja-JP" altLang="en-US" sz="900" b="1" dirty="0">
              <a:solidFill>
                <a:schemeClr val="accent5">
                  <a:lumMod val="75000"/>
                </a:schemeClr>
              </a:solidFill>
            </a:endParaRPr>
          </a:p>
        </p:txBody>
      </p:sp>
      <p:sp>
        <p:nvSpPr>
          <p:cNvPr id="84" name="テキスト ボックス 22"/>
          <p:cNvSpPr txBox="1"/>
          <p:nvPr/>
        </p:nvSpPr>
        <p:spPr>
          <a:xfrm>
            <a:off x="5737114" y="4941166"/>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altLang="ja-JP" sz="900" b="1" dirty="0">
                <a:solidFill>
                  <a:schemeClr val="accent5">
                    <a:lumMod val="75000"/>
                  </a:schemeClr>
                </a:solidFill>
              </a:rPr>
              <a:t>4</a:t>
            </a:r>
            <a:r>
              <a:rPr kumimoji="1" lang="en-US" altLang="ja-JP" sz="900" b="1" dirty="0" smtClean="0">
                <a:solidFill>
                  <a:schemeClr val="accent5">
                    <a:lumMod val="75000"/>
                  </a:schemeClr>
                </a:solidFill>
              </a:rPr>
              <a:t>5</a:t>
            </a:r>
            <a:endParaRPr kumimoji="1" lang="ja-JP" altLang="en-US" sz="900" b="1" dirty="0">
              <a:solidFill>
                <a:schemeClr val="accent5">
                  <a:lumMod val="75000"/>
                </a:schemeClr>
              </a:solidFill>
            </a:endParaRPr>
          </a:p>
        </p:txBody>
      </p:sp>
      <p:sp>
        <p:nvSpPr>
          <p:cNvPr id="85" name="テキスト ボックス 22"/>
          <p:cNvSpPr txBox="1"/>
          <p:nvPr/>
        </p:nvSpPr>
        <p:spPr>
          <a:xfrm>
            <a:off x="7120059" y="4941165"/>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900" b="1" dirty="0" smtClean="0">
                <a:solidFill>
                  <a:schemeClr val="accent5">
                    <a:lumMod val="75000"/>
                  </a:schemeClr>
                </a:solidFill>
              </a:rPr>
              <a:t>55</a:t>
            </a:r>
            <a:endParaRPr kumimoji="1" lang="ja-JP" altLang="en-US" sz="900" b="1" dirty="0">
              <a:solidFill>
                <a:schemeClr val="accent5">
                  <a:lumMod val="75000"/>
                </a:schemeClr>
              </a:solidFill>
            </a:endParaRPr>
          </a:p>
        </p:txBody>
      </p:sp>
      <p:sp>
        <p:nvSpPr>
          <p:cNvPr id="86" name="テキスト ボックス 22"/>
          <p:cNvSpPr txBox="1"/>
          <p:nvPr/>
        </p:nvSpPr>
        <p:spPr>
          <a:xfrm>
            <a:off x="7767604" y="4935683"/>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900" b="1" dirty="0" smtClean="0">
                <a:solidFill>
                  <a:schemeClr val="accent5">
                    <a:lumMod val="75000"/>
                  </a:schemeClr>
                </a:solidFill>
              </a:rPr>
              <a:t>60</a:t>
            </a:r>
            <a:endParaRPr kumimoji="1" lang="ja-JP" altLang="en-US" sz="900" b="1" dirty="0">
              <a:solidFill>
                <a:schemeClr val="accent5">
                  <a:lumMod val="75000"/>
                </a:schemeClr>
              </a:solidFill>
            </a:endParaRPr>
          </a:p>
        </p:txBody>
      </p:sp>
      <p:sp>
        <p:nvSpPr>
          <p:cNvPr id="87" name="テキスト ボックス 22"/>
          <p:cNvSpPr txBox="1"/>
          <p:nvPr/>
        </p:nvSpPr>
        <p:spPr>
          <a:xfrm>
            <a:off x="8391818" y="4941168"/>
            <a:ext cx="461824" cy="28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900" b="1" dirty="0" smtClean="0">
                <a:solidFill>
                  <a:schemeClr val="accent5">
                    <a:lumMod val="75000"/>
                  </a:schemeClr>
                </a:solidFill>
              </a:rPr>
              <a:t>65</a:t>
            </a:r>
            <a:endParaRPr kumimoji="1" lang="ja-JP" altLang="en-US" sz="900" b="1" dirty="0">
              <a:solidFill>
                <a:schemeClr val="accent5">
                  <a:lumMod val="75000"/>
                </a:schemeClr>
              </a:solidFill>
            </a:endParaRPr>
          </a:p>
        </p:txBody>
      </p:sp>
      <p:sp>
        <p:nvSpPr>
          <p:cNvPr id="21" name="テキスト ボックス 20"/>
          <p:cNvSpPr txBox="1"/>
          <p:nvPr/>
        </p:nvSpPr>
        <p:spPr>
          <a:xfrm>
            <a:off x="4578026" y="5041681"/>
            <a:ext cx="1067605" cy="215444"/>
          </a:xfrm>
          <a:prstGeom prst="rect">
            <a:avLst/>
          </a:prstGeom>
          <a:solidFill>
            <a:schemeClr val="accent1"/>
          </a:solidFill>
          <a:ln>
            <a:solidFill>
              <a:schemeClr val="tx1"/>
            </a:solidFill>
            <a:prstDash val="dash"/>
          </a:ln>
        </p:spPr>
        <p:txBody>
          <a:bodyPr wrap="square" rtlCol="0">
            <a:spAutoFit/>
          </a:bodyPr>
          <a:lstStyle/>
          <a:p>
            <a:pPr algn="ctr"/>
            <a:r>
              <a:rPr kumimoji="1" lang="ja-JP" altLang="en-US" sz="800" dirty="0" smtClean="0">
                <a:solidFill>
                  <a:schemeClr val="bg1"/>
                </a:solidFill>
                <a:latin typeface="HGPｺﾞｼｯｸE" panose="020B0900000000000000" pitchFamily="50" charset="-128"/>
                <a:ea typeface="HGPｺﾞｼｯｸE" panose="020B0900000000000000" pitchFamily="50" charset="-128"/>
              </a:rPr>
              <a:t>ス：初級　ゼ：中級</a:t>
            </a:r>
            <a:endParaRPr kumimoji="1"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24" name="テキスト ボックス 23"/>
          <p:cNvSpPr txBox="1"/>
          <p:nvPr/>
        </p:nvSpPr>
        <p:spPr>
          <a:xfrm>
            <a:off x="6374400" y="3641963"/>
            <a:ext cx="601707" cy="215444"/>
          </a:xfrm>
          <a:prstGeom prst="rect">
            <a:avLst/>
          </a:prstGeom>
          <a:solidFill>
            <a:schemeClr val="accent1"/>
          </a:solidFill>
          <a:ln>
            <a:solidFill>
              <a:schemeClr val="tx1"/>
            </a:solidFill>
            <a:prstDash val="dash"/>
          </a:ln>
        </p:spPr>
        <p:txBody>
          <a:bodyPr wrap="square" rtlCol="0">
            <a:spAutoFit/>
          </a:bodyPr>
          <a:lstStyle/>
          <a:p>
            <a:pPr algn="ctr"/>
            <a:r>
              <a:rPr kumimoji="1" lang="ja-JP" altLang="en-US" sz="800" dirty="0" smtClean="0">
                <a:solidFill>
                  <a:schemeClr val="bg1"/>
                </a:solidFill>
                <a:latin typeface="HGPｺﾞｼｯｸE" panose="020B0900000000000000" pitchFamily="50" charset="-128"/>
                <a:ea typeface="HGPｺﾞｼｯｸE" panose="020B0900000000000000" pitchFamily="50" charset="-128"/>
              </a:rPr>
              <a:t>ス：上級</a:t>
            </a:r>
            <a:endParaRPr kumimoji="1"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22" name="テキスト ボックス 21"/>
          <p:cNvSpPr txBox="1"/>
          <p:nvPr/>
        </p:nvSpPr>
        <p:spPr>
          <a:xfrm>
            <a:off x="6341368" y="5045334"/>
            <a:ext cx="667770" cy="215444"/>
          </a:xfrm>
          <a:prstGeom prst="rect">
            <a:avLst/>
          </a:prstGeom>
          <a:solidFill>
            <a:schemeClr val="accent1"/>
          </a:solidFill>
          <a:ln>
            <a:solidFill>
              <a:schemeClr val="tx1"/>
            </a:solidFill>
            <a:prstDash val="dash"/>
          </a:ln>
        </p:spPr>
        <p:txBody>
          <a:bodyPr wrap="square" rtlCol="0">
            <a:spAutoFit/>
          </a:bodyPr>
          <a:lstStyle/>
          <a:p>
            <a:pPr algn="ctr"/>
            <a:r>
              <a:rPr kumimoji="1" lang="ja-JP" altLang="en-US" sz="800" dirty="0" smtClean="0">
                <a:solidFill>
                  <a:schemeClr val="bg1"/>
                </a:solidFill>
                <a:latin typeface="HGPｺﾞｼｯｸE" panose="020B0900000000000000" pitchFamily="50" charset="-128"/>
                <a:ea typeface="HGPｺﾞｼｯｸE" panose="020B0900000000000000" pitchFamily="50" charset="-128"/>
              </a:rPr>
              <a:t>ゼ：上級</a:t>
            </a:r>
            <a:endParaRPr kumimoji="1"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14" name="テキスト ボックス 13"/>
          <p:cNvSpPr txBox="1"/>
          <p:nvPr/>
        </p:nvSpPr>
        <p:spPr>
          <a:xfrm>
            <a:off x="3265190" y="5038273"/>
            <a:ext cx="1040879" cy="215444"/>
          </a:xfrm>
          <a:prstGeom prst="rect">
            <a:avLst/>
          </a:prstGeom>
          <a:solidFill>
            <a:schemeClr val="accent1"/>
          </a:solidFill>
          <a:ln>
            <a:solidFill>
              <a:schemeClr val="tx1"/>
            </a:solidFill>
            <a:prstDash val="dash"/>
          </a:ln>
        </p:spPr>
        <p:txBody>
          <a:bodyPr wrap="square" rtlCol="0">
            <a:spAutoFit/>
          </a:bodyPr>
          <a:lstStyle/>
          <a:p>
            <a:pPr algn="ctr"/>
            <a:r>
              <a:rPr kumimoji="1" lang="ja-JP" altLang="en-US" sz="800" dirty="0" smtClean="0">
                <a:solidFill>
                  <a:schemeClr val="bg1"/>
                </a:solidFill>
                <a:latin typeface="HGPｺﾞｼｯｸE" panose="020B0900000000000000" pitchFamily="50" charset="-128"/>
                <a:ea typeface="HGPｺﾞｼｯｸE" panose="020B0900000000000000" pitchFamily="50" charset="-128"/>
              </a:rPr>
              <a:t>ス：初級　ゼ：初級</a:t>
            </a:r>
            <a:endParaRPr kumimoji="1"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23" name="テキスト ボックス 22"/>
          <p:cNvSpPr txBox="1"/>
          <p:nvPr/>
        </p:nvSpPr>
        <p:spPr>
          <a:xfrm>
            <a:off x="4591389" y="3683064"/>
            <a:ext cx="1040879" cy="215444"/>
          </a:xfrm>
          <a:prstGeom prst="rect">
            <a:avLst/>
          </a:prstGeom>
          <a:solidFill>
            <a:schemeClr val="accent1"/>
          </a:solidFill>
          <a:ln>
            <a:solidFill>
              <a:schemeClr val="tx1"/>
            </a:solidFill>
            <a:prstDash val="dash"/>
          </a:ln>
        </p:spPr>
        <p:txBody>
          <a:bodyPr wrap="square" rtlCol="0">
            <a:spAutoFit/>
          </a:bodyPr>
          <a:lstStyle/>
          <a:p>
            <a:pPr algn="ctr"/>
            <a:r>
              <a:rPr kumimoji="1" lang="ja-JP" altLang="en-US" sz="800" dirty="0" smtClean="0">
                <a:solidFill>
                  <a:schemeClr val="bg1"/>
                </a:solidFill>
                <a:latin typeface="HGPｺﾞｼｯｸE" panose="020B0900000000000000" pitchFamily="50" charset="-128"/>
                <a:ea typeface="HGPｺﾞｼｯｸE" panose="020B0900000000000000" pitchFamily="50" charset="-128"/>
              </a:rPr>
              <a:t>ス：中級　ゼ：中級</a:t>
            </a:r>
            <a:endParaRPr kumimoji="1" lang="ja-JP" altLang="en-US" sz="800" dirty="0">
              <a:solidFill>
                <a:schemeClr val="bg1"/>
              </a:solidFill>
              <a:latin typeface="HGPｺﾞｼｯｸE" panose="020B0900000000000000" pitchFamily="50" charset="-128"/>
              <a:ea typeface="HGPｺﾞｼｯｸE" panose="020B0900000000000000" pitchFamily="50" charset="-128"/>
            </a:endParaRPr>
          </a:p>
        </p:txBody>
      </p:sp>
      <p:sp>
        <p:nvSpPr>
          <p:cNvPr id="98" name="テキスト ボックス 97"/>
          <p:cNvSpPr txBox="1"/>
          <p:nvPr/>
        </p:nvSpPr>
        <p:spPr>
          <a:xfrm>
            <a:off x="4804546" y="6596390"/>
            <a:ext cx="2287734" cy="261610"/>
          </a:xfrm>
          <a:prstGeom prst="rect">
            <a:avLst/>
          </a:prstGeom>
          <a:noFill/>
        </p:spPr>
        <p:txBody>
          <a:bodyPr wrap="square" rtlCol="0" anchor="b">
            <a:spAutoFit/>
          </a:bodyPr>
          <a:lstStyle/>
          <a:p>
            <a:pPr algn="ctr"/>
            <a:r>
              <a:rPr kumimoji="1" lang="ja-JP" altLang="en-US" sz="1050" dirty="0" smtClean="0"/>
              <a:t>年齢・経験年数にもとづく分類</a:t>
            </a:r>
            <a:endParaRPr kumimoji="1" lang="ja-JP" altLang="en-US" sz="1050" dirty="0"/>
          </a:p>
        </p:txBody>
      </p:sp>
      <p:sp>
        <p:nvSpPr>
          <p:cNvPr id="38" name="スライド番号プレースホルダー 2"/>
          <p:cNvSpPr>
            <a:spLocks noGrp="1"/>
          </p:cNvSpPr>
          <p:nvPr>
            <p:ph type="sldNum" sz="quarter" idx="12"/>
          </p:nvPr>
        </p:nvSpPr>
        <p:spPr>
          <a:xfrm>
            <a:off x="6553200" y="6500366"/>
            <a:ext cx="2133600" cy="365125"/>
          </a:xfrm>
        </p:spPr>
        <p:txBody>
          <a:bodyPr/>
          <a:lstStyle/>
          <a:p>
            <a:r>
              <a:rPr kumimoji="1" lang="en-US" altLang="ja-JP" dirty="0" smtClean="0"/>
              <a:t>2</a:t>
            </a:r>
            <a:endParaRPr kumimoji="1" lang="ja-JP" altLang="en-US" dirty="0"/>
          </a:p>
        </p:txBody>
      </p:sp>
    </p:spTree>
    <p:extLst>
      <p:ext uri="{BB962C8B-B14F-4D97-AF65-F5344CB8AC3E}">
        <p14:creationId xmlns:p14="http://schemas.microsoft.com/office/powerpoint/2010/main" val="123752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76672"/>
          </a:xfrm>
          <a:prstGeom prst="rect">
            <a:avLst/>
          </a:prstGeom>
          <a:gradFill>
            <a:gsLst>
              <a:gs pos="0">
                <a:schemeClr val="accent1">
                  <a:tint val="66000"/>
                  <a:satMod val="160000"/>
                </a:schemeClr>
              </a:gs>
              <a:gs pos="50000">
                <a:schemeClr val="tx2">
                  <a:lumMod val="60000"/>
                  <a:lumOff val="40000"/>
                </a:schemeClr>
              </a:gs>
              <a:gs pos="100000">
                <a:schemeClr val="accent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技術職員キャリアアンケート結果の分析</a:t>
            </a:r>
          </a:p>
        </p:txBody>
      </p:sp>
      <p:sp>
        <p:nvSpPr>
          <p:cNvPr id="5" name="テキスト ボックス 4"/>
          <p:cNvSpPr txBox="1"/>
          <p:nvPr/>
        </p:nvSpPr>
        <p:spPr>
          <a:xfrm>
            <a:off x="107504" y="620688"/>
            <a:ext cx="8928992" cy="5078313"/>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■分析結果</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道路分野の場合</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742950" lvl="1"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①グループが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人、③グループが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人に対し、主に技術を継承する側の④グループが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人、⑥グループが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72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人おり、各ステージにおける当面の技術継承は可能と考えられる。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但し、技術職員の採用数および、フィールド（施工現場）の減少に伴い、技術継承が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滞った場合、将来、技術継承を担う④グループ、⑥グループが育たない可能性があること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に留意する必要がある。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cs typeface="Meiryo UI" panose="020B0604030504040204" pitchFamily="50" charset="-128"/>
              </a:rPr>
              <a:t>上記</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のケースも想定し、</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組織において“技術的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コア”となるスペシャリス</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トの役割について、検討</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を行う必要がある。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また、このような状況は、</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道路分野</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に限らず、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ほぼ全ての分野で、見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ら</a:t>
            </a:r>
            <a:r>
              <a:rPr lang="ja-JP" altLang="en-US" dirty="0" err="1" smtClean="0">
                <a:latin typeface="Meiryo UI" panose="020B0604030504040204" pitchFamily="50" charset="-128"/>
                <a:ea typeface="Meiryo UI" panose="020B0604030504040204" pitchFamily="50" charset="-128"/>
                <a:cs typeface="Meiryo UI" panose="020B0604030504040204" pitchFamily="50" charset="-128"/>
              </a:rPr>
              <a:t>れる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傾向である。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キャンバス 5"/>
          <p:cNvGrpSpPr/>
          <p:nvPr/>
        </p:nvGrpSpPr>
        <p:grpSpPr>
          <a:xfrm>
            <a:off x="3348373" y="2846089"/>
            <a:ext cx="5999689" cy="4083003"/>
            <a:chOff x="0" y="0"/>
            <a:chExt cx="5279390" cy="3204210"/>
          </a:xfrm>
        </p:grpSpPr>
        <p:sp>
          <p:nvSpPr>
            <p:cNvPr id="7" name="正方形/長方形 6"/>
            <p:cNvSpPr/>
            <p:nvPr/>
          </p:nvSpPr>
          <p:spPr>
            <a:xfrm>
              <a:off x="0" y="0"/>
              <a:ext cx="5279390" cy="3204210"/>
            </a:xfrm>
            <a:prstGeom prst="rect">
              <a:avLst/>
            </a:prstGeom>
          </p:spPr>
        </p:sp>
        <p:pic>
          <p:nvPicPr>
            <p:cNvPr id="8" name="図 7"/>
            <p:cNvPicPr/>
            <p:nvPr/>
          </p:nvPicPr>
          <p:blipFill rotWithShape="1">
            <a:blip r:embed="rId2" cstate="print">
              <a:extLst>
                <a:ext uri="{28A0092B-C50C-407E-A947-70E740481C1C}">
                  <a14:useLocalDpi xmlns:a14="http://schemas.microsoft.com/office/drawing/2010/main" val="0"/>
                </a:ext>
              </a:extLst>
            </a:blip>
            <a:srcRect t="8914"/>
            <a:stretch/>
          </p:blipFill>
          <p:spPr bwMode="auto">
            <a:xfrm>
              <a:off x="378782" y="386734"/>
              <a:ext cx="4562475" cy="2388870"/>
            </a:xfrm>
            <a:prstGeom prst="rect">
              <a:avLst/>
            </a:prstGeom>
            <a:noFill/>
            <a:ln>
              <a:noFill/>
            </a:ln>
            <a:extLst>
              <a:ext uri="{53640926-AAD7-44D8-BBD7-CCE9431645EC}">
                <a14:shadowObscured xmlns:a14="http://schemas.microsoft.com/office/drawing/2010/main"/>
              </a:ext>
            </a:extLst>
          </p:spPr>
        </p:pic>
        <p:sp>
          <p:nvSpPr>
            <p:cNvPr id="9" name="角丸四角形 8"/>
            <p:cNvSpPr/>
            <p:nvPr/>
          </p:nvSpPr>
          <p:spPr>
            <a:xfrm>
              <a:off x="2926080" y="612250"/>
              <a:ext cx="755374" cy="1009816"/>
            </a:xfrm>
            <a:prstGeom prst="round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テキスト ボックス 7"/>
            <p:cNvSpPr txBox="1"/>
            <p:nvPr/>
          </p:nvSpPr>
          <p:spPr>
            <a:xfrm>
              <a:off x="3045350" y="47707"/>
              <a:ext cx="1367400" cy="339027"/>
            </a:xfrm>
            <a:prstGeom prst="rect">
              <a:avLst/>
            </a:prstGeom>
            <a:solidFill>
              <a:schemeClr val="lt1"/>
            </a:solidFill>
            <a:ln w="6350">
              <a:solidFill>
                <a:srgbClr val="FF000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36000" tIns="36000" rIns="36000" bIns="36000" numCol="1" spcCol="0" rtlCol="0" fromWordArt="0" anchor="t" anchorCtr="0" forceAA="0" compatLnSpc="1">
              <a:prstTxWarp prst="textNoShape">
                <a:avLst/>
              </a:prstTxWarp>
              <a:noAutofit/>
            </a:bodyPr>
            <a:lstStyle/>
            <a:p>
              <a:pPr algn="just">
                <a:spcAft>
                  <a:spcPts val="0"/>
                </a:spcAft>
              </a:pPr>
              <a:r>
                <a:rPr lang="en-US" sz="1050" kern="100" dirty="0">
                  <a:solidFill>
                    <a:srgbClr val="FF0000"/>
                  </a:solidFill>
                  <a:effectLst/>
                  <a:ea typeface="ＭＳ 明朝"/>
                  <a:cs typeface="Times New Roman"/>
                </a:rPr>
                <a:t>(</a:t>
              </a:r>
              <a:r>
                <a:rPr lang="ja-JP" sz="1050" kern="100" dirty="0">
                  <a:solidFill>
                    <a:srgbClr val="FF0000"/>
                  </a:solidFill>
                  <a:effectLst/>
                  <a:ea typeface="ＭＳ 明朝"/>
                  <a:cs typeface="Times New Roman"/>
                </a:rPr>
                <a:t>ア</a:t>
              </a:r>
              <a:r>
                <a:rPr lang="en-US" sz="1050" kern="100" dirty="0" smtClean="0">
                  <a:solidFill>
                    <a:srgbClr val="FF0000"/>
                  </a:solidFill>
                  <a:effectLst/>
                  <a:ea typeface="ＭＳ 明朝"/>
                  <a:cs typeface="Times New Roman"/>
                </a:rPr>
                <a:t>) </a:t>
              </a:r>
              <a:r>
                <a:rPr lang="ja-JP" sz="1050" kern="100" dirty="0" smtClean="0">
                  <a:solidFill>
                    <a:srgbClr val="FF0000"/>
                  </a:solidFill>
                  <a:effectLst/>
                  <a:ea typeface="ＭＳ 明朝"/>
                  <a:cs typeface="Times New Roman"/>
                </a:rPr>
                <a:t>当面</a:t>
              </a:r>
              <a:r>
                <a:rPr lang="ja-JP" sz="1050" kern="100" dirty="0">
                  <a:solidFill>
                    <a:srgbClr val="FF0000"/>
                  </a:solidFill>
                  <a:effectLst/>
                  <a:ea typeface="ＭＳ 明朝"/>
                  <a:cs typeface="Times New Roman"/>
                </a:rPr>
                <a:t>、技術継承の</a:t>
              </a:r>
              <a:endParaRPr lang="ja-JP" sz="1050" kern="100" dirty="0">
                <a:effectLst/>
                <a:ea typeface="ＭＳ 明朝"/>
                <a:cs typeface="Times New Roman"/>
              </a:endParaRPr>
            </a:p>
            <a:p>
              <a:pPr algn="just">
                <a:spcAft>
                  <a:spcPts val="0"/>
                </a:spcAft>
              </a:pPr>
              <a:r>
                <a:rPr lang="en-US" altLang="ja-JP" sz="1050" kern="100" dirty="0" smtClean="0">
                  <a:solidFill>
                    <a:srgbClr val="FF0000"/>
                  </a:solidFill>
                  <a:effectLst/>
                  <a:ea typeface="ＭＳ 明朝"/>
                  <a:cs typeface="Times New Roman"/>
                </a:rPr>
                <a:t>        </a:t>
              </a:r>
              <a:r>
                <a:rPr lang="ja-JP" sz="1050" kern="100" dirty="0" smtClean="0">
                  <a:solidFill>
                    <a:srgbClr val="FF0000"/>
                  </a:solidFill>
                  <a:effectLst/>
                  <a:ea typeface="ＭＳ 明朝"/>
                  <a:cs typeface="Times New Roman"/>
                </a:rPr>
                <a:t>コア</a:t>
              </a:r>
              <a:r>
                <a:rPr lang="ja-JP" sz="1050" kern="100" dirty="0">
                  <a:solidFill>
                    <a:srgbClr val="FF0000"/>
                  </a:solidFill>
                  <a:effectLst/>
                  <a:ea typeface="ＭＳ 明朝"/>
                  <a:cs typeface="Times New Roman"/>
                </a:rPr>
                <a:t>となる職員</a:t>
              </a:r>
              <a:endParaRPr lang="ja-JP" sz="1050" kern="100" dirty="0">
                <a:effectLst/>
                <a:ea typeface="ＭＳ 明朝"/>
                <a:cs typeface="Times New Roman"/>
              </a:endParaRPr>
            </a:p>
          </p:txBody>
        </p:sp>
        <p:sp>
          <p:nvSpPr>
            <p:cNvPr id="11" name="テキスト ボックス 11"/>
            <p:cNvSpPr txBox="1"/>
            <p:nvPr/>
          </p:nvSpPr>
          <p:spPr>
            <a:xfrm>
              <a:off x="1367625" y="47707"/>
              <a:ext cx="1431234" cy="339027"/>
            </a:xfrm>
            <a:prstGeom prst="rect">
              <a:avLst/>
            </a:prstGeom>
            <a:solidFill>
              <a:schemeClr val="lt1"/>
            </a:solidFill>
            <a:ln w="6350">
              <a:solidFill>
                <a:srgbClr val="0070C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36000" tIns="36000" rIns="36000" bIns="36000" numCol="1" spcCol="0" rtlCol="0" fromWordArt="0" anchor="t" anchorCtr="0" forceAA="0" compatLnSpc="1">
              <a:prstTxWarp prst="textNoShape">
                <a:avLst/>
              </a:prstTxWarp>
              <a:noAutofit/>
            </a:bodyPr>
            <a:lstStyle/>
            <a:p>
              <a:pPr algn="just">
                <a:spcAft>
                  <a:spcPts val="0"/>
                </a:spcAft>
              </a:pPr>
              <a:r>
                <a:rPr lang="en-US" sz="1050" kern="100" dirty="0">
                  <a:solidFill>
                    <a:srgbClr val="0070C0"/>
                  </a:solidFill>
                  <a:effectLst/>
                  <a:ea typeface="ＭＳ 明朝"/>
                  <a:cs typeface="Times New Roman"/>
                </a:rPr>
                <a:t>(</a:t>
              </a:r>
              <a:r>
                <a:rPr lang="ja-JP" sz="1050" kern="100" dirty="0">
                  <a:solidFill>
                    <a:srgbClr val="0070C0"/>
                  </a:solidFill>
                  <a:effectLst/>
                  <a:ea typeface="ＭＳ 明朝"/>
                  <a:cs typeface="Times New Roman"/>
                </a:rPr>
                <a:t>イ</a:t>
              </a:r>
              <a:r>
                <a:rPr lang="en-US" sz="1050" kern="100" dirty="0" smtClean="0">
                  <a:solidFill>
                    <a:srgbClr val="0070C0"/>
                  </a:solidFill>
                  <a:effectLst/>
                  <a:ea typeface="ＭＳ 明朝"/>
                  <a:cs typeface="Times New Roman"/>
                </a:rPr>
                <a:t>) </a:t>
              </a:r>
              <a:r>
                <a:rPr lang="ja-JP" sz="1050" kern="100" dirty="0" smtClean="0">
                  <a:solidFill>
                    <a:srgbClr val="0070C0"/>
                  </a:solidFill>
                  <a:effectLst/>
                  <a:ea typeface="ＭＳ 明朝"/>
                  <a:cs typeface="Times New Roman"/>
                </a:rPr>
                <a:t>次期</a:t>
              </a:r>
              <a:r>
                <a:rPr lang="ja-JP" sz="1050" kern="100" dirty="0">
                  <a:solidFill>
                    <a:srgbClr val="0070C0"/>
                  </a:solidFill>
                  <a:effectLst/>
                  <a:ea typeface="ＭＳ 明朝"/>
                  <a:cs typeface="Times New Roman"/>
                </a:rPr>
                <a:t>技術継承の</a:t>
              </a:r>
              <a:endParaRPr lang="ja-JP" sz="1050" kern="100" dirty="0">
                <a:effectLst/>
                <a:ea typeface="ＭＳ 明朝"/>
                <a:cs typeface="Times New Roman"/>
              </a:endParaRPr>
            </a:p>
            <a:p>
              <a:pPr algn="just">
                <a:spcAft>
                  <a:spcPts val="0"/>
                </a:spcAft>
              </a:pPr>
              <a:r>
                <a:rPr lang="en-US" altLang="ja-JP" sz="1050" kern="100" dirty="0" smtClean="0">
                  <a:solidFill>
                    <a:srgbClr val="0070C0"/>
                  </a:solidFill>
                  <a:effectLst/>
                  <a:ea typeface="ＭＳ 明朝"/>
                  <a:cs typeface="Times New Roman"/>
                </a:rPr>
                <a:t>        </a:t>
              </a:r>
              <a:r>
                <a:rPr lang="ja-JP" sz="1050" kern="100" dirty="0" smtClean="0">
                  <a:solidFill>
                    <a:srgbClr val="0070C0"/>
                  </a:solidFill>
                  <a:effectLst/>
                  <a:ea typeface="ＭＳ 明朝"/>
                  <a:cs typeface="Times New Roman"/>
                </a:rPr>
                <a:t>コア</a:t>
              </a:r>
              <a:r>
                <a:rPr lang="ja-JP" sz="1050" kern="100" dirty="0">
                  <a:solidFill>
                    <a:srgbClr val="0070C0"/>
                  </a:solidFill>
                  <a:effectLst/>
                  <a:ea typeface="ＭＳ 明朝"/>
                  <a:cs typeface="Times New Roman"/>
                </a:rPr>
                <a:t>と</a:t>
              </a:r>
              <a:r>
                <a:rPr lang="ja-JP" sz="1050" kern="100" dirty="0" smtClean="0">
                  <a:solidFill>
                    <a:srgbClr val="0070C0"/>
                  </a:solidFill>
                  <a:effectLst/>
                  <a:ea typeface="ＭＳ 明朝"/>
                  <a:cs typeface="Times New Roman"/>
                </a:rPr>
                <a:t>な</a:t>
              </a:r>
              <a:r>
                <a:rPr lang="ja-JP" altLang="en-US" sz="1050" kern="100" dirty="0" smtClean="0">
                  <a:solidFill>
                    <a:srgbClr val="0070C0"/>
                  </a:solidFill>
                  <a:effectLst/>
                  <a:ea typeface="ＭＳ 明朝"/>
                  <a:cs typeface="Times New Roman"/>
                </a:rPr>
                <a:t>りうる</a:t>
              </a:r>
              <a:r>
                <a:rPr lang="ja-JP" sz="1050" kern="100" dirty="0" smtClean="0">
                  <a:solidFill>
                    <a:srgbClr val="0070C0"/>
                  </a:solidFill>
                  <a:effectLst/>
                  <a:ea typeface="ＭＳ 明朝"/>
                  <a:cs typeface="Times New Roman"/>
                </a:rPr>
                <a:t>職員</a:t>
              </a:r>
              <a:endParaRPr lang="ja-JP" sz="1050" kern="100" dirty="0">
                <a:effectLst/>
                <a:ea typeface="ＭＳ 明朝"/>
                <a:cs typeface="Times New Roman"/>
              </a:endParaRPr>
            </a:p>
          </p:txBody>
        </p:sp>
        <p:sp>
          <p:nvSpPr>
            <p:cNvPr id="12" name="角丸四角形 11"/>
            <p:cNvSpPr/>
            <p:nvPr/>
          </p:nvSpPr>
          <p:spPr>
            <a:xfrm>
              <a:off x="2043485" y="612250"/>
              <a:ext cx="755374" cy="1009816"/>
            </a:xfrm>
            <a:prstGeom prst="roundRect">
              <a:avLst/>
            </a:prstGeom>
            <a:noFill/>
            <a:ln>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3" name="角丸四角形 12"/>
            <p:cNvSpPr/>
            <p:nvPr/>
          </p:nvSpPr>
          <p:spPr>
            <a:xfrm>
              <a:off x="723569" y="1757237"/>
              <a:ext cx="1200646" cy="723569"/>
            </a:xfrm>
            <a:prstGeom prst="roundRect">
              <a:avLst/>
            </a:prstGeom>
            <a:noFill/>
            <a:ln>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4" name="テキスト ボックス 14"/>
            <p:cNvSpPr txBox="1"/>
            <p:nvPr/>
          </p:nvSpPr>
          <p:spPr>
            <a:xfrm>
              <a:off x="716741" y="2727298"/>
              <a:ext cx="2669150" cy="273084"/>
            </a:xfrm>
            <a:prstGeom prst="rect">
              <a:avLst/>
            </a:prstGeom>
            <a:solidFill>
              <a:schemeClr val="lt1"/>
            </a:solidFill>
            <a:ln w="6350">
              <a:solidFill>
                <a:srgbClr val="00B050"/>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36000" tIns="36000" rIns="36000" bIns="36000" numCol="1" spcCol="0" rtlCol="0" fromWordArt="0" anchor="t" anchorCtr="0" forceAA="0" compatLnSpc="1">
              <a:prstTxWarp prst="textNoShape">
                <a:avLst/>
              </a:prstTxWarp>
              <a:noAutofit/>
            </a:bodyPr>
            <a:lstStyle/>
            <a:p>
              <a:pPr algn="just">
                <a:spcAft>
                  <a:spcPts val="0"/>
                </a:spcAft>
              </a:pPr>
              <a:r>
                <a:rPr lang="en-US" sz="900" kern="100" dirty="0">
                  <a:solidFill>
                    <a:srgbClr val="00B050"/>
                  </a:solidFill>
                  <a:effectLst/>
                  <a:ea typeface="ＭＳ 明朝"/>
                  <a:cs typeface="Times New Roman"/>
                </a:rPr>
                <a:t>(</a:t>
              </a:r>
              <a:r>
                <a:rPr lang="ja-JP" sz="900" kern="100" dirty="0">
                  <a:solidFill>
                    <a:srgbClr val="00B050"/>
                  </a:solidFill>
                  <a:effectLst/>
                  <a:ea typeface="ＭＳ 明朝"/>
                  <a:cs typeface="Times New Roman"/>
                </a:rPr>
                <a:t>ウ</a:t>
              </a:r>
              <a:r>
                <a:rPr lang="en-US" sz="900" kern="100" dirty="0" smtClean="0">
                  <a:solidFill>
                    <a:srgbClr val="00B050"/>
                  </a:solidFill>
                  <a:effectLst/>
                  <a:ea typeface="ＭＳ 明朝"/>
                  <a:cs typeface="Times New Roman"/>
                </a:rPr>
                <a:t>) </a:t>
              </a:r>
              <a:r>
                <a:rPr lang="ja-JP" sz="900" kern="100" dirty="0" smtClean="0">
                  <a:solidFill>
                    <a:srgbClr val="00B050"/>
                  </a:solidFill>
                  <a:effectLst/>
                  <a:ea typeface="ＭＳ 明朝"/>
                  <a:cs typeface="Times New Roman"/>
                </a:rPr>
                <a:t>技術</a:t>
              </a:r>
              <a:r>
                <a:rPr lang="ja-JP" sz="900" kern="100" dirty="0">
                  <a:solidFill>
                    <a:srgbClr val="00B050"/>
                  </a:solidFill>
                  <a:effectLst/>
                  <a:ea typeface="ＭＳ 明朝"/>
                  <a:cs typeface="Times New Roman"/>
                </a:rPr>
                <a:t>育成の早期段階から、キャリアパスの</a:t>
              </a:r>
              <a:r>
                <a:rPr lang="ja-JP" sz="900" kern="100" dirty="0" smtClean="0">
                  <a:solidFill>
                    <a:srgbClr val="00B050"/>
                  </a:solidFill>
                  <a:effectLst/>
                  <a:ea typeface="ＭＳ 明朝"/>
                  <a:cs typeface="Times New Roman"/>
                </a:rPr>
                <a:t>方向</a:t>
              </a:r>
              <a:r>
                <a:rPr lang="ja-JP" altLang="en-US" sz="900" kern="100" dirty="0" smtClean="0">
                  <a:solidFill>
                    <a:srgbClr val="00B050"/>
                  </a:solidFill>
                  <a:effectLst/>
                  <a:ea typeface="ＭＳ 明朝"/>
                  <a:cs typeface="Times New Roman"/>
                </a:rPr>
                <a:t>性</a:t>
              </a:r>
              <a:endParaRPr lang="ja-JP" sz="1050" kern="100" dirty="0">
                <a:effectLst/>
                <a:ea typeface="ＭＳ 明朝"/>
                <a:cs typeface="Times New Roman"/>
              </a:endParaRPr>
            </a:p>
            <a:p>
              <a:pPr algn="just">
                <a:spcAft>
                  <a:spcPts val="0"/>
                </a:spcAft>
              </a:pPr>
              <a:r>
                <a:rPr lang="en-US" altLang="ja-JP" sz="900" kern="100" dirty="0" smtClean="0">
                  <a:solidFill>
                    <a:srgbClr val="00B050"/>
                  </a:solidFill>
                  <a:effectLst/>
                  <a:ea typeface="ＭＳ 明朝"/>
                  <a:cs typeface="Times New Roman"/>
                </a:rPr>
                <a:t>       </a:t>
              </a:r>
              <a:r>
                <a:rPr lang="ja-JP" sz="900" kern="100" dirty="0" smtClean="0">
                  <a:solidFill>
                    <a:srgbClr val="00B050"/>
                  </a:solidFill>
                  <a:effectLst/>
                  <a:ea typeface="ＭＳ 明朝"/>
                  <a:cs typeface="Times New Roman"/>
                </a:rPr>
                <a:t>（</a:t>
              </a:r>
              <a:r>
                <a:rPr lang="ja-JP" sz="900" kern="100" dirty="0">
                  <a:solidFill>
                    <a:srgbClr val="00B050"/>
                  </a:solidFill>
                  <a:effectLst/>
                  <a:ea typeface="ＭＳ 明朝"/>
                  <a:cs typeface="Times New Roman"/>
                </a:rPr>
                <a:t>スペシャリスト</a:t>
              </a:r>
              <a:r>
                <a:rPr lang="ja-JP" sz="900" kern="100" dirty="0" smtClean="0">
                  <a:solidFill>
                    <a:srgbClr val="00B050"/>
                  </a:solidFill>
                  <a:effectLst/>
                  <a:ea typeface="ＭＳ 明朝"/>
                  <a:cs typeface="Times New Roman"/>
                </a:rPr>
                <a:t>、</a:t>
              </a:r>
              <a:r>
                <a:rPr lang="ja-JP" altLang="en-US" sz="900" kern="100" dirty="0" smtClean="0">
                  <a:solidFill>
                    <a:srgbClr val="00B050"/>
                  </a:solidFill>
                  <a:effectLst/>
                  <a:ea typeface="ＭＳ 明朝"/>
                  <a:cs typeface="Times New Roman"/>
                </a:rPr>
                <a:t>ゼネラリスト</a:t>
              </a:r>
              <a:r>
                <a:rPr lang="ja-JP" sz="900" kern="100" dirty="0" smtClean="0">
                  <a:solidFill>
                    <a:srgbClr val="00B050"/>
                  </a:solidFill>
                  <a:effectLst/>
                  <a:ea typeface="ＭＳ 明朝"/>
                  <a:cs typeface="Times New Roman"/>
                </a:rPr>
                <a:t>）</a:t>
              </a:r>
              <a:r>
                <a:rPr lang="ja-JP" sz="900" kern="100" dirty="0">
                  <a:solidFill>
                    <a:srgbClr val="00B050"/>
                  </a:solidFill>
                  <a:effectLst/>
                  <a:ea typeface="ＭＳ 明朝"/>
                  <a:cs typeface="Times New Roman"/>
                </a:rPr>
                <a:t>を検討</a:t>
              </a:r>
              <a:endParaRPr lang="ja-JP" sz="1050" kern="100" dirty="0">
                <a:effectLst/>
                <a:ea typeface="ＭＳ 明朝"/>
                <a:cs typeface="Times New Roman"/>
              </a:endParaRPr>
            </a:p>
          </p:txBody>
        </p:sp>
        <p:sp>
          <p:nvSpPr>
            <p:cNvPr id="15" name="右矢印 14"/>
            <p:cNvSpPr/>
            <p:nvPr/>
          </p:nvSpPr>
          <p:spPr>
            <a:xfrm>
              <a:off x="2043418" y="2122998"/>
              <a:ext cx="405583" cy="278296"/>
            </a:xfrm>
            <a:prstGeom prst="righ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6" name="右矢印 15"/>
            <p:cNvSpPr/>
            <p:nvPr/>
          </p:nvSpPr>
          <p:spPr>
            <a:xfrm rot="18624534">
              <a:off x="1468070" y="1321678"/>
              <a:ext cx="405583" cy="278296"/>
            </a:xfrm>
            <a:prstGeom prst="righ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テキスト ボックス 10"/>
            <p:cNvSpPr txBox="1"/>
            <p:nvPr/>
          </p:nvSpPr>
          <p:spPr>
            <a:xfrm>
              <a:off x="59329" y="1794868"/>
              <a:ext cx="415925" cy="6064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eaVert" wrap="non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ＭＳ 明朝"/>
                  <a:cs typeface="Times New Roman"/>
                </a:rPr>
                <a:t>１０年未満</a:t>
              </a:r>
              <a:endParaRPr lang="ja-JP" sz="1050" kern="100">
                <a:effectLst/>
                <a:ea typeface="ＭＳ 明朝"/>
                <a:cs typeface="Times New Roman"/>
              </a:endParaRPr>
            </a:p>
          </p:txBody>
        </p:sp>
        <p:sp>
          <p:nvSpPr>
            <p:cNvPr id="18" name="テキスト ボックス 18"/>
            <p:cNvSpPr txBox="1"/>
            <p:nvPr/>
          </p:nvSpPr>
          <p:spPr>
            <a:xfrm>
              <a:off x="59347" y="973364"/>
              <a:ext cx="415925" cy="6064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eaVert" wrap="none" lIns="91440" tIns="45720" rIns="91440" bIns="45720" numCol="1" spcCol="0" rtlCol="0" fromWordArt="0" anchor="t" anchorCtr="0" forceAA="0" compatLnSpc="1">
              <a:prstTxWarp prst="textNoShape">
                <a:avLst/>
              </a:prstTxWarp>
              <a:noAutofit/>
            </a:bodyPr>
            <a:lstStyle/>
            <a:p>
              <a:pPr algn="just">
                <a:spcAft>
                  <a:spcPts val="0"/>
                </a:spcAft>
              </a:pPr>
              <a:r>
                <a:rPr lang="ja-JP" sz="800" kern="100">
                  <a:effectLst/>
                  <a:ea typeface="ＭＳ 明朝"/>
                  <a:cs typeface="Times New Roman"/>
                </a:rPr>
                <a:t>１０年以上</a:t>
              </a:r>
              <a:endParaRPr lang="ja-JP" sz="1050" kern="100">
                <a:effectLst/>
                <a:ea typeface="ＭＳ 明朝"/>
                <a:cs typeface="Times New Roman"/>
              </a:endParaRPr>
            </a:p>
          </p:txBody>
        </p:sp>
        <p:cxnSp>
          <p:nvCxnSpPr>
            <p:cNvPr id="19" name="直線コネクタ 18"/>
            <p:cNvCxnSpPr/>
            <p:nvPr/>
          </p:nvCxnSpPr>
          <p:spPr>
            <a:xfrm>
              <a:off x="23749" y="1709356"/>
              <a:ext cx="6293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スライド番号プレースホルダー 2"/>
          <p:cNvSpPr>
            <a:spLocks noGrp="1"/>
          </p:cNvSpPr>
          <p:nvPr>
            <p:ph type="sldNum" sz="quarter" idx="12"/>
          </p:nvPr>
        </p:nvSpPr>
        <p:spPr>
          <a:xfrm>
            <a:off x="6553200" y="6500366"/>
            <a:ext cx="2133600" cy="365125"/>
          </a:xfrm>
        </p:spPr>
        <p:txBody>
          <a:bodyPr/>
          <a:lstStyle/>
          <a:p>
            <a:r>
              <a:rPr kumimoji="1" lang="en-US" altLang="ja-JP" dirty="0" smtClean="0"/>
              <a:t>3</a:t>
            </a:r>
            <a:endParaRPr kumimoji="1" lang="ja-JP" altLang="en-US" dirty="0"/>
          </a:p>
        </p:txBody>
      </p:sp>
    </p:spTree>
    <p:extLst>
      <p:ext uri="{BB962C8B-B14F-4D97-AF65-F5344CB8AC3E}">
        <p14:creationId xmlns:p14="http://schemas.microsoft.com/office/powerpoint/2010/main" val="655097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76672"/>
          </a:xfrm>
          <a:prstGeom prst="rect">
            <a:avLst/>
          </a:prstGeom>
          <a:gradFill>
            <a:gsLst>
              <a:gs pos="0">
                <a:schemeClr val="accent1">
                  <a:tint val="66000"/>
                  <a:satMod val="160000"/>
                </a:schemeClr>
              </a:gs>
              <a:gs pos="50000">
                <a:schemeClr val="tx2">
                  <a:lumMod val="60000"/>
                  <a:lumOff val="40000"/>
                </a:schemeClr>
              </a:gs>
              <a:gs pos="100000">
                <a:schemeClr val="accent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技術職員キャリアアンケート結果の分析</a:t>
            </a:r>
          </a:p>
        </p:txBody>
      </p:sp>
      <p:sp>
        <p:nvSpPr>
          <p:cNvPr id="5" name="テキスト ボックス 4"/>
          <p:cNvSpPr txBox="1"/>
          <p:nvPr/>
        </p:nvSpPr>
        <p:spPr>
          <a:xfrm>
            <a:off x="107504" y="620688"/>
            <a:ext cx="8928992" cy="6186309"/>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■スペシャリスト育成の必要性と役割</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a:latin typeface="Meiryo UI" panose="020B0604030504040204" pitchFamily="50" charset="-128"/>
                <a:ea typeface="Meiryo UI" panose="020B0604030504040204" pitchFamily="50" charset="-128"/>
                <a:cs typeface="Meiryo UI" panose="020B0604030504040204" pitchFamily="50" charset="-128"/>
              </a:rPr>
              <a:t>近年、職員数の削減（インハウスエンジニアが減少）に加えて、これまで様々な現場を経験し、技術的ノウハウを有する職員が、一斉に退職時期を迎えようと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する一方で、</a:t>
            </a:r>
            <a:r>
              <a:rPr lang="ja-JP" altLang="en-US" dirty="0">
                <a:latin typeface="Meiryo UI" panose="020B0604030504040204" pitchFamily="50" charset="-128"/>
                <a:ea typeface="Meiryo UI" panose="020B0604030504040204" pitchFamily="50" charset="-128"/>
                <a:cs typeface="Meiryo UI" panose="020B0604030504040204" pitchFamily="50" charset="-128"/>
              </a:rPr>
              <a:t>建設事業や工事件数の減少に伴い、技術的な経験を積む機会は減少している。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dirty="0">
                <a:latin typeface="Meiryo UI" panose="020B0604030504040204" pitchFamily="50" charset="-128"/>
                <a:ea typeface="Meiryo UI" panose="020B0604030504040204" pitchFamily="50" charset="-128"/>
                <a:cs typeface="Meiryo UI" panose="020B0604030504040204" pitchFamily="50" charset="-128"/>
              </a:rPr>
              <a:t>基盤施設の老朽化が進行していく中で、厳しい財政状況にあっても、より効率的、効果的な維持管理が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求められて</a:t>
            </a:r>
            <a:r>
              <a:rPr lang="ja-JP" altLang="en-US" dirty="0">
                <a:latin typeface="Meiryo UI" panose="020B0604030504040204" pitchFamily="50" charset="-128"/>
                <a:ea typeface="Meiryo UI" panose="020B0604030504040204" pitchFamily="50" charset="-128"/>
                <a:cs typeface="Meiryo UI" panose="020B0604030504040204" pitchFamily="50" charset="-128"/>
              </a:rPr>
              <a:t>おり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、施設の状態を適切に把握し、技術的な経験に基づき、適切な維持管理を実施するために相応の技術力を有する技術者の育成が必要である。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務員技術者には、技術だけでなく、行政分野の知識等も必要とされる一方、専門分野に特化した技術も重要であり、スペシャリストを育成する仕組みづくりと併せて、専門技術が活かされるキャリアパスが必要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今後、一定の技術力を確保していくことが困難となることが予想されるが、スペシャリストの育成・確保は、指導や経験を積むために相応の時間を要することから、早急に取組む必要がある。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dirty="0">
                <a:latin typeface="Meiryo UI" panose="020B0604030504040204" pitchFamily="50" charset="-128"/>
                <a:ea typeface="Meiryo UI" panose="020B0604030504040204" pitchFamily="50" charset="-128"/>
                <a:cs typeface="Meiryo UI" panose="020B0604030504040204" pitchFamily="50" charset="-128"/>
              </a:rPr>
              <a:t>ため、これまで行われてきた ＯＪＴ（</a:t>
            </a:r>
            <a:r>
              <a:rPr lang="en-US" altLang="ja-JP" dirty="0">
                <a:latin typeface="Meiryo UI" panose="020B0604030504040204" pitchFamily="50" charset="-128"/>
                <a:ea typeface="Meiryo UI" panose="020B0604030504040204" pitchFamily="50" charset="-128"/>
                <a:cs typeface="Meiryo UI" panose="020B0604030504040204" pitchFamily="50" charset="-128"/>
              </a:rPr>
              <a:t>on the job training</a:t>
            </a:r>
            <a:r>
              <a:rPr lang="ja-JP" altLang="en-US" dirty="0">
                <a:latin typeface="Meiryo UI" panose="020B0604030504040204" pitchFamily="50" charset="-128"/>
                <a:ea typeface="Meiryo UI" panose="020B0604030504040204" pitchFamily="50" charset="-128"/>
                <a:cs typeface="Meiryo UI" panose="020B0604030504040204" pitchFamily="50" charset="-128"/>
              </a:rPr>
              <a:t>）に加え</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、下記の通り目標を設定し対応を図る必要がある。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職員の技術力カルテを作成し、積んできた経験や、有する技術を明確にする。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相応しい技術力を有するベテラン技術者をマイスターとして認定し、専門的な知識・経験を若手へ継承する役割を担わせる。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組織全体と</a:t>
            </a:r>
            <a:r>
              <a:rPr lang="ja-JP" altLang="en-US"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、スペシャリストの技術が報われるキャリアパス制度の構築を検討する。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buFont typeface="Wingdings" panose="05000000000000000000" pitchFamily="2" charset="2"/>
              <a:buChar char="Ø"/>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■分析結果</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で示した技術継承を担うグループ（段階）を想定し、各々のグループに対する育成のねらいを明確にした上で、研修プログラムの充実を図る。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ü"/>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a:spLocks noGrp="1"/>
          </p:cNvSpPr>
          <p:nvPr>
            <p:ph type="sldNum" sz="quarter" idx="12"/>
          </p:nvPr>
        </p:nvSpPr>
        <p:spPr>
          <a:xfrm>
            <a:off x="6553200" y="6500366"/>
            <a:ext cx="2133600" cy="365125"/>
          </a:xfrm>
        </p:spPr>
        <p:txBody>
          <a:bodyPr/>
          <a:lstStyle/>
          <a:p>
            <a:r>
              <a:rPr kumimoji="1" lang="en-US" altLang="ja-JP" dirty="0" smtClean="0"/>
              <a:t>4</a:t>
            </a:r>
            <a:endParaRPr kumimoji="1" lang="ja-JP" altLang="en-US" dirty="0"/>
          </a:p>
        </p:txBody>
      </p:sp>
    </p:spTree>
    <p:extLst>
      <p:ext uri="{BB962C8B-B14F-4D97-AF65-F5344CB8AC3E}">
        <p14:creationId xmlns:p14="http://schemas.microsoft.com/office/powerpoint/2010/main" val="3733705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8100">
          <a:prstDash val="dash"/>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2606</TotalTime>
  <Words>927</Words>
  <Application>Microsoft Office PowerPoint</Application>
  <PresentationFormat>画面に合わせる (4:3)</PresentationFormat>
  <Paragraphs>116</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大井祥之</cp:lastModifiedBy>
  <cp:revision>186</cp:revision>
  <cp:lastPrinted>2014-06-30T12:34:19Z</cp:lastPrinted>
  <dcterms:created xsi:type="dcterms:W3CDTF">2014-05-23T11:06:09Z</dcterms:created>
  <dcterms:modified xsi:type="dcterms:W3CDTF">2014-07-01T07:54:37Z</dcterms:modified>
</cp:coreProperties>
</file>