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4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5" d="100"/>
          <a:sy n="75" d="100"/>
        </p:scale>
        <p:origin x="-84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97F028D-4356-4319-B2D6-68F79449D299}" type="datetimeFigureOut">
              <a:rPr kumimoji="1" lang="ja-JP" altLang="en-US" smtClean="0"/>
              <a:t>2014/7/2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0490E15-475B-4767-A1CC-4011852D4DA2}" type="slidenum">
              <a:rPr kumimoji="1" lang="ja-JP" altLang="en-US" smtClean="0"/>
              <a:t>‹#›</a:t>
            </a:fld>
            <a:endParaRPr kumimoji="1" lang="ja-JP" altLang="en-US"/>
          </a:p>
        </p:txBody>
      </p:sp>
    </p:spTree>
    <p:extLst>
      <p:ext uri="{BB962C8B-B14F-4D97-AF65-F5344CB8AC3E}">
        <p14:creationId xmlns:p14="http://schemas.microsoft.com/office/powerpoint/2010/main" val="28442021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41630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820261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719333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3476632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046689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30988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65F18F0-D0F3-4191-97FF-6917DFF59C77}" type="datetimeFigureOut">
              <a:rPr kumimoji="1" lang="ja-JP" altLang="en-US" smtClean="0"/>
              <a:t>2014/7/2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406168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65F18F0-D0F3-4191-97FF-6917DFF59C77}" type="datetimeFigureOut">
              <a:rPr kumimoji="1" lang="ja-JP" altLang="en-US" smtClean="0"/>
              <a:t>2014/7/2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53232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5F18F0-D0F3-4191-97FF-6917DFF59C77}" type="datetimeFigureOut">
              <a:rPr kumimoji="1" lang="ja-JP" altLang="en-US" smtClean="0"/>
              <a:t>2014/7/2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343860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59210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96976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F18F0-D0F3-4191-97FF-6917DFF59C77}" type="datetimeFigureOut">
              <a:rPr kumimoji="1" lang="ja-JP" altLang="en-US" smtClean="0"/>
              <a:t>2014/7/2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601727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27812" y="0"/>
            <a:ext cx="9171811" cy="461665"/>
          </a:xfrm>
          <a:prstGeom prst="rect">
            <a:avLst/>
          </a:prstGeom>
          <a:gradFill>
            <a:gsLst>
              <a:gs pos="0">
                <a:schemeClr val="tx2"/>
              </a:gs>
              <a:gs pos="100000">
                <a:schemeClr val="accent1"/>
              </a:gs>
            </a:gsLst>
            <a:lin ang="5400000" scaled="1"/>
          </a:gradFill>
          <a:ln w="9525">
            <a:noFill/>
            <a:miter lim="800000"/>
            <a:headEnd/>
            <a:tailEnd/>
          </a:ln>
          <a:effectLst/>
          <a:extLst/>
        </p:spPr>
        <p:txBody>
          <a:bodyPr wrap="none" lIns="91350" tIns="45674" rIns="91350" bIns="45674" anchor="ctr"/>
          <a:lstStyle/>
          <a:p>
            <a:pPr fontAlgn="base">
              <a:spcBef>
                <a:spcPct val="0"/>
              </a:spcBef>
              <a:spcAft>
                <a:spcPct val="0"/>
              </a:spcAft>
            </a:pPr>
            <a:endParaRPr lang="en-US" altLang="zh-TW"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1644" y="0"/>
            <a:ext cx="9171810" cy="461665"/>
          </a:xfrm>
          <a:prstGeom prst="rect">
            <a:avLst/>
          </a:prstGeom>
        </p:spPr>
        <p:txBody>
          <a:bodyPr wrap="square">
            <a:spAutoFit/>
          </a:bodyPr>
          <a:lstStyle/>
          <a:p>
            <a:pPr fontAlgn="base">
              <a:spcBef>
                <a:spcPct val="0"/>
              </a:spcBef>
              <a:spcAft>
                <a:spcPct val="0"/>
              </a:spcAft>
            </a:pPr>
            <a:r>
              <a:rPr lang="ja-JP" altLang="en-US" sz="2400" b="1" dirty="0" smtClean="0">
                <a:solidFill>
                  <a:schemeClr val="bg1"/>
                </a:solidFill>
                <a:latin typeface="Meiryo UI" pitchFamily="50" charset="-128"/>
                <a:ea typeface="Meiryo UI" pitchFamily="50" charset="-128"/>
                <a:cs typeface="Meiryo UI" pitchFamily="50" charset="-128"/>
              </a:rPr>
              <a:t>　</a:t>
            </a:r>
            <a:r>
              <a:rPr lang="en-US" altLang="ja-JP" sz="2400" b="1" dirty="0" smtClean="0">
                <a:solidFill>
                  <a:schemeClr val="bg1"/>
                </a:solidFill>
                <a:latin typeface="Meiryo UI" pitchFamily="50" charset="-128"/>
                <a:ea typeface="Meiryo UI" pitchFamily="50" charset="-128"/>
                <a:cs typeface="Meiryo UI" pitchFamily="50" charset="-128"/>
              </a:rPr>
              <a:t>H26</a:t>
            </a:r>
            <a:r>
              <a:rPr lang="ja-JP" altLang="en-US" sz="2400" b="1" dirty="0" smtClean="0">
                <a:solidFill>
                  <a:schemeClr val="bg1"/>
                </a:solidFill>
                <a:latin typeface="Meiryo UI" pitchFamily="50" charset="-128"/>
                <a:ea typeface="Meiryo UI" pitchFamily="50" charset="-128"/>
                <a:cs typeface="Meiryo UI" pitchFamily="50" charset="-128"/>
              </a:rPr>
              <a:t>年度　審議会スケジュール　　　　　　　　　　　　　　　　　　　資料３</a:t>
            </a:r>
            <a:r>
              <a:rPr lang="ja-JP" altLang="en-US" sz="2400" b="1" dirty="0" smtClean="0">
                <a:solidFill>
                  <a:schemeClr val="bg1"/>
                </a:solidFill>
                <a:latin typeface="Meiryo UI" pitchFamily="50" charset="-128"/>
                <a:ea typeface="Meiryo UI" pitchFamily="50" charset="-128"/>
                <a:cs typeface="Meiryo UI" pitchFamily="50" charset="-128"/>
              </a:rPr>
              <a:t>　　　　　　　　　　　　　　　　　　　　　　</a:t>
            </a:r>
            <a:endParaRPr lang="en-US" altLang="zh-TW" sz="2400" b="1" dirty="0">
              <a:solidFill>
                <a:schemeClr val="bg1"/>
              </a:solidFill>
              <a:latin typeface="Meiryo UI" pitchFamily="50" charset="-128"/>
              <a:ea typeface="Meiryo UI" pitchFamily="50" charset="-128"/>
              <a:cs typeface="Meiryo UI" pitchFamily="50" charset="-128"/>
            </a:endParaRPr>
          </a:p>
        </p:txBody>
      </p:sp>
      <p:grpSp>
        <p:nvGrpSpPr>
          <p:cNvPr id="9" name="グループ化 8"/>
          <p:cNvGrpSpPr/>
          <p:nvPr/>
        </p:nvGrpSpPr>
        <p:grpSpPr>
          <a:xfrm>
            <a:off x="1145374" y="519096"/>
            <a:ext cx="8107145" cy="1243103"/>
            <a:chOff x="839356" y="76690"/>
            <a:chExt cx="3096543" cy="797292"/>
          </a:xfrm>
        </p:grpSpPr>
        <p:sp>
          <p:nvSpPr>
            <p:cNvPr id="10" name="片側の 2 つの角を丸めた四角形 9"/>
            <p:cNvSpPr/>
            <p:nvPr/>
          </p:nvSpPr>
          <p:spPr>
            <a:xfrm rot="5400000">
              <a:off x="1961478" y="-1045432"/>
              <a:ext cx="797292" cy="3041536"/>
            </a:xfrm>
            <a:prstGeom prst="round2SameRect">
              <a:avLst>
                <a:gd name="adj1" fmla="val 11098"/>
                <a:gd name="adj2" fmla="val 0"/>
              </a:avLst>
            </a:prstGeom>
            <a:ln>
              <a:solidFill>
                <a:schemeClr val="bg1">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片側の 2 つの角を丸めた四角形 6"/>
            <p:cNvSpPr/>
            <p:nvPr/>
          </p:nvSpPr>
          <p:spPr>
            <a:xfrm>
              <a:off x="855577" y="111394"/>
              <a:ext cx="3080322" cy="76258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r>
                <a:rPr kumimoji="1" lang="ja-JP" altLang="en-US" sz="1050" b="1" kern="1200" dirty="0" smtClean="0">
                  <a:latin typeface="Meiryo UI" pitchFamily="50" charset="-128"/>
                  <a:ea typeface="Meiryo UI" pitchFamily="50" charset="-128"/>
                  <a:cs typeface="Meiryo UI" pitchFamily="50" charset="-128"/>
                </a:rPr>
                <a:t>◆</a:t>
              </a:r>
              <a:r>
                <a:rPr kumimoji="1" lang="en-US" altLang="ja-JP" sz="1050" b="1" kern="1200" dirty="0">
                  <a:latin typeface="Meiryo UI" pitchFamily="50" charset="-128"/>
                  <a:ea typeface="Meiryo UI" pitchFamily="50" charset="-128"/>
                  <a:cs typeface="Meiryo UI" pitchFamily="50" charset="-128"/>
                </a:rPr>
                <a:t>12/4</a:t>
              </a:r>
              <a:r>
                <a:rPr kumimoji="1" lang="ja-JP" altLang="en-US" sz="1050" b="1" kern="1200" dirty="0">
                  <a:latin typeface="Meiryo UI" pitchFamily="50" charset="-128"/>
                  <a:ea typeface="Meiryo UI" pitchFamily="50" charset="-128"/>
                  <a:cs typeface="Meiryo UI" pitchFamily="50" charset="-128"/>
                </a:rPr>
                <a:t>　</a:t>
              </a:r>
              <a:r>
                <a:rPr kumimoji="1" lang="ja-JP" altLang="en-US" sz="1050" b="1" kern="1200" dirty="0" smtClean="0">
                  <a:latin typeface="Meiryo UI" pitchFamily="50" charset="-128"/>
                  <a:ea typeface="Meiryo UI" pitchFamily="50" charset="-128"/>
                  <a:cs typeface="Meiryo UI" pitchFamily="50" charset="-128"/>
                </a:rPr>
                <a:t>　第</a:t>
              </a:r>
              <a:r>
                <a:rPr kumimoji="1" lang="en-US" altLang="ja-JP" sz="1050" b="1" kern="1200" dirty="0" smtClean="0">
                  <a:latin typeface="Meiryo UI" pitchFamily="50" charset="-128"/>
                  <a:ea typeface="Meiryo UI" pitchFamily="50" charset="-128"/>
                  <a:cs typeface="Meiryo UI" pitchFamily="50" charset="-128"/>
                </a:rPr>
                <a:t>1</a:t>
              </a:r>
              <a:r>
                <a:rPr kumimoji="1" lang="ja-JP" altLang="en-US" sz="1050" b="1" kern="1200" dirty="0" smtClean="0">
                  <a:latin typeface="Meiryo UI" pitchFamily="50" charset="-128"/>
                  <a:ea typeface="Meiryo UI" pitchFamily="50" charset="-128"/>
                  <a:cs typeface="Meiryo UI" pitchFamily="50" charset="-128"/>
                </a:rPr>
                <a:t>回都市基盤施設維持管理技術審議会　 </a:t>
              </a:r>
              <a:endParaRPr lang="en-US" altLang="ja-JP" sz="1050" b="1" dirty="0">
                <a:latin typeface="Meiryo UI" pitchFamily="50" charset="-128"/>
                <a:ea typeface="Meiryo UI" pitchFamily="50" charset="-128"/>
                <a:cs typeface="Meiryo UI" pitchFamily="50" charset="-128"/>
              </a:endParaRPr>
            </a:p>
            <a:p>
              <a:r>
                <a:rPr kumimoji="1" lang="ja-JP" altLang="en-US" sz="1050" b="1" kern="1200" dirty="0" smtClean="0">
                  <a:latin typeface="Meiryo UI" pitchFamily="50" charset="-128"/>
                  <a:ea typeface="Meiryo UI" pitchFamily="50" charset="-128"/>
                  <a:cs typeface="Meiryo UI" pitchFamily="50" charset="-128"/>
                </a:rPr>
                <a:t>◆</a:t>
              </a:r>
              <a:r>
                <a:rPr kumimoji="1" lang="en-US" altLang="ja-JP" sz="1050" b="1" kern="1200" dirty="0" smtClean="0">
                  <a:latin typeface="Meiryo UI" pitchFamily="50" charset="-128"/>
                  <a:ea typeface="Meiryo UI" pitchFamily="50" charset="-128"/>
                  <a:cs typeface="Meiryo UI" pitchFamily="50" charset="-128"/>
                </a:rPr>
                <a:t>12/</a:t>
              </a:r>
              <a:r>
                <a:rPr lang="en-US" altLang="ja-JP" sz="1050" b="1" dirty="0" smtClean="0">
                  <a:latin typeface="Meiryo UI" pitchFamily="50" charset="-128"/>
                  <a:ea typeface="Meiryo UI" pitchFamily="50" charset="-128"/>
                  <a:cs typeface="Meiryo UI" pitchFamily="50" charset="-128"/>
                </a:rPr>
                <a:t>12</a:t>
              </a:r>
              <a:r>
                <a:rPr kumimoji="1" lang="ja-JP" altLang="en-US" sz="1050" b="1" kern="1200" dirty="0">
                  <a:latin typeface="Meiryo UI" pitchFamily="50" charset="-128"/>
                  <a:ea typeface="Meiryo UI" pitchFamily="50" charset="-128"/>
                  <a:cs typeface="Meiryo UI" pitchFamily="50" charset="-128"/>
                </a:rPr>
                <a:t>　</a:t>
              </a:r>
              <a:r>
                <a:rPr kumimoji="1" lang="ja-JP" altLang="en-US" sz="1050" b="1" kern="1200" dirty="0" smtClean="0">
                  <a:latin typeface="Meiryo UI" pitchFamily="50" charset="-128"/>
                  <a:ea typeface="Meiryo UI" pitchFamily="50" charset="-128"/>
                  <a:cs typeface="Meiryo UI" pitchFamily="50" charset="-128"/>
                </a:rPr>
                <a:t>第</a:t>
              </a:r>
              <a:r>
                <a:rPr kumimoji="1" lang="en-US" altLang="ja-JP" sz="1050" b="1" kern="1200" dirty="0" smtClean="0">
                  <a:latin typeface="Meiryo UI" pitchFamily="50" charset="-128"/>
                  <a:ea typeface="Meiryo UI" pitchFamily="50" charset="-128"/>
                  <a:cs typeface="Meiryo UI" pitchFamily="50" charset="-128"/>
                </a:rPr>
                <a:t>1</a:t>
              </a:r>
              <a:r>
                <a:rPr kumimoji="1" lang="ja-JP" altLang="en-US" sz="1050" b="1" kern="1200" dirty="0" smtClean="0">
                  <a:latin typeface="Meiryo UI" pitchFamily="50" charset="-128"/>
                  <a:ea typeface="Meiryo UI" pitchFamily="50" charset="-128"/>
                  <a:cs typeface="Meiryo UI" pitchFamily="50" charset="-128"/>
                </a:rPr>
                <a:t>回全体検討部会　</a:t>
              </a:r>
              <a:r>
                <a:rPr kumimoji="1" lang="ja-JP" altLang="en-US" sz="1050" b="1" kern="1200" dirty="0">
                  <a:latin typeface="Meiryo UI" pitchFamily="50" charset="-128"/>
                  <a:ea typeface="Meiryo UI" pitchFamily="50" charset="-128"/>
                  <a:cs typeface="Meiryo UI" pitchFamily="50" charset="-128"/>
                </a:rPr>
                <a:t>　　</a:t>
              </a:r>
              <a:endParaRPr lang="en-US" altLang="ja-JP" sz="1050" b="1" dirty="0">
                <a:latin typeface="Meiryo UI" pitchFamily="50" charset="-128"/>
                <a:ea typeface="Meiryo UI" pitchFamily="50" charset="-128"/>
                <a:cs typeface="Meiryo UI" pitchFamily="50" charset="-128"/>
              </a:endParaRPr>
            </a:p>
            <a:p>
              <a:r>
                <a:rPr lang="en-US" altLang="ja-JP" sz="1050" b="1" dirty="0" smtClean="0">
                  <a:latin typeface="Meiryo UI" pitchFamily="50" charset="-128"/>
                  <a:ea typeface="Meiryo UI" pitchFamily="50" charset="-128"/>
                  <a:cs typeface="Meiryo UI" pitchFamily="50" charset="-128"/>
                </a:rPr>
                <a:t>◆</a:t>
              </a:r>
              <a:r>
                <a:rPr lang="en-US" altLang="ja-JP" sz="1050" b="1" dirty="0">
                  <a:latin typeface="Meiryo UI" pitchFamily="50" charset="-128"/>
                  <a:ea typeface="Meiryo UI" pitchFamily="50" charset="-128"/>
                  <a:cs typeface="Meiryo UI" pitchFamily="50" charset="-128"/>
                </a:rPr>
                <a:t>1/</a:t>
              </a:r>
              <a:r>
                <a:rPr lang="ja-JP" altLang="en-US" sz="1050" b="1" dirty="0" smtClean="0">
                  <a:latin typeface="Meiryo UI" pitchFamily="50" charset="-128"/>
                  <a:ea typeface="Meiryo UI" pitchFamily="50" charset="-128"/>
                  <a:cs typeface="Meiryo UI" pitchFamily="50" charset="-128"/>
                </a:rPr>
                <a:t>９　　 第</a:t>
              </a:r>
              <a:r>
                <a:rPr lang="en-US" altLang="ja-JP" sz="1050" b="1" dirty="0" smtClean="0">
                  <a:latin typeface="Meiryo UI" pitchFamily="50" charset="-128"/>
                  <a:ea typeface="Meiryo UI" pitchFamily="50" charset="-128"/>
                  <a:cs typeface="Meiryo UI" pitchFamily="50" charset="-128"/>
                </a:rPr>
                <a:t>2</a:t>
              </a:r>
              <a:r>
                <a:rPr lang="ja-JP" altLang="en-US" sz="1050" b="1" dirty="0" smtClean="0">
                  <a:latin typeface="Meiryo UI" pitchFamily="50" charset="-128"/>
                  <a:ea typeface="Meiryo UI" pitchFamily="50" charset="-128"/>
                  <a:cs typeface="Meiryo UI" pitchFamily="50" charset="-128"/>
                </a:rPr>
                <a:t>回</a:t>
              </a:r>
              <a:r>
                <a:rPr lang="ja-JP" altLang="en-US" sz="1050" b="1" dirty="0">
                  <a:latin typeface="Meiryo UI" pitchFamily="50" charset="-128"/>
                  <a:ea typeface="Meiryo UI" pitchFamily="50" charset="-128"/>
                  <a:cs typeface="Meiryo UI" pitchFamily="50" charset="-128"/>
                </a:rPr>
                <a:t>全体検討部会　　</a:t>
              </a:r>
            </a:p>
            <a:p>
              <a:r>
                <a:rPr lang="en-US" altLang="ja-JP" sz="1050" b="1" dirty="0">
                  <a:latin typeface="Meiryo UI" pitchFamily="50" charset="-128"/>
                  <a:ea typeface="Meiryo UI" pitchFamily="50" charset="-128"/>
                  <a:cs typeface="Meiryo UI" pitchFamily="50" charset="-128"/>
                </a:rPr>
                <a:t>◆</a:t>
              </a:r>
              <a:r>
                <a:rPr lang="en-US" altLang="ja-JP" sz="1050" b="1" dirty="0" smtClean="0">
                  <a:latin typeface="Meiryo UI" pitchFamily="50" charset="-128"/>
                  <a:ea typeface="Meiryo UI" pitchFamily="50" charset="-128"/>
                  <a:cs typeface="Meiryo UI" pitchFamily="50" charset="-128"/>
                </a:rPr>
                <a:t>1/21</a:t>
              </a:r>
              <a:r>
                <a:rPr lang="ja-JP" altLang="en-US" sz="1050" b="1" dirty="0">
                  <a:latin typeface="Meiryo UI" pitchFamily="50" charset="-128"/>
                  <a:ea typeface="Meiryo UI" pitchFamily="50" charset="-128"/>
                  <a:cs typeface="Meiryo UI" pitchFamily="50" charset="-128"/>
                </a:rPr>
                <a:t>　</a:t>
              </a:r>
              <a:r>
                <a:rPr lang="ja-JP" altLang="en-US" sz="1050" b="1" dirty="0" smtClean="0">
                  <a:latin typeface="Meiryo UI" pitchFamily="50" charset="-128"/>
                  <a:ea typeface="Meiryo UI" pitchFamily="50" charset="-128"/>
                  <a:cs typeface="Meiryo UI" pitchFamily="50" charset="-128"/>
                </a:rPr>
                <a:t>　第</a:t>
              </a:r>
              <a:r>
                <a:rPr lang="en-US" altLang="ja-JP" sz="1050" b="1" dirty="0" smtClean="0">
                  <a:latin typeface="Meiryo UI" pitchFamily="50" charset="-128"/>
                  <a:ea typeface="Meiryo UI" pitchFamily="50" charset="-128"/>
                  <a:cs typeface="Meiryo UI" pitchFamily="50" charset="-128"/>
                </a:rPr>
                <a:t>1</a:t>
              </a:r>
              <a:r>
                <a:rPr lang="ja-JP" altLang="en-US" sz="1050" b="1" dirty="0">
                  <a:latin typeface="Meiryo UI" pitchFamily="50" charset="-128"/>
                  <a:ea typeface="Meiryo UI" pitchFamily="50" charset="-128"/>
                  <a:cs typeface="Meiryo UI" pitchFamily="50" charset="-128"/>
                </a:rPr>
                <a:t>回幹事会　</a:t>
              </a:r>
              <a:endParaRPr lang="en-US" altLang="ja-JP" sz="1050" b="1" dirty="0" smtClean="0">
                <a:latin typeface="Meiryo UI" pitchFamily="50" charset="-128"/>
                <a:ea typeface="Meiryo UI" pitchFamily="50" charset="-128"/>
                <a:cs typeface="Meiryo UI" pitchFamily="50" charset="-128"/>
              </a:endParaRPr>
            </a:p>
            <a:p>
              <a:pPr marL="0" lvl="1"/>
              <a:r>
                <a:rPr lang="ja-JP" altLang="en-US" sz="1050" b="1" dirty="0">
                  <a:latin typeface="Meiryo UI" pitchFamily="50" charset="-128"/>
                  <a:ea typeface="Meiryo UI" pitchFamily="50" charset="-128"/>
                  <a:cs typeface="Meiryo UI" pitchFamily="50" charset="-128"/>
                </a:rPr>
                <a:t>◆</a:t>
              </a:r>
              <a:r>
                <a:rPr lang="en-US" altLang="ja-JP" sz="1050" b="1" dirty="0">
                  <a:latin typeface="Meiryo UI" pitchFamily="50" charset="-128"/>
                  <a:ea typeface="Meiryo UI" pitchFamily="50" charset="-128"/>
                  <a:cs typeface="Meiryo UI" pitchFamily="50" charset="-128"/>
                </a:rPr>
                <a:t>2/</a:t>
              </a:r>
              <a:r>
                <a:rPr lang="ja-JP" altLang="en-US" sz="1050" b="1" dirty="0" smtClean="0">
                  <a:latin typeface="Meiryo UI" pitchFamily="50" charset="-128"/>
                  <a:ea typeface="Meiryo UI" pitchFamily="50" charset="-128"/>
                  <a:cs typeface="Meiryo UI" pitchFamily="50" charset="-128"/>
                </a:rPr>
                <a:t>５     第</a:t>
              </a:r>
              <a:r>
                <a:rPr lang="en-US" altLang="ja-JP" sz="1050" b="1" dirty="0" smtClean="0">
                  <a:latin typeface="Meiryo UI" pitchFamily="50" charset="-128"/>
                  <a:ea typeface="Meiryo UI" pitchFamily="50" charset="-128"/>
                  <a:cs typeface="Meiryo UI" pitchFamily="50" charset="-128"/>
                </a:rPr>
                <a:t>1</a:t>
              </a:r>
              <a:r>
                <a:rPr lang="ja-JP" altLang="en-US" sz="1050" b="1" dirty="0" smtClean="0">
                  <a:latin typeface="Meiryo UI" pitchFamily="50" charset="-128"/>
                  <a:ea typeface="Meiryo UI" pitchFamily="50" charset="-128"/>
                  <a:cs typeface="Meiryo UI" pitchFamily="50" charset="-128"/>
                </a:rPr>
                <a:t>回道路</a:t>
              </a:r>
              <a:r>
                <a:rPr lang="ja-JP" altLang="en-US" sz="1050" b="1" dirty="0">
                  <a:latin typeface="Meiryo UI" pitchFamily="50" charset="-128"/>
                  <a:ea typeface="Meiryo UI" pitchFamily="50" charset="-128"/>
                  <a:cs typeface="Meiryo UI" pitchFamily="50" charset="-128"/>
                </a:rPr>
                <a:t>・橋梁等</a:t>
              </a:r>
              <a:r>
                <a:rPr lang="ja-JP" altLang="en-US" sz="1050" b="1" dirty="0" smtClean="0">
                  <a:latin typeface="Meiryo UI" pitchFamily="50" charset="-128"/>
                  <a:ea typeface="Meiryo UI" pitchFamily="50" charset="-128"/>
                  <a:cs typeface="Meiryo UI" pitchFamily="50" charset="-128"/>
                </a:rPr>
                <a:t>部会　</a:t>
              </a:r>
              <a:r>
                <a:rPr lang="en-US" altLang="ja-JP" sz="1050" b="1" dirty="0" smtClean="0">
                  <a:latin typeface="Meiryo UI" pitchFamily="50" charset="-128"/>
                  <a:ea typeface="Meiryo UI" pitchFamily="50" charset="-128"/>
                  <a:cs typeface="Meiryo UI" pitchFamily="50" charset="-128"/>
                </a:rPr>
                <a:t>2/6</a:t>
              </a:r>
              <a:r>
                <a:rPr lang="ja-JP" altLang="en-US" sz="1050" b="1" dirty="0">
                  <a:latin typeface="Meiryo UI" pitchFamily="50" charset="-128"/>
                  <a:ea typeface="Meiryo UI" pitchFamily="50" charset="-128"/>
                  <a:cs typeface="Meiryo UI" pitchFamily="50" charset="-128"/>
                </a:rPr>
                <a:t>　</a:t>
              </a:r>
              <a:r>
                <a:rPr lang="ja-JP" altLang="en-US" sz="1050" b="1" dirty="0" smtClean="0">
                  <a:latin typeface="Meiryo UI" pitchFamily="50" charset="-128"/>
                  <a:ea typeface="Meiryo UI" pitchFamily="50" charset="-128"/>
                  <a:cs typeface="Meiryo UI" pitchFamily="50" charset="-128"/>
                </a:rPr>
                <a:t>第</a:t>
              </a:r>
              <a:r>
                <a:rPr lang="en-US" altLang="ja-JP" sz="1050" b="1" dirty="0" smtClean="0">
                  <a:latin typeface="Meiryo UI" pitchFamily="50" charset="-128"/>
                  <a:ea typeface="Meiryo UI" pitchFamily="50" charset="-128"/>
                  <a:cs typeface="Meiryo UI" pitchFamily="50" charset="-128"/>
                </a:rPr>
                <a:t>1</a:t>
              </a:r>
              <a:r>
                <a:rPr lang="ja-JP" altLang="en-US" sz="1050" b="1" dirty="0" smtClean="0">
                  <a:latin typeface="Meiryo UI" pitchFamily="50" charset="-128"/>
                  <a:ea typeface="Meiryo UI" pitchFamily="50" charset="-128"/>
                  <a:cs typeface="Meiryo UI" pitchFamily="50" charset="-128"/>
                </a:rPr>
                <a:t>回河川</a:t>
              </a:r>
              <a:r>
                <a:rPr lang="ja-JP" altLang="en-US" sz="1050" b="1" dirty="0">
                  <a:latin typeface="Meiryo UI" pitchFamily="50" charset="-128"/>
                  <a:ea typeface="Meiryo UI" pitchFamily="50" charset="-128"/>
                  <a:cs typeface="Meiryo UI" pitchFamily="50" charset="-128"/>
                </a:rPr>
                <a:t>・港湾・公園</a:t>
              </a:r>
              <a:r>
                <a:rPr lang="ja-JP" altLang="en-US" sz="1050" b="1" dirty="0" smtClean="0">
                  <a:latin typeface="Meiryo UI" pitchFamily="50" charset="-128"/>
                  <a:ea typeface="Meiryo UI" pitchFamily="50" charset="-128"/>
                  <a:cs typeface="Meiryo UI" pitchFamily="50" charset="-128"/>
                </a:rPr>
                <a:t>部会　</a:t>
              </a:r>
              <a:r>
                <a:rPr lang="en-US" altLang="ja-JP" sz="1050" b="1" dirty="0" smtClean="0">
                  <a:latin typeface="Meiryo UI" pitchFamily="50" charset="-128"/>
                  <a:ea typeface="Meiryo UI" pitchFamily="50" charset="-128"/>
                  <a:cs typeface="Meiryo UI" pitchFamily="50" charset="-128"/>
                </a:rPr>
                <a:t>2/10</a:t>
              </a:r>
              <a:r>
                <a:rPr lang="ja-JP" altLang="en-US" sz="1050" b="1" dirty="0" smtClean="0">
                  <a:latin typeface="Meiryo UI" pitchFamily="50" charset="-128"/>
                  <a:ea typeface="Meiryo UI" pitchFamily="50" charset="-128"/>
                  <a:cs typeface="Meiryo UI" pitchFamily="50" charset="-128"/>
                </a:rPr>
                <a:t>第</a:t>
              </a:r>
              <a:r>
                <a:rPr lang="en-US" altLang="ja-JP" sz="1050" b="1" dirty="0" smtClean="0">
                  <a:latin typeface="Meiryo UI" pitchFamily="50" charset="-128"/>
                  <a:ea typeface="Meiryo UI" pitchFamily="50" charset="-128"/>
                  <a:cs typeface="Meiryo UI" pitchFamily="50" charset="-128"/>
                </a:rPr>
                <a:t>1</a:t>
              </a:r>
              <a:r>
                <a:rPr lang="ja-JP" altLang="en-US" sz="1050" b="1" dirty="0" smtClean="0">
                  <a:latin typeface="Meiryo UI" pitchFamily="50" charset="-128"/>
                  <a:ea typeface="Meiryo UI" pitchFamily="50" charset="-128"/>
                  <a:cs typeface="Meiryo UI" pitchFamily="50" charset="-128"/>
                </a:rPr>
                <a:t>回下水</a:t>
              </a:r>
              <a:r>
                <a:rPr lang="ja-JP" altLang="en-US" sz="1050" b="1" dirty="0">
                  <a:latin typeface="Meiryo UI" pitchFamily="50" charset="-128"/>
                  <a:ea typeface="Meiryo UI" pitchFamily="50" charset="-128"/>
                  <a:cs typeface="Meiryo UI" pitchFamily="50" charset="-128"/>
                </a:rPr>
                <a:t>等設備部会　</a:t>
              </a:r>
              <a:endParaRPr lang="en-US" altLang="ja-JP" sz="1050" b="1" dirty="0">
                <a:latin typeface="Meiryo UI" pitchFamily="50" charset="-128"/>
                <a:ea typeface="Meiryo UI" pitchFamily="50" charset="-128"/>
                <a:cs typeface="Meiryo UI" pitchFamily="50" charset="-128"/>
              </a:endParaRPr>
            </a:p>
            <a:p>
              <a:pPr marL="0" lvl="1"/>
              <a:r>
                <a:rPr lang="ja-JP" altLang="en-US" sz="1050" b="1" dirty="0">
                  <a:solidFill>
                    <a:schemeClr val="tx1"/>
                  </a:solidFill>
                  <a:latin typeface="Meiryo UI" pitchFamily="50" charset="-128"/>
                  <a:ea typeface="Meiryo UI" pitchFamily="50" charset="-128"/>
                  <a:cs typeface="Meiryo UI" pitchFamily="50" charset="-128"/>
                </a:rPr>
                <a:t>◆</a:t>
              </a:r>
              <a:r>
                <a:rPr lang="en-US" altLang="ja-JP" sz="1050" b="1" dirty="0" smtClean="0">
                  <a:solidFill>
                    <a:schemeClr val="tx1"/>
                  </a:solidFill>
                  <a:latin typeface="Meiryo UI" pitchFamily="50" charset="-128"/>
                  <a:ea typeface="Meiryo UI" pitchFamily="50" charset="-128"/>
                  <a:cs typeface="Meiryo UI" pitchFamily="50" charset="-128"/>
                </a:rPr>
                <a:t>2/24  </a:t>
              </a:r>
              <a:r>
                <a:rPr lang="ja-JP" altLang="en-US" sz="1050" b="1" dirty="0">
                  <a:solidFill>
                    <a:schemeClr val="tx1"/>
                  </a:solidFill>
                  <a:latin typeface="Meiryo UI" pitchFamily="50" charset="-128"/>
                  <a:ea typeface="Meiryo UI" pitchFamily="50" charset="-128"/>
                  <a:cs typeface="Meiryo UI" pitchFamily="50" charset="-128"/>
                </a:rPr>
                <a:t>　第</a:t>
              </a:r>
              <a:r>
                <a:rPr lang="en-US" altLang="ja-JP" sz="1050" b="1" dirty="0">
                  <a:solidFill>
                    <a:schemeClr val="tx1"/>
                  </a:solidFill>
                  <a:latin typeface="Meiryo UI" pitchFamily="50" charset="-128"/>
                  <a:ea typeface="Meiryo UI" pitchFamily="50" charset="-128"/>
                  <a:cs typeface="Meiryo UI" pitchFamily="50" charset="-128"/>
                </a:rPr>
                <a:t>3</a:t>
              </a:r>
              <a:r>
                <a:rPr lang="ja-JP" altLang="en-US" sz="1050" b="1" dirty="0">
                  <a:solidFill>
                    <a:schemeClr val="tx1"/>
                  </a:solidFill>
                  <a:latin typeface="Meiryo UI" pitchFamily="50" charset="-128"/>
                  <a:ea typeface="Meiryo UI" pitchFamily="50" charset="-128"/>
                  <a:cs typeface="Meiryo UI" pitchFamily="50" charset="-128"/>
                </a:rPr>
                <a:t>回全体検討部会　　</a:t>
              </a:r>
              <a:endParaRPr lang="en-US" altLang="ja-JP" sz="1050" b="1" dirty="0" smtClean="0">
                <a:solidFill>
                  <a:schemeClr val="tx1"/>
                </a:solidFill>
                <a:latin typeface="Meiryo UI" pitchFamily="50" charset="-128"/>
                <a:ea typeface="Meiryo UI" pitchFamily="50" charset="-128"/>
                <a:cs typeface="Meiryo UI" pitchFamily="50" charset="-128"/>
              </a:endParaRPr>
            </a:p>
            <a:p>
              <a:pPr marL="0" lvl="1"/>
              <a:r>
                <a:rPr lang="zh-TW" altLang="en-US" sz="1050" b="1" dirty="0">
                  <a:solidFill>
                    <a:schemeClr val="tx1"/>
                  </a:solidFill>
                  <a:latin typeface="Meiryo UI" pitchFamily="50" charset="-128"/>
                  <a:ea typeface="Meiryo UI" pitchFamily="50" charset="-128"/>
                  <a:cs typeface="Meiryo UI" pitchFamily="50" charset="-128"/>
                </a:rPr>
                <a:t>◆</a:t>
              </a:r>
              <a:r>
                <a:rPr lang="en-US" altLang="zh-TW" sz="1050" b="1" dirty="0" smtClean="0">
                  <a:solidFill>
                    <a:schemeClr val="tx1"/>
                  </a:solidFill>
                  <a:latin typeface="Meiryo UI" pitchFamily="50" charset="-128"/>
                  <a:ea typeface="Meiryo UI" pitchFamily="50" charset="-128"/>
                  <a:cs typeface="Meiryo UI" pitchFamily="50" charset="-128"/>
                </a:rPr>
                <a:t>3/24  </a:t>
              </a:r>
              <a:r>
                <a:rPr lang="zh-TW" altLang="en-US" sz="1050" b="1" dirty="0">
                  <a:solidFill>
                    <a:schemeClr val="tx1"/>
                  </a:solidFill>
                  <a:latin typeface="Meiryo UI" pitchFamily="50" charset="-128"/>
                  <a:ea typeface="Meiryo UI" pitchFamily="50" charset="-128"/>
                  <a:cs typeface="Meiryo UI" pitchFamily="50" charset="-128"/>
                </a:rPr>
                <a:t>　第</a:t>
              </a:r>
              <a:r>
                <a:rPr lang="en-US" altLang="zh-TW" sz="1050" b="1" dirty="0">
                  <a:solidFill>
                    <a:schemeClr val="tx1"/>
                  </a:solidFill>
                  <a:latin typeface="Meiryo UI" pitchFamily="50" charset="-128"/>
                  <a:ea typeface="Meiryo UI" pitchFamily="50" charset="-128"/>
                  <a:cs typeface="Meiryo UI" pitchFamily="50" charset="-128"/>
                </a:rPr>
                <a:t>2</a:t>
              </a:r>
              <a:r>
                <a:rPr lang="zh-TW" altLang="en-US" sz="1050" b="1" dirty="0">
                  <a:solidFill>
                    <a:schemeClr val="tx1"/>
                  </a:solidFill>
                  <a:latin typeface="Meiryo UI" pitchFamily="50" charset="-128"/>
                  <a:ea typeface="Meiryo UI" pitchFamily="50" charset="-128"/>
                  <a:cs typeface="Meiryo UI" pitchFamily="50" charset="-128"/>
                </a:rPr>
                <a:t>回幹事会</a:t>
              </a:r>
              <a:r>
                <a:rPr lang="en-US" altLang="zh-TW" sz="1050" b="1" dirty="0">
                  <a:solidFill>
                    <a:schemeClr val="tx1"/>
                  </a:solidFill>
                  <a:latin typeface="Meiryo UI" pitchFamily="50" charset="-128"/>
                  <a:ea typeface="Meiryo UI" pitchFamily="50" charset="-128"/>
                  <a:cs typeface="Meiryo UI" pitchFamily="50" charset="-128"/>
                </a:rPr>
                <a:t>&amp;</a:t>
              </a:r>
              <a:r>
                <a:rPr lang="zh-TW" altLang="en-US" sz="1050" b="1" dirty="0">
                  <a:solidFill>
                    <a:schemeClr val="tx1"/>
                  </a:solidFill>
                  <a:latin typeface="Meiryo UI" pitchFamily="50" charset="-128"/>
                  <a:ea typeface="Meiryo UI" pitchFamily="50" charset="-128"/>
                  <a:cs typeface="Meiryo UI" pitchFamily="50" charset="-128"/>
                </a:rPr>
                <a:t>第</a:t>
              </a:r>
              <a:r>
                <a:rPr lang="en-US" altLang="zh-TW" sz="1050" b="1" dirty="0">
                  <a:solidFill>
                    <a:schemeClr val="tx1"/>
                  </a:solidFill>
                  <a:latin typeface="Meiryo UI" pitchFamily="50" charset="-128"/>
                  <a:ea typeface="Meiryo UI" pitchFamily="50" charset="-128"/>
                  <a:cs typeface="Meiryo UI" pitchFamily="50" charset="-128"/>
                </a:rPr>
                <a:t>4</a:t>
              </a:r>
              <a:r>
                <a:rPr lang="zh-TW" altLang="en-US" sz="1050" b="1" dirty="0">
                  <a:solidFill>
                    <a:schemeClr val="tx1"/>
                  </a:solidFill>
                  <a:latin typeface="Meiryo UI" pitchFamily="50" charset="-128"/>
                  <a:ea typeface="Meiryo UI" pitchFamily="50" charset="-128"/>
                  <a:cs typeface="Meiryo UI" pitchFamily="50" charset="-128"/>
                </a:rPr>
                <a:t>回全体検討部会</a:t>
              </a:r>
              <a:r>
                <a:rPr lang="zh-TW" altLang="en-US" sz="1050" b="1" dirty="0" smtClean="0">
                  <a:solidFill>
                    <a:schemeClr val="tx1"/>
                  </a:solidFill>
                  <a:latin typeface="Meiryo UI" pitchFamily="50" charset="-128"/>
                  <a:ea typeface="Meiryo UI" pitchFamily="50" charset="-128"/>
                  <a:cs typeface="Meiryo UI" pitchFamily="50" charset="-128"/>
                </a:rPr>
                <a:t>（</a:t>
              </a:r>
              <a:r>
                <a:rPr lang="ja-JP" altLang="en-US" sz="1050" b="1" dirty="0" smtClean="0">
                  <a:solidFill>
                    <a:schemeClr val="tx1"/>
                  </a:solidFill>
                  <a:latin typeface="Meiryo UI" pitchFamily="50" charset="-128"/>
                  <a:ea typeface="Meiryo UI" pitchFamily="50" charset="-128"/>
                  <a:cs typeface="Meiryo UI" pitchFamily="50" charset="-128"/>
                </a:rPr>
                <a:t>中間とりまとめ　・　検討の方向性（案））</a:t>
              </a:r>
              <a:r>
                <a:rPr lang="zh-TW" altLang="en-US" sz="1050" b="1" dirty="0">
                  <a:solidFill>
                    <a:schemeClr val="tx1"/>
                  </a:solidFill>
                  <a:latin typeface="Meiryo UI" pitchFamily="50" charset="-128"/>
                  <a:ea typeface="Meiryo UI" pitchFamily="50" charset="-128"/>
                  <a:cs typeface="Meiryo UI" pitchFamily="50" charset="-128"/>
                </a:rPr>
                <a:t>　</a:t>
              </a:r>
              <a:endParaRPr lang="en-US" altLang="zh-TW" sz="1050" b="1" dirty="0" smtClean="0">
                <a:solidFill>
                  <a:schemeClr val="tx1"/>
                </a:solidFill>
                <a:latin typeface="Meiryo UI" pitchFamily="50" charset="-128"/>
                <a:ea typeface="Meiryo UI" pitchFamily="50" charset="-128"/>
                <a:cs typeface="Meiryo UI" pitchFamily="50" charset="-128"/>
              </a:endParaRPr>
            </a:p>
          </p:txBody>
        </p:sp>
      </p:grpSp>
      <p:grpSp>
        <p:nvGrpSpPr>
          <p:cNvPr id="12" name="グループ化 11"/>
          <p:cNvGrpSpPr/>
          <p:nvPr/>
        </p:nvGrpSpPr>
        <p:grpSpPr>
          <a:xfrm>
            <a:off x="121152" y="3008527"/>
            <a:ext cx="947085" cy="1512168"/>
            <a:chOff x="172035" y="1916833"/>
            <a:chExt cx="947085" cy="1512168"/>
          </a:xfrm>
        </p:grpSpPr>
        <p:sp>
          <p:nvSpPr>
            <p:cNvPr id="13" name="山形 12"/>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第二</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5" name="グループ化 14"/>
          <p:cNvGrpSpPr/>
          <p:nvPr/>
        </p:nvGrpSpPr>
        <p:grpSpPr>
          <a:xfrm>
            <a:off x="110062" y="4154196"/>
            <a:ext cx="947085" cy="1512168"/>
            <a:chOff x="172035" y="1916833"/>
            <a:chExt cx="947085" cy="1512168"/>
          </a:xfrm>
        </p:grpSpPr>
        <p:sp>
          <p:nvSpPr>
            <p:cNvPr id="16" name="山形 15"/>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第三</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8" name="グループ化 17"/>
          <p:cNvGrpSpPr/>
          <p:nvPr/>
        </p:nvGrpSpPr>
        <p:grpSpPr>
          <a:xfrm>
            <a:off x="110062" y="5301208"/>
            <a:ext cx="947085" cy="1512168"/>
            <a:chOff x="172035" y="1916833"/>
            <a:chExt cx="947085" cy="1512168"/>
          </a:xfrm>
        </p:grpSpPr>
        <p:sp>
          <p:nvSpPr>
            <p:cNvPr id="19" name="山形 18"/>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第四</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1" name="グループ化 20"/>
          <p:cNvGrpSpPr/>
          <p:nvPr/>
        </p:nvGrpSpPr>
        <p:grpSpPr>
          <a:xfrm>
            <a:off x="1137777" y="1864099"/>
            <a:ext cx="8114741" cy="1437876"/>
            <a:chOff x="816336" y="1451205"/>
            <a:chExt cx="3095106" cy="973173"/>
          </a:xfrm>
        </p:grpSpPr>
        <p:sp>
          <p:nvSpPr>
            <p:cNvPr id="22" name="片側の 2 つの角を丸めた四角形 21"/>
            <p:cNvSpPr/>
            <p:nvPr/>
          </p:nvSpPr>
          <p:spPr>
            <a:xfrm rot="5400000">
              <a:off x="1845867" y="421674"/>
              <a:ext cx="973173" cy="3032236"/>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3" name="片側の 2 つの角を丸めた四角形 10"/>
            <p:cNvSpPr/>
            <p:nvPr/>
          </p:nvSpPr>
          <p:spPr>
            <a:xfrm>
              <a:off x="840803" y="1477693"/>
              <a:ext cx="3070639" cy="89386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a:latin typeface="Meiryo UI" pitchFamily="50" charset="-128"/>
                  <a:ea typeface="Meiryo UI" pitchFamily="50" charset="-128"/>
                  <a:cs typeface="Meiryo UI" pitchFamily="50" charset="-128"/>
                </a:rPr>
                <a:t>◆４月　審議会の検討状況報告会（市町村）　</a:t>
              </a:r>
              <a:endParaRPr lang="en-US" altLang="ja-JP" sz="1600" b="1"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５</a:t>
              </a:r>
              <a:r>
                <a:rPr lang="ja-JP" altLang="en-US" sz="1600" b="1" dirty="0" smtClean="0">
                  <a:latin typeface="Meiryo UI" pitchFamily="50" charset="-128"/>
                  <a:ea typeface="Meiryo UI" pitchFamily="50" charset="-128"/>
                  <a:cs typeface="Meiryo UI" pitchFamily="50" charset="-128"/>
                </a:rPr>
                <a:t>月～</a:t>
              </a:r>
              <a:r>
                <a:rPr lang="en-US" altLang="ja-JP" sz="1600" b="1" dirty="0" smtClean="0">
                  <a:latin typeface="Meiryo UI" pitchFamily="50" charset="-128"/>
                  <a:ea typeface="Meiryo UI" pitchFamily="50" charset="-128"/>
                  <a:cs typeface="Meiryo UI" pitchFamily="50" charset="-128"/>
                </a:rPr>
                <a:t>7</a:t>
              </a:r>
              <a:r>
                <a:rPr lang="ja-JP" altLang="en-US" sz="1600" b="1" dirty="0" smtClean="0">
                  <a:latin typeface="Meiryo UI" pitchFamily="50" charset="-128"/>
                  <a:ea typeface="Meiryo UI" pitchFamily="50" charset="-128"/>
                  <a:cs typeface="Meiryo UI" pitchFamily="50" charset="-128"/>
                </a:rPr>
                <a:t>月　各部会の開催</a:t>
              </a:r>
              <a:r>
                <a:rPr lang="ja-JP" altLang="en-US" sz="1050" b="1" dirty="0" smtClean="0">
                  <a:latin typeface="Meiryo UI" pitchFamily="50" charset="-128"/>
                  <a:ea typeface="Meiryo UI" pitchFamily="50" charset="-128"/>
                  <a:cs typeface="Meiryo UI" pitchFamily="50" charset="-128"/>
                </a:rPr>
                <a:t>（河川・港湾・公園部会</a:t>
              </a:r>
              <a:r>
                <a:rPr lang="en-US" altLang="ja-JP" sz="1050" b="1" dirty="0" smtClean="0">
                  <a:latin typeface="Meiryo UI" pitchFamily="50" charset="-128"/>
                  <a:ea typeface="Meiryo UI" pitchFamily="50" charset="-128"/>
                  <a:cs typeface="Meiryo UI" pitchFamily="50" charset="-128"/>
                </a:rPr>
                <a:t>,</a:t>
              </a:r>
              <a:r>
                <a:rPr lang="ja-JP" altLang="en-US" sz="1050" b="1" dirty="0" smtClean="0">
                  <a:latin typeface="Meiryo UI" pitchFamily="50" charset="-128"/>
                  <a:ea typeface="Meiryo UI" pitchFamily="50" charset="-128"/>
                  <a:cs typeface="Meiryo UI" pitchFamily="50" charset="-128"/>
                </a:rPr>
                <a:t>下水設備等部会</a:t>
              </a:r>
              <a:r>
                <a:rPr lang="en-US" altLang="ja-JP" sz="1050" b="1" dirty="0" smtClean="0">
                  <a:latin typeface="Meiryo UI" pitchFamily="50" charset="-128"/>
                  <a:ea typeface="Meiryo UI" pitchFamily="50" charset="-128"/>
                  <a:cs typeface="Meiryo UI" pitchFamily="50" charset="-128"/>
                </a:rPr>
                <a:t>5/1 </a:t>
              </a:r>
              <a:r>
                <a:rPr lang="ja-JP" altLang="en-US" sz="1050" b="1" dirty="0" smtClean="0">
                  <a:latin typeface="Meiryo UI" pitchFamily="50" charset="-128"/>
                  <a:ea typeface="Meiryo UI" pitchFamily="50" charset="-128"/>
                  <a:cs typeface="Meiryo UI" pitchFamily="50" charset="-128"/>
                </a:rPr>
                <a:t>道路・橋梁等部会</a:t>
              </a:r>
              <a:r>
                <a:rPr lang="en-US" altLang="ja-JP" sz="1050" b="1" dirty="0" smtClean="0">
                  <a:latin typeface="Meiryo UI" pitchFamily="50" charset="-128"/>
                  <a:ea typeface="Meiryo UI" pitchFamily="50" charset="-128"/>
                  <a:cs typeface="Meiryo UI" pitchFamily="50" charset="-128"/>
                </a:rPr>
                <a:t>5/9 </a:t>
              </a:r>
              <a:r>
                <a:rPr lang="ja-JP" altLang="en-US" sz="1050" b="1" dirty="0" smtClean="0">
                  <a:latin typeface="Meiryo UI" pitchFamily="50" charset="-128"/>
                  <a:ea typeface="Meiryo UI" pitchFamily="50" charset="-128"/>
                  <a:cs typeface="Meiryo UI" pitchFamily="50" charset="-128"/>
                </a:rPr>
                <a:t>全体検討部会</a:t>
              </a:r>
              <a:r>
                <a:rPr lang="en-US" altLang="ja-JP" sz="1050" b="1" dirty="0" smtClean="0">
                  <a:latin typeface="Meiryo UI" pitchFamily="50" charset="-128"/>
                  <a:ea typeface="Meiryo UI" pitchFamily="50" charset="-128"/>
                  <a:cs typeface="Meiryo UI" pitchFamily="50" charset="-128"/>
                </a:rPr>
                <a:t>5/30</a:t>
              </a:r>
              <a:r>
                <a:rPr lang="ja-JP" altLang="en-US" sz="1050" b="1" dirty="0" smtClean="0">
                  <a:latin typeface="Meiryo UI" pitchFamily="50" charset="-128"/>
                  <a:ea typeface="Meiryo UI" pitchFamily="50" charset="-128"/>
                  <a:cs typeface="Meiryo UI" pitchFamily="50" charset="-128"/>
                </a:rPr>
                <a:t>）</a:t>
              </a:r>
              <a:endParaRPr lang="en-US" altLang="ja-JP" sz="1050" b="1"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050" b="1" dirty="0">
                  <a:latin typeface="Meiryo UI" pitchFamily="50" charset="-128"/>
                  <a:ea typeface="Meiryo UI" pitchFamily="50" charset="-128"/>
                  <a:cs typeface="Meiryo UI" pitchFamily="50" charset="-128"/>
                </a:rPr>
                <a:t>　</a:t>
              </a:r>
              <a:r>
                <a:rPr lang="ja-JP" altLang="en-US" sz="1050" b="1" dirty="0" smtClean="0">
                  <a:latin typeface="Meiryo UI" pitchFamily="50" charset="-128"/>
                  <a:ea typeface="Meiryo UI" pitchFamily="50" charset="-128"/>
                  <a:cs typeface="Meiryo UI" pitchFamily="50" charset="-128"/>
                </a:rPr>
                <a:t>　　　　　　　　　　　　　　　　　　　　　　　　　　　　</a:t>
              </a:r>
              <a:r>
                <a:rPr lang="en-US" altLang="ja-JP" sz="1050" b="1" dirty="0" smtClean="0">
                  <a:latin typeface="Meiryo UI" pitchFamily="50" charset="-128"/>
                  <a:ea typeface="Meiryo UI" pitchFamily="50" charset="-128"/>
                  <a:cs typeface="Meiryo UI" pitchFamily="50" charset="-128"/>
                </a:rPr>
                <a:t>(</a:t>
              </a:r>
              <a:r>
                <a:rPr lang="ja-JP" altLang="en-US" sz="1050" b="1" dirty="0" smtClean="0">
                  <a:latin typeface="Meiryo UI" pitchFamily="50" charset="-128"/>
                  <a:ea typeface="Meiryo UI" pitchFamily="50" charset="-128"/>
                  <a:cs typeface="Meiryo UI" pitchFamily="50" charset="-128"/>
                </a:rPr>
                <a:t>下水等設備部会</a:t>
              </a:r>
              <a:r>
                <a:rPr lang="en-US" altLang="ja-JP" sz="1050" b="1" dirty="0" smtClean="0">
                  <a:latin typeface="Meiryo UI" pitchFamily="50" charset="-128"/>
                  <a:ea typeface="Meiryo UI" pitchFamily="50" charset="-128"/>
                  <a:cs typeface="Meiryo UI" pitchFamily="50" charset="-128"/>
                </a:rPr>
                <a:t>6/20,</a:t>
              </a:r>
              <a:r>
                <a:rPr lang="ja-JP" altLang="en-US" sz="1050" b="1" dirty="0" smtClean="0">
                  <a:latin typeface="Meiryo UI" pitchFamily="50" charset="-128"/>
                  <a:ea typeface="Meiryo UI" pitchFamily="50" charset="-128"/>
                  <a:cs typeface="Meiryo UI" pitchFamily="50" charset="-128"/>
                </a:rPr>
                <a:t>河川･港湾･公園部会</a:t>
              </a:r>
              <a:r>
                <a:rPr lang="en-US" altLang="ja-JP" sz="1050" b="1" dirty="0" smtClean="0">
                  <a:latin typeface="Meiryo UI" pitchFamily="50" charset="-128"/>
                  <a:ea typeface="Meiryo UI" pitchFamily="50" charset="-128"/>
                  <a:cs typeface="Meiryo UI" pitchFamily="50" charset="-128"/>
                </a:rPr>
                <a:t>6/24,</a:t>
              </a:r>
              <a:r>
                <a:rPr lang="ja-JP" altLang="en-US" sz="1050" b="1" dirty="0" smtClean="0">
                  <a:latin typeface="Meiryo UI" pitchFamily="50" charset="-128"/>
                  <a:ea typeface="Meiryo UI" pitchFamily="50" charset="-128"/>
                  <a:cs typeface="Meiryo UI" pitchFamily="50" charset="-128"/>
                </a:rPr>
                <a:t>道路･橋梁等部会</a:t>
              </a:r>
              <a:r>
                <a:rPr lang="en-US" altLang="ja-JP" sz="1050" b="1" dirty="0" smtClean="0">
                  <a:latin typeface="Meiryo UI" pitchFamily="50" charset="-128"/>
                  <a:ea typeface="Meiryo UI" pitchFamily="50" charset="-128"/>
                  <a:cs typeface="Meiryo UI" pitchFamily="50" charset="-128"/>
                </a:rPr>
                <a:t>6/25</a:t>
              </a:r>
              <a:r>
                <a:rPr lang="ja-JP" altLang="en-US" sz="1050" b="1" dirty="0" smtClean="0">
                  <a:latin typeface="Meiryo UI" pitchFamily="50" charset="-128"/>
                  <a:ea typeface="Meiryo UI" pitchFamily="50" charset="-128"/>
                  <a:cs typeface="Meiryo UI" pitchFamily="50" charset="-128"/>
                </a:rPr>
                <a:t>　</a:t>
              </a:r>
              <a:r>
                <a:rPr lang="en-US" altLang="ja-JP" sz="1050" b="1" dirty="0" smtClean="0">
                  <a:latin typeface="Meiryo UI" pitchFamily="50" charset="-128"/>
                  <a:ea typeface="Meiryo UI" pitchFamily="50" charset="-128"/>
                  <a:cs typeface="Meiryo UI" pitchFamily="50" charset="-128"/>
                </a:rPr>
                <a:t>)</a:t>
              </a:r>
            </a:p>
            <a:p>
              <a:pPr marL="0" lvl="1" defTabSz="1022350">
                <a:lnSpc>
                  <a:spcPct val="90000"/>
                </a:lnSpc>
                <a:spcBef>
                  <a:spcPct val="0"/>
                </a:spcBef>
                <a:spcAft>
                  <a:spcPct val="15000"/>
                </a:spcAft>
              </a:pPr>
              <a:r>
                <a:rPr lang="ja-JP" altLang="en-US" sz="1600" dirty="0">
                  <a:latin typeface="Meiryo UI" pitchFamily="50" charset="-128"/>
                  <a:ea typeface="Meiryo UI" pitchFamily="50" charset="-128"/>
                  <a:cs typeface="Meiryo UI" pitchFamily="50" charset="-128"/>
                </a:rPr>
                <a:t>　</a:t>
              </a:r>
              <a:r>
                <a:rPr lang="ja-JP" altLang="en-US" sz="1200" b="1" dirty="0">
                  <a:solidFill>
                    <a:srgbClr val="FF0000"/>
                  </a:solidFill>
                  <a:latin typeface="Meiryo UI" pitchFamily="50" charset="-128"/>
                  <a:ea typeface="Meiryo UI" pitchFamily="50" charset="-128"/>
                  <a:cs typeface="Meiryo UI" pitchFamily="50" charset="-128"/>
                </a:rPr>
                <a:t>（仮称）</a:t>
              </a:r>
              <a:r>
                <a:rPr lang="ja-JP" altLang="en-US" sz="1200" b="1" dirty="0" smtClean="0">
                  <a:solidFill>
                    <a:srgbClr val="FF0000"/>
                  </a:solidFill>
                  <a:latin typeface="Meiryo UI" pitchFamily="50" charset="-128"/>
                  <a:ea typeface="Meiryo UI" pitchFamily="50" charset="-128"/>
                  <a:cs typeface="Meiryo UI" pitchFamily="50" charset="-128"/>
                </a:rPr>
                <a:t>大阪府</a:t>
              </a:r>
              <a:r>
                <a:rPr lang="ja-JP" altLang="en-US" sz="1200" b="1" dirty="0">
                  <a:solidFill>
                    <a:srgbClr val="FF0000"/>
                  </a:solidFill>
                  <a:latin typeface="Meiryo UI" pitchFamily="50" charset="-128"/>
                  <a:ea typeface="Meiryo UI" pitchFamily="50" charset="-128"/>
                  <a:cs typeface="Meiryo UI" pitchFamily="50" charset="-128"/>
                </a:rPr>
                <a:t>都市</a:t>
              </a:r>
              <a:r>
                <a:rPr lang="ja-JP" altLang="en-US" sz="1200" b="1" dirty="0" smtClean="0">
                  <a:solidFill>
                    <a:srgbClr val="FF0000"/>
                  </a:solidFill>
                  <a:latin typeface="Meiryo UI" pitchFamily="50" charset="-128"/>
                  <a:ea typeface="Meiryo UI" pitchFamily="50" charset="-128"/>
                  <a:cs typeface="Meiryo UI" pitchFamily="50" charset="-128"/>
                </a:rPr>
                <a:t>基盤施設長寿命化計画の検討及び素案の作成</a:t>
              </a:r>
              <a:endParaRPr lang="en-US" altLang="ja-JP" sz="1200" b="1" dirty="0" smtClean="0">
                <a:solidFill>
                  <a:srgbClr val="FF0000"/>
                </a:solidFill>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smtClean="0">
                  <a:latin typeface="Meiryo UI" pitchFamily="50" charset="-128"/>
                  <a:ea typeface="Meiryo UI" pitchFamily="50" charset="-128"/>
                  <a:cs typeface="Meiryo UI" pitchFamily="50" charset="-128"/>
                </a:rPr>
                <a:t>　　　</a:t>
              </a:r>
              <a:r>
                <a:rPr lang="ja-JP" altLang="en-US" sz="1200" dirty="0" err="1" smtClean="0">
                  <a:latin typeface="Meiryo UI" pitchFamily="50" charset="-128"/>
                  <a:ea typeface="Meiryo UI" pitchFamily="50" charset="-128"/>
                  <a:cs typeface="Meiryo UI" pitchFamily="50" charset="-128"/>
                </a:rPr>
                <a:t>ゝ</a:t>
              </a:r>
              <a:r>
                <a:rPr lang="ja-JP" altLang="en-US" sz="1200" dirty="0">
                  <a:latin typeface="Meiryo UI" pitchFamily="50" charset="-128"/>
                  <a:ea typeface="Meiryo UI" pitchFamily="50" charset="-128"/>
                  <a:cs typeface="Meiryo UI" pitchFamily="50" charset="-128"/>
                </a:rPr>
                <a:t>効率的・効果的な維持管理手法の確立に向けて及び持続可能な維持管理の仕組づくりの</a:t>
              </a:r>
              <a:r>
                <a:rPr lang="ja-JP" altLang="en-US" sz="1200" dirty="0" smtClean="0">
                  <a:latin typeface="Meiryo UI" pitchFamily="50" charset="-128"/>
                  <a:ea typeface="Meiryo UI" pitchFamily="50" charset="-128"/>
                  <a:cs typeface="Meiryo UI" pitchFamily="50" charset="-128"/>
                </a:rPr>
                <a:t>検討</a:t>
              </a:r>
              <a:endParaRPr lang="en-US" altLang="ja-JP" sz="1200" dirty="0">
                <a:latin typeface="Meiryo UI" pitchFamily="50" charset="-128"/>
                <a:ea typeface="Meiryo UI" pitchFamily="50" charset="-128"/>
                <a:cs typeface="Meiryo UI" pitchFamily="50" charset="-128"/>
              </a:endParaRPr>
            </a:p>
          </p:txBody>
        </p:sp>
      </p:grpSp>
      <p:grpSp>
        <p:nvGrpSpPr>
          <p:cNvPr id="24" name="グループ化 23"/>
          <p:cNvGrpSpPr/>
          <p:nvPr/>
        </p:nvGrpSpPr>
        <p:grpSpPr>
          <a:xfrm>
            <a:off x="1145378" y="3368442"/>
            <a:ext cx="7949909" cy="1096184"/>
            <a:chOff x="814941" y="1435028"/>
            <a:chExt cx="3029904" cy="1568081"/>
          </a:xfrm>
        </p:grpSpPr>
        <p:sp>
          <p:nvSpPr>
            <p:cNvPr id="25" name="片側の 2 つの角を丸めた四角形 24"/>
            <p:cNvSpPr/>
            <p:nvPr/>
          </p:nvSpPr>
          <p:spPr>
            <a:xfrm rot="5400000">
              <a:off x="1545852" y="704117"/>
              <a:ext cx="1568081" cy="3029904"/>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6" name="片側の 2 つの角を丸めた四角形 10"/>
            <p:cNvSpPr/>
            <p:nvPr/>
          </p:nvSpPr>
          <p:spPr>
            <a:xfrm>
              <a:off x="840803" y="1558998"/>
              <a:ext cx="2965070" cy="132013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◆７月～８月　各部会の開催</a:t>
              </a:r>
              <a:r>
                <a:rPr lang="ja-JP" altLang="en-US" sz="1050" b="1" dirty="0" smtClean="0">
                  <a:solidFill>
                    <a:prstClr val="black">
                      <a:hueOff val="0"/>
                      <a:satOff val="0"/>
                      <a:lumOff val="0"/>
                      <a:alphaOff val="0"/>
                    </a:prstClr>
                  </a:solidFill>
                  <a:latin typeface="Meiryo UI" pitchFamily="50" charset="-128"/>
                  <a:ea typeface="Meiryo UI" pitchFamily="50" charset="-128"/>
                  <a:cs typeface="Meiryo UI" pitchFamily="50" charset="-128"/>
                </a:rPr>
                <a:t>（下水</a:t>
              </a:r>
              <a:r>
                <a:rPr lang="ja-JP" altLang="en-US" sz="1050" b="1" dirty="0">
                  <a:solidFill>
                    <a:prstClr val="black">
                      <a:hueOff val="0"/>
                      <a:satOff val="0"/>
                      <a:lumOff val="0"/>
                      <a:alphaOff val="0"/>
                    </a:prstClr>
                  </a:solidFill>
                  <a:latin typeface="Meiryo UI" pitchFamily="50" charset="-128"/>
                  <a:ea typeface="Meiryo UI" pitchFamily="50" charset="-128"/>
                  <a:cs typeface="Meiryo UI" pitchFamily="50" charset="-128"/>
                </a:rPr>
                <a:t>設備等</a:t>
              </a:r>
              <a:r>
                <a:rPr lang="ja-JP" altLang="en-US" sz="1050" b="1" dirty="0" smtClean="0">
                  <a:solidFill>
                    <a:prstClr val="black">
                      <a:hueOff val="0"/>
                      <a:satOff val="0"/>
                      <a:lumOff val="0"/>
                      <a:alphaOff val="0"/>
                    </a:prstClr>
                  </a:solidFill>
                  <a:latin typeface="Meiryo UI" pitchFamily="50" charset="-128"/>
                  <a:ea typeface="Meiryo UI" pitchFamily="50" charset="-128"/>
                  <a:cs typeface="Meiryo UI" pitchFamily="50" charset="-128"/>
                </a:rPr>
                <a:t>部会</a:t>
              </a:r>
              <a:r>
                <a:rPr lang="ja-JP" altLang="en-US" sz="1050" b="1" dirty="0">
                  <a:solidFill>
                    <a:prstClr val="black">
                      <a:hueOff val="0"/>
                      <a:satOff val="0"/>
                      <a:lumOff val="0"/>
                      <a:alphaOff val="0"/>
                    </a:prstClr>
                  </a:solidFill>
                  <a:latin typeface="Meiryo UI" pitchFamily="50" charset="-128"/>
                  <a:ea typeface="Meiryo UI" pitchFamily="50" charset="-128"/>
                  <a:cs typeface="Meiryo UI" pitchFamily="50" charset="-128"/>
                </a:rPr>
                <a:t>　</a:t>
              </a:r>
              <a:r>
                <a:rPr lang="ja-JP" altLang="en-US" sz="1050" b="1" dirty="0" smtClean="0">
                  <a:solidFill>
                    <a:prstClr val="black">
                      <a:hueOff val="0"/>
                      <a:satOff val="0"/>
                      <a:lumOff val="0"/>
                      <a:alphaOff val="0"/>
                    </a:prstClr>
                  </a:solidFill>
                  <a:latin typeface="Meiryo UI" pitchFamily="50" charset="-128"/>
                  <a:ea typeface="Meiryo UI" pitchFamily="50" charset="-128"/>
                  <a:cs typeface="Meiryo UI" pitchFamily="50" charset="-128"/>
                </a:rPr>
                <a:t>道路・橋梁</a:t>
              </a:r>
              <a:r>
                <a:rPr lang="ja-JP" altLang="en-US" sz="1050" b="1" dirty="0">
                  <a:solidFill>
                    <a:prstClr val="black">
                      <a:hueOff val="0"/>
                      <a:satOff val="0"/>
                      <a:lumOff val="0"/>
                      <a:alphaOff val="0"/>
                    </a:prstClr>
                  </a:solidFill>
                  <a:latin typeface="Meiryo UI" pitchFamily="50" charset="-128"/>
                  <a:ea typeface="Meiryo UI" pitchFamily="50" charset="-128"/>
                  <a:cs typeface="Meiryo UI" pitchFamily="50" charset="-128"/>
                </a:rPr>
                <a:t>等</a:t>
              </a:r>
              <a:r>
                <a:rPr lang="ja-JP" altLang="en-US" sz="1050" b="1" dirty="0" smtClean="0">
                  <a:solidFill>
                    <a:prstClr val="black">
                      <a:hueOff val="0"/>
                      <a:satOff val="0"/>
                      <a:lumOff val="0"/>
                      <a:alphaOff val="0"/>
                    </a:prstClr>
                  </a:solidFill>
                  <a:latin typeface="Meiryo UI" pitchFamily="50" charset="-128"/>
                  <a:ea typeface="Meiryo UI" pitchFamily="50" charset="-128"/>
                  <a:cs typeface="Meiryo UI" pitchFamily="50" charset="-128"/>
                </a:rPr>
                <a:t>部会</a:t>
              </a:r>
              <a:r>
                <a:rPr lang="ja-JP" altLang="en-US" sz="1050" b="1" dirty="0">
                  <a:solidFill>
                    <a:prstClr val="black">
                      <a:hueOff val="0"/>
                      <a:satOff val="0"/>
                      <a:lumOff val="0"/>
                      <a:alphaOff val="0"/>
                    </a:prstClr>
                  </a:solidFill>
                  <a:latin typeface="Meiryo UI" pitchFamily="50" charset="-128"/>
                  <a:ea typeface="Meiryo UI" pitchFamily="50" charset="-128"/>
                  <a:cs typeface="Meiryo UI" pitchFamily="50" charset="-128"/>
                </a:rPr>
                <a:t>　</a:t>
              </a:r>
              <a:r>
                <a:rPr lang="en-US" altLang="ja-JP" sz="1050" b="1" dirty="0" smtClean="0">
                  <a:solidFill>
                    <a:prstClr val="black">
                      <a:hueOff val="0"/>
                      <a:satOff val="0"/>
                      <a:lumOff val="0"/>
                      <a:alphaOff val="0"/>
                    </a:prstClr>
                  </a:solidFill>
                  <a:latin typeface="Meiryo UI" pitchFamily="50" charset="-128"/>
                  <a:ea typeface="Meiryo UI" pitchFamily="50" charset="-128"/>
                  <a:cs typeface="Meiryo UI" pitchFamily="50" charset="-128"/>
                </a:rPr>
                <a:t>7/25</a:t>
              </a:r>
              <a:r>
                <a:rPr lang="ja-JP" altLang="en-US" sz="1050" b="1" dirty="0" err="1" smtClean="0">
                  <a:solidFill>
                    <a:prstClr val="black">
                      <a:hueOff val="0"/>
                      <a:satOff val="0"/>
                      <a:lumOff val="0"/>
                      <a:alphaOff val="0"/>
                    </a:prstClr>
                  </a:solidFill>
                  <a:latin typeface="Meiryo UI" pitchFamily="50" charset="-128"/>
                  <a:ea typeface="Meiryo UI" pitchFamily="50" charset="-128"/>
                  <a:cs typeface="Meiryo UI" pitchFamily="50" charset="-128"/>
                </a:rPr>
                <a:t>、</a:t>
              </a:r>
              <a:r>
                <a:rPr lang="ja-JP" altLang="en-US" sz="1050" b="1" dirty="0" smtClean="0">
                  <a:solidFill>
                    <a:prstClr val="black">
                      <a:hueOff val="0"/>
                      <a:satOff val="0"/>
                      <a:lumOff val="0"/>
                      <a:alphaOff val="0"/>
                    </a:prstClr>
                  </a:solidFill>
                  <a:latin typeface="Meiryo UI" pitchFamily="50" charset="-128"/>
                  <a:ea typeface="Meiryo UI" pitchFamily="50" charset="-128"/>
                  <a:cs typeface="Meiryo UI" pitchFamily="50" charset="-128"/>
                </a:rPr>
                <a:t>河川</a:t>
              </a:r>
              <a:r>
                <a:rPr lang="ja-JP" altLang="en-US" sz="1050" b="1" dirty="0">
                  <a:solidFill>
                    <a:prstClr val="black">
                      <a:hueOff val="0"/>
                      <a:satOff val="0"/>
                      <a:lumOff val="0"/>
                      <a:alphaOff val="0"/>
                    </a:prstClr>
                  </a:solidFill>
                  <a:latin typeface="Meiryo UI" pitchFamily="50" charset="-128"/>
                  <a:ea typeface="Meiryo UI" pitchFamily="50" charset="-128"/>
                  <a:cs typeface="Meiryo UI" pitchFamily="50" charset="-128"/>
                </a:rPr>
                <a:t>・港湾・公園</a:t>
              </a:r>
              <a:r>
                <a:rPr lang="ja-JP" altLang="en-US" sz="1050" b="1" dirty="0" smtClean="0">
                  <a:solidFill>
                    <a:prstClr val="black">
                      <a:hueOff val="0"/>
                      <a:satOff val="0"/>
                      <a:lumOff val="0"/>
                      <a:alphaOff val="0"/>
                    </a:prstClr>
                  </a:solidFill>
                  <a:latin typeface="Meiryo UI" pitchFamily="50" charset="-128"/>
                  <a:ea typeface="Meiryo UI" pitchFamily="50" charset="-128"/>
                  <a:cs typeface="Meiryo UI" pitchFamily="50" charset="-128"/>
                </a:rPr>
                <a:t>部会　</a:t>
              </a:r>
              <a:r>
                <a:rPr lang="en-US" altLang="ja-JP" sz="1050" b="1" dirty="0" smtClean="0">
                  <a:solidFill>
                    <a:prstClr val="black">
                      <a:hueOff val="0"/>
                      <a:satOff val="0"/>
                      <a:lumOff val="0"/>
                      <a:alphaOff val="0"/>
                    </a:prstClr>
                  </a:solidFill>
                  <a:latin typeface="Meiryo UI" pitchFamily="50" charset="-128"/>
                  <a:ea typeface="Meiryo UI" pitchFamily="50" charset="-128"/>
                  <a:cs typeface="Meiryo UI" pitchFamily="50" charset="-128"/>
                </a:rPr>
                <a:t>7/30</a:t>
              </a:r>
              <a:r>
                <a:rPr lang="ja-JP" altLang="en-US" sz="1050" b="1" dirty="0" smtClean="0">
                  <a:solidFill>
                    <a:prstClr val="black">
                      <a:hueOff val="0"/>
                      <a:satOff val="0"/>
                      <a:lumOff val="0"/>
                      <a:alphaOff val="0"/>
                    </a:prstClr>
                  </a:solidFill>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（仮称）大阪府都市基盤施設長寿命化</a:t>
              </a:r>
              <a:r>
                <a:rPr lang="ja-JP" altLang="en-US" b="1" u="sng" dirty="0" smtClean="0">
                  <a:latin typeface="Meiryo UI" pitchFamily="50" charset="-128"/>
                  <a:ea typeface="Meiryo UI" pitchFamily="50" charset="-128"/>
                  <a:cs typeface="Meiryo UI" pitchFamily="50" charset="-128"/>
                </a:rPr>
                <a:t>計画</a:t>
              </a:r>
              <a:r>
                <a:rPr lang="ja-JP" altLang="en-US" b="1" u="sng" dirty="0">
                  <a:latin typeface="Meiryo UI" pitchFamily="50" charset="-128"/>
                  <a:ea typeface="Meiryo UI" pitchFamily="50" charset="-128"/>
                  <a:cs typeface="Meiryo UI" pitchFamily="50" charset="-128"/>
                </a:rPr>
                <a:t>（</a:t>
              </a:r>
              <a:r>
                <a:rPr lang="ja-JP" altLang="en-US" b="1" u="sng" dirty="0" smtClean="0">
                  <a:latin typeface="Meiryo UI" pitchFamily="50" charset="-128"/>
                  <a:ea typeface="Meiryo UI" pitchFamily="50" charset="-128"/>
                  <a:cs typeface="Meiryo UI" pitchFamily="50" charset="-128"/>
                </a:rPr>
                <a:t>素案）中間とりまとめ</a:t>
              </a:r>
              <a:r>
                <a:rPr lang="ja-JP" altLang="en-US" sz="1600" dirty="0" smtClean="0">
                  <a:latin typeface="Meiryo UI" pitchFamily="50" charset="-128"/>
                  <a:ea typeface="Meiryo UI" pitchFamily="50" charset="-128"/>
                  <a:cs typeface="Meiryo UI" pitchFamily="50" charset="-128"/>
                </a:rPr>
                <a:t>の作成</a:t>
              </a:r>
              <a:endParaRPr lang="en-US" altLang="ja-JP" sz="16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８月</a:t>
              </a:r>
              <a:r>
                <a:rPr lang="en-US" altLang="ja-JP" sz="1600" b="1" dirty="0" smtClean="0">
                  <a:latin typeface="Meiryo UI" pitchFamily="50" charset="-128"/>
                  <a:ea typeface="Meiryo UI" pitchFamily="50" charset="-128"/>
                  <a:cs typeface="Meiryo UI" pitchFamily="50" charset="-128"/>
                </a:rPr>
                <a:t>11</a:t>
              </a:r>
              <a:r>
                <a:rPr lang="ja-JP" altLang="en-US" sz="1600" b="1" dirty="0" smtClean="0">
                  <a:latin typeface="Meiryo UI" pitchFamily="50" charset="-128"/>
                  <a:ea typeface="Meiryo UI" pitchFamily="50" charset="-128"/>
                  <a:cs typeface="Meiryo UI" pitchFamily="50" charset="-128"/>
                </a:rPr>
                <a:t>日　幹事会</a:t>
              </a:r>
              <a:endParaRPr lang="en-US" altLang="ja-JP" sz="1600" b="1"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a:t>
              </a:r>
              <a:r>
                <a:rPr lang="ja-JP" altLang="en-US" sz="1600" b="1" u="sng" dirty="0">
                  <a:latin typeface="Meiryo UI" pitchFamily="50" charset="-128"/>
                  <a:ea typeface="Meiryo UI" pitchFamily="50" charset="-128"/>
                  <a:cs typeface="Meiryo UI" pitchFamily="50" charset="-128"/>
                </a:rPr>
                <a:t> （仮称）大阪府都市基盤施設長寿命化計画（素案</a:t>
              </a:r>
              <a:r>
                <a:rPr lang="ja-JP" altLang="en-US" sz="1600" b="1" u="sng" dirty="0" smtClean="0">
                  <a:latin typeface="Meiryo UI" pitchFamily="50" charset="-128"/>
                  <a:ea typeface="Meiryo UI" pitchFamily="50" charset="-128"/>
                  <a:cs typeface="Meiryo UI" pitchFamily="50" charset="-128"/>
                </a:rPr>
                <a:t>）の中間とりまとめ</a:t>
              </a:r>
              <a:endParaRPr lang="en-US" altLang="ja-JP" sz="1600" b="1" dirty="0" smtClean="0">
                <a:latin typeface="Meiryo UI" pitchFamily="50" charset="-128"/>
                <a:ea typeface="Meiryo UI" pitchFamily="50" charset="-128"/>
                <a:cs typeface="Meiryo UI" pitchFamily="50" charset="-128"/>
              </a:endParaRPr>
            </a:p>
          </p:txBody>
        </p:sp>
      </p:grpSp>
      <p:sp>
        <p:nvSpPr>
          <p:cNvPr id="28" name="ホームベース 27"/>
          <p:cNvSpPr/>
          <p:nvPr/>
        </p:nvSpPr>
        <p:spPr>
          <a:xfrm rot="5400000">
            <a:off x="-144479" y="2166988"/>
            <a:ext cx="1479510" cy="90049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山形 4"/>
          <p:cNvSpPr/>
          <p:nvPr/>
        </p:nvSpPr>
        <p:spPr>
          <a:xfrm>
            <a:off x="136151" y="1997740"/>
            <a:ext cx="898177" cy="7111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H</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26</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3" name="グループ化 32"/>
          <p:cNvGrpSpPr/>
          <p:nvPr/>
        </p:nvGrpSpPr>
        <p:grpSpPr>
          <a:xfrm>
            <a:off x="1145376" y="4536735"/>
            <a:ext cx="7949908" cy="1053068"/>
            <a:chOff x="1145376" y="4183466"/>
            <a:chExt cx="7949908" cy="1053068"/>
          </a:xfrm>
        </p:grpSpPr>
        <p:sp>
          <p:nvSpPr>
            <p:cNvPr id="27" name="片側の 2 つの角を丸めた四角形 26"/>
            <p:cNvSpPr/>
            <p:nvPr/>
          </p:nvSpPr>
          <p:spPr>
            <a:xfrm rot="5400000">
              <a:off x="4593796" y="735046"/>
              <a:ext cx="1053068" cy="7949908"/>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0" name="片側の 2 つの角を丸めた四角形 10"/>
            <p:cNvSpPr/>
            <p:nvPr/>
          </p:nvSpPr>
          <p:spPr>
            <a:xfrm>
              <a:off x="1243646" y="4239309"/>
              <a:ext cx="7779797" cy="9228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９</a:t>
              </a:r>
              <a:r>
                <a:rPr lang="ja-JP" altLang="en-US" sz="1600" b="1" dirty="0" smtClean="0">
                  <a:latin typeface="Meiryo UI" pitchFamily="50" charset="-128"/>
                  <a:ea typeface="Meiryo UI" pitchFamily="50" charset="-128"/>
                  <a:cs typeface="Meiryo UI" pitchFamily="50" charset="-128"/>
                </a:rPr>
                <a:t>月～</a:t>
              </a:r>
              <a:r>
                <a:rPr lang="en-US" altLang="ja-JP" sz="1600" b="1" dirty="0">
                  <a:latin typeface="Meiryo UI" pitchFamily="50" charset="-128"/>
                  <a:ea typeface="Meiryo UI" pitchFamily="50" charset="-128"/>
                  <a:cs typeface="Meiryo UI" pitchFamily="50" charset="-128"/>
                </a:rPr>
                <a:t>10</a:t>
              </a:r>
              <a:r>
                <a:rPr lang="ja-JP" altLang="en-US" sz="1600" b="1" dirty="0" smtClean="0">
                  <a:latin typeface="Meiryo UI" pitchFamily="50" charset="-128"/>
                  <a:ea typeface="Meiryo UI" pitchFamily="50" charset="-128"/>
                  <a:cs typeface="Meiryo UI" pitchFamily="50" charset="-128"/>
                </a:rPr>
                <a:t>月　各部会開催</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（仮称）大阪府都市基盤施設長寿命化</a:t>
              </a:r>
              <a:r>
                <a:rPr lang="ja-JP" altLang="en-US" sz="1200" dirty="0" smtClean="0">
                  <a:latin typeface="Meiryo UI" pitchFamily="50" charset="-128"/>
                  <a:ea typeface="Meiryo UI" pitchFamily="50" charset="-128"/>
                  <a:cs typeface="Meiryo UI" pitchFamily="50" charset="-128"/>
                </a:rPr>
                <a:t>計画（案）の作成　</a:t>
              </a:r>
              <a:endParaRPr lang="en-US" altLang="ja-JP" sz="12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◆１１月～</a:t>
              </a:r>
              <a:r>
                <a:rPr lang="en-US" altLang="ja-JP" sz="1600" b="1" dirty="0">
                  <a:latin typeface="Meiryo UI" pitchFamily="50" charset="-128"/>
                  <a:ea typeface="Meiryo UI" pitchFamily="50" charset="-128"/>
                  <a:cs typeface="Meiryo UI" pitchFamily="50" charset="-128"/>
                </a:rPr>
                <a:t>12</a:t>
              </a:r>
              <a:r>
                <a:rPr lang="ja-JP" altLang="en-US" sz="1600" b="1" dirty="0" smtClean="0">
                  <a:latin typeface="Meiryo UI" pitchFamily="50" charset="-128"/>
                  <a:ea typeface="Meiryo UI" pitchFamily="50" charset="-128"/>
                  <a:cs typeface="Meiryo UI" pitchFamily="50" charset="-128"/>
                </a:rPr>
                <a:t>月</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全体検討部会・幹事会の開催</a:t>
              </a:r>
              <a:r>
                <a:rPr lang="en-US" altLang="ja-JP" sz="1600" b="1" dirty="0">
                  <a:latin typeface="Meiryo UI" pitchFamily="50" charset="-128"/>
                  <a:ea typeface="Meiryo UI" pitchFamily="50" charset="-128"/>
                  <a:cs typeface="Meiryo UI" pitchFamily="50" charset="-128"/>
                </a:rPr>
                <a:t/>
              </a:r>
              <a:br>
                <a:rPr lang="en-US" altLang="ja-JP" sz="1600" b="1" dirty="0">
                  <a:latin typeface="Meiryo UI" pitchFamily="50" charset="-128"/>
                  <a:ea typeface="Meiryo UI" pitchFamily="50" charset="-128"/>
                  <a:cs typeface="Meiryo UI" pitchFamily="50" charset="-128"/>
                </a:rPr>
              </a:br>
              <a:r>
                <a:rPr lang="ja-JP" altLang="en-US" sz="14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（仮称）大阪府都市基盤施設長寿命化計画（案）の作成　</a:t>
              </a:r>
              <a:endParaRPr lang="en-US" altLang="ja-JP" sz="1200" dirty="0">
                <a:latin typeface="Meiryo UI" pitchFamily="50" charset="-128"/>
                <a:ea typeface="Meiryo UI" pitchFamily="50" charset="-128"/>
                <a:cs typeface="Meiryo UI" pitchFamily="50" charset="-128"/>
              </a:endParaRPr>
            </a:p>
          </p:txBody>
        </p:sp>
      </p:grpSp>
      <p:grpSp>
        <p:nvGrpSpPr>
          <p:cNvPr id="2" name="グループ化 1"/>
          <p:cNvGrpSpPr/>
          <p:nvPr/>
        </p:nvGrpSpPr>
        <p:grpSpPr>
          <a:xfrm>
            <a:off x="1145376" y="5667092"/>
            <a:ext cx="7949907" cy="1053068"/>
            <a:chOff x="1145376" y="5755438"/>
            <a:chExt cx="7949907" cy="1053068"/>
          </a:xfrm>
        </p:grpSpPr>
        <p:sp>
          <p:nvSpPr>
            <p:cNvPr id="31" name="片側の 2 つの角を丸めた四角形 30"/>
            <p:cNvSpPr/>
            <p:nvPr/>
          </p:nvSpPr>
          <p:spPr>
            <a:xfrm rot="5400000">
              <a:off x="4593796" y="2307018"/>
              <a:ext cx="1053068" cy="7949907"/>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片側の 2 つの角を丸めた四角形 10"/>
            <p:cNvSpPr/>
            <p:nvPr/>
          </p:nvSpPr>
          <p:spPr>
            <a:xfrm>
              <a:off x="1222834" y="5831673"/>
              <a:ext cx="7779797" cy="9228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endParaRPr kumimoji="1" lang="en-US" altLang="ja-JP" sz="1600" b="1" kern="1200" dirty="0" smtClean="0">
                <a:latin typeface="Meiryo UI" pitchFamily="50" charset="-128"/>
                <a:ea typeface="Meiryo UI" pitchFamily="50" charset="-128"/>
                <a:cs typeface="Meiryo UI" pitchFamily="50" charset="-128"/>
              </a:endParaRPr>
            </a:p>
            <a:p>
              <a:pPr marL="0" lvl="1" algn="l" defTabSz="889000">
                <a:lnSpc>
                  <a:spcPct val="90000"/>
                </a:lnSpc>
                <a:spcBef>
                  <a:spcPct val="0"/>
                </a:spcBef>
                <a:spcAft>
                  <a:spcPct val="15000"/>
                </a:spcAft>
              </a:pPr>
              <a:endParaRPr lang="en-US" altLang="ja-JP" sz="1600" b="1"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1</a:t>
              </a:r>
              <a:r>
                <a:rPr lang="ja-JP" altLang="en-US" sz="1600" b="1" dirty="0" smtClean="0">
                  <a:latin typeface="Meiryo UI" pitchFamily="50" charset="-128"/>
                  <a:ea typeface="Meiryo UI" pitchFamily="50" charset="-128"/>
                  <a:cs typeface="Meiryo UI" pitchFamily="50" charset="-128"/>
                </a:rPr>
                <a:t>月～</a:t>
              </a:r>
              <a:r>
                <a:rPr lang="ja-JP" altLang="en-US" sz="1600" b="1" dirty="0">
                  <a:latin typeface="Meiryo UI" pitchFamily="50" charset="-128"/>
                  <a:ea typeface="Meiryo UI" pitchFamily="50" charset="-128"/>
                  <a:cs typeface="Meiryo UI" pitchFamily="50" charset="-128"/>
                </a:rPr>
                <a:t>３</a:t>
              </a:r>
              <a:r>
                <a:rPr lang="ja-JP" altLang="en-US" sz="1600" b="1" dirty="0" smtClean="0">
                  <a:latin typeface="Meiryo UI" pitchFamily="50" charset="-128"/>
                  <a:ea typeface="Meiryo UI" pitchFamily="50" charset="-128"/>
                  <a:cs typeface="Meiryo UI" pitchFamily="50" charset="-128"/>
                </a:rPr>
                <a:t>月　各部会・幹事会・審議会の開催</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（仮称）大阪府都市基盤施設長寿命化</a:t>
              </a:r>
              <a:r>
                <a:rPr lang="ja-JP" altLang="en-US" b="1" u="sng" dirty="0" smtClean="0">
                  <a:latin typeface="Meiryo UI" pitchFamily="50" charset="-128"/>
                  <a:ea typeface="Meiryo UI" pitchFamily="50" charset="-128"/>
                  <a:cs typeface="Meiryo UI" pitchFamily="50" charset="-128"/>
                </a:rPr>
                <a:t>計画（案）</a:t>
              </a:r>
              <a:r>
                <a:rPr lang="ja-JP" altLang="en-US" sz="1600" dirty="0" smtClean="0">
                  <a:latin typeface="Meiryo UI" pitchFamily="50" charset="-128"/>
                  <a:ea typeface="Meiryo UI" pitchFamily="50" charset="-128"/>
                  <a:cs typeface="Meiryo UI" pitchFamily="50" charset="-128"/>
                </a:rPr>
                <a:t>のとりまとめ</a:t>
              </a:r>
              <a:r>
                <a:rPr lang="ja-JP" altLang="en-US" sz="1400" dirty="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smtClean="0">
                  <a:latin typeface="Meiryo UI" pitchFamily="50" charset="-128"/>
                  <a:ea typeface="Meiryo UI" pitchFamily="50" charset="-128"/>
                  <a:cs typeface="Meiryo UI" pitchFamily="50" charset="-128"/>
                </a:rPr>
                <a:t>　　</a:t>
              </a:r>
              <a:endParaRPr lang="en-US" altLang="ja-JP" sz="12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a:latin typeface="Meiryo UI" pitchFamily="50" charset="-128"/>
                  <a:ea typeface="Meiryo UI" pitchFamily="50" charset="-128"/>
                  <a:cs typeface="Meiryo UI" pitchFamily="50" charset="-128"/>
                </a:rPr>
                <a:t>　　</a:t>
              </a:r>
              <a:r>
                <a:rPr kumimoji="1" lang="ja-JP" altLang="en-US" sz="1600" kern="12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smtClean="0">
                  <a:latin typeface="Meiryo UI" pitchFamily="50" charset="-128"/>
                  <a:ea typeface="Meiryo UI" pitchFamily="50" charset="-128"/>
                  <a:cs typeface="Meiryo UI" pitchFamily="50" charset="-128"/>
                </a:rPr>
                <a:t>　</a:t>
              </a:r>
              <a:endParaRPr kumimoji="1" lang="ja-JP" altLang="en-US" sz="1200" kern="1200" dirty="0">
                <a:latin typeface="Meiryo UI" pitchFamily="50" charset="-128"/>
                <a:ea typeface="Meiryo UI" pitchFamily="50" charset="-128"/>
                <a:cs typeface="Meiryo UI" pitchFamily="50" charset="-128"/>
              </a:endParaRPr>
            </a:p>
          </p:txBody>
        </p:sp>
      </p:grpSp>
      <p:sp>
        <p:nvSpPr>
          <p:cNvPr id="34" name="ホームベース 33"/>
          <p:cNvSpPr/>
          <p:nvPr/>
        </p:nvSpPr>
        <p:spPr>
          <a:xfrm rot="5400000">
            <a:off x="19211" y="644911"/>
            <a:ext cx="1152128" cy="900498"/>
          </a:xfrm>
          <a:prstGeom prst="homePlate">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山形 4"/>
          <p:cNvSpPr/>
          <p:nvPr/>
        </p:nvSpPr>
        <p:spPr>
          <a:xfrm>
            <a:off x="128704" y="629588"/>
            <a:ext cx="898177" cy="7111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H25</a:t>
            </a:r>
          </a:p>
          <a:p>
            <a:pPr lvl="0" algn="ctr" defTabSz="977900">
              <a:lnSpc>
                <a:spcPct val="90000"/>
              </a:lnSpc>
              <a:spcBef>
                <a:spcPct val="0"/>
              </a:spcBef>
              <a:spcAft>
                <a:spcPct val="35000"/>
              </a:spcAft>
            </a:pP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36461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7571</TotalTime>
  <Words>31</Words>
  <Application>Microsoft Office PowerPoint</Application>
  <PresentationFormat>画面に合わせる (4:3)</PresentationFormat>
  <Paragraphs>34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大井祥之</cp:lastModifiedBy>
  <cp:revision>343</cp:revision>
  <cp:lastPrinted>2014-06-29T10:58:39Z</cp:lastPrinted>
  <dcterms:created xsi:type="dcterms:W3CDTF">2014-01-16T12:35:31Z</dcterms:created>
  <dcterms:modified xsi:type="dcterms:W3CDTF">2014-07-02T12:07:16Z</dcterms:modified>
</cp:coreProperties>
</file>