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3">
  <p:sldMasterIdLst>
    <p:sldMasterId id="2147483648" r:id="rId4"/>
  </p:sldMasterIdLst>
  <p:notesMasterIdLst>
    <p:notesMasterId r:id="rId9"/>
  </p:notesMasterIdLst>
  <p:handoutMasterIdLst>
    <p:handoutMasterId r:id="rId10"/>
  </p:handoutMasterIdLst>
  <p:sldIdLst>
    <p:sldId id="643" r:id="rId5"/>
    <p:sldId id="644" r:id="rId6"/>
    <p:sldId id="645" r:id="rId7"/>
    <p:sldId id="646"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27">
          <p15:clr>
            <a:srgbClr val="A4A3A4"/>
          </p15:clr>
        </p15:guide>
        <p15:guide id="2" pos="68">
          <p15:clr>
            <a:srgbClr val="A4A3A4"/>
          </p15:clr>
        </p15:guide>
        <p15:guide id="3" pos="56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082" autoAdjust="0"/>
  </p:normalViewPr>
  <p:slideViewPr>
    <p:cSldViewPr>
      <p:cViewPr>
        <p:scale>
          <a:sx n="100" d="100"/>
          <a:sy n="100" d="100"/>
        </p:scale>
        <p:origin x="-528" y="474"/>
      </p:cViewPr>
      <p:guideLst>
        <p:guide orient="horz" pos="527"/>
        <p:guide pos="68"/>
        <p:guide pos="5692"/>
      </p:guideLst>
    </p:cSldViewPr>
  </p:slideViewPr>
  <p:outlineViewPr>
    <p:cViewPr>
      <p:scale>
        <a:sx n="33" d="100"/>
        <a:sy n="33" d="100"/>
      </p:scale>
      <p:origin x="252" y="157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37647E07-BF92-4D39-B53C-51C9521A1FFF}" type="datetimeFigureOut">
              <a:rPr kumimoji="1" lang="ja-JP" altLang="en-US" smtClean="0"/>
              <a:t>2014/5/20</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1E84FC7-FB7D-41A0-A226-93A5653C86BB}" type="slidenum">
              <a:rPr kumimoji="1" lang="ja-JP" altLang="en-US" smtClean="0"/>
              <a:t>‹#›</a:t>
            </a:fld>
            <a:endParaRPr kumimoji="1" lang="ja-JP" altLang="en-US"/>
          </a:p>
        </p:txBody>
      </p:sp>
    </p:spTree>
    <p:extLst>
      <p:ext uri="{BB962C8B-B14F-4D97-AF65-F5344CB8AC3E}">
        <p14:creationId xmlns:p14="http://schemas.microsoft.com/office/powerpoint/2010/main" val="36072817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8F669BCD-B990-4A90-82E4-D6DCA0B691C3}" type="datetimeFigureOut">
              <a:rPr kumimoji="1" lang="ja-JP" altLang="en-US" smtClean="0"/>
              <a:t>2014/5/20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C9D8128-0D49-4FB7-BD1C-395F2D4B64DE}" type="slidenum">
              <a:rPr kumimoji="1" lang="ja-JP" altLang="en-US" smtClean="0"/>
              <a:t>‹#›</a:t>
            </a:fld>
            <a:endParaRPr kumimoji="1" lang="ja-JP" altLang="en-US"/>
          </a:p>
        </p:txBody>
      </p:sp>
    </p:spTree>
    <p:extLst>
      <p:ext uri="{BB962C8B-B14F-4D97-AF65-F5344CB8AC3E}">
        <p14:creationId xmlns:p14="http://schemas.microsoft.com/office/powerpoint/2010/main" val="1644351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0</a:t>
            </a:fld>
            <a:endParaRPr kumimoji="1" lang="ja-JP" altLang="en-US"/>
          </a:p>
        </p:txBody>
      </p:sp>
    </p:spTree>
    <p:extLst>
      <p:ext uri="{BB962C8B-B14F-4D97-AF65-F5344CB8AC3E}">
        <p14:creationId xmlns:p14="http://schemas.microsoft.com/office/powerpoint/2010/main" val="351314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0"/>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CC1CAC9-68A3-4DFA-AD1B-F6501B2DE7E4}" type="datetime1">
              <a:rPr kumimoji="1" lang="ja-JP" altLang="en-US" smtClean="0"/>
              <a:t>2014/5/20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974904" y="6520264"/>
            <a:ext cx="2133600" cy="365125"/>
          </a:xfrm>
        </p:spPr>
        <p:txBody>
          <a:bodyPr/>
          <a:lstStyle>
            <a:lvl1pPr>
              <a:defRPr sz="1000"/>
            </a:lvl1pPr>
          </a:lstStyle>
          <a:p>
            <a:fld id="{57D6C0A1-9264-47D4-A470-56C07D157F34}" type="slidenum">
              <a:rPr lang="ja-JP" altLang="en-US" smtClean="0"/>
              <a:pPr/>
              <a:t>‹#›</a:t>
            </a:fld>
            <a:endParaRPr lang="ja-JP" altLang="en-US"/>
          </a:p>
        </p:txBody>
      </p:sp>
    </p:spTree>
    <p:extLst>
      <p:ext uri="{BB962C8B-B14F-4D97-AF65-F5344CB8AC3E}">
        <p14:creationId xmlns:p14="http://schemas.microsoft.com/office/powerpoint/2010/main" val="170016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C12D01-64B2-4A32-ABE3-8FC30B867D1F}" type="datetime1">
              <a:rPr kumimoji="1" lang="ja-JP" altLang="en-US" smtClean="0"/>
              <a:t>2014/5/20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135531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3"/>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3"/>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993A90-13FC-42A8-94D7-7F0D0A54BE5A}" type="datetime1">
              <a:rPr kumimoji="1" lang="ja-JP" altLang="en-US" smtClean="0"/>
              <a:t>2014/5/20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330682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0A31C83-7BAB-4AEF-B408-4A4C0F2DFD40}" type="datetime1">
              <a:rPr kumimoji="1" lang="ja-JP" altLang="en-US" smtClean="0"/>
              <a:t>2014/5/20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8152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0E9BE8-3D6C-45E1-BD79-B22DCD1E91D8}" type="datetime1">
              <a:rPr kumimoji="1" lang="ja-JP" altLang="en-US" smtClean="0"/>
              <a:t>2014/5/20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81215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5A5DE99-6331-4411-A211-47B3D543479C}" type="datetime1">
              <a:rPr kumimoji="1" lang="ja-JP" altLang="en-US" smtClean="0"/>
              <a:t>2014/5/20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939609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31"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31"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A2F6D47-4F95-4B99-A0F2-F5530EDA44AB}" type="datetime1">
              <a:rPr kumimoji="1" lang="ja-JP" altLang="en-US" smtClean="0"/>
              <a:t>2014/5/20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2206333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C90200A-C8F7-45E7-89A5-8A5685F9D453}" type="datetime1">
              <a:rPr kumimoji="1" lang="ja-JP" altLang="en-US" smtClean="0"/>
              <a:t>2014/5/20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537494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310AFD-CA2B-4857-A6E7-C1A3DC35925A}" type="datetime1">
              <a:rPr kumimoji="1" lang="ja-JP" altLang="en-US" smtClean="0"/>
              <a:t>2014/5/20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296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6"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5"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6"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76A5B0-D33C-4120-806F-8E698154834A}" type="datetime1">
              <a:rPr kumimoji="1" lang="ja-JP" altLang="en-US" smtClean="0"/>
              <a:t>2014/5/20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78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508A9F-BB37-4656-B82C-B3AD5DF489EC}" type="datetime1">
              <a:rPr kumimoji="1" lang="ja-JP" altLang="en-US" smtClean="0"/>
              <a:t>2014/5/20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7D6C0A1-9264-47D4-A470-56C07D157F34}" type="slidenum">
              <a:rPr kumimoji="1" lang="ja-JP" altLang="en-US" smtClean="0"/>
              <a:t>‹#›</a:t>
            </a:fld>
            <a:endParaRPr kumimoji="1" lang="ja-JP" altLang="en-US"/>
          </a:p>
        </p:txBody>
      </p:sp>
    </p:spTree>
    <p:extLst>
      <p:ext uri="{BB962C8B-B14F-4D97-AF65-F5344CB8AC3E}">
        <p14:creationId xmlns:p14="http://schemas.microsoft.com/office/powerpoint/2010/main" val="36690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5"/>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5"/>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DD6405-B4D0-451B-B6F7-4D757CA81442}" type="datetime1">
              <a:rPr kumimoji="1" lang="ja-JP" altLang="en-US" smtClean="0"/>
              <a:t>2014/5/20</a:t>
            </a:fld>
            <a:endParaRPr kumimoji="1" lang="ja-JP" altLang="en-US"/>
          </a:p>
        </p:txBody>
      </p:sp>
      <p:sp>
        <p:nvSpPr>
          <p:cNvPr id="5" name="フッター プレースホルダー 4"/>
          <p:cNvSpPr>
            <a:spLocks noGrp="1"/>
          </p:cNvSpPr>
          <p:nvPr>
            <p:ph type="ftr" sz="quarter" idx="3"/>
          </p:nvPr>
        </p:nvSpPr>
        <p:spPr>
          <a:xfrm>
            <a:off x="3124200" y="635635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76800" y="6519605"/>
            <a:ext cx="21336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7D6C0A1-9264-47D4-A470-56C07D157F34}" type="slidenum">
              <a:rPr lang="ja-JP" altLang="en-US" smtClean="0"/>
              <a:pPr/>
              <a:t>‹#›</a:t>
            </a:fld>
            <a:endParaRPr lang="ja-JP" altLang="en-US"/>
          </a:p>
        </p:txBody>
      </p:sp>
    </p:spTree>
    <p:extLst>
      <p:ext uri="{BB962C8B-B14F-4D97-AF65-F5344CB8AC3E}">
        <p14:creationId xmlns:p14="http://schemas.microsoft.com/office/powerpoint/2010/main" val="1879779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6024" y="-27384"/>
            <a:ext cx="9540552" cy="947971"/>
          </a:xfrm>
        </p:spPr>
        <p:txBody>
          <a:bodyPr>
            <a:normAutofit/>
          </a:bodyPr>
          <a:lstStyle/>
          <a:p>
            <a:r>
              <a:rPr kumimoji="1" lang="ja-JP" altLang="en-US" sz="1800" b="1" dirty="0" smtClean="0">
                <a:latin typeface="Meiryo UI" pitchFamily="50" charset="-128"/>
                <a:ea typeface="Meiryo UI" pitchFamily="50" charset="-128"/>
                <a:cs typeface="Meiryo UI" pitchFamily="50" charset="-128"/>
              </a:rPr>
              <a:t>大阪府都市基盤施設</a:t>
            </a:r>
            <a:r>
              <a:rPr lang="ja-JP" altLang="en-US" sz="1800" b="1" dirty="0">
                <a:latin typeface="Meiryo UI" pitchFamily="50" charset="-128"/>
                <a:ea typeface="Meiryo UI" pitchFamily="50" charset="-128"/>
                <a:cs typeface="Meiryo UI" pitchFamily="50" charset="-128"/>
              </a:rPr>
              <a:t>維持</a:t>
            </a:r>
            <a:r>
              <a:rPr lang="ja-JP" altLang="en-US" sz="1800" b="1" dirty="0" smtClean="0">
                <a:latin typeface="Meiryo UI" pitchFamily="50" charset="-128"/>
                <a:ea typeface="Meiryo UI" pitchFamily="50" charset="-128"/>
                <a:cs typeface="Meiryo UI" pitchFamily="50" charset="-128"/>
              </a:rPr>
              <a:t>管理技術審議会</a:t>
            </a:r>
            <a:r>
              <a:rPr kumimoji="1" lang="en-US" altLang="ja-JP" sz="1800" b="1" dirty="0" smtClean="0">
                <a:latin typeface="Meiryo UI" pitchFamily="50" charset="-128"/>
                <a:ea typeface="Meiryo UI" pitchFamily="50" charset="-128"/>
                <a:cs typeface="Meiryo UI" pitchFamily="50" charset="-128"/>
              </a:rPr>
              <a:t/>
            </a:r>
            <a:br>
              <a:rPr kumimoji="1" lang="en-US" altLang="ja-JP" sz="1800" b="1" dirty="0" smtClean="0">
                <a:latin typeface="Meiryo UI" pitchFamily="50" charset="-128"/>
                <a:ea typeface="Meiryo UI" pitchFamily="50" charset="-128"/>
                <a:cs typeface="Meiryo UI" pitchFamily="50" charset="-128"/>
              </a:rPr>
            </a:br>
            <a:r>
              <a:rPr kumimoji="1" lang="ja-JP" altLang="en-US" sz="1800" b="1" dirty="0" smtClean="0">
                <a:latin typeface="Meiryo UI" pitchFamily="50" charset="-128"/>
                <a:ea typeface="Meiryo UI" pitchFamily="50" charset="-128"/>
                <a:cs typeface="Meiryo UI" pitchFamily="50" charset="-128"/>
              </a:rPr>
              <a:t>平成</a:t>
            </a:r>
            <a:r>
              <a:rPr kumimoji="1" lang="en-US" altLang="ja-JP" sz="1800" b="1" dirty="0" smtClean="0">
                <a:latin typeface="Meiryo UI" pitchFamily="50" charset="-128"/>
                <a:ea typeface="Meiryo UI" pitchFamily="50" charset="-128"/>
                <a:cs typeface="Meiryo UI" pitchFamily="50" charset="-128"/>
              </a:rPr>
              <a:t>26</a:t>
            </a:r>
            <a:r>
              <a:rPr kumimoji="1" lang="ja-JP" altLang="en-US" sz="1800" b="1" dirty="0" smtClean="0">
                <a:latin typeface="Meiryo UI" pitchFamily="50" charset="-128"/>
                <a:ea typeface="Meiryo UI" pitchFamily="50" charset="-128"/>
                <a:cs typeface="Meiryo UI" pitchFamily="50" charset="-128"/>
              </a:rPr>
              <a:t>年度　第１回</a:t>
            </a:r>
            <a:r>
              <a:rPr lang="ja-JP" altLang="en-US" sz="1800" b="1" dirty="0" smtClean="0">
                <a:latin typeface="Meiryo UI" pitchFamily="50" charset="-128"/>
                <a:ea typeface="Meiryo UI" pitchFamily="50" charset="-128"/>
                <a:cs typeface="Meiryo UI" pitchFamily="50" charset="-128"/>
              </a:rPr>
              <a:t>下水等設備</a:t>
            </a:r>
            <a:r>
              <a:rPr kumimoji="1" lang="ja-JP" altLang="en-US" sz="1800" b="1" dirty="0" smtClean="0">
                <a:latin typeface="Meiryo UI" pitchFamily="50" charset="-128"/>
                <a:ea typeface="Meiryo UI" pitchFamily="50" charset="-128"/>
                <a:cs typeface="Meiryo UI" pitchFamily="50" charset="-128"/>
              </a:rPr>
              <a:t>部会　実施報告</a:t>
            </a:r>
            <a:endParaRPr kumimoji="1" lang="ja-JP" altLang="en-US" sz="1800" b="1" dirty="0">
              <a:latin typeface="Meiryo UI" pitchFamily="50" charset="-128"/>
              <a:ea typeface="Meiryo UI" pitchFamily="50" charset="-128"/>
              <a:cs typeface="Meiryo UI" pitchFamily="50" charset="-128"/>
            </a:endParaRPr>
          </a:p>
        </p:txBody>
      </p:sp>
      <p:sp>
        <p:nvSpPr>
          <p:cNvPr id="6" name="テキスト ボックス 5"/>
          <p:cNvSpPr txBox="1"/>
          <p:nvPr/>
        </p:nvSpPr>
        <p:spPr>
          <a:xfrm>
            <a:off x="0" y="836712"/>
            <a:ext cx="9144000" cy="738664"/>
          </a:xfrm>
          <a:prstGeom prst="rect">
            <a:avLst/>
          </a:prstGeom>
          <a:noFill/>
        </p:spPr>
        <p:txBody>
          <a:bodyPr wrap="square" rtlCol="0">
            <a:spAutoFit/>
          </a:bodyPr>
          <a:lstStyle/>
          <a:p>
            <a:pPr lvl="1">
              <a:lnSpc>
                <a:spcPct val="1500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　時：平成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日（木）</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時０</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分から</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分</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50000"/>
              </a:lnSpc>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場　所：大阪府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西大阪治水事務所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0" y="1556792"/>
            <a:ext cx="9144000" cy="4755148"/>
          </a:xfrm>
          <a:prstGeom prst="rect">
            <a:avLst/>
          </a:prstGeom>
          <a:noFill/>
        </p:spPr>
        <p:txBody>
          <a:bodyPr wrap="square" rtlCol="0">
            <a:spAutoFit/>
          </a:bodyPr>
          <a:lstStyle/>
          <a:p>
            <a:pPr algn="ctr">
              <a:lnSpc>
                <a:spcPct val="150000"/>
              </a:lnSpc>
            </a:pP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議 事</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年度第</a:t>
            </a:r>
            <a:r>
              <a:rPr kumimoji="1" lang="en-US" altLang="ja-JP"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回幹事会・第</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回全体検討部会の報告</a:t>
            </a:r>
            <a:endParaRPr kumimoji="1"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1">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．効率的・効果的維持管理手法の確立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lvl="2">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１）点検、診断、評価の手法や体制等の充実</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3">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点検検証シートの再確認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2">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a:latin typeface="Meiryo UI" panose="020B0604030504040204" pitchFamily="50" charset="-128"/>
                <a:ea typeface="Meiryo UI" panose="020B0604030504040204" pitchFamily="50" charset="-128"/>
                <a:cs typeface="Meiryo UI" panose="020B0604030504040204" pitchFamily="50" charset="-128"/>
              </a:rPr>
              <a:t>施設</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の特性に応じた維持管理手法の体系化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lvl="3">
              <a:lnSpc>
                <a:spcPct val="1500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点検検証シートから確認された課題項目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lvl="3">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処理場・ポンプ場　土木構造物維持管理計画</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3">
              <a:lnSpc>
                <a:spcPct val="15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設備更新における時間計画型の導入</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3">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非常設備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の点検手法</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3">
              <a:lnSpc>
                <a:spcPct val="1500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下水設備における更新等の考え方</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lvl="3">
              <a:lnSpc>
                <a:spcPct val="150000"/>
              </a:lnSpc>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下水</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施設（設備）改築計画手法</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76131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07507" y="44624"/>
            <a:ext cx="8971919" cy="384831"/>
          </a:xfrm>
          <a:prstGeom prst="rect">
            <a:avLst/>
          </a:prstGeom>
          <a:gradFill>
            <a:gsLst>
              <a:gs pos="0">
                <a:schemeClr val="tx2"/>
              </a:gs>
              <a:gs pos="100000">
                <a:schemeClr val="tx2">
                  <a:lumMod val="60000"/>
                  <a:lumOff val="40000"/>
                </a:schemeClr>
              </a:gs>
              <a:gs pos="100000">
                <a:schemeClr val="accent1">
                  <a:tint val="23500"/>
                  <a:satMod val="160000"/>
                </a:schemeClr>
              </a:gs>
            </a:gsLst>
            <a:lin ang="5400000" scaled="0"/>
          </a:gradFill>
          <a:ln w="9525">
            <a:noFill/>
            <a:miter lim="800000"/>
            <a:headEnd/>
            <a:tailEnd/>
          </a:ln>
          <a:effectLst/>
          <a:extLst/>
        </p:spPr>
        <p:txBody>
          <a:bodyPr wrap="none" lIns="91350" tIns="45674" rIns="91350" bIns="45674" anchor="ctr"/>
          <a:lstStyle/>
          <a:p>
            <a:pPr defTabSz="912813">
              <a:buClr>
                <a:srgbClr val="000000"/>
              </a:buClr>
              <a:buSzPct val="100000"/>
              <a:defRPr/>
            </a:pPr>
            <a:r>
              <a:rPr kumimoji="0"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H26</a:t>
            </a:r>
            <a:r>
              <a:rPr kumimoji="0"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第</a:t>
            </a:r>
            <a:r>
              <a:rPr kumimoji="0"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回下水等設備部会　実施報告</a:t>
            </a:r>
            <a:endParaRPr kumimoji="0"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395536" y="692697"/>
            <a:ext cx="8280920" cy="5976664"/>
          </a:xfrm>
          <a:prstGeom prst="rect">
            <a:avLst/>
          </a:prstGeom>
          <a:noFill/>
          <a:ln w="12700">
            <a:noFill/>
          </a:ln>
        </p:spPr>
        <p:txBody>
          <a:bodyPr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14300" indent="0">
              <a:lnSpc>
                <a:spcPct val="150000"/>
              </a:lnSpc>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１）点検、診断、評価の手法や体制等の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14300" indent="0">
              <a:lnSpc>
                <a:spcPct val="150000"/>
              </a:lnSpc>
              <a:buNone/>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点検</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検証シートの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再確認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下水等設備部会における対象施設について再度確認を行った。</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当部会対象施設に対する課題は、抽出が済んでおり、個別に審議を行っている。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当部会</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で審議された結果と他部会で得られた審議結果との比較検討を行う必要がある。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14300" lvl="0" indent="0">
              <a:lnSpc>
                <a:spcPct val="150000"/>
              </a:lnSpc>
              <a:spcBef>
                <a:spcPts val="0"/>
              </a:spcBef>
              <a:buNone/>
            </a:pP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14300" lvl="0" indent="0">
              <a:lnSpc>
                <a:spcPct val="150000"/>
              </a:lnSpc>
              <a:spcBef>
                <a:spcPts val="0"/>
              </a:spcBef>
              <a:buNone/>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２）施設の特性に応じた維持管理手法の</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体系化</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処理場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・ポンプ場　土木構造物維持管理</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計画の策定（骨子案の提示）</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日常点検」から「</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詳細調査」までは、構造物の現状を調べるという観点は同じであるから、ひとくくりの方がわかりやすい。</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今後の計画案の検討にあたっては、以下の点に留意する。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200150" lvl="2">
              <a:lnSpc>
                <a:spcPct val="150000"/>
              </a:lnSpc>
              <a:spcBef>
                <a:spcPts val="0"/>
              </a:spcBef>
              <a:buFont typeface="Wingdings" panose="05000000000000000000" pitchFamily="2" charset="2"/>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維持管理のデータ保存について、情報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公開することも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検討すること。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200150" lvl="2">
              <a:lnSpc>
                <a:spcPct val="150000"/>
              </a:lnSpc>
              <a:spcBef>
                <a:spcPts val="0"/>
              </a:spcBef>
              <a:buFont typeface="Wingdings" panose="05000000000000000000" pitchFamily="2" charset="2"/>
              <a:buChar cha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点検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の結果様式の統一化を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図ること。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200150" lvl="2">
              <a:lnSpc>
                <a:spcPct val="150000"/>
              </a:lnSpc>
              <a:spcBef>
                <a:spcPts val="0"/>
              </a:spcBef>
              <a:buFont typeface="Wingdings" panose="05000000000000000000" pitchFamily="2" charset="2"/>
              <a:buChar cha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透明性の観点</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から、点検の様式では、点検実施者だけでなく、対策の要否に関する判定者に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も明らかできないか検討すること。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次回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の部会において、維持管理計画書の素案を審議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93816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07507" y="44624"/>
            <a:ext cx="8971919" cy="384831"/>
          </a:xfrm>
          <a:prstGeom prst="rect">
            <a:avLst/>
          </a:prstGeom>
          <a:gradFill>
            <a:gsLst>
              <a:gs pos="0">
                <a:schemeClr val="tx2"/>
              </a:gs>
              <a:gs pos="100000">
                <a:schemeClr val="tx2">
                  <a:lumMod val="60000"/>
                  <a:lumOff val="40000"/>
                </a:schemeClr>
              </a:gs>
              <a:gs pos="100000">
                <a:schemeClr val="accent1">
                  <a:tint val="23500"/>
                  <a:satMod val="160000"/>
                </a:schemeClr>
              </a:gs>
            </a:gsLst>
            <a:lin ang="5400000" scaled="0"/>
          </a:gradFill>
          <a:ln w="9525">
            <a:noFill/>
            <a:miter lim="800000"/>
            <a:headEnd/>
            <a:tailEnd/>
          </a:ln>
          <a:effectLst/>
          <a:extLst/>
        </p:spPr>
        <p:txBody>
          <a:bodyPr wrap="none" lIns="91350" tIns="45674" rIns="91350" bIns="45674" anchor="ctr"/>
          <a:lstStyle/>
          <a:p>
            <a:pPr defTabSz="912813">
              <a:buClr>
                <a:srgbClr val="000000"/>
              </a:buClr>
              <a:buSzPct val="100000"/>
              <a:defRPr/>
            </a:pPr>
            <a:r>
              <a:rPr kumimoji="0"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H26</a:t>
            </a:r>
            <a:r>
              <a:rPr kumimoji="0"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第</a:t>
            </a:r>
            <a:r>
              <a:rPr kumimoji="0"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回下水等設備部会　実施報告</a:t>
            </a:r>
            <a:endParaRPr kumimoji="0"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395536" y="692697"/>
            <a:ext cx="8280920" cy="5976664"/>
          </a:xfrm>
          <a:prstGeom prst="rect">
            <a:avLst/>
          </a:prstGeom>
          <a:noFill/>
          <a:ln w="12700">
            <a:noFill/>
          </a:ln>
        </p:spPr>
        <p:txBody>
          <a:bodyPr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14300" lvl="0" indent="0">
              <a:lnSpc>
                <a:spcPct val="150000"/>
              </a:lnSpc>
              <a:spcBef>
                <a:spcPts val="0"/>
              </a:spcBef>
              <a:buNone/>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体系化</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設備更新における時間計画型の導入</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設備では、状態監視として劣化や変状を評価しているが、劣化や変状を確認できない部分や想定して</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していない箇所において、突発的な故障が発生している。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突発的な故障に対して、より</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高度な計測を</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行うことで、状態</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監視を</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行うことが可能。</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設備</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の場合はトラブルの原因が明確で</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ないこと</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も多いため、計測対象の限定が</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困難なことが多い。</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設置後</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ある程度年数経過</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した設備については</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、トラブル原因の究明も困難であり、費用も要するため</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、時間</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計画的に更新する方法がある。</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設備では、状態監視による維持管理手法を基本とし、</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状態監視に</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よる劣化状態の確認や劣化徴候の把握が困難なもの</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については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、時間計画的に更新</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する手法とする。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長寿命化計画では、設備ごとの計画的維持管理となる。</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⇒次回の部会において、時間計画型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更新を</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場合の設定年数について審議を行う。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011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07507" y="44624"/>
            <a:ext cx="8971919" cy="384831"/>
          </a:xfrm>
          <a:prstGeom prst="rect">
            <a:avLst/>
          </a:prstGeom>
          <a:gradFill>
            <a:gsLst>
              <a:gs pos="0">
                <a:schemeClr val="tx2"/>
              </a:gs>
              <a:gs pos="100000">
                <a:schemeClr val="tx2">
                  <a:lumMod val="60000"/>
                  <a:lumOff val="40000"/>
                </a:schemeClr>
              </a:gs>
              <a:gs pos="100000">
                <a:schemeClr val="accent1">
                  <a:tint val="23500"/>
                  <a:satMod val="160000"/>
                </a:schemeClr>
              </a:gs>
            </a:gsLst>
            <a:lin ang="5400000" scaled="0"/>
          </a:gradFill>
          <a:ln w="9525">
            <a:noFill/>
            <a:miter lim="800000"/>
            <a:headEnd/>
            <a:tailEnd/>
          </a:ln>
          <a:effectLst/>
          <a:extLst/>
        </p:spPr>
        <p:txBody>
          <a:bodyPr wrap="none" lIns="91350" tIns="45674" rIns="91350" bIns="45674" anchor="ctr"/>
          <a:lstStyle/>
          <a:p>
            <a:pPr defTabSz="912813">
              <a:buClr>
                <a:srgbClr val="000000"/>
              </a:buClr>
              <a:buSzPct val="100000"/>
              <a:defRPr/>
            </a:pPr>
            <a:r>
              <a:rPr kumimoji="0"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H26</a:t>
            </a:r>
            <a:r>
              <a:rPr kumimoji="0"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第</a:t>
            </a:r>
            <a:r>
              <a:rPr kumimoji="0"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回下水等設備部会　実施報告</a:t>
            </a:r>
            <a:endParaRPr kumimoji="0"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コンテンツ プレースホルダー 2"/>
          <p:cNvSpPr txBox="1">
            <a:spLocks/>
          </p:cNvSpPr>
          <p:nvPr/>
        </p:nvSpPr>
        <p:spPr>
          <a:xfrm>
            <a:off x="395536" y="692697"/>
            <a:ext cx="8280920" cy="5976664"/>
          </a:xfrm>
          <a:prstGeom prst="rect">
            <a:avLst/>
          </a:prstGeom>
          <a:noFill/>
          <a:ln w="12700">
            <a:noFill/>
          </a:ln>
        </p:spPr>
        <p:txBody>
          <a:bodyPr anchor="t" anchorCtr="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114300" lvl="0" indent="0">
              <a:lnSpc>
                <a:spcPct val="150000"/>
              </a:lnSpc>
              <a:spcBef>
                <a:spcPts val="0"/>
              </a:spcBef>
              <a:buNone/>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体系化</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非常</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設備の点検手法</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非常</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設備は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、非常時にしか稼働しない特性があるため</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運転時間が短く、</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限られた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タイミング（月に</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回程度の定期試運転）でしか点検を実施できない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常時稼働している設備と比較し</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、運転時間が短いものの点検手法を評価する知見がない。</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国の点検基準に則して、現在の点検を実施することとする。</a:t>
            </a:r>
            <a:endParaRPr lang="en-US" altLang="ja-JP"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（下水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設備における更新等の</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考え方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下水施設（設備）の改築計画手法</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下水設備では国土交通省に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より</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、改築（全体更新、部分更新等）計画手法が定められており、その手法に従って実施していく。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大阪府で</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、代表</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機器単位で約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４千基</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、より詳細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な個別</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機器単位では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近い</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数の設備を管理している。そのため、</a:t>
            </a:r>
            <a:r>
              <a:rPr lang="ja-JP" altLang="en-US" sz="14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交通省のマニュアルに準じた、府方針に</a:t>
            </a:r>
            <a:r>
              <a:rPr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よる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改築計画手法により、効率的な維持管理を行って</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00100" lvl="1">
              <a:lnSpc>
                <a:spcPct val="150000"/>
              </a:lnSpc>
              <a:spcBef>
                <a:spcPts val="0"/>
              </a:spcBef>
              <a:buFont typeface="Wingdings" panose="05000000000000000000" pitchFamily="2" charset="2"/>
              <a:buChar char=""/>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spcBef>
                <a:spcPts val="0"/>
              </a:spcBef>
              <a:buNone/>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685800" lvl="1" indent="-171450">
              <a:lnSpc>
                <a:spcPct val="150000"/>
              </a:lnSpc>
              <a:buFont typeface="Wingdings" panose="05000000000000000000" pitchFamily="2" charset="2"/>
              <a:buChar char=""/>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514350" lvl="1" indent="0">
              <a:lnSpc>
                <a:spcPct val="150000"/>
              </a:lnSpc>
              <a:buNone/>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576411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B01351DC-4415-4586-B2F6-D399B22B7849}">
  <ds:schemaRefs>
    <ds:schemaRef ds:uri="http://schemas.microsoft.com/office/2006/metadata/properties"/>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023B93C6-6259-442E-8E0B-03BED656B877}">
  <ds:schemaRefs>
    <ds:schemaRef ds:uri="http://schemas.microsoft.com/sharepoint/v3/contenttype/forms"/>
  </ds:schemaRefs>
</ds:datastoreItem>
</file>

<file path=customXml/itemProps3.xml><?xml version="1.0" encoding="utf-8"?>
<ds:datastoreItem xmlns:ds="http://schemas.openxmlformats.org/officeDocument/2006/customXml" ds:itemID="{31FD76C4-B95A-48B6-8D05-7F2C1CFD34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13444</TotalTime>
  <Words>123</Words>
  <Application>Microsoft Office PowerPoint</Application>
  <PresentationFormat>画面に合わせる (4:3)</PresentationFormat>
  <Paragraphs>69</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大阪府都市基盤施設維持管理技術審議会 平成26年度　第１回下水等設備部会　実施報告</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大井祥之</dc:creator>
  <cp:lastModifiedBy>大阪府庁</cp:lastModifiedBy>
  <cp:revision>913</cp:revision>
  <cp:lastPrinted>2014-04-21T04:19:46Z</cp:lastPrinted>
  <dcterms:created xsi:type="dcterms:W3CDTF">2013-03-26T10:27:51Z</dcterms:created>
  <dcterms:modified xsi:type="dcterms:W3CDTF">2014-05-20T00:33:35Z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0x0101002A9F2E74B89BA4499CB1BEF8348AA80B</vt:lpwstr>
  </property>
</Properties>
</file>