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74" r:id="rId2"/>
    <p:sldId id="266" r:id="rId3"/>
    <p:sldId id="275" r:id="rId4"/>
    <p:sldId id="276" r:id="rId5"/>
    <p:sldId id="277" r:id="rId6"/>
    <p:sldId id="273" r:id="rId7"/>
    <p:sldId id="267"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1" autoAdjust="0"/>
    <p:restoredTop sz="86396" autoAdjust="0"/>
  </p:normalViewPr>
  <p:slideViewPr>
    <p:cSldViewPr>
      <p:cViewPr>
        <p:scale>
          <a:sx n="100" d="100"/>
          <a:sy n="100" d="100"/>
        </p:scale>
        <p:origin x="-44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389279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392004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1786860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3290051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383310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80696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3739183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156364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180139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239328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D49EC9-9315-4077-B26E-C375FD619774}" type="datetimeFigureOut">
              <a:rPr kumimoji="1" lang="ja-JP" altLang="en-US" smtClean="0"/>
              <a:t>2014/12/3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73386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49EC9-9315-4077-B26E-C375FD619774}" type="datetimeFigureOut">
              <a:rPr kumimoji="1" lang="ja-JP" altLang="en-US" smtClean="0"/>
              <a:t>2014/12/3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F74BA-52F7-4372-A632-752D7DD2C526}" type="slidenum">
              <a:rPr kumimoji="1" lang="ja-JP" altLang="en-US" smtClean="0"/>
              <a:t>‹#›</a:t>
            </a:fld>
            <a:endParaRPr kumimoji="1" lang="ja-JP" altLang="en-US"/>
          </a:p>
        </p:txBody>
      </p:sp>
    </p:spTree>
    <p:extLst>
      <p:ext uri="{BB962C8B-B14F-4D97-AF65-F5344CB8AC3E}">
        <p14:creationId xmlns:p14="http://schemas.microsoft.com/office/powerpoint/2010/main" val="2837557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4127"/>
            <a:ext cx="9143999" cy="552807"/>
          </a:xfrm>
          <a:prstGeom prst="rect">
            <a:avLst/>
          </a:prstGeom>
          <a:gradFill>
            <a:gsLst>
              <a:gs pos="0">
                <a:srgbClr val="FFFF99"/>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3000" b="1" dirty="0" smtClean="0">
                <a:latin typeface="Meiryo UI" pitchFamily="50" charset="-128"/>
                <a:ea typeface="Meiryo UI" pitchFamily="50" charset="-128"/>
                <a:cs typeface="Meiryo UI" pitchFamily="50" charset="-128"/>
              </a:rPr>
              <a:t>「地域維持管理連携プラットフォーム」の設立に向けて</a:t>
            </a:r>
            <a:endParaRPr lang="en-US" altLang="ja-JP" sz="3000" b="1" dirty="0">
              <a:latin typeface="Meiryo UI" pitchFamily="50" charset="-128"/>
              <a:ea typeface="Meiryo UI" pitchFamily="50" charset="-128"/>
              <a:cs typeface="Meiryo UI" pitchFamily="50" charset="-128"/>
            </a:endParaRPr>
          </a:p>
          <a:p>
            <a:pPr marL="0" indent="0">
              <a:buNone/>
            </a:pPr>
            <a:endParaRPr lang="en-US" altLang="ja-JP" sz="2000" b="1" dirty="0" smtClean="0">
              <a:latin typeface="Meiryo UI" pitchFamily="50" charset="-128"/>
              <a:ea typeface="Meiryo UI" pitchFamily="50" charset="-128"/>
              <a:cs typeface="Meiryo UI" pitchFamily="50" charset="-128"/>
            </a:endParaRPr>
          </a:p>
        </p:txBody>
      </p:sp>
      <p:sp>
        <p:nvSpPr>
          <p:cNvPr id="3" name="テキスト ボックス 2"/>
          <p:cNvSpPr txBox="1"/>
          <p:nvPr/>
        </p:nvSpPr>
        <p:spPr>
          <a:xfrm>
            <a:off x="971600" y="5013176"/>
            <a:ext cx="7272808" cy="1200329"/>
          </a:xfrm>
          <a:prstGeom prst="rect">
            <a:avLst/>
          </a:prstGeom>
          <a:noFill/>
        </p:spPr>
        <p:txBody>
          <a:bodyPr wrap="square" rtlCol="0">
            <a:spAutoFit/>
          </a:bodyPr>
          <a:lstStyle/>
          <a:p>
            <a:pPr algn="ct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大阪府都市整備部　</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26</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11</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7358" y="1916832"/>
            <a:ext cx="4809282" cy="199454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9743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p:cNvSpPr/>
          <p:nvPr/>
        </p:nvSpPr>
        <p:spPr>
          <a:xfrm>
            <a:off x="1383576" y="3862958"/>
            <a:ext cx="6572800" cy="2094624"/>
          </a:xfrm>
          <a:prstGeom prst="roundRect">
            <a:avLst>
              <a:gd name="adj" fmla="val 818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2"/>
          <p:cNvSpPr txBox="1">
            <a:spLocks/>
          </p:cNvSpPr>
          <p:nvPr/>
        </p:nvSpPr>
        <p:spPr>
          <a:xfrm>
            <a:off x="0" y="4035"/>
            <a:ext cx="9143999" cy="426207"/>
          </a:xfrm>
          <a:prstGeom prst="rect">
            <a:avLst/>
          </a:prstGeom>
          <a:gradFill>
            <a:gsLst>
              <a:gs pos="0">
                <a:srgbClr val="FFFF99"/>
              </a:gs>
              <a:gs pos="100000">
                <a:schemeClr val="bg1"/>
              </a:gs>
            </a:gsLst>
            <a:lin ang="5400000" scaled="1"/>
          </a:gradFill>
          <a:ln w="12700">
            <a:solidFill>
              <a:schemeClr val="tx1"/>
            </a:solidFill>
          </a:ln>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600" b="1" dirty="0" smtClean="0">
                <a:latin typeface="Meiryo UI" pitchFamily="50" charset="-128"/>
                <a:ea typeface="Meiryo UI" pitchFamily="50" charset="-128"/>
                <a:cs typeface="Meiryo UI" pitchFamily="50" charset="-128"/>
              </a:rPr>
              <a:t>「地域維持管理連携プラットフォーム」について</a:t>
            </a:r>
            <a:r>
              <a:rPr lang="ja-JP" altLang="en-US" sz="28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大阪府都市整備部</a:t>
            </a:r>
            <a:endParaRPr lang="en-US" altLang="ja-JP" sz="1600" b="1" dirty="0" smtClean="0">
              <a:latin typeface="Meiryo UI" pitchFamily="50" charset="-128"/>
              <a:ea typeface="Meiryo UI" pitchFamily="50" charset="-128"/>
              <a:cs typeface="Meiryo UI" pitchFamily="50" charset="-128"/>
            </a:endParaRPr>
          </a:p>
          <a:p>
            <a:pPr marL="0" indent="0">
              <a:buNone/>
            </a:pPr>
            <a:endParaRPr lang="en-US" altLang="ja-JP" sz="2000" b="1" dirty="0" smtClean="0">
              <a:latin typeface="Meiryo UI" pitchFamily="50" charset="-128"/>
              <a:ea typeface="Meiryo UI" pitchFamily="50" charset="-128"/>
              <a:cs typeface="Meiryo UI" pitchFamily="50" charset="-128"/>
            </a:endParaRPr>
          </a:p>
        </p:txBody>
      </p:sp>
      <p:grpSp>
        <p:nvGrpSpPr>
          <p:cNvPr id="5" name="グループ化 4"/>
          <p:cNvGrpSpPr/>
          <p:nvPr/>
        </p:nvGrpSpPr>
        <p:grpSpPr>
          <a:xfrm>
            <a:off x="1448531" y="3473254"/>
            <a:ext cx="6450692" cy="2476027"/>
            <a:chOff x="121981" y="3410617"/>
            <a:chExt cx="6360943" cy="2290357"/>
          </a:xfrm>
        </p:grpSpPr>
        <p:grpSp>
          <p:nvGrpSpPr>
            <p:cNvPr id="8" name="グループ化 7"/>
            <p:cNvGrpSpPr/>
            <p:nvPr/>
          </p:nvGrpSpPr>
          <p:grpSpPr>
            <a:xfrm>
              <a:off x="121981" y="3410617"/>
              <a:ext cx="3364669" cy="2290357"/>
              <a:chOff x="3130803" y="3893546"/>
              <a:chExt cx="3364669" cy="2290357"/>
            </a:xfrm>
          </p:grpSpPr>
          <p:sp>
            <p:nvSpPr>
              <p:cNvPr id="9" name="角丸四角形 8"/>
              <p:cNvSpPr/>
              <p:nvPr/>
            </p:nvSpPr>
            <p:spPr>
              <a:xfrm>
                <a:off x="3130803" y="4324281"/>
                <a:ext cx="3364669" cy="18596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3212339" y="4526754"/>
                <a:ext cx="624500" cy="6771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円/楕円 15"/>
              <p:cNvSpPr/>
              <p:nvPr/>
            </p:nvSpPr>
            <p:spPr>
              <a:xfrm>
                <a:off x="5809366" y="4530981"/>
                <a:ext cx="641582" cy="6805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町</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円/楕円 16"/>
              <p:cNvSpPr/>
              <p:nvPr/>
            </p:nvSpPr>
            <p:spPr>
              <a:xfrm>
                <a:off x="3199447" y="5360333"/>
                <a:ext cx="637392" cy="6540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村</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円/楕円 17"/>
              <p:cNvSpPr/>
              <p:nvPr/>
            </p:nvSpPr>
            <p:spPr>
              <a:xfrm>
                <a:off x="5815855" y="5356970"/>
                <a:ext cx="641582" cy="6574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D</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865414" y="4512173"/>
                <a:ext cx="1924902" cy="5754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府土木事務所</a:t>
                </a:r>
                <a:endParaRPr kumimoji="1" lang="en-US" altLang="ja-JP" sz="1600" dirty="0" smtClean="0"/>
              </a:p>
            </p:txBody>
          </p:sp>
          <p:sp>
            <p:nvSpPr>
              <p:cNvPr id="21" name="テキスト ボックス 20"/>
              <p:cNvSpPr txBox="1"/>
              <p:nvPr/>
            </p:nvSpPr>
            <p:spPr>
              <a:xfrm>
                <a:off x="4027490" y="5087649"/>
                <a:ext cx="2129934" cy="577081"/>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・維持管理ノウハウの共有</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・一体的な人材育成</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・地域一括発注の検討</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050" dirty="0"/>
              </a:p>
            </p:txBody>
          </p:sp>
          <p:sp>
            <p:nvSpPr>
              <p:cNvPr id="23" name="角丸四角形 22"/>
              <p:cNvSpPr/>
              <p:nvPr/>
            </p:nvSpPr>
            <p:spPr>
              <a:xfrm>
                <a:off x="4139952" y="5631257"/>
                <a:ext cx="1440160" cy="5014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近隣の大学</a:t>
                </a:r>
                <a:endParaRPr kumimoji="1" lang="en-US" altLang="ja-JP" sz="1600" dirty="0" smtClean="0"/>
              </a:p>
              <a:p>
                <a:pPr algn="ctr"/>
                <a:r>
                  <a:rPr lang="ja-JP" altLang="en-US" sz="1050" dirty="0"/>
                  <a:t>土木</a:t>
                </a:r>
                <a:r>
                  <a:rPr lang="ja-JP" altLang="en-US" sz="1050" dirty="0" smtClean="0"/>
                  <a:t>工学</a:t>
                </a:r>
                <a:r>
                  <a:rPr lang="ja-JP" altLang="en-US" sz="1050" dirty="0"/>
                  <a:t>系</a:t>
                </a:r>
                <a:endParaRPr kumimoji="1" lang="ja-JP" altLang="en-US" sz="1050" dirty="0"/>
              </a:p>
            </p:txBody>
          </p:sp>
          <p:sp>
            <p:nvSpPr>
              <p:cNvPr id="19" name="正方形/長方形 18"/>
              <p:cNvSpPr/>
              <p:nvPr/>
            </p:nvSpPr>
            <p:spPr>
              <a:xfrm>
                <a:off x="3471029" y="3893546"/>
                <a:ext cx="2778006" cy="561589"/>
              </a:xfrm>
              <a:prstGeom prst="rect">
                <a:avLst/>
              </a:prstGeom>
              <a:solidFill>
                <a:schemeClr val="accent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rPr>
                  <a:t>地域</a:t>
                </a:r>
                <a:r>
                  <a:rPr lang="ja-JP" altLang="en-US" sz="1400" b="1" dirty="0">
                    <a:latin typeface="Meiryo UI" panose="020B0604030504040204" pitchFamily="50" charset="-128"/>
                    <a:ea typeface="Meiryo UI" panose="020B0604030504040204" pitchFamily="50" charset="-128"/>
                  </a:rPr>
                  <a:t>維持</a:t>
                </a:r>
                <a:r>
                  <a:rPr lang="ja-JP" altLang="en-US" sz="1400" b="1" dirty="0" smtClean="0">
                    <a:latin typeface="Meiryo UI" panose="020B0604030504040204" pitchFamily="50" charset="-128"/>
                    <a:ea typeface="Meiryo UI" panose="020B0604030504040204" pitchFamily="50" charset="-128"/>
                  </a:rPr>
                  <a:t>管理連携プラットフォーム</a:t>
                </a:r>
                <a:endParaRPr lang="en-US" altLang="ja-JP" sz="14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（地域単位で一体となった取り組み）</a:t>
                </a:r>
                <a:endParaRPr kumimoji="1" lang="en-US" altLang="ja-JP" sz="1200" b="1" dirty="0" smtClean="0">
                  <a:latin typeface="Meiryo UI" panose="020B0604030504040204" pitchFamily="50" charset="-128"/>
                  <a:ea typeface="Meiryo UI" panose="020B0604030504040204" pitchFamily="50" charset="-128"/>
                </a:endParaRPr>
              </a:p>
            </p:txBody>
          </p:sp>
        </p:grpSp>
        <p:sp>
          <p:nvSpPr>
            <p:cNvPr id="24" name="正方形/長方形 23"/>
            <p:cNvSpPr/>
            <p:nvPr/>
          </p:nvSpPr>
          <p:spPr>
            <a:xfrm>
              <a:off x="3522009" y="3875023"/>
              <a:ext cx="2960915" cy="1774718"/>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府と市町村との連携</a:t>
              </a:r>
              <a:endPar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①維持管理ノウハウや情報の共有</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管理業務の地域一括発注の検討</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行政と大学との連携</a:t>
              </a:r>
              <a:endPar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①府・市町村に対する技術的助言</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②府・市町村のフィールドやデータを活用し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維持管理の共同研究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府、市町村、大学の連携</a:t>
              </a:r>
              <a:endPar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①研修などによる一体的な人材育成</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（例：施設点検</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街路樹管理研修等）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4438611" y="493557"/>
            <a:ext cx="4633888" cy="1934267"/>
          </a:xfrm>
          <a:prstGeom prst="rect">
            <a:avLst/>
          </a:prstGeom>
          <a:solidFill>
            <a:sysClr val="window" lastClr="FFFFFF"/>
          </a:solidFill>
          <a:ln w="19050">
            <a:solidFill>
              <a:sysClr val="windowText" lastClr="000000"/>
            </a:solidFill>
            <a:prstDash val="solid"/>
          </a:ln>
        </p:spPr>
        <p:txBody>
          <a:bodyPr>
            <a:noAutofit/>
          </a:bodyPr>
          <a:lstStyle/>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000000"/>
                </a:solidFill>
                <a:effectLst/>
                <a:uLnTx/>
                <a:uFillTx/>
                <a:latin typeface="ＭＳ Ｐゴシック"/>
                <a:ea typeface="Meiryo UI"/>
                <a:cs typeface="ＭＳ Ｐゴシック"/>
              </a:rPr>
              <a:t>（設立の経緯）</a:t>
            </a:r>
            <a:endParaRPr kumimoji="0" lang="en-US" altLang="ja-JP" sz="1400" b="1" i="0" u="none" strike="noStrike" kern="1200" cap="none" spc="0" normalizeH="0" baseline="0" noProof="0" dirty="0" smtClean="0">
              <a:ln>
                <a:noFill/>
              </a:ln>
              <a:solidFill>
                <a:srgbClr val="000000"/>
              </a:solidFill>
              <a:effectLst/>
              <a:uLnTx/>
              <a:uFillTx/>
              <a:latin typeface="ＭＳ Ｐゴシック"/>
              <a:ea typeface="Meiryo UI"/>
              <a:cs typeface="ＭＳ Ｐゴシック"/>
            </a:endParaRPr>
          </a:p>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a:ea typeface="Meiryo UI"/>
                <a:cs typeface="ＭＳ Ｐゴシック"/>
              </a:rPr>
              <a:t>〇「効率的・効果的な維持管理の推進」や「持続可能な維持管理の仕組</a:t>
            </a:r>
            <a:endParaRPr kumimoji="0" lang="en-US" altLang="ja-JP" sz="1200" b="0" i="0" u="none" strike="noStrike" kern="1200" cap="none" spc="0" normalizeH="0" baseline="0" noProof="0" dirty="0" smtClean="0">
              <a:ln>
                <a:noFill/>
              </a:ln>
              <a:solidFill>
                <a:srgbClr val="000000"/>
              </a:solidFill>
              <a:effectLst/>
              <a:uLnTx/>
              <a:uFillTx/>
              <a:latin typeface="ＭＳ Ｐゴシック"/>
              <a:ea typeface="Meiryo UI"/>
              <a:cs typeface="ＭＳ Ｐゴシック"/>
            </a:endParaRPr>
          </a:p>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dirty="0">
                <a:solidFill>
                  <a:srgbClr val="000000"/>
                </a:solidFill>
                <a:latin typeface="ＭＳ Ｐゴシック"/>
                <a:ea typeface="Meiryo UI"/>
                <a:cs typeface="ＭＳ Ｐゴシック"/>
              </a:rPr>
              <a:t>　</a:t>
            </a:r>
            <a:r>
              <a:rPr kumimoji="0" lang="ja-JP" altLang="en-US" sz="1200" b="0" i="0" u="none" strike="noStrike" kern="1200" cap="none" spc="0" normalizeH="0" baseline="0" noProof="0" dirty="0" smtClean="0">
                <a:ln>
                  <a:noFill/>
                </a:ln>
                <a:solidFill>
                  <a:srgbClr val="000000"/>
                </a:solidFill>
                <a:effectLst/>
                <a:uLnTx/>
                <a:uFillTx/>
                <a:latin typeface="ＭＳ Ｐゴシック"/>
                <a:ea typeface="Meiryo UI"/>
                <a:cs typeface="ＭＳ Ｐゴシック"/>
              </a:rPr>
              <a:t>みづくりの構築」するために「大阪府</a:t>
            </a:r>
            <a:r>
              <a:rPr lang="ja-JP" altLang="en-US" sz="1200" i="1" kern="100" dirty="0" smtClean="0">
                <a:solidFill>
                  <a:prstClr val="black"/>
                </a:solidFill>
                <a:latin typeface="Georgia"/>
                <a:ea typeface="Meiryo UI"/>
                <a:cs typeface="Times New Roman"/>
              </a:rPr>
              <a:t>都市</a:t>
            </a:r>
            <a:r>
              <a:rPr lang="ja-JP" altLang="en-US" sz="1200" i="1" kern="100" dirty="0">
                <a:solidFill>
                  <a:prstClr val="black"/>
                </a:solidFill>
                <a:latin typeface="Georgia"/>
                <a:ea typeface="Meiryo UI"/>
                <a:cs typeface="Times New Roman"/>
              </a:rPr>
              <a:t>基盤施設維持</a:t>
            </a:r>
            <a:r>
              <a:rPr lang="ja-JP" altLang="en-US" sz="1200" i="1" kern="100" dirty="0" smtClean="0">
                <a:solidFill>
                  <a:prstClr val="black"/>
                </a:solidFill>
                <a:latin typeface="Georgia"/>
                <a:ea typeface="Meiryo UI"/>
                <a:cs typeface="Times New Roman"/>
              </a:rPr>
              <a:t>管理技術審議　</a:t>
            </a:r>
            <a:endParaRPr lang="en-US" altLang="ja-JP" sz="1200" i="1" kern="100" dirty="0" smtClean="0">
              <a:solidFill>
                <a:prstClr val="black"/>
              </a:solidFill>
              <a:latin typeface="Georgia"/>
              <a:ea typeface="Meiryo UI"/>
              <a:cs typeface="Times New Roman"/>
            </a:endParaRPr>
          </a:p>
          <a:p>
            <a:pPr marL="0" marR="0" lvl="0" indent="0" defTabSz="914400" eaLnBrk="1" fontAlgn="base" latinLnBrk="0" hangingPunct="1">
              <a:lnSpc>
                <a:spcPts val="1400"/>
              </a:lnSpc>
              <a:spcBef>
                <a:spcPts val="0"/>
              </a:spcBef>
              <a:spcAft>
                <a:spcPts val="0"/>
              </a:spcAft>
              <a:buClrTx/>
              <a:buSzTx/>
              <a:buFontTx/>
              <a:buNone/>
              <a:tabLst/>
              <a:defRPr/>
            </a:pPr>
            <a:r>
              <a:rPr lang="ja-JP" altLang="en-US" sz="1200" i="1" kern="100" dirty="0">
                <a:solidFill>
                  <a:prstClr val="black"/>
                </a:solidFill>
                <a:latin typeface="Georgia"/>
                <a:ea typeface="Meiryo UI"/>
                <a:cs typeface="Times New Roman"/>
              </a:rPr>
              <a:t>　</a:t>
            </a:r>
            <a:r>
              <a:rPr lang="ja-JP" altLang="en-US" sz="1200" i="1" kern="100" dirty="0" smtClean="0">
                <a:solidFill>
                  <a:prstClr val="black"/>
                </a:solidFill>
                <a:latin typeface="Georgia"/>
                <a:ea typeface="Meiryo UI"/>
                <a:cs typeface="Times New Roman"/>
              </a:rPr>
              <a:t>会</a:t>
            </a:r>
            <a:r>
              <a:rPr lang="ja-JP" altLang="en-US" sz="1200" i="1" kern="100" dirty="0">
                <a:solidFill>
                  <a:prstClr val="black"/>
                </a:solidFill>
                <a:latin typeface="Georgia"/>
                <a:ea typeface="Meiryo UI"/>
                <a:cs typeface="Times New Roman"/>
              </a:rPr>
              <a:t>を設置</a:t>
            </a:r>
            <a:r>
              <a:rPr lang="ja-JP" altLang="en-US" sz="1200" kern="100" dirty="0" smtClean="0">
                <a:solidFill>
                  <a:prstClr val="black"/>
                </a:solidFill>
                <a:latin typeface="Georgia"/>
                <a:ea typeface="Meiryo UI"/>
                <a:cs typeface="Times New Roman"/>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H25.11</a:t>
            </a:r>
            <a:r>
              <a:rPr lang="ja-JP" altLang="en-US" sz="1200" kern="100" dirty="0" smtClean="0">
                <a:solidFill>
                  <a:prstClr val="black"/>
                </a:solidFill>
                <a:latin typeface="Georgia"/>
                <a:ea typeface="Meiryo UI"/>
                <a:cs typeface="Times New Roman"/>
              </a:rPr>
              <a:t>）</a:t>
            </a:r>
            <a:endParaRPr lang="ja-JP" altLang="en-US" sz="1200" kern="100" dirty="0">
              <a:solidFill>
                <a:prstClr val="black"/>
              </a:solidFill>
              <a:latin typeface="Georgia"/>
              <a:ea typeface="Meiryo UI"/>
              <a:cs typeface="Times New Roman"/>
            </a:endParaRPr>
          </a:p>
          <a:p>
            <a:pPr fontAlgn="base">
              <a:lnSpc>
                <a:spcPts val="1400"/>
              </a:lnSpc>
              <a:defRPr/>
            </a:pPr>
            <a:r>
              <a:rPr lang="ja-JP" altLang="en-US" sz="1200" i="1" kern="100" dirty="0" smtClean="0">
                <a:solidFill>
                  <a:prstClr val="black"/>
                </a:solidFill>
                <a:latin typeface="Georgia"/>
                <a:ea typeface="Meiryo UI"/>
                <a:cs typeface="Times New Roman"/>
              </a:rPr>
              <a:t>〇審議会の「中間とりまとめ</a:t>
            </a:r>
            <a:r>
              <a:rPr lang="ja-JP" altLang="en-US" sz="1200" i="1" kern="100" dirty="0">
                <a:solidFill>
                  <a:prstClr val="black"/>
                </a:solidFill>
                <a:latin typeface="Georgia"/>
                <a:ea typeface="Meiryo UI"/>
                <a:cs typeface="Times New Roman"/>
              </a:rPr>
              <a:t>」</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26.8</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（別紙　参照）</a:t>
            </a:r>
            <a:endParaRPr lang="en-US" altLang="ja-JP" sz="105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400"/>
              </a:lnSpc>
              <a:defRPr/>
            </a:pPr>
            <a:r>
              <a:rPr lang="ja-JP" altLang="en-US" sz="105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i="1" kern="100" dirty="0" smtClean="0">
                <a:solidFill>
                  <a:prstClr val="black"/>
                </a:solidFill>
                <a:latin typeface="Georgia"/>
                <a:ea typeface="Meiryo UI"/>
                <a:cs typeface="Times New Roman"/>
              </a:rPr>
              <a:t>持続可能な維持管理の仕組みづくりの一つの方策として「地域</a:t>
            </a:r>
            <a:r>
              <a:rPr lang="ja-JP" altLang="en-US" sz="1200" i="1" kern="100" dirty="0">
                <a:solidFill>
                  <a:prstClr val="black"/>
                </a:solidFill>
                <a:latin typeface="Georgia"/>
                <a:ea typeface="Meiryo UI"/>
                <a:cs typeface="Times New Roman"/>
              </a:rPr>
              <a:t>維持</a:t>
            </a:r>
            <a:r>
              <a:rPr lang="ja-JP" altLang="en-US" sz="1200" i="1" kern="100" dirty="0" smtClean="0">
                <a:solidFill>
                  <a:prstClr val="black"/>
                </a:solidFill>
                <a:latin typeface="Georgia"/>
                <a:ea typeface="Meiryo UI"/>
                <a:cs typeface="Times New Roman"/>
              </a:rPr>
              <a:t>管理　</a:t>
            </a:r>
            <a:endParaRPr lang="en-US" altLang="ja-JP" sz="1200" i="1" kern="100" dirty="0" smtClean="0">
              <a:solidFill>
                <a:prstClr val="black"/>
              </a:solidFill>
              <a:latin typeface="Georgia"/>
              <a:ea typeface="Meiryo UI"/>
              <a:cs typeface="Times New Roman"/>
            </a:endParaRPr>
          </a:p>
          <a:p>
            <a:pPr fontAlgn="base">
              <a:lnSpc>
                <a:spcPts val="1400"/>
              </a:lnSpc>
              <a:defRPr/>
            </a:pPr>
            <a:r>
              <a:rPr lang="ja-JP" altLang="en-US" sz="1200" i="1" kern="100" dirty="0">
                <a:solidFill>
                  <a:prstClr val="black"/>
                </a:solidFill>
                <a:latin typeface="Georgia"/>
                <a:ea typeface="Meiryo UI"/>
                <a:cs typeface="Times New Roman"/>
              </a:rPr>
              <a:t>　</a:t>
            </a:r>
            <a:r>
              <a:rPr lang="ja-JP" altLang="en-US" sz="1200" i="1" kern="100" dirty="0" smtClean="0">
                <a:solidFill>
                  <a:prstClr val="black"/>
                </a:solidFill>
                <a:latin typeface="Georgia"/>
                <a:ea typeface="Meiryo UI"/>
                <a:cs typeface="Times New Roman"/>
              </a:rPr>
              <a:t>連携</a:t>
            </a:r>
            <a:r>
              <a:rPr lang="ja-JP" altLang="en-US" sz="1200" i="1" kern="100" dirty="0">
                <a:solidFill>
                  <a:prstClr val="black"/>
                </a:solidFill>
                <a:latin typeface="Georgia"/>
                <a:ea typeface="Meiryo UI"/>
                <a:cs typeface="Times New Roman"/>
              </a:rPr>
              <a:t>プラットフォーム</a:t>
            </a:r>
            <a:r>
              <a:rPr lang="ja-JP" altLang="en-US" sz="1200" i="1" kern="100" dirty="0" smtClean="0">
                <a:solidFill>
                  <a:prstClr val="black"/>
                </a:solidFill>
                <a:latin typeface="Georgia"/>
                <a:ea typeface="Meiryo UI"/>
                <a:cs typeface="Times New Roman"/>
              </a:rPr>
              <a:t>」</a:t>
            </a:r>
            <a:r>
              <a:rPr lang="ja-JP" altLang="en-US" sz="1200" i="1" kern="100" dirty="0">
                <a:solidFill>
                  <a:prstClr val="black"/>
                </a:solidFill>
                <a:latin typeface="Georgia"/>
                <a:ea typeface="Meiryo UI"/>
                <a:cs typeface="Times New Roman"/>
              </a:rPr>
              <a:t>　</a:t>
            </a:r>
            <a:r>
              <a:rPr lang="ja-JP" altLang="en-US" sz="1200" i="1" kern="100" dirty="0" smtClean="0">
                <a:solidFill>
                  <a:prstClr val="black"/>
                </a:solidFill>
                <a:latin typeface="Georgia"/>
                <a:ea typeface="Meiryo UI"/>
                <a:cs typeface="Times New Roman"/>
              </a:rPr>
              <a:t>が提案された</a:t>
            </a:r>
            <a:endParaRPr lang="en-US" altLang="ja-JP" sz="1050" kern="100" dirty="0">
              <a:solidFill>
                <a:prstClr val="black"/>
              </a:solidFill>
              <a:latin typeface="Georgia"/>
              <a:ea typeface="Meiryo UI"/>
              <a:cs typeface="Times New Roman"/>
            </a:endParaRPr>
          </a:p>
          <a:p>
            <a:pPr lvl="0" algn="just"/>
            <a:r>
              <a:rPr lang="ja-JP" altLang="en-US" sz="1200" i="1" kern="100" dirty="0" smtClean="0">
                <a:solidFill>
                  <a:prstClr val="black"/>
                </a:solidFill>
                <a:latin typeface="Georgia"/>
                <a:ea typeface="Meiryo UI"/>
                <a:cs typeface="Times New Roman"/>
              </a:rPr>
              <a:t>〇大阪府行財政改革推進プラン（</a:t>
            </a:r>
            <a:r>
              <a:rPr lang="ja-JP" altLang="en-US" sz="1200" i="1" kern="100" dirty="0">
                <a:solidFill>
                  <a:prstClr val="black"/>
                </a:solidFill>
                <a:latin typeface="Georgia"/>
                <a:ea typeface="Meiryo UI"/>
                <a:cs typeface="Times New Roman"/>
              </a:rPr>
              <a:t>素案）</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26.9</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r>
              <a:rPr lang="ja-JP" altLang="en-US" sz="1200" i="1" kern="100" dirty="0" smtClean="0">
                <a:solidFill>
                  <a:prstClr val="black"/>
                </a:solidFill>
                <a:latin typeface="Georgia"/>
                <a:ea typeface="Meiryo UI"/>
                <a:cs typeface="Times New Roman"/>
              </a:rPr>
              <a:t>   市町村</a:t>
            </a:r>
            <a:r>
              <a:rPr lang="ja-JP" altLang="en-US" sz="1200" i="1" kern="100" dirty="0">
                <a:solidFill>
                  <a:prstClr val="black"/>
                </a:solidFill>
                <a:latin typeface="Georgia"/>
                <a:ea typeface="Meiryo UI"/>
                <a:cs typeface="Times New Roman"/>
              </a:rPr>
              <a:t>とのパートナーシップの</a:t>
            </a:r>
            <a:r>
              <a:rPr lang="ja-JP" altLang="en-US" sz="1200" i="1" kern="100" dirty="0" smtClean="0">
                <a:solidFill>
                  <a:prstClr val="black"/>
                </a:solidFill>
                <a:latin typeface="Georgia"/>
                <a:ea typeface="Meiryo UI"/>
                <a:cs typeface="Times New Roman"/>
              </a:rPr>
              <a:t>強化</a:t>
            </a:r>
            <a:r>
              <a:rPr lang="ja-JP" altLang="en-US" sz="1200" i="1" kern="100" dirty="0">
                <a:solidFill>
                  <a:prstClr val="black"/>
                </a:solidFill>
                <a:latin typeface="Georgia"/>
                <a:ea typeface="Meiryo UI"/>
                <a:cs typeface="Times New Roman"/>
              </a:rPr>
              <a:t>として、</a:t>
            </a:r>
            <a:r>
              <a:rPr lang="ja-JP" altLang="en-US" sz="1200" i="1" kern="100" dirty="0" smtClean="0">
                <a:solidFill>
                  <a:prstClr val="black"/>
                </a:solidFill>
                <a:latin typeface="Georgia"/>
                <a:ea typeface="Meiryo UI"/>
                <a:cs typeface="Times New Roman"/>
              </a:rPr>
              <a:t>「地域</a:t>
            </a:r>
            <a:r>
              <a:rPr lang="ja-JP" altLang="en-US" sz="1200" i="1" kern="100" dirty="0">
                <a:solidFill>
                  <a:prstClr val="black"/>
                </a:solidFill>
                <a:latin typeface="Georgia"/>
                <a:ea typeface="Meiryo UI"/>
                <a:cs typeface="Times New Roman"/>
              </a:rPr>
              <a:t>維持管理連携</a:t>
            </a:r>
            <a:r>
              <a:rPr lang="ja-JP" altLang="en-US" sz="1200" i="1" kern="100" dirty="0" smtClean="0">
                <a:solidFill>
                  <a:prstClr val="black"/>
                </a:solidFill>
                <a:latin typeface="Georgia"/>
                <a:ea typeface="Meiryo UI"/>
                <a:cs typeface="Times New Roman"/>
              </a:rPr>
              <a:t>プラット</a:t>
            </a:r>
            <a:endParaRPr lang="en-US" altLang="ja-JP" sz="1200" i="1" kern="100" dirty="0" smtClean="0">
              <a:solidFill>
                <a:prstClr val="black"/>
              </a:solidFill>
              <a:latin typeface="Georgia"/>
              <a:ea typeface="Meiryo UI"/>
              <a:cs typeface="Times New Roman"/>
            </a:endParaRPr>
          </a:p>
          <a:p>
            <a:pPr lvl="0" algn="just"/>
            <a:r>
              <a:rPr lang="ja-JP" altLang="en-US" sz="1200" i="1" kern="100" dirty="0">
                <a:solidFill>
                  <a:prstClr val="black"/>
                </a:solidFill>
                <a:latin typeface="Georgia"/>
                <a:ea typeface="Meiryo UI"/>
                <a:cs typeface="Times New Roman"/>
              </a:rPr>
              <a:t>　</a:t>
            </a:r>
            <a:r>
              <a:rPr lang="ja-JP" altLang="en-US" sz="1200" i="1" kern="100" dirty="0" smtClean="0">
                <a:solidFill>
                  <a:prstClr val="black"/>
                </a:solidFill>
                <a:latin typeface="Georgia"/>
                <a:ea typeface="Meiryo UI"/>
                <a:cs typeface="Times New Roman"/>
              </a:rPr>
              <a:t>フォームの構築」を位置づけ</a:t>
            </a:r>
            <a:endParaRPr lang="ja-JP" altLang="en-US" sz="1200" i="1" kern="100" dirty="0">
              <a:solidFill>
                <a:prstClr val="black"/>
              </a:solidFill>
              <a:latin typeface="Georgia"/>
              <a:ea typeface="Meiryo UI"/>
              <a:cs typeface="Times New Roman"/>
            </a:endParaRPr>
          </a:p>
          <a:p>
            <a:pPr lvl="0" algn="just"/>
            <a:endParaRPr lang="en-US" altLang="ja-JP" sz="1200" i="1" kern="100" dirty="0" smtClean="0">
              <a:solidFill>
                <a:prstClr val="black"/>
              </a:solidFill>
              <a:latin typeface="Georgia"/>
              <a:ea typeface="Meiryo UI"/>
              <a:cs typeface="Times New Roman"/>
            </a:endParaRPr>
          </a:p>
          <a:p>
            <a:pPr lvl="0" algn="just"/>
            <a:endParaRPr lang="ja-JP" altLang="ja-JP" sz="1200" i="1" kern="100" dirty="0">
              <a:solidFill>
                <a:prstClr val="black"/>
              </a:solidFill>
              <a:latin typeface="Georgia"/>
              <a:ea typeface="HG明朝B"/>
              <a:cs typeface="Times New Roman"/>
            </a:endParaRPr>
          </a:p>
          <a:p>
            <a:pPr marL="0" marR="0" lvl="0" indent="0" defTabSz="914400" eaLnBrk="1" fontAlgn="base" latinLnBrk="0" hangingPunct="1">
              <a:lnSpc>
                <a:spcPts val="14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rgbClr val="000000"/>
              </a:solidFill>
              <a:effectLst/>
              <a:uLnTx/>
              <a:uFillTx/>
              <a:latin typeface="ＭＳ Ｐゴシック"/>
              <a:ea typeface="Meiryo UI"/>
              <a:cs typeface="ＭＳ Ｐゴシック"/>
            </a:endParaRPr>
          </a:p>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dirty="0">
                <a:solidFill>
                  <a:srgbClr val="000000"/>
                </a:solidFill>
                <a:latin typeface="ＭＳ Ｐゴシック"/>
                <a:ea typeface="Meiryo UI"/>
                <a:cs typeface="ＭＳ Ｐゴシック"/>
              </a:rPr>
              <a:t>　</a:t>
            </a:r>
            <a:r>
              <a:rPr kumimoji="0" lang="ja-JP" altLang="en-US" sz="1200" dirty="0" smtClean="0">
                <a:solidFill>
                  <a:srgbClr val="000000"/>
                </a:solidFill>
                <a:latin typeface="ＭＳ Ｐゴシック"/>
                <a:ea typeface="Meiryo UI"/>
                <a:cs typeface="ＭＳ Ｐゴシック"/>
              </a:rPr>
              <a:t>　　　　　　　　</a:t>
            </a:r>
            <a:endParaRPr kumimoji="0" lang="ja-JP" altLang="en-US" sz="1200" b="0" i="0" u="none" strike="noStrike" kern="0" cap="none" spc="0" normalizeH="0" baseline="0" noProof="0" dirty="0">
              <a:ln>
                <a:noFill/>
              </a:ln>
              <a:solidFill>
                <a:sysClr val="windowText" lastClr="000000"/>
              </a:solidFill>
              <a:effectLst/>
              <a:uLnTx/>
              <a:uFillTx/>
              <a:latin typeface="ＭＳ Ｐゴシック"/>
              <a:cs typeface="ＭＳ Ｐゴシック"/>
            </a:endParaRPr>
          </a:p>
        </p:txBody>
      </p:sp>
      <p:sp>
        <p:nvSpPr>
          <p:cNvPr id="28" name="正方形/長方形 27"/>
          <p:cNvSpPr/>
          <p:nvPr/>
        </p:nvSpPr>
        <p:spPr>
          <a:xfrm>
            <a:off x="1717070" y="6152007"/>
            <a:ext cx="1475351" cy="630942"/>
          </a:xfrm>
          <a:prstGeom prst="rect">
            <a:avLst/>
          </a:prstGeom>
          <a:solidFill>
            <a:sysClr val="window" lastClr="FFFFFF"/>
          </a:solidFill>
          <a:ln w="19050">
            <a:solidFill>
              <a:sysClr val="windowText" lastClr="000000"/>
            </a:solidFill>
            <a:prstDash val="dash"/>
          </a:ln>
        </p:spPr>
        <p:txBody>
          <a:bodyPr wrap="square">
            <a:spAutoFit/>
          </a:bodyPr>
          <a:lstStyle/>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kern="0" dirty="0" smtClean="0">
                <a:solidFill>
                  <a:srgbClr val="000000"/>
                </a:solidFill>
                <a:latin typeface="ＭＳ Ｐゴシック"/>
                <a:ea typeface="Meiryo UI"/>
                <a:cs typeface="ＭＳ Ｐゴシック"/>
              </a:rPr>
              <a:t>国土交通省</a:t>
            </a:r>
            <a:endParaRPr kumimoji="0" lang="en-US" altLang="ja-JP" sz="1200" kern="0" dirty="0" smtClean="0">
              <a:solidFill>
                <a:srgbClr val="000000"/>
              </a:solidFill>
              <a:latin typeface="ＭＳ Ｐゴシック"/>
              <a:ea typeface="Meiryo UI"/>
              <a:cs typeface="ＭＳ Ｐゴシック"/>
            </a:endParaRPr>
          </a:p>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kern="0" dirty="0" smtClean="0">
                <a:solidFill>
                  <a:srgbClr val="000000"/>
                </a:solidFill>
                <a:latin typeface="ＭＳ Ｐゴシック"/>
                <a:ea typeface="Meiryo UI"/>
                <a:cs typeface="ＭＳ Ｐゴシック"/>
              </a:rPr>
              <a:t>近畿地方整備局</a:t>
            </a:r>
            <a:endParaRPr kumimoji="0" lang="en-US" altLang="ja-JP" sz="1200" kern="0" dirty="0" smtClean="0">
              <a:solidFill>
                <a:srgbClr val="000000"/>
              </a:solidFill>
              <a:latin typeface="ＭＳ Ｐゴシック"/>
              <a:ea typeface="Meiryo UI"/>
              <a:cs typeface="ＭＳ Ｐゴシック"/>
            </a:endParaRPr>
          </a:p>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200" kern="0" dirty="0" smtClean="0">
                <a:solidFill>
                  <a:srgbClr val="000000"/>
                </a:solidFill>
                <a:latin typeface="ＭＳ Ｐゴシック"/>
                <a:ea typeface="Meiryo UI"/>
                <a:cs typeface="ＭＳ Ｐゴシック"/>
              </a:rPr>
              <a:t>大阪市・堺市　など</a:t>
            </a:r>
            <a:endParaRPr kumimoji="0" lang="en-US" altLang="ja-JP" sz="1200" kern="0" dirty="0" smtClean="0">
              <a:solidFill>
                <a:srgbClr val="000000"/>
              </a:solidFill>
              <a:latin typeface="ＭＳ Ｐゴシック"/>
              <a:ea typeface="Meiryo UI"/>
              <a:cs typeface="ＭＳ Ｐゴシック"/>
            </a:endParaRPr>
          </a:p>
        </p:txBody>
      </p:sp>
      <p:sp>
        <p:nvSpPr>
          <p:cNvPr id="34" name="正方形/長方形 33"/>
          <p:cNvSpPr/>
          <p:nvPr/>
        </p:nvSpPr>
        <p:spPr>
          <a:xfrm>
            <a:off x="51269" y="499623"/>
            <a:ext cx="4284475" cy="1933720"/>
          </a:xfrm>
          <a:prstGeom prst="rect">
            <a:avLst/>
          </a:prstGeom>
          <a:solidFill>
            <a:sysClr val="window" lastClr="FFFFFF"/>
          </a:solidFill>
          <a:ln w="19050">
            <a:solidFill>
              <a:sysClr val="windowText" lastClr="000000"/>
            </a:solidFill>
            <a:prstDash val="solid"/>
          </a:ln>
        </p:spPr>
        <p:txBody>
          <a:bodyPr>
            <a:noAutofit/>
          </a:bodyPr>
          <a:lstStyle/>
          <a:p>
            <a:pPr marL="0" marR="0" lvl="0" indent="0" defTabSz="914400" eaLnBrk="1" fontAlgn="base" latinLnBrk="0" hangingPunct="1">
              <a:lnSpc>
                <a:spcPts val="14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rgbClr val="000000"/>
                </a:solidFill>
                <a:effectLst/>
                <a:uLnTx/>
                <a:uFillTx/>
                <a:latin typeface="ＭＳ Ｐゴシック"/>
                <a:ea typeface="Meiryo UI"/>
                <a:cs typeface="ＭＳ Ｐゴシック"/>
              </a:rPr>
              <a:t>（維持管理に関する国の動向）</a:t>
            </a:r>
            <a:endParaRPr kumimoji="0" lang="en-US" altLang="ja-JP" sz="1400" b="1" i="0" u="none" strike="noStrike" kern="1200" cap="none" spc="0" normalizeH="0" baseline="0" noProof="0" dirty="0" smtClean="0">
              <a:ln>
                <a:noFill/>
              </a:ln>
              <a:solidFill>
                <a:srgbClr val="000000"/>
              </a:solidFill>
              <a:effectLst/>
              <a:uLnTx/>
              <a:uFillTx/>
              <a:latin typeface="ＭＳ Ｐゴシック"/>
              <a:ea typeface="Meiryo UI"/>
              <a:cs typeface="ＭＳ Ｐゴシック"/>
            </a:endParaRPr>
          </a:p>
          <a:p>
            <a:pPr lvl="0" algn="just"/>
            <a:r>
              <a:rPr kumimoji="0" lang="ja-JP" altLang="en-US" sz="1200" dirty="0">
                <a:solidFill>
                  <a:srgbClr val="000000"/>
                </a:solidFill>
                <a:latin typeface="ＭＳ Ｐゴシック"/>
                <a:ea typeface="Meiryo UI"/>
                <a:cs typeface="Times New Roman"/>
              </a:rPr>
              <a:t>〇</a:t>
            </a:r>
            <a:r>
              <a:rPr lang="ja-JP" altLang="en-US" sz="1200" i="1" kern="100" dirty="0" smtClean="0">
                <a:solidFill>
                  <a:prstClr val="black"/>
                </a:solidFill>
                <a:latin typeface="Georgia"/>
                <a:ea typeface="Meiryo UI"/>
                <a:cs typeface="Times New Roman"/>
              </a:rPr>
              <a:t>笹子</a:t>
            </a:r>
            <a:r>
              <a:rPr lang="ja-JP" altLang="en-US" sz="1200" i="1" kern="100" dirty="0">
                <a:solidFill>
                  <a:prstClr val="black"/>
                </a:solidFill>
                <a:latin typeface="Georgia"/>
                <a:ea typeface="Meiryo UI"/>
                <a:cs typeface="Times New Roman"/>
              </a:rPr>
              <a:t>トンネル天井板崩落事故</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(H24.12.2)</a:t>
            </a:r>
            <a:r>
              <a:rPr lang="ja-JP" altLang="en-US" sz="1200" i="1" kern="100" dirty="0">
                <a:solidFill>
                  <a:prstClr val="black"/>
                </a:solidFill>
                <a:latin typeface="Georgia"/>
                <a:ea typeface="Meiryo UI"/>
                <a:cs typeface="Times New Roman"/>
              </a:rPr>
              <a:t>を契機として</a:t>
            </a:r>
          </a:p>
          <a:p>
            <a:pPr lvl="0" algn="just"/>
            <a:r>
              <a:rPr lang="ja-JP" altLang="en-US" sz="1200" i="1" kern="100" dirty="0" smtClean="0">
                <a:solidFill>
                  <a:prstClr val="black"/>
                </a:solidFill>
                <a:latin typeface="Georgia"/>
                <a:ea typeface="Meiryo UI"/>
                <a:cs typeface="Times New Roman"/>
              </a:rPr>
              <a:t>　</a:t>
            </a:r>
            <a:r>
              <a:rPr lang="ja-JP" altLang="en-US" sz="1200" i="1" kern="100" dirty="0">
                <a:solidFill>
                  <a:prstClr val="black"/>
                </a:solidFill>
                <a:latin typeface="Georgia"/>
                <a:ea typeface="Meiryo UI"/>
                <a:cs typeface="Times New Roman"/>
              </a:rPr>
              <a:t>・道路法、河川法等の</a:t>
            </a:r>
            <a:r>
              <a:rPr lang="ja-JP" altLang="en-US" sz="1200" i="1" kern="100" dirty="0" smtClean="0">
                <a:solidFill>
                  <a:prstClr val="black"/>
                </a:solidFill>
                <a:latin typeface="Georgia"/>
                <a:ea typeface="Meiryo UI"/>
                <a:cs typeface="Times New Roman"/>
              </a:rPr>
              <a:t>改正</a:t>
            </a:r>
            <a:r>
              <a:rPr lang="en-US" altLang="ja-JP" sz="1050" i="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H25.6</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gn="just"/>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a:t>
            </a: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の実施や基準類の</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明確化</a:t>
            </a: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p>
          <a:p>
            <a:pPr lvl="0" algn="just"/>
            <a:r>
              <a:rPr lang="ja-JP" altLang="en-US" sz="1200" i="1" kern="100" dirty="0">
                <a:solidFill>
                  <a:prstClr val="black"/>
                </a:solidFill>
                <a:latin typeface="Georgia"/>
                <a:ea typeface="Meiryo UI"/>
                <a:cs typeface="Times New Roman"/>
              </a:rPr>
              <a:t>　</a:t>
            </a:r>
            <a:r>
              <a:rPr lang="ja-JP" altLang="en-US" sz="1200" i="1" kern="100" dirty="0" smtClean="0">
                <a:solidFill>
                  <a:prstClr val="black"/>
                </a:solidFill>
                <a:latin typeface="Georgia"/>
                <a:ea typeface="Meiryo UI"/>
                <a:cs typeface="Times New Roman"/>
              </a:rPr>
              <a:t>・インフラ</a:t>
            </a:r>
            <a:r>
              <a:rPr lang="ja-JP" altLang="en-US" sz="1200" i="1" kern="100" dirty="0">
                <a:solidFill>
                  <a:prstClr val="black"/>
                </a:solidFill>
                <a:latin typeface="Georgia"/>
                <a:ea typeface="Meiryo UI"/>
                <a:cs typeface="Times New Roman"/>
              </a:rPr>
              <a:t>長寿命化計画の策定要請（</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i="1" kern="100" dirty="0">
                <a:solidFill>
                  <a:prstClr val="black"/>
                </a:solidFill>
                <a:latin typeface="Georgia"/>
                <a:ea typeface="Meiryo UI"/>
                <a:cs typeface="Times New Roman"/>
              </a:rPr>
              <a:t>国⇒自治体</a:t>
            </a:r>
            <a:r>
              <a:rPr lang="ja-JP" altLang="en-US" sz="1200" i="1" kern="100" dirty="0" smtClean="0">
                <a:solidFill>
                  <a:prstClr val="black"/>
                </a:solidFill>
                <a:latin typeface="Georgia"/>
                <a:ea typeface="Meiryo UI"/>
                <a:cs typeface="Times New Roman"/>
              </a:rPr>
              <a:t>）</a:t>
            </a:r>
            <a:endParaRPr lang="en-US" altLang="ja-JP" sz="1200" i="1" kern="100" dirty="0" smtClean="0">
              <a:solidFill>
                <a:prstClr val="black"/>
              </a:solidFill>
              <a:latin typeface="Georgia"/>
              <a:ea typeface="Meiryo UI"/>
              <a:cs typeface="Times New Roman"/>
            </a:endParaRPr>
          </a:p>
          <a:p>
            <a:pPr lvl="0" algn="just"/>
            <a:r>
              <a:rPr lang="ja-JP" altLang="en-US" sz="1200" i="1" kern="100" dirty="0" smtClean="0">
                <a:solidFill>
                  <a:prstClr val="black"/>
                </a:solidFill>
                <a:latin typeface="Georgia"/>
                <a:ea typeface="Meiryo UI"/>
                <a:cs typeface="Times New Roman"/>
              </a:rPr>
              <a:t>　・道路法施行規則の</a:t>
            </a:r>
            <a:r>
              <a:rPr lang="ja-JP" altLang="en-US" sz="1200" i="1" kern="100" dirty="0">
                <a:solidFill>
                  <a:prstClr val="black"/>
                </a:solidFill>
                <a:latin typeface="Georgia"/>
                <a:ea typeface="Meiryo UI"/>
                <a:cs typeface="Times New Roman"/>
              </a:rPr>
              <a:t>改正</a:t>
            </a:r>
            <a:r>
              <a:rPr lang="ja-JP" altLang="en-US" sz="1200" i="1" kern="100" dirty="0" smtClean="0">
                <a:solidFill>
                  <a:prstClr val="black"/>
                </a:solidFill>
                <a:latin typeface="Georgia"/>
                <a:ea typeface="Meiryo UI"/>
                <a:cs typeface="Times New Roman"/>
              </a:rPr>
              <a:t>（橋梁など点検の義務化</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200" i="1" kern="100" dirty="0" smtClean="0">
                <a:solidFill>
                  <a:prstClr val="black"/>
                </a:solidFill>
                <a:latin typeface="Georgia"/>
                <a:ea typeface="Meiryo UI"/>
                <a:cs typeface="Times New Roman"/>
              </a:rPr>
              <a:t>）</a:t>
            </a:r>
            <a:endParaRPr lang="ja-JP" altLang="en-US" sz="1200" i="1" kern="100" dirty="0">
              <a:solidFill>
                <a:prstClr val="black"/>
              </a:solidFill>
              <a:latin typeface="Georgia"/>
              <a:ea typeface="Meiryo UI"/>
              <a:cs typeface="Times New Roman"/>
            </a:endParaRPr>
          </a:p>
          <a:p>
            <a:pPr algn="just"/>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維持管理を円滑に行うための</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体制、地方公共団体支援方策等</a:t>
            </a:r>
            <a:endParaRPr lang="en-US" altLang="ja-JP"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の検討（社会資本整備審議会</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gn="just"/>
            <a:r>
              <a:rPr lang="ja-JP" altLang="en-US"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i="1" kern="100" dirty="0" smtClean="0">
                <a:solidFill>
                  <a:prstClr val="black"/>
                </a:solidFill>
                <a:latin typeface="Georgia"/>
                <a:ea typeface="Meiryo UI"/>
                <a:cs typeface="Times New Roman"/>
              </a:rPr>
              <a:t>・公共工事の品質確保に関する法律の一部改正</a:t>
            </a:r>
            <a:r>
              <a:rPr lang="ja-JP" altLang="en-US" sz="105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H26.6</a:t>
            </a:r>
            <a:r>
              <a:rPr lang="en-US" altLang="ja-JP" sz="105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gn="just"/>
            <a:r>
              <a:rPr lang="ja-JP" altLang="en-US" sz="105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インフラの品質確保とその担い手の中長期的な育成・確保</a:t>
            </a:r>
            <a:endParaRPr lang="en-US" altLang="ja-JP"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endParaRPr lang="en-US" altLang="ja-JP" sz="12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二等辺三角形 21"/>
          <p:cNvSpPr/>
          <p:nvPr/>
        </p:nvSpPr>
        <p:spPr>
          <a:xfrm>
            <a:off x="1410094" y="5929007"/>
            <a:ext cx="6489129" cy="16485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1269" y="2474893"/>
            <a:ext cx="9021230" cy="954107"/>
          </a:xfrm>
          <a:prstGeom prst="rect">
            <a:avLst/>
          </a:prstGeom>
          <a:ln>
            <a:solidFill>
              <a:schemeClr val="tx1"/>
            </a:solidFill>
          </a:ln>
        </p:spPr>
        <p:txBody>
          <a:bodyPr wrap="squar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「地域維持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管理連携プラットフォーム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は、地域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の特性等が活かせる土木事務所単位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で府、市町村、大学等と連携し、維持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管理に関する情報及びノウハウの共有や研修等を通じて、技術連携や人材育成等に取り組むことで、それぞれの施設管理者が責任をもって、将来にわたり良好に都市基盤施設を維持管理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し府民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の安全、安心を確保していくことを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設立するものです。</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069647" y="6132760"/>
            <a:ext cx="1227261" cy="630942"/>
          </a:xfrm>
          <a:prstGeom prst="rect">
            <a:avLst/>
          </a:prstGeom>
          <a:solidFill>
            <a:sysClr val="window" lastClr="FFFFFF"/>
          </a:solidFill>
          <a:ln w="19050">
            <a:solidFill>
              <a:sysClr val="windowText" lastClr="000000"/>
            </a:solidFill>
            <a:prstDash val="dash"/>
          </a:ln>
        </p:spPr>
        <p:txBody>
          <a:bodyPr wrap="square">
            <a:spAutoFit/>
          </a:bodyPr>
          <a:lstStyle/>
          <a:p>
            <a:pPr marL="0" marR="0" lvl="0" indent="0" algn="ctr" defTabSz="914400" eaLnBrk="1" fontAlgn="base" latinLnBrk="0" hangingPunct="1">
              <a:lnSpc>
                <a:spcPts val="1400"/>
              </a:lnSpc>
              <a:spcBef>
                <a:spcPts val="0"/>
              </a:spcBef>
              <a:spcAft>
                <a:spcPts val="0"/>
              </a:spcAft>
              <a:buClrTx/>
              <a:buSzTx/>
              <a:buFontTx/>
              <a:buNone/>
              <a:tabLst/>
              <a:defRPr/>
            </a:pPr>
            <a:r>
              <a:rPr kumimoji="0" lang="ja-JP" altLang="en-US" sz="1200" kern="0" dirty="0" smtClean="0">
                <a:solidFill>
                  <a:srgbClr val="000000"/>
                </a:solidFill>
                <a:latin typeface="ＭＳ Ｐゴシック"/>
                <a:ea typeface="Meiryo UI"/>
                <a:cs typeface="ＭＳ Ｐゴシック"/>
              </a:rPr>
              <a:t>大阪府</a:t>
            </a:r>
            <a:endParaRPr kumimoji="0" lang="en-US" altLang="ja-JP" sz="1200" kern="0" dirty="0" smtClean="0">
              <a:solidFill>
                <a:srgbClr val="000000"/>
              </a:solidFill>
              <a:latin typeface="ＭＳ Ｐゴシック"/>
              <a:ea typeface="Meiryo UI"/>
              <a:cs typeface="ＭＳ Ｐゴシック"/>
            </a:endParaRPr>
          </a:p>
          <a:p>
            <a:pPr marL="0" marR="0" lvl="0" indent="0" algn="ctr" defTabSz="914400" eaLnBrk="1" fontAlgn="base" latinLnBrk="0" hangingPunct="1">
              <a:lnSpc>
                <a:spcPts val="1400"/>
              </a:lnSpc>
              <a:spcBef>
                <a:spcPts val="0"/>
              </a:spcBef>
              <a:spcAft>
                <a:spcPts val="0"/>
              </a:spcAft>
              <a:buClrTx/>
              <a:buSzTx/>
              <a:buFontTx/>
              <a:buNone/>
              <a:tabLst/>
              <a:defRPr/>
            </a:pPr>
            <a:r>
              <a:rPr kumimoji="0" lang="ja-JP" altLang="en-US" sz="1200" kern="0" dirty="0" smtClean="0">
                <a:solidFill>
                  <a:srgbClr val="000000"/>
                </a:solidFill>
                <a:latin typeface="ＭＳ Ｐゴシック"/>
                <a:ea typeface="Meiryo UI"/>
                <a:cs typeface="ＭＳ Ｐゴシック"/>
              </a:rPr>
              <a:t>都市整備部</a:t>
            </a:r>
            <a:endParaRPr kumimoji="0" lang="en-US" altLang="ja-JP" sz="1200" kern="0" dirty="0" smtClean="0">
              <a:solidFill>
                <a:srgbClr val="000000"/>
              </a:solidFill>
              <a:latin typeface="ＭＳ Ｐゴシック"/>
              <a:ea typeface="Meiryo UI"/>
              <a:cs typeface="ＭＳ Ｐゴシック"/>
            </a:endParaRPr>
          </a:p>
          <a:p>
            <a:pPr marL="0" marR="0" lvl="0" indent="0" algn="ctr" defTabSz="914400" eaLnBrk="1" fontAlgn="base" latinLnBrk="0" hangingPunct="1">
              <a:lnSpc>
                <a:spcPts val="1400"/>
              </a:lnSpc>
              <a:spcBef>
                <a:spcPts val="0"/>
              </a:spcBef>
              <a:spcAft>
                <a:spcPts val="0"/>
              </a:spcAft>
              <a:buClrTx/>
              <a:buSzTx/>
              <a:buFontTx/>
              <a:buNone/>
              <a:tabLst/>
              <a:defRPr/>
            </a:pPr>
            <a:endParaRPr kumimoji="0" lang="en-US" altLang="ja-JP" sz="1200" kern="0" dirty="0" smtClean="0">
              <a:solidFill>
                <a:srgbClr val="000000"/>
              </a:solidFill>
              <a:latin typeface="ＭＳ Ｐゴシック"/>
              <a:ea typeface="Meiryo UI"/>
              <a:cs typeface="ＭＳ Ｐゴシック"/>
            </a:endParaRPr>
          </a:p>
        </p:txBody>
      </p:sp>
      <p:sp>
        <p:nvSpPr>
          <p:cNvPr id="36" name="正方形/長方形 35"/>
          <p:cNvSpPr/>
          <p:nvPr/>
        </p:nvSpPr>
        <p:spPr>
          <a:xfrm>
            <a:off x="6205397" y="6136728"/>
            <a:ext cx="1522370" cy="630942"/>
          </a:xfrm>
          <a:prstGeom prst="rect">
            <a:avLst/>
          </a:prstGeom>
          <a:solidFill>
            <a:sysClr val="window" lastClr="FFFFFF"/>
          </a:solidFill>
          <a:ln w="19050">
            <a:solidFill>
              <a:sysClr val="windowText" lastClr="000000"/>
            </a:solidFill>
            <a:prstDash val="dash"/>
          </a:ln>
        </p:spPr>
        <p:txBody>
          <a:bodyPr wrap="square">
            <a:spAutoFit/>
          </a:bodyPr>
          <a:lstStyle/>
          <a:p>
            <a:pPr lvl="0" fontAlgn="base">
              <a:lnSpc>
                <a:spcPts val="1400"/>
              </a:lnSpc>
              <a:defRPr/>
            </a:pPr>
            <a:r>
              <a:rPr kumimoji="0" lang="ja-JP" altLang="en-US" sz="1200" kern="0" dirty="0" smtClean="0">
                <a:solidFill>
                  <a:srgbClr val="000000"/>
                </a:solidFill>
                <a:latin typeface="ＭＳ Ｐゴシック"/>
                <a:ea typeface="Meiryo UI"/>
                <a:cs typeface="ＭＳ Ｐゴシック"/>
              </a:rPr>
              <a:t>府内の</a:t>
            </a:r>
            <a:r>
              <a:rPr kumimoji="0" lang="zh-CN" altLang="en-US" sz="1200" kern="0" dirty="0" smtClean="0">
                <a:solidFill>
                  <a:srgbClr val="000000"/>
                </a:solidFill>
                <a:latin typeface="ＭＳ Ｐゴシック"/>
                <a:ea typeface="Meiryo UI"/>
                <a:cs typeface="ＭＳ Ｐゴシック"/>
              </a:rPr>
              <a:t>土木</a:t>
            </a:r>
            <a:r>
              <a:rPr kumimoji="0" lang="zh-CN" altLang="en-US" sz="1200" kern="0" dirty="0">
                <a:solidFill>
                  <a:srgbClr val="000000"/>
                </a:solidFill>
                <a:latin typeface="ＭＳ Ｐゴシック"/>
                <a:ea typeface="Meiryo UI"/>
                <a:cs typeface="ＭＳ Ｐゴシック"/>
              </a:rPr>
              <a:t>工学系</a:t>
            </a:r>
            <a:r>
              <a:rPr kumimoji="0" lang="zh-CN" altLang="en-US" sz="1200" kern="0" dirty="0" smtClean="0">
                <a:solidFill>
                  <a:srgbClr val="000000"/>
                </a:solidFill>
                <a:latin typeface="ＭＳ Ｐゴシック"/>
                <a:ea typeface="Meiryo UI"/>
                <a:cs typeface="ＭＳ Ｐゴシック"/>
              </a:rPr>
              <a:t>大学</a:t>
            </a:r>
            <a:r>
              <a:rPr kumimoji="0" lang="ja-JP" altLang="en-US" sz="1200" kern="0" dirty="0" smtClean="0">
                <a:solidFill>
                  <a:srgbClr val="000000"/>
                </a:solidFill>
                <a:latin typeface="ＭＳ Ｐゴシック"/>
                <a:ea typeface="Meiryo UI"/>
                <a:cs typeface="ＭＳ Ｐゴシック"/>
              </a:rPr>
              <a:t>（７大学）</a:t>
            </a:r>
          </a:p>
          <a:p>
            <a:pPr lvl="0" fontAlgn="base">
              <a:lnSpc>
                <a:spcPts val="1400"/>
              </a:lnSpc>
              <a:defRPr/>
            </a:pPr>
            <a:endParaRPr kumimoji="0" lang="en-US" altLang="ja-JP" sz="1200" kern="0" dirty="0" smtClean="0">
              <a:solidFill>
                <a:srgbClr val="000000"/>
              </a:solidFill>
              <a:latin typeface="ＭＳ Ｐゴシック"/>
              <a:ea typeface="Meiryo UI"/>
              <a:cs typeface="ＭＳ Ｐゴシック"/>
            </a:endParaRPr>
          </a:p>
        </p:txBody>
      </p:sp>
      <p:sp>
        <p:nvSpPr>
          <p:cNvPr id="26" name="左右矢印 25"/>
          <p:cNvSpPr/>
          <p:nvPr/>
        </p:nvSpPr>
        <p:spPr>
          <a:xfrm>
            <a:off x="3192421" y="6238323"/>
            <a:ext cx="870282" cy="3715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左右矢印 37"/>
          <p:cNvSpPr/>
          <p:nvPr/>
        </p:nvSpPr>
        <p:spPr>
          <a:xfrm>
            <a:off x="5302453" y="6248942"/>
            <a:ext cx="870282" cy="3715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1403840" y="6093864"/>
            <a:ext cx="6497087" cy="733422"/>
          </a:xfrm>
          <a:prstGeom prst="roundRect">
            <a:avLst>
              <a:gd name="adj" fmla="val 818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21023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88"/>
            <a:ext cx="9143999" cy="426207"/>
          </a:xfrm>
          <a:prstGeom prst="rect">
            <a:avLst/>
          </a:prstGeom>
          <a:gradFill>
            <a:gsLst>
              <a:gs pos="0">
                <a:srgbClr val="FFFF99"/>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latin typeface="Meiryo UI" pitchFamily="50" charset="-128"/>
                <a:ea typeface="Meiryo UI" pitchFamily="50" charset="-128"/>
                <a:cs typeface="Meiryo UI" pitchFamily="50" charset="-128"/>
              </a:rPr>
              <a:t>大阪府</a:t>
            </a:r>
            <a:r>
              <a:rPr lang="ja-JP" altLang="en-US" sz="2000" b="1" dirty="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地域</a:t>
            </a:r>
            <a:r>
              <a:rPr lang="ja-JP" altLang="en-US" sz="2000" b="1" dirty="0">
                <a:latin typeface="Meiryo UI" pitchFamily="50" charset="-128"/>
                <a:ea typeface="Meiryo UI" pitchFamily="50" charset="-128"/>
                <a:cs typeface="Meiryo UI" pitchFamily="50" charset="-128"/>
              </a:rPr>
              <a:t>維持管理連携</a:t>
            </a:r>
            <a:r>
              <a:rPr lang="ja-JP" altLang="en-US" sz="2000" b="1" dirty="0" smtClean="0">
                <a:latin typeface="Meiryo UI" pitchFamily="50" charset="-128"/>
                <a:ea typeface="Meiryo UI" pitchFamily="50" charset="-128"/>
                <a:cs typeface="Meiryo UI" pitchFamily="50" charset="-128"/>
              </a:rPr>
              <a:t>プラットフォーム　設立趣意書（案）</a:t>
            </a:r>
            <a:endParaRPr lang="en-US" altLang="ja-JP" sz="2000" b="1" dirty="0" smtClean="0">
              <a:latin typeface="Meiryo UI" pitchFamily="50" charset="-128"/>
              <a:ea typeface="Meiryo UI" pitchFamily="50" charset="-128"/>
              <a:cs typeface="Meiryo UI" pitchFamily="50" charset="-128"/>
            </a:endParaRPr>
          </a:p>
        </p:txBody>
      </p:sp>
      <p:sp>
        <p:nvSpPr>
          <p:cNvPr id="3" name="正方形/長方形 2"/>
          <p:cNvSpPr/>
          <p:nvPr/>
        </p:nvSpPr>
        <p:spPr>
          <a:xfrm>
            <a:off x="1" y="521960"/>
            <a:ext cx="9143998" cy="5355312"/>
          </a:xfrm>
          <a:prstGeom prst="rect">
            <a:avLst/>
          </a:prstGeom>
        </p:spPr>
        <p:txBody>
          <a:bodyPr wrap="square">
            <a:spAutoFit/>
          </a:bodyPr>
          <a:lstStyle/>
          <a:p>
            <a:r>
              <a:rPr lang="ja-JP" altLang="ja-JP" dirty="0"/>
              <a:t>　</a:t>
            </a:r>
            <a:r>
              <a:rPr lang="ja-JP" altLang="ja-JP" dirty="0">
                <a:latin typeface="Meiryo UI" panose="020B0604030504040204" pitchFamily="50" charset="-128"/>
                <a:ea typeface="Meiryo UI" panose="020B0604030504040204" pitchFamily="50" charset="-128"/>
                <a:cs typeface="Meiryo UI" panose="020B0604030504040204" pitchFamily="50" charset="-128"/>
              </a:rPr>
              <a:t>大阪府内の都市基盤施設は、高度経済成長期などに集中的に整備され、今後、老朽化の進行が懸念されており、長期にわたり的確かつ効率的・効果的に維持管理・更新に対応していくことが重要な課題となっている。</a:t>
            </a:r>
          </a:p>
          <a:p>
            <a:r>
              <a:rPr lang="en-US" altLang="ja-JP"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ja-JP" dirty="0">
                <a:latin typeface="Meiryo UI" panose="020B0604030504040204" pitchFamily="50" charset="-128"/>
                <a:ea typeface="Meiryo UI" panose="020B0604030504040204" pitchFamily="50" charset="-128"/>
                <a:cs typeface="Meiryo UI" panose="020B0604030504040204" pitchFamily="50" charset="-128"/>
              </a:rPr>
              <a:t>、府民にとっては、府、市町村等が管理する地域全体のインフラ機能が適切に維持管理されることが、安全・安心につながることから、地域の特性等</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dirty="0">
                <a:latin typeface="Meiryo UI" panose="020B0604030504040204" pitchFamily="50" charset="-128"/>
                <a:ea typeface="Meiryo UI" panose="020B0604030504040204" pitchFamily="50" charset="-128"/>
                <a:cs typeface="Meiryo UI" panose="020B0604030504040204" pitchFamily="50" charset="-128"/>
              </a:rPr>
              <a:t>活かせる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ja-JP" dirty="0">
                <a:latin typeface="Meiryo UI" panose="020B0604030504040204" pitchFamily="50" charset="-128"/>
                <a:ea typeface="Meiryo UI" panose="020B0604030504040204" pitchFamily="50" charset="-128"/>
                <a:cs typeface="Meiryo UI" panose="020B0604030504040204" pitchFamily="50" charset="-128"/>
              </a:rPr>
              <a:t>単位で維持管理の連携を強化すること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dirty="0">
                <a:latin typeface="Meiryo UI" panose="020B0604030504040204" pitchFamily="50" charset="-128"/>
                <a:ea typeface="Meiryo UI" panose="020B0604030504040204" pitchFamily="50" charset="-128"/>
                <a:cs typeface="Meiryo UI" panose="020B0604030504040204" pitchFamily="50" charset="-128"/>
              </a:rPr>
              <a:t>有効</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ja-JP" dirty="0">
                <a:latin typeface="Meiryo UI" panose="020B0604030504040204" pitchFamily="50" charset="-128"/>
                <a:ea typeface="Meiryo UI" panose="020B0604030504040204" pitchFamily="50" charset="-128"/>
                <a:cs typeface="Meiryo UI" panose="020B0604030504040204" pitchFamily="50" charset="-128"/>
              </a:rPr>
              <a:t>ある。</a:t>
            </a:r>
          </a:p>
          <a:p>
            <a:r>
              <a:rPr lang="en-US" altLang="ja-JP"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ja-JP" dirty="0">
                <a:latin typeface="Meiryo UI" panose="020B0604030504040204" pitchFamily="50" charset="-128"/>
                <a:ea typeface="Meiryo UI" panose="020B0604030504040204" pitchFamily="50" charset="-128"/>
                <a:cs typeface="Meiryo UI" panose="020B0604030504040204" pitchFamily="50" charset="-128"/>
              </a:rPr>
              <a:t>ため、</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○○土木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、〇〇市、〇〇町、○○村及び○○大学により、</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dirty="0">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地域維持管理連携プラットフォーム」を構築し、維持</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に関する</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ja-JP" dirty="0">
                <a:latin typeface="Meiryo UI" panose="020B0604030504040204" pitchFamily="50" charset="-128"/>
                <a:ea typeface="Meiryo UI" panose="020B0604030504040204" pitchFamily="50" charset="-128"/>
                <a:cs typeface="Meiryo UI" panose="020B0604030504040204" pitchFamily="50" charset="-128"/>
              </a:rPr>
              <a:t>及びノウハウの共有</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や研修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a:latin typeface="Meiryo UI" panose="020B0604030504040204" pitchFamily="50" charset="-128"/>
                <a:ea typeface="Meiryo UI" panose="020B0604030504040204" pitchFamily="50" charset="-128"/>
                <a:cs typeface="Meiryo UI" panose="020B0604030504040204" pitchFamily="50" charset="-128"/>
              </a:rPr>
              <a:t>通じて、技術連携や人材</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育成等</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に取り組むことで、</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それぞれの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管理者</a:t>
            </a:r>
            <a:r>
              <a:rPr lang="ja-JP" altLang="ja-JP" dirty="0">
                <a:latin typeface="Meiryo UI" panose="020B0604030504040204" pitchFamily="50" charset="-128"/>
                <a:ea typeface="Meiryo UI" panose="020B0604030504040204" pitchFamily="50" charset="-128"/>
                <a:cs typeface="Meiryo UI" panose="020B0604030504040204" pitchFamily="50" charset="-128"/>
              </a:rPr>
              <a:t>が責任をもって、将来にわたり良好に都市基盤施設</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dirty="0">
                <a:latin typeface="Meiryo UI" panose="020B0604030504040204" pitchFamily="50" charset="-128"/>
                <a:ea typeface="Meiryo UI" panose="020B0604030504040204" pitchFamily="50" charset="-128"/>
                <a:cs typeface="Meiryo UI" panose="020B0604030504040204" pitchFamily="50" charset="-128"/>
              </a:rPr>
              <a:t>維持管理</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ja-JP" dirty="0">
                <a:latin typeface="Meiryo UI" panose="020B0604030504040204" pitchFamily="50" charset="-128"/>
                <a:ea typeface="Meiryo UI" panose="020B0604030504040204" pitchFamily="50" charset="-128"/>
                <a:cs typeface="Meiryo UI" panose="020B0604030504040204" pitchFamily="50" charset="-128"/>
              </a:rPr>
              <a:t>、府民の安全、安心を</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確保</a:t>
            </a:r>
            <a:r>
              <a:rPr lang="ja-JP" altLang="en-US"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いくこと</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a:latin typeface="Meiryo UI" panose="020B0604030504040204" pitchFamily="50" charset="-128"/>
                <a:ea typeface="Meiryo UI" panose="020B0604030504040204" pitchFamily="50" charset="-128"/>
                <a:cs typeface="Meiryo UI" panose="020B0604030504040204" pitchFamily="50" charset="-128"/>
              </a:rPr>
              <a:t>目的として設立するものである。</a:t>
            </a:r>
          </a:p>
          <a:p>
            <a:r>
              <a:rPr lang="en-US" altLang="ja-JP" dirty="0"/>
              <a:t> </a:t>
            </a:r>
            <a:endParaRPr lang="ja-JP" altLang="ja-JP" dirty="0"/>
          </a:p>
          <a:p>
            <a:r>
              <a:rPr lang="en-US" altLang="ja-JP" dirty="0"/>
              <a:t> </a:t>
            </a:r>
            <a:endParaRPr lang="ja-JP" altLang="ja-JP" dirty="0"/>
          </a:p>
          <a:p>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平成</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〇〇</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〇〇月〇</a:t>
            </a:r>
            <a:r>
              <a:rPr lang="ja-JP" altLang="en-US" dirty="0">
                <a:latin typeface="Meiryo UI" panose="020B0604030504040204" pitchFamily="50" charset="-128"/>
                <a:ea typeface="Meiryo UI" panose="020B0604030504040204" pitchFamily="50" charset="-128"/>
                <a:cs typeface="Meiryo UI" panose="020B0604030504040204" pitchFamily="50" charset="-128"/>
              </a:rPr>
              <a:t>〇</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土木事務所長、○○下水道事務所、○○市</a:t>
            </a:r>
            <a:r>
              <a:rPr lang="ja-JP" altLang="en-US" dirty="0">
                <a:latin typeface="Meiryo UI" panose="020B0604030504040204" pitchFamily="50" charset="-128"/>
                <a:ea typeface="Meiryo UI" panose="020B0604030504040204" pitchFamily="50" charset="-128"/>
                <a:cs typeface="Meiryo UI" panose="020B0604030504040204" pitchFamily="50" charset="-128"/>
              </a:rPr>
              <a:t>長</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、○○市長、○○町長、○○村長</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〇〇大学工学研究科長</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dirty="0"/>
          </a:p>
        </p:txBody>
      </p:sp>
    </p:spTree>
    <p:extLst>
      <p:ext uri="{BB962C8B-B14F-4D97-AF65-F5344CB8AC3E}">
        <p14:creationId xmlns:p14="http://schemas.microsoft.com/office/powerpoint/2010/main" val="1501569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132"/>
            <a:ext cx="9143999" cy="426207"/>
          </a:xfrm>
          <a:prstGeom prst="rect">
            <a:avLst/>
          </a:prstGeom>
          <a:gradFill>
            <a:gsLst>
              <a:gs pos="0">
                <a:srgbClr val="FFFF99"/>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latin typeface="Meiryo UI" pitchFamily="50" charset="-128"/>
                <a:ea typeface="Meiryo UI" pitchFamily="50" charset="-128"/>
                <a:cs typeface="Meiryo UI" pitchFamily="50" charset="-128"/>
              </a:rPr>
              <a:t>大阪府</a:t>
            </a:r>
            <a:r>
              <a:rPr lang="ja-JP" altLang="en-US" sz="2000" b="1" dirty="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地域</a:t>
            </a:r>
            <a:r>
              <a:rPr lang="ja-JP" altLang="en-US" sz="2000" b="1" dirty="0">
                <a:latin typeface="Meiryo UI" pitchFamily="50" charset="-128"/>
                <a:ea typeface="Meiryo UI" pitchFamily="50" charset="-128"/>
                <a:cs typeface="Meiryo UI" pitchFamily="50" charset="-128"/>
              </a:rPr>
              <a:t>維持管理連携</a:t>
            </a:r>
            <a:r>
              <a:rPr lang="ja-JP" altLang="en-US" sz="2000" b="1" dirty="0" smtClean="0">
                <a:latin typeface="Meiryo UI" pitchFamily="50" charset="-128"/>
                <a:ea typeface="Meiryo UI" pitchFamily="50" charset="-128"/>
                <a:cs typeface="Meiryo UI" pitchFamily="50" charset="-128"/>
              </a:rPr>
              <a:t>プラットフォーム　運営</a:t>
            </a:r>
            <a:r>
              <a:rPr lang="ja-JP" altLang="en-US" sz="2000" b="1" dirty="0">
                <a:latin typeface="Meiryo UI" pitchFamily="50" charset="-128"/>
                <a:ea typeface="Meiryo UI" pitchFamily="50" charset="-128"/>
                <a:cs typeface="Meiryo UI" pitchFamily="50" charset="-128"/>
              </a:rPr>
              <a:t>要綱</a:t>
            </a:r>
            <a:r>
              <a:rPr lang="ja-JP" altLang="en-US" sz="2000" b="1" dirty="0" smtClean="0">
                <a:latin typeface="Meiryo UI" pitchFamily="50" charset="-128"/>
                <a:ea typeface="Meiryo UI" pitchFamily="50" charset="-128"/>
                <a:cs typeface="Meiryo UI" pitchFamily="50" charset="-128"/>
              </a:rPr>
              <a:t>（案）</a:t>
            </a:r>
            <a:endParaRPr lang="en-US" altLang="ja-JP" sz="2000" b="1" dirty="0" smtClean="0">
              <a:latin typeface="Meiryo UI" pitchFamily="50" charset="-128"/>
              <a:ea typeface="Meiryo UI" pitchFamily="50" charset="-128"/>
              <a:cs typeface="Meiryo UI" pitchFamily="50" charset="-128"/>
            </a:endParaRPr>
          </a:p>
        </p:txBody>
      </p:sp>
      <p:sp>
        <p:nvSpPr>
          <p:cNvPr id="4" name="正方形/長方形 3"/>
          <p:cNvSpPr/>
          <p:nvPr/>
        </p:nvSpPr>
        <p:spPr>
          <a:xfrm>
            <a:off x="-22864" y="404664"/>
            <a:ext cx="9144000" cy="6740307"/>
          </a:xfrm>
          <a:prstGeom prst="rect">
            <a:avLst/>
          </a:prstGeom>
        </p:spPr>
        <p:txBody>
          <a:bodyPr wrap="square">
            <a:spAutoFit/>
          </a:bodyPr>
          <a:lstStyle/>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総　則）</a:t>
            </a: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維持管理連携プラットフォーム（以下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管理プラット」という）」の設立趣意書に則り、構成団体が相互に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運営するものとする。</a:t>
            </a: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管理プラット」を円滑かつ効果的に運営するための必要な事項に関して以下に定める。</a:t>
            </a: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施設）</a:t>
            </a: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本要綱の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となる都市基盤施設は、</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○○土木事務所</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及び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○○下水道事務所、○○市、○○町、○○村</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が所管する道路、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・緑地、河川</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、下水道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（管渠・処理施設）及び</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・海岸</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とする。</a:t>
            </a: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構成団体）</a:t>
            </a: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管理プラットの構成団体は、</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別表の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とおりとする。</a:t>
            </a: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プラット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の運営</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必要があるときは</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団体等の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構成</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団体以外の出席及び</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を求める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ができる。</a:t>
            </a: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活　動）</a:t>
            </a: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管理プラットの主な活動内容は、以下のとおりとする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に関する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及びノウハウの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共有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管理技術の向上に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資する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の実施</a:t>
            </a: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維持管理に関する技術</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管理に関する技術</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相談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管理に関する調査・</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研究</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・その他必要と認められる事項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（運営</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会議</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維持管理プラットを運営するため運営会議を置く。</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２　　　運営会議は、構成団体の推薦による実務担当者により構成する。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運営</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管理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プラットの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運営は</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、相互の維持管理の課題共有やその課題解決等に向けて、適宜</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、運営</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会議において協議・調整し</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活動内容</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を決定する。</a:t>
            </a: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条に定める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技術相談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のうち、高度な技術を要するものに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大学が学識者を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推薦する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ものとし、</a:t>
            </a:r>
            <a:r>
              <a:rPr lang="ja-JP" altLang="en-US" sz="1200" spc="-150" dirty="0" smtClean="0">
                <a:latin typeface="Meiryo UI" panose="020B0604030504040204" pitchFamily="50" charset="-128"/>
                <a:ea typeface="Meiryo UI" panose="020B0604030504040204" pitchFamily="50" charset="-128"/>
                <a:cs typeface="Meiryo UI" panose="020B0604030504040204" pitchFamily="50" charset="-128"/>
              </a:rPr>
              <a:t>詳細は別途定める</a:t>
            </a:r>
            <a:r>
              <a:rPr lang="ja-JP" altLang="ja-JP" sz="1200" spc="-1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spc="-15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事務局</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管理</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プラット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の運営を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円滑に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行う</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ため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事務局を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○○土木</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事務所維持管理課内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置く。</a:t>
            </a:r>
          </a:p>
          <a:p>
            <a:pPr latinLnBrk="1"/>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事務局長は大阪府○○土木事務所維持管理課計画補修グループ長をもって充てる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latinLnBrk="1"/>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雑 則）</a:t>
            </a:r>
          </a:p>
          <a:p>
            <a:pPr latinLnBrk="1"/>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要綱に定めるもののほか、運営に関し必要な事項</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運営</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会議により決定する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規約は、</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日</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から施行する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74704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132"/>
            <a:ext cx="9143999" cy="426207"/>
          </a:xfrm>
          <a:prstGeom prst="rect">
            <a:avLst/>
          </a:prstGeom>
          <a:gradFill>
            <a:gsLst>
              <a:gs pos="0">
                <a:srgbClr val="FFFF99"/>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latin typeface="Meiryo UI" pitchFamily="50" charset="-128"/>
                <a:ea typeface="Meiryo UI" pitchFamily="50" charset="-128"/>
                <a:cs typeface="Meiryo UI" pitchFamily="50" charset="-128"/>
              </a:rPr>
              <a:t>大阪府</a:t>
            </a:r>
            <a:r>
              <a:rPr lang="ja-JP" altLang="en-US" sz="2000" b="1" dirty="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地域</a:t>
            </a:r>
            <a:r>
              <a:rPr lang="ja-JP" altLang="en-US" sz="2000" b="1" dirty="0">
                <a:latin typeface="Meiryo UI" pitchFamily="50" charset="-128"/>
                <a:ea typeface="Meiryo UI" pitchFamily="50" charset="-128"/>
                <a:cs typeface="Meiryo UI" pitchFamily="50" charset="-128"/>
              </a:rPr>
              <a:t>維持管理連携</a:t>
            </a:r>
            <a:r>
              <a:rPr lang="ja-JP" altLang="en-US" sz="2000" b="1" dirty="0" smtClean="0">
                <a:latin typeface="Meiryo UI" pitchFamily="50" charset="-128"/>
                <a:ea typeface="Meiryo UI" pitchFamily="50" charset="-128"/>
                <a:cs typeface="Meiryo UI" pitchFamily="50" charset="-128"/>
              </a:rPr>
              <a:t>プラットフォーム　活動内容について（例　示）</a:t>
            </a:r>
            <a:endParaRPr lang="en-US" altLang="ja-JP" sz="2000" b="1" dirty="0" smtClean="0">
              <a:latin typeface="Meiryo UI" pitchFamily="50" charset="-128"/>
              <a:ea typeface="Meiryo UI" pitchFamily="50" charset="-128"/>
              <a:cs typeface="Meiryo UI" pitchFamily="50" charset="-128"/>
            </a:endParaRPr>
          </a:p>
        </p:txBody>
      </p:sp>
      <p:sp>
        <p:nvSpPr>
          <p:cNvPr id="3" name="正方形/長方形 2"/>
          <p:cNvSpPr/>
          <p:nvPr/>
        </p:nvSpPr>
        <p:spPr>
          <a:xfrm>
            <a:off x="-35495" y="473179"/>
            <a:ext cx="9143999" cy="6555641"/>
          </a:xfrm>
          <a:prstGeom prst="rect">
            <a:avLst/>
          </a:prstGeom>
        </p:spPr>
        <p:txBody>
          <a:bodyPr wrap="square">
            <a:spAutoFit/>
          </a:bodyPr>
          <a:lstStyle/>
          <a:p>
            <a:pPr latinLnBrk="1"/>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（活動</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内容の決定</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地域維持管理連携プラットフォーム活動に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ついては、運営要綱に則り、構成団体のそれぞれの課題解決のために必要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事項に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ついて、プラットフォーム</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運営会議（事務局）にて、</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年間の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主な</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活動</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内容やスケジュール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等について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協議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調整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し、活</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動内容を決定する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p>
          <a:p>
            <a:pPr latinLnBrk="1"/>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主な</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活動</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内容）</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u="sng"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14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b="1" u="sng"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及びノウハウの</a:t>
            </a:r>
            <a:r>
              <a:rPr lang="ja-JP" altLang="ja-JP" sz="1400" b="1" u="sng" dirty="0" smtClean="0">
                <a:latin typeface="Meiryo UI" panose="020B0604030504040204" pitchFamily="50" charset="-128"/>
                <a:ea typeface="Meiryo UI" panose="020B0604030504040204" pitchFamily="50" charset="-128"/>
                <a:cs typeface="Meiryo UI" panose="020B0604030504040204" pitchFamily="50" charset="-128"/>
              </a:rPr>
              <a:t>共有</a:t>
            </a:r>
            <a:r>
              <a:rPr lang="ja-JP" altLang="ja-JP" sz="1400" b="1" u="sng" dirty="0">
                <a:latin typeface="Meiryo UI" panose="020B0604030504040204" pitchFamily="50" charset="-128"/>
                <a:ea typeface="Meiryo UI" panose="020B0604030504040204" pitchFamily="50" charset="-128"/>
                <a:cs typeface="Meiryo UI" panose="020B0604030504040204" pitchFamily="50" charset="-128"/>
              </a:rPr>
              <a:t>等</a:t>
            </a:r>
            <a:endParaRPr lang="ja-JP" altLang="ja-JP" sz="1400" u="sng"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維持管理ノウハウ等の情報共有及び蓄積　</a:t>
            </a: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土木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事務所メンテナンスマネジメント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委員会での府の取組み共有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土木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事務所維持管理行動計画の情報共有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課題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共有、解決に向けた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勉強会などを実施。</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u="sng"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b="1" u="sng" dirty="0">
                <a:latin typeface="Meiryo UI" panose="020B0604030504040204" pitchFamily="50" charset="-128"/>
                <a:ea typeface="Meiryo UI" panose="020B0604030504040204" pitchFamily="50" charset="-128"/>
                <a:cs typeface="Meiryo UI" panose="020B0604030504040204" pitchFamily="50" charset="-128"/>
              </a:rPr>
              <a:t>．技術の向上</a:t>
            </a:r>
            <a:endParaRPr lang="ja-JP" altLang="ja-JP" sz="1400" u="sng"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）研修等</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道路、河川、公園等の維持管理・更新に資する基本的なこと等を習熟することを目的に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維持管理</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・更新等に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携わる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職員</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を対象に研修を実施</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・研修プログラムについては、運営会議で作成する。</a:t>
            </a: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・受講生は、各団体（所属）が推薦する。</a:t>
            </a: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講師については</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職員及び府職員のほか、専門知識を有するものから選定する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）テクニカル・アドバイス</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・相談窓口は、事務局に置き、事務局を通じてテクニカル・アドバイザーに相談することとする。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・テクニカル・アドバイザーに係る実費等の負担については、</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相談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する団体</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案件ごとに調整する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管理室は、</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基盤施設の整備及び維持管理・更新等に関する高度な技術力と専門的な判断が</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必要となった場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合</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の技術的</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な相談者</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（以下「テクニカルアドバイザー」という。）を</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「大阪府都市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整備部と○○大学大学院工学研究科</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との</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包括</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連携に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関する協定書</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」に基づき</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大学大学院工学研究科</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と調整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の上</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決定</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し、事務局に通知する。</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）その他</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維持管理・更新に資する勉強会の実施。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u="sng"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ja-JP" sz="1400" b="1" u="sng" dirty="0">
                <a:latin typeface="Meiryo UI" panose="020B0604030504040204" pitchFamily="50" charset="-128"/>
                <a:ea typeface="Meiryo UI" panose="020B0604030504040204" pitchFamily="50" charset="-128"/>
                <a:cs typeface="Meiryo UI" panose="020B0604030504040204" pitchFamily="50" charset="-128"/>
              </a:rPr>
              <a:t>．技術連携</a:t>
            </a:r>
            <a:endParaRPr lang="ja-JP" altLang="ja-JP" sz="1400" u="sng" dirty="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維持管理業務の地域一括発注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調査研究</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維持管理・更新に資する調査研究</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atinLnBrk="1"/>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その他、技術連携に関する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事項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は適宜決定する。</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03518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132"/>
            <a:ext cx="9143999" cy="426207"/>
          </a:xfrm>
          <a:prstGeom prst="rect">
            <a:avLst/>
          </a:prstGeom>
          <a:gradFill>
            <a:gsLst>
              <a:gs pos="0">
                <a:srgbClr val="FFFF99"/>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latin typeface="Meiryo UI" pitchFamily="50" charset="-128"/>
                <a:ea typeface="Meiryo UI" pitchFamily="50" charset="-128"/>
                <a:cs typeface="Meiryo UI" pitchFamily="50" charset="-128"/>
              </a:rPr>
              <a:t>大阪府</a:t>
            </a:r>
            <a:r>
              <a:rPr lang="ja-JP" altLang="en-US" sz="2000" b="1" dirty="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地域</a:t>
            </a:r>
            <a:r>
              <a:rPr lang="ja-JP" altLang="en-US" sz="2000" b="1" dirty="0">
                <a:latin typeface="Meiryo UI" pitchFamily="50" charset="-128"/>
                <a:ea typeface="Meiryo UI" pitchFamily="50" charset="-128"/>
                <a:cs typeface="Meiryo UI" pitchFamily="50" charset="-128"/>
              </a:rPr>
              <a:t>維持管理連携</a:t>
            </a:r>
            <a:r>
              <a:rPr lang="ja-JP" altLang="en-US" sz="2000" b="1" dirty="0" smtClean="0">
                <a:latin typeface="Meiryo UI" pitchFamily="50" charset="-128"/>
                <a:ea typeface="Meiryo UI" pitchFamily="50" charset="-128"/>
                <a:cs typeface="Meiryo UI" pitchFamily="50" charset="-128"/>
              </a:rPr>
              <a:t>プラットフォーム　活動（例　示）</a:t>
            </a:r>
            <a:endParaRPr lang="en-US" altLang="ja-JP" sz="2000" b="1" dirty="0" smtClean="0">
              <a:latin typeface="Meiryo UI" pitchFamily="50" charset="-128"/>
              <a:ea typeface="Meiryo UI" pitchFamily="50" charset="-128"/>
              <a:cs typeface="Meiryo UI" pitchFamily="50" charset="-128"/>
            </a:endParaRPr>
          </a:p>
          <a:p>
            <a:pPr marL="0" indent="0">
              <a:buNone/>
            </a:pPr>
            <a:endParaRPr lang="en-US" altLang="ja-JP" sz="2000" b="1" dirty="0" smtClean="0">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02221766"/>
              </p:ext>
            </p:extLst>
          </p:nvPr>
        </p:nvGraphicFramePr>
        <p:xfrm>
          <a:off x="46800" y="451864"/>
          <a:ext cx="9073008" cy="6145348"/>
        </p:xfrm>
        <a:graphic>
          <a:graphicData uri="http://schemas.openxmlformats.org/drawingml/2006/table">
            <a:tbl>
              <a:tblPr firstRow="1" firstCol="1" bandRow="1">
                <a:tableStyleId>{5C22544A-7EE6-4342-B048-85BDC9FD1C3A}</a:tableStyleId>
              </a:tblPr>
              <a:tblGrid>
                <a:gridCol w="1050941"/>
                <a:gridCol w="1872208"/>
                <a:gridCol w="4392488"/>
                <a:gridCol w="1757371"/>
              </a:tblGrid>
              <a:tr h="402264">
                <a:tc>
                  <a:txBody>
                    <a:bodyPr/>
                    <a:lstStyle/>
                    <a:p>
                      <a:pPr marR="287020" algn="l" latinLnBrk="1">
                        <a:lnSpc>
                          <a:spcPts val="1840"/>
                        </a:lnSpc>
                        <a:spcAft>
                          <a:spcPts val="0"/>
                        </a:spcAft>
                      </a:pP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時期</a:t>
                      </a:r>
                      <a:endParaRPr lang="ja-JP" sz="14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活動細目</a:t>
                      </a:r>
                      <a:endParaRPr lang="ja-JP" sz="14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内容</a:t>
                      </a:r>
                      <a:endParaRPr lang="ja-JP" sz="14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参加者等</a:t>
                      </a:r>
                    </a:p>
                  </a:txBody>
                  <a:tcPr marL="64657" marR="64657" marT="0" marB="0"/>
                </a:tc>
              </a:tr>
              <a:tr h="531352">
                <a:tc>
                  <a:txBody>
                    <a:bodyPr/>
                    <a:lstStyle/>
                    <a:p>
                      <a:pPr marR="287020" algn="l" latinLnBrk="1">
                        <a:lnSpc>
                          <a:spcPts val="1840"/>
                        </a:lnSpc>
                        <a:spcAft>
                          <a:spcPts val="0"/>
                        </a:spcAft>
                      </a:pPr>
                      <a:r>
                        <a:rPr lang="en-US" sz="1400" kern="100" spc="40" dirty="0">
                          <a:effectLst/>
                          <a:latin typeface="Meiryo UI" panose="020B0604030504040204" pitchFamily="50" charset="-128"/>
                          <a:ea typeface="Meiryo UI" panose="020B0604030504040204" pitchFamily="50" charset="-128"/>
                          <a:cs typeface="Meiryo UI" panose="020B0604030504040204" pitchFamily="50" charset="-128"/>
                        </a:rPr>
                        <a:t>4</a:t>
                      </a: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月</a:t>
                      </a: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月頃</a:t>
                      </a:r>
                    </a:p>
                  </a:txBody>
                  <a:tcPr marL="64657" marR="64657" marT="0" marB="0"/>
                </a:tc>
                <a:tc>
                  <a:txBody>
                    <a:bodyPr/>
                    <a:lstStyle/>
                    <a:p>
                      <a:pPr marR="287020" algn="l" latinLnBrk="1">
                        <a:lnSpc>
                          <a:spcPts val="1840"/>
                        </a:lnSpc>
                        <a:spcAft>
                          <a:spcPts val="0"/>
                        </a:spcAft>
                      </a:pPr>
                      <a:r>
                        <a:rPr lang="ja-JP" sz="1200" u="sng" kern="100" spc="40" dirty="0">
                          <a:effectLst/>
                          <a:latin typeface="Meiryo UI" panose="020B0604030504040204" pitchFamily="50" charset="-128"/>
                          <a:ea typeface="Meiryo UI" panose="020B0604030504040204" pitchFamily="50" charset="-128"/>
                          <a:cs typeface="Meiryo UI" panose="020B0604030504040204" pitchFamily="50" charset="-128"/>
                        </a:rPr>
                        <a:t>運営会議</a:t>
                      </a: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年度</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の活動計画の作成</a:t>
                      </a:r>
                    </a:p>
                    <a:p>
                      <a:pPr marR="287020" algn="l" latinLnBrk="1">
                        <a:lnSpc>
                          <a:spcPts val="1840"/>
                        </a:lnSpc>
                        <a:spcAft>
                          <a:spcPts val="0"/>
                        </a:spcAft>
                      </a:pPr>
                      <a:r>
                        <a:rPr lang="ja-JP" altLang="en-US" sz="1200" kern="100" spc="4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課題</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共有、課題解決に</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向けた取組み</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の検討</a:t>
                      </a: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事務局</a:t>
                      </a:r>
                    </a:p>
                    <a:p>
                      <a:pPr marR="287020" algn="l" latinLnBrk="1">
                        <a:lnSpc>
                          <a:spcPts val="1840"/>
                        </a:lnSpc>
                        <a:spcAft>
                          <a:spcPts val="0"/>
                        </a:spcAft>
                      </a:pPr>
                      <a:r>
                        <a:rPr lang="en-US" sz="1200" kern="100" spc="4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509858">
                <a:tc>
                  <a:txBody>
                    <a:bodyPr/>
                    <a:lstStyle/>
                    <a:p>
                      <a:pPr marR="287020" algn="l" latinLnBrk="1">
                        <a:lnSpc>
                          <a:spcPts val="1840"/>
                        </a:lnSpc>
                        <a:spcAft>
                          <a:spcPts val="0"/>
                        </a:spcAft>
                      </a:pPr>
                      <a:r>
                        <a:rPr lang="en-US" sz="1400" kern="100" spc="40" dirty="0">
                          <a:effectLst/>
                          <a:latin typeface="Meiryo UI" panose="020B0604030504040204" pitchFamily="50" charset="-128"/>
                          <a:ea typeface="Meiryo UI" panose="020B0604030504040204" pitchFamily="50" charset="-128"/>
                          <a:cs typeface="Meiryo UI" panose="020B0604030504040204" pitchFamily="50" charset="-128"/>
                        </a:rPr>
                        <a:t>6</a:t>
                      </a: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月頃</a:t>
                      </a:r>
                    </a:p>
                  </a:txBody>
                  <a:tcPr marL="64657" marR="64657" marT="0" marB="0"/>
                </a:tc>
                <a:tc>
                  <a:txBody>
                    <a:bodyPr/>
                    <a:lstStyle/>
                    <a:p>
                      <a:pPr marR="287020" algn="l" latinLnBrk="1">
                        <a:lnSpc>
                          <a:spcPts val="1840"/>
                        </a:lnSpc>
                        <a:spcAft>
                          <a:spcPts val="0"/>
                        </a:spcAft>
                      </a:pPr>
                      <a:r>
                        <a:rPr 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・ノウハウの</a:t>
                      </a:r>
                      <a:r>
                        <a:rPr 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共有</a:t>
                      </a:r>
                      <a:endParaRPr lang="ja-JP" sz="1200" u="sng" kern="100" spc="40" dirty="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MM</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委員会</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・課題及び解決に</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向けた情報共有等</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MM</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委員会</a:t>
                      </a: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での府の取組み共有</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〇課題共有、解決に向けた勉強会</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・各分野における課題やその課題解決に向けての考え方</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等を事前に収集し、勉強会で議論</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事務局は、課題に応じて、分野施設毎の勉強会を設定</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〇維持管理情報・ノウハウ共有</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・河川維持管理計画、高速道路、鉄道を跨ぐ橋梁の点検等</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・維持管理直営作業ノウハウ交流</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関係者</a:t>
                      </a:r>
                    </a:p>
                  </a:txBody>
                  <a:tcPr marL="64657" marR="64657" marT="0" marB="0"/>
                </a:tc>
              </a:tr>
              <a:tr h="519259">
                <a:tc>
                  <a:txBody>
                    <a:bodyPr/>
                    <a:lstStyle/>
                    <a:p>
                      <a:pPr marR="287020" algn="l" latinLnBrk="1">
                        <a:lnSpc>
                          <a:spcPts val="1840"/>
                        </a:lnSpc>
                        <a:spcAft>
                          <a:spcPts val="0"/>
                        </a:spcAft>
                      </a:pPr>
                      <a:r>
                        <a:rPr 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alt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頃</a:t>
                      </a:r>
                      <a:endParaRPr lang="ja-JP" sz="14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技術の向上</a:t>
                      </a:r>
                      <a:endParaRPr lang="en-US" alt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橋梁</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講習</a:t>
                      </a: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橋梁</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点検（座学・実地</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〇橋梁補修工事など検査への臨場（実地研修）</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講師：</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大学等</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関係者</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254929">
                <a:tc>
                  <a:txBody>
                    <a:bodyPr/>
                    <a:lstStyle/>
                    <a:p>
                      <a:pPr marR="287020" algn="l" latinLnBrk="1">
                        <a:lnSpc>
                          <a:spcPts val="1840"/>
                        </a:lnSpc>
                        <a:spcAft>
                          <a:spcPts val="0"/>
                        </a:spcAft>
                      </a:pPr>
                      <a:r>
                        <a:rPr 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sz="1400" kern="100" spc="40" dirty="0" smtClean="0">
                          <a:effectLst/>
                          <a:latin typeface="Meiryo UI" panose="020B0604030504040204" pitchFamily="50" charset="-128"/>
                          <a:ea typeface="Meiryo UI" panose="020B0604030504040204" pitchFamily="50" charset="-128"/>
                          <a:cs typeface="Meiryo UI" panose="020B0604030504040204" pitchFamily="50" charset="-128"/>
                        </a:rPr>
                        <a:t>頃</a:t>
                      </a:r>
                      <a:endParaRPr lang="ja-JP" sz="14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技術の向上</a:t>
                      </a:r>
                      <a:endParaRPr lang="en-US" alt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街路樹</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講習</a:t>
                      </a: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街路樹</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剪定（座学・実地</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講師：府</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職員</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関係者</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254929">
                <a:tc>
                  <a:txBody>
                    <a:bodyPr/>
                    <a:lstStyle/>
                    <a:p>
                      <a:pPr marR="287020" algn="l" latinLnBrk="1">
                        <a:lnSpc>
                          <a:spcPts val="1840"/>
                        </a:lnSpc>
                        <a:spcAft>
                          <a:spcPts val="0"/>
                        </a:spcAft>
                      </a:pPr>
                      <a:r>
                        <a:rPr lang="en-US" sz="1400" kern="100" spc="40" dirty="0">
                          <a:effectLst/>
                          <a:latin typeface="Meiryo UI" panose="020B0604030504040204" pitchFamily="50" charset="-128"/>
                          <a:ea typeface="Meiryo UI" panose="020B0604030504040204" pitchFamily="50" charset="-128"/>
                          <a:cs typeface="Meiryo UI" panose="020B0604030504040204" pitchFamily="50" charset="-128"/>
                        </a:rPr>
                        <a:t>2</a:t>
                      </a: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月頃</a:t>
                      </a:r>
                    </a:p>
                  </a:txBody>
                  <a:tcPr marL="64657" marR="64657" marT="0" marB="0"/>
                </a:tc>
                <a:tc>
                  <a:txBody>
                    <a:bodyPr/>
                    <a:lstStyle/>
                    <a:p>
                      <a:pPr marR="287020" algn="l" latinLnBrk="1">
                        <a:lnSpc>
                          <a:spcPts val="1840"/>
                        </a:lnSpc>
                        <a:spcAft>
                          <a:spcPts val="0"/>
                        </a:spcAft>
                      </a:pP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技術の向上</a:t>
                      </a:r>
                      <a:endParaRPr lang="en-US" alt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河川</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講習</a:t>
                      </a: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河川</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点検（水防踏査</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講師：府</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職員</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関係者</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522737">
                <a:tc>
                  <a:txBody>
                    <a:bodyPr/>
                    <a:lstStyle/>
                    <a:p>
                      <a:pPr marR="287020" algn="l" latinLnBrk="1">
                        <a:lnSpc>
                          <a:spcPts val="1840"/>
                        </a:lnSpc>
                        <a:spcAft>
                          <a:spcPts val="0"/>
                        </a:spcAft>
                      </a:pP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通年</a:t>
                      </a:r>
                    </a:p>
                  </a:txBody>
                  <a:tcPr marL="64657" marR="64657" marT="0" marB="0"/>
                </a:tc>
                <a:tc>
                  <a:txBody>
                    <a:bodyPr/>
                    <a:lstStyle/>
                    <a:p>
                      <a:pPr marR="287020" algn="l" latinLnBrk="1">
                        <a:lnSpc>
                          <a:spcPts val="1840"/>
                        </a:lnSpc>
                        <a:spcAft>
                          <a:spcPts val="0"/>
                        </a:spcAft>
                      </a:pP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技術の向上</a:t>
                      </a:r>
                      <a:endParaRPr lang="en-US" alt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100" kern="100" spc="40" dirty="0" smtClean="0">
                          <a:effectLst/>
                          <a:latin typeface="Meiryo UI" panose="020B0604030504040204" pitchFamily="50" charset="-128"/>
                          <a:ea typeface="Meiryo UI" panose="020B0604030504040204" pitchFamily="50" charset="-128"/>
                          <a:cs typeface="Meiryo UI" panose="020B0604030504040204" pitchFamily="50" charset="-128"/>
                        </a:rPr>
                        <a:t>テクニカル</a:t>
                      </a:r>
                      <a:r>
                        <a:rPr lang="ja-JP" sz="1100" kern="100" spc="40" dirty="0">
                          <a:effectLst/>
                          <a:latin typeface="Meiryo UI" panose="020B0604030504040204" pitchFamily="50" charset="-128"/>
                          <a:ea typeface="Meiryo UI" panose="020B0604030504040204" pitchFamily="50" charset="-128"/>
                          <a:cs typeface="Meiryo UI" panose="020B0604030504040204" pitchFamily="50" charset="-128"/>
                        </a:rPr>
                        <a:t>・アドバイス</a:t>
                      </a: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都市</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基盤施設の損傷診断、補修等において、高度な技術力と専門的な判断を伴うもの</a:t>
                      </a:r>
                    </a:p>
                  </a:txBody>
                  <a:tcPr marL="64657" marR="64657" marT="0" marB="0"/>
                </a:tc>
                <a:tc>
                  <a:txBody>
                    <a:bodyPr/>
                    <a:lstStyle/>
                    <a:p>
                      <a:pPr marR="287020" algn="l" latinLnBrk="1">
                        <a:lnSpc>
                          <a:spcPts val="1840"/>
                        </a:lnSpc>
                        <a:spcAft>
                          <a:spcPts val="0"/>
                        </a:spcAft>
                      </a:pP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事務局</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大学</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301680">
                <a:tc>
                  <a:txBody>
                    <a:bodyPr/>
                    <a:lstStyle/>
                    <a:p>
                      <a:pPr marR="287020" algn="l" latinLnBrk="1">
                        <a:lnSpc>
                          <a:spcPts val="1840"/>
                        </a:lnSpc>
                        <a:spcAft>
                          <a:spcPts val="0"/>
                        </a:spcAft>
                      </a:pP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通年</a:t>
                      </a:r>
                    </a:p>
                  </a:txBody>
                  <a:tcPr marL="64657" marR="64657" marT="0" marB="0"/>
                </a:tc>
                <a:tc>
                  <a:txBody>
                    <a:bodyPr/>
                    <a:lstStyle/>
                    <a:p>
                      <a:pPr marR="287020" algn="l" latinLnBrk="1">
                        <a:lnSpc>
                          <a:spcPts val="1840"/>
                        </a:lnSpc>
                        <a:spcAft>
                          <a:spcPts val="0"/>
                        </a:spcAft>
                      </a:pPr>
                      <a:r>
                        <a:rPr lang="ja-JP" altLang="en-US"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rPr>
                        <a:t>技術の向上</a:t>
                      </a:r>
                      <a:endParaRPr lang="en-US" altLang="ja-JP" sz="1200" u="sng"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　・勉強会</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〇土木技術者のあり方（担い手確保や必要性）の勉強会</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〇国庫補助制度の勉強会　○自主財源確保に向けた勉強会</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事務局</a:t>
                      </a:r>
                      <a:endParaRPr lang="en-US" alt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287020" algn="l" latinLnBrk="1">
                        <a:lnSpc>
                          <a:spcPts val="1840"/>
                        </a:lnSpc>
                        <a:spcAft>
                          <a:spcPts val="0"/>
                        </a:spcAft>
                      </a:pP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r h="447468">
                <a:tc>
                  <a:txBody>
                    <a:bodyPr/>
                    <a:lstStyle/>
                    <a:p>
                      <a:pPr marR="287020" algn="l" latinLnBrk="1">
                        <a:lnSpc>
                          <a:spcPts val="1840"/>
                        </a:lnSpc>
                        <a:spcAft>
                          <a:spcPts val="0"/>
                        </a:spcAft>
                      </a:pP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通年</a:t>
                      </a: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維持管理・更新に関する調査研究</a:t>
                      </a:r>
                    </a:p>
                  </a:txBody>
                  <a:tcPr marL="64657" marR="64657" marT="0" marB="0"/>
                </a:tc>
                <a:tc>
                  <a:txBody>
                    <a:bodyPr/>
                    <a:lstStyle/>
                    <a:p>
                      <a:pPr marR="287020" algn="l" latinLnBrk="1">
                        <a:lnSpc>
                          <a:spcPts val="1840"/>
                        </a:lnSpc>
                        <a:spcAft>
                          <a:spcPts val="0"/>
                        </a:spcAft>
                      </a:pPr>
                      <a:r>
                        <a:rPr lang="ja-JP" altLang="en-US" sz="1200" kern="100" spc="40" dirty="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維持</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管理に関する調査研究</a:t>
                      </a:r>
                    </a:p>
                    <a:p>
                      <a:pPr marR="287020" algn="l" latinLnBrk="1">
                        <a:lnSpc>
                          <a:spcPts val="1840"/>
                        </a:lnSpc>
                        <a:spcAft>
                          <a:spcPts val="0"/>
                        </a:spcAft>
                      </a:pPr>
                      <a:r>
                        <a:rPr lang="ja-JP" altLang="en-US" sz="1200" kern="100" spc="40" dirty="0">
                          <a:effectLst/>
                          <a:latin typeface="Meiryo UI" panose="020B0604030504040204" pitchFamily="50" charset="-128"/>
                          <a:ea typeface="Meiryo UI" panose="020B0604030504040204" pitchFamily="50" charset="-128"/>
                          <a:cs typeface="Meiryo UI" panose="020B0604030504040204" pitchFamily="50" charset="-128"/>
                        </a:rPr>
                        <a:t>〇</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新技術</a:t>
                      </a: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等に関する調査</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研究など</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大学、府、市町村</a:t>
                      </a:r>
                    </a:p>
                  </a:txBody>
                  <a:tcPr marL="64657" marR="64657" marT="0" marB="0"/>
                </a:tc>
              </a:tr>
              <a:tr h="432048">
                <a:tc>
                  <a:txBody>
                    <a:bodyPr/>
                    <a:lstStyle/>
                    <a:p>
                      <a:pPr marR="287020" algn="l" latinLnBrk="1">
                        <a:lnSpc>
                          <a:spcPts val="1840"/>
                        </a:lnSpc>
                        <a:spcAft>
                          <a:spcPts val="0"/>
                        </a:spcAft>
                      </a:pPr>
                      <a:r>
                        <a:rPr lang="ja-JP" sz="1400" kern="100" spc="40" dirty="0">
                          <a:effectLst/>
                          <a:latin typeface="Meiryo UI" panose="020B0604030504040204" pitchFamily="50" charset="-128"/>
                          <a:ea typeface="Meiryo UI" panose="020B0604030504040204" pitchFamily="50" charset="-128"/>
                          <a:cs typeface="Meiryo UI" panose="020B0604030504040204" pitchFamily="50" charset="-128"/>
                        </a:rPr>
                        <a:t>通年</a:t>
                      </a:r>
                    </a:p>
                  </a:txBody>
                  <a:tcPr marL="64657" marR="64657" marT="0" marB="0"/>
                </a:tc>
                <a:tc>
                  <a:txBody>
                    <a:bodyPr/>
                    <a:lstStyle/>
                    <a:p>
                      <a:pPr marR="287020" algn="l" latinLnBrk="1">
                        <a:lnSpc>
                          <a:spcPts val="1840"/>
                        </a:lnSpc>
                        <a:spcAft>
                          <a:spcPts val="0"/>
                        </a:spcAft>
                      </a:pPr>
                      <a:r>
                        <a:rPr lang="ja-JP" sz="1200" kern="100" spc="40" dirty="0">
                          <a:effectLst/>
                          <a:latin typeface="Meiryo UI" panose="020B0604030504040204" pitchFamily="50" charset="-128"/>
                          <a:ea typeface="Meiryo UI" panose="020B0604030504040204" pitchFamily="50" charset="-128"/>
                          <a:cs typeface="Meiryo UI" panose="020B0604030504040204" pitchFamily="50" charset="-128"/>
                        </a:rPr>
                        <a:t>点検等維持管理業務の一括</a:t>
                      </a:r>
                      <a:r>
                        <a:rPr lang="ja-JP"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発注</a:t>
                      </a: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調査研究</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c>
                  <a:txBody>
                    <a:bodyPr/>
                    <a:lstStyle/>
                    <a:p>
                      <a:pPr marR="287020" algn="l" latinLnBrk="1">
                        <a:lnSpc>
                          <a:spcPts val="1840"/>
                        </a:lnSpc>
                        <a:spcAft>
                          <a:spcPts val="0"/>
                        </a:spcAft>
                      </a:pPr>
                      <a:r>
                        <a:rPr lang="ja-JP" altLang="en-US" sz="1200" kern="100" spc="40" dirty="0" smtClean="0">
                          <a:effectLst/>
                          <a:latin typeface="Meiryo UI" panose="020B0604030504040204" pitchFamily="50" charset="-128"/>
                          <a:ea typeface="Meiryo UI" panose="020B0604030504040204" pitchFamily="50" charset="-128"/>
                          <a:cs typeface="Meiryo UI" panose="020B0604030504040204" pitchFamily="50" charset="-128"/>
                        </a:rPr>
                        <a:t>事務局</a:t>
                      </a:r>
                      <a:r>
                        <a:rPr lang="en-US" sz="1200" kern="100" spc="4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200" kern="100" spc="40" dirty="0">
                        <a:effectLst/>
                        <a:latin typeface="Meiryo UI" panose="020B0604030504040204" pitchFamily="50" charset="-128"/>
                        <a:ea typeface="Meiryo UI" panose="020B0604030504040204" pitchFamily="50" charset="-128"/>
                        <a:cs typeface="Meiryo UI" panose="020B0604030504040204" pitchFamily="50" charset="-128"/>
                      </a:endParaRPr>
                    </a:p>
                  </a:txBody>
                  <a:tcPr marL="64657" marR="64657" marT="0" marB="0"/>
                </a:tc>
              </a:tr>
            </a:tbl>
          </a:graphicData>
        </a:graphic>
      </p:graphicFrame>
      <p:sp>
        <p:nvSpPr>
          <p:cNvPr id="4" name="正方形/長方形 3"/>
          <p:cNvSpPr/>
          <p:nvPr/>
        </p:nvSpPr>
        <p:spPr>
          <a:xfrm>
            <a:off x="107504" y="6545104"/>
            <a:ext cx="8784976" cy="338554"/>
          </a:xfrm>
          <a:prstGeom prst="rect">
            <a:avLst/>
          </a:prstGeom>
        </p:spPr>
        <p:txBody>
          <a:bodyPr wrap="square">
            <a:spAutoFit/>
          </a:bodyPr>
          <a:lstStyle/>
          <a:p>
            <a:pPr latinLnBrk="1"/>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〇詳細な活動内容・スケジュールに</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、プラットフォーム</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運営会議にて協議調整し決定</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805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949742"/>
            <a:ext cx="8361028" cy="2308324"/>
          </a:xfrm>
          <a:prstGeom prst="rect">
            <a:avLst/>
          </a:prstGeom>
        </p:spPr>
        <p:txBody>
          <a:bodyPr wrap="square">
            <a:spAutoFit/>
          </a:bodyPr>
          <a:lstStyle/>
          <a:p>
            <a:r>
              <a:rPr lang="en-US" altLang="ja-JP" dirty="0" smtClean="0"/>
              <a:t>    </a:t>
            </a:r>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ja-JP" altLang="ja-JP" dirty="0"/>
          </a:p>
        </p:txBody>
      </p:sp>
      <p:grpSp>
        <p:nvGrpSpPr>
          <p:cNvPr id="6" name="グループ化 5"/>
          <p:cNvGrpSpPr/>
          <p:nvPr/>
        </p:nvGrpSpPr>
        <p:grpSpPr>
          <a:xfrm>
            <a:off x="152659" y="159144"/>
            <a:ext cx="9315885" cy="1200329"/>
            <a:chOff x="152659" y="159144"/>
            <a:chExt cx="9315885" cy="1200329"/>
          </a:xfrm>
        </p:grpSpPr>
        <p:sp>
          <p:nvSpPr>
            <p:cNvPr id="7" name="正方形/長方形 6"/>
            <p:cNvSpPr/>
            <p:nvPr/>
          </p:nvSpPr>
          <p:spPr>
            <a:xfrm>
              <a:off x="323527" y="159144"/>
              <a:ext cx="9145017" cy="1200329"/>
            </a:xfrm>
            <a:prstGeom prst="rect">
              <a:avLst/>
            </a:prstGeom>
          </p:spPr>
          <p:txBody>
            <a:bodyPr wrap="square">
              <a:spAutoFit/>
            </a:bodyPr>
            <a:lstStyle/>
            <a:p>
              <a:pPr lvl="0"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（２）総合力の発揮（行政展開の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シフト）</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大阪府行財政改革推進プラン（素案）抜粋　（Ｈ２６．９） </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行政間連携</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　</a:t>
              </a:r>
            </a:p>
            <a:p>
              <a:pPr lvl="0" defTabSz="647700">
                <a:spcBef>
                  <a:spcPct val="0"/>
                </a:spcBef>
                <a:tabLst>
                  <a:tab pos="8256588" algn="r"/>
                </a:tabLs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52659" y="1124744"/>
              <a:ext cx="8784976" cy="0"/>
            </a:xfrm>
            <a:prstGeom prst="line">
              <a:avLst/>
            </a:prstGeom>
          </p:spPr>
          <p:style>
            <a:lnRef idx="3">
              <a:schemeClr val="accent1"/>
            </a:lnRef>
            <a:fillRef idx="0">
              <a:schemeClr val="accent1"/>
            </a:fillRef>
            <a:effectRef idx="2">
              <a:schemeClr val="accent1"/>
            </a:effectRef>
            <a:fontRef idx="minor">
              <a:schemeClr val="tx1"/>
            </a:fontRef>
          </p:style>
        </p:cxnSp>
      </p:grpSp>
      <p:sp>
        <p:nvSpPr>
          <p:cNvPr id="9" name="正方形/長方形 8"/>
          <p:cNvSpPr/>
          <p:nvPr/>
        </p:nvSpPr>
        <p:spPr>
          <a:xfrm>
            <a:off x="53230" y="1293267"/>
            <a:ext cx="9008592" cy="2585323"/>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府域の道路・河川・下水など都市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基盤</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施設（インフラ）は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、高度成長期などに集中的に整備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され、近</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将来、老朽化の進行が懸念されています。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また、府と市町村が管理する地域全体のインフラ機能の適切な維持が、平時はもとより、万一の大規模</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災害発生時においても、府民の安全・安心を確保する上からは大変重要であり、維持管理の連携体制を</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強化する必要があります。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このため、土木事務所の管内毎に市町村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土木工学系大学等と情報共有を行う「地域維持管理連携</a:t>
            </a: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プラットフォーム」を構築します。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これにより、インフラの維持管理ノウハウの共有や技術研修を通じて、技術連携・人材育成を</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図るととも</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に、点検など維持</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管理業務の地域一括</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発注の検討など府、市町村双方の業務効率化をめざします。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1" name="グループ化 10"/>
          <p:cNvGrpSpPr/>
          <p:nvPr/>
        </p:nvGrpSpPr>
        <p:grpSpPr>
          <a:xfrm>
            <a:off x="211037" y="4013823"/>
            <a:ext cx="8829080" cy="2221225"/>
            <a:chOff x="251520" y="3893546"/>
            <a:chExt cx="8829080" cy="2221225"/>
          </a:xfrm>
        </p:grpSpPr>
        <p:sp>
          <p:nvSpPr>
            <p:cNvPr id="12" name="角丸四角形 11"/>
            <p:cNvSpPr/>
            <p:nvPr/>
          </p:nvSpPr>
          <p:spPr>
            <a:xfrm>
              <a:off x="3130803" y="4393867"/>
              <a:ext cx="3364669" cy="17209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51520" y="4385033"/>
              <a:ext cx="2508720" cy="162936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・府、市町村が管理する都市基盤施</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設の計画的な維持管理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・災害時においても道路等、インフラ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ネットワーク機能を確保</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・地域単位で維持管理を実践するため</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の技術力と体制の継続的確保</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二等辺三角形 13"/>
            <p:cNvSpPr/>
            <p:nvPr/>
          </p:nvSpPr>
          <p:spPr>
            <a:xfrm rot="5400000">
              <a:off x="2586772" y="5074301"/>
              <a:ext cx="684564" cy="266659"/>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153609" y="4005064"/>
              <a:ext cx="731290" cy="338554"/>
            </a:xfrm>
            <a:prstGeom prst="rect">
              <a:avLst/>
            </a:prstGeom>
            <a:noFill/>
          </p:spPr>
          <p:txBody>
            <a:bodyPr vert="horz" wrap="none" rtlCol="0">
              <a:spAutoFit/>
            </a:bodyPr>
            <a:lstStyle/>
            <a:p>
              <a:r>
                <a:rPr kumimoji="1"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　的</a:t>
              </a:r>
              <a:endParaRPr kumimoji="1"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6" name="正方形/長方形 15"/>
            <p:cNvSpPr/>
            <p:nvPr/>
          </p:nvSpPr>
          <p:spPr>
            <a:xfrm>
              <a:off x="6896960" y="4512173"/>
              <a:ext cx="2183640" cy="1602598"/>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・府民、市町村民の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p>
            <a:p>
              <a:endPar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全体で確実かつ効率的な</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・施設の長寿命化によるトータル</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コストの縮減</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7588670" y="4129290"/>
              <a:ext cx="731290" cy="338554"/>
            </a:xfrm>
            <a:prstGeom prst="rect">
              <a:avLst/>
            </a:prstGeom>
            <a:noFill/>
          </p:spPr>
          <p:txBody>
            <a:bodyPr vert="horz" wrap="none" rtlCol="0">
              <a:spAutoFit/>
            </a:bodyPr>
            <a:lstStyle/>
            <a:p>
              <a:r>
                <a:rPr kumimoji="1"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効　果</a:t>
              </a:r>
              <a:endParaRPr kumimoji="1"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8" name="円/楕円 17"/>
            <p:cNvSpPr/>
            <p:nvPr/>
          </p:nvSpPr>
          <p:spPr>
            <a:xfrm>
              <a:off x="3212339" y="4526754"/>
              <a:ext cx="624500" cy="6771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円/楕円 18"/>
            <p:cNvSpPr/>
            <p:nvPr/>
          </p:nvSpPr>
          <p:spPr>
            <a:xfrm>
              <a:off x="5809366" y="4530981"/>
              <a:ext cx="641582" cy="6805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町</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円/楕円 19"/>
            <p:cNvSpPr/>
            <p:nvPr/>
          </p:nvSpPr>
          <p:spPr>
            <a:xfrm>
              <a:off x="3199447" y="5360333"/>
              <a:ext cx="637392" cy="6540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村</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円/楕円 20"/>
            <p:cNvSpPr/>
            <p:nvPr/>
          </p:nvSpPr>
          <p:spPr>
            <a:xfrm>
              <a:off x="5815855" y="5356970"/>
              <a:ext cx="641582" cy="6574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3471029" y="3893546"/>
              <a:ext cx="2778006" cy="561589"/>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地域</a:t>
              </a:r>
              <a:r>
                <a:rPr lang="ja-JP" altLang="en-US" sz="1600" b="1" dirty="0">
                  <a:solidFill>
                    <a:schemeClr val="tx1"/>
                  </a:solidFill>
                  <a:latin typeface="Meiryo UI" panose="020B0604030504040204" pitchFamily="50" charset="-128"/>
                  <a:ea typeface="Meiryo UI" panose="020B0604030504040204" pitchFamily="50" charset="-128"/>
                </a:rPr>
                <a:t>維持</a:t>
              </a:r>
              <a:r>
                <a:rPr lang="ja-JP" altLang="en-US" sz="1600" b="1" dirty="0" smtClean="0">
                  <a:solidFill>
                    <a:schemeClr val="tx1"/>
                  </a:solidFill>
                  <a:latin typeface="Meiryo UI" panose="020B0604030504040204" pitchFamily="50" charset="-128"/>
                  <a:ea typeface="Meiryo UI" panose="020B0604030504040204" pitchFamily="50" charset="-128"/>
                </a:rPr>
                <a:t>管理プラットフォーム</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（地域単位で一体となった取組み）</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3865414" y="4512173"/>
              <a:ext cx="1924902" cy="5754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府土木事務所</a:t>
              </a:r>
              <a:endParaRPr kumimoji="1" lang="en-US" altLang="ja-JP" sz="1600" dirty="0" smtClean="0">
                <a:solidFill>
                  <a:schemeClr val="tx1"/>
                </a:solidFill>
              </a:endParaRPr>
            </a:p>
            <a:p>
              <a:r>
                <a:rPr lang="ja-JP" altLang="en-US" sz="1000" dirty="0" smtClean="0">
                  <a:solidFill>
                    <a:schemeClr val="tx1"/>
                  </a:solidFill>
                </a:rPr>
                <a:t>土木事務所：池田・茨木・枚方・　　</a:t>
              </a:r>
              <a:endParaRPr lang="en-US" altLang="ja-JP" sz="1000" dirty="0" smtClean="0">
                <a:solidFill>
                  <a:schemeClr val="tx1"/>
                </a:solidFill>
              </a:endParaRPr>
            </a:p>
            <a:p>
              <a:r>
                <a:rPr lang="ja-JP" altLang="en-US" sz="1000" dirty="0" smtClean="0">
                  <a:solidFill>
                    <a:schemeClr val="tx1"/>
                  </a:solidFill>
                </a:rPr>
                <a:t>八尾・富田林・鳳・岸和田</a:t>
              </a:r>
              <a:endParaRPr kumimoji="1" lang="ja-JP" altLang="en-US" sz="1000" dirty="0">
                <a:solidFill>
                  <a:schemeClr val="tx1"/>
                </a:solidFill>
              </a:endParaRPr>
            </a:p>
          </p:txBody>
        </p:sp>
        <p:sp>
          <p:nvSpPr>
            <p:cNvPr id="24" name="テキスト ボックス 23"/>
            <p:cNvSpPr txBox="1"/>
            <p:nvPr/>
          </p:nvSpPr>
          <p:spPr>
            <a:xfrm>
              <a:off x="4027490" y="5087649"/>
              <a:ext cx="2129934" cy="577081"/>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・維持管理ノウハウの共有</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・一体的な人材育成</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・地域一括発注の検討</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050" dirty="0"/>
            </a:p>
          </p:txBody>
        </p:sp>
        <p:sp>
          <p:nvSpPr>
            <p:cNvPr id="25" name="二等辺三角形 24"/>
            <p:cNvSpPr/>
            <p:nvPr/>
          </p:nvSpPr>
          <p:spPr>
            <a:xfrm rot="5400000">
              <a:off x="6357468" y="5147802"/>
              <a:ext cx="684564" cy="266659"/>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6" name="角丸四角形 25"/>
            <p:cNvSpPr/>
            <p:nvPr/>
          </p:nvSpPr>
          <p:spPr>
            <a:xfrm>
              <a:off x="4139952" y="5631258"/>
              <a:ext cx="1440160" cy="3831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近隣の大学</a:t>
              </a:r>
              <a:endParaRPr kumimoji="1" lang="en-US" altLang="ja-JP" sz="1600" dirty="0" smtClean="0">
                <a:solidFill>
                  <a:schemeClr val="tx1"/>
                </a:solidFill>
              </a:endParaRPr>
            </a:p>
            <a:p>
              <a:pPr algn="ctr"/>
              <a:r>
                <a:rPr lang="ja-JP" altLang="en-US" sz="1050" dirty="0">
                  <a:solidFill>
                    <a:schemeClr val="tx1"/>
                  </a:solidFill>
                </a:rPr>
                <a:t>土木</a:t>
              </a:r>
              <a:r>
                <a:rPr lang="ja-JP" altLang="en-US" sz="1050" dirty="0" smtClean="0">
                  <a:solidFill>
                    <a:schemeClr val="tx1"/>
                  </a:solidFill>
                </a:rPr>
                <a:t>工学</a:t>
              </a:r>
              <a:r>
                <a:rPr lang="ja-JP" altLang="en-US" sz="1050" dirty="0">
                  <a:solidFill>
                    <a:schemeClr val="tx1"/>
                  </a:solidFill>
                </a:rPr>
                <a:t>系</a:t>
              </a:r>
              <a:endParaRPr kumimoji="1" lang="ja-JP" altLang="en-US" sz="1050" dirty="0">
                <a:solidFill>
                  <a:schemeClr val="tx1"/>
                </a:solidFill>
              </a:endParaRPr>
            </a:p>
          </p:txBody>
        </p:sp>
      </p:grpSp>
    </p:spTree>
    <p:extLst>
      <p:ext uri="{BB962C8B-B14F-4D97-AF65-F5344CB8AC3E}">
        <p14:creationId xmlns:p14="http://schemas.microsoft.com/office/powerpoint/2010/main" val="179407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3396</TotalTime>
  <Words>513</Words>
  <Application>Microsoft Office PowerPoint</Application>
  <PresentationFormat>画面に合わせる (4:3)</PresentationFormat>
  <Paragraphs>267</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大井　祥之</cp:lastModifiedBy>
  <cp:revision>165</cp:revision>
  <cp:lastPrinted>2014-11-18T06:15:20Z</cp:lastPrinted>
  <dcterms:created xsi:type="dcterms:W3CDTF">2014-06-03T08:57:26Z</dcterms:created>
  <dcterms:modified xsi:type="dcterms:W3CDTF">2014-12-03T06:26:57Z</dcterms:modified>
</cp:coreProperties>
</file>