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447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3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F028D-4356-4319-B2D6-68F79449D299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90E15-475B-4767-A1CC-4011852D4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02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00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261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33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63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689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88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68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32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6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10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76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F18F0-D0F3-4191-97FF-6917DFF59C77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DE42-DA65-4A5C-839E-DB490A3CBF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727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27812" y="0"/>
            <a:ext cx="9171811" cy="461665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1350" tIns="45674" rIns="91350" bIns="45674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-21644" y="0"/>
            <a:ext cx="91718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2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H26</a:t>
            </a:r>
            <a:r>
              <a:rPr lang="ja-JP" altLang="en-US" sz="2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年度スケジュール</a:t>
            </a:r>
            <a:r>
              <a:rPr lang="en-US" altLang="ja-JP" sz="2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2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案</a:t>
            </a:r>
            <a:r>
              <a:rPr lang="en-US" altLang="ja-JP" sz="2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2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　　　　　　　　　　　　　　　　　資料</a:t>
            </a:r>
            <a:r>
              <a:rPr lang="ja-JP" altLang="en-US" sz="24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４</a:t>
            </a:r>
            <a:endParaRPr lang="en-US" altLang="zh-TW" sz="24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131961" y="522723"/>
            <a:ext cx="911824" cy="1577265"/>
            <a:chOff x="12833" y="165768"/>
            <a:chExt cx="857235" cy="1537783"/>
          </a:xfrm>
        </p:grpSpPr>
        <p:sp>
          <p:nvSpPr>
            <p:cNvPr id="7" name="山形 6"/>
            <p:cNvSpPr/>
            <p:nvPr/>
          </p:nvSpPr>
          <p:spPr>
            <a:xfrm rot="5400000">
              <a:off x="-321026" y="512457"/>
              <a:ext cx="1537783" cy="844405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山形 4"/>
            <p:cNvSpPr/>
            <p:nvPr/>
          </p:nvSpPr>
          <p:spPr>
            <a:xfrm>
              <a:off x="12833" y="680837"/>
              <a:ext cx="844405" cy="6933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ja-JP" sz="22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H</a:t>
              </a:r>
              <a:r>
                <a:rPr lang="en-US" altLang="ja-JP" sz="22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25</a:t>
              </a:r>
              <a:endParaRPr lang="en-US" altLang="ja-JP" sz="2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2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年度</a:t>
              </a:r>
              <a:endParaRPr kumimoji="1" lang="ja-JP" altLang="en-US" sz="2200" kern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0" name="片側の 2 つの角を丸めた四角形 9"/>
          <p:cNvSpPr/>
          <p:nvPr/>
        </p:nvSpPr>
        <p:spPr>
          <a:xfrm rot="5400000">
            <a:off x="4368242" y="-2703773"/>
            <a:ext cx="1517392" cy="7963130"/>
          </a:xfrm>
          <a:prstGeom prst="round2SameRect">
            <a:avLst>
              <a:gd name="adj1" fmla="val 11098"/>
              <a:gd name="adj2" fmla="val 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片側の 2 つの角を丸めた四角形 6"/>
          <p:cNvSpPr/>
          <p:nvPr/>
        </p:nvSpPr>
        <p:spPr>
          <a:xfrm>
            <a:off x="1187843" y="573205"/>
            <a:ext cx="8064676" cy="146328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12700" rIns="12700" bIns="12700" numCol="1" spcCol="1270" anchor="ctr" anchorCtr="0">
            <a:noAutofit/>
          </a:bodyPr>
          <a:lstStyle/>
          <a:p>
            <a:r>
              <a:rPr kumimoji="1" lang="ja-JP" altLang="en-US" sz="1400" b="1" kern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◆</a:t>
            </a:r>
            <a:r>
              <a:rPr kumimoji="1" lang="en-US" altLang="ja-JP" sz="1400" b="1" kern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12/4</a:t>
            </a:r>
            <a:r>
              <a:rPr kumimoji="1" lang="ja-JP" altLang="en-US" sz="1400" b="1" kern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kumimoji="1" lang="ja-JP" altLang="en-US" sz="1400" b="1" kern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第</a:t>
            </a:r>
            <a:r>
              <a:rPr kumimoji="1" lang="en-US" altLang="ja-JP" sz="1400" b="1" kern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kumimoji="1" lang="ja-JP" altLang="en-US" sz="1400" b="1" kern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回都市基盤施設維持管理技術審議会　 </a:t>
            </a:r>
            <a:endParaRPr lang="en-US" altLang="ja-JP" sz="1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z="1400" b="1" kern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◆</a:t>
            </a:r>
            <a:r>
              <a:rPr kumimoji="1" lang="en-US" altLang="ja-JP" sz="1400" b="1" kern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12/</a:t>
            </a: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12</a:t>
            </a:r>
            <a:r>
              <a:rPr kumimoji="1" lang="ja-JP" altLang="en-US" sz="1400" b="1" kern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kumimoji="1" lang="ja-JP" altLang="en-US" sz="1400" b="1" kern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</a:t>
            </a:r>
            <a:r>
              <a:rPr kumimoji="1" lang="en-US" altLang="ja-JP" sz="1400" b="1" kern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kumimoji="1" lang="ja-JP" altLang="en-US" sz="1400" b="1" kern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回全体検討部会　</a:t>
            </a:r>
            <a:r>
              <a:rPr kumimoji="1" lang="ja-JP" altLang="en-US" sz="1400" b="1" kern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endParaRPr lang="en-US" altLang="ja-JP" sz="1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◆</a:t>
            </a:r>
            <a:r>
              <a:rPr lang="en-US" altLang="ja-JP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1/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９　　 第</a:t>
            </a: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</a:t>
            </a: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全体検討部会　　</a:t>
            </a:r>
          </a:p>
          <a:p>
            <a:r>
              <a:rPr lang="en-US" altLang="ja-JP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◆</a:t>
            </a: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1/21</a:t>
            </a: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第</a:t>
            </a: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回幹事会　</a:t>
            </a:r>
            <a:endParaRPr lang="en-US" altLang="ja-JP" sz="1400" b="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lvl="1"/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◆</a:t>
            </a:r>
            <a:r>
              <a:rPr lang="en-US" altLang="ja-JP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2/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５     第</a:t>
            </a: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回道路</a:t>
            </a: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・橋梁等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部会　</a:t>
            </a: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2/6</a:t>
            </a: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</a:t>
            </a: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回河川</a:t>
            </a: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・港湾・公園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部会　</a:t>
            </a: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2/10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</a:t>
            </a: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回下水</a:t>
            </a: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等設備部会　</a:t>
            </a:r>
            <a:endParaRPr lang="en-US" altLang="ja-JP" sz="1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lvl="1"/>
            <a:r>
              <a:rPr lang="ja-JP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◆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2/24  </a:t>
            </a:r>
            <a:r>
              <a:rPr lang="ja-JP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第</a:t>
            </a:r>
            <a:r>
              <a:rPr lang="en-US" altLang="ja-JP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</a:t>
            </a:r>
            <a:r>
              <a:rPr lang="ja-JP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回全体検討部会　　</a:t>
            </a:r>
            <a:endParaRPr lang="en-US" altLang="ja-JP" sz="14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lvl="1"/>
            <a:r>
              <a:rPr lang="zh-TW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◆</a:t>
            </a:r>
            <a:r>
              <a:rPr lang="en-US" altLang="zh-TW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3/24  </a:t>
            </a:r>
            <a:r>
              <a:rPr lang="zh-TW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第</a:t>
            </a:r>
            <a:r>
              <a:rPr lang="en-US" altLang="zh-TW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zh-TW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回幹事会</a:t>
            </a:r>
            <a:r>
              <a:rPr lang="en-US" altLang="zh-TW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&amp;</a:t>
            </a:r>
            <a:r>
              <a:rPr lang="zh-TW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</a:t>
            </a:r>
            <a:r>
              <a:rPr lang="en-US" altLang="zh-TW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4</a:t>
            </a:r>
            <a:r>
              <a:rPr lang="zh-TW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回全体検討部会</a:t>
            </a:r>
            <a:r>
              <a:rPr lang="zh-TW" altLang="en-US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中間とりまとめ　・　検討の方向性（案））</a:t>
            </a:r>
            <a:r>
              <a:rPr lang="zh-TW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zh-TW" sz="14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21152" y="3008527"/>
            <a:ext cx="947085" cy="1512168"/>
            <a:chOff x="172035" y="1916833"/>
            <a:chExt cx="947085" cy="1512168"/>
          </a:xfrm>
        </p:grpSpPr>
        <p:sp>
          <p:nvSpPr>
            <p:cNvPr id="13" name="山形 12"/>
            <p:cNvSpPr/>
            <p:nvPr/>
          </p:nvSpPr>
          <p:spPr>
            <a:xfrm rot="5400000">
              <a:off x="-116318" y="2205186"/>
              <a:ext cx="1512168" cy="935461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山形 8"/>
            <p:cNvSpPr/>
            <p:nvPr/>
          </p:nvSpPr>
          <p:spPr>
            <a:xfrm>
              <a:off x="183659" y="2210281"/>
              <a:ext cx="935461" cy="10747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200" kern="12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第二</a:t>
              </a:r>
              <a:endParaRPr kumimoji="1" lang="en-US" altLang="ja-JP" sz="2200" kern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200" kern="12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四半期</a:t>
              </a:r>
              <a:endParaRPr kumimoji="1" lang="ja-JP" altLang="en-US" sz="2200" kern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110062" y="4154196"/>
            <a:ext cx="947085" cy="1512168"/>
            <a:chOff x="172035" y="1916833"/>
            <a:chExt cx="947085" cy="1512168"/>
          </a:xfrm>
        </p:grpSpPr>
        <p:sp>
          <p:nvSpPr>
            <p:cNvPr id="16" name="山形 15"/>
            <p:cNvSpPr/>
            <p:nvPr/>
          </p:nvSpPr>
          <p:spPr>
            <a:xfrm rot="5400000">
              <a:off x="-116318" y="2205186"/>
              <a:ext cx="1512168" cy="935461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山形 8"/>
            <p:cNvSpPr/>
            <p:nvPr/>
          </p:nvSpPr>
          <p:spPr>
            <a:xfrm>
              <a:off x="183659" y="2210281"/>
              <a:ext cx="935461" cy="10747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200" kern="12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第三</a:t>
              </a:r>
              <a:endParaRPr kumimoji="1" lang="en-US" altLang="ja-JP" sz="2200" kern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200" kern="12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四半期</a:t>
              </a:r>
              <a:endParaRPr kumimoji="1" lang="ja-JP" altLang="en-US" sz="2200" kern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110062" y="5301208"/>
            <a:ext cx="947085" cy="1512168"/>
            <a:chOff x="172035" y="1916833"/>
            <a:chExt cx="947085" cy="1512168"/>
          </a:xfrm>
        </p:grpSpPr>
        <p:sp>
          <p:nvSpPr>
            <p:cNvPr id="19" name="山形 18"/>
            <p:cNvSpPr/>
            <p:nvPr/>
          </p:nvSpPr>
          <p:spPr>
            <a:xfrm rot="5400000">
              <a:off x="-116318" y="2205186"/>
              <a:ext cx="1512168" cy="935461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山形 8"/>
            <p:cNvSpPr/>
            <p:nvPr/>
          </p:nvSpPr>
          <p:spPr>
            <a:xfrm>
              <a:off x="183659" y="2210281"/>
              <a:ext cx="935461" cy="10747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200" kern="12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第四</a:t>
              </a:r>
              <a:endParaRPr kumimoji="1" lang="en-US" altLang="ja-JP" sz="2200" kern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200" kern="12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四半期</a:t>
              </a:r>
              <a:endParaRPr kumimoji="1" lang="ja-JP" altLang="en-US" sz="2200" kern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1145377" y="2087942"/>
            <a:ext cx="7949909" cy="1103170"/>
            <a:chOff x="816336" y="1451205"/>
            <a:chExt cx="3032236" cy="973173"/>
          </a:xfrm>
        </p:grpSpPr>
        <p:sp>
          <p:nvSpPr>
            <p:cNvPr id="22" name="片側の 2 つの角を丸めた四角形 21"/>
            <p:cNvSpPr/>
            <p:nvPr/>
          </p:nvSpPr>
          <p:spPr>
            <a:xfrm rot="5400000">
              <a:off x="1845867" y="421674"/>
              <a:ext cx="973173" cy="3032236"/>
            </a:xfrm>
            <a:prstGeom prst="round2SameRect">
              <a:avLst>
                <a:gd name="adj1" fmla="val 9673"/>
                <a:gd name="adj2" fmla="val 0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片側の 2 つの角を丸めた四角形 10"/>
            <p:cNvSpPr/>
            <p:nvPr/>
          </p:nvSpPr>
          <p:spPr>
            <a:xfrm>
              <a:off x="840803" y="1477693"/>
              <a:ext cx="2965070" cy="8938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12700" rIns="12700" bIns="12700" numCol="1" spcCol="1270" anchor="ctr" anchorCtr="0">
              <a:noAutofit/>
            </a:bodyPr>
            <a:lstStyle/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◆</a:t>
              </a:r>
              <a:r>
                <a:rPr lang="en-US" altLang="ja-JP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5/9</a:t>
              </a:r>
              <a:r>
                <a:rPr lang="ja-JP" altLang="en-US" sz="1600" b="1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r>
                <a:rPr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第</a:t>
              </a:r>
              <a:r>
                <a:rPr lang="en-US" altLang="ja-JP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1</a:t>
              </a:r>
              <a:r>
                <a:rPr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回道路･橋梁等部会</a:t>
              </a:r>
              <a:r>
                <a:rPr lang="ja-JP" altLang="en-US" sz="1600" b="1" dirty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endParaRPr lang="en-US" altLang="ja-JP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◆</a:t>
              </a:r>
              <a: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5/30</a:t>
              </a: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第</a:t>
              </a:r>
              <a: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1</a:t>
              </a: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回全体検討部会</a:t>
              </a:r>
              <a:endParaRPr lang="en-US" altLang="ja-JP" sz="16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6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◆</a:t>
              </a:r>
              <a:r>
                <a:rPr lang="en-US" altLang="ja-JP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6/25</a:t>
              </a:r>
              <a:r>
                <a:rPr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第</a:t>
              </a:r>
              <a:r>
                <a:rPr lang="en-US" altLang="ja-JP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2</a:t>
              </a:r>
              <a:r>
                <a:rPr lang="ja-JP" altLang="en-US" sz="1600" b="1" dirty="0" smtClean="0">
                  <a:solidFill>
                    <a:schemeClr val="tx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回道路・橋梁等部会</a:t>
              </a:r>
              <a:endParaRPr lang="en-US" altLang="ja-JP" sz="16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◆</a:t>
              </a:r>
              <a: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7/3</a:t>
              </a: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r>
                <a:rPr lang="ja-JP" altLang="en-US" sz="16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第</a:t>
              </a:r>
              <a: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2</a:t>
              </a: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回</a:t>
              </a:r>
              <a:r>
                <a:rPr lang="ja-JP" altLang="en-US" sz="16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全体検討部会</a:t>
              </a:r>
              <a:endParaRPr lang="en-US" altLang="ja-JP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1145378" y="3284984"/>
            <a:ext cx="7949909" cy="1276198"/>
            <a:chOff x="814941" y="1410520"/>
            <a:chExt cx="3029904" cy="1568081"/>
          </a:xfrm>
        </p:grpSpPr>
        <p:sp>
          <p:nvSpPr>
            <p:cNvPr id="25" name="片側の 2 つの角を丸めた四角形 24"/>
            <p:cNvSpPr/>
            <p:nvPr/>
          </p:nvSpPr>
          <p:spPr>
            <a:xfrm rot="5400000">
              <a:off x="1545852" y="679609"/>
              <a:ext cx="1568081" cy="3029904"/>
            </a:xfrm>
            <a:prstGeom prst="round2SameRect">
              <a:avLst>
                <a:gd name="adj1" fmla="val 9673"/>
                <a:gd name="adj2" fmla="val 0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片側の 2 つの角を丸めた四角形 10"/>
            <p:cNvSpPr/>
            <p:nvPr/>
          </p:nvSpPr>
          <p:spPr>
            <a:xfrm>
              <a:off x="840803" y="1559000"/>
              <a:ext cx="2965070" cy="13201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12700" rIns="12700" bIns="12700" numCol="1" spcCol="1270" anchor="ctr" anchorCtr="0">
              <a:noAutofit/>
            </a:bodyPr>
            <a:lstStyle/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◆</a:t>
              </a:r>
              <a:r>
                <a:rPr lang="en-US" altLang="ja-JP" sz="1600" b="1" dirty="0" smtClean="0">
                  <a:solidFill>
                    <a:srgbClr val="FF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7/25</a:t>
              </a:r>
              <a:r>
                <a:rPr lang="ja-JP" altLang="en-US" sz="1600" b="1" dirty="0" smtClean="0">
                  <a:solidFill>
                    <a:srgbClr val="FF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第</a:t>
              </a:r>
              <a:r>
                <a:rPr lang="en-US" altLang="ja-JP" sz="1600" b="1" dirty="0" smtClean="0">
                  <a:solidFill>
                    <a:srgbClr val="FF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3</a:t>
              </a:r>
              <a:r>
                <a:rPr lang="ja-JP" altLang="en-US" sz="1600" b="1" dirty="0" smtClean="0">
                  <a:solidFill>
                    <a:srgbClr val="FF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回道路･橋梁等部会</a:t>
              </a:r>
              <a:endParaRPr lang="en-US" altLang="ja-JP" sz="16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ゝ</a:t>
              </a:r>
              <a:r>
                <a:rPr lang="en-US" altLang="ja-JP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(</a:t>
              </a:r>
              <a:r>
                <a:rPr lang="ja-JP" altLang="en-US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仮称</a:t>
              </a:r>
              <a:r>
                <a:rPr lang="en-US" altLang="ja-JP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)</a:t>
              </a:r>
              <a:r>
                <a:rPr lang="ja-JP" altLang="en-US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道路施設長寿命化計画</a:t>
              </a:r>
              <a:r>
                <a:rPr lang="en-US" altLang="ja-JP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(</a:t>
              </a:r>
              <a:r>
                <a:rPr lang="ja-JP" altLang="en-US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素案</a:t>
              </a:r>
              <a:r>
                <a:rPr lang="en-US" altLang="ja-JP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)</a:t>
              </a:r>
              <a:r>
                <a:rPr lang="ja-JP" altLang="en-US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のとりまとめ</a:t>
              </a:r>
              <a:endParaRPr lang="en-US" altLang="ja-JP" sz="14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◆</a:t>
              </a:r>
              <a:r>
                <a:rPr lang="en-US" altLang="ja-JP" sz="16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8/11</a:t>
              </a:r>
              <a:r>
                <a:rPr lang="ja-JP" altLang="en-US" sz="1600" b="1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r>
                <a:rPr lang="ja-JP" altLang="en-US" sz="1600" b="1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幹事会</a:t>
              </a:r>
              <a: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/>
              </a:r>
              <a:b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</a:br>
              <a:r>
                <a:rPr lang="ja-JP" altLang="en-US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　</a:t>
              </a:r>
              <a:r>
                <a:rPr lang="ja-JP" altLang="en-US" b="1" u="sng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（仮称）大阪府都市基盤施設長寿命化</a:t>
              </a:r>
              <a:r>
                <a:rPr lang="ja-JP" altLang="en-US" b="1" u="sng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計画</a:t>
              </a:r>
              <a:r>
                <a:rPr lang="ja-JP" altLang="en-US" b="1" u="sng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（</a:t>
              </a:r>
              <a:r>
                <a:rPr lang="ja-JP" altLang="en-US" b="1" u="sng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素案）</a:t>
              </a:r>
              <a:r>
                <a:rPr lang="ja-JP" altLang="en-US" sz="16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のとりまとめ</a:t>
              </a:r>
              <a:endParaRPr lang="en-US" altLang="ja-JP" sz="16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sp>
        <p:nvSpPr>
          <p:cNvPr id="28" name="ホームベース 27"/>
          <p:cNvSpPr/>
          <p:nvPr/>
        </p:nvSpPr>
        <p:spPr>
          <a:xfrm rot="5400000">
            <a:off x="9709" y="2316199"/>
            <a:ext cx="1152128" cy="90049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山形 4"/>
          <p:cNvSpPr/>
          <p:nvPr/>
        </p:nvSpPr>
        <p:spPr>
          <a:xfrm>
            <a:off x="136151" y="2273227"/>
            <a:ext cx="898177" cy="7111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970" tIns="13970" rIns="13970" bIns="13970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ja-JP" sz="2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</a:t>
            </a:r>
            <a:r>
              <a:rPr lang="en-US" altLang="ja-JP" sz="2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</a:t>
            </a:r>
            <a:endParaRPr lang="en-US" altLang="ja-JP" sz="2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ja-JP" altLang="en-US" sz="2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endParaRPr kumimoji="1" lang="ja-JP" altLang="en-US" sz="2200" kern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3" name="グループ化 32"/>
          <p:cNvGrpSpPr/>
          <p:nvPr/>
        </p:nvGrpSpPr>
        <p:grpSpPr>
          <a:xfrm>
            <a:off x="1145376" y="4634916"/>
            <a:ext cx="7949908" cy="1053068"/>
            <a:chOff x="1145376" y="4581129"/>
            <a:chExt cx="7949908" cy="1053068"/>
          </a:xfrm>
        </p:grpSpPr>
        <p:sp>
          <p:nvSpPr>
            <p:cNvPr id="27" name="片側の 2 つの角を丸めた四角形 26"/>
            <p:cNvSpPr/>
            <p:nvPr/>
          </p:nvSpPr>
          <p:spPr>
            <a:xfrm rot="5400000">
              <a:off x="4593796" y="1132709"/>
              <a:ext cx="1053068" cy="7949908"/>
            </a:xfrm>
            <a:prstGeom prst="round2SameRect">
              <a:avLst>
                <a:gd name="adj1" fmla="val 9673"/>
                <a:gd name="adj2" fmla="val 0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片側の 2 つの角を丸めた四角形 10"/>
            <p:cNvSpPr/>
            <p:nvPr/>
          </p:nvSpPr>
          <p:spPr>
            <a:xfrm>
              <a:off x="1243646" y="4639631"/>
              <a:ext cx="7779797" cy="9228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12700" rIns="12700" bIns="12700" numCol="1" spcCol="1270" anchor="ctr" anchorCtr="0">
              <a:noAutofit/>
            </a:bodyPr>
            <a:lstStyle/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◆</a:t>
              </a:r>
              <a:r>
                <a:rPr lang="en-US" altLang="ja-JP" sz="16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10</a:t>
              </a: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月～</a:t>
              </a:r>
              <a:r>
                <a:rPr lang="en-US" altLang="ja-JP" sz="16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12</a:t>
              </a: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月　各部会・幹事会の開催</a:t>
              </a:r>
              <a: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/>
              </a:r>
              <a:b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</a:br>
              <a:r>
                <a:rPr lang="ja-JP" altLang="en-US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　</a:t>
              </a:r>
              <a:r>
                <a:rPr lang="ja-JP" altLang="en-US" sz="1600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（仮称）大阪府都市基盤施設長寿命化</a:t>
              </a:r>
              <a:r>
                <a:rPr lang="ja-JP" altLang="en-US" sz="16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計画（案）の作成　</a:t>
              </a:r>
              <a:endParaRPr kumimoji="1" lang="ja-JP" altLang="en-US" sz="1200" kern="12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1145376" y="5755438"/>
            <a:ext cx="7949907" cy="1053068"/>
            <a:chOff x="1145376" y="5755438"/>
            <a:chExt cx="7949907" cy="1053068"/>
          </a:xfrm>
        </p:grpSpPr>
        <p:sp>
          <p:nvSpPr>
            <p:cNvPr id="31" name="片側の 2 つの角を丸めた四角形 30"/>
            <p:cNvSpPr/>
            <p:nvPr/>
          </p:nvSpPr>
          <p:spPr>
            <a:xfrm rot="5400000">
              <a:off x="4593796" y="2307018"/>
              <a:ext cx="1053068" cy="7949907"/>
            </a:xfrm>
            <a:prstGeom prst="round2SameRect">
              <a:avLst>
                <a:gd name="adj1" fmla="val 9673"/>
                <a:gd name="adj2" fmla="val 0"/>
              </a:avLst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片側の 2 つの角を丸めた四角形 10"/>
            <p:cNvSpPr/>
            <p:nvPr/>
          </p:nvSpPr>
          <p:spPr>
            <a:xfrm>
              <a:off x="1222834" y="5831673"/>
              <a:ext cx="7779797" cy="9228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12700" rIns="12700" bIns="12700" numCol="1" spcCol="1270" anchor="ctr" anchorCtr="0">
              <a:noAutofit/>
            </a:bodyPr>
            <a:lstStyle/>
            <a:p>
              <a:pPr marL="0" lvl="1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kumimoji="1" lang="en-US" altLang="ja-JP" sz="1600" b="1" kern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0" lvl="1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altLang="ja-JP" sz="1600" b="1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◆</a:t>
              </a:r>
              <a: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1</a:t>
              </a: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月～</a:t>
              </a:r>
              <a:r>
                <a:rPr lang="ja-JP" altLang="en-US" sz="1600" b="1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３</a:t>
              </a:r>
              <a:r>
                <a:rPr lang="ja-JP" altLang="en-US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月　各部会・幹事会・審議会の開催</a:t>
              </a:r>
              <a: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/>
              </a:r>
              <a:br>
                <a:rPr lang="en-US" altLang="ja-JP" sz="1600" b="1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</a:br>
              <a:r>
                <a:rPr lang="ja-JP" altLang="en-US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　</a:t>
              </a:r>
              <a:r>
                <a:rPr lang="ja-JP" altLang="en-US" b="1" u="sng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（仮称）大阪府都市基盤施設長寿命化</a:t>
              </a:r>
              <a:r>
                <a:rPr lang="ja-JP" altLang="en-US" b="1" u="sng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計画（案）</a:t>
              </a:r>
              <a:r>
                <a:rPr lang="ja-JP" altLang="en-US" sz="16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のとりまとめ</a:t>
              </a:r>
              <a:r>
                <a:rPr lang="ja-JP" altLang="en-US" sz="1400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endPara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2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　</a:t>
              </a:r>
              <a:endParaRPr lang="en-US" altLang="ja-JP" sz="12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200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　</a:t>
              </a:r>
              <a:r>
                <a:rPr kumimoji="1" lang="ja-JP" altLang="en-US" sz="1600" kern="1200" dirty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endParaRPr lang="en-US" altLang="ja-JP" sz="16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  <a:p>
              <a:pPr marL="0" lvl="1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ja-JP" altLang="en-US" sz="16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　</a:t>
              </a:r>
              <a:endParaRPr kumimoji="1" lang="ja-JP" altLang="en-US" sz="1200" kern="1200" dirty="0"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sp>
        <p:nvSpPr>
          <p:cNvPr id="5" name="正方形/長方形 4"/>
          <p:cNvSpPr/>
          <p:nvPr/>
        </p:nvSpPr>
        <p:spPr>
          <a:xfrm>
            <a:off x="1171325" y="522722"/>
            <a:ext cx="7907441" cy="2101882"/>
          </a:xfrm>
          <a:prstGeom prst="rect">
            <a:avLst/>
          </a:prstGeom>
          <a:solidFill>
            <a:schemeClr val="tx2">
              <a:lumMod val="60000"/>
              <a:lumOff val="40000"/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6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A9F2E74B89BA4499CB1BEF8348AA80B" ma:contentTypeVersion="0" ma:contentTypeDescription="新しいドキュメントを作成します。" ma:contentTypeScope="" ma:versionID="6a2a72e2d454aba72df80c79ecd9f829">
  <xsd:schema xmlns:xsd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CF92D3-BE7C-4A88-9B63-6153DFF58A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8537BA2-45BF-4237-817C-5C92118E17E1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6A125A3-F385-4746-8F96-2DE816F090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7269</TotalTime>
  <Words>30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大阪府庁</dc:creator>
  <cp:lastModifiedBy>大阪府庁</cp:lastModifiedBy>
  <cp:revision>344</cp:revision>
  <cp:lastPrinted>2014-06-17T06:47:21Z</cp:lastPrinted>
  <dcterms:created xsi:type="dcterms:W3CDTF">2014-01-16T12:35:31Z</dcterms:created>
  <dcterms:modified xsi:type="dcterms:W3CDTF">2014-06-24T06:45:07Z</dcterms:modified>
</cp:coreProperties>
</file>