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bookmarkIdSeed="3">
  <p:sldMasterIdLst>
    <p:sldMasterId id="2147483648" r:id="rId4"/>
  </p:sldMasterIdLst>
  <p:notesMasterIdLst>
    <p:notesMasterId r:id="rId53"/>
  </p:notesMasterIdLst>
  <p:handoutMasterIdLst>
    <p:handoutMasterId r:id="rId54"/>
  </p:handoutMasterIdLst>
  <p:sldIdLst>
    <p:sldId id="643" r:id="rId5"/>
    <p:sldId id="800" r:id="rId6"/>
    <p:sldId id="793" r:id="rId7"/>
    <p:sldId id="768" r:id="rId8"/>
    <p:sldId id="769" r:id="rId9"/>
    <p:sldId id="770" r:id="rId10"/>
    <p:sldId id="771" r:id="rId11"/>
    <p:sldId id="772" r:id="rId12"/>
    <p:sldId id="773" r:id="rId13"/>
    <p:sldId id="785" r:id="rId14"/>
    <p:sldId id="774" r:id="rId15"/>
    <p:sldId id="794" r:id="rId16"/>
    <p:sldId id="775" r:id="rId17"/>
    <p:sldId id="777" r:id="rId18"/>
    <p:sldId id="776" r:id="rId19"/>
    <p:sldId id="799" r:id="rId20"/>
    <p:sldId id="796" r:id="rId21"/>
    <p:sldId id="818" r:id="rId22"/>
    <p:sldId id="819" r:id="rId23"/>
    <p:sldId id="751" r:id="rId24"/>
    <p:sldId id="746" r:id="rId25"/>
    <p:sldId id="784" r:id="rId26"/>
    <p:sldId id="757" r:id="rId27"/>
    <p:sldId id="758" r:id="rId28"/>
    <p:sldId id="798" r:id="rId29"/>
    <p:sldId id="748" r:id="rId30"/>
    <p:sldId id="801" r:id="rId31"/>
    <p:sldId id="760" r:id="rId32"/>
    <p:sldId id="753" r:id="rId33"/>
    <p:sldId id="754" r:id="rId34"/>
    <p:sldId id="761" r:id="rId35"/>
    <p:sldId id="762" r:id="rId36"/>
    <p:sldId id="764" r:id="rId37"/>
    <p:sldId id="765" r:id="rId38"/>
    <p:sldId id="802" r:id="rId39"/>
    <p:sldId id="803" r:id="rId40"/>
    <p:sldId id="804" r:id="rId41"/>
    <p:sldId id="805" r:id="rId42"/>
    <p:sldId id="806" r:id="rId43"/>
    <p:sldId id="807" r:id="rId44"/>
    <p:sldId id="810" r:id="rId45"/>
    <p:sldId id="780" r:id="rId46"/>
    <p:sldId id="811" r:id="rId47"/>
    <p:sldId id="812" r:id="rId48"/>
    <p:sldId id="813" r:id="rId49"/>
    <p:sldId id="814" r:id="rId50"/>
    <p:sldId id="815" r:id="rId51"/>
    <p:sldId id="816" r:id="rId5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27">
          <p15:clr>
            <a:srgbClr val="A4A3A4"/>
          </p15:clr>
        </p15:guide>
        <p15:guide id="2" pos="68">
          <p15:clr>
            <a:srgbClr val="A4A3A4"/>
          </p15:clr>
        </p15:guide>
        <p15:guide id="3" pos="56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E9EDF4"/>
    <a:srgbClr val="D0D8E8"/>
    <a:srgbClr val="F1A51B"/>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700" autoAdjust="0"/>
  </p:normalViewPr>
  <p:slideViewPr>
    <p:cSldViewPr>
      <p:cViewPr>
        <p:scale>
          <a:sx n="70" d="100"/>
          <a:sy n="70" d="100"/>
        </p:scale>
        <p:origin x="-1404" y="-102"/>
      </p:cViewPr>
      <p:guideLst>
        <p:guide orient="horz" pos="527"/>
        <p:guide pos="68"/>
        <p:guide pos="5692"/>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37647E07-BF92-4D39-B53C-51C9521A1FFF}" type="datetimeFigureOut">
              <a:rPr kumimoji="1" lang="ja-JP" altLang="en-US" smtClean="0"/>
              <a:t>2014/6/24</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41E84FC7-FB7D-41A0-A226-93A5653C86BB}" type="slidenum">
              <a:rPr kumimoji="1" lang="ja-JP" altLang="en-US" smtClean="0"/>
              <a:t>‹#›</a:t>
            </a:fld>
            <a:endParaRPr kumimoji="1" lang="ja-JP" altLang="en-US"/>
          </a:p>
        </p:txBody>
      </p:sp>
    </p:spTree>
    <p:extLst>
      <p:ext uri="{BB962C8B-B14F-4D97-AF65-F5344CB8AC3E}">
        <p14:creationId xmlns:p14="http://schemas.microsoft.com/office/powerpoint/2010/main" val="36072817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9787" cy="496967"/>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9" y="1"/>
            <a:ext cx="2949787" cy="496967"/>
          </a:xfrm>
          <a:prstGeom prst="rect">
            <a:avLst/>
          </a:prstGeom>
        </p:spPr>
        <p:txBody>
          <a:bodyPr vert="horz" lIns="91433" tIns="45717" rIns="91433" bIns="45717" rtlCol="0"/>
          <a:lstStyle>
            <a:lvl1pPr algn="r">
              <a:defRPr sz="1200"/>
            </a:lvl1pPr>
          </a:lstStyle>
          <a:p>
            <a:fld id="{8F669BCD-B990-4A90-82E4-D6DCA0B691C3}" type="datetimeFigureOut">
              <a:rPr kumimoji="1" lang="ja-JP" altLang="en-US" smtClean="0"/>
              <a:t>2014/6/24</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33" tIns="45717" rIns="91433" bIns="45717"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33" tIns="45717" rIns="91433" bIns="45717"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40647"/>
            <a:ext cx="2949787" cy="496967"/>
          </a:xfrm>
          <a:prstGeom prst="rect">
            <a:avLst/>
          </a:prstGeom>
        </p:spPr>
        <p:txBody>
          <a:bodyPr vert="horz" lIns="91433" tIns="45717" rIns="91433" bIns="457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9" y="9440647"/>
            <a:ext cx="2949787" cy="496967"/>
          </a:xfrm>
          <a:prstGeom prst="rect">
            <a:avLst/>
          </a:prstGeom>
        </p:spPr>
        <p:txBody>
          <a:bodyPr vert="horz" lIns="91433" tIns="45717" rIns="91433" bIns="45717" rtlCol="0" anchor="b"/>
          <a:lstStyle>
            <a:lvl1pPr algn="r">
              <a:defRPr sz="1200"/>
            </a:lvl1pPr>
          </a:lstStyle>
          <a:p>
            <a:fld id="{2C9D8128-0D49-4FB7-BD1C-395F2D4B64DE}" type="slidenum">
              <a:rPr kumimoji="1" lang="ja-JP" altLang="en-US" smtClean="0"/>
              <a:t>‹#›</a:t>
            </a:fld>
            <a:endParaRPr kumimoji="1" lang="ja-JP" altLang="en-US"/>
          </a:p>
        </p:txBody>
      </p:sp>
    </p:spTree>
    <p:extLst>
      <p:ext uri="{BB962C8B-B14F-4D97-AF65-F5344CB8AC3E}">
        <p14:creationId xmlns:p14="http://schemas.microsoft.com/office/powerpoint/2010/main" val="16443513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2C9D8128-0D49-4FB7-BD1C-395F2D4B64DE}" type="slidenum">
              <a:rPr kumimoji="1" lang="ja-JP" altLang="en-US" smtClean="0"/>
              <a:t>0</a:t>
            </a:fld>
            <a:endParaRPr kumimoji="1" lang="ja-JP" altLang="en-US"/>
          </a:p>
        </p:txBody>
      </p:sp>
    </p:spTree>
    <p:extLst>
      <p:ext uri="{BB962C8B-B14F-4D97-AF65-F5344CB8AC3E}">
        <p14:creationId xmlns:p14="http://schemas.microsoft.com/office/powerpoint/2010/main" val="35131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ja-JP" altLang="en-US" smtClean="0">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ja-JP" altLang="en-US" smtClean="0">
              <a:ea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ja-JP" altLang="en-US" smtClean="0">
              <a:ea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ja-JP" altLang="en-US" smtClean="0">
              <a:ea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ja-JP" altLang="en-US" smtClean="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p:spPr>
        <p:txBody>
          <a:bodyPr/>
          <a:lstStyle/>
          <a:p>
            <a:pPr eaLnBrk="1" hangingPunct="1"/>
            <a:endParaRPr lang="ja-JP" altLang="en-US" smtClean="0">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4CC1CAC9-68A3-4DFA-AD1B-F6501B2DE7E4}" type="datetime1">
              <a:rPr kumimoji="1" lang="ja-JP" altLang="en-US" smtClean="0"/>
              <a:t>2014/6/24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6974904" y="6520259"/>
            <a:ext cx="2133600" cy="365125"/>
          </a:xfrm>
        </p:spPr>
        <p:txBody>
          <a:bodyPr/>
          <a:lstStyle>
            <a:lvl1pPr>
              <a:defRPr sz="1000"/>
            </a:lvl1pPr>
          </a:lstStyle>
          <a:p>
            <a:fld id="{57D6C0A1-9264-47D4-A470-56C07D157F34}" type="slidenum">
              <a:rPr lang="ja-JP" altLang="en-US" smtClean="0"/>
              <a:pPr/>
              <a:t>‹#›</a:t>
            </a:fld>
            <a:endParaRPr lang="ja-JP" altLang="en-US"/>
          </a:p>
        </p:txBody>
      </p:sp>
    </p:spTree>
    <p:extLst>
      <p:ext uri="{BB962C8B-B14F-4D97-AF65-F5344CB8AC3E}">
        <p14:creationId xmlns:p14="http://schemas.microsoft.com/office/powerpoint/2010/main" val="17001660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DC12D01-64B2-4A32-ABE3-8FC30B867D1F}" type="datetime1">
              <a:rPr kumimoji="1" lang="ja-JP" altLang="en-US" smtClean="0"/>
              <a:t>2014/6/24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135531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53993A90-13FC-42A8-94D7-7F0D0A54BE5A}" type="datetime1">
              <a:rPr kumimoji="1" lang="ja-JP" altLang="en-US" smtClean="0"/>
              <a:t>2014/6/24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2330682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0A31C83-7BAB-4AEF-B408-4A4C0F2DFD40}" type="datetime1">
              <a:rPr kumimoji="1" lang="ja-JP" altLang="en-US" smtClean="0"/>
              <a:t>2014/6/24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9815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70E9BE8-3D6C-45E1-BD79-B22DCD1E91D8}" type="datetime1">
              <a:rPr kumimoji="1" lang="ja-JP" altLang="en-US" smtClean="0"/>
              <a:t>2014/6/24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812154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45A5DE99-6331-4411-A211-47B3D543479C}" type="datetime1">
              <a:rPr kumimoji="1" lang="ja-JP" altLang="en-US" smtClean="0"/>
              <a:t>2014/6/24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939609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A2F6D47-4F95-4B99-A0F2-F5530EDA44AB}" type="datetime1">
              <a:rPr kumimoji="1" lang="ja-JP" altLang="en-US" smtClean="0"/>
              <a:t>2014/6/24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2206333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C90200A-C8F7-45E7-89A5-8A5685F9D453}" type="datetime1">
              <a:rPr kumimoji="1" lang="ja-JP" altLang="en-US" smtClean="0"/>
              <a:t>2014/6/24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537494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9310AFD-CA2B-4857-A6E7-C1A3DC35925A}" type="datetime1">
              <a:rPr kumimoji="1" lang="ja-JP" altLang="en-US" smtClean="0"/>
              <a:t>2014/6/24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662963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A76A5B0-D33C-4120-806F-8E698154834A}" type="datetime1">
              <a:rPr kumimoji="1" lang="ja-JP" altLang="en-US" smtClean="0"/>
              <a:t>2014/6/24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7804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8508A9F-BB37-4656-B82C-B3AD5DF489EC}" type="datetime1">
              <a:rPr kumimoji="1" lang="ja-JP" altLang="en-US" smtClean="0"/>
              <a:t>2014/6/24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7D6C0A1-9264-47D4-A470-56C07D157F34}" type="slidenum">
              <a:rPr kumimoji="1" lang="ja-JP" altLang="en-US" smtClean="0"/>
              <a:t>‹#›</a:t>
            </a:fld>
            <a:endParaRPr kumimoji="1" lang="ja-JP" altLang="en-US"/>
          </a:p>
        </p:txBody>
      </p:sp>
    </p:spTree>
    <p:extLst>
      <p:ext uri="{BB962C8B-B14F-4D97-AF65-F5344CB8AC3E}">
        <p14:creationId xmlns:p14="http://schemas.microsoft.com/office/powerpoint/2010/main" val="3669049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DD6405-B4D0-451B-B6F7-4D757CA81442}" type="datetime1">
              <a:rPr kumimoji="1" lang="ja-JP" altLang="en-US" smtClean="0"/>
              <a:t>2014/6/24</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976800" y="6519600"/>
            <a:ext cx="21336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57D6C0A1-9264-47D4-A470-56C07D157F34}" type="slidenum">
              <a:rPr lang="ja-JP" altLang="en-US" smtClean="0"/>
              <a:pPr/>
              <a:t>‹#›</a:t>
            </a:fld>
            <a:endParaRPr lang="ja-JP" altLang="en-US"/>
          </a:p>
        </p:txBody>
      </p:sp>
    </p:spTree>
    <p:extLst>
      <p:ext uri="{BB962C8B-B14F-4D97-AF65-F5344CB8AC3E}">
        <p14:creationId xmlns:p14="http://schemas.microsoft.com/office/powerpoint/2010/main" val="18797796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6.xml"/><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5" Type="http://schemas.openxmlformats.org/officeDocument/2006/relationships/image" Target="../media/image3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 Id="rId4" Type="http://schemas.openxmlformats.org/officeDocument/2006/relationships/image" Target="../media/image3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emf"/><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7.xml"/><Relationship Id="rId5" Type="http://schemas.openxmlformats.org/officeDocument/2006/relationships/image" Target="../media/image4.emf"/><Relationship Id="rId4" Type="http://schemas.openxmlformats.org/officeDocument/2006/relationships/image" Target="../media/image3.e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55.jpeg"/><Relationship Id="rId7" Type="http://schemas.openxmlformats.org/officeDocument/2006/relationships/image" Target="../media/image59.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jpeg"/></Relationships>
</file>

<file path=ppt/slides/_rels/slide4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1.jpeg"/></Relationships>
</file>

<file path=ppt/slides/_rels/slide45.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2.png"/><Relationship Id="rId7" Type="http://schemas.openxmlformats.org/officeDocument/2006/relationships/image" Target="../media/image66.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65.jpeg"/><Relationship Id="rId5" Type="http://schemas.openxmlformats.org/officeDocument/2006/relationships/image" Target="../media/image64.jpeg"/><Relationship Id="rId10" Type="http://schemas.openxmlformats.org/officeDocument/2006/relationships/image" Target="../media/image69.png"/><Relationship Id="rId4" Type="http://schemas.openxmlformats.org/officeDocument/2006/relationships/image" Target="../media/image63.jpeg"/><Relationship Id="rId9" Type="http://schemas.openxmlformats.org/officeDocument/2006/relationships/image" Target="../media/image68.png"/></Relationships>
</file>

<file path=ppt/slides/_rels/slide4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png"/></Relationships>
</file>

<file path=ppt/slides/_rels/slide47.xml.rels><?xml version="1.0" encoding="UTF-8" standalone="yes"?>
<Relationships xmlns="http://schemas.openxmlformats.org/package/2006/relationships"><Relationship Id="rId3" Type="http://schemas.openxmlformats.org/officeDocument/2006/relationships/image" Target="../media/image74.jpe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6.jpeg"/><Relationship Id="rId4" Type="http://schemas.openxmlformats.org/officeDocument/2006/relationships/image" Target="../media/image75.jpeg"/></Relationships>
</file>

<file path=ppt/slides/_rels/slide48.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78.jpeg"/></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7.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7.xml"/><Relationship Id="rId5" Type="http://schemas.openxmlformats.org/officeDocument/2006/relationships/image" Target="../media/image12.emf"/><Relationship Id="rId4" Type="http://schemas.openxmlformats.org/officeDocument/2006/relationships/image" Target="../media/image11.emf"/></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19.emf"/></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16024" y="806847"/>
            <a:ext cx="9540552" cy="1470025"/>
          </a:xfrm>
        </p:spPr>
        <p:txBody>
          <a:bodyPr>
            <a:normAutofit fontScale="90000"/>
          </a:bodyPr>
          <a:lstStyle/>
          <a:p>
            <a:r>
              <a:rPr kumimoji="1" lang="ja-JP" altLang="en-US" sz="4000" b="1" dirty="0" smtClean="0">
                <a:latin typeface="Meiryo UI" pitchFamily="50" charset="-128"/>
                <a:ea typeface="Meiryo UI" pitchFamily="50" charset="-128"/>
                <a:cs typeface="Meiryo UI" pitchFamily="50" charset="-128"/>
              </a:rPr>
              <a:t>大阪府都市基盤施設</a:t>
            </a:r>
            <a:r>
              <a:rPr lang="ja-JP" altLang="en-US" sz="4000" b="1" dirty="0">
                <a:latin typeface="Meiryo UI" pitchFamily="50" charset="-128"/>
                <a:ea typeface="Meiryo UI" pitchFamily="50" charset="-128"/>
                <a:cs typeface="Meiryo UI" pitchFamily="50" charset="-128"/>
              </a:rPr>
              <a:t>維持</a:t>
            </a:r>
            <a:r>
              <a:rPr lang="ja-JP" altLang="en-US" sz="4000" b="1" dirty="0" smtClean="0">
                <a:latin typeface="Meiryo UI" pitchFamily="50" charset="-128"/>
                <a:ea typeface="Meiryo UI" pitchFamily="50" charset="-128"/>
                <a:cs typeface="Meiryo UI" pitchFamily="50" charset="-128"/>
              </a:rPr>
              <a:t>管理技術審議会</a:t>
            </a:r>
            <a:r>
              <a:rPr kumimoji="1" lang="en-US" altLang="ja-JP" sz="4000" b="1" dirty="0" smtClean="0">
                <a:latin typeface="Meiryo UI" pitchFamily="50" charset="-128"/>
                <a:ea typeface="Meiryo UI" pitchFamily="50" charset="-128"/>
                <a:cs typeface="Meiryo UI" pitchFamily="50" charset="-128"/>
              </a:rPr>
              <a:t/>
            </a:r>
            <a:br>
              <a:rPr kumimoji="1" lang="en-US" altLang="ja-JP" sz="4000" b="1" dirty="0" smtClean="0">
                <a:latin typeface="Meiryo UI" pitchFamily="50" charset="-128"/>
                <a:ea typeface="Meiryo UI" pitchFamily="50" charset="-128"/>
                <a:cs typeface="Meiryo UI" pitchFamily="50" charset="-128"/>
              </a:rPr>
            </a:br>
            <a:r>
              <a:rPr kumimoji="1" lang="ja-JP" altLang="en-US" sz="4000" b="1" dirty="0" smtClean="0">
                <a:latin typeface="Meiryo UI" pitchFamily="50" charset="-128"/>
                <a:ea typeface="Meiryo UI" pitchFamily="50" charset="-128"/>
                <a:cs typeface="Meiryo UI" pitchFamily="50" charset="-128"/>
              </a:rPr>
              <a:t>平成</a:t>
            </a:r>
            <a:r>
              <a:rPr kumimoji="1" lang="en-US" altLang="ja-JP" sz="4000" b="1" dirty="0" smtClean="0">
                <a:latin typeface="Meiryo UI" pitchFamily="50" charset="-128"/>
                <a:ea typeface="Meiryo UI" pitchFamily="50" charset="-128"/>
                <a:cs typeface="Meiryo UI" pitchFamily="50" charset="-128"/>
              </a:rPr>
              <a:t>26</a:t>
            </a:r>
            <a:r>
              <a:rPr kumimoji="1" lang="ja-JP" altLang="en-US" sz="4000" b="1" dirty="0" smtClean="0">
                <a:latin typeface="Meiryo UI" pitchFamily="50" charset="-128"/>
                <a:ea typeface="Meiryo UI" pitchFamily="50" charset="-128"/>
                <a:cs typeface="Meiryo UI" pitchFamily="50" charset="-128"/>
              </a:rPr>
              <a:t>年度</a:t>
            </a:r>
            <a:r>
              <a:rPr kumimoji="1" lang="ja-JP" altLang="en-US" b="1" dirty="0" smtClean="0">
                <a:latin typeface="Meiryo UI" pitchFamily="50" charset="-128"/>
                <a:ea typeface="Meiryo UI" pitchFamily="50" charset="-128"/>
                <a:cs typeface="Meiryo UI" pitchFamily="50" charset="-128"/>
              </a:rPr>
              <a:t>第</a:t>
            </a:r>
            <a:r>
              <a:rPr kumimoji="1" lang="en-US" altLang="ja-JP" b="1" dirty="0" smtClean="0">
                <a:latin typeface="Meiryo UI" pitchFamily="50" charset="-128"/>
                <a:ea typeface="Meiryo UI" pitchFamily="50" charset="-128"/>
                <a:cs typeface="Meiryo UI" pitchFamily="50" charset="-128"/>
              </a:rPr>
              <a:t>2</a:t>
            </a:r>
            <a:r>
              <a:rPr kumimoji="1" lang="ja-JP" altLang="en-US" b="1" dirty="0" smtClean="0">
                <a:latin typeface="Meiryo UI" pitchFamily="50" charset="-128"/>
                <a:ea typeface="Meiryo UI" pitchFamily="50" charset="-128"/>
                <a:cs typeface="Meiryo UI" pitchFamily="50" charset="-128"/>
              </a:rPr>
              <a:t>回　</a:t>
            </a:r>
            <a:r>
              <a:rPr lang="ja-JP" altLang="en-US" b="1" dirty="0" smtClean="0">
                <a:latin typeface="Meiryo UI" pitchFamily="50" charset="-128"/>
                <a:ea typeface="Meiryo UI" pitchFamily="50" charset="-128"/>
                <a:cs typeface="Meiryo UI" pitchFamily="50" charset="-128"/>
              </a:rPr>
              <a:t>道路・橋梁等</a:t>
            </a:r>
            <a:r>
              <a:rPr kumimoji="1" lang="ja-JP" altLang="en-US" b="1" dirty="0" smtClean="0">
                <a:latin typeface="Meiryo UI" pitchFamily="50" charset="-128"/>
                <a:ea typeface="Meiryo UI" pitchFamily="50" charset="-128"/>
                <a:cs typeface="Meiryo UI" pitchFamily="50" charset="-128"/>
              </a:rPr>
              <a:t>部会</a:t>
            </a:r>
            <a:r>
              <a:rPr kumimoji="1" lang="en-US" altLang="ja-JP" b="1" dirty="0" smtClean="0">
                <a:latin typeface="Meiryo UI" pitchFamily="50" charset="-128"/>
                <a:ea typeface="Meiryo UI" pitchFamily="50" charset="-128"/>
                <a:cs typeface="Meiryo UI" pitchFamily="50" charset="-128"/>
              </a:rPr>
              <a:t/>
            </a:r>
            <a:br>
              <a:rPr kumimoji="1" lang="en-US" altLang="ja-JP" b="1" dirty="0" smtClean="0">
                <a:latin typeface="Meiryo UI" pitchFamily="50" charset="-128"/>
                <a:ea typeface="Meiryo UI" pitchFamily="50" charset="-128"/>
                <a:cs typeface="Meiryo UI" pitchFamily="50" charset="-128"/>
              </a:rPr>
            </a:br>
            <a:r>
              <a:rPr kumimoji="1" lang="ja-JP" altLang="en-US" sz="2700" b="1" dirty="0" smtClean="0">
                <a:latin typeface="Meiryo UI" pitchFamily="50" charset="-128"/>
                <a:ea typeface="Meiryo UI" pitchFamily="50" charset="-128"/>
                <a:cs typeface="Meiryo UI" pitchFamily="50" charset="-128"/>
              </a:rPr>
              <a:t>～</a:t>
            </a:r>
            <a:r>
              <a:rPr lang="ja-JP" altLang="en-US" sz="2700" b="1" dirty="0" smtClean="0">
                <a:latin typeface="Meiryo UI" pitchFamily="50" charset="-128"/>
                <a:ea typeface="Meiryo UI" pitchFamily="50" charset="-128"/>
                <a:cs typeface="Meiryo UI" pitchFamily="50" charset="-128"/>
              </a:rPr>
              <a:t>戦略的な維持管理の推進について～</a:t>
            </a:r>
            <a:endParaRPr kumimoji="1" lang="ja-JP" altLang="en-US" sz="2700" b="1" dirty="0">
              <a:latin typeface="Meiryo UI" pitchFamily="50" charset="-128"/>
              <a:ea typeface="Meiryo UI" pitchFamily="50" charset="-128"/>
              <a:cs typeface="Meiryo UI" pitchFamily="50" charset="-128"/>
            </a:endParaRPr>
          </a:p>
        </p:txBody>
      </p:sp>
      <p:sp>
        <p:nvSpPr>
          <p:cNvPr id="4" name="コンテンツ プレースホルダー 2"/>
          <p:cNvSpPr txBox="1">
            <a:spLocks/>
          </p:cNvSpPr>
          <p:nvPr/>
        </p:nvSpPr>
        <p:spPr>
          <a:xfrm>
            <a:off x="581969" y="2564904"/>
            <a:ext cx="8064896" cy="2592288"/>
          </a:xfrm>
          <a:prstGeom prst="rect">
            <a:avLst/>
          </a:prstGeom>
          <a:gradFill>
            <a:gsLst>
              <a:gs pos="0">
                <a:srgbClr val="FFFF99"/>
              </a:gs>
              <a:gs pos="100000">
                <a:schemeClr val="bg1"/>
              </a:gs>
            </a:gsLst>
            <a:lin ang="5400000" scaled="1"/>
          </a:gradFill>
          <a:ln w="12700">
            <a:solidFill>
              <a:schemeClr val="tx1"/>
            </a:solidFill>
          </a:ln>
        </p:spPr>
        <p:txBody>
          <a:bodyPr anchor="ctr" anchorCtr="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en-US" altLang="ja-JP" sz="2800" b="1" dirty="0">
                <a:latin typeface="Meiryo UI" panose="020B0604030504040204" pitchFamily="50" charset="-128"/>
                <a:ea typeface="Meiryo UI" panose="020B0604030504040204" pitchFamily="50" charset="-128"/>
                <a:cs typeface="Meiryo UI" panose="020B0604030504040204" pitchFamily="50" charset="-128"/>
              </a:rPr>
              <a:t>4</a:t>
            </a:r>
            <a:r>
              <a:rPr lang="ja-JP" altLang="en-US" sz="2800" b="1"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cs typeface="Meiryo UI" panose="020B0604030504040204" pitchFamily="50" charset="-128"/>
              </a:rPr>
              <a:t>効率的･</a:t>
            </a:r>
            <a:r>
              <a:rPr lang="ja-JP" altLang="en-US" sz="2800" b="1" dirty="0" smtClean="0">
                <a:latin typeface="Meiryo UI" panose="020B0604030504040204" pitchFamily="50" charset="-128"/>
                <a:ea typeface="Meiryo UI" panose="020B0604030504040204" pitchFamily="50" charset="-128"/>
                <a:cs typeface="Meiryo UI" panose="020B0604030504040204" pitchFamily="50" charset="-128"/>
              </a:rPr>
              <a:t>効果的な維持管理手法確立</a:t>
            </a:r>
          </a:p>
          <a:p>
            <a:pPr marL="0" indent="0">
              <a:buNone/>
            </a:pP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１）管理水準の設定</a:t>
            </a:r>
          </a:p>
          <a:p>
            <a:pPr marL="0" indent="0">
              <a:buNone/>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２</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更新時期の考え方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３）重点化指標</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優先順位の判断要素</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buNone/>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４）日常的維持管理の着実な実践</a:t>
            </a:r>
          </a:p>
        </p:txBody>
      </p:sp>
      <p:sp>
        <p:nvSpPr>
          <p:cNvPr id="5" name="テキスト ボックス 4"/>
          <p:cNvSpPr txBox="1"/>
          <p:nvPr/>
        </p:nvSpPr>
        <p:spPr>
          <a:xfrm>
            <a:off x="7884368" y="116632"/>
            <a:ext cx="1152128" cy="369332"/>
          </a:xfrm>
          <a:prstGeom prst="rect">
            <a:avLst/>
          </a:prstGeom>
          <a:noFill/>
        </p:spPr>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資料</a:t>
            </a:r>
            <a:r>
              <a:rPr lang="en-US" altLang="ja-JP" b="1" dirty="0" smtClean="0">
                <a:latin typeface="Meiryo UI" pitchFamily="50" charset="-128"/>
                <a:ea typeface="Meiryo UI" pitchFamily="50" charset="-128"/>
                <a:cs typeface="Meiryo UI" pitchFamily="50" charset="-128"/>
              </a:rPr>
              <a:t>3</a:t>
            </a:r>
            <a:endParaRPr kumimoji="1" lang="ja-JP" altLang="en-US" b="1" dirty="0">
              <a:latin typeface="Meiryo UI" pitchFamily="50" charset="-128"/>
              <a:ea typeface="Meiryo UI" pitchFamily="50" charset="-128"/>
              <a:cs typeface="Meiryo UI" pitchFamily="50" charset="-128"/>
            </a:endParaRPr>
          </a:p>
        </p:txBody>
      </p:sp>
      <p:sp>
        <p:nvSpPr>
          <p:cNvPr id="7" name="サブタイトル 2"/>
          <p:cNvSpPr>
            <a:spLocks noGrp="1"/>
          </p:cNvSpPr>
          <p:nvPr>
            <p:ph type="subTitle" idx="1"/>
          </p:nvPr>
        </p:nvSpPr>
        <p:spPr>
          <a:xfrm>
            <a:off x="0" y="6190456"/>
            <a:ext cx="9144000" cy="550912"/>
          </a:xfrm>
        </p:spPr>
        <p:txBody>
          <a:bodyPr>
            <a:normAutofit/>
          </a:bodyPr>
          <a:lstStyle/>
          <a:p>
            <a:r>
              <a:rPr kumimoji="1" lang="ja-JP" altLang="en-US" sz="2400" b="1" dirty="0" smtClean="0">
                <a:latin typeface="Meiryo UI" pitchFamily="50" charset="-128"/>
                <a:ea typeface="Meiryo UI" pitchFamily="50" charset="-128"/>
                <a:cs typeface="Meiryo UI" pitchFamily="50" charset="-128"/>
              </a:rPr>
              <a:t>大阪府都市基盤施設維持管理技術審議会　</a:t>
            </a:r>
            <a:r>
              <a:rPr lang="ja-JP" altLang="en-US" sz="2400" b="1" dirty="0" smtClean="0">
                <a:latin typeface="Meiryo UI" pitchFamily="50" charset="-128"/>
                <a:ea typeface="Meiryo UI" pitchFamily="50" charset="-128"/>
                <a:cs typeface="Meiryo UI" pitchFamily="50" charset="-128"/>
              </a:rPr>
              <a:t>道路・橋梁等</a:t>
            </a:r>
            <a:r>
              <a:rPr kumimoji="1" lang="ja-JP" altLang="en-US" sz="2400" b="1" dirty="0" smtClean="0">
                <a:latin typeface="Meiryo UI" pitchFamily="50" charset="-128"/>
                <a:ea typeface="Meiryo UI" pitchFamily="50" charset="-128"/>
                <a:cs typeface="Meiryo UI" pitchFamily="50" charset="-128"/>
              </a:rPr>
              <a:t>部会</a:t>
            </a:r>
            <a:endParaRPr kumimoji="1" lang="ja-JP" altLang="en-US" sz="2400" b="1"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1761315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grpSp>
        <p:nvGrpSpPr>
          <p:cNvPr id="128" name="グループ化 127"/>
          <p:cNvGrpSpPr>
            <a:grpSpLocks noChangeAspect="1"/>
          </p:cNvGrpSpPr>
          <p:nvPr/>
        </p:nvGrpSpPr>
        <p:grpSpPr>
          <a:xfrm>
            <a:off x="946999" y="2086756"/>
            <a:ext cx="6807877" cy="3574492"/>
            <a:chOff x="153919" y="2876035"/>
            <a:chExt cx="5702262" cy="2955454"/>
          </a:xfrm>
        </p:grpSpPr>
        <p:sp>
          <p:nvSpPr>
            <p:cNvPr id="129" name="テキスト ボックス 128"/>
            <p:cNvSpPr txBox="1"/>
            <p:nvPr/>
          </p:nvSpPr>
          <p:spPr>
            <a:xfrm rot="16200000">
              <a:off x="25678" y="3342276"/>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性能</a:t>
              </a:r>
            </a:p>
          </p:txBody>
        </p:sp>
        <p:sp>
          <p:nvSpPr>
            <p:cNvPr id="130" name="テキスト ボックス 129"/>
            <p:cNvSpPr txBox="1"/>
            <p:nvPr/>
          </p:nvSpPr>
          <p:spPr>
            <a:xfrm>
              <a:off x="3305115" y="5492935"/>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131" name="テキスト ボックス 130"/>
            <p:cNvSpPr txBox="1"/>
            <p:nvPr/>
          </p:nvSpPr>
          <p:spPr>
            <a:xfrm>
              <a:off x="868986" y="2876035"/>
              <a:ext cx="2321225" cy="286419"/>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手法</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2" name="グループ化 131"/>
            <p:cNvGrpSpPr/>
            <p:nvPr/>
          </p:nvGrpSpPr>
          <p:grpSpPr>
            <a:xfrm>
              <a:off x="522248" y="3199610"/>
              <a:ext cx="3401171" cy="2246721"/>
              <a:chOff x="976016" y="3292841"/>
              <a:chExt cx="3401171" cy="2246721"/>
            </a:xfrm>
          </p:grpSpPr>
          <p:sp>
            <p:nvSpPr>
              <p:cNvPr id="137" name="正方形/長方形 136"/>
              <p:cNvSpPr/>
              <p:nvPr/>
            </p:nvSpPr>
            <p:spPr>
              <a:xfrm>
                <a:off x="978647" y="3292841"/>
                <a:ext cx="3384913" cy="22467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フリーフォーム 137"/>
              <p:cNvSpPr/>
              <p:nvPr/>
            </p:nvSpPr>
            <p:spPr>
              <a:xfrm>
                <a:off x="978647" y="3835048"/>
                <a:ext cx="1697891" cy="1498267"/>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445823" y="714587"/>
                      <a:pt x="1804683" y="1727200"/>
                    </a:cubicBezTo>
                  </a:path>
                </a:pathLst>
              </a:custGeom>
              <a:noFill/>
              <a:ln w="635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39" name="直線コネクタ 138"/>
              <p:cNvCxnSpPr/>
              <p:nvPr/>
            </p:nvCxnSpPr>
            <p:spPr>
              <a:xfrm>
                <a:off x="976016" y="5120266"/>
                <a:ext cx="3389260"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40" name="フリーフォーム 139"/>
              <p:cNvSpPr/>
              <p:nvPr/>
            </p:nvSpPr>
            <p:spPr>
              <a:xfrm>
                <a:off x="978647" y="3841255"/>
                <a:ext cx="1395574" cy="824130"/>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41" name="直線矢印コネクタ 140"/>
              <p:cNvCxnSpPr>
                <a:stCxn id="140" idx="1"/>
                <a:endCxn id="152" idx="0"/>
              </p:cNvCxnSpPr>
              <p:nvPr/>
            </p:nvCxnSpPr>
            <p:spPr>
              <a:xfrm flipH="1" flipV="1">
                <a:off x="2374103" y="3835048"/>
                <a:ext cx="118" cy="830337"/>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2" name="直線コネクタ 141"/>
              <p:cNvCxnSpPr/>
              <p:nvPr/>
            </p:nvCxnSpPr>
            <p:spPr>
              <a:xfrm>
                <a:off x="977645" y="4645790"/>
                <a:ext cx="3389260"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43" name="下矢印 142"/>
              <p:cNvSpPr/>
              <p:nvPr/>
            </p:nvSpPr>
            <p:spPr>
              <a:xfrm>
                <a:off x="1128279"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4" name="下矢印 143"/>
              <p:cNvSpPr/>
              <p:nvPr/>
            </p:nvSpPr>
            <p:spPr>
              <a:xfrm>
                <a:off x="1510956"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5" name="下矢印 144"/>
              <p:cNvSpPr/>
              <p:nvPr/>
            </p:nvSpPr>
            <p:spPr>
              <a:xfrm>
                <a:off x="1893634"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6" name="下矢印 145"/>
              <p:cNvSpPr/>
              <p:nvPr/>
            </p:nvSpPr>
            <p:spPr>
              <a:xfrm>
                <a:off x="2276312"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7" name="下矢印 146"/>
              <p:cNvSpPr/>
              <p:nvPr/>
            </p:nvSpPr>
            <p:spPr>
              <a:xfrm>
                <a:off x="2658989"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8" name="下矢印 147"/>
              <p:cNvSpPr/>
              <p:nvPr/>
            </p:nvSpPr>
            <p:spPr>
              <a:xfrm>
                <a:off x="3041667"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9" name="下矢印 148"/>
              <p:cNvSpPr/>
              <p:nvPr/>
            </p:nvSpPr>
            <p:spPr>
              <a:xfrm>
                <a:off x="3424346"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0" name="下矢印 149"/>
              <p:cNvSpPr/>
              <p:nvPr/>
            </p:nvSpPr>
            <p:spPr>
              <a:xfrm>
                <a:off x="3825510"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1" name="下矢印 150"/>
              <p:cNvSpPr/>
              <p:nvPr/>
            </p:nvSpPr>
            <p:spPr>
              <a:xfrm>
                <a:off x="4181368"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2" name="フリーフォーム 151"/>
              <p:cNvSpPr/>
              <p:nvPr/>
            </p:nvSpPr>
            <p:spPr>
              <a:xfrm>
                <a:off x="2374103" y="3835048"/>
                <a:ext cx="1428762" cy="809767"/>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3" name="フリーフォーム 152"/>
              <p:cNvSpPr/>
              <p:nvPr/>
            </p:nvSpPr>
            <p:spPr>
              <a:xfrm>
                <a:off x="3796911" y="3828759"/>
                <a:ext cx="557007" cy="256509"/>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54" name="直線矢印コネクタ 153"/>
              <p:cNvCxnSpPr/>
              <p:nvPr/>
            </p:nvCxnSpPr>
            <p:spPr>
              <a:xfrm flipH="1" flipV="1">
                <a:off x="3795131" y="3814480"/>
                <a:ext cx="0" cy="830335"/>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3" name="テキスト ボックス 132"/>
            <p:cNvSpPr txBox="1"/>
            <p:nvPr/>
          </p:nvSpPr>
          <p:spPr>
            <a:xfrm>
              <a:off x="3860079" y="4869758"/>
              <a:ext cx="1996102" cy="338554"/>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限界</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AA</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4" name="テキスト ボックス 133"/>
            <p:cNvSpPr txBox="1"/>
            <p:nvPr/>
          </p:nvSpPr>
          <p:spPr>
            <a:xfrm>
              <a:off x="3857088" y="4365702"/>
              <a:ext cx="1853198" cy="338554"/>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目標</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B</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5" name="テキスト ボックス 134"/>
            <p:cNvSpPr txBox="1"/>
            <p:nvPr/>
          </p:nvSpPr>
          <p:spPr>
            <a:xfrm>
              <a:off x="1338167" y="4611247"/>
              <a:ext cx="595035"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補修</a:t>
              </a:r>
            </a:p>
          </p:txBody>
        </p:sp>
        <p:sp>
          <p:nvSpPr>
            <p:cNvPr id="136" name="テキスト ボックス 135"/>
            <p:cNvSpPr txBox="1"/>
            <p:nvPr/>
          </p:nvSpPr>
          <p:spPr>
            <a:xfrm>
              <a:off x="533417" y="3162454"/>
              <a:ext cx="1386918"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定期的な点検</a:t>
              </a:r>
            </a:p>
          </p:txBody>
        </p:sp>
      </p:grpSp>
      <p:sp>
        <p:nvSpPr>
          <p:cNvPr id="63"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トンネル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目標管理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水準：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683568" y="5736158"/>
            <a:ext cx="8064896" cy="1077218"/>
          </a:xfrm>
          <a:prstGeom prst="rect">
            <a:avLst/>
          </a:prstGeom>
          <a:noFill/>
          <a:ln w="15875">
            <a:solidFill>
              <a:schemeClr val="tx1"/>
            </a:solidFill>
          </a:ln>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AA</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：損傷・変状が著しく、第三者に対し支障となる恐れがあり、緊急的な対策が必要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：変状があり、応急対策は必要としないが、補修・補強対策の要否を検討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：損傷・変状はあるが、機能低下が見られず、損傷の進行状態を継続的に観察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S</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：変状はないか、あっても応急対策や標準調査の必要がない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100233" y="1116608"/>
            <a:ext cx="8928000"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道路を常時良好な状態に保ち、一般交通に支障を及ぼさない水準以上を確保するため、損傷・変状はあるが、機能低下が見られない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ランクを目標管理水準とする。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9264380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7" descr="IMG_0200"/>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5577" y="1233401"/>
            <a:ext cx="3423156" cy="250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テキスト ボックス 15"/>
          <p:cNvSpPr txBox="1">
            <a:spLocks noChangeArrowheads="1"/>
          </p:cNvSpPr>
          <p:nvPr/>
        </p:nvSpPr>
        <p:spPr bwMode="auto">
          <a:xfrm>
            <a:off x="1249177" y="3553270"/>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点検結果</a:t>
            </a:r>
            <a:r>
              <a:rPr lang="ja-JP" altLang="en-US" sz="1400" b="1" dirty="0" smtClean="0">
                <a:latin typeface="HG丸ｺﾞｼｯｸM-PRO" pitchFamily="50" charset="-128"/>
                <a:ea typeface="HG丸ｺﾞｼｯｸM-PRO" pitchFamily="50" charset="-128"/>
              </a:rPr>
              <a:t>　</a:t>
            </a:r>
            <a:r>
              <a:rPr lang="en-US" altLang="ja-JP" sz="1400" b="1" dirty="0" smtClean="0">
                <a:latin typeface="HG丸ｺﾞｼｯｸM-PRO" pitchFamily="50" charset="-128"/>
                <a:ea typeface="HG丸ｺﾞｼｯｸM-PRO" pitchFamily="50" charset="-128"/>
              </a:rPr>
              <a:t>AA</a:t>
            </a:r>
            <a:endParaRPr lang="ja-JP" altLang="en-US" sz="1400" b="1" dirty="0">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a:xfrm>
            <a:off x="6976800" y="6525344"/>
            <a:ext cx="2133600" cy="365125"/>
          </a:xfrm>
        </p:spPr>
        <p:txBody>
          <a:bodyPr/>
          <a:lstStyle/>
          <a:p>
            <a:pPr>
              <a:defRPr/>
            </a:pPr>
            <a:fld id="{8C420BDB-45B7-45CB-BA38-5B227FD1D6DB}" type="slidenum">
              <a:rPr lang="en-US" altLang="ja-JP" smtClean="0"/>
              <a:pPr>
                <a:defRPr/>
              </a:pPr>
              <a:t>10</a:t>
            </a:fld>
            <a:endParaRPr lang="en-US" altLang="ja-JP"/>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8"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トンネル</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点検、評価の現状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014102" y="1233400"/>
            <a:ext cx="3371626" cy="2503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4" name="テキスト ボックス 16"/>
          <p:cNvSpPr txBox="1">
            <a:spLocks noChangeArrowheads="1"/>
          </p:cNvSpPr>
          <p:nvPr/>
        </p:nvSpPr>
        <p:spPr bwMode="auto">
          <a:xfrm>
            <a:off x="5481937" y="3553271"/>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点検結果</a:t>
            </a:r>
            <a:r>
              <a:rPr lang="ja-JP" altLang="en-US" sz="1400" b="1" dirty="0" smtClean="0">
                <a:latin typeface="HG丸ｺﾞｼｯｸM-PRO" pitchFamily="50" charset="-128"/>
                <a:ea typeface="HG丸ｺﾞｼｯｸM-PRO" pitchFamily="50" charset="-128"/>
              </a:rPr>
              <a:t>　</a:t>
            </a:r>
            <a:r>
              <a:rPr lang="en-US" altLang="ja-JP" sz="1400" b="1" dirty="0" smtClean="0">
                <a:latin typeface="HG丸ｺﾞｼｯｸM-PRO" pitchFamily="50" charset="-128"/>
                <a:ea typeface="HG丸ｺﾞｼｯｸM-PRO" pitchFamily="50" charset="-128"/>
              </a:rPr>
              <a:t>A</a:t>
            </a:r>
            <a:endParaRPr lang="ja-JP" altLang="en-US" sz="1400" b="1" dirty="0">
              <a:latin typeface="HG丸ｺﾞｼｯｸM-PRO" pitchFamily="50" charset="-128"/>
              <a:ea typeface="HG丸ｺﾞｼｯｸM-PRO" pitchFamily="50" charset="-128"/>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55576" y="4108688"/>
            <a:ext cx="3370735" cy="247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5" name="テキスト ボックス 18"/>
          <p:cNvSpPr txBox="1">
            <a:spLocks noChangeArrowheads="1"/>
          </p:cNvSpPr>
          <p:nvPr/>
        </p:nvSpPr>
        <p:spPr bwMode="auto">
          <a:xfrm>
            <a:off x="1222965" y="6393865"/>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点検結果</a:t>
            </a:r>
            <a:r>
              <a:rPr lang="ja-JP" altLang="en-US" sz="1400" b="1" dirty="0" smtClean="0">
                <a:latin typeface="HG丸ｺﾞｼｯｸM-PRO" pitchFamily="50" charset="-128"/>
                <a:ea typeface="HG丸ｺﾞｼｯｸM-PRO" pitchFamily="50" charset="-128"/>
              </a:rPr>
              <a:t>　</a:t>
            </a:r>
            <a:r>
              <a:rPr lang="en-US" altLang="ja-JP" sz="1400" b="1" dirty="0" smtClean="0">
                <a:latin typeface="HG丸ｺﾞｼｯｸM-PRO" pitchFamily="50" charset="-128"/>
                <a:ea typeface="HG丸ｺﾞｼｯｸM-PRO" pitchFamily="50" charset="-128"/>
              </a:rPr>
              <a:t>B</a:t>
            </a:r>
            <a:endParaRPr lang="ja-JP" altLang="en-US" sz="1400" b="1" dirty="0">
              <a:latin typeface="HG丸ｺﾞｼｯｸM-PRO" pitchFamily="50" charset="-128"/>
              <a:ea typeface="HG丸ｺﾞｼｯｸM-PRO" pitchFamily="50" charset="-128"/>
            </a:endParaRPr>
          </a:p>
        </p:txBody>
      </p:sp>
      <p:pic>
        <p:nvPicPr>
          <p:cNvPr id="3076" name="Picture 4"/>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014102" y="4113720"/>
            <a:ext cx="3371626" cy="2473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16" name="テキスト ボックス 19"/>
          <p:cNvSpPr txBox="1">
            <a:spLocks noChangeArrowheads="1"/>
          </p:cNvSpPr>
          <p:nvPr/>
        </p:nvSpPr>
        <p:spPr bwMode="auto">
          <a:xfrm>
            <a:off x="5481937" y="6393865"/>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点検結果</a:t>
            </a:r>
            <a:r>
              <a:rPr lang="ja-JP" altLang="en-US" sz="1400" b="1" dirty="0" smtClean="0">
                <a:latin typeface="HG丸ｺﾞｼｯｸM-PRO" pitchFamily="50" charset="-128"/>
                <a:ea typeface="HG丸ｺﾞｼｯｸM-PRO" pitchFamily="50" charset="-128"/>
              </a:rPr>
              <a:t>　</a:t>
            </a:r>
            <a:r>
              <a:rPr lang="en-US" altLang="ja-JP" sz="1400" b="1" dirty="0" smtClean="0">
                <a:latin typeface="HG丸ｺﾞｼｯｸM-PRO" pitchFamily="50" charset="-128"/>
                <a:ea typeface="HG丸ｺﾞｼｯｸM-PRO" pitchFamily="50" charset="-128"/>
              </a:rPr>
              <a:t>S</a:t>
            </a:r>
            <a:endParaRPr lang="ja-JP" altLang="en-US" sz="1400"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749237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grpSp>
        <p:nvGrpSpPr>
          <p:cNvPr id="97" name="グループ化 96"/>
          <p:cNvGrpSpPr>
            <a:grpSpLocks noChangeAspect="1"/>
          </p:cNvGrpSpPr>
          <p:nvPr/>
        </p:nvGrpSpPr>
        <p:grpSpPr>
          <a:xfrm>
            <a:off x="323528" y="1886777"/>
            <a:ext cx="7560840" cy="3774471"/>
            <a:chOff x="4703820" y="2890098"/>
            <a:chExt cx="5841081" cy="2915945"/>
          </a:xfrm>
        </p:grpSpPr>
        <p:sp>
          <p:nvSpPr>
            <p:cNvPr id="98" name="テキスト ボックス 97"/>
            <p:cNvSpPr txBox="1">
              <a:spLocks noChangeAspect="1"/>
            </p:cNvSpPr>
            <p:nvPr/>
          </p:nvSpPr>
          <p:spPr>
            <a:xfrm rot="16200000">
              <a:off x="4575579" y="3347707"/>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性能</a:t>
              </a:r>
            </a:p>
          </p:txBody>
        </p:sp>
        <p:sp>
          <p:nvSpPr>
            <p:cNvPr id="99" name="テキスト ボックス 98"/>
            <p:cNvSpPr txBox="1">
              <a:spLocks noChangeAspect="1"/>
            </p:cNvSpPr>
            <p:nvPr/>
          </p:nvSpPr>
          <p:spPr>
            <a:xfrm>
              <a:off x="7765791" y="5467489"/>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100" name="テキスト ボックス 99"/>
            <p:cNvSpPr txBox="1">
              <a:spLocks noChangeAspect="1"/>
            </p:cNvSpPr>
            <p:nvPr/>
          </p:nvSpPr>
          <p:spPr>
            <a:xfrm>
              <a:off x="5592706" y="2890098"/>
              <a:ext cx="2282601" cy="285325"/>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維持管理手法：</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予測計画型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01" name="グループ化 100"/>
            <p:cNvGrpSpPr/>
            <p:nvPr/>
          </p:nvGrpSpPr>
          <p:grpSpPr>
            <a:xfrm>
              <a:off x="5042374" y="3199610"/>
              <a:ext cx="3339719" cy="2246721"/>
              <a:chOff x="4953861" y="3291660"/>
              <a:chExt cx="3311257" cy="2181035"/>
            </a:xfrm>
          </p:grpSpPr>
          <p:sp>
            <p:nvSpPr>
              <p:cNvPr id="106" name="正方形/長方形 105"/>
              <p:cNvSpPr>
                <a:spLocks noChangeAspect="1"/>
              </p:cNvSpPr>
              <p:nvPr/>
            </p:nvSpPr>
            <p:spPr>
              <a:xfrm>
                <a:off x="4966803" y="3291660"/>
                <a:ext cx="3285951" cy="21810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フリーフォーム 106"/>
              <p:cNvSpPr>
                <a:spLocks noChangeAspect="1"/>
              </p:cNvSpPr>
              <p:nvPr/>
            </p:nvSpPr>
            <p:spPr>
              <a:xfrm>
                <a:off x="4961527" y="3837982"/>
                <a:ext cx="1648251" cy="1417050"/>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190313" y="435953"/>
                      <a:pt x="1804683" y="1727200"/>
                    </a:cubicBezTo>
                  </a:path>
                </a:pathLst>
              </a:custGeom>
              <a:noFill/>
              <a:ln w="635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8" name="直線コネクタ 107"/>
              <p:cNvCxnSpPr>
                <a:cxnSpLocks noChangeAspect="1"/>
              </p:cNvCxnSpPr>
              <p:nvPr/>
            </p:nvCxnSpPr>
            <p:spPr>
              <a:xfrm>
                <a:off x="4961527" y="5084678"/>
                <a:ext cx="3290171"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09" name="フリーフォーム 108"/>
              <p:cNvSpPr>
                <a:spLocks noChangeAspect="1"/>
              </p:cNvSpPr>
              <p:nvPr/>
            </p:nvSpPr>
            <p:spPr>
              <a:xfrm>
                <a:off x="4966801" y="3837982"/>
                <a:ext cx="1064985" cy="423192"/>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0" name="直線矢印コネクタ 109"/>
              <p:cNvCxnSpPr>
                <a:cxnSpLocks noChangeAspect="1"/>
                <a:stCxn id="109" idx="1"/>
                <a:endCxn id="111" idx="0"/>
              </p:cNvCxnSpPr>
              <p:nvPr/>
            </p:nvCxnSpPr>
            <p:spPr>
              <a:xfrm flipH="1" flipV="1">
                <a:off x="6026862" y="3837982"/>
                <a:ext cx="4924" cy="42319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1" name="フリーフォーム 110"/>
              <p:cNvSpPr>
                <a:spLocks noChangeAspect="1"/>
              </p:cNvSpPr>
              <p:nvPr/>
            </p:nvSpPr>
            <p:spPr>
              <a:xfrm>
                <a:off x="6026862" y="3837982"/>
                <a:ext cx="1064985" cy="423192"/>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2" name="フリーフォーム 111"/>
              <p:cNvSpPr>
                <a:spLocks noChangeAspect="1"/>
              </p:cNvSpPr>
              <p:nvPr/>
            </p:nvSpPr>
            <p:spPr>
              <a:xfrm>
                <a:off x="7063224" y="3837982"/>
                <a:ext cx="1064985" cy="423192"/>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3" name="直線矢印コネクタ 112"/>
              <p:cNvCxnSpPr>
                <a:cxnSpLocks noChangeAspect="1"/>
              </p:cNvCxnSpPr>
              <p:nvPr/>
            </p:nvCxnSpPr>
            <p:spPr>
              <a:xfrm flipH="1" flipV="1">
                <a:off x="7091847" y="3828759"/>
                <a:ext cx="4924" cy="42319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4" name="直線コネクタ 113"/>
              <p:cNvCxnSpPr>
                <a:cxnSpLocks noChangeAspect="1"/>
              </p:cNvCxnSpPr>
              <p:nvPr/>
            </p:nvCxnSpPr>
            <p:spPr>
              <a:xfrm>
                <a:off x="4953861" y="4261174"/>
                <a:ext cx="3290171"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15" name="フリーフォーム 114"/>
              <p:cNvSpPr>
                <a:spLocks noChangeAspect="1"/>
              </p:cNvSpPr>
              <p:nvPr/>
            </p:nvSpPr>
            <p:spPr>
              <a:xfrm>
                <a:off x="8128211" y="3837982"/>
                <a:ext cx="124545" cy="101186"/>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6" name="直線矢印コネクタ 115"/>
              <p:cNvCxnSpPr>
                <a:cxnSpLocks noChangeAspect="1"/>
              </p:cNvCxnSpPr>
              <p:nvPr/>
            </p:nvCxnSpPr>
            <p:spPr>
              <a:xfrm flipH="1" flipV="1">
                <a:off x="8123285" y="3837982"/>
                <a:ext cx="4924" cy="42319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7" name="下矢印 116"/>
              <p:cNvSpPr>
                <a:spLocks noChangeAspect="1"/>
              </p:cNvSpPr>
              <p:nvPr/>
            </p:nvSpPr>
            <p:spPr>
              <a:xfrm>
                <a:off x="5049229"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下矢印 117"/>
              <p:cNvSpPr>
                <a:spLocks noChangeAspect="1"/>
              </p:cNvSpPr>
              <p:nvPr/>
            </p:nvSpPr>
            <p:spPr>
              <a:xfrm>
                <a:off x="5420719"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下矢印 118"/>
              <p:cNvSpPr>
                <a:spLocks noChangeAspect="1"/>
              </p:cNvSpPr>
              <p:nvPr/>
            </p:nvSpPr>
            <p:spPr>
              <a:xfrm>
                <a:off x="5792208"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下矢印 119"/>
              <p:cNvSpPr>
                <a:spLocks noChangeAspect="1"/>
              </p:cNvSpPr>
              <p:nvPr/>
            </p:nvSpPr>
            <p:spPr>
              <a:xfrm>
                <a:off x="6163698"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下矢印 120"/>
              <p:cNvSpPr>
                <a:spLocks noChangeAspect="1"/>
              </p:cNvSpPr>
              <p:nvPr/>
            </p:nvSpPr>
            <p:spPr>
              <a:xfrm>
                <a:off x="6535188"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下矢印 121"/>
              <p:cNvSpPr>
                <a:spLocks noChangeAspect="1"/>
              </p:cNvSpPr>
              <p:nvPr/>
            </p:nvSpPr>
            <p:spPr>
              <a:xfrm>
                <a:off x="6906677"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下矢印 122"/>
              <p:cNvSpPr>
                <a:spLocks noChangeAspect="1"/>
              </p:cNvSpPr>
              <p:nvPr/>
            </p:nvSpPr>
            <p:spPr>
              <a:xfrm>
                <a:off x="7278169"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4" name="下矢印 123"/>
              <p:cNvSpPr>
                <a:spLocks noChangeAspect="1"/>
              </p:cNvSpPr>
              <p:nvPr/>
            </p:nvSpPr>
            <p:spPr>
              <a:xfrm>
                <a:off x="7667604"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下矢印 124"/>
              <p:cNvSpPr>
                <a:spLocks noChangeAspect="1"/>
              </p:cNvSpPr>
              <p:nvPr/>
            </p:nvSpPr>
            <p:spPr>
              <a:xfrm>
                <a:off x="8013058"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26" name="直線コネクタ 125"/>
              <p:cNvCxnSpPr>
                <a:cxnSpLocks noChangeAspect="1"/>
              </p:cNvCxnSpPr>
              <p:nvPr/>
            </p:nvCxnSpPr>
            <p:spPr>
              <a:xfrm>
                <a:off x="4974947" y="4624075"/>
                <a:ext cx="3290171"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sp>
          <p:nvSpPr>
            <p:cNvPr id="102" name="テキスト ボックス 101"/>
            <p:cNvSpPr txBox="1">
              <a:spLocks noChangeAspect="1"/>
            </p:cNvSpPr>
            <p:nvPr/>
          </p:nvSpPr>
          <p:spPr>
            <a:xfrm>
              <a:off x="8183014" y="4880337"/>
              <a:ext cx="2361887" cy="329870"/>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限界</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MCI</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３</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3" name="テキスト ボックス 102"/>
            <p:cNvSpPr txBox="1">
              <a:spLocks noChangeAspect="1"/>
            </p:cNvSpPr>
            <p:nvPr/>
          </p:nvSpPr>
          <p:spPr>
            <a:xfrm>
              <a:off x="8183014" y="4038404"/>
              <a:ext cx="2361887" cy="329870"/>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最適管理水準：</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MCI</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５</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4" name="テキスト ボックス 103"/>
            <p:cNvSpPr txBox="1">
              <a:spLocks noChangeAspect="1"/>
            </p:cNvSpPr>
            <p:nvPr/>
          </p:nvSpPr>
          <p:spPr>
            <a:xfrm>
              <a:off x="5075906" y="3148053"/>
              <a:ext cx="1386918"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定期的な点検</a:t>
              </a:r>
            </a:p>
          </p:txBody>
        </p:sp>
        <p:sp>
          <p:nvSpPr>
            <p:cNvPr id="105" name="テキスト ボックス 104"/>
            <p:cNvSpPr txBox="1">
              <a:spLocks noChangeAspect="1"/>
            </p:cNvSpPr>
            <p:nvPr/>
          </p:nvSpPr>
          <p:spPr>
            <a:xfrm>
              <a:off x="5609109" y="4228613"/>
              <a:ext cx="595035"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補修</a:t>
              </a:r>
            </a:p>
          </p:txBody>
        </p:sp>
      </p:grpSp>
      <p:sp>
        <p:nvSpPr>
          <p:cNvPr id="63"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舗装</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最適管理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水準：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MCI5</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611904" y="5877272"/>
            <a:ext cx="5904657" cy="830997"/>
          </a:xfrm>
          <a:prstGeom prst="rect">
            <a:avLst/>
          </a:prstGeom>
          <a:noFill/>
          <a:ln w="15875">
            <a:solidFill>
              <a:schemeClr val="tx1"/>
            </a:solidFill>
          </a:ln>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MCI5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：快適に走行でき沿道における騒音・振動が少ない状態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MCI4</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：時速</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程度でも安全に走行できる状態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MCI3</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：道路を安全に供用できる最低限度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100233" y="1116608"/>
            <a:ext cx="8928000"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道路を常時良好な状態に保ち、一般交通に支障を及ぼさない水準以上を確保かつ路線の重要性から設定された最適管理水準</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MCI5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を下回らないように修繕する。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5984416" y="2081820"/>
            <a:ext cx="3043817" cy="1061829"/>
          </a:xfrm>
          <a:prstGeom prst="rect">
            <a:avLst/>
          </a:prstGeom>
          <a:noFill/>
          <a:ln w="15875">
            <a:solidFill>
              <a:schemeClr val="tx1"/>
            </a:solidFill>
          </a:ln>
        </p:spPr>
        <p:txBody>
          <a:bodyPr wrap="square" rtlCol="0">
            <a:spAutoFit/>
          </a:bodyPr>
          <a:lstStyle/>
          <a:p>
            <a:endParaRPr lang="en-US" altLang="ja-JP" sz="3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路線の重要性区分に基づき、路線を</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グループに分類。</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G5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MCI5</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大阪中央環状線等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G4</a:t>
            </a:r>
            <a:r>
              <a:rPr lang="ja-JP" altLang="en-US" sz="12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MCI4</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170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G2</a:t>
            </a:r>
            <a:r>
              <a:rPr lang="ja-JP" altLang="en-US" sz="1200" u="sng" dirty="0" err="1"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u="sng"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MCI3</a:t>
            </a:r>
            <a:r>
              <a:rPr lang="ja-JP" altLang="en-US" sz="1200"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国道</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号等</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312504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9"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014993" y="4000028"/>
            <a:ext cx="3373431" cy="2555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0" name="Picture 13" descr="富1-1-2（わだち）"/>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5576" y="4000028"/>
            <a:ext cx="3456384" cy="2581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12" descr="イメージ 14"/>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014993" y="1196752"/>
            <a:ext cx="3373431" cy="25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2" name="Picture 11" descr="富1-2-4（クラック）"/>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55576" y="1196752"/>
            <a:ext cx="3456384" cy="2540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13" name="テキスト ボックス 15"/>
          <p:cNvSpPr txBox="1">
            <a:spLocks noChangeArrowheads="1"/>
          </p:cNvSpPr>
          <p:nvPr/>
        </p:nvSpPr>
        <p:spPr bwMode="auto">
          <a:xfrm>
            <a:off x="1165302" y="3553270"/>
            <a:ext cx="2433223"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a:latin typeface="HG丸ｺﾞｼｯｸM-PRO" pitchFamily="50" charset="-128"/>
                <a:ea typeface="HG丸ｺﾞｼｯｸM-PRO" pitchFamily="50" charset="-128"/>
              </a:rPr>
              <a:t>MCI</a:t>
            </a:r>
            <a:r>
              <a:rPr lang="ja-JP" altLang="en-US" sz="1400" b="1">
                <a:latin typeface="HG丸ｺﾞｼｯｸM-PRO" pitchFamily="50" charset="-128"/>
                <a:ea typeface="HG丸ｺﾞｼｯｸM-PRO" pitchFamily="50" charset="-128"/>
              </a:rPr>
              <a:t>≦</a:t>
            </a:r>
            <a:r>
              <a:rPr lang="en-US" altLang="ja-JP" sz="1400" b="1">
                <a:latin typeface="HG丸ｺﾞｼｯｸM-PRO" pitchFamily="50" charset="-128"/>
                <a:ea typeface="HG丸ｺﾞｼｯｸM-PRO" pitchFamily="50" charset="-128"/>
              </a:rPr>
              <a:t>3</a:t>
            </a:r>
            <a:endParaRPr lang="ja-JP" altLang="en-US" sz="1400" b="1">
              <a:latin typeface="HG丸ｺﾞｼｯｸM-PRO" pitchFamily="50" charset="-128"/>
              <a:ea typeface="HG丸ｺﾞｼｯｸM-PRO" pitchFamily="50" charset="-128"/>
            </a:endParaRPr>
          </a:p>
        </p:txBody>
      </p:sp>
      <p:sp>
        <p:nvSpPr>
          <p:cNvPr id="51214" name="テキスト ボックス 16"/>
          <p:cNvSpPr txBox="1">
            <a:spLocks noChangeArrowheads="1"/>
          </p:cNvSpPr>
          <p:nvPr/>
        </p:nvSpPr>
        <p:spPr bwMode="auto">
          <a:xfrm>
            <a:off x="5481937" y="3553271"/>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a:latin typeface="HG丸ｺﾞｼｯｸM-PRO" pitchFamily="50" charset="-128"/>
                <a:ea typeface="HG丸ｺﾞｼｯｸM-PRO" pitchFamily="50" charset="-128"/>
              </a:rPr>
              <a:t>3</a:t>
            </a:r>
            <a:r>
              <a:rPr lang="ja-JP" altLang="en-US" sz="1400" b="1">
                <a:latin typeface="HG丸ｺﾞｼｯｸM-PRO" pitchFamily="50" charset="-128"/>
                <a:ea typeface="HG丸ｺﾞｼｯｸM-PRO" pitchFamily="50" charset="-128"/>
              </a:rPr>
              <a:t>＜</a:t>
            </a:r>
            <a:r>
              <a:rPr lang="en-US" altLang="ja-JP" sz="1400" b="1">
                <a:latin typeface="HG丸ｺﾞｼｯｸM-PRO" pitchFamily="50" charset="-128"/>
                <a:ea typeface="HG丸ｺﾞｼｯｸM-PRO" pitchFamily="50" charset="-128"/>
              </a:rPr>
              <a:t>MCI</a:t>
            </a:r>
            <a:r>
              <a:rPr lang="ja-JP" altLang="en-US" sz="1400" b="1">
                <a:latin typeface="HG丸ｺﾞｼｯｸM-PRO" pitchFamily="50" charset="-128"/>
                <a:ea typeface="HG丸ｺﾞｼｯｸM-PRO" pitchFamily="50" charset="-128"/>
              </a:rPr>
              <a:t>≦</a:t>
            </a:r>
            <a:r>
              <a:rPr lang="en-US" altLang="ja-JP" sz="1400" b="1">
                <a:latin typeface="HG丸ｺﾞｼｯｸM-PRO" pitchFamily="50" charset="-128"/>
                <a:ea typeface="HG丸ｺﾞｼｯｸM-PRO" pitchFamily="50" charset="-128"/>
              </a:rPr>
              <a:t>4</a:t>
            </a:r>
            <a:endParaRPr lang="ja-JP" altLang="en-US" sz="1400" b="1">
              <a:latin typeface="HG丸ｺﾞｼｯｸM-PRO" pitchFamily="50" charset="-128"/>
              <a:ea typeface="HG丸ｺﾞｼｯｸM-PRO" pitchFamily="50" charset="-128"/>
            </a:endParaRPr>
          </a:p>
        </p:txBody>
      </p:sp>
      <p:sp>
        <p:nvSpPr>
          <p:cNvPr id="51215" name="テキスト ボックス 18"/>
          <p:cNvSpPr txBox="1">
            <a:spLocks noChangeArrowheads="1"/>
          </p:cNvSpPr>
          <p:nvPr/>
        </p:nvSpPr>
        <p:spPr bwMode="auto">
          <a:xfrm>
            <a:off x="1165302" y="6401769"/>
            <a:ext cx="2433223"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a:latin typeface="HG丸ｺﾞｼｯｸM-PRO" pitchFamily="50" charset="-128"/>
                <a:ea typeface="HG丸ｺﾞｼｯｸM-PRO" pitchFamily="50" charset="-128"/>
              </a:rPr>
              <a:t>4</a:t>
            </a:r>
            <a:r>
              <a:rPr lang="ja-JP" altLang="en-US" sz="1400" b="1">
                <a:latin typeface="HG丸ｺﾞｼｯｸM-PRO" pitchFamily="50" charset="-128"/>
                <a:ea typeface="HG丸ｺﾞｼｯｸM-PRO" pitchFamily="50" charset="-128"/>
              </a:rPr>
              <a:t>＜</a:t>
            </a:r>
            <a:r>
              <a:rPr lang="en-US" altLang="ja-JP" sz="1400" b="1">
                <a:latin typeface="HG丸ｺﾞｼｯｸM-PRO" pitchFamily="50" charset="-128"/>
                <a:ea typeface="HG丸ｺﾞｼｯｸM-PRO" pitchFamily="50" charset="-128"/>
              </a:rPr>
              <a:t>MCI</a:t>
            </a:r>
            <a:r>
              <a:rPr lang="ja-JP" altLang="en-US" sz="1400" b="1">
                <a:latin typeface="HG丸ｺﾞｼｯｸM-PRO" pitchFamily="50" charset="-128"/>
                <a:ea typeface="HG丸ｺﾞｼｯｸM-PRO" pitchFamily="50" charset="-128"/>
              </a:rPr>
              <a:t>≦</a:t>
            </a:r>
            <a:r>
              <a:rPr lang="en-US" altLang="ja-JP" sz="1400" b="1">
                <a:latin typeface="HG丸ｺﾞｼｯｸM-PRO" pitchFamily="50" charset="-128"/>
                <a:ea typeface="HG丸ｺﾞｼｯｸM-PRO" pitchFamily="50" charset="-128"/>
              </a:rPr>
              <a:t>5</a:t>
            </a:r>
            <a:endParaRPr lang="ja-JP" altLang="en-US" sz="1400" b="1">
              <a:latin typeface="HG丸ｺﾞｼｯｸM-PRO" pitchFamily="50" charset="-128"/>
              <a:ea typeface="HG丸ｺﾞｼｯｸM-PRO" pitchFamily="50" charset="-128"/>
            </a:endParaRPr>
          </a:p>
        </p:txBody>
      </p:sp>
      <p:sp>
        <p:nvSpPr>
          <p:cNvPr id="51216" name="テキスト ボックス 19"/>
          <p:cNvSpPr txBox="1">
            <a:spLocks noChangeArrowheads="1"/>
          </p:cNvSpPr>
          <p:nvPr/>
        </p:nvSpPr>
        <p:spPr bwMode="auto">
          <a:xfrm>
            <a:off x="5481937" y="6401768"/>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1400" b="1">
                <a:latin typeface="HG丸ｺﾞｼｯｸM-PRO" pitchFamily="50" charset="-128"/>
                <a:ea typeface="HG丸ｺﾞｼｯｸM-PRO" pitchFamily="50" charset="-128"/>
              </a:rPr>
              <a:t>5</a:t>
            </a:r>
            <a:r>
              <a:rPr lang="ja-JP" altLang="en-US" sz="1400" b="1">
                <a:latin typeface="HG丸ｺﾞｼｯｸM-PRO" pitchFamily="50" charset="-128"/>
                <a:ea typeface="HG丸ｺﾞｼｯｸM-PRO" pitchFamily="50" charset="-128"/>
              </a:rPr>
              <a:t>＜</a:t>
            </a:r>
            <a:r>
              <a:rPr lang="en-US" altLang="ja-JP" sz="1400" b="1">
                <a:latin typeface="HG丸ｺﾞｼｯｸM-PRO" pitchFamily="50" charset="-128"/>
                <a:ea typeface="HG丸ｺﾞｼｯｸM-PRO" pitchFamily="50" charset="-128"/>
              </a:rPr>
              <a:t>MCI</a:t>
            </a:r>
            <a:endParaRPr lang="ja-JP" altLang="en-US" sz="1400" b="1">
              <a:latin typeface="HG丸ｺﾞｼｯｸM-PRO" pitchFamily="50" charset="-128"/>
              <a:ea typeface="HG丸ｺﾞｼｯｸM-PRO" pitchFamily="50" charset="-128"/>
            </a:endParaRPr>
          </a:p>
        </p:txBody>
      </p:sp>
      <p:sp>
        <p:nvSpPr>
          <p:cNvPr id="2" name="スライド番号プレースホルダー 1"/>
          <p:cNvSpPr>
            <a:spLocks noGrp="1"/>
          </p:cNvSpPr>
          <p:nvPr>
            <p:ph type="sldNum" sz="quarter" idx="12"/>
          </p:nvPr>
        </p:nvSpPr>
        <p:spPr>
          <a:xfrm>
            <a:off x="6976800" y="6525344"/>
            <a:ext cx="2133600" cy="365125"/>
          </a:xfrm>
        </p:spPr>
        <p:txBody>
          <a:bodyPr/>
          <a:lstStyle/>
          <a:p>
            <a:pPr>
              <a:defRPr/>
            </a:pPr>
            <a:fld id="{8C420BDB-45B7-45CB-BA38-5B227FD1D6DB}" type="slidenum">
              <a:rPr lang="en-US" altLang="ja-JP" smtClean="0"/>
              <a:pPr>
                <a:defRPr/>
              </a:pPr>
              <a:t>12</a:t>
            </a:fld>
            <a:endParaRPr lang="en-US" altLang="ja-JP"/>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8"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舗装</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路面性状調査、評価の現状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1632988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63"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構造物</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目標管理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水準：</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B</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a:grpSpLocks noChangeAspect="1"/>
          </p:cNvGrpSpPr>
          <p:nvPr/>
        </p:nvGrpSpPr>
        <p:grpSpPr>
          <a:xfrm>
            <a:off x="1423409" y="2095981"/>
            <a:ext cx="7084960" cy="3706771"/>
            <a:chOff x="153919" y="2915372"/>
            <a:chExt cx="5646415" cy="2916117"/>
          </a:xfrm>
        </p:grpSpPr>
        <p:sp>
          <p:nvSpPr>
            <p:cNvPr id="36" name="テキスト ボックス 35"/>
            <p:cNvSpPr txBox="1"/>
            <p:nvPr/>
          </p:nvSpPr>
          <p:spPr>
            <a:xfrm rot="16200000">
              <a:off x="25678" y="3342276"/>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性能</a:t>
              </a:r>
            </a:p>
          </p:txBody>
        </p:sp>
        <p:sp>
          <p:nvSpPr>
            <p:cNvPr id="37" name="テキスト ボックス 36"/>
            <p:cNvSpPr txBox="1"/>
            <p:nvPr/>
          </p:nvSpPr>
          <p:spPr>
            <a:xfrm>
              <a:off x="3305115" y="5492935"/>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38" name="テキスト ボックス 37"/>
            <p:cNvSpPr txBox="1"/>
            <p:nvPr/>
          </p:nvSpPr>
          <p:spPr>
            <a:xfrm>
              <a:off x="1017430" y="2915372"/>
              <a:ext cx="3906296" cy="48200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維持管理手法：</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522248" y="3199610"/>
              <a:ext cx="3401171" cy="2246721"/>
              <a:chOff x="976016" y="3292841"/>
              <a:chExt cx="3401171" cy="2246721"/>
            </a:xfrm>
          </p:grpSpPr>
          <p:sp>
            <p:nvSpPr>
              <p:cNvPr id="44" name="正方形/長方形 43"/>
              <p:cNvSpPr/>
              <p:nvPr/>
            </p:nvSpPr>
            <p:spPr>
              <a:xfrm>
                <a:off x="978647" y="3292841"/>
                <a:ext cx="3384913" cy="224672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フリーフォーム 44"/>
              <p:cNvSpPr/>
              <p:nvPr/>
            </p:nvSpPr>
            <p:spPr>
              <a:xfrm>
                <a:off x="978647" y="3835048"/>
                <a:ext cx="1697891" cy="1498267"/>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445823" y="714587"/>
                      <a:pt x="1804683" y="1727200"/>
                    </a:cubicBezTo>
                  </a:path>
                </a:pathLst>
              </a:custGeom>
              <a:noFill/>
              <a:ln w="635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a:off x="976016" y="5120266"/>
                <a:ext cx="3389260"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47" name="フリーフォーム 46"/>
              <p:cNvSpPr/>
              <p:nvPr/>
            </p:nvSpPr>
            <p:spPr>
              <a:xfrm>
                <a:off x="978647" y="3841255"/>
                <a:ext cx="1395574" cy="824130"/>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矢印コネクタ 47"/>
              <p:cNvCxnSpPr>
                <a:stCxn id="47" idx="1"/>
                <a:endCxn id="59" idx="0"/>
              </p:cNvCxnSpPr>
              <p:nvPr/>
            </p:nvCxnSpPr>
            <p:spPr>
              <a:xfrm flipH="1" flipV="1">
                <a:off x="2374103" y="3835048"/>
                <a:ext cx="118" cy="830337"/>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977645" y="4645790"/>
                <a:ext cx="3389260"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50" name="下矢印 49"/>
              <p:cNvSpPr/>
              <p:nvPr/>
            </p:nvSpPr>
            <p:spPr>
              <a:xfrm>
                <a:off x="1128279"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下矢印 50"/>
              <p:cNvSpPr/>
              <p:nvPr/>
            </p:nvSpPr>
            <p:spPr>
              <a:xfrm>
                <a:off x="1510956"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下矢印 51"/>
              <p:cNvSpPr/>
              <p:nvPr/>
            </p:nvSpPr>
            <p:spPr>
              <a:xfrm>
                <a:off x="1893634"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下矢印 52"/>
              <p:cNvSpPr/>
              <p:nvPr/>
            </p:nvSpPr>
            <p:spPr>
              <a:xfrm>
                <a:off x="2276312"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下矢印 53"/>
              <p:cNvSpPr/>
              <p:nvPr/>
            </p:nvSpPr>
            <p:spPr>
              <a:xfrm>
                <a:off x="2658989"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5" name="下矢印 54"/>
              <p:cNvSpPr/>
              <p:nvPr/>
            </p:nvSpPr>
            <p:spPr>
              <a:xfrm>
                <a:off x="3041667"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6" name="下矢印 55"/>
              <p:cNvSpPr/>
              <p:nvPr/>
            </p:nvSpPr>
            <p:spPr>
              <a:xfrm>
                <a:off x="3424346"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下矢印 56"/>
              <p:cNvSpPr/>
              <p:nvPr/>
            </p:nvSpPr>
            <p:spPr>
              <a:xfrm>
                <a:off x="3825510"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下矢印 57"/>
              <p:cNvSpPr/>
              <p:nvPr/>
            </p:nvSpPr>
            <p:spPr>
              <a:xfrm>
                <a:off x="4181368" y="3579838"/>
                <a:ext cx="195819" cy="200864"/>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フリーフォーム 58"/>
              <p:cNvSpPr/>
              <p:nvPr/>
            </p:nvSpPr>
            <p:spPr>
              <a:xfrm>
                <a:off x="2374103" y="3835048"/>
                <a:ext cx="1428762" cy="809767"/>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フリーフォーム 59"/>
              <p:cNvSpPr/>
              <p:nvPr/>
            </p:nvSpPr>
            <p:spPr>
              <a:xfrm>
                <a:off x="3796911" y="3828759"/>
                <a:ext cx="557007" cy="256509"/>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矢印コネクタ 60"/>
              <p:cNvCxnSpPr/>
              <p:nvPr/>
            </p:nvCxnSpPr>
            <p:spPr>
              <a:xfrm flipH="1" flipV="1">
                <a:off x="3795131" y="3814480"/>
                <a:ext cx="0" cy="830335"/>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40" name="テキスト ボックス 39"/>
            <p:cNvSpPr txBox="1"/>
            <p:nvPr/>
          </p:nvSpPr>
          <p:spPr>
            <a:xfrm>
              <a:off x="3804232" y="4826183"/>
              <a:ext cx="1996102" cy="338554"/>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限界</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AA</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801242" y="4372649"/>
              <a:ext cx="1853199" cy="338554"/>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目標</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B</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338167" y="4611247"/>
              <a:ext cx="595035"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補修</a:t>
              </a:r>
            </a:p>
          </p:txBody>
        </p:sp>
        <p:sp>
          <p:nvSpPr>
            <p:cNvPr id="43" name="テキスト ボックス 42"/>
            <p:cNvSpPr txBox="1"/>
            <p:nvPr/>
          </p:nvSpPr>
          <p:spPr>
            <a:xfrm>
              <a:off x="533417" y="3162454"/>
              <a:ext cx="1386918"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定期的な点検</a:t>
              </a:r>
            </a:p>
          </p:txBody>
        </p:sp>
      </p:grpSp>
      <p:sp>
        <p:nvSpPr>
          <p:cNvPr id="62" name="テキスト ボックス 61"/>
          <p:cNvSpPr txBox="1"/>
          <p:nvPr/>
        </p:nvSpPr>
        <p:spPr>
          <a:xfrm>
            <a:off x="703329" y="5736158"/>
            <a:ext cx="8064896" cy="1077218"/>
          </a:xfrm>
          <a:prstGeom prst="rect">
            <a:avLst/>
          </a:prstGeom>
          <a:noFill/>
          <a:ln w="15875">
            <a:solidFill>
              <a:schemeClr val="tx1"/>
            </a:solidFill>
          </a:ln>
        </p:spPr>
        <p:txBody>
          <a:bodyPr wrap="square" rtlCol="0">
            <a:spAutoFit/>
          </a:bodyPr>
          <a:lstStyle/>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AA</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：損傷・変状が著しく、第三者に対し支障となる恐れがあり、緊急的な対策が必要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A</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：変状があり、応急対策は必要としないが、補修・補強対策の要否を検討</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：損傷・変状はあるが、機能低下が見られず、損傷の進行状態を継続的に観察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S</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ランク</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：変状はないか、あっても応急対策や標準調査の必要がない</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100233" y="1116608"/>
            <a:ext cx="8928000"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道路を常時良好な状態に保ち、一般交通に支障を及ぼさない水準以上を確保するため、損傷・変状はあるが、機能低下が見られない</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B</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ランクを</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管理水準とする。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19819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13557" y="4083921"/>
            <a:ext cx="3447494" cy="2438068"/>
          </a:xfrm>
          <a:prstGeom prst="rect">
            <a:avLst/>
          </a:prstGeom>
        </p:spPr>
      </p:pic>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71915" y="1275182"/>
            <a:ext cx="3456000" cy="2444084"/>
          </a:xfrm>
          <a:prstGeom prst="rect">
            <a:avLst/>
          </a:prstGeom>
        </p:spPr>
      </p:pic>
      <p:sp>
        <p:nvSpPr>
          <p:cNvPr id="2" name="スライド番号プレースホルダー 1"/>
          <p:cNvSpPr>
            <a:spLocks noGrp="1"/>
          </p:cNvSpPr>
          <p:nvPr>
            <p:ph type="sldNum" sz="quarter" idx="12"/>
          </p:nvPr>
        </p:nvSpPr>
        <p:spPr>
          <a:xfrm>
            <a:off x="6976800" y="6525344"/>
            <a:ext cx="2133600" cy="365125"/>
          </a:xfrm>
        </p:spPr>
        <p:txBody>
          <a:bodyPr/>
          <a:lstStyle/>
          <a:p>
            <a:pPr>
              <a:defRPr/>
            </a:pPr>
            <a:fld id="{8C420BDB-45B7-45CB-BA38-5B227FD1D6DB}" type="slidenum">
              <a:rPr lang="en-US" altLang="ja-JP" smtClean="0"/>
              <a:pPr>
                <a:defRPr/>
              </a:pPr>
              <a:t>14</a:t>
            </a:fld>
            <a:endParaRPr lang="en-US" altLang="ja-JP"/>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8"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構造物</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点検、評価の現状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1560" y="1187427"/>
            <a:ext cx="3456000" cy="2444084"/>
          </a:xfrm>
          <a:prstGeom prst="rect">
            <a:avLst/>
          </a:prstGeom>
        </p:spPr>
      </p:pic>
      <p:pic>
        <p:nvPicPr>
          <p:cNvPr id="4" name="図 3"/>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97598" y="4083921"/>
            <a:ext cx="3483924" cy="2463832"/>
          </a:xfrm>
          <a:prstGeom prst="rect">
            <a:avLst/>
          </a:prstGeom>
        </p:spPr>
      </p:pic>
      <p:sp>
        <p:nvSpPr>
          <p:cNvPr id="17" name="テキスト ボックス 15"/>
          <p:cNvSpPr txBox="1">
            <a:spLocks noChangeArrowheads="1"/>
          </p:cNvSpPr>
          <p:nvPr/>
        </p:nvSpPr>
        <p:spPr bwMode="auto">
          <a:xfrm>
            <a:off x="1249177" y="3553270"/>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点検結果</a:t>
            </a:r>
            <a:r>
              <a:rPr lang="ja-JP" altLang="en-US" sz="1400" b="1" dirty="0" smtClean="0">
                <a:latin typeface="HG丸ｺﾞｼｯｸM-PRO" pitchFamily="50" charset="-128"/>
                <a:ea typeface="HG丸ｺﾞｼｯｸM-PRO" pitchFamily="50" charset="-128"/>
              </a:rPr>
              <a:t>　</a:t>
            </a:r>
            <a:r>
              <a:rPr lang="en-US" altLang="ja-JP" sz="1400" b="1" dirty="0" smtClean="0">
                <a:latin typeface="HG丸ｺﾞｼｯｸM-PRO" pitchFamily="50" charset="-128"/>
                <a:ea typeface="HG丸ｺﾞｼｯｸM-PRO" pitchFamily="50" charset="-128"/>
              </a:rPr>
              <a:t>AA</a:t>
            </a:r>
            <a:endParaRPr lang="ja-JP" altLang="en-US" sz="1400" b="1" dirty="0">
              <a:latin typeface="HG丸ｺﾞｼｯｸM-PRO" pitchFamily="50" charset="-128"/>
              <a:ea typeface="HG丸ｺﾞｼｯｸM-PRO" pitchFamily="50" charset="-128"/>
            </a:endParaRPr>
          </a:p>
        </p:txBody>
      </p:sp>
      <p:sp>
        <p:nvSpPr>
          <p:cNvPr id="21" name="テキスト ボックス 16"/>
          <p:cNvSpPr txBox="1">
            <a:spLocks noChangeArrowheads="1"/>
          </p:cNvSpPr>
          <p:nvPr/>
        </p:nvSpPr>
        <p:spPr bwMode="auto">
          <a:xfrm>
            <a:off x="5481937" y="3553271"/>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点検結果</a:t>
            </a:r>
            <a:r>
              <a:rPr lang="ja-JP" altLang="en-US" sz="1400" b="1" dirty="0" smtClean="0">
                <a:latin typeface="HG丸ｺﾞｼｯｸM-PRO" pitchFamily="50" charset="-128"/>
                <a:ea typeface="HG丸ｺﾞｼｯｸM-PRO" pitchFamily="50" charset="-128"/>
              </a:rPr>
              <a:t>　</a:t>
            </a:r>
            <a:r>
              <a:rPr lang="en-US" altLang="ja-JP" sz="1400" b="1" dirty="0" smtClean="0">
                <a:latin typeface="HG丸ｺﾞｼｯｸM-PRO" pitchFamily="50" charset="-128"/>
                <a:ea typeface="HG丸ｺﾞｼｯｸM-PRO" pitchFamily="50" charset="-128"/>
              </a:rPr>
              <a:t>A</a:t>
            </a:r>
            <a:endParaRPr lang="ja-JP" altLang="en-US" sz="1400" b="1" dirty="0">
              <a:latin typeface="HG丸ｺﾞｼｯｸM-PRO" pitchFamily="50" charset="-128"/>
              <a:ea typeface="HG丸ｺﾞｼｯｸM-PRO" pitchFamily="50" charset="-128"/>
            </a:endParaRPr>
          </a:p>
        </p:txBody>
      </p:sp>
      <p:sp>
        <p:nvSpPr>
          <p:cNvPr id="22" name="テキスト ボックス 18"/>
          <p:cNvSpPr txBox="1">
            <a:spLocks noChangeArrowheads="1"/>
          </p:cNvSpPr>
          <p:nvPr/>
        </p:nvSpPr>
        <p:spPr bwMode="auto">
          <a:xfrm>
            <a:off x="1222965" y="6393865"/>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点検結果</a:t>
            </a:r>
            <a:r>
              <a:rPr lang="ja-JP" altLang="en-US" sz="1400" b="1" dirty="0" smtClean="0">
                <a:latin typeface="HG丸ｺﾞｼｯｸM-PRO" pitchFamily="50" charset="-128"/>
                <a:ea typeface="HG丸ｺﾞｼｯｸM-PRO" pitchFamily="50" charset="-128"/>
              </a:rPr>
              <a:t>　</a:t>
            </a:r>
            <a:r>
              <a:rPr lang="en-US" altLang="ja-JP" sz="1400" b="1" dirty="0" smtClean="0">
                <a:latin typeface="HG丸ｺﾞｼｯｸM-PRO" pitchFamily="50" charset="-128"/>
                <a:ea typeface="HG丸ｺﾞｼｯｸM-PRO" pitchFamily="50" charset="-128"/>
              </a:rPr>
              <a:t>B</a:t>
            </a:r>
            <a:endParaRPr lang="ja-JP" altLang="en-US" sz="1400" b="1" dirty="0">
              <a:latin typeface="HG丸ｺﾞｼｯｸM-PRO" pitchFamily="50" charset="-128"/>
              <a:ea typeface="HG丸ｺﾞｼｯｸM-PRO" pitchFamily="50" charset="-128"/>
            </a:endParaRPr>
          </a:p>
        </p:txBody>
      </p:sp>
      <p:sp>
        <p:nvSpPr>
          <p:cNvPr id="25" name="テキスト ボックス 19"/>
          <p:cNvSpPr txBox="1">
            <a:spLocks noChangeArrowheads="1"/>
          </p:cNvSpPr>
          <p:nvPr/>
        </p:nvSpPr>
        <p:spPr bwMode="auto">
          <a:xfrm>
            <a:off x="5481937" y="6393865"/>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a:latin typeface="HG丸ｺﾞｼｯｸM-PRO" pitchFamily="50" charset="-128"/>
                <a:ea typeface="HG丸ｺﾞｼｯｸM-PRO" pitchFamily="50" charset="-128"/>
              </a:rPr>
              <a:t>点検結果</a:t>
            </a:r>
            <a:r>
              <a:rPr lang="ja-JP" altLang="en-US" sz="1400" b="1" dirty="0" smtClean="0">
                <a:latin typeface="HG丸ｺﾞｼｯｸM-PRO" pitchFamily="50" charset="-128"/>
                <a:ea typeface="HG丸ｺﾞｼｯｸM-PRO" pitchFamily="50" charset="-128"/>
              </a:rPr>
              <a:t>　</a:t>
            </a:r>
            <a:r>
              <a:rPr lang="en-US" altLang="ja-JP" sz="1400" b="1" dirty="0" smtClean="0">
                <a:latin typeface="HG丸ｺﾞｼｯｸM-PRO" pitchFamily="50" charset="-128"/>
                <a:ea typeface="HG丸ｺﾞｼｯｸM-PRO" pitchFamily="50" charset="-128"/>
              </a:rPr>
              <a:t>S</a:t>
            </a:r>
            <a:endParaRPr lang="ja-JP" altLang="en-US" sz="1400"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43488709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63"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横断歩道橋</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目標管理</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水準：ランク２</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65" name="グループ化 64"/>
          <p:cNvGrpSpPr>
            <a:grpSpLocks noChangeAspect="1"/>
          </p:cNvGrpSpPr>
          <p:nvPr/>
        </p:nvGrpSpPr>
        <p:grpSpPr>
          <a:xfrm>
            <a:off x="519112" y="2420888"/>
            <a:ext cx="8382099" cy="2490883"/>
            <a:chOff x="1448218" y="1001884"/>
            <a:chExt cx="8951735" cy="2660160"/>
          </a:xfrm>
        </p:grpSpPr>
        <p:grpSp>
          <p:nvGrpSpPr>
            <p:cNvPr id="66" name="グループ化 65"/>
            <p:cNvGrpSpPr/>
            <p:nvPr/>
          </p:nvGrpSpPr>
          <p:grpSpPr>
            <a:xfrm>
              <a:off x="1448218" y="1001884"/>
              <a:ext cx="6796190" cy="2660160"/>
              <a:chOff x="-2717487" y="1281460"/>
              <a:chExt cx="6796190" cy="2660160"/>
            </a:xfrm>
          </p:grpSpPr>
          <p:sp>
            <p:nvSpPr>
              <p:cNvPr id="69" name="テキスト ボックス 68"/>
              <p:cNvSpPr txBox="1"/>
              <p:nvPr/>
            </p:nvSpPr>
            <p:spPr>
              <a:xfrm rot="16200000">
                <a:off x="133457" y="1476673"/>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性能</a:t>
                </a:r>
              </a:p>
            </p:txBody>
          </p:sp>
          <p:sp>
            <p:nvSpPr>
              <p:cNvPr id="70" name="テキスト ボックス 69"/>
              <p:cNvSpPr txBox="1"/>
              <p:nvPr/>
            </p:nvSpPr>
            <p:spPr>
              <a:xfrm>
                <a:off x="3407287" y="3603066"/>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71" name="テキスト ボックス 70"/>
              <p:cNvSpPr txBox="1"/>
              <p:nvPr/>
            </p:nvSpPr>
            <p:spPr>
              <a:xfrm>
                <a:off x="-2717487" y="1335079"/>
                <a:ext cx="2723823" cy="646331"/>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維持管理手法</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状態監視型＋時間計画型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72" name="グループ化 71"/>
              <p:cNvGrpSpPr>
                <a:grpSpLocks noChangeAspect="1"/>
              </p:cNvGrpSpPr>
              <p:nvPr/>
            </p:nvGrpSpPr>
            <p:grpSpPr>
              <a:xfrm>
                <a:off x="601666" y="1348433"/>
                <a:ext cx="3477037" cy="2254633"/>
                <a:chOff x="2919447" y="1345139"/>
                <a:chExt cx="2103333" cy="1363875"/>
              </a:xfrm>
            </p:grpSpPr>
            <p:sp>
              <p:nvSpPr>
                <p:cNvPr id="75" name="正方形/長方形 74"/>
                <p:cNvSpPr/>
                <p:nvPr/>
              </p:nvSpPr>
              <p:spPr>
                <a:xfrm>
                  <a:off x="2922746" y="1345139"/>
                  <a:ext cx="2054816" cy="1363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6" name="直線コネクタ 75"/>
                <p:cNvCxnSpPr/>
                <p:nvPr/>
              </p:nvCxnSpPr>
              <p:spPr>
                <a:xfrm>
                  <a:off x="2965325" y="1656689"/>
                  <a:ext cx="2057455" cy="1"/>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77" name="フリーフォーム 76"/>
                <p:cNvSpPr/>
                <p:nvPr/>
              </p:nvSpPr>
              <p:spPr>
                <a:xfrm>
                  <a:off x="3585638" y="1663377"/>
                  <a:ext cx="182258" cy="909525"/>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445823" y="714587"/>
                        <a:pt x="1804683" y="1727200"/>
                      </a:cubicBezTo>
                    </a:path>
                  </a:pathLst>
                </a:custGeom>
                <a:noFill/>
                <a:ln w="635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8" name="直線コネクタ 77"/>
                <p:cNvCxnSpPr/>
                <p:nvPr/>
              </p:nvCxnSpPr>
              <p:spPr>
                <a:xfrm>
                  <a:off x="2919447" y="2483328"/>
                  <a:ext cx="2057455" cy="1"/>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79" name="直線矢印コネクタ 78"/>
                <p:cNvCxnSpPr/>
                <p:nvPr/>
              </p:nvCxnSpPr>
              <p:spPr>
                <a:xfrm>
                  <a:off x="2925921" y="1656690"/>
                  <a:ext cx="662892"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0" name="直線矢印コネクタ 79"/>
                <p:cNvCxnSpPr/>
                <p:nvPr/>
              </p:nvCxnSpPr>
              <p:spPr>
                <a:xfrm>
                  <a:off x="3582462" y="1660202"/>
                  <a:ext cx="662891"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1" name="フリーフォーム 80"/>
                <p:cNvSpPr/>
                <p:nvPr/>
              </p:nvSpPr>
              <p:spPr>
                <a:xfrm>
                  <a:off x="4213366" y="1659873"/>
                  <a:ext cx="182258" cy="909525"/>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445823" y="714587"/>
                        <a:pt x="1804683" y="1727200"/>
                      </a:cubicBezTo>
                    </a:path>
                  </a:pathLst>
                </a:custGeom>
                <a:noFill/>
                <a:ln w="635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2" name="直線矢印コネクタ 81"/>
                <p:cNvCxnSpPr/>
                <p:nvPr/>
              </p:nvCxnSpPr>
              <p:spPr>
                <a:xfrm>
                  <a:off x="4225677" y="1664645"/>
                  <a:ext cx="698053"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フリーフォーム 82"/>
                <p:cNvSpPr/>
                <p:nvPr/>
              </p:nvSpPr>
              <p:spPr>
                <a:xfrm>
                  <a:off x="4899681" y="1659874"/>
                  <a:ext cx="75508" cy="218792"/>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445823" y="714587"/>
                        <a:pt x="1804683" y="1727200"/>
                      </a:cubicBezTo>
                    </a:path>
                  </a:pathLst>
                </a:custGeom>
                <a:noFill/>
                <a:ln w="635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4" name="直線矢印コネクタ 83"/>
                <p:cNvCxnSpPr/>
                <p:nvPr/>
              </p:nvCxnSpPr>
              <p:spPr>
                <a:xfrm>
                  <a:off x="4913374" y="1665143"/>
                  <a:ext cx="89080"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5" name="下矢印 84"/>
                <p:cNvSpPr/>
                <p:nvPr/>
              </p:nvSpPr>
              <p:spPr>
                <a:xfrm flipV="1">
                  <a:off x="3499147" y="1728040"/>
                  <a:ext cx="118872" cy="12193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下矢印 85"/>
                <p:cNvSpPr/>
                <p:nvPr/>
              </p:nvSpPr>
              <p:spPr>
                <a:xfrm flipV="1">
                  <a:off x="4174754" y="1728040"/>
                  <a:ext cx="118872" cy="12193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下矢印 86"/>
                <p:cNvSpPr/>
                <p:nvPr/>
              </p:nvSpPr>
              <p:spPr>
                <a:xfrm flipV="1">
                  <a:off x="4852816" y="1728040"/>
                  <a:ext cx="118872" cy="12193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下矢印 87"/>
                <p:cNvSpPr/>
                <p:nvPr/>
              </p:nvSpPr>
              <p:spPr>
                <a:xfrm>
                  <a:off x="2947434"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下矢印 88"/>
                <p:cNvSpPr/>
                <p:nvPr/>
              </p:nvSpPr>
              <p:spPr>
                <a:xfrm>
                  <a:off x="3412044"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下矢印 89"/>
                <p:cNvSpPr/>
                <p:nvPr/>
              </p:nvSpPr>
              <p:spPr>
                <a:xfrm>
                  <a:off x="3876654"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下矢印 90"/>
                <p:cNvSpPr/>
                <p:nvPr/>
              </p:nvSpPr>
              <p:spPr>
                <a:xfrm>
                  <a:off x="4341265"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下矢印 91"/>
                <p:cNvSpPr/>
                <p:nvPr/>
              </p:nvSpPr>
              <p:spPr>
                <a:xfrm>
                  <a:off x="4800816"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3" name="テキスト ボックス 72"/>
              <p:cNvSpPr txBox="1"/>
              <p:nvPr/>
            </p:nvSpPr>
            <p:spPr>
              <a:xfrm>
                <a:off x="604355" y="1281460"/>
                <a:ext cx="1386918"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定期的な点検</a:t>
                </a:r>
              </a:p>
            </p:txBody>
          </p:sp>
          <p:sp>
            <p:nvSpPr>
              <p:cNvPr id="74" name="テキスト ボックス 73"/>
              <p:cNvSpPr txBox="1"/>
              <p:nvPr/>
            </p:nvSpPr>
            <p:spPr>
              <a:xfrm>
                <a:off x="1479711" y="2132908"/>
                <a:ext cx="1523174" cy="584775"/>
              </a:xfrm>
              <a:prstGeom prst="rect">
                <a:avLst/>
              </a:prstGeom>
              <a:noFill/>
            </p:spPr>
            <p:txBody>
              <a:bodyPr wrap="none" rtlCol="0">
                <a:spAutoFit/>
              </a:bodyPr>
              <a:lstStyle/>
              <a:p>
                <a:r>
                  <a:rPr lang="ja-JP" altLang="en-US" sz="16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定期的</a:t>
                </a:r>
                <a:r>
                  <a:rPr lang="ja-JP" altLang="en-US"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な</a:t>
                </a:r>
                <a:r>
                  <a:rPr lang="ja-JP" altLang="en-US" sz="16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補修、</a:t>
                </a:r>
                <a:endParaRPr lang="en-US" altLang="ja-JP" sz="16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交換・部分更新</a:t>
                </a:r>
                <a:endParaRPr lang="ja-JP" altLang="en-US" sz="1600" dirty="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grpSp>
        <p:cxnSp>
          <p:nvCxnSpPr>
            <p:cNvPr id="67" name="直線コネクタ 66"/>
            <p:cNvCxnSpPr/>
            <p:nvPr/>
          </p:nvCxnSpPr>
          <p:spPr>
            <a:xfrm>
              <a:off x="4758751" y="2447133"/>
              <a:ext cx="3401196"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68" name="テキスト ボックス 67"/>
            <p:cNvSpPr txBox="1"/>
            <p:nvPr/>
          </p:nvSpPr>
          <p:spPr>
            <a:xfrm>
              <a:off x="8064057" y="2284600"/>
              <a:ext cx="2335896" cy="338554"/>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目標</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水準：ランク２</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3" name="テキスト ボックス 92"/>
          <p:cNvSpPr txBox="1"/>
          <p:nvPr/>
        </p:nvSpPr>
        <p:spPr>
          <a:xfrm>
            <a:off x="6732240" y="4026550"/>
            <a:ext cx="2335896" cy="338554"/>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限界管理水準：ランク１</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1" name="正方形/長方形 100"/>
          <p:cNvSpPr/>
          <p:nvPr/>
        </p:nvSpPr>
        <p:spPr>
          <a:xfrm>
            <a:off x="755576" y="5157192"/>
            <a:ext cx="7514427" cy="1152128"/>
          </a:xfrm>
          <a:prstGeom prst="rect">
            <a:avLst/>
          </a:prstGeom>
          <a:solidFill>
            <a:schemeClr val="bg1"/>
          </a:solidFill>
          <a:ln w="127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：塗替え経過年数が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年以上又は断面欠損が見受けられ表面錆が顕著</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：塗替え経過年数が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年以上</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年未満かつ表面錆が局部的に見受けられる</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fontAlgn="auto">
              <a:spcBef>
                <a:spcPts val="0"/>
              </a:spcBef>
              <a:spcAft>
                <a:spcPts val="0"/>
              </a:spcAf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・ランク</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：塗替え経過年数が</a:t>
            </a:r>
            <a:r>
              <a:rPr lang="en-US" altLang="ja-JP"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年未満かつ問題なし</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00233" y="1116608"/>
            <a:ext cx="8928000" cy="646331"/>
          </a:xfrm>
          <a:prstGeom prst="rect">
            <a:avLst/>
          </a:prstGeom>
          <a:noFill/>
        </p:spPr>
        <p:txBody>
          <a:bodyPr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横断歩道橋</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を常時良好な状態に保ち、</a:t>
            </a:r>
            <a:r>
              <a:rPr lang="ja-JP" altLang="en-US" dirty="0">
                <a:latin typeface="Meiryo UI" panose="020B0604030504040204" pitchFamily="50" charset="-128"/>
                <a:ea typeface="Meiryo UI" panose="020B0604030504040204" pitchFamily="50" charset="-128"/>
                <a:cs typeface="Meiryo UI" panose="020B0604030504040204" pitchFamily="50" charset="-128"/>
              </a:rPr>
              <a:t>歩行</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者および</a:t>
            </a:r>
            <a:r>
              <a:rPr lang="ja-JP" altLang="en-US" dirty="0">
                <a:latin typeface="Meiryo UI" panose="020B0604030504040204" pitchFamily="50" charset="-128"/>
                <a:ea typeface="Meiryo UI" panose="020B0604030504040204" pitchFamily="50" charset="-128"/>
                <a:cs typeface="Meiryo UI" panose="020B0604030504040204" pitchFamily="50" charset="-128"/>
              </a:rPr>
              <a:t>通</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過車両に支障を及ぼさない水準以上を確保するため、損傷・変状はあるが、機能低下が見られないランク</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dirty="0">
                <a:latin typeface="Meiryo UI" panose="020B0604030504040204" pitchFamily="50" charset="-128"/>
                <a:ea typeface="Meiryo UI" panose="020B0604030504040204" pitchFamily="50" charset="-128"/>
                <a:cs typeface="Meiryo UI" panose="020B0604030504040204" pitchFamily="50" charset="-128"/>
              </a:rPr>
              <a:t>目標</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管理水準とする。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2860920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6976800" y="6525344"/>
            <a:ext cx="2133600" cy="365125"/>
          </a:xfrm>
        </p:spPr>
        <p:txBody>
          <a:bodyPr/>
          <a:lstStyle/>
          <a:p>
            <a:pPr>
              <a:defRPr/>
            </a:pPr>
            <a:fld id="{8C420BDB-45B7-45CB-BA38-5B227FD1D6DB}" type="slidenum">
              <a:rPr lang="en-US" altLang="ja-JP" smtClean="0"/>
              <a:pPr>
                <a:defRPr/>
              </a:pPr>
              <a:t>16</a:t>
            </a:fld>
            <a:endParaRPr lang="en-US" altLang="ja-JP"/>
          </a:p>
        </p:txBody>
      </p:sp>
      <p:sp>
        <p:nvSpPr>
          <p:cNvPr id="1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0"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8"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横断歩道橋</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点検、評価の現状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4" name="Picture 13"/>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8948" y="1202723"/>
            <a:ext cx="3456000" cy="2380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11" descr="Z:\【小原Data】\1【中期保全】\中期保全ネタ＿写真\歩道橋\004-1きれい\枚方＿磯島.JPG"/>
          <p:cNvPicPr>
            <a:picLocks noChangeAspect="1" noChangeArrowheads="1"/>
          </p:cNvPicPr>
          <p:nvPr/>
        </p:nvPicPr>
        <p:blipFill>
          <a:blip r:embed="rId3" cstate="email">
            <a:extLst>
              <a:ext uri="{28A0092B-C50C-407E-A947-70E740481C1C}">
                <a14:useLocalDpi xmlns:a14="http://schemas.microsoft.com/office/drawing/2010/main"/>
              </a:ext>
            </a:extLst>
          </a:blip>
          <a:srcRect l="-1849"/>
          <a:stretch>
            <a:fillRect/>
          </a:stretch>
        </p:blipFill>
        <p:spPr bwMode="auto">
          <a:xfrm>
            <a:off x="4944245" y="1208961"/>
            <a:ext cx="3513411" cy="2373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テキスト ボックス 15"/>
          <p:cNvSpPr txBox="1">
            <a:spLocks noChangeArrowheads="1"/>
          </p:cNvSpPr>
          <p:nvPr/>
        </p:nvSpPr>
        <p:spPr bwMode="auto">
          <a:xfrm>
            <a:off x="1121581" y="3429000"/>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smtClean="0">
                <a:latin typeface="HG丸ｺﾞｼｯｸM-PRO" pitchFamily="50" charset="-128"/>
                <a:ea typeface="HG丸ｺﾞｼｯｸM-PRO" pitchFamily="50" charset="-128"/>
              </a:rPr>
              <a:t>ランク１</a:t>
            </a:r>
            <a:endParaRPr lang="ja-JP" altLang="en-US" sz="1400" b="1" dirty="0">
              <a:latin typeface="HG丸ｺﾞｼｯｸM-PRO" pitchFamily="50" charset="-128"/>
              <a:ea typeface="HG丸ｺﾞｼｯｸM-PRO" pitchFamily="50" charset="-128"/>
            </a:endParaRPr>
          </a:p>
        </p:txBody>
      </p:sp>
      <p:sp>
        <p:nvSpPr>
          <p:cNvPr id="15" name="テキスト ボックス 16"/>
          <p:cNvSpPr txBox="1">
            <a:spLocks noChangeArrowheads="1"/>
          </p:cNvSpPr>
          <p:nvPr/>
        </p:nvSpPr>
        <p:spPr bwMode="auto">
          <a:xfrm>
            <a:off x="5495584" y="3429001"/>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smtClean="0">
                <a:latin typeface="HG丸ｺﾞｼｯｸM-PRO" pitchFamily="50" charset="-128"/>
                <a:ea typeface="HG丸ｺﾞｼｯｸM-PRO" pitchFamily="50" charset="-128"/>
              </a:rPr>
              <a:t>ランク２</a:t>
            </a:r>
            <a:endParaRPr lang="ja-JP" altLang="en-US" sz="1400" b="1" dirty="0">
              <a:latin typeface="HG丸ｺﾞｼｯｸM-PRO" pitchFamily="50" charset="-128"/>
              <a:ea typeface="HG丸ｺﾞｼｯｸM-PRO" pitchFamily="50" charset="-128"/>
            </a:endParaRPr>
          </a:p>
        </p:txBody>
      </p:sp>
      <p:pic>
        <p:nvPicPr>
          <p:cNvPr id="11" name="Picture 12" descr="Z:\【小原Data】\1【中期保全】\中期保全ネタ＿写真\歩道橋\004-1きれい\枚方＿伊加賀.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29560" y="3938933"/>
            <a:ext cx="3469345" cy="2376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テキスト ボックス 16"/>
          <p:cNvSpPr txBox="1">
            <a:spLocks noChangeArrowheads="1"/>
          </p:cNvSpPr>
          <p:nvPr/>
        </p:nvSpPr>
        <p:spPr bwMode="auto">
          <a:xfrm>
            <a:off x="3358182" y="6161308"/>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smtClean="0">
                <a:latin typeface="HG丸ｺﾞｼｯｸM-PRO" pitchFamily="50" charset="-128"/>
                <a:ea typeface="HG丸ｺﾞｼｯｸM-PRO" pitchFamily="50" charset="-128"/>
              </a:rPr>
              <a:t>ランク３</a:t>
            </a:r>
            <a:endParaRPr lang="ja-JP" altLang="en-US" sz="1400"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9117988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64" name="コンテンツ プレースホルダー 2"/>
          <p:cNvSpPr txBox="1">
            <a:spLocks/>
          </p:cNvSpPr>
          <p:nvPr/>
        </p:nvSpPr>
        <p:spPr>
          <a:xfrm>
            <a:off x="100233" y="692696"/>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道路法面</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目標管理水準</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：要対策無</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4" name="グループ化 93"/>
          <p:cNvGrpSpPr>
            <a:grpSpLocks noChangeAspect="1"/>
          </p:cNvGrpSpPr>
          <p:nvPr/>
        </p:nvGrpSpPr>
        <p:grpSpPr>
          <a:xfrm>
            <a:off x="663382" y="2385775"/>
            <a:ext cx="7797050" cy="2483385"/>
            <a:chOff x="-1830455" y="1013471"/>
            <a:chExt cx="8352070" cy="2660160"/>
          </a:xfrm>
        </p:grpSpPr>
        <p:sp>
          <p:nvSpPr>
            <p:cNvPr id="95" name="テキスト ボックス 94"/>
            <p:cNvSpPr txBox="1"/>
            <p:nvPr/>
          </p:nvSpPr>
          <p:spPr>
            <a:xfrm rot="16200000">
              <a:off x="-132629" y="1283569"/>
              <a:ext cx="800219" cy="338554"/>
            </a:xfrm>
            <a:prstGeom prst="rect">
              <a:avLst/>
            </a:prstGeom>
            <a:noFill/>
          </p:spPr>
          <p:txBody>
            <a:bodyPr wrap="none" rtlCol="0">
              <a:spAutoFit/>
            </a:bodyPr>
            <a:lstStyle/>
            <a:p>
              <a:pPr algn="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安全度</a:t>
              </a:r>
              <a:endPar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テキスト ボックス 95"/>
            <p:cNvSpPr txBox="1"/>
            <p:nvPr/>
          </p:nvSpPr>
          <p:spPr>
            <a:xfrm>
              <a:off x="3243793" y="3335077"/>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97" name="テキスト ボックス 96"/>
            <p:cNvSpPr txBox="1"/>
            <p:nvPr/>
          </p:nvSpPr>
          <p:spPr>
            <a:xfrm>
              <a:off x="-1830455" y="1029423"/>
              <a:ext cx="1928658" cy="692339"/>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維持管理</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手法：</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状態監視型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8" name="グループ化 97"/>
            <p:cNvGrpSpPr>
              <a:grpSpLocks noChangeAspect="1"/>
            </p:cNvGrpSpPr>
            <p:nvPr/>
          </p:nvGrpSpPr>
          <p:grpSpPr>
            <a:xfrm>
              <a:off x="438168" y="1080444"/>
              <a:ext cx="3448458" cy="2254633"/>
              <a:chOff x="2919447" y="1345139"/>
              <a:chExt cx="2086046" cy="1363875"/>
            </a:xfrm>
          </p:grpSpPr>
          <p:sp>
            <p:nvSpPr>
              <p:cNvPr id="106" name="正方形/長方形 105"/>
              <p:cNvSpPr/>
              <p:nvPr/>
            </p:nvSpPr>
            <p:spPr>
              <a:xfrm>
                <a:off x="2922746" y="1345139"/>
                <a:ext cx="2054816" cy="13638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7" name="直線コネクタ 106"/>
              <p:cNvCxnSpPr/>
              <p:nvPr/>
            </p:nvCxnSpPr>
            <p:spPr>
              <a:xfrm>
                <a:off x="2948038" y="1656689"/>
                <a:ext cx="2057455" cy="1"/>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108" name="フリーフォーム 107"/>
              <p:cNvSpPr/>
              <p:nvPr/>
            </p:nvSpPr>
            <p:spPr>
              <a:xfrm>
                <a:off x="3585638" y="1663377"/>
                <a:ext cx="182258" cy="909525"/>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445823" y="714587"/>
                      <a:pt x="1804683" y="1727200"/>
                    </a:cubicBezTo>
                  </a:path>
                </a:pathLst>
              </a:custGeom>
              <a:noFill/>
              <a:ln w="12700">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9" name="直線コネクタ 108"/>
              <p:cNvCxnSpPr/>
              <p:nvPr/>
            </p:nvCxnSpPr>
            <p:spPr>
              <a:xfrm>
                <a:off x="2919447" y="2483328"/>
                <a:ext cx="2057455" cy="1"/>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cxnSp>
            <p:nvCxnSpPr>
              <p:cNvPr id="110" name="直線矢印コネクタ 109"/>
              <p:cNvCxnSpPr/>
              <p:nvPr/>
            </p:nvCxnSpPr>
            <p:spPr>
              <a:xfrm>
                <a:off x="2925921" y="1656690"/>
                <a:ext cx="662892"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3582462" y="1660202"/>
                <a:ext cx="662891"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2" name="フリーフォーム 111"/>
              <p:cNvSpPr/>
              <p:nvPr/>
            </p:nvSpPr>
            <p:spPr>
              <a:xfrm>
                <a:off x="4213366" y="1659873"/>
                <a:ext cx="182258" cy="909525"/>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445823" y="714587"/>
                      <a:pt x="1804683" y="1727200"/>
                    </a:cubicBezTo>
                  </a:path>
                </a:pathLst>
              </a:custGeom>
              <a:noFill/>
              <a:ln w="12700">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3" name="直線矢印コネクタ 112"/>
              <p:cNvCxnSpPr/>
              <p:nvPr/>
            </p:nvCxnSpPr>
            <p:spPr>
              <a:xfrm>
                <a:off x="4225677" y="1658883"/>
                <a:ext cx="698053"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4" name="フリーフォーム 113"/>
              <p:cNvSpPr/>
              <p:nvPr/>
            </p:nvSpPr>
            <p:spPr>
              <a:xfrm>
                <a:off x="4899681" y="1659874"/>
                <a:ext cx="75508" cy="218792"/>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445823" y="714587"/>
                      <a:pt x="1804683" y="1727200"/>
                    </a:cubicBezTo>
                  </a:path>
                </a:pathLst>
              </a:custGeom>
              <a:noFill/>
              <a:ln w="635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15" name="直線矢印コネクタ 114"/>
              <p:cNvCxnSpPr/>
              <p:nvPr/>
            </p:nvCxnSpPr>
            <p:spPr>
              <a:xfrm>
                <a:off x="4916254" y="1659381"/>
                <a:ext cx="89080" cy="0"/>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下矢印 115"/>
              <p:cNvSpPr/>
              <p:nvPr/>
            </p:nvSpPr>
            <p:spPr>
              <a:xfrm flipV="1">
                <a:off x="3291154" y="1835928"/>
                <a:ext cx="118872" cy="12193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7" name="下矢印 116"/>
              <p:cNvSpPr/>
              <p:nvPr/>
            </p:nvSpPr>
            <p:spPr>
              <a:xfrm flipV="1">
                <a:off x="3966761" y="1835928"/>
                <a:ext cx="118872" cy="12193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8" name="下矢印 117"/>
              <p:cNvSpPr/>
              <p:nvPr/>
            </p:nvSpPr>
            <p:spPr>
              <a:xfrm flipV="1">
                <a:off x="4644823" y="1835928"/>
                <a:ext cx="118872" cy="121935"/>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9" name="下矢印 118"/>
              <p:cNvSpPr/>
              <p:nvPr/>
            </p:nvSpPr>
            <p:spPr>
              <a:xfrm>
                <a:off x="2947434"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0" name="下矢印 119"/>
              <p:cNvSpPr/>
              <p:nvPr/>
            </p:nvSpPr>
            <p:spPr>
              <a:xfrm>
                <a:off x="3412044"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1" name="下矢印 120"/>
              <p:cNvSpPr/>
              <p:nvPr/>
            </p:nvSpPr>
            <p:spPr>
              <a:xfrm>
                <a:off x="3876654"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2" name="下矢印 121"/>
              <p:cNvSpPr/>
              <p:nvPr/>
            </p:nvSpPr>
            <p:spPr>
              <a:xfrm>
                <a:off x="4341265"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3" name="下矢印 122"/>
              <p:cNvSpPr/>
              <p:nvPr/>
            </p:nvSpPr>
            <p:spPr>
              <a:xfrm>
                <a:off x="4800816" y="1497823"/>
                <a:ext cx="118872" cy="121935"/>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99" name="テキスト ボックス 98"/>
            <p:cNvSpPr txBox="1"/>
            <p:nvPr/>
          </p:nvSpPr>
          <p:spPr>
            <a:xfrm>
              <a:off x="440861" y="1013471"/>
              <a:ext cx="2207656"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定期的な</a:t>
              </a:r>
              <a:r>
                <a:rPr lang="ja-JP" altLang="en-US" sz="1600" dirty="0" smtClean="0">
                  <a:solidFill>
                    <a:srgbClr val="0070C0"/>
                  </a:solidFill>
                  <a:latin typeface="Meiryo UI" panose="020B0604030504040204" pitchFamily="50" charset="-128"/>
                  <a:ea typeface="Meiryo UI" panose="020B0604030504040204" pitchFamily="50" charset="-128"/>
                  <a:cs typeface="Meiryo UI" panose="020B0604030504040204" pitchFamily="50" charset="-128"/>
                </a:rPr>
                <a:t>点検（観察）</a:t>
              </a:r>
              <a:endPar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0" name="テキスト ボックス 99"/>
            <p:cNvSpPr txBox="1"/>
            <p:nvPr/>
          </p:nvSpPr>
          <p:spPr>
            <a:xfrm>
              <a:off x="1009293" y="2065908"/>
              <a:ext cx="2544287" cy="584775"/>
            </a:xfrm>
            <a:prstGeom prst="rect">
              <a:avLst/>
            </a:prstGeom>
            <a:noFill/>
          </p:spPr>
          <p:txBody>
            <a:bodyPr wrap="none" rtlCol="0">
              <a:spAutoFit/>
            </a:bodyPr>
            <a:lstStyle/>
            <a:p>
              <a:r>
                <a:rPr lang="ja-JP" altLang="en-US" sz="16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いつ災害が発生するか不明</a:t>
              </a:r>
              <a:endParaRPr lang="en-US" altLang="ja-JP" sz="16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rPr>
                <a:t>できるだけ早期に対策を実施</a:t>
              </a:r>
              <a:endParaRPr lang="en-US" altLang="ja-JP" sz="1600" dirty="0" smtClean="0">
                <a:solidFill>
                  <a:srgbClr val="00B05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2" name="テキスト ボックス 101"/>
            <p:cNvSpPr txBox="1"/>
            <p:nvPr/>
          </p:nvSpPr>
          <p:spPr>
            <a:xfrm>
              <a:off x="3830560" y="1701037"/>
              <a:ext cx="2691055" cy="362653"/>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目標</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管理水準：要対策無</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04" name="直線コネクタ 103"/>
            <p:cNvCxnSpPr/>
            <p:nvPr/>
          </p:nvCxnSpPr>
          <p:spPr>
            <a:xfrm>
              <a:off x="455731" y="1882364"/>
              <a:ext cx="3401196"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sp>
        <p:nvSpPr>
          <p:cNvPr id="39" name="正方形/長方形 38"/>
          <p:cNvSpPr/>
          <p:nvPr/>
        </p:nvSpPr>
        <p:spPr>
          <a:xfrm>
            <a:off x="1331640" y="5517232"/>
            <a:ext cx="5904656" cy="576064"/>
          </a:xfrm>
          <a:prstGeom prst="rect">
            <a:avLst/>
          </a:prstGeom>
          <a:solidFill>
            <a:schemeClr val="bg1"/>
          </a:solidFill>
          <a:ln>
            <a:solidFill>
              <a:schemeClr val="tx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要対策</a:t>
            </a:r>
            <a:r>
              <a:rPr lang="ja-JP" altLang="en-US" sz="1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：災害に至る可能性があるため早期に対策を行う</a:t>
            </a:r>
            <a:endParaRPr lang="en-US" altLang="ja-JP" sz="16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100233" y="1116608"/>
            <a:ext cx="8928000"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道路を常時良好な状態に保ち、一般交通に支障を及ぼさない水準以上を確保するため、災害に至る可能性がある</a:t>
            </a:r>
            <a:r>
              <a:rPr lang="ja-JP" altLang="en-US" dirty="0">
                <a:latin typeface="Meiryo UI" panose="020B0604030504040204" pitchFamily="50" charset="-128"/>
                <a:ea typeface="Meiryo UI" panose="020B0604030504040204" pitchFamily="50" charset="-128"/>
                <a:cs typeface="Meiryo UI" panose="020B0604030504040204" pitchFamily="50" charset="-128"/>
              </a:rPr>
              <a:t>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対策箇所について対策を行い、要対策箇所がない状態を目標管理水準とする。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090467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pic>
        <p:nvPicPr>
          <p:cNvPr id="101" name="図 10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53154" y="1135850"/>
            <a:ext cx="3441576" cy="2581182"/>
          </a:xfrm>
          <a:prstGeom prst="rect">
            <a:avLst/>
          </a:prstGeom>
        </p:spPr>
      </p:pic>
      <p:pic>
        <p:nvPicPr>
          <p:cNvPr id="105" name="図 10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55914" y="1155667"/>
            <a:ext cx="3942067" cy="2477871"/>
          </a:xfrm>
          <a:prstGeom prst="rect">
            <a:avLst/>
          </a:prstGeom>
        </p:spPr>
      </p:pic>
      <p:sp>
        <p:nvSpPr>
          <p:cNvPr id="124" name="コンテンツ プレースホルダー 2"/>
          <p:cNvSpPr txBox="1">
            <a:spLocks/>
          </p:cNvSpPr>
          <p:nvPr/>
        </p:nvSpPr>
        <p:spPr>
          <a:xfrm>
            <a:off x="100233" y="712245"/>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道路法面</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点検、評価の現状</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5" name="テキスト ボックス 15"/>
          <p:cNvSpPr txBox="1">
            <a:spLocks noChangeArrowheads="1"/>
          </p:cNvSpPr>
          <p:nvPr/>
        </p:nvSpPr>
        <p:spPr bwMode="auto">
          <a:xfrm>
            <a:off x="3557537" y="3409255"/>
            <a:ext cx="2435956" cy="307777"/>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b="1" dirty="0" smtClean="0">
                <a:latin typeface="HG丸ｺﾞｼｯｸM-PRO" pitchFamily="50" charset="-128"/>
                <a:ea typeface="HG丸ｺﾞｼｯｸM-PRO" pitchFamily="50" charset="-128"/>
              </a:rPr>
              <a:t>土砂崩落</a:t>
            </a:r>
            <a:endParaRPr lang="ja-JP" altLang="en-US" sz="1400" b="1" dirty="0">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8005302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117463237"/>
              </p:ext>
            </p:extLst>
          </p:nvPr>
        </p:nvGraphicFramePr>
        <p:xfrm>
          <a:off x="467544" y="1988840"/>
          <a:ext cx="8208911" cy="4117163"/>
        </p:xfrm>
        <a:graphic>
          <a:graphicData uri="http://schemas.openxmlformats.org/drawingml/2006/table">
            <a:tbl>
              <a:tblPr firstRow="1" firstCol="1" bandRow="1"/>
              <a:tblGrid>
                <a:gridCol w="385471"/>
                <a:gridCol w="1498452"/>
                <a:gridCol w="6324988"/>
              </a:tblGrid>
              <a:tr h="275325">
                <a:tc gridSpan="2">
                  <a:txBody>
                    <a:bodyPr/>
                    <a:lstStyle/>
                    <a:p>
                      <a:pPr algn="ctr">
                        <a:lnSpc>
                          <a:spcPts val="1500"/>
                        </a:lnSpc>
                        <a:spcAft>
                          <a:spcPts val="0"/>
                        </a:spcAft>
                      </a:pPr>
                      <a:r>
                        <a:rPr lang="ja-JP" sz="1400" kern="100" dirty="0">
                          <a:effectLst/>
                          <a:latin typeface="Century"/>
                          <a:ea typeface="HG丸ｺﾞｼｯｸM-PRO"/>
                          <a:cs typeface="Times New Roman"/>
                        </a:rPr>
                        <a:t>区分</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hMerge="1">
                  <a:txBody>
                    <a:bodyPr/>
                    <a:lstStyle/>
                    <a:p>
                      <a:endParaRPr kumimoji="1" lang="ja-JP" altLang="en-US"/>
                    </a:p>
                  </a:txBody>
                  <a:tcPr/>
                </a:tc>
                <a:tc>
                  <a:txBody>
                    <a:bodyPr/>
                    <a:lstStyle/>
                    <a:p>
                      <a:pPr algn="ctr">
                        <a:lnSpc>
                          <a:spcPts val="1500"/>
                        </a:lnSpc>
                        <a:spcAft>
                          <a:spcPts val="0"/>
                        </a:spcAft>
                      </a:pPr>
                      <a:r>
                        <a:rPr lang="ja-JP" sz="1400" kern="100" dirty="0">
                          <a:effectLst/>
                          <a:latin typeface="Century"/>
                          <a:ea typeface="HG丸ｺﾞｼｯｸM-PRO"/>
                          <a:cs typeface="Times New Roman"/>
                        </a:rPr>
                        <a:t>説明</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r>
              <a:tr h="1308851">
                <a:tc gridSpan="2">
                  <a:txBody>
                    <a:bodyPr/>
                    <a:lstStyle/>
                    <a:p>
                      <a:pPr algn="just">
                        <a:lnSpc>
                          <a:spcPts val="1600"/>
                        </a:lnSpc>
                        <a:spcAft>
                          <a:spcPts val="0"/>
                        </a:spcAft>
                      </a:pPr>
                      <a:endParaRPr lang="en-US" altLang="ja-JP" sz="1600" kern="100" dirty="0" smtClean="0">
                        <a:effectLst/>
                        <a:latin typeface="Century"/>
                        <a:ea typeface="HG丸ｺﾞｼｯｸM-PRO"/>
                        <a:cs typeface="Times New Roman"/>
                      </a:endParaRPr>
                    </a:p>
                    <a:p>
                      <a:pPr algn="just">
                        <a:lnSpc>
                          <a:spcPts val="1600"/>
                        </a:lnSpc>
                        <a:spcAft>
                          <a:spcPts val="0"/>
                        </a:spcAft>
                      </a:pPr>
                      <a:r>
                        <a:rPr lang="ja-JP" sz="1600" kern="100" dirty="0" smtClean="0">
                          <a:effectLst/>
                          <a:latin typeface="Century"/>
                          <a:ea typeface="HG丸ｺﾞｼｯｸM-PRO"/>
                          <a:cs typeface="Times New Roman"/>
                        </a:rPr>
                        <a:t>限界</a:t>
                      </a:r>
                      <a:r>
                        <a:rPr lang="ja-JP" sz="1600" kern="100" dirty="0">
                          <a:effectLst/>
                          <a:latin typeface="Century"/>
                          <a:ea typeface="HG丸ｺﾞｼｯｸM-PRO"/>
                          <a:cs typeface="Times New Roman"/>
                        </a:rPr>
                        <a:t>管理水準</a:t>
                      </a:r>
                      <a:endParaRPr lang="ja-JP" sz="16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lnSpc>
                          <a:spcPts val="1600"/>
                        </a:lnSpc>
                        <a:spcAft>
                          <a:spcPts val="0"/>
                        </a:spcAft>
                      </a:pPr>
                      <a:r>
                        <a:rPr lang="ja-JP" sz="1600" kern="100" dirty="0">
                          <a:effectLst/>
                          <a:latin typeface="Century"/>
                          <a:ea typeface="HG丸ｺﾞｼｯｸM-PRO"/>
                          <a:cs typeface="Times New Roman"/>
                        </a:rPr>
                        <a:t>・施設の安全性、信頼性を損なう不具合等、管理上、絶対に下回れない水準。</a:t>
                      </a:r>
                      <a:endParaRPr lang="ja-JP" sz="1600" kern="100" dirty="0">
                        <a:effectLst/>
                        <a:latin typeface="Century"/>
                        <a:ea typeface="ＭＳ 明朝"/>
                        <a:cs typeface="Times New Roman"/>
                      </a:endParaRPr>
                    </a:p>
                    <a:p>
                      <a:pPr algn="just">
                        <a:lnSpc>
                          <a:spcPts val="1600"/>
                        </a:lnSpc>
                        <a:spcAft>
                          <a:spcPts val="0"/>
                        </a:spcAft>
                      </a:pPr>
                      <a:r>
                        <a:rPr lang="ja-JP" sz="1600" kern="100" dirty="0">
                          <a:effectLst/>
                          <a:latin typeface="Century"/>
                          <a:ea typeface="HG丸ｺﾞｼｯｸM-PRO"/>
                          <a:cs typeface="Times New Roman"/>
                        </a:rPr>
                        <a:t>・一般的に、これを超えると大規模修繕や更新等が必要となる</a:t>
                      </a:r>
                      <a:r>
                        <a:rPr lang="ja-JP" sz="1600" kern="100" dirty="0" smtClean="0">
                          <a:effectLst/>
                          <a:latin typeface="Century"/>
                          <a:ea typeface="HG丸ｺﾞｼｯｸM-PRO"/>
                          <a:cs typeface="Times New Roman"/>
                        </a:rPr>
                        <a:t>。</a:t>
                      </a:r>
                      <a:endParaRPr lang="ja-JP" sz="16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00626">
                <a:tc gridSpan="2">
                  <a:txBody>
                    <a:bodyPr/>
                    <a:lstStyle/>
                    <a:p>
                      <a:pPr algn="just">
                        <a:lnSpc>
                          <a:spcPts val="1600"/>
                        </a:lnSpc>
                        <a:spcAft>
                          <a:spcPts val="0"/>
                        </a:spcAft>
                      </a:pPr>
                      <a:endParaRPr lang="en-US" altLang="ja-JP" sz="1600" kern="100" dirty="0" smtClean="0">
                        <a:effectLst/>
                        <a:latin typeface="Century"/>
                        <a:ea typeface="HG丸ｺﾞｼｯｸM-PRO"/>
                        <a:cs typeface="Times New Roman"/>
                      </a:endParaRPr>
                    </a:p>
                    <a:p>
                      <a:pPr algn="just">
                        <a:lnSpc>
                          <a:spcPts val="1600"/>
                        </a:lnSpc>
                        <a:spcAft>
                          <a:spcPts val="0"/>
                        </a:spcAft>
                      </a:pPr>
                      <a:r>
                        <a:rPr lang="ja-JP" sz="1600" kern="100" dirty="0" smtClean="0">
                          <a:effectLst/>
                          <a:latin typeface="Century"/>
                          <a:ea typeface="HG丸ｺﾞｼｯｸM-PRO"/>
                          <a:cs typeface="Times New Roman"/>
                        </a:rPr>
                        <a:t>目標</a:t>
                      </a:r>
                      <a:r>
                        <a:rPr lang="ja-JP" sz="1600" kern="100" dirty="0">
                          <a:effectLst/>
                          <a:latin typeface="Century"/>
                          <a:ea typeface="HG丸ｺﾞｼｯｸM-PRO"/>
                          <a:cs typeface="Times New Roman"/>
                        </a:rPr>
                        <a:t>管理水準</a:t>
                      </a:r>
                      <a:endParaRPr lang="ja-JP" sz="16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kumimoji="1" lang="ja-JP" altLang="en-US"/>
                    </a:p>
                  </a:txBody>
                  <a:tcPr/>
                </a:tc>
                <a:tc>
                  <a:txBody>
                    <a:bodyPr/>
                    <a:lstStyle/>
                    <a:p>
                      <a:pPr algn="just">
                        <a:lnSpc>
                          <a:spcPts val="1600"/>
                        </a:lnSpc>
                        <a:spcAft>
                          <a:spcPts val="0"/>
                        </a:spcAft>
                      </a:pPr>
                      <a:r>
                        <a:rPr lang="ja-JP" altLang="en-US" sz="1600" kern="100" dirty="0" smtClean="0">
                          <a:effectLst/>
                          <a:latin typeface="Century"/>
                          <a:ea typeface="HG丸ｺﾞｼｯｸM-PRO"/>
                          <a:cs typeface="Times New Roman"/>
                        </a:rPr>
                        <a:t>・管理上、目標とする水準</a:t>
                      </a:r>
                      <a:endParaRPr lang="en-US" altLang="ja-JP" sz="1600" kern="100" dirty="0" smtClean="0">
                        <a:effectLst/>
                        <a:latin typeface="Century"/>
                        <a:ea typeface="HG丸ｺﾞｼｯｸM-PRO"/>
                        <a:cs typeface="Times New Roman"/>
                      </a:endParaRPr>
                    </a:p>
                    <a:p>
                      <a:pPr algn="just">
                        <a:lnSpc>
                          <a:spcPts val="1600"/>
                        </a:lnSpc>
                        <a:spcAft>
                          <a:spcPts val="0"/>
                        </a:spcAft>
                      </a:pPr>
                      <a:r>
                        <a:rPr lang="ja-JP" sz="1600" kern="100" dirty="0" smtClean="0">
                          <a:effectLst/>
                          <a:latin typeface="Century"/>
                          <a:ea typeface="HG丸ｺﾞｼｯｸM-PRO"/>
                          <a:cs typeface="Times New Roman"/>
                        </a:rPr>
                        <a:t>・こ</a:t>
                      </a:r>
                      <a:r>
                        <a:rPr lang="ja-JP" altLang="en-US" sz="1600" kern="100" dirty="0" smtClean="0">
                          <a:effectLst/>
                          <a:latin typeface="Century"/>
                          <a:ea typeface="HG丸ｺﾞｼｯｸM-PRO"/>
                          <a:cs typeface="Times New Roman"/>
                        </a:rPr>
                        <a:t>れを</a:t>
                      </a:r>
                      <a:r>
                        <a:rPr lang="ja-JP" sz="1600" kern="100" dirty="0" smtClean="0">
                          <a:effectLst/>
                          <a:latin typeface="Century"/>
                          <a:ea typeface="HG丸ｺﾞｼｯｸM-PRO"/>
                          <a:cs typeface="Times New Roman"/>
                        </a:rPr>
                        <a:t>下回</a:t>
                      </a:r>
                      <a:r>
                        <a:rPr lang="ja-JP" altLang="en-US" sz="1600" kern="100" dirty="0" smtClean="0">
                          <a:effectLst/>
                          <a:latin typeface="Century"/>
                          <a:ea typeface="HG丸ｺﾞｼｯｸM-PRO"/>
                          <a:cs typeface="Times New Roman"/>
                        </a:rPr>
                        <a:t>ると</a:t>
                      </a:r>
                      <a:r>
                        <a:rPr lang="ja-JP" sz="1600" kern="100" dirty="0" smtClean="0">
                          <a:effectLst/>
                          <a:latin typeface="Century"/>
                          <a:ea typeface="HG丸ｺﾞｼｯｸM-PRO"/>
                          <a:cs typeface="Times New Roman"/>
                        </a:rPr>
                        <a:t>補修</a:t>
                      </a:r>
                      <a:r>
                        <a:rPr lang="ja-JP" sz="1600" kern="100" dirty="0">
                          <a:effectLst/>
                          <a:latin typeface="Century"/>
                          <a:ea typeface="HG丸ｺﾞｼｯｸM-PRO"/>
                          <a:cs typeface="Times New Roman"/>
                        </a:rPr>
                        <a:t>等の対策を実施</a:t>
                      </a:r>
                      <a:endParaRPr lang="ja-JP" sz="1600" kern="100" dirty="0">
                        <a:effectLst/>
                        <a:latin typeface="Century"/>
                        <a:ea typeface="ＭＳ 明朝"/>
                        <a:cs typeface="Times New Roman"/>
                      </a:endParaRPr>
                    </a:p>
                    <a:p>
                      <a:pPr marL="133350" indent="-133350" algn="just">
                        <a:lnSpc>
                          <a:spcPts val="1600"/>
                        </a:lnSpc>
                        <a:spcAft>
                          <a:spcPts val="0"/>
                        </a:spcAft>
                      </a:pPr>
                      <a:r>
                        <a:rPr lang="ja-JP" sz="1600" kern="100" dirty="0" smtClean="0">
                          <a:effectLst/>
                          <a:latin typeface="Century"/>
                          <a:ea typeface="HG丸ｺﾞｼｯｸM-PRO"/>
                          <a:cs typeface="Times New Roman"/>
                        </a:rPr>
                        <a:t>・</a:t>
                      </a:r>
                      <a:r>
                        <a:rPr lang="ja-JP" altLang="en-US" sz="1600" kern="100" dirty="0" smtClean="0">
                          <a:effectLst/>
                          <a:latin typeface="Century"/>
                          <a:ea typeface="HG丸ｺﾞｼｯｸM-PRO"/>
                          <a:cs typeface="Times New Roman"/>
                        </a:rPr>
                        <a:t>目標管理水準は、</a:t>
                      </a:r>
                      <a:r>
                        <a:rPr lang="ja-JP" sz="1600" kern="100" dirty="0" smtClean="0">
                          <a:effectLst/>
                          <a:latin typeface="Century"/>
                          <a:ea typeface="HG丸ｺﾞｼｯｸM-PRO"/>
                          <a:cs typeface="Times New Roman"/>
                        </a:rPr>
                        <a:t>不測の</a:t>
                      </a:r>
                      <a:r>
                        <a:rPr lang="ja-JP" sz="1600" kern="100" dirty="0">
                          <a:effectLst/>
                          <a:latin typeface="Century"/>
                          <a:ea typeface="HG丸ｺﾞｼｯｸM-PRO"/>
                          <a:cs typeface="Times New Roman"/>
                        </a:rPr>
                        <a:t>事態が発生した場合でも対応可能となるよう、限界管理水準と目標管理水準の間に適切な余裕を見込んで、目標管理水準を設定する必要が</a:t>
                      </a:r>
                      <a:r>
                        <a:rPr lang="ja-JP" sz="1600" kern="100" dirty="0" smtClean="0">
                          <a:effectLst/>
                          <a:latin typeface="Century"/>
                          <a:ea typeface="HG丸ｺﾞｼｯｸM-PRO"/>
                          <a:cs typeface="Times New Roman"/>
                        </a:rPr>
                        <a:t>ある。</a:t>
                      </a:r>
                      <a:endParaRPr lang="ja-JP" sz="16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dash"/>
                      <a:round/>
                      <a:headEnd type="none" w="med" len="med"/>
                      <a:tailEnd type="none" w="med" len="med"/>
                    </a:lnB>
                  </a:tcPr>
                </a:tc>
              </a:tr>
              <a:tr h="1132361">
                <a:tc>
                  <a:txBody>
                    <a:bodyPr/>
                    <a:lstStyle/>
                    <a:p>
                      <a:pPr algn="just">
                        <a:lnSpc>
                          <a:spcPts val="1600"/>
                        </a:lnSpc>
                        <a:spcAft>
                          <a:spcPts val="0"/>
                        </a:spcAft>
                      </a:pPr>
                      <a:r>
                        <a:rPr lang="en-US" sz="1600" kern="100">
                          <a:effectLst/>
                          <a:latin typeface="HG丸ｺﾞｼｯｸM-PRO"/>
                          <a:ea typeface="ＭＳ 明朝"/>
                          <a:cs typeface="Times New Roman"/>
                        </a:rPr>
                        <a:t> </a:t>
                      </a:r>
                      <a:endParaRPr lang="ja-JP" sz="16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dash"/>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marL="133350" indent="-133350" algn="just">
                        <a:lnSpc>
                          <a:spcPts val="1600"/>
                        </a:lnSpc>
                        <a:spcAft>
                          <a:spcPts val="0"/>
                        </a:spcAft>
                      </a:pPr>
                      <a:endParaRPr lang="en-US" altLang="ja-JP" sz="1600" kern="100" dirty="0" smtClean="0">
                        <a:effectLst/>
                        <a:latin typeface="Century"/>
                        <a:ea typeface="HG丸ｺﾞｼｯｸM-PRO"/>
                        <a:cs typeface="Times New Roman"/>
                      </a:endParaRPr>
                    </a:p>
                    <a:p>
                      <a:pPr marL="133350" indent="-133350" algn="just">
                        <a:lnSpc>
                          <a:spcPts val="1600"/>
                        </a:lnSpc>
                        <a:spcAft>
                          <a:spcPts val="0"/>
                        </a:spcAft>
                      </a:pPr>
                      <a:r>
                        <a:rPr lang="ja-JP" sz="1600" kern="100" dirty="0" smtClean="0">
                          <a:effectLst/>
                          <a:latin typeface="Century"/>
                          <a:ea typeface="HG丸ｺﾞｼｯｸM-PRO"/>
                          <a:cs typeface="Times New Roman"/>
                        </a:rPr>
                        <a:t>最適</a:t>
                      </a:r>
                      <a:r>
                        <a:rPr lang="ja-JP" sz="1600" kern="100" dirty="0">
                          <a:effectLst/>
                          <a:latin typeface="Century"/>
                          <a:ea typeface="HG丸ｺﾞｼｯｸM-PRO"/>
                          <a:cs typeface="Times New Roman"/>
                        </a:rPr>
                        <a:t>管理水準</a:t>
                      </a:r>
                      <a:endParaRPr lang="ja-JP" sz="1600" kern="100" dirty="0">
                        <a:effectLst/>
                        <a:latin typeface="Century"/>
                        <a:ea typeface="ＭＳ 明朝"/>
                        <a:cs typeface="Times New Roman"/>
                      </a:endParaRPr>
                    </a:p>
                  </a:txBody>
                  <a:tcPr marL="68580" marR="68580" marT="0" marB="0">
                    <a:lnL w="12700" cap="flat" cmpd="sng" algn="ctr">
                      <a:solidFill>
                        <a:srgbClr val="000000"/>
                      </a:solidFill>
                      <a:prstDash val="dash"/>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just">
                        <a:lnSpc>
                          <a:spcPts val="1600"/>
                        </a:lnSpc>
                        <a:spcAft>
                          <a:spcPts val="0"/>
                        </a:spcAft>
                      </a:pPr>
                      <a:r>
                        <a:rPr lang="ja-JP" sz="1600" kern="100" dirty="0">
                          <a:effectLst/>
                          <a:latin typeface="Century"/>
                          <a:ea typeface="HG丸ｺﾞｼｯｸM-PRO"/>
                          <a:cs typeface="Times New Roman"/>
                        </a:rPr>
                        <a:t>・劣化予測が可能な施設（部位・部材等）で、目標耐用年数（寿命）を設定した上で、ライフサイクルコストの最小化となる最適なタイミングで最適な補修等を行う水準</a:t>
                      </a:r>
                      <a:r>
                        <a:rPr lang="ja-JP" sz="1600" kern="100" dirty="0" smtClean="0">
                          <a:effectLst/>
                          <a:latin typeface="Century"/>
                          <a:ea typeface="HG丸ｺﾞｼｯｸM-PRO"/>
                          <a:cs typeface="Times New Roman"/>
                        </a:rPr>
                        <a:t>。</a:t>
                      </a:r>
                      <a:endParaRPr lang="ja-JP" sz="1600" kern="100" dirty="0">
                        <a:effectLst/>
                        <a:latin typeface="Century"/>
                        <a:ea typeface="ＭＳ 明朝"/>
                        <a:cs typeface="Times New Roman"/>
                      </a:endParaRPr>
                    </a:p>
                    <a:p>
                      <a:pPr marL="133350" indent="-133350" algn="just">
                        <a:lnSpc>
                          <a:spcPts val="1600"/>
                        </a:lnSpc>
                        <a:spcAft>
                          <a:spcPts val="0"/>
                        </a:spcAft>
                      </a:pPr>
                      <a:r>
                        <a:rPr lang="ja-JP" sz="1600" kern="100" dirty="0">
                          <a:effectLst/>
                          <a:latin typeface="Century"/>
                          <a:ea typeface="HG丸ｺﾞｼｯｸM-PRO"/>
                          <a:cs typeface="Times New Roman"/>
                        </a:rPr>
                        <a:t>・一般的には、状態監視型での目標管理水準より高い性能の設定される</a:t>
                      </a:r>
                      <a:r>
                        <a:rPr lang="ja-JP" sz="1600" kern="100" dirty="0" smtClean="0">
                          <a:effectLst/>
                          <a:latin typeface="Century"/>
                          <a:ea typeface="HG丸ｺﾞｼｯｸM-PRO"/>
                          <a:cs typeface="Times New Roman"/>
                        </a:rPr>
                        <a:t>。</a:t>
                      </a:r>
                      <a:endParaRPr lang="en-US" altLang="ja-JP" sz="1600" kern="100" dirty="0" smtClean="0">
                        <a:effectLst/>
                        <a:latin typeface="Century"/>
                        <a:ea typeface="HG丸ｺﾞｼｯｸM-PR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dash"/>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Rectangle 3"/>
          <p:cNvSpPr>
            <a:spLocks noChangeArrowheads="1"/>
          </p:cNvSpPr>
          <p:nvPr/>
        </p:nvSpPr>
        <p:spPr bwMode="auto">
          <a:xfrm>
            <a:off x="467544" y="1628800"/>
            <a:ext cx="820891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管理水準の基本的な考え方（基本方針より）</a:t>
            </a:r>
            <a:endParaRPr kumimoji="1" lang="ja-JP" altLang="en-US" sz="4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コンテンツ プレースホルダー 2"/>
          <p:cNvSpPr txBox="1">
            <a:spLocks/>
          </p:cNvSpPr>
          <p:nvPr/>
        </p:nvSpPr>
        <p:spPr>
          <a:xfrm>
            <a:off x="100233" y="689063"/>
            <a:ext cx="8928000" cy="939737"/>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道路施設の前提</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pPr marL="0" indent="0">
              <a:spcBef>
                <a:spcPts val="6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　施設の安全性と経済性を確保</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するため、健全度や損傷度から管理水準を設定</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1951737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19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3128191710"/>
              </p:ext>
            </p:extLst>
          </p:nvPr>
        </p:nvGraphicFramePr>
        <p:xfrm>
          <a:off x="485228" y="1268760"/>
          <a:ext cx="8263236" cy="4277361"/>
        </p:xfrm>
        <a:graphic>
          <a:graphicData uri="http://schemas.openxmlformats.org/drawingml/2006/table">
            <a:tbl>
              <a:tblPr firstRow="1" firstCol="1" bandRow="1"/>
              <a:tblGrid>
                <a:gridCol w="1413720"/>
                <a:gridCol w="2241004"/>
                <a:gridCol w="2448272"/>
                <a:gridCol w="2160240"/>
              </a:tblGrid>
              <a:tr h="675767">
                <a:tc>
                  <a:txBody>
                    <a:bodyPr/>
                    <a:lstStyle/>
                    <a:p>
                      <a:pPr algn="ctr">
                        <a:lnSpc>
                          <a:spcPts val="1500"/>
                        </a:lnSpc>
                        <a:spcAft>
                          <a:spcPts val="0"/>
                        </a:spcAft>
                      </a:pPr>
                      <a:r>
                        <a:rPr lang="ja-JP" sz="1400" kern="100" dirty="0">
                          <a:effectLst/>
                          <a:latin typeface="HG丸ｺﾞｼｯｸM-PRO" panose="020F0600000000000000" pitchFamily="50" charset="-128"/>
                          <a:ea typeface="HG丸ｺﾞｼｯｸM-PRO" panose="020F0600000000000000" pitchFamily="50" charset="-128"/>
                          <a:cs typeface="Times New Roman"/>
                        </a:rPr>
                        <a:t>施設等</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維持管理手法</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目標管理水準</a:t>
                      </a:r>
                    </a:p>
                    <a:p>
                      <a:pPr algn="ctr">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（最適管理水準）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lnSpc>
                          <a:spcPts val="1500"/>
                        </a:lnSpc>
                        <a:spcAft>
                          <a:spcPts val="0"/>
                        </a:spcAft>
                      </a:pPr>
                      <a:r>
                        <a:rPr lang="ja-JP" sz="1400" kern="100" dirty="0">
                          <a:effectLst/>
                          <a:latin typeface="HG丸ｺﾞｼｯｸM-PRO" panose="020F0600000000000000" pitchFamily="50" charset="-128"/>
                          <a:ea typeface="HG丸ｺﾞｼｯｸM-PRO" panose="020F0600000000000000" pitchFamily="50" charset="-128"/>
                          <a:cs typeface="Times New Roman"/>
                        </a:rPr>
                        <a:t>限界管理水準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r>
              <a:tr h="404353">
                <a:tc>
                  <a:txBody>
                    <a:bodyPr/>
                    <a:lstStyle/>
                    <a:p>
                      <a:pPr marL="127000" indent="-127000" algn="just">
                        <a:lnSpc>
                          <a:spcPts val="1500"/>
                        </a:lnSpc>
                        <a:spcAft>
                          <a:spcPts val="0"/>
                        </a:spcAft>
                      </a:pPr>
                      <a:r>
                        <a:rPr lang="ja-JP" sz="1400" kern="100" dirty="0" smtClean="0">
                          <a:effectLst/>
                          <a:latin typeface="HG丸ｺﾞｼｯｸM-PRO" panose="020F0600000000000000" pitchFamily="50" charset="-128"/>
                          <a:ea typeface="HG丸ｺﾞｼｯｸM-PRO" panose="020F0600000000000000" pitchFamily="50" charset="-128"/>
                          <a:cs typeface="Times New Roman"/>
                        </a:rPr>
                        <a:t>橋梁</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予測計画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健全度</a:t>
                      </a: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70</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健全度</a:t>
                      </a: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40</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509">
                <a:tc>
                  <a:txBody>
                    <a:bodyPr/>
                    <a:lstStyle/>
                    <a:p>
                      <a:pPr marL="127000" indent="-127000" algn="just">
                        <a:lnSpc>
                          <a:spcPts val="1500"/>
                        </a:lnSpc>
                        <a:spcAft>
                          <a:spcPts val="0"/>
                        </a:spcAft>
                      </a:pP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トンネル</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状態監視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B</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ランク</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AA</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ランク</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665">
                <a:tc>
                  <a:txBody>
                    <a:bodyPr/>
                    <a:lstStyle/>
                    <a:p>
                      <a:pPr marL="127000" indent="-127000" algn="just">
                        <a:lnSpc>
                          <a:spcPts val="1500"/>
                        </a:lnSpc>
                        <a:spcAft>
                          <a:spcPts val="0"/>
                        </a:spcAft>
                      </a:pP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舗装</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予測計画</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MCI5</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MCI3</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0821">
                <a:tc>
                  <a:txBody>
                    <a:bodyPr/>
                    <a:lstStyle/>
                    <a:p>
                      <a:pPr marL="127000" indent="-127000" algn="just">
                        <a:lnSpc>
                          <a:spcPts val="1500"/>
                        </a:lnSpc>
                        <a:spcAft>
                          <a:spcPts val="0"/>
                        </a:spcAft>
                      </a:pP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Co</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構造物</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状態監視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 B</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ランク</a:t>
                      </a:r>
                      <a:endParaRPr lang="ja-JP" alt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 AA</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ランク</a:t>
                      </a:r>
                      <a:endParaRPr lang="ja-JP" alt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2977">
                <a:tc>
                  <a:txBody>
                    <a:bodyPr/>
                    <a:lstStyle/>
                    <a:p>
                      <a:pPr marL="127000" indent="-127000" algn="just">
                        <a:lnSpc>
                          <a:spcPts val="1500"/>
                        </a:lnSpc>
                        <a:spcAft>
                          <a:spcPts val="0"/>
                        </a:spcAft>
                      </a:pP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横断歩道橋</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dirty="0">
                          <a:effectLst/>
                          <a:latin typeface="HG丸ｺﾞｼｯｸM-PRO" panose="020F0600000000000000" pitchFamily="50" charset="-128"/>
                          <a:ea typeface="HG丸ｺﾞｼｯｸM-PRO" panose="020F0600000000000000" pitchFamily="50" charset="-128"/>
                          <a:cs typeface="Times New Roman"/>
                        </a:rPr>
                        <a:t>状態</a:t>
                      </a:r>
                      <a:r>
                        <a:rPr lang="ja-JP" sz="1400" kern="100" dirty="0" smtClean="0">
                          <a:effectLst/>
                          <a:latin typeface="HG丸ｺﾞｼｯｸM-PRO" panose="020F0600000000000000" pitchFamily="50" charset="-128"/>
                          <a:ea typeface="HG丸ｺﾞｼｯｸM-PRO" panose="020F0600000000000000" pitchFamily="50" charset="-128"/>
                          <a:cs typeface="Times New Roman"/>
                        </a:rPr>
                        <a:t>監視</a:t>
                      </a: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時間計画</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ランク２</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ランク１</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2017">
                <a:tc>
                  <a:txBody>
                    <a:bodyPr/>
                    <a:lstStyle/>
                    <a:p>
                      <a:pPr marL="114300" indent="-114300" algn="just">
                        <a:lnSpc>
                          <a:spcPts val="1500"/>
                        </a:lnSpc>
                        <a:spcAft>
                          <a:spcPts val="0"/>
                        </a:spcAft>
                      </a:pP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道路法面</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状態監視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要対策無</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marL="127000" indent="-127000" algn="just">
                        <a:lnSpc>
                          <a:spcPts val="1500"/>
                        </a:lnSpc>
                        <a:spcAft>
                          <a:spcPts val="0"/>
                        </a:spcAft>
                      </a:pP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排水施設</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a:effectLst/>
                          <a:latin typeface="HG丸ｺﾞｼｯｸM-PRO" panose="020F0600000000000000" pitchFamily="50" charset="-128"/>
                          <a:ea typeface="HG丸ｺﾞｼｯｸM-PRO" panose="020F0600000000000000" pitchFamily="50" charset="-128"/>
                          <a:cs typeface="Times New Roman"/>
                        </a:rPr>
                        <a:t>状態監視</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不具合無</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54204">
                <a:tc>
                  <a:txBody>
                    <a:bodyPr/>
                    <a:lstStyle/>
                    <a:p>
                      <a:pPr marL="127000" indent="-127000" algn="just">
                        <a:lnSpc>
                          <a:spcPts val="1500"/>
                        </a:lnSpc>
                        <a:spcAft>
                          <a:spcPts val="0"/>
                        </a:spcAft>
                      </a:pP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交通安全</a:t>
                      </a:r>
                      <a:r>
                        <a:rPr lang="ja-JP" sz="1400" kern="100" dirty="0" smtClean="0">
                          <a:effectLst/>
                          <a:latin typeface="HG丸ｺﾞｼｯｸM-PRO" panose="020F0600000000000000" pitchFamily="50" charset="-128"/>
                          <a:ea typeface="HG丸ｺﾞｼｯｸM-PRO" panose="020F0600000000000000" pitchFamily="50" charset="-128"/>
                          <a:cs typeface="Times New Roman"/>
                        </a:rPr>
                        <a:t>施設</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ja-JP" sz="1400" kern="100" dirty="0">
                          <a:effectLst/>
                          <a:latin typeface="HG丸ｺﾞｼｯｸM-PRO" panose="020F0600000000000000" pitchFamily="50" charset="-128"/>
                          <a:ea typeface="HG丸ｺﾞｼｯｸM-PRO" panose="020F0600000000000000" pitchFamily="50" charset="-128"/>
                          <a:cs typeface="Times New Roman"/>
                        </a:rPr>
                        <a:t>状態</a:t>
                      </a:r>
                      <a:r>
                        <a:rPr lang="ja-JP" sz="1400" kern="100" dirty="0" smtClean="0">
                          <a:effectLst/>
                          <a:latin typeface="HG丸ｺﾞｼｯｸM-PRO" panose="020F0600000000000000" pitchFamily="50" charset="-128"/>
                          <a:ea typeface="HG丸ｺﾞｼｯｸM-PRO" panose="020F0600000000000000" pitchFamily="50" charset="-128"/>
                          <a:cs typeface="Times New Roman"/>
                        </a:rPr>
                        <a:t>監視</a:t>
                      </a: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時間計画</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ts val="1500"/>
                        </a:lnSpc>
                        <a:spcAft>
                          <a:spcPts val="0"/>
                        </a:spcAft>
                      </a:pPr>
                      <a:r>
                        <a:rPr lang="en-US" sz="1400" kern="100" dirty="0">
                          <a:effectLst/>
                          <a:latin typeface="HG丸ｺﾞｼｯｸM-PRO" panose="020F0600000000000000" pitchFamily="50" charset="-128"/>
                          <a:ea typeface="HG丸ｺﾞｼｯｸM-PRO" panose="020F0600000000000000" pitchFamily="50" charset="-128"/>
                          <a:cs typeface="Times New Roman"/>
                        </a:rPr>
                        <a:t> </a:t>
                      </a:r>
                      <a:r>
                        <a:rPr lang="ja-JP" altLang="en-US" sz="1400" kern="100" dirty="0" smtClean="0">
                          <a:effectLst/>
                          <a:latin typeface="HG丸ｺﾞｼｯｸM-PRO" panose="020F0600000000000000" pitchFamily="50" charset="-128"/>
                          <a:ea typeface="HG丸ｺﾞｼｯｸM-PRO" panose="020F0600000000000000" pitchFamily="50" charset="-128"/>
                          <a:cs typeface="Times New Roman"/>
                        </a:rPr>
                        <a:t>不具合無</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altLang="ja-JP" sz="1400" kern="100" dirty="0" smtClean="0">
                          <a:effectLst/>
                          <a:latin typeface="HG丸ｺﾞｼｯｸM-PRO" panose="020F0600000000000000" pitchFamily="50" charset="-128"/>
                          <a:ea typeface="HG丸ｺﾞｼｯｸM-PRO" panose="020F0600000000000000" pitchFamily="50" charset="-128"/>
                          <a:cs typeface="Times New Roman"/>
                        </a:rPr>
                        <a:t>―</a:t>
                      </a:r>
                      <a:endParaRPr lang="ja-JP" sz="1400" kern="100" dirty="0">
                        <a:effectLst/>
                        <a:latin typeface="HG丸ｺﾞｼｯｸM-PRO" panose="020F0600000000000000" pitchFamily="50" charset="-128"/>
                        <a:ea typeface="HG丸ｺﾞｼｯｸM-PRO" panose="020F0600000000000000" pitchFamily="50" charset="-128"/>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Rectangle 1"/>
          <p:cNvSpPr>
            <a:spLocks noChangeArrowheads="1"/>
          </p:cNvSpPr>
          <p:nvPr/>
        </p:nvSpPr>
        <p:spPr bwMode="auto">
          <a:xfrm>
            <a:off x="2523921" y="692696"/>
            <a:ext cx="3627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b="0" i="0" u="none" strike="noStrike" cap="none" normalizeH="0" baseline="0" dirty="0" smtClean="0">
                <a:ln>
                  <a:noFill/>
                </a:ln>
                <a:solidFill>
                  <a:schemeClr val="tx1"/>
                </a:solidFill>
                <a:effectLst/>
                <a:latin typeface="Meiryo UI" pitchFamily="50" charset="-128"/>
                <a:ea typeface="Meiryo UI" pitchFamily="50" charset="-128"/>
                <a:cs typeface="Meiryo UI" pitchFamily="50" charset="-128"/>
              </a:rPr>
              <a:t>道路施設の管理水準の設定</a:t>
            </a:r>
            <a:endParaRPr kumimoji="1" lang="ja-JP" altLang="en-US" sz="4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5909675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20</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171871986"/>
              </p:ext>
            </p:extLst>
          </p:nvPr>
        </p:nvGraphicFramePr>
        <p:xfrm>
          <a:off x="757336" y="1219162"/>
          <a:ext cx="7775104" cy="2569878"/>
        </p:xfrm>
        <a:graphic>
          <a:graphicData uri="http://schemas.openxmlformats.org/drawingml/2006/table">
            <a:tbl>
              <a:tblPr firstRow="1" firstCol="1" bandRow="1"/>
              <a:tblGrid>
                <a:gridCol w="1861718"/>
                <a:gridCol w="5913386"/>
              </a:tblGrid>
              <a:tr h="304566">
                <a:tc>
                  <a:txBody>
                    <a:bodyPr/>
                    <a:lstStyle/>
                    <a:p>
                      <a:pPr algn="ctr">
                        <a:spcAft>
                          <a:spcPts val="0"/>
                        </a:spcAft>
                      </a:pPr>
                      <a:r>
                        <a:rPr lang="ja-JP" sz="1400" kern="100" dirty="0">
                          <a:effectLst/>
                          <a:latin typeface="Century"/>
                          <a:ea typeface="HG丸ｺﾞｼｯｸM-PRO"/>
                          <a:cs typeface="Times New Roman"/>
                        </a:rPr>
                        <a:t>考慮すべき視点</a:t>
                      </a:r>
                      <a:endParaRPr lang="ja-JP" sz="1400" kern="100" dirty="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c>
                  <a:txBody>
                    <a:bodyPr/>
                    <a:lstStyle/>
                    <a:p>
                      <a:pPr algn="ctr">
                        <a:spcAft>
                          <a:spcPts val="0"/>
                        </a:spcAft>
                      </a:pPr>
                      <a:r>
                        <a:rPr lang="ja-JP" sz="1400" kern="100">
                          <a:effectLst/>
                          <a:latin typeface="Century"/>
                          <a:ea typeface="HG丸ｺﾞｼｯｸM-PRO"/>
                          <a:cs typeface="Times New Roman"/>
                        </a:rPr>
                        <a:t>説明・事例等</a:t>
                      </a:r>
                      <a:endParaRPr lang="ja-JP" sz="1400" kern="100">
                        <a:effectLst/>
                        <a:latin typeface="Century"/>
                        <a:ea typeface="ＭＳ 明朝"/>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D9D9D9"/>
                    </a:solidFill>
                  </a:tcPr>
                </a:tc>
              </a:tr>
              <a:tr h="517761">
                <a:tc>
                  <a:txBody>
                    <a:bodyPr/>
                    <a:lstStyle/>
                    <a:p>
                      <a:pPr algn="just">
                        <a:spcAft>
                          <a:spcPts val="0"/>
                        </a:spcAft>
                      </a:pPr>
                      <a:r>
                        <a:rPr lang="ja-JP" sz="1400" kern="100" dirty="0">
                          <a:effectLst/>
                          <a:latin typeface="Century"/>
                          <a:ea typeface="HG丸ｺﾞｼｯｸM-PRO"/>
                          <a:cs typeface="Times New Roman"/>
                        </a:rPr>
                        <a:t>物理的視点</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33350" indent="-133350" algn="just">
                        <a:spcAft>
                          <a:spcPts val="0"/>
                        </a:spcAft>
                      </a:pPr>
                      <a:r>
                        <a:rPr lang="ja-JP" sz="1400" kern="100" dirty="0">
                          <a:effectLst/>
                          <a:latin typeface="Century"/>
                          <a:ea typeface="HG丸ｺﾞｼｯｸM-PRO"/>
                          <a:cs typeface="Times New Roman"/>
                        </a:rPr>
                        <a:t>・自然条件や荷重などにより逐次その機能が低下し、通常の維持・修繕を加えても安全性などから使用に耐えなくなった状態</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824">
                <a:tc>
                  <a:txBody>
                    <a:bodyPr/>
                    <a:lstStyle/>
                    <a:p>
                      <a:pPr algn="just">
                        <a:spcAft>
                          <a:spcPts val="0"/>
                        </a:spcAft>
                      </a:pPr>
                      <a:r>
                        <a:rPr lang="ja-JP" sz="1400" kern="100">
                          <a:effectLst/>
                          <a:latin typeface="Century"/>
                          <a:ea typeface="HG丸ｺﾞｼｯｸM-PRO"/>
                          <a:cs typeface="Times New Roman"/>
                        </a:rPr>
                        <a:t>機能的視点</a:t>
                      </a:r>
                      <a:endParaRPr lang="ja-JP" sz="14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Century"/>
                          <a:ea typeface="HG丸ｺﾞｼｯｸM-PRO"/>
                          <a:cs typeface="Times New Roman"/>
                        </a:rPr>
                        <a:t>・耐震基準の改訂などによる既存不適格状態の解消</a:t>
                      </a:r>
                      <a:endParaRPr lang="ja-JP" sz="1400" kern="100" dirty="0">
                        <a:effectLst/>
                        <a:latin typeface="Century"/>
                        <a:ea typeface="ＭＳ 明朝"/>
                        <a:cs typeface="Times New Roman"/>
                      </a:endParaRPr>
                    </a:p>
                    <a:p>
                      <a:pPr algn="just">
                        <a:spcAft>
                          <a:spcPts val="0"/>
                        </a:spcAft>
                      </a:pPr>
                      <a:r>
                        <a:rPr lang="ja-JP" sz="1400" kern="100" dirty="0">
                          <a:effectLst/>
                          <a:latin typeface="Century"/>
                          <a:ea typeface="HG丸ｺﾞｼｯｸM-PRO"/>
                          <a:cs typeface="Times New Roman"/>
                        </a:rPr>
                        <a:t>・道路拡幅や河川拡幅などの機能向上　等</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spcAft>
                          <a:spcPts val="0"/>
                        </a:spcAft>
                      </a:pPr>
                      <a:r>
                        <a:rPr lang="ja-JP" sz="1400" kern="100">
                          <a:effectLst/>
                          <a:latin typeface="Century"/>
                          <a:ea typeface="HG丸ｺﾞｼｯｸM-PRO"/>
                          <a:cs typeface="Times New Roman"/>
                        </a:rPr>
                        <a:t>社会的視点</a:t>
                      </a:r>
                      <a:endParaRPr lang="ja-JP" sz="14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Century"/>
                          <a:ea typeface="HG丸ｺﾞｼｯｸM-PRO"/>
                          <a:cs typeface="Times New Roman"/>
                        </a:rPr>
                        <a:t>・社会的要請等によるバイパス整備　等</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4566">
                <a:tc>
                  <a:txBody>
                    <a:bodyPr/>
                    <a:lstStyle/>
                    <a:p>
                      <a:pPr algn="just">
                        <a:spcAft>
                          <a:spcPts val="0"/>
                        </a:spcAft>
                      </a:pPr>
                      <a:r>
                        <a:rPr lang="ja-JP" sz="1400" kern="100">
                          <a:effectLst/>
                          <a:latin typeface="Century"/>
                          <a:ea typeface="HG丸ｺﾞｼｯｸM-PRO"/>
                          <a:cs typeface="Times New Roman"/>
                        </a:rPr>
                        <a:t>経済的視点</a:t>
                      </a:r>
                      <a:endParaRPr lang="ja-JP" sz="14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Century"/>
                          <a:ea typeface="HG丸ｺﾞｼｯｸM-PRO"/>
                          <a:cs typeface="Times New Roman"/>
                        </a:rPr>
                        <a:t>・ライフサイクルコスト　等</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7121">
                <a:tc>
                  <a:txBody>
                    <a:bodyPr/>
                    <a:lstStyle/>
                    <a:p>
                      <a:pPr algn="just">
                        <a:spcAft>
                          <a:spcPts val="0"/>
                        </a:spcAft>
                      </a:pPr>
                      <a:r>
                        <a:rPr lang="ja-JP" sz="1400" kern="100">
                          <a:effectLst/>
                          <a:latin typeface="Century"/>
                          <a:ea typeface="HG丸ｺﾞｼｯｸM-PRO"/>
                          <a:cs typeface="Times New Roman"/>
                        </a:rPr>
                        <a:t>技術的実現可能性</a:t>
                      </a:r>
                      <a:endParaRPr lang="ja-JP" sz="1400" kern="100">
                        <a:effectLst/>
                        <a:latin typeface="Century"/>
                        <a:ea typeface="ＭＳ 明朝"/>
                        <a:cs typeface="Times New Roman"/>
                      </a:endParaRPr>
                    </a:p>
                    <a:p>
                      <a:pPr algn="just">
                        <a:spcAft>
                          <a:spcPts val="0"/>
                        </a:spcAft>
                      </a:pPr>
                      <a:r>
                        <a:rPr lang="ja-JP" sz="1400" kern="100">
                          <a:effectLst/>
                          <a:latin typeface="Century"/>
                          <a:ea typeface="HG丸ｺﾞｼｯｸM-PRO"/>
                          <a:cs typeface="Times New Roman"/>
                        </a:rPr>
                        <a:t>（技術開発の動向）</a:t>
                      </a:r>
                      <a:endParaRPr lang="ja-JP" sz="1400" kern="10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ja-JP" sz="1400" kern="100" dirty="0">
                          <a:effectLst/>
                          <a:latin typeface="Century"/>
                          <a:ea typeface="HG丸ｺﾞｼｯｸM-PRO"/>
                          <a:cs typeface="Times New Roman"/>
                        </a:rPr>
                        <a:t>・現在の技術では実現困難な場合や、著しくコストがかかる場合　等</a:t>
                      </a:r>
                      <a:endParaRPr lang="ja-JP" sz="1400" kern="100" dirty="0">
                        <a:effectLst/>
                        <a:latin typeface="Century"/>
                        <a:ea typeface="ＭＳ 明朝"/>
                        <a:cs typeface="Times New Roman"/>
                      </a:endParaRPr>
                    </a:p>
                    <a:p>
                      <a:pPr algn="just">
                        <a:spcAft>
                          <a:spcPts val="0"/>
                        </a:spcAft>
                      </a:pPr>
                      <a:r>
                        <a:rPr lang="en-US" sz="1400" kern="100" dirty="0">
                          <a:effectLst/>
                          <a:latin typeface="HG丸ｺﾞｼｯｸM-PRO"/>
                          <a:ea typeface="ＭＳ 明朝"/>
                          <a:cs typeface="Times New Roman"/>
                        </a:rPr>
                        <a:t> </a:t>
                      </a:r>
                      <a:endParaRPr lang="ja-JP" sz="1400" kern="100" dirty="0">
                        <a:effectLst/>
                        <a:latin typeface="Century"/>
                        <a:ea typeface="ＭＳ 明朝"/>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1"/>
          <p:cNvSpPr>
            <a:spLocks noChangeArrowheads="1"/>
          </p:cNvSpPr>
          <p:nvPr/>
        </p:nvSpPr>
        <p:spPr bwMode="auto">
          <a:xfrm>
            <a:off x="2341000" y="692696"/>
            <a:ext cx="399320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itchFamily="50" charset="-128"/>
                <a:ea typeface="Meiryo UI" pitchFamily="50" charset="-128"/>
                <a:cs typeface="Meiryo UI" pitchFamily="50" charset="-128"/>
              </a:rPr>
              <a:t>考慮すべき</a:t>
            </a:r>
            <a:r>
              <a:rPr lang="ja-JP" altLang="en-US" dirty="0" smtClean="0">
                <a:latin typeface="Meiryo UI" pitchFamily="50" charset="-128"/>
                <a:ea typeface="Meiryo UI" pitchFamily="50" charset="-128"/>
                <a:cs typeface="Meiryo UI" pitchFamily="50" charset="-128"/>
              </a:rPr>
              <a:t>視点（基本方針より）</a:t>
            </a:r>
            <a:endParaRPr kumimoji="1" lang="ja-JP" altLang="en-US" sz="4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97549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定義</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100233" y="1116608"/>
            <a:ext cx="8928000" cy="5755422"/>
          </a:xfrm>
          <a:prstGeom prst="rect">
            <a:avLst/>
          </a:prstGeom>
          <a:noFill/>
        </p:spPr>
        <p:txBody>
          <a:bodyPr wrap="square" rtlCol="0">
            <a:spAutoFit/>
          </a:bodyPr>
          <a:lstStyle/>
          <a:p>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更新</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施設の撤去・新設をいう。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例）橋梁の架</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替え</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上部工のみの架</a:t>
            </a:r>
            <a:r>
              <a:rPr lang="ja-JP" altLang="en-US" dirty="0">
                <a:latin typeface="Meiryo UI" panose="020B0604030504040204" pitchFamily="50" charset="-128"/>
                <a:ea typeface="Meiryo UI" panose="020B0604030504040204" pitchFamily="50" charset="-128"/>
                <a:cs typeface="Meiryo UI" panose="020B0604030504040204" pitchFamily="50" charset="-128"/>
              </a:rPr>
              <a:t>替え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も含む</a:t>
            </a:r>
            <a:r>
              <a:rPr lang="ja-JP" altLang="en-US" dirty="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err="1"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道路照明灯・案内標識・道路</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情報板</a:t>
            </a:r>
            <a:r>
              <a:rPr lang="ja-JP" altLang="en-US" dirty="0">
                <a:latin typeface="Meiryo UI" panose="020B0604030504040204" pitchFamily="50" charset="-128"/>
                <a:ea typeface="Meiryo UI" panose="020B0604030504040204" pitchFamily="50" charset="-128"/>
                <a:cs typeface="Meiryo UI" panose="020B0604030504040204" pitchFamily="50" charset="-128"/>
              </a:rPr>
              <a:t>の</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建</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替え。</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長寿命化</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安全かつ</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最小化の観点から設定した適切な維持管理手法により、最適な管理水準で施設の部分更新や修繕</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補修</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を実施し、維持管理を行うものをいう。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○部分更新</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施設</a:t>
            </a:r>
            <a:r>
              <a:rPr lang="ja-JP" altLang="en-US" dirty="0">
                <a:latin typeface="Meiryo UI" panose="020B0604030504040204" pitchFamily="50" charset="-128"/>
                <a:ea typeface="Meiryo UI" panose="020B0604030504040204" pitchFamily="50" charset="-128"/>
                <a:cs typeface="Meiryo UI" panose="020B0604030504040204" pitchFamily="50" charset="-128"/>
              </a:rPr>
              <a:t>の部分的な撤去・新設をいう。</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例</a:t>
            </a:r>
            <a:r>
              <a:rPr lang="ja-JP" altLang="en-US" dirty="0">
                <a:latin typeface="Meiryo UI" panose="020B0604030504040204" pitchFamily="50" charset="-128"/>
                <a:ea typeface="Meiryo UI" panose="020B0604030504040204" pitchFamily="50" charset="-128"/>
                <a:cs typeface="Meiryo UI" panose="020B0604030504040204" pitchFamily="50" charset="-128"/>
              </a:rPr>
              <a:t>）橋梁床版</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の打ち替え、橋梁支承の取替えなど</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○修繕</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補修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施設の損傷している箇所を取り替えることなく修繕し、機能を維持することをいう。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例）コンクリートのひび割れ注入・断面修復、舗装の切削オーバーレイなど</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○補強</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施設の耐荷力の向上を図るものをいう。</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例）橋梁耐震補強、橋梁床版補強など</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194435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0" name="Rectangle 1"/>
          <p:cNvSpPr>
            <a:spLocks noChangeArrowheads="1"/>
          </p:cNvSpPr>
          <p:nvPr/>
        </p:nvSpPr>
        <p:spPr bwMode="auto">
          <a:xfrm>
            <a:off x="2523921" y="692696"/>
            <a:ext cx="3627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itchFamily="50" charset="-128"/>
                <a:ea typeface="Meiryo UI" pitchFamily="50" charset="-128"/>
                <a:cs typeface="Meiryo UI" pitchFamily="50" charset="-128"/>
              </a:rPr>
              <a:t>考慮すべき視点</a:t>
            </a:r>
            <a:endParaRPr kumimoji="1" lang="ja-JP" altLang="en-US" sz="4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600431257"/>
              </p:ext>
            </p:extLst>
          </p:nvPr>
        </p:nvGraphicFramePr>
        <p:xfrm>
          <a:off x="99963" y="1196752"/>
          <a:ext cx="8936533" cy="5137498"/>
        </p:xfrm>
        <a:graphic>
          <a:graphicData uri="http://schemas.openxmlformats.org/drawingml/2006/table">
            <a:tbl>
              <a:tblPr/>
              <a:tblGrid>
                <a:gridCol w="1452162"/>
                <a:gridCol w="1860208"/>
                <a:gridCol w="1872208"/>
                <a:gridCol w="1872208"/>
                <a:gridCol w="1879747"/>
              </a:tblGrid>
              <a:tr h="435897">
                <a:tc>
                  <a:txBody>
                    <a:bodyPr/>
                    <a:lstStyle/>
                    <a:p>
                      <a:pPr algn="ctr"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考慮すべき視点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橋梁</a:t>
                      </a: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トンネル</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舗装</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Co</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構造物</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r>
              <a:tr h="860247">
                <a:tc>
                  <a:txBody>
                    <a:bodyPr/>
                    <a:lstStyle/>
                    <a:p>
                      <a:pPr algn="just"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物理的視点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・鋼材の材料劣化</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・コンクリートの材料劣化</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・初期不良（材料品質、施工不良）</a:t>
                      </a: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・コンクリートの材料劣化</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・初期不良（材料品質、施工不良）</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・アスファルトの材料劣化</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・初期不良（材料品質、施工不良）</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・コンクリートの材料劣化</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・初期不良（材料品質、施工不良）</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08112">
                <a:tc rowSpan="2">
                  <a:txBody>
                    <a:bodyPr/>
                    <a:lstStyle/>
                    <a:p>
                      <a:pPr algn="just"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機能的視点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・適用道路橋示方書</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交通量（車線数）</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・大型車</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交通量（荷重条件）</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・道路空間</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機能（幅員</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歩道）</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河川占用条件</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・覆工背面空洞</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交通量（車線数）</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・設備設置空間の有無</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・道路空間機能（幅員、歩道、建築限界）</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・交通量</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・大型車</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交通量</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smtClean="0">
                          <a:solidFill>
                            <a:srgbClr val="000000"/>
                          </a:solidFill>
                          <a:effectLst/>
                          <a:latin typeface="HG丸ｺﾞｼｯｸM-PRO" panose="020F0600000000000000" pitchFamily="50" charset="-128"/>
                          <a:ea typeface="HG丸ｺﾞｼｯｸM-PRO" panose="020F0600000000000000" pitchFamily="50" charset="-128"/>
                        </a:rPr>
                        <a:t>・実績交通量（過積載）</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交通量</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・道路空間機能（幅員、歩道）</a:t>
                      </a:r>
                      <a:b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435897">
                <a:tc vMerge="1">
                  <a:txBody>
                    <a:bodyPr/>
                    <a:lstStyle/>
                    <a:p>
                      <a:endParaRPr kumimoji="1" lang="ja-JP" altLang="en-US"/>
                    </a:p>
                  </a:txBody>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・耐震</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補強の有無</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・道路改良事業</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拡幅</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､BP)</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・道路改良事業</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拡幅</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､BP)</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占用者復旧</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78024">
                <a:tc>
                  <a:txBody>
                    <a:bodyPr/>
                    <a:lstStyle/>
                    <a:p>
                      <a:pPr algn="just"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社会的視点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・他</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事業関連（河川改修）</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・通行規制の可否</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・通行規制に伴う影響</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・通行規制の可否</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・通行規制に伴う影響</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・通行規制の可否</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・通行規制に伴う影響</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41801">
                <a:tc>
                  <a:txBody>
                    <a:bodyPr/>
                    <a:lstStyle/>
                    <a:p>
                      <a:pPr algn="just"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経済的視点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・迂回にともなう損失</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・更新コスト</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・点検コスト</a:t>
                      </a: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・迂回にともなう損失</a:t>
                      </a:r>
                      <a:b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・更新コスト</a:t>
                      </a:r>
                      <a:b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・点検コスト</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・迂回にともなう損失</a:t>
                      </a:r>
                      <a:b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・更新コスト</a:t>
                      </a:r>
                      <a:b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・点検コスト</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90122">
                <a:tc>
                  <a:txBody>
                    <a:bodyPr/>
                    <a:lstStyle/>
                    <a:p>
                      <a:pPr algn="just" fontAlgn="ctr"/>
                      <a:r>
                        <a:rPr lang="zh-TW"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技術的実現可能性</a:t>
                      </a:r>
                    </a:p>
                    <a:p>
                      <a:pPr algn="just"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（技術開発の動向）</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・架橋位置</a:t>
                      </a: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・現位置での施工の可否</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32048">
                <a:tc>
                  <a:txBody>
                    <a:bodyPr/>
                    <a:lstStyle/>
                    <a:p>
                      <a:pPr algn="just" fontAlgn="ct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維持管理性</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・難易度</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・点検、補修の頻度</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・難易度</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・点検、補修の頻度</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altLang="ja-JP" sz="1200" b="0" i="0" u="none" strike="noStrike">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526313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0" name="Rectangle 1"/>
          <p:cNvSpPr>
            <a:spLocks noChangeArrowheads="1"/>
          </p:cNvSpPr>
          <p:nvPr/>
        </p:nvSpPr>
        <p:spPr bwMode="auto">
          <a:xfrm>
            <a:off x="2523921" y="692696"/>
            <a:ext cx="36273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dirty="0">
                <a:latin typeface="Meiryo UI" pitchFamily="50" charset="-128"/>
                <a:ea typeface="Meiryo UI" pitchFamily="50" charset="-128"/>
                <a:cs typeface="Meiryo UI" pitchFamily="50" charset="-128"/>
              </a:rPr>
              <a:t>考慮すべき視点</a:t>
            </a:r>
            <a:endParaRPr kumimoji="1" lang="ja-JP" altLang="en-US" sz="40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40064008"/>
              </p:ext>
            </p:extLst>
          </p:nvPr>
        </p:nvGraphicFramePr>
        <p:xfrm>
          <a:off x="539552" y="1196752"/>
          <a:ext cx="8064896" cy="4248472"/>
        </p:xfrm>
        <a:graphic>
          <a:graphicData uri="http://schemas.openxmlformats.org/drawingml/2006/table">
            <a:tbl>
              <a:tblPr/>
              <a:tblGrid>
                <a:gridCol w="1452162"/>
                <a:gridCol w="2004222"/>
                <a:gridCol w="2088232"/>
                <a:gridCol w="2520280"/>
              </a:tblGrid>
              <a:tr h="435897">
                <a:tc>
                  <a:txBody>
                    <a:bodyPr/>
                    <a:lstStyle/>
                    <a:p>
                      <a:pPr algn="ctr" fontAlgn="ct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考慮すべき視点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9D9D9"/>
                    </a:solidFill>
                  </a:tcPr>
                </a:tc>
                <a:tc>
                  <a:txBody>
                    <a:bodyPr/>
                    <a:lstStyle/>
                    <a:p>
                      <a:pPr algn="ctr" fontAlgn="ct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横断歩道橋</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排水施設</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c>
                  <a:txBody>
                    <a:bodyPr/>
                    <a:lstStyle/>
                    <a:p>
                      <a:pPr algn="ctr" fontAlgn="ct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交通安全施設</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99"/>
                    </a:solidFill>
                  </a:tcPr>
                </a:tc>
              </a:tr>
              <a:tr h="1004263">
                <a:tc>
                  <a:txBody>
                    <a:bodyPr/>
                    <a:lstStyle/>
                    <a:p>
                      <a:pPr algn="just"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物理的視点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・鋼材の材料劣化</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・初期不良（材料品質、施工不良</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・コンクリートの材料劣化</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・初期不良（材料品質、施工不良）</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・鋼材の材料劣化</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・初期不良（材料品質、施工不良）</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・劣化損傷状況（経年劣化、事故損傷放置）</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52128">
                <a:tc rowSpan="2">
                  <a:txBody>
                    <a:bodyPr/>
                    <a:lstStyle/>
                    <a:p>
                      <a:pPr algn="just"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機能的視点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・交通量</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・道路空間機能（幅員</a:t>
                      </a: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歩道）</a:t>
                      </a:r>
                      <a:endPar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・排水能力不足</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・基準類の改定</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照度不足（照明）</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案内内容不適合</a:t>
                      </a: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（標識）</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・高さ不足（柵）</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・強度不足（柵）</a:t>
                      </a:r>
                      <a:b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・交通量（柵）</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88032">
                <a:tc vMerge="1">
                  <a:txBody>
                    <a:bodyPr/>
                    <a:lstStyle/>
                    <a:p>
                      <a:endParaRPr kumimoji="1" lang="ja-JP" altLang="en-US"/>
                    </a:p>
                  </a:txBody>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78024">
                <a:tc>
                  <a:txBody>
                    <a:bodyPr/>
                    <a:lstStyle/>
                    <a:p>
                      <a:pPr algn="just"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社会的視点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・需要</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・流末施設との整合</a:t>
                      </a: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4191">
                <a:tc>
                  <a:txBody>
                    <a:bodyPr/>
                    <a:lstStyle/>
                    <a:p>
                      <a:pPr algn="just" fontAlgn="ctr"/>
                      <a:r>
                        <a:rPr lang="ja-JP" altLang="en-US" sz="1400" b="0" i="0" u="none" strike="noStrike">
                          <a:solidFill>
                            <a:srgbClr val="000000"/>
                          </a:solidFill>
                          <a:effectLst/>
                          <a:latin typeface="HG丸ｺﾞｼｯｸM-PRO" panose="020F0600000000000000" pitchFamily="50" charset="-128"/>
                          <a:ea typeface="HG丸ｺﾞｼｯｸM-PRO" panose="020F0600000000000000" pitchFamily="50" charset="-128"/>
                        </a:rPr>
                        <a:t>経済的視点</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07905">
                <a:tc>
                  <a:txBody>
                    <a:bodyPr/>
                    <a:lstStyle/>
                    <a:p>
                      <a:pPr algn="just" fontAlgn="ctr"/>
                      <a:r>
                        <a:rPr lang="zh-TW"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技術的実現可能性</a:t>
                      </a:r>
                    </a:p>
                    <a:p>
                      <a:pPr algn="just" fontAlgn="ctr"/>
                      <a:r>
                        <a:rPr lang="ja-JP" altLang="en-US"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（技術開発の動向）</a:t>
                      </a: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88032">
                <a:tc>
                  <a:txBody>
                    <a:bodyPr/>
                    <a:lstStyle/>
                    <a:p>
                      <a:pPr algn="just" fontAlgn="ct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維持管理性</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p>
                  </a:txBody>
                  <a:tcPr marL="6343" marR="6343" marT="6343"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ja-JP" altLang="en-US"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・清掃の頻度</a:t>
                      </a:r>
                      <a:endParaRPr lang="en-US" altLang="ja-JP" sz="12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altLang="ja-JP" sz="12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6343" marR="6343" marT="634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表 7"/>
          <p:cNvGraphicFramePr>
            <a:graphicFrameLocks noGrp="1"/>
          </p:cNvGraphicFramePr>
          <p:nvPr>
            <p:extLst>
              <p:ext uri="{D42A27DB-BD31-4B8C-83A1-F6EECF244321}">
                <p14:modId xmlns:p14="http://schemas.microsoft.com/office/powerpoint/2010/main" val="1718063814"/>
              </p:ext>
            </p:extLst>
          </p:nvPr>
        </p:nvGraphicFramePr>
        <p:xfrm>
          <a:off x="539552" y="5733256"/>
          <a:ext cx="7992888" cy="457637"/>
        </p:xfrm>
        <a:graphic>
          <a:graphicData uri="http://schemas.openxmlformats.org/drawingml/2006/table">
            <a:tbl>
              <a:tblPr/>
              <a:tblGrid>
                <a:gridCol w="7992888"/>
              </a:tblGrid>
              <a:tr h="457637">
                <a:tc>
                  <a:txBody>
                    <a:bodyPr/>
                    <a:lstStyle/>
                    <a:p>
                      <a:pPr algn="l" fontAlgn="t"/>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道路法面については、自然斜面を含み他施設のように経年変化により劣化が進行する施設ではないことから、更新の対象とはしない。</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a:noFill/>
                    </a:lnL>
                    <a:lnR>
                      <a:noFill/>
                    </a:lnR>
                    <a:lnT>
                      <a:noFill/>
                    </a:lnT>
                    <a:lnB>
                      <a:noFill/>
                    </a:lnB>
                  </a:tcPr>
                </a:tc>
              </a:tr>
            </a:tbl>
          </a:graphicData>
        </a:graphic>
      </p:graphicFrame>
    </p:spTree>
    <p:extLst>
      <p:ext uri="{BB962C8B-B14F-4D97-AF65-F5344CB8AC3E}">
        <p14:creationId xmlns:p14="http://schemas.microsoft.com/office/powerpoint/2010/main" val="54671134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100233" y="1052736"/>
            <a:ext cx="8928000" cy="5816977"/>
          </a:xfrm>
          <a:prstGeom prst="rect">
            <a:avLst/>
          </a:prstGeom>
          <a:noFill/>
        </p:spPr>
        <p:txBody>
          <a:bodyPr wrap="square" rtlCol="0">
            <a:spAutoFit/>
          </a:bodyPr>
          <a:lstStyle/>
          <a:p>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前提</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条件の確認</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○物理的視点</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鋼橋＞</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・疲労</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限界、材齢上の</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限界</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⇒許容応力内の応力であれば疲労しない、周期的に塗装を行うなど適切な維持管理を行えば材齢上の</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限界は無い</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・脆</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性破壊、</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クラック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⇒疲労亀裂を放置すれば脆性破壊に繋がる恐れがあるので</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ストップホールや当て板補強などの対策を行う</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・固有</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周期、</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共振</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⇒問題なし</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・床版の劣化</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⇒修繕</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補修</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すれば修復可能</a:t>
            </a:r>
            <a:endParaRPr lang="en-US" altLang="ja-JP"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＜コンクリート橋＞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・中性化による強度低下の回復、材齢上の限界　</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中性化により強度は低下しない、排水処理など適切な維持管理を行っていれば材齢上の限界は無い</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・遊離石灰発生による強度低下</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⇒遊離石灰発生により強度は低下しない</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・凍結･融解による悪影響</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⇒凍結・融解による悪影響はあるが、修繕</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補修</a:t>
            </a:r>
            <a:r>
              <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すれば修復可能</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endParaRPr lang="en-US" altLang="ja-JP" sz="3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ケーブルの再緊張</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⇒現在の技術では再緊張は不可能、外ケーブルの設置で対応</a:t>
            </a:r>
            <a:endParaRPr lang="en-US" altLang="ja-JP"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grpSp>
        <p:nvGrpSpPr>
          <p:cNvPr id="2" name="グループ化 1"/>
          <p:cNvGrpSpPr>
            <a:grpSpLocks noChangeAspect="1"/>
          </p:cNvGrpSpPr>
          <p:nvPr/>
        </p:nvGrpSpPr>
        <p:grpSpPr>
          <a:xfrm>
            <a:off x="5303554" y="2567232"/>
            <a:ext cx="3732942" cy="1941888"/>
            <a:chOff x="4794515" y="2276872"/>
            <a:chExt cx="4241980" cy="2206691"/>
          </a:xfrm>
        </p:grpSpPr>
        <p:grpSp>
          <p:nvGrpSpPr>
            <p:cNvPr id="8" name="グループ化 7"/>
            <p:cNvGrpSpPr>
              <a:grpSpLocks noChangeAspect="1"/>
            </p:cNvGrpSpPr>
            <p:nvPr/>
          </p:nvGrpSpPr>
          <p:grpSpPr>
            <a:xfrm>
              <a:off x="5724127" y="2276872"/>
              <a:ext cx="3312368" cy="2206691"/>
              <a:chOff x="5347722" y="2339701"/>
              <a:chExt cx="3688774" cy="2457451"/>
            </a:xfrm>
          </p:grpSpPr>
          <p:grpSp>
            <p:nvGrpSpPr>
              <p:cNvPr id="10" name="グループ化 9"/>
              <p:cNvGrpSpPr/>
              <p:nvPr/>
            </p:nvGrpSpPr>
            <p:grpSpPr>
              <a:xfrm>
                <a:off x="5347722" y="2339701"/>
                <a:ext cx="3688774" cy="2457451"/>
                <a:chOff x="5347722" y="2339701"/>
                <a:chExt cx="3688774" cy="2457451"/>
              </a:xfrm>
            </p:grpSpPr>
            <p:pic>
              <p:nvPicPr>
                <p:cNvPr id="14" name="Picture 2" descr="http://jikosoft.com/cae/engineering/pic/strmat_f08-0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6096" y="2339701"/>
                  <a:ext cx="3200400" cy="2457451"/>
                </a:xfrm>
                <a:prstGeom prst="rect">
                  <a:avLst/>
                </a:prstGeom>
                <a:noFill/>
                <a:extLst>
                  <a:ext uri="{909E8E84-426E-40DD-AFC4-6F175D3DCCD1}">
                    <a14:hiddenFill xmlns:a14="http://schemas.microsoft.com/office/drawing/2010/main">
                      <a:solidFill>
                        <a:srgbClr val="FFFFFF"/>
                      </a:solidFill>
                    </a14:hiddenFill>
                  </a:ext>
                </a:extLst>
              </p:spPr>
            </p:pic>
            <p:cxnSp>
              <p:nvCxnSpPr>
                <p:cNvPr id="15" name="直線コネクタ 14"/>
                <p:cNvCxnSpPr/>
                <p:nvPr/>
              </p:nvCxnSpPr>
              <p:spPr>
                <a:xfrm>
                  <a:off x="6156176" y="3861048"/>
                  <a:ext cx="64807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6228184" y="3861048"/>
                  <a:ext cx="0" cy="396734"/>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347722" y="3933056"/>
                  <a:ext cx="952470" cy="282770"/>
                </a:xfrm>
                <a:prstGeom prst="rect">
                  <a:avLst/>
                </a:prstGeom>
                <a:noFill/>
              </p:spPr>
              <p:txBody>
                <a:bodyPr wrap="square" rtlCol="0">
                  <a:spAutoFit/>
                </a:bodyPr>
                <a:lstStyle/>
                <a:p>
                  <a:pPr algn="ctr"/>
                  <a:r>
                    <a:rPr kumimoji="1" lang="ja-JP" altLang="en-US" sz="1050" dirty="0" smtClean="0">
                      <a:solidFill>
                        <a:schemeClr val="tx2">
                          <a:lumMod val="60000"/>
                          <a:lumOff val="40000"/>
                        </a:schemeClr>
                      </a:solidFill>
                    </a:rPr>
                    <a:t>許容応力</a:t>
                  </a:r>
                  <a:endParaRPr kumimoji="1" lang="ja-JP" altLang="en-US" sz="1050" dirty="0">
                    <a:solidFill>
                      <a:schemeClr val="tx2">
                        <a:lumMod val="60000"/>
                        <a:lumOff val="40000"/>
                      </a:schemeClr>
                    </a:solidFill>
                  </a:endParaRPr>
                </a:p>
              </p:txBody>
            </p:sp>
          </p:grpSp>
          <p:sp>
            <p:nvSpPr>
              <p:cNvPr id="13" name="円/楕円 12"/>
              <p:cNvSpPr/>
              <p:nvPr/>
            </p:nvSpPr>
            <p:spPr>
              <a:xfrm>
                <a:off x="6372200" y="3203797"/>
                <a:ext cx="320080" cy="1053985"/>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0" name="四角形吹き出し 19"/>
            <p:cNvSpPr/>
            <p:nvPr/>
          </p:nvSpPr>
          <p:spPr>
            <a:xfrm>
              <a:off x="4794515" y="3052795"/>
              <a:ext cx="1368152" cy="576064"/>
            </a:xfrm>
            <a:prstGeom prst="wedgeRectCallout">
              <a:avLst>
                <a:gd name="adj1" fmla="val 73933"/>
                <a:gd name="adj2" fmla="val 2030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dirty="0" smtClean="0">
                  <a:solidFill>
                    <a:srgbClr val="FF0000"/>
                  </a:solidFill>
                </a:rPr>
                <a:t>弾性域内であれば疲労しないか</a:t>
              </a:r>
              <a:endParaRPr kumimoji="1" lang="ja-JP" altLang="en-US" sz="1000" dirty="0">
                <a:solidFill>
                  <a:srgbClr val="FF0000"/>
                </a:solidFill>
              </a:endParaRPr>
            </a:p>
          </p:txBody>
        </p:sp>
      </p:grpSp>
    </p:spTree>
    <p:extLst>
      <p:ext uri="{BB962C8B-B14F-4D97-AF65-F5344CB8AC3E}">
        <p14:creationId xmlns:p14="http://schemas.microsoft.com/office/powerpoint/2010/main" val="5974486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2" name="Rectangle 1"/>
          <p:cNvSpPr>
            <a:spLocks noChangeArrowheads="1"/>
          </p:cNvSpPr>
          <p:nvPr/>
        </p:nvSpPr>
        <p:spPr bwMode="auto">
          <a:xfrm>
            <a:off x="-180528" y="1052736"/>
            <a:ext cx="172819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200" dirty="0" smtClean="0">
                <a:latin typeface="Meiryo UI" pitchFamily="50" charset="-128"/>
                <a:ea typeface="Meiryo UI" pitchFamily="50" charset="-128"/>
                <a:cs typeface="Meiryo UI" pitchFamily="50" charset="-128"/>
              </a:rPr>
              <a:t>更新判定</a:t>
            </a:r>
            <a:r>
              <a:rPr lang="en-US" altLang="ja-JP" sz="1200" dirty="0" smtClean="0">
                <a:latin typeface="Meiryo UI" pitchFamily="50" charset="-128"/>
                <a:ea typeface="Meiryo UI" pitchFamily="50" charset="-128"/>
                <a:cs typeface="Meiryo UI" pitchFamily="50" charset="-128"/>
              </a:rPr>
              <a:t>1</a:t>
            </a:r>
            <a:r>
              <a:rPr lang="ja-JP" altLang="en-US" sz="1200" dirty="0" smtClean="0">
                <a:latin typeface="Meiryo UI" pitchFamily="50" charset="-128"/>
                <a:ea typeface="Meiryo UI" pitchFamily="50" charset="-128"/>
                <a:cs typeface="Meiryo UI" pitchFamily="50" charset="-128"/>
              </a:rPr>
              <a:t>次フロー</a:t>
            </a:r>
            <a:endParaRPr kumimoji="1" lang="ja-JP" altLang="en-US" sz="28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9958" y="1196752"/>
            <a:ext cx="4132002" cy="5401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表 3"/>
          <p:cNvGraphicFramePr>
            <a:graphicFrameLocks noGrp="1"/>
          </p:cNvGraphicFramePr>
          <p:nvPr>
            <p:extLst>
              <p:ext uri="{D42A27DB-BD31-4B8C-83A1-F6EECF244321}">
                <p14:modId xmlns:p14="http://schemas.microsoft.com/office/powerpoint/2010/main" val="940234439"/>
              </p:ext>
            </p:extLst>
          </p:nvPr>
        </p:nvGraphicFramePr>
        <p:xfrm>
          <a:off x="4211960" y="1459195"/>
          <a:ext cx="4816273" cy="4634101"/>
        </p:xfrm>
        <a:graphic>
          <a:graphicData uri="http://schemas.openxmlformats.org/drawingml/2006/table">
            <a:tbl>
              <a:tblPr/>
              <a:tblGrid>
                <a:gridCol w="4816273"/>
              </a:tblGrid>
              <a:tr h="4634101">
                <a:tc>
                  <a:txBody>
                    <a:bodyPr/>
                    <a:lstStyle/>
                    <a:p>
                      <a:pPr algn="l" fontAlgn="t"/>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①大阪府道の構造の技術的基準及び道路標識の寸法を</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定め</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400" b="0" i="0" u="none" strike="noStrike" dirty="0" err="1" smtClean="0">
                          <a:solidFill>
                            <a:srgbClr val="000000"/>
                          </a:solidFill>
                          <a:effectLst/>
                          <a:latin typeface="HG丸ｺﾞｼｯｸM-PRO" panose="020F0600000000000000" pitchFamily="50" charset="-128"/>
                          <a:ea typeface="HG丸ｺﾞｼｯｸM-PRO" panose="020F0600000000000000" pitchFamily="50" charset="-128"/>
                        </a:rPr>
                        <a:t>る</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条例および道路構造令上、道路空間機能</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幅員、</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建築限</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界</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等</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が不足している</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もの、および健全度</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40</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未満のもの。</a:t>
                      </a:r>
                      <a:b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②大阪府都市整備部中期計画</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案</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の事業を対象とする。</a:t>
                      </a:r>
                      <a:b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③</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S31</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道示：荷重体系を</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TL-20</a:t>
                      </a:r>
                      <a:r>
                        <a:rPr lang="ja-JP" altLang="en-US" sz="1400" b="0" i="0" u="none" strike="noStrike" dirty="0" err="1">
                          <a:solidFill>
                            <a:srgbClr val="000000"/>
                          </a:solidFill>
                          <a:effectLst/>
                          <a:latin typeface="HG丸ｺﾞｼｯｸM-PRO" panose="020F0600000000000000" pitchFamily="50" charset="-128"/>
                          <a:ea typeface="HG丸ｺﾞｼｯｸM-PRO" panose="020F0600000000000000" pitchFamily="50" charset="-128"/>
                        </a:rPr>
                        <a:t>、</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TL-14</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に変更した。</a:t>
                      </a:r>
                      <a:b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④</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S48</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道示：車道部分の床版の最小全厚が</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16㎝</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と</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定められ</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た</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b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⑤</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S48</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道示で、大型車の計画交通量が</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方向</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1000</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台以</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上もの</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は、床版の設計曲げモーメントを</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20</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％増しとした</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大型車</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交通量は、</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H22</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ｾﾝｻｽで確認することとするが、</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交</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通</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調査基本区間の設定や現在の交通需要から</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H22</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ｾﾝｻｽ</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と</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現在</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の大型車交通量</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に乖離が</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予想される場合は、当該</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橋</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梁</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地点で大型車交通量を実測すること。</a:t>
                      </a:r>
                      <a:b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⑥小規模橋梁</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橋梁</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15m</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以下かつ</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W=6m</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以下、交通量が少</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な</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a:t>
                      </a:r>
                      <a:r>
                        <a:rPr lang="ja-JP" altLang="en-US" sz="1400" b="0" i="0" u="none" strike="noStrike" dirty="0" err="1" smtClean="0">
                          <a:solidFill>
                            <a:srgbClr val="000000"/>
                          </a:solidFill>
                          <a:effectLst/>
                          <a:latin typeface="HG丸ｺﾞｼｯｸM-PRO" panose="020F0600000000000000" pitchFamily="50" charset="-128"/>
                          <a:ea typeface="HG丸ｺﾞｼｯｸM-PRO" panose="020F0600000000000000" pitchFamily="50" charset="-128"/>
                        </a:rPr>
                        <a:t>い</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:3000</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台以下</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日</a:t>
                      </a:r>
                      <a:b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増し桁、床版補強など耐荷力向上を行ったもの。</a:t>
                      </a:r>
                      <a:b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床版補強で鋼板接着を行ったものや</a:t>
                      </a: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PC</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舟形橋梁の</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特殊</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橋梁</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等、不可視部分が大きく点検が困難なものや、</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点検</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コスト</a:t>
                      </a:r>
                      <a: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が大きいもの。</a:t>
                      </a:r>
                      <a:br>
                        <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br>
                      <a:r>
                        <a:rPr lang="en-US" altLang="ja-JP" sz="1400" b="0" i="0" u="none" strike="noStrike" dirty="0">
                          <a:solidFill>
                            <a:srgbClr val="000000"/>
                          </a:solidFill>
                          <a:effectLst/>
                          <a:latin typeface="HG丸ｺﾞｼｯｸM-PRO" panose="020F0600000000000000" pitchFamily="50" charset="-128"/>
                          <a:ea typeface="HG丸ｺﾞｼｯｸM-PRO" panose="020F0600000000000000" pitchFamily="50" charset="-128"/>
                        </a:rPr>
                        <a:t>※</a:t>
                      </a:r>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床版の取替えなどの部分更新や大修繕は長寿命化の取組</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みに含む。</a:t>
                      </a:r>
                      <a:endParaRPr lang="ja-JP" altLang="en-US" sz="1400" b="0" i="0" u="none" strike="noStrike" dirty="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a:noFill/>
                    </a:lnL>
                    <a:lnR>
                      <a:noFill/>
                    </a:lnR>
                    <a:lnT>
                      <a:noFill/>
                    </a:lnT>
                    <a:lnB>
                      <a:noFill/>
                    </a:lnB>
                  </a:tcPr>
                </a:tc>
              </a:tr>
            </a:tbl>
          </a:graphicData>
        </a:graphic>
      </p:graphicFrame>
      <p:cxnSp>
        <p:nvCxnSpPr>
          <p:cNvPr id="3" name="直線矢印コネクタ 2"/>
          <p:cNvCxnSpPr/>
          <p:nvPr/>
        </p:nvCxnSpPr>
        <p:spPr>
          <a:xfrm>
            <a:off x="971600" y="6598099"/>
            <a:ext cx="0" cy="259901"/>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83451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100233" y="1099190"/>
            <a:ext cx="8928000" cy="769441"/>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更新の検討</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次判定</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a:p>
            <a:endParaRPr lang="en-US" altLang="ja-JP" sz="6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機能性と健全性を評価し、更新の詳細検討が必要か判定する。</a:t>
            </a:r>
            <a:endParaRPr lang="en-US" altLang="ja-JP" sz="2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10627" y="1858472"/>
            <a:ext cx="8917605" cy="4031873"/>
          </a:xfrm>
          <a:prstGeom prst="rect">
            <a:avLst/>
          </a:prstGeom>
          <a:noFill/>
          <a:ln w="19050">
            <a:solidFill>
              <a:schemeClr val="tx1"/>
            </a:solidFill>
            <a:round/>
          </a:ln>
        </p:spPr>
        <p:txBody>
          <a:bodyPr wrap="square" rtlCol="0">
            <a:spAutoFit/>
          </a:bodyPr>
          <a:lstStyle/>
          <a:p>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機能性の</a:t>
            </a:r>
            <a:r>
              <a:rPr lang="ja-JP" altLang="en-US" b="1" dirty="0" smtClean="0">
                <a:latin typeface="HG丸ｺﾞｼｯｸM-PRO" panose="020F0600000000000000" pitchFamily="50" charset="-128"/>
                <a:ea typeface="HG丸ｺﾞｼｯｸM-PRO" panose="020F0600000000000000" pitchFamily="50" charset="-128"/>
              </a:rPr>
              <a:t>評価：例示</a:t>
            </a:r>
            <a:r>
              <a:rPr lang="en-US" altLang="ja-JP" b="1" dirty="0" smtClean="0">
                <a:latin typeface="HG丸ｺﾞｼｯｸM-PRO" panose="020F0600000000000000" pitchFamily="50" charset="-128"/>
                <a:ea typeface="HG丸ｺﾞｼｯｸM-PRO" panose="020F0600000000000000" pitchFamily="50" charset="-128"/>
              </a:rPr>
              <a:t>】</a:t>
            </a:r>
            <a:endParaRPr lang="en-US" altLang="ja-JP" sz="1600" b="1" dirty="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＜鋼橋＞</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・年代：</a:t>
            </a:r>
            <a:r>
              <a:rPr lang="en-US" altLang="ja-JP" sz="1400" dirty="0" smtClean="0">
                <a:latin typeface="HG丸ｺﾞｼｯｸM-PRO" panose="020F0600000000000000" pitchFamily="50" charset="-128"/>
                <a:ea typeface="HG丸ｺﾞｼｯｸM-PRO" panose="020F0600000000000000" pitchFamily="50" charset="-128"/>
              </a:rPr>
              <a:t>S20</a:t>
            </a:r>
            <a:r>
              <a:rPr lang="ja-JP" altLang="en-US" sz="1400" dirty="0" smtClean="0">
                <a:latin typeface="HG丸ｺﾞｼｯｸM-PRO" panose="020F0600000000000000" pitchFamily="50" charset="-128"/>
                <a:ea typeface="HG丸ｺﾞｼｯｸM-PRO" panose="020F0600000000000000" pitchFamily="50" charset="-128"/>
              </a:rPr>
              <a:t>年頃までのもの、</a:t>
            </a:r>
            <a:r>
              <a:rPr lang="en-US" altLang="ja-JP" sz="1400" dirty="0" smtClean="0">
                <a:latin typeface="HG丸ｺﾞｼｯｸM-PRO" panose="020F0600000000000000" pitchFamily="50" charset="-128"/>
                <a:ea typeface="HG丸ｺﾞｼｯｸM-PRO" panose="020F0600000000000000" pitchFamily="50" charset="-128"/>
              </a:rPr>
              <a:t>SS</a:t>
            </a:r>
            <a:r>
              <a:rPr lang="ja-JP" altLang="en-US" sz="1400" dirty="0" smtClean="0">
                <a:latin typeface="HG丸ｺﾞｼｯｸM-PRO" panose="020F0600000000000000" pitchFamily="50" charset="-128"/>
                <a:ea typeface="HG丸ｺﾞｼｯｸM-PRO" panose="020F0600000000000000" pitchFamily="50" charset="-128"/>
              </a:rPr>
              <a:t>材、ﾘﾍﾞｯﾄ接合など</a:t>
            </a:r>
            <a:r>
              <a:rPr lang="en-US" altLang="ja-JP" sz="1400" dirty="0" smtClean="0">
                <a:latin typeface="HG丸ｺﾞｼｯｸM-PRO" panose="020F0600000000000000" pitchFamily="50" charset="-128"/>
                <a:ea typeface="HG丸ｺﾞｼｯｸM-PRO" panose="020F0600000000000000" pitchFamily="50" charset="-128"/>
              </a:rPr>
              <a:t>【Ⅱ】</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・壊れやすい構造･部位：</a:t>
            </a:r>
            <a:r>
              <a:rPr lang="ja-JP" altLang="en-US" sz="1400" dirty="0">
                <a:latin typeface="HG丸ｺﾞｼｯｸM-PRO" panose="020F0600000000000000" pitchFamily="50" charset="-128"/>
                <a:ea typeface="HG丸ｺﾞｼｯｸM-PRO" panose="020F0600000000000000" pitchFamily="50" charset="-128"/>
              </a:rPr>
              <a:t>継手</a:t>
            </a:r>
            <a:r>
              <a:rPr lang="ja-JP" altLang="en-US" sz="1400" dirty="0" smtClean="0">
                <a:latin typeface="HG丸ｺﾞｼｯｸM-PRO" panose="020F0600000000000000" pitchFamily="50" charset="-128"/>
                <a:ea typeface="HG丸ｺﾞｼｯｸM-PRO" panose="020F0600000000000000" pitchFamily="50" charset="-128"/>
              </a:rPr>
              <a:t>構造</a:t>
            </a:r>
            <a:r>
              <a:rPr lang="ja-JP" altLang="en-US" sz="1400" dirty="0">
                <a:latin typeface="HG丸ｺﾞｼｯｸM-PRO" panose="020F0600000000000000" pitchFamily="50" charset="-128"/>
                <a:ea typeface="HG丸ｺﾞｼｯｸM-PRO" panose="020F0600000000000000" pitchFamily="50" charset="-128"/>
              </a:rPr>
              <a:t>、ｿｰﾙﾌﾟﾚｰﾄ</a:t>
            </a:r>
            <a:r>
              <a:rPr lang="ja-JP" altLang="en-US" sz="1400" dirty="0" smtClean="0">
                <a:latin typeface="HG丸ｺﾞｼｯｸM-PRO" panose="020F0600000000000000" pitchFamily="50" charset="-128"/>
                <a:ea typeface="HG丸ｺﾞｼｯｸM-PRO" panose="020F0600000000000000" pitchFamily="50" charset="-128"/>
              </a:rPr>
              <a:t>や横</a:t>
            </a:r>
            <a:r>
              <a:rPr lang="ja-JP" altLang="en-US" sz="1400" dirty="0">
                <a:latin typeface="HG丸ｺﾞｼｯｸM-PRO" panose="020F0600000000000000" pitchFamily="50" charset="-128"/>
                <a:ea typeface="HG丸ｺﾞｼｯｸM-PRO" panose="020F0600000000000000" pitchFamily="50" charset="-128"/>
              </a:rPr>
              <a:t>桁ｶﾞｾｯﾄ溶接部等をはじめとする亀裂が発生しやすい</a:t>
            </a:r>
            <a:r>
              <a:rPr lang="ja-JP" altLang="en-US" sz="1400" dirty="0" smtClean="0">
                <a:latin typeface="HG丸ｺﾞｼｯｸM-PRO" panose="020F0600000000000000" pitchFamily="50" charset="-128"/>
                <a:ea typeface="HG丸ｺﾞｼｯｸM-PRO" panose="020F0600000000000000" pitchFamily="50" charset="-128"/>
              </a:rPr>
              <a:t>箇所</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　　　　　　　　　　　 の</a:t>
            </a:r>
            <a:r>
              <a:rPr lang="ja-JP" altLang="en-US" sz="1400" dirty="0">
                <a:latin typeface="HG丸ｺﾞｼｯｸM-PRO" panose="020F0600000000000000" pitchFamily="50" charset="-128"/>
                <a:ea typeface="HG丸ｺﾞｼｯｸM-PRO" panose="020F0600000000000000" pitchFamily="50" charset="-128"/>
              </a:rPr>
              <a:t>亀裂の有無</a:t>
            </a:r>
            <a:r>
              <a:rPr lang="ja-JP" altLang="en-US" sz="1400" dirty="0" smtClean="0">
                <a:latin typeface="HG丸ｺﾞｼｯｸM-PRO" panose="020F0600000000000000" pitchFamily="50" charset="-128"/>
                <a:ea typeface="HG丸ｺﾞｼｯｸM-PRO" panose="020F0600000000000000" pitchFamily="50" charset="-128"/>
              </a:rPr>
              <a:t>など</a:t>
            </a:r>
            <a:r>
              <a:rPr lang="en-US" altLang="ja-JP" sz="1400" dirty="0" smtClean="0">
                <a:latin typeface="HG丸ｺﾞｼｯｸM-PRO" panose="020F0600000000000000" pitchFamily="50" charset="-128"/>
                <a:ea typeface="HG丸ｺﾞｼｯｸM-PRO" panose="020F0600000000000000" pitchFamily="50" charset="-128"/>
              </a:rPr>
              <a:t>【Ⅱ】</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・補修が困難なもの：</a:t>
            </a:r>
            <a:r>
              <a:rPr lang="ja-JP" altLang="en-US" sz="1400" dirty="0">
                <a:latin typeface="HG丸ｺﾞｼｯｸM-PRO" panose="020F0600000000000000" pitchFamily="50" charset="-128"/>
                <a:ea typeface="HG丸ｺﾞｼｯｸM-PRO" panose="020F0600000000000000" pitchFamily="50" charset="-128"/>
              </a:rPr>
              <a:t>合成</a:t>
            </a:r>
            <a:r>
              <a:rPr lang="ja-JP" altLang="en-US" sz="1400" dirty="0" smtClean="0">
                <a:latin typeface="HG丸ｺﾞｼｯｸM-PRO" panose="020F0600000000000000" pitchFamily="50" charset="-128"/>
                <a:ea typeface="HG丸ｺﾞｼｯｸM-PRO" panose="020F0600000000000000" pitchFamily="50" charset="-128"/>
              </a:rPr>
              <a:t>桁など</a:t>
            </a:r>
            <a:r>
              <a:rPr lang="en-US" altLang="ja-JP" sz="1400" dirty="0" smtClean="0">
                <a:latin typeface="HG丸ｺﾞｼｯｸM-PRO" panose="020F0600000000000000" pitchFamily="50" charset="-128"/>
                <a:ea typeface="HG丸ｺﾞｼｯｸM-PRO" panose="020F0600000000000000" pitchFamily="50" charset="-128"/>
              </a:rPr>
              <a:t>【Ⅲ】</a:t>
            </a: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・初期不良：溶接不良、排水不良など</a:t>
            </a:r>
            <a:r>
              <a:rPr lang="en-US" altLang="ja-JP" sz="1400" dirty="0" smtClean="0">
                <a:latin typeface="HG丸ｺﾞｼｯｸM-PRO" panose="020F0600000000000000" pitchFamily="50" charset="-128"/>
                <a:ea typeface="HG丸ｺﾞｼｯｸM-PRO" panose="020F0600000000000000" pitchFamily="50" charset="-128"/>
              </a:rPr>
              <a:t>【Ⅲ】</a:t>
            </a: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・疲労：</a:t>
            </a:r>
            <a:r>
              <a:rPr lang="en-US" altLang="ja-JP" sz="1400" dirty="0" smtClean="0">
                <a:latin typeface="HG丸ｺﾞｼｯｸM-PRO" panose="020F0600000000000000" pitchFamily="50" charset="-128"/>
                <a:ea typeface="HG丸ｺﾞｼｯｸM-PRO" panose="020F0600000000000000" pitchFamily="50" charset="-128"/>
              </a:rPr>
              <a:t>S-N</a:t>
            </a:r>
            <a:r>
              <a:rPr lang="ja-JP" altLang="en-US" sz="1400" dirty="0" smtClean="0">
                <a:latin typeface="HG丸ｺﾞｼｯｸM-PRO" panose="020F0600000000000000" pitchFamily="50" charset="-128"/>
                <a:ea typeface="HG丸ｺﾞｼｯｸM-PRO" panose="020F0600000000000000" pitchFamily="50" charset="-128"/>
              </a:rPr>
              <a:t>曲線図で判定など</a:t>
            </a:r>
            <a:r>
              <a:rPr lang="en-US" altLang="ja-JP" sz="1400" dirty="0" smtClean="0">
                <a:latin typeface="HG丸ｺﾞｼｯｸM-PRO" panose="020F0600000000000000" pitchFamily="50" charset="-128"/>
                <a:ea typeface="HG丸ｺﾞｼｯｸM-PRO" panose="020F0600000000000000" pitchFamily="50" charset="-128"/>
              </a:rPr>
              <a:t>【Ⅱ</a:t>
            </a:r>
            <a:r>
              <a:rPr lang="ja-JP" altLang="en-US" sz="1400" dirty="0" smtClean="0">
                <a:latin typeface="HG丸ｺﾞｼｯｸM-PRO" panose="020F0600000000000000" pitchFamily="50" charset="-128"/>
                <a:ea typeface="HG丸ｺﾞｼｯｸM-PRO" panose="020F0600000000000000" pitchFamily="50" charset="-128"/>
              </a:rPr>
              <a:t>及び</a:t>
            </a:r>
            <a:r>
              <a:rPr lang="en-US" altLang="ja-JP" sz="1400" dirty="0" smtClean="0">
                <a:latin typeface="HG丸ｺﾞｼｯｸM-PRO" panose="020F0600000000000000" pitchFamily="50" charset="-128"/>
                <a:ea typeface="HG丸ｺﾞｼｯｸM-PRO" panose="020F0600000000000000" pitchFamily="50" charset="-128"/>
              </a:rPr>
              <a:t>Ⅲ】</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　＜コンクリート橋＞</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・年代：</a:t>
            </a:r>
            <a:r>
              <a:rPr lang="en-US" altLang="ja-JP" sz="1400" dirty="0" smtClean="0">
                <a:latin typeface="HG丸ｺﾞｼｯｸM-PRO" panose="020F0600000000000000" pitchFamily="50" charset="-128"/>
                <a:ea typeface="HG丸ｺﾞｼｯｸM-PRO" panose="020F0600000000000000" pitchFamily="50" charset="-128"/>
              </a:rPr>
              <a:t>S40</a:t>
            </a:r>
            <a:r>
              <a:rPr lang="ja-JP" altLang="en-US" sz="1400" dirty="0" smtClean="0">
                <a:latin typeface="HG丸ｺﾞｼｯｸM-PRO" panose="020F0600000000000000" pitchFamily="50" charset="-128"/>
                <a:ea typeface="HG丸ｺﾞｼｯｸM-PRO" panose="020F0600000000000000" pitchFamily="50" charset="-128"/>
              </a:rPr>
              <a:t>年代のもの</a:t>
            </a:r>
            <a:r>
              <a:rPr lang="en-US" altLang="ja-JP" sz="1400" dirty="0" smtClean="0">
                <a:latin typeface="HG丸ｺﾞｼｯｸM-PRO" panose="020F0600000000000000" pitchFamily="50" charset="-128"/>
                <a:ea typeface="HG丸ｺﾞｼｯｸM-PRO" panose="020F0600000000000000" pitchFamily="50" charset="-128"/>
              </a:rPr>
              <a:t>【Ⅱ</a:t>
            </a:r>
            <a:r>
              <a:rPr lang="ja-JP" altLang="en-US" sz="1400" dirty="0" smtClean="0">
                <a:latin typeface="HG丸ｺﾞｼｯｸM-PRO" panose="020F0600000000000000" pitchFamily="50" charset="-128"/>
                <a:ea typeface="HG丸ｺﾞｼｯｸM-PRO" panose="020F0600000000000000" pitchFamily="50" charset="-128"/>
              </a:rPr>
              <a:t>及び</a:t>
            </a:r>
            <a:r>
              <a:rPr lang="en-US" altLang="ja-JP" sz="1400" dirty="0" smtClean="0">
                <a:latin typeface="HG丸ｺﾞｼｯｸM-PRO" panose="020F0600000000000000" pitchFamily="50" charset="-128"/>
                <a:ea typeface="HG丸ｺﾞｼｯｸM-PRO" panose="020F0600000000000000" pitchFamily="50" charset="-128"/>
              </a:rPr>
              <a:t>Ⅲ】</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・壊れやすい構造･部位：</a:t>
            </a:r>
            <a:r>
              <a:rPr lang="en-US" altLang="ja-JP"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ｹﾞﾙﾊﾞｰ、</a:t>
            </a:r>
            <a:r>
              <a:rPr lang="en-US" altLang="ja-JP" sz="1400" dirty="0" smtClean="0">
                <a:latin typeface="HG丸ｺﾞｼｯｸM-PRO" panose="020F0600000000000000" pitchFamily="50" charset="-128"/>
                <a:ea typeface="HG丸ｺﾞｼｯｸM-PRO" panose="020F0600000000000000" pitchFamily="50" charset="-128"/>
              </a:rPr>
              <a:t>PC</a:t>
            </a:r>
            <a:r>
              <a:rPr lang="ja-JP" altLang="en-US" sz="1400" dirty="0">
                <a:latin typeface="HG丸ｺﾞｼｯｸM-PRO" panose="020F0600000000000000" pitchFamily="50" charset="-128"/>
                <a:ea typeface="HG丸ｺﾞｼｯｸM-PRO" panose="020F0600000000000000" pitchFamily="50" charset="-128"/>
              </a:rPr>
              <a:t>ｹｰﾌﾞﾙ</a:t>
            </a:r>
            <a:r>
              <a:rPr lang="ja-JP" altLang="en-US" sz="1400" dirty="0" smtClean="0">
                <a:latin typeface="HG丸ｺﾞｼｯｸM-PRO" panose="020F0600000000000000" pitchFamily="50" charset="-128"/>
                <a:ea typeface="HG丸ｺﾞｼｯｸM-PRO" panose="020F0600000000000000" pitchFamily="50" charset="-128"/>
              </a:rPr>
              <a:t>定着部･ｽﾊﾟﾝ中央部</a:t>
            </a:r>
            <a:r>
              <a:rPr lang="ja-JP" altLang="en-US" sz="1400" dirty="0">
                <a:latin typeface="HG丸ｺﾞｼｯｸM-PRO" panose="020F0600000000000000" pitchFamily="50" charset="-128"/>
                <a:ea typeface="HG丸ｺﾞｼｯｸM-PRO" panose="020F0600000000000000" pitchFamily="50" charset="-128"/>
              </a:rPr>
              <a:t>等弱点部の損傷の</a:t>
            </a:r>
            <a:r>
              <a:rPr lang="ja-JP" altLang="en-US" sz="1400" dirty="0" smtClean="0">
                <a:latin typeface="HG丸ｺﾞｼｯｸM-PRO" panose="020F0600000000000000" pitchFamily="50" charset="-128"/>
                <a:ea typeface="HG丸ｺﾞｼｯｸM-PRO" panose="020F0600000000000000" pitchFamily="50" charset="-128"/>
              </a:rPr>
              <a:t>有無</a:t>
            </a:r>
            <a:r>
              <a:rPr lang="en-US" altLang="ja-JP" sz="1400" dirty="0" smtClean="0">
                <a:latin typeface="HG丸ｺﾞｼｯｸM-PRO" panose="020F0600000000000000" pitchFamily="50" charset="-128"/>
                <a:ea typeface="HG丸ｺﾞｼｯｸM-PRO" panose="020F0600000000000000" pitchFamily="50" charset="-128"/>
              </a:rPr>
              <a:t>【Ⅱ】</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・初期不良：加水、締固め不良、塩分過多、養生不良、配合不良、排水不良など</a:t>
            </a:r>
            <a:r>
              <a:rPr lang="en-US" altLang="ja-JP" sz="1400" dirty="0" smtClean="0">
                <a:latin typeface="HG丸ｺﾞｼｯｸM-PRO" panose="020F0600000000000000" pitchFamily="50" charset="-128"/>
                <a:ea typeface="HG丸ｺﾞｼｯｸM-PRO" panose="020F0600000000000000" pitchFamily="50" charset="-128"/>
              </a:rPr>
              <a:t>【Ⅲ】</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・鉄筋腐食の進行度：中性化深さ、塩分濃度測定など</a:t>
            </a:r>
            <a:r>
              <a:rPr lang="en-US" altLang="ja-JP" sz="1400" dirty="0" smtClean="0">
                <a:latin typeface="HG丸ｺﾞｼｯｸM-PRO" panose="020F0600000000000000" pitchFamily="50" charset="-128"/>
                <a:ea typeface="HG丸ｺﾞｼｯｸM-PRO" panose="020F0600000000000000" pitchFamily="50" charset="-128"/>
              </a:rPr>
              <a:t>【Ⅱ</a:t>
            </a:r>
            <a:r>
              <a:rPr lang="ja-JP" altLang="en-US" sz="1400" dirty="0" smtClean="0">
                <a:latin typeface="HG丸ｺﾞｼｯｸM-PRO" panose="020F0600000000000000" pitchFamily="50" charset="-128"/>
                <a:ea typeface="HG丸ｺﾞｼｯｸM-PRO" panose="020F0600000000000000" pitchFamily="50" charset="-128"/>
              </a:rPr>
              <a:t>及び</a:t>
            </a:r>
            <a:r>
              <a:rPr lang="en-US" altLang="ja-JP" sz="1400" dirty="0" smtClean="0">
                <a:latin typeface="HG丸ｺﾞｼｯｸM-PRO" panose="020F0600000000000000" pitchFamily="50" charset="-128"/>
                <a:ea typeface="HG丸ｺﾞｼｯｸM-PRO" panose="020F0600000000000000" pitchFamily="50" charset="-128"/>
              </a:rPr>
              <a:t>Ⅲ】</a:t>
            </a: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＜共通＞</a:t>
            </a:r>
            <a:endParaRPr lang="en-US" altLang="ja-JP" sz="1600" dirty="0" smtClean="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・道路空間機能との整合</a:t>
            </a:r>
            <a:r>
              <a:rPr lang="en-US" altLang="ja-JP" sz="1400" dirty="0" smtClean="0">
                <a:latin typeface="HG丸ｺﾞｼｯｸM-PRO" panose="020F0600000000000000" pitchFamily="50" charset="-128"/>
                <a:ea typeface="HG丸ｺﾞｼｯｸM-PRO" panose="020F0600000000000000" pitchFamily="50" charset="-128"/>
              </a:rPr>
              <a:t>【Ⅲ】</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・河川条件との</a:t>
            </a:r>
            <a:r>
              <a:rPr lang="ja-JP" altLang="en-US" sz="1400" dirty="0" smtClean="0">
                <a:latin typeface="HG丸ｺﾞｼｯｸM-PRO" panose="020F0600000000000000" pitchFamily="50" charset="-128"/>
                <a:ea typeface="HG丸ｺﾞｼｯｸM-PRO" panose="020F0600000000000000" pitchFamily="50" charset="-128"/>
              </a:rPr>
              <a:t>整合</a:t>
            </a:r>
            <a:r>
              <a:rPr lang="en-US" altLang="ja-JP" sz="1400" dirty="0" smtClean="0">
                <a:latin typeface="HG丸ｺﾞｼｯｸM-PRO" panose="020F0600000000000000" pitchFamily="50" charset="-128"/>
                <a:ea typeface="HG丸ｺﾞｼｯｸM-PRO" panose="020F0600000000000000" pitchFamily="50" charset="-128"/>
              </a:rPr>
              <a:t>【Ⅲ】</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耐震性</a:t>
            </a:r>
            <a:r>
              <a:rPr lang="en-US" altLang="ja-JP" sz="1400" dirty="0" smtClean="0">
                <a:latin typeface="HG丸ｺﾞｼｯｸM-PRO" panose="020F0600000000000000" pitchFamily="50" charset="-128"/>
                <a:ea typeface="HG丸ｺﾞｼｯｸM-PRO" panose="020F0600000000000000" pitchFamily="50" charset="-128"/>
              </a:rPr>
              <a:t>【Ⅱ】</a:t>
            </a:r>
          </a:p>
          <a:p>
            <a:r>
              <a:rPr lang="ja-JP" altLang="en-US" sz="1400" dirty="0">
                <a:latin typeface="HG丸ｺﾞｼｯｸM-PRO" panose="020F0600000000000000" pitchFamily="50" charset="-128"/>
                <a:ea typeface="HG丸ｺﾞｼｯｸM-PRO" panose="020F0600000000000000" pitchFamily="50" charset="-128"/>
              </a:rPr>
              <a:t>　</a:t>
            </a:r>
            <a:r>
              <a:rPr lang="ja-JP" altLang="en-US" sz="1400" dirty="0" smtClean="0">
                <a:latin typeface="HG丸ｺﾞｼｯｸM-PRO" panose="020F0600000000000000" pitchFamily="50" charset="-128"/>
                <a:ea typeface="HG丸ｺﾞｼｯｸM-PRO" panose="020F0600000000000000" pitchFamily="50" charset="-128"/>
              </a:rPr>
              <a:t>・維持</a:t>
            </a:r>
            <a:r>
              <a:rPr lang="ja-JP" altLang="en-US" sz="1400" dirty="0">
                <a:latin typeface="HG丸ｺﾞｼｯｸM-PRO" panose="020F0600000000000000" pitchFamily="50" charset="-128"/>
                <a:ea typeface="HG丸ｺﾞｼｯｸM-PRO" panose="020F0600000000000000" pitchFamily="50" charset="-128"/>
              </a:rPr>
              <a:t>管理性</a:t>
            </a:r>
            <a:r>
              <a:rPr lang="ja-JP" altLang="en-US" sz="1400" dirty="0" smtClean="0">
                <a:latin typeface="HG丸ｺﾞｼｯｸM-PRO" panose="020F0600000000000000" pitchFamily="50" charset="-128"/>
                <a:ea typeface="HG丸ｺﾞｼｯｸM-PRO" panose="020F0600000000000000" pitchFamily="50" charset="-128"/>
              </a:rPr>
              <a:t>：不可視</a:t>
            </a:r>
            <a:r>
              <a:rPr lang="ja-JP" altLang="en-US" sz="1400" dirty="0">
                <a:latin typeface="HG丸ｺﾞｼｯｸM-PRO" panose="020F0600000000000000" pitchFamily="50" charset="-128"/>
                <a:ea typeface="HG丸ｺﾞｼｯｸM-PRO" panose="020F0600000000000000" pitchFamily="50" charset="-128"/>
              </a:rPr>
              <a:t>部分が大きく</a:t>
            </a:r>
            <a:r>
              <a:rPr lang="ja-JP" altLang="en-US" sz="1400" dirty="0" smtClean="0">
                <a:latin typeface="HG丸ｺﾞｼｯｸM-PRO" panose="020F0600000000000000" pitchFamily="50" charset="-128"/>
                <a:ea typeface="HG丸ｺﾞｼｯｸM-PRO" panose="020F0600000000000000" pitchFamily="50" charset="-128"/>
              </a:rPr>
              <a:t>点検や補修が</a:t>
            </a:r>
            <a:r>
              <a:rPr lang="ja-JP" altLang="en-US" sz="1400" dirty="0">
                <a:latin typeface="HG丸ｺﾞｼｯｸM-PRO" panose="020F0600000000000000" pitchFamily="50" charset="-128"/>
                <a:ea typeface="HG丸ｺﾞｼｯｸM-PRO" panose="020F0600000000000000" pitchFamily="50" charset="-128"/>
              </a:rPr>
              <a:t>困難な</a:t>
            </a:r>
            <a:r>
              <a:rPr lang="ja-JP" altLang="en-US" sz="1400" dirty="0" smtClean="0">
                <a:latin typeface="HG丸ｺﾞｼｯｸM-PRO" panose="020F0600000000000000" pitchFamily="50" charset="-128"/>
                <a:ea typeface="HG丸ｺﾞｼｯｸM-PRO" panose="020F0600000000000000" pitchFamily="50" charset="-128"/>
              </a:rPr>
              <a:t>もの、点検コストが</a:t>
            </a:r>
            <a:r>
              <a:rPr lang="ja-JP" altLang="en-US" sz="1400" dirty="0">
                <a:latin typeface="HG丸ｺﾞｼｯｸM-PRO" panose="020F0600000000000000" pitchFamily="50" charset="-128"/>
                <a:ea typeface="HG丸ｺﾞｼｯｸM-PRO" panose="020F0600000000000000" pitchFamily="50" charset="-128"/>
              </a:rPr>
              <a:t>大きい</a:t>
            </a:r>
            <a:r>
              <a:rPr lang="ja-JP" altLang="en-US" sz="1400" dirty="0" smtClean="0">
                <a:latin typeface="HG丸ｺﾞｼｯｸM-PRO" panose="020F0600000000000000" pitchFamily="50" charset="-128"/>
                <a:ea typeface="HG丸ｺﾞｼｯｸM-PRO" panose="020F0600000000000000" pitchFamily="50" charset="-128"/>
              </a:rPr>
              <a:t>ものなど</a:t>
            </a:r>
            <a:r>
              <a:rPr lang="en-US" altLang="ja-JP" sz="1400" dirty="0" smtClean="0">
                <a:latin typeface="HG丸ｺﾞｼｯｸM-PRO" panose="020F0600000000000000" pitchFamily="50" charset="-128"/>
                <a:ea typeface="HG丸ｺﾞｼｯｸM-PRO" panose="020F0600000000000000" pitchFamily="50" charset="-128"/>
              </a:rPr>
              <a:t>【Ⅲ】</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13" name="テキスト ボックス 79"/>
          <p:cNvSpPr txBox="1"/>
          <p:nvPr/>
        </p:nvSpPr>
        <p:spPr>
          <a:xfrm>
            <a:off x="1763688" y="5953048"/>
            <a:ext cx="7272808" cy="833536"/>
          </a:xfrm>
          <a:prstGeom prst="rect">
            <a:avLst/>
          </a:prstGeom>
          <a:no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Ⅰ</a:t>
            </a:r>
            <a:r>
              <a:rPr kumimoji="1"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：機能不足がほとんど無い</a:t>
            </a:r>
            <a:endPar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Ⅱ</a:t>
            </a:r>
            <a:r>
              <a:rPr kumimoji="1"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：機能不足が一部</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ある</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補修補強により機能確保できる</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Ⅲ</a:t>
            </a:r>
            <a:r>
              <a:rPr kumimoji="1"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：機能不足が</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大きい</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補修補強を行っても、機能確保できない</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幅員構成など</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6" name="屈折矢印 5"/>
          <p:cNvSpPr/>
          <p:nvPr/>
        </p:nvSpPr>
        <p:spPr>
          <a:xfrm rot="5400000">
            <a:off x="1007604" y="5809032"/>
            <a:ext cx="468052" cy="90010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6008061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2" name="テキスト ボックス 11"/>
          <p:cNvSpPr txBox="1"/>
          <p:nvPr/>
        </p:nvSpPr>
        <p:spPr>
          <a:xfrm>
            <a:off x="100233" y="1099190"/>
            <a:ext cx="8928000" cy="400110"/>
          </a:xfrm>
          <a:prstGeom prst="rect">
            <a:avLst/>
          </a:prstGeom>
          <a:noFill/>
        </p:spPr>
        <p:txBody>
          <a:bodyPr wrap="square" rtlCol="0">
            <a:spAutoFit/>
          </a:bodyPr>
          <a:lstStyle/>
          <a:p>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更新の検討</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次判定</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p>
        </p:txBody>
      </p:sp>
      <p:sp>
        <p:nvSpPr>
          <p:cNvPr id="11" name="テキスト ボックス 10"/>
          <p:cNvSpPr txBox="1"/>
          <p:nvPr/>
        </p:nvSpPr>
        <p:spPr>
          <a:xfrm>
            <a:off x="100233" y="1505633"/>
            <a:ext cx="2872057" cy="800219"/>
          </a:xfrm>
          <a:prstGeom prst="rect">
            <a:avLst/>
          </a:prstGeom>
          <a:noFill/>
          <a:ln w="19050">
            <a:solidFill>
              <a:schemeClr val="tx1"/>
            </a:solidFill>
            <a:round/>
          </a:ln>
        </p:spPr>
        <p:txBody>
          <a:bodyPr wrap="square" rtlCol="0">
            <a:spAutoFit/>
          </a:bodyPr>
          <a:lstStyle/>
          <a:p>
            <a:r>
              <a:rPr lang="en-US" altLang="ja-JP" b="1" dirty="0" smtClean="0">
                <a:latin typeface="HG丸ｺﾞｼｯｸM-PRO" panose="020F0600000000000000" pitchFamily="50" charset="-128"/>
                <a:ea typeface="HG丸ｺﾞｼｯｸM-PRO" panose="020F0600000000000000" pitchFamily="50" charset="-128"/>
              </a:rPr>
              <a:t>【</a:t>
            </a:r>
            <a:r>
              <a:rPr lang="ja-JP" altLang="en-US" b="1" dirty="0">
                <a:latin typeface="HG丸ｺﾞｼｯｸM-PRO" panose="020F0600000000000000" pitchFamily="50" charset="-128"/>
                <a:ea typeface="HG丸ｺﾞｼｯｸM-PRO" panose="020F0600000000000000" pitchFamily="50" charset="-128"/>
              </a:rPr>
              <a:t>健全性</a:t>
            </a:r>
            <a:r>
              <a:rPr lang="ja-JP" altLang="en-US" b="1" dirty="0" smtClean="0">
                <a:latin typeface="HG丸ｺﾞｼｯｸM-PRO" panose="020F0600000000000000" pitchFamily="50" charset="-128"/>
                <a:ea typeface="HG丸ｺﾞｼｯｸM-PRO" panose="020F0600000000000000" pitchFamily="50" charset="-128"/>
              </a:rPr>
              <a:t>の</a:t>
            </a:r>
            <a:r>
              <a:rPr lang="ja-JP" altLang="en-US" b="1" dirty="0">
                <a:latin typeface="HG丸ｺﾞｼｯｸM-PRO" panose="020F0600000000000000" pitchFamily="50" charset="-128"/>
                <a:ea typeface="HG丸ｺﾞｼｯｸM-PRO" panose="020F0600000000000000" pitchFamily="50" charset="-128"/>
              </a:rPr>
              <a:t>評価</a:t>
            </a:r>
            <a:r>
              <a:rPr lang="en-US" altLang="ja-JP" b="1" dirty="0" smtClean="0">
                <a:latin typeface="HG丸ｺﾞｼｯｸM-PRO" panose="020F0600000000000000" pitchFamily="50" charset="-128"/>
                <a:ea typeface="HG丸ｺﾞｼｯｸM-PRO" panose="020F0600000000000000" pitchFamily="50" charset="-128"/>
              </a:rPr>
              <a:t>】</a:t>
            </a:r>
            <a:endParaRPr lang="en-US" altLang="ja-JP" sz="1400" b="1"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○定期点検</a:t>
            </a:r>
            <a:endParaRPr lang="en-US" altLang="ja-JP" sz="1400" dirty="0" smtClean="0">
              <a:latin typeface="HG丸ｺﾞｼｯｸM-PRO" panose="020F0600000000000000" pitchFamily="50" charset="-128"/>
              <a:ea typeface="HG丸ｺﾞｼｯｸM-PRO" panose="020F0600000000000000" pitchFamily="50" charset="-128"/>
            </a:endParaRPr>
          </a:p>
          <a:p>
            <a:r>
              <a:rPr lang="ja-JP" altLang="en-US" sz="1400" dirty="0" smtClean="0">
                <a:latin typeface="HG丸ｺﾞｼｯｸM-PRO" panose="020F0600000000000000" pitchFamily="50" charset="-128"/>
                <a:ea typeface="HG丸ｺﾞｼｯｸM-PRO" panose="020F0600000000000000" pitchFamily="50" charset="-128"/>
              </a:rPr>
              <a:t>○詳細調査</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14" name="テキスト ボックス 82"/>
          <p:cNvSpPr txBox="1"/>
          <p:nvPr/>
        </p:nvSpPr>
        <p:spPr>
          <a:xfrm>
            <a:off x="4732207" y="1196752"/>
            <a:ext cx="2144049" cy="1263775"/>
          </a:xfrm>
          <a:prstGeom prst="rect">
            <a:avLst/>
          </a:prstGeom>
          <a:no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健全度</a:t>
            </a:r>
            <a:endPar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l"/>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Ⅰ</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100</a:t>
            </a:r>
            <a:r>
              <a:rPr kumimoji="1"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70</a:t>
            </a:r>
          </a:p>
          <a:p>
            <a:pPr algn="l"/>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Ⅱ</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69</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50</a:t>
            </a:r>
          </a:p>
          <a:p>
            <a:pPr algn="l"/>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Ⅲ</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49</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40</a:t>
            </a:r>
          </a:p>
          <a:p>
            <a:pPr algn="l"/>
            <a:r>
              <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Ⅳ</a:t>
            </a:r>
            <a:r>
              <a:rPr kumimoji="1"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39</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0</a:t>
            </a:r>
            <a:endParaRPr kumimoji="1"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7" name="テキスト ボックス 80"/>
          <p:cNvSpPr txBox="1"/>
          <p:nvPr/>
        </p:nvSpPr>
        <p:spPr>
          <a:xfrm rot="16200000">
            <a:off x="5763875" y="4687614"/>
            <a:ext cx="904875"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機能性</a:t>
            </a:r>
          </a:p>
        </p:txBody>
      </p:sp>
      <p:sp>
        <p:nvSpPr>
          <p:cNvPr id="20" name="テキスト ボックス 81"/>
          <p:cNvSpPr txBox="1"/>
          <p:nvPr/>
        </p:nvSpPr>
        <p:spPr>
          <a:xfrm>
            <a:off x="7236296" y="5514181"/>
            <a:ext cx="904875"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kumimoji="1" lang="ja-JP" altLang="en-US" sz="1400" dirty="0">
                <a:latin typeface="Meiryo UI" panose="020B0604030504040204" pitchFamily="50" charset="-128"/>
                <a:ea typeface="Meiryo UI" panose="020B0604030504040204" pitchFamily="50" charset="-128"/>
                <a:cs typeface="Meiryo UI" panose="020B0604030504040204" pitchFamily="50" charset="-128"/>
              </a:rPr>
              <a:t>健全度</a:t>
            </a:r>
          </a:p>
        </p:txBody>
      </p:sp>
      <p:sp>
        <p:nvSpPr>
          <p:cNvPr id="3" name="右矢印 2"/>
          <p:cNvSpPr/>
          <p:nvPr/>
        </p:nvSpPr>
        <p:spPr>
          <a:xfrm>
            <a:off x="3419872" y="1700808"/>
            <a:ext cx="864096" cy="328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9" name="図 28"/>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325850" y="4077072"/>
            <a:ext cx="2350606" cy="1440160"/>
          </a:xfrm>
          <a:prstGeom prst="rect">
            <a:avLst/>
          </a:prstGeom>
          <a:noFill/>
          <a:extLst>
            <a:ext uri="{909E8E84-426E-40DD-AFC4-6F175D3DCCD1}">
              <a14:hiddenFill xmlns:a14="http://schemas.microsoft.com/office/drawing/2010/main">
                <a:solidFill>
                  <a:srgbClr val="FFFFFF"/>
                </a:solidFill>
              </a14:hiddenFill>
            </a:ext>
          </a:extLst>
        </p:spPr>
      </p:pic>
      <p:sp>
        <p:nvSpPr>
          <p:cNvPr id="30" name="テキスト ボックス 29"/>
          <p:cNvSpPr txBox="1"/>
          <p:nvPr/>
        </p:nvSpPr>
        <p:spPr>
          <a:xfrm>
            <a:off x="5560570" y="2762344"/>
            <a:ext cx="3547934" cy="738664"/>
          </a:xfrm>
          <a:prstGeom prst="rect">
            <a:avLst/>
          </a:prstGeom>
          <a:noFill/>
        </p:spPr>
        <p:txBody>
          <a:bodyPr wrap="square" rtlCol="0">
            <a:spAutoFit/>
          </a:bodyPr>
          <a:lstStyle/>
          <a:p>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機能性の評価で</a:t>
            </a:r>
            <a:r>
              <a:rPr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Ⅲ</a:t>
            </a:r>
            <a:r>
              <a:rPr lang="ja-JP" altLang="en-US" sz="1400" dirty="0" err="1" smtClean="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健全性の評価</a:t>
            </a:r>
            <a:r>
              <a:rPr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Ⅳ</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と判定された橋梁について詳細検討を行い、更新の</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要否</a:t>
            </a:r>
            <a:r>
              <a:rPr lang="ja-JP" altLang="en-US"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rPr>
              <a:t>を決定する。</a:t>
            </a:r>
            <a:endParaRPr lang="en-US" altLang="ja-JP" sz="1400" dirty="0" smtClean="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1" name="テキスト ボックス 81"/>
          <p:cNvSpPr txBox="1"/>
          <p:nvPr/>
        </p:nvSpPr>
        <p:spPr>
          <a:xfrm>
            <a:off x="6876256" y="4149080"/>
            <a:ext cx="1648130"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更新検討橋梁</a:t>
            </a:r>
            <a:endParaRPr kumimoji="1"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81"/>
          <p:cNvSpPr txBox="1"/>
          <p:nvPr/>
        </p:nvSpPr>
        <p:spPr>
          <a:xfrm>
            <a:off x="6660232" y="4650085"/>
            <a:ext cx="1648130" cy="21907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長寿命化橋梁</a:t>
            </a:r>
            <a:endParaRPr kumimoji="1" lang="ja-JP" altLang="en-US"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Rectangle 1"/>
          <p:cNvSpPr>
            <a:spLocks noChangeArrowheads="1"/>
          </p:cNvSpPr>
          <p:nvPr/>
        </p:nvSpPr>
        <p:spPr bwMode="auto">
          <a:xfrm>
            <a:off x="6480201" y="3717032"/>
            <a:ext cx="20522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400" dirty="0" smtClean="0">
                <a:latin typeface="Meiryo UI" pitchFamily="50" charset="-128"/>
                <a:ea typeface="Meiryo UI" pitchFamily="50" charset="-128"/>
                <a:cs typeface="Meiryo UI" pitchFamily="50" charset="-128"/>
              </a:rPr>
              <a:t>更新判定検討ﾏﾄﾘｯｸｽ</a:t>
            </a:r>
            <a:endParaRPr kumimoji="1" lang="ja-JP" altLang="en-US" sz="32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矢印コネクタ 20"/>
          <p:cNvCxnSpPr/>
          <p:nvPr/>
        </p:nvCxnSpPr>
        <p:spPr>
          <a:xfrm>
            <a:off x="3203848" y="2348880"/>
            <a:ext cx="0" cy="259901"/>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975" y="2594436"/>
            <a:ext cx="5284153" cy="4218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997419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＜トンネル＞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2" name="Rectangle 1"/>
          <p:cNvSpPr>
            <a:spLocks noChangeArrowheads="1"/>
          </p:cNvSpPr>
          <p:nvPr/>
        </p:nvSpPr>
        <p:spPr bwMode="auto">
          <a:xfrm>
            <a:off x="3311483" y="1268760"/>
            <a:ext cx="2052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Meiryo UI" pitchFamily="50" charset="-128"/>
                <a:ea typeface="Meiryo UI" pitchFamily="50" charset="-128"/>
                <a:cs typeface="Meiryo UI" pitchFamily="50" charset="-128"/>
              </a:rPr>
              <a:t>更新判定フロー</a:t>
            </a:r>
            <a:endParaRPr kumimoji="1" lang="ja-JP" altLang="en-US"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491535806"/>
              </p:ext>
            </p:extLst>
          </p:nvPr>
        </p:nvGraphicFramePr>
        <p:xfrm>
          <a:off x="3995936" y="6093296"/>
          <a:ext cx="4816273" cy="457637"/>
        </p:xfrm>
        <a:graphic>
          <a:graphicData uri="http://schemas.openxmlformats.org/drawingml/2006/table">
            <a:tbl>
              <a:tblPr/>
              <a:tblGrid>
                <a:gridCol w="4816273"/>
              </a:tblGrid>
              <a:tr h="457637">
                <a:tc>
                  <a:txBody>
                    <a:bodyPr/>
                    <a:lstStyle/>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①幅員、車線数、歩道、設備設置可能な断面等の有無</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a:noFill/>
                    </a:lnL>
                    <a:lnR>
                      <a:noFill/>
                    </a:lnR>
                    <a:lnT>
                      <a:noFill/>
                    </a:lnT>
                    <a:lnB>
                      <a:noFill/>
                    </a:lnB>
                  </a:tcPr>
                </a:tc>
              </a:tr>
            </a:tbl>
          </a:graphicData>
        </a:graphic>
      </p:graphicFrame>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542" y="1591926"/>
            <a:ext cx="6934121" cy="4141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22735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grpSp>
        <p:nvGrpSpPr>
          <p:cNvPr id="96" name="グループ化 95"/>
          <p:cNvGrpSpPr>
            <a:grpSpLocks noChangeAspect="1"/>
          </p:cNvGrpSpPr>
          <p:nvPr/>
        </p:nvGrpSpPr>
        <p:grpSpPr>
          <a:xfrm>
            <a:off x="925161" y="1916832"/>
            <a:ext cx="7147373" cy="3661445"/>
            <a:chOff x="4703820" y="2851711"/>
            <a:chExt cx="5767038" cy="2954332"/>
          </a:xfrm>
        </p:grpSpPr>
        <p:sp>
          <p:nvSpPr>
            <p:cNvPr id="65" name="テキスト ボックス 64"/>
            <p:cNvSpPr txBox="1">
              <a:spLocks noChangeAspect="1"/>
            </p:cNvSpPr>
            <p:nvPr/>
          </p:nvSpPr>
          <p:spPr>
            <a:xfrm rot="16200000">
              <a:off x="4575579" y="3347707"/>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性能</a:t>
              </a:r>
            </a:p>
          </p:txBody>
        </p:sp>
        <p:sp>
          <p:nvSpPr>
            <p:cNvPr id="68" name="テキスト ボックス 67"/>
            <p:cNvSpPr txBox="1">
              <a:spLocks noChangeAspect="1"/>
            </p:cNvSpPr>
            <p:nvPr/>
          </p:nvSpPr>
          <p:spPr>
            <a:xfrm>
              <a:off x="7765791" y="5467489"/>
              <a:ext cx="595035" cy="338554"/>
            </a:xfrm>
            <a:prstGeom prst="rect">
              <a:avLst/>
            </a:prstGeom>
            <a:noFill/>
          </p:spPr>
          <p:txBody>
            <a:bodyPr wrap="none" rtlCol="0">
              <a:spAutoFit/>
            </a:bodyPr>
            <a:lstStyle/>
            <a:p>
              <a:pPr algn="r"/>
              <a:r>
                <a:rPr lang="ja-JP" altLang="en-US" sz="16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時間</a:t>
              </a:r>
            </a:p>
          </p:txBody>
        </p:sp>
        <p:sp>
          <p:nvSpPr>
            <p:cNvPr id="72" name="テキスト ボックス 71"/>
            <p:cNvSpPr txBox="1">
              <a:spLocks noChangeAspect="1"/>
            </p:cNvSpPr>
            <p:nvPr/>
          </p:nvSpPr>
          <p:spPr>
            <a:xfrm>
              <a:off x="5269284" y="2851711"/>
              <a:ext cx="2927746" cy="365969"/>
            </a:xfrm>
            <a:prstGeom prst="rect">
              <a:avLst/>
            </a:prstGeom>
            <a:noFill/>
          </p:spPr>
          <p:txBody>
            <a:bodyPr wrap="non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維持管理手法：予測計画型</a:t>
              </a:r>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5" name="グループ化 94"/>
            <p:cNvGrpSpPr/>
            <p:nvPr/>
          </p:nvGrpSpPr>
          <p:grpSpPr>
            <a:xfrm>
              <a:off x="5042374" y="3199610"/>
              <a:ext cx="3339719" cy="2246721"/>
              <a:chOff x="4953861" y="3291660"/>
              <a:chExt cx="3311257" cy="2181035"/>
            </a:xfrm>
          </p:grpSpPr>
          <p:sp>
            <p:nvSpPr>
              <p:cNvPr id="66" name="正方形/長方形 65"/>
              <p:cNvSpPr>
                <a:spLocks noChangeAspect="1"/>
              </p:cNvSpPr>
              <p:nvPr/>
            </p:nvSpPr>
            <p:spPr>
              <a:xfrm>
                <a:off x="4966803" y="3291660"/>
                <a:ext cx="3285951" cy="218103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フリーフォーム 66"/>
              <p:cNvSpPr>
                <a:spLocks noChangeAspect="1"/>
              </p:cNvSpPr>
              <p:nvPr/>
            </p:nvSpPr>
            <p:spPr>
              <a:xfrm>
                <a:off x="4961527" y="3837982"/>
                <a:ext cx="1648251" cy="1417050"/>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Lst>
                <a:ahLst/>
                <a:cxnLst>
                  <a:cxn ang="0">
                    <a:pos x="connsiteX0" y="connsiteY0"/>
                  </a:cxn>
                  <a:cxn ang="0">
                    <a:pos x="connsiteX1" y="connsiteY1"/>
                  </a:cxn>
                </a:cxnLst>
                <a:rect l="l" t="t" r="r" b="b"/>
                <a:pathLst>
                  <a:path w="1804683" h="1727200">
                    <a:moveTo>
                      <a:pt x="0" y="0"/>
                    </a:moveTo>
                    <a:cubicBezTo>
                      <a:pt x="1113931" y="67733"/>
                      <a:pt x="1190313" y="435953"/>
                      <a:pt x="1804683" y="1727200"/>
                    </a:cubicBezTo>
                  </a:path>
                </a:pathLst>
              </a:custGeom>
              <a:noFill/>
              <a:ln w="6350">
                <a:prstDash val="sysDot"/>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9" name="直線コネクタ 68"/>
              <p:cNvCxnSpPr>
                <a:cxnSpLocks noChangeAspect="1"/>
              </p:cNvCxnSpPr>
              <p:nvPr/>
            </p:nvCxnSpPr>
            <p:spPr>
              <a:xfrm>
                <a:off x="4961527" y="5084678"/>
                <a:ext cx="3290171"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71" name="フリーフォーム 70"/>
              <p:cNvSpPr>
                <a:spLocks noChangeAspect="1"/>
              </p:cNvSpPr>
              <p:nvPr/>
            </p:nvSpPr>
            <p:spPr>
              <a:xfrm>
                <a:off x="4966801" y="3837982"/>
                <a:ext cx="1064985" cy="423192"/>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4" name="直線矢印コネクタ 73"/>
              <p:cNvCxnSpPr>
                <a:cxnSpLocks noChangeAspect="1"/>
                <a:stCxn id="71" idx="1"/>
                <a:endCxn id="75" idx="0"/>
              </p:cNvCxnSpPr>
              <p:nvPr/>
            </p:nvCxnSpPr>
            <p:spPr>
              <a:xfrm flipH="1" flipV="1">
                <a:off x="6026862" y="3837982"/>
                <a:ext cx="4924" cy="42319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フリーフォーム 74"/>
              <p:cNvSpPr>
                <a:spLocks noChangeAspect="1"/>
              </p:cNvSpPr>
              <p:nvPr/>
            </p:nvSpPr>
            <p:spPr>
              <a:xfrm>
                <a:off x="6026862" y="3837982"/>
                <a:ext cx="1064985" cy="423192"/>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6" name="フリーフォーム 75"/>
              <p:cNvSpPr>
                <a:spLocks noChangeAspect="1"/>
              </p:cNvSpPr>
              <p:nvPr/>
            </p:nvSpPr>
            <p:spPr>
              <a:xfrm>
                <a:off x="7063224" y="3837982"/>
                <a:ext cx="1064985" cy="423192"/>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77" name="直線矢印コネクタ 76"/>
              <p:cNvCxnSpPr>
                <a:cxnSpLocks noChangeAspect="1"/>
              </p:cNvCxnSpPr>
              <p:nvPr/>
            </p:nvCxnSpPr>
            <p:spPr>
              <a:xfrm flipH="1" flipV="1">
                <a:off x="7091847" y="3828759"/>
                <a:ext cx="4924" cy="42319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a:cxnSpLocks noChangeAspect="1"/>
              </p:cNvCxnSpPr>
              <p:nvPr/>
            </p:nvCxnSpPr>
            <p:spPr>
              <a:xfrm>
                <a:off x="4953861" y="4261174"/>
                <a:ext cx="3290171"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sp>
            <p:nvSpPr>
              <p:cNvPr id="79" name="フリーフォーム 78"/>
              <p:cNvSpPr>
                <a:spLocks noChangeAspect="1"/>
              </p:cNvSpPr>
              <p:nvPr/>
            </p:nvSpPr>
            <p:spPr>
              <a:xfrm>
                <a:off x="8128211" y="3837982"/>
                <a:ext cx="124545" cy="101186"/>
              </a:xfrm>
              <a:custGeom>
                <a:avLst/>
                <a:gdLst>
                  <a:gd name="connsiteX0" fmla="*/ 0 w 1717040"/>
                  <a:gd name="connsiteY0" fmla="*/ 0 h 1717040"/>
                  <a:gd name="connsiteX1" fmla="*/ 1097280 w 1717040"/>
                  <a:gd name="connsiteY1" fmla="*/ 853440 h 1717040"/>
                  <a:gd name="connsiteX2" fmla="*/ 1717040 w 1717040"/>
                  <a:gd name="connsiteY2" fmla="*/ 1717040 h 171704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151214 w 1770974"/>
                  <a:gd name="connsiteY1" fmla="*/ 883920 h 1747520"/>
                  <a:gd name="connsiteX2" fmla="*/ 1770974 w 1770974"/>
                  <a:gd name="connsiteY2" fmla="*/ 1747520 h 1747520"/>
                  <a:gd name="connsiteX0" fmla="*/ 0 w 1770974"/>
                  <a:gd name="connsiteY0" fmla="*/ 0 h 1747520"/>
                  <a:gd name="connsiteX1" fmla="*/ 1238856 w 1770974"/>
                  <a:gd name="connsiteY1" fmla="*/ 772160 h 1747520"/>
                  <a:gd name="connsiteX2" fmla="*/ 1770974 w 1770974"/>
                  <a:gd name="connsiteY2" fmla="*/ 1747520 h 174752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238856 w 1804683"/>
                  <a:gd name="connsiteY1" fmla="*/ 772160 h 1727200"/>
                  <a:gd name="connsiteX2" fmla="*/ 1804683 w 1804683"/>
                  <a:gd name="connsiteY2"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804683"/>
                  <a:gd name="connsiteY0" fmla="*/ 0 h 1727200"/>
                  <a:gd name="connsiteX1" fmla="*/ 1804683 w 1804683"/>
                  <a:gd name="connsiteY1" fmla="*/ 1727200 h 1727200"/>
                  <a:gd name="connsiteX0" fmla="*/ 0 w 1781766"/>
                  <a:gd name="connsiteY0" fmla="*/ 0 h 1708116"/>
                  <a:gd name="connsiteX1" fmla="*/ 1781766 w 1781766"/>
                  <a:gd name="connsiteY1" fmla="*/ 1708116 h 1708116"/>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 name="connsiteX0" fmla="*/ 0 w 1752733"/>
                  <a:gd name="connsiteY0" fmla="*/ 0 h 1699709"/>
                  <a:gd name="connsiteX1" fmla="*/ 1752733 w 1752733"/>
                  <a:gd name="connsiteY1" fmla="*/ 1699709 h 1699709"/>
                </a:gdLst>
                <a:ahLst/>
                <a:cxnLst>
                  <a:cxn ang="0">
                    <a:pos x="connsiteX0" y="connsiteY0"/>
                  </a:cxn>
                  <a:cxn ang="0">
                    <a:pos x="connsiteX1" y="connsiteY1"/>
                  </a:cxn>
                </a:cxnLst>
                <a:rect l="l" t="t" r="r" b="b"/>
                <a:pathLst>
                  <a:path w="1752733" h="1699709">
                    <a:moveTo>
                      <a:pt x="0" y="0"/>
                    </a:moveTo>
                    <a:cubicBezTo>
                      <a:pt x="1073659" y="140336"/>
                      <a:pt x="1347281" y="588697"/>
                      <a:pt x="1752733" y="1699709"/>
                    </a:cubicBezTo>
                  </a:path>
                </a:pathLst>
              </a:custGeom>
              <a:noFill/>
              <a:ln w="1905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0" name="直線矢印コネクタ 79"/>
              <p:cNvCxnSpPr>
                <a:cxnSpLocks noChangeAspect="1"/>
              </p:cNvCxnSpPr>
              <p:nvPr/>
            </p:nvCxnSpPr>
            <p:spPr>
              <a:xfrm flipH="1" flipV="1">
                <a:off x="8123285" y="3837982"/>
                <a:ext cx="4924" cy="423192"/>
              </a:xfrm>
              <a:prstGeom prst="straightConnector1">
                <a:avLst/>
              </a:prstGeom>
              <a:ln w="190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3" name="下矢印 82"/>
              <p:cNvSpPr>
                <a:spLocks noChangeAspect="1"/>
              </p:cNvSpPr>
              <p:nvPr/>
            </p:nvSpPr>
            <p:spPr>
              <a:xfrm>
                <a:off x="5049229"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下矢印 83"/>
              <p:cNvSpPr>
                <a:spLocks noChangeAspect="1"/>
              </p:cNvSpPr>
              <p:nvPr/>
            </p:nvSpPr>
            <p:spPr>
              <a:xfrm>
                <a:off x="5420719"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下矢印 84"/>
              <p:cNvSpPr>
                <a:spLocks noChangeAspect="1"/>
              </p:cNvSpPr>
              <p:nvPr/>
            </p:nvSpPr>
            <p:spPr>
              <a:xfrm>
                <a:off x="5792208"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下矢印 85"/>
              <p:cNvSpPr>
                <a:spLocks noChangeAspect="1"/>
              </p:cNvSpPr>
              <p:nvPr/>
            </p:nvSpPr>
            <p:spPr>
              <a:xfrm>
                <a:off x="6163698"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下矢印 86"/>
              <p:cNvSpPr>
                <a:spLocks noChangeAspect="1"/>
              </p:cNvSpPr>
              <p:nvPr/>
            </p:nvSpPr>
            <p:spPr>
              <a:xfrm>
                <a:off x="6535188"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下矢印 87"/>
              <p:cNvSpPr>
                <a:spLocks noChangeAspect="1"/>
              </p:cNvSpPr>
              <p:nvPr/>
            </p:nvSpPr>
            <p:spPr>
              <a:xfrm>
                <a:off x="6906677"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下矢印 88"/>
              <p:cNvSpPr>
                <a:spLocks noChangeAspect="1"/>
              </p:cNvSpPr>
              <p:nvPr/>
            </p:nvSpPr>
            <p:spPr>
              <a:xfrm>
                <a:off x="7278169"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下矢印 89"/>
              <p:cNvSpPr>
                <a:spLocks noChangeAspect="1"/>
              </p:cNvSpPr>
              <p:nvPr/>
            </p:nvSpPr>
            <p:spPr>
              <a:xfrm>
                <a:off x="7667604"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1" name="下矢印 90"/>
              <p:cNvSpPr>
                <a:spLocks noChangeAspect="1"/>
              </p:cNvSpPr>
              <p:nvPr/>
            </p:nvSpPr>
            <p:spPr>
              <a:xfrm>
                <a:off x="8013058" y="3570266"/>
                <a:ext cx="190094" cy="194992"/>
              </a:xfrm>
              <a:prstGeom prst="downArrow">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92" name="直線コネクタ 91"/>
              <p:cNvCxnSpPr>
                <a:cxnSpLocks noChangeAspect="1"/>
              </p:cNvCxnSpPr>
              <p:nvPr/>
            </p:nvCxnSpPr>
            <p:spPr>
              <a:xfrm>
                <a:off x="4974947" y="4624075"/>
                <a:ext cx="3290171" cy="2"/>
              </a:xfrm>
              <a:prstGeom prst="line">
                <a:avLst/>
              </a:prstGeom>
              <a:ln>
                <a:solidFill>
                  <a:srgbClr val="FF0000"/>
                </a:solidFill>
                <a:prstDash val="dashDot"/>
              </a:ln>
            </p:spPr>
            <p:style>
              <a:lnRef idx="1">
                <a:schemeClr val="accent1"/>
              </a:lnRef>
              <a:fillRef idx="0">
                <a:schemeClr val="accent1"/>
              </a:fillRef>
              <a:effectRef idx="0">
                <a:schemeClr val="accent1"/>
              </a:effectRef>
              <a:fontRef idx="minor">
                <a:schemeClr val="tx1"/>
              </a:fontRef>
            </p:style>
          </p:cxnSp>
        </p:grpSp>
        <p:sp>
          <p:nvSpPr>
            <p:cNvPr id="70" name="テキスト ボックス 69"/>
            <p:cNvSpPr txBox="1">
              <a:spLocks noChangeAspect="1"/>
            </p:cNvSpPr>
            <p:nvPr/>
          </p:nvSpPr>
          <p:spPr>
            <a:xfrm>
              <a:off x="8225216" y="4831559"/>
              <a:ext cx="2245642" cy="273171"/>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限界</a:t>
              </a:r>
              <a:r>
                <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管理</a:t>
              </a:r>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水準：健全度４０</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a:spLocks noChangeAspect="1"/>
            </p:cNvSpPr>
            <p:nvPr/>
          </p:nvSpPr>
          <p:spPr>
            <a:xfrm>
              <a:off x="8225216" y="4067975"/>
              <a:ext cx="2245642" cy="273171"/>
            </a:xfrm>
            <a:prstGeom prst="rect">
              <a:avLst/>
            </a:prstGeom>
            <a:noFill/>
          </p:spPr>
          <p:txBody>
            <a:bodyPr wrap="none" rtlCol="0">
              <a:spAutoFit/>
            </a:bodyPr>
            <a:lstStyle/>
            <a:p>
              <a:r>
                <a:rPr lang="ja-JP" altLang="en-US" sz="16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最適管理水準：健全度７０</a:t>
              </a:r>
              <a:endParaRPr lang="ja-JP" altLang="en-US" sz="16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a:spLocks noChangeAspect="1"/>
            </p:cNvSpPr>
            <p:nvPr/>
          </p:nvSpPr>
          <p:spPr>
            <a:xfrm>
              <a:off x="5075906" y="3148053"/>
              <a:ext cx="1386918"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定期的な点検</a:t>
              </a:r>
            </a:p>
          </p:txBody>
        </p:sp>
        <p:sp>
          <p:nvSpPr>
            <p:cNvPr id="82" name="テキスト ボックス 81"/>
            <p:cNvSpPr txBox="1">
              <a:spLocks noChangeAspect="1"/>
            </p:cNvSpPr>
            <p:nvPr/>
          </p:nvSpPr>
          <p:spPr>
            <a:xfrm>
              <a:off x="5609109" y="4228613"/>
              <a:ext cx="595035" cy="338554"/>
            </a:xfrm>
            <a:prstGeom prst="rect">
              <a:avLst/>
            </a:prstGeom>
            <a:noFill/>
          </p:spPr>
          <p:txBody>
            <a:bodyPr wrap="none" rtlCol="0">
              <a:spAutoFit/>
            </a:bodyPr>
            <a:lstStyle/>
            <a:p>
              <a:r>
                <a:rPr lang="ja-JP" altLang="en-US" sz="1600"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補修</a:t>
              </a:r>
            </a:p>
          </p:txBody>
        </p:sp>
      </p:grpSp>
      <p:sp>
        <p:nvSpPr>
          <p:cNvPr id="63"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最適管理水準</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：健全度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70</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00233" y="1116608"/>
            <a:ext cx="8928000"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道路を常時良好な状態に保ち、一般交通に支障を及ぼさない水準以上を確保かつ劣化予測と健全度別の修繕費用から算出した</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LCC</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が最適となる健全度</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を最適管理水準とする。</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539552" y="5589240"/>
            <a:ext cx="8064896" cy="1077218"/>
          </a:xfrm>
          <a:prstGeom prst="rect">
            <a:avLst/>
          </a:prstGeom>
          <a:noFill/>
          <a:ln w="15875">
            <a:solidFill>
              <a:schemeClr val="tx1"/>
            </a:solidFill>
          </a:ln>
        </p:spPr>
        <p:txBody>
          <a:bodyPr wrap="square" rtlCol="0">
            <a:spAutoFit/>
          </a:bodyPr>
          <a:lstStyle/>
          <a:p>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健全度</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100</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70</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：損傷・変状はあるが、機能低下が見られず、損傷の進行状態を継続的に</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観察</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69</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：損傷・変状があり、修繕が必要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39</a:t>
            </a:r>
            <a:r>
              <a:rPr lang="ja-JP" altLang="en-US" sz="1600" u="sng"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600" u="sng"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　：損傷・</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変状が</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著しく</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部分</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更新を伴う修繕や、緊急的</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な対策が</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必要</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69405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29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＜舗装＞</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2" name="Rectangle 1"/>
          <p:cNvSpPr>
            <a:spLocks noChangeArrowheads="1"/>
          </p:cNvSpPr>
          <p:nvPr/>
        </p:nvSpPr>
        <p:spPr bwMode="auto">
          <a:xfrm>
            <a:off x="3311483" y="1124744"/>
            <a:ext cx="2052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Meiryo UI" pitchFamily="50" charset="-128"/>
                <a:ea typeface="Meiryo UI" pitchFamily="50" charset="-128"/>
                <a:cs typeface="Meiryo UI" pitchFamily="50" charset="-128"/>
              </a:rPr>
              <a:t>更新判定フロー</a:t>
            </a:r>
            <a:endParaRPr kumimoji="1" lang="ja-JP" altLang="en-US"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875625238"/>
              </p:ext>
            </p:extLst>
          </p:nvPr>
        </p:nvGraphicFramePr>
        <p:xfrm>
          <a:off x="3491880" y="6283731"/>
          <a:ext cx="5184576" cy="457637"/>
        </p:xfrm>
        <a:graphic>
          <a:graphicData uri="http://schemas.openxmlformats.org/drawingml/2006/table">
            <a:tbl>
              <a:tblPr/>
              <a:tblGrid>
                <a:gridCol w="5184576"/>
              </a:tblGrid>
              <a:tr h="457637">
                <a:tc>
                  <a:txBody>
                    <a:bodyPr/>
                    <a:lstStyle/>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①断面構成の変更、路盤の取替え、橋面上の防水シート設置等</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a:noFill/>
                    </a:lnL>
                    <a:lnR>
                      <a:noFill/>
                    </a:lnR>
                    <a:lnT>
                      <a:noFill/>
                    </a:lnT>
                    <a:lnB>
                      <a:noFill/>
                    </a:lnB>
                  </a:tcPr>
                </a:tc>
              </a:tr>
            </a:tbl>
          </a:graphicData>
        </a:graphic>
      </p:graphicFrame>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9917" y="1484784"/>
            <a:ext cx="5688632" cy="469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32533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30</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Co</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構造物＞</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1845" y="1607314"/>
            <a:ext cx="6984776" cy="4188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
          <p:cNvSpPr>
            <a:spLocks noChangeArrowheads="1"/>
          </p:cNvSpPr>
          <p:nvPr/>
        </p:nvSpPr>
        <p:spPr bwMode="auto">
          <a:xfrm>
            <a:off x="3311483" y="1268760"/>
            <a:ext cx="2052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Meiryo UI" pitchFamily="50" charset="-128"/>
                <a:ea typeface="Meiryo UI" pitchFamily="50" charset="-128"/>
                <a:cs typeface="Meiryo UI" pitchFamily="50" charset="-128"/>
              </a:rPr>
              <a:t>更新判定フロー</a:t>
            </a:r>
            <a:endParaRPr kumimoji="1" lang="ja-JP" altLang="en-US"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2894391217"/>
              </p:ext>
            </p:extLst>
          </p:nvPr>
        </p:nvGraphicFramePr>
        <p:xfrm>
          <a:off x="3059832" y="6067707"/>
          <a:ext cx="5760640" cy="457637"/>
        </p:xfrm>
        <a:graphic>
          <a:graphicData uri="http://schemas.openxmlformats.org/drawingml/2006/table">
            <a:tbl>
              <a:tblPr/>
              <a:tblGrid>
                <a:gridCol w="5760640"/>
              </a:tblGrid>
              <a:tr h="457637">
                <a:tc>
                  <a:txBody>
                    <a:bodyPr/>
                    <a:lstStyle/>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①幅員、初期不良、鉄筋腐食が著しく耐力への影響があるもの等</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a:noFill/>
                    </a:lnL>
                    <a:lnR>
                      <a:noFill/>
                    </a:lnR>
                    <a:lnT>
                      <a:noFill/>
                    </a:lnT>
                    <a:lnB>
                      <a:noFill/>
                    </a:lnB>
                  </a:tcPr>
                </a:tc>
              </a:tr>
            </a:tbl>
          </a:graphicData>
        </a:graphic>
      </p:graphicFrame>
    </p:spTree>
    <p:extLst>
      <p:ext uri="{BB962C8B-B14F-4D97-AF65-F5344CB8AC3E}">
        <p14:creationId xmlns:p14="http://schemas.microsoft.com/office/powerpoint/2010/main" val="29484085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横断歩道橋</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graphicFrame>
        <p:nvGraphicFramePr>
          <p:cNvPr id="13" name="表 12"/>
          <p:cNvGraphicFramePr>
            <a:graphicFrameLocks noGrp="1"/>
          </p:cNvGraphicFramePr>
          <p:nvPr>
            <p:extLst>
              <p:ext uri="{D42A27DB-BD31-4B8C-83A1-F6EECF244321}">
                <p14:modId xmlns:p14="http://schemas.microsoft.com/office/powerpoint/2010/main" val="174435201"/>
              </p:ext>
            </p:extLst>
          </p:nvPr>
        </p:nvGraphicFramePr>
        <p:xfrm>
          <a:off x="1191932" y="5013176"/>
          <a:ext cx="7484524" cy="1321733"/>
        </p:xfrm>
        <a:graphic>
          <a:graphicData uri="http://schemas.openxmlformats.org/drawingml/2006/table">
            <a:tbl>
              <a:tblPr/>
              <a:tblGrid>
                <a:gridCol w="7484524"/>
              </a:tblGrid>
              <a:tr h="1321733">
                <a:tc>
                  <a:txBody>
                    <a:bodyPr/>
                    <a:lstStyle/>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①撤去要件</a:t>
                      </a:r>
                    </a:p>
                    <a:p>
                      <a:pPr algn="l" fontAlgn="t"/>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通学路に指定されていないもの</a:t>
                      </a:r>
                    </a:p>
                    <a:p>
                      <a:pPr algn="l" fontAlgn="t"/>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2.</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利用者が極めて少ないもの</a:t>
                      </a:r>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概ね</a:t>
                      </a:r>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20</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人未満</a:t>
                      </a:r>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/12h)</a:t>
                      </a:r>
                    </a:p>
                    <a:p>
                      <a:pPr algn="l" fontAlgn="t"/>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3.</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撤去直後にも代替横断歩道</a:t>
                      </a:r>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別の施設も含む</a:t>
                      </a:r>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a:t>
                      </a:r>
                      <a:r>
                        <a:rPr lang="ja-JP" altLang="en-US" sz="1400" b="0" i="0" u="none" strike="noStrike" dirty="0" err="1" smtClean="0">
                          <a:solidFill>
                            <a:srgbClr val="000000"/>
                          </a:solidFill>
                          <a:effectLst/>
                          <a:latin typeface="HG丸ｺﾞｼｯｸM-PRO" panose="020F0600000000000000" pitchFamily="50" charset="-128"/>
                          <a:ea typeface="HG丸ｺﾞｼｯｸM-PRO" panose="020F0600000000000000" pitchFamily="50" charset="-128"/>
                        </a:rPr>
                        <a:t>までの</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　距離が</a:t>
                      </a:r>
                      <a:r>
                        <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100m</a:t>
                      </a:r>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以内のもの</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②ﾊﾞﾘｱﾌﾘｰ未対応、横過している道路の歩道や車道幅員を支柱や階段が阻害しているもの</a:t>
                      </a:r>
                    </a:p>
                  </a:txBody>
                  <a:tcPr marL="9525" marR="9525" marT="9525" marB="0">
                    <a:lnL>
                      <a:noFill/>
                    </a:lnL>
                    <a:lnR>
                      <a:noFill/>
                    </a:lnR>
                    <a:lnT>
                      <a:noFill/>
                    </a:lnT>
                    <a:lnB>
                      <a:noFill/>
                    </a:lnB>
                  </a:tcPr>
                </a:tc>
              </a:tr>
            </a:tbl>
          </a:graphicData>
        </a:graphic>
      </p:graphicFrame>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0833" y="1607314"/>
            <a:ext cx="5295423" cy="3254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Rectangle 1"/>
          <p:cNvSpPr>
            <a:spLocks noChangeArrowheads="1"/>
          </p:cNvSpPr>
          <p:nvPr/>
        </p:nvSpPr>
        <p:spPr bwMode="auto">
          <a:xfrm>
            <a:off x="3311483" y="1268760"/>
            <a:ext cx="2052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Meiryo UI" pitchFamily="50" charset="-128"/>
                <a:ea typeface="Meiryo UI" pitchFamily="50" charset="-128"/>
                <a:cs typeface="Meiryo UI" pitchFamily="50" charset="-128"/>
              </a:rPr>
              <a:t>更新判定フロー</a:t>
            </a:r>
            <a:endParaRPr kumimoji="1" lang="ja-JP" altLang="en-US"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9957422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32</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＜排水施設＞</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0729" y="1607475"/>
            <a:ext cx="6187008" cy="369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
          <p:cNvSpPr>
            <a:spLocks noChangeArrowheads="1"/>
          </p:cNvSpPr>
          <p:nvPr/>
        </p:nvSpPr>
        <p:spPr bwMode="auto">
          <a:xfrm>
            <a:off x="3311483" y="1268760"/>
            <a:ext cx="2052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Meiryo UI" pitchFamily="50" charset="-128"/>
                <a:ea typeface="Meiryo UI" pitchFamily="50" charset="-128"/>
                <a:cs typeface="Meiryo UI" pitchFamily="50" charset="-128"/>
              </a:rPr>
              <a:t>更新判定フロー</a:t>
            </a:r>
            <a:endParaRPr kumimoji="1" lang="ja-JP" altLang="en-US"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310622965"/>
              </p:ext>
            </p:extLst>
          </p:nvPr>
        </p:nvGraphicFramePr>
        <p:xfrm>
          <a:off x="1331640" y="5733256"/>
          <a:ext cx="6768752" cy="457637"/>
        </p:xfrm>
        <a:graphic>
          <a:graphicData uri="http://schemas.openxmlformats.org/drawingml/2006/table">
            <a:tbl>
              <a:tblPr/>
              <a:tblGrid>
                <a:gridCol w="6768752"/>
              </a:tblGrid>
              <a:tr h="457637">
                <a:tc>
                  <a:txBody>
                    <a:bodyPr/>
                    <a:lstStyle/>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①ゲリラ豪雨等に対する排水能力不足、想定降雨量の妥当性</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p>
                      <a:pPr algn="l" fontAlgn="t"/>
                      <a:r>
                        <a:rPr lang="ja-JP" altLang="en-US"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rPr>
                        <a:t>②縦断勾配や周辺環境などで落葉や土砂堆積が多く高頻度な管理を要する施設</a:t>
                      </a:r>
                      <a:endParaRPr lang="en-US" altLang="ja-JP" sz="1400" b="0" i="0" u="none" strike="noStrike" dirty="0" smtClean="0">
                        <a:solidFill>
                          <a:srgbClr val="000000"/>
                        </a:solidFill>
                        <a:effectLst/>
                        <a:latin typeface="HG丸ｺﾞｼｯｸM-PRO" panose="020F0600000000000000" pitchFamily="50" charset="-128"/>
                        <a:ea typeface="HG丸ｺﾞｼｯｸM-PRO" panose="020F0600000000000000" pitchFamily="50" charset="-128"/>
                      </a:endParaRPr>
                    </a:p>
                  </a:txBody>
                  <a:tcPr marL="9525" marR="9525" marT="9525" marB="0">
                    <a:lnL>
                      <a:noFill/>
                    </a:lnL>
                    <a:lnR>
                      <a:noFill/>
                    </a:lnR>
                    <a:lnT>
                      <a:noFill/>
                    </a:lnT>
                    <a:lnB>
                      <a:noFill/>
                    </a:lnB>
                  </a:tcPr>
                </a:tc>
              </a:tr>
            </a:tbl>
          </a:graphicData>
        </a:graphic>
      </p:graphicFrame>
    </p:spTree>
    <p:extLst>
      <p:ext uri="{BB962C8B-B14F-4D97-AF65-F5344CB8AC3E}">
        <p14:creationId xmlns:p14="http://schemas.microsoft.com/office/powerpoint/2010/main" val="11796020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＜交通安全施設＞</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1" name="正方形/長方形 10"/>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2</a:t>
            </a:r>
            <a:r>
              <a:rPr lang="ja-JP" altLang="en-US" sz="2400" b="1" dirty="0" smtClean="0">
                <a:solidFill>
                  <a:schemeClr val="bg1"/>
                </a:solidFill>
                <a:latin typeface="Meiryo UI" pitchFamily="50" charset="-128"/>
                <a:ea typeface="Meiryo UI" pitchFamily="50" charset="-128"/>
                <a:cs typeface="Meiryo UI" pitchFamily="50" charset="-128"/>
              </a:rPr>
              <a:t>）更新時期の考え方</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7" name="Rectangle 1"/>
          <p:cNvSpPr>
            <a:spLocks noChangeArrowheads="1"/>
          </p:cNvSpPr>
          <p:nvPr/>
        </p:nvSpPr>
        <p:spPr bwMode="auto">
          <a:xfrm>
            <a:off x="3311483" y="1178853"/>
            <a:ext cx="205223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lang="ja-JP" altLang="en-US" sz="1600" dirty="0" smtClean="0">
                <a:latin typeface="Meiryo UI" pitchFamily="50" charset="-128"/>
                <a:ea typeface="Meiryo UI" pitchFamily="50" charset="-128"/>
                <a:cs typeface="Meiryo UI" pitchFamily="50" charset="-128"/>
              </a:rPr>
              <a:t>更新判定フロー</a:t>
            </a:r>
            <a:endParaRPr kumimoji="1" lang="ja-JP" altLang="en-US" sz="3600" b="0" i="0" u="none" strike="noStrike" cap="none" normalizeH="0" baseline="0" dirty="0" smtClean="0">
              <a:ln>
                <a:noFill/>
              </a:ln>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690886"/>
            <a:ext cx="4554220" cy="3466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1924" y="1700808"/>
            <a:ext cx="4386580" cy="23207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42660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10889548"/>
              </p:ext>
            </p:extLst>
          </p:nvPr>
        </p:nvGraphicFramePr>
        <p:xfrm>
          <a:off x="112160" y="1988840"/>
          <a:ext cx="8880452" cy="3970625"/>
        </p:xfrm>
        <a:graphic>
          <a:graphicData uri="http://schemas.openxmlformats.org/drawingml/2006/table">
            <a:tbl>
              <a:tblPr>
                <a:tableStyleId>{5C22544A-7EE6-4342-B048-85BDC9FD1C3A}</a:tableStyleId>
              </a:tblPr>
              <a:tblGrid>
                <a:gridCol w="1368008"/>
                <a:gridCol w="1252074"/>
                <a:gridCol w="1252074"/>
                <a:gridCol w="1252074"/>
                <a:gridCol w="1252074"/>
                <a:gridCol w="1252074"/>
                <a:gridCol w="1252074"/>
              </a:tblGrid>
              <a:tr h="303104">
                <a:tc rowSpan="2">
                  <a:txBody>
                    <a:bodyPr/>
                    <a:lstStyle/>
                    <a:p>
                      <a:pPr algn="ctr" rtl="0" fontAlgn="ctr"/>
                      <a:r>
                        <a:rPr lang="ja-JP" altLang="en-US" sz="12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施設等</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solidFill>
                  </a:tcPr>
                </a:tc>
                <a:tc gridSpan="6">
                  <a:txBody>
                    <a:bodyPr/>
                    <a:lstStyle/>
                    <a:p>
                      <a:pPr algn="ctr" rtl="0" fontAlgn="ctr"/>
                      <a:r>
                        <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健全度</a:t>
                      </a:r>
                      <a:endParaRPr lang="zh-TW"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30431">
                <a:tc vMerge="1">
                  <a:txBody>
                    <a:bodyPr/>
                    <a:lstStyle/>
                    <a:p>
                      <a:endParaRPr kumimoji="1" lang="ja-JP" altLang="en-US"/>
                    </a:p>
                  </a:txBody>
                  <a:tcPr/>
                </a:tc>
                <a:tc>
                  <a:txBody>
                    <a:bodyPr/>
                    <a:lstStyle/>
                    <a:p>
                      <a:pPr algn="ctr" rtl="0" fontAlgn="ctr"/>
                      <a:r>
                        <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点検結果</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solidFill>
                  </a:tcPr>
                </a:tc>
                <a:tc>
                  <a:txBody>
                    <a:bodyPr/>
                    <a:lstStyle/>
                    <a:p>
                      <a:pPr algn="ctr" rtl="0"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適用</a:t>
                      </a:r>
                      <a:br>
                        <a:rPr lang="zh-TW" altLang="en-US" sz="12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2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設計基準</a:t>
                      </a:r>
                      <a:endParaRPr lang="zh-TW"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solidFill>
                  </a:tcPr>
                </a:tc>
                <a:tc>
                  <a:txBody>
                    <a:bodyPr/>
                    <a:lstStyle/>
                    <a:p>
                      <a:pPr algn="ctr" rtl="0" fontAlgn="ctr"/>
                      <a:r>
                        <a:rPr lang="zh-TW" altLang="en-US" sz="12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大型車</a:t>
                      </a:r>
                      <a:br>
                        <a:rPr lang="zh-TW" altLang="en-US" sz="12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br>
                      <a:r>
                        <a:rPr lang="zh-TW" altLang="en-US" sz="12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交通量</a:t>
                      </a:r>
                      <a:endParaRPr lang="zh-TW"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solidFill>
                  </a:tcPr>
                </a:tc>
                <a:tc>
                  <a:txBody>
                    <a:bodyPr/>
                    <a:lstStyle/>
                    <a:p>
                      <a:pPr algn="ctr" rtl="0" fontAlgn="ctr"/>
                      <a:r>
                        <a:rPr lang="ja-JP" altLang="en-US" sz="12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特殊構造</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solidFill>
                  </a:tcPr>
                </a:tc>
                <a:tc>
                  <a:txBody>
                    <a:bodyPr/>
                    <a:lstStyle/>
                    <a:p>
                      <a:pPr algn="ctr" rtl="0" fontAlgn="ctr"/>
                      <a:r>
                        <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環境</a:t>
                      </a:r>
                      <a:r>
                        <a:rPr lang="en-US" altLang="ja-JP"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塩害など</a:t>
                      </a:r>
                      <a:r>
                        <a:rPr lang="en-US" altLang="ja-JP"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solidFill>
                  </a:tcPr>
                </a:tc>
                <a:tc>
                  <a:txBody>
                    <a:bodyPr/>
                    <a:lstStyle/>
                    <a:p>
                      <a:pPr algn="ctr" rtl="0" fontAlgn="ctr"/>
                      <a:r>
                        <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その他</a:t>
                      </a:r>
                      <a:endParaRPr lang="en-US" altLang="ja-JP"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en-US" altLang="ja-JP"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初期不良など</a:t>
                      </a:r>
                      <a:r>
                        <a:rPr lang="en-US" altLang="ja-JP" sz="12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2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solidFill>
                  </a:tcPr>
                </a:tc>
              </a:tr>
              <a:tr h="435444">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橋梁</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tx2">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(HI)</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r>
              <a:tr h="435444">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トンネル</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tx2">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(AA</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漏水</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r>
              <a:tr h="435444">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舗装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tx2">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(MCI)</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橋面</a:t>
                      </a:r>
                      <a:r>
                        <a:rPr lang="en-US" altLang="ja-JP"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空洞</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r>
              <a:tr h="435444">
                <a:tc>
                  <a:txBody>
                    <a:bodyPr/>
                    <a:lstStyle/>
                    <a:p>
                      <a:pPr algn="ctr" rtl="0" fontAlgn="ctr"/>
                      <a:r>
                        <a:rPr 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Co</a:t>
                      </a: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構造物</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tx2">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(AA</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r>
              <a:tr h="449025">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横断歩道</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橋</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tx2">
                        <a:lumMod val="40000"/>
                        <a:lumOff val="60000"/>
                      </a:schemeClr>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i="0" u="none" strike="noStrike"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(BF)</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r>
              <a:tr h="435444">
                <a:tc>
                  <a:txBody>
                    <a:bodyPr/>
                    <a:lstStyle/>
                    <a:p>
                      <a:pPr algn="ctr" rtl="0" fontAlgn="ctr"/>
                      <a:r>
                        <a:rPr lang="ja-JP" altLang="en-US" sz="1200" u="none" strike="noStrike">
                          <a:effectLst/>
                          <a:latin typeface="Meiryo UI" panose="020B0604030504040204" pitchFamily="50" charset="-128"/>
                          <a:ea typeface="Meiryo UI" panose="020B0604030504040204" pitchFamily="50" charset="-128"/>
                          <a:cs typeface="Meiryo UI" panose="020B0604030504040204" pitchFamily="50" charset="-128"/>
                        </a:rPr>
                        <a:t>排水施設</a:t>
                      </a:r>
                      <a:endParaRPr lang="ja-JP" altLang="en-US" sz="12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tx2">
                        <a:lumMod val="40000"/>
                        <a:lumOff val="60000"/>
                      </a:schemeClr>
                    </a:solidFill>
                  </a:tcPr>
                </a:tc>
                <a:tc>
                  <a:txBody>
                    <a:bodyPr/>
                    <a:lstStyle/>
                    <a:p>
                      <a:pPr algn="ctr" rtl="0"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降雨量</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地下道</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縦断等</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r>
              <a:tr h="510845">
                <a:tc>
                  <a:txBody>
                    <a:bodyPr/>
                    <a:lstStyle/>
                    <a:p>
                      <a:pPr algn="ctr" rtl="0" fontAlgn="ctr"/>
                      <a:r>
                        <a:rPr lang="zh-TW"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交通安全施設</a:t>
                      </a:r>
                      <a:endParaRPr lang="zh-TW"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tx2">
                        <a:lumMod val="40000"/>
                        <a:lumOff val="60000"/>
                      </a:schemeClr>
                    </a:solidFill>
                  </a:tcPr>
                </a:tc>
                <a:tc>
                  <a:txBody>
                    <a:bodyPr/>
                    <a:lstStyle/>
                    <a:p>
                      <a:pPr algn="ctr" rtl="0" fontAlgn="ctr"/>
                      <a:r>
                        <a:rPr lang="ja-JP" altLang="en-US" sz="14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高さ</a:t>
                      </a:r>
                      <a:r>
                        <a:rPr lang="en-US" altLang="ja-JP"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fontAlgn="ct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c>
                  <a:txBody>
                    <a:bodyPr/>
                    <a:lstStyle/>
                    <a:p>
                      <a:pPr algn="ctr" rtl="0" fontAlgn="ctr"/>
                      <a:r>
                        <a:rPr lang="ja-JP" altLang="en-US" sz="14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195" marR="9195" marT="9195" marB="0" anchor="ctr">
                    <a:solidFill>
                      <a:schemeClr val="accent1">
                        <a:lumMod val="40000"/>
                        <a:lumOff val="60000"/>
                      </a:schemeClr>
                    </a:solidFill>
                  </a:tcPr>
                </a:tc>
              </a:tr>
            </a:tbl>
          </a:graphicData>
        </a:graphic>
      </p:graphicFrame>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0" name="正方形/長方形 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3</a:t>
            </a:r>
            <a:r>
              <a:rPr lang="ja-JP" altLang="en-US" sz="2400" b="1" dirty="0" smtClean="0">
                <a:solidFill>
                  <a:schemeClr val="bg1"/>
                </a:solidFill>
                <a:latin typeface="Meiryo UI" pitchFamily="50" charset="-128"/>
                <a:ea typeface="Meiryo UI" pitchFamily="50" charset="-128"/>
                <a:cs typeface="Meiryo UI" pitchFamily="50" charset="-128"/>
              </a:rPr>
              <a:t>）重点化指標</a:t>
            </a:r>
            <a:r>
              <a:rPr lang="en-US" altLang="ja-JP" sz="2400" b="1" dirty="0" smtClean="0">
                <a:solidFill>
                  <a:schemeClr val="bg1"/>
                </a:solidFill>
                <a:latin typeface="Meiryo UI" pitchFamily="50" charset="-128"/>
                <a:ea typeface="Meiryo UI" pitchFamily="50" charset="-128"/>
                <a:cs typeface="Meiryo UI" pitchFamily="50" charset="-128"/>
              </a:rPr>
              <a:t>(</a:t>
            </a:r>
            <a:r>
              <a:rPr lang="ja-JP" altLang="en-US" sz="2400" b="1" dirty="0" smtClean="0">
                <a:solidFill>
                  <a:schemeClr val="bg1"/>
                </a:solidFill>
                <a:latin typeface="Meiryo UI" pitchFamily="50" charset="-128"/>
                <a:ea typeface="Meiryo UI" pitchFamily="50" charset="-128"/>
                <a:cs typeface="Meiryo UI" pitchFamily="50" charset="-128"/>
              </a:rPr>
              <a:t>優先順位の判断要素</a:t>
            </a:r>
            <a:r>
              <a:rPr lang="en-US" altLang="ja-JP"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点検・修繕</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補修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の重点化指標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12160" y="1243894"/>
            <a:ext cx="8928000" cy="646331"/>
          </a:xfrm>
          <a:prstGeom prst="rect">
            <a:avLst/>
          </a:prstGeom>
          <a:gradFill>
            <a:gsLst>
              <a:gs pos="0">
                <a:schemeClr val="bg1"/>
              </a:gs>
              <a:gs pos="100000">
                <a:schemeClr val="bg1"/>
              </a:gs>
            </a:gsLst>
            <a:lin ang="5400000" scaled="1"/>
          </a:gradFill>
          <a:ln w="12700">
            <a:solidFill>
              <a:schemeClr val="tx1"/>
            </a:solidFill>
          </a:ln>
        </p:spPr>
        <p:txBody>
          <a:bodyPr>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道路施設の保全にあたっては、施設の劣化損傷や汚損など直接的要因以外に、下記に示す要素をもとに、路線や区間の重点化を図る。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1254809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0" name="正方形/長方形 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3</a:t>
            </a:r>
            <a:r>
              <a:rPr lang="ja-JP" altLang="en-US" sz="2400" b="1" dirty="0" smtClean="0">
                <a:solidFill>
                  <a:schemeClr val="bg1"/>
                </a:solidFill>
                <a:latin typeface="Meiryo UI" pitchFamily="50" charset="-128"/>
                <a:ea typeface="Meiryo UI" pitchFamily="50" charset="-128"/>
                <a:cs typeface="Meiryo UI" pitchFamily="50" charset="-128"/>
              </a:rPr>
              <a:t>）重点化指標</a:t>
            </a:r>
            <a:r>
              <a:rPr lang="en-US" altLang="ja-JP" sz="2400" b="1" dirty="0" smtClean="0">
                <a:solidFill>
                  <a:schemeClr val="bg1"/>
                </a:solidFill>
                <a:latin typeface="Meiryo UI" pitchFamily="50" charset="-128"/>
                <a:ea typeface="Meiryo UI" pitchFamily="50" charset="-128"/>
                <a:cs typeface="Meiryo UI" pitchFamily="50" charset="-128"/>
              </a:rPr>
              <a:t>(</a:t>
            </a:r>
            <a:r>
              <a:rPr lang="ja-JP" altLang="en-US" sz="2400" b="1" dirty="0" smtClean="0">
                <a:solidFill>
                  <a:schemeClr val="bg1"/>
                </a:solidFill>
                <a:latin typeface="Meiryo UI" pitchFamily="50" charset="-128"/>
                <a:ea typeface="Meiryo UI" pitchFamily="50" charset="-128"/>
                <a:cs typeface="Meiryo UI" pitchFamily="50" charset="-128"/>
              </a:rPr>
              <a:t>優先順位の判断要素</a:t>
            </a:r>
            <a:r>
              <a:rPr lang="en-US" altLang="ja-JP"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点検・修繕</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補修</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の重点化指標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1657803703"/>
              </p:ext>
            </p:extLst>
          </p:nvPr>
        </p:nvGraphicFramePr>
        <p:xfrm>
          <a:off x="100237" y="1196751"/>
          <a:ext cx="8927994" cy="5112569"/>
        </p:xfrm>
        <a:graphic>
          <a:graphicData uri="http://schemas.openxmlformats.org/drawingml/2006/table">
            <a:tbl>
              <a:tblPr>
                <a:tableStyleId>{5C22544A-7EE6-4342-B048-85BDC9FD1C3A}</a:tableStyleId>
              </a:tblPr>
              <a:tblGrid>
                <a:gridCol w="806664"/>
                <a:gridCol w="812133"/>
                <a:gridCol w="812133"/>
                <a:gridCol w="812133"/>
                <a:gridCol w="812133"/>
                <a:gridCol w="812133"/>
                <a:gridCol w="812133"/>
                <a:gridCol w="812133"/>
                <a:gridCol w="812133"/>
                <a:gridCol w="812133"/>
                <a:gridCol w="812133"/>
              </a:tblGrid>
              <a:tr h="360041">
                <a:tc rowSpan="3">
                  <a:txBody>
                    <a:bodyPr/>
                    <a:lstStyle/>
                    <a:p>
                      <a:pPr algn="ctr" rtl="0"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施設等</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gridSpan="10">
                  <a:txBody>
                    <a:bodyPr/>
                    <a:lstStyle/>
                    <a:p>
                      <a:pPr algn="ctr" rtl="0"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社会的影響度</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348878">
                <a:tc vMerge="1">
                  <a:txBody>
                    <a:bodyPr/>
                    <a:lstStyle/>
                    <a:p>
                      <a:endParaRPr kumimoji="1" lang="ja-JP" altLang="en-US"/>
                    </a:p>
                  </a:txBody>
                  <a:tcPr/>
                </a:tc>
                <a:tc gridSpan="5">
                  <a:txBody>
                    <a:bodyPr/>
                    <a:lstStyle/>
                    <a:p>
                      <a:pPr algn="ctr" rtl="0" fontAlgn="ctr"/>
                      <a:r>
                        <a:rPr lang="ja-JP" altLang="en-US" sz="110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利用者</a:t>
                      </a:r>
                      <a:endParaRPr lang="ja-JP" altLang="en-US" sz="11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p>
                      <a:pPr algn="ctr" rtl="0" fontAlgn="ctr"/>
                      <a:r>
                        <a:rPr lang="ja-JP" altLang="en-US" sz="110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代替性</a:t>
                      </a:r>
                      <a:endParaRPr lang="ja-JP" altLang="en-US" sz="11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gridSpan="4">
                  <a:txBody>
                    <a:bodyPr/>
                    <a:lstStyle/>
                    <a:p>
                      <a:pPr algn="ctr" rtl="0"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防災</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r>
              <a:tr h="587226">
                <a:tc vMerge="1">
                  <a:txBody>
                    <a:bodyPr/>
                    <a:lstStyle/>
                    <a:p>
                      <a:endParaRPr kumimoji="1" lang="ja-JP" altLang="en-US"/>
                    </a:p>
                  </a:txBody>
                  <a:tcPr/>
                </a:tc>
                <a:tc>
                  <a:txBody>
                    <a:bodyPr/>
                    <a:lstStyle/>
                    <a:p>
                      <a:pPr algn="ctr" rtl="0" fontAlgn="ctr"/>
                      <a:r>
                        <a:rPr lang="ja-JP" altLang="en-US"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交通量</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en-US" altLang="ja-JP"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25</a:t>
                      </a: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ﾄﾝ化指定</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バス路線</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ja-JP" altLang="en-US" sz="110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通学路</a:t>
                      </a:r>
                      <a:endParaRPr lang="ja-JP" altLang="en-US" sz="11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ja-JP" altLang="en-US" sz="110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道路幅員</a:t>
                      </a:r>
                      <a:endParaRPr lang="ja-JP" altLang="en-US" sz="1100" b="0" i="0" u="none" strike="noStrike">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迂回</a:t>
                      </a:r>
                      <a:r>
                        <a:rPr lang="ja-JP" altLang="en-US"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路</a:t>
                      </a:r>
                      <a:endParaRPr lang="en-US" altLang="ja-JP"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100" b="0" i="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の有無</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zh-TW"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広域</a:t>
                      </a:r>
                      <a:r>
                        <a:rPr lang="zh-TW" altLang="en-US"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緊急</a:t>
                      </a:r>
                      <a:endParaRPr lang="en-US" altLang="zh-TW"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zh-TW" altLang="en-US"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交通</a:t>
                      </a:r>
                      <a:r>
                        <a:rPr lang="zh-TW"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路</a:t>
                      </a:r>
                      <a:endParaRPr lang="zh-TW"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府県間</a:t>
                      </a:r>
                      <a:r>
                        <a:rPr lang="ja-JP" altLang="en-US"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en-US" altLang="ja-JP"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IC</a:t>
                      </a: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ｱｸｾｽ</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ja-JP" altLang="en-US" sz="110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鉄道・道路・大河川跨ぎ</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c>
                  <a:txBody>
                    <a:bodyPr/>
                    <a:lstStyle/>
                    <a:p>
                      <a:pPr algn="ctr" rtl="0" fontAlgn="ctr"/>
                      <a:r>
                        <a:rPr lang="ja-JP" altLang="en-US"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崩壊・冠水</a:t>
                      </a:r>
                      <a:endParaRPr lang="en-US" altLang="ja-JP"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ja-JP" altLang="en-US" sz="1100" u="none" strike="noStrike"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履歴</a:t>
                      </a:r>
                      <a:endParaRPr lang="ja-JP" altLang="en-US" sz="1100" b="0" i="0" u="none" strike="noStrike"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solidFill>
                  </a:tcPr>
                </a:tc>
              </a:tr>
              <a:tr h="464703">
                <a:tc>
                  <a:txBody>
                    <a:bodyPr/>
                    <a:lstStyle/>
                    <a:p>
                      <a:pPr algn="ctr" rtl="0"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橋梁</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tx2">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r>
              <a:tr h="464703">
                <a:tc>
                  <a:txBody>
                    <a:bodyPr/>
                    <a:lstStyle/>
                    <a:p>
                      <a:pPr algn="ctr" rtl="0"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トンネル</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tx2">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r>
              <a:tr h="464703">
                <a:tc>
                  <a:txBody>
                    <a:bodyPr/>
                    <a:lstStyle/>
                    <a:p>
                      <a:pPr algn="ctr" rtl="0"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舗装</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tx2">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r>
              <a:tr h="464703">
                <a:tc>
                  <a:txBody>
                    <a:bodyPr/>
                    <a:lstStyle/>
                    <a:p>
                      <a:pPr algn="ctr" rtl="0" fontAlgn="ctr"/>
                      <a:r>
                        <a:rPr 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Co</a:t>
                      </a: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構造物</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tx2">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r>
              <a:tr h="464703">
                <a:tc>
                  <a:txBody>
                    <a:bodyPr/>
                    <a:lstStyle/>
                    <a:p>
                      <a:pPr algn="ctr" rtl="0"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横断</a:t>
                      </a:r>
                      <a:b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歩道橋</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tx2">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r>
              <a:tr h="464703">
                <a:tc>
                  <a:txBody>
                    <a:bodyPr/>
                    <a:lstStyle/>
                    <a:p>
                      <a:pPr algn="ctr" rtl="0"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道路法面</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tx2">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r>
              <a:tr h="464703">
                <a:tc>
                  <a:txBody>
                    <a:bodyPr/>
                    <a:lstStyle/>
                    <a:p>
                      <a:pPr algn="ctr" rtl="0" fontAlgn="ctr"/>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排水施設</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tx2">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r>
              <a:tr h="563503">
                <a:tc>
                  <a:txBody>
                    <a:bodyPr/>
                    <a:lstStyle/>
                    <a:p>
                      <a:pPr algn="ctr" rtl="0" fontAlgn="ctr"/>
                      <a:r>
                        <a:rPr lang="zh-TW"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交通</a:t>
                      </a:r>
                      <a:r>
                        <a:rPr lang="zh-TW"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安全</a:t>
                      </a:r>
                      <a:endParaRPr lang="en-US" altLang="zh-TW"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zh-TW" altLang="en-US" sz="11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施設</a:t>
                      </a:r>
                      <a:endParaRPr lang="zh-TW"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tx2">
                        <a:lumMod val="40000"/>
                        <a:lumOff val="60000"/>
                      </a:schemeClr>
                    </a:solidFill>
                  </a:tcPr>
                </a:tc>
                <a:tc>
                  <a:txBody>
                    <a:bodyPr/>
                    <a:lstStyle/>
                    <a:p>
                      <a:pPr algn="ctr" rtl="0"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rtl="0"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c>
                  <a:txBody>
                    <a:bodyPr/>
                    <a:lstStyle/>
                    <a:p>
                      <a:pPr algn="ctr" fontAlgn="ctr"/>
                      <a:r>
                        <a:rPr lang="ja-JP" altLang="en-US" sz="13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3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8771" marR="8771" marT="8771" marB="0" anchor="ctr">
                    <a:solidFill>
                      <a:schemeClr val="accent1">
                        <a:lumMod val="40000"/>
                        <a:lumOff val="60000"/>
                      </a:schemeClr>
                    </a:solidFill>
                  </a:tcPr>
                </a:tc>
              </a:tr>
            </a:tbl>
          </a:graphicData>
        </a:graphic>
      </p:graphicFrame>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8831062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0" name="正方形/長方形 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3</a:t>
            </a:r>
            <a:r>
              <a:rPr lang="ja-JP" altLang="en-US" sz="2400" b="1" dirty="0" smtClean="0">
                <a:solidFill>
                  <a:schemeClr val="bg1"/>
                </a:solidFill>
                <a:latin typeface="Meiryo UI" pitchFamily="50" charset="-128"/>
                <a:ea typeface="Meiryo UI" pitchFamily="50" charset="-128"/>
                <a:cs typeface="Meiryo UI" pitchFamily="50" charset="-128"/>
              </a:rPr>
              <a:t>）重点化指標</a:t>
            </a:r>
            <a:r>
              <a:rPr lang="en-US" altLang="ja-JP" sz="2400" b="1" dirty="0" smtClean="0">
                <a:solidFill>
                  <a:schemeClr val="bg1"/>
                </a:solidFill>
                <a:latin typeface="Meiryo UI" pitchFamily="50" charset="-128"/>
                <a:ea typeface="Meiryo UI" pitchFamily="50" charset="-128"/>
                <a:cs typeface="Meiryo UI" pitchFamily="50" charset="-128"/>
              </a:rPr>
              <a:t>(</a:t>
            </a:r>
            <a:r>
              <a:rPr lang="ja-JP" altLang="en-US" sz="2400" b="1" dirty="0" smtClean="0">
                <a:solidFill>
                  <a:schemeClr val="bg1"/>
                </a:solidFill>
                <a:latin typeface="Meiryo UI" pitchFamily="50" charset="-128"/>
                <a:ea typeface="Meiryo UI" pitchFamily="50" charset="-128"/>
                <a:cs typeface="Meiryo UI" pitchFamily="50" charset="-128"/>
              </a:rPr>
              <a:t>優先順位の判断要素</a:t>
            </a:r>
            <a:r>
              <a:rPr lang="en-US" altLang="ja-JP"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重点化指標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2267744" y="1916832"/>
            <a:ext cx="4392488" cy="3703766"/>
            <a:chOff x="683568" y="1885474"/>
            <a:chExt cx="4392488" cy="3703766"/>
          </a:xfrm>
        </p:grpSpPr>
        <p:sp>
          <p:nvSpPr>
            <p:cNvPr id="8" name="テキスト ボックス 7"/>
            <p:cNvSpPr txBox="1"/>
            <p:nvPr/>
          </p:nvSpPr>
          <p:spPr>
            <a:xfrm>
              <a:off x="683568" y="3212976"/>
              <a:ext cx="461665" cy="1152128"/>
            </a:xfrm>
            <a:prstGeom prst="rect">
              <a:avLst/>
            </a:prstGeom>
            <a:noFill/>
          </p:spPr>
          <p:txBody>
            <a:bodyPr vert="eaVert" wrap="square" rtlCol="0">
              <a:spAutoFit/>
            </a:bodyPr>
            <a:lstStyle/>
            <a:p>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健全度</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619672" y="5219908"/>
              <a:ext cx="2746921" cy="369332"/>
            </a:xfrm>
            <a:prstGeom prst="rect">
              <a:avLst/>
            </a:prstGeom>
            <a:noFill/>
          </p:spPr>
          <p:txBody>
            <a:bodyPr wrap="squar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社会的影響度</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1259632" y="1885474"/>
              <a:ext cx="3816424" cy="3194279"/>
              <a:chOff x="1619672" y="2276872"/>
              <a:chExt cx="3592016" cy="2808312"/>
            </a:xfrm>
          </p:grpSpPr>
          <p:cxnSp>
            <p:nvCxnSpPr>
              <p:cNvPr id="20" name="直線矢印コネクタ 19"/>
              <p:cNvCxnSpPr/>
              <p:nvPr/>
            </p:nvCxnSpPr>
            <p:spPr>
              <a:xfrm flipV="1">
                <a:off x="1619672" y="2276872"/>
                <a:ext cx="0" cy="2808312"/>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619672" y="5085184"/>
                <a:ext cx="3592016"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931530" y="2133017"/>
              <a:ext cx="400110" cy="431887"/>
            </a:xfrm>
            <a:prstGeom prst="rect">
              <a:avLst/>
            </a:prstGeom>
            <a:noFill/>
          </p:spPr>
          <p:txBody>
            <a:bodyPr vert="eaVert"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931530" y="4797313"/>
              <a:ext cx="400110" cy="431887"/>
            </a:xfrm>
            <a:prstGeom prst="rect">
              <a:avLst/>
            </a:prstGeom>
            <a:noFill/>
          </p:spPr>
          <p:txBody>
            <a:bodyPr vert="eaVert"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265513" y="5079753"/>
              <a:ext cx="400110" cy="431887"/>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572000" y="5079752"/>
              <a:ext cx="400110" cy="431887"/>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331640" y="4077072"/>
              <a:ext cx="1152128" cy="936184"/>
            </a:xfrm>
            <a:prstGeom prst="roundRect">
              <a:avLst/>
            </a:prstGeom>
            <a:pattFill prst="ltDnDiag">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2555776" y="4077072"/>
              <a:ext cx="1152128" cy="936184"/>
            </a:xfrm>
            <a:prstGeom prst="roundRect">
              <a:avLst/>
            </a:prstGeom>
            <a:pattFill prst="ltDnDiag">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779912" y="4077072"/>
              <a:ext cx="1152128" cy="936184"/>
            </a:xfrm>
            <a:prstGeom prst="roundRect">
              <a:avLst/>
            </a:prstGeom>
            <a:pattFill prst="pct75">
              <a:fgClr>
                <a:schemeClr val="accent4">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331640" y="3068960"/>
              <a:ext cx="1152128" cy="936184"/>
            </a:xfrm>
            <a:prstGeom prst="roundRect">
              <a:avLst/>
            </a:prstGeom>
            <a:pattFill prst="ltDnDiag">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555776" y="3068960"/>
              <a:ext cx="1152128" cy="936184"/>
            </a:xfrm>
            <a:prstGeom prst="roundRect">
              <a:avLst/>
            </a:prstGeom>
            <a:pattFill prst="pct75">
              <a:fgClr>
                <a:schemeClr val="accent4">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779912" y="3068960"/>
              <a:ext cx="1152128" cy="936184"/>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角丸四角形 32"/>
            <p:cNvSpPr/>
            <p:nvPr/>
          </p:nvSpPr>
          <p:spPr>
            <a:xfrm>
              <a:off x="1331640" y="2060768"/>
              <a:ext cx="1152128" cy="936184"/>
            </a:xfrm>
            <a:prstGeom prst="roundRect">
              <a:avLst/>
            </a:prstGeom>
            <a:pattFill prst="pct75">
              <a:fgClr>
                <a:schemeClr val="accent4">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555776" y="2060768"/>
              <a:ext cx="1152128" cy="936184"/>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779912" y="2060768"/>
              <a:ext cx="1152128" cy="936184"/>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707904" y="2344194"/>
              <a:ext cx="129614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483768" y="2348880"/>
              <a:ext cx="129614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707904" y="3378478"/>
              <a:ext cx="129614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259632" y="2344194"/>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2483768" y="3378478"/>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707904" y="4386590"/>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1259632" y="3378478"/>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標準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259632" y="4386590"/>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標準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483768" y="4386590"/>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標準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3" name="テキスト ボックス 42"/>
          <p:cNvSpPr txBox="1"/>
          <p:nvPr/>
        </p:nvSpPr>
        <p:spPr>
          <a:xfrm>
            <a:off x="100233" y="1124744"/>
            <a:ext cx="8928000"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効率的・効果的な維持管理を</a:t>
            </a:r>
            <a:r>
              <a:rPr lang="ja-JP" altLang="en-US" dirty="0">
                <a:latin typeface="Meiryo UI" panose="020B0604030504040204" pitchFamily="50" charset="-128"/>
                <a:ea typeface="Meiryo UI" panose="020B0604030504040204" pitchFamily="50" charset="-128"/>
                <a:cs typeface="Meiryo UI" panose="020B0604030504040204" pitchFamily="50" charset="-128"/>
              </a:rPr>
              <a:t>行うため</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に、健全度と社会的影響度を評価し、点検・修繕・更新などの重点化指標を設定する。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113308" y="5661248"/>
            <a:ext cx="8928000" cy="923330"/>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・施設の点検においては、定期点検のチェック項目、職員による中間点検の頻度に差異を設ける。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・施設の修繕（補修）にあたっては、路線間の優先順位に差異を設ける。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62450880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0" name="正方形/長方形 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3</a:t>
            </a:r>
            <a:r>
              <a:rPr lang="ja-JP" altLang="en-US" sz="2400" b="1" dirty="0" smtClean="0">
                <a:solidFill>
                  <a:schemeClr val="bg1"/>
                </a:solidFill>
                <a:latin typeface="Meiryo UI" pitchFamily="50" charset="-128"/>
                <a:ea typeface="Meiryo UI" pitchFamily="50" charset="-128"/>
                <a:cs typeface="Meiryo UI" pitchFamily="50" charset="-128"/>
              </a:rPr>
              <a:t>）重点化指標</a:t>
            </a:r>
            <a:r>
              <a:rPr lang="en-US" altLang="ja-JP" sz="2400" b="1" dirty="0" smtClean="0">
                <a:solidFill>
                  <a:schemeClr val="bg1"/>
                </a:solidFill>
                <a:latin typeface="Meiryo UI" pitchFamily="50" charset="-128"/>
                <a:ea typeface="Meiryo UI" pitchFamily="50" charset="-128"/>
                <a:cs typeface="Meiryo UI" pitchFamily="50" charset="-128"/>
              </a:rPr>
              <a:t>(</a:t>
            </a:r>
            <a:r>
              <a:rPr lang="ja-JP" altLang="en-US" sz="2400" b="1" dirty="0" smtClean="0">
                <a:solidFill>
                  <a:schemeClr val="bg1"/>
                </a:solidFill>
                <a:latin typeface="Meiryo UI" pitchFamily="50" charset="-128"/>
                <a:ea typeface="Meiryo UI" pitchFamily="50" charset="-128"/>
                <a:cs typeface="Meiryo UI" pitchFamily="50" charset="-128"/>
              </a:rPr>
              <a:t>優先順位の判断要素</a:t>
            </a:r>
            <a:r>
              <a:rPr lang="en-US" altLang="ja-JP"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舗装の重点化</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指標</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（社会的影響度）</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621148542"/>
              </p:ext>
            </p:extLst>
          </p:nvPr>
        </p:nvGraphicFramePr>
        <p:xfrm>
          <a:off x="91971" y="1160451"/>
          <a:ext cx="8936262" cy="5414469"/>
        </p:xfrm>
        <a:graphic>
          <a:graphicData uri="http://schemas.openxmlformats.org/drawingml/2006/table">
            <a:tbl>
              <a:tblPr>
                <a:tableStyleId>{5C22544A-7EE6-4342-B048-85BDC9FD1C3A}</a:tableStyleId>
              </a:tblPr>
              <a:tblGrid>
                <a:gridCol w="3183885"/>
                <a:gridCol w="1872208"/>
                <a:gridCol w="3880169"/>
              </a:tblGrid>
              <a:tr h="324333">
                <a:tc>
                  <a:txBody>
                    <a:bodyPr/>
                    <a:lstStyle/>
                    <a:p>
                      <a:pPr marL="0" algn="ctr" defTabSz="914400" rtl="0" eaLnBrk="1" fontAlgn="ctr" latinLnBrk="0" hangingPunct="1">
                        <a:lnSpc>
                          <a:spcPts val="1200"/>
                        </a:lnSpc>
                        <a:spcAft>
                          <a:spcPts val="0"/>
                        </a:spcAft>
                      </a:pPr>
                      <a:r>
                        <a:rPr kumimoji="1" lang="ja-JP" sz="1200" u="none" strike="noStrike"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区分要素</a:t>
                      </a:r>
                    </a:p>
                  </a:txBody>
                  <a:tcPr marL="62865" marR="62865" marT="0" marB="0" anchor="ctr">
                    <a:solidFill>
                      <a:schemeClr val="accent1"/>
                    </a:solidFill>
                  </a:tcPr>
                </a:tc>
                <a:tc>
                  <a:txBody>
                    <a:bodyPr/>
                    <a:lstStyle/>
                    <a:p>
                      <a:pPr marL="0" algn="ctr" defTabSz="914400" rtl="0" eaLnBrk="1" fontAlgn="ctr" latinLnBrk="0" hangingPunct="1">
                        <a:lnSpc>
                          <a:spcPts val="1200"/>
                        </a:lnSpc>
                        <a:spcAft>
                          <a:spcPts val="0"/>
                        </a:spcAft>
                      </a:pPr>
                      <a:r>
                        <a:rPr kumimoji="1" lang="ja-JP" sz="1200" u="none" strike="noStrike" kern="12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配点（</a:t>
                      </a:r>
                      <a:r>
                        <a:rPr kumimoji="1" lang="ja-JP" sz="1200" u="none" strike="noStrike"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最大値）</a:t>
                      </a:r>
                    </a:p>
                  </a:txBody>
                  <a:tcPr marL="62865" marR="62865" marT="0" marB="0" anchor="ctr">
                    <a:solidFill>
                      <a:schemeClr val="accent1"/>
                    </a:solidFill>
                  </a:tcPr>
                </a:tc>
                <a:tc>
                  <a:txBody>
                    <a:bodyPr/>
                    <a:lstStyle/>
                    <a:p>
                      <a:pPr marL="0" algn="ctr" defTabSz="914400" rtl="0" eaLnBrk="1" fontAlgn="ctr" latinLnBrk="0" hangingPunct="1">
                        <a:lnSpc>
                          <a:spcPts val="1200"/>
                        </a:lnSpc>
                        <a:spcAft>
                          <a:spcPts val="0"/>
                        </a:spcAft>
                      </a:pPr>
                      <a:r>
                        <a:rPr kumimoji="1" lang="ja-JP" sz="1200" u="none" strike="noStrike" kern="12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配点方法</a:t>
                      </a:r>
                    </a:p>
                  </a:txBody>
                  <a:tcPr marL="62865" marR="62865" marT="0" marB="0" anchor="ctr">
                    <a:solidFill>
                      <a:schemeClr val="accent1"/>
                    </a:solidFill>
                  </a:tcPr>
                </a:tc>
              </a:tr>
              <a:tr h="221680">
                <a:tc rowSpan="6">
                  <a:txBody>
                    <a:bodyPr/>
                    <a:lstStyle/>
                    <a:p>
                      <a:pPr marL="0" algn="ctr" defTabSz="914400" rtl="0" eaLnBrk="1" fontAlgn="ctr" latinLnBrk="0" hangingPunct="1">
                        <a:lnSpc>
                          <a:spcPts val="1200"/>
                        </a:lnSpc>
                        <a:spcAft>
                          <a:spcPts val="0"/>
                        </a:spcAft>
                      </a:pP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交通量</a:t>
                      </a:r>
                    </a:p>
                  </a:txBody>
                  <a:tcPr marL="62865" marR="62865" marT="0" marB="0" anchor="ctr">
                    <a:solidFill>
                      <a:schemeClr val="tx2">
                        <a:lumMod val="40000"/>
                        <a:lumOff val="60000"/>
                      </a:schemeClr>
                    </a:solidFill>
                  </a:tcPr>
                </a:tc>
                <a:tc rowSpan="6">
                  <a:txBody>
                    <a:bodyPr/>
                    <a:lstStyle/>
                    <a:p>
                      <a:pPr marL="0" algn="ctr" defTabSz="914400" rtl="0" eaLnBrk="1" fontAlgn="ctr" latinLnBrk="0" hangingPunct="1">
                        <a:lnSpc>
                          <a:spcPts val="1200"/>
                        </a:lnSpc>
                        <a:spcAft>
                          <a:spcPts val="0"/>
                        </a:spcAft>
                      </a:pP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50</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marL="0" algn="l" defTabSz="914400" rtl="0" eaLnBrk="1" fontAlgn="ctr" latinLnBrk="0" hangingPunct="1">
                        <a:lnSpc>
                          <a:spcPts val="1200"/>
                        </a:lnSpc>
                        <a:spcAft>
                          <a:spcPts val="0"/>
                        </a:spcAft>
                      </a:pPr>
                      <a:r>
                        <a:rPr kumimoji="1" 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百台</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未満　　　　　　　：</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fontAlgn="ctr" latinLnBrk="0" hangingPunct="1">
                        <a:lnSpc>
                          <a:spcPts val="1200"/>
                        </a:lnSpc>
                        <a:spcAft>
                          <a:spcPts val="0"/>
                        </a:spcAft>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百台以上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fontAlgn="ctr" latinLnBrk="0" hangingPunct="1">
                        <a:lnSpc>
                          <a:spcPts val="1200"/>
                        </a:lnSpc>
                        <a:spcAft>
                          <a:spcPts val="0"/>
                        </a:spcAft>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29</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fontAlgn="ctr" latinLnBrk="0" hangingPunct="1">
                        <a:lnSpc>
                          <a:spcPts val="1200"/>
                        </a:lnSpc>
                        <a:spcAft>
                          <a:spcPts val="0"/>
                        </a:spcAft>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fontAlgn="ctr" latinLnBrk="0" hangingPunct="1">
                        <a:lnSpc>
                          <a:spcPts val="1200"/>
                        </a:lnSpc>
                        <a:spcAft>
                          <a:spcPts val="0"/>
                        </a:spcAft>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49</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fontAlgn="ctr" latinLnBrk="0" hangingPunct="1">
                        <a:lnSpc>
                          <a:spcPts val="1200"/>
                        </a:lnSpc>
                        <a:spcAft>
                          <a:spcPts val="0"/>
                        </a:spcAft>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万台以上　　　　　　　：</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tcPr>
                </a:tc>
              </a:tr>
              <a:tr h="211607">
                <a:tc rowSpan="7">
                  <a:txBody>
                    <a:bodyPr/>
                    <a:lstStyle/>
                    <a:p>
                      <a:pPr marL="0" algn="ctr" defTabSz="914400" rtl="0" eaLnBrk="1" fontAlgn="ctr" latinLnBrk="0" hangingPunct="1">
                        <a:lnSpc>
                          <a:spcPts val="1200"/>
                        </a:lnSpc>
                        <a:spcAft>
                          <a:spcPts val="0"/>
                        </a:spcAft>
                      </a:pP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大型車交通量</a:t>
                      </a:r>
                    </a:p>
                  </a:txBody>
                  <a:tcPr marL="62865" marR="62865" marT="0" marB="0" anchor="ctr">
                    <a:solidFill>
                      <a:schemeClr val="tx2">
                        <a:lumMod val="40000"/>
                        <a:lumOff val="60000"/>
                      </a:schemeClr>
                    </a:solidFill>
                  </a:tcPr>
                </a:tc>
                <a:tc rowSpan="7">
                  <a:txBody>
                    <a:bodyPr/>
                    <a:lstStyle/>
                    <a:p>
                      <a:pPr marL="0" algn="ctr" defTabSz="914400" rtl="0" eaLnBrk="1" fontAlgn="ctr" latinLnBrk="0" hangingPunct="1">
                        <a:lnSpc>
                          <a:spcPts val="1200"/>
                        </a:lnSpc>
                        <a:spcAft>
                          <a:spcPts val="0"/>
                        </a:spcAft>
                      </a:pP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20</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marL="0" algn="l" defTabSz="914400" rtl="0" eaLnBrk="1" fontAlgn="ctr" latinLnBrk="0" hangingPunct="1">
                        <a:lnSpc>
                          <a:spcPts val="1200"/>
                        </a:lnSpc>
                        <a:spcAft>
                          <a:spcPts val="0"/>
                        </a:spcAft>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(N3)</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B w="12700" cap="flat" cmpd="sng" algn="ctr">
                      <a:solidFill>
                        <a:schemeClr val="bg1"/>
                      </a:solidFill>
                      <a:prstDash val="solid"/>
                      <a:round/>
                      <a:headEnd type="none" w="med" len="med"/>
                      <a:tailEnd type="none" w="med" len="med"/>
                    </a:lnB>
                  </a:tcPr>
                </a:tc>
              </a:tr>
              <a:tr h="220441">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1">
                        <a:lnSpc>
                          <a:spcPts val="1200"/>
                        </a:lnSpc>
                        <a:spcBef>
                          <a:spcPts val="0"/>
                        </a:spcBef>
                        <a:spcAft>
                          <a:spcPts val="0"/>
                        </a:spcAft>
                        <a:buClrTx/>
                        <a:buSzTx/>
                        <a:buFontTx/>
                        <a:buNone/>
                        <a:tabLst/>
                        <a:defRPr/>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250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(N4)</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1">
                        <a:lnSpc>
                          <a:spcPts val="1200"/>
                        </a:lnSpc>
                        <a:spcBef>
                          <a:spcPts val="0"/>
                        </a:spcBef>
                        <a:spcAft>
                          <a:spcPts val="0"/>
                        </a:spcAft>
                        <a:buClrTx/>
                        <a:buSzTx/>
                        <a:buFontTx/>
                        <a:buNone/>
                        <a:tabLst/>
                        <a:defRPr/>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250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(N5) </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1">
                        <a:lnSpc>
                          <a:spcPts val="1200"/>
                        </a:lnSpc>
                        <a:spcBef>
                          <a:spcPts val="0"/>
                        </a:spcBef>
                        <a:spcAft>
                          <a:spcPts val="0"/>
                        </a:spcAft>
                        <a:buClrTx/>
                        <a:buSzTx/>
                        <a:buFontTx/>
                        <a:buNone/>
                        <a:tabLst/>
                        <a:defRPr/>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(N6)  </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9</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1">
                        <a:lnSpc>
                          <a:spcPts val="1200"/>
                        </a:lnSpc>
                        <a:spcBef>
                          <a:spcPts val="0"/>
                        </a:spcBef>
                        <a:spcAft>
                          <a:spcPts val="0"/>
                        </a:spcAft>
                        <a:buClrTx/>
                        <a:buSzTx/>
                        <a:buFontTx/>
                        <a:buNone/>
                        <a:tabLst/>
                        <a:defRPr/>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(N7)  </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88032">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1">
                        <a:lnSpc>
                          <a:spcPts val="1200"/>
                        </a:lnSpc>
                        <a:spcBef>
                          <a:spcPts val="0"/>
                        </a:spcBef>
                        <a:spcAft>
                          <a:spcPts val="0"/>
                        </a:spcAft>
                        <a:buClrTx/>
                        <a:buSzTx/>
                        <a:buFontTx/>
                        <a:buNone/>
                        <a:tabLst/>
                        <a:defRPr/>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千台未満</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(N8)  </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19</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279648">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fontAlgn="ctr" latinLnBrk="0" hangingPunct="1">
                        <a:lnSpc>
                          <a:spcPts val="1200"/>
                        </a:lnSpc>
                        <a:spcAft>
                          <a:spcPts val="0"/>
                        </a:spcAft>
                      </a:pP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千台以上</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(N9)</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tcPr>
                </a:tc>
              </a:tr>
              <a:tr h="188700">
                <a:tc rowSpan="3">
                  <a:txBody>
                    <a:bodyPr/>
                    <a:lstStyle/>
                    <a:p>
                      <a:pPr marL="0" algn="ctr" defTabSz="914400" rtl="0" eaLnBrk="1" fontAlgn="ctr" latinLnBrk="0" hangingPunct="1">
                        <a:lnSpc>
                          <a:spcPts val="1200"/>
                        </a:lnSpc>
                        <a:spcAft>
                          <a:spcPts val="0"/>
                        </a:spcAft>
                      </a:pP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広域緊急交通</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路</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、補助国道</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solidFill>
                      <a:schemeClr val="tx2">
                        <a:lumMod val="40000"/>
                        <a:lumOff val="60000"/>
                      </a:schemeClr>
                    </a:solidFill>
                  </a:tcPr>
                </a:tc>
                <a:tc rowSpan="3">
                  <a:txBody>
                    <a:bodyPr/>
                    <a:lstStyle/>
                    <a:p>
                      <a:pPr marL="0" algn="ctr" defTabSz="914400" rtl="0" eaLnBrk="1" fontAlgn="ctr" latinLnBrk="0" hangingPunct="1">
                        <a:lnSpc>
                          <a:spcPts val="1200"/>
                        </a:lnSpc>
                        <a:spcAft>
                          <a:spcPts val="0"/>
                        </a:spcAft>
                      </a:pPr>
                      <a:r>
                        <a:rPr kumimoji="1" lang="en-US" sz="1200" u="none" strike="noStrike" kern="120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a:t>
                      </a:r>
                      <a:endParaRPr kumimoji="1" lang="ja-JP" sz="1200" u="none" strike="noStrike" kern="120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marL="0" algn="l" defTabSz="914400" rtl="0" eaLnBrk="1" fontAlgn="ctr" latinLnBrk="0" hangingPunct="1">
                        <a:lnSpc>
                          <a:spcPts val="1200"/>
                        </a:lnSpc>
                        <a:spcAft>
                          <a:spcPts val="0"/>
                        </a:spcAft>
                      </a:pP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重点</a:t>
                      </a: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14</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路線</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該当：</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B w="12700" cap="flat" cmpd="sng" algn="ctr">
                      <a:solidFill>
                        <a:schemeClr val="bg1"/>
                      </a:solidFill>
                      <a:prstDash val="solid"/>
                      <a:round/>
                      <a:headEnd type="none" w="med" len="med"/>
                      <a:tailEnd type="none" w="med" len="med"/>
                    </a:lnB>
                  </a:tcPr>
                </a:tc>
              </a:tr>
              <a:tr h="216024">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fontAlgn="ctr" latinLnBrk="0" hangingPunct="1">
                        <a:lnSpc>
                          <a:spcPts val="1200"/>
                        </a:lnSpc>
                        <a:spcAft>
                          <a:spcPts val="0"/>
                        </a:spcAft>
                      </a:pP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その他路線該当　：</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r>
              <a:tr h="0">
                <a:tc vMerge="1">
                  <a:txBody>
                    <a:bodyPr/>
                    <a:lstStyle/>
                    <a:p>
                      <a:endParaRPr kumimoji="1" lang="ja-JP" altLang="en-US"/>
                    </a:p>
                  </a:txBody>
                  <a:tcPr/>
                </a:tc>
                <a:tc vMerge="1">
                  <a:txBody>
                    <a:bodyPr/>
                    <a:lstStyle/>
                    <a:p>
                      <a:endParaRPr kumimoji="1" lang="ja-JP" altLang="en-US"/>
                    </a:p>
                  </a:txBody>
                  <a:tcPr/>
                </a:tc>
                <a:tc>
                  <a:txBody>
                    <a:bodyPr/>
                    <a:lstStyle/>
                    <a:p>
                      <a:pPr marL="0" algn="l" defTabSz="914400" rtl="0" eaLnBrk="1" fontAlgn="ctr" latinLnBrk="0" hangingPunct="1">
                        <a:lnSpc>
                          <a:spcPts val="1200"/>
                        </a:lnSpc>
                        <a:spcAft>
                          <a:spcPts val="0"/>
                        </a:spcAft>
                      </a:pP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補助国道該当　　：</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T w="12700" cap="flat" cmpd="sng" algn="ctr">
                      <a:solidFill>
                        <a:schemeClr val="bg1"/>
                      </a:solidFill>
                      <a:prstDash val="solid"/>
                      <a:round/>
                      <a:headEnd type="none" w="med" len="med"/>
                      <a:tailEnd type="none" w="med" len="med"/>
                    </a:lnT>
                  </a:tcPr>
                </a:tc>
              </a:tr>
              <a:tr h="236320">
                <a:tc rowSpan="2">
                  <a:txBody>
                    <a:bodyPr/>
                    <a:lstStyle/>
                    <a:p>
                      <a:pPr marL="0" algn="ctr" defTabSz="914400" rtl="0" eaLnBrk="1" fontAlgn="ctr" latinLnBrk="0" hangingPunct="1">
                        <a:lnSpc>
                          <a:spcPts val="1200"/>
                        </a:lnSpc>
                        <a:spcAft>
                          <a:spcPts val="0"/>
                        </a:spcAft>
                      </a:pP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バス路線</a:t>
                      </a:r>
                    </a:p>
                  </a:txBody>
                  <a:tcPr marL="62865" marR="62865" marT="0" marB="0" anchor="ctr">
                    <a:solidFill>
                      <a:schemeClr val="tx2">
                        <a:lumMod val="40000"/>
                        <a:lumOff val="60000"/>
                      </a:schemeClr>
                    </a:solidFill>
                  </a:tcPr>
                </a:tc>
                <a:tc rowSpan="2">
                  <a:txBody>
                    <a:bodyPr/>
                    <a:lstStyle/>
                    <a:p>
                      <a:pPr marL="0" algn="ctr" defTabSz="914400" rtl="0" eaLnBrk="1" fontAlgn="ctr" latinLnBrk="0" hangingPunct="1">
                        <a:lnSpc>
                          <a:spcPts val="1200"/>
                        </a:lnSpc>
                        <a:spcAft>
                          <a:spcPts val="0"/>
                        </a:spcAft>
                      </a:pP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marL="0" algn="l" defTabSz="914400" rtl="0" eaLnBrk="1" fontAlgn="ctr" latinLnBrk="0" hangingPunct="1">
                        <a:lnSpc>
                          <a:spcPts val="1200"/>
                        </a:lnSpc>
                        <a:spcAft>
                          <a:spcPts val="0"/>
                        </a:spcAft>
                      </a:pP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バス交通量</a:t>
                      </a: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台</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日</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以上：</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５点</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B w="12700" cap="flat" cmpd="sng" algn="ctr">
                      <a:solidFill>
                        <a:schemeClr val="bg1"/>
                      </a:solidFill>
                      <a:prstDash val="solid"/>
                      <a:round/>
                      <a:headEnd type="none" w="med" len="med"/>
                      <a:tailEnd type="none" w="med" len="med"/>
                    </a:lnB>
                  </a:tcPr>
                </a:tc>
              </a:tr>
              <a:tr h="265671">
                <a:tc vMerge="1">
                  <a:txBody>
                    <a:bodyPr/>
                    <a:lstStyle/>
                    <a:p>
                      <a:endParaRPr kumimoji="1" lang="ja-JP" altLang="en-US"/>
                    </a:p>
                  </a:txBody>
                  <a:tcPr/>
                </a:tc>
                <a:tc vMerge="1">
                  <a:txBody>
                    <a:bodyPr/>
                    <a:lstStyle/>
                    <a:p>
                      <a:endParaRPr kumimoji="1" lang="ja-JP" altLang="en-US"/>
                    </a:p>
                  </a:txBody>
                  <a:tcPr/>
                </a:tc>
                <a:tc>
                  <a:txBody>
                    <a:bodyPr/>
                    <a:lstStyle/>
                    <a:p>
                      <a:pPr marL="0" marR="0" indent="0" algn="l" defTabSz="914400" rtl="0" eaLnBrk="1" fontAlgn="ctr" latinLnBrk="0" hangingPunct="1">
                        <a:lnSpc>
                          <a:spcPts val="1200"/>
                        </a:lnSpc>
                        <a:spcBef>
                          <a:spcPts val="0"/>
                        </a:spcBef>
                        <a:spcAft>
                          <a:spcPts val="0"/>
                        </a:spcAft>
                        <a:buClrTx/>
                        <a:buSzTx/>
                        <a:buFontTx/>
                        <a:buNone/>
                        <a:tabLst/>
                        <a:defRPr/>
                      </a:pP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バス交通量</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台</a:t>
                      </a:r>
                      <a:r>
                        <a:rPr kumimoji="1" lang="en-US"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日未満：バス路線</a:t>
                      </a:r>
                      <a:r>
                        <a:rPr kumimoji="1" lang="ja-JP" alt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延長割合に応じて配点</a:t>
                      </a:r>
                    </a:p>
                  </a:txBody>
                  <a:tcPr marL="62865" marR="62865" marT="0" marB="0" anchor="ctr">
                    <a:lnT w="12700" cap="flat" cmpd="sng" algn="ctr">
                      <a:solidFill>
                        <a:schemeClr val="bg1"/>
                      </a:solidFill>
                      <a:prstDash val="solid"/>
                      <a:round/>
                      <a:headEnd type="none" w="med" len="med"/>
                      <a:tailEnd type="none" w="med" len="med"/>
                    </a:lnT>
                  </a:tcPr>
                </a:tc>
              </a:tr>
              <a:tr h="257287">
                <a:tc>
                  <a:txBody>
                    <a:bodyPr/>
                    <a:lstStyle/>
                    <a:p>
                      <a:pPr marL="0" algn="ctr" defTabSz="914400" rtl="0" eaLnBrk="1" fontAlgn="ctr" latinLnBrk="0" hangingPunct="1">
                        <a:lnSpc>
                          <a:spcPts val="1200"/>
                        </a:lnSpc>
                        <a:spcAft>
                          <a:spcPts val="0"/>
                        </a:spcAft>
                      </a:pP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25t</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化指定</a:t>
                      </a:r>
                    </a:p>
                  </a:txBody>
                  <a:tcPr marL="62865" marR="62865" marT="0" marB="0" anchor="ctr">
                    <a:solidFill>
                      <a:schemeClr val="tx2">
                        <a:lumMod val="40000"/>
                        <a:lumOff val="60000"/>
                      </a:schemeClr>
                    </a:solidFill>
                  </a:tcPr>
                </a:tc>
                <a:tc>
                  <a:txBody>
                    <a:bodyPr/>
                    <a:lstStyle/>
                    <a:p>
                      <a:pPr marL="0" algn="ctr" defTabSz="914400" rtl="0" eaLnBrk="1" fontAlgn="ctr" latinLnBrk="0" hangingPunct="1">
                        <a:lnSpc>
                          <a:spcPts val="1200"/>
                        </a:lnSpc>
                        <a:spcAft>
                          <a:spcPts val="0"/>
                        </a:spcAft>
                      </a:pPr>
                      <a:r>
                        <a:rPr kumimoji="1" lang="en-US" sz="1200" u="none" strike="noStrike" kern="120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endParaRPr kumimoji="1" lang="ja-JP" sz="1200" u="none" strike="noStrike" kern="120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marL="0" algn="l" defTabSz="914400" rtl="0" eaLnBrk="1" fontAlgn="ctr" latinLnBrk="0" hangingPunct="1">
                        <a:lnSpc>
                          <a:spcPts val="1200"/>
                        </a:lnSpc>
                        <a:spcAft>
                          <a:spcPts val="0"/>
                        </a:spcAft>
                      </a:pP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該当</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p>
                  </a:txBody>
                  <a:tcPr marL="62865" marR="62865" marT="0" marB="0" anchor="ctr"/>
                </a:tc>
              </a:tr>
              <a:tr h="253278">
                <a:tc>
                  <a:txBody>
                    <a:bodyPr/>
                    <a:lstStyle/>
                    <a:p>
                      <a:pPr marL="0" algn="ctr" defTabSz="914400" rtl="0" eaLnBrk="1" fontAlgn="ctr" latinLnBrk="0" hangingPunct="1">
                        <a:lnSpc>
                          <a:spcPts val="1200"/>
                        </a:lnSpc>
                        <a:spcAft>
                          <a:spcPts val="0"/>
                        </a:spcAft>
                      </a:pP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バイパス</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旧道で</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ない路線</a:t>
                      </a:r>
                    </a:p>
                  </a:txBody>
                  <a:tcPr marL="62865" marR="62865" marT="0" marB="0" anchor="ctr">
                    <a:solidFill>
                      <a:schemeClr val="tx2">
                        <a:lumMod val="40000"/>
                        <a:lumOff val="60000"/>
                      </a:schemeClr>
                    </a:solidFill>
                  </a:tcPr>
                </a:tc>
                <a:tc>
                  <a:txBody>
                    <a:bodyPr/>
                    <a:lstStyle/>
                    <a:p>
                      <a:pPr marL="0" algn="ctr" defTabSz="914400" rtl="0" eaLnBrk="1" fontAlgn="ctr" latinLnBrk="0" hangingPunct="1">
                        <a:lnSpc>
                          <a:spcPts val="1200"/>
                        </a:lnSpc>
                        <a:spcAft>
                          <a:spcPts val="0"/>
                        </a:spcAft>
                      </a:pPr>
                      <a:r>
                        <a:rPr kumimoji="1" lang="en-US" sz="1200" u="none" strike="noStrike" kern="120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endParaRPr kumimoji="1" lang="ja-JP" sz="1200" u="none" strike="noStrike" kern="120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marL="0" algn="l" defTabSz="914400" rtl="0" eaLnBrk="1" fontAlgn="ctr" latinLnBrk="0" hangingPunct="1">
                        <a:lnSpc>
                          <a:spcPts val="1200"/>
                        </a:lnSpc>
                        <a:spcAft>
                          <a:spcPts val="0"/>
                        </a:spcAft>
                      </a:pP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該当</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p>
                  </a:txBody>
                  <a:tcPr marL="62865" marR="62865" marT="0" marB="0" anchor="ctr"/>
                </a:tc>
              </a:tr>
              <a:tr h="275204">
                <a:tc>
                  <a:txBody>
                    <a:bodyPr/>
                    <a:lstStyle/>
                    <a:p>
                      <a:pPr marL="0" algn="ctr" defTabSz="914400" rtl="0" eaLnBrk="1" fontAlgn="ctr" latinLnBrk="0" hangingPunct="1">
                        <a:lnSpc>
                          <a:spcPts val="1200"/>
                        </a:lnSpc>
                        <a:spcAft>
                          <a:spcPts val="0"/>
                        </a:spcAft>
                      </a:pPr>
                      <a:r>
                        <a:rPr kumimoji="1" 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IC</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アクセス区間、府県間</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道路</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solidFill>
                      <a:schemeClr val="tx2">
                        <a:lumMod val="40000"/>
                        <a:lumOff val="60000"/>
                      </a:schemeClr>
                    </a:solidFill>
                  </a:tcPr>
                </a:tc>
                <a:tc>
                  <a:txBody>
                    <a:bodyPr/>
                    <a:lstStyle/>
                    <a:p>
                      <a:pPr marL="0" algn="ctr" defTabSz="914400" rtl="0" eaLnBrk="1" fontAlgn="ctr" latinLnBrk="0" hangingPunct="1">
                        <a:lnSpc>
                          <a:spcPts val="1200"/>
                        </a:lnSpc>
                        <a:spcAft>
                          <a:spcPts val="0"/>
                        </a:spcAft>
                      </a:pPr>
                      <a:r>
                        <a:rPr kumimoji="1" lang="en-US" sz="1200" u="none" strike="noStrike" kern="120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endParaRPr kumimoji="1" lang="ja-JP" sz="1200" u="none" strike="noStrike" kern="120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marL="0" algn="l" defTabSz="914400" rtl="0" eaLnBrk="1" fontAlgn="ctr" latinLnBrk="0" hangingPunct="1">
                        <a:lnSpc>
                          <a:spcPts val="1200"/>
                        </a:lnSpc>
                        <a:spcAft>
                          <a:spcPts val="0"/>
                        </a:spcAft>
                      </a:pP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該当</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5</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p>
                  </a:txBody>
                  <a:tcPr marL="62865" marR="62865" marT="0" marB="0" anchor="ctr"/>
                </a:tc>
              </a:tr>
              <a:tr h="288032">
                <a:tc>
                  <a:txBody>
                    <a:bodyPr/>
                    <a:lstStyle/>
                    <a:p>
                      <a:pPr marL="0" algn="ctr" defTabSz="914400" rtl="0" eaLnBrk="1" fontAlgn="ctr" latinLnBrk="0" hangingPunct="1">
                        <a:lnSpc>
                          <a:spcPts val="1400"/>
                        </a:lnSpc>
                        <a:spcAft>
                          <a:spcPts val="0"/>
                        </a:spcAft>
                      </a:pP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管理者判断による調整</a:t>
                      </a:r>
                    </a:p>
                  </a:txBody>
                  <a:tcPr marL="62865" marR="62865" marT="0" marB="0" anchor="ctr">
                    <a:solidFill>
                      <a:schemeClr val="tx2">
                        <a:lumMod val="40000"/>
                        <a:lumOff val="60000"/>
                      </a:schemeClr>
                    </a:solidFill>
                  </a:tcPr>
                </a:tc>
                <a:tc>
                  <a:txBody>
                    <a:bodyPr/>
                    <a:lstStyle/>
                    <a:p>
                      <a:pPr marL="0" algn="ctr" defTabSz="914400" rtl="0" eaLnBrk="1" fontAlgn="ctr" latinLnBrk="0" hangingPunct="1">
                        <a:lnSpc>
                          <a:spcPts val="1400"/>
                        </a:lnSpc>
                        <a:spcAft>
                          <a:spcPts val="0"/>
                        </a:spcAft>
                      </a:pP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a:t>
                      </a:r>
                      <a:endPar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tc>
                <a:tc>
                  <a:txBody>
                    <a:bodyPr/>
                    <a:lstStyle/>
                    <a:p>
                      <a:pPr marL="0" algn="l" defTabSz="914400" rtl="0" eaLnBrk="1" fontAlgn="ctr" latinLnBrk="0" hangingPunct="1">
                        <a:lnSpc>
                          <a:spcPts val="1400"/>
                        </a:lnSpc>
                        <a:spcAft>
                          <a:spcPts val="0"/>
                        </a:spcAft>
                      </a:pPr>
                      <a:r>
                        <a:rPr kumimoji="1" lang="ja-JP" sz="1200" u="none" strike="noStrike" kern="1200" dirty="0" smtClean="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a:t>
                      </a: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a:t>
                      </a: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10</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点の範囲で配点（平均を</a:t>
                      </a:r>
                      <a:r>
                        <a:rPr kumimoji="1" lang="en-US"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0</a:t>
                      </a:r>
                      <a:r>
                        <a:rPr kumimoji="1" lang="ja-JP" sz="1200" u="none" strike="noStrike" kern="1200" dirty="0">
                          <a:solidFill>
                            <a:schemeClr val="dk1"/>
                          </a:solidFill>
                          <a:effectLst/>
                          <a:latin typeface="Meiryo UI" panose="020B0604030504040204" pitchFamily="50" charset="-128"/>
                          <a:ea typeface="Meiryo UI" panose="020B0604030504040204" pitchFamily="50" charset="-128"/>
                          <a:cs typeface="Meiryo UI" panose="020B0604030504040204" pitchFamily="50" charset="-128"/>
                        </a:rPr>
                        <a:t>点とする）</a:t>
                      </a:r>
                    </a:p>
                  </a:txBody>
                  <a:tcPr marL="62865" marR="62865" marT="0" marB="0" anchor="ctr"/>
                </a:tc>
              </a:tr>
            </a:tbl>
          </a:graphicData>
        </a:graphic>
      </p:graphicFrame>
      <p:sp>
        <p:nvSpPr>
          <p:cNvPr id="15" name="Rectangle 3"/>
          <p:cNvSpPr>
            <a:spLocks noChangeArrowheads="1"/>
          </p:cNvSpPr>
          <p:nvPr/>
        </p:nvSpPr>
        <p:spPr bwMode="auto">
          <a:xfrm>
            <a:off x="2673350" y="33575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1800" b="0" i="0" u="none" strike="noStrike" cap="none" normalizeH="0" baseline="0" smtClean="0">
              <a:ln>
                <a:noFill/>
              </a:ln>
              <a:solidFill>
                <a:schemeClr val="tx1"/>
              </a:solidFill>
              <a:effectLst/>
              <a:latin typeface="Arial" pitchFamily="34" charset="0"/>
              <a:ea typeface="ＭＳ Ｐゴシック" pitchFamily="50" charset="-128"/>
              <a:cs typeface="ＭＳ Ｐゴシック" pitchFamily="50" charset="-128"/>
            </a:endParaRPr>
          </a:p>
        </p:txBody>
      </p:sp>
    </p:spTree>
    <p:extLst>
      <p:ext uri="{BB962C8B-B14F-4D97-AF65-F5344CB8AC3E}">
        <p14:creationId xmlns:p14="http://schemas.microsoft.com/office/powerpoint/2010/main" val="37424586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0" name="正方形/長方形 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3</a:t>
            </a:r>
            <a:r>
              <a:rPr lang="ja-JP" altLang="en-US" sz="2400" b="1" dirty="0" smtClean="0">
                <a:solidFill>
                  <a:schemeClr val="bg1"/>
                </a:solidFill>
                <a:latin typeface="Meiryo UI" pitchFamily="50" charset="-128"/>
                <a:ea typeface="Meiryo UI" pitchFamily="50" charset="-128"/>
                <a:cs typeface="Meiryo UI" pitchFamily="50" charset="-128"/>
              </a:rPr>
              <a:t>）重点化指標</a:t>
            </a:r>
            <a:r>
              <a:rPr lang="en-US" altLang="ja-JP" sz="2400" b="1" dirty="0" smtClean="0">
                <a:solidFill>
                  <a:schemeClr val="bg1"/>
                </a:solidFill>
                <a:latin typeface="Meiryo UI" pitchFamily="50" charset="-128"/>
                <a:ea typeface="Meiryo UI" pitchFamily="50" charset="-128"/>
                <a:cs typeface="Meiryo UI" pitchFamily="50" charset="-128"/>
              </a:rPr>
              <a:t>(</a:t>
            </a:r>
            <a:r>
              <a:rPr lang="ja-JP" altLang="en-US" sz="2400" b="1" dirty="0" smtClean="0">
                <a:solidFill>
                  <a:schemeClr val="bg1"/>
                </a:solidFill>
                <a:latin typeface="Meiryo UI" pitchFamily="50" charset="-128"/>
                <a:ea typeface="Meiryo UI" pitchFamily="50" charset="-128"/>
                <a:cs typeface="Meiryo UI" pitchFamily="50" charset="-128"/>
              </a:rPr>
              <a:t>優先順位の判断要素</a:t>
            </a:r>
            <a:r>
              <a:rPr lang="en-US" altLang="ja-JP"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舗装の重点化指標</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2470201" y="1988840"/>
            <a:ext cx="4442465" cy="3832014"/>
            <a:chOff x="1997162" y="1799503"/>
            <a:chExt cx="5375383" cy="4636737"/>
          </a:xfrm>
        </p:grpSpPr>
        <p:sp>
          <p:nvSpPr>
            <p:cNvPr id="48" name="角丸四角形 47"/>
            <p:cNvSpPr/>
            <p:nvPr/>
          </p:nvSpPr>
          <p:spPr>
            <a:xfrm>
              <a:off x="2585121" y="2023649"/>
              <a:ext cx="1473213" cy="1197088"/>
            </a:xfrm>
            <a:prstGeom prst="roundRect">
              <a:avLst/>
            </a:prstGeom>
            <a:pattFill prst="pct75">
              <a:fgClr>
                <a:schemeClr val="accent4">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a:grpSpLocks noChangeAspect="1"/>
            </p:cNvGrpSpPr>
            <p:nvPr/>
          </p:nvGrpSpPr>
          <p:grpSpPr>
            <a:xfrm>
              <a:off x="1997162" y="1799503"/>
              <a:ext cx="5375383" cy="4636737"/>
              <a:chOff x="872231" y="1885474"/>
              <a:chExt cx="4203825" cy="3626166"/>
            </a:xfrm>
          </p:grpSpPr>
          <p:sp>
            <p:nvSpPr>
              <p:cNvPr id="8" name="テキスト ボックス 7"/>
              <p:cNvSpPr txBox="1"/>
              <p:nvPr/>
            </p:nvSpPr>
            <p:spPr>
              <a:xfrm>
                <a:off x="872231" y="2060768"/>
                <a:ext cx="436865" cy="3018984"/>
              </a:xfrm>
              <a:prstGeom prst="rect">
                <a:avLst/>
              </a:prstGeom>
              <a:noFill/>
            </p:spPr>
            <p:txBody>
              <a:bodyPr vert="eaVert" wrap="square" rtlCol="0">
                <a:spAutoFit/>
              </a:bodyPr>
              <a:lstStyle/>
              <a:p>
                <a:r>
                  <a:rPr lang="ja-JP" altLang="en-US" dirty="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３　　　　４　　　　５</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テキスト ボックス 8"/>
              <p:cNvSpPr txBox="1"/>
              <p:nvPr/>
            </p:nvSpPr>
            <p:spPr>
              <a:xfrm>
                <a:off x="1259632" y="5151276"/>
                <a:ext cx="3672408" cy="320368"/>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79</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　　　　</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80</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点～</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3" name="グループ化 12"/>
              <p:cNvGrpSpPr/>
              <p:nvPr/>
            </p:nvGrpSpPr>
            <p:grpSpPr>
              <a:xfrm>
                <a:off x="1259632" y="1885474"/>
                <a:ext cx="3816424" cy="3194279"/>
                <a:chOff x="1619672" y="2276872"/>
                <a:chExt cx="3592016" cy="2808312"/>
              </a:xfrm>
            </p:grpSpPr>
            <p:cxnSp>
              <p:nvCxnSpPr>
                <p:cNvPr id="20" name="直線矢印コネクタ 19"/>
                <p:cNvCxnSpPr/>
                <p:nvPr/>
              </p:nvCxnSpPr>
              <p:spPr>
                <a:xfrm flipV="1">
                  <a:off x="1619672" y="2276872"/>
                  <a:ext cx="0" cy="2808312"/>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1619672" y="5085184"/>
                  <a:ext cx="3592016" cy="0"/>
                </a:xfrm>
                <a:prstGeom prst="straightConnector1">
                  <a:avLst/>
                </a:prstGeom>
                <a:ln w="44450">
                  <a:tailEnd type="arrow"/>
                </a:ln>
              </p:spPr>
              <p:style>
                <a:lnRef idx="1">
                  <a:schemeClr val="accent1"/>
                </a:lnRef>
                <a:fillRef idx="0">
                  <a:schemeClr val="accent1"/>
                </a:fillRef>
                <a:effectRef idx="0">
                  <a:schemeClr val="accent1"/>
                </a:effectRef>
                <a:fontRef idx="minor">
                  <a:schemeClr val="tx1"/>
                </a:fontRef>
              </p:style>
            </p:cxnSp>
          </p:grpSp>
          <p:sp>
            <p:nvSpPr>
              <p:cNvPr id="24" name="テキスト ボックス 23"/>
              <p:cNvSpPr txBox="1"/>
              <p:nvPr/>
            </p:nvSpPr>
            <p:spPr>
              <a:xfrm>
                <a:off x="931530" y="2133017"/>
                <a:ext cx="400110" cy="431887"/>
              </a:xfrm>
              <a:prstGeom prst="rect">
                <a:avLst/>
              </a:prstGeom>
              <a:noFill/>
            </p:spPr>
            <p:txBody>
              <a:bodyPr vert="eaVert"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悪</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p:cNvSpPr txBox="1"/>
              <p:nvPr/>
            </p:nvSpPr>
            <p:spPr>
              <a:xfrm>
                <a:off x="931530" y="4797313"/>
                <a:ext cx="400110" cy="431887"/>
              </a:xfrm>
              <a:prstGeom prst="rect">
                <a:avLst/>
              </a:prstGeom>
              <a:noFill/>
            </p:spPr>
            <p:txBody>
              <a:bodyPr vert="eaVert" wrap="square" rtlCol="0">
                <a:spAutoFit/>
              </a:bodyPr>
              <a:lstStyle/>
              <a:p>
                <a:r>
                  <a:rPr kumimoji="1" lang="ja-JP" altLang="en-US" sz="1400" dirty="0" smtClean="0">
                    <a:latin typeface="Meiryo UI" panose="020B0604030504040204" pitchFamily="50" charset="-128"/>
                    <a:ea typeface="Meiryo UI" panose="020B0604030504040204" pitchFamily="50" charset="-128"/>
                    <a:cs typeface="Meiryo UI" panose="020B0604030504040204" pitchFamily="50" charset="-128"/>
                  </a:rPr>
                  <a:t>良</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265513" y="5079753"/>
                <a:ext cx="400110" cy="431887"/>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小</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4572000" y="5079752"/>
                <a:ext cx="400110" cy="431887"/>
              </a:xfrm>
              <a:prstGeom prst="rect">
                <a:avLst/>
              </a:prstGeom>
              <a:noFill/>
            </p:spPr>
            <p:txBody>
              <a:bodyPr vert="eaVert"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大</a:t>
                </a:r>
                <a:endParaRPr kumimoji="1"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1331640" y="4077072"/>
                <a:ext cx="1152128" cy="936184"/>
              </a:xfrm>
              <a:prstGeom prst="roundRect">
                <a:avLst/>
              </a:prstGeom>
              <a:pattFill prst="ltDnDiag">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角丸四角形 27"/>
              <p:cNvSpPr/>
              <p:nvPr/>
            </p:nvSpPr>
            <p:spPr>
              <a:xfrm>
                <a:off x="2555776" y="4077072"/>
                <a:ext cx="1152128" cy="936184"/>
              </a:xfrm>
              <a:prstGeom prst="roundRect">
                <a:avLst/>
              </a:prstGeom>
              <a:pattFill prst="ltDnDiag">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角丸四角形 28"/>
              <p:cNvSpPr/>
              <p:nvPr/>
            </p:nvSpPr>
            <p:spPr>
              <a:xfrm>
                <a:off x="3779912" y="4077072"/>
                <a:ext cx="1152128" cy="936184"/>
              </a:xfrm>
              <a:prstGeom prst="roundRect">
                <a:avLst/>
              </a:prstGeom>
              <a:pattFill prst="pct75">
                <a:fgClr>
                  <a:schemeClr val="accent4">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角丸四角形 29"/>
              <p:cNvSpPr/>
              <p:nvPr/>
            </p:nvSpPr>
            <p:spPr>
              <a:xfrm>
                <a:off x="1331640" y="3068960"/>
                <a:ext cx="1152128" cy="936184"/>
              </a:xfrm>
              <a:prstGeom prst="roundRect">
                <a:avLst/>
              </a:prstGeom>
              <a:pattFill prst="ltDnDiag">
                <a:fgClr>
                  <a:schemeClr val="tx2">
                    <a:lumMod val="40000"/>
                    <a:lumOff val="6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角丸四角形 30"/>
              <p:cNvSpPr/>
              <p:nvPr/>
            </p:nvSpPr>
            <p:spPr>
              <a:xfrm>
                <a:off x="2555776" y="3068960"/>
                <a:ext cx="1152128" cy="936184"/>
              </a:xfrm>
              <a:prstGeom prst="roundRect">
                <a:avLst/>
              </a:prstGeom>
              <a:pattFill prst="pct75">
                <a:fgClr>
                  <a:schemeClr val="accent4">
                    <a:lumMod val="60000"/>
                    <a:lumOff val="40000"/>
                  </a:schemeClr>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角丸四角形 31"/>
              <p:cNvSpPr/>
              <p:nvPr/>
            </p:nvSpPr>
            <p:spPr>
              <a:xfrm>
                <a:off x="3779912" y="3068960"/>
                <a:ext cx="1152128" cy="936184"/>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角丸四角形 33"/>
              <p:cNvSpPr/>
              <p:nvPr/>
            </p:nvSpPr>
            <p:spPr>
              <a:xfrm>
                <a:off x="2555776" y="2060768"/>
                <a:ext cx="1152128" cy="936184"/>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角丸四角形 34"/>
              <p:cNvSpPr/>
              <p:nvPr/>
            </p:nvSpPr>
            <p:spPr>
              <a:xfrm>
                <a:off x="3779912" y="2060768"/>
                <a:ext cx="1152128" cy="936184"/>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707904" y="2344194"/>
                <a:ext cx="129614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2483768" y="2348880"/>
                <a:ext cx="129614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707904" y="3378478"/>
                <a:ext cx="1296144"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最</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259632" y="2344194"/>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2483768" y="3378478"/>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707904" y="4386590"/>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重点化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1259632" y="3378478"/>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標準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259632" y="4386590"/>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標準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483768" y="4386590"/>
                <a:ext cx="1296144" cy="338554"/>
              </a:xfrm>
              <a:prstGeom prst="rect">
                <a:avLst/>
              </a:prstGeom>
              <a:noFill/>
            </p:spPr>
            <p:txBody>
              <a:bodyPr wrap="square" rtlCol="0">
                <a:spAutoFit/>
              </a:bodyPr>
              <a:lstStyle/>
              <a:p>
                <a:pPr algn="ct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標準</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grpSp>
      </p:grpSp>
      <p:sp>
        <p:nvSpPr>
          <p:cNvPr id="43" name="テキスト ボックス 42"/>
          <p:cNvSpPr txBox="1"/>
          <p:nvPr/>
        </p:nvSpPr>
        <p:spPr>
          <a:xfrm>
            <a:off x="100233" y="1124744"/>
            <a:ext cx="8928000" cy="646331"/>
          </a:xfrm>
          <a:prstGeom prst="rect">
            <a:avLst/>
          </a:prstGeom>
          <a:noFill/>
        </p:spPr>
        <p:txBody>
          <a:bodyPr wrap="square" rtlCol="0">
            <a:spAutoFit/>
          </a:bodyPr>
          <a:lstStyle/>
          <a:p>
            <a:r>
              <a:rPr lang="ja-JP" altLang="en-US" dirty="0" smtClean="0">
                <a:latin typeface="Meiryo UI" panose="020B0604030504040204" pitchFamily="50" charset="-128"/>
                <a:ea typeface="Meiryo UI" panose="020B0604030504040204" pitchFamily="50" charset="-128"/>
                <a:cs typeface="Meiryo UI" panose="020B0604030504040204" pitchFamily="50" charset="-128"/>
              </a:rPr>
              <a:t>健全度と社会的影響度を評価し、次のマトリクスに示す重点化（優先順位）に沿って、施設の点検、修繕（補修）を進める。</a:t>
            </a:r>
            <a:endParaRPr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2411760" y="5805264"/>
            <a:ext cx="4880016" cy="338554"/>
          </a:xfrm>
          <a:prstGeom prst="rect">
            <a:avLst/>
          </a:prstGeom>
          <a:noFill/>
        </p:spPr>
        <p:txBody>
          <a:bodyPr wrap="square" rtlCol="0">
            <a:spAutoFit/>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社会的影響度</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の点数合計</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2124889" y="1628800"/>
            <a:ext cx="430887" cy="3860340"/>
          </a:xfrm>
          <a:prstGeom prst="rect">
            <a:avLst/>
          </a:prstGeom>
          <a:noFill/>
        </p:spPr>
        <p:txBody>
          <a:bodyPr vert="eaVert" wrap="square" rtlCol="0">
            <a:spAutoFit/>
          </a:bodyPr>
          <a:lstStyle/>
          <a:p>
            <a:pPr algn="ct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600" dirty="0" smtClean="0">
                <a:latin typeface="Meiryo UI" panose="020B0604030504040204" pitchFamily="50" charset="-128"/>
                <a:ea typeface="Meiryo UI" panose="020B0604030504040204" pitchFamily="50" charset="-128"/>
                <a:cs typeface="Meiryo UI" panose="020B0604030504040204" pitchFamily="50" charset="-128"/>
              </a:rPr>
              <a:t>健全度（ＭＣＩ）</a:t>
            </a:r>
            <a:r>
              <a:rPr kumimoji="1"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306539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点検、評価の現状⇒鋼橋：健全度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25</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9234" y="1140841"/>
            <a:ext cx="3714252" cy="27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746180" y="4035140"/>
            <a:ext cx="3714252" cy="2778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46180" y="1140840"/>
            <a:ext cx="3714252" cy="277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テキスト ボックス 15"/>
          <p:cNvSpPr txBox="1">
            <a:spLocks noChangeArrowheads="1"/>
          </p:cNvSpPr>
          <p:nvPr/>
        </p:nvSpPr>
        <p:spPr bwMode="auto">
          <a:xfrm>
            <a:off x="569496" y="3637539"/>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smtClean="0">
                <a:latin typeface="HG丸ｺﾞｼｯｸM-PRO" pitchFamily="50" charset="-128"/>
                <a:ea typeface="HG丸ｺﾞｼｯｸM-PRO" pitchFamily="50" charset="-128"/>
              </a:rPr>
              <a:t>腐食</a:t>
            </a:r>
            <a:r>
              <a:rPr lang="en-US" altLang="ja-JP" sz="1200" b="1" dirty="0" smtClean="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塗装</a:t>
            </a:r>
            <a:r>
              <a:rPr lang="ja-JP" altLang="en-US" sz="1200" b="1" dirty="0" smtClean="0">
                <a:latin typeface="HG丸ｺﾞｼｯｸM-PRO" pitchFamily="50" charset="-128"/>
                <a:ea typeface="HG丸ｺﾞｼｯｸM-PRO" pitchFamily="50" charset="-128"/>
              </a:rPr>
              <a:t>劣化</a:t>
            </a:r>
            <a:r>
              <a:rPr lang="en-US" altLang="ja-JP" sz="1200" b="1" dirty="0" smtClean="0">
                <a:latin typeface="HG丸ｺﾞｼｯｸM-PRO" pitchFamily="50" charset="-128"/>
                <a:ea typeface="HG丸ｺﾞｼｯｸM-PRO" pitchFamily="50" charset="-128"/>
              </a:rPr>
              <a:t>)</a:t>
            </a:r>
            <a:r>
              <a:rPr lang="ja-JP" altLang="en-US" sz="1200" b="1" dirty="0" err="1" smtClean="0">
                <a:latin typeface="HG丸ｺﾞｼｯｸM-PRO" pitchFamily="50" charset="-128"/>
                <a:ea typeface="HG丸ｺﾞｼｯｸM-PRO" pitchFamily="50" charset="-128"/>
              </a:rPr>
              <a:t>、</a:t>
            </a:r>
            <a:r>
              <a:rPr lang="ja-JP" altLang="en-US" sz="1200" b="1" dirty="0" smtClean="0">
                <a:latin typeface="HG丸ｺﾞｼｯｸM-PRO" pitchFamily="50" charset="-128"/>
                <a:ea typeface="HG丸ｺﾞｼｯｸM-PRO" pitchFamily="50" charset="-128"/>
              </a:rPr>
              <a:t>損傷等級</a:t>
            </a:r>
            <a:r>
              <a:rPr lang="en-US" altLang="ja-JP" sz="1200" b="1" dirty="0" smtClean="0">
                <a:latin typeface="HG丸ｺﾞｼｯｸM-PRO" pitchFamily="50" charset="-128"/>
                <a:ea typeface="HG丸ｺﾞｼｯｸM-PRO" pitchFamily="50" charset="-128"/>
              </a:rPr>
              <a:t>E</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50%</a:t>
            </a:r>
            <a:endParaRPr lang="ja-JP" altLang="en-US" sz="1200" b="1" dirty="0">
              <a:latin typeface="HG丸ｺﾞｼｯｸM-PRO" pitchFamily="50" charset="-128"/>
              <a:ea typeface="HG丸ｺﾞｼｯｸM-PRO" pitchFamily="50" charset="-128"/>
            </a:endParaRPr>
          </a:p>
        </p:txBody>
      </p:sp>
      <p:sp>
        <p:nvSpPr>
          <p:cNvPr id="19" name="テキスト ボックス 15"/>
          <p:cNvSpPr txBox="1">
            <a:spLocks noChangeArrowheads="1"/>
          </p:cNvSpPr>
          <p:nvPr/>
        </p:nvSpPr>
        <p:spPr bwMode="auto">
          <a:xfrm>
            <a:off x="4731098" y="3637538"/>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smtClean="0">
                <a:latin typeface="HG丸ｺﾞｼｯｸM-PRO" pitchFamily="50" charset="-128"/>
                <a:ea typeface="HG丸ｺﾞｼｯｸM-PRO" pitchFamily="50" charset="-128"/>
              </a:rPr>
              <a:t>腐食</a:t>
            </a:r>
            <a:r>
              <a:rPr lang="en-US" altLang="ja-JP" sz="1200" b="1" dirty="0" smtClean="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塗装</a:t>
            </a:r>
            <a:r>
              <a:rPr lang="ja-JP" altLang="en-US" sz="1200" b="1" dirty="0" smtClean="0">
                <a:latin typeface="HG丸ｺﾞｼｯｸM-PRO" pitchFamily="50" charset="-128"/>
                <a:ea typeface="HG丸ｺﾞｼｯｸM-PRO" pitchFamily="50" charset="-128"/>
              </a:rPr>
              <a:t>劣化</a:t>
            </a:r>
            <a:r>
              <a:rPr lang="en-US" altLang="ja-JP" sz="1200" b="1" dirty="0" smtClean="0">
                <a:latin typeface="HG丸ｺﾞｼｯｸM-PRO" pitchFamily="50" charset="-128"/>
                <a:ea typeface="HG丸ｺﾞｼｯｸM-PRO" pitchFamily="50" charset="-128"/>
              </a:rPr>
              <a:t>)</a:t>
            </a:r>
            <a:r>
              <a:rPr lang="ja-JP" altLang="en-US" sz="1200" b="1" dirty="0" err="1" smtClean="0">
                <a:latin typeface="HG丸ｺﾞｼｯｸM-PRO" pitchFamily="50" charset="-128"/>
                <a:ea typeface="HG丸ｺﾞｼｯｸM-PRO" pitchFamily="50" charset="-128"/>
              </a:rPr>
              <a:t>、</a:t>
            </a:r>
            <a:r>
              <a:rPr lang="ja-JP" altLang="en-US" sz="1200" b="1" dirty="0" smtClean="0">
                <a:latin typeface="HG丸ｺﾞｼｯｸM-PRO" pitchFamily="50" charset="-128"/>
                <a:ea typeface="HG丸ｺﾞｼｯｸM-PRO" pitchFamily="50" charset="-128"/>
              </a:rPr>
              <a:t>損傷等級</a:t>
            </a:r>
            <a:r>
              <a:rPr lang="en-US" altLang="ja-JP" sz="1200" b="1" dirty="0" smtClean="0">
                <a:latin typeface="HG丸ｺﾞｼｯｸM-PRO" pitchFamily="50" charset="-128"/>
                <a:ea typeface="HG丸ｺﾞｼｯｸM-PRO" pitchFamily="50" charset="-128"/>
              </a:rPr>
              <a:t>E</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50%</a:t>
            </a:r>
            <a:endParaRPr lang="ja-JP" altLang="en-US" sz="1200" b="1" dirty="0">
              <a:latin typeface="HG丸ｺﾞｼｯｸM-PRO" pitchFamily="50" charset="-128"/>
              <a:ea typeface="HG丸ｺﾞｼｯｸM-PRO" pitchFamily="50" charset="-128"/>
            </a:endParaRPr>
          </a:p>
        </p:txBody>
      </p:sp>
      <p:pic>
        <p:nvPicPr>
          <p:cNvPr id="2058" name="Picture 10"/>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09233" y="4035140"/>
            <a:ext cx="3728369" cy="2788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a:spLocks noChangeArrowheads="1"/>
          </p:cNvSpPr>
          <p:nvPr/>
        </p:nvSpPr>
        <p:spPr bwMode="auto">
          <a:xfrm>
            <a:off x="576701" y="6541325"/>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沈下</a:t>
            </a:r>
            <a:r>
              <a:rPr lang="ja-JP" altLang="en-US" sz="1200" b="1" dirty="0" smtClean="0">
                <a:latin typeface="HG丸ｺﾞｼｯｸM-PRO" pitchFamily="50" charset="-128"/>
                <a:ea typeface="HG丸ｺﾞｼｯｸM-PRO" pitchFamily="50" charset="-128"/>
              </a:rPr>
              <a:t>･傾斜･移動、損傷等級</a:t>
            </a:r>
            <a:r>
              <a:rPr lang="en-US" altLang="ja-JP" sz="1200" b="1" dirty="0" smtClean="0">
                <a:latin typeface="HG丸ｺﾞｼｯｸM-PRO" pitchFamily="50" charset="-128"/>
                <a:ea typeface="HG丸ｺﾞｼｯｸM-PRO" pitchFamily="50" charset="-128"/>
              </a:rPr>
              <a:t>E</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100%</a:t>
            </a:r>
            <a:endParaRPr lang="ja-JP" altLang="en-US" sz="1200" b="1" dirty="0">
              <a:latin typeface="HG丸ｺﾞｼｯｸM-PRO" pitchFamily="50" charset="-128"/>
              <a:ea typeface="HG丸ｺﾞｼｯｸM-PRO" pitchFamily="50" charset="-128"/>
            </a:endParaRPr>
          </a:p>
        </p:txBody>
      </p:sp>
      <p:sp>
        <p:nvSpPr>
          <p:cNvPr id="23" name="テキスト ボックス 22"/>
          <p:cNvSpPr txBox="1">
            <a:spLocks noChangeArrowheads="1"/>
          </p:cNvSpPr>
          <p:nvPr/>
        </p:nvSpPr>
        <p:spPr bwMode="auto">
          <a:xfrm>
            <a:off x="4731098" y="6557864"/>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腐食</a:t>
            </a:r>
            <a:r>
              <a:rPr lang="ja-JP" altLang="en-US" sz="1200" b="1" dirty="0" smtClean="0">
                <a:latin typeface="HG丸ｺﾞｼｯｸM-PRO" pitchFamily="50" charset="-128"/>
                <a:ea typeface="HG丸ｺﾞｼｯｸM-PRO" pitchFamily="50" charset="-128"/>
              </a:rPr>
              <a:t>、損傷等級</a:t>
            </a:r>
            <a:r>
              <a:rPr lang="en-US" altLang="ja-JP" sz="1200" b="1" dirty="0">
                <a:latin typeface="HG丸ｺﾞｼｯｸM-PRO" pitchFamily="50" charset="-128"/>
                <a:ea typeface="HG丸ｺﾞｼｯｸM-PRO" pitchFamily="50" charset="-128"/>
              </a:rPr>
              <a:t>D</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5</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15" name="正方形/長方形 14"/>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7455893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a:spLocks noGrp="1"/>
          </p:cNvSpPr>
          <p:nvPr>
            <p:ph type="sldNum" sz="quarter" idx="12"/>
          </p:nvPr>
        </p:nvSpPr>
        <p:spPr>
          <a:xfrm>
            <a:off x="7010400" y="6492875"/>
            <a:ext cx="2133600" cy="365125"/>
          </a:xfrm>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39</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9"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0" name="正方形/長方形 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3</a:t>
            </a:r>
            <a:r>
              <a:rPr lang="ja-JP" altLang="en-US" sz="2400" b="1" dirty="0" smtClean="0">
                <a:solidFill>
                  <a:schemeClr val="bg1"/>
                </a:solidFill>
                <a:latin typeface="Meiryo UI" pitchFamily="50" charset="-128"/>
                <a:ea typeface="Meiryo UI" pitchFamily="50" charset="-128"/>
                <a:cs typeface="Meiryo UI" pitchFamily="50" charset="-128"/>
              </a:rPr>
              <a:t>）重点化指標</a:t>
            </a:r>
            <a:r>
              <a:rPr lang="en-US" altLang="ja-JP" sz="2400" b="1" dirty="0" smtClean="0">
                <a:solidFill>
                  <a:schemeClr val="bg1"/>
                </a:solidFill>
                <a:latin typeface="Meiryo UI" pitchFamily="50" charset="-128"/>
                <a:ea typeface="Meiryo UI" pitchFamily="50" charset="-128"/>
                <a:cs typeface="Meiryo UI" pitchFamily="50" charset="-128"/>
              </a:rPr>
              <a:t>(</a:t>
            </a:r>
            <a:r>
              <a:rPr lang="ja-JP" altLang="en-US" sz="2400" b="1" dirty="0" smtClean="0">
                <a:solidFill>
                  <a:schemeClr val="bg1"/>
                </a:solidFill>
                <a:latin typeface="Meiryo UI" pitchFamily="50" charset="-128"/>
                <a:ea typeface="Meiryo UI" pitchFamily="50" charset="-128"/>
                <a:cs typeface="Meiryo UI" pitchFamily="50" charset="-128"/>
              </a:rPr>
              <a:t>優先順位の判断要素</a:t>
            </a:r>
            <a:r>
              <a:rPr lang="en-US" altLang="ja-JP" sz="2400" b="1" dirty="0" smtClean="0">
                <a:solidFill>
                  <a:schemeClr val="bg1"/>
                </a:solidFill>
                <a:latin typeface="Meiryo UI" pitchFamily="50" charset="-128"/>
                <a:ea typeface="Meiryo UI" pitchFamily="50" charset="-128"/>
                <a:cs typeface="Meiryo UI" pitchFamily="50" charset="-128"/>
              </a:rPr>
              <a:t>)</a:t>
            </a:r>
            <a:endParaRPr lang="ja-JP" altLang="en-US" sz="2400" b="1" dirty="0">
              <a:solidFill>
                <a:schemeClr val="bg1"/>
              </a:solidFill>
              <a:latin typeface="Meiryo UI" pitchFamily="50" charset="-128"/>
              <a:ea typeface="Meiryo UI" pitchFamily="50" charset="-128"/>
              <a:cs typeface="Meiryo UI" pitchFamily="50" charset="-128"/>
            </a:endParaRPr>
          </a:p>
        </p:txBody>
      </p:sp>
      <p:sp>
        <p:nvSpPr>
          <p:cNvPr id="1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a:latin typeface="Meiryo UI" panose="020B0604030504040204" pitchFamily="50" charset="-128"/>
                <a:ea typeface="Meiryo UI" panose="020B0604030504040204" pitchFamily="50" charset="-128"/>
                <a:cs typeface="Meiryo UI" panose="020B0604030504040204" pitchFamily="50" charset="-128"/>
              </a:rPr>
              <a:t>路線間の</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優先順位</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4" name="表 43"/>
          <p:cNvGraphicFramePr>
            <a:graphicFrameLocks noGrp="1"/>
          </p:cNvGraphicFramePr>
          <p:nvPr>
            <p:extLst>
              <p:ext uri="{D42A27DB-BD31-4B8C-83A1-F6EECF244321}">
                <p14:modId xmlns:p14="http://schemas.microsoft.com/office/powerpoint/2010/main" val="1768337779"/>
              </p:ext>
            </p:extLst>
          </p:nvPr>
        </p:nvGraphicFramePr>
        <p:xfrm>
          <a:off x="309143" y="1268760"/>
          <a:ext cx="8511330" cy="5040558"/>
        </p:xfrm>
        <a:graphic>
          <a:graphicData uri="http://schemas.openxmlformats.org/drawingml/2006/table">
            <a:tbl>
              <a:tblPr>
                <a:tableStyleId>{5C22544A-7EE6-4342-B048-85BDC9FD1C3A}</a:tableStyleId>
              </a:tblPr>
              <a:tblGrid>
                <a:gridCol w="1237515"/>
                <a:gridCol w="1237515"/>
                <a:gridCol w="1237515"/>
                <a:gridCol w="4798785"/>
              </a:tblGrid>
              <a:tr h="840093">
                <a:tc>
                  <a:txBody>
                    <a:bodyPr/>
                    <a:lstStyle/>
                    <a:p>
                      <a:pPr algn="ctr">
                        <a:spcAft>
                          <a:spcPts val="0"/>
                        </a:spcAft>
                      </a:pPr>
                      <a:r>
                        <a:rPr lang="ja-JP" altLang="en-US" sz="14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管理レベル</a:t>
                      </a:r>
                      <a:endParaRPr lang="ja-JP" sz="14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solidFill>
                      <a:schemeClr val="accent1"/>
                    </a:solidFill>
                  </a:tcPr>
                </a:tc>
                <a:tc>
                  <a:txBody>
                    <a:bodyPr/>
                    <a:lstStyle/>
                    <a:p>
                      <a:pPr algn="ctr">
                        <a:spcAft>
                          <a:spcPts val="0"/>
                        </a:spcAft>
                      </a:pPr>
                      <a:r>
                        <a:rPr lang="ja-JP" altLang="en-US" sz="14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グループ</a:t>
                      </a:r>
                      <a:endParaRPr lang="ja-JP" sz="14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R w="12700" cap="flat" cmpd="sng" algn="ctr">
                      <a:solidFill>
                        <a:schemeClr val="bg1"/>
                      </a:solidFill>
                      <a:prstDash val="solid"/>
                      <a:round/>
                      <a:headEnd type="none" w="med" len="med"/>
                      <a:tailEnd type="none" w="med" len="med"/>
                    </a:lnR>
                    <a:solidFill>
                      <a:schemeClr val="accent1"/>
                    </a:solidFill>
                  </a:tcPr>
                </a:tc>
                <a:tc>
                  <a:txBody>
                    <a:bodyPr/>
                    <a:lstStyle/>
                    <a:p>
                      <a:pPr algn="ctr">
                        <a:spcAft>
                          <a:spcPts val="0"/>
                        </a:spcAft>
                      </a:pPr>
                      <a:r>
                        <a:rPr lang="ja-JP" altLang="en-US" sz="14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点数</a:t>
                      </a:r>
                      <a:endParaRPr lang="ja-JP" sz="14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solidFill>
                      <a:schemeClr val="accent1"/>
                    </a:solidFill>
                  </a:tcPr>
                </a:tc>
                <a:tc>
                  <a:txBody>
                    <a:bodyPr/>
                    <a:lstStyle/>
                    <a:p>
                      <a:pPr algn="ctr">
                        <a:spcAft>
                          <a:spcPts val="0"/>
                        </a:spcAft>
                      </a:pPr>
                      <a:r>
                        <a:rPr lang="ja-JP" altLang="en-US" sz="14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路線の例示</a:t>
                      </a:r>
                      <a:endParaRPr lang="ja-JP" sz="14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solidFill>
                      <a:schemeClr val="accent1"/>
                    </a:solidFill>
                  </a:tcPr>
                </a:tc>
              </a:tr>
              <a:tr h="840093">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MCI5</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solidFill>
                      <a:schemeClr val="tx2">
                        <a:lumMod val="40000"/>
                        <a:lumOff val="60000"/>
                      </a:schemeClr>
                    </a:solidFill>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G5</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80</a:t>
                      </a: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cs typeface="Meiryo UI" panose="020B0604030504040204" pitchFamily="50" charset="-128"/>
                        </a:rPr>
                        <a:t>特に交通量の多い幹線</a:t>
                      </a:r>
                      <a:r>
                        <a:rPr lang="ja-JP" sz="1400" dirty="0" smtClean="0">
                          <a:effectLst/>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（大阪中央環状線、</a:t>
                      </a: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R423</a:t>
                      </a:r>
                      <a:r>
                        <a:rPr lang="ja-JP" altLang="en-US" sz="1400" dirty="0" err="1"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大阪臨海線　他）</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tcPr>
                </a:tc>
              </a:tr>
              <a:tr h="840093">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MCI4</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solidFill>
                      <a:schemeClr val="tx2">
                        <a:lumMod val="40000"/>
                        <a:lumOff val="60000"/>
                      </a:schemeClr>
                    </a:solidFill>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G4</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79</a:t>
                      </a:r>
                    </a:p>
                  </a:txBody>
                  <a:tcPr marL="62865" marR="6286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cs typeface="Meiryo UI" panose="020B0604030504040204" pitchFamily="50" charset="-128"/>
                        </a:rPr>
                        <a:t>主要な幹線</a:t>
                      </a:r>
                      <a:r>
                        <a:rPr lang="ja-JP" sz="1400" dirty="0" smtClean="0">
                          <a:effectLst/>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R170</a:t>
                      </a:r>
                      <a:r>
                        <a:rPr lang="ja-JP" altLang="en-US" sz="1400" dirty="0" err="1"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大阪池田線、泉大津美原線　他）</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tcPr>
                </a:tc>
              </a:tr>
              <a:tr h="840093">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MCI4</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solidFill>
                      <a:schemeClr val="tx2">
                        <a:lumMod val="40000"/>
                        <a:lumOff val="60000"/>
                      </a:schemeClr>
                    </a:solidFill>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G3</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40</a:t>
                      </a: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59</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cs typeface="Meiryo UI" panose="020B0604030504040204" pitchFamily="50" charset="-128"/>
                        </a:rPr>
                        <a:t>幹線</a:t>
                      </a:r>
                      <a:r>
                        <a:rPr lang="ja-JP" sz="1400" dirty="0" smtClean="0">
                          <a:effectLst/>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R371</a:t>
                      </a:r>
                      <a:r>
                        <a:rPr lang="ja-JP" altLang="en-US" sz="1400" dirty="0" err="1"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八尾茨木線、富田林泉大津線　他）</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tcPr>
                </a:tc>
              </a:tr>
              <a:tr h="840093">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MCI3</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solidFill>
                      <a:schemeClr val="tx2">
                        <a:lumMod val="40000"/>
                        <a:lumOff val="60000"/>
                      </a:schemeClr>
                    </a:solidFill>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G2</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20</a:t>
                      </a: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39</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cs typeface="Meiryo UI" panose="020B0604030504040204" pitchFamily="50" charset="-128"/>
                        </a:rPr>
                        <a:t>市街地の補助幹線道路</a:t>
                      </a:r>
                      <a:r>
                        <a:rPr lang="ja-JP" sz="1400" dirty="0" smtClean="0">
                          <a:effectLst/>
                          <a:latin typeface="Meiryo UI" panose="020B0604030504040204" pitchFamily="50" charset="-128"/>
                          <a:ea typeface="Meiryo UI" panose="020B0604030504040204" pitchFamily="50" charset="-128"/>
                          <a:cs typeface="Meiryo UI" panose="020B0604030504040204" pitchFamily="50" charset="-128"/>
                        </a:rPr>
                        <a:t>、山</a:t>
                      </a:r>
                      <a:r>
                        <a:rPr lang="ja-JP" sz="1400" dirty="0">
                          <a:effectLst/>
                          <a:latin typeface="Meiryo UI" panose="020B0604030504040204" pitchFamily="50" charset="-128"/>
                          <a:ea typeface="Meiryo UI" panose="020B0604030504040204" pitchFamily="50" charset="-128"/>
                          <a:cs typeface="Meiryo UI" panose="020B0604030504040204" pitchFamily="50" charset="-128"/>
                        </a:rPr>
                        <a:t>間部の幹線</a:t>
                      </a:r>
                      <a:r>
                        <a:rPr lang="ja-JP" sz="1400" dirty="0" smtClean="0">
                          <a:effectLst/>
                          <a:latin typeface="Meiryo UI" panose="020B0604030504040204" pitchFamily="50" charset="-128"/>
                          <a:ea typeface="Meiryo UI" panose="020B0604030504040204" pitchFamily="50" charset="-128"/>
                          <a:cs typeface="Meiryo UI" panose="020B0604030504040204" pitchFamily="50" charset="-128"/>
                        </a:rPr>
                        <a:t>道路</a:t>
                      </a: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R310</a:t>
                      </a:r>
                      <a:r>
                        <a:rPr lang="ja-JP" altLang="en-US" sz="1400" dirty="0" err="1"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茨木能勢線、本堂高井田線　他）</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tcPr>
                </a:tc>
              </a:tr>
              <a:tr h="840093">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MCI3</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solidFill>
                      <a:schemeClr val="tx2">
                        <a:lumMod val="40000"/>
                        <a:lumOff val="60000"/>
                      </a:schemeClr>
                    </a:solidFill>
                  </a:tcPr>
                </a:tc>
                <a:tc>
                  <a:txBody>
                    <a:bodyPr/>
                    <a:lstStyle/>
                    <a:p>
                      <a:pPr algn="ctr">
                        <a:spcAft>
                          <a:spcPts val="0"/>
                        </a:spcAft>
                      </a:pP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G1</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R w="12700" cap="flat" cmpd="sng" algn="ctr">
                      <a:solidFill>
                        <a:schemeClr val="bg1"/>
                      </a:solidFill>
                      <a:prstDash val="solid"/>
                      <a:round/>
                      <a:headEnd type="none" w="med" len="med"/>
                      <a:tailEnd type="none" w="med" len="med"/>
                    </a:lnR>
                  </a:tcPr>
                </a:tc>
                <a:tc>
                  <a:txBody>
                    <a:bodyPr/>
                    <a:lstStyle/>
                    <a:p>
                      <a:pPr algn="ctr">
                        <a:spcAft>
                          <a:spcPts val="0"/>
                        </a:spcAft>
                      </a:pP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rPr>
                        <a:t>19</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tcPr>
                </a:tc>
                <a:tc>
                  <a:txBody>
                    <a:bodyPr/>
                    <a:lstStyle/>
                    <a:p>
                      <a:pPr algn="ctr">
                        <a:spcAft>
                          <a:spcPts val="0"/>
                        </a:spcAft>
                      </a:pPr>
                      <a:r>
                        <a:rPr lang="ja-JP" sz="1400" dirty="0">
                          <a:effectLst/>
                          <a:latin typeface="Meiryo UI" panose="020B0604030504040204" pitchFamily="50" charset="-128"/>
                          <a:ea typeface="Meiryo UI" panose="020B0604030504040204" pitchFamily="50" charset="-128"/>
                          <a:cs typeface="Meiryo UI" panose="020B0604030504040204" pitchFamily="50" charset="-128"/>
                        </a:rPr>
                        <a:t>交通量の少ない山間部幹線道路、バイパス</a:t>
                      </a:r>
                      <a:r>
                        <a:rPr lang="ja-JP" sz="1400" dirty="0" smtClean="0">
                          <a:effectLst/>
                          <a:latin typeface="Meiryo UI" panose="020B0604030504040204" pitchFamily="50" charset="-128"/>
                          <a:ea typeface="Meiryo UI" panose="020B0604030504040204" pitchFamily="50" charset="-128"/>
                          <a:cs typeface="Meiryo UI" panose="020B0604030504040204" pitchFamily="50" charset="-128"/>
                        </a:rPr>
                        <a:t>旧道</a:t>
                      </a:r>
                      <a:endParaRPr lang="en-US" altLang="ja-JP" sz="14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pPr>
                      <a:r>
                        <a:rPr lang="ja-JP" altLang="en-US" sz="1400" dirty="0" smtClean="0">
                          <a:effectLst/>
                          <a:latin typeface="Meiryo UI" panose="020B0604030504040204" pitchFamily="50" charset="-128"/>
                          <a:ea typeface="Meiryo UI" panose="020B0604030504040204" pitchFamily="50" charset="-128"/>
                          <a:cs typeface="Meiryo UI" panose="020B0604030504040204" pitchFamily="50" charset="-128"/>
                        </a:rPr>
                        <a:t>（亀岡能勢線、河内長野千早城跡線　他）</a:t>
                      </a:r>
                      <a:endParaRPr lang="ja-JP" sz="14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865" marR="62865" marT="0" marB="0" anchor="ctr">
                    <a:lnL w="12700" cap="flat" cmpd="sng" algn="ctr">
                      <a:solidFill>
                        <a:schemeClr val="bg1"/>
                      </a:solidFill>
                      <a:prstDash val="solid"/>
                      <a:round/>
                      <a:headEnd type="none" w="med" len="med"/>
                      <a:tailEnd type="none" w="med" len="med"/>
                    </a:lnL>
                  </a:tcPr>
                </a:tc>
              </a:tr>
            </a:tbl>
          </a:graphicData>
        </a:graphic>
      </p:graphicFrame>
    </p:spTree>
    <p:extLst>
      <p:ext uri="{BB962C8B-B14F-4D97-AF65-F5344CB8AC3E}">
        <p14:creationId xmlns:p14="http://schemas.microsoft.com/office/powerpoint/2010/main" val="37800231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図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4520" y="4275629"/>
            <a:ext cx="3096344" cy="2364482"/>
          </a:xfrm>
          <a:prstGeom prst="rect">
            <a:avLst/>
          </a:prstGeom>
        </p:spPr>
      </p:pic>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40</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8" name="正方形/長方形 27"/>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smtClean="0">
                <a:solidFill>
                  <a:schemeClr val="bg1"/>
                </a:solidFill>
                <a:latin typeface="Meiryo UI" pitchFamily="50" charset="-128"/>
                <a:ea typeface="Meiryo UI" pitchFamily="50" charset="-128"/>
                <a:cs typeface="Meiryo UI" pitchFamily="50" charset="-128"/>
              </a:rPr>
              <a:t>4</a:t>
            </a:r>
            <a:r>
              <a:rPr lang="ja-JP" altLang="en-US" sz="2400" b="1" dirty="0" smtClean="0">
                <a:solidFill>
                  <a:schemeClr val="bg1"/>
                </a:solidFill>
                <a:latin typeface="Meiryo UI" pitchFamily="50" charset="-128"/>
                <a:ea typeface="Meiryo UI" pitchFamily="50" charset="-128"/>
                <a:cs typeface="Meiryo UI" pitchFamily="50" charset="-128"/>
              </a:rPr>
              <a:t>）日常的な維持管理の着実な実践</a:t>
            </a:r>
            <a:endParaRPr lang="ja-JP" altLang="en-US" sz="2400" b="1" dirty="0">
              <a:solidFill>
                <a:schemeClr val="bg1"/>
              </a:solidFill>
              <a:latin typeface="Meiryo UI" pitchFamily="50" charset="-128"/>
              <a:ea typeface="Meiryo UI" pitchFamily="50" charset="-128"/>
              <a:cs typeface="Meiryo UI" pitchFamily="50" charset="-128"/>
            </a:endParaRPr>
          </a:p>
        </p:txBody>
      </p:sp>
      <p:graphicFrame>
        <p:nvGraphicFramePr>
          <p:cNvPr id="3" name="表 2"/>
          <p:cNvGraphicFramePr>
            <a:graphicFrameLocks noGrp="1"/>
          </p:cNvGraphicFramePr>
          <p:nvPr>
            <p:extLst>
              <p:ext uri="{D42A27DB-BD31-4B8C-83A1-F6EECF244321}">
                <p14:modId xmlns:p14="http://schemas.microsoft.com/office/powerpoint/2010/main" val="2137527872"/>
              </p:ext>
            </p:extLst>
          </p:nvPr>
        </p:nvGraphicFramePr>
        <p:xfrm>
          <a:off x="97154" y="4568453"/>
          <a:ext cx="5390833" cy="2164084"/>
        </p:xfrm>
        <a:graphic>
          <a:graphicData uri="http://schemas.openxmlformats.org/drawingml/2006/table">
            <a:tbl>
              <a:tblPr firstRow="1" firstCol="1" lastRow="1" lastCol="1" bandRow="1" bandCol="1">
                <a:tableStyleId>{FABFCF23-3B69-468F-B69F-88F6DE6A72F2}</a:tableStyleId>
              </a:tblPr>
              <a:tblGrid>
                <a:gridCol w="3896360"/>
                <a:gridCol w="1494473"/>
              </a:tblGrid>
              <a:tr h="363884">
                <a:tc>
                  <a:txBody>
                    <a:bodyPr/>
                    <a:lstStyle/>
                    <a:p>
                      <a:pPr algn="ctr">
                        <a:lnSpc>
                          <a:spcPts val="14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種　別</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頻　度</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899">
                <a:tc>
                  <a:txBody>
                    <a:bodyPr/>
                    <a:lstStyle/>
                    <a:p>
                      <a:pPr algn="ctr">
                        <a:lnSpc>
                          <a:spcPts val="14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通常パトロール（交通量</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台</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/12h</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以上）</a:t>
                      </a:r>
                      <a:endPar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２回／週以上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1147">
                <a:tc>
                  <a:txBody>
                    <a:bodyPr/>
                    <a:lstStyle/>
                    <a:p>
                      <a:pPr algn="ctr">
                        <a:lnSpc>
                          <a:spcPts val="14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通常パトロール（交通量</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20,000</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台</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/12h</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未満）</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１回／週以上</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9831">
                <a:tc>
                  <a:txBody>
                    <a:bodyPr/>
                    <a:lstStyle/>
                    <a:p>
                      <a:pPr algn="ctr">
                        <a:lnSpc>
                          <a:spcPts val="14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徒歩パトロール</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１回／月以上</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0040">
                <a:tc>
                  <a:txBody>
                    <a:bodyPr/>
                    <a:lstStyle/>
                    <a:p>
                      <a:pPr algn="ctr">
                        <a:lnSpc>
                          <a:spcPts val="14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徒歩</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パトロール</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（ロードサポーター）</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１回／年以上</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79283">
                <a:tc>
                  <a:txBody>
                    <a:bodyPr/>
                    <a:lstStyle/>
                    <a:p>
                      <a:pPr algn="ctr">
                        <a:lnSpc>
                          <a:spcPts val="14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特別</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パトロール</a:t>
                      </a:r>
                      <a:endPar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4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（施設不具合発見時、異常気象時、目的別など）</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ts val="14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必要に応じて設定</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29" name="コンテンツ プレースホルダー 2"/>
          <p:cNvSpPr txBox="1">
            <a:spLocks/>
          </p:cNvSpPr>
          <p:nvPr/>
        </p:nvSpPr>
        <p:spPr>
          <a:xfrm>
            <a:off x="97154" y="1169457"/>
            <a:ext cx="8928000" cy="2970044"/>
          </a:xfrm>
          <a:prstGeom prst="rect">
            <a:avLst/>
          </a:prstGeom>
          <a:gradFill>
            <a:gsLst>
              <a:gs pos="0">
                <a:schemeClr val="bg1"/>
              </a:gs>
              <a:gs pos="100000">
                <a:schemeClr val="bg1"/>
              </a:gs>
            </a:gsLst>
            <a:lin ang="5400000" scaled="1"/>
          </a:gradFill>
          <a:ln w="12700">
            <a:solidFill>
              <a:schemeClr val="tx1"/>
            </a:solidFill>
          </a:ln>
        </p:spPr>
        <p:txBody>
          <a:bodyPr>
            <a:sp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施設を常に良好な状態に保つよう、施設の状態を的確に把握し、施設不具合の早期発見、早期対応や緊急的・突発的な事案、苦情・要望事項等に対しても迅速に対応する。不法・不正行為の排除を図り、府民の安全・安心</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の確保に努める。</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特</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に、施設不具合の早期発見、早期対応を不断に行うこと</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で</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施設</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のより長寿</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命化に資する視点でのパトロールを強化する</a:t>
            </a: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（例）・異常気象時前後等の排水施設の目詰まりのチェックと清掃</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・擁壁やブロック積の割れや挙動のチェック</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・橋面舗装のクラックのチェック</a:t>
            </a:r>
            <a:endParaRPr lang="en-US" altLang="ja-JP" sz="18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spcBef>
                <a:spcPts val="600"/>
              </a:spcBef>
              <a:buNone/>
            </a:pPr>
            <a:r>
              <a:rPr lang="ja-JP" altLang="en-US" sz="1800" dirty="0" smtClean="0">
                <a:latin typeface="Meiryo UI" panose="020B0604030504040204" pitchFamily="50" charset="-128"/>
                <a:ea typeface="Meiryo UI" panose="020B0604030504040204" pitchFamily="50" charset="-128"/>
                <a:cs typeface="Meiryo UI" panose="020B0604030504040204" pitchFamily="50" charset="-128"/>
              </a:rPr>
              <a:t>　　       ・トンネルの漏水箇所のチェック</a:t>
            </a:r>
            <a:endParaRPr lang="en-US" altLang="ja-JP" sz="1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64227" y="4215818"/>
            <a:ext cx="1903085"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・パトロール頻度</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道路パトロール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8822288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41</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p:cNvSpPr txBox="1"/>
          <p:nvPr/>
        </p:nvSpPr>
        <p:spPr>
          <a:xfrm>
            <a:off x="325840" y="1767736"/>
            <a:ext cx="2988895" cy="400110"/>
          </a:xfrm>
          <a:prstGeom prst="rect">
            <a:avLst/>
          </a:prstGeom>
          <a:noFill/>
        </p:spPr>
        <p:txBody>
          <a:bodyPr wrap="none" rtlCol="0">
            <a:spAutoFit/>
          </a:bodyPr>
          <a:lstStyle/>
          <a:p>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大阪府建設</a:t>
            </a:r>
            <a:r>
              <a:rPr lang="en-US" altLang="ja-JP" sz="2000" b="1" dirty="0" smtClean="0">
                <a:latin typeface="Meiryo UI" panose="020B0604030504040204" pitchFamily="50" charset="-128"/>
                <a:ea typeface="Meiryo UI" panose="020B0604030504040204" pitchFamily="50" charset="-128"/>
                <a:cs typeface="Meiryo UI" panose="020B0604030504040204" pitchFamily="50" charset="-128"/>
              </a:rPr>
              <a:t>CALS</a:t>
            </a:r>
            <a:r>
              <a:rPr lang="ja-JP" altLang="en-US" sz="2000" b="1" dirty="0" smtClean="0">
                <a:latin typeface="Meiryo UI" panose="020B0604030504040204" pitchFamily="50" charset="-128"/>
                <a:ea typeface="Meiryo UI" panose="020B0604030504040204" pitchFamily="50" charset="-128"/>
                <a:cs typeface="Meiryo UI" panose="020B0604030504040204" pitchFamily="50" charset="-128"/>
              </a:rPr>
              <a:t>システム</a:t>
            </a:r>
            <a:endParaRPr lang="en-US" altLang="ja-JP" sz="20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3563888" y="1810236"/>
            <a:ext cx="4925693" cy="3749398"/>
            <a:chOff x="151584" y="1736688"/>
            <a:chExt cx="5068488" cy="3204480"/>
          </a:xfrm>
        </p:grpSpPr>
        <p:sp>
          <p:nvSpPr>
            <p:cNvPr id="11" name="正方形/長方形 10"/>
            <p:cNvSpPr/>
            <p:nvPr/>
          </p:nvSpPr>
          <p:spPr>
            <a:xfrm>
              <a:off x="151584" y="1736688"/>
              <a:ext cx="5068488" cy="3204480"/>
            </a:xfrm>
            <a:prstGeom prst="rect">
              <a:avLst/>
            </a:prstGeom>
            <a:noFill/>
            <a:ln w="190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5" name="図 2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42066" y="1897206"/>
              <a:ext cx="4870420" cy="2899945"/>
            </a:xfrm>
            <a:prstGeom prst="rect">
              <a:avLst/>
            </a:prstGeom>
          </p:spPr>
        </p:pic>
      </p:grpSp>
      <p:sp>
        <p:nvSpPr>
          <p:cNvPr id="2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7"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126388" y="1233242"/>
            <a:ext cx="3826689" cy="400110"/>
          </a:xfrm>
          <a:prstGeom prst="rect">
            <a:avLst/>
          </a:prstGeom>
          <a:noFill/>
        </p:spPr>
        <p:txBody>
          <a:bodyPr wrap="non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・パトロール結果のデータ蓄積と活用</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道路パトロール</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424685" y="5559634"/>
            <a:ext cx="8064896" cy="1015663"/>
          </a:xfrm>
          <a:prstGeom prst="rect">
            <a:avLst/>
          </a:prstGeom>
          <a:noFill/>
        </p:spPr>
        <p:txBody>
          <a:bodyPr wrap="square" rtlCol="0">
            <a:spAutoFit/>
          </a:bodyPr>
          <a:lstStyle/>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●維持管理サブシステムへ登録し活用</a:t>
            </a:r>
            <a:endParaRPr lang="en-US" altLang="ja-JP" sz="2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苦情・要望</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処理</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苦情・要望受付、現地状況の確認、対応指示</a:t>
            </a:r>
          </a:p>
          <a:p>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パトロール</a:t>
            </a:r>
            <a:r>
              <a:rPr lang="ja-JP" altLang="en-US" sz="2000" kern="1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ja-JP" sz="2000" kern="100" dirty="0">
                <a:latin typeface="Meiryo UI" panose="020B0604030504040204" pitchFamily="50" charset="-128"/>
                <a:ea typeface="Meiryo UI" panose="020B0604030504040204" pitchFamily="50" charset="-128"/>
                <a:cs typeface="Meiryo UI" panose="020B0604030504040204" pitchFamily="50" charset="-128"/>
              </a:rPr>
              <a:t>パトロール計画、パトロール実施、維持管理</a:t>
            </a:r>
            <a:r>
              <a:rPr lang="ja-JP" altLang="ja-JP" sz="2000" kern="100" dirty="0" smtClean="0">
                <a:latin typeface="Meiryo UI" panose="020B0604030504040204" pitchFamily="50" charset="-128"/>
                <a:ea typeface="Meiryo UI" panose="020B0604030504040204" pitchFamily="50" charset="-128"/>
                <a:cs typeface="Meiryo UI" panose="020B0604030504040204" pitchFamily="50" charset="-128"/>
              </a:rPr>
              <a:t>報告</a:t>
            </a:r>
            <a:endParaRPr lang="en-US" altLang="ja-JP"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smtClean="0">
                <a:solidFill>
                  <a:schemeClr val="bg1"/>
                </a:solidFill>
                <a:latin typeface="Meiryo UI" pitchFamily="50" charset="-128"/>
                <a:ea typeface="Meiryo UI" pitchFamily="50" charset="-128"/>
                <a:cs typeface="Meiryo UI" pitchFamily="50" charset="-128"/>
              </a:rPr>
              <a:t>4</a:t>
            </a:r>
            <a:r>
              <a:rPr lang="ja-JP" altLang="en-US" sz="2400" b="1" dirty="0" smtClean="0">
                <a:solidFill>
                  <a:schemeClr val="bg1"/>
                </a:solidFill>
                <a:latin typeface="Meiryo UI" pitchFamily="50" charset="-128"/>
                <a:ea typeface="Meiryo UI" pitchFamily="50" charset="-128"/>
                <a:cs typeface="Meiryo UI" pitchFamily="50" charset="-128"/>
              </a:rPr>
              <a:t>）日常的な維持管理の着実な実践</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887976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6" name="コンテンツ プレースホルダー 2"/>
          <p:cNvSpPr txBox="1">
            <a:spLocks/>
          </p:cNvSpPr>
          <p:nvPr/>
        </p:nvSpPr>
        <p:spPr>
          <a:xfrm>
            <a:off x="42080" y="735310"/>
            <a:ext cx="8867617" cy="402431"/>
          </a:xfrm>
          <a:prstGeom prst="rect">
            <a:avLst/>
          </a:prstGeom>
          <a:gradFill>
            <a:gsLst>
              <a:gs pos="0">
                <a:srgbClr val="CCFFCC"/>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長寿命化に資する（劣化抑制）直営作業の実施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図 38" descr="D:\KajimaC\Desktop\IMG_8191.jpg"/>
          <p:cNvPicPr>
            <a:picLocks noChangeAspect="1"/>
          </p:cNvPicPr>
          <p:nvPr/>
        </p:nvPicPr>
        <p:blipFill rotWithShape="1">
          <a:blip r:embed="rId3" cstate="email">
            <a:extLst>
              <a:ext uri="{28A0092B-C50C-407E-A947-70E740481C1C}">
                <a14:useLocalDpi xmlns:a14="http://schemas.microsoft.com/office/drawing/2010/main"/>
              </a:ext>
            </a:extLst>
          </a:blip>
          <a:srcRect t="-1"/>
          <a:stretch/>
        </p:blipFill>
        <p:spPr bwMode="auto">
          <a:xfrm>
            <a:off x="405134" y="4421261"/>
            <a:ext cx="2078634" cy="2213080"/>
          </a:xfrm>
          <a:prstGeom prst="rect">
            <a:avLst/>
          </a:prstGeom>
          <a:noFill/>
          <a:ln>
            <a:noFill/>
          </a:ln>
          <a:extLst>
            <a:ext uri="{53640926-AAD7-44D8-BBD7-CCE9431645EC}">
              <a14:shadowObscured xmlns:a14="http://schemas.microsoft.com/office/drawing/2010/main"/>
            </a:ext>
          </a:extLst>
        </p:spPr>
      </p:pic>
      <p:pic>
        <p:nvPicPr>
          <p:cNvPr id="41" name="図 40" descr="F:\◆H25 維持笑働班H25～\維持管理\10長寿命化行動計画\支承の補修260131\IMG_8699.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958772" y="3140968"/>
            <a:ext cx="3092117" cy="2320515"/>
          </a:xfrm>
          <a:prstGeom prst="rect">
            <a:avLst/>
          </a:prstGeom>
          <a:noFill/>
          <a:ln>
            <a:noFill/>
          </a:ln>
        </p:spPr>
      </p:pic>
      <p:pic>
        <p:nvPicPr>
          <p:cNvPr id="42" name="図 41" descr="F:\◆H25 維持笑働班H25～\維持管理\10長寿命化行動計画\支承の補修260131\IMG_2525.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255753" y="2472734"/>
            <a:ext cx="2389929" cy="1799031"/>
          </a:xfrm>
          <a:prstGeom prst="rect">
            <a:avLst/>
          </a:prstGeom>
          <a:noFill/>
          <a:ln>
            <a:noFill/>
          </a:ln>
        </p:spPr>
      </p:pic>
      <p:sp>
        <p:nvSpPr>
          <p:cNvPr id="45" name="テキスト ボックス 2"/>
          <p:cNvSpPr txBox="1">
            <a:spLocks noChangeArrowheads="1"/>
          </p:cNvSpPr>
          <p:nvPr/>
        </p:nvSpPr>
        <p:spPr bwMode="auto">
          <a:xfrm>
            <a:off x="683656" y="2010326"/>
            <a:ext cx="1584088" cy="338554"/>
          </a:xfrm>
          <a:prstGeom prst="rect">
            <a:avLst/>
          </a:prstGeom>
          <a:solidFill>
            <a:srgbClr val="FFFFFF"/>
          </a:solidFill>
          <a:ln w="9525">
            <a:noFill/>
            <a:miter lim="800000"/>
            <a:headEnd/>
            <a:tailEnd/>
          </a:ln>
        </p:spPr>
        <p:txBody>
          <a:bodyPr rot="0" vert="horz" wrap="none" lIns="91440" tIns="45720" rIns="91440" bIns="45720" anchor="t" anchorCtr="0">
            <a:spAutoFit/>
          </a:bodyPr>
          <a:lstStyle/>
          <a:p>
            <a:pPr algn="just">
              <a:spcAft>
                <a:spcPts val="0"/>
              </a:spcAft>
            </a:pPr>
            <a:r>
              <a:rPr lang="ja-JP" sz="1600" kern="100" dirty="0">
                <a:effectLst/>
                <a:latin typeface="Century"/>
                <a:ea typeface="Meiryo UI"/>
                <a:cs typeface="Times New Roman"/>
              </a:rPr>
              <a:t>支承の損傷状況</a:t>
            </a:r>
            <a:endParaRPr lang="ja-JP" sz="1600" kern="100" dirty="0">
              <a:effectLst/>
              <a:latin typeface="Century"/>
              <a:ea typeface="ＭＳ 明朝"/>
              <a:cs typeface="Times New Roman"/>
            </a:endParaRPr>
          </a:p>
        </p:txBody>
      </p:sp>
      <p:pic>
        <p:nvPicPr>
          <p:cNvPr id="47" name="図 46" descr="F:\◆H25 維持笑働班H25～\維持管理\10長寿命化行動計画\支承の補修260131\IMG_9030.jpg"/>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3090563" y="2474552"/>
            <a:ext cx="2400245" cy="1799031"/>
          </a:xfrm>
          <a:prstGeom prst="rect">
            <a:avLst/>
          </a:prstGeom>
          <a:noFill/>
          <a:ln>
            <a:noFill/>
          </a:ln>
        </p:spPr>
      </p:pic>
      <p:sp>
        <p:nvSpPr>
          <p:cNvPr id="48" name="テキスト ボックス 2"/>
          <p:cNvSpPr txBox="1">
            <a:spLocks noChangeArrowheads="1"/>
          </p:cNvSpPr>
          <p:nvPr/>
        </p:nvSpPr>
        <p:spPr bwMode="auto">
          <a:xfrm>
            <a:off x="3463114" y="2010326"/>
            <a:ext cx="1612942" cy="338554"/>
          </a:xfrm>
          <a:prstGeom prst="rect">
            <a:avLst/>
          </a:prstGeom>
          <a:solidFill>
            <a:srgbClr val="FFFFFF"/>
          </a:solidFill>
          <a:ln w="9525">
            <a:noFill/>
            <a:miter lim="800000"/>
            <a:headEnd/>
            <a:tailEnd/>
          </a:ln>
        </p:spPr>
        <p:txBody>
          <a:bodyPr rot="0" vert="horz" wrap="none" lIns="91440" tIns="45720" rIns="91440" bIns="45720" anchor="t" anchorCtr="0">
            <a:spAutoFit/>
          </a:bodyPr>
          <a:lstStyle/>
          <a:p>
            <a:pPr algn="just">
              <a:spcAft>
                <a:spcPts val="0"/>
              </a:spcAft>
            </a:pPr>
            <a:r>
              <a:rPr lang="ja-JP" altLang="en-US" sz="1600" kern="100" dirty="0" smtClean="0">
                <a:effectLst/>
                <a:latin typeface="Century"/>
                <a:ea typeface="Meiryo UI"/>
                <a:cs typeface="Times New Roman"/>
              </a:rPr>
              <a:t>清掃、</a:t>
            </a:r>
            <a:r>
              <a:rPr lang="ja-JP" sz="1600" kern="100" dirty="0" smtClean="0">
                <a:effectLst/>
                <a:latin typeface="Century"/>
                <a:ea typeface="Meiryo UI"/>
                <a:cs typeface="Times New Roman"/>
              </a:rPr>
              <a:t>ケレン作業</a:t>
            </a:r>
            <a:endParaRPr lang="ja-JP" sz="1600" kern="100" dirty="0">
              <a:effectLst/>
              <a:latin typeface="Century"/>
              <a:ea typeface="ＭＳ 明朝"/>
              <a:cs typeface="Times New Roman"/>
            </a:endParaRPr>
          </a:p>
        </p:txBody>
      </p:sp>
      <p:pic>
        <p:nvPicPr>
          <p:cNvPr id="49" name="図 48" descr="F:\◆H25 維持笑働班H25～\維持管理\10長寿命化行動計画\支承の補修260131\IMG_5295.jpg"/>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bwMode="auto">
          <a:xfrm>
            <a:off x="3076049" y="4402546"/>
            <a:ext cx="2400245" cy="1799690"/>
          </a:xfrm>
          <a:prstGeom prst="rect">
            <a:avLst/>
          </a:prstGeom>
          <a:noFill/>
          <a:ln>
            <a:noFill/>
          </a:ln>
        </p:spPr>
      </p:pic>
      <p:sp>
        <p:nvSpPr>
          <p:cNvPr id="53" name="二等辺三角形 52"/>
          <p:cNvSpPr/>
          <p:nvPr/>
        </p:nvSpPr>
        <p:spPr>
          <a:xfrm rot="5400000">
            <a:off x="2234090" y="4179799"/>
            <a:ext cx="1249045" cy="300355"/>
          </a:xfrm>
          <a:prstGeom prst="triangl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5" name="二等辺三角形 54"/>
          <p:cNvSpPr/>
          <p:nvPr/>
        </p:nvSpPr>
        <p:spPr>
          <a:xfrm rot="5400000">
            <a:off x="5105767" y="4162911"/>
            <a:ext cx="1249045" cy="300355"/>
          </a:xfrm>
          <a:prstGeom prst="triangl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7" name="テキスト ボックス 2"/>
          <p:cNvSpPr txBox="1">
            <a:spLocks noChangeArrowheads="1"/>
          </p:cNvSpPr>
          <p:nvPr/>
        </p:nvSpPr>
        <p:spPr bwMode="auto">
          <a:xfrm>
            <a:off x="6516216" y="2010326"/>
            <a:ext cx="1845377" cy="338554"/>
          </a:xfrm>
          <a:prstGeom prst="rect">
            <a:avLst/>
          </a:prstGeom>
          <a:solidFill>
            <a:srgbClr val="FFFFFF"/>
          </a:solidFill>
          <a:ln w="9525">
            <a:noFill/>
            <a:miter lim="800000"/>
            <a:headEnd/>
            <a:tailEnd/>
          </a:ln>
        </p:spPr>
        <p:txBody>
          <a:bodyPr rot="0" vert="horz" wrap="none" lIns="91440" tIns="45720" rIns="91440" bIns="45720" anchor="t" anchorCtr="0">
            <a:spAutoFit/>
          </a:bodyPr>
          <a:lstStyle/>
          <a:p>
            <a:pPr algn="just">
              <a:spcAft>
                <a:spcPts val="0"/>
              </a:spcAft>
            </a:pPr>
            <a:r>
              <a:rPr lang="ja-JP" altLang="en-US" sz="1600" kern="100" dirty="0" smtClean="0">
                <a:latin typeface="Century"/>
                <a:ea typeface="Meiryo UI"/>
                <a:cs typeface="Times New Roman"/>
              </a:rPr>
              <a:t>無収縮モルタル打設</a:t>
            </a:r>
            <a:endParaRPr lang="ja-JP" sz="1600" kern="100" dirty="0">
              <a:effectLst/>
              <a:latin typeface="Century"/>
              <a:ea typeface="ＭＳ 明朝"/>
              <a:cs typeface="Times New Roman"/>
            </a:endParaRPr>
          </a:p>
        </p:txBody>
      </p:sp>
      <p:sp>
        <p:nvSpPr>
          <p:cNvPr id="19" name="テキスト ボックス 2"/>
          <p:cNvSpPr txBox="1">
            <a:spLocks noChangeArrowheads="1"/>
          </p:cNvSpPr>
          <p:nvPr/>
        </p:nvSpPr>
        <p:spPr bwMode="auto">
          <a:xfrm>
            <a:off x="280793" y="1274372"/>
            <a:ext cx="2103461" cy="400110"/>
          </a:xfrm>
          <a:prstGeom prst="rect">
            <a:avLst/>
          </a:prstGeom>
          <a:solidFill>
            <a:srgbClr val="FFFFFF"/>
          </a:solidFill>
          <a:ln w="9525">
            <a:noFill/>
            <a:miter lim="800000"/>
            <a:headEnd/>
            <a:tailEnd/>
          </a:ln>
        </p:spPr>
        <p:txBody>
          <a:bodyPr rot="0" vert="horz" wrap="none" lIns="91440" tIns="45720" rIns="91440" bIns="45720" anchor="t" anchorCtr="0">
            <a:spAutoFit/>
          </a:bodyPr>
          <a:lstStyle/>
          <a:p>
            <a:pPr algn="just">
              <a:spcAft>
                <a:spcPts val="0"/>
              </a:spcAft>
            </a:pPr>
            <a:r>
              <a:rPr lang="ja-JP" altLang="en-US" sz="2000" kern="100" dirty="0" smtClean="0">
                <a:latin typeface="Century"/>
                <a:ea typeface="Meiryo UI"/>
                <a:cs typeface="Times New Roman"/>
              </a:rPr>
              <a:t>支承の清掃、補修</a:t>
            </a:r>
            <a:endParaRPr lang="ja-JP" sz="2000" kern="100" dirty="0">
              <a:effectLst/>
              <a:latin typeface="Century"/>
              <a:ea typeface="ＭＳ 明朝"/>
              <a:cs typeface="Times New Roman"/>
            </a:endParaRPr>
          </a:p>
        </p:txBody>
      </p:sp>
      <p:sp>
        <p:nvSpPr>
          <p:cNvPr id="17" name="正方形/長方形 16"/>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smtClean="0">
                <a:solidFill>
                  <a:schemeClr val="bg1"/>
                </a:solidFill>
                <a:latin typeface="Meiryo UI" pitchFamily="50" charset="-128"/>
                <a:ea typeface="Meiryo UI" pitchFamily="50" charset="-128"/>
                <a:cs typeface="Meiryo UI" pitchFamily="50" charset="-128"/>
              </a:rPr>
              <a:t>4</a:t>
            </a:r>
            <a:r>
              <a:rPr lang="ja-JP" altLang="en-US" sz="2400" b="1" dirty="0" smtClean="0">
                <a:solidFill>
                  <a:schemeClr val="bg1"/>
                </a:solidFill>
                <a:latin typeface="Meiryo UI" pitchFamily="50" charset="-128"/>
                <a:ea typeface="Meiryo UI" pitchFamily="50" charset="-128"/>
                <a:cs typeface="Meiryo UI" pitchFamily="50" charset="-128"/>
              </a:rPr>
              <a:t>）日常的な維持管理の着実な実践</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798174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6" name="コンテンツ プレースホルダー 2"/>
          <p:cNvSpPr txBox="1">
            <a:spLocks/>
          </p:cNvSpPr>
          <p:nvPr/>
        </p:nvSpPr>
        <p:spPr>
          <a:xfrm>
            <a:off x="42080" y="735310"/>
            <a:ext cx="8867617" cy="402431"/>
          </a:xfrm>
          <a:prstGeom prst="rect">
            <a:avLst/>
          </a:prstGeom>
          <a:gradFill>
            <a:gsLst>
              <a:gs pos="0">
                <a:srgbClr val="CCFFCC"/>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長寿命化に資する（劣化抑制）直営作業の実施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2"/>
          <p:cNvSpPr txBox="1">
            <a:spLocks noChangeArrowheads="1"/>
          </p:cNvSpPr>
          <p:nvPr/>
        </p:nvSpPr>
        <p:spPr bwMode="auto">
          <a:xfrm>
            <a:off x="109272" y="1274372"/>
            <a:ext cx="2446504" cy="400110"/>
          </a:xfrm>
          <a:prstGeom prst="rect">
            <a:avLst/>
          </a:prstGeom>
          <a:solidFill>
            <a:srgbClr val="FFFFFF"/>
          </a:solidFill>
          <a:ln w="9525">
            <a:noFill/>
            <a:miter lim="800000"/>
            <a:headEnd/>
            <a:tailEnd/>
          </a:ln>
        </p:spPr>
        <p:txBody>
          <a:bodyPr rot="0" vert="horz" wrap="none" lIns="91440" tIns="45720" rIns="91440" bIns="45720" anchor="t" anchorCtr="0">
            <a:spAutoFit/>
          </a:bodyPr>
          <a:lstStyle/>
          <a:p>
            <a:pPr algn="just">
              <a:spcAft>
                <a:spcPts val="0"/>
              </a:spcAft>
            </a:pPr>
            <a:r>
              <a:rPr lang="ja-JP" altLang="en-US" sz="2000" kern="100" dirty="0" smtClean="0">
                <a:effectLst/>
                <a:latin typeface="Century"/>
                <a:ea typeface="Meiryo UI"/>
                <a:cs typeface="Times New Roman"/>
              </a:rPr>
              <a:t>道路擁壁の応急対策</a:t>
            </a:r>
            <a:endParaRPr lang="ja-JP" sz="2000" kern="100" dirty="0">
              <a:effectLst/>
              <a:latin typeface="Century"/>
              <a:ea typeface="ＭＳ 明朝"/>
              <a:cs typeface="Times New Roman"/>
            </a:endParaRPr>
          </a:p>
        </p:txBody>
      </p:sp>
      <p:sp>
        <p:nvSpPr>
          <p:cNvPr id="48" name="テキスト ボックス 2"/>
          <p:cNvSpPr txBox="1">
            <a:spLocks noChangeArrowheads="1"/>
          </p:cNvSpPr>
          <p:nvPr/>
        </p:nvSpPr>
        <p:spPr bwMode="auto">
          <a:xfrm>
            <a:off x="1635015" y="2132856"/>
            <a:ext cx="1141659" cy="338554"/>
          </a:xfrm>
          <a:prstGeom prst="rect">
            <a:avLst/>
          </a:prstGeom>
          <a:solidFill>
            <a:srgbClr val="FFFFFF"/>
          </a:solidFill>
          <a:ln w="9525">
            <a:noFill/>
            <a:miter lim="800000"/>
            <a:headEnd/>
            <a:tailEnd/>
          </a:ln>
        </p:spPr>
        <p:txBody>
          <a:bodyPr rot="0" vert="horz" wrap="none" lIns="91440" tIns="45720" rIns="91440" bIns="45720" anchor="t" anchorCtr="0">
            <a:spAutoFit/>
          </a:bodyPr>
          <a:lstStyle/>
          <a:p>
            <a:pPr algn="just">
              <a:spcAft>
                <a:spcPts val="0"/>
              </a:spcAft>
            </a:pPr>
            <a:r>
              <a:rPr lang="ja-JP" altLang="en-US" sz="1600" kern="100" dirty="0" smtClean="0">
                <a:latin typeface="Century"/>
                <a:ea typeface="Meiryo UI"/>
                <a:cs typeface="Times New Roman"/>
              </a:rPr>
              <a:t>擁壁クラック</a:t>
            </a:r>
            <a:endParaRPr lang="ja-JP" sz="1600" kern="100" dirty="0">
              <a:effectLst/>
              <a:latin typeface="Century"/>
              <a:ea typeface="ＭＳ 明朝"/>
              <a:cs typeface="Times New Roman"/>
            </a:endParaRPr>
          </a:p>
        </p:txBody>
      </p:sp>
      <p:sp>
        <p:nvSpPr>
          <p:cNvPr id="53" name="二等辺三角形 52"/>
          <p:cNvSpPr/>
          <p:nvPr/>
        </p:nvSpPr>
        <p:spPr>
          <a:xfrm rot="5400000">
            <a:off x="3947477" y="4007210"/>
            <a:ext cx="1249045" cy="300355"/>
          </a:xfrm>
          <a:prstGeom prst="triangle">
            <a:avLst/>
          </a:prstGeom>
          <a:gradFill rotWithShape="1">
            <a:gsLst>
              <a:gs pos="0">
                <a:srgbClr val="8064A2">
                  <a:tint val="50000"/>
                  <a:satMod val="300000"/>
                </a:srgbClr>
              </a:gs>
              <a:gs pos="35000">
                <a:srgbClr val="8064A2">
                  <a:tint val="37000"/>
                  <a:satMod val="300000"/>
                </a:srgbClr>
              </a:gs>
              <a:gs pos="100000">
                <a:srgbClr val="8064A2">
                  <a:tint val="15000"/>
                  <a:satMod val="350000"/>
                </a:srgbClr>
              </a:gs>
            </a:gsLst>
            <a:lin ang="16200000" scaled="1"/>
          </a:gradFill>
          <a:ln w="9525" cap="flat" cmpd="sng" algn="ctr">
            <a:solidFill>
              <a:srgbClr val="8064A2">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56" name="テキスト ボックス 2"/>
          <p:cNvSpPr txBox="1">
            <a:spLocks noChangeArrowheads="1"/>
          </p:cNvSpPr>
          <p:nvPr/>
        </p:nvSpPr>
        <p:spPr bwMode="auto">
          <a:xfrm>
            <a:off x="5406907" y="2154335"/>
            <a:ext cx="3007555" cy="338554"/>
          </a:xfrm>
          <a:prstGeom prst="rect">
            <a:avLst/>
          </a:prstGeom>
          <a:solidFill>
            <a:srgbClr val="FFFFFF"/>
          </a:solidFill>
          <a:ln w="9525">
            <a:noFill/>
            <a:miter lim="800000"/>
            <a:headEnd/>
            <a:tailEnd/>
          </a:ln>
        </p:spPr>
        <p:txBody>
          <a:bodyPr rot="0" vert="horz" wrap="none" lIns="91440" tIns="45720" rIns="91440" bIns="45720" anchor="t" anchorCtr="0">
            <a:spAutoFit/>
          </a:bodyPr>
          <a:lstStyle/>
          <a:p>
            <a:pPr algn="just">
              <a:spcAft>
                <a:spcPts val="0"/>
              </a:spcAft>
            </a:pPr>
            <a:r>
              <a:rPr lang="ja-JP" altLang="en-US" sz="1600" kern="100" dirty="0" smtClean="0">
                <a:effectLst/>
                <a:latin typeface="Century"/>
                <a:ea typeface="Meiryo UI"/>
                <a:cs typeface="Times New Roman"/>
              </a:rPr>
              <a:t>クラック補修（早強モルタル注入）</a:t>
            </a:r>
            <a:endParaRPr lang="ja-JP" sz="1600" kern="100" dirty="0">
              <a:effectLst/>
              <a:latin typeface="Century"/>
              <a:ea typeface="ＭＳ 明朝"/>
              <a:cs typeface="Times New Roman"/>
            </a:endParaRPr>
          </a:p>
        </p:txBody>
      </p:sp>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089" y="2629365"/>
            <a:ext cx="4263514" cy="3197636"/>
          </a:xfrm>
          <a:prstGeom prst="rect">
            <a:avLst/>
          </a:prstGeom>
        </p:spPr>
      </p:pic>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793442" y="2629365"/>
            <a:ext cx="4263514" cy="3197636"/>
          </a:xfrm>
          <a:prstGeom prst="rect">
            <a:avLst/>
          </a:prstGeom>
        </p:spPr>
      </p:pic>
      <p:sp>
        <p:nvSpPr>
          <p:cNvPr id="12" name="正方形/長方形 11"/>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smtClean="0">
                <a:solidFill>
                  <a:schemeClr val="bg1"/>
                </a:solidFill>
                <a:latin typeface="Meiryo UI" pitchFamily="50" charset="-128"/>
                <a:ea typeface="Meiryo UI" pitchFamily="50" charset="-128"/>
                <a:cs typeface="Meiryo UI" pitchFamily="50" charset="-128"/>
              </a:rPr>
              <a:t>4</a:t>
            </a:r>
            <a:r>
              <a:rPr lang="ja-JP" altLang="en-US" sz="2400" b="1" dirty="0" smtClean="0">
                <a:solidFill>
                  <a:schemeClr val="bg1"/>
                </a:solidFill>
                <a:latin typeface="Meiryo UI" pitchFamily="50" charset="-128"/>
                <a:ea typeface="Meiryo UI" pitchFamily="50" charset="-128"/>
                <a:cs typeface="Meiryo UI" pitchFamily="50" charset="-128"/>
              </a:rPr>
              <a:t>）日常的な維持管理の着実な実践</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369501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A7ED8D1-2670-4291-9B0B-18D5294B0726}" type="slidenum">
              <a:rPr lang="en-US" altLang="ja-JP" smtClean="0"/>
              <a:pPr>
                <a:defRPr/>
              </a:pPr>
              <a:t>44</a:t>
            </a:fld>
            <a:endParaRPr lang="en-US" altLang="ja-JP"/>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6" name="コンテンツ プレースホルダー 2"/>
          <p:cNvSpPr txBox="1">
            <a:spLocks/>
          </p:cNvSpPr>
          <p:nvPr/>
        </p:nvSpPr>
        <p:spPr>
          <a:xfrm>
            <a:off x="42080" y="650305"/>
            <a:ext cx="8867617" cy="402431"/>
          </a:xfrm>
          <a:prstGeom prst="rect">
            <a:avLst/>
          </a:prstGeom>
          <a:gradFill>
            <a:gsLst>
              <a:gs pos="0">
                <a:srgbClr val="CCFFCC"/>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府民の安全安心、満足度を向上させる直営作業の実施</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Picture 2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1128" y="3068960"/>
            <a:ext cx="2138520" cy="1788635"/>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2" descr="D:\yabey\Desktop\池9-2-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8773" y="3068960"/>
            <a:ext cx="2194323" cy="1646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10000ws701744\f　環境整備ｇ共有フォルダ\【中木原date】\舗装　中期保全作業\写真\池1-3-1.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828773" y="1290136"/>
            <a:ext cx="2180750" cy="163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6" descr="防護柵　ロープ　後"/>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828773" y="4998739"/>
            <a:ext cx="2120425" cy="159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9"/>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3316188" y="1259974"/>
            <a:ext cx="2054065" cy="1664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0" descr="PICT7664"/>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3303808" y="5013176"/>
            <a:ext cx="2239568" cy="1569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1"/>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5759400" y="1268760"/>
            <a:ext cx="2413000" cy="1769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873476" y="3284984"/>
            <a:ext cx="2262188" cy="3293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テキスト ボックス 4"/>
          <p:cNvSpPr txBox="1">
            <a:spLocks noChangeAspect="1" noChangeArrowheads="1"/>
          </p:cNvSpPr>
          <p:nvPr/>
        </p:nvSpPr>
        <p:spPr bwMode="auto">
          <a:xfrm>
            <a:off x="828773" y="2617167"/>
            <a:ext cx="1640840" cy="307777"/>
          </a:xfrm>
          <a:prstGeom prst="rect">
            <a:avLst/>
          </a:prstGeom>
          <a:solidFill>
            <a:schemeClr val="bg1"/>
          </a:solidFill>
          <a:ln w="9525">
            <a:solidFill>
              <a:srgbClr val="FF0000"/>
            </a:solid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latin typeface="HG丸ｺﾞｼｯｸM-PRO" pitchFamily="50" charset="-128"/>
                <a:ea typeface="HG丸ｺﾞｼｯｸM-PRO" pitchFamily="50" charset="-128"/>
              </a:rPr>
              <a:t>道路パトロール</a:t>
            </a:r>
          </a:p>
        </p:txBody>
      </p:sp>
      <p:sp>
        <p:nvSpPr>
          <p:cNvPr id="22" name="テキスト ボックス 16"/>
          <p:cNvSpPr txBox="1">
            <a:spLocks noChangeAspect="1" noChangeArrowheads="1"/>
          </p:cNvSpPr>
          <p:nvPr/>
        </p:nvSpPr>
        <p:spPr bwMode="auto">
          <a:xfrm>
            <a:off x="3311128" y="2617166"/>
            <a:ext cx="1642347" cy="307777"/>
          </a:xfrm>
          <a:prstGeom prst="rect">
            <a:avLst/>
          </a:prstGeom>
          <a:solidFill>
            <a:schemeClr val="bg1"/>
          </a:solidFill>
          <a:ln w="9525">
            <a:solidFill>
              <a:srgbClr val="FF0000"/>
            </a:solid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latin typeface="HG丸ｺﾞｼｯｸM-PRO" pitchFamily="50" charset="-128"/>
                <a:ea typeface="HG丸ｺﾞｼｯｸM-PRO" pitchFamily="50" charset="-128"/>
              </a:rPr>
              <a:t>平板ブロック補修</a:t>
            </a:r>
          </a:p>
        </p:txBody>
      </p:sp>
      <p:sp>
        <p:nvSpPr>
          <p:cNvPr id="30" name="テキスト ボックス 18"/>
          <p:cNvSpPr txBox="1">
            <a:spLocks noChangeAspect="1" noChangeArrowheads="1"/>
          </p:cNvSpPr>
          <p:nvPr/>
        </p:nvSpPr>
        <p:spPr bwMode="auto">
          <a:xfrm>
            <a:off x="3300863" y="4524768"/>
            <a:ext cx="2159049" cy="307777"/>
          </a:xfrm>
          <a:prstGeom prst="rect">
            <a:avLst/>
          </a:prstGeom>
          <a:solidFill>
            <a:schemeClr val="bg1"/>
          </a:solidFill>
          <a:ln w="9525">
            <a:solidFill>
              <a:srgbClr val="FF0000"/>
            </a:solid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latin typeface="HG丸ｺﾞｼｯｸM-PRO" pitchFamily="50" charset="-128"/>
                <a:ea typeface="HG丸ｺﾞｼｯｸM-PRO" pitchFamily="50" charset="-128"/>
              </a:rPr>
              <a:t>側溝清掃（落ち葉）</a:t>
            </a:r>
          </a:p>
        </p:txBody>
      </p:sp>
      <p:sp>
        <p:nvSpPr>
          <p:cNvPr id="31" name="テキスト ボックス 19"/>
          <p:cNvSpPr txBox="1">
            <a:spLocks noChangeAspect="1" noChangeArrowheads="1"/>
          </p:cNvSpPr>
          <p:nvPr/>
        </p:nvSpPr>
        <p:spPr bwMode="auto">
          <a:xfrm>
            <a:off x="828773" y="6270952"/>
            <a:ext cx="1931514" cy="307777"/>
          </a:xfrm>
          <a:prstGeom prst="rect">
            <a:avLst/>
          </a:prstGeom>
          <a:solidFill>
            <a:schemeClr val="bg1"/>
          </a:solidFill>
          <a:ln w="9525">
            <a:solidFill>
              <a:srgbClr val="FF0000"/>
            </a:solid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latin typeface="HG丸ｺﾞｼｯｸM-PRO" pitchFamily="50" charset="-128"/>
                <a:ea typeface="HG丸ｺﾞｼｯｸM-PRO" pitchFamily="50" charset="-128"/>
              </a:rPr>
              <a:t>横断防止柵緊急対応</a:t>
            </a:r>
          </a:p>
        </p:txBody>
      </p:sp>
      <p:sp>
        <p:nvSpPr>
          <p:cNvPr id="32" name="テキスト ボックス 20"/>
          <p:cNvSpPr txBox="1">
            <a:spLocks noChangeAspect="1" noChangeArrowheads="1"/>
          </p:cNvSpPr>
          <p:nvPr/>
        </p:nvSpPr>
        <p:spPr bwMode="auto">
          <a:xfrm>
            <a:off x="3303808" y="6270951"/>
            <a:ext cx="1812530" cy="307777"/>
          </a:xfrm>
          <a:prstGeom prst="rect">
            <a:avLst/>
          </a:prstGeom>
          <a:solidFill>
            <a:schemeClr val="bg1"/>
          </a:solidFill>
          <a:ln w="9525">
            <a:solidFill>
              <a:srgbClr val="FF0000"/>
            </a:solidFill>
            <a:miter lim="800000"/>
            <a:headEnd/>
            <a:tailEnd/>
          </a:ln>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a:latin typeface="HG丸ｺﾞｼｯｸM-PRO" pitchFamily="50" charset="-128"/>
                <a:ea typeface="HG丸ｺﾞｼｯｸM-PRO" pitchFamily="50" charset="-128"/>
              </a:rPr>
              <a:t>境界ブロック補修</a:t>
            </a:r>
          </a:p>
        </p:txBody>
      </p:sp>
      <p:sp>
        <p:nvSpPr>
          <p:cNvPr id="33" name="テキスト ボックス 21"/>
          <p:cNvSpPr txBox="1">
            <a:spLocks noChangeAspect="1" noChangeArrowheads="1"/>
          </p:cNvSpPr>
          <p:nvPr/>
        </p:nvSpPr>
        <p:spPr bwMode="auto">
          <a:xfrm>
            <a:off x="5873476" y="6289575"/>
            <a:ext cx="1296988" cy="307777"/>
          </a:xfrm>
          <a:prstGeom prst="rect">
            <a:avLst/>
          </a:prstGeom>
          <a:solidFill>
            <a:schemeClr val="bg1"/>
          </a:solidFill>
          <a:ln w="9525">
            <a:solidFill>
              <a:srgbClr val="FF0000"/>
            </a:solid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dirty="0">
                <a:latin typeface="HG丸ｺﾞｼｯｸM-PRO" pitchFamily="50" charset="-128"/>
                <a:ea typeface="HG丸ｺﾞｼｯｸM-PRO" pitchFamily="50" charset="-128"/>
              </a:rPr>
              <a:t>らくがき対応</a:t>
            </a:r>
          </a:p>
        </p:txBody>
      </p:sp>
      <p:sp>
        <p:nvSpPr>
          <p:cNvPr id="34" name="テキスト ボックス 22"/>
          <p:cNvSpPr txBox="1">
            <a:spLocks noChangeAspect="1" noChangeArrowheads="1"/>
          </p:cNvSpPr>
          <p:nvPr/>
        </p:nvSpPr>
        <p:spPr bwMode="auto">
          <a:xfrm>
            <a:off x="5759400" y="2761183"/>
            <a:ext cx="1321118" cy="307777"/>
          </a:xfrm>
          <a:prstGeom prst="rect">
            <a:avLst/>
          </a:prstGeom>
          <a:solidFill>
            <a:schemeClr val="bg1"/>
          </a:solidFill>
          <a:ln w="9525">
            <a:solidFill>
              <a:srgbClr val="FF0000"/>
            </a:solid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a:latin typeface="HG丸ｺﾞｼｯｸM-PRO" pitchFamily="50" charset="-128"/>
                <a:ea typeface="HG丸ｺﾞｼｯｸM-PRO" pitchFamily="50" charset="-128"/>
              </a:rPr>
              <a:t>植樹ます補修</a:t>
            </a:r>
          </a:p>
        </p:txBody>
      </p:sp>
      <p:sp>
        <p:nvSpPr>
          <p:cNvPr id="35" name="テキスト ボックス 4"/>
          <p:cNvSpPr txBox="1">
            <a:spLocks noChangeAspect="1" noChangeArrowheads="1"/>
          </p:cNvSpPr>
          <p:nvPr/>
        </p:nvSpPr>
        <p:spPr bwMode="auto">
          <a:xfrm>
            <a:off x="828773" y="4395290"/>
            <a:ext cx="1640840" cy="307777"/>
          </a:xfrm>
          <a:prstGeom prst="rect">
            <a:avLst/>
          </a:prstGeom>
          <a:solidFill>
            <a:schemeClr val="bg1"/>
          </a:solidFill>
          <a:ln w="9525">
            <a:solidFill>
              <a:srgbClr val="FF0000"/>
            </a:solidFill>
            <a:miter lim="800000"/>
            <a:headEnd/>
            <a:tailEnd/>
          </a:ln>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400">
                <a:latin typeface="HG丸ｺﾞｼｯｸM-PRO" pitchFamily="50" charset="-128"/>
                <a:ea typeface="HG丸ｺﾞｼｯｸM-PRO" pitchFamily="50" charset="-128"/>
              </a:rPr>
              <a:t>油漏れ対応</a:t>
            </a:r>
          </a:p>
        </p:txBody>
      </p:sp>
      <p:sp>
        <p:nvSpPr>
          <p:cNvPr id="25" name="正方形/長方形 24"/>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smtClean="0">
                <a:solidFill>
                  <a:schemeClr val="bg1"/>
                </a:solidFill>
                <a:latin typeface="Meiryo UI" pitchFamily="50" charset="-128"/>
                <a:ea typeface="Meiryo UI" pitchFamily="50" charset="-128"/>
                <a:cs typeface="Meiryo UI" pitchFamily="50" charset="-128"/>
              </a:rPr>
              <a:t>4</a:t>
            </a:r>
            <a:r>
              <a:rPr lang="ja-JP" altLang="en-US" sz="2400" b="1" dirty="0" smtClean="0">
                <a:solidFill>
                  <a:schemeClr val="bg1"/>
                </a:solidFill>
                <a:latin typeface="Meiryo UI" pitchFamily="50" charset="-128"/>
                <a:ea typeface="Meiryo UI" pitchFamily="50" charset="-128"/>
                <a:cs typeface="Meiryo UI" pitchFamily="50" charset="-128"/>
              </a:rPr>
              <a:t>）日常的な維持管理の着実な実践</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22884908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72" name="Picture 10" descr="Z:\【０８】歩道橋プロジェクト\H18リフレッシュ\イオン\070406完成写真\P101000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15616" y="1843633"/>
            <a:ext cx="2787401" cy="187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スライド番号プレースホルダー 1"/>
          <p:cNvSpPr>
            <a:spLocks noGrp="1"/>
          </p:cNvSpPr>
          <p:nvPr>
            <p:ph type="sldNum" sz="quarter" idx="12"/>
          </p:nvPr>
        </p:nvSpPr>
        <p:spPr/>
        <p:txBody>
          <a:bodyPr/>
          <a:lstStyle/>
          <a:p>
            <a:pPr>
              <a:defRPr/>
            </a:pPr>
            <a:fld id="{5A7ED8D1-2670-4291-9B0B-18D5294B0726}" type="slidenum">
              <a:rPr lang="en-US" altLang="ja-JP" smtClean="0"/>
              <a:pPr>
                <a:defRPr/>
              </a:pPr>
              <a:t>45</a:t>
            </a:fld>
            <a:endParaRPr lang="en-US" altLang="ja-JP"/>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6" name="コンテンツ プレースホルダー 2"/>
          <p:cNvSpPr txBox="1">
            <a:spLocks/>
          </p:cNvSpPr>
          <p:nvPr/>
        </p:nvSpPr>
        <p:spPr>
          <a:xfrm>
            <a:off x="42080" y="735310"/>
            <a:ext cx="8867617" cy="402431"/>
          </a:xfrm>
          <a:prstGeom prst="rect">
            <a:avLst/>
          </a:prstGeom>
          <a:gradFill>
            <a:gsLst>
              <a:gs pos="0">
                <a:srgbClr val="CCFFCC"/>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府民や企業等、地域社会と協働、連携した維持管理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07503" y="1146230"/>
            <a:ext cx="8920729" cy="584775"/>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歩道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橋リフレッシュ事業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企業により歩道橋の塗替えを行っていただく代わりに、企業の道先案内を表示する企業協働事業。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107504" y="3717032"/>
            <a:ext cx="8568951" cy="830997"/>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歩道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橋トライ事業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産学官連携事業として、企業の</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CSR</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活動のフィールドを提供するとともに、学生の現場実習場として、実作業を通じて、教育効果を高め、歩道橋の塗替えコストの縮減を図る。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5616" y="4554903"/>
            <a:ext cx="2868448" cy="2114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10000ws701707\G 環境整備G共有フォルダ\【７７】自主財源\【０３】歩道橋リフレッシュ\【１２】大阪産業大学\P61715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06448" y="1843633"/>
            <a:ext cx="2696040" cy="202203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8"/>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906448" y="4653136"/>
            <a:ext cx="2761895" cy="207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正方形/長方形 12"/>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smtClean="0">
                <a:solidFill>
                  <a:schemeClr val="bg1"/>
                </a:solidFill>
                <a:latin typeface="Meiryo UI" pitchFamily="50" charset="-128"/>
                <a:ea typeface="Meiryo UI" pitchFamily="50" charset="-128"/>
                <a:cs typeface="Meiryo UI" pitchFamily="50" charset="-128"/>
              </a:rPr>
              <a:t>4</a:t>
            </a:r>
            <a:r>
              <a:rPr lang="ja-JP" altLang="en-US" sz="2400" b="1" dirty="0" smtClean="0">
                <a:solidFill>
                  <a:schemeClr val="bg1"/>
                </a:solidFill>
                <a:latin typeface="Meiryo UI" pitchFamily="50" charset="-128"/>
                <a:ea typeface="Meiryo UI" pitchFamily="50" charset="-128"/>
                <a:cs typeface="Meiryo UI" pitchFamily="50" charset="-128"/>
              </a:rPr>
              <a:t>）日常的な維持管理の着実な実践</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543971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A7ED8D1-2670-4291-9B0B-18D5294B0726}" type="slidenum">
              <a:rPr lang="en-US" altLang="ja-JP" smtClean="0"/>
              <a:pPr>
                <a:defRPr/>
              </a:pPr>
              <a:t>46</a:t>
            </a:fld>
            <a:endParaRPr lang="en-US" altLang="ja-JP"/>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6" name="コンテンツ プレースホルダー 2"/>
          <p:cNvSpPr txBox="1">
            <a:spLocks/>
          </p:cNvSpPr>
          <p:nvPr/>
        </p:nvSpPr>
        <p:spPr>
          <a:xfrm>
            <a:off x="42080" y="735310"/>
            <a:ext cx="8867617" cy="402431"/>
          </a:xfrm>
          <a:prstGeom prst="rect">
            <a:avLst/>
          </a:prstGeom>
          <a:gradFill>
            <a:gsLst>
              <a:gs pos="0">
                <a:srgbClr val="CCFFCC"/>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府民や企業等、地域社会と協働、連携した維持管理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107503" y="1146230"/>
            <a:ext cx="8920729" cy="584775"/>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a:latin typeface="Meiryo UI" panose="020B0604030504040204" pitchFamily="50" charset="-128"/>
                <a:ea typeface="Meiryo UI" panose="020B0604030504040204" pitchFamily="50" charset="-128"/>
                <a:cs typeface="Meiryo UI" panose="020B0604030504040204" pitchFamily="50" charset="-128"/>
              </a:rPr>
              <a:t>歩道</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橋ネーミングライツ事業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企業により歩道橋の命名権（通称名）を買っていただき、企業名と歩道橋名を表示する企業協働事業。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16" descr="２AFTER北行"/>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932040" y="1806518"/>
            <a:ext cx="3471657" cy="25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4" descr="南行DSCF3086"/>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119528" y="1806518"/>
            <a:ext cx="3456632" cy="2106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6" descr="\\10000ws701707\G 環境整備G共有フォルダ\【７７】自主財源\【０４】ネーミングライツ\ネーミングライツHPデータ\004石津元町歩道橋（医療法人全心会寝屋川ひかり病院）\石津元町歩道橋２.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119528" y="3941026"/>
            <a:ext cx="3456632" cy="2594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 Box 17"/>
          <p:cNvSpPr txBox="1">
            <a:spLocks noChangeArrowheads="1"/>
          </p:cNvSpPr>
          <p:nvPr/>
        </p:nvSpPr>
        <p:spPr bwMode="auto">
          <a:xfrm>
            <a:off x="4932040" y="5143783"/>
            <a:ext cx="3600401" cy="1384995"/>
          </a:xfrm>
          <a:prstGeom prst="rect">
            <a:avLst/>
          </a:prstGeom>
          <a:noFill/>
          <a:ln w="9525">
            <a:solidFill>
              <a:schemeClr val="tx1"/>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a:solidFill>
                  <a:schemeClr val="tx1"/>
                </a:solidFill>
                <a:latin typeface="Verdana" pitchFamily="34" charset="0"/>
                <a:ea typeface="ＭＳ Ｐゴシック" charset="-128"/>
              </a:defRPr>
            </a:lvl1pPr>
            <a:lvl2pPr marL="742950" indent="-285750" eaLnBrk="0" hangingPunct="0">
              <a:defRPr kumimoji="1">
                <a:solidFill>
                  <a:schemeClr val="tx1"/>
                </a:solidFill>
                <a:latin typeface="Verdana" pitchFamily="34" charset="0"/>
                <a:ea typeface="ＭＳ Ｐゴシック" charset="-128"/>
              </a:defRPr>
            </a:lvl2pPr>
            <a:lvl3pPr marL="1143000" indent="-228600" eaLnBrk="0" hangingPunct="0">
              <a:defRPr kumimoji="1">
                <a:solidFill>
                  <a:schemeClr val="tx1"/>
                </a:solidFill>
                <a:latin typeface="Verdana" pitchFamily="34" charset="0"/>
                <a:ea typeface="ＭＳ Ｐゴシック" charset="-128"/>
              </a:defRPr>
            </a:lvl3pPr>
            <a:lvl4pPr marL="1600200" indent="-228600" eaLnBrk="0" hangingPunct="0">
              <a:defRPr kumimoji="1">
                <a:solidFill>
                  <a:schemeClr val="tx1"/>
                </a:solidFill>
                <a:latin typeface="Verdana" pitchFamily="34" charset="0"/>
                <a:ea typeface="ＭＳ Ｐゴシック" charset="-128"/>
              </a:defRPr>
            </a:lvl4pPr>
            <a:lvl5pPr marL="2057400" indent="-228600" eaLnBrk="0" hangingPunct="0">
              <a:defRPr kumimoji="1">
                <a:solidFill>
                  <a:schemeClr val="tx1"/>
                </a:solidFill>
                <a:latin typeface="Verdana" pitchFamily="34" charset="0"/>
                <a:ea typeface="ＭＳ Ｐゴシック" charset="-128"/>
              </a:defRPr>
            </a:lvl5pPr>
            <a:lvl6pPr marL="2514600" indent="-228600" algn="ctr" eaLnBrk="0" fontAlgn="base" hangingPunct="0">
              <a:spcBef>
                <a:spcPct val="0"/>
              </a:spcBef>
              <a:spcAft>
                <a:spcPct val="0"/>
              </a:spcAft>
              <a:defRPr kumimoji="1">
                <a:solidFill>
                  <a:schemeClr val="tx1"/>
                </a:solidFill>
                <a:latin typeface="Verdana" pitchFamily="34" charset="0"/>
                <a:ea typeface="ＭＳ Ｐゴシック" charset="-128"/>
              </a:defRPr>
            </a:lvl6pPr>
            <a:lvl7pPr marL="2971800" indent="-228600" algn="ctr" eaLnBrk="0" fontAlgn="base" hangingPunct="0">
              <a:spcBef>
                <a:spcPct val="0"/>
              </a:spcBef>
              <a:spcAft>
                <a:spcPct val="0"/>
              </a:spcAft>
              <a:defRPr kumimoji="1">
                <a:solidFill>
                  <a:schemeClr val="tx1"/>
                </a:solidFill>
                <a:latin typeface="Verdana" pitchFamily="34" charset="0"/>
                <a:ea typeface="ＭＳ Ｐゴシック" charset="-128"/>
              </a:defRPr>
            </a:lvl7pPr>
            <a:lvl8pPr marL="3429000" indent="-228600" algn="ctr" eaLnBrk="0" fontAlgn="base" hangingPunct="0">
              <a:spcBef>
                <a:spcPct val="0"/>
              </a:spcBef>
              <a:spcAft>
                <a:spcPct val="0"/>
              </a:spcAft>
              <a:defRPr kumimoji="1">
                <a:solidFill>
                  <a:schemeClr val="tx1"/>
                </a:solidFill>
                <a:latin typeface="Verdana" pitchFamily="34" charset="0"/>
                <a:ea typeface="ＭＳ Ｐゴシック" charset="-128"/>
              </a:defRPr>
            </a:lvl8pPr>
            <a:lvl9pPr marL="3886200" indent="-228600" algn="ctr" eaLnBrk="0" fontAlgn="base" hangingPunct="0">
              <a:spcBef>
                <a:spcPct val="0"/>
              </a:spcBef>
              <a:spcAft>
                <a:spcPct val="0"/>
              </a:spcAft>
              <a:defRPr kumimoji="1">
                <a:solidFill>
                  <a:schemeClr val="tx1"/>
                </a:solidFill>
                <a:latin typeface="Verdana" pitchFamily="34" charset="0"/>
                <a:ea typeface="ＭＳ Ｐゴシック" charset="-128"/>
              </a:defRPr>
            </a:lvl9pPr>
          </a:lstStyle>
          <a:p>
            <a:pPr algn="l" eaLnBrk="1" hangingPunct="1">
              <a:lnSpc>
                <a:spcPct val="150000"/>
              </a:lnSpc>
            </a:pPr>
            <a:r>
              <a:rPr lang="ja-JP" altLang="en-US" sz="1400" dirty="0" smtClean="0">
                <a:solidFill>
                  <a:srgbClr val="080808"/>
                </a:solidFill>
                <a:latin typeface="Meiryo UI" panose="020B0604030504040204" pitchFamily="50" charset="-128"/>
                <a:ea typeface="Meiryo UI" panose="020B0604030504040204" pitchFamily="50" charset="-128"/>
                <a:cs typeface="Meiryo UI" panose="020B0604030504040204" pitchFamily="50" charset="-128"/>
              </a:rPr>
              <a:t>契約料</a:t>
            </a:r>
            <a:r>
              <a:rPr lang="ja-JP" altLang="en-US"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rPr>
              <a:t>：年間３０万円</a:t>
            </a:r>
            <a:r>
              <a:rPr lang="ja-JP" altLang="en-US" sz="1400" dirty="0" smtClean="0">
                <a:solidFill>
                  <a:srgbClr val="080808"/>
                </a:solidFill>
                <a:latin typeface="Meiryo UI" panose="020B0604030504040204" pitchFamily="50" charset="-128"/>
                <a:ea typeface="Meiryo UI" panose="020B0604030504040204" pitchFamily="50" charset="-128"/>
                <a:cs typeface="Meiryo UI" panose="020B0604030504040204" pitchFamily="50" charset="-128"/>
              </a:rPr>
              <a:t>以上（</a:t>
            </a:r>
            <a:r>
              <a:rPr lang="ja-JP" altLang="en-US"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rPr>
              <a:t>＋施工費用）</a:t>
            </a:r>
            <a:endParaRPr lang="en-US" altLang="ja-JP"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endParaRPr>
          </a:p>
          <a:p>
            <a:pPr algn="l" eaLnBrk="1" hangingPunct="1">
              <a:lnSpc>
                <a:spcPct val="150000"/>
              </a:lnSpc>
            </a:pPr>
            <a:r>
              <a:rPr lang="ja-JP" altLang="en-US"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rPr>
              <a:t>命名　：企業名＋歩道橋名</a:t>
            </a:r>
            <a:endParaRPr lang="en-US" altLang="ja-JP"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endParaRPr>
          </a:p>
          <a:p>
            <a:pPr algn="l" eaLnBrk="1" hangingPunct="1">
              <a:lnSpc>
                <a:spcPct val="150000"/>
              </a:lnSpc>
            </a:pPr>
            <a:r>
              <a:rPr lang="ja-JP" altLang="en-US"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rPr>
              <a:t>表示面積：１橋あたり７㎡以下</a:t>
            </a:r>
            <a:endParaRPr lang="en-US" altLang="ja-JP"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endParaRPr>
          </a:p>
          <a:p>
            <a:pPr algn="l" eaLnBrk="1" hangingPunct="1">
              <a:lnSpc>
                <a:spcPct val="150000"/>
              </a:lnSpc>
            </a:pPr>
            <a:r>
              <a:rPr lang="ja-JP" altLang="en-US"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rPr>
              <a:t>現成約数：１０橋</a:t>
            </a:r>
            <a:endParaRPr lang="en-US" altLang="ja-JP" sz="1400" dirty="0">
              <a:solidFill>
                <a:srgbClr val="080808"/>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正方形/長方形 11"/>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smtClean="0">
                <a:solidFill>
                  <a:schemeClr val="bg1"/>
                </a:solidFill>
                <a:latin typeface="Meiryo UI" pitchFamily="50" charset="-128"/>
                <a:ea typeface="Meiryo UI" pitchFamily="50" charset="-128"/>
                <a:cs typeface="Meiryo UI" pitchFamily="50" charset="-128"/>
              </a:rPr>
              <a:t>4</a:t>
            </a:r>
            <a:r>
              <a:rPr lang="ja-JP" altLang="en-US" sz="2400" b="1" dirty="0" smtClean="0">
                <a:solidFill>
                  <a:schemeClr val="bg1"/>
                </a:solidFill>
                <a:latin typeface="Meiryo UI" pitchFamily="50" charset="-128"/>
                <a:ea typeface="Meiryo UI" pitchFamily="50" charset="-128"/>
                <a:cs typeface="Meiryo UI" pitchFamily="50" charset="-128"/>
              </a:rPr>
              <a:t>）日常的な維持管理の着実な実践</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0603904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5A7ED8D1-2670-4291-9B0B-18D5294B0726}" type="slidenum">
              <a:rPr lang="en-US" altLang="ja-JP" smtClean="0"/>
              <a:pPr>
                <a:defRPr/>
              </a:pPr>
              <a:t>47</a:t>
            </a:fld>
            <a:endParaRPr lang="en-US" altLang="ja-JP"/>
          </a:p>
        </p:txBody>
      </p:sp>
      <p:sp>
        <p:nvSpPr>
          <p:cNvPr id="2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24"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26" name="コンテンツ プレースホルダー 2"/>
          <p:cNvSpPr txBox="1">
            <a:spLocks/>
          </p:cNvSpPr>
          <p:nvPr/>
        </p:nvSpPr>
        <p:spPr>
          <a:xfrm>
            <a:off x="42080" y="735310"/>
            <a:ext cx="8867617" cy="402431"/>
          </a:xfrm>
          <a:prstGeom prst="rect">
            <a:avLst/>
          </a:prstGeom>
          <a:gradFill>
            <a:gsLst>
              <a:gs pos="0">
                <a:srgbClr val="CCFFCC"/>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府民や企業等、地域社会と協働、連携した維持管理</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p:cNvSpPr txBox="1"/>
          <p:nvPr/>
        </p:nvSpPr>
        <p:spPr>
          <a:xfrm>
            <a:off x="107503" y="1146230"/>
            <a:ext cx="8920729" cy="830997"/>
          </a:xfrm>
          <a:prstGeom prst="rect">
            <a:avLst/>
          </a:prstGeom>
          <a:noFill/>
        </p:spPr>
        <p:txBody>
          <a:bodyPr wrap="square" rtlCol="0">
            <a:spAutoFit/>
          </a:bodyPr>
          <a:lstStyle/>
          <a:p>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橋梁・トンネル　ネーミングライツ事業</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企業により橋梁・トンネルの命名権（通称名）を買っていただき、企業名と橋梁名・トンネル名を表示する企業協働事業を検討中。</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7" name="グループ化 16"/>
          <p:cNvGrpSpPr>
            <a:grpSpLocks noChangeAspect="1"/>
          </p:cNvGrpSpPr>
          <p:nvPr/>
        </p:nvGrpSpPr>
        <p:grpSpPr>
          <a:xfrm>
            <a:off x="697715" y="2348881"/>
            <a:ext cx="7740304" cy="2584158"/>
            <a:chOff x="1211263" y="4005263"/>
            <a:chExt cx="6057900" cy="2022475"/>
          </a:xfrm>
        </p:grpSpPr>
        <p:pic>
          <p:nvPicPr>
            <p:cNvPr id="18" name="図 1"/>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98650" y="4005263"/>
              <a:ext cx="2528888"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図 2"/>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5219700" y="4005263"/>
              <a:ext cx="2049463" cy="193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円柱 19"/>
            <p:cNvSpPr/>
            <p:nvPr/>
          </p:nvSpPr>
          <p:spPr>
            <a:xfrm>
              <a:off x="1454150" y="4789488"/>
              <a:ext cx="76200" cy="879475"/>
            </a:xfrm>
            <a:prstGeom prst="can">
              <a:avLst/>
            </a:prstGeom>
            <a:solidFill>
              <a:srgbClr val="080808"/>
            </a:solidFill>
            <a:ln>
              <a:solidFill>
                <a:schemeClr val="accent6">
                  <a:lumMod val="1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ja-JP" altLang="en-US"/>
            </a:p>
          </p:txBody>
        </p:sp>
        <p:sp>
          <p:nvSpPr>
            <p:cNvPr id="21" name="円柱 20"/>
            <p:cNvSpPr/>
            <p:nvPr/>
          </p:nvSpPr>
          <p:spPr>
            <a:xfrm>
              <a:off x="1787525" y="4779963"/>
              <a:ext cx="76200" cy="889000"/>
            </a:xfrm>
            <a:prstGeom prst="can">
              <a:avLst/>
            </a:prstGeom>
            <a:solidFill>
              <a:srgbClr val="080808"/>
            </a:solidFill>
            <a:ln>
              <a:solidFill>
                <a:schemeClr val="accent6">
                  <a:lumMod val="10000"/>
                </a:schemeClr>
              </a:solidFill>
            </a:ln>
          </p:spPr>
          <p:style>
            <a:lnRef idx="2">
              <a:schemeClr val="dk1">
                <a:shade val="50000"/>
              </a:schemeClr>
            </a:lnRef>
            <a:fillRef idx="1">
              <a:schemeClr val="dk1"/>
            </a:fillRef>
            <a:effectRef idx="0">
              <a:schemeClr val="dk1"/>
            </a:effectRef>
            <a:fontRef idx="minor">
              <a:schemeClr val="lt1"/>
            </a:fontRef>
          </p:style>
          <p:txBody>
            <a:bodyPr anchor="ctr"/>
            <a:lstStyle/>
            <a:p>
              <a:pPr>
                <a:defRPr/>
              </a:pPr>
              <a:endParaRPr lang="ja-JP" altLang="en-US"/>
            </a:p>
          </p:txBody>
        </p:sp>
        <p:sp>
          <p:nvSpPr>
            <p:cNvPr id="22" name="テキスト ボックス 7"/>
            <p:cNvSpPr txBox="1"/>
            <p:nvPr/>
          </p:nvSpPr>
          <p:spPr>
            <a:xfrm>
              <a:off x="1211263" y="4702175"/>
              <a:ext cx="839787" cy="430213"/>
            </a:xfrm>
            <a:prstGeom prst="rect">
              <a:avLst/>
            </a:prstGeom>
            <a:solidFill>
              <a:schemeClr val="lt1"/>
            </a:solidFill>
            <a:ln w="6350">
              <a:solidFill>
                <a:schemeClr val="accent6">
                  <a:lumMod val="10000"/>
                </a:schemeClr>
              </a:solidFill>
            </a:ln>
            <a:effectLst/>
          </p:spPr>
          <p:style>
            <a:lnRef idx="0">
              <a:schemeClr val="accent1"/>
            </a:lnRef>
            <a:fillRef idx="0">
              <a:schemeClr val="accent1"/>
            </a:fillRef>
            <a:effectRef idx="0">
              <a:schemeClr val="accent1"/>
            </a:effectRef>
            <a:fontRef idx="minor">
              <a:schemeClr val="dk1"/>
            </a:fontRef>
          </p:style>
          <p:txBody>
            <a:bodyPr anchor="ctr" anchorCtr="0"/>
            <a:lstStyle/>
            <a:p>
              <a:pPr algn="just">
                <a:spcAft>
                  <a:spcPts val="0"/>
                </a:spcAft>
                <a:defRPr/>
              </a:pPr>
              <a:r>
                <a:rPr lang="ja-JP" sz="1400" b="1" kern="100" dirty="0">
                  <a:solidFill>
                    <a:srgbClr val="080808"/>
                  </a:solidFill>
                  <a:latin typeface="HG丸ｺﾞｼｯｸM-PRO" panose="020F0600000000000000" pitchFamily="50" charset="-128"/>
                  <a:ea typeface="HG丸ｺﾞｼｯｸM-PRO" panose="020F0600000000000000" pitchFamily="50" charset="-128"/>
                  <a:cs typeface="Times New Roman"/>
                </a:rPr>
                <a:t>○○</a:t>
              </a:r>
              <a:r>
                <a:rPr lang="ja-JP" altLang="en-US" sz="1400" b="1" kern="100" dirty="0">
                  <a:solidFill>
                    <a:srgbClr val="080808"/>
                  </a:solidFill>
                  <a:latin typeface="HG丸ｺﾞｼｯｸM-PRO" panose="020F0600000000000000" pitchFamily="50" charset="-128"/>
                  <a:ea typeface="HG丸ｺﾞｼｯｸM-PRO" panose="020F0600000000000000" pitchFamily="50" charset="-128"/>
                  <a:cs typeface="Times New Roman"/>
                </a:rPr>
                <a:t>商店</a:t>
              </a:r>
              <a:endParaRPr lang="ja-JP" sz="1400" kern="100" dirty="0">
                <a:solidFill>
                  <a:srgbClr val="080808"/>
                </a:solidFill>
                <a:latin typeface="HG丸ｺﾞｼｯｸM-PRO" panose="020F0600000000000000" pitchFamily="50" charset="-128"/>
                <a:ea typeface="HG丸ｺﾞｼｯｸM-PRO" panose="020F0600000000000000" pitchFamily="50" charset="-128"/>
                <a:cs typeface="Times New Roman"/>
              </a:endParaRPr>
            </a:p>
            <a:p>
              <a:pPr algn="just">
                <a:spcAft>
                  <a:spcPts val="0"/>
                </a:spcAft>
                <a:defRPr/>
              </a:pPr>
              <a:r>
                <a:rPr lang="ja-JP" altLang="en-US" sz="1400" kern="100" dirty="0">
                  <a:solidFill>
                    <a:srgbClr val="080808"/>
                  </a:solidFill>
                  <a:latin typeface="HG丸ｺﾞｼｯｸM-PRO" panose="020F0600000000000000" pitchFamily="50" charset="-128"/>
                  <a:ea typeface="HG丸ｺﾞｼｯｸM-PRO" panose="020F0600000000000000" pitchFamily="50" charset="-128"/>
                  <a:cs typeface="Times New Roman"/>
                </a:rPr>
                <a:t> 大 阪 橋</a:t>
              </a:r>
              <a:endParaRPr lang="ja-JP" sz="1400" kern="100" dirty="0">
                <a:solidFill>
                  <a:srgbClr val="080808"/>
                </a:solidFill>
                <a:latin typeface="HG丸ｺﾞｼｯｸM-PRO" panose="020F0600000000000000" pitchFamily="50" charset="-128"/>
                <a:ea typeface="HG丸ｺﾞｼｯｸM-PRO" panose="020F0600000000000000" pitchFamily="50" charset="-128"/>
                <a:cs typeface="Times New Roman"/>
              </a:endParaRPr>
            </a:p>
          </p:txBody>
        </p:sp>
        <p:sp>
          <p:nvSpPr>
            <p:cNvPr id="25" name="テキスト ボックス 7"/>
            <p:cNvSpPr txBox="1"/>
            <p:nvPr/>
          </p:nvSpPr>
          <p:spPr>
            <a:xfrm>
              <a:off x="5435600" y="4371975"/>
              <a:ext cx="1633538" cy="288925"/>
            </a:xfrm>
            <a:prstGeom prst="rect">
              <a:avLst/>
            </a:prstGeom>
            <a:solidFill>
              <a:srgbClr val="080808"/>
            </a:solidFill>
            <a:ln w="6350">
              <a:solidFill>
                <a:srgbClr val="080808"/>
              </a:solidFill>
            </a:ln>
            <a:effectLst/>
          </p:spPr>
          <p:style>
            <a:lnRef idx="0">
              <a:schemeClr val="accent1"/>
            </a:lnRef>
            <a:fillRef idx="0">
              <a:schemeClr val="accent1"/>
            </a:fillRef>
            <a:effectRef idx="0">
              <a:schemeClr val="accent1"/>
            </a:effectRef>
            <a:fontRef idx="minor">
              <a:schemeClr val="dk1"/>
            </a:fontRef>
          </p:style>
          <p:txBody>
            <a:bodyPr anchor="ctr" anchorCtr="0"/>
            <a:lstStyle/>
            <a:p>
              <a:pPr algn="just">
                <a:spcAft>
                  <a:spcPts val="0"/>
                </a:spcAft>
                <a:defRPr/>
              </a:pPr>
              <a:r>
                <a:rPr lang="ja-JP" sz="1400" b="1" kern="100" dirty="0">
                  <a:solidFill>
                    <a:schemeClr val="bg1"/>
                  </a:solidFill>
                  <a:latin typeface="HG丸ｺﾞｼｯｸM-PRO" panose="020F0600000000000000" pitchFamily="50" charset="-128"/>
                  <a:ea typeface="HG丸ｺﾞｼｯｸM-PRO" panose="020F0600000000000000" pitchFamily="50" charset="-128"/>
                  <a:cs typeface="Times New Roman"/>
                </a:rPr>
                <a:t>○○</a:t>
              </a:r>
              <a:r>
                <a:rPr lang="ja-JP" altLang="en-US" sz="1400" b="1" kern="100" dirty="0">
                  <a:solidFill>
                    <a:schemeClr val="bg1"/>
                  </a:solidFill>
                  <a:latin typeface="HG丸ｺﾞｼｯｸM-PRO" panose="020F0600000000000000" pitchFamily="50" charset="-128"/>
                  <a:ea typeface="HG丸ｺﾞｼｯｸM-PRO" panose="020F0600000000000000" pitchFamily="50" charset="-128"/>
                  <a:cs typeface="Times New Roman"/>
                </a:rPr>
                <a:t>商店大阪トンネル</a:t>
              </a:r>
              <a:endParaRPr lang="ja-JP" sz="1400" b="1" kern="100" dirty="0">
                <a:solidFill>
                  <a:schemeClr val="bg1"/>
                </a:solidFill>
                <a:latin typeface="HG丸ｺﾞｼｯｸM-PRO" panose="020F0600000000000000" pitchFamily="50" charset="-128"/>
                <a:ea typeface="HG丸ｺﾞｼｯｸM-PRO" panose="020F0600000000000000" pitchFamily="50" charset="-128"/>
                <a:cs typeface="Times New Roman"/>
              </a:endParaRPr>
            </a:p>
          </p:txBody>
        </p:sp>
      </p:grpSp>
      <p:sp>
        <p:nvSpPr>
          <p:cNvPr id="3" name="正方形/長方形 2"/>
          <p:cNvSpPr/>
          <p:nvPr/>
        </p:nvSpPr>
        <p:spPr>
          <a:xfrm>
            <a:off x="1240847" y="5373216"/>
            <a:ext cx="6748427" cy="830997"/>
          </a:xfrm>
          <a:prstGeom prst="rect">
            <a:avLst/>
          </a:prstGeom>
          <a:ln w="9525">
            <a:solidFill>
              <a:schemeClr val="tx1"/>
            </a:solidFill>
            <a:prstDash val="dash"/>
          </a:ln>
        </p:spPr>
        <p:txBody>
          <a:bodyPr wrap="square">
            <a:spAutoFit/>
          </a:bodyPr>
          <a:lstStyle/>
          <a:p>
            <a:r>
              <a:rPr lang="ja-JP" altLang="en-US" sz="1600" dirty="0">
                <a:solidFill>
                  <a:srgbClr val="080808"/>
                </a:solidFill>
                <a:latin typeface="Meiryo UI" panose="020B0604030504040204" pitchFamily="50" charset="-128"/>
                <a:ea typeface="Meiryo UI" panose="020B0604030504040204" pitchFamily="50" charset="-128"/>
                <a:cs typeface="Meiryo UI" panose="020B0604030504040204" pitchFamily="50" charset="-128"/>
              </a:rPr>
              <a:t>１　命名方法　：　企業名＋現橋梁・トンネル名（例：○○商店大阪橋）</a:t>
            </a:r>
            <a:endParaRPr lang="en-US" altLang="ja-JP" sz="1600" dirty="0">
              <a:solidFill>
                <a:srgbClr val="080808"/>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080808"/>
                </a:solidFill>
                <a:latin typeface="Meiryo UI" panose="020B0604030504040204" pitchFamily="50" charset="-128"/>
                <a:ea typeface="Meiryo UI" panose="020B0604030504040204" pitchFamily="50" charset="-128"/>
                <a:cs typeface="Meiryo UI" panose="020B0604030504040204" pitchFamily="50" charset="-128"/>
              </a:rPr>
              <a:t>２　契約料　　 ：　年間３０万円以上（５年契約）　（＋表示施工費用）</a:t>
            </a:r>
            <a:endParaRPr lang="en-US" altLang="ja-JP" sz="1600" dirty="0">
              <a:solidFill>
                <a:srgbClr val="080808"/>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600" dirty="0">
                <a:solidFill>
                  <a:srgbClr val="080808"/>
                </a:solidFill>
                <a:latin typeface="Meiryo UI" panose="020B0604030504040204" pitchFamily="50" charset="-128"/>
                <a:ea typeface="Meiryo UI" panose="020B0604030504040204" pitchFamily="50" charset="-128"/>
                <a:cs typeface="Meiryo UI" panose="020B0604030504040204" pitchFamily="50" charset="-128"/>
              </a:rPr>
              <a:t>３　表示方法　：　表示面積　７平方メートル以内</a:t>
            </a:r>
          </a:p>
        </p:txBody>
      </p:sp>
      <p:sp>
        <p:nvSpPr>
          <p:cNvPr id="27" name="正方形/長方形 26"/>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smtClean="0">
                <a:solidFill>
                  <a:schemeClr val="bg1"/>
                </a:solidFill>
                <a:latin typeface="Meiryo UI" pitchFamily="50" charset="-128"/>
                <a:ea typeface="Meiryo UI" pitchFamily="50" charset="-128"/>
                <a:cs typeface="Meiryo UI" pitchFamily="50" charset="-128"/>
              </a:rPr>
              <a:t>4</a:t>
            </a:r>
            <a:r>
              <a:rPr lang="ja-JP" altLang="en-US" sz="2400" b="1" dirty="0" smtClean="0">
                <a:solidFill>
                  <a:schemeClr val="bg1"/>
                </a:solidFill>
                <a:latin typeface="Meiryo UI" pitchFamily="50" charset="-128"/>
                <a:ea typeface="Meiryo UI" pitchFamily="50" charset="-128"/>
                <a:cs typeface="Meiryo UI" pitchFamily="50" charset="-128"/>
              </a:rPr>
              <a:t>）日常的な維持管理の着実な実践</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24401529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31098" y="4035139"/>
            <a:ext cx="3723566" cy="2661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233" y="4035140"/>
            <a:ext cx="3704679" cy="264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1098" y="1165322"/>
            <a:ext cx="3695158" cy="264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9233" y="1158518"/>
            <a:ext cx="3704679" cy="2647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4</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点検、評価の現状⇒鋼橋：健全度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54</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8" name="テキスト ボックス 15"/>
          <p:cNvSpPr txBox="1">
            <a:spLocks noChangeArrowheads="1"/>
          </p:cNvSpPr>
          <p:nvPr/>
        </p:nvSpPr>
        <p:spPr bwMode="auto">
          <a:xfrm>
            <a:off x="569496" y="3637539"/>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smtClean="0">
                <a:latin typeface="HG丸ｺﾞｼｯｸM-PRO" pitchFamily="50" charset="-128"/>
                <a:ea typeface="HG丸ｺﾞｼｯｸM-PRO" pitchFamily="50" charset="-128"/>
              </a:rPr>
              <a:t>腐食</a:t>
            </a:r>
            <a:r>
              <a:rPr lang="en-US" altLang="ja-JP" sz="1200" b="1" dirty="0" smtClean="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塗装</a:t>
            </a:r>
            <a:r>
              <a:rPr lang="ja-JP" altLang="en-US" sz="1200" b="1" dirty="0" smtClean="0">
                <a:latin typeface="HG丸ｺﾞｼｯｸM-PRO" pitchFamily="50" charset="-128"/>
                <a:ea typeface="HG丸ｺﾞｼｯｸM-PRO" pitchFamily="50" charset="-128"/>
              </a:rPr>
              <a:t>劣化</a:t>
            </a:r>
            <a:r>
              <a:rPr lang="en-US" altLang="ja-JP" sz="1200" b="1" dirty="0" smtClean="0">
                <a:latin typeface="HG丸ｺﾞｼｯｸM-PRO" pitchFamily="50" charset="-128"/>
                <a:ea typeface="HG丸ｺﾞｼｯｸM-PRO" pitchFamily="50" charset="-128"/>
              </a:rPr>
              <a:t>)</a:t>
            </a:r>
            <a:r>
              <a:rPr lang="ja-JP" altLang="en-US" sz="1200" b="1" dirty="0" err="1" smtClean="0">
                <a:latin typeface="HG丸ｺﾞｼｯｸM-PRO" pitchFamily="50" charset="-128"/>
                <a:ea typeface="HG丸ｺﾞｼｯｸM-PRO" pitchFamily="50" charset="-128"/>
              </a:rPr>
              <a:t>、</a:t>
            </a:r>
            <a:r>
              <a:rPr lang="ja-JP" altLang="en-US" sz="1200" b="1" dirty="0" smtClean="0">
                <a:latin typeface="HG丸ｺﾞｼｯｸM-PRO" pitchFamily="50" charset="-128"/>
                <a:ea typeface="HG丸ｺﾞｼｯｸM-PRO" pitchFamily="50" charset="-128"/>
              </a:rPr>
              <a:t>損傷等級</a:t>
            </a:r>
            <a:r>
              <a:rPr lang="en-US" altLang="ja-JP" sz="1200" b="1" dirty="0">
                <a:latin typeface="HG丸ｺﾞｼｯｸM-PRO" pitchFamily="50" charset="-128"/>
                <a:ea typeface="HG丸ｺﾞｼｯｸM-PRO" pitchFamily="50" charset="-128"/>
              </a:rPr>
              <a:t>D</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60</a:t>
            </a:r>
            <a:r>
              <a:rPr lang="en-US" altLang="ja-JP" sz="1200" b="1" dirty="0" smtClean="0">
                <a:latin typeface="HG丸ｺﾞｼｯｸM-PRO" pitchFamily="50" charset="-128"/>
                <a:ea typeface="HG丸ｺﾞｼｯｸM-PRO" pitchFamily="50" charset="-128"/>
              </a:rPr>
              <a:t>%</a:t>
            </a:r>
            <a:endParaRPr lang="ja-JP" altLang="en-US" sz="1200" b="1" dirty="0">
              <a:latin typeface="HG丸ｺﾞｼｯｸM-PRO" pitchFamily="50" charset="-128"/>
              <a:ea typeface="HG丸ｺﾞｼｯｸM-PRO" pitchFamily="50" charset="-128"/>
            </a:endParaRPr>
          </a:p>
        </p:txBody>
      </p:sp>
      <p:sp>
        <p:nvSpPr>
          <p:cNvPr id="19" name="テキスト ボックス 15"/>
          <p:cNvSpPr txBox="1">
            <a:spLocks noChangeArrowheads="1"/>
          </p:cNvSpPr>
          <p:nvPr/>
        </p:nvSpPr>
        <p:spPr bwMode="auto">
          <a:xfrm>
            <a:off x="4731098" y="3637538"/>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smtClean="0">
                <a:latin typeface="HG丸ｺﾞｼｯｸM-PRO" pitchFamily="50" charset="-128"/>
                <a:ea typeface="HG丸ｺﾞｼｯｸM-PRO" pitchFamily="50" charset="-128"/>
              </a:rPr>
              <a:t>腐食</a:t>
            </a:r>
            <a:r>
              <a:rPr lang="en-US" altLang="ja-JP" sz="1200" b="1" dirty="0" smtClean="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塗装</a:t>
            </a:r>
            <a:r>
              <a:rPr lang="ja-JP" altLang="en-US" sz="1200" b="1" dirty="0" smtClean="0">
                <a:latin typeface="HG丸ｺﾞｼｯｸM-PRO" pitchFamily="50" charset="-128"/>
                <a:ea typeface="HG丸ｺﾞｼｯｸM-PRO" pitchFamily="50" charset="-128"/>
              </a:rPr>
              <a:t>劣化</a:t>
            </a:r>
            <a:r>
              <a:rPr lang="en-US" altLang="ja-JP" sz="1200" b="1" dirty="0" smtClean="0">
                <a:latin typeface="HG丸ｺﾞｼｯｸM-PRO" pitchFamily="50" charset="-128"/>
                <a:ea typeface="HG丸ｺﾞｼｯｸM-PRO" pitchFamily="50" charset="-128"/>
              </a:rPr>
              <a:t>)</a:t>
            </a:r>
            <a:r>
              <a:rPr lang="ja-JP" altLang="en-US" sz="1200" b="1" dirty="0" err="1" smtClean="0">
                <a:latin typeface="HG丸ｺﾞｼｯｸM-PRO" pitchFamily="50" charset="-128"/>
                <a:ea typeface="HG丸ｺﾞｼｯｸM-PRO" pitchFamily="50" charset="-128"/>
              </a:rPr>
              <a:t>、</a:t>
            </a:r>
            <a:r>
              <a:rPr lang="ja-JP" altLang="en-US" sz="1200" b="1" dirty="0" smtClean="0">
                <a:latin typeface="HG丸ｺﾞｼｯｸM-PRO" pitchFamily="50" charset="-128"/>
                <a:ea typeface="HG丸ｺﾞｼｯｸM-PRO" pitchFamily="50" charset="-128"/>
              </a:rPr>
              <a:t>損傷等級</a:t>
            </a:r>
            <a:r>
              <a:rPr lang="en-US" altLang="ja-JP" sz="1200" b="1" dirty="0">
                <a:latin typeface="HG丸ｺﾞｼｯｸM-PRO" pitchFamily="50" charset="-128"/>
                <a:ea typeface="HG丸ｺﾞｼｯｸM-PRO" pitchFamily="50" charset="-128"/>
              </a:rPr>
              <a:t>D</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6</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22" name="テキスト ボックス 21"/>
          <p:cNvSpPr txBox="1">
            <a:spLocks noChangeArrowheads="1"/>
          </p:cNvSpPr>
          <p:nvPr/>
        </p:nvSpPr>
        <p:spPr bwMode="auto">
          <a:xfrm>
            <a:off x="576701" y="6541325"/>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剥離</a:t>
            </a:r>
            <a:r>
              <a:rPr lang="ja-JP" altLang="en-US" sz="1200" b="1" dirty="0" smtClean="0">
                <a:latin typeface="HG丸ｺﾞｼｯｸM-PRO" pitchFamily="50" charset="-128"/>
                <a:ea typeface="HG丸ｺﾞｼｯｸM-PRO" pitchFamily="50" charset="-128"/>
              </a:rPr>
              <a:t>･鉄筋露出、損傷等級</a:t>
            </a:r>
            <a:r>
              <a:rPr lang="en-US" altLang="ja-JP" sz="1200" b="1" dirty="0" smtClean="0">
                <a:latin typeface="HG丸ｺﾞｼｯｸM-PRO" pitchFamily="50" charset="-128"/>
                <a:ea typeface="HG丸ｺﾞｼｯｸM-PRO" pitchFamily="50" charset="-128"/>
              </a:rPr>
              <a:t>E</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3</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23" name="テキスト ボックス 22"/>
          <p:cNvSpPr txBox="1">
            <a:spLocks noChangeArrowheads="1"/>
          </p:cNvSpPr>
          <p:nvPr/>
        </p:nvSpPr>
        <p:spPr bwMode="auto">
          <a:xfrm>
            <a:off x="4731098" y="6557864"/>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smtClean="0">
                <a:latin typeface="HG丸ｺﾞｼｯｸM-PRO" pitchFamily="50" charset="-128"/>
                <a:ea typeface="HG丸ｺﾞｼｯｸM-PRO" pitchFamily="50" charset="-128"/>
              </a:rPr>
              <a:t>床版ひびわれ･遊離石灰、損傷等級</a:t>
            </a:r>
            <a:r>
              <a:rPr lang="en-US" altLang="ja-JP" sz="1200" b="1" dirty="0">
                <a:latin typeface="HG丸ｺﾞｼｯｸM-PRO" pitchFamily="50" charset="-128"/>
                <a:ea typeface="HG丸ｺﾞｼｯｸM-PRO" pitchFamily="50" charset="-128"/>
              </a:rPr>
              <a:t>B</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2</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040223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31098" y="4035139"/>
            <a:ext cx="3723566" cy="277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5272" y="4035139"/>
            <a:ext cx="3708640" cy="27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30539" y="1165322"/>
            <a:ext cx="3724125" cy="27790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605272" y="1165322"/>
            <a:ext cx="3708640" cy="276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5</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点検、評価の現状⇒鋼橋：健全度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76</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8" name="テキスト ボックス 15"/>
          <p:cNvSpPr txBox="1">
            <a:spLocks noChangeArrowheads="1"/>
          </p:cNvSpPr>
          <p:nvPr/>
        </p:nvSpPr>
        <p:spPr bwMode="auto">
          <a:xfrm>
            <a:off x="569496" y="3637539"/>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smtClean="0">
                <a:latin typeface="HG丸ｺﾞｼｯｸM-PRO" pitchFamily="50" charset="-128"/>
                <a:ea typeface="HG丸ｺﾞｼｯｸM-PRO" pitchFamily="50" charset="-128"/>
              </a:rPr>
              <a:t>腐食</a:t>
            </a:r>
            <a:r>
              <a:rPr lang="en-US" altLang="ja-JP" sz="1200" b="1" dirty="0" smtClean="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塗装</a:t>
            </a:r>
            <a:r>
              <a:rPr lang="ja-JP" altLang="en-US" sz="1200" b="1" dirty="0" smtClean="0">
                <a:latin typeface="HG丸ｺﾞｼｯｸM-PRO" pitchFamily="50" charset="-128"/>
                <a:ea typeface="HG丸ｺﾞｼｯｸM-PRO" pitchFamily="50" charset="-128"/>
              </a:rPr>
              <a:t>劣化</a:t>
            </a:r>
            <a:r>
              <a:rPr lang="en-US" altLang="ja-JP" sz="1200" b="1" dirty="0" smtClean="0">
                <a:latin typeface="HG丸ｺﾞｼｯｸM-PRO" pitchFamily="50" charset="-128"/>
                <a:ea typeface="HG丸ｺﾞｼｯｸM-PRO" pitchFamily="50" charset="-128"/>
              </a:rPr>
              <a:t>)</a:t>
            </a:r>
            <a:r>
              <a:rPr lang="ja-JP" altLang="en-US" sz="1200" b="1" dirty="0" err="1" smtClean="0">
                <a:latin typeface="HG丸ｺﾞｼｯｸM-PRO" pitchFamily="50" charset="-128"/>
                <a:ea typeface="HG丸ｺﾞｼｯｸM-PRO" pitchFamily="50" charset="-128"/>
              </a:rPr>
              <a:t>、</a:t>
            </a:r>
            <a:r>
              <a:rPr lang="ja-JP" altLang="en-US" sz="1200" b="1" dirty="0" smtClean="0">
                <a:latin typeface="HG丸ｺﾞｼｯｸM-PRO" pitchFamily="50" charset="-128"/>
                <a:ea typeface="HG丸ｺﾞｼｯｸM-PRO" pitchFamily="50" charset="-128"/>
              </a:rPr>
              <a:t>損傷等級</a:t>
            </a:r>
            <a:r>
              <a:rPr lang="en-US" altLang="ja-JP" sz="1200" b="1" dirty="0" smtClean="0">
                <a:latin typeface="HG丸ｺﾞｼｯｸM-PRO" pitchFamily="50" charset="-128"/>
                <a:ea typeface="HG丸ｺﾞｼｯｸM-PRO" pitchFamily="50" charset="-128"/>
              </a:rPr>
              <a:t>C</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40%</a:t>
            </a:r>
            <a:endParaRPr lang="ja-JP" altLang="en-US" sz="1200" b="1" dirty="0">
              <a:latin typeface="HG丸ｺﾞｼｯｸM-PRO" pitchFamily="50" charset="-128"/>
              <a:ea typeface="HG丸ｺﾞｼｯｸM-PRO" pitchFamily="50" charset="-128"/>
            </a:endParaRPr>
          </a:p>
        </p:txBody>
      </p:sp>
      <p:sp>
        <p:nvSpPr>
          <p:cNvPr id="19" name="テキスト ボックス 15"/>
          <p:cNvSpPr txBox="1">
            <a:spLocks noChangeArrowheads="1"/>
          </p:cNvSpPr>
          <p:nvPr/>
        </p:nvSpPr>
        <p:spPr bwMode="auto">
          <a:xfrm>
            <a:off x="4731098" y="3637538"/>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smtClean="0">
                <a:latin typeface="HG丸ｺﾞｼｯｸM-PRO" pitchFamily="50" charset="-128"/>
                <a:ea typeface="HG丸ｺﾞｼｯｸM-PRO" pitchFamily="50" charset="-128"/>
              </a:rPr>
              <a:t>腐食</a:t>
            </a:r>
            <a:r>
              <a:rPr lang="en-US" altLang="ja-JP" sz="1200" b="1" dirty="0" smtClean="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塗装</a:t>
            </a:r>
            <a:r>
              <a:rPr lang="ja-JP" altLang="en-US" sz="1200" b="1" dirty="0" smtClean="0">
                <a:latin typeface="HG丸ｺﾞｼｯｸM-PRO" pitchFamily="50" charset="-128"/>
                <a:ea typeface="HG丸ｺﾞｼｯｸM-PRO" pitchFamily="50" charset="-128"/>
              </a:rPr>
              <a:t>劣化</a:t>
            </a:r>
            <a:r>
              <a:rPr lang="en-US" altLang="ja-JP" sz="1200" b="1" dirty="0" smtClean="0">
                <a:latin typeface="HG丸ｺﾞｼｯｸM-PRO" pitchFamily="50" charset="-128"/>
                <a:ea typeface="HG丸ｺﾞｼｯｸM-PRO" pitchFamily="50" charset="-128"/>
              </a:rPr>
              <a:t>)</a:t>
            </a:r>
            <a:r>
              <a:rPr lang="ja-JP" altLang="en-US" sz="1200" b="1" dirty="0" err="1" smtClean="0">
                <a:latin typeface="HG丸ｺﾞｼｯｸM-PRO" pitchFamily="50" charset="-128"/>
                <a:ea typeface="HG丸ｺﾞｼｯｸM-PRO" pitchFamily="50" charset="-128"/>
              </a:rPr>
              <a:t>、</a:t>
            </a:r>
            <a:r>
              <a:rPr lang="ja-JP" altLang="en-US" sz="1200" b="1" dirty="0" smtClean="0">
                <a:latin typeface="HG丸ｺﾞｼｯｸM-PRO" pitchFamily="50" charset="-128"/>
                <a:ea typeface="HG丸ｺﾞｼｯｸM-PRO" pitchFamily="50" charset="-128"/>
              </a:rPr>
              <a:t>損傷等級</a:t>
            </a:r>
            <a:r>
              <a:rPr lang="en-US" altLang="ja-JP" sz="1200" b="1" dirty="0">
                <a:latin typeface="HG丸ｺﾞｼｯｸM-PRO" pitchFamily="50" charset="-128"/>
                <a:ea typeface="HG丸ｺﾞｼｯｸM-PRO" pitchFamily="50" charset="-128"/>
              </a:rPr>
              <a:t>D</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6</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22" name="テキスト ボックス 21"/>
          <p:cNvSpPr txBox="1">
            <a:spLocks noChangeArrowheads="1"/>
          </p:cNvSpPr>
          <p:nvPr/>
        </p:nvSpPr>
        <p:spPr bwMode="auto">
          <a:xfrm>
            <a:off x="576701" y="6541325"/>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腐食</a:t>
            </a:r>
            <a:r>
              <a:rPr lang="en-US" altLang="ja-JP" sz="1200" b="1" dirty="0">
                <a:latin typeface="HG丸ｺﾞｼｯｸM-PRO" pitchFamily="50" charset="-128"/>
                <a:ea typeface="HG丸ｺﾞｼｯｸM-PRO" pitchFamily="50" charset="-128"/>
              </a:rPr>
              <a:t>(</a:t>
            </a:r>
            <a:r>
              <a:rPr lang="ja-JP" altLang="en-US" sz="1200" b="1" dirty="0">
                <a:latin typeface="HG丸ｺﾞｼｯｸM-PRO" pitchFamily="50" charset="-128"/>
                <a:ea typeface="HG丸ｺﾞｼｯｸM-PRO" pitchFamily="50" charset="-128"/>
              </a:rPr>
              <a:t>塗装劣化</a:t>
            </a:r>
            <a:r>
              <a:rPr lang="en-US" altLang="ja-JP" sz="1200" b="1" dirty="0">
                <a:latin typeface="HG丸ｺﾞｼｯｸM-PRO" pitchFamily="50" charset="-128"/>
                <a:ea typeface="HG丸ｺﾞｼｯｸM-PRO" pitchFamily="50" charset="-128"/>
              </a:rPr>
              <a:t>) </a:t>
            </a:r>
            <a:r>
              <a:rPr lang="ja-JP" altLang="en-US" sz="1200" b="1" dirty="0" err="1" smtClean="0">
                <a:latin typeface="HG丸ｺﾞｼｯｸM-PRO" pitchFamily="50" charset="-128"/>
                <a:ea typeface="HG丸ｺﾞｼｯｸM-PRO" pitchFamily="50" charset="-128"/>
              </a:rPr>
              <a:t>、</a:t>
            </a:r>
            <a:r>
              <a:rPr lang="ja-JP" altLang="en-US" sz="1200" b="1" dirty="0" smtClean="0">
                <a:latin typeface="HG丸ｺﾞｼｯｸM-PRO" pitchFamily="50" charset="-128"/>
                <a:ea typeface="HG丸ｺﾞｼｯｸM-PRO" pitchFamily="50" charset="-128"/>
              </a:rPr>
              <a:t>損傷等級</a:t>
            </a:r>
            <a:r>
              <a:rPr lang="en-US" altLang="ja-JP" sz="1200" b="1" dirty="0">
                <a:latin typeface="HG丸ｺﾞｼｯｸM-PRO" pitchFamily="50" charset="-128"/>
                <a:ea typeface="HG丸ｺﾞｼｯｸM-PRO" pitchFamily="50" charset="-128"/>
              </a:rPr>
              <a:t>C</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3</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23" name="テキスト ボックス 22"/>
          <p:cNvSpPr txBox="1">
            <a:spLocks noChangeArrowheads="1"/>
          </p:cNvSpPr>
          <p:nvPr/>
        </p:nvSpPr>
        <p:spPr bwMode="auto">
          <a:xfrm>
            <a:off x="4731098" y="6557864"/>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smtClean="0">
                <a:latin typeface="HG丸ｺﾞｼｯｸM-PRO" pitchFamily="50" charset="-128"/>
                <a:ea typeface="HG丸ｺﾞｼｯｸM-PRO" pitchFamily="50" charset="-128"/>
              </a:rPr>
              <a:t>床版ひびわれ･遊離石灰、損傷等級</a:t>
            </a:r>
            <a:r>
              <a:rPr lang="en-US" altLang="ja-JP" sz="1200" b="1" dirty="0">
                <a:latin typeface="HG丸ｺﾞｼｯｸM-PRO" pitchFamily="50" charset="-128"/>
                <a:ea typeface="HG丸ｺﾞｼｯｸM-PRO" pitchFamily="50" charset="-128"/>
              </a:rPr>
              <a:t>B</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3</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16" name="正方形/長方形 15"/>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330413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6</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点検、評価の現状⇒</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橋：健全度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31</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83905" y="4000441"/>
            <a:ext cx="3730007" cy="27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6267" y="4000441"/>
            <a:ext cx="3730007" cy="2771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83907" y="1141417"/>
            <a:ext cx="3730005" cy="279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730427" y="1141417"/>
            <a:ext cx="3730005" cy="279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テキスト ボックス 15"/>
          <p:cNvSpPr txBox="1">
            <a:spLocks noChangeArrowheads="1"/>
          </p:cNvSpPr>
          <p:nvPr/>
        </p:nvSpPr>
        <p:spPr bwMode="auto">
          <a:xfrm>
            <a:off x="4716016" y="6536377"/>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床版</a:t>
            </a:r>
            <a:r>
              <a:rPr lang="ja-JP" altLang="en-US" sz="1200" b="1" dirty="0" smtClean="0">
                <a:latin typeface="HG丸ｺﾞｼｯｸM-PRO" pitchFamily="50" charset="-128"/>
                <a:ea typeface="HG丸ｺﾞｼｯｸM-PRO" pitchFamily="50" charset="-128"/>
              </a:rPr>
              <a:t>ひびわれ･遊離石灰、損傷等級</a:t>
            </a:r>
            <a:r>
              <a:rPr lang="en-US" altLang="ja-JP" sz="1200" b="1" dirty="0" smtClean="0">
                <a:latin typeface="HG丸ｺﾞｼｯｸM-PRO" pitchFamily="50" charset="-128"/>
                <a:ea typeface="HG丸ｺﾞｼｯｸM-PRO" pitchFamily="50" charset="-128"/>
              </a:rPr>
              <a:t>E</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100%</a:t>
            </a:r>
            <a:endParaRPr lang="ja-JP" altLang="en-US" sz="1200" b="1" dirty="0">
              <a:latin typeface="HG丸ｺﾞｼｯｸM-PRO" pitchFamily="50" charset="-128"/>
              <a:ea typeface="HG丸ｺﾞｼｯｸM-PRO" pitchFamily="50" charset="-128"/>
            </a:endParaRPr>
          </a:p>
        </p:txBody>
      </p:sp>
      <p:sp>
        <p:nvSpPr>
          <p:cNvPr id="16" name="テキスト ボックス 15"/>
          <p:cNvSpPr txBox="1">
            <a:spLocks noChangeArrowheads="1"/>
          </p:cNvSpPr>
          <p:nvPr/>
        </p:nvSpPr>
        <p:spPr bwMode="auto">
          <a:xfrm>
            <a:off x="576701" y="6541325"/>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床版</a:t>
            </a:r>
            <a:r>
              <a:rPr lang="ja-JP" altLang="en-US" sz="1200" b="1" dirty="0" smtClean="0">
                <a:latin typeface="HG丸ｺﾞｼｯｸM-PRO" pitchFamily="50" charset="-128"/>
                <a:ea typeface="HG丸ｺﾞｼｯｸM-PRO" pitchFamily="50" charset="-128"/>
              </a:rPr>
              <a:t>ひびわれ･遊離石灰、損傷等級</a:t>
            </a:r>
            <a:r>
              <a:rPr lang="en-US" altLang="ja-JP" sz="1200" b="1" dirty="0" smtClean="0">
                <a:latin typeface="HG丸ｺﾞｼｯｸM-PRO" pitchFamily="50" charset="-128"/>
                <a:ea typeface="HG丸ｺﾞｼｯｸM-PRO" pitchFamily="50" charset="-128"/>
              </a:rPr>
              <a:t>E</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100%</a:t>
            </a:r>
            <a:endParaRPr lang="ja-JP" altLang="en-US" sz="1200" b="1" dirty="0">
              <a:latin typeface="HG丸ｺﾞｼｯｸM-PRO" pitchFamily="50" charset="-128"/>
              <a:ea typeface="HG丸ｺﾞｼｯｸM-PRO" pitchFamily="50" charset="-128"/>
            </a:endParaRPr>
          </a:p>
        </p:txBody>
      </p:sp>
      <p:sp>
        <p:nvSpPr>
          <p:cNvPr id="17" name="テキスト ボックス 15"/>
          <p:cNvSpPr txBox="1">
            <a:spLocks noChangeArrowheads="1"/>
          </p:cNvSpPr>
          <p:nvPr/>
        </p:nvSpPr>
        <p:spPr bwMode="auto">
          <a:xfrm>
            <a:off x="4711858" y="3639234"/>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変色</a:t>
            </a:r>
            <a:r>
              <a:rPr lang="ja-JP" altLang="en-US" sz="1200" b="1" dirty="0" smtClean="0">
                <a:latin typeface="HG丸ｺﾞｼｯｸM-PRO" pitchFamily="50" charset="-128"/>
                <a:ea typeface="HG丸ｺﾞｼｯｸM-PRO" pitchFamily="50" charset="-128"/>
              </a:rPr>
              <a:t>･劣化、損傷等級</a:t>
            </a:r>
            <a:r>
              <a:rPr lang="en-US" altLang="ja-JP" sz="1200" b="1" dirty="0" smtClean="0">
                <a:latin typeface="HG丸ｺﾞｼｯｸM-PRO" pitchFamily="50" charset="-128"/>
                <a:ea typeface="HG丸ｺﾞｼｯｸM-PRO" pitchFamily="50" charset="-128"/>
              </a:rPr>
              <a:t>E</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100%</a:t>
            </a:r>
            <a:endParaRPr lang="ja-JP" altLang="en-US" sz="1200" b="1" dirty="0">
              <a:latin typeface="HG丸ｺﾞｼｯｸM-PRO" pitchFamily="50" charset="-128"/>
              <a:ea typeface="HG丸ｺﾞｼｯｸM-PRO" pitchFamily="50" charset="-128"/>
            </a:endParaRPr>
          </a:p>
        </p:txBody>
      </p:sp>
      <p:sp>
        <p:nvSpPr>
          <p:cNvPr id="18" name="テキスト ボックス 15"/>
          <p:cNvSpPr txBox="1">
            <a:spLocks noChangeArrowheads="1"/>
          </p:cNvSpPr>
          <p:nvPr/>
        </p:nvSpPr>
        <p:spPr bwMode="auto">
          <a:xfrm>
            <a:off x="569496" y="3637539"/>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剥離</a:t>
            </a:r>
            <a:r>
              <a:rPr lang="ja-JP" altLang="en-US" sz="1200" b="1" dirty="0" smtClean="0">
                <a:latin typeface="HG丸ｺﾞｼｯｸM-PRO" pitchFamily="50" charset="-128"/>
                <a:ea typeface="HG丸ｺﾞｼｯｸM-PRO" pitchFamily="50" charset="-128"/>
              </a:rPr>
              <a:t>･鉄筋露出、損傷等級</a:t>
            </a:r>
            <a:r>
              <a:rPr lang="en-US" altLang="ja-JP" sz="1200" b="1" dirty="0">
                <a:latin typeface="HG丸ｺﾞｼｯｸM-PRO" pitchFamily="50" charset="-128"/>
                <a:ea typeface="HG丸ｺﾞｼｯｸM-PRO" pitchFamily="50" charset="-128"/>
              </a:rPr>
              <a:t>C</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2</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20" name="正方形/長方形 1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5969476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716016" y="4000439"/>
            <a:ext cx="3742052" cy="267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83905" y="4000440"/>
            <a:ext cx="3742052" cy="2674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711858" y="1141417"/>
            <a:ext cx="3730007" cy="266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83905" y="1141417"/>
            <a:ext cx="3730007" cy="2665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7</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点検、評価の現状⇒</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橋：健全度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55</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5" name="テキスト ボックス 15"/>
          <p:cNvSpPr txBox="1">
            <a:spLocks noChangeArrowheads="1"/>
          </p:cNvSpPr>
          <p:nvPr/>
        </p:nvSpPr>
        <p:spPr bwMode="auto">
          <a:xfrm>
            <a:off x="4716016" y="6536377"/>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床版</a:t>
            </a:r>
            <a:r>
              <a:rPr lang="ja-JP" altLang="en-US" sz="1200" b="1" dirty="0" smtClean="0">
                <a:latin typeface="HG丸ｺﾞｼｯｸM-PRO" pitchFamily="50" charset="-128"/>
                <a:ea typeface="HG丸ｺﾞｼｯｸM-PRO" pitchFamily="50" charset="-128"/>
              </a:rPr>
              <a:t>ひびわれ･遊離石灰、損傷等級</a:t>
            </a:r>
            <a:r>
              <a:rPr lang="en-US" altLang="ja-JP" sz="1200" b="1" dirty="0" smtClean="0">
                <a:latin typeface="HG丸ｺﾞｼｯｸM-PRO" pitchFamily="50" charset="-128"/>
                <a:ea typeface="HG丸ｺﾞｼｯｸM-PRO" pitchFamily="50" charset="-128"/>
              </a:rPr>
              <a:t>B</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100%</a:t>
            </a:r>
            <a:endParaRPr lang="ja-JP" altLang="en-US" sz="1200" b="1" dirty="0">
              <a:latin typeface="HG丸ｺﾞｼｯｸM-PRO" pitchFamily="50" charset="-128"/>
              <a:ea typeface="HG丸ｺﾞｼｯｸM-PRO" pitchFamily="50" charset="-128"/>
            </a:endParaRPr>
          </a:p>
        </p:txBody>
      </p:sp>
      <p:sp>
        <p:nvSpPr>
          <p:cNvPr id="16" name="テキスト ボックス 15"/>
          <p:cNvSpPr txBox="1">
            <a:spLocks noChangeArrowheads="1"/>
          </p:cNvSpPr>
          <p:nvPr/>
        </p:nvSpPr>
        <p:spPr bwMode="auto">
          <a:xfrm>
            <a:off x="576701" y="6541325"/>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剥離</a:t>
            </a:r>
            <a:r>
              <a:rPr lang="ja-JP" altLang="en-US" sz="1200" b="1" dirty="0" smtClean="0">
                <a:latin typeface="HG丸ｺﾞｼｯｸM-PRO" pitchFamily="50" charset="-128"/>
                <a:ea typeface="HG丸ｺﾞｼｯｸM-PRO" pitchFamily="50" charset="-128"/>
              </a:rPr>
              <a:t>･鉄筋露出、損傷等級</a:t>
            </a:r>
            <a:r>
              <a:rPr lang="en-US" altLang="ja-JP" sz="1200" b="1" dirty="0" smtClean="0">
                <a:latin typeface="HG丸ｺﾞｼｯｸM-PRO" pitchFamily="50" charset="-128"/>
                <a:ea typeface="HG丸ｺﾞｼｯｸM-PRO" pitchFamily="50" charset="-128"/>
              </a:rPr>
              <a:t>C</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10%</a:t>
            </a:r>
            <a:endParaRPr lang="ja-JP" altLang="en-US" sz="1200" b="1" dirty="0">
              <a:latin typeface="HG丸ｺﾞｼｯｸM-PRO" pitchFamily="50" charset="-128"/>
              <a:ea typeface="HG丸ｺﾞｼｯｸM-PRO" pitchFamily="50" charset="-128"/>
            </a:endParaRPr>
          </a:p>
        </p:txBody>
      </p:sp>
      <p:sp>
        <p:nvSpPr>
          <p:cNvPr id="17" name="テキスト ボックス 15"/>
          <p:cNvSpPr txBox="1">
            <a:spLocks noChangeArrowheads="1"/>
          </p:cNvSpPr>
          <p:nvPr/>
        </p:nvSpPr>
        <p:spPr bwMode="auto">
          <a:xfrm>
            <a:off x="4711858" y="3639234"/>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ひびわれ</a:t>
            </a:r>
            <a:r>
              <a:rPr lang="ja-JP" altLang="en-US" sz="1200" b="1" dirty="0" smtClean="0">
                <a:latin typeface="HG丸ｺﾞｼｯｸM-PRO" pitchFamily="50" charset="-128"/>
                <a:ea typeface="HG丸ｺﾞｼｯｸM-PRO" pitchFamily="50" charset="-128"/>
              </a:rPr>
              <a:t>、損傷等級</a:t>
            </a:r>
            <a:r>
              <a:rPr lang="en-US" altLang="ja-JP" sz="1200" b="1" dirty="0">
                <a:latin typeface="HG丸ｺﾞｼｯｸM-PRO" pitchFamily="50" charset="-128"/>
                <a:ea typeface="HG丸ｺﾞｼｯｸM-PRO" pitchFamily="50" charset="-128"/>
              </a:rPr>
              <a:t>D</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10%</a:t>
            </a:r>
            <a:endParaRPr lang="ja-JP" altLang="en-US" sz="1200" b="1" dirty="0">
              <a:latin typeface="HG丸ｺﾞｼｯｸM-PRO" pitchFamily="50" charset="-128"/>
              <a:ea typeface="HG丸ｺﾞｼｯｸM-PRO" pitchFamily="50" charset="-128"/>
            </a:endParaRPr>
          </a:p>
        </p:txBody>
      </p:sp>
      <p:sp>
        <p:nvSpPr>
          <p:cNvPr id="18" name="テキスト ボックス 15"/>
          <p:cNvSpPr txBox="1">
            <a:spLocks noChangeArrowheads="1"/>
          </p:cNvSpPr>
          <p:nvPr/>
        </p:nvSpPr>
        <p:spPr bwMode="auto">
          <a:xfrm>
            <a:off x="569496" y="3637539"/>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ひびわれ</a:t>
            </a:r>
            <a:r>
              <a:rPr lang="ja-JP" altLang="en-US" sz="1200" b="1" dirty="0" smtClean="0">
                <a:latin typeface="HG丸ｺﾞｼｯｸM-PRO" pitchFamily="50" charset="-128"/>
                <a:ea typeface="HG丸ｺﾞｼｯｸM-PRO" pitchFamily="50" charset="-128"/>
              </a:rPr>
              <a:t>、損傷等級</a:t>
            </a:r>
            <a:r>
              <a:rPr lang="en-US" altLang="ja-JP" sz="1200" b="1" dirty="0">
                <a:latin typeface="HG丸ｺﾞｼｯｸM-PRO" pitchFamily="50" charset="-128"/>
                <a:ea typeface="HG丸ｺﾞｼｯｸM-PRO" pitchFamily="50" charset="-128"/>
              </a:rPr>
              <a:t>D</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1</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20" name="正方形/長方形 1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79913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11859" y="4000439"/>
            <a:ext cx="3744416" cy="267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63609" y="4000439"/>
            <a:ext cx="3749887" cy="2682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711858" y="1141417"/>
            <a:ext cx="3748574" cy="26818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r="3126"/>
          <a:stretch/>
        </p:blipFill>
        <p:spPr bwMode="auto">
          <a:xfrm>
            <a:off x="569496" y="1141417"/>
            <a:ext cx="3744000" cy="2764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スライド番号プレースホルダー 1"/>
          <p:cNvSpPr>
            <a:spLocks noGrp="1"/>
          </p:cNvSpPr>
          <p:nvPr>
            <p:ph type="sldNum" sz="quarter" idx="12"/>
          </p:nvPr>
        </p:nvSpPr>
        <p:spPr/>
        <p:txBody>
          <a:bodyPr/>
          <a:lstStyle/>
          <a:p>
            <a:fld id="{57D6C0A1-9264-47D4-A470-56C07D157F34}" type="slidenum">
              <a:rPr kumimoji="1" lang="ja-JP" altLang="en-US" smtClean="0">
                <a:latin typeface="Meiryo UI" panose="020B0604030504040204" pitchFamily="50" charset="-128"/>
                <a:ea typeface="Meiryo UI" panose="020B0604030504040204" pitchFamily="50" charset="-128"/>
                <a:cs typeface="Meiryo UI" panose="020B0604030504040204" pitchFamily="50" charset="-128"/>
              </a:rPr>
              <a:t>8</a:t>
            </a:fld>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コンテンツ プレースホルダー 2"/>
          <p:cNvSpPr txBox="1">
            <a:spLocks/>
          </p:cNvSpPr>
          <p:nvPr/>
        </p:nvSpPr>
        <p:spPr>
          <a:xfrm>
            <a:off x="100233" y="689063"/>
            <a:ext cx="8928000" cy="402431"/>
          </a:xfrm>
          <a:prstGeom prst="rect">
            <a:avLst/>
          </a:prstGeom>
          <a:gradFill>
            <a:gsLst>
              <a:gs pos="0">
                <a:srgbClr val="FFFF99"/>
              </a:gs>
              <a:gs pos="100000">
                <a:schemeClr val="bg1"/>
              </a:gs>
            </a:gsLst>
            <a:lin ang="5400000" scaled="1"/>
          </a:gradFill>
          <a:ln w="12700">
            <a:solidFill>
              <a:schemeClr val="tx1"/>
            </a:solidFill>
          </a:ln>
        </p:spPr>
        <p:txBody>
          <a:bodyPr>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spcBef>
                <a:spcPts val="600"/>
              </a:spcBef>
              <a:buNone/>
            </a:pP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橋梁</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点検、評価の現状⇒</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PC</a:t>
            </a:r>
            <a:r>
              <a:rPr lang="ja-JP" altLang="en-US" sz="2000" dirty="0" smtClean="0">
                <a:latin typeface="Meiryo UI" panose="020B0604030504040204" pitchFamily="50" charset="-128"/>
                <a:ea typeface="Meiryo UI" panose="020B0604030504040204" pitchFamily="50" charset="-128"/>
                <a:cs typeface="Meiryo UI" panose="020B0604030504040204" pitchFamily="50" charset="-128"/>
              </a:rPr>
              <a:t>橋：健全度</a:t>
            </a:r>
            <a:r>
              <a:rPr lang="en-US" altLang="ja-JP" sz="2000" dirty="0" smtClean="0">
                <a:latin typeface="Meiryo UI" panose="020B0604030504040204" pitchFamily="50" charset="-128"/>
                <a:ea typeface="Meiryo UI" panose="020B0604030504040204" pitchFamily="50" charset="-128"/>
                <a:cs typeface="Meiryo UI" panose="020B0604030504040204" pitchFamily="50" charset="-128"/>
              </a:rPr>
              <a:t>70</a:t>
            </a: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35" name="Rectangle 2"/>
          <p:cNvSpPr>
            <a:spLocks noChangeArrowheads="1"/>
          </p:cNvSpPr>
          <p:nvPr/>
        </p:nvSpPr>
        <p:spPr bwMode="auto">
          <a:xfrm>
            <a:off x="4160" y="-19653"/>
            <a:ext cx="9144000" cy="636588"/>
          </a:xfrm>
          <a:prstGeom prst="rect">
            <a:avLst/>
          </a:prstGeom>
          <a:gradFill>
            <a:gsLst>
              <a:gs pos="0">
                <a:schemeClr val="tx2"/>
              </a:gs>
              <a:gs pos="100000">
                <a:schemeClr val="accent1"/>
              </a:gs>
            </a:gsLst>
            <a:lin ang="5400000" scaled="1"/>
          </a:gradFill>
          <a:ln w="9525">
            <a:noFill/>
            <a:miter lim="800000"/>
            <a:headEnd/>
            <a:tailEnd/>
          </a:ln>
          <a:effectLst/>
          <a:extLst/>
        </p:spPr>
        <p:txBody>
          <a:bodyPr wrap="none" lIns="91350" tIns="45674" rIns="91350" bIns="45674" anchor="ctr"/>
          <a:lstStyle/>
          <a:p>
            <a:pPr fontAlgn="base">
              <a:spcBef>
                <a:spcPct val="0"/>
              </a:spcBef>
              <a:spcAft>
                <a:spcPct val="0"/>
              </a:spcAft>
            </a:pPr>
            <a:endParaRPr lang="en-US" altLang="zh-TW" sz="2800" b="1" dirty="0">
              <a:solidFill>
                <a:schemeClr val="bg1"/>
              </a:solidFill>
              <a:latin typeface="Meiryo UI" pitchFamily="50" charset="-128"/>
              <a:ea typeface="Meiryo UI" pitchFamily="50" charset="-128"/>
              <a:cs typeface="Meiryo UI" pitchFamily="50" charset="-128"/>
            </a:endParaRPr>
          </a:p>
        </p:txBody>
      </p:sp>
      <p:sp>
        <p:nvSpPr>
          <p:cNvPr id="15" name="テキスト ボックス 15"/>
          <p:cNvSpPr txBox="1">
            <a:spLocks noChangeArrowheads="1"/>
          </p:cNvSpPr>
          <p:nvPr/>
        </p:nvSpPr>
        <p:spPr bwMode="auto">
          <a:xfrm>
            <a:off x="4716016" y="6536377"/>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床版</a:t>
            </a:r>
            <a:r>
              <a:rPr lang="ja-JP" altLang="en-US" sz="1200" b="1" dirty="0" smtClean="0">
                <a:latin typeface="HG丸ｺﾞｼｯｸM-PRO" pitchFamily="50" charset="-128"/>
                <a:ea typeface="HG丸ｺﾞｼｯｸM-PRO" pitchFamily="50" charset="-128"/>
              </a:rPr>
              <a:t>ひびわれ･遊離石灰、損傷等級</a:t>
            </a:r>
            <a:r>
              <a:rPr lang="en-US" altLang="ja-JP" sz="1200" b="1" dirty="0">
                <a:latin typeface="HG丸ｺﾞｼｯｸM-PRO" pitchFamily="50" charset="-128"/>
                <a:ea typeface="HG丸ｺﾞｼｯｸM-PRO" pitchFamily="50" charset="-128"/>
              </a:rPr>
              <a:t>C</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8</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16" name="テキスト ボックス 15"/>
          <p:cNvSpPr txBox="1">
            <a:spLocks noChangeArrowheads="1"/>
          </p:cNvSpPr>
          <p:nvPr/>
        </p:nvSpPr>
        <p:spPr bwMode="auto">
          <a:xfrm>
            <a:off x="576701" y="6541325"/>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剥離</a:t>
            </a:r>
            <a:r>
              <a:rPr lang="ja-JP" altLang="en-US" sz="1200" b="1" dirty="0" smtClean="0">
                <a:latin typeface="HG丸ｺﾞｼｯｸM-PRO" pitchFamily="50" charset="-128"/>
                <a:ea typeface="HG丸ｺﾞｼｯｸM-PRO" pitchFamily="50" charset="-128"/>
              </a:rPr>
              <a:t>･鉄筋露出、損傷等級</a:t>
            </a:r>
            <a:r>
              <a:rPr lang="en-US" altLang="ja-JP" sz="1200" b="1" dirty="0" smtClean="0">
                <a:latin typeface="HG丸ｺﾞｼｯｸM-PRO" pitchFamily="50" charset="-128"/>
                <a:ea typeface="HG丸ｺﾞｼｯｸM-PRO" pitchFamily="50" charset="-128"/>
              </a:rPr>
              <a:t>C</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2</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17" name="テキスト ボックス 15"/>
          <p:cNvSpPr txBox="1">
            <a:spLocks noChangeArrowheads="1"/>
          </p:cNvSpPr>
          <p:nvPr/>
        </p:nvSpPr>
        <p:spPr bwMode="auto">
          <a:xfrm>
            <a:off x="4711858" y="3639234"/>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遊離石灰</a:t>
            </a:r>
            <a:r>
              <a:rPr lang="ja-JP" altLang="en-US" sz="1200" b="1" dirty="0" smtClean="0">
                <a:latin typeface="HG丸ｺﾞｼｯｸM-PRO" pitchFamily="50" charset="-128"/>
                <a:ea typeface="HG丸ｺﾞｼｯｸM-PRO" pitchFamily="50" charset="-128"/>
              </a:rPr>
              <a:t>、損傷等級</a:t>
            </a:r>
            <a:r>
              <a:rPr lang="en-US" altLang="ja-JP" sz="1200" b="1" dirty="0" smtClean="0">
                <a:latin typeface="HG丸ｺﾞｼｯｸM-PRO" pitchFamily="50" charset="-128"/>
                <a:ea typeface="HG丸ｺﾞｼｯｸM-PRO" pitchFamily="50" charset="-128"/>
              </a:rPr>
              <a:t>C</a:t>
            </a:r>
            <a:r>
              <a:rPr lang="ja-JP" altLang="en-US" sz="1200" b="1" dirty="0" smtClean="0">
                <a:latin typeface="HG丸ｺﾞｼｯｸM-PRO" pitchFamily="50" charset="-128"/>
                <a:ea typeface="HG丸ｺﾞｼｯｸM-PRO" pitchFamily="50" charset="-128"/>
              </a:rPr>
              <a:t>：</a:t>
            </a:r>
            <a:r>
              <a:rPr lang="en-US" altLang="ja-JP" sz="1200" b="1" dirty="0" smtClean="0">
                <a:latin typeface="HG丸ｺﾞｼｯｸM-PRO" pitchFamily="50" charset="-128"/>
                <a:ea typeface="HG丸ｺﾞｼｯｸM-PRO" pitchFamily="50" charset="-128"/>
              </a:rPr>
              <a:t>10%</a:t>
            </a:r>
            <a:endParaRPr lang="ja-JP" altLang="en-US" sz="1200" b="1" dirty="0">
              <a:latin typeface="HG丸ｺﾞｼｯｸM-PRO" pitchFamily="50" charset="-128"/>
              <a:ea typeface="HG丸ｺﾞｼｯｸM-PRO" pitchFamily="50" charset="-128"/>
            </a:endParaRPr>
          </a:p>
        </p:txBody>
      </p:sp>
      <p:sp>
        <p:nvSpPr>
          <p:cNvPr id="18" name="テキスト ボックス 15"/>
          <p:cNvSpPr txBox="1">
            <a:spLocks noChangeArrowheads="1"/>
          </p:cNvSpPr>
          <p:nvPr/>
        </p:nvSpPr>
        <p:spPr bwMode="auto">
          <a:xfrm>
            <a:off x="569496" y="3637539"/>
            <a:ext cx="3744416" cy="276999"/>
          </a:xfrm>
          <a:prstGeom prst="rect">
            <a:avLst/>
          </a:prstGeom>
          <a:solidFill>
            <a:schemeClr val="bg1"/>
          </a:solidFill>
          <a:ln w="9525">
            <a:solidFill>
              <a:srgbClr val="FF0000"/>
            </a:solidFill>
            <a:miter lim="800000"/>
            <a:headEnd/>
            <a:tailEnd/>
          </a:ln>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1200" b="1" dirty="0">
                <a:latin typeface="HG丸ｺﾞｼｯｸM-PRO" pitchFamily="50" charset="-128"/>
                <a:ea typeface="HG丸ｺﾞｼｯｸM-PRO" pitchFamily="50" charset="-128"/>
              </a:rPr>
              <a:t>剥離･鉄筋露出、</a:t>
            </a:r>
            <a:r>
              <a:rPr lang="ja-JP" altLang="en-US" sz="1200" b="1" dirty="0" smtClean="0">
                <a:latin typeface="HG丸ｺﾞｼｯｸM-PRO" pitchFamily="50" charset="-128"/>
                <a:ea typeface="HG丸ｺﾞｼｯｸM-PRO" pitchFamily="50" charset="-128"/>
              </a:rPr>
              <a:t>損傷等級</a:t>
            </a:r>
            <a:r>
              <a:rPr lang="en-US" altLang="ja-JP" sz="1200" b="1" dirty="0">
                <a:latin typeface="HG丸ｺﾞｼｯｸM-PRO" pitchFamily="50" charset="-128"/>
                <a:ea typeface="HG丸ｺﾞｼｯｸM-PRO" pitchFamily="50" charset="-128"/>
              </a:rPr>
              <a:t>C</a:t>
            </a:r>
            <a:r>
              <a:rPr lang="ja-JP" altLang="en-US" sz="1200" b="1" dirty="0" smtClean="0">
                <a:latin typeface="HG丸ｺﾞｼｯｸM-PRO" pitchFamily="50" charset="-128"/>
                <a:ea typeface="HG丸ｺﾞｼｯｸM-PRO" pitchFamily="50" charset="-128"/>
              </a:rPr>
              <a:t>：</a:t>
            </a:r>
            <a:r>
              <a:rPr lang="en-US" altLang="ja-JP" sz="1200" b="1" dirty="0">
                <a:latin typeface="HG丸ｺﾞｼｯｸM-PRO" pitchFamily="50" charset="-128"/>
                <a:ea typeface="HG丸ｺﾞｼｯｸM-PRO" pitchFamily="50" charset="-128"/>
              </a:rPr>
              <a:t>1</a:t>
            </a:r>
            <a:r>
              <a:rPr lang="en-US" altLang="ja-JP" sz="1200" b="1" dirty="0" smtClean="0">
                <a:latin typeface="HG丸ｺﾞｼｯｸM-PRO" pitchFamily="50" charset="-128"/>
                <a:ea typeface="HG丸ｺﾞｼｯｸM-PRO" pitchFamily="50" charset="-128"/>
              </a:rPr>
              <a:t>0%</a:t>
            </a:r>
            <a:endParaRPr lang="ja-JP" altLang="en-US" sz="1200" b="1" dirty="0">
              <a:latin typeface="HG丸ｺﾞｼｯｸM-PRO" pitchFamily="50" charset="-128"/>
              <a:ea typeface="HG丸ｺﾞｼｯｸM-PRO" pitchFamily="50" charset="-128"/>
            </a:endParaRPr>
          </a:p>
        </p:txBody>
      </p:sp>
      <p:sp>
        <p:nvSpPr>
          <p:cNvPr id="20" name="正方形/長方形 19"/>
          <p:cNvSpPr/>
          <p:nvPr/>
        </p:nvSpPr>
        <p:spPr>
          <a:xfrm>
            <a:off x="-1250" y="87015"/>
            <a:ext cx="8677706" cy="461665"/>
          </a:xfrm>
          <a:prstGeom prst="rect">
            <a:avLst/>
          </a:prstGeom>
        </p:spPr>
        <p:txBody>
          <a:bodyPr wrap="square">
            <a:spAutoFit/>
          </a:bodyPr>
          <a:lstStyle/>
          <a:p>
            <a:pPr fontAlgn="base">
              <a:spcBef>
                <a:spcPct val="0"/>
              </a:spcBef>
              <a:spcAft>
                <a:spcPct val="0"/>
              </a:spcAft>
            </a:pPr>
            <a:r>
              <a:rPr lang="ja-JP" altLang="en-US" sz="2400" b="1" dirty="0" smtClean="0">
                <a:solidFill>
                  <a:schemeClr val="bg1"/>
                </a:solidFill>
                <a:latin typeface="Meiryo UI" pitchFamily="50" charset="-128"/>
                <a:ea typeface="Meiryo UI" pitchFamily="50" charset="-128"/>
                <a:cs typeface="Meiryo UI" pitchFamily="50" charset="-128"/>
              </a:rPr>
              <a:t>　</a:t>
            </a:r>
            <a:r>
              <a:rPr lang="en-US" altLang="ja-JP" sz="2400" b="1" dirty="0">
                <a:solidFill>
                  <a:schemeClr val="bg1"/>
                </a:solidFill>
                <a:latin typeface="Meiryo UI" pitchFamily="50" charset="-128"/>
                <a:ea typeface="Meiryo UI" pitchFamily="50" charset="-128"/>
                <a:cs typeface="Meiryo UI" pitchFamily="50" charset="-128"/>
              </a:rPr>
              <a:t>1</a:t>
            </a:r>
            <a:r>
              <a:rPr lang="ja-JP" altLang="en-US" sz="2400" b="1" dirty="0" smtClean="0">
                <a:solidFill>
                  <a:schemeClr val="bg1"/>
                </a:solidFill>
                <a:latin typeface="Meiryo UI" pitchFamily="50" charset="-128"/>
                <a:ea typeface="Meiryo UI" pitchFamily="50" charset="-128"/>
                <a:cs typeface="Meiryo UI" pitchFamily="50" charset="-128"/>
              </a:rPr>
              <a:t>）管理水準の設定</a:t>
            </a:r>
            <a:endParaRPr lang="ja-JP" altLang="en-US" sz="2400" b="1" dirty="0">
              <a:solidFill>
                <a:schemeClr val="bg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947655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2A9F2E74B89BA4499CB1BEF8348AA80B" ma:contentTypeVersion="0" ma:contentTypeDescription="新しいドキュメントを作成します。" ma:contentTypeScope="" ma:versionID="6a2a72e2d454aba72df80c79ecd9f829">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023B93C6-6259-442E-8E0B-03BED656B877}">
  <ds:schemaRefs>
    <ds:schemaRef ds:uri="http://schemas.microsoft.com/sharepoint/v3/contenttype/forms"/>
  </ds:schemaRefs>
</ds:datastoreItem>
</file>

<file path=customXml/itemProps2.xml><?xml version="1.0" encoding="utf-8"?>
<ds:datastoreItem xmlns:ds="http://schemas.openxmlformats.org/officeDocument/2006/customXml" ds:itemID="{31FD76C4-B95A-48B6-8D05-7F2C1CFD34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B01351DC-4415-4586-B2F6-D399B22B7849}">
  <ds:schemaRefs>
    <ds:schemaRef ds:uri="http://purl.org/dc/dcmitype/"/>
    <ds:schemaRef ds:uri="http://www.w3.org/XML/1998/namespace"/>
    <ds:schemaRef ds:uri="http://purl.org/dc/terms/"/>
    <ds:schemaRef ds:uri="http://schemas.microsoft.com/office/2006/documentManagement/types"/>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19840</TotalTime>
  <Words>3583</Words>
  <Application>Microsoft Office PowerPoint</Application>
  <PresentationFormat>画面に合わせる (4:3)</PresentationFormat>
  <Paragraphs>866</Paragraphs>
  <Slides>48</Slides>
  <Notes>7</Notes>
  <HiddenSlides>0</HiddenSlides>
  <MMClips>0</MMClips>
  <ScaleCrop>false</ScaleCrop>
  <HeadingPairs>
    <vt:vector size="4" baseType="variant">
      <vt:variant>
        <vt:lpstr>テーマ</vt:lpstr>
      </vt:variant>
      <vt:variant>
        <vt:i4>1</vt:i4>
      </vt:variant>
      <vt:variant>
        <vt:lpstr>スライド タイトル</vt:lpstr>
      </vt:variant>
      <vt:variant>
        <vt:i4>48</vt:i4>
      </vt:variant>
    </vt:vector>
  </HeadingPairs>
  <TitlesOfParts>
    <vt:vector size="49" baseType="lpstr">
      <vt:lpstr>Office ​​テーマ</vt:lpstr>
      <vt:lpstr>大阪府都市基盤施設維持管理技術審議会 平成26年度第2回　道路・橋梁等部会 ～戦略的な維持管理の推進について～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大井祥之</dc:creator>
  <cp:lastModifiedBy>大阪府庁</cp:lastModifiedBy>
  <cp:revision>1318</cp:revision>
  <cp:lastPrinted>2014-06-24T10:02:53Z</cp:lastPrinted>
  <dcterms:created xsi:type="dcterms:W3CDTF">2013-03-26T10:27:51Z</dcterms:created>
  <dcterms:modified xsi:type="dcterms:W3CDTF">2014-06-24T10:33:11Z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0x0101002A9F2E74B89BA4499CB1BEF8348AA80B</vt:lpwstr>
  </property>
</Properties>
</file>