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bookmarkIdSeed="3">
  <p:sldMasterIdLst>
    <p:sldMasterId id="2147483648" r:id="rId4"/>
  </p:sldMasterIdLst>
  <p:notesMasterIdLst>
    <p:notesMasterId r:id="rId43"/>
  </p:notesMasterIdLst>
  <p:handoutMasterIdLst>
    <p:handoutMasterId r:id="rId44"/>
  </p:handoutMasterIdLst>
  <p:sldIdLst>
    <p:sldId id="643" r:id="rId5"/>
    <p:sldId id="710" r:id="rId6"/>
    <p:sldId id="711" r:id="rId7"/>
    <p:sldId id="712" r:id="rId8"/>
    <p:sldId id="713" r:id="rId9"/>
    <p:sldId id="734" r:id="rId10"/>
    <p:sldId id="714" r:id="rId11"/>
    <p:sldId id="715" r:id="rId12"/>
    <p:sldId id="716" r:id="rId13"/>
    <p:sldId id="717" r:id="rId14"/>
    <p:sldId id="735" r:id="rId15"/>
    <p:sldId id="744" r:id="rId16"/>
    <p:sldId id="737" r:id="rId17"/>
    <p:sldId id="745" r:id="rId18"/>
    <p:sldId id="738" r:id="rId19"/>
    <p:sldId id="739" r:id="rId20"/>
    <p:sldId id="740" r:id="rId21"/>
    <p:sldId id="741" r:id="rId22"/>
    <p:sldId id="723" r:id="rId23"/>
    <p:sldId id="743" r:id="rId24"/>
    <p:sldId id="724" r:id="rId25"/>
    <p:sldId id="688" r:id="rId26"/>
    <p:sldId id="748" r:id="rId27"/>
    <p:sldId id="689" r:id="rId28"/>
    <p:sldId id="690" r:id="rId29"/>
    <p:sldId id="686" r:id="rId30"/>
    <p:sldId id="693" r:id="rId31"/>
    <p:sldId id="691" r:id="rId32"/>
    <p:sldId id="703" r:id="rId33"/>
    <p:sldId id="692" r:id="rId34"/>
    <p:sldId id="694" r:id="rId35"/>
    <p:sldId id="709" r:id="rId36"/>
    <p:sldId id="725" r:id="rId37"/>
    <p:sldId id="746" r:id="rId38"/>
    <p:sldId id="728" r:id="rId39"/>
    <p:sldId id="730" r:id="rId40"/>
    <p:sldId id="742" r:id="rId41"/>
    <p:sldId id="747" r:id="rId42"/>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527">
          <p15:clr>
            <a:srgbClr val="A4A3A4"/>
          </p15:clr>
        </p15:guide>
        <p15:guide id="2" pos="68">
          <p15:clr>
            <a:srgbClr val="A4A3A4"/>
          </p15:clr>
        </p15:guide>
        <p15:guide id="3" pos="569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E9EDF4"/>
    <a:srgbClr val="D0D8E8"/>
    <a:srgbClr val="F1A51B"/>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799B23B-EC83-4686-B30A-512413B5E67A}" styleName="淡色スタイル 3 - アクセント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74" autoAdjust="0"/>
    <p:restoredTop sz="94700" autoAdjust="0"/>
  </p:normalViewPr>
  <p:slideViewPr>
    <p:cSldViewPr>
      <p:cViewPr varScale="1">
        <p:scale>
          <a:sx n="70" d="100"/>
          <a:sy n="70" d="100"/>
        </p:scale>
        <p:origin x="-1404" y="-102"/>
      </p:cViewPr>
      <p:guideLst>
        <p:guide orient="horz" pos="527"/>
        <p:guide pos="68"/>
        <p:guide pos="5692"/>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______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4.6952274663084569E-2"/>
          <c:y val="1.4840456872974148E-2"/>
          <c:w val="0.70831102941424018"/>
          <c:h val="0.98515954312702581"/>
        </c:manualLayout>
      </c:layout>
      <c:pie3DChart>
        <c:varyColors val="1"/>
        <c:ser>
          <c:idx val="0"/>
          <c:order val="0"/>
          <c:dPt>
            <c:idx val="0"/>
            <c:bubble3D val="0"/>
          </c:dPt>
          <c:dPt>
            <c:idx val="1"/>
            <c:bubble3D val="0"/>
          </c:dPt>
          <c:dPt>
            <c:idx val="2"/>
            <c:bubble3D val="0"/>
          </c:dPt>
          <c:dPt>
            <c:idx val="3"/>
            <c:bubble3D val="0"/>
          </c:dPt>
          <c:dLbls>
            <c:showLegendKey val="0"/>
            <c:showVal val="1"/>
            <c:showCatName val="0"/>
            <c:showSerName val="0"/>
            <c:showPercent val="0"/>
            <c:showBubbleSize val="0"/>
            <c:showLeaderLines val="1"/>
          </c:dLbls>
          <c:cat>
            <c:strRef>
              <c:f>'1_トンネル'!$BC$5:$BF$5</c:f>
              <c:strCache>
                <c:ptCount val="4"/>
                <c:pt idx="0">
                  <c:v>Ｓ</c:v>
                </c:pt>
                <c:pt idx="1">
                  <c:v>Ｂ</c:v>
                </c:pt>
                <c:pt idx="2">
                  <c:v>Ａ</c:v>
                </c:pt>
                <c:pt idx="3">
                  <c:v>ＡＡ</c:v>
                </c:pt>
              </c:strCache>
            </c:strRef>
          </c:cat>
          <c:val>
            <c:numRef>
              <c:f>'1_トンネル'!$BC$42:$BF$42</c:f>
              <c:numCache>
                <c:formatCode>General</c:formatCode>
                <c:ptCount val="4"/>
                <c:pt idx="0">
                  <c:v>6</c:v>
                </c:pt>
                <c:pt idx="1">
                  <c:v>11</c:v>
                </c:pt>
                <c:pt idx="2">
                  <c:v>11</c:v>
                </c:pt>
                <c:pt idx="3">
                  <c:v>1</c:v>
                </c:pt>
              </c:numCache>
            </c:numRef>
          </c:val>
        </c:ser>
        <c:dLbls>
          <c:showLegendKey val="0"/>
          <c:showVal val="0"/>
          <c:showCatName val="0"/>
          <c:showSerName val="0"/>
          <c:showPercent val="0"/>
          <c:showBubbleSize val="0"/>
          <c:showLeaderLines val="1"/>
        </c:dLbls>
      </c:pie3DChart>
      <c:spPr>
        <a:noFill/>
        <a:ln w="25400">
          <a:noFill/>
        </a:ln>
      </c:spPr>
    </c:plotArea>
    <c:legend>
      <c:legendPos val="r"/>
      <c:overlay val="0"/>
      <c:txPr>
        <a:bodyPr/>
        <a:lstStyle/>
        <a:p>
          <a:pPr rtl="0">
            <a:defRPr/>
          </a:pPr>
          <a:endParaRPr lang="ja-JP"/>
        </a:p>
      </c:txPr>
    </c:legend>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b="0"/>
            </a:pPr>
            <a:r>
              <a:rPr lang="ja-JP" sz="1200" b="0" dirty="0"/>
              <a:t>歩道橋の損傷区分</a:t>
            </a:r>
          </a:p>
        </c:rich>
      </c:tx>
      <c:layout>
        <c:manualLayout>
          <c:xMode val="edge"/>
          <c:yMode val="edge"/>
          <c:x val="0.31613508085158293"/>
          <c:y val="0.11545355461133014"/>
        </c:manualLayout>
      </c:layout>
      <c:overlay val="0"/>
      <c:spPr>
        <a:ln>
          <a:solidFill>
            <a:schemeClr val="tx1"/>
          </a:solidFill>
        </a:ln>
      </c:spPr>
    </c:title>
    <c:autoTitleDeleted val="0"/>
    <c:plotArea>
      <c:layout>
        <c:manualLayout>
          <c:layoutTarget val="inner"/>
          <c:xMode val="edge"/>
          <c:yMode val="edge"/>
          <c:x val="0.27973955274810736"/>
          <c:y val="0.21395572449622"/>
          <c:w val="0.41532528131794882"/>
          <c:h val="0.69220880219658132"/>
        </c:manualLayout>
      </c:layout>
      <c:pieChart>
        <c:varyColors val="1"/>
        <c:ser>
          <c:idx val="0"/>
          <c:order val="0"/>
          <c:tx>
            <c:v>歩道橋の損傷区分</c:v>
          </c:tx>
          <c:dPt>
            <c:idx val="0"/>
            <c:bubble3D val="0"/>
            <c:spPr>
              <a:solidFill>
                <a:srgbClr val="FF0000"/>
              </a:solidFill>
            </c:spPr>
          </c:dPt>
          <c:dPt>
            <c:idx val="1"/>
            <c:bubble3D val="0"/>
          </c:dPt>
          <c:dPt>
            <c:idx val="2"/>
            <c:bubble3D val="0"/>
            <c:spPr>
              <a:solidFill>
                <a:srgbClr val="FFFF00"/>
              </a:solidFill>
            </c:spPr>
          </c:dPt>
          <c:dPt>
            <c:idx val="3"/>
            <c:bubble3D val="0"/>
          </c:dPt>
          <c:dPt>
            <c:idx val="4"/>
            <c:bubble3D val="0"/>
            <c:spPr>
              <a:solidFill>
                <a:schemeClr val="tx2">
                  <a:lumMod val="40000"/>
                  <a:lumOff val="60000"/>
                </a:schemeClr>
              </a:solidFill>
            </c:spPr>
          </c:dPt>
          <c:dPt>
            <c:idx val="5"/>
            <c:bubble3D val="0"/>
          </c:dPt>
          <c:dLbls>
            <c:dLbl>
              <c:idx val="0"/>
              <c:layout>
                <c:manualLayout>
                  <c:x val="-0.11362095363079615"/>
                  <c:y val="0.22166010498687663"/>
                </c:manualLayout>
              </c:layout>
              <c:tx>
                <c:rich>
                  <a:bodyPr/>
                  <a:lstStyle/>
                  <a:p>
                    <a:pPr>
                      <a:defRPr/>
                    </a:pPr>
                    <a:r>
                      <a:rPr lang="ja-JP" altLang="en-US"/>
                      <a:t>ランク１
</a:t>
                    </a:r>
                    <a:r>
                      <a:rPr lang="en-US" altLang="ja-JP"/>
                      <a:t>19%</a:t>
                    </a:r>
                  </a:p>
                  <a:p>
                    <a:pPr>
                      <a:defRPr/>
                    </a:pPr>
                    <a:r>
                      <a:rPr lang="en-US" altLang="ja-JP"/>
                      <a:t>45</a:t>
                    </a:r>
                    <a:r>
                      <a:rPr lang="ja-JP" altLang="en-US"/>
                      <a:t>橋</a:t>
                    </a:r>
                    <a:endParaRPr lang="en-US" altLang="ja-JP"/>
                  </a:p>
                </c:rich>
              </c:tx>
              <c:spPr/>
              <c:dLblPos val="bestFit"/>
              <c:showLegendKey val="0"/>
              <c:showVal val="0"/>
              <c:showCatName val="0"/>
              <c:showSerName val="0"/>
              <c:showPercent val="0"/>
              <c:showBubbleSize val="0"/>
            </c:dLbl>
            <c:dLbl>
              <c:idx val="2"/>
              <c:layout>
                <c:manualLayout>
                  <c:x val="-0.16827351427183471"/>
                  <c:y val="-0.15625516225444699"/>
                </c:manualLayout>
              </c:layout>
              <c:tx>
                <c:rich>
                  <a:bodyPr/>
                  <a:lstStyle/>
                  <a:p>
                    <a:pPr>
                      <a:defRPr/>
                    </a:pPr>
                    <a:r>
                      <a:rPr lang="ja-JP" altLang="en-US"/>
                      <a:t>ランク２
</a:t>
                    </a:r>
                    <a:r>
                      <a:rPr lang="en-US" altLang="ja-JP"/>
                      <a:t>31%</a:t>
                    </a:r>
                  </a:p>
                  <a:p>
                    <a:pPr>
                      <a:defRPr/>
                    </a:pPr>
                    <a:r>
                      <a:rPr lang="en-US" altLang="ja-JP"/>
                      <a:t>74</a:t>
                    </a:r>
                    <a:r>
                      <a:rPr lang="ja-JP" altLang="en-US"/>
                      <a:t>橋</a:t>
                    </a:r>
                    <a:endParaRPr lang="en-US" altLang="ja-JP"/>
                  </a:p>
                </c:rich>
              </c:tx>
              <c:spPr/>
              <c:dLblPos val="bestFit"/>
              <c:showLegendKey val="0"/>
              <c:showVal val="0"/>
              <c:showCatName val="0"/>
              <c:showSerName val="0"/>
              <c:showPercent val="0"/>
              <c:showBubbleSize val="0"/>
            </c:dLbl>
            <c:dLbl>
              <c:idx val="4"/>
              <c:layout>
                <c:manualLayout>
                  <c:x val="0.18798537635251855"/>
                  <c:y val="-6.2649545721609164E-3"/>
                </c:manualLayout>
              </c:layout>
              <c:tx>
                <c:rich>
                  <a:bodyPr/>
                  <a:lstStyle/>
                  <a:p>
                    <a:pPr>
                      <a:defRPr/>
                    </a:pPr>
                    <a:r>
                      <a:rPr lang="ja-JP" altLang="en-US"/>
                      <a:t>ランク３
</a:t>
                    </a:r>
                    <a:r>
                      <a:rPr lang="en-US" altLang="ja-JP"/>
                      <a:t>50%</a:t>
                    </a:r>
                  </a:p>
                  <a:p>
                    <a:pPr>
                      <a:defRPr/>
                    </a:pPr>
                    <a:r>
                      <a:rPr lang="en-US" altLang="ja-JP"/>
                      <a:t>118</a:t>
                    </a:r>
                    <a:r>
                      <a:rPr lang="ja-JP" altLang="en-US"/>
                      <a:t>橋</a:t>
                    </a:r>
                    <a:endParaRPr lang="en-US" altLang="ja-JP"/>
                  </a:p>
                </c:rich>
              </c:tx>
              <c:spPr/>
              <c:dLblPos val="bestFit"/>
              <c:showLegendKey val="0"/>
              <c:showVal val="0"/>
              <c:showCatName val="0"/>
              <c:showSerName val="0"/>
              <c:showPercent val="0"/>
              <c:showBubbleSize val="0"/>
            </c:dLbl>
            <c:showLegendKey val="0"/>
            <c:showVal val="0"/>
            <c:showCatName val="1"/>
            <c:showSerName val="0"/>
            <c:showPercent val="1"/>
            <c:showBubbleSize val="0"/>
            <c:showLeaderLines val="1"/>
          </c:dLbls>
          <c:cat>
            <c:strRef>
              <c:f>H22中期保全基礎データ!$B$3:$B$8</c:f>
              <c:strCache>
                <c:ptCount val="5"/>
                <c:pt idx="0">
                  <c:v>ランク１</c:v>
                </c:pt>
                <c:pt idx="2">
                  <c:v>ランク２</c:v>
                </c:pt>
                <c:pt idx="4">
                  <c:v>ランク３</c:v>
                </c:pt>
              </c:strCache>
            </c:strRef>
          </c:cat>
          <c:val>
            <c:numRef>
              <c:f>H22中期保全基礎データ!$J$3:$J$8</c:f>
              <c:numCache>
                <c:formatCode>General</c:formatCode>
                <c:ptCount val="6"/>
                <c:pt idx="0">
                  <c:v>45</c:v>
                </c:pt>
                <c:pt idx="2">
                  <c:v>74</c:v>
                </c:pt>
                <c:pt idx="4">
                  <c:v>118</c:v>
                </c:pt>
              </c:numCache>
            </c:numRef>
          </c:val>
        </c:ser>
        <c:dLbls>
          <c:showLegendKey val="0"/>
          <c:showVal val="0"/>
          <c:showCatName val="0"/>
          <c:showSerName val="0"/>
          <c:showPercent val="0"/>
          <c:showBubbleSize val="0"/>
          <c:showLeaderLines val="1"/>
        </c:dLbls>
        <c:firstSliceAng val="0"/>
      </c:pieChart>
      <c:spPr>
        <a:noFill/>
        <a:ln w="25400">
          <a:noFill/>
        </a:ln>
      </c:spPr>
    </c:plotArea>
    <c:plotVisOnly val="1"/>
    <c:dispBlanksAs val="gap"/>
    <c:showDLblsOverMax val="0"/>
  </c:chart>
  <c:txPr>
    <a:bodyPr/>
    <a:lstStyle/>
    <a:p>
      <a:pPr>
        <a:defRPr>
          <a:latin typeface="HG丸ｺﾞｼｯｸM-PRO" pitchFamily="50" charset="-128"/>
          <a:ea typeface="HG丸ｺﾞｼｯｸM-PRO" pitchFamily="50" charset="-128"/>
        </a:defRPr>
      </a:pPr>
      <a:endParaRPr lang="ja-JP"/>
    </a:p>
  </c:tx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9575" cy="496888"/>
          </a:xfrm>
          <a:prstGeom prst="rect">
            <a:avLst/>
          </a:prstGeom>
        </p:spPr>
        <p:txBody>
          <a:bodyPr vert="horz" lIns="91433" tIns="45717" rIns="91433" bIns="45717"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039" y="0"/>
            <a:ext cx="2949575" cy="496888"/>
          </a:xfrm>
          <a:prstGeom prst="rect">
            <a:avLst/>
          </a:prstGeom>
        </p:spPr>
        <p:txBody>
          <a:bodyPr vert="horz" lIns="91433" tIns="45717" rIns="91433" bIns="45717" rtlCol="0"/>
          <a:lstStyle>
            <a:lvl1pPr algn="r">
              <a:defRPr sz="1200"/>
            </a:lvl1pPr>
          </a:lstStyle>
          <a:p>
            <a:fld id="{37647E07-BF92-4D39-B53C-51C9521A1FFF}" type="datetimeFigureOut">
              <a:rPr kumimoji="1" lang="ja-JP" altLang="en-US" smtClean="0"/>
              <a:t>2014/5/8</a:t>
            </a:fld>
            <a:endParaRPr kumimoji="1" lang="ja-JP" altLang="en-US"/>
          </a:p>
        </p:txBody>
      </p:sp>
      <p:sp>
        <p:nvSpPr>
          <p:cNvPr id="4" name="フッター プレースホルダー 3"/>
          <p:cNvSpPr>
            <a:spLocks noGrp="1"/>
          </p:cNvSpPr>
          <p:nvPr>
            <p:ph type="ftr" sz="quarter" idx="2"/>
          </p:nvPr>
        </p:nvSpPr>
        <p:spPr>
          <a:xfrm>
            <a:off x="1" y="9440863"/>
            <a:ext cx="2949575" cy="496887"/>
          </a:xfrm>
          <a:prstGeom prst="rect">
            <a:avLst/>
          </a:prstGeom>
        </p:spPr>
        <p:txBody>
          <a:bodyPr vert="horz" lIns="91433" tIns="45717" rIns="91433" bIns="45717"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39" y="9440863"/>
            <a:ext cx="2949575" cy="496887"/>
          </a:xfrm>
          <a:prstGeom prst="rect">
            <a:avLst/>
          </a:prstGeom>
        </p:spPr>
        <p:txBody>
          <a:bodyPr vert="horz" lIns="91433" tIns="45717" rIns="91433" bIns="45717" rtlCol="0" anchor="b"/>
          <a:lstStyle>
            <a:lvl1pPr algn="r">
              <a:defRPr sz="1200"/>
            </a:lvl1pPr>
          </a:lstStyle>
          <a:p>
            <a:fld id="{41E84FC7-FB7D-41A0-A226-93A5653C86BB}" type="slidenum">
              <a:rPr kumimoji="1" lang="ja-JP" altLang="en-US" smtClean="0"/>
              <a:t>‹#›</a:t>
            </a:fld>
            <a:endParaRPr kumimoji="1" lang="ja-JP" altLang="en-US"/>
          </a:p>
        </p:txBody>
      </p:sp>
    </p:spTree>
    <p:extLst>
      <p:ext uri="{BB962C8B-B14F-4D97-AF65-F5344CB8AC3E}">
        <p14:creationId xmlns:p14="http://schemas.microsoft.com/office/powerpoint/2010/main" val="36072817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2949787" cy="496967"/>
          </a:xfrm>
          <a:prstGeom prst="rect">
            <a:avLst/>
          </a:prstGeom>
        </p:spPr>
        <p:txBody>
          <a:bodyPr vert="horz" lIns="91433" tIns="45717" rIns="91433" bIns="45717"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9" y="1"/>
            <a:ext cx="2949787" cy="496967"/>
          </a:xfrm>
          <a:prstGeom prst="rect">
            <a:avLst/>
          </a:prstGeom>
        </p:spPr>
        <p:txBody>
          <a:bodyPr vert="horz" lIns="91433" tIns="45717" rIns="91433" bIns="45717" rtlCol="0"/>
          <a:lstStyle>
            <a:lvl1pPr algn="r">
              <a:defRPr sz="1200"/>
            </a:lvl1pPr>
          </a:lstStyle>
          <a:p>
            <a:fld id="{8F669BCD-B990-4A90-82E4-D6DCA0B691C3}" type="datetimeFigureOut">
              <a:rPr kumimoji="1" lang="ja-JP" altLang="en-US" smtClean="0"/>
              <a:t>2014/5/8</a:t>
            </a:fld>
            <a:endParaRPr kumimoji="1" lang="ja-JP" altLang="en-US"/>
          </a:p>
        </p:txBody>
      </p:sp>
      <p:sp>
        <p:nvSpPr>
          <p:cNvPr id="4" name="スライド イメージ プレースホルダー 3"/>
          <p:cNvSpPr>
            <a:spLocks noGrp="1" noRot="1" noChangeAspect="1"/>
          </p:cNvSpPr>
          <p:nvPr>
            <p:ph type="sldImg" idx="2"/>
          </p:nvPr>
        </p:nvSpPr>
        <p:spPr>
          <a:xfrm>
            <a:off x="919163" y="746125"/>
            <a:ext cx="4968875" cy="3725863"/>
          </a:xfrm>
          <a:prstGeom prst="rect">
            <a:avLst/>
          </a:prstGeom>
          <a:noFill/>
          <a:ln w="12700">
            <a:solidFill>
              <a:prstClr val="black"/>
            </a:solidFill>
          </a:ln>
        </p:spPr>
        <p:txBody>
          <a:bodyPr vert="horz" lIns="91433" tIns="45717" rIns="91433" bIns="45717" rtlCol="0" anchor="ctr"/>
          <a:lstStyle/>
          <a:p>
            <a:endParaRPr lang="ja-JP" altLang="en-US"/>
          </a:p>
        </p:txBody>
      </p:sp>
      <p:sp>
        <p:nvSpPr>
          <p:cNvPr id="5" name="ノート プレースホルダー 4"/>
          <p:cNvSpPr>
            <a:spLocks noGrp="1"/>
          </p:cNvSpPr>
          <p:nvPr>
            <p:ph type="body" sz="quarter" idx="3"/>
          </p:nvPr>
        </p:nvSpPr>
        <p:spPr>
          <a:xfrm>
            <a:off x="680721" y="4721185"/>
            <a:ext cx="5445760" cy="4472702"/>
          </a:xfrm>
          <a:prstGeom prst="rect">
            <a:avLst/>
          </a:prstGeom>
        </p:spPr>
        <p:txBody>
          <a:bodyPr vert="horz" lIns="91433" tIns="45717" rIns="91433" bIns="45717"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0647"/>
            <a:ext cx="2949787" cy="496967"/>
          </a:xfrm>
          <a:prstGeom prst="rect">
            <a:avLst/>
          </a:prstGeom>
        </p:spPr>
        <p:txBody>
          <a:bodyPr vert="horz" lIns="91433" tIns="45717" rIns="91433" bIns="45717"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9" y="9440647"/>
            <a:ext cx="2949787" cy="496967"/>
          </a:xfrm>
          <a:prstGeom prst="rect">
            <a:avLst/>
          </a:prstGeom>
        </p:spPr>
        <p:txBody>
          <a:bodyPr vert="horz" lIns="91433" tIns="45717" rIns="91433" bIns="45717" rtlCol="0" anchor="b"/>
          <a:lstStyle>
            <a:lvl1pPr algn="r">
              <a:defRPr sz="1200"/>
            </a:lvl1pPr>
          </a:lstStyle>
          <a:p>
            <a:fld id="{2C9D8128-0D49-4FB7-BD1C-395F2D4B64DE}" type="slidenum">
              <a:rPr kumimoji="1" lang="ja-JP" altLang="en-US" smtClean="0"/>
              <a:t>‹#›</a:t>
            </a:fld>
            <a:endParaRPr kumimoji="1" lang="ja-JP" altLang="en-US"/>
          </a:p>
        </p:txBody>
      </p:sp>
    </p:spTree>
    <p:extLst>
      <p:ext uri="{BB962C8B-B14F-4D97-AF65-F5344CB8AC3E}">
        <p14:creationId xmlns:p14="http://schemas.microsoft.com/office/powerpoint/2010/main" val="164435131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2C9D8128-0D49-4FB7-BD1C-395F2D4B64DE}" type="slidenum">
              <a:rPr kumimoji="1" lang="ja-JP" altLang="en-US" smtClean="0"/>
              <a:t>0</a:t>
            </a:fld>
            <a:endParaRPr kumimoji="1" lang="ja-JP" altLang="en-US"/>
          </a:p>
        </p:txBody>
      </p:sp>
    </p:spTree>
    <p:extLst>
      <p:ext uri="{BB962C8B-B14F-4D97-AF65-F5344CB8AC3E}">
        <p14:creationId xmlns:p14="http://schemas.microsoft.com/office/powerpoint/2010/main" val="3513143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C9D8128-0D49-4FB7-BD1C-395F2D4B64DE}" type="slidenum">
              <a:rPr kumimoji="1" lang="ja-JP" altLang="en-US" smtClean="0"/>
              <a:t>6</a:t>
            </a:fld>
            <a:endParaRPr kumimoji="1" lang="ja-JP" altLang="en-US"/>
          </a:p>
        </p:txBody>
      </p:sp>
    </p:spTree>
    <p:extLst>
      <p:ext uri="{BB962C8B-B14F-4D97-AF65-F5344CB8AC3E}">
        <p14:creationId xmlns:p14="http://schemas.microsoft.com/office/powerpoint/2010/main" val="36746608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Rot="1" noChangeAspect="1" noChangeArrowheads="1" noTextEdit="1"/>
          </p:cNvSpPr>
          <p:nvPr>
            <p:ph type="sldImg"/>
          </p:nvPr>
        </p:nvSpPr>
        <p:spPr>
          <a:ln/>
        </p:spPr>
      </p:sp>
      <p:sp>
        <p:nvSpPr>
          <p:cNvPr id="108547" name="Rectangle 3"/>
          <p:cNvSpPr>
            <a:spLocks noGrp="1" noChangeArrowheads="1"/>
          </p:cNvSpPr>
          <p:nvPr>
            <p:ph type="body" idx="1"/>
          </p:nvPr>
        </p:nvSpPr>
        <p:spPr>
          <a:noFill/>
        </p:spPr>
        <p:txBody>
          <a:bodyPr/>
          <a:lstStyle/>
          <a:p>
            <a:endParaRPr lang="ja-JP" altLang="en-US" smtClean="0">
              <a:ea typeface="ＭＳ Ｐゴシック"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ChangeArrowheads="1" noTextEdit="1"/>
          </p:cNvSpPr>
          <p:nvPr>
            <p:ph type="sldImg"/>
          </p:nvPr>
        </p:nvSpPr>
        <p:spPr>
          <a:ln/>
        </p:spPr>
      </p:sp>
      <p:sp>
        <p:nvSpPr>
          <p:cNvPr id="11161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ja-JP" altLang="en-US" smtClean="0">
              <a:ea typeface="ＭＳ Ｐゴシック"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4CC1CAC9-68A3-4DFA-AD1B-F6501B2DE7E4}" type="datetime1">
              <a:rPr kumimoji="1" lang="ja-JP" altLang="en-US" smtClean="0"/>
              <a:t>2014/5/8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6974904" y="6520259"/>
            <a:ext cx="2133600" cy="365125"/>
          </a:xfrm>
        </p:spPr>
        <p:txBody>
          <a:bodyPr/>
          <a:lstStyle>
            <a:lvl1pPr>
              <a:defRPr sz="1000"/>
            </a:lvl1pPr>
          </a:lstStyle>
          <a:p>
            <a:fld id="{57D6C0A1-9264-47D4-A470-56C07D157F34}" type="slidenum">
              <a:rPr lang="ja-JP" altLang="en-US" smtClean="0"/>
              <a:pPr/>
              <a:t>‹#›</a:t>
            </a:fld>
            <a:endParaRPr lang="ja-JP" altLang="en-US"/>
          </a:p>
        </p:txBody>
      </p:sp>
    </p:spTree>
    <p:extLst>
      <p:ext uri="{BB962C8B-B14F-4D97-AF65-F5344CB8AC3E}">
        <p14:creationId xmlns:p14="http://schemas.microsoft.com/office/powerpoint/2010/main" val="17001660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DDC12D01-64B2-4A32-ABE3-8FC30B867D1F}" type="datetime1">
              <a:rPr kumimoji="1" lang="ja-JP" altLang="en-US" smtClean="0"/>
              <a:t>2014/5/8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7D6C0A1-9264-47D4-A470-56C07D157F34}" type="slidenum">
              <a:rPr kumimoji="1" lang="ja-JP" altLang="en-US" smtClean="0"/>
              <a:t>‹#›</a:t>
            </a:fld>
            <a:endParaRPr kumimoji="1" lang="ja-JP" altLang="en-US"/>
          </a:p>
        </p:txBody>
      </p:sp>
    </p:spTree>
    <p:extLst>
      <p:ext uri="{BB962C8B-B14F-4D97-AF65-F5344CB8AC3E}">
        <p14:creationId xmlns:p14="http://schemas.microsoft.com/office/powerpoint/2010/main" val="13553163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53993A90-13FC-42A8-94D7-7F0D0A54BE5A}" type="datetime1">
              <a:rPr kumimoji="1" lang="ja-JP" altLang="en-US" smtClean="0"/>
              <a:t>2014/5/8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7D6C0A1-9264-47D4-A470-56C07D157F34}" type="slidenum">
              <a:rPr kumimoji="1" lang="ja-JP" altLang="en-US" smtClean="0"/>
              <a:t>‹#›</a:t>
            </a:fld>
            <a:endParaRPr kumimoji="1" lang="ja-JP" altLang="en-US"/>
          </a:p>
        </p:txBody>
      </p:sp>
    </p:spTree>
    <p:extLst>
      <p:ext uri="{BB962C8B-B14F-4D97-AF65-F5344CB8AC3E}">
        <p14:creationId xmlns:p14="http://schemas.microsoft.com/office/powerpoint/2010/main" val="23306829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C0A31C83-7BAB-4AEF-B408-4A4C0F2DFD40}" type="datetime1">
              <a:rPr kumimoji="1" lang="ja-JP" altLang="en-US" smtClean="0"/>
              <a:t>2014/5/8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7D6C0A1-9264-47D4-A470-56C07D157F34}" type="slidenum">
              <a:rPr kumimoji="1" lang="ja-JP" altLang="en-US" smtClean="0"/>
              <a:t>‹#›</a:t>
            </a:fld>
            <a:endParaRPr kumimoji="1" lang="ja-JP" altLang="en-US"/>
          </a:p>
        </p:txBody>
      </p:sp>
    </p:spTree>
    <p:extLst>
      <p:ext uri="{BB962C8B-B14F-4D97-AF65-F5344CB8AC3E}">
        <p14:creationId xmlns:p14="http://schemas.microsoft.com/office/powerpoint/2010/main" val="3981522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370E9BE8-3D6C-45E1-BD79-B22DCD1E91D8}" type="datetime1">
              <a:rPr kumimoji="1" lang="ja-JP" altLang="en-US" smtClean="0"/>
              <a:t>2014/5/8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7D6C0A1-9264-47D4-A470-56C07D157F34}" type="slidenum">
              <a:rPr kumimoji="1" lang="ja-JP" altLang="en-US" smtClean="0"/>
              <a:t>‹#›</a:t>
            </a:fld>
            <a:endParaRPr kumimoji="1" lang="ja-JP" altLang="en-US"/>
          </a:p>
        </p:txBody>
      </p:sp>
    </p:spTree>
    <p:extLst>
      <p:ext uri="{BB962C8B-B14F-4D97-AF65-F5344CB8AC3E}">
        <p14:creationId xmlns:p14="http://schemas.microsoft.com/office/powerpoint/2010/main" val="38121546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45A5DE99-6331-4411-A211-47B3D543479C}" type="datetime1">
              <a:rPr kumimoji="1" lang="ja-JP" altLang="en-US" smtClean="0"/>
              <a:t>2014/5/8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7D6C0A1-9264-47D4-A470-56C07D157F34}" type="slidenum">
              <a:rPr kumimoji="1" lang="ja-JP" altLang="en-US" smtClean="0"/>
              <a:t>‹#›</a:t>
            </a:fld>
            <a:endParaRPr kumimoji="1" lang="ja-JP" altLang="en-US"/>
          </a:p>
        </p:txBody>
      </p:sp>
    </p:spTree>
    <p:extLst>
      <p:ext uri="{BB962C8B-B14F-4D97-AF65-F5344CB8AC3E}">
        <p14:creationId xmlns:p14="http://schemas.microsoft.com/office/powerpoint/2010/main" val="39396090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3A2F6D47-4F95-4B99-A0F2-F5530EDA44AB}" type="datetime1">
              <a:rPr kumimoji="1" lang="ja-JP" altLang="en-US" smtClean="0"/>
              <a:t>2014/5/8</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57D6C0A1-9264-47D4-A470-56C07D157F34}" type="slidenum">
              <a:rPr kumimoji="1" lang="ja-JP" altLang="en-US" smtClean="0"/>
              <a:t>‹#›</a:t>
            </a:fld>
            <a:endParaRPr kumimoji="1" lang="ja-JP" altLang="en-US"/>
          </a:p>
        </p:txBody>
      </p:sp>
    </p:spTree>
    <p:extLst>
      <p:ext uri="{BB962C8B-B14F-4D97-AF65-F5344CB8AC3E}">
        <p14:creationId xmlns:p14="http://schemas.microsoft.com/office/powerpoint/2010/main" val="22063333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0C90200A-C8F7-45E7-89A5-8A5685F9D453}" type="datetime1">
              <a:rPr kumimoji="1" lang="ja-JP" altLang="en-US" smtClean="0"/>
              <a:t>2014/5/8</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57D6C0A1-9264-47D4-A470-56C07D157F34}" type="slidenum">
              <a:rPr kumimoji="1" lang="ja-JP" altLang="en-US" smtClean="0"/>
              <a:t>‹#›</a:t>
            </a:fld>
            <a:endParaRPr kumimoji="1" lang="ja-JP" altLang="en-US"/>
          </a:p>
        </p:txBody>
      </p:sp>
    </p:spTree>
    <p:extLst>
      <p:ext uri="{BB962C8B-B14F-4D97-AF65-F5344CB8AC3E}">
        <p14:creationId xmlns:p14="http://schemas.microsoft.com/office/powerpoint/2010/main" val="35374949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79310AFD-CA2B-4857-A6E7-C1A3DC35925A}" type="datetime1">
              <a:rPr kumimoji="1" lang="ja-JP" altLang="en-US" smtClean="0"/>
              <a:t>2014/5/8</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57D6C0A1-9264-47D4-A470-56C07D157F34}" type="slidenum">
              <a:rPr kumimoji="1" lang="ja-JP" altLang="en-US" smtClean="0"/>
              <a:t>‹#›</a:t>
            </a:fld>
            <a:endParaRPr kumimoji="1" lang="ja-JP" altLang="en-US"/>
          </a:p>
        </p:txBody>
      </p:sp>
    </p:spTree>
    <p:extLst>
      <p:ext uri="{BB962C8B-B14F-4D97-AF65-F5344CB8AC3E}">
        <p14:creationId xmlns:p14="http://schemas.microsoft.com/office/powerpoint/2010/main" val="36629638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3A76A5B0-D33C-4120-806F-8E698154834A}" type="datetime1">
              <a:rPr kumimoji="1" lang="ja-JP" altLang="en-US" smtClean="0"/>
              <a:t>2014/5/8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7D6C0A1-9264-47D4-A470-56C07D157F34}" type="slidenum">
              <a:rPr kumimoji="1" lang="ja-JP" altLang="en-US" smtClean="0"/>
              <a:t>‹#›</a:t>
            </a:fld>
            <a:endParaRPr kumimoji="1" lang="ja-JP" altLang="en-US"/>
          </a:p>
        </p:txBody>
      </p:sp>
    </p:spTree>
    <p:extLst>
      <p:ext uri="{BB962C8B-B14F-4D97-AF65-F5344CB8AC3E}">
        <p14:creationId xmlns:p14="http://schemas.microsoft.com/office/powerpoint/2010/main" val="78045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28508A9F-BB37-4656-B82C-B3AD5DF489EC}" type="datetime1">
              <a:rPr kumimoji="1" lang="ja-JP" altLang="en-US" smtClean="0"/>
              <a:t>2014/5/8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7D6C0A1-9264-47D4-A470-56C07D157F34}" type="slidenum">
              <a:rPr kumimoji="1" lang="ja-JP" altLang="en-US" smtClean="0"/>
              <a:t>‹#›</a:t>
            </a:fld>
            <a:endParaRPr kumimoji="1" lang="ja-JP" altLang="en-US"/>
          </a:p>
        </p:txBody>
      </p:sp>
    </p:spTree>
    <p:extLst>
      <p:ext uri="{BB962C8B-B14F-4D97-AF65-F5344CB8AC3E}">
        <p14:creationId xmlns:p14="http://schemas.microsoft.com/office/powerpoint/2010/main" val="3669049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DD6405-B4D0-451B-B6F7-4D757CA81442}" type="datetime1">
              <a:rPr kumimoji="1" lang="ja-JP" altLang="en-US" smtClean="0"/>
              <a:t>2014/5/8</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976800" y="6519600"/>
            <a:ext cx="21336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57D6C0A1-9264-47D4-A470-56C07D157F34}" type="slidenum">
              <a:rPr lang="ja-JP" altLang="en-US" smtClean="0"/>
              <a:pPr/>
              <a:t>‹#›</a:t>
            </a:fld>
            <a:endParaRPr lang="ja-JP" altLang="en-US"/>
          </a:p>
        </p:txBody>
      </p:sp>
    </p:spTree>
    <p:extLst>
      <p:ext uri="{BB962C8B-B14F-4D97-AF65-F5344CB8AC3E}">
        <p14:creationId xmlns:p14="http://schemas.microsoft.com/office/powerpoint/2010/main" val="18797796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6.xml"/><Relationship Id="rId4" Type="http://schemas.openxmlformats.org/officeDocument/2006/relationships/image" Target="../media/image20.emf"/></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emf"/><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8" Type="http://schemas.openxmlformats.org/officeDocument/2006/relationships/chart" Target="../charts/chart1.xml"/><Relationship Id="rId3" Type="http://schemas.openxmlformats.org/officeDocument/2006/relationships/image" Target="../media/image24.png"/><Relationship Id="rId7" Type="http://schemas.openxmlformats.org/officeDocument/2006/relationships/image" Target="../media/image28.jpeg"/><Relationship Id="rId2" Type="http://schemas.openxmlformats.org/officeDocument/2006/relationships/image" Target="../media/image23.png"/><Relationship Id="rId1" Type="http://schemas.openxmlformats.org/officeDocument/2006/relationships/slideLayout" Target="../slideLayouts/slideLayout6.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emf"/><Relationship Id="rId2" Type="http://schemas.openxmlformats.org/officeDocument/2006/relationships/image" Target="../media/image29.emf"/><Relationship Id="rId1" Type="http://schemas.openxmlformats.org/officeDocument/2006/relationships/slideLayout" Target="../slideLayouts/slideLayout6.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2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6.xml"/><Relationship Id="rId4" Type="http://schemas.openxmlformats.org/officeDocument/2006/relationships/image" Target="../media/image37.jpeg"/></Relationships>
</file>

<file path=ppt/slides/_rels/slide2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png"/><Relationship Id="rId1" Type="http://schemas.openxmlformats.org/officeDocument/2006/relationships/slideLayout" Target="../slideLayouts/slideLayout6.xml"/><Relationship Id="rId5" Type="http://schemas.openxmlformats.org/officeDocument/2006/relationships/image" Target="../media/image41.jpeg"/><Relationship Id="rId4" Type="http://schemas.openxmlformats.org/officeDocument/2006/relationships/image" Target="../media/image40.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6.xml"/><Relationship Id="rId5" Type="http://schemas.openxmlformats.org/officeDocument/2006/relationships/image" Target="../media/image45.jpeg"/><Relationship Id="rId4" Type="http://schemas.openxmlformats.org/officeDocument/2006/relationships/image" Target="../media/image44.jpeg"/></Relationships>
</file>

<file path=ppt/slides/_rels/slide31.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image" Target="../media/image50.jpe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jpeg"/></Relationships>
</file>

<file path=ppt/slides/_rels/slide3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52.e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2.emf"/><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216024" y="806847"/>
            <a:ext cx="9540552" cy="1470025"/>
          </a:xfrm>
        </p:spPr>
        <p:txBody>
          <a:bodyPr>
            <a:normAutofit fontScale="90000"/>
          </a:bodyPr>
          <a:lstStyle/>
          <a:p>
            <a:r>
              <a:rPr kumimoji="1" lang="ja-JP" altLang="en-US" sz="4000" b="1" dirty="0" smtClean="0">
                <a:latin typeface="Meiryo UI" pitchFamily="50" charset="-128"/>
                <a:ea typeface="Meiryo UI" pitchFamily="50" charset="-128"/>
                <a:cs typeface="Meiryo UI" pitchFamily="50" charset="-128"/>
              </a:rPr>
              <a:t>大阪府都市基盤施設</a:t>
            </a:r>
            <a:r>
              <a:rPr lang="ja-JP" altLang="en-US" sz="4000" b="1" dirty="0">
                <a:latin typeface="Meiryo UI" pitchFamily="50" charset="-128"/>
                <a:ea typeface="Meiryo UI" pitchFamily="50" charset="-128"/>
                <a:cs typeface="Meiryo UI" pitchFamily="50" charset="-128"/>
              </a:rPr>
              <a:t>維持</a:t>
            </a:r>
            <a:r>
              <a:rPr lang="ja-JP" altLang="en-US" sz="4000" b="1" dirty="0" smtClean="0">
                <a:latin typeface="Meiryo UI" pitchFamily="50" charset="-128"/>
                <a:ea typeface="Meiryo UI" pitchFamily="50" charset="-128"/>
                <a:cs typeface="Meiryo UI" pitchFamily="50" charset="-128"/>
              </a:rPr>
              <a:t>管理技術審議会</a:t>
            </a:r>
            <a:r>
              <a:rPr kumimoji="1" lang="en-US" altLang="ja-JP" sz="4000" b="1" dirty="0" smtClean="0">
                <a:latin typeface="Meiryo UI" pitchFamily="50" charset="-128"/>
                <a:ea typeface="Meiryo UI" pitchFamily="50" charset="-128"/>
                <a:cs typeface="Meiryo UI" pitchFamily="50" charset="-128"/>
              </a:rPr>
              <a:t/>
            </a:r>
            <a:br>
              <a:rPr kumimoji="1" lang="en-US" altLang="ja-JP" sz="4000" b="1" dirty="0" smtClean="0">
                <a:latin typeface="Meiryo UI" pitchFamily="50" charset="-128"/>
                <a:ea typeface="Meiryo UI" pitchFamily="50" charset="-128"/>
                <a:cs typeface="Meiryo UI" pitchFamily="50" charset="-128"/>
              </a:rPr>
            </a:br>
            <a:r>
              <a:rPr kumimoji="1" lang="ja-JP" altLang="en-US" sz="4000" b="1" dirty="0" smtClean="0">
                <a:latin typeface="Meiryo UI" pitchFamily="50" charset="-128"/>
                <a:ea typeface="Meiryo UI" pitchFamily="50" charset="-128"/>
                <a:cs typeface="Meiryo UI" pitchFamily="50" charset="-128"/>
              </a:rPr>
              <a:t>平成</a:t>
            </a:r>
            <a:r>
              <a:rPr kumimoji="1" lang="en-US" altLang="ja-JP" sz="4000" b="1" dirty="0" smtClean="0">
                <a:latin typeface="Meiryo UI" pitchFamily="50" charset="-128"/>
                <a:ea typeface="Meiryo UI" pitchFamily="50" charset="-128"/>
                <a:cs typeface="Meiryo UI" pitchFamily="50" charset="-128"/>
              </a:rPr>
              <a:t>26</a:t>
            </a:r>
            <a:r>
              <a:rPr kumimoji="1" lang="ja-JP" altLang="en-US" sz="4000" b="1" dirty="0" smtClean="0">
                <a:latin typeface="Meiryo UI" pitchFamily="50" charset="-128"/>
                <a:ea typeface="Meiryo UI" pitchFamily="50" charset="-128"/>
                <a:cs typeface="Meiryo UI" pitchFamily="50" charset="-128"/>
              </a:rPr>
              <a:t>年度</a:t>
            </a:r>
            <a:r>
              <a:rPr kumimoji="1" lang="ja-JP" altLang="en-US" b="1" dirty="0" smtClean="0">
                <a:latin typeface="Meiryo UI" pitchFamily="50" charset="-128"/>
                <a:ea typeface="Meiryo UI" pitchFamily="50" charset="-128"/>
                <a:cs typeface="Meiryo UI" pitchFamily="50" charset="-128"/>
              </a:rPr>
              <a:t>第１回　</a:t>
            </a:r>
            <a:r>
              <a:rPr lang="ja-JP" altLang="en-US" b="1" dirty="0" smtClean="0">
                <a:latin typeface="Meiryo UI" pitchFamily="50" charset="-128"/>
                <a:ea typeface="Meiryo UI" pitchFamily="50" charset="-128"/>
                <a:cs typeface="Meiryo UI" pitchFamily="50" charset="-128"/>
              </a:rPr>
              <a:t>道路・橋梁等</a:t>
            </a:r>
            <a:r>
              <a:rPr kumimoji="1" lang="ja-JP" altLang="en-US" b="1" dirty="0" smtClean="0">
                <a:latin typeface="Meiryo UI" pitchFamily="50" charset="-128"/>
                <a:ea typeface="Meiryo UI" pitchFamily="50" charset="-128"/>
                <a:cs typeface="Meiryo UI" pitchFamily="50" charset="-128"/>
              </a:rPr>
              <a:t>部会</a:t>
            </a:r>
            <a:r>
              <a:rPr kumimoji="1" lang="en-US" altLang="ja-JP" b="1" dirty="0" smtClean="0">
                <a:latin typeface="Meiryo UI" pitchFamily="50" charset="-128"/>
                <a:ea typeface="Meiryo UI" pitchFamily="50" charset="-128"/>
                <a:cs typeface="Meiryo UI" pitchFamily="50" charset="-128"/>
              </a:rPr>
              <a:t/>
            </a:r>
            <a:br>
              <a:rPr kumimoji="1" lang="en-US" altLang="ja-JP" b="1" dirty="0" smtClean="0">
                <a:latin typeface="Meiryo UI" pitchFamily="50" charset="-128"/>
                <a:ea typeface="Meiryo UI" pitchFamily="50" charset="-128"/>
                <a:cs typeface="Meiryo UI" pitchFamily="50" charset="-128"/>
              </a:rPr>
            </a:br>
            <a:r>
              <a:rPr kumimoji="1" lang="ja-JP" altLang="en-US" sz="2700" b="1" dirty="0" smtClean="0">
                <a:latin typeface="Meiryo UI" pitchFamily="50" charset="-128"/>
                <a:ea typeface="Meiryo UI" pitchFamily="50" charset="-128"/>
                <a:cs typeface="Meiryo UI" pitchFamily="50" charset="-128"/>
              </a:rPr>
              <a:t>～</a:t>
            </a:r>
            <a:r>
              <a:rPr lang="ja-JP" altLang="en-US" sz="2700" b="1" dirty="0" smtClean="0">
                <a:latin typeface="Meiryo UI" pitchFamily="50" charset="-128"/>
                <a:ea typeface="Meiryo UI" pitchFamily="50" charset="-128"/>
                <a:cs typeface="Meiryo UI" pitchFamily="50" charset="-128"/>
              </a:rPr>
              <a:t>戦略的な維持管理の推進について～</a:t>
            </a:r>
            <a:endParaRPr kumimoji="1" lang="ja-JP" altLang="en-US" sz="2700" b="1" dirty="0">
              <a:latin typeface="Meiryo UI" pitchFamily="50" charset="-128"/>
              <a:ea typeface="Meiryo UI" pitchFamily="50" charset="-128"/>
              <a:cs typeface="Meiryo UI" pitchFamily="50" charset="-128"/>
            </a:endParaRPr>
          </a:p>
        </p:txBody>
      </p:sp>
      <p:sp>
        <p:nvSpPr>
          <p:cNvPr id="4" name="コンテンツ プレースホルダー 2"/>
          <p:cNvSpPr txBox="1">
            <a:spLocks/>
          </p:cNvSpPr>
          <p:nvPr/>
        </p:nvSpPr>
        <p:spPr>
          <a:xfrm>
            <a:off x="581969" y="2564904"/>
            <a:ext cx="8064896" cy="2592288"/>
          </a:xfrm>
          <a:prstGeom prst="rect">
            <a:avLst/>
          </a:prstGeom>
          <a:gradFill>
            <a:gsLst>
              <a:gs pos="0">
                <a:srgbClr val="FFFF99"/>
              </a:gs>
              <a:gs pos="100000">
                <a:schemeClr val="bg1"/>
              </a:gs>
            </a:gsLst>
            <a:lin ang="5400000" scaled="1"/>
          </a:gradFill>
          <a:ln w="12700">
            <a:solidFill>
              <a:schemeClr val="tx1"/>
            </a:solidFill>
          </a:ln>
        </p:spPr>
        <p:txBody>
          <a:bodyPr anchor="ctr" anchorCtr="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None/>
            </a:pPr>
            <a:r>
              <a:rPr lang="en-US" altLang="ja-JP" sz="2800" b="1" dirty="0">
                <a:latin typeface="Meiryo UI" panose="020B0604030504040204" pitchFamily="50" charset="-128"/>
                <a:ea typeface="Meiryo UI" panose="020B0604030504040204" pitchFamily="50" charset="-128"/>
                <a:cs typeface="Meiryo UI" panose="020B0604030504040204" pitchFamily="50" charset="-128"/>
              </a:rPr>
              <a:t>4</a:t>
            </a:r>
            <a:r>
              <a:rPr lang="ja-JP" altLang="en-US" sz="2800" b="1" dirty="0" err="1"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2800" b="1" dirty="0">
                <a:latin typeface="Meiryo UI" panose="020B0604030504040204" pitchFamily="50" charset="-128"/>
                <a:ea typeface="Meiryo UI" panose="020B0604030504040204" pitchFamily="50" charset="-128"/>
                <a:cs typeface="Meiryo UI" panose="020B0604030504040204" pitchFamily="50" charset="-128"/>
              </a:rPr>
              <a:t>効率的･</a:t>
            </a:r>
            <a:r>
              <a:rPr lang="ja-JP" altLang="en-US" sz="2800" b="1" dirty="0" smtClean="0">
                <a:latin typeface="Meiryo UI" panose="020B0604030504040204" pitchFamily="50" charset="-128"/>
                <a:ea typeface="Meiryo UI" panose="020B0604030504040204" pitchFamily="50" charset="-128"/>
                <a:cs typeface="Meiryo UI" panose="020B0604030504040204" pitchFamily="50" charset="-128"/>
              </a:rPr>
              <a:t>効果的な維持管理手法確立</a:t>
            </a:r>
          </a:p>
          <a:p>
            <a:pPr marL="0" indent="0">
              <a:buNone/>
            </a:pP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１）点検、診断、評価の手法や体制等の充実</a:t>
            </a:r>
          </a:p>
          <a:p>
            <a:pPr marL="0" indent="0">
              <a:buNone/>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２</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施設の特性に</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応じた維持管理手法の体系化</a:t>
            </a:r>
          </a:p>
        </p:txBody>
      </p:sp>
      <p:sp>
        <p:nvSpPr>
          <p:cNvPr id="5" name="テキスト ボックス 4"/>
          <p:cNvSpPr txBox="1"/>
          <p:nvPr/>
        </p:nvSpPr>
        <p:spPr>
          <a:xfrm>
            <a:off x="7956376" y="116632"/>
            <a:ext cx="1008112" cy="369332"/>
          </a:xfrm>
          <a:prstGeom prst="rect">
            <a:avLst/>
          </a:prstGeom>
          <a:noFill/>
        </p:spPr>
        <p:txBody>
          <a:bodyPr wrap="square" rtlCol="0">
            <a:spAutoFit/>
          </a:bodyPr>
          <a:lstStyle/>
          <a:p>
            <a:r>
              <a:rPr kumimoji="1" lang="ja-JP" altLang="en-US" b="1" dirty="0" smtClean="0">
                <a:latin typeface="Meiryo UI" pitchFamily="50" charset="-128"/>
                <a:ea typeface="Meiryo UI" pitchFamily="50" charset="-128"/>
                <a:cs typeface="Meiryo UI" pitchFamily="50" charset="-128"/>
              </a:rPr>
              <a:t>資料</a:t>
            </a:r>
            <a:r>
              <a:rPr kumimoji="1" lang="en-US" altLang="ja-JP" b="1" dirty="0" smtClean="0">
                <a:latin typeface="Meiryo UI" pitchFamily="50" charset="-128"/>
                <a:ea typeface="Meiryo UI" pitchFamily="50" charset="-128"/>
                <a:cs typeface="Meiryo UI" pitchFamily="50" charset="-128"/>
              </a:rPr>
              <a:t>3</a:t>
            </a:r>
            <a:endParaRPr kumimoji="1" lang="ja-JP" altLang="en-US" b="1" dirty="0">
              <a:latin typeface="Meiryo UI" pitchFamily="50" charset="-128"/>
              <a:ea typeface="Meiryo UI" pitchFamily="50" charset="-128"/>
              <a:cs typeface="Meiryo UI" pitchFamily="50" charset="-128"/>
            </a:endParaRPr>
          </a:p>
        </p:txBody>
      </p:sp>
      <p:sp>
        <p:nvSpPr>
          <p:cNvPr id="7" name="サブタイトル 2"/>
          <p:cNvSpPr>
            <a:spLocks noGrp="1"/>
          </p:cNvSpPr>
          <p:nvPr>
            <p:ph type="subTitle" idx="1"/>
          </p:nvPr>
        </p:nvSpPr>
        <p:spPr>
          <a:xfrm>
            <a:off x="0" y="6190456"/>
            <a:ext cx="9144000" cy="550912"/>
          </a:xfrm>
        </p:spPr>
        <p:txBody>
          <a:bodyPr>
            <a:normAutofit/>
          </a:bodyPr>
          <a:lstStyle/>
          <a:p>
            <a:r>
              <a:rPr kumimoji="1" lang="ja-JP" altLang="en-US" sz="2400" b="1" dirty="0" smtClean="0">
                <a:latin typeface="Meiryo UI" pitchFamily="50" charset="-128"/>
                <a:ea typeface="Meiryo UI" pitchFamily="50" charset="-128"/>
                <a:cs typeface="Meiryo UI" pitchFamily="50" charset="-128"/>
              </a:rPr>
              <a:t>大阪府都市基盤施設維持管理技術審議会　</a:t>
            </a:r>
            <a:r>
              <a:rPr lang="ja-JP" altLang="en-US" sz="2400" b="1" dirty="0" smtClean="0">
                <a:latin typeface="Meiryo UI" pitchFamily="50" charset="-128"/>
                <a:ea typeface="Meiryo UI" pitchFamily="50" charset="-128"/>
                <a:cs typeface="Meiryo UI" pitchFamily="50" charset="-128"/>
              </a:rPr>
              <a:t>道路・橋梁等</a:t>
            </a:r>
            <a:r>
              <a:rPr kumimoji="1" lang="ja-JP" altLang="en-US" sz="2400" b="1" dirty="0" smtClean="0">
                <a:latin typeface="Meiryo UI" pitchFamily="50" charset="-128"/>
                <a:ea typeface="Meiryo UI" pitchFamily="50" charset="-128"/>
                <a:cs typeface="Meiryo UI" pitchFamily="50" charset="-128"/>
              </a:rPr>
              <a:t>部会</a:t>
            </a:r>
            <a:endParaRPr kumimoji="1" lang="ja-JP" altLang="en-US" sz="2400" b="1" dirty="0">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41761315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57D6C0A1-9264-47D4-A470-56C07D157F34}" type="slidenum">
              <a:rPr kumimoji="1" lang="ja-JP" altLang="en-US" smtClean="0">
                <a:latin typeface="Meiryo UI" panose="020B0604030504040204" pitchFamily="50" charset="-128"/>
                <a:ea typeface="Meiryo UI" panose="020B0604030504040204" pitchFamily="50" charset="-128"/>
                <a:cs typeface="Meiryo UI" panose="020B0604030504040204" pitchFamily="50" charset="-128"/>
              </a:rPr>
              <a:t>9</a:t>
            </a:fld>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コンテンツ プレースホルダー 2"/>
          <p:cNvSpPr txBox="1">
            <a:spLocks/>
          </p:cNvSpPr>
          <p:nvPr/>
        </p:nvSpPr>
        <p:spPr>
          <a:xfrm>
            <a:off x="100233" y="689063"/>
            <a:ext cx="8928000" cy="402431"/>
          </a:xfrm>
          <a:prstGeom prst="rect">
            <a:avLst/>
          </a:prstGeom>
          <a:gradFill>
            <a:gsLst>
              <a:gs pos="0">
                <a:srgbClr val="FFFF99"/>
              </a:gs>
              <a:gs pos="100000">
                <a:schemeClr val="bg1"/>
              </a:gs>
            </a:gsLst>
            <a:lin ang="5400000" scaled="1"/>
          </a:gradFill>
          <a:ln w="12700">
            <a:solidFill>
              <a:schemeClr val="tx1"/>
            </a:solidFill>
          </a:ln>
        </p:spPr>
        <p:txBody>
          <a:bodyPr>
            <a:normAutofit fontScale="85000" lnSpcReduction="10000"/>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ts val="600"/>
              </a:spcBef>
              <a:buNone/>
            </a:pPr>
            <a:r>
              <a:rPr lang="en-US" altLang="ja-JP" sz="2400" dirty="0">
                <a:latin typeface="Meiryo UI" panose="020B0604030504040204" pitchFamily="50" charset="-128"/>
                <a:ea typeface="Meiryo UI" panose="020B0604030504040204" pitchFamily="50" charset="-128"/>
                <a:cs typeface="Meiryo UI" panose="020B0604030504040204" pitchFamily="50" charset="-128"/>
              </a:rPr>
              <a:t>1-1</a:t>
            </a:r>
            <a:r>
              <a:rPr lang="ja-JP" altLang="en-US" sz="2400" dirty="0">
                <a:latin typeface="Meiryo UI" panose="020B0604030504040204" pitchFamily="50" charset="-128"/>
                <a:ea typeface="Meiryo UI" panose="020B0604030504040204" pitchFamily="50" charset="-128"/>
                <a:cs typeface="Meiryo UI" panose="020B0604030504040204" pitchFamily="50" charset="-128"/>
              </a:rPr>
              <a:t>　点検</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の現状</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800" dirty="0" smtClean="0">
                <a:latin typeface="Meiryo UI" panose="020B0604030504040204" pitchFamily="50" charset="-128"/>
                <a:ea typeface="Meiryo UI" panose="020B0604030504040204" pitchFamily="50" charset="-128"/>
                <a:cs typeface="Meiryo UI" panose="020B0604030504040204" pitchFamily="50" charset="-128"/>
              </a:rPr>
              <a:t>排水施設</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（側溝、集水桝）</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800" dirty="0" smtClean="0">
                <a:latin typeface="Meiryo UI" panose="020B0604030504040204" pitchFamily="50" charset="-128"/>
                <a:ea typeface="Meiryo UI" panose="020B0604030504040204" pitchFamily="50" charset="-128"/>
                <a:cs typeface="Meiryo UI" panose="020B0604030504040204" pitchFamily="50" charset="-128"/>
              </a:rPr>
              <a:t>交通安全施設</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（道路照明灯、案内標識、道路情報板、防護柵等）</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テキスト ボックス 9"/>
          <p:cNvSpPr txBox="1"/>
          <p:nvPr/>
        </p:nvSpPr>
        <p:spPr>
          <a:xfrm>
            <a:off x="107504" y="1178955"/>
            <a:ext cx="8762634" cy="338554"/>
          </a:xfrm>
          <a:prstGeom prst="rect">
            <a:avLst/>
          </a:prstGeom>
          <a:noFill/>
        </p:spPr>
        <p:txBody>
          <a:bodyPr wrap="square" rtlCol="0">
            <a:spAutoFit/>
          </a:bodyPr>
          <a:lstStyle/>
          <a:p>
            <a:r>
              <a:rPr lang="ja-JP" altLang="en-US" sz="1600" dirty="0">
                <a:latin typeface="Meiryo UI" panose="020B0604030504040204" pitchFamily="50" charset="-128"/>
                <a:ea typeface="Meiryo UI" panose="020B0604030504040204" pitchFamily="50" charset="-128"/>
                <a:cs typeface="Meiryo UI" panose="020B0604030504040204" pitchFamily="50" charset="-128"/>
              </a:rPr>
              <a:t>基本的</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に道路パトロール時に目視により確認</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正方形/長方形 22"/>
          <p:cNvSpPr/>
          <p:nvPr/>
        </p:nvSpPr>
        <p:spPr>
          <a:xfrm>
            <a:off x="87179" y="1145395"/>
            <a:ext cx="8941053" cy="2089081"/>
          </a:xfrm>
          <a:prstGeom prst="rect">
            <a:avLst/>
          </a:prstGeom>
          <a:no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a:off x="197640" y="3645024"/>
            <a:ext cx="4662392" cy="3096344"/>
          </a:xfrm>
          <a:prstGeom prst="rect">
            <a:avLst/>
          </a:prstGeom>
          <a:no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p:cNvSpPr txBox="1"/>
          <p:nvPr/>
        </p:nvSpPr>
        <p:spPr>
          <a:xfrm>
            <a:off x="157054" y="3645024"/>
            <a:ext cx="4776323" cy="338554"/>
          </a:xfrm>
          <a:prstGeom prst="rect">
            <a:avLst/>
          </a:prstGeom>
          <a:noFill/>
        </p:spPr>
        <p:txBody>
          <a:bodyPr wrap="square" rtlCol="0">
            <a:spAutoFit/>
          </a:bodyPr>
          <a:lstStyle/>
          <a:p>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データ</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大阪府建設</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CALS</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下矢印 13"/>
          <p:cNvSpPr/>
          <p:nvPr/>
        </p:nvSpPr>
        <p:spPr>
          <a:xfrm>
            <a:off x="2459244" y="3287167"/>
            <a:ext cx="504056" cy="309810"/>
          </a:xfrm>
          <a:prstGeom prst="downArrow">
            <a:avLst>
              <a:gd name="adj1" fmla="val 60553"/>
              <a:gd name="adj2" fmla="val 50000"/>
            </a:avLst>
          </a:prstGeom>
          <a:solidFill>
            <a:srgbClr val="00007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p:cNvSpPr txBox="1"/>
          <p:nvPr/>
        </p:nvSpPr>
        <p:spPr>
          <a:xfrm>
            <a:off x="1688964" y="3287167"/>
            <a:ext cx="752869" cy="307777"/>
          </a:xfrm>
          <a:prstGeom prst="rect">
            <a:avLst/>
          </a:prstGeom>
          <a:noFill/>
        </p:spPr>
        <p:txBody>
          <a:bodyPr wrap="square" rtlCol="0">
            <a:spAutoFit/>
          </a:bodyPr>
          <a:lstStyle/>
          <a:p>
            <a:pPr algn="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蓄積</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下矢印 15"/>
          <p:cNvSpPr/>
          <p:nvPr/>
        </p:nvSpPr>
        <p:spPr>
          <a:xfrm rot="10800000">
            <a:off x="3107119" y="3284984"/>
            <a:ext cx="504056" cy="311992"/>
          </a:xfrm>
          <a:prstGeom prst="downArrow">
            <a:avLst>
              <a:gd name="adj1" fmla="val 60553"/>
              <a:gd name="adj2" fmla="val 50000"/>
            </a:avLst>
          </a:prstGeom>
          <a:solidFill>
            <a:srgbClr val="00007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p:cNvSpPr txBox="1"/>
          <p:nvPr/>
        </p:nvSpPr>
        <p:spPr>
          <a:xfrm>
            <a:off x="3603107" y="3287167"/>
            <a:ext cx="752869" cy="307777"/>
          </a:xfrm>
          <a:prstGeom prst="rect">
            <a:avLst/>
          </a:prstGeom>
          <a:noFill/>
        </p:spPr>
        <p:txBody>
          <a:bodyPr wrap="square" rtlCol="0">
            <a:spAutoFit/>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活用</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18" name="図 1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39552" y="1484784"/>
            <a:ext cx="2260923" cy="1726523"/>
          </a:xfrm>
          <a:prstGeom prst="rect">
            <a:avLst/>
          </a:prstGeom>
        </p:spPr>
      </p:pic>
      <p:sp>
        <p:nvSpPr>
          <p:cNvPr id="19" name="テキスト ボックス 18"/>
          <p:cNvSpPr txBox="1"/>
          <p:nvPr/>
        </p:nvSpPr>
        <p:spPr>
          <a:xfrm>
            <a:off x="2856071" y="2725470"/>
            <a:ext cx="6172162" cy="415498"/>
          </a:xfrm>
          <a:prstGeom prst="rect">
            <a:avLst/>
          </a:prstGeom>
          <a:noFill/>
        </p:spPr>
        <p:txBody>
          <a:bodyPr wrap="square" rtlCol="0">
            <a:spAutoFit/>
          </a:bodyPr>
          <a:lstStyle/>
          <a:p>
            <a:r>
              <a:rPr lang="en-US" altLang="ja-JP" sz="105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道路パトロール以外に、不具合事例発生時等に緊急点検を実施</a:t>
            </a:r>
            <a:endParaRPr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例）道路照明灯倒壊、台風前</a:t>
            </a:r>
            <a:endParaRPr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テキスト ボックス 19"/>
          <p:cNvSpPr txBox="1"/>
          <p:nvPr/>
        </p:nvSpPr>
        <p:spPr>
          <a:xfrm>
            <a:off x="3131840" y="1564343"/>
            <a:ext cx="2520280" cy="800219"/>
          </a:xfrm>
          <a:prstGeom prst="rect">
            <a:avLst/>
          </a:prstGeom>
          <a:noFill/>
          <a:ln w="15875">
            <a:solidFill>
              <a:schemeClr val="tx1"/>
            </a:solidFill>
          </a:ln>
        </p:spPr>
        <p:txBody>
          <a:bodyPr wrap="square" rtlCol="0">
            <a:spAutoFit/>
          </a:bodyPr>
          <a:lstStyle/>
          <a:p>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緊急対策の必要性</a:t>
            </a:r>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400" b="1"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400" b="1"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u="sng" dirty="0" smtClean="0">
                <a:latin typeface="Meiryo UI" panose="020B0604030504040204" pitchFamily="50" charset="-128"/>
                <a:ea typeface="Meiryo UI" panose="020B0604030504040204" pitchFamily="50" charset="-128"/>
                <a:cs typeface="Meiryo UI" panose="020B0604030504040204" pitchFamily="50" charset="-128"/>
              </a:rPr>
              <a:t>有</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：直営による応急措置の実施</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u="sng" dirty="0" smtClean="0">
                <a:latin typeface="Meiryo UI" panose="020B0604030504040204" pitchFamily="50" charset="-128"/>
                <a:ea typeface="Meiryo UI" panose="020B0604030504040204" pitchFamily="50" charset="-128"/>
                <a:cs typeface="Meiryo UI" panose="020B0604030504040204" pitchFamily="50" charset="-128"/>
              </a:rPr>
              <a:t>無</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：経過観察</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二等辺三角形 20"/>
          <p:cNvSpPr/>
          <p:nvPr/>
        </p:nvSpPr>
        <p:spPr>
          <a:xfrm rot="5400000">
            <a:off x="2534511" y="1941814"/>
            <a:ext cx="906627" cy="14401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二等辺三角形 21"/>
          <p:cNvSpPr/>
          <p:nvPr/>
        </p:nvSpPr>
        <p:spPr>
          <a:xfrm rot="5400000">
            <a:off x="5414830" y="1915513"/>
            <a:ext cx="906627" cy="14401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p:cNvSpPr txBox="1"/>
          <p:nvPr/>
        </p:nvSpPr>
        <p:spPr>
          <a:xfrm>
            <a:off x="6073318" y="1564343"/>
            <a:ext cx="2800047" cy="1015663"/>
          </a:xfrm>
          <a:prstGeom prst="rect">
            <a:avLst/>
          </a:prstGeom>
          <a:noFill/>
          <a:ln w="15875">
            <a:solidFill>
              <a:schemeClr val="tx1"/>
            </a:solidFill>
          </a:ln>
        </p:spPr>
        <p:txBody>
          <a:bodyPr wrap="square" rtlCol="0">
            <a:spAutoFit/>
          </a:bodyPr>
          <a:lstStyle/>
          <a:p>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今後の対応</a:t>
            </a:r>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400" b="1"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400" b="1"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直営で</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補修</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できるものは、直営で補修工事を実施。</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出来ないものは</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、業者による補修。</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pic>
        <p:nvPicPr>
          <p:cNvPr id="25" name="図 2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51520" y="3983578"/>
            <a:ext cx="4474127" cy="2663984"/>
          </a:xfrm>
          <a:prstGeom prst="rect">
            <a:avLst/>
          </a:prstGeom>
        </p:spPr>
      </p:pic>
      <p:sp>
        <p:nvSpPr>
          <p:cNvPr id="2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7" name="Rectangle 2"/>
          <p:cNvSpPr>
            <a:spLocks noChangeArrowheads="1"/>
          </p:cNvSpPr>
          <p:nvPr/>
        </p:nvSpPr>
        <p:spPr bwMode="auto">
          <a:xfrm>
            <a:off x="4160" y="-19653"/>
            <a:ext cx="9144000" cy="636588"/>
          </a:xfrm>
          <a:prstGeom prst="rect">
            <a:avLst/>
          </a:prstGeom>
          <a:gradFill>
            <a:gsLst>
              <a:gs pos="0">
                <a:schemeClr val="tx2"/>
              </a:gs>
              <a:gs pos="100000">
                <a:schemeClr val="accent1"/>
              </a:gs>
            </a:gsLst>
            <a:lin ang="5400000" scaled="1"/>
          </a:gradFill>
          <a:ln w="9525">
            <a:noFill/>
            <a:miter lim="800000"/>
            <a:headEnd/>
            <a:tailEnd/>
          </a:ln>
          <a:effectLst/>
          <a:extLst/>
        </p:spPr>
        <p:txBody>
          <a:bodyPr wrap="none" lIns="91350" tIns="45674" rIns="91350" bIns="45674" anchor="ctr"/>
          <a:lstStyle/>
          <a:p>
            <a:pPr fontAlgn="base">
              <a:spcBef>
                <a:spcPct val="0"/>
              </a:spcBef>
              <a:spcAft>
                <a:spcPct val="0"/>
              </a:spcAft>
            </a:pPr>
            <a:endParaRPr lang="en-US" altLang="zh-TW" sz="2800" b="1" dirty="0">
              <a:solidFill>
                <a:schemeClr val="bg1"/>
              </a:solidFill>
              <a:latin typeface="Meiryo UI" pitchFamily="50" charset="-128"/>
              <a:ea typeface="Meiryo UI" pitchFamily="50" charset="-128"/>
              <a:cs typeface="Meiryo UI" pitchFamily="50" charset="-128"/>
            </a:endParaRPr>
          </a:p>
        </p:txBody>
      </p:sp>
      <p:sp>
        <p:nvSpPr>
          <p:cNvPr id="29" name="正方形/長方形 28"/>
          <p:cNvSpPr/>
          <p:nvPr/>
        </p:nvSpPr>
        <p:spPr>
          <a:xfrm>
            <a:off x="-1250" y="87015"/>
            <a:ext cx="8677706" cy="461665"/>
          </a:xfrm>
          <a:prstGeom prst="rect">
            <a:avLst/>
          </a:prstGeom>
        </p:spPr>
        <p:txBody>
          <a:bodyPr wrap="square">
            <a:spAutoFit/>
          </a:bodyPr>
          <a:lstStyle/>
          <a:p>
            <a:pPr fontAlgn="base">
              <a:spcBef>
                <a:spcPct val="0"/>
              </a:spcBef>
              <a:spcAft>
                <a:spcPct val="0"/>
              </a:spcAft>
            </a:pPr>
            <a:r>
              <a:rPr lang="ja-JP" altLang="en-US" sz="2400" b="1" dirty="0" smtClean="0">
                <a:solidFill>
                  <a:schemeClr val="bg1"/>
                </a:solidFill>
                <a:latin typeface="Meiryo UI" pitchFamily="50" charset="-128"/>
                <a:ea typeface="Meiryo UI" pitchFamily="50" charset="-128"/>
                <a:cs typeface="Meiryo UI" pitchFamily="50" charset="-128"/>
              </a:rPr>
              <a:t>　</a:t>
            </a:r>
            <a:r>
              <a:rPr lang="en-US" altLang="ja-JP" sz="2400" b="1" dirty="0">
                <a:solidFill>
                  <a:schemeClr val="bg1"/>
                </a:solidFill>
                <a:latin typeface="Meiryo UI" pitchFamily="50" charset="-128"/>
                <a:ea typeface="Meiryo UI" pitchFamily="50" charset="-128"/>
                <a:cs typeface="Meiryo UI" pitchFamily="50" charset="-128"/>
              </a:rPr>
              <a:t>1</a:t>
            </a:r>
            <a:r>
              <a:rPr lang="ja-JP" altLang="en-US" sz="2400" b="1" dirty="0" smtClean="0">
                <a:solidFill>
                  <a:schemeClr val="bg1"/>
                </a:solidFill>
                <a:latin typeface="Meiryo UI" pitchFamily="50" charset="-128"/>
                <a:ea typeface="Meiryo UI" pitchFamily="50" charset="-128"/>
                <a:cs typeface="Meiryo UI" pitchFamily="50" charset="-128"/>
              </a:rPr>
              <a:t>）点検、診断、評価の手法や体制等の充実</a:t>
            </a:r>
            <a:endParaRPr lang="ja-JP" altLang="en-US" sz="2400" b="1" dirty="0">
              <a:solidFill>
                <a:schemeClr val="bg1"/>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1358506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57D6C0A1-9264-47D4-A470-56C07D157F34}" type="slidenum">
              <a:rPr kumimoji="1" lang="ja-JP" altLang="en-US" smtClean="0">
                <a:latin typeface="Meiryo UI" panose="020B0604030504040204" pitchFamily="50" charset="-128"/>
                <a:ea typeface="Meiryo UI" panose="020B0604030504040204" pitchFamily="50" charset="-128"/>
                <a:cs typeface="Meiryo UI" panose="020B0604030504040204" pitchFamily="50" charset="-128"/>
              </a:rPr>
              <a:t>10</a:t>
            </a:fld>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コンテンツ プレースホルダー 2"/>
          <p:cNvSpPr txBox="1">
            <a:spLocks/>
          </p:cNvSpPr>
          <p:nvPr/>
        </p:nvSpPr>
        <p:spPr>
          <a:xfrm>
            <a:off x="100233" y="689063"/>
            <a:ext cx="8928000" cy="402431"/>
          </a:xfrm>
          <a:prstGeom prst="rect">
            <a:avLst/>
          </a:prstGeom>
          <a:gradFill>
            <a:gsLst>
              <a:gs pos="0">
                <a:srgbClr val="FFFF99"/>
              </a:gs>
              <a:gs pos="100000">
                <a:schemeClr val="bg1"/>
              </a:gs>
            </a:gsLst>
            <a:lin ang="5400000" scaled="1"/>
          </a:gradFill>
          <a:ln w="12700">
            <a:solidFill>
              <a:schemeClr val="tx1"/>
            </a:solidFill>
          </a:ln>
        </p:spPr>
        <p:txBody>
          <a:bodyPr>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ts val="600"/>
              </a:spcBef>
              <a:buNone/>
            </a:pP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1-2</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分野横断的</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な検討を踏まえた点検</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案</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：橋梁</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(1/2)</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8" name="テキスト ボックス 47"/>
          <p:cNvSpPr txBox="1"/>
          <p:nvPr/>
        </p:nvSpPr>
        <p:spPr>
          <a:xfrm>
            <a:off x="115767" y="1124744"/>
            <a:ext cx="8920729" cy="5493812"/>
          </a:xfrm>
          <a:prstGeom prst="rect">
            <a:avLst/>
          </a:prstGeom>
          <a:noFill/>
        </p:spPr>
        <p:txBody>
          <a:bodyPr wrap="square" rtlCol="0">
            <a:spAutoFit/>
          </a:bodyPr>
          <a:lstStyle/>
          <a:p>
            <a:r>
              <a:rPr lang="ja-JP" altLang="en-US" sz="1600" u="sng" dirty="0" smtClean="0">
                <a:latin typeface="Meiryo UI" panose="020B0604030504040204" pitchFamily="50" charset="-128"/>
                <a:ea typeface="Meiryo UI" panose="020B0604030504040204" pitchFamily="50" charset="-128"/>
                <a:cs typeface="Meiryo UI" panose="020B0604030504040204" pitchFamily="50" charset="-128"/>
              </a:rPr>
              <a:t>◆不可視部分への対応</a:t>
            </a:r>
            <a:endParaRPr lang="en-US" altLang="ja-JP" sz="1600" u="sng"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PC</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桁の</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PC</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ケーブルについて、大阪中央環状線等の大幹線道路においては、モニタリング橋梁を設定し、クラッ</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ク</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等外見の変状が見受けられない</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状態であっても、一定の経過年数から定期点検時には詳細調査の実施</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を検討する。</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・鋼橋の疲労亀裂について</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は</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、クラック</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等外見の</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変状を初期の段階で確認できれば、致命的な不具合とはなり</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にくいことから、疲労亀裂の発生しやすい箇所を定期点検時に確認する。</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PC</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舟形</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橋梁の不可視床版は、走行型内部診断技術等を用いた調査</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を定期的な頻度での実施を</a:t>
            </a:r>
            <a:r>
              <a:rPr lang="ja-JP" altLang="en-US" sz="1600" dirty="0" err="1" smtClean="0">
                <a:latin typeface="Meiryo UI" panose="020B0604030504040204" pitchFamily="50" charset="-128"/>
                <a:ea typeface="Meiryo UI" panose="020B0604030504040204" pitchFamily="50" charset="-128"/>
                <a:cs typeface="Meiryo UI" panose="020B0604030504040204" pitchFamily="50" charset="-128"/>
              </a:rPr>
              <a:t>検討す</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る。</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斜張橋の斜材の</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詳細調査を、</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定期的な</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頻度での実施</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を検討する。</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パイルベント橋脚の潜水調査</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を、</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定期的な</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頻度での実施を検討する。</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・橋脚基礎については、点検が困難なことから定期的な点検は実施しない。ただし、地震発生後には変位の有</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無を確認するため、高さ測定を実施する。</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・上下線分離構造や高架部とランプ部となっている橋間の高欄外側側面など、個別</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施設特有の点検</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出来な</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err="1" smtClean="0">
                <a:latin typeface="Meiryo UI" panose="020B0604030504040204" pitchFamily="50" charset="-128"/>
                <a:ea typeface="Meiryo UI" panose="020B0604030504040204" pitchFamily="50" charset="-128"/>
                <a:cs typeface="Meiryo UI" panose="020B0604030504040204" pitchFamily="50" charset="-128"/>
              </a:rPr>
              <a:t>い</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箇所などがある場合</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、カメラを用いて確認に努めるとともに、橋梁</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台帳へ記載するなど、不可視箇所の</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情報</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を</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共有</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する。</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u="sng" dirty="0">
                <a:latin typeface="Meiryo UI" panose="020B0604030504040204" pitchFamily="50" charset="-128"/>
                <a:ea typeface="Meiryo UI" panose="020B0604030504040204" pitchFamily="50" charset="-128"/>
                <a:cs typeface="Meiryo UI" panose="020B0604030504040204" pitchFamily="50" charset="-128"/>
              </a:rPr>
              <a:t>◆緊急事象への対応</a:t>
            </a:r>
            <a:r>
              <a:rPr lang="en-US" altLang="ja-JP" sz="1600" u="sng"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u="sng" dirty="0">
                <a:latin typeface="Meiryo UI" panose="020B0604030504040204" pitchFamily="50" charset="-128"/>
                <a:ea typeface="Meiryo UI" panose="020B0604030504040204" pitchFamily="50" charset="-128"/>
                <a:cs typeface="Meiryo UI" panose="020B0604030504040204" pitchFamily="50" charset="-128"/>
              </a:rPr>
              <a:t>水平展開</a:t>
            </a:r>
            <a:r>
              <a:rPr lang="en-US" altLang="ja-JP" sz="1600" u="sng" dirty="0">
                <a:latin typeface="Meiryo UI" panose="020B0604030504040204" pitchFamily="50" charset="-128"/>
                <a:ea typeface="Meiryo UI" panose="020B0604030504040204" pitchFamily="50" charset="-128"/>
                <a:cs typeface="Meiryo UI" panose="020B0604030504040204" pitchFamily="50" charset="-128"/>
              </a:rPr>
              <a:t>)</a:t>
            </a:r>
          </a:p>
          <a:p>
            <a:endParaRPr lang="en-US" altLang="ja-JP" sz="3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・コンクリート片剥落などの緊急事象が発生した場合、同種施設等の同様な事象が発生する可能性のあるも</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のや、第三者被害の恐れのあるもの等について、緊急点検の実施を明記する</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また、</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同様な事象が発生しない</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よう原因を究明し、点検や補修・新設などに反映させる。</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35" name="Rectangle 2"/>
          <p:cNvSpPr>
            <a:spLocks noChangeArrowheads="1"/>
          </p:cNvSpPr>
          <p:nvPr/>
        </p:nvSpPr>
        <p:spPr bwMode="auto">
          <a:xfrm>
            <a:off x="4160" y="-19653"/>
            <a:ext cx="9144000" cy="636588"/>
          </a:xfrm>
          <a:prstGeom prst="rect">
            <a:avLst/>
          </a:prstGeom>
          <a:gradFill>
            <a:gsLst>
              <a:gs pos="0">
                <a:schemeClr val="tx2"/>
              </a:gs>
              <a:gs pos="100000">
                <a:schemeClr val="accent1"/>
              </a:gs>
            </a:gsLst>
            <a:lin ang="5400000" scaled="1"/>
          </a:gradFill>
          <a:ln w="9525">
            <a:noFill/>
            <a:miter lim="800000"/>
            <a:headEnd/>
            <a:tailEnd/>
          </a:ln>
          <a:effectLst/>
          <a:extLst/>
        </p:spPr>
        <p:txBody>
          <a:bodyPr wrap="none" lIns="91350" tIns="45674" rIns="91350" bIns="45674" anchor="ctr"/>
          <a:lstStyle/>
          <a:p>
            <a:pPr fontAlgn="base">
              <a:spcBef>
                <a:spcPct val="0"/>
              </a:spcBef>
              <a:spcAft>
                <a:spcPct val="0"/>
              </a:spcAft>
            </a:pPr>
            <a:endParaRPr lang="en-US" altLang="zh-TW" sz="2800" b="1" dirty="0">
              <a:solidFill>
                <a:schemeClr val="bg1"/>
              </a:solidFill>
              <a:latin typeface="Meiryo UI" pitchFamily="50" charset="-128"/>
              <a:ea typeface="Meiryo UI" pitchFamily="50" charset="-128"/>
              <a:cs typeface="Meiryo UI" pitchFamily="50" charset="-128"/>
            </a:endParaRPr>
          </a:p>
        </p:txBody>
      </p:sp>
      <p:sp>
        <p:nvSpPr>
          <p:cNvPr id="18" name="正方形/長方形 17"/>
          <p:cNvSpPr/>
          <p:nvPr/>
        </p:nvSpPr>
        <p:spPr>
          <a:xfrm>
            <a:off x="-1250" y="87015"/>
            <a:ext cx="8677706" cy="461665"/>
          </a:xfrm>
          <a:prstGeom prst="rect">
            <a:avLst/>
          </a:prstGeom>
        </p:spPr>
        <p:txBody>
          <a:bodyPr wrap="square">
            <a:spAutoFit/>
          </a:bodyPr>
          <a:lstStyle/>
          <a:p>
            <a:pPr fontAlgn="base">
              <a:spcBef>
                <a:spcPct val="0"/>
              </a:spcBef>
              <a:spcAft>
                <a:spcPct val="0"/>
              </a:spcAft>
            </a:pPr>
            <a:r>
              <a:rPr lang="ja-JP" altLang="en-US" sz="2400" b="1" dirty="0" smtClean="0">
                <a:solidFill>
                  <a:schemeClr val="bg1"/>
                </a:solidFill>
                <a:latin typeface="Meiryo UI" pitchFamily="50" charset="-128"/>
                <a:ea typeface="Meiryo UI" pitchFamily="50" charset="-128"/>
                <a:cs typeface="Meiryo UI" pitchFamily="50" charset="-128"/>
              </a:rPr>
              <a:t>　</a:t>
            </a:r>
            <a:r>
              <a:rPr lang="en-US" altLang="ja-JP" sz="2400" b="1" dirty="0">
                <a:solidFill>
                  <a:schemeClr val="bg1"/>
                </a:solidFill>
                <a:latin typeface="Meiryo UI" pitchFamily="50" charset="-128"/>
                <a:ea typeface="Meiryo UI" pitchFamily="50" charset="-128"/>
                <a:cs typeface="Meiryo UI" pitchFamily="50" charset="-128"/>
              </a:rPr>
              <a:t>1</a:t>
            </a:r>
            <a:r>
              <a:rPr lang="ja-JP" altLang="en-US" sz="2400" b="1" dirty="0" smtClean="0">
                <a:solidFill>
                  <a:schemeClr val="bg1"/>
                </a:solidFill>
                <a:latin typeface="Meiryo UI" pitchFamily="50" charset="-128"/>
                <a:ea typeface="Meiryo UI" pitchFamily="50" charset="-128"/>
                <a:cs typeface="Meiryo UI" pitchFamily="50" charset="-128"/>
              </a:rPr>
              <a:t>）点検、診断、評価の手法や体制等の充実</a:t>
            </a:r>
            <a:endParaRPr lang="ja-JP" altLang="en-US" sz="2400" b="1" dirty="0">
              <a:solidFill>
                <a:schemeClr val="bg1"/>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16099495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57D6C0A1-9264-47D4-A470-56C07D157F34}" type="slidenum">
              <a:rPr kumimoji="1" lang="ja-JP" altLang="en-US" smtClean="0">
                <a:latin typeface="Meiryo UI" panose="020B0604030504040204" pitchFamily="50" charset="-128"/>
                <a:ea typeface="Meiryo UI" panose="020B0604030504040204" pitchFamily="50" charset="-128"/>
                <a:cs typeface="Meiryo UI" panose="020B0604030504040204" pitchFamily="50" charset="-128"/>
              </a:rPr>
              <a:t>11</a:t>
            </a:fld>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コンテンツ プレースホルダー 2"/>
          <p:cNvSpPr txBox="1">
            <a:spLocks/>
          </p:cNvSpPr>
          <p:nvPr/>
        </p:nvSpPr>
        <p:spPr>
          <a:xfrm>
            <a:off x="100233" y="689063"/>
            <a:ext cx="8928000" cy="402431"/>
          </a:xfrm>
          <a:prstGeom prst="rect">
            <a:avLst/>
          </a:prstGeom>
          <a:gradFill>
            <a:gsLst>
              <a:gs pos="0">
                <a:srgbClr val="FFFF99"/>
              </a:gs>
              <a:gs pos="100000">
                <a:schemeClr val="bg1"/>
              </a:gs>
            </a:gsLst>
            <a:lin ang="5400000" scaled="1"/>
          </a:gradFill>
          <a:ln w="12700">
            <a:solidFill>
              <a:schemeClr val="tx1"/>
            </a:solidFill>
          </a:ln>
        </p:spPr>
        <p:txBody>
          <a:bodyPr>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ts val="600"/>
              </a:spcBef>
              <a:buNone/>
            </a:pP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1-2</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分野横断的</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な検討を踏まえた点検</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案</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：橋梁</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(2/2)</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8" name="テキスト ボックス 47"/>
          <p:cNvSpPr txBox="1"/>
          <p:nvPr/>
        </p:nvSpPr>
        <p:spPr>
          <a:xfrm>
            <a:off x="115767" y="1124744"/>
            <a:ext cx="8920729" cy="5509200"/>
          </a:xfrm>
          <a:prstGeom prst="rect">
            <a:avLst/>
          </a:prstGeom>
          <a:noFill/>
        </p:spPr>
        <p:txBody>
          <a:bodyPr wrap="square" rtlCol="0">
            <a:spAutoFit/>
          </a:bodyPr>
          <a:lstStyle/>
          <a:p>
            <a:r>
              <a:rPr lang="ja-JP" altLang="en-US" sz="1600" u="sng"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u="sng" dirty="0">
                <a:latin typeface="Meiryo UI" panose="020B0604030504040204" pitchFamily="50" charset="-128"/>
                <a:ea typeface="Meiryo UI" panose="020B0604030504040204" pitchFamily="50" charset="-128"/>
                <a:cs typeface="Meiryo UI" panose="020B0604030504040204" pitchFamily="50" charset="-128"/>
              </a:rPr>
              <a:t>材料劣化など詳細調査の標準化</a:t>
            </a:r>
            <a:endParaRPr lang="en-US" altLang="ja-JP" sz="1600" u="sng"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現在</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の</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点検要領に</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、「詳細調査は、損傷の事象から詳細調査が必要であると判断される場合には、その内</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容に基づき調査時期や調査手法を検討の上、実施するものとする。」と記載</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があること</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から現状</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の</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とおり</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とする</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u="sng" dirty="0">
                <a:latin typeface="Meiryo UI" panose="020B0604030504040204" pitchFamily="50" charset="-128"/>
                <a:ea typeface="Meiryo UI" panose="020B0604030504040204" pitchFamily="50" charset="-128"/>
                <a:cs typeface="Meiryo UI" panose="020B0604030504040204" pitchFamily="50" charset="-128"/>
              </a:rPr>
              <a:t>◆点検結果の質の向上と確保</a:t>
            </a:r>
            <a:endParaRPr lang="en-US" altLang="ja-JP" sz="1600" u="sng"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点検結果</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の妥当性を判定するため、職員</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本庁</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事務所</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による判定会議を実施する。</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u="sng" dirty="0">
                <a:latin typeface="Meiryo UI" panose="020B0604030504040204" pitchFamily="50" charset="-128"/>
                <a:ea typeface="Meiryo UI" panose="020B0604030504040204" pitchFamily="50" charset="-128"/>
                <a:cs typeface="Meiryo UI" panose="020B0604030504040204" pitchFamily="50" charset="-128"/>
              </a:rPr>
              <a:t>点検等データの伝承</a:t>
            </a:r>
            <a:r>
              <a:rPr lang="en-US" altLang="ja-JP" sz="1600" u="sng"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u="sng" dirty="0">
                <a:latin typeface="Meiryo UI" panose="020B0604030504040204" pitchFamily="50" charset="-128"/>
                <a:ea typeface="Meiryo UI" panose="020B0604030504040204" pitchFamily="50" charset="-128"/>
                <a:cs typeface="Meiryo UI" panose="020B0604030504040204" pitchFamily="50" charset="-128"/>
              </a:rPr>
              <a:t>管理体制</a:t>
            </a:r>
            <a:r>
              <a:rPr lang="en-US" altLang="ja-JP" sz="1600" u="sng" dirty="0">
                <a:latin typeface="Meiryo UI" panose="020B0604030504040204" pitchFamily="50" charset="-128"/>
                <a:ea typeface="Meiryo UI" panose="020B0604030504040204" pitchFamily="50" charset="-128"/>
                <a:cs typeface="Meiryo UI" panose="020B0604030504040204" pitchFamily="50" charset="-128"/>
              </a:rPr>
              <a:t>)</a:t>
            </a:r>
          </a:p>
          <a:p>
            <a:endParaRPr lang="en-US" altLang="ja-JP" sz="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・大阪府橋梁情報提供システムでデータ蓄積されていることから現状のとおりとする。</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u="sng" dirty="0">
                <a:latin typeface="Meiryo UI" panose="020B0604030504040204" pitchFamily="50" charset="-128"/>
                <a:ea typeface="Meiryo UI" panose="020B0604030504040204" pitchFamily="50" charset="-128"/>
                <a:cs typeface="Meiryo UI" panose="020B0604030504040204" pitchFamily="50" charset="-128"/>
              </a:rPr>
              <a:t>点検のメリハリ</a:t>
            </a:r>
            <a:r>
              <a:rPr lang="en-US" altLang="ja-JP" sz="1600" u="sng"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u="sng" dirty="0">
                <a:latin typeface="Meiryo UI" panose="020B0604030504040204" pitchFamily="50" charset="-128"/>
                <a:ea typeface="Meiryo UI" panose="020B0604030504040204" pitchFamily="50" charset="-128"/>
                <a:cs typeface="Meiryo UI" panose="020B0604030504040204" pitchFamily="50" charset="-128"/>
              </a:rPr>
              <a:t>頻度の見直し等</a:t>
            </a:r>
            <a:r>
              <a:rPr lang="en-US" altLang="ja-JP" sz="1600" u="sng" dirty="0">
                <a:latin typeface="Meiryo UI" panose="020B0604030504040204" pitchFamily="50" charset="-128"/>
                <a:ea typeface="Meiryo UI" panose="020B0604030504040204" pitchFamily="50" charset="-128"/>
                <a:cs typeface="Meiryo UI" panose="020B0604030504040204" pitchFamily="50" charset="-128"/>
              </a:rPr>
              <a:t>)</a:t>
            </a:r>
          </a:p>
          <a:p>
            <a:endParaRPr lang="en-US" altLang="ja-JP" sz="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5</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年ごとの頻度や点検内容の強弱について検討した結果、データ</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蓄積の継続性や</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、健全度の推移を</a:t>
            </a:r>
            <a:r>
              <a:rPr lang="ja-JP" altLang="en-US" sz="1600" dirty="0" err="1" smtClean="0">
                <a:latin typeface="Meiryo UI" panose="020B0604030504040204" pitchFamily="50" charset="-128"/>
                <a:ea typeface="Meiryo UI" panose="020B0604030504040204" pitchFamily="50" charset="-128"/>
                <a:cs typeface="Meiryo UI" panose="020B0604030504040204" pitchFamily="50" charset="-128"/>
              </a:rPr>
              <a:t>把握す</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err="1" smtClean="0">
                <a:latin typeface="Meiryo UI" panose="020B0604030504040204" pitchFamily="50" charset="-128"/>
                <a:ea typeface="Meiryo UI" panose="020B0604030504040204" pitchFamily="50" charset="-128"/>
                <a:cs typeface="Meiryo UI" panose="020B0604030504040204" pitchFamily="50" charset="-128"/>
              </a:rPr>
              <a:t>る</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ためには、やはり原則</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5</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年に</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1</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度の定期点検の継続が望ましいと判断したため、現状のとおり実施する。</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橋面上の排水桝については、土砂堆積などによる排水不良が、橋梁桁端部や支承に腐食をもたらす</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など悪</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影響</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が</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あること</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から、日常点検を実施する</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u="sng" dirty="0">
                <a:latin typeface="Meiryo UI" panose="020B0604030504040204" pitchFamily="50" charset="-128"/>
                <a:ea typeface="Meiryo UI" panose="020B0604030504040204" pitchFamily="50" charset="-128"/>
                <a:cs typeface="Meiryo UI" panose="020B0604030504040204" pitchFamily="50" charset="-128"/>
              </a:rPr>
              <a:t>補修･補強後のモニタリング</a:t>
            </a:r>
            <a:endParaRPr lang="en-US" altLang="ja-JP" sz="400" u="sng"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・補修･補強を行った箇所については、遅くとも実施</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年後には職員による目視点検を行うものとする</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・新技術･新工法を採用した箇所については、補修･補強工事完了後回復効果の計測を実施する。</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・補修履歴を蓄積する。</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35" name="Rectangle 2"/>
          <p:cNvSpPr>
            <a:spLocks noChangeArrowheads="1"/>
          </p:cNvSpPr>
          <p:nvPr/>
        </p:nvSpPr>
        <p:spPr bwMode="auto">
          <a:xfrm>
            <a:off x="4160" y="-19653"/>
            <a:ext cx="9144000" cy="636588"/>
          </a:xfrm>
          <a:prstGeom prst="rect">
            <a:avLst/>
          </a:prstGeom>
          <a:gradFill>
            <a:gsLst>
              <a:gs pos="0">
                <a:schemeClr val="tx2"/>
              </a:gs>
              <a:gs pos="100000">
                <a:schemeClr val="accent1"/>
              </a:gs>
            </a:gsLst>
            <a:lin ang="5400000" scaled="1"/>
          </a:gradFill>
          <a:ln w="9525">
            <a:noFill/>
            <a:miter lim="800000"/>
            <a:headEnd/>
            <a:tailEnd/>
          </a:ln>
          <a:effectLst/>
          <a:extLst/>
        </p:spPr>
        <p:txBody>
          <a:bodyPr wrap="none" lIns="91350" tIns="45674" rIns="91350" bIns="45674" anchor="ctr"/>
          <a:lstStyle/>
          <a:p>
            <a:pPr fontAlgn="base">
              <a:spcBef>
                <a:spcPct val="0"/>
              </a:spcBef>
              <a:spcAft>
                <a:spcPct val="0"/>
              </a:spcAft>
            </a:pPr>
            <a:endParaRPr lang="en-US" altLang="zh-TW" sz="2800" b="1" dirty="0">
              <a:solidFill>
                <a:schemeClr val="bg1"/>
              </a:solidFill>
              <a:latin typeface="Meiryo UI" pitchFamily="50" charset="-128"/>
              <a:ea typeface="Meiryo UI" pitchFamily="50" charset="-128"/>
              <a:cs typeface="Meiryo UI" pitchFamily="50" charset="-128"/>
            </a:endParaRPr>
          </a:p>
        </p:txBody>
      </p:sp>
      <p:sp>
        <p:nvSpPr>
          <p:cNvPr id="18" name="正方形/長方形 17"/>
          <p:cNvSpPr/>
          <p:nvPr/>
        </p:nvSpPr>
        <p:spPr>
          <a:xfrm>
            <a:off x="-1250" y="87015"/>
            <a:ext cx="8677706" cy="461665"/>
          </a:xfrm>
          <a:prstGeom prst="rect">
            <a:avLst/>
          </a:prstGeom>
        </p:spPr>
        <p:txBody>
          <a:bodyPr wrap="square">
            <a:spAutoFit/>
          </a:bodyPr>
          <a:lstStyle/>
          <a:p>
            <a:pPr fontAlgn="base">
              <a:spcBef>
                <a:spcPct val="0"/>
              </a:spcBef>
              <a:spcAft>
                <a:spcPct val="0"/>
              </a:spcAft>
            </a:pPr>
            <a:r>
              <a:rPr lang="ja-JP" altLang="en-US" sz="2400" b="1" dirty="0" smtClean="0">
                <a:solidFill>
                  <a:schemeClr val="bg1"/>
                </a:solidFill>
                <a:latin typeface="Meiryo UI" pitchFamily="50" charset="-128"/>
                <a:ea typeface="Meiryo UI" pitchFamily="50" charset="-128"/>
                <a:cs typeface="Meiryo UI" pitchFamily="50" charset="-128"/>
              </a:rPr>
              <a:t>　</a:t>
            </a:r>
            <a:r>
              <a:rPr lang="en-US" altLang="ja-JP" sz="2400" b="1" dirty="0">
                <a:solidFill>
                  <a:schemeClr val="bg1"/>
                </a:solidFill>
                <a:latin typeface="Meiryo UI" pitchFamily="50" charset="-128"/>
                <a:ea typeface="Meiryo UI" pitchFamily="50" charset="-128"/>
                <a:cs typeface="Meiryo UI" pitchFamily="50" charset="-128"/>
              </a:rPr>
              <a:t>1</a:t>
            </a:r>
            <a:r>
              <a:rPr lang="ja-JP" altLang="en-US" sz="2400" b="1" dirty="0" smtClean="0">
                <a:solidFill>
                  <a:schemeClr val="bg1"/>
                </a:solidFill>
                <a:latin typeface="Meiryo UI" pitchFamily="50" charset="-128"/>
                <a:ea typeface="Meiryo UI" pitchFamily="50" charset="-128"/>
                <a:cs typeface="Meiryo UI" pitchFamily="50" charset="-128"/>
              </a:rPr>
              <a:t>）点検、診断、評価の手法や体制等の充実</a:t>
            </a:r>
            <a:endParaRPr lang="ja-JP" altLang="en-US" sz="2400" b="1" dirty="0">
              <a:solidFill>
                <a:schemeClr val="bg1"/>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11987593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57D6C0A1-9264-47D4-A470-56C07D157F34}" type="slidenum">
              <a:rPr kumimoji="1" lang="ja-JP" altLang="en-US" smtClean="0">
                <a:latin typeface="Meiryo UI" panose="020B0604030504040204" pitchFamily="50" charset="-128"/>
                <a:ea typeface="Meiryo UI" panose="020B0604030504040204" pitchFamily="50" charset="-128"/>
                <a:cs typeface="Meiryo UI" panose="020B0604030504040204" pitchFamily="50" charset="-128"/>
              </a:rPr>
              <a:t>12</a:t>
            </a:fld>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コンテンツ プレースホルダー 2"/>
          <p:cNvSpPr txBox="1">
            <a:spLocks/>
          </p:cNvSpPr>
          <p:nvPr/>
        </p:nvSpPr>
        <p:spPr>
          <a:xfrm>
            <a:off x="100233" y="689063"/>
            <a:ext cx="8928000" cy="402431"/>
          </a:xfrm>
          <a:prstGeom prst="rect">
            <a:avLst/>
          </a:prstGeom>
          <a:gradFill>
            <a:gsLst>
              <a:gs pos="0">
                <a:srgbClr val="FFFF99"/>
              </a:gs>
              <a:gs pos="100000">
                <a:schemeClr val="bg1"/>
              </a:gs>
            </a:gsLst>
            <a:lin ang="5400000" scaled="1"/>
          </a:gradFill>
          <a:ln w="12700">
            <a:solidFill>
              <a:schemeClr val="tx1"/>
            </a:solidFill>
          </a:ln>
        </p:spPr>
        <p:txBody>
          <a:bodyPr>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ts val="600"/>
              </a:spcBef>
              <a:buNone/>
            </a:pPr>
            <a:r>
              <a:rPr lang="en-US" altLang="ja-JP" sz="2000" dirty="0">
                <a:latin typeface="Meiryo UI" panose="020B0604030504040204" pitchFamily="50" charset="-128"/>
                <a:ea typeface="Meiryo UI" panose="020B0604030504040204" pitchFamily="50" charset="-128"/>
                <a:cs typeface="Meiryo UI" panose="020B0604030504040204" pitchFamily="50" charset="-128"/>
              </a:rPr>
              <a:t>1</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-2</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分野横断的</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な検討を踏まえた点検</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案</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：トンネル</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(1/2</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8" name="テキスト ボックス 47"/>
          <p:cNvSpPr txBox="1"/>
          <p:nvPr/>
        </p:nvSpPr>
        <p:spPr>
          <a:xfrm>
            <a:off x="107503" y="1118920"/>
            <a:ext cx="8920729" cy="646331"/>
          </a:xfrm>
          <a:prstGeom prst="rect">
            <a:avLst/>
          </a:prstGeom>
          <a:noFill/>
        </p:spPr>
        <p:txBody>
          <a:bodyPr wrap="square" rtlCol="0">
            <a:spAutoFit/>
          </a:bodyPr>
          <a:lstStyle/>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u="sng" dirty="0" smtClean="0">
                <a:latin typeface="Meiryo UI" panose="020B0604030504040204" pitchFamily="50" charset="-128"/>
                <a:ea typeface="Meiryo UI" panose="020B0604030504040204" pitchFamily="50" charset="-128"/>
                <a:cs typeface="Meiryo UI" panose="020B0604030504040204" pitchFamily="50" charset="-128"/>
              </a:rPr>
              <a:t>不可視部分への対応</a:t>
            </a:r>
            <a:endParaRPr lang="en-US" altLang="ja-JP" sz="1600" u="sng"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・在来工法のトンネルについては、</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H27</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定期点検時に背面空洞調査を実施する。</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35" name="Rectangle 2"/>
          <p:cNvSpPr>
            <a:spLocks noChangeArrowheads="1"/>
          </p:cNvSpPr>
          <p:nvPr/>
        </p:nvSpPr>
        <p:spPr bwMode="auto">
          <a:xfrm>
            <a:off x="4160" y="-19653"/>
            <a:ext cx="9144000" cy="636588"/>
          </a:xfrm>
          <a:prstGeom prst="rect">
            <a:avLst/>
          </a:prstGeom>
          <a:gradFill>
            <a:gsLst>
              <a:gs pos="0">
                <a:schemeClr val="tx2"/>
              </a:gs>
              <a:gs pos="100000">
                <a:schemeClr val="accent1"/>
              </a:gs>
            </a:gsLst>
            <a:lin ang="5400000" scaled="1"/>
          </a:gradFill>
          <a:ln w="9525">
            <a:noFill/>
            <a:miter lim="800000"/>
            <a:headEnd/>
            <a:tailEnd/>
          </a:ln>
          <a:effectLst/>
          <a:extLst/>
        </p:spPr>
        <p:txBody>
          <a:bodyPr wrap="none" lIns="91350" tIns="45674" rIns="91350" bIns="45674" anchor="ctr"/>
          <a:lstStyle/>
          <a:p>
            <a:pPr fontAlgn="base">
              <a:spcBef>
                <a:spcPct val="0"/>
              </a:spcBef>
              <a:spcAft>
                <a:spcPct val="0"/>
              </a:spcAft>
            </a:pPr>
            <a:endParaRPr lang="en-US" altLang="zh-TW" sz="2800" b="1" dirty="0">
              <a:solidFill>
                <a:schemeClr val="bg1"/>
              </a:solidFill>
              <a:latin typeface="Meiryo UI" pitchFamily="50" charset="-128"/>
              <a:ea typeface="Meiryo UI" pitchFamily="50" charset="-128"/>
              <a:cs typeface="Meiryo UI" pitchFamily="50" charset="-128"/>
            </a:endParaRPr>
          </a:p>
        </p:txBody>
      </p:sp>
      <p:sp>
        <p:nvSpPr>
          <p:cNvPr id="12" name="テキスト ボックス 11"/>
          <p:cNvSpPr txBox="1"/>
          <p:nvPr/>
        </p:nvSpPr>
        <p:spPr>
          <a:xfrm>
            <a:off x="107504" y="1837854"/>
            <a:ext cx="8920729" cy="1384995"/>
          </a:xfrm>
          <a:prstGeom prst="rect">
            <a:avLst/>
          </a:prstGeom>
          <a:noFill/>
        </p:spPr>
        <p:txBody>
          <a:bodyPr wrap="square" rtlCol="0">
            <a:spAutoFit/>
          </a:bodyPr>
          <a:lstStyle/>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u="sng" dirty="0" smtClean="0">
                <a:latin typeface="Meiryo UI" panose="020B0604030504040204" pitchFamily="50" charset="-128"/>
                <a:ea typeface="Meiryo UI" panose="020B0604030504040204" pitchFamily="50" charset="-128"/>
                <a:cs typeface="Meiryo UI" panose="020B0604030504040204" pitchFamily="50" charset="-128"/>
              </a:rPr>
              <a:t>緊急</a:t>
            </a:r>
            <a:r>
              <a:rPr lang="ja-JP" altLang="en-US" sz="1600" u="sng" dirty="0">
                <a:latin typeface="Meiryo UI" panose="020B0604030504040204" pitchFamily="50" charset="-128"/>
                <a:ea typeface="Meiryo UI" panose="020B0604030504040204" pitchFamily="50" charset="-128"/>
                <a:cs typeface="Meiryo UI" panose="020B0604030504040204" pitchFamily="50" charset="-128"/>
              </a:rPr>
              <a:t>事象</a:t>
            </a:r>
            <a:r>
              <a:rPr lang="ja-JP" altLang="en-US" sz="1600" u="sng" dirty="0" smtClean="0">
                <a:latin typeface="Meiryo UI" panose="020B0604030504040204" pitchFamily="50" charset="-128"/>
                <a:ea typeface="Meiryo UI" panose="020B0604030504040204" pitchFamily="50" charset="-128"/>
                <a:cs typeface="Meiryo UI" panose="020B0604030504040204" pitchFamily="50" charset="-128"/>
              </a:rPr>
              <a:t>への対応</a:t>
            </a:r>
            <a:r>
              <a:rPr lang="en-US" altLang="ja-JP" sz="1600" u="sng"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u="sng" dirty="0" smtClean="0">
                <a:latin typeface="Meiryo UI" panose="020B0604030504040204" pitchFamily="50" charset="-128"/>
                <a:ea typeface="Meiryo UI" panose="020B0604030504040204" pitchFamily="50" charset="-128"/>
                <a:cs typeface="Meiryo UI" panose="020B0604030504040204" pitchFamily="50" charset="-128"/>
              </a:rPr>
              <a:t>水平展開</a:t>
            </a:r>
            <a:r>
              <a:rPr lang="en-US" altLang="ja-JP" sz="1600" u="sng" dirty="0" smtClean="0">
                <a:latin typeface="Meiryo UI" panose="020B0604030504040204" pitchFamily="50" charset="-128"/>
                <a:ea typeface="Meiryo UI" panose="020B0604030504040204" pitchFamily="50" charset="-128"/>
                <a:cs typeface="Meiryo UI" panose="020B0604030504040204" pitchFamily="50" charset="-128"/>
              </a:rPr>
              <a:t>)</a:t>
            </a:r>
          </a:p>
          <a:p>
            <a:endParaRPr lang="en-US" altLang="ja-JP" sz="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・付属施設の落下など</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緊急事象が発生した場合、同種施設等の同様な事象が発生する可能性のある</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もの</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や、第三者</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被害の恐れのあるもの等について、緊急点検の実施を明記する</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また</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、同様な事象が発生しないよう原因を究明し、点検や補修・新設などに反映させる。</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テキスト ボックス 12"/>
          <p:cNvSpPr txBox="1"/>
          <p:nvPr/>
        </p:nvSpPr>
        <p:spPr>
          <a:xfrm>
            <a:off x="117133" y="2988241"/>
            <a:ext cx="8920729" cy="892552"/>
          </a:xfrm>
          <a:prstGeom prst="rect">
            <a:avLst/>
          </a:prstGeom>
          <a:noFill/>
        </p:spPr>
        <p:txBody>
          <a:bodyPr wrap="square" rtlCol="0">
            <a:spAutoFit/>
          </a:bodyPr>
          <a:lstStyle/>
          <a:p>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u="sng" dirty="0" smtClean="0">
                <a:latin typeface="Meiryo UI" panose="020B0604030504040204" pitchFamily="50" charset="-128"/>
                <a:ea typeface="Meiryo UI" panose="020B0604030504040204" pitchFamily="50" charset="-128"/>
                <a:cs typeface="Meiryo UI" panose="020B0604030504040204" pitchFamily="50" charset="-128"/>
              </a:rPr>
              <a:t>材料</a:t>
            </a:r>
            <a:r>
              <a:rPr lang="ja-JP" altLang="en-US" sz="1600" u="sng" dirty="0">
                <a:latin typeface="Meiryo UI" panose="020B0604030504040204" pitchFamily="50" charset="-128"/>
                <a:ea typeface="Meiryo UI" panose="020B0604030504040204" pitchFamily="50" charset="-128"/>
                <a:cs typeface="Meiryo UI" panose="020B0604030504040204" pitchFamily="50" charset="-128"/>
              </a:rPr>
              <a:t>劣化</a:t>
            </a:r>
            <a:r>
              <a:rPr lang="ja-JP" altLang="en-US" sz="1600" u="sng" dirty="0" smtClean="0">
                <a:latin typeface="Meiryo UI" panose="020B0604030504040204" pitchFamily="50" charset="-128"/>
                <a:ea typeface="Meiryo UI" panose="020B0604030504040204" pitchFamily="50" charset="-128"/>
                <a:cs typeface="Meiryo UI" panose="020B0604030504040204" pitchFamily="50" charset="-128"/>
              </a:rPr>
              <a:t>など詳細調査の標準化</a:t>
            </a:r>
            <a:endParaRPr lang="en-US" altLang="ja-JP" sz="1600" u="sng"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現在</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の</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点検マニュアルに</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、「点検におけるトンネル健全度の判定において、さらに詳細な調査や検討が必要と</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された場合には、標</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準調査や詳細調査を実施</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する。」と記載</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が</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あることから現状</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のとおりとする</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テキスト ボックス 13"/>
          <p:cNvSpPr txBox="1"/>
          <p:nvPr/>
        </p:nvSpPr>
        <p:spPr>
          <a:xfrm>
            <a:off x="107504" y="3967897"/>
            <a:ext cx="8920729" cy="1200329"/>
          </a:xfrm>
          <a:prstGeom prst="rect">
            <a:avLst/>
          </a:prstGeom>
          <a:noFill/>
        </p:spPr>
        <p:txBody>
          <a:bodyPr wrap="square" rtlCol="0">
            <a:spAutoFit/>
          </a:bodyPr>
          <a:lstStyle/>
          <a:p>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u="sng" dirty="0" smtClean="0">
                <a:latin typeface="Meiryo UI" panose="020B0604030504040204" pitchFamily="50" charset="-128"/>
                <a:ea typeface="Meiryo UI" panose="020B0604030504040204" pitchFamily="50" charset="-128"/>
                <a:cs typeface="Meiryo UI" panose="020B0604030504040204" pitchFamily="50" charset="-128"/>
              </a:rPr>
              <a:t>点検結果の質の向上と確保</a:t>
            </a:r>
            <a:endParaRPr lang="en-US" altLang="ja-JP" sz="1600" u="sng"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・点検員による判断の差を防ぐため、また、トンネル本体の変位を測定するため、走行型</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画像計測と</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レーザ計</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測</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を一体化</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した点検</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手法の導入を</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検討する。</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・目視点検</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打音検査</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を実施する場合、点検員とは別に診断員による評価も追加する。</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テキスト ボックス 14"/>
          <p:cNvSpPr txBox="1"/>
          <p:nvPr/>
        </p:nvSpPr>
        <p:spPr>
          <a:xfrm>
            <a:off x="107504" y="5292497"/>
            <a:ext cx="8920729" cy="584775"/>
          </a:xfrm>
          <a:prstGeom prst="rect">
            <a:avLst/>
          </a:prstGeom>
          <a:noFill/>
        </p:spPr>
        <p:txBody>
          <a:bodyPr wrap="square" rtlCol="0">
            <a:spAutoFit/>
          </a:bodyPr>
          <a:lstStyle/>
          <a:p>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u="sng" dirty="0" smtClean="0">
                <a:latin typeface="Meiryo UI" panose="020B0604030504040204" pitchFamily="50" charset="-128"/>
                <a:ea typeface="Meiryo UI" panose="020B0604030504040204" pitchFamily="50" charset="-128"/>
                <a:cs typeface="Meiryo UI" panose="020B0604030504040204" pitchFamily="50" charset="-128"/>
              </a:rPr>
              <a:t>点検等データの伝承</a:t>
            </a:r>
            <a:r>
              <a:rPr lang="en-US" altLang="ja-JP" sz="1600" u="sng"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u="sng" dirty="0" smtClean="0">
                <a:latin typeface="Meiryo UI" panose="020B0604030504040204" pitchFamily="50" charset="-128"/>
                <a:ea typeface="Meiryo UI" panose="020B0604030504040204" pitchFamily="50" charset="-128"/>
                <a:cs typeface="Meiryo UI" panose="020B0604030504040204" pitchFamily="50" charset="-128"/>
              </a:rPr>
              <a:t>管理体制</a:t>
            </a:r>
            <a:r>
              <a:rPr lang="en-US" altLang="ja-JP" sz="1600" u="sng"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・点検データは適正に蓄積されていることや、施設数がそれほど多くないことから現状のとおりとする。</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正方形/長方形 17"/>
          <p:cNvSpPr/>
          <p:nvPr/>
        </p:nvSpPr>
        <p:spPr>
          <a:xfrm>
            <a:off x="-1250" y="87015"/>
            <a:ext cx="8677706" cy="461665"/>
          </a:xfrm>
          <a:prstGeom prst="rect">
            <a:avLst/>
          </a:prstGeom>
        </p:spPr>
        <p:txBody>
          <a:bodyPr wrap="square">
            <a:spAutoFit/>
          </a:bodyPr>
          <a:lstStyle/>
          <a:p>
            <a:pPr fontAlgn="base">
              <a:spcBef>
                <a:spcPct val="0"/>
              </a:spcBef>
              <a:spcAft>
                <a:spcPct val="0"/>
              </a:spcAft>
            </a:pPr>
            <a:r>
              <a:rPr lang="ja-JP" altLang="en-US" sz="2400" b="1" dirty="0" smtClean="0">
                <a:solidFill>
                  <a:schemeClr val="bg1"/>
                </a:solidFill>
                <a:latin typeface="Meiryo UI" pitchFamily="50" charset="-128"/>
                <a:ea typeface="Meiryo UI" pitchFamily="50" charset="-128"/>
                <a:cs typeface="Meiryo UI" pitchFamily="50" charset="-128"/>
              </a:rPr>
              <a:t>　</a:t>
            </a:r>
            <a:r>
              <a:rPr lang="en-US" altLang="ja-JP" sz="2400" b="1" dirty="0">
                <a:solidFill>
                  <a:schemeClr val="bg1"/>
                </a:solidFill>
                <a:latin typeface="Meiryo UI" pitchFamily="50" charset="-128"/>
                <a:ea typeface="Meiryo UI" pitchFamily="50" charset="-128"/>
                <a:cs typeface="Meiryo UI" pitchFamily="50" charset="-128"/>
              </a:rPr>
              <a:t>1</a:t>
            </a:r>
            <a:r>
              <a:rPr lang="ja-JP" altLang="en-US" sz="2400" b="1" dirty="0" smtClean="0">
                <a:solidFill>
                  <a:schemeClr val="bg1"/>
                </a:solidFill>
                <a:latin typeface="Meiryo UI" pitchFamily="50" charset="-128"/>
                <a:ea typeface="Meiryo UI" pitchFamily="50" charset="-128"/>
                <a:cs typeface="Meiryo UI" pitchFamily="50" charset="-128"/>
              </a:rPr>
              <a:t>）点検、診断、評価の手法や体制等の充実</a:t>
            </a:r>
            <a:endParaRPr lang="ja-JP" altLang="en-US" sz="2400" b="1" dirty="0">
              <a:solidFill>
                <a:schemeClr val="bg1"/>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20195079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57D6C0A1-9264-47D4-A470-56C07D157F34}" type="slidenum">
              <a:rPr kumimoji="1" lang="ja-JP" altLang="en-US" smtClean="0">
                <a:latin typeface="Meiryo UI" panose="020B0604030504040204" pitchFamily="50" charset="-128"/>
                <a:ea typeface="Meiryo UI" panose="020B0604030504040204" pitchFamily="50" charset="-128"/>
                <a:cs typeface="Meiryo UI" panose="020B0604030504040204" pitchFamily="50" charset="-128"/>
              </a:rPr>
              <a:t>13</a:t>
            </a:fld>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コンテンツ プレースホルダー 2"/>
          <p:cNvSpPr txBox="1">
            <a:spLocks/>
          </p:cNvSpPr>
          <p:nvPr/>
        </p:nvSpPr>
        <p:spPr>
          <a:xfrm>
            <a:off x="100233" y="689063"/>
            <a:ext cx="8928000" cy="402431"/>
          </a:xfrm>
          <a:prstGeom prst="rect">
            <a:avLst/>
          </a:prstGeom>
          <a:gradFill>
            <a:gsLst>
              <a:gs pos="0">
                <a:srgbClr val="FFFF99"/>
              </a:gs>
              <a:gs pos="100000">
                <a:schemeClr val="bg1"/>
              </a:gs>
            </a:gsLst>
            <a:lin ang="5400000" scaled="1"/>
          </a:gradFill>
          <a:ln w="12700">
            <a:solidFill>
              <a:schemeClr val="tx1"/>
            </a:solidFill>
          </a:ln>
        </p:spPr>
        <p:txBody>
          <a:bodyPr>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ts val="600"/>
              </a:spcBef>
              <a:buNone/>
            </a:pPr>
            <a:r>
              <a:rPr lang="en-US" altLang="ja-JP" sz="2000" dirty="0">
                <a:latin typeface="Meiryo UI" panose="020B0604030504040204" pitchFamily="50" charset="-128"/>
                <a:ea typeface="Meiryo UI" panose="020B0604030504040204" pitchFamily="50" charset="-128"/>
                <a:cs typeface="Meiryo UI" panose="020B0604030504040204" pitchFamily="50" charset="-128"/>
              </a:rPr>
              <a:t>1</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-2</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分野横断的</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な検討を踏まえた点検</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案</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：トンネル</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(2/2)</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35" name="Rectangle 2"/>
          <p:cNvSpPr>
            <a:spLocks noChangeArrowheads="1"/>
          </p:cNvSpPr>
          <p:nvPr/>
        </p:nvSpPr>
        <p:spPr bwMode="auto">
          <a:xfrm>
            <a:off x="4160" y="-19653"/>
            <a:ext cx="9144000" cy="636588"/>
          </a:xfrm>
          <a:prstGeom prst="rect">
            <a:avLst/>
          </a:prstGeom>
          <a:gradFill>
            <a:gsLst>
              <a:gs pos="0">
                <a:schemeClr val="tx2"/>
              </a:gs>
              <a:gs pos="100000">
                <a:schemeClr val="accent1"/>
              </a:gs>
            </a:gsLst>
            <a:lin ang="5400000" scaled="1"/>
          </a:gradFill>
          <a:ln w="9525">
            <a:noFill/>
            <a:miter lim="800000"/>
            <a:headEnd/>
            <a:tailEnd/>
          </a:ln>
          <a:effectLst/>
          <a:extLst/>
        </p:spPr>
        <p:txBody>
          <a:bodyPr wrap="none" lIns="91350" tIns="45674" rIns="91350" bIns="45674" anchor="ctr"/>
          <a:lstStyle/>
          <a:p>
            <a:pPr fontAlgn="base">
              <a:spcBef>
                <a:spcPct val="0"/>
              </a:spcBef>
              <a:spcAft>
                <a:spcPct val="0"/>
              </a:spcAft>
            </a:pPr>
            <a:endParaRPr lang="en-US" altLang="zh-TW" sz="2800" b="1" dirty="0">
              <a:solidFill>
                <a:schemeClr val="bg1"/>
              </a:solidFill>
              <a:latin typeface="Meiryo UI" pitchFamily="50" charset="-128"/>
              <a:ea typeface="Meiryo UI" pitchFamily="50" charset="-128"/>
              <a:cs typeface="Meiryo UI" pitchFamily="50" charset="-128"/>
            </a:endParaRPr>
          </a:p>
        </p:txBody>
      </p:sp>
      <p:sp>
        <p:nvSpPr>
          <p:cNvPr id="18" name="正方形/長方形 17"/>
          <p:cNvSpPr/>
          <p:nvPr/>
        </p:nvSpPr>
        <p:spPr>
          <a:xfrm>
            <a:off x="-1250" y="87015"/>
            <a:ext cx="8677706" cy="461665"/>
          </a:xfrm>
          <a:prstGeom prst="rect">
            <a:avLst/>
          </a:prstGeom>
        </p:spPr>
        <p:txBody>
          <a:bodyPr wrap="square">
            <a:spAutoFit/>
          </a:bodyPr>
          <a:lstStyle/>
          <a:p>
            <a:pPr fontAlgn="base">
              <a:spcBef>
                <a:spcPct val="0"/>
              </a:spcBef>
              <a:spcAft>
                <a:spcPct val="0"/>
              </a:spcAft>
            </a:pPr>
            <a:r>
              <a:rPr lang="ja-JP" altLang="en-US" sz="2400" b="1" dirty="0" smtClean="0">
                <a:solidFill>
                  <a:schemeClr val="bg1"/>
                </a:solidFill>
                <a:latin typeface="Meiryo UI" pitchFamily="50" charset="-128"/>
                <a:ea typeface="Meiryo UI" pitchFamily="50" charset="-128"/>
                <a:cs typeface="Meiryo UI" pitchFamily="50" charset="-128"/>
              </a:rPr>
              <a:t>　</a:t>
            </a:r>
            <a:r>
              <a:rPr lang="en-US" altLang="ja-JP" sz="2400" b="1" dirty="0">
                <a:solidFill>
                  <a:schemeClr val="bg1"/>
                </a:solidFill>
                <a:latin typeface="Meiryo UI" pitchFamily="50" charset="-128"/>
                <a:ea typeface="Meiryo UI" pitchFamily="50" charset="-128"/>
                <a:cs typeface="Meiryo UI" pitchFamily="50" charset="-128"/>
              </a:rPr>
              <a:t>1</a:t>
            </a:r>
            <a:r>
              <a:rPr lang="ja-JP" altLang="en-US" sz="2400" b="1" dirty="0" smtClean="0">
                <a:solidFill>
                  <a:schemeClr val="bg1"/>
                </a:solidFill>
                <a:latin typeface="Meiryo UI" pitchFamily="50" charset="-128"/>
                <a:ea typeface="Meiryo UI" pitchFamily="50" charset="-128"/>
                <a:cs typeface="Meiryo UI" pitchFamily="50" charset="-128"/>
              </a:rPr>
              <a:t>）点検、診断、評価の手法や体制等の充実</a:t>
            </a:r>
            <a:endParaRPr lang="ja-JP" altLang="en-US" sz="2400" b="1" dirty="0">
              <a:solidFill>
                <a:schemeClr val="bg1"/>
              </a:solidFill>
              <a:latin typeface="Meiryo UI" pitchFamily="50" charset="-128"/>
              <a:ea typeface="Meiryo UI" pitchFamily="50" charset="-128"/>
              <a:cs typeface="Meiryo UI" pitchFamily="50" charset="-128"/>
            </a:endParaRPr>
          </a:p>
        </p:txBody>
      </p:sp>
      <p:sp>
        <p:nvSpPr>
          <p:cNvPr id="17" name="テキスト ボックス 16"/>
          <p:cNvSpPr txBox="1"/>
          <p:nvPr/>
        </p:nvSpPr>
        <p:spPr>
          <a:xfrm>
            <a:off x="107504" y="2402885"/>
            <a:ext cx="8920729" cy="954107"/>
          </a:xfrm>
          <a:prstGeom prst="rect">
            <a:avLst/>
          </a:prstGeom>
          <a:noFill/>
        </p:spPr>
        <p:txBody>
          <a:bodyPr wrap="square" rtlCol="0">
            <a:spAutoFit/>
          </a:bodyPr>
          <a:lstStyle/>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u="sng" dirty="0" smtClean="0">
                <a:latin typeface="Meiryo UI" panose="020B0604030504040204" pitchFamily="50" charset="-128"/>
                <a:ea typeface="Meiryo UI" panose="020B0604030504040204" pitchFamily="50" charset="-128"/>
                <a:cs typeface="Meiryo UI" panose="020B0604030504040204" pitchFamily="50" charset="-128"/>
              </a:rPr>
              <a:t>補修･補強後のモニタリング</a:t>
            </a:r>
            <a:endParaRPr lang="en-US" altLang="ja-JP" sz="400" u="sng"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・補修を行った箇所については、遅くとも実施半年後には</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職員による目視</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点検を行うものとする。</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・補修履歴を蓄積する。</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テキスト ボックス 15"/>
          <p:cNvSpPr txBox="1"/>
          <p:nvPr/>
        </p:nvSpPr>
        <p:spPr>
          <a:xfrm>
            <a:off x="107504" y="1124744"/>
            <a:ext cx="8920729" cy="1200329"/>
          </a:xfrm>
          <a:prstGeom prst="rect">
            <a:avLst/>
          </a:prstGeom>
          <a:noFill/>
        </p:spPr>
        <p:txBody>
          <a:bodyPr wrap="square" rtlCol="0">
            <a:spAutoFit/>
          </a:bodyPr>
          <a:lstStyle/>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u="sng" dirty="0" smtClean="0">
                <a:latin typeface="Meiryo UI" panose="020B0604030504040204" pitchFamily="50" charset="-128"/>
                <a:ea typeface="Meiryo UI" panose="020B0604030504040204" pitchFamily="50" charset="-128"/>
                <a:cs typeface="Meiryo UI" panose="020B0604030504040204" pitchFamily="50" charset="-128"/>
              </a:rPr>
              <a:t>点検</a:t>
            </a:r>
            <a:r>
              <a:rPr lang="ja-JP" altLang="en-US" sz="1600" u="sng" dirty="0">
                <a:latin typeface="Meiryo UI" panose="020B0604030504040204" pitchFamily="50" charset="-128"/>
                <a:ea typeface="Meiryo UI" panose="020B0604030504040204" pitchFamily="50" charset="-128"/>
                <a:cs typeface="Meiryo UI" panose="020B0604030504040204" pitchFamily="50" charset="-128"/>
              </a:rPr>
              <a:t>のメリハリ</a:t>
            </a:r>
            <a:r>
              <a:rPr lang="en-US" altLang="ja-JP" sz="1600" u="sng"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u="sng" dirty="0">
                <a:latin typeface="Meiryo UI" panose="020B0604030504040204" pitchFamily="50" charset="-128"/>
                <a:ea typeface="Meiryo UI" panose="020B0604030504040204" pitchFamily="50" charset="-128"/>
                <a:cs typeface="Meiryo UI" panose="020B0604030504040204" pitchFamily="50" charset="-128"/>
              </a:rPr>
              <a:t>頻度の見直し等</a:t>
            </a:r>
            <a:r>
              <a:rPr lang="en-US" altLang="ja-JP" sz="1600" u="sng"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u="sng"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 5</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年ごとの頻度や点検内容の強弱について検討した結果、データ蓄積の継続性や</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変状</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の</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推移を把握</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する</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ためには、やはり原則</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5</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年に</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度の定期点検の継続が望ましいと判断したため、現状のとおり実施する</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・ただし、定期点検の結果が「</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AA</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ランク」のトンネルについては、定期点検の頻度を上げて経過観察する。</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9239825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57D6C0A1-9264-47D4-A470-56C07D157F34}" type="slidenum">
              <a:rPr kumimoji="1" lang="ja-JP" altLang="en-US" smtClean="0">
                <a:latin typeface="Meiryo UI" panose="020B0604030504040204" pitchFamily="50" charset="-128"/>
                <a:ea typeface="Meiryo UI" panose="020B0604030504040204" pitchFamily="50" charset="-128"/>
                <a:cs typeface="Meiryo UI" panose="020B0604030504040204" pitchFamily="50" charset="-128"/>
              </a:rPr>
              <a:t>14</a:t>
            </a:fld>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コンテンツ プレースホルダー 2"/>
          <p:cNvSpPr txBox="1">
            <a:spLocks/>
          </p:cNvSpPr>
          <p:nvPr/>
        </p:nvSpPr>
        <p:spPr>
          <a:xfrm>
            <a:off x="100233" y="689063"/>
            <a:ext cx="8928000" cy="402431"/>
          </a:xfrm>
          <a:prstGeom prst="rect">
            <a:avLst/>
          </a:prstGeom>
          <a:gradFill>
            <a:gsLst>
              <a:gs pos="0">
                <a:srgbClr val="FFFF99"/>
              </a:gs>
              <a:gs pos="100000">
                <a:schemeClr val="bg1"/>
              </a:gs>
            </a:gsLst>
            <a:lin ang="5400000" scaled="1"/>
          </a:gradFill>
          <a:ln w="12700">
            <a:solidFill>
              <a:schemeClr val="tx1"/>
            </a:solidFill>
          </a:ln>
        </p:spPr>
        <p:txBody>
          <a:bodyPr>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ts val="600"/>
              </a:spcBef>
              <a:buNone/>
            </a:pPr>
            <a:r>
              <a:rPr lang="en-US" altLang="ja-JP" sz="2000" dirty="0">
                <a:latin typeface="Meiryo UI" panose="020B0604030504040204" pitchFamily="50" charset="-128"/>
                <a:ea typeface="Meiryo UI" panose="020B0604030504040204" pitchFamily="50" charset="-128"/>
                <a:cs typeface="Meiryo UI" panose="020B0604030504040204" pitchFamily="50" charset="-128"/>
              </a:rPr>
              <a:t>1</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-2</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分野横断的</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な検討を踏まえた点検</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案</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：舗装</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8" name="テキスト ボックス 47"/>
          <p:cNvSpPr txBox="1"/>
          <p:nvPr/>
        </p:nvSpPr>
        <p:spPr>
          <a:xfrm>
            <a:off x="107503" y="1118920"/>
            <a:ext cx="8920729" cy="646331"/>
          </a:xfrm>
          <a:prstGeom prst="rect">
            <a:avLst/>
          </a:prstGeom>
          <a:noFill/>
        </p:spPr>
        <p:txBody>
          <a:bodyPr wrap="square" rtlCol="0">
            <a:spAutoFit/>
          </a:bodyPr>
          <a:lstStyle/>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u="sng" dirty="0" smtClean="0">
                <a:latin typeface="Meiryo UI" panose="020B0604030504040204" pitchFamily="50" charset="-128"/>
                <a:ea typeface="Meiryo UI" panose="020B0604030504040204" pitchFamily="50" charset="-128"/>
                <a:cs typeface="Meiryo UI" panose="020B0604030504040204" pitchFamily="50" charset="-128"/>
              </a:rPr>
              <a:t>不可視部分への対応</a:t>
            </a:r>
            <a:endParaRPr lang="en-US" altLang="ja-JP" sz="1600" u="sng"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400" u="sng"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・路面下空洞調査を</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H26</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年度より試行実施する。</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35" name="Rectangle 2"/>
          <p:cNvSpPr>
            <a:spLocks noChangeArrowheads="1"/>
          </p:cNvSpPr>
          <p:nvPr/>
        </p:nvSpPr>
        <p:spPr bwMode="auto">
          <a:xfrm>
            <a:off x="4160" y="-19653"/>
            <a:ext cx="9144000" cy="636588"/>
          </a:xfrm>
          <a:prstGeom prst="rect">
            <a:avLst/>
          </a:prstGeom>
          <a:gradFill>
            <a:gsLst>
              <a:gs pos="0">
                <a:schemeClr val="tx2"/>
              </a:gs>
              <a:gs pos="100000">
                <a:schemeClr val="accent1"/>
              </a:gs>
            </a:gsLst>
            <a:lin ang="5400000" scaled="1"/>
          </a:gradFill>
          <a:ln w="9525">
            <a:noFill/>
            <a:miter lim="800000"/>
            <a:headEnd/>
            <a:tailEnd/>
          </a:ln>
          <a:effectLst/>
          <a:extLst/>
        </p:spPr>
        <p:txBody>
          <a:bodyPr wrap="none" lIns="91350" tIns="45674" rIns="91350" bIns="45674" anchor="ctr"/>
          <a:lstStyle/>
          <a:p>
            <a:pPr fontAlgn="base">
              <a:spcBef>
                <a:spcPct val="0"/>
              </a:spcBef>
              <a:spcAft>
                <a:spcPct val="0"/>
              </a:spcAft>
            </a:pPr>
            <a:endParaRPr lang="en-US" altLang="zh-TW" sz="2800" b="1" dirty="0">
              <a:solidFill>
                <a:schemeClr val="bg1"/>
              </a:solidFill>
              <a:latin typeface="Meiryo UI" pitchFamily="50" charset="-128"/>
              <a:ea typeface="Meiryo UI" pitchFamily="50" charset="-128"/>
              <a:cs typeface="Meiryo UI" pitchFamily="50" charset="-128"/>
            </a:endParaRPr>
          </a:p>
        </p:txBody>
      </p:sp>
      <p:sp>
        <p:nvSpPr>
          <p:cNvPr id="12" name="テキスト ボックス 11"/>
          <p:cNvSpPr txBox="1"/>
          <p:nvPr/>
        </p:nvSpPr>
        <p:spPr>
          <a:xfrm>
            <a:off x="107504" y="1772816"/>
            <a:ext cx="8920729" cy="646331"/>
          </a:xfrm>
          <a:prstGeom prst="rect">
            <a:avLst/>
          </a:prstGeom>
          <a:noFill/>
        </p:spPr>
        <p:txBody>
          <a:bodyPr wrap="square" rtlCol="0">
            <a:spAutoFit/>
          </a:bodyPr>
          <a:lstStyle/>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u="sng" dirty="0" smtClean="0">
                <a:latin typeface="Meiryo UI" panose="020B0604030504040204" pitchFamily="50" charset="-128"/>
                <a:ea typeface="Meiryo UI" panose="020B0604030504040204" pitchFamily="50" charset="-128"/>
                <a:cs typeface="Meiryo UI" panose="020B0604030504040204" pitchFamily="50" charset="-128"/>
              </a:rPr>
              <a:t>緊急</a:t>
            </a:r>
            <a:r>
              <a:rPr lang="ja-JP" altLang="en-US" sz="1600" u="sng" dirty="0">
                <a:latin typeface="Meiryo UI" panose="020B0604030504040204" pitchFamily="50" charset="-128"/>
                <a:ea typeface="Meiryo UI" panose="020B0604030504040204" pitchFamily="50" charset="-128"/>
                <a:cs typeface="Meiryo UI" panose="020B0604030504040204" pitchFamily="50" charset="-128"/>
              </a:rPr>
              <a:t>事象</a:t>
            </a:r>
            <a:r>
              <a:rPr lang="ja-JP" altLang="en-US" sz="1600" u="sng" dirty="0" smtClean="0">
                <a:latin typeface="Meiryo UI" panose="020B0604030504040204" pitchFamily="50" charset="-128"/>
                <a:ea typeface="Meiryo UI" panose="020B0604030504040204" pitchFamily="50" charset="-128"/>
                <a:cs typeface="Meiryo UI" panose="020B0604030504040204" pitchFamily="50" charset="-128"/>
              </a:rPr>
              <a:t>への対応</a:t>
            </a:r>
            <a:r>
              <a:rPr lang="en-US" altLang="ja-JP" sz="1600" u="sng"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u="sng" dirty="0" smtClean="0">
                <a:latin typeface="Meiryo UI" panose="020B0604030504040204" pitchFamily="50" charset="-128"/>
                <a:ea typeface="Meiryo UI" panose="020B0604030504040204" pitchFamily="50" charset="-128"/>
                <a:cs typeface="Meiryo UI" panose="020B0604030504040204" pitchFamily="50" charset="-128"/>
              </a:rPr>
              <a:t>水平展開</a:t>
            </a:r>
            <a:r>
              <a:rPr lang="en-US" altLang="ja-JP" sz="1600" u="sng" dirty="0" smtClean="0">
                <a:latin typeface="Meiryo UI" panose="020B0604030504040204" pitchFamily="50" charset="-128"/>
                <a:ea typeface="Meiryo UI" panose="020B0604030504040204" pitchFamily="50" charset="-128"/>
                <a:cs typeface="Meiryo UI" panose="020B0604030504040204" pitchFamily="50" charset="-128"/>
              </a:rPr>
              <a:t>)</a:t>
            </a:r>
          </a:p>
          <a:p>
            <a:endParaRPr lang="en-US" altLang="ja-JP" sz="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重要路線で</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は週</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回、その他の路線でも週</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1</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回はパトロールを実施していることから現状のとおりとする。</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テキスト ボックス 12"/>
          <p:cNvSpPr txBox="1"/>
          <p:nvPr/>
        </p:nvSpPr>
        <p:spPr>
          <a:xfrm>
            <a:off x="107504" y="2422629"/>
            <a:ext cx="8920729" cy="892552"/>
          </a:xfrm>
          <a:prstGeom prst="rect">
            <a:avLst/>
          </a:prstGeom>
          <a:noFill/>
        </p:spPr>
        <p:txBody>
          <a:bodyPr wrap="square" rtlCol="0">
            <a:spAutoFit/>
          </a:bodyPr>
          <a:lstStyle/>
          <a:p>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u="sng" dirty="0" smtClean="0">
                <a:latin typeface="Meiryo UI" panose="020B0604030504040204" pitchFamily="50" charset="-128"/>
                <a:ea typeface="Meiryo UI" panose="020B0604030504040204" pitchFamily="50" charset="-128"/>
                <a:cs typeface="Meiryo UI" panose="020B0604030504040204" pitchFamily="50" charset="-128"/>
              </a:rPr>
              <a:t>材料</a:t>
            </a:r>
            <a:r>
              <a:rPr lang="ja-JP" altLang="en-US" sz="1600" u="sng" dirty="0">
                <a:latin typeface="Meiryo UI" panose="020B0604030504040204" pitchFamily="50" charset="-128"/>
                <a:ea typeface="Meiryo UI" panose="020B0604030504040204" pitchFamily="50" charset="-128"/>
                <a:cs typeface="Meiryo UI" panose="020B0604030504040204" pitchFamily="50" charset="-128"/>
              </a:rPr>
              <a:t>劣化</a:t>
            </a:r>
            <a:r>
              <a:rPr lang="ja-JP" altLang="en-US" sz="1600" u="sng" dirty="0" smtClean="0">
                <a:latin typeface="Meiryo UI" panose="020B0604030504040204" pitchFamily="50" charset="-128"/>
                <a:ea typeface="Meiryo UI" panose="020B0604030504040204" pitchFamily="50" charset="-128"/>
                <a:cs typeface="Meiryo UI" panose="020B0604030504040204" pitchFamily="50" charset="-128"/>
              </a:rPr>
              <a:t>など詳細調査の標準化</a:t>
            </a:r>
            <a:endParaRPr lang="en-US" altLang="ja-JP" sz="1600" u="sng"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・アスファルトコンクリートは、その材料特性から荷重による損傷が大きく、詳細な材料調査を必要としないことか</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ら現状のとおりとする。</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テキスト ボックス 13"/>
          <p:cNvSpPr txBox="1"/>
          <p:nvPr/>
        </p:nvSpPr>
        <p:spPr>
          <a:xfrm>
            <a:off x="107504" y="3356992"/>
            <a:ext cx="8920729" cy="646331"/>
          </a:xfrm>
          <a:prstGeom prst="rect">
            <a:avLst/>
          </a:prstGeom>
          <a:noFill/>
        </p:spPr>
        <p:txBody>
          <a:bodyPr wrap="square" rtlCol="0">
            <a:spAutoFit/>
          </a:bodyPr>
          <a:lstStyle/>
          <a:p>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u="sng" dirty="0" smtClean="0">
                <a:latin typeface="Meiryo UI" panose="020B0604030504040204" pitchFamily="50" charset="-128"/>
                <a:ea typeface="Meiryo UI" panose="020B0604030504040204" pitchFamily="50" charset="-128"/>
                <a:cs typeface="Meiryo UI" panose="020B0604030504040204" pitchFamily="50" charset="-128"/>
              </a:rPr>
              <a:t>点検結果の質の向上と確保</a:t>
            </a:r>
            <a:endParaRPr lang="en-US" altLang="ja-JP" sz="1600" u="sng"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MCI</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調査結果は、測定車の自動測定により算出されることから現状のとおりとする。</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テキスト ボックス 14"/>
          <p:cNvSpPr txBox="1"/>
          <p:nvPr/>
        </p:nvSpPr>
        <p:spPr>
          <a:xfrm>
            <a:off x="107504" y="4078813"/>
            <a:ext cx="8920729" cy="646331"/>
          </a:xfrm>
          <a:prstGeom prst="rect">
            <a:avLst/>
          </a:prstGeom>
          <a:noFill/>
        </p:spPr>
        <p:txBody>
          <a:bodyPr wrap="square" rtlCol="0">
            <a:spAutoFit/>
          </a:bodyPr>
          <a:lstStyle/>
          <a:p>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u="sng" dirty="0" smtClean="0">
                <a:latin typeface="Meiryo UI" panose="020B0604030504040204" pitchFamily="50" charset="-128"/>
                <a:ea typeface="Meiryo UI" panose="020B0604030504040204" pitchFamily="50" charset="-128"/>
                <a:cs typeface="Meiryo UI" panose="020B0604030504040204" pitchFamily="50" charset="-128"/>
              </a:rPr>
              <a:t>点検等データの伝承</a:t>
            </a:r>
            <a:r>
              <a:rPr lang="en-US" altLang="ja-JP" sz="1600" u="sng"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u="sng" dirty="0" smtClean="0">
                <a:latin typeface="Meiryo UI" panose="020B0604030504040204" pitchFamily="50" charset="-128"/>
                <a:ea typeface="Meiryo UI" panose="020B0604030504040204" pitchFamily="50" charset="-128"/>
                <a:cs typeface="Meiryo UI" panose="020B0604030504040204" pitchFamily="50" charset="-128"/>
              </a:rPr>
              <a:t>管理体制</a:t>
            </a:r>
            <a:r>
              <a:rPr lang="en-US" altLang="ja-JP" sz="1600" u="sng" dirty="0" smtClean="0">
                <a:latin typeface="Meiryo UI" panose="020B0604030504040204" pitchFamily="50" charset="-128"/>
                <a:ea typeface="Meiryo UI" panose="020B0604030504040204" pitchFamily="50" charset="-128"/>
                <a:cs typeface="Meiryo UI" panose="020B0604030504040204" pitchFamily="50" charset="-128"/>
              </a:rPr>
              <a:t>)</a:t>
            </a:r>
          </a:p>
          <a:p>
            <a:endParaRPr lang="en-US" altLang="ja-JP" sz="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舗装維持管理</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システム</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でデータ蓄積されていること</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から現状</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のとおりとする。</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テキスト ボックス 15"/>
          <p:cNvSpPr txBox="1"/>
          <p:nvPr/>
        </p:nvSpPr>
        <p:spPr>
          <a:xfrm>
            <a:off x="107504" y="4726885"/>
            <a:ext cx="8920729" cy="646331"/>
          </a:xfrm>
          <a:prstGeom prst="rect">
            <a:avLst/>
          </a:prstGeom>
          <a:noFill/>
        </p:spPr>
        <p:txBody>
          <a:bodyPr wrap="square" rtlCol="0">
            <a:spAutoFit/>
          </a:bodyPr>
          <a:lstStyle/>
          <a:p>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u="sng" dirty="0" smtClean="0">
                <a:latin typeface="Meiryo UI" panose="020B0604030504040204" pitchFamily="50" charset="-128"/>
                <a:ea typeface="Meiryo UI" panose="020B0604030504040204" pitchFamily="50" charset="-128"/>
                <a:cs typeface="Meiryo UI" panose="020B0604030504040204" pitchFamily="50" charset="-128"/>
              </a:rPr>
              <a:t>点検</a:t>
            </a:r>
            <a:r>
              <a:rPr lang="ja-JP" altLang="en-US" sz="1600" u="sng" dirty="0">
                <a:latin typeface="Meiryo UI" panose="020B0604030504040204" pitchFamily="50" charset="-128"/>
                <a:ea typeface="Meiryo UI" panose="020B0604030504040204" pitchFamily="50" charset="-128"/>
                <a:cs typeface="Meiryo UI" panose="020B0604030504040204" pitchFamily="50" charset="-128"/>
              </a:rPr>
              <a:t>のメリハリ</a:t>
            </a:r>
            <a:r>
              <a:rPr lang="en-US" altLang="ja-JP" sz="1600" u="sng"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u="sng" dirty="0">
                <a:latin typeface="Meiryo UI" panose="020B0604030504040204" pitchFamily="50" charset="-128"/>
                <a:ea typeface="Meiryo UI" panose="020B0604030504040204" pitchFamily="50" charset="-128"/>
                <a:cs typeface="Meiryo UI" panose="020B0604030504040204" pitchFamily="50" charset="-128"/>
              </a:rPr>
              <a:t>頻度の見直し等</a:t>
            </a:r>
            <a:r>
              <a:rPr lang="en-US" altLang="ja-JP" sz="1600" u="sng" dirty="0" smtClean="0">
                <a:latin typeface="Meiryo UI" panose="020B0604030504040204" pitchFamily="50" charset="-128"/>
                <a:ea typeface="Meiryo UI" panose="020B0604030504040204" pitchFamily="50" charset="-128"/>
                <a:cs typeface="Meiryo UI" panose="020B0604030504040204" pitchFamily="50" charset="-128"/>
              </a:rPr>
              <a:t>)</a:t>
            </a:r>
          </a:p>
          <a:p>
            <a:endParaRPr lang="en-US" altLang="ja-JP" sz="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損傷の</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進行</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速度</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から現状のとおりとする。</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正方形/長方形 17"/>
          <p:cNvSpPr/>
          <p:nvPr/>
        </p:nvSpPr>
        <p:spPr>
          <a:xfrm>
            <a:off x="-1250" y="87015"/>
            <a:ext cx="8677706" cy="461665"/>
          </a:xfrm>
          <a:prstGeom prst="rect">
            <a:avLst/>
          </a:prstGeom>
        </p:spPr>
        <p:txBody>
          <a:bodyPr wrap="square">
            <a:spAutoFit/>
          </a:bodyPr>
          <a:lstStyle/>
          <a:p>
            <a:pPr fontAlgn="base">
              <a:spcBef>
                <a:spcPct val="0"/>
              </a:spcBef>
              <a:spcAft>
                <a:spcPct val="0"/>
              </a:spcAft>
            </a:pPr>
            <a:r>
              <a:rPr lang="ja-JP" altLang="en-US" sz="2400" b="1" dirty="0" smtClean="0">
                <a:solidFill>
                  <a:schemeClr val="bg1"/>
                </a:solidFill>
                <a:latin typeface="Meiryo UI" pitchFamily="50" charset="-128"/>
                <a:ea typeface="Meiryo UI" pitchFamily="50" charset="-128"/>
                <a:cs typeface="Meiryo UI" pitchFamily="50" charset="-128"/>
              </a:rPr>
              <a:t>　</a:t>
            </a:r>
            <a:r>
              <a:rPr lang="en-US" altLang="ja-JP" sz="2400" b="1" dirty="0">
                <a:solidFill>
                  <a:schemeClr val="bg1"/>
                </a:solidFill>
                <a:latin typeface="Meiryo UI" pitchFamily="50" charset="-128"/>
                <a:ea typeface="Meiryo UI" pitchFamily="50" charset="-128"/>
                <a:cs typeface="Meiryo UI" pitchFamily="50" charset="-128"/>
              </a:rPr>
              <a:t>1</a:t>
            </a:r>
            <a:r>
              <a:rPr lang="ja-JP" altLang="en-US" sz="2400" b="1" dirty="0" smtClean="0">
                <a:solidFill>
                  <a:schemeClr val="bg1"/>
                </a:solidFill>
                <a:latin typeface="Meiryo UI" pitchFamily="50" charset="-128"/>
                <a:ea typeface="Meiryo UI" pitchFamily="50" charset="-128"/>
                <a:cs typeface="Meiryo UI" pitchFamily="50" charset="-128"/>
              </a:rPr>
              <a:t>）点検、診断、評価の手法や体制等の充実</a:t>
            </a:r>
            <a:endParaRPr lang="ja-JP" altLang="en-US" sz="2400" b="1" dirty="0">
              <a:solidFill>
                <a:schemeClr val="bg1"/>
              </a:solidFill>
              <a:latin typeface="Meiryo UI" pitchFamily="50" charset="-128"/>
              <a:ea typeface="Meiryo UI" pitchFamily="50" charset="-128"/>
              <a:cs typeface="Meiryo UI" pitchFamily="50" charset="-128"/>
            </a:endParaRPr>
          </a:p>
        </p:txBody>
      </p:sp>
      <p:sp>
        <p:nvSpPr>
          <p:cNvPr id="17" name="テキスト ボックス 16"/>
          <p:cNvSpPr txBox="1"/>
          <p:nvPr/>
        </p:nvSpPr>
        <p:spPr>
          <a:xfrm>
            <a:off x="107504" y="5446965"/>
            <a:ext cx="8920729" cy="646331"/>
          </a:xfrm>
          <a:prstGeom prst="rect">
            <a:avLst/>
          </a:prstGeom>
          <a:noFill/>
        </p:spPr>
        <p:txBody>
          <a:bodyPr wrap="square" rtlCol="0">
            <a:spAutoFit/>
          </a:bodyPr>
          <a:lstStyle/>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u="sng" dirty="0" smtClean="0">
                <a:latin typeface="Meiryo UI" panose="020B0604030504040204" pitchFamily="50" charset="-128"/>
                <a:ea typeface="Meiryo UI" panose="020B0604030504040204" pitchFamily="50" charset="-128"/>
                <a:cs typeface="Meiryo UI" panose="020B0604030504040204" pitchFamily="50" charset="-128"/>
              </a:rPr>
              <a:t>補修･補強後のモニタリング</a:t>
            </a:r>
            <a:endParaRPr lang="en-US" altLang="ja-JP" sz="400" u="sng"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最低</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でも週</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1</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回のパトロールを実施していることから現状のとおりとする。</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6825180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57D6C0A1-9264-47D4-A470-56C07D157F34}" type="slidenum">
              <a:rPr kumimoji="1" lang="ja-JP" altLang="en-US" smtClean="0">
                <a:latin typeface="Meiryo UI" panose="020B0604030504040204" pitchFamily="50" charset="-128"/>
                <a:ea typeface="Meiryo UI" panose="020B0604030504040204" pitchFamily="50" charset="-128"/>
                <a:cs typeface="Meiryo UI" panose="020B0604030504040204" pitchFamily="50" charset="-128"/>
              </a:rPr>
              <a:t>15</a:t>
            </a:fld>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コンテンツ プレースホルダー 2"/>
          <p:cNvSpPr txBox="1">
            <a:spLocks/>
          </p:cNvSpPr>
          <p:nvPr/>
        </p:nvSpPr>
        <p:spPr>
          <a:xfrm>
            <a:off x="100233" y="689063"/>
            <a:ext cx="8928000" cy="402431"/>
          </a:xfrm>
          <a:prstGeom prst="rect">
            <a:avLst/>
          </a:prstGeom>
          <a:gradFill>
            <a:gsLst>
              <a:gs pos="0">
                <a:srgbClr val="FFFF99"/>
              </a:gs>
              <a:gs pos="100000">
                <a:schemeClr val="bg1"/>
              </a:gs>
            </a:gsLst>
            <a:lin ang="5400000" scaled="1"/>
          </a:gradFill>
          <a:ln w="12700">
            <a:solidFill>
              <a:schemeClr val="tx1"/>
            </a:solidFill>
          </a:ln>
        </p:spPr>
        <p:txBody>
          <a:bodyPr>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ts val="600"/>
              </a:spcBef>
              <a:buNone/>
            </a:pPr>
            <a:r>
              <a:rPr lang="en-US" altLang="ja-JP" sz="2000" dirty="0">
                <a:latin typeface="Meiryo UI" panose="020B0604030504040204" pitchFamily="50" charset="-128"/>
                <a:ea typeface="Meiryo UI" panose="020B0604030504040204" pitchFamily="50" charset="-128"/>
                <a:cs typeface="Meiryo UI" panose="020B0604030504040204" pitchFamily="50" charset="-128"/>
              </a:rPr>
              <a:t>1</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-2</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分野横断的</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な検討を踏まえた点検</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案</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 Co</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構造物</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（擁壁</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(H=5m</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以上</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300" dirty="0" err="1">
                <a:latin typeface="Meiryo UI" panose="020B0604030504040204" pitchFamily="50" charset="-128"/>
                <a:ea typeface="Meiryo UI" panose="020B0604030504040204" pitchFamily="50" charset="-128"/>
                <a:cs typeface="Meiryo UI" panose="020B0604030504040204" pitchFamily="50" charset="-128"/>
              </a:rPr>
              <a:t>、</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Box</a:t>
            </a:r>
            <a:r>
              <a:rPr lang="ja-JP" altLang="en-US" sz="1300" dirty="0" err="1">
                <a:latin typeface="Meiryo UI" panose="020B0604030504040204" pitchFamily="50" charset="-128"/>
                <a:ea typeface="Meiryo UI" panose="020B0604030504040204" pitchFamily="50" charset="-128"/>
                <a:cs typeface="Meiryo UI" panose="020B0604030504040204" pitchFamily="50" charset="-128"/>
              </a:rPr>
              <a:t>、</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共同溝</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8" name="テキスト ボックス 47"/>
          <p:cNvSpPr txBox="1"/>
          <p:nvPr/>
        </p:nvSpPr>
        <p:spPr>
          <a:xfrm>
            <a:off x="107503" y="1118920"/>
            <a:ext cx="8920729" cy="892552"/>
          </a:xfrm>
          <a:prstGeom prst="rect">
            <a:avLst/>
          </a:prstGeom>
          <a:noFill/>
        </p:spPr>
        <p:txBody>
          <a:bodyPr wrap="square" rtlCol="0">
            <a:spAutoFit/>
          </a:bodyPr>
          <a:lstStyle/>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u="sng" dirty="0" smtClean="0">
                <a:latin typeface="Meiryo UI" panose="020B0604030504040204" pitchFamily="50" charset="-128"/>
                <a:ea typeface="Meiryo UI" panose="020B0604030504040204" pitchFamily="50" charset="-128"/>
                <a:cs typeface="Meiryo UI" panose="020B0604030504040204" pitchFamily="50" charset="-128"/>
              </a:rPr>
              <a:t>不可視部分への対応</a:t>
            </a:r>
            <a:endParaRPr lang="en-US" altLang="ja-JP" sz="1600" u="sng"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擁壁やボックスカルバートは、橋梁や舗装のように繰返し荷重を受ける施設ではないことから</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、クラック等</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外見</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の</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変状が見受けられない状態</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での背面空洞の調査等は実施しない。</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35" name="Rectangle 2"/>
          <p:cNvSpPr>
            <a:spLocks noChangeArrowheads="1"/>
          </p:cNvSpPr>
          <p:nvPr/>
        </p:nvSpPr>
        <p:spPr bwMode="auto">
          <a:xfrm>
            <a:off x="4160" y="-19653"/>
            <a:ext cx="9144000" cy="636588"/>
          </a:xfrm>
          <a:prstGeom prst="rect">
            <a:avLst/>
          </a:prstGeom>
          <a:gradFill>
            <a:gsLst>
              <a:gs pos="0">
                <a:schemeClr val="tx2"/>
              </a:gs>
              <a:gs pos="100000">
                <a:schemeClr val="accent1"/>
              </a:gs>
            </a:gsLst>
            <a:lin ang="5400000" scaled="1"/>
          </a:gradFill>
          <a:ln w="9525">
            <a:noFill/>
            <a:miter lim="800000"/>
            <a:headEnd/>
            <a:tailEnd/>
          </a:ln>
          <a:effectLst/>
          <a:extLst/>
        </p:spPr>
        <p:txBody>
          <a:bodyPr wrap="none" lIns="91350" tIns="45674" rIns="91350" bIns="45674" anchor="ctr"/>
          <a:lstStyle/>
          <a:p>
            <a:pPr fontAlgn="base">
              <a:spcBef>
                <a:spcPct val="0"/>
              </a:spcBef>
              <a:spcAft>
                <a:spcPct val="0"/>
              </a:spcAft>
            </a:pPr>
            <a:endParaRPr lang="en-US" altLang="zh-TW" sz="2800" b="1" dirty="0">
              <a:solidFill>
                <a:schemeClr val="bg1"/>
              </a:solidFill>
              <a:latin typeface="Meiryo UI" pitchFamily="50" charset="-128"/>
              <a:ea typeface="Meiryo UI" pitchFamily="50" charset="-128"/>
              <a:cs typeface="Meiryo UI" pitchFamily="50" charset="-128"/>
            </a:endParaRPr>
          </a:p>
        </p:txBody>
      </p:sp>
      <p:sp>
        <p:nvSpPr>
          <p:cNvPr id="12" name="テキスト ボックス 11"/>
          <p:cNvSpPr txBox="1"/>
          <p:nvPr/>
        </p:nvSpPr>
        <p:spPr>
          <a:xfrm>
            <a:off x="107504" y="1988840"/>
            <a:ext cx="8920729" cy="1138773"/>
          </a:xfrm>
          <a:prstGeom prst="rect">
            <a:avLst/>
          </a:prstGeom>
          <a:noFill/>
        </p:spPr>
        <p:txBody>
          <a:bodyPr wrap="square" rtlCol="0">
            <a:spAutoFit/>
          </a:bodyPr>
          <a:lstStyle/>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u="sng" dirty="0" smtClean="0">
                <a:latin typeface="Meiryo UI" panose="020B0604030504040204" pitchFamily="50" charset="-128"/>
                <a:ea typeface="Meiryo UI" panose="020B0604030504040204" pitchFamily="50" charset="-128"/>
                <a:cs typeface="Meiryo UI" panose="020B0604030504040204" pitchFamily="50" charset="-128"/>
              </a:rPr>
              <a:t>緊急</a:t>
            </a:r>
            <a:r>
              <a:rPr lang="ja-JP" altLang="en-US" sz="1600" u="sng" dirty="0">
                <a:latin typeface="Meiryo UI" panose="020B0604030504040204" pitchFamily="50" charset="-128"/>
                <a:ea typeface="Meiryo UI" panose="020B0604030504040204" pitchFamily="50" charset="-128"/>
                <a:cs typeface="Meiryo UI" panose="020B0604030504040204" pitchFamily="50" charset="-128"/>
              </a:rPr>
              <a:t>事象</a:t>
            </a:r>
            <a:r>
              <a:rPr lang="ja-JP" altLang="en-US" sz="1600" u="sng" dirty="0" smtClean="0">
                <a:latin typeface="Meiryo UI" panose="020B0604030504040204" pitchFamily="50" charset="-128"/>
                <a:ea typeface="Meiryo UI" panose="020B0604030504040204" pitchFamily="50" charset="-128"/>
                <a:cs typeface="Meiryo UI" panose="020B0604030504040204" pitchFamily="50" charset="-128"/>
              </a:rPr>
              <a:t>への対応</a:t>
            </a:r>
            <a:r>
              <a:rPr lang="en-US" altLang="ja-JP" sz="1600" u="sng"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u="sng" dirty="0" smtClean="0">
                <a:latin typeface="Meiryo UI" panose="020B0604030504040204" pitchFamily="50" charset="-128"/>
                <a:ea typeface="Meiryo UI" panose="020B0604030504040204" pitchFamily="50" charset="-128"/>
                <a:cs typeface="Meiryo UI" panose="020B0604030504040204" pitchFamily="50" charset="-128"/>
              </a:rPr>
              <a:t>水平展開</a:t>
            </a:r>
            <a:r>
              <a:rPr lang="en-US" altLang="ja-JP" sz="1600" u="sng" dirty="0" smtClean="0">
                <a:latin typeface="Meiryo UI" panose="020B0604030504040204" pitchFamily="50" charset="-128"/>
                <a:ea typeface="Meiryo UI" panose="020B0604030504040204" pitchFamily="50" charset="-128"/>
                <a:cs typeface="Meiryo UI" panose="020B0604030504040204" pitchFamily="50" charset="-128"/>
              </a:rPr>
              <a:t>)</a:t>
            </a:r>
          </a:p>
          <a:p>
            <a:endParaRPr lang="en-US" altLang="ja-JP" sz="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・緊急</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事象が発生した場合、同種の施設について、緊急点検の実施を</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明記する。</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また</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、同様な事象が発生しないよう原因を究明し、点検や補修・新設などに反映させる。</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テキスト ボックス 13"/>
          <p:cNvSpPr txBox="1"/>
          <p:nvPr/>
        </p:nvSpPr>
        <p:spPr>
          <a:xfrm>
            <a:off x="107504" y="3718773"/>
            <a:ext cx="8920729" cy="646331"/>
          </a:xfrm>
          <a:prstGeom prst="rect">
            <a:avLst/>
          </a:prstGeom>
          <a:noFill/>
        </p:spPr>
        <p:txBody>
          <a:bodyPr wrap="square" rtlCol="0">
            <a:spAutoFit/>
          </a:bodyPr>
          <a:lstStyle/>
          <a:p>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u="sng" dirty="0" smtClean="0">
                <a:latin typeface="Meiryo UI" panose="020B0604030504040204" pitchFamily="50" charset="-128"/>
                <a:ea typeface="Meiryo UI" panose="020B0604030504040204" pitchFamily="50" charset="-128"/>
                <a:cs typeface="Meiryo UI" panose="020B0604030504040204" pitchFamily="50" charset="-128"/>
              </a:rPr>
              <a:t>点検結果の質の向上と確保</a:t>
            </a:r>
            <a:endParaRPr lang="en-US" altLang="ja-JP" sz="1600" u="sng"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・掘割部などの擁壁について、傾きなどの変位を確認するためレーザ計測による点検を検討する。</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テキスト ボックス 14"/>
          <p:cNvSpPr txBox="1"/>
          <p:nvPr/>
        </p:nvSpPr>
        <p:spPr>
          <a:xfrm>
            <a:off x="107504" y="4366845"/>
            <a:ext cx="8920729" cy="646331"/>
          </a:xfrm>
          <a:prstGeom prst="rect">
            <a:avLst/>
          </a:prstGeom>
          <a:noFill/>
        </p:spPr>
        <p:txBody>
          <a:bodyPr wrap="square" rtlCol="0">
            <a:spAutoFit/>
          </a:bodyPr>
          <a:lstStyle/>
          <a:p>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u="sng" dirty="0" smtClean="0">
                <a:latin typeface="Meiryo UI" panose="020B0604030504040204" pitchFamily="50" charset="-128"/>
                <a:ea typeface="Meiryo UI" panose="020B0604030504040204" pitchFamily="50" charset="-128"/>
                <a:cs typeface="Meiryo UI" panose="020B0604030504040204" pitchFamily="50" charset="-128"/>
              </a:rPr>
              <a:t>点検等データの伝承</a:t>
            </a:r>
            <a:r>
              <a:rPr lang="en-US" altLang="ja-JP" sz="1600" u="sng"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u="sng" dirty="0" smtClean="0">
                <a:latin typeface="Meiryo UI" panose="020B0604030504040204" pitchFamily="50" charset="-128"/>
                <a:ea typeface="Meiryo UI" panose="020B0604030504040204" pitchFamily="50" charset="-128"/>
                <a:cs typeface="Meiryo UI" panose="020B0604030504040204" pitchFamily="50" charset="-128"/>
              </a:rPr>
              <a:t>管理体制</a:t>
            </a:r>
            <a:r>
              <a:rPr lang="en-US" altLang="ja-JP" sz="1600" u="sng" dirty="0" smtClean="0">
                <a:latin typeface="Meiryo UI" panose="020B0604030504040204" pitchFamily="50" charset="-128"/>
                <a:ea typeface="Meiryo UI" panose="020B0604030504040204" pitchFamily="50" charset="-128"/>
                <a:cs typeface="Meiryo UI" panose="020B0604030504040204" pitchFamily="50" charset="-128"/>
              </a:rPr>
              <a:t>)</a:t>
            </a:r>
          </a:p>
          <a:p>
            <a:endParaRPr lang="en-US" altLang="ja-JP" sz="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・昨年度から定期点検を始めたこと</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から、システム導入の有無については今後</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検討する。</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テキスト ボックス 15"/>
          <p:cNvSpPr txBox="1"/>
          <p:nvPr/>
        </p:nvSpPr>
        <p:spPr>
          <a:xfrm>
            <a:off x="107504" y="5014917"/>
            <a:ext cx="8920729" cy="646331"/>
          </a:xfrm>
          <a:prstGeom prst="rect">
            <a:avLst/>
          </a:prstGeom>
          <a:noFill/>
        </p:spPr>
        <p:txBody>
          <a:bodyPr wrap="square" rtlCol="0">
            <a:spAutoFit/>
          </a:bodyPr>
          <a:lstStyle/>
          <a:p>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u="sng" dirty="0" smtClean="0">
                <a:latin typeface="Meiryo UI" panose="020B0604030504040204" pitchFamily="50" charset="-128"/>
                <a:ea typeface="Meiryo UI" panose="020B0604030504040204" pitchFamily="50" charset="-128"/>
                <a:cs typeface="Meiryo UI" panose="020B0604030504040204" pitchFamily="50" charset="-128"/>
              </a:rPr>
              <a:t>点検</a:t>
            </a:r>
            <a:r>
              <a:rPr lang="ja-JP" altLang="en-US" sz="1600" u="sng" dirty="0">
                <a:latin typeface="Meiryo UI" panose="020B0604030504040204" pitchFamily="50" charset="-128"/>
                <a:ea typeface="Meiryo UI" panose="020B0604030504040204" pitchFamily="50" charset="-128"/>
                <a:cs typeface="Meiryo UI" panose="020B0604030504040204" pitchFamily="50" charset="-128"/>
              </a:rPr>
              <a:t>のメリハリ</a:t>
            </a:r>
            <a:r>
              <a:rPr lang="en-US" altLang="ja-JP" sz="1600" u="sng"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u="sng" dirty="0">
                <a:latin typeface="Meiryo UI" panose="020B0604030504040204" pitchFamily="50" charset="-128"/>
                <a:ea typeface="Meiryo UI" panose="020B0604030504040204" pitchFamily="50" charset="-128"/>
                <a:cs typeface="Meiryo UI" panose="020B0604030504040204" pitchFamily="50" charset="-128"/>
              </a:rPr>
              <a:t>頻度の見直し等</a:t>
            </a:r>
            <a:r>
              <a:rPr lang="en-US" altLang="ja-JP" sz="1600" u="sng" dirty="0" smtClean="0">
                <a:latin typeface="Meiryo UI" panose="020B0604030504040204" pitchFamily="50" charset="-128"/>
                <a:ea typeface="Meiryo UI" panose="020B0604030504040204" pitchFamily="50" charset="-128"/>
                <a:cs typeface="Meiryo UI" panose="020B0604030504040204" pitchFamily="50" charset="-128"/>
              </a:rPr>
              <a:t>)</a:t>
            </a:r>
          </a:p>
          <a:p>
            <a:endParaRPr lang="en-US" altLang="ja-JP" sz="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・昨年度から定期点検を始めたこと</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から、頻度や重点化は今後</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検討する。</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正方形/長方形 17"/>
          <p:cNvSpPr/>
          <p:nvPr/>
        </p:nvSpPr>
        <p:spPr>
          <a:xfrm>
            <a:off x="-1250" y="87015"/>
            <a:ext cx="8677706" cy="461665"/>
          </a:xfrm>
          <a:prstGeom prst="rect">
            <a:avLst/>
          </a:prstGeom>
        </p:spPr>
        <p:txBody>
          <a:bodyPr wrap="square">
            <a:spAutoFit/>
          </a:bodyPr>
          <a:lstStyle/>
          <a:p>
            <a:pPr fontAlgn="base">
              <a:spcBef>
                <a:spcPct val="0"/>
              </a:spcBef>
              <a:spcAft>
                <a:spcPct val="0"/>
              </a:spcAft>
            </a:pPr>
            <a:r>
              <a:rPr lang="ja-JP" altLang="en-US" sz="2400" b="1" dirty="0" smtClean="0">
                <a:solidFill>
                  <a:schemeClr val="bg1"/>
                </a:solidFill>
                <a:latin typeface="Meiryo UI" pitchFamily="50" charset="-128"/>
                <a:ea typeface="Meiryo UI" pitchFamily="50" charset="-128"/>
                <a:cs typeface="Meiryo UI" pitchFamily="50" charset="-128"/>
              </a:rPr>
              <a:t>　</a:t>
            </a:r>
            <a:r>
              <a:rPr lang="en-US" altLang="ja-JP" sz="2400" b="1" dirty="0">
                <a:solidFill>
                  <a:schemeClr val="bg1"/>
                </a:solidFill>
                <a:latin typeface="Meiryo UI" pitchFamily="50" charset="-128"/>
                <a:ea typeface="Meiryo UI" pitchFamily="50" charset="-128"/>
                <a:cs typeface="Meiryo UI" pitchFamily="50" charset="-128"/>
              </a:rPr>
              <a:t>1</a:t>
            </a:r>
            <a:r>
              <a:rPr lang="ja-JP" altLang="en-US" sz="2400" b="1" dirty="0" smtClean="0">
                <a:solidFill>
                  <a:schemeClr val="bg1"/>
                </a:solidFill>
                <a:latin typeface="Meiryo UI" pitchFamily="50" charset="-128"/>
                <a:ea typeface="Meiryo UI" pitchFamily="50" charset="-128"/>
                <a:cs typeface="Meiryo UI" pitchFamily="50" charset="-128"/>
              </a:rPr>
              <a:t>）点検、診断、評価の手法や体制等の充実</a:t>
            </a:r>
            <a:endParaRPr lang="ja-JP" altLang="en-US" sz="2400" b="1" dirty="0">
              <a:solidFill>
                <a:schemeClr val="bg1"/>
              </a:solidFill>
              <a:latin typeface="Meiryo UI" pitchFamily="50" charset="-128"/>
              <a:ea typeface="Meiryo UI" pitchFamily="50" charset="-128"/>
              <a:cs typeface="Meiryo UI" pitchFamily="50" charset="-128"/>
            </a:endParaRPr>
          </a:p>
        </p:txBody>
      </p:sp>
      <p:sp>
        <p:nvSpPr>
          <p:cNvPr id="17" name="テキスト ボックス 16"/>
          <p:cNvSpPr txBox="1"/>
          <p:nvPr/>
        </p:nvSpPr>
        <p:spPr>
          <a:xfrm>
            <a:off x="107504" y="5662989"/>
            <a:ext cx="8920729" cy="646331"/>
          </a:xfrm>
          <a:prstGeom prst="rect">
            <a:avLst/>
          </a:prstGeom>
          <a:noFill/>
        </p:spPr>
        <p:txBody>
          <a:bodyPr wrap="square" rtlCol="0">
            <a:spAutoFit/>
          </a:bodyPr>
          <a:lstStyle/>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u="sng" dirty="0" smtClean="0">
                <a:latin typeface="Meiryo UI" panose="020B0604030504040204" pitchFamily="50" charset="-128"/>
                <a:ea typeface="Meiryo UI" panose="020B0604030504040204" pitchFamily="50" charset="-128"/>
                <a:cs typeface="Meiryo UI" panose="020B0604030504040204" pitchFamily="50" charset="-128"/>
              </a:rPr>
              <a:t>補修･補強後のモニタリング</a:t>
            </a:r>
            <a:endParaRPr lang="en-US" altLang="ja-JP" sz="400" u="sng"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補修履歴を蓄積</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する</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テキスト ボックス 19"/>
          <p:cNvSpPr txBox="1"/>
          <p:nvPr/>
        </p:nvSpPr>
        <p:spPr>
          <a:xfrm>
            <a:off x="117133" y="2854677"/>
            <a:ext cx="8920729" cy="892552"/>
          </a:xfrm>
          <a:prstGeom prst="rect">
            <a:avLst/>
          </a:prstGeom>
          <a:noFill/>
        </p:spPr>
        <p:txBody>
          <a:bodyPr wrap="square" rtlCol="0">
            <a:spAutoFit/>
          </a:bodyPr>
          <a:lstStyle/>
          <a:p>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u="sng" dirty="0" smtClean="0">
                <a:latin typeface="Meiryo UI" panose="020B0604030504040204" pitchFamily="50" charset="-128"/>
                <a:ea typeface="Meiryo UI" panose="020B0604030504040204" pitchFamily="50" charset="-128"/>
                <a:cs typeface="Meiryo UI" panose="020B0604030504040204" pitchFamily="50" charset="-128"/>
              </a:rPr>
              <a:t>材料</a:t>
            </a:r>
            <a:r>
              <a:rPr lang="ja-JP" altLang="en-US" sz="1600" u="sng" dirty="0">
                <a:latin typeface="Meiryo UI" panose="020B0604030504040204" pitchFamily="50" charset="-128"/>
                <a:ea typeface="Meiryo UI" panose="020B0604030504040204" pitchFamily="50" charset="-128"/>
                <a:cs typeface="Meiryo UI" panose="020B0604030504040204" pitchFamily="50" charset="-128"/>
              </a:rPr>
              <a:t>劣化</a:t>
            </a:r>
            <a:r>
              <a:rPr lang="ja-JP" altLang="en-US" sz="1600" u="sng" dirty="0" smtClean="0">
                <a:latin typeface="Meiryo UI" panose="020B0604030504040204" pitchFamily="50" charset="-128"/>
                <a:ea typeface="Meiryo UI" panose="020B0604030504040204" pitchFamily="50" charset="-128"/>
                <a:cs typeface="Meiryo UI" panose="020B0604030504040204" pitchFamily="50" charset="-128"/>
              </a:rPr>
              <a:t>など詳細調査の標準化</a:t>
            </a:r>
            <a:endParaRPr lang="en-US" altLang="ja-JP" sz="1600" u="sng"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・現在の点検マニュアルに、「点検に</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おける</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道路構造物</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健全度</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の判定において、さらに詳細な調査や検討が</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必</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要とされた</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場合には、標準調査や詳細調査を実施する。」と記載があることから現状のとおりとする。</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7202095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57D6C0A1-9264-47D4-A470-56C07D157F34}" type="slidenum">
              <a:rPr kumimoji="1" lang="ja-JP" altLang="en-US" smtClean="0">
                <a:latin typeface="Meiryo UI" panose="020B0604030504040204" pitchFamily="50" charset="-128"/>
                <a:ea typeface="Meiryo UI" panose="020B0604030504040204" pitchFamily="50" charset="-128"/>
                <a:cs typeface="Meiryo UI" panose="020B0604030504040204" pitchFamily="50" charset="-128"/>
              </a:rPr>
              <a:t>16</a:t>
            </a:fld>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コンテンツ プレースホルダー 2"/>
          <p:cNvSpPr txBox="1">
            <a:spLocks/>
          </p:cNvSpPr>
          <p:nvPr/>
        </p:nvSpPr>
        <p:spPr>
          <a:xfrm>
            <a:off x="100233" y="689063"/>
            <a:ext cx="8928000" cy="402431"/>
          </a:xfrm>
          <a:prstGeom prst="rect">
            <a:avLst/>
          </a:prstGeom>
          <a:gradFill>
            <a:gsLst>
              <a:gs pos="0">
                <a:srgbClr val="FFFF99"/>
              </a:gs>
              <a:gs pos="100000">
                <a:schemeClr val="bg1"/>
              </a:gs>
            </a:gsLst>
            <a:lin ang="5400000" scaled="1"/>
          </a:gradFill>
          <a:ln w="12700">
            <a:solidFill>
              <a:schemeClr val="tx1"/>
            </a:solidFill>
          </a:ln>
        </p:spPr>
        <p:txBody>
          <a:bodyPr>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ts val="600"/>
              </a:spcBef>
              <a:buNone/>
            </a:pPr>
            <a:r>
              <a:rPr lang="en-US" altLang="ja-JP" sz="2000" dirty="0">
                <a:latin typeface="Meiryo UI" panose="020B0604030504040204" pitchFamily="50" charset="-128"/>
                <a:ea typeface="Meiryo UI" panose="020B0604030504040204" pitchFamily="50" charset="-128"/>
                <a:cs typeface="Meiryo UI" panose="020B0604030504040204" pitchFamily="50" charset="-128"/>
              </a:rPr>
              <a:t>5</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-2</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分野横断的</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な検討を踏まえた点検</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案</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：横断歩道橋</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35" name="Rectangle 2"/>
          <p:cNvSpPr>
            <a:spLocks noChangeArrowheads="1"/>
          </p:cNvSpPr>
          <p:nvPr/>
        </p:nvSpPr>
        <p:spPr bwMode="auto">
          <a:xfrm>
            <a:off x="4160" y="-19653"/>
            <a:ext cx="9144000" cy="636588"/>
          </a:xfrm>
          <a:prstGeom prst="rect">
            <a:avLst/>
          </a:prstGeom>
          <a:gradFill>
            <a:gsLst>
              <a:gs pos="0">
                <a:schemeClr val="tx2"/>
              </a:gs>
              <a:gs pos="100000">
                <a:schemeClr val="accent1"/>
              </a:gs>
            </a:gsLst>
            <a:lin ang="5400000" scaled="1"/>
          </a:gradFill>
          <a:ln w="9525">
            <a:noFill/>
            <a:miter lim="800000"/>
            <a:headEnd/>
            <a:tailEnd/>
          </a:ln>
          <a:effectLst/>
          <a:extLst/>
        </p:spPr>
        <p:txBody>
          <a:bodyPr wrap="none" lIns="91350" tIns="45674" rIns="91350" bIns="45674" anchor="ctr"/>
          <a:lstStyle/>
          <a:p>
            <a:pPr fontAlgn="base">
              <a:spcBef>
                <a:spcPct val="0"/>
              </a:spcBef>
              <a:spcAft>
                <a:spcPct val="0"/>
              </a:spcAft>
            </a:pPr>
            <a:endParaRPr lang="en-US" altLang="zh-TW" sz="2800" b="1" dirty="0">
              <a:solidFill>
                <a:schemeClr val="bg1"/>
              </a:solidFill>
              <a:latin typeface="Meiryo UI" pitchFamily="50" charset="-128"/>
              <a:ea typeface="Meiryo UI" pitchFamily="50" charset="-128"/>
              <a:cs typeface="Meiryo UI" pitchFamily="50" charset="-128"/>
            </a:endParaRPr>
          </a:p>
        </p:txBody>
      </p:sp>
      <p:sp>
        <p:nvSpPr>
          <p:cNvPr id="18" name="正方形/長方形 17"/>
          <p:cNvSpPr/>
          <p:nvPr/>
        </p:nvSpPr>
        <p:spPr>
          <a:xfrm>
            <a:off x="-1250" y="87015"/>
            <a:ext cx="8677706" cy="461665"/>
          </a:xfrm>
          <a:prstGeom prst="rect">
            <a:avLst/>
          </a:prstGeom>
        </p:spPr>
        <p:txBody>
          <a:bodyPr wrap="square">
            <a:spAutoFit/>
          </a:bodyPr>
          <a:lstStyle/>
          <a:p>
            <a:pPr fontAlgn="base">
              <a:spcBef>
                <a:spcPct val="0"/>
              </a:spcBef>
              <a:spcAft>
                <a:spcPct val="0"/>
              </a:spcAft>
            </a:pPr>
            <a:r>
              <a:rPr lang="ja-JP" altLang="en-US" sz="2400" b="1" dirty="0" smtClean="0">
                <a:solidFill>
                  <a:schemeClr val="bg1"/>
                </a:solidFill>
                <a:latin typeface="Meiryo UI" pitchFamily="50" charset="-128"/>
                <a:ea typeface="Meiryo UI" pitchFamily="50" charset="-128"/>
                <a:cs typeface="Meiryo UI" pitchFamily="50" charset="-128"/>
              </a:rPr>
              <a:t>　</a:t>
            </a:r>
            <a:r>
              <a:rPr lang="en-US" altLang="ja-JP" sz="2400" b="1" dirty="0">
                <a:solidFill>
                  <a:schemeClr val="bg1"/>
                </a:solidFill>
                <a:latin typeface="Meiryo UI" pitchFamily="50" charset="-128"/>
                <a:ea typeface="Meiryo UI" pitchFamily="50" charset="-128"/>
                <a:cs typeface="Meiryo UI" pitchFamily="50" charset="-128"/>
              </a:rPr>
              <a:t>1</a:t>
            </a:r>
            <a:r>
              <a:rPr lang="ja-JP" altLang="en-US" sz="2400" b="1" dirty="0" smtClean="0">
                <a:solidFill>
                  <a:schemeClr val="bg1"/>
                </a:solidFill>
                <a:latin typeface="Meiryo UI" pitchFamily="50" charset="-128"/>
                <a:ea typeface="Meiryo UI" pitchFamily="50" charset="-128"/>
                <a:cs typeface="Meiryo UI" pitchFamily="50" charset="-128"/>
              </a:rPr>
              <a:t>）点検、診断、評価の手法や体制等の充実</a:t>
            </a:r>
            <a:endParaRPr lang="ja-JP" altLang="en-US" sz="2400" b="1" dirty="0">
              <a:solidFill>
                <a:schemeClr val="bg1"/>
              </a:solidFill>
              <a:latin typeface="Meiryo UI" pitchFamily="50" charset="-128"/>
              <a:ea typeface="Meiryo UI" pitchFamily="50" charset="-128"/>
              <a:cs typeface="Meiryo UI" pitchFamily="50" charset="-128"/>
            </a:endParaRPr>
          </a:p>
        </p:txBody>
      </p:sp>
      <p:sp>
        <p:nvSpPr>
          <p:cNvPr id="17" name="テキスト ボックス 16"/>
          <p:cNvSpPr txBox="1"/>
          <p:nvPr/>
        </p:nvSpPr>
        <p:spPr>
          <a:xfrm>
            <a:off x="107503" y="1118920"/>
            <a:ext cx="8920729" cy="892552"/>
          </a:xfrm>
          <a:prstGeom prst="rect">
            <a:avLst/>
          </a:prstGeom>
          <a:noFill/>
        </p:spPr>
        <p:txBody>
          <a:bodyPr wrap="square" rtlCol="0">
            <a:spAutoFit/>
          </a:bodyPr>
          <a:lstStyle/>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u="sng" dirty="0" smtClean="0">
                <a:latin typeface="Meiryo UI" panose="020B0604030504040204" pitchFamily="50" charset="-128"/>
                <a:ea typeface="Meiryo UI" panose="020B0604030504040204" pitchFamily="50" charset="-128"/>
                <a:cs typeface="Meiryo UI" panose="020B0604030504040204" pitchFamily="50" charset="-128"/>
              </a:rPr>
              <a:t>不可視部分への対応</a:t>
            </a:r>
            <a:endParaRPr lang="en-US" altLang="ja-JP" sz="1600" u="sng"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・橋脚基礎については、</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点検が困難なことか</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ら、定期的な点検は実施しない。ただし、</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地震発生後</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には変位</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の</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有無</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を確認するため、高さ測定を実施する。　</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テキスト ボックス 19"/>
          <p:cNvSpPr txBox="1"/>
          <p:nvPr/>
        </p:nvSpPr>
        <p:spPr>
          <a:xfrm>
            <a:off x="107504" y="1988840"/>
            <a:ext cx="8920729" cy="1138773"/>
          </a:xfrm>
          <a:prstGeom prst="rect">
            <a:avLst/>
          </a:prstGeom>
          <a:noFill/>
        </p:spPr>
        <p:txBody>
          <a:bodyPr wrap="square" rtlCol="0">
            <a:spAutoFit/>
          </a:bodyPr>
          <a:lstStyle/>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u="sng" dirty="0" smtClean="0">
                <a:latin typeface="Meiryo UI" panose="020B0604030504040204" pitchFamily="50" charset="-128"/>
                <a:ea typeface="Meiryo UI" panose="020B0604030504040204" pitchFamily="50" charset="-128"/>
                <a:cs typeface="Meiryo UI" panose="020B0604030504040204" pitchFamily="50" charset="-128"/>
              </a:rPr>
              <a:t>緊急</a:t>
            </a:r>
            <a:r>
              <a:rPr lang="ja-JP" altLang="en-US" sz="1600" u="sng" dirty="0">
                <a:latin typeface="Meiryo UI" panose="020B0604030504040204" pitchFamily="50" charset="-128"/>
                <a:ea typeface="Meiryo UI" panose="020B0604030504040204" pitchFamily="50" charset="-128"/>
                <a:cs typeface="Meiryo UI" panose="020B0604030504040204" pitchFamily="50" charset="-128"/>
              </a:rPr>
              <a:t>事象</a:t>
            </a:r>
            <a:r>
              <a:rPr lang="ja-JP" altLang="en-US" sz="1600" u="sng" dirty="0" smtClean="0">
                <a:latin typeface="Meiryo UI" panose="020B0604030504040204" pitchFamily="50" charset="-128"/>
                <a:ea typeface="Meiryo UI" panose="020B0604030504040204" pitchFamily="50" charset="-128"/>
                <a:cs typeface="Meiryo UI" panose="020B0604030504040204" pitchFamily="50" charset="-128"/>
              </a:rPr>
              <a:t>への対応</a:t>
            </a:r>
            <a:r>
              <a:rPr lang="en-US" altLang="ja-JP" sz="1600" u="sng"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u="sng" dirty="0" smtClean="0">
                <a:latin typeface="Meiryo UI" panose="020B0604030504040204" pitchFamily="50" charset="-128"/>
                <a:ea typeface="Meiryo UI" panose="020B0604030504040204" pitchFamily="50" charset="-128"/>
                <a:cs typeface="Meiryo UI" panose="020B0604030504040204" pitchFamily="50" charset="-128"/>
              </a:rPr>
              <a:t>水平展開</a:t>
            </a:r>
            <a:r>
              <a:rPr lang="en-US" altLang="ja-JP" sz="1600" u="sng" dirty="0" smtClean="0">
                <a:latin typeface="Meiryo UI" panose="020B0604030504040204" pitchFamily="50" charset="-128"/>
                <a:ea typeface="Meiryo UI" panose="020B0604030504040204" pitchFamily="50" charset="-128"/>
                <a:cs typeface="Meiryo UI" panose="020B0604030504040204" pitchFamily="50" charset="-128"/>
              </a:rPr>
              <a:t>)</a:t>
            </a:r>
          </a:p>
          <a:p>
            <a:endParaRPr lang="en-US" altLang="ja-JP" sz="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・緊急</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事象が発生した場合、同種の施設について、緊急点検の実施を</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明記する。</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また</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、同様な事象が発生しないよう原因を究明し、点検や補修・新設などに反映させる。</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テキスト ボックス 20"/>
          <p:cNvSpPr txBox="1"/>
          <p:nvPr/>
        </p:nvSpPr>
        <p:spPr>
          <a:xfrm>
            <a:off x="107504" y="2852936"/>
            <a:ext cx="8920729" cy="892552"/>
          </a:xfrm>
          <a:prstGeom prst="rect">
            <a:avLst/>
          </a:prstGeom>
          <a:noFill/>
        </p:spPr>
        <p:txBody>
          <a:bodyPr wrap="square" rtlCol="0">
            <a:spAutoFit/>
          </a:bodyPr>
          <a:lstStyle/>
          <a:p>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u="sng" dirty="0" smtClean="0">
                <a:latin typeface="Meiryo UI" panose="020B0604030504040204" pitchFamily="50" charset="-128"/>
                <a:ea typeface="Meiryo UI" panose="020B0604030504040204" pitchFamily="50" charset="-128"/>
                <a:cs typeface="Meiryo UI" panose="020B0604030504040204" pitchFamily="50" charset="-128"/>
              </a:rPr>
              <a:t>材料</a:t>
            </a:r>
            <a:r>
              <a:rPr lang="ja-JP" altLang="en-US" sz="1600" u="sng" dirty="0">
                <a:latin typeface="Meiryo UI" panose="020B0604030504040204" pitchFamily="50" charset="-128"/>
                <a:ea typeface="Meiryo UI" panose="020B0604030504040204" pitchFamily="50" charset="-128"/>
                <a:cs typeface="Meiryo UI" panose="020B0604030504040204" pitchFamily="50" charset="-128"/>
              </a:rPr>
              <a:t>劣化</a:t>
            </a:r>
            <a:r>
              <a:rPr lang="ja-JP" altLang="en-US" sz="1600" u="sng" dirty="0" smtClean="0">
                <a:latin typeface="Meiryo UI" panose="020B0604030504040204" pitchFamily="50" charset="-128"/>
                <a:ea typeface="Meiryo UI" panose="020B0604030504040204" pitchFamily="50" charset="-128"/>
                <a:cs typeface="Meiryo UI" panose="020B0604030504040204" pitchFamily="50" charset="-128"/>
              </a:rPr>
              <a:t>など詳細調査の標準化</a:t>
            </a:r>
            <a:endParaRPr lang="en-US" altLang="ja-JP" sz="1600" u="sng"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・現在</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の点検要領に、「詳細調査は、損傷の事象から詳細調査が必要であると判断される場合には、その内</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容に基づき調査時期や調査手法を検討の上、実施するものとする。」と記載があることから現状のとおりとする。</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テキスト ボックス 21"/>
          <p:cNvSpPr txBox="1"/>
          <p:nvPr/>
        </p:nvSpPr>
        <p:spPr>
          <a:xfrm>
            <a:off x="107504" y="3717032"/>
            <a:ext cx="8920729" cy="646331"/>
          </a:xfrm>
          <a:prstGeom prst="rect">
            <a:avLst/>
          </a:prstGeom>
          <a:noFill/>
        </p:spPr>
        <p:txBody>
          <a:bodyPr wrap="square" rtlCol="0">
            <a:spAutoFit/>
          </a:bodyPr>
          <a:lstStyle/>
          <a:p>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u="sng" dirty="0" smtClean="0">
                <a:latin typeface="Meiryo UI" panose="020B0604030504040204" pitchFamily="50" charset="-128"/>
                <a:ea typeface="Meiryo UI" panose="020B0604030504040204" pitchFamily="50" charset="-128"/>
                <a:cs typeface="Meiryo UI" panose="020B0604030504040204" pitchFamily="50" charset="-128"/>
              </a:rPr>
              <a:t>点検結果の質の向上と確保</a:t>
            </a:r>
            <a:endParaRPr lang="en-US" altLang="ja-JP" sz="1600" u="sng"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・橋梁点検要領に準じ、点検員と診断員の</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段階評価となっていることから現状のとおりとする。</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テキスト ボックス 22"/>
          <p:cNvSpPr txBox="1"/>
          <p:nvPr/>
        </p:nvSpPr>
        <p:spPr>
          <a:xfrm>
            <a:off x="107504" y="4365104"/>
            <a:ext cx="8920729" cy="646331"/>
          </a:xfrm>
          <a:prstGeom prst="rect">
            <a:avLst/>
          </a:prstGeom>
          <a:noFill/>
        </p:spPr>
        <p:txBody>
          <a:bodyPr wrap="square" rtlCol="0">
            <a:spAutoFit/>
          </a:bodyPr>
          <a:lstStyle/>
          <a:p>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u="sng" dirty="0" smtClean="0">
                <a:latin typeface="Meiryo UI" panose="020B0604030504040204" pitchFamily="50" charset="-128"/>
                <a:ea typeface="Meiryo UI" panose="020B0604030504040204" pitchFamily="50" charset="-128"/>
                <a:cs typeface="Meiryo UI" panose="020B0604030504040204" pitchFamily="50" charset="-128"/>
              </a:rPr>
              <a:t>点検等データの伝承</a:t>
            </a:r>
            <a:r>
              <a:rPr lang="en-US" altLang="ja-JP" sz="1600" u="sng"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u="sng" dirty="0" smtClean="0">
                <a:latin typeface="Meiryo UI" panose="020B0604030504040204" pitchFamily="50" charset="-128"/>
                <a:ea typeface="Meiryo UI" panose="020B0604030504040204" pitchFamily="50" charset="-128"/>
                <a:cs typeface="Meiryo UI" panose="020B0604030504040204" pitchFamily="50" charset="-128"/>
              </a:rPr>
              <a:t>管理体制</a:t>
            </a:r>
            <a:r>
              <a:rPr lang="en-US" altLang="ja-JP" sz="1600" u="sng" dirty="0" smtClean="0">
                <a:latin typeface="Meiryo UI" panose="020B0604030504040204" pitchFamily="50" charset="-128"/>
                <a:ea typeface="Meiryo UI" panose="020B0604030504040204" pitchFamily="50" charset="-128"/>
                <a:cs typeface="Meiryo UI" panose="020B0604030504040204" pitchFamily="50" charset="-128"/>
              </a:rPr>
              <a:t>)</a:t>
            </a:r>
          </a:p>
          <a:p>
            <a:endParaRPr lang="en-US" altLang="ja-JP" sz="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・大阪府橋梁情報提供システムでデータ蓄積されていること</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から現状</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のとおりとする。</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テキスト ボックス 23"/>
          <p:cNvSpPr txBox="1"/>
          <p:nvPr/>
        </p:nvSpPr>
        <p:spPr>
          <a:xfrm>
            <a:off x="107504" y="5013176"/>
            <a:ext cx="8920729" cy="892552"/>
          </a:xfrm>
          <a:prstGeom prst="rect">
            <a:avLst/>
          </a:prstGeom>
          <a:noFill/>
        </p:spPr>
        <p:txBody>
          <a:bodyPr wrap="square" rtlCol="0">
            <a:spAutoFit/>
          </a:bodyPr>
          <a:lstStyle/>
          <a:p>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u="sng" dirty="0" smtClean="0">
                <a:latin typeface="Meiryo UI" panose="020B0604030504040204" pitchFamily="50" charset="-128"/>
                <a:ea typeface="Meiryo UI" panose="020B0604030504040204" pitchFamily="50" charset="-128"/>
                <a:cs typeface="Meiryo UI" panose="020B0604030504040204" pitchFamily="50" charset="-128"/>
              </a:rPr>
              <a:t>点検</a:t>
            </a:r>
            <a:r>
              <a:rPr lang="ja-JP" altLang="en-US" sz="1600" u="sng" dirty="0">
                <a:latin typeface="Meiryo UI" panose="020B0604030504040204" pitchFamily="50" charset="-128"/>
                <a:ea typeface="Meiryo UI" panose="020B0604030504040204" pitchFamily="50" charset="-128"/>
                <a:cs typeface="Meiryo UI" panose="020B0604030504040204" pitchFamily="50" charset="-128"/>
              </a:rPr>
              <a:t>のメリハリ</a:t>
            </a:r>
            <a:r>
              <a:rPr lang="en-US" altLang="ja-JP" sz="1600" u="sng"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u="sng" dirty="0">
                <a:latin typeface="Meiryo UI" panose="020B0604030504040204" pitchFamily="50" charset="-128"/>
                <a:ea typeface="Meiryo UI" panose="020B0604030504040204" pitchFamily="50" charset="-128"/>
                <a:cs typeface="Meiryo UI" panose="020B0604030504040204" pitchFamily="50" charset="-128"/>
              </a:rPr>
              <a:t>頻度の見直し等</a:t>
            </a:r>
            <a:r>
              <a:rPr lang="en-US" altLang="ja-JP" sz="1600" u="sng" dirty="0" smtClean="0">
                <a:latin typeface="Meiryo UI" panose="020B0604030504040204" pitchFamily="50" charset="-128"/>
                <a:ea typeface="Meiryo UI" panose="020B0604030504040204" pitchFamily="50" charset="-128"/>
                <a:cs typeface="Meiryo UI" panose="020B0604030504040204" pitchFamily="50" charset="-128"/>
              </a:rPr>
              <a:t>)</a:t>
            </a:r>
          </a:p>
          <a:p>
            <a:endParaRPr lang="en-US" altLang="ja-JP" sz="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5</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年ごとの頻度や点検内容の強弱について検討した結果、データ蓄積の継続性や、健全度の推移を</a:t>
            </a:r>
            <a:r>
              <a:rPr lang="ja-JP" altLang="en-US" sz="1600" dirty="0" err="1">
                <a:latin typeface="Meiryo UI" panose="020B0604030504040204" pitchFamily="50" charset="-128"/>
                <a:ea typeface="Meiryo UI" panose="020B0604030504040204" pitchFamily="50" charset="-128"/>
                <a:cs typeface="Meiryo UI" panose="020B0604030504040204" pitchFamily="50" charset="-128"/>
              </a:rPr>
              <a:t>把握す</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err="1">
                <a:latin typeface="Meiryo UI" panose="020B0604030504040204" pitchFamily="50" charset="-128"/>
                <a:ea typeface="Meiryo UI" panose="020B0604030504040204" pitchFamily="50" charset="-128"/>
                <a:cs typeface="Meiryo UI" panose="020B0604030504040204" pitchFamily="50" charset="-128"/>
              </a:rPr>
              <a:t>る</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ためには、やはり原則</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5</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年に</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度の定期点検の継続が望ましいと判断したため、現状のとおり実施する</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テキスト ボックス 24"/>
          <p:cNvSpPr txBox="1"/>
          <p:nvPr/>
        </p:nvSpPr>
        <p:spPr>
          <a:xfrm>
            <a:off x="107504" y="5951021"/>
            <a:ext cx="8920729" cy="646331"/>
          </a:xfrm>
          <a:prstGeom prst="rect">
            <a:avLst/>
          </a:prstGeom>
          <a:noFill/>
        </p:spPr>
        <p:txBody>
          <a:bodyPr wrap="square" rtlCol="0">
            <a:spAutoFit/>
          </a:bodyPr>
          <a:lstStyle/>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u="sng" dirty="0" smtClean="0">
                <a:latin typeface="Meiryo UI" panose="020B0604030504040204" pitchFamily="50" charset="-128"/>
                <a:ea typeface="Meiryo UI" panose="020B0604030504040204" pitchFamily="50" charset="-128"/>
                <a:cs typeface="Meiryo UI" panose="020B0604030504040204" pitchFamily="50" charset="-128"/>
              </a:rPr>
              <a:t>補修･補強後のモニタリング</a:t>
            </a:r>
            <a:endParaRPr lang="en-US" altLang="ja-JP" sz="400" u="sng"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・補修履歴を蓄積する。</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0771213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57D6C0A1-9264-47D4-A470-56C07D157F34}" type="slidenum">
              <a:rPr kumimoji="1" lang="ja-JP" altLang="en-US" smtClean="0">
                <a:latin typeface="Meiryo UI" panose="020B0604030504040204" pitchFamily="50" charset="-128"/>
                <a:ea typeface="Meiryo UI" panose="020B0604030504040204" pitchFamily="50" charset="-128"/>
                <a:cs typeface="Meiryo UI" panose="020B0604030504040204" pitchFamily="50" charset="-128"/>
              </a:rPr>
              <a:t>17</a:t>
            </a:fld>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コンテンツ プレースホルダー 2"/>
          <p:cNvSpPr txBox="1">
            <a:spLocks/>
          </p:cNvSpPr>
          <p:nvPr/>
        </p:nvSpPr>
        <p:spPr>
          <a:xfrm>
            <a:off x="100233" y="689063"/>
            <a:ext cx="8928000" cy="402431"/>
          </a:xfrm>
          <a:prstGeom prst="rect">
            <a:avLst/>
          </a:prstGeom>
          <a:gradFill>
            <a:gsLst>
              <a:gs pos="0">
                <a:srgbClr val="FFFF99"/>
              </a:gs>
              <a:gs pos="100000">
                <a:schemeClr val="bg1"/>
              </a:gs>
            </a:gsLst>
            <a:lin ang="5400000" scaled="1"/>
          </a:gradFill>
          <a:ln w="12700">
            <a:solidFill>
              <a:schemeClr val="tx1"/>
            </a:solidFill>
          </a:ln>
        </p:spPr>
        <p:txBody>
          <a:bodyPr>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ts val="600"/>
              </a:spcBef>
              <a:buNone/>
            </a:pPr>
            <a:r>
              <a:rPr lang="en-US" altLang="ja-JP" sz="2000" dirty="0">
                <a:latin typeface="Meiryo UI" panose="020B0604030504040204" pitchFamily="50" charset="-128"/>
                <a:ea typeface="Meiryo UI" panose="020B0604030504040204" pitchFamily="50" charset="-128"/>
                <a:cs typeface="Meiryo UI" panose="020B0604030504040204" pitchFamily="50" charset="-128"/>
              </a:rPr>
              <a:t>6</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-2</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分野横断的</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な検討を踏まえた点検</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案</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：道路法面</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35" name="Rectangle 2"/>
          <p:cNvSpPr>
            <a:spLocks noChangeArrowheads="1"/>
          </p:cNvSpPr>
          <p:nvPr/>
        </p:nvSpPr>
        <p:spPr bwMode="auto">
          <a:xfrm>
            <a:off x="4160" y="-19653"/>
            <a:ext cx="9144000" cy="636588"/>
          </a:xfrm>
          <a:prstGeom prst="rect">
            <a:avLst/>
          </a:prstGeom>
          <a:gradFill>
            <a:gsLst>
              <a:gs pos="0">
                <a:schemeClr val="tx2"/>
              </a:gs>
              <a:gs pos="100000">
                <a:schemeClr val="accent1"/>
              </a:gs>
            </a:gsLst>
            <a:lin ang="5400000" scaled="1"/>
          </a:gradFill>
          <a:ln w="9525">
            <a:noFill/>
            <a:miter lim="800000"/>
            <a:headEnd/>
            <a:tailEnd/>
          </a:ln>
          <a:effectLst/>
          <a:extLst/>
        </p:spPr>
        <p:txBody>
          <a:bodyPr wrap="none" lIns="91350" tIns="45674" rIns="91350" bIns="45674" anchor="ctr"/>
          <a:lstStyle/>
          <a:p>
            <a:pPr fontAlgn="base">
              <a:spcBef>
                <a:spcPct val="0"/>
              </a:spcBef>
              <a:spcAft>
                <a:spcPct val="0"/>
              </a:spcAft>
            </a:pPr>
            <a:endParaRPr lang="en-US" altLang="zh-TW" sz="2800" b="1" dirty="0">
              <a:solidFill>
                <a:schemeClr val="bg1"/>
              </a:solidFill>
              <a:latin typeface="Meiryo UI" pitchFamily="50" charset="-128"/>
              <a:ea typeface="Meiryo UI" pitchFamily="50" charset="-128"/>
              <a:cs typeface="Meiryo UI" pitchFamily="50" charset="-128"/>
            </a:endParaRPr>
          </a:p>
        </p:txBody>
      </p:sp>
      <p:sp>
        <p:nvSpPr>
          <p:cNvPr id="11" name="正方形/長方形 10"/>
          <p:cNvSpPr/>
          <p:nvPr/>
        </p:nvSpPr>
        <p:spPr>
          <a:xfrm>
            <a:off x="-1250" y="87015"/>
            <a:ext cx="8677706" cy="461665"/>
          </a:xfrm>
          <a:prstGeom prst="rect">
            <a:avLst/>
          </a:prstGeom>
        </p:spPr>
        <p:txBody>
          <a:bodyPr wrap="square">
            <a:spAutoFit/>
          </a:bodyPr>
          <a:lstStyle/>
          <a:p>
            <a:pPr fontAlgn="base">
              <a:spcBef>
                <a:spcPct val="0"/>
              </a:spcBef>
              <a:spcAft>
                <a:spcPct val="0"/>
              </a:spcAft>
            </a:pPr>
            <a:r>
              <a:rPr lang="ja-JP" altLang="en-US" sz="2400" b="1" dirty="0" smtClean="0">
                <a:solidFill>
                  <a:schemeClr val="bg1"/>
                </a:solidFill>
                <a:latin typeface="Meiryo UI" pitchFamily="50" charset="-128"/>
                <a:ea typeface="Meiryo UI" pitchFamily="50" charset="-128"/>
                <a:cs typeface="Meiryo UI" pitchFamily="50" charset="-128"/>
              </a:rPr>
              <a:t>　</a:t>
            </a:r>
            <a:r>
              <a:rPr lang="en-US" altLang="ja-JP" sz="2400" b="1" dirty="0">
                <a:solidFill>
                  <a:schemeClr val="bg1"/>
                </a:solidFill>
                <a:latin typeface="Meiryo UI" pitchFamily="50" charset="-128"/>
                <a:ea typeface="Meiryo UI" pitchFamily="50" charset="-128"/>
                <a:cs typeface="Meiryo UI" pitchFamily="50" charset="-128"/>
              </a:rPr>
              <a:t>1</a:t>
            </a:r>
            <a:r>
              <a:rPr lang="ja-JP" altLang="en-US" sz="2400" b="1" dirty="0" smtClean="0">
                <a:solidFill>
                  <a:schemeClr val="bg1"/>
                </a:solidFill>
                <a:latin typeface="Meiryo UI" pitchFamily="50" charset="-128"/>
                <a:ea typeface="Meiryo UI" pitchFamily="50" charset="-128"/>
                <a:cs typeface="Meiryo UI" pitchFamily="50" charset="-128"/>
              </a:rPr>
              <a:t>）点検、診断、評価の手法や体制等の充実</a:t>
            </a:r>
            <a:r>
              <a:rPr lang="ja-JP" altLang="en-US" sz="2400" b="1" dirty="0">
                <a:solidFill>
                  <a:schemeClr val="bg1"/>
                </a:solidFill>
                <a:latin typeface="Meiryo UI" pitchFamily="50" charset="-128"/>
                <a:ea typeface="Meiryo UI" pitchFamily="50" charset="-128"/>
                <a:cs typeface="Meiryo UI" pitchFamily="50" charset="-128"/>
              </a:rPr>
              <a:t>　</a:t>
            </a:r>
          </a:p>
        </p:txBody>
      </p:sp>
      <p:sp>
        <p:nvSpPr>
          <p:cNvPr id="17" name="テキスト ボックス 16"/>
          <p:cNvSpPr txBox="1"/>
          <p:nvPr/>
        </p:nvSpPr>
        <p:spPr>
          <a:xfrm>
            <a:off x="107503" y="1118920"/>
            <a:ext cx="8920729" cy="646331"/>
          </a:xfrm>
          <a:prstGeom prst="rect">
            <a:avLst/>
          </a:prstGeom>
          <a:noFill/>
        </p:spPr>
        <p:txBody>
          <a:bodyPr wrap="square" rtlCol="0">
            <a:spAutoFit/>
          </a:bodyPr>
          <a:lstStyle/>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u="sng" dirty="0" smtClean="0">
                <a:latin typeface="Meiryo UI" panose="020B0604030504040204" pitchFamily="50" charset="-128"/>
                <a:ea typeface="Meiryo UI" panose="020B0604030504040204" pitchFamily="50" charset="-128"/>
                <a:cs typeface="Meiryo UI" panose="020B0604030504040204" pitchFamily="50" charset="-128"/>
              </a:rPr>
              <a:t>不可視部分への対応</a:t>
            </a:r>
            <a:endParaRPr lang="en-US" altLang="ja-JP" sz="1600" u="sng"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・法枠工のアンカーに</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ついて</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不具合発生時の影響や調査</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コストから勘案し、詳細調査は実施しない。</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テキスト ボックス 18"/>
          <p:cNvSpPr txBox="1"/>
          <p:nvPr/>
        </p:nvSpPr>
        <p:spPr>
          <a:xfrm>
            <a:off x="107504" y="1772816"/>
            <a:ext cx="8920729" cy="892552"/>
          </a:xfrm>
          <a:prstGeom prst="rect">
            <a:avLst/>
          </a:prstGeom>
          <a:noFill/>
        </p:spPr>
        <p:txBody>
          <a:bodyPr wrap="square" rtlCol="0">
            <a:spAutoFit/>
          </a:bodyPr>
          <a:lstStyle/>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u="sng" dirty="0" smtClean="0">
                <a:latin typeface="Meiryo UI" panose="020B0604030504040204" pitchFamily="50" charset="-128"/>
                <a:ea typeface="Meiryo UI" panose="020B0604030504040204" pitchFamily="50" charset="-128"/>
                <a:cs typeface="Meiryo UI" panose="020B0604030504040204" pitchFamily="50" charset="-128"/>
              </a:rPr>
              <a:t>緊急</a:t>
            </a:r>
            <a:r>
              <a:rPr lang="ja-JP" altLang="en-US" sz="1600" u="sng" dirty="0">
                <a:latin typeface="Meiryo UI" panose="020B0604030504040204" pitchFamily="50" charset="-128"/>
                <a:ea typeface="Meiryo UI" panose="020B0604030504040204" pitchFamily="50" charset="-128"/>
                <a:cs typeface="Meiryo UI" panose="020B0604030504040204" pitchFamily="50" charset="-128"/>
              </a:rPr>
              <a:t>事象</a:t>
            </a:r>
            <a:r>
              <a:rPr lang="ja-JP" altLang="en-US" sz="1600" u="sng" dirty="0" smtClean="0">
                <a:latin typeface="Meiryo UI" panose="020B0604030504040204" pitchFamily="50" charset="-128"/>
                <a:ea typeface="Meiryo UI" panose="020B0604030504040204" pitchFamily="50" charset="-128"/>
                <a:cs typeface="Meiryo UI" panose="020B0604030504040204" pitchFamily="50" charset="-128"/>
              </a:rPr>
              <a:t>への対応</a:t>
            </a:r>
            <a:r>
              <a:rPr lang="en-US" altLang="ja-JP" sz="1600" u="sng"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u="sng" dirty="0" smtClean="0">
                <a:latin typeface="Meiryo UI" panose="020B0604030504040204" pitchFamily="50" charset="-128"/>
                <a:ea typeface="Meiryo UI" panose="020B0604030504040204" pitchFamily="50" charset="-128"/>
                <a:cs typeface="Meiryo UI" panose="020B0604030504040204" pitchFamily="50" charset="-128"/>
              </a:rPr>
              <a:t>水平展開</a:t>
            </a:r>
            <a:r>
              <a:rPr lang="en-US" altLang="ja-JP" sz="1600" u="sng" dirty="0" smtClean="0">
                <a:latin typeface="Meiryo UI" panose="020B0604030504040204" pitchFamily="50" charset="-128"/>
                <a:ea typeface="Meiryo UI" panose="020B0604030504040204" pitchFamily="50" charset="-128"/>
                <a:cs typeface="Meiryo UI" panose="020B0604030504040204" pitchFamily="50" charset="-128"/>
              </a:rPr>
              <a:t>)</a:t>
            </a:r>
          </a:p>
          <a:p>
            <a:endParaRPr lang="en-US" altLang="ja-JP" sz="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昨年度の台風被害により</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、点検抽出基準以外の箇所で災害が発生したことから、日常パトロールや地域から</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の変状の情報を蓄積を実施する。</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テキスト ボックス 19"/>
          <p:cNvSpPr txBox="1"/>
          <p:nvPr/>
        </p:nvSpPr>
        <p:spPr>
          <a:xfrm>
            <a:off x="107504" y="2665368"/>
            <a:ext cx="8920729" cy="646331"/>
          </a:xfrm>
          <a:prstGeom prst="rect">
            <a:avLst/>
          </a:prstGeom>
          <a:noFill/>
        </p:spPr>
        <p:txBody>
          <a:bodyPr wrap="square" rtlCol="0">
            <a:spAutoFit/>
          </a:bodyPr>
          <a:lstStyle/>
          <a:p>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u="sng" dirty="0" smtClean="0">
                <a:latin typeface="Meiryo UI" panose="020B0604030504040204" pitchFamily="50" charset="-128"/>
                <a:ea typeface="Meiryo UI" panose="020B0604030504040204" pitchFamily="50" charset="-128"/>
                <a:cs typeface="Meiryo UI" panose="020B0604030504040204" pitchFamily="50" charset="-128"/>
              </a:rPr>
              <a:t>材料</a:t>
            </a:r>
            <a:r>
              <a:rPr lang="ja-JP" altLang="en-US" sz="1600" u="sng" dirty="0">
                <a:latin typeface="Meiryo UI" panose="020B0604030504040204" pitchFamily="50" charset="-128"/>
                <a:ea typeface="Meiryo UI" panose="020B0604030504040204" pitchFamily="50" charset="-128"/>
                <a:cs typeface="Meiryo UI" panose="020B0604030504040204" pitchFamily="50" charset="-128"/>
              </a:rPr>
              <a:t>劣化</a:t>
            </a:r>
            <a:r>
              <a:rPr lang="ja-JP" altLang="en-US" sz="1600" u="sng" dirty="0" smtClean="0">
                <a:latin typeface="Meiryo UI" panose="020B0604030504040204" pitchFamily="50" charset="-128"/>
                <a:ea typeface="Meiryo UI" panose="020B0604030504040204" pitchFamily="50" charset="-128"/>
                <a:cs typeface="Meiryo UI" panose="020B0604030504040204" pitchFamily="50" charset="-128"/>
              </a:rPr>
              <a:t>など詳細調査の標準化</a:t>
            </a:r>
            <a:endParaRPr lang="en-US" altLang="ja-JP" sz="1600" u="sng"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・点検</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の結果、必要と判定されれば標準調査や詳細</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調査の実施を検討する。</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テキスト ボックス 20"/>
          <p:cNvSpPr txBox="1"/>
          <p:nvPr/>
        </p:nvSpPr>
        <p:spPr>
          <a:xfrm>
            <a:off x="107504" y="3313440"/>
            <a:ext cx="8920729" cy="646331"/>
          </a:xfrm>
          <a:prstGeom prst="rect">
            <a:avLst/>
          </a:prstGeom>
          <a:noFill/>
        </p:spPr>
        <p:txBody>
          <a:bodyPr wrap="square" rtlCol="0">
            <a:spAutoFit/>
          </a:bodyPr>
          <a:lstStyle/>
          <a:p>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u="sng" dirty="0" smtClean="0">
                <a:latin typeface="Meiryo UI" panose="020B0604030504040204" pitchFamily="50" charset="-128"/>
                <a:ea typeface="Meiryo UI" panose="020B0604030504040204" pitchFamily="50" charset="-128"/>
                <a:cs typeface="Meiryo UI" panose="020B0604030504040204" pitchFamily="50" charset="-128"/>
              </a:rPr>
              <a:t>点検結果の質の向上と確保</a:t>
            </a:r>
            <a:endParaRPr lang="en-US" altLang="ja-JP" sz="1600" u="sng"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・現状点検員</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の資格</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要件は示されていないことから、点検員の資格要件の導入を</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検討</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する</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テキスト ボックス 21"/>
          <p:cNvSpPr txBox="1"/>
          <p:nvPr/>
        </p:nvSpPr>
        <p:spPr>
          <a:xfrm>
            <a:off x="107504" y="3961512"/>
            <a:ext cx="8920729" cy="892552"/>
          </a:xfrm>
          <a:prstGeom prst="rect">
            <a:avLst/>
          </a:prstGeom>
          <a:noFill/>
        </p:spPr>
        <p:txBody>
          <a:bodyPr wrap="square" rtlCol="0">
            <a:spAutoFit/>
          </a:bodyPr>
          <a:lstStyle/>
          <a:p>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u="sng" dirty="0" smtClean="0">
                <a:latin typeface="Meiryo UI" panose="020B0604030504040204" pitchFamily="50" charset="-128"/>
                <a:ea typeface="Meiryo UI" panose="020B0604030504040204" pitchFamily="50" charset="-128"/>
                <a:cs typeface="Meiryo UI" panose="020B0604030504040204" pitchFamily="50" charset="-128"/>
              </a:rPr>
              <a:t>点検等データの伝承</a:t>
            </a:r>
            <a:r>
              <a:rPr lang="en-US" altLang="ja-JP" sz="1600" u="sng"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u="sng" dirty="0" smtClean="0">
                <a:latin typeface="Meiryo UI" panose="020B0604030504040204" pitchFamily="50" charset="-128"/>
                <a:ea typeface="Meiryo UI" panose="020B0604030504040204" pitchFamily="50" charset="-128"/>
                <a:cs typeface="Meiryo UI" panose="020B0604030504040204" pitchFamily="50" charset="-128"/>
              </a:rPr>
              <a:t>管理体制</a:t>
            </a:r>
            <a:r>
              <a:rPr lang="en-US" altLang="ja-JP" sz="1600" u="sng" dirty="0" smtClean="0">
                <a:latin typeface="Meiryo UI" panose="020B0604030504040204" pitchFamily="50" charset="-128"/>
                <a:ea typeface="Meiryo UI" panose="020B0604030504040204" pitchFamily="50" charset="-128"/>
                <a:cs typeface="Meiryo UI" panose="020B0604030504040204" pitchFamily="50" charset="-128"/>
              </a:rPr>
              <a:t>)</a:t>
            </a:r>
          </a:p>
          <a:p>
            <a:endParaRPr lang="en-US" altLang="ja-JP" sz="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・点検の結果、①要対策、②防災カルテ、③対策不要　に評価している。③については、結果を残していなかっ</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たが、これも蓄積していく。</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テキスト ボックス 22"/>
          <p:cNvSpPr txBox="1"/>
          <p:nvPr/>
        </p:nvSpPr>
        <p:spPr>
          <a:xfrm>
            <a:off x="107504" y="4825608"/>
            <a:ext cx="8920729" cy="646331"/>
          </a:xfrm>
          <a:prstGeom prst="rect">
            <a:avLst/>
          </a:prstGeom>
          <a:noFill/>
        </p:spPr>
        <p:txBody>
          <a:bodyPr wrap="square" rtlCol="0">
            <a:spAutoFit/>
          </a:bodyPr>
          <a:lstStyle/>
          <a:p>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u="sng" dirty="0" smtClean="0">
                <a:latin typeface="Meiryo UI" panose="020B0604030504040204" pitchFamily="50" charset="-128"/>
                <a:ea typeface="Meiryo UI" panose="020B0604030504040204" pitchFamily="50" charset="-128"/>
                <a:cs typeface="Meiryo UI" panose="020B0604030504040204" pitchFamily="50" charset="-128"/>
              </a:rPr>
              <a:t>点検</a:t>
            </a:r>
            <a:r>
              <a:rPr lang="ja-JP" altLang="en-US" sz="1600" u="sng" dirty="0">
                <a:latin typeface="Meiryo UI" panose="020B0604030504040204" pitchFamily="50" charset="-128"/>
                <a:ea typeface="Meiryo UI" panose="020B0604030504040204" pitchFamily="50" charset="-128"/>
                <a:cs typeface="Meiryo UI" panose="020B0604030504040204" pitchFamily="50" charset="-128"/>
              </a:rPr>
              <a:t>のメリハリ</a:t>
            </a:r>
            <a:r>
              <a:rPr lang="en-US" altLang="ja-JP" sz="1600" u="sng"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u="sng" dirty="0">
                <a:latin typeface="Meiryo UI" panose="020B0604030504040204" pitchFamily="50" charset="-128"/>
                <a:ea typeface="Meiryo UI" panose="020B0604030504040204" pitchFamily="50" charset="-128"/>
                <a:cs typeface="Meiryo UI" panose="020B0604030504040204" pitchFamily="50" charset="-128"/>
              </a:rPr>
              <a:t>頻度の見直し等</a:t>
            </a:r>
            <a:r>
              <a:rPr lang="en-US" altLang="ja-JP" sz="1600" u="sng" dirty="0" smtClean="0">
                <a:latin typeface="Meiryo UI" panose="020B0604030504040204" pitchFamily="50" charset="-128"/>
                <a:ea typeface="Meiryo UI" panose="020B0604030504040204" pitchFamily="50" charset="-128"/>
                <a:cs typeface="Meiryo UI" panose="020B0604030504040204" pitchFamily="50" charset="-128"/>
              </a:rPr>
              <a:t>)</a:t>
            </a:r>
          </a:p>
          <a:p>
            <a:endParaRPr lang="en-US" altLang="ja-JP" sz="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災害防止の観点</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から現状の</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5</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年に</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度の定期点検を基本とする。</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テキスト ボックス 23"/>
          <p:cNvSpPr txBox="1"/>
          <p:nvPr/>
        </p:nvSpPr>
        <p:spPr>
          <a:xfrm>
            <a:off x="107504" y="5473680"/>
            <a:ext cx="8920729" cy="646331"/>
          </a:xfrm>
          <a:prstGeom prst="rect">
            <a:avLst/>
          </a:prstGeom>
          <a:noFill/>
        </p:spPr>
        <p:txBody>
          <a:bodyPr wrap="square" rtlCol="0">
            <a:spAutoFit/>
          </a:bodyPr>
          <a:lstStyle/>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u="sng" dirty="0" smtClean="0">
                <a:latin typeface="Meiryo UI" panose="020B0604030504040204" pitchFamily="50" charset="-128"/>
                <a:ea typeface="Meiryo UI" panose="020B0604030504040204" pitchFamily="50" charset="-128"/>
                <a:cs typeface="Meiryo UI" panose="020B0604030504040204" pitchFamily="50" charset="-128"/>
              </a:rPr>
              <a:t>補修･補強後のモニタリング</a:t>
            </a:r>
            <a:endParaRPr lang="en-US" altLang="ja-JP" sz="400" u="sng"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・補修･対策を</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行った箇所については、遅くとも実施</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年後に</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は職員による点検</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を行うものとする</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4688917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57D6C0A1-9264-47D4-A470-56C07D157F34}" type="slidenum">
              <a:rPr kumimoji="1" lang="ja-JP" altLang="en-US" smtClean="0">
                <a:latin typeface="Meiryo UI" panose="020B0604030504040204" pitchFamily="50" charset="-128"/>
                <a:ea typeface="Meiryo UI" panose="020B0604030504040204" pitchFamily="50" charset="-128"/>
                <a:cs typeface="Meiryo UI" panose="020B0604030504040204" pitchFamily="50" charset="-128"/>
              </a:rPr>
              <a:t>18</a:t>
            </a:fld>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コンテンツ プレースホルダー 2"/>
          <p:cNvSpPr txBox="1">
            <a:spLocks/>
          </p:cNvSpPr>
          <p:nvPr/>
        </p:nvSpPr>
        <p:spPr>
          <a:xfrm>
            <a:off x="100233" y="689063"/>
            <a:ext cx="8928000" cy="402431"/>
          </a:xfrm>
          <a:prstGeom prst="rect">
            <a:avLst/>
          </a:prstGeom>
          <a:gradFill>
            <a:gsLst>
              <a:gs pos="0">
                <a:srgbClr val="FFFF99"/>
              </a:gs>
              <a:gs pos="100000">
                <a:schemeClr val="bg1"/>
              </a:gs>
            </a:gsLst>
            <a:lin ang="5400000" scaled="1"/>
          </a:gradFill>
          <a:ln w="12700">
            <a:solidFill>
              <a:schemeClr val="tx1"/>
            </a:solidFill>
          </a:ln>
        </p:spPr>
        <p:txBody>
          <a:bodyPr>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ts val="600"/>
              </a:spcBef>
              <a:buNone/>
            </a:pP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7-2</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　分野横断的な検討を踏まえた点検</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案</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：排水施設、交通安全施設</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35" name="Rectangle 2"/>
          <p:cNvSpPr>
            <a:spLocks noChangeArrowheads="1"/>
          </p:cNvSpPr>
          <p:nvPr/>
        </p:nvSpPr>
        <p:spPr bwMode="auto">
          <a:xfrm>
            <a:off x="4160" y="-19653"/>
            <a:ext cx="9144000" cy="636588"/>
          </a:xfrm>
          <a:prstGeom prst="rect">
            <a:avLst/>
          </a:prstGeom>
          <a:gradFill>
            <a:gsLst>
              <a:gs pos="0">
                <a:schemeClr val="tx2"/>
              </a:gs>
              <a:gs pos="100000">
                <a:schemeClr val="accent1"/>
              </a:gs>
            </a:gsLst>
            <a:lin ang="5400000" scaled="1"/>
          </a:gradFill>
          <a:ln w="9525">
            <a:noFill/>
            <a:miter lim="800000"/>
            <a:headEnd/>
            <a:tailEnd/>
          </a:ln>
          <a:effectLst/>
          <a:extLst/>
        </p:spPr>
        <p:txBody>
          <a:bodyPr wrap="none" lIns="91350" tIns="45674" rIns="91350" bIns="45674" anchor="ctr"/>
          <a:lstStyle/>
          <a:p>
            <a:pPr fontAlgn="base">
              <a:spcBef>
                <a:spcPct val="0"/>
              </a:spcBef>
              <a:spcAft>
                <a:spcPct val="0"/>
              </a:spcAft>
            </a:pPr>
            <a:endParaRPr lang="en-US" altLang="zh-TW" sz="2800" b="1" dirty="0">
              <a:solidFill>
                <a:schemeClr val="bg1"/>
              </a:solidFill>
              <a:latin typeface="Meiryo UI" pitchFamily="50" charset="-128"/>
              <a:ea typeface="Meiryo UI" pitchFamily="50" charset="-128"/>
              <a:cs typeface="Meiryo UI" pitchFamily="50" charset="-128"/>
            </a:endParaRPr>
          </a:p>
        </p:txBody>
      </p:sp>
      <p:sp>
        <p:nvSpPr>
          <p:cNvPr id="18" name="正方形/長方形 17"/>
          <p:cNvSpPr/>
          <p:nvPr/>
        </p:nvSpPr>
        <p:spPr>
          <a:xfrm>
            <a:off x="-1250" y="87015"/>
            <a:ext cx="8677706" cy="461665"/>
          </a:xfrm>
          <a:prstGeom prst="rect">
            <a:avLst/>
          </a:prstGeom>
        </p:spPr>
        <p:txBody>
          <a:bodyPr wrap="square">
            <a:spAutoFit/>
          </a:bodyPr>
          <a:lstStyle/>
          <a:p>
            <a:pPr fontAlgn="base">
              <a:spcBef>
                <a:spcPct val="0"/>
              </a:spcBef>
              <a:spcAft>
                <a:spcPct val="0"/>
              </a:spcAft>
            </a:pPr>
            <a:r>
              <a:rPr lang="ja-JP" altLang="en-US" sz="2400" b="1" dirty="0" smtClean="0">
                <a:solidFill>
                  <a:schemeClr val="bg1"/>
                </a:solidFill>
                <a:latin typeface="Meiryo UI" pitchFamily="50" charset="-128"/>
                <a:ea typeface="Meiryo UI" pitchFamily="50" charset="-128"/>
                <a:cs typeface="Meiryo UI" pitchFamily="50" charset="-128"/>
              </a:rPr>
              <a:t>　</a:t>
            </a:r>
            <a:r>
              <a:rPr lang="en-US" altLang="ja-JP" sz="2400" b="1" dirty="0">
                <a:solidFill>
                  <a:schemeClr val="bg1"/>
                </a:solidFill>
                <a:latin typeface="Meiryo UI" pitchFamily="50" charset="-128"/>
                <a:ea typeface="Meiryo UI" pitchFamily="50" charset="-128"/>
                <a:cs typeface="Meiryo UI" pitchFamily="50" charset="-128"/>
              </a:rPr>
              <a:t>1</a:t>
            </a:r>
            <a:r>
              <a:rPr lang="ja-JP" altLang="en-US" sz="2400" b="1" dirty="0" smtClean="0">
                <a:solidFill>
                  <a:schemeClr val="bg1"/>
                </a:solidFill>
                <a:latin typeface="Meiryo UI" pitchFamily="50" charset="-128"/>
                <a:ea typeface="Meiryo UI" pitchFamily="50" charset="-128"/>
                <a:cs typeface="Meiryo UI" pitchFamily="50" charset="-128"/>
              </a:rPr>
              <a:t>）点検、診断、評価の手法や体制等の充実</a:t>
            </a:r>
            <a:endParaRPr lang="ja-JP" altLang="en-US" sz="2400" b="1" dirty="0">
              <a:solidFill>
                <a:schemeClr val="bg1"/>
              </a:solidFill>
              <a:latin typeface="Meiryo UI" pitchFamily="50" charset="-128"/>
              <a:ea typeface="Meiryo UI" pitchFamily="50" charset="-128"/>
              <a:cs typeface="Meiryo UI" pitchFamily="50" charset="-128"/>
            </a:endParaRPr>
          </a:p>
        </p:txBody>
      </p:sp>
      <p:sp>
        <p:nvSpPr>
          <p:cNvPr id="17" name="テキスト ボックス 16"/>
          <p:cNvSpPr txBox="1"/>
          <p:nvPr/>
        </p:nvSpPr>
        <p:spPr>
          <a:xfrm>
            <a:off x="107503" y="1118920"/>
            <a:ext cx="8920729" cy="646331"/>
          </a:xfrm>
          <a:prstGeom prst="rect">
            <a:avLst/>
          </a:prstGeom>
          <a:noFill/>
        </p:spPr>
        <p:txBody>
          <a:bodyPr wrap="square" rtlCol="0">
            <a:spAutoFit/>
          </a:bodyPr>
          <a:lstStyle/>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u="sng" dirty="0" smtClean="0">
                <a:latin typeface="Meiryo UI" panose="020B0604030504040204" pitchFamily="50" charset="-128"/>
                <a:ea typeface="Meiryo UI" panose="020B0604030504040204" pitchFamily="50" charset="-128"/>
                <a:cs typeface="Meiryo UI" panose="020B0604030504040204" pitchFamily="50" charset="-128"/>
              </a:rPr>
              <a:t>不可視部分への対応</a:t>
            </a:r>
            <a:endParaRPr lang="en-US" altLang="ja-JP" sz="1600" u="sng"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施設の重要度、影響から現状のとおりとする</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テキスト ボックス 19"/>
          <p:cNvSpPr txBox="1"/>
          <p:nvPr/>
        </p:nvSpPr>
        <p:spPr>
          <a:xfrm>
            <a:off x="107504" y="1772816"/>
            <a:ext cx="8920729" cy="892552"/>
          </a:xfrm>
          <a:prstGeom prst="rect">
            <a:avLst/>
          </a:prstGeom>
          <a:noFill/>
        </p:spPr>
        <p:txBody>
          <a:bodyPr wrap="square" rtlCol="0">
            <a:spAutoFit/>
          </a:bodyPr>
          <a:lstStyle/>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u="sng" dirty="0" smtClean="0">
                <a:latin typeface="Meiryo UI" panose="020B0604030504040204" pitchFamily="50" charset="-128"/>
                <a:ea typeface="Meiryo UI" panose="020B0604030504040204" pitchFamily="50" charset="-128"/>
                <a:cs typeface="Meiryo UI" panose="020B0604030504040204" pitchFamily="50" charset="-128"/>
              </a:rPr>
              <a:t>緊急</a:t>
            </a:r>
            <a:r>
              <a:rPr lang="ja-JP" altLang="en-US" sz="1600" u="sng" dirty="0">
                <a:latin typeface="Meiryo UI" panose="020B0604030504040204" pitchFamily="50" charset="-128"/>
                <a:ea typeface="Meiryo UI" panose="020B0604030504040204" pitchFamily="50" charset="-128"/>
                <a:cs typeface="Meiryo UI" panose="020B0604030504040204" pitchFamily="50" charset="-128"/>
              </a:rPr>
              <a:t>事象</a:t>
            </a:r>
            <a:r>
              <a:rPr lang="ja-JP" altLang="en-US" sz="1600" u="sng" dirty="0" smtClean="0">
                <a:latin typeface="Meiryo UI" panose="020B0604030504040204" pitchFamily="50" charset="-128"/>
                <a:ea typeface="Meiryo UI" panose="020B0604030504040204" pitchFamily="50" charset="-128"/>
                <a:cs typeface="Meiryo UI" panose="020B0604030504040204" pitchFamily="50" charset="-128"/>
              </a:rPr>
              <a:t>への対応</a:t>
            </a:r>
            <a:r>
              <a:rPr lang="en-US" altLang="ja-JP" sz="1600" u="sng"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u="sng" dirty="0" smtClean="0">
                <a:latin typeface="Meiryo UI" panose="020B0604030504040204" pitchFamily="50" charset="-128"/>
                <a:ea typeface="Meiryo UI" panose="020B0604030504040204" pitchFamily="50" charset="-128"/>
                <a:cs typeface="Meiryo UI" panose="020B0604030504040204" pitchFamily="50" charset="-128"/>
              </a:rPr>
              <a:t>水平展開</a:t>
            </a:r>
            <a:r>
              <a:rPr lang="en-US" altLang="ja-JP" sz="1600" u="sng" dirty="0" smtClean="0">
                <a:latin typeface="Meiryo UI" panose="020B0604030504040204" pitchFamily="50" charset="-128"/>
                <a:ea typeface="Meiryo UI" panose="020B0604030504040204" pitchFamily="50" charset="-128"/>
                <a:cs typeface="Meiryo UI" panose="020B0604030504040204" pitchFamily="50" charset="-128"/>
              </a:rPr>
              <a:t>)</a:t>
            </a:r>
          </a:p>
          <a:p>
            <a:endParaRPr lang="en-US" altLang="ja-JP" sz="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・緊急</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事象が発生した場合、同種の施設について、緊急点検の実施を</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明記する。</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また</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、同様な事象が発生しないよう原因を究明し、点検や補修・新設などに反映させる</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テキスト ボックス 20"/>
          <p:cNvSpPr txBox="1"/>
          <p:nvPr/>
        </p:nvSpPr>
        <p:spPr>
          <a:xfrm>
            <a:off x="107504" y="2638653"/>
            <a:ext cx="8920729" cy="646331"/>
          </a:xfrm>
          <a:prstGeom prst="rect">
            <a:avLst/>
          </a:prstGeom>
          <a:noFill/>
        </p:spPr>
        <p:txBody>
          <a:bodyPr wrap="square" rtlCol="0">
            <a:spAutoFit/>
          </a:bodyPr>
          <a:lstStyle/>
          <a:p>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u="sng" dirty="0" smtClean="0">
                <a:latin typeface="Meiryo UI" panose="020B0604030504040204" pitchFamily="50" charset="-128"/>
                <a:ea typeface="Meiryo UI" panose="020B0604030504040204" pitchFamily="50" charset="-128"/>
                <a:cs typeface="Meiryo UI" panose="020B0604030504040204" pitchFamily="50" charset="-128"/>
              </a:rPr>
              <a:t>材料</a:t>
            </a:r>
            <a:r>
              <a:rPr lang="ja-JP" altLang="en-US" sz="1600" u="sng" dirty="0">
                <a:latin typeface="Meiryo UI" panose="020B0604030504040204" pitchFamily="50" charset="-128"/>
                <a:ea typeface="Meiryo UI" panose="020B0604030504040204" pitchFamily="50" charset="-128"/>
                <a:cs typeface="Meiryo UI" panose="020B0604030504040204" pitchFamily="50" charset="-128"/>
              </a:rPr>
              <a:t>劣化</a:t>
            </a:r>
            <a:r>
              <a:rPr lang="ja-JP" altLang="en-US" sz="1600" u="sng" dirty="0" smtClean="0">
                <a:latin typeface="Meiryo UI" panose="020B0604030504040204" pitchFamily="50" charset="-128"/>
                <a:ea typeface="Meiryo UI" panose="020B0604030504040204" pitchFamily="50" charset="-128"/>
                <a:cs typeface="Meiryo UI" panose="020B0604030504040204" pitchFamily="50" charset="-128"/>
              </a:rPr>
              <a:t>など詳細調査の標準化</a:t>
            </a:r>
            <a:endParaRPr lang="en-US" altLang="ja-JP" sz="1600" u="sng"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・施設の重要度、影響から現状のとおりとする。</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テキスト ボックス 21"/>
          <p:cNvSpPr txBox="1"/>
          <p:nvPr/>
        </p:nvSpPr>
        <p:spPr>
          <a:xfrm>
            <a:off x="107504" y="3286725"/>
            <a:ext cx="8920729" cy="646331"/>
          </a:xfrm>
          <a:prstGeom prst="rect">
            <a:avLst/>
          </a:prstGeom>
          <a:noFill/>
        </p:spPr>
        <p:txBody>
          <a:bodyPr wrap="square" rtlCol="0">
            <a:spAutoFit/>
          </a:bodyPr>
          <a:lstStyle/>
          <a:p>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u="sng" dirty="0" smtClean="0">
                <a:latin typeface="Meiryo UI" panose="020B0604030504040204" pitchFamily="50" charset="-128"/>
                <a:ea typeface="Meiryo UI" panose="020B0604030504040204" pitchFamily="50" charset="-128"/>
                <a:cs typeface="Meiryo UI" panose="020B0604030504040204" pitchFamily="50" charset="-128"/>
              </a:rPr>
              <a:t>点検結果の質の向上と確保</a:t>
            </a:r>
            <a:endParaRPr lang="en-US" altLang="ja-JP" sz="1600" u="sng"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・施設の重要度、影響から現状のとおりとする。</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テキスト ボックス 22"/>
          <p:cNvSpPr txBox="1"/>
          <p:nvPr/>
        </p:nvSpPr>
        <p:spPr>
          <a:xfrm>
            <a:off x="107504" y="3934797"/>
            <a:ext cx="8920729" cy="646331"/>
          </a:xfrm>
          <a:prstGeom prst="rect">
            <a:avLst/>
          </a:prstGeom>
          <a:noFill/>
        </p:spPr>
        <p:txBody>
          <a:bodyPr wrap="square" rtlCol="0">
            <a:spAutoFit/>
          </a:bodyPr>
          <a:lstStyle/>
          <a:p>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u="sng" dirty="0" smtClean="0">
                <a:latin typeface="Meiryo UI" panose="020B0604030504040204" pitchFamily="50" charset="-128"/>
                <a:ea typeface="Meiryo UI" panose="020B0604030504040204" pitchFamily="50" charset="-128"/>
                <a:cs typeface="Meiryo UI" panose="020B0604030504040204" pitchFamily="50" charset="-128"/>
              </a:rPr>
              <a:t>点検等データの伝承</a:t>
            </a:r>
            <a:r>
              <a:rPr lang="en-US" altLang="ja-JP" sz="1600" u="sng"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u="sng" dirty="0" smtClean="0">
                <a:latin typeface="Meiryo UI" panose="020B0604030504040204" pitchFamily="50" charset="-128"/>
                <a:ea typeface="Meiryo UI" panose="020B0604030504040204" pitchFamily="50" charset="-128"/>
                <a:cs typeface="Meiryo UI" panose="020B0604030504040204" pitchFamily="50" charset="-128"/>
              </a:rPr>
              <a:t>管理体制</a:t>
            </a:r>
            <a:r>
              <a:rPr lang="en-US" altLang="ja-JP" sz="1600" u="sng" dirty="0" smtClean="0">
                <a:latin typeface="Meiryo UI" panose="020B0604030504040204" pitchFamily="50" charset="-128"/>
                <a:ea typeface="Meiryo UI" panose="020B0604030504040204" pitchFamily="50" charset="-128"/>
                <a:cs typeface="Meiryo UI" panose="020B0604030504040204" pitchFamily="50" charset="-128"/>
              </a:rPr>
              <a:t>)</a:t>
            </a:r>
          </a:p>
          <a:p>
            <a:endParaRPr lang="en-US" altLang="ja-JP" sz="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・施設の重要度、影響から現状のとおりとする。</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テキスト ボックス 23"/>
          <p:cNvSpPr txBox="1"/>
          <p:nvPr/>
        </p:nvSpPr>
        <p:spPr>
          <a:xfrm>
            <a:off x="107504" y="4582869"/>
            <a:ext cx="8920729" cy="1446550"/>
          </a:xfrm>
          <a:prstGeom prst="rect">
            <a:avLst/>
          </a:prstGeom>
          <a:noFill/>
        </p:spPr>
        <p:txBody>
          <a:bodyPr wrap="square" rtlCol="0">
            <a:spAutoFit/>
          </a:bodyPr>
          <a:lstStyle/>
          <a:p>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u="sng" dirty="0" smtClean="0">
                <a:latin typeface="Meiryo UI" panose="020B0604030504040204" pitchFamily="50" charset="-128"/>
                <a:ea typeface="Meiryo UI" panose="020B0604030504040204" pitchFamily="50" charset="-128"/>
                <a:cs typeface="Meiryo UI" panose="020B0604030504040204" pitchFamily="50" charset="-128"/>
              </a:rPr>
              <a:t>点検</a:t>
            </a:r>
            <a:r>
              <a:rPr lang="ja-JP" altLang="en-US" sz="1600" u="sng" dirty="0">
                <a:latin typeface="Meiryo UI" panose="020B0604030504040204" pitchFamily="50" charset="-128"/>
                <a:ea typeface="Meiryo UI" panose="020B0604030504040204" pitchFamily="50" charset="-128"/>
                <a:cs typeface="Meiryo UI" panose="020B0604030504040204" pitchFamily="50" charset="-128"/>
              </a:rPr>
              <a:t>のメリハリ</a:t>
            </a:r>
            <a:r>
              <a:rPr lang="en-US" altLang="ja-JP" sz="1600" u="sng"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u="sng" dirty="0">
                <a:latin typeface="Meiryo UI" panose="020B0604030504040204" pitchFamily="50" charset="-128"/>
                <a:ea typeface="Meiryo UI" panose="020B0604030504040204" pitchFamily="50" charset="-128"/>
                <a:cs typeface="Meiryo UI" panose="020B0604030504040204" pitchFamily="50" charset="-128"/>
              </a:rPr>
              <a:t>頻度の見直し等</a:t>
            </a:r>
            <a:r>
              <a:rPr lang="en-US" altLang="ja-JP" sz="1600" u="sng" dirty="0" smtClean="0">
                <a:latin typeface="Meiryo UI" panose="020B0604030504040204" pitchFamily="50" charset="-128"/>
                <a:ea typeface="Meiryo UI" panose="020B0604030504040204" pitchFamily="50" charset="-128"/>
                <a:cs typeface="Meiryo UI" panose="020B0604030504040204" pitchFamily="50" charset="-128"/>
              </a:rPr>
              <a:t>)</a:t>
            </a:r>
          </a:p>
          <a:p>
            <a:endParaRPr lang="en-US" altLang="ja-JP" sz="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・門型</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の案内標識や道路情報板については、道路法施行規則改正を受けて、近接目視による定期</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点検を</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5</a:t>
            </a: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年に</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1</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度の頻度を基本として実施する。</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・地下構造部（アンダー部）や道路冠水が頻発に発生している箇所については、側溝･集水桝の</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日常点検を</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実施</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する。また、梅雨や台風前には緊急点検を実施する。</a:t>
            </a: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テキスト ボックス 24"/>
          <p:cNvSpPr txBox="1"/>
          <p:nvPr/>
        </p:nvSpPr>
        <p:spPr>
          <a:xfrm>
            <a:off x="107504" y="6023029"/>
            <a:ext cx="8920729" cy="646331"/>
          </a:xfrm>
          <a:prstGeom prst="rect">
            <a:avLst/>
          </a:prstGeom>
          <a:noFill/>
        </p:spPr>
        <p:txBody>
          <a:bodyPr wrap="square" rtlCol="0">
            <a:spAutoFit/>
          </a:bodyPr>
          <a:lstStyle/>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u="sng" dirty="0" smtClean="0">
                <a:latin typeface="Meiryo UI" panose="020B0604030504040204" pitchFamily="50" charset="-128"/>
                <a:ea typeface="Meiryo UI" panose="020B0604030504040204" pitchFamily="50" charset="-128"/>
                <a:cs typeface="Meiryo UI" panose="020B0604030504040204" pitchFamily="50" charset="-128"/>
              </a:rPr>
              <a:t>補修･補強後のモニタリング</a:t>
            </a:r>
            <a:endParaRPr lang="en-US" altLang="ja-JP" sz="400" u="sng"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・施設の重要度、影響から現状のとおりとする。</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8245143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正方形/長方形 40"/>
          <p:cNvSpPr/>
          <p:nvPr/>
        </p:nvSpPr>
        <p:spPr>
          <a:xfrm>
            <a:off x="54961" y="3889237"/>
            <a:ext cx="4502744" cy="2937591"/>
          </a:xfrm>
          <a:prstGeom prst="rect">
            <a:avLst/>
          </a:prstGeom>
          <a:no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スライド番号プレースホルダー 1"/>
          <p:cNvSpPr>
            <a:spLocks noGrp="1"/>
          </p:cNvSpPr>
          <p:nvPr>
            <p:ph type="sldNum" sz="quarter" idx="12"/>
          </p:nvPr>
        </p:nvSpPr>
        <p:spPr/>
        <p:txBody>
          <a:bodyPr/>
          <a:lstStyle/>
          <a:p>
            <a:fld id="{57D6C0A1-9264-47D4-A470-56C07D157F34}" type="slidenum">
              <a:rPr kumimoji="1" lang="ja-JP" altLang="en-US" smtClean="0">
                <a:latin typeface="Meiryo UI" panose="020B0604030504040204" pitchFamily="50" charset="-128"/>
                <a:ea typeface="Meiryo UI" panose="020B0604030504040204" pitchFamily="50" charset="-128"/>
                <a:cs typeface="Meiryo UI" panose="020B0604030504040204" pitchFamily="50" charset="-128"/>
              </a:rPr>
              <a:t>1</a:t>
            </a:fld>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コンテンツ プレースホルダー 2"/>
          <p:cNvSpPr txBox="1">
            <a:spLocks/>
          </p:cNvSpPr>
          <p:nvPr/>
        </p:nvSpPr>
        <p:spPr>
          <a:xfrm>
            <a:off x="100233" y="689063"/>
            <a:ext cx="8928000" cy="402431"/>
          </a:xfrm>
          <a:prstGeom prst="rect">
            <a:avLst/>
          </a:prstGeom>
          <a:gradFill>
            <a:gsLst>
              <a:gs pos="0">
                <a:srgbClr val="FFFF99"/>
              </a:gs>
              <a:gs pos="100000">
                <a:schemeClr val="bg1"/>
              </a:gs>
            </a:gsLst>
            <a:lin ang="5400000" scaled="1"/>
          </a:gradFill>
          <a:ln w="12700">
            <a:solidFill>
              <a:schemeClr val="tx1"/>
            </a:solidFill>
          </a:ln>
        </p:spPr>
        <p:txBody>
          <a:bodyPr>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ts val="600"/>
              </a:spcBef>
              <a:buNone/>
            </a:pP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1-1</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　点検の現状：橋梁</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(1/2)</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二等辺三角形 2"/>
          <p:cNvSpPr/>
          <p:nvPr/>
        </p:nvSpPr>
        <p:spPr>
          <a:xfrm rot="5400000">
            <a:off x="1670415" y="2154122"/>
            <a:ext cx="906627" cy="14401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p:cNvSpPr txBox="1"/>
          <p:nvPr/>
        </p:nvSpPr>
        <p:spPr>
          <a:xfrm>
            <a:off x="2267744" y="1499614"/>
            <a:ext cx="1651301" cy="692497"/>
          </a:xfrm>
          <a:prstGeom prst="rect">
            <a:avLst/>
          </a:prstGeom>
          <a:noFill/>
          <a:ln w="15875">
            <a:solidFill>
              <a:schemeClr val="tx1"/>
            </a:solidFill>
          </a:ln>
        </p:spPr>
        <p:txBody>
          <a:bodyPr wrap="square" rtlCol="0">
            <a:spAutoFit/>
          </a:bodyPr>
          <a:lstStyle/>
          <a:p>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緊急対策の必要性</a:t>
            </a:r>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300" b="1"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300" b="1"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u="sng" dirty="0" smtClean="0">
                <a:latin typeface="Meiryo UI" panose="020B0604030504040204" pitchFamily="50" charset="-128"/>
                <a:ea typeface="Meiryo UI" panose="020B0604030504040204" pitchFamily="50" charset="-128"/>
                <a:cs typeface="Meiryo UI" panose="020B0604030504040204" pitchFamily="50" charset="-128"/>
              </a:rPr>
              <a:t>有</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：応急措置の実施</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u="sng" dirty="0" smtClean="0">
                <a:latin typeface="Meiryo UI" panose="020B0604030504040204" pitchFamily="50" charset="-128"/>
                <a:ea typeface="Meiryo UI" panose="020B0604030504040204" pitchFamily="50" charset="-128"/>
                <a:cs typeface="Meiryo UI" panose="020B0604030504040204" pitchFamily="50" charset="-128"/>
              </a:rPr>
              <a:t>無</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：健全度算出</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二等辺三角形 13"/>
          <p:cNvSpPr/>
          <p:nvPr/>
        </p:nvSpPr>
        <p:spPr>
          <a:xfrm rot="5400000">
            <a:off x="3614631" y="2154122"/>
            <a:ext cx="906627" cy="14401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p:cNvSpPr txBox="1"/>
          <p:nvPr/>
        </p:nvSpPr>
        <p:spPr>
          <a:xfrm>
            <a:off x="4211960" y="1499614"/>
            <a:ext cx="2136441" cy="1800493"/>
          </a:xfrm>
          <a:prstGeom prst="rect">
            <a:avLst/>
          </a:prstGeom>
          <a:noFill/>
          <a:ln w="15875">
            <a:solidFill>
              <a:schemeClr val="tx1"/>
            </a:solidFill>
          </a:ln>
        </p:spPr>
        <p:txBody>
          <a:bodyPr wrap="square" rtlCol="0">
            <a:spAutoFit/>
          </a:bodyPr>
          <a:lstStyle/>
          <a:p>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健全</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度</a:t>
            </a:r>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300" b="1"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300" b="1"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・健全な状態を</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100</a:t>
            </a:r>
          </a:p>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健全度</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=100-Σ</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損傷評価点</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損傷</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等級と損傷点</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良好、</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0</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点</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B</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ほぼ良好、</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25</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点</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C</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軽度、</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50</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点</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D</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顕著、</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75</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点</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E</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深刻、</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100</a:t>
            </a:r>
          </a:p>
        </p:txBody>
      </p:sp>
      <p:sp>
        <p:nvSpPr>
          <p:cNvPr id="17" name="二等辺三角形 16"/>
          <p:cNvSpPr/>
          <p:nvPr/>
        </p:nvSpPr>
        <p:spPr>
          <a:xfrm rot="5400000">
            <a:off x="6206918" y="2154122"/>
            <a:ext cx="906627" cy="14401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p:cNvSpPr txBox="1"/>
          <p:nvPr/>
        </p:nvSpPr>
        <p:spPr>
          <a:xfrm>
            <a:off x="6924465" y="1517284"/>
            <a:ext cx="1968015" cy="1246495"/>
          </a:xfrm>
          <a:prstGeom prst="rect">
            <a:avLst/>
          </a:prstGeom>
          <a:noFill/>
          <a:ln w="15875">
            <a:solidFill>
              <a:schemeClr val="tx1"/>
            </a:solidFill>
          </a:ln>
        </p:spPr>
        <p:txBody>
          <a:bodyPr wrap="square" rtlCol="0">
            <a:spAutoFit/>
          </a:bodyPr>
          <a:lstStyle/>
          <a:p>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補修工事等の実施</a:t>
            </a:r>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300" b="1"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300" b="1"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各橋梁を重要度から</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3</a:t>
            </a:r>
            <a:r>
              <a:rPr lang="ja-JP" altLang="en-US" sz="1200" dirty="0" err="1" smtClean="0">
                <a:latin typeface="Meiryo UI" panose="020B0604030504040204" pitchFamily="50" charset="-128"/>
                <a:ea typeface="Meiryo UI" panose="020B0604030504040204" pitchFamily="50" charset="-128"/>
                <a:cs typeface="Meiryo UI" panose="020B0604030504040204" pitchFamily="50" charset="-128"/>
              </a:rPr>
              <a:t>つの</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グループに分類。</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重要度大は健全度</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70</a:t>
            </a:r>
            <a:r>
              <a:rPr lang="ja-JP" altLang="en-US" sz="1200" dirty="0" err="1"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中は</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60</a:t>
            </a:r>
            <a:r>
              <a:rPr lang="ja-JP" altLang="en-US" sz="1200" dirty="0" err="1"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小は</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50</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を下回っているものについて補修を実施。</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テキスト ボックス 21"/>
          <p:cNvSpPr txBox="1"/>
          <p:nvPr/>
        </p:nvSpPr>
        <p:spPr>
          <a:xfrm>
            <a:off x="100233" y="2780928"/>
            <a:ext cx="2167509" cy="276999"/>
          </a:xfrm>
          <a:prstGeom prst="rect">
            <a:avLst/>
          </a:prstGeom>
          <a:noFill/>
        </p:spPr>
        <p:txBody>
          <a:bodyPr wrap="square" rtlCol="0">
            <a:spAutoFit/>
          </a:bodyPr>
          <a:lstStyle/>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5</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年に</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1</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回、委託による点検</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テキスト ボックス 23"/>
          <p:cNvSpPr txBox="1"/>
          <p:nvPr/>
        </p:nvSpPr>
        <p:spPr>
          <a:xfrm>
            <a:off x="87180" y="3889237"/>
            <a:ext cx="4776323" cy="338554"/>
          </a:xfrm>
          <a:prstGeom prst="rect">
            <a:avLst/>
          </a:prstGeom>
          <a:noFill/>
        </p:spPr>
        <p:txBody>
          <a:bodyPr wrap="square" rtlCol="0">
            <a:spAutoFit/>
          </a:bodyPr>
          <a:lstStyle/>
          <a:p>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データ蓄積：</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H11</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大阪府橋梁情報提供システム　</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50" name="下矢印 49"/>
          <p:cNvSpPr/>
          <p:nvPr/>
        </p:nvSpPr>
        <p:spPr>
          <a:xfrm>
            <a:off x="1388649" y="3448052"/>
            <a:ext cx="504056" cy="415179"/>
          </a:xfrm>
          <a:prstGeom prst="downArrow">
            <a:avLst>
              <a:gd name="adj1" fmla="val 60553"/>
              <a:gd name="adj2" fmla="val 50000"/>
            </a:avLst>
          </a:prstGeom>
          <a:solidFill>
            <a:srgbClr val="00007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テキスト ボックス 50"/>
          <p:cNvSpPr txBox="1"/>
          <p:nvPr/>
        </p:nvSpPr>
        <p:spPr>
          <a:xfrm>
            <a:off x="618369" y="3459345"/>
            <a:ext cx="752869" cy="307777"/>
          </a:xfrm>
          <a:prstGeom prst="rect">
            <a:avLst/>
          </a:prstGeom>
          <a:noFill/>
        </p:spPr>
        <p:txBody>
          <a:bodyPr wrap="square" rtlCol="0">
            <a:spAutoFit/>
          </a:bodyPr>
          <a:lstStyle/>
          <a:p>
            <a:pPr algn="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蓄積</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5" name="下矢印 54"/>
          <p:cNvSpPr/>
          <p:nvPr/>
        </p:nvSpPr>
        <p:spPr>
          <a:xfrm rot="10800000">
            <a:off x="2036524" y="3429000"/>
            <a:ext cx="504056" cy="415179"/>
          </a:xfrm>
          <a:prstGeom prst="downArrow">
            <a:avLst>
              <a:gd name="adj1" fmla="val 60553"/>
              <a:gd name="adj2" fmla="val 50000"/>
            </a:avLst>
          </a:prstGeom>
          <a:solidFill>
            <a:srgbClr val="00007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テキスト ボックス 55"/>
          <p:cNvSpPr txBox="1"/>
          <p:nvPr/>
        </p:nvSpPr>
        <p:spPr>
          <a:xfrm>
            <a:off x="2532512" y="3452688"/>
            <a:ext cx="752869" cy="307777"/>
          </a:xfrm>
          <a:prstGeom prst="rect">
            <a:avLst/>
          </a:prstGeom>
          <a:noFill/>
        </p:spPr>
        <p:txBody>
          <a:bodyPr wrap="square" rtlCol="0">
            <a:spAutoFit/>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活用</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テキスト ボックス 38"/>
          <p:cNvSpPr txBox="1"/>
          <p:nvPr/>
        </p:nvSpPr>
        <p:spPr>
          <a:xfrm>
            <a:off x="107504" y="2996952"/>
            <a:ext cx="3582769" cy="415498"/>
          </a:xfrm>
          <a:prstGeom prst="rect">
            <a:avLst/>
          </a:prstGeom>
          <a:noFill/>
        </p:spPr>
        <p:txBody>
          <a:bodyPr wrap="square" rtlCol="0">
            <a:spAutoFit/>
          </a:bodyPr>
          <a:lstStyle/>
          <a:p>
            <a:r>
              <a:rPr lang="en-US" altLang="ja-JP" sz="105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定期</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点検以外に、職員による点検（</a:t>
            </a:r>
            <a:r>
              <a:rPr lang="en-US" altLang="ja-JP" sz="1050" dirty="0" smtClean="0">
                <a:latin typeface="Meiryo UI" panose="020B0604030504040204" pitchFamily="50" charset="-128"/>
                <a:ea typeface="Meiryo UI" panose="020B0604030504040204" pitchFamily="50" charset="-128"/>
                <a:cs typeface="Meiryo UI" panose="020B0604030504040204" pitchFamily="50" charset="-128"/>
              </a:rPr>
              <a:t>1</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回</a:t>
            </a:r>
            <a:r>
              <a:rPr lang="en-US" altLang="ja-JP" sz="105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年程度）を実施</a:t>
            </a:r>
            <a:endParaRPr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その他、緊急点検・異常時点検を適宜実施</a:t>
            </a:r>
            <a:endParaRPr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p:txBody>
      </p:sp>
      <p:pic>
        <p:nvPicPr>
          <p:cNvPr id="46" name="図 45"/>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42766" y="1517510"/>
            <a:ext cx="1785944" cy="1314552"/>
          </a:xfrm>
          <a:prstGeom prst="rect">
            <a:avLst/>
          </a:prstGeom>
          <a:noFill/>
          <a:extLst>
            <a:ext uri="{909E8E84-426E-40DD-AFC4-6F175D3DCCD1}">
              <a14:hiddenFill xmlns:a14="http://schemas.microsoft.com/office/drawing/2010/main">
                <a:solidFill>
                  <a:srgbClr val="FFFFFF"/>
                </a:solidFill>
              </a14:hiddenFill>
            </a:ext>
          </a:extLst>
        </p:spPr>
      </p:pic>
      <p:sp>
        <p:nvSpPr>
          <p:cNvPr id="47" name="正方形/長方形 46"/>
          <p:cNvSpPr/>
          <p:nvPr/>
        </p:nvSpPr>
        <p:spPr>
          <a:xfrm>
            <a:off x="87179" y="1145395"/>
            <a:ext cx="8941053" cy="2269169"/>
          </a:xfrm>
          <a:prstGeom prst="rect">
            <a:avLst/>
          </a:prstGeom>
          <a:no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テキスト ボックス 47"/>
          <p:cNvSpPr txBox="1"/>
          <p:nvPr/>
        </p:nvSpPr>
        <p:spPr>
          <a:xfrm>
            <a:off x="107503" y="1146230"/>
            <a:ext cx="8920729" cy="338554"/>
          </a:xfrm>
          <a:prstGeom prst="rect">
            <a:avLst/>
          </a:prstGeom>
          <a:noFill/>
        </p:spPr>
        <p:txBody>
          <a:bodyPr wrap="square" rtlCol="0">
            <a:spAutoFit/>
          </a:bodyPr>
          <a:lstStyle/>
          <a:p>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定期点検</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53" name="角丸四角形 52"/>
          <p:cNvSpPr/>
          <p:nvPr/>
        </p:nvSpPr>
        <p:spPr>
          <a:xfrm>
            <a:off x="4707600" y="3777768"/>
            <a:ext cx="4320631" cy="2485787"/>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不可視部分について</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基礎</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構造上、点検</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は</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困難</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【PC</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鋼線</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不具合があればひび割れ等の変状が</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発生</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床板</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上面は舗装打換え時に確認</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橋梁点検車で届かない広幅員の下面</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補修・補強後の構造物</a:t>
            </a: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炭素繊維シート、鋼板巻立て</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設置後</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の本体構造物</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3074"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51520" y="4227791"/>
            <a:ext cx="1805857" cy="2599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176689" y="4227791"/>
            <a:ext cx="2129122" cy="2599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35" name="Rectangle 2"/>
          <p:cNvSpPr>
            <a:spLocks noChangeArrowheads="1"/>
          </p:cNvSpPr>
          <p:nvPr/>
        </p:nvSpPr>
        <p:spPr bwMode="auto">
          <a:xfrm>
            <a:off x="4160" y="-19653"/>
            <a:ext cx="9144000" cy="636588"/>
          </a:xfrm>
          <a:prstGeom prst="rect">
            <a:avLst/>
          </a:prstGeom>
          <a:gradFill>
            <a:gsLst>
              <a:gs pos="0">
                <a:schemeClr val="tx2"/>
              </a:gs>
              <a:gs pos="100000">
                <a:schemeClr val="accent1"/>
              </a:gs>
            </a:gsLst>
            <a:lin ang="5400000" scaled="1"/>
          </a:gradFill>
          <a:ln w="9525">
            <a:noFill/>
            <a:miter lim="800000"/>
            <a:headEnd/>
            <a:tailEnd/>
          </a:ln>
          <a:effectLst/>
          <a:extLst/>
        </p:spPr>
        <p:txBody>
          <a:bodyPr wrap="none" lIns="91350" tIns="45674" rIns="91350" bIns="45674" anchor="ctr"/>
          <a:lstStyle/>
          <a:p>
            <a:pPr fontAlgn="base">
              <a:spcBef>
                <a:spcPct val="0"/>
              </a:spcBef>
              <a:spcAft>
                <a:spcPct val="0"/>
              </a:spcAft>
            </a:pPr>
            <a:endParaRPr lang="en-US" altLang="zh-TW" sz="2800" b="1" dirty="0">
              <a:solidFill>
                <a:schemeClr val="bg1"/>
              </a:solidFill>
              <a:latin typeface="Meiryo UI" pitchFamily="50" charset="-128"/>
              <a:ea typeface="Meiryo UI" pitchFamily="50" charset="-128"/>
              <a:cs typeface="Meiryo UI" pitchFamily="50" charset="-128"/>
            </a:endParaRPr>
          </a:p>
        </p:txBody>
      </p:sp>
      <p:sp>
        <p:nvSpPr>
          <p:cNvPr id="36" name="正方形/長方形 35"/>
          <p:cNvSpPr/>
          <p:nvPr/>
        </p:nvSpPr>
        <p:spPr>
          <a:xfrm>
            <a:off x="-1250" y="87015"/>
            <a:ext cx="8677706" cy="461665"/>
          </a:xfrm>
          <a:prstGeom prst="rect">
            <a:avLst/>
          </a:prstGeom>
        </p:spPr>
        <p:txBody>
          <a:bodyPr wrap="square">
            <a:spAutoFit/>
          </a:bodyPr>
          <a:lstStyle/>
          <a:p>
            <a:pPr fontAlgn="base">
              <a:spcBef>
                <a:spcPct val="0"/>
              </a:spcBef>
              <a:spcAft>
                <a:spcPct val="0"/>
              </a:spcAft>
            </a:pPr>
            <a:r>
              <a:rPr lang="ja-JP" altLang="en-US" sz="2400" b="1" dirty="0" smtClean="0">
                <a:solidFill>
                  <a:schemeClr val="bg1"/>
                </a:solidFill>
                <a:latin typeface="Meiryo UI" pitchFamily="50" charset="-128"/>
                <a:ea typeface="Meiryo UI" pitchFamily="50" charset="-128"/>
                <a:cs typeface="Meiryo UI" pitchFamily="50" charset="-128"/>
              </a:rPr>
              <a:t>　</a:t>
            </a:r>
            <a:r>
              <a:rPr lang="en-US" altLang="ja-JP" sz="2400" b="1" dirty="0">
                <a:solidFill>
                  <a:schemeClr val="bg1"/>
                </a:solidFill>
                <a:latin typeface="Meiryo UI" pitchFamily="50" charset="-128"/>
                <a:ea typeface="Meiryo UI" pitchFamily="50" charset="-128"/>
                <a:cs typeface="Meiryo UI" pitchFamily="50" charset="-128"/>
              </a:rPr>
              <a:t>1</a:t>
            </a:r>
            <a:r>
              <a:rPr lang="ja-JP" altLang="en-US" sz="2400" b="1" dirty="0" smtClean="0">
                <a:solidFill>
                  <a:schemeClr val="bg1"/>
                </a:solidFill>
                <a:latin typeface="Meiryo UI" pitchFamily="50" charset="-128"/>
                <a:ea typeface="Meiryo UI" pitchFamily="50" charset="-128"/>
                <a:cs typeface="Meiryo UI" pitchFamily="50" charset="-128"/>
              </a:rPr>
              <a:t>）点検、診断、評価の手法や体制等の充実</a:t>
            </a:r>
            <a:endParaRPr lang="ja-JP" altLang="en-US" sz="2400" b="1" dirty="0">
              <a:solidFill>
                <a:schemeClr val="bg1"/>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26789496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57D6C0A1-9264-47D4-A470-56C07D157F34}" type="slidenum">
              <a:rPr kumimoji="1" lang="ja-JP" altLang="en-US" smtClean="0">
                <a:latin typeface="Meiryo UI" panose="020B0604030504040204" pitchFamily="50" charset="-128"/>
                <a:ea typeface="Meiryo UI" panose="020B0604030504040204" pitchFamily="50" charset="-128"/>
                <a:cs typeface="Meiryo UI" panose="020B0604030504040204" pitchFamily="50" charset="-128"/>
              </a:rPr>
              <a:t>19</a:t>
            </a:fld>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コンテンツ プレースホルダー 2"/>
          <p:cNvSpPr txBox="1">
            <a:spLocks/>
          </p:cNvSpPr>
          <p:nvPr/>
        </p:nvSpPr>
        <p:spPr>
          <a:xfrm>
            <a:off x="100233" y="689063"/>
            <a:ext cx="8928000" cy="402431"/>
          </a:xfrm>
          <a:prstGeom prst="rect">
            <a:avLst/>
          </a:prstGeom>
          <a:gradFill>
            <a:gsLst>
              <a:gs pos="0">
                <a:srgbClr val="FFFF99"/>
              </a:gs>
              <a:gs pos="100000">
                <a:schemeClr val="bg1"/>
              </a:gs>
            </a:gsLst>
            <a:lin ang="5400000" scaled="1"/>
          </a:gradFill>
          <a:ln w="12700">
            <a:solidFill>
              <a:schemeClr val="tx1"/>
            </a:solidFill>
          </a:ln>
        </p:spPr>
        <p:txBody>
          <a:bodyPr>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ts val="600"/>
              </a:spcBef>
              <a:buNone/>
            </a:pP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7-2</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　分野横断的な検討を踏まえた点検</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案</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35" name="Rectangle 2"/>
          <p:cNvSpPr>
            <a:spLocks noChangeArrowheads="1"/>
          </p:cNvSpPr>
          <p:nvPr/>
        </p:nvSpPr>
        <p:spPr bwMode="auto">
          <a:xfrm>
            <a:off x="4160" y="-19653"/>
            <a:ext cx="9144000" cy="636588"/>
          </a:xfrm>
          <a:prstGeom prst="rect">
            <a:avLst/>
          </a:prstGeom>
          <a:gradFill>
            <a:gsLst>
              <a:gs pos="0">
                <a:schemeClr val="tx2"/>
              </a:gs>
              <a:gs pos="100000">
                <a:schemeClr val="accent1"/>
              </a:gs>
            </a:gsLst>
            <a:lin ang="5400000" scaled="1"/>
          </a:gradFill>
          <a:ln w="9525">
            <a:noFill/>
            <a:miter lim="800000"/>
            <a:headEnd/>
            <a:tailEnd/>
          </a:ln>
          <a:effectLst/>
          <a:extLst/>
        </p:spPr>
        <p:txBody>
          <a:bodyPr wrap="none" lIns="91350" tIns="45674" rIns="91350" bIns="45674" anchor="ctr"/>
          <a:lstStyle/>
          <a:p>
            <a:pPr fontAlgn="base">
              <a:spcBef>
                <a:spcPct val="0"/>
              </a:spcBef>
              <a:spcAft>
                <a:spcPct val="0"/>
              </a:spcAft>
            </a:pPr>
            <a:endParaRPr lang="en-US" altLang="zh-TW" sz="2800" b="1" dirty="0">
              <a:solidFill>
                <a:schemeClr val="bg1"/>
              </a:solidFill>
              <a:latin typeface="Meiryo UI" pitchFamily="50" charset="-128"/>
              <a:ea typeface="Meiryo UI" pitchFamily="50" charset="-128"/>
              <a:cs typeface="Meiryo UI" pitchFamily="50" charset="-128"/>
            </a:endParaRPr>
          </a:p>
        </p:txBody>
      </p:sp>
      <p:sp>
        <p:nvSpPr>
          <p:cNvPr id="18" name="正方形/長方形 17"/>
          <p:cNvSpPr/>
          <p:nvPr/>
        </p:nvSpPr>
        <p:spPr>
          <a:xfrm>
            <a:off x="-1250" y="87015"/>
            <a:ext cx="8677706" cy="461665"/>
          </a:xfrm>
          <a:prstGeom prst="rect">
            <a:avLst/>
          </a:prstGeom>
        </p:spPr>
        <p:txBody>
          <a:bodyPr wrap="square">
            <a:spAutoFit/>
          </a:bodyPr>
          <a:lstStyle/>
          <a:p>
            <a:pPr fontAlgn="base">
              <a:spcBef>
                <a:spcPct val="0"/>
              </a:spcBef>
              <a:spcAft>
                <a:spcPct val="0"/>
              </a:spcAft>
            </a:pPr>
            <a:r>
              <a:rPr lang="ja-JP" altLang="en-US" sz="2400" b="1" dirty="0" smtClean="0">
                <a:solidFill>
                  <a:schemeClr val="bg1"/>
                </a:solidFill>
                <a:latin typeface="Meiryo UI" pitchFamily="50" charset="-128"/>
                <a:ea typeface="Meiryo UI" pitchFamily="50" charset="-128"/>
                <a:cs typeface="Meiryo UI" pitchFamily="50" charset="-128"/>
              </a:rPr>
              <a:t>　</a:t>
            </a:r>
            <a:r>
              <a:rPr lang="en-US" altLang="ja-JP" sz="2400" b="1" dirty="0">
                <a:solidFill>
                  <a:schemeClr val="bg1"/>
                </a:solidFill>
                <a:latin typeface="Meiryo UI" pitchFamily="50" charset="-128"/>
                <a:ea typeface="Meiryo UI" pitchFamily="50" charset="-128"/>
                <a:cs typeface="Meiryo UI" pitchFamily="50" charset="-128"/>
              </a:rPr>
              <a:t>1</a:t>
            </a:r>
            <a:r>
              <a:rPr lang="ja-JP" altLang="en-US" sz="2400" b="1" dirty="0" smtClean="0">
                <a:solidFill>
                  <a:schemeClr val="bg1"/>
                </a:solidFill>
                <a:latin typeface="Meiryo UI" pitchFamily="50" charset="-128"/>
                <a:ea typeface="Meiryo UI" pitchFamily="50" charset="-128"/>
                <a:cs typeface="Meiryo UI" pitchFamily="50" charset="-128"/>
              </a:rPr>
              <a:t>）点検、診断、評価の手法や体制等の充実</a:t>
            </a:r>
            <a:endParaRPr lang="ja-JP" altLang="en-US" sz="2400" b="1" dirty="0">
              <a:solidFill>
                <a:schemeClr val="bg1"/>
              </a:solidFill>
              <a:latin typeface="Meiryo UI" pitchFamily="50" charset="-128"/>
              <a:ea typeface="Meiryo UI" pitchFamily="50" charset="-128"/>
              <a:cs typeface="Meiryo UI" pitchFamily="50" charset="-128"/>
            </a:endParaRPr>
          </a:p>
        </p:txBody>
      </p:sp>
      <p:sp>
        <p:nvSpPr>
          <p:cNvPr id="19" name="AutoShape 7"/>
          <p:cNvSpPr>
            <a:spLocks noChangeArrowheads="1"/>
          </p:cNvSpPr>
          <p:nvPr/>
        </p:nvSpPr>
        <p:spPr bwMode="auto">
          <a:xfrm>
            <a:off x="107504" y="4725144"/>
            <a:ext cx="8920728" cy="1512168"/>
          </a:xfrm>
          <a:prstGeom prst="roundRect">
            <a:avLst>
              <a:gd name="adj" fmla="val 4606"/>
            </a:avLst>
          </a:prstGeom>
          <a:solidFill>
            <a:srgbClr val="FFFF99"/>
          </a:solidFill>
          <a:ln w="38100">
            <a:solidFill>
              <a:srgbClr val="FF0000"/>
            </a:solidFill>
            <a:round/>
            <a:headEnd/>
            <a:tailEnd/>
          </a:ln>
        </p:spPr>
        <p:txBody>
          <a:bodyPr lIns="66751" tIns="33376" rIns="66751" bIns="33376" anchor="ctr"/>
          <a:lstStyle/>
          <a:p>
            <a:pPr eaLnBrk="0" hangingPunct="0"/>
            <a:r>
              <a:rPr lang="ja-JP" altLang="en-US" sz="2000" b="1" u="sng" dirty="0" smtClean="0">
                <a:latin typeface="Meiryo UI" panose="020B0604030504040204" pitchFamily="50" charset="-128"/>
                <a:ea typeface="Meiryo UI" panose="020B0604030504040204" pitchFamily="50" charset="-128"/>
                <a:cs typeface="Meiryo UI" panose="020B0604030504040204" pitchFamily="50" charset="-128"/>
              </a:rPr>
              <a:t>★論点</a:t>
            </a:r>
            <a:endParaRPr lang="en-US" altLang="ja-JP" sz="2000" b="1" u="sng" dirty="0" smtClean="0">
              <a:latin typeface="Meiryo UI" panose="020B0604030504040204" pitchFamily="50" charset="-128"/>
              <a:ea typeface="Meiryo UI" panose="020B0604030504040204" pitchFamily="50" charset="-128"/>
              <a:cs typeface="Meiryo UI" panose="020B0604030504040204" pitchFamily="50" charset="-128"/>
            </a:endParaRPr>
          </a:p>
          <a:p>
            <a:pPr eaLnBrk="0" hangingPunct="0"/>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致命的な不具合を見逃さないため、また、予防保全の拡充･補修や更新時期の最適化を導くための効率的･効果的な</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点検（日常点検含む）や</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、必要なデータ蓄積。</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テキスト ボックス 16"/>
          <p:cNvSpPr txBox="1"/>
          <p:nvPr/>
        </p:nvSpPr>
        <p:spPr>
          <a:xfrm>
            <a:off x="107503" y="1218238"/>
            <a:ext cx="8920729" cy="338554"/>
          </a:xfrm>
          <a:prstGeom prst="rect">
            <a:avLst/>
          </a:prstGeom>
          <a:noFill/>
        </p:spPr>
        <p:txBody>
          <a:bodyPr wrap="square" rtlCol="0">
            <a:spAutoFit/>
          </a:bodyPr>
          <a:lstStyle/>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u="sng" dirty="0" smtClean="0">
                <a:latin typeface="Meiryo UI" panose="020B0604030504040204" pitchFamily="50" charset="-128"/>
                <a:ea typeface="Meiryo UI" panose="020B0604030504040204" pitchFamily="50" charset="-128"/>
                <a:cs typeface="Meiryo UI" panose="020B0604030504040204" pitchFamily="50" charset="-128"/>
              </a:rPr>
              <a:t>不可視部分への対応</a:t>
            </a:r>
            <a:endParaRPr lang="en-US" altLang="ja-JP" sz="1600" u="sng"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テキスト ボックス 19"/>
          <p:cNvSpPr txBox="1"/>
          <p:nvPr/>
        </p:nvSpPr>
        <p:spPr>
          <a:xfrm>
            <a:off x="107504" y="1700808"/>
            <a:ext cx="8920729" cy="338554"/>
          </a:xfrm>
          <a:prstGeom prst="rect">
            <a:avLst/>
          </a:prstGeom>
          <a:noFill/>
        </p:spPr>
        <p:txBody>
          <a:bodyPr wrap="square" rtlCol="0">
            <a:spAutoFit/>
          </a:bodyPr>
          <a:lstStyle/>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u="sng" dirty="0" smtClean="0">
                <a:latin typeface="Meiryo UI" panose="020B0604030504040204" pitchFamily="50" charset="-128"/>
                <a:ea typeface="Meiryo UI" panose="020B0604030504040204" pitchFamily="50" charset="-128"/>
                <a:cs typeface="Meiryo UI" panose="020B0604030504040204" pitchFamily="50" charset="-128"/>
              </a:rPr>
              <a:t>緊急</a:t>
            </a:r>
            <a:r>
              <a:rPr lang="ja-JP" altLang="en-US" sz="1600" u="sng" dirty="0">
                <a:latin typeface="Meiryo UI" panose="020B0604030504040204" pitchFamily="50" charset="-128"/>
                <a:ea typeface="Meiryo UI" panose="020B0604030504040204" pitchFamily="50" charset="-128"/>
                <a:cs typeface="Meiryo UI" panose="020B0604030504040204" pitchFamily="50" charset="-128"/>
              </a:rPr>
              <a:t>事象</a:t>
            </a:r>
            <a:r>
              <a:rPr lang="ja-JP" altLang="en-US" sz="1600" u="sng" dirty="0" smtClean="0">
                <a:latin typeface="Meiryo UI" panose="020B0604030504040204" pitchFamily="50" charset="-128"/>
                <a:ea typeface="Meiryo UI" panose="020B0604030504040204" pitchFamily="50" charset="-128"/>
                <a:cs typeface="Meiryo UI" panose="020B0604030504040204" pitchFamily="50" charset="-128"/>
              </a:rPr>
              <a:t>への対応</a:t>
            </a:r>
            <a:r>
              <a:rPr lang="en-US" altLang="ja-JP" sz="1600" u="sng"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u="sng" dirty="0" smtClean="0">
                <a:latin typeface="Meiryo UI" panose="020B0604030504040204" pitchFamily="50" charset="-128"/>
                <a:ea typeface="Meiryo UI" panose="020B0604030504040204" pitchFamily="50" charset="-128"/>
                <a:cs typeface="Meiryo UI" panose="020B0604030504040204" pitchFamily="50" charset="-128"/>
              </a:rPr>
              <a:t>水平展開</a:t>
            </a:r>
            <a:r>
              <a:rPr lang="en-US" altLang="ja-JP" sz="1600" u="sng" dirty="0" smtClean="0">
                <a:latin typeface="Meiryo UI" panose="020B0604030504040204" pitchFamily="50" charset="-128"/>
                <a:ea typeface="Meiryo UI" panose="020B0604030504040204" pitchFamily="50" charset="-128"/>
                <a:cs typeface="Meiryo UI" panose="020B0604030504040204" pitchFamily="50" charset="-128"/>
              </a:rPr>
              <a:t>)</a:t>
            </a:r>
          </a:p>
        </p:txBody>
      </p:sp>
      <p:sp>
        <p:nvSpPr>
          <p:cNvPr id="21" name="テキスト ボックス 20"/>
          <p:cNvSpPr txBox="1"/>
          <p:nvPr/>
        </p:nvSpPr>
        <p:spPr>
          <a:xfrm>
            <a:off x="107504" y="2204864"/>
            <a:ext cx="8920729" cy="338554"/>
          </a:xfrm>
          <a:prstGeom prst="rect">
            <a:avLst/>
          </a:prstGeom>
          <a:noFill/>
        </p:spPr>
        <p:txBody>
          <a:bodyPr wrap="square" rtlCol="0">
            <a:spAutoFit/>
          </a:bodyPr>
          <a:lstStyle/>
          <a:p>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u="sng" dirty="0" smtClean="0">
                <a:latin typeface="Meiryo UI" panose="020B0604030504040204" pitchFamily="50" charset="-128"/>
                <a:ea typeface="Meiryo UI" panose="020B0604030504040204" pitchFamily="50" charset="-128"/>
                <a:cs typeface="Meiryo UI" panose="020B0604030504040204" pitchFamily="50" charset="-128"/>
              </a:rPr>
              <a:t>材料</a:t>
            </a:r>
            <a:r>
              <a:rPr lang="ja-JP" altLang="en-US" sz="1600" u="sng" dirty="0">
                <a:latin typeface="Meiryo UI" panose="020B0604030504040204" pitchFamily="50" charset="-128"/>
                <a:ea typeface="Meiryo UI" panose="020B0604030504040204" pitchFamily="50" charset="-128"/>
                <a:cs typeface="Meiryo UI" panose="020B0604030504040204" pitchFamily="50" charset="-128"/>
              </a:rPr>
              <a:t>劣化</a:t>
            </a:r>
            <a:r>
              <a:rPr lang="ja-JP" altLang="en-US" sz="1600" u="sng" dirty="0" smtClean="0">
                <a:latin typeface="Meiryo UI" panose="020B0604030504040204" pitchFamily="50" charset="-128"/>
                <a:ea typeface="Meiryo UI" panose="020B0604030504040204" pitchFamily="50" charset="-128"/>
                <a:cs typeface="Meiryo UI" panose="020B0604030504040204" pitchFamily="50" charset="-128"/>
              </a:rPr>
              <a:t>など詳細調査の標準化</a:t>
            </a:r>
            <a:endParaRPr lang="en-US" altLang="ja-JP" sz="1600" u="sng"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テキスト ボックス 21"/>
          <p:cNvSpPr txBox="1"/>
          <p:nvPr/>
        </p:nvSpPr>
        <p:spPr>
          <a:xfrm>
            <a:off x="107504" y="2708920"/>
            <a:ext cx="8920729" cy="338554"/>
          </a:xfrm>
          <a:prstGeom prst="rect">
            <a:avLst/>
          </a:prstGeom>
          <a:noFill/>
        </p:spPr>
        <p:txBody>
          <a:bodyPr wrap="square" rtlCol="0">
            <a:spAutoFit/>
          </a:bodyPr>
          <a:lstStyle/>
          <a:p>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u="sng" dirty="0" smtClean="0">
                <a:latin typeface="Meiryo UI" panose="020B0604030504040204" pitchFamily="50" charset="-128"/>
                <a:ea typeface="Meiryo UI" panose="020B0604030504040204" pitchFamily="50" charset="-128"/>
                <a:cs typeface="Meiryo UI" panose="020B0604030504040204" pitchFamily="50" charset="-128"/>
              </a:rPr>
              <a:t>点検結果の質の向上と確保</a:t>
            </a:r>
            <a:endParaRPr lang="en-US" altLang="ja-JP" sz="1600" u="sng"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テキスト ボックス 22"/>
          <p:cNvSpPr txBox="1"/>
          <p:nvPr/>
        </p:nvSpPr>
        <p:spPr>
          <a:xfrm>
            <a:off x="107504" y="3212976"/>
            <a:ext cx="8920729" cy="338554"/>
          </a:xfrm>
          <a:prstGeom prst="rect">
            <a:avLst/>
          </a:prstGeom>
          <a:noFill/>
        </p:spPr>
        <p:txBody>
          <a:bodyPr wrap="square" rtlCol="0">
            <a:spAutoFit/>
          </a:bodyPr>
          <a:lstStyle/>
          <a:p>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u="sng" dirty="0" smtClean="0">
                <a:latin typeface="Meiryo UI" panose="020B0604030504040204" pitchFamily="50" charset="-128"/>
                <a:ea typeface="Meiryo UI" panose="020B0604030504040204" pitchFamily="50" charset="-128"/>
                <a:cs typeface="Meiryo UI" panose="020B0604030504040204" pitchFamily="50" charset="-128"/>
              </a:rPr>
              <a:t>点検等データの伝承</a:t>
            </a:r>
            <a:r>
              <a:rPr lang="en-US" altLang="ja-JP" sz="1600" u="sng"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u="sng" dirty="0" smtClean="0">
                <a:latin typeface="Meiryo UI" panose="020B0604030504040204" pitchFamily="50" charset="-128"/>
                <a:ea typeface="Meiryo UI" panose="020B0604030504040204" pitchFamily="50" charset="-128"/>
                <a:cs typeface="Meiryo UI" panose="020B0604030504040204" pitchFamily="50" charset="-128"/>
              </a:rPr>
              <a:t>管理体制</a:t>
            </a:r>
            <a:r>
              <a:rPr lang="en-US" altLang="ja-JP" sz="1600" u="sng" dirty="0" smtClean="0">
                <a:latin typeface="Meiryo UI" panose="020B0604030504040204" pitchFamily="50" charset="-128"/>
                <a:ea typeface="Meiryo UI" panose="020B0604030504040204" pitchFamily="50" charset="-128"/>
                <a:cs typeface="Meiryo UI" panose="020B0604030504040204" pitchFamily="50" charset="-128"/>
              </a:rPr>
              <a:t>)</a:t>
            </a:r>
          </a:p>
        </p:txBody>
      </p:sp>
      <p:sp>
        <p:nvSpPr>
          <p:cNvPr id="24" name="テキスト ボックス 23"/>
          <p:cNvSpPr txBox="1"/>
          <p:nvPr/>
        </p:nvSpPr>
        <p:spPr>
          <a:xfrm>
            <a:off x="107504" y="3717032"/>
            <a:ext cx="8920729" cy="338554"/>
          </a:xfrm>
          <a:prstGeom prst="rect">
            <a:avLst/>
          </a:prstGeom>
          <a:noFill/>
        </p:spPr>
        <p:txBody>
          <a:bodyPr wrap="square" rtlCol="0">
            <a:spAutoFit/>
          </a:bodyPr>
          <a:lstStyle/>
          <a:p>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u="sng" dirty="0" smtClean="0">
                <a:latin typeface="Meiryo UI" panose="020B0604030504040204" pitchFamily="50" charset="-128"/>
                <a:ea typeface="Meiryo UI" panose="020B0604030504040204" pitchFamily="50" charset="-128"/>
                <a:cs typeface="Meiryo UI" panose="020B0604030504040204" pitchFamily="50" charset="-128"/>
              </a:rPr>
              <a:t>点検</a:t>
            </a:r>
            <a:r>
              <a:rPr lang="ja-JP" altLang="en-US" sz="1600" u="sng" dirty="0">
                <a:latin typeface="Meiryo UI" panose="020B0604030504040204" pitchFamily="50" charset="-128"/>
                <a:ea typeface="Meiryo UI" panose="020B0604030504040204" pitchFamily="50" charset="-128"/>
                <a:cs typeface="Meiryo UI" panose="020B0604030504040204" pitchFamily="50" charset="-128"/>
              </a:rPr>
              <a:t>のメリハリ</a:t>
            </a:r>
            <a:r>
              <a:rPr lang="en-US" altLang="ja-JP" sz="1600" u="sng"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u="sng" dirty="0">
                <a:latin typeface="Meiryo UI" panose="020B0604030504040204" pitchFamily="50" charset="-128"/>
                <a:ea typeface="Meiryo UI" panose="020B0604030504040204" pitchFamily="50" charset="-128"/>
                <a:cs typeface="Meiryo UI" panose="020B0604030504040204" pitchFamily="50" charset="-128"/>
              </a:rPr>
              <a:t>頻度の見直し等</a:t>
            </a:r>
            <a:r>
              <a:rPr lang="en-US" altLang="ja-JP" sz="1600" u="sng" dirty="0" smtClean="0">
                <a:latin typeface="Meiryo UI" panose="020B0604030504040204" pitchFamily="50" charset="-128"/>
                <a:ea typeface="Meiryo UI" panose="020B0604030504040204" pitchFamily="50" charset="-128"/>
                <a:cs typeface="Meiryo UI" panose="020B0604030504040204" pitchFamily="50" charset="-128"/>
              </a:rPr>
              <a:t>)</a:t>
            </a:r>
          </a:p>
        </p:txBody>
      </p:sp>
      <p:sp>
        <p:nvSpPr>
          <p:cNvPr id="25" name="テキスト ボックス 24"/>
          <p:cNvSpPr txBox="1"/>
          <p:nvPr/>
        </p:nvSpPr>
        <p:spPr>
          <a:xfrm>
            <a:off x="107504" y="4221088"/>
            <a:ext cx="8920729" cy="338554"/>
          </a:xfrm>
          <a:prstGeom prst="rect">
            <a:avLst/>
          </a:prstGeom>
          <a:noFill/>
        </p:spPr>
        <p:txBody>
          <a:bodyPr wrap="square" rtlCol="0">
            <a:spAutoFit/>
          </a:bodyPr>
          <a:lstStyle/>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u="sng" dirty="0" smtClean="0">
                <a:latin typeface="Meiryo UI" panose="020B0604030504040204" pitchFamily="50" charset="-128"/>
                <a:ea typeface="Meiryo UI" panose="020B0604030504040204" pitchFamily="50" charset="-128"/>
                <a:cs typeface="Meiryo UI" panose="020B0604030504040204" pitchFamily="50" charset="-128"/>
              </a:rPr>
              <a:t>補修･補強後のモニタリング</a:t>
            </a:r>
            <a:endParaRPr lang="en-US" altLang="ja-JP" sz="400" u="sng"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8858236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p:cNvGraphicFramePr>
            <a:graphicFrameLocks noGrp="1"/>
          </p:cNvGraphicFramePr>
          <p:nvPr>
            <p:extLst>
              <p:ext uri="{D42A27DB-BD31-4B8C-83A1-F6EECF244321}">
                <p14:modId xmlns:p14="http://schemas.microsoft.com/office/powerpoint/2010/main" val="1175522475"/>
              </p:ext>
            </p:extLst>
          </p:nvPr>
        </p:nvGraphicFramePr>
        <p:xfrm>
          <a:off x="100234" y="1196752"/>
          <a:ext cx="8864254" cy="5530512"/>
        </p:xfrm>
        <a:graphic>
          <a:graphicData uri="http://schemas.openxmlformats.org/drawingml/2006/table">
            <a:tbl>
              <a:tblPr firstRow="1" bandRow="1">
                <a:tableStyleId>{5C22544A-7EE6-4342-B048-85BDC9FD1C3A}</a:tableStyleId>
              </a:tblPr>
              <a:tblGrid>
                <a:gridCol w="1303414"/>
                <a:gridCol w="1800200"/>
                <a:gridCol w="5760640"/>
              </a:tblGrid>
              <a:tr h="432048">
                <a:tc>
                  <a:txBody>
                    <a:bodyP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施設名</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現在の維持管理手法</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現状の保全手法の考え方</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r>
              <a:tr h="576064">
                <a:tc>
                  <a:txBody>
                    <a:bodyPr/>
                    <a:lstStyle/>
                    <a:p>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橋梁</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予測計画型＋状態監視型</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a:t>
                      </a: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年ごとに実施する定期点検結果から、健全度を算出し補修を実施</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r h="576064">
                <a:tc>
                  <a:txBody>
                    <a:bodyPr/>
                    <a:lstStyle/>
                    <a:p>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トンネル</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状態監視型</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a:t>
                      </a: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年ごとに実施する定期点検結果から、損傷状態を判定し補修を実施</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r h="561960">
                <a:tc>
                  <a:txBody>
                    <a:bodyPr/>
                    <a:lstStyle/>
                    <a:p>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舗装</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予測計画型＋状態監視型</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主要路線では</a:t>
                      </a:r>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年ごとに実施する路面性状調査から、</a:t>
                      </a:r>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MCI</a:t>
                      </a:r>
                      <a:r>
                        <a:rPr kumimoji="1" lang="ja-JP" altLang="en-US" sz="1400"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を算</a:t>
                      </a: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出し補修を実施</a:t>
                      </a:r>
                    </a:p>
                  </a:txBody>
                  <a:tcPr anchor="ctr"/>
                </a:tc>
              </a:tr>
              <a:tr h="590168">
                <a:tc>
                  <a:txBody>
                    <a:bodyPr/>
                    <a:lstStyle/>
                    <a:p>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Co</a:t>
                      </a: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構造物</a:t>
                      </a:r>
                      <a:endPar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状態監視型</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a:t>
                      </a: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年ごとに実施する定期点検結果から、損傷状態を判定し補修を実施</a:t>
                      </a:r>
                    </a:p>
                  </a:txBody>
                  <a:tcPr anchor="ctr"/>
                </a:tc>
              </a:tr>
              <a:tr h="504056">
                <a:tc>
                  <a:txBody>
                    <a:bodyPr/>
                    <a:lstStyle/>
                    <a:p>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横断歩道橋</a:t>
                      </a:r>
                      <a:endPar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時間計画型＋状態監視型</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塗装の塗替えは</a:t>
                      </a:r>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25</a:t>
                      </a: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年周期での時間計画型で実施、補修は</a:t>
                      </a:r>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a:t>
                      </a: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年ごとに実施する定期点検結果から、健全度を算出し補修を実施</a:t>
                      </a:r>
                    </a:p>
                  </a:txBody>
                  <a:tcPr anchor="ctr"/>
                </a:tc>
              </a:tr>
              <a:tr h="576064">
                <a:tc>
                  <a:txBody>
                    <a:bodyPr/>
                    <a:lstStyle/>
                    <a:p>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道路法面</a:t>
                      </a:r>
                      <a:endPar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状態監視型</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a:t>
                      </a: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年ごとに実施する道路防災総点検から、災害に至る可能性を総合評価し対策及び補修を実施</a:t>
                      </a:r>
                    </a:p>
                  </a:txBody>
                  <a:tcPr anchor="ctr"/>
                </a:tc>
              </a:tr>
              <a:tr h="576064">
                <a:tc>
                  <a:txBody>
                    <a:bodyPr/>
                    <a:lstStyle/>
                    <a:p>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排水施設</a:t>
                      </a:r>
                      <a:endPar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状態監視型</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道路パトロール時に目視による確認を行い、不具合があれば補修を実施</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r h="561960">
                <a:tc>
                  <a:txBody>
                    <a:bodyPr/>
                    <a:lstStyle/>
                    <a:p>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交通安全施設</a:t>
                      </a:r>
                      <a:endPar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状態監視型</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道路パトロール時に目視による確認を行い、不具合があれば補修を実施</a:t>
                      </a:r>
                    </a:p>
                  </a:txBody>
                  <a:tcPr anchor="ctr"/>
                </a:tc>
              </a:tr>
              <a:tr h="561960">
                <a:tc>
                  <a:txBody>
                    <a:bodyPr/>
                    <a:lstStyle/>
                    <a:p>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モノレール</a:t>
                      </a:r>
                      <a:endPar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予測計画型＋状態監視型</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a:t>
                      </a: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年ごとに実施する定期点検結果から、健全度を算出し補修を実施</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r>
            </a:tbl>
          </a:graphicData>
        </a:graphic>
      </p:graphicFrame>
      <p:sp>
        <p:nvSpPr>
          <p:cNvPr id="7" name="スライド番号プレースホルダー 1"/>
          <p:cNvSpPr>
            <a:spLocks noGrp="1"/>
          </p:cNvSpPr>
          <p:nvPr>
            <p:ph type="sldNum" sz="quarter" idx="12"/>
          </p:nvPr>
        </p:nvSpPr>
        <p:spPr>
          <a:xfrm>
            <a:off x="7010400" y="6492875"/>
            <a:ext cx="2133600" cy="365125"/>
          </a:xfrm>
        </p:spPr>
        <p:txBody>
          <a:bodyPr/>
          <a:lstStyle/>
          <a:p>
            <a:fld id="{57D6C0A1-9264-47D4-A470-56C07D157F34}" type="slidenum">
              <a:rPr kumimoji="1" lang="ja-JP" altLang="en-US" smtClean="0">
                <a:latin typeface="Meiryo UI" panose="020B0604030504040204" pitchFamily="50" charset="-128"/>
                <a:ea typeface="Meiryo UI" panose="020B0604030504040204" pitchFamily="50" charset="-128"/>
                <a:cs typeface="Meiryo UI" panose="020B0604030504040204" pitchFamily="50" charset="-128"/>
              </a:rPr>
              <a:t>20</a:t>
            </a:fld>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5" name="Rectangle 2"/>
          <p:cNvSpPr>
            <a:spLocks noChangeArrowheads="1"/>
          </p:cNvSpPr>
          <p:nvPr/>
        </p:nvSpPr>
        <p:spPr bwMode="auto">
          <a:xfrm>
            <a:off x="4160" y="-19653"/>
            <a:ext cx="9144000" cy="636588"/>
          </a:xfrm>
          <a:prstGeom prst="rect">
            <a:avLst/>
          </a:prstGeom>
          <a:gradFill>
            <a:gsLst>
              <a:gs pos="0">
                <a:schemeClr val="tx2"/>
              </a:gs>
              <a:gs pos="100000">
                <a:schemeClr val="accent1"/>
              </a:gs>
            </a:gsLst>
            <a:lin ang="5400000" scaled="1"/>
          </a:gradFill>
          <a:ln w="9525">
            <a:noFill/>
            <a:miter lim="800000"/>
            <a:headEnd/>
            <a:tailEnd/>
          </a:ln>
          <a:effectLst/>
          <a:extLst/>
        </p:spPr>
        <p:txBody>
          <a:bodyPr wrap="none" lIns="91350" tIns="45674" rIns="91350" bIns="45674" anchor="ctr"/>
          <a:lstStyle/>
          <a:p>
            <a:pPr fontAlgn="base">
              <a:spcBef>
                <a:spcPct val="0"/>
              </a:spcBef>
              <a:spcAft>
                <a:spcPct val="0"/>
              </a:spcAft>
            </a:pPr>
            <a:endParaRPr lang="en-US" altLang="zh-TW" sz="2800" b="1" dirty="0">
              <a:solidFill>
                <a:schemeClr val="bg1"/>
              </a:solidFill>
              <a:latin typeface="Meiryo UI" pitchFamily="50" charset="-128"/>
              <a:ea typeface="Meiryo UI" pitchFamily="50" charset="-128"/>
              <a:cs typeface="Meiryo UI" pitchFamily="50" charset="-128"/>
            </a:endParaRPr>
          </a:p>
        </p:txBody>
      </p:sp>
      <p:sp>
        <p:nvSpPr>
          <p:cNvPr id="8" name="コンテンツ プレースホルダー 2"/>
          <p:cNvSpPr txBox="1">
            <a:spLocks/>
          </p:cNvSpPr>
          <p:nvPr/>
        </p:nvSpPr>
        <p:spPr>
          <a:xfrm>
            <a:off x="100233" y="689063"/>
            <a:ext cx="8928000" cy="402431"/>
          </a:xfrm>
          <a:prstGeom prst="rect">
            <a:avLst/>
          </a:prstGeom>
          <a:gradFill>
            <a:gsLst>
              <a:gs pos="0">
                <a:srgbClr val="FFFF99"/>
              </a:gs>
              <a:gs pos="100000">
                <a:schemeClr val="bg1"/>
              </a:gs>
            </a:gsLst>
            <a:lin ang="5400000" scaled="1"/>
          </a:gradFill>
          <a:ln w="12700">
            <a:solidFill>
              <a:schemeClr val="tx1"/>
            </a:solidFill>
          </a:ln>
        </p:spPr>
        <p:txBody>
          <a:bodyPr>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ts val="600"/>
              </a:spcBef>
              <a:buNone/>
            </a:pP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2-1</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　現在の維持管理手法</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正方形/長方形 9"/>
          <p:cNvSpPr/>
          <p:nvPr/>
        </p:nvSpPr>
        <p:spPr>
          <a:xfrm>
            <a:off x="-1250" y="87015"/>
            <a:ext cx="8677706" cy="461665"/>
          </a:xfrm>
          <a:prstGeom prst="rect">
            <a:avLst/>
          </a:prstGeom>
        </p:spPr>
        <p:txBody>
          <a:bodyPr wrap="square">
            <a:spAutoFit/>
          </a:bodyPr>
          <a:lstStyle/>
          <a:p>
            <a:pPr fontAlgn="base">
              <a:spcBef>
                <a:spcPct val="0"/>
              </a:spcBef>
              <a:spcAft>
                <a:spcPct val="0"/>
              </a:spcAft>
            </a:pPr>
            <a:r>
              <a:rPr lang="ja-JP" altLang="en-US" sz="2400" b="1" dirty="0" smtClean="0">
                <a:solidFill>
                  <a:schemeClr val="bg1"/>
                </a:solidFill>
                <a:latin typeface="Meiryo UI" pitchFamily="50" charset="-128"/>
                <a:ea typeface="Meiryo UI" pitchFamily="50" charset="-128"/>
                <a:cs typeface="Meiryo UI" pitchFamily="50" charset="-128"/>
              </a:rPr>
              <a:t>　</a:t>
            </a:r>
            <a:r>
              <a:rPr lang="en-US" altLang="ja-JP" sz="2400" b="1" dirty="0">
                <a:solidFill>
                  <a:schemeClr val="bg1"/>
                </a:solidFill>
                <a:latin typeface="Meiryo UI" pitchFamily="50" charset="-128"/>
                <a:ea typeface="Meiryo UI" pitchFamily="50" charset="-128"/>
                <a:cs typeface="Meiryo UI" pitchFamily="50" charset="-128"/>
              </a:rPr>
              <a:t>2</a:t>
            </a:r>
            <a:r>
              <a:rPr lang="ja-JP" altLang="en-US" sz="2400" b="1" dirty="0" smtClean="0">
                <a:solidFill>
                  <a:schemeClr val="bg1"/>
                </a:solidFill>
                <a:latin typeface="Meiryo UI" pitchFamily="50" charset="-128"/>
                <a:ea typeface="Meiryo UI" pitchFamily="50" charset="-128"/>
                <a:cs typeface="Meiryo UI" pitchFamily="50" charset="-128"/>
              </a:rPr>
              <a:t>）施設の特性に応じた維持管理手法の体系化</a:t>
            </a:r>
            <a:r>
              <a:rPr lang="ja-JP" altLang="en-US" sz="2400" b="1" dirty="0">
                <a:solidFill>
                  <a:schemeClr val="bg1"/>
                </a:solidFill>
                <a:latin typeface="Meiryo UI" pitchFamily="50" charset="-128"/>
                <a:ea typeface="Meiryo UI" pitchFamily="50" charset="-128"/>
                <a:cs typeface="Meiryo UI" pitchFamily="50" charset="-128"/>
              </a:rPr>
              <a:t>　</a:t>
            </a:r>
          </a:p>
        </p:txBody>
      </p:sp>
    </p:spTree>
    <p:extLst>
      <p:ext uri="{BB962C8B-B14F-4D97-AF65-F5344CB8AC3E}">
        <p14:creationId xmlns:p14="http://schemas.microsoft.com/office/powerpoint/2010/main" val="108392000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AutoShape 7"/>
          <p:cNvSpPr>
            <a:spLocks noChangeArrowheads="1"/>
          </p:cNvSpPr>
          <p:nvPr/>
        </p:nvSpPr>
        <p:spPr bwMode="auto">
          <a:xfrm>
            <a:off x="106363" y="1412775"/>
            <a:ext cx="9002712" cy="5289479"/>
          </a:xfrm>
          <a:prstGeom prst="roundRect">
            <a:avLst>
              <a:gd name="adj" fmla="val 4606"/>
            </a:avLst>
          </a:prstGeom>
          <a:noFill/>
          <a:ln w="9525">
            <a:solidFill>
              <a:srgbClr val="000000"/>
            </a:solidFill>
            <a:round/>
            <a:headEnd/>
            <a:tailEnd/>
          </a:ln>
        </p:spPr>
        <p:txBody>
          <a:bodyPr lIns="66751" tIns="33376" rIns="66751" bIns="33376"/>
          <a:lstStyle/>
          <a:p>
            <a:pPr eaLnBrk="0" hangingPunct="0"/>
            <a:r>
              <a:rPr lang="ja-JP" altLang="en-US" sz="1600" b="1" u="sng" dirty="0">
                <a:latin typeface="Meiryo UI" panose="020B0604030504040204" pitchFamily="50" charset="-128"/>
                <a:ea typeface="Meiryo UI" panose="020B0604030504040204" pitchFamily="50" charset="-128"/>
                <a:cs typeface="Meiryo UI" panose="020B0604030504040204" pitchFamily="50" charset="-128"/>
              </a:rPr>
              <a:t>現在</a:t>
            </a:r>
            <a:r>
              <a:rPr lang="ja-JP" altLang="en-US" sz="1600" b="1" u="sng" dirty="0" smtClean="0">
                <a:latin typeface="Meiryo UI" panose="020B0604030504040204" pitchFamily="50" charset="-128"/>
                <a:ea typeface="Meiryo UI" panose="020B0604030504040204" pitchFamily="50" charset="-128"/>
                <a:cs typeface="Meiryo UI" panose="020B0604030504040204" pitchFamily="50" charset="-128"/>
              </a:rPr>
              <a:t>の維持管理方法</a:t>
            </a:r>
            <a:endParaRPr lang="en-US" altLang="ja-JP" sz="1600" b="1" u="sng" dirty="0">
              <a:latin typeface="Meiryo UI" panose="020B0604030504040204" pitchFamily="50" charset="-128"/>
              <a:ea typeface="Meiryo UI" panose="020B0604030504040204" pitchFamily="50" charset="-128"/>
              <a:cs typeface="Meiryo UI" panose="020B0604030504040204" pitchFamily="50" charset="-128"/>
            </a:endParaRPr>
          </a:p>
          <a:p>
            <a:pPr eaLnBrk="0" hangingPunct="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大規模修繕に至るまで</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に、こまめな修繕を行う予防保全を実施。</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3251" name="AutoShape 7"/>
          <p:cNvSpPr>
            <a:spLocks noChangeArrowheads="1"/>
          </p:cNvSpPr>
          <p:nvPr/>
        </p:nvSpPr>
        <p:spPr bwMode="auto">
          <a:xfrm>
            <a:off x="106363" y="692696"/>
            <a:ext cx="9002712" cy="628650"/>
          </a:xfrm>
          <a:prstGeom prst="roundRect">
            <a:avLst>
              <a:gd name="adj" fmla="val 4606"/>
            </a:avLst>
          </a:prstGeom>
          <a:noFill/>
          <a:ln w="9525">
            <a:solidFill>
              <a:srgbClr val="000000"/>
            </a:solidFill>
            <a:round/>
            <a:headEnd/>
            <a:tailEnd/>
          </a:ln>
        </p:spPr>
        <p:txBody>
          <a:bodyPr lIns="66751" tIns="33376" rIns="66751" bIns="33376"/>
          <a:lstStyle/>
          <a:p>
            <a:pPr eaLnBrk="0" hangingPunct="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大規模</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更新時代に備え、</a:t>
            </a:r>
            <a:r>
              <a:rPr lang="ja-JP" altLang="ja-JP" sz="1600" dirty="0">
                <a:latin typeface="Meiryo UI" panose="020B0604030504040204" pitchFamily="50" charset="-128"/>
                <a:ea typeface="Meiryo UI" panose="020B0604030504040204" pitchFamily="50" charset="-128"/>
                <a:cs typeface="Meiryo UI" panose="020B0604030504040204" pitchFamily="50" charset="-128"/>
              </a:rPr>
              <a:t>予防保全に</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より長寿</a:t>
            </a:r>
            <a:r>
              <a:rPr lang="ja-JP" altLang="ja-JP" sz="1600" dirty="0">
                <a:latin typeface="Meiryo UI" panose="020B0604030504040204" pitchFamily="50" charset="-128"/>
                <a:ea typeface="Meiryo UI" panose="020B0604030504040204" pitchFamily="50" charset="-128"/>
                <a:cs typeface="Meiryo UI" panose="020B0604030504040204" pitchFamily="50" charset="-128"/>
              </a:rPr>
              <a:t>命化</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、更新時期の平準化</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LCC</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を縮減。</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長寿</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命化</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60</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歳</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100</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歳</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架け替え費用の</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平準化</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53261" name="Picture 25"/>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326290" y="2420888"/>
            <a:ext cx="6486070" cy="4041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スライド番号プレースホルダー 1"/>
          <p:cNvSpPr>
            <a:spLocks noGrp="1"/>
          </p:cNvSpPr>
          <p:nvPr>
            <p:ph type="sldNum" sz="quarter" idx="12"/>
          </p:nvPr>
        </p:nvSpPr>
        <p:spPr>
          <a:xfrm>
            <a:off x="6976800" y="6343288"/>
            <a:ext cx="2133600" cy="365125"/>
          </a:xfrm>
        </p:spPr>
        <p:txBody>
          <a:bodyPr/>
          <a:lstStyle/>
          <a:p>
            <a:pPr>
              <a:defRPr/>
            </a:pPr>
            <a:fld id="{2A939917-C7A0-4EAE-BCBF-B2ED7840D9EA}" type="slidenum">
              <a:rPr lang="en-US" altLang="ja-JP" smtClean="0"/>
              <a:pPr>
                <a:defRPr/>
              </a:pPr>
              <a:t>21</a:t>
            </a:fld>
            <a:endParaRPr lang="en-US" altLang="ja-JP"/>
          </a:p>
        </p:txBody>
      </p:sp>
      <p:sp>
        <p:nvSpPr>
          <p:cNvPr id="3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38" name="Rectangle 2"/>
          <p:cNvSpPr>
            <a:spLocks noChangeArrowheads="1"/>
          </p:cNvSpPr>
          <p:nvPr/>
        </p:nvSpPr>
        <p:spPr bwMode="auto">
          <a:xfrm>
            <a:off x="4160" y="-19653"/>
            <a:ext cx="9144000" cy="636588"/>
          </a:xfrm>
          <a:prstGeom prst="rect">
            <a:avLst/>
          </a:prstGeom>
          <a:gradFill>
            <a:gsLst>
              <a:gs pos="0">
                <a:schemeClr val="tx2"/>
              </a:gs>
              <a:gs pos="100000">
                <a:schemeClr val="accent1"/>
              </a:gs>
            </a:gsLst>
            <a:lin ang="5400000" scaled="1"/>
          </a:gradFill>
          <a:ln w="9525">
            <a:noFill/>
            <a:miter lim="800000"/>
            <a:headEnd/>
            <a:tailEnd/>
          </a:ln>
          <a:effectLst/>
          <a:extLst/>
        </p:spPr>
        <p:txBody>
          <a:bodyPr wrap="none" lIns="91350" tIns="45674" rIns="91350" bIns="45674" anchor="ctr"/>
          <a:lstStyle/>
          <a:p>
            <a:pPr fontAlgn="base">
              <a:spcBef>
                <a:spcPct val="0"/>
              </a:spcBef>
              <a:spcAft>
                <a:spcPct val="0"/>
              </a:spcAft>
            </a:pPr>
            <a:endParaRPr lang="en-US" altLang="zh-TW" sz="2800" b="1" dirty="0">
              <a:solidFill>
                <a:schemeClr val="bg1"/>
              </a:solidFill>
              <a:latin typeface="Meiryo UI" pitchFamily="50" charset="-128"/>
              <a:ea typeface="Meiryo UI" pitchFamily="50" charset="-128"/>
              <a:cs typeface="Meiryo UI" pitchFamily="50" charset="-128"/>
            </a:endParaRPr>
          </a:p>
        </p:txBody>
      </p:sp>
      <p:sp>
        <p:nvSpPr>
          <p:cNvPr id="20" name="正方形/長方形 19"/>
          <p:cNvSpPr/>
          <p:nvPr/>
        </p:nvSpPr>
        <p:spPr>
          <a:xfrm>
            <a:off x="-1250" y="87015"/>
            <a:ext cx="8677706" cy="461665"/>
          </a:xfrm>
          <a:prstGeom prst="rect">
            <a:avLst/>
          </a:prstGeom>
        </p:spPr>
        <p:txBody>
          <a:bodyPr wrap="square">
            <a:spAutoFit/>
          </a:bodyPr>
          <a:lstStyle/>
          <a:p>
            <a:pPr fontAlgn="base">
              <a:spcBef>
                <a:spcPct val="0"/>
              </a:spcBef>
              <a:spcAft>
                <a:spcPct val="0"/>
              </a:spcAft>
            </a:pPr>
            <a:r>
              <a:rPr lang="ja-JP" altLang="en-US" sz="2400" b="1" dirty="0" smtClean="0">
                <a:solidFill>
                  <a:schemeClr val="bg1"/>
                </a:solidFill>
                <a:latin typeface="Meiryo UI" pitchFamily="50" charset="-128"/>
                <a:ea typeface="Meiryo UI" pitchFamily="50" charset="-128"/>
                <a:cs typeface="Meiryo UI" pitchFamily="50" charset="-128"/>
              </a:rPr>
              <a:t>　</a:t>
            </a:r>
            <a:r>
              <a:rPr lang="en-US" altLang="ja-JP" sz="2400" b="1" dirty="0">
                <a:solidFill>
                  <a:schemeClr val="bg1"/>
                </a:solidFill>
                <a:latin typeface="Meiryo UI" pitchFamily="50" charset="-128"/>
                <a:ea typeface="Meiryo UI" pitchFamily="50" charset="-128"/>
                <a:cs typeface="Meiryo UI" pitchFamily="50" charset="-128"/>
              </a:rPr>
              <a:t>2</a:t>
            </a:r>
            <a:r>
              <a:rPr lang="ja-JP" altLang="en-US" sz="2400" b="1" dirty="0" smtClean="0">
                <a:solidFill>
                  <a:schemeClr val="bg1"/>
                </a:solidFill>
                <a:latin typeface="Meiryo UI" pitchFamily="50" charset="-128"/>
                <a:ea typeface="Meiryo UI" pitchFamily="50" charset="-128"/>
                <a:cs typeface="Meiryo UI" pitchFamily="50" charset="-128"/>
              </a:rPr>
              <a:t>）施設の特性に応じた維持管理手法の体系化</a:t>
            </a:r>
            <a:r>
              <a:rPr lang="ja-JP" altLang="en-US" sz="2400" b="1" dirty="0">
                <a:solidFill>
                  <a:schemeClr val="bg1"/>
                </a:solidFill>
                <a:latin typeface="Meiryo UI" pitchFamily="50" charset="-128"/>
                <a:ea typeface="Meiryo UI" pitchFamily="50" charset="-128"/>
                <a:cs typeface="Meiryo UI" pitchFamily="50" charset="-128"/>
              </a:rPr>
              <a:t>　</a:t>
            </a:r>
            <a:r>
              <a:rPr lang="ja-JP" altLang="en-US" sz="2400" b="1" dirty="0" smtClean="0">
                <a:solidFill>
                  <a:schemeClr val="bg1"/>
                </a:solidFill>
                <a:latin typeface="Meiryo UI" pitchFamily="50" charset="-128"/>
                <a:ea typeface="Meiryo UI" pitchFamily="50" charset="-128"/>
                <a:cs typeface="Meiryo UI" pitchFamily="50" charset="-128"/>
              </a:rPr>
              <a:t>＜橋梁＞</a:t>
            </a:r>
            <a:endParaRPr lang="ja-JP" altLang="en-US" sz="2400" b="1" dirty="0">
              <a:solidFill>
                <a:schemeClr val="bg1"/>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361869363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AutoShape 7"/>
          <p:cNvSpPr>
            <a:spLocks noChangeArrowheads="1"/>
          </p:cNvSpPr>
          <p:nvPr/>
        </p:nvSpPr>
        <p:spPr bwMode="auto">
          <a:xfrm>
            <a:off x="106363" y="764705"/>
            <a:ext cx="9002712" cy="5937550"/>
          </a:xfrm>
          <a:prstGeom prst="roundRect">
            <a:avLst>
              <a:gd name="adj" fmla="val 4606"/>
            </a:avLst>
          </a:prstGeom>
          <a:noFill/>
          <a:ln w="9525">
            <a:solidFill>
              <a:srgbClr val="000000"/>
            </a:solidFill>
            <a:round/>
            <a:headEnd/>
            <a:tailEnd/>
          </a:ln>
        </p:spPr>
        <p:txBody>
          <a:bodyPr lIns="66751" tIns="33376" rIns="66751" bIns="33376"/>
          <a:lstStyle/>
          <a:p>
            <a:pPr eaLnBrk="0" hangingPunct="0"/>
            <a:r>
              <a:rPr lang="ja-JP" altLang="en-US" sz="1600" b="1" u="sng" dirty="0" smtClean="0">
                <a:latin typeface="Meiryo UI" panose="020B0604030504040204" pitchFamily="50" charset="-128"/>
                <a:ea typeface="Meiryo UI" panose="020B0604030504040204" pitchFamily="50" charset="-128"/>
                <a:cs typeface="Meiryo UI" panose="020B0604030504040204" pitchFamily="50" charset="-128"/>
              </a:rPr>
              <a:t>現在の維持管理方法</a:t>
            </a:r>
          </a:p>
          <a:p>
            <a:pPr eaLnBrk="0" hangingPunct="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・橋梁点検結果に基づき、劣化予測を実施。</a:t>
            </a:r>
          </a:p>
          <a:p>
            <a:pPr eaLnBrk="0" hangingPunct="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LCC</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計算結果から最適な補修を実施する最適管理水準値を設定。</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53252" name="Group 151"/>
          <p:cNvGrpSpPr>
            <a:grpSpLocks noChangeAspect="1"/>
          </p:cNvGrpSpPr>
          <p:nvPr/>
        </p:nvGrpSpPr>
        <p:grpSpPr bwMode="auto">
          <a:xfrm>
            <a:off x="611559" y="1708570"/>
            <a:ext cx="3456385" cy="2058916"/>
            <a:chOff x="12" y="39"/>
            <a:chExt cx="234" cy="118"/>
          </a:xfrm>
        </p:grpSpPr>
        <p:pic>
          <p:nvPicPr>
            <p:cNvPr id="53283" name="Picture 152"/>
            <p:cNvPicPr>
              <a:picLocks noChangeAspect="1" noChangeArrowheads="1"/>
            </p:cNvPicPr>
            <p:nvPr/>
          </p:nvPicPr>
          <p:blipFill>
            <a:blip r:embed="rId2" cstate="email">
              <a:extLst>
                <a:ext uri="{28A0092B-C50C-407E-A947-70E740481C1C}">
                  <a14:useLocalDpi xmlns:a14="http://schemas.microsoft.com/office/drawing/2010/main"/>
                </a:ext>
              </a:extLst>
            </a:blip>
            <a:srcRect l="3497" t="3703" r="2956" b="4228"/>
            <a:stretch>
              <a:fillRect/>
            </a:stretch>
          </p:blipFill>
          <p:spPr bwMode="auto">
            <a:xfrm>
              <a:off x="12" y="39"/>
              <a:ext cx="234"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84" name="Freeform 153"/>
            <p:cNvSpPr>
              <a:spLocks/>
            </p:cNvSpPr>
            <p:nvPr/>
          </p:nvSpPr>
          <p:spPr bwMode="auto">
            <a:xfrm>
              <a:off x="39" y="48"/>
              <a:ext cx="83" cy="68"/>
            </a:xfrm>
            <a:custGeom>
              <a:avLst/>
              <a:gdLst>
                <a:gd name="T0" fmla="*/ 0 w 83"/>
                <a:gd name="T1" fmla="*/ 0 h 68"/>
                <a:gd name="T2" fmla="*/ 24 w 83"/>
                <a:gd name="T3" fmla="*/ 18 h 68"/>
                <a:gd name="T4" fmla="*/ 56 w 83"/>
                <a:gd name="T5" fmla="*/ 31 h 68"/>
                <a:gd name="T6" fmla="*/ 69 w 83"/>
                <a:gd name="T7" fmla="*/ 44 h 68"/>
                <a:gd name="T8" fmla="*/ 83 w 83"/>
                <a:gd name="T9" fmla="*/ 68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3" h="68">
                  <a:moveTo>
                    <a:pt x="0" y="0"/>
                  </a:moveTo>
                  <a:lnTo>
                    <a:pt x="24" y="18"/>
                  </a:lnTo>
                  <a:lnTo>
                    <a:pt x="56" y="31"/>
                  </a:lnTo>
                  <a:lnTo>
                    <a:pt x="69" y="44"/>
                  </a:lnTo>
                  <a:lnTo>
                    <a:pt x="83" y="68"/>
                  </a:lnTo>
                </a:path>
              </a:pathLst>
            </a:custGeom>
            <a:noFill/>
            <a:ln w="38100" cap="flat" cmpd="sng">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grpSp>
      <p:grpSp>
        <p:nvGrpSpPr>
          <p:cNvPr id="53253" name="Group 148"/>
          <p:cNvGrpSpPr>
            <a:grpSpLocks noChangeAspect="1"/>
          </p:cNvGrpSpPr>
          <p:nvPr/>
        </p:nvGrpSpPr>
        <p:grpSpPr bwMode="auto">
          <a:xfrm>
            <a:off x="683568" y="4221088"/>
            <a:ext cx="3403931" cy="2102238"/>
            <a:chOff x="209" y="40"/>
            <a:chExt cx="251" cy="122"/>
          </a:xfrm>
        </p:grpSpPr>
        <p:pic>
          <p:nvPicPr>
            <p:cNvPr id="53281" name="Picture 149"/>
            <p:cNvPicPr>
              <a:picLocks noChangeAspect="1" noChangeArrowheads="1"/>
            </p:cNvPicPr>
            <p:nvPr/>
          </p:nvPicPr>
          <p:blipFill>
            <a:blip r:embed="rId3" cstate="email">
              <a:extLst>
                <a:ext uri="{28A0092B-C50C-407E-A947-70E740481C1C}">
                  <a14:useLocalDpi xmlns:a14="http://schemas.microsoft.com/office/drawing/2010/main"/>
                </a:ext>
              </a:extLst>
            </a:blip>
            <a:srcRect l="2591" t="3973" r="2309" b="4544"/>
            <a:stretch>
              <a:fillRect/>
            </a:stretch>
          </p:blipFill>
          <p:spPr bwMode="auto">
            <a:xfrm>
              <a:off x="209" y="40"/>
              <a:ext cx="251" cy="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82" name="Freeform 150"/>
            <p:cNvSpPr>
              <a:spLocks/>
            </p:cNvSpPr>
            <p:nvPr/>
          </p:nvSpPr>
          <p:spPr bwMode="auto">
            <a:xfrm>
              <a:off x="245" y="49"/>
              <a:ext cx="111" cy="50"/>
            </a:xfrm>
            <a:custGeom>
              <a:avLst/>
              <a:gdLst>
                <a:gd name="T0" fmla="*/ 0 w 111"/>
                <a:gd name="T1" fmla="*/ 0 h 50"/>
                <a:gd name="T2" fmla="*/ 57 w 111"/>
                <a:gd name="T3" fmla="*/ 16 h 50"/>
                <a:gd name="T4" fmla="*/ 95 w 111"/>
                <a:gd name="T5" fmla="*/ 31 h 50"/>
                <a:gd name="T6" fmla="*/ 111 w 111"/>
                <a:gd name="T7" fmla="*/ 50 h 5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1" h="50">
                  <a:moveTo>
                    <a:pt x="0" y="0"/>
                  </a:moveTo>
                  <a:lnTo>
                    <a:pt x="57" y="16"/>
                  </a:lnTo>
                  <a:lnTo>
                    <a:pt x="95" y="31"/>
                  </a:lnTo>
                  <a:lnTo>
                    <a:pt x="111" y="50"/>
                  </a:lnTo>
                </a:path>
              </a:pathLst>
            </a:custGeom>
            <a:noFill/>
            <a:ln w="38100" cap="flat" cmpd="sng">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grpSp>
      <p:sp>
        <p:nvSpPr>
          <p:cNvPr id="53262" name="Text Box 62"/>
          <p:cNvSpPr txBox="1">
            <a:spLocks noChangeArrowheads="1"/>
          </p:cNvSpPr>
          <p:nvPr/>
        </p:nvSpPr>
        <p:spPr bwMode="auto">
          <a:xfrm>
            <a:off x="1619672" y="3789040"/>
            <a:ext cx="1685702" cy="206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27432" tIns="18288" rIns="27432" bIns="18288"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sz="1200" u="sng" dirty="0">
                <a:solidFill>
                  <a:srgbClr val="000000"/>
                </a:solidFill>
                <a:latin typeface="HG丸ｺﾞｼｯｸM-PRO" pitchFamily="50" charset="-128"/>
                <a:ea typeface="HG丸ｺﾞｼｯｸM-PRO" pitchFamily="50" charset="-128"/>
              </a:rPr>
              <a:t>鋼橋の劣化曲線</a:t>
            </a:r>
          </a:p>
        </p:txBody>
      </p:sp>
      <p:sp>
        <p:nvSpPr>
          <p:cNvPr id="53263" name="Text Box 147"/>
          <p:cNvSpPr txBox="1">
            <a:spLocks noChangeArrowheads="1"/>
          </p:cNvSpPr>
          <p:nvPr/>
        </p:nvSpPr>
        <p:spPr bwMode="auto">
          <a:xfrm>
            <a:off x="1317104" y="6323326"/>
            <a:ext cx="2318792" cy="1759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27432" tIns="18288" rIns="27432" bIns="18288"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sz="1200" u="sng" dirty="0">
                <a:solidFill>
                  <a:srgbClr val="000000"/>
                </a:solidFill>
                <a:latin typeface="HG丸ｺﾞｼｯｸM-PRO" pitchFamily="50" charset="-128"/>
                <a:ea typeface="HG丸ｺﾞｼｯｸM-PRO" pitchFamily="50" charset="-128"/>
              </a:rPr>
              <a:t>コンクリート橋の劣化曲線</a:t>
            </a:r>
          </a:p>
        </p:txBody>
      </p:sp>
      <p:sp>
        <p:nvSpPr>
          <p:cNvPr id="2" name="スライド番号プレースホルダー 1"/>
          <p:cNvSpPr>
            <a:spLocks noGrp="1"/>
          </p:cNvSpPr>
          <p:nvPr>
            <p:ph type="sldNum" sz="quarter" idx="12"/>
          </p:nvPr>
        </p:nvSpPr>
        <p:spPr>
          <a:xfrm>
            <a:off x="6976800" y="6343288"/>
            <a:ext cx="2133600" cy="365125"/>
          </a:xfrm>
        </p:spPr>
        <p:txBody>
          <a:bodyPr/>
          <a:lstStyle/>
          <a:p>
            <a:pPr>
              <a:defRPr/>
            </a:pPr>
            <a:fld id="{2A939917-C7A0-4EAE-BCBF-B2ED7840D9EA}" type="slidenum">
              <a:rPr lang="en-US" altLang="ja-JP" smtClean="0"/>
              <a:pPr>
                <a:defRPr/>
              </a:pPr>
              <a:t>22</a:t>
            </a:fld>
            <a:endParaRPr lang="en-US" altLang="ja-JP"/>
          </a:p>
        </p:txBody>
      </p:sp>
      <p:sp>
        <p:nvSpPr>
          <p:cNvPr id="3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38" name="Rectangle 2"/>
          <p:cNvSpPr>
            <a:spLocks noChangeArrowheads="1"/>
          </p:cNvSpPr>
          <p:nvPr/>
        </p:nvSpPr>
        <p:spPr bwMode="auto">
          <a:xfrm>
            <a:off x="4160" y="-19653"/>
            <a:ext cx="9144000" cy="636588"/>
          </a:xfrm>
          <a:prstGeom prst="rect">
            <a:avLst/>
          </a:prstGeom>
          <a:gradFill>
            <a:gsLst>
              <a:gs pos="0">
                <a:schemeClr val="tx2"/>
              </a:gs>
              <a:gs pos="100000">
                <a:schemeClr val="accent1"/>
              </a:gs>
            </a:gsLst>
            <a:lin ang="5400000" scaled="1"/>
          </a:gradFill>
          <a:ln w="9525">
            <a:noFill/>
            <a:miter lim="800000"/>
            <a:headEnd/>
            <a:tailEnd/>
          </a:ln>
          <a:effectLst/>
          <a:extLst/>
        </p:spPr>
        <p:txBody>
          <a:bodyPr wrap="none" lIns="91350" tIns="45674" rIns="91350" bIns="45674" anchor="ctr"/>
          <a:lstStyle/>
          <a:p>
            <a:pPr fontAlgn="base">
              <a:spcBef>
                <a:spcPct val="0"/>
              </a:spcBef>
              <a:spcAft>
                <a:spcPct val="0"/>
              </a:spcAft>
            </a:pPr>
            <a:endParaRPr lang="en-US" altLang="zh-TW" sz="2800" b="1" dirty="0">
              <a:solidFill>
                <a:schemeClr val="bg1"/>
              </a:solidFill>
              <a:latin typeface="Meiryo UI" pitchFamily="50" charset="-128"/>
              <a:ea typeface="Meiryo UI" pitchFamily="50" charset="-128"/>
              <a:cs typeface="Meiryo UI" pitchFamily="50" charset="-128"/>
            </a:endParaRPr>
          </a:p>
        </p:txBody>
      </p:sp>
      <p:pic>
        <p:nvPicPr>
          <p:cNvPr id="2055" name="Picture 7"/>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l="51595" t="36251" r="-123" b="113"/>
          <a:stretch/>
        </p:blipFill>
        <p:spPr bwMode="auto">
          <a:xfrm>
            <a:off x="4788024" y="1649582"/>
            <a:ext cx="3960440" cy="4956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正方形/長方形 19"/>
          <p:cNvSpPr/>
          <p:nvPr/>
        </p:nvSpPr>
        <p:spPr>
          <a:xfrm>
            <a:off x="-1250" y="87015"/>
            <a:ext cx="8677706" cy="461665"/>
          </a:xfrm>
          <a:prstGeom prst="rect">
            <a:avLst/>
          </a:prstGeom>
        </p:spPr>
        <p:txBody>
          <a:bodyPr wrap="square">
            <a:spAutoFit/>
          </a:bodyPr>
          <a:lstStyle/>
          <a:p>
            <a:pPr fontAlgn="base">
              <a:spcBef>
                <a:spcPct val="0"/>
              </a:spcBef>
              <a:spcAft>
                <a:spcPct val="0"/>
              </a:spcAft>
            </a:pPr>
            <a:r>
              <a:rPr lang="ja-JP" altLang="en-US" sz="2400" b="1" dirty="0" smtClean="0">
                <a:solidFill>
                  <a:schemeClr val="bg1"/>
                </a:solidFill>
                <a:latin typeface="Meiryo UI" pitchFamily="50" charset="-128"/>
                <a:ea typeface="Meiryo UI" pitchFamily="50" charset="-128"/>
                <a:cs typeface="Meiryo UI" pitchFamily="50" charset="-128"/>
              </a:rPr>
              <a:t>　</a:t>
            </a:r>
            <a:r>
              <a:rPr lang="en-US" altLang="ja-JP" sz="2400" b="1" dirty="0">
                <a:solidFill>
                  <a:schemeClr val="bg1"/>
                </a:solidFill>
                <a:latin typeface="Meiryo UI" pitchFamily="50" charset="-128"/>
                <a:ea typeface="Meiryo UI" pitchFamily="50" charset="-128"/>
                <a:cs typeface="Meiryo UI" pitchFamily="50" charset="-128"/>
              </a:rPr>
              <a:t>2</a:t>
            </a:r>
            <a:r>
              <a:rPr lang="ja-JP" altLang="en-US" sz="2400" b="1" dirty="0" smtClean="0">
                <a:solidFill>
                  <a:schemeClr val="bg1"/>
                </a:solidFill>
                <a:latin typeface="Meiryo UI" pitchFamily="50" charset="-128"/>
                <a:ea typeface="Meiryo UI" pitchFamily="50" charset="-128"/>
                <a:cs typeface="Meiryo UI" pitchFamily="50" charset="-128"/>
              </a:rPr>
              <a:t>）施設の特性に応じた維持管理手法の体系化</a:t>
            </a:r>
            <a:r>
              <a:rPr lang="ja-JP" altLang="en-US" sz="2400" b="1" dirty="0">
                <a:solidFill>
                  <a:schemeClr val="bg1"/>
                </a:solidFill>
                <a:latin typeface="Meiryo UI" pitchFamily="50" charset="-128"/>
                <a:ea typeface="Meiryo UI" pitchFamily="50" charset="-128"/>
                <a:cs typeface="Meiryo UI" pitchFamily="50" charset="-128"/>
              </a:rPr>
              <a:t>　</a:t>
            </a:r>
            <a:r>
              <a:rPr lang="ja-JP" altLang="en-US" sz="2400" b="1" dirty="0" smtClean="0">
                <a:solidFill>
                  <a:schemeClr val="bg1"/>
                </a:solidFill>
                <a:latin typeface="Meiryo UI" pitchFamily="50" charset="-128"/>
                <a:ea typeface="Meiryo UI" pitchFamily="50" charset="-128"/>
                <a:cs typeface="Meiryo UI" pitchFamily="50" charset="-128"/>
              </a:rPr>
              <a:t>＜橋梁＞</a:t>
            </a:r>
            <a:endParaRPr lang="ja-JP" altLang="en-US" sz="2400" b="1" dirty="0">
              <a:solidFill>
                <a:schemeClr val="bg1"/>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221029732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83" name="AutoShape 7"/>
          <p:cNvSpPr>
            <a:spLocks noChangeArrowheads="1"/>
          </p:cNvSpPr>
          <p:nvPr/>
        </p:nvSpPr>
        <p:spPr bwMode="auto">
          <a:xfrm>
            <a:off x="4170363" y="4221088"/>
            <a:ext cx="4938712" cy="2105177"/>
          </a:xfrm>
          <a:prstGeom prst="roundRect">
            <a:avLst>
              <a:gd name="adj" fmla="val 4606"/>
            </a:avLst>
          </a:prstGeom>
          <a:noFill/>
          <a:ln w="9525">
            <a:solidFill>
              <a:srgbClr val="000000"/>
            </a:solidFill>
            <a:round/>
            <a:headEnd/>
            <a:tailEnd/>
          </a:ln>
        </p:spPr>
        <p:txBody>
          <a:bodyPr lIns="66751" tIns="33376" rIns="66751" bIns="33376"/>
          <a:lstStyle/>
          <a:p>
            <a:pPr eaLnBrk="0" hangingPunct="0"/>
            <a:r>
              <a:rPr lang="ja-JP" altLang="en-US" sz="1600" b="1" u="sng" dirty="0" smtClean="0">
                <a:latin typeface="Meiryo UI" panose="020B0604030504040204" pitchFamily="50" charset="-128"/>
                <a:ea typeface="Meiryo UI" panose="020B0604030504040204" pitchFamily="50" charset="-128"/>
                <a:cs typeface="Meiryo UI" panose="020B0604030504040204" pitchFamily="50" charset="-128"/>
              </a:rPr>
              <a:t>維持</a:t>
            </a:r>
            <a:r>
              <a:rPr lang="ja-JP" altLang="en-US" sz="1600" b="1" u="sng" dirty="0">
                <a:latin typeface="Meiryo UI" panose="020B0604030504040204" pitchFamily="50" charset="-128"/>
                <a:ea typeface="Meiryo UI" panose="020B0604030504040204" pitchFamily="50" charset="-128"/>
                <a:cs typeface="Meiryo UI" panose="020B0604030504040204" pitchFamily="50" charset="-128"/>
              </a:rPr>
              <a:t>管理</a:t>
            </a:r>
            <a:r>
              <a:rPr lang="ja-JP" altLang="en-US" sz="1600" b="1" u="sng" dirty="0" smtClean="0">
                <a:latin typeface="Meiryo UI" panose="020B0604030504040204" pitchFamily="50" charset="-128"/>
                <a:ea typeface="Meiryo UI" panose="020B0604030504040204" pitchFamily="50" charset="-128"/>
                <a:cs typeface="Meiryo UI" panose="020B0604030504040204" pitchFamily="50" charset="-128"/>
              </a:rPr>
              <a:t>の取組状況</a:t>
            </a:r>
            <a:endParaRPr lang="en-US" altLang="ja-JP" sz="1600" b="1" u="sng" dirty="0" smtClean="0">
              <a:latin typeface="Meiryo UI" panose="020B0604030504040204" pitchFamily="50" charset="-128"/>
              <a:ea typeface="Meiryo UI" panose="020B0604030504040204" pitchFamily="50" charset="-128"/>
              <a:cs typeface="Meiryo UI" panose="020B0604030504040204" pitchFamily="50" charset="-128"/>
            </a:endParaRPr>
          </a:p>
          <a:p>
            <a:pPr eaLnBrk="0" hangingPunct="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◆専門業者による定期点検を</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5</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年に</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1</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回実施。</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eaLnBrk="0" hangingPunct="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◆点検</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結果、補修履歴を確実に</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蓄積。</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eaLnBrk="0" hangingPunct="0"/>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PDCA</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による計画の</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見直し。</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eaLnBrk="0" hangingPunct="0"/>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特殊</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車両の取締り</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強化。</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eaLnBrk="0" hangingPunct="0"/>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大阪</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中央環状線の</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橋梁保全</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補修</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検討。</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舟型</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PC</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橋梁保全</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eaLnBrk="0" hangingPunct="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◆橋梁</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技術者</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育成。</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（橋梁</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点検講習会</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等）</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pPr>
              <a:defRPr/>
            </a:pPr>
            <a:fld id="{7F87CE49-687F-4093-AC50-38FCCAD5E00D}" type="slidenum">
              <a:rPr lang="en-US" altLang="ja-JP" smtClean="0"/>
              <a:pPr>
                <a:defRPr/>
              </a:pPr>
              <a:t>23</a:t>
            </a:fld>
            <a:endParaRPr lang="en-US" altLang="ja-JP"/>
          </a:p>
        </p:txBody>
      </p:sp>
      <p:sp>
        <p:nvSpPr>
          <p:cNvPr id="29"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30" name="Rectangle 2"/>
          <p:cNvSpPr>
            <a:spLocks noChangeArrowheads="1"/>
          </p:cNvSpPr>
          <p:nvPr/>
        </p:nvSpPr>
        <p:spPr bwMode="auto">
          <a:xfrm>
            <a:off x="4160" y="-19653"/>
            <a:ext cx="9144000" cy="636588"/>
          </a:xfrm>
          <a:prstGeom prst="rect">
            <a:avLst/>
          </a:prstGeom>
          <a:gradFill>
            <a:gsLst>
              <a:gs pos="0">
                <a:schemeClr val="tx2"/>
              </a:gs>
              <a:gs pos="100000">
                <a:schemeClr val="accent1"/>
              </a:gs>
            </a:gsLst>
            <a:lin ang="5400000" scaled="1"/>
          </a:gradFill>
          <a:ln w="9525">
            <a:noFill/>
            <a:miter lim="800000"/>
            <a:headEnd/>
            <a:tailEnd/>
          </a:ln>
          <a:effectLst/>
          <a:extLst/>
        </p:spPr>
        <p:txBody>
          <a:bodyPr wrap="none" lIns="91350" tIns="45674" rIns="91350" bIns="45674" anchor="ctr"/>
          <a:lstStyle/>
          <a:p>
            <a:pPr fontAlgn="base">
              <a:spcBef>
                <a:spcPct val="0"/>
              </a:spcBef>
              <a:spcAft>
                <a:spcPct val="0"/>
              </a:spcAft>
            </a:pPr>
            <a:endParaRPr lang="en-US" altLang="zh-TW" sz="2800" b="1" dirty="0">
              <a:solidFill>
                <a:schemeClr val="bg1"/>
              </a:solidFill>
              <a:latin typeface="Meiryo UI" pitchFamily="50" charset="-128"/>
              <a:ea typeface="Meiryo UI" pitchFamily="50" charset="-128"/>
              <a:cs typeface="Meiryo UI" pitchFamily="50" charset="-128"/>
            </a:endParaRPr>
          </a:p>
        </p:txBody>
      </p:sp>
      <p:sp>
        <p:nvSpPr>
          <p:cNvPr id="22" name="AutoShape 7"/>
          <p:cNvSpPr>
            <a:spLocks noChangeArrowheads="1"/>
          </p:cNvSpPr>
          <p:nvPr/>
        </p:nvSpPr>
        <p:spPr bwMode="auto">
          <a:xfrm>
            <a:off x="123825" y="692696"/>
            <a:ext cx="8985250" cy="3384376"/>
          </a:xfrm>
          <a:prstGeom prst="roundRect">
            <a:avLst>
              <a:gd name="adj" fmla="val 4606"/>
            </a:avLst>
          </a:prstGeom>
          <a:noFill/>
          <a:ln w="9525">
            <a:solidFill>
              <a:srgbClr val="000000"/>
            </a:solidFill>
            <a:round/>
            <a:headEnd/>
            <a:tailEnd/>
          </a:ln>
        </p:spPr>
        <p:txBody>
          <a:bodyPr lIns="66751" tIns="33376" rIns="66751" bIns="33376"/>
          <a:lstStyle/>
          <a:p>
            <a:pPr eaLnBrk="0" hangingPunct="0"/>
            <a:r>
              <a:rPr lang="ja-JP" altLang="en-US" sz="1600" b="1" u="sng" dirty="0">
                <a:latin typeface="Meiryo UI" panose="020B0604030504040204" pitchFamily="50" charset="-128"/>
                <a:ea typeface="Meiryo UI" panose="020B0604030504040204" pitchFamily="50" charset="-128"/>
                <a:cs typeface="Meiryo UI" panose="020B0604030504040204" pitchFamily="50" charset="-128"/>
              </a:rPr>
              <a:t>維持管理の</a:t>
            </a:r>
            <a:r>
              <a:rPr lang="ja-JP" altLang="en-US" sz="1600" b="1" u="sng" dirty="0" smtClean="0">
                <a:latin typeface="Meiryo UI" panose="020B0604030504040204" pitchFamily="50" charset="-128"/>
                <a:ea typeface="Meiryo UI" panose="020B0604030504040204" pitchFamily="50" charset="-128"/>
                <a:cs typeface="Meiryo UI" panose="020B0604030504040204" pitchFamily="50" charset="-128"/>
              </a:rPr>
              <a:t>重点化</a:t>
            </a:r>
            <a:endParaRPr lang="en-US" altLang="ja-JP" sz="1600" b="1" u="sng" dirty="0">
              <a:latin typeface="Meiryo UI" panose="020B0604030504040204" pitchFamily="50" charset="-128"/>
              <a:ea typeface="Meiryo UI" panose="020B0604030504040204" pitchFamily="50" charset="-128"/>
              <a:cs typeface="Meiryo UI" panose="020B0604030504040204" pitchFamily="50" charset="-128"/>
            </a:endParaRPr>
          </a:p>
          <a:p>
            <a:pPr eaLnBrk="0" hangingPunct="0"/>
            <a:r>
              <a:rPr lang="ja-JP" altLang="en-US" sz="1600" dirty="0">
                <a:latin typeface="Meiryo UI" panose="020B0604030504040204" pitchFamily="50" charset="-128"/>
                <a:ea typeface="Meiryo UI" panose="020B0604030504040204" pitchFamily="50" charset="-128"/>
                <a:cs typeface="Meiryo UI" panose="020B0604030504040204" pitchFamily="50" charset="-128"/>
              </a:rPr>
              <a:t>重要度別の目標管理水準</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と定期</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点検から得られる</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健全度と</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の乖離が大きいものから実施。</a:t>
            </a:r>
          </a:p>
        </p:txBody>
      </p:sp>
      <p:sp>
        <p:nvSpPr>
          <p:cNvPr id="24" name="正方形/長方形 23"/>
          <p:cNvSpPr/>
          <p:nvPr/>
        </p:nvSpPr>
        <p:spPr>
          <a:xfrm>
            <a:off x="909141" y="1529209"/>
            <a:ext cx="2798763" cy="1755775"/>
          </a:xfrm>
          <a:prstGeom prst="rect">
            <a:avLst/>
          </a:prstGeom>
          <a:solidFill>
            <a:schemeClr val="bg1"/>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ja-JP" altLang="en-US" sz="1200" dirty="0">
                <a:solidFill>
                  <a:schemeClr val="tx1"/>
                </a:solidFill>
                <a:latin typeface="HG丸ｺﾞｼｯｸM-PRO" pitchFamily="50" charset="-128"/>
                <a:ea typeface="HG丸ｺﾞｼｯｸM-PRO" pitchFamily="50" charset="-128"/>
              </a:rPr>
              <a:t>◆路線（橋梁）重要度と目標管理水準</a:t>
            </a:r>
            <a:endParaRPr lang="en-US" altLang="ja-JP" sz="1200" dirty="0">
              <a:solidFill>
                <a:schemeClr val="tx1"/>
              </a:solidFill>
              <a:latin typeface="HG丸ｺﾞｼｯｸM-PRO" pitchFamily="50" charset="-128"/>
              <a:ea typeface="HG丸ｺﾞｼｯｸM-PRO" pitchFamily="50" charset="-128"/>
            </a:endParaRPr>
          </a:p>
          <a:p>
            <a:pPr fontAlgn="auto">
              <a:spcBef>
                <a:spcPts val="0"/>
              </a:spcBef>
              <a:spcAft>
                <a:spcPts val="0"/>
              </a:spcAft>
              <a:defRPr/>
            </a:pPr>
            <a:r>
              <a:rPr lang="ja-JP" altLang="en-US" sz="1200" dirty="0">
                <a:solidFill>
                  <a:schemeClr val="tx1"/>
                </a:solidFill>
                <a:latin typeface="HG丸ｺﾞｼｯｸM-PRO" pitchFamily="50" charset="-128"/>
                <a:ea typeface="HG丸ｺﾞｼｯｸM-PRO" pitchFamily="50" charset="-128"/>
              </a:rPr>
              <a:t>・重要度大</a:t>
            </a:r>
            <a:r>
              <a:rPr lang="ja-JP" altLang="en-US" sz="1200" dirty="0" smtClean="0">
                <a:solidFill>
                  <a:schemeClr val="tx1"/>
                </a:solidFill>
                <a:latin typeface="HG丸ｺﾞｼｯｸM-PRO" pitchFamily="50" charset="-128"/>
                <a:ea typeface="HG丸ｺﾞｼｯｸM-PRO" pitchFamily="50" charset="-128"/>
              </a:rPr>
              <a:t>：主要路線</a:t>
            </a:r>
            <a:endParaRPr lang="en-US" altLang="ja-JP" sz="1200" dirty="0">
              <a:solidFill>
                <a:schemeClr val="tx1"/>
              </a:solidFill>
              <a:latin typeface="HG丸ｺﾞｼｯｸM-PRO" pitchFamily="50" charset="-128"/>
              <a:ea typeface="HG丸ｺﾞｼｯｸM-PRO" pitchFamily="50" charset="-128"/>
            </a:endParaRPr>
          </a:p>
          <a:p>
            <a:pPr fontAlgn="auto">
              <a:spcBef>
                <a:spcPts val="0"/>
              </a:spcBef>
              <a:spcAft>
                <a:spcPts val="0"/>
              </a:spcAft>
              <a:defRPr/>
            </a:pPr>
            <a:r>
              <a:rPr lang="ja-JP" altLang="en-US" sz="1200" dirty="0">
                <a:solidFill>
                  <a:schemeClr val="tx1"/>
                </a:solidFill>
                <a:latin typeface="HG丸ｺﾞｼｯｸM-PRO" pitchFamily="50" charset="-128"/>
                <a:ea typeface="HG丸ｺﾞｼｯｸM-PRO" pitchFamily="50" charset="-128"/>
              </a:rPr>
              <a:t>・重要度中：</a:t>
            </a:r>
            <a:r>
              <a:rPr lang="ja-JP" altLang="en-US" sz="1200" dirty="0" smtClean="0">
                <a:solidFill>
                  <a:schemeClr val="tx1"/>
                </a:solidFill>
                <a:latin typeface="HG丸ｺﾞｼｯｸM-PRO" pitchFamily="50" charset="-128"/>
                <a:ea typeface="HG丸ｺﾞｼｯｸM-PRO" pitchFamily="50" charset="-128"/>
              </a:rPr>
              <a:t>一般路線</a:t>
            </a:r>
            <a:endParaRPr lang="en-US" altLang="ja-JP" sz="1200" dirty="0">
              <a:solidFill>
                <a:schemeClr val="tx1"/>
              </a:solidFill>
              <a:latin typeface="HG丸ｺﾞｼｯｸM-PRO" pitchFamily="50" charset="-128"/>
              <a:ea typeface="HG丸ｺﾞｼｯｸM-PRO" pitchFamily="50" charset="-128"/>
            </a:endParaRPr>
          </a:p>
          <a:p>
            <a:pPr fontAlgn="auto">
              <a:spcBef>
                <a:spcPts val="0"/>
              </a:spcBef>
              <a:spcAft>
                <a:spcPts val="0"/>
              </a:spcAft>
              <a:defRPr/>
            </a:pPr>
            <a:r>
              <a:rPr lang="ja-JP" altLang="en-US" sz="1200" dirty="0">
                <a:solidFill>
                  <a:schemeClr val="tx1"/>
                </a:solidFill>
                <a:latin typeface="HG丸ｺﾞｼｯｸM-PRO" pitchFamily="50" charset="-128"/>
                <a:ea typeface="HG丸ｺﾞｼｯｸM-PRO" pitchFamily="50" charset="-128"/>
              </a:rPr>
              <a:t>・重要度小</a:t>
            </a:r>
            <a:r>
              <a:rPr lang="ja-JP" altLang="en-US" sz="1200" dirty="0" smtClean="0">
                <a:solidFill>
                  <a:schemeClr val="tx1"/>
                </a:solidFill>
                <a:latin typeface="HG丸ｺﾞｼｯｸM-PRO" pitchFamily="50" charset="-128"/>
                <a:ea typeface="HG丸ｺﾞｼｯｸM-PRO" pitchFamily="50" charset="-128"/>
              </a:rPr>
              <a:t>：</a:t>
            </a:r>
            <a:r>
              <a:rPr lang="ja-JP" altLang="en-US" sz="1200" dirty="0">
                <a:solidFill>
                  <a:schemeClr val="tx1"/>
                </a:solidFill>
                <a:latin typeface="HG丸ｺﾞｼｯｸM-PRO" pitchFamily="50" charset="-128"/>
                <a:ea typeface="HG丸ｺﾞｼｯｸM-PRO" pitchFamily="50" charset="-128"/>
              </a:rPr>
              <a:t>地方路線</a:t>
            </a:r>
            <a:endParaRPr lang="en-US" altLang="ja-JP" sz="1200" dirty="0">
              <a:solidFill>
                <a:schemeClr val="tx1"/>
              </a:solidFill>
              <a:latin typeface="HG丸ｺﾞｼｯｸM-PRO" pitchFamily="50" charset="-128"/>
              <a:ea typeface="HG丸ｺﾞｼｯｸM-PRO" pitchFamily="50" charset="-128"/>
            </a:endParaRPr>
          </a:p>
          <a:p>
            <a:pPr fontAlgn="auto">
              <a:spcBef>
                <a:spcPts val="0"/>
              </a:spcBef>
              <a:spcAft>
                <a:spcPts val="0"/>
              </a:spcAft>
              <a:defRPr/>
            </a:pPr>
            <a:r>
              <a:rPr lang="en-US" altLang="ja-JP" sz="1200" dirty="0">
                <a:solidFill>
                  <a:schemeClr val="tx1"/>
                </a:solidFill>
                <a:latin typeface="HG丸ｺﾞｼｯｸM-PRO" pitchFamily="50" charset="-128"/>
                <a:ea typeface="HG丸ｺﾞｼｯｸM-PRO" pitchFamily="50" charset="-128"/>
              </a:rPr>
              <a:t>※</a:t>
            </a:r>
            <a:r>
              <a:rPr lang="ja-JP" altLang="en-US" sz="1200" dirty="0">
                <a:solidFill>
                  <a:schemeClr val="tx1"/>
                </a:solidFill>
                <a:latin typeface="HG丸ｺﾞｼｯｸM-PRO" pitchFamily="50" charset="-128"/>
                <a:ea typeface="HG丸ｺﾞｼｯｸM-PRO" pitchFamily="50" charset="-128"/>
              </a:rPr>
              <a:t>社会的影響度を考慮し設定</a:t>
            </a:r>
            <a:endParaRPr lang="en-US" altLang="ja-JP" sz="1200" dirty="0">
              <a:solidFill>
                <a:schemeClr val="tx1"/>
              </a:solidFill>
              <a:latin typeface="HG丸ｺﾞｼｯｸM-PRO" pitchFamily="50" charset="-128"/>
              <a:ea typeface="HG丸ｺﾞｼｯｸM-PRO" pitchFamily="50" charset="-128"/>
            </a:endParaRPr>
          </a:p>
          <a:p>
            <a:pPr fontAlgn="auto">
              <a:spcBef>
                <a:spcPts val="0"/>
              </a:spcBef>
              <a:spcAft>
                <a:spcPts val="0"/>
              </a:spcAft>
              <a:defRPr/>
            </a:pPr>
            <a:r>
              <a:rPr lang="ja-JP" altLang="en-US" sz="1200" dirty="0">
                <a:solidFill>
                  <a:schemeClr val="tx1"/>
                </a:solidFill>
                <a:latin typeface="HG丸ｺﾞｼｯｸM-PRO" pitchFamily="50" charset="-128"/>
                <a:ea typeface="HG丸ｺﾞｼｯｸM-PRO" pitchFamily="50" charset="-128"/>
              </a:rPr>
              <a:t>◆目標管理水準（健全度）</a:t>
            </a:r>
            <a:endParaRPr lang="en-US" altLang="ja-JP" sz="1200" dirty="0">
              <a:solidFill>
                <a:schemeClr val="tx1"/>
              </a:solidFill>
              <a:latin typeface="HG丸ｺﾞｼｯｸM-PRO" pitchFamily="50" charset="-128"/>
              <a:ea typeface="HG丸ｺﾞｼｯｸM-PRO" pitchFamily="50" charset="-128"/>
            </a:endParaRPr>
          </a:p>
          <a:p>
            <a:pPr fontAlgn="auto">
              <a:spcBef>
                <a:spcPts val="0"/>
              </a:spcBef>
              <a:spcAft>
                <a:spcPts val="0"/>
              </a:spcAft>
              <a:defRPr/>
            </a:pPr>
            <a:r>
              <a:rPr lang="ja-JP" altLang="en-US" sz="1200" dirty="0">
                <a:solidFill>
                  <a:schemeClr val="tx1"/>
                </a:solidFill>
                <a:latin typeface="HG丸ｺﾞｼｯｸM-PRO" pitchFamily="50" charset="-128"/>
                <a:ea typeface="HG丸ｺﾞｼｯｸM-PRO" pitchFamily="50" charset="-128"/>
              </a:rPr>
              <a:t>　</a:t>
            </a:r>
            <a:r>
              <a:rPr lang="ja-JP" altLang="en-US" sz="1200" dirty="0" smtClean="0">
                <a:solidFill>
                  <a:schemeClr val="tx1"/>
                </a:solidFill>
                <a:latin typeface="HG丸ｺﾞｼｯｸM-PRO" pitchFamily="50" charset="-128"/>
                <a:ea typeface="HG丸ｺﾞｼｯｸM-PRO" pitchFamily="50" charset="-128"/>
              </a:rPr>
              <a:t>主部材：</a:t>
            </a:r>
            <a:r>
              <a:rPr lang="en-US" altLang="ja-JP" sz="1200" dirty="0" smtClean="0">
                <a:solidFill>
                  <a:schemeClr val="tx1"/>
                </a:solidFill>
                <a:latin typeface="HG丸ｺﾞｼｯｸM-PRO" pitchFamily="50" charset="-128"/>
                <a:ea typeface="HG丸ｺﾞｼｯｸM-PRO" pitchFamily="50" charset="-128"/>
              </a:rPr>
              <a:t>70</a:t>
            </a:r>
            <a:r>
              <a:rPr lang="ja-JP" altLang="en-US" sz="1200" dirty="0">
                <a:solidFill>
                  <a:schemeClr val="tx1"/>
                </a:solidFill>
                <a:latin typeface="HG丸ｺﾞｼｯｸM-PRO" pitchFamily="50" charset="-128"/>
                <a:ea typeface="HG丸ｺﾞｼｯｸM-PRO" pitchFamily="50" charset="-128"/>
              </a:rPr>
              <a:t>点</a:t>
            </a:r>
            <a:endParaRPr lang="en-US" altLang="ja-JP" sz="1200" dirty="0">
              <a:solidFill>
                <a:schemeClr val="tx1"/>
              </a:solidFill>
              <a:latin typeface="HG丸ｺﾞｼｯｸM-PRO" pitchFamily="50" charset="-128"/>
              <a:ea typeface="HG丸ｺﾞｼｯｸM-PRO" pitchFamily="50" charset="-128"/>
            </a:endParaRPr>
          </a:p>
        </p:txBody>
      </p:sp>
      <p:grpSp>
        <p:nvGrpSpPr>
          <p:cNvPr id="3" name="グループ化 2"/>
          <p:cNvGrpSpPr/>
          <p:nvPr/>
        </p:nvGrpSpPr>
        <p:grpSpPr>
          <a:xfrm>
            <a:off x="4338615" y="1340768"/>
            <a:ext cx="4121817" cy="2585246"/>
            <a:chOff x="3923928" y="1406275"/>
            <a:chExt cx="4121817" cy="2585246"/>
          </a:xfrm>
        </p:grpSpPr>
        <p:pic>
          <p:nvPicPr>
            <p:cNvPr id="23" name="Picture 10"/>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923928" y="1406275"/>
              <a:ext cx="4121817" cy="2585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上下矢印 24"/>
            <p:cNvSpPr/>
            <p:nvPr/>
          </p:nvSpPr>
          <p:spPr>
            <a:xfrm>
              <a:off x="5076056" y="2492896"/>
              <a:ext cx="90488" cy="1003325"/>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6" name="上下矢印 25"/>
            <p:cNvSpPr/>
            <p:nvPr/>
          </p:nvSpPr>
          <p:spPr>
            <a:xfrm>
              <a:off x="7020272" y="3066008"/>
              <a:ext cx="100012" cy="495300"/>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sp>
        <p:nvSpPr>
          <p:cNvPr id="35" name="AutoShape 7"/>
          <p:cNvSpPr>
            <a:spLocks noChangeArrowheads="1"/>
          </p:cNvSpPr>
          <p:nvPr/>
        </p:nvSpPr>
        <p:spPr bwMode="auto">
          <a:xfrm>
            <a:off x="123825" y="4204143"/>
            <a:ext cx="3944119" cy="2321201"/>
          </a:xfrm>
          <a:prstGeom prst="roundRect">
            <a:avLst>
              <a:gd name="adj" fmla="val 4606"/>
            </a:avLst>
          </a:prstGeom>
          <a:noFill/>
          <a:ln w="9525">
            <a:solidFill>
              <a:srgbClr val="000000"/>
            </a:solidFill>
            <a:round/>
            <a:headEnd/>
            <a:tailEnd/>
          </a:ln>
        </p:spPr>
        <p:txBody>
          <a:bodyPr lIns="66751" tIns="33376" rIns="66751" bIns="33376"/>
          <a:lstStyle/>
          <a:p>
            <a:pPr eaLnBrk="0" hangingPunct="0"/>
            <a:r>
              <a:rPr lang="ja-JP" altLang="en-US" sz="1600" b="1" u="sng" dirty="0">
                <a:latin typeface="Meiryo UI" panose="020B0604030504040204" pitchFamily="50" charset="-128"/>
                <a:ea typeface="Meiryo UI" panose="020B0604030504040204" pitchFamily="50" charset="-128"/>
                <a:cs typeface="Meiryo UI" panose="020B0604030504040204" pitchFamily="50" charset="-128"/>
              </a:rPr>
              <a:t>主な補修対策</a:t>
            </a:r>
            <a:endParaRPr lang="en-US" altLang="ja-JP" sz="1600" b="1" u="sng" dirty="0">
              <a:latin typeface="Meiryo UI" panose="020B0604030504040204" pitchFamily="50" charset="-128"/>
              <a:ea typeface="Meiryo UI" panose="020B0604030504040204" pitchFamily="50" charset="-128"/>
              <a:cs typeface="Meiryo UI" panose="020B0604030504040204" pitchFamily="50" charset="-128"/>
            </a:endParaRPr>
          </a:p>
          <a:p>
            <a:pPr eaLnBrk="0" hangingPunct="0"/>
            <a:r>
              <a:rPr lang="ja-JP" altLang="en-US" sz="1600" dirty="0">
                <a:latin typeface="Meiryo UI" panose="020B0604030504040204" pitchFamily="50" charset="-128"/>
                <a:ea typeface="Meiryo UI" panose="020B0604030504040204" pitchFamily="50" charset="-128"/>
                <a:cs typeface="Meiryo UI" panose="020B0604030504040204" pitchFamily="50" charset="-128"/>
              </a:rPr>
              <a:t>クラック注入</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、断面修復、</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表面コーティング、炭素繊維</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、当て板補強など</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3074"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54621" y="5085184"/>
            <a:ext cx="1517179" cy="1311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正方形/長方形 16"/>
          <p:cNvSpPr/>
          <p:nvPr/>
        </p:nvSpPr>
        <p:spPr>
          <a:xfrm>
            <a:off x="-1250" y="87015"/>
            <a:ext cx="8677706" cy="461665"/>
          </a:xfrm>
          <a:prstGeom prst="rect">
            <a:avLst/>
          </a:prstGeom>
        </p:spPr>
        <p:txBody>
          <a:bodyPr wrap="square">
            <a:spAutoFit/>
          </a:bodyPr>
          <a:lstStyle/>
          <a:p>
            <a:pPr fontAlgn="base">
              <a:spcBef>
                <a:spcPct val="0"/>
              </a:spcBef>
              <a:spcAft>
                <a:spcPct val="0"/>
              </a:spcAft>
            </a:pPr>
            <a:r>
              <a:rPr lang="ja-JP" altLang="en-US" sz="2400" b="1" dirty="0" smtClean="0">
                <a:solidFill>
                  <a:schemeClr val="bg1"/>
                </a:solidFill>
                <a:latin typeface="Meiryo UI" pitchFamily="50" charset="-128"/>
                <a:ea typeface="Meiryo UI" pitchFamily="50" charset="-128"/>
                <a:cs typeface="Meiryo UI" pitchFamily="50" charset="-128"/>
              </a:rPr>
              <a:t>　</a:t>
            </a:r>
            <a:r>
              <a:rPr lang="en-US" altLang="ja-JP" sz="2400" b="1" dirty="0">
                <a:solidFill>
                  <a:schemeClr val="bg1"/>
                </a:solidFill>
                <a:latin typeface="Meiryo UI" pitchFamily="50" charset="-128"/>
                <a:ea typeface="Meiryo UI" pitchFamily="50" charset="-128"/>
                <a:cs typeface="Meiryo UI" pitchFamily="50" charset="-128"/>
              </a:rPr>
              <a:t>2</a:t>
            </a:r>
            <a:r>
              <a:rPr lang="ja-JP" altLang="en-US" sz="2400" b="1" dirty="0" smtClean="0">
                <a:solidFill>
                  <a:schemeClr val="bg1"/>
                </a:solidFill>
                <a:latin typeface="Meiryo UI" pitchFamily="50" charset="-128"/>
                <a:ea typeface="Meiryo UI" pitchFamily="50" charset="-128"/>
                <a:cs typeface="Meiryo UI" pitchFamily="50" charset="-128"/>
              </a:rPr>
              <a:t>）施設の特性に応じた維持管理手法の体系化</a:t>
            </a:r>
            <a:r>
              <a:rPr lang="ja-JP" altLang="en-US" sz="2400" b="1" dirty="0">
                <a:solidFill>
                  <a:schemeClr val="bg1"/>
                </a:solidFill>
                <a:latin typeface="Meiryo UI" pitchFamily="50" charset="-128"/>
                <a:ea typeface="Meiryo UI" pitchFamily="50" charset="-128"/>
                <a:cs typeface="Meiryo UI" pitchFamily="50" charset="-128"/>
              </a:rPr>
              <a:t>　</a:t>
            </a:r>
            <a:r>
              <a:rPr lang="ja-JP" altLang="en-US" sz="2400" b="1" dirty="0" smtClean="0">
                <a:solidFill>
                  <a:schemeClr val="bg1"/>
                </a:solidFill>
                <a:latin typeface="Meiryo UI" pitchFamily="50" charset="-128"/>
                <a:ea typeface="Meiryo UI" pitchFamily="50" charset="-128"/>
                <a:cs typeface="Meiryo UI" pitchFamily="50" charset="-128"/>
              </a:rPr>
              <a:t>＜橋梁＞</a:t>
            </a:r>
            <a:endParaRPr lang="ja-JP" altLang="en-US" sz="2400" b="1" dirty="0">
              <a:solidFill>
                <a:schemeClr val="bg1"/>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361587159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AutoShape 7"/>
          <p:cNvSpPr>
            <a:spLocks noChangeArrowheads="1"/>
          </p:cNvSpPr>
          <p:nvPr/>
        </p:nvSpPr>
        <p:spPr bwMode="auto">
          <a:xfrm>
            <a:off x="114300" y="715963"/>
            <a:ext cx="8858250" cy="336550"/>
          </a:xfrm>
          <a:prstGeom prst="roundRect">
            <a:avLst>
              <a:gd name="adj" fmla="val 4606"/>
            </a:avLst>
          </a:prstGeom>
          <a:noFill/>
          <a:ln w="9525">
            <a:solidFill>
              <a:srgbClr val="000000"/>
            </a:solidFill>
            <a:round/>
            <a:headEnd/>
            <a:tailEnd/>
          </a:ln>
        </p:spPr>
        <p:txBody>
          <a:bodyPr lIns="66751" tIns="33376" rIns="66751" bIns="33376"/>
          <a:lstStyle/>
          <a:p>
            <a:pPr eaLnBrk="0" hangingPunct="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必要と認められた場合に補修を行う状態監視型の予防保全を実施。</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eaLnBrk="0" hangingPunct="0"/>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7348" name="AutoShape 7"/>
          <p:cNvSpPr>
            <a:spLocks noChangeArrowheads="1"/>
          </p:cNvSpPr>
          <p:nvPr/>
        </p:nvSpPr>
        <p:spPr bwMode="auto">
          <a:xfrm>
            <a:off x="3908424" y="5638180"/>
            <a:ext cx="5064125" cy="856828"/>
          </a:xfrm>
          <a:prstGeom prst="roundRect">
            <a:avLst>
              <a:gd name="adj" fmla="val 4606"/>
            </a:avLst>
          </a:prstGeom>
          <a:noFill/>
          <a:ln w="9525">
            <a:solidFill>
              <a:srgbClr val="000000"/>
            </a:solidFill>
            <a:round/>
            <a:headEnd/>
            <a:tailEnd/>
          </a:ln>
        </p:spPr>
        <p:txBody>
          <a:bodyPr lIns="66751" tIns="33376" rIns="66751" bIns="33376"/>
          <a:lstStyle/>
          <a:p>
            <a:pPr eaLnBrk="0" hangingPunct="0"/>
            <a:r>
              <a:rPr lang="ja-JP" altLang="en-US" sz="1600" b="1" u="sng" dirty="0" smtClean="0">
                <a:latin typeface="Meiryo UI" panose="020B0604030504040204" pitchFamily="50" charset="-128"/>
                <a:ea typeface="Meiryo UI" panose="020B0604030504040204" pitchFamily="50" charset="-128"/>
                <a:cs typeface="Meiryo UI" panose="020B0604030504040204" pitchFamily="50" charset="-128"/>
              </a:rPr>
              <a:t>維持</a:t>
            </a:r>
            <a:r>
              <a:rPr lang="ja-JP" altLang="en-US" sz="1600" b="1" u="sng" dirty="0">
                <a:latin typeface="Meiryo UI" panose="020B0604030504040204" pitchFamily="50" charset="-128"/>
                <a:ea typeface="Meiryo UI" panose="020B0604030504040204" pitchFamily="50" charset="-128"/>
                <a:cs typeface="Meiryo UI" panose="020B0604030504040204" pitchFamily="50" charset="-128"/>
              </a:rPr>
              <a:t>管理</a:t>
            </a:r>
            <a:r>
              <a:rPr lang="ja-JP" altLang="en-US" sz="1600" b="1" u="sng" dirty="0" smtClean="0">
                <a:latin typeface="Meiryo UI" panose="020B0604030504040204" pitchFamily="50" charset="-128"/>
                <a:ea typeface="Meiryo UI" panose="020B0604030504040204" pitchFamily="50" charset="-128"/>
                <a:cs typeface="Meiryo UI" panose="020B0604030504040204" pitchFamily="50" charset="-128"/>
              </a:rPr>
              <a:t>の取組状況</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eaLnBrk="0" hangingPunct="0"/>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職員</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による簡易点検を年に</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回実施。</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eaLnBrk="0" hangingPunct="0"/>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専門</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業者による定期点検を</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5</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年に</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回実施。</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7350" name="AutoShape 7"/>
          <p:cNvSpPr>
            <a:spLocks noChangeArrowheads="1"/>
          </p:cNvSpPr>
          <p:nvPr/>
        </p:nvSpPr>
        <p:spPr bwMode="auto">
          <a:xfrm>
            <a:off x="128588" y="5301208"/>
            <a:ext cx="3536950" cy="1193800"/>
          </a:xfrm>
          <a:prstGeom prst="roundRect">
            <a:avLst>
              <a:gd name="adj" fmla="val 4606"/>
            </a:avLst>
          </a:prstGeom>
          <a:noFill/>
          <a:ln w="9525">
            <a:solidFill>
              <a:srgbClr val="000000"/>
            </a:solidFill>
            <a:round/>
            <a:headEnd/>
            <a:tailEnd/>
          </a:ln>
        </p:spPr>
        <p:txBody>
          <a:bodyPr lIns="66751" tIns="33376" rIns="66751" bIns="33376"/>
          <a:lstStyle/>
          <a:p>
            <a:pPr eaLnBrk="0" hangingPunct="0"/>
            <a:r>
              <a:rPr lang="ja-JP" altLang="en-US" sz="1600" b="1" u="sng" dirty="0">
                <a:latin typeface="Meiryo UI" panose="020B0604030504040204" pitchFamily="50" charset="-128"/>
                <a:ea typeface="Meiryo UI" panose="020B0604030504040204" pitchFamily="50" charset="-128"/>
                <a:cs typeface="Meiryo UI" panose="020B0604030504040204" pitchFamily="50" charset="-128"/>
              </a:rPr>
              <a:t>維持管理の</a:t>
            </a:r>
            <a:r>
              <a:rPr lang="ja-JP" altLang="en-US" sz="1600" b="1" u="sng" dirty="0" smtClean="0">
                <a:latin typeface="Meiryo UI" panose="020B0604030504040204" pitchFamily="50" charset="-128"/>
                <a:ea typeface="Meiryo UI" panose="020B0604030504040204" pitchFamily="50" charset="-128"/>
                <a:cs typeface="Meiryo UI" panose="020B0604030504040204" pitchFamily="50" charset="-128"/>
              </a:rPr>
              <a:t>重点化</a:t>
            </a:r>
            <a:endParaRPr lang="en-US" altLang="ja-JP" sz="1600" b="1" u="sng" dirty="0">
              <a:latin typeface="Meiryo UI" panose="020B0604030504040204" pitchFamily="50" charset="-128"/>
              <a:ea typeface="Meiryo UI" panose="020B0604030504040204" pitchFamily="50" charset="-128"/>
              <a:cs typeface="Meiryo UI" panose="020B0604030504040204" pitchFamily="50" charset="-128"/>
            </a:endParaRPr>
          </a:p>
          <a:p>
            <a:pPr eaLnBrk="0" hangingPunct="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評価時点で補修・補強対策を検討調査を実施。</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eaLnBrk="0" hangingPunct="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AA</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評価時点で補修・補強を実施。</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7353" name="AutoShape 7"/>
          <p:cNvSpPr>
            <a:spLocks noChangeArrowheads="1"/>
          </p:cNvSpPr>
          <p:nvPr/>
        </p:nvSpPr>
        <p:spPr bwMode="auto">
          <a:xfrm>
            <a:off x="3908425" y="1123950"/>
            <a:ext cx="5064125" cy="936625"/>
          </a:xfrm>
          <a:prstGeom prst="roundRect">
            <a:avLst>
              <a:gd name="adj" fmla="val 4606"/>
            </a:avLst>
          </a:prstGeom>
          <a:noFill/>
          <a:ln w="9525">
            <a:solidFill>
              <a:srgbClr val="000000"/>
            </a:solidFill>
            <a:round/>
            <a:headEnd/>
            <a:tailEnd/>
          </a:ln>
        </p:spPr>
        <p:txBody>
          <a:bodyPr lIns="66751" tIns="33376" rIns="66751" bIns="33376"/>
          <a:lstStyle/>
          <a:p>
            <a:pPr eaLnBrk="0" hangingPunct="0"/>
            <a:r>
              <a:rPr lang="ja-JP" altLang="en-US" sz="1600" b="1" u="sng" dirty="0">
                <a:latin typeface="Meiryo UI" panose="020B0604030504040204" pitchFamily="50" charset="-128"/>
                <a:ea typeface="Meiryo UI" panose="020B0604030504040204" pitchFamily="50" charset="-128"/>
                <a:cs typeface="Meiryo UI" panose="020B0604030504040204" pitchFamily="50" charset="-128"/>
              </a:rPr>
              <a:t>主な補修対策</a:t>
            </a:r>
            <a:endParaRPr lang="en-US" altLang="ja-JP" sz="1600" b="1" u="sng" dirty="0">
              <a:latin typeface="Meiryo UI" panose="020B0604030504040204" pitchFamily="50" charset="-128"/>
              <a:ea typeface="Meiryo UI" panose="020B0604030504040204" pitchFamily="50" charset="-128"/>
              <a:cs typeface="Meiryo UI" panose="020B0604030504040204" pitchFamily="50" charset="-128"/>
            </a:endParaRPr>
          </a:p>
          <a:p>
            <a:pPr eaLnBrk="0" hangingPunct="0"/>
            <a:r>
              <a:rPr lang="ja-JP" altLang="en-US" sz="1600" dirty="0">
                <a:latin typeface="Meiryo UI" panose="020B0604030504040204" pitchFamily="50" charset="-128"/>
                <a:ea typeface="Meiryo UI" panose="020B0604030504040204" pitchFamily="50" charset="-128"/>
                <a:cs typeface="Meiryo UI" panose="020B0604030504040204" pitchFamily="50" charset="-128"/>
              </a:rPr>
              <a:t>クラック注入、内巻コンクリート、表面コーティング、炭素繊維、吹付けコンクリートなど</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57354" name="Picture 1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588125" y="2119313"/>
            <a:ext cx="2211388" cy="163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7355" name="Picture 1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99375" y="2124075"/>
            <a:ext cx="1103313" cy="795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7356" name="図 6"/>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4151313" y="3829050"/>
            <a:ext cx="2185987" cy="163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7" name="図 5"/>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5413375" y="3829050"/>
            <a:ext cx="923925"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8" name="図 9"/>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4151313" y="2124075"/>
            <a:ext cx="2181225" cy="163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9" name="図 10"/>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bwMode="auto">
          <a:xfrm>
            <a:off x="6588125" y="3840163"/>
            <a:ext cx="2209800" cy="161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60" name="テキスト ボックス 1"/>
          <p:cNvSpPr txBox="1">
            <a:spLocks noChangeArrowheads="1"/>
          </p:cNvSpPr>
          <p:nvPr/>
        </p:nvSpPr>
        <p:spPr bwMode="auto">
          <a:xfrm>
            <a:off x="4637088" y="3513138"/>
            <a:ext cx="1268412" cy="276225"/>
          </a:xfrm>
          <a:prstGeom prst="rect">
            <a:avLst/>
          </a:prstGeom>
          <a:solidFill>
            <a:schemeClr val="bg1"/>
          </a:solidFill>
          <a:ln w="9525">
            <a:solidFill>
              <a:schemeClr val="tx1"/>
            </a:solidFill>
            <a:miter lim="800000"/>
            <a:headEnd/>
            <a:tailEnd/>
          </a:ln>
        </p:spPr>
        <p:txBody>
          <a:bodyPr anchor="ct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sz="1200">
                <a:latin typeface="HG丸ｺﾞｼｯｸM-PRO" pitchFamily="50" charset="-128"/>
                <a:ea typeface="HG丸ｺﾞｼｯｸM-PRO" pitchFamily="50" charset="-128"/>
              </a:rPr>
              <a:t>クラック注入</a:t>
            </a:r>
          </a:p>
        </p:txBody>
      </p:sp>
      <p:sp>
        <p:nvSpPr>
          <p:cNvPr id="57361" name="テキスト ボックス 1"/>
          <p:cNvSpPr txBox="1">
            <a:spLocks noChangeArrowheads="1"/>
          </p:cNvSpPr>
          <p:nvPr/>
        </p:nvSpPr>
        <p:spPr bwMode="auto">
          <a:xfrm>
            <a:off x="4191000" y="5191125"/>
            <a:ext cx="2105025" cy="277813"/>
          </a:xfrm>
          <a:prstGeom prst="rect">
            <a:avLst/>
          </a:prstGeom>
          <a:solidFill>
            <a:schemeClr val="bg1"/>
          </a:solidFill>
          <a:ln w="9525">
            <a:solidFill>
              <a:schemeClr val="tx1"/>
            </a:solidFill>
            <a:miter lim="800000"/>
            <a:headEnd/>
            <a:tailEnd/>
          </a:ln>
        </p:spPr>
        <p:txBody>
          <a:bodyPr anchor="ct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sz="1200">
                <a:latin typeface="HG丸ｺﾞｼｯｸM-PRO" pitchFamily="50" charset="-128"/>
                <a:ea typeface="HG丸ｺﾞｼｯｸM-PRO" pitchFamily="50" charset="-128"/>
              </a:rPr>
              <a:t>炭素繊維</a:t>
            </a:r>
            <a:r>
              <a:rPr lang="en-US" altLang="ja-JP" sz="1200">
                <a:latin typeface="HG丸ｺﾞｼｯｸM-PRO" pitchFamily="50" charset="-128"/>
                <a:ea typeface="HG丸ｺﾞｼｯｸM-PRO" pitchFamily="50" charset="-128"/>
              </a:rPr>
              <a:t>+</a:t>
            </a:r>
            <a:r>
              <a:rPr lang="ja-JP" altLang="en-US" sz="1200">
                <a:latin typeface="HG丸ｺﾞｼｯｸM-PRO" pitchFamily="50" charset="-128"/>
                <a:ea typeface="HG丸ｺﾞｼｯｸM-PRO" pitchFamily="50" charset="-128"/>
              </a:rPr>
              <a:t>表面コーティング</a:t>
            </a:r>
            <a:endParaRPr lang="en-US" altLang="ja-JP" sz="1200">
              <a:latin typeface="HG丸ｺﾞｼｯｸM-PRO" pitchFamily="50" charset="-128"/>
              <a:ea typeface="HG丸ｺﾞｼｯｸM-PRO" pitchFamily="50" charset="-128"/>
            </a:endParaRPr>
          </a:p>
        </p:txBody>
      </p:sp>
      <p:sp>
        <p:nvSpPr>
          <p:cNvPr id="57362" name="テキスト ボックス 1"/>
          <p:cNvSpPr txBox="1">
            <a:spLocks noChangeArrowheads="1"/>
          </p:cNvSpPr>
          <p:nvPr/>
        </p:nvSpPr>
        <p:spPr bwMode="auto">
          <a:xfrm>
            <a:off x="6642100" y="3502025"/>
            <a:ext cx="2105025" cy="276225"/>
          </a:xfrm>
          <a:prstGeom prst="rect">
            <a:avLst/>
          </a:prstGeom>
          <a:solidFill>
            <a:schemeClr val="bg1"/>
          </a:solidFill>
          <a:ln w="9525">
            <a:solidFill>
              <a:schemeClr val="tx1"/>
            </a:solidFill>
            <a:miter lim="800000"/>
            <a:headEnd/>
            <a:tailEnd/>
          </a:ln>
        </p:spPr>
        <p:txBody>
          <a:bodyPr anchor="ct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sz="1200">
                <a:latin typeface="HG丸ｺﾞｼｯｸM-PRO" pitchFamily="50" charset="-128"/>
                <a:ea typeface="HG丸ｺﾞｼｯｸM-PRO" pitchFamily="50" charset="-128"/>
              </a:rPr>
              <a:t>内巻コンクリート</a:t>
            </a:r>
            <a:r>
              <a:rPr lang="en-US" altLang="ja-JP" sz="1200">
                <a:latin typeface="HG丸ｺﾞｼｯｸM-PRO" pitchFamily="50" charset="-128"/>
                <a:ea typeface="HG丸ｺﾞｼｯｸM-PRO" pitchFamily="50" charset="-128"/>
              </a:rPr>
              <a:t>(PCL)</a:t>
            </a:r>
            <a:endParaRPr lang="ja-JP" altLang="en-US" sz="1200">
              <a:latin typeface="HG丸ｺﾞｼｯｸM-PRO" pitchFamily="50" charset="-128"/>
              <a:ea typeface="HG丸ｺﾞｼｯｸM-PRO" pitchFamily="50" charset="-128"/>
            </a:endParaRPr>
          </a:p>
        </p:txBody>
      </p:sp>
      <p:sp>
        <p:nvSpPr>
          <p:cNvPr id="57363" name="テキスト ボックス 1"/>
          <p:cNvSpPr txBox="1">
            <a:spLocks noChangeArrowheads="1"/>
          </p:cNvSpPr>
          <p:nvPr/>
        </p:nvSpPr>
        <p:spPr bwMode="auto">
          <a:xfrm>
            <a:off x="6640513" y="5186363"/>
            <a:ext cx="2105025" cy="276225"/>
          </a:xfrm>
          <a:prstGeom prst="rect">
            <a:avLst/>
          </a:prstGeom>
          <a:solidFill>
            <a:schemeClr val="bg1"/>
          </a:solidFill>
          <a:ln w="9525">
            <a:solidFill>
              <a:schemeClr val="tx1"/>
            </a:solidFill>
            <a:miter lim="800000"/>
            <a:headEnd/>
            <a:tailEnd/>
          </a:ln>
        </p:spPr>
        <p:txBody>
          <a:bodyPr anchor="ct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sz="1200">
                <a:latin typeface="HG丸ｺﾞｼｯｸM-PRO" pitchFamily="50" charset="-128"/>
                <a:ea typeface="HG丸ｺﾞｼｯｸM-PRO" pitchFamily="50" charset="-128"/>
              </a:rPr>
              <a:t>吹付けコンクリート</a:t>
            </a:r>
          </a:p>
        </p:txBody>
      </p:sp>
      <p:graphicFrame>
        <p:nvGraphicFramePr>
          <p:cNvPr id="26" name="グラフ 25"/>
          <p:cNvGraphicFramePr>
            <a:graphicFrameLocks/>
          </p:cNvGraphicFramePr>
          <p:nvPr/>
        </p:nvGraphicFramePr>
        <p:xfrm>
          <a:off x="709724" y="3094897"/>
          <a:ext cx="2376264" cy="2160513"/>
        </p:xfrm>
        <a:graphic>
          <a:graphicData uri="http://schemas.openxmlformats.org/drawingml/2006/chart">
            <c:chart xmlns:c="http://schemas.openxmlformats.org/drawingml/2006/chart" xmlns:r="http://schemas.openxmlformats.org/officeDocument/2006/relationships" r:id="rId8"/>
          </a:graphicData>
        </a:graphic>
      </p:graphicFrame>
      <p:sp>
        <p:nvSpPr>
          <p:cNvPr id="57365" name="正方形/長方形 3"/>
          <p:cNvSpPr>
            <a:spLocks noChangeArrowheads="1"/>
          </p:cNvSpPr>
          <p:nvPr/>
        </p:nvSpPr>
        <p:spPr bwMode="auto">
          <a:xfrm>
            <a:off x="350838" y="2700338"/>
            <a:ext cx="280035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ja-JP" altLang="ja-JP" b="1"/>
              <a:t>　</a:t>
            </a:r>
            <a:r>
              <a:rPr lang="ja-JP" altLang="ja-JP" sz="1600">
                <a:latin typeface="HG丸ｺﾞｼｯｸM-PRO" pitchFamily="50" charset="-128"/>
                <a:ea typeface="HG丸ｺﾞｼｯｸM-PRO" pitchFamily="50" charset="-128"/>
              </a:rPr>
              <a:t>トンネル損傷</a:t>
            </a:r>
            <a:r>
              <a:rPr lang="ja-JP" altLang="en-US" sz="1600">
                <a:latin typeface="HG丸ｺﾞｼｯｸM-PRO" pitchFamily="50" charset="-128"/>
                <a:ea typeface="HG丸ｺﾞｼｯｸM-PRO" pitchFamily="50" charset="-128"/>
              </a:rPr>
              <a:t>ランクの</a:t>
            </a:r>
            <a:r>
              <a:rPr lang="ja-JP" altLang="ja-JP" sz="1600">
                <a:latin typeface="HG丸ｺﾞｼｯｸM-PRO" pitchFamily="50" charset="-128"/>
                <a:ea typeface="HG丸ｺﾞｼｯｸM-PRO" pitchFamily="50" charset="-128"/>
              </a:rPr>
              <a:t>分布</a:t>
            </a:r>
            <a:endParaRPr lang="en-US" altLang="ja-JP" sz="1600">
              <a:latin typeface="HG丸ｺﾞｼｯｸM-PRO" pitchFamily="50" charset="-128"/>
              <a:ea typeface="HG丸ｺﾞｼｯｸM-PRO" pitchFamily="50" charset="-128"/>
            </a:endParaRPr>
          </a:p>
          <a:p>
            <a:r>
              <a:rPr lang="ja-JP" altLang="en-US" sz="1600">
                <a:latin typeface="HG丸ｺﾞｼｯｸM-PRO" pitchFamily="50" charset="-128"/>
                <a:ea typeface="HG丸ｺﾞｼｯｸM-PRO" pitchFamily="50" charset="-128"/>
              </a:rPr>
              <a:t> 　（各トンネル総合評価）</a:t>
            </a:r>
            <a:endParaRPr lang="en-US" altLang="ja-JP" sz="1600">
              <a:latin typeface="HG丸ｺﾞｼｯｸM-PRO" pitchFamily="50" charset="-128"/>
              <a:ea typeface="HG丸ｺﾞｼｯｸM-PRO" pitchFamily="50" charset="-128"/>
            </a:endParaRPr>
          </a:p>
        </p:txBody>
      </p:sp>
      <p:sp>
        <p:nvSpPr>
          <p:cNvPr id="57366" name="テキスト ボックス 11"/>
          <p:cNvSpPr txBox="1">
            <a:spLocks noChangeArrowheads="1"/>
          </p:cNvSpPr>
          <p:nvPr/>
        </p:nvSpPr>
        <p:spPr bwMode="auto">
          <a:xfrm>
            <a:off x="1638300" y="4648200"/>
            <a:ext cx="1512888"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sz="1100">
                <a:latin typeface="HG丸ｺﾞｼｯｸM-PRO" pitchFamily="50" charset="-128"/>
                <a:ea typeface="HG丸ｺﾞｼｯｸM-PRO" pitchFamily="50" charset="-128"/>
              </a:rPr>
              <a:t>数値はトンネル数</a:t>
            </a:r>
          </a:p>
        </p:txBody>
      </p:sp>
      <p:sp>
        <p:nvSpPr>
          <p:cNvPr id="2" name="スライド番号プレースホルダー 1"/>
          <p:cNvSpPr>
            <a:spLocks noGrp="1"/>
          </p:cNvSpPr>
          <p:nvPr>
            <p:ph type="sldNum" sz="quarter" idx="12"/>
          </p:nvPr>
        </p:nvSpPr>
        <p:spPr/>
        <p:txBody>
          <a:bodyPr/>
          <a:lstStyle/>
          <a:p>
            <a:pPr>
              <a:defRPr/>
            </a:pPr>
            <a:fld id="{F05547E3-0C03-47D8-9E19-DEDD7622CDCE}" type="slidenum">
              <a:rPr lang="en-US" altLang="ja-JP" smtClean="0"/>
              <a:pPr>
                <a:defRPr/>
              </a:pPr>
              <a:t>24</a:t>
            </a:fld>
            <a:endParaRPr lang="en-US" altLang="ja-JP"/>
          </a:p>
        </p:txBody>
      </p:sp>
      <p:sp>
        <p:nvSpPr>
          <p:cNvPr id="2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5" name="Rectangle 2"/>
          <p:cNvSpPr>
            <a:spLocks noChangeArrowheads="1"/>
          </p:cNvSpPr>
          <p:nvPr/>
        </p:nvSpPr>
        <p:spPr bwMode="auto">
          <a:xfrm>
            <a:off x="4160" y="-19653"/>
            <a:ext cx="9144000" cy="636588"/>
          </a:xfrm>
          <a:prstGeom prst="rect">
            <a:avLst/>
          </a:prstGeom>
          <a:gradFill>
            <a:gsLst>
              <a:gs pos="0">
                <a:schemeClr val="tx2"/>
              </a:gs>
              <a:gs pos="100000">
                <a:schemeClr val="accent1"/>
              </a:gs>
            </a:gsLst>
            <a:lin ang="5400000" scaled="1"/>
          </a:gradFill>
          <a:ln w="9525">
            <a:noFill/>
            <a:miter lim="800000"/>
            <a:headEnd/>
            <a:tailEnd/>
          </a:ln>
          <a:effectLst/>
          <a:extLst/>
        </p:spPr>
        <p:txBody>
          <a:bodyPr wrap="none" lIns="91350" tIns="45674" rIns="91350" bIns="45674" anchor="ctr"/>
          <a:lstStyle/>
          <a:p>
            <a:pPr fontAlgn="base">
              <a:spcBef>
                <a:spcPct val="0"/>
              </a:spcBef>
              <a:spcAft>
                <a:spcPct val="0"/>
              </a:spcAft>
            </a:pPr>
            <a:endParaRPr lang="en-US" altLang="zh-TW" sz="2800" b="1" dirty="0">
              <a:solidFill>
                <a:schemeClr val="bg1"/>
              </a:solidFill>
              <a:latin typeface="Meiryo UI" pitchFamily="50" charset="-128"/>
              <a:ea typeface="Meiryo UI" pitchFamily="50" charset="-128"/>
              <a:cs typeface="Meiryo UI" pitchFamily="50" charset="-128"/>
            </a:endParaRPr>
          </a:p>
        </p:txBody>
      </p:sp>
      <p:sp>
        <p:nvSpPr>
          <p:cNvPr id="29" name="AutoShape 7"/>
          <p:cNvSpPr>
            <a:spLocks noChangeArrowheads="1"/>
          </p:cNvSpPr>
          <p:nvPr/>
        </p:nvSpPr>
        <p:spPr bwMode="auto">
          <a:xfrm>
            <a:off x="104812" y="1123950"/>
            <a:ext cx="3567113" cy="1224930"/>
          </a:xfrm>
          <a:prstGeom prst="roundRect">
            <a:avLst>
              <a:gd name="adj" fmla="val 4606"/>
            </a:avLst>
          </a:prstGeom>
          <a:noFill/>
          <a:ln w="9525">
            <a:solidFill>
              <a:srgbClr val="000000"/>
            </a:solidFill>
            <a:round/>
            <a:headEnd/>
            <a:tailEnd/>
          </a:ln>
        </p:spPr>
        <p:txBody>
          <a:bodyPr lIns="66751" tIns="33376" rIns="66751" bIns="33376"/>
          <a:lstStyle/>
          <a:p>
            <a:pPr eaLnBrk="0" hangingPunct="0"/>
            <a:r>
              <a:rPr lang="ja-JP" altLang="en-US" sz="1600" b="1" u="sng" dirty="0">
                <a:latin typeface="Meiryo UI" panose="020B0604030504040204" pitchFamily="50" charset="-128"/>
                <a:ea typeface="Meiryo UI" panose="020B0604030504040204" pitchFamily="50" charset="-128"/>
                <a:cs typeface="Meiryo UI" panose="020B0604030504040204" pitchFamily="50" charset="-128"/>
              </a:rPr>
              <a:t>現在</a:t>
            </a:r>
            <a:r>
              <a:rPr lang="ja-JP" altLang="en-US" sz="1600" b="1" u="sng" dirty="0" smtClean="0">
                <a:latin typeface="Meiryo UI" panose="020B0604030504040204" pitchFamily="50" charset="-128"/>
                <a:ea typeface="Meiryo UI" panose="020B0604030504040204" pitchFamily="50" charset="-128"/>
                <a:cs typeface="Meiryo UI" panose="020B0604030504040204" pitchFamily="50" charset="-128"/>
              </a:rPr>
              <a:t>の維持管理方法</a:t>
            </a:r>
            <a:endParaRPr lang="en-US" altLang="ja-JP" sz="1600" b="1" u="sng" dirty="0">
              <a:latin typeface="Meiryo UI" panose="020B0604030504040204" pitchFamily="50" charset="-128"/>
              <a:ea typeface="Meiryo UI" panose="020B0604030504040204" pitchFamily="50" charset="-128"/>
              <a:cs typeface="Meiryo UI" panose="020B0604030504040204" pitchFamily="50" charset="-128"/>
            </a:endParaRPr>
          </a:p>
          <a:p>
            <a:pPr eaLnBrk="0" hangingPunct="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H22</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点検結果に</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基づき、</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4</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段階で評価を実施。</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eaLnBrk="0" hangingPunct="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AA</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評価</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は</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1</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トンネル。</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(H23</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補修済</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正方形/長方形 29"/>
          <p:cNvSpPr/>
          <p:nvPr/>
        </p:nvSpPr>
        <p:spPr>
          <a:xfrm>
            <a:off x="-1250" y="87015"/>
            <a:ext cx="8677706" cy="461665"/>
          </a:xfrm>
          <a:prstGeom prst="rect">
            <a:avLst/>
          </a:prstGeom>
        </p:spPr>
        <p:txBody>
          <a:bodyPr wrap="square">
            <a:spAutoFit/>
          </a:bodyPr>
          <a:lstStyle/>
          <a:p>
            <a:pPr fontAlgn="base">
              <a:spcBef>
                <a:spcPct val="0"/>
              </a:spcBef>
              <a:spcAft>
                <a:spcPct val="0"/>
              </a:spcAft>
            </a:pPr>
            <a:r>
              <a:rPr lang="ja-JP" altLang="en-US" sz="2400" b="1" dirty="0" smtClean="0">
                <a:solidFill>
                  <a:schemeClr val="bg1"/>
                </a:solidFill>
                <a:latin typeface="Meiryo UI" pitchFamily="50" charset="-128"/>
                <a:ea typeface="Meiryo UI" pitchFamily="50" charset="-128"/>
                <a:cs typeface="Meiryo UI" pitchFamily="50" charset="-128"/>
              </a:rPr>
              <a:t>　</a:t>
            </a:r>
            <a:r>
              <a:rPr lang="en-US" altLang="ja-JP" sz="2400" b="1" dirty="0">
                <a:solidFill>
                  <a:schemeClr val="bg1"/>
                </a:solidFill>
                <a:latin typeface="Meiryo UI" pitchFamily="50" charset="-128"/>
                <a:ea typeface="Meiryo UI" pitchFamily="50" charset="-128"/>
                <a:cs typeface="Meiryo UI" pitchFamily="50" charset="-128"/>
              </a:rPr>
              <a:t>2</a:t>
            </a:r>
            <a:r>
              <a:rPr lang="ja-JP" altLang="en-US" sz="2400" b="1" dirty="0" smtClean="0">
                <a:solidFill>
                  <a:schemeClr val="bg1"/>
                </a:solidFill>
                <a:latin typeface="Meiryo UI" pitchFamily="50" charset="-128"/>
                <a:ea typeface="Meiryo UI" pitchFamily="50" charset="-128"/>
                <a:cs typeface="Meiryo UI" pitchFamily="50" charset="-128"/>
              </a:rPr>
              <a:t>）施設の特性に応じた維持管理手法の体系化</a:t>
            </a:r>
            <a:r>
              <a:rPr lang="ja-JP" altLang="en-US" sz="2400" b="1" dirty="0">
                <a:solidFill>
                  <a:schemeClr val="bg1"/>
                </a:solidFill>
                <a:latin typeface="Meiryo UI" pitchFamily="50" charset="-128"/>
                <a:ea typeface="Meiryo UI" pitchFamily="50" charset="-128"/>
                <a:cs typeface="Meiryo UI" pitchFamily="50" charset="-128"/>
              </a:rPr>
              <a:t>　</a:t>
            </a:r>
            <a:r>
              <a:rPr lang="ja-JP" altLang="en-US" sz="2400" b="1" dirty="0" smtClean="0">
                <a:solidFill>
                  <a:schemeClr val="bg1"/>
                </a:solidFill>
                <a:latin typeface="Meiryo UI" pitchFamily="50" charset="-128"/>
                <a:ea typeface="Meiryo UI" pitchFamily="50" charset="-128"/>
                <a:cs typeface="Meiryo UI" pitchFamily="50" charset="-128"/>
              </a:rPr>
              <a:t>＜トンネル＞</a:t>
            </a:r>
            <a:endParaRPr lang="ja-JP" altLang="en-US" sz="2400" b="1" dirty="0">
              <a:solidFill>
                <a:schemeClr val="bg1"/>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214044646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AutoShape 7"/>
          <p:cNvSpPr>
            <a:spLocks noChangeArrowheads="1"/>
          </p:cNvSpPr>
          <p:nvPr/>
        </p:nvSpPr>
        <p:spPr bwMode="auto">
          <a:xfrm>
            <a:off x="114300" y="653827"/>
            <a:ext cx="6916738" cy="542925"/>
          </a:xfrm>
          <a:prstGeom prst="roundRect">
            <a:avLst>
              <a:gd name="adj" fmla="val 4606"/>
            </a:avLst>
          </a:prstGeom>
          <a:noFill/>
          <a:ln w="9525">
            <a:solidFill>
              <a:srgbClr val="000000"/>
            </a:solidFill>
            <a:round/>
            <a:headEnd/>
            <a:tailEnd/>
          </a:ln>
        </p:spPr>
        <p:txBody>
          <a:bodyPr lIns="66751" tIns="33376" rIns="66751" bIns="33376"/>
          <a:lstStyle/>
          <a:p>
            <a:pPr eaLnBrk="0" hangingPunct="0"/>
            <a:r>
              <a:rPr lang="ja-JP" altLang="en-US" sz="16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適切</a:t>
            </a:r>
            <a:r>
              <a:rPr lang="ja-JP" altLang="en-US" sz="16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な管理レベルに基づき</a:t>
            </a:r>
            <a:r>
              <a:rPr lang="ja-JP" altLang="en-US" sz="16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予測計画</a:t>
            </a:r>
            <a:r>
              <a:rPr lang="ja-JP" altLang="en-US" sz="16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型の予防</a:t>
            </a:r>
            <a:r>
              <a:rPr lang="ja-JP" altLang="en-US" sz="16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保全に</a:t>
            </a:r>
            <a:r>
              <a:rPr lang="ja-JP" altLang="en-US" sz="16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より、安全</a:t>
            </a:r>
            <a:r>
              <a:rPr lang="ja-JP" altLang="en-US" sz="16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な走行環境を</a:t>
            </a:r>
            <a:r>
              <a:rPr lang="ja-JP" altLang="en-US" sz="16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提供。</a:t>
            </a:r>
            <a:endParaRPr lang="en-US" altLang="ja-JP" sz="16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eaLnBrk="0" hangingPunct="0"/>
            <a:endParaRPr lang="en-US" altLang="ja-JP" sz="16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1204" name="AutoShape 7"/>
          <p:cNvSpPr>
            <a:spLocks noChangeArrowheads="1"/>
          </p:cNvSpPr>
          <p:nvPr/>
        </p:nvSpPr>
        <p:spPr bwMode="auto">
          <a:xfrm>
            <a:off x="114300" y="1268760"/>
            <a:ext cx="6916738" cy="2108968"/>
          </a:xfrm>
          <a:prstGeom prst="roundRect">
            <a:avLst>
              <a:gd name="adj" fmla="val 4606"/>
            </a:avLst>
          </a:prstGeom>
          <a:noFill/>
          <a:ln w="9525">
            <a:solidFill>
              <a:srgbClr val="000000"/>
            </a:solidFill>
            <a:round/>
            <a:headEnd/>
            <a:tailEnd/>
          </a:ln>
        </p:spPr>
        <p:txBody>
          <a:bodyPr lIns="66751" tIns="33376" rIns="66751" bIns="33376"/>
          <a:lstStyle/>
          <a:p>
            <a:pPr eaLnBrk="0" hangingPunct="0"/>
            <a:r>
              <a:rPr lang="ja-JP" altLang="en-US" sz="1600" b="1" u="sng"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現在</a:t>
            </a:r>
            <a:r>
              <a:rPr lang="ja-JP" altLang="en-US" sz="1600" b="1" u="sng"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600" b="1" u="sng"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維持管理</a:t>
            </a:r>
            <a:r>
              <a:rPr lang="ja-JP" altLang="en-US" sz="1600" b="1" u="sng"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方法</a:t>
            </a:r>
            <a:endParaRPr lang="en-US" altLang="ja-JP" sz="1600" b="1" u="sng"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eaLnBrk="0" hangingPunct="0"/>
            <a:r>
              <a:rPr lang="ja-JP" altLang="en-US" sz="16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・路面</a:t>
            </a:r>
            <a:r>
              <a:rPr lang="ja-JP" altLang="en-US" sz="16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性状調査結果（</a:t>
            </a:r>
            <a:r>
              <a:rPr lang="ja-JP" altLang="en-US" sz="16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ひび割れ・わだ</a:t>
            </a:r>
            <a:endParaRPr lang="en-US" altLang="ja-JP" sz="16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eaLnBrk="0" hangingPunct="0"/>
            <a:r>
              <a:rPr lang="ja-JP" altLang="en-US" sz="16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ち掘れ</a:t>
            </a:r>
            <a:r>
              <a:rPr lang="ja-JP" altLang="en-US" sz="16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・平坦性）</a:t>
            </a:r>
            <a:r>
              <a:rPr lang="ja-JP" altLang="en-US" sz="16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に基づき劣化</a:t>
            </a:r>
            <a:r>
              <a:rPr lang="ja-JP" altLang="en-US" sz="16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状況</a:t>
            </a:r>
            <a:r>
              <a:rPr lang="ja-JP" altLang="en-US" sz="16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を</a:t>
            </a:r>
            <a:endParaRPr lang="en-US" altLang="ja-JP" sz="16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eaLnBrk="0" hangingPunct="0"/>
            <a:r>
              <a:rPr lang="ja-JP" altLang="en-US" sz="16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示す指標（</a:t>
            </a:r>
            <a:r>
              <a:rPr lang="en-US" altLang="ja-JP" sz="16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MCI</a:t>
            </a:r>
            <a:r>
              <a:rPr lang="ja-JP" altLang="en-US" sz="16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）を算出</a:t>
            </a:r>
            <a:r>
              <a:rPr lang="ja-JP" altLang="en-US" sz="16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eaLnBrk="0" hangingPunct="0"/>
            <a:r>
              <a:rPr lang="ja-JP" altLang="en-US" sz="16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・管理レベルを下回れば補修を実施。</a:t>
            </a:r>
            <a:endParaRPr lang="en-US" altLang="ja-JP" sz="16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51206" name="Picture 10"/>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769519" y="1268760"/>
            <a:ext cx="3106737" cy="2099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9"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304980" y="4952529"/>
            <a:ext cx="1571625"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10" name="Picture 13" descr="富1-1-2（わだち）"/>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300218" y="3558704"/>
            <a:ext cx="1581150"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11" name="Picture 12" descr="イメージ 14"/>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311330" y="2225204"/>
            <a:ext cx="158115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12" name="Picture 11" descr="富1-2-4（クラック）"/>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300218" y="856779"/>
            <a:ext cx="1581150"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13" name="テキスト ボックス 15"/>
          <p:cNvSpPr txBox="1">
            <a:spLocks noChangeArrowheads="1"/>
          </p:cNvSpPr>
          <p:nvPr/>
        </p:nvSpPr>
        <p:spPr bwMode="auto">
          <a:xfrm>
            <a:off x="7390705" y="1855316"/>
            <a:ext cx="1390650" cy="307975"/>
          </a:xfrm>
          <a:prstGeom prst="rect">
            <a:avLst/>
          </a:prstGeom>
          <a:solidFill>
            <a:schemeClr val="bg1"/>
          </a:solidFill>
          <a:ln w="9525">
            <a:solidFill>
              <a:srgbClr val="FF0000"/>
            </a:solidFill>
            <a:miter lim="800000"/>
            <a:headEnd/>
            <a:tailEnd/>
          </a:ln>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en-US" altLang="ja-JP" sz="1400">
                <a:latin typeface="HG丸ｺﾞｼｯｸM-PRO" pitchFamily="50" charset="-128"/>
                <a:ea typeface="HG丸ｺﾞｼｯｸM-PRO" pitchFamily="50" charset="-128"/>
              </a:rPr>
              <a:t>MCI</a:t>
            </a:r>
            <a:r>
              <a:rPr lang="ja-JP" altLang="en-US" sz="1400">
                <a:latin typeface="HG丸ｺﾞｼｯｸM-PRO" pitchFamily="50" charset="-128"/>
                <a:ea typeface="HG丸ｺﾞｼｯｸM-PRO" pitchFamily="50" charset="-128"/>
              </a:rPr>
              <a:t>≦</a:t>
            </a:r>
            <a:r>
              <a:rPr lang="en-US" altLang="ja-JP" sz="1400">
                <a:latin typeface="HG丸ｺﾞｼｯｸM-PRO" pitchFamily="50" charset="-128"/>
                <a:ea typeface="HG丸ｺﾞｼｯｸM-PRO" pitchFamily="50" charset="-128"/>
              </a:rPr>
              <a:t>3</a:t>
            </a:r>
            <a:endParaRPr lang="ja-JP" altLang="en-US" sz="1400">
              <a:latin typeface="HG丸ｺﾞｼｯｸM-PRO" pitchFamily="50" charset="-128"/>
              <a:ea typeface="HG丸ｺﾞｼｯｸM-PRO" pitchFamily="50" charset="-128"/>
            </a:endParaRPr>
          </a:p>
        </p:txBody>
      </p:sp>
      <p:sp>
        <p:nvSpPr>
          <p:cNvPr id="51214" name="テキスト ボックス 16"/>
          <p:cNvSpPr txBox="1">
            <a:spLocks noChangeArrowheads="1"/>
          </p:cNvSpPr>
          <p:nvPr/>
        </p:nvSpPr>
        <p:spPr bwMode="auto">
          <a:xfrm>
            <a:off x="7406580" y="3223741"/>
            <a:ext cx="1390650" cy="307975"/>
          </a:xfrm>
          <a:prstGeom prst="rect">
            <a:avLst/>
          </a:prstGeom>
          <a:solidFill>
            <a:schemeClr val="bg1"/>
          </a:solidFill>
          <a:ln w="9525">
            <a:solidFill>
              <a:srgbClr val="FF0000"/>
            </a:solidFill>
            <a:miter lim="800000"/>
            <a:headEnd/>
            <a:tailEnd/>
          </a:ln>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en-US" altLang="ja-JP" sz="1400">
                <a:latin typeface="HG丸ｺﾞｼｯｸM-PRO" pitchFamily="50" charset="-128"/>
                <a:ea typeface="HG丸ｺﾞｼｯｸM-PRO" pitchFamily="50" charset="-128"/>
              </a:rPr>
              <a:t>3</a:t>
            </a:r>
            <a:r>
              <a:rPr lang="ja-JP" altLang="en-US" sz="1400">
                <a:latin typeface="HG丸ｺﾞｼｯｸM-PRO" pitchFamily="50" charset="-128"/>
                <a:ea typeface="HG丸ｺﾞｼｯｸM-PRO" pitchFamily="50" charset="-128"/>
              </a:rPr>
              <a:t>＜</a:t>
            </a:r>
            <a:r>
              <a:rPr lang="en-US" altLang="ja-JP" sz="1400">
                <a:latin typeface="HG丸ｺﾞｼｯｸM-PRO" pitchFamily="50" charset="-128"/>
                <a:ea typeface="HG丸ｺﾞｼｯｸM-PRO" pitchFamily="50" charset="-128"/>
              </a:rPr>
              <a:t>MCI</a:t>
            </a:r>
            <a:r>
              <a:rPr lang="ja-JP" altLang="en-US" sz="1400">
                <a:latin typeface="HG丸ｺﾞｼｯｸM-PRO" pitchFamily="50" charset="-128"/>
                <a:ea typeface="HG丸ｺﾞｼｯｸM-PRO" pitchFamily="50" charset="-128"/>
              </a:rPr>
              <a:t>≦</a:t>
            </a:r>
            <a:r>
              <a:rPr lang="en-US" altLang="ja-JP" sz="1400">
                <a:latin typeface="HG丸ｺﾞｼｯｸM-PRO" pitchFamily="50" charset="-128"/>
                <a:ea typeface="HG丸ｺﾞｼｯｸM-PRO" pitchFamily="50" charset="-128"/>
              </a:rPr>
              <a:t>4</a:t>
            </a:r>
            <a:endParaRPr lang="ja-JP" altLang="en-US" sz="1400">
              <a:latin typeface="HG丸ｺﾞｼｯｸM-PRO" pitchFamily="50" charset="-128"/>
              <a:ea typeface="HG丸ｺﾞｼｯｸM-PRO" pitchFamily="50" charset="-128"/>
            </a:endParaRPr>
          </a:p>
        </p:txBody>
      </p:sp>
      <p:sp>
        <p:nvSpPr>
          <p:cNvPr id="51215" name="テキスト ボックス 18"/>
          <p:cNvSpPr txBox="1">
            <a:spLocks noChangeArrowheads="1"/>
          </p:cNvSpPr>
          <p:nvPr/>
        </p:nvSpPr>
        <p:spPr bwMode="auto">
          <a:xfrm>
            <a:off x="7406580" y="4590579"/>
            <a:ext cx="1390650" cy="307975"/>
          </a:xfrm>
          <a:prstGeom prst="rect">
            <a:avLst/>
          </a:prstGeom>
          <a:solidFill>
            <a:schemeClr val="bg1"/>
          </a:solidFill>
          <a:ln w="9525">
            <a:solidFill>
              <a:srgbClr val="FF0000"/>
            </a:solidFill>
            <a:miter lim="800000"/>
            <a:headEnd/>
            <a:tailEnd/>
          </a:ln>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en-US" altLang="ja-JP" sz="1400">
                <a:latin typeface="HG丸ｺﾞｼｯｸM-PRO" pitchFamily="50" charset="-128"/>
                <a:ea typeface="HG丸ｺﾞｼｯｸM-PRO" pitchFamily="50" charset="-128"/>
              </a:rPr>
              <a:t>4</a:t>
            </a:r>
            <a:r>
              <a:rPr lang="ja-JP" altLang="en-US" sz="1400">
                <a:latin typeface="HG丸ｺﾞｼｯｸM-PRO" pitchFamily="50" charset="-128"/>
                <a:ea typeface="HG丸ｺﾞｼｯｸM-PRO" pitchFamily="50" charset="-128"/>
              </a:rPr>
              <a:t>＜</a:t>
            </a:r>
            <a:r>
              <a:rPr lang="en-US" altLang="ja-JP" sz="1400">
                <a:latin typeface="HG丸ｺﾞｼｯｸM-PRO" pitchFamily="50" charset="-128"/>
                <a:ea typeface="HG丸ｺﾞｼｯｸM-PRO" pitchFamily="50" charset="-128"/>
              </a:rPr>
              <a:t>MCI</a:t>
            </a:r>
            <a:r>
              <a:rPr lang="ja-JP" altLang="en-US" sz="1400">
                <a:latin typeface="HG丸ｺﾞｼｯｸM-PRO" pitchFamily="50" charset="-128"/>
                <a:ea typeface="HG丸ｺﾞｼｯｸM-PRO" pitchFamily="50" charset="-128"/>
              </a:rPr>
              <a:t>≦</a:t>
            </a:r>
            <a:r>
              <a:rPr lang="en-US" altLang="ja-JP" sz="1400">
                <a:latin typeface="HG丸ｺﾞｼｯｸM-PRO" pitchFamily="50" charset="-128"/>
                <a:ea typeface="HG丸ｺﾞｼｯｸM-PRO" pitchFamily="50" charset="-128"/>
              </a:rPr>
              <a:t>5</a:t>
            </a:r>
            <a:endParaRPr lang="ja-JP" altLang="en-US" sz="1400">
              <a:latin typeface="HG丸ｺﾞｼｯｸM-PRO" pitchFamily="50" charset="-128"/>
              <a:ea typeface="HG丸ｺﾞｼｯｸM-PRO" pitchFamily="50" charset="-128"/>
            </a:endParaRPr>
          </a:p>
        </p:txBody>
      </p:sp>
      <p:sp>
        <p:nvSpPr>
          <p:cNvPr id="51216" name="テキスト ボックス 19"/>
          <p:cNvSpPr txBox="1">
            <a:spLocks noChangeArrowheads="1"/>
          </p:cNvSpPr>
          <p:nvPr/>
        </p:nvSpPr>
        <p:spPr bwMode="auto">
          <a:xfrm>
            <a:off x="7693918" y="6032029"/>
            <a:ext cx="1035050" cy="307975"/>
          </a:xfrm>
          <a:prstGeom prst="rect">
            <a:avLst/>
          </a:prstGeom>
          <a:solidFill>
            <a:schemeClr val="bg1"/>
          </a:solidFill>
          <a:ln w="9525">
            <a:solidFill>
              <a:srgbClr val="FF0000"/>
            </a:solidFill>
            <a:miter lim="800000"/>
            <a:headEnd/>
            <a:tailEnd/>
          </a:ln>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en-US" altLang="ja-JP" sz="1400">
                <a:latin typeface="HG丸ｺﾞｼｯｸM-PRO" pitchFamily="50" charset="-128"/>
                <a:ea typeface="HG丸ｺﾞｼｯｸM-PRO" pitchFamily="50" charset="-128"/>
              </a:rPr>
              <a:t>5</a:t>
            </a:r>
            <a:r>
              <a:rPr lang="ja-JP" altLang="en-US" sz="1400">
                <a:latin typeface="HG丸ｺﾞｼｯｸM-PRO" pitchFamily="50" charset="-128"/>
                <a:ea typeface="HG丸ｺﾞｼｯｸM-PRO" pitchFamily="50" charset="-128"/>
              </a:rPr>
              <a:t>＜</a:t>
            </a:r>
            <a:r>
              <a:rPr lang="en-US" altLang="ja-JP" sz="1400">
                <a:latin typeface="HG丸ｺﾞｼｯｸM-PRO" pitchFamily="50" charset="-128"/>
                <a:ea typeface="HG丸ｺﾞｼｯｸM-PRO" pitchFamily="50" charset="-128"/>
              </a:rPr>
              <a:t>MCI</a:t>
            </a:r>
            <a:endParaRPr lang="ja-JP" altLang="en-US" sz="1400">
              <a:latin typeface="HG丸ｺﾞｼｯｸM-PRO" pitchFamily="50" charset="-128"/>
              <a:ea typeface="HG丸ｺﾞｼｯｸM-PRO" pitchFamily="50" charset="-128"/>
            </a:endParaRPr>
          </a:p>
        </p:txBody>
      </p:sp>
      <p:sp>
        <p:nvSpPr>
          <p:cNvPr id="2" name="スライド番号プレースホルダー 1"/>
          <p:cNvSpPr>
            <a:spLocks noGrp="1"/>
          </p:cNvSpPr>
          <p:nvPr>
            <p:ph type="sldNum" sz="quarter" idx="12"/>
          </p:nvPr>
        </p:nvSpPr>
        <p:spPr>
          <a:xfrm>
            <a:off x="6976800" y="6525344"/>
            <a:ext cx="2133600" cy="365125"/>
          </a:xfrm>
        </p:spPr>
        <p:txBody>
          <a:bodyPr/>
          <a:lstStyle/>
          <a:p>
            <a:pPr>
              <a:defRPr/>
            </a:pPr>
            <a:fld id="{8C420BDB-45B7-45CB-BA38-5B227FD1D6DB}" type="slidenum">
              <a:rPr lang="en-US" altLang="ja-JP" smtClean="0"/>
              <a:pPr>
                <a:defRPr/>
              </a:pPr>
              <a:t>25</a:t>
            </a:fld>
            <a:endParaRPr lang="en-US" altLang="ja-JP"/>
          </a:p>
        </p:txBody>
      </p:sp>
      <p:sp>
        <p:nvSpPr>
          <p:cNvPr id="19"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0" name="Rectangle 2"/>
          <p:cNvSpPr>
            <a:spLocks noChangeArrowheads="1"/>
          </p:cNvSpPr>
          <p:nvPr/>
        </p:nvSpPr>
        <p:spPr bwMode="auto">
          <a:xfrm>
            <a:off x="4160" y="-19653"/>
            <a:ext cx="9144000" cy="636588"/>
          </a:xfrm>
          <a:prstGeom prst="rect">
            <a:avLst/>
          </a:prstGeom>
          <a:gradFill>
            <a:gsLst>
              <a:gs pos="0">
                <a:schemeClr val="tx2"/>
              </a:gs>
              <a:gs pos="100000">
                <a:schemeClr val="accent1"/>
              </a:gs>
            </a:gsLst>
            <a:lin ang="5400000" scaled="1"/>
          </a:gradFill>
          <a:ln w="9525">
            <a:noFill/>
            <a:miter lim="800000"/>
            <a:headEnd/>
            <a:tailEnd/>
          </a:ln>
          <a:effectLst/>
          <a:extLst/>
        </p:spPr>
        <p:txBody>
          <a:bodyPr wrap="none" lIns="91350" tIns="45674" rIns="91350" bIns="45674" anchor="ctr"/>
          <a:lstStyle/>
          <a:p>
            <a:pPr fontAlgn="base">
              <a:spcBef>
                <a:spcPct val="0"/>
              </a:spcBef>
              <a:spcAft>
                <a:spcPct val="0"/>
              </a:spcAft>
            </a:pPr>
            <a:endParaRPr lang="en-US" altLang="zh-TW" sz="2800" b="1" dirty="0">
              <a:solidFill>
                <a:schemeClr val="bg1"/>
              </a:solidFill>
              <a:latin typeface="Meiryo UI" pitchFamily="50" charset="-128"/>
              <a:ea typeface="Meiryo UI" pitchFamily="50" charset="-128"/>
              <a:cs typeface="Meiryo UI" pitchFamily="50" charset="-128"/>
            </a:endParaRPr>
          </a:p>
        </p:txBody>
      </p:sp>
      <p:sp>
        <p:nvSpPr>
          <p:cNvPr id="22" name="AutoShape 7"/>
          <p:cNvSpPr>
            <a:spLocks noChangeArrowheads="1"/>
          </p:cNvSpPr>
          <p:nvPr/>
        </p:nvSpPr>
        <p:spPr bwMode="auto">
          <a:xfrm>
            <a:off x="2869183" y="5356759"/>
            <a:ext cx="4161855" cy="1149350"/>
          </a:xfrm>
          <a:prstGeom prst="roundRect">
            <a:avLst>
              <a:gd name="adj" fmla="val 4606"/>
            </a:avLst>
          </a:prstGeom>
          <a:noFill/>
          <a:ln w="9525">
            <a:solidFill>
              <a:srgbClr val="000000"/>
            </a:solidFill>
            <a:round/>
            <a:headEnd/>
            <a:tailEnd/>
          </a:ln>
        </p:spPr>
        <p:txBody>
          <a:bodyPr lIns="66751" tIns="33376" rIns="66751" bIns="33376"/>
          <a:lstStyle/>
          <a:p>
            <a:pPr eaLnBrk="0" hangingPunct="0"/>
            <a:r>
              <a:rPr lang="ja-JP" altLang="en-US" sz="1600" b="1" u="sng"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維持</a:t>
            </a:r>
            <a:r>
              <a:rPr lang="ja-JP" altLang="en-US" sz="1600" b="1" u="sng"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管理</a:t>
            </a:r>
            <a:r>
              <a:rPr lang="ja-JP" altLang="en-US" sz="1600" b="1" u="sng"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の取組状況</a:t>
            </a:r>
            <a:endParaRPr lang="en-US" altLang="ja-JP" sz="1600" b="1" u="sng"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eaLnBrk="0" hangingPunct="0"/>
            <a:r>
              <a:rPr lang="ja-JP" altLang="en-US" sz="16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幹線</a:t>
            </a:r>
            <a:r>
              <a:rPr lang="ja-JP" altLang="en-US" sz="16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道路は路面性状調査を</a:t>
            </a:r>
            <a:r>
              <a:rPr lang="en-US" altLang="ja-JP" sz="16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6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年に</a:t>
            </a:r>
            <a:r>
              <a:rPr lang="en-US" altLang="ja-JP" sz="16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6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回、その他路線</a:t>
            </a:r>
            <a:r>
              <a:rPr lang="ja-JP" altLang="en-US" sz="16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は</a:t>
            </a:r>
            <a:r>
              <a:rPr lang="en-US" altLang="ja-JP" sz="16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6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年に</a:t>
            </a:r>
            <a:r>
              <a:rPr lang="en-US" altLang="ja-JP" sz="16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6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回</a:t>
            </a:r>
            <a:r>
              <a:rPr lang="ja-JP" altLang="en-US" sz="16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実施</a:t>
            </a:r>
            <a:r>
              <a:rPr lang="ja-JP" altLang="en-US" sz="16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eaLnBrk="0" hangingPunct="0"/>
            <a:r>
              <a:rPr lang="ja-JP" altLang="en-US" sz="16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◆調査</a:t>
            </a:r>
            <a:r>
              <a:rPr lang="ja-JP" altLang="en-US" sz="16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結果をデータベース</a:t>
            </a:r>
            <a:r>
              <a:rPr lang="ja-JP" altLang="en-US" sz="16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で管理。</a:t>
            </a:r>
            <a:endParaRPr lang="en-US" altLang="ja-JP" sz="16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AutoShape 7"/>
          <p:cNvSpPr>
            <a:spLocks noChangeArrowheads="1"/>
          </p:cNvSpPr>
          <p:nvPr/>
        </p:nvSpPr>
        <p:spPr bwMode="auto">
          <a:xfrm>
            <a:off x="69732" y="5356759"/>
            <a:ext cx="2630060" cy="1149350"/>
          </a:xfrm>
          <a:prstGeom prst="roundRect">
            <a:avLst>
              <a:gd name="adj" fmla="val 4606"/>
            </a:avLst>
          </a:prstGeom>
          <a:noFill/>
          <a:ln w="9525">
            <a:solidFill>
              <a:srgbClr val="000000"/>
            </a:solidFill>
            <a:round/>
            <a:headEnd/>
            <a:tailEnd/>
          </a:ln>
        </p:spPr>
        <p:txBody>
          <a:bodyPr lIns="66751" tIns="33376" rIns="66751" bIns="33376"/>
          <a:lstStyle/>
          <a:p>
            <a:pPr eaLnBrk="0" hangingPunct="0"/>
            <a:r>
              <a:rPr lang="ja-JP" altLang="en-US" sz="1600" b="1" u="sng"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主な補修対策</a:t>
            </a:r>
            <a:endParaRPr lang="en-US" altLang="ja-JP" sz="1600" b="1" u="sng"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eaLnBrk="0" hangingPunct="0"/>
            <a:r>
              <a:rPr lang="ja-JP" altLang="en-US" sz="16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切削</a:t>
            </a:r>
            <a:r>
              <a:rPr lang="ja-JP" altLang="en-US" sz="16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オーバーレイ、こぶ</a:t>
            </a:r>
            <a:r>
              <a:rPr lang="ja-JP" altLang="en-US" sz="16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取り（わだち</a:t>
            </a:r>
            <a:r>
              <a:rPr lang="ja-JP" altLang="en-US" sz="16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）、クラック</a:t>
            </a:r>
            <a:r>
              <a:rPr lang="ja-JP" altLang="en-US" sz="16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注入（ひびわれ）</a:t>
            </a:r>
            <a:endParaRPr lang="en-US" altLang="ja-JP" sz="16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AutoShape 7"/>
          <p:cNvSpPr>
            <a:spLocks noChangeArrowheads="1"/>
          </p:cNvSpPr>
          <p:nvPr/>
        </p:nvSpPr>
        <p:spPr bwMode="auto">
          <a:xfrm>
            <a:off x="69732" y="3426357"/>
            <a:ext cx="6961306" cy="1874851"/>
          </a:xfrm>
          <a:prstGeom prst="roundRect">
            <a:avLst>
              <a:gd name="adj" fmla="val 4606"/>
            </a:avLst>
          </a:prstGeom>
          <a:noFill/>
          <a:ln w="9525">
            <a:solidFill>
              <a:srgbClr val="000000"/>
            </a:solidFill>
            <a:round/>
            <a:headEnd/>
            <a:tailEnd/>
          </a:ln>
        </p:spPr>
        <p:txBody>
          <a:bodyPr lIns="66751" tIns="33376" rIns="66751" bIns="33376"/>
          <a:lstStyle/>
          <a:p>
            <a:pPr eaLnBrk="0" hangingPunct="0"/>
            <a:r>
              <a:rPr lang="ja-JP" altLang="en-US" sz="1600" b="1" u="sng"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維持管理の</a:t>
            </a:r>
            <a:r>
              <a:rPr lang="ja-JP" altLang="en-US" sz="1600" b="1" u="sng"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重点化</a:t>
            </a:r>
            <a:endParaRPr lang="en-US" altLang="ja-JP" sz="1600" b="1" u="sng"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eaLnBrk="0" hangingPunct="0"/>
            <a:r>
              <a:rPr lang="ja-JP" altLang="en-US" sz="16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交通量</a:t>
            </a:r>
            <a:r>
              <a:rPr lang="ja-JP" altLang="en-US" sz="16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、大型車交通量、広域緊急交通路などを指標</a:t>
            </a:r>
            <a:r>
              <a:rPr lang="ja-JP" altLang="en-US" sz="16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に</a:t>
            </a:r>
            <a:r>
              <a:rPr lang="en-US" altLang="ja-JP" sz="16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6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段階</a:t>
            </a:r>
            <a:r>
              <a:rPr lang="ja-JP" altLang="en-US" sz="16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の管理レベルを設定し</a:t>
            </a:r>
            <a:r>
              <a:rPr lang="ja-JP" altLang="en-US" sz="16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予測計画</a:t>
            </a:r>
            <a:r>
              <a:rPr lang="ja-JP" altLang="en-US" sz="16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型の予防</a:t>
            </a:r>
            <a:r>
              <a:rPr lang="ja-JP" altLang="en-US" sz="16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保全</a:t>
            </a:r>
            <a:r>
              <a:rPr lang="ja-JP" altLang="en-US" sz="16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を実施。</a:t>
            </a:r>
            <a:endParaRPr lang="en-US" altLang="ja-JP" sz="16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eaLnBrk="0" hangingPunct="0"/>
            <a:endParaRPr lang="en-US" altLang="ja-JP" sz="16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eaLnBrk="0" hangingPunct="0"/>
            <a:endParaRPr lang="en-US" altLang="ja-JP" sz="16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0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7503" y="4271366"/>
            <a:ext cx="6922001" cy="9075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正方形/長方形 27"/>
          <p:cNvSpPr/>
          <p:nvPr/>
        </p:nvSpPr>
        <p:spPr>
          <a:xfrm>
            <a:off x="-1250" y="87015"/>
            <a:ext cx="8677706" cy="461665"/>
          </a:xfrm>
          <a:prstGeom prst="rect">
            <a:avLst/>
          </a:prstGeom>
        </p:spPr>
        <p:txBody>
          <a:bodyPr wrap="square">
            <a:spAutoFit/>
          </a:bodyPr>
          <a:lstStyle/>
          <a:p>
            <a:pPr fontAlgn="base">
              <a:spcBef>
                <a:spcPct val="0"/>
              </a:spcBef>
              <a:spcAft>
                <a:spcPct val="0"/>
              </a:spcAft>
            </a:pPr>
            <a:r>
              <a:rPr lang="ja-JP" altLang="en-US" sz="2400" b="1" dirty="0" smtClean="0">
                <a:solidFill>
                  <a:schemeClr val="bg1"/>
                </a:solidFill>
                <a:latin typeface="Meiryo UI" pitchFamily="50" charset="-128"/>
                <a:ea typeface="Meiryo UI" pitchFamily="50" charset="-128"/>
                <a:cs typeface="Meiryo UI" pitchFamily="50" charset="-128"/>
              </a:rPr>
              <a:t>　</a:t>
            </a:r>
            <a:r>
              <a:rPr lang="en-US" altLang="ja-JP" sz="2400" b="1" dirty="0">
                <a:solidFill>
                  <a:schemeClr val="bg1"/>
                </a:solidFill>
                <a:latin typeface="Meiryo UI" pitchFamily="50" charset="-128"/>
                <a:ea typeface="Meiryo UI" pitchFamily="50" charset="-128"/>
                <a:cs typeface="Meiryo UI" pitchFamily="50" charset="-128"/>
              </a:rPr>
              <a:t>2</a:t>
            </a:r>
            <a:r>
              <a:rPr lang="ja-JP" altLang="en-US" sz="2400" b="1" dirty="0" smtClean="0">
                <a:solidFill>
                  <a:schemeClr val="bg1"/>
                </a:solidFill>
                <a:latin typeface="Meiryo UI" pitchFamily="50" charset="-128"/>
                <a:ea typeface="Meiryo UI" pitchFamily="50" charset="-128"/>
                <a:cs typeface="Meiryo UI" pitchFamily="50" charset="-128"/>
              </a:rPr>
              <a:t>）施設の特性に応じた維持管理手法の体系化</a:t>
            </a:r>
            <a:r>
              <a:rPr lang="ja-JP" altLang="en-US" sz="2400" b="1" dirty="0">
                <a:solidFill>
                  <a:schemeClr val="bg1"/>
                </a:solidFill>
                <a:latin typeface="Meiryo UI" pitchFamily="50" charset="-128"/>
                <a:ea typeface="Meiryo UI" pitchFamily="50" charset="-128"/>
                <a:cs typeface="Meiryo UI" pitchFamily="50" charset="-128"/>
              </a:rPr>
              <a:t>　</a:t>
            </a:r>
            <a:r>
              <a:rPr lang="ja-JP" altLang="en-US" sz="2400" b="1" dirty="0" smtClean="0">
                <a:solidFill>
                  <a:schemeClr val="bg1"/>
                </a:solidFill>
                <a:latin typeface="Meiryo UI" pitchFamily="50" charset="-128"/>
                <a:ea typeface="Meiryo UI" pitchFamily="50" charset="-128"/>
                <a:cs typeface="Meiryo UI" pitchFamily="50" charset="-128"/>
              </a:rPr>
              <a:t>＜舗装＞</a:t>
            </a:r>
            <a:endParaRPr lang="ja-JP" altLang="en-US" sz="2400" b="1" dirty="0">
              <a:solidFill>
                <a:schemeClr val="bg1"/>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19002080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AutoShape 7"/>
          <p:cNvSpPr>
            <a:spLocks noChangeArrowheads="1"/>
          </p:cNvSpPr>
          <p:nvPr/>
        </p:nvSpPr>
        <p:spPr bwMode="auto">
          <a:xfrm>
            <a:off x="114300" y="715963"/>
            <a:ext cx="8858250" cy="336550"/>
          </a:xfrm>
          <a:prstGeom prst="roundRect">
            <a:avLst>
              <a:gd name="adj" fmla="val 4606"/>
            </a:avLst>
          </a:prstGeom>
          <a:noFill/>
          <a:ln w="9525">
            <a:solidFill>
              <a:srgbClr val="000000"/>
            </a:solidFill>
            <a:round/>
            <a:headEnd/>
            <a:tailEnd/>
          </a:ln>
        </p:spPr>
        <p:txBody>
          <a:bodyPr lIns="66751" tIns="33376" rIns="66751" bIns="33376"/>
          <a:lstStyle/>
          <a:p>
            <a:pPr eaLnBrk="0" hangingPunct="0"/>
            <a:r>
              <a:rPr lang="ja-JP" altLang="en-US" sz="1600" dirty="0">
                <a:latin typeface="Meiryo UI" panose="020B0604030504040204" pitchFamily="50" charset="-128"/>
                <a:ea typeface="Meiryo UI" panose="020B0604030504040204" pitchFamily="50" charset="-128"/>
                <a:cs typeface="Meiryo UI" panose="020B0604030504040204" pitchFamily="50" charset="-128"/>
              </a:rPr>
              <a:t>必要と認められた場合に補修を行う状態監視型</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の</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予防保全</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を</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実施</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eaLnBrk="0" hangingPunct="0"/>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8372" name="AutoShape 7"/>
          <p:cNvSpPr>
            <a:spLocks noChangeArrowheads="1"/>
          </p:cNvSpPr>
          <p:nvPr/>
        </p:nvSpPr>
        <p:spPr bwMode="auto">
          <a:xfrm>
            <a:off x="114300" y="4634048"/>
            <a:ext cx="3779838" cy="955192"/>
          </a:xfrm>
          <a:prstGeom prst="roundRect">
            <a:avLst>
              <a:gd name="adj" fmla="val 4606"/>
            </a:avLst>
          </a:prstGeom>
          <a:noFill/>
          <a:ln w="9525">
            <a:solidFill>
              <a:srgbClr val="000000"/>
            </a:solidFill>
            <a:round/>
            <a:headEnd/>
            <a:tailEnd/>
          </a:ln>
        </p:spPr>
        <p:txBody>
          <a:bodyPr lIns="66751" tIns="33376" rIns="66751" bIns="33376"/>
          <a:lstStyle/>
          <a:p>
            <a:pPr eaLnBrk="0" hangingPunct="0"/>
            <a:r>
              <a:rPr lang="ja-JP" altLang="en-US" sz="1600" b="1" u="sng" dirty="0" smtClean="0">
                <a:latin typeface="Meiryo UI" panose="020B0604030504040204" pitchFamily="50" charset="-128"/>
                <a:ea typeface="Meiryo UI" panose="020B0604030504040204" pitchFamily="50" charset="-128"/>
                <a:cs typeface="Meiryo UI" panose="020B0604030504040204" pitchFamily="50" charset="-128"/>
              </a:rPr>
              <a:t>維持</a:t>
            </a:r>
            <a:r>
              <a:rPr lang="ja-JP" altLang="en-US" sz="1600" b="1" u="sng" dirty="0">
                <a:latin typeface="Meiryo UI" panose="020B0604030504040204" pitchFamily="50" charset="-128"/>
                <a:ea typeface="Meiryo UI" panose="020B0604030504040204" pitchFamily="50" charset="-128"/>
                <a:cs typeface="Meiryo UI" panose="020B0604030504040204" pitchFamily="50" charset="-128"/>
              </a:rPr>
              <a:t>管理</a:t>
            </a:r>
            <a:r>
              <a:rPr lang="ja-JP" altLang="en-US" sz="1600" b="1" u="sng" dirty="0" smtClean="0">
                <a:latin typeface="Meiryo UI" panose="020B0604030504040204" pitchFamily="50" charset="-128"/>
                <a:ea typeface="Meiryo UI" panose="020B0604030504040204" pitchFamily="50" charset="-128"/>
                <a:cs typeface="Meiryo UI" panose="020B0604030504040204" pitchFamily="50" charset="-128"/>
              </a:rPr>
              <a:t>の取組状況</a:t>
            </a:r>
            <a:endParaRPr lang="en-US" altLang="ja-JP" sz="1600" b="1" u="sng" dirty="0">
              <a:latin typeface="Meiryo UI" panose="020B0604030504040204" pitchFamily="50" charset="-128"/>
              <a:ea typeface="Meiryo UI" panose="020B0604030504040204" pitchFamily="50" charset="-128"/>
              <a:cs typeface="Meiryo UI" panose="020B0604030504040204" pitchFamily="50" charset="-128"/>
            </a:endParaRPr>
          </a:p>
          <a:p>
            <a:pPr eaLnBrk="0" hangingPunct="0"/>
            <a:r>
              <a:rPr lang="ja-JP" altLang="en-US" sz="1600" dirty="0">
                <a:latin typeface="Meiryo UI" panose="020B0604030504040204" pitchFamily="50" charset="-128"/>
                <a:ea typeface="Meiryo UI" panose="020B0604030504040204" pitchFamily="50" charset="-128"/>
                <a:cs typeface="Meiryo UI" panose="020B0604030504040204" pitchFamily="50" charset="-128"/>
              </a:rPr>
              <a:t>◆専門業者による定期点検を</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5</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年に</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回実施。</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8373" name="AutoShape 7"/>
          <p:cNvSpPr>
            <a:spLocks noChangeArrowheads="1"/>
          </p:cNvSpPr>
          <p:nvPr/>
        </p:nvSpPr>
        <p:spPr bwMode="auto">
          <a:xfrm>
            <a:off x="114300" y="1196752"/>
            <a:ext cx="3810000" cy="1884362"/>
          </a:xfrm>
          <a:prstGeom prst="roundRect">
            <a:avLst>
              <a:gd name="adj" fmla="val 4606"/>
            </a:avLst>
          </a:prstGeom>
          <a:noFill/>
          <a:ln w="9525">
            <a:solidFill>
              <a:srgbClr val="000000"/>
            </a:solidFill>
            <a:round/>
            <a:headEnd/>
            <a:tailEnd/>
          </a:ln>
        </p:spPr>
        <p:txBody>
          <a:bodyPr lIns="66751" tIns="33376" rIns="66751" bIns="33376"/>
          <a:lstStyle/>
          <a:p>
            <a:pPr eaLnBrk="0" hangingPunct="0"/>
            <a:r>
              <a:rPr lang="ja-JP" altLang="en-US" sz="1600" b="1" u="sng" dirty="0">
                <a:latin typeface="Meiryo UI" panose="020B0604030504040204" pitchFamily="50" charset="-128"/>
                <a:ea typeface="Meiryo UI" panose="020B0604030504040204" pitchFamily="50" charset="-128"/>
                <a:cs typeface="Meiryo UI" panose="020B0604030504040204" pitchFamily="50" charset="-128"/>
              </a:rPr>
              <a:t>現在</a:t>
            </a:r>
            <a:r>
              <a:rPr lang="ja-JP" altLang="en-US" sz="1600" b="1" u="sng" dirty="0" smtClean="0">
                <a:latin typeface="Meiryo UI" panose="020B0604030504040204" pitchFamily="50" charset="-128"/>
                <a:ea typeface="Meiryo UI" panose="020B0604030504040204" pitchFamily="50" charset="-128"/>
                <a:cs typeface="Meiryo UI" panose="020B0604030504040204" pitchFamily="50" charset="-128"/>
              </a:rPr>
              <a:t>の維持管理方法</a:t>
            </a:r>
            <a:endParaRPr lang="en-US" altLang="ja-JP" sz="1600" b="1" u="sng" dirty="0">
              <a:latin typeface="Meiryo UI" panose="020B0604030504040204" pitchFamily="50" charset="-128"/>
              <a:ea typeface="Meiryo UI" panose="020B0604030504040204" pitchFamily="50" charset="-128"/>
              <a:cs typeface="Meiryo UI" panose="020B0604030504040204" pitchFamily="50" charset="-128"/>
            </a:endParaRPr>
          </a:p>
          <a:p>
            <a:pPr eaLnBrk="0" hangingPunct="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H=5m</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以上の擁壁、</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BOX</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地下道、</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eaLnBrk="0" hangingPunct="0"/>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地下歩道</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err="1"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共同</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溝が対象。</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eaLnBrk="0" hangingPunct="0"/>
            <a:r>
              <a:rPr lang="ja-JP" altLang="en-US" sz="1600" dirty="0">
                <a:latin typeface="Meiryo UI" panose="020B0604030504040204" pitchFamily="50" charset="-128"/>
                <a:ea typeface="Meiryo UI" panose="020B0604030504040204" pitchFamily="50" charset="-128"/>
                <a:cs typeface="Meiryo UI" panose="020B0604030504040204" pitchFamily="50" charset="-128"/>
              </a:rPr>
              <a:t>・寸法、築造年、補修履歴、損傷度合</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eaLnBrk="0" hangingPunct="0"/>
            <a:r>
              <a:rPr lang="ja-JP" altLang="en-US" sz="1600" dirty="0">
                <a:latin typeface="Meiryo UI" panose="020B0604030504040204" pitchFamily="50" charset="-128"/>
                <a:ea typeface="Meiryo UI" panose="020B0604030504040204" pitchFamily="50" charset="-128"/>
                <a:cs typeface="Meiryo UI" panose="020B0604030504040204" pitchFamily="50" charset="-128"/>
              </a:rPr>
              <a:t>　のデータ整理、台帳作成を実施。</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eaLnBrk="0" hangingPunct="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H25</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点検結果より</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4</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段階評価を実施。</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8374" name="AutoShape 7"/>
          <p:cNvSpPr>
            <a:spLocks noChangeArrowheads="1"/>
          </p:cNvSpPr>
          <p:nvPr/>
        </p:nvSpPr>
        <p:spPr bwMode="auto">
          <a:xfrm>
            <a:off x="114300" y="3276253"/>
            <a:ext cx="3779838" cy="1160859"/>
          </a:xfrm>
          <a:prstGeom prst="roundRect">
            <a:avLst>
              <a:gd name="adj" fmla="val 4606"/>
            </a:avLst>
          </a:prstGeom>
          <a:noFill/>
          <a:ln w="9525">
            <a:solidFill>
              <a:srgbClr val="000000"/>
            </a:solidFill>
            <a:round/>
            <a:headEnd/>
            <a:tailEnd/>
          </a:ln>
        </p:spPr>
        <p:txBody>
          <a:bodyPr lIns="66751" tIns="33376" rIns="66751" bIns="33376"/>
          <a:lstStyle/>
          <a:p>
            <a:pPr eaLnBrk="0" hangingPunct="0"/>
            <a:r>
              <a:rPr lang="ja-JP" altLang="en-US" sz="1600" b="1" u="sng" dirty="0">
                <a:latin typeface="Meiryo UI" panose="020B0604030504040204" pitchFamily="50" charset="-128"/>
                <a:ea typeface="Meiryo UI" panose="020B0604030504040204" pitchFamily="50" charset="-128"/>
                <a:cs typeface="Meiryo UI" panose="020B0604030504040204" pitchFamily="50" charset="-128"/>
              </a:rPr>
              <a:t>維持管理の</a:t>
            </a:r>
            <a:r>
              <a:rPr lang="ja-JP" altLang="en-US" sz="1600" b="1" u="sng" dirty="0" smtClean="0">
                <a:latin typeface="Meiryo UI" panose="020B0604030504040204" pitchFamily="50" charset="-128"/>
                <a:ea typeface="Meiryo UI" panose="020B0604030504040204" pitchFamily="50" charset="-128"/>
                <a:cs typeface="Meiryo UI" panose="020B0604030504040204" pitchFamily="50" charset="-128"/>
              </a:rPr>
              <a:t>重点化</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eaLnBrk="0" hangingPunct="0"/>
            <a:r>
              <a:rPr lang="en-US" altLang="ja-JP" sz="1600" dirty="0">
                <a:latin typeface="Meiryo UI" panose="020B0604030504040204" pitchFamily="50" charset="-128"/>
                <a:ea typeface="Meiryo UI" panose="020B0604030504040204" pitchFamily="50" charset="-128"/>
                <a:cs typeface="Meiryo UI" panose="020B0604030504040204" pitchFamily="50" charset="-128"/>
              </a:rPr>
              <a:t>H</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25</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より、</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データ蓄積、</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損傷度合を調査</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し、</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AA</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評価時点で</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補修・補強を実施。</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共同溝は、占用者による点検も</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8376" name="AutoShape 7"/>
          <p:cNvSpPr>
            <a:spLocks noChangeArrowheads="1"/>
          </p:cNvSpPr>
          <p:nvPr/>
        </p:nvSpPr>
        <p:spPr bwMode="auto">
          <a:xfrm>
            <a:off x="4089400" y="1196752"/>
            <a:ext cx="4668838" cy="720725"/>
          </a:xfrm>
          <a:prstGeom prst="roundRect">
            <a:avLst>
              <a:gd name="adj" fmla="val 4606"/>
            </a:avLst>
          </a:prstGeom>
          <a:noFill/>
          <a:ln w="9525">
            <a:solidFill>
              <a:srgbClr val="000000"/>
            </a:solidFill>
            <a:round/>
            <a:headEnd/>
            <a:tailEnd/>
          </a:ln>
        </p:spPr>
        <p:txBody>
          <a:bodyPr lIns="66751" tIns="33376" rIns="66751" bIns="33376"/>
          <a:lstStyle/>
          <a:p>
            <a:pPr eaLnBrk="0" hangingPunct="0"/>
            <a:r>
              <a:rPr lang="ja-JP" altLang="en-US" sz="1600" b="1" u="sng">
                <a:latin typeface="Meiryo UI" panose="020B0604030504040204" pitchFamily="50" charset="-128"/>
                <a:ea typeface="Meiryo UI" panose="020B0604030504040204" pitchFamily="50" charset="-128"/>
                <a:cs typeface="Meiryo UI" panose="020B0604030504040204" pitchFamily="50" charset="-128"/>
              </a:rPr>
              <a:t>主な補修対策</a:t>
            </a:r>
            <a:endParaRPr lang="en-US" altLang="ja-JP" sz="1600" b="1" u="sng">
              <a:latin typeface="Meiryo UI" panose="020B0604030504040204" pitchFamily="50" charset="-128"/>
              <a:ea typeface="Meiryo UI" panose="020B0604030504040204" pitchFamily="50" charset="-128"/>
              <a:cs typeface="Meiryo UI" panose="020B0604030504040204" pitchFamily="50" charset="-128"/>
            </a:endParaRPr>
          </a:p>
          <a:p>
            <a:pPr eaLnBrk="0" hangingPunct="0"/>
            <a:r>
              <a:rPr lang="ja-JP" altLang="en-US" sz="1600">
                <a:latin typeface="Meiryo UI" panose="020B0604030504040204" pitchFamily="50" charset="-128"/>
                <a:ea typeface="Meiryo UI" panose="020B0604030504040204" pitchFamily="50" charset="-128"/>
                <a:cs typeface="Meiryo UI" panose="020B0604030504040204" pitchFamily="50" charset="-128"/>
              </a:rPr>
              <a:t>クラック注入、表面コーティング、断面修復など</a:t>
            </a:r>
            <a:endParaRPr lang="en-US" altLang="ja-JP" sz="1600">
              <a:latin typeface="Meiryo UI" panose="020B0604030504040204" pitchFamily="50" charset="-128"/>
              <a:ea typeface="Meiryo UI" panose="020B0604030504040204" pitchFamily="50" charset="-128"/>
              <a:cs typeface="Meiryo UI" panose="020B0604030504040204" pitchFamily="50" charset="-128"/>
            </a:endParaRPr>
          </a:p>
        </p:txBody>
      </p:sp>
      <p:pic>
        <p:nvPicPr>
          <p:cNvPr id="58378" name="図 1"/>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4356100" y="2223914"/>
            <a:ext cx="1490663" cy="149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9" name="図 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5253038" y="4115197"/>
            <a:ext cx="2005012" cy="150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80" name="Picture 10" descr="D:\NagaiR\Desktop\photo2_07.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588125" y="2204864"/>
            <a:ext cx="2006600" cy="150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81" name="テキスト ボックス 1"/>
          <p:cNvSpPr txBox="1">
            <a:spLocks noChangeArrowheads="1"/>
          </p:cNvSpPr>
          <p:nvPr/>
        </p:nvSpPr>
        <p:spPr bwMode="auto">
          <a:xfrm>
            <a:off x="4467225" y="3519041"/>
            <a:ext cx="1268413" cy="276225"/>
          </a:xfrm>
          <a:prstGeom prst="rect">
            <a:avLst/>
          </a:prstGeom>
          <a:solidFill>
            <a:schemeClr val="bg1"/>
          </a:solidFill>
          <a:ln w="9525">
            <a:solidFill>
              <a:schemeClr val="tx1"/>
            </a:solidFill>
            <a:miter lim="800000"/>
            <a:headEnd/>
            <a:tailEnd/>
          </a:ln>
        </p:spPr>
        <p:txBody>
          <a:bodyPr anchor="ct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sz="1200">
                <a:latin typeface="HG丸ｺﾞｼｯｸM-PRO" pitchFamily="50" charset="-128"/>
                <a:ea typeface="HG丸ｺﾞｼｯｸM-PRO" pitchFamily="50" charset="-128"/>
              </a:rPr>
              <a:t>クラック注入</a:t>
            </a:r>
          </a:p>
        </p:txBody>
      </p:sp>
      <p:sp>
        <p:nvSpPr>
          <p:cNvPr id="58382" name="テキスト ボックス 1"/>
          <p:cNvSpPr txBox="1">
            <a:spLocks noChangeArrowheads="1"/>
          </p:cNvSpPr>
          <p:nvPr/>
        </p:nvSpPr>
        <p:spPr bwMode="auto">
          <a:xfrm>
            <a:off x="5735638" y="5529039"/>
            <a:ext cx="1268412" cy="276225"/>
          </a:xfrm>
          <a:prstGeom prst="rect">
            <a:avLst/>
          </a:prstGeom>
          <a:solidFill>
            <a:schemeClr val="bg1"/>
          </a:solidFill>
          <a:ln w="9525">
            <a:solidFill>
              <a:schemeClr val="tx1"/>
            </a:solidFill>
            <a:miter lim="800000"/>
            <a:headEnd/>
            <a:tailEnd/>
          </a:ln>
        </p:spPr>
        <p:txBody>
          <a:bodyPr anchor="ct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sz="1200">
                <a:latin typeface="HG丸ｺﾞｼｯｸM-PRO" pitchFamily="50" charset="-128"/>
                <a:ea typeface="HG丸ｺﾞｼｯｸM-PRO" pitchFamily="50" charset="-128"/>
              </a:rPr>
              <a:t>断面修復</a:t>
            </a:r>
          </a:p>
        </p:txBody>
      </p:sp>
      <p:sp>
        <p:nvSpPr>
          <p:cNvPr id="58383" name="テキスト ボックス 1"/>
          <p:cNvSpPr txBox="1">
            <a:spLocks noChangeArrowheads="1"/>
          </p:cNvSpPr>
          <p:nvPr/>
        </p:nvSpPr>
        <p:spPr bwMode="auto">
          <a:xfrm>
            <a:off x="6829425" y="3572669"/>
            <a:ext cx="1524000" cy="276225"/>
          </a:xfrm>
          <a:prstGeom prst="rect">
            <a:avLst/>
          </a:prstGeom>
          <a:solidFill>
            <a:schemeClr val="bg1"/>
          </a:solidFill>
          <a:ln w="9525">
            <a:solidFill>
              <a:schemeClr val="tx1"/>
            </a:solidFill>
            <a:miter lim="800000"/>
            <a:headEnd/>
            <a:tailEnd/>
          </a:ln>
        </p:spPr>
        <p:txBody>
          <a:bodyPr anchor="ct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sz="1200">
                <a:latin typeface="HG丸ｺﾞｼｯｸM-PRO" pitchFamily="50" charset="-128"/>
                <a:ea typeface="HG丸ｺﾞｼｯｸM-PRO" pitchFamily="50" charset="-128"/>
              </a:rPr>
              <a:t>表面コーティング</a:t>
            </a:r>
          </a:p>
        </p:txBody>
      </p:sp>
      <p:sp>
        <p:nvSpPr>
          <p:cNvPr id="2" name="スライド番号プレースホルダー 1"/>
          <p:cNvSpPr>
            <a:spLocks noGrp="1"/>
          </p:cNvSpPr>
          <p:nvPr>
            <p:ph type="sldNum" sz="quarter" idx="12"/>
          </p:nvPr>
        </p:nvSpPr>
        <p:spPr/>
        <p:txBody>
          <a:bodyPr/>
          <a:lstStyle/>
          <a:p>
            <a:pPr>
              <a:defRPr/>
            </a:pPr>
            <a:fld id="{DF79AF6B-B5AC-45F0-B826-F8DEF55BFA2B}" type="slidenum">
              <a:rPr lang="en-US" altLang="ja-JP" smtClean="0"/>
              <a:pPr>
                <a:defRPr/>
              </a:pPr>
              <a:t>26</a:t>
            </a:fld>
            <a:endParaRPr lang="en-US" altLang="ja-JP"/>
          </a:p>
        </p:txBody>
      </p:sp>
      <p:sp>
        <p:nvSpPr>
          <p:cNvPr id="1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8" name="Rectangle 2"/>
          <p:cNvSpPr>
            <a:spLocks noChangeArrowheads="1"/>
          </p:cNvSpPr>
          <p:nvPr/>
        </p:nvSpPr>
        <p:spPr bwMode="auto">
          <a:xfrm>
            <a:off x="4160" y="-19653"/>
            <a:ext cx="9144000" cy="636588"/>
          </a:xfrm>
          <a:prstGeom prst="rect">
            <a:avLst/>
          </a:prstGeom>
          <a:gradFill>
            <a:gsLst>
              <a:gs pos="0">
                <a:schemeClr val="tx2"/>
              </a:gs>
              <a:gs pos="100000">
                <a:schemeClr val="accent1"/>
              </a:gs>
            </a:gsLst>
            <a:lin ang="5400000" scaled="1"/>
          </a:gradFill>
          <a:ln w="9525">
            <a:noFill/>
            <a:miter lim="800000"/>
            <a:headEnd/>
            <a:tailEnd/>
          </a:ln>
          <a:effectLst/>
          <a:extLst/>
        </p:spPr>
        <p:txBody>
          <a:bodyPr wrap="none" lIns="91350" tIns="45674" rIns="91350" bIns="45674" anchor="ctr"/>
          <a:lstStyle/>
          <a:p>
            <a:pPr fontAlgn="base">
              <a:spcBef>
                <a:spcPct val="0"/>
              </a:spcBef>
              <a:spcAft>
                <a:spcPct val="0"/>
              </a:spcAft>
            </a:pPr>
            <a:endParaRPr lang="en-US" altLang="zh-TW" sz="2800" b="1" dirty="0">
              <a:solidFill>
                <a:schemeClr val="bg1"/>
              </a:solidFill>
              <a:latin typeface="Meiryo UI" pitchFamily="50" charset="-128"/>
              <a:ea typeface="Meiryo UI" pitchFamily="50" charset="-128"/>
              <a:cs typeface="Meiryo UI" pitchFamily="50" charset="-128"/>
            </a:endParaRPr>
          </a:p>
        </p:txBody>
      </p:sp>
      <p:sp>
        <p:nvSpPr>
          <p:cNvPr id="23" name="正方形/長方形 22"/>
          <p:cNvSpPr/>
          <p:nvPr/>
        </p:nvSpPr>
        <p:spPr>
          <a:xfrm>
            <a:off x="-1250" y="87015"/>
            <a:ext cx="8677706" cy="461665"/>
          </a:xfrm>
          <a:prstGeom prst="rect">
            <a:avLst/>
          </a:prstGeom>
        </p:spPr>
        <p:txBody>
          <a:bodyPr wrap="square">
            <a:spAutoFit/>
          </a:bodyPr>
          <a:lstStyle/>
          <a:p>
            <a:pPr fontAlgn="base">
              <a:spcBef>
                <a:spcPct val="0"/>
              </a:spcBef>
              <a:spcAft>
                <a:spcPct val="0"/>
              </a:spcAft>
            </a:pPr>
            <a:r>
              <a:rPr lang="ja-JP" altLang="en-US" sz="2400" b="1" dirty="0" smtClean="0">
                <a:solidFill>
                  <a:schemeClr val="bg1"/>
                </a:solidFill>
                <a:latin typeface="Meiryo UI" pitchFamily="50" charset="-128"/>
                <a:ea typeface="Meiryo UI" pitchFamily="50" charset="-128"/>
                <a:cs typeface="Meiryo UI" pitchFamily="50" charset="-128"/>
              </a:rPr>
              <a:t>　</a:t>
            </a:r>
            <a:r>
              <a:rPr lang="en-US" altLang="ja-JP" sz="2400" b="1" dirty="0">
                <a:solidFill>
                  <a:schemeClr val="bg1"/>
                </a:solidFill>
                <a:latin typeface="Meiryo UI" pitchFamily="50" charset="-128"/>
                <a:ea typeface="Meiryo UI" pitchFamily="50" charset="-128"/>
                <a:cs typeface="Meiryo UI" pitchFamily="50" charset="-128"/>
              </a:rPr>
              <a:t>2</a:t>
            </a:r>
            <a:r>
              <a:rPr lang="ja-JP" altLang="en-US" sz="2400" b="1" dirty="0" smtClean="0">
                <a:solidFill>
                  <a:schemeClr val="bg1"/>
                </a:solidFill>
                <a:latin typeface="Meiryo UI" pitchFamily="50" charset="-128"/>
                <a:ea typeface="Meiryo UI" pitchFamily="50" charset="-128"/>
                <a:cs typeface="Meiryo UI" pitchFamily="50" charset="-128"/>
              </a:rPr>
              <a:t>）施設の特性に応じた維持管理手法の体系化</a:t>
            </a:r>
            <a:r>
              <a:rPr lang="ja-JP" altLang="en-US" sz="2400" b="1" dirty="0">
                <a:solidFill>
                  <a:schemeClr val="bg1"/>
                </a:solidFill>
                <a:latin typeface="Meiryo UI" pitchFamily="50" charset="-128"/>
                <a:ea typeface="Meiryo UI" pitchFamily="50" charset="-128"/>
                <a:cs typeface="Meiryo UI" pitchFamily="50" charset="-128"/>
              </a:rPr>
              <a:t>　</a:t>
            </a:r>
            <a:r>
              <a:rPr lang="ja-JP" altLang="en-US" sz="2400" b="1" dirty="0" smtClean="0">
                <a:solidFill>
                  <a:schemeClr val="bg1"/>
                </a:solidFill>
                <a:latin typeface="Meiryo UI" pitchFamily="50" charset="-128"/>
                <a:ea typeface="Meiryo UI" pitchFamily="50" charset="-128"/>
                <a:cs typeface="Meiryo UI" pitchFamily="50" charset="-128"/>
              </a:rPr>
              <a:t>＜</a:t>
            </a:r>
            <a:r>
              <a:rPr lang="en-US" altLang="ja-JP" sz="2400" b="1" dirty="0" smtClean="0">
                <a:solidFill>
                  <a:schemeClr val="bg1"/>
                </a:solidFill>
                <a:latin typeface="Meiryo UI" pitchFamily="50" charset="-128"/>
                <a:ea typeface="Meiryo UI" pitchFamily="50" charset="-128"/>
                <a:cs typeface="Meiryo UI" pitchFamily="50" charset="-128"/>
              </a:rPr>
              <a:t>Co</a:t>
            </a:r>
            <a:r>
              <a:rPr lang="ja-JP" altLang="en-US" sz="2400" b="1" dirty="0" smtClean="0">
                <a:solidFill>
                  <a:schemeClr val="bg1"/>
                </a:solidFill>
                <a:latin typeface="Meiryo UI" pitchFamily="50" charset="-128"/>
                <a:ea typeface="Meiryo UI" pitchFamily="50" charset="-128"/>
                <a:cs typeface="Meiryo UI" pitchFamily="50" charset="-128"/>
              </a:rPr>
              <a:t>構造物＞</a:t>
            </a:r>
            <a:endParaRPr lang="ja-JP" altLang="en-US" sz="2400" b="1" dirty="0">
              <a:solidFill>
                <a:schemeClr val="bg1"/>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282659954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AutoShape 7"/>
          <p:cNvSpPr>
            <a:spLocks noChangeArrowheads="1"/>
          </p:cNvSpPr>
          <p:nvPr/>
        </p:nvSpPr>
        <p:spPr bwMode="auto">
          <a:xfrm>
            <a:off x="114300" y="735583"/>
            <a:ext cx="8888413" cy="389161"/>
          </a:xfrm>
          <a:prstGeom prst="roundRect">
            <a:avLst>
              <a:gd name="adj" fmla="val 4606"/>
            </a:avLst>
          </a:prstGeom>
          <a:noFill/>
          <a:ln w="9525">
            <a:solidFill>
              <a:srgbClr val="000000"/>
            </a:solidFill>
            <a:round/>
            <a:headEnd/>
            <a:tailEnd/>
          </a:ln>
        </p:spPr>
        <p:txBody>
          <a:bodyPr lIns="66751" tIns="33376" rIns="66751" bIns="33376"/>
          <a:lstStyle/>
          <a:p>
            <a:pPr eaLnBrk="0" hangingPunct="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塗装の塗替えは時間計画型、補修は必要</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と認められた</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場合</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に</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行う</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状態監視型の予防保全を実施</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341" name="AutoShape 7"/>
          <p:cNvSpPr>
            <a:spLocks noChangeArrowheads="1"/>
          </p:cNvSpPr>
          <p:nvPr/>
        </p:nvSpPr>
        <p:spPr bwMode="auto">
          <a:xfrm>
            <a:off x="119062" y="1340768"/>
            <a:ext cx="8853487" cy="1368152"/>
          </a:xfrm>
          <a:prstGeom prst="roundRect">
            <a:avLst>
              <a:gd name="adj" fmla="val 4606"/>
            </a:avLst>
          </a:prstGeom>
          <a:noFill/>
          <a:ln w="9525">
            <a:solidFill>
              <a:srgbClr val="000000"/>
            </a:solidFill>
            <a:round/>
            <a:headEnd/>
            <a:tailEnd/>
          </a:ln>
        </p:spPr>
        <p:txBody>
          <a:bodyPr lIns="66751" tIns="33376" rIns="66751" bIns="33376"/>
          <a:lstStyle/>
          <a:p>
            <a:pPr eaLnBrk="0" hangingPunct="0">
              <a:defRPr/>
            </a:pPr>
            <a:r>
              <a:rPr lang="ja-JP" altLang="en-US" sz="1600" b="1" u="sng" dirty="0">
                <a:latin typeface="Meiryo UI" panose="020B0604030504040204" pitchFamily="50" charset="-128"/>
                <a:ea typeface="Meiryo UI" panose="020B0604030504040204" pitchFamily="50" charset="-128"/>
                <a:cs typeface="Meiryo UI" panose="020B0604030504040204" pitchFamily="50" charset="-128"/>
              </a:rPr>
              <a:t>現在</a:t>
            </a:r>
            <a:r>
              <a:rPr lang="ja-JP" altLang="en-US" sz="1600" b="1" u="sng" dirty="0" smtClean="0">
                <a:latin typeface="Meiryo UI" panose="020B0604030504040204" pitchFamily="50" charset="-128"/>
                <a:ea typeface="Meiryo UI" panose="020B0604030504040204" pitchFamily="50" charset="-128"/>
                <a:cs typeface="Meiryo UI" panose="020B0604030504040204" pitchFamily="50" charset="-128"/>
              </a:rPr>
              <a:t>の維持管理方法</a:t>
            </a:r>
            <a:endParaRPr lang="en-US" altLang="ja-JP" sz="1600" b="1" u="sng" dirty="0">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・各歩道橋の</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利活用状況を精査し、必要</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な歩道橋と</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撤去す</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べき歩道橋に</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分別。</a:t>
            </a:r>
            <a:br>
              <a:rPr lang="ja-JP" altLang="en-US" sz="1600" dirty="0">
                <a:latin typeface="Meiryo UI" panose="020B0604030504040204" pitchFamily="50" charset="-128"/>
                <a:ea typeface="Meiryo UI" panose="020B0604030504040204" pitchFamily="50" charset="-128"/>
                <a:cs typeface="Meiryo UI" panose="020B0604030504040204" pitchFamily="50" charset="-128"/>
              </a:rPr>
            </a:br>
            <a:r>
              <a:rPr lang="ja-JP" altLang="en-US" sz="12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H18</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年度に府警本部と協議を行った撤去３条件に基づき</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18</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橋を選定）</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・必要な歩道橋</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237</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橋</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を、点検結果に基づき損傷度合いを３段階で評価</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H22</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・塗装の塗替えは</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25</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周期</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で実施。</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342" name="AutoShape 7"/>
          <p:cNvSpPr>
            <a:spLocks noChangeArrowheads="1"/>
          </p:cNvSpPr>
          <p:nvPr/>
        </p:nvSpPr>
        <p:spPr bwMode="auto">
          <a:xfrm>
            <a:off x="114300" y="4581128"/>
            <a:ext cx="4673726" cy="935559"/>
          </a:xfrm>
          <a:prstGeom prst="roundRect">
            <a:avLst>
              <a:gd name="adj" fmla="val 4606"/>
            </a:avLst>
          </a:prstGeom>
          <a:noFill/>
          <a:ln w="9525">
            <a:solidFill>
              <a:srgbClr val="000000"/>
            </a:solidFill>
            <a:round/>
            <a:headEnd/>
            <a:tailEnd/>
          </a:ln>
        </p:spPr>
        <p:txBody>
          <a:bodyPr lIns="66751" tIns="33376" rIns="66751" bIns="33376"/>
          <a:lstStyle/>
          <a:p>
            <a:pPr eaLnBrk="0" hangingPunct="0">
              <a:defRPr/>
            </a:pPr>
            <a:r>
              <a:rPr lang="ja-JP" altLang="en-US" sz="1600" b="1" u="sng" dirty="0">
                <a:latin typeface="Meiryo UI" panose="020B0604030504040204" pitchFamily="50" charset="-128"/>
                <a:ea typeface="Meiryo UI" panose="020B0604030504040204" pitchFamily="50" charset="-128"/>
                <a:cs typeface="Meiryo UI" panose="020B0604030504040204" pitchFamily="50" charset="-128"/>
              </a:rPr>
              <a:t>維持管理の</a:t>
            </a:r>
            <a:r>
              <a:rPr lang="ja-JP" altLang="en-US" sz="1600" b="1" u="sng" dirty="0" smtClean="0">
                <a:latin typeface="Meiryo UI" panose="020B0604030504040204" pitchFamily="50" charset="-128"/>
                <a:ea typeface="Meiryo UI" panose="020B0604030504040204" pitchFamily="50" charset="-128"/>
                <a:cs typeface="Meiryo UI" panose="020B0604030504040204" pitchFamily="50" charset="-128"/>
              </a:rPr>
              <a:t>重点化</a:t>
            </a:r>
            <a:endParaRPr lang="ja-JP" altLang="en-US" sz="1600" b="1" u="sng" dirty="0">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・ランク</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に該当するもの</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(45</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橋</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から</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補修。（</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塗替）</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H18</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年度の撤去</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対象歩道橋の</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撤去を</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順次</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推進</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pPr>
              <a:defRPr/>
            </a:pPr>
            <a:fld id="{27C33A6B-D642-4C55-90EF-2D73AC202D4C}" type="slidenum">
              <a:rPr lang="en-US" altLang="ja-JP" smtClean="0"/>
              <a:pPr>
                <a:defRPr/>
              </a:pPr>
              <a:t>27</a:t>
            </a:fld>
            <a:endParaRPr lang="en-US" altLang="ja-JP"/>
          </a:p>
        </p:txBody>
      </p:sp>
      <p:sp>
        <p:nvSpPr>
          <p:cNvPr id="1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9" name="Rectangle 2"/>
          <p:cNvSpPr>
            <a:spLocks noChangeArrowheads="1"/>
          </p:cNvSpPr>
          <p:nvPr/>
        </p:nvSpPr>
        <p:spPr bwMode="auto">
          <a:xfrm>
            <a:off x="4160" y="-19653"/>
            <a:ext cx="9144000" cy="636588"/>
          </a:xfrm>
          <a:prstGeom prst="rect">
            <a:avLst/>
          </a:prstGeom>
          <a:gradFill>
            <a:gsLst>
              <a:gs pos="0">
                <a:schemeClr val="tx2"/>
              </a:gs>
              <a:gs pos="100000">
                <a:schemeClr val="accent1"/>
              </a:gs>
            </a:gsLst>
            <a:lin ang="5400000" scaled="1"/>
          </a:gradFill>
          <a:ln w="9525">
            <a:noFill/>
            <a:miter lim="800000"/>
            <a:headEnd/>
            <a:tailEnd/>
          </a:ln>
          <a:effectLst/>
          <a:extLst/>
        </p:spPr>
        <p:txBody>
          <a:bodyPr wrap="none" lIns="91350" tIns="45674" rIns="91350" bIns="45674" anchor="ctr"/>
          <a:lstStyle/>
          <a:p>
            <a:pPr fontAlgn="base">
              <a:spcBef>
                <a:spcPct val="0"/>
              </a:spcBef>
              <a:spcAft>
                <a:spcPct val="0"/>
              </a:spcAft>
            </a:pPr>
            <a:endParaRPr lang="en-US" altLang="zh-TW" sz="2800" b="1" dirty="0">
              <a:solidFill>
                <a:schemeClr val="bg1"/>
              </a:solidFill>
              <a:latin typeface="Meiryo UI" pitchFamily="50" charset="-128"/>
              <a:ea typeface="Meiryo UI" pitchFamily="50" charset="-128"/>
              <a:cs typeface="Meiryo UI" pitchFamily="50" charset="-128"/>
            </a:endParaRPr>
          </a:p>
        </p:txBody>
      </p:sp>
      <p:graphicFrame>
        <p:nvGraphicFramePr>
          <p:cNvPr id="26" name="グラフ 25"/>
          <p:cNvGraphicFramePr>
            <a:graphicFrameLocks/>
          </p:cNvGraphicFramePr>
          <p:nvPr>
            <p:extLst>
              <p:ext uri="{D42A27DB-BD31-4B8C-83A1-F6EECF244321}">
                <p14:modId xmlns:p14="http://schemas.microsoft.com/office/powerpoint/2010/main" val="3203577937"/>
              </p:ext>
            </p:extLst>
          </p:nvPr>
        </p:nvGraphicFramePr>
        <p:xfrm>
          <a:off x="4337603" y="2897050"/>
          <a:ext cx="5040560" cy="3024336"/>
        </p:xfrm>
        <a:graphic>
          <a:graphicData uri="http://schemas.openxmlformats.org/drawingml/2006/chart">
            <c:chart xmlns:c="http://schemas.openxmlformats.org/drawingml/2006/chart" xmlns:r="http://schemas.openxmlformats.org/officeDocument/2006/relationships" r:id="rId2"/>
          </a:graphicData>
        </a:graphic>
      </p:graphicFrame>
      <p:sp>
        <p:nvSpPr>
          <p:cNvPr id="12" name="テキスト ボックス 11"/>
          <p:cNvSpPr txBox="1"/>
          <p:nvPr/>
        </p:nvSpPr>
        <p:spPr>
          <a:xfrm>
            <a:off x="251520" y="2996952"/>
            <a:ext cx="4680520" cy="1169551"/>
          </a:xfrm>
          <a:prstGeom prst="rect">
            <a:avLst/>
          </a:prstGeom>
          <a:noFill/>
          <a:ln>
            <a:solidFill>
              <a:schemeClr val="tx1"/>
            </a:solidFill>
            <a:prstDash val="dash"/>
          </a:ln>
        </p:spPr>
        <p:txBody>
          <a:bodyPr wrap="square" rtlCol="0">
            <a:spAutoFit/>
          </a:bodyPr>
          <a:lstStyle/>
          <a:p>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撤去条件</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①通学路に指定されていないもの</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②利用者が極めて少ないもの</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概ね</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20</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人未満</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/12h)</a:t>
            </a: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③撤去直後にも代替横断歩道</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別の施設も含む</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err="1" smtClean="0">
                <a:latin typeface="Meiryo UI" panose="020B0604030504040204" pitchFamily="50" charset="-128"/>
                <a:ea typeface="Meiryo UI" panose="020B0604030504040204" pitchFamily="50" charset="-128"/>
                <a:cs typeface="Meiryo UI" panose="020B0604030504040204" pitchFamily="50" charset="-128"/>
              </a:rPr>
              <a:t>までの</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距離が</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100m</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以内のもの</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正方形/長方形 13"/>
          <p:cNvSpPr/>
          <p:nvPr/>
        </p:nvSpPr>
        <p:spPr>
          <a:xfrm>
            <a:off x="-1250" y="87015"/>
            <a:ext cx="8677706" cy="461665"/>
          </a:xfrm>
          <a:prstGeom prst="rect">
            <a:avLst/>
          </a:prstGeom>
        </p:spPr>
        <p:txBody>
          <a:bodyPr wrap="square">
            <a:spAutoFit/>
          </a:bodyPr>
          <a:lstStyle/>
          <a:p>
            <a:pPr fontAlgn="base">
              <a:spcBef>
                <a:spcPct val="0"/>
              </a:spcBef>
              <a:spcAft>
                <a:spcPct val="0"/>
              </a:spcAft>
            </a:pPr>
            <a:r>
              <a:rPr lang="ja-JP" altLang="en-US" sz="2400" b="1" dirty="0" smtClean="0">
                <a:solidFill>
                  <a:schemeClr val="bg1"/>
                </a:solidFill>
                <a:latin typeface="Meiryo UI" pitchFamily="50" charset="-128"/>
                <a:ea typeface="Meiryo UI" pitchFamily="50" charset="-128"/>
                <a:cs typeface="Meiryo UI" pitchFamily="50" charset="-128"/>
              </a:rPr>
              <a:t>　</a:t>
            </a:r>
            <a:r>
              <a:rPr lang="en-US" altLang="ja-JP" sz="2400" b="1" dirty="0">
                <a:solidFill>
                  <a:schemeClr val="bg1"/>
                </a:solidFill>
                <a:latin typeface="Meiryo UI" pitchFamily="50" charset="-128"/>
                <a:ea typeface="Meiryo UI" pitchFamily="50" charset="-128"/>
                <a:cs typeface="Meiryo UI" pitchFamily="50" charset="-128"/>
              </a:rPr>
              <a:t>2</a:t>
            </a:r>
            <a:r>
              <a:rPr lang="ja-JP" altLang="en-US" sz="2400" b="1" dirty="0" smtClean="0">
                <a:solidFill>
                  <a:schemeClr val="bg1"/>
                </a:solidFill>
                <a:latin typeface="Meiryo UI" pitchFamily="50" charset="-128"/>
                <a:ea typeface="Meiryo UI" pitchFamily="50" charset="-128"/>
                <a:cs typeface="Meiryo UI" pitchFamily="50" charset="-128"/>
              </a:rPr>
              <a:t>）施設の特性に応じた維持管理手法の体系化</a:t>
            </a:r>
            <a:r>
              <a:rPr lang="ja-JP" altLang="en-US" sz="2400" b="1" dirty="0">
                <a:solidFill>
                  <a:schemeClr val="bg1"/>
                </a:solidFill>
                <a:latin typeface="Meiryo UI" pitchFamily="50" charset="-128"/>
                <a:ea typeface="Meiryo UI" pitchFamily="50" charset="-128"/>
                <a:cs typeface="Meiryo UI" pitchFamily="50" charset="-128"/>
              </a:rPr>
              <a:t>　</a:t>
            </a:r>
            <a:r>
              <a:rPr lang="ja-JP" altLang="en-US" sz="2400" b="1" dirty="0" smtClean="0">
                <a:solidFill>
                  <a:schemeClr val="bg1"/>
                </a:solidFill>
                <a:latin typeface="Meiryo UI" pitchFamily="50" charset="-128"/>
                <a:ea typeface="Meiryo UI" pitchFamily="50" charset="-128"/>
                <a:cs typeface="Meiryo UI" pitchFamily="50" charset="-128"/>
              </a:rPr>
              <a:t>＜</a:t>
            </a:r>
            <a:r>
              <a:rPr lang="ja-JP" altLang="en-US" sz="2000" b="1" dirty="0" smtClean="0">
                <a:solidFill>
                  <a:schemeClr val="bg1"/>
                </a:solidFill>
                <a:latin typeface="Meiryo UI" pitchFamily="50" charset="-128"/>
                <a:ea typeface="Meiryo UI" pitchFamily="50" charset="-128"/>
                <a:cs typeface="Meiryo UI" pitchFamily="50" charset="-128"/>
              </a:rPr>
              <a:t>横断歩道橋</a:t>
            </a:r>
            <a:r>
              <a:rPr lang="ja-JP" altLang="en-US" sz="2400" b="1" dirty="0" smtClean="0">
                <a:solidFill>
                  <a:schemeClr val="bg1"/>
                </a:solidFill>
                <a:latin typeface="Meiryo UI" pitchFamily="50" charset="-128"/>
                <a:ea typeface="Meiryo UI" pitchFamily="50" charset="-128"/>
                <a:cs typeface="Meiryo UI" pitchFamily="50" charset="-128"/>
              </a:rPr>
              <a:t>＞</a:t>
            </a:r>
            <a:endParaRPr lang="ja-JP" altLang="en-US" sz="2400" b="1" dirty="0">
              <a:solidFill>
                <a:schemeClr val="bg1"/>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388608799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403" name="Picture 1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923928" y="764704"/>
            <a:ext cx="2698236" cy="1858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9404" name="Picture 9"/>
          <p:cNvPicPr>
            <a:picLocks noChangeAspect="1" noChangeArrowheads="1"/>
          </p:cNvPicPr>
          <p:nvPr/>
        </p:nvPicPr>
        <p:blipFill>
          <a:blip r:embed="rId3" cstate="email">
            <a:extLst>
              <a:ext uri="{28A0092B-C50C-407E-A947-70E740481C1C}">
                <a14:useLocalDpi xmlns:a14="http://schemas.microsoft.com/office/drawing/2010/main"/>
              </a:ext>
            </a:extLst>
          </a:blip>
          <a:srcRect t="-3"/>
          <a:stretch>
            <a:fillRect/>
          </a:stretch>
        </p:blipFill>
        <p:spPr bwMode="auto">
          <a:xfrm>
            <a:off x="6588224" y="764705"/>
            <a:ext cx="2009759" cy="1858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9405" name="Picture 11" descr="Z:\【小原Data】\1【中期保全】\中期保全ネタ＿写真\歩道橋\004-1きれい\枚方＿磯島.JPG"/>
          <p:cNvPicPr>
            <a:picLocks noChangeAspect="1" noChangeArrowheads="1"/>
          </p:cNvPicPr>
          <p:nvPr/>
        </p:nvPicPr>
        <p:blipFill>
          <a:blip r:embed="rId4" cstate="email">
            <a:extLst>
              <a:ext uri="{28A0092B-C50C-407E-A947-70E740481C1C}">
                <a14:useLocalDpi xmlns:a14="http://schemas.microsoft.com/office/drawing/2010/main"/>
              </a:ext>
            </a:extLst>
          </a:blip>
          <a:srcRect l="-1849"/>
          <a:stretch>
            <a:fillRect/>
          </a:stretch>
        </p:blipFill>
        <p:spPr bwMode="auto">
          <a:xfrm>
            <a:off x="3563888" y="2738059"/>
            <a:ext cx="2729118" cy="1843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06" name="Picture 12" descr="Z:\【小原Data】\1【中期保全】\中期保全ネタ＿写真\歩道橋\004-1きれい\枚方＿伊加賀.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372199" y="2738060"/>
            <a:ext cx="2692237" cy="184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テキスト ボックス 1"/>
          <p:cNvSpPr txBox="1">
            <a:spLocks noChangeArrowheads="1"/>
          </p:cNvSpPr>
          <p:nvPr/>
        </p:nvSpPr>
        <p:spPr bwMode="auto">
          <a:xfrm>
            <a:off x="6394171" y="4161930"/>
            <a:ext cx="2608541" cy="400110"/>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eaLnBrk="1" hangingPunct="1">
              <a:defRPr/>
            </a:pPr>
            <a:r>
              <a:rPr lang="ja-JP" altLang="en-US" sz="1000" b="1" dirty="0" smtClean="0">
                <a:solidFill>
                  <a:srgbClr val="FFFF00"/>
                </a:solidFill>
                <a:effectLst>
                  <a:outerShdw blurRad="38100" dist="38100" dir="2700000" algn="tl">
                    <a:srgbClr val="000000">
                      <a:alpha val="43137"/>
                    </a:srgbClr>
                  </a:outerShdw>
                </a:effectLst>
                <a:latin typeface="HG丸ｺﾞｼｯｸM-PRO" pitchFamily="50" charset="-128"/>
                <a:ea typeface="HG丸ｺﾞｼｯｸM-PRO" pitchFamily="50" charset="-128"/>
              </a:rPr>
              <a:t>ランク３</a:t>
            </a:r>
            <a:endParaRPr lang="en-US" altLang="ja-JP" sz="1000" b="1" dirty="0">
              <a:solidFill>
                <a:srgbClr val="FFFF00"/>
              </a:solidFill>
              <a:effectLst>
                <a:outerShdw blurRad="38100" dist="38100" dir="2700000" algn="tl">
                  <a:srgbClr val="000000">
                    <a:alpha val="43137"/>
                  </a:srgbClr>
                </a:outerShdw>
              </a:effectLst>
              <a:latin typeface="HG丸ｺﾞｼｯｸM-PRO" pitchFamily="50" charset="-128"/>
              <a:ea typeface="HG丸ｺﾞｼｯｸM-PRO" pitchFamily="50" charset="-128"/>
            </a:endParaRPr>
          </a:p>
          <a:p>
            <a:pPr algn="ctr" eaLnBrk="1" hangingPunct="1">
              <a:defRPr/>
            </a:pPr>
            <a:r>
              <a:rPr lang="ja-JP" altLang="en-US" sz="1000" b="1" dirty="0" smtClean="0">
                <a:solidFill>
                  <a:srgbClr val="FFFF00"/>
                </a:solidFill>
                <a:effectLst>
                  <a:outerShdw blurRad="38100" dist="38100" dir="2700000" algn="tl">
                    <a:srgbClr val="000000">
                      <a:alpha val="43137"/>
                    </a:srgbClr>
                  </a:outerShdw>
                </a:effectLst>
                <a:latin typeface="HG丸ｺﾞｼｯｸM-PRO" pitchFamily="50" charset="-128"/>
                <a:ea typeface="HG丸ｺﾞｼｯｸM-PRO" pitchFamily="50" charset="-128"/>
              </a:rPr>
              <a:t>経過を観察し、必要に応じて小修繕</a:t>
            </a:r>
            <a:endParaRPr lang="en-US" altLang="ja-JP" sz="1000" b="1" dirty="0" smtClean="0">
              <a:solidFill>
                <a:srgbClr val="FFFF00"/>
              </a:solidFill>
              <a:effectLst>
                <a:outerShdw blurRad="38100" dist="38100" dir="2700000" algn="tl">
                  <a:srgbClr val="000000">
                    <a:alpha val="43137"/>
                  </a:srgbClr>
                </a:outerShdw>
              </a:effectLst>
              <a:latin typeface="HG丸ｺﾞｼｯｸM-PRO" pitchFamily="50" charset="-128"/>
              <a:ea typeface="HG丸ｺﾞｼｯｸM-PRO" pitchFamily="50" charset="-128"/>
            </a:endParaRPr>
          </a:p>
        </p:txBody>
      </p:sp>
      <p:sp>
        <p:nvSpPr>
          <p:cNvPr id="2" name="スライド番号プレースホルダー 1"/>
          <p:cNvSpPr>
            <a:spLocks noGrp="1"/>
          </p:cNvSpPr>
          <p:nvPr>
            <p:ph type="sldNum" sz="quarter" idx="12"/>
          </p:nvPr>
        </p:nvSpPr>
        <p:spPr/>
        <p:txBody>
          <a:bodyPr/>
          <a:lstStyle/>
          <a:p>
            <a:pPr>
              <a:defRPr/>
            </a:pPr>
            <a:fld id="{27C33A6B-D642-4C55-90EF-2D73AC202D4C}" type="slidenum">
              <a:rPr lang="en-US" altLang="ja-JP" smtClean="0"/>
              <a:pPr>
                <a:defRPr/>
              </a:pPr>
              <a:t>28</a:t>
            </a:fld>
            <a:endParaRPr lang="en-US" altLang="ja-JP"/>
          </a:p>
        </p:txBody>
      </p:sp>
      <p:sp>
        <p:nvSpPr>
          <p:cNvPr id="1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9" name="Rectangle 2"/>
          <p:cNvSpPr>
            <a:spLocks noChangeArrowheads="1"/>
          </p:cNvSpPr>
          <p:nvPr/>
        </p:nvSpPr>
        <p:spPr bwMode="auto">
          <a:xfrm>
            <a:off x="4160" y="-19653"/>
            <a:ext cx="9144000" cy="636588"/>
          </a:xfrm>
          <a:prstGeom prst="rect">
            <a:avLst/>
          </a:prstGeom>
          <a:gradFill>
            <a:gsLst>
              <a:gs pos="0">
                <a:schemeClr val="tx2"/>
              </a:gs>
              <a:gs pos="100000">
                <a:schemeClr val="accent1"/>
              </a:gs>
            </a:gsLst>
            <a:lin ang="5400000" scaled="1"/>
          </a:gradFill>
          <a:ln w="9525">
            <a:noFill/>
            <a:miter lim="800000"/>
            <a:headEnd/>
            <a:tailEnd/>
          </a:ln>
          <a:effectLst/>
          <a:extLst/>
        </p:spPr>
        <p:txBody>
          <a:bodyPr wrap="none" lIns="91350" tIns="45674" rIns="91350" bIns="45674" anchor="ctr"/>
          <a:lstStyle/>
          <a:p>
            <a:pPr fontAlgn="base">
              <a:spcBef>
                <a:spcPct val="0"/>
              </a:spcBef>
              <a:spcAft>
                <a:spcPct val="0"/>
              </a:spcAft>
            </a:pPr>
            <a:endParaRPr lang="en-US" altLang="zh-TW" sz="2800" b="1" dirty="0">
              <a:solidFill>
                <a:schemeClr val="bg1"/>
              </a:solidFill>
              <a:latin typeface="Meiryo UI" pitchFamily="50" charset="-128"/>
              <a:ea typeface="Meiryo UI" pitchFamily="50" charset="-128"/>
              <a:cs typeface="Meiryo UI" pitchFamily="50" charset="-128"/>
            </a:endParaRPr>
          </a:p>
        </p:txBody>
      </p:sp>
      <p:sp>
        <p:nvSpPr>
          <p:cNvPr id="23" name="正方形/長方形 22"/>
          <p:cNvSpPr/>
          <p:nvPr/>
        </p:nvSpPr>
        <p:spPr>
          <a:xfrm>
            <a:off x="134334" y="1124744"/>
            <a:ext cx="3285538" cy="2448272"/>
          </a:xfrm>
          <a:prstGeom prst="rect">
            <a:avLst/>
          </a:prstGeom>
          <a:solidFill>
            <a:schemeClr val="bg1"/>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・ランク</a:t>
            </a: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：塗替え経過年数が</a:t>
            </a: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25</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年以上又は優先度評価が短期・中期</a:t>
            </a: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断面欠損が見受けられ表面錆が顕著</a:t>
            </a: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defRPr/>
            </a:pP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・ランク</a:t>
            </a: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：塗替え経過年数が</a:t>
            </a: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16</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年以上</a:t>
            </a: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25</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年未満かつ優先度評価が長期</a:t>
            </a: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表面錆が局部的に見受けられる</a:t>
            </a: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defRPr/>
            </a:pP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・ランク</a:t>
            </a: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：塗替え経過年数が</a:t>
            </a: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15</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年未満かつ優先度評価が長期</a:t>
            </a: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問題なし</a:t>
            </a: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テキスト ボックス 1"/>
          <p:cNvSpPr txBox="1">
            <a:spLocks noChangeArrowheads="1"/>
          </p:cNvSpPr>
          <p:nvPr/>
        </p:nvSpPr>
        <p:spPr bwMode="auto">
          <a:xfrm>
            <a:off x="3635896" y="4017914"/>
            <a:ext cx="2657110" cy="553998"/>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eaLnBrk="1" hangingPunct="1">
              <a:defRPr/>
            </a:pPr>
            <a:r>
              <a:rPr lang="ja-JP" altLang="en-US" sz="1000" b="1" dirty="0" smtClean="0">
                <a:solidFill>
                  <a:srgbClr val="FFFF00"/>
                </a:solidFill>
                <a:effectLst>
                  <a:outerShdw blurRad="38100" dist="38100" dir="2700000" algn="tl">
                    <a:srgbClr val="000000">
                      <a:alpha val="43137"/>
                    </a:srgbClr>
                  </a:outerShdw>
                </a:effectLst>
                <a:latin typeface="HG丸ｺﾞｼｯｸM-PRO" pitchFamily="50" charset="-128"/>
                <a:ea typeface="HG丸ｺﾞｼｯｸM-PRO" pitchFamily="50" charset="-128"/>
              </a:rPr>
              <a:t>ランク２</a:t>
            </a:r>
            <a:endParaRPr lang="en-US" altLang="ja-JP" sz="1000" b="1" dirty="0" smtClean="0">
              <a:solidFill>
                <a:srgbClr val="FFFF00"/>
              </a:solidFill>
              <a:effectLst>
                <a:outerShdw blurRad="38100" dist="38100" dir="2700000" algn="tl">
                  <a:srgbClr val="000000">
                    <a:alpha val="43137"/>
                  </a:srgbClr>
                </a:outerShdw>
              </a:effectLst>
              <a:latin typeface="HG丸ｺﾞｼｯｸM-PRO" pitchFamily="50" charset="-128"/>
              <a:ea typeface="HG丸ｺﾞｼｯｸM-PRO" pitchFamily="50" charset="-128"/>
            </a:endParaRPr>
          </a:p>
          <a:p>
            <a:pPr algn="ctr" eaLnBrk="1" hangingPunct="1">
              <a:defRPr/>
            </a:pPr>
            <a:r>
              <a:rPr lang="ja-JP" altLang="en-US" sz="1000" b="1" dirty="0" smtClean="0">
                <a:solidFill>
                  <a:srgbClr val="FFFF00"/>
                </a:solidFill>
                <a:effectLst>
                  <a:outerShdw blurRad="38100" dist="38100" dir="2700000" algn="tl">
                    <a:srgbClr val="000000">
                      <a:alpha val="43137"/>
                    </a:srgbClr>
                  </a:outerShdw>
                </a:effectLst>
                <a:latin typeface="HG丸ｺﾞｼｯｸM-PRO" pitchFamily="50" charset="-128"/>
                <a:ea typeface="HG丸ｺﾞｼｯｸM-PRO" pitchFamily="50" charset="-128"/>
              </a:rPr>
              <a:t>表面錆が虚部的に見受けられる</a:t>
            </a:r>
            <a:endParaRPr lang="en-US" altLang="ja-JP" sz="1000" b="1" dirty="0" smtClean="0">
              <a:solidFill>
                <a:srgbClr val="FFFF00"/>
              </a:solidFill>
              <a:effectLst>
                <a:outerShdw blurRad="38100" dist="38100" dir="2700000" algn="tl">
                  <a:srgbClr val="000000">
                    <a:alpha val="43137"/>
                  </a:srgbClr>
                </a:outerShdw>
              </a:effectLst>
              <a:latin typeface="HG丸ｺﾞｼｯｸM-PRO" pitchFamily="50" charset="-128"/>
              <a:ea typeface="HG丸ｺﾞｼｯｸM-PRO" pitchFamily="50" charset="-128"/>
            </a:endParaRPr>
          </a:p>
          <a:p>
            <a:pPr algn="ctr" eaLnBrk="1" hangingPunct="1">
              <a:defRPr/>
            </a:pPr>
            <a:r>
              <a:rPr lang="ja-JP" altLang="en-US" sz="1000" b="1" dirty="0" smtClean="0">
                <a:solidFill>
                  <a:srgbClr val="FFFF00"/>
                </a:solidFill>
                <a:effectLst>
                  <a:outerShdw blurRad="38100" dist="38100" dir="2700000" algn="tl">
                    <a:srgbClr val="000000">
                      <a:alpha val="43137"/>
                    </a:srgbClr>
                  </a:outerShdw>
                </a:effectLst>
                <a:latin typeface="HG丸ｺﾞｼｯｸM-PRO" pitchFamily="50" charset="-128"/>
                <a:ea typeface="HG丸ｺﾞｼｯｸM-PRO" pitchFamily="50" charset="-128"/>
              </a:rPr>
              <a:t>（塗替え後概ね１５年以上経過）</a:t>
            </a:r>
            <a:endParaRPr lang="en-US" altLang="ja-JP" sz="1000" b="1" dirty="0">
              <a:solidFill>
                <a:srgbClr val="FFFF00"/>
              </a:solidFill>
              <a:effectLst>
                <a:outerShdw blurRad="38100" dist="38100" dir="2700000" algn="tl">
                  <a:srgbClr val="000000">
                    <a:alpha val="43137"/>
                  </a:srgbClr>
                </a:outerShdw>
              </a:effectLst>
              <a:latin typeface="HG丸ｺﾞｼｯｸM-PRO" pitchFamily="50" charset="-128"/>
              <a:ea typeface="HG丸ｺﾞｼｯｸM-PRO" pitchFamily="50" charset="-128"/>
            </a:endParaRPr>
          </a:p>
        </p:txBody>
      </p:sp>
      <p:sp>
        <p:nvSpPr>
          <p:cNvPr id="25" name="テキスト ボックス 1"/>
          <p:cNvSpPr txBox="1">
            <a:spLocks noChangeArrowheads="1"/>
          </p:cNvSpPr>
          <p:nvPr/>
        </p:nvSpPr>
        <p:spPr bwMode="auto">
          <a:xfrm>
            <a:off x="4016796" y="2217714"/>
            <a:ext cx="4515644" cy="400110"/>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defRPr/>
            </a:pPr>
            <a:r>
              <a:rPr lang="ja-JP" altLang="en-US" sz="1000" b="1" dirty="0" smtClean="0">
                <a:solidFill>
                  <a:srgbClr val="FFFF00"/>
                </a:solidFill>
                <a:effectLst>
                  <a:outerShdw blurRad="38100" dist="38100" dir="2700000" algn="tl">
                    <a:srgbClr val="000000">
                      <a:alpha val="43137"/>
                    </a:srgbClr>
                  </a:outerShdw>
                </a:effectLst>
                <a:latin typeface="HG丸ｺﾞｼｯｸM-PRO" pitchFamily="50" charset="-128"/>
                <a:ea typeface="HG丸ｺﾞｼｯｸM-PRO" pitchFamily="50" charset="-128"/>
              </a:rPr>
              <a:t>ランク</a:t>
            </a:r>
            <a:r>
              <a:rPr lang="en-US" altLang="ja-JP" sz="1000" b="1" dirty="0" smtClean="0">
                <a:solidFill>
                  <a:srgbClr val="FFFF00"/>
                </a:solidFill>
                <a:effectLst>
                  <a:outerShdw blurRad="38100" dist="38100" dir="2700000" algn="tl">
                    <a:srgbClr val="000000">
                      <a:alpha val="43137"/>
                    </a:srgbClr>
                  </a:outerShdw>
                </a:effectLst>
                <a:latin typeface="HG丸ｺﾞｼｯｸM-PRO" pitchFamily="50" charset="-128"/>
                <a:ea typeface="HG丸ｺﾞｼｯｸM-PRO" pitchFamily="50" charset="-128"/>
              </a:rPr>
              <a:t>1</a:t>
            </a:r>
          </a:p>
          <a:p>
            <a:pPr eaLnBrk="1" hangingPunct="1">
              <a:defRPr/>
            </a:pPr>
            <a:r>
              <a:rPr lang="ja-JP" altLang="en-US" sz="1000" b="1" dirty="0" smtClean="0">
                <a:solidFill>
                  <a:srgbClr val="FFFF00"/>
                </a:solidFill>
                <a:effectLst>
                  <a:outerShdw blurRad="38100" dist="38100" dir="2700000" algn="tl">
                    <a:srgbClr val="000000">
                      <a:alpha val="43137"/>
                    </a:srgbClr>
                  </a:outerShdw>
                </a:effectLst>
                <a:latin typeface="HG丸ｺﾞｼｯｸM-PRO" pitchFamily="50" charset="-128"/>
                <a:ea typeface="HG丸ｺﾞｼｯｸM-PRO" pitchFamily="50" charset="-128"/>
              </a:rPr>
              <a:t>断面欠損があり、表面錆が全体的にある（塗替え後概ね２５年以上経過）</a:t>
            </a:r>
            <a:endParaRPr lang="en-US" altLang="ja-JP" sz="1000" b="1" dirty="0">
              <a:solidFill>
                <a:srgbClr val="FFFF00"/>
              </a:solidFill>
              <a:effectLst>
                <a:outerShdw blurRad="38100" dist="38100" dir="2700000" algn="tl">
                  <a:srgbClr val="000000">
                    <a:alpha val="43137"/>
                  </a:srgbClr>
                </a:outerShdw>
              </a:effectLst>
              <a:latin typeface="HG丸ｺﾞｼｯｸM-PRO" pitchFamily="50" charset="-128"/>
              <a:ea typeface="HG丸ｺﾞｼｯｸM-PRO" pitchFamily="50" charset="-128"/>
            </a:endParaRPr>
          </a:p>
        </p:txBody>
      </p:sp>
      <p:sp>
        <p:nvSpPr>
          <p:cNvPr id="26" name="AutoShape 7"/>
          <p:cNvSpPr>
            <a:spLocks noChangeArrowheads="1"/>
          </p:cNvSpPr>
          <p:nvPr/>
        </p:nvSpPr>
        <p:spPr bwMode="auto">
          <a:xfrm>
            <a:off x="83071" y="4797152"/>
            <a:ext cx="8999538" cy="1656184"/>
          </a:xfrm>
          <a:prstGeom prst="roundRect">
            <a:avLst>
              <a:gd name="adj" fmla="val 4606"/>
            </a:avLst>
          </a:prstGeom>
          <a:noFill/>
          <a:ln w="9525">
            <a:solidFill>
              <a:srgbClr val="000000"/>
            </a:solidFill>
            <a:round/>
            <a:headEnd/>
            <a:tailEnd/>
          </a:ln>
        </p:spPr>
        <p:txBody>
          <a:bodyPr lIns="66751" tIns="33376" rIns="66751" bIns="33376"/>
          <a:lstStyle/>
          <a:p>
            <a:pPr eaLnBrk="0" hangingPunct="0">
              <a:defRPr/>
            </a:pPr>
            <a:r>
              <a:rPr lang="ja-JP" altLang="en-US" sz="1600" b="1" u="sng" dirty="0" smtClean="0">
                <a:latin typeface="Meiryo UI" panose="020B0604030504040204" pitchFamily="50" charset="-128"/>
                <a:ea typeface="Meiryo UI" panose="020B0604030504040204" pitchFamily="50" charset="-128"/>
                <a:cs typeface="Meiryo UI" panose="020B0604030504040204" pitchFamily="50" charset="-128"/>
              </a:rPr>
              <a:t>維持</a:t>
            </a:r>
            <a:r>
              <a:rPr lang="ja-JP" altLang="en-US" sz="1600" b="1" u="sng" dirty="0">
                <a:latin typeface="Meiryo UI" panose="020B0604030504040204" pitchFamily="50" charset="-128"/>
                <a:ea typeface="Meiryo UI" panose="020B0604030504040204" pitchFamily="50" charset="-128"/>
                <a:cs typeface="Meiryo UI" panose="020B0604030504040204" pitchFamily="50" charset="-128"/>
              </a:rPr>
              <a:t>管理</a:t>
            </a:r>
            <a:r>
              <a:rPr lang="ja-JP" altLang="en-US" sz="1600" b="1" u="sng" dirty="0" smtClean="0">
                <a:latin typeface="Meiryo UI" panose="020B0604030504040204" pitchFamily="50" charset="-128"/>
                <a:ea typeface="Meiryo UI" panose="020B0604030504040204" pitchFamily="50" charset="-128"/>
                <a:cs typeface="Meiryo UI" panose="020B0604030504040204" pitchFamily="50" charset="-128"/>
              </a:rPr>
              <a:t>の取組状況</a:t>
            </a:r>
            <a:endParaRPr lang="en-US" altLang="ja-JP" sz="1600" b="1" u="sng" dirty="0">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◆撤去</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対象の精査：通学路指定の変更など市町村と情報交換し、対象を適宜</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見直し。</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◆点検</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333375">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定期点検</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（１回／５年、業者委託）</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⇒結果</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を歩道橋台帳</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に反映させ、優先順位の</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見直し。</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333375">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簡易点検</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（１回／年程度、直営）</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⇒単価契約等による局部補修に</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活用。</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◆その他：歩道橋リフレッシュ事業や歩道橋トライ事業等</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の企業等協賛の取り組み</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も実施。</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正方形/長方形 26"/>
          <p:cNvSpPr/>
          <p:nvPr/>
        </p:nvSpPr>
        <p:spPr>
          <a:xfrm>
            <a:off x="-1250" y="87015"/>
            <a:ext cx="8677706" cy="461665"/>
          </a:xfrm>
          <a:prstGeom prst="rect">
            <a:avLst/>
          </a:prstGeom>
        </p:spPr>
        <p:txBody>
          <a:bodyPr wrap="square">
            <a:spAutoFit/>
          </a:bodyPr>
          <a:lstStyle/>
          <a:p>
            <a:pPr fontAlgn="base">
              <a:spcBef>
                <a:spcPct val="0"/>
              </a:spcBef>
              <a:spcAft>
                <a:spcPct val="0"/>
              </a:spcAft>
            </a:pPr>
            <a:r>
              <a:rPr lang="ja-JP" altLang="en-US" sz="2400" b="1" dirty="0" smtClean="0">
                <a:solidFill>
                  <a:schemeClr val="bg1"/>
                </a:solidFill>
                <a:latin typeface="Meiryo UI" pitchFamily="50" charset="-128"/>
                <a:ea typeface="Meiryo UI" pitchFamily="50" charset="-128"/>
                <a:cs typeface="Meiryo UI" pitchFamily="50" charset="-128"/>
              </a:rPr>
              <a:t>　</a:t>
            </a:r>
            <a:r>
              <a:rPr lang="en-US" altLang="ja-JP" sz="2400" b="1" dirty="0">
                <a:solidFill>
                  <a:schemeClr val="bg1"/>
                </a:solidFill>
                <a:latin typeface="Meiryo UI" pitchFamily="50" charset="-128"/>
                <a:ea typeface="Meiryo UI" pitchFamily="50" charset="-128"/>
                <a:cs typeface="Meiryo UI" pitchFamily="50" charset="-128"/>
              </a:rPr>
              <a:t>2</a:t>
            </a:r>
            <a:r>
              <a:rPr lang="ja-JP" altLang="en-US" sz="2400" b="1" dirty="0" smtClean="0">
                <a:solidFill>
                  <a:schemeClr val="bg1"/>
                </a:solidFill>
                <a:latin typeface="Meiryo UI" pitchFamily="50" charset="-128"/>
                <a:ea typeface="Meiryo UI" pitchFamily="50" charset="-128"/>
                <a:cs typeface="Meiryo UI" pitchFamily="50" charset="-128"/>
              </a:rPr>
              <a:t>）施設の特性に応じた維持管理手法の体系化</a:t>
            </a:r>
            <a:r>
              <a:rPr lang="ja-JP" altLang="en-US" sz="2400" b="1" dirty="0">
                <a:solidFill>
                  <a:schemeClr val="bg1"/>
                </a:solidFill>
                <a:latin typeface="Meiryo UI" pitchFamily="50" charset="-128"/>
                <a:ea typeface="Meiryo UI" pitchFamily="50" charset="-128"/>
                <a:cs typeface="Meiryo UI" pitchFamily="50" charset="-128"/>
              </a:rPr>
              <a:t>　</a:t>
            </a:r>
            <a:r>
              <a:rPr lang="ja-JP" altLang="en-US" sz="2400" b="1" dirty="0" smtClean="0">
                <a:solidFill>
                  <a:schemeClr val="bg1"/>
                </a:solidFill>
                <a:latin typeface="Meiryo UI" pitchFamily="50" charset="-128"/>
                <a:ea typeface="Meiryo UI" pitchFamily="50" charset="-128"/>
                <a:cs typeface="Meiryo UI" pitchFamily="50" charset="-128"/>
              </a:rPr>
              <a:t>＜</a:t>
            </a:r>
            <a:r>
              <a:rPr lang="ja-JP" altLang="en-US" sz="2000" b="1" dirty="0" smtClean="0">
                <a:solidFill>
                  <a:schemeClr val="bg1"/>
                </a:solidFill>
                <a:latin typeface="Meiryo UI" pitchFamily="50" charset="-128"/>
                <a:ea typeface="Meiryo UI" pitchFamily="50" charset="-128"/>
                <a:cs typeface="Meiryo UI" pitchFamily="50" charset="-128"/>
              </a:rPr>
              <a:t>横断歩道橋</a:t>
            </a:r>
            <a:r>
              <a:rPr lang="ja-JP" altLang="en-US" sz="2400" b="1" dirty="0" smtClean="0">
                <a:solidFill>
                  <a:schemeClr val="bg1"/>
                </a:solidFill>
                <a:latin typeface="Meiryo UI" pitchFamily="50" charset="-128"/>
                <a:ea typeface="Meiryo UI" pitchFamily="50" charset="-128"/>
                <a:cs typeface="Meiryo UI" pitchFamily="50" charset="-128"/>
              </a:rPr>
              <a:t>＞</a:t>
            </a:r>
            <a:endParaRPr lang="ja-JP" altLang="en-US" sz="2400" b="1" dirty="0">
              <a:solidFill>
                <a:schemeClr val="bg1"/>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38801939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57D6C0A1-9264-47D4-A470-56C07D157F34}" type="slidenum">
              <a:rPr kumimoji="1" lang="ja-JP" altLang="en-US" smtClean="0">
                <a:latin typeface="Meiryo UI" panose="020B0604030504040204" pitchFamily="50" charset="-128"/>
                <a:ea typeface="Meiryo UI" panose="020B0604030504040204" pitchFamily="50" charset="-128"/>
                <a:cs typeface="Meiryo UI" panose="020B0604030504040204" pitchFamily="50" charset="-128"/>
              </a:rPr>
              <a:t>2</a:t>
            </a:fld>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コンテンツ プレースホルダー 2"/>
          <p:cNvSpPr txBox="1">
            <a:spLocks/>
          </p:cNvSpPr>
          <p:nvPr/>
        </p:nvSpPr>
        <p:spPr>
          <a:xfrm>
            <a:off x="100233" y="689063"/>
            <a:ext cx="8928000" cy="402431"/>
          </a:xfrm>
          <a:prstGeom prst="rect">
            <a:avLst/>
          </a:prstGeom>
          <a:gradFill>
            <a:gsLst>
              <a:gs pos="0">
                <a:srgbClr val="FFFF99"/>
              </a:gs>
              <a:gs pos="100000">
                <a:schemeClr val="bg1"/>
              </a:gs>
            </a:gsLst>
            <a:lin ang="5400000" scaled="1"/>
          </a:gradFill>
          <a:ln w="12700">
            <a:solidFill>
              <a:schemeClr val="tx1"/>
            </a:solidFill>
          </a:ln>
        </p:spPr>
        <p:txBody>
          <a:bodyPr>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ts val="600"/>
              </a:spcBef>
              <a:buNone/>
            </a:pP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1-1</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　点検の現状：橋梁</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(2/2)</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8" name="テキスト ボックス 47"/>
          <p:cNvSpPr txBox="1"/>
          <p:nvPr/>
        </p:nvSpPr>
        <p:spPr>
          <a:xfrm>
            <a:off x="107503" y="1118920"/>
            <a:ext cx="8920729" cy="1892826"/>
          </a:xfrm>
          <a:prstGeom prst="rect">
            <a:avLst/>
          </a:prstGeom>
          <a:noFill/>
        </p:spPr>
        <p:txBody>
          <a:bodyPr wrap="square" rtlCol="0">
            <a:spAutoFit/>
          </a:bodyPr>
          <a:lstStyle/>
          <a:p>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定期点検</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p>
          <a:p>
            <a:endParaRPr lang="en-US" altLang="ja-JP" sz="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○点検項目（例：上部工）</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・鋼：腐食、亀裂、ゆるみ、脱落、破断、異常音・異常振動・異常たわみ、変形・欠損</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Co</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：ひびわれ、剥離・鉄筋露出、遊離石灰、コンクリート補強材の損傷、変色・劣化、</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異常音・異常振動・異常たわみ、変形・</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欠損、漏水・滞水・土砂つまり</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○損傷の評価</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35" name="Rectangle 2"/>
          <p:cNvSpPr>
            <a:spLocks noChangeArrowheads="1"/>
          </p:cNvSpPr>
          <p:nvPr/>
        </p:nvSpPr>
        <p:spPr bwMode="auto">
          <a:xfrm>
            <a:off x="4160" y="-19653"/>
            <a:ext cx="9144000" cy="636588"/>
          </a:xfrm>
          <a:prstGeom prst="rect">
            <a:avLst/>
          </a:prstGeom>
          <a:gradFill>
            <a:gsLst>
              <a:gs pos="0">
                <a:schemeClr val="tx2"/>
              </a:gs>
              <a:gs pos="100000">
                <a:schemeClr val="accent1"/>
              </a:gs>
            </a:gsLst>
            <a:lin ang="5400000" scaled="1"/>
          </a:gradFill>
          <a:ln w="9525">
            <a:noFill/>
            <a:miter lim="800000"/>
            <a:headEnd/>
            <a:tailEnd/>
          </a:ln>
          <a:effectLst/>
          <a:extLst/>
        </p:spPr>
        <p:txBody>
          <a:bodyPr wrap="none" lIns="91350" tIns="45674" rIns="91350" bIns="45674" anchor="ctr"/>
          <a:lstStyle/>
          <a:p>
            <a:pPr fontAlgn="base">
              <a:spcBef>
                <a:spcPct val="0"/>
              </a:spcBef>
              <a:spcAft>
                <a:spcPct val="0"/>
              </a:spcAft>
            </a:pPr>
            <a:endParaRPr lang="en-US" altLang="zh-TW" sz="2800" b="1" dirty="0">
              <a:solidFill>
                <a:schemeClr val="bg1"/>
              </a:solidFill>
              <a:latin typeface="Meiryo UI" pitchFamily="50" charset="-128"/>
              <a:ea typeface="Meiryo UI" pitchFamily="50" charset="-128"/>
              <a:cs typeface="Meiryo UI" pitchFamily="50" charset="-128"/>
            </a:endParaRPr>
          </a:p>
        </p:txBody>
      </p:sp>
      <p:graphicFrame>
        <p:nvGraphicFramePr>
          <p:cNvPr id="4" name="表 3"/>
          <p:cNvGraphicFramePr>
            <a:graphicFrameLocks noGrp="1"/>
          </p:cNvGraphicFramePr>
          <p:nvPr>
            <p:extLst>
              <p:ext uri="{D42A27DB-BD31-4B8C-83A1-F6EECF244321}">
                <p14:modId xmlns:p14="http://schemas.microsoft.com/office/powerpoint/2010/main" val="2850244191"/>
              </p:ext>
            </p:extLst>
          </p:nvPr>
        </p:nvGraphicFramePr>
        <p:xfrm>
          <a:off x="1547664" y="2924944"/>
          <a:ext cx="4486745" cy="1560195"/>
        </p:xfrm>
        <a:graphic>
          <a:graphicData uri="http://schemas.openxmlformats.org/drawingml/2006/table">
            <a:tbl>
              <a:tblPr>
                <a:tableStyleId>{5C22544A-7EE6-4342-B048-85BDC9FD1C3A}</a:tableStyleId>
              </a:tblPr>
              <a:tblGrid>
                <a:gridCol w="843461"/>
                <a:gridCol w="843461"/>
                <a:gridCol w="1956362"/>
                <a:gridCol w="843461"/>
              </a:tblGrid>
              <a:tr h="171450">
                <a:tc gridSpan="4">
                  <a:txBody>
                    <a:bodyPr/>
                    <a:lstStyle/>
                    <a:p>
                      <a:pPr algn="ctr" fontAlgn="ctr"/>
                      <a:r>
                        <a:rPr lang="ja-JP" altLang="en-US" sz="1400" u="none" strike="noStrike" dirty="0">
                          <a:effectLst/>
                          <a:latin typeface="Meiryo UI" panose="020B0604030504040204" pitchFamily="50" charset="-128"/>
                          <a:ea typeface="Meiryo UI" panose="020B0604030504040204" pitchFamily="50" charset="-128"/>
                          <a:cs typeface="Meiryo UI" panose="020B0604030504040204" pitchFamily="50" charset="-128"/>
                        </a:rPr>
                        <a:t>損傷等級と損傷点</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171450">
                <a:tc>
                  <a:txBody>
                    <a:bodyPr/>
                    <a:lstStyle/>
                    <a:p>
                      <a:pPr algn="ctr" fontAlgn="ctr"/>
                      <a:r>
                        <a:rPr lang="ja-JP" altLang="en-US" sz="1400" u="none" strike="noStrike">
                          <a:effectLst/>
                          <a:latin typeface="Meiryo UI" panose="020B0604030504040204" pitchFamily="50" charset="-128"/>
                          <a:ea typeface="Meiryo UI" panose="020B0604030504040204" pitchFamily="50" charset="-128"/>
                          <a:cs typeface="Meiryo UI" panose="020B0604030504040204" pitchFamily="50" charset="-128"/>
                        </a:rPr>
                        <a:t>等級</a:t>
                      </a:r>
                      <a:endPar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ctr" fontAlgn="ctr"/>
                      <a:r>
                        <a:rPr lang="ja-JP" altLang="en-US" sz="1400" u="none" strike="noStrike">
                          <a:effectLst/>
                          <a:latin typeface="Meiryo UI" panose="020B0604030504040204" pitchFamily="50" charset="-128"/>
                          <a:ea typeface="Meiryo UI" panose="020B0604030504040204" pitchFamily="50" charset="-128"/>
                          <a:cs typeface="Meiryo UI" panose="020B0604030504040204" pitchFamily="50" charset="-128"/>
                        </a:rPr>
                        <a:t>概念</a:t>
                      </a:r>
                      <a:endPar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ctr" fontAlgn="ctr"/>
                      <a:r>
                        <a:rPr lang="ja-JP" altLang="en-US" sz="1400" u="none" strike="noStrike">
                          <a:effectLst/>
                          <a:latin typeface="Meiryo UI" panose="020B0604030504040204" pitchFamily="50" charset="-128"/>
                          <a:ea typeface="Meiryo UI" panose="020B0604030504040204" pitchFamily="50" charset="-128"/>
                          <a:cs typeface="Meiryo UI" panose="020B0604030504040204" pitchFamily="50" charset="-128"/>
                        </a:rPr>
                        <a:t>一般的な状況</a:t>
                      </a:r>
                      <a:endPar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ctr" fontAlgn="ctr"/>
                      <a:r>
                        <a:rPr lang="ja-JP" altLang="en-US" sz="1400" u="none" strike="noStrike" dirty="0">
                          <a:effectLst/>
                          <a:latin typeface="Meiryo UI" panose="020B0604030504040204" pitchFamily="50" charset="-128"/>
                          <a:ea typeface="Meiryo UI" panose="020B0604030504040204" pitchFamily="50" charset="-128"/>
                          <a:cs typeface="Meiryo UI" panose="020B0604030504040204" pitchFamily="50" charset="-128"/>
                        </a:rPr>
                        <a:t>損傷点</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r>
              <a:tr h="171450">
                <a:tc>
                  <a:txBody>
                    <a:bodyPr/>
                    <a:lstStyle/>
                    <a:p>
                      <a:pPr algn="ctr" fontAlgn="ctr"/>
                      <a:r>
                        <a:rPr lang="en-US" sz="1400" u="none" strike="noStrike">
                          <a:effectLst/>
                          <a:latin typeface="Meiryo UI" panose="020B0604030504040204" pitchFamily="50" charset="-128"/>
                          <a:ea typeface="Meiryo UI" panose="020B0604030504040204" pitchFamily="50" charset="-128"/>
                          <a:cs typeface="Meiryo UI" panose="020B0604030504040204" pitchFamily="50" charset="-128"/>
                        </a:rPr>
                        <a:t>A</a:t>
                      </a:r>
                      <a:endParaRPr 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l" fontAlgn="ctr"/>
                      <a:r>
                        <a:rPr lang="ja-JP" altLang="en-US" sz="1400" u="none" strike="noStrike">
                          <a:effectLst/>
                          <a:latin typeface="Meiryo UI" panose="020B0604030504040204" pitchFamily="50" charset="-128"/>
                          <a:ea typeface="Meiryo UI" panose="020B0604030504040204" pitchFamily="50" charset="-128"/>
                          <a:cs typeface="Meiryo UI" panose="020B0604030504040204" pitchFamily="50" charset="-128"/>
                        </a:rPr>
                        <a:t>良好</a:t>
                      </a:r>
                      <a:endPar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l" fontAlgn="ctr"/>
                      <a:r>
                        <a:rPr lang="ja-JP" altLang="en-US" sz="1400" u="none" strike="noStrike">
                          <a:effectLst/>
                          <a:latin typeface="Meiryo UI" panose="020B0604030504040204" pitchFamily="50" charset="-128"/>
                          <a:ea typeface="Meiryo UI" panose="020B0604030504040204" pitchFamily="50" charset="-128"/>
                          <a:cs typeface="Meiryo UI" panose="020B0604030504040204" pitchFamily="50" charset="-128"/>
                        </a:rPr>
                        <a:t>損傷が特に認められない</a:t>
                      </a:r>
                      <a:endPar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r" fontAlgn="ctr"/>
                      <a:r>
                        <a:rPr lang="en-US" altLang="ja-JP" sz="1400" u="none" strike="noStrike">
                          <a:effectLst/>
                          <a:latin typeface="Meiryo UI" panose="020B0604030504040204" pitchFamily="50" charset="-128"/>
                          <a:ea typeface="Meiryo UI" panose="020B0604030504040204" pitchFamily="50" charset="-128"/>
                          <a:cs typeface="Meiryo UI" panose="020B0604030504040204" pitchFamily="50" charset="-128"/>
                        </a:rPr>
                        <a:t>0</a:t>
                      </a:r>
                      <a:endParaRPr lang="en-US" altLang="ja-JP"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r>
              <a:tr h="171450">
                <a:tc>
                  <a:txBody>
                    <a:bodyPr/>
                    <a:lstStyle/>
                    <a:p>
                      <a:pPr algn="ctr" fontAlgn="ctr"/>
                      <a:r>
                        <a:rPr lang="en-US" sz="1400" u="none" strike="noStrike">
                          <a:effectLst/>
                          <a:latin typeface="Meiryo UI" panose="020B0604030504040204" pitchFamily="50" charset="-128"/>
                          <a:ea typeface="Meiryo UI" panose="020B0604030504040204" pitchFamily="50" charset="-128"/>
                          <a:cs typeface="Meiryo UI" panose="020B0604030504040204" pitchFamily="50" charset="-128"/>
                        </a:rPr>
                        <a:t>B</a:t>
                      </a:r>
                      <a:endParaRPr 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l" fontAlgn="ctr"/>
                      <a:r>
                        <a:rPr lang="ja-JP" altLang="en-US" sz="1400" u="none" strike="noStrike">
                          <a:effectLst/>
                          <a:latin typeface="Meiryo UI" panose="020B0604030504040204" pitchFamily="50" charset="-128"/>
                          <a:ea typeface="Meiryo UI" panose="020B0604030504040204" pitchFamily="50" charset="-128"/>
                          <a:cs typeface="Meiryo UI" panose="020B0604030504040204" pitchFamily="50" charset="-128"/>
                        </a:rPr>
                        <a:t>ほぼ良好</a:t>
                      </a:r>
                      <a:endPar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l" fontAlgn="ctr"/>
                      <a:r>
                        <a:rPr lang="ja-JP" altLang="en-US" sz="1400" u="none" strike="noStrike">
                          <a:effectLst/>
                          <a:latin typeface="Meiryo UI" panose="020B0604030504040204" pitchFamily="50" charset="-128"/>
                          <a:ea typeface="Meiryo UI" panose="020B0604030504040204" pitchFamily="50" charset="-128"/>
                          <a:cs typeface="Meiryo UI" panose="020B0604030504040204" pitchFamily="50" charset="-128"/>
                        </a:rPr>
                        <a:t>損傷が小さい</a:t>
                      </a:r>
                      <a:endPar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r" fontAlgn="ctr"/>
                      <a:r>
                        <a:rPr lang="en-US" altLang="ja-JP" sz="1400" u="none" strike="noStrike">
                          <a:effectLst/>
                          <a:latin typeface="Meiryo UI" panose="020B0604030504040204" pitchFamily="50" charset="-128"/>
                          <a:ea typeface="Meiryo UI" panose="020B0604030504040204" pitchFamily="50" charset="-128"/>
                          <a:cs typeface="Meiryo UI" panose="020B0604030504040204" pitchFamily="50" charset="-128"/>
                        </a:rPr>
                        <a:t>25</a:t>
                      </a:r>
                      <a:endParaRPr lang="en-US" altLang="ja-JP"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r>
              <a:tr h="171450">
                <a:tc>
                  <a:txBody>
                    <a:bodyPr/>
                    <a:lstStyle/>
                    <a:p>
                      <a:pPr algn="ctr" fontAlgn="ctr"/>
                      <a:r>
                        <a:rPr lang="en-US" sz="1400" u="none" strike="noStrike">
                          <a:effectLst/>
                          <a:latin typeface="Meiryo UI" panose="020B0604030504040204" pitchFamily="50" charset="-128"/>
                          <a:ea typeface="Meiryo UI" panose="020B0604030504040204" pitchFamily="50" charset="-128"/>
                          <a:cs typeface="Meiryo UI" panose="020B0604030504040204" pitchFamily="50" charset="-128"/>
                        </a:rPr>
                        <a:t>C</a:t>
                      </a:r>
                      <a:endParaRPr 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l" fontAlgn="ctr"/>
                      <a:r>
                        <a:rPr lang="ja-JP" altLang="en-US" sz="1400" u="none" strike="noStrike">
                          <a:effectLst/>
                          <a:latin typeface="Meiryo UI" panose="020B0604030504040204" pitchFamily="50" charset="-128"/>
                          <a:ea typeface="Meiryo UI" panose="020B0604030504040204" pitchFamily="50" charset="-128"/>
                          <a:cs typeface="Meiryo UI" panose="020B0604030504040204" pitchFamily="50" charset="-128"/>
                        </a:rPr>
                        <a:t>軽度</a:t>
                      </a:r>
                      <a:endPar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l" fontAlgn="ctr"/>
                      <a:r>
                        <a:rPr lang="ja-JP" altLang="en-US" sz="1400" u="none" strike="noStrike">
                          <a:effectLst/>
                          <a:latin typeface="Meiryo UI" panose="020B0604030504040204" pitchFamily="50" charset="-128"/>
                          <a:ea typeface="Meiryo UI" panose="020B0604030504040204" pitchFamily="50" charset="-128"/>
                          <a:cs typeface="Meiryo UI" panose="020B0604030504040204" pitchFamily="50" charset="-128"/>
                        </a:rPr>
                        <a:t>損傷がある</a:t>
                      </a:r>
                      <a:endPar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r" fontAlgn="ctr"/>
                      <a:r>
                        <a:rPr lang="en-US" altLang="ja-JP" sz="1400" u="none" strike="noStrike">
                          <a:effectLst/>
                          <a:latin typeface="Meiryo UI" panose="020B0604030504040204" pitchFamily="50" charset="-128"/>
                          <a:ea typeface="Meiryo UI" panose="020B0604030504040204" pitchFamily="50" charset="-128"/>
                          <a:cs typeface="Meiryo UI" panose="020B0604030504040204" pitchFamily="50" charset="-128"/>
                        </a:rPr>
                        <a:t>50</a:t>
                      </a:r>
                      <a:endParaRPr lang="en-US" altLang="ja-JP"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r>
              <a:tr h="171450">
                <a:tc>
                  <a:txBody>
                    <a:bodyPr/>
                    <a:lstStyle/>
                    <a:p>
                      <a:pPr algn="ctr" fontAlgn="ctr"/>
                      <a:r>
                        <a:rPr lang="en-US" sz="1400" u="none" strike="noStrike">
                          <a:effectLst/>
                          <a:latin typeface="Meiryo UI" panose="020B0604030504040204" pitchFamily="50" charset="-128"/>
                          <a:ea typeface="Meiryo UI" panose="020B0604030504040204" pitchFamily="50" charset="-128"/>
                          <a:cs typeface="Meiryo UI" panose="020B0604030504040204" pitchFamily="50" charset="-128"/>
                        </a:rPr>
                        <a:t>D</a:t>
                      </a:r>
                      <a:endParaRPr 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l" fontAlgn="ctr"/>
                      <a:r>
                        <a:rPr lang="ja-JP" altLang="en-US" sz="1400" u="none" strike="noStrike">
                          <a:effectLst/>
                          <a:latin typeface="Meiryo UI" panose="020B0604030504040204" pitchFamily="50" charset="-128"/>
                          <a:ea typeface="Meiryo UI" panose="020B0604030504040204" pitchFamily="50" charset="-128"/>
                          <a:cs typeface="Meiryo UI" panose="020B0604030504040204" pitchFamily="50" charset="-128"/>
                        </a:rPr>
                        <a:t>顕著</a:t>
                      </a:r>
                      <a:endPar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l" fontAlgn="ctr"/>
                      <a:r>
                        <a:rPr lang="ja-JP" altLang="en-US" sz="1400" u="none" strike="noStrike" dirty="0">
                          <a:effectLst/>
                          <a:latin typeface="Meiryo UI" panose="020B0604030504040204" pitchFamily="50" charset="-128"/>
                          <a:ea typeface="Meiryo UI" panose="020B0604030504040204" pitchFamily="50" charset="-128"/>
                          <a:cs typeface="Meiryo UI" panose="020B0604030504040204" pitchFamily="50" charset="-128"/>
                        </a:rPr>
                        <a:t>損傷が大きい</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r" fontAlgn="ctr"/>
                      <a:r>
                        <a:rPr lang="en-US" altLang="ja-JP" sz="1400" u="none" strike="noStrike">
                          <a:effectLst/>
                          <a:latin typeface="Meiryo UI" panose="020B0604030504040204" pitchFamily="50" charset="-128"/>
                          <a:ea typeface="Meiryo UI" panose="020B0604030504040204" pitchFamily="50" charset="-128"/>
                          <a:cs typeface="Meiryo UI" panose="020B0604030504040204" pitchFamily="50" charset="-128"/>
                        </a:rPr>
                        <a:t>75</a:t>
                      </a:r>
                      <a:endParaRPr lang="en-US" altLang="ja-JP"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r>
              <a:tr h="171450">
                <a:tc>
                  <a:txBody>
                    <a:bodyPr/>
                    <a:lstStyle/>
                    <a:p>
                      <a:pPr algn="ctr" fontAlgn="ctr"/>
                      <a:r>
                        <a:rPr lang="en-US" sz="1400" u="none" strike="noStrike">
                          <a:effectLst/>
                          <a:latin typeface="Meiryo UI" panose="020B0604030504040204" pitchFamily="50" charset="-128"/>
                          <a:ea typeface="Meiryo UI" panose="020B0604030504040204" pitchFamily="50" charset="-128"/>
                          <a:cs typeface="Meiryo UI" panose="020B0604030504040204" pitchFamily="50" charset="-128"/>
                        </a:rPr>
                        <a:t>E</a:t>
                      </a:r>
                      <a:endParaRPr 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l" fontAlgn="ctr"/>
                      <a:r>
                        <a:rPr lang="ja-JP" altLang="en-US" sz="1400" u="none" strike="noStrike">
                          <a:effectLst/>
                          <a:latin typeface="Meiryo UI" panose="020B0604030504040204" pitchFamily="50" charset="-128"/>
                          <a:ea typeface="Meiryo UI" panose="020B0604030504040204" pitchFamily="50" charset="-128"/>
                          <a:cs typeface="Meiryo UI" panose="020B0604030504040204" pitchFamily="50" charset="-128"/>
                        </a:rPr>
                        <a:t>深刻</a:t>
                      </a:r>
                      <a:endPar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l" fontAlgn="ctr"/>
                      <a:r>
                        <a:rPr lang="ja-JP" altLang="en-US" sz="1400" u="none" strike="noStrike">
                          <a:effectLst/>
                          <a:latin typeface="Meiryo UI" panose="020B0604030504040204" pitchFamily="50" charset="-128"/>
                          <a:ea typeface="Meiryo UI" panose="020B0604030504040204" pitchFamily="50" charset="-128"/>
                          <a:cs typeface="Meiryo UI" panose="020B0604030504040204" pitchFamily="50" charset="-128"/>
                        </a:rPr>
                        <a:t>損傷が非常に大きい</a:t>
                      </a:r>
                      <a:endPar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r" fontAlgn="ctr"/>
                      <a:r>
                        <a:rPr lang="en-US" altLang="ja-JP" sz="1400" u="none" strike="noStrike" dirty="0">
                          <a:effectLst/>
                          <a:latin typeface="Meiryo UI" panose="020B0604030504040204" pitchFamily="50" charset="-128"/>
                          <a:ea typeface="Meiryo UI" panose="020B0604030504040204" pitchFamily="50" charset="-128"/>
                          <a:cs typeface="Meiryo UI" panose="020B0604030504040204" pitchFamily="50" charset="-128"/>
                        </a:rPr>
                        <a:t>100</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r>
            </a:tbl>
          </a:graphicData>
        </a:graphic>
      </p:graphicFrame>
      <p:sp>
        <p:nvSpPr>
          <p:cNvPr id="28" name="テキスト ボックス 27"/>
          <p:cNvSpPr txBox="1"/>
          <p:nvPr/>
        </p:nvSpPr>
        <p:spPr>
          <a:xfrm>
            <a:off x="115767" y="4509120"/>
            <a:ext cx="8920729" cy="1846659"/>
          </a:xfrm>
          <a:prstGeom prst="rect">
            <a:avLst/>
          </a:prstGeom>
          <a:noFill/>
        </p:spPr>
        <p:txBody>
          <a:bodyPr wrap="square" rtlCol="0">
            <a:spAutoFit/>
          </a:bodyPr>
          <a:lstStyle/>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○健全度の算出</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①点検で得られた損傷等級を基に</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損傷種類の重大性</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err="1" smtClean="0">
                <a:latin typeface="Meiryo UI" panose="020B0604030504040204" pitchFamily="50" charset="-128"/>
                <a:ea typeface="Meiryo UI" panose="020B0604030504040204" pitchFamily="50" charset="-128"/>
                <a:cs typeface="Meiryo UI" panose="020B0604030504040204" pitchFamily="50" charset="-128"/>
              </a:rPr>
              <a:t>を評</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価した重み係数を考慮し損傷評価点（</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DG</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Damage Grade)</a:t>
            </a:r>
            <a:r>
              <a:rPr lang="ja-JP" altLang="en-US" sz="1600" dirty="0" err="1" smtClean="0">
                <a:latin typeface="Meiryo UI" panose="020B0604030504040204" pitchFamily="50" charset="-128"/>
                <a:ea typeface="Meiryo UI" panose="020B0604030504040204" pitchFamily="50" charset="-128"/>
                <a:cs typeface="Meiryo UI" panose="020B0604030504040204" pitchFamily="50" charset="-128"/>
              </a:rPr>
              <a:t>を算</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出</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②全く損傷がなく健全な状態を</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100</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とし、</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100</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から損傷評価点を減点したものを部材の健全度</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(HI</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Health Index)</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としている。</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健全度（</a:t>
            </a:r>
            <a:r>
              <a:rPr lang="en-US" altLang="ja-JP" b="1" dirty="0" smtClean="0">
                <a:latin typeface="Meiryo UI" panose="020B0604030504040204" pitchFamily="50" charset="-128"/>
                <a:ea typeface="Meiryo UI" panose="020B0604030504040204" pitchFamily="50" charset="-128"/>
                <a:cs typeface="Meiryo UI" panose="020B0604030504040204" pitchFamily="50" charset="-128"/>
              </a:rPr>
              <a:t>HI</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b="1" dirty="0" smtClean="0">
                <a:latin typeface="Meiryo UI" panose="020B0604030504040204" pitchFamily="50" charset="-128"/>
                <a:ea typeface="Meiryo UI" panose="020B0604030504040204" pitchFamily="50" charset="-128"/>
                <a:cs typeface="Meiryo UI" panose="020B0604030504040204" pitchFamily="50" charset="-128"/>
              </a:rPr>
              <a:t>100</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　－　</a:t>
            </a:r>
            <a:r>
              <a:rPr lang="en-US" altLang="ja-JP" b="1" dirty="0" smtClean="0">
                <a:latin typeface="Meiryo UI" panose="020B0604030504040204" pitchFamily="50" charset="-128"/>
                <a:ea typeface="Meiryo UI" panose="020B0604030504040204" pitchFamily="50" charset="-128"/>
                <a:cs typeface="Meiryo UI" panose="020B0604030504040204" pitchFamily="50" charset="-128"/>
              </a:rPr>
              <a:t>Σ</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損傷評価点（</a:t>
            </a:r>
            <a:r>
              <a:rPr lang="en-US" altLang="ja-JP" b="1" dirty="0" smtClean="0">
                <a:latin typeface="Meiryo UI" panose="020B0604030504040204" pitchFamily="50" charset="-128"/>
                <a:ea typeface="Meiryo UI" panose="020B0604030504040204" pitchFamily="50" charset="-128"/>
                <a:cs typeface="Meiryo UI" panose="020B0604030504040204" pitchFamily="50" charset="-128"/>
              </a:rPr>
              <a:t>DG</a:t>
            </a:r>
            <a:r>
              <a:rPr lang="ja-JP" altLang="en-US" b="1"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四角形吹き出し 9"/>
          <p:cNvSpPr/>
          <p:nvPr/>
        </p:nvSpPr>
        <p:spPr>
          <a:xfrm>
            <a:off x="6228184" y="2564904"/>
            <a:ext cx="2800048" cy="1800200"/>
          </a:xfrm>
          <a:prstGeom prst="wedgeRectCallout">
            <a:avLst>
              <a:gd name="adj1" fmla="val -43738"/>
              <a:gd name="adj2" fmla="val 67894"/>
            </a:avLst>
          </a:prstGeom>
          <a:solidFill>
            <a:srgbClr val="FFFFCC"/>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en-US" altLang="ja-JP" sz="1200" dirty="0" smtClean="0">
                <a:solidFill>
                  <a:schemeClr val="tx1"/>
                </a:solidFill>
                <a:latin typeface="Meiryo UI" pitchFamily="50" charset="-128"/>
                <a:ea typeface="Meiryo UI" pitchFamily="50" charset="-128"/>
                <a:cs typeface="Meiryo UI" pitchFamily="50" charset="-128"/>
              </a:rPr>
              <a:t>【</a:t>
            </a:r>
            <a:r>
              <a:rPr lang="ja-JP" altLang="en-US" sz="1200" dirty="0">
                <a:solidFill>
                  <a:schemeClr val="tx1"/>
                </a:solidFill>
                <a:latin typeface="Meiryo UI" pitchFamily="50" charset="-128"/>
                <a:ea typeface="Meiryo UI" pitchFamily="50" charset="-128"/>
                <a:cs typeface="Meiryo UI" pitchFamily="50" charset="-128"/>
              </a:rPr>
              <a:t>健全度の</a:t>
            </a:r>
            <a:r>
              <a:rPr lang="ja-JP" altLang="en-US" sz="1200" dirty="0" smtClean="0">
                <a:solidFill>
                  <a:schemeClr val="tx1"/>
                </a:solidFill>
                <a:latin typeface="Meiryo UI" pitchFamily="50" charset="-128"/>
                <a:ea typeface="Meiryo UI" pitchFamily="50" charset="-128"/>
                <a:cs typeface="Meiryo UI" pitchFamily="50" charset="-128"/>
              </a:rPr>
              <a:t>算出</a:t>
            </a:r>
            <a:r>
              <a:rPr kumimoji="1" lang="en-US" altLang="ja-JP" sz="1200" dirty="0" smtClean="0">
                <a:solidFill>
                  <a:schemeClr val="tx1"/>
                </a:solidFill>
                <a:latin typeface="Meiryo UI" pitchFamily="50" charset="-128"/>
                <a:ea typeface="Meiryo UI" pitchFamily="50" charset="-128"/>
                <a:cs typeface="Meiryo UI" pitchFamily="50" charset="-128"/>
              </a:rPr>
              <a:t>】</a:t>
            </a:r>
            <a:r>
              <a:rPr kumimoji="1" lang="ja-JP" altLang="en-US" sz="1200" dirty="0" smtClean="0">
                <a:solidFill>
                  <a:schemeClr val="tx1"/>
                </a:solidFill>
                <a:latin typeface="Meiryo UI" pitchFamily="50" charset="-128"/>
                <a:ea typeface="Meiryo UI" pitchFamily="50" charset="-128"/>
                <a:cs typeface="Meiryo UI" pitchFamily="50" charset="-128"/>
              </a:rPr>
              <a:t>　⇒　</a:t>
            </a:r>
            <a:r>
              <a:rPr lang="en-US" altLang="ja-JP" sz="1200" u="sng" dirty="0" smtClean="0">
                <a:solidFill>
                  <a:schemeClr val="tx1"/>
                </a:solidFill>
                <a:latin typeface="Meiryo UI" pitchFamily="50" charset="-128"/>
                <a:ea typeface="Meiryo UI" pitchFamily="50" charset="-128"/>
                <a:cs typeface="Meiryo UI" pitchFamily="50" charset="-128"/>
              </a:rPr>
              <a:t>※</a:t>
            </a:r>
            <a:r>
              <a:rPr lang="ja-JP" altLang="en-US" sz="1200" u="sng" dirty="0">
                <a:solidFill>
                  <a:schemeClr val="tx1"/>
                </a:solidFill>
                <a:latin typeface="Meiryo UI" pitchFamily="50" charset="-128"/>
                <a:ea typeface="Meiryo UI" pitchFamily="50" charset="-128"/>
                <a:cs typeface="Meiryo UI" pitchFamily="50" charset="-128"/>
              </a:rPr>
              <a:t>人による</a:t>
            </a:r>
            <a:r>
              <a:rPr lang="ja-JP" altLang="en-US" sz="1200" u="sng" dirty="0" smtClean="0">
                <a:solidFill>
                  <a:schemeClr val="tx1"/>
                </a:solidFill>
                <a:latin typeface="Meiryo UI" pitchFamily="50" charset="-128"/>
                <a:ea typeface="Meiryo UI" pitchFamily="50" charset="-128"/>
                <a:cs typeface="Meiryo UI" pitchFamily="50" charset="-128"/>
              </a:rPr>
              <a:t>判断</a:t>
            </a:r>
            <a:endParaRPr lang="en-US" altLang="ja-JP" sz="1200" u="sng" dirty="0" smtClean="0">
              <a:solidFill>
                <a:schemeClr val="tx1"/>
              </a:solidFill>
              <a:latin typeface="Meiryo UI" pitchFamily="50" charset="-128"/>
              <a:ea typeface="Meiryo UI" pitchFamily="50" charset="-128"/>
              <a:cs typeface="Meiryo UI" pitchFamily="50" charset="-128"/>
            </a:endParaRPr>
          </a:p>
          <a:p>
            <a:r>
              <a:rPr lang="ja-JP" altLang="en-US" sz="1200" dirty="0" smtClean="0">
                <a:solidFill>
                  <a:schemeClr val="tx1"/>
                </a:solidFill>
                <a:latin typeface="Meiryo UI" pitchFamily="50" charset="-128"/>
                <a:ea typeface="Meiryo UI" pitchFamily="50" charset="-128"/>
                <a:cs typeface="Meiryo UI" pitchFamily="50" charset="-128"/>
              </a:rPr>
              <a:t>・点検員が損傷等級を判定</a:t>
            </a:r>
            <a:endParaRPr lang="en-US" altLang="ja-JP" sz="1200" dirty="0">
              <a:solidFill>
                <a:schemeClr val="tx1"/>
              </a:solidFill>
              <a:latin typeface="Meiryo UI" pitchFamily="50" charset="-128"/>
              <a:ea typeface="Meiryo UI" pitchFamily="50" charset="-128"/>
              <a:cs typeface="Meiryo UI" pitchFamily="50" charset="-128"/>
            </a:endParaRPr>
          </a:p>
          <a:p>
            <a:r>
              <a:rPr kumimoji="1" lang="ja-JP" altLang="en-US" sz="1200" dirty="0" smtClean="0">
                <a:solidFill>
                  <a:schemeClr val="tx1"/>
                </a:solidFill>
                <a:latin typeface="Meiryo UI" pitchFamily="50" charset="-128"/>
                <a:ea typeface="Meiryo UI" pitchFamily="50" charset="-128"/>
                <a:cs typeface="Meiryo UI" pitchFamily="50" charset="-128"/>
              </a:rPr>
              <a:t>・診断員が損傷等級を評価し算出</a:t>
            </a:r>
            <a:endParaRPr kumimoji="1" lang="en-US" altLang="ja-JP" sz="1200" dirty="0" smtClean="0">
              <a:solidFill>
                <a:schemeClr val="tx1"/>
              </a:solidFill>
              <a:latin typeface="Meiryo UI" pitchFamily="50" charset="-128"/>
              <a:ea typeface="Meiryo UI" pitchFamily="50" charset="-128"/>
              <a:cs typeface="Meiryo UI" pitchFamily="50" charset="-128"/>
            </a:endParaRPr>
          </a:p>
          <a:p>
            <a:r>
              <a:rPr lang="ja-JP" altLang="en-US" sz="1200" dirty="0">
                <a:solidFill>
                  <a:schemeClr val="tx1"/>
                </a:solidFill>
                <a:latin typeface="Meiryo UI" pitchFamily="50" charset="-128"/>
                <a:ea typeface="Meiryo UI" pitchFamily="50" charset="-128"/>
                <a:cs typeface="Meiryo UI" pitchFamily="50" charset="-128"/>
              </a:rPr>
              <a:t>○</a:t>
            </a:r>
            <a:r>
              <a:rPr lang="ja-JP" altLang="en-US" sz="1200" dirty="0" smtClean="0">
                <a:solidFill>
                  <a:schemeClr val="tx1"/>
                </a:solidFill>
                <a:latin typeface="Meiryo UI" pitchFamily="50" charset="-128"/>
                <a:ea typeface="Meiryo UI" pitchFamily="50" charset="-128"/>
                <a:cs typeface="Meiryo UI" pitchFamily="50" charset="-128"/>
              </a:rPr>
              <a:t>点検員の資格要件：大学卒業後</a:t>
            </a:r>
            <a:r>
              <a:rPr lang="en-US" altLang="ja-JP" sz="1200" dirty="0" smtClean="0">
                <a:solidFill>
                  <a:schemeClr val="tx1"/>
                </a:solidFill>
                <a:latin typeface="Meiryo UI" pitchFamily="50" charset="-128"/>
                <a:ea typeface="Meiryo UI" pitchFamily="50" charset="-128"/>
                <a:cs typeface="Meiryo UI" pitchFamily="50" charset="-128"/>
              </a:rPr>
              <a:t>8</a:t>
            </a:r>
            <a:r>
              <a:rPr lang="ja-JP" altLang="en-US" sz="1200" dirty="0" smtClean="0">
                <a:solidFill>
                  <a:schemeClr val="tx1"/>
                </a:solidFill>
                <a:latin typeface="Meiryo UI" pitchFamily="50" charset="-128"/>
                <a:ea typeface="Meiryo UI" pitchFamily="50" charset="-128"/>
                <a:cs typeface="Meiryo UI" pitchFamily="50" charset="-128"/>
              </a:rPr>
              <a:t>年以上の実務経験を有する者</a:t>
            </a:r>
            <a:r>
              <a:rPr lang="en-US" altLang="ja-JP" sz="1200" dirty="0" smtClean="0">
                <a:solidFill>
                  <a:schemeClr val="tx1"/>
                </a:solidFill>
                <a:latin typeface="Meiryo UI" pitchFamily="50" charset="-128"/>
                <a:ea typeface="Meiryo UI" pitchFamily="50" charset="-128"/>
                <a:cs typeface="Meiryo UI" pitchFamily="50" charset="-128"/>
              </a:rPr>
              <a:t>(</a:t>
            </a:r>
            <a:r>
              <a:rPr lang="ja-JP" altLang="en-US" sz="1200" dirty="0" smtClean="0">
                <a:solidFill>
                  <a:schemeClr val="tx1"/>
                </a:solidFill>
                <a:latin typeface="Meiryo UI" pitchFamily="50" charset="-128"/>
                <a:ea typeface="Meiryo UI" pitchFamily="50" charset="-128"/>
                <a:cs typeface="Meiryo UI" pitchFamily="50" charset="-128"/>
              </a:rPr>
              <a:t>又は同等以上</a:t>
            </a:r>
            <a:r>
              <a:rPr lang="en-US" altLang="ja-JP" sz="1200" dirty="0" smtClean="0">
                <a:solidFill>
                  <a:schemeClr val="tx1"/>
                </a:solidFill>
                <a:latin typeface="Meiryo UI" pitchFamily="50" charset="-128"/>
                <a:ea typeface="Meiryo UI" pitchFamily="50" charset="-128"/>
                <a:cs typeface="Meiryo UI" pitchFamily="50" charset="-128"/>
              </a:rPr>
              <a:t>)</a:t>
            </a:r>
            <a:r>
              <a:rPr lang="ja-JP" altLang="en-US" sz="1200" dirty="0" smtClean="0">
                <a:solidFill>
                  <a:schemeClr val="tx1"/>
                </a:solidFill>
                <a:latin typeface="Meiryo UI" pitchFamily="50" charset="-128"/>
                <a:ea typeface="Meiryo UI" pitchFamily="50" charset="-128"/>
                <a:cs typeface="Meiryo UI" pitchFamily="50" charset="-128"/>
              </a:rPr>
              <a:t>で、点検の実務経験を有する者</a:t>
            </a:r>
            <a:endParaRPr kumimoji="1" lang="en-US" altLang="ja-JP" sz="1200" dirty="0" smtClean="0">
              <a:solidFill>
                <a:schemeClr val="tx1"/>
              </a:solidFill>
              <a:latin typeface="Meiryo UI" pitchFamily="50" charset="-128"/>
              <a:ea typeface="Meiryo UI" pitchFamily="50" charset="-128"/>
              <a:cs typeface="Meiryo UI" pitchFamily="50" charset="-128"/>
            </a:endParaRPr>
          </a:p>
          <a:p>
            <a:r>
              <a:rPr lang="ja-JP" altLang="en-US" sz="1200" dirty="0">
                <a:solidFill>
                  <a:schemeClr val="tx1"/>
                </a:solidFill>
                <a:latin typeface="Meiryo UI" pitchFamily="50" charset="-128"/>
                <a:ea typeface="Meiryo UI" pitchFamily="50" charset="-128"/>
                <a:cs typeface="Meiryo UI" pitchFamily="50" charset="-128"/>
              </a:rPr>
              <a:t>○</a:t>
            </a:r>
            <a:r>
              <a:rPr kumimoji="1" lang="ja-JP" altLang="en-US" sz="1200" dirty="0" smtClean="0">
                <a:solidFill>
                  <a:schemeClr val="tx1"/>
                </a:solidFill>
                <a:latin typeface="Meiryo UI" pitchFamily="50" charset="-128"/>
                <a:ea typeface="Meiryo UI" pitchFamily="50" charset="-128"/>
                <a:cs typeface="Meiryo UI" pitchFamily="50" charset="-128"/>
              </a:rPr>
              <a:t>診断員の資格要件：管理技術者相当を想定し、技術士または</a:t>
            </a:r>
            <a:r>
              <a:rPr kumimoji="1" lang="en-US" altLang="ja-JP" sz="1200" dirty="0" smtClean="0">
                <a:solidFill>
                  <a:schemeClr val="tx1"/>
                </a:solidFill>
                <a:latin typeface="Meiryo UI" pitchFamily="50" charset="-128"/>
                <a:ea typeface="Meiryo UI" pitchFamily="50" charset="-128"/>
                <a:cs typeface="Meiryo UI" pitchFamily="50" charset="-128"/>
              </a:rPr>
              <a:t>RCCM(</a:t>
            </a:r>
            <a:r>
              <a:rPr kumimoji="1" lang="ja-JP" altLang="en-US" sz="1200" dirty="0" smtClean="0">
                <a:solidFill>
                  <a:schemeClr val="tx1"/>
                </a:solidFill>
                <a:latin typeface="Meiryo UI" pitchFamily="50" charset="-128"/>
                <a:ea typeface="Meiryo UI" pitchFamily="50" charset="-128"/>
                <a:cs typeface="Meiryo UI" pitchFamily="50" charset="-128"/>
              </a:rPr>
              <a:t>又は同等以上</a:t>
            </a:r>
            <a:r>
              <a:rPr kumimoji="1" lang="en-US" altLang="ja-JP" sz="1200" dirty="0" smtClean="0">
                <a:solidFill>
                  <a:schemeClr val="tx1"/>
                </a:solidFill>
                <a:latin typeface="Meiryo UI" pitchFamily="50" charset="-128"/>
                <a:ea typeface="Meiryo UI" pitchFamily="50" charset="-128"/>
                <a:cs typeface="Meiryo UI" pitchFamily="50" charset="-128"/>
              </a:rPr>
              <a:t>)</a:t>
            </a:r>
            <a:r>
              <a:rPr kumimoji="1" lang="ja-JP" altLang="en-US" sz="1200" dirty="0" smtClean="0">
                <a:solidFill>
                  <a:schemeClr val="tx1"/>
                </a:solidFill>
                <a:latin typeface="Meiryo UI" pitchFamily="50" charset="-128"/>
                <a:ea typeface="Meiryo UI" pitchFamily="50" charset="-128"/>
                <a:cs typeface="Meiryo UI" pitchFamily="50" charset="-128"/>
              </a:rPr>
              <a:t>で、点検の実務経験を有するもの</a:t>
            </a:r>
            <a:endParaRPr kumimoji="1" lang="ja-JP" altLang="en-US" sz="1200" dirty="0">
              <a:solidFill>
                <a:schemeClr val="tx1"/>
              </a:solidFill>
              <a:latin typeface="Meiryo UI" pitchFamily="50" charset="-128"/>
              <a:ea typeface="Meiryo UI" pitchFamily="50" charset="-128"/>
              <a:cs typeface="Meiryo UI" pitchFamily="50" charset="-128"/>
            </a:endParaRPr>
          </a:p>
        </p:txBody>
      </p:sp>
      <p:sp>
        <p:nvSpPr>
          <p:cNvPr id="12" name="正方形/長方形 11"/>
          <p:cNvSpPr/>
          <p:nvPr/>
        </p:nvSpPr>
        <p:spPr>
          <a:xfrm>
            <a:off x="-1250" y="87015"/>
            <a:ext cx="8677706" cy="461665"/>
          </a:xfrm>
          <a:prstGeom prst="rect">
            <a:avLst/>
          </a:prstGeom>
        </p:spPr>
        <p:txBody>
          <a:bodyPr wrap="square">
            <a:spAutoFit/>
          </a:bodyPr>
          <a:lstStyle/>
          <a:p>
            <a:pPr fontAlgn="base">
              <a:spcBef>
                <a:spcPct val="0"/>
              </a:spcBef>
              <a:spcAft>
                <a:spcPct val="0"/>
              </a:spcAft>
            </a:pPr>
            <a:r>
              <a:rPr lang="ja-JP" altLang="en-US" sz="2400" b="1" dirty="0" smtClean="0">
                <a:solidFill>
                  <a:schemeClr val="bg1"/>
                </a:solidFill>
                <a:latin typeface="Meiryo UI" pitchFamily="50" charset="-128"/>
                <a:ea typeface="Meiryo UI" pitchFamily="50" charset="-128"/>
                <a:cs typeface="Meiryo UI" pitchFamily="50" charset="-128"/>
              </a:rPr>
              <a:t>　</a:t>
            </a:r>
            <a:r>
              <a:rPr lang="en-US" altLang="ja-JP" sz="2400" b="1" dirty="0">
                <a:solidFill>
                  <a:schemeClr val="bg1"/>
                </a:solidFill>
                <a:latin typeface="Meiryo UI" pitchFamily="50" charset="-128"/>
                <a:ea typeface="Meiryo UI" pitchFamily="50" charset="-128"/>
                <a:cs typeface="Meiryo UI" pitchFamily="50" charset="-128"/>
              </a:rPr>
              <a:t>1</a:t>
            </a:r>
            <a:r>
              <a:rPr lang="ja-JP" altLang="en-US" sz="2400" b="1" dirty="0" smtClean="0">
                <a:solidFill>
                  <a:schemeClr val="bg1"/>
                </a:solidFill>
                <a:latin typeface="Meiryo UI" pitchFamily="50" charset="-128"/>
                <a:ea typeface="Meiryo UI" pitchFamily="50" charset="-128"/>
                <a:cs typeface="Meiryo UI" pitchFamily="50" charset="-128"/>
              </a:rPr>
              <a:t>）点検、診断、評価の手法や体制等の充実</a:t>
            </a:r>
            <a:endParaRPr lang="ja-JP" altLang="en-US" sz="2400" b="1" dirty="0">
              <a:solidFill>
                <a:schemeClr val="bg1"/>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298679829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AutoShape 7"/>
          <p:cNvSpPr>
            <a:spLocks noChangeArrowheads="1"/>
          </p:cNvSpPr>
          <p:nvPr/>
        </p:nvSpPr>
        <p:spPr bwMode="auto">
          <a:xfrm>
            <a:off x="114300" y="715963"/>
            <a:ext cx="8858250" cy="336550"/>
          </a:xfrm>
          <a:prstGeom prst="roundRect">
            <a:avLst>
              <a:gd name="adj" fmla="val 4606"/>
            </a:avLst>
          </a:prstGeom>
          <a:noFill/>
          <a:ln w="9525">
            <a:solidFill>
              <a:srgbClr val="000000"/>
            </a:solidFill>
            <a:round/>
            <a:headEnd/>
            <a:tailEnd/>
          </a:ln>
        </p:spPr>
        <p:txBody>
          <a:bodyPr lIns="66751" tIns="33376" rIns="66751" bIns="33376"/>
          <a:lstStyle/>
          <a:p>
            <a:pPr eaLnBrk="0" hangingPunct="0"/>
            <a:r>
              <a:rPr lang="ja-JP" altLang="en-US" sz="1600" dirty="0">
                <a:latin typeface="Meiryo UI" panose="020B0604030504040204" pitchFamily="50" charset="-128"/>
                <a:ea typeface="Meiryo UI" panose="020B0604030504040204" pitchFamily="50" charset="-128"/>
                <a:cs typeface="Meiryo UI" panose="020B0604030504040204" pitchFamily="50" charset="-128"/>
              </a:rPr>
              <a:t>必要と認められた場合に</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補修･対策を</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行う状態監視型の予防保全を実施</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6324" name="AutoShape 7"/>
          <p:cNvSpPr>
            <a:spLocks noChangeArrowheads="1"/>
          </p:cNvSpPr>
          <p:nvPr/>
        </p:nvSpPr>
        <p:spPr bwMode="auto">
          <a:xfrm>
            <a:off x="4046538" y="4859338"/>
            <a:ext cx="4926012" cy="1377974"/>
          </a:xfrm>
          <a:prstGeom prst="roundRect">
            <a:avLst>
              <a:gd name="adj" fmla="val 4606"/>
            </a:avLst>
          </a:prstGeom>
          <a:noFill/>
          <a:ln w="9525">
            <a:solidFill>
              <a:srgbClr val="000000"/>
            </a:solidFill>
            <a:round/>
            <a:headEnd/>
            <a:tailEnd/>
          </a:ln>
        </p:spPr>
        <p:txBody>
          <a:bodyPr lIns="66751" tIns="33376" rIns="66751" bIns="33376"/>
          <a:lstStyle/>
          <a:p>
            <a:pPr eaLnBrk="0" hangingPunct="0"/>
            <a:r>
              <a:rPr lang="ja-JP" altLang="en-US" sz="1600" b="1" u="sng" dirty="0" smtClean="0">
                <a:latin typeface="Meiryo UI" panose="020B0604030504040204" pitchFamily="50" charset="-128"/>
                <a:ea typeface="Meiryo UI" panose="020B0604030504040204" pitchFamily="50" charset="-128"/>
                <a:cs typeface="Meiryo UI" panose="020B0604030504040204" pitchFamily="50" charset="-128"/>
              </a:rPr>
              <a:t>維持</a:t>
            </a:r>
            <a:r>
              <a:rPr lang="ja-JP" altLang="en-US" sz="1600" b="1" u="sng" dirty="0">
                <a:latin typeface="Meiryo UI" panose="020B0604030504040204" pitchFamily="50" charset="-128"/>
                <a:ea typeface="Meiryo UI" panose="020B0604030504040204" pitchFamily="50" charset="-128"/>
                <a:cs typeface="Meiryo UI" panose="020B0604030504040204" pitchFamily="50" charset="-128"/>
              </a:rPr>
              <a:t>管理</a:t>
            </a:r>
            <a:r>
              <a:rPr lang="ja-JP" altLang="en-US" sz="1600" b="1" u="sng" dirty="0" smtClean="0">
                <a:latin typeface="Meiryo UI" panose="020B0604030504040204" pitchFamily="50" charset="-128"/>
                <a:ea typeface="Meiryo UI" panose="020B0604030504040204" pitchFamily="50" charset="-128"/>
                <a:cs typeface="Meiryo UI" panose="020B0604030504040204" pitchFamily="50" charset="-128"/>
              </a:rPr>
              <a:t>の取組状況</a:t>
            </a:r>
            <a:endParaRPr lang="en-US" altLang="ja-JP" sz="1600" b="1" u="sng"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職員</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及び道路崖守ボランティアによる要対策箇所　</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の巡視を年</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回実施。</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eaLnBrk="0" hangingPunct="0"/>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道路</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防災総点検を５年に</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回実施。</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eaLnBrk="0" hangingPunct="0"/>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調査</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結果をデータベースで管理</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6325" name="AutoShape 7"/>
          <p:cNvSpPr>
            <a:spLocks noChangeArrowheads="1"/>
          </p:cNvSpPr>
          <p:nvPr/>
        </p:nvSpPr>
        <p:spPr bwMode="auto">
          <a:xfrm>
            <a:off x="114300" y="1123950"/>
            <a:ext cx="3779838" cy="936625"/>
          </a:xfrm>
          <a:prstGeom prst="roundRect">
            <a:avLst>
              <a:gd name="adj" fmla="val 4606"/>
            </a:avLst>
          </a:prstGeom>
          <a:noFill/>
          <a:ln w="9525">
            <a:solidFill>
              <a:srgbClr val="000000"/>
            </a:solidFill>
            <a:round/>
            <a:headEnd/>
            <a:tailEnd/>
          </a:ln>
        </p:spPr>
        <p:txBody>
          <a:bodyPr lIns="66751" tIns="33376" rIns="66751" bIns="33376"/>
          <a:lstStyle/>
          <a:p>
            <a:pPr eaLnBrk="0" hangingPunct="0"/>
            <a:r>
              <a:rPr lang="ja-JP" altLang="en-US" sz="1600" b="1" u="sng" dirty="0" smtClean="0">
                <a:latin typeface="Meiryo UI" panose="020B0604030504040204" pitchFamily="50" charset="-128"/>
                <a:ea typeface="Meiryo UI" panose="020B0604030504040204" pitchFamily="50" charset="-128"/>
                <a:cs typeface="Meiryo UI" panose="020B0604030504040204" pitchFamily="50" charset="-128"/>
              </a:rPr>
              <a:t>現在の維持管理方法</a:t>
            </a:r>
            <a:endParaRPr lang="en-US" altLang="ja-JP" sz="1600" b="1" u="sng" dirty="0">
              <a:latin typeface="Meiryo UI" panose="020B0604030504040204" pitchFamily="50" charset="-128"/>
              <a:ea typeface="Meiryo UI" panose="020B0604030504040204" pitchFamily="50" charset="-128"/>
              <a:cs typeface="Meiryo UI" panose="020B0604030504040204" pitchFamily="50" charset="-128"/>
            </a:endParaRPr>
          </a:p>
          <a:p>
            <a:pPr eaLnBrk="0" hangingPunct="0"/>
            <a:r>
              <a:rPr lang="ja-JP" altLang="en-US" sz="1600" dirty="0">
                <a:latin typeface="Meiryo UI" panose="020B0604030504040204" pitchFamily="50" charset="-128"/>
                <a:ea typeface="Meiryo UI" panose="020B0604030504040204" pitchFamily="50" charset="-128"/>
                <a:cs typeface="Meiryo UI" panose="020B0604030504040204" pitchFamily="50" charset="-128"/>
              </a:rPr>
              <a:t>Ｈ２２</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防災総点検</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に基づき、点数を算出して、要対策箇所を</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抽出。</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6326" name="AutoShape 7"/>
          <p:cNvSpPr>
            <a:spLocks noChangeArrowheads="1"/>
          </p:cNvSpPr>
          <p:nvPr/>
        </p:nvSpPr>
        <p:spPr bwMode="auto">
          <a:xfrm>
            <a:off x="114300" y="2205038"/>
            <a:ext cx="3779838" cy="4540250"/>
          </a:xfrm>
          <a:prstGeom prst="roundRect">
            <a:avLst>
              <a:gd name="adj" fmla="val 4606"/>
            </a:avLst>
          </a:prstGeom>
          <a:noFill/>
          <a:ln w="9525">
            <a:solidFill>
              <a:srgbClr val="000000"/>
            </a:solidFill>
            <a:round/>
            <a:headEnd/>
            <a:tailEnd/>
          </a:ln>
        </p:spPr>
        <p:txBody>
          <a:bodyPr lIns="66751" tIns="33376" rIns="66751" bIns="33376"/>
          <a:lstStyle/>
          <a:p>
            <a:pPr eaLnBrk="0" hangingPunct="0"/>
            <a:r>
              <a:rPr lang="ja-JP" altLang="en-US" sz="1600" b="1" u="sng" dirty="0">
                <a:latin typeface="Meiryo UI" panose="020B0604030504040204" pitchFamily="50" charset="-128"/>
                <a:ea typeface="Meiryo UI" panose="020B0604030504040204" pitchFamily="50" charset="-128"/>
                <a:cs typeface="Meiryo UI" panose="020B0604030504040204" pitchFamily="50" charset="-128"/>
              </a:rPr>
              <a:t>維持</a:t>
            </a:r>
            <a:r>
              <a:rPr lang="ja-JP" altLang="en-US" sz="1600" b="1" u="sng" dirty="0" smtClean="0">
                <a:latin typeface="Meiryo UI" panose="020B0604030504040204" pitchFamily="50" charset="-128"/>
                <a:ea typeface="Meiryo UI" panose="020B0604030504040204" pitchFamily="50" charset="-128"/>
                <a:cs typeface="Meiryo UI" panose="020B0604030504040204" pitchFamily="50" charset="-128"/>
              </a:rPr>
              <a:t>管理</a:t>
            </a:r>
            <a:r>
              <a:rPr lang="en-US" altLang="ja-JP" sz="1600" b="1" u="sng"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b="1" u="sng" dirty="0" smtClean="0">
                <a:latin typeface="Meiryo UI" panose="020B0604030504040204" pitchFamily="50" charset="-128"/>
                <a:ea typeface="Meiryo UI" panose="020B0604030504040204" pitchFamily="50" charset="-128"/>
                <a:cs typeface="Meiryo UI" panose="020B0604030504040204" pitchFamily="50" charset="-128"/>
              </a:rPr>
              <a:t>対策</a:t>
            </a:r>
            <a:r>
              <a:rPr lang="en-US" altLang="ja-JP" sz="1600" b="1" u="sng"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b="1" u="sng" dirty="0" smtClean="0">
                <a:latin typeface="Meiryo UI" panose="020B0604030504040204" pitchFamily="50" charset="-128"/>
                <a:ea typeface="Meiryo UI" panose="020B0604030504040204" pitchFamily="50" charset="-128"/>
                <a:cs typeface="Meiryo UI" panose="020B0604030504040204" pitchFamily="50" charset="-128"/>
              </a:rPr>
              <a:t>の重点化</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eaLnBrk="0" hangingPunct="0"/>
            <a:r>
              <a:rPr lang="ja-JP" altLang="en-US" sz="1600" dirty="0">
                <a:latin typeface="Meiryo UI" panose="020B0604030504040204" pitchFamily="50" charset="-128"/>
                <a:ea typeface="Meiryo UI" panose="020B0604030504040204" pitchFamily="50" charset="-128"/>
                <a:cs typeface="Meiryo UI" panose="020B0604030504040204" pitchFamily="50" charset="-128"/>
              </a:rPr>
              <a:t>費用対策効果ポイント</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Ｖ</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Ｃ</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と社会的影響度ポイントとのマトリクスで</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4</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段階評価。</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eaLnBrk="0" hangingPunct="0"/>
            <a:r>
              <a:rPr lang="ja-JP" altLang="en-US" sz="1600" dirty="0">
                <a:latin typeface="Meiryo UI" panose="020B0604030504040204" pitchFamily="50" charset="-128"/>
                <a:ea typeface="Meiryo UI" panose="020B0604030504040204" pitchFamily="50" charset="-128"/>
                <a:cs typeface="Meiryo UI" panose="020B0604030504040204" pitchFamily="50" charset="-128"/>
              </a:rPr>
              <a:t>（費用対策効果ポイント）</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eaLnBrk="0" hangingPunct="0"/>
            <a:r>
              <a:rPr lang="ja-JP" altLang="en-US" sz="1600" dirty="0">
                <a:latin typeface="Meiryo UI" panose="020B0604030504040204" pitchFamily="50" charset="-128"/>
                <a:ea typeface="Meiryo UI" panose="020B0604030504040204" pitchFamily="50" charset="-128"/>
                <a:cs typeface="Meiryo UI" panose="020B0604030504040204" pitchFamily="50" charset="-128"/>
              </a:rPr>
              <a:t>Ｖ</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人身損失額</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道路復旧費</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迂回損失額</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eaLnBrk="0" hangingPunct="0"/>
            <a:r>
              <a:rPr lang="ja-JP" altLang="en-US" sz="1600" dirty="0">
                <a:latin typeface="Meiryo UI" panose="020B0604030504040204" pitchFamily="50" charset="-128"/>
                <a:ea typeface="Meiryo UI" panose="020B0604030504040204" pitchFamily="50" charset="-128"/>
                <a:cs typeface="Meiryo UI" panose="020B0604030504040204" pitchFamily="50" charset="-128"/>
              </a:rPr>
              <a:t>Ｃ</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Ｈ２２道路防災総点検で提案されて</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eaLnBrk="0" hangingPunct="0"/>
            <a:r>
              <a:rPr lang="ja-JP" altLang="en-US" sz="1600" dirty="0">
                <a:latin typeface="Meiryo UI" panose="020B0604030504040204" pitchFamily="50" charset="-128"/>
                <a:ea typeface="Meiryo UI" panose="020B0604030504040204" pitchFamily="50" charset="-128"/>
                <a:cs typeface="Meiryo UI" panose="020B0604030504040204" pitchFamily="50" charset="-128"/>
              </a:rPr>
              <a:t>　 いる対策工の概算工事費</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eaLnBrk="0" hangingPunct="0"/>
            <a:r>
              <a:rPr lang="ja-JP" altLang="en-US" sz="1600" dirty="0">
                <a:latin typeface="Meiryo UI" panose="020B0604030504040204" pitchFamily="50" charset="-128"/>
                <a:ea typeface="Meiryo UI" panose="020B0604030504040204" pitchFamily="50" charset="-128"/>
                <a:cs typeface="Meiryo UI" panose="020B0604030504040204" pitchFamily="50" charset="-128"/>
              </a:rPr>
              <a:t>（社会的影響度ポイント）</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eaLnBrk="0" hangingPunct="0"/>
            <a:r>
              <a:rPr lang="ja-JP" altLang="en-US" sz="1600" dirty="0">
                <a:latin typeface="Meiryo UI" panose="020B0604030504040204" pitchFamily="50" charset="-128"/>
                <a:ea typeface="Meiryo UI" panose="020B0604030504040204" pitchFamily="50" charset="-128"/>
                <a:cs typeface="Meiryo UI" panose="020B0604030504040204" pitchFamily="50" charset="-128"/>
              </a:rPr>
              <a:t>個々の路線が持つ属性から被災した場合の社会的影響度を評価したもの。</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eaLnBrk="0" hangingPunct="0"/>
            <a:r>
              <a:rPr lang="ja-JP" altLang="en-US" sz="1600" dirty="0">
                <a:latin typeface="Meiryo UI" panose="020B0604030504040204" pitchFamily="50" charset="-128"/>
                <a:ea typeface="Meiryo UI" panose="020B0604030504040204" pitchFamily="50" charset="-128"/>
                <a:cs typeface="Meiryo UI" panose="020B0604030504040204" pitchFamily="50" charset="-128"/>
              </a:rPr>
              <a:t>属性項目</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eaLnBrk="0" hangingPunct="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・広域緊急交通路</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eaLnBrk="0" hangingPunct="0"/>
            <a:r>
              <a:rPr lang="ja-JP" altLang="en-US" sz="1600" dirty="0">
                <a:latin typeface="Meiryo UI" panose="020B0604030504040204" pitchFamily="50" charset="-128"/>
                <a:ea typeface="Meiryo UI" panose="020B0604030504040204" pitchFamily="50" charset="-128"/>
                <a:cs typeface="Meiryo UI" panose="020B0604030504040204" pitchFamily="50" charset="-128"/>
              </a:rPr>
              <a:t>・府県間道路</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eaLnBrk="0" hangingPunct="0"/>
            <a:r>
              <a:rPr lang="ja-JP" altLang="en-US" sz="1600" dirty="0">
                <a:latin typeface="Meiryo UI" panose="020B0604030504040204" pitchFamily="50" charset="-128"/>
                <a:ea typeface="Meiryo UI" panose="020B0604030504040204" pitchFamily="50" charset="-128"/>
                <a:cs typeface="Meiryo UI" panose="020B0604030504040204" pitchFamily="50" charset="-128"/>
              </a:rPr>
              <a:t>・バス路線</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eaLnBrk="0" hangingPunct="0"/>
            <a:r>
              <a:rPr lang="ja-JP" altLang="en-US" sz="1600" dirty="0">
                <a:latin typeface="Meiryo UI" panose="020B0604030504040204" pitchFamily="50" charset="-128"/>
                <a:ea typeface="Meiryo UI" panose="020B0604030504040204" pitchFamily="50" charset="-128"/>
                <a:cs typeface="Meiryo UI" panose="020B0604030504040204" pitchFamily="50" charset="-128"/>
              </a:rPr>
              <a:t>・迂回路がない路線</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eaLnBrk="0" hangingPunct="0"/>
            <a:r>
              <a:rPr lang="ja-JP" altLang="en-US" sz="1600" dirty="0">
                <a:latin typeface="Meiryo UI" panose="020B0604030504040204" pitchFamily="50" charset="-128"/>
                <a:ea typeface="Meiryo UI" panose="020B0604030504040204" pitchFamily="50" charset="-128"/>
                <a:cs typeface="Meiryo UI" panose="020B0604030504040204" pitchFamily="50" charset="-128"/>
              </a:rPr>
              <a:t>・崩壊履歴を有する路線</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eaLnBrk="0" hangingPunct="0"/>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eaLnBrk="0" hangingPunct="0"/>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6328" name="AutoShape 7"/>
          <p:cNvSpPr>
            <a:spLocks noChangeArrowheads="1"/>
          </p:cNvSpPr>
          <p:nvPr/>
        </p:nvSpPr>
        <p:spPr bwMode="auto">
          <a:xfrm>
            <a:off x="4046538" y="1135063"/>
            <a:ext cx="4926012" cy="3662362"/>
          </a:xfrm>
          <a:prstGeom prst="roundRect">
            <a:avLst>
              <a:gd name="adj" fmla="val 4606"/>
            </a:avLst>
          </a:prstGeom>
          <a:noFill/>
          <a:ln w="9525">
            <a:solidFill>
              <a:srgbClr val="000000"/>
            </a:solidFill>
            <a:round/>
            <a:headEnd/>
            <a:tailEnd/>
          </a:ln>
        </p:spPr>
        <p:txBody>
          <a:bodyPr lIns="66751" tIns="33376" rIns="66751" bIns="33376"/>
          <a:lstStyle/>
          <a:p>
            <a:pPr eaLnBrk="0" hangingPunct="0"/>
            <a:r>
              <a:rPr lang="ja-JP" altLang="en-US" sz="1600" b="1" u="sng" dirty="0">
                <a:latin typeface="Meiryo UI" panose="020B0604030504040204" pitchFamily="50" charset="-128"/>
                <a:ea typeface="Meiryo UI" panose="020B0604030504040204" pitchFamily="50" charset="-128"/>
                <a:cs typeface="Meiryo UI" panose="020B0604030504040204" pitchFamily="50" charset="-128"/>
              </a:rPr>
              <a:t>主</a:t>
            </a:r>
            <a:r>
              <a:rPr lang="ja-JP" altLang="en-US" sz="1600" b="1" u="sng" dirty="0" smtClean="0">
                <a:latin typeface="Meiryo UI" panose="020B0604030504040204" pitchFamily="50" charset="-128"/>
                <a:ea typeface="Meiryo UI" panose="020B0604030504040204" pitchFamily="50" charset="-128"/>
                <a:cs typeface="Meiryo UI" panose="020B0604030504040204" pitchFamily="50" charset="-128"/>
              </a:rPr>
              <a:t>な対策</a:t>
            </a:r>
            <a:endParaRPr lang="en-US" altLang="ja-JP" sz="1600" b="1" u="sng" dirty="0">
              <a:latin typeface="Meiryo UI" panose="020B0604030504040204" pitchFamily="50" charset="-128"/>
              <a:ea typeface="Meiryo UI" panose="020B0604030504040204" pitchFamily="50" charset="-128"/>
              <a:cs typeface="Meiryo UI" panose="020B0604030504040204" pitchFamily="50" charset="-128"/>
            </a:endParaRPr>
          </a:p>
          <a:p>
            <a:pPr eaLnBrk="0" hangingPunct="0"/>
            <a:r>
              <a:rPr lang="ja-JP" altLang="en-US" sz="1600" dirty="0">
                <a:latin typeface="Meiryo UI" panose="020B0604030504040204" pitchFamily="50" charset="-128"/>
                <a:ea typeface="Meiryo UI" panose="020B0604030504040204" pitchFamily="50" charset="-128"/>
                <a:cs typeface="Meiryo UI" panose="020B0604030504040204" pitchFamily="50" charset="-128"/>
              </a:rPr>
              <a:t>擁壁、吹付、法枠、落石防護ネットなど</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56330" name="グループ化 1"/>
          <p:cNvGrpSpPr>
            <a:grpSpLocks/>
          </p:cNvGrpSpPr>
          <p:nvPr/>
        </p:nvGrpSpPr>
        <p:grpSpPr bwMode="auto">
          <a:xfrm>
            <a:off x="4259263" y="1887538"/>
            <a:ext cx="4502150" cy="2828925"/>
            <a:chOff x="4144963" y="1751013"/>
            <a:chExt cx="4502150" cy="2828925"/>
          </a:xfrm>
        </p:grpSpPr>
        <p:pic>
          <p:nvPicPr>
            <p:cNvPr id="56332" name="Picture 10" descr="C:\Users\NagaiR\AppData\Local\Microsoft\Windows\Temporary Internet Files\Content.Outlook\3QXDCEIZ\IMG_1770 (4).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826250" y="3214688"/>
              <a:ext cx="1820863" cy="136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33" name="図 10"/>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335463" y="1751013"/>
              <a:ext cx="1724025" cy="1344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34" name="図 11"/>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4335463" y="3246438"/>
              <a:ext cx="1778000"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35" name="図 12"/>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6873875" y="1776413"/>
              <a:ext cx="1724025" cy="1293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36" name="テキスト ボックス 1"/>
            <p:cNvSpPr txBox="1">
              <a:spLocks noChangeArrowheads="1"/>
            </p:cNvSpPr>
            <p:nvPr/>
          </p:nvSpPr>
          <p:spPr bwMode="auto">
            <a:xfrm>
              <a:off x="4144963" y="2825750"/>
              <a:ext cx="2105025" cy="276225"/>
            </a:xfrm>
            <a:prstGeom prst="rect">
              <a:avLst/>
            </a:prstGeom>
            <a:solidFill>
              <a:schemeClr val="bg1"/>
            </a:solidFill>
            <a:ln w="9525">
              <a:solidFill>
                <a:schemeClr val="tx1"/>
              </a:solidFill>
              <a:miter lim="800000"/>
              <a:headEnd/>
              <a:tailEnd/>
            </a:ln>
          </p:spPr>
          <p:txBody>
            <a:bodyPr anchor="ct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sz="1200">
                  <a:latin typeface="HG丸ｺﾞｼｯｸM-PRO" pitchFamily="50" charset="-128"/>
                  <a:ea typeface="HG丸ｺﾞｼｯｸM-PRO" pitchFamily="50" charset="-128"/>
                </a:rPr>
                <a:t>擁壁</a:t>
              </a:r>
              <a:r>
                <a:rPr lang="en-US" altLang="ja-JP" sz="1200">
                  <a:latin typeface="HG丸ｺﾞｼｯｸM-PRO" pitchFamily="50" charset="-128"/>
                  <a:ea typeface="HG丸ｺﾞｼｯｸM-PRO" pitchFamily="50" charset="-128"/>
                </a:rPr>
                <a:t>+</a:t>
              </a:r>
              <a:r>
                <a:rPr lang="ja-JP" altLang="en-US" sz="1200">
                  <a:latin typeface="HG丸ｺﾞｼｯｸM-PRO" pitchFamily="50" charset="-128"/>
                  <a:ea typeface="HG丸ｺﾞｼｯｸM-PRO" pitchFamily="50" charset="-128"/>
                </a:rPr>
                <a:t>吹付</a:t>
              </a:r>
              <a:r>
                <a:rPr lang="en-US" altLang="ja-JP" sz="1200">
                  <a:latin typeface="HG丸ｺﾞｼｯｸM-PRO" pitchFamily="50" charset="-128"/>
                  <a:ea typeface="HG丸ｺﾞｼｯｸM-PRO" pitchFamily="50" charset="-128"/>
                </a:rPr>
                <a:t>+</a:t>
              </a:r>
              <a:r>
                <a:rPr lang="ja-JP" altLang="en-US" sz="1200">
                  <a:latin typeface="HG丸ｺﾞｼｯｸM-PRO" pitchFamily="50" charset="-128"/>
                  <a:ea typeface="HG丸ｺﾞｼｯｸM-PRO" pitchFamily="50" charset="-128"/>
                </a:rPr>
                <a:t>落石防護ネット</a:t>
              </a:r>
            </a:p>
          </p:txBody>
        </p:sp>
        <p:sp>
          <p:nvSpPr>
            <p:cNvPr id="56337" name="テキスト ボックス 14"/>
            <p:cNvSpPr txBox="1">
              <a:spLocks noChangeArrowheads="1"/>
            </p:cNvSpPr>
            <p:nvPr/>
          </p:nvSpPr>
          <p:spPr bwMode="auto">
            <a:xfrm>
              <a:off x="6854825" y="2817813"/>
              <a:ext cx="1762125" cy="276225"/>
            </a:xfrm>
            <a:prstGeom prst="rect">
              <a:avLst/>
            </a:prstGeom>
            <a:solidFill>
              <a:schemeClr val="bg1"/>
            </a:solidFill>
            <a:ln w="9525">
              <a:solidFill>
                <a:schemeClr val="tx1"/>
              </a:solidFill>
              <a:miter lim="800000"/>
              <a:headEnd/>
              <a:tailEnd/>
            </a:ln>
          </p:spPr>
          <p:txBody>
            <a:bodyPr anchor="ct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sz="1200">
                  <a:latin typeface="HG丸ｺﾞｼｯｸM-PRO" pitchFamily="50" charset="-128"/>
                  <a:ea typeface="HG丸ｺﾞｼｯｸM-PRO" pitchFamily="50" charset="-128"/>
                </a:rPr>
                <a:t>吹付</a:t>
              </a:r>
              <a:r>
                <a:rPr lang="en-US" altLang="ja-JP" sz="1200">
                  <a:latin typeface="HG丸ｺﾞｼｯｸM-PRO" pitchFamily="50" charset="-128"/>
                  <a:ea typeface="HG丸ｺﾞｼｯｸM-PRO" pitchFamily="50" charset="-128"/>
                </a:rPr>
                <a:t>+</a:t>
              </a:r>
              <a:r>
                <a:rPr lang="ja-JP" altLang="en-US" sz="1200">
                  <a:latin typeface="HG丸ｺﾞｼｯｸM-PRO" pitchFamily="50" charset="-128"/>
                  <a:ea typeface="HG丸ｺﾞｼｯｸM-PRO" pitchFamily="50" charset="-128"/>
                </a:rPr>
                <a:t>落石防護ネット</a:t>
              </a:r>
            </a:p>
          </p:txBody>
        </p:sp>
        <p:sp>
          <p:nvSpPr>
            <p:cNvPr id="56338" name="テキスト ボックス 1"/>
            <p:cNvSpPr txBox="1">
              <a:spLocks noChangeArrowheads="1"/>
            </p:cNvSpPr>
            <p:nvPr/>
          </p:nvSpPr>
          <p:spPr bwMode="auto">
            <a:xfrm>
              <a:off x="4759702" y="4303713"/>
              <a:ext cx="875546" cy="276225"/>
            </a:xfrm>
            <a:prstGeom prst="rect">
              <a:avLst/>
            </a:prstGeom>
            <a:solidFill>
              <a:schemeClr val="bg1"/>
            </a:solidFill>
            <a:ln w="9525">
              <a:solidFill>
                <a:schemeClr val="tx1"/>
              </a:solidFill>
              <a:miter lim="800000"/>
              <a:headEnd/>
              <a:tailEnd/>
            </a:ln>
          </p:spPr>
          <p:txBody>
            <a:bodyPr anchor="ct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sz="1200">
                  <a:latin typeface="HG丸ｺﾞｼｯｸM-PRO" pitchFamily="50" charset="-128"/>
                  <a:ea typeface="HG丸ｺﾞｼｯｸM-PRO" pitchFamily="50" charset="-128"/>
                </a:rPr>
                <a:t>法枠</a:t>
              </a:r>
            </a:p>
          </p:txBody>
        </p:sp>
        <p:sp>
          <p:nvSpPr>
            <p:cNvPr id="56339" name="テキスト ボックス 1"/>
            <p:cNvSpPr txBox="1">
              <a:spLocks noChangeArrowheads="1"/>
            </p:cNvSpPr>
            <p:nvPr/>
          </p:nvSpPr>
          <p:spPr bwMode="auto">
            <a:xfrm>
              <a:off x="7067738" y="4301727"/>
              <a:ext cx="1337886" cy="276999"/>
            </a:xfrm>
            <a:prstGeom prst="rect">
              <a:avLst/>
            </a:prstGeom>
            <a:solidFill>
              <a:schemeClr val="bg1"/>
            </a:solidFill>
            <a:ln w="9525">
              <a:solidFill>
                <a:schemeClr val="tx1"/>
              </a:solidFill>
              <a:miter lim="800000"/>
              <a:headEnd/>
              <a:tailEnd/>
            </a:ln>
          </p:spPr>
          <p:txBody>
            <a:bodyPr anchor="ct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sz="1200">
                  <a:latin typeface="HG丸ｺﾞｼｯｸM-PRO" pitchFamily="50" charset="-128"/>
                  <a:ea typeface="HG丸ｺﾞｼｯｸM-PRO" pitchFamily="50" charset="-128"/>
                </a:rPr>
                <a:t>落石防護ネット</a:t>
              </a:r>
            </a:p>
          </p:txBody>
        </p:sp>
      </p:grpSp>
      <p:sp>
        <p:nvSpPr>
          <p:cNvPr id="2" name="スライド番号プレースホルダー 1"/>
          <p:cNvSpPr>
            <a:spLocks noGrp="1"/>
          </p:cNvSpPr>
          <p:nvPr>
            <p:ph type="sldNum" sz="quarter" idx="12"/>
          </p:nvPr>
        </p:nvSpPr>
        <p:spPr/>
        <p:txBody>
          <a:bodyPr/>
          <a:lstStyle/>
          <a:p>
            <a:pPr>
              <a:defRPr/>
            </a:pPr>
            <a:fld id="{9E4E9BCA-1FB5-4CD9-9ADF-1302550F6148}" type="slidenum">
              <a:rPr lang="en-US" altLang="ja-JP" smtClean="0"/>
              <a:pPr>
                <a:defRPr/>
              </a:pPr>
              <a:t>29</a:t>
            </a:fld>
            <a:endParaRPr lang="en-US" altLang="ja-JP" dirty="0"/>
          </a:p>
        </p:txBody>
      </p:sp>
      <p:sp>
        <p:nvSpPr>
          <p:cNvPr id="20"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1" name="Rectangle 2"/>
          <p:cNvSpPr>
            <a:spLocks noChangeArrowheads="1"/>
          </p:cNvSpPr>
          <p:nvPr/>
        </p:nvSpPr>
        <p:spPr bwMode="auto">
          <a:xfrm>
            <a:off x="4160" y="-19653"/>
            <a:ext cx="9144000" cy="636588"/>
          </a:xfrm>
          <a:prstGeom prst="rect">
            <a:avLst/>
          </a:prstGeom>
          <a:gradFill>
            <a:gsLst>
              <a:gs pos="0">
                <a:schemeClr val="tx2"/>
              </a:gs>
              <a:gs pos="100000">
                <a:schemeClr val="accent1"/>
              </a:gs>
            </a:gsLst>
            <a:lin ang="5400000" scaled="1"/>
          </a:gradFill>
          <a:ln w="9525">
            <a:noFill/>
            <a:miter lim="800000"/>
            <a:headEnd/>
            <a:tailEnd/>
          </a:ln>
          <a:effectLst/>
          <a:extLst/>
        </p:spPr>
        <p:txBody>
          <a:bodyPr wrap="none" lIns="91350" tIns="45674" rIns="91350" bIns="45674" anchor="ctr"/>
          <a:lstStyle/>
          <a:p>
            <a:pPr fontAlgn="base">
              <a:spcBef>
                <a:spcPct val="0"/>
              </a:spcBef>
              <a:spcAft>
                <a:spcPct val="0"/>
              </a:spcAft>
            </a:pPr>
            <a:endParaRPr lang="en-US" altLang="zh-TW" sz="2800" b="1" dirty="0">
              <a:solidFill>
                <a:schemeClr val="bg1"/>
              </a:solidFill>
              <a:latin typeface="Meiryo UI" pitchFamily="50" charset="-128"/>
              <a:ea typeface="Meiryo UI" pitchFamily="50" charset="-128"/>
              <a:cs typeface="Meiryo UI" pitchFamily="50" charset="-128"/>
            </a:endParaRPr>
          </a:p>
        </p:txBody>
      </p:sp>
      <p:sp>
        <p:nvSpPr>
          <p:cNvPr id="26" name="正方形/長方形 25"/>
          <p:cNvSpPr/>
          <p:nvPr/>
        </p:nvSpPr>
        <p:spPr>
          <a:xfrm>
            <a:off x="-1250" y="87015"/>
            <a:ext cx="8677706" cy="461665"/>
          </a:xfrm>
          <a:prstGeom prst="rect">
            <a:avLst/>
          </a:prstGeom>
        </p:spPr>
        <p:txBody>
          <a:bodyPr wrap="square">
            <a:spAutoFit/>
          </a:bodyPr>
          <a:lstStyle/>
          <a:p>
            <a:pPr fontAlgn="base">
              <a:spcBef>
                <a:spcPct val="0"/>
              </a:spcBef>
              <a:spcAft>
                <a:spcPct val="0"/>
              </a:spcAft>
            </a:pPr>
            <a:r>
              <a:rPr lang="ja-JP" altLang="en-US" sz="2400" b="1" dirty="0" smtClean="0">
                <a:solidFill>
                  <a:schemeClr val="bg1"/>
                </a:solidFill>
                <a:latin typeface="Meiryo UI" pitchFamily="50" charset="-128"/>
                <a:ea typeface="Meiryo UI" pitchFamily="50" charset="-128"/>
                <a:cs typeface="Meiryo UI" pitchFamily="50" charset="-128"/>
              </a:rPr>
              <a:t>　</a:t>
            </a:r>
            <a:r>
              <a:rPr lang="en-US" altLang="ja-JP" sz="2400" b="1" dirty="0">
                <a:solidFill>
                  <a:schemeClr val="bg1"/>
                </a:solidFill>
                <a:latin typeface="Meiryo UI" pitchFamily="50" charset="-128"/>
                <a:ea typeface="Meiryo UI" pitchFamily="50" charset="-128"/>
                <a:cs typeface="Meiryo UI" pitchFamily="50" charset="-128"/>
              </a:rPr>
              <a:t>2</a:t>
            </a:r>
            <a:r>
              <a:rPr lang="ja-JP" altLang="en-US" sz="2400" b="1" dirty="0" smtClean="0">
                <a:solidFill>
                  <a:schemeClr val="bg1"/>
                </a:solidFill>
                <a:latin typeface="Meiryo UI" pitchFamily="50" charset="-128"/>
                <a:ea typeface="Meiryo UI" pitchFamily="50" charset="-128"/>
                <a:cs typeface="Meiryo UI" pitchFamily="50" charset="-128"/>
              </a:rPr>
              <a:t>）施設の特性に応じた維持管理手法の体系化</a:t>
            </a:r>
            <a:r>
              <a:rPr lang="ja-JP" altLang="en-US" sz="2400" b="1" dirty="0">
                <a:solidFill>
                  <a:schemeClr val="bg1"/>
                </a:solidFill>
                <a:latin typeface="Meiryo UI" pitchFamily="50" charset="-128"/>
                <a:ea typeface="Meiryo UI" pitchFamily="50" charset="-128"/>
                <a:cs typeface="Meiryo UI" pitchFamily="50" charset="-128"/>
              </a:rPr>
              <a:t>　</a:t>
            </a:r>
            <a:r>
              <a:rPr lang="ja-JP" altLang="en-US" sz="2400" b="1" dirty="0" smtClean="0">
                <a:solidFill>
                  <a:schemeClr val="bg1"/>
                </a:solidFill>
                <a:latin typeface="Meiryo UI" pitchFamily="50" charset="-128"/>
                <a:ea typeface="Meiryo UI" pitchFamily="50" charset="-128"/>
                <a:cs typeface="Meiryo UI" pitchFamily="50" charset="-128"/>
              </a:rPr>
              <a:t>＜</a:t>
            </a:r>
            <a:r>
              <a:rPr lang="ja-JP" altLang="en-US" sz="2400" b="1" dirty="0">
                <a:solidFill>
                  <a:schemeClr val="bg1"/>
                </a:solidFill>
                <a:latin typeface="Meiryo UI" pitchFamily="50" charset="-128"/>
                <a:ea typeface="Meiryo UI" pitchFamily="50" charset="-128"/>
                <a:cs typeface="Meiryo UI" pitchFamily="50" charset="-128"/>
              </a:rPr>
              <a:t>道路法面</a:t>
            </a:r>
            <a:r>
              <a:rPr lang="ja-JP" altLang="en-US" sz="2400" b="1" dirty="0" smtClean="0">
                <a:solidFill>
                  <a:schemeClr val="bg1"/>
                </a:solidFill>
                <a:latin typeface="Meiryo UI" pitchFamily="50" charset="-128"/>
                <a:ea typeface="Meiryo UI" pitchFamily="50" charset="-128"/>
                <a:cs typeface="Meiryo UI" pitchFamily="50" charset="-128"/>
              </a:rPr>
              <a:t>＞</a:t>
            </a:r>
            <a:endParaRPr lang="ja-JP" altLang="en-US" sz="2400" b="1" dirty="0">
              <a:solidFill>
                <a:schemeClr val="bg1"/>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19595637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AutoShape 7"/>
          <p:cNvSpPr>
            <a:spLocks noChangeArrowheads="1"/>
          </p:cNvSpPr>
          <p:nvPr/>
        </p:nvSpPr>
        <p:spPr bwMode="auto">
          <a:xfrm>
            <a:off x="50800" y="6021288"/>
            <a:ext cx="8625656" cy="720080"/>
          </a:xfrm>
          <a:prstGeom prst="roundRect">
            <a:avLst>
              <a:gd name="adj" fmla="val 4606"/>
            </a:avLst>
          </a:prstGeom>
          <a:noFill/>
          <a:ln w="9525">
            <a:solidFill>
              <a:srgbClr val="000000"/>
            </a:solidFill>
            <a:round/>
            <a:headEnd/>
            <a:tailEnd/>
          </a:ln>
        </p:spPr>
        <p:txBody>
          <a:bodyPr lIns="66751" tIns="33376" rIns="66751" bIns="33376"/>
          <a:lstStyle/>
          <a:p>
            <a:pPr eaLnBrk="0" hangingPunct="0">
              <a:defRPr/>
            </a:pPr>
            <a:r>
              <a:rPr lang="ja-JP" altLang="en-US" sz="1600" b="1" u="sng" dirty="0" smtClean="0">
                <a:latin typeface="Meiryo UI" panose="020B0604030504040204" pitchFamily="50" charset="-128"/>
                <a:ea typeface="Meiryo UI" panose="020B0604030504040204" pitchFamily="50" charset="-128"/>
                <a:cs typeface="Meiryo UI" panose="020B0604030504040204" pitchFamily="50" charset="-128"/>
              </a:rPr>
              <a:t>維持</a:t>
            </a:r>
            <a:r>
              <a:rPr lang="ja-JP" altLang="en-US" sz="1600" b="1" u="sng" dirty="0">
                <a:latin typeface="Meiryo UI" panose="020B0604030504040204" pitchFamily="50" charset="-128"/>
                <a:ea typeface="Meiryo UI" panose="020B0604030504040204" pitchFamily="50" charset="-128"/>
                <a:cs typeface="Meiryo UI" panose="020B0604030504040204" pitchFamily="50" charset="-128"/>
              </a:rPr>
              <a:t>管理</a:t>
            </a:r>
            <a:r>
              <a:rPr lang="ja-JP" altLang="en-US" sz="1600" b="1" u="sng" dirty="0" smtClean="0">
                <a:latin typeface="Meiryo UI" panose="020B0604030504040204" pitchFamily="50" charset="-128"/>
                <a:ea typeface="Meiryo UI" panose="020B0604030504040204" pitchFamily="50" charset="-128"/>
                <a:cs typeface="Meiryo UI" panose="020B0604030504040204" pitchFamily="50" charset="-128"/>
              </a:rPr>
              <a:t>の取組状況</a:t>
            </a: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a:p>
            <a:pPr eaLnBrk="0" hangingPunct="0">
              <a:defRPr/>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◆簡易</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点検</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（１回／年程度）</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：徒歩パトロールによる</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目視点検</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　要局部補修箇所の</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把握。</a:t>
            </a: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1445" name="AutoShape 7"/>
          <p:cNvSpPr>
            <a:spLocks noChangeArrowheads="1"/>
          </p:cNvSpPr>
          <p:nvPr/>
        </p:nvSpPr>
        <p:spPr bwMode="auto">
          <a:xfrm>
            <a:off x="65088" y="1167086"/>
            <a:ext cx="4272515" cy="893762"/>
          </a:xfrm>
          <a:prstGeom prst="roundRect">
            <a:avLst>
              <a:gd name="adj" fmla="val 4606"/>
            </a:avLst>
          </a:prstGeom>
          <a:noFill/>
          <a:ln w="9525">
            <a:solidFill>
              <a:srgbClr val="000000"/>
            </a:solidFill>
            <a:round/>
            <a:headEnd/>
            <a:tailEnd/>
          </a:ln>
        </p:spPr>
        <p:txBody>
          <a:bodyPr lIns="66751" tIns="33376" rIns="66751" bIns="33376"/>
          <a:lstStyle/>
          <a:p>
            <a:pPr eaLnBrk="0" hangingPunct="0"/>
            <a:r>
              <a:rPr lang="ja-JP" altLang="en-US" sz="1600" b="1" u="sng" dirty="0">
                <a:latin typeface="Meiryo UI" panose="020B0604030504040204" pitchFamily="50" charset="-128"/>
                <a:ea typeface="Meiryo UI" panose="020B0604030504040204" pitchFamily="50" charset="-128"/>
                <a:cs typeface="Meiryo UI" panose="020B0604030504040204" pitchFamily="50" charset="-128"/>
              </a:rPr>
              <a:t>現在</a:t>
            </a:r>
            <a:r>
              <a:rPr lang="ja-JP" altLang="en-US" sz="1600" b="1" u="sng" dirty="0" smtClean="0">
                <a:latin typeface="Meiryo UI" panose="020B0604030504040204" pitchFamily="50" charset="-128"/>
                <a:ea typeface="Meiryo UI" panose="020B0604030504040204" pitchFamily="50" charset="-128"/>
                <a:cs typeface="Meiryo UI" panose="020B0604030504040204" pitchFamily="50" charset="-128"/>
              </a:rPr>
              <a:t>の維持管理方法</a:t>
            </a:r>
            <a:endParaRPr lang="en-US" altLang="ja-JP" sz="1600" b="1" u="sng"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道路</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パトロール</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による</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目視点検を</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行い、</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損傷・不具合を発見すれば補修。</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6390" name="AutoShape 7"/>
          <p:cNvSpPr>
            <a:spLocks noChangeArrowheads="1"/>
          </p:cNvSpPr>
          <p:nvPr/>
        </p:nvSpPr>
        <p:spPr bwMode="auto">
          <a:xfrm>
            <a:off x="92775" y="4148872"/>
            <a:ext cx="4244828" cy="1224344"/>
          </a:xfrm>
          <a:prstGeom prst="roundRect">
            <a:avLst>
              <a:gd name="adj" fmla="val 4606"/>
            </a:avLst>
          </a:prstGeom>
          <a:noFill/>
          <a:ln w="9525">
            <a:solidFill>
              <a:srgbClr val="000000"/>
            </a:solidFill>
            <a:round/>
            <a:headEnd/>
            <a:tailEnd/>
          </a:ln>
        </p:spPr>
        <p:txBody>
          <a:bodyPr lIns="66751" tIns="33376" rIns="66751" bIns="33376"/>
          <a:lstStyle/>
          <a:p>
            <a:pPr eaLnBrk="0" hangingPunct="0">
              <a:defRPr/>
            </a:pPr>
            <a:r>
              <a:rPr lang="ja-JP" altLang="en-US" sz="1600" b="1" u="sng" dirty="0">
                <a:latin typeface="Meiryo UI" panose="020B0604030504040204" pitchFamily="50" charset="-128"/>
                <a:ea typeface="Meiryo UI" panose="020B0604030504040204" pitchFamily="50" charset="-128"/>
                <a:cs typeface="Meiryo UI" panose="020B0604030504040204" pitchFamily="50" charset="-128"/>
              </a:rPr>
              <a:t>維持管理の</a:t>
            </a:r>
            <a:r>
              <a:rPr lang="ja-JP" altLang="en-US" sz="1600" b="1" u="sng" dirty="0" smtClean="0">
                <a:latin typeface="Meiryo UI" panose="020B0604030504040204" pitchFamily="50" charset="-128"/>
                <a:ea typeface="Meiryo UI" panose="020B0604030504040204" pitchFamily="50" charset="-128"/>
                <a:cs typeface="Meiryo UI" panose="020B0604030504040204" pitchFamily="50" charset="-128"/>
              </a:rPr>
              <a:t>重点化</a:t>
            </a:r>
            <a:endParaRPr lang="en-US" altLang="ja-JP" sz="1600" b="1" u="sng" dirty="0">
              <a:latin typeface="Meiryo UI" panose="020B0604030504040204" pitchFamily="50" charset="-128"/>
              <a:ea typeface="Meiryo UI" panose="020B0604030504040204" pitchFamily="50" charset="-128"/>
              <a:cs typeface="Meiryo UI" panose="020B0604030504040204" pitchFamily="50" charset="-128"/>
            </a:endParaRPr>
          </a:p>
          <a:p>
            <a:pPr eaLnBrk="0" hangingPunct="0">
              <a:defRPr/>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高架橋に添架されている道路照明灯の倒壊など、不具合事例が発生した場合、同条件の施設について一斉に緊急点検</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を</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実施。</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61448" name="AutoShape 7"/>
          <p:cNvSpPr>
            <a:spLocks noChangeArrowheads="1"/>
          </p:cNvSpPr>
          <p:nvPr/>
        </p:nvSpPr>
        <p:spPr bwMode="auto">
          <a:xfrm>
            <a:off x="4499991" y="1124744"/>
            <a:ext cx="4472557" cy="4679776"/>
          </a:xfrm>
          <a:prstGeom prst="roundRect">
            <a:avLst>
              <a:gd name="adj" fmla="val 4606"/>
            </a:avLst>
          </a:prstGeom>
          <a:noFill/>
          <a:ln w="9525">
            <a:solidFill>
              <a:srgbClr val="000000"/>
            </a:solidFill>
            <a:round/>
            <a:headEnd/>
            <a:tailEnd/>
          </a:ln>
        </p:spPr>
        <p:txBody>
          <a:bodyPr lIns="66751" tIns="33376" rIns="66751" bIns="33376"/>
          <a:lstStyle/>
          <a:p>
            <a:pPr eaLnBrk="0" hangingPunct="0"/>
            <a:r>
              <a:rPr lang="ja-JP" altLang="en-US" sz="1600" b="1" u="sng" dirty="0">
                <a:latin typeface="Meiryo UI" panose="020B0604030504040204" pitchFamily="50" charset="-128"/>
                <a:ea typeface="Meiryo UI" panose="020B0604030504040204" pitchFamily="50" charset="-128"/>
                <a:cs typeface="Meiryo UI" panose="020B0604030504040204" pitchFamily="50" charset="-128"/>
              </a:rPr>
              <a:t>主な補修対策</a:t>
            </a:r>
            <a:endParaRPr lang="en-US" altLang="ja-JP" sz="1600" b="1" u="sng" dirty="0">
              <a:latin typeface="Meiryo UI" panose="020B0604030504040204" pitchFamily="50" charset="-128"/>
              <a:ea typeface="Meiryo UI" panose="020B0604030504040204" pitchFamily="50" charset="-128"/>
              <a:cs typeface="Meiryo UI" panose="020B0604030504040204" pitchFamily="50" charset="-128"/>
            </a:endParaRPr>
          </a:p>
          <a:p>
            <a:pPr eaLnBrk="0" hangingPunct="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・根</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巻きについては、樹脂材等を使用</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eaLnBrk="0" hangingPunct="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zh-TW" altLang="en-US" sz="1600" dirty="0" smtClean="0">
                <a:latin typeface="Meiryo UI" panose="020B0604030504040204" pitchFamily="50" charset="-128"/>
                <a:ea typeface="Meiryo UI" panose="020B0604030504040204" pitchFamily="50" charset="-128"/>
                <a:cs typeface="Meiryo UI" panose="020B0604030504040204" pitchFamily="50" charset="-128"/>
              </a:rPr>
              <a:t>吊下</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型</a:t>
            </a:r>
            <a:r>
              <a:rPr lang="zh-TW" altLang="en-US" sz="1600" dirty="0">
                <a:latin typeface="Meiryo UI" panose="020B0604030504040204" pitchFamily="50" charset="-128"/>
                <a:ea typeface="Meiryo UI" panose="020B0604030504040204" pitchFamily="50" charset="-128"/>
                <a:cs typeface="Meiryo UI" panose="020B0604030504040204" pitchFamily="50" charset="-128"/>
              </a:rPr>
              <a:t>標識</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の</a:t>
            </a:r>
            <a:r>
              <a:rPr lang="zh-TW" altLang="en-US" sz="1600" dirty="0">
                <a:latin typeface="Meiryo UI" panose="020B0604030504040204" pitchFamily="50" charset="-128"/>
                <a:ea typeface="Meiryo UI" panose="020B0604030504040204" pitchFamily="50" charset="-128"/>
                <a:cs typeface="Meiryo UI" panose="020B0604030504040204" pitchFamily="50" charset="-128"/>
              </a:rPr>
              <a:t>落下</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防止対策（ワイヤーロープによる固定）</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を</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実施</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pPr>
              <a:defRPr/>
            </a:pPr>
            <a:fld id="{CB03F677-AC59-4CE9-A368-DCD07D6580A9}" type="slidenum">
              <a:rPr lang="en-US" altLang="ja-JP" smtClean="0"/>
              <a:pPr>
                <a:defRPr/>
              </a:pPr>
              <a:t>30</a:t>
            </a:fld>
            <a:endParaRPr lang="en-US" altLang="ja-JP"/>
          </a:p>
        </p:txBody>
      </p:sp>
      <p:sp>
        <p:nvSpPr>
          <p:cNvPr id="20"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1" name="Rectangle 2"/>
          <p:cNvSpPr>
            <a:spLocks noChangeArrowheads="1"/>
          </p:cNvSpPr>
          <p:nvPr/>
        </p:nvSpPr>
        <p:spPr bwMode="auto">
          <a:xfrm>
            <a:off x="4160" y="-19653"/>
            <a:ext cx="9144000" cy="636588"/>
          </a:xfrm>
          <a:prstGeom prst="rect">
            <a:avLst/>
          </a:prstGeom>
          <a:gradFill>
            <a:gsLst>
              <a:gs pos="0">
                <a:schemeClr val="tx2"/>
              </a:gs>
              <a:gs pos="100000">
                <a:schemeClr val="accent1"/>
              </a:gs>
            </a:gsLst>
            <a:lin ang="5400000" scaled="1"/>
          </a:gradFill>
          <a:ln w="9525">
            <a:noFill/>
            <a:miter lim="800000"/>
            <a:headEnd/>
            <a:tailEnd/>
          </a:ln>
          <a:effectLst/>
          <a:extLst/>
        </p:spPr>
        <p:txBody>
          <a:bodyPr wrap="none" lIns="91350" tIns="45674" rIns="91350" bIns="45674" anchor="ctr"/>
          <a:lstStyle/>
          <a:p>
            <a:pPr fontAlgn="base">
              <a:spcBef>
                <a:spcPct val="0"/>
              </a:spcBef>
              <a:spcAft>
                <a:spcPct val="0"/>
              </a:spcAft>
            </a:pPr>
            <a:endParaRPr lang="en-US" altLang="zh-TW" sz="2800" b="1" dirty="0">
              <a:solidFill>
                <a:schemeClr val="bg1"/>
              </a:solidFill>
              <a:latin typeface="Meiryo UI" pitchFamily="50" charset="-128"/>
              <a:ea typeface="Meiryo UI" pitchFamily="50" charset="-128"/>
              <a:cs typeface="Meiryo UI" pitchFamily="50" charset="-128"/>
            </a:endParaRPr>
          </a:p>
        </p:txBody>
      </p:sp>
      <p:pic>
        <p:nvPicPr>
          <p:cNvPr id="1026"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2645603" y="2148942"/>
            <a:ext cx="1692000" cy="1928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図 3"/>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bwMode="auto">
          <a:xfrm>
            <a:off x="4644008" y="2276872"/>
            <a:ext cx="2268000" cy="18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グループ化 3"/>
          <p:cNvGrpSpPr>
            <a:grpSpLocks noChangeAspect="1"/>
          </p:cNvGrpSpPr>
          <p:nvPr/>
        </p:nvGrpSpPr>
        <p:grpSpPr>
          <a:xfrm>
            <a:off x="6228184" y="3796754"/>
            <a:ext cx="2519505" cy="1936502"/>
            <a:chOff x="2833685" y="2771777"/>
            <a:chExt cx="3419476" cy="2628224"/>
          </a:xfrm>
        </p:grpSpPr>
        <p:pic>
          <p:nvPicPr>
            <p:cNvPr id="3"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rot="5400000">
              <a:off x="3886198" y="1719264"/>
              <a:ext cx="1314450" cy="3419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rot="5400000">
              <a:off x="3886199" y="3033038"/>
              <a:ext cx="1314450" cy="3419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9" name="図 18"/>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4426" y="2168781"/>
            <a:ext cx="2544388" cy="1908291"/>
          </a:xfrm>
          <a:prstGeom prst="rect">
            <a:avLst/>
          </a:prstGeom>
        </p:spPr>
      </p:pic>
      <p:sp>
        <p:nvSpPr>
          <p:cNvPr id="26" name="正方形/長方形 25"/>
          <p:cNvSpPr/>
          <p:nvPr/>
        </p:nvSpPr>
        <p:spPr>
          <a:xfrm>
            <a:off x="-1250" y="87015"/>
            <a:ext cx="8677706" cy="461665"/>
          </a:xfrm>
          <a:prstGeom prst="rect">
            <a:avLst/>
          </a:prstGeom>
        </p:spPr>
        <p:txBody>
          <a:bodyPr wrap="square" anchor="t">
            <a:spAutoFit/>
          </a:bodyPr>
          <a:lstStyle/>
          <a:p>
            <a:pPr fontAlgn="base">
              <a:spcBef>
                <a:spcPct val="0"/>
              </a:spcBef>
              <a:spcAft>
                <a:spcPct val="0"/>
              </a:spcAft>
            </a:pPr>
            <a:r>
              <a:rPr lang="ja-JP" altLang="en-US" sz="2400" b="1" dirty="0" smtClean="0">
                <a:solidFill>
                  <a:schemeClr val="bg1"/>
                </a:solidFill>
                <a:latin typeface="Meiryo UI" pitchFamily="50" charset="-128"/>
                <a:ea typeface="Meiryo UI" pitchFamily="50" charset="-128"/>
                <a:cs typeface="Meiryo UI" pitchFamily="50" charset="-128"/>
              </a:rPr>
              <a:t>　</a:t>
            </a:r>
            <a:r>
              <a:rPr lang="en-US" altLang="ja-JP" sz="2400" b="1" dirty="0">
                <a:solidFill>
                  <a:schemeClr val="bg1"/>
                </a:solidFill>
                <a:latin typeface="Meiryo UI" pitchFamily="50" charset="-128"/>
                <a:ea typeface="Meiryo UI" pitchFamily="50" charset="-128"/>
                <a:cs typeface="Meiryo UI" pitchFamily="50" charset="-128"/>
              </a:rPr>
              <a:t>2</a:t>
            </a:r>
            <a:r>
              <a:rPr lang="ja-JP" altLang="en-US" sz="2400" b="1" dirty="0" smtClean="0">
                <a:solidFill>
                  <a:schemeClr val="bg1"/>
                </a:solidFill>
                <a:latin typeface="Meiryo UI" pitchFamily="50" charset="-128"/>
                <a:ea typeface="Meiryo UI" pitchFamily="50" charset="-128"/>
                <a:cs typeface="Meiryo UI" pitchFamily="50" charset="-128"/>
              </a:rPr>
              <a:t>）施設の特性に応じた維持管理手法の体系化＜</a:t>
            </a:r>
            <a:r>
              <a:rPr lang="ja-JP" altLang="en-US" sz="1400" b="1" dirty="0" smtClean="0">
                <a:solidFill>
                  <a:schemeClr val="bg1"/>
                </a:solidFill>
                <a:latin typeface="Meiryo UI" pitchFamily="50" charset="-128"/>
                <a:ea typeface="Meiryo UI" pitchFamily="50" charset="-128"/>
                <a:cs typeface="Meiryo UI" pitchFamily="50" charset="-128"/>
              </a:rPr>
              <a:t>排水施設、交安施設</a:t>
            </a:r>
            <a:r>
              <a:rPr lang="ja-JP" altLang="en-US" sz="2400" b="1" dirty="0" smtClean="0">
                <a:solidFill>
                  <a:schemeClr val="bg1"/>
                </a:solidFill>
                <a:latin typeface="Meiryo UI" pitchFamily="50" charset="-128"/>
                <a:ea typeface="Meiryo UI" pitchFamily="50" charset="-128"/>
                <a:cs typeface="Meiryo UI" pitchFamily="50" charset="-128"/>
              </a:rPr>
              <a:t>＞</a:t>
            </a:r>
            <a:endParaRPr lang="ja-JP" altLang="en-US" sz="2400" b="1" dirty="0">
              <a:solidFill>
                <a:schemeClr val="bg1"/>
              </a:solidFill>
              <a:latin typeface="Meiryo UI" pitchFamily="50" charset="-128"/>
              <a:ea typeface="Meiryo UI" pitchFamily="50" charset="-128"/>
              <a:cs typeface="Meiryo UI" pitchFamily="50" charset="-128"/>
            </a:endParaRPr>
          </a:p>
        </p:txBody>
      </p:sp>
      <p:sp>
        <p:nvSpPr>
          <p:cNvPr id="17" name="AutoShape 7"/>
          <p:cNvSpPr>
            <a:spLocks noChangeArrowheads="1"/>
          </p:cNvSpPr>
          <p:nvPr/>
        </p:nvSpPr>
        <p:spPr bwMode="auto">
          <a:xfrm>
            <a:off x="114300" y="715963"/>
            <a:ext cx="8858250" cy="336550"/>
          </a:xfrm>
          <a:prstGeom prst="roundRect">
            <a:avLst>
              <a:gd name="adj" fmla="val 4606"/>
            </a:avLst>
          </a:prstGeom>
          <a:noFill/>
          <a:ln w="9525">
            <a:solidFill>
              <a:srgbClr val="000000"/>
            </a:solidFill>
            <a:round/>
            <a:headEnd/>
            <a:tailEnd/>
          </a:ln>
        </p:spPr>
        <p:txBody>
          <a:bodyPr lIns="66751" tIns="33376" rIns="66751" bIns="33376"/>
          <a:lstStyle/>
          <a:p>
            <a:pPr eaLnBrk="0" hangingPunct="0"/>
            <a:r>
              <a:rPr lang="ja-JP" altLang="en-US" sz="1600" dirty="0">
                <a:latin typeface="Meiryo UI" panose="020B0604030504040204" pitchFamily="50" charset="-128"/>
                <a:ea typeface="Meiryo UI" panose="020B0604030504040204" pitchFamily="50" charset="-128"/>
                <a:cs typeface="Meiryo UI" panose="020B0604030504040204" pitchFamily="50" charset="-128"/>
              </a:rPr>
              <a:t>必要と認められた場合に補修を行う状態監視型の予防保全を実施</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81200244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7" name="AutoShape 7"/>
          <p:cNvSpPr>
            <a:spLocks noChangeArrowheads="1"/>
          </p:cNvSpPr>
          <p:nvPr/>
        </p:nvSpPr>
        <p:spPr bwMode="auto">
          <a:xfrm>
            <a:off x="141288" y="669578"/>
            <a:ext cx="8931845" cy="624582"/>
          </a:xfrm>
          <a:prstGeom prst="roundRect">
            <a:avLst>
              <a:gd name="adj" fmla="val 4606"/>
            </a:avLst>
          </a:prstGeom>
          <a:noFill/>
          <a:ln w="9525">
            <a:solidFill>
              <a:srgbClr val="000000"/>
            </a:solidFill>
            <a:round/>
            <a:headEnd/>
            <a:tailEnd/>
          </a:ln>
        </p:spPr>
        <p:txBody>
          <a:bodyPr lIns="66751" tIns="33376" rIns="66751" bIns="33376"/>
          <a:lstStyle/>
          <a:p>
            <a:pPr eaLnBrk="0" hangingPunct="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公共交通機関の安全性・信頼性や維持管理コストの縮減ならびに平準化による実効性の確保を図るため予防保全を実施。</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64518" name="AutoShape 7"/>
          <p:cNvSpPr>
            <a:spLocks noChangeArrowheads="1"/>
          </p:cNvSpPr>
          <p:nvPr/>
        </p:nvSpPr>
        <p:spPr bwMode="auto">
          <a:xfrm>
            <a:off x="179510" y="5928072"/>
            <a:ext cx="8784977" cy="864096"/>
          </a:xfrm>
          <a:prstGeom prst="roundRect">
            <a:avLst>
              <a:gd name="adj" fmla="val 4606"/>
            </a:avLst>
          </a:prstGeom>
          <a:noFill/>
          <a:ln w="9525">
            <a:solidFill>
              <a:srgbClr val="000000"/>
            </a:solidFill>
            <a:round/>
            <a:headEnd/>
            <a:tailEnd/>
          </a:ln>
        </p:spPr>
        <p:txBody>
          <a:bodyPr lIns="66751" tIns="33376" rIns="66751" bIns="33376"/>
          <a:lstStyle/>
          <a:p>
            <a:pPr eaLnBrk="0" hangingPunct="0"/>
            <a:r>
              <a:rPr lang="ja-JP" altLang="en-US" sz="1600" b="1" u="sng" dirty="0" smtClean="0">
                <a:latin typeface="Meiryo UI" panose="020B0604030504040204" pitchFamily="50" charset="-128"/>
                <a:ea typeface="Meiryo UI" panose="020B0604030504040204" pitchFamily="50" charset="-128"/>
                <a:cs typeface="Meiryo UI" panose="020B0604030504040204" pitchFamily="50" charset="-128"/>
              </a:rPr>
              <a:t>維持</a:t>
            </a:r>
            <a:r>
              <a:rPr lang="ja-JP" altLang="en-US" sz="1600" b="1" u="sng" dirty="0">
                <a:latin typeface="Meiryo UI" panose="020B0604030504040204" pitchFamily="50" charset="-128"/>
                <a:ea typeface="Meiryo UI" panose="020B0604030504040204" pitchFamily="50" charset="-128"/>
                <a:cs typeface="Meiryo UI" panose="020B0604030504040204" pitchFamily="50" charset="-128"/>
              </a:rPr>
              <a:t>管理</a:t>
            </a:r>
            <a:r>
              <a:rPr lang="ja-JP" altLang="en-US" sz="1600" b="1" u="sng" dirty="0" smtClean="0">
                <a:latin typeface="Meiryo UI" panose="020B0604030504040204" pitchFamily="50" charset="-128"/>
                <a:ea typeface="Meiryo UI" panose="020B0604030504040204" pitchFamily="50" charset="-128"/>
                <a:cs typeface="Meiryo UI" panose="020B0604030504040204" pitchFamily="50" charset="-128"/>
              </a:rPr>
              <a:t>の取組状況</a:t>
            </a:r>
            <a:endParaRPr lang="en-US" altLang="ja-JP" sz="1600" b="1" u="sng" dirty="0" smtClean="0">
              <a:latin typeface="Meiryo UI" panose="020B0604030504040204" pitchFamily="50" charset="-128"/>
              <a:ea typeface="Meiryo UI" panose="020B0604030504040204" pitchFamily="50" charset="-128"/>
              <a:cs typeface="Meiryo UI" panose="020B0604030504040204" pitchFamily="50" charset="-128"/>
            </a:endParaRPr>
          </a:p>
          <a:p>
            <a:pPr eaLnBrk="0" hangingPunct="0"/>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点検</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を５年に１回程度</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実施。</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eaLnBrk="0" hangingPunct="0"/>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データ蓄積のためのモノレール維持管理システムを構築中（</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H26</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予定）。</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AutoShape 7"/>
          <p:cNvSpPr>
            <a:spLocks noChangeArrowheads="1"/>
          </p:cNvSpPr>
          <p:nvPr/>
        </p:nvSpPr>
        <p:spPr bwMode="auto">
          <a:xfrm>
            <a:off x="141289" y="1412776"/>
            <a:ext cx="8931844" cy="1584176"/>
          </a:xfrm>
          <a:prstGeom prst="roundRect">
            <a:avLst>
              <a:gd name="adj" fmla="val 4606"/>
            </a:avLst>
          </a:prstGeom>
          <a:noFill/>
          <a:ln w="9525">
            <a:solidFill>
              <a:srgbClr val="000000"/>
            </a:solidFill>
            <a:round/>
            <a:headEnd/>
            <a:tailEnd/>
          </a:ln>
        </p:spPr>
        <p:txBody>
          <a:bodyPr lIns="66751" tIns="33376" rIns="66751" bIns="33376"/>
          <a:lstStyle/>
          <a:p>
            <a:pPr eaLnBrk="0" hangingPunct="0">
              <a:defRPr/>
            </a:pPr>
            <a:r>
              <a:rPr lang="ja-JP" altLang="en-US" sz="1600" b="1" u="sng" dirty="0" smtClean="0">
                <a:latin typeface="Meiryo UI" panose="020B0604030504040204" pitchFamily="50" charset="-128"/>
                <a:ea typeface="Meiryo UI" panose="020B0604030504040204" pitchFamily="50" charset="-128"/>
                <a:cs typeface="Meiryo UI" panose="020B0604030504040204" pitchFamily="50" charset="-128"/>
              </a:rPr>
              <a:t>現在の維持管理方法</a:t>
            </a:r>
            <a:endParaRPr lang="en-US" altLang="ja-JP" sz="1600" b="1" u="sng" dirty="0" smtClean="0">
              <a:latin typeface="Meiryo UI" panose="020B0604030504040204" pitchFamily="50" charset="-128"/>
              <a:ea typeface="Meiryo UI" panose="020B0604030504040204" pitchFamily="50" charset="-128"/>
              <a:cs typeface="Meiryo UI" panose="020B0604030504040204" pitchFamily="50" charset="-128"/>
            </a:endParaRPr>
          </a:p>
          <a:p>
            <a:pPr eaLnBrk="0" hangingPunct="0">
              <a:defRPr/>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（役割分担）</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eaLnBrk="0" hangingPunct="0">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道路管理者：①</a:t>
            </a:r>
            <a:r>
              <a:rPr lang="ja-JP" altLang="en-US" sz="1600" u="sng" dirty="0" smtClean="0">
                <a:latin typeface="Meiryo UI" panose="020B0604030504040204" pitchFamily="50" charset="-128"/>
                <a:ea typeface="Meiryo UI" panose="020B0604030504040204" pitchFamily="50" charset="-128"/>
                <a:cs typeface="Meiryo UI" panose="020B0604030504040204" pitchFamily="50" charset="-128"/>
              </a:rPr>
              <a:t>支柱、桁及び駅舎の更新</a:t>
            </a:r>
            <a:r>
              <a:rPr lang="en-US" altLang="ja-JP" sz="1050" u="sng"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②同左の全面塗装　③災害復旧</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eaLnBrk="0" hangingPunct="0">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運行</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事業者</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：①日常</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の</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清掃　②支柱、桁及び駅舎の維持修繕</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eaLnBrk="0" hangingPunct="0">
              <a:defRPr/>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③一般の通行の妨げとなる不法行為や不法占用の防止及び排除のための措置</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eaLnBrk="0" hangingPunct="0">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長寿命化修繕計画（案）に基づく対策工を平成</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26</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年度より実施</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eaLnBrk="0" hangingPunct="0">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eaLnBrk="0" hangingPunct="0">
              <a:defRPr/>
            </a:pP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eaLnBrk="0" hangingPunct="0">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pPr>
              <a:defRPr/>
            </a:pPr>
            <a:fld id="{F13A22D2-B5ED-48A1-970B-09ACAF63EB8C}" type="slidenum">
              <a:rPr lang="en-US" altLang="ja-JP" smtClean="0"/>
              <a:pPr>
                <a:defRPr/>
              </a:pPr>
              <a:t>31</a:t>
            </a:fld>
            <a:endParaRPr lang="en-US" altLang="ja-JP"/>
          </a:p>
        </p:txBody>
      </p:sp>
      <p:sp>
        <p:nvSpPr>
          <p:cNvPr id="1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3" name="Rectangle 2"/>
          <p:cNvSpPr>
            <a:spLocks noChangeArrowheads="1"/>
          </p:cNvSpPr>
          <p:nvPr/>
        </p:nvSpPr>
        <p:spPr bwMode="auto">
          <a:xfrm>
            <a:off x="4160" y="-19653"/>
            <a:ext cx="9144000" cy="636588"/>
          </a:xfrm>
          <a:prstGeom prst="rect">
            <a:avLst/>
          </a:prstGeom>
          <a:gradFill>
            <a:gsLst>
              <a:gs pos="0">
                <a:schemeClr val="tx2"/>
              </a:gs>
              <a:gs pos="100000">
                <a:schemeClr val="accent1"/>
              </a:gs>
            </a:gsLst>
            <a:lin ang="5400000" scaled="1"/>
          </a:gradFill>
          <a:ln w="9525">
            <a:noFill/>
            <a:miter lim="800000"/>
            <a:headEnd/>
            <a:tailEnd/>
          </a:ln>
          <a:effectLst/>
          <a:extLst/>
        </p:spPr>
        <p:txBody>
          <a:bodyPr wrap="none" lIns="91350" tIns="45674" rIns="91350" bIns="45674" anchor="ctr"/>
          <a:lstStyle/>
          <a:p>
            <a:pPr fontAlgn="base">
              <a:spcBef>
                <a:spcPct val="0"/>
              </a:spcBef>
              <a:spcAft>
                <a:spcPct val="0"/>
              </a:spcAft>
            </a:pPr>
            <a:endParaRPr lang="en-US" altLang="zh-TW" sz="2800" b="1" dirty="0">
              <a:solidFill>
                <a:schemeClr val="bg1"/>
              </a:solidFill>
              <a:latin typeface="Meiryo UI" pitchFamily="50" charset="-128"/>
              <a:ea typeface="Meiryo UI" pitchFamily="50" charset="-128"/>
              <a:cs typeface="Meiryo UI" pitchFamily="50" charset="-128"/>
            </a:endParaRPr>
          </a:p>
        </p:txBody>
      </p:sp>
      <p:sp>
        <p:nvSpPr>
          <p:cNvPr id="20" name="AutoShape 7"/>
          <p:cNvSpPr>
            <a:spLocks noChangeArrowheads="1"/>
          </p:cNvSpPr>
          <p:nvPr/>
        </p:nvSpPr>
        <p:spPr bwMode="auto">
          <a:xfrm>
            <a:off x="179510" y="3956448"/>
            <a:ext cx="4158093" cy="1899616"/>
          </a:xfrm>
          <a:prstGeom prst="roundRect">
            <a:avLst>
              <a:gd name="adj" fmla="val 4606"/>
            </a:avLst>
          </a:prstGeom>
          <a:noFill/>
          <a:ln w="9525">
            <a:solidFill>
              <a:srgbClr val="000000"/>
            </a:solidFill>
            <a:round/>
            <a:headEnd/>
            <a:tailEnd/>
          </a:ln>
        </p:spPr>
        <p:txBody>
          <a:bodyPr lIns="66751" tIns="33376" rIns="66751" bIns="33376"/>
          <a:lstStyle/>
          <a:p>
            <a:pPr eaLnBrk="0" hangingPunct="0"/>
            <a:r>
              <a:rPr lang="ja-JP" altLang="en-US" sz="1600" b="1" u="sng" dirty="0">
                <a:latin typeface="Meiryo UI" panose="020B0604030504040204" pitchFamily="50" charset="-128"/>
                <a:ea typeface="Meiryo UI" panose="020B0604030504040204" pitchFamily="50" charset="-128"/>
                <a:cs typeface="Meiryo UI" panose="020B0604030504040204" pitchFamily="50" charset="-128"/>
              </a:rPr>
              <a:t>主な補修</a:t>
            </a:r>
            <a:r>
              <a:rPr lang="ja-JP" altLang="en-US" sz="1600" b="1" u="sng" dirty="0" smtClean="0">
                <a:latin typeface="Meiryo UI" panose="020B0604030504040204" pitchFamily="50" charset="-128"/>
                <a:ea typeface="Meiryo UI" panose="020B0604030504040204" pitchFamily="50" charset="-128"/>
                <a:cs typeface="Meiryo UI" panose="020B0604030504040204" pitchFamily="50" charset="-128"/>
              </a:rPr>
              <a:t>対策</a:t>
            </a:r>
            <a:endParaRPr lang="en-US" altLang="ja-JP" sz="1600" b="1" u="sng" dirty="0" smtClean="0">
              <a:latin typeface="Meiryo UI" panose="020B0604030504040204" pitchFamily="50" charset="-128"/>
              <a:ea typeface="Meiryo UI" panose="020B0604030504040204" pitchFamily="50" charset="-128"/>
              <a:cs typeface="Meiryo UI" panose="020B0604030504040204" pitchFamily="50" charset="-128"/>
            </a:endParaRPr>
          </a:p>
          <a:p>
            <a:pPr eaLnBrk="0" hangingPunct="0"/>
            <a:r>
              <a:rPr lang="ja-JP" altLang="en-US" sz="1600" dirty="0">
                <a:latin typeface="Meiryo UI" panose="020B0604030504040204" pitchFamily="50" charset="-128"/>
                <a:ea typeface="Meiryo UI" panose="020B0604030504040204" pitchFamily="50" charset="-128"/>
                <a:cs typeface="Meiryo UI" panose="020B0604030504040204" pitchFamily="50" charset="-128"/>
              </a:rPr>
              <a:t>①</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PC</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軌道桁⇒ひび割れ補修、含浸材塗布　</a:t>
            </a:r>
          </a:p>
          <a:p>
            <a:pPr eaLnBrk="0" hangingPunct="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②</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鋼軌道</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桁⇒</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全面塗装塗替、内部滞水対策</a:t>
            </a:r>
          </a:p>
          <a:p>
            <a:pPr eaLnBrk="0" hangingPunct="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③</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RC</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支柱⇒</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コンクリート部：剥落防止対策　　</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eaLnBrk="0" hangingPunct="0"/>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補強</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鋼板部：全面塗装塗</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替</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eaLnBrk="0" hangingPunct="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④</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鋼製支柱⇒全面塗装塗替、内部滞水</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対策</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eaLnBrk="0" hangingPunct="0"/>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⑤</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支承</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⇒塗装塗替、ボルト</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補修</a:t>
            </a: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a:p>
            <a:pPr eaLnBrk="0" hangingPunct="0"/>
            <a:endParaRPr lang="en-US" altLang="ja-JP" sz="1600" b="1" u="sng" dirty="0">
              <a:latin typeface="Meiryo UI" panose="020B0604030504040204" pitchFamily="50" charset="-128"/>
              <a:ea typeface="Meiryo UI" panose="020B0604030504040204" pitchFamily="50" charset="-128"/>
              <a:cs typeface="Meiryo UI" panose="020B0604030504040204" pitchFamily="50" charset="-128"/>
            </a:endParaRPr>
          </a:p>
          <a:p>
            <a:pPr eaLnBrk="0" hangingPunct="0">
              <a:defRPr/>
            </a:pP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1026"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r="-814"/>
          <a:stretch/>
        </p:blipFill>
        <p:spPr bwMode="auto">
          <a:xfrm>
            <a:off x="4653272" y="3963392"/>
            <a:ext cx="2216558" cy="1580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テキスト ボックス 1"/>
          <p:cNvSpPr txBox="1">
            <a:spLocks noChangeArrowheads="1"/>
          </p:cNvSpPr>
          <p:nvPr/>
        </p:nvSpPr>
        <p:spPr bwMode="auto">
          <a:xfrm>
            <a:off x="4653272" y="5584715"/>
            <a:ext cx="2105025" cy="276225"/>
          </a:xfrm>
          <a:prstGeom prst="rect">
            <a:avLst/>
          </a:prstGeom>
          <a:solidFill>
            <a:schemeClr val="bg1"/>
          </a:solidFill>
          <a:ln w="9525">
            <a:solidFill>
              <a:schemeClr val="tx1"/>
            </a:solidFill>
            <a:miter lim="800000"/>
            <a:headEnd/>
            <a:tailEnd/>
          </a:ln>
        </p:spPr>
        <p:txBody>
          <a:bodyPr anchor="ct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en-US" altLang="ja-JP" sz="1200" dirty="0" smtClean="0">
                <a:latin typeface="HG丸ｺﾞｼｯｸM-PRO" pitchFamily="50" charset="-128"/>
                <a:ea typeface="HG丸ｺﾞｼｯｸM-PRO" pitchFamily="50" charset="-128"/>
              </a:rPr>
              <a:t>PC</a:t>
            </a:r>
            <a:r>
              <a:rPr lang="ja-JP" altLang="en-US" sz="1200" dirty="0" smtClean="0">
                <a:latin typeface="HG丸ｺﾞｼｯｸM-PRO" pitchFamily="50" charset="-128"/>
                <a:ea typeface="HG丸ｺﾞｼｯｸM-PRO" pitchFamily="50" charset="-128"/>
              </a:rPr>
              <a:t>軌道桁：ひび割れ</a:t>
            </a:r>
            <a:endParaRPr lang="ja-JP" altLang="en-US" sz="1200" dirty="0">
              <a:latin typeface="HG丸ｺﾞｼｯｸM-PRO" pitchFamily="50" charset="-128"/>
              <a:ea typeface="HG丸ｺﾞｼｯｸM-PRO" pitchFamily="50" charset="-128"/>
            </a:endParaRPr>
          </a:p>
        </p:txBody>
      </p:sp>
      <p:sp>
        <p:nvSpPr>
          <p:cNvPr id="18" name="AutoShape 7"/>
          <p:cNvSpPr>
            <a:spLocks noChangeArrowheads="1"/>
          </p:cNvSpPr>
          <p:nvPr/>
        </p:nvSpPr>
        <p:spPr bwMode="auto">
          <a:xfrm>
            <a:off x="141288" y="3068960"/>
            <a:ext cx="8931845" cy="808980"/>
          </a:xfrm>
          <a:prstGeom prst="roundRect">
            <a:avLst>
              <a:gd name="adj" fmla="val 4606"/>
            </a:avLst>
          </a:prstGeom>
          <a:noFill/>
          <a:ln w="9525">
            <a:solidFill>
              <a:srgbClr val="000000"/>
            </a:solidFill>
            <a:round/>
            <a:headEnd/>
            <a:tailEnd/>
          </a:ln>
        </p:spPr>
        <p:txBody>
          <a:bodyPr lIns="66751" tIns="33376" rIns="66751" bIns="33376"/>
          <a:lstStyle/>
          <a:p>
            <a:pPr eaLnBrk="0" hangingPunct="0"/>
            <a:r>
              <a:rPr lang="ja-JP" altLang="en-US" sz="1600" b="1" u="sng" dirty="0" smtClean="0">
                <a:latin typeface="Meiryo UI" panose="020B0604030504040204" pitchFamily="50" charset="-128"/>
                <a:ea typeface="Meiryo UI" panose="020B0604030504040204" pitchFamily="50" charset="-128"/>
                <a:cs typeface="Meiryo UI" panose="020B0604030504040204" pitchFamily="50" charset="-128"/>
              </a:rPr>
              <a:t>維持管理の重点化</a:t>
            </a:r>
            <a:endParaRPr lang="en-US" altLang="ja-JP" sz="1600" b="1" u="sng" dirty="0" smtClean="0">
              <a:latin typeface="Meiryo UI" panose="020B0604030504040204" pitchFamily="50" charset="-128"/>
              <a:ea typeface="Meiryo UI" panose="020B0604030504040204" pitchFamily="50" charset="-128"/>
              <a:cs typeface="Meiryo UI" panose="020B0604030504040204" pitchFamily="50" charset="-128"/>
            </a:endParaRPr>
          </a:p>
          <a:p>
            <a:pPr eaLnBrk="0" hangingPunct="0"/>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点検結果の損傷評価点から判定される健全度及び劣化予測や個別検討の結果から予防保全対策を実施。</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pic>
        <p:nvPicPr>
          <p:cNvPr id="3"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919406" y="3956448"/>
            <a:ext cx="2055449" cy="15721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テキスト ボックス 1"/>
          <p:cNvSpPr txBox="1">
            <a:spLocks noChangeArrowheads="1"/>
          </p:cNvSpPr>
          <p:nvPr/>
        </p:nvSpPr>
        <p:spPr bwMode="auto">
          <a:xfrm>
            <a:off x="6894617" y="5584715"/>
            <a:ext cx="2105025" cy="276225"/>
          </a:xfrm>
          <a:prstGeom prst="rect">
            <a:avLst/>
          </a:prstGeom>
          <a:solidFill>
            <a:schemeClr val="bg1"/>
          </a:solidFill>
          <a:ln w="9525">
            <a:solidFill>
              <a:schemeClr val="tx1"/>
            </a:solidFill>
            <a:miter lim="800000"/>
            <a:headEnd/>
            <a:tailEnd/>
          </a:ln>
        </p:spPr>
        <p:txBody>
          <a:bodyPr anchor="ct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sz="1200" dirty="0">
                <a:latin typeface="HG丸ｺﾞｼｯｸM-PRO" pitchFamily="50" charset="-128"/>
                <a:ea typeface="HG丸ｺﾞｼｯｸM-PRO" pitchFamily="50" charset="-128"/>
              </a:rPr>
              <a:t>鋼</a:t>
            </a:r>
            <a:r>
              <a:rPr lang="ja-JP" altLang="en-US" sz="1200" dirty="0" smtClean="0">
                <a:latin typeface="HG丸ｺﾞｼｯｸM-PRO" pitchFamily="50" charset="-128"/>
                <a:ea typeface="HG丸ｺﾞｼｯｸM-PRO" pitchFamily="50" charset="-128"/>
              </a:rPr>
              <a:t>軌道桁：塗装の劣化</a:t>
            </a:r>
            <a:endParaRPr lang="ja-JP" altLang="en-US" sz="1200" dirty="0">
              <a:latin typeface="HG丸ｺﾞｼｯｸM-PRO" pitchFamily="50" charset="-128"/>
              <a:ea typeface="HG丸ｺﾞｼｯｸM-PRO" pitchFamily="50" charset="-128"/>
            </a:endParaRPr>
          </a:p>
        </p:txBody>
      </p:sp>
      <p:sp>
        <p:nvSpPr>
          <p:cNvPr id="23" name="正方形/長方形 22"/>
          <p:cNvSpPr/>
          <p:nvPr/>
        </p:nvSpPr>
        <p:spPr>
          <a:xfrm>
            <a:off x="-1250" y="87015"/>
            <a:ext cx="8677706" cy="461665"/>
          </a:xfrm>
          <a:prstGeom prst="rect">
            <a:avLst/>
          </a:prstGeom>
        </p:spPr>
        <p:txBody>
          <a:bodyPr wrap="square">
            <a:spAutoFit/>
          </a:bodyPr>
          <a:lstStyle/>
          <a:p>
            <a:pPr fontAlgn="base">
              <a:spcBef>
                <a:spcPct val="0"/>
              </a:spcBef>
              <a:spcAft>
                <a:spcPct val="0"/>
              </a:spcAft>
            </a:pPr>
            <a:r>
              <a:rPr lang="ja-JP" altLang="en-US" sz="2400" b="1" dirty="0" smtClean="0">
                <a:solidFill>
                  <a:schemeClr val="bg1"/>
                </a:solidFill>
                <a:latin typeface="Meiryo UI" pitchFamily="50" charset="-128"/>
                <a:ea typeface="Meiryo UI" pitchFamily="50" charset="-128"/>
                <a:cs typeface="Meiryo UI" pitchFamily="50" charset="-128"/>
              </a:rPr>
              <a:t>　</a:t>
            </a:r>
            <a:r>
              <a:rPr lang="en-US" altLang="ja-JP" sz="2400" b="1" dirty="0">
                <a:solidFill>
                  <a:schemeClr val="bg1"/>
                </a:solidFill>
                <a:latin typeface="Meiryo UI" pitchFamily="50" charset="-128"/>
                <a:ea typeface="Meiryo UI" pitchFamily="50" charset="-128"/>
                <a:cs typeface="Meiryo UI" pitchFamily="50" charset="-128"/>
              </a:rPr>
              <a:t>2</a:t>
            </a:r>
            <a:r>
              <a:rPr lang="ja-JP" altLang="en-US" sz="2400" b="1" dirty="0" smtClean="0">
                <a:solidFill>
                  <a:schemeClr val="bg1"/>
                </a:solidFill>
                <a:latin typeface="Meiryo UI" pitchFamily="50" charset="-128"/>
                <a:ea typeface="Meiryo UI" pitchFamily="50" charset="-128"/>
                <a:cs typeface="Meiryo UI" pitchFamily="50" charset="-128"/>
              </a:rPr>
              <a:t>）施設の特性に応じた維持管理手法の体系化</a:t>
            </a:r>
            <a:r>
              <a:rPr lang="ja-JP" altLang="en-US" sz="2400" b="1" dirty="0">
                <a:solidFill>
                  <a:schemeClr val="bg1"/>
                </a:solidFill>
                <a:latin typeface="Meiryo UI" pitchFamily="50" charset="-128"/>
                <a:ea typeface="Meiryo UI" pitchFamily="50" charset="-128"/>
                <a:cs typeface="Meiryo UI" pitchFamily="50" charset="-128"/>
              </a:rPr>
              <a:t>　</a:t>
            </a:r>
            <a:r>
              <a:rPr lang="ja-JP" altLang="en-US" sz="2400" b="1" dirty="0" smtClean="0">
                <a:solidFill>
                  <a:schemeClr val="bg1"/>
                </a:solidFill>
                <a:latin typeface="Meiryo UI" pitchFamily="50" charset="-128"/>
                <a:ea typeface="Meiryo UI" pitchFamily="50" charset="-128"/>
                <a:cs typeface="Meiryo UI" pitchFamily="50" charset="-128"/>
              </a:rPr>
              <a:t>＜</a:t>
            </a:r>
            <a:r>
              <a:rPr lang="ja-JP" altLang="en-US" sz="2400" b="1" dirty="0">
                <a:solidFill>
                  <a:schemeClr val="bg1"/>
                </a:solidFill>
                <a:latin typeface="Meiryo UI" pitchFamily="50" charset="-128"/>
                <a:ea typeface="Meiryo UI" pitchFamily="50" charset="-128"/>
                <a:cs typeface="Meiryo UI" pitchFamily="50" charset="-128"/>
              </a:rPr>
              <a:t>モノレール</a:t>
            </a:r>
            <a:r>
              <a:rPr lang="ja-JP" altLang="en-US" sz="2400" b="1" dirty="0" smtClean="0">
                <a:solidFill>
                  <a:schemeClr val="bg1"/>
                </a:solidFill>
                <a:latin typeface="Meiryo UI" pitchFamily="50" charset="-128"/>
                <a:ea typeface="Meiryo UI" pitchFamily="50" charset="-128"/>
                <a:cs typeface="Meiryo UI" pitchFamily="50" charset="-128"/>
              </a:rPr>
              <a:t>＞</a:t>
            </a:r>
            <a:endParaRPr lang="ja-JP" altLang="en-US" sz="2400" b="1" dirty="0">
              <a:solidFill>
                <a:schemeClr val="bg1"/>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262060830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スライド番号プレースホルダー 1"/>
          <p:cNvSpPr>
            <a:spLocks noGrp="1"/>
          </p:cNvSpPr>
          <p:nvPr>
            <p:ph type="sldNum" sz="quarter" idx="12"/>
          </p:nvPr>
        </p:nvSpPr>
        <p:spPr>
          <a:xfrm>
            <a:off x="7010400" y="6492875"/>
            <a:ext cx="2133600" cy="365125"/>
          </a:xfrm>
        </p:spPr>
        <p:txBody>
          <a:bodyPr/>
          <a:lstStyle/>
          <a:p>
            <a:fld id="{57D6C0A1-9264-47D4-A470-56C07D157F34}" type="slidenum">
              <a:rPr kumimoji="1" lang="ja-JP" altLang="en-US" smtClean="0">
                <a:latin typeface="Meiryo UI" panose="020B0604030504040204" pitchFamily="50" charset="-128"/>
                <a:ea typeface="Meiryo UI" panose="020B0604030504040204" pitchFamily="50" charset="-128"/>
                <a:cs typeface="Meiryo UI" panose="020B0604030504040204" pitchFamily="50" charset="-128"/>
              </a:rPr>
              <a:t>32</a:t>
            </a:fld>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コンテンツ プレースホルダー 2"/>
          <p:cNvSpPr txBox="1">
            <a:spLocks/>
          </p:cNvSpPr>
          <p:nvPr/>
        </p:nvSpPr>
        <p:spPr>
          <a:xfrm>
            <a:off x="100233" y="689063"/>
            <a:ext cx="8928000" cy="402431"/>
          </a:xfrm>
          <a:prstGeom prst="rect">
            <a:avLst/>
          </a:prstGeom>
          <a:gradFill>
            <a:gsLst>
              <a:gs pos="0">
                <a:srgbClr val="FFFF99"/>
              </a:gs>
              <a:gs pos="100000">
                <a:schemeClr val="bg1"/>
              </a:gs>
            </a:gsLst>
            <a:lin ang="5400000" scaled="1"/>
          </a:gradFill>
          <a:ln w="12700">
            <a:solidFill>
              <a:schemeClr val="tx1"/>
            </a:solidFill>
          </a:ln>
        </p:spPr>
        <p:txBody>
          <a:bodyPr>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ts val="600"/>
              </a:spcBef>
              <a:buNone/>
            </a:pP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2-2</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　予防保全の拡充と適切な維持管理手法の選定：橋梁</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テキスト ボックス 14"/>
          <p:cNvSpPr txBox="1"/>
          <p:nvPr/>
        </p:nvSpPr>
        <p:spPr>
          <a:xfrm>
            <a:off x="100233" y="1099190"/>
            <a:ext cx="8928000" cy="3693319"/>
          </a:xfrm>
          <a:prstGeom prst="rect">
            <a:avLst/>
          </a:prstGeom>
          <a:noFill/>
        </p:spPr>
        <p:txBody>
          <a:bodyPr wrap="square" rtlCol="0">
            <a:spAutoFit/>
          </a:bodyPr>
          <a:lstStyle/>
          <a:p>
            <a:r>
              <a:rPr lang="en-US" altLang="ja-JP" sz="20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橋梁</a:t>
            </a:r>
            <a:r>
              <a:rPr lang="en-US" altLang="ja-JP" sz="2000" b="1" dirty="0" smtClean="0">
                <a:latin typeface="Meiryo UI" panose="020B0604030504040204" pitchFamily="50" charset="-128"/>
                <a:ea typeface="Meiryo UI" panose="020B0604030504040204" pitchFamily="50" charset="-128"/>
                <a:cs typeface="Meiryo UI" panose="020B0604030504040204" pitchFamily="50" charset="-128"/>
              </a:rPr>
              <a:t>】</a:t>
            </a:r>
          </a:p>
          <a:p>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橋梁</a:t>
            </a:r>
            <a:r>
              <a:rPr lang="ja-JP" altLang="en-US" dirty="0">
                <a:latin typeface="Meiryo UI" panose="020B0604030504040204" pitchFamily="50" charset="-128"/>
                <a:ea typeface="Meiryo UI" panose="020B0604030504040204" pitchFamily="50" charset="-128"/>
                <a:cs typeface="Meiryo UI" panose="020B0604030504040204" pitchFamily="50" charset="-128"/>
              </a:rPr>
              <a:t>は</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、これまで府が実施してきた点検データを基に劣化曲線を算出し、ライフサイクルコストから最適管理水準値（健全度</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70</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）を設定している。定期点検結果から、路線の重要度別に設定した目標管理水準を下回るものについて補修を行う</a:t>
            </a:r>
            <a:r>
              <a:rPr lang="ja-JP" altLang="en-US"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予測計画型の維持管理</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を行っているが、将来的には、橋長や橋種、路線の重要度に応じ、最適な補修タイミングで修繕するために、定期点検データを蓄積し</a:t>
            </a:r>
            <a:r>
              <a:rPr lang="ja-JP" altLang="en-US" dirty="0">
                <a:latin typeface="Meiryo UI" panose="020B0604030504040204" pitchFamily="50" charset="-128"/>
                <a:ea typeface="Meiryo UI" panose="020B0604030504040204" pitchFamily="50" charset="-128"/>
                <a:cs typeface="Meiryo UI" panose="020B0604030504040204" pitchFamily="50" charset="-128"/>
              </a:rPr>
              <a:t>、個別橋梁ごと</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に劣化曲線の精度を高める。</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ただし、交通量の少ない路線にある橋長</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15</a:t>
            </a:r>
            <a:r>
              <a:rPr lang="ja-JP" altLang="en-US" dirty="0" err="1" smtClean="0">
                <a:latin typeface="Meiryo UI" panose="020B0604030504040204" pitchFamily="50" charset="-128"/>
                <a:ea typeface="Meiryo UI" panose="020B0604030504040204" pitchFamily="50" charset="-128"/>
                <a:cs typeface="Meiryo UI" panose="020B0604030504040204" pitchFamily="50" charset="-128"/>
              </a:rPr>
              <a:t>ｍ</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以下の橋梁など、重要度に応じて架替え（更新）も視野に</a:t>
            </a:r>
            <a:r>
              <a:rPr lang="ja-JP" altLang="en-US"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状態監視型の維持管理</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を行うこととする。</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また、橋面上にある集水桝の土砂</a:t>
            </a:r>
            <a:r>
              <a:rPr lang="ja-JP" altLang="en-US" dirty="0">
                <a:latin typeface="Meiryo UI" panose="020B0604030504040204" pitchFamily="50" charset="-128"/>
                <a:ea typeface="Meiryo UI" panose="020B0604030504040204" pitchFamily="50" charset="-128"/>
                <a:cs typeface="Meiryo UI" panose="020B0604030504040204" pitchFamily="50" charset="-128"/>
              </a:rPr>
              <a:t>堆積などによる排水不良は、橋梁桁端部や支承に腐食をもたらす</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など橋梁の長寿命化に悪</a:t>
            </a:r>
            <a:r>
              <a:rPr lang="ja-JP" altLang="en-US" dirty="0">
                <a:latin typeface="Meiryo UI" panose="020B0604030504040204" pitchFamily="50" charset="-128"/>
                <a:ea typeface="Meiryo UI" panose="020B0604030504040204" pitchFamily="50" charset="-128"/>
                <a:cs typeface="Meiryo UI" panose="020B0604030504040204" pitchFamily="50" charset="-128"/>
              </a:rPr>
              <a:t>影響があることから</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日常</a:t>
            </a:r>
            <a:r>
              <a:rPr lang="ja-JP" altLang="en-US"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管理を徹底</a:t>
            </a:r>
            <a:r>
              <a:rPr lang="ja-JP" altLang="en-US" dirty="0">
                <a:latin typeface="Meiryo UI" panose="020B0604030504040204" pitchFamily="50" charset="-128"/>
                <a:ea typeface="Meiryo UI" panose="020B0604030504040204" pitchFamily="50" charset="-128"/>
                <a:cs typeface="Meiryo UI" panose="020B0604030504040204" pitchFamily="50" charset="-128"/>
              </a:rPr>
              <a:t>する。</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8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課題</a:t>
            </a:r>
            <a:endParaRPr lang="en-US" altLang="ja-JP" b="1"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定期点検を着実に行っているものの、小規模なコンクリート片剥落などが発生。</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9" name="Rectangle 2"/>
          <p:cNvSpPr>
            <a:spLocks noChangeArrowheads="1"/>
          </p:cNvSpPr>
          <p:nvPr/>
        </p:nvSpPr>
        <p:spPr bwMode="auto">
          <a:xfrm>
            <a:off x="4160" y="-19653"/>
            <a:ext cx="9144000" cy="636588"/>
          </a:xfrm>
          <a:prstGeom prst="rect">
            <a:avLst/>
          </a:prstGeom>
          <a:gradFill>
            <a:gsLst>
              <a:gs pos="0">
                <a:schemeClr val="tx2"/>
              </a:gs>
              <a:gs pos="100000">
                <a:schemeClr val="accent1"/>
              </a:gs>
            </a:gsLst>
            <a:lin ang="5400000" scaled="1"/>
          </a:gradFill>
          <a:ln w="9525">
            <a:noFill/>
            <a:miter lim="800000"/>
            <a:headEnd/>
            <a:tailEnd/>
          </a:ln>
          <a:effectLst/>
          <a:extLst/>
        </p:spPr>
        <p:txBody>
          <a:bodyPr wrap="none" lIns="91350" tIns="45674" rIns="91350" bIns="45674" anchor="ctr"/>
          <a:lstStyle/>
          <a:p>
            <a:pPr fontAlgn="base">
              <a:spcBef>
                <a:spcPct val="0"/>
              </a:spcBef>
              <a:spcAft>
                <a:spcPct val="0"/>
              </a:spcAft>
            </a:pPr>
            <a:endParaRPr lang="en-US" altLang="zh-TW" sz="2800" b="1" dirty="0">
              <a:solidFill>
                <a:schemeClr val="bg1"/>
              </a:solidFill>
              <a:latin typeface="Meiryo UI" pitchFamily="50" charset="-128"/>
              <a:ea typeface="Meiryo UI" pitchFamily="50" charset="-128"/>
              <a:cs typeface="Meiryo UI" pitchFamily="50" charset="-128"/>
            </a:endParaRPr>
          </a:p>
        </p:txBody>
      </p:sp>
      <p:sp>
        <p:nvSpPr>
          <p:cNvPr id="16" name="正方形/長方形 15"/>
          <p:cNvSpPr/>
          <p:nvPr/>
        </p:nvSpPr>
        <p:spPr>
          <a:xfrm>
            <a:off x="-1250" y="87015"/>
            <a:ext cx="8677706" cy="461665"/>
          </a:xfrm>
          <a:prstGeom prst="rect">
            <a:avLst/>
          </a:prstGeom>
        </p:spPr>
        <p:txBody>
          <a:bodyPr wrap="square">
            <a:spAutoFit/>
          </a:bodyPr>
          <a:lstStyle/>
          <a:p>
            <a:pPr fontAlgn="base">
              <a:spcBef>
                <a:spcPct val="0"/>
              </a:spcBef>
              <a:spcAft>
                <a:spcPct val="0"/>
              </a:spcAft>
            </a:pPr>
            <a:r>
              <a:rPr lang="ja-JP" altLang="en-US" sz="2400" b="1" dirty="0" smtClean="0">
                <a:solidFill>
                  <a:schemeClr val="bg1"/>
                </a:solidFill>
                <a:latin typeface="Meiryo UI" pitchFamily="50" charset="-128"/>
                <a:ea typeface="Meiryo UI" pitchFamily="50" charset="-128"/>
                <a:cs typeface="Meiryo UI" pitchFamily="50" charset="-128"/>
              </a:rPr>
              <a:t>　</a:t>
            </a:r>
            <a:r>
              <a:rPr lang="en-US" altLang="ja-JP" sz="2400" b="1" dirty="0">
                <a:solidFill>
                  <a:schemeClr val="bg1"/>
                </a:solidFill>
                <a:latin typeface="Meiryo UI" pitchFamily="50" charset="-128"/>
                <a:ea typeface="Meiryo UI" pitchFamily="50" charset="-128"/>
                <a:cs typeface="Meiryo UI" pitchFamily="50" charset="-128"/>
              </a:rPr>
              <a:t>2</a:t>
            </a:r>
            <a:r>
              <a:rPr lang="ja-JP" altLang="en-US" sz="2400" b="1" dirty="0" smtClean="0">
                <a:solidFill>
                  <a:schemeClr val="bg1"/>
                </a:solidFill>
                <a:latin typeface="Meiryo UI" pitchFamily="50" charset="-128"/>
                <a:ea typeface="Meiryo UI" pitchFamily="50" charset="-128"/>
                <a:cs typeface="Meiryo UI" pitchFamily="50" charset="-128"/>
              </a:rPr>
              <a:t>）施設の特性に応じた維持管理手法の体系化</a:t>
            </a:r>
            <a:endParaRPr lang="ja-JP" altLang="en-US" sz="2400" b="1" dirty="0">
              <a:solidFill>
                <a:schemeClr val="bg1"/>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6970043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スライド番号プレースホルダー 1"/>
          <p:cNvSpPr>
            <a:spLocks noGrp="1"/>
          </p:cNvSpPr>
          <p:nvPr>
            <p:ph type="sldNum" sz="quarter" idx="12"/>
          </p:nvPr>
        </p:nvSpPr>
        <p:spPr>
          <a:xfrm>
            <a:off x="7010400" y="6492875"/>
            <a:ext cx="2133600" cy="365125"/>
          </a:xfrm>
        </p:spPr>
        <p:txBody>
          <a:bodyPr/>
          <a:lstStyle/>
          <a:p>
            <a:fld id="{57D6C0A1-9264-47D4-A470-56C07D157F34}" type="slidenum">
              <a:rPr kumimoji="1" lang="ja-JP" altLang="en-US" smtClean="0">
                <a:latin typeface="Meiryo UI" panose="020B0604030504040204" pitchFamily="50" charset="-128"/>
                <a:ea typeface="Meiryo UI" panose="020B0604030504040204" pitchFamily="50" charset="-128"/>
                <a:cs typeface="Meiryo UI" panose="020B0604030504040204" pitchFamily="50" charset="-128"/>
              </a:rPr>
              <a:t>33</a:t>
            </a:fld>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コンテンツ プレースホルダー 2"/>
          <p:cNvSpPr txBox="1">
            <a:spLocks/>
          </p:cNvSpPr>
          <p:nvPr/>
        </p:nvSpPr>
        <p:spPr>
          <a:xfrm>
            <a:off x="100233" y="689063"/>
            <a:ext cx="8928000" cy="402431"/>
          </a:xfrm>
          <a:prstGeom prst="rect">
            <a:avLst/>
          </a:prstGeom>
          <a:gradFill>
            <a:gsLst>
              <a:gs pos="0">
                <a:srgbClr val="FFFF99"/>
              </a:gs>
              <a:gs pos="100000">
                <a:schemeClr val="bg1"/>
              </a:gs>
            </a:gsLst>
            <a:lin ang="5400000" scaled="1"/>
          </a:gradFill>
          <a:ln w="12700">
            <a:solidFill>
              <a:schemeClr val="tx1"/>
            </a:solidFill>
          </a:ln>
        </p:spPr>
        <p:txBody>
          <a:bodyPr>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ts val="600"/>
              </a:spcBef>
              <a:buNone/>
            </a:pP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2-2</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　予防保全の拡充と適切な維持管理手法の選定：トンネル、舗装、</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Co</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構造物</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9" name="Rectangle 2"/>
          <p:cNvSpPr>
            <a:spLocks noChangeArrowheads="1"/>
          </p:cNvSpPr>
          <p:nvPr/>
        </p:nvSpPr>
        <p:spPr bwMode="auto">
          <a:xfrm>
            <a:off x="4160" y="-19653"/>
            <a:ext cx="9144000" cy="636588"/>
          </a:xfrm>
          <a:prstGeom prst="rect">
            <a:avLst/>
          </a:prstGeom>
          <a:gradFill>
            <a:gsLst>
              <a:gs pos="0">
                <a:schemeClr val="tx2"/>
              </a:gs>
              <a:gs pos="100000">
                <a:schemeClr val="accent1"/>
              </a:gs>
            </a:gsLst>
            <a:lin ang="5400000" scaled="1"/>
          </a:gradFill>
          <a:ln w="9525">
            <a:noFill/>
            <a:miter lim="800000"/>
            <a:headEnd/>
            <a:tailEnd/>
          </a:ln>
          <a:effectLst/>
          <a:extLst/>
        </p:spPr>
        <p:txBody>
          <a:bodyPr wrap="none" lIns="91350" tIns="45674" rIns="91350" bIns="45674" anchor="ctr"/>
          <a:lstStyle/>
          <a:p>
            <a:pPr fontAlgn="base">
              <a:spcBef>
                <a:spcPct val="0"/>
              </a:spcBef>
              <a:spcAft>
                <a:spcPct val="0"/>
              </a:spcAft>
            </a:pPr>
            <a:endParaRPr lang="en-US" altLang="zh-TW" sz="2800" b="1" dirty="0">
              <a:solidFill>
                <a:schemeClr val="bg1"/>
              </a:solidFill>
              <a:latin typeface="Meiryo UI" pitchFamily="50" charset="-128"/>
              <a:ea typeface="Meiryo UI" pitchFamily="50" charset="-128"/>
              <a:cs typeface="Meiryo UI" pitchFamily="50" charset="-128"/>
            </a:endParaRPr>
          </a:p>
        </p:txBody>
      </p:sp>
      <p:sp>
        <p:nvSpPr>
          <p:cNvPr id="16" name="正方形/長方形 15"/>
          <p:cNvSpPr/>
          <p:nvPr/>
        </p:nvSpPr>
        <p:spPr>
          <a:xfrm>
            <a:off x="-1250" y="87015"/>
            <a:ext cx="8677706" cy="461665"/>
          </a:xfrm>
          <a:prstGeom prst="rect">
            <a:avLst/>
          </a:prstGeom>
        </p:spPr>
        <p:txBody>
          <a:bodyPr wrap="square">
            <a:spAutoFit/>
          </a:bodyPr>
          <a:lstStyle/>
          <a:p>
            <a:pPr fontAlgn="base">
              <a:spcBef>
                <a:spcPct val="0"/>
              </a:spcBef>
              <a:spcAft>
                <a:spcPct val="0"/>
              </a:spcAft>
            </a:pPr>
            <a:r>
              <a:rPr lang="ja-JP" altLang="en-US" sz="2400" b="1" dirty="0" smtClean="0">
                <a:solidFill>
                  <a:schemeClr val="bg1"/>
                </a:solidFill>
                <a:latin typeface="Meiryo UI" pitchFamily="50" charset="-128"/>
                <a:ea typeface="Meiryo UI" pitchFamily="50" charset="-128"/>
                <a:cs typeface="Meiryo UI" pitchFamily="50" charset="-128"/>
              </a:rPr>
              <a:t>　</a:t>
            </a:r>
            <a:r>
              <a:rPr lang="en-US" altLang="ja-JP" sz="2400" b="1" dirty="0">
                <a:solidFill>
                  <a:schemeClr val="bg1"/>
                </a:solidFill>
                <a:latin typeface="Meiryo UI" pitchFamily="50" charset="-128"/>
                <a:ea typeface="Meiryo UI" pitchFamily="50" charset="-128"/>
                <a:cs typeface="Meiryo UI" pitchFamily="50" charset="-128"/>
              </a:rPr>
              <a:t>2</a:t>
            </a:r>
            <a:r>
              <a:rPr lang="ja-JP" altLang="en-US" sz="2400" b="1" dirty="0" smtClean="0">
                <a:solidFill>
                  <a:schemeClr val="bg1"/>
                </a:solidFill>
                <a:latin typeface="Meiryo UI" pitchFamily="50" charset="-128"/>
                <a:ea typeface="Meiryo UI" pitchFamily="50" charset="-128"/>
                <a:cs typeface="Meiryo UI" pitchFamily="50" charset="-128"/>
              </a:rPr>
              <a:t>）施設の特性に応じた維持管理手法の体系化</a:t>
            </a:r>
            <a:endParaRPr lang="ja-JP" altLang="en-US" sz="2400" b="1" dirty="0">
              <a:solidFill>
                <a:schemeClr val="bg1"/>
              </a:solidFill>
              <a:latin typeface="Meiryo UI" pitchFamily="50" charset="-128"/>
              <a:ea typeface="Meiryo UI" pitchFamily="50" charset="-128"/>
              <a:cs typeface="Meiryo UI" pitchFamily="50" charset="-128"/>
            </a:endParaRPr>
          </a:p>
        </p:txBody>
      </p:sp>
      <p:sp>
        <p:nvSpPr>
          <p:cNvPr id="17" name="テキスト ボックス 16"/>
          <p:cNvSpPr txBox="1"/>
          <p:nvPr/>
        </p:nvSpPr>
        <p:spPr>
          <a:xfrm>
            <a:off x="107504" y="1124744"/>
            <a:ext cx="8928000" cy="1508105"/>
          </a:xfrm>
          <a:prstGeom prst="rect">
            <a:avLst/>
          </a:prstGeom>
          <a:noFill/>
        </p:spPr>
        <p:txBody>
          <a:bodyPr wrap="square" rtlCol="0">
            <a:spAutoFit/>
          </a:bodyPr>
          <a:lstStyle/>
          <a:p>
            <a:r>
              <a:rPr lang="en-US" altLang="ja-JP" sz="20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トンネル</a:t>
            </a:r>
            <a:r>
              <a:rPr lang="en-US" altLang="ja-JP" sz="2000" b="1"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b="1"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latin typeface="Meiryo UI" panose="020B0604030504040204" pitchFamily="50" charset="-128"/>
                <a:ea typeface="Meiryo UI" panose="020B0604030504040204" pitchFamily="50" charset="-128"/>
                <a:cs typeface="Meiryo UI" panose="020B0604030504040204" pitchFamily="50" charset="-128"/>
              </a:rPr>
              <a:t>　トンネル</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は、現在定期点検結果から劣化や</a:t>
            </a:r>
            <a:r>
              <a:rPr lang="ja-JP" altLang="en-US" dirty="0">
                <a:latin typeface="Meiryo UI" panose="020B0604030504040204" pitchFamily="50" charset="-128"/>
                <a:ea typeface="Meiryo UI" panose="020B0604030504040204" pitchFamily="50" charset="-128"/>
                <a:cs typeface="Meiryo UI" panose="020B0604030504040204" pitchFamily="50" charset="-128"/>
              </a:rPr>
              <a:t>変状</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を評価し、必要と認められた場合に補修を行う状態監視型の維持管理を行っている。</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覆工コンクリートのひびわれについては、その劣化メカニズムから予測計画型の維持管理が困難であることから、</a:t>
            </a:r>
            <a:r>
              <a:rPr lang="ja-JP" altLang="en-US"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状態監視型の維持管理</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を行うこととする。</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テキスト ボックス 9"/>
          <p:cNvSpPr txBox="1"/>
          <p:nvPr/>
        </p:nvSpPr>
        <p:spPr>
          <a:xfrm>
            <a:off x="100233" y="4851157"/>
            <a:ext cx="8928000" cy="954107"/>
          </a:xfrm>
          <a:prstGeom prst="rect">
            <a:avLst/>
          </a:prstGeom>
          <a:noFill/>
        </p:spPr>
        <p:txBody>
          <a:bodyPr wrap="square" rtlCol="0">
            <a:spAutoFit/>
          </a:bodyPr>
          <a:lstStyle/>
          <a:p>
            <a:r>
              <a:rPr lang="en-US" altLang="ja-JP" sz="2000" b="1" dirty="0" smtClean="0">
                <a:latin typeface="Meiryo UI" panose="020B0604030504040204" pitchFamily="50" charset="-128"/>
                <a:ea typeface="Meiryo UI" panose="020B0604030504040204" pitchFamily="50" charset="-128"/>
                <a:cs typeface="Meiryo UI" panose="020B0604030504040204" pitchFamily="50" charset="-128"/>
              </a:rPr>
              <a:t>【Co</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構造物</a:t>
            </a:r>
            <a:r>
              <a:rPr lang="en-US" altLang="ja-JP" sz="2000" b="1"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b="1"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Co</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構造物は、定期点検を行い劣化</a:t>
            </a:r>
            <a:r>
              <a:rPr lang="ja-JP" altLang="en-US" dirty="0">
                <a:latin typeface="Meiryo UI" panose="020B0604030504040204" pitchFamily="50" charset="-128"/>
                <a:ea typeface="Meiryo UI" panose="020B0604030504040204" pitchFamily="50" charset="-128"/>
                <a:cs typeface="Meiryo UI" panose="020B0604030504040204" pitchFamily="50" charset="-128"/>
              </a:rPr>
              <a:t>や変状を評価し、必要と認められた場合に補修を行う</a:t>
            </a:r>
            <a:r>
              <a:rPr lang="ja-JP" altLang="en-US"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状態監視型の維持</a:t>
            </a:r>
            <a:r>
              <a:rPr lang="ja-JP" altLang="en-US"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管理</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を行うこととする。</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10"/>
          <p:cNvSpPr txBox="1"/>
          <p:nvPr/>
        </p:nvSpPr>
        <p:spPr>
          <a:xfrm>
            <a:off x="107504" y="2762925"/>
            <a:ext cx="8928000" cy="1908215"/>
          </a:xfrm>
          <a:prstGeom prst="rect">
            <a:avLst/>
          </a:prstGeom>
          <a:noFill/>
        </p:spPr>
        <p:txBody>
          <a:bodyPr wrap="square" rtlCol="0">
            <a:spAutoFit/>
          </a:bodyPr>
          <a:lstStyle/>
          <a:p>
            <a:r>
              <a:rPr lang="en-US" altLang="ja-JP" sz="20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舗装</a:t>
            </a:r>
            <a:r>
              <a:rPr lang="en-US" altLang="ja-JP" sz="2000" b="1" dirty="0" smtClean="0">
                <a:latin typeface="Meiryo UI" panose="020B0604030504040204" pitchFamily="50" charset="-128"/>
                <a:ea typeface="Meiryo UI" panose="020B0604030504040204" pitchFamily="50" charset="-128"/>
                <a:cs typeface="Meiryo UI" panose="020B0604030504040204" pitchFamily="50" charset="-128"/>
              </a:rPr>
              <a:t>】</a:t>
            </a:r>
          </a:p>
          <a:p>
            <a:r>
              <a:rPr lang="ja-JP" altLang="en-US" dirty="0">
                <a:latin typeface="Meiryo UI" panose="020B0604030504040204" pitchFamily="50" charset="-128"/>
                <a:ea typeface="Meiryo UI" panose="020B0604030504040204" pitchFamily="50" charset="-128"/>
                <a:cs typeface="Meiryo UI" panose="020B0604030504040204" pitchFamily="50" charset="-128"/>
              </a:rPr>
              <a:t>　舗装</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は、現在路面性状調査結果から劣化予測を行い補修を実施しているが、今後もデータを蓄積し、劣化予測の精度を向上させ、最適な補修タイミングで補修を実施する</a:t>
            </a:r>
            <a:r>
              <a:rPr lang="ja-JP" altLang="en-US"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予測計画型の維持管理</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を行うことが適していると考えられる。</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課題</a:t>
            </a:r>
            <a:endParaRPr lang="en-US" altLang="ja-JP" b="1"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日常パトロールを行うも、ポットホールなどにより管理瑕疵事故</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物損</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が発生。</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89754975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スライド番号プレースホルダー 1"/>
          <p:cNvSpPr>
            <a:spLocks noGrp="1"/>
          </p:cNvSpPr>
          <p:nvPr>
            <p:ph type="sldNum" sz="quarter" idx="12"/>
          </p:nvPr>
        </p:nvSpPr>
        <p:spPr>
          <a:xfrm>
            <a:off x="7010400" y="6492875"/>
            <a:ext cx="2133600" cy="365125"/>
          </a:xfrm>
        </p:spPr>
        <p:txBody>
          <a:bodyPr/>
          <a:lstStyle/>
          <a:p>
            <a:fld id="{57D6C0A1-9264-47D4-A470-56C07D157F34}" type="slidenum">
              <a:rPr kumimoji="1" lang="ja-JP" altLang="en-US" smtClean="0">
                <a:latin typeface="Meiryo UI" panose="020B0604030504040204" pitchFamily="50" charset="-128"/>
                <a:ea typeface="Meiryo UI" panose="020B0604030504040204" pitchFamily="50" charset="-128"/>
                <a:cs typeface="Meiryo UI" panose="020B0604030504040204" pitchFamily="50" charset="-128"/>
              </a:rPr>
              <a:t>34</a:t>
            </a:fld>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9" name="Rectangle 2"/>
          <p:cNvSpPr>
            <a:spLocks noChangeArrowheads="1"/>
          </p:cNvSpPr>
          <p:nvPr/>
        </p:nvSpPr>
        <p:spPr bwMode="auto">
          <a:xfrm>
            <a:off x="4160" y="-19653"/>
            <a:ext cx="9144000" cy="636588"/>
          </a:xfrm>
          <a:prstGeom prst="rect">
            <a:avLst/>
          </a:prstGeom>
          <a:gradFill>
            <a:gsLst>
              <a:gs pos="0">
                <a:schemeClr val="tx2"/>
              </a:gs>
              <a:gs pos="100000">
                <a:schemeClr val="accent1"/>
              </a:gs>
            </a:gsLst>
            <a:lin ang="5400000" scaled="1"/>
          </a:gradFill>
          <a:ln w="9525">
            <a:noFill/>
            <a:miter lim="800000"/>
            <a:headEnd/>
            <a:tailEnd/>
          </a:ln>
          <a:effectLst/>
          <a:extLst/>
        </p:spPr>
        <p:txBody>
          <a:bodyPr wrap="none" lIns="91350" tIns="45674" rIns="91350" bIns="45674" anchor="ctr"/>
          <a:lstStyle/>
          <a:p>
            <a:pPr fontAlgn="base">
              <a:spcBef>
                <a:spcPct val="0"/>
              </a:spcBef>
              <a:spcAft>
                <a:spcPct val="0"/>
              </a:spcAft>
            </a:pPr>
            <a:endParaRPr lang="en-US" altLang="zh-TW" sz="2800" b="1" dirty="0">
              <a:solidFill>
                <a:schemeClr val="bg1"/>
              </a:solidFill>
              <a:latin typeface="Meiryo UI" pitchFamily="50" charset="-128"/>
              <a:ea typeface="Meiryo UI" pitchFamily="50" charset="-128"/>
              <a:cs typeface="Meiryo UI" pitchFamily="50" charset="-128"/>
            </a:endParaRPr>
          </a:p>
        </p:txBody>
      </p:sp>
      <p:sp>
        <p:nvSpPr>
          <p:cNvPr id="10" name="正方形/長方形 9"/>
          <p:cNvSpPr/>
          <p:nvPr/>
        </p:nvSpPr>
        <p:spPr>
          <a:xfrm>
            <a:off x="-1250" y="87015"/>
            <a:ext cx="8677706" cy="461665"/>
          </a:xfrm>
          <a:prstGeom prst="rect">
            <a:avLst/>
          </a:prstGeom>
        </p:spPr>
        <p:txBody>
          <a:bodyPr wrap="square">
            <a:spAutoFit/>
          </a:bodyPr>
          <a:lstStyle/>
          <a:p>
            <a:pPr fontAlgn="base">
              <a:spcBef>
                <a:spcPct val="0"/>
              </a:spcBef>
              <a:spcAft>
                <a:spcPct val="0"/>
              </a:spcAft>
            </a:pPr>
            <a:r>
              <a:rPr lang="ja-JP" altLang="en-US" sz="2400" b="1" dirty="0" smtClean="0">
                <a:solidFill>
                  <a:schemeClr val="bg1"/>
                </a:solidFill>
                <a:latin typeface="Meiryo UI" pitchFamily="50" charset="-128"/>
                <a:ea typeface="Meiryo UI" pitchFamily="50" charset="-128"/>
                <a:cs typeface="Meiryo UI" pitchFamily="50" charset="-128"/>
              </a:rPr>
              <a:t>　</a:t>
            </a:r>
            <a:r>
              <a:rPr lang="en-US" altLang="ja-JP" sz="2400" b="1" dirty="0">
                <a:solidFill>
                  <a:schemeClr val="bg1"/>
                </a:solidFill>
                <a:latin typeface="Meiryo UI" pitchFamily="50" charset="-128"/>
                <a:ea typeface="Meiryo UI" pitchFamily="50" charset="-128"/>
                <a:cs typeface="Meiryo UI" pitchFamily="50" charset="-128"/>
              </a:rPr>
              <a:t>2</a:t>
            </a:r>
            <a:r>
              <a:rPr lang="ja-JP" altLang="en-US" sz="2400" b="1" dirty="0" smtClean="0">
                <a:solidFill>
                  <a:schemeClr val="bg1"/>
                </a:solidFill>
                <a:latin typeface="Meiryo UI" pitchFamily="50" charset="-128"/>
                <a:ea typeface="Meiryo UI" pitchFamily="50" charset="-128"/>
                <a:cs typeface="Meiryo UI" pitchFamily="50" charset="-128"/>
              </a:rPr>
              <a:t>）施設の特性に応じた維持管理手法の体系化</a:t>
            </a:r>
            <a:endParaRPr lang="ja-JP" altLang="en-US" sz="2400" b="1" dirty="0">
              <a:solidFill>
                <a:schemeClr val="bg1"/>
              </a:solidFill>
              <a:latin typeface="Meiryo UI" pitchFamily="50" charset="-128"/>
              <a:ea typeface="Meiryo UI" pitchFamily="50" charset="-128"/>
              <a:cs typeface="Meiryo UI" pitchFamily="50" charset="-128"/>
            </a:endParaRPr>
          </a:p>
        </p:txBody>
      </p:sp>
      <p:sp>
        <p:nvSpPr>
          <p:cNvPr id="11" name="コンテンツ プレースホルダー 2"/>
          <p:cNvSpPr txBox="1">
            <a:spLocks/>
          </p:cNvSpPr>
          <p:nvPr/>
        </p:nvSpPr>
        <p:spPr>
          <a:xfrm>
            <a:off x="100233" y="689063"/>
            <a:ext cx="8928000" cy="402431"/>
          </a:xfrm>
          <a:prstGeom prst="rect">
            <a:avLst/>
          </a:prstGeom>
          <a:gradFill>
            <a:gsLst>
              <a:gs pos="0">
                <a:srgbClr val="FFFF99"/>
              </a:gs>
              <a:gs pos="100000">
                <a:schemeClr val="bg1"/>
              </a:gs>
            </a:gsLst>
            <a:lin ang="5400000" scaled="1"/>
          </a:gradFill>
          <a:ln w="12700">
            <a:solidFill>
              <a:schemeClr val="tx1"/>
            </a:solidFill>
          </a:ln>
        </p:spPr>
        <p:txBody>
          <a:bodyPr>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ts val="600"/>
              </a:spcBef>
              <a:buNone/>
            </a:pP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2-2</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　予防保全の拡充と適切な維持管理手法の選定：横断歩道橋、道路法面</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テキスト ボックス 7"/>
          <p:cNvSpPr txBox="1"/>
          <p:nvPr/>
        </p:nvSpPr>
        <p:spPr>
          <a:xfrm>
            <a:off x="107504" y="1100931"/>
            <a:ext cx="8928000" cy="2462213"/>
          </a:xfrm>
          <a:prstGeom prst="rect">
            <a:avLst/>
          </a:prstGeom>
          <a:noFill/>
        </p:spPr>
        <p:txBody>
          <a:bodyPr wrap="square" rtlCol="0">
            <a:spAutoFit/>
          </a:bodyPr>
          <a:lstStyle/>
          <a:p>
            <a:r>
              <a:rPr lang="en-US" altLang="ja-JP" sz="20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横断歩道橋</a:t>
            </a:r>
            <a:r>
              <a:rPr lang="en-US" altLang="ja-JP" sz="2000" b="1"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b="1"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latin typeface="Meiryo UI" panose="020B0604030504040204" pitchFamily="50" charset="-128"/>
                <a:ea typeface="Meiryo UI" panose="020B0604030504040204" pitchFamily="50" charset="-128"/>
                <a:cs typeface="Meiryo UI" panose="020B0604030504040204" pitchFamily="50" charset="-128"/>
              </a:rPr>
              <a:t>　歩道</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橋の塗装の塗替えは、現在</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25</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年周期での時間計画型で行っている。</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また、施設の補修については、定期点検結果から劣化や</a:t>
            </a:r>
            <a:r>
              <a:rPr lang="ja-JP" altLang="en-US" dirty="0">
                <a:latin typeface="Meiryo UI" panose="020B0604030504040204" pitchFamily="50" charset="-128"/>
                <a:ea typeface="Meiryo UI" panose="020B0604030504040204" pitchFamily="50" charset="-128"/>
                <a:cs typeface="Meiryo UI" panose="020B0604030504040204" pitchFamily="50" charset="-128"/>
              </a:rPr>
              <a:t>変状</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を評価し、必要と認められた場合に補修を行う状態監視型の維持管理を行っている。</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塗替えについては、劣化確率と影響度から今後も</a:t>
            </a:r>
            <a:r>
              <a:rPr lang="ja-JP" altLang="en-US"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時間計画型の維持管理</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を行うことが適していると考えられる。</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腐食については</a:t>
            </a:r>
            <a:r>
              <a:rPr lang="ja-JP" altLang="en-US" dirty="0">
                <a:latin typeface="Meiryo UI" panose="020B0604030504040204" pitchFamily="50" charset="-128"/>
                <a:ea typeface="Meiryo UI" panose="020B0604030504040204" pitchFamily="50" charset="-128"/>
                <a:cs typeface="Meiryo UI" panose="020B0604030504040204" pitchFamily="50" charset="-128"/>
              </a:rPr>
              <a:t>、定期点検を行い劣化や変状を評価し、必要と認められた場合に補修を</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行う</a:t>
            </a:r>
            <a:r>
              <a:rPr lang="ja-JP" altLang="en-US"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状態監視型の維持管理</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を行うことが適していると考えられる。</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ボックス 11"/>
          <p:cNvSpPr txBox="1"/>
          <p:nvPr/>
        </p:nvSpPr>
        <p:spPr>
          <a:xfrm>
            <a:off x="100233" y="3573016"/>
            <a:ext cx="8928000" cy="3016210"/>
          </a:xfrm>
          <a:prstGeom prst="rect">
            <a:avLst/>
          </a:prstGeom>
          <a:noFill/>
        </p:spPr>
        <p:txBody>
          <a:bodyPr wrap="square" rtlCol="0">
            <a:spAutoFit/>
          </a:bodyPr>
          <a:lstStyle/>
          <a:p>
            <a:r>
              <a:rPr lang="en-US" altLang="ja-JP" sz="20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道路法面</a:t>
            </a:r>
            <a:r>
              <a:rPr lang="en-US" altLang="ja-JP" sz="2000" b="1"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b="1"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latin typeface="Meiryo UI" panose="020B0604030504040204" pitchFamily="50" charset="-128"/>
                <a:ea typeface="Meiryo UI" panose="020B0604030504040204" pitchFamily="50" charset="-128"/>
                <a:cs typeface="Meiryo UI" panose="020B0604030504040204" pitchFamily="50" charset="-128"/>
              </a:rPr>
              <a:t>　道路法面</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は、現在道路防災総点検結果</a:t>
            </a:r>
            <a:r>
              <a:rPr lang="ja-JP" altLang="en-US" dirty="0">
                <a:latin typeface="Meiryo UI" panose="020B0604030504040204" pitchFamily="50" charset="-128"/>
                <a:ea typeface="Meiryo UI" panose="020B0604030504040204" pitchFamily="50" charset="-128"/>
                <a:cs typeface="Meiryo UI" panose="020B0604030504040204" pitchFamily="50" charset="-128"/>
              </a:rPr>
              <a:t>から劣化や変状を評価し</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、必要</a:t>
            </a:r>
            <a:r>
              <a:rPr lang="ja-JP" altLang="en-US" dirty="0">
                <a:latin typeface="Meiryo UI" panose="020B0604030504040204" pitchFamily="50" charset="-128"/>
                <a:ea typeface="Meiryo UI" panose="020B0604030504040204" pitchFamily="50" charset="-128"/>
                <a:cs typeface="Meiryo UI" panose="020B0604030504040204" pitchFamily="50" charset="-128"/>
              </a:rPr>
              <a:t>と認められた場合</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に対策を</a:t>
            </a:r>
            <a:r>
              <a:rPr lang="ja-JP" altLang="en-US" dirty="0">
                <a:latin typeface="Meiryo UI" panose="020B0604030504040204" pitchFamily="50" charset="-128"/>
                <a:ea typeface="Meiryo UI" panose="020B0604030504040204" pitchFamily="50" charset="-128"/>
                <a:cs typeface="Meiryo UI" panose="020B0604030504040204" pitchFamily="50" charset="-128"/>
              </a:rPr>
              <a:t>行う状態監視型の維持管理を行っている</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将来的にも総点検を行い、劣化</a:t>
            </a:r>
            <a:r>
              <a:rPr lang="ja-JP" altLang="en-US" dirty="0">
                <a:latin typeface="Meiryo UI" panose="020B0604030504040204" pitchFamily="50" charset="-128"/>
                <a:ea typeface="Meiryo UI" panose="020B0604030504040204" pitchFamily="50" charset="-128"/>
                <a:cs typeface="Meiryo UI" panose="020B0604030504040204" pitchFamily="50" charset="-128"/>
              </a:rPr>
              <a:t>や変状を評価し、必要と認められた場合</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に</a:t>
            </a:r>
            <a:r>
              <a:rPr lang="ja-JP" altLang="en-US" dirty="0">
                <a:latin typeface="Meiryo UI" panose="020B0604030504040204" pitchFamily="50" charset="-128"/>
                <a:ea typeface="Meiryo UI" panose="020B0604030504040204" pitchFamily="50" charset="-128"/>
                <a:cs typeface="Meiryo UI" panose="020B0604030504040204" pitchFamily="50" charset="-128"/>
              </a:rPr>
              <a:t>対策</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を</a:t>
            </a:r>
            <a:r>
              <a:rPr lang="ja-JP" altLang="en-US" dirty="0">
                <a:latin typeface="Meiryo UI" panose="020B0604030504040204" pitchFamily="50" charset="-128"/>
                <a:ea typeface="Meiryo UI" panose="020B0604030504040204" pitchFamily="50" charset="-128"/>
                <a:cs typeface="Meiryo UI" panose="020B0604030504040204" pitchFamily="50" charset="-128"/>
              </a:rPr>
              <a:t>行う</a:t>
            </a:r>
            <a:r>
              <a:rPr lang="ja-JP" altLang="en-US"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状態</a:t>
            </a:r>
            <a:r>
              <a:rPr lang="ja-JP" altLang="en-US"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監視型の</a:t>
            </a:r>
            <a:r>
              <a:rPr lang="ja-JP" altLang="en-US"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維持</a:t>
            </a:r>
            <a:r>
              <a:rPr lang="ja-JP" altLang="en-US"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管理</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を行うこととする。</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対策済の施設</a:t>
            </a:r>
            <a:r>
              <a:rPr lang="en-US" altLang="ja-JP" dirty="0">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法枠工、コンクリート吹付等</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についても、</a:t>
            </a:r>
            <a:r>
              <a:rPr lang="ja-JP" altLang="en-US" dirty="0">
                <a:latin typeface="Meiryo UI" panose="020B0604030504040204" pitchFamily="50" charset="-128"/>
                <a:ea typeface="Meiryo UI" panose="020B0604030504040204" pitchFamily="50" charset="-128"/>
                <a:cs typeface="Meiryo UI" panose="020B0604030504040204" pitchFamily="50" charset="-128"/>
              </a:rPr>
              <a:t>総</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点検を行い</a:t>
            </a:r>
            <a:r>
              <a:rPr lang="ja-JP" altLang="en-US" dirty="0">
                <a:latin typeface="Meiryo UI" panose="020B0604030504040204" pitchFamily="50" charset="-128"/>
                <a:ea typeface="Meiryo UI" panose="020B0604030504040204" pitchFamily="50" charset="-128"/>
                <a:cs typeface="Meiryo UI" panose="020B0604030504040204" pitchFamily="50" charset="-128"/>
              </a:rPr>
              <a:t>劣化や変状を評価し、必要と認められた場合</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に</a:t>
            </a:r>
            <a:r>
              <a:rPr lang="ja-JP" altLang="en-US" dirty="0">
                <a:latin typeface="Meiryo UI" panose="020B0604030504040204" pitchFamily="50" charset="-128"/>
                <a:ea typeface="Meiryo UI" panose="020B0604030504040204" pitchFamily="50" charset="-128"/>
                <a:cs typeface="Meiryo UI" panose="020B0604030504040204" pitchFamily="50" charset="-128"/>
              </a:rPr>
              <a:t>補修</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を</a:t>
            </a:r>
            <a:r>
              <a:rPr lang="ja-JP" altLang="en-US" dirty="0">
                <a:latin typeface="Meiryo UI" panose="020B0604030504040204" pitchFamily="50" charset="-128"/>
                <a:ea typeface="Meiryo UI" panose="020B0604030504040204" pitchFamily="50" charset="-128"/>
                <a:cs typeface="Meiryo UI" panose="020B0604030504040204" pitchFamily="50" charset="-128"/>
              </a:rPr>
              <a:t>行う</a:t>
            </a:r>
            <a:r>
              <a:rPr lang="ja-JP" altLang="en-US"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状態監視型の維持管理</a:t>
            </a:r>
            <a:r>
              <a:rPr lang="ja-JP" altLang="en-US" dirty="0">
                <a:latin typeface="Meiryo UI" panose="020B0604030504040204" pitchFamily="50" charset="-128"/>
                <a:ea typeface="Meiryo UI" panose="020B0604030504040204" pitchFamily="50" charset="-128"/>
                <a:cs typeface="Meiryo UI" panose="020B0604030504040204" pitchFamily="50" charset="-128"/>
              </a:rPr>
              <a:t>を行うこととする。</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latin typeface="Meiryo UI" panose="020B0604030504040204" pitchFamily="50" charset="-128"/>
                <a:ea typeface="Meiryo UI" panose="020B0604030504040204" pitchFamily="50" charset="-128"/>
                <a:cs typeface="Meiryo UI" panose="020B0604030504040204" pitchFamily="50" charset="-128"/>
              </a:rPr>
              <a:t>◆</a:t>
            </a:r>
            <a:r>
              <a:rPr lang="ja-JP" altLang="en-US" b="1" dirty="0">
                <a:latin typeface="Meiryo UI" panose="020B0604030504040204" pitchFamily="50" charset="-128"/>
                <a:ea typeface="Meiryo UI" panose="020B0604030504040204" pitchFamily="50" charset="-128"/>
                <a:cs typeface="Meiryo UI" panose="020B0604030504040204" pitchFamily="50" charset="-128"/>
              </a:rPr>
              <a:t>課題</a:t>
            </a:r>
            <a:endParaRPr lang="en-US" altLang="ja-JP"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近年のゲリラ豪雨や台風により道路防災総点検の抽出対象箇所となっていない場所で災害</a:t>
            </a:r>
            <a:r>
              <a:rPr lang="ja-JP" altLang="en-US" dirty="0">
                <a:latin typeface="Meiryo UI" panose="020B0604030504040204" pitchFamily="50" charset="-128"/>
                <a:ea typeface="Meiryo UI" panose="020B0604030504040204" pitchFamily="50" charset="-128"/>
                <a:cs typeface="Meiryo UI" panose="020B0604030504040204" pitchFamily="50" charset="-128"/>
              </a:rPr>
              <a:t>が</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発生。</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15081527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スライド番号プレースホルダー 1"/>
          <p:cNvSpPr>
            <a:spLocks noGrp="1"/>
          </p:cNvSpPr>
          <p:nvPr>
            <p:ph type="sldNum" sz="quarter" idx="12"/>
          </p:nvPr>
        </p:nvSpPr>
        <p:spPr>
          <a:xfrm>
            <a:off x="7010400" y="6492875"/>
            <a:ext cx="2133600" cy="365125"/>
          </a:xfrm>
        </p:spPr>
        <p:txBody>
          <a:bodyPr/>
          <a:lstStyle/>
          <a:p>
            <a:fld id="{57D6C0A1-9264-47D4-A470-56C07D157F34}" type="slidenum">
              <a:rPr kumimoji="1" lang="ja-JP" altLang="en-US" smtClean="0">
                <a:latin typeface="Meiryo UI" panose="020B0604030504040204" pitchFamily="50" charset="-128"/>
                <a:ea typeface="Meiryo UI" panose="020B0604030504040204" pitchFamily="50" charset="-128"/>
                <a:cs typeface="Meiryo UI" panose="020B0604030504040204" pitchFamily="50" charset="-128"/>
              </a:rPr>
              <a:t>35</a:t>
            </a:fld>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9" name="Rectangle 2"/>
          <p:cNvSpPr>
            <a:spLocks noChangeArrowheads="1"/>
          </p:cNvSpPr>
          <p:nvPr/>
        </p:nvSpPr>
        <p:spPr bwMode="auto">
          <a:xfrm>
            <a:off x="4160" y="-19653"/>
            <a:ext cx="9144000" cy="636588"/>
          </a:xfrm>
          <a:prstGeom prst="rect">
            <a:avLst/>
          </a:prstGeom>
          <a:gradFill>
            <a:gsLst>
              <a:gs pos="0">
                <a:schemeClr val="tx2"/>
              </a:gs>
              <a:gs pos="100000">
                <a:schemeClr val="accent1"/>
              </a:gs>
            </a:gsLst>
            <a:lin ang="5400000" scaled="1"/>
          </a:gradFill>
          <a:ln w="9525">
            <a:noFill/>
            <a:miter lim="800000"/>
            <a:headEnd/>
            <a:tailEnd/>
          </a:ln>
          <a:effectLst/>
          <a:extLst/>
        </p:spPr>
        <p:txBody>
          <a:bodyPr wrap="none" lIns="91350" tIns="45674" rIns="91350" bIns="45674" anchor="ctr"/>
          <a:lstStyle/>
          <a:p>
            <a:pPr fontAlgn="base">
              <a:spcBef>
                <a:spcPct val="0"/>
              </a:spcBef>
              <a:spcAft>
                <a:spcPct val="0"/>
              </a:spcAft>
            </a:pPr>
            <a:endParaRPr lang="en-US" altLang="zh-TW" sz="2800" b="1" dirty="0">
              <a:solidFill>
                <a:schemeClr val="bg1"/>
              </a:solidFill>
              <a:latin typeface="Meiryo UI" pitchFamily="50" charset="-128"/>
              <a:ea typeface="Meiryo UI" pitchFamily="50" charset="-128"/>
              <a:cs typeface="Meiryo UI" pitchFamily="50" charset="-128"/>
            </a:endParaRPr>
          </a:p>
        </p:txBody>
      </p:sp>
      <p:sp>
        <p:nvSpPr>
          <p:cNvPr id="12" name="正方形/長方形 11"/>
          <p:cNvSpPr/>
          <p:nvPr/>
        </p:nvSpPr>
        <p:spPr>
          <a:xfrm>
            <a:off x="-1250" y="87015"/>
            <a:ext cx="8677706" cy="461665"/>
          </a:xfrm>
          <a:prstGeom prst="rect">
            <a:avLst/>
          </a:prstGeom>
        </p:spPr>
        <p:txBody>
          <a:bodyPr wrap="square">
            <a:spAutoFit/>
          </a:bodyPr>
          <a:lstStyle/>
          <a:p>
            <a:pPr fontAlgn="base">
              <a:spcBef>
                <a:spcPct val="0"/>
              </a:spcBef>
              <a:spcAft>
                <a:spcPct val="0"/>
              </a:spcAft>
            </a:pPr>
            <a:r>
              <a:rPr lang="ja-JP" altLang="en-US" sz="2400" b="1" dirty="0" smtClean="0">
                <a:solidFill>
                  <a:schemeClr val="bg1"/>
                </a:solidFill>
                <a:latin typeface="Meiryo UI" pitchFamily="50" charset="-128"/>
                <a:ea typeface="Meiryo UI" pitchFamily="50" charset="-128"/>
                <a:cs typeface="Meiryo UI" pitchFamily="50" charset="-128"/>
              </a:rPr>
              <a:t>　</a:t>
            </a:r>
            <a:r>
              <a:rPr lang="en-US" altLang="ja-JP" sz="2400" b="1" dirty="0">
                <a:solidFill>
                  <a:schemeClr val="bg1"/>
                </a:solidFill>
                <a:latin typeface="Meiryo UI" pitchFamily="50" charset="-128"/>
                <a:ea typeface="Meiryo UI" pitchFamily="50" charset="-128"/>
                <a:cs typeface="Meiryo UI" pitchFamily="50" charset="-128"/>
              </a:rPr>
              <a:t>2</a:t>
            </a:r>
            <a:r>
              <a:rPr lang="ja-JP" altLang="en-US" sz="2400" b="1" dirty="0" smtClean="0">
                <a:solidFill>
                  <a:schemeClr val="bg1"/>
                </a:solidFill>
                <a:latin typeface="Meiryo UI" pitchFamily="50" charset="-128"/>
                <a:ea typeface="Meiryo UI" pitchFamily="50" charset="-128"/>
                <a:cs typeface="Meiryo UI" pitchFamily="50" charset="-128"/>
              </a:rPr>
              <a:t>）施設の特性に応じた維持管理手法の体系化</a:t>
            </a:r>
            <a:endParaRPr lang="ja-JP" altLang="en-US" sz="2400" b="1" dirty="0">
              <a:solidFill>
                <a:schemeClr val="bg1"/>
              </a:solidFill>
              <a:latin typeface="Meiryo UI" pitchFamily="50" charset="-128"/>
              <a:ea typeface="Meiryo UI" pitchFamily="50" charset="-128"/>
              <a:cs typeface="Meiryo UI" pitchFamily="50" charset="-128"/>
            </a:endParaRPr>
          </a:p>
        </p:txBody>
      </p:sp>
      <p:sp>
        <p:nvSpPr>
          <p:cNvPr id="13" name="コンテンツ プレースホルダー 2"/>
          <p:cNvSpPr txBox="1">
            <a:spLocks/>
          </p:cNvSpPr>
          <p:nvPr/>
        </p:nvSpPr>
        <p:spPr>
          <a:xfrm>
            <a:off x="100233" y="689063"/>
            <a:ext cx="8928000" cy="402431"/>
          </a:xfrm>
          <a:prstGeom prst="rect">
            <a:avLst/>
          </a:prstGeom>
          <a:gradFill>
            <a:gsLst>
              <a:gs pos="0">
                <a:srgbClr val="FFFF99"/>
              </a:gs>
              <a:gs pos="100000">
                <a:schemeClr val="bg1"/>
              </a:gs>
            </a:gsLst>
            <a:lin ang="5400000" scaled="1"/>
          </a:gradFill>
          <a:ln w="12700">
            <a:solidFill>
              <a:schemeClr val="tx1"/>
            </a:solidFill>
          </a:ln>
        </p:spPr>
        <p:txBody>
          <a:bodyPr>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ts val="600"/>
              </a:spcBef>
              <a:buNone/>
            </a:pP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2-2</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　予防保全の拡充と適切な維持管理手法の選定：排水施設</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テキスト ボックス 7"/>
          <p:cNvSpPr txBox="1"/>
          <p:nvPr/>
        </p:nvSpPr>
        <p:spPr>
          <a:xfrm>
            <a:off x="107504" y="1110803"/>
            <a:ext cx="8928000" cy="2523768"/>
          </a:xfrm>
          <a:prstGeom prst="rect">
            <a:avLst/>
          </a:prstGeom>
          <a:noFill/>
        </p:spPr>
        <p:txBody>
          <a:bodyPr wrap="square" rtlCol="0">
            <a:spAutoFit/>
          </a:bodyPr>
          <a:lstStyle/>
          <a:p>
            <a:r>
              <a:rPr lang="en-US" altLang="ja-JP" sz="20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排水施設</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側溝、集水桝</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2000" b="1" dirty="0" smtClean="0">
                <a:latin typeface="Meiryo UI" panose="020B0604030504040204" pitchFamily="50" charset="-128"/>
                <a:ea typeface="Meiryo UI" panose="020B0604030504040204" pitchFamily="50" charset="-128"/>
                <a:cs typeface="Meiryo UI" panose="020B0604030504040204" pitchFamily="50" charset="-128"/>
              </a:rPr>
              <a:t>】</a:t>
            </a:r>
          </a:p>
          <a:p>
            <a:r>
              <a:rPr lang="ja-JP" altLang="en-US" dirty="0">
                <a:latin typeface="Meiryo UI" panose="020B0604030504040204" pitchFamily="50" charset="-128"/>
                <a:ea typeface="Meiryo UI" panose="020B0604030504040204" pitchFamily="50" charset="-128"/>
                <a:cs typeface="Meiryo UI" panose="020B0604030504040204" pitchFamily="50" charset="-128"/>
              </a:rPr>
              <a:t>　排水施設</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は</a:t>
            </a:r>
            <a:r>
              <a:rPr lang="ja-JP" altLang="en-US" dirty="0">
                <a:latin typeface="Meiryo UI" panose="020B0604030504040204" pitchFamily="50" charset="-128"/>
                <a:ea typeface="Meiryo UI" panose="020B0604030504040204" pitchFamily="50" charset="-128"/>
                <a:cs typeface="Meiryo UI" panose="020B0604030504040204" pitchFamily="50" charset="-128"/>
              </a:rPr>
              <a:t>、現在道路</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パトロールを行い劣化</a:t>
            </a:r>
            <a:r>
              <a:rPr lang="ja-JP" altLang="en-US" dirty="0">
                <a:latin typeface="Meiryo UI" panose="020B0604030504040204" pitchFamily="50" charset="-128"/>
                <a:ea typeface="Meiryo UI" panose="020B0604030504040204" pitchFamily="50" charset="-128"/>
                <a:cs typeface="Meiryo UI" panose="020B0604030504040204" pitchFamily="50" charset="-128"/>
              </a:rPr>
              <a:t>や変状を評価し、必要と認められた場合</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に</a:t>
            </a:r>
            <a:r>
              <a:rPr lang="ja-JP" altLang="en-US" dirty="0">
                <a:latin typeface="Meiryo UI" panose="020B0604030504040204" pitchFamily="50" charset="-128"/>
                <a:ea typeface="Meiryo UI" panose="020B0604030504040204" pitchFamily="50" charset="-128"/>
                <a:cs typeface="Meiryo UI" panose="020B0604030504040204" pitchFamily="50" charset="-128"/>
              </a:rPr>
              <a:t>補修</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を</a:t>
            </a:r>
            <a:r>
              <a:rPr lang="ja-JP" altLang="en-US" dirty="0">
                <a:latin typeface="Meiryo UI" panose="020B0604030504040204" pitchFamily="50" charset="-128"/>
                <a:ea typeface="Meiryo UI" panose="020B0604030504040204" pitchFamily="50" charset="-128"/>
                <a:cs typeface="Meiryo UI" panose="020B0604030504040204" pitchFamily="50" charset="-128"/>
              </a:rPr>
              <a:t>行う状態監視型の維持管理を行っている。</a:t>
            </a:r>
          </a:p>
          <a:p>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施設</a:t>
            </a:r>
            <a:r>
              <a:rPr lang="ja-JP" altLang="en-US" dirty="0">
                <a:latin typeface="Meiryo UI" panose="020B0604030504040204" pitchFamily="50" charset="-128"/>
                <a:ea typeface="Meiryo UI" panose="020B0604030504040204" pitchFamily="50" charset="-128"/>
                <a:cs typeface="Meiryo UI" panose="020B0604030504040204" pitchFamily="50" charset="-128"/>
              </a:rPr>
              <a:t>の重要度、影響などから現在</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の</a:t>
            </a:r>
            <a:r>
              <a:rPr lang="ja-JP" altLang="en-US"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状態監視型</a:t>
            </a:r>
            <a:r>
              <a:rPr lang="ja-JP" altLang="en-US"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の維持管理</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を行う</a:t>
            </a:r>
            <a:r>
              <a:rPr lang="ja-JP" altLang="en-US" dirty="0">
                <a:latin typeface="Meiryo UI" panose="020B0604030504040204" pitchFamily="50" charset="-128"/>
                <a:ea typeface="Meiryo UI" panose="020B0604030504040204" pitchFamily="50" charset="-128"/>
                <a:cs typeface="Meiryo UI" panose="020B0604030504040204" pitchFamily="50" charset="-128"/>
              </a:rPr>
              <a:t>ことが適していると</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考えられる。</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また、地下構造部（アンダー部）や道路冠水が頻発に発生している箇所については、側溝･集水桝の</a:t>
            </a:r>
            <a:r>
              <a:rPr lang="ja-JP" altLang="en-US"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日常管理を徹底</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する。また、梅雨や台風前には緊急点検を実施する。</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課題</a:t>
            </a:r>
            <a:endParaRPr lang="en-US" altLang="ja-JP" b="1"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近年、排水機能を超えるゲリラ豪雨等により道路冠水が発生。</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06197237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スライド番号プレースホルダー 1"/>
          <p:cNvSpPr>
            <a:spLocks noGrp="1"/>
          </p:cNvSpPr>
          <p:nvPr>
            <p:ph type="sldNum" sz="quarter" idx="12"/>
          </p:nvPr>
        </p:nvSpPr>
        <p:spPr>
          <a:xfrm>
            <a:off x="7010400" y="6492875"/>
            <a:ext cx="2133600" cy="365125"/>
          </a:xfrm>
        </p:spPr>
        <p:txBody>
          <a:bodyPr/>
          <a:lstStyle/>
          <a:p>
            <a:fld id="{57D6C0A1-9264-47D4-A470-56C07D157F34}" type="slidenum">
              <a:rPr kumimoji="1" lang="ja-JP" altLang="en-US" smtClean="0">
                <a:latin typeface="Meiryo UI" panose="020B0604030504040204" pitchFamily="50" charset="-128"/>
                <a:ea typeface="Meiryo UI" panose="020B0604030504040204" pitchFamily="50" charset="-128"/>
                <a:cs typeface="Meiryo UI" panose="020B0604030504040204" pitchFamily="50" charset="-128"/>
              </a:rPr>
              <a:t>36</a:t>
            </a:fld>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テキスト ボックス 16"/>
          <p:cNvSpPr txBox="1"/>
          <p:nvPr/>
        </p:nvSpPr>
        <p:spPr>
          <a:xfrm>
            <a:off x="107504" y="1124744"/>
            <a:ext cx="8928000" cy="4832092"/>
          </a:xfrm>
          <a:prstGeom prst="rect">
            <a:avLst/>
          </a:prstGeom>
          <a:noFill/>
        </p:spPr>
        <p:txBody>
          <a:bodyPr wrap="square" rtlCol="0">
            <a:spAutoFit/>
          </a:bodyPr>
          <a:lstStyle/>
          <a:p>
            <a:r>
              <a:rPr lang="en-US" altLang="ja-JP" sz="20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交通安全施設</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道路</a:t>
            </a:r>
            <a:r>
              <a:rPr lang="ja-JP" altLang="en-US" dirty="0">
                <a:latin typeface="Meiryo UI" panose="020B0604030504040204" pitchFamily="50" charset="-128"/>
                <a:ea typeface="Meiryo UI" panose="020B0604030504040204" pitchFamily="50" charset="-128"/>
                <a:cs typeface="Meiryo UI" panose="020B0604030504040204" pitchFamily="50" charset="-128"/>
              </a:rPr>
              <a:t>照明灯、案内標識、道路情報板、防護柵</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等</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2000" b="1"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b="1"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交通</a:t>
            </a:r>
            <a:r>
              <a:rPr lang="ja-JP" altLang="en-US" dirty="0">
                <a:latin typeface="Meiryo UI" panose="020B0604030504040204" pitchFamily="50" charset="-128"/>
                <a:ea typeface="Meiryo UI" panose="020B0604030504040204" pitchFamily="50" charset="-128"/>
                <a:cs typeface="Meiryo UI" panose="020B0604030504040204" pitchFamily="50" charset="-128"/>
              </a:rPr>
              <a:t>安全</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施設は</a:t>
            </a:r>
            <a:r>
              <a:rPr lang="ja-JP" altLang="en-US" dirty="0">
                <a:latin typeface="Meiryo UI" panose="020B0604030504040204" pitchFamily="50" charset="-128"/>
                <a:ea typeface="Meiryo UI" panose="020B0604030504040204" pitchFamily="50" charset="-128"/>
                <a:cs typeface="Meiryo UI" panose="020B0604030504040204" pitchFamily="50" charset="-128"/>
              </a:rPr>
              <a:t>、現在道路</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パトロールを</a:t>
            </a:r>
            <a:r>
              <a:rPr lang="ja-JP" altLang="en-US" dirty="0">
                <a:latin typeface="Meiryo UI" panose="020B0604030504040204" pitchFamily="50" charset="-128"/>
                <a:ea typeface="Meiryo UI" panose="020B0604030504040204" pitchFamily="50" charset="-128"/>
                <a:cs typeface="Meiryo UI" panose="020B0604030504040204" pitchFamily="50" charset="-128"/>
              </a:rPr>
              <a:t>行い劣化や変状を評価し、必要と認められた場合に補修を行う状態監視型の維持管理を行っている</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endParaRPr lang="ja-JP" altLang="en-US" sz="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小型の案内標識や防護柵については、施設</a:t>
            </a:r>
            <a:r>
              <a:rPr lang="ja-JP" altLang="en-US" dirty="0">
                <a:latin typeface="Meiryo UI" panose="020B0604030504040204" pitchFamily="50" charset="-128"/>
                <a:ea typeface="Meiryo UI" panose="020B0604030504040204" pitchFamily="50" charset="-128"/>
                <a:cs typeface="Meiryo UI" panose="020B0604030504040204" pitchFamily="50" charset="-128"/>
              </a:rPr>
              <a:t>の重要度、影響などから現在</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の</a:t>
            </a:r>
            <a:r>
              <a:rPr lang="ja-JP" altLang="en-US"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状態監視型</a:t>
            </a:r>
            <a:r>
              <a:rPr lang="ja-JP" altLang="en-US"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維持管理</a:t>
            </a:r>
            <a:r>
              <a:rPr lang="ja-JP" altLang="en-US" dirty="0">
                <a:latin typeface="Meiryo UI" panose="020B0604030504040204" pitchFamily="50" charset="-128"/>
                <a:ea typeface="Meiryo UI" panose="020B0604030504040204" pitchFamily="50" charset="-128"/>
                <a:cs typeface="Meiryo UI" panose="020B0604030504040204" pitchFamily="50" charset="-128"/>
              </a:rPr>
              <a:t>を行うことが適していると</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考えられる。</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latin typeface="Meiryo UI" panose="020B0604030504040204" pitchFamily="50" charset="-128"/>
                <a:ea typeface="Meiryo UI" panose="020B0604030504040204" pitchFamily="50" charset="-128"/>
                <a:cs typeface="Meiryo UI" panose="020B0604030504040204" pitchFamily="50" charset="-128"/>
              </a:rPr>
              <a:t>　門</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型の案内標識や道路情報板については、道路法</a:t>
            </a:r>
            <a:r>
              <a:rPr lang="ja-JP" altLang="en-US" dirty="0">
                <a:latin typeface="Meiryo UI" panose="020B0604030504040204" pitchFamily="50" charset="-128"/>
                <a:ea typeface="Meiryo UI" panose="020B0604030504040204" pitchFamily="50" charset="-128"/>
                <a:cs typeface="Meiryo UI" panose="020B0604030504040204" pitchFamily="50" charset="-128"/>
              </a:rPr>
              <a:t>施行規則改正を受けて</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、近接目視による定期点検</a:t>
            </a:r>
            <a:r>
              <a:rPr lang="ja-JP" altLang="en-US" dirty="0">
                <a:latin typeface="Meiryo UI" panose="020B0604030504040204" pitchFamily="50" charset="-128"/>
                <a:ea typeface="Meiryo UI" panose="020B0604030504040204" pitchFamily="50" charset="-128"/>
                <a:cs typeface="Meiryo UI" panose="020B0604030504040204" pitchFamily="50" charset="-128"/>
              </a:rPr>
              <a:t>が</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義務付けられることとなることから、</a:t>
            </a:r>
            <a:r>
              <a:rPr lang="ja-JP" altLang="en-US" dirty="0">
                <a:latin typeface="Meiryo UI" panose="020B0604030504040204" pitchFamily="50" charset="-128"/>
                <a:ea typeface="Meiryo UI" panose="020B0604030504040204" pitchFamily="50" charset="-128"/>
                <a:cs typeface="Meiryo UI" panose="020B0604030504040204" pitchFamily="50" charset="-128"/>
              </a:rPr>
              <a:t>点検の結果、必要と認められた場合に補修を行う</a:t>
            </a:r>
            <a:r>
              <a:rPr lang="ja-JP" altLang="en-US"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状態監視型の維持管理</a:t>
            </a:r>
            <a:r>
              <a:rPr lang="ja-JP" altLang="en-US" dirty="0">
                <a:latin typeface="Meiryo UI" panose="020B0604030504040204" pitchFamily="50" charset="-128"/>
                <a:ea typeface="Meiryo UI" panose="020B0604030504040204" pitchFamily="50" charset="-128"/>
                <a:cs typeface="Meiryo UI" panose="020B0604030504040204" pitchFamily="50" charset="-128"/>
              </a:rPr>
              <a:t>を行う</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こととする。</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dirty="0">
                <a:latin typeface="Meiryo UI" panose="020B0604030504040204" pitchFamily="50" charset="-128"/>
                <a:ea typeface="Meiryo UI" panose="020B0604030504040204" pitchFamily="50" charset="-128"/>
                <a:cs typeface="Meiryo UI" panose="020B0604030504040204" pitchFamily="50" charset="-128"/>
              </a:rPr>
              <a:t>また、昨年度の道路照明灯倒壊を受け</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、道路照明灯や門型を除く大型の案内標識、道路情報板など不具合事例が発生した場合、社会的影響度が大きいものについては、緊急点検を実施し、下記のとおり優先度別に</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1</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3</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に分類し対応</a:t>
            </a:r>
            <a:r>
              <a:rPr lang="ja-JP" altLang="en-US" dirty="0">
                <a:latin typeface="Meiryo UI" panose="020B0604030504040204" pitchFamily="50" charset="-128"/>
                <a:ea typeface="Meiryo UI" panose="020B0604030504040204" pitchFamily="50" charset="-128"/>
                <a:cs typeface="Meiryo UI" panose="020B0604030504040204" pitchFamily="50" charset="-128"/>
              </a:rPr>
              <a:t>していく</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8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●優先度</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1</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：倒壊の恐れのあるもの　　　　　　　　　　　　　　</a:t>
            </a:r>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　</a:t>
            </a:r>
            <a:r>
              <a:rPr lang="ja-JP" altLang="en-US" dirty="0">
                <a:latin typeface="Meiryo UI" panose="020B0604030504040204" pitchFamily="50" charset="-128"/>
                <a:ea typeface="Meiryo UI" panose="020B0604030504040204" pitchFamily="50" charset="-128"/>
                <a:cs typeface="Meiryo UI" panose="020B0604030504040204" pitchFamily="50" charset="-128"/>
              </a:rPr>
              <a:t>即</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撤去（昨年度完了）</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●優先度</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2</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：不具合のあったもの、撤去したものの復旧　　　　 ⇒　</a:t>
            </a:r>
            <a:r>
              <a:rPr lang="ja-JP" altLang="en-US" dirty="0">
                <a:latin typeface="Meiryo UI" panose="020B0604030504040204" pitchFamily="50" charset="-128"/>
                <a:ea typeface="Meiryo UI" panose="020B0604030504040204" pitchFamily="50" charset="-128"/>
                <a:cs typeface="Meiryo UI" panose="020B0604030504040204" pitchFamily="50" charset="-128"/>
              </a:rPr>
              <a:t>順次</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実施（今年度対応）</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●優先度</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3</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：不具合のあったものと建柱時期が同程度のもの　⇒　来年度以降計画的に更新</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8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更新が完了した以降は</a:t>
            </a:r>
            <a:r>
              <a:rPr lang="ja-JP" altLang="en-US"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時間計画型の維持管理</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を行うことが適していると考えられる。</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8" name="Rectangle 2"/>
          <p:cNvSpPr>
            <a:spLocks noChangeArrowheads="1"/>
          </p:cNvSpPr>
          <p:nvPr/>
        </p:nvSpPr>
        <p:spPr bwMode="auto">
          <a:xfrm>
            <a:off x="4160" y="-19653"/>
            <a:ext cx="9144000" cy="636588"/>
          </a:xfrm>
          <a:prstGeom prst="rect">
            <a:avLst/>
          </a:prstGeom>
          <a:gradFill>
            <a:gsLst>
              <a:gs pos="0">
                <a:schemeClr val="tx2"/>
              </a:gs>
              <a:gs pos="100000">
                <a:schemeClr val="accent1"/>
              </a:gs>
            </a:gsLst>
            <a:lin ang="5400000" scaled="1"/>
          </a:gradFill>
          <a:ln w="9525">
            <a:noFill/>
            <a:miter lim="800000"/>
            <a:headEnd/>
            <a:tailEnd/>
          </a:ln>
          <a:effectLst/>
          <a:extLst/>
        </p:spPr>
        <p:txBody>
          <a:bodyPr wrap="none" lIns="91350" tIns="45674" rIns="91350" bIns="45674" anchor="ctr"/>
          <a:lstStyle/>
          <a:p>
            <a:pPr fontAlgn="base">
              <a:spcBef>
                <a:spcPct val="0"/>
              </a:spcBef>
              <a:spcAft>
                <a:spcPct val="0"/>
              </a:spcAft>
            </a:pPr>
            <a:endParaRPr lang="en-US" altLang="zh-TW" sz="2800" b="1" dirty="0">
              <a:solidFill>
                <a:schemeClr val="bg1"/>
              </a:solidFill>
              <a:latin typeface="Meiryo UI" pitchFamily="50" charset="-128"/>
              <a:ea typeface="Meiryo UI" pitchFamily="50" charset="-128"/>
              <a:cs typeface="Meiryo UI" pitchFamily="50" charset="-128"/>
            </a:endParaRPr>
          </a:p>
        </p:txBody>
      </p:sp>
      <p:sp>
        <p:nvSpPr>
          <p:cNvPr id="11" name="コンテンツ プレースホルダー 2"/>
          <p:cNvSpPr txBox="1">
            <a:spLocks/>
          </p:cNvSpPr>
          <p:nvPr/>
        </p:nvSpPr>
        <p:spPr>
          <a:xfrm>
            <a:off x="100233" y="689063"/>
            <a:ext cx="8928000" cy="402431"/>
          </a:xfrm>
          <a:prstGeom prst="rect">
            <a:avLst/>
          </a:prstGeom>
          <a:gradFill>
            <a:gsLst>
              <a:gs pos="0">
                <a:srgbClr val="FFFF99"/>
              </a:gs>
              <a:gs pos="100000">
                <a:schemeClr val="bg1"/>
              </a:gs>
            </a:gsLst>
            <a:lin ang="5400000" scaled="1"/>
          </a:gradFill>
          <a:ln w="12700">
            <a:solidFill>
              <a:schemeClr val="tx1"/>
            </a:solidFill>
          </a:ln>
        </p:spPr>
        <p:txBody>
          <a:bodyPr>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ts val="600"/>
              </a:spcBef>
              <a:buNone/>
            </a:pP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2-2</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　予防保全の拡充と適切な維持管理手法の選定：交通安全施設</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正方形/長方形 7"/>
          <p:cNvSpPr/>
          <p:nvPr/>
        </p:nvSpPr>
        <p:spPr>
          <a:xfrm>
            <a:off x="-1250" y="87015"/>
            <a:ext cx="8677706" cy="461665"/>
          </a:xfrm>
          <a:prstGeom prst="rect">
            <a:avLst/>
          </a:prstGeom>
        </p:spPr>
        <p:txBody>
          <a:bodyPr wrap="square" anchor="t">
            <a:spAutoFit/>
          </a:bodyPr>
          <a:lstStyle/>
          <a:p>
            <a:pPr fontAlgn="base">
              <a:spcBef>
                <a:spcPct val="0"/>
              </a:spcBef>
              <a:spcAft>
                <a:spcPct val="0"/>
              </a:spcAft>
            </a:pPr>
            <a:r>
              <a:rPr lang="ja-JP" altLang="en-US" sz="2400" b="1" dirty="0" smtClean="0">
                <a:solidFill>
                  <a:schemeClr val="bg1"/>
                </a:solidFill>
                <a:latin typeface="Meiryo UI" pitchFamily="50" charset="-128"/>
                <a:ea typeface="Meiryo UI" pitchFamily="50" charset="-128"/>
                <a:cs typeface="Meiryo UI" pitchFamily="50" charset="-128"/>
              </a:rPr>
              <a:t>　</a:t>
            </a:r>
            <a:r>
              <a:rPr lang="en-US" altLang="ja-JP" sz="2400" b="1" dirty="0">
                <a:solidFill>
                  <a:schemeClr val="bg1"/>
                </a:solidFill>
                <a:latin typeface="Meiryo UI" pitchFamily="50" charset="-128"/>
                <a:ea typeface="Meiryo UI" pitchFamily="50" charset="-128"/>
                <a:cs typeface="Meiryo UI" pitchFamily="50" charset="-128"/>
              </a:rPr>
              <a:t>2</a:t>
            </a:r>
            <a:r>
              <a:rPr lang="ja-JP" altLang="en-US" sz="2400" b="1" dirty="0" smtClean="0">
                <a:solidFill>
                  <a:schemeClr val="bg1"/>
                </a:solidFill>
                <a:latin typeface="Meiryo UI" pitchFamily="50" charset="-128"/>
                <a:ea typeface="Meiryo UI" pitchFamily="50" charset="-128"/>
                <a:cs typeface="Meiryo UI" pitchFamily="50" charset="-128"/>
              </a:rPr>
              <a:t>）施設の特性に応じた維持管理手法の体系化</a:t>
            </a:r>
            <a:endParaRPr lang="ja-JP" altLang="en-US" sz="2400" b="1" dirty="0">
              <a:solidFill>
                <a:schemeClr val="bg1"/>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144244946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スライド番号プレースホルダー 1"/>
          <p:cNvSpPr>
            <a:spLocks noGrp="1"/>
          </p:cNvSpPr>
          <p:nvPr>
            <p:ph type="sldNum" sz="quarter" idx="12"/>
          </p:nvPr>
        </p:nvSpPr>
        <p:spPr>
          <a:xfrm>
            <a:off x="7010400" y="6492875"/>
            <a:ext cx="2133600" cy="365125"/>
          </a:xfrm>
        </p:spPr>
        <p:txBody>
          <a:bodyPr/>
          <a:lstStyle/>
          <a:p>
            <a:fld id="{57D6C0A1-9264-47D4-A470-56C07D157F34}" type="slidenum">
              <a:rPr kumimoji="1" lang="ja-JP" altLang="en-US" smtClean="0">
                <a:latin typeface="Meiryo UI" panose="020B0604030504040204" pitchFamily="50" charset="-128"/>
                <a:ea typeface="Meiryo UI" panose="020B0604030504040204" pitchFamily="50" charset="-128"/>
                <a:cs typeface="Meiryo UI" panose="020B0604030504040204" pitchFamily="50" charset="-128"/>
              </a:rPr>
              <a:t>37</a:t>
            </a:fld>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8" name="Rectangle 2"/>
          <p:cNvSpPr>
            <a:spLocks noChangeArrowheads="1"/>
          </p:cNvSpPr>
          <p:nvPr/>
        </p:nvSpPr>
        <p:spPr bwMode="auto">
          <a:xfrm>
            <a:off x="4160" y="-19653"/>
            <a:ext cx="9144000" cy="636588"/>
          </a:xfrm>
          <a:prstGeom prst="rect">
            <a:avLst/>
          </a:prstGeom>
          <a:gradFill>
            <a:gsLst>
              <a:gs pos="0">
                <a:schemeClr val="tx2"/>
              </a:gs>
              <a:gs pos="100000">
                <a:schemeClr val="accent1"/>
              </a:gs>
            </a:gsLst>
            <a:lin ang="5400000" scaled="1"/>
          </a:gradFill>
          <a:ln w="9525">
            <a:noFill/>
            <a:miter lim="800000"/>
            <a:headEnd/>
            <a:tailEnd/>
          </a:ln>
          <a:effectLst/>
          <a:extLst/>
        </p:spPr>
        <p:txBody>
          <a:bodyPr wrap="none" lIns="91350" tIns="45674" rIns="91350" bIns="45674" anchor="ctr"/>
          <a:lstStyle/>
          <a:p>
            <a:pPr fontAlgn="base">
              <a:spcBef>
                <a:spcPct val="0"/>
              </a:spcBef>
              <a:spcAft>
                <a:spcPct val="0"/>
              </a:spcAft>
            </a:pPr>
            <a:endParaRPr lang="en-US" altLang="zh-TW" sz="2800" b="1" dirty="0">
              <a:solidFill>
                <a:schemeClr val="bg1"/>
              </a:solidFill>
              <a:latin typeface="Meiryo UI" pitchFamily="50" charset="-128"/>
              <a:ea typeface="Meiryo UI" pitchFamily="50" charset="-128"/>
              <a:cs typeface="Meiryo UI" pitchFamily="50" charset="-128"/>
            </a:endParaRPr>
          </a:p>
        </p:txBody>
      </p:sp>
      <p:sp>
        <p:nvSpPr>
          <p:cNvPr id="11" name="コンテンツ プレースホルダー 2"/>
          <p:cNvSpPr txBox="1">
            <a:spLocks/>
          </p:cNvSpPr>
          <p:nvPr/>
        </p:nvSpPr>
        <p:spPr>
          <a:xfrm>
            <a:off x="100233" y="689063"/>
            <a:ext cx="8928000" cy="402431"/>
          </a:xfrm>
          <a:prstGeom prst="rect">
            <a:avLst/>
          </a:prstGeom>
          <a:gradFill>
            <a:gsLst>
              <a:gs pos="0">
                <a:srgbClr val="FFFF99"/>
              </a:gs>
              <a:gs pos="100000">
                <a:schemeClr val="bg1"/>
              </a:gs>
            </a:gsLst>
            <a:lin ang="5400000" scaled="1"/>
          </a:gradFill>
          <a:ln w="12700">
            <a:solidFill>
              <a:schemeClr val="tx1"/>
            </a:solidFill>
          </a:ln>
        </p:spPr>
        <p:txBody>
          <a:bodyPr>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ts val="600"/>
              </a:spcBef>
              <a:buNone/>
            </a:pP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2-2</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　予防保全の拡充と適切な維持管理手法の選定：モノレール</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正方形/長方形 7"/>
          <p:cNvSpPr/>
          <p:nvPr/>
        </p:nvSpPr>
        <p:spPr>
          <a:xfrm>
            <a:off x="-1250" y="87015"/>
            <a:ext cx="8677706" cy="461665"/>
          </a:xfrm>
          <a:prstGeom prst="rect">
            <a:avLst/>
          </a:prstGeom>
        </p:spPr>
        <p:txBody>
          <a:bodyPr wrap="square" anchor="t">
            <a:spAutoFit/>
          </a:bodyPr>
          <a:lstStyle/>
          <a:p>
            <a:pPr fontAlgn="base">
              <a:spcBef>
                <a:spcPct val="0"/>
              </a:spcBef>
              <a:spcAft>
                <a:spcPct val="0"/>
              </a:spcAft>
            </a:pPr>
            <a:r>
              <a:rPr lang="ja-JP" altLang="en-US" sz="2400" b="1" dirty="0" smtClean="0">
                <a:solidFill>
                  <a:schemeClr val="bg1"/>
                </a:solidFill>
                <a:latin typeface="Meiryo UI" pitchFamily="50" charset="-128"/>
                <a:ea typeface="Meiryo UI" pitchFamily="50" charset="-128"/>
                <a:cs typeface="Meiryo UI" pitchFamily="50" charset="-128"/>
              </a:rPr>
              <a:t>　</a:t>
            </a:r>
            <a:r>
              <a:rPr lang="en-US" altLang="ja-JP" sz="2400" b="1" dirty="0">
                <a:solidFill>
                  <a:schemeClr val="bg1"/>
                </a:solidFill>
                <a:latin typeface="Meiryo UI" pitchFamily="50" charset="-128"/>
                <a:ea typeface="Meiryo UI" pitchFamily="50" charset="-128"/>
                <a:cs typeface="Meiryo UI" pitchFamily="50" charset="-128"/>
              </a:rPr>
              <a:t>2</a:t>
            </a:r>
            <a:r>
              <a:rPr lang="ja-JP" altLang="en-US" sz="2400" b="1" dirty="0" smtClean="0">
                <a:solidFill>
                  <a:schemeClr val="bg1"/>
                </a:solidFill>
                <a:latin typeface="Meiryo UI" pitchFamily="50" charset="-128"/>
                <a:ea typeface="Meiryo UI" pitchFamily="50" charset="-128"/>
                <a:cs typeface="Meiryo UI" pitchFamily="50" charset="-128"/>
              </a:rPr>
              <a:t>）施設の特性に応じた維持管理手法の体系化</a:t>
            </a:r>
            <a:endParaRPr lang="ja-JP" altLang="en-US" sz="2400" b="1" dirty="0">
              <a:solidFill>
                <a:schemeClr val="bg1"/>
              </a:solidFill>
              <a:latin typeface="Meiryo UI" pitchFamily="50" charset="-128"/>
              <a:ea typeface="Meiryo UI" pitchFamily="50" charset="-128"/>
              <a:cs typeface="Meiryo UI" pitchFamily="50" charset="-128"/>
            </a:endParaRPr>
          </a:p>
        </p:txBody>
      </p:sp>
      <p:sp>
        <p:nvSpPr>
          <p:cNvPr id="10" name="テキスト ボックス 9"/>
          <p:cNvSpPr txBox="1"/>
          <p:nvPr/>
        </p:nvSpPr>
        <p:spPr>
          <a:xfrm>
            <a:off x="100233" y="1106741"/>
            <a:ext cx="8928000" cy="954107"/>
          </a:xfrm>
          <a:prstGeom prst="rect">
            <a:avLst/>
          </a:prstGeom>
          <a:noFill/>
        </p:spPr>
        <p:txBody>
          <a:bodyPr wrap="square" rtlCol="0">
            <a:spAutoFit/>
          </a:bodyPr>
          <a:lstStyle/>
          <a:p>
            <a:r>
              <a:rPr lang="en-US" altLang="ja-JP" sz="20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モノレール</a:t>
            </a:r>
            <a:r>
              <a:rPr lang="en-US" altLang="ja-JP" sz="2000" b="1"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b="1"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モノレールは、大阪モノレール技術審議会から意見聴取を行い立案した、大阪モノレール長寿命化修繕計画</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案</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に基づき、</a:t>
            </a:r>
            <a:r>
              <a:rPr lang="ja-JP" altLang="en-US"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予測計画型の維持管理</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を行うこととする。</a:t>
            </a:r>
            <a:endParaRPr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6750878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正方形/長方形 40"/>
          <p:cNvSpPr/>
          <p:nvPr/>
        </p:nvSpPr>
        <p:spPr>
          <a:xfrm>
            <a:off x="197640" y="4019801"/>
            <a:ext cx="4230344" cy="2793575"/>
          </a:xfrm>
          <a:prstGeom prst="rect">
            <a:avLst/>
          </a:prstGeom>
          <a:no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スライド番号プレースホルダー 1"/>
          <p:cNvSpPr>
            <a:spLocks noGrp="1"/>
          </p:cNvSpPr>
          <p:nvPr>
            <p:ph type="sldNum" sz="quarter" idx="12"/>
          </p:nvPr>
        </p:nvSpPr>
        <p:spPr/>
        <p:txBody>
          <a:bodyPr/>
          <a:lstStyle/>
          <a:p>
            <a:fld id="{57D6C0A1-9264-47D4-A470-56C07D157F34}" type="slidenum">
              <a:rPr kumimoji="1" lang="ja-JP" altLang="en-US" smtClean="0">
                <a:latin typeface="Meiryo UI" panose="020B0604030504040204" pitchFamily="50" charset="-128"/>
                <a:ea typeface="Meiryo UI" panose="020B0604030504040204" pitchFamily="50" charset="-128"/>
                <a:cs typeface="Meiryo UI" panose="020B0604030504040204" pitchFamily="50" charset="-128"/>
              </a:rPr>
              <a:t>3</a:t>
            </a:fld>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コンテンツ プレースホルダー 2"/>
          <p:cNvSpPr txBox="1">
            <a:spLocks/>
          </p:cNvSpPr>
          <p:nvPr/>
        </p:nvSpPr>
        <p:spPr>
          <a:xfrm>
            <a:off x="100233" y="689063"/>
            <a:ext cx="8928000" cy="402431"/>
          </a:xfrm>
          <a:prstGeom prst="rect">
            <a:avLst/>
          </a:prstGeom>
          <a:gradFill>
            <a:gsLst>
              <a:gs pos="0">
                <a:srgbClr val="FFFF99"/>
              </a:gs>
              <a:gs pos="100000">
                <a:schemeClr val="bg1"/>
              </a:gs>
            </a:gsLst>
            <a:lin ang="5400000" scaled="1"/>
          </a:gradFill>
          <a:ln w="12700">
            <a:solidFill>
              <a:schemeClr val="tx1"/>
            </a:solidFill>
          </a:ln>
        </p:spPr>
        <p:txBody>
          <a:bodyPr>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ts val="600"/>
              </a:spcBef>
              <a:buNone/>
            </a:pP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1-1</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　点検の現状：トンネル</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テキスト ボックス 9"/>
          <p:cNvSpPr txBox="1"/>
          <p:nvPr/>
        </p:nvSpPr>
        <p:spPr>
          <a:xfrm>
            <a:off x="265598" y="1178955"/>
            <a:ext cx="8101642" cy="338554"/>
          </a:xfrm>
          <a:prstGeom prst="rect">
            <a:avLst/>
          </a:prstGeom>
          <a:noFill/>
        </p:spPr>
        <p:txBody>
          <a:bodyPr wrap="square" rtlCol="0">
            <a:spAutoFit/>
          </a:bodyPr>
          <a:lstStyle/>
          <a:p>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定期点検</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二等辺三角形 2"/>
          <p:cNvSpPr/>
          <p:nvPr/>
        </p:nvSpPr>
        <p:spPr>
          <a:xfrm rot="5400000">
            <a:off x="1718628" y="2306741"/>
            <a:ext cx="906627" cy="14401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p:cNvSpPr txBox="1"/>
          <p:nvPr/>
        </p:nvSpPr>
        <p:spPr>
          <a:xfrm>
            <a:off x="2339752" y="1348232"/>
            <a:ext cx="2958429" cy="1800493"/>
          </a:xfrm>
          <a:prstGeom prst="rect">
            <a:avLst/>
          </a:prstGeom>
          <a:noFill/>
          <a:ln w="15875">
            <a:solidFill>
              <a:schemeClr val="tx1"/>
            </a:solidFill>
          </a:ln>
        </p:spPr>
        <p:txBody>
          <a:bodyPr wrap="square" rtlCol="0">
            <a:spAutoFit/>
          </a:bodyPr>
          <a:lstStyle/>
          <a:p>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判定区分</a:t>
            </a:r>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300" b="1"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300" b="1" dirty="0" smtClean="0">
              <a:latin typeface="Meiryo UI" panose="020B0604030504040204" pitchFamily="50" charset="-128"/>
              <a:ea typeface="Meiryo UI" panose="020B0604030504040204" pitchFamily="50" charset="-128"/>
              <a:cs typeface="Meiryo UI" panose="020B0604030504040204" pitchFamily="50" charset="-128"/>
            </a:endParaRPr>
          </a:p>
          <a:p>
            <a:r>
              <a:rPr lang="en-US" altLang="ja-JP" sz="1200" u="sng" dirty="0">
                <a:latin typeface="Meiryo UI" panose="020B0604030504040204" pitchFamily="50" charset="-128"/>
                <a:ea typeface="Meiryo UI" panose="020B0604030504040204" pitchFamily="50" charset="-128"/>
                <a:cs typeface="Meiryo UI" panose="020B0604030504040204" pitchFamily="50" charset="-128"/>
              </a:rPr>
              <a:t>AA</a:t>
            </a:r>
            <a:r>
              <a:rPr lang="ja-JP" altLang="en-US" sz="1200" u="sng" dirty="0" smtClean="0">
                <a:latin typeface="Meiryo UI" panose="020B0604030504040204" pitchFamily="50" charset="-128"/>
                <a:ea typeface="Meiryo UI" panose="020B0604030504040204" pitchFamily="50" charset="-128"/>
                <a:cs typeface="Meiryo UI" panose="020B0604030504040204" pitchFamily="50" charset="-128"/>
              </a:rPr>
              <a:t>ランク</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：損傷・変形が著しく、第三者に対し支障となる恐れがあり、緊急的な対策が必要</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en-US" altLang="ja-JP" sz="1200" u="sng" dirty="0" smtClean="0">
                <a:latin typeface="Meiryo UI" panose="020B0604030504040204" pitchFamily="50" charset="-128"/>
                <a:ea typeface="Meiryo UI" panose="020B0604030504040204" pitchFamily="50" charset="-128"/>
                <a:cs typeface="Meiryo UI" panose="020B0604030504040204" pitchFamily="50" charset="-128"/>
              </a:rPr>
              <a:t>A</a:t>
            </a:r>
            <a:r>
              <a:rPr lang="ja-JP" altLang="en-US" sz="1200" u="sng" dirty="0" smtClean="0">
                <a:latin typeface="Meiryo UI" panose="020B0604030504040204" pitchFamily="50" charset="-128"/>
                <a:ea typeface="Meiryo UI" panose="020B0604030504040204" pitchFamily="50" charset="-128"/>
                <a:cs typeface="Meiryo UI" panose="020B0604030504040204" pitchFamily="50" charset="-128"/>
              </a:rPr>
              <a:t>ランク</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：変状があり、応急対策は必要としないが、補修・補強対策の要否を検討</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en-US" altLang="ja-JP" sz="1200" u="sng" dirty="0" smtClean="0">
                <a:latin typeface="Meiryo UI" panose="020B0604030504040204" pitchFamily="50" charset="-128"/>
                <a:ea typeface="Meiryo UI" panose="020B0604030504040204" pitchFamily="50" charset="-128"/>
                <a:cs typeface="Meiryo UI" panose="020B0604030504040204" pitchFamily="50" charset="-128"/>
              </a:rPr>
              <a:t>B</a:t>
            </a:r>
            <a:r>
              <a:rPr lang="ja-JP" altLang="en-US" sz="1200" u="sng" dirty="0" smtClean="0">
                <a:latin typeface="Meiryo UI" panose="020B0604030504040204" pitchFamily="50" charset="-128"/>
                <a:ea typeface="Meiryo UI" panose="020B0604030504040204" pitchFamily="50" charset="-128"/>
                <a:cs typeface="Meiryo UI" panose="020B0604030504040204" pitchFamily="50" charset="-128"/>
              </a:rPr>
              <a:t>ランク</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：損傷・変状はあるが、機能低下が見られず、損傷の進行状態を継続的に観察</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en-US" altLang="ja-JP" sz="1200" u="sng" dirty="0" smtClean="0">
                <a:latin typeface="Meiryo UI" panose="020B0604030504040204" pitchFamily="50" charset="-128"/>
                <a:ea typeface="Meiryo UI" panose="020B0604030504040204" pitchFamily="50" charset="-128"/>
                <a:cs typeface="Meiryo UI" panose="020B0604030504040204" pitchFamily="50" charset="-128"/>
              </a:rPr>
              <a:t>S</a:t>
            </a:r>
            <a:r>
              <a:rPr lang="ja-JP" altLang="en-US" sz="1200" u="sng" dirty="0" smtClean="0">
                <a:latin typeface="Meiryo UI" panose="020B0604030504040204" pitchFamily="50" charset="-128"/>
                <a:ea typeface="Meiryo UI" panose="020B0604030504040204" pitchFamily="50" charset="-128"/>
                <a:cs typeface="Meiryo UI" panose="020B0604030504040204" pitchFamily="50" charset="-128"/>
              </a:rPr>
              <a:t>ランク</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：変状はないか、あっても応急対策や標準調査の必要がない</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二等辺三角形 13"/>
          <p:cNvSpPr/>
          <p:nvPr/>
        </p:nvSpPr>
        <p:spPr>
          <a:xfrm rot="5400000">
            <a:off x="5054790" y="2268002"/>
            <a:ext cx="906627" cy="14401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p:cNvSpPr txBox="1"/>
          <p:nvPr/>
        </p:nvSpPr>
        <p:spPr>
          <a:xfrm>
            <a:off x="5809581" y="1353675"/>
            <a:ext cx="2991776" cy="1800493"/>
          </a:xfrm>
          <a:prstGeom prst="rect">
            <a:avLst/>
          </a:prstGeom>
          <a:noFill/>
          <a:ln w="15875">
            <a:solidFill>
              <a:schemeClr val="tx1"/>
            </a:solidFill>
          </a:ln>
        </p:spPr>
        <p:txBody>
          <a:bodyPr wrap="square" rtlCol="0">
            <a:spAutoFit/>
          </a:bodyPr>
          <a:lstStyle/>
          <a:p>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今後の対応</a:t>
            </a:r>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300" b="1"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300" b="1" dirty="0" smtClean="0">
              <a:latin typeface="Meiryo UI" panose="020B0604030504040204" pitchFamily="50" charset="-128"/>
              <a:ea typeface="Meiryo UI" panose="020B0604030504040204" pitchFamily="50" charset="-128"/>
              <a:cs typeface="Meiryo UI" panose="020B0604030504040204" pitchFamily="50" charset="-128"/>
            </a:endParaRPr>
          </a:p>
          <a:p>
            <a:r>
              <a:rPr lang="en-US" altLang="ja-JP" sz="1200" u="sng" dirty="0">
                <a:latin typeface="Meiryo UI" panose="020B0604030504040204" pitchFamily="50" charset="-128"/>
                <a:ea typeface="Meiryo UI" panose="020B0604030504040204" pitchFamily="50" charset="-128"/>
                <a:cs typeface="Meiryo UI" panose="020B0604030504040204" pitchFamily="50" charset="-128"/>
              </a:rPr>
              <a:t>AA</a:t>
            </a:r>
            <a:r>
              <a:rPr lang="ja-JP" altLang="en-US" sz="1200" u="sng" dirty="0" smtClean="0">
                <a:latin typeface="Meiryo UI" panose="020B0604030504040204" pitchFamily="50" charset="-128"/>
                <a:ea typeface="Meiryo UI" panose="020B0604030504040204" pitchFamily="50" charset="-128"/>
                <a:cs typeface="Meiryo UI" panose="020B0604030504040204" pitchFamily="50" charset="-128"/>
              </a:rPr>
              <a:t>ランク</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：応急対策及び緊急に補修が必要</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u="sng" dirty="0" smtClean="0">
              <a:latin typeface="Meiryo UI" panose="020B0604030504040204" pitchFamily="50" charset="-128"/>
              <a:ea typeface="Meiryo UI" panose="020B0604030504040204" pitchFamily="50" charset="-128"/>
              <a:cs typeface="Meiryo UI" panose="020B0604030504040204" pitchFamily="50" charset="-128"/>
            </a:endParaRPr>
          </a:p>
          <a:p>
            <a:r>
              <a:rPr lang="en-US" altLang="ja-JP" sz="1200" u="sng" dirty="0" smtClean="0">
                <a:latin typeface="Meiryo UI" panose="020B0604030504040204" pitchFamily="50" charset="-128"/>
                <a:ea typeface="Meiryo UI" panose="020B0604030504040204" pitchFamily="50" charset="-128"/>
                <a:cs typeface="Meiryo UI" panose="020B0604030504040204" pitchFamily="50" charset="-128"/>
              </a:rPr>
              <a:t>A</a:t>
            </a:r>
            <a:r>
              <a:rPr lang="ja-JP" altLang="en-US" sz="1200" u="sng" dirty="0">
                <a:latin typeface="Meiryo UI" panose="020B0604030504040204" pitchFamily="50" charset="-128"/>
                <a:ea typeface="Meiryo UI" panose="020B0604030504040204" pitchFamily="50" charset="-128"/>
                <a:cs typeface="Meiryo UI" panose="020B0604030504040204" pitchFamily="50" charset="-128"/>
              </a:rPr>
              <a:t>ランク</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：標準調査の実施</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1200" u="sng" dirty="0">
                <a:latin typeface="Meiryo UI" panose="020B0604030504040204" pitchFamily="50" charset="-128"/>
                <a:ea typeface="Meiryo UI" panose="020B0604030504040204" pitchFamily="50" charset="-128"/>
                <a:cs typeface="Meiryo UI" panose="020B0604030504040204" pitchFamily="50" charset="-128"/>
              </a:rPr>
              <a:t>B</a:t>
            </a:r>
            <a:r>
              <a:rPr lang="ja-JP" altLang="en-US" sz="1200" u="sng" dirty="0">
                <a:latin typeface="Meiryo UI" panose="020B0604030504040204" pitchFamily="50" charset="-128"/>
                <a:ea typeface="Meiryo UI" panose="020B0604030504040204" pitchFamily="50" charset="-128"/>
                <a:cs typeface="Meiryo UI" panose="020B0604030504040204" pitchFamily="50" charset="-128"/>
              </a:rPr>
              <a:t>ランク</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：経過観察</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1200" u="sng" dirty="0">
                <a:latin typeface="Meiryo UI" panose="020B0604030504040204" pitchFamily="50" charset="-128"/>
                <a:ea typeface="Meiryo UI" panose="020B0604030504040204" pitchFamily="50" charset="-128"/>
                <a:cs typeface="Meiryo UI" panose="020B0604030504040204" pitchFamily="50" charset="-128"/>
              </a:rPr>
              <a:t>S</a:t>
            </a:r>
            <a:r>
              <a:rPr lang="ja-JP" altLang="en-US" sz="1200" u="sng" dirty="0">
                <a:latin typeface="Meiryo UI" panose="020B0604030504040204" pitchFamily="50" charset="-128"/>
                <a:ea typeface="Meiryo UI" panose="020B0604030504040204" pitchFamily="50" charset="-128"/>
                <a:cs typeface="Meiryo UI" panose="020B0604030504040204" pitchFamily="50" charset="-128"/>
              </a:rPr>
              <a:t>ランク</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：点検報告書の作成</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テキスト ボックス 21"/>
          <p:cNvSpPr txBox="1"/>
          <p:nvPr/>
        </p:nvSpPr>
        <p:spPr>
          <a:xfrm>
            <a:off x="35496" y="3039816"/>
            <a:ext cx="2315719" cy="276999"/>
          </a:xfrm>
          <a:prstGeom prst="rect">
            <a:avLst/>
          </a:prstGeom>
          <a:noFill/>
        </p:spPr>
        <p:txBody>
          <a:bodyPr wrap="square" rtlCol="0">
            <a:spAutoFit/>
          </a:bodyPr>
          <a:lstStyle/>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5</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年に</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1</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回、</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委託</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による点検</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テキスト ボックス 23"/>
          <p:cNvSpPr txBox="1"/>
          <p:nvPr/>
        </p:nvSpPr>
        <p:spPr>
          <a:xfrm>
            <a:off x="157055" y="4026841"/>
            <a:ext cx="4270930" cy="338554"/>
          </a:xfrm>
          <a:prstGeom prst="rect">
            <a:avLst/>
          </a:prstGeom>
          <a:noFill/>
        </p:spPr>
        <p:txBody>
          <a:bodyPr wrap="square" rtlCol="0">
            <a:spAutoFit/>
          </a:bodyPr>
          <a:lstStyle/>
          <a:p>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データ蓄積：</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H11</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p:txBody>
      </p:sp>
      <p:pic>
        <p:nvPicPr>
          <p:cNvPr id="4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42766" y="1603360"/>
            <a:ext cx="1834335" cy="143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 name="角丸四角形 46"/>
          <p:cNvSpPr/>
          <p:nvPr/>
        </p:nvSpPr>
        <p:spPr>
          <a:xfrm>
            <a:off x="4894856" y="5287764"/>
            <a:ext cx="3781600" cy="102155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不可視部分について</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背面空洞、変位</a:t>
            </a:r>
            <a:r>
              <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変状</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のないものは未確認</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5400000">
            <a:off x="1071498" y="3744922"/>
            <a:ext cx="2447982" cy="3688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正方形/長方形 22"/>
          <p:cNvSpPr/>
          <p:nvPr/>
        </p:nvSpPr>
        <p:spPr>
          <a:xfrm>
            <a:off x="87179" y="1145395"/>
            <a:ext cx="8941053" cy="2555087"/>
          </a:xfrm>
          <a:prstGeom prst="rect">
            <a:avLst/>
          </a:prstGeom>
          <a:no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下矢印 24"/>
          <p:cNvSpPr/>
          <p:nvPr/>
        </p:nvSpPr>
        <p:spPr>
          <a:xfrm>
            <a:off x="2459244" y="3717032"/>
            <a:ext cx="504056" cy="309810"/>
          </a:xfrm>
          <a:prstGeom prst="downArrow">
            <a:avLst>
              <a:gd name="adj1" fmla="val 60553"/>
              <a:gd name="adj2" fmla="val 50000"/>
            </a:avLst>
          </a:prstGeom>
          <a:solidFill>
            <a:srgbClr val="00007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ボックス 26"/>
          <p:cNvSpPr txBox="1"/>
          <p:nvPr/>
        </p:nvSpPr>
        <p:spPr>
          <a:xfrm>
            <a:off x="1688964" y="3697287"/>
            <a:ext cx="752869" cy="307777"/>
          </a:xfrm>
          <a:prstGeom prst="rect">
            <a:avLst/>
          </a:prstGeom>
          <a:noFill/>
        </p:spPr>
        <p:txBody>
          <a:bodyPr wrap="square" rtlCol="0">
            <a:spAutoFit/>
          </a:bodyPr>
          <a:lstStyle/>
          <a:p>
            <a:pPr algn="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蓄積</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下矢印 27"/>
          <p:cNvSpPr/>
          <p:nvPr/>
        </p:nvSpPr>
        <p:spPr>
          <a:xfrm rot="10800000">
            <a:off x="3107119" y="3693071"/>
            <a:ext cx="504056" cy="311992"/>
          </a:xfrm>
          <a:prstGeom prst="downArrow">
            <a:avLst>
              <a:gd name="adj1" fmla="val 60553"/>
              <a:gd name="adj2" fmla="val 50000"/>
            </a:avLst>
          </a:prstGeom>
          <a:solidFill>
            <a:srgbClr val="00007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テキスト ボックス 28"/>
          <p:cNvSpPr txBox="1"/>
          <p:nvPr/>
        </p:nvSpPr>
        <p:spPr>
          <a:xfrm>
            <a:off x="3603107" y="3697287"/>
            <a:ext cx="752869" cy="307777"/>
          </a:xfrm>
          <a:prstGeom prst="rect">
            <a:avLst/>
          </a:prstGeom>
          <a:noFill/>
        </p:spPr>
        <p:txBody>
          <a:bodyPr wrap="square" rtlCol="0">
            <a:spAutoFit/>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活用</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テキスト ボックス 34"/>
          <p:cNvSpPr txBox="1"/>
          <p:nvPr/>
        </p:nvSpPr>
        <p:spPr>
          <a:xfrm>
            <a:off x="107504" y="3284984"/>
            <a:ext cx="3582769" cy="415498"/>
          </a:xfrm>
          <a:prstGeom prst="rect">
            <a:avLst/>
          </a:prstGeom>
          <a:noFill/>
        </p:spPr>
        <p:txBody>
          <a:bodyPr wrap="square" rtlCol="0">
            <a:spAutoFit/>
          </a:bodyPr>
          <a:lstStyle/>
          <a:p>
            <a:r>
              <a:rPr lang="en-US" altLang="ja-JP" sz="105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定期</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点検以外に、職員による点検（</a:t>
            </a:r>
            <a:r>
              <a:rPr lang="en-US" altLang="ja-JP" sz="1050" dirty="0" smtClean="0">
                <a:latin typeface="Meiryo UI" panose="020B0604030504040204" pitchFamily="50" charset="-128"/>
                <a:ea typeface="Meiryo UI" panose="020B0604030504040204" pitchFamily="50" charset="-128"/>
                <a:cs typeface="Meiryo UI" panose="020B0604030504040204" pitchFamily="50" charset="-128"/>
              </a:rPr>
              <a:t>1</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回</a:t>
            </a:r>
            <a:r>
              <a:rPr lang="en-US" altLang="ja-JP" sz="105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年程度）を実施</a:t>
            </a:r>
            <a:endParaRPr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その他、緊急点検・異常時点検を適宜実施</a:t>
            </a:r>
            <a:endParaRPr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36" name="Rectangle 2"/>
          <p:cNvSpPr>
            <a:spLocks noChangeArrowheads="1"/>
          </p:cNvSpPr>
          <p:nvPr/>
        </p:nvSpPr>
        <p:spPr bwMode="auto">
          <a:xfrm>
            <a:off x="4160" y="-19653"/>
            <a:ext cx="9144000" cy="636588"/>
          </a:xfrm>
          <a:prstGeom prst="rect">
            <a:avLst/>
          </a:prstGeom>
          <a:gradFill>
            <a:gsLst>
              <a:gs pos="0">
                <a:schemeClr val="tx2"/>
              </a:gs>
              <a:gs pos="100000">
                <a:schemeClr val="accent1"/>
              </a:gs>
            </a:gsLst>
            <a:lin ang="5400000" scaled="1"/>
          </a:gradFill>
          <a:ln w="9525">
            <a:noFill/>
            <a:miter lim="800000"/>
            <a:headEnd/>
            <a:tailEnd/>
          </a:ln>
          <a:effectLst/>
          <a:extLst/>
        </p:spPr>
        <p:txBody>
          <a:bodyPr wrap="none" lIns="91350" tIns="45674" rIns="91350" bIns="45674" anchor="ctr"/>
          <a:lstStyle/>
          <a:p>
            <a:pPr fontAlgn="base">
              <a:spcBef>
                <a:spcPct val="0"/>
              </a:spcBef>
              <a:spcAft>
                <a:spcPct val="0"/>
              </a:spcAft>
            </a:pPr>
            <a:endParaRPr lang="en-US" altLang="zh-TW" sz="2800" b="1" dirty="0">
              <a:solidFill>
                <a:schemeClr val="bg1"/>
              </a:solidFill>
              <a:latin typeface="Meiryo UI" pitchFamily="50" charset="-128"/>
              <a:ea typeface="Meiryo UI" pitchFamily="50" charset="-128"/>
              <a:cs typeface="Meiryo UI" pitchFamily="50" charset="-128"/>
            </a:endParaRPr>
          </a:p>
        </p:txBody>
      </p:sp>
      <p:sp>
        <p:nvSpPr>
          <p:cNvPr id="30" name="四角形吹き出し 29"/>
          <p:cNvSpPr/>
          <p:nvPr/>
        </p:nvSpPr>
        <p:spPr>
          <a:xfrm>
            <a:off x="5431268" y="3378703"/>
            <a:ext cx="2813140" cy="1418449"/>
          </a:xfrm>
          <a:prstGeom prst="wedgeRectCallout">
            <a:avLst>
              <a:gd name="adj1" fmla="val -71867"/>
              <a:gd name="adj2" fmla="val -60856"/>
            </a:avLst>
          </a:prstGeom>
          <a:solidFill>
            <a:srgbClr val="FFFFCC"/>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en-US" altLang="ja-JP" sz="1200" dirty="0" smtClean="0">
                <a:solidFill>
                  <a:schemeClr val="tx1"/>
                </a:solidFill>
                <a:latin typeface="Meiryo UI" pitchFamily="50" charset="-128"/>
                <a:ea typeface="Meiryo UI" pitchFamily="50" charset="-128"/>
                <a:cs typeface="Meiryo UI" pitchFamily="50" charset="-128"/>
              </a:rPr>
              <a:t>【</a:t>
            </a:r>
            <a:r>
              <a:rPr lang="ja-JP" altLang="en-US" sz="1200" dirty="0" smtClean="0">
                <a:solidFill>
                  <a:schemeClr val="tx1"/>
                </a:solidFill>
                <a:latin typeface="Meiryo UI" pitchFamily="50" charset="-128"/>
                <a:ea typeface="Meiryo UI" pitchFamily="50" charset="-128"/>
                <a:cs typeface="Meiryo UI" pitchFamily="50" charset="-128"/>
              </a:rPr>
              <a:t>判定区分</a:t>
            </a:r>
            <a:r>
              <a:rPr kumimoji="1" lang="en-US" altLang="ja-JP" sz="1200" dirty="0" smtClean="0">
                <a:solidFill>
                  <a:schemeClr val="tx1"/>
                </a:solidFill>
                <a:latin typeface="Meiryo UI" pitchFamily="50" charset="-128"/>
                <a:ea typeface="Meiryo UI" pitchFamily="50" charset="-128"/>
                <a:cs typeface="Meiryo UI" pitchFamily="50" charset="-128"/>
              </a:rPr>
              <a:t>】</a:t>
            </a:r>
            <a:r>
              <a:rPr kumimoji="1" lang="ja-JP" altLang="en-US" sz="1200" dirty="0" smtClean="0">
                <a:solidFill>
                  <a:schemeClr val="tx1"/>
                </a:solidFill>
                <a:latin typeface="Meiryo UI" pitchFamily="50" charset="-128"/>
                <a:ea typeface="Meiryo UI" pitchFamily="50" charset="-128"/>
                <a:cs typeface="Meiryo UI" pitchFamily="50" charset="-128"/>
              </a:rPr>
              <a:t>　⇒　</a:t>
            </a:r>
            <a:r>
              <a:rPr lang="en-US" altLang="ja-JP" sz="1200" u="sng" dirty="0" smtClean="0">
                <a:solidFill>
                  <a:schemeClr val="tx1"/>
                </a:solidFill>
                <a:latin typeface="Meiryo UI" pitchFamily="50" charset="-128"/>
                <a:ea typeface="Meiryo UI" pitchFamily="50" charset="-128"/>
                <a:cs typeface="Meiryo UI" pitchFamily="50" charset="-128"/>
              </a:rPr>
              <a:t>※</a:t>
            </a:r>
            <a:r>
              <a:rPr lang="ja-JP" altLang="en-US" sz="1200" u="sng" dirty="0">
                <a:solidFill>
                  <a:schemeClr val="tx1"/>
                </a:solidFill>
                <a:latin typeface="Meiryo UI" pitchFamily="50" charset="-128"/>
                <a:ea typeface="Meiryo UI" pitchFamily="50" charset="-128"/>
                <a:cs typeface="Meiryo UI" pitchFamily="50" charset="-128"/>
              </a:rPr>
              <a:t>人による判断</a:t>
            </a:r>
            <a:endParaRPr lang="en-US" altLang="ja-JP" sz="1200" u="sng" dirty="0">
              <a:solidFill>
                <a:schemeClr val="tx1"/>
              </a:solidFill>
              <a:latin typeface="Meiryo UI" pitchFamily="50" charset="-128"/>
              <a:ea typeface="Meiryo UI" pitchFamily="50" charset="-128"/>
              <a:cs typeface="Meiryo UI" pitchFamily="50" charset="-128"/>
            </a:endParaRPr>
          </a:p>
          <a:p>
            <a:r>
              <a:rPr kumimoji="1" lang="ja-JP" altLang="en-US" sz="1200" dirty="0" smtClean="0">
                <a:solidFill>
                  <a:schemeClr val="tx1"/>
                </a:solidFill>
                <a:latin typeface="Meiryo UI" pitchFamily="50" charset="-128"/>
                <a:ea typeface="Meiryo UI" pitchFamily="50" charset="-128"/>
                <a:cs typeface="Meiryo UI" pitchFamily="50" charset="-128"/>
              </a:rPr>
              <a:t>・点検員が変状状況から判定</a:t>
            </a:r>
            <a:endParaRPr kumimoji="1" lang="en-US" altLang="ja-JP" sz="1200" dirty="0" smtClean="0">
              <a:solidFill>
                <a:schemeClr val="tx1"/>
              </a:solidFill>
              <a:latin typeface="Meiryo UI" pitchFamily="50" charset="-128"/>
              <a:ea typeface="Meiryo UI" pitchFamily="50" charset="-128"/>
              <a:cs typeface="Meiryo UI" pitchFamily="50" charset="-128"/>
            </a:endParaRPr>
          </a:p>
          <a:p>
            <a:r>
              <a:rPr lang="ja-JP" altLang="en-US" sz="1200" dirty="0">
                <a:solidFill>
                  <a:schemeClr val="tx1"/>
                </a:solidFill>
                <a:latin typeface="Meiryo UI" pitchFamily="50" charset="-128"/>
                <a:ea typeface="Meiryo UI" pitchFamily="50" charset="-128"/>
                <a:cs typeface="Meiryo UI" pitchFamily="50" charset="-128"/>
              </a:rPr>
              <a:t>○</a:t>
            </a:r>
            <a:r>
              <a:rPr kumimoji="1" lang="ja-JP" altLang="en-US" sz="1200" dirty="0" smtClean="0">
                <a:solidFill>
                  <a:schemeClr val="tx1"/>
                </a:solidFill>
                <a:latin typeface="Meiryo UI" pitchFamily="50" charset="-128"/>
                <a:ea typeface="Meiryo UI" pitchFamily="50" charset="-128"/>
                <a:cs typeface="Meiryo UI" pitchFamily="50" charset="-128"/>
              </a:rPr>
              <a:t>点検員の資格要件：</a:t>
            </a:r>
            <a:r>
              <a:rPr lang="ja-JP" altLang="en-US" sz="1200" dirty="0" smtClean="0">
                <a:solidFill>
                  <a:schemeClr val="tx1"/>
                </a:solidFill>
                <a:latin typeface="Meiryo UI" pitchFamily="50" charset="-128"/>
                <a:ea typeface="Meiryo UI" pitchFamily="50" charset="-128"/>
                <a:cs typeface="Meiryo UI" pitchFamily="50" charset="-128"/>
              </a:rPr>
              <a:t>①大学卒業後</a:t>
            </a:r>
            <a:r>
              <a:rPr lang="en-US" altLang="ja-JP" sz="1200" dirty="0" smtClean="0">
                <a:solidFill>
                  <a:schemeClr val="tx1"/>
                </a:solidFill>
                <a:latin typeface="Meiryo UI" pitchFamily="50" charset="-128"/>
                <a:ea typeface="Meiryo UI" pitchFamily="50" charset="-128"/>
                <a:cs typeface="Meiryo UI" pitchFamily="50" charset="-128"/>
              </a:rPr>
              <a:t>5</a:t>
            </a:r>
            <a:r>
              <a:rPr lang="ja-JP" altLang="en-US" sz="1200" dirty="0" smtClean="0">
                <a:solidFill>
                  <a:schemeClr val="tx1"/>
                </a:solidFill>
                <a:latin typeface="Meiryo UI" pitchFamily="50" charset="-128"/>
                <a:ea typeface="Meiryo UI" pitchFamily="50" charset="-128"/>
                <a:cs typeface="Meiryo UI" pitchFamily="50" charset="-128"/>
              </a:rPr>
              <a:t>年以上、②</a:t>
            </a:r>
            <a:r>
              <a:rPr kumimoji="1" lang="ja-JP" altLang="en-US" sz="1200" dirty="0" smtClean="0">
                <a:solidFill>
                  <a:schemeClr val="tx1"/>
                </a:solidFill>
                <a:latin typeface="Meiryo UI" pitchFamily="50" charset="-128"/>
                <a:ea typeface="Meiryo UI" pitchFamily="50" charset="-128"/>
                <a:cs typeface="Meiryo UI" pitchFamily="50" charset="-128"/>
              </a:rPr>
              <a:t>短大・高専卒業後</a:t>
            </a:r>
            <a:r>
              <a:rPr kumimoji="1" lang="en-US" altLang="ja-JP" sz="1200" dirty="0" smtClean="0">
                <a:solidFill>
                  <a:schemeClr val="tx1"/>
                </a:solidFill>
                <a:latin typeface="Meiryo UI" pitchFamily="50" charset="-128"/>
                <a:ea typeface="Meiryo UI" pitchFamily="50" charset="-128"/>
                <a:cs typeface="Meiryo UI" pitchFamily="50" charset="-128"/>
              </a:rPr>
              <a:t>7</a:t>
            </a:r>
            <a:r>
              <a:rPr lang="ja-JP" altLang="en-US" sz="1200" dirty="0">
                <a:solidFill>
                  <a:schemeClr val="tx1"/>
                </a:solidFill>
                <a:latin typeface="Meiryo UI" pitchFamily="50" charset="-128"/>
                <a:ea typeface="Meiryo UI" pitchFamily="50" charset="-128"/>
                <a:cs typeface="Meiryo UI" pitchFamily="50" charset="-128"/>
              </a:rPr>
              <a:t>年</a:t>
            </a:r>
            <a:r>
              <a:rPr lang="ja-JP" altLang="en-US" sz="1200" dirty="0" smtClean="0">
                <a:solidFill>
                  <a:schemeClr val="tx1"/>
                </a:solidFill>
                <a:latin typeface="Meiryo UI" pitchFamily="50" charset="-128"/>
                <a:ea typeface="Meiryo UI" pitchFamily="50" charset="-128"/>
                <a:cs typeface="Meiryo UI" pitchFamily="50" charset="-128"/>
              </a:rPr>
              <a:t>以上、</a:t>
            </a:r>
            <a:r>
              <a:rPr kumimoji="1" lang="ja-JP" altLang="en-US" sz="1200" dirty="0" smtClean="0">
                <a:solidFill>
                  <a:schemeClr val="tx1"/>
                </a:solidFill>
                <a:latin typeface="Meiryo UI" pitchFamily="50" charset="-128"/>
                <a:ea typeface="Meiryo UI" pitchFamily="50" charset="-128"/>
                <a:cs typeface="Meiryo UI" pitchFamily="50" charset="-128"/>
              </a:rPr>
              <a:t>③高校卒業後</a:t>
            </a:r>
            <a:r>
              <a:rPr kumimoji="1" lang="en-US" altLang="ja-JP" sz="1200" dirty="0" smtClean="0">
                <a:solidFill>
                  <a:schemeClr val="tx1"/>
                </a:solidFill>
                <a:latin typeface="Meiryo UI" pitchFamily="50" charset="-128"/>
                <a:ea typeface="Meiryo UI" pitchFamily="50" charset="-128"/>
                <a:cs typeface="Meiryo UI" pitchFamily="50" charset="-128"/>
              </a:rPr>
              <a:t>9</a:t>
            </a:r>
            <a:r>
              <a:rPr kumimoji="1" lang="ja-JP" altLang="en-US" sz="1200" dirty="0" smtClean="0">
                <a:solidFill>
                  <a:schemeClr val="tx1"/>
                </a:solidFill>
                <a:latin typeface="Meiryo UI" pitchFamily="50" charset="-128"/>
                <a:ea typeface="Meiryo UI" pitchFamily="50" charset="-128"/>
                <a:cs typeface="Meiryo UI" pitchFamily="50" charset="-128"/>
              </a:rPr>
              <a:t>年以上、</a:t>
            </a:r>
            <a:r>
              <a:rPr lang="ja-JP" altLang="en-US" sz="1200" dirty="0" smtClean="0">
                <a:solidFill>
                  <a:schemeClr val="tx1"/>
                </a:solidFill>
                <a:latin typeface="Meiryo UI" pitchFamily="50" charset="-128"/>
                <a:ea typeface="Meiryo UI" pitchFamily="50" charset="-128"/>
                <a:cs typeface="Meiryo UI" pitchFamily="50" charset="-128"/>
              </a:rPr>
              <a:t>の</a:t>
            </a:r>
            <a:r>
              <a:rPr lang="ja-JP" altLang="en-US" sz="1200" dirty="0">
                <a:solidFill>
                  <a:schemeClr val="tx1"/>
                </a:solidFill>
                <a:latin typeface="Meiryo UI" pitchFamily="50" charset="-128"/>
                <a:ea typeface="Meiryo UI" pitchFamily="50" charset="-128"/>
                <a:cs typeface="Meiryo UI" pitchFamily="50" charset="-128"/>
              </a:rPr>
              <a:t>トンネルに関する実務経験を有する</a:t>
            </a:r>
            <a:r>
              <a:rPr lang="ja-JP" altLang="en-US" sz="1200" dirty="0" smtClean="0">
                <a:solidFill>
                  <a:schemeClr val="tx1"/>
                </a:solidFill>
                <a:latin typeface="Meiryo UI" pitchFamily="50" charset="-128"/>
                <a:ea typeface="Meiryo UI" pitchFamily="50" charset="-128"/>
                <a:cs typeface="Meiryo UI" pitchFamily="50" charset="-128"/>
              </a:rPr>
              <a:t>者、また①～③と同等以上の能力を有する者</a:t>
            </a:r>
            <a:endParaRPr lang="en-US" altLang="ja-JP" sz="1200" dirty="0">
              <a:solidFill>
                <a:schemeClr val="tx1"/>
              </a:solidFill>
              <a:latin typeface="Meiryo UI" pitchFamily="50" charset="-128"/>
              <a:ea typeface="Meiryo UI" pitchFamily="50" charset="-128"/>
              <a:cs typeface="Meiryo UI" pitchFamily="50" charset="-128"/>
            </a:endParaRPr>
          </a:p>
        </p:txBody>
      </p:sp>
      <p:sp>
        <p:nvSpPr>
          <p:cNvPr id="32" name="正方形/長方形 31"/>
          <p:cNvSpPr/>
          <p:nvPr/>
        </p:nvSpPr>
        <p:spPr>
          <a:xfrm>
            <a:off x="-1250" y="87015"/>
            <a:ext cx="8677706" cy="461665"/>
          </a:xfrm>
          <a:prstGeom prst="rect">
            <a:avLst/>
          </a:prstGeom>
        </p:spPr>
        <p:txBody>
          <a:bodyPr wrap="square">
            <a:spAutoFit/>
          </a:bodyPr>
          <a:lstStyle/>
          <a:p>
            <a:pPr fontAlgn="base">
              <a:spcBef>
                <a:spcPct val="0"/>
              </a:spcBef>
              <a:spcAft>
                <a:spcPct val="0"/>
              </a:spcAft>
            </a:pPr>
            <a:r>
              <a:rPr lang="ja-JP" altLang="en-US" sz="2400" b="1" dirty="0" smtClean="0">
                <a:solidFill>
                  <a:schemeClr val="bg1"/>
                </a:solidFill>
                <a:latin typeface="Meiryo UI" pitchFamily="50" charset="-128"/>
                <a:ea typeface="Meiryo UI" pitchFamily="50" charset="-128"/>
                <a:cs typeface="Meiryo UI" pitchFamily="50" charset="-128"/>
              </a:rPr>
              <a:t>　</a:t>
            </a:r>
            <a:r>
              <a:rPr lang="en-US" altLang="ja-JP" sz="2400" b="1" dirty="0">
                <a:solidFill>
                  <a:schemeClr val="bg1"/>
                </a:solidFill>
                <a:latin typeface="Meiryo UI" pitchFamily="50" charset="-128"/>
                <a:ea typeface="Meiryo UI" pitchFamily="50" charset="-128"/>
                <a:cs typeface="Meiryo UI" pitchFamily="50" charset="-128"/>
              </a:rPr>
              <a:t>1</a:t>
            </a:r>
            <a:r>
              <a:rPr lang="ja-JP" altLang="en-US" sz="2400" b="1" dirty="0" smtClean="0">
                <a:solidFill>
                  <a:schemeClr val="bg1"/>
                </a:solidFill>
                <a:latin typeface="Meiryo UI" pitchFamily="50" charset="-128"/>
                <a:ea typeface="Meiryo UI" pitchFamily="50" charset="-128"/>
                <a:cs typeface="Meiryo UI" pitchFamily="50" charset="-128"/>
              </a:rPr>
              <a:t>）点検、診断、評価の手法や体制等の充実</a:t>
            </a:r>
            <a:endParaRPr lang="ja-JP" altLang="en-US" sz="2400" b="1" dirty="0">
              <a:solidFill>
                <a:schemeClr val="bg1"/>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17742300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正方形/長方形 40"/>
          <p:cNvSpPr/>
          <p:nvPr/>
        </p:nvSpPr>
        <p:spPr>
          <a:xfrm>
            <a:off x="197640" y="3947793"/>
            <a:ext cx="3527894" cy="2793575"/>
          </a:xfrm>
          <a:prstGeom prst="rect">
            <a:avLst/>
          </a:prstGeom>
          <a:no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スライド番号プレースホルダー 1"/>
          <p:cNvSpPr>
            <a:spLocks noGrp="1"/>
          </p:cNvSpPr>
          <p:nvPr>
            <p:ph type="sldNum" sz="quarter" idx="12"/>
          </p:nvPr>
        </p:nvSpPr>
        <p:spPr/>
        <p:txBody>
          <a:bodyPr/>
          <a:lstStyle/>
          <a:p>
            <a:fld id="{57D6C0A1-9264-47D4-A470-56C07D157F34}" type="slidenum">
              <a:rPr kumimoji="1" lang="ja-JP" altLang="en-US" smtClean="0">
                <a:latin typeface="Meiryo UI" panose="020B0604030504040204" pitchFamily="50" charset="-128"/>
                <a:ea typeface="Meiryo UI" panose="020B0604030504040204" pitchFamily="50" charset="-128"/>
                <a:cs typeface="Meiryo UI" panose="020B0604030504040204" pitchFamily="50" charset="-128"/>
              </a:rPr>
              <a:t>4</a:t>
            </a:fld>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コンテンツ プレースホルダー 2"/>
          <p:cNvSpPr txBox="1">
            <a:spLocks/>
          </p:cNvSpPr>
          <p:nvPr/>
        </p:nvSpPr>
        <p:spPr>
          <a:xfrm>
            <a:off x="100233" y="689063"/>
            <a:ext cx="8928000" cy="402431"/>
          </a:xfrm>
          <a:prstGeom prst="rect">
            <a:avLst/>
          </a:prstGeom>
          <a:gradFill>
            <a:gsLst>
              <a:gs pos="0">
                <a:srgbClr val="FFFF99"/>
              </a:gs>
              <a:gs pos="100000">
                <a:schemeClr val="bg1"/>
              </a:gs>
            </a:gsLst>
            <a:lin ang="5400000" scaled="1"/>
          </a:gradFill>
          <a:ln w="12700">
            <a:solidFill>
              <a:schemeClr val="tx1"/>
            </a:solidFill>
          </a:ln>
        </p:spPr>
        <p:txBody>
          <a:bodyPr>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ts val="600"/>
              </a:spcBef>
              <a:buNone/>
            </a:pPr>
            <a:r>
              <a:rPr lang="en-US" altLang="ja-JP" sz="2000" dirty="0">
                <a:latin typeface="Meiryo UI" panose="020B0604030504040204" pitchFamily="50" charset="-128"/>
                <a:ea typeface="Meiryo UI" panose="020B0604030504040204" pitchFamily="50" charset="-128"/>
                <a:cs typeface="Meiryo UI" panose="020B0604030504040204" pitchFamily="50" charset="-128"/>
              </a:rPr>
              <a:t>1-1</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　点検</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の現状：舗装</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テキスト ボックス 9"/>
          <p:cNvSpPr txBox="1"/>
          <p:nvPr/>
        </p:nvSpPr>
        <p:spPr>
          <a:xfrm>
            <a:off x="265598" y="1178955"/>
            <a:ext cx="8762634" cy="338554"/>
          </a:xfrm>
          <a:prstGeom prst="rect">
            <a:avLst/>
          </a:prstGeom>
          <a:noFill/>
        </p:spPr>
        <p:txBody>
          <a:bodyPr wrap="square" rtlCol="0">
            <a:spAutoFit/>
          </a:bodyPr>
          <a:lstStyle/>
          <a:p>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定期点検：路面性状調査</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二等辺三角形 2"/>
          <p:cNvSpPr/>
          <p:nvPr/>
        </p:nvSpPr>
        <p:spPr>
          <a:xfrm rot="5400000">
            <a:off x="2174471" y="2294303"/>
            <a:ext cx="906627" cy="14401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p:cNvSpPr txBox="1"/>
          <p:nvPr/>
        </p:nvSpPr>
        <p:spPr>
          <a:xfrm>
            <a:off x="2907304" y="1517509"/>
            <a:ext cx="2235155" cy="877163"/>
          </a:xfrm>
          <a:prstGeom prst="rect">
            <a:avLst/>
          </a:prstGeom>
          <a:noFill/>
          <a:ln w="15875">
            <a:solidFill>
              <a:schemeClr val="tx1"/>
            </a:solidFill>
          </a:ln>
        </p:spPr>
        <p:txBody>
          <a:bodyPr wrap="square" rtlCol="0">
            <a:spAutoFit/>
          </a:bodyPr>
          <a:lstStyle/>
          <a:p>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維持管理指数</a:t>
            </a:r>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(MCI)》</a:t>
            </a:r>
            <a:endParaRPr lang="en-US" altLang="ja-JP" sz="300" b="1"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300" b="1" dirty="0" smtClean="0">
              <a:latin typeface="Meiryo UI" panose="020B0604030504040204" pitchFamily="50" charset="-128"/>
              <a:ea typeface="Meiryo UI" panose="020B0604030504040204" pitchFamily="50" charset="-128"/>
              <a:cs typeface="Meiryo UI" panose="020B0604030504040204" pitchFamily="50" charset="-128"/>
            </a:endParaRPr>
          </a:p>
          <a:p>
            <a:r>
              <a:rPr lang="en-US" altLang="ja-JP" sz="1200" u="sng" dirty="0" smtClean="0">
                <a:latin typeface="Meiryo UI" panose="020B0604030504040204" pitchFamily="50" charset="-128"/>
                <a:ea typeface="Meiryo UI" panose="020B0604030504040204" pitchFamily="50" charset="-128"/>
                <a:cs typeface="Meiryo UI" panose="020B0604030504040204" pitchFamily="50" charset="-128"/>
              </a:rPr>
              <a:t>MCI5</a:t>
            </a:r>
            <a:r>
              <a:rPr lang="ja-JP" altLang="en-US" sz="1200" u="sng" dirty="0" smtClean="0">
                <a:latin typeface="Meiryo UI" panose="020B0604030504040204" pitchFamily="50" charset="-128"/>
                <a:ea typeface="Meiryo UI" panose="020B0604030504040204" pitchFamily="50" charset="-128"/>
                <a:cs typeface="Meiryo UI" panose="020B0604030504040204" pitchFamily="50" charset="-128"/>
              </a:rPr>
              <a:t>以上</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：望ましい管理レベル</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en-US" altLang="ja-JP" sz="1200" u="sng" dirty="0" smtClean="0">
                <a:latin typeface="Meiryo UI" panose="020B0604030504040204" pitchFamily="50" charset="-128"/>
                <a:ea typeface="Meiryo UI" panose="020B0604030504040204" pitchFamily="50" charset="-128"/>
                <a:cs typeface="Meiryo UI" panose="020B0604030504040204" pitchFamily="50" charset="-128"/>
              </a:rPr>
              <a:t>MCI3</a:t>
            </a:r>
            <a:r>
              <a:rPr lang="ja-JP" altLang="en-US" sz="1200" u="sng"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u="sng" dirty="0" smtClean="0">
                <a:latin typeface="Meiryo UI" panose="020B0604030504040204" pitchFamily="50" charset="-128"/>
                <a:ea typeface="Meiryo UI" panose="020B0604030504040204" pitchFamily="50" charset="-128"/>
                <a:cs typeface="Meiryo UI" panose="020B0604030504040204" pitchFamily="50" charset="-128"/>
              </a:rPr>
              <a:t>5</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：補修が必要</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en-US" altLang="ja-JP" sz="1200" u="sng" dirty="0" smtClean="0">
                <a:latin typeface="Meiryo UI" panose="020B0604030504040204" pitchFamily="50" charset="-128"/>
                <a:ea typeface="Meiryo UI" panose="020B0604030504040204" pitchFamily="50" charset="-128"/>
                <a:cs typeface="Meiryo UI" panose="020B0604030504040204" pitchFamily="50" charset="-128"/>
              </a:rPr>
              <a:t>MCI3</a:t>
            </a:r>
            <a:r>
              <a:rPr lang="ja-JP" altLang="en-US" sz="1200" u="sng" dirty="0" smtClean="0">
                <a:latin typeface="Meiryo UI" panose="020B0604030504040204" pitchFamily="50" charset="-128"/>
                <a:ea typeface="Meiryo UI" panose="020B0604030504040204" pitchFamily="50" charset="-128"/>
                <a:cs typeface="Meiryo UI" panose="020B0604030504040204" pitchFamily="50" charset="-128"/>
              </a:rPr>
              <a:t>以下</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：早急に補修が必要</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二等辺三角形 13"/>
          <p:cNvSpPr/>
          <p:nvPr/>
        </p:nvSpPr>
        <p:spPr>
          <a:xfrm rot="5400000">
            <a:off x="5054790" y="2268002"/>
            <a:ext cx="906627" cy="14401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p:cNvSpPr txBox="1"/>
          <p:nvPr/>
        </p:nvSpPr>
        <p:spPr>
          <a:xfrm>
            <a:off x="5776655" y="1517509"/>
            <a:ext cx="3043817" cy="1800493"/>
          </a:xfrm>
          <a:prstGeom prst="rect">
            <a:avLst/>
          </a:prstGeom>
          <a:noFill/>
          <a:ln w="15875">
            <a:solidFill>
              <a:schemeClr val="tx1"/>
            </a:solidFill>
          </a:ln>
        </p:spPr>
        <p:txBody>
          <a:bodyPr wrap="square" rtlCol="0">
            <a:spAutoFit/>
          </a:bodyPr>
          <a:lstStyle/>
          <a:p>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今後の対応</a:t>
            </a:r>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300" b="1"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300" b="1"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路線の重要性区分に基づき、路線を</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5</a:t>
            </a:r>
            <a:r>
              <a:rPr lang="ja-JP" altLang="en-US" sz="1200" dirty="0" err="1" smtClean="0">
                <a:latin typeface="Meiryo UI" panose="020B0604030504040204" pitchFamily="50" charset="-128"/>
                <a:ea typeface="Meiryo UI" panose="020B0604030504040204" pitchFamily="50" charset="-128"/>
                <a:cs typeface="Meiryo UI" panose="020B0604030504040204" pitchFamily="50" charset="-128"/>
              </a:rPr>
              <a:t>つの</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グループに分類。</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en-US" altLang="ja-JP" sz="1200" u="sng" dirty="0" smtClean="0">
                <a:latin typeface="Meiryo UI" panose="020B0604030504040204" pitchFamily="50" charset="-128"/>
                <a:ea typeface="Meiryo UI" panose="020B0604030504040204" pitchFamily="50" charset="-128"/>
                <a:cs typeface="Meiryo UI" panose="020B0604030504040204" pitchFamily="50" charset="-128"/>
              </a:rPr>
              <a:t>G5</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MCI5</a:t>
            </a:r>
          </a:p>
          <a:p>
            <a:r>
              <a:rPr lang="en-US" altLang="ja-JP" sz="1200" u="sng" dirty="0" smtClean="0">
                <a:latin typeface="Meiryo UI" panose="020B0604030504040204" pitchFamily="50" charset="-128"/>
                <a:ea typeface="Meiryo UI" panose="020B0604030504040204" pitchFamily="50" charset="-128"/>
                <a:cs typeface="Meiryo UI" panose="020B0604030504040204" pitchFamily="50" charset="-128"/>
              </a:rPr>
              <a:t>G4</a:t>
            </a:r>
            <a:r>
              <a:rPr lang="ja-JP" altLang="en-US" sz="1200" u="sng" dirty="0" err="1"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u="sng" dirty="0" smtClean="0">
                <a:latin typeface="Meiryo UI" panose="020B0604030504040204" pitchFamily="50" charset="-128"/>
                <a:ea typeface="Meiryo UI" panose="020B0604030504040204" pitchFamily="50" charset="-128"/>
                <a:cs typeface="Meiryo UI" panose="020B0604030504040204" pitchFamily="50" charset="-128"/>
              </a:rPr>
              <a:t>3</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MCI4</a:t>
            </a:r>
          </a:p>
          <a:p>
            <a:r>
              <a:rPr lang="en-US" altLang="ja-JP" sz="1200" u="sng" dirty="0" smtClean="0">
                <a:latin typeface="Meiryo UI" panose="020B0604030504040204" pitchFamily="50" charset="-128"/>
                <a:ea typeface="Meiryo UI" panose="020B0604030504040204" pitchFamily="50" charset="-128"/>
                <a:cs typeface="Meiryo UI" panose="020B0604030504040204" pitchFamily="50" charset="-128"/>
              </a:rPr>
              <a:t>G2</a:t>
            </a:r>
            <a:r>
              <a:rPr lang="ja-JP" altLang="en-US" sz="1200" u="sng" dirty="0" err="1"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u="sng" dirty="0" smtClean="0">
                <a:latin typeface="Meiryo UI" panose="020B0604030504040204" pitchFamily="50" charset="-128"/>
                <a:ea typeface="Meiryo UI" panose="020B0604030504040204" pitchFamily="50" charset="-128"/>
                <a:cs typeface="Meiryo UI" panose="020B0604030504040204" pitchFamily="50" charset="-128"/>
              </a:rPr>
              <a:t>1</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MCI3</a:t>
            </a:r>
          </a:p>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管理</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水準を下回った</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場合に、路面状態が管理レベルの基準に比して悪い箇所を優先して補修を実施。</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テキスト ボックス 21"/>
          <p:cNvSpPr txBox="1"/>
          <p:nvPr/>
        </p:nvSpPr>
        <p:spPr>
          <a:xfrm>
            <a:off x="24214" y="3068960"/>
            <a:ext cx="3323650" cy="276999"/>
          </a:xfrm>
          <a:prstGeom prst="rect">
            <a:avLst/>
          </a:prstGeom>
          <a:noFill/>
        </p:spPr>
        <p:txBody>
          <a:bodyPr wrap="square" rtlCol="0">
            <a:spAutoFit/>
          </a:bodyPr>
          <a:lstStyle/>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年に</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1</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回</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山間部等</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10</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回</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委託</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による点検</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テキスト ボックス 23"/>
          <p:cNvSpPr txBox="1"/>
          <p:nvPr/>
        </p:nvSpPr>
        <p:spPr>
          <a:xfrm>
            <a:off x="157055" y="3954833"/>
            <a:ext cx="3568480" cy="338554"/>
          </a:xfrm>
          <a:prstGeom prst="rect">
            <a:avLst/>
          </a:prstGeom>
          <a:noFill/>
        </p:spPr>
        <p:txBody>
          <a:bodyPr wrap="square" rtlCol="0">
            <a:spAutoFit/>
          </a:bodyPr>
          <a:lstStyle/>
          <a:p>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データ蓄積：</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H12</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テキスト ボックス 19"/>
          <p:cNvSpPr txBox="1"/>
          <p:nvPr/>
        </p:nvSpPr>
        <p:spPr>
          <a:xfrm>
            <a:off x="35496" y="3284984"/>
            <a:ext cx="6172162" cy="253916"/>
          </a:xfrm>
          <a:prstGeom prst="rect">
            <a:avLst/>
          </a:prstGeom>
          <a:noFill/>
        </p:spPr>
        <p:txBody>
          <a:bodyPr wrap="square" rtlCol="0">
            <a:spAutoFit/>
          </a:bodyPr>
          <a:lstStyle/>
          <a:p>
            <a:r>
              <a:rPr lang="en-US" altLang="ja-JP" sz="105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定期</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点検以外に、道路パトロールを</a:t>
            </a:r>
            <a:r>
              <a:rPr lang="en-US" altLang="ja-JP" sz="1050" dirty="0" smtClean="0">
                <a:latin typeface="Meiryo UI" panose="020B0604030504040204" pitchFamily="50" charset="-128"/>
                <a:ea typeface="Meiryo UI" panose="020B0604030504040204" pitchFamily="50" charset="-128"/>
                <a:cs typeface="Meiryo UI" panose="020B0604030504040204" pitchFamily="50" charset="-128"/>
              </a:rPr>
              <a:t>2</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万台</a:t>
            </a:r>
            <a:r>
              <a:rPr lang="en-US" altLang="ja-JP" sz="1050" dirty="0" smtClean="0">
                <a:latin typeface="Meiryo UI" panose="020B0604030504040204" pitchFamily="50" charset="-128"/>
                <a:ea typeface="Meiryo UI" panose="020B0604030504040204" pitchFamily="50" charset="-128"/>
                <a:cs typeface="Meiryo UI" panose="020B0604030504040204" pitchFamily="50" charset="-128"/>
              </a:rPr>
              <a:t>/12h</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以上の路線は週</a:t>
            </a:r>
            <a:r>
              <a:rPr lang="en-US" altLang="ja-JP" sz="1050" dirty="0" smtClean="0">
                <a:latin typeface="Meiryo UI" panose="020B0604030504040204" pitchFamily="50" charset="-128"/>
                <a:ea typeface="Meiryo UI" panose="020B0604030504040204" pitchFamily="50" charset="-128"/>
                <a:cs typeface="Meiryo UI" panose="020B0604030504040204" pitchFamily="50" charset="-128"/>
              </a:rPr>
              <a:t>2</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回、その他路線も週</a:t>
            </a:r>
            <a:r>
              <a:rPr lang="en-US" altLang="ja-JP" sz="1050" dirty="0" smtClean="0">
                <a:latin typeface="Meiryo UI" panose="020B0604030504040204" pitchFamily="50" charset="-128"/>
                <a:ea typeface="Meiryo UI" panose="020B0604030504040204" pitchFamily="50" charset="-128"/>
                <a:cs typeface="Meiryo UI" panose="020B0604030504040204" pitchFamily="50" charset="-128"/>
              </a:rPr>
              <a:t>1</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回実施</a:t>
            </a:r>
            <a:endParaRPr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正方形/長方形 22"/>
          <p:cNvSpPr/>
          <p:nvPr/>
        </p:nvSpPr>
        <p:spPr>
          <a:xfrm>
            <a:off x="87179" y="1145395"/>
            <a:ext cx="8941053" cy="2393505"/>
          </a:xfrm>
          <a:prstGeom prst="rect">
            <a:avLst/>
          </a:prstGeom>
          <a:no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下矢印 24"/>
          <p:cNvSpPr/>
          <p:nvPr/>
        </p:nvSpPr>
        <p:spPr>
          <a:xfrm>
            <a:off x="2459244" y="3573016"/>
            <a:ext cx="504056" cy="309810"/>
          </a:xfrm>
          <a:prstGeom prst="downArrow">
            <a:avLst>
              <a:gd name="adj1" fmla="val 60553"/>
              <a:gd name="adj2" fmla="val 50000"/>
            </a:avLst>
          </a:prstGeom>
          <a:solidFill>
            <a:srgbClr val="00007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ボックス 26"/>
          <p:cNvSpPr txBox="1"/>
          <p:nvPr/>
        </p:nvSpPr>
        <p:spPr>
          <a:xfrm>
            <a:off x="1688964" y="3623246"/>
            <a:ext cx="752869" cy="307777"/>
          </a:xfrm>
          <a:prstGeom prst="rect">
            <a:avLst/>
          </a:prstGeom>
          <a:noFill/>
        </p:spPr>
        <p:txBody>
          <a:bodyPr wrap="square" rtlCol="0">
            <a:spAutoFit/>
          </a:bodyPr>
          <a:lstStyle/>
          <a:p>
            <a:pPr algn="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蓄積</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下矢印 27"/>
          <p:cNvSpPr/>
          <p:nvPr/>
        </p:nvSpPr>
        <p:spPr>
          <a:xfrm rot="10800000">
            <a:off x="3107119" y="3573016"/>
            <a:ext cx="504056" cy="311992"/>
          </a:xfrm>
          <a:prstGeom prst="downArrow">
            <a:avLst>
              <a:gd name="adj1" fmla="val 60553"/>
              <a:gd name="adj2" fmla="val 50000"/>
            </a:avLst>
          </a:prstGeom>
          <a:solidFill>
            <a:srgbClr val="00007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テキスト ボックス 28"/>
          <p:cNvSpPr txBox="1"/>
          <p:nvPr/>
        </p:nvSpPr>
        <p:spPr>
          <a:xfrm>
            <a:off x="3603107" y="3623246"/>
            <a:ext cx="752869" cy="307777"/>
          </a:xfrm>
          <a:prstGeom prst="rect">
            <a:avLst/>
          </a:prstGeom>
          <a:noFill/>
        </p:spPr>
        <p:txBody>
          <a:bodyPr wrap="square" rtlCol="0">
            <a:spAutoFit/>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活用</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2050"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55574" y="1556792"/>
            <a:ext cx="2057238" cy="1513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 name="角丸四角形 30"/>
          <p:cNvSpPr/>
          <p:nvPr/>
        </p:nvSpPr>
        <p:spPr>
          <a:xfrm>
            <a:off x="3923928" y="4653136"/>
            <a:ext cx="4950280" cy="1328023"/>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不可視部分について</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路面下の空洞</a:t>
            </a:r>
            <a:r>
              <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現在は路面の凹等の変状が出てから対応</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点検・調査は未実施</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（今年度より試行実施）</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32"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424" y="4293096"/>
            <a:ext cx="3106464" cy="2420942"/>
          </a:xfrm>
          <a:prstGeom prst="rect">
            <a:avLst/>
          </a:prstGeom>
          <a:noFill/>
          <a:ln>
            <a:noFill/>
          </a:ln>
          <a:effectLst/>
          <a:extLst>
            <a:ext uri="{909E8E84-426E-40DD-AFC4-6F175D3DCCD1}">
              <a14:hiddenFill xmlns:a14="http://schemas.microsoft.com/office/drawing/2010/main">
                <a:solidFill>
                  <a:srgbClr xmlns:mc="http://schemas.openxmlformats.org/markup-compatibility/2006" val="000000" mc:Ignorable="a14" a14:legacySpreadsheetColorIndex="64"/>
                </a:solidFill>
              </a14:hiddenFill>
            </a:ext>
            <a:ext uri="{91240B29-F687-4F45-9708-019B960494DF}">
              <a14:hiddenLine xmlns:a14="http://schemas.microsoft.com/office/drawing/2010/main" w="1">
                <a:solidFill>
                  <a:srgbClr xmlns:mc="http://schemas.openxmlformats.org/markup-compatibility/2006" val="FFFFFF" mc:Ignorable="a14" a14:legacySpreadsheetColorIndex="65"/>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30" name="Rectangle 2"/>
          <p:cNvSpPr>
            <a:spLocks noChangeArrowheads="1"/>
          </p:cNvSpPr>
          <p:nvPr/>
        </p:nvSpPr>
        <p:spPr bwMode="auto">
          <a:xfrm>
            <a:off x="4160" y="-19653"/>
            <a:ext cx="9144000" cy="636588"/>
          </a:xfrm>
          <a:prstGeom prst="rect">
            <a:avLst/>
          </a:prstGeom>
          <a:gradFill>
            <a:gsLst>
              <a:gs pos="0">
                <a:schemeClr val="tx2"/>
              </a:gs>
              <a:gs pos="100000">
                <a:schemeClr val="accent1"/>
              </a:gs>
            </a:gsLst>
            <a:lin ang="5400000" scaled="1"/>
          </a:gradFill>
          <a:ln w="9525">
            <a:noFill/>
            <a:miter lim="800000"/>
            <a:headEnd/>
            <a:tailEnd/>
          </a:ln>
          <a:effectLst/>
          <a:extLst/>
        </p:spPr>
        <p:txBody>
          <a:bodyPr wrap="none" lIns="91350" tIns="45674" rIns="91350" bIns="45674" anchor="ctr"/>
          <a:lstStyle/>
          <a:p>
            <a:pPr fontAlgn="base">
              <a:spcBef>
                <a:spcPct val="0"/>
              </a:spcBef>
              <a:spcAft>
                <a:spcPct val="0"/>
              </a:spcAft>
            </a:pPr>
            <a:endParaRPr lang="en-US" altLang="zh-TW" sz="2800" b="1" dirty="0">
              <a:solidFill>
                <a:schemeClr val="bg1"/>
              </a:solidFill>
              <a:latin typeface="Meiryo UI" pitchFamily="50" charset="-128"/>
              <a:ea typeface="Meiryo UI" pitchFamily="50" charset="-128"/>
              <a:cs typeface="Meiryo UI" pitchFamily="50" charset="-128"/>
            </a:endParaRPr>
          </a:p>
        </p:txBody>
      </p:sp>
      <p:sp>
        <p:nvSpPr>
          <p:cNvPr id="34" name="四角形吹き出し 33"/>
          <p:cNvSpPr/>
          <p:nvPr/>
        </p:nvSpPr>
        <p:spPr>
          <a:xfrm>
            <a:off x="6236954" y="3902569"/>
            <a:ext cx="2583518" cy="534543"/>
          </a:xfrm>
          <a:prstGeom prst="wedgeRectCallout">
            <a:avLst>
              <a:gd name="adj1" fmla="val -55649"/>
              <a:gd name="adj2" fmla="val -141258"/>
            </a:avLst>
          </a:prstGeom>
          <a:solidFill>
            <a:srgbClr val="FFFFCC"/>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en-US" altLang="ja-JP" sz="1200" dirty="0" smtClean="0">
                <a:solidFill>
                  <a:schemeClr val="tx1"/>
                </a:solidFill>
                <a:latin typeface="Meiryo UI" pitchFamily="50" charset="-128"/>
                <a:ea typeface="Meiryo UI" pitchFamily="50" charset="-128"/>
                <a:cs typeface="Meiryo UI" pitchFamily="50" charset="-128"/>
              </a:rPr>
              <a:t>【</a:t>
            </a:r>
            <a:r>
              <a:rPr lang="en-US" altLang="ja-JP" sz="1200" dirty="0">
                <a:solidFill>
                  <a:schemeClr val="tx1"/>
                </a:solidFill>
                <a:latin typeface="Meiryo UI" pitchFamily="50" charset="-128"/>
                <a:ea typeface="Meiryo UI" pitchFamily="50" charset="-128"/>
                <a:cs typeface="Meiryo UI" pitchFamily="50" charset="-128"/>
              </a:rPr>
              <a:t>MCI</a:t>
            </a:r>
            <a:r>
              <a:rPr kumimoji="1" lang="en-US" altLang="ja-JP" sz="1200" dirty="0" smtClean="0">
                <a:solidFill>
                  <a:schemeClr val="tx1"/>
                </a:solidFill>
                <a:latin typeface="Meiryo UI" pitchFamily="50" charset="-128"/>
                <a:ea typeface="Meiryo UI" pitchFamily="50" charset="-128"/>
                <a:cs typeface="Meiryo UI" pitchFamily="50" charset="-128"/>
              </a:rPr>
              <a:t>】</a:t>
            </a:r>
            <a:r>
              <a:rPr kumimoji="1" lang="ja-JP" altLang="en-US" sz="1200" dirty="0" smtClean="0">
                <a:solidFill>
                  <a:schemeClr val="tx1"/>
                </a:solidFill>
                <a:latin typeface="Meiryo UI" pitchFamily="50" charset="-128"/>
                <a:ea typeface="Meiryo UI" pitchFamily="50" charset="-128"/>
                <a:cs typeface="Meiryo UI" pitchFamily="50" charset="-128"/>
              </a:rPr>
              <a:t>　⇒　</a:t>
            </a:r>
            <a:r>
              <a:rPr lang="en-US" altLang="ja-JP" sz="1200" u="sng" dirty="0" smtClean="0">
                <a:solidFill>
                  <a:schemeClr val="tx1"/>
                </a:solidFill>
                <a:latin typeface="Meiryo UI" pitchFamily="50" charset="-128"/>
                <a:ea typeface="Meiryo UI" pitchFamily="50" charset="-128"/>
                <a:cs typeface="Meiryo UI" pitchFamily="50" charset="-128"/>
              </a:rPr>
              <a:t>※</a:t>
            </a:r>
            <a:r>
              <a:rPr lang="ja-JP" altLang="en-US" sz="1200" u="sng" dirty="0" smtClean="0">
                <a:solidFill>
                  <a:schemeClr val="tx1"/>
                </a:solidFill>
                <a:latin typeface="Meiryo UI" pitchFamily="50" charset="-128"/>
                <a:ea typeface="Meiryo UI" pitchFamily="50" charset="-128"/>
                <a:cs typeface="Meiryo UI" pitchFamily="50" charset="-128"/>
              </a:rPr>
              <a:t>機械的に算出</a:t>
            </a:r>
            <a:endParaRPr lang="en-US" altLang="ja-JP" sz="1200" u="sng" dirty="0">
              <a:solidFill>
                <a:schemeClr val="tx1"/>
              </a:solidFill>
              <a:latin typeface="Meiryo UI" pitchFamily="50" charset="-128"/>
              <a:ea typeface="Meiryo UI" pitchFamily="50" charset="-128"/>
              <a:cs typeface="Meiryo UI" pitchFamily="50" charset="-128"/>
            </a:endParaRPr>
          </a:p>
          <a:p>
            <a:r>
              <a:rPr kumimoji="1" lang="ja-JP" altLang="en-US" sz="1200" dirty="0" smtClean="0">
                <a:solidFill>
                  <a:schemeClr val="tx1"/>
                </a:solidFill>
                <a:latin typeface="Meiryo UI" pitchFamily="50" charset="-128"/>
                <a:ea typeface="Meiryo UI" pitchFamily="50" charset="-128"/>
                <a:cs typeface="Meiryo UI" pitchFamily="50" charset="-128"/>
              </a:rPr>
              <a:t>・調査車の測定結果から機械的に算出</a:t>
            </a:r>
            <a:endParaRPr kumimoji="1" lang="ja-JP" altLang="en-US" sz="1200" dirty="0">
              <a:solidFill>
                <a:schemeClr val="tx1"/>
              </a:solidFill>
              <a:latin typeface="Meiryo UI" pitchFamily="50" charset="-128"/>
              <a:ea typeface="Meiryo UI" pitchFamily="50" charset="-128"/>
              <a:cs typeface="Meiryo UI" pitchFamily="50" charset="-128"/>
            </a:endParaRPr>
          </a:p>
        </p:txBody>
      </p:sp>
      <p:sp>
        <p:nvSpPr>
          <p:cNvPr id="33" name="正方形/長方形 32"/>
          <p:cNvSpPr/>
          <p:nvPr/>
        </p:nvSpPr>
        <p:spPr>
          <a:xfrm>
            <a:off x="-1250" y="87015"/>
            <a:ext cx="8677706" cy="461665"/>
          </a:xfrm>
          <a:prstGeom prst="rect">
            <a:avLst/>
          </a:prstGeom>
        </p:spPr>
        <p:txBody>
          <a:bodyPr wrap="square">
            <a:spAutoFit/>
          </a:bodyPr>
          <a:lstStyle/>
          <a:p>
            <a:pPr fontAlgn="base">
              <a:spcBef>
                <a:spcPct val="0"/>
              </a:spcBef>
              <a:spcAft>
                <a:spcPct val="0"/>
              </a:spcAft>
            </a:pPr>
            <a:r>
              <a:rPr lang="ja-JP" altLang="en-US" sz="2400" b="1" dirty="0" smtClean="0">
                <a:solidFill>
                  <a:schemeClr val="bg1"/>
                </a:solidFill>
                <a:latin typeface="Meiryo UI" pitchFamily="50" charset="-128"/>
                <a:ea typeface="Meiryo UI" pitchFamily="50" charset="-128"/>
                <a:cs typeface="Meiryo UI" pitchFamily="50" charset="-128"/>
              </a:rPr>
              <a:t>　</a:t>
            </a:r>
            <a:r>
              <a:rPr lang="en-US" altLang="ja-JP" sz="2400" b="1" dirty="0">
                <a:solidFill>
                  <a:schemeClr val="bg1"/>
                </a:solidFill>
                <a:latin typeface="Meiryo UI" pitchFamily="50" charset="-128"/>
                <a:ea typeface="Meiryo UI" pitchFamily="50" charset="-128"/>
                <a:cs typeface="Meiryo UI" pitchFamily="50" charset="-128"/>
              </a:rPr>
              <a:t>1</a:t>
            </a:r>
            <a:r>
              <a:rPr lang="ja-JP" altLang="en-US" sz="2400" b="1" dirty="0" smtClean="0">
                <a:solidFill>
                  <a:schemeClr val="bg1"/>
                </a:solidFill>
                <a:latin typeface="Meiryo UI" pitchFamily="50" charset="-128"/>
                <a:ea typeface="Meiryo UI" pitchFamily="50" charset="-128"/>
                <a:cs typeface="Meiryo UI" pitchFamily="50" charset="-128"/>
              </a:rPr>
              <a:t>）点検、診断、評価の手法や体制等の充実</a:t>
            </a:r>
            <a:endParaRPr lang="ja-JP" altLang="en-US" sz="2400" b="1" dirty="0">
              <a:solidFill>
                <a:schemeClr val="bg1"/>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16879362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正方形/長方形 40"/>
          <p:cNvSpPr/>
          <p:nvPr/>
        </p:nvSpPr>
        <p:spPr>
          <a:xfrm>
            <a:off x="197640" y="4019801"/>
            <a:ext cx="4230344" cy="2793575"/>
          </a:xfrm>
          <a:prstGeom prst="rect">
            <a:avLst/>
          </a:prstGeom>
          <a:no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スライド番号プレースホルダー 1"/>
          <p:cNvSpPr>
            <a:spLocks noGrp="1"/>
          </p:cNvSpPr>
          <p:nvPr>
            <p:ph type="sldNum" sz="quarter" idx="12"/>
          </p:nvPr>
        </p:nvSpPr>
        <p:spPr/>
        <p:txBody>
          <a:bodyPr/>
          <a:lstStyle/>
          <a:p>
            <a:fld id="{57D6C0A1-9264-47D4-A470-56C07D157F34}" type="slidenum">
              <a:rPr kumimoji="1" lang="ja-JP" altLang="en-US" smtClean="0">
                <a:latin typeface="Meiryo UI" panose="020B0604030504040204" pitchFamily="50" charset="-128"/>
                <a:ea typeface="Meiryo UI" panose="020B0604030504040204" pitchFamily="50" charset="-128"/>
                <a:cs typeface="Meiryo UI" panose="020B0604030504040204" pitchFamily="50" charset="-128"/>
              </a:rPr>
              <a:t>5</a:t>
            </a:fld>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コンテンツ プレースホルダー 2"/>
          <p:cNvSpPr txBox="1">
            <a:spLocks/>
          </p:cNvSpPr>
          <p:nvPr/>
        </p:nvSpPr>
        <p:spPr>
          <a:xfrm>
            <a:off x="100233" y="689063"/>
            <a:ext cx="8928000" cy="402431"/>
          </a:xfrm>
          <a:prstGeom prst="rect">
            <a:avLst/>
          </a:prstGeom>
          <a:gradFill>
            <a:gsLst>
              <a:gs pos="0">
                <a:srgbClr val="FFFF99"/>
              </a:gs>
              <a:gs pos="100000">
                <a:schemeClr val="bg1"/>
              </a:gs>
            </a:gsLst>
            <a:lin ang="5400000" scaled="1"/>
          </a:gradFill>
          <a:ln w="12700">
            <a:solidFill>
              <a:schemeClr val="tx1"/>
            </a:solidFill>
          </a:ln>
        </p:spPr>
        <p:txBody>
          <a:bodyPr>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ts val="600"/>
              </a:spcBef>
              <a:buNone/>
            </a:pPr>
            <a:r>
              <a:rPr lang="en-US" altLang="ja-JP" sz="2000" dirty="0">
                <a:latin typeface="Meiryo UI" panose="020B0604030504040204" pitchFamily="50" charset="-128"/>
                <a:ea typeface="Meiryo UI" panose="020B0604030504040204" pitchFamily="50" charset="-128"/>
                <a:cs typeface="Meiryo UI" panose="020B0604030504040204" pitchFamily="50" charset="-128"/>
              </a:rPr>
              <a:t>1-1</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　点検</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の現状：</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Co</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構造物（擁壁</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(H=5m</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以上</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err="1"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Box</a:t>
            </a:r>
            <a:r>
              <a:rPr lang="ja-JP" altLang="en-US" sz="2000" dirty="0" err="1"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共同溝）</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テキスト ボックス 9"/>
          <p:cNvSpPr txBox="1"/>
          <p:nvPr/>
        </p:nvSpPr>
        <p:spPr>
          <a:xfrm>
            <a:off x="265598" y="1178955"/>
            <a:ext cx="8101642" cy="338554"/>
          </a:xfrm>
          <a:prstGeom prst="rect">
            <a:avLst/>
          </a:prstGeom>
          <a:noFill/>
        </p:spPr>
        <p:txBody>
          <a:bodyPr wrap="square" rtlCol="0">
            <a:spAutoFit/>
          </a:bodyPr>
          <a:lstStyle/>
          <a:p>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定期点検</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二等辺三角形 2"/>
          <p:cNvSpPr/>
          <p:nvPr/>
        </p:nvSpPr>
        <p:spPr>
          <a:xfrm rot="5400000">
            <a:off x="1718628" y="2306741"/>
            <a:ext cx="906627" cy="14401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p:cNvSpPr txBox="1"/>
          <p:nvPr/>
        </p:nvSpPr>
        <p:spPr>
          <a:xfrm>
            <a:off x="2339752" y="1348232"/>
            <a:ext cx="2958429" cy="1800493"/>
          </a:xfrm>
          <a:prstGeom prst="rect">
            <a:avLst/>
          </a:prstGeom>
          <a:noFill/>
          <a:ln w="15875">
            <a:solidFill>
              <a:schemeClr val="tx1"/>
            </a:solidFill>
          </a:ln>
        </p:spPr>
        <p:txBody>
          <a:bodyPr wrap="square" rtlCol="0">
            <a:spAutoFit/>
          </a:bodyPr>
          <a:lstStyle/>
          <a:p>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判定区分</a:t>
            </a:r>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300" b="1"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300" b="1" dirty="0" smtClean="0">
              <a:latin typeface="Meiryo UI" panose="020B0604030504040204" pitchFamily="50" charset="-128"/>
              <a:ea typeface="Meiryo UI" panose="020B0604030504040204" pitchFamily="50" charset="-128"/>
              <a:cs typeface="Meiryo UI" panose="020B0604030504040204" pitchFamily="50" charset="-128"/>
            </a:endParaRPr>
          </a:p>
          <a:p>
            <a:r>
              <a:rPr lang="en-US" altLang="ja-JP" sz="1200" u="sng" dirty="0">
                <a:latin typeface="Meiryo UI" panose="020B0604030504040204" pitchFamily="50" charset="-128"/>
                <a:ea typeface="Meiryo UI" panose="020B0604030504040204" pitchFamily="50" charset="-128"/>
                <a:cs typeface="Meiryo UI" panose="020B0604030504040204" pitchFamily="50" charset="-128"/>
              </a:rPr>
              <a:t>AA</a:t>
            </a:r>
            <a:r>
              <a:rPr lang="ja-JP" altLang="en-US" sz="1200" u="sng" dirty="0" smtClean="0">
                <a:latin typeface="Meiryo UI" panose="020B0604030504040204" pitchFamily="50" charset="-128"/>
                <a:ea typeface="Meiryo UI" panose="020B0604030504040204" pitchFamily="50" charset="-128"/>
                <a:cs typeface="Meiryo UI" panose="020B0604030504040204" pitchFamily="50" charset="-128"/>
              </a:rPr>
              <a:t>ランク</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：損傷・変形が著しく、第三者に対し支障となる恐れがあり、緊急的な対策が必要</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en-US" altLang="ja-JP" sz="1200" u="sng" dirty="0" smtClean="0">
                <a:latin typeface="Meiryo UI" panose="020B0604030504040204" pitchFamily="50" charset="-128"/>
                <a:ea typeface="Meiryo UI" panose="020B0604030504040204" pitchFamily="50" charset="-128"/>
                <a:cs typeface="Meiryo UI" panose="020B0604030504040204" pitchFamily="50" charset="-128"/>
              </a:rPr>
              <a:t>A</a:t>
            </a:r>
            <a:r>
              <a:rPr lang="ja-JP" altLang="en-US" sz="1200" u="sng" dirty="0" smtClean="0">
                <a:latin typeface="Meiryo UI" panose="020B0604030504040204" pitchFamily="50" charset="-128"/>
                <a:ea typeface="Meiryo UI" panose="020B0604030504040204" pitchFamily="50" charset="-128"/>
                <a:cs typeface="Meiryo UI" panose="020B0604030504040204" pitchFamily="50" charset="-128"/>
              </a:rPr>
              <a:t>ランク</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：変状があり、応急対策は必要としないが、補修・補強対策の要否を検討</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en-US" altLang="ja-JP" sz="1200" u="sng" dirty="0" smtClean="0">
                <a:latin typeface="Meiryo UI" panose="020B0604030504040204" pitchFamily="50" charset="-128"/>
                <a:ea typeface="Meiryo UI" panose="020B0604030504040204" pitchFamily="50" charset="-128"/>
                <a:cs typeface="Meiryo UI" panose="020B0604030504040204" pitchFamily="50" charset="-128"/>
              </a:rPr>
              <a:t>B</a:t>
            </a:r>
            <a:r>
              <a:rPr lang="ja-JP" altLang="en-US" sz="1200" u="sng" dirty="0" smtClean="0">
                <a:latin typeface="Meiryo UI" panose="020B0604030504040204" pitchFamily="50" charset="-128"/>
                <a:ea typeface="Meiryo UI" panose="020B0604030504040204" pitchFamily="50" charset="-128"/>
                <a:cs typeface="Meiryo UI" panose="020B0604030504040204" pitchFamily="50" charset="-128"/>
              </a:rPr>
              <a:t>ランク</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：損傷・変状はあるが、機能低下が見られず、損傷の進行状態を継続的に観察</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en-US" altLang="ja-JP" sz="1200" u="sng" dirty="0" smtClean="0">
                <a:latin typeface="Meiryo UI" panose="020B0604030504040204" pitchFamily="50" charset="-128"/>
                <a:ea typeface="Meiryo UI" panose="020B0604030504040204" pitchFamily="50" charset="-128"/>
                <a:cs typeface="Meiryo UI" panose="020B0604030504040204" pitchFamily="50" charset="-128"/>
              </a:rPr>
              <a:t>S</a:t>
            </a:r>
            <a:r>
              <a:rPr lang="ja-JP" altLang="en-US" sz="1200" u="sng" dirty="0" smtClean="0">
                <a:latin typeface="Meiryo UI" panose="020B0604030504040204" pitchFamily="50" charset="-128"/>
                <a:ea typeface="Meiryo UI" panose="020B0604030504040204" pitchFamily="50" charset="-128"/>
                <a:cs typeface="Meiryo UI" panose="020B0604030504040204" pitchFamily="50" charset="-128"/>
              </a:rPr>
              <a:t>ランク</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：変状はないか、あっても応急対策や標準調査の必要がない</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二等辺三角形 13"/>
          <p:cNvSpPr/>
          <p:nvPr/>
        </p:nvSpPr>
        <p:spPr>
          <a:xfrm rot="5400000">
            <a:off x="5054790" y="2268002"/>
            <a:ext cx="906627" cy="14401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p:cNvSpPr txBox="1"/>
          <p:nvPr/>
        </p:nvSpPr>
        <p:spPr>
          <a:xfrm>
            <a:off x="5809581" y="1353675"/>
            <a:ext cx="2991776" cy="1800493"/>
          </a:xfrm>
          <a:prstGeom prst="rect">
            <a:avLst/>
          </a:prstGeom>
          <a:noFill/>
          <a:ln w="15875">
            <a:solidFill>
              <a:schemeClr val="tx1"/>
            </a:solidFill>
          </a:ln>
        </p:spPr>
        <p:txBody>
          <a:bodyPr wrap="square" rtlCol="0">
            <a:spAutoFit/>
          </a:bodyPr>
          <a:lstStyle/>
          <a:p>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今後の対応</a:t>
            </a:r>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300" b="1"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300" b="1" dirty="0" smtClean="0">
              <a:latin typeface="Meiryo UI" panose="020B0604030504040204" pitchFamily="50" charset="-128"/>
              <a:ea typeface="Meiryo UI" panose="020B0604030504040204" pitchFamily="50" charset="-128"/>
              <a:cs typeface="Meiryo UI" panose="020B0604030504040204" pitchFamily="50" charset="-128"/>
            </a:endParaRPr>
          </a:p>
          <a:p>
            <a:r>
              <a:rPr lang="en-US" altLang="ja-JP" sz="1200" u="sng" dirty="0">
                <a:latin typeface="Meiryo UI" panose="020B0604030504040204" pitchFamily="50" charset="-128"/>
                <a:ea typeface="Meiryo UI" panose="020B0604030504040204" pitchFamily="50" charset="-128"/>
                <a:cs typeface="Meiryo UI" panose="020B0604030504040204" pitchFamily="50" charset="-128"/>
              </a:rPr>
              <a:t>AA</a:t>
            </a:r>
            <a:r>
              <a:rPr lang="ja-JP" altLang="en-US" sz="1200" u="sng" dirty="0" smtClean="0">
                <a:latin typeface="Meiryo UI" panose="020B0604030504040204" pitchFamily="50" charset="-128"/>
                <a:ea typeface="Meiryo UI" panose="020B0604030504040204" pitchFamily="50" charset="-128"/>
                <a:cs typeface="Meiryo UI" panose="020B0604030504040204" pitchFamily="50" charset="-128"/>
              </a:rPr>
              <a:t>ランク</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：応急対策及び緊急に補修が必要</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u="sng" dirty="0" smtClean="0">
              <a:latin typeface="Meiryo UI" panose="020B0604030504040204" pitchFamily="50" charset="-128"/>
              <a:ea typeface="Meiryo UI" panose="020B0604030504040204" pitchFamily="50" charset="-128"/>
              <a:cs typeface="Meiryo UI" panose="020B0604030504040204" pitchFamily="50" charset="-128"/>
            </a:endParaRPr>
          </a:p>
          <a:p>
            <a:r>
              <a:rPr lang="en-US" altLang="ja-JP" sz="1200" u="sng" dirty="0" smtClean="0">
                <a:latin typeface="Meiryo UI" panose="020B0604030504040204" pitchFamily="50" charset="-128"/>
                <a:ea typeface="Meiryo UI" panose="020B0604030504040204" pitchFamily="50" charset="-128"/>
                <a:cs typeface="Meiryo UI" panose="020B0604030504040204" pitchFamily="50" charset="-128"/>
              </a:rPr>
              <a:t>A</a:t>
            </a:r>
            <a:r>
              <a:rPr lang="ja-JP" altLang="en-US" sz="1200" u="sng" dirty="0">
                <a:latin typeface="Meiryo UI" panose="020B0604030504040204" pitchFamily="50" charset="-128"/>
                <a:ea typeface="Meiryo UI" panose="020B0604030504040204" pitchFamily="50" charset="-128"/>
                <a:cs typeface="Meiryo UI" panose="020B0604030504040204" pitchFamily="50" charset="-128"/>
              </a:rPr>
              <a:t>ランク</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：標準調査の実施</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1200" u="sng" dirty="0">
                <a:latin typeface="Meiryo UI" panose="020B0604030504040204" pitchFamily="50" charset="-128"/>
                <a:ea typeface="Meiryo UI" panose="020B0604030504040204" pitchFamily="50" charset="-128"/>
                <a:cs typeface="Meiryo UI" panose="020B0604030504040204" pitchFamily="50" charset="-128"/>
              </a:rPr>
              <a:t>B</a:t>
            </a:r>
            <a:r>
              <a:rPr lang="ja-JP" altLang="en-US" sz="1200" u="sng" dirty="0">
                <a:latin typeface="Meiryo UI" panose="020B0604030504040204" pitchFamily="50" charset="-128"/>
                <a:ea typeface="Meiryo UI" panose="020B0604030504040204" pitchFamily="50" charset="-128"/>
                <a:cs typeface="Meiryo UI" panose="020B0604030504040204" pitchFamily="50" charset="-128"/>
              </a:rPr>
              <a:t>ランク</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：経過観察</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1200" u="sng" dirty="0">
                <a:latin typeface="Meiryo UI" panose="020B0604030504040204" pitchFamily="50" charset="-128"/>
                <a:ea typeface="Meiryo UI" panose="020B0604030504040204" pitchFamily="50" charset="-128"/>
                <a:cs typeface="Meiryo UI" panose="020B0604030504040204" pitchFamily="50" charset="-128"/>
              </a:rPr>
              <a:t>S</a:t>
            </a:r>
            <a:r>
              <a:rPr lang="ja-JP" altLang="en-US" sz="1200" u="sng" dirty="0">
                <a:latin typeface="Meiryo UI" panose="020B0604030504040204" pitchFamily="50" charset="-128"/>
                <a:ea typeface="Meiryo UI" panose="020B0604030504040204" pitchFamily="50" charset="-128"/>
                <a:cs typeface="Meiryo UI" panose="020B0604030504040204" pitchFamily="50" charset="-128"/>
              </a:rPr>
              <a:t>ランク</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：点検報告書の作成</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テキスト ボックス 21"/>
          <p:cNvSpPr txBox="1"/>
          <p:nvPr/>
        </p:nvSpPr>
        <p:spPr>
          <a:xfrm>
            <a:off x="35496" y="3039816"/>
            <a:ext cx="2315719" cy="276999"/>
          </a:xfrm>
          <a:prstGeom prst="rect">
            <a:avLst/>
          </a:prstGeom>
          <a:noFill/>
        </p:spPr>
        <p:txBody>
          <a:bodyPr wrap="square" rtlCol="0">
            <a:spAutoFit/>
          </a:bodyPr>
          <a:lstStyle/>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5</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年に</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1</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回、</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委託</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による点検</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テキスト ボックス 23"/>
          <p:cNvSpPr txBox="1"/>
          <p:nvPr/>
        </p:nvSpPr>
        <p:spPr>
          <a:xfrm>
            <a:off x="157055" y="4026841"/>
            <a:ext cx="4270930" cy="338554"/>
          </a:xfrm>
          <a:prstGeom prst="rect">
            <a:avLst/>
          </a:prstGeom>
          <a:noFill/>
        </p:spPr>
        <p:txBody>
          <a:bodyPr wrap="square" rtlCol="0">
            <a:spAutoFit/>
          </a:bodyPr>
          <a:lstStyle/>
          <a:p>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データ蓄積：</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H25</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47" name="角丸四角形 46"/>
          <p:cNvSpPr/>
          <p:nvPr/>
        </p:nvSpPr>
        <p:spPr>
          <a:xfrm>
            <a:off x="4894856" y="5287764"/>
            <a:ext cx="3781600" cy="102155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不可視部分について</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背面空洞</a:t>
            </a:r>
            <a:r>
              <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吸出し等</a:t>
            </a:r>
            <a:r>
              <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変状</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のないものは未確認</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正方形/長方形 22"/>
          <p:cNvSpPr/>
          <p:nvPr/>
        </p:nvSpPr>
        <p:spPr>
          <a:xfrm>
            <a:off x="87179" y="1145395"/>
            <a:ext cx="8941053" cy="2555087"/>
          </a:xfrm>
          <a:prstGeom prst="rect">
            <a:avLst/>
          </a:prstGeom>
          <a:no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下矢印 24"/>
          <p:cNvSpPr/>
          <p:nvPr/>
        </p:nvSpPr>
        <p:spPr>
          <a:xfrm>
            <a:off x="2459244" y="3717032"/>
            <a:ext cx="504056" cy="309810"/>
          </a:xfrm>
          <a:prstGeom prst="downArrow">
            <a:avLst>
              <a:gd name="adj1" fmla="val 60553"/>
              <a:gd name="adj2" fmla="val 50000"/>
            </a:avLst>
          </a:prstGeom>
          <a:solidFill>
            <a:srgbClr val="00007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ボックス 26"/>
          <p:cNvSpPr txBox="1"/>
          <p:nvPr/>
        </p:nvSpPr>
        <p:spPr>
          <a:xfrm>
            <a:off x="1688964" y="3697287"/>
            <a:ext cx="752869" cy="307777"/>
          </a:xfrm>
          <a:prstGeom prst="rect">
            <a:avLst/>
          </a:prstGeom>
          <a:noFill/>
        </p:spPr>
        <p:txBody>
          <a:bodyPr wrap="square" rtlCol="0">
            <a:spAutoFit/>
          </a:bodyPr>
          <a:lstStyle/>
          <a:p>
            <a:pPr algn="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蓄積</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下矢印 27"/>
          <p:cNvSpPr/>
          <p:nvPr/>
        </p:nvSpPr>
        <p:spPr>
          <a:xfrm rot="10800000">
            <a:off x="3107119" y="3693071"/>
            <a:ext cx="504056" cy="311992"/>
          </a:xfrm>
          <a:prstGeom prst="downArrow">
            <a:avLst>
              <a:gd name="adj1" fmla="val 60553"/>
              <a:gd name="adj2" fmla="val 50000"/>
            </a:avLst>
          </a:prstGeom>
          <a:solidFill>
            <a:srgbClr val="00007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テキスト ボックス 28"/>
          <p:cNvSpPr txBox="1"/>
          <p:nvPr/>
        </p:nvSpPr>
        <p:spPr>
          <a:xfrm>
            <a:off x="3603107" y="3697287"/>
            <a:ext cx="752869" cy="307777"/>
          </a:xfrm>
          <a:prstGeom prst="rect">
            <a:avLst/>
          </a:prstGeom>
          <a:noFill/>
        </p:spPr>
        <p:txBody>
          <a:bodyPr wrap="square" rtlCol="0">
            <a:spAutoFit/>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活用</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テキスト ボックス 34"/>
          <p:cNvSpPr txBox="1"/>
          <p:nvPr/>
        </p:nvSpPr>
        <p:spPr>
          <a:xfrm>
            <a:off x="107504" y="3284984"/>
            <a:ext cx="3582769" cy="415498"/>
          </a:xfrm>
          <a:prstGeom prst="rect">
            <a:avLst/>
          </a:prstGeom>
          <a:noFill/>
        </p:spPr>
        <p:txBody>
          <a:bodyPr wrap="square" rtlCol="0">
            <a:spAutoFit/>
          </a:bodyPr>
          <a:lstStyle/>
          <a:p>
            <a:r>
              <a:rPr lang="en-US" altLang="ja-JP" sz="105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定期</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点検以外に、職員による点検（</a:t>
            </a:r>
            <a:r>
              <a:rPr lang="en-US" altLang="ja-JP" sz="1050" dirty="0" smtClean="0">
                <a:latin typeface="Meiryo UI" panose="020B0604030504040204" pitchFamily="50" charset="-128"/>
                <a:ea typeface="Meiryo UI" panose="020B0604030504040204" pitchFamily="50" charset="-128"/>
                <a:cs typeface="Meiryo UI" panose="020B0604030504040204" pitchFamily="50" charset="-128"/>
              </a:rPr>
              <a:t>1</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回</a:t>
            </a:r>
            <a:r>
              <a:rPr lang="en-US" altLang="ja-JP" sz="105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年程度）を実施</a:t>
            </a:r>
            <a:endParaRPr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その他、緊急点検・異常時点検を適宜実施</a:t>
            </a:r>
            <a:endParaRPr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36" name="Rectangle 2"/>
          <p:cNvSpPr>
            <a:spLocks noChangeArrowheads="1"/>
          </p:cNvSpPr>
          <p:nvPr/>
        </p:nvSpPr>
        <p:spPr bwMode="auto">
          <a:xfrm>
            <a:off x="4160" y="-19653"/>
            <a:ext cx="9144000" cy="636588"/>
          </a:xfrm>
          <a:prstGeom prst="rect">
            <a:avLst/>
          </a:prstGeom>
          <a:gradFill>
            <a:gsLst>
              <a:gs pos="0">
                <a:schemeClr val="tx2"/>
              </a:gs>
              <a:gs pos="100000">
                <a:schemeClr val="accent1"/>
              </a:gs>
            </a:gsLst>
            <a:lin ang="5400000" scaled="1"/>
          </a:gradFill>
          <a:ln w="9525">
            <a:noFill/>
            <a:miter lim="800000"/>
            <a:headEnd/>
            <a:tailEnd/>
          </a:ln>
          <a:effectLst/>
          <a:extLst/>
        </p:spPr>
        <p:txBody>
          <a:bodyPr wrap="none" lIns="91350" tIns="45674" rIns="91350" bIns="45674" anchor="ctr"/>
          <a:lstStyle/>
          <a:p>
            <a:pPr fontAlgn="base">
              <a:spcBef>
                <a:spcPct val="0"/>
              </a:spcBef>
              <a:spcAft>
                <a:spcPct val="0"/>
              </a:spcAft>
            </a:pPr>
            <a:endParaRPr lang="en-US" altLang="zh-TW" sz="2800" b="1" dirty="0">
              <a:solidFill>
                <a:schemeClr val="bg1"/>
              </a:solidFill>
              <a:latin typeface="Meiryo UI" pitchFamily="50" charset="-128"/>
              <a:ea typeface="Meiryo UI" pitchFamily="50" charset="-128"/>
              <a:cs typeface="Meiryo UI" pitchFamily="50" charset="-128"/>
            </a:endParaRPr>
          </a:p>
        </p:txBody>
      </p:sp>
      <p:sp>
        <p:nvSpPr>
          <p:cNvPr id="30" name="四角形吹き出し 29"/>
          <p:cNvSpPr/>
          <p:nvPr/>
        </p:nvSpPr>
        <p:spPr>
          <a:xfrm>
            <a:off x="5431268" y="3378703"/>
            <a:ext cx="2813140" cy="1418449"/>
          </a:xfrm>
          <a:prstGeom prst="wedgeRectCallout">
            <a:avLst>
              <a:gd name="adj1" fmla="val -71867"/>
              <a:gd name="adj2" fmla="val -60856"/>
            </a:avLst>
          </a:prstGeom>
          <a:solidFill>
            <a:srgbClr val="FFFFCC"/>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en-US" altLang="ja-JP" sz="1200" dirty="0" smtClean="0">
                <a:solidFill>
                  <a:schemeClr val="tx1"/>
                </a:solidFill>
                <a:latin typeface="Meiryo UI" pitchFamily="50" charset="-128"/>
                <a:ea typeface="Meiryo UI" pitchFamily="50" charset="-128"/>
                <a:cs typeface="Meiryo UI" pitchFamily="50" charset="-128"/>
              </a:rPr>
              <a:t>【</a:t>
            </a:r>
            <a:r>
              <a:rPr lang="ja-JP" altLang="en-US" sz="1200" dirty="0" smtClean="0">
                <a:solidFill>
                  <a:schemeClr val="tx1"/>
                </a:solidFill>
                <a:latin typeface="Meiryo UI" pitchFamily="50" charset="-128"/>
                <a:ea typeface="Meiryo UI" pitchFamily="50" charset="-128"/>
                <a:cs typeface="Meiryo UI" pitchFamily="50" charset="-128"/>
              </a:rPr>
              <a:t>判定区分</a:t>
            </a:r>
            <a:r>
              <a:rPr kumimoji="1" lang="en-US" altLang="ja-JP" sz="1200" dirty="0" smtClean="0">
                <a:solidFill>
                  <a:schemeClr val="tx1"/>
                </a:solidFill>
                <a:latin typeface="Meiryo UI" pitchFamily="50" charset="-128"/>
                <a:ea typeface="Meiryo UI" pitchFamily="50" charset="-128"/>
                <a:cs typeface="Meiryo UI" pitchFamily="50" charset="-128"/>
              </a:rPr>
              <a:t>】</a:t>
            </a:r>
            <a:r>
              <a:rPr kumimoji="1" lang="ja-JP" altLang="en-US" sz="1200" dirty="0" smtClean="0">
                <a:solidFill>
                  <a:schemeClr val="tx1"/>
                </a:solidFill>
                <a:latin typeface="Meiryo UI" pitchFamily="50" charset="-128"/>
                <a:ea typeface="Meiryo UI" pitchFamily="50" charset="-128"/>
                <a:cs typeface="Meiryo UI" pitchFamily="50" charset="-128"/>
              </a:rPr>
              <a:t>　⇒　</a:t>
            </a:r>
            <a:r>
              <a:rPr lang="en-US" altLang="ja-JP" sz="1200" u="sng" dirty="0" smtClean="0">
                <a:solidFill>
                  <a:schemeClr val="tx1"/>
                </a:solidFill>
                <a:latin typeface="Meiryo UI" pitchFamily="50" charset="-128"/>
                <a:ea typeface="Meiryo UI" pitchFamily="50" charset="-128"/>
                <a:cs typeface="Meiryo UI" pitchFamily="50" charset="-128"/>
              </a:rPr>
              <a:t>※</a:t>
            </a:r>
            <a:r>
              <a:rPr lang="ja-JP" altLang="en-US" sz="1200" u="sng" dirty="0">
                <a:solidFill>
                  <a:schemeClr val="tx1"/>
                </a:solidFill>
                <a:latin typeface="Meiryo UI" pitchFamily="50" charset="-128"/>
                <a:ea typeface="Meiryo UI" pitchFamily="50" charset="-128"/>
                <a:cs typeface="Meiryo UI" pitchFamily="50" charset="-128"/>
              </a:rPr>
              <a:t>人による判断</a:t>
            </a:r>
            <a:endParaRPr lang="en-US" altLang="ja-JP" sz="1200" u="sng" dirty="0">
              <a:solidFill>
                <a:schemeClr val="tx1"/>
              </a:solidFill>
              <a:latin typeface="Meiryo UI" pitchFamily="50" charset="-128"/>
              <a:ea typeface="Meiryo UI" pitchFamily="50" charset="-128"/>
              <a:cs typeface="Meiryo UI" pitchFamily="50" charset="-128"/>
            </a:endParaRPr>
          </a:p>
          <a:p>
            <a:r>
              <a:rPr kumimoji="1" lang="ja-JP" altLang="en-US" sz="1200" dirty="0" smtClean="0">
                <a:solidFill>
                  <a:schemeClr val="tx1"/>
                </a:solidFill>
                <a:latin typeface="Meiryo UI" pitchFamily="50" charset="-128"/>
                <a:ea typeface="Meiryo UI" pitchFamily="50" charset="-128"/>
                <a:cs typeface="Meiryo UI" pitchFamily="50" charset="-128"/>
              </a:rPr>
              <a:t>・点検員が変状状況から判定</a:t>
            </a:r>
            <a:endParaRPr kumimoji="1" lang="en-US" altLang="ja-JP" sz="1200" dirty="0" smtClean="0">
              <a:solidFill>
                <a:schemeClr val="tx1"/>
              </a:solidFill>
              <a:latin typeface="Meiryo UI" pitchFamily="50" charset="-128"/>
              <a:ea typeface="Meiryo UI" pitchFamily="50" charset="-128"/>
              <a:cs typeface="Meiryo UI" pitchFamily="50" charset="-128"/>
            </a:endParaRPr>
          </a:p>
          <a:p>
            <a:r>
              <a:rPr lang="ja-JP" altLang="en-US" sz="1200" dirty="0">
                <a:solidFill>
                  <a:schemeClr val="tx1"/>
                </a:solidFill>
                <a:latin typeface="Meiryo UI" pitchFamily="50" charset="-128"/>
                <a:ea typeface="Meiryo UI" pitchFamily="50" charset="-128"/>
                <a:cs typeface="Meiryo UI" pitchFamily="50" charset="-128"/>
              </a:rPr>
              <a:t>○</a:t>
            </a:r>
            <a:r>
              <a:rPr kumimoji="1" lang="ja-JP" altLang="en-US" sz="1200" dirty="0" smtClean="0">
                <a:solidFill>
                  <a:schemeClr val="tx1"/>
                </a:solidFill>
                <a:latin typeface="Meiryo UI" pitchFamily="50" charset="-128"/>
                <a:ea typeface="Meiryo UI" pitchFamily="50" charset="-128"/>
                <a:cs typeface="Meiryo UI" pitchFamily="50" charset="-128"/>
              </a:rPr>
              <a:t>点検員の資格要件：</a:t>
            </a:r>
            <a:r>
              <a:rPr lang="ja-JP" altLang="en-US" sz="1200" dirty="0" smtClean="0">
                <a:solidFill>
                  <a:schemeClr val="tx1"/>
                </a:solidFill>
                <a:latin typeface="Meiryo UI" pitchFamily="50" charset="-128"/>
                <a:ea typeface="Meiryo UI" pitchFamily="50" charset="-128"/>
                <a:cs typeface="Meiryo UI" pitchFamily="50" charset="-128"/>
              </a:rPr>
              <a:t>①大学卒業後</a:t>
            </a:r>
            <a:r>
              <a:rPr lang="en-US" altLang="ja-JP" sz="1200" dirty="0" smtClean="0">
                <a:solidFill>
                  <a:schemeClr val="tx1"/>
                </a:solidFill>
                <a:latin typeface="Meiryo UI" pitchFamily="50" charset="-128"/>
                <a:ea typeface="Meiryo UI" pitchFamily="50" charset="-128"/>
                <a:cs typeface="Meiryo UI" pitchFamily="50" charset="-128"/>
              </a:rPr>
              <a:t>5</a:t>
            </a:r>
            <a:r>
              <a:rPr lang="ja-JP" altLang="en-US" sz="1200" dirty="0" smtClean="0">
                <a:solidFill>
                  <a:schemeClr val="tx1"/>
                </a:solidFill>
                <a:latin typeface="Meiryo UI" pitchFamily="50" charset="-128"/>
                <a:ea typeface="Meiryo UI" pitchFamily="50" charset="-128"/>
                <a:cs typeface="Meiryo UI" pitchFamily="50" charset="-128"/>
              </a:rPr>
              <a:t>年以上、②</a:t>
            </a:r>
            <a:r>
              <a:rPr kumimoji="1" lang="ja-JP" altLang="en-US" sz="1200" dirty="0" smtClean="0">
                <a:solidFill>
                  <a:schemeClr val="tx1"/>
                </a:solidFill>
                <a:latin typeface="Meiryo UI" pitchFamily="50" charset="-128"/>
                <a:ea typeface="Meiryo UI" pitchFamily="50" charset="-128"/>
                <a:cs typeface="Meiryo UI" pitchFamily="50" charset="-128"/>
              </a:rPr>
              <a:t>短大・高専卒業後</a:t>
            </a:r>
            <a:r>
              <a:rPr kumimoji="1" lang="en-US" altLang="ja-JP" sz="1200" dirty="0" smtClean="0">
                <a:solidFill>
                  <a:schemeClr val="tx1"/>
                </a:solidFill>
                <a:latin typeface="Meiryo UI" pitchFamily="50" charset="-128"/>
                <a:ea typeface="Meiryo UI" pitchFamily="50" charset="-128"/>
                <a:cs typeface="Meiryo UI" pitchFamily="50" charset="-128"/>
              </a:rPr>
              <a:t>7</a:t>
            </a:r>
            <a:r>
              <a:rPr lang="ja-JP" altLang="en-US" sz="1200" dirty="0">
                <a:solidFill>
                  <a:schemeClr val="tx1"/>
                </a:solidFill>
                <a:latin typeface="Meiryo UI" pitchFamily="50" charset="-128"/>
                <a:ea typeface="Meiryo UI" pitchFamily="50" charset="-128"/>
                <a:cs typeface="Meiryo UI" pitchFamily="50" charset="-128"/>
              </a:rPr>
              <a:t>年</a:t>
            </a:r>
            <a:r>
              <a:rPr lang="ja-JP" altLang="en-US" sz="1200" dirty="0" smtClean="0">
                <a:solidFill>
                  <a:schemeClr val="tx1"/>
                </a:solidFill>
                <a:latin typeface="Meiryo UI" pitchFamily="50" charset="-128"/>
                <a:ea typeface="Meiryo UI" pitchFamily="50" charset="-128"/>
                <a:cs typeface="Meiryo UI" pitchFamily="50" charset="-128"/>
              </a:rPr>
              <a:t>以上、</a:t>
            </a:r>
            <a:r>
              <a:rPr kumimoji="1" lang="ja-JP" altLang="en-US" sz="1200" dirty="0" smtClean="0">
                <a:solidFill>
                  <a:schemeClr val="tx1"/>
                </a:solidFill>
                <a:latin typeface="Meiryo UI" pitchFamily="50" charset="-128"/>
                <a:ea typeface="Meiryo UI" pitchFamily="50" charset="-128"/>
                <a:cs typeface="Meiryo UI" pitchFamily="50" charset="-128"/>
              </a:rPr>
              <a:t>③高校卒業後</a:t>
            </a:r>
            <a:r>
              <a:rPr kumimoji="1" lang="en-US" altLang="ja-JP" sz="1200" dirty="0" smtClean="0">
                <a:solidFill>
                  <a:schemeClr val="tx1"/>
                </a:solidFill>
                <a:latin typeface="Meiryo UI" pitchFamily="50" charset="-128"/>
                <a:ea typeface="Meiryo UI" pitchFamily="50" charset="-128"/>
                <a:cs typeface="Meiryo UI" pitchFamily="50" charset="-128"/>
              </a:rPr>
              <a:t>9</a:t>
            </a:r>
            <a:r>
              <a:rPr kumimoji="1" lang="ja-JP" altLang="en-US" sz="1200" dirty="0" smtClean="0">
                <a:solidFill>
                  <a:schemeClr val="tx1"/>
                </a:solidFill>
                <a:latin typeface="Meiryo UI" pitchFamily="50" charset="-128"/>
                <a:ea typeface="Meiryo UI" pitchFamily="50" charset="-128"/>
                <a:cs typeface="Meiryo UI" pitchFamily="50" charset="-128"/>
              </a:rPr>
              <a:t>年以上、</a:t>
            </a:r>
            <a:r>
              <a:rPr lang="ja-JP" altLang="en-US" sz="1200" dirty="0" smtClean="0">
                <a:solidFill>
                  <a:schemeClr val="tx1"/>
                </a:solidFill>
                <a:latin typeface="Meiryo UI" pitchFamily="50" charset="-128"/>
                <a:ea typeface="Meiryo UI" pitchFamily="50" charset="-128"/>
                <a:cs typeface="Meiryo UI" pitchFamily="50" charset="-128"/>
              </a:rPr>
              <a:t>の</a:t>
            </a:r>
            <a:r>
              <a:rPr lang="ja-JP" altLang="en-US" sz="1200" dirty="0">
                <a:solidFill>
                  <a:schemeClr val="tx1"/>
                </a:solidFill>
                <a:latin typeface="Meiryo UI" pitchFamily="50" charset="-128"/>
                <a:ea typeface="Meiryo UI" pitchFamily="50" charset="-128"/>
                <a:cs typeface="Meiryo UI" pitchFamily="50" charset="-128"/>
              </a:rPr>
              <a:t>トンネルに関する実務経験を有する</a:t>
            </a:r>
            <a:r>
              <a:rPr lang="ja-JP" altLang="en-US" sz="1200" dirty="0" smtClean="0">
                <a:solidFill>
                  <a:schemeClr val="tx1"/>
                </a:solidFill>
                <a:latin typeface="Meiryo UI" pitchFamily="50" charset="-128"/>
                <a:ea typeface="Meiryo UI" pitchFamily="50" charset="-128"/>
                <a:cs typeface="Meiryo UI" pitchFamily="50" charset="-128"/>
              </a:rPr>
              <a:t>者、また①～③と同等以上の能力を有する者</a:t>
            </a:r>
            <a:endParaRPr lang="en-US" altLang="ja-JP" sz="1200" dirty="0">
              <a:solidFill>
                <a:schemeClr val="tx1"/>
              </a:solidFill>
              <a:latin typeface="Meiryo UI" pitchFamily="50" charset="-128"/>
              <a:ea typeface="Meiryo UI" pitchFamily="50" charset="-128"/>
              <a:cs typeface="Meiryo UI" pitchFamily="50" charset="-128"/>
            </a:endParaRPr>
          </a:p>
        </p:txBody>
      </p:sp>
      <p:sp>
        <p:nvSpPr>
          <p:cNvPr id="32" name="正方形/長方形 31"/>
          <p:cNvSpPr/>
          <p:nvPr/>
        </p:nvSpPr>
        <p:spPr>
          <a:xfrm>
            <a:off x="-1250" y="87015"/>
            <a:ext cx="8677706" cy="461665"/>
          </a:xfrm>
          <a:prstGeom prst="rect">
            <a:avLst/>
          </a:prstGeom>
        </p:spPr>
        <p:txBody>
          <a:bodyPr wrap="square">
            <a:spAutoFit/>
          </a:bodyPr>
          <a:lstStyle/>
          <a:p>
            <a:pPr fontAlgn="base">
              <a:spcBef>
                <a:spcPct val="0"/>
              </a:spcBef>
              <a:spcAft>
                <a:spcPct val="0"/>
              </a:spcAft>
            </a:pPr>
            <a:r>
              <a:rPr lang="ja-JP" altLang="en-US" sz="2400" b="1" dirty="0" smtClean="0">
                <a:solidFill>
                  <a:schemeClr val="bg1"/>
                </a:solidFill>
                <a:latin typeface="Meiryo UI" pitchFamily="50" charset="-128"/>
                <a:ea typeface="Meiryo UI" pitchFamily="50" charset="-128"/>
                <a:cs typeface="Meiryo UI" pitchFamily="50" charset="-128"/>
              </a:rPr>
              <a:t>　</a:t>
            </a:r>
            <a:r>
              <a:rPr lang="en-US" altLang="ja-JP" sz="2400" b="1" dirty="0">
                <a:solidFill>
                  <a:schemeClr val="bg1"/>
                </a:solidFill>
                <a:latin typeface="Meiryo UI" pitchFamily="50" charset="-128"/>
                <a:ea typeface="Meiryo UI" pitchFamily="50" charset="-128"/>
                <a:cs typeface="Meiryo UI" pitchFamily="50" charset="-128"/>
              </a:rPr>
              <a:t>1</a:t>
            </a:r>
            <a:r>
              <a:rPr lang="ja-JP" altLang="en-US" sz="2400" b="1" dirty="0" smtClean="0">
                <a:solidFill>
                  <a:schemeClr val="bg1"/>
                </a:solidFill>
                <a:latin typeface="Meiryo UI" pitchFamily="50" charset="-128"/>
                <a:ea typeface="Meiryo UI" pitchFamily="50" charset="-128"/>
                <a:cs typeface="Meiryo UI" pitchFamily="50" charset="-128"/>
              </a:rPr>
              <a:t>）点検、診断、評価の手法や体制等の充実</a:t>
            </a:r>
            <a:endParaRPr lang="ja-JP" altLang="en-US" sz="2400" b="1" dirty="0">
              <a:solidFill>
                <a:schemeClr val="bg1"/>
              </a:solidFill>
              <a:latin typeface="Meiryo UI" pitchFamily="50" charset="-128"/>
              <a:ea typeface="Meiryo UI" pitchFamily="50" charset="-128"/>
              <a:cs typeface="Meiryo UI" pitchFamily="50" charset="-128"/>
            </a:endParaRPr>
          </a:p>
        </p:txBody>
      </p:sp>
      <p:pic>
        <p:nvPicPr>
          <p:cNvPr id="4" name="図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33562" y="1501452"/>
            <a:ext cx="1872000" cy="1538363"/>
          </a:xfrm>
          <a:prstGeom prst="rect">
            <a:avLst/>
          </a:prstGeom>
        </p:spPr>
      </p:pic>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06996" y="4332411"/>
            <a:ext cx="3632956" cy="24809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706018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正方形/長方形 40"/>
          <p:cNvSpPr/>
          <p:nvPr/>
        </p:nvSpPr>
        <p:spPr>
          <a:xfrm>
            <a:off x="197640" y="3947793"/>
            <a:ext cx="3527894" cy="2793575"/>
          </a:xfrm>
          <a:prstGeom prst="rect">
            <a:avLst/>
          </a:prstGeom>
          <a:no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スライド番号プレースホルダー 1"/>
          <p:cNvSpPr>
            <a:spLocks noGrp="1"/>
          </p:cNvSpPr>
          <p:nvPr>
            <p:ph type="sldNum" sz="quarter" idx="12"/>
          </p:nvPr>
        </p:nvSpPr>
        <p:spPr/>
        <p:txBody>
          <a:bodyPr/>
          <a:lstStyle/>
          <a:p>
            <a:fld id="{57D6C0A1-9264-47D4-A470-56C07D157F34}" type="slidenum">
              <a:rPr kumimoji="1" lang="ja-JP" altLang="en-US" smtClean="0">
                <a:latin typeface="Meiryo UI" panose="020B0604030504040204" pitchFamily="50" charset="-128"/>
                <a:ea typeface="Meiryo UI" panose="020B0604030504040204" pitchFamily="50" charset="-128"/>
                <a:cs typeface="Meiryo UI" panose="020B0604030504040204" pitchFamily="50" charset="-128"/>
              </a:rPr>
              <a:t>6</a:t>
            </a:fld>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コンテンツ プレースホルダー 2"/>
          <p:cNvSpPr txBox="1">
            <a:spLocks/>
          </p:cNvSpPr>
          <p:nvPr/>
        </p:nvSpPr>
        <p:spPr>
          <a:xfrm>
            <a:off x="100233" y="689063"/>
            <a:ext cx="8928000" cy="402431"/>
          </a:xfrm>
          <a:prstGeom prst="rect">
            <a:avLst/>
          </a:prstGeom>
          <a:gradFill>
            <a:gsLst>
              <a:gs pos="0">
                <a:srgbClr val="FFFF99"/>
              </a:gs>
              <a:gs pos="100000">
                <a:schemeClr val="bg1"/>
              </a:gs>
            </a:gsLst>
            <a:lin ang="5400000" scaled="1"/>
          </a:gradFill>
          <a:ln w="12700">
            <a:solidFill>
              <a:schemeClr val="tx1"/>
            </a:solidFill>
          </a:ln>
        </p:spPr>
        <p:txBody>
          <a:bodyPr>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ts val="600"/>
              </a:spcBef>
              <a:buNone/>
            </a:pPr>
            <a:r>
              <a:rPr lang="en-US" altLang="ja-JP" sz="2000" dirty="0">
                <a:latin typeface="Meiryo UI" panose="020B0604030504040204" pitchFamily="50" charset="-128"/>
                <a:ea typeface="Meiryo UI" panose="020B0604030504040204" pitchFamily="50" charset="-128"/>
                <a:cs typeface="Meiryo UI" panose="020B0604030504040204" pitchFamily="50" charset="-128"/>
              </a:rPr>
              <a:t>1-1</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　点検</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の現状：横断歩道橋</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テキスト ボックス 9"/>
          <p:cNvSpPr txBox="1"/>
          <p:nvPr/>
        </p:nvSpPr>
        <p:spPr>
          <a:xfrm>
            <a:off x="265598" y="1178955"/>
            <a:ext cx="8762634" cy="338554"/>
          </a:xfrm>
          <a:prstGeom prst="rect">
            <a:avLst/>
          </a:prstGeom>
          <a:noFill/>
        </p:spPr>
        <p:txBody>
          <a:bodyPr wrap="square" rtlCol="0">
            <a:spAutoFit/>
          </a:bodyPr>
          <a:lstStyle/>
          <a:p>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定期点検</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テキスト ボックス 21"/>
          <p:cNvSpPr txBox="1"/>
          <p:nvPr/>
        </p:nvSpPr>
        <p:spPr>
          <a:xfrm>
            <a:off x="24214" y="3068960"/>
            <a:ext cx="3323650" cy="276999"/>
          </a:xfrm>
          <a:prstGeom prst="rect">
            <a:avLst/>
          </a:prstGeom>
          <a:noFill/>
        </p:spPr>
        <p:txBody>
          <a:bodyPr wrap="square" rtlCol="0">
            <a:spAutoFit/>
          </a:bodyPr>
          <a:lstStyle/>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5</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年</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に</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1</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回委託による点検</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テキスト ボックス 23"/>
          <p:cNvSpPr txBox="1"/>
          <p:nvPr/>
        </p:nvSpPr>
        <p:spPr>
          <a:xfrm>
            <a:off x="157055" y="3954833"/>
            <a:ext cx="3568480" cy="338554"/>
          </a:xfrm>
          <a:prstGeom prst="rect">
            <a:avLst/>
          </a:prstGeom>
          <a:noFill/>
        </p:spPr>
        <p:txBody>
          <a:bodyPr wrap="square" rtlCol="0">
            <a:spAutoFit/>
          </a:bodyPr>
          <a:lstStyle/>
          <a:p>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データ蓄積：</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H23</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テキスト ボックス 19"/>
          <p:cNvSpPr txBox="1"/>
          <p:nvPr/>
        </p:nvSpPr>
        <p:spPr>
          <a:xfrm>
            <a:off x="35496" y="3284984"/>
            <a:ext cx="6172162" cy="253916"/>
          </a:xfrm>
          <a:prstGeom prst="rect">
            <a:avLst/>
          </a:prstGeom>
          <a:noFill/>
        </p:spPr>
        <p:txBody>
          <a:bodyPr wrap="square" rtlCol="0">
            <a:spAutoFit/>
          </a:bodyPr>
          <a:lstStyle/>
          <a:p>
            <a:r>
              <a:rPr lang="en-US" altLang="ja-JP" sz="105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定期</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点検以外に、道路パトロール時に目視により確認</a:t>
            </a:r>
            <a:endParaRPr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正方形/長方形 22"/>
          <p:cNvSpPr/>
          <p:nvPr/>
        </p:nvSpPr>
        <p:spPr>
          <a:xfrm>
            <a:off x="87179" y="1145395"/>
            <a:ext cx="8941053" cy="2393505"/>
          </a:xfrm>
          <a:prstGeom prst="rect">
            <a:avLst/>
          </a:prstGeom>
          <a:no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下矢印 24"/>
          <p:cNvSpPr/>
          <p:nvPr/>
        </p:nvSpPr>
        <p:spPr>
          <a:xfrm>
            <a:off x="2459244" y="3623246"/>
            <a:ext cx="504056" cy="309810"/>
          </a:xfrm>
          <a:prstGeom prst="downArrow">
            <a:avLst>
              <a:gd name="adj1" fmla="val 60553"/>
              <a:gd name="adj2" fmla="val 50000"/>
            </a:avLst>
          </a:prstGeom>
          <a:solidFill>
            <a:srgbClr val="00007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ボックス 26"/>
          <p:cNvSpPr txBox="1"/>
          <p:nvPr/>
        </p:nvSpPr>
        <p:spPr>
          <a:xfrm>
            <a:off x="1688964" y="3623246"/>
            <a:ext cx="752869" cy="307777"/>
          </a:xfrm>
          <a:prstGeom prst="rect">
            <a:avLst/>
          </a:prstGeom>
          <a:noFill/>
        </p:spPr>
        <p:txBody>
          <a:bodyPr wrap="square" rtlCol="0">
            <a:spAutoFit/>
          </a:bodyPr>
          <a:lstStyle/>
          <a:p>
            <a:pPr algn="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蓄積</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下矢印 27"/>
          <p:cNvSpPr/>
          <p:nvPr/>
        </p:nvSpPr>
        <p:spPr>
          <a:xfrm rot="10800000">
            <a:off x="3107119" y="3621063"/>
            <a:ext cx="504056" cy="311992"/>
          </a:xfrm>
          <a:prstGeom prst="downArrow">
            <a:avLst>
              <a:gd name="adj1" fmla="val 60553"/>
              <a:gd name="adj2" fmla="val 50000"/>
            </a:avLst>
          </a:prstGeom>
          <a:solidFill>
            <a:srgbClr val="00007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テキスト ボックス 28"/>
          <p:cNvSpPr txBox="1"/>
          <p:nvPr/>
        </p:nvSpPr>
        <p:spPr>
          <a:xfrm>
            <a:off x="3603107" y="3623246"/>
            <a:ext cx="752869" cy="307777"/>
          </a:xfrm>
          <a:prstGeom prst="rect">
            <a:avLst/>
          </a:prstGeom>
          <a:noFill/>
        </p:spPr>
        <p:txBody>
          <a:bodyPr wrap="square" rtlCol="0">
            <a:spAutoFit/>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活用</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39" name="Rectangle 2"/>
          <p:cNvSpPr>
            <a:spLocks noChangeArrowheads="1"/>
          </p:cNvSpPr>
          <p:nvPr/>
        </p:nvSpPr>
        <p:spPr bwMode="auto">
          <a:xfrm>
            <a:off x="4160" y="-19653"/>
            <a:ext cx="9144000" cy="636588"/>
          </a:xfrm>
          <a:prstGeom prst="rect">
            <a:avLst/>
          </a:prstGeom>
          <a:gradFill>
            <a:gsLst>
              <a:gs pos="0">
                <a:schemeClr val="tx2"/>
              </a:gs>
              <a:gs pos="100000">
                <a:schemeClr val="accent1"/>
              </a:gs>
            </a:gsLst>
            <a:lin ang="5400000" scaled="1"/>
          </a:gradFill>
          <a:ln w="9525">
            <a:noFill/>
            <a:miter lim="800000"/>
            <a:headEnd/>
            <a:tailEnd/>
          </a:ln>
          <a:effectLst/>
          <a:extLst/>
        </p:spPr>
        <p:txBody>
          <a:bodyPr wrap="none" lIns="91350" tIns="45674" rIns="91350" bIns="45674" anchor="ctr"/>
          <a:lstStyle/>
          <a:p>
            <a:pPr fontAlgn="base">
              <a:spcBef>
                <a:spcPct val="0"/>
              </a:spcBef>
              <a:spcAft>
                <a:spcPct val="0"/>
              </a:spcAft>
            </a:pPr>
            <a:endParaRPr lang="en-US" altLang="zh-TW" sz="2800" b="1" dirty="0">
              <a:solidFill>
                <a:schemeClr val="bg1"/>
              </a:solidFill>
              <a:latin typeface="Meiryo UI" pitchFamily="50" charset="-128"/>
              <a:ea typeface="Meiryo UI" pitchFamily="50" charset="-128"/>
              <a:cs typeface="Meiryo UI" pitchFamily="50" charset="-128"/>
            </a:endParaRPr>
          </a:p>
        </p:txBody>
      </p:sp>
      <p:pic>
        <p:nvPicPr>
          <p:cNvPr id="1028" name="Picture 4"/>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258471" y="4221088"/>
            <a:ext cx="1721241" cy="2476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1961587" y="4211282"/>
            <a:ext cx="1710064" cy="21700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79512" y="1628800"/>
            <a:ext cx="1732828" cy="1296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 name="二等辺三角形 30"/>
          <p:cNvSpPr/>
          <p:nvPr/>
        </p:nvSpPr>
        <p:spPr>
          <a:xfrm rot="5400000">
            <a:off x="1670415" y="2154122"/>
            <a:ext cx="906627" cy="14401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テキスト ボックス 31"/>
          <p:cNvSpPr txBox="1"/>
          <p:nvPr/>
        </p:nvSpPr>
        <p:spPr>
          <a:xfrm>
            <a:off x="2267744" y="1517509"/>
            <a:ext cx="1651301" cy="692497"/>
          </a:xfrm>
          <a:prstGeom prst="rect">
            <a:avLst/>
          </a:prstGeom>
          <a:noFill/>
          <a:ln w="15875">
            <a:solidFill>
              <a:schemeClr val="tx1"/>
            </a:solidFill>
          </a:ln>
        </p:spPr>
        <p:txBody>
          <a:bodyPr wrap="square" rtlCol="0">
            <a:spAutoFit/>
          </a:bodyPr>
          <a:lstStyle/>
          <a:p>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緊急対策の必要性</a:t>
            </a:r>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300" b="1"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300" b="1"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u="sng" dirty="0" smtClean="0">
                <a:latin typeface="Meiryo UI" panose="020B0604030504040204" pitchFamily="50" charset="-128"/>
                <a:ea typeface="Meiryo UI" panose="020B0604030504040204" pitchFamily="50" charset="-128"/>
                <a:cs typeface="Meiryo UI" panose="020B0604030504040204" pitchFamily="50" charset="-128"/>
              </a:rPr>
              <a:t>有</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：応急措置の実施</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u="sng" dirty="0" smtClean="0">
                <a:latin typeface="Meiryo UI" panose="020B0604030504040204" pitchFamily="50" charset="-128"/>
                <a:ea typeface="Meiryo UI" panose="020B0604030504040204" pitchFamily="50" charset="-128"/>
                <a:cs typeface="Meiryo UI" panose="020B0604030504040204" pitchFamily="50" charset="-128"/>
              </a:rPr>
              <a:t>無</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：健全度算出</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二等辺三角形 32"/>
          <p:cNvSpPr/>
          <p:nvPr/>
        </p:nvSpPr>
        <p:spPr>
          <a:xfrm rot="5400000">
            <a:off x="3614631" y="2154122"/>
            <a:ext cx="906627" cy="14401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テキスト ボックス 33"/>
          <p:cNvSpPr txBox="1"/>
          <p:nvPr/>
        </p:nvSpPr>
        <p:spPr>
          <a:xfrm>
            <a:off x="4211960" y="1499614"/>
            <a:ext cx="2136441" cy="1800493"/>
          </a:xfrm>
          <a:prstGeom prst="rect">
            <a:avLst/>
          </a:prstGeom>
          <a:noFill/>
          <a:ln w="15875">
            <a:solidFill>
              <a:schemeClr val="tx1"/>
            </a:solidFill>
          </a:ln>
        </p:spPr>
        <p:txBody>
          <a:bodyPr wrap="square" rtlCol="0">
            <a:spAutoFit/>
          </a:bodyPr>
          <a:lstStyle/>
          <a:p>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健全</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度</a:t>
            </a:r>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300" b="1"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300" b="1"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・健全な状態を</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100</a:t>
            </a:r>
          </a:p>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健全度</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=100-Σ</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損傷評価点</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損傷</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等級と損傷点</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良好、</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0</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点</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B</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ほぼ良好、</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25</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点</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C</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軽度、</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50</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点</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D</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顕著、</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75</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点</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E</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深刻、</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100</a:t>
            </a:r>
          </a:p>
        </p:txBody>
      </p:sp>
      <p:sp>
        <p:nvSpPr>
          <p:cNvPr id="35" name="二等辺三角形 34"/>
          <p:cNvSpPr/>
          <p:nvPr/>
        </p:nvSpPr>
        <p:spPr>
          <a:xfrm rot="5400000">
            <a:off x="6206918" y="2154122"/>
            <a:ext cx="906627" cy="14401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テキスト ボックス 35"/>
          <p:cNvSpPr txBox="1"/>
          <p:nvPr/>
        </p:nvSpPr>
        <p:spPr>
          <a:xfrm>
            <a:off x="6918998" y="1517509"/>
            <a:ext cx="1968015" cy="1061829"/>
          </a:xfrm>
          <a:prstGeom prst="rect">
            <a:avLst/>
          </a:prstGeom>
          <a:noFill/>
          <a:ln w="15875">
            <a:solidFill>
              <a:schemeClr val="tx1"/>
            </a:solidFill>
          </a:ln>
        </p:spPr>
        <p:txBody>
          <a:bodyPr wrap="square" rtlCol="0">
            <a:spAutoFit/>
          </a:bodyPr>
          <a:lstStyle/>
          <a:p>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補修工事等の実施</a:t>
            </a:r>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p>
          <a:p>
            <a:endParaRPr lang="en-US" altLang="ja-JP" sz="300" b="1"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・望ましい塗替え年数</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（２５年）を設定。</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・塗替え年次まで必要な小</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規模補修を実施。</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角丸四角形 36"/>
          <p:cNvSpPr/>
          <p:nvPr/>
        </p:nvSpPr>
        <p:spPr>
          <a:xfrm>
            <a:off x="4030486" y="4869160"/>
            <a:ext cx="4950280" cy="102155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不可視部分に</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ついて</a:t>
            </a:r>
            <a:endPar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基礎</a:t>
            </a:r>
            <a:r>
              <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・構造上、</a:t>
            </a:r>
            <a:r>
              <a:rPr lang="ja-JP" altLang="en-US"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点検は</a:t>
            </a:r>
            <a:r>
              <a:rPr lang="ja-JP" altLang="en-US">
                <a:solidFill>
                  <a:schemeClr val="tx1"/>
                </a:solidFill>
                <a:latin typeface="Meiryo UI" panose="020B0604030504040204" pitchFamily="50" charset="-128"/>
                <a:ea typeface="Meiryo UI" panose="020B0604030504040204" pitchFamily="50" charset="-128"/>
                <a:cs typeface="Meiryo UI" panose="020B0604030504040204" pitchFamily="50" charset="-128"/>
              </a:rPr>
              <a:t>困難</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四角形吹き出し 43"/>
          <p:cNvSpPr/>
          <p:nvPr/>
        </p:nvSpPr>
        <p:spPr>
          <a:xfrm>
            <a:off x="5366995" y="3905990"/>
            <a:ext cx="2085325" cy="675138"/>
          </a:xfrm>
          <a:prstGeom prst="wedgeRectCallout">
            <a:avLst>
              <a:gd name="adj1" fmla="val -41120"/>
              <a:gd name="adj2" fmla="val -110377"/>
            </a:avLst>
          </a:prstGeom>
          <a:solidFill>
            <a:srgbClr val="FFFFCC"/>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en-US" altLang="ja-JP" sz="1200" dirty="0" smtClean="0">
                <a:solidFill>
                  <a:schemeClr val="tx1"/>
                </a:solidFill>
                <a:latin typeface="Meiryo UI" pitchFamily="50" charset="-128"/>
                <a:ea typeface="Meiryo UI" pitchFamily="50" charset="-128"/>
                <a:cs typeface="Meiryo UI" pitchFamily="50" charset="-128"/>
              </a:rPr>
              <a:t>【</a:t>
            </a:r>
            <a:r>
              <a:rPr lang="ja-JP" altLang="en-US" sz="1200" dirty="0">
                <a:solidFill>
                  <a:schemeClr val="tx1"/>
                </a:solidFill>
                <a:latin typeface="Meiryo UI" pitchFamily="50" charset="-128"/>
                <a:ea typeface="Meiryo UI" pitchFamily="50" charset="-128"/>
                <a:cs typeface="Meiryo UI" pitchFamily="50" charset="-128"/>
              </a:rPr>
              <a:t>健全度の</a:t>
            </a:r>
            <a:r>
              <a:rPr lang="ja-JP" altLang="en-US" sz="1200" dirty="0" smtClean="0">
                <a:solidFill>
                  <a:schemeClr val="tx1"/>
                </a:solidFill>
                <a:latin typeface="Meiryo UI" pitchFamily="50" charset="-128"/>
                <a:ea typeface="Meiryo UI" pitchFamily="50" charset="-128"/>
                <a:cs typeface="Meiryo UI" pitchFamily="50" charset="-128"/>
              </a:rPr>
              <a:t>算出</a:t>
            </a:r>
            <a:r>
              <a:rPr kumimoji="1" lang="en-US" altLang="ja-JP" sz="1200" dirty="0" smtClean="0">
                <a:solidFill>
                  <a:schemeClr val="tx1"/>
                </a:solidFill>
                <a:latin typeface="Meiryo UI" pitchFamily="50" charset="-128"/>
                <a:ea typeface="Meiryo UI" pitchFamily="50" charset="-128"/>
                <a:cs typeface="Meiryo UI" pitchFamily="50" charset="-128"/>
              </a:rPr>
              <a:t>】</a:t>
            </a:r>
          </a:p>
          <a:p>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健全度の算出方法は、橋梁点検に準じる</a:t>
            </a:r>
            <a:endParaRPr lang="en-US" altLang="ja-JP" sz="1200" u="sng" dirty="0">
              <a:solidFill>
                <a:schemeClr val="tx1"/>
              </a:solidFill>
              <a:latin typeface="Meiryo UI" pitchFamily="50" charset="-128"/>
              <a:ea typeface="Meiryo UI" pitchFamily="50" charset="-128"/>
              <a:cs typeface="Meiryo UI" pitchFamily="50" charset="-128"/>
            </a:endParaRPr>
          </a:p>
        </p:txBody>
      </p:sp>
      <p:sp>
        <p:nvSpPr>
          <p:cNvPr id="40" name="正方形/長方形 39"/>
          <p:cNvSpPr/>
          <p:nvPr/>
        </p:nvSpPr>
        <p:spPr>
          <a:xfrm>
            <a:off x="-1250" y="87015"/>
            <a:ext cx="8677706" cy="461665"/>
          </a:xfrm>
          <a:prstGeom prst="rect">
            <a:avLst/>
          </a:prstGeom>
        </p:spPr>
        <p:txBody>
          <a:bodyPr wrap="square">
            <a:spAutoFit/>
          </a:bodyPr>
          <a:lstStyle/>
          <a:p>
            <a:pPr fontAlgn="base">
              <a:spcBef>
                <a:spcPct val="0"/>
              </a:spcBef>
              <a:spcAft>
                <a:spcPct val="0"/>
              </a:spcAft>
            </a:pPr>
            <a:r>
              <a:rPr lang="ja-JP" altLang="en-US" sz="2400" b="1" dirty="0" smtClean="0">
                <a:solidFill>
                  <a:schemeClr val="bg1"/>
                </a:solidFill>
                <a:latin typeface="Meiryo UI" pitchFamily="50" charset="-128"/>
                <a:ea typeface="Meiryo UI" pitchFamily="50" charset="-128"/>
                <a:cs typeface="Meiryo UI" pitchFamily="50" charset="-128"/>
              </a:rPr>
              <a:t>　</a:t>
            </a:r>
            <a:r>
              <a:rPr lang="en-US" altLang="ja-JP" sz="2400" b="1" dirty="0">
                <a:solidFill>
                  <a:schemeClr val="bg1"/>
                </a:solidFill>
                <a:latin typeface="Meiryo UI" pitchFamily="50" charset="-128"/>
                <a:ea typeface="Meiryo UI" pitchFamily="50" charset="-128"/>
                <a:cs typeface="Meiryo UI" pitchFamily="50" charset="-128"/>
              </a:rPr>
              <a:t>1</a:t>
            </a:r>
            <a:r>
              <a:rPr lang="ja-JP" altLang="en-US" sz="2400" b="1" dirty="0" smtClean="0">
                <a:solidFill>
                  <a:schemeClr val="bg1"/>
                </a:solidFill>
                <a:latin typeface="Meiryo UI" pitchFamily="50" charset="-128"/>
                <a:ea typeface="Meiryo UI" pitchFamily="50" charset="-128"/>
                <a:cs typeface="Meiryo UI" pitchFamily="50" charset="-128"/>
              </a:rPr>
              <a:t>）点検、診断、評価の手法や体制等の充実</a:t>
            </a:r>
            <a:endParaRPr lang="ja-JP" altLang="en-US" sz="2400" b="1" dirty="0">
              <a:solidFill>
                <a:schemeClr val="bg1"/>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21396634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正方形/長方形 40"/>
          <p:cNvSpPr/>
          <p:nvPr/>
        </p:nvSpPr>
        <p:spPr>
          <a:xfrm>
            <a:off x="197640" y="3947793"/>
            <a:ext cx="3527894" cy="2793575"/>
          </a:xfrm>
          <a:prstGeom prst="rect">
            <a:avLst/>
          </a:prstGeom>
          <a:no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スライド番号プレースホルダー 1"/>
          <p:cNvSpPr>
            <a:spLocks noGrp="1"/>
          </p:cNvSpPr>
          <p:nvPr>
            <p:ph type="sldNum" sz="quarter" idx="12"/>
          </p:nvPr>
        </p:nvSpPr>
        <p:spPr/>
        <p:txBody>
          <a:bodyPr/>
          <a:lstStyle/>
          <a:p>
            <a:fld id="{57D6C0A1-9264-47D4-A470-56C07D157F34}" type="slidenum">
              <a:rPr kumimoji="1" lang="ja-JP" altLang="en-US" smtClean="0">
                <a:latin typeface="Meiryo UI" panose="020B0604030504040204" pitchFamily="50" charset="-128"/>
                <a:ea typeface="Meiryo UI" panose="020B0604030504040204" pitchFamily="50" charset="-128"/>
                <a:cs typeface="Meiryo UI" panose="020B0604030504040204" pitchFamily="50" charset="-128"/>
              </a:rPr>
              <a:t>7</a:t>
            </a:fld>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コンテンツ プレースホルダー 2"/>
          <p:cNvSpPr txBox="1">
            <a:spLocks/>
          </p:cNvSpPr>
          <p:nvPr/>
        </p:nvSpPr>
        <p:spPr>
          <a:xfrm>
            <a:off x="100233" y="689063"/>
            <a:ext cx="8928000" cy="402431"/>
          </a:xfrm>
          <a:prstGeom prst="rect">
            <a:avLst/>
          </a:prstGeom>
          <a:gradFill>
            <a:gsLst>
              <a:gs pos="0">
                <a:srgbClr val="FFFF99"/>
              </a:gs>
              <a:gs pos="100000">
                <a:schemeClr val="bg1"/>
              </a:gs>
            </a:gsLst>
            <a:lin ang="5400000" scaled="1"/>
          </a:gradFill>
          <a:ln w="12700">
            <a:solidFill>
              <a:schemeClr val="tx1"/>
            </a:solidFill>
          </a:ln>
        </p:spPr>
        <p:txBody>
          <a:bodyPr>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ts val="600"/>
              </a:spcBef>
              <a:buNone/>
            </a:pPr>
            <a:r>
              <a:rPr lang="en-US" altLang="ja-JP" sz="2000" dirty="0">
                <a:latin typeface="Meiryo UI" panose="020B0604030504040204" pitchFamily="50" charset="-128"/>
                <a:ea typeface="Meiryo UI" panose="020B0604030504040204" pitchFamily="50" charset="-128"/>
                <a:cs typeface="Meiryo UI" panose="020B0604030504040204" pitchFamily="50" charset="-128"/>
              </a:rPr>
              <a:t>1-1</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　点検</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の現状：道路法面</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(1/2)</a:t>
            </a:r>
          </a:p>
        </p:txBody>
      </p:sp>
      <p:sp>
        <p:nvSpPr>
          <p:cNvPr id="10" name="テキスト ボックス 9"/>
          <p:cNvSpPr txBox="1"/>
          <p:nvPr/>
        </p:nvSpPr>
        <p:spPr>
          <a:xfrm>
            <a:off x="265598" y="1178955"/>
            <a:ext cx="8762634" cy="338554"/>
          </a:xfrm>
          <a:prstGeom prst="rect">
            <a:avLst/>
          </a:prstGeom>
          <a:noFill/>
        </p:spPr>
        <p:txBody>
          <a:bodyPr wrap="square" rtlCol="0">
            <a:spAutoFit/>
          </a:bodyPr>
          <a:lstStyle/>
          <a:p>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定期点検：道路防災総点検</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二等辺三角形 2"/>
          <p:cNvSpPr/>
          <p:nvPr/>
        </p:nvSpPr>
        <p:spPr>
          <a:xfrm rot="5400000">
            <a:off x="2174471" y="2294303"/>
            <a:ext cx="906627" cy="14401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p:cNvSpPr txBox="1"/>
          <p:nvPr/>
        </p:nvSpPr>
        <p:spPr>
          <a:xfrm>
            <a:off x="2803604" y="1525141"/>
            <a:ext cx="2560484" cy="1615827"/>
          </a:xfrm>
          <a:prstGeom prst="rect">
            <a:avLst/>
          </a:prstGeom>
          <a:noFill/>
          <a:ln w="15875">
            <a:solidFill>
              <a:schemeClr val="tx1"/>
            </a:solidFill>
          </a:ln>
        </p:spPr>
        <p:txBody>
          <a:bodyPr wrap="square" rtlCol="0">
            <a:spAutoFit/>
          </a:bodyPr>
          <a:lstStyle/>
          <a:p>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総合評価</a:t>
            </a:r>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p>
          <a:p>
            <a:endParaRPr lang="en-US" altLang="ja-JP" sz="300" b="1"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要対策：対策が必要と判断される</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防災カルテ：防災カルテを作成し対応する</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対策不要：特に新たな対応を必要としない</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二等辺三角形 13"/>
          <p:cNvSpPr/>
          <p:nvPr/>
        </p:nvSpPr>
        <p:spPr>
          <a:xfrm rot="5400000">
            <a:off x="5198806" y="2268002"/>
            <a:ext cx="906627" cy="14401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p:cNvSpPr txBox="1"/>
          <p:nvPr/>
        </p:nvSpPr>
        <p:spPr>
          <a:xfrm>
            <a:off x="24214" y="3068960"/>
            <a:ext cx="3323650" cy="276999"/>
          </a:xfrm>
          <a:prstGeom prst="rect">
            <a:avLst/>
          </a:prstGeom>
          <a:noFill/>
        </p:spPr>
        <p:txBody>
          <a:bodyPr wrap="square" rtlCol="0">
            <a:spAutoFit/>
          </a:bodyPr>
          <a:lstStyle/>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5</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年</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に</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1</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回委託による点検</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テキスト ボックス 23"/>
          <p:cNvSpPr txBox="1"/>
          <p:nvPr/>
        </p:nvSpPr>
        <p:spPr>
          <a:xfrm>
            <a:off x="157054" y="3954833"/>
            <a:ext cx="4776323" cy="338554"/>
          </a:xfrm>
          <a:prstGeom prst="rect">
            <a:avLst/>
          </a:prstGeom>
          <a:noFill/>
        </p:spPr>
        <p:txBody>
          <a:bodyPr wrap="square" rtlCol="0">
            <a:spAutoFit/>
          </a:bodyPr>
          <a:lstStyle/>
          <a:p>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データ蓄積：</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H8</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テキスト ボックス 19"/>
          <p:cNvSpPr txBox="1"/>
          <p:nvPr/>
        </p:nvSpPr>
        <p:spPr>
          <a:xfrm>
            <a:off x="35496" y="3284984"/>
            <a:ext cx="6172162" cy="253916"/>
          </a:xfrm>
          <a:prstGeom prst="rect">
            <a:avLst/>
          </a:prstGeom>
          <a:noFill/>
        </p:spPr>
        <p:txBody>
          <a:bodyPr wrap="square" rtlCol="0">
            <a:spAutoFit/>
          </a:bodyPr>
          <a:lstStyle/>
          <a:p>
            <a:r>
              <a:rPr lang="en-US" altLang="ja-JP" sz="105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定期</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点検以外に、</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職員</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による点検（</a:t>
            </a:r>
            <a:r>
              <a:rPr lang="en-US" altLang="ja-JP" sz="1050" dirty="0" smtClean="0">
                <a:latin typeface="Meiryo UI" panose="020B0604030504040204" pitchFamily="50" charset="-128"/>
                <a:ea typeface="Meiryo UI" panose="020B0604030504040204" pitchFamily="50" charset="-128"/>
                <a:cs typeface="Meiryo UI" panose="020B0604030504040204" pitchFamily="50" charset="-128"/>
              </a:rPr>
              <a:t>1</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回</a:t>
            </a:r>
            <a:r>
              <a:rPr lang="en-US" altLang="ja-JP" sz="105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年）を実施</a:t>
            </a:r>
            <a:endParaRPr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正方形/長方形 22"/>
          <p:cNvSpPr/>
          <p:nvPr/>
        </p:nvSpPr>
        <p:spPr>
          <a:xfrm>
            <a:off x="87179" y="1145395"/>
            <a:ext cx="8941053" cy="2393505"/>
          </a:xfrm>
          <a:prstGeom prst="rect">
            <a:avLst/>
          </a:prstGeom>
          <a:no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下矢印 24"/>
          <p:cNvSpPr/>
          <p:nvPr/>
        </p:nvSpPr>
        <p:spPr>
          <a:xfrm>
            <a:off x="2459244" y="3623246"/>
            <a:ext cx="504056" cy="309810"/>
          </a:xfrm>
          <a:prstGeom prst="downArrow">
            <a:avLst>
              <a:gd name="adj1" fmla="val 60553"/>
              <a:gd name="adj2" fmla="val 50000"/>
            </a:avLst>
          </a:prstGeom>
          <a:solidFill>
            <a:srgbClr val="00007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ボックス 26"/>
          <p:cNvSpPr txBox="1"/>
          <p:nvPr/>
        </p:nvSpPr>
        <p:spPr>
          <a:xfrm>
            <a:off x="1688964" y="3623246"/>
            <a:ext cx="752869" cy="307777"/>
          </a:xfrm>
          <a:prstGeom prst="rect">
            <a:avLst/>
          </a:prstGeom>
          <a:noFill/>
        </p:spPr>
        <p:txBody>
          <a:bodyPr wrap="square" rtlCol="0">
            <a:spAutoFit/>
          </a:bodyPr>
          <a:lstStyle/>
          <a:p>
            <a:pPr algn="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蓄積</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下矢印 27"/>
          <p:cNvSpPr/>
          <p:nvPr/>
        </p:nvSpPr>
        <p:spPr>
          <a:xfrm rot="10800000">
            <a:off x="3107119" y="3621063"/>
            <a:ext cx="504056" cy="311992"/>
          </a:xfrm>
          <a:prstGeom prst="downArrow">
            <a:avLst>
              <a:gd name="adj1" fmla="val 60553"/>
              <a:gd name="adj2" fmla="val 50000"/>
            </a:avLst>
          </a:prstGeom>
          <a:solidFill>
            <a:srgbClr val="00007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テキスト ボックス 28"/>
          <p:cNvSpPr txBox="1"/>
          <p:nvPr/>
        </p:nvSpPr>
        <p:spPr>
          <a:xfrm>
            <a:off x="3603107" y="3623246"/>
            <a:ext cx="752869" cy="307777"/>
          </a:xfrm>
          <a:prstGeom prst="rect">
            <a:avLst/>
          </a:prstGeom>
          <a:noFill/>
        </p:spPr>
        <p:txBody>
          <a:bodyPr wrap="square" rtlCol="0">
            <a:spAutoFit/>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活用</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1027"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rot="5400000">
            <a:off x="514166" y="1222139"/>
            <a:ext cx="1626380" cy="21516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テキスト ボックス 25"/>
          <p:cNvSpPr txBox="1"/>
          <p:nvPr/>
        </p:nvSpPr>
        <p:spPr>
          <a:xfrm>
            <a:off x="5900704" y="1525141"/>
            <a:ext cx="2991776" cy="1769715"/>
          </a:xfrm>
          <a:prstGeom prst="rect">
            <a:avLst/>
          </a:prstGeom>
          <a:noFill/>
          <a:ln w="15875">
            <a:solidFill>
              <a:schemeClr val="tx1"/>
            </a:solidFill>
          </a:ln>
        </p:spPr>
        <p:txBody>
          <a:bodyPr wrap="square" rtlCol="0">
            <a:spAutoFit/>
          </a:bodyPr>
          <a:lstStyle/>
          <a:p>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今後の対応</a:t>
            </a:r>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300" b="1"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300" b="1"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u="sng" dirty="0" smtClean="0">
                <a:latin typeface="Meiryo UI" panose="020B0604030504040204" pitchFamily="50" charset="-128"/>
                <a:ea typeface="Meiryo UI" panose="020B0604030504040204" pitchFamily="50" charset="-128"/>
                <a:cs typeface="Meiryo UI" panose="020B0604030504040204" pitchFamily="50" charset="-128"/>
              </a:rPr>
              <a:t>要対策</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：災害に至る可能性があるため早期に対策を行う</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300" u="sng"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u="sng" dirty="0" smtClean="0">
                <a:latin typeface="Meiryo UI" panose="020B0604030504040204" pitchFamily="50" charset="-128"/>
                <a:ea typeface="Meiryo UI" panose="020B0604030504040204" pitchFamily="50" charset="-128"/>
                <a:cs typeface="Meiryo UI" panose="020B0604030504040204" pitchFamily="50" charset="-128"/>
              </a:rPr>
              <a:t>防災カルテ</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：将来的に対策が必要となる場合が想定されるため、当面防災カルテによる監視等で管理していく</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3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u="sng" dirty="0" smtClean="0">
                <a:latin typeface="Meiryo UI" panose="020B0604030504040204" pitchFamily="50" charset="-128"/>
                <a:ea typeface="Meiryo UI" panose="020B0604030504040204" pitchFamily="50" charset="-128"/>
                <a:cs typeface="Meiryo UI" panose="020B0604030504040204" pitchFamily="50" charset="-128"/>
              </a:rPr>
              <a:t>対策不要</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：災害の要因となるものが発見されず、対応を必要としない箇所</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p:txBody>
      </p:sp>
      <p:pic>
        <p:nvPicPr>
          <p:cNvPr id="30" name="図 29"/>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71761" y="4293387"/>
            <a:ext cx="3231345" cy="2423509"/>
          </a:xfrm>
          <a:prstGeom prst="rect">
            <a:avLst/>
          </a:prstGeom>
        </p:spPr>
      </p:pic>
      <p:sp>
        <p:nvSpPr>
          <p:cNvPr id="31" name="角丸四角形 30"/>
          <p:cNvSpPr/>
          <p:nvPr/>
        </p:nvSpPr>
        <p:spPr>
          <a:xfrm>
            <a:off x="4030486" y="4221088"/>
            <a:ext cx="4950280" cy="102155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不可視部分について</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法枠工のアンカー</a:t>
            </a:r>
            <a:r>
              <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点検・調査は</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未実施</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33" name="Rectangle 2"/>
          <p:cNvSpPr>
            <a:spLocks noChangeArrowheads="1"/>
          </p:cNvSpPr>
          <p:nvPr/>
        </p:nvSpPr>
        <p:spPr bwMode="auto">
          <a:xfrm>
            <a:off x="4160" y="-19653"/>
            <a:ext cx="9144000" cy="636588"/>
          </a:xfrm>
          <a:prstGeom prst="rect">
            <a:avLst/>
          </a:prstGeom>
          <a:gradFill>
            <a:gsLst>
              <a:gs pos="0">
                <a:schemeClr val="tx2"/>
              </a:gs>
              <a:gs pos="100000">
                <a:schemeClr val="accent1"/>
              </a:gs>
            </a:gsLst>
            <a:lin ang="5400000" scaled="1"/>
          </a:gradFill>
          <a:ln w="9525">
            <a:noFill/>
            <a:miter lim="800000"/>
            <a:headEnd/>
            <a:tailEnd/>
          </a:ln>
          <a:effectLst/>
          <a:extLst/>
        </p:spPr>
        <p:txBody>
          <a:bodyPr wrap="none" lIns="91350" tIns="45674" rIns="91350" bIns="45674" anchor="ctr"/>
          <a:lstStyle/>
          <a:p>
            <a:pPr fontAlgn="base">
              <a:spcBef>
                <a:spcPct val="0"/>
              </a:spcBef>
              <a:spcAft>
                <a:spcPct val="0"/>
              </a:spcAft>
            </a:pPr>
            <a:endParaRPr lang="en-US" altLang="zh-TW" sz="2800" b="1" dirty="0">
              <a:solidFill>
                <a:schemeClr val="bg1"/>
              </a:solidFill>
              <a:latin typeface="Meiryo UI" pitchFamily="50" charset="-128"/>
              <a:ea typeface="Meiryo UI" pitchFamily="50" charset="-128"/>
              <a:cs typeface="Meiryo UI" pitchFamily="50" charset="-128"/>
            </a:endParaRPr>
          </a:p>
        </p:txBody>
      </p:sp>
      <p:sp>
        <p:nvSpPr>
          <p:cNvPr id="34" name="正方形/長方形 33"/>
          <p:cNvSpPr/>
          <p:nvPr/>
        </p:nvSpPr>
        <p:spPr>
          <a:xfrm>
            <a:off x="-1250" y="87015"/>
            <a:ext cx="8677706" cy="461665"/>
          </a:xfrm>
          <a:prstGeom prst="rect">
            <a:avLst/>
          </a:prstGeom>
        </p:spPr>
        <p:txBody>
          <a:bodyPr wrap="square">
            <a:spAutoFit/>
          </a:bodyPr>
          <a:lstStyle/>
          <a:p>
            <a:pPr fontAlgn="base">
              <a:spcBef>
                <a:spcPct val="0"/>
              </a:spcBef>
              <a:spcAft>
                <a:spcPct val="0"/>
              </a:spcAft>
            </a:pPr>
            <a:r>
              <a:rPr lang="ja-JP" altLang="en-US" sz="2400" b="1" dirty="0" smtClean="0">
                <a:solidFill>
                  <a:schemeClr val="bg1"/>
                </a:solidFill>
                <a:latin typeface="Meiryo UI" pitchFamily="50" charset="-128"/>
                <a:ea typeface="Meiryo UI" pitchFamily="50" charset="-128"/>
                <a:cs typeface="Meiryo UI" pitchFamily="50" charset="-128"/>
              </a:rPr>
              <a:t>　</a:t>
            </a:r>
            <a:r>
              <a:rPr lang="en-US" altLang="ja-JP" sz="2400" b="1" dirty="0">
                <a:solidFill>
                  <a:schemeClr val="bg1"/>
                </a:solidFill>
                <a:latin typeface="Meiryo UI" pitchFamily="50" charset="-128"/>
                <a:ea typeface="Meiryo UI" pitchFamily="50" charset="-128"/>
                <a:cs typeface="Meiryo UI" pitchFamily="50" charset="-128"/>
              </a:rPr>
              <a:t>1</a:t>
            </a:r>
            <a:r>
              <a:rPr lang="ja-JP" altLang="en-US" sz="2400" b="1" dirty="0" smtClean="0">
                <a:solidFill>
                  <a:schemeClr val="bg1"/>
                </a:solidFill>
                <a:latin typeface="Meiryo UI" pitchFamily="50" charset="-128"/>
                <a:ea typeface="Meiryo UI" pitchFamily="50" charset="-128"/>
                <a:cs typeface="Meiryo UI" pitchFamily="50" charset="-128"/>
              </a:rPr>
              <a:t>）点検、診断、評価の手法や体制等の充実</a:t>
            </a:r>
            <a:endParaRPr lang="ja-JP" altLang="en-US" sz="2400" b="1" dirty="0">
              <a:solidFill>
                <a:schemeClr val="bg1"/>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30197293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57D6C0A1-9264-47D4-A470-56C07D157F34}" type="slidenum">
              <a:rPr kumimoji="1" lang="ja-JP" altLang="en-US" smtClean="0">
                <a:latin typeface="Meiryo UI" panose="020B0604030504040204" pitchFamily="50" charset="-128"/>
                <a:ea typeface="Meiryo UI" panose="020B0604030504040204" pitchFamily="50" charset="-128"/>
                <a:cs typeface="Meiryo UI" panose="020B0604030504040204" pitchFamily="50" charset="-128"/>
              </a:rPr>
              <a:t>8</a:t>
            </a:fld>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コンテンツ プレースホルダー 2"/>
          <p:cNvSpPr txBox="1">
            <a:spLocks/>
          </p:cNvSpPr>
          <p:nvPr/>
        </p:nvSpPr>
        <p:spPr>
          <a:xfrm>
            <a:off x="100233" y="689063"/>
            <a:ext cx="8928000" cy="402431"/>
          </a:xfrm>
          <a:prstGeom prst="rect">
            <a:avLst/>
          </a:prstGeom>
          <a:gradFill>
            <a:gsLst>
              <a:gs pos="0">
                <a:srgbClr val="FFFF99"/>
              </a:gs>
              <a:gs pos="100000">
                <a:schemeClr val="bg1"/>
              </a:gs>
            </a:gsLst>
            <a:lin ang="5400000" scaled="1"/>
          </a:gradFill>
          <a:ln w="12700">
            <a:solidFill>
              <a:schemeClr val="tx1"/>
            </a:solidFill>
          </a:ln>
        </p:spPr>
        <p:txBody>
          <a:bodyPr>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ts val="600"/>
              </a:spcBef>
              <a:buNone/>
            </a:pPr>
            <a:r>
              <a:rPr lang="en-US" altLang="ja-JP" sz="2000" dirty="0">
                <a:latin typeface="Meiryo UI" panose="020B0604030504040204" pitchFamily="50" charset="-128"/>
                <a:ea typeface="Meiryo UI" panose="020B0604030504040204" pitchFamily="50" charset="-128"/>
                <a:cs typeface="Meiryo UI" panose="020B0604030504040204" pitchFamily="50" charset="-128"/>
              </a:rPr>
              <a:t>1-1</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　点検</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の現状：道路法面</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(2/2</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33" name="Rectangle 2"/>
          <p:cNvSpPr>
            <a:spLocks noChangeArrowheads="1"/>
          </p:cNvSpPr>
          <p:nvPr/>
        </p:nvSpPr>
        <p:spPr bwMode="auto">
          <a:xfrm>
            <a:off x="4160" y="-19653"/>
            <a:ext cx="9144000" cy="636588"/>
          </a:xfrm>
          <a:prstGeom prst="rect">
            <a:avLst/>
          </a:prstGeom>
          <a:gradFill>
            <a:gsLst>
              <a:gs pos="0">
                <a:schemeClr val="tx2"/>
              </a:gs>
              <a:gs pos="100000">
                <a:schemeClr val="accent1"/>
              </a:gs>
            </a:gsLst>
            <a:lin ang="5400000" scaled="1"/>
          </a:gradFill>
          <a:ln w="9525">
            <a:noFill/>
            <a:miter lim="800000"/>
            <a:headEnd/>
            <a:tailEnd/>
          </a:ln>
          <a:effectLst/>
          <a:extLst/>
        </p:spPr>
        <p:txBody>
          <a:bodyPr wrap="none" lIns="91350" tIns="45674" rIns="91350" bIns="45674" anchor="ctr"/>
          <a:lstStyle/>
          <a:p>
            <a:pPr fontAlgn="base">
              <a:spcBef>
                <a:spcPct val="0"/>
              </a:spcBef>
              <a:spcAft>
                <a:spcPct val="0"/>
              </a:spcAft>
            </a:pPr>
            <a:endParaRPr lang="en-US" altLang="zh-TW" sz="2800" b="1" dirty="0">
              <a:solidFill>
                <a:schemeClr val="bg1"/>
              </a:solidFill>
              <a:latin typeface="Meiryo UI" pitchFamily="50" charset="-128"/>
              <a:ea typeface="Meiryo UI" pitchFamily="50" charset="-128"/>
              <a:cs typeface="Meiryo UI" pitchFamily="50" charset="-128"/>
            </a:endParaRPr>
          </a:p>
        </p:txBody>
      </p:sp>
      <p:sp>
        <p:nvSpPr>
          <p:cNvPr id="35" name="テキスト ボックス 34"/>
          <p:cNvSpPr txBox="1"/>
          <p:nvPr/>
        </p:nvSpPr>
        <p:spPr>
          <a:xfrm>
            <a:off x="107503" y="1118920"/>
            <a:ext cx="8920729" cy="4585871"/>
          </a:xfrm>
          <a:prstGeom prst="rect">
            <a:avLst/>
          </a:prstGeom>
          <a:noFill/>
        </p:spPr>
        <p:txBody>
          <a:bodyPr wrap="square" rtlCol="0">
            <a:spAutoFit/>
          </a:bodyPr>
          <a:lstStyle/>
          <a:p>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定期点検：道路防災総点検</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p>
          <a:p>
            <a:endParaRPr lang="en-US" altLang="ja-JP" sz="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○点検箇所の抽出基準（共通）</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①</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災害に至る可能性がある要因が明らかに認められる箇所。</a:t>
            </a: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②</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過去の災害履歴等から点検の必要性が認められる箇所。</a:t>
            </a: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③</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平成８年度点検以降に、人為的改変行為等により状況変化が認められ、</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安定性の</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低下が想定される箇所。</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・（落石・崩壊）</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①</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～③の中で一つ以上に該当する箇所。</a:t>
            </a: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①</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高さ</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15</a:t>
            </a:r>
            <a:r>
              <a:rPr lang="ja-JP" altLang="en-US" sz="1600" dirty="0" err="1">
                <a:latin typeface="Meiryo UI" panose="020B0604030504040204" pitchFamily="50" charset="-128"/>
                <a:ea typeface="Meiryo UI" panose="020B0604030504040204" pitchFamily="50" charset="-128"/>
                <a:cs typeface="Meiryo UI" panose="020B0604030504040204" pitchFamily="50" charset="-128"/>
              </a:rPr>
              <a:t>ｍ</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以上ののり面・自然斜面、または勾配</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45°</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以上の自然斜面。</a:t>
            </a: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②</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表層に浮石、転石が存在する箇所。</a:t>
            </a: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③</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既設対策工が老朽化している箇所、または、対策工が想定される落石・</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崩壊</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の規模や範囲に対応していない可能性がある箇所</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○着目すべき変状</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・亀裂等の地表面の変状、構造物の変状、湧水、新たな崩壊等の地形の変状、風化等の地質の変状等</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○総合評価</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・安定度調査表から、①要対策、②カルテ対応、③経過観察を判定</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四角形吹き出し 7"/>
          <p:cNvSpPr/>
          <p:nvPr/>
        </p:nvSpPr>
        <p:spPr>
          <a:xfrm>
            <a:off x="6079340" y="5733256"/>
            <a:ext cx="2669124" cy="720080"/>
          </a:xfrm>
          <a:prstGeom prst="wedgeRectCallout">
            <a:avLst>
              <a:gd name="adj1" fmla="val -71867"/>
              <a:gd name="adj2" fmla="val -60856"/>
            </a:avLst>
          </a:prstGeom>
          <a:solidFill>
            <a:srgbClr val="FFFFCC"/>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en-US" altLang="ja-JP" sz="1200" dirty="0" smtClean="0">
                <a:solidFill>
                  <a:schemeClr val="tx1"/>
                </a:solidFill>
                <a:latin typeface="Meiryo UI" pitchFamily="50" charset="-128"/>
                <a:ea typeface="Meiryo UI" pitchFamily="50" charset="-128"/>
                <a:cs typeface="Meiryo UI" pitchFamily="50" charset="-128"/>
              </a:rPr>
              <a:t>【</a:t>
            </a:r>
            <a:r>
              <a:rPr lang="ja-JP" altLang="en-US" sz="1200" dirty="0">
                <a:solidFill>
                  <a:schemeClr val="tx1"/>
                </a:solidFill>
                <a:latin typeface="Meiryo UI" pitchFamily="50" charset="-128"/>
                <a:ea typeface="Meiryo UI" pitchFamily="50" charset="-128"/>
                <a:cs typeface="Meiryo UI" pitchFamily="50" charset="-128"/>
              </a:rPr>
              <a:t>総合評価</a:t>
            </a:r>
            <a:r>
              <a:rPr kumimoji="1" lang="en-US" altLang="ja-JP" sz="1200" dirty="0" smtClean="0">
                <a:solidFill>
                  <a:schemeClr val="tx1"/>
                </a:solidFill>
                <a:latin typeface="Meiryo UI" pitchFamily="50" charset="-128"/>
                <a:ea typeface="Meiryo UI" pitchFamily="50" charset="-128"/>
                <a:cs typeface="Meiryo UI" pitchFamily="50" charset="-128"/>
              </a:rPr>
              <a:t>】</a:t>
            </a:r>
            <a:r>
              <a:rPr kumimoji="1" lang="ja-JP" altLang="en-US" sz="1200" dirty="0" smtClean="0">
                <a:solidFill>
                  <a:schemeClr val="tx1"/>
                </a:solidFill>
                <a:latin typeface="Meiryo UI" pitchFamily="50" charset="-128"/>
                <a:ea typeface="Meiryo UI" pitchFamily="50" charset="-128"/>
                <a:cs typeface="Meiryo UI" pitchFamily="50" charset="-128"/>
              </a:rPr>
              <a:t>　⇒　</a:t>
            </a:r>
            <a:r>
              <a:rPr lang="en-US" altLang="ja-JP" sz="1200" u="sng" dirty="0" smtClean="0">
                <a:solidFill>
                  <a:schemeClr val="tx1"/>
                </a:solidFill>
                <a:latin typeface="Meiryo UI" pitchFamily="50" charset="-128"/>
                <a:ea typeface="Meiryo UI" pitchFamily="50" charset="-128"/>
                <a:cs typeface="Meiryo UI" pitchFamily="50" charset="-128"/>
              </a:rPr>
              <a:t>※</a:t>
            </a:r>
            <a:r>
              <a:rPr lang="ja-JP" altLang="en-US" sz="1200" u="sng" dirty="0">
                <a:solidFill>
                  <a:schemeClr val="tx1"/>
                </a:solidFill>
                <a:latin typeface="Meiryo UI" pitchFamily="50" charset="-128"/>
                <a:ea typeface="Meiryo UI" pitchFamily="50" charset="-128"/>
                <a:cs typeface="Meiryo UI" pitchFamily="50" charset="-128"/>
              </a:rPr>
              <a:t>人による判断</a:t>
            </a:r>
            <a:endParaRPr lang="en-US" altLang="ja-JP" sz="1200" u="sng" dirty="0">
              <a:solidFill>
                <a:schemeClr val="tx1"/>
              </a:solidFill>
              <a:latin typeface="Meiryo UI" pitchFamily="50" charset="-128"/>
              <a:ea typeface="Meiryo UI" pitchFamily="50" charset="-128"/>
              <a:cs typeface="Meiryo UI" pitchFamily="50" charset="-128"/>
            </a:endParaRPr>
          </a:p>
          <a:p>
            <a:r>
              <a:rPr kumimoji="1" lang="ja-JP" altLang="en-US" sz="1200" dirty="0" smtClean="0">
                <a:solidFill>
                  <a:schemeClr val="tx1"/>
                </a:solidFill>
                <a:latin typeface="Meiryo UI" pitchFamily="50" charset="-128"/>
                <a:ea typeface="Meiryo UI" pitchFamily="50" charset="-128"/>
                <a:cs typeface="Meiryo UI" pitchFamily="50" charset="-128"/>
              </a:rPr>
              <a:t>・点検員が変状状況から判定</a:t>
            </a:r>
            <a:endParaRPr kumimoji="1" lang="en-US" altLang="ja-JP" sz="1200" dirty="0" smtClean="0">
              <a:solidFill>
                <a:schemeClr val="tx1"/>
              </a:solidFill>
              <a:latin typeface="Meiryo UI" pitchFamily="50" charset="-128"/>
              <a:ea typeface="Meiryo UI" pitchFamily="50" charset="-128"/>
              <a:cs typeface="Meiryo UI" pitchFamily="50" charset="-128"/>
            </a:endParaRPr>
          </a:p>
          <a:p>
            <a:r>
              <a:rPr kumimoji="1" lang="ja-JP" altLang="en-US" sz="1200" dirty="0" smtClean="0">
                <a:solidFill>
                  <a:schemeClr val="tx1"/>
                </a:solidFill>
                <a:latin typeface="Meiryo UI" pitchFamily="50" charset="-128"/>
                <a:ea typeface="Meiryo UI" pitchFamily="50" charset="-128"/>
                <a:cs typeface="Meiryo UI" pitchFamily="50" charset="-128"/>
              </a:rPr>
              <a:t>・点検員の資格要件：特になし</a:t>
            </a:r>
            <a:endParaRPr kumimoji="1" lang="ja-JP" altLang="en-US" sz="1200" dirty="0">
              <a:solidFill>
                <a:schemeClr val="tx1"/>
              </a:solidFill>
              <a:latin typeface="Meiryo UI" pitchFamily="50" charset="-128"/>
              <a:ea typeface="Meiryo UI" pitchFamily="50" charset="-128"/>
              <a:cs typeface="Meiryo UI" pitchFamily="50" charset="-128"/>
            </a:endParaRPr>
          </a:p>
        </p:txBody>
      </p:sp>
      <p:sp>
        <p:nvSpPr>
          <p:cNvPr id="11" name="正方形/長方形 10"/>
          <p:cNvSpPr/>
          <p:nvPr/>
        </p:nvSpPr>
        <p:spPr>
          <a:xfrm>
            <a:off x="-1250" y="87015"/>
            <a:ext cx="8677706" cy="461665"/>
          </a:xfrm>
          <a:prstGeom prst="rect">
            <a:avLst/>
          </a:prstGeom>
        </p:spPr>
        <p:txBody>
          <a:bodyPr wrap="square">
            <a:spAutoFit/>
          </a:bodyPr>
          <a:lstStyle/>
          <a:p>
            <a:pPr fontAlgn="base">
              <a:spcBef>
                <a:spcPct val="0"/>
              </a:spcBef>
              <a:spcAft>
                <a:spcPct val="0"/>
              </a:spcAft>
            </a:pPr>
            <a:r>
              <a:rPr lang="ja-JP" altLang="en-US" sz="2400" b="1" dirty="0" smtClean="0">
                <a:solidFill>
                  <a:schemeClr val="bg1"/>
                </a:solidFill>
                <a:latin typeface="Meiryo UI" pitchFamily="50" charset="-128"/>
                <a:ea typeface="Meiryo UI" pitchFamily="50" charset="-128"/>
                <a:cs typeface="Meiryo UI" pitchFamily="50" charset="-128"/>
              </a:rPr>
              <a:t>　</a:t>
            </a:r>
            <a:r>
              <a:rPr lang="en-US" altLang="ja-JP" sz="2400" b="1" dirty="0">
                <a:solidFill>
                  <a:schemeClr val="bg1"/>
                </a:solidFill>
                <a:latin typeface="Meiryo UI" pitchFamily="50" charset="-128"/>
                <a:ea typeface="Meiryo UI" pitchFamily="50" charset="-128"/>
                <a:cs typeface="Meiryo UI" pitchFamily="50" charset="-128"/>
              </a:rPr>
              <a:t>1</a:t>
            </a:r>
            <a:r>
              <a:rPr lang="ja-JP" altLang="en-US" sz="2400" b="1" dirty="0" smtClean="0">
                <a:solidFill>
                  <a:schemeClr val="bg1"/>
                </a:solidFill>
                <a:latin typeface="Meiryo UI" pitchFamily="50" charset="-128"/>
                <a:ea typeface="Meiryo UI" pitchFamily="50" charset="-128"/>
                <a:cs typeface="Meiryo UI" pitchFamily="50" charset="-128"/>
              </a:rPr>
              <a:t>）点検、診断、評価の手法や体制等の充実</a:t>
            </a:r>
            <a:endParaRPr lang="ja-JP" altLang="en-US" sz="2400" b="1" dirty="0">
              <a:solidFill>
                <a:schemeClr val="bg1"/>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368560681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2A9F2E74B89BA4499CB1BEF8348AA80B" ma:contentTypeVersion="0" ma:contentTypeDescription="新しいドキュメントを作成します。" ma:contentTypeScope="" ma:versionID="6a2a72e2d454aba72df80c79ecd9f829">
  <xsd:schema xmlns:xsd="http://www.w3.org/2001/XMLSchema" xmlns:p="http://schemas.microsoft.com/office/2006/metadata/properties" targetNamespace="http://schemas.microsoft.com/office/2006/metadata/properties" ma:root="true" ma:fieldsID="f4cff559f9a06213828a8956bc5bb220">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ma:readOnly="true"/>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01351DC-4415-4586-B2F6-D399B22B7849}">
  <ds:schemaRefs>
    <ds:schemaRef ds:uri="http://schemas.openxmlformats.org/package/2006/metadata/core-properties"/>
    <ds:schemaRef ds:uri="http://purl.org/dc/dcmitype/"/>
    <ds:schemaRef ds:uri="http://www.w3.org/XML/1998/namespace"/>
    <ds:schemaRef ds:uri="http://purl.org/dc/elements/1.1/"/>
    <ds:schemaRef ds:uri="http://schemas.microsoft.com/office/2006/metadata/properties"/>
    <ds:schemaRef ds:uri="http://schemas.microsoft.com/office/2006/documentManagement/types"/>
    <ds:schemaRef ds:uri="http://purl.org/dc/terms/"/>
  </ds:schemaRefs>
</ds:datastoreItem>
</file>

<file path=customXml/itemProps2.xml><?xml version="1.0" encoding="utf-8"?>
<ds:datastoreItem xmlns:ds="http://schemas.openxmlformats.org/officeDocument/2006/customXml" ds:itemID="{31FD76C4-B95A-48B6-8D05-7F2C1CFD34D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023B93C6-6259-442E-8E0B-03BED656B87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17368</TotalTime>
  <Words>4332</Words>
  <Application>Microsoft Office PowerPoint</Application>
  <PresentationFormat>画面に合わせる (4:3)</PresentationFormat>
  <Paragraphs>833</Paragraphs>
  <Slides>38</Slides>
  <Notes>4</Notes>
  <HiddenSlides>0</HiddenSlides>
  <MMClips>0</MMClips>
  <ScaleCrop>false</ScaleCrop>
  <HeadingPairs>
    <vt:vector size="4" baseType="variant">
      <vt:variant>
        <vt:lpstr>テーマ</vt:lpstr>
      </vt:variant>
      <vt:variant>
        <vt:i4>1</vt:i4>
      </vt:variant>
      <vt:variant>
        <vt:lpstr>スライド タイトル</vt:lpstr>
      </vt:variant>
      <vt:variant>
        <vt:i4>38</vt:i4>
      </vt:variant>
    </vt:vector>
  </HeadingPairs>
  <TitlesOfParts>
    <vt:vector size="39" baseType="lpstr">
      <vt:lpstr>Office ​​テーマ</vt:lpstr>
      <vt:lpstr>大阪府都市基盤施設維持管理技術審議会 平成26年度第１回　道路・橋梁等部会 ～戦略的な維持管理の推進について～</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大阪府庁</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大井祥之</dc:creator>
  <cp:lastModifiedBy>大阪府庁</cp:lastModifiedBy>
  <cp:revision>1166</cp:revision>
  <cp:lastPrinted>2014-05-08T06:02:48Z</cp:lastPrinted>
  <dcterms:created xsi:type="dcterms:W3CDTF">2013-03-26T10:27:51Z</dcterms:created>
  <dcterms:modified xsi:type="dcterms:W3CDTF">2014-05-08T06:16:47Z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0x0101002A9F2E74B89BA4499CB1BEF8348AA80B</vt:lpwstr>
  </property>
</Properties>
</file>