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5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8763" autoAdjust="0"/>
  </p:normalViewPr>
  <p:slideViewPr>
    <p:cSldViewPr>
      <p:cViewPr>
        <p:scale>
          <a:sx n="75" d="100"/>
          <a:sy n="75" d="100"/>
        </p:scale>
        <p:origin x="-966" y="-72"/>
      </p:cViewPr>
      <p:guideLst>
        <p:guide orient="horz" pos="2160"/>
        <p:guide pos="2880"/>
      </p:guideLst>
    </p:cSldViewPr>
  </p:slideViewPr>
  <p:outlineViewPr>
    <p:cViewPr>
      <p:scale>
        <a:sx n="33" d="100"/>
        <a:sy n="33" d="100"/>
      </p:scale>
      <p:origin x="252" y="15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F669BCD-B990-4A90-82E4-D6DCA0B691C3}" type="datetimeFigureOut">
              <a:rPr kumimoji="1" lang="ja-JP" altLang="en-US" smtClean="0"/>
              <a:t>2016/3/30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9D8128-0D49-4FB7-BD1C-395F2D4B64DE}" type="slidenum">
              <a:rPr kumimoji="1" lang="ja-JP" altLang="en-US" smtClean="0"/>
              <a:t>‹#›</a:t>
            </a:fld>
            <a:endParaRPr kumimoji="1" lang="ja-JP" altLang="en-US"/>
          </a:p>
        </p:txBody>
      </p:sp>
    </p:spTree>
    <p:extLst>
      <p:ext uri="{BB962C8B-B14F-4D97-AF65-F5344CB8AC3E}">
        <p14:creationId xmlns:p14="http://schemas.microsoft.com/office/powerpoint/2010/main" val="164435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a:t>
            </a:fld>
            <a:endParaRPr kumimoji="1" lang="ja-JP" altLang="en-US"/>
          </a:p>
        </p:txBody>
      </p:sp>
    </p:spTree>
    <p:extLst>
      <p:ext uri="{BB962C8B-B14F-4D97-AF65-F5344CB8AC3E}">
        <p14:creationId xmlns:p14="http://schemas.microsoft.com/office/powerpoint/2010/main" val="270861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77D46B-C50D-4FF8-8DE9-350ED691B94E}" type="datetime1">
              <a:rPr kumimoji="1" lang="ja-JP" altLang="en-US" smtClean="0"/>
              <a:t>2016/3/30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70016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89890-415C-4496-B3FD-4CE701ABCE3F}" type="datetime1">
              <a:rPr kumimoji="1" lang="ja-JP" altLang="en-US" smtClean="0"/>
              <a:t>2016/3/30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3553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3C9-23F1-4F70-9334-062A06BDA75E}" type="datetime1">
              <a:rPr kumimoji="1" lang="ja-JP" altLang="en-US" smtClean="0"/>
              <a:t>2016/3/30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3306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43F732-C2AC-49AB-903C-A4670359364A}" type="datetime1">
              <a:rPr kumimoji="1" lang="ja-JP" altLang="en-US" smtClean="0"/>
              <a:t>2016/3/30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81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C6223B-8829-4160-8A8F-C1ED84AF7BC1}" type="datetime1">
              <a:rPr kumimoji="1" lang="ja-JP" altLang="en-US" smtClean="0"/>
              <a:t>2016/3/30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81215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828D09-089A-420B-AB7B-960F25F0B439}" type="datetime1">
              <a:rPr kumimoji="1" lang="ja-JP" altLang="en-US" smtClean="0"/>
              <a:t>2016/3/30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3960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9E3D46-14EE-48CF-A9D3-FC4AF167C24F}" type="datetime1">
              <a:rPr kumimoji="1" lang="ja-JP" altLang="en-US" smtClean="0"/>
              <a:t>2016/3/30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2063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E22097-C017-4225-AC58-F51BED61BC65}" type="datetime1">
              <a:rPr kumimoji="1" lang="ja-JP" altLang="en-US" smtClean="0"/>
              <a:t>2016/3/30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5374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394B06-3250-42F3-BFA6-5ADA478ED7DD}" type="datetime1">
              <a:rPr kumimoji="1" lang="ja-JP" altLang="en-US" smtClean="0"/>
              <a:t>2016/3/30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29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64E6ED-5526-4728-A8B5-A3D136D5DAF8}" type="datetime1">
              <a:rPr kumimoji="1" lang="ja-JP" altLang="en-US" smtClean="0"/>
              <a:t>2016/3/30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78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C880E6-74B6-4CF2-B2E7-90F0B6867BDE}" type="datetime1">
              <a:rPr kumimoji="1" lang="ja-JP" altLang="en-US" smtClean="0"/>
              <a:t>2016/3/30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90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52371-805D-47B2-B45B-70FD2353660B}" type="datetime1">
              <a:rPr kumimoji="1" lang="ja-JP" altLang="en-US" smtClean="0"/>
              <a:t>2016/3/30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87977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79512" y="715594"/>
            <a:ext cx="916411" cy="2137342"/>
            <a:chOff x="1" y="165768"/>
            <a:chExt cx="844406" cy="1537783"/>
          </a:xfrm>
        </p:grpSpPr>
        <p:sp>
          <p:nvSpPr>
            <p:cNvPr id="25" name="山形 24"/>
            <p:cNvSpPr/>
            <p:nvPr/>
          </p:nvSpPr>
          <p:spPr>
            <a:xfrm rot="5400000">
              <a:off x="-346688"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p:cNvSpPr/>
            <p:nvPr/>
          </p:nvSpPr>
          <p:spPr>
            <a:xfrm>
              <a:off x="2" y="481411"/>
              <a:ext cx="844405" cy="10095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rPr>
                <a:t>27</a:t>
              </a: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1148432" y="692695"/>
            <a:ext cx="7456016" cy="1723659"/>
            <a:chOff x="844406" y="76689"/>
            <a:chExt cx="3036486" cy="928975"/>
          </a:xfrm>
        </p:grpSpPr>
        <p:sp>
          <p:nvSpPr>
            <p:cNvPr id="23" name="片側の 2 つの角を丸めた四角形 22"/>
            <p:cNvSpPr/>
            <p:nvPr/>
          </p:nvSpPr>
          <p:spPr>
            <a:xfrm rot="5400000">
              <a:off x="1898161" y="-977066"/>
              <a:ext cx="928975" cy="3036486"/>
            </a:xfrm>
            <a:prstGeom prst="round2SameRect">
              <a:avLst>
                <a:gd name="adj1" fmla="val 18657"/>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p:cNvSpPr/>
            <p:nvPr/>
          </p:nvSpPr>
          <p:spPr>
            <a:xfrm>
              <a:off x="844406" y="76689"/>
              <a:ext cx="2985190" cy="9289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600" b="1" kern="1200" dirty="0">
                  <a:latin typeface="Meiryo UI" pitchFamily="50" charset="-128"/>
                  <a:ea typeface="Meiryo UI" pitchFamily="50" charset="-128"/>
                  <a:cs typeface="Meiryo UI" pitchFamily="50" charset="-128"/>
                </a:rPr>
                <a:t>◆</a:t>
              </a:r>
              <a:r>
                <a:rPr kumimoji="1" lang="en-US" altLang="ja-JP" sz="1600" b="1" kern="1200" dirty="0" smtClean="0">
                  <a:latin typeface="Meiryo UI" pitchFamily="50" charset="-128"/>
                  <a:ea typeface="Meiryo UI" pitchFamily="50" charset="-128"/>
                  <a:cs typeface="Meiryo UI" pitchFamily="50" charset="-128"/>
                </a:rPr>
                <a:t>12/22</a:t>
              </a:r>
              <a:r>
                <a:rPr kumimoji="1" lang="ja-JP" altLang="en-US" sz="1600" b="1" kern="1200" dirty="0">
                  <a:latin typeface="Meiryo UI" pitchFamily="50" charset="-128"/>
                  <a:ea typeface="Meiryo UI" pitchFamily="50" charset="-128"/>
                  <a:cs typeface="Meiryo UI" pitchFamily="50" charset="-128"/>
                </a:rPr>
                <a:t>　審</a:t>
              </a:r>
              <a:r>
                <a:rPr kumimoji="1" lang="ja-JP" altLang="en-US" sz="1600" b="1" kern="1200" dirty="0" smtClean="0">
                  <a:latin typeface="Meiryo UI" pitchFamily="50" charset="-128"/>
                  <a:ea typeface="Meiryo UI" pitchFamily="50" charset="-128"/>
                  <a:cs typeface="Meiryo UI" pitchFamily="50" charset="-128"/>
                </a:rPr>
                <a:t>議会</a:t>
              </a:r>
              <a:r>
                <a:rPr kumimoji="1" lang="ja-JP" altLang="en-US" sz="1600" kern="12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r>
                <a:rPr lang="ja-JP" altLang="en-US" sz="1400" dirty="0" smtClean="0">
                  <a:latin typeface="Meiryo UI" pitchFamily="50" charset="-128"/>
                  <a:ea typeface="Meiryo UI" pitchFamily="50" charset="-128"/>
                  <a:cs typeface="Meiryo UI" pitchFamily="50" charset="-128"/>
                </a:rPr>
                <a:t>　</a:t>
              </a:r>
              <a:r>
                <a:rPr lang="ja-JP"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審議会</a:t>
              </a:r>
              <a:r>
                <a:rPr lang="ja-JP" altLang="en-US" sz="1400" dirty="0" smtClean="0">
                  <a:latin typeface="Meiryo UI" pitchFamily="50" charset="-128"/>
                  <a:ea typeface="Meiryo UI" pitchFamily="50" charset="-128"/>
                  <a:cs typeface="Meiryo UI" pitchFamily="50" charset="-128"/>
                </a:rPr>
                <a:t>への諮問</a:t>
              </a:r>
              <a:r>
                <a:rPr lang="ja-JP"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審</a:t>
              </a:r>
              <a:r>
                <a:rPr lang="ja-JP" altLang="en-US" sz="1400" dirty="0">
                  <a:latin typeface="Meiryo UI" pitchFamily="50" charset="-128"/>
                  <a:ea typeface="Meiryo UI" pitchFamily="50" charset="-128"/>
                  <a:cs typeface="Meiryo UI" pitchFamily="50" charset="-128"/>
                </a:rPr>
                <a:t>議会</a:t>
              </a:r>
              <a:r>
                <a:rPr lang="ja-JP" altLang="en-US" sz="1400" dirty="0" smtClean="0">
                  <a:latin typeface="Meiryo UI" pitchFamily="50" charset="-128"/>
                  <a:ea typeface="Meiryo UI" pitchFamily="50" charset="-128"/>
                  <a:cs typeface="Meiryo UI" pitchFamily="50" charset="-128"/>
                </a:rPr>
                <a:t>の運営、長寿命化計画取組報告等</a:t>
              </a:r>
              <a:endParaRPr lang="en-US" altLang="ja-JP" sz="1400" dirty="0" smtClean="0">
                <a:latin typeface="Meiryo UI" pitchFamily="50" charset="-128"/>
                <a:ea typeface="Meiryo UI" pitchFamily="50" charset="-128"/>
                <a:cs typeface="Meiryo UI" pitchFamily="50" charset="-128"/>
              </a:endParaRPr>
            </a:p>
            <a:p>
              <a:r>
                <a:rPr lang="ja-JP" altLang="en-US" sz="1400" dirty="0" smtClean="0">
                  <a:latin typeface="Meiryo UI" pitchFamily="50" charset="-128"/>
                  <a:ea typeface="Meiryo UI" pitchFamily="50" charset="-128"/>
                  <a:cs typeface="Meiryo UI" pitchFamily="50" charset="-128"/>
                </a:rPr>
                <a:t>　・諮問内容の説明（</a:t>
              </a:r>
              <a:r>
                <a:rPr lang="ja-JP" altLang="ja-JP" sz="1400" dirty="0" smtClean="0">
                  <a:latin typeface="Meiryo UI" pitchFamily="50" charset="-128"/>
                  <a:ea typeface="Meiryo UI" pitchFamily="50" charset="-128"/>
                  <a:cs typeface="Meiryo UI" pitchFamily="50" charset="-128"/>
                </a:rPr>
                <a:t>現状</a:t>
              </a:r>
              <a:r>
                <a:rPr lang="ja-JP" altLang="ja-JP" sz="1400" dirty="0">
                  <a:latin typeface="Meiryo UI" pitchFamily="50" charset="-128"/>
                  <a:ea typeface="Meiryo UI" pitchFamily="50" charset="-128"/>
                  <a:cs typeface="Meiryo UI" pitchFamily="50" charset="-128"/>
                </a:rPr>
                <a:t>と</a:t>
              </a:r>
              <a:r>
                <a:rPr lang="ja-JP" altLang="ja-JP" sz="1400" dirty="0" smtClean="0">
                  <a:latin typeface="Meiryo UI" pitchFamily="50" charset="-128"/>
                  <a:ea typeface="Meiryo UI" pitchFamily="50" charset="-128"/>
                  <a:cs typeface="Meiryo UI" pitchFamily="50" charset="-128"/>
                </a:rPr>
                <a:t>課題</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・今後のスケジュール確認</a:t>
              </a:r>
              <a:endParaRPr lang="en-US" altLang="ja-JP" sz="1400" dirty="0">
                <a:latin typeface="Meiryo UI" pitchFamily="50" charset="-128"/>
                <a:ea typeface="Meiryo UI" pitchFamily="50" charset="-128"/>
                <a:cs typeface="Meiryo UI" pitchFamily="50" charset="-128"/>
              </a:endParaRPr>
            </a:p>
            <a:p>
              <a:r>
                <a:rPr kumimoji="1" lang="ja-JP" altLang="en-US" sz="1600" kern="1200"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3</a:t>
              </a:r>
              <a:r>
                <a:rPr kumimoji="1" lang="en-US" altLang="ja-JP" sz="1600" b="1" kern="1200"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28</a:t>
              </a:r>
              <a:r>
                <a:rPr kumimoji="1" lang="ja-JP" altLang="en-US" sz="1600" b="1" kern="1200" dirty="0">
                  <a:latin typeface="Meiryo UI" pitchFamily="50" charset="-128"/>
                  <a:ea typeface="Meiryo UI" pitchFamily="50" charset="-128"/>
                  <a:cs typeface="Meiryo UI" pitchFamily="50" charset="-128"/>
                </a:rPr>
                <a:t>　</a:t>
              </a:r>
              <a:r>
                <a:rPr kumimoji="1" lang="ja-JP" altLang="en-US" sz="1600" b="1" kern="1200" dirty="0" smtClean="0">
                  <a:latin typeface="Meiryo UI" pitchFamily="50" charset="-128"/>
                  <a:ea typeface="Meiryo UI" pitchFamily="50" charset="-128"/>
                  <a:cs typeface="Meiryo UI" pitchFamily="50" charset="-128"/>
                </a:rPr>
                <a:t>道路・</a:t>
              </a:r>
              <a:r>
                <a:rPr lang="ja-JP" altLang="en-US" sz="1600" b="1" dirty="0" smtClean="0">
                  <a:latin typeface="Meiryo UI" pitchFamily="50" charset="-128"/>
                  <a:ea typeface="Meiryo UI" pitchFamily="50" charset="-128"/>
                  <a:cs typeface="Meiryo UI" pitchFamily="50" charset="-128"/>
                </a:rPr>
                <a:t>橋梁</a:t>
              </a:r>
              <a:r>
                <a:rPr kumimoji="1" lang="ja-JP" altLang="en-US" sz="1600" b="1" kern="1200" dirty="0" smtClean="0">
                  <a:latin typeface="Meiryo UI" pitchFamily="50" charset="-128"/>
                  <a:ea typeface="Meiryo UI" pitchFamily="50" charset="-128"/>
                  <a:cs typeface="Meiryo UI" pitchFamily="50" charset="-128"/>
                </a:rPr>
                <a:t>部会</a:t>
              </a:r>
              <a:r>
                <a:rPr kumimoji="1" lang="ja-JP" altLang="en-US" sz="1600" kern="12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r>
                <a:rPr kumimoji="1" lang="ja-JP" altLang="en-US" sz="1600" kern="1200" dirty="0" smtClean="0">
                  <a:latin typeface="Meiryo UI" pitchFamily="50" charset="-128"/>
                  <a:ea typeface="Meiryo UI" pitchFamily="50" charset="-128"/>
                  <a:cs typeface="Meiryo UI" pitchFamily="50" charset="-128"/>
                </a:rPr>
                <a:t>　</a:t>
              </a:r>
              <a:r>
                <a:rPr kumimoji="1" lang="ja-JP" altLang="en-US" sz="1400" kern="1200" dirty="0" smtClean="0">
                  <a:latin typeface="Meiryo UI" pitchFamily="50" charset="-128"/>
                  <a:ea typeface="Meiryo UI" pitchFamily="50" charset="-128"/>
                  <a:cs typeface="Meiryo UI" pitchFamily="50" charset="-128"/>
                </a:rPr>
                <a:t>・審議内容における、検討が必要な事項及び検討の方向性　など</a:t>
              </a:r>
              <a:endParaRPr lang="en-US" altLang="ja-JP" sz="1600" dirty="0">
                <a:latin typeface="Meiryo UI" pitchFamily="50" charset="-128"/>
                <a:ea typeface="Meiryo UI" pitchFamily="50" charset="-128"/>
                <a:cs typeface="Meiryo UI" pitchFamily="50" charset="-128"/>
              </a:endParaRPr>
            </a:p>
          </p:txBody>
        </p:sp>
      </p:grpSp>
      <p:grpSp>
        <p:nvGrpSpPr>
          <p:cNvPr id="5" name="グループ化 4"/>
          <p:cNvGrpSpPr/>
          <p:nvPr/>
        </p:nvGrpSpPr>
        <p:grpSpPr>
          <a:xfrm>
            <a:off x="160462" y="2557443"/>
            <a:ext cx="935461" cy="2023685"/>
            <a:chOff x="0" y="1496616"/>
            <a:chExt cx="844405" cy="1935039"/>
          </a:xfrm>
        </p:grpSpPr>
        <p:sp>
          <p:nvSpPr>
            <p:cNvPr id="21" name="山形 20"/>
            <p:cNvSpPr/>
            <p:nvPr/>
          </p:nvSpPr>
          <p:spPr>
            <a:xfrm rot="5400000">
              <a:off x="-545317" y="2041933"/>
              <a:ext cx="1935039"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p:cNvSpPr/>
            <p:nvPr/>
          </p:nvSpPr>
          <p:spPr>
            <a:xfrm>
              <a:off x="0" y="1888531"/>
              <a:ext cx="844405" cy="12576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rPr>
                <a:t>28</a:t>
              </a: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1141016" y="2559570"/>
            <a:ext cx="7463433" cy="1548340"/>
            <a:chOff x="818411" y="1467768"/>
            <a:chExt cx="3039617" cy="1350268"/>
          </a:xfrm>
        </p:grpSpPr>
        <p:sp>
          <p:nvSpPr>
            <p:cNvPr id="19" name="片側の 2 つの角を丸めた四角形 18"/>
            <p:cNvSpPr/>
            <p:nvPr/>
          </p:nvSpPr>
          <p:spPr>
            <a:xfrm rot="5400000">
              <a:off x="1664651" y="624659"/>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片側の 2 つの角を丸めた四角形 10"/>
            <p:cNvSpPr/>
            <p:nvPr/>
          </p:nvSpPr>
          <p:spPr>
            <a:xfrm>
              <a:off x="818411" y="1467768"/>
              <a:ext cx="2991064"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600" b="1" kern="1200" dirty="0" smtClean="0">
                  <a:latin typeface="Meiryo UI" pitchFamily="50" charset="-128"/>
                  <a:ea typeface="Meiryo UI" pitchFamily="50" charset="-128"/>
                  <a:cs typeface="Meiryo UI" pitchFamily="50" charset="-128"/>
                </a:rPr>
                <a:t>◆審議会</a:t>
              </a:r>
              <a:r>
                <a:rPr kumimoji="1" lang="ja-JP" altLang="en-US" sz="1600" kern="1200" dirty="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kumimoji="1" lang="ja-JP" altLang="en-US" sz="1600" kern="1200" dirty="0">
                  <a:latin typeface="Meiryo UI" pitchFamily="50" charset="-128"/>
                  <a:ea typeface="Meiryo UI" pitchFamily="50" charset="-128"/>
                  <a:cs typeface="Meiryo UI" pitchFamily="50" charset="-128"/>
                </a:rPr>
                <a:t>　</a:t>
              </a:r>
              <a:r>
                <a:rPr kumimoji="1" lang="ja-JP" altLang="en-US" sz="1600" kern="12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２回</a:t>
              </a:r>
              <a:r>
                <a:rPr lang="ja-JP" altLang="en-US" sz="1600" dirty="0">
                  <a:latin typeface="Meiryo UI" pitchFamily="50" charset="-128"/>
                  <a:ea typeface="Meiryo UI" pitchFamily="50" charset="-128"/>
                  <a:cs typeface="Meiryo UI" pitchFamily="50" charset="-128"/>
                </a:rPr>
                <a:t>程度</a:t>
              </a:r>
              <a:r>
                <a:rPr lang="ja-JP" altLang="en-US" sz="1600" dirty="0" smtClean="0">
                  <a:latin typeface="Meiryo UI" pitchFamily="50" charset="-128"/>
                  <a:ea typeface="Meiryo UI" pitchFamily="50" charset="-128"/>
                  <a:cs typeface="Meiryo UI" pitchFamily="50" charset="-128"/>
                </a:rPr>
                <a:t>（８月、２月頃（中間答申））</a:t>
              </a:r>
              <a:endParaRPr lang="en-US" altLang="ja-JP" sz="16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kumimoji="1" lang="ja-JP" altLang="en-US" sz="1600" kern="1200" dirty="0" smtClean="0">
                  <a:latin typeface="Meiryo UI" pitchFamily="50" charset="-128"/>
                  <a:ea typeface="Meiryo UI" pitchFamily="50" charset="-128"/>
                  <a:cs typeface="Meiryo UI" pitchFamily="50" charset="-128"/>
                </a:rPr>
                <a:t>◆</a:t>
              </a:r>
              <a:r>
                <a:rPr kumimoji="1" lang="ja-JP" altLang="en-US" sz="1600" b="1" kern="1200" dirty="0" smtClean="0">
                  <a:latin typeface="Meiryo UI" pitchFamily="50" charset="-128"/>
                  <a:ea typeface="Meiryo UI" pitchFamily="50" charset="-128"/>
                  <a:cs typeface="Meiryo UI" pitchFamily="50" charset="-128"/>
                </a:rPr>
                <a:t>道路・橋梁部会</a:t>
              </a:r>
              <a:r>
                <a:rPr kumimoji="1" lang="ja-JP" altLang="en-US" sz="1600" b="1" kern="1200" dirty="0">
                  <a:latin typeface="Meiryo UI" pitchFamily="50" charset="-128"/>
                  <a:ea typeface="Meiryo UI" pitchFamily="50" charset="-128"/>
                  <a:cs typeface="Meiryo UI" pitchFamily="50" charset="-128"/>
                </a:rPr>
                <a:t>　　</a:t>
              </a: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・２回程度（６月、</a:t>
              </a:r>
              <a:r>
                <a:rPr lang="en-US" altLang="ja-JP" sz="1600" dirty="0" smtClean="0">
                  <a:latin typeface="Meiryo UI" pitchFamily="50" charset="-128"/>
                  <a:ea typeface="Meiryo UI" pitchFamily="50" charset="-128"/>
                  <a:cs typeface="Meiryo UI" pitchFamily="50" charset="-128"/>
                </a:rPr>
                <a:t>11</a:t>
              </a:r>
              <a:r>
                <a:rPr lang="ja-JP" altLang="en-US" sz="1600" dirty="0" smtClean="0">
                  <a:latin typeface="Meiryo UI" pitchFamily="50" charset="-128"/>
                  <a:ea typeface="Meiryo UI" pitchFamily="50" charset="-128"/>
                  <a:cs typeface="Meiryo UI" pitchFamily="50" charset="-128"/>
                </a:rPr>
                <a:t>月頃）、</a:t>
              </a:r>
              <a:r>
                <a:rPr lang="ja-JP" altLang="en-US" sz="1600" b="1" u="sng" dirty="0" smtClean="0">
                  <a:latin typeface="Meiryo UI" pitchFamily="50" charset="-128"/>
                  <a:ea typeface="Meiryo UI" pitchFamily="50" charset="-128"/>
                  <a:cs typeface="Meiryo UI" pitchFamily="50" charset="-128"/>
                </a:rPr>
                <a:t>随時現地確認</a:t>
              </a:r>
              <a:endParaRPr lang="ja-JP" altLang="en-US" sz="1600" b="1" u="sng" dirty="0">
                <a:latin typeface="Meiryo UI" pitchFamily="50" charset="-128"/>
                <a:ea typeface="Meiryo UI" pitchFamily="50" charset="-128"/>
                <a:cs typeface="Meiryo UI" pitchFamily="50" charset="-128"/>
              </a:endParaRPr>
            </a:p>
          </p:txBody>
        </p:sp>
      </p:grpSp>
      <p:grpSp>
        <p:nvGrpSpPr>
          <p:cNvPr id="31" name="グループ化 30"/>
          <p:cNvGrpSpPr/>
          <p:nvPr/>
        </p:nvGrpSpPr>
        <p:grpSpPr>
          <a:xfrm>
            <a:off x="1148432" y="6017096"/>
            <a:ext cx="7478666" cy="571373"/>
            <a:chOff x="844405" y="5100292"/>
            <a:chExt cx="3036486" cy="784092"/>
          </a:xfrm>
        </p:grpSpPr>
        <p:sp>
          <p:nvSpPr>
            <p:cNvPr id="32" name="片側の 2 つの角を丸めた四角形 31"/>
            <p:cNvSpPr/>
            <p:nvPr/>
          </p:nvSpPr>
          <p:spPr>
            <a:xfrm rot="5400000">
              <a:off x="1970603" y="3974096"/>
              <a:ext cx="784090" cy="3036486"/>
            </a:xfrm>
            <a:prstGeom prst="round2SameRect">
              <a:avLst>
                <a:gd name="adj1" fmla="val 36672"/>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600" b="1" kern="1200" dirty="0" smtClean="0">
                  <a:latin typeface="Meiryo UI" pitchFamily="50" charset="-128"/>
                  <a:ea typeface="Meiryo UI" pitchFamily="50" charset="-128"/>
                  <a:cs typeface="Meiryo UI" pitchFamily="50" charset="-128"/>
                </a:rPr>
                <a:t>◆</a:t>
              </a:r>
              <a:r>
                <a:rPr kumimoji="1" lang="en-US" altLang="ja-JP" sz="1600" b="1" kern="1200" dirty="0" smtClean="0">
                  <a:latin typeface="Meiryo UI" pitchFamily="50" charset="-128"/>
                  <a:ea typeface="Meiryo UI" pitchFamily="50" charset="-128"/>
                  <a:cs typeface="Meiryo UI" pitchFamily="50" charset="-128"/>
                </a:rPr>
                <a:t>H2</a:t>
              </a:r>
              <a:r>
                <a:rPr kumimoji="1" lang="ja-JP" altLang="en-US" sz="1600" b="1" kern="1200" dirty="0" smtClean="0">
                  <a:latin typeface="Meiryo UI" pitchFamily="50" charset="-128"/>
                  <a:ea typeface="Meiryo UI" pitchFamily="50" charset="-128"/>
                  <a:cs typeface="Meiryo UI" pitchFamily="50" charset="-128"/>
                </a:rPr>
                <a:t>９秋頃　答申予定</a:t>
              </a:r>
              <a:endParaRPr kumimoji="1" lang="ja-JP" altLang="en-US" sz="1600" b="1" kern="1200" dirty="0">
                <a:latin typeface="Meiryo UI" pitchFamily="50" charset="-128"/>
                <a:ea typeface="Meiryo UI" pitchFamily="50" charset="-128"/>
                <a:cs typeface="Meiryo UI" pitchFamily="50" charset="-128"/>
              </a:endParaRPr>
            </a:p>
          </p:txBody>
        </p:sp>
      </p:grpSp>
      <p:sp>
        <p:nvSpPr>
          <p:cNvPr id="34" name="テキスト ボックス 33"/>
          <p:cNvSpPr txBox="1">
            <a:spLocks noChangeArrowheads="1"/>
          </p:cNvSpPr>
          <p:nvPr/>
        </p:nvSpPr>
        <p:spPr bwMode="auto">
          <a:xfrm>
            <a:off x="107504" y="116632"/>
            <a:ext cx="8209674" cy="4320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ts val="1300"/>
              </a:lnSpc>
              <a:spcAft>
                <a:spcPts val="0"/>
              </a:spcAft>
            </a:pPr>
            <a:r>
              <a:rPr lang="en-US" kern="100" dirty="0" smtClean="0">
                <a:solidFill>
                  <a:srgbClr val="000000"/>
                </a:solidFill>
                <a:effectLst/>
                <a:latin typeface="HGSｺﾞｼｯｸM"/>
                <a:ea typeface="ＭＳ 明朝"/>
                <a:cs typeface="Times New Roman"/>
              </a:rPr>
              <a:t> </a:t>
            </a:r>
            <a:endParaRPr lang="en-US" altLang="ja-JP" sz="2400" b="1" kern="100" dirty="0" smtClean="0">
              <a:solidFill>
                <a:srgbClr val="000000"/>
              </a:solidFill>
              <a:latin typeface="HGSｺﾞｼｯｸM"/>
              <a:ea typeface="ＭＳ 明朝"/>
              <a:cs typeface="Times New Roman"/>
            </a:endParaRPr>
          </a:p>
          <a:p>
            <a:pPr algn="just">
              <a:lnSpc>
                <a:spcPts val="1300"/>
              </a:lnSpc>
              <a:spcAft>
                <a:spcPts val="0"/>
              </a:spcAft>
            </a:pPr>
            <a:r>
              <a:rPr lang="ja-JP" altLang="en-US" sz="2400" b="1" kern="100" dirty="0" smtClean="0">
                <a:solidFill>
                  <a:srgbClr val="000000"/>
                </a:solidFill>
                <a:effectLst/>
                <a:latin typeface="Century"/>
                <a:ea typeface="Meiryo UI"/>
                <a:cs typeface="Times New Roman"/>
              </a:rPr>
              <a:t>大阪府都市基盤施設維持管理技術審議会スケジュール（案）</a:t>
            </a:r>
            <a:endParaRPr lang="ja-JP" sz="2400" kern="100" dirty="0">
              <a:effectLst/>
              <a:latin typeface="Century"/>
              <a:ea typeface="ＭＳ 明朝"/>
              <a:cs typeface="Times New Roman"/>
            </a:endParaRPr>
          </a:p>
        </p:txBody>
      </p:sp>
      <p:sp>
        <p:nvSpPr>
          <p:cNvPr id="2" name="テキスト ボックス 1"/>
          <p:cNvSpPr txBox="1"/>
          <p:nvPr/>
        </p:nvSpPr>
        <p:spPr>
          <a:xfrm>
            <a:off x="8316416" y="35332"/>
            <a:ext cx="936104" cy="369332"/>
          </a:xfrm>
          <a:prstGeom prst="rect">
            <a:avLst/>
          </a:prstGeom>
          <a:noFill/>
        </p:spPr>
        <p:txBody>
          <a:bodyPr wrap="square" rtlCol="0">
            <a:spAutoFit/>
          </a:bodyPr>
          <a:lstStyle/>
          <a:p>
            <a:r>
              <a:rPr kumimoji="1" lang="ja-JP" altLang="en-US" b="1" dirty="0" smtClean="0">
                <a:latin typeface="Meiryo UI" pitchFamily="50" charset="-128"/>
                <a:ea typeface="Meiryo UI" pitchFamily="50" charset="-128"/>
                <a:cs typeface="Meiryo UI" pitchFamily="50" charset="-128"/>
              </a:rPr>
              <a:t>資料６</a:t>
            </a:r>
            <a:endParaRPr kumimoji="1" lang="ja-JP" altLang="en-US" b="1" dirty="0">
              <a:latin typeface="Meiryo UI" pitchFamily="50" charset="-128"/>
              <a:ea typeface="Meiryo UI" pitchFamily="50" charset="-128"/>
              <a:cs typeface="Meiryo UI" pitchFamily="50" charset="-128"/>
            </a:endParaRPr>
          </a:p>
        </p:txBody>
      </p:sp>
      <p:grpSp>
        <p:nvGrpSpPr>
          <p:cNvPr id="35" name="グループ化 34"/>
          <p:cNvGrpSpPr/>
          <p:nvPr/>
        </p:nvGrpSpPr>
        <p:grpSpPr>
          <a:xfrm>
            <a:off x="183199" y="4282582"/>
            <a:ext cx="912724" cy="2159866"/>
            <a:chOff x="0" y="1536366"/>
            <a:chExt cx="844405" cy="1935039"/>
          </a:xfrm>
        </p:grpSpPr>
        <p:sp>
          <p:nvSpPr>
            <p:cNvPr id="36" name="山形 35"/>
            <p:cNvSpPr/>
            <p:nvPr/>
          </p:nvSpPr>
          <p:spPr>
            <a:xfrm rot="5400000">
              <a:off x="-545317" y="2081683"/>
              <a:ext cx="1935039"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山形 8"/>
            <p:cNvSpPr/>
            <p:nvPr/>
          </p:nvSpPr>
          <p:spPr>
            <a:xfrm>
              <a:off x="0" y="1888531"/>
              <a:ext cx="844405" cy="1270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rPr>
                <a:t>29</a:t>
              </a: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7" name="グループ化 26"/>
          <p:cNvGrpSpPr/>
          <p:nvPr/>
        </p:nvGrpSpPr>
        <p:grpSpPr>
          <a:xfrm>
            <a:off x="1141015" y="4287760"/>
            <a:ext cx="7463433" cy="1675782"/>
            <a:chOff x="818411" y="1467768"/>
            <a:chExt cx="3039617" cy="1350268"/>
          </a:xfrm>
        </p:grpSpPr>
        <p:sp>
          <p:nvSpPr>
            <p:cNvPr id="28" name="片側の 2 つの角を丸めた四角形 27"/>
            <p:cNvSpPr/>
            <p:nvPr/>
          </p:nvSpPr>
          <p:spPr>
            <a:xfrm rot="5400000">
              <a:off x="1664651" y="624659"/>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片側の 2 つの角を丸めた四角形 10"/>
            <p:cNvSpPr/>
            <p:nvPr/>
          </p:nvSpPr>
          <p:spPr>
            <a:xfrm>
              <a:off x="818411" y="1467768"/>
              <a:ext cx="2991064"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◆審議会</a:t>
              </a:r>
              <a:r>
                <a:rPr lang="ja-JP" altLang="en-US" sz="16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１回程度（</a:t>
              </a:r>
              <a:r>
                <a:rPr lang="en-US" altLang="ja-JP" sz="1600" dirty="0">
                  <a:latin typeface="Meiryo UI" pitchFamily="50" charset="-128"/>
                  <a:ea typeface="Meiryo UI" pitchFamily="50" charset="-128"/>
                  <a:cs typeface="Meiryo UI" pitchFamily="50" charset="-128"/>
                </a:rPr>
                <a:t>9</a:t>
              </a:r>
              <a:r>
                <a:rPr lang="ja-JP" altLang="en-US" sz="1600" dirty="0">
                  <a:latin typeface="Meiryo UI" pitchFamily="50" charset="-128"/>
                  <a:ea typeface="Meiryo UI" pitchFamily="50" charset="-128"/>
                  <a:cs typeface="Meiryo UI" pitchFamily="50" charset="-128"/>
                </a:rPr>
                <a:t>月頃）</a:t>
              </a:r>
              <a:endParaRPr lang="en-US" altLang="ja-JP" sz="16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道路・橋梁部会　　</a:t>
              </a: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２回程度（</a:t>
              </a:r>
              <a:r>
                <a:rPr lang="en-US" altLang="ja-JP" sz="1600" dirty="0">
                  <a:latin typeface="Meiryo UI" pitchFamily="50" charset="-128"/>
                  <a:ea typeface="Meiryo UI" pitchFamily="50" charset="-128"/>
                  <a:cs typeface="Meiryo UI" pitchFamily="50" charset="-128"/>
                </a:rPr>
                <a:t>5</a:t>
              </a:r>
              <a:r>
                <a:rPr lang="ja-JP" altLang="en-US" sz="1600" dirty="0">
                  <a:latin typeface="Meiryo UI" pitchFamily="50" charset="-128"/>
                  <a:ea typeface="Meiryo UI" pitchFamily="50" charset="-128"/>
                  <a:cs typeface="Meiryo UI" pitchFamily="50" charset="-128"/>
                </a:rPr>
                <a:t>月、</a:t>
              </a:r>
              <a:r>
                <a:rPr lang="en-US" altLang="ja-JP" sz="1600" dirty="0">
                  <a:latin typeface="Meiryo UI" pitchFamily="50" charset="-128"/>
                  <a:ea typeface="Meiryo UI" pitchFamily="50" charset="-128"/>
                  <a:cs typeface="Meiryo UI" pitchFamily="50" charset="-128"/>
                </a:rPr>
                <a:t>8</a:t>
              </a:r>
              <a:r>
                <a:rPr lang="ja-JP" altLang="en-US" sz="1600" dirty="0">
                  <a:latin typeface="Meiryo UI" pitchFamily="50" charset="-128"/>
                  <a:ea typeface="Meiryo UI" pitchFamily="50" charset="-128"/>
                  <a:cs typeface="Meiryo UI" pitchFamily="50" charset="-128"/>
                </a:rPr>
                <a:t>月頃</a:t>
              </a: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endParaRPr kumimoji="1" lang="ja-JP" altLang="en-US" sz="1600" kern="120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2762980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1351DC-4415-4586-B2F6-D399B22B7849}">
  <ds:schemaRefs>
    <ds:schemaRef ds:uri="http://schemas.microsoft.com/sharepoint/v3"/>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infopath/2007/PartnerControls"/>
    <ds:schemaRef ds:uri="http://purl.org/dc/term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023B93C6-6259-442E-8E0B-03BED656B877}">
  <ds:schemaRefs>
    <ds:schemaRef ds:uri="http://schemas.microsoft.com/sharepoint/v3/contenttype/forms"/>
  </ds:schemaRefs>
</ds:datastoreItem>
</file>

<file path=customXml/itemProps3.xml><?xml version="1.0" encoding="utf-8"?>
<ds:datastoreItem xmlns:ds="http://schemas.openxmlformats.org/officeDocument/2006/customXml" ds:itemID="{075168D0-4F79-4832-A6DD-7E752BB7B2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6723</TotalTime>
  <Words>25</Words>
  <Application>Microsoft Office PowerPoint</Application>
  <PresentationFormat>画面に合わせる (4:3)</PresentationFormat>
  <Paragraphs>28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340</cp:revision>
  <cp:lastPrinted>2015-12-21T05:12:55Z</cp:lastPrinted>
  <dcterms:created xsi:type="dcterms:W3CDTF">2013-03-26T10:27:51Z</dcterms:created>
  <dcterms:modified xsi:type="dcterms:W3CDTF">2016-03-30T08:17:09Z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