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458" r:id="rId5"/>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9" autoAdjust="0"/>
    <p:restoredTop sz="98763" autoAdjust="0"/>
  </p:normalViewPr>
  <p:slideViewPr>
    <p:cSldViewPr>
      <p:cViewPr>
        <p:scale>
          <a:sx n="75" d="100"/>
          <a:sy n="75" d="100"/>
        </p:scale>
        <p:origin x="-966" y="-72"/>
      </p:cViewPr>
      <p:guideLst>
        <p:guide orient="horz" pos="2160"/>
        <p:guide pos="2880"/>
      </p:guideLst>
    </p:cSldViewPr>
  </p:slideViewPr>
  <p:outlineViewPr>
    <p:cViewPr>
      <p:scale>
        <a:sx n="33" d="100"/>
        <a:sy n="33" d="100"/>
      </p:scale>
      <p:origin x="252" y="1572"/>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8F669BCD-B990-4A90-82E4-D6DCA0B691C3}" type="datetimeFigureOut">
              <a:rPr kumimoji="1" lang="ja-JP" altLang="en-US" smtClean="0"/>
              <a:t>2016/3/30</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2C9D8128-0D49-4FB7-BD1C-395F2D4B64DE}" type="slidenum">
              <a:rPr kumimoji="1" lang="ja-JP" altLang="en-US" smtClean="0"/>
              <a:t>‹#›</a:t>
            </a:fld>
            <a:endParaRPr kumimoji="1" lang="ja-JP" altLang="en-US"/>
          </a:p>
        </p:txBody>
      </p:sp>
    </p:spTree>
    <p:extLst>
      <p:ext uri="{BB962C8B-B14F-4D97-AF65-F5344CB8AC3E}">
        <p14:creationId xmlns:p14="http://schemas.microsoft.com/office/powerpoint/2010/main" val="164435131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2C9D8128-0D49-4FB7-BD1C-395F2D4B64DE}" type="slidenum">
              <a:rPr kumimoji="1" lang="ja-JP" altLang="en-US" smtClean="0"/>
              <a:t>1</a:t>
            </a:fld>
            <a:endParaRPr kumimoji="1" lang="ja-JP" altLang="en-US"/>
          </a:p>
        </p:txBody>
      </p:sp>
    </p:spTree>
    <p:extLst>
      <p:ext uri="{BB962C8B-B14F-4D97-AF65-F5344CB8AC3E}">
        <p14:creationId xmlns:p14="http://schemas.microsoft.com/office/powerpoint/2010/main" val="2708614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1177D46B-C50D-4FF8-8DE9-350ED691B94E}" type="datetime1">
              <a:rPr kumimoji="1" lang="ja-JP" altLang="en-US" smtClean="0"/>
              <a:t>2016/3/30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17001660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C7B89890-415C-4496-B3FD-4CE701ABCE3F}" type="datetime1">
              <a:rPr kumimoji="1" lang="ja-JP" altLang="en-US" smtClean="0"/>
              <a:t>2016/3/30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1355316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49C03C9-23F1-4F70-9334-062A06BDA75E}" type="datetime1">
              <a:rPr kumimoji="1" lang="ja-JP" altLang="en-US" smtClean="0"/>
              <a:t>2016/3/30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2330682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543F732-C2AC-49AB-903C-A4670359364A}" type="datetime1">
              <a:rPr kumimoji="1" lang="ja-JP" altLang="en-US" smtClean="0"/>
              <a:t>2016/3/30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98152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EC6223B-8829-4160-8A8F-C1ED84AF7BC1}" type="datetime1">
              <a:rPr kumimoji="1" lang="ja-JP" altLang="en-US" smtClean="0"/>
              <a:t>2016/3/30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8121546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828D09-089A-420B-AB7B-960F25F0B439}" type="datetime1">
              <a:rPr kumimoji="1" lang="ja-JP" altLang="en-US" smtClean="0"/>
              <a:t>2016/3/30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9396090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149E3D46-14EE-48CF-A9D3-FC4AF167C24F}" type="datetime1">
              <a:rPr kumimoji="1" lang="ja-JP" altLang="en-US" smtClean="0"/>
              <a:t>2016/3/30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22063333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7FE22097-C017-4225-AC58-F51BED61BC65}" type="datetime1">
              <a:rPr kumimoji="1" lang="ja-JP" altLang="en-US" smtClean="0"/>
              <a:t>2016/3/30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5374949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4D394B06-3250-42F3-BFA6-5ADA478ED7DD}" type="datetime1">
              <a:rPr kumimoji="1" lang="ja-JP" altLang="en-US" smtClean="0"/>
              <a:t>2016/3/30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662963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B64E6ED-5526-4728-A8B5-A3D136D5DAF8}" type="datetime1">
              <a:rPr kumimoji="1" lang="ja-JP" altLang="en-US" smtClean="0"/>
              <a:t>2016/3/30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78045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DC880E6-74B6-4CF2-B2E7-90F0B6867BDE}" type="datetime1">
              <a:rPr kumimoji="1" lang="ja-JP" altLang="en-US" smtClean="0"/>
              <a:t>2016/3/30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3669049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52371-805D-47B2-B45B-70FD2353660B}" type="datetime1">
              <a:rPr kumimoji="1" lang="ja-JP" altLang="en-US" smtClean="0"/>
              <a:t>2016/3/30</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D6C0A1-9264-47D4-A470-56C07D157F34}" type="slidenum">
              <a:rPr kumimoji="1" lang="ja-JP" altLang="en-US" smtClean="0"/>
              <a:t>‹#›</a:t>
            </a:fld>
            <a:endParaRPr kumimoji="1" lang="ja-JP" altLang="en-US"/>
          </a:p>
        </p:txBody>
      </p:sp>
    </p:spTree>
    <p:extLst>
      <p:ext uri="{BB962C8B-B14F-4D97-AF65-F5344CB8AC3E}">
        <p14:creationId xmlns:p14="http://schemas.microsoft.com/office/powerpoint/2010/main" val="18797796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グループ化 2"/>
          <p:cNvGrpSpPr/>
          <p:nvPr/>
        </p:nvGrpSpPr>
        <p:grpSpPr>
          <a:xfrm>
            <a:off x="179512" y="715594"/>
            <a:ext cx="916411" cy="2137342"/>
            <a:chOff x="1" y="165768"/>
            <a:chExt cx="844406" cy="1537783"/>
          </a:xfrm>
        </p:grpSpPr>
        <p:sp>
          <p:nvSpPr>
            <p:cNvPr id="25" name="山形 24"/>
            <p:cNvSpPr/>
            <p:nvPr/>
          </p:nvSpPr>
          <p:spPr>
            <a:xfrm rot="5400000">
              <a:off x="-346688" y="512457"/>
              <a:ext cx="1537783" cy="844405"/>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6" name="山形 4"/>
            <p:cNvSpPr/>
            <p:nvPr/>
          </p:nvSpPr>
          <p:spPr>
            <a:xfrm>
              <a:off x="2" y="481411"/>
              <a:ext cx="844405" cy="1009537"/>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平成</a:t>
              </a:r>
              <a:endParaRPr kumimoji="1" lang="en-US" altLang="ja-JP" sz="2200" kern="1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kumimoji="1" lang="en-US" altLang="ja-JP" sz="2200" kern="1200" dirty="0" smtClean="0">
                  <a:latin typeface="Meiryo UI" panose="020B0604030504040204" pitchFamily="50" charset="-128"/>
                  <a:ea typeface="Meiryo UI" panose="020B0604030504040204" pitchFamily="50" charset="-128"/>
                  <a:cs typeface="Meiryo UI" panose="020B0604030504040204" pitchFamily="50" charset="-128"/>
                </a:rPr>
                <a:t>27</a:t>
              </a:r>
            </a:p>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2200"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4" name="グループ化 3"/>
          <p:cNvGrpSpPr/>
          <p:nvPr/>
        </p:nvGrpSpPr>
        <p:grpSpPr>
          <a:xfrm>
            <a:off x="1148432" y="692695"/>
            <a:ext cx="7456016" cy="1723659"/>
            <a:chOff x="844406" y="76689"/>
            <a:chExt cx="3036486" cy="928975"/>
          </a:xfrm>
        </p:grpSpPr>
        <p:sp>
          <p:nvSpPr>
            <p:cNvPr id="23" name="片側の 2 つの角を丸めた四角形 22"/>
            <p:cNvSpPr/>
            <p:nvPr/>
          </p:nvSpPr>
          <p:spPr>
            <a:xfrm rot="5400000">
              <a:off x="1898161" y="-977066"/>
              <a:ext cx="928975" cy="3036486"/>
            </a:xfrm>
            <a:prstGeom prst="round2SameRect">
              <a:avLst>
                <a:gd name="adj1" fmla="val 18657"/>
                <a:gd name="adj2" fmla="val 0"/>
              </a:avLst>
            </a:prstGeom>
            <a:solidFill>
              <a:schemeClr val="bg1">
                <a:lumMod val="65000"/>
                <a:alpha val="90000"/>
              </a:schemeClr>
            </a:solidFill>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4" name="片側の 2 つの角を丸めた四角形 6"/>
            <p:cNvSpPr/>
            <p:nvPr/>
          </p:nvSpPr>
          <p:spPr>
            <a:xfrm>
              <a:off x="844406" y="76689"/>
              <a:ext cx="2985190" cy="928975"/>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r>
                <a:rPr kumimoji="1" lang="ja-JP" altLang="en-US" sz="1600" b="1" kern="1200" dirty="0">
                  <a:latin typeface="Meiryo UI" pitchFamily="50" charset="-128"/>
                  <a:ea typeface="Meiryo UI" pitchFamily="50" charset="-128"/>
                  <a:cs typeface="Meiryo UI" pitchFamily="50" charset="-128"/>
                </a:rPr>
                <a:t>◆</a:t>
              </a:r>
              <a:r>
                <a:rPr kumimoji="1" lang="en-US" altLang="ja-JP" sz="1600" b="1" kern="1200" dirty="0" smtClean="0">
                  <a:latin typeface="Meiryo UI" pitchFamily="50" charset="-128"/>
                  <a:ea typeface="Meiryo UI" pitchFamily="50" charset="-128"/>
                  <a:cs typeface="Meiryo UI" pitchFamily="50" charset="-128"/>
                </a:rPr>
                <a:t>12/22</a:t>
              </a:r>
              <a:r>
                <a:rPr kumimoji="1" lang="ja-JP" altLang="en-US" sz="1600" b="1" kern="1200" dirty="0">
                  <a:latin typeface="Meiryo UI" pitchFamily="50" charset="-128"/>
                  <a:ea typeface="Meiryo UI" pitchFamily="50" charset="-128"/>
                  <a:cs typeface="Meiryo UI" pitchFamily="50" charset="-128"/>
                </a:rPr>
                <a:t>　審</a:t>
              </a:r>
              <a:r>
                <a:rPr kumimoji="1" lang="ja-JP" altLang="en-US" sz="1600" b="1" kern="1200" dirty="0" smtClean="0">
                  <a:latin typeface="Meiryo UI" pitchFamily="50" charset="-128"/>
                  <a:ea typeface="Meiryo UI" pitchFamily="50" charset="-128"/>
                  <a:cs typeface="Meiryo UI" pitchFamily="50" charset="-128"/>
                </a:rPr>
                <a:t>議会</a:t>
              </a:r>
              <a:r>
                <a:rPr kumimoji="1" lang="ja-JP" altLang="en-US" sz="1600" kern="1200" dirty="0" smtClean="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a:p>
              <a:r>
                <a:rPr lang="ja-JP" altLang="en-US" sz="1400" dirty="0" smtClean="0">
                  <a:latin typeface="Meiryo UI" pitchFamily="50" charset="-128"/>
                  <a:ea typeface="Meiryo UI" pitchFamily="50" charset="-128"/>
                  <a:cs typeface="Meiryo UI" pitchFamily="50" charset="-128"/>
                </a:rPr>
                <a:t>　</a:t>
              </a:r>
              <a:r>
                <a:rPr lang="ja-JP" altLang="ja-JP" sz="1400" dirty="0" smtClean="0">
                  <a:latin typeface="Meiryo UI" pitchFamily="50" charset="-128"/>
                  <a:ea typeface="Meiryo UI" pitchFamily="50" charset="-128"/>
                  <a:cs typeface="Meiryo UI" pitchFamily="50" charset="-128"/>
                </a:rPr>
                <a:t>・</a:t>
              </a:r>
              <a:r>
                <a:rPr lang="ja-JP" altLang="en-US" sz="1400" dirty="0">
                  <a:latin typeface="Meiryo UI" pitchFamily="50" charset="-128"/>
                  <a:ea typeface="Meiryo UI" pitchFamily="50" charset="-128"/>
                  <a:cs typeface="Meiryo UI" pitchFamily="50" charset="-128"/>
                </a:rPr>
                <a:t>審議会</a:t>
              </a:r>
              <a:r>
                <a:rPr lang="ja-JP" altLang="en-US" sz="1400" dirty="0" smtClean="0">
                  <a:latin typeface="Meiryo UI" pitchFamily="50" charset="-128"/>
                  <a:ea typeface="Meiryo UI" pitchFamily="50" charset="-128"/>
                  <a:cs typeface="Meiryo UI" pitchFamily="50" charset="-128"/>
                </a:rPr>
                <a:t>への諮問</a:t>
              </a:r>
              <a:r>
                <a:rPr lang="ja-JP" altLang="ja-JP" sz="1400" dirty="0" smtClean="0">
                  <a:latin typeface="Meiryo UI" pitchFamily="50" charset="-128"/>
                  <a:ea typeface="Meiryo UI" pitchFamily="50" charset="-128"/>
                  <a:cs typeface="Meiryo UI" pitchFamily="50" charset="-128"/>
                </a:rPr>
                <a:t>、</a:t>
              </a:r>
              <a:r>
                <a:rPr lang="ja-JP" altLang="en-US" sz="1400" dirty="0" smtClean="0">
                  <a:latin typeface="Meiryo UI" pitchFamily="50" charset="-128"/>
                  <a:ea typeface="Meiryo UI" pitchFamily="50" charset="-128"/>
                  <a:cs typeface="Meiryo UI" pitchFamily="50" charset="-128"/>
                </a:rPr>
                <a:t>審</a:t>
              </a:r>
              <a:r>
                <a:rPr lang="ja-JP" altLang="en-US" sz="1400" dirty="0">
                  <a:latin typeface="Meiryo UI" pitchFamily="50" charset="-128"/>
                  <a:ea typeface="Meiryo UI" pitchFamily="50" charset="-128"/>
                  <a:cs typeface="Meiryo UI" pitchFamily="50" charset="-128"/>
                </a:rPr>
                <a:t>議会</a:t>
              </a:r>
              <a:r>
                <a:rPr lang="ja-JP" altLang="en-US" sz="1400" dirty="0" smtClean="0">
                  <a:latin typeface="Meiryo UI" pitchFamily="50" charset="-128"/>
                  <a:ea typeface="Meiryo UI" pitchFamily="50" charset="-128"/>
                  <a:cs typeface="Meiryo UI" pitchFamily="50" charset="-128"/>
                </a:rPr>
                <a:t>の運営、長寿命化計画取組報告等</a:t>
              </a:r>
              <a:endParaRPr lang="en-US" altLang="ja-JP" sz="1400" dirty="0" smtClean="0">
                <a:latin typeface="Meiryo UI" pitchFamily="50" charset="-128"/>
                <a:ea typeface="Meiryo UI" pitchFamily="50" charset="-128"/>
                <a:cs typeface="Meiryo UI" pitchFamily="50" charset="-128"/>
              </a:endParaRPr>
            </a:p>
            <a:p>
              <a:r>
                <a:rPr lang="ja-JP" altLang="en-US" sz="1400" dirty="0" smtClean="0">
                  <a:latin typeface="Meiryo UI" pitchFamily="50" charset="-128"/>
                  <a:ea typeface="Meiryo UI" pitchFamily="50" charset="-128"/>
                  <a:cs typeface="Meiryo UI" pitchFamily="50" charset="-128"/>
                </a:rPr>
                <a:t>　・諮問内容の説明（</a:t>
              </a:r>
              <a:r>
                <a:rPr lang="ja-JP" altLang="ja-JP" sz="1400" dirty="0" smtClean="0">
                  <a:latin typeface="Meiryo UI" pitchFamily="50" charset="-128"/>
                  <a:ea typeface="Meiryo UI" pitchFamily="50" charset="-128"/>
                  <a:cs typeface="Meiryo UI" pitchFamily="50" charset="-128"/>
                </a:rPr>
                <a:t>現状</a:t>
              </a:r>
              <a:r>
                <a:rPr lang="ja-JP" altLang="ja-JP" sz="1400" dirty="0">
                  <a:latin typeface="Meiryo UI" pitchFamily="50" charset="-128"/>
                  <a:ea typeface="Meiryo UI" pitchFamily="50" charset="-128"/>
                  <a:cs typeface="Meiryo UI" pitchFamily="50" charset="-128"/>
                </a:rPr>
                <a:t>と</a:t>
              </a:r>
              <a:r>
                <a:rPr lang="ja-JP" altLang="ja-JP" sz="1400" dirty="0" smtClean="0">
                  <a:latin typeface="Meiryo UI" pitchFamily="50" charset="-128"/>
                  <a:ea typeface="Meiryo UI" pitchFamily="50" charset="-128"/>
                  <a:cs typeface="Meiryo UI" pitchFamily="50" charset="-128"/>
                </a:rPr>
                <a:t>課題</a:t>
              </a:r>
              <a:r>
                <a:rPr lang="ja-JP" altLang="en-US" sz="1400" dirty="0" smtClean="0">
                  <a:latin typeface="Meiryo UI" pitchFamily="50" charset="-128"/>
                  <a:ea typeface="Meiryo UI" pitchFamily="50" charset="-128"/>
                  <a:cs typeface="Meiryo UI" pitchFamily="50" charset="-128"/>
                </a:rPr>
                <a:t>）</a:t>
              </a:r>
              <a:endParaRPr lang="en-US" altLang="ja-JP" sz="1400" dirty="0" smtClean="0">
                <a:latin typeface="Meiryo UI" pitchFamily="50" charset="-128"/>
                <a:ea typeface="Meiryo UI" pitchFamily="50" charset="-128"/>
                <a:cs typeface="Meiryo UI" pitchFamily="50" charset="-128"/>
              </a:endParaRPr>
            </a:p>
            <a:p>
              <a:r>
                <a:rPr lang="ja-JP" altLang="en-US" sz="1400" dirty="0">
                  <a:latin typeface="Meiryo UI" pitchFamily="50" charset="-128"/>
                  <a:ea typeface="Meiryo UI" pitchFamily="50" charset="-128"/>
                  <a:cs typeface="Meiryo UI" pitchFamily="50" charset="-128"/>
                </a:rPr>
                <a:t>　</a:t>
              </a:r>
              <a:r>
                <a:rPr lang="ja-JP" altLang="en-US" sz="1400" dirty="0" smtClean="0">
                  <a:latin typeface="Meiryo UI" pitchFamily="50" charset="-128"/>
                  <a:ea typeface="Meiryo UI" pitchFamily="50" charset="-128"/>
                  <a:cs typeface="Meiryo UI" pitchFamily="50" charset="-128"/>
                </a:rPr>
                <a:t>・今後のスケジュール確認</a:t>
              </a:r>
              <a:endParaRPr lang="en-US" altLang="ja-JP" sz="1400" dirty="0">
                <a:latin typeface="Meiryo UI" pitchFamily="50" charset="-128"/>
                <a:ea typeface="Meiryo UI" pitchFamily="50" charset="-128"/>
                <a:cs typeface="Meiryo UI" pitchFamily="50" charset="-128"/>
              </a:endParaRPr>
            </a:p>
            <a:p>
              <a:r>
                <a:rPr kumimoji="1" lang="ja-JP" altLang="en-US" sz="1600" kern="1200" dirty="0" smtClean="0">
                  <a:latin typeface="Meiryo UI" pitchFamily="50" charset="-128"/>
                  <a:ea typeface="Meiryo UI" pitchFamily="50" charset="-128"/>
                  <a:cs typeface="Meiryo UI" pitchFamily="50" charset="-128"/>
                </a:rPr>
                <a:t>◆</a:t>
              </a:r>
              <a:r>
                <a:rPr lang="en-US" altLang="ja-JP" sz="1600" b="1" dirty="0" smtClean="0">
                  <a:latin typeface="Meiryo UI" pitchFamily="50" charset="-128"/>
                  <a:ea typeface="Meiryo UI" pitchFamily="50" charset="-128"/>
                  <a:cs typeface="Meiryo UI" pitchFamily="50" charset="-128"/>
                </a:rPr>
                <a:t>3</a:t>
              </a:r>
              <a:r>
                <a:rPr kumimoji="1" lang="en-US" altLang="ja-JP" sz="1600" b="1" kern="1200" dirty="0" smtClean="0">
                  <a:latin typeface="Meiryo UI" pitchFamily="50" charset="-128"/>
                  <a:ea typeface="Meiryo UI" pitchFamily="50" charset="-128"/>
                  <a:cs typeface="Meiryo UI" pitchFamily="50" charset="-128"/>
                </a:rPr>
                <a:t>/</a:t>
              </a:r>
              <a:r>
                <a:rPr lang="en-US" altLang="ja-JP" sz="1600" b="1" dirty="0" smtClean="0">
                  <a:latin typeface="Meiryo UI" pitchFamily="50" charset="-128"/>
                  <a:ea typeface="Meiryo UI" pitchFamily="50" charset="-128"/>
                  <a:cs typeface="Meiryo UI" pitchFamily="50" charset="-128"/>
                </a:rPr>
                <a:t>28</a:t>
              </a:r>
              <a:r>
                <a:rPr kumimoji="1" lang="ja-JP" altLang="en-US" sz="1600" b="1" kern="1200" dirty="0">
                  <a:latin typeface="Meiryo UI" pitchFamily="50" charset="-128"/>
                  <a:ea typeface="Meiryo UI" pitchFamily="50" charset="-128"/>
                  <a:cs typeface="Meiryo UI" pitchFamily="50" charset="-128"/>
                </a:rPr>
                <a:t>　</a:t>
              </a:r>
              <a:r>
                <a:rPr kumimoji="1" lang="ja-JP" altLang="en-US" sz="1600" b="1" kern="1200" dirty="0" smtClean="0">
                  <a:latin typeface="Meiryo UI" pitchFamily="50" charset="-128"/>
                  <a:ea typeface="Meiryo UI" pitchFamily="50" charset="-128"/>
                  <a:cs typeface="Meiryo UI" pitchFamily="50" charset="-128"/>
                </a:rPr>
                <a:t>道路・</a:t>
              </a:r>
              <a:r>
                <a:rPr lang="ja-JP" altLang="en-US" sz="1600" b="1" dirty="0" smtClean="0">
                  <a:latin typeface="Meiryo UI" pitchFamily="50" charset="-128"/>
                  <a:ea typeface="Meiryo UI" pitchFamily="50" charset="-128"/>
                  <a:cs typeface="Meiryo UI" pitchFamily="50" charset="-128"/>
                </a:rPr>
                <a:t>橋梁</a:t>
              </a:r>
              <a:r>
                <a:rPr kumimoji="1" lang="ja-JP" altLang="en-US" sz="1600" b="1" kern="1200" dirty="0" smtClean="0">
                  <a:latin typeface="Meiryo UI" pitchFamily="50" charset="-128"/>
                  <a:ea typeface="Meiryo UI" pitchFamily="50" charset="-128"/>
                  <a:cs typeface="Meiryo UI" pitchFamily="50" charset="-128"/>
                </a:rPr>
                <a:t>部会</a:t>
              </a:r>
              <a:r>
                <a:rPr kumimoji="1" lang="ja-JP" altLang="en-US" sz="1600" kern="1200"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a:p>
              <a:r>
                <a:rPr kumimoji="1" lang="ja-JP" altLang="en-US" sz="1600" kern="1200" dirty="0" smtClean="0">
                  <a:latin typeface="Meiryo UI" pitchFamily="50" charset="-128"/>
                  <a:ea typeface="Meiryo UI" pitchFamily="50" charset="-128"/>
                  <a:cs typeface="Meiryo UI" pitchFamily="50" charset="-128"/>
                </a:rPr>
                <a:t>　</a:t>
              </a:r>
              <a:r>
                <a:rPr kumimoji="1" lang="ja-JP" altLang="en-US" sz="1400" kern="1200" dirty="0" smtClean="0">
                  <a:latin typeface="Meiryo UI" pitchFamily="50" charset="-128"/>
                  <a:ea typeface="Meiryo UI" pitchFamily="50" charset="-128"/>
                  <a:cs typeface="Meiryo UI" pitchFamily="50" charset="-128"/>
                </a:rPr>
                <a:t>・審議内容における、検討が必要な事項及び検討の方向性　など</a:t>
              </a:r>
              <a:endParaRPr lang="en-US" altLang="ja-JP" sz="1600" dirty="0">
                <a:latin typeface="Meiryo UI" pitchFamily="50" charset="-128"/>
                <a:ea typeface="Meiryo UI" pitchFamily="50" charset="-128"/>
                <a:cs typeface="Meiryo UI" pitchFamily="50" charset="-128"/>
              </a:endParaRPr>
            </a:p>
          </p:txBody>
        </p:sp>
      </p:grpSp>
      <p:grpSp>
        <p:nvGrpSpPr>
          <p:cNvPr id="5" name="グループ化 4"/>
          <p:cNvGrpSpPr/>
          <p:nvPr/>
        </p:nvGrpSpPr>
        <p:grpSpPr>
          <a:xfrm>
            <a:off x="160462" y="2557443"/>
            <a:ext cx="935461" cy="2023685"/>
            <a:chOff x="0" y="1496616"/>
            <a:chExt cx="844405" cy="1935039"/>
          </a:xfrm>
        </p:grpSpPr>
        <p:sp>
          <p:nvSpPr>
            <p:cNvPr id="21" name="山形 20"/>
            <p:cNvSpPr/>
            <p:nvPr/>
          </p:nvSpPr>
          <p:spPr>
            <a:xfrm rot="5400000">
              <a:off x="-545317" y="2041933"/>
              <a:ext cx="1935039" cy="844405"/>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22" name="山形 8"/>
            <p:cNvSpPr/>
            <p:nvPr/>
          </p:nvSpPr>
          <p:spPr>
            <a:xfrm>
              <a:off x="0" y="1888531"/>
              <a:ext cx="844405" cy="125765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平成</a:t>
              </a:r>
              <a:endParaRPr kumimoji="1" lang="en-US" altLang="ja-JP" sz="2200" kern="1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kumimoji="1" lang="en-US" altLang="ja-JP" sz="2200" kern="1200" dirty="0" smtClean="0">
                  <a:latin typeface="Meiryo UI" panose="020B0604030504040204" pitchFamily="50" charset="-128"/>
                  <a:ea typeface="Meiryo UI" panose="020B0604030504040204" pitchFamily="50" charset="-128"/>
                  <a:cs typeface="Meiryo UI" panose="020B0604030504040204" pitchFamily="50" charset="-128"/>
                </a:rPr>
                <a:t>28</a:t>
              </a:r>
            </a:p>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2200"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 name="グループ化 5"/>
          <p:cNvGrpSpPr/>
          <p:nvPr/>
        </p:nvGrpSpPr>
        <p:grpSpPr>
          <a:xfrm>
            <a:off x="1141016" y="2559570"/>
            <a:ext cx="7463433" cy="1548340"/>
            <a:chOff x="818411" y="1467768"/>
            <a:chExt cx="3039617" cy="1350268"/>
          </a:xfrm>
        </p:grpSpPr>
        <p:sp>
          <p:nvSpPr>
            <p:cNvPr id="19" name="片側の 2 つの角を丸めた四角形 18"/>
            <p:cNvSpPr/>
            <p:nvPr/>
          </p:nvSpPr>
          <p:spPr>
            <a:xfrm rot="5400000">
              <a:off x="1664651" y="624659"/>
              <a:ext cx="1350268" cy="3036486"/>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0" name="片側の 2 つの角を丸めた四角形 10"/>
            <p:cNvSpPr/>
            <p:nvPr/>
          </p:nvSpPr>
          <p:spPr>
            <a:xfrm>
              <a:off x="818411" y="1467768"/>
              <a:ext cx="2991064" cy="13502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algn="l" defTabSz="889000">
                <a:lnSpc>
                  <a:spcPct val="90000"/>
                </a:lnSpc>
                <a:spcBef>
                  <a:spcPct val="0"/>
                </a:spcBef>
                <a:spcAft>
                  <a:spcPct val="15000"/>
                </a:spcAft>
              </a:pPr>
              <a:r>
                <a:rPr kumimoji="1" lang="ja-JP" altLang="en-US" sz="1600" b="1" kern="1200" dirty="0" smtClean="0">
                  <a:latin typeface="Meiryo UI" pitchFamily="50" charset="-128"/>
                  <a:ea typeface="Meiryo UI" pitchFamily="50" charset="-128"/>
                  <a:cs typeface="Meiryo UI" pitchFamily="50" charset="-128"/>
                </a:rPr>
                <a:t>◆審議会</a:t>
              </a:r>
              <a:r>
                <a:rPr kumimoji="1" lang="ja-JP" altLang="en-US" sz="1600" kern="1200" dirty="0">
                  <a:latin typeface="Meiryo UI" pitchFamily="50" charset="-128"/>
                  <a:ea typeface="Meiryo UI" pitchFamily="50" charset="-128"/>
                  <a:cs typeface="Meiryo UI" pitchFamily="50" charset="-128"/>
                </a:rPr>
                <a:t>　</a:t>
              </a:r>
              <a:endParaRPr lang="en-US" altLang="ja-JP" sz="1600" dirty="0" smtClean="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kumimoji="1" lang="ja-JP" altLang="en-US" sz="1600" kern="1200" dirty="0">
                  <a:latin typeface="Meiryo UI" pitchFamily="50" charset="-128"/>
                  <a:ea typeface="Meiryo UI" pitchFamily="50" charset="-128"/>
                  <a:cs typeface="Meiryo UI" pitchFamily="50" charset="-128"/>
                </a:rPr>
                <a:t>　</a:t>
              </a:r>
              <a:r>
                <a:rPr kumimoji="1" lang="ja-JP" altLang="en-US" sz="1600" kern="1200" dirty="0" smtClean="0">
                  <a:latin typeface="Meiryo UI" pitchFamily="50" charset="-128"/>
                  <a:ea typeface="Meiryo UI" pitchFamily="50" charset="-128"/>
                  <a:cs typeface="Meiryo UI" pitchFamily="50" charset="-128"/>
                </a:rPr>
                <a:t>・</a:t>
              </a:r>
              <a:r>
                <a:rPr lang="ja-JP" altLang="en-US" sz="1600" dirty="0" smtClean="0">
                  <a:latin typeface="Meiryo UI" pitchFamily="50" charset="-128"/>
                  <a:ea typeface="Meiryo UI" pitchFamily="50" charset="-128"/>
                  <a:cs typeface="Meiryo UI" pitchFamily="50" charset="-128"/>
                </a:rPr>
                <a:t>２回</a:t>
              </a:r>
              <a:r>
                <a:rPr lang="ja-JP" altLang="en-US" sz="1600" dirty="0">
                  <a:latin typeface="Meiryo UI" pitchFamily="50" charset="-128"/>
                  <a:ea typeface="Meiryo UI" pitchFamily="50" charset="-128"/>
                  <a:cs typeface="Meiryo UI" pitchFamily="50" charset="-128"/>
                </a:rPr>
                <a:t>程度</a:t>
              </a:r>
              <a:r>
                <a:rPr lang="ja-JP" altLang="en-US" sz="1600" dirty="0" smtClean="0">
                  <a:latin typeface="Meiryo UI" pitchFamily="50" charset="-128"/>
                  <a:ea typeface="Meiryo UI" pitchFamily="50" charset="-128"/>
                  <a:cs typeface="Meiryo UI" pitchFamily="50" charset="-128"/>
                </a:rPr>
                <a:t>（８月、２月頃（中間答申））</a:t>
              </a:r>
              <a:endParaRPr lang="en-US" altLang="ja-JP" sz="1600" dirty="0" smtClean="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kumimoji="1" lang="ja-JP" altLang="en-US" sz="1600" kern="1200" dirty="0" smtClean="0">
                  <a:latin typeface="Meiryo UI" pitchFamily="50" charset="-128"/>
                  <a:ea typeface="Meiryo UI" pitchFamily="50" charset="-128"/>
                  <a:cs typeface="Meiryo UI" pitchFamily="50" charset="-128"/>
                </a:rPr>
                <a:t>◆</a:t>
              </a:r>
              <a:r>
                <a:rPr kumimoji="1" lang="ja-JP" altLang="en-US" sz="1600" b="1" kern="1200" dirty="0" smtClean="0">
                  <a:latin typeface="Meiryo UI" pitchFamily="50" charset="-128"/>
                  <a:ea typeface="Meiryo UI" pitchFamily="50" charset="-128"/>
                  <a:cs typeface="Meiryo UI" pitchFamily="50" charset="-128"/>
                </a:rPr>
                <a:t>道路・橋梁部会</a:t>
              </a:r>
              <a:r>
                <a:rPr kumimoji="1" lang="ja-JP" altLang="en-US" sz="1600" b="1" kern="1200" dirty="0">
                  <a:latin typeface="Meiryo UI" pitchFamily="50" charset="-128"/>
                  <a:ea typeface="Meiryo UI" pitchFamily="50" charset="-128"/>
                  <a:cs typeface="Meiryo UI" pitchFamily="50" charset="-128"/>
                </a:rPr>
                <a:t>　　</a:t>
              </a:r>
              <a:endParaRPr lang="en-US" altLang="ja-JP" sz="1600" b="1" dirty="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600" dirty="0" smtClean="0">
                  <a:latin typeface="Meiryo UI" pitchFamily="50" charset="-128"/>
                  <a:ea typeface="Meiryo UI" pitchFamily="50" charset="-128"/>
                  <a:cs typeface="Meiryo UI" pitchFamily="50" charset="-128"/>
                </a:rPr>
                <a:t>　・２回程度（６月、</a:t>
              </a:r>
              <a:r>
                <a:rPr lang="en-US" altLang="ja-JP" sz="1600" dirty="0" smtClean="0">
                  <a:latin typeface="Meiryo UI" pitchFamily="50" charset="-128"/>
                  <a:ea typeface="Meiryo UI" pitchFamily="50" charset="-128"/>
                  <a:cs typeface="Meiryo UI" pitchFamily="50" charset="-128"/>
                </a:rPr>
                <a:t>11</a:t>
              </a:r>
              <a:r>
                <a:rPr lang="ja-JP" altLang="en-US" sz="1600" dirty="0" smtClean="0">
                  <a:latin typeface="Meiryo UI" pitchFamily="50" charset="-128"/>
                  <a:ea typeface="Meiryo UI" pitchFamily="50" charset="-128"/>
                  <a:cs typeface="Meiryo UI" pitchFamily="50" charset="-128"/>
                </a:rPr>
                <a:t>月頃）、</a:t>
              </a:r>
              <a:r>
                <a:rPr lang="ja-JP" altLang="en-US" sz="1600" b="1" u="sng" dirty="0" smtClean="0">
                  <a:latin typeface="Meiryo UI" pitchFamily="50" charset="-128"/>
                  <a:ea typeface="Meiryo UI" pitchFamily="50" charset="-128"/>
                  <a:cs typeface="Meiryo UI" pitchFamily="50" charset="-128"/>
                </a:rPr>
                <a:t>随時現地確認</a:t>
              </a:r>
              <a:endParaRPr lang="ja-JP" altLang="en-US" sz="1600" b="1" u="sng" dirty="0">
                <a:latin typeface="Meiryo UI" pitchFamily="50" charset="-128"/>
                <a:ea typeface="Meiryo UI" pitchFamily="50" charset="-128"/>
                <a:cs typeface="Meiryo UI" pitchFamily="50" charset="-128"/>
              </a:endParaRPr>
            </a:p>
          </p:txBody>
        </p:sp>
      </p:grpSp>
      <p:grpSp>
        <p:nvGrpSpPr>
          <p:cNvPr id="31" name="グループ化 30"/>
          <p:cNvGrpSpPr/>
          <p:nvPr/>
        </p:nvGrpSpPr>
        <p:grpSpPr>
          <a:xfrm>
            <a:off x="1148432" y="6017096"/>
            <a:ext cx="7478666" cy="571373"/>
            <a:chOff x="844405" y="5100292"/>
            <a:chExt cx="3036486" cy="784092"/>
          </a:xfrm>
        </p:grpSpPr>
        <p:sp>
          <p:nvSpPr>
            <p:cNvPr id="32" name="片側の 2 つの角を丸めた四角形 31"/>
            <p:cNvSpPr/>
            <p:nvPr/>
          </p:nvSpPr>
          <p:spPr>
            <a:xfrm rot="5400000">
              <a:off x="1970603" y="3974096"/>
              <a:ext cx="784090" cy="3036486"/>
            </a:xfrm>
            <a:prstGeom prst="round2SameRect">
              <a:avLst>
                <a:gd name="adj1" fmla="val 36672"/>
                <a:gd name="adj2" fmla="val 0"/>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33" name="片側の 2 つの角を丸めた四角形 18"/>
            <p:cNvSpPr/>
            <p:nvPr/>
          </p:nvSpPr>
          <p:spPr>
            <a:xfrm>
              <a:off x="844405" y="5100292"/>
              <a:ext cx="2998210" cy="784091"/>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algn="l" defTabSz="889000">
                <a:lnSpc>
                  <a:spcPct val="90000"/>
                </a:lnSpc>
                <a:spcBef>
                  <a:spcPct val="0"/>
                </a:spcBef>
                <a:spcAft>
                  <a:spcPct val="15000"/>
                </a:spcAft>
              </a:pPr>
              <a:r>
                <a:rPr kumimoji="1" lang="ja-JP" altLang="en-US" sz="1600" b="1" kern="1200" dirty="0" smtClean="0">
                  <a:latin typeface="Meiryo UI" pitchFamily="50" charset="-128"/>
                  <a:ea typeface="Meiryo UI" pitchFamily="50" charset="-128"/>
                  <a:cs typeface="Meiryo UI" pitchFamily="50" charset="-128"/>
                </a:rPr>
                <a:t>◆</a:t>
              </a:r>
              <a:r>
                <a:rPr kumimoji="1" lang="en-US" altLang="ja-JP" sz="1600" b="1" kern="1200" dirty="0" smtClean="0">
                  <a:latin typeface="Meiryo UI" pitchFamily="50" charset="-128"/>
                  <a:ea typeface="Meiryo UI" pitchFamily="50" charset="-128"/>
                  <a:cs typeface="Meiryo UI" pitchFamily="50" charset="-128"/>
                </a:rPr>
                <a:t>H2</a:t>
              </a:r>
              <a:r>
                <a:rPr kumimoji="1" lang="ja-JP" altLang="en-US" sz="1600" b="1" kern="1200" dirty="0" smtClean="0">
                  <a:latin typeface="Meiryo UI" pitchFamily="50" charset="-128"/>
                  <a:ea typeface="Meiryo UI" pitchFamily="50" charset="-128"/>
                  <a:cs typeface="Meiryo UI" pitchFamily="50" charset="-128"/>
                </a:rPr>
                <a:t>９秋頃　答申予定</a:t>
              </a:r>
              <a:endParaRPr kumimoji="1" lang="ja-JP" altLang="en-US" sz="1600" b="1" kern="1200" dirty="0">
                <a:latin typeface="Meiryo UI" pitchFamily="50" charset="-128"/>
                <a:ea typeface="Meiryo UI" pitchFamily="50" charset="-128"/>
                <a:cs typeface="Meiryo UI" pitchFamily="50" charset="-128"/>
              </a:endParaRPr>
            </a:p>
          </p:txBody>
        </p:sp>
      </p:grpSp>
      <p:sp>
        <p:nvSpPr>
          <p:cNvPr id="34" name="テキスト ボックス 33"/>
          <p:cNvSpPr txBox="1">
            <a:spLocks noChangeArrowheads="1"/>
          </p:cNvSpPr>
          <p:nvPr/>
        </p:nvSpPr>
        <p:spPr bwMode="auto">
          <a:xfrm>
            <a:off x="107504" y="116632"/>
            <a:ext cx="8209674" cy="432048"/>
          </a:xfrm>
          <a:prstGeom prst="rect">
            <a:avLst/>
          </a:prstGeom>
          <a:solidFill>
            <a:srgbClr val="FFFFFF"/>
          </a:solidFill>
          <a:ln w="9525">
            <a:solidFill>
              <a:srgbClr val="000000"/>
            </a:solidFill>
            <a:miter lim="800000"/>
            <a:headEnd/>
            <a:tailEnd/>
          </a:ln>
        </p:spPr>
        <p:txBody>
          <a:bodyPr rot="0" vert="horz" wrap="square" lIns="91440" tIns="45720" rIns="91440" bIns="45720" anchor="t" anchorCtr="0">
            <a:noAutofit/>
          </a:bodyPr>
          <a:lstStyle/>
          <a:p>
            <a:pPr algn="just">
              <a:lnSpc>
                <a:spcPts val="1300"/>
              </a:lnSpc>
              <a:spcAft>
                <a:spcPts val="0"/>
              </a:spcAft>
            </a:pPr>
            <a:r>
              <a:rPr lang="en-US" kern="100" dirty="0" smtClean="0">
                <a:solidFill>
                  <a:srgbClr val="000000"/>
                </a:solidFill>
                <a:effectLst/>
                <a:latin typeface="HGSｺﾞｼｯｸM"/>
                <a:ea typeface="ＭＳ 明朝"/>
                <a:cs typeface="Times New Roman"/>
              </a:rPr>
              <a:t> </a:t>
            </a:r>
            <a:endParaRPr lang="en-US" altLang="ja-JP" sz="2400" b="1" kern="100" dirty="0" smtClean="0">
              <a:solidFill>
                <a:srgbClr val="000000"/>
              </a:solidFill>
              <a:latin typeface="HGSｺﾞｼｯｸM"/>
              <a:ea typeface="ＭＳ 明朝"/>
              <a:cs typeface="Times New Roman"/>
            </a:endParaRPr>
          </a:p>
          <a:p>
            <a:pPr algn="just">
              <a:lnSpc>
                <a:spcPts val="1300"/>
              </a:lnSpc>
              <a:spcAft>
                <a:spcPts val="0"/>
              </a:spcAft>
            </a:pPr>
            <a:r>
              <a:rPr lang="ja-JP" altLang="en-US" sz="2400" b="1" kern="100" dirty="0" smtClean="0">
                <a:solidFill>
                  <a:srgbClr val="000000"/>
                </a:solidFill>
                <a:effectLst/>
                <a:latin typeface="Century"/>
                <a:ea typeface="Meiryo UI"/>
                <a:cs typeface="Times New Roman"/>
              </a:rPr>
              <a:t>大阪府都市基盤施設維持管理技術審議会スケジュール（案）</a:t>
            </a:r>
            <a:endParaRPr lang="ja-JP" sz="2400" kern="100" dirty="0">
              <a:effectLst/>
              <a:latin typeface="Century"/>
              <a:ea typeface="ＭＳ 明朝"/>
              <a:cs typeface="Times New Roman"/>
            </a:endParaRPr>
          </a:p>
        </p:txBody>
      </p:sp>
      <p:sp>
        <p:nvSpPr>
          <p:cNvPr id="2" name="テキスト ボックス 1"/>
          <p:cNvSpPr txBox="1"/>
          <p:nvPr/>
        </p:nvSpPr>
        <p:spPr>
          <a:xfrm>
            <a:off x="8316416" y="35332"/>
            <a:ext cx="936104" cy="369332"/>
          </a:xfrm>
          <a:prstGeom prst="rect">
            <a:avLst/>
          </a:prstGeom>
          <a:noFill/>
        </p:spPr>
        <p:txBody>
          <a:bodyPr wrap="square" rtlCol="0">
            <a:spAutoFit/>
          </a:bodyPr>
          <a:lstStyle/>
          <a:p>
            <a:r>
              <a:rPr kumimoji="1" lang="ja-JP" altLang="en-US" b="1" dirty="0" smtClean="0">
                <a:latin typeface="Meiryo UI" pitchFamily="50" charset="-128"/>
                <a:ea typeface="Meiryo UI" pitchFamily="50" charset="-128"/>
                <a:cs typeface="Meiryo UI" pitchFamily="50" charset="-128"/>
              </a:rPr>
              <a:t>資料６</a:t>
            </a:r>
            <a:endParaRPr kumimoji="1" lang="ja-JP" altLang="en-US" b="1" dirty="0">
              <a:latin typeface="Meiryo UI" pitchFamily="50" charset="-128"/>
              <a:ea typeface="Meiryo UI" pitchFamily="50" charset="-128"/>
              <a:cs typeface="Meiryo UI" pitchFamily="50" charset="-128"/>
            </a:endParaRPr>
          </a:p>
        </p:txBody>
      </p:sp>
      <p:grpSp>
        <p:nvGrpSpPr>
          <p:cNvPr id="35" name="グループ化 34"/>
          <p:cNvGrpSpPr/>
          <p:nvPr/>
        </p:nvGrpSpPr>
        <p:grpSpPr>
          <a:xfrm>
            <a:off x="183199" y="4282582"/>
            <a:ext cx="912724" cy="2159866"/>
            <a:chOff x="0" y="1536366"/>
            <a:chExt cx="844405" cy="1935039"/>
          </a:xfrm>
        </p:grpSpPr>
        <p:sp>
          <p:nvSpPr>
            <p:cNvPr id="36" name="山形 35"/>
            <p:cNvSpPr/>
            <p:nvPr/>
          </p:nvSpPr>
          <p:spPr>
            <a:xfrm rot="5400000">
              <a:off x="-545317" y="2081683"/>
              <a:ext cx="1935039" cy="844405"/>
            </a:xfrm>
            <a:prstGeom prst="chevron">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37" name="山形 8"/>
            <p:cNvSpPr/>
            <p:nvPr/>
          </p:nvSpPr>
          <p:spPr>
            <a:xfrm>
              <a:off x="0" y="1888531"/>
              <a:ext cx="844405" cy="127006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3970" tIns="13970" rIns="13970" bIns="13970" numCol="1" spcCol="1270" anchor="ctr" anchorCtr="0">
              <a:noAutofit/>
            </a:bodyPr>
            <a:lstStyle/>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平成</a:t>
              </a:r>
              <a:endParaRPr kumimoji="1" lang="en-US" altLang="ja-JP" sz="2200" kern="1200" dirty="0" smtClean="0">
                <a:latin typeface="Meiryo UI" panose="020B0604030504040204" pitchFamily="50" charset="-128"/>
                <a:ea typeface="Meiryo UI" panose="020B0604030504040204" pitchFamily="50" charset="-128"/>
                <a:cs typeface="Meiryo UI" panose="020B0604030504040204" pitchFamily="50" charset="-128"/>
              </a:endParaRPr>
            </a:p>
            <a:p>
              <a:pPr lvl="0" algn="ctr" defTabSz="977900">
                <a:lnSpc>
                  <a:spcPct val="90000"/>
                </a:lnSpc>
                <a:spcBef>
                  <a:spcPct val="0"/>
                </a:spcBef>
                <a:spcAft>
                  <a:spcPct val="35000"/>
                </a:spcAft>
              </a:pPr>
              <a:r>
                <a:rPr kumimoji="1" lang="en-US" altLang="ja-JP" sz="2200" kern="1200" dirty="0" smtClean="0">
                  <a:latin typeface="Meiryo UI" panose="020B0604030504040204" pitchFamily="50" charset="-128"/>
                  <a:ea typeface="Meiryo UI" panose="020B0604030504040204" pitchFamily="50" charset="-128"/>
                  <a:cs typeface="Meiryo UI" panose="020B0604030504040204" pitchFamily="50" charset="-128"/>
                </a:rPr>
                <a:t>29</a:t>
              </a:r>
            </a:p>
            <a:p>
              <a:pPr lvl="0" algn="ctr" defTabSz="977900">
                <a:lnSpc>
                  <a:spcPct val="90000"/>
                </a:lnSpc>
                <a:spcBef>
                  <a:spcPct val="0"/>
                </a:spcBef>
                <a:spcAft>
                  <a:spcPct val="35000"/>
                </a:spcAft>
              </a:pPr>
              <a:r>
                <a:rPr kumimoji="1" lang="ja-JP" altLang="en-US" sz="2200" kern="1200" dirty="0" smtClean="0">
                  <a:latin typeface="Meiryo UI" panose="020B0604030504040204" pitchFamily="50" charset="-128"/>
                  <a:ea typeface="Meiryo UI" panose="020B0604030504040204" pitchFamily="50" charset="-128"/>
                  <a:cs typeface="Meiryo UI" panose="020B0604030504040204" pitchFamily="50" charset="-128"/>
                </a:rPr>
                <a:t>年度</a:t>
              </a:r>
              <a:endParaRPr kumimoji="1" lang="ja-JP" altLang="en-US" sz="2200" kern="1200" dirty="0">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7" name="グループ化 26"/>
          <p:cNvGrpSpPr/>
          <p:nvPr/>
        </p:nvGrpSpPr>
        <p:grpSpPr>
          <a:xfrm>
            <a:off x="1141015" y="4287760"/>
            <a:ext cx="7463433" cy="1675782"/>
            <a:chOff x="818411" y="1467768"/>
            <a:chExt cx="3039617" cy="1350268"/>
          </a:xfrm>
        </p:grpSpPr>
        <p:sp>
          <p:nvSpPr>
            <p:cNvPr id="28" name="片側の 2 つの角を丸めた四角形 27"/>
            <p:cNvSpPr/>
            <p:nvPr/>
          </p:nvSpPr>
          <p:spPr>
            <a:xfrm rot="5400000">
              <a:off x="1664651" y="624659"/>
              <a:ext cx="1350268" cy="3036486"/>
            </a:xfrm>
            <a:prstGeom prst="round2SameRect">
              <a:avLst/>
            </a:prstGeom>
          </p:spPr>
          <p:style>
            <a:lnRef idx="2">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29" name="片側の 2 つの角を丸めた四角形 10"/>
            <p:cNvSpPr/>
            <p:nvPr/>
          </p:nvSpPr>
          <p:spPr>
            <a:xfrm>
              <a:off x="818411" y="1467768"/>
              <a:ext cx="2991064" cy="1350268"/>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42240" tIns="12700" rIns="12700" bIns="12700" numCol="1" spcCol="1270" anchor="ctr" anchorCtr="0">
              <a:noAutofit/>
            </a:bodyPr>
            <a:lstStyle/>
            <a:p>
              <a:pPr marL="0" lvl="1" defTabSz="889000">
                <a:lnSpc>
                  <a:spcPct val="90000"/>
                </a:lnSpc>
                <a:spcBef>
                  <a:spcPct val="0"/>
                </a:spcBef>
                <a:spcAft>
                  <a:spcPct val="15000"/>
                </a:spcAft>
              </a:pPr>
              <a:r>
                <a:rPr lang="ja-JP" altLang="en-US" sz="1600" b="1" dirty="0">
                  <a:latin typeface="Meiryo UI" pitchFamily="50" charset="-128"/>
                  <a:ea typeface="Meiryo UI" pitchFamily="50" charset="-128"/>
                  <a:cs typeface="Meiryo UI" pitchFamily="50" charset="-128"/>
                </a:rPr>
                <a:t>◆審議会</a:t>
              </a:r>
              <a:r>
                <a:rPr lang="ja-JP" altLang="en-US" sz="1600" dirty="0">
                  <a:latin typeface="Meiryo UI" pitchFamily="50" charset="-128"/>
                  <a:ea typeface="Meiryo UI" pitchFamily="50" charset="-128"/>
                  <a:cs typeface="Meiryo UI" pitchFamily="50" charset="-128"/>
                </a:rPr>
                <a:t>　</a:t>
              </a:r>
              <a:endParaRPr lang="en-US" altLang="ja-JP" sz="1600" dirty="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１回程度（</a:t>
              </a:r>
              <a:r>
                <a:rPr lang="en-US" altLang="ja-JP" sz="1600" dirty="0">
                  <a:latin typeface="Meiryo UI" pitchFamily="50" charset="-128"/>
                  <a:ea typeface="Meiryo UI" pitchFamily="50" charset="-128"/>
                  <a:cs typeface="Meiryo UI" pitchFamily="50" charset="-128"/>
                </a:rPr>
                <a:t>9</a:t>
              </a:r>
              <a:r>
                <a:rPr lang="ja-JP" altLang="en-US" sz="1600" dirty="0">
                  <a:latin typeface="Meiryo UI" pitchFamily="50" charset="-128"/>
                  <a:ea typeface="Meiryo UI" pitchFamily="50" charset="-128"/>
                  <a:cs typeface="Meiryo UI" pitchFamily="50" charset="-128"/>
                </a:rPr>
                <a:t>月頃）</a:t>
              </a:r>
              <a:endParaRPr lang="en-US" altLang="ja-JP" sz="1600" dirty="0">
                <a:latin typeface="Meiryo UI" pitchFamily="50" charset="-128"/>
                <a:ea typeface="Meiryo UI" pitchFamily="50" charset="-128"/>
                <a:cs typeface="Meiryo UI" pitchFamily="50" charset="-128"/>
              </a:endParaRPr>
            </a:p>
            <a:p>
              <a:pPr marL="0" lvl="1" defTabSz="889000">
                <a:lnSpc>
                  <a:spcPct val="90000"/>
                </a:lnSpc>
                <a:spcBef>
                  <a:spcPct val="0"/>
                </a:spcBef>
                <a:spcAft>
                  <a:spcPct val="15000"/>
                </a:spcAft>
              </a:pPr>
              <a:r>
                <a:rPr lang="ja-JP" altLang="en-US" sz="1600" dirty="0">
                  <a:latin typeface="Meiryo UI" pitchFamily="50" charset="-128"/>
                  <a:ea typeface="Meiryo UI" pitchFamily="50" charset="-128"/>
                  <a:cs typeface="Meiryo UI" pitchFamily="50" charset="-128"/>
                </a:rPr>
                <a:t>◆</a:t>
              </a:r>
              <a:r>
                <a:rPr lang="ja-JP" altLang="en-US" sz="1600" b="1" dirty="0">
                  <a:latin typeface="Meiryo UI" pitchFamily="50" charset="-128"/>
                  <a:ea typeface="Meiryo UI" pitchFamily="50" charset="-128"/>
                  <a:cs typeface="Meiryo UI" pitchFamily="50" charset="-128"/>
                </a:rPr>
                <a:t>道路・橋梁部会　　</a:t>
              </a:r>
              <a:endParaRPr lang="en-US" altLang="ja-JP" sz="1600" b="1" dirty="0">
                <a:latin typeface="Meiryo UI" pitchFamily="50" charset="-128"/>
                <a:ea typeface="Meiryo UI" pitchFamily="50" charset="-128"/>
                <a:cs typeface="Meiryo UI" pitchFamily="50" charset="-128"/>
              </a:endParaRPr>
            </a:p>
            <a:p>
              <a:pPr marL="0" lvl="1" defTabSz="1022350">
                <a:lnSpc>
                  <a:spcPct val="90000"/>
                </a:lnSpc>
                <a:spcBef>
                  <a:spcPct val="0"/>
                </a:spcBef>
                <a:spcAft>
                  <a:spcPct val="15000"/>
                </a:spcAft>
              </a:pPr>
              <a:r>
                <a:rPr lang="ja-JP" altLang="en-US" sz="1600" dirty="0">
                  <a:latin typeface="Meiryo UI" pitchFamily="50" charset="-128"/>
                  <a:ea typeface="Meiryo UI" pitchFamily="50" charset="-128"/>
                  <a:cs typeface="Meiryo UI" pitchFamily="50" charset="-128"/>
                </a:rPr>
                <a:t>　・</a:t>
              </a:r>
              <a:r>
                <a:rPr lang="ja-JP" altLang="en-US" sz="1600" dirty="0" smtClean="0">
                  <a:latin typeface="Meiryo UI" pitchFamily="50" charset="-128"/>
                  <a:ea typeface="Meiryo UI" pitchFamily="50" charset="-128"/>
                  <a:cs typeface="Meiryo UI" pitchFamily="50" charset="-128"/>
                </a:rPr>
                <a:t>２回程度（</a:t>
              </a:r>
              <a:r>
                <a:rPr lang="en-US" altLang="ja-JP" sz="1600" dirty="0">
                  <a:latin typeface="Meiryo UI" pitchFamily="50" charset="-128"/>
                  <a:ea typeface="Meiryo UI" pitchFamily="50" charset="-128"/>
                  <a:cs typeface="Meiryo UI" pitchFamily="50" charset="-128"/>
                </a:rPr>
                <a:t>5</a:t>
              </a:r>
              <a:r>
                <a:rPr lang="ja-JP" altLang="en-US" sz="1600" dirty="0">
                  <a:latin typeface="Meiryo UI" pitchFamily="50" charset="-128"/>
                  <a:ea typeface="Meiryo UI" pitchFamily="50" charset="-128"/>
                  <a:cs typeface="Meiryo UI" pitchFamily="50" charset="-128"/>
                </a:rPr>
                <a:t>月、</a:t>
              </a:r>
              <a:r>
                <a:rPr lang="en-US" altLang="ja-JP" sz="1600" dirty="0">
                  <a:latin typeface="Meiryo UI" pitchFamily="50" charset="-128"/>
                  <a:ea typeface="Meiryo UI" pitchFamily="50" charset="-128"/>
                  <a:cs typeface="Meiryo UI" pitchFamily="50" charset="-128"/>
                </a:rPr>
                <a:t>8</a:t>
              </a:r>
              <a:r>
                <a:rPr lang="ja-JP" altLang="en-US" sz="1600" dirty="0">
                  <a:latin typeface="Meiryo UI" pitchFamily="50" charset="-128"/>
                  <a:ea typeface="Meiryo UI" pitchFamily="50" charset="-128"/>
                  <a:cs typeface="Meiryo UI" pitchFamily="50" charset="-128"/>
                </a:rPr>
                <a:t>月頃</a:t>
              </a:r>
              <a:r>
                <a:rPr lang="ja-JP" altLang="en-US" sz="1600" dirty="0" smtClean="0">
                  <a:latin typeface="Meiryo UI" pitchFamily="50" charset="-128"/>
                  <a:ea typeface="Meiryo UI" pitchFamily="50" charset="-128"/>
                  <a:cs typeface="Meiryo UI" pitchFamily="50" charset="-128"/>
                </a:rPr>
                <a:t>）</a:t>
              </a:r>
              <a:r>
                <a:rPr lang="ja-JP" altLang="en-US" sz="1600" dirty="0">
                  <a:latin typeface="Meiryo UI" pitchFamily="50" charset="-128"/>
                  <a:ea typeface="Meiryo UI" pitchFamily="50" charset="-128"/>
                  <a:cs typeface="Meiryo UI" pitchFamily="50" charset="-128"/>
                </a:rPr>
                <a:t>　</a:t>
              </a:r>
              <a:endParaRPr kumimoji="1" lang="ja-JP" altLang="en-US" sz="1600" kern="1200" dirty="0">
                <a:latin typeface="Meiryo UI" pitchFamily="50" charset="-128"/>
                <a:ea typeface="Meiryo UI" pitchFamily="50" charset="-128"/>
                <a:cs typeface="Meiryo UI" pitchFamily="50" charset="-128"/>
              </a:endParaRPr>
            </a:p>
          </p:txBody>
        </p:sp>
      </p:grpSp>
    </p:spTree>
    <p:extLst>
      <p:ext uri="{BB962C8B-B14F-4D97-AF65-F5344CB8AC3E}">
        <p14:creationId xmlns:p14="http://schemas.microsoft.com/office/powerpoint/2010/main" val="276298064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85D4A840C0B79842806973E30B2A13A0" ma:contentTypeVersion="1" ma:contentTypeDescription="新しいドキュメントを作成します。" ma:contentTypeScope="" ma:versionID="17a047c5ff0483f8bed5e9b271a4b474">
  <xsd:schema xmlns:xsd="http://www.w3.org/2001/XMLSchema" xmlns:xs="http://www.w3.org/2001/XMLSchema" xmlns:p="http://schemas.microsoft.com/office/2006/metadata/properties" xmlns:ns1="http://schemas.microsoft.com/sharepoint/v3" targetNamespace="http://schemas.microsoft.com/office/2006/metadata/properties" ma:root="true" ma:fieldsID="b80dedcaabf93eecb3f8d093b26cd29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スケジュールの開始日" ma:description="[スケジュールの開始日] は、発行機能により作成されたサイト列です。このページがサイトの閲覧者に表示される最初の日時を示すために使われます。" ma:hidden="true" ma:internalName="PublishingStartDate">
      <xsd:simpleType>
        <xsd:restriction base="dms:Unknown"/>
      </xsd:simpleType>
    </xsd:element>
    <xsd:element name="PublishingExpirationDate" ma:index="9" nillable="true" ma:displayName="スケジュールの終了日" ma:description="[スケジュールの終了日] は、発行機能により作成されたサイト列です。このページがサイトの閲覧者に表示されなくなる日時を示すために使われます。"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1351DC-4415-4586-B2F6-D399B22B7849}">
  <ds:schemaRefs>
    <ds:schemaRef ds:uri="http://schemas.microsoft.com/sharepoint/v3"/>
    <ds:schemaRef ds:uri="http://schemas.openxmlformats.org/package/2006/metadata/core-properties"/>
    <ds:schemaRef ds:uri="http://purl.org/dc/elements/1.1/"/>
    <ds:schemaRef ds:uri="http://schemas.microsoft.com/office/2006/documentManagement/types"/>
    <ds:schemaRef ds:uri="http://purl.org/dc/dcmitype/"/>
    <ds:schemaRef ds:uri="http://schemas.microsoft.com/office/infopath/2007/PartnerControls"/>
    <ds:schemaRef ds:uri="http://purl.org/dc/term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023B93C6-6259-442E-8E0B-03BED656B877}">
  <ds:schemaRefs>
    <ds:schemaRef ds:uri="http://schemas.microsoft.com/sharepoint/v3/contenttype/forms"/>
  </ds:schemaRefs>
</ds:datastoreItem>
</file>

<file path=customXml/itemProps3.xml><?xml version="1.0" encoding="utf-8"?>
<ds:datastoreItem xmlns:ds="http://schemas.openxmlformats.org/officeDocument/2006/customXml" ds:itemID="{075168D0-4F79-4832-A6DD-7E752BB7B2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6723</TotalTime>
  <Words>25</Words>
  <Application>Microsoft Office PowerPoint</Application>
  <PresentationFormat>画面に合わせる (4:3)</PresentationFormat>
  <Paragraphs>28</Paragraphs>
  <Slides>1</Slides>
  <Notes>1</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Office ​​テーマ</vt:lpstr>
      <vt:lpstr>PowerPoint プレゼンテーション</vt:lpstr>
    </vt:vector>
  </TitlesOfParts>
  <Company>大阪府庁</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lastModifiedBy>HOSTNAME</cp:lastModifiedBy>
  <cp:revision>340</cp:revision>
  <cp:lastPrinted>2015-12-21T05:12:55Z</cp:lastPrinted>
  <dcterms:created xsi:type="dcterms:W3CDTF">2013-03-26T10:27:51Z</dcterms:created>
  <dcterms:modified xsi:type="dcterms:W3CDTF">2016-03-30T08:17:09Z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0x01010085D4A840C0B79842806973E30B2A13A0</vt:lpwstr>
  </property>
</Properties>
</file>