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s/slide4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14.xml" ContentType="application/vnd.openxmlformats-officedocument.presentationml.slide+xml"/>
  <Override PartName="/ppt/slides/slide44.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notesSlides/notesSlide2.xml" ContentType="application/vnd.openxmlformats-officedocument.presentationml.notesSlide+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57"/>
  </p:notesMasterIdLst>
  <p:handoutMasterIdLst>
    <p:handoutMasterId r:id="rId58"/>
  </p:handoutMasterIdLst>
  <p:sldIdLst>
    <p:sldId id="256" r:id="rId2"/>
    <p:sldId id="405" r:id="rId3"/>
    <p:sldId id="403" r:id="rId4"/>
    <p:sldId id="313" r:id="rId5"/>
    <p:sldId id="364" r:id="rId6"/>
    <p:sldId id="434" r:id="rId7"/>
    <p:sldId id="410" r:id="rId8"/>
    <p:sldId id="430" r:id="rId9"/>
    <p:sldId id="431" r:id="rId10"/>
    <p:sldId id="417" r:id="rId11"/>
    <p:sldId id="414" r:id="rId12"/>
    <p:sldId id="423" r:id="rId13"/>
    <p:sldId id="432" r:id="rId14"/>
    <p:sldId id="365" r:id="rId15"/>
    <p:sldId id="366" r:id="rId16"/>
    <p:sldId id="367" r:id="rId17"/>
    <p:sldId id="368" r:id="rId18"/>
    <p:sldId id="369" r:id="rId19"/>
    <p:sldId id="370" r:id="rId20"/>
    <p:sldId id="371" r:id="rId21"/>
    <p:sldId id="418" r:id="rId22"/>
    <p:sldId id="373" r:id="rId23"/>
    <p:sldId id="374" r:id="rId24"/>
    <p:sldId id="375" r:id="rId25"/>
    <p:sldId id="376" r:id="rId26"/>
    <p:sldId id="377" r:id="rId27"/>
    <p:sldId id="378" r:id="rId28"/>
    <p:sldId id="380" r:id="rId29"/>
    <p:sldId id="379" r:id="rId30"/>
    <p:sldId id="436" r:id="rId31"/>
    <p:sldId id="357" r:id="rId32"/>
    <p:sldId id="323" r:id="rId33"/>
    <p:sldId id="427" r:id="rId34"/>
    <p:sldId id="428" r:id="rId35"/>
    <p:sldId id="429" r:id="rId36"/>
    <p:sldId id="325" r:id="rId37"/>
    <p:sldId id="358" r:id="rId38"/>
    <p:sldId id="419" r:id="rId39"/>
    <p:sldId id="437" r:id="rId40"/>
    <p:sldId id="422" r:id="rId41"/>
    <p:sldId id="435" r:id="rId42"/>
    <p:sldId id="400" r:id="rId43"/>
    <p:sldId id="398" r:id="rId44"/>
    <p:sldId id="399" r:id="rId45"/>
    <p:sldId id="420" r:id="rId46"/>
    <p:sldId id="387" r:id="rId47"/>
    <p:sldId id="388" r:id="rId48"/>
    <p:sldId id="389" r:id="rId49"/>
    <p:sldId id="390" r:id="rId50"/>
    <p:sldId id="391" r:id="rId51"/>
    <p:sldId id="392" r:id="rId52"/>
    <p:sldId id="393" r:id="rId53"/>
    <p:sldId id="394" r:id="rId54"/>
    <p:sldId id="439" r:id="rId55"/>
    <p:sldId id="438" r:id="rId56"/>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00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49" autoAdjust="0"/>
    <p:restoredTop sz="94700" autoAdjust="0"/>
  </p:normalViewPr>
  <p:slideViewPr>
    <p:cSldViewPr>
      <p:cViewPr>
        <p:scale>
          <a:sx n="66" d="100"/>
          <a:sy n="66" d="100"/>
        </p:scale>
        <p:origin x="-1446"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2.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65"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190" cy="497048"/>
          </a:xfrm>
          <a:prstGeom prst="rect">
            <a:avLst/>
          </a:prstGeom>
        </p:spPr>
        <p:txBody>
          <a:bodyPr vert="horz" lIns="93232" tIns="46616" rIns="93232" bIns="4661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384" y="0"/>
            <a:ext cx="2949190" cy="497048"/>
          </a:xfrm>
          <a:prstGeom prst="rect">
            <a:avLst/>
          </a:prstGeom>
        </p:spPr>
        <p:txBody>
          <a:bodyPr vert="horz" lIns="93232" tIns="46616" rIns="93232" bIns="46616" rtlCol="0"/>
          <a:lstStyle>
            <a:lvl1pPr algn="r">
              <a:defRPr sz="1200"/>
            </a:lvl1pPr>
          </a:lstStyle>
          <a:p>
            <a:fld id="{FD3ADC6C-0A69-4C30-8B87-6D0144EAB3B0}" type="datetimeFigureOut">
              <a:rPr kumimoji="1" lang="ja-JP" altLang="en-US" smtClean="0"/>
              <a:t>2016/3/25</a:t>
            </a:fld>
            <a:endParaRPr kumimoji="1" lang="ja-JP" altLang="en-US"/>
          </a:p>
        </p:txBody>
      </p:sp>
      <p:sp>
        <p:nvSpPr>
          <p:cNvPr id="4" name="フッター プレースホルダー 3"/>
          <p:cNvSpPr>
            <a:spLocks noGrp="1"/>
          </p:cNvSpPr>
          <p:nvPr>
            <p:ph type="ftr" sz="quarter" idx="2"/>
          </p:nvPr>
        </p:nvSpPr>
        <p:spPr>
          <a:xfrm>
            <a:off x="1" y="9440676"/>
            <a:ext cx="2949190" cy="497048"/>
          </a:xfrm>
          <a:prstGeom prst="rect">
            <a:avLst/>
          </a:prstGeom>
        </p:spPr>
        <p:txBody>
          <a:bodyPr vert="horz" lIns="93232" tIns="46616" rIns="93232" bIns="4661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384" y="9440676"/>
            <a:ext cx="2949190" cy="497048"/>
          </a:xfrm>
          <a:prstGeom prst="rect">
            <a:avLst/>
          </a:prstGeom>
        </p:spPr>
        <p:txBody>
          <a:bodyPr vert="horz" lIns="93232" tIns="46616" rIns="93232" bIns="46616" rtlCol="0" anchor="b"/>
          <a:lstStyle>
            <a:lvl1pPr algn="r">
              <a:defRPr sz="1200"/>
            </a:lvl1pPr>
          </a:lstStyle>
          <a:p>
            <a:fld id="{C728B60C-6745-431B-B9B6-A892AC2FDF1E}" type="slidenum">
              <a:rPr kumimoji="1" lang="ja-JP" altLang="en-US" smtClean="0"/>
              <a:t>‹#›</a:t>
            </a:fld>
            <a:endParaRPr kumimoji="1" lang="ja-JP" altLang="en-US"/>
          </a:p>
        </p:txBody>
      </p:sp>
    </p:spTree>
    <p:extLst>
      <p:ext uri="{BB962C8B-B14F-4D97-AF65-F5344CB8AC3E}">
        <p14:creationId xmlns:p14="http://schemas.microsoft.com/office/powerpoint/2010/main" val="33775529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3"/>
            <a:ext cx="2949787" cy="496967"/>
          </a:xfrm>
          <a:prstGeom prst="rect">
            <a:avLst/>
          </a:prstGeom>
        </p:spPr>
        <p:txBody>
          <a:bodyPr vert="horz" lIns="91417" tIns="45711" rIns="91417" bIns="457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1" y="3"/>
            <a:ext cx="2949787" cy="496967"/>
          </a:xfrm>
          <a:prstGeom prst="rect">
            <a:avLst/>
          </a:prstGeom>
        </p:spPr>
        <p:txBody>
          <a:bodyPr vert="horz" lIns="91417" tIns="45711" rIns="91417" bIns="45711" rtlCol="0"/>
          <a:lstStyle>
            <a:lvl1pPr algn="r">
              <a:defRPr sz="1200"/>
            </a:lvl1pPr>
          </a:lstStyle>
          <a:p>
            <a:fld id="{ECF6F7F8-8913-4732-AEA3-7F832FCF49E4}" type="datetimeFigureOut">
              <a:rPr kumimoji="1" lang="ja-JP" altLang="en-US" smtClean="0"/>
              <a:t>2016/3/25</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17" tIns="45711" rIns="91417" bIns="45711"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17" tIns="45711" rIns="91417" bIns="4571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9"/>
            <a:ext cx="2949787" cy="496967"/>
          </a:xfrm>
          <a:prstGeom prst="rect">
            <a:avLst/>
          </a:prstGeom>
        </p:spPr>
        <p:txBody>
          <a:bodyPr vert="horz" lIns="91417" tIns="45711" rIns="91417" bIns="457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1" y="9440649"/>
            <a:ext cx="2949787" cy="496967"/>
          </a:xfrm>
          <a:prstGeom prst="rect">
            <a:avLst/>
          </a:prstGeom>
        </p:spPr>
        <p:txBody>
          <a:bodyPr vert="horz" lIns="91417" tIns="45711" rIns="91417" bIns="45711"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48991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14</a:t>
            </a:fld>
            <a:endParaRPr kumimoji="1" lang="ja-JP" altLang="en-US"/>
          </a:p>
        </p:txBody>
      </p:sp>
    </p:spTree>
    <p:extLst>
      <p:ext uri="{BB962C8B-B14F-4D97-AF65-F5344CB8AC3E}">
        <p14:creationId xmlns:p14="http://schemas.microsoft.com/office/powerpoint/2010/main" val="1525681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51</a:t>
            </a:fld>
            <a:endParaRPr kumimoji="1" lang="ja-JP" altLang="en-US"/>
          </a:p>
        </p:txBody>
      </p:sp>
    </p:spTree>
    <p:extLst>
      <p:ext uri="{BB962C8B-B14F-4D97-AF65-F5344CB8AC3E}">
        <p14:creationId xmlns:p14="http://schemas.microsoft.com/office/powerpoint/2010/main" val="1954913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smtClean="0"/>
              <a:t>資料６</a:t>
            </a:r>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資料６</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資料６</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資料６</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smtClean="0"/>
              <a:t>資料６</a:t>
            </a:r>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smtClean="0"/>
              <a:t>資料６</a:t>
            </a:r>
            <a:endParaRPr kumimoji="1" lang="ja-JP" altLang="en-US"/>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4" name="フッター プレースホルダー 3"/>
          <p:cNvSpPr>
            <a:spLocks noGrp="1"/>
          </p:cNvSpPr>
          <p:nvPr>
            <p:ph type="ftr" sz="quarter" idx="11"/>
          </p:nvPr>
        </p:nvSpPr>
        <p:spPr>
          <a:xfrm>
            <a:off x="5220072" y="6344752"/>
            <a:ext cx="3505200" cy="365760"/>
          </a:xfrm>
        </p:spPr>
        <p:txBody>
          <a:bodyPr/>
          <a:lstStyle/>
          <a:p>
            <a:r>
              <a:rPr kumimoji="1" lang="ja-JP" altLang="en-US" dirty="0"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資料６</a:t>
            </a: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endParaRPr kumimoji="1" lang="ja-JP" altLang="en-US"/>
          </a:p>
        </p:txBody>
      </p:sp>
      <p:sp>
        <p:nvSpPr>
          <p:cNvPr id="3" name="フッター プレースホルダー 2"/>
          <p:cNvSpPr>
            <a:spLocks noGrp="1"/>
          </p:cNvSpPr>
          <p:nvPr>
            <p:ph type="ftr" sz="quarter" idx="3"/>
          </p:nvPr>
        </p:nvSpPr>
        <p:spPr>
          <a:xfrm>
            <a:off x="5201614" y="6353175"/>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smtClean="0"/>
              <a:t>資料６</a:t>
            </a:r>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67544"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gif"/><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w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gi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gi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2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46.pn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51.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image" Target="../media/image56.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6.xml"/><Relationship Id="rId4" Type="http://schemas.openxmlformats.org/officeDocument/2006/relationships/image" Target="../media/image61.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2.bin"/><Relationship Id="rId4" Type="http://schemas.openxmlformats.org/officeDocument/2006/relationships/image" Target="../media/image2.wmf"/></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6.emf"/><Relationship Id="rId4" Type="http://schemas.openxmlformats.org/officeDocument/2006/relationships/image" Target="../media/image65.emf"/></Relationships>
</file>

<file path=ppt/slides/_rels/slide5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5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87624" y="3717032"/>
            <a:ext cx="6984776" cy="1152128"/>
          </a:xfrm>
        </p:spPr>
        <p:txBody>
          <a:bodyPr>
            <a:normAutofit fontScale="90000"/>
          </a:bodyPr>
          <a:lstStyle/>
          <a:p>
            <a:pPr algn="l"/>
            <a:r>
              <a:rPr lang="ja-JP" altLang="en-US"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異常気象時通行規制区間及び</a:t>
            </a:r>
            <a:r>
              <a:rPr lang="en-US" altLang="ja-JP"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36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36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3600" b="1" dirty="0" smtClean="0">
                <a:latin typeface="HGSｺﾞｼｯｸM" panose="020B0600000000000000" pitchFamily="50" charset="-128"/>
                <a:ea typeface="HGSｺﾞｼｯｸM" panose="020B0600000000000000" pitchFamily="50" charset="-128"/>
                <a:cs typeface="Meiryo UI" panose="020B0604030504040204" pitchFamily="50" charset="-128"/>
              </a:rPr>
              <a:t>規制基準の見直し検討について</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kumimoji="1"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3" name="サブタイトル 2"/>
          <p:cNvSpPr>
            <a:spLocks noGrp="1"/>
          </p:cNvSpPr>
          <p:nvPr>
            <p:ph type="subTitle" idx="1"/>
          </p:nvPr>
        </p:nvSpPr>
        <p:spPr>
          <a:xfrm>
            <a:off x="1115616" y="5013176"/>
            <a:ext cx="7056784" cy="720080"/>
          </a:xfrm>
        </p:spPr>
        <p:txBody>
          <a:bodyPr>
            <a:noAutofit/>
          </a:bodyPr>
          <a:lstStyle/>
          <a:p>
            <a:pPr algn="ctr"/>
            <a:r>
              <a:rPr lang="ja-JP" altLang="en-US" sz="1800" b="1" dirty="0" smtClean="0">
                <a:latin typeface="HGSｺﾞｼｯｸM" panose="020B0600000000000000" pitchFamily="50" charset="-128"/>
                <a:ea typeface="HGSｺﾞｼｯｸM" panose="020B0600000000000000" pitchFamily="50" charset="-128"/>
                <a:cs typeface="Meiryo UI" panose="020B0604030504040204" pitchFamily="50" charset="-128"/>
              </a:rPr>
              <a:t>大阪府都市基盤施設維持管理技術審議会</a:t>
            </a:r>
            <a:endParaRPr lang="en-US" altLang="ja-JP" sz="1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algn="ctr"/>
            <a:r>
              <a:rPr lang="ja-JP" altLang="en-US" b="1" dirty="0" smtClean="0">
                <a:latin typeface="HGSｺﾞｼｯｸM" panose="020B0600000000000000" pitchFamily="50" charset="-128"/>
                <a:ea typeface="HGSｺﾞｼｯｸM" panose="020B0600000000000000" pitchFamily="50" charset="-128"/>
                <a:cs typeface="Meiryo UI" panose="020B0604030504040204" pitchFamily="50" charset="-128"/>
              </a:rPr>
              <a:t>平成２７年度　第１回　道路・橋梁等部会</a:t>
            </a:r>
            <a:endParaRPr kumimoji="1" lang="ja-JP" altLang="en-US"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スライド番号プレースホルダー 7"/>
          <p:cNvSpPr>
            <a:spLocks noGrp="1"/>
          </p:cNvSpPr>
          <p:nvPr>
            <p:ph type="sldNum" sz="quarter" idx="12"/>
          </p:nvPr>
        </p:nvSpPr>
        <p:spPr/>
        <p:txBody>
          <a:bodyPr/>
          <a:lstStyle/>
          <a:p>
            <a:fld id="{40F85341-AB73-4280-8395-A80C95690EE8}" type="slidenum">
              <a:rPr kumimoji="1" lang="ja-JP" altLang="en-US" smtClean="0"/>
              <a:t>1</a:t>
            </a:fld>
            <a:endParaRPr kumimoji="1" lang="ja-JP" altLang="en-US" dirty="0"/>
          </a:p>
        </p:txBody>
      </p:sp>
      <p:sp>
        <p:nvSpPr>
          <p:cNvPr id="11" name="フッター プレースホルダー 3"/>
          <p:cNvSpPr>
            <a:spLocks noGrp="1"/>
          </p:cNvSpPr>
          <p:nvPr>
            <p:ph type="ftr" sz="quarter" idx="11"/>
          </p:nvPr>
        </p:nvSpPr>
        <p:spPr>
          <a:xfrm>
            <a:off x="6660232" y="260648"/>
            <a:ext cx="2250584" cy="648072"/>
          </a:xfrm>
        </p:spPr>
        <p:txBody>
          <a:bodyPr/>
          <a:lstStyle/>
          <a:p>
            <a:r>
              <a:rPr kumimoji="1" lang="ja-JP" altLang="en-US" sz="3200" b="1" dirty="0" smtClean="0">
                <a:latin typeface="Meiryo UI" panose="020B0604030504040204" pitchFamily="50" charset="-128"/>
                <a:ea typeface="Meiryo UI" panose="020B0604030504040204" pitchFamily="50" charset="-128"/>
                <a:cs typeface="Meiryo UI" panose="020B0604030504040204" pitchFamily="50" charset="-128"/>
              </a:rPr>
              <a:t>資料５</a:t>
            </a:r>
            <a:endParaRPr kumimoji="1" lang="ja-JP" altLang="en-US" sz="32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64882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３）大阪府における</a:t>
            </a:r>
            <a:r>
              <a:rPr lang="ja-JP" altLang="en-US" sz="2700" dirty="0" smtClean="0">
                <a:latin typeface="HGSｺﾞｼｯｸM" panose="020B0600000000000000" pitchFamily="50" charset="-128"/>
                <a:ea typeface="HGSｺﾞｼｯｸM" panose="020B0600000000000000" pitchFamily="50" charset="-128"/>
              </a:rPr>
              <a:t>運用方針：解説（基準雨量区分）</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7" name="フッター プレースホルダー 6"/>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10</a:t>
            </a:fld>
            <a:endParaRPr kumimoji="1" lang="ja-JP" altLang="en-US"/>
          </a:p>
        </p:txBody>
      </p:sp>
      <p:sp>
        <p:nvSpPr>
          <p:cNvPr id="6" name="テキスト ボックス 5"/>
          <p:cNvSpPr txBox="1"/>
          <p:nvPr/>
        </p:nvSpPr>
        <p:spPr>
          <a:xfrm>
            <a:off x="467543" y="1268760"/>
            <a:ext cx="8136905" cy="1015663"/>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過去</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年間</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において、現行の規制基</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準雨量以上で災害の無かった経験最大</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雨量を下記の</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基準雨量区分</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に照らし、緩和する</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（新）規制基準雨量を設定</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する。</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9" name="表 8"/>
          <p:cNvGraphicFramePr>
            <a:graphicFrameLocks noGrp="1" noChangeAspect="1"/>
          </p:cNvGraphicFramePr>
          <p:nvPr>
            <p:extLst>
              <p:ext uri="{D42A27DB-BD31-4B8C-83A1-F6EECF244321}">
                <p14:modId xmlns:p14="http://schemas.microsoft.com/office/powerpoint/2010/main" val="487828990"/>
              </p:ext>
            </p:extLst>
          </p:nvPr>
        </p:nvGraphicFramePr>
        <p:xfrm>
          <a:off x="340893" y="2420888"/>
          <a:ext cx="8407571" cy="3816422"/>
        </p:xfrm>
        <a:graphic>
          <a:graphicData uri="http://schemas.openxmlformats.org/drawingml/2006/table">
            <a:tbl>
              <a:tblPr firstRow="1" bandRow="1">
                <a:tableStyleId>{5C22544A-7EE6-4342-B048-85BDC9FD1C3A}</a:tableStyleId>
              </a:tblPr>
              <a:tblGrid>
                <a:gridCol w="1402080"/>
                <a:gridCol w="1532883"/>
                <a:gridCol w="1008112"/>
                <a:gridCol w="1152128"/>
                <a:gridCol w="1152128"/>
                <a:gridCol w="2160240"/>
              </a:tblGrid>
              <a:tr h="674144">
                <a:tc gridSpan="2">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基準雨量区分</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pPr algn="ct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設定</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区間数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通行規制</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連続雨量</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通行止め</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連続雨量</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過去</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年の</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経験最大連続雨量</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①</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130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１２</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80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130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131㎜~150㎜</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150㎜</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２４</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150㎜</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151㎜~170㎜</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170㎜</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aseline="0" dirty="0" smtClean="0">
                          <a:latin typeface="Meiryo UI" panose="020B0604030504040204" pitchFamily="50" charset="-128"/>
                          <a:ea typeface="Meiryo UI" panose="020B0604030504040204" pitchFamily="50" charset="-128"/>
                          <a:cs typeface="Meiryo UI" panose="020B0604030504040204" pitchFamily="50" charset="-128"/>
                        </a:rPr>
                        <a:t>８</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170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171㎜~190㎜</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④（新規）</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190㎜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140㎜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190㎜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191</a:t>
                      </a: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~210</a:t>
                      </a: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⑤（新規）</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210㎜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160㎜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210㎜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211㎜~230</a:t>
                      </a: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⑥（新規）</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230</a:t>
                      </a: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180㎜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230㎜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231</a:t>
                      </a: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~250㎜</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⑦（新規）</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250</a:t>
                      </a: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200</a:t>
                      </a: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250㎜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251㎜~270㎜</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⑧（新規）</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270㎜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220</a:t>
                      </a: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270㎜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271㎜~290㎜</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⑨（新規）</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290㎜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240㎜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290㎜</a:t>
                      </a:r>
                      <a:endParaRPr kumimoji="1"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291㎜</a:t>
                      </a:r>
                      <a:r>
                        <a:rPr kumimoji="1" lang="ja-JP" altLang="en-US" sz="1400" b="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以上</a:t>
                      </a:r>
                      <a:endParaRPr kumimoji="1" lang="ja-JP" altLang="en-US" sz="1400" b="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Tree>
    <p:extLst>
      <p:ext uri="{BB962C8B-B14F-4D97-AF65-F5344CB8AC3E}">
        <p14:creationId xmlns:p14="http://schemas.microsoft.com/office/powerpoint/2010/main" val="26564010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３）大阪府における</a:t>
            </a:r>
            <a:r>
              <a:rPr lang="ja-JP" altLang="en-US" sz="2700" dirty="0" smtClean="0">
                <a:latin typeface="HGSｺﾞｼｯｸM" panose="020B0600000000000000" pitchFamily="50" charset="-128"/>
                <a:ea typeface="HGSｺﾞｼｯｸM" panose="020B0600000000000000" pitchFamily="50" charset="-128"/>
              </a:rPr>
              <a:t>運用方針：解説</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dirty="0" smtClean="0">
                <a:latin typeface="+mn-ea"/>
              </a:rPr>
              <a:t>資料５</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11</a:t>
            </a:fld>
            <a:endParaRPr kumimoji="1" lang="ja-JP" altLang="en-US" dirty="0"/>
          </a:p>
        </p:txBody>
      </p:sp>
      <p:sp>
        <p:nvSpPr>
          <p:cNvPr id="5" name="テキスト ボックス 4"/>
          <p:cNvSpPr txBox="1"/>
          <p:nvPr/>
        </p:nvSpPr>
        <p:spPr>
          <a:xfrm>
            <a:off x="100233" y="1268760"/>
            <a:ext cx="8928000" cy="523220"/>
          </a:xfrm>
          <a:prstGeom prst="rect">
            <a:avLst/>
          </a:prstGeom>
          <a:solidFill>
            <a:schemeClr val="bg2"/>
          </a:solidFill>
          <a:ln>
            <a:solidFill>
              <a:schemeClr val="tx1"/>
            </a:solidFill>
          </a:ln>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③　</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経過観察</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（対策工</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の</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評価とモニタリング）</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テキスト ボックス 8"/>
          <p:cNvSpPr txBox="1"/>
          <p:nvPr/>
        </p:nvSpPr>
        <p:spPr>
          <a:xfrm>
            <a:off x="531785" y="1988840"/>
            <a:ext cx="8064896" cy="3108543"/>
          </a:xfrm>
          <a:prstGeom prst="rect">
            <a:avLst/>
          </a:prstGeom>
          <a:noFill/>
          <a:ln>
            <a:noFill/>
            <a:prstDash val="dash"/>
          </a:ln>
        </p:spPr>
        <p:txBody>
          <a:bodyPr wrap="square" rtlCol="0">
            <a:spAutoFit/>
          </a:bodyPr>
          <a:lstStyle/>
          <a:p>
            <a:pPr marL="457200" indent="-457200">
              <a:buFont typeface="Arial" panose="020B0604020202020204" pitchFamily="34" charset="0"/>
              <a:buChar char="•"/>
            </a:pP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日常の道路パトロール、簡易点検</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（１年に１回）</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、道路防災点検</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（５年に１回）</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により、</a:t>
            </a:r>
            <a:r>
              <a:rPr lang="ja-JP" altLang="en-US" sz="28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対策工の経過観察を５年間行い</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、その結果、</a:t>
            </a:r>
            <a:r>
              <a:rPr lang="ja-JP" altLang="en-US" sz="28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無災害</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であること</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学識経験者</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よる現地</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確認</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５</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のうえ、</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モニタリング</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６</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（降雨観測・雨水浸透挙動観測）</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の地点、項目、期間の指示を得て</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観測を行う</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539552" y="5149641"/>
            <a:ext cx="8064896" cy="1015663"/>
          </a:xfrm>
          <a:prstGeom prst="rect">
            <a:avLst/>
          </a:prstGeom>
          <a:noFill/>
          <a:ln>
            <a:noFill/>
            <a:prstDash val="dash"/>
          </a:ln>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５：②で行う現地確認と兼ねても良い。</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６</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sym typeface="Wingdings" panose="05000000000000000000" pitchFamily="2" charset="2"/>
              </a:rPr>
              <a:t>：「（新）</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規制基準雨量」「規制発令の解除基準」の妥当性</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を検証するために実施する。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6980242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2576057"/>
            <a:ext cx="3024336" cy="3739341"/>
          </a:xfrm>
          <a:prstGeom prst="rect">
            <a:avLst/>
          </a:prstGeom>
        </p:spPr>
      </p:pic>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12</a:t>
            </a:fld>
            <a:endParaRPr kumimoji="1" lang="ja-JP" altLang="en-US"/>
          </a:p>
        </p:txBody>
      </p:sp>
      <p:sp>
        <p:nvSpPr>
          <p:cNvPr id="5" name="正方形/長方形 4"/>
          <p:cNvSpPr/>
          <p:nvPr/>
        </p:nvSpPr>
        <p:spPr>
          <a:xfrm>
            <a:off x="2061963" y="6038400"/>
            <a:ext cx="1370888" cy="276999"/>
          </a:xfrm>
          <a:prstGeom prst="rect">
            <a:avLst/>
          </a:prstGeom>
        </p:spPr>
        <p:txBody>
          <a:bodyPr wrap="none">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（気象庁</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HP</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より）</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851" y="4310207"/>
            <a:ext cx="1901575" cy="17114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0502" y="4459655"/>
            <a:ext cx="1754161" cy="1578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正方形/長方形 10"/>
          <p:cNvSpPr/>
          <p:nvPr/>
        </p:nvSpPr>
        <p:spPr>
          <a:xfrm>
            <a:off x="7225083" y="6038398"/>
            <a:ext cx="1905000" cy="276999"/>
          </a:xfrm>
          <a:prstGeom prst="rect">
            <a:avLst/>
          </a:prstGeom>
        </p:spPr>
        <p:txBody>
          <a:bodyPr wrap="square">
            <a:spAutoFit/>
          </a:bodyP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テンシオメータ</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7963" y="4310206"/>
            <a:ext cx="1728192" cy="17281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正方形/長方形 12"/>
          <p:cNvSpPr/>
          <p:nvPr/>
        </p:nvSpPr>
        <p:spPr>
          <a:xfrm>
            <a:off x="5517229" y="6058133"/>
            <a:ext cx="1728192" cy="276999"/>
          </a:xfrm>
          <a:prstGeom prst="rect">
            <a:avLst/>
          </a:prstGeom>
        </p:spPr>
        <p:txBody>
          <a:bodyPr wrap="square">
            <a:spAutoFit/>
          </a:bodyP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地下水位計の例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16959" t="6865" r="15679"/>
          <a:stretch/>
        </p:blipFill>
        <p:spPr bwMode="auto">
          <a:xfrm>
            <a:off x="6012160" y="1196752"/>
            <a:ext cx="2709527" cy="2809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正方形/長方形 14"/>
          <p:cNvSpPr/>
          <p:nvPr/>
        </p:nvSpPr>
        <p:spPr>
          <a:xfrm>
            <a:off x="5988883" y="3979307"/>
            <a:ext cx="2732804" cy="276999"/>
          </a:xfrm>
          <a:prstGeom prst="rect">
            <a:avLst/>
          </a:prstGeom>
          <a:solidFill>
            <a:schemeClr val="bg1"/>
          </a:solidFill>
        </p:spPr>
        <p:txBody>
          <a:bodyPr wrap="square">
            <a:spAutoFit/>
          </a:bodyP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観測状況の一例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211960" y="3495253"/>
            <a:ext cx="1569660"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雨水浸透挙動</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251520" y="2832055"/>
            <a:ext cx="877163"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降水量</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3691495" y="6038397"/>
            <a:ext cx="1905000" cy="276999"/>
          </a:xfrm>
          <a:prstGeom prst="rect">
            <a:avLst/>
          </a:prstGeom>
        </p:spPr>
        <p:txBody>
          <a:bodyPr wrap="square">
            <a:spAutoFit/>
          </a:bodyPr>
          <a:lstStyle/>
          <a:p>
            <a:pPr algn="ct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土壌水分計の例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386914583"/>
              </p:ext>
            </p:extLst>
          </p:nvPr>
        </p:nvGraphicFramePr>
        <p:xfrm>
          <a:off x="467544" y="1226835"/>
          <a:ext cx="5063173" cy="1249680"/>
        </p:xfrm>
        <a:graphic>
          <a:graphicData uri="http://schemas.openxmlformats.org/drawingml/2006/table">
            <a:tbl>
              <a:tblPr firstRow="1" bandRow="1">
                <a:tableStyleId>{5C22544A-7EE6-4342-B048-85BDC9FD1C3A}</a:tableStyleId>
              </a:tblPr>
              <a:tblGrid>
                <a:gridCol w="1632268"/>
                <a:gridCol w="3430905"/>
              </a:tblGrid>
              <a:tr h="144016">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項　　目</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測　　定</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0">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降　水　量</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雨　　量</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1000">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雨水浸透挙動</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地下水位，間隙水圧，</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土壌水分，テンシオメータ（</a:t>
                      </a:r>
                      <a:r>
                        <a:rPr kumimoji="1"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ｐ</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F</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tc>
              </a:tr>
            </a:tbl>
          </a:graphicData>
        </a:graphic>
      </p:graphicFrame>
      <p:sp>
        <p:nvSpPr>
          <p:cNvPr id="19"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３）大阪府における</a:t>
            </a:r>
            <a:r>
              <a:rPr lang="ja-JP" altLang="en-US" sz="2700" dirty="0" smtClean="0">
                <a:latin typeface="HGSｺﾞｼｯｸM" panose="020B0600000000000000" pitchFamily="50" charset="-128"/>
                <a:ea typeface="HGSｺﾞｼｯｸM" panose="020B0600000000000000" pitchFamily="50" charset="-128"/>
              </a:rPr>
              <a:t>運用方針：解説（モニタリング）</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28841410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３）大阪府における</a:t>
            </a:r>
            <a:r>
              <a:rPr lang="ja-JP" altLang="en-US" sz="2700" dirty="0" smtClean="0">
                <a:latin typeface="HGSｺﾞｼｯｸM" panose="020B0600000000000000" pitchFamily="50" charset="-128"/>
                <a:ea typeface="HGSｺﾞｼｯｸM" panose="020B0600000000000000" pitchFamily="50" charset="-128"/>
              </a:rPr>
              <a:t>運用方針：解説</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dirty="0" smtClean="0">
                <a:latin typeface="+mn-ea"/>
              </a:rPr>
              <a:t>資料５</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13</a:t>
            </a:fld>
            <a:endParaRPr kumimoji="1" lang="ja-JP" altLang="en-US" dirty="0"/>
          </a:p>
        </p:txBody>
      </p:sp>
      <p:sp>
        <p:nvSpPr>
          <p:cNvPr id="11" name="テキスト ボックス 10"/>
          <p:cNvSpPr txBox="1"/>
          <p:nvPr/>
        </p:nvSpPr>
        <p:spPr>
          <a:xfrm>
            <a:off x="107504" y="1268760"/>
            <a:ext cx="8928000" cy="523220"/>
          </a:xfrm>
          <a:prstGeom prst="rect">
            <a:avLst/>
          </a:prstGeom>
          <a:solidFill>
            <a:schemeClr val="bg2"/>
          </a:solidFill>
          <a:ln>
            <a:solidFill>
              <a:schemeClr val="tx1"/>
            </a:solidFill>
          </a:ln>
        </p:spPr>
        <p:txBody>
          <a:bodyPr wrap="square" rtlCol="0">
            <a:spAutoFit/>
          </a:bodyPr>
          <a:lstStyle/>
          <a:p>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④</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安全性</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の</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評価</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（規制区間の解除）</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テキスト ボックス 11"/>
          <p:cNvSpPr txBox="1"/>
          <p:nvPr/>
        </p:nvSpPr>
        <p:spPr>
          <a:xfrm>
            <a:off x="539552" y="1988840"/>
            <a:ext cx="8064896" cy="2246769"/>
          </a:xfrm>
          <a:prstGeom prst="rect">
            <a:avLst/>
          </a:prstGeom>
          <a:noFill/>
          <a:ln>
            <a:noFill/>
            <a:prstDash val="dash"/>
          </a:ln>
        </p:spPr>
        <p:txBody>
          <a:bodyPr wrap="square" rtlCol="0">
            <a:spAutoFit/>
          </a:bodyPr>
          <a:lstStyle/>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モニタリングのデータや対策工の評価などの経過観察結果を参考に、必要</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に応じて学識</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経験者</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の現地</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確認</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行い、</a:t>
            </a:r>
            <a:r>
              <a:rPr lang="ja-JP" altLang="en-US" sz="28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大阪府都市基盤施設維持管理技術審</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議会において</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規制区間の</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安全性の評価</a:t>
            </a:r>
            <a:r>
              <a:rPr lang="ja-JP" altLang="en-US" sz="28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ついて見解</a:t>
            </a:r>
            <a:r>
              <a:rPr lang="ja-JP" altLang="en-US" sz="28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を得る</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こと</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8756994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３）大阪府における</a:t>
            </a:r>
            <a:r>
              <a:rPr lang="ja-JP" altLang="en-US" sz="2700" dirty="0" smtClean="0">
                <a:latin typeface="HGSｺﾞｼｯｸM" panose="020B0600000000000000" pitchFamily="50" charset="-128"/>
                <a:ea typeface="HGSｺﾞｼｯｸM" panose="020B0600000000000000" pitchFamily="50" charset="-128"/>
              </a:rPr>
              <a:t>運用方針：解説（運用フロー）</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sp>
        <p:nvSpPr>
          <p:cNvPr id="11" name="正方形/長方形 10"/>
          <p:cNvSpPr/>
          <p:nvPr/>
        </p:nvSpPr>
        <p:spPr>
          <a:xfrm>
            <a:off x="625184" y="3972175"/>
            <a:ext cx="4292590" cy="37841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規制基準雨量緩和（引上げ）の実施</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219895" y="2505387"/>
            <a:ext cx="1204741" cy="36351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788972" y="2513866"/>
            <a:ext cx="1200474" cy="356486"/>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198281" y="6237312"/>
            <a:ext cx="4756865" cy="37305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通行規制区間解除（道路管理者の最終判断）</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220456" y="5716864"/>
            <a:ext cx="8700268" cy="34740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安全性の評価（</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学識経験者</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による</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見解：</a:t>
            </a:r>
            <a:r>
              <a:rPr lang="zh-TW"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a:t>
            </a:r>
            <a:r>
              <a:rPr lang="zh-TW"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都市基盤施設維持管理技術審</a:t>
            </a:r>
            <a:r>
              <a:rPr lang="zh-TW"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議会</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3751668" y="1196752"/>
            <a:ext cx="1711613" cy="36003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通行規制区間</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92212" y="1844824"/>
            <a:ext cx="2468616" cy="3473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要対策箇所：無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3366228" y="1844824"/>
            <a:ext cx="2468616" cy="35341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要対策箇所：対策済</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6467628" y="1844824"/>
            <a:ext cx="2468616" cy="35341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要対策箇所：未対策</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3" name="グループ化 22"/>
          <p:cNvGrpSpPr/>
          <p:nvPr/>
        </p:nvGrpSpPr>
        <p:grpSpPr>
          <a:xfrm>
            <a:off x="1418289" y="1556792"/>
            <a:ext cx="6281119" cy="287673"/>
            <a:chOff x="1603249" y="1796164"/>
            <a:chExt cx="6281119" cy="396000"/>
          </a:xfrm>
        </p:grpSpPr>
        <p:cxnSp>
          <p:nvCxnSpPr>
            <p:cNvPr id="21" name="直線コネクタ 20"/>
            <p:cNvCxnSpPr/>
            <p:nvPr/>
          </p:nvCxnSpPr>
          <p:spPr>
            <a:xfrm flipH="1">
              <a:off x="1603249" y="1977824"/>
              <a:ext cx="62811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4788024" y="1796164"/>
              <a:ext cx="0" cy="396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1609598" y="1981205"/>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a:off x="7877354" y="1974855"/>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グループ化 21"/>
          <p:cNvGrpSpPr/>
          <p:nvPr/>
        </p:nvGrpSpPr>
        <p:grpSpPr>
          <a:xfrm>
            <a:off x="639352" y="2204864"/>
            <a:ext cx="1556384" cy="302998"/>
            <a:chOff x="783368" y="2807679"/>
            <a:chExt cx="1556384" cy="405630"/>
          </a:xfrm>
        </p:grpSpPr>
        <p:cxnSp>
          <p:nvCxnSpPr>
            <p:cNvPr id="48" name="直線矢印コネクタ 47"/>
            <p:cNvCxnSpPr/>
            <p:nvPr/>
          </p:nvCxnSpPr>
          <p:spPr>
            <a:xfrm flipH="1">
              <a:off x="2336245"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a:off x="783368" y="3015802"/>
              <a:ext cx="1556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55" name="直線矢印コネクタ 54"/>
          <p:cNvCxnSpPr/>
          <p:nvPr/>
        </p:nvCxnSpPr>
        <p:spPr>
          <a:xfrm flipH="1">
            <a:off x="1290084" y="3759961"/>
            <a:ext cx="0" cy="216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p:nvPr/>
        </p:nvCxnSpPr>
        <p:spPr>
          <a:xfrm flipH="1">
            <a:off x="2779333" y="4350590"/>
            <a:ext cx="0" cy="216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flipH="1">
            <a:off x="5389590" y="2893880"/>
            <a:ext cx="0" cy="25200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flipH="1">
            <a:off x="6927962" y="2880232"/>
            <a:ext cx="0" cy="25200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flipH="1">
            <a:off x="8482867" y="2893880"/>
            <a:ext cx="0" cy="252000"/>
          </a:xfrm>
          <a:prstGeom prst="straightConnector1">
            <a:avLst/>
          </a:prstGeom>
          <a:ln w="12700" cmpd="dbl">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1" name="正方形/長方形 70"/>
          <p:cNvSpPr/>
          <p:nvPr/>
        </p:nvSpPr>
        <p:spPr>
          <a:xfrm>
            <a:off x="1464738" y="4566614"/>
            <a:ext cx="6234670" cy="36004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５年間の経過観察（対策工の評価、降雨観測、雨水浸透挙動観測）</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4994530" y="3154616"/>
            <a:ext cx="3897950" cy="377012"/>
          </a:xfrm>
          <a:prstGeom prst="rect">
            <a:avLst/>
          </a:prstGeom>
          <a:solidFill>
            <a:srgbClr val="FF00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対策</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工</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正方形/長方形 93"/>
          <p:cNvSpPr/>
          <p:nvPr/>
        </p:nvSpPr>
        <p:spPr>
          <a:xfrm>
            <a:off x="6325592" y="2518282"/>
            <a:ext cx="1204741" cy="364136"/>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正方形/長方形 94"/>
          <p:cNvSpPr/>
          <p:nvPr/>
        </p:nvSpPr>
        <p:spPr>
          <a:xfrm>
            <a:off x="7882630" y="2518160"/>
            <a:ext cx="1200474" cy="364239"/>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正方形/長方形 95"/>
          <p:cNvSpPr/>
          <p:nvPr/>
        </p:nvSpPr>
        <p:spPr>
          <a:xfrm>
            <a:off x="54891" y="2527231"/>
            <a:ext cx="1204741" cy="35671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正方形/長方形 96"/>
          <p:cNvSpPr/>
          <p:nvPr/>
        </p:nvSpPr>
        <p:spPr>
          <a:xfrm>
            <a:off x="1605234" y="2522474"/>
            <a:ext cx="1200474" cy="360663"/>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4927299" y="3537080"/>
            <a:ext cx="2020679" cy="612000"/>
            <a:chOff x="4927299" y="3441040"/>
            <a:chExt cx="2020679" cy="720341"/>
          </a:xfrm>
        </p:grpSpPr>
        <p:cxnSp>
          <p:nvCxnSpPr>
            <p:cNvPr id="68" name="直線矢印コネクタ 67"/>
            <p:cNvCxnSpPr/>
            <p:nvPr/>
          </p:nvCxnSpPr>
          <p:spPr>
            <a:xfrm flipH="1" flipV="1">
              <a:off x="4927299" y="4155642"/>
              <a:ext cx="2016000" cy="1529"/>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p:nvPr/>
          </p:nvCxnSpPr>
          <p:spPr>
            <a:xfrm>
              <a:off x="6947978" y="3441040"/>
              <a:ext cx="0" cy="720341"/>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2" name="直線矢印コネクタ 111"/>
          <p:cNvCxnSpPr/>
          <p:nvPr/>
        </p:nvCxnSpPr>
        <p:spPr>
          <a:xfrm flipH="1">
            <a:off x="4572000" y="6057312"/>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p:nvPr/>
        </p:nvCxnSpPr>
        <p:spPr>
          <a:xfrm flipH="1">
            <a:off x="3452248" y="5553902"/>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正方形/長方形 62"/>
          <p:cNvSpPr/>
          <p:nvPr/>
        </p:nvSpPr>
        <p:spPr>
          <a:xfrm>
            <a:off x="2849877" y="5232521"/>
            <a:ext cx="1204741" cy="35671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正方形/長方形 68"/>
          <p:cNvSpPr/>
          <p:nvPr/>
        </p:nvSpPr>
        <p:spPr>
          <a:xfrm>
            <a:off x="4946554" y="5258228"/>
            <a:ext cx="2745840" cy="360663"/>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災害：有、追加対策必要</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8" name="グループ化 17"/>
          <p:cNvGrpSpPr/>
          <p:nvPr/>
        </p:nvGrpSpPr>
        <p:grpSpPr>
          <a:xfrm>
            <a:off x="7692394" y="3537224"/>
            <a:ext cx="335990" cy="1908000"/>
            <a:chOff x="7692394" y="3430864"/>
            <a:chExt cx="434634" cy="2007696"/>
          </a:xfrm>
        </p:grpSpPr>
        <p:cxnSp>
          <p:nvCxnSpPr>
            <p:cNvPr id="10" name="直線コネクタ 9"/>
            <p:cNvCxnSpPr>
              <a:stCxn id="69" idx="3"/>
            </p:cNvCxnSpPr>
            <p:nvPr/>
          </p:nvCxnSpPr>
          <p:spPr>
            <a:xfrm>
              <a:off x="7692394" y="5438560"/>
              <a:ext cx="434634" cy="0"/>
            </a:xfrm>
            <a:prstGeom prst="line">
              <a:avLst/>
            </a:prstGeom>
            <a:ln w="12700">
              <a:prstDash val="lgDashDotDot"/>
            </a:ln>
          </p:spPr>
          <p:style>
            <a:lnRef idx="1">
              <a:schemeClr val="dk1"/>
            </a:lnRef>
            <a:fillRef idx="0">
              <a:schemeClr val="dk1"/>
            </a:fillRef>
            <a:effectRef idx="0">
              <a:schemeClr val="dk1"/>
            </a:effectRef>
            <a:fontRef idx="minor">
              <a:schemeClr val="tx1"/>
            </a:fontRef>
          </p:style>
        </p:cxnSp>
        <p:cxnSp>
          <p:nvCxnSpPr>
            <p:cNvPr id="17" name="直線コネクタ 16"/>
            <p:cNvCxnSpPr/>
            <p:nvPr/>
          </p:nvCxnSpPr>
          <p:spPr>
            <a:xfrm flipV="1">
              <a:off x="8114040" y="3430864"/>
              <a:ext cx="0" cy="1980000"/>
            </a:xfrm>
            <a:prstGeom prst="line">
              <a:avLst/>
            </a:prstGeom>
            <a:ln w="12700">
              <a:prstDash val="lgDashDotDot"/>
              <a:tailEnd type="triangle"/>
            </a:ln>
          </p:spPr>
          <p:style>
            <a:lnRef idx="1">
              <a:schemeClr val="dk1"/>
            </a:lnRef>
            <a:fillRef idx="0">
              <a:schemeClr val="dk1"/>
            </a:fillRef>
            <a:effectRef idx="0">
              <a:schemeClr val="dk1"/>
            </a:effectRef>
            <a:fontRef idx="minor">
              <a:schemeClr val="tx1"/>
            </a:fontRef>
          </p:style>
        </p:cxnSp>
      </p:grpSp>
      <p:cxnSp>
        <p:nvCxnSpPr>
          <p:cNvPr id="72" name="直線矢印コネクタ 71"/>
          <p:cNvCxnSpPr/>
          <p:nvPr/>
        </p:nvCxnSpPr>
        <p:spPr>
          <a:xfrm flipH="1">
            <a:off x="7503144" y="3537128"/>
            <a:ext cx="0" cy="1044000"/>
          </a:xfrm>
          <a:prstGeom prst="straightConnector1">
            <a:avLst/>
          </a:prstGeom>
          <a:ln w="12700">
            <a:solidFill>
              <a:schemeClr val="tx1"/>
            </a:solidFill>
            <a:prstDash val="lgDashDotDot"/>
            <a:tailEnd type="triangle"/>
          </a:ln>
        </p:spPr>
        <p:style>
          <a:lnRef idx="1">
            <a:schemeClr val="accent1"/>
          </a:lnRef>
          <a:fillRef idx="0">
            <a:schemeClr val="accent1"/>
          </a:fillRef>
          <a:effectRef idx="0">
            <a:schemeClr val="accent1"/>
          </a:effectRef>
          <a:fontRef idx="minor">
            <a:schemeClr val="tx1"/>
          </a:fontRef>
        </p:style>
      </p:cxnSp>
      <p:grpSp>
        <p:nvGrpSpPr>
          <p:cNvPr id="78" name="グループ化 77"/>
          <p:cNvGrpSpPr/>
          <p:nvPr/>
        </p:nvGrpSpPr>
        <p:grpSpPr>
          <a:xfrm>
            <a:off x="3820856" y="2191569"/>
            <a:ext cx="1556384" cy="302998"/>
            <a:chOff x="783368" y="2807679"/>
            <a:chExt cx="1556384" cy="405630"/>
          </a:xfrm>
        </p:grpSpPr>
        <p:cxnSp>
          <p:nvCxnSpPr>
            <p:cNvPr id="79" name="直線矢印コネクタ 78"/>
            <p:cNvCxnSpPr/>
            <p:nvPr/>
          </p:nvCxnSpPr>
          <p:spPr>
            <a:xfrm flipH="1">
              <a:off x="2336245"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H="1">
              <a:off x="783368" y="3015802"/>
              <a:ext cx="1556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6" name="グループ化 85"/>
          <p:cNvGrpSpPr/>
          <p:nvPr/>
        </p:nvGrpSpPr>
        <p:grpSpPr>
          <a:xfrm>
            <a:off x="6914202" y="2209730"/>
            <a:ext cx="1556384" cy="302998"/>
            <a:chOff x="783368" y="2807679"/>
            <a:chExt cx="1556384" cy="405630"/>
          </a:xfrm>
        </p:grpSpPr>
        <p:cxnSp>
          <p:nvCxnSpPr>
            <p:cNvPr id="87" name="直線矢印コネクタ 86"/>
            <p:cNvCxnSpPr/>
            <p:nvPr/>
          </p:nvCxnSpPr>
          <p:spPr>
            <a:xfrm flipH="1">
              <a:off x="2336245"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矢印コネクタ 87"/>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H="1">
              <a:off x="783368" y="3015802"/>
              <a:ext cx="1556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2" name="グループ化 91"/>
          <p:cNvGrpSpPr/>
          <p:nvPr/>
        </p:nvGrpSpPr>
        <p:grpSpPr>
          <a:xfrm>
            <a:off x="1278418" y="3052321"/>
            <a:ext cx="2096492" cy="359263"/>
            <a:chOff x="783368" y="2807679"/>
            <a:chExt cx="1556384" cy="405630"/>
          </a:xfrm>
        </p:grpSpPr>
        <p:cxnSp>
          <p:nvCxnSpPr>
            <p:cNvPr id="93" name="直線矢印コネクタ 92"/>
            <p:cNvCxnSpPr/>
            <p:nvPr/>
          </p:nvCxnSpPr>
          <p:spPr>
            <a:xfrm flipH="1">
              <a:off x="2336245"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矢印コネクタ 97"/>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H="1">
              <a:off x="783368" y="3015802"/>
              <a:ext cx="1556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6" name="正方形/長方形 115"/>
          <p:cNvSpPr/>
          <p:nvPr/>
        </p:nvSpPr>
        <p:spPr>
          <a:xfrm>
            <a:off x="422832" y="3418673"/>
            <a:ext cx="1734505" cy="35671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追加対策不要</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正方形/長方形 116"/>
          <p:cNvSpPr/>
          <p:nvPr/>
        </p:nvSpPr>
        <p:spPr>
          <a:xfrm>
            <a:off x="2526128" y="3415352"/>
            <a:ext cx="1715266" cy="360663"/>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追加対策必要</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2" name="グループ化 31"/>
          <p:cNvGrpSpPr/>
          <p:nvPr/>
        </p:nvGrpSpPr>
        <p:grpSpPr>
          <a:xfrm>
            <a:off x="657261" y="2868901"/>
            <a:ext cx="3168001" cy="195049"/>
            <a:chOff x="657261" y="2868901"/>
            <a:chExt cx="3168001" cy="195049"/>
          </a:xfrm>
        </p:grpSpPr>
        <p:cxnSp>
          <p:nvCxnSpPr>
            <p:cNvPr id="20" name="直線コネクタ 19"/>
            <p:cNvCxnSpPr>
              <a:stCxn id="96" idx="2"/>
            </p:cNvCxnSpPr>
            <p:nvPr/>
          </p:nvCxnSpPr>
          <p:spPr>
            <a:xfrm flipH="1">
              <a:off x="657261" y="2883950"/>
              <a:ext cx="1" cy="180000"/>
            </a:xfrm>
            <a:prstGeom prst="line">
              <a:avLst/>
            </a:prstGeom>
            <a:ln w="12700"/>
          </p:spPr>
          <p:style>
            <a:lnRef idx="1">
              <a:schemeClr val="dk1"/>
            </a:lnRef>
            <a:fillRef idx="0">
              <a:schemeClr val="dk1"/>
            </a:fillRef>
            <a:effectRef idx="0">
              <a:schemeClr val="dk1"/>
            </a:effectRef>
            <a:fontRef idx="minor">
              <a:schemeClr val="tx1"/>
            </a:fontRef>
          </p:style>
        </p:cxnSp>
        <p:cxnSp>
          <p:nvCxnSpPr>
            <p:cNvPr id="29" name="直線コネクタ 28"/>
            <p:cNvCxnSpPr>
              <a:stCxn id="13" idx="2"/>
            </p:cNvCxnSpPr>
            <p:nvPr/>
          </p:nvCxnSpPr>
          <p:spPr>
            <a:xfrm flipH="1">
              <a:off x="3820856" y="2868901"/>
              <a:ext cx="1410" cy="180000"/>
            </a:xfrm>
            <a:prstGeom prst="line">
              <a:avLst/>
            </a:prstGeom>
            <a:ln w="12700"/>
          </p:spPr>
          <p:style>
            <a:lnRef idx="1">
              <a:schemeClr val="dk1"/>
            </a:lnRef>
            <a:fillRef idx="0">
              <a:schemeClr val="dk1"/>
            </a:fillRef>
            <a:effectRef idx="0">
              <a:schemeClr val="dk1"/>
            </a:effectRef>
            <a:fontRef idx="minor">
              <a:schemeClr val="tx1"/>
            </a:fontRef>
          </p:style>
        </p:cxnSp>
        <p:cxnSp>
          <p:nvCxnSpPr>
            <p:cNvPr id="31" name="直線コネクタ 30"/>
            <p:cNvCxnSpPr/>
            <p:nvPr/>
          </p:nvCxnSpPr>
          <p:spPr>
            <a:xfrm>
              <a:off x="657262" y="3055312"/>
              <a:ext cx="3168000"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 name="グループ化 8"/>
          <p:cNvGrpSpPr/>
          <p:nvPr/>
        </p:nvGrpSpPr>
        <p:grpSpPr>
          <a:xfrm>
            <a:off x="2218189" y="2897648"/>
            <a:ext cx="2760459" cy="699384"/>
            <a:chOff x="2218189" y="2897648"/>
            <a:chExt cx="2760459" cy="699384"/>
          </a:xfrm>
        </p:grpSpPr>
        <p:grpSp>
          <p:nvGrpSpPr>
            <p:cNvPr id="33" name="グループ化 32"/>
            <p:cNvGrpSpPr/>
            <p:nvPr/>
          </p:nvGrpSpPr>
          <p:grpSpPr>
            <a:xfrm>
              <a:off x="2218189" y="2897648"/>
              <a:ext cx="2760459" cy="693970"/>
              <a:chOff x="2218189" y="2897648"/>
              <a:chExt cx="2760459" cy="693970"/>
            </a:xfrm>
          </p:grpSpPr>
          <p:cxnSp>
            <p:nvCxnSpPr>
              <p:cNvPr id="64" name="直線矢印コネクタ 63"/>
              <p:cNvCxnSpPr/>
              <p:nvPr/>
            </p:nvCxnSpPr>
            <p:spPr>
              <a:xfrm>
                <a:off x="2218189" y="2897648"/>
                <a:ext cx="0" cy="84026"/>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flipV="1">
                <a:off x="2218189" y="2980507"/>
                <a:ext cx="2448000" cy="0"/>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flipH="1">
                <a:off x="4682426" y="2979618"/>
                <a:ext cx="0" cy="612000"/>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a:off x="4703219" y="3339576"/>
                <a:ext cx="275429" cy="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99" name="直線矢印コネクタ 98"/>
            <p:cNvCxnSpPr/>
            <p:nvPr/>
          </p:nvCxnSpPr>
          <p:spPr>
            <a:xfrm flipV="1">
              <a:off x="4241394" y="3597032"/>
              <a:ext cx="432000" cy="0"/>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0" name="グループ化 99"/>
          <p:cNvGrpSpPr/>
          <p:nvPr/>
        </p:nvGrpSpPr>
        <p:grpSpPr>
          <a:xfrm>
            <a:off x="3449740" y="4941168"/>
            <a:ext cx="2096492" cy="302999"/>
            <a:chOff x="783368" y="2807679"/>
            <a:chExt cx="1556384" cy="405630"/>
          </a:xfrm>
        </p:grpSpPr>
        <p:cxnSp>
          <p:nvCxnSpPr>
            <p:cNvPr id="101" name="直線矢印コネクタ 100"/>
            <p:cNvCxnSpPr/>
            <p:nvPr/>
          </p:nvCxnSpPr>
          <p:spPr>
            <a:xfrm flipH="1">
              <a:off x="2336245"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矢印コネクタ 101"/>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flipH="1">
              <a:off x="783368" y="3015802"/>
              <a:ext cx="1556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88777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４）安全性評価に必要となる項目</a:t>
            </a:r>
            <a:endParaRPr lang="ja-JP" altLang="en-US" sz="2700" dirty="0">
              <a:latin typeface="HGSｺﾞｼｯｸM" panose="020B0600000000000000" pitchFamily="50" charset="-128"/>
              <a:ea typeface="HGSｺﾞｼｯｸM" panose="020B0600000000000000" pitchFamily="50" charset="-128"/>
            </a:endParaRPr>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15</a:t>
            </a:fld>
            <a:endParaRPr kumimoji="1" lang="ja-JP" altLang="en-US"/>
          </a:p>
        </p:txBody>
      </p:sp>
      <p:sp>
        <p:nvSpPr>
          <p:cNvPr id="9" name="テキスト ボックス 8"/>
          <p:cNvSpPr txBox="1"/>
          <p:nvPr/>
        </p:nvSpPr>
        <p:spPr>
          <a:xfrm>
            <a:off x="468454" y="1372701"/>
            <a:ext cx="8136905" cy="3539430"/>
          </a:xfrm>
          <a:prstGeom prst="rect">
            <a:avLst/>
          </a:prstGeom>
          <a:noFill/>
          <a:ln>
            <a:noFill/>
            <a:prstDash val="dash"/>
          </a:ln>
        </p:spPr>
        <p:txBody>
          <a:bodyPr wrap="square" rtlCol="0">
            <a:spAutoFit/>
          </a:bodyPr>
          <a:lstStyle/>
          <a:p>
            <a:pPr marL="457200" indent="-457200">
              <a:buFont typeface="Wingdings" panose="05000000000000000000" pitchFamily="2" charset="2"/>
              <a:buChar char="Ø"/>
            </a:pPr>
            <a:r>
              <a:rPr lang="ja-JP" altLang="ja-JP" sz="2800" dirty="0" smtClean="0">
                <a:solidFill>
                  <a:srgbClr val="000000"/>
                </a:solidFill>
                <a:latin typeface="HGSｺﾞｼｯｸM" panose="020B0600000000000000" pitchFamily="50" charset="-128"/>
                <a:ea typeface="HGSｺﾞｼｯｸM" panose="020B0600000000000000" pitchFamily="50" charset="-128"/>
                <a:cs typeface="Times New Roman"/>
              </a:rPr>
              <a:t>対策工</a:t>
            </a:r>
            <a:r>
              <a:rPr lang="ja-JP" altLang="ja-JP" sz="2800" dirty="0">
                <a:solidFill>
                  <a:srgbClr val="000000"/>
                </a:solidFill>
                <a:latin typeface="HGSｺﾞｼｯｸM" panose="020B0600000000000000" pitchFamily="50" charset="-128"/>
                <a:ea typeface="HGSｺﾞｼｯｸM" panose="020B0600000000000000" pitchFamily="50" charset="-128"/>
                <a:cs typeface="Times New Roman"/>
              </a:rPr>
              <a:t>の実施状況とその</a:t>
            </a:r>
            <a:r>
              <a:rPr lang="ja-JP" altLang="ja-JP" sz="2800" dirty="0" smtClean="0">
                <a:solidFill>
                  <a:srgbClr val="000000"/>
                </a:solidFill>
                <a:latin typeface="HGSｺﾞｼｯｸM" panose="020B0600000000000000" pitchFamily="50" charset="-128"/>
                <a:ea typeface="HGSｺﾞｼｯｸM" panose="020B0600000000000000" pitchFamily="50" charset="-128"/>
                <a:cs typeface="Times New Roman"/>
              </a:rPr>
              <a:t>効果</a:t>
            </a:r>
            <a:endParaRPr lang="en-US" altLang="ja-JP" sz="2800" dirty="0" smtClean="0">
              <a:solidFill>
                <a:srgbClr val="000000"/>
              </a:solidFill>
              <a:latin typeface="HGSｺﾞｼｯｸM" panose="020B0600000000000000" pitchFamily="50" charset="-128"/>
              <a:ea typeface="HGSｺﾞｼｯｸM" panose="020B0600000000000000" pitchFamily="50" charset="-128"/>
              <a:cs typeface="Times New Roman"/>
            </a:endParaRPr>
          </a:p>
          <a:p>
            <a:r>
              <a:rPr lang="ja-JP" altLang="en-US" sz="2800" dirty="0" smtClean="0">
                <a:solidFill>
                  <a:srgbClr val="000000"/>
                </a:solidFill>
                <a:latin typeface="HGSｺﾞｼｯｸM" panose="020B0600000000000000" pitchFamily="50" charset="-128"/>
                <a:ea typeface="HGSｺﾞｼｯｸM" panose="020B0600000000000000" pitchFamily="50" charset="-128"/>
                <a:cs typeface="Times New Roman"/>
              </a:rPr>
              <a:t>　　⇒</a:t>
            </a:r>
            <a:r>
              <a:rPr lang="ja-JP" altLang="ja-JP" sz="2400" dirty="0" smtClean="0">
                <a:solidFill>
                  <a:srgbClr val="000000"/>
                </a:solidFill>
                <a:latin typeface="HGSｺﾞｼｯｸM" panose="020B0600000000000000" pitchFamily="50" charset="-128"/>
                <a:ea typeface="HGSｺﾞｼｯｸM" panose="020B0600000000000000" pitchFamily="50" charset="-128"/>
                <a:cs typeface="Times New Roman"/>
              </a:rPr>
              <a:t>降雨</a:t>
            </a:r>
            <a:r>
              <a:rPr lang="ja-JP" altLang="ja-JP" sz="2400" dirty="0">
                <a:solidFill>
                  <a:srgbClr val="000000"/>
                </a:solidFill>
                <a:latin typeface="HGSｺﾞｼｯｸM" panose="020B0600000000000000" pitchFamily="50" charset="-128"/>
                <a:ea typeface="HGSｺﾞｼｯｸM" panose="020B0600000000000000" pitchFamily="50" charset="-128"/>
                <a:cs typeface="Times New Roman"/>
              </a:rPr>
              <a:t>による災害の回避</a:t>
            </a:r>
            <a:r>
              <a:rPr lang="ja-JP" altLang="ja-JP" sz="2400" dirty="0" smtClean="0">
                <a:solidFill>
                  <a:srgbClr val="000000"/>
                </a:solidFill>
                <a:latin typeface="HGSｺﾞｼｯｸM" panose="020B0600000000000000" pitchFamily="50" charset="-128"/>
                <a:ea typeface="HGSｺﾞｼｯｸM" panose="020B0600000000000000" pitchFamily="50" charset="-128"/>
                <a:cs typeface="Times New Roman"/>
              </a:rPr>
              <a:t>能力</a:t>
            </a:r>
            <a:endParaRPr lang="ja-JP" altLang="ja-JP" sz="2800" dirty="0">
              <a:latin typeface="HGSｺﾞｼｯｸM" panose="020B0600000000000000" pitchFamily="50" charset="-128"/>
              <a:ea typeface="HGSｺﾞｼｯｸM" panose="020B0600000000000000" pitchFamily="50" charset="-128"/>
              <a:cs typeface="ＭＳ Ｐゴシック"/>
            </a:endParaRPr>
          </a:p>
          <a:p>
            <a:pPr marL="457200" indent="-457200">
              <a:buFont typeface="Wingdings" panose="05000000000000000000" pitchFamily="2" charset="2"/>
              <a:buChar char="Ø"/>
            </a:pPr>
            <a:r>
              <a:rPr lang="ja-JP" altLang="ja-JP" sz="2800" dirty="0">
                <a:solidFill>
                  <a:srgbClr val="000000"/>
                </a:solidFill>
                <a:latin typeface="HGSｺﾞｼｯｸM" panose="020B0600000000000000" pitchFamily="50" charset="-128"/>
                <a:ea typeface="HGSｺﾞｼｯｸM" panose="020B0600000000000000" pitchFamily="50" charset="-128"/>
                <a:cs typeface="Times New Roman"/>
              </a:rPr>
              <a:t>通行規制の</a:t>
            </a:r>
            <a:r>
              <a:rPr lang="ja-JP" altLang="ja-JP" sz="2800" dirty="0" smtClean="0">
                <a:solidFill>
                  <a:srgbClr val="000000"/>
                </a:solidFill>
                <a:latin typeface="HGSｺﾞｼｯｸM" panose="020B0600000000000000" pitchFamily="50" charset="-128"/>
                <a:ea typeface="HGSｺﾞｼｯｸM" panose="020B0600000000000000" pitchFamily="50" charset="-128"/>
                <a:cs typeface="Times New Roman"/>
              </a:rPr>
              <a:t>実績</a:t>
            </a:r>
            <a:endParaRPr lang="en-US" altLang="ja-JP" sz="2800" dirty="0" smtClean="0">
              <a:solidFill>
                <a:srgbClr val="000000"/>
              </a:solidFill>
              <a:latin typeface="HGSｺﾞｼｯｸM" panose="020B0600000000000000" pitchFamily="50" charset="-128"/>
              <a:ea typeface="HGSｺﾞｼｯｸM" panose="020B0600000000000000" pitchFamily="50" charset="-128"/>
              <a:cs typeface="Times New Roman"/>
            </a:endParaRPr>
          </a:p>
          <a:p>
            <a:r>
              <a:rPr lang="ja-JP" altLang="en-US" sz="2800" dirty="0" smtClean="0">
                <a:solidFill>
                  <a:srgbClr val="000000"/>
                </a:solidFill>
                <a:latin typeface="HGSｺﾞｼｯｸM" panose="020B0600000000000000" pitchFamily="50" charset="-128"/>
                <a:ea typeface="HGSｺﾞｼｯｸM" panose="020B0600000000000000" pitchFamily="50" charset="-128"/>
                <a:cs typeface="Times New Roman"/>
              </a:rPr>
              <a:t>　　⇒</a:t>
            </a:r>
            <a:r>
              <a:rPr lang="ja-JP" altLang="ja-JP" sz="2400" dirty="0" smtClean="0">
                <a:solidFill>
                  <a:srgbClr val="000000"/>
                </a:solidFill>
                <a:latin typeface="HGSｺﾞｼｯｸM" panose="020B0600000000000000" pitchFamily="50" charset="-128"/>
                <a:ea typeface="HGSｺﾞｼｯｸM" panose="020B0600000000000000" pitchFamily="50" charset="-128"/>
                <a:cs typeface="Times New Roman"/>
              </a:rPr>
              <a:t>規制</a:t>
            </a:r>
            <a:r>
              <a:rPr lang="ja-JP" altLang="ja-JP" sz="2400" dirty="0">
                <a:solidFill>
                  <a:srgbClr val="000000"/>
                </a:solidFill>
                <a:latin typeface="HGSｺﾞｼｯｸM" panose="020B0600000000000000" pitchFamily="50" charset="-128"/>
                <a:ea typeface="HGSｺﾞｼｯｸM" panose="020B0600000000000000" pitchFamily="50" charset="-128"/>
                <a:cs typeface="Times New Roman"/>
              </a:rPr>
              <a:t>基準以上の降雨の出現頻度と災害の</a:t>
            </a:r>
            <a:r>
              <a:rPr lang="ja-JP" altLang="ja-JP" sz="2400" dirty="0" smtClean="0">
                <a:solidFill>
                  <a:srgbClr val="000000"/>
                </a:solidFill>
                <a:latin typeface="HGSｺﾞｼｯｸM" panose="020B0600000000000000" pitchFamily="50" charset="-128"/>
                <a:ea typeface="HGSｺﾞｼｯｸM" panose="020B0600000000000000" pitchFamily="50" charset="-128"/>
                <a:cs typeface="Times New Roman"/>
              </a:rPr>
              <a:t>有無</a:t>
            </a:r>
            <a:endParaRPr lang="ja-JP" altLang="ja-JP" sz="2400" dirty="0">
              <a:latin typeface="HGSｺﾞｼｯｸM" panose="020B0600000000000000" pitchFamily="50" charset="-128"/>
              <a:ea typeface="HGSｺﾞｼｯｸM" panose="020B0600000000000000" pitchFamily="50" charset="-128"/>
              <a:cs typeface="ＭＳ Ｐゴシック"/>
            </a:endParaRPr>
          </a:p>
          <a:p>
            <a:pPr marL="457200" indent="-457200">
              <a:buFont typeface="Wingdings" panose="05000000000000000000" pitchFamily="2" charset="2"/>
              <a:buChar char="Ø"/>
            </a:pPr>
            <a:r>
              <a:rPr lang="ja-JP" altLang="ja-JP" sz="2800" dirty="0">
                <a:solidFill>
                  <a:srgbClr val="000000"/>
                </a:solidFill>
                <a:latin typeface="HGSｺﾞｼｯｸM" panose="020B0600000000000000" pitchFamily="50" charset="-128"/>
                <a:ea typeface="HGSｺﾞｼｯｸM" panose="020B0600000000000000" pitchFamily="50" charset="-128"/>
                <a:cs typeface="Times New Roman"/>
              </a:rPr>
              <a:t>災害発生履歴と降雨の</a:t>
            </a:r>
            <a:r>
              <a:rPr lang="ja-JP" altLang="ja-JP" sz="2800" dirty="0" smtClean="0">
                <a:solidFill>
                  <a:srgbClr val="000000"/>
                </a:solidFill>
                <a:latin typeface="HGSｺﾞｼｯｸM" panose="020B0600000000000000" pitchFamily="50" charset="-128"/>
                <a:ea typeface="HGSｺﾞｼｯｸM" panose="020B0600000000000000" pitchFamily="50" charset="-128"/>
                <a:cs typeface="Times New Roman"/>
              </a:rPr>
              <a:t>関係</a:t>
            </a:r>
            <a:endParaRPr lang="en-US" altLang="ja-JP" sz="2800" dirty="0" smtClean="0">
              <a:solidFill>
                <a:srgbClr val="000000"/>
              </a:solidFill>
              <a:latin typeface="HGSｺﾞｼｯｸM" panose="020B0600000000000000" pitchFamily="50" charset="-128"/>
              <a:ea typeface="HGSｺﾞｼｯｸM" panose="020B0600000000000000" pitchFamily="50" charset="-128"/>
              <a:cs typeface="Times New Roman"/>
            </a:endParaRPr>
          </a:p>
          <a:p>
            <a:r>
              <a:rPr lang="ja-JP" altLang="en-US" sz="2800" dirty="0" smtClean="0">
                <a:solidFill>
                  <a:srgbClr val="000000"/>
                </a:solidFill>
                <a:latin typeface="HGSｺﾞｼｯｸM" panose="020B0600000000000000" pitchFamily="50" charset="-128"/>
                <a:ea typeface="HGSｺﾞｼｯｸM" panose="020B0600000000000000" pitchFamily="50" charset="-128"/>
                <a:cs typeface="Times New Roman"/>
              </a:rPr>
              <a:t>　　⇒</a:t>
            </a:r>
            <a:r>
              <a:rPr lang="ja-JP" altLang="ja-JP" sz="2400" dirty="0" smtClean="0">
                <a:solidFill>
                  <a:srgbClr val="000000"/>
                </a:solidFill>
                <a:latin typeface="HGSｺﾞｼｯｸM" panose="020B0600000000000000" pitchFamily="50" charset="-128"/>
                <a:ea typeface="HGSｺﾞｼｯｸM" panose="020B0600000000000000" pitchFamily="50" charset="-128"/>
                <a:cs typeface="Times New Roman"/>
              </a:rPr>
              <a:t>規制区間に</a:t>
            </a:r>
            <a:r>
              <a:rPr lang="ja-JP" altLang="ja-JP" sz="2400" dirty="0">
                <a:solidFill>
                  <a:srgbClr val="000000"/>
                </a:solidFill>
                <a:latin typeface="HGSｺﾞｼｯｸM" panose="020B0600000000000000" pitchFamily="50" charset="-128"/>
                <a:ea typeface="HGSｺﾞｼｯｸM" panose="020B0600000000000000" pitchFamily="50" charset="-128"/>
                <a:cs typeface="Times New Roman"/>
              </a:rPr>
              <a:t>おける災害と被災降雨指標</a:t>
            </a:r>
            <a:r>
              <a:rPr lang="ja-JP" altLang="ja-JP" sz="2400" dirty="0" smtClean="0">
                <a:solidFill>
                  <a:srgbClr val="000000"/>
                </a:solidFill>
                <a:latin typeface="HGSｺﾞｼｯｸM" panose="020B0600000000000000" pitchFamily="50" charset="-128"/>
                <a:ea typeface="HGSｺﾞｼｯｸM" panose="020B0600000000000000" pitchFamily="50" charset="-128"/>
                <a:cs typeface="Times New Roman"/>
              </a:rPr>
              <a:t>の関係</a:t>
            </a:r>
            <a:endParaRPr lang="en-US" altLang="ja-JP" sz="2400" dirty="0" smtClean="0">
              <a:solidFill>
                <a:srgbClr val="000000"/>
              </a:solidFill>
              <a:latin typeface="HGSｺﾞｼｯｸM" panose="020B0600000000000000" pitchFamily="50" charset="-128"/>
              <a:ea typeface="HGSｺﾞｼｯｸM" panose="020B0600000000000000" pitchFamily="50" charset="-128"/>
              <a:cs typeface="Times New Roman"/>
            </a:endParaRPr>
          </a:p>
          <a:p>
            <a:pPr marL="457200" indent="-457200">
              <a:buFont typeface="Wingdings" panose="05000000000000000000" pitchFamily="2" charset="2"/>
              <a:buChar char="Ø"/>
            </a:pPr>
            <a:r>
              <a:rPr lang="ja-JP" altLang="ja-JP" sz="2800" dirty="0" smtClean="0">
                <a:solidFill>
                  <a:srgbClr val="000000"/>
                </a:solidFill>
                <a:latin typeface="HGSｺﾞｼｯｸM" panose="020B0600000000000000" pitchFamily="50" charset="-128"/>
                <a:ea typeface="HGSｺﾞｼｯｸM" panose="020B0600000000000000" pitchFamily="50" charset="-128"/>
                <a:cs typeface="Times New Roman"/>
              </a:rPr>
              <a:t>道路環境</a:t>
            </a:r>
            <a:r>
              <a:rPr lang="ja-JP" altLang="en-US" sz="2800" dirty="0" smtClean="0">
                <a:solidFill>
                  <a:srgbClr val="000000"/>
                </a:solidFill>
                <a:latin typeface="HGSｺﾞｼｯｸM" panose="020B0600000000000000" pitchFamily="50" charset="-128"/>
                <a:ea typeface="HGSｺﾞｼｯｸM" panose="020B0600000000000000" pitchFamily="50" charset="-128"/>
                <a:cs typeface="Times New Roman"/>
              </a:rPr>
              <a:t>、</a:t>
            </a:r>
            <a:r>
              <a:rPr lang="ja-JP" altLang="ja-JP" sz="2800" dirty="0" smtClean="0">
                <a:solidFill>
                  <a:srgbClr val="000000"/>
                </a:solidFill>
                <a:latin typeface="HGSｺﾞｼｯｸM" panose="020B0600000000000000" pitchFamily="50" charset="-128"/>
                <a:ea typeface="HGSｺﾞｼｯｸM" panose="020B0600000000000000" pitchFamily="50" charset="-128"/>
                <a:cs typeface="Times New Roman"/>
              </a:rPr>
              <a:t>地域環境</a:t>
            </a:r>
            <a:r>
              <a:rPr lang="ja-JP" altLang="ja-JP" sz="2800" dirty="0">
                <a:solidFill>
                  <a:srgbClr val="000000"/>
                </a:solidFill>
                <a:latin typeface="HGSｺﾞｼｯｸM" panose="020B0600000000000000" pitchFamily="50" charset="-128"/>
                <a:ea typeface="HGSｺﾞｼｯｸM" panose="020B0600000000000000" pitchFamily="50" charset="-128"/>
                <a:cs typeface="Times New Roman"/>
              </a:rPr>
              <a:t>などの変化による</a:t>
            </a:r>
            <a:r>
              <a:rPr lang="ja-JP" altLang="ja-JP" sz="2800" dirty="0" smtClean="0">
                <a:solidFill>
                  <a:srgbClr val="000000"/>
                </a:solidFill>
                <a:latin typeface="HGSｺﾞｼｯｸM" panose="020B0600000000000000" pitchFamily="50" charset="-128"/>
                <a:ea typeface="HGSｺﾞｼｯｸM" panose="020B0600000000000000" pitchFamily="50" charset="-128"/>
                <a:cs typeface="Times New Roman"/>
              </a:rPr>
              <a:t>影響</a:t>
            </a:r>
            <a:endParaRPr lang="en-US" altLang="ja-JP" sz="2800" dirty="0" smtClean="0">
              <a:solidFill>
                <a:srgbClr val="000000"/>
              </a:solidFill>
              <a:latin typeface="HGSｺﾞｼｯｸM" panose="020B0600000000000000" pitchFamily="50" charset="-128"/>
              <a:ea typeface="HGSｺﾞｼｯｸM" panose="020B0600000000000000" pitchFamily="50" charset="-128"/>
              <a:cs typeface="Times New Roman"/>
            </a:endParaRPr>
          </a:p>
          <a:p>
            <a:r>
              <a:rPr lang="ja-JP" altLang="en-US" sz="2800" dirty="0" smtClean="0">
                <a:solidFill>
                  <a:srgbClr val="000000"/>
                </a:solidFill>
                <a:latin typeface="HGSｺﾞｼｯｸM" panose="020B0600000000000000" pitchFamily="50" charset="-128"/>
                <a:ea typeface="HGSｺﾞｼｯｸM" panose="020B0600000000000000" pitchFamily="50" charset="-128"/>
                <a:cs typeface="Times New Roman"/>
              </a:rPr>
              <a:t>　　⇒</a:t>
            </a:r>
            <a:r>
              <a:rPr lang="ja-JP" altLang="en-US" sz="2400" dirty="0" smtClean="0">
                <a:solidFill>
                  <a:srgbClr val="000000"/>
                </a:solidFill>
                <a:latin typeface="HGSｺﾞｼｯｸM" panose="020B0600000000000000" pitchFamily="50" charset="-128"/>
                <a:ea typeface="HGSｺﾞｼｯｸM" panose="020B0600000000000000" pitchFamily="50" charset="-128"/>
                <a:cs typeface="Times New Roman"/>
              </a:rPr>
              <a:t>隣接府県との整合、バイパス整備、沿道開発</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41949832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４）安全性評価に必要となる項目</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16</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2604804040"/>
              </p:ext>
            </p:extLst>
          </p:nvPr>
        </p:nvGraphicFramePr>
        <p:xfrm>
          <a:off x="107504" y="1340768"/>
          <a:ext cx="8928992" cy="4726815"/>
        </p:xfrm>
        <a:graphic>
          <a:graphicData uri="http://schemas.openxmlformats.org/drawingml/2006/table">
            <a:tbl>
              <a:tblPr firstRow="1" bandRow="1">
                <a:tableStyleId>{5C22544A-7EE6-4342-B048-85BDC9FD1C3A}</a:tableStyleId>
              </a:tblPr>
              <a:tblGrid>
                <a:gridCol w="1308418"/>
                <a:gridCol w="2908618"/>
                <a:gridCol w="1177989"/>
                <a:gridCol w="1177989"/>
                <a:gridCol w="1177989"/>
                <a:gridCol w="1177989"/>
              </a:tblGrid>
              <a:tr h="67619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2800" b="1"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対策工の</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実施状況と</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その効果</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通行規制</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の実績</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災害発生</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履歴と降雨</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の関係</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道路環境・</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地域環境</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の変化</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204584">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　図</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土木管内図、水際線、行政界</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259824">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道　路</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国道、主要地方道、一般府道</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482994">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　形</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数値地図（</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DM)</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データ、</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デジタル標高地形図</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289797">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　質</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近畿地方土木地質図</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482994">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降　雨</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降雨観測所（道路，河川，砂防）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国土交通省観測所、アメダス</a:t>
                      </a: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270088">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災害履歴</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災害復旧関係資料、砂防関係資料</a:t>
                      </a: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482994">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災害危険箇所</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土砂災害危険箇所</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土砂災害防止法に基づく指定区域</a:t>
                      </a: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289797">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防災カルテ</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H8</a:t>
                      </a:r>
                      <a:r>
                        <a:rPr kumimoji="1" lang="ja-JP" altLang="en-US" sz="1400" b="1"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400" b="1"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道路防災点検</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07215">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対策工</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工事履歴</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289797">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通行規制区間</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通行規制区間、う回路</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0">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文　献</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他機関の評価手法、既往の文献</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Tree>
    <p:extLst>
      <p:ext uri="{BB962C8B-B14F-4D97-AF65-F5344CB8AC3E}">
        <p14:creationId xmlns:p14="http://schemas.microsoft.com/office/powerpoint/2010/main" val="6651458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４）安全性</a:t>
            </a:r>
            <a:r>
              <a:rPr lang="ja-JP" altLang="en-US" sz="2700" dirty="0" smtClean="0">
                <a:latin typeface="HGSｺﾞｼｯｸM" panose="020B0600000000000000" pitchFamily="50" charset="-128"/>
                <a:ea typeface="HGSｺﾞｼｯｸM" panose="020B0600000000000000" pitchFamily="50" charset="-128"/>
              </a:rPr>
              <a:t>評価に必要となる項目：基礎資料</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17</a:t>
            </a:fld>
            <a:endParaRPr kumimoji="1" lang="ja-JP" altLang="en-US"/>
          </a:p>
        </p:txBody>
      </p:sp>
      <p:pic>
        <p:nvPicPr>
          <p:cNvPr id="1026" name="Picture 2" descr="E:\E_back\hamada\H27\大阪府\画像\異常気象.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368" y="1196752"/>
            <a:ext cx="3830887" cy="5144334"/>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763688" y="5917922"/>
            <a:ext cx="2438488"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一般道</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と通行規制区間</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descr="E:\E_back\hamada\H27\大阪府\要対策箇所２.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204290"/>
            <a:ext cx="3823119" cy="5144400"/>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7236296" y="5917922"/>
            <a:ext cx="1338828" cy="3693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要対策箇所</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609882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４）安全性評価に必要となる項目：基礎資料</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18</a:t>
            </a:fld>
            <a:endParaRPr kumimoji="1" lang="ja-JP" altLang="en-US"/>
          </a:p>
        </p:txBody>
      </p:sp>
      <p:pic>
        <p:nvPicPr>
          <p:cNvPr id="2050" name="Picture 2" descr="E:\E_back\hamada\H27\大阪府\災害２.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8752" y="1196752"/>
            <a:ext cx="3830936" cy="5144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E_back\hamada\H27\大阪府\雨量観測所.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2732" y="1207444"/>
            <a:ext cx="3830936" cy="51444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2627784" y="5855408"/>
            <a:ext cx="1569660"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cs typeface="Meiryo UI" panose="020B0604030504040204" pitchFamily="50" charset="-128"/>
              </a:rPr>
              <a:t>災害履歴箇所</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7236296" y="5855054"/>
            <a:ext cx="1338828" cy="3693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雨量観測所</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937737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４）安全性評価に必要となる項目：基礎資料</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19</a:t>
            </a:fld>
            <a:endParaRPr kumimoji="1" lang="ja-JP" altLang="en-US"/>
          </a:p>
        </p:txBody>
      </p:sp>
      <p:pic>
        <p:nvPicPr>
          <p:cNvPr id="3074" name="Picture 2" descr="E:\E_back\hamada\H27\大阪府\地質.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196752"/>
            <a:ext cx="3817316" cy="5144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E_back\hamada\H27\大阪府\地形.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1195100"/>
            <a:ext cx="3830936" cy="51444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3675637" y="5889413"/>
            <a:ext cx="646331"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cs typeface="Meiryo UI" panose="020B0604030504040204" pitchFamily="50" charset="-128"/>
              </a:rPr>
              <a:t>地質</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8093477" y="5863305"/>
            <a:ext cx="646331" cy="369332"/>
          </a:xfrm>
          <a:prstGeom prst="rect">
            <a:avLst/>
          </a:prstGeom>
          <a:noFill/>
        </p:spPr>
        <p:txBody>
          <a:bodyPr wrap="none" rtlCol="0">
            <a:spAutoFit/>
          </a:bodyPr>
          <a:lstStyle/>
          <a:p>
            <a:r>
              <a:rPr lang="ja-JP" altLang="en-US" b="1" dirty="0">
                <a:latin typeface="Meiryo UI" panose="020B0604030504040204" pitchFamily="50" charset="-128"/>
                <a:ea typeface="Meiryo UI" panose="020B0604030504040204" pitchFamily="50" charset="-128"/>
                <a:cs typeface="Meiryo UI" panose="020B0604030504040204" pitchFamily="50" charset="-128"/>
              </a:rPr>
              <a:t>地形</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594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457200" indent="-457200">
              <a:buFont typeface="Wingdings" panose="05000000000000000000" pitchFamily="2" charset="2"/>
              <a:buChar char="l"/>
            </a:pPr>
            <a:r>
              <a:rPr lang="ja-JP" altLang="en-US" dirty="0" smtClean="0">
                <a:latin typeface="HGSｺﾞｼｯｸM" panose="020B0600000000000000" pitchFamily="50" charset="-128"/>
                <a:ea typeface="HGSｺﾞｼｯｸM" panose="020B0600000000000000" pitchFamily="50" charset="-128"/>
              </a:rPr>
              <a:t>検討の方向性</a:t>
            </a:r>
            <a:r>
              <a:rPr lang="ja-JP" altLang="en-US" sz="2000" dirty="0" smtClean="0">
                <a:latin typeface="HGSｺﾞｼｯｸM" panose="020B0600000000000000" pitchFamily="50" charset="-128"/>
                <a:ea typeface="HGSｺﾞｼｯｸM" panose="020B0600000000000000" pitchFamily="50" charset="-128"/>
              </a:rPr>
              <a:t>（平成</a:t>
            </a:r>
            <a:r>
              <a:rPr lang="en-US" altLang="ja-JP" sz="2000" dirty="0" smtClean="0">
                <a:latin typeface="HGSｺﾞｼｯｸM" panose="020B0600000000000000" pitchFamily="50" charset="-128"/>
                <a:ea typeface="HGSｺﾞｼｯｸM" panose="020B0600000000000000" pitchFamily="50" charset="-128"/>
              </a:rPr>
              <a:t>27</a:t>
            </a:r>
            <a:r>
              <a:rPr lang="ja-JP" altLang="en-US" sz="2000" dirty="0" smtClean="0">
                <a:latin typeface="HGSｺﾞｼｯｸM" panose="020B0600000000000000" pitchFamily="50" charset="-128"/>
                <a:ea typeface="HGSｺﾞｼｯｸM" panose="020B0600000000000000" pitchFamily="50" charset="-128"/>
              </a:rPr>
              <a:t>年度第</a:t>
            </a:r>
            <a:r>
              <a:rPr lang="en-US" altLang="ja-JP" sz="2000" dirty="0" smtClean="0">
                <a:latin typeface="HGSｺﾞｼｯｸM" panose="020B0600000000000000" pitchFamily="50" charset="-128"/>
                <a:ea typeface="HGSｺﾞｼｯｸM" panose="020B0600000000000000" pitchFamily="50" charset="-128"/>
              </a:rPr>
              <a:t>1</a:t>
            </a:r>
            <a:r>
              <a:rPr lang="ja-JP" altLang="en-US" sz="2000" dirty="0" smtClean="0">
                <a:latin typeface="HGSｺﾞｼｯｸM" panose="020B0600000000000000" pitchFamily="50" charset="-128"/>
                <a:ea typeface="HGSｺﾞｼｯｸM" panose="020B0600000000000000" pitchFamily="50" charset="-128"/>
              </a:rPr>
              <a:t>回審議会）</a:t>
            </a:r>
            <a:endParaRPr kumimoji="1" lang="ja-JP" altLang="en-US" sz="20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dirty="0" smtClean="0">
                <a:latin typeface="+mn-ea"/>
              </a:rPr>
              <a:t>資料５</a:t>
            </a:r>
            <a:endParaRPr kumimoji="1" lang="ja-JP" altLang="en-US" dirty="0">
              <a:latin typeface="+mn-ea"/>
            </a:endParaRPr>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
        <p:nvSpPr>
          <p:cNvPr id="4" name="テキスト ボックス 3"/>
          <p:cNvSpPr txBox="1"/>
          <p:nvPr/>
        </p:nvSpPr>
        <p:spPr>
          <a:xfrm>
            <a:off x="100233" y="1412776"/>
            <a:ext cx="8928000" cy="1384995"/>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800" u="sng" dirty="0" smtClean="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rPr>
              <a:t>異常</a:t>
            </a:r>
            <a:r>
              <a:rPr lang="ja-JP" altLang="en-US" sz="2800" u="sng" dirty="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rPr>
              <a:t>気象時通行規制</a:t>
            </a:r>
            <a:r>
              <a:rPr lang="ja-JP" altLang="en-US" sz="2800" u="sng" dirty="0" smtClean="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rPr>
              <a:t>区間の設定・解除及び、規制の発令・解除基準の見直し方法を定めたガイドラインの作成</a:t>
            </a:r>
            <a:endParaRPr lang="en-US" altLang="ja-JP" sz="2800" u="sng" dirty="0" smtClean="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6" name="テキスト ボックス 5"/>
          <p:cNvSpPr txBox="1"/>
          <p:nvPr/>
        </p:nvSpPr>
        <p:spPr>
          <a:xfrm>
            <a:off x="548124" y="3140968"/>
            <a:ext cx="8064896" cy="3108543"/>
          </a:xfrm>
          <a:prstGeom prst="rect">
            <a:avLst/>
          </a:prstGeom>
          <a:noFill/>
          <a:ln>
            <a:solidFill>
              <a:schemeClr val="tx2"/>
            </a:solidFill>
            <a:prstDash val="dash"/>
          </a:ln>
        </p:spPr>
        <p:txBody>
          <a:bodyPr wrap="square" rtlCol="0">
            <a:spAutoFit/>
          </a:bodyPr>
          <a:lstStyle/>
          <a:p>
            <a:pPr marL="457200" indent="-457200">
              <a:buFont typeface="Wingdings" panose="05000000000000000000" pitchFamily="2" charset="2"/>
              <a:buChar char="ü"/>
            </a:pPr>
            <a:r>
              <a:rPr lang="ja-JP" altLang="en-US" sz="2800" dirty="0" smtClean="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rPr>
              <a:t>国土</a:t>
            </a:r>
            <a:r>
              <a:rPr lang="ja-JP" altLang="en-US" sz="2800" dirty="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rPr>
              <a:t>交通省</a:t>
            </a:r>
            <a:r>
              <a:rPr lang="ja-JP" altLang="en-US" sz="2800" dirty="0" smtClean="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rPr>
              <a:t>通知（平成</a:t>
            </a:r>
            <a:r>
              <a:rPr lang="en-US" altLang="ja-JP" sz="2800" dirty="0" smtClean="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rPr>
              <a:t>14</a:t>
            </a:r>
            <a:r>
              <a:rPr lang="ja-JP" altLang="en-US" sz="2800" dirty="0" smtClean="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rPr>
              <a:t>年）適用</a:t>
            </a:r>
            <a:r>
              <a:rPr lang="ja-JP" altLang="en-US" sz="2800" dirty="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rPr>
              <a:t>にあたっての、具体的な指標や手順</a:t>
            </a:r>
            <a:endParaRPr lang="en-US" altLang="ja-JP" sz="2800" dirty="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ü"/>
            </a:pPr>
            <a:r>
              <a:rPr lang="ja-JP" altLang="en-US" sz="2800" dirty="0" smtClean="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rPr>
              <a:t>要対策</a:t>
            </a:r>
            <a:r>
              <a:rPr lang="ja-JP" altLang="en-US" sz="2800" dirty="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rPr>
              <a:t>箇所の</a:t>
            </a:r>
            <a:r>
              <a:rPr lang="ja-JP" altLang="en-US" sz="2800" dirty="0" smtClean="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rPr>
              <a:t>安全性評価</a:t>
            </a:r>
            <a:r>
              <a:rPr lang="ja-JP" altLang="en-US" sz="2800" dirty="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rPr>
              <a:t>の基準</a:t>
            </a:r>
            <a:r>
              <a:rPr lang="ja-JP" altLang="en-US" sz="2800" dirty="0" smtClean="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rPr>
              <a:t>、気象要件、モニタリングなど</a:t>
            </a:r>
            <a:endParaRPr lang="ja-JP" altLang="en-US" sz="2800" dirty="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ü"/>
            </a:pPr>
            <a:r>
              <a:rPr lang="ja-JP" altLang="en-US" sz="2800" dirty="0" smtClean="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rPr>
              <a:t>規制区間、基準の見直しに向けた効果的</a:t>
            </a:r>
            <a:r>
              <a:rPr lang="ja-JP" altLang="en-US" sz="2800" dirty="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rPr>
              <a:t>な防災対策の進め方（優先順位付け等）や点検手法の検討（３Ｄレーザー</a:t>
            </a:r>
            <a:r>
              <a:rPr lang="ja-JP" altLang="en-US" sz="2800" dirty="0" smtClean="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rPr>
              <a:t>計測等</a:t>
            </a:r>
            <a:r>
              <a:rPr lang="ja-JP" altLang="en-US" sz="2800" dirty="0">
                <a:solidFill>
                  <a:schemeClr val="tx2"/>
                </a:solidFill>
                <a:latin typeface="HGSｺﾞｼｯｸM" panose="020B0600000000000000" pitchFamily="50" charset="-128"/>
                <a:ea typeface="HGSｺﾞｼｯｸM" panose="020B0600000000000000" pitchFamily="50" charset="-128"/>
                <a:cs typeface="Meiryo UI" panose="020B0604030504040204" pitchFamily="50" charset="-128"/>
              </a:rPr>
              <a:t>）など</a:t>
            </a:r>
          </a:p>
        </p:txBody>
      </p:sp>
    </p:spTree>
    <p:extLst>
      <p:ext uri="{BB962C8B-B14F-4D97-AF65-F5344CB8AC3E}">
        <p14:creationId xmlns:p14="http://schemas.microsoft.com/office/powerpoint/2010/main" val="18874446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４）安全性評価に必要となる項目：基礎資料</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20</a:t>
            </a:fld>
            <a:endParaRPr kumimoji="1" lang="ja-JP" alt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210735"/>
            <a:ext cx="3366961" cy="509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7" y="1196752"/>
            <a:ext cx="5154930" cy="5004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3546472" y="5849976"/>
            <a:ext cx="5298947" cy="369332"/>
          </a:xfrm>
          <a:prstGeom prst="rect">
            <a:avLst/>
          </a:prstGeom>
          <a:solidFill>
            <a:schemeClr val="accent4">
              <a:lumMod val="20000"/>
              <a:lumOff val="80000"/>
            </a:schemeClr>
          </a:solidFill>
        </p:spPr>
        <p:txBody>
          <a:bodyPr wrap="square" rtlCol="0">
            <a:spAutoFit/>
          </a:bodyPr>
          <a:lstStyle/>
          <a:p>
            <a:pPr algn="ctr"/>
            <a:r>
              <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rPr>
              <a:t>H6</a:t>
            </a: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rPr>
              <a:t>H17</a:t>
            </a: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と</a:t>
            </a:r>
            <a:r>
              <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rPr>
              <a:t>H18</a:t>
            </a: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の最大雨量の比較</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192052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５</a:t>
            </a:r>
            <a:r>
              <a:rPr lang="ja-JP" altLang="en-US" sz="2700" dirty="0" smtClean="0">
                <a:latin typeface="HGSｺﾞｼｯｸM" panose="020B0600000000000000" pitchFamily="50" charset="-128"/>
                <a:ea typeface="HGSｺﾞｼｯｸM" panose="020B0600000000000000" pitchFamily="50" charset="-128"/>
              </a:rPr>
              <a:t>）安全性評価資料：イメージ</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21</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2597900892"/>
              </p:ext>
            </p:extLst>
          </p:nvPr>
        </p:nvGraphicFramePr>
        <p:xfrm>
          <a:off x="115126" y="3861048"/>
          <a:ext cx="8921370" cy="1944216"/>
        </p:xfrm>
        <a:graphic>
          <a:graphicData uri="http://schemas.openxmlformats.org/drawingml/2006/table">
            <a:tbl>
              <a:tblPr firstRow="1" firstCol="1" bandRow="1">
                <a:tableStyleId>{5C22544A-7EE6-4342-B048-85BDC9FD1C3A}</a:tableStyleId>
              </a:tblPr>
              <a:tblGrid>
                <a:gridCol w="729297"/>
                <a:gridCol w="1279305"/>
                <a:gridCol w="664210"/>
                <a:gridCol w="729297"/>
                <a:gridCol w="1379815"/>
                <a:gridCol w="1379815"/>
                <a:gridCol w="1379815"/>
                <a:gridCol w="1379816"/>
              </a:tblGrid>
              <a:tr h="577202">
                <a:tc rowSpan="2">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路線</a:t>
                      </a:r>
                    </a:p>
                  </a:txBody>
                  <a:tcPr marL="68580" marR="68580" marT="0" marB="0" anchor="ctr"/>
                </a:tc>
                <a:tc rowSpan="2">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位置</a:t>
                      </a:r>
                    </a:p>
                  </a:txBody>
                  <a:tcPr marL="68580" marR="68580" marT="0" marB="0" anchor="ctr"/>
                </a:tc>
                <a:tc rowSpan="2">
                  <a:txBody>
                    <a:bodyPr/>
                    <a:lstStyle/>
                    <a:p>
                      <a:pPr algn="ctr">
                        <a:lnSpc>
                          <a:spcPts val="1400"/>
                        </a:lnSpc>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延長</a:t>
                      </a:r>
                    </a:p>
                    <a:p>
                      <a:pPr algn="ctr">
                        <a:lnSpc>
                          <a:spcPts val="1400"/>
                        </a:lnSpc>
                        <a:spcAft>
                          <a:spcPts val="0"/>
                        </a:spcAft>
                      </a:pP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(km)</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lnSpc>
                          <a:spcPts val="1400"/>
                        </a:lnSpc>
                        <a:spcAft>
                          <a:spcPts val="0"/>
                        </a:spcAft>
                      </a:pPr>
                      <a:r>
                        <a:rPr lang="ja-JP" altLang="en-US" sz="1400" b="1" kern="100" dirty="0" smtClean="0">
                          <a:effectLst/>
                          <a:latin typeface="Meiryo UI" panose="020B0604030504040204" pitchFamily="50" charset="-128"/>
                          <a:ea typeface="Meiryo UI" panose="020B0604030504040204" pitchFamily="50" charset="-128"/>
                          <a:cs typeface="Meiryo UI" panose="020B0604030504040204" pitchFamily="50" charset="-128"/>
                        </a:rPr>
                        <a:t>交通量</a:t>
                      </a:r>
                      <a:endParaRPr lang="en-US" altLang="ja-JP" sz="1400" b="1"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400"/>
                        </a:lnSpc>
                        <a:spcAft>
                          <a:spcPts val="0"/>
                        </a:spcAft>
                      </a:pPr>
                      <a:r>
                        <a:rPr lang="ja-JP" altLang="en-US" sz="1400" b="1" kern="100" dirty="0" smtClean="0">
                          <a:effectLst/>
                          <a:latin typeface="Meiryo UI" panose="020B0604030504040204" pitchFamily="50" charset="-128"/>
                          <a:ea typeface="Meiryo UI" panose="020B0604030504040204" pitchFamily="50" charset="-128"/>
                          <a:cs typeface="Meiryo UI" panose="020B0604030504040204" pitchFamily="50" charset="-128"/>
                        </a:rPr>
                        <a:t>台</a:t>
                      </a:r>
                      <a:r>
                        <a:rPr lang="en-US" altLang="ja-JP" sz="1400" b="1"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400" b="1" kern="100" dirty="0" smtClean="0">
                          <a:effectLst/>
                          <a:latin typeface="Meiryo UI" panose="020B0604030504040204" pitchFamily="50" charset="-128"/>
                          <a:ea typeface="Meiryo UI" panose="020B0604030504040204" pitchFamily="50" charset="-128"/>
                          <a:cs typeface="Meiryo UI" panose="020B0604030504040204" pitchFamily="50" charset="-128"/>
                        </a:rPr>
                        <a:t>日</a:t>
                      </a:r>
                      <a:endParaRPr lang="ja-JP" sz="1400" b="1"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gridSpan="2">
                  <a:txBody>
                    <a:bodyPr/>
                    <a:lstStyle/>
                    <a:p>
                      <a:pPr algn="ctr">
                        <a:lnSpc>
                          <a:spcPts val="1400"/>
                        </a:lnSpc>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道路防災対策箇所</a:t>
                      </a:r>
                    </a:p>
                    <a:p>
                      <a:pPr algn="ctr">
                        <a:lnSpc>
                          <a:spcPts val="1400"/>
                        </a:lnSpc>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a:t>
                      </a: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H22</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道路</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防災点検</a:t>
                      </a: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結果）</a:t>
                      </a:r>
                    </a:p>
                  </a:txBody>
                  <a:tcPr marL="68580" marR="68580" marT="0" marB="0" anchor="ctr"/>
                </a:tc>
                <a:tc hMerge="1">
                  <a:txBody>
                    <a:bodyPr/>
                    <a:lstStyle/>
                    <a:p>
                      <a:endParaRPr kumimoji="1" lang="ja-JP" altLang="en-US"/>
                    </a:p>
                  </a:txBody>
                  <a:tcPr/>
                </a:tc>
                <a:tc gridSpan="2">
                  <a:txBody>
                    <a:bodyPr/>
                    <a:lstStyle/>
                    <a:p>
                      <a:pPr algn="ctr">
                        <a:lnSpc>
                          <a:spcPts val="1400"/>
                        </a:lnSpc>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道路防災対策箇所</a:t>
                      </a:r>
                    </a:p>
                    <a:p>
                      <a:pPr algn="ctr">
                        <a:lnSpc>
                          <a:spcPts val="1400"/>
                        </a:lnSpc>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a:t>
                      </a: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H</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27</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道路</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防災点検</a:t>
                      </a: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結果）</a:t>
                      </a:r>
                    </a:p>
                  </a:txBody>
                  <a:tcPr marL="68580" marR="68580" marT="0" marB="0" anchor="ctr"/>
                </a:tc>
                <a:tc hMerge="1">
                  <a:txBody>
                    <a:bodyPr/>
                    <a:lstStyle/>
                    <a:p>
                      <a:endParaRPr kumimoji="1" lang="ja-JP" altLang="en-US"/>
                    </a:p>
                  </a:txBody>
                  <a:tcPr/>
                </a:tc>
              </a:tr>
              <a:tr h="57720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dirty="0"/>
                    </a:p>
                  </a:txBody>
                  <a:tcPr/>
                </a:tc>
                <a:tc>
                  <a:txBody>
                    <a:bodyPr/>
                    <a:lstStyle/>
                    <a:p>
                      <a:pPr algn="ctr">
                        <a:spcAft>
                          <a:spcPts val="0"/>
                        </a:spcAft>
                      </a:pPr>
                      <a:r>
                        <a:rPr lang="ja-JP" sz="1400" kern="100">
                          <a:effectLst/>
                          <a:latin typeface="Meiryo UI" panose="020B0604030504040204" pitchFamily="50" charset="-128"/>
                          <a:ea typeface="Meiryo UI" panose="020B0604030504040204" pitchFamily="50" charset="-128"/>
                          <a:cs typeface="Meiryo UI" panose="020B0604030504040204" pitchFamily="50" charset="-128"/>
                        </a:rPr>
                        <a:t>要対策</a:t>
                      </a:r>
                    </a:p>
                  </a:txBody>
                  <a:tcPr marL="68580" marR="68580" marT="0" marB="0" anchor="ctr"/>
                </a:tc>
                <a:tc>
                  <a:txBody>
                    <a:bodyPr/>
                    <a:lstStyle/>
                    <a:p>
                      <a:pPr algn="ctr">
                        <a:lnSpc>
                          <a:spcPts val="1400"/>
                        </a:lnSpc>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経過観察</a:t>
                      </a:r>
                    </a:p>
                    <a:p>
                      <a:pPr algn="ctr">
                        <a:lnSpc>
                          <a:spcPts val="1400"/>
                        </a:lnSpc>
                        <a:spcAft>
                          <a:spcPts val="0"/>
                        </a:spcAft>
                      </a:pP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ｶﾙﾃ対応</a:t>
                      </a: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要対策</a:t>
                      </a:r>
                    </a:p>
                  </a:txBody>
                  <a:tcPr marL="68580" marR="68580" marT="0" marB="0" anchor="ctr"/>
                </a:tc>
                <a:tc>
                  <a:txBody>
                    <a:bodyPr/>
                    <a:lstStyle/>
                    <a:p>
                      <a:pPr algn="ctr">
                        <a:lnSpc>
                          <a:spcPts val="1400"/>
                        </a:lnSpc>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経過観察</a:t>
                      </a:r>
                    </a:p>
                    <a:p>
                      <a:pPr algn="ctr">
                        <a:lnSpc>
                          <a:spcPts val="1400"/>
                        </a:lnSpc>
                        <a:spcAft>
                          <a:spcPts val="0"/>
                        </a:spcAft>
                      </a:pP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ｶﾙﾃ対応</a:t>
                      </a: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789812">
                <a:tc>
                  <a:txBody>
                    <a:bodyPr/>
                    <a:lstStyle/>
                    <a:p>
                      <a:pPr algn="ctr">
                        <a:lnSpc>
                          <a:spcPts val="1400"/>
                        </a:lnSpc>
                        <a:spcAft>
                          <a:spcPts val="0"/>
                        </a:spcAft>
                      </a:pPr>
                      <a:r>
                        <a:rPr lang="ja-JP" altLang="en-US" sz="1400" b="1"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1400" b="1" kern="100" dirty="0" smtClean="0">
                          <a:effectLst/>
                          <a:latin typeface="Meiryo UI" panose="020B0604030504040204" pitchFamily="50" charset="-128"/>
                          <a:ea typeface="Meiryo UI" panose="020B0604030504040204" pitchFamily="50" charset="-128"/>
                          <a:cs typeface="Meiryo UI" panose="020B0604030504040204" pitchFamily="50" charset="-128"/>
                        </a:rPr>
                        <a:t>線</a:t>
                      </a:r>
                      <a:endParaRPr lang="ja-JP" sz="1400" b="1"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ts val="1000"/>
                        </a:lnSpc>
                        <a:spcAft>
                          <a:spcPts val="0"/>
                        </a:spcAft>
                      </a:pPr>
                      <a:r>
                        <a:rPr lang="ja-JP" altLang="en-US" sz="1400" b="0" kern="100" dirty="0" smtClean="0">
                          <a:effectLst/>
                          <a:latin typeface="Meiryo UI" panose="020B0604030504040204" pitchFamily="50" charset="-128"/>
                          <a:ea typeface="Meiryo UI" panose="020B0604030504040204" pitchFamily="50" charset="-128"/>
                          <a:cs typeface="Meiryo UI" panose="020B0604030504040204" pitchFamily="50" charset="-128"/>
                        </a:rPr>
                        <a:t>▲▲市</a:t>
                      </a:r>
                      <a:r>
                        <a:rPr lang="en-US" altLang="ja-JP" sz="14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400" b="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spcAft>
                          <a:spcPts val="0"/>
                        </a:spcAft>
                      </a:pPr>
                      <a:r>
                        <a:rPr lang="ja-JP" sz="1400" b="0" kern="100" dirty="0">
                          <a:effectLst/>
                          <a:latin typeface="Meiryo UI" panose="020B0604030504040204" pitchFamily="50" charset="-128"/>
                          <a:ea typeface="Meiryo UI" panose="020B0604030504040204" pitchFamily="50" charset="-128"/>
                          <a:cs typeface="Meiryo UI" panose="020B0604030504040204" pitchFamily="50" charset="-128"/>
                        </a:rPr>
                        <a:t>～</a:t>
                      </a:r>
                    </a:p>
                    <a:p>
                      <a:pPr algn="ctr">
                        <a:lnSpc>
                          <a:spcPts val="1000"/>
                        </a:lnSpc>
                        <a:spcAft>
                          <a:spcPts val="0"/>
                        </a:spcAft>
                      </a:pPr>
                      <a:r>
                        <a:rPr lang="ja-JP" altLang="en-US" sz="1400" b="0" kern="100" dirty="0" smtClean="0">
                          <a:effectLst/>
                          <a:latin typeface="Meiryo UI" panose="020B0604030504040204" pitchFamily="50" charset="-128"/>
                          <a:ea typeface="Meiryo UI" panose="020B0604030504040204" pitchFamily="50" charset="-128"/>
                          <a:cs typeface="Meiryo UI" panose="020B0604030504040204" pitchFamily="50" charset="-128"/>
                        </a:rPr>
                        <a:t>▲▲市○○</a:t>
                      </a:r>
                      <a:endParaRPr lang="ja-JP" sz="14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ts val="1400"/>
                        </a:lnSpc>
                        <a:spcAft>
                          <a:spcPts val="0"/>
                        </a:spcAft>
                      </a:pP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2.8</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ts val="1400"/>
                        </a:lnSpc>
                        <a:spcAft>
                          <a:spcPts val="0"/>
                        </a:spcAft>
                      </a:pPr>
                      <a:r>
                        <a:rPr lang="en-US" altLang="ja-JP" sz="1400" b="0" kern="100" dirty="0" smtClean="0">
                          <a:effectLst/>
                          <a:latin typeface="Meiryo UI" panose="020B0604030504040204" pitchFamily="50" charset="-128"/>
                          <a:ea typeface="Meiryo UI" panose="020B0604030504040204" pitchFamily="50" charset="-128"/>
                          <a:cs typeface="Meiryo UI" panose="020B0604030504040204" pitchFamily="50" charset="-128"/>
                        </a:rPr>
                        <a:t>1820</a:t>
                      </a:r>
                      <a:endParaRPr lang="ja-JP" sz="14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lnSpc>
                          <a:spcPts val="1400"/>
                        </a:lnSpc>
                        <a:spcAft>
                          <a:spcPts val="0"/>
                        </a:spcAft>
                      </a:pP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2</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400"/>
                        </a:lnSpc>
                        <a:spcAft>
                          <a:spcPts val="0"/>
                        </a:spcAft>
                      </a:pP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(H26</a:t>
                      </a: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完了</a:t>
                      </a: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ts val="1400"/>
                        </a:lnSpc>
                        <a:spcAft>
                          <a:spcPts val="0"/>
                        </a:spcAft>
                      </a:pP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0</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ts val="1400"/>
                        </a:lnSpc>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１</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ts val="1400"/>
                        </a:lnSpc>
                        <a:spcAft>
                          <a:spcPts val="0"/>
                        </a:spcAft>
                      </a:pP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0</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bl>
          </a:graphicData>
        </a:graphic>
      </p:graphicFrame>
      <p:graphicFrame>
        <p:nvGraphicFramePr>
          <p:cNvPr id="6" name="表 5"/>
          <p:cNvGraphicFramePr>
            <a:graphicFrameLocks noGrp="1"/>
          </p:cNvGraphicFramePr>
          <p:nvPr>
            <p:extLst>
              <p:ext uri="{D42A27DB-BD31-4B8C-83A1-F6EECF244321}">
                <p14:modId xmlns:p14="http://schemas.microsoft.com/office/powerpoint/2010/main" val="1474462463"/>
              </p:ext>
            </p:extLst>
          </p:nvPr>
        </p:nvGraphicFramePr>
        <p:xfrm>
          <a:off x="93856" y="1296056"/>
          <a:ext cx="8973042" cy="2376264"/>
        </p:xfrm>
        <a:graphic>
          <a:graphicData uri="http://schemas.openxmlformats.org/drawingml/2006/table">
            <a:tbl>
              <a:tblPr firstRow="1" firstCol="1" bandRow="1">
                <a:tableStyleId>{5C22544A-7EE6-4342-B048-85BDC9FD1C3A}</a:tableStyleId>
              </a:tblPr>
              <a:tblGrid>
                <a:gridCol w="801311"/>
                <a:gridCol w="1191176"/>
                <a:gridCol w="908685"/>
                <a:gridCol w="908685"/>
                <a:gridCol w="908685"/>
                <a:gridCol w="553085"/>
                <a:gridCol w="730885"/>
                <a:gridCol w="1008698"/>
                <a:gridCol w="908685"/>
                <a:gridCol w="1053147"/>
              </a:tblGrid>
              <a:tr h="432048">
                <a:tc rowSpan="3">
                  <a:txBody>
                    <a:bodyPr/>
                    <a:lstStyle/>
                    <a:p>
                      <a:pPr algn="ctr">
                        <a:spcAft>
                          <a:spcPts val="0"/>
                        </a:spcAft>
                      </a:pPr>
                      <a:r>
                        <a:rPr lang="ja-JP" sz="1400" b="1" kern="100" dirty="0">
                          <a:effectLst/>
                          <a:latin typeface="Meiryo UI" panose="020B0604030504040204" pitchFamily="50" charset="-128"/>
                          <a:ea typeface="Meiryo UI" panose="020B0604030504040204" pitchFamily="50" charset="-128"/>
                          <a:cs typeface="Meiryo UI" panose="020B0604030504040204" pitchFamily="50" charset="-128"/>
                        </a:rPr>
                        <a:t>路線</a:t>
                      </a:r>
                    </a:p>
                  </a:txBody>
                  <a:tcPr marL="68580" marR="68580" marT="0" marB="0" anchor="ctr"/>
                </a:tc>
                <a:tc rowSpan="3">
                  <a:txBody>
                    <a:bodyPr/>
                    <a:lstStyle/>
                    <a:p>
                      <a:pPr algn="ctr">
                        <a:spcAft>
                          <a:spcPts val="0"/>
                        </a:spcAft>
                      </a:pPr>
                      <a:r>
                        <a:rPr lang="ja-JP" sz="1400" b="1" kern="100" dirty="0">
                          <a:effectLst/>
                          <a:latin typeface="Meiryo UI" panose="020B0604030504040204" pitchFamily="50" charset="-128"/>
                          <a:ea typeface="Meiryo UI" panose="020B0604030504040204" pitchFamily="50" charset="-128"/>
                          <a:cs typeface="Meiryo UI" panose="020B0604030504040204" pitchFamily="50" charset="-128"/>
                        </a:rPr>
                        <a:t>位置</a:t>
                      </a:r>
                    </a:p>
                  </a:txBody>
                  <a:tcPr marL="68580" marR="68580" marT="0" marB="0" anchor="ctr"/>
                </a:tc>
                <a:tc gridSpan="3">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ja-JP" altLang="ja-JP" sz="1400" b="1" kern="100" dirty="0" smtClean="0">
                          <a:effectLst/>
                          <a:latin typeface="Meiryo UI" panose="020B0604030504040204" pitchFamily="50" charset="-128"/>
                          <a:ea typeface="Meiryo UI" panose="020B0604030504040204" pitchFamily="50" charset="-128"/>
                          <a:cs typeface="Meiryo UI" panose="020B0604030504040204" pitchFamily="50" charset="-128"/>
                        </a:rPr>
                        <a:t>基準雨量</a:t>
                      </a:r>
                      <a:r>
                        <a:rPr lang="en-US" altLang="ja-JP" sz="1400" b="1" kern="100" dirty="0" smtClean="0">
                          <a:effectLst/>
                          <a:latin typeface="Meiryo UI" panose="020B0604030504040204" pitchFamily="50" charset="-128"/>
                          <a:ea typeface="Meiryo UI" panose="020B0604030504040204" pitchFamily="50" charset="-128"/>
                          <a:cs typeface="Meiryo UI" panose="020B0604030504040204" pitchFamily="50" charset="-128"/>
                        </a:rPr>
                        <a:t>(mm)</a:t>
                      </a:r>
                      <a:endParaRPr lang="ja-JP" altLang="ja-JP" sz="1400" b="1"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R w="12700" cap="flat" cmpd="sng" algn="ctr">
                      <a:solidFill>
                        <a:schemeClr val="bg1"/>
                      </a:solidFill>
                      <a:prstDash val="solid"/>
                      <a:round/>
                      <a:headEnd type="none" w="med" len="med"/>
                      <a:tailEnd type="none" w="med" len="med"/>
                    </a:lnR>
                  </a:tcPr>
                </a:tc>
                <a:tc hMerge="1">
                  <a:txBody>
                    <a:bodyPr/>
                    <a:lstStyle/>
                    <a:p>
                      <a:endParaRPr kumimoji="1" lang="ja-JP" altLang="en-US"/>
                    </a:p>
                  </a:txBody>
                  <a:tcPr/>
                </a:tc>
                <a:tc hMerge="1">
                  <a:txBody>
                    <a:bodyPr/>
                    <a:lstStyle/>
                    <a:p>
                      <a:pPr algn="ctr">
                        <a:spcAft>
                          <a:spcPts val="0"/>
                        </a:spcAft>
                      </a:pPr>
                      <a:endParaRPr lang="ja-JP" sz="1050" kern="100" dirty="0">
                        <a:effectLst/>
                        <a:latin typeface="Century"/>
                        <a:ea typeface="ＭＳ 明朝"/>
                        <a:cs typeface="Times New Roman"/>
                      </a:endParaRPr>
                    </a:p>
                  </a:txBody>
                  <a:tcPr marL="68580" marR="68580" marT="0" marB="0" anchor="ctr">
                    <a:lnR w="12700" cap="flat" cmpd="sng" algn="ctr">
                      <a:solidFill>
                        <a:schemeClr val="tx1"/>
                      </a:solidFill>
                      <a:prstDash val="solid"/>
                      <a:round/>
                      <a:headEnd type="none" w="med" len="med"/>
                      <a:tailEnd type="none" w="med" len="med"/>
                    </a:lnR>
                  </a:tcPr>
                </a:tc>
                <a:tc gridSpan="2">
                  <a:txBody>
                    <a:bodyPr/>
                    <a:lstStyle/>
                    <a:p>
                      <a:pPr algn="ctr">
                        <a:spcAft>
                          <a:spcPts val="0"/>
                        </a:spcAft>
                      </a:pPr>
                      <a:r>
                        <a:rPr lang="ja-JP" altLang="en-US" sz="1400" b="1" kern="100" dirty="0" smtClean="0">
                          <a:effectLst/>
                          <a:latin typeface="Meiryo UI" panose="020B0604030504040204" pitchFamily="50" charset="-128"/>
                          <a:ea typeface="Meiryo UI" panose="020B0604030504040204" pitchFamily="50" charset="-128"/>
                          <a:cs typeface="Meiryo UI" panose="020B0604030504040204" pitchFamily="50" charset="-128"/>
                        </a:rPr>
                        <a:t>実績：前年度</a:t>
                      </a:r>
                      <a:endParaRPr lang="ja-JP" sz="1400" b="1"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hMerge="1">
                  <a:txBody>
                    <a:bodyPr/>
                    <a:lstStyle/>
                    <a:p>
                      <a:endParaRPr kumimoji="1" lang="ja-JP" alt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過去</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10</a:t>
                      </a:r>
                      <a:r>
                        <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年間の基準雨量超過履歴</a:t>
                      </a:r>
                    </a:p>
                  </a:txBody>
                  <a:tcPr marL="68580" marR="68580" marT="0" marB="0" anchor="ctr">
                    <a:lnL w="12700" cap="flat" cmpd="sng" algn="ctr">
                      <a:solidFill>
                        <a:schemeClr val="bg1"/>
                      </a:solidFill>
                      <a:prstDash val="solid"/>
                      <a:round/>
                      <a:headEnd type="none" w="med" len="med"/>
                      <a:tailEnd type="none" w="med" len="med"/>
                    </a:lnL>
                  </a:tcPr>
                </a:tc>
                <a:tc hMerge="1">
                  <a:txBody>
                    <a:bodyPr/>
                    <a:lstStyle/>
                    <a:p>
                      <a:pPr algn="ctr">
                        <a:spcAft>
                          <a:spcPts val="0"/>
                        </a:spcAft>
                      </a:pPr>
                      <a:endParaRPr lang="ja-JP" sz="14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hMerge="1">
                  <a:txBody>
                    <a:bodyPr/>
                    <a:lstStyle/>
                    <a:p>
                      <a:pPr algn="ctr">
                        <a:spcAft>
                          <a:spcPts val="0"/>
                        </a:spcAft>
                      </a:pPr>
                      <a:endParaRPr lang="ja-JP" sz="14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L w="12700" cap="flat" cmpd="sng" algn="ctr">
                      <a:solidFill>
                        <a:schemeClr val="bg1"/>
                      </a:solidFill>
                      <a:prstDash val="solid"/>
                      <a:round/>
                      <a:headEnd type="none" w="med" len="med"/>
                      <a:tailEnd type="none" w="med" len="med"/>
                    </a:lnL>
                  </a:tcPr>
                </a:tc>
              </a:tr>
              <a:tr h="432048">
                <a:tc vMerge="1">
                  <a:txBody>
                    <a:bodyPr/>
                    <a:lstStyle/>
                    <a:p>
                      <a:endParaRPr kumimoji="1" lang="ja-JP" altLang="en-US"/>
                    </a:p>
                  </a:txBody>
                  <a:tcPr/>
                </a:tc>
                <a:tc vMerge="1">
                  <a:txBody>
                    <a:bodyPr/>
                    <a:lstStyle/>
                    <a:p>
                      <a:endParaRPr kumimoji="1" lang="ja-JP" altLang="en-US"/>
                    </a:p>
                  </a:txBody>
                  <a:tcPr/>
                </a:tc>
                <a:tc>
                  <a:txBody>
                    <a:bodyPr/>
                    <a:lstStyle/>
                    <a:p>
                      <a:pPr marL="0" algn="ctr" rtl="0" eaLnBrk="1" latinLnBrk="0" hangingPunct="1">
                        <a:lnSpc>
                          <a:spcPts val="1400"/>
                        </a:lnSpc>
                        <a:spcAft>
                          <a:spcPts val="0"/>
                        </a:spcAft>
                      </a:pPr>
                      <a:r>
                        <a:rPr kumimoji="1" lang="ja-JP" altLang="en-US" sz="1400" b="0" kern="100"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通行注意</a:t>
                      </a:r>
                      <a:endParaRPr kumimoji="1" lang="ja-JP" sz="1400" b="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B w="12700" cap="flat" cmpd="sng" algn="ctr">
                      <a:solidFill>
                        <a:schemeClr val="bg1"/>
                      </a:solidFill>
                      <a:prstDash val="solid"/>
                      <a:round/>
                      <a:headEnd type="none" w="med" len="med"/>
                      <a:tailEnd type="none" w="med" len="med"/>
                    </a:lnB>
                  </a:tcPr>
                </a:tc>
                <a:tc>
                  <a:txBody>
                    <a:bodyPr/>
                    <a:lstStyle/>
                    <a:p>
                      <a:pPr algn="ctr">
                        <a:lnSpc>
                          <a:spcPts val="1400"/>
                        </a:lnSpc>
                        <a:spcAft>
                          <a:spcPts val="0"/>
                        </a:spcAft>
                      </a:pPr>
                      <a:r>
                        <a:rPr lang="ja-JP" altLang="en-US" sz="1400" b="0" kern="100" dirty="0" smtClean="0">
                          <a:effectLst/>
                          <a:latin typeface="Meiryo UI" panose="020B0604030504040204" pitchFamily="50" charset="-128"/>
                          <a:ea typeface="Meiryo UI" panose="020B0604030504040204" pitchFamily="50" charset="-128"/>
                          <a:cs typeface="Meiryo UI" panose="020B0604030504040204" pitchFamily="50" charset="-128"/>
                        </a:rPr>
                        <a:t>通行止</a:t>
                      </a:r>
                      <a:endParaRPr lang="ja-JP" sz="14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B w="12700" cap="flat" cmpd="sng" algn="ctr">
                      <a:solidFill>
                        <a:schemeClr val="bg1"/>
                      </a:solidFill>
                      <a:prstDash val="solid"/>
                      <a:round/>
                      <a:headEnd type="none" w="med" len="med"/>
                      <a:tailEnd type="none" w="med" len="med"/>
                    </a:lnB>
                  </a:tcPr>
                </a:tc>
                <a:tc rowSpan="2">
                  <a:txBody>
                    <a:bodyPr/>
                    <a:lstStyle/>
                    <a:p>
                      <a:pPr algn="ctr">
                        <a:spcAft>
                          <a:spcPts val="0"/>
                        </a:spcAft>
                      </a:pPr>
                      <a:r>
                        <a:rPr lang="ja-JP" altLang="en-US" sz="1400" b="0" kern="100" dirty="0" smtClean="0">
                          <a:effectLst/>
                          <a:latin typeface="Meiryo UI" panose="020B0604030504040204" pitchFamily="50" charset="-128"/>
                          <a:ea typeface="Meiryo UI" panose="020B0604030504040204" pitchFamily="50" charset="-128"/>
                          <a:cs typeface="Meiryo UI" panose="020B0604030504040204" pitchFamily="50" charset="-128"/>
                        </a:rPr>
                        <a:t>気象等</a:t>
                      </a:r>
                      <a:endParaRPr lang="en-US" altLang="ja-JP" sz="1400" b="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0" kern="100" dirty="0" smtClean="0">
                          <a:effectLst/>
                          <a:latin typeface="Meiryo UI" panose="020B0604030504040204" pitchFamily="50" charset="-128"/>
                          <a:ea typeface="Meiryo UI" panose="020B0604030504040204" pitchFamily="50" charset="-128"/>
                          <a:cs typeface="Meiryo UI" panose="020B0604030504040204" pitchFamily="50" charset="-128"/>
                        </a:rPr>
                        <a:t>観測所</a:t>
                      </a:r>
                      <a:endParaRPr lang="ja-JP" sz="14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gridSpan="2">
                  <a:txBody>
                    <a:bodyPr/>
                    <a:lstStyle/>
                    <a:p>
                      <a:pPr algn="ctr">
                        <a:lnSpc>
                          <a:spcPts val="1400"/>
                        </a:lnSpc>
                        <a:spcAft>
                          <a:spcPts val="0"/>
                        </a:spcAft>
                      </a:pPr>
                      <a:r>
                        <a:rPr lang="ja-JP" altLang="en-US" sz="1400" b="0" kern="100" dirty="0" smtClean="0">
                          <a:effectLst/>
                          <a:latin typeface="Meiryo UI" panose="020B0604030504040204" pitchFamily="50" charset="-128"/>
                          <a:ea typeface="Meiryo UI" panose="020B0604030504040204" pitchFamily="50" charset="-128"/>
                          <a:cs typeface="Meiryo UI" panose="020B0604030504040204" pitchFamily="50" charset="-128"/>
                        </a:rPr>
                        <a:t>通行止</a:t>
                      </a:r>
                      <a:endParaRPr lang="ja-JP" sz="14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B w="12700" cap="flat" cmpd="sng" algn="ctr">
                      <a:solidFill>
                        <a:schemeClr val="bg1"/>
                      </a:solidFill>
                      <a:prstDash val="solid"/>
                      <a:round/>
                      <a:headEnd type="none" w="med" len="med"/>
                      <a:tailEnd type="none" w="med" len="med"/>
                    </a:lnB>
                  </a:tcPr>
                </a:tc>
                <a:tc hMerge="1">
                  <a:txBody>
                    <a:bodyPr/>
                    <a:lstStyle/>
                    <a:p>
                      <a:pPr algn="ctr">
                        <a:spcAft>
                          <a:spcPts val="0"/>
                        </a:spcAft>
                      </a:pPr>
                      <a:endParaRPr lang="ja-JP" sz="1050" kern="100">
                        <a:effectLst/>
                        <a:latin typeface="Century"/>
                        <a:ea typeface="ＭＳ 明朝"/>
                        <a:cs typeface="Times New Roman"/>
                      </a:endParaRPr>
                    </a:p>
                  </a:txBody>
                  <a:tcPr marL="68580" marR="68580" marT="0" marB="0" anchor="ctr">
                    <a:lnB w="12700" cap="flat" cmpd="sng" algn="ctr">
                      <a:solidFill>
                        <a:schemeClr val="bg1"/>
                      </a:solidFill>
                      <a:prstDash val="solid"/>
                      <a:round/>
                      <a:headEnd type="none" w="med" len="med"/>
                      <a:tailEnd type="none" w="med" len="med"/>
                    </a:lnB>
                  </a:tcPr>
                </a:tc>
                <a:tc rowSpan="2">
                  <a:txBody>
                    <a:bodyPr/>
                    <a:lstStyle/>
                    <a:p>
                      <a:pPr algn="ctr">
                        <a:spcAft>
                          <a:spcPts val="0"/>
                        </a:spcAft>
                      </a:pPr>
                      <a:r>
                        <a:rPr lang="ja-JP" sz="1400" b="0" kern="100" dirty="0" smtClean="0">
                          <a:effectLst/>
                          <a:latin typeface="Meiryo UI" panose="020B0604030504040204" pitchFamily="50" charset="-128"/>
                          <a:ea typeface="Meiryo UI" panose="020B0604030504040204" pitchFamily="50" charset="-128"/>
                          <a:cs typeface="Meiryo UI" panose="020B0604030504040204" pitchFamily="50" charset="-128"/>
                        </a:rPr>
                        <a:t>年月</a:t>
                      </a:r>
                      <a:r>
                        <a:rPr lang="ja-JP" altLang="en-US" sz="1400" b="0" kern="100" dirty="0" smtClean="0">
                          <a:effectLst/>
                          <a:latin typeface="Meiryo UI" panose="020B0604030504040204" pitchFamily="50" charset="-128"/>
                          <a:ea typeface="Meiryo UI" panose="020B0604030504040204" pitchFamily="50" charset="-128"/>
                          <a:cs typeface="Meiryo UI" panose="020B0604030504040204" pitchFamily="50" charset="-128"/>
                        </a:rPr>
                        <a:t>日</a:t>
                      </a:r>
                      <a:endParaRPr lang="ja-JP" sz="14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lnSpc>
                          <a:spcPts val="1400"/>
                        </a:lnSpc>
                        <a:spcAft>
                          <a:spcPts val="0"/>
                        </a:spcAft>
                      </a:pPr>
                      <a:r>
                        <a:rPr lang="ja-JP" sz="1400" b="0" kern="100" dirty="0">
                          <a:effectLst/>
                          <a:latin typeface="Meiryo UI" panose="020B0604030504040204" pitchFamily="50" charset="-128"/>
                          <a:ea typeface="Meiryo UI" panose="020B0604030504040204" pitchFamily="50" charset="-128"/>
                          <a:cs typeface="Meiryo UI" panose="020B0604030504040204" pitchFamily="50" charset="-128"/>
                        </a:rPr>
                        <a:t>連続雨量</a:t>
                      </a:r>
                    </a:p>
                    <a:p>
                      <a:pPr algn="ctr">
                        <a:lnSpc>
                          <a:spcPts val="1400"/>
                        </a:lnSpc>
                        <a:spcAft>
                          <a:spcPts val="0"/>
                        </a:spcAft>
                      </a:pPr>
                      <a:r>
                        <a:rPr lang="en-US" sz="1400" b="0" kern="100" dirty="0">
                          <a:effectLst/>
                          <a:latin typeface="Meiryo UI" panose="020B0604030504040204" pitchFamily="50" charset="-128"/>
                          <a:ea typeface="Meiryo UI" panose="020B0604030504040204" pitchFamily="50" charset="-128"/>
                          <a:cs typeface="Meiryo UI" panose="020B0604030504040204" pitchFamily="50" charset="-128"/>
                        </a:rPr>
                        <a:t>(mm)</a:t>
                      </a:r>
                      <a:endParaRPr lang="ja-JP" sz="14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ja-JP" sz="1400" b="0" kern="100" dirty="0">
                          <a:effectLst/>
                          <a:latin typeface="Meiryo UI" panose="020B0604030504040204" pitchFamily="50" charset="-128"/>
                          <a:ea typeface="Meiryo UI" panose="020B0604030504040204" pitchFamily="50" charset="-128"/>
                          <a:cs typeface="Meiryo UI" panose="020B0604030504040204" pitchFamily="50" charset="-128"/>
                        </a:rPr>
                        <a:t>災害</a:t>
                      </a:r>
                      <a:r>
                        <a:rPr lang="ja-JP" sz="1400" b="0" kern="100" dirty="0" smtClean="0">
                          <a:effectLst/>
                          <a:latin typeface="Meiryo UI" panose="020B0604030504040204" pitchFamily="50" charset="-128"/>
                          <a:ea typeface="Meiryo UI" panose="020B0604030504040204" pitchFamily="50" charset="-128"/>
                          <a:cs typeface="Meiryo UI" panose="020B0604030504040204" pitchFamily="50" charset="-128"/>
                        </a:rPr>
                        <a:t>の有無</a:t>
                      </a:r>
                      <a:endParaRPr lang="ja-JP" sz="14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432048">
                <a:tc vMerge="1">
                  <a:txBody>
                    <a:bodyPr/>
                    <a:lstStyle/>
                    <a:p>
                      <a:endParaRPr kumimoji="1" lang="ja-JP" altLang="en-US"/>
                    </a:p>
                  </a:txBody>
                  <a:tcPr/>
                </a:tc>
                <a:tc vMerge="1">
                  <a:txBody>
                    <a:bodyPr/>
                    <a:lstStyle/>
                    <a:p>
                      <a:endParaRPr kumimoji="1" lang="ja-JP" altLang="en-US"/>
                    </a:p>
                  </a:txBody>
                  <a:tcPr/>
                </a:tc>
                <a:tc>
                  <a:txBody>
                    <a:bodyPr/>
                    <a:lstStyle/>
                    <a:p>
                      <a:pPr marL="0" algn="ctr" rtl="0" eaLnBrk="1" latinLnBrk="0" hangingPunct="1">
                        <a:lnSpc>
                          <a:spcPts val="1400"/>
                        </a:lnSpc>
                        <a:spcAft>
                          <a:spcPts val="0"/>
                        </a:spcAft>
                      </a:pPr>
                      <a:r>
                        <a:rPr kumimoji="1" lang="ja-JP" altLang="en-US" sz="1400" b="0" kern="100" dirty="0" smtClean="0">
                          <a:solidFill>
                            <a:schemeClr val="dk1"/>
                          </a:solidFill>
                          <a:effectLst/>
                          <a:latin typeface="Meiryo UI" panose="020B0604030504040204" pitchFamily="50" charset="-128"/>
                          <a:ea typeface="Meiryo UI" panose="020B0604030504040204" pitchFamily="50" charset="-128"/>
                          <a:cs typeface="Meiryo UI" panose="020B0604030504040204" pitchFamily="50" charset="-128"/>
                        </a:rPr>
                        <a:t>連続雨量</a:t>
                      </a:r>
                      <a:endParaRPr kumimoji="1" lang="ja-JP" sz="1400" b="0" kern="100" dirty="0">
                        <a:solidFill>
                          <a:schemeClr val="dk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T w="12700" cap="flat" cmpd="sng" algn="ctr">
                      <a:solidFill>
                        <a:schemeClr val="bg1"/>
                      </a:solidFill>
                      <a:prstDash val="solid"/>
                      <a:round/>
                      <a:headEnd type="none" w="med" len="med"/>
                      <a:tailEnd type="none" w="med" len="med"/>
                    </a:lnT>
                  </a:tcPr>
                </a:tc>
                <a:tc>
                  <a:txBody>
                    <a:bodyPr/>
                    <a:lstStyle/>
                    <a:p>
                      <a:pPr algn="ctr">
                        <a:lnSpc>
                          <a:spcPts val="1400"/>
                        </a:lnSpc>
                        <a:spcAft>
                          <a:spcPts val="0"/>
                        </a:spcAft>
                      </a:pPr>
                      <a:r>
                        <a:rPr lang="ja-JP" altLang="en-US" sz="1400" b="0" kern="100" dirty="0" smtClean="0">
                          <a:effectLst/>
                          <a:latin typeface="Meiryo UI" panose="020B0604030504040204" pitchFamily="50" charset="-128"/>
                          <a:ea typeface="Meiryo UI" panose="020B0604030504040204" pitchFamily="50" charset="-128"/>
                          <a:cs typeface="Meiryo UI" panose="020B0604030504040204" pitchFamily="50" charset="-128"/>
                        </a:rPr>
                        <a:t>連続雨量</a:t>
                      </a:r>
                      <a:endParaRPr lang="ja-JP" sz="14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T w="12700" cap="flat" cmpd="sng" algn="ctr">
                      <a:solidFill>
                        <a:schemeClr val="bg1"/>
                      </a:solidFill>
                      <a:prstDash val="solid"/>
                      <a:round/>
                      <a:headEnd type="none" w="med" len="med"/>
                      <a:tailEnd type="none" w="med" len="med"/>
                    </a:lnT>
                  </a:tcPr>
                </a:tc>
                <a:tc vMerge="1">
                  <a:txBody>
                    <a:bodyPr/>
                    <a:lstStyle/>
                    <a:p>
                      <a:endParaRPr kumimoji="1" lang="ja-JP" altLang="en-US"/>
                    </a:p>
                  </a:txBody>
                  <a:tcPr/>
                </a:tc>
                <a:tc>
                  <a:txBody>
                    <a:bodyPr/>
                    <a:lstStyle/>
                    <a:p>
                      <a:pPr algn="ctr">
                        <a:lnSpc>
                          <a:spcPts val="1400"/>
                        </a:lnSpc>
                        <a:spcAft>
                          <a:spcPts val="0"/>
                        </a:spcAft>
                      </a:pPr>
                      <a:r>
                        <a:rPr lang="ja-JP" altLang="en-US" sz="1400" b="0" kern="100" dirty="0" smtClean="0">
                          <a:effectLst/>
                          <a:latin typeface="Meiryo UI" panose="020B0604030504040204" pitchFamily="50" charset="-128"/>
                          <a:ea typeface="Meiryo UI" panose="020B0604030504040204" pitchFamily="50" charset="-128"/>
                          <a:cs typeface="Meiryo UI" panose="020B0604030504040204" pitchFamily="50" charset="-128"/>
                        </a:rPr>
                        <a:t>回数</a:t>
                      </a:r>
                      <a:endParaRPr lang="ja-JP" sz="14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T w="12700" cap="flat" cmpd="sng" algn="ctr">
                      <a:solidFill>
                        <a:schemeClr val="bg1"/>
                      </a:solidFill>
                      <a:prstDash val="solid"/>
                      <a:round/>
                      <a:headEnd type="none" w="med" len="med"/>
                      <a:tailEnd type="none" w="med" len="med"/>
                    </a:lnT>
                  </a:tcPr>
                </a:tc>
                <a:tc>
                  <a:txBody>
                    <a:bodyPr/>
                    <a:lstStyle/>
                    <a:p>
                      <a:pPr algn="ctr">
                        <a:spcAft>
                          <a:spcPts val="0"/>
                        </a:spcAft>
                      </a:pPr>
                      <a:r>
                        <a:rPr lang="ja-JP" altLang="en-US" sz="1400" b="0" kern="100" dirty="0" smtClean="0">
                          <a:effectLst/>
                          <a:latin typeface="Meiryo UI" panose="020B0604030504040204" pitchFamily="50" charset="-128"/>
                          <a:ea typeface="Meiryo UI" panose="020B0604030504040204" pitchFamily="50" charset="-128"/>
                          <a:cs typeface="Meiryo UI" panose="020B0604030504040204" pitchFamily="50" charset="-128"/>
                        </a:rPr>
                        <a:t>延時間</a:t>
                      </a:r>
                      <a:endParaRPr lang="ja-JP" sz="14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lnT w="12700" cap="flat" cmpd="sng" algn="ctr">
                      <a:solidFill>
                        <a:schemeClr val="bg1"/>
                      </a:solidFill>
                      <a:prstDash val="solid"/>
                      <a:round/>
                      <a:headEnd type="none" w="med" len="med"/>
                      <a:tailEnd type="none" w="med" len="med"/>
                    </a:lnT>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r>
              <a:tr h="360040">
                <a:tc rowSpan="3">
                  <a:txBody>
                    <a:bodyPr/>
                    <a:lstStyle/>
                    <a:p>
                      <a:pPr algn="ctr">
                        <a:lnSpc>
                          <a:spcPts val="1400"/>
                        </a:lnSpc>
                        <a:spcAft>
                          <a:spcPts val="0"/>
                        </a:spcAft>
                      </a:pPr>
                      <a:r>
                        <a:rPr lang="ja-JP" altLang="en-US" sz="1400" b="1"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1400" b="1" kern="100" dirty="0" smtClean="0">
                          <a:effectLst/>
                          <a:latin typeface="Meiryo UI" panose="020B0604030504040204" pitchFamily="50" charset="-128"/>
                          <a:ea typeface="Meiryo UI" panose="020B0604030504040204" pitchFamily="50" charset="-128"/>
                          <a:cs typeface="Meiryo UI" panose="020B0604030504040204" pitchFamily="50" charset="-128"/>
                        </a:rPr>
                        <a:t>線</a:t>
                      </a:r>
                      <a:endParaRPr lang="ja-JP" sz="1400" b="1"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lnSpc>
                          <a:spcPts val="1000"/>
                        </a:lnSpc>
                        <a:spcAft>
                          <a:spcPts val="0"/>
                        </a:spcAft>
                      </a:pPr>
                      <a:r>
                        <a:rPr lang="ja-JP" altLang="en-US" sz="1400" b="0" kern="100" dirty="0" smtClean="0">
                          <a:effectLst/>
                          <a:latin typeface="Meiryo UI" panose="020B0604030504040204" pitchFamily="50" charset="-128"/>
                          <a:ea typeface="Meiryo UI" panose="020B0604030504040204" pitchFamily="50" charset="-128"/>
                          <a:cs typeface="Meiryo UI" panose="020B0604030504040204" pitchFamily="50" charset="-128"/>
                        </a:rPr>
                        <a:t>▲▲市</a:t>
                      </a:r>
                      <a:r>
                        <a:rPr lang="en-US" altLang="ja-JP" sz="14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400" b="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spcAft>
                          <a:spcPts val="0"/>
                        </a:spcAft>
                      </a:pPr>
                      <a:r>
                        <a:rPr lang="ja-JP" sz="1400" b="0" kern="100" dirty="0">
                          <a:effectLst/>
                          <a:latin typeface="Meiryo UI" panose="020B0604030504040204" pitchFamily="50" charset="-128"/>
                          <a:ea typeface="Meiryo UI" panose="020B0604030504040204" pitchFamily="50" charset="-128"/>
                          <a:cs typeface="Meiryo UI" panose="020B0604030504040204" pitchFamily="50" charset="-128"/>
                        </a:rPr>
                        <a:t>～</a:t>
                      </a:r>
                    </a:p>
                    <a:p>
                      <a:pPr algn="ctr">
                        <a:lnSpc>
                          <a:spcPts val="1000"/>
                        </a:lnSpc>
                        <a:spcAft>
                          <a:spcPts val="0"/>
                        </a:spcAft>
                      </a:pPr>
                      <a:r>
                        <a:rPr lang="ja-JP" altLang="en-US" sz="1400" b="0" kern="100" dirty="0" smtClean="0">
                          <a:effectLst/>
                          <a:latin typeface="Meiryo UI" panose="020B0604030504040204" pitchFamily="50" charset="-128"/>
                          <a:ea typeface="Meiryo UI" panose="020B0604030504040204" pitchFamily="50" charset="-128"/>
                          <a:cs typeface="Meiryo UI" panose="020B0604030504040204" pitchFamily="50" charset="-128"/>
                        </a:rPr>
                        <a:t>▲▲市○○</a:t>
                      </a:r>
                      <a:endParaRPr lang="ja-JP" sz="14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lnSpc>
                          <a:spcPts val="1400"/>
                        </a:lnSpc>
                        <a:spcAft>
                          <a:spcPts val="0"/>
                        </a:spcAft>
                      </a:pPr>
                      <a:r>
                        <a:rPr lang="en-US" altLang="ja-JP" sz="1400" b="0" kern="100" dirty="0" smtClean="0">
                          <a:effectLst/>
                          <a:latin typeface="Meiryo UI" panose="020B0604030504040204" pitchFamily="50" charset="-128"/>
                          <a:ea typeface="Meiryo UI" panose="020B0604030504040204" pitchFamily="50" charset="-128"/>
                          <a:cs typeface="Meiryo UI" panose="020B0604030504040204" pitchFamily="50" charset="-128"/>
                        </a:rPr>
                        <a:t>100</a:t>
                      </a:r>
                      <a:endParaRPr lang="ja-JP" sz="14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lnSpc>
                          <a:spcPts val="1400"/>
                        </a:lnSpc>
                        <a:spcAft>
                          <a:spcPts val="0"/>
                        </a:spcAft>
                      </a:pPr>
                      <a:r>
                        <a:rPr lang="en-US" altLang="ja-JP" sz="1400" b="0" kern="100" dirty="0" smtClean="0">
                          <a:effectLst/>
                          <a:latin typeface="Meiryo UI" panose="020B0604030504040204" pitchFamily="50" charset="-128"/>
                          <a:ea typeface="Meiryo UI" panose="020B0604030504040204" pitchFamily="50" charset="-128"/>
                          <a:cs typeface="Meiryo UI" panose="020B0604030504040204" pitchFamily="50" charset="-128"/>
                        </a:rPr>
                        <a:t>150</a:t>
                      </a:r>
                      <a:endParaRPr lang="ja-JP" sz="14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ja-JP" altLang="en-US" sz="1400" b="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en-US" altLang="ja-JP" sz="1400" b="0" kern="100" dirty="0" smtClean="0">
                          <a:effectLst/>
                          <a:latin typeface="Meiryo UI" panose="020B0604030504040204" pitchFamily="50" charset="-128"/>
                          <a:ea typeface="Meiryo UI" panose="020B0604030504040204" pitchFamily="50" charset="-128"/>
                          <a:cs typeface="Meiryo UI" panose="020B0604030504040204" pitchFamily="50" charset="-128"/>
                        </a:rPr>
                        <a:t>1</a:t>
                      </a:r>
                      <a:endParaRPr lang="ja-JP" sz="14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en-US" altLang="ja-JP" sz="1400" b="0" kern="100" dirty="0" smtClean="0">
                          <a:effectLst/>
                          <a:latin typeface="Meiryo UI" panose="020B0604030504040204" pitchFamily="50" charset="-128"/>
                          <a:ea typeface="Meiryo UI" panose="020B0604030504040204" pitchFamily="50" charset="-128"/>
                          <a:cs typeface="Meiryo UI" panose="020B0604030504040204" pitchFamily="50" charset="-128"/>
                        </a:rPr>
                        <a:t>8.5</a:t>
                      </a:r>
                      <a:endParaRPr lang="ja-JP" sz="1400" b="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just">
                        <a:spcAft>
                          <a:spcPts val="0"/>
                        </a:spcAft>
                      </a:pP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H25.9.16</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243</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なし</a:t>
                      </a:r>
                    </a:p>
                  </a:txBody>
                  <a:tcPr marL="68580" marR="68580" marT="0" marB="0" anchor="ctr"/>
                </a:tc>
              </a:tr>
              <a:tr h="36004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H26.8.16</a:t>
                      </a:r>
                      <a:endParaRPr lang="ja-JP" sz="14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162</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なし</a:t>
                      </a:r>
                    </a:p>
                  </a:txBody>
                  <a:tcPr marL="68580" marR="68580" marT="0" marB="0" anchor="ctr"/>
                </a:tc>
              </a:tr>
              <a:tr h="36004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just">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H27.7.17</a:t>
                      </a:r>
                      <a:endParaRPr lang="ja-JP" sz="14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sz="1400" kern="100">
                          <a:effectLst/>
                          <a:latin typeface="Meiryo UI" panose="020B0604030504040204" pitchFamily="50" charset="-128"/>
                          <a:ea typeface="Meiryo UI" panose="020B0604030504040204" pitchFamily="50" charset="-128"/>
                          <a:cs typeface="Meiryo UI" panose="020B0604030504040204" pitchFamily="50" charset="-128"/>
                        </a:rPr>
                        <a:t>221</a:t>
                      </a:r>
                      <a:endParaRPr lang="ja-JP" sz="14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なし</a:t>
                      </a:r>
                    </a:p>
                  </a:txBody>
                  <a:tcPr marL="68580" marR="68580" marT="0" marB="0" anchor="ctr"/>
                </a:tc>
              </a:tr>
            </a:tbl>
          </a:graphicData>
        </a:graphic>
      </p:graphicFrame>
      <p:sp>
        <p:nvSpPr>
          <p:cNvPr id="7" name="テキスト ボックス 6"/>
          <p:cNvSpPr txBox="1"/>
          <p:nvPr/>
        </p:nvSpPr>
        <p:spPr>
          <a:xfrm>
            <a:off x="3164376" y="5949280"/>
            <a:ext cx="5686172"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対象区間の交通量、通行規制の実績、対策工、災害履歴</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888829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５）安全性評価資料：イメージ</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22</a:t>
            </a:fld>
            <a:endParaRPr kumimoji="1" lang="ja-JP" altLang="en-US"/>
          </a:p>
        </p:txBody>
      </p:sp>
      <p:pic>
        <p:nvPicPr>
          <p:cNvPr id="15362" name="Picture 2" descr="E:\E_back\hamada\H27\大阪府\地形図.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772816"/>
            <a:ext cx="6895655" cy="43857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E_back\hamada\H27\大阪府\画像\異常気象.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788" y="1268408"/>
            <a:ext cx="2671832" cy="3587474"/>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1803826" y="1436127"/>
            <a:ext cx="248260" cy="2376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372200" y="5392861"/>
            <a:ext cx="2031325"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対象区間の地形図</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6035569" y="5762864"/>
            <a:ext cx="2589170" cy="307777"/>
          </a:xfrm>
          <a:prstGeom prst="rect">
            <a:avLst/>
          </a:prstGeom>
          <a:noFill/>
        </p:spPr>
        <p:txBody>
          <a:bodyPr wrap="non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数値地図</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25000</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埴生</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，妙見山</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164315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E_back\hamada\H27\大阪府\地質1-50000.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452565"/>
            <a:ext cx="7451277" cy="4754954"/>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５）安全性評価資料：イメージ</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23</a:t>
            </a:fld>
            <a:endParaRPr kumimoji="1" lang="ja-JP" altLang="en-US"/>
          </a:p>
        </p:txBody>
      </p:sp>
      <p:sp>
        <p:nvSpPr>
          <p:cNvPr id="6" name="テキスト ボックス 5"/>
          <p:cNvSpPr txBox="1"/>
          <p:nvPr/>
        </p:nvSpPr>
        <p:spPr>
          <a:xfrm>
            <a:off x="6588224" y="5435932"/>
            <a:ext cx="1782860"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対象区間の</a:t>
            </a:r>
            <a:r>
              <a:rPr lang="ja-JP" altLang="en-US" b="1" dirty="0">
                <a:latin typeface="Meiryo UI" panose="020B0604030504040204" pitchFamily="50" charset="-128"/>
                <a:ea typeface="Meiryo UI" panose="020B0604030504040204" pitchFamily="50" charset="-128"/>
                <a:cs typeface="Meiryo UI" panose="020B0604030504040204" pitchFamily="50" charset="-128"/>
              </a:rPr>
              <a:t>地質</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Picture 2" descr="E:\E_back\hamada\H27\大阪府\画像\異常気象.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788" y="1268408"/>
            <a:ext cx="2671832" cy="3587474"/>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1803826" y="1436127"/>
            <a:ext cx="248260" cy="2376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6069631" y="5825190"/>
            <a:ext cx="2589170" cy="307777"/>
          </a:xfrm>
          <a:prstGeom prst="rect">
            <a:avLst/>
          </a:prstGeom>
          <a:noFill/>
        </p:spPr>
        <p:txBody>
          <a:bodyPr wrap="non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数値地図</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25000</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埴生</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，妙見山</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166990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５）安全性評価資料：イメージ</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24</a:t>
            </a:fld>
            <a:endParaRPr kumimoji="1" lang="ja-JP" alt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445" t="6068"/>
          <a:stretch/>
        </p:blipFill>
        <p:spPr bwMode="auto">
          <a:xfrm>
            <a:off x="1857604" y="1412776"/>
            <a:ext cx="7034876" cy="4858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E:\E_back\hamada\H27\大阪府\画像\異常気象.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268760"/>
            <a:ext cx="2671832" cy="3587474"/>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1705574" y="1436479"/>
            <a:ext cx="248260" cy="2376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6588224" y="5373216"/>
            <a:ext cx="2244525" cy="369332"/>
          </a:xfrm>
          <a:prstGeom prst="rect">
            <a:avLst/>
          </a:prstGeom>
          <a:noFill/>
        </p:spPr>
        <p:txBody>
          <a:bodyPr wrap="none" rtlCol="0">
            <a:spAutoFit/>
          </a:bodyPr>
          <a:lstStyle/>
          <a:p>
            <a:r>
              <a:rPr kumimoji="1"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対象区間の航空写真</a:t>
            </a:r>
            <a:endPar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278417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５）安全性評価資料：イメージ</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25</a:t>
            </a:fld>
            <a:endParaRPr kumimoji="1" lang="ja-JP" altLang="en-US"/>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110" t="7566"/>
          <a:stretch/>
        </p:blipFill>
        <p:spPr bwMode="auto">
          <a:xfrm>
            <a:off x="251520" y="2590079"/>
            <a:ext cx="2539483" cy="1983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94" t="5730"/>
          <a:stretch/>
        </p:blipFill>
        <p:spPr bwMode="auto">
          <a:xfrm>
            <a:off x="3635895" y="2218467"/>
            <a:ext cx="5128093" cy="4170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991" t="7413"/>
          <a:stretch/>
        </p:blipFill>
        <p:spPr bwMode="auto">
          <a:xfrm>
            <a:off x="3006799" y="1124743"/>
            <a:ext cx="2296283" cy="1792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直線矢印コネクタ 5"/>
          <p:cNvCxnSpPr/>
          <p:nvPr/>
        </p:nvCxnSpPr>
        <p:spPr>
          <a:xfrm>
            <a:off x="5220071" y="2459666"/>
            <a:ext cx="432048" cy="83892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V="1">
            <a:off x="2627783" y="3451646"/>
            <a:ext cx="3240360" cy="13185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V="1">
            <a:off x="4788023" y="4954771"/>
            <a:ext cx="2160240" cy="34787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17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766" t="6901"/>
          <a:stretch/>
        </p:blipFill>
        <p:spPr bwMode="auto">
          <a:xfrm>
            <a:off x="2290513" y="4581128"/>
            <a:ext cx="2690765" cy="190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6519464" y="5614594"/>
            <a:ext cx="2244525" cy="369332"/>
          </a:xfrm>
          <a:prstGeom prst="rect">
            <a:avLst/>
          </a:prstGeom>
          <a:noFill/>
        </p:spPr>
        <p:txBody>
          <a:bodyPr wrap="none" rtlCol="0">
            <a:spAutoFit/>
          </a:bodyPr>
          <a:lstStyle/>
          <a:p>
            <a:r>
              <a:rPr kumimoji="1"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対象区間の斜面状況</a:t>
            </a:r>
            <a:endParaRPr kumimoji="1" lang="ja-JP" altLang="en-US"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619514" y="2772752"/>
            <a:ext cx="683568" cy="1358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107435" y="4414843"/>
            <a:ext cx="683568" cy="1358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297710" y="6352906"/>
            <a:ext cx="683568" cy="135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2744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５）安全性評価資料：イメージ</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26</a:t>
            </a:fld>
            <a:endParaRPr kumimoji="1" lang="ja-JP" alt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24744"/>
            <a:ext cx="6984776" cy="5189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5436096" y="5944632"/>
            <a:ext cx="3185487"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道路防災点検：箇所別記録票</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874733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５）安全性評価資料：イメージ</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27</a:t>
            </a:fld>
            <a:endParaRPr kumimoji="1" lang="ja-JP" alt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96752"/>
            <a:ext cx="6862709"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5436096" y="5944632"/>
            <a:ext cx="3185487"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道路防災点検：安定度調査票</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96448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５）安全性評価資料：イメージ</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28</a:t>
            </a:fld>
            <a:endParaRPr kumimoji="1" lang="ja-JP" altLang="en-US"/>
          </a:p>
        </p:txBody>
      </p:sp>
      <p:pic>
        <p:nvPicPr>
          <p:cNvPr id="17410" name="Picture 2" descr="E:\E_back\hamada\H15\ＮＴＴ斜面\NTT光斜面編集\Ⅲ津名\151-01-3F6(21-2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29" r="9512"/>
          <a:stretch/>
        </p:blipFill>
        <p:spPr bwMode="auto">
          <a:xfrm>
            <a:off x="1348597" y="1185494"/>
            <a:ext cx="6851204" cy="2603546"/>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E:\E_back\hamada\H15\ＮＴＴ斜面\NTT光斜面編集\Ⅲ津名\163-01-3F7(26-3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632" r="24394"/>
          <a:stretch/>
        </p:blipFill>
        <p:spPr bwMode="auto">
          <a:xfrm>
            <a:off x="1758489" y="3645024"/>
            <a:ext cx="5855755" cy="2683349"/>
          </a:xfrm>
          <a:prstGeom prst="rect">
            <a:avLst/>
          </a:prstGeom>
          <a:noFill/>
          <a:extLst>
            <a:ext uri="{909E8E84-426E-40DD-AFC4-6F175D3DCCD1}">
              <a14:hiddenFill xmlns:a14="http://schemas.microsoft.com/office/drawing/2010/main">
                <a:solidFill>
                  <a:srgbClr val="FFFFFF"/>
                </a:solidFill>
              </a14:hiddenFill>
            </a:ext>
          </a:extLst>
        </p:spPr>
      </p:pic>
      <p:sp>
        <p:nvSpPr>
          <p:cNvPr id="5" name="ストライプ矢印 4"/>
          <p:cNvSpPr/>
          <p:nvPr/>
        </p:nvSpPr>
        <p:spPr>
          <a:xfrm rot="5400000">
            <a:off x="4123162" y="3310170"/>
            <a:ext cx="762055" cy="711684"/>
          </a:xfrm>
          <a:prstGeom prst="stripedRightArrow">
            <a:avLst>
              <a:gd name="adj1" fmla="val 6150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6660232" y="5877272"/>
            <a:ext cx="2013693" cy="369332"/>
          </a:xfrm>
          <a:prstGeom prst="rect">
            <a:avLst/>
          </a:prstGeom>
          <a:noFill/>
        </p:spPr>
        <p:txBody>
          <a:bodyPr wrap="none" rtlCol="0">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対策工の施工実績</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727505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５）</a:t>
            </a:r>
            <a:r>
              <a:rPr lang="ja-JP" altLang="en-US" sz="2700" dirty="0">
                <a:latin typeface="HGSｺﾞｼｯｸM" panose="020B0600000000000000" pitchFamily="50" charset="-128"/>
                <a:ea typeface="HGSｺﾞｼｯｸM" panose="020B0600000000000000" pitchFamily="50" charset="-128"/>
              </a:rPr>
              <a:t>安全性評価資料</a:t>
            </a:r>
            <a:r>
              <a:rPr lang="ja-JP" altLang="en-US" sz="2700" dirty="0" smtClean="0">
                <a:latin typeface="HGSｺﾞｼｯｸM" panose="020B0600000000000000" pitchFamily="50" charset="-128"/>
                <a:ea typeface="HGSｺﾞｼｯｸM" panose="020B0600000000000000" pitchFamily="50" charset="-128"/>
              </a:rPr>
              <a:t>：</a:t>
            </a:r>
            <a:r>
              <a:rPr lang="zh-TW" altLang="en-US" sz="2700" dirty="0" smtClean="0">
                <a:latin typeface="HGSｺﾞｼｯｸM" panose="020B0600000000000000" pitchFamily="50" charset="-128"/>
                <a:ea typeface="HGSｺﾞｼｯｸM" panose="020B0600000000000000" pitchFamily="50" charset="-128"/>
              </a:rPr>
              <a:t>降雨観測</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29</a:t>
            </a:fld>
            <a:endParaRPr kumimoji="1" lang="ja-JP" altLang="en-US"/>
          </a:p>
        </p:txBody>
      </p:sp>
      <p:sp>
        <p:nvSpPr>
          <p:cNvPr id="5" name="ストライプ矢印 4"/>
          <p:cNvSpPr/>
          <p:nvPr/>
        </p:nvSpPr>
        <p:spPr>
          <a:xfrm rot="5400000">
            <a:off x="3498218" y="3067183"/>
            <a:ext cx="576064" cy="504056"/>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7292" y="3607243"/>
            <a:ext cx="3675834" cy="2852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2302971" y="4561383"/>
            <a:ext cx="1800493" cy="307777"/>
          </a:xfrm>
          <a:prstGeom prst="rect">
            <a:avLst/>
          </a:prstGeom>
          <a:noFill/>
        </p:spPr>
        <p:txBody>
          <a:bodyPr wrap="non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規制</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基準</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雨量</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5549053" y="4685361"/>
            <a:ext cx="3380950" cy="646331"/>
          </a:xfrm>
          <a:prstGeom prst="rect">
            <a:avLst/>
          </a:prstGeom>
          <a:noFill/>
        </p:spPr>
        <p:txBody>
          <a:bodyPr wrap="squar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（新）規制基</a:t>
            </a:r>
            <a:r>
              <a:rPr lang="ja-JP" altLang="en-US" dirty="0">
                <a:latin typeface="Meiryo UI" panose="020B0604030504040204" pitchFamily="50" charset="-128"/>
                <a:ea typeface="Meiryo UI" panose="020B0604030504040204" pitchFamily="50" charset="-128"/>
                <a:cs typeface="Meiryo UI" panose="020B0604030504040204" pitchFamily="50" charset="-128"/>
              </a:rPr>
              <a:t>準雨量を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５年間運用し、その結果、無災害</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3" y="1332060"/>
            <a:ext cx="6411945" cy="169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テキスト ボックス 14"/>
          <p:cNvSpPr txBox="1"/>
          <p:nvPr/>
        </p:nvSpPr>
        <p:spPr>
          <a:xfrm>
            <a:off x="6804248" y="6044017"/>
            <a:ext cx="1754006" cy="369332"/>
          </a:xfrm>
          <a:prstGeom prst="rect">
            <a:avLst/>
          </a:prstGeom>
          <a:noFill/>
        </p:spPr>
        <p:txBody>
          <a:bodyPr wrap="none" rtlCol="0">
            <a:spAutoFit/>
          </a:bodyPr>
          <a:lstStyle/>
          <a:p>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降雨と被災履歴</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008956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457200" indent="-457200">
              <a:buFont typeface="Wingdings" panose="05000000000000000000" pitchFamily="2" charset="2"/>
              <a:buChar char="l"/>
            </a:pPr>
            <a:r>
              <a:rPr lang="ja-JP" altLang="en-US" dirty="0" smtClean="0">
                <a:latin typeface="HGSｺﾞｼｯｸM" panose="020B0600000000000000" pitchFamily="50" charset="-128"/>
                <a:ea typeface="HGSｺﾞｼｯｸM" panose="020B0600000000000000" pitchFamily="50" charset="-128"/>
              </a:rPr>
              <a:t>平成</a:t>
            </a:r>
            <a:r>
              <a:rPr lang="en-US" altLang="ja-JP" dirty="0">
                <a:latin typeface="HGSｺﾞｼｯｸM" panose="020B0600000000000000" pitchFamily="50" charset="-128"/>
                <a:ea typeface="HGSｺﾞｼｯｸM" panose="020B0600000000000000" pitchFamily="50" charset="-128"/>
              </a:rPr>
              <a:t>27</a:t>
            </a:r>
            <a:r>
              <a:rPr lang="ja-JP" altLang="en-US" dirty="0" smtClean="0">
                <a:latin typeface="HGSｺﾞｼｯｸM" panose="020B0600000000000000" pitchFamily="50" charset="-128"/>
                <a:ea typeface="HGSｺﾞｼｯｸM" panose="020B0600000000000000" pitchFamily="50" charset="-128"/>
              </a:rPr>
              <a:t>年度　第</a:t>
            </a:r>
            <a:r>
              <a:rPr lang="en-US" altLang="ja-JP" dirty="0" smtClean="0">
                <a:latin typeface="HGSｺﾞｼｯｸM" panose="020B0600000000000000" pitchFamily="50" charset="-128"/>
                <a:ea typeface="HGSｺﾞｼｯｸM" panose="020B0600000000000000" pitchFamily="50" charset="-128"/>
              </a:rPr>
              <a:t>1</a:t>
            </a:r>
            <a:r>
              <a:rPr lang="ja-JP" altLang="en-US" dirty="0">
                <a:latin typeface="HGSｺﾞｼｯｸM" panose="020B0600000000000000" pitchFamily="50" charset="-128"/>
                <a:ea typeface="HGSｺﾞｼｯｸM" panose="020B0600000000000000" pitchFamily="50" charset="-128"/>
              </a:rPr>
              <a:t>回道</a:t>
            </a:r>
            <a:r>
              <a:rPr lang="ja-JP" altLang="en-US" dirty="0" smtClean="0">
                <a:latin typeface="HGSｺﾞｼｯｸM" panose="020B0600000000000000" pitchFamily="50" charset="-128"/>
                <a:ea typeface="HGSｺﾞｼｯｸM" panose="020B0600000000000000" pitchFamily="50" charset="-128"/>
              </a:rPr>
              <a:t>路・橋梁</a:t>
            </a:r>
            <a:r>
              <a:rPr lang="ja-JP" altLang="en-US" dirty="0">
                <a:latin typeface="HGSｺﾞｼｯｸM" panose="020B0600000000000000" pitchFamily="50" charset="-128"/>
                <a:ea typeface="HGSｺﾞｼｯｸM" panose="020B0600000000000000" pitchFamily="50" charset="-128"/>
              </a:rPr>
              <a:t>等</a:t>
            </a:r>
            <a:r>
              <a:rPr lang="ja-JP" altLang="en-US" dirty="0" smtClean="0">
                <a:latin typeface="HGSｺﾞｼｯｸM" panose="020B0600000000000000" pitchFamily="50" charset="-128"/>
                <a:ea typeface="HGSｺﾞｼｯｸM" panose="020B0600000000000000" pitchFamily="50" charset="-128"/>
              </a:rPr>
              <a:t>部会</a:t>
            </a:r>
            <a:endParaRPr kumimoji="1" lang="ja-JP" altLang="en-US" sz="20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dirty="0" smtClean="0">
                <a:latin typeface="+mn-ea"/>
              </a:rPr>
              <a:t>資料５</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3</a:t>
            </a:fld>
            <a:endParaRPr kumimoji="1" lang="ja-JP" altLang="en-US"/>
          </a:p>
        </p:txBody>
      </p:sp>
      <p:sp>
        <p:nvSpPr>
          <p:cNvPr id="7" name="タイトル 1"/>
          <p:cNvSpPr txBox="1">
            <a:spLocks/>
          </p:cNvSpPr>
          <p:nvPr/>
        </p:nvSpPr>
        <p:spPr>
          <a:xfrm>
            <a:off x="467544" y="1294262"/>
            <a:ext cx="8229600" cy="4871041"/>
          </a:xfrm>
          <a:prstGeom prst="rect">
            <a:avLst/>
          </a:prstGeom>
        </p:spPr>
        <p:txBody>
          <a:bodyPr vert="horz" anchor="ctr" anchorCtr="0">
            <a:normAutofit/>
          </a:bodyPr>
          <a:lstStyle>
            <a:lvl1pPr algn="l" rtl="0" eaLnBrk="1" latinLnBrk="0" hangingPunct="1">
              <a:spcBef>
                <a:spcPct val="0"/>
              </a:spcBef>
              <a:buNone/>
              <a:defRPr kumimoji="1" sz="3200" kern="1200">
                <a:solidFill>
                  <a:schemeClr val="tx2"/>
                </a:solidFill>
                <a:latin typeface="+mj-lt"/>
                <a:ea typeface="+mj-ea"/>
                <a:cs typeface="+mj-cs"/>
              </a:defRPr>
            </a:lvl1pPr>
          </a:lstStyle>
          <a:p>
            <a:r>
              <a:rPr lang="ja-JP" altLang="en-US" dirty="0">
                <a:solidFill>
                  <a:schemeClr val="tx1"/>
                </a:solidFill>
                <a:latin typeface="HGSｺﾞｼｯｸM" panose="020B0600000000000000" pitchFamily="50" charset="-128"/>
                <a:ea typeface="HGSｺﾞｼｯｸM" panose="020B0600000000000000" pitchFamily="50" charset="-128"/>
              </a:rPr>
              <a:t>１．規制</a:t>
            </a:r>
            <a:r>
              <a:rPr lang="ja-JP" altLang="en-US" dirty="0" smtClean="0">
                <a:solidFill>
                  <a:schemeClr val="tx1"/>
                </a:solidFill>
                <a:latin typeface="HGSｺﾞｼｯｸM" panose="020B0600000000000000" pitchFamily="50" charset="-128"/>
                <a:ea typeface="HGSｺﾞｼｯｸM" panose="020B0600000000000000" pitchFamily="50" charset="-128"/>
              </a:rPr>
              <a:t>区間の解除</a:t>
            </a:r>
            <a:r>
              <a:rPr lang="ja-JP" altLang="en-US" dirty="0">
                <a:solidFill>
                  <a:schemeClr val="tx1"/>
                </a:solidFill>
                <a:latin typeface="HGSｺﾞｼｯｸM" panose="020B0600000000000000" pitchFamily="50" charset="-128"/>
                <a:ea typeface="HGSｺﾞｼｯｸM" panose="020B0600000000000000" pitchFamily="50" charset="-128"/>
              </a:rPr>
              <a:t>（緩和</a:t>
            </a:r>
            <a:r>
              <a:rPr lang="ja-JP" altLang="en-US" dirty="0" smtClean="0">
                <a:solidFill>
                  <a:schemeClr val="tx1"/>
                </a:solidFill>
                <a:latin typeface="HGSｺﾞｼｯｸM" panose="020B0600000000000000" pitchFamily="50" charset="-128"/>
                <a:ea typeface="HGSｺﾞｼｯｸM" panose="020B0600000000000000" pitchFamily="50" charset="-128"/>
              </a:rPr>
              <a:t>）の検討</a:t>
            </a:r>
            <a:endParaRPr lang="en-US" altLang="ja-JP" dirty="0" smtClean="0">
              <a:solidFill>
                <a:schemeClr val="tx1"/>
              </a:solidFill>
              <a:latin typeface="HGSｺﾞｼｯｸM" panose="020B0600000000000000" pitchFamily="50" charset="-128"/>
              <a:ea typeface="HGSｺﾞｼｯｸM" panose="020B0600000000000000" pitchFamily="50" charset="-128"/>
            </a:endParaRPr>
          </a:p>
          <a:p>
            <a:endParaRPr lang="en-US" altLang="ja-JP" dirty="0" smtClean="0">
              <a:solidFill>
                <a:schemeClr val="tx1"/>
              </a:solidFill>
              <a:latin typeface="HGSｺﾞｼｯｸM" panose="020B0600000000000000" pitchFamily="50" charset="-128"/>
              <a:ea typeface="HGSｺﾞｼｯｸM" panose="020B0600000000000000" pitchFamily="50" charset="-128"/>
            </a:endParaRPr>
          </a:p>
          <a:p>
            <a:r>
              <a:rPr lang="ja-JP" altLang="en-US" dirty="0" smtClean="0">
                <a:solidFill>
                  <a:schemeClr val="tx1"/>
                </a:solidFill>
                <a:latin typeface="HGSｺﾞｼｯｸM" panose="020B0600000000000000" pitchFamily="50" charset="-128"/>
                <a:ea typeface="HGSｺﾞｼｯｸM" panose="020B0600000000000000" pitchFamily="50" charset="-128"/>
              </a:rPr>
              <a:t>２．通行止の解除基準の検討</a:t>
            </a:r>
            <a:endParaRPr lang="en-US" altLang="ja-JP" dirty="0" smtClean="0">
              <a:solidFill>
                <a:schemeClr val="tx1"/>
              </a:solidFill>
              <a:latin typeface="HGSｺﾞｼｯｸM" panose="020B0600000000000000" pitchFamily="50" charset="-128"/>
              <a:ea typeface="HGSｺﾞｼｯｸM" panose="020B0600000000000000" pitchFamily="50" charset="-128"/>
            </a:endParaRPr>
          </a:p>
          <a:p>
            <a:endParaRPr lang="en-US" altLang="ja-JP" dirty="0">
              <a:solidFill>
                <a:schemeClr val="tx1"/>
              </a:solidFill>
              <a:latin typeface="HGSｺﾞｼｯｸM" panose="020B0600000000000000" pitchFamily="50" charset="-128"/>
              <a:ea typeface="HGSｺﾞｼｯｸM" panose="020B0600000000000000" pitchFamily="50" charset="-128"/>
            </a:endParaRPr>
          </a:p>
          <a:p>
            <a:r>
              <a:rPr lang="ja-JP" altLang="en-US" dirty="0" smtClean="0">
                <a:solidFill>
                  <a:schemeClr val="tx1"/>
                </a:solidFill>
                <a:latin typeface="HGSｺﾞｼｯｸM" panose="020B0600000000000000" pitchFamily="50" charset="-128"/>
                <a:ea typeface="HGSｺﾞｼｯｸM" panose="020B0600000000000000" pitchFamily="50" charset="-128"/>
              </a:rPr>
              <a:t>３．道路防災対策の優先順位付けの検討</a:t>
            </a:r>
            <a:endParaRPr lang="en-US" altLang="ja-JP" dirty="0" smtClean="0">
              <a:solidFill>
                <a:schemeClr val="tx1"/>
              </a:solidFill>
              <a:latin typeface="HGSｺﾞｼｯｸM" panose="020B0600000000000000" pitchFamily="50" charset="-128"/>
              <a:ea typeface="HGSｺﾞｼｯｸM" panose="020B0600000000000000" pitchFamily="50" charset="-128"/>
            </a:endParaRPr>
          </a:p>
          <a:p>
            <a:endParaRPr lang="en-US" altLang="ja-JP" dirty="0">
              <a:solidFill>
                <a:schemeClr val="tx1"/>
              </a:solidFill>
              <a:latin typeface="HGSｺﾞｼｯｸM" panose="020B0600000000000000" pitchFamily="50" charset="-128"/>
              <a:ea typeface="HGSｺﾞｼｯｸM" panose="020B0600000000000000" pitchFamily="50" charset="-128"/>
            </a:endParaRPr>
          </a:p>
          <a:p>
            <a:r>
              <a:rPr lang="ja-JP" altLang="en-US" dirty="0" smtClean="0">
                <a:solidFill>
                  <a:schemeClr val="tx1"/>
                </a:solidFill>
                <a:latin typeface="HGSｺﾞｼｯｸM" panose="020B0600000000000000" pitchFamily="50" charset="-128"/>
                <a:ea typeface="HGSｺﾞｼｯｸM" panose="020B0600000000000000" pitchFamily="50" charset="-128"/>
              </a:rPr>
              <a:t>４．</a:t>
            </a:r>
            <a:r>
              <a:rPr lang="ja-JP" altLang="en-US" dirty="0">
                <a:solidFill>
                  <a:schemeClr val="tx1"/>
                </a:solidFill>
                <a:latin typeface="HGSｺﾞｼｯｸM" panose="020B0600000000000000" pitchFamily="50" charset="-128"/>
                <a:ea typeface="HGSｺﾞｼｯｸM" panose="020B0600000000000000" pitchFamily="50" charset="-128"/>
              </a:rPr>
              <a:t>検討の</a:t>
            </a:r>
            <a:r>
              <a:rPr lang="ja-JP" altLang="en-US" dirty="0" smtClean="0">
                <a:solidFill>
                  <a:schemeClr val="tx1"/>
                </a:solidFill>
                <a:latin typeface="HGSｺﾞｼｯｸM" panose="020B0600000000000000" pitchFamily="50" charset="-128"/>
                <a:ea typeface="HGSｺﾞｼｯｸM" panose="020B0600000000000000" pitchFamily="50" charset="-128"/>
              </a:rPr>
              <a:t>方向性</a:t>
            </a:r>
            <a:endParaRPr lang="en-US" altLang="ja-JP" dirty="0">
              <a:solidFill>
                <a:schemeClr val="tx1"/>
              </a:solidFill>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5398671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ッター プレースホルダー 6"/>
          <p:cNvSpPr>
            <a:spLocks noGrp="1"/>
          </p:cNvSpPr>
          <p:nvPr>
            <p:ph type="ftr" sz="quarter" idx="11"/>
          </p:nvPr>
        </p:nvSpPr>
        <p:spPr/>
        <p:txBody>
          <a:bodyPr/>
          <a:lstStyle/>
          <a:p>
            <a:r>
              <a:rPr kumimoji="1" lang="ja-JP" altLang="en-US" dirty="0" smtClean="0"/>
              <a:t>資料５</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30</a:t>
            </a:fld>
            <a:endParaRPr kumimoji="1" lang="ja-JP" altLang="en-US"/>
          </a:p>
        </p:txBody>
      </p:sp>
      <p:sp>
        <p:nvSpPr>
          <p:cNvPr id="6" name="テキスト ボックス 5"/>
          <p:cNvSpPr txBox="1"/>
          <p:nvPr/>
        </p:nvSpPr>
        <p:spPr>
          <a:xfrm>
            <a:off x="100233" y="1196752"/>
            <a:ext cx="8928000" cy="1754326"/>
          </a:xfrm>
          <a:prstGeom prst="rect">
            <a:avLst/>
          </a:prstGeom>
          <a:noFill/>
        </p:spPr>
        <p:txBody>
          <a:bodyPr wrap="square" rtlCol="0">
            <a:spAutoFit/>
          </a:bodyPr>
          <a:lstStyle/>
          <a:p>
            <a:pPr marL="342900" indent="-3429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現時点</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（平成２７年度の道路防災点検の結果）</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において、見直し対象区間となる区間</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５</a:t>
            </a:r>
            <a:r>
              <a:rPr lang="ja-JP" altLang="en-US" sz="28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路線５区間　延長＝６．３㎞</a:t>
            </a:r>
            <a:endParaRPr lang="en-US" altLang="ja-JP" sz="28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32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32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規制区間道路に占める割合（延長比）</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約</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5</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規制区間道路延長</a:t>
            </a:r>
            <a:r>
              <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rPr>
              <a:t>117.8㎞</a:t>
            </a:r>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6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9" name="表 8"/>
          <p:cNvGraphicFramePr>
            <a:graphicFrameLocks noGrp="1" noChangeAspect="1"/>
          </p:cNvGraphicFramePr>
          <p:nvPr>
            <p:extLst>
              <p:ext uri="{D42A27DB-BD31-4B8C-83A1-F6EECF244321}">
                <p14:modId xmlns:p14="http://schemas.microsoft.com/office/powerpoint/2010/main" val="123336067"/>
              </p:ext>
            </p:extLst>
          </p:nvPr>
        </p:nvGraphicFramePr>
        <p:xfrm>
          <a:off x="107504" y="2996952"/>
          <a:ext cx="8931440" cy="3352408"/>
        </p:xfrm>
        <a:graphic>
          <a:graphicData uri="http://schemas.openxmlformats.org/drawingml/2006/table">
            <a:tbl>
              <a:tblPr firstRow="1" bandRow="1">
                <a:tableStyleId>{5C22544A-7EE6-4342-B048-85BDC9FD1C3A}</a:tableStyleId>
              </a:tblPr>
              <a:tblGrid>
                <a:gridCol w="1132205"/>
                <a:gridCol w="954405"/>
                <a:gridCol w="997268"/>
                <a:gridCol w="954405"/>
                <a:gridCol w="997268"/>
                <a:gridCol w="954405"/>
                <a:gridCol w="997268"/>
                <a:gridCol w="1944216"/>
              </a:tblGrid>
              <a:tr h="448816">
                <a:tc rowSpan="2">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種　別</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路線数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pPr algn="ct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区間数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pPr algn="ct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gridSpan="2">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規制区間延長</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pPr algn="ct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路　線　名</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3272">
                <a:tc vMerge="1">
                  <a:txBody>
                    <a:bodyPr/>
                    <a:lstStyle/>
                    <a:p>
                      <a:pPr algn="ct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要対策無し</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要対策完了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要対策無し</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要対策完了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要対策無し</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要対策完了</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640080">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一般国道</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０．０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r>
              <a:tr h="640080">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主要地方道</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３</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４．０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０．０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・茨木能勢線</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・岸和田牛滝山貝塚線</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・岸和田港塔原線</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640080">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一般府道</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２．３</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０．０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・中垣内南田原線</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・上河内富田林線</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r>
              <a:tr h="640080">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合　計</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５</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５</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６．３</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０．０</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3" name="タイトル 2"/>
          <p:cNvSpPr>
            <a:spLocks noGrp="1"/>
          </p:cNvSpPr>
          <p:nvPr>
            <p:ph type="title"/>
          </p:nvPr>
        </p:nvSpPr>
        <p:spPr>
          <a:xfrm>
            <a:off x="449433" y="260648"/>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６）</a:t>
            </a:r>
            <a:r>
              <a:rPr lang="ja-JP" altLang="en-US" sz="2700" dirty="0">
                <a:latin typeface="HGSｺﾞｼｯｸM" panose="020B0600000000000000" pitchFamily="50" charset="-128"/>
                <a:ea typeface="HGSｺﾞｼｯｸM" panose="020B0600000000000000" pitchFamily="50" charset="-128"/>
              </a:rPr>
              <a:t>見直し対象</a:t>
            </a:r>
            <a:r>
              <a:rPr lang="ja-JP" altLang="en-US" sz="2700" dirty="0" smtClean="0">
                <a:latin typeface="HGSｺﾞｼｯｸM" panose="020B0600000000000000" pitchFamily="50" charset="-128"/>
                <a:ea typeface="HGSｺﾞｼｯｸM" panose="020B0600000000000000" pitchFamily="50" charset="-128"/>
              </a:rPr>
              <a:t>区間</a:t>
            </a:r>
            <a:endParaRPr kumimoji="1" lang="ja-JP" altLang="en-US" dirty="0"/>
          </a:p>
        </p:txBody>
      </p:sp>
    </p:spTree>
    <p:extLst>
      <p:ext uri="{BB962C8B-B14F-4D97-AF65-F5344CB8AC3E}">
        <p14:creationId xmlns:p14="http://schemas.microsoft.com/office/powerpoint/2010/main" val="9088266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６</a:t>
            </a:r>
            <a:r>
              <a:rPr lang="ja-JP" altLang="en-US" sz="2700" dirty="0" smtClean="0">
                <a:latin typeface="HGSｺﾞｼｯｸM" panose="020B0600000000000000" pitchFamily="50" charset="-128"/>
                <a:ea typeface="HGSｺﾞｼｯｸM" panose="020B0600000000000000" pitchFamily="50" charset="-128"/>
              </a:rPr>
              <a:t>）見直し対象区間：要対策箇所なし</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7" name="フッター プレースホルダー 6"/>
          <p:cNvSpPr>
            <a:spLocks noGrp="1"/>
          </p:cNvSpPr>
          <p:nvPr>
            <p:ph type="ftr" sz="quarter" idx="11"/>
          </p:nvPr>
        </p:nvSpPr>
        <p:spPr/>
        <p:txBody>
          <a:bodyPr/>
          <a:lstStyle/>
          <a:p>
            <a:r>
              <a:rPr kumimoji="1" lang="ja-JP" altLang="en-US" dirty="0" smtClean="0"/>
              <a:t>資料５</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31</a:t>
            </a:fld>
            <a:endParaRPr kumimoji="1" lang="ja-JP" altLang="en-US"/>
          </a:p>
        </p:txBody>
      </p:sp>
      <p:graphicFrame>
        <p:nvGraphicFramePr>
          <p:cNvPr id="6" name="表 5"/>
          <p:cNvGraphicFramePr>
            <a:graphicFrameLocks noGrp="1"/>
          </p:cNvGraphicFramePr>
          <p:nvPr>
            <p:extLst>
              <p:ext uri="{D42A27DB-BD31-4B8C-83A1-F6EECF244321}">
                <p14:modId xmlns:p14="http://schemas.microsoft.com/office/powerpoint/2010/main" val="1503000390"/>
              </p:ext>
            </p:extLst>
          </p:nvPr>
        </p:nvGraphicFramePr>
        <p:xfrm>
          <a:off x="221465" y="1340768"/>
          <a:ext cx="8756170" cy="4896544"/>
        </p:xfrm>
        <a:graphic>
          <a:graphicData uri="http://schemas.openxmlformats.org/drawingml/2006/table">
            <a:tbl>
              <a:tblPr firstRow="1" firstCol="1" bandRow="1">
                <a:tableStyleId>{5C22544A-7EE6-4342-B048-85BDC9FD1C3A}</a:tableStyleId>
              </a:tblPr>
              <a:tblGrid>
                <a:gridCol w="1412079"/>
                <a:gridCol w="1103947"/>
                <a:gridCol w="688023"/>
                <a:gridCol w="1064260"/>
                <a:gridCol w="1008697"/>
                <a:gridCol w="908685"/>
                <a:gridCol w="697547"/>
                <a:gridCol w="788035"/>
                <a:gridCol w="1084897"/>
              </a:tblGrid>
              <a:tr h="504056">
                <a:tc rowSpan="2">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路線名</a:t>
                      </a:r>
                    </a:p>
                  </a:txBody>
                  <a:tcPr marL="68580" marR="68580" marT="0" marB="0" anchor="ctr"/>
                </a:tc>
                <a:tc rowSpan="2">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位　置</a:t>
                      </a:r>
                    </a:p>
                  </a:txBody>
                  <a:tcPr marL="68580" marR="68580" marT="0" marB="0" anchor="ctr"/>
                </a:tc>
                <a:tc rowSpan="2">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延　</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長</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【Km】</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（現）</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基準雨量</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区分</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gridSpan="3">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過去</a:t>
                      </a: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10</a:t>
                      </a: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年間の</a:t>
                      </a:r>
                    </a:p>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基準雨量超過</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履歴</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hMerge="1">
                  <a:txBody>
                    <a:bodyPr/>
                    <a:lstStyle/>
                    <a:p>
                      <a:endParaRPr kumimoji="1" lang="ja-JP" altLang="en-US"/>
                    </a:p>
                  </a:txBody>
                  <a:tcPr/>
                </a:tc>
                <a:tc h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最大</a:t>
                      </a:r>
                      <a:endPar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経験</a:t>
                      </a:r>
                      <a:endPar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雨量</a:t>
                      </a:r>
                      <a:endPar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ｍｍ</a:t>
                      </a: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（新）</a:t>
                      </a:r>
                      <a:endPar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基準雨量</a:t>
                      </a:r>
                      <a:endPar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区分</a:t>
                      </a:r>
                      <a:endParaRPr lang="ja-JP" sz="14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246372">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年月日</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連続雨量</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ｍｍ</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災害の</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有無</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322352">
                <a:tc rowSpan="2">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茨木能勢線</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能勢町</a:t>
                      </a:r>
                      <a:r>
                        <a:rPr lang="zh-TW"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野間</a:t>
                      </a: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中</a:t>
                      </a:r>
                      <a:endParaRPr lang="en-US" altLang="zh-TW"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zh-TW"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zh-TW"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zh-TW"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野間</a:t>
                      </a: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西山</a:t>
                      </a:r>
                      <a:endParaRPr lang="zh-TW" altLang="en-US"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0</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170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H25.9.16</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298</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298</a:t>
                      </a:r>
                    </a:p>
                  </a:txBody>
                  <a:tcPr marL="68580" marR="68580" marT="0" marB="0" anchor="ctr"/>
                </a:tc>
                <a:tc rowSpan="2">
                  <a:txBody>
                    <a:bodyPr/>
                    <a:lstStyle/>
                    <a:p>
                      <a:pPr algn="ctr">
                        <a:spcAft>
                          <a:spcPts val="0"/>
                        </a:spcAft>
                      </a:pPr>
                      <a:r>
                        <a:rPr lang="ja-JP" altLang="en-US"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230㎜</a:t>
                      </a:r>
                    </a:p>
                  </a:txBody>
                  <a:tcPr marL="68580" marR="68580" marT="0" marB="0" anchor="ctr"/>
                </a:tc>
              </a:tr>
              <a:tr h="360040">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H27.7.17</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227</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p>
                  </a:txBody>
                  <a:tcPr marL="68580" marR="68580" marT="0" marB="0"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432048">
                <a:tc rowSpan="3">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岸和田牛滝山貝塚線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岸和田市大沢</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内畑</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1.5</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150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H25.9.16</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300</a:t>
                      </a: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300</a:t>
                      </a:r>
                    </a:p>
                  </a:txBody>
                  <a:tcPr marL="68580" marR="68580" marT="0" marB="0" anchor="ctr"/>
                </a:tc>
                <a:tc rowSpan="3">
                  <a:txBody>
                    <a:bodyPr/>
                    <a:lstStyle/>
                    <a:p>
                      <a:pPr algn="ctr">
                        <a:spcAft>
                          <a:spcPts val="0"/>
                        </a:spcAft>
                      </a:pPr>
                      <a:r>
                        <a:rPr lang="ja-JP" altLang="en-US"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210㎜</a:t>
                      </a:r>
                    </a:p>
                  </a:txBody>
                  <a:tcPr marL="68580" marR="68580" marT="0" marB="0" anchor="ctr"/>
                </a:tc>
              </a:tr>
              <a:tr h="432048">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H26.8.9</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196</a:t>
                      </a: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360040">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H27.7.17</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169</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654184">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岸和田港塔原線</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岸和田市河合</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土生滝</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1.5</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130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H26.8.9</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155</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155</a:t>
                      </a: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150㎜</a:t>
                      </a:r>
                    </a:p>
                  </a:txBody>
                  <a:tcPr marL="68580" marR="68580" marT="0" marB="0" anchor="ctr"/>
                </a:tc>
              </a:tr>
              <a:tr h="425936">
                <a:tc rowSpan="2">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中垣内南田原線</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四條畷市</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上田原</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1.0</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150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H25.9.16</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332</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332</a:t>
                      </a:r>
                    </a:p>
                  </a:txBody>
                  <a:tcPr marL="68580" marR="68580" marT="0" marB="0" anchor="ctr"/>
                </a:tc>
                <a:tc rowSpan="2">
                  <a:txBody>
                    <a:bodyPr/>
                    <a:lstStyle/>
                    <a:p>
                      <a:pPr algn="ctr">
                        <a:spcAft>
                          <a:spcPts val="0"/>
                        </a:spcAft>
                      </a:pPr>
                      <a:r>
                        <a:rPr lang="ja-JP" altLang="en-US"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b="1" kern="10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210㎜</a:t>
                      </a:r>
                      <a:endPar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403056">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H26.8.9</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252</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76064">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上河内富田林線</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河南町上河内</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1.3</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150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H25.9.16</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179</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179</a:t>
                      </a:r>
                      <a:endParaRPr lang="ja-JP" sz="1400" b="0"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170㎜</a:t>
                      </a:r>
                    </a:p>
                  </a:txBody>
                  <a:tcPr marL="68580" marR="68580" marT="0" marB="0" anchor="ctr"/>
                </a:tc>
              </a:tr>
            </a:tbl>
          </a:graphicData>
        </a:graphic>
      </p:graphicFrame>
    </p:spTree>
    <p:extLst>
      <p:ext uri="{BB962C8B-B14F-4D97-AF65-F5344CB8AC3E}">
        <p14:creationId xmlns:p14="http://schemas.microsoft.com/office/powerpoint/2010/main" val="24210064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endParaRPr kumimoji="1" lang="ja-JP" altLang="en-US"/>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83711" y="-1"/>
            <a:ext cx="4960289" cy="3657600"/>
          </a:xfrm>
          <a:prstGeom prst="rect">
            <a:avLst/>
          </a:prstGeom>
        </p:spPr>
      </p:pic>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3204525"/>
            <a:ext cx="4902700" cy="3653475"/>
          </a:xfrm>
          <a:prstGeom prst="rect">
            <a:avLst/>
          </a:prstGeom>
        </p:spPr>
      </p:pic>
      <p:sp>
        <p:nvSpPr>
          <p:cNvPr id="11" name="フッター プレースホルダー 10"/>
          <p:cNvSpPr>
            <a:spLocks noGrp="1"/>
          </p:cNvSpPr>
          <p:nvPr>
            <p:ph type="ftr" sz="quarter" idx="11"/>
          </p:nvPr>
        </p:nvSpPr>
        <p:spPr/>
        <p:txBody>
          <a:bodyPr/>
          <a:lstStyle/>
          <a:p>
            <a:r>
              <a:rPr kumimoji="1" lang="ja-JP" altLang="en-US" smtClean="0"/>
              <a:t>資料６</a:t>
            </a:r>
            <a:endParaRPr kumimoji="1" lang="ja-JP" altLang="en-US" dirty="0"/>
          </a:p>
        </p:txBody>
      </p:sp>
      <p:sp>
        <p:nvSpPr>
          <p:cNvPr id="10" name="スライド番号プレースホルダー 9"/>
          <p:cNvSpPr>
            <a:spLocks noGrp="1"/>
          </p:cNvSpPr>
          <p:nvPr>
            <p:ph type="sldNum" sz="quarter" idx="12"/>
          </p:nvPr>
        </p:nvSpPr>
        <p:spPr/>
        <p:txBody>
          <a:bodyPr/>
          <a:lstStyle/>
          <a:p>
            <a:fld id="{40F85341-AB73-4280-8395-A80C95690EE8}" type="slidenum">
              <a:rPr kumimoji="1" lang="ja-JP" altLang="en-US" smtClean="0">
                <a:solidFill>
                  <a:schemeClr val="bg1"/>
                </a:solidFill>
              </a:rPr>
              <a:t>32</a:t>
            </a:fld>
            <a:endParaRPr kumimoji="1" lang="ja-JP" altLang="en-US" dirty="0">
              <a:solidFill>
                <a:schemeClr val="bg1"/>
              </a:solidFill>
            </a:endParaRPr>
          </a:p>
        </p:txBody>
      </p:sp>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363908" y="3229001"/>
            <a:ext cx="4780092" cy="3629022"/>
          </a:xfrm>
          <a:prstGeom prst="rect">
            <a:avLst/>
          </a:prstGeom>
        </p:spPr>
      </p:pic>
      <p:pic>
        <p:nvPicPr>
          <p:cNvPr id="14"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460432" y="6709431"/>
            <a:ext cx="683568" cy="1358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659561" y="6739670"/>
            <a:ext cx="683568" cy="1358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8437962" y="2971421"/>
            <a:ext cx="683568" cy="135869"/>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933" y="-27384"/>
            <a:ext cx="4363909" cy="3204525"/>
          </a:xfrm>
          <a:prstGeom prst="rect">
            <a:avLst/>
          </a:prstGeom>
        </p:spPr>
      </p:pic>
      <p:sp>
        <p:nvSpPr>
          <p:cNvPr id="6" name="テキスト ボックス 5"/>
          <p:cNvSpPr txBox="1"/>
          <p:nvPr/>
        </p:nvSpPr>
        <p:spPr>
          <a:xfrm>
            <a:off x="-906" y="3121804"/>
            <a:ext cx="9144906" cy="461665"/>
          </a:xfrm>
          <a:prstGeom prst="rect">
            <a:avLst/>
          </a:prstGeom>
          <a:solidFill>
            <a:schemeClr val="bg1"/>
          </a:solidFill>
        </p:spPr>
        <p:txBody>
          <a:bodyPr wrap="square" rtlCol="0">
            <a:spAutoFit/>
          </a:bodyPr>
          <a:lstStyle/>
          <a:p>
            <a:pPr marL="457200" indent="-457200" algn="ctr">
              <a:buFont typeface="Wingdings" panose="05000000000000000000" pitchFamily="2" charset="2"/>
              <a:buChar char="Ø"/>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茨木能勢線（能勢町野間中～野間西山）</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L=1.0</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659561" y="2985934"/>
            <a:ext cx="683568" cy="135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47393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00ws200594\H\【１９】都市基盤施設維持管理審議会\H27年度\20160328_H27第1回道路部会\200_通行規制\00_作業中\仮想パト\岸和田牛滝山貝塚線\キャプチャ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06" y="1"/>
            <a:ext cx="4442155" cy="3121804"/>
          </a:xfrm>
          <a:prstGeom prst="rect">
            <a:avLst/>
          </a:prstGeom>
          <a:noFill/>
          <a:extLst>
            <a:ext uri="{909E8E84-426E-40DD-AFC4-6F175D3DCCD1}">
              <a14:hiddenFill xmlns:a14="http://schemas.microsoft.com/office/drawing/2010/main">
                <a:solidFill>
                  <a:srgbClr val="FFFFFF"/>
                </a:solidFill>
              </a14:hiddenFill>
            </a:ext>
          </a:extLst>
        </p:spPr>
      </p:pic>
      <p:sp>
        <p:nvSpPr>
          <p:cNvPr id="11" name="フッター プレースホルダー 10"/>
          <p:cNvSpPr>
            <a:spLocks noGrp="1"/>
          </p:cNvSpPr>
          <p:nvPr>
            <p:ph type="ftr" sz="quarter" idx="11"/>
          </p:nvPr>
        </p:nvSpPr>
        <p:spPr/>
        <p:txBody>
          <a:bodyPr/>
          <a:lstStyle/>
          <a:p>
            <a:r>
              <a:rPr kumimoji="1" lang="ja-JP" altLang="en-US" dirty="0" smtClean="0"/>
              <a:t>資料６</a:t>
            </a:r>
            <a:endParaRPr kumimoji="1" lang="ja-JP" altLang="en-US" dirty="0"/>
          </a:p>
        </p:txBody>
      </p:sp>
      <p:pic>
        <p:nvPicPr>
          <p:cNvPr id="12" name="Picture 5" descr="\\10000ws200594\H\【１９】都市基盤施設維持管理審議会\H27年度\20160328_H27第1回道路部会\200_通行規制\00_作業中\仮想パト\岸和田牛滝山貝塚線\キャプチャ1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3558537"/>
            <a:ext cx="4571547" cy="32994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10000ws200594\H\【１９】都市基盤施設維持管理審議会\H27年度\20160328_H27第1回道路部会\200_通行規制\00_作業中\仮想パト\岸和田牛滝山貝塚線\キャプチャ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441248" y="1"/>
            <a:ext cx="4702751" cy="34159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10000ws200594\H\【１９】都市基盤施設維持管理審議会\H27年度\20160328_H27第1回道路部会\200_通行規制\00_作業中\仮想パト\岸和田牛滝山貝塚線\キャプチャ19.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441249" y="3532134"/>
            <a:ext cx="4702751" cy="3325866"/>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9"/>
          <p:cNvSpPr>
            <a:spLocks noGrp="1"/>
          </p:cNvSpPr>
          <p:nvPr>
            <p:ph type="sldNum" sz="quarter" idx="12"/>
          </p:nvPr>
        </p:nvSpPr>
        <p:spPr/>
        <p:txBody>
          <a:bodyPr/>
          <a:lstStyle/>
          <a:p>
            <a:fld id="{40F85341-AB73-4280-8395-A80C95690EE8}" type="slidenum">
              <a:rPr kumimoji="1" lang="ja-JP" altLang="en-US" smtClean="0">
                <a:solidFill>
                  <a:schemeClr val="bg1"/>
                </a:solidFill>
              </a:rPr>
              <a:t>33</a:t>
            </a:fld>
            <a:endParaRPr kumimoji="1" lang="ja-JP" altLang="en-US" dirty="0">
              <a:solidFill>
                <a:schemeClr val="bg1"/>
              </a:solidFill>
            </a:endParaRPr>
          </a:p>
        </p:txBody>
      </p:sp>
      <p:sp>
        <p:nvSpPr>
          <p:cNvPr id="6" name="テキスト ボックス 5"/>
          <p:cNvSpPr txBox="1"/>
          <p:nvPr/>
        </p:nvSpPr>
        <p:spPr>
          <a:xfrm>
            <a:off x="-906" y="3121804"/>
            <a:ext cx="9144906" cy="461665"/>
          </a:xfrm>
          <a:prstGeom prst="rect">
            <a:avLst/>
          </a:prstGeom>
          <a:solidFill>
            <a:schemeClr val="bg1"/>
          </a:solidFill>
        </p:spPr>
        <p:txBody>
          <a:bodyPr wrap="square" rtlCol="0">
            <a:spAutoFit/>
          </a:bodyPr>
          <a:lstStyle/>
          <a:p>
            <a:pPr marL="457200" indent="-457200" algn="ctr">
              <a:spcAft>
                <a:spcPts val="0"/>
              </a:spcAft>
              <a:buFont typeface="Wingdings" panose="05000000000000000000" pitchFamily="2" charset="2"/>
              <a:buChar char="Ø"/>
            </a:pPr>
            <a:r>
              <a:rPr lang="ja-JP" altLang="en-US" sz="2400" kern="100" dirty="0" smtClean="0">
                <a:latin typeface="Meiryo UI" panose="020B0604030504040204" pitchFamily="50" charset="-128"/>
                <a:ea typeface="Meiryo UI" panose="020B0604030504040204" pitchFamily="50" charset="-128"/>
                <a:cs typeface="Meiryo UI" panose="020B0604030504040204" pitchFamily="50" charset="-128"/>
              </a:rPr>
              <a:t>岸和田牛滝山貝塚線</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kern="100" dirty="0" smtClean="0">
                <a:latin typeface="Meiryo UI" panose="020B0604030504040204" pitchFamily="50" charset="-128"/>
                <a:ea typeface="Meiryo UI" panose="020B0604030504040204" pitchFamily="50" charset="-128"/>
                <a:cs typeface="Meiryo UI" panose="020B0604030504040204" pitchFamily="50" charset="-128"/>
              </a:rPr>
              <a:t>岸和田市大沢～内畑</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L=1.5</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7170"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460432" y="6709431"/>
            <a:ext cx="683568" cy="1358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757680" y="6725962"/>
            <a:ext cx="683568" cy="1358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757681" y="2963359"/>
            <a:ext cx="683568" cy="1358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452477" y="2963359"/>
            <a:ext cx="683568" cy="135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223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endParaRPr kumimoji="1" lang="ja-JP" altLang="en-US"/>
          </a:p>
        </p:txBody>
      </p:sp>
      <p:pic>
        <p:nvPicPr>
          <p:cNvPr id="2050" name="Picture 2" descr="\\10000ws200594\H\【１９】都市基盤施設維持管理審議会\H27年度\20160328_H27第1回道路部会\200_通行規制\00_作業中\仮想パト\岸和田港塔原線\キャプチャ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4902700" cy="346176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10000ws200594\H\【１９】都市基盤施設維持管理審議会\H27年度\20160328_H27第1回道路部会\200_通行規制\00_作業中\仮想パト\岸和田港塔原線\キャプチャ7.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478514" y="1"/>
            <a:ext cx="4665486" cy="31265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0000ws200594\H\【１９】都市基盤施設維持管理審議会\H27年度\20160328_H27第1回道路部会\200_通行規制\00_作業中\仮想パト\岸和田港塔原線\キャプチャ1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906" y="3550108"/>
            <a:ext cx="4903606" cy="3325680"/>
          </a:xfrm>
          <a:prstGeom prst="rect">
            <a:avLst/>
          </a:prstGeom>
          <a:noFill/>
          <a:extLst>
            <a:ext uri="{909E8E84-426E-40DD-AFC4-6F175D3DCCD1}">
              <a14:hiddenFill xmlns:a14="http://schemas.microsoft.com/office/drawing/2010/main">
                <a:solidFill>
                  <a:srgbClr val="FFFFFF"/>
                </a:solidFill>
              </a14:hiddenFill>
            </a:ext>
          </a:extLst>
        </p:spPr>
      </p:pic>
      <p:sp>
        <p:nvSpPr>
          <p:cNvPr id="11" name="フッター プレースホルダー 10"/>
          <p:cNvSpPr>
            <a:spLocks noGrp="1"/>
          </p:cNvSpPr>
          <p:nvPr>
            <p:ph type="ftr" sz="quarter" idx="11"/>
          </p:nvPr>
        </p:nvSpPr>
        <p:spPr/>
        <p:txBody>
          <a:bodyPr/>
          <a:lstStyle/>
          <a:p>
            <a:r>
              <a:rPr kumimoji="1" lang="ja-JP" altLang="en-US" dirty="0" smtClean="0"/>
              <a:t>資料６</a:t>
            </a:r>
            <a:endParaRPr kumimoji="1" lang="ja-JP" altLang="en-US" dirty="0"/>
          </a:p>
        </p:txBody>
      </p:sp>
      <p:pic>
        <p:nvPicPr>
          <p:cNvPr id="2051" name="Picture 3" descr="\\10000ws200594\H\【１９】都市基盤施設維持管理審議会\H27年度\20160328_H27第1回道路部会\200_通行規制\00_作業中\仮想パト\岸和田港塔原線\キャプチャ19.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464000" y="3359712"/>
            <a:ext cx="4680000" cy="3502428"/>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9"/>
          <p:cNvSpPr>
            <a:spLocks noGrp="1"/>
          </p:cNvSpPr>
          <p:nvPr>
            <p:ph type="sldNum" sz="quarter" idx="12"/>
          </p:nvPr>
        </p:nvSpPr>
        <p:spPr/>
        <p:txBody>
          <a:bodyPr/>
          <a:lstStyle/>
          <a:p>
            <a:fld id="{40F85341-AB73-4280-8395-A80C95690EE8}" type="slidenum">
              <a:rPr kumimoji="1" lang="ja-JP" altLang="en-US" smtClean="0">
                <a:solidFill>
                  <a:schemeClr val="bg1"/>
                </a:solidFill>
              </a:rPr>
              <a:t>34</a:t>
            </a:fld>
            <a:endParaRPr kumimoji="1" lang="ja-JP" altLang="en-US" dirty="0">
              <a:solidFill>
                <a:schemeClr val="bg1"/>
              </a:solidFill>
            </a:endParaRPr>
          </a:p>
        </p:txBody>
      </p:sp>
      <p:sp>
        <p:nvSpPr>
          <p:cNvPr id="6" name="テキスト ボックス 5"/>
          <p:cNvSpPr txBox="1"/>
          <p:nvPr/>
        </p:nvSpPr>
        <p:spPr>
          <a:xfrm>
            <a:off x="-906" y="3121804"/>
            <a:ext cx="9144906" cy="461665"/>
          </a:xfrm>
          <a:prstGeom prst="rect">
            <a:avLst/>
          </a:prstGeom>
          <a:solidFill>
            <a:schemeClr val="bg1"/>
          </a:solidFill>
        </p:spPr>
        <p:txBody>
          <a:bodyPr wrap="square" rtlCol="0">
            <a:spAutoFit/>
          </a:bodyPr>
          <a:lstStyle/>
          <a:p>
            <a:pPr marL="457200" indent="-457200" algn="ctr">
              <a:spcAft>
                <a:spcPts val="0"/>
              </a:spcAft>
              <a:buFont typeface="Wingdings" panose="05000000000000000000" pitchFamily="2" charset="2"/>
              <a:buChar char="Ø"/>
            </a:pPr>
            <a:r>
              <a:rPr lang="ja-JP" altLang="en-US" sz="2400" kern="100" dirty="0">
                <a:latin typeface="Meiryo UI" panose="020B0604030504040204" pitchFamily="50" charset="-128"/>
                <a:ea typeface="Meiryo UI" panose="020B0604030504040204" pitchFamily="50" charset="-128"/>
                <a:cs typeface="Meiryo UI" panose="020B0604030504040204" pitchFamily="50" charset="-128"/>
              </a:rPr>
              <a:t>岸和田港塔</a:t>
            </a:r>
            <a:r>
              <a:rPr lang="ja-JP" altLang="en-US" sz="2400" kern="100" dirty="0" smtClean="0">
                <a:latin typeface="Meiryo UI" panose="020B0604030504040204" pitchFamily="50" charset="-128"/>
                <a:ea typeface="Meiryo UI" panose="020B0604030504040204" pitchFamily="50" charset="-128"/>
                <a:cs typeface="Meiryo UI" panose="020B0604030504040204" pitchFamily="50" charset="-128"/>
              </a:rPr>
              <a:t>原線</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kern="100" dirty="0">
                <a:latin typeface="Meiryo UI" panose="020B0604030504040204" pitchFamily="50" charset="-128"/>
                <a:ea typeface="Meiryo UI" panose="020B0604030504040204" pitchFamily="50" charset="-128"/>
                <a:cs typeface="Meiryo UI" panose="020B0604030504040204" pitchFamily="50" charset="-128"/>
              </a:rPr>
              <a:t>岸和田市</a:t>
            </a:r>
            <a:r>
              <a:rPr lang="ja-JP" altLang="en-US" sz="2400" kern="100" dirty="0" smtClean="0">
                <a:latin typeface="Meiryo UI" panose="020B0604030504040204" pitchFamily="50" charset="-128"/>
                <a:ea typeface="Meiryo UI" panose="020B0604030504040204" pitchFamily="50" charset="-128"/>
                <a:cs typeface="Meiryo UI" panose="020B0604030504040204" pitchFamily="50" charset="-128"/>
              </a:rPr>
              <a:t>河合～土生滝</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L=1.5</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460432" y="6709431"/>
            <a:ext cx="683568" cy="1358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780432" y="6715882"/>
            <a:ext cx="683568" cy="1358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794946" y="2975347"/>
            <a:ext cx="683568" cy="1358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460432" y="2963357"/>
            <a:ext cx="683568" cy="135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5327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endParaRPr kumimoji="1" lang="ja-JP" altLang="en-US"/>
          </a:p>
        </p:txBody>
      </p:sp>
      <p:pic>
        <p:nvPicPr>
          <p:cNvPr id="3074" name="Picture 2" descr="\\10000ws200594\H\【１９】都市基盤施設維持管理審議会\H27年度\20160328_H27第1回道路部会\200_通行規制\00_作業中\仮想パト\中垣内南田原線\キャプチャ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06" y="0"/>
            <a:ext cx="4501493" cy="312180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10000ws200594\H\【１９】都市基盤施設維持管理審議会\H27年度\20160328_H27第1回道路部会\200_通行規制\00_作業中\仮想パト\中垣内南田原線\キャプチャ5.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3627889"/>
            <a:ext cx="4622998" cy="3230199"/>
          </a:xfrm>
          <a:prstGeom prst="rect">
            <a:avLst/>
          </a:prstGeom>
          <a:noFill/>
          <a:extLst>
            <a:ext uri="{909E8E84-426E-40DD-AFC4-6F175D3DCCD1}">
              <a14:hiddenFill xmlns:a14="http://schemas.microsoft.com/office/drawing/2010/main">
                <a:solidFill>
                  <a:srgbClr val="FFFFFF"/>
                </a:solidFill>
              </a14:hiddenFill>
            </a:ext>
          </a:extLst>
        </p:spPr>
      </p:pic>
      <p:sp>
        <p:nvSpPr>
          <p:cNvPr id="10" name="スライド番号プレースホルダー 9"/>
          <p:cNvSpPr>
            <a:spLocks noGrp="1"/>
          </p:cNvSpPr>
          <p:nvPr>
            <p:ph type="sldNum" sz="quarter" idx="12"/>
          </p:nvPr>
        </p:nvSpPr>
        <p:spPr/>
        <p:txBody>
          <a:bodyPr/>
          <a:lstStyle/>
          <a:p>
            <a:fld id="{40F85341-AB73-4280-8395-A80C95690EE8}" type="slidenum">
              <a:rPr kumimoji="1" lang="ja-JP" altLang="en-US" smtClean="0">
                <a:solidFill>
                  <a:schemeClr val="bg1"/>
                </a:solidFill>
              </a:rPr>
              <a:t>35</a:t>
            </a:fld>
            <a:endParaRPr kumimoji="1" lang="ja-JP" altLang="en-US" dirty="0">
              <a:solidFill>
                <a:schemeClr val="bg1"/>
              </a:solidFill>
            </a:endParaRPr>
          </a:p>
        </p:txBody>
      </p:sp>
      <p:pic>
        <p:nvPicPr>
          <p:cNvPr id="3076" name="Picture 4" descr="\\10000ws200594\H\【１９】都市基盤施設維持管理審議会\H27年度\20160328_H27第1回道路部会\200_通行規制\00_作業中\仮想パト\中垣内南田原線\キャプチャ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500586" y="0"/>
            <a:ext cx="4663180" cy="3157780"/>
          </a:xfrm>
          <a:prstGeom prst="rect">
            <a:avLst/>
          </a:prstGeom>
          <a:noFill/>
          <a:extLst>
            <a:ext uri="{909E8E84-426E-40DD-AFC4-6F175D3DCCD1}">
              <a14:hiddenFill xmlns:a14="http://schemas.microsoft.com/office/drawing/2010/main">
                <a:solidFill>
                  <a:srgbClr val="FFFFFF"/>
                </a:solidFill>
              </a14:hiddenFill>
            </a:ext>
          </a:extLst>
        </p:spPr>
      </p:pic>
      <p:sp>
        <p:nvSpPr>
          <p:cNvPr id="11" name="フッター プレースホルダー 10"/>
          <p:cNvSpPr>
            <a:spLocks noGrp="1"/>
          </p:cNvSpPr>
          <p:nvPr>
            <p:ph type="ftr" sz="quarter" idx="11"/>
          </p:nvPr>
        </p:nvSpPr>
        <p:spPr/>
        <p:txBody>
          <a:bodyPr/>
          <a:lstStyle/>
          <a:p>
            <a:r>
              <a:rPr kumimoji="1" lang="ja-JP" altLang="en-US" dirty="0" smtClean="0"/>
              <a:t>資料６</a:t>
            </a:r>
            <a:endParaRPr kumimoji="1" lang="ja-JP" altLang="en-US" dirty="0"/>
          </a:p>
        </p:txBody>
      </p:sp>
      <p:pic>
        <p:nvPicPr>
          <p:cNvPr id="3075" name="Picture 3" descr="\\10000ws200594\H\【１９】都市基盤施設維持管理審議会\H27年度\20160328_H27第1回道路部会\200_通行規制\00_作業中\仮想パト\中垣内南田原線\キャプチャ8.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500586" y="3627800"/>
            <a:ext cx="4643413" cy="323020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906" y="3140968"/>
            <a:ext cx="9144906" cy="461665"/>
          </a:xfrm>
          <a:prstGeom prst="rect">
            <a:avLst/>
          </a:prstGeom>
          <a:solidFill>
            <a:schemeClr val="bg1"/>
          </a:solidFill>
        </p:spPr>
        <p:txBody>
          <a:bodyPr wrap="square" rtlCol="0">
            <a:spAutoFit/>
          </a:bodyPr>
          <a:lstStyle/>
          <a:p>
            <a:pPr marL="457200" indent="-457200" algn="ctr">
              <a:spcAft>
                <a:spcPts val="0"/>
              </a:spcAft>
              <a:buFont typeface="Wingdings" panose="05000000000000000000" pitchFamily="2" charset="2"/>
              <a:buChar char="Ø"/>
            </a:pPr>
            <a:r>
              <a:rPr lang="ja-JP" altLang="en-US" sz="2400" kern="100" dirty="0">
                <a:latin typeface="Meiryo UI" panose="020B0604030504040204" pitchFamily="50" charset="-128"/>
                <a:ea typeface="Meiryo UI" panose="020B0604030504040204" pitchFamily="50" charset="-128"/>
                <a:cs typeface="Meiryo UI" panose="020B0604030504040204" pitchFamily="50" charset="-128"/>
              </a:rPr>
              <a:t>中垣内南田原</a:t>
            </a:r>
            <a:r>
              <a:rPr lang="ja-JP" altLang="en-US" sz="2400" kern="100" dirty="0" smtClean="0">
                <a:latin typeface="Meiryo UI" panose="020B0604030504040204" pitchFamily="50" charset="-128"/>
                <a:ea typeface="Meiryo UI" panose="020B0604030504040204" pitchFamily="50" charset="-128"/>
                <a:cs typeface="Meiryo UI" panose="020B0604030504040204" pitchFamily="50" charset="-128"/>
              </a:rPr>
              <a:t>線</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2400" kern="100" dirty="0">
                <a:latin typeface="Meiryo UI" panose="020B0604030504040204" pitchFamily="50" charset="-128"/>
                <a:ea typeface="Meiryo UI" panose="020B0604030504040204" pitchFamily="50" charset="-128"/>
                <a:cs typeface="Meiryo UI" panose="020B0604030504040204" pitchFamily="50" charset="-128"/>
              </a:rPr>
              <a:t>四條畷</a:t>
            </a:r>
            <a:r>
              <a:rPr lang="ja-JP" altLang="en-US" sz="2400" kern="100" dirty="0" smtClean="0">
                <a:latin typeface="Meiryo UI" panose="020B0604030504040204" pitchFamily="50" charset="-128"/>
                <a:ea typeface="Meiryo UI" panose="020B0604030504040204" pitchFamily="50" charset="-128"/>
                <a:cs typeface="Meiryo UI" panose="020B0604030504040204" pitchFamily="50" charset="-128"/>
              </a:rPr>
              <a:t>市上田原</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L=1.0</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460432" y="6709431"/>
            <a:ext cx="683568" cy="1358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817019" y="6740274"/>
            <a:ext cx="683568" cy="1358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817018" y="2989778"/>
            <a:ext cx="683568" cy="1358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460431" y="2996952"/>
            <a:ext cx="683568" cy="135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6003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endParaRPr kumimoji="1" lang="ja-JP" altLang="en-US" dirty="0"/>
          </a:p>
        </p:txBody>
      </p:sp>
      <p:pic>
        <p:nvPicPr>
          <p:cNvPr id="10" name="図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1"/>
            <a:ext cx="4555349" cy="3499005"/>
          </a:xfrm>
          <a:prstGeom prst="rect">
            <a:avLst/>
          </a:prstGeom>
        </p:spPr>
      </p:pic>
      <p:pic>
        <p:nvPicPr>
          <p:cNvPr id="12" name="図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3203957"/>
            <a:ext cx="4463998" cy="3654043"/>
          </a:xfrm>
          <a:prstGeom prst="rect">
            <a:avLst/>
          </a:prstGeom>
        </p:spPr>
      </p:pic>
      <p:sp>
        <p:nvSpPr>
          <p:cNvPr id="6" name="フッター プレースホルダー 5"/>
          <p:cNvSpPr>
            <a:spLocks noGrp="1"/>
          </p:cNvSpPr>
          <p:nvPr>
            <p:ph type="ftr" sz="quarter" idx="11"/>
          </p:nvPr>
        </p:nvSpPr>
        <p:spPr/>
        <p:txBody>
          <a:bodyPr/>
          <a:lstStyle/>
          <a:p>
            <a:r>
              <a:rPr kumimoji="1" lang="ja-JP" altLang="en-US" smtClean="0"/>
              <a:t>資料６</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solidFill>
                  <a:schemeClr val="bg1"/>
                </a:solidFill>
              </a:rPr>
              <a:t>36</a:t>
            </a:fld>
            <a:endParaRPr kumimoji="1" lang="ja-JP" altLang="en-US" dirty="0">
              <a:solidFill>
                <a:schemeClr val="bg1"/>
              </a:solidFill>
            </a:endParaRPr>
          </a:p>
        </p:txBody>
      </p:sp>
      <p:pic>
        <p:nvPicPr>
          <p:cNvPr id="13" name="図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63999" y="3231341"/>
            <a:ext cx="4680001" cy="3654043"/>
          </a:xfrm>
          <a:prstGeom prst="rect">
            <a:avLst/>
          </a:prstGeom>
        </p:spPr>
      </p:pic>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99992" y="1"/>
            <a:ext cx="4661675" cy="3471620"/>
          </a:xfrm>
          <a:prstGeom prst="rect">
            <a:avLst/>
          </a:prstGeom>
        </p:spPr>
      </p:pic>
      <p:sp>
        <p:nvSpPr>
          <p:cNvPr id="14" name="テキスト ボックス 13"/>
          <p:cNvSpPr txBox="1"/>
          <p:nvPr/>
        </p:nvSpPr>
        <p:spPr>
          <a:xfrm>
            <a:off x="21544" y="3200704"/>
            <a:ext cx="9144001" cy="461665"/>
          </a:xfrm>
          <a:prstGeom prst="rect">
            <a:avLst/>
          </a:prstGeom>
          <a:solidFill>
            <a:schemeClr val="bg1"/>
          </a:solidFill>
        </p:spPr>
        <p:txBody>
          <a:bodyPr wrap="square" rtlCol="0">
            <a:spAutoFit/>
          </a:bodyPr>
          <a:lstStyle/>
          <a:p>
            <a:pPr marL="457200" indent="-457200" algn="ctr">
              <a:buFont typeface="Wingdings" panose="05000000000000000000" pitchFamily="2" charset="2"/>
              <a:buChar char="Ø"/>
            </a:pP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上河内富田林線（河南町上河内）</a:t>
            </a:r>
            <a:r>
              <a:rPr lang="en-US" altLang="ja-JP" sz="2400" dirty="0" smtClean="0">
                <a:latin typeface="Meiryo UI" panose="020B0604030504040204" pitchFamily="50" charset="-128"/>
                <a:ea typeface="Meiryo UI" panose="020B0604030504040204" pitchFamily="50" charset="-128"/>
                <a:cs typeface="Meiryo UI" panose="020B0604030504040204" pitchFamily="50" charset="-128"/>
              </a:rPr>
              <a:t>L=1.3</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24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460432" y="6709431"/>
            <a:ext cx="683568" cy="1358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816424" y="3060023"/>
            <a:ext cx="683568" cy="1358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773174" y="6709431"/>
            <a:ext cx="683568" cy="1358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１９】都市基盤施設維持管理審議会\H27年度\160328_H27第1回道路部会\200_通行規制\00_作業中\仮想パト\中垣内南田原線\キャプチャ5.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460432" y="3060024"/>
            <a:ext cx="683568" cy="135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7955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６）</a:t>
            </a:r>
            <a:r>
              <a:rPr lang="ja-JP" altLang="en-US" sz="2700" dirty="0">
                <a:latin typeface="HGSｺﾞｼｯｸM" panose="020B0600000000000000" pitchFamily="50" charset="-128"/>
                <a:ea typeface="HGSｺﾞｼｯｸM" panose="020B0600000000000000" pitchFamily="50" charset="-128"/>
              </a:rPr>
              <a:t>見直し対象区間：</a:t>
            </a:r>
            <a:r>
              <a:rPr lang="ja-JP" altLang="en-US" sz="2700" dirty="0" smtClean="0">
                <a:latin typeface="HGSｺﾞｼｯｸM" panose="020B0600000000000000" pitchFamily="50" charset="-128"/>
                <a:ea typeface="HGSｺﾞｼｯｸM" panose="020B0600000000000000" pitchFamily="50" charset="-128"/>
              </a:rPr>
              <a:t>要対策箇所</a:t>
            </a:r>
            <a:r>
              <a:rPr lang="en-US" altLang="ja-JP" sz="2700" dirty="0" smtClean="0">
                <a:latin typeface="HGSｺﾞｼｯｸM" panose="020B0600000000000000" pitchFamily="50" charset="-128"/>
                <a:ea typeface="HGSｺﾞｼｯｸM" panose="020B0600000000000000" pitchFamily="50" charset="-128"/>
              </a:rPr>
              <a:t>(H22)</a:t>
            </a:r>
            <a:r>
              <a:rPr lang="ja-JP" altLang="en-US" sz="2700" dirty="0" smtClean="0">
                <a:latin typeface="HGSｺﾞｼｯｸM" panose="020B0600000000000000" pitchFamily="50" charset="-128"/>
                <a:ea typeface="HGSｺﾞｼｯｸM" panose="020B0600000000000000" pitchFamily="50" charset="-128"/>
              </a:rPr>
              <a:t>の対策完了</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dirty="0" smtClean="0"/>
              <a:t>資料５</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37</a:t>
            </a:fld>
            <a:endParaRPr kumimoji="1" lang="ja-JP" altLang="en-US"/>
          </a:p>
        </p:txBody>
      </p:sp>
      <p:graphicFrame>
        <p:nvGraphicFramePr>
          <p:cNvPr id="6" name="表 5"/>
          <p:cNvGraphicFramePr>
            <a:graphicFrameLocks noGrp="1"/>
          </p:cNvGraphicFramePr>
          <p:nvPr>
            <p:extLst>
              <p:ext uri="{D42A27DB-BD31-4B8C-83A1-F6EECF244321}">
                <p14:modId xmlns:p14="http://schemas.microsoft.com/office/powerpoint/2010/main" val="2434044207"/>
              </p:ext>
            </p:extLst>
          </p:nvPr>
        </p:nvGraphicFramePr>
        <p:xfrm>
          <a:off x="335986" y="1268760"/>
          <a:ext cx="8569641" cy="4176464"/>
        </p:xfrm>
        <a:graphic>
          <a:graphicData uri="http://schemas.openxmlformats.org/drawingml/2006/table">
            <a:tbl>
              <a:tblPr firstRow="1" firstCol="1" bandRow="1">
                <a:tableStyleId>{5C22544A-7EE6-4342-B048-85BDC9FD1C3A}</a:tableStyleId>
              </a:tblPr>
              <a:tblGrid>
                <a:gridCol w="735647"/>
                <a:gridCol w="1256347"/>
                <a:gridCol w="688023"/>
                <a:gridCol w="1064260"/>
                <a:gridCol w="1262697"/>
                <a:gridCol w="1149985"/>
                <a:gridCol w="1262697"/>
                <a:gridCol w="1149985"/>
              </a:tblGrid>
              <a:tr h="648072">
                <a:tc rowSpan="2">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路線名</a:t>
                      </a:r>
                    </a:p>
                  </a:txBody>
                  <a:tcPr marL="68580" marR="68580" marT="0" marB="0" anchor="ctr"/>
                </a:tc>
                <a:tc rowSpan="2">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位　置</a:t>
                      </a:r>
                    </a:p>
                  </a:txBody>
                  <a:tcPr marL="68580" marR="68580" marT="0" marB="0" anchor="ctr"/>
                </a:tc>
                <a:tc rowSpan="2">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延　</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長</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【Km】</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（現）</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基準雨量</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区分</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gridSpan="2">
                  <a:txBody>
                    <a:bodyPr/>
                    <a:lstStyle/>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道路</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防災対策箇所</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H22</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道路防災点検結果）</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h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gridSpan="2">
                  <a:txBody>
                    <a:bodyPr/>
                    <a:lstStyle/>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道路</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防災対策箇所</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H27</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道路防災点検結果）</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h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504056">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要対策</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経過観察</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（カルテ対応）</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要対策</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経過観察</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（カルテ対応）</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1008112">
                <a:tc>
                  <a:txBody>
                    <a:bodyPr/>
                    <a:lstStyle/>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国道</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423</a:t>
                      </a: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号</a:t>
                      </a:r>
                    </a:p>
                  </a:txBody>
                  <a:tcPr marL="68580" marR="68580" marT="0" marB="0" anchor="ctr"/>
                </a:tc>
                <a:tc>
                  <a:txBody>
                    <a:bodyPr/>
                    <a:lstStyle/>
                    <a:p>
                      <a:pPr algn="ctr">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箕面市</a:t>
                      </a:r>
                    </a:p>
                    <a:p>
                      <a:pPr algn="ctr">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下止々呂美</a:t>
                      </a:r>
                    </a:p>
                  </a:txBody>
                  <a:tcPr marL="68580" marR="68580" marT="0" marB="0" anchor="ctr"/>
                </a:tc>
                <a:tc>
                  <a:txBody>
                    <a:bodyPr/>
                    <a:lstStyle/>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1.6</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130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２</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H26</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完了）</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２</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8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１</a:t>
                      </a:r>
                      <a:endParaRPr lang="ja-JP" sz="18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8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２</a:t>
                      </a:r>
                      <a:endParaRPr lang="ja-JP" sz="18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1008112">
                <a:tc>
                  <a:txBody>
                    <a:bodyPr/>
                    <a:lstStyle/>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園部</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能勢線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豊能町宿野</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畑野町広野</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2.8</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150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２</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H26</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完了）</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０</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8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１</a:t>
                      </a:r>
                      <a:endParaRPr lang="ja-JP" sz="18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8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０</a:t>
                      </a:r>
                      <a:endParaRPr lang="ja-JP" sz="18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1008112">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生駒</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線</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大東市中垣内</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四條畷市上田原</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9.2</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170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４</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H25</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完了）</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０</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8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３</a:t>
                      </a:r>
                      <a:endParaRPr lang="ja-JP" sz="18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8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０</a:t>
                      </a:r>
                      <a:endParaRPr lang="ja-JP" sz="18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bl>
          </a:graphicData>
        </a:graphic>
      </p:graphicFrame>
      <p:sp>
        <p:nvSpPr>
          <p:cNvPr id="9" name="テキスト ボックス 8"/>
          <p:cNvSpPr txBox="1"/>
          <p:nvPr/>
        </p:nvSpPr>
        <p:spPr>
          <a:xfrm>
            <a:off x="467544" y="5601434"/>
            <a:ext cx="8208912" cy="707886"/>
          </a:xfrm>
          <a:prstGeom prst="rect">
            <a:avLst/>
          </a:prstGeom>
          <a:noFill/>
        </p:spPr>
        <p:txBody>
          <a:bodyPr wrap="square" rtlCol="0">
            <a:spAutoFit/>
          </a:bodyPr>
          <a:lstStyle/>
          <a:p>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平成２７年度の道路防災点検において、新たな要対策箇所が確認されたため、現時点では見直し対象区間とはならない。</a:t>
            </a:r>
            <a:endParaRPr kumimoji="1"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767636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６）</a:t>
            </a:r>
            <a:r>
              <a:rPr lang="ja-JP" altLang="en-US" sz="2700" dirty="0">
                <a:latin typeface="HGSｺﾞｼｯｸM" panose="020B0600000000000000" pitchFamily="50" charset="-128"/>
                <a:ea typeface="HGSｺﾞｼｯｸM" panose="020B0600000000000000" pitchFamily="50" charset="-128"/>
              </a:rPr>
              <a:t>見直し対象区間：要対策</a:t>
            </a:r>
            <a:r>
              <a:rPr lang="ja-JP" altLang="en-US" sz="2700" dirty="0" smtClean="0">
                <a:latin typeface="HGSｺﾞｼｯｸM" panose="020B0600000000000000" pitchFamily="50" charset="-128"/>
                <a:ea typeface="HGSｺﾞｼｯｸM" panose="020B0600000000000000" pitchFamily="50" charset="-128"/>
              </a:rPr>
              <a:t>箇所</a:t>
            </a:r>
            <a:r>
              <a:rPr lang="en-US" altLang="ja-JP" sz="2700" dirty="0" smtClean="0">
                <a:latin typeface="HGSｺﾞｼｯｸM" panose="020B0600000000000000" pitchFamily="50" charset="-128"/>
                <a:ea typeface="HGSｺﾞｼｯｸM" panose="020B0600000000000000" pitchFamily="50" charset="-128"/>
              </a:rPr>
              <a:t>(H22)</a:t>
            </a:r>
            <a:r>
              <a:rPr lang="ja-JP" altLang="en-US" sz="2700" dirty="0" smtClean="0">
                <a:latin typeface="HGSｺﾞｼｯｸM" panose="020B0600000000000000" pitchFamily="50" charset="-128"/>
                <a:ea typeface="HGSｺﾞｼｯｸM" panose="020B0600000000000000" pitchFamily="50" charset="-128"/>
              </a:rPr>
              <a:t>の</a:t>
            </a:r>
            <a:r>
              <a:rPr lang="ja-JP" altLang="en-US" sz="2700" dirty="0">
                <a:latin typeface="HGSｺﾞｼｯｸM" panose="020B0600000000000000" pitchFamily="50" charset="-128"/>
                <a:ea typeface="HGSｺﾞｼｯｸM" panose="020B0600000000000000" pitchFamily="50" charset="-128"/>
              </a:rPr>
              <a:t>対策完了</a:t>
            </a:r>
            <a:endParaRPr kumimoji="1" lang="ja-JP" altLang="en-US"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dirty="0" smtClean="0"/>
              <a:t>資料５</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38</a:t>
            </a:fld>
            <a:endParaRPr kumimoji="1" lang="ja-JP" altLang="en-US"/>
          </a:p>
        </p:txBody>
      </p:sp>
      <p:graphicFrame>
        <p:nvGraphicFramePr>
          <p:cNvPr id="9" name="表 8"/>
          <p:cNvGraphicFramePr>
            <a:graphicFrameLocks noGrp="1"/>
          </p:cNvGraphicFramePr>
          <p:nvPr>
            <p:extLst>
              <p:ext uri="{D42A27DB-BD31-4B8C-83A1-F6EECF244321}">
                <p14:modId xmlns:p14="http://schemas.microsoft.com/office/powerpoint/2010/main" val="4135498884"/>
              </p:ext>
            </p:extLst>
          </p:nvPr>
        </p:nvGraphicFramePr>
        <p:xfrm>
          <a:off x="302458" y="1268754"/>
          <a:ext cx="8603169" cy="4248476"/>
        </p:xfrm>
        <a:graphic>
          <a:graphicData uri="http://schemas.openxmlformats.org/drawingml/2006/table">
            <a:tbl>
              <a:tblPr firstRow="1" firstCol="1" bandRow="1">
                <a:tableStyleId>{5C22544A-7EE6-4342-B048-85BDC9FD1C3A}</a:tableStyleId>
              </a:tblPr>
              <a:tblGrid>
                <a:gridCol w="735647"/>
                <a:gridCol w="1256347"/>
                <a:gridCol w="688023"/>
                <a:gridCol w="1064260"/>
                <a:gridCol w="1008697"/>
                <a:gridCol w="908685"/>
                <a:gridCol w="1053147"/>
                <a:gridCol w="797116"/>
                <a:gridCol w="1091247"/>
              </a:tblGrid>
              <a:tr h="608630">
                <a:tc rowSpan="2">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路線名</a:t>
                      </a:r>
                    </a:p>
                  </a:txBody>
                  <a:tcPr marL="68580" marR="68580" marT="0" marB="0" anchor="ctr"/>
                </a:tc>
                <a:tc rowSpan="2">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位　置</a:t>
                      </a:r>
                    </a:p>
                  </a:txBody>
                  <a:tcPr marL="68580" marR="68580" marT="0" marB="0" anchor="ctr"/>
                </a:tc>
                <a:tc rowSpan="2">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延　</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長</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【Km】</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（現）</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基準雨量</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区分</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gridSpan="3">
                  <a:txBody>
                    <a:bodyPr/>
                    <a:lstStyle/>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過去</a:t>
                      </a:r>
                      <a:r>
                        <a:rPr lang="en-US" sz="1400" kern="100" dirty="0">
                          <a:effectLst/>
                          <a:latin typeface="Meiryo UI" panose="020B0604030504040204" pitchFamily="50" charset="-128"/>
                          <a:ea typeface="Meiryo UI" panose="020B0604030504040204" pitchFamily="50" charset="-128"/>
                          <a:cs typeface="Meiryo UI" panose="020B0604030504040204" pitchFamily="50" charset="-128"/>
                        </a:rPr>
                        <a:t>10</a:t>
                      </a: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年間の</a:t>
                      </a:r>
                    </a:p>
                    <a:p>
                      <a:pPr algn="ctr">
                        <a:spcAft>
                          <a:spcPts val="0"/>
                        </a:spcAft>
                      </a:pP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基準雨量超過</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履歴</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hMerge="1">
                  <a:txBody>
                    <a:bodyPr/>
                    <a:lstStyle/>
                    <a:p>
                      <a:endParaRPr kumimoji="1" lang="ja-JP" altLang="en-US"/>
                    </a:p>
                  </a:txBody>
                  <a:tcPr/>
                </a:tc>
                <a:tc h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最大</a:t>
                      </a:r>
                      <a:endPar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経験</a:t>
                      </a:r>
                      <a:endPar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雨量</a:t>
                      </a:r>
                      <a:endPar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ｍｍ</a:t>
                      </a:r>
                      <a:r>
                        <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2">
                  <a:txBody>
                    <a:bodyPr/>
                    <a:lstStyle/>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（新）</a:t>
                      </a:r>
                      <a:endPar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基準雨量</a:t>
                      </a:r>
                      <a:endParaRPr lang="en-US" altLang="ja-JP"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b="1"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区分</a:t>
                      </a:r>
                      <a:endParaRPr lang="ja-JP" sz="1400" b="1"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662289">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年月日</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連続雨量</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ｍｍ</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災害の有無</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270687">
                <a:tc rowSpan="5">
                  <a:txBody>
                    <a:bodyPr/>
                    <a:lstStyle/>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国道</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423</a:t>
                      </a:r>
                      <a:r>
                        <a:rPr lang="ja-JP" sz="1400" kern="100" dirty="0">
                          <a:effectLst/>
                          <a:latin typeface="Meiryo UI" panose="020B0604030504040204" pitchFamily="50" charset="-128"/>
                          <a:ea typeface="Meiryo UI" panose="020B0604030504040204" pitchFamily="50" charset="-128"/>
                          <a:cs typeface="Meiryo UI" panose="020B0604030504040204" pitchFamily="50" charset="-128"/>
                        </a:rPr>
                        <a:t>号</a:t>
                      </a:r>
                    </a:p>
                  </a:txBody>
                  <a:tcPr marL="68580" marR="68580" marT="0" marB="0" anchor="ctr"/>
                </a:tc>
                <a:tc rowSpan="5">
                  <a:txBody>
                    <a:bodyPr/>
                    <a:lstStyle/>
                    <a:p>
                      <a:pPr algn="ctr">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箕面市</a:t>
                      </a:r>
                    </a:p>
                    <a:p>
                      <a:pPr algn="ctr">
                        <a:spcAft>
                          <a:spcPts val="0"/>
                        </a:spcAft>
                      </a:pPr>
                      <a:r>
                        <a:rPr lang="ja-JP" sz="1200" kern="100" dirty="0">
                          <a:effectLst/>
                          <a:latin typeface="Meiryo UI" panose="020B0604030504040204" pitchFamily="50" charset="-128"/>
                          <a:ea typeface="Meiryo UI" panose="020B0604030504040204" pitchFamily="50" charset="-128"/>
                          <a:cs typeface="Meiryo UI" panose="020B0604030504040204" pitchFamily="50" charset="-128"/>
                        </a:rPr>
                        <a:t>下止々呂美</a:t>
                      </a:r>
                    </a:p>
                  </a:txBody>
                  <a:tcPr marL="68580" marR="68580" marT="0" marB="0" anchor="ctr"/>
                </a:tc>
                <a:tc rowSpan="5">
                  <a:txBody>
                    <a:bodyPr/>
                    <a:lstStyle/>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1.6</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5">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130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H18.7.17</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139</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5">
                  <a:txBody>
                    <a:bodyPr/>
                    <a:lstStyle/>
                    <a:p>
                      <a:pPr algn="ctr">
                        <a:spcAft>
                          <a:spcPts val="0"/>
                        </a:spcAft>
                      </a:pPr>
                      <a:r>
                        <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274</a:t>
                      </a:r>
                    </a:p>
                  </a:txBody>
                  <a:tcPr marL="68580" marR="68580" marT="0" marB="0" anchor="ctr"/>
                </a:tc>
                <a:tc rowSpan="5">
                  <a:txBody>
                    <a:bodyPr/>
                    <a:lstStyle/>
                    <a:p>
                      <a:pPr algn="ctr">
                        <a:spcAft>
                          <a:spcPts val="0"/>
                        </a:spcAft>
                      </a:pPr>
                      <a:r>
                        <a:rPr lang="ja-JP" altLang="en-US"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190㎜</a:t>
                      </a:r>
                    </a:p>
                  </a:txBody>
                  <a:tcPr marL="68580" marR="68580" marT="0" marB="0" anchor="ctr"/>
                </a:tc>
              </a:tr>
              <a:tr h="270687">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H25.9.16</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251</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p>
                  </a:txBody>
                  <a:tcPr marL="68580" marR="68580" marT="0" marB="0"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270687">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H26.8.09</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142</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p>
                  </a:txBody>
                  <a:tcPr marL="68580" marR="68580" marT="0" marB="0" anchor="ctr"/>
                </a:tc>
                <a:tc vMerge="1">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270687">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H26.8.10</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149</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p>
                  </a:txBody>
                  <a:tcPr marL="68580" marR="68580" marT="0" marB="0" anchor="ctr"/>
                </a:tc>
                <a:tc vMerge="1">
                  <a:txBody>
                    <a:bodyPr/>
                    <a:lstStyle/>
                    <a:p>
                      <a:endParaRPr kumimoji="1" lang="ja-JP" altLang="en-US"/>
                    </a:p>
                  </a:txBody>
                  <a:tcPr/>
                </a:tc>
                <a:tc vMerge="1">
                  <a:txBody>
                    <a:bodyPr/>
                    <a:lstStyle/>
                    <a:p>
                      <a:endParaRPr kumimoji="1" lang="ja-JP" altLang="en-US"/>
                    </a:p>
                  </a:txBody>
                  <a:tcPr/>
                </a:tc>
              </a:tr>
              <a:tr h="270687">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H27.7.17</a:t>
                      </a: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274</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p>
                  </a:txBody>
                  <a:tcPr marL="68580" marR="68580" marT="0" marB="0"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270687">
                <a:tc rowSpan="3">
                  <a:txBody>
                    <a:bodyPr/>
                    <a:lstStyle/>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園部</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能勢線</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豊能町宿野</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畑野町広野</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2.8</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150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H25.9.16</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243</a:t>
                      </a:r>
                    </a:p>
                  </a:txBody>
                  <a:tcPr marL="68580" marR="68580" marT="0" marB="0" anchor="ctr"/>
                </a:tc>
                <a:tc>
                  <a:txBody>
                    <a:bodyPr/>
                    <a:lstStyle/>
                    <a:p>
                      <a:pPr algn="ctr">
                        <a:spcAft>
                          <a:spcPts val="0"/>
                        </a:spcAft>
                      </a:pP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243</a:t>
                      </a:r>
                      <a:endParaRPr lang="ja-JP" altLang="en-US"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ja-JP" altLang="en-US"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210</a:t>
                      </a:r>
                      <a:r>
                        <a:rPr lang="ja-JP" altLang="en-US"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1400" b="1" kern="100" dirty="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270687">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H26.8.16</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162</a:t>
                      </a: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270687">
                <a:tc vMerge="1">
                  <a:txBody>
                    <a:bodyPr/>
                    <a:lstStyle/>
                    <a:p>
                      <a:pPr indent="133350"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H27.7.17</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221</a:t>
                      </a:r>
                      <a:endPar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p>
                  </a:txBody>
                  <a:tcPr marL="68580" marR="68580" marT="0" marB="0" anchor="ctr"/>
                </a:tc>
                <a:tc vMerge="1">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270687">
                <a:tc rowSpan="3">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生駒</a:t>
                      </a:r>
                      <a:r>
                        <a:rPr 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線</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大東市中垣内</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四條畷市上田原</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9.2</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170</a:t>
                      </a: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H25.9.16</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332</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土砂崩れ</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219</a:t>
                      </a:r>
                      <a:endParaRPr lang="ja-JP"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基準</a:t>
                      </a:r>
                      <a:r>
                        <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210</a:t>
                      </a:r>
                      <a:r>
                        <a:rPr lang="ja-JP" altLang="en-US"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270687">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H26.8.10</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219</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en-US" altLang="ja-JP" sz="1400" b="0"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en-US" altLang="ja-JP" sz="1400" b="1" kern="100" dirty="0" smtClean="0">
                        <a:solidFill>
                          <a:srgbClr val="FF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r h="270687">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H27.7.18</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en-US"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rPr>
                        <a:t>188</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a:txBody>
                    <a:bodyPr/>
                    <a:lstStyle/>
                    <a:p>
                      <a:pPr algn="ctr">
                        <a:spcAft>
                          <a:spcPts val="0"/>
                        </a:spcAft>
                      </a:pPr>
                      <a:r>
                        <a:rPr lang="ja-JP" altLang="en-US" sz="1400" kern="100" dirty="0" smtClean="0">
                          <a:effectLst/>
                          <a:latin typeface="Meiryo UI" panose="020B0604030504040204" pitchFamily="50" charset="-128"/>
                          <a:ea typeface="Meiryo UI" panose="020B0604030504040204" pitchFamily="50" charset="-128"/>
                          <a:cs typeface="Meiryo UI" panose="020B0604030504040204" pitchFamily="50" charset="-128"/>
                        </a:rPr>
                        <a:t>なし</a:t>
                      </a:r>
                      <a:endParaRPr lang="ja-JP" sz="14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4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tc>
              </a:tr>
            </a:tbl>
          </a:graphicData>
        </a:graphic>
      </p:graphicFrame>
      <p:sp>
        <p:nvSpPr>
          <p:cNvPr id="10" name="テキスト ボックス 9"/>
          <p:cNvSpPr txBox="1"/>
          <p:nvPr/>
        </p:nvSpPr>
        <p:spPr>
          <a:xfrm>
            <a:off x="467544" y="5601434"/>
            <a:ext cx="8208912" cy="707886"/>
          </a:xfrm>
          <a:prstGeom prst="rect">
            <a:avLst/>
          </a:prstGeom>
          <a:noFill/>
        </p:spPr>
        <p:txBody>
          <a:bodyPr wrap="square" rtlCol="0">
            <a:spAutoFit/>
          </a:bodyPr>
          <a:lstStyle/>
          <a:p>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平成２７年度の道路防災点検において、新たな要対策箇所が確認されたため、現時点では見直し対象区間とはならない。</a:t>
            </a:r>
            <a:endParaRPr kumimoji="1"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7611092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２</a:t>
            </a:r>
            <a:r>
              <a:rPr lang="ja-JP" altLang="en-US" sz="3600" dirty="0" smtClean="0">
                <a:latin typeface="HGSｺﾞｼｯｸM" panose="020B0600000000000000" pitchFamily="50" charset="-128"/>
                <a:ea typeface="HGSｺﾞｼｯｸM" panose="020B0600000000000000" pitchFamily="50" charset="-128"/>
              </a:rPr>
              <a:t>．通行止の解除</a:t>
            </a:r>
            <a:r>
              <a:rPr lang="ja-JP" altLang="en-US" sz="3600" dirty="0">
                <a:latin typeface="HGSｺﾞｼｯｸM" panose="020B0600000000000000" pitchFamily="50" charset="-128"/>
                <a:ea typeface="HGSｺﾞｼｯｸM" panose="020B0600000000000000" pitchFamily="50" charset="-128"/>
              </a:rPr>
              <a:t>基準の検討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１）調査検討項目</a:t>
            </a:r>
            <a:endParaRPr lang="ja-JP" altLang="en-US"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39</a:t>
            </a:fld>
            <a:endParaRPr kumimoji="1" lang="ja-JP" altLang="en-US"/>
          </a:p>
        </p:txBody>
      </p:sp>
      <p:sp>
        <p:nvSpPr>
          <p:cNvPr id="5" name="テキスト ボックス 4"/>
          <p:cNvSpPr txBox="1"/>
          <p:nvPr/>
        </p:nvSpPr>
        <p:spPr>
          <a:xfrm>
            <a:off x="108496" y="2276872"/>
            <a:ext cx="8928000" cy="3970318"/>
          </a:xfrm>
          <a:prstGeom prst="rect">
            <a:avLst/>
          </a:prstGeom>
          <a:noFill/>
          <a:ln>
            <a:solidFill>
              <a:schemeClr val="tx1"/>
            </a:solidFill>
            <a:prstDash val="dash"/>
          </a:ln>
        </p:spPr>
        <p:txBody>
          <a:bodyPr wrap="square" rtlCol="0">
            <a:spAutoFit/>
          </a:bodyPr>
          <a:lstStyle/>
          <a:p>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．異常気象時における道路通行規制実施要領第８条で</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規定</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す</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る</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通行</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規制の</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規制基準</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に基づき所長が行う</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も</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　　のとする。」の補足事項は以下①②のとおりとする。</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　①　規制</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開始は、降り始め（時間雨量３㎜以上の</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降雨量を</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観測した</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とき）からの</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降雨量の累計（連続</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雨</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　　量）が</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規制基準に達したとき。</a:t>
            </a:r>
          </a:p>
          <a:p>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　　②　原則</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として、連続雨量は時間雨量２㎜以下が</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６時間連続</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した場合</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には、その</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時点で０㎜リセットと</a:t>
            </a:r>
            <a:r>
              <a:rPr lang="ja-JP" altLang="en-US" sz="1400" dirty="0" err="1" smtClean="0">
                <a:latin typeface="HGSｺﾞｼｯｸM" panose="020B0600000000000000" pitchFamily="50" charset="-128"/>
                <a:ea typeface="HGSｺﾞｼｯｸM" panose="020B0600000000000000" pitchFamily="50" charset="-128"/>
                <a:cs typeface="Meiryo UI" panose="020B0604030504040204" pitchFamily="50" charset="-128"/>
              </a:rPr>
              <a:t>す</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　　る。</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．異常気象時における道路通行規制実施要領第</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14</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条で規定する通行規制の解除について、以下の①～③を満</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たした場合は通行規制を解除するものとする</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　①</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当該通行規制区間（以下「当該区間」という。）において、以下の２項目を満足していること。</a:t>
            </a: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・大阪府土砂災害の防災情報において、当該区間の規制対象としている雨量観測所の「雨量観測所危険</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度判定状況」が、現在及び３時間後の予測で「土砂災害の発生危険ゾーン」の危険度に到達していな</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いこと。</a:t>
            </a: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・気象庁の「土砂災害警戒判定メッシュ情報」において、当該区間の規制の原因となる危険箇所が</a:t>
            </a:r>
            <a:r>
              <a:rPr lang="ja-JP" altLang="en-US" sz="1400" dirty="0" err="1">
                <a:latin typeface="HGSｺﾞｼｯｸM" panose="020B0600000000000000" pitchFamily="50" charset="-128"/>
                <a:ea typeface="HGSｺﾞｼｯｸM" panose="020B0600000000000000" pitchFamily="50" charset="-128"/>
                <a:cs typeface="Meiryo UI" panose="020B0604030504040204" pitchFamily="50" charset="-128"/>
              </a:rPr>
              <a:t>含ま</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dirty="0" err="1">
                <a:latin typeface="HGSｺﾞｼｯｸM" panose="020B0600000000000000" pitchFamily="50" charset="-128"/>
                <a:ea typeface="HGSｺﾞｼｯｸM" panose="020B0600000000000000" pitchFamily="50" charset="-128"/>
                <a:cs typeface="Meiryo UI" panose="020B0604030504040204" pitchFamily="50" charset="-128"/>
              </a:rPr>
              <a:t>れる</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メッシュが実況、予想で土砂災害警戒情報の基準に到達していないこと。</a:t>
            </a: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②　時間雨量２㎜以下が３時間連続し、その後３時間、大阪府土砂災害の防災情報の当該区間の規制対象</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としている雨量観測所の時間雨量２㎜以下が続くと予想されていること。</a:t>
            </a:r>
          </a:p>
          <a:p>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③　当該区間の全区間をパトロールし、安全に通行できることが確認できたこと</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100233" y="1268760"/>
            <a:ext cx="8928000" cy="830997"/>
          </a:xfrm>
          <a:prstGeom prst="rect">
            <a:avLst/>
          </a:prstGeom>
          <a:solidFill>
            <a:schemeClr val="bg2"/>
          </a:solidFill>
          <a:ln>
            <a:solidFill>
              <a:schemeClr val="tx1"/>
            </a:solidFill>
          </a:ln>
        </p:spPr>
        <p:txBody>
          <a:bodyPr wrap="square" rtlCol="0">
            <a:spAutoFit/>
          </a:bodyPr>
          <a:lstStyle/>
          <a:p>
            <a:pPr marL="457200" indent="-457200">
              <a:buFont typeface="Wingdings" panose="05000000000000000000" pitchFamily="2" charset="2"/>
              <a:buChar char="l"/>
            </a:pP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rPr>
              <a:t>27</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月</a:t>
            </a:r>
            <a:r>
              <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日（大阪府）</a:t>
            </a:r>
          </a:p>
          <a:p>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　　異常</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気象時における通行規制の運用について（通知</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p>
        </p:txBody>
      </p:sp>
    </p:spTree>
    <p:extLst>
      <p:ext uri="{BB962C8B-B14F-4D97-AF65-F5344CB8AC3E}">
        <p14:creationId xmlns:p14="http://schemas.microsoft.com/office/powerpoint/2010/main" val="1749966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dirty="0" smtClean="0"/>
              <a:t>資料５</a:t>
            </a:r>
            <a:endParaRPr kumimoji="1" lang="ja-JP" altLang="en-US" dirty="0"/>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4</a:t>
            </a:fld>
            <a:endParaRPr kumimoji="1" lang="ja-JP" altLang="en-US"/>
          </a:p>
        </p:txBody>
      </p:sp>
      <p:sp>
        <p:nvSpPr>
          <p:cNvPr id="5" name="テキスト ボックス 4"/>
          <p:cNvSpPr txBox="1"/>
          <p:nvPr/>
        </p:nvSpPr>
        <p:spPr>
          <a:xfrm>
            <a:off x="100233" y="1224048"/>
            <a:ext cx="8928000" cy="1384995"/>
          </a:xfrm>
          <a:prstGeom prst="rect">
            <a:avLst/>
          </a:prstGeom>
          <a:solidFill>
            <a:schemeClr val="bg2"/>
          </a:solidFill>
          <a:ln>
            <a:solidFill>
              <a:schemeClr val="tx1"/>
            </a:solidFill>
            <a:prstDash val="solid"/>
          </a:ln>
        </p:spPr>
        <p:txBody>
          <a:bodyPr wrap="square" rtlCol="0">
            <a:spAutoFit/>
          </a:bodyPr>
          <a:lstStyle/>
          <a:p>
            <a:pPr marL="457200" indent="-4572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rPr>
              <a:t>14</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rPr>
              <a:t>3</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月</a:t>
            </a:r>
            <a:r>
              <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rPr>
              <a:t>27</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日（国土交通省）</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道路通行規制基準の緩和等に係わる当面の運用</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について（通知）</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539552" y="3271336"/>
            <a:ext cx="8064896" cy="3046988"/>
          </a:xfrm>
          <a:prstGeom prst="rect">
            <a:avLst/>
          </a:prstGeom>
          <a:noFill/>
          <a:ln>
            <a:solidFill>
              <a:schemeClr val="tx1"/>
            </a:solidFill>
            <a:prstDash val="dash"/>
          </a:ln>
        </p:spPr>
        <p:txBody>
          <a:bodyPr wrap="square" rtlCol="0">
            <a:spAutoFit/>
          </a:bodyPr>
          <a:lstStyle/>
          <a:p>
            <a:pPr marL="457200" indent="-457200">
              <a:buFont typeface="+mj-ea"/>
              <a:buAutoNum type="circleNumDbPlain"/>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Ｈ８防災点検による要対策箇所の対策工事が完了していること。</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mj-ea"/>
              <a:buAutoNum type="circleNumDbPlain"/>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学識経験者又は防災ドクターの診断により、対策工事の効果及びカルテ対応箇所の安全性についての見解・判断を得ること。</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mj-ea"/>
              <a:buAutoNum type="circleNumDbPlain"/>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Ｈ８防災点検による要対策箇所の完了後、変更しようとする道路通行規制基準以上の雨量を経験し、無災害であること。</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テキスト ボックス 8"/>
          <p:cNvSpPr txBox="1"/>
          <p:nvPr/>
        </p:nvSpPr>
        <p:spPr>
          <a:xfrm>
            <a:off x="100233" y="2537608"/>
            <a:ext cx="8928000" cy="769441"/>
          </a:xfrm>
          <a:prstGeom prst="rect">
            <a:avLst/>
          </a:prstGeom>
          <a:noFill/>
          <a:ln>
            <a:noFill/>
            <a:prstDash val="dash"/>
          </a:ln>
        </p:spPr>
        <p:txBody>
          <a:bodyPr wrap="square" rtlCol="0">
            <a:spAutoFit/>
          </a:bodyPr>
          <a:lstStyle/>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⇒次の条件を満たすものについて、随時、道路通行規制基準の見直し</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を承認する。</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a:t>
            </a:r>
            <a:r>
              <a:rPr lang="ja-JP" altLang="en-US" sz="3600" dirty="0" smtClean="0">
                <a:latin typeface="HGSｺﾞｼｯｸM" panose="020B0600000000000000" pitchFamily="50" charset="-128"/>
                <a:ea typeface="HGSｺﾞｼｯｸM" panose="020B0600000000000000" pitchFamily="50" charset="-128"/>
              </a:rPr>
              <a:t>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3100" dirty="0" smtClean="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１）国土交通省通知</a:t>
            </a:r>
            <a:endParaRPr kumimoji="1" lang="ja-JP" altLang="en-US" sz="2700" dirty="0">
              <a:latin typeface="HGSｺﾞｼｯｸM" panose="020B0600000000000000" pitchFamily="50" charset="-128"/>
              <a:ea typeface="HGSｺﾞｼｯｸM" panose="020B0600000000000000" pitchFamily="50" charset="-128"/>
            </a:endParaRPr>
          </a:p>
        </p:txBody>
      </p:sp>
    </p:spTree>
    <p:extLst>
      <p:ext uri="{BB962C8B-B14F-4D97-AF65-F5344CB8AC3E}">
        <p14:creationId xmlns:p14="http://schemas.microsoft.com/office/powerpoint/2010/main" val="19027146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２．通行止の解除</a:t>
            </a:r>
            <a:r>
              <a:rPr lang="ja-JP" altLang="en-US" sz="3600" dirty="0">
                <a:latin typeface="HGSｺﾞｼｯｸM" panose="020B0600000000000000" pitchFamily="50" charset="-128"/>
                <a:ea typeface="HGSｺﾞｼｯｸM" panose="020B0600000000000000" pitchFamily="50" charset="-128"/>
              </a:rPr>
              <a:t>基準</a:t>
            </a:r>
            <a:r>
              <a:rPr lang="ja-JP" altLang="en-US" sz="3600" dirty="0" smtClean="0">
                <a:latin typeface="HGSｺﾞｼｯｸM" panose="020B0600000000000000" pitchFamily="50" charset="-128"/>
                <a:ea typeface="HGSｺﾞｼｯｸM" panose="020B0600000000000000" pitchFamily="50" charset="-128"/>
              </a:rPr>
              <a:t>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１</a:t>
            </a:r>
            <a:r>
              <a:rPr lang="ja-JP" altLang="en-US" sz="2700" dirty="0" smtClean="0">
                <a:latin typeface="HGSｺﾞｼｯｸM" panose="020B0600000000000000" pitchFamily="50" charset="-128"/>
                <a:ea typeface="HGSｺﾞｼｯｸM" panose="020B0600000000000000" pitchFamily="50" charset="-128"/>
              </a:rPr>
              <a:t>）調査検討項目</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40</a:t>
            </a:fld>
            <a:endParaRPr kumimoji="1" lang="ja-JP" altLang="en-US"/>
          </a:p>
        </p:txBody>
      </p:sp>
      <p:sp>
        <p:nvSpPr>
          <p:cNvPr id="8" name="テキスト ボックス 7"/>
          <p:cNvSpPr txBox="1"/>
          <p:nvPr/>
        </p:nvSpPr>
        <p:spPr>
          <a:xfrm>
            <a:off x="179512" y="1292567"/>
            <a:ext cx="8780093" cy="1200329"/>
          </a:xfrm>
          <a:prstGeom prst="rect">
            <a:avLst/>
          </a:prstGeom>
          <a:noFill/>
          <a:ln>
            <a:noFill/>
            <a:prstDash val="dash"/>
          </a:ln>
        </p:spPr>
        <p:txBody>
          <a:bodyPr wrap="square" rtlCol="0">
            <a:spAutoFit/>
          </a:bodyPr>
          <a:lstStyle/>
          <a:p>
            <a:pPr marL="457200" indent="-457200">
              <a:buFont typeface="Wingdings" panose="05000000000000000000" pitchFamily="2" charset="2"/>
              <a:buChar char="Ø"/>
            </a:pPr>
            <a:r>
              <a:rPr lang="ja-JP" altLang="en-US" sz="2400" dirty="0">
                <a:solidFill>
                  <a:srgbClr val="000000"/>
                </a:solidFill>
                <a:latin typeface="HGSｺﾞｼｯｸM" panose="020B0600000000000000" pitchFamily="50" charset="-128"/>
                <a:ea typeface="HGSｺﾞｼｯｸM" panose="020B0600000000000000" pitchFamily="50" charset="-128"/>
                <a:cs typeface="Times New Roman"/>
              </a:rPr>
              <a:t>地質・地形特性と降雨の関係</a:t>
            </a:r>
            <a:r>
              <a:rPr lang="ja-JP" altLang="en-US" sz="2000" dirty="0">
                <a:solidFill>
                  <a:srgbClr val="000000"/>
                </a:solidFill>
                <a:latin typeface="HGSｺﾞｼｯｸM" panose="020B0600000000000000" pitchFamily="50" charset="-128"/>
                <a:ea typeface="HGSｺﾞｼｯｸM" panose="020B0600000000000000" pitchFamily="50" charset="-128"/>
                <a:cs typeface="Times New Roman"/>
              </a:rPr>
              <a:t>（雨量と雨水浸透挙動）</a:t>
            </a:r>
            <a:endParaRPr lang="en-US" altLang="ja-JP" sz="2000" dirty="0">
              <a:solidFill>
                <a:srgbClr val="000000"/>
              </a:solidFill>
              <a:latin typeface="HGSｺﾞｼｯｸM" panose="020B0600000000000000" pitchFamily="50" charset="-128"/>
              <a:ea typeface="HGSｺﾞｼｯｸM" panose="020B0600000000000000" pitchFamily="50" charset="-128"/>
              <a:cs typeface="Times New Roman"/>
            </a:endParaRPr>
          </a:p>
          <a:p>
            <a:pPr marL="457200" indent="-457200">
              <a:buFont typeface="Wingdings" panose="05000000000000000000" pitchFamily="2" charset="2"/>
              <a:buChar char="Ø"/>
            </a:pPr>
            <a:r>
              <a:rPr lang="ja-JP" altLang="en-US" sz="2400" dirty="0" smtClean="0">
                <a:solidFill>
                  <a:srgbClr val="000000"/>
                </a:solidFill>
                <a:latin typeface="HGSｺﾞｼｯｸM" panose="020B0600000000000000" pitchFamily="50" charset="-128"/>
                <a:ea typeface="HGSｺﾞｼｯｸM" panose="020B0600000000000000" pitchFamily="50" charset="-128"/>
                <a:cs typeface="Times New Roman"/>
              </a:rPr>
              <a:t>災害</a:t>
            </a:r>
            <a:r>
              <a:rPr lang="ja-JP" altLang="en-US" sz="2400" dirty="0">
                <a:solidFill>
                  <a:srgbClr val="000000"/>
                </a:solidFill>
                <a:latin typeface="HGSｺﾞｼｯｸM" panose="020B0600000000000000" pitchFamily="50" charset="-128"/>
                <a:ea typeface="HGSｺﾞｼｯｸM" panose="020B0600000000000000" pitchFamily="50" charset="-128"/>
                <a:cs typeface="Times New Roman"/>
              </a:rPr>
              <a:t>発生履歴と降雨の関係</a:t>
            </a:r>
            <a:r>
              <a:rPr lang="ja-JP" altLang="en-US" sz="2000" dirty="0">
                <a:solidFill>
                  <a:srgbClr val="000000"/>
                </a:solidFill>
                <a:latin typeface="HGSｺﾞｼｯｸM" panose="020B0600000000000000" pitchFamily="50" charset="-128"/>
                <a:ea typeface="HGSｺﾞｼｯｸM" panose="020B0600000000000000" pitchFamily="50" charset="-128"/>
                <a:cs typeface="Times New Roman"/>
              </a:rPr>
              <a:t>（災害発生時間と雨量</a:t>
            </a:r>
            <a:r>
              <a:rPr lang="ja-JP" altLang="en-US" sz="2000" dirty="0" smtClean="0">
                <a:solidFill>
                  <a:srgbClr val="000000"/>
                </a:solidFill>
                <a:latin typeface="HGSｺﾞｼｯｸM" panose="020B0600000000000000" pitchFamily="50" charset="-128"/>
                <a:ea typeface="HGSｺﾞｼｯｸM" panose="020B0600000000000000" pitchFamily="50" charset="-128"/>
                <a:cs typeface="Times New Roman"/>
              </a:rPr>
              <a:t>）</a:t>
            </a:r>
            <a:endParaRPr lang="en-US" altLang="ja-JP" sz="2000" dirty="0" smtClean="0">
              <a:solidFill>
                <a:srgbClr val="000000"/>
              </a:solidFill>
              <a:latin typeface="HGSｺﾞｼｯｸM" panose="020B0600000000000000" pitchFamily="50" charset="-128"/>
              <a:ea typeface="HGSｺﾞｼｯｸM" panose="020B0600000000000000" pitchFamily="50" charset="-128"/>
              <a:cs typeface="Times New Roman"/>
            </a:endParaRPr>
          </a:p>
          <a:p>
            <a:pPr marL="457200" indent="-457200">
              <a:buFont typeface="Wingdings" panose="05000000000000000000" pitchFamily="2" charset="2"/>
              <a:buChar char="Ø"/>
            </a:pPr>
            <a:r>
              <a:rPr lang="ja-JP" altLang="en-US" sz="2400" dirty="0" smtClean="0">
                <a:solidFill>
                  <a:srgbClr val="000000"/>
                </a:solidFill>
                <a:latin typeface="HGSｺﾞｼｯｸM" panose="020B0600000000000000" pitchFamily="50" charset="-128"/>
                <a:ea typeface="HGSｺﾞｼｯｸM" panose="020B0600000000000000" pitchFamily="50" charset="-128"/>
                <a:cs typeface="Times New Roman"/>
              </a:rPr>
              <a:t>規制発令解除の無人化システム</a:t>
            </a:r>
            <a:r>
              <a:rPr lang="ja-JP" altLang="en-US" sz="2000" dirty="0" smtClean="0">
                <a:solidFill>
                  <a:srgbClr val="000000"/>
                </a:solidFill>
                <a:latin typeface="HGSｺﾞｼｯｸM" panose="020B0600000000000000" pitchFamily="50" charset="-128"/>
                <a:ea typeface="HGSｺﾞｼｯｸM" panose="020B0600000000000000" pitchFamily="50" charset="-128"/>
                <a:cs typeface="Times New Roman"/>
              </a:rPr>
              <a:t>（カメラ、遮断機等）</a:t>
            </a:r>
            <a:r>
              <a:rPr lang="ja-JP" altLang="en-US" sz="2400" dirty="0" smtClean="0">
                <a:solidFill>
                  <a:srgbClr val="000000"/>
                </a:solidFill>
                <a:latin typeface="HGSｺﾞｼｯｸM" panose="020B0600000000000000" pitchFamily="50" charset="-128"/>
                <a:ea typeface="HGSｺﾞｼｯｸM" panose="020B0600000000000000" pitchFamily="50" charset="-128"/>
                <a:cs typeface="Times New Roman"/>
              </a:rPr>
              <a:t>の検討</a:t>
            </a:r>
            <a:endParaRPr lang="ja-JP" altLang="en-US" sz="2400" dirty="0">
              <a:solidFill>
                <a:srgbClr val="000000"/>
              </a:solidFill>
              <a:latin typeface="HGSｺﾞｼｯｸM" panose="020B0600000000000000" pitchFamily="50" charset="-128"/>
              <a:ea typeface="HGSｺﾞｼｯｸM" panose="020B0600000000000000" pitchFamily="50" charset="-128"/>
              <a:cs typeface="Times New Roman"/>
            </a:endParaRPr>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555274199"/>
              </p:ext>
            </p:extLst>
          </p:nvPr>
        </p:nvGraphicFramePr>
        <p:xfrm>
          <a:off x="109538" y="2769309"/>
          <a:ext cx="6734890" cy="3540011"/>
        </p:xfrm>
        <a:graphic>
          <a:graphicData uri="http://schemas.openxmlformats.org/presentationml/2006/ole">
            <mc:AlternateContent xmlns:mc="http://schemas.openxmlformats.org/markup-compatibility/2006">
              <mc:Choice xmlns:v="urn:schemas-microsoft-com:vml" Requires="v">
                <p:oleObj spid="_x0000_s6177" name="Picture" r:id="rId3" imgW="6696000" imgH="3533760" progId="Word.Picture.8">
                  <p:embed/>
                </p:oleObj>
              </mc:Choice>
              <mc:Fallback>
                <p:oleObj name="Picture" r:id="rId3" imgW="6696000" imgH="3533760" progId="Word.Picture.8">
                  <p:embed/>
                  <p:pic>
                    <p:nvPicPr>
                      <p:cNvPr id="0" name="オブジェクト 5"/>
                      <p:cNvPicPr>
                        <a:picLocks noChangeAspect="1" noChangeArrowheads="1"/>
                      </p:cNvPicPr>
                      <p:nvPr/>
                    </p:nvPicPr>
                    <p:blipFill>
                      <a:blip r:embed="rId4">
                        <a:grayscl/>
                        <a:biLevel thresh="50000"/>
                      </a:blip>
                      <a:srcRect/>
                      <a:stretch>
                        <a:fillRect/>
                      </a:stretch>
                    </p:blipFill>
                    <p:spPr bwMode="auto">
                      <a:xfrm>
                        <a:off x="109538" y="2769309"/>
                        <a:ext cx="6734890" cy="3540011"/>
                      </a:xfrm>
                      <a:prstGeom prst="rect">
                        <a:avLst/>
                      </a:prstGeom>
                      <a:solidFill>
                        <a:schemeClr val="bg2"/>
                      </a:solidFill>
                      <a:ln>
                        <a:noFill/>
                      </a:ln>
                    </p:spPr>
                  </p:pic>
                </p:oleObj>
              </mc:Fallback>
            </mc:AlternateContent>
          </a:graphicData>
        </a:graphic>
      </p:graphicFrame>
      <p:sp>
        <p:nvSpPr>
          <p:cNvPr id="7" name="テキスト ボックス 6"/>
          <p:cNvSpPr txBox="1"/>
          <p:nvPr/>
        </p:nvSpPr>
        <p:spPr>
          <a:xfrm>
            <a:off x="6936314" y="4275093"/>
            <a:ext cx="2172190" cy="954107"/>
          </a:xfrm>
          <a:prstGeom prst="rect">
            <a:avLst/>
          </a:prstGeom>
          <a:noFill/>
          <a:ln>
            <a:solidFill>
              <a:schemeClr val="tx1"/>
            </a:solidFill>
            <a:prstDash val="dash"/>
          </a:ln>
        </p:spPr>
        <p:txBody>
          <a:bodyPr wrap="square" rtlCol="0">
            <a:spAutoFit/>
          </a:bodyPr>
          <a:lstStyle/>
          <a:p>
            <a:r>
              <a:rPr lang="ja-JP" altLang="ja-JP" sz="1400" dirty="0">
                <a:latin typeface="Meiryo UI" panose="020B0604030504040204" pitchFamily="50" charset="-128"/>
                <a:ea typeface="Meiryo UI" panose="020B0604030504040204" pitchFamily="50" charset="-128"/>
                <a:cs typeface="Meiryo UI" panose="020B0604030504040204" pitchFamily="50" charset="-128"/>
              </a:rPr>
              <a:t>規制を解除する条件</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斜面</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崩壊の発生確率が極めて低くなった時点として設定される必要が</a:t>
            </a:r>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ある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5366883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２．通行止の解除基準の</a:t>
            </a:r>
            <a:r>
              <a:rPr lang="ja-JP" altLang="en-US" sz="3600" dirty="0">
                <a:latin typeface="HGSｺﾞｼｯｸM" panose="020B0600000000000000" pitchFamily="50" charset="-128"/>
                <a:ea typeface="HGSｺﾞｼｯｸM" panose="020B0600000000000000" pitchFamily="50" charset="-128"/>
              </a:rPr>
              <a:t>検討</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１）調査検討項目：基礎資料</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41</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2665961661"/>
              </p:ext>
            </p:extLst>
          </p:nvPr>
        </p:nvGraphicFramePr>
        <p:xfrm>
          <a:off x="179512" y="1377921"/>
          <a:ext cx="8810626" cy="4715375"/>
        </p:xfrm>
        <a:graphic>
          <a:graphicData uri="http://schemas.openxmlformats.org/drawingml/2006/table">
            <a:tbl>
              <a:tblPr firstRow="1" bandRow="1">
                <a:tableStyleId>{5C22544A-7EE6-4342-B048-85BDC9FD1C3A}</a:tableStyleId>
              </a:tblPr>
              <a:tblGrid>
                <a:gridCol w="1308418"/>
                <a:gridCol w="2908618"/>
                <a:gridCol w="1525905"/>
                <a:gridCol w="1433830"/>
                <a:gridCol w="1633855"/>
              </a:tblGrid>
              <a:tr h="72008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txBody>
                  <a:tcPr anchor="ctr"/>
                </a:tc>
                <a:tc hMerge="1">
                  <a:txBody>
                    <a:bodyPr/>
                    <a:lstStyle/>
                    <a:p>
                      <a:endParaRPr kumimoji="1" lang="ja-JP" altLang="en-US"/>
                    </a:p>
                  </a:txBody>
                  <a:tcP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地質・地形特性と</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降雨の関係</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災害発生履歴と</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降雨の関係</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事例調査や無人化</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システム検討など</a:t>
                      </a:r>
                    </a:p>
                  </a:txBody>
                  <a:tcPr anchor="ctr"/>
                </a:tc>
              </a:tr>
              <a:tr h="204584">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　図</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土木管内図、水際線、行政界</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259824">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道　路</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国道、主要地方道、一般府道</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482994">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　形</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数値地図（</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DM)</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データ、</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デジタル標高地形図</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289797">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　質</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近畿地方土木地質図</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482994">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降　雨</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降雨観測所（道路，河川，砂防）</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国土交通省観測所、アメダス</a:t>
                      </a: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270088">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災害履歴</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災害復旧関係資料、砂防関係資料</a:t>
                      </a: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482994">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災害危険箇所</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土砂災害危険箇所</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土砂災害防止法に基づく指定区域</a:t>
                      </a: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289797">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防災カルテ</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H8</a:t>
                      </a:r>
                      <a:r>
                        <a:rPr kumimoji="1" lang="ja-JP" altLang="en-US" sz="1400" b="1"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400" b="1"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道路防災点検</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07215">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対策工</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工事履歴</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289797">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通行規制区間</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通行規制区間、う回路</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0">
                <a:tc>
                  <a:txBody>
                    <a:bodyPr/>
                    <a:lstStyle/>
                    <a:p>
                      <a:pPr algn="ct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文　献</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他機関の評価手法、既往の文献</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algn="ctr" rtl="0" eaLnBrk="1" latinLnBrk="0" hangingPunct="1"/>
                      <a:r>
                        <a:rPr kumimoji="1" lang="ja-JP" altLang="en-US" sz="1400" b="0" kern="120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kern="1200" dirty="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Tree>
    <p:extLst>
      <p:ext uri="{BB962C8B-B14F-4D97-AF65-F5344CB8AC3E}">
        <p14:creationId xmlns:p14="http://schemas.microsoft.com/office/powerpoint/2010/main" val="1819494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686800" cy="914400"/>
          </a:xfrm>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２．通行止の解除基準の検討</a:t>
            </a:r>
            <a:r>
              <a:rPr lang="en-US" altLang="ja-JP" sz="3600" dirty="0" smtClean="0">
                <a:latin typeface="HGSｺﾞｼｯｸM" panose="020B0600000000000000" pitchFamily="50" charset="-128"/>
                <a:ea typeface="HGSｺﾞｼｯｸM" panose="020B0600000000000000" pitchFamily="50" charset="-128"/>
              </a:rPr>
              <a:t/>
            </a:r>
            <a:br>
              <a:rPr lang="en-US" altLang="ja-JP" sz="3600" dirty="0" smtClean="0">
                <a:latin typeface="HGSｺﾞｼｯｸM" panose="020B0600000000000000" pitchFamily="50" charset="-128"/>
                <a:ea typeface="HGSｺﾞｼｯｸM" panose="020B0600000000000000" pitchFamily="50" charset="-128"/>
              </a:rPr>
            </a:br>
            <a:r>
              <a:rPr lang="ja-JP" altLang="en-US" dirty="0" smtClean="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１）調査</a:t>
            </a:r>
            <a:r>
              <a:rPr lang="ja-JP" altLang="en-US" sz="2700" dirty="0">
                <a:latin typeface="HGSｺﾞｼｯｸM" panose="020B0600000000000000" pitchFamily="50" charset="-128"/>
                <a:ea typeface="HGSｺﾞｼｯｸM" panose="020B0600000000000000" pitchFamily="50" charset="-128"/>
              </a:rPr>
              <a:t>検討項目：地質・地形特性と降雨の関係</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42</a:t>
            </a:fld>
            <a:endParaRPr kumimoji="1" lang="ja-JP" altLang="en-US"/>
          </a:p>
        </p:txBody>
      </p:sp>
      <p:pic>
        <p:nvPicPr>
          <p:cNvPr id="25602" name="Picture 2" descr="E:\E_back\hamada\H27\大阪府\地質のみ.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59" y="1122389"/>
            <a:ext cx="3866731" cy="5184576"/>
          </a:xfrm>
          <a:prstGeom prst="rect">
            <a:avLst/>
          </a:prstGeom>
          <a:noFill/>
          <a:extLst>
            <a:ext uri="{909E8E84-426E-40DD-AFC4-6F175D3DCCD1}">
              <a14:hiddenFill xmlns:a14="http://schemas.microsoft.com/office/drawing/2010/main">
                <a:solidFill>
                  <a:srgbClr val="FFFFFF"/>
                </a:solidFill>
              </a14:hiddenFill>
            </a:ext>
          </a:extLst>
        </p:spPr>
      </p:pic>
      <p:sp>
        <p:nvSpPr>
          <p:cNvPr id="7" name="円/楕円 6"/>
          <p:cNvSpPr/>
          <p:nvPr/>
        </p:nvSpPr>
        <p:spPr>
          <a:xfrm rot="2692115">
            <a:off x="3483792" y="4133737"/>
            <a:ext cx="670587" cy="19540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rot="4817983">
            <a:off x="2735993" y="1146884"/>
            <a:ext cx="670587" cy="19540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1" name="表 10"/>
          <p:cNvGraphicFramePr>
            <a:graphicFrameLocks noGrp="1"/>
          </p:cNvGraphicFramePr>
          <p:nvPr>
            <p:extLst>
              <p:ext uri="{D42A27DB-BD31-4B8C-83A1-F6EECF244321}">
                <p14:modId xmlns:p14="http://schemas.microsoft.com/office/powerpoint/2010/main" val="1241224382"/>
              </p:ext>
            </p:extLst>
          </p:nvPr>
        </p:nvGraphicFramePr>
        <p:xfrm>
          <a:off x="4713388" y="4617432"/>
          <a:ext cx="4314845" cy="1259840"/>
        </p:xfrm>
        <a:graphic>
          <a:graphicData uri="http://schemas.openxmlformats.org/drawingml/2006/table">
            <a:tbl>
              <a:tblPr firstRow="1" bandRow="1">
                <a:tableStyleId>{5C22544A-7EE6-4342-B048-85BDC9FD1C3A}</a:tableStyleId>
              </a:tblPr>
              <a:tblGrid>
                <a:gridCol w="1607840"/>
                <a:gridCol w="2707005"/>
              </a:tblGrid>
              <a:tr h="370840">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項　目</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測　定</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70840">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降水量</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雨　量</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70840">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雨水浸透挙動</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地下水位，間隙水圧，</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土壌水分，テンシオメータ（</a:t>
                      </a:r>
                      <a:r>
                        <a:rPr kumimoji="1" lang="ja-JP" altLang="en-US" sz="1400" dirty="0" err="1" smtClean="0">
                          <a:latin typeface="Meiryo UI" panose="020B0604030504040204" pitchFamily="50" charset="-128"/>
                          <a:ea typeface="Meiryo UI" panose="020B0604030504040204" pitchFamily="50" charset="-128"/>
                          <a:cs typeface="Meiryo UI" panose="020B0604030504040204" pitchFamily="50" charset="-128"/>
                        </a:rPr>
                        <a:t>ｐ</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F</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tc>
              </a:tr>
            </a:tbl>
          </a:graphicData>
        </a:graphic>
      </p:graphicFrame>
      <p:sp>
        <p:nvSpPr>
          <p:cNvPr id="13" name="テキスト ボックス 12"/>
          <p:cNvSpPr txBox="1"/>
          <p:nvPr/>
        </p:nvSpPr>
        <p:spPr>
          <a:xfrm>
            <a:off x="4564233" y="1196752"/>
            <a:ext cx="4464000" cy="2246769"/>
          </a:xfrm>
          <a:prstGeom prst="rect">
            <a:avLst/>
          </a:prstGeom>
          <a:noFill/>
        </p:spPr>
        <p:txBody>
          <a:bodyPr wrap="square" rtlCol="0">
            <a:spAutoFit/>
          </a:bodyPr>
          <a:lstStyle/>
          <a:p>
            <a:pPr marL="342900" indent="-342900">
              <a:buFont typeface="Wingdings" panose="05000000000000000000" pitchFamily="2" charset="2"/>
              <a:buChar char="Ø"/>
            </a:pP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地質条件や地域の降雨特性による解除時間（ルール）の設定が可能かどうか検討する</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r>
              <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泥岩</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・砂岩系</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（北摂地域</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b="1" dirty="0" err="1"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花崗岩</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系</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（金剛和泉地域</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の</a:t>
            </a:r>
            <a:r>
              <a:rPr lang="ja-JP" altLang="en-US" sz="20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代表</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地点を選定して、モニタリング</a:t>
            </a:r>
            <a:r>
              <a:rPr lang="en-US" altLang="ja-JP" sz="2000" u="sng"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u="sng"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７</a:t>
            </a:r>
            <a:r>
              <a:rPr lang="ja-JP" altLang="en-US" sz="20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を実施</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する。</a:t>
            </a:r>
            <a:endParaRPr lang="en-US" altLang="ja-JP" sz="14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5" name="テキスト ボックス 14"/>
          <p:cNvSpPr txBox="1"/>
          <p:nvPr/>
        </p:nvSpPr>
        <p:spPr>
          <a:xfrm>
            <a:off x="4564233" y="3573016"/>
            <a:ext cx="4464000" cy="830997"/>
          </a:xfrm>
          <a:prstGeom prst="rect">
            <a:avLst/>
          </a:prstGeom>
          <a:noFill/>
        </p:spPr>
        <p:txBody>
          <a:bodyPr wrap="square" rtlCol="0">
            <a:spAutoFit/>
          </a:bodyPr>
          <a:lstStyle/>
          <a:p>
            <a:r>
              <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７：降雨観測、雨水浸透挙動観測を実施</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⇒実施する地点、項目、期間は学識経験</a:t>
            </a:r>
            <a:endParaRPr lang="en-US" altLang="ja-JP" sz="16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16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600" dirty="0" smtClean="0">
                <a:latin typeface="HGSｺﾞｼｯｸM" panose="020B0600000000000000" pitchFamily="50" charset="-128"/>
                <a:ea typeface="HGSｺﾞｼｯｸM" panose="020B0600000000000000" pitchFamily="50" charset="-128"/>
                <a:cs typeface="Meiryo UI" panose="020B0604030504040204" pitchFamily="50" charset="-128"/>
              </a:rPr>
              <a:t>　　　者に指示を得るものとする。</a:t>
            </a:r>
            <a:endParaRPr lang="en-US" altLang="ja-JP" sz="11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6" name="テキスト ボックス 15"/>
          <p:cNvSpPr txBox="1"/>
          <p:nvPr/>
        </p:nvSpPr>
        <p:spPr>
          <a:xfrm>
            <a:off x="4572000" y="5929535"/>
            <a:ext cx="4464000" cy="307777"/>
          </a:xfrm>
          <a:prstGeom prst="rect">
            <a:avLst/>
          </a:prstGeom>
          <a:noFill/>
        </p:spPr>
        <p:txBody>
          <a:bodyPr wrap="square" rtlCol="0">
            <a:spAutoFit/>
          </a:bodyPr>
          <a:lstStyle/>
          <a:p>
            <a:pPr algn="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観測イメージは、</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P12</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を参照</a:t>
            </a:r>
            <a:endParaRPr lang="en-US" altLang="ja-JP" sz="105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5802579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２．通行止の</a:t>
            </a:r>
            <a:r>
              <a:rPr lang="ja-JP" altLang="en-US" sz="3600" dirty="0">
                <a:latin typeface="HGSｺﾞｼｯｸM" panose="020B0600000000000000" pitchFamily="50" charset="-128"/>
                <a:ea typeface="HGSｺﾞｼｯｸM" panose="020B0600000000000000" pitchFamily="50" charset="-128"/>
              </a:rPr>
              <a:t>解除基準の検討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１）調査</a:t>
            </a:r>
            <a:r>
              <a:rPr lang="ja-JP" altLang="en-US" sz="2700" dirty="0" smtClean="0">
                <a:latin typeface="HGSｺﾞｼｯｸM" panose="020B0600000000000000" pitchFamily="50" charset="-128"/>
                <a:ea typeface="HGSｺﾞｼｯｸM" panose="020B0600000000000000" pitchFamily="50" charset="-128"/>
              </a:rPr>
              <a:t>検討項目：災害発生履歴と降雨の関係</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43</a:t>
            </a:fld>
            <a:endParaRPr kumimoji="1" lang="ja-JP" altLang="en-US"/>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pic>
        <p:nvPicPr>
          <p:cNvPr id="8" name="図 7" descr="降雨停止"/>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196751"/>
            <a:ext cx="6530986" cy="3937801"/>
          </a:xfrm>
          <a:prstGeom prst="rect">
            <a:avLst/>
          </a:prstGeom>
          <a:noFill/>
          <a:ln>
            <a:noFill/>
          </a:ln>
        </p:spPr>
      </p:pic>
      <p:sp>
        <p:nvSpPr>
          <p:cNvPr id="10" name="テキスト ボックス 9"/>
          <p:cNvSpPr txBox="1"/>
          <p:nvPr/>
        </p:nvSpPr>
        <p:spPr>
          <a:xfrm>
            <a:off x="539552" y="5498648"/>
            <a:ext cx="8064896" cy="738664"/>
          </a:xfrm>
          <a:prstGeom prst="rect">
            <a:avLst/>
          </a:prstGeom>
          <a:noFill/>
        </p:spPr>
        <p:txBody>
          <a:bodyPr wrap="square" rtlCol="0">
            <a:spAutoFit/>
          </a:bodyPr>
          <a:lstStyle/>
          <a:p>
            <a:r>
              <a:rPr lang="ja-JP" altLang="ja-JP" sz="1400" dirty="0">
                <a:latin typeface="Meiryo UI" panose="020B0604030504040204" pitchFamily="50" charset="-128"/>
                <a:ea typeface="Meiryo UI" panose="020B0604030504040204" pitchFamily="50" charset="-128"/>
                <a:cs typeface="Meiryo UI" panose="020B0604030504040204" pitchFamily="50" charset="-128"/>
              </a:rPr>
              <a:t>建設省（現 国土交通省）によって調査された災害発生時刻と降雨停止時刻の関係である。一部の事例を除くほぼ全ての災害が，降雨停止以前に発生していることがわかる。国土交通省では，このデータより</a:t>
            </a:r>
            <a:r>
              <a:rPr lang="ja-JP" altLang="ja-JP" sz="1400" u="sng" dirty="0">
                <a:latin typeface="Meiryo UI" panose="020B0604030504040204" pitchFamily="50" charset="-128"/>
                <a:ea typeface="Meiryo UI" panose="020B0604030504040204" pitchFamily="50" charset="-128"/>
                <a:cs typeface="Meiryo UI" panose="020B0604030504040204" pitchFamily="50" charset="-128"/>
              </a:rPr>
              <a:t>解除基準の目安として「降雨停止後</a:t>
            </a:r>
            <a:r>
              <a:rPr lang="en-US" altLang="ja-JP" sz="1400" u="sng" dirty="0">
                <a:latin typeface="Meiryo UI" panose="020B0604030504040204" pitchFamily="50" charset="-128"/>
                <a:ea typeface="Meiryo UI" panose="020B0604030504040204" pitchFamily="50" charset="-128"/>
                <a:cs typeface="Meiryo UI" panose="020B0604030504040204" pitchFamily="50" charset="-128"/>
              </a:rPr>
              <a:t>3</a:t>
            </a:r>
            <a:r>
              <a:rPr lang="ja-JP" altLang="ja-JP" sz="1400" u="sng" dirty="0">
                <a:latin typeface="Meiryo UI" panose="020B0604030504040204" pitchFamily="50" charset="-128"/>
                <a:ea typeface="Meiryo UI" panose="020B0604030504040204" pitchFamily="50" charset="-128"/>
                <a:cs typeface="Meiryo UI" panose="020B0604030504040204" pitchFamily="50" charset="-128"/>
              </a:rPr>
              <a:t>時間」</a:t>
            </a:r>
            <a:r>
              <a:rPr lang="ja-JP" altLang="ja-JP" sz="1400" dirty="0">
                <a:latin typeface="Meiryo UI" panose="020B0604030504040204" pitchFamily="50" charset="-128"/>
                <a:ea typeface="Meiryo UI" panose="020B0604030504040204" pitchFamily="50" charset="-128"/>
                <a:cs typeface="Meiryo UI" panose="020B0604030504040204" pitchFamily="50" charset="-128"/>
              </a:rPr>
              <a:t>を示している。</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021069" y="5134553"/>
            <a:ext cx="4752528" cy="276999"/>
          </a:xfrm>
          <a:prstGeom prst="rect">
            <a:avLst/>
          </a:prstGeom>
          <a:noFill/>
        </p:spPr>
        <p:txBody>
          <a:bodyPr wrap="square" rtlCol="0">
            <a:spAutoFit/>
          </a:bodyPr>
          <a:lstStyle/>
          <a:p>
            <a:r>
              <a:rPr lang="ja-JP" altLang="ja-JP" sz="1200" dirty="0">
                <a:latin typeface="Meiryo UI" panose="020B0604030504040204" pitchFamily="50" charset="-128"/>
                <a:ea typeface="Meiryo UI" panose="020B0604030504040204" pitchFamily="50" charset="-128"/>
                <a:cs typeface="Meiryo UI" panose="020B0604030504040204" pitchFamily="50" charset="-128"/>
              </a:rPr>
              <a:t>実効雨量法の手引き，道路保全技術センター，</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1994</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p.20</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052358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２．通行止の</a:t>
            </a:r>
            <a:r>
              <a:rPr lang="ja-JP" altLang="en-US" sz="3600" dirty="0">
                <a:latin typeface="HGSｺﾞｼｯｸM" panose="020B0600000000000000" pitchFamily="50" charset="-128"/>
                <a:ea typeface="HGSｺﾞｼｯｸM" panose="020B0600000000000000" pitchFamily="50" charset="-128"/>
              </a:rPr>
              <a:t>解除基準の検討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１）調査</a:t>
            </a:r>
            <a:r>
              <a:rPr lang="ja-JP" altLang="en-US" sz="2700" dirty="0" smtClean="0">
                <a:latin typeface="HGSｺﾞｼｯｸM" panose="020B0600000000000000" pitchFamily="50" charset="-128"/>
                <a:ea typeface="HGSｺﾞｼｯｸM" panose="020B0600000000000000" pitchFamily="50" charset="-128"/>
              </a:rPr>
              <a:t>検討項目：災害</a:t>
            </a:r>
            <a:r>
              <a:rPr lang="ja-JP" altLang="en-US" sz="2700" dirty="0">
                <a:latin typeface="HGSｺﾞｼｯｸM" panose="020B0600000000000000" pitchFamily="50" charset="-128"/>
                <a:ea typeface="HGSｺﾞｼｯｸM" panose="020B0600000000000000" pitchFamily="50" charset="-128"/>
              </a:rPr>
              <a:t>発生履歴と降雨の関係</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44</a:t>
            </a:fld>
            <a:endParaRPr kumimoji="1" lang="ja-JP" altLang="en-US"/>
          </a:p>
        </p:txBody>
      </p:sp>
      <p:pic>
        <p:nvPicPr>
          <p:cNvPr id="5" name="図 4" descr="図3"/>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40768"/>
            <a:ext cx="4857990" cy="3242988"/>
          </a:xfrm>
          <a:prstGeom prst="rect">
            <a:avLst/>
          </a:prstGeom>
          <a:noFill/>
          <a:ln>
            <a:noFill/>
          </a:ln>
        </p:spPr>
      </p:pic>
      <p:sp>
        <p:nvSpPr>
          <p:cNvPr id="6" name="テキスト ボックス 5"/>
          <p:cNvSpPr txBox="1"/>
          <p:nvPr/>
        </p:nvSpPr>
        <p:spPr>
          <a:xfrm>
            <a:off x="4860032" y="1484784"/>
            <a:ext cx="4178505" cy="2123658"/>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調査対象としたデータ</a:t>
            </a:r>
          </a:p>
          <a:p>
            <a:r>
              <a:rPr lang="ja-JP" altLang="ja-JP"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1994</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2004</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年の砂防災害データ</a:t>
            </a:r>
          </a:p>
          <a:p>
            <a:r>
              <a:rPr lang="ja-JP" altLang="ja-JP" sz="1200" dirty="0">
                <a:latin typeface="Meiryo UI" panose="020B0604030504040204" pitchFamily="50" charset="-128"/>
                <a:ea typeface="Meiryo UI" panose="020B0604030504040204" pitchFamily="50" charset="-128"/>
                <a:cs typeface="Meiryo UI" panose="020B0604030504040204" pitchFamily="50" charset="-128"/>
              </a:rPr>
              <a:t>　・被災時刻が曖昧であると思われるデータを除く</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101</a:t>
            </a:r>
            <a:r>
              <a:rPr lang="ja-JP" altLang="ja-JP" sz="1200" u="sng" dirty="0">
                <a:latin typeface="Meiryo UI" panose="020B0604030504040204" pitchFamily="50" charset="-128"/>
                <a:ea typeface="Meiryo UI" panose="020B0604030504040204" pitchFamily="50" charset="-128"/>
                <a:cs typeface="Meiryo UI" panose="020B0604030504040204" pitchFamily="50" charset="-128"/>
              </a:rPr>
              <a:t>件</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を対象</a:t>
            </a:r>
          </a:p>
          <a:p>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被災時刻と降雨停止時刻の関係</a:t>
            </a:r>
          </a:p>
          <a:p>
            <a:r>
              <a:rPr lang="ja-JP" altLang="ja-JP" sz="1200" dirty="0">
                <a:latin typeface="Meiryo UI" panose="020B0604030504040204" pitchFamily="50" charset="-128"/>
                <a:ea typeface="Meiryo UI" panose="020B0604030504040204" pitchFamily="50" charset="-128"/>
                <a:cs typeface="Meiryo UI" panose="020B0604030504040204" pitchFamily="50" charset="-128"/>
              </a:rPr>
              <a:t>　　・降雨停止前の被災・・・</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96</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95%</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a:t>
            </a:r>
          </a:p>
          <a:p>
            <a:pPr marL="268288" indent="-268288"/>
            <a:r>
              <a:rPr lang="ja-JP" altLang="ja-JP" sz="1200" dirty="0">
                <a:latin typeface="Meiryo UI" panose="020B0604030504040204" pitchFamily="50" charset="-128"/>
                <a:ea typeface="Meiryo UI" panose="020B0604030504040204" pitchFamily="50" charset="-128"/>
                <a:cs typeface="Meiryo UI" panose="020B0604030504040204" pitchFamily="50" charset="-128"/>
              </a:rPr>
              <a:t>　　・降雨停止後の被災・・・</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5</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5%</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このうち</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件が斜面</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災害</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268288" indent="-268288"/>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降雨</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停止は無降雨時間（時間雨量が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1mm</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未満）が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時間以上続いた時とした。</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marL="268288" indent="-268288"/>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a:p>
            <a:pPr indent="88900"/>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降雨</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停止から</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時間以上経過後の被災は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件</a:t>
            </a:r>
            <a:endParaRPr lang="ja-JP"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3554" name="Picture 2" descr="図4-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771" y="4797152"/>
            <a:ext cx="5112568" cy="133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0305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３．道路防災対策の優先順位付けの</a:t>
            </a:r>
            <a:r>
              <a:rPr lang="ja-JP" altLang="en-US" sz="3600" dirty="0">
                <a:latin typeface="HGSｺﾞｼｯｸM" panose="020B0600000000000000" pitchFamily="50" charset="-128"/>
                <a:ea typeface="HGSｺﾞｼｯｸM" panose="020B0600000000000000" pitchFamily="50" charset="-128"/>
              </a:rPr>
              <a:t>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１</a:t>
            </a:r>
            <a:r>
              <a:rPr lang="ja-JP" altLang="en-US" sz="2700" dirty="0" smtClean="0">
                <a:latin typeface="HGSｺﾞｼｯｸM" panose="020B0600000000000000" pitchFamily="50" charset="-128"/>
                <a:ea typeface="HGSｺﾞｼｯｸM" panose="020B0600000000000000" pitchFamily="50" charset="-128"/>
              </a:rPr>
              <a:t>）</a:t>
            </a:r>
            <a:r>
              <a:rPr lang="zh-TW" altLang="en-US" sz="2700" dirty="0" smtClean="0">
                <a:latin typeface="HGSｺﾞｼｯｸM" panose="020B0600000000000000" pitchFamily="50" charset="-128"/>
                <a:ea typeface="HGSｺﾞｼｯｸM" panose="020B0600000000000000" pitchFamily="50" charset="-128"/>
              </a:rPr>
              <a:t>調査検討</a:t>
            </a:r>
            <a:r>
              <a:rPr lang="ja-JP" altLang="en-US" sz="2700" dirty="0" smtClean="0">
                <a:latin typeface="HGSｺﾞｼｯｸM" panose="020B0600000000000000" pitchFamily="50" charset="-128"/>
                <a:ea typeface="HGSｺﾞｼｯｸM" panose="020B0600000000000000" pitchFamily="50" charset="-128"/>
              </a:rPr>
              <a:t>項目</a:t>
            </a:r>
            <a:endParaRPr kumimoji="1" lang="ja-JP" altLang="en-US" sz="2700"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45</a:t>
            </a:fld>
            <a:endParaRPr kumimoji="1" lang="ja-JP" altLang="en-US"/>
          </a:p>
        </p:txBody>
      </p:sp>
      <p:sp>
        <p:nvSpPr>
          <p:cNvPr id="9" name="テキスト ボックス 8"/>
          <p:cNvSpPr txBox="1"/>
          <p:nvPr/>
        </p:nvSpPr>
        <p:spPr>
          <a:xfrm>
            <a:off x="467543" y="1124744"/>
            <a:ext cx="8136905" cy="5262979"/>
          </a:xfrm>
          <a:prstGeom prst="rect">
            <a:avLst/>
          </a:prstGeom>
          <a:noFill/>
          <a:ln>
            <a:noFill/>
            <a:prstDash val="dash"/>
          </a:ln>
        </p:spPr>
        <p:txBody>
          <a:bodyPr wrap="square" rtlCol="0">
            <a:spAutoFit/>
          </a:bodyPr>
          <a:lstStyle/>
          <a:p>
            <a:pPr marL="457200" indent="-457200">
              <a:buFont typeface="Wingdings" panose="05000000000000000000" pitchFamily="2" charset="2"/>
              <a:buChar char="Ø"/>
            </a:pPr>
            <a:r>
              <a:rPr lang="ja-JP" altLang="en-US" sz="2400" b="1" dirty="0" smtClean="0">
                <a:solidFill>
                  <a:srgbClr val="000000"/>
                </a:solidFill>
                <a:latin typeface="HGSｺﾞｼｯｸM" panose="020B0600000000000000" pitchFamily="50" charset="-128"/>
                <a:ea typeface="HGSｺﾞｼｯｸM" panose="020B0600000000000000" pitchFamily="50" charset="-128"/>
                <a:cs typeface="Times New Roman"/>
              </a:rPr>
              <a:t>道路</a:t>
            </a:r>
            <a:r>
              <a:rPr lang="ja-JP" altLang="en-US" sz="2400" b="1" dirty="0">
                <a:solidFill>
                  <a:srgbClr val="000000"/>
                </a:solidFill>
                <a:latin typeface="HGSｺﾞｼｯｸM" panose="020B0600000000000000" pitchFamily="50" charset="-128"/>
                <a:ea typeface="HGSｺﾞｼｯｸM" panose="020B0600000000000000" pitchFamily="50" charset="-128"/>
                <a:cs typeface="Times New Roman"/>
              </a:rPr>
              <a:t>区間の地形・地質条件等の</a:t>
            </a:r>
            <a:r>
              <a:rPr lang="ja-JP" altLang="en-US" sz="2400" b="1" dirty="0" smtClean="0">
                <a:solidFill>
                  <a:srgbClr val="000000"/>
                </a:solidFill>
                <a:latin typeface="HGSｺﾞｼｯｸM" panose="020B0600000000000000" pitchFamily="50" charset="-128"/>
                <a:ea typeface="HGSｺﾞｼｯｸM" panose="020B0600000000000000" pitchFamily="50" charset="-128"/>
                <a:cs typeface="Times New Roman"/>
              </a:rPr>
              <a:t>抽出</a:t>
            </a:r>
            <a:endParaRPr lang="en-US" altLang="ja-JP" sz="2400" b="1" dirty="0" smtClean="0">
              <a:solidFill>
                <a:srgbClr val="000000"/>
              </a:solidFill>
              <a:latin typeface="HGSｺﾞｼｯｸM" panose="020B0600000000000000" pitchFamily="50" charset="-128"/>
              <a:ea typeface="HGSｺﾞｼｯｸM" panose="020B0600000000000000" pitchFamily="50" charset="-128"/>
              <a:cs typeface="Times New Roman"/>
            </a:endParaRPr>
          </a:p>
          <a:p>
            <a:r>
              <a:rPr lang="ja-JP" altLang="en-US" sz="2400" b="1" dirty="0">
                <a:solidFill>
                  <a:srgbClr val="000000"/>
                </a:solidFill>
                <a:latin typeface="HGSｺﾞｼｯｸM" panose="020B0600000000000000" pitchFamily="50" charset="-128"/>
                <a:ea typeface="HGSｺﾞｼｯｸM" panose="020B0600000000000000" pitchFamily="50" charset="-128"/>
                <a:cs typeface="Times New Roman"/>
              </a:rPr>
              <a:t>　</a:t>
            </a:r>
            <a:r>
              <a:rPr lang="ja-JP" altLang="en-US" sz="2400" dirty="0">
                <a:solidFill>
                  <a:srgbClr val="000000"/>
                </a:solidFill>
                <a:latin typeface="HGSｺﾞｼｯｸM" panose="020B0600000000000000" pitchFamily="50" charset="-128"/>
                <a:ea typeface="HGSｺﾞｼｯｸM" panose="020B0600000000000000" pitchFamily="50" charset="-128"/>
                <a:cs typeface="Times New Roman"/>
              </a:rPr>
              <a:t>　⇒　道路区間の地形情報の</a:t>
            </a:r>
            <a:r>
              <a:rPr lang="ja-JP" altLang="en-US" sz="2400" dirty="0" smtClean="0">
                <a:solidFill>
                  <a:srgbClr val="000000"/>
                </a:solidFill>
                <a:latin typeface="HGSｺﾞｼｯｸM" panose="020B0600000000000000" pitchFamily="50" charset="-128"/>
                <a:ea typeface="HGSｺﾞｼｯｸM" panose="020B0600000000000000" pitchFamily="50" charset="-128"/>
                <a:cs typeface="Times New Roman"/>
              </a:rPr>
              <a:t>把握</a:t>
            </a:r>
            <a:endParaRPr lang="en-US" altLang="ja-JP" sz="2400" dirty="0" smtClean="0">
              <a:solidFill>
                <a:srgbClr val="000000"/>
              </a:solidFill>
              <a:latin typeface="HGSｺﾞｼｯｸM" panose="020B0600000000000000" pitchFamily="50" charset="-128"/>
              <a:ea typeface="HGSｺﾞｼｯｸM" panose="020B0600000000000000" pitchFamily="50" charset="-128"/>
              <a:cs typeface="Times New Roman"/>
            </a:endParaRPr>
          </a:p>
          <a:p>
            <a:pPr marL="457200" indent="-457200">
              <a:buFont typeface="Wingdings" panose="05000000000000000000" pitchFamily="2" charset="2"/>
              <a:buChar char="Ø"/>
            </a:pPr>
            <a:r>
              <a:rPr lang="ja-JP" altLang="en-US" sz="2400" b="1" dirty="0">
                <a:solidFill>
                  <a:srgbClr val="000000"/>
                </a:solidFill>
                <a:latin typeface="HGSｺﾞｼｯｸM" panose="020B0600000000000000" pitchFamily="50" charset="-128"/>
                <a:ea typeface="HGSｺﾞｼｯｸM" panose="020B0600000000000000" pitchFamily="50" charset="-128"/>
                <a:cs typeface="Times New Roman"/>
              </a:rPr>
              <a:t>災害発生と地形・地質、崩壊形態・規模、災害発生降雨の関係</a:t>
            </a:r>
            <a:endParaRPr lang="en-US" altLang="ja-JP" sz="2400" b="1" dirty="0">
              <a:solidFill>
                <a:srgbClr val="000000"/>
              </a:solidFill>
              <a:latin typeface="HGSｺﾞｼｯｸM" panose="020B0600000000000000" pitchFamily="50" charset="-128"/>
              <a:ea typeface="HGSｺﾞｼｯｸM" panose="020B0600000000000000" pitchFamily="50" charset="-128"/>
              <a:cs typeface="Times New Roman"/>
            </a:endParaRPr>
          </a:p>
          <a:p>
            <a:r>
              <a:rPr lang="ja-JP" altLang="en-US" sz="2400" b="1" dirty="0">
                <a:solidFill>
                  <a:srgbClr val="000000"/>
                </a:solidFill>
                <a:latin typeface="HGSｺﾞｼｯｸM" panose="020B0600000000000000" pitchFamily="50" charset="-128"/>
                <a:ea typeface="HGSｺﾞｼｯｸM" panose="020B0600000000000000" pitchFamily="50" charset="-128"/>
                <a:cs typeface="Times New Roman"/>
              </a:rPr>
              <a:t>　</a:t>
            </a:r>
            <a:r>
              <a:rPr lang="ja-JP" altLang="en-US" sz="2400" dirty="0">
                <a:solidFill>
                  <a:srgbClr val="000000"/>
                </a:solidFill>
                <a:latin typeface="HGSｺﾞｼｯｸM" panose="020B0600000000000000" pitchFamily="50" charset="-128"/>
                <a:ea typeface="HGSｺﾞｼｯｸM" panose="020B0600000000000000" pitchFamily="50" charset="-128"/>
                <a:cs typeface="Times New Roman"/>
              </a:rPr>
              <a:t>　⇒　府域の災害特性の</a:t>
            </a:r>
            <a:r>
              <a:rPr lang="ja-JP" altLang="en-US" sz="2400" dirty="0" smtClean="0">
                <a:solidFill>
                  <a:srgbClr val="000000"/>
                </a:solidFill>
                <a:latin typeface="HGSｺﾞｼｯｸM" panose="020B0600000000000000" pitchFamily="50" charset="-128"/>
                <a:ea typeface="HGSｺﾞｼｯｸM" panose="020B0600000000000000" pitchFamily="50" charset="-128"/>
                <a:cs typeface="Times New Roman"/>
              </a:rPr>
              <a:t>把握</a:t>
            </a:r>
            <a:endParaRPr lang="en-US" altLang="ja-JP" sz="2400" dirty="0" smtClean="0">
              <a:solidFill>
                <a:srgbClr val="000000"/>
              </a:solidFill>
              <a:latin typeface="HGSｺﾞｼｯｸM" panose="020B0600000000000000" pitchFamily="50" charset="-128"/>
              <a:ea typeface="HGSｺﾞｼｯｸM" panose="020B0600000000000000" pitchFamily="50" charset="-128"/>
              <a:cs typeface="Times New Roman"/>
            </a:endParaRPr>
          </a:p>
          <a:p>
            <a:pPr marL="457200" indent="-457200">
              <a:buFont typeface="Wingdings" panose="05000000000000000000" pitchFamily="2" charset="2"/>
              <a:buChar char="Ø"/>
            </a:pPr>
            <a:r>
              <a:rPr lang="ja-JP" altLang="en-US" sz="2400" b="1" dirty="0">
                <a:solidFill>
                  <a:srgbClr val="000000"/>
                </a:solidFill>
                <a:latin typeface="HGSｺﾞｼｯｸM" panose="020B0600000000000000" pitchFamily="50" charset="-128"/>
                <a:ea typeface="HGSｺﾞｼｯｸM" panose="020B0600000000000000" pitchFamily="50" charset="-128"/>
                <a:cs typeface="Times New Roman"/>
              </a:rPr>
              <a:t>災害と要因（傾斜・地質・降雨量等）の</a:t>
            </a:r>
            <a:r>
              <a:rPr lang="ja-JP" altLang="en-US" sz="2400" b="1" dirty="0" smtClean="0">
                <a:solidFill>
                  <a:srgbClr val="000000"/>
                </a:solidFill>
                <a:latin typeface="HGSｺﾞｼｯｸM" panose="020B0600000000000000" pitchFamily="50" charset="-128"/>
                <a:ea typeface="HGSｺﾞｼｯｸM" panose="020B0600000000000000" pitchFamily="50" charset="-128"/>
                <a:cs typeface="Times New Roman"/>
              </a:rPr>
              <a:t>関係、指標</a:t>
            </a:r>
            <a:r>
              <a:rPr lang="ja-JP" altLang="en-US" sz="2400" b="1" dirty="0">
                <a:solidFill>
                  <a:srgbClr val="000000"/>
                </a:solidFill>
                <a:latin typeface="HGSｺﾞｼｯｸM" panose="020B0600000000000000" pitchFamily="50" charset="-128"/>
                <a:ea typeface="HGSｺﾞｼｯｸM" panose="020B0600000000000000" pitchFamily="50" charset="-128"/>
                <a:cs typeface="Times New Roman"/>
              </a:rPr>
              <a:t>とする崩壊要因の選択</a:t>
            </a:r>
            <a:r>
              <a:rPr lang="ja-JP" altLang="en-US" sz="2400" dirty="0">
                <a:solidFill>
                  <a:srgbClr val="000000"/>
                </a:solidFill>
                <a:latin typeface="HGSｺﾞｼｯｸM" panose="020B0600000000000000" pitchFamily="50" charset="-128"/>
                <a:ea typeface="HGSｺﾞｼｯｸM" panose="020B0600000000000000" pitchFamily="50" charset="-128"/>
                <a:cs typeface="Times New Roman"/>
              </a:rPr>
              <a:t>　</a:t>
            </a:r>
            <a:endParaRPr lang="en-US" altLang="ja-JP" sz="2400" dirty="0" smtClean="0">
              <a:solidFill>
                <a:srgbClr val="000000"/>
              </a:solidFill>
              <a:latin typeface="HGSｺﾞｼｯｸM" panose="020B0600000000000000" pitchFamily="50" charset="-128"/>
              <a:ea typeface="HGSｺﾞｼｯｸM" panose="020B0600000000000000" pitchFamily="50" charset="-128"/>
              <a:cs typeface="Times New Roman"/>
            </a:endParaRPr>
          </a:p>
          <a:p>
            <a:r>
              <a:rPr lang="ja-JP" altLang="en-US" sz="2400" dirty="0">
                <a:solidFill>
                  <a:srgbClr val="000000"/>
                </a:solidFill>
                <a:latin typeface="HGSｺﾞｼｯｸM" panose="020B0600000000000000" pitchFamily="50" charset="-128"/>
                <a:ea typeface="HGSｺﾞｼｯｸM" panose="020B0600000000000000" pitchFamily="50" charset="-128"/>
                <a:cs typeface="Times New Roman"/>
              </a:rPr>
              <a:t>　</a:t>
            </a:r>
            <a:r>
              <a:rPr lang="ja-JP" altLang="en-US" sz="2400" dirty="0" smtClean="0">
                <a:solidFill>
                  <a:srgbClr val="000000"/>
                </a:solidFill>
                <a:latin typeface="HGSｺﾞｼｯｸM" panose="020B0600000000000000" pitchFamily="50" charset="-128"/>
                <a:ea typeface="HGSｺﾞｼｯｸM" panose="020B0600000000000000" pitchFamily="50" charset="-128"/>
                <a:cs typeface="Times New Roman"/>
              </a:rPr>
              <a:t>　⇒</a:t>
            </a:r>
            <a:r>
              <a:rPr lang="ja-JP" altLang="en-US" sz="2400" dirty="0">
                <a:solidFill>
                  <a:srgbClr val="000000"/>
                </a:solidFill>
                <a:latin typeface="HGSｺﾞｼｯｸM" panose="020B0600000000000000" pitchFamily="50" charset="-128"/>
                <a:ea typeface="HGSｺﾞｼｯｸM" panose="020B0600000000000000" pitchFamily="50" charset="-128"/>
                <a:cs typeface="Times New Roman"/>
              </a:rPr>
              <a:t>　斜面崩壊要因の概略分析（単相関分析）</a:t>
            </a:r>
          </a:p>
          <a:p>
            <a:pPr marL="457200" indent="-457200">
              <a:buFont typeface="Wingdings" panose="05000000000000000000" pitchFamily="2" charset="2"/>
              <a:buChar char="Ø"/>
            </a:pPr>
            <a:r>
              <a:rPr lang="ja-JP" altLang="en-US" sz="2400" b="1" dirty="0">
                <a:solidFill>
                  <a:srgbClr val="000000"/>
                </a:solidFill>
                <a:latin typeface="HGSｺﾞｼｯｸM" panose="020B0600000000000000" pitchFamily="50" charset="-128"/>
                <a:ea typeface="HGSｺﾞｼｯｸM" panose="020B0600000000000000" pitchFamily="50" charset="-128"/>
                <a:cs typeface="Times New Roman"/>
              </a:rPr>
              <a:t>崩壊要因の</a:t>
            </a:r>
            <a:r>
              <a:rPr lang="ja-JP" altLang="en-US" sz="2400" b="1" dirty="0" smtClean="0">
                <a:solidFill>
                  <a:srgbClr val="000000"/>
                </a:solidFill>
                <a:latin typeface="HGSｺﾞｼｯｸM" panose="020B0600000000000000" pitchFamily="50" charset="-128"/>
                <a:ea typeface="HGSｺﾞｼｯｸM" panose="020B0600000000000000" pitchFamily="50" charset="-128"/>
                <a:cs typeface="Times New Roman"/>
              </a:rPr>
              <a:t>組合、崩壊</a:t>
            </a:r>
            <a:r>
              <a:rPr lang="ja-JP" altLang="en-US" sz="2400" b="1" dirty="0">
                <a:solidFill>
                  <a:srgbClr val="000000"/>
                </a:solidFill>
                <a:latin typeface="HGSｺﾞｼｯｸM" panose="020B0600000000000000" pitchFamily="50" charset="-128"/>
                <a:ea typeface="HGSｺﾞｼｯｸM" panose="020B0600000000000000" pitchFamily="50" charset="-128"/>
                <a:cs typeface="Times New Roman"/>
              </a:rPr>
              <a:t>要因の</a:t>
            </a:r>
            <a:r>
              <a:rPr lang="ja-JP" altLang="en-US" sz="2400" b="1" dirty="0" smtClean="0">
                <a:solidFill>
                  <a:srgbClr val="000000"/>
                </a:solidFill>
                <a:latin typeface="HGSｺﾞｼｯｸM" panose="020B0600000000000000" pitchFamily="50" charset="-128"/>
                <a:ea typeface="HGSｺﾞｼｯｸM" panose="020B0600000000000000" pitchFamily="50" charset="-128"/>
                <a:cs typeface="Times New Roman"/>
              </a:rPr>
              <a:t>重みづけ</a:t>
            </a:r>
            <a:endParaRPr lang="en-US" altLang="ja-JP" sz="2400" b="1" dirty="0" smtClean="0">
              <a:solidFill>
                <a:srgbClr val="000000"/>
              </a:solidFill>
              <a:latin typeface="HGSｺﾞｼｯｸM" panose="020B0600000000000000" pitchFamily="50" charset="-128"/>
              <a:ea typeface="HGSｺﾞｼｯｸM" panose="020B0600000000000000" pitchFamily="50" charset="-128"/>
              <a:cs typeface="Times New Roman"/>
            </a:endParaRPr>
          </a:p>
          <a:p>
            <a:r>
              <a:rPr lang="ja-JP" altLang="en-US" sz="2400" b="1" dirty="0">
                <a:solidFill>
                  <a:srgbClr val="000000"/>
                </a:solidFill>
                <a:latin typeface="HGSｺﾞｼｯｸM" panose="020B0600000000000000" pitchFamily="50" charset="-128"/>
                <a:ea typeface="HGSｺﾞｼｯｸM" panose="020B0600000000000000" pitchFamily="50" charset="-128"/>
                <a:cs typeface="Times New Roman"/>
              </a:rPr>
              <a:t>　</a:t>
            </a:r>
            <a:r>
              <a:rPr lang="ja-JP" altLang="en-US" sz="2400" dirty="0">
                <a:solidFill>
                  <a:srgbClr val="000000"/>
                </a:solidFill>
                <a:latin typeface="HGSｺﾞｼｯｸM" panose="020B0600000000000000" pitchFamily="50" charset="-128"/>
                <a:ea typeface="HGSｺﾞｼｯｸM" panose="020B0600000000000000" pitchFamily="50" charset="-128"/>
                <a:cs typeface="Times New Roman"/>
              </a:rPr>
              <a:t>　⇒　斜面崩壊の要因分析（重回帰分析</a:t>
            </a:r>
            <a:r>
              <a:rPr lang="ja-JP" altLang="en-US" sz="2400" dirty="0" smtClean="0">
                <a:solidFill>
                  <a:srgbClr val="000000"/>
                </a:solidFill>
                <a:latin typeface="HGSｺﾞｼｯｸM" panose="020B0600000000000000" pitchFamily="50" charset="-128"/>
                <a:ea typeface="HGSｺﾞｼｯｸM" panose="020B0600000000000000" pitchFamily="50" charset="-128"/>
                <a:cs typeface="Times New Roman"/>
              </a:rPr>
              <a:t>）</a:t>
            </a:r>
            <a:endParaRPr lang="en-US" altLang="ja-JP" sz="2400" dirty="0" smtClean="0">
              <a:solidFill>
                <a:srgbClr val="000000"/>
              </a:solidFill>
              <a:latin typeface="HGSｺﾞｼｯｸM" panose="020B0600000000000000" pitchFamily="50" charset="-128"/>
              <a:ea typeface="HGSｺﾞｼｯｸM" panose="020B0600000000000000" pitchFamily="50" charset="-128"/>
              <a:cs typeface="Times New Roman"/>
            </a:endParaRPr>
          </a:p>
          <a:p>
            <a:pPr marL="457200" indent="-457200">
              <a:buFont typeface="Wingdings" panose="05000000000000000000" pitchFamily="2" charset="2"/>
              <a:buChar char="Ø"/>
            </a:pPr>
            <a:r>
              <a:rPr lang="ja-JP" altLang="en-US" sz="2400" b="1" dirty="0">
                <a:solidFill>
                  <a:srgbClr val="000000"/>
                </a:solidFill>
                <a:latin typeface="HGSｺﾞｼｯｸM" panose="020B0600000000000000" pitchFamily="50" charset="-128"/>
                <a:ea typeface="HGSｺﾞｼｯｸM" panose="020B0600000000000000" pitchFamily="50" charset="-128"/>
                <a:cs typeface="Times New Roman"/>
              </a:rPr>
              <a:t>要因毎の重み係数を用いた危険度</a:t>
            </a:r>
            <a:r>
              <a:rPr lang="ja-JP" altLang="en-US" sz="2400" b="1" dirty="0" smtClean="0">
                <a:solidFill>
                  <a:srgbClr val="000000"/>
                </a:solidFill>
                <a:latin typeface="HGSｺﾞｼｯｸM" panose="020B0600000000000000" pitchFamily="50" charset="-128"/>
                <a:ea typeface="HGSｺﾞｼｯｸM" panose="020B0600000000000000" pitchFamily="50" charset="-128"/>
                <a:cs typeface="Times New Roman"/>
              </a:rPr>
              <a:t>評価</a:t>
            </a:r>
            <a:endParaRPr lang="en-US" altLang="ja-JP" sz="2400" b="1" dirty="0" smtClean="0">
              <a:solidFill>
                <a:srgbClr val="000000"/>
              </a:solidFill>
              <a:latin typeface="HGSｺﾞｼｯｸM" panose="020B0600000000000000" pitchFamily="50" charset="-128"/>
              <a:ea typeface="HGSｺﾞｼｯｸM" panose="020B0600000000000000" pitchFamily="50" charset="-128"/>
              <a:cs typeface="Times New Roman"/>
            </a:endParaRPr>
          </a:p>
          <a:p>
            <a:r>
              <a:rPr lang="ja-JP" altLang="en-US" sz="2400" b="1" dirty="0">
                <a:solidFill>
                  <a:srgbClr val="000000"/>
                </a:solidFill>
                <a:latin typeface="HGSｺﾞｼｯｸM" panose="020B0600000000000000" pitchFamily="50" charset="-128"/>
                <a:ea typeface="HGSｺﾞｼｯｸM" panose="020B0600000000000000" pitchFamily="50" charset="-128"/>
                <a:cs typeface="Times New Roman"/>
              </a:rPr>
              <a:t>　</a:t>
            </a:r>
            <a:r>
              <a:rPr lang="ja-JP" altLang="en-US" sz="2400" dirty="0">
                <a:solidFill>
                  <a:srgbClr val="000000"/>
                </a:solidFill>
                <a:latin typeface="HGSｺﾞｼｯｸM" panose="020B0600000000000000" pitchFamily="50" charset="-128"/>
                <a:ea typeface="HGSｺﾞｼｯｸM" panose="020B0600000000000000" pitchFamily="50" charset="-128"/>
                <a:cs typeface="Times New Roman"/>
              </a:rPr>
              <a:t>　⇒　道路区間災害発生危険度の</a:t>
            </a:r>
            <a:r>
              <a:rPr lang="ja-JP" altLang="en-US" sz="2400" dirty="0" smtClean="0">
                <a:solidFill>
                  <a:srgbClr val="000000"/>
                </a:solidFill>
                <a:latin typeface="HGSｺﾞｼｯｸM" panose="020B0600000000000000" pitchFamily="50" charset="-128"/>
                <a:ea typeface="HGSｺﾞｼｯｸM" panose="020B0600000000000000" pitchFamily="50" charset="-128"/>
                <a:cs typeface="Times New Roman"/>
              </a:rPr>
              <a:t>評価</a:t>
            </a:r>
            <a:endParaRPr lang="en-US" altLang="ja-JP" sz="2400" dirty="0" smtClean="0">
              <a:solidFill>
                <a:srgbClr val="000000"/>
              </a:solidFill>
              <a:latin typeface="HGSｺﾞｼｯｸM" panose="020B0600000000000000" pitchFamily="50" charset="-128"/>
              <a:ea typeface="HGSｺﾞｼｯｸM" panose="020B0600000000000000" pitchFamily="50" charset="-128"/>
              <a:cs typeface="Times New Roman"/>
            </a:endParaRPr>
          </a:p>
          <a:p>
            <a:pPr marL="457200" indent="-457200">
              <a:buFont typeface="Wingdings" panose="05000000000000000000" pitchFamily="2" charset="2"/>
              <a:buChar char="Ø"/>
            </a:pPr>
            <a:r>
              <a:rPr lang="ja-JP" altLang="en-US" sz="2400" b="1" dirty="0" smtClean="0">
                <a:solidFill>
                  <a:srgbClr val="000000"/>
                </a:solidFill>
                <a:latin typeface="HGSｺﾞｼｯｸM" panose="020B0600000000000000" pitchFamily="50" charset="-128"/>
                <a:ea typeface="HGSｺﾞｼｯｸM" panose="020B0600000000000000" pitchFamily="50" charset="-128"/>
                <a:cs typeface="Times New Roman"/>
              </a:rPr>
              <a:t>安全性評価図の作成</a:t>
            </a:r>
            <a:endParaRPr lang="en-US" altLang="ja-JP" sz="2400" b="1" dirty="0" smtClean="0">
              <a:solidFill>
                <a:srgbClr val="000000"/>
              </a:solidFill>
              <a:latin typeface="HGSｺﾞｼｯｸM" panose="020B0600000000000000" pitchFamily="50" charset="-128"/>
              <a:ea typeface="HGSｺﾞｼｯｸM" panose="020B0600000000000000" pitchFamily="50" charset="-128"/>
              <a:cs typeface="Times New Roman"/>
            </a:endParaRPr>
          </a:p>
          <a:p>
            <a:r>
              <a:rPr lang="ja-JP" altLang="en-US" sz="2400" b="1" dirty="0">
                <a:solidFill>
                  <a:srgbClr val="000000"/>
                </a:solidFill>
                <a:latin typeface="HGSｺﾞｼｯｸM" panose="020B0600000000000000" pitchFamily="50" charset="-128"/>
                <a:ea typeface="HGSｺﾞｼｯｸM" panose="020B0600000000000000" pitchFamily="50" charset="-128"/>
                <a:cs typeface="Times New Roman"/>
              </a:rPr>
              <a:t>　</a:t>
            </a:r>
            <a:r>
              <a:rPr lang="ja-JP" altLang="en-US" sz="2400" dirty="0">
                <a:solidFill>
                  <a:srgbClr val="000000"/>
                </a:solidFill>
                <a:latin typeface="HGSｺﾞｼｯｸM" panose="020B0600000000000000" pitchFamily="50" charset="-128"/>
                <a:ea typeface="HGSｺﾞｼｯｸM" panose="020B0600000000000000" pitchFamily="50" charset="-128"/>
                <a:cs typeface="Times New Roman"/>
              </a:rPr>
              <a:t>　⇒　</a:t>
            </a:r>
            <a:r>
              <a:rPr lang="ja-JP" altLang="en-US" sz="2400" dirty="0" smtClean="0">
                <a:solidFill>
                  <a:srgbClr val="000000"/>
                </a:solidFill>
                <a:latin typeface="HGSｺﾞｼｯｸM" panose="020B0600000000000000" pitchFamily="50" charset="-128"/>
                <a:ea typeface="HGSｺﾞｼｯｸM" panose="020B0600000000000000" pitchFamily="50" charset="-128"/>
                <a:cs typeface="Times New Roman"/>
              </a:rPr>
              <a:t>対策工の</a:t>
            </a:r>
            <a:r>
              <a:rPr lang="ja-JP" altLang="en-US" sz="2400" dirty="0">
                <a:solidFill>
                  <a:srgbClr val="000000"/>
                </a:solidFill>
                <a:latin typeface="HGSｺﾞｼｯｸM" panose="020B0600000000000000" pitchFamily="50" charset="-128"/>
                <a:ea typeface="HGSｺﾞｼｯｸM" panose="020B0600000000000000" pitchFamily="50" charset="-128"/>
                <a:cs typeface="Times New Roman"/>
              </a:rPr>
              <a:t>優先</a:t>
            </a:r>
            <a:r>
              <a:rPr lang="ja-JP" altLang="en-US" sz="2400" dirty="0" smtClean="0">
                <a:solidFill>
                  <a:srgbClr val="000000"/>
                </a:solidFill>
                <a:latin typeface="HGSｺﾞｼｯｸM" panose="020B0600000000000000" pitchFamily="50" charset="-128"/>
                <a:ea typeface="HGSｺﾞｼｯｸM" panose="020B0600000000000000" pitchFamily="50" charset="-128"/>
                <a:cs typeface="Times New Roman"/>
              </a:rPr>
              <a:t>順位、通行規制</a:t>
            </a:r>
            <a:r>
              <a:rPr lang="ja-JP" altLang="en-US" sz="2400" dirty="0">
                <a:solidFill>
                  <a:srgbClr val="000000"/>
                </a:solidFill>
                <a:latin typeface="HGSｺﾞｼｯｸM" panose="020B0600000000000000" pitchFamily="50" charset="-128"/>
                <a:ea typeface="HGSｺﾞｼｯｸM" panose="020B0600000000000000" pitchFamily="50" charset="-128"/>
                <a:cs typeface="Times New Roman"/>
              </a:rPr>
              <a:t>区間の</a:t>
            </a:r>
            <a:r>
              <a:rPr lang="ja-JP" altLang="en-US" sz="2400" dirty="0" smtClean="0">
                <a:solidFill>
                  <a:srgbClr val="000000"/>
                </a:solidFill>
                <a:latin typeface="HGSｺﾞｼｯｸM" panose="020B0600000000000000" pitchFamily="50" charset="-128"/>
                <a:ea typeface="HGSｺﾞｼｯｸM" panose="020B0600000000000000" pitchFamily="50" charset="-128"/>
                <a:cs typeface="Times New Roman"/>
              </a:rPr>
              <a:t>検討（設定）</a:t>
            </a:r>
            <a:endParaRPr lang="ja-JP" altLang="en-US" sz="2400" dirty="0">
              <a:solidFill>
                <a:srgbClr val="000000"/>
              </a:solidFill>
              <a:latin typeface="HGSｺﾞｼｯｸM" panose="020B0600000000000000" pitchFamily="50" charset="-128"/>
              <a:ea typeface="HGSｺﾞｼｯｸM" panose="020B0600000000000000" pitchFamily="50" charset="-128"/>
              <a:cs typeface="Times New Roman"/>
            </a:endParaRPr>
          </a:p>
        </p:txBody>
      </p:sp>
    </p:spTree>
    <p:extLst>
      <p:ext uri="{BB962C8B-B14F-4D97-AF65-F5344CB8AC3E}">
        <p14:creationId xmlns:p14="http://schemas.microsoft.com/office/powerpoint/2010/main" val="10838028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３．道路防災対策</a:t>
            </a:r>
            <a:r>
              <a:rPr lang="ja-JP" altLang="en-US" sz="3600" dirty="0">
                <a:latin typeface="HGSｺﾞｼｯｸM" panose="020B0600000000000000" pitchFamily="50" charset="-128"/>
                <a:ea typeface="HGSｺﾞｼｯｸM" panose="020B0600000000000000" pitchFamily="50" charset="-128"/>
              </a:rPr>
              <a:t>の優先</a:t>
            </a:r>
            <a:r>
              <a:rPr lang="ja-JP" altLang="en-US" sz="3600" dirty="0" smtClean="0">
                <a:latin typeface="HGSｺﾞｼｯｸM" panose="020B0600000000000000" pitchFamily="50" charset="-128"/>
                <a:ea typeface="HGSｺﾞｼｯｸM" panose="020B0600000000000000" pitchFamily="50" charset="-128"/>
              </a:rPr>
              <a:t>順位付けの</a:t>
            </a:r>
            <a:r>
              <a:rPr lang="ja-JP" altLang="en-US" sz="3600" dirty="0">
                <a:latin typeface="HGSｺﾞｼｯｸM" panose="020B0600000000000000" pitchFamily="50" charset="-128"/>
                <a:ea typeface="HGSｺﾞｼｯｸM" panose="020B0600000000000000" pitchFamily="50" charset="-128"/>
              </a:rPr>
              <a:t>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１</a:t>
            </a:r>
            <a:r>
              <a:rPr lang="ja-JP" altLang="en-US" sz="2700" dirty="0" smtClean="0">
                <a:latin typeface="HGSｺﾞｼｯｸM" panose="020B0600000000000000" pitchFamily="50" charset="-128"/>
                <a:ea typeface="HGSｺﾞｼｯｸM" panose="020B0600000000000000" pitchFamily="50" charset="-128"/>
              </a:rPr>
              <a:t>）調査検討項目：検討フロー</a:t>
            </a:r>
            <a:endParaRPr kumimoji="1" lang="ja-JP" altLang="en-US"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46</a:t>
            </a:fld>
            <a:endParaRPr kumimoji="1" lang="ja-JP" altLang="en-US"/>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2314296006"/>
              </p:ext>
            </p:extLst>
          </p:nvPr>
        </p:nvGraphicFramePr>
        <p:xfrm>
          <a:off x="935596" y="1193083"/>
          <a:ext cx="7380820" cy="5171261"/>
        </p:xfrm>
        <a:graphic>
          <a:graphicData uri="http://schemas.openxmlformats.org/presentationml/2006/ole">
            <mc:AlternateContent xmlns:mc="http://schemas.openxmlformats.org/markup-compatibility/2006">
              <mc:Choice xmlns:v="urn:schemas-microsoft-com:vml" Requires="v">
                <p:oleObj spid="_x0000_s2154" name="Picture" r:id="rId3" imgW="7172280" imgH="5010120" progId="Word.Picture.8">
                  <p:embed/>
                </p:oleObj>
              </mc:Choice>
              <mc:Fallback>
                <p:oleObj name="Picture" r:id="rId3" imgW="7172280" imgH="5010120" progId="Word.Picture.8">
                  <p:embed/>
                  <p:pic>
                    <p:nvPicPr>
                      <p:cNvPr id="0" name=""/>
                      <p:cNvPicPr>
                        <a:picLocks noChangeAspect="1" noChangeArrowheads="1"/>
                      </p:cNvPicPr>
                      <p:nvPr/>
                    </p:nvPicPr>
                    <p:blipFill>
                      <a:blip r:embed="rId4"/>
                      <a:srcRect/>
                      <a:stretch>
                        <a:fillRect/>
                      </a:stretch>
                    </p:blipFill>
                    <p:spPr bwMode="auto">
                      <a:xfrm>
                        <a:off x="935596" y="1193083"/>
                        <a:ext cx="7380820" cy="5171261"/>
                      </a:xfrm>
                      <a:prstGeom prst="rect">
                        <a:avLst/>
                      </a:prstGeom>
                      <a:noFill/>
                    </p:spPr>
                  </p:pic>
                </p:oleObj>
              </mc:Fallback>
            </mc:AlternateContent>
          </a:graphicData>
        </a:graphic>
      </p:graphicFrame>
    </p:spTree>
    <p:extLst>
      <p:ext uri="{BB962C8B-B14F-4D97-AF65-F5344CB8AC3E}">
        <p14:creationId xmlns:p14="http://schemas.microsoft.com/office/powerpoint/2010/main" val="29783611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３．道路防災対策の優先順位付けの</a:t>
            </a:r>
            <a:r>
              <a:rPr lang="ja-JP" altLang="en-US" sz="3600" dirty="0">
                <a:latin typeface="HGSｺﾞｼｯｸM" panose="020B0600000000000000" pitchFamily="50" charset="-128"/>
                <a:ea typeface="HGSｺﾞｼｯｸM" panose="020B0600000000000000" pitchFamily="50" charset="-128"/>
              </a:rPr>
              <a:t>検討</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１）調査検討項目：</a:t>
            </a:r>
            <a:r>
              <a:rPr lang="ja-JP" altLang="en-US" sz="2700" dirty="0">
                <a:latin typeface="HGSｺﾞｼｯｸM" panose="020B0600000000000000" pitchFamily="50" charset="-128"/>
                <a:ea typeface="HGSｺﾞｼｯｸM" panose="020B0600000000000000" pitchFamily="50" charset="-128"/>
              </a:rPr>
              <a:t>基礎資料</a:t>
            </a:r>
            <a:endParaRPr kumimoji="1" lang="ja-JP" altLang="en-US"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47</a:t>
            </a:fld>
            <a:endParaRPr kumimoji="1" lang="ja-JP" altLang="en-US"/>
          </a:p>
        </p:txBody>
      </p:sp>
      <p:graphicFrame>
        <p:nvGraphicFramePr>
          <p:cNvPr id="5" name="表 4"/>
          <p:cNvGraphicFramePr>
            <a:graphicFrameLocks noGrp="1"/>
          </p:cNvGraphicFramePr>
          <p:nvPr>
            <p:extLst>
              <p:ext uri="{D42A27DB-BD31-4B8C-83A1-F6EECF244321}">
                <p14:modId xmlns:p14="http://schemas.microsoft.com/office/powerpoint/2010/main" val="81301634"/>
              </p:ext>
            </p:extLst>
          </p:nvPr>
        </p:nvGraphicFramePr>
        <p:xfrm>
          <a:off x="107504" y="1362328"/>
          <a:ext cx="8928992" cy="4739352"/>
        </p:xfrm>
        <a:graphic>
          <a:graphicData uri="http://schemas.openxmlformats.org/drawingml/2006/table">
            <a:tbl>
              <a:tblPr firstRow="1" bandRow="1">
                <a:tableStyleId>{5C22544A-7EE6-4342-B048-85BDC9FD1C3A}</a:tableStyleId>
              </a:tblPr>
              <a:tblGrid>
                <a:gridCol w="1148080"/>
                <a:gridCol w="2519680"/>
                <a:gridCol w="876872"/>
                <a:gridCol w="876872"/>
                <a:gridCol w="876872"/>
                <a:gridCol w="876872"/>
                <a:gridCol w="876872"/>
                <a:gridCol w="876872"/>
              </a:tblGrid>
              <a:tr h="370840">
                <a:tc gridSpan="2">
                  <a:txBody>
                    <a:bodyPr/>
                    <a:lstStyle/>
                    <a:p>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c>
                  <a:txBody>
                    <a:bodyPr/>
                    <a:lstStyle/>
                    <a:p>
                      <a:pPr algn="ct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道路区間の地形情報の把握</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府域の災害特性の把握</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斜面崩壊要因の概略分析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斜面崩壊の要因</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分析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道路区間災害発生危険度の評価</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ct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対策工の</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優先順位</a:t>
                      </a:r>
                      <a:endPar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と</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規制</a:t>
                      </a: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区間</a:t>
                      </a:r>
                      <a:r>
                        <a:rPr lang="ja-JP"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の検討</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r>
              <a:tr h="251832">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地　図</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土木管内図、水際線、行政界</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lnL w="12700" cap="flat" cmpd="sng" algn="ctr">
                      <a:solidFill>
                        <a:schemeClr val="bg1"/>
                      </a:solidFill>
                      <a:prstDash val="solid"/>
                      <a:round/>
                      <a:headEnd type="none" w="med" len="med"/>
                      <a:tailEnd type="none" w="med" len="med"/>
                    </a:lnL>
                  </a:tcPr>
                </a:tc>
              </a:tr>
              <a:tr h="342880">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道　路</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国道、主要地方道、一般府道</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algn="ctr"/>
                      <a:r>
                        <a:rPr kumimoji="1" lang="ja-JP" altLang="en-US" sz="140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lnL w="12700" cap="flat" cmpd="sng" algn="ctr">
                      <a:solidFill>
                        <a:schemeClr val="bg1"/>
                      </a:solidFill>
                      <a:prstDash val="solid"/>
                      <a:round/>
                      <a:headEnd type="none" w="med" len="med"/>
                      <a:tailEnd type="none" w="med" len="med"/>
                    </a:lnL>
                  </a:tcPr>
                </a:tc>
              </a:tr>
              <a:tr h="188208">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地　形</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数値地図（</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DM)</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データ、</a:t>
                      </a:r>
                      <a:endPar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デジタル標高地形図</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algn="ctr"/>
                      <a:r>
                        <a:rPr kumimoji="1" lang="ja-JP" altLang="en-US" sz="140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lnL w="12700" cap="flat" cmpd="sng" algn="ctr">
                      <a:solidFill>
                        <a:schemeClr val="bg1"/>
                      </a:solidFill>
                      <a:prstDash val="solid"/>
                      <a:round/>
                      <a:headEnd type="none" w="med" len="med"/>
                      <a:tailEnd type="none" w="med" len="med"/>
                    </a:lnL>
                  </a:tcPr>
                </a:tc>
              </a:tr>
              <a:tr h="232400">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地　質</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近畿地方土木地質図</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algn="ctr"/>
                      <a:r>
                        <a:rPr kumimoji="1" lang="ja-JP" altLang="en-US" sz="140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lnL w="12700" cap="flat" cmpd="sng" algn="ctr">
                      <a:solidFill>
                        <a:schemeClr val="bg1"/>
                      </a:solidFill>
                      <a:prstDash val="solid"/>
                      <a:round/>
                      <a:headEnd type="none" w="med" len="med"/>
                      <a:tailEnd type="none" w="med" len="med"/>
                    </a:lnL>
                  </a:tcPr>
                </a:tc>
              </a:tr>
              <a:tr h="276592">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降　雨</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降雨観測所（道路，河川，砂防）</a:t>
                      </a:r>
                      <a:endPar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国土交通省観測所、アメダス</a:t>
                      </a:r>
                    </a:p>
                  </a:txBody>
                  <a:tcPr anchor="ctr">
                    <a:lnL w="12700" cap="flat" cmpd="sng" algn="ctr">
                      <a:solidFill>
                        <a:schemeClr val="bg1"/>
                      </a:solidFill>
                      <a:prstDash val="solid"/>
                      <a:round/>
                      <a:headEnd type="none" w="med" len="med"/>
                      <a:tailEnd type="none" w="med" len="med"/>
                    </a:lnL>
                  </a:tcPr>
                </a:tc>
                <a:tc>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algn="ctr"/>
                      <a:r>
                        <a:rPr kumimoji="1" lang="ja-JP" altLang="en-US" sz="140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lnL w="12700" cap="flat" cmpd="sng" algn="ctr">
                      <a:solidFill>
                        <a:schemeClr val="bg1"/>
                      </a:solidFill>
                      <a:prstDash val="solid"/>
                      <a:round/>
                      <a:headEnd type="none" w="med" len="med"/>
                      <a:tailEnd type="none" w="med" len="med"/>
                    </a:lnL>
                  </a:tcPr>
                </a:tc>
              </a:tr>
              <a:tr h="370840">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災害履歴</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災害復旧関係資料、砂防関係資料</a:t>
                      </a:r>
                    </a:p>
                  </a:txBody>
                  <a:tcPr anchor="ctr">
                    <a:lnL w="12700" cap="flat" cmpd="sng" algn="ctr">
                      <a:solidFill>
                        <a:schemeClr val="bg1"/>
                      </a:solidFill>
                      <a:prstDash val="solid"/>
                      <a:round/>
                      <a:headEnd type="none" w="med" len="med"/>
                      <a:tailEnd type="none" w="med" len="med"/>
                    </a:lnL>
                  </a:tcPr>
                </a:tc>
                <a:tc>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tc>
                <a:tc>
                  <a:txBody>
                    <a:bodyPr/>
                    <a:lstStyle/>
                    <a:p>
                      <a:pPr algn="ctr"/>
                      <a:r>
                        <a:rPr kumimoji="1" lang="ja-JP" altLang="en-US" sz="140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lnL w="12700" cap="flat" cmpd="sng" algn="ctr">
                      <a:solidFill>
                        <a:schemeClr val="bg1"/>
                      </a:solidFill>
                      <a:prstDash val="solid"/>
                      <a:round/>
                      <a:headEnd type="none" w="med" len="med"/>
                      <a:tailEnd type="none" w="med" len="med"/>
                    </a:lnL>
                  </a:tcPr>
                </a:tc>
              </a:tr>
              <a:tr h="370840">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災害危険箇所</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土砂災害危険箇所</a:t>
                      </a:r>
                      <a:endPar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l"/>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土砂災害防止法に基づく指定区域</a:t>
                      </a:r>
                    </a:p>
                  </a:txBody>
                  <a:tcPr anchor="ctr">
                    <a:lnL w="12700" cap="flat" cmpd="sng" algn="ctr">
                      <a:solidFill>
                        <a:schemeClr val="bg1"/>
                      </a:solidFill>
                      <a:prstDash val="solid"/>
                      <a:round/>
                      <a:headEnd type="none" w="med" len="med"/>
                      <a:tailEnd type="none" w="med" len="med"/>
                    </a:lnL>
                  </a:tcP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lnL w="12700" cap="flat" cmpd="sng" algn="ctr">
                      <a:solidFill>
                        <a:schemeClr val="bg1"/>
                      </a:solidFill>
                      <a:prstDash val="solid"/>
                      <a:round/>
                      <a:headEnd type="none" w="med" len="med"/>
                      <a:tailEnd type="none" w="med" len="med"/>
                    </a:lnL>
                  </a:tcPr>
                </a:tc>
              </a:tr>
              <a:tr h="223232">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防災カルテ</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H8</a:t>
                      </a:r>
                      <a:r>
                        <a:rPr kumimoji="1" lang="ja-JP" altLang="en-US" sz="1200" b="1"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H22</a:t>
                      </a:r>
                      <a:r>
                        <a:rPr kumimoji="1" lang="ja-JP" altLang="en-US" sz="1200" b="1"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道路防災点検</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lnL w="12700" cap="flat" cmpd="sng" algn="ctr">
                      <a:solidFill>
                        <a:schemeClr val="bg1"/>
                      </a:solidFill>
                      <a:prstDash val="solid"/>
                      <a:round/>
                      <a:headEnd type="none" w="med" len="med"/>
                      <a:tailEnd type="none" w="med" len="med"/>
                    </a:lnL>
                  </a:tcPr>
                </a:tc>
              </a:tr>
              <a:tr h="267424">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対策工</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工事履歴</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lnL w="12700" cap="flat" cmpd="sng" algn="ctr">
                      <a:solidFill>
                        <a:schemeClr val="bg1"/>
                      </a:solidFill>
                      <a:prstDash val="solid"/>
                      <a:round/>
                      <a:headEnd type="none" w="med" len="med"/>
                      <a:tailEnd type="none" w="med" len="med"/>
                    </a:lnL>
                  </a:tcPr>
                </a:tc>
              </a:tr>
              <a:tr h="216024">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通行規制区間</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通行規制区間、う回路</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lnL w="12700" cap="flat" cmpd="sng" algn="ctr">
                      <a:solidFill>
                        <a:schemeClr val="bg1"/>
                      </a:solidFill>
                      <a:prstDash val="solid"/>
                      <a:round/>
                      <a:headEnd type="none" w="med" len="med"/>
                      <a:tailEnd type="none" w="med" len="med"/>
                    </a:lnL>
                  </a:tcPr>
                </a:tc>
              </a:tr>
              <a:tr h="307072">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文　献</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algn="l"/>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他機関の評価手法、既往の文献</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bg1"/>
                      </a:solidFill>
                      <a:prstDash val="solid"/>
                      <a:round/>
                      <a:headEnd type="none" w="med" len="med"/>
                      <a:tailEnd type="none" w="med" len="med"/>
                    </a:lnL>
                  </a:tcPr>
                </a:tc>
                <a:tc>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p>
                  </a:txBody>
                  <a:tcPr anchor="ctr">
                    <a:lnL w="12700" cap="flat" cmpd="sng" algn="ctr">
                      <a:solidFill>
                        <a:schemeClr val="bg1"/>
                      </a:solidFill>
                      <a:prstDash val="solid"/>
                      <a:round/>
                      <a:headEnd type="none" w="med" len="med"/>
                      <a:tailEnd type="none" w="med" len="med"/>
                    </a:lnL>
                  </a:tcPr>
                </a:tc>
              </a:tr>
            </a:tbl>
          </a:graphicData>
        </a:graphic>
      </p:graphicFrame>
    </p:spTree>
    <p:extLst>
      <p:ext uri="{BB962C8B-B14F-4D97-AF65-F5344CB8AC3E}">
        <p14:creationId xmlns:p14="http://schemas.microsoft.com/office/powerpoint/2010/main" val="40567322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３．道路防災対策の</a:t>
            </a:r>
            <a:r>
              <a:rPr lang="ja-JP" altLang="en-US" sz="3600" dirty="0">
                <a:latin typeface="HGSｺﾞｼｯｸM" panose="020B0600000000000000" pitchFamily="50" charset="-128"/>
                <a:ea typeface="HGSｺﾞｼｯｸM" panose="020B0600000000000000" pitchFamily="50" charset="-128"/>
              </a:rPr>
              <a:t>優先</a:t>
            </a:r>
            <a:r>
              <a:rPr lang="ja-JP" altLang="en-US" sz="3600" dirty="0" smtClean="0">
                <a:latin typeface="HGSｺﾞｼｯｸM" panose="020B0600000000000000" pitchFamily="50" charset="-128"/>
                <a:ea typeface="HGSｺﾞｼｯｸM" panose="020B0600000000000000" pitchFamily="50" charset="-128"/>
              </a:rPr>
              <a:t>順位付けの</a:t>
            </a:r>
            <a:r>
              <a:rPr lang="ja-JP" altLang="en-US" sz="3600" dirty="0">
                <a:latin typeface="HGSｺﾞｼｯｸM" panose="020B0600000000000000" pitchFamily="50" charset="-128"/>
                <a:ea typeface="HGSｺﾞｼｯｸM" panose="020B0600000000000000" pitchFamily="50" charset="-128"/>
              </a:rPr>
              <a:t>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１）調査検討項目：道路区間の地形情報の把握</a:t>
            </a:r>
            <a:endParaRPr kumimoji="1" lang="ja-JP" altLang="en-US"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48</a:t>
            </a:fld>
            <a:endParaRPr kumimoji="1" lang="ja-JP" altLang="en-US"/>
          </a:p>
        </p:txBody>
      </p:sp>
      <p:pic>
        <p:nvPicPr>
          <p:cNvPr id="24578" name="Picture 2" descr="傾斜角"/>
          <p:cNvPicPr>
            <a:picLocks noChangeAspect="1" noChangeArrowheads="1"/>
          </p:cNvPicPr>
          <p:nvPr/>
        </p:nvPicPr>
        <p:blipFill>
          <a:blip r:embed="rId2" cstate="print">
            <a:extLst>
              <a:ext uri="{28A0092B-C50C-407E-A947-70E740481C1C}">
                <a14:useLocalDpi xmlns:a14="http://schemas.microsoft.com/office/drawing/2010/main" val="0"/>
              </a:ext>
            </a:extLst>
          </a:blip>
          <a:srcRect l="4623" t="6207" r="5305" b="7243"/>
          <a:stretch>
            <a:fillRect/>
          </a:stretch>
        </p:blipFill>
        <p:spPr bwMode="auto">
          <a:xfrm>
            <a:off x="683569" y="1124743"/>
            <a:ext cx="3654558" cy="4974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descr="地質"/>
          <p:cNvPicPr>
            <a:picLocks noChangeAspect="1" noChangeArrowheads="1"/>
          </p:cNvPicPr>
          <p:nvPr/>
        </p:nvPicPr>
        <p:blipFill>
          <a:blip r:embed="rId3" cstate="print">
            <a:extLst>
              <a:ext uri="{28A0092B-C50C-407E-A947-70E740481C1C}">
                <a14:useLocalDpi xmlns:a14="http://schemas.microsoft.com/office/drawing/2010/main" val="0"/>
              </a:ext>
            </a:extLst>
          </a:blip>
          <a:srcRect l="4623" t="7420" r="5305" b="7243"/>
          <a:stretch>
            <a:fillRect/>
          </a:stretch>
        </p:blipFill>
        <p:spPr bwMode="auto">
          <a:xfrm>
            <a:off x="4644008" y="1196752"/>
            <a:ext cx="3649311" cy="490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1475656" y="5960960"/>
            <a:ext cx="2236510" cy="338554"/>
          </a:xfrm>
          <a:prstGeom prst="rect">
            <a:avLst/>
          </a:prstGeom>
        </p:spPr>
        <p:txBody>
          <a:bodyPr wrap="none">
            <a:spAutoFit/>
          </a:bodyPr>
          <a:lstStyle/>
          <a:p>
            <a:r>
              <a:rPr lang="ja-JP" altLang="ja-JP" sz="1600" b="1" dirty="0">
                <a:latin typeface="Meiryo UI" panose="020B0604030504040204" pitchFamily="50" charset="-128"/>
                <a:ea typeface="Meiryo UI" panose="020B0604030504040204" pitchFamily="50" charset="-128"/>
                <a:cs typeface="Meiryo UI" panose="020B0604030504040204" pitchFamily="50" charset="-128"/>
              </a:rPr>
              <a:t>各道路区間の傾斜分布</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5350408" y="5929899"/>
            <a:ext cx="2236510" cy="338554"/>
          </a:xfrm>
          <a:prstGeom prst="rect">
            <a:avLst/>
          </a:prstGeom>
        </p:spPr>
        <p:txBody>
          <a:bodyPr wrap="none">
            <a:spAutoFit/>
          </a:bodyPr>
          <a:lstStyle/>
          <a:p>
            <a:r>
              <a:rPr lang="ja-JP" altLang="ja-JP" sz="1600" b="1" dirty="0">
                <a:latin typeface="Meiryo UI" panose="020B0604030504040204" pitchFamily="50" charset="-128"/>
                <a:ea typeface="Meiryo UI" panose="020B0604030504040204" pitchFamily="50" charset="-128"/>
                <a:cs typeface="Meiryo UI" panose="020B0604030504040204" pitchFamily="50" charset="-128"/>
              </a:rPr>
              <a:t>各道路区間の地質分布</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7308304" y="5601619"/>
            <a:ext cx="1859805" cy="338554"/>
          </a:xfrm>
          <a:prstGeom prst="rect">
            <a:avLst/>
          </a:prstGeom>
          <a:noFill/>
        </p:spPr>
        <p:txBody>
          <a:bodyPr wrap="none" rtlCol="0">
            <a:spAutoFit/>
          </a:bodyPr>
          <a:lstStyle/>
          <a:p>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H19</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1596607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３．防災対策の優先順位付けの</a:t>
            </a:r>
            <a:r>
              <a:rPr lang="ja-JP" altLang="en-US" sz="3600" dirty="0">
                <a:latin typeface="HGSｺﾞｼｯｸM" panose="020B0600000000000000" pitchFamily="50" charset="-128"/>
                <a:ea typeface="HGSｺﾞｼｯｸM" panose="020B0600000000000000" pitchFamily="50" charset="-128"/>
              </a:rPr>
              <a:t>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１）調査検討項目：府域の災害特性の把握</a:t>
            </a:r>
            <a:endParaRPr kumimoji="1" lang="ja-JP" altLang="en-US"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49</a:t>
            </a:fld>
            <a:endParaRPr kumimoji="1" lang="ja-JP" altLang="en-US"/>
          </a:p>
        </p:txBody>
      </p:sp>
      <p:pic>
        <p:nvPicPr>
          <p:cNvPr id="184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t="7712" b="5054"/>
          <a:stretch>
            <a:fillRect/>
          </a:stretch>
        </p:blipFill>
        <p:spPr bwMode="auto">
          <a:xfrm>
            <a:off x="5004048" y="1255586"/>
            <a:ext cx="3672409" cy="1995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t="7712" b="9839"/>
          <a:stretch>
            <a:fillRect/>
          </a:stretch>
        </p:blipFill>
        <p:spPr bwMode="auto">
          <a:xfrm>
            <a:off x="452622" y="1268760"/>
            <a:ext cx="4191386" cy="215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t="6735" b="5736"/>
          <a:stretch>
            <a:fillRect/>
          </a:stretch>
        </p:blipFill>
        <p:spPr bwMode="auto">
          <a:xfrm>
            <a:off x="487871" y="3789040"/>
            <a:ext cx="3822144" cy="2228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611560" y="5949280"/>
            <a:ext cx="3624710" cy="338554"/>
          </a:xfrm>
          <a:prstGeom prst="rect">
            <a:avLst/>
          </a:prstGeom>
          <a:noFill/>
        </p:spPr>
        <p:txBody>
          <a:bodyPr wrap="none" rtlCol="0">
            <a:spAutoFit/>
          </a:bodyPr>
          <a:lstStyle/>
          <a:p>
            <a:r>
              <a:rPr lang="ja-JP" altLang="ja-JP" sz="1600" dirty="0">
                <a:latin typeface="Meiryo UI" panose="020B0604030504040204" pitchFamily="50" charset="-128"/>
                <a:ea typeface="Meiryo UI" panose="020B0604030504040204" pitchFamily="50" charset="-128"/>
                <a:cs typeface="Meiryo UI" panose="020B0604030504040204" pitchFamily="50" charset="-128"/>
              </a:rPr>
              <a:t>災害時最大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24</a:t>
            </a:r>
            <a:r>
              <a:rPr lang="ja-JP" altLang="ja-JP" sz="1600" dirty="0">
                <a:latin typeface="Meiryo UI" panose="020B0604030504040204" pitchFamily="50" charset="-128"/>
                <a:ea typeface="Meiryo UI" panose="020B0604030504040204" pitchFamily="50" charset="-128"/>
                <a:cs typeface="Meiryo UI" panose="020B0604030504040204" pitchFamily="50" charset="-128"/>
              </a:rPr>
              <a:t>時間雨量と道路災害件数</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1115616" y="3419191"/>
            <a:ext cx="1983235" cy="338554"/>
          </a:xfrm>
          <a:prstGeom prst="rect">
            <a:avLst/>
          </a:prstGeom>
          <a:noFill/>
        </p:spPr>
        <p:txBody>
          <a:bodyPr wrap="none" rtlCol="0">
            <a:spAutoFit/>
          </a:bodyPr>
          <a:lstStyle/>
          <a:p>
            <a:r>
              <a:rPr lang="ja-JP" altLang="ja-JP" sz="1600" dirty="0">
                <a:latin typeface="Meiryo UI" panose="020B0604030504040204" pitchFamily="50" charset="-128"/>
                <a:ea typeface="Meiryo UI" panose="020B0604030504040204" pitchFamily="50" charset="-128"/>
                <a:cs typeface="Meiryo UI" panose="020B0604030504040204" pitchFamily="50" charset="-128"/>
              </a:rPr>
              <a:t>傾斜と道路災害件数</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5580112" y="3284596"/>
            <a:ext cx="2372765" cy="338554"/>
          </a:xfrm>
          <a:prstGeom prst="rect">
            <a:avLst/>
          </a:prstGeom>
          <a:noFill/>
        </p:spPr>
        <p:txBody>
          <a:bodyPr wrap="none" rtlCol="0">
            <a:spAutoFit/>
          </a:bodyPr>
          <a:lstStyle/>
          <a:p>
            <a:r>
              <a:rPr lang="ja-JP" altLang="ja-JP" sz="1600" dirty="0">
                <a:latin typeface="Meiryo UI" panose="020B0604030504040204" pitchFamily="50" charset="-128"/>
                <a:ea typeface="Meiryo UI" panose="020B0604030504040204" pitchFamily="50" charset="-128"/>
                <a:cs typeface="Meiryo UI" panose="020B0604030504040204" pitchFamily="50" charset="-128"/>
              </a:rPr>
              <a:t>地質ごとの道路災害件数</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5033528" y="3983578"/>
            <a:ext cx="1800493" cy="369332"/>
          </a:xfrm>
          <a:prstGeom prst="rect">
            <a:avLst/>
          </a:prstGeom>
          <a:noFill/>
        </p:spPr>
        <p:txBody>
          <a:bodyPr wrap="none" rtlCol="0">
            <a:spAutoFit/>
          </a:bodyPr>
          <a:lstStyle/>
          <a:p>
            <a:r>
              <a:rPr kumimoji="1" lang="ja-JP" altLang="en-US" dirty="0" smtClean="0">
                <a:latin typeface="Meiryo UI" panose="020B0604030504040204" pitchFamily="50" charset="-128"/>
                <a:ea typeface="Meiryo UI" panose="020B0604030504040204" pitchFamily="50" charset="-128"/>
                <a:cs typeface="Meiryo UI" panose="020B0604030504040204" pitchFamily="50" charset="-128"/>
              </a:rPr>
              <a:t>道路災害の特徴</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5033528" y="4352910"/>
            <a:ext cx="3882730" cy="1938992"/>
          </a:xfrm>
          <a:prstGeom prst="rect">
            <a:avLst/>
          </a:prstGeom>
          <a:noFill/>
        </p:spPr>
        <p:txBody>
          <a:bodyPr wrap="square" rtlCol="0">
            <a:spAutoFit/>
          </a:bodyPr>
          <a:lstStyle/>
          <a:p>
            <a:pPr marL="446088" indent="-446088"/>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傾斜：</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道路斜面のジャストポイントの傾斜ではないが，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度以上の急傾斜では傾斜の増加とともに災害件数が少なくなる</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傾向</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446088" indent="-446088"/>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地質：</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道路の上部崩壊，下部崩壊ともに花崗岩と丹波層群での道路災害が比較的多く，和泉層群での道路災害が</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少ない</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446088" indent="-446088"/>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災害</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時最大</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24</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時間</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雨量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災害時最大</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24</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時間雨量が多くなっても道路災害全体の件数はそれほど増加しないが，道路下部崩壊が減少して道路上部崩壊が増加している</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7168187" y="3645024"/>
            <a:ext cx="1824538" cy="338554"/>
          </a:xfrm>
          <a:prstGeom prst="rect">
            <a:avLst/>
          </a:prstGeom>
          <a:noFill/>
        </p:spPr>
        <p:txBody>
          <a:bodyPr wrap="none" rtlCol="0">
            <a:spAutoFit/>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H19</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2887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a:t>
            </a:fld>
            <a:endParaRPr kumimoji="1" lang="ja-JP" altLang="en-US"/>
          </a:p>
        </p:txBody>
      </p:sp>
      <p:graphicFrame>
        <p:nvGraphicFramePr>
          <p:cNvPr id="5" name="Object 7"/>
          <p:cNvGraphicFramePr>
            <a:graphicFrameLocks noChangeAspect="1"/>
          </p:cNvGraphicFramePr>
          <p:nvPr>
            <p:extLst>
              <p:ext uri="{D42A27DB-BD31-4B8C-83A1-F6EECF244321}">
                <p14:modId xmlns:p14="http://schemas.microsoft.com/office/powerpoint/2010/main" val="4014147953"/>
              </p:ext>
            </p:extLst>
          </p:nvPr>
        </p:nvGraphicFramePr>
        <p:xfrm>
          <a:off x="107504" y="2747630"/>
          <a:ext cx="5112568" cy="3512222"/>
        </p:xfrm>
        <a:graphic>
          <a:graphicData uri="http://schemas.openxmlformats.org/presentationml/2006/ole">
            <mc:AlternateContent xmlns:mc="http://schemas.openxmlformats.org/markup-compatibility/2006">
              <mc:Choice xmlns:v="urn:schemas-microsoft-com:vml" Requires="v">
                <p:oleObj spid="_x0000_s1239" name="Picture" r:id="rId3" imgW="6847920" imgH="4699800" progId="Word.Picture.8">
                  <p:embed/>
                </p:oleObj>
              </mc:Choice>
              <mc:Fallback>
                <p:oleObj name="Picture" r:id="rId3" imgW="6847920" imgH="4699800" progId="Word.Picture.8">
                  <p:embed/>
                  <p:pic>
                    <p:nvPicPr>
                      <p:cNvPr id="0" name=""/>
                      <p:cNvPicPr>
                        <a:picLocks noChangeAspect="1" noChangeArrowheads="1"/>
                      </p:cNvPicPr>
                      <p:nvPr/>
                    </p:nvPicPr>
                    <p:blipFill>
                      <a:blip r:embed="rId4"/>
                      <a:srcRect/>
                      <a:stretch>
                        <a:fillRect/>
                      </a:stretch>
                    </p:blipFill>
                    <p:spPr bwMode="auto">
                      <a:xfrm>
                        <a:off x="107504" y="2747630"/>
                        <a:ext cx="5112568" cy="3512222"/>
                      </a:xfrm>
                      <a:prstGeom prst="rect">
                        <a:avLst/>
                      </a:prstGeom>
                      <a:noFill/>
                      <a:ln>
                        <a:noFill/>
                      </a:ln>
                      <a:effectLst/>
                      <a:extLst/>
                    </p:spPr>
                  </p:pic>
                </p:oleObj>
              </mc:Fallback>
            </mc:AlternateContent>
          </a:graphicData>
        </a:graphic>
      </p:graphicFrame>
      <p:sp>
        <p:nvSpPr>
          <p:cNvPr id="13" name="タイトル 1"/>
          <p:cNvSpPr>
            <a:spLocks noGrp="1"/>
          </p:cNvSpPr>
          <p:nvPr>
            <p:ph type="title"/>
          </p:nvPr>
        </p:nvSpPr>
        <p:spPr>
          <a:xfrm>
            <a:off x="457200" y="228600"/>
            <a:ext cx="8229600" cy="914400"/>
          </a:xfrm>
        </p:spPr>
        <p:txBody>
          <a:bodyPr>
            <a:normAutofit fontScale="90000"/>
          </a:bodyPr>
          <a:lstStyle/>
          <a:p>
            <a:r>
              <a:rPr lang="ja-JP" altLang="en-US" dirty="0">
                <a:latin typeface="HGSｺﾞｼｯｸM" panose="020B0600000000000000" pitchFamily="50" charset="-128"/>
                <a:ea typeface="HGSｺﾞｼｯｸM" panose="020B0600000000000000" pitchFamily="50" charset="-128"/>
              </a:rPr>
              <a:t>１．規制区間の解除（緩和）</a:t>
            </a:r>
            <a:r>
              <a:rPr lang="ja-JP" altLang="en-US" dirty="0" smtClean="0">
                <a:latin typeface="HGSｺﾞｼｯｸM" panose="020B0600000000000000" pitchFamily="50" charset="-128"/>
                <a:ea typeface="HGSｺﾞｼｯｸM" panose="020B0600000000000000" pitchFamily="50" charset="-128"/>
              </a:rPr>
              <a:t>の検討</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２）考え方のイメージ</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2" name="正方形/長方形 1"/>
          <p:cNvSpPr/>
          <p:nvPr/>
        </p:nvSpPr>
        <p:spPr>
          <a:xfrm>
            <a:off x="115041" y="2780928"/>
            <a:ext cx="8928000" cy="3528392"/>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115041" y="1263940"/>
            <a:ext cx="8928000" cy="1384995"/>
          </a:xfrm>
          <a:prstGeom prst="rect">
            <a:avLst/>
          </a:prstGeom>
          <a:solidFill>
            <a:schemeClr val="accent4">
              <a:lumMod val="20000"/>
              <a:lumOff val="80000"/>
            </a:schemeClr>
          </a:solidFill>
          <a:ln>
            <a:solidFill>
              <a:schemeClr val="tx1"/>
            </a:solidFill>
            <a:prstDash val="solid"/>
          </a:ln>
        </p:spPr>
        <p:txBody>
          <a:bodyPr wrap="square" rtlCol="0">
            <a:spAutoFit/>
          </a:bodyPr>
          <a:lstStyle/>
          <a:p>
            <a:pPr marL="457200" indent="-457200">
              <a:buFont typeface="Wingdings" panose="05000000000000000000" pitchFamily="2" charset="2"/>
              <a:buChar char="l"/>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規制</a:t>
            </a:r>
            <a:r>
              <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rPr>
              <a:t>区間</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の現状把握</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・降雨</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特性と</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被災履歴　　　　　・要対策箇所</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（道路防災</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点検）</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・最近</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の通行規制</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実績　　　　　・対策工</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の実施状況</a:t>
            </a:r>
          </a:p>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・道路</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環境、地域</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環境　　　　　・現場の実情</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2260918295"/>
              </p:ext>
            </p:extLst>
          </p:nvPr>
        </p:nvGraphicFramePr>
        <p:xfrm>
          <a:off x="4608004" y="2797594"/>
          <a:ext cx="4435037" cy="3463343"/>
        </p:xfrm>
        <a:graphic>
          <a:graphicData uri="http://schemas.openxmlformats.org/presentationml/2006/ole">
            <mc:AlternateContent xmlns:mc="http://schemas.openxmlformats.org/markup-compatibility/2006">
              <mc:Choice xmlns:v="urn:schemas-microsoft-com:vml" Requires="v">
                <p:oleObj spid="_x0000_s1240" name="Picture" r:id="rId5" imgW="6937920" imgH="5424840" progId="Word.Picture.8">
                  <p:embed/>
                </p:oleObj>
              </mc:Choice>
              <mc:Fallback>
                <p:oleObj name="Picture" r:id="rId5" imgW="6937920" imgH="5424840" progId="Word.Picture.8">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8004" y="2797594"/>
                        <a:ext cx="4435037" cy="346334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8652542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３．道路防災対策の優先順位付けの</a:t>
            </a:r>
            <a:r>
              <a:rPr lang="ja-JP" altLang="en-US" sz="3600" dirty="0">
                <a:latin typeface="HGSｺﾞｼｯｸM" panose="020B0600000000000000" pitchFamily="50" charset="-128"/>
                <a:ea typeface="HGSｺﾞｼｯｸM" panose="020B0600000000000000" pitchFamily="50" charset="-128"/>
              </a:rPr>
              <a:t>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１）調査検討項目：斜面崩壊要因の概略分析</a:t>
            </a:r>
            <a:endParaRPr kumimoji="1" lang="ja-JP" altLang="en-US"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50</a:t>
            </a:fld>
            <a:endParaRPr kumimoji="1" lang="ja-JP" altLang="en-US"/>
          </a:p>
        </p:txBody>
      </p:sp>
      <p:pic>
        <p:nvPicPr>
          <p:cNvPr id="19458" name="Picture 2" descr="平均傾斜"/>
          <p:cNvPicPr>
            <a:picLocks noChangeAspect="1" noChangeArrowheads="1"/>
          </p:cNvPicPr>
          <p:nvPr/>
        </p:nvPicPr>
        <p:blipFill>
          <a:blip r:embed="rId2" cstate="print">
            <a:extLst>
              <a:ext uri="{28A0092B-C50C-407E-A947-70E740481C1C}">
                <a14:useLocalDpi xmlns:a14="http://schemas.microsoft.com/office/drawing/2010/main" val="0"/>
              </a:ext>
            </a:extLst>
          </a:blip>
          <a:srcRect t="5966" b="5537"/>
          <a:stretch>
            <a:fillRect/>
          </a:stretch>
        </p:blipFill>
        <p:spPr bwMode="auto">
          <a:xfrm>
            <a:off x="395536" y="1196752"/>
            <a:ext cx="3965823" cy="4980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地質"/>
          <p:cNvPicPr>
            <a:picLocks noChangeAspect="1" noChangeArrowheads="1"/>
          </p:cNvPicPr>
          <p:nvPr/>
        </p:nvPicPr>
        <p:blipFill>
          <a:blip r:embed="rId3" cstate="print">
            <a:extLst>
              <a:ext uri="{28A0092B-C50C-407E-A947-70E740481C1C}">
                <a14:useLocalDpi xmlns:a14="http://schemas.microsoft.com/office/drawing/2010/main" val="0"/>
              </a:ext>
            </a:extLst>
          </a:blip>
          <a:srcRect t="5966" b="6073"/>
          <a:stretch>
            <a:fillRect/>
          </a:stretch>
        </p:blipFill>
        <p:spPr bwMode="auto">
          <a:xfrm>
            <a:off x="4716016" y="1145560"/>
            <a:ext cx="4014670" cy="500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5731733" y="5977837"/>
            <a:ext cx="1983235" cy="338554"/>
          </a:xfrm>
          <a:prstGeom prst="rect">
            <a:avLst/>
          </a:prstGeom>
        </p:spPr>
        <p:txBody>
          <a:bodyPr wrap="none">
            <a:spAutoFit/>
          </a:bodyPr>
          <a:lstStyle/>
          <a:p>
            <a:r>
              <a:rPr lang="ja-JP" altLang="ja-JP" sz="1600" b="1" dirty="0">
                <a:latin typeface="Meiryo UI" panose="020B0604030504040204" pitchFamily="50" charset="-128"/>
                <a:ea typeface="Meiryo UI" panose="020B0604030504040204" pitchFamily="50" charset="-128"/>
                <a:cs typeface="Meiryo UI" panose="020B0604030504040204" pitchFamily="50" charset="-128"/>
              </a:rPr>
              <a:t>地質と全災害の分布</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475656" y="5960960"/>
            <a:ext cx="2393604" cy="338554"/>
          </a:xfrm>
          <a:prstGeom prst="rect">
            <a:avLst/>
          </a:prstGeom>
        </p:spPr>
        <p:txBody>
          <a:bodyPr wrap="none">
            <a:spAutoFit/>
          </a:bodyPr>
          <a:lstStyle/>
          <a:p>
            <a:r>
              <a:rPr lang="ja-JP" altLang="ja-JP" sz="1600" b="1" dirty="0">
                <a:latin typeface="Meiryo UI" panose="020B0604030504040204" pitchFamily="50" charset="-128"/>
                <a:ea typeface="Meiryo UI" panose="020B0604030504040204" pitchFamily="50" charset="-128"/>
                <a:cs typeface="Meiryo UI" panose="020B0604030504040204" pitchFamily="50" charset="-128"/>
              </a:rPr>
              <a:t>平均傾斜と全災害の分布</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7248622" y="5660161"/>
            <a:ext cx="1859805" cy="338554"/>
          </a:xfrm>
          <a:prstGeom prst="rect">
            <a:avLst/>
          </a:prstGeom>
          <a:noFill/>
        </p:spPr>
        <p:txBody>
          <a:bodyPr wrap="none" rtlCol="0">
            <a:spAutoFit/>
          </a:bodyPr>
          <a:lstStyle/>
          <a:p>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H19</a:t>
            </a: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187608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３．道路防災対策の優先順位付けの</a:t>
            </a:r>
            <a:r>
              <a:rPr lang="ja-JP" altLang="en-US" sz="3600" dirty="0">
                <a:latin typeface="HGSｺﾞｼｯｸM" panose="020B0600000000000000" pitchFamily="50" charset="-128"/>
                <a:ea typeface="HGSｺﾞｼｯｸM" panose="020B0600000000000000" pitchFamily="50" charset="-128"/>
              </a:rPr>
              <a:t>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１）調査検討</a:t>
            </a:r>
            <a:r>
              <a:rPr lang="ja-JP" altLang="en-US" sz="2700" dirty="0">
                <a:latin typeface="HGSｺﾞｼｯｸM" panose="020B0600000000000000" pitchFamily="50" charset="-128"/>
                <a:ea typeface="HGSｺﾞｼｯｸM" panose="020B0600000000000000" pitchFamily="50" charset="-128"/>
              </a:rPr>
              <a:t>項目：斜面崩壊要因の概略分析</a:t>
            </a:r>
            <a:endParaRPr kumimoji="1" lang="ja-JP" altLang="en-US"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51</a:t>
            </a:fld>
            <a:endParaRPr kumimoji="1" lang="ja-JP" altLang="en-US"/>
          </a:p>
        </p:txBody>
      </p:sp>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7600" b="5948"/>
          <a:stretch>
            <a:fillRect/>
          </a:stretch>
        </p:blipFill>
        <p:spPr bwMode="auto">
          <a:xfrm>
            <a:off x="333584" y="1340768"/>
            <a:ext cx="4152638"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t="5273" b="6123"/>
          <a:stretch>
            <a:fillRect/>
          </a:stretch>
        </p:blipFill>
        <p:spPr bwMode="auto">
          <a:xfrm>
            <a:off x="4757256" y="1277799"/>
            <a:ext cx="4159002" cy="229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1244261" y="3645024"/>
            <a:ext cx="2130711" cy="338554"/>
          </a:xfrm>
          <a:prstGeom prst="rect">
            <a:avLst/>
          </a:prstGeom>
        </p:spPr>
        <p:txBody>
          <a:bodyPr wrap="none">
            <a:spAutoFit/>
          </a:bodyPr>
          <a:lstStyle/>
          <a:p>
            <a:r>
              <a:rPr lang="ja-JP" altLang="ja-JP" sz="1600" dirty="0">
                <a:latin typeface="Meiryo UI" panose="020B0604030504040204" pitchFamily="50" charset="-128"/>
                <a:ea typeface="Meiryo UI" panose="020B0604030504040204" pitchFamily="50" charset="-128"/>
                <a:cs typeface="Meiryo UI" panose="020B0604030504040204" pitchFamily="50" charset="-128"/>
              </a:rPr>
              <a:t>傾斜ランク別頻度分布</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6057046" y="3645024"/>
            <a:ext cx="1620957" cy="338554"/>
          </a:xfrm>
          <a:prstGeom prst="rect">
            <a:avLst/>
          </a:prstGeom>
        </p:spPr>
        <p:txBody>
          <a:bodyPr wrap="none">
            <a:spAutoFit/>
          </a:bodyPr>
          <a:lstStyle/>
          <a:p>
            <a:r>
              <a:rPr lang="ja-JP" altLang="ja-JP" sz="1600" dirty="0">
                <a:latin typeface="Meiryo UI" panose="020B0604030504040204" pitchFamily="50" charset="-128"/>
                <a:ea typeface="Meiryo UI" panose="020B0604030504040204" pitchFamily="50" charset="-128"/>
                <a:cs typeface="Meiryo UI" panose="020B0604030504040204" pitchFamily="50" charset="-128"/>
              </a:rPr>
              <a:t>地質別災害密度</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48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t="7443" b="5855"/>
          <a:stretch>
            <a:fillRect/>
          </a:stretch>
        </p:blipFill>
        <p:spPr bwMode="auto">
          <a:xfrm>
            <a:off x="471477" y="3983578"/>
            <a:ext cx="3876851" cy="210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正方形/長方形 9"/>
          <p:cNvSpPr/>
          <p:nvPr/>
        </p:nvSpPr>
        <p:spPr>
          <a:xfrm>
            <a:off x="1003684" y="6083885"/>
            <a:ext cx="3313728" cy="338554"/>
          </a:xfrm>
          <a:prstGeom prst="rect">
            <a:avLst/>
          </a:prstGeom>
        </p:spPr>
        <p:txBody>
          <a:bodyPr wrap="none">
            <a:spAutoFit/>
          </a:bodyPr>
          <a:lstStyle/>
          <a:p>
            <a:r>
              <a:rPr lang="ja-JP" altLang="en-US" sz="1600" dirty="0">
                <a:latin typeface="Meiryo UI" panose="020B0604030504040204" pitchFamily="50" charset="-128"/>
                <a:ea typeface="Meiryo UI" panose="020B0604030504040204" pitchFamily="50" charset="-128"/>
                <a:cs typeface="Meiryo UI" panose="020B0604030504040204" pitchFamily="50" charset="-128"/>
              </a:rPr>
              <a:t>災害</a:t>
            </a:r>
            <a:r>
              <a:rPr lang="zh-TW" altLang="ja-JP" sz="1600" dirty="0" smtClean="0">
                <a:latin typeface="Meiryo UI" panose="020B0604030504040204" pitchFamily="50" charset="-128"/>
                <a:ea typeface="Meiryo UI" panose="020B0604030504040204" pitchFamily="50" charset="-128"/>
                <a:cs typeface="Meiryo UI" panose="020B0604030504040204" pitchFamily="50" charset="-128"/>
              </a:rPr>
              <a:t>時</a:t>
            </a:r>
            <a:r>
              <a:rPr lang="zh-TW" altLang="ja-JP" sz="1600" dirty="0">
                <a:latin typeface="Meiryo UI" panose="020B0604030504040204" pitchFamily="50" charset="-128"/>
                <a:ea typeface="Meiryo UI" panose="020B0604030504040204" pitchFamily="50" charset="-128"/>
                <a:cs typeface="Meiryo UI" panose="020B0604030504040204" pitchFamily="50" charset="-128"/>
              </a:rPr>
              <a:t>最大</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24</a:t>
            </a:r>
            <a:r>
              <a:rPr lang="zh-TW" altLang="ja-JP" sz="1600" dirty="0">
                <a:latin typeface="Meiryo UI" panose="020B0604030504040204" pitchFamily="50" charset="-128"/>
                <a:ea typeface="Meiryo UI" panose="020B0604030504040204" pitchFamily="50" charset="-128"/>
                <a:cs typeface="Meiryo UI" panose="020B0604030504040204" pitchFamily="50" charset="-128"/>
              </a:rPr>
              <a:t>時間雨量別頻度分布</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5033528" y="4283309"/>
            <a:ext cx="3348994" cy="369332"/>
          </a:xfrm>
          <a:prstGeom prst="rect">
            <a:avLst/>
          </a:prstGeom>
          <a:noFill/>
        </p:spPr>
        <p:txBody>
          <a:bodyPr wrap="none" rtlCol="0">
            <a:spAutoFit/>
          </a:bodyPr>
          <a:lstStyle/>
          <a:p>
            <a:r>
              <a:rPr lang="ja-JP" altLang="ja-JP" dirty="0">
                <a:latin typeface="Meiryo UI" panose="020B0604030504040204" pitchFamily="50" charset="-128"/>
                <a:ea typeface="Meiryo UI" panose="020B0604030504040204" pitchFamily="50" charset="-128"/>
                <a:cs typeface="Meiryo UI" panose="020B0604030504040204" pitchFamily="50" charset="-128"/>
              </a:rPr>
              <a:t>メッシュ単位で要因ごとにランク分け</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1334126" y="3068960"/>
            <a:ext cx="2198038" cy="369332"/>
          </a:xfrm>
          <a:prstGeom prst="rect">
            <a:avLst/>
          </a:prstGeom>
          <a:noFill/>
        </p:spPr>
        <p:txBody>
          <a:bodyPr wrap="none" rtlCol="0">
            <a:spAutoFit/>
          </a:bodyPr>
          <a:lstStyle/>
          <a:p>
            <a:r>
              <a:rPr lang="en-US" altLang="ja-JP" dirty="0">
                <a:latin typeface="Meiryo UI" panose="020B0604030504040204" pitchFamily="50" charset="-128"/>
                <a:ea typeface="Meiryo UI" panose="020B0604030504040204" pitchFamily="50" charset="-128"/>
                <a:cs typeface="Meiryo UI" panose="020B0604030504040204" pitchFamily="50" charset="-128"/>
              </a:rPr>
              <a:t>15</a:t>
            </a:r>
            <a:r>
              <a:rPr lang="ja-JP" altLang="ja-JP" dirty="0">
                <a:latin typeface="Meiryo UI" panose="020B0604030504040204" pitchFamily="50" charset="-128"/>
                <a:ea typeface="Meiryo UI" panose="020B0604030504040204" pitchFamily="50" charset="-128"/>
                <a:cs typeface="Meiryo UI" panose="020B0604030504040204" pitchFamily="50" charset="-128"/>
              </a:rPr>
              <a:t>度～</a:t>
            </a:r>
            <a:r>
              <a:rPr lang="en-US" altLang="ja-JP" dirty="0">
                <a:latin typeface="Meiryo UI" panose="020B0604030504040204" pitchFamily="50" charset="-128"/>
                <a:ea typeface="Meiryo UI" panose="020B0604030504040204" pitchFamily="50" charset="-128"/>
                <a:cs typeface="Meiryo UI" panose="020B0604030504040204" pitchFamily="50" charset="-128"/>
              </a:rPr>
              <a:t>20</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度</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で</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ピ</a:t>
            </a:r>
            <a:r>
              <a:rPr lang="ja-JP" altLang="ja-JP" dirty="0">
                <a:latin typeface="Meiryo UI" panose="020B0604030504040204" pitchFamily="50" charset="-128"/>
                <a:ea typeface="Meiryo UI" panose="020B0604030504040204" pitchFamily="50" charset="-128"/>
                <a:cs typeface="Meiryo UI" panose="020B0604030504040204" pitchFamily="50" charset="-128"/>
              </a:rPr>
              <a:t>－ク</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5033528" y="4683502"/>
            <a:ext cx="3882730" cy="1569660"/>
          </a:xfrm>
          <a:prstGeom prst="rect">
            <a:avLst/>
          </a:prstGeom>
          <a:noFill/>
        </p:spPr>
        <p:txBody>
          <a:bodyPr wrap="square" rtlCol="0">
            <a:spAutoFit/>
          </a:bodyPr>
          <a:lstStyle/>
          <a:p>
            <a:pPr marL="357188" indent="-357188"/>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傾斜：</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災害頻度は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度未満の平地で低いのは当然であるが，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15</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度～</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度をピ－クとして，それ以上の傾斜では，傾斜の増加とともに災害が減少する</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傾向</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357188" indent="-357188"/>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地質：</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花崗岩と丹波層群と大阪層群での道路災害が比較的多く，和泉層群での道路災害は比較的</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少ない</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357188" indent="-357188"/>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災害時最大</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時間雨量：</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災害</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時最大</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24</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時間雨量が大きくなるほど災害発生の割合が</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減少</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降雨要因以外の要因の寄与が降雨要因よりも大きかったものと推定</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7220406" y="3944755"/>
            <a:ext cx="1824538" cy="338554"/>
          </a:xfrm>
          <a:prstGeom prst="rect">
            <a:avLst/>
          </a:prstGeom>
          <a:noFill/>
        </p:spPr>
        <p:txBody>
          <a:bodyPr wrap="none" rtlCol="0">
            <a:spAutoFit/>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H19</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1453051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312" y="4825188"/>
            <a:ext cx="4713882" cy="203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３．道路防災対策の優先順位付けの</a:t>
            </a:r>
            <a:r>
              <a:rPr lang="ja-JP" altLang="en-US" sz="3600" dirty="0">
                <a:latin typeface="HGSｺﾞｼｯｸM" panose="020B0600000000000000" pitchFamily="50" charset="-128"/>
                <a:ea typeface="HGSｺﾞｼｯｸM" panose="020B0600000000000000" pitchFamily="50" charset="-128"/>
              </a:rPr>
              <a:t>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１）調査検討項目：斜面崩壊の要因分析、危険度の評価</a:t>
            </a:r>
            <a:endParaRPr kumimoji="1" lang="ja-JP" altLang="en-US"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52</a:t>
            </a:fld>
            <a:endParaRPr kumimoji="1" lang="ja-JP" altLang="en-US"/>
          </a:p>
        </p:txBody>
      </p:sp>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009" y="1547786"/>
            <a:ext cx="4392488" cy="3269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4"/>
          <p:cNvSpPr txBox="1"/>
          <p:nvPr/>
        </p:nvSpPr>
        <p:spPr>
          <a:xfrm>
            <a:off x="610037" y="1194706"/>
            <a:ext cx="3888432" cy="369332"/>
          </a:xfrm>
          <a:prstGeom prst="rect">
            <a:avLst/>
          </a:prstGeom>
          <a:noFill/>
        </p:spPr>
        <p:txBody>
          <a:bodyPr wrap="square" rtlCol="0">
            <a:spAutoFit/>
          </a:bodyPr>
          <a:lstStyle/>
          <a:p>
            <a:r>
              <a:rPr lang="ja-JP" altLang="ja-JP" dirty="0">
                <a:latin typeface="Meiryo UI" panose="020B0604030504040204" pitchFamily="50" charset="-128"/>
                <a:ea typeface="Meiryo UI" panose="020B0604030504040204" pitchFamily="50" charset="-128"/>
                <a:cs typeface="Meiryo UI" panose="020B0604030504040204" pitchFamily="50" charset="-128"/>
              </a:rPr>
              <a:t>重回帰分析結果を</a:t>
            </a:r>
            <a:r>
              <a:rPr lang="ja-JP" altLang="ja-JP" dirty="0" smtClean="0">
                <a:latin typeface="Meiryo UI" panose="020B0604030504040204" pitchFamily="50" charset="-128"/>
                <a:ea typeface="Meiryo UI" panose="020B0604030504040204" pitchFamily="50" charset="-128"/>
                <a:cs typeface="Meiryo UI" panose="020B0604030504040204" pitchFamily="50" charset="-128"/>
              </a:rPr>
              <a:t>用いた</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評価</a:t>
            </a: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1509" name="Picture 5" descr="重回帰分析結果(2)"/>
          <p:cNvPicPr>
            <a:picLocks noChangeAspect="1" noChangeArrowheads="1"/>
          </p:cNvPicPr>
          <p:nvPr/>
        </p:nvPicPr>
        <p:blipFill>
          <a:blip r:embed="rId4" cstate="print">
            <a:extLst>
              <a:ext uri="{28A0092B-C50C-407E-A947-70E740481C1C}">
                <a14:useLocalDpi xmlns:a14="http://schemas.microsoft.com/office/drawing/2010/main" val="0"/>
              </a:ext>
            </a:extLst>
          </a:blip>
          <a:srcRect l="4236" t="6477" r="4764" b="6972"/>
          <a:stretch>
            <a:fillRect/>
          </a:stretch>
        </p:blipFill>
        <p:spPr bwMode="auto">
          <a:xfrm>
            <a:off x="4902541" y="1124744"/>
            <a:ext cx="3890791" cy="5240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70069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smtClean="0">
                <a:latin typeface="HGSｺﾞｼｯｸM" panose="020B0600000000000000" pitchFamily="50" charset="-128"/>
                <a:ea typeface="HGSｺﾞｼｯｸM" panose="020B0600000000000000" pitchFamily="50" charset="-128"/>
              </a:rPr>
              <a:t>３．道路防災対策の優先順位</a:t>
            </a:r>
            <a:r>
              <a:rPr lang="ja-JP" altLang="en-US" sz="3600" dirty="0">
                <a:latin typeface="HGSｺﾞｼｯｸM" panose="020B0600000000000000" pitchFamily="50" charset="-128"/>
                <a:ea typeface="HGSｺﾞｼｯｸM" panose="020B0600000000000000" pitchFamily="50" charset="-128"/>
              </a:rPr>
              <a:t>付け</a:t>
            </a:r>
            <a:r>
              <a:rPr lang="ja-JP" altLang="en-US" sz="3600" dirty="0" smtClean="0">
                <a:latin typeface="HGSｺﾞｼｯｸM" panose="020B0600000000000000" pitchFamily="50" charset="-128"/>
                <a:ea typeface="HGSｺﾞｼｯｸM" panose="020B0600000000000000" pitchFamily="50" charset="-128"/>
              </a:rPr>
              <a:t>の</a:t>
            </a:r>
            <a:r>
              <a:rPr lang="ja-JP" altLang="en-US" sz="3600" dirty="0">
                <a:latin typeface="HGSｺﾞｼｯｸM" panose="020B0600000000000000" pitchFamily="50" charset="-128"/>
                <a:ea typeface="HGSｺﾞｼｯｸM" panose="020B0600000000000000" pitchFamily="50" charset="-128"/>
              </a:rPr>
              <a:t>検討</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sz="2700" dirty="0">
                <a:latin typeface="HGSｺﾞｼｯｸM" panose="020B0600000000000000" pitchFamily="50" charset="-128"/>
                <a:ea typeface="HGSｺﾞｼｯｸM" panose="020B0600000000000000" pitchFamily="50" charset="-128"/>
              </a:rPr>
              <a:t>　</a:t>
            </a:r>
            <a:r>
              <a:rPr lang="ja-JP" altLang="en-US" sz="2700" dirty="0" smtClean="0">
                <a:latin typeface="HGSｺﾞｼｯｸM" panose="020B0600000000000000" pitchFamily="50" charset="-128"/>
                <a:ea typeface="HGSｺﾞｼｯｸM" panose="020B0600000000000000" pitchFamily="50" charset="-128"/>
              </a:rPr>
              <a:t>１）調査検討項目：安全性評価図</a:t>
            </a:r>
            <a:endParaRPr kumimoji="1" lang="ja-JP" altLang="en-US"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53</a:t>
            </a:fld>
            <a:endParaRPr kumimoji="1" lang="ja-JP" altLang="en-US"/>
          </a:p>
        </p:txBody>
      </p:sp>
      <p:pic>
        <p:nvPicPr>
          <p:cNvPr id="5" name="図 4" descr="最終結果（10段階）規制区間"/>
          <p:cNvPicPr>
            <a:picLocks noChangeAspect="1"/>
          </p:cNvPicPr>
          <p:nvPr/>
        </p:nvPicPr>
        <p:blipFill>
          <a:blip r:embed="rId2" cstate="print">
            <a:extLst>
              <a:ext uri="{28A0092B-C50C-407E-A947-70E740481C1C}">
                <a14:useLocalDpi xmlns:a14="http://schemas.microsoft.com/office/drawing/2010/main" val="0"/>
              </a:ext>
            </a:extLst>
          </a:blip>
          <a:srcRect l="5713" t="7613" r="5832" b="7744"/>
          <a:stretch>
            <a:fillRect/>
          </a:stretch>
        </p:blipFill>
        <p:spPr bwMode="auto">
          <a:xfrm>
            <a:off x="4840740" y="1196752"/>
            <a:ext cx="3763708" cy="5148000"/>
          </a:xfrm>
          <a:prstGeom prst="rect">
            <a:avLst/>
          </a:prstGeom>
          <a:noFill/>
          <a:ln>
            <a:noFill/>
          </a:ln>
        </p:spPr>
      </p:pic>
      <p:sp>
        <p:nvSpPr>
          <p:cNvPr id="6" name="テキスト ボックス 5"/>
          <p:cNvSpPr txBox="1"/>
          <p:nvPr/>
        </p:nvSpPr>
        <p:spPr>
          <a:xfrm>
            <a:off x="378934" y="5517232"/>
            <a:ext cx="4248472" cy="646331"/>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数種の分析</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方法</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によりメッシュ単位でもとめた災害要因の重みを</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用いて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同様</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の方法により路線単位でそれぞれの方法ごとに災害危険度の評価を</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行い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それ</a:t>
            </a:r>
            <a:r>
              <a:rPr lang="ja-JP" altLang="ja-JP" sz="1200" dirty="0">
                <a:latin typeface="Meiryo UI" panose="020B0604030504040204" pitchFamily="50" charset="-128"/>
                <a:ea typeface="Meiryo UI" panose="020B0604030504040204" pitchFamily="50" charset="-128"/>
                <a:cs typeface="Meiryo UI" panose="020B0604030504040204" pitchFamily="50" charset="-128"/>
              </a:rPr>
              <a:t>を合成して総合的な路線評価と</a:t>
            </a:r>
            <a:r>
              <a:rPr lang="ja-JP" altLang="ja-JP" sz="1200" dirty="0" smtClean="0">
                <a:latin typeface="Meiryo UI" panose="020B0604030504040204" pitchFamily="50" charset="-128"/>
                <a:ea typeface="Meiryo UI" panose="020B0604030504040204" pitchFamily="50" charset="-128"/>
                <a:cs typeface="Meiryo UI" panose="020B0604030504040204" pitchFamily="50" charset="-128"/>
              </a:rPr>
              <a:t>する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2539" name="グループ化 22538"/>
          <p:cNvGrpSpPr/>
          <p:nvPr/>
        </p:nvGrpSpPr>
        <p:grpSpPr>
          <a:xfrm>
            <a:off x="144246" y="1315797"/>
            <a:ext cx="4510983" cy="3985411"/>
            <a:chOff x="144246" y="1315797"/>
            <a:chExt cx="4510983" cy="3985411"/>
          </a:xfrm>
        </p:grpSpPr>
        <p:sp>
          <p:nvSpPr>
            <p:cNvPr id="7" name="テキスト ボックス 6"/>
            <p:cNvSpPr txBox="1"/>
            <p:nvPr/>
          </p:nvSpPr>
          <p:spPr>
            <a:xfrm>
              <a:off x="200152" y="1315797"/>
              <a:ext cx="4434564" cy="276999"/>
            </a:xfrm>
            <a:prstGeom prst="rect">
              <a:avLst/>
            </a:prstGeom>
            <a:solidFill>
              <a:schemeClr val="accent1"/>
            </a:solidFill>
            <a:ln>
              <a:solidFill>
                <a:schemeClr val="tx1"/>
              </a:solidFill>
              <a:prstDash val="solid"/>
            </a:ln>
          </p:spPr>
          <p:txBody>
            <a:bodyPr wrap="square" rtlCol="0" anchor="ctr" anchorCtr="0">
              <a:spAutoFit/>
            </a:bodyPr>
            <a:lstStyle/>
            <a:p>
              <a:pPr algn="ct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H6</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H27</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における斜面災害データ</a:t>
              </a:r>
              <a:endParaRPr kumimoji="1"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593222" y="1846565"/>
              <a:ext cx="1245855" cy="646331"/>
            </a:xfrm>
            <a:prstGeom prst="rect">
              <a:avLst/>
            </a:prstGeom>
            <a:solidFill>
              <a:schemeClr val="accent2"/>
            </a:solidFill>
            <a:ln>
              <a:solidFill>
                <a:schemeClr val="tx1"/>
              </a:solidFill>
              <a:prstDash val="solid"/>
            </a:ln>
          </p:spPr>
          <p:txBody>
            <a:bodyPr wrap="none" rtlCol="0" anchor="ctr" anchorCtr="0">
              <a:spAutoFit/>
            </a:bodyPr>
            <a:lstStyle/>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災害メッシュと</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無災害メッシュの</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分離</a:t>
              </a:r>
              <a:endPar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144246" y="1846565"/>
              <a:ext cx="1362874" cy="646331"/>
            </a:xfrm>
            <a:prstGeom prst="rect">
              <a:avLst/>
            </a:prstGeom>
            <a:solidFill>
              <a:schemeClr val="accent2"/>
            </a:solidFill>
            <a:ln>
              <a:solidFill>
                <a:schemeClr val="tx1"/>
              </a:solidFill>
              <a:prstDash val="solid"/>
            </a:ln>
          </p:spPr>
          <p:txBody>
            <a:bodyPr wrap="none" rtlCol="0" anchor="ctr" anchorCtr="0">
              <a:spAutoFit/>
            </a:bodyPr>
            <a:lstStyle/>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降雨イベントごとの</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複数災害</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メッシュ抽出</a:t>
              </a:r>
              <a:endPar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1613789" y="3060406"/>
              <a:ext cx="1198837" cy="461665"/>
            </a:xfrm>
            <a:prstGeom prst="rect">
              <a:avLst/>
            </a:prstGeom>
            <a:solidFill>
              <a:schemeClr val="accent3"/>
            </a:solidFill>
            <a:ln>
              <a:solidFill>
                <a:schemeClr val="tx1"/>
              </a:solidFill>
              <a:prstDash val="solid"/>
            </a:ln>
          </p:spPr>
          <p:txBody>
            <a:bodyPr wrap="square" rtlCol="0" anchor="ctr" anchorCtr="0">
              <a:spAutoFit/>
            </a:bodyPr>
            <a:lstStyle/>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災害の有無</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（判別分析）</a:t>
              </a:r>
              <a:endPar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3074602" y="3049864"/>
              <a:ext cx="1560114" cy="461665"/>
            </a:xfrm>
            <a:prstGeom prst="rect">
              <a:avLst/>
            </a:prstGeom>
            <a:solidFill>
              <a:schemeClr val="accent3"/>
            </a:solidFill>
            <a:ln>
              <a:solidFill>
                <a:schemeClr val="tx1"/>
              </a:solidFill>
              <a:prstDash val="solid"/>
            </a:ln>
          </p:spPr>
          <p:txBody>
            <a:bodyPr wrap="square" rtlCol="0" anchor="ctr" anchorCtr="0">
              <a:spAutoFit/>
            </a:bodyPr>
            <a:lstStyle/>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災害の有無</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（災害履歴評価）</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79511" y="3060406"/>
              <a:ext cx="1292341" cy="461665"/>
            </a:xfrm>
            <a:prstGeom prst="rect">
              <a:avLst/>
            </a:prstGeom>
            <a:solidFill>
              <a:schemeClr val="accent3"/>
            </a:solidFill>
            <a:ln>
              <a:solidFill>
                <a:schemeClr val="tx1"/>
              </a:solidFill>
              <a:prstDash val="solid"/>
            </a:ln>
          </p:spPr>
          <p:txBody>
            <a:bodyPr wrap="square" rtlCol="0" anchor="ctr" anchorCtr="0">
              <a:spAutoFit/>
            </a:bodyPr>
            <a:lstStyle/>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災害の規模</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（重回帰分析）</a:t>
              </a:r>
              <a:endParaRPr kumimoji="1" lang="ja-JP" altLang="en-US" sz="28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200153" y="4202181"/>
              <a:ext cx="1271700" cy="461665"/>
            </a:xfrm>
            <a:prstGeom prst="rect">
              <a:avLst/>
            </a:prstGeom>
            <a:solidFill>
              <a:schemeClr val="accent5"/>
            </a:solidFill>
            <a:ln>
              <a:solidFill>
                <a:schemeClr val="tx1"/>
              </a:solidFill>
              <a:prstDash val="solid"/>
            </a:ln>
          </p:spPr>
          <p:txBody>
            <a:bodyPr wrap="square" rtlCol="0" anchor="ctr" anchorCtr="0">
              <a:spAutoFit/>
            </a:bodyPr>
            <a:lstStyle/>
            <a:p>
              <a:pPr algn="ct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災害要因</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による評価点１</a:t>
              </a:r>
              <a:endParaRPr kumimoji="1"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3074602" y="4221088"/>
              <a:ext cx="1552804" cy="461665"/>
            </a:xfrm>
            <a:prstGeom prst="rect">
              <a:avLst/>
            </a:prstGeom>
            <a:solidFill>
              <a:schemeClr val="accent5"/>
            </a:solidFill>
            <a:ln>
              <a:solidFill>
                <a:schemeClr val="tx1"/>
              </a:solidFill>
              <a:prstDash val="solid"/>
            </a:ln>
          </p:spPr>
          <p:txBody>
            <a:bodyPr wrap="square" rtlCol="0" anchor="ctr" anchorCtr="0">
              <a:spAutoFit/>
            </a:bodyPr>
            <a:lstStyle/>
            <a:p>
              <a:pPr algn="ct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災害</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履歴</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による評価点</a:t>
              </a:r>
              <a:endParaRPr kumimoji="1"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1346441" y="5024209"/>
              <a:ext cx="2313455" cy="276999"/>
            </a:xfrm>
            <a:prstGeom prst="rect">
              <a:avLst/>
            </a:prstGeom>
            <a:solidFill>
              <a:schemeClr val="tx2"/>
            </a:solidFill>
            <a:ln>
              <a:solidFill>
                <a:schemeClr val="tx1"/>
              </a:solidFill>
              <a:prstDash val="solid"/>
            </a:ln>
          </p:spPr>
          <p:txBody>
            <a:bodyPr wrap="none" rtlCol="0" anchor="ctr" anchorCtr="0">
              <a:spAutoFit/>
            </a:bodyPr>
            <a:lstStyle/>
            <a:p>
              <a:pPr algn="ct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各</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道路</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区間の安全性の総合評価</a:t>
              </a:r>
              <a:endParaRPr kumimoji="1"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1619672" y="4202181"/>
              <a:ext cx="1192954" cy="461665"/>
            </a:xfrm>
            <a:prstGeom prst="rect">
              <a:avLst/>
            </a:prstGeom>
            <a:solidFill>
              <a:schemeClr val="accent5"/>
            </a:solidFill>
            <a:ln>
              <a:solidFill>
                <a:schemeClr val="tx1"/>
              </a:solidFill>
              <a:prstDash val="solid"/>
            </a:ln>
          </p:spPr>
          <p:txBody>
            <a:bodyPr wrap="square" rtlCol="0" anchor="ctr" anchorCtr="0">
              <a:spAutoFit/>
            </a:bodyPr>
            <a:lstStyle/>
            <a:p>
              <a:pPr algn="ct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災害要因</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による評価点２</a:t>
              </a:r>
              <a:endParaRPr kumimoji="1" lang="ja-JP" altLang="en-US" sz="2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179511" y="2764404"/>
              <a:ext cx="4464497" cy="246221"/>
            </a:xfrm>
            <a:prstGeom prst="rect">
              <a:avLst/>
            </a:prstGeom>
            <a:solidFill>
              <a:schemeClr val="accent4"/>
            </a:solidFill>
            <a:ln>
              <a:solidFill>
                <a:schemeClr val="tx1"/>
              </a:solidFill>
              <a:prstDash val="sysDash"/>
            </a:ln>
          </p:spPr>
          <p:txBody>
            <a:bodyPr wrap="square" rtlCol="0" anchor="ctr" anchorCtr="0">
              <a:spAutoFit/>
            </a:bodyPr>
            <a:lstStyle/>
            <a:p>
              <a:pPr algn="ct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メッシュによる危険度評価</a:t>
              </a:r>
              <a:endPar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200152" y="3600759"/>
              <a:ext cx="2612475" cy="246221"/>
            </a:xfrm>
            <a:prstGeom prst="rect">
              <a:avLst/>
            </a:prstGeom>
            <a:solidFill>
              <a:schemeClr val="accent4"/>
            </a:solidFill>
            <a:ln>
              <a:solidFill>
                <a:schemeClr val="tx1"/>
              </a:solidFill>
              <a:prstDash val="sysDash"/>
            </a:ln>
          </p:spPr>
          <p:txBody>
            <a:bodyPr wrap="square" rtlCol="0" anchor="ctr" anchorCtr="0">
              <a:spAutoFit/>
            </a:bodyPr>
            <a:lstStyle/>
            <a:p>
              <a:pPr algn="ct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要因別グループ別重み</a:t>
              </a:r>
              <a:endPar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2909238" y="3597603"/>
              <a:ext cx="1745991" cy="246221"/>
            </a:xfrm>
            <a:prstGeom prst="rect">
              <a:avLst/>
            </a:prstGeom>
            <a:solidFill>
              <a:schemeClr val="accent4"/>
            </a:solidFill>
            <a:ln>
              <a:solidFill>
                <a:schemeClr val="tx1"/>
              </a:solidFill>
              <a:prstDash val="sysDash"/>
            </a:ln>
          </p:spPr>
          <p:txBody>
            <a:bodyPr wrap="none" rtlCol="0" anchor="ctr" anchorCtr="0">
              <a:spAutoFit/>
            </a:body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周辺災害の距離</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に応じた</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重み</a:t>
              </a:r>
            </a:p>
          </p:txBody>
        </p:sp>
        <p:cxnSp>
          <p:nvCxnSpPr>
            <p:cNvPr id="25" name="直線コネクタ 24"/>
            <p:cNvCxnSpPr/>
            <p:nvPr/>
          </p:nvCxnSpPr>
          <p:spPr>
            <a:xfrm flipH="1">
              <a:off x="830945" y="4659486"/>
              <a:ext cx="0" cy="1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2195735" y="4653136"/>
              <a:ext cx="1" cy="1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H="1">
              <a:off x="3957410" y="4665836"/>
              <a:ext cx="1" cy="1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824595" y="4843846"/>
              <a:ext cx="3132000"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31" name="直線矢印コネクタ 30"/>
            <p:cNvCxnSpPr>
              <a:endCxn id="17" idx="0"/>
            </p:cNvCxnSpPr>
            <p:nvPr/>
          </p:nvCxnSpPr>
          <p:spPr>
            <a:xfrm>
              <a:off x="2503168" y="4843846"/>
              <a:ext cx="1" cy="180363"/>
            </a:xfrm>
            <a:prstGeom prst="straightConnector1">
              <a:avLst/>
            </a:prstGeom>
            <a:ln w="12700">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22536" name="直線矢印コネクタ 22535"/>
            <p:cNvCxnSpPr>
              <a:endCxn id="10" idx="0"/>
            </p:cNvCxnSpPr>
            <p:nvPr/>
          </p:nvCxnSpPr>
          <p:spPr>
            <a:xfrm>
              <a:off x="824594" y="1592796"/>
              <a:ext cx="1089" cy="25376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a:off x="816850" y="3843823"/>
              <a:ext cx="1089" cy="3600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2212662" y="3861088"/>
              <a:ext cx="1089" cy="3600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841385" y="2492928"/>
              <a:ext cx="1089" cy="2880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2216149" y="2492928"/>
              <a:ext cx="1089" cy="2880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2212118" y="1592796"/>
              <a:ext cx="1089" cy="25376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3952064" y="1592912"/>
              <a:ext cx="1089" cy="11880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a:off x="3956595" y="3851147"/>
              <a:ext cx="1089" cy="3600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612111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３</a:t>
            </a:r>
            <a:r>
              <a:rPr lang="ja-JP" altLang="en-US" sz="3600" dirty="0" smtClean="0">
                <a:latin typeface="HGSｺﾞｼｯｸM" panose="020B0600000000000000" pitchFamily="50" charset="-128"/>
                <a:ea typeface="HGSｺﾞｼｯｸM" panose="020B0600000000000000" pitchFamily="50" charset="-128"/>
              </a:rPr>
              <a:t>．道路防災</a:t>
            </a:r>
            <a:r>
              <a:rPr lang="ja-JP" altLang="en-US" sz="3600" dirty="0">
                <a:latin typeface="HGSｺﾞｼｯｸM" panose="020B0600000000000000" pitchFamily="50" charset="-128"/>
                <a:ea typeface="HGSｺﾞｼｯｸM" panose="020B0600000000000000" pitchFamily="50" charset="-128"/>
              </a:rPr>
              <a:t>対策の優先順位付けの検討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2400" dirty="0">
                <a:latin typeface="HGSｺﾞｼｯｸM" panose="020B0600000000000000" pitchFamily="50" charset="-128"/>
                <a:ea typeface="HGSｺﾞｼｯｸM" panose="020B0600000000000000" pitchFamily="50" charset="-128"/>
              </a:rPr>
              <a:t>　１）調査検討項目：安全性評価図</a:t>
            </a:r>
            <a:endParaRPr lang="ja-JP" altLang="en-US" dirty="0">
              <a:latin typeface="HGSｺﾞｼｯｸM" panose="020B0600000000000000" pitchFamily="50" charset="-128"/>
              <a:ea typeface="HGSｺﾞｼｯｸM" panose="020B0600000000000000" pitchFamily="50" charset="-128"/>
            </a:endParaRPr>
          </a:p>
        </p:txBody>
      </p:sp>
      <p:sp>
        <p:nvSpPr>
          <p:cNvPr id="7" name="フッター プレースホルダー 6"/>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54</a:t>
            </a:fld>
            <a:endParaRPr kumimoji="1" lang="ja-JP" altLang="en-US"/>
          </a:p>
        </p:txBody>
      </p:sp>
      <p:sp>
        <p:nvSpPr>
          <p:cNvPr id="5" name="テキスト ボックス 4"/>
          <p:cNvSpPr txBox="1"/>
          <p:nvPr/>
        </p:nvSpPr>
        <p:spPr>
          <a:xfrm>
            <a:off x="100233" y="1268760"/>
            <a:ext cx="8928000" cy="1077218"/>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現行の防災対策の優先順位付け（対策の重点化）</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⇒道路</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防災点検箇所ごとの、健全度（</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安定度調査結果）と社会的影響度</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ポイントのマトリクス評価により、優先順位を定めて実施</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27" name="テキスト ボックス 26"/>
          <p:cNvSpPr txBox="1"/>
          <p:nvPr/>
        </p:nvSpPr>
        <p:spPr>
          <a:xfrm>
            <a:off x="467544" y="2539930"/>
            <a:ext cx="4041768" cy="2523768"/>
          </a:xfrm>
          <a:prstGeom prst="rect">
            <a:avLst/>
          </a:prstGeom>
          <a:noFill/>
          <a:ln w="15875">
            <a:solidFill>
              <a:schemeClr val="tx1"/>
            </a:solidFill>
            <a:prstDash val="dash"/>
          </a:ln>
        </p:spPr>
        <p:txBody>
          <a:bodyPr wrap="square" rtlCol="0">
            <a:spAutoFit/>
          </a:bodyPr>
          <a:lstStyle/>
          <a:p>
            <a:pPr marL="285750" indent="-285750">
              <a:buFont typeface="Wingdings" panose="05000000000000000000" pitchFamily="2" charset="2"/>
              <a:buChar char="ü"/>
            </a:pPr>
            <a:r>
              <a:rPr lang="ja-JP" altLang="en-US" sz="1600" b="1" dirty="0" smtClean="0">
                <a:latin typeface="HGSｺﾞｼｯｸM" panose="020B0600000000000000" pitchFamily="50" charset="-128"/>
                <a:ea typeface="HGSｺﾞｼｯｸM" panose="020B0600000000000000" pitchFamily="50" charset="-128"/>
                <a:cs typeface="Meiryo UI" panose="020B0604030504040204" pitchFamily="50" charset="-128"/>
              </a:rPr>
              <a:t>健全度判定（安定度調査結果）</a:t>
            </a:r>
            <a:endParaRPr lang="en-US" altLang="ja-JP" sz="16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70</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点以上：</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要対策</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40</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rPr>
              <a:t>69</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点：</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経過観察（カルテ対応</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39</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点以下：対策不要</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pPr marL="285750" indent="-285750" eaLnBrk="0" hangingPunct="0">
              <a:buFont typeface="Wingdings" panose="05000000000000000000" pitchFamily="2" charset="2"/>
              <a:buChar char="ü"/>
            </a:pPr>
            <a:r>
              <a:rPr lang="ja-JP" altLang="en-US" sz="1600" b="1" dirty="0" smtClean="0">
                <a:latin typeface="HGSｺﾞｼｯｸM" panose="020B0600000000000000" pitchFamily="50" charset="-128"/>
                <a:ea typeface="HGSｺﾞｼｯｸM" panose="020B0600000000000000" pitchFamily="50" charset="-128"/>
                <a:cs typeface="Meiryo UI" panose="020B0604030504040204" pitchFamily="50" charset="-128"/>
              </a:rPr>
              <a:t>社会的</a:t>
            </a:r>
            <a:r>
              <a:rPr lang="ja-JP" altLang="en-US" sz="1600" b="1" dirty="0">
                <a:latin typeface="HGSｺﾞｼｯｸM" panose="020B0600000000000000" pitchFamily="50" charset="-128"/>
                <a:ea typeface="HGSｺﾞｼｯｸM" panose="020B0600000000000000" pitchFamily="50" charset="-128"/>
                <a:cs typeface="Meiryo UI" panose="020B0604030504040204" pitchFamily="50" charset="-128"/>
              </a:rPr>
              <a:t>影響度</a:t>
            </a:r>
            <a:r>
              <a:rPr lang="ja-JP" altLang="en-US" sz="1600" b="1" dirty="0" smtClean="0">
                <a:latin typeface="HGSｺﾞｼｯｸM" panose="020B0600000000000000" pitchFamily="50" charset="-128"/>
                <a:ea typeface="HGSｺﾞｼｯｸM" panose="020B0600000000000000" pitchFamily="50" charset="-128"/>
                <a:cs typeface="Meiryo UI" panose="020B0604030504040204" pitchFamily="50" charset="-128"/>
              </a:rPr>
              <a:t>ポイント</a:t>
            </a:r>
            <a:endParaRPr lang="en-US" altLang="ja-JP" sz="1600" b="1" dirty="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　個々</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の路線が持つ属性から被災</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した</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場合</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の社会的影響度を評価したもの。</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　（属性項目）　</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　　広域</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緊急交通</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路、府県</a:t>
            </a:r>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間</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道路、</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　　バス路線、迂回路の有無、</a:t>
            </a:r>
            <a:endPar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eaLnBrk="0" hangingPunct="0"/>
            <a:r>
              <a:rPr lang="ja-JP" altLang="en-US" sz="1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　崩壊履歴の有無</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pic>
        <p:nvPicPr>
          <p:cNvPr id="2050" name="図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3" y="2276872"/>
            <a:ext cx="4478356" cy="292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p:cNvSpPr txBox="1"/>
          <p:nvPr/>
        </p:nvSpPr>
        <p:spPr>
          <a:xfrm>
            <a:off x="448220" y="5108991"/>
            <a:ext cx="8208912" cy="1200329"/>
          </a:xfrm>
          <a:prstGeom prst="rect">
            <a:avLst/>
          </a:prstGeom>
          <a:noFill/>
        </p:spPr>
        <p:txBody>
          <a:bodyPr wrap="square" rtlCol="0">
            <a:spAutoFit/>
          </a:bodyPr>
          <a:lstStyle/>
          <a:p>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安全性評価図（安全性の各評価点）を、「社会的影響度」に加味することにより、各道路区間における対策の優先順位付けを行うことが可能。</a:t>
            </a:r>
            <a:endParaRPr kumimoji="1"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837226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４．検討の方向性</a:t>
            </a:r>
            <a:r>
              <a:rPr lang="ja-JP" altLang="en-US" sz="2000" dirty="0">
                <a:solidFill>
                  <a:srgbClr val="464653"/>
                </a:solidFill>
                <a:latin typeface="HGSｺﾞｼｯｸM" panose="020B0600000000000000" pitchFamily="50" charset="-128"/>
                <a:ea typeface="HGSｺﾞｼｯｸM" panose="020B0600000000000000" pitchFamily="50" charset="-128"/>
              </a:rPr>
              <a:t>（平成</a:t>
            </a:r>
            <a:r>
              <a:rPr lang="en-US" altLang="ja-JP" sz="2000" dirty="0">
                <a:solidFill>
                  <a:srgbClr val="464653"/>
                </a:solidFill>
                <a:latin typeface="HGSｺﾞｼｯｸM" panose="020B0600000000000000" pitchFamily="50" charset="-128"/>
                <a:ea typeface="HGSｺﾞｼｯｸM" panose="020B0600000000000000" pitchFamily="50" charset="-128"/>
              </a:rPr>
              <a:t>27</a:t>
            </a:r>
            <a:r>
              <a:rPr lang="ja-JP" altLang="en-US" sz="2000" dirty="0">
                <a:solidFill>
                  <a:srgbClr val="464653"/>
                </a:solidFill>
                <a:latin typeface="HGSｺﾞｼｯｸM" panose="020B0600000000000000" pitchFamily="50" charset="-128"/>
                <a:ea typeface="HGSｺﾞｼｯｸM" panose="020B0600000000000000" pitchFamily="50" charset="-128"/>
              </a:rPr>
              <a:t>年度第</a:t>
            </a:r>
            <a:r>
              <a:rPr lang="en-US" altLang="ja-JP" sz="2000" dirty="0">
                <a:solidFill>
                  <a:srgbClr val="464653"/>
                </a:solidFill>
                <a:latin typeface="HGSｺﾞｼｯｸM" panose="020B0600000000000000" pitchFamily="50" charset="-128"/>
                <a:ea typeface="HGSｺﾞｼｯｸM" panose="020B0600000000000000" pitchFamily="50" charset="-128"/>
              </a:rPr>
              <a:t>1</a:t>
            </a:r>
            <a:r>
              <a:rPr lang="ja-JP" altLang="en-US" sz="2000" dirty="0" smtClean="0">
                <a:solidFill>
                  <a:srgbClr val="464653"/>
                </a:solidFill>
                <a:latin typeface="HGSｺﾞｼｯｸM" panose="020B0600000000000000" pitchFamily="50" charset="-128"/>
                <a:ea typeface="HGSｺﾞｼｯｸM" panose="020B0600000000000000" pitchFamily="50" charset="-128"/>
              </a:rPr>
              <a:t>回道路・橋梁等部会）</a:t>
            </a:r>
            <a:endParaRPr kumimoji="1" lang="ja-JP" altLang="en-US" dirty="0"/>
          </a:p>
        </p:txBody>
      </p:sp>
      <p:sp>
        <p:nvSpPr>
          <p:cNvPr id="3" name="フッター プレースホルダー 2"/>
          <p:cNvSpPr>
            <a:spLocks noGrp="1"/>
          </p:cNvSpPr>
          <p:nvPr>
            <p:ph type="ftr" sz="quarter" idx="11"/>
          </p:nvPr>
        </p:nvSpPr>
        <p:spPr/>
        <p:txBody>
          <a:bodyPr/>
          <a:lstStyle/>
          <a:p>
            <a:r>
              <a:rPr kumimoji="1" lang="ja-JP" altLang="en-US" dirty="0" smtClean="0"/>
              <a:t>資料５</a:t>
            </a:r>
            <a:endParaRPr kumimoji="1" lang="ja-JP" altLang="en-US" dirty="0"/>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55</a:t>
            </a:fld>
            <a:endParaRPr kumimoji="1" lang="ja-JP" altLang="en-US"/>
          </a:p>
        </p:txBody>
      </p:sp>
      <p:sp>
        <p:nvSpPr>
          <p:cNvPr id="34" name="テキスト ボックス 33"/>
          <p:cNvSpPr txBox="1"/>
          <p:nvPr/>
        </p:nvSpPr>
        <p:spPr>
          <a:xfrm>
            <a:off x="467543" y="1412776"/>
            <a:ext cx="8208913" cy="4339650"/>
          </a:xfrm>
          <a:prstGeom prst="rect">
            <a:avLst/>
          </a:prstGeom>
          <a:noFill/>
        </p:spPr>
        <p:txBody>
          <a:bodyPr wrap="square" rtlCol="0">
            <a:spAutoFit/>
          </a:bodyPr>
          <a:lstStyle/>
          <a:p>
            <a:pPr marL="342900" indent="-342900">
              <a:buFont typeface="Wingdings" panose="05000000000000000000" pitchFamily="2" charset="2"/>
              <a:buChar char="Ø"/>
            </a:pPr>
            <a:r>
              <a:rPr lang="ja-JP" altLang="en-US" sz="28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規制区間の解除（緩和）について</a:t>
            </a:r>
            <a:endParaRPr lang="en-US" altLang="ja-JP" sz="28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異常気象時における通行規制の規制区間解除に関する</a:t>
            </a:r>
            <a:endParaRPr lang="en-US" altLang="ja-JP" sz="24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運用について（通知案）を平成</a:t>
            </a:r>
            <a:r>
              <a:rPr lang="en-US" altLang="ja-JP" sz="24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28</a:t>
            </a:r>
            <a:r>
              <a:rPr lang="ja-JP" altLang="en-US" sz="24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年度から運用開始。</a:t>
            </a:r>
            <a:endParaRPr lang="en-US" altLang="ja-JP" sz="24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規制発令の解除基準について</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⇒平成</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28</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年度から調査</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検討</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及び現地確認のうえモニタリ</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ングに着手し、平成</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29</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9</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月を目途にとりまとめ。</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342900" indent="-3429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道路防災対策の優先順位付けについて</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rPr>
              <a:t>28</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年度から</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調査検討に</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着手し、</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29</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年</a:t>
            </a:r>
            <a:r>
              <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rPr>
              <a:t>3</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月</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目</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　途にとりまとめ。</a:t>
            </a:r>
            <a:endParaRPr lang="en-US" altLang="ja-JP"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8495454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ッター プレースホルダー 7"/>
          <p:cNvSpPr>
            <a:spLocks noGrp="1"/>
          </p:cNvSpPr>
          <p:nvPr>
            <p:ph type="ftr" sz="quarter" idx="11"/>
          </p:nvPr>
        </p:nvSpPr>
        <p:spPr/>
        <p:txBody>
          <a:bodyPr/>
          <a:lstStyle/>
          <a:p>
            <a:r>
              <a:rPr kumimoji="1" lang="ja-JP" altLang="en-US" dirty="0" smtClean="0"/>
              <a:t>資料５</a:t>
            </a:r>
            <a:endParaRPr kumimoji="1" lang="ja-JP" altLang="en-US" dirty="0"/>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6</a:t>
            </a:fld>
            <a:endParaRPr kumimoji="1" lang="ja-JP" altLang="en-US"/>
          </a:p>
        </p:txBody>
      </p:sp>
      <p:sp>
        <p:nvSpPr>
          <p:cNvPr id="7" name="テキスト ボックス 6"/>
          <p:cNvSpPr txBox="1"/>
          <p:nvPr/>
        </p:nvSpPr>
        <p:spPr>
          <a:xfrm>
            <a:off x="251520" y="3356992"/>
            <a:ext cx="8568952" cy="2923877"/>
          </a:xfrm>
          <a:prstGeom prst="rect">
            <a:avLst/>
          </a:prstGeom>
          <a:noFill/>
          <a:ln>
            <a:solidFill>
              <a:schemeClr val="tx1"/>
            </a:solidFill>
            <a:prstDash val="dash"/>
          </a:ln>
        </p:spPr>
        <p:txBody>
          <a:bodyPr wrap="square" rtlCol="0">
            <a:spAutoFit/>
          </a:bodyPr>
          <a:lstStyle/>
          <a:p>
            <a:pPr marL="457200" indent="-457200">
              <a:buFont typeface="Wingdings" panose="05000000000000000000" pitchFamily="2" charset="2"/>
              <a:buChar char="Ø"/>
            </a:pP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平成２７年度の道路防災点検による「要対策箇所」の対策工が完了</a:t>
            </a:r>
            <a:r>
              <a:rPr lang="en-US" altLang="ja-JP" sz="2400" u="sng"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u="sng"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していること。</a:t>
            </a:r>
            <a:endPar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対策工の完了後に一定期間の経過観察を行うこと。</a:t>
            </a:r>
            <a:endPar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経過観察結果を参考に規制区間の安全性評価について、学識経験者</a:t>
            </a:r>
            <a:r>
              <a:rPr lang="en-US" altLang="ja-JP" sz="2400" u="sng"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u="sng"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の見解を得ること。</a:t>
            </a:r>
            <a:endParaRPr lang="en-US" altLang="ja-JP" sz="24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endPar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１：「要対策箇所」が無い場合も含む。</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２：大阪府都市基盤施設維持管理技術審議会委員</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テキスト ボックス 8"/>
          <p:cNvSpPr txBox="1"/>
          <p:nvPr/>
        </p:nvSpPr>
        <p:spPr>
          <a:xfrm>
            <a:off x="100233" y="2505090"/>
            <a:ext cx="8928000" cy="707886"/>
          </a:xfrm>
          <a:prstGeom prst="rect">
            <a:avLst/>
          </a:prstGeom>
          <a:noFill/>
          <a:ln>
            <a:noFill/>
            <a:prstDash val="dash"/>
          </a:ln>
        </p:spPr>
        <p:txBody>
          <a:bodyPr wrap="square" rtlCol="0">
            <a:spAutoFit/>
          </a:bodyPr>
          <a:lstStyle/>
          <a:p>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　　⇒次の３条件を満たすものについて、随時、通行規制区間の見直し</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　　を実施する。</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タイトル 1"/>
          <p:cNvSpPr>
            <a:spLocks noGrp="1"/>
          </p:cNvSpPr>
          <p:nvPr>
            <p:ph type="title"/>
          </p:nvPr>
        </p:nvSpPr>
        <p:spPr>
          <a:xfrm>
            <a:off x="457200" y="228600"/>
            <a:ext cx="8229600" cy="914400"/>
          </a:xfrm>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sz="3100" dirty="0" smtClean="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３</a:t>
            </a:r>
            <a:r>
              <a:rPr lang="ja-JP" altLang="en-US" sz="2700" dirty="0" smtClean="0">
                <a:latin typeface="HGSｺﾞｼｯｸM" panose="020B0600000000000000" pitchFamily="50" charset="-128"/>
                <a:ea typeface="HGSｺﾞｼｯｸM" panose="020B0600000000000000" pitchFamily="50" charset="-128"/>
              </a:rPr>
              <a:t>）</a:t>
            </a:r>
            <a:r>
              <a:rPr lang="ja-JP" altLang="en-US" sz="2700" dirty="0">
                <a:latin typeface="HGSｺﾞｼｯｸM" panose="020B0600000000000000" pitchFamily="50" charset="-128"/>
                <a:ea typeface="HGSｺﾞｼｯｸM" panose="020B0600000000000000" pitchFamily="50" charset="-128"/>
              </a:rPr>
              <a:t>大阪府における</a:t>
            </a:r>
            <a:r>
              <a:rPr lang="ja-JP" altLang="en-US" sz="2700" dirty="0" smtClean="0">
                <a:latin typeface="HGSｺﾞｼｯｸM" panose="020B0600000000000000" pitchFamily="50" charset="-128"/>
                <a:ea typeface="HGSｺﾞｼｯｸM" panose="020B0600000000000000" pitchFamily="50" charset="-128"/>
              </a:rPr>
              <a:t>運用方針</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11" name="テキスト ボックス 10"/>
          <p:cNvSpPr txBox="1"/>
          <p:nvPr/>
        </p:nvSpPr>
        <p:spPr>
          <a:xfrm>
            <a:off x="100233" y="1268760"/>
            <a:ext cx="8928000" cy="954107"/>
          </a:xfrm>
          <a:prstGeom prst="rect">
            <a:avLst/>
          </a:prstGeom>
          <a:solidFill>
            <a:schemeClr val="bg2"/>
          </a:solidFill>
          <a:ln>
            <a:solidFill>
              <a:schemeClr val="tx1"/>
            </a:solidFill>
            <a:prstDash val="solid"/>
          </a:ln>
        </p:spPr>
        <p:txBody>
          <a:bodyPr wrap="square" rtlCol="0">
            <a:spAutoFit/>
          </a:bodyPr>
          <a:lstStyle/>
          <a:p>
            <a:pPr marL="457200" indent="-4572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異常気象時に</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おける通行</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規制の規制区間解除に関する運用について（通知案）</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6274485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600" dirty="0">
                <a:latin typeface="HGSｺﾞｼｯｸM" panose="020B0600000000000000" pitchFamily="50" charset="-128"/>
                <a:ea typeface="HGSｺﾞｼｯｸM" panose="020B0600000000000000" pitchFamily="50" charset="-128"/>
              </a:rPr>
              <a:t>１．規制区間の解除（緩和）の検討</a:t>
            </a:r>
            <a:r>
              <a:rPr lang="en-US" altLang="ja-JP" sz="3600" dirty="0">
                <a:latin typeface="HGSｺﾞｼｯｸM" panose="020B0600000000000000" pitchFamily="50" charset="-128"/>
                <a:ea typeface="HGSｺﾞｼｯｸM" panose="020B0600000000000000" pitchFamily="50" charset="-128"/>
              </a:rPr>
              <a:t/>
            </a:r>
            <a:br>
              <a:rPr lang="en-US" altLang="ja-JP" sz="3600"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３）大阪府における運用</a:t>
            </a:r>
            <a:r>
              <a:rPr lang="ja-JP" altLang="en-US" sz="2700" dirty="0" smtClean="0">
                <a:latin typeface="HGSｺﾞｼｯｸM" panose="020B0600000000000000" pitchFamily="50" charset="-128"/>
                <a:ea typeface="HGSｺﾞｼｯｸM" panose="020B0600000000000000" pitchFamily="50" charset="-128"/>
              </a:rPr>
              <a:t>方針：解説</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dirty="0" smtClean="0">
                <a:latin typeface="+mn-ea"/>
              </a:rPr>
              <a:t>資料５</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7</a:t>
            </a:fld>
            <a:endParaRPr kumimoji="1" lang="ja-JP" altLang="en-US" dirty="0"/>
          </a:p>
        </p:txBody>
      </p:sp>
      <p:sp>
        <p:nvSpPr>
          <p:cNvPr id="5" name="テキスト ボックス 4"/>
          <p:cNvSpPr txBox="1"/>
          <p:nvPr/>
        </p:nvSpPr>
        <p:spPr>
          <a:xfrm>
            <a:off x="100233" y="1268760"/>
            <a:ext cx="8928000" cy="523220"/>
          </a:xfrm>
          <a:prstGeom prst="rect">
            <a:avLst/>
          </a:prstGeom>
          <a:solidFill>
            <a:schemeClr val="accent4">
              <a:lumMod val="20000"/>
              <a:lumOff val="80000"/>
            </a:schemeClr>
          </a:solidFill>
          <a:ln>
            <a:solidFill>
              <a:schemeClr val="tx1"/>
            </a:solidFill>
            <a:prstDash val="solid"/>
          </a:ln>
        </p:spPr>
        <p:txBody>
          <a:bodyPr wrap="square" rtlCol="0">
            <a:spAutoFit/>
          </a:bodyPr>
          <a:lstStyle/>
          <a:p>
            <a:pPr marL="457200" indent="-4572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３条件の具体的な運用方法</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539552" y="4077072"/>
            <a:ext cx="8064896" cy="1815882"/>
          </a:xfrm>
          <a:prstGeom prst="rect">
            <a:avLst/>
          </a:prstGeom>
          <a:noFill/>
          <a:ln>
            <a:solidFill>
              <a:schemeClr val="tx1"/>
            </a:solidFill>
            <a:prstDash val="dash"/>
          </a:ln>
        </p:spPr>
        <p:txBody>
          <a:bodyPr wrap="square" rtlCol="0">
            <a:spAutoFit/>
          </a:bodyPr>
          <a:lstStyle/>
          <a:p>
            <a:pPr marL="457200" indent="-457200">
              <a:buFont typeface="+mj-ea"/>
              <a:buAutoNum type="circleNumDbPlain"/>
            </a:pPr>
            <a:r>
              <a:rPr lang="ja-JP" altLang="en-US" sz="28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見直し対象区間</a:t>
            </a:r>
            <a:r>
              <a:rPr lang="ja-JP" altLang="en-US" sz="24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（要対策箇所）</a:t>
            </a:r>
            <a:endParaRPr lang="en-US" altLang="ja-JP" sz="2400" b="1" u="sng"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mj-ea"/>
              <a:buAutoNum type="circleNumDbPlain"/>
            </a:pPr>
            <a:r>
              <a:rPr lang="ja-JP" altLang="en-US" sz="28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規制基準雨量の設定緩和</a:t>
            </a:r>
            <a:r>
              <a:rPr lang="ja-JP" altLang="en-US" sz="20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追加対策と経験雨量）</a:t>
            </a:r>
            <a:endParaRPr lang="en-US" altLang="ja-JP" sz="2800" b="1" u="sng"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mj-ea"/>
              <a:buAutoNum type="circleNumDbPlain"/>
            </a:pPr>
            <a:r>
              <a:rPr lang="ja-JP" altLang="en-US" sz="28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経過観察</a:t>
            </a:r>
            <a:r>
              <a:rPr lang="ja-JP" altLang="en-US" sz="24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（対策工の評価とモニタリング）</a:t>
            </a:r>
            <a:endParaRPr lang="en-US" altLang="ja-JP" sz="2800" b="1" u="sng"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mj-ea"/>
              <a:buAutoNum type="circleNumDbPlain"/>
            </a:pPr>
            <a:r>
              <a:rPr lang="ja-JP" altLang="en-US" sz="28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安全性の評価</a:t>
            </a:r>
            <a:r>
              <a:rPr lang="ja-JP" altLang="en-US" sz="2400" b="1" u="sng"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（規制区間の解除）</a:t>
            </a:r>
            <a:endParaRPr lang="en-US" altLang="ja-JP" sz="2400" b="1" u="sng"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テキスト ボックス 8"/>
          <p:cNvSpPr txBox="1"/>
          <p:nvPr/>
        </p:nvSpPr>
        <p:spPr>
          <a:xfrm>
            <a:off x="100233" y="2045166"/>
            <a:ext cx="8928000" cy="1815882"/>
          </a:xfrm>
          <a:prstGeom prst="rect">
            <a:avLst/>
          </a:prstGeom>
          <a:noFill/>
          <a:ln>
            <a:noFill/>
            <a:prstDash val="dash"/>
          </a:ln>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以下のとおり、①見直し対象区間の要件を満たすものは、</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順次②～④の手順を踏み、安全性が確認できた区間については、随時、通行規制区間の解除を行う</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ことができる。</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33395600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latin typeface="HGSｺﾞｼｯｸM" panose="020B0600000000000000" pitchFamily="50" charset="-128"/>
                <a:ea typeface="HGSｺﾞｼｯｸM" panose="020B0600000000000000" pitchFamily="50" charset="-128"/>
              </a:rPr>
              <a:t>１．規制区間の解除（緩和）の検討</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３）大阪府における</a:t>
            </a:r>
            <a:r>
              <a:rPr lang="ja-JP" altLang="en-US" sz="2700" dirty="0" smtClean="0">
                <a:latin typeface="HGSｺﾞｼｯｸM" panose="020B0600000000000000" pitchFamily="50" charset="-128"/>
                <a:ea typeface="HGSｺﾞｼｯｸM" panose="020B0600000000000000" pitchFamily="50" charset="-128"/>
              </a:rPr>
              <a:t>運用方針：解説</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dirty="0" smtClean="0">
                <a:latin typeface="+mn-ea"/>
              </a:rPr>
              <a:t>資料５</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8</a:t>
            </a:fld>
            <a:endParaRPr kumimoji="1" lang="ja-JP" altLang="en-US" dirty="0"/>
          </a:p>
        </p:txBody>
      </p:sp>
      <p:sp>
        <p:nvSpPr>
          <p:cNvPr id="5" name="テキスト ボックス 4"/>
          <p:cNvSpPr txBox="1"/>
          <p:nvPr/>
        </p:nvSpPr>
        <p:spPr>
          <a:xfrm>
            <a:off x="100233" y="1268760"/>
            <a:ext cx="8928000" cy="523220"/>
          </a:xfrm>
          <a:prstGeom prst="rect">
            <a:avLst/>
          </a:prstGeom>
          <a:solidFill>
            <a:schemeClr val="bg2"/>
          </a:solidFill>
          <a:ln>
            <a:solidFill>
              <a:schemeClr val="tx1"/>
            </a:solidFill>
          </a:ln>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①　見直し対象区間</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（要対策箇所）</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539821" y="1916832"/>
            <a:ext cx="8064896" cy="3108543"/>
          </a:xfrm>
          <a:prstGeom prst="rect">
            <a:avLst/>
          </a:prstGeom>
          <a:noFill/>
          <a:ln>
            <a:noFill/>
            <a:prstDash val="dash"/>
          </a:ln>
        </p:spPr>
        <p:txBody>
          <a:bodyPr wrap="square" rtlCol="0">
            <a:spAutoFit/>
          </a:bodyPr>
          <a:lstStyle/>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平成２７年度の道路防災点検による、</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要対策箇所の対策工が完了</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した区間。</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平成</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２７年度の道路防災点検において、</a:t>
            </a:r>
            <a:r>
              <a:rPr lang="ja-JP" altLang="en-US" sz="28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要対策箇所が存在しない</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区間</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上記２つの区間において、関係者</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３</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の理解が得られ、</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道路管理者（土木事務所）として、必要と判断</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する区間。</a:t>
            </a:r>
            <a:endParaRPr lang="en-US" altLang="ja-JP"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テキスト ボックス 9"/>
          <p:cNvSpPr txBox="1"/>
          <p:nvPr/>
        </p:nvSpPr>
        <p:spPr>
          <a:xfrm>
            <a:off x="539552" y="5117122"/>
            <a:ext cx="8064896" cy="400110"/>
          </a:xfrm>
          <a:prstGeom prst="rect">
            <a:avLst/>
          </a:prstGeom>
          <a:noFill/>
          <a:ln>
            <a:noFill/>
            <a:prstDash val="dash"/>
          </a:ln>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３：地元市町村、沿道住民、所轄警察署など</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18174205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dirty="0">
                <a:latin typeface="HGSｺﾞｼｯｸM" panose="020B0600000000000000" pitchFamily="50" charset="-128"/>
                <a:ea typeface="HGSｺﾞｼｯｸM" panose="020B0600000000000000" pitchFamily="50" charset="-128"/>
              </a:rPr>
              <a:t>１．規制区間の解除（緩和）の検討</a:t>
            </a:r>
            <a:r>
              <a:rPr lang="en-US" altLang="ja-JP" dirty="0">
                <a:latin typeface="HGSｺﾞｼｯｸM" panose="020B0600000000000000" pitchFamily="50" charset="-128"/>
                <a:ea typeface="HGSｺﾞｼｯｸM" panose="020B0600000000000000" pitchFamily="50" charset="-128"/>
              </a:rPr>
              <a:t/>
            </a:r>
            <a:br>
              <a:rPr lang="en-US" altLang="ja-JP" dirty="0">
                <a:latin typeface="HGSｺﾞｼｯｸM" panose="020B0600000000000000" pitchFamily="50" charset="-128"/>
                <a:ea typeface="HGSｺﾞｼｯｸM" panose="020B0600000000000000" pitchFamily="50" charset="-128"/>
              </a:rPr>
            </a:br>
            <a:r>
              <a:rPr lang="ja-JP" altLang="en-US" dirty="0">
                <a:latin typeface="HGSｺﾞｼｯｸM" panose="020B0600000000000000" pitchFamily="50" charset="-128"/>
                <a:ea typeface="HGSｺﾞｼｯｸM" panose="020B0600000000000000" pitchFamily="50" charset="-128"/>
              </a:rPr>
              <a:t>　</a:t>
            </a:r>
            <a:r>
              <a:rPr lang="ja-JP" altLang="en-US" sz="2700" dirty="0">
                <a:latin typeface="HGSｺﾞｼｯｸM" panose="020B0600000000000000" pitchFamily="50" charset="-128"/>
                <a:ea typeface="HGSｺﾞｼｯｸM" panose="020B0600000000000000" pitchFamily="50" charset="-128"/>
              </a:rPr>
              <a:t>３）大阪府における</a:t>
            </a:r>
            <a:r>
              <a:rPr lang="ja-JP" altLang="en-US" sz="2700" dirty="0" smtClean="0">
                <a:latin typeface="HGSｺﾞｼｯｸM" panose="020B0600000000000000" pitchFamily="50" charset="-128"/>
                <a:ea typeface="HGSｺﾞｼｯｸM" panose="020B0600000000000000" pitchFamily="50" charset="-128"/>
              </a:rPr>
              <a:t>運用方針：解説</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8" name="フッター プレースホルダー 7"/>
          <p:cNvSpPr>
            <a:spLocks noGrp="1"/>
          </p:cNvSpPr>
          <p:nvPr>
            <p:ph type="ftr" sz="quarter" idx="11"/>
          </p:nvPr>
        </p:nvSpPr>
        <p:spPr/>
        <p:txBody>
          <a:bodyPr/>
          <a:lstStyle/>
          <a:p>
            <a:r>
              <a:rPr kumimoji="1" lang="ja-JP" altLang="en-US" dirty="0" smtClean="0">
                <a:latin typeface="+mn-ea"/>
              </a:rPr>
              <a:t>資料５</a:t>
            </a:r>
            <a:endParaRPr kumimoji="1" lang="ja-JP" altLang="en-US" dirty="0">
              <a:latin typeface="+mn-ea"/>
            </a:endParaRPr>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9</a:t>
            </a:fld>
            <a:endParaRPr kumimoji="1" lang="ja-JP" altLang="en-US" dirty="0"/>
          </a:p>
        </p:txBody>
      </p:sp>
      <p:sp>
        <p:nvSpPr>
          <p:cNvPr id="11" name="テキスト ボックス 10"/>
          <p:cNvSpPr txBox="1"/>
          <p:nvPr/>
        </p:nvSpPr>
        <p:spPr>
          <a:xfrm>
            <a:off x="108269" y="1268760"/>
            <a:ext cx="8928000" cy="523220"/>
          </a:xfrm>
          <a:prstGeom prst="rect">
            <a:avLst/>
          </a:prstGeom>
          <a:solidFill>
            <a:schemeClr val="bg2"/>
          </a:solidFill>
          <a:ln>
            <a:solidFill>
              <a:schemeClr val="tx1"/>
            </a:solidFill>
          </a:ln>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②　規制基準雨量の設定緩和</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（追加対策と経験雨量）</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テキスト ボックス 11"/>
          <p:cNvSpPr txBox="1"/>
          <p:nvPr/>
        </p:nvSpPr>
        <p:spPr>
          <a:xfrm>
            <a:off x="531785" y="1934248"/>
            <a:ext cx="8064896" cy="3108543"/>
          </a:xfrm>
          <a:prstGeom prst="rect">
            <a:avLst/>
          </a:prstGeom>
          <a:noFill/>
          <a:ln>
            <a:noFill/>
            <a:prstDash val="dash"/>
          </a:ln>
        </p:spPr>
        <p:txBody>
          <a:bodyPr wrap="square" rtlCol="0">
            <a:spAutoFit/>
          </a:bodyPr>
          <a:lstStyle/>
          <a:p>
            <a:pPr marL="457200" indent="-457200">
              <a:buFont typeface="Arial" panose="020B0604020202020204" pitchFamily="34" charset="0"/>
              <a:buChar char="•"/>
            </a:pP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学識</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経験者</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よる現地</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確認を行い、追加対策の必要性の有無について判定する。</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追加対策</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が必要な場合は、速やかに対策工を行う。</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過去</a:t>
            </a:r>
            <a: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年間において、現行の規制基準雨量以上で</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災害の無かった経験最大雨量を基</a:t>
            </a:r>
            <a:r>
              <a:rPr lang="ja-JP" altLang="en-US" sz="2800" b="1" u="sng" dirty="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2800" b="1" u="sng" dirty="0" smtClean="0">
                <a:solidFill>
                  <a:srgbClr val="FF0000"/>
                </a:solidFill>
                <a:latin typeface="HGSｺﾞｼｯｸM" panose="020B0600000000000000" pitchFamily="50" charset="-128"/>
                <a:ea typeface="HGSｺﾞｼｯｸM" panose="020B0600000000000000" pitchFamily="50" charset="-128"/>
                <a:cs typeface="Meiryo UI" panose="020B0604030504040204" pitchFamily="50" charset="-128"/>
              </a:rPr>
              <a:t>、規制基準雨量を引上げ</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４</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、設定緩和する。</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539552" y="5085184"/>
            <a:ext cx="8064896" cy="1015663"/>
          </a:xfrm>
          <a:prstGeom prst="rect">
            <a:avLst/>
          </a:prstGeom>
          <a:noFill/>
          <a:ln>
            <a:noFill/>
            <a:prstDash val="dash"/>
          </a:ln>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４：観測の不確実性と降雨による影響を考慮した慎重な設定と</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なるよう、基準雨量区分で、現行ランクから３ランク</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60㎜</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）を超える設定緩和は行わない。</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957878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txDef>
      <a:spPr>
        <a:noFill/>
        <a:ln>
          <a:solidFill>
            <a:schemeClr val="tx1"/>
          </a:solidFill>
          <a:prstDash val="solid"/>
        </a:ln>
      </a:spPr>
      <a:bodyPr wrap="square" rtlCol="0">
        <a:spAutoFit/>
      </a:bodyPr>
      <a:lstStyle>
        <a:defPPr marL="457200" indent="-457200">
          <a:buFont typeface="Wingdings" panose="05000000000000000000" pitchFamily="2" charset="2"/>
          <a:buChar char="l"/>
          <a:defRPr sz="2800" dirty="0" smtClean="0">
            <a:latin typeface="HGSｺﾞｼｯｸM" panose="020B0600000000000000" pitchFamily="50" charset="-128"/>
            <a:ea typeface="HGSｺﾞｼｯｸM" panose="020B0600000000000000" pitchFamily="50" charset="-128"/>
            <a:cs typeface="Meiryo UI" panose="020B0604030504040204"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1" ma:contentTypeDescription="新しいドキュメントを作成します。" ma:contentTypeScope="" ma:versionID="17a047c5ff0483f8bed5e9b271a4b474">
  <xsd:schema xmlns:xsd="http://www.w3.org/2001/XMLSchema" xmlns:xs="http://www.w3.org/2001/XMLSchema" xmlns:p="http://schemas.microsoft.com/office/2006/metadata/properties" xmlns:ns1="http://schemas.microsoft.com/sharepoint/v3" targetNamespace="http://schemas.microsoft.com/office/2006/metadata/properties" ma:root="true" ma:fieldsID="b80dedcaabf93eecb3f8d093b26cd29b"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7365C87A-CFD0-4B74-AA2E-D3ACCE4C740F}"/>
</file>

<file path=customXml/itemProps2.xml><?xml version="1.0" encoding="utf-8"?>
<ds:datastoreItem xmlns:ds="http://schemas.openxmlformats.org/officeDocument/2006/customXml" ds:itemID="{62FD2F3A-B678-4004-ABAC-B667EFAB0885}"/>
</file>

<file path=customXml/itemProps3.xml><?xml version="1.0" encoding="utf-8"?>
<ds:datastoreItem xmlns:ds="http://schemas.openxmlformats.org/officeDocument/2006/customXml" ds:itemID="{5CE52B38-FA82-41F5-A321-DB328CE42A5B}"/>
</file>

<file path=docProps/app.xml><?xml version="1.0" encoding="utf-8"?>
<Properties xmlns="http://schemas.openxmlformats.org/officeDocument/2006/extended-properties" xmlns:vt="http://schemas.openxmlformats.org/officeDocument/2006/docPropsVTypes">
  <Template>Origin</Template>
  <TotalTime>7899</TotalTime>
  <Words>3797</Words>
  <Application>Microsoft Office PowerPoint</Application>
  <PresentationFormat>画面に合わせる (4:3)</PresentationFormat>
  <Paragraphs>1010</Paragraphs>
  <Slides>55</Slides>
  <Notes>3</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55</vt:i4>
      </vt:variant>
    </vt:vector>
  </HeadingPairs>
  <TitlesOfParts>
    <vt:vector size="57" baseType="lpstr">
      <vt:lpstr>アース</vt:lpstr>
      <vt:lpstr>Picture</vt:lpstr>
      <vt:lpstr>異常気象時通行規制区間及び 　規制基準の見直し検討について　　　　　</vt:lpstr>
      <vt:lpstr>検討の方向性（平成27年度第1回審議会）</vt:lpstr>
      <vt:lpstr>平成27年度　第1回道路・橋梁等部会</vt:lpstr>
      <vt:lpstr>１．規制区間の解除（緩和）の検討 　１）国土交通省通知</vt:lpstr>
      <vt:lpstr>１．規制区間の解除（緩和）の検討 　２）考え方のイメージ</vt:lpstr>
      <vt:lpstr>１．規制区間の解除（緩和）の検討 　３）大阪府における運用方針</vt:lpstr>
      <vt:lpstr>１．規制区間の解除（緩和）の検討 　３）大阪府における運用方針：解説</vt:lpstr>
      <vt:lpstr>１．規制区間の解除（緩和）の検討 　３）大阪府における運用方針：解説</vt:lpstr>
      <vt:lpstr>１．規制区間の解除（緩和）の検討 　３）大阪府における運用方針：解説</vt:lpstr>
      <vt:lpstr>１．規制区間の解除（緩和）の検討 　３）大阪府における運用方針：解説（基準雨量区分）</vt:lpstr>
      <vt:lpstr>１．規制区間の解除（緩和）の検討 　３）大阪府における運用方針：解説</vt:lpstr>
      <vt:lpstr>１．規制区間の解除（緩和）の検討 　３）大阪府における運用方針：解説（モニタリング）</vt:lpstr>
      <vt:lpstr>１．規制区間の解除（緩和）の検討 　３）大阪府における運用方針：解説</vt:lpstr>
      <vt:lpstr>１．規制区間の解除（緩和）の検討 　３）大阪府における運用方針：解説（運用フロー）</vt:lpstr>
      <vt:lpstr>１．規制区間の解除（緩和）の検討 　４）安全性評価に必要となる項目</vt:lpstr>
      <vt:lpstr>１．規制区間の解除（緩和）の検討 　４）安全性評価に必要となる項目</vt:lpstr>
      <vt:lpstr>１．規制区間の解除（緩和）の検討 　４）安全性評価に必要となる項目：基礎資料</vt:lpstr>
      <vt:lpstr>１．規制区間の解除（緩和）の検討 　４）安全性評価に必要となる項目：基礎資料</vt:lpstr>
      <vt:lpstr>１．規制区間の解除（緩和）の検討 　４）安全性評価に必要となる項目：基礎資料</vt:lpstr>
      <vt:lpstr>１．規制区間の解除（緩和）の検討 　４）安全性評価に必要となる項目：基礎資料</vt:lpstr>
      <vt:lpstr>１．規制区間の解除（緩和）の検討 　５）安全性評価資料：イメージ</vt:lpstr>
      <vt:lpstr>１．規制区間の解除（緩和）の検討 　５）安全性評価資料：イメージ</vt:lpstr>
      <vt:lpstr>１．規制区間の解除（緩和）の検討 　５）安全性評価資料：イメージ</vt:lpstr>
      <vt:lpstr>１．規制区間の解除（緩和）の検討 　５）安全性評価資料：イメージ</vt:lpstr>
      <vt:lpstr>１．規制区間の解除（緩和）の検討 　５）安全性評価資料：イメージ</vt:lpstr>
      <vt:lpstr>１．規制区間の解除（緩和）の検討 　５）安全性評価資料：イメージ</vt:lpstr>
      <vt:lpstr>１．規制区間の解除（緩和）の検討 　５）安全性評価資料：イメージ</vt:lpstr>
      <vt:lpstr>１．規制区間の解除（緩和）の検討 　５）安全性評価資料：イメージ</vt:lpstr>
      <vt:lpstr>１．規制区間の解除（緩和）の検討 　５）安全性評価資料：降雨観測</vt:lpstr>
      <vt:lpstr>１．規制区間の解除（緩和）の検討 　６）見直し対象区間</vt:lpstr>
      <vt:lpstr>１．規制区間の解除（緩和）の検討 　６）見直し対象区間：要対策箇所なし</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１．規制区間の解除（緩和）の検討 　６）見直し対象区間：要対策箇所(H22)の対策完了</vt:lpstr>
      <vt:lpstr>１．規制区間の解除（緩和）の検討 　６）見直し対象区間：要対策箇所(H22)の対策完了</vt:lpstr>
      <vt:lpstr>２．通行止の解除基準の検討 　１）調査検討項目</vt:lpstr>
      <vt:lpstr>２．通行止の解除基準の検討 　１）調査検討項目</vt:lpstr>
      <vt:lpstr>２．通行止の解除基準の検討 　１）調査検討項目：基礎資料</vt:lpstr>
      <vt:lpstr>２．通行止の解除基準の検討 　１）調査検討項目：地質・地形特性と降雨の関係</vt:lpstr>
      <vt:lpstr>２．通行止の解除基準の検討 　１）調査検討項目：災害発生履歴と降雨の関係</vt:lpstr>
      <vt:lpstr>２．通行止の解除基準の検討 　１）調査検討項目：災害発生履歴と降雨の関係</vt:lpstr>
      <vt:lpstr>３．道路防災対策の優先順位付けの検討 　１）調査検討項目</vt:lpstr>
      <vt:lpstr>３．道路防災対策の優先順位付けの検討 　１）調査検討項目：検討フロー</vt:lpstr>
      <vt:lpstr>３．道路防災対策の優先順位付けの検討 　１）調査検討項目：基礎資料</vt:lpstr>
      <vt:lpstr>３．道路防災対策の優先順位付けの検討 　１）調査検討項目：道路区間の地形情報の把握</vt:lpstr>
      <vt:lpstr>３．防災対策の優先順位付けの検討 　１）調査検討項目：府域の災害特性の把握</vt:lpstr>
      <vt:lpstr>３．道路防災対策の優先順位付けの検討 　１）調査検討項目：斜面崩壊要因の概略分析</vt:lpstr>
      <vt:lpstr>３．道路防災対策の優先順位付けの検討 　１）調査検討項目：斜面崩壊要因の概略分析</vt:lpstr>
      <vt:lpstr>３．道路防災対策の優先順位付けの検討 　１）調査検討項目：斜面崩壊の要因分析、危険度の評価</vt:lpstr>
      <vt:lpstr>３．道路防災対策の優先順位付けの検討 　１）調査検討項目：安全性評価図</vt:lpstr>
      <vt:lpstr>３．道路防災対策の優先順位付けの検討 　１）調査検討項目：安全性評価図</vt:lpstr>
      <vt:lpstr>４．検討の方向性（平成27年度第1回道路・橋梁等部会）</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HOSTNAME</cp:lastModifiedBy>
  <cp:revision>494</cp:revision>
  <cp:lastPrinted>2016-03-25T06:06:43Z</cp:lastPrinted>
  <dcterms:created xsi:type="dcterms:W3CDTF">2015-11-17T02:43:53Z</dcterms:created>
  <dcterms:modified xsi:type="dcterms:W3CDTF">2016-03-25T07:24:02Z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