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36"/>
  </p:notesMasterIdLst>
  <p:sldIdLst>
    <p:sldId id="256" r:id="rId5"/>
    <p:sldId id="387" r:id="rId6"/>
    <p:sldId id="371" r:id="rId7"/>
    <p:sldId id="388" r:id="rId8"/>
    <p:sldId id="389" r:id="rId9"/>
    <p:sldId id="390" r:id="rId10"/>
    <p:sldId id="411" r:id="rId11"/>
    <p:sldId id="403" r:id="rId12"/>
    <p:sldId id="412" r:id="rId13"/>
    <p:sldId id="413" r:id="rId14"/>
    <p:sldId id="414" r:id="rId15"/>
    <p:sldId id="415" r:id="rId16"/>
    <p:sldId id="416" r:id="rId17"/>
    <p:sldId id="417" r:id="rId18"/>
    <p:sldId id="418" r:id="rId19"/>
    <p:sldId id="419" r:id="rId20"/>
    <p:sldId id="420" r:id="rId21"/>
    <p:sldId id="395" r:id="rId22"/>
    <p:sldId id="406" r:id="rId23"/>
    <p:sldId id="407" r:id="rId24"/>
    <p:sldId id="408" r:id="rId25"/>
    <p:sldId id="410" r:id="rId26"/>
    <p:sldId id="422" r:id="rId27"/>
    <p:sldId id="426" r:id="rId28"/>
    <p:sldId id="423" r:id="rId29"/>
    <p:sldId id="427" r:id="rId30"/>
    <p:sldId id="424" r:id="rId31"/>
    <p:sldId id="428" r:id="rId32"/>
    <p:sldId id="425" r:id="rId33"/>
    <p:sldId id="401" r:id="rId34"/>
    <p:sldId id="386" r:id="rId3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15"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09" autoAdjust="0"/>
    <p:restoredTop sz="94523" autoAdjust="0"/>
  </p:normalViewPr>
  <p:slideViewPr>
    <p:cSldViewPr>
      <p:cViewPr varScale="1">
        <p:scale>
          <a:sx n="66" d="100"/>
          <a:sy n="66" d="100"/>
        </p:scale>
        <p:origin x="-1518" y="-108"/>
      </p:cViewPr>
      <p:guideLst>
        <p:guide orient="horz" pos="2115"/>
        <p:guide pos="2925"/>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6967"/>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6967"/>
          </a:xfrm>
          <a:prstGeom prst="rect">
            <a:avLst/>
          </a:prstGeom>
        </p:spPr>
        <p:txBody>
          <a:bodyPr vert="horz" lIns="91433" tIns="45717" rIns="91433" bIns="45717" rtlCol="0"/>
          <a:lstStyle>
            <a:lvl1pPr algn="r">
              <a:defRPr sz="1200"/>
            </a:lvl1pPr>
          </a:lstStyle>
          <a:p>
            <a:fld id="{ECF6F7F8-8913-4732-AEA3-7F832FCF49E4}" type="datetimeFigureOut">
              <a:rPr kumimoji="1" lang="ja-JP" altLang="en-US" smtClean="0"/>
              <a:t>2016/3/26</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33" tIns="45717" rIns="91433" bIns="45717"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6967"/>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7" cy="496967"/>
          </a:xfrm>
          <a:prstGeom prst="rect">
            <a:avLst/>
          </a:prstGeom>
        </p:spPr>
        <p:txBody>
          <a:bodyPr vert="horz" lIns="91433" tIns="45717" rIns="91433" bIns="45717"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fld id="{CF893470-83E2-4DAD-B826-6E3B9A38BEB0}" type="datetime1">
              <a:rPr kumimoji="1" lang="ja-JP" altLang="en-US" smtClean="0"/>
              <a:t>2016/3/26</a:t>
            </a:fld>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資料４</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2F4DDC2F-0130-4D44-BB66-35EF65556A6C}" type="datetime1">
              <a:rPr kumimoji="1" lang="ja-JP" altLang="en-US" smtClean="0"/>
              <a:t>2016/3/26</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資料４</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D52C3EF5-0E57-4013-92EA-4676D13F1C8D}" type="datetime1">
              <a:rPr kumimoji="1" lang="ja-JP" altLang="en-US" smtClean="0"/>
              <a:t>2016/3/26</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資料４</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fld id="{CF29F5B3-B535-4D58-9473-8EA3B810EE12}" type="datetime1">
              <a:rPr kumimoji="1" lang="ja-JP" altLang="en-US" smtClean="0"/>
              <a:t>2016/3/26</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資料４</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fld id="{8552B785-AC8B-43D5-9EDE-03ED71BB5DE2}" type="datetime1">
              <a:rPr kumimoji="1" lang="ja-JP" altLang="en-US" smtClean="0"/>
              <a:t>2016/3/26</a:t>
            </a:fld>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資料４</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fld id="{0C9B10A8-B336-4ABF-AEEC-1B52B2D81018}" type="datetime1">
              <a:rPr kumimoji="1" lang="ja-JP" altLang="en-US" smtClean="0"/>
              <a:t>2016/3/26</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資料４</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fld id="{8D655079-5C23-4D29-9B5B-D6F7D0CE4574}" type="datetime1">
              <a:rPr kumimoji="1" lang="ja-JP" altLang="en-US" smtClean="0"/>
              <a:t>2016/3/26</a:t>
            </a:fld>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資料４</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3" name="日付プレースホルダー 2"/>
          <p:cNvSpPr>
            <a:spLocks noGrp="1"/>
          </p:cNvSpPr>
          <p:nvPr>
            <p:ph type="dt" sz="half" idx="10"/>
          </p:nvPr>
        </p:nvSpPr>
        <p:spPr/>
        <p:txBody>
          <a:bodyPr/>
          <a:lstStyle/>
          <a:p>
            <a:fld id="{9DEC3139-2678-49CA-AD50-BCAFBAB0A143}" type="datetime1">
              <a:rPr kumimoji="1" lang="ja-JP" altLang="en-US" smtClean="0"/>
              <a:t>2016/3/26</a:t>
            </a:fld>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smtClean="0"/>
              <a:t>資料４</a:t>
            </a:r>
            <a:endParaRPr kumimoji="1" lang="ja-JP" altLang="en-US"/>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8F9E417-6FC0-4DA4-A436-5A320B4FDA1D}" type="datetime1">
              <a:rPr kumimoji="1" lang="ja-JP" altLang="en-US" smtClean="0"/>
              <a:t>2016/3/26</a:t>
            </a:fld>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資料４</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fld id="{D3783387-E9BB-45D6-996F-F6891E368935}" type="datetime1">
              <a:rPr kumimoji="1" lang="ja-JP" altLang="en-US" smtClean="0"/>
              <a:t>2016/3/26</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資料４</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fld id="{55BD1846-49C6-494A-B490-E553D1487AB2}" type="datetime1">
              <a:rPr kumimoji="1" lang="ja-JP" altLang="en-US" smtClean="0"/>
              <a:t>2016/3/26</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資料４</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7F3FD22F-CFB6-48B1-9514-56E2C7ABEB96}" type="datetime1">
              <a:rPr kumimoji="1" lang="ja-JP" altLang="en-US" smtClean="0"/>
              <a:t>2016/3/26</a:t>
            </a:fld>
            <a:endParaRPr kumimoji="1" lang="ja-JP" altLang="en-US"/>
          </a:p>
        </p:txBody>
      </p:sp>
      <p:sp>
        <p:nvSpPr>
          <p:cNvPr id="3" name="フッター プレースホルダー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資料４</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7624" y="3717032"/>
            <a:ext cx="6984776" cy="1152128"/>
          </a:xfrm>
        </p:spPr>
        <p:txBody>
          <a:bodyPr>
            <a:normAutofit/>
          </a:bodyPr>
          <a:lstStyle/>
          <a:p>
            <a:pPr algn="l"/>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大幹線道路における橋梁群の</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維持管理・更新のあり方について　　</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 name="フッター プレースホルダー 3"/>
          <p:cNvSpPr>
            <a:spLocks noGrp="1"/>
          </p:cNvSpPr>
          <p:nvPr>
            <p:ph type="ftr" sz="quarter" idx="11"/>
          </p:nvPr>
        </p:nvSpPr>
        <p:spPr>
          <a:xfrm>
            <a:off x="6660232" y="260648"/>
            <a:ext cx="2250584" cy="648072"/>
          </a:xfrm>
        </p:spPr>
        <p:txBody>
          <a:bodyPr/>
          <a:lstStyle/>
          <a:p>
            <a:r>
              <a:rPr kumimoji="1"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資料４</a:t>
            </a:r>
            <a:endParaRPr kumimoji="1" lang="ja-JP" altLang="en-US" sz="3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1</a:t>
            </a:fld>
            <a:endParaRPr kumimoji="1" lang="ja-JP" altLang="en-US"/>
          </a:p>
        </p:txBody>
      </p:sp>
      <p:sp>
        <p:nvSpPr>
          <p:cNvPr id="9" name="サブタイトル 2"/>
          <p:cNvSpPr txBox="1">
            <a:spLocks/>
          </p:cNvSpPr>
          <p:nvPr/>
        </p:nvSpPr>
        <p:spPr>
          <a:xfrm>
            <a:off x="1115616" y="5013176"/>
            <a:ext cx="7056784" cy="720080"/>
          </a:xfrm>
          <a:prstGeom prst="rect">
            <a:avLst/>
          </a:prstGeom>
        </p:spPr>
        <p:txBody>
          <a:bodyPr vert="horz">
            <a:noAutofit/>
          </a:bodyPr>
          <a:lstStyle>
            <a:lvl1pPr marL="0" indent="0" algn="r" rtl="0" eaLnBrk="1" latinLnBrk="0" hangingPunct="1">
              <a:spcBef>
                <a:spcPts val="600"/>
              </a:spcBef>
              <a:buClr>
                <a:schemeClr val="accent1"/>
              </a:buClr>
              <a:buSzPct val="76000"/>
              <a:buFont typeface="Wingdings 3"/>
              <a:buNone/>
              <a:defRPr kumimoji="1" sz="2000" kern="1200">
                <a:solidFill>
                  <a:schemeClr val="tx2"/>
                </a:solidFill>
                <a:latin typeface="+mj-lt"/>
                <a:ea typeface="+mj-ea"/>
                <a:cs typeface="+mj-cs"/>
              </a:defRPr>
            </a:lvl1pPr>
            <a:lvl2pPr marL="457200" indent="0" algn="ctr" rtl="0" eaLnBrk="1" latinLnBrk="0" hangingPunct="1">
              <a:spcBef>
                <a:spcPts val="500"/>
              </a:spcBef>
              <a:buClr>
                <a:schemeClr val="accent2"/>
              </a:buClr>
              <a:buSzPct val="76000"/>
              <a:buFont typeface="Wingdings 3"/>
              <a:buNone/>
              <a:defRPr kumimoji="1" sz="2300" kern="1200">
                <a:solidFill>
                  <a:schemeClr val="tx2"/>
                </a:solidFill>
                <a:latin typeface="+mn-lt"/>
                <a:ea typeface="+mn-ea"/>
                <a:cs typeface="+mn-cs"/>
              </a:defRPr>
            </a:lvl2pPr>
            <a:lvl3pPr marL="914400" indent="0" algn="ctr" rtl="0" eaLnBrk="1" latinLnBrk="0" hangingPunct="1">
              <a:spcBef>
                <a:spcPts val="500"/>
              </a:spcBef>
              <a:buClr>
                <a:schemeClr val="bg1">
                  <a:shade val="50000"/>
                </a:schemeClr>
              </a:buClr>
              <a:buSzPct val="76000"/>
              <a:buFont typeface="Wingdings 3"/>
              <a:buNone/>
              <a:defRPr kumimoji="1" sz="2000" kern="1200">
                <a:solidFill>
                  <a:schemeClr val="tx1"/>
                </a:solidFill>
                <a:latin typeface="+mn-lt"/>
                <a:ea typeface="+mn-ea"/>
                <a:cs typeface="+mn-cs"/>
              </a:defRPr>
            </a:lvl3pPr>
            <a:lvl4pPr marL="1371600" indent="0" algn="ctr" rtl="0" eaLnBrk="1" latinLnBrk="0" hangingPunct="1">
              <a:spcBef>
                <a:spcPts val="400"/>
              </a:spcBef>
              <a:buClr>
                <a:schemeClr val="accent2">
                  <a:shade val="75000"/>
                </a:schemeClr>
              </a:buClr>
              <a:buSzPct val="70000"/>
              <a:buFont typeface="Wingdings"/>
              <a:buNone/>
              <a:defRPr kumimoji="1" sz="1800" kern="1200">
                <a:solidFill>
                  <a:schemeClr val="tx1"/>
                </a:solidFill>
                <a:latin typeface="+mn-lt"/>
                <a:ea typeface="+mn-ea"/>
                <a:cs typeface="+mn-cs"/>
              </a:defRPr>
            </a:lvl4pPr>
            <a:lvl5pPr marL="1828800" indent="0" algn="ctr" rtl="0" eaLnBrk="1" latinLnBrk="0" hangingPunct="1">
              <a:spcBef>
                <a:spcPts val="300"/>
              </a:spcBef>
              <a:buClr>
                <a:schemeClr val="accent2"/>
              </a:buClr>
              <a:buSzPct val="70000"/>
              <a:buFont typeface="Wingdings"/>
              <a:buNone/>
              <a:defRPr kumimoji="1" sz="1600" kern="1200">
                <a:solidFill>
                  <a:schemeClr val="tx1"/>
                </a:solidFill>
                <a:latin typeface="+mn-lt"/>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1"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1"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1"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1" lang="en-US" sz="1200" kern="1200" smtClean="0">
                <a:solidFill>
                  <a:schemeClr val="tx1"/>
                </a:solidFill>
                <a:latin typeface="+mn-lt"/>
                <a:ea typeface="+mn-ea"/>
                <a:cs typeface="+mn-cs"/>
              </a:defRPr>
            </a:lvl9pPr>
          </a:lstStyle>
          <a:p>
            <a:pPr algn="ctr"/>
            <a:r>
              <a:rPr lang="ja-JP" altLang="en-US" sz="1800" b="1" dirty="0" smtClean="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大阪府都市基盤施設維持管理技術審議会</a:t>
            </a:r>
            <a:endParaRPr lang="en-US" altLang="ja-JP" sz="1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平成２７年度　第１回　道路・橋梁等部会</a:t>
            </a:r>
            <a:endPar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464882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比較（案２）その１</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pic>
        <p:nvPicPr>
          <p:cNvPr id="9" name="図 8"/>
          <p:cNvPicPr>
            <a:picLocks noChangeAspect="1"/>
          </p:cNvPicPr>
          <p:nvPr/>
        </p:nvPicPr>
        <p:blipFill>
          <a:blip r:embed="rId2"/>
          <a:stretch>
            <a:fillRect/>
          </a:stretch>
        </p:blipFill>
        <p:spPr>
          <a:xfrm>
            <a:off x="196393" y="2651935"/>
            <a:ext cx="8683800" cy="3704415"/>
          </a:xfrm>
          <a:prstGeom prst="rect">
            <a:avLst/>
          </a:prstGeom>
        </p:spPr>
      </p:pic>
      <p:pic>
        <p:nvPicPr>
          <p:cNvPr id="10" name="図 9"/>
          <p:cNvPicPr>
            <a:picLocks noChangeAspect="1"/>
          </p:cNvPicPr>
          <p:nvPr/>
        </p:nvPicPr>
        <p:blipFill>
          <a:blip r:embed="rId3"/>
          <a:stretch>
            <a:fillRect/>
          </a:stretch>
        </p:blipFill>
        <p:spPr>
          <a:xfrm>
            <a:off x="5165992" y="1609990"/>
            <a:ext cx="3726488" cy="2083891"/>
          </a:xfrm>
          <a:prstGeom prst="rect">
            <a:avLst/>
          </a:prstGeom>
        </p:spPr>
      </p:pic>
      <p:sp>
        <p:nvSpPr>
          <p:cNvPr id="8" name="テキスト ボックス 7"/>
          <p:cNvSpPr txBox="1"/>
          <p:nvPr/>
        </p:nvSpPr>
        <p:spPr>
          <a:xfrm>
            <a:off x="867470" y="1609990"/>
            <a:ext cx="4136578" cy="1015663"/>
          </a:xfrm>
          <a:prstGeom prst="rect">
            <a:avLst/>
          </a:prstGeom>
          <a:noFill/>
        </p:spPr>
        <p:txBody>
          <a:bodyPr wrap="square" rtlCol="0">
            <a:spAutoFit/>
          </a:bodyPr>
          <a:lstStyle/>
          <a:p>
            <a:pPr marL="82550" indent="-82550"/>
            <a:r>
              <a:rPr lang="ja-JP" altLang="en-US" sz="2000" dirty="0">
                <a:latin typeface="+mn-ea"/>
              </a:rPr>
              <a:t>○</a:t>
            </a:r>
            <a:r>
              <a:rPr lang="ja-JP" altLang="en-US" sz="2000" dirty="0">
                <a:solidFill>
                  <a:srgbClr val="FF0000"/>
                </a:solidFill>
                <a:latin typeface="+mn-ea"/>
              </a:rPr>
              <a:t>桁下</a:t>
            </a:r>
            <a:r>
              <a:rPr lang="ja-JP" altLang="en-US" sz="2000" dirty="0" smtClean="0">
                <a:solidFill>
                  <a:srgbClr val="FF0000"/>
                </a:solidFill>
                <a:latin typeface="+mn-ea"/>
              </a:rPr>
              <a:t>道路</a:t>
            </a:r>
            <a:r>
              <a:rPr lang="ja-JP" altLang="en-US" sz="2000" dirty="0" smtClean="0">
                <a:latin typeface="+mn-ea"/>
              </a:rPr>
              <a:t>を本線の</a:t>
            </a:r>
            <a:r>
              <a:rPr lang="ja-JP" altLang="en-US" sz="2000" dirty="0" smtClean="0">
                <a:solidFill>
                  <a:srgbClr val="FF0000"/>
                </a:solidFill>
                <a:latin typeface="+mn-ea"/>
              </a:rPr>
              <a:t>迂回路（１車線）</a:t>
            </a:r>
            <a:r>
              <a:rPr lang="ja-JP" altLang="en-US" sz="2000" dirty="0" smtClean="0">
                <a:latin typeface="+mn-ea"/>
              </a:rPr>
              <a:t>として活用</a:t>
            </a:r>
            <a:endParaRPr lang="ja-JP" altLang="en-US" sz="2000" dirty="0">
              <a:latin typeface="+mn-ea"/>
            </a:endParaRPr>
          </a:p>
          <a:p>
            <a:pPr marL="82550" indent="-82550"/>
            <a:r>
              <a:rPr lang="ja-JP" altLang="en-US" sz="2000" dirty="0" smtClean="0">
                <a:latin typeface="+mn-ea"/>
              </a:rPr>
              <a:t>○交差点</a:t>
            </a:r>
            <a:r>
              <a:rPr lang="ja-JP" altLang="en-US" sz="2000" dirty="0" smtClean="0">
                <a:solidFill>
                  <a:srgbClr val="FF0000"/>
                </a:solidFill>
                <a:latin typeface="+mn-ea"/>
              </a:rPr>
              <a:t>改良が必要</a:t>
            </a:r>
            <a:endParaRPr kumimoji="1" lang="ja-JP" altLang="en-US" sz="2000" dirty="0">
              <a:latin typeface="+mn-ea"/>
            </a:endParaRPr>
          </a:p>
        </p:txBody>
      </p:sp>
    </p:spTree>
    <p:extLst>
      <p:ext uri="{BB962C8B-B14F-4D97-AF65-F5344CB8AC3E}">
        <p14:creationId xmlns:p14="http://schemas.microsoft.com/office/powerpoint/2010/main" val="3835501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比較（案２）その２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pic>
        <p:nvPicPr>
          <p:cNvPr id="5" name="図 4"/>
          <p:cNvPicPr>
            <a:picLocks noChangeAspect="1"/>
          </p:cNvPicPr>
          <p:nvPr/>
        </p:nvPicPr>
        <p:blipFill>
          <a:blip r:embed="rId2"/>
          <a:stretch>
            <a:fillRect/>
          </a:stretch>
        </p:blipFill>
        <p:spPr>
          <a:xfrm>
            <a:off x="1831371" y="1556874"/>
            <a:ext cx="5764965" cy="4735663"/>
          </a:xfrm>
          <a:prstGeom prst="rect">
            <a:avLst/>
          </a:prstGeom>
        </p:spPr>
      </p:pic>
    </p:spTree>
    <p:extLst>
      <p:ext uri="{BB962C8B-B14F-4D97-AF65-F5344CB8AC3E}">
        <p14:creationId xmlns:p14="http://schemas.microsoft.com/office/powerpoint/2010/main" val="19435550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比較（案３）その１</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pic>
        <p:nvPicPr>
          <p:cNvPr id="5" name="図 4"/>
          <p:cNvPicPr>
            <a:picLocks noChangeAspect="1"/>
          </p:cNvPicPr>
          <p:nvPr/>
        </p:nvPicPr>
        <p:blipFill>
          <a:blip r:embed="rId2"/>
          <a:stretch>
            <a:fillRect/>
          </a:stretch>
        </p:blipFill>
        <p:spPr>
          <a:xfrm>
            <a:off x="445111" y="2780928"/>
            <a:ext cx="8396653" cy="3888432"/>
          </a:xfrm>
          <a:prstGeom prst="rect">
            <a:avLst/>
          </a:prstGeom>
        </p:spPr>
      </p:pic>
      <p:sp>
        <p:nvSpPr>
          <p:cNvPr id="8" name="テキスト ボックス 7"/>
          <p:cNvSpPr txBox="1"/>
          <p:nvPr/>
        </p:nvSpPr>
        <p:spPr>
          <a:xfrm>
            <a:off x="867470" y="1609990"/>
            <a:ext cx="4712642" cy="1323439"/>
          </a:xfrm>
          <a:prstGeom prst="rect">
            <a:avLst/>
          </a:prstGeom>
          <a:noFill/>
        </p:spPr>
        <p:txBody>
          <a:bodyPr wrap="square" rtlCol="0">
            <a:spAutoFit/>
          </a:bodyPr>
          <a:lstStyle/>
          <a:p>
            <a:pPr marL="82550" indent="-82550"/>
            <a:r>
              <a:rPr lang="ja-JP" altLang="en-US" sz="2000" dirty="0" smtClean="0">
                <a:latin typeface="+mn-ea"/>
              </a:rPr>
              <a:t>○</a:t>
            </a:r>
            <a:r>
              <a:rPr lang="ja-JP" altLang="en-US" sz="2000" dirty="0" smtClean="0">
                <a:solidFill>
                  <a:srgbClr val="FF0000"/>
                </a:solidFill>
                <a:latin typeface="+mn-ea"/>
              </a:rPr>
              <a:t>東側用地を買収</a:t>
            </a:r>
            <a:endParaRPr lang="ja-JP" altLang="en-US" sz="2000" dirty="0">
              <a:latin typeface="+mn-ea"/>
            </a:endParaRPr>
          </a:p>
          <a:p>
            <a:pPr marL="82550" indent="-82550"/>
            <a:r>
              <a:rPr lang="ja-JP" altLang="en-US" sz="2000" dirty="0">
                <a:latin typeface="+mn-ea"/>
              </a:rPr>
              <a:t>○本</a:t>
            </a:r>
            <a:r>
              <a:rPr lang="ja-JP" altLang="en-US" sz="2000" dirty="0" smtClean="0">
                <a:latin typeface="+mn-ea"/>
              </a:rPr>
              <a:t>線代替え迂回路（</a:t>
            </a:r>
            <a:r>
              <a:rPr lang="ja-JP" altLang="en-US" sz="2000" dirty="0" smtClean="0">
                <a:solidFill>
                  <a:srgbClr val="FF0000"/>
                </a:solidFill>
                <a:latin typeface="+mn-ea"/>
              </a:rPr>
              <a:t>２車線で国道を平面横断</a:t>
            </a:r>
            <a:r>
              <a:rPr lang="ja-JP" altLang="en-US" sz="2000" dirty="0" smtClean="0">
                <a:latin typeface="+mn-ea"/>
              </a:rPr>
              <a:t>）を確保</a:t>
            </a:r>
            <a:endParaRPr lang="en-US" altLang="ja-JP" sz="2000" dirty="0">
              <a:latin typeface="+mn-ea"/>
            </a:endParaRPr>
          </a:p>
          <a:p>
            <a:pPr marL="82550" indent="-82550"/>
            <a:r>
              <a:rPr lang="ja-JP" altLang="en-US" sz="2000" dirty="0" smtClean="0">
                <a:latin typeface="+mn-ea"/>
              </a:rPr>
              <a:t>○交差点</a:t>
            </a:r>
            <a:r>
              <a:rPr lang="ja-JP" altLang="en-US" sz="2000" dirty="0">
                <a:solidFill>
                  <a:srgbClr val="FF0000"/>
                </a:solidFill>
                <a:latin typeface="+mn-ea"/>
              </a:rPr>
              <a:t>改良が</a:t>
            </a:r>
            <a:r>
              <a:rPr lang="ja-JP" altLang="en-US" sz="2000" dirty="0" smtClean="0">
                <a:solidFill>
                  <a:srgbClr val="FF0000"/>
                </a:solidFill>
                <a:latin typeface="+mn-ea"/>
              </a:rPr>
              <a:t>必要</a:t>
            </a:r>
            <a:endParaRPr kumimoji="1" lang="ja-JP" altLang="en-US" sz="2000" dirty="0">
              <a:latin typeface="+mn-ea"/>
            </a:endParaRPr>
          </a:p>
        </p:txBody>
      </p:sp>
      <p:pic>
        <p:nvPicPr>
          <p:cNvPr id="10" name="図 9"/>
          <p:cNvPicPr>
            <a:picLocks noChangeAspect="1"/>
          </p:cNvPicPr>
          <p:nvPr/>
        </p:nvPicPr>
        <p:blipFill>
          <a:blip r:embed="rId3"/>
          <a:stretch>
            <a:fillRect/>
          </a:stretch>
        </p:blipFill>
        <p:spPr>
          <a:xfrm>
            <a:off x="5906186" y="1555127"/>
            <a:ext cx="2914286" cy="2161905"/>
          </a:xfrm>
          <a:prstGeom prst="rect">
            <a:avLst/>
          </a:prstGeom>
        </p:spPr>
      </p:pic>
    </p:spTree>
    <p:extLst>
      <p:ext uri="{BB962C8B-B14F-4D97-AF65-F5344CB8AC3E}">
        <p14:creationId xmlns:p14="http://schemas.microsoft.com/office/powerpoint/2010/main" val="19874310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比較（案３）その２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pic>
        <p:nvPicPr>
          <p:cNvPr id="5" name="図 4"/>
          <p:cNvPicPr>
            <a:picLocks noChangeAspect="1"/>
          </p:cNvPicPr>
          <p:nvPr/>
        </p:nvPicPr>
        <p:blipFill>
          <a:blip r:embed="rId2"/>
          <a:stretch>
            <a:fillRect/>
          </a:stretch>
        </p:blipFill>
        <p:spPr>
          <a:xfrm>
            <a:off x="2061922" y="1628800"/>
            <a:ext cx="5606422" cy="4668254"/>
          </a:xfrm>
          <a:prstGeom prst="rect">
            <a:avLst/>
          </a:prstGeom>
        </p:spPr>
      </p:pic>
    </p:spTree>
    <p:extLst>
      <p:ext uri="{BB962C8B-B14F-4D97-AF65-F5344CB8AC3E}">
        <p14:creationId xmlns:p14="http://schemas.microsoft.com/office/powerpoint/2010/main" val="1856105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比較（案４）その１</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pic>
        <p:nvPicPr>
          <p:cNvPr id="5" name="図 4"/>
          <p:cNvPicPr>
            <a:picLocks noChangeAspect="1"/>
          </p:cNvPicPr>
          <p:nvPr/>
        </p:nvPicPr>
        <p:blipFill>
          <a:blip r:embed="rId2"/>
          <a:stretch>
            <a:fillRect/>
          </a:stretch>
        </p:blipFill>
        <p:spPr>
          <a:xfrm>
            <a:off x="250814" y="2667285"/>
            <a:ext cx="8534840" cy="3677236"/>
          </a:xfrm>
          <a:prstGeom prst="rect">
            <a:avLst/>
          </a:prstGeom>
        </p:spPr>
      </p:pic>
      <p:sp>
        <p:nvSpPr>
          <p:cNvPr id="8" name="テキスト ボックス 7"/>
          <p:cNvSpPr txBox="1"/>
          <p:nvPr/>
        </p:nvSpPr>
        <p:spPr>
          <a:xfrm>
            <a:off x="867469" y="1609990"/>
            <a:ext cx="5021211" cy="1015663"/>
          </a:xfrm>
          <a:prstGeom prst="rect">
            <a:avLst/>
          </a:prstGeom>
          <a:noFill/>
        </p:spPr>
        <p:txBody>
          <a:bodyPr wrap="square" rtlCol="0">
            <a:spAutoFit/>
          </a:bodyPr>
          <a:lstStyle/>
          <a:p>
            <a:pPr marL="82550" indent="-82550"/>
            <a:r>
              <a:rPr lang="ja-JP" altLang="en-US" sz="2000" dirty="0" smtClean="0">
                <a:latin typeface="+mn-ea"/>
              </a:rPr>
              <a:t>○</a:t>
            </a:r>
            <a:r>
              <a:rPr lang="ja-JP" altLang="en-US" sz="2000" dirty="0" smtClean="0">
                <a:solidFill>
                  <a:srgbClr val="FF0000"/>
                </a:solidFill>
                <a:latin typeface="+mn-ea"/>
              </a:rPr>
              <a:t>西側用地を買収</a:t>
            </a:r>
            <a:endParaRPr lang="ja-JP" altLang="en-US" sz="2000" dirty="0">
              <a:latin typeface="+mn-ea"/>
            </a:endParaRPr>
          </a:p>
          <a:p>
            <a:pPr marL="82550" indent="-82550"/>
            <a:r>
              <a:rPr lang="ja-JP" altLang="en-US" sz="2000" dirty="0">
                <a:latin typeface="+mn-ea"/>
              </a:rPr>
              <a:t>○本</a:t>
            </a:r>
            <a:r>
              <a:rPr lang="ja-JP" altLang="en-US" sz="2000" dirty="0" smtClean="0">
                <a:latin typeface="+mn-ea"/>
              </a:rPr>
              <a:t>線代替え迂回路（</a:t>
            </a:r>
            <a:r>
              <a:rPr lang="ja-JP" altLang="en-US" sz="2000" dirty="0" smtClean="0">
                <a:solidFill>
                  <a:srgbClr val="FF0000"/>
                </a:solidFill>
                <a:latin typeface="+mn-ea"/>
              </a:rPr>
              <a:t>２車線の仮橋</a:t>
            </a:r>
            <a:r>
              <a:rPr lang="ja-JP" altLang="en-US" sz="2000" dirty="0" smtClean="0">
                <a:latin typeface="+mn-ea"/>
              </a:rPr>
              <a:t>）を確保</a:t>
            </a:r>
            <a:endParaRPr lang="ja-JP" altLang="en-US" sz="2000" dirty="0">
              <a:latin typeface="+mn-ea"/>
            </a:endParaRPr>
          </a:p>
          <a:p>
            <a:pPr marL="82550" indent="-82550"/>
            <a:r>
              <a:rPr lang="ja-JP" altLang="en-US" sz="2000" dirty="0" smtClean="0">
                <a:latin typeface="+mn-ea"/>
              </a:rPr>
              <a:t>○交差点</a:t>
            </a:r>
            <a:r>
              <a:rPr lang="ja-JP" altLang="en-US" sz="2000" dirty="0" smtClean="0">
                <a:solidFill>
                  <a:srgbClr val="FF0000"/>
                </a:solidFill>
                <a:latin typeface="+mn-ea"/>
              </a:rPr>
              <a:t>改良は不要</a:t>
            </a:r>
            <a:endParaRPr kumimoji="1" lang="ja-JP" altLang="en-US" sz="2000" dirty="0">
              <a:latin typeface="+mn-ea"/>
            </a:endParaRPr>
          </a:p>
        </p:txBody>
      </p:sp>
      <p:pic>
        <p:nvPicPr>
          <p:cNvPr id="9" name="図 8"/>
          <p:cNvPicPr>
            <a:picLocks noChangeAspect="1"/>
          </p:cNvPicPr>
          <p:nvPr/>
        </p:nvPicPr>
        <p:blipFill>
          <a:blip r:embed="rId3"/>
          <a:stretch>
            <a:fillRect/>
          </a:stretch>
        </p:blipFill>
        <p:spPr>
          <a:xfrm>
            <a:off x="5888680" y="1545531"/>
            <a:ext cx="2984785" cy="2243509"/>
          </a:xfrm>
          <a:prstGeom prst="rect">
            <a:avLst/>
          </a:prstGeom>
        </p:spPr>
      </p:pic>
    </p:spTree>
    <p:extLst>
      <p:ext uri="{BB962C8B-B14F-4D97-AF65-F5344CB8AC3E}">
        <p14:creationId xmlns:p14="http://schemas.microsoft.com/office/powerpoint/2010/main" val="25551585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比較（案４）その２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pic>
        <p:nvPicPr>
          <p:cNvPr id="5" name="図 4"/>
          <p:cNvPicPr>
            <a:picLocks noChangeAspect="1"/>
          </p:cNvPicPr>
          <p:nvPr/>
        </p:nvPicPr>
        <p:blipFill>
          <a:blip r:embed="rId2"/>
          <a:stretch>
            <a:fillRect/>
          </a:stretch>
        </p:blipFill>
        <p:spPr>
          <a:xfrm>
            <a:off x="2022361" y="1740944"/>
            <a:ext cx="5514957" cy="4640384"/>
          </a:xfrm>
          <a:prstGeom prst="rect">
            <a:avLst/>
          </a:prstGeom>
        </p:spPr>
      </p:pic>
    </p:spTree>
    <p:extLst>
      <p:ext uri="{BB962C8B-B14F-4D97-AF65-F5344CB8AC3E}">
        <p14:creationId xmlns:p14="http://schemas.microsoft.com/office/powerpoint/2010/main" val="39184154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比較（案５）その１</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pic>
        <p:nvPicPr>
          <p:cNvPr id="5" name="図 4"/>
          <p:cNvPicPr>
            <a:picLocks noChangeAspect="1"/>
          </p:cNvPicPr>
          <p:nvPr/>
        </p:nvPicPr>
        <p:blipFill>
          <a:blip r:embed="rId2"/>
          <a:stretch>
            <a:fillRect/>
          </a:stretch>
        </p:blipFill>
        <p:spPr>
          <a:xfrm>
            <a:off x="300455" y="2492896"/>
            <a:ext cx="8667489" cy="3500131"/>
          </a:xfrm>
          <a:prstGeom prst="rect">
            <a:avLst/>
          </a:prstGeom>
        </p:spPr>
      </p:pic>
      <p:sp>
        <p:nvSpPr>
          <p:cNvPr id="8" name="テキスト ボックス 7"/>
          <p:cNvSpPr txBox="1"/>
          <p:nvPr/>
        </p:nvSpPr>
        <p:spPr>
          <a:xfrm>
            <a:off x="867470" y="1609990"/>
            <a:ext cx="6152802" cy="707886"/>
          </a:xfrm>
          <a:prstGeom prst="rect">
            <a:avLst/>
          </a:prstGeom>
          <a:noFill/>
        </p:spPr>
        <p:txBody>
          <a:bodyPr wrap="square" rtlCol="0">
            <a:spAutoFit/>
          </a:bodyPr>
          <a:lstStyle/>
          <a:p>
            <a:pPr marL="82550" indent="-82550"/>
            <a:r>
              <a:rPr lang="ja-JP" altLang="en-US" sz="2000" dirty="0">
                <a:latin typeface="+mn-ea"/>
              </a:rPr>
              <a:t>○</a:t>
            </a:r>
            <a:r>
              <a:rPr lang="ja-JP" altLang="en-US" sz="2000" dirty="0" smtClean="0">
                <a:latin typeface="+mn-ea"/>
              </a:rPr>
              <a:t>本線代替え</a:t>
            </a:r>
            <a:r>
              <a:rPr lang="ja-JP" altLang="en-US" sz="2000" dirty="0" smtClean="0">
                <a:solidFill>
                  <a:srgbClr val="FF0000"/>
                </a:solidFill>
                <a:latin typeface="+mn-ea"/>
              </a:rPr>
              <a:t>迂回路を確保せず</a:t>
            </a:r>
            <a:r>
              <a:rPr lang="ja-JP" altLang="en-US" sz="2000" dirty="0" smtClean="0">
                <a:latin typeface="+mn-ea"/>
              </a:rPr>
              <a:t>、</a:t>
            </a:r>
            <a:r>
              <a:rPr lang="ja-JP" altLang="en-US" sz="2000" dirty="0">
                <a:solidFill>
                  <a:srgbClr val="FF0000"/>
                </a:solidFill>
                <a:latin typeface="+mn-ea"/>
              </a:rPr>
              <a:t>工期を</a:t>
            </a:r>
            <a:r>
              <a:rPr lang="ja-JP" altLang="en-US" sz="2000" dirty="0" smtClean="0">
                <a:solidFill>
                  <a:srgbClr val="FF0000"/>
                </a:solidFill>
                <a:latin typeface="+mn-ea"/>
              </a:rPr>
              <a:t>最短</a:t>
            </a:r>
            <a:r>
              <a:rPr lang="ja-JP" altLang="en-US" sz="2000" dirty="0" smtClean="0">
                <a:latin typeface="+mn-ea"/>
              </a:rPr>
              <a:t>にする</a:t>
            </a:r>
            <a:endParaRPr lang="ja-JP" altLang="en-US" sz="2000" dirty="0">
              <a:latin typeface="+mn-ea"/>
            </a:endParaRPr>
          </a:p>
          <a:p>
            <a:pPr marL="82550" indent="-82550"/>
            <a:r>
              <a:rPr lang="ja-JP" altLang="en-US" sz="2000" dirty="0" smtClean="0">
                <a:latin typeface="+mn-ea"/>
              </a:rPr>
              <a:t>○交差点</a:t>
            </a:r>
            <a:r>
              <a:rPr lang="ja-JP" altLang="en-US" sz="2000" dirty="0" smtClean="0">
                <a:solidFill>
                  <a:srgbClr val="FF0000"/>
                </a:solidFill>
                <a:latin typeface="+mn-ea"/>
              </a:rPr>
              <a:t>改良が必要</a:t>
            </a:r>
            <a:endParaRPr lang="ja-JP" altLang="en-US" sz="2000" dirty="0">
              <a:latin typeface="+mn-ea"/>
            </a:endParaRPr>
          </a:p>
        </p:txBody>
      </p:sp>
    </p:spTree>
    <p:extLst>
      <p:ext uri="{BB962C8B-B14F-4D97-AF65-F5344CB8AC3E}">
        <p14:creationId xmlns:p14="http://schemas.microsoft.com/office/powerpoint/2010/main" val="2654550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比較（案５）その２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pic>
        <p:nvPicPr>
          <p:cNvPr id="5" name="図 4"/>
          <p:cNvPicPr>
            <a:picLocks noChangeAspect="1"/>
          </p:cNvPicPr>
          <p:nvPr/>
        </p:nvPicPr>
        <p:blipFill>
          <a:blip r:embed="rId2"/>
          <a:stretch>
            <a:fillRect/>
          </a:stretch>
        </p:blipFill>
        <p:spPr>
          <a:xfrm>
            <a:off x="2204348" y="1588150"/>
            <a:ext cx="5247971" cy="4659862"/>
          </a:xfrm>
          <a:prstGeom prst="rect">
            <a:avLst/>
          </a:prstGeom>
        </p:spPr>
      </p:pic>
    </p:spTree>
    <p:extLst>
      <p:ext uri="{BB962C8B-B14F-4D97-AF65-F5344CB8AC3E}">
        <p14:creationId xmlns:p14="http://schemas.microsoft.com/office/powerpoint/2010/main" val="739540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３．榎坂高架橋</a:t>
            </a:r>
            <a:r>
              <a:rPr lang="ja-JP" altLang="en-US" dirty="0">
                <a:latin typeface="HGSｺﾞｼｯｸM" panose="020B0600000000000000" pitchFamily="50" charset="-128"/>
                <a:ea typeface="HGSｺﾞｼｯｸM" panose="020B0600000000000000" pitchFamily="50" charset="-128"/>
              </a:rPr>
              <a:t>の</a:t>
            </a:r>
            <a:r>
              <a:rPr lang="ja-JP" altLang="en-US" dirty="0" smtClean="0">
                <a:latin typeface="HGSｺﾞｼｯｸM" panose="020B0600000000000000" pitchFamily="50" charset="-128"/>
                <a:ea typeface="HGSｺﾞｼｯｸM" panose="020B0600000000000000" pitchFamily="50" charset="-128"/>
              </a:rPr>
              <a:t>更新検討</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a:t>
            </a:r>
            <a:r>
              <a:rPr lang="ja-JP" altLang="en-US" sz="2400" dirty="0">
                <a:latin typeface="HGSｺﾞｼｯｸM" panose="020B0600000000000000" pitchFamily="50" charset="-128"/>
                <a:ea typeface="HGSｺﾞｼｯｸM" panose="020B0600000000000000" pitchFamily="50" charset="-128"/>
              </a:rPr>
              <a:t>榎坂高架橋</a:t>
            </a:r>
            <a:r>
              <a:rPr lang="ja-JP" altLang="en-US" sz="2400" dirty="0" smtClean="0">
                <a:latin typeface="HGSｺﾞｼｯｸM" panose="020B0600000000000000" pitchFamily="50" charset="-128"/>
                <a:ea typeface="HGSｺﾞｼｯｸM" panose="020B0600000000000000" pitchFamily="50" charset="-128"/>
              </a:rPr>
              <a:t>（国道４２３号）の概要</a:t>
            </a:r>
            <a:endParaRPr lang="ja-JP" altLang="en-US" sz="2400" dirty="0">
              <a:latin typeface="HGSｺﾞｼｯｸM" panose="020B0600000000000000" pitchFamily="50" charset="-128"/>
              <a:ea typeface="HGSｺﾞｼｯｸM" panose="020B0600000000000000" pitchFamily="50" charset="-128"/>
            </a:endParaRPr>
          </a:p>
        </p:txBody>
      </p:sp>
      <p:pic>
        <p:nvPicPr>
          <p:cNvPr id="8" name="図 7"/>
          <p:cNvPicPr>
            <a:picLocks noChangeAspect="1"/>
          </p:cNvPicPr>
          <p:nvPr/>
        </p:nvPicPr>
        <p:blipFill>
          <a:blip r:embed="rId2"/>
          <a:stretch>
            <a:fillRect/>
          </a:stretch>
        </p:blipFill>
        <p:spPr>
          <a:xfrm>
            <a:off x="611560" y="2201971"/>
            <a:ext cx="2880000" cy="4000318"/>
          </a:xfrm>
          <a:prstGeom prst="rect">
            <a:avLst/>
          </a:prstGeom>
        </p:spPr>
      </p:pic>
      <p:sp>
        <p:nvSpPr>
          <p:cNvPr id="11" name="円/楕円 10"/>
          <p:cNvSpPr/>
          <p:nvPr/>
        </p:nvSpPr>
        <p:spPr>
          <a:xfrm>
            <a:off x="2327495" y="3789040"/>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2" name="テキスト ボックス 11"/>
          <p:cNvSpPr txBox="1"/>
          <p:nvPr/>
        </p:nvSpPr>
        <p:spPr>
          <a:xfrm>
            <a:off x="1804229" y="3286408"/>
            <a:ext cx="1656184" cy="369332"/>
          </a:xfrm>
          <a:prstGeom prst="rect">
            <a:avLst/>
          </a:prstGeom>
          <a:noFill/>
        </p:spPr>
        <p:txBody>
          <a:bodyPr wrap="square" rtlCol="0">
            <a:spAutoFit/>
          </a:bodyPr>
          <a:lstStyle/>
          <a:p>
            <a:r>
              <a:rPr kumimoji="1" lang="ja-JP" altLang="en-US" dirty="0" smtClean="0">
                <a:solidFill>
                  <a:srgbClr val="FF0000"/>
                </a:solidFill>
                <a:effectLst>
                  <a:outerShdw blurRad="38100" dist="38100" dir="2700000" algn="tl">
                    <a:srgbClr val="000000">
                      <a:alpha val="43137"/>
                    </a:srgbClr>
                  </a:outerShdw>
                </a:effectLst>
              </a:rPr>
              <a:t>榎坂高架橋</a:t>
            </a:r>
            <a:endParaRPr kumimoji="1" lang="ja-JP" altLang="en-US" dirty="0">
              <a:solidFill>
                <a:srgbClr val="FF0000"/>
              </a:solidFill>
              <a:effectLst>
                <a:outerShdw blurRad="38100" dist="38100" dir="2700000" algn="tl">
                  <a:srgbClr val="000000">
                    <a:alpha val="43137"/>
                  </a:srgbClr>
                </a:outerShdw>
              </a:effectLst>
            </a:endParaRPr>
          </a:p>
        </p:txBody>
      </p:sp>
      <p:graphicFrame>
        <p:nvGraphicFramePr>
          <p:cNvPr id="13" name="表 12"/>
          <p:cNvGraphicFramePr>
            <a:graphicFrameLocks noGrp="1"/>
          </p:cNvGraphicFramePr>
          <p:nvPr>
            <p:extLst>
              <p:ext uri="{D42A27DB-BD31-4B8C-83A1-F6EECF244321}">
                <p14:modId xmlns:p14="http://schemas.microsoft.com/office/powerpoint/2010/main" val="3833860913"/>
              </p:ext>
            </p:extLst>
          </p:nvPr>
        </p:nvGraphicFramePr>
        <p:xfrm>
          <a:off x="827584" y="1675656"/>
          <a:ext cx="7776863" cy="457200"/>
        </p:xfrm>
        <a:graphic>
          <a:graphicData uri="http://schemas.openxmlformats.org/drawingml/2006/table">
            <a:tbl>
              <a:tblPr firstRow="1" firstCol="1" bandRow="1">
                <a:tableStyleId>{616DA210-FB5B-4158-B5E0-FEB733F419BA}</a:tableStyleId>
              </a:tblPr>
              <a:tblGrid>
                <a:gridCol w="1296144"/>
                <a:gridCol w="1209734"/>
                <a:gridCol w="1209734"/>
                <a:gridCol w="1468963"/>
                <a:gridCol w="2592288"/>
              </a:tblGrid>
              <a:tr h="194091">
                <a:tc>
                  <a:txBody>
                    <a:bodyPr/>
                    <a:lstStyle/>
                    <a:p>
                      <a:pPr marL="0" indent="0" algn="ctr">
                        <a:lnSpc>
                          <a:spcPts val="1800"/>
                        </a:lnSpc>
                        <a:spcAft>
                          <a:spcPts val="0"/>
                        </a:spcAft>
                      </a:pPr>
                      <a:r>
                        <a:rPr lang="ja-JP" sz="1600" dirty="0">
                          <a:effectLst/>
                          <a:latin typeface="+mn-ea"/>
                          <a:ea typeface="+mn-ea"/>
                        </a:rPr>
                        <a:t>橋長（ｍ）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ja-JP" sz="1600" dirty="0">
                          <a:effectLst/>
                          <a:latin typeface="+mn-ea"/>
                          <a:ea typeface="+mn-ea"/>
                        </a:rPr>
                        <a:t>幅員（ｍ）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sz="1600" dirty="0">
                          <a:effectLst/>
                          <a:latin typeface="+mn-ea"/>
                          <a:ea typeface="+mn-ea"/>
                        </a:rPr>
                        <a:t>径間数</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smtClean="0">
                          <a:effectLst/>
                          <a:latin typeface="+mn-ea"/>
                          <a:ea typeface="+mn-ea"/>
                          <a:cs typeface="+mn-cs"/>
                        </a:rPr>
                        <a:t>架設年次</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smtClean="0">
                          <a:effectLst/>
                          <a:latin typeface="+mn-ea"/>
                          <a:ea typeface="+mn-ea"/>
                          <a:cs typeface="Times New Roman" panose="02020603050405020304" pitchFamily="18" charset="0"/>
                        </a:rPr>
                        <a:t>交通量（日あたり）</a:t>
                      </a:r>
                      <a:endParaRPr 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tr>
              <a:tr h="165326">
                <a:tc>
                  <a:txBody>
                    <a:bodyPr/>
                    <a:lstStyle/>
                    <a:p>
                      <a:pPr marL="0" indent="0" algn="ctr">
                        <a:lnSpc>
                          <a:spcPts val="1800"/>
                        </a:lnSpc>
                        <a:spcAft>
                          <a:spcPts val="0"/>
                        </a:spcAft>
                      </a:pPr>
                      <a:r>
                        <a:rPr lang="en-US" sz="1600" b="0" dirty="0">
                          <a:effectLst/>
                          <a:latin typeface="+mn-ea"/>
                          <a:ea typeface="+mn-ea"/>
                        </a:rPr>
                        <a:t>1,594.7</a:t>
                      </a:r>
                      <a:r>
                        <a:rPr lang="ja-JP" sz="1600" b="0" dirty="0">
                          <a:effectLst/>
                          <a:latin typeface="+mn-ea"/>
                          <a:ea typeface="+mn-ea"/>
                        </a:rPr>
                        <a:t>ｍ</a:t>
                      </a:r>
                      <a:endParaRPr lang="ja-JP" sz="1600" b="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en-US" sz="1600" dirty="0">
                          <a:effectLst/>
                          <a:latin typeface="+mn-ea"/>
                          <a:ea typeface="+mn-ea"/>
                        </a:rPr>
                        <a:t>8.5</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sz="1600" dirty="0">
                          <a:effectLst/>
                          <a:latin typeface="+mn-ea"/>
                          <a:ea typeface="+mn-ea"/>
                        </a:rPr>
                        <a:t>84</a:t>
                      </a:r>
                      <a:r>
                        <a:rPr lang="ja-JP" sz="1600" dirty="0">
                          <a:effectLst/>
                          <a:latin typeface="+mn-ea"/>
                          <a:ea typeface="+mn-ea"/>
                        </a:rPr>
                        <a:t>径間</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smtClean="0">
                          <a:effectLst/>
                          <a:latin typeface="+mn-ea"/>
                          <a:ea typeface="+mn-ea"/>
                          <a:cs typeface="+mn-cs"/>
                        </a:rPr>
                        <a:t>昭和</a:t>
                      </a:r>
                      <a:r>
                        <a:rPr lang="en-US" altLang="ja-JP" sz="1600" dirty="0" smtClean="0">
                          <a:effectLst/>
                          <a:latin typeface="+mn-ea"/>
                          <a:ea typeface="+mn-ea"/>
                          <a:cs typeface="+mn-cs"/>
                        </a:rPr>
                        <a:t>44</a:t>
                      </a:r>
                      <a:r>
                        <a:rPr lang="ja-JP" altLang="en-US" sz="1600" dirty="0" smtClean="0">
                          <a:effectLst/>
                          <a:latin typeface="+mn-ea"/>
                          <a:ea typeface="+mn-ea"/>
                          <a:cs typeface="+mn-cs"/>
                        </a:rPr>
                        <a:t>年</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smtClean="0">
                          <a:effectLst/>
                          <a:latin typeface="+mn-ea"/>
                          <a:ea typeface="+mn-ea"/>
                          <a:cs typeface="Times New Roman" panose="02020603050405020304" pitchFamily="18" charset="0"/>
                        </a:rPr>
                        <a:t>95</a:t>
                      </a:r>
                      <a:r>
                        <a:rPr lang="ja-JP" altLang="en-US" sz="1600" dirty="0" smtClean="0">
                          <a:effectLst/>
                          <a:latin typeface="+mn-ea"/>
                          <a:ea typeface="+mn-ea"/>
                          <a:cs typeface="Times New Roman" panose="02020603050405020304" pitchFamily="18" charset="0"/>
                        </a:rPr>
                        <a:t>千台（大型車混入率</a:t>
                      </a:r>
                      <a:r>
                        <a:rPr lang="en-US" altLang="ja-JP" sz="1600" dirty="0" smtClean="0">
                          <a:effectLst/>
                          <a:latin typeface="+mn-ea"/>
                          <a:ea typeface="+mn-ea"/>
                          <a:cs typeface="Times New Roman" panose="02020603050405020304" pitchFamily="18" charset="0"/>
                        </a:rPr>
                        <a:t>2.9%</a:t>
                      </a:r>
                      <a:r>
                        <a:rPr lang="ja-JP" altLang="en-US" sz="1600" dirty="0" smtClean="0">
                          <a:effectLst/>
                          <a:latin typeface="+mn-ea"/>
                          <a:ea typeface="+mn-ea"/>
                          <a:cs typeface="Times New Roman" panose="02020603050405020304" pitchFamily="18" charset="0"/>
                        </a:rPr>
                        <a:t>）</a:t>
                      </a:r>
                      <a:endParaRPr lang="ja-JP" alt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tr>
            </a:tbl>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sp>
        <p:nvSpPr>
          <p:cNvPr id="15" name="正方形/長方形 14"/>
          <p:cNvSpPr/>
          <p:nvPr/>
        </p:nvSpPr>
        <p:spPr>
          <a:xfrm>
            <a:off x="3615836" y="6105745"/>
            <a:ext cx="4844596" cy="276999"/>
          </a:xfrm>
          <a:prstGeom prst="rect">
            <a:avLst/>
          </a:prstGeom>
        </p:spPr>
        <p:txBody>
          <a:bodyPr wrap="none">
            <a:spAutoFit/>
          </a:bodyPr>
          <a:lstStyle/>
          <a:p>
            <a:r>
              <a:rPr lang="ja-JP" altLang="en-US" sz="1200" dirty="0"/>
              <a:t>「</a:t>
            </a:r>
            <a:r>
              <a:rPr lang="ja-JP" altLang="en-US" sz="1200" dirty="0" smtClean="0"/>
              <a:t>地図・空中写真閲覧サービスデータ」（国土地理院）をもとに大阪府作成</a:t>
            </a:r>
            <a:endParaRPr lang="ja-JP" altLang="en-US" sz="1200" dirty="0"/>
          </a:p>
        </p:txBody>
      </p:sp>
      <p:grpSp>
        <p:nvGrpSpPr>
          <p:cNvPr id="5" name="グループ化 4"/>
          <p:cNvGrpSpPr/>
          <p:nvPr/>
        </p:nvGrpSpPr>
        <p:grpSpPr>
          <a:xfrm>
            <a:off x="3556406" y="2352200"/>
            <a:ext cx="4904026" cy="3813104"/>
            <a:chOff x="7115254" y="3471228"/>
            <a:chExt cx="3388248" cy="2634517"/>
          </a:xfrm>
        </p:grpSpPr>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98" r="19911"/>
            <a:stretch/>
          </p:blipFill>
          <p:spPr bwMode="auto">
            <a:xfrm>
              <a:off x="7137442" y="3471228"/>
              <a:ext cx="3366060" cy="257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円/楕円 18"/>
            <p:cNvSpPr/>
            <p:nvPr/>
          </p:nvSpPr>
          <p:spPr>
            <a:xfrm rot="406331">
              <a:off x="8316417" y="3471228"/>
              <a:ext cx="827584" cy="26345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線吹き出し 2 (枠付き) 17"/>
            <p:cNvSpPr/>
            <p:nvPr/>
          </p:nvSpPr>
          <p:spPr>
            <a:xfrm>
              <a:off x="9367247" y="3684213"/>
              <a:ext cx="659204" cy="191382"/>
            </a:xfrm>
            <a:prstGeom prst="borderCallout2">
              <a:avLst>
                <a:gd name="adj1" fmla="val 28848"/>
                <a:gd name="adj2" fmla="val 971"/>
                <a:gd name="adj3" fmla="val 28372"/>
                <a:gd name="adj4" fmla="val -54005"/>
                <a:gd name="adj5" fmla="val 116882"/>
                <a:gd name="adj6" fmla="val -6514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200" dirty="0" smtClean="0">
                  <a:solidFill>
                    <a:schemeClr val="tx1"/>
                  </a:solidFill>
                </a:rPr>
                <a:t>榎坂高架橋</a:t>
              </a:r>
              <a:endParaRPr kumimoji="1" lang="ja-JP" altLang="en-US" sz="1200" dirty="0">
                <a:solidFill>
                  <a:schemeClr val="tx1"/>
                </a:solidFill>
              </a:endParaRPr>
            </a:p>
          </p:txBody>
        </p:sp>
        <p:sp>
          <p:nvSpPr>
            <p:cNvPr id="20" name="線吹き出し 2 (枠付き) 19"/>
            <p:cNvSpPr/>
            <p:nvPr/>
          </p:nvSpPr>
          <p:spPr>
            <a:xfrm>
              <a:off x="7115254" y="3549072"/>
              <a:ext cx="1252744" cy="461665"/>
            </a:xfrm>
            <a:prstGeom prst="borderCallout2">
              <a:avLst>
                <a:gd name="adj1" fmla="val 97348"/>
                <a:gd name="adj2" fmla="val 46587"/>
                <a:gd name="adj3" fmla="val 181183"/>
                <a:gd name="adj4" fmla="val 67519"/>
                <a:gd name="adj5" fmla="val 193194"/>
                <a:gd name="adj6" fmla="val 13218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a:solidFill>
                    <a:schemeClr val="tx1"/>
                  </a:solidFill>
                </a:rPr>
                <a:t>北</a:t>
              </a:r>
              <a:r>
                <a:rPr lang="ja-JP" altLang="en-US" sz="1200" dirty="0" smtClean="0">
                  <a:solidFill>
                    <a:schemeClr val="tx1"/>
                  </a:solidFill>
                </a:rPr>
                <a:t>大阪急行</a:t>
              </a:r>
              <a:endParaRPr lang="en-US" altLang="ja-JP" sz="1200" dirty="0" smtClean="0">
                <a:solidFill>
                  <a:schemeClr val="tx1"/>
                </a:solidFill>
              </a:endParaRPr>
            </a:p>
            <a:p>
              <a:pPr algn="ctr"/>
              <a:r>
                <a:rPr kumimoji="1" lang="ja-JP" altLang="en-US" sz="1200" dirty="0">
                  <a:solidFill>
                    <a:schemeClr val="tx1"/>
                  </a:solidFill>
                </a:rPr>
                <a:t>江坂駅</a:t>
              </a:r>
            </a:p>
          </p:txBody>
        </p:sp>
        <p:sp>
          <p:nvSpPr>
            <p:cNvPr id="21" name="線吹き出し 2 (枠付き) 20"/>
            <p:cNvSpPr/>
            <p:nvPr/>
          </p:nvSpPr>
          <p:spPr>
            <a:xfrm>
              <a:off x="7216344" y="5670112"/>
              <a:ext cx="1065327" cy="276999"/>
            </a:xfrm>
            <a:prstGeom prst="borderCallout2">
              <a:avLst>
                <a:gd name="adj1" fmla="val -12689"/>
                <a:gd name="adj2" fmla="val 49312"/>
                <a:gd name="adj3" fmla="val -75569"/>
                <a:gd name="adj4" fmla="val 71584"/>
                <a:gd name="adj5" fmla="val -170450"/>
                <a:gd name="adj6" fmla="val 7260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200" dirty="0" smtClean="0">
                  <a:solidFill>
                    <a:schemeClr val="tx1"/>
                  </a:solidFill>
                </a:rPr>
                <a:t>国道</a:t>
              </a:r>
              <a:r>
                <a:rPr lang="en-US" altLang="ja-JP" sz="1200" dirty="0" smtClean="0">
                  <a:solidFill>
                    <a:schemeClr val="tx1"/>
                  </a:solidFill>
                </a:rPr>
                <a:t>479</a:t>
              </a:r>
              <a:r>
                <a:rPr lang="ja-JP" altLang="en-US" sz="1200" dirty="0" smtClean="0">
                  <a:solidFill>
                    <a:schemeClr val="tx1"/>
                  </a:solidFill>
                </a:rPr>
                <a:t>号</a:t>
              </a:r>
              <a:endParaRPr kumimoji="1" lang="ja-JP" altLang="en-US" sz="1200" dirty="0">
                <a:solidFill>
                  <a:schemeClr val="tx1"/>
                </a:solidFill>
              </a:endParaRPr>
            </a:p>
          </p:txBody>
        </p:sp>
      </p:grpSp>
      <p:sp>
        <p:nvSpPr>
          <p:cNvPr id="22" name="正方形/長方形 21"/>
          <p:cNvSpPr/>
          <p:nvPr/>
        </p:nvSpPr>
        <p:spPr>
          <a:xfrm>
            <a:off x="951181" y="2114861"/>
            <a:ext cx="2324675" cy="276999"/>
          </a:xfrm>
          <a:prstGeom prst="rect">
            <a:avLst/>
          </a:prstGeom>
        </p:spPr>
        <p:txBody>
          <a:bodyPr wrap="none">
            <a:spAutoFit/>
          </a:bodyPr>
          <a:lstStyle/>
          <a:p>
            <a:r>
              <a:rPr lang="en-US" altLang="ja-JP" sz="1200" dirty="0" smtClean="0"/>
              <a:t>※</a:t>
            </a:r>
            <a:r>
              <a:rPr lang="ja-JP" altLang="en-US" sz="1200" dirty="0" smtClean="0"/>
              <a:t>江坂駅付近の一部区間で検討</a:t>
            </a:r>
            <a:endParaRPr lang="ja-JP" altLang="en-US" sz="1200" dirty="0"/>
          </a:p>
        </p:txBody>
      </p:sp>
    </p:spTree>
    <p:extLst>
      <p:ext uri="{BB962C8B-B14F-4D97-AF65-F5344CB8AC3E}">
        <p14:creationId xmlns:p14="http://schemas.microsoft.com/office/powerpoint/2010/main" val="2733426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榎坂高架橋の</a:t>
            </a:r>
            <a:r>
              <a:rPr lang="ja-JP" altLang="en-US" dirty="0" smtClean="0">
                <a:latin typeface="HGSｺﾞｼｯｸM" panose="020B0600000000000000" pitchFamily="50" charset="-128"/>
                <a:ea typeface="HGSｺﾞｼｯｸM" panose="020B0600000000000000" pitchFamily="50" charset="-128"/>
              </a:rPr>
              <a:t>更新検討</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a:t>
            </a:r>
            <a:r>
              <a:rPr lang="ja-JP" altLang="en-US" sz="2400" dirty="0">
                <a:latin typeface="HGSｺﾞｼｯｸM" panose="020B0600000000000000" pitchFamily="50" charset="-128"/>
                <a:ea typeface="HGSｺﾞｼｯｸM" panose="020B0600000000000000" pitchFamily="50" charset="-128"/>
              </a:rPr>
              <a:t>榎坂高架橋</a:t>
            </a:r>
            <a:r>
              <a:rPr lang="ja-JP" altLang="en-US" sz="2400" dirty="0" smtClean="0">
                <a:latin typeface="HGSｺﾞｼｯｸM" panose="020B0600000000000000" pitchFamily="50" charset="-128"/>
                <a:ea typeface="HGSｺﾞｼｯｸM" panose="020B0600000000000000" pitchFamily="50" charset="-128"/>
              </a:rPr>
              <a:t>（国道４２３号）の概要</a:t>
            </a:r>
            <a:endParaRPr lang="ja-JP" altLang="en-US" sz="2400" dirty="0">
              <a:latin typeface="HGSｺﾞｼｯｸM" panose="020B0600000000000000" pitchFamily="50" charset="-128"/>
              <a:ea typeface="HGSｺﾞｼｯｸM" panose="020B0600000000000000" pitchFamily="50" charset="-128"/>
            </a:endParaRPr>
          </a:p>
        </p:txBody>
      </p:sp>
      <p:pic>
        <p:nvPicPr>
          <p:cNvPr id="9" name="図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1268" r="21275" b="21572"/>
          <a:stretch/>
        </p:blipFill>
        <p:spPr>
          <a:xfrm>
            <a:off x="235822" y="1700808"/>
            <a:ext cx="8808781" cy="4176464"/>
          </a:xfrm>
          <a:prstGeom prst="rect">
            <a:avLst/>
          </a:prstGeom>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sp>
        <p:nvSpPr>
          <p:cNvPr id="7" name="フリーフォーム 6"/>
          <p:cNvSpPr/>
          <p:nvPr/>
        </p:nvSpPr>
        <p:spPr>
          <a:xfrm>
            <a:off x="380010" y="3267226"/>
            <a:ext cx="8704613" cy="855024"/>
          </a:xfrm>
          <a:custGeom>
            <a:avLst/>
            <a:gdLst>
              <a:gd name="connsiteX0" fmla="*/ 23751 w 8704613"/>
              <a:gd name="connsiteY0" fmla="*/ 0 h 855024"/>
              <a:gd name="connsiteX1" fmla="*/ 0 w 8704613"/>
              <a:gd name="connsiteY1" fmla="*/ 712520 h 855024"/>
              <a:gd name="connsiteX2" fmla="*/ 8704613 w 8704613"/>
              <a:gd name="connsiteY2" fmla="*/ 855024 h 855024"/>
              <a:gd name="connsiteX3" fmla="*/ 8680863 w 8704613"/>
              <a:gd name="connsiteY3" fmla="*/ 166255 h 855024"/>
              <a:gd name="connsiteX4" fmla="*/ 23751 w 8704613"/>
              <a:gd name="connsiteY4" fmla="*/ 0 h 85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4613" h="855024">
                <a:moveTo>
                  <a:pt x="23751" y="0"/>
                </a:moveTo>
                <a:lnTo>
                  <a:pt x="0" y="712520"/>
                </a:lnTo>
                <a:lnTo>
                  <a:pt x="8704613" y="855024"/>
                </a:lnTo>
                <a:lnTo>
                  <a:pt x="8680863" y="166255"/>
                </a:lnTo>
                <a:lnTo>
                  <a:pt x="23751" y="0"/>
                </a:lnTo>
                <a:close/>
              </a:path>
            </a:pathLst>
          </a:cu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北大阪急行（江坂駅区間含む）</a:t>
            </a:r>
            <a:endParaRPr kumimoji="1" lang="ja-JP" altLang="en-US" sz="2000" b="1" dirty="0">
              <a:solidFill>
                <a:schemeClr val="tx1"/>
              </a:solidFill>
            </a:endParaRPr>
          </a:p>
        </p:txBody>
      </p:sp>
      <p:sp>
        <p:nvSpPr>
          <p:cNvPr id="15" name="フリーフォーム 14"/>
          <p:cNvSpPr/>
          <p:nvPr/>
        </p:nvSpPr>
        <p:spPr>
          <a:xfrm>
            <a:off x="368135" y="2624447"/>
            <a:ext cx="8657112" cy="498763"/>
          </a:xfrm>
          <a:custGeom>
            <a:avLst/>
            <a:gdLst>
              <a:gd name="connsiteX0" fmla="*/ 106878 w 8657112"/>
              <a:gd name="connsiteY0" fmla="*/ 0 h 427512"/>
              <a:gd name="connsiteX1" fmla="*/ 8657112 w 8657112"/>
              <a:gd name="connsiteY1" fmla="*/ 142504 h 427512"/>
              <a:gd name="connsiteX2" fmla="*/ 8645236 w 8657112"/>
              <a:gd name="connsiteY2" fmla="*/ 427512 h 427512"/>
              <a:gd name="connsiteX3" fmla="*/ 0 w 8657112"/>
              <a:gd name="connsiteY3" fmla="*/ 320634 h 427512"/>
              <a:gd name="connsiteX4" fmla="*/ 35626 w 8657112"/>
              <a:gd name="connsiteY4" fmla="*/ 11876 h 427512"/>
              <a:gd name="connsiteX0" fmla="*/ 106878 w 8657112"/>
              <a:gd name="connsiteY0" fmla="*/ 0 h 475013"/>
              <a:gd name="connsiteX1" fmla="*/ 8657112 w 8657112"/>
              <a:gd name="connsiteY1" fmla="*/ 142504 h 475013"/>
              <a:gd name="connsiteX2" fmla="*/ 8657112 w 8657112"/>
              <a:gd name="connsiteY2" fmla="*/ 475013 h 475013"/>
              <a:gd name="connsiteX3" fmla="*/ 0 w 8657112"/>
              <a:gd name="connsiteY3" fmla="*/ 320634 h 475013"/>
              <a:gd name="connsiteX4" fmla="*/ 35626 w 8657112"/>
              <a:gd name="connsiteY4" fmla="*/ 11876 h 475013"/>
              <a:gd name="connsiteX0" fmla="*/ 106878 w 8657112"/>
              <a:gd name="connsiteY0" fmla="*/ 23750 h 498763"/>
              <a:gd name="connsiteX1" fmla="*/ 8657112 w 8657112"/>
              <a:gd name="connsiteY1" fmla="*/ 166254 h 498763"/>
              <a:gd name="connsiteX2" fmla="*/ 8657112 w 8657112"/>
              <a:gd name="connsiteY2" fmla="*/ 498763 h 498763"/>
              <a:gd name="connsiteX3" fmla="*/ 0 w 8657112"/>
              <a:gd name="connsiteY3" fmla="*/ 344384 h 498763"/>
              <a:gd name="connsiteX4" fmla="*/ 95002 w 8657112"/>
              <a:gd name="connsiteY4" fmla="*/ 0 h 498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112" h="498763">
                <a:moveTo>
                  <a:pt x="106878" y="23750"/>
                </a:moveTo>
                <a:lnTo>
                  <a:pt x="8657112" y="166254"/>
                </a:lnTo>
                <a:lnTo>
                  <a:pt x="8657112" y="498763"/>
                </a:lnTo>
                <a:lnTo>
                  <a:pt x="0" y="344384"/>
                </a:lnTo>
                <a:lnTo>
                  <a:pt x="95002" y="0"/>
                </a:lnTo>
              </a:path>
            </a:pathLst>
          </a:custGeom>
          <a:solidFill>
            <a:srgbClr val="00B05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4"/>
          <p:cNvSpPr/>
          <p:nvPr/>
        </p:nvSpPr>
        <p:spPr>
          <a:xfrm>
            <a:off x="356260" y="2852936"/>
            <a:ext cx="8668987" cy="510639"/>
          </a:xfrm>
          <a:custGeom>
            <a:avLst/>
            <a:gdLst>
              <a:gd name="connsiteX0" fmla="*/ 0 w 8668987"/>
              <a:gd name="connsiteY0" fmla="*/ 0 h 510639"/>
              <a:gd name="connsiteX1" fmla="*/ 8657111 w 8668987"/>
              <a:gd name="connsiteY1" fmla="*/ 142504 h 510639"/>
              <a:gd name="connsiteX2" fmla="*/ 8668987 w 8668987"/>
              <a:gd name="connsiteY2" fmla="*/ 510639 h 510639"/>
              <a:gd name="connsiteX3" fmla="*/ 23750 w 8668987"/>
              <a:gd name="connsiteY3" fmla="*/ 320634 h 510639"/>
              <a:gd name="connsiteX4" fmla="*/ 0 w 8668987"/>
              <a:gd name="connsiteY4" fmla="*/ 0 h 510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987" h="510639">
                <a:moveTo>
                  <a:pt x="0" y="0"/>
                </a:moveTo>
                <a:lnTo>
                  <a:pt x="8657111" y="142504"/>
                </a:lnTo>
                <a:lnTo>
                  <a:pt x="8668987" y="510639"/>
                </a:lnTo>
                <a:lnTo>
                  <a:pt x="23750" y="320634"/>
                </a:lnTo>
                <a:lnTo>
                  <a:pt x="0" y="0"/>
                </a:lnTo>
                <a:close/>
              </a:path>
            </a:pathLst>
          </a:custGeom>
          <a:pattFill prst="pct5">
            <a:fgClr>
              <a:schemeClr val="tx1"/>
            </a:fgClr>
            <a:bgClr>
              <a:schemeClr val="bg1"/>
            </a:bgClr>
          </a:patt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榎坂高架橋（北行）</a:t>
            </a:r>
            <a:endParaRPr kumimoji="1" lang="ja-JP" altLang="en-US" dirty="0"/>
          </a:p>
        </p:txBody>
      </p:sp>
      <p:sp>
        <p:nvSpPr>
          <p:cNvPr id="16" name="フリーフォーム 15"/>
          <p:cNvSpPr/>
          <p:nvPr/>
        </p:nvSpPr>
        <p:spPr>
          <a:xfrm>
            <a:off x="356260" y="4325808"/>
            <a:ext cx="8668987" cy="498763"/>
          </a:xfrm>
          <a:custGeom>
            <a:avLst/>
            <a:gdLst>
              <a:gd name="connsiteX0" fmla="*/ 106878 w 8657112"/>
              <a:gd name="connsiteY0" fmla="*/ 0 h 427512"/>
              <a:gd name="connsiteX1" fmla="*/ 8657112 w 8657112"/>
              <a:gd name="connsiteY1" fmla="*/ 142504 h 427512"/>
              <a:gd name="connsiteX2" fmla="*/ 8645236 w 8657112"/>
              <a:gd name="connsiteY2" fmla="*/ 427512 h 427512"/>
              <a:gd name="connsiteX3" fmla="*/ 0 w 8657112"/>
              <a:gd name="connsiteY3" fmla="*/ 320634 h 427512"/>
              <a:gd name="connsiteX4" fmla="*/ 35626 w 8657112"/>
              <a:gd name="connsiteY4" fmla="*/ 11876 h 427512"/>
              <a:gd name="connsiteX0" fmla="*/ 106878 w 8657112"/>
              <a:gd name="connsiteY0" fmla="*/ 0 h 475013"/>
              <a:gd name="connsiteX1" fmla="*/ 8657112 w 8657112"/>
              <a:gd name="connsiteY1" fmla="*/ 142504 h 475013"/>
              <a:gd name="connsiteX2" fmla="*/ 8657112 w 8657112"/>
              <a:gd name="connsiteY2" fmla="*/ 475013 h 475013"/>
              <a:gd name="connsiteX3" fmla="*/ 0 w 8657112"/>
              <a:gd name="connsiteY3" fmla="*/ 320634 h 475013"/>
              <a:gd name="connsiteX4" fmla="*/ 35626 w 8657112"/>
              <a:gd name="connsiteY4" fmla="*/ 11876 h 475013"/>
              <a:gd name="connsiteX0" fmla="*/ 106878 w 8657112"/>
              <a:gd name="connsiteY0" fmla="*/ 23750 h 498763"/>
              <a:gd name="connsiteX1" fmla="*/ 8657112 w 8657112"/>
              <a:gd name="connsiteY1" fmla="*/ 166254 h 498763"/>
              <a:gd name="connsiteX2" fmla="*/ 8657112 w 8657112"/>
              <a:gd name="connsiteY2" fmla="*/ 498763 h 498763"/>
              <a:gd name="connsiteX3" fmla="*/ 0 w 8657112"/>
              <a:gd name="connsiteY3" fmla="*/ 344384 h 498763"/>
              <a:gd name="connsiteX4" fmla="*/ 95002 w 8657112"/>
              <a:gd name="connsiteY4" fmla="*/ 0 h 498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112" h="498763">
                <a:moveTo>
                  <a:pt x="106878" y="23750"/>
                </a:moveTo>
                <a:lnTo>
                  <a:pt x="8657112" y="166254"/>
                </a:lnTo>
                <a:lnTo>
                  <a:pt x="8657112" y="498763"/>
                </a:lnTo>
                <a:lnTo>
                  <a:pt x="0" y="344384"/>
                </a:lnTo>
                <a:lnTo>
                  <a:pt x="95002" y="0"/>
                </a:lnTo>
              </a:path>
            </a:pathLst>
          </a:custGeom>
          <a:solidFill>
            <a:srgbClr val="00B05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356260" y="4070489"/>
            <a:ext cx="8668987" cy="510639"/>
          </a:xfrm>
          <a:custGeom>
            <a:avLst/>
            <a:gdLst>
              <a:gd name="connsiteX0" fmla="*/ 0 w 8668987"/>
              <a:gd name="connsiteY0" fmla="*/ 0 h 510639"/>
              <a:gd name="connsiteX1" fmla="*/ 8657111 w 8668987"/>
              <a:gd name="connsiteY1" fmla="*/ 142504 h 510639"/>
              <a:gd name="connsiteX2" fmla="*/ 8668987 w 8668987"/>
              <a:gd name="connsiteY2" fmla="*/ 510639 h 510639"/>
              <a:gd name="connsiteX3" fmla="*/ 23750 w 8668987"/>
              <a:gd name="connsiteY3" fmla="*/ 320634 h 510639"/>
              <a:gd name="connsiteX4" fmla="*/ 0 w 8668987"/>
              <a:gd name="connsiteY4" fmla="*/ 0 h 510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987" h="510639">
                <a:moveTo>
                  <a:pt x="0" y="0"/>
                </a:moveTo>
                <a:lnTo>
                  <a:pt x="8657111" y="142504"/>
                </a:lnTo>
                <a:lnTo>
                  <a:pt x="8668987" y="510639"/>
                </a:lnTo>
                <a:lnTo>
                  <a:pt x="23750" y="320634"/>
                </a:lnTo>
                <a:lnTo>
                  <a:pt x="0" y="0"/>
                </a:lnTo>
                <a:close/>
              </a:path>
            </a:pathLst>
          </a:custGeom>
          <a:pattFill prst="pct5">
            <a:fgClr>
              <a:schemeClr val="tx1"/>
            </a:fgClr>
            <a:bgClr>
              <a:schemeClr val="bg1"/>
            </a:bgClr>
          </a:patt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榎坂高架橋（南行）</a:t>
            </a:r>
            <a:endParaRPr kumimoji="1" lang="ja-JP" altLang="en-US" dirty="0"/>
          </a:p>
        </p:txBody>
      </p:sp>
      <p:pic>
        <p:nvPicPr>
          <p:cNvPr id="10" name="図 9"/>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5828100" y="3978234"/>
            <a:ext cx="3205827" cy="2353721"/>
          </a:xfrm>
          <a:prstGeom prst="rect">
            <a:avLst/>
          </a:prstGeom>
          <a:ln>
            <a:solidFill>
              <a:schemeClr val="tx1"/>
            </a:solidFill>
          </a:ln>
        </p:spPr>
      </p:pic>
      <p:sp>
        <p:nvSpPr>
          <p:cNvPr id="13" name="角丸四角形 12"/>
          <p:cNvSpPr/>
          <p:nvPr/>
        </p:nvSpPr>
        <p:spPr>
          <a:xfrm>
            <a:off x="6960139" y="4325808"/>
            <a:ext cx="936104" cy="1191424"/>
          </a:xfrm>
          <a:prstGeom prst="round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b="1" dirty="0" smtClean="0">
                <a:solidFill>
                  <a:schemeClr val="tx1"/>
                </a:solidFill>
              </a:rPr>
              <a:t>北大阪</a:t>
            </a:r>
            <a:endParaRPr lang="en-US" altLang="ja-JP" sz="1200" b="1" dirty="0" smtClean="0">
              <a:solidFill>
                <a:schemeClr val="tx1"/>
              </a:solidFill>
            </a:endParaRPr>
          </a:p>
          <a:p>
            <a:pPr algn="ctr"/>
            <a:r>
              <a:rPr lang="ja-JP" altLang="en-US" sz="1200" b="1" dirty="0" smtClean="0">
                <a:solidFill>
                  <a:schemeClr val="tx1"/>
                </a:solidFill>
              </a:rPr>
              <a:t>急行</a:t>
            </a:r>
            <a:endParaRPr lang="en-US" altLang="ja-JP" sz="1200" b="1" dirty="0" smtClean="0">
              <a:solidFill>
                <a:schemeClr val="tx1"/>
              </a:solidFill>
            </a:endParaRPr>
          </a:p>
        </p:txBody>
      </p:sp>
      <p:sp>
        <p:nvSpPr>
          <p:cNvPr id="17" name="正方形/長方形 16"/>
          <p:cNvSpPr/>
          <p:nvPr/>
        </p:nvSpPr>
        <p:spPr>
          <a:xfrm>
            <a:off x="1979712" y="5877272"/>
            <a:ext cx="1152128" cy="238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側道</a:t>
            </a:r>
            <a:endParaRPr kumimoji="1" lang="ja-JP" altLang="en-US" dirty="0">
              <a:solidFill>
                <a:schemeClr val="tx1"/>
              </a:solidFill>
            </a:endParaRPr>
          </a:p>
        </p:txBody>
      </p:sp>
      <p:sp>
        <p:nvSpPr>
          <p:cNvPr id="18" name="角丸四角形 17"/>
          <p:cNvSpPr/>
          <p:nvPr/>
        </p:nvSpPr>
        <p:spPr>
          <a:xfrm>
            <a:off x="8568444" y="5120809"/>
            <a:ext cx="456803" cy="434146"/>
          </a:xfrm>
          <a:prstGeom prst="round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b="1" dirty="0" smtClean="0">
                <a:solidFill>
                  <a:schemeClr val="tx1"/>
                </a:solidFill>
              </a:rPr>
              <a:t>側道</a:t>
            </a:r>
            <a:endParaRPr lang="en-US" altLang="ja-JP" sz="1200" b="1" dirty="0" smtClean="0">
              <a:solidFill>
                <a:schemeClr val="tx1"/>
              </a:solidFill>
            </a:endParaRPr>
          </a:p>
        </p:txBody>
      </p:sp>
      <p:sp>
        <p:nvSpPr>
          <p:cNvPr id="19" name="角丸四角形 18"/>
          <p:cNvSpPr/>
          <p:nvPr/>
        </p:nvSpPr>
        <p:spPr>
          <a:xfrm>
            <a:off x="5832140" y="5013176"/>
            <a:ext cx="468052" cy="504056"/>
          </a:xfrm>
          <a:prstGeom prst="round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b="1" dirty="0" smtClean="0">
                <a:solidFill>
                  <a:schemeClr val="tx1"/>
                </a:solidFill>
              </a:rPr>
              <a:t>側道</a:t>
            </a:r>
            <a:endParaRPr lang="en-US" altLang="ja-JP" sz="1200" b="1" dirty="0" smtClean="0">
              <a:solidFill>
                <a:schemeClr val="tx1"/>
              </a:solidFill>
            </a:endParaRPr>
          </a:p>
        </p:txBody>
      </p:sp>
      <p:pic>
        <p:nvPicPr>
          <p:cNvPr id="20" name="図 19"/>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68629" t="21268" r="21275" b="74934"/>
          <a:stretch/>
        </p:blipFill>
        <p:spPr>
          <a:xfrm flipV="1">
            <a:off x="4172159" y="1740609"/>
            <a:ext cx="687873" cy="320239"/>
          </a:xfrm>
          <a:prstGeom prst="rect">
            <a:avLst/>
          </a:prstGeom>
        </p:spPr>
      </p:pic>
      <p:pic>
        <p:nvPicPr>
          <p:cNvPr id="22" name="図 2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68629" t="21268" r="21275" b="74934"/>
          <a:stretch/>
        </p:blipFill>
        <p:spPr>
          <a:xfrm flipV="1">
            <a:off x="6739366" y="1884386"/>
            <a:ext cx="714749" cy="520163"/>
          </a:xfrm>
          <a:prstGeom prst="rect">
            <a:avLst/>
          </a:prstGeom>
        </p:spPr>
      </p:pic>
      <p:pic>
        <p:nvPicPr>
          <p:cNvPr id="23" name="図 2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68629" t="21268" r="21275" b="74934"/>
          <a:stretch/>
        </p:blipFill>
        <p:spPr>
          <a:xfrm flipV="1">
            <a:off x="7740352" y="1909766"/>
            <a:ext cx="1284895" cy="520163"/>
          </a:xfrm>
          <a:prstGeom prst="rect">
            <a:avLst/>
          </a:prstGeom>
        </p:spPr>
      </p:pic>
      <p:pic>
        <p:nvPicPr>
          <p:cNvPr id="25" name="図 2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68629" t="21268" r="21275" b="74934"/>
          <a:stretch/>
        </p:blipFill>
        <p:spPr>
          <a:xfrm flipV="1">
            <a:off x="5708791" y="1909767"/>
            <a:ext cx="714749" cy="520163"/>
          </a:xfrm>
          <a:prstGeom prst="rect">
            <a:avLst/>
          </a:prstGeom>
        </p:spPr>
      </p:pic>
      <p:pic>
        <p:nvPicPr>
          <p:cNvPr id="26" name="図 2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68629" t="21268" r="21275" b="74934"/>
          <a:stretch/>
        </p:blipFill>
        <p:spPr>
          <a:xfrm flipV="1">
            <a:off x="367615" y="1800765"/>
            <a:ext cx="2332177" cy="520163"/>
          </a:xfrm>
          <a:prstGeom prst="rect">
            <a:avLst/>
          </a:prstGeom>
        </p:spPr>
      </p:pic>
      <p:pic>
        <p:nvPicPr>
          <p:cNvPr id="28" name="図 2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68629" t="21268" r="21275" b="74934"/>
          <a:stretch/>
        </p:blipFill>
        <p:spPr>
          <a:xfrm flipV="1">
            <a:off x="611560" y="5066204"/>
            <a:ext cx="2862563" cy="739059"/>
          </a:xfrm>
          <a:prstGeom prst="rect">
            <a:avLst/>
          </a:prstGeom>
        </p:spPr>
      </p:pic>
      <p:pic>
        <p:nvPicPr>
          <p:cNvPr id="27" name="図 26"/>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68629" t="21268" r="21275" b="74934"/>
          <a:stretch/>
        </p:blipFill>
        <p:spPr>
          <a:xfrm flipV="1">
            <a:off x="3474123" y="5013176"/>
            <a:ext cx="2332177" cy="864096"/>
          </a:xfrm>
          <a:prstGeom prst="rect">
            <a:avLst/>
          </a:prstGeom>
        </p:spPr>
      </p:pic>
      <p:cxnSp>
        <p:nvCxnSpPr>
          <p:cNvPr id="24" name="直線コネクタ 23"/>
          <p:cNvCxnSpPr/>
          <p:nvPr/>
        </p:nvCxnSpPr>
        <p:spPr>
          <a:xfrm flipH="1" flipV="1">
            <a:off x="1475656" y="4575189"/>
            <a:ext cx="801541" cy="147161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flipV="1">
            <a:off x="1475656" y="2780928"/>
            <a:ext cx="792088" cy="3241794"/>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568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17" name="テキスト ボックス 16"/>
          <p:cNvSpPr txBox="1"/>
          <p:nvPr/>
        </p:nvSpPr>
        <p:spPr>
          <a:xfrm>
            <a:off x="1115616" y="1268760"/>
            <a:ext cx="6912768" cy="4247317"/>
          </a:xfrm>
          <a:prstGeom prst="rect">
            <a:avLst/>
          </a:prstGeom>
          <a:noFill/>
        </p:spPr>
        <p:txBody>
          <a:bodyPr wrap="square" rtlCol="0">
            <a:spAutoFit/>
          </a:bodyPr>
          <a:lstStyle/>
          <a:p>
            <a:pPr>
              <a:lnSpc>
                <a:spcPct val="150000"/>
              </a:lnSpc>
            </a:pPr>
            <a:r>
              <a:rPr lang="ja-JP" altLang="en-US" sz="3600" dirty="0" smtClean="0">
                <a:latin typeface="HGSｺﾞｼｯｸM" panose="020B0600000000000000" pitchFamily="50" charset="-128"/>
                <a:ea typeface="HGSｺﾞｼｯｸM" panose="020B0600000000000000" pitchFamily="50" charset="-128"/>
              </a:rPr>
              <a:t>１</a:t>
            </a:r>
            <a:r>
              <a:rPr lang="ja-JP" altLang="en-US" sz="3600" dirty="0">
                <a:latin typeface="HGSｺﾞｼｯｸM" panose="020B0600000000000000" pitchFamily="50" charset="-128"/>
                <a:ea typeface="HGSｺﾞｼｯｸM" panose="020B0600000000000000" pitchFamily="50" charset="-128"/>
              </a:rPr>
              <a:t>．更新方法の検討</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２．大日跨道橋の更新検討</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３．榎坂高架橋の更新検討</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４．今後の進め方</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５．まとめ</a:t>
            </a:r>
            <a:endParaRPr lang="ja-JP" altLang="en-US" sz="36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Tree>
    <p:extLst>
      <p:ext uri="{BB962C8B-B14F-4D97-AF65-F5344CB8AC3E}">
        <p14:creationId xmlns:p14="http://schemas.microsoft.com/office/powerpoint/2010/main" val="1079151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7" name="テキスト ボックス 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a:t>
            </a:r>
            <a:r>
              <a:rPr lang="ja-JP" altLang="en-US" sz="2400" dirty="0">
                <a:latin typeface="HGSｺﾞｼｯｸM" panose="020B0600000000000000" pitchFamily="50" charset="-128"/>
                <a:ea typeface="HGSｺﾞｼｯｸM" panose="020B0600000000000000" pitchFamily="50" charset="-128"/>
              </a:rPr>
              <a:t>榎坂高架橋</a:t>
            </a:r>
            <a:r>
              <a:rPr lang="ja-JP" altLang="en-US" sz="2400" dirty="0" smtClean="0">
                <a:latin typeface="HGSｺﾞｼｯｸM" panose="020B0600000000000000" pitchFamily="50" charset="-128"/>
                <a:ea typeface="HGSｺﾞｼｯｸM" panose="020B0600000000000000" pitchFamily="50" charset="-128"/>
              </a:rPr>
              <a:t>（国道４２３号）の概要</a:t>
            </a:r>
            <a:endParaRPr lang="ja-JP" altLang="en-US" sz="2400" dirty="0">
              <a:latin typeface="HGSｺﾞｼｯｸM" panose="020B0600000000000000" pitchFamily="50" charset="-128"/>
              <a:ea typeface="HGSｺﾞｼｯｸM" panose="020B0600000000000000" pitchFamily="50" charset="-128"/>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083" y="1597021"/>
            <a:ext cx="5219700"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spTree>
    <p:extLst>
      <p:ext uri="{BB962C8B-B14F-4D97-AF65-F5344CB8AC3E}">
        <p14:creationId xmlns:p14="http://schemas.microsoft.com/office/powerpoint/2010/main" val="1824959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２）検討条件</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sp>
        <p:nvSpPr>
          <p:cNvPr id="8" name="テキスト ボックス 7"/>
          <p:cNvSpPr txBox="1"/>
          <p:nvPr/>
        </p:nvSpPr>
        <p:spPr>
          <a:xfrm>
            <a:off x="755576" y="1609922"/>
            <a:ext cx="8280920" cy="830997"/>
          </a:xfrm>
          <a:prstGeom prst="rect">
            <a:avLst/>
          </a:prstGeom>
          <a:noFill/>
        </p:spPr>
        <p:txBody>
          <a:bodyPr wrap="square" rtlCol="0">
            <a:spAutoFit/>
          </a:bodyPr>
          <a:lstStyle/>
          <a:p>
            <a:r>
              <a:rPr lang="ja-JP" altLang="en-US" sz="2400" dirty="0" smtClean="0"/>
              <a:t>○北大阪急行との近接施工</a:t>
            </a:r>
            <a:endParaRPr lang="en-US" altLang="ja-JP" sz="2400" dirty="0" smtClean="0"/>
          </a:p>
          <a:p>
            <a:r>
              <a:rPr lang="ja-JP" altLang="en-US" sz="2400" dirty="0"/>
              <a:t>○上部工の架け替えを前提</a:t>
            </a:r>
            <a:endParaRPr lang="en-US" altLang="ja-JP" sz="2400" dirty="0"/>
          </a:p>
        </p:txBody>
      </p:sp>
      <p:pic>
        <p:nvPicPr>
          <p:cNvPr id="5" name="図 4"/>
          <p:cNvPicPr>
            <a:picLocks noChangeAspect="1"/>
          </p:cNvPicPr>
          <p:nvPr/>
        </p:nvPicPr>
        <p:blipFill>
          <a:blip r:embed="rId2"/>
          <a:stretch>
            <a:fillRect/>
          </a:stretch>
        </p:blipFill>
        <p:spPr>
          <a:xfrm>
            <a:off x="832970" y="3157114"/>
            <a:ext cx="7839895" cy="2376468"/>
          </a:xfrm>
          <a:prstGeom prst="rect">
            <a:avLst/>
          </a:prstGeom>
        </p:spPr>
      </p:pic>
    </p:spTree>
    <p:extLst>
      <p:ext uri="{BB962C8B-B14F-4D97-AF65-F5344CB8AC3E}">
        <p14:creationId xmlns:p14="http://schemas.microsoft.com/office/powerpoint/2010/main" val="27071860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1560" y="1126485"/>
            <a:ext cx="6912768" cy="830997"/>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３）施工検討比較（案</a:t>
            </a:r>
            <a:r>
              <a:rPr lang="en-US" altLang="ja-JP" sz="2400" dirty="0">
                <a:latin typeface="HGSｺﾞｼｯｸM" panose="020B0600000000000000" pitchFamily="50" charset="-128"/>
                <a:ea typeface="HGSｺﾞｼｯｸM" panose="020B0600000000000000" pitchFamily="50" charset="-128"/>
              </a:rPr>
              <a:t>1</a:t>
            </a:r>
            <a:r>
              <a:rPr lang="ja-JP" altLang="en-US" sz="2400" dirty="0">
                <a:latin typeface="HGSｺﾞｼｯｸM" panose="020B0600000000000000" pitchFamily="50" charset="-128"/>
                <a:ea typeface="HGSｺﾞｼｯｸM" panose="020B0600000000000000" pitchFamily="50" charset="-128"/>
              </a:rPr>
              <a:t>）その１</a:t>
            </a:r>
          </a:p>
          <a:p>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pic>
        <p:nvPicPr>
          <p:cNvPr id="10" name="図 9"/>
          <p:cNvPicPr>
            <a:picLocks noChangeAspect="1"/>
          </p:cNvPicPr>
          <p:nvPr/>
        </p:nvPicPr>
        <p:blipFill rotWithShape="1">
          <a:blip r:embed="rId2"/>
          <a:srcRect b="5554"/>
          <a:stretch/>
        </p:blipFill>
        <p:spPr>
          <a:xfrm>
            <a:off x="190744" y="3305891"/>
            <a:ext cx="8905387" cy="3003430"/>
          </a:xfrm>
          <a:prstGeom prst="rect">
            <a:avLst/>
          </a:prstGeom>
        </p:spPr>
      </p:pic>
      <p:pic>
        <p:nvPicPr>
          <p:cNvPr id="1027" name="図 1"/>
          <p:cNvPicPr>
            <a:picLocks noChangeAspect="1" noChangeArrowheads="1"/>
          </p:cNvPicPr>
          <p:nvPr/>
        </p:nvPicPr>
        <p:blipFill>
          <a:blip r:embed="rId3" cstate="print">
            <a:extLst>
              <a:ext uri="{28A0092B-C50C-407E-A947-70E740481C1C}">
                <a14:useLocalDpi xmlns:a14="http://schemas.microsoft.com/office/drawing/2010/main" val="0"/>
              </a:ext>
            </a:extLst>
          </a:blip>
          <a:srcRect l="15161" t="12233" r="19489" b="6683"/>
          <a:stretch>
            <a:fillRect/>
          </a:stretch>
        </p:blipFill>
        <p:spPr bwMode="auto">
          <a:xfrm>
            <a:off x="5621132" y="1588987"/>
            <a:ext cx="3224209" cy="216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テキスト ボックス 25"/>
          <p:cNvSpPr txBox="1"/>
          <p:nvPr/>
        </p:nvSpPr>
        <p:spPr>
          <a:xfrm>
            <a:off x="611560" y="1674674"/>
            <a:ext cx="4968552" cy="1631216"/>
          </a:xfrm>
          <a:prstGeom prst="rect">
            <a:avLst/>
          </a:prstGeom>
          <a:noFill/>
        </p:spPr>
        <p:txBody>
          <a:bodyPr wrap="square" rtlCol="0">
            <a:spAutoFit/>
          </a:bodyPr>
          <a:lstStyle/>
          <a:p>
            <a:pPr marL="82550" indent="-82550"/>
            <a:r>
              <a:rPr lang="ja-JP" altLang="en-US" sz="2000" dirty="0" smtClean="0">
                <a:latin typeface="+mn-ea"/>
              </a:rPr>
              <a:t>○側道区域に</a:t>
            </a:r>
            <a:r>
              <a:rPr lang="ja-JP" altLang="en-US" sz="2000" dirty="0" smtClean="0">
                <a:solidFill>
                  <a:srgbClr val="FF0000"/>
                </a:solidFill>
                <a:latin typeface="+mn-ea"/>
              </a:rPr>
              <a:t>仮橋を設置</a:t>
            </a:r>
            <a:r>
              <a:rPr lang="ja-JP" altLang="en-US" sz="2000" dirty="0" smtClean="0">
                <a:latin typeface="+mn-ea"/>
              </a:rPr>
              <a:t>し、本線迂回路を確保</a:t>
            </a:r>
            <a:endParaRPr lang="en-US" altLang="ja-JP" sz="2000" dirty="0" smtClean="0">
              <a:latin typeface="+mn-ea"/>
            </a:endParaRPr>
          </a:p>
          <a:p>
            <a:pPr marL="82550" indent="-82550"/>
            <a:r>
              <a:rPr lang="ja-JP" altLang="en-US" sz="2000" dirty="0" smtClean="0">
                <a:latin typeface="+mn-ea"/>
              </a:rPr>
              <a:t>○高架橋の撤去及び架設時は、本線</a:t>
            </a:r>
            <a:r>
              <a:rPr lang="ja-JP" altLang="en-US" sz="2000" dirty="0">
                <a:latin typeface="+mn-ea"/>
              </a:rPr>
              <a:t>仮橋を</a:t>
            </a:r>
            <a:r>
              <a:rPr lang="en-US" altLang="ja-JP" sz="2000" dirty="0">
                <a:latin typeface="+mn-ea"/>
              </a:rPr>
              <a:t>1</a:t>
            </a:r>
            <a:r>
              <a:rPr lang="ja-JP" altLang="en-US" sz="2000" dirty="0">
                <a:latin typeface="+mn-ea"/>
              </a:rPr>
              <a:t>車線</a:t>
            </a:r>
            <a:r>
              <a:rPr lang="ja-JP" altLang="en-US" sz="2000" dirty="0" smtClean="0">
                <a:latin typeface="+mn-ea"/>
              </a:rPr>
              <a:t>規制</a:t>
            </a:r>
            <a:endParaRPr lang="en-US" altLang="ja-JP" sz="2000" dirty="0" smtClean="0">
              <a:latin typeface="+mn-ea"/>
            </a:endParaRPr>
          </a:p>
          <a:p>
            <a:pPr marL="82550" indent="-82550"/>
            <a:r>
              <a:rPr lang="ja-JP" altLang="en-US" sz="2000" dirty="0" smtClean="0">
                <a:latin typeface="+mn-ea"/>
              </a:rPr>
              <a:t>○</a:t>
            </a:r>
            <a:r>
              <a:rPr lang="ja-JP" altLang="en-US" sz="2000" dirty="0">
                <a:latin typeface="+mn-ea"/>
              </a:rPr>
              <a:t>北</a:t>
            </a:r>
            <a:r>
              <a:rPr lang="ja-JP" altLang="en-US" sz="2000" dirty="0" smtClean="0">
                <a:latin typeface="+mn-ea"/>
              </a:rPr>
              <a:t>大阪</a:t>
            </a:r>
            <a:r>
              <a:rPr lang="ja-JP" altLang="en-US" sz="2000" dirty="0">
                <a:latin typeface="+mn-ea"/>
              </a:rPr>
              <a:t>急行</a:t>
            </a:r>
            <a:r>
              <a:rPr lang="ja-JP" altLang="en-US" sz="2000" dirty="0" smtClean="0">
                <a:latin typeface="+mn-ea"/>
              </a:rPr>
              <a:t>との近接施工は</a:t>
            </a:r>
            <a:r>
              <a:rPr lang="ja-JP" altLang="en-US" sz="2000" dirty="0">
                <a:solidFill>
                  <a:srgbClr val="FF0000"/>
                </a:solidFill>
                <a:latin typeface="+mn-ea"/>
              </a:rPr>
              <a:t>夜間</a:t>
            </a:r>
            <a:r>
              <a:rPr lang="ja-JP" altLang="en-US" sz="2000" dirty="0" smtClean="0">
                <a:solidFill>
                  <a:srgbClr val="FF0000"/>
                </a:solidFill>
                <a:latin typeface="+mn-ea"/>
              </a:rPr>
              <a:t>施工</a:t>
            </a:r>
            <a:endParaRPr lang="ja-JP" altLang="en-US" sz="2000" dirty="0">
              <a:solidFill>
                <a:srgbClr val="FF0000"/>
              </a:solidFill>
              <a:latin typeface="+mn-ea"/>
            </a:endParaRPr>
          </a:p>
        </p:txBody>
      </p:sp>
    </p:spTree>
    <p:extLst>
      <p:ext uri="{BB962C8B-B14F-4D97-AF65-F5344CB8AC3E}">
        <p14:creationId xmlns:p14="http://schemas.microsoft.com/office/powerpoint/2010/main" val="730726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３．榎坂高架橋の更新検討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a:t>
            </a:r>
            <a:r>
              <a:rPr lang="en-US" altLang="ja-JP" sz="2400" dirty="0" smtClean="0">
                <a:latin typeface="HGSｺﾞｼｯｸM" panose="020B0600000000000000" pitchFamily="50" charset="-128"/>
                <a:ea typeface="HGSｺﾞｼｯｸM" panose="020B0600000000000000" pitchFamily="50" charset="-128"/>
              </a:rPr>
              <a:t>1</a:t>
            </a:r>
            <a:r>
              <a:rPr lang="ja-JP" altLang="en-US" sz="2400" dirty="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pic>
        <p:nvPicPr>
          <p:cNvPr id="5" name="図 4"/>
          <p:cNvPicPr>
            <a:picLocks noChangeAspect="1"/>
          </p:cNvPicPr>
          <p:nvPr/>
        </p:nvPicPr>
        <p:blipFill>
          <a:blip r:embed="rId2"/>
          <a:stretch>
            <a:fillRect/>
          </a:stretch>
        </p:blipFill>
        <p:spPr>
          <a:xfrm>
            <a:off x="1331640" y="1588150"/>
            <a:ext cx="6040489" cy="4913966"/>
          </a:xfrm>
          <a:prstGeom prst="rect">
            <a:avLst/>
          </a:prstGeom>
        </p:spPr>
      </p:pic>
    </p:spTree>
    <p:extLst>
      <p:ext uri="{BB962C8B-B14F-4D97-AF65-F5344CB8AC3E}">
        <p14:creationId xmlns:p14="http://schemas.microsoft.com/office/powerpoint/2010/main" val="26602160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1560" y="1126485"/>
            <a:ext cx="6912768" cy="830997"/>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３）施工検討比較（</a:t>
            </a:r>
            <a:r>
              <a:rPr lang="ja-JP" altLang="en-US" sz="2400" dirty="0" smtClean="0">
                <a:latin typeface="HGSｺﾞｼｯｸM" panose="020B0600000000000000" pitchFamily="50" charset="-128"/>
                <a:ea typeface="HGSｺﾞｼｯｸM" panose="020B0600000000000000" pitchFamily="50" charset="-128"/>
              </a:rPr>
              <a:t>案</a:t>
            </a:r>
            <a:r>
              <a:rPr lang="en-US" altLang="ja-JP" sz="2400" dirty="0" smtClean="0">
                <a:latin typeface="HGSｺﾞｼｯｸM" panose="020B0600000000000000" pitchFamily="50" charset="-128"/>
                <a:ea typeface="HGSｺﾞｼｯｸM" panose="020B0600000000000000" pitchFamily="50" charset="-128"/>
              </a:rPr>
              <a:t>2</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その１</a:t>
            </a:r>
          </a:p>
          <a:p>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pic>
        <p:nvPicPr>
          <p:cNvPr id="8" name="図 7"/>
          <p:cNvPicPr>
            <a:picLocks noChangeAspect="1"/>
          </p:cNvPicPr>
          <p:nvPr/>
        </p:nvPicPr>
        <p:blipFill>
          <a:blip r:embed="rId2"/>
          <a:stretch>
            <a:fillRect/>
          </a:stretch>
        </p:blipFill>
        <p:spPr>
          <a:xfrm>
            <a:off x="91081" y="3068960"/>
            <a:ext cx="8855953" cy="3258959"/>
          </a:xfrm>
          <a:prstGeom prst="rect">
            <a:avLst/>
          </a:prstGeom>
        </p:spPr>
      </p:pic>
      <p:pic>
        <p:nvPicPr>
          <p:cNvPr id="2050" name="図 1"/>
          <p:cNvPicPr>
            <a:picLocks noChangeAspect="1" noChangeArrowheads="1"/>
          </p:cNvPicPr>
          <p:nvPr/>
        </p:nvPicPr>
        <p:blipFill>
          <a:blip r:embed="rId3" cstate="print">
            <a:extLst>
              <a:ext uri="{28A0092B-C50C-407E-A947-70E740481C1C}">
                <a14:useLocalDpi xmlns:a14="http://schemas.microsoft.com/office/drawing/2010/main" val="0"/>
              </a:ext>
            </a:extLst>
          </a:blip>
          <a:srcRect l="15161" t="17636" r="19489" b="6015"/>
          <a:stretch>
            <a:fillRect/>
          </a:stretch>
        </p:blipFill>
        <p:spPr bwMode="auto">
          <a:xfrm>
            <a:off x="5292080" y="1507730"/>
            <a:ext cx="3362157" cy="212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867470" y="1609990"/>
            <a:ext cx="4136578" cy="707886"/>
          </a:xfrm>
          <a:prstGeom prst="rect">
            <a:avLst/>
          </a:prstGeom>
          <a:noFill/>
        </p:spPr>
        <p:txBody>
          <a:bodyPr wrap="square" rtlCol="0">
            <a:spAutoFit/>
          </a:bodyPr>
          <a:lstStyle/>
          <a:p>
            <a:pPr marL="82550" indent="-82550"/>
            <a:r>
              <a:rPr lang="ja-JP" altLang="en-US" sz="2000" dirty="0" smtClean="0">
                <a:latin typeface="+mn-ea"/>
              </a:rPr>
              <a:t>○</a:t>
            </a:r>
            <a:r>
              <a:rPr lang="ja-JP" altLang="en-US" sz="2000" dirty="0" smtClean="0">
                <a:solidFill>
                  <a:srgbClr val="FF0000"/>
                </a:solidFill>
                <a:latin typeface="+mn-ea"/>
              </a:rPr>
              <a:t>用地買収を行い</a:t>
            </a:r>
            <a:r>
              <a:rPr lang="ja-JP" altLang="en-US" sz="2000" dirty="0" smtClean="0">
                <a:latin typeface="+mn-ea"/>
              </a:rPr>
              <a:t>、側道及び本線迂回路確保</a:t>
            </a:r>
            <a:endParaRPr lang="ja-JP" altLang="en-US" sz="2000" dirty="0">
              <a:latin typeface="+mn-ea"/>
            </a:endParaRPr>
          </a:p>
        </p:txBody>
      </p:sp>
    </p:spTree>
    <p:extLst>
      <p:ext uri="{BB962C8B-B14F-4D97-AF65-F5344CB8AC3E}">
        <p14:creationId xmlns:p14="http://schemas.microsoft.com/office/powerpoint/2010/main" val="1782622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３．榎坂高架橋の更新検討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a:t>
            </a:r>
            <a:r>
              <a:rPr lang="en-US" altLang="ja-JP" sz="2400" dirty="0" smtClean="0">
                <a:latin typeface="HGSｺﾞｼｯｸM" panose="020B0600000000000000" pitchFamily="50" charset="-128"/>
                <a:ea typeface="HGSｺﾞｼｯｸM" panose="020B0600000000000000" pitchFamily="50" charset="-128"/>
              </a:rPr>
              <a:t>2</a:t>
            </a:r>
            <a:r>
              <a:rPr lang="ja-JP" altLang="en-US" sz="2400" dirty="0" smtClean="0">
                <a:latin typeface="HGSｺﾞｼｯｸM" panose="020B0600000000000000" pitchFamily="50" charset="-128"/>
                <a:ea typeface="HGSｺﾞｼｯｸM" panose="020B0600000000000000" pitchFamily="50" charset="-128"/>
              </a:rPr>
              <a:t>）その２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pic>
        <p:nvPicPr>
          <p:cNvPr id="7" name="図 6"/>
          <p:cNvPicPr>
            <a:picLocks noChangeAspect="1"/>
          </p:cNvPicPr>
          <p:nvPr/>
        </p:nvPicPr>
        <p:blipFill>
          <a:blip r:embed="rId2"/>
          <a:stretch>
            <a:fillRect/>
          </a:stretch>
        </p:blipFill>
        <p:spPr>
          <a:xfrm>
            <a:off x="1907704" y="1588150"/>
            <a:ext cx="5534224" cy="4832580"/>
          </a:xfrm>
          <a:prstGeom prst="rect">
            <a:avLst/>
          </a:prstGeom>
        </p:spPr>
      </p:pic>
    </p:spTree>
    <p:extLst>
      <p:ext uri="{BB962C8B-B14F-4D97-AF65-F5344CB8AC3E}">
        <p14:creationId xmlns:p14="http://schemas.microsoft.com/office/powerpoint/2010/main" val="6069633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1560" y="1126485"/>
            <a:ext cx="6912768" cy="830997"/>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３）施工検討比較（</a:t>
            </a:r>
            <a:r>
              <a:rPr lang="ja-JP" altLang="en-US" sz="2400" dirty="0" smtClean="0">
                <a:latin typeface="HGSｺﾞｼｯｸM" panose="020B0600000000000000" pitchFamily="50" charset="-128"/>
                <a:ea typeface="HGSｺﾞｼｯｸM" panose="020B0600000000000000" pitchFamily="50" charset="-128"/>
              </a:rPr>
              <a:t>案</a:t>
            </a:r>
            <a:r>
              <a:rPr lang="en-US" altLang="ja-JP" sz="2400" dirty="0" smtClean="0">
                <a:latin typeface="HGSｺﾞｼｯｸM" panose="020B0600000000000000" pitchFamily="50" charset="-128"/>
                <a:ea typeface="HGSｺﾞｼｯｸM" panose="020B0600000000000000" pitchFamily="50" charset="-128"/>
              </a:rPr>
              <a:t>3</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その１</a:t>
            </a:r>
          </a:p>
          <a:p>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26</a:t>
            </a:fld>
            <a:endParaRPr kumimoji="1" lang="ja-JP" altLang="en-US"/>
          </a:p>
        </p:txBody>
      </p:sp>
      <p:pic>
        <p:nvPicPr>
          <p:cNvPr id="9" name="図 8"/>
          <p:cNvPicPr>
            <a:picLocks noChangeAspect="1"/>
          </p:cNvPicPr>
          <p:nvPr/>
        </p:nvPicPr>
        <p:blipFill>
          <a:blip r:embed="rId2"/>
          <a:stretch>
            <a:fillRect/>
          </a:stretch>
        </p:blipFill>
        <p:spPr>
          <a:xfrm>
            <a:off x="569775" y="3212976"/>
            <a:ext cx="8529126" cy="3225351"/>
          </a:xfrm>
          <a:prstGeom prst="rect">
            <a:avLst/>
          </a:prstGeom>
        </p:spPr>
      </p:pic>
      <p:pic>
        <p:nvPicPr>
          <p:cNvPr id="10" name="図 1"/>
          <p:cNvPicPr>
            <a:picLocks noChangeAspect="1" noChangeArrowheads="1"/>
          </p:cNvPicPr>
          <p:nvPr/>
        </p:nvPicPr>
        <p:blipFill>
          <a:blip r:embed="rId3" cstate="print">
            <a:extLst>
              <a:ext uri="{28A0092B-C50C-407E-A947-70E740481C1C}">
                <a14:useLocalDpi xmlns:a14="http://schemas.microsoft.com/office/drawing/2010/main" val="0"/>
              </a:ext>
            </a:extLst>
          </a:blip>
          <a:srcRect l="15161" t="17636" r="19489" b="6015"/>
          <a:stretch>
            <a:fillRect/>
          </a:stretch>
        </p:blipFill>
        <p:spPr bwMode="auto">
          <a:xfrm>
            <a:off x="5014775" y="1727096"/>
            <a:ext cx="3661681" cy="231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740907" y="1727096"/>
            <a:ext cx="4136578" cy="707886"/>
          </a:xfrm>
          <a:prstGeom prst="rect">
            <a:avLst/>
          </a:prstGeom>
          <a:noFill/>
        </p:spPr>
        <p:txBody>
          <a:bodyPr wrap="square" rtlCol="0">
            <a:spAutoFit/>
          </a:bodyPr>
          <a:lstStyle/>
          <a:p>
            <a:pPr marL="82550" indent="-82550"/>
            <a:r>
              <a:rPr lang="ja-JP" altLang="en-US" sz="2000" dirty="0" smtClean="0">
                <a:latin typeface="+mn-ea"/>
              </a:rPr>
              <a:t>○南行高架橋を</a:t>
            </a:r>
            <a:r>
              <a:rPr lang="ja-JP" altLang="en-US" sz="2000" dirty="0" smtClean="0">
                <a:solidFill>
                  <a:srgbClr val="FF0000"/>
                </a:solidFill>
                <a:latin typeface="+mn-ea"/>
              </a:rPr>
              <a:t>対面通行（各１車線）</a:t>
            </a:r>
            <a:r>
              <a:rPr lang="ja-JP" altLang="en-US" sz="2000" dirty="0" smtClean="0">
                <a:latin typeface="+mn-ea"/>
              </a:rPr>
              <a:t>で運用</a:t>
            </a:r>
            <a:endParaRPr lang="ja-JP" altLang="en-US" sz="2000" dirty="0">
              <a:latin typeface="+mn-ea"/>
            </a:endParaRPr>
          </a:p>
        </p:txBody>
      </p:sp>
    </p:spTree>
    <p:extLst>
      <p:ext uri="{BB962C8B-B14F-4D97-AF65-F5344CB8AC3E}">
        <p14:creationId xmlns:p14="http://schemas.microsoft.com/office/powerpoint/2010/main" val="30132487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３．榎坂高架橋の更新検討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a:t>
            </a:r>
            <a:r>
              <a:rPr lang="en-US" altLang="ja-JP" sz="2400" dirty="0" smtClean="0">
                <a:latin typeface="HGSｺﾞｼｯｸM" panose="020B0600000000000000" pitchFamily="50" charset="-128"/>
                <a:ea typeface="HGSｺﾞｼｯｸM" panose="020B0600000000000000" pitchFamily="50" charset="-128"/>
              </a:rPr>
              <a:t>3</a:t>
            </a:r>
            <a:r>
              <a:rPr lang="ja-JP" altLang="en-US" sz="2400" dirty="0" smtClean="0">
                <a:latin typeface="HGSｺﾞｼｯｸM" panose="020B0600000000000000" pitchFamily="50" charset="-128"/>
                <a:ea typeface="HGSｺﾞｼｯｸM" panose="020B0600000000000000" pitchFamily="50" charset="-128"/>
              </a:rPr>
              <a:t>）その２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27</a:t>
            </a:fld>
            <a:endParaRPr kumimoji="1" lang="ja-JP" altLang="en-US"/>
          </a:p>
        </p:txBody>
      </p:sp>
      <p:pic>
        <p:nvPicPr>
          <p:cNvPr id="5" name="図 4"/>
          <p:cNvPicPr>
            <a:picLocks noChangeAspect="1"/>
          </p:cNvPicPr>
          <p:nvPr/>
        </p:nvPicPr>
        <p:blipFill>
          <a:blip r:embed="rId2"/>
          <a:stretch>
            <a:fillRect/>
          </a:stretch>
        </p:blipFill>
        <p:spPr>
          <a:xfrm>
            <a:off x="1907704" y="1588150"/>
            <a:ext cx="5515038" cy="4850786"/>
          </a:xfrm>
          <a:prstGeom prst="rect">
            <a:avLst/>
          </a:prstGeom>
        </p:spPr>
      </p:pic>
    </p:spTree>
    <p:extLst>
      <p:ext uri="{BB962C8B-B14F-4D97-AF65-F5344CB8AC3E}">
        <p14:creationId xmlns:p14="http://schemas.microsoft.com/office/powerpoint/2010/main" val="20822336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1560" y="1126485"/>
            <a:ext cx="6912768" cy="830997"/>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３）施工検討比較（</a:t>
            </a:r>
            <a:r>
              <a:rPr lang="ja-JP" altLang="en-US" sz="2400" dirty="0" smtClean="0">
                <a:latin typeface="HGSｺﾞｼｯｸM" panose="020B0600000000000000" pitchFamily="50" charset="-128"/>
                <a:ea typeface="HGSｺﾞｼｯｸM" panose="020B0600000000000000" pitchFamily="50" charset="-128"/>
              </a:rPr>
              <a:t>案</a:t>
            </a:r>
            <a:r>
              <a:rPr lang="en-US" altLang="ja-JP" sz="2400" dirty="0" smtClean="0">
                <a:latin typeface="HGSｺﾞｼｯｸM" panose="020B0600000000000000" pitchFamily="50" charset="-128"/>
                <a:ea typeface="HGSｺﾞｼｯｸM" panose="020B0600000000000000" pitchFamily="50" charset="-128"/>
              </a:rPr>
              <a:t>4</a:t>
            </a:r>
            <a:r>
              <a:rPr lang="ja-JP" altLang="en-US" sz="2400" dirty="0" smtClean="0">
                <a:latin typeface="HGSｺﾞｼｯｸM" panose="020B0600000000000000" pitchFamily="50" charset="-128"/>
                <a:ea typeface="HGSｺﾞｼｯｸM" panose="020B0600000000000000" pitchFamily="50" charset="-128"/>
              </a:rPr>
              <a:t>）</a:t>
            </a:r>
            <a:r>
              <a:rPr lang="ja-JP" altLang="en-US" sz="2400" dirty="0">
                <a:latin typeface="HGSｺﾞｼｯｸM" panose="020B0600000000000000" pitchFamily="50" charset="-128"/>
                <a:ea typeface="HGSｺﾞｼｯｸM" panose="020B0600000000000000" pitchFamily="50" charset="-128"/>
              </a:rPr>
              <a:t>その１</a:t>
            </a:r>
          </a:p>
          <a:p>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28</a:t>
            </a:fld>
            <a:endParaRPr kumimoji="1" lang="ja-JP" altLang="en-US"/>
          </a:p>
        </p:txBody>
      </p:sp>
      <p:pic>
        <p:nvPicPr>
          <p:cNvPr id="8" name="図 7"/>
          <p:cNvPicPr>
            <a:picLocks noChangeAspect="1"/>
          </p:cNvPicPr>
          <p:nvPr/>
        </p:nvPicPr>
        <p:blipFill rotWithShape="1">
          <a:blip r:embed="rId2"/>
          <a:srcRect b="5280"/>
          <a:stretch/>
        </p:blipFill>
        <p:spPr>
          <a:xfrm>
            <a:off x="209210" y="3093938"/>
            <a:ext cx="8869395" cy="3045605"/>
          </a:xfrm>
          <a:prstGeom prst="rect">
            <a:avLst/>
          </a:prstGeom>
        </p:spPr>
      </p:pic>
      <p:sp>
        <p:nvSpPr>
          <p:cNvPr id="9" name="テキスト ボックス 8"/>
          <p:cNvSpPr txBox="1"/>
          <p:nvPr/>
        </p:nvSpPr>
        <p:spPr>
          <a:xfrm>
            <a:off x="867470" y="1609990"/>
            <a:ext cx="4136578" cy="1015663"/>
          </a:xfrm>
          <a:prstGeom prst="rect">
            <a:avLst/>
          </a:prstGeom>
          <a:noFill/>
        </p:spPr>
        <p:txBody>
          <a:bodyPr wrap="square" rtlCol="0">
            <a:spAutoFit/>
          </a:bodyPr>
          <a:lstStyle/>
          <a:p>
            <a:pPr marL="82550" indent="-82550"/>
            <a:r>
              <a:rPr lang="ja-JP" altLang="en-US" sz="2000" dirty="0">
                <a:latin typeface="+mn-ea"/>
              </a:rPr>
              <a:t>○南行高架橋を</a:t>
            </a:r>
            <a:r>
              <a:rPr lang="ja-JP" altLang="en-US" sz="2000" dirty="0">
                <a:solidFill>
                  <a:srgbClr val="FF0000"/>
                </a:solidFill>
                <a:latin typeface="+mn-ea"/>
              </a:rPr>
              <a:t>対面通行（各１車線）</a:t>
            </a:r>
            <a:r>
              <a:rPr lang="ja-JP" altLang="en-US" sz="2000" dirty="0">
                <a:latin typeface="+mn-ea"/>
              </a:rPr>
              <a:t>で運用</a:t>
            </a:r>
          </a:p>
          <a:p>
            <a:pPr marL="82550" indent="-82550"/>
            <a:r>
              <a:rPr lang="ja-JP" altLang="en-US" sz="2000" dirty="0" smtClean="0">
                <a:latin typeface="+mn-ea"/>
              </a:rPr>
              <a:t>○</a:t>
            </a:r>
            <a:r>
              <a:rPr lang="ja-JP" altLang="en-US" sz="2000" dirty="0">
                <a:latin typeface="+mn-ea"/>
              </a:rPr>
              <a:t>側道は</a:t>
            </a:r>
            <a:r>
              <a:rPr lang="ja-JP" altLang="en-US" sz="2000" dirty="0">
                <a:solidFill>
                  <a:srgbClr val="FF0000"/>
                </a:solidFill>
                <a:latin typeface="+mn-ea"/>
              </a:rPr>
              <a:t>完全</a:t>
            </a:r>
            <a:r>
              <a:rPr lang="ja-JP" altLang="en-US" sz="2000" dirty="0" smtClean="0">
                <a:solidFill>
                  <a:srgbClr val="FF0000"/>
                </a:solidFill>
                <a:latin typeface="+mn-ea"/>
              </a:rPr>
              <a:t>通行止</a:t>
            </a:r>
            <a:endParaRPr lang="ja-JP" altLang="en-US" sz="2000" dirty="0">
              <a:latin typeface="+mn-ea"/>
            </a:endParaRPr>
          </a:p>
        </p:txBody>
      </p:sp>
      <p:pic>
        <p:nvPicPr>
          <p:cNvPr id="7" name="図 6"/>
          <p:cNvPicPr>
            <a:picLocks noChangeAspect="1"/>
          </p:cNvPicPr>
          <p:nvPr/>
        </p:nvPicPr>
        <p:blipFill>
          <a:blip r:embed="rId3"/>
          <a:stretch>
            <a:fillRect/>
          </a:stretch>
        </p:blipFill>
        <p:spPr>
          <a:xfrm>
            <a:off x="5220072" y="1518760"/>
            <a:ext cx="3695437" cy="2340965"/>
          </a:xfrm>
          <a:prstGeom prst="rect">
            <a:avLst/>
          </a:prstGeom>
        </p:spPr>
      </p:pic>
    </p:spTree>
    <p:extLst>
      <p:ext uri="{BB962C8B-B14F-4D97-AF65-F5344CB8AC3E}">
        <p14:creationId xmlns:p14="http://schemas.microsoft.com/office/powerpoint/2010/main" val="1549918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３．榎坂高架橋の更新検討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a:t>
            </a:r>
            <a:r>
              <a:rPr lang="en-US" altLang="ja-JP" sz="2400" dirty="0" smtClean="0">
                <a:latin typeface="HGSｺﾞｼｯｸM" panose="020B0600000000000000" pitchFamily="50" charset="-128"/>
                <a:ea typeface="HGSｺﾞｼｯｸM" panose="020B0600000000000000" pitchFamily="50" charset="-128"/>
              </a:rPr>
              <a:t>4</a:t>
            </a:r>
            <a:r>
              <a:rPr lang="ja-JP" altLang="en-US" sz="2400" dirty="0" smtClean="0">
                <a:latin typeface="HGSｺﾞｼｯｸM" panose="020B0600000000000000" pitchFamily="50" charset="-128"/>
                <a:ea typeface="HGSｺﾞｼｯｸM" panose="020B0600000000000000" pitchFamily="50" charset="-128"/>
              </a:rPr>
              <a:t>）その２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29</a:t>
            </a:fld>
            <a:endParaRPr kumimoji="1" lang="ja-JP" altLang="en-US"/>
          </a:p>
        </p:txBody>
      </p:sp>
      <p:pic>
        <p:nvPicPr>
          <p:cNvPr id="5" name="図 4"/>
          <p:cNvPicPr>
            <a:picLocks noChangeAspect="1"/>
          </p:cNvPicPr>
          <p:nvPr/>
        </p:nvPicPr>
        <p:blipFill>
          <a:blip r:embed="rId2"/>
          <a:stretch>
            <a:fillRect/>
          </a:stretch>
        </p:blipFill>
        <p:spPr>
          <a:xfrm>
            <a:off x="2411760" y="1622223"/>
            <a:ext cx="5046548" cy="4836974"/>
          </a:xfrm>
          <a:prstGeom prst="rect">
            <a:avLst/>
          </a:prstGeom>
        </p:spPr>
      </p:pic>
    </p:spTree>
    <p:extLst>
      <p:ext uri="{BB962C8B-B14F-4D97-AF65-F5344CB8AC3E}">
        <p14:creationId xmlns:p14="http://schemas.microsoft.com/office/powerpoint/2010/main" val="2628574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１．更新方法の検討</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74064589"/>
              </p:ext>
            </p:extLst>
          </p:nvPr>
        </p:nvGraphicFramePr>
        <p:xfrm>
          <a:off x="857885" y="2620678"/>
          <a:ext cx="7428230" cy="1512167"/>
        </p:xfrm>
        <a:graphic>
          <a:graphicData uri="http://schemas.openxmlformats.org/drawingml/2006/table">
            <a:tbl>
              <a:tblPr firstRow="1" firstCol="1" bandRow="1">
                <a:tableStyleId>{616DA210-FB5B-4158-B5E0-FEB733F419BA}</a:tableStyleId>
              </a:tblPr>
              <a:tblGrid>
                <a:gridCol w="2010643"/>
                <a:gridCol w="1775480"/>
                <a:gridCol w="1224136"/>
                <a:gridCol w="1296144"/>
                <a:gridCol w="1121827"/>
              </a:tblGrid>
              <a:tr h="562353">
                <a:tc>
                  <a:txBody>
                    <a:bodyPr/>
                    <a:lstStyle/>
                    <a:p>
                      <a:pPr algn="ctr"/>
                      <a:r>
                        <a:rPr lang="ja-JP" altLang="en-US" dirty="0" smtClean="0"/>
                        <a:t>路線名</a:t>
                      </a:r>
                      <a:endParaRPr lang="ja-JP" altLang="en-US" dirty="0"/>
                    </a:p>
                  </a:txBody>
                  <a:tcPr marL="25400" marR="25400" marT="0" marB="0" anchor="ctr"/>
                </a:tc>
                <a:tc>
                  <a:txBody>
                    <a:bodyPr/>
                    <a:lstStyle/>
                    <a:p>
                      <a:pPr marL="0" indent="0" algn="ctr">
                        <a:lnSpc>
                          <a:spcPts val="1800"/>
                        </a:lnSpc>
                        <a:spcAft>
                          <a:spcPts val="0"/>
                        </a:spcAft>
                      </a:pPr>
                      <a:r>
                        <a:rPr lang="ja-JP" sz="1600" dirty="0">
                          <a:effectLst/>
                          <a:latin typeface="+mn-ea"/>
                          <a:ea typeface="+mn-ea"/>
                        </a:rPr>
                        <a:t>橋梁名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sz="1600" dirty="0">
                          <a:effectLst/>
                          <a:latin typeface="+mn-ea"/>
                          <a:ea typeface="+mn-ea"/>
                        </a:rPr>
                        <a:t>橋長（ｍ）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ja-JP" sz="1600" dirty="0">
                          <a:effectLst/>
                          <a:latin typeface="+mn-ea"/>
                          <a:ea typeface="+mn-ea"/>
                        </a:rPr>
                        <a:t>幅員（ｍ）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sz="1600" dirty="0">
                          <a:effectLst/>
                          <a:latin typeface="+mn-ea"/>
                          <a:ea typeface="+mn-ea"/>
                        </a:rPr>
                        <a:t>径間数</a:t>
                      </a:r>
                      <a:endParaRPr lang="ja-JP" sz="1600" dirty="0">
                        <a:effectLst/>
                        <a:latin typeface="+mn-ea"/>
                        <a:ea typeface="+mn-ea"/>
                        <a:cs typeface="Times New Roman" panose="02020603050405020304" pitchFamily="18" charset="0"/>
                      </a:endParaRPr>
                    </a:p>
                  </a:txBody>
                  <a:tcPr marL="25400" marR="25400" marT="0" marB="0" anchor="ctr"/>
                </a:tc>
              </a:tr>
              <a:tr h="479011">
                <a:tc>
                  <a:txBody>
                    <a:bodyPr/>
                    <a:lstStyle/>
                    <a:p>
                      <a:r>
                        <a:rPr lang="ja-JP" altLang="en-US" dirty="0" smtClean="0"/>
                        <a:t>大阪中央環状線</a:t>
                      </a:r>
                      <a:endParaRPr lang="ja-JP" altLang="en-US" dirty="0"/>
                    </a:p>
                  </a:txBody>
                  <a:tcPr marL="25400" marR="25400" marT="0" marB="0" anchor="ctr"/>
                </a:tc>
                <a:tc>
                  <a:txBody>
                    <a:bodyPr/>
                    <a:lstStyle/>
                    <a:p>
                      <a:pPr marL="0" indent="0" algn="l">
                        <a:lnSpc>
                          <a:spcPts val="1800"/>
                        </a:lnSpc>
                        <a:spcAft>
                          <a:spcPts val="0"/>
                        </a:spcAft>
                      </a:pPr>
                      <a:r>
                        <a:rPr lang="ja-JP" sz="1600" dirty="0">
                          <a:effectLst/>
                          <a:latin typeface="+mn-ea"/>
                          <a:ea typeface="+mn-ea"/>
                        </a:rPr>
                        <a:t>大日跨道橋（南行）</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sz="1600" dirty="0">
                          <a:effectLst/>
                          <a:latin typeface="+mn-ea"/>
                          <a:ea typeface="+mn-ea"/>
                        </a:rPr>
                        <a:t>202.0</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en-US" sz="1600" dirty="0">
                          <a:effectLst/>
                          <a:latin typeface="+mn-ea"/>
                          <a:ea typeface="+mn-ea"/>
                        </a:rPr>
                        <a:t>8.0</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sz="1600" dirty="0">
                          <a:effectLst/>
                          <a:latin typeface="+mn-ea"/>
                          <a:ea typeface="+mn-ea"/>
                        </a:rPr>
                        <a:t>7</a:t>
                      </a:r>
                      <a:r>
                        <a:rPr lang="ja-JP" sz="1600" dirty="0">
                          <a:effectLst/>
                          <a:latin typeface="+mn-ea"/>
                          <a:ea typeface="+mn-ea"/>
                        </a:rPr>
                        <a:t>径間</a:t>
                      </a:r>
                      <a:endParaRPr lang="ja-JP" sz="1600" dirty="0">
                        <a:effectLst/>
                        <a:latin typeface="+mn-ea"/>
                        <a:ea typeface="+mn-ea"/>
                        <a:cs typeface="Times New Roman" panose="02020603050405020304" pitchFamily="18" charset="0"/>
                      </a:endParaRPr>
                    </a:p>
                  </a:txBody>
                  <a:tcPr marL="25400" marR="25400" marT="0" marB="0" anchor="ctr"/>
                </a:tc>
              </a:tr>
              <a:tr h="470803">
                <a:tc>
                  <a:txBody>
                    <a:bodyPr/>
                    <a:lstStyle/>
                    <a:p>
                      <a:r>
                        <a:rPr lang="ja-JP" altLang="en-US" dirty="0" smtClean="0"/>
                        <a:t>国道４２３号</a:t>
                      </a:r>
                      <a:endParaRPr lang="ja-JP" altLang="en-US" dirty="0"/>
                    </a:p>
                  </a:txBody>
                  <a:tcPr marL="25400" marR="25400" marT="0" marB="0" anchor="ctr"/>
                </a:tc>
                <a:tc>
                  <a:txBody>
                    <a:bodyPr/>
                    <a:lstStyle/>
                    <a:p>
                      <a:pPr marL="0" indent="0" algn="l">
                        <a:lnSpc>
                          <a:spcPts val="1800"/>
                        </a:lnSpc>
                        <a:spcAft>
                          <a:spcPts val="0"/>
                        </a:spcAft>
                      </a:pPr>
                      <a:r>
                        <a:rPr lang="ja-JP" sz="1600" dirty="0">
                          <a:effectLst/>
                          <a:latin typeface="+mn-ea"/>
                          <a:ea typeface="+mn-ea"/>
                        </a:rPr>
                        <a:t>榎坂高架橋（北行）</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sz="1600" dirty="0">
                          <a:effectLst/>
                          <a:latin typeface="+mn-ea"/>
                          <a:ea typeface="+mn-ea"/>
                        </a:rPr>
                        <a:t>1,594.7</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en-US" sz="1600" dirty="0">
                          <a:effectLst/>
                          <a:latin typeface="+mn-ea"/>
                          <a:ea typeface="+mn-ea"/>
                        </a:rPr>
                        <a:t>8.5</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sz="1600" dirty="0">
                          <a:effectLst/>
                          <a:latin typeface="+mn-ea"/>
                          <a:ea typeface="+mn-ea"/>
                        </a:rPr>
                        <a:t>84</a:t>
                      </a:r>
                      <a:r>
                        <a:rPr lang="ja-JP" sz="1600" dirty="0" smtClean="0">
                          <a:effectLst/>
                          <a:latin typeface="+mn-ea"/>
                          <a:ea typeface="+mn-ea"/>
                        </a:rPr>
                        <a:t>径間</a:t>
                      </a:r>
                      <a:r>
                        <a:rPr lang="en-US" altLang="ja-JP" sz="1600" baseline="30000" dirty="0" smtClean="0">
                          <a:effectLst/>
                          <a:latin typeface="+mn-ea"/>
                          <a:ea typeface="+mn-ea"/>
                        </a:rPr>
                        <a:t>※</a:t>
                      </a:r>
                      <a:endParaRPr lang="ja-JP" sz="1600" baseline="30000" dirty="0">
                        <a:effectLst/>
                        <a:latin typeface="+mn-ea"/>
                        <a:ea typeface="+mn-ea"/>
                        <a:cs typeface="Times New Roman" panose="02020603050405020304" pitchFamily="18" charset="0"/>
                      </a:endParaRPr>
                    </a:p>
                  </a:txBody>
                  <a:tcPr marL="25400" marR="25400" marT="0" marB="0" anchor="ctr"/>
                </a:tc>
              </a:tr>
            </a:tbl>
          </a:graphicData>
        </a:graphic>
      </p:graphicFrame>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10" name="テキスト ボックス 9"/>
          <p:cNvSpPr txBox="1"/>
          <p:nvPr/>
        </p:nvSpPr>
        <p:spPr>
          <a:xfrm>
            <a:off x="755576" y="1412776"/>
            <a:ext cx="8144175" cy="1200329"/>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検討対象</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t>　○モノレールや高速道路が隣接する幹線道路の跨道橋</a:t>
            </a:r>
            <a:endParaRPr lang="en-US" altLang="ja-JP" sz="2400" dirty="0"/>
          </a:p>
          <a:p>
            <a:r>
              <a:rPr lang="ja-JP" altLang="en-US" sz="2400" dirty="0"/>
              <a:t>　○鉄道</a:t>
            </a:r>
            <a:r>
              <a:rPr lang="ja-JP" altLang="en-US" sz="2400" dirty="0" smtClean="0"/>
              <a:t>と並行する高架橋</a:t>
            </a:r>
            <a:endParaRPr lang="en-US" altLang="ja-JP" sz="2400" dirty="0"/>
          </a:p>
        </p:txBody>
      </p:sp>
      <p:sp>
        <p:nvSpPr>
          <p:cNvPr id="11" name="テキスト ボックス 10"/>
          <p:cNvSpPr txBox="1"/>
          <p:nvPr/>
        </p:nvSpPr>
        <p:spPr>
          <a:xfrm>
            <a:off x="755576" y="4769276"/>
            <a:ext cx="8144175" cy="110799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検討内容</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t>　</a:t>
            </a:r>
            <a:r>
              <a:rPr lang="ja-JP" altLang="en-US" sz="2400" dirty="0" smtClean="0"/>
              <a:t>○条件別</a:t>
            </a:r>
            <a:r>
              <a:rPr lang="en-US" altLang="ja-JP" sz="2400" baseline="30000" dirty="0" smtClean="0"/>
              <a:t>※</a:t>
            </a:r>
            <a:r>
              <a:rPr lang="ja-JP" altLang="en-US" sz="2400" dirty="0" smtClean="0"/>
              <a:t>の施工方法</a:t>
            </a:r>
            <a:r>
              <a:rPr lang="ja-JP" altLang="en-US" sz="2400" dirty="0" smtClean="0"/>
              <a:t>、工事期間</a:t>
            </a:r>
            <a:r>
              <a:rPr lang="ja-JP" altLang="en-US" sz="2400" dirty="0"/>
              <a:t>、工事費用</a:t>
            </a:r>
            <a:r>
              <a:rPr lang="ja-JP" altLang="en-US" sz="2400" dirty="0" smtClean="0"/>
              <a:t>を検討</a:t>
            </a:r>
            <a:endParaRPr lang="en-US" altLang="ja-JP" sz="2400" dirty="0" smtClean="0"/>
          </a:p>
          <a:p>
            <a:r>
              <a:rPr lang="ja-JP" altLang="en-US" dirty="0" smtClean="0"/>
              <a:t>　　　　　</a:t>
            </a:r>
            <a:r>
              <a:rPr lang="en-US" altLang="ja-JP" dirty="0" smtClean="0"/>
              <a:t>※</a:t>
            </a:r>
            <a:r>
              <a:rPr lang="ja-JP" altLang="en-US" dirty="0" smtClean="0"/>
              <a:t>迂回路</a:t>
            </a:r>
            <a:r>
              <a:rPr lang="ja-JP" altLang="en-US" dirty="0"/>
              <a:t>の</a:t>
            </a:r>
            <a:r>
              <a:rPr lang="ja-JP" altLang="en-US" dirty="0" smtClean="0"/>
              <a:t>確保、</a:t>
            </a:r>
            <a:r>
              <a:rPr lang="ja-JP" altLang="en-US" dirty="0" smtClean="0"/>
              <a:t>側道の機能</a:t>
            </a:r>
            <a:r>
              <a:rPr lang="ja-JP" altLang="en-US" dirty="0" smtClean="0"/>
              <a:t>確保　等</a:t>
            </a:r>
            <a:endParaRPr lang="en-US" altLang="ja-JP" dirty="0" smtClean="0"/>
          </a:p>
        </p:txBody>
      </p:sp>
      <p:sp>
        <p:nvSpPr>
          <p:cNvPr id="9" name="テキスト ボックス 8"/>
          <p:cNvSpPr txBox="1"/>
          <p:nvPr/>
        </p:nvSpPr>
        <p:spPr>
          <a:xfrm>
            <a:off x="6228184" y="4170216"/>
            <a:ext cx="2520280" cy="307777"/>
          </a:xfrm>
          <a:prstGeom prst="rect">
            <a:avLst/>
          </a:prstGeom>
          <a:noFill/>
        </p:spPr>
        <p:txBody>
          <a:bodyPr wrap="square" rtlCol="0">
            <a:spAutoFit/>
          </a:bodyPr>
          <a:lstStyle/>
          <a:p>
            <a:r>
              <a:rPr lang="en-US" altLang="ja-JP" sz="1400" dirty="0" smtClean="0"/>
              <a:t>※</a:t>
            </a:r>
            <a:r>
              <a:rPr lang="ja-JP" altLang="en-US" sz="1400" dirty="0" smtClean="0"/>
              <a:t>このうち一部径間で検討</a:t>
            </a:r>
            <a:endParaRPr lang="en-US" altLang="ja-JP" sz="1400" dirty="0" smtClean="0"/>
          </a:p>
        </p:txBody>
      </p:sp>
    </p:spTree>
    <p:extLst>
      <p:ext uri="{BB962C8B-B14F-4D97-AF65-F5344CB8AC3E}">
        <p14:creationId xmlns:p14="http://schemas.microsoft.com/office/powerpoint/2010/main" val="11710456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４．今後の進め方</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30</a:t>
            </a:fld>
            <a:endParaRPr kumimoji="1" lang="ja-JP" altLang="en-US"/>
          </a:p>
        </p:txBody>
      </p:sp>
      <p:sp>
        <p:nvSpPr>
          <p:cNvPr id="8" name="テキスト ボックス 7"/>
          <p:cNvSpPr txBox="1"/>
          <p:nvPr/>
        </p:nvSpPr>
        <p:spPr>
          <a:xfrm>
            <a:off x="755576" y="1268760"/>
            <a:ext cx="8136903" cy="2985433"/>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800" u="sng" dirty="0" smtClean="0">
                <a:latin typeface="HGSｺﾞｼｯｸM" panose="020B0600000000000000" pitchFamily="50" charset="-128"/>
                <a:ea typeface="HGSｺﾞｼｯｸM" panose="020B0600000000000000" pitchFamily="50" charset="-128"/>
                <a:cs typeface="Meiryo UI" panose="020B0604030504040204" pitchFamily="50" charset="-128"/>
              </a:rPr>
              <a:t>更新工事に伴う社会的影響の評価</a:t>
            </a:r>
            <a:endParaRPr lang="en-US" altLang="ja-JP" sz="2800" u="sng"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900113" indent="-900113">
              <a:lnSpc>
                <a:spcPct val="150000"/>
              </a:lnSpc>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○渋滞等社会的損失の算出</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900113" indent="-900113">
              <a:lnSpc>
                <a:spcPct val="150000"/>
              </a:lnSpc>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○更新・維持管理の判断に要する情報整理</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524000" indent="-1524000" defTabSz="1524000"/>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800" u="sng" dirty="0" smtClean="0">
                <a:latin typeface="HGSｺﾞｼｯｸM" panose="020B0600000000000000" pitchFamily="50" charset="-128"/>
                <a:ea typeface="HGSｺﾞｼｯｸM" panose="020B0600000000000000" pitchFamily="50" charset="-128"/>
                <a:cs typeface="Meiryo UI" panose="020B0604030504040204" pitchFamily="50" charset="-128"/>
              </a:rPr>
              <a:t>更新が困難な橋梁における補強方法の検討</a:t>
            </a:r>
            <a:endParaRPr lang="en-US" altLang="ja-JP" sz="2800" u="sng"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900113" indent="-900113">
              <a:lnSpc>
                <a:spcPct val="150000"/>
              </a:lnSpc>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○跨線橋等で迂回路が無い橋梁の補強方法</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4908623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５．まとめ</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31</a:t>
            </a:fld>
            <a:endParaRPr kumimoji="1" lang="ja-JP" altLang="en-US"/>
          </a:p>
        </p:txBody>
      </p:sp>
      <p:sp>
        <p:nvSpPr>
          <p:cNvPr id="8" name="テキスト ボックス 7"/>
          <p:cNvSpPr txBox="1"/>
          <p:nvPr/>
        </p:nvSpPr>
        <p:spPr>
          <a:xfrm>
            <a:off x="755576" y="1268760"/>
            <a:ext cx="8136903" cy="2985433"/>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800" u="sng" dirty="0" smtClean="0">
                <a:latin typeface="HGSｺﾞｼｯｸM" panose="020B0600000000000000" pitchFamily="50" charset="-128"/>
                <a:ea typeface="HGSｺﾞｼｯｸM" panose="020B0600000000000000" pitchFamily="50" charset="-128"/>
                <a:cs typeface="Meiryo UI" panose="020B0604030504040204" pitchFamily="50" charset="-128"/>
              </a:rPr>
              <a:t>今年度の検討内容</a:t>
            </a:r>
            <a:endParaRPr lang="en-US" altLang="ja-JP" sz="2800" u="sng"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900113" indent="-900113">
              <a:lnSpc>
                <a:spcPct val="150000"/>
              </a:lnSpc>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○モデルケースにおける更新方法のケーススタディ</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524000" indent="-1524000" defTabSz="1524000"/>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800" u="sng" dirty="0" smtClean="0">
                <a:latin typeface="HGSｺﾞｼｯｸM" panose="020B0600000000000000" pitchFamily="50" charset="-128"/>
                <a:ea typeface="HGSｺﾞｼｯｸM" panose="020B0600000000000000" pitchFamily="50" charset="-128"/>
                <a:cs typeface="Meiryo UI" panose="020B0604030504040204" pitchFamily="50" charset="-128"/>
              </a:rPr>
              <a:t>審議いただきたい内容</a:t>
            </a:r>
            <a:endParaRPr lang="en-US" altLang="ja-JP" sz="2800" u="sng"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900113" indent="-900113">
              <a:lnSpc>
                <a:spcPct val="150000"/>
              </a:lnSpc>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○更新検討で考慮すべき要因</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900113" indent="-900113">
              <a:lnSpc>
                <a:spcPct val="150000"/>
              </a:lnSpc>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○検討の進め方　など</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232279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２．大日跨道橋の更新検討</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a:t>
            </a:r>
            <a:r>
              <a:rPr lang="ja-JP" altLang="en-US" sz="2400" dirty="0">
                <a:latin typeface="HGSｺﾞｼｯｸM" panose="020B0600000000000000" pitchFamily="50" charset="-128"/>
                <a:ea typeface="HGSｺﾞｼｯｸM" panose="020B0600000000000000" pitchFamily="50" charset="-128"/>
              </a:rPr>
              <a:t>大日跨道</a:t>
            </a:r>
            <a:r>
              <a:rPr lang="ja-JP" altLang="en-US" sz="2400" dirty="0" smtClean="0">
                <a:latin typeface="HGSｺﾞｼｯｸM" panose="020B0600000000000000" pitchFamily="50" charset="-128"/>
                <a:ea typeface="HGSｺﾞｼｯｸM" panose="020B0600000000000000" pitchFamily="50" charset="-128"/>
              </a:rPr>
              <a:t>橋（大阪</a:t>
            </a:r>
            <a:r>
              <a:rPr lang="ja-JP" altLang="en-US" sz="2400" dirty="0">
                <a:latin typeface="HGSｺﾞｼｯｸM" panose="020B0600000000000000" pitchFamily="50" charset="-128"/>
                <a:ea typeface="HGSｺﾞｼｯｸM" panose="020B0600000000000000" pitchFamily="50" charset="-128"/>
              </a:rPr>
              <a:t>中央環状</a:t>
            </a:r>
            <a:r>
              <a:rPr lang="ja-JP" altLang="en-US" sz="2400" dirty="0" smtClean="0">
                <a:latin typeface="HGSｺﾞｼｯｸM" panose="020B0600000000000000" pitchFamily="50" charset="-128"/>
                <a:ea typeface="HGSｺﾞｼｯｸM" panose="020B0600000000000000" pitchFamily="50" charset="-128"/>
              </a:rPr>
              <a:t>線）の概要</a:t>
            </a:r>
            <a:endParaRPr lang="ja-JP" altLang="en-US" sz="2400" dirty="0">
              <a:latin typeface="HGSｺﾞｼｯｸM" panose="020B0600000000000000" pitchFamily="50" charset="-128"/>
              <a:ea typeface="HGSｺﾞｼｯｸM" panose="020B0600000000000000" pitchFamily="50" charset="-128"/>
            </a:endParaRPr>
          </a:p>
        </p:txBody>
      </p:sp>
      <p:pic>
        <p:nvPicPr>
          <p:cNvPr id="8" name="図 7"/>
          <p:cNvPicPr>
            <a:picLocks noChangeAspect="1"/>
          </p:cNvPicPr>
          <p:nvPr/>
        </p:nvPicPr>
        <p:blipFill rotWithShape="1">
          <a:blip r:embed="rId2"/>
          <a:srcRect b="3272"/>
          <a:stretch/>
        </p:blipFill>
        <p:spPr>
          <a:xfrm>
            <a:off x="611560" y="2381010"/>
            <a:ext cx="2880000" cy="3869425"/>
          </a:xfrm>
          <a:prstGeom prst="rect">
            <a:avLst/>
          </a:prstGeom>
        </p:spPr>
      </p:pic>
      <p:sp>
        <p:nvSpPr>
          <p:cNvPr id="9" name="円/楕円 8"/>
          <p:cNvSpPr/>
          <p:nvPr/>
        </p:nvSpPr>
        <p:spPr>
          <a:xfrm>
            <a:off x="2627784" y="4055309"/>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331640" y="3040728"/>
            <a:ext cx="1656184" cy="369332"/>
          </a:xfrm>
          <a:prstGeom prst="rect">
            <a:avLst/>
          </a:prstGeom>
          <a:noFill/>
        </p:spPr>
        <p:txBody>
          <a:bodyPr wrap="square" rtlCol="0">
            <a:spAutoFit/>
          </a:bodyPr>
          <a:lstStyle/>
          <a:p>
            <a:r>
              <a:rPr kumimoji="1" lang="ja-JP" altLang="en-US" dirty="0" smtClean="0">
                <a:solidFill>
                  <a:srgbClr val="FF0000"/>
                </a:solidFill>
                <a:effectLst>
                  <a:outerShdw blurRad="38100" dist="38100" dir="2700000" algn="tl">
                    <a:srgbClr val="000000">
                      <a:alpha val="43137"/>
                    </a:srgbClr>
                  </a:outerShdw>
                </a:effectLst>
              </a:rPr>
              <a:t>大日跨道橋</a:t>
            </a:r>
            <a:endParaRPr kumimoji="1" lang="ja-JP" altLang="en-US" dirty="0">
              <a:solidFill>
                <a:srgbClr val="FF0000"/>
              </a:solidFill>
              <a:effectLst>
                <a:outerShdw blurRad="38100" dist="38100" dir="2700000" algn="tl">
                  <a:srgbClr val="000000">
                    <a:alpha val="43137"/>
                  </a:srgbClr>
                </a:outerShdw>
              </a:effectLst>
            </a:endParaRPr>
          </a:p>
        </p:txBody>
      </p:sp>
      <p:cxnSp>
        <p:nvCxnSpPr>
          <p:cNvPr id="5" name="直線コネクタ 4"/>
          <p:cNvCxnSpPr>
            <a:endCxn id="9" idx="6"/>
          </p:cNvCxnSpPr>
          <p:nvPr/>
        </p:nvCxnSpPr>
        <p:spPr>
          <a:xfrm>
            <a:off x="2159732" y="3410060"/>
            <a:ext cx="540060" cy="6812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2" name="表 11"/>
          <p:cNvGraphicFramePr>
            <a:graphicFrameLocks noGrp="1"/>
          </p:cNvGraphicFramePr>
          <p:nvPr>
            <p:extLst>
              <p:ext uri="{D42A27DB-BD31-4B8C-83A1-F6EECF244321}">
                <p14:modId xmlns:p14="http://schemas.microsoft.com/office/powerpoint/2010/main" val="2052673027"/>
              </p:ext>
            </p:extLst>
          </p:nvPr>
        </p:nvGraphicFramePr>
        <p:xfrm>
          <a:off x="971599" y="1700808"/>
          <a:ext cx="7560841" cy="457200"/>
        </p:xfrm>
        <a:graphic>
          <a:graphicData uri="http://schemas.openxmlformats.org/drawingml/2006/table">
            <a:tbl>
              <a:tblPr firstRow="1" firstCol="1" bandRow="1">
                <a:tableStyleId>{616DA210-FB5B-4158-B5E0-FEB733F419BA}</a:tableStyleId>
              </a:tblPr>
              <a:tblGrid>
                <a:gridCol w="1236138"/>
                <a:gridCol w="1153728"/>
                <a:gridCol w="1153728"/>
                <a:gridCol w="1280943"/>
                <a:gridCol w="2736304"/>
              </a:tblGrid>
              <a:tr h="194091">
                <a:tc>
                  <a:txBody>
                    <a:bodyPr/>
                    <a:lstStyle/>
                    <a:p>
                      <a:pPr marL="0" indent="0" algn="ctr">
                        <a:lnSpc>
                          <a:spcPts val="1800"/>
                        </a:lnSpc>
                        <a:spcAft>
                          <a:spcPts val="0"/>
                        </a:spcAft>
                      </a:pPr>
                      <a:r>
                        <a:rPr lang="ja-JP" sz="1600" dirty="0">
                          <a:effectLst/>
                          <a:latin typeface="+mn-ea"/>
                          <a:ea typeface="+mn-ea"/>
                        </a:rPr>
                        <a:t>橋長（ｍ）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ja-JP" sz="1600" dirty="0">
                          <a:effectLst/>
                          <a:latin typeface="+mn-ea"/>
                          <a:ea typeface="+mn-ea"/>
                        </a:rPr>
                        <a:t>幅員（ｍ）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sz="1600" dirty="0">
                          <a:effectLst/>
                          <a:latin typeface="+mn-ea"/>
                          <a:ea typeface="+mn-ea"/>
                        </a:rPr>
                        <a:t>径間数</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smtClean="0">
                          <a:effectLst/>
                          <a:latin typeface="+mn-ea"/>
                          <a:ea typeface="+mn-ea"/>
                          <a:cs typeface="+mn-cs"/>
                        </a:rPr>
                        <a:t>架設年次</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smtClean="0">
                          <a:effectLst/>
                          <a:latin typeface="+mn-ea"/>
                          <a:ea typeface="+mn-ea"/>
                          <a:cs typeface="Times New Roman" panose="02020603050405020304" pitchFamily="18" charset="0"/>
                        </a:rPr>
                        <a:t>交通量（日あたり）</a:t>
                      </a:r>
                      <a:endParaRPr 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tr>
              <a:tr h="165326">
                <a:tc>
                  <a:txBody>
                    <a:bodyPr/>
                    <a:lstStyle/>
                    <a:p>
                      <a:pPr marL="0" indent="0" algn="ctr">
                        <a:lnSpc>
                          <a:spcPts val="1800"/>
                        </a:lnSpc>
                        <a:spcAft>
                          <a:spcPts val="0"/>
                        </a:spcAft>
                      </a:pPr>
                      <a:r>
                        <a:rPr lang="en-US" sz="1600" dirty="0">
                          <a:effectLst/>
                          <a:latin typeface="+mn-ea"/>
                          <a:ea typeface="+mn-ea"/>
                        </a:rPr>
                        <a:t>202.0</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lvl="0" indent="0" algn="ctr">
                        <a:lnSpc>
                          <a:spcPts val="1800"/>
                        </a:lnSpc>
                        <a:spcAft>
                          <a:spcPts val="0"/>
                        </a:spcAft>
                      </a:pPr>
                      <a:r>
                        <a:rPr lang="en-US" sz="1600" dirty="0">
                          <a:effectLst/>
                          <a:latin typeface="+mn-ea"/>
                          <a:ea typeface="+mn-ea"/>
                        </a:rPr>
                        <a:t>8.0</a:t>
                      </a:r>
                      <a:r>
                        <a:rPr lang="ja-JP" sz="1600" dirty="0">
                          <a:effectLst/>
                          <a:latin typeface="+mn-ea"/>
                          <a:ea typeface="+mn-ea"/>
                        </a:rPr>
                        <a:t>ｍ</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sz="1600" dirty="0">
                          <a:effectLst/>
                          <a:latin typeface="+mn-ea"/>
                          <a:ea typeface="+mn-ea"/>
                        </a:rPr>
                        <a:t>7</a:t>
                      </a:r>
                      <a:r>
                        <a:rPr lang="ja-JP" sz="1600" dirty="0">
                          <a:effectLst/>
                          <a:latin typeface="+mn-ea"/>
                          <a:ea typeface="+mn-ea"/>
                        </a:rPr>
                        <a:t>径間</a:t>
                      </a:r>
                      <a:endParaRPr 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ja-JP" altLang="en-US" sz="1600" dirty="0" smtClean="0">
                          <a:effectLst/>
                          <a:latin typeface="+mn-ea"/>
                          <a:ea typeface="+mn-ea"/>
                          <a:cs typeface="+mn-cs"/>
                        </a:rPr>
                        <a:t>昭和</a:t>
                      </a:r>
                      <a:r>
                        <a:rPr lang="en-US" altLang="ja-JP" sz="1600" dirty="0" smtClean="0">
                          <a:effectLst/>
                          <a:latin typeface="+mn-ea"/>
                          <a:ea typeface="+mn-ea"/>
                          <a:cs typeface="+mn-cs"/>
                        </a:rPr>
                        <a:t>40</a:t>
                      </a:r>
                      <a:r>
                        <a:rPr lang="ja-JP" altLang="en-US" sz="1600" dirty="0" smtClean="0">
                          <a:effectLst/>
                          <a:latin typeface="+mn-ea"/>
                          <a:ea typeface="+mn-ea"/>
                          <a:cs typeface="+mn-cs"/>
                        </a:rPr>
                        <a:t>年</a:t>
                      </a:r>
                      <a:endParaRPr lang="ja-JP" altLang="ja-JP" sz="1600" dirty="0">
                        <a:effectLst/>
                        <a:latin typeface="+mn-ea"/>
                        <a:ea typeface="+mn-ea"/>
                        <a:cs typeface="Times New Roman" panose="02020603050405020304" pitchFamily="18" charset="0"/>
                      </a:endParaRPr>
                    </a:p>
                  </a:txBody>
                  <a:tcPr marL="25400" marR="25400" marT="0" marB="0" anchor="ctr"/>
                </a:tc>
                <a:tc>
                  <a:txBody>
                    <a:bodyPr/>
                    <a:lstStyle/>
                    <a:p>
                      <a:pPr marL="0" indent="0" algn="ctr">
                        <a:lnSpc>
                          <a:spcPts val="1800"/>
                        </a:lnSpc>
                        <a:spcAft>
                          <a:spcPts val="0"/>
                        </a:spcAft>
                      </a:pPr>
                      <a:r>
                        <a:rPr lang="en-US" altLang="ja-JP" sz="1600" dirty="0" smtClean="0">
                          <a:effectLst/>
                          <a:latin typeface="+mn-ea"/>
                          <a:ea typeface="+mn-ea"/>
                          <a:cs typeface="Times New Roman" panose="02020603050405020304" pitchFamily="18" charset="0"/>
                        </a:rPr>
                        <a:t>94</a:t>
                      </a:r>
                      <a:r>
                        <a:rPr lang="ja-JP" altLang="en-US" sz="1600" dirty="0" smtClean="0">
                          <a:effectLst/>
                          <a:latin typeface="+mn-ea"/>
                          <a:ea typeface="+mn-ea"/>
                          <a:cs typeface="Times New Roman" panose="02020603050405020304" pitchFamily="18" charset="0"/>
                        </a:rPr>
                        <a:t>千台（大型車混入率</a:t>
                      </a:r>
                      <a:r>
                        <a:rPr lang="en-US" altLang="ja-JP" sz="1600" dirty="0" smtClean="0">
                          <a:effectLst/>
                          <a:latin typeface="+mn-ea"/>
                          <a:ea typeface="+mn-ea"/>
                          <a:cs typeface="Times New Roman" panose="02020603050405020304" pitchFamily="18" charset="0"/>
                        </a:rPr>
                        <a:t>26.1%</a:t>
                      </a:r>
                      <a:r>
                        <a:rPr lang="ja-JP" altLang="en-US" sz="1600" dirty="0" smtClean="0">
                          <a:effectLst/>
                          <a:latin typeface="+mn-ea"/>
                          <a:ea typeface="+mn-ea"/>
                          <a:cs typeface="Times New Roman" panose="02020603050405020304" pitchFamily="18" charset="0"/>
                        </a:rPr>
                        <a:t>）</a:t>
                      </a:r>
                      <a:endParaRPr lang="ja-JP" altLang="ja-JP" sz="1600" dirty="0">
                        <a:effectLst/>
                        <a:latin typeface="+mn-ea"/>
                        <a:ea typeface="+mn-ea"/>
                        <a:cs typeface="Times New Roman" panose="02020603050405020304" pitchFamily="18" charset="0"/>
                      </a:endParaRPr>
                    </a:p>
                  </a:txBody>
                  <a:tcPr marL="25400" marR="25400" marT="0" marB="0" anchor="ctr">
                    <a:lnR w="12700" cap="flat" cmpd="sng" algn="ctr">
                      <a:solidFill>
                        <a:schemeClr val="tx1"/>
                      </a:solidFill>
                      <a:prstDash val="solid"/>
                      <a:round/>
                      <a:headEnd type="none" w="med" len="med"/>
                      <a:tailEnd type="none" w="med" len="med"/>
                    </a:lnR>
                  </a:tcPr>
                </a:tc>
              </a:tr>
            </a:tbl>
          </a:graphicData>
        </a:graphic>
      </p:graphicFrame>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22" name="正方形/長方形 21"/>
          <p:cNvSpPr/>
          <p:nvPr/>
        </p:nvSpPr>
        <p:spPr>
          <a:xfrm>
            <a:off x="3457713" y="6105745"/>
            <a:ext cx="4844596" cy="276999"/>
          </a:xfrm>
          <a:prstGeom prst="rect">
            <a:avLst/>
          </a:prstGeom>
        </p:spPr>
        <p:txBody>
          <a:bodyPr wrap="none">
            <a:spAutoFit/>
          </a:bodyPr>
          <a:lstStyle/>
          <a:p>
            <a:r>
              <a:rPr lang="ja-JP" altLang="en-US" sz="1200" dirty="0"/>
              <a:t>「</a:t>
            </a:r>
            <a:r>
              <a:rPr lang="ja-JP" altLang="en-US" sz="1200" dirty="0" smtClean="0"/>
              <a:t>地図・空中写真閲覧サービスデータ」（国土地理院）をもとに大阪府作成</a:t>
            </a:r>
            <a:endParaRPr lang="ja-JP" altLang="en-US" sz="1200" dirty="0"/>
          </a:p>
        </p:txBody>
      </p:sp>
      <p:grpSp>
        <p:nvGrpSpPr>
          <p:cNvPr id="4" name="グループ化 3"/>
          <p:cNvGrpSpPr/>
          <p:nvPr/>
        </p:nvGrpSpPr>
        <p:grpSpPr>
          <a:xfrm>
            <a:off x="3437001" y="2381010"/>
            <a:ext cx="4951423" cy="3885129"/>
            <a:chOff x="7298774" y="2818918"/>
            <a:chExt cx="3153011" cy="3040745"/>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468" r="25315"/>
            <a:stretch/>
          </p:blipFill>
          <p:spPr bwMode="auto">
            <a:xfrm>
              <a:off x="7333174" y="2924075"/>
              <a:ext cx="3118611" cy="278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円/楕円 16"/>
            <p:cNvSpPr/>
            <p:nvPr/>
          </p:nvSpPr>
          <p:spPr>
            <a:xfrm rot="20206450">
              <a:off x="8993636" y="2818918"/>
              <a:ext cx="624635" cy="304074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線吹き出し 2 (枠付き) 15"/>
            <p:cNvSpPr/>
            <p:nvPr/>
          </p:nvSpPr>
          <p:spPr>
            <a:xfrm>
              <a:off x="7298774" y="3054159"/>
              <a:ext cx="1156861" cy="435233"/>
            </a:xfrm>
            <a:prstGeom prst="borderCallout2">
              <a:avLst>
                <a:gd name="adj1" fmla="val 44649"/>
                <a:gd name="adj2" fmla="val 102799"/>
                <a:gd name="adj3" fmla="val 42549"/>
                <a:gd name="adj4" fmla="val 123141"/>
                <a:gd name="adj5" fmla="val 199834"/>
                <a:gd name="adj6" fmla="val 155268"/>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200" dirty="0" smtClean="0">
                  <a:solidFill>
                    <a:schemeClr val="tx1"/>
                  </a:solidFill>
                </a:rPr>
                <a:t>大日跨道橋</a:t>
              </a:r>
              <a:endParaRPr kumimoji="1" lang="en-US" altLang="ja-JP" sz="1200" dirty="0" smtClean="0">
                <a:solidFill>
                  <a:schemeClr val="tx1"/>
                </a:solidFill>
              </a:endParaRPr>
            </a:p>
            <a:p>
              <a:pPr algn="ctr"/>
              <a:r>
                <a:rPr lang="ja-JP" altLang="en-US" sz="1200" dirty="0">
                  <a:solidFill>
                    <a:schemeClr val="tx1"/>
                  </a:solidFill>
                </a:rPr>
                <a:t>大阪</a:t>
              </a:r>
              <a:r>
                <a:rPr lang="ja-JP" altLang="en-US" sz="1200" dirty="0" smtClean="0">
                  <a:solidFill>
                    <a:schemeClr val="tx1"/>
                  </a:solidFill>
                </a:rPr>
                <a:t>中央</a:t>
              </a:r>
              <a:r>
                <a:rPr lang="ja-JP" altLang="en-US" sz="1200" dirty="0">
                  <a:solidFill>
                    <a:schemeClr val="tx1"/>
                  </a:solidFill>
                </a:rPr>
                <a:t>環状線</a:t>
              </a:r>
              <a:endParaRPr kumimoji="1" lang="ja-JP" altLang="en-US" sz="1200" dirty="0">
                <a:solidFill>
                  <a:schemeClr val="tx1"/>
                </a:solidFill>
              </a:endParaRPr>
            </a:p>
          </p:txBody>
        </p:sp>
        <p:sp>
          <p:nvSpPr>
            <p:cNvPr id="20" name="線吹き出し 2 (枠付き) 19"/>
            <p:cNvSpPr/>
            <p:nvPr/>
          </p:nvSpPr>
          <p:spPr>
            <a:xfrm>
              <a:off x="7333174" y="4200790"/>
              <a:ext cx="752129" cy="276999"/>
            </a:xfrm>
            <a:prstGeom prst="borderCallout2">
              <a:avLst>
                <a:gd name="adj1" fmla="val 39709"/>
                <a:gd name="adj2" fmla="val 99734"/>
                <a:gd name="adj3" fmla="val 18749"/>
                <a:gd name="adj4" fmla="val 158941"/>
                <a:gd name="adj5" fmla="val 99492"/>
                <a:gd name="adj6" fmla="val 19044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200" dirty="0" smtClean="0">
                  <a:solidFill>
                    <a:schemeClr val="tx1"/>
                  </a:solidFill>
                </a:rPr>
                <a:t>国道</a:t>
              </a:r>
              <a:r>
                <a:rPr lang="ja-JP" altLang="en-US" sz="1200" dirty="0">
                  <a:solidFill>
                    <a:schemeClr val="tx1"/>
                  </a:solidFill>
                </a:rPr>
                <a:t>１</a:t>
              </a:r>
              <a:r>
                <a:rPr kumimoji="1" lang="ja-JP" altLang="en-US" sz="1200" dirty="0" smtClean="0">
                  <a:solidFill>
                    <a:schemeClr val="tx1"/>
                  </a:solidFill>
                </a:rPr>
                <a:t>号</a:t>
              </a:r>
              <a:endParaRPr kumimoji="1" lang="ja-JP" altLang="en-US" sz="1200" dirty="0">
                <a:solidFill>
                  <a:schemeClr val="tx1"/>
                </a:solidFill>
              </a:endParaRPr>
            </a:p>
          </p:txBody>
        </p:sp>
        <p:sp>
          <p:nvSpPr>
            <p:cNvPr id="23" name="線吹き出し 2 (枠付き) 22"/>
            <p:cNvSpPr/>
            <p:nvPr/>
          </p:nvSpPr>
          <p:spPr>
            <a:xfrm>
              <a:off x="8008527" y="5234172"/>
              <a:ext cx="1015781" cy="261140"/>
            </a:xfrm>
            <a:prstGeom prst="borderCallout2">
              <a:avLst>
                <a:gd name="adj1" fmla="val 39709"/>
                <a:gd name="adj2" fmla="val 99734"/>
                <a:gd name="adj3" fmla="val -7450"/>
                <a:gd name="adj4" fmla="val 145841"/>
                <a:gd name="adj5" fmla="val 42743"/>
                <a:gd name="adj6" fmla="val 16025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200" dirty="0">
                  <a:solidFill>
                    <a:schemeClr val="tx1"/>
                  </a:solidFill>
                </a:rPr>
                <a:t>近畿</a:t>
              </a:r>
              <a:r>
                <a:rPr lang="ja-JP" altLang="en-US" sz="1200" dirty="0" smtClean="0">
                  <a:solidFill>
                    <a:schemeClr val="tx1"/>
                  </a:solidFill>
                </a:rPr>
                <a:t>自動車</a:t>
              </a:r>
              <a:r>
                <a:rPr lang="ja-JP" altLang="en-US" sz="1200" dirty="0">
                  <a:solidFill>
                    <a:schemeClr val="tx1"/>
                  </a:solidFill>
                </a:rPr>
                <a:t>道</a:t>
              </a:r>
              <a:endParaRPr kumimoji="1" lang="ja-JP" altLang="en-US" sz="1200" dirty="0">
                <a:solidFill>
                  <a:schemeClr val="tx1"/>
                </a:solidFill>
              </a:endParaRPr>
            </a:p>
          </p:txBody>
        </p:sp>
        <p:sp>
          <p:nvSpPr>
            <p:cNvPr id="24" name="線吹き出し 2 (枠付き) 23"/>
            <p:cNvSpPr/>
            <p:nvPr/>
          </p:nvSpPr>
          <p:spPr>
            <a:xfrm>
              <a:off x="9319693" y="3006957"/>
              <a:ext cx="1074564" cy="261140"/>
            </a:xfrm>
            <a:prstGeom prst="borderCallout2">
              <a:avLst>
                <a:gd name="adj1" fmla="val 102587"/>
                <a:gd name="adj2" fmla="val 52230"/>
                <a:gd name="adj3" fmla="val 495574"/>
                <a:gd name="adj4" fmla="val 51407"/>
                <a:gd name="adj5" fmla="val 573605"/>
                <a:gd name="adj6" fmla="val 12359"/>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200" dirty="0" smtClean="0">
                  <a:solidFill>
                    <a:schemeClr val="tx1"/>
                  </a:solidFill>
                </a:rPr>
                <a:t>モノレール駅舎</a:t>
              </a:r>
              <a:endParaRPr kumimoji="1" lang="ja-JP" altLang="en-US" sz="1200" dirty="0">
                <a:solidFill>
                  <a:schemeClr val="tx1"/>
                </a:solidFill>
              </a:endParaRPr>
            </a:p>
          </p:txBody>
        </p:sp>
      </p:grpSp>
    </p:spTree>
    <p:extLst>
      <p:ext uri="{BB962C8B-B14F-4D97-AF65-F5344CB8AC3E}">
        <p14:creationId xmlns:p14="http://schemas.microsoft.com/office/powerpoint/2010/main" val="115354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smtClean="0">
                <a:latin typeface="HGSｺﾞｼｯｸM" panose="020B0600000000000000" pitchFamily="50" charset="-128"/>
                <a:ea typeface="HGSｺﾞｼｯｸM" panose="020B0600000000000000" pitchFamily="50" charset="-128"/>
              </a:rPr>
              <a:t>１）</a:t>
            </a:r>
            <a:r>
              <a:rPr lang="ja-JP" altLang="en-US" sz="2400" dirty="0">
                <a:latin typeface="HGSｺﾞｼｯｸM" panose="020B0600000000000000" pitchFamily="50" charset="-128"/>
                <a:ea typeface="HGSｺﾞｼｯｸM" panose="020B0600000000000000" pitchFamily="50" charset="-128"/>
              </a:rPr>
              <a:t>大日跨道</a:t>
            </a:r>
            <a:r>
              <a:rPr lang="ja-JP" altLang="en-US" sz="2400" dirty="0" smtClean="0">
                <a:latin typeface="HGSｺﾞｼｯｸM" panose="020B0600000000000000" pitchFamily="50" charset="-128"/>
                <a:ea typeface="HGSｺﾞｼｯｸM" panose="020B0600000000000000" pitchFamily="50" charset="-128"/>
              </a:rPr>
              <a:t>橋（大阪</a:t>
            </a:r>
            <a:r>
              <a:rPr lang="ja-JP" altLang="en-US" sz="2400" dirty="0">
                <a:latin typeface="HGSｺﾞｼｯｸM" panose="020B0600000000000000" pitchFamily="50" charset="-128"/>
                <a:ea typeface="HGSｺﾞｼｯｸM" panose="020B0600000000000000" pitchFamily="50" charset="-128"/>
              </a:rPr>
              <a:t>中央環状</a:t>
            </a:r>
            <a:r>
              <a:rPr lang="ja-JP" altLang="en-US" sz="2400" dirty="0" smtClean="0">
                <a:latin typeface="HGSｺﾞｼｯｸM" panose="020B0600000000000000" pitchFamily="50" charset="-128"/>
                <a:ea typeface="HGSｺﾞｼｯｸM" panose="020B0600000000000000" pitchFamily="50" charset="-128"/>
              </a:rPr>
              <a:t>線）の概要</a:t>
            </a:r>
            <a:endParaRPr lang="ja-JP" altLang="en-US" sz="2400" dirty="0">
              <a:latin typeface="HGSｺﾞｼｯｸM" panose="020B0600000000000000" pitchFamily="50" charset="-128"/>
              <a:ea typeface="HGSｺﾞｼｯｸM" panose="020B0600000000000000" pitchFamily="50" charset="-128"/>
            </a:endParaRPr>
          </a:p>
        </p:txBody>
      </p:sp>
      <p:pic>
        <p:nvPicPr>
          <p:cNvPr id="11" name="図 10"/>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5542" t="7599" r="3189" b="22080"/>
          <a:stretch/>
        </p:blipFill>
        <p:spPr>
          <a:xfrm>
            <a:off x="208704" y="1700808"/>
            <a:ext cx="8827792" cy="4504196"/>
          </a:xfrm>
          <a:prstGeom prst="rect">
            <a:avLst/>
          </a:prstGeom>
        </p:spPr>
      </p:pic>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spTree>
    <p:extLst>
      <p:ext uri="{BB962C8B-B14F-4D97-AF65-F5344CB8AC3E}">
        <p14:creationId xmlns:p14="http://schemas.microsoft.com/office/powerpoint/2010/main" val="4183105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a:t>
            </a:r>
            <a:r>
              <a:rPr lang="ja-JP" altLang="en-US" sz="2400" dirty="0">
                <a:latin typeface="HGSｺﾞｼｯｸM" panose="020B0600000000000000" pitchFamily="50" charset="-128"/>
                <a:ea typeface="HGSｺﾞｼｯｸM" panose="020B0600000000000000" pitchFamily="50" charset="-128"/>
              </a:rPr>
              <a:t>大日跨道</a:t>
            </a:r>
            <a:r>
              <a:rPr lang="ja-JP" altLang="en-US" sz="2400" dirty="0" smtClean="0">
                <a:latin typeface="HGSｺﾞｼｯｸM" panose="020B0600000000000000" pitchFamily="50" charset="-128"/>
                <a:ea typeface="HGSｺﾞｼｯｸM" panose="020B0600000000000000" pitchFamily="50" charset="-128"/>
              </a:rPr>
              <a:t>橋（大阪</a:t>
            </a:r>
            <a:r>
              <a:rPr lang="ja-JP" altLang="en-US" sz="2400" dirty="0">
                <a:latin typeface="HGSｺﾞｼｯｸM" panose="020B0600000000000000" pitchFamily="50" charset="-128"/>
                <a:ea typeface="HGSｺﾞｼｯｸM" panose="020B0600000000000000" pitchFamily="50" charset="-128"/>
              </a:rPr>
              <a:t>中央環状</a:t>
            </a:r>
            <a:r>
              <a:rPr lang="ja-JP" altLang="en-US" sz="2400" dirty="0" smtClean="0">
                <a:latin typeface="HGSｺﾞｼｯｸM" panose="020B0600000000000000" pitchFamily="50" charset="-128"/>
                <a:ea typeface="HGSｺﾞｼｯｸM" panose="020B0600000000000000" pitchFamily="50" charset="-128"/>
              </a:rPr>
              <a:t>線）の概要</a:t>
            </a:r>
            <a:endParaRPr lang="ja-JP" altLang="en-US" sz="2400" dirty="0">
              <a:latin typeface="HGSｺﾞｼｯｸM" panose="020B0600000000000000" pitchFamily="50" charset="-128"/>
              <a:ea typeface="HGSｺﾞｼｯｸM" panose="020B0600000000000000" pitchFamily="50" charset="-12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945" y="1615936"/>
            <a:ext cx="5387975" cy="469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spTree>
    <p:extLst>
      <p:ext uri="{BB962C8B-B14F-4D97-AF65-F5344CB8AC3E}">
        <p14:creationId xmlns:p14="http://schemas.microsoft.com/office/powerpoint/2010/main" val="2504526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条件</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a:t>
            </a:fld>
            <a:endParaRPr kumimoji="1" lang="ja-JP" altLang="en-US"/>
          </a:p>
        </p:txBody>
      </p:sp>
      <p:sp>
        <p:nvSpPr>
          <p:cNvPr id="8" name="円/楕円 7"/>
          <p:cNvSpPr/>
          <p:nvPr/>
        </p:nvSpPr>
        <p:spPr>
          <a:xfrm>
            <a:off x="-5437112" y="-2336800"/>
            <a:ext cx="45719" cy="6414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1763688" y="2564904"/>
            <a:ext cx="6164596" cy="3522626"/>
            <a:chOff x="829652" y="1588150"/>
            <a:chExt cx="3528392" cy="2016224"/>
          </a:xfrm>
        </p:grpSpPr>
        <p:pic>
          <p:nvPicPr>
            <p:cNvPr id="7" name="図 6"/>
            <p:cNvPicPr>
              <a:picLocks noChangeAspect="1"/>
            </p:cNvPicPr>
            <p:nvPr/>
          </p:nvPicPr>
          <p:blipFill rotWithShape="1">
            <a:blip r:embed="rId2"/>
            <a:srcRect l="3759" t="3384" r="5609" b="3384"/>
            <a:stretch/>
          </p:blipFill>
          <p:spPr>
            <a:xfrm>
              <a:off x="829652" y="1588150"/>
              <a:ext cx="3528392" cy="2016224"/>
            </a:xfrm>
            <a:prstGeom prst="rect">
              <a:avLst/>
            </a:prstGeom>
          </p:spPr>
        </p:pic>
        <p:sp>
          <p:nvSpPr>
            <p:cNvPr id="9" name="角丸四角形 8"/>
            <p:cNvSpPr/>
            <p:nvPr/>
          </p:nvSpPr>
          <p:spPr>
            <a:xfrm>
              <a:off x="1587804" y="2340538"/>
              <a:ext cx="1006044" cy="41573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t>モノレール</a:t>
              </a:r>
              <a:endParaRPr kumimoji="1" lang="ja-JP" altLang="en-US" sz="1400" b="1" dirty="0"/>
            </a:p>
          </p:txBody>
        </p:sp>
        <p:sp>
          <p:nvSpPr>
            <p:cNvPr id="11" name="角丸四角形 10"/>
            <p:cNvSpPr/>
            <p:nvPr/>
          </p:nvSpPr>
          <p:spPr>
            <a:xfrm>
              <a:off x="1965329" y="3137730"/>
              <a:ext cx="1257038" cy="415733"/>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t>検討</a:t>
              </a:r>
              <a:r>
                <a:rPr lang="ja-JP" altLang="en-US" sz="1400" b="1" dirty="0"/>
                <a:t>橋梁</a:t>
              </a:r>
              <a:endParaRPr kumimoji="1" lang="ja-JP" altLang="en-US" sz="1400" b="1" dirty="0"/>
            </a:p>
          </p:txBody>
        </p:sp>
        <p:sp>
          <p:nvSpPr>
            <p:cNvPr id="12" name="角丸四角形 11"/>
            <p:cNvSpPr/>
            <p:nvPr/>
          </p:nvSpPr>
          <p:spPr>
            <a:xfrm>
              <a:off x="3331895" y="1815979"/>
              <a:ext cx="880065" cy="41573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t>近畿自動車道</a:t>
              </a:r>
              <a:endParaRPr kumimoji="1" lang="ja-JP" altLang="en-US" sz="1400" b="1" dirty="0"/>
            </a:p>
          </p:txBody>
        </p:sp>
      </p:grpSp>
      <p:sp>
        <p:nvSpPr>
          <p:cNvPr id="14" name="テキスト ボックス 13"/>
          <p:cNvSpPr txBox="1"/>
          <p:nvPr/>
        </p:nvSpPr>
        <p:spPr>
          <a:xfrm>
            <a:off x="639652" y="1603540"/>
            <a:ext cx="6380620" cy="830997"/>
          </a:xfrm>
          <a:prstGeom prst="rect">
            <a:avLst/>
          </a:prstGeom>
          <a:noFill/>
        </p:spPr>
        <p:txBody>
          <a:bodyPr wrap="square" rtlCol="0">
            <a:spAutoFit/>
          </a:bodyPr>
          <a:lstStyle/>
          <a:p>
            <a:r>
              <a:rPr lang="ja-JP" altLang="en-US" sz="2400" dirty="0" smtClean="0"/>
              <a:t>○モノレールと近畿自動車道が隣接</a:t>
            </a:r>
            <a:endParaRPr lang="en-US" altLang="ja-JP" sz="2400" dirty="0"/>
          </a:p>
          <a:p>
            <a:r>
              <a:rPr lang="ja-JP" altLang="en-US" sz="2400" dirty="0" smtClean="0"/>
              <a:t>○上部工の架け替えを前提</a:t>
            </a:r>
            <a:endParaRPr lang="en-US" altLang="ja-JP" sz="2400" dirty="0" smtClean="0"/>
          </a:p>
        </p:txBody>
      </p:sp>
    </p:spTree>
    <p:extLst>
      <p:ext uri="{BB962C8B-B14F-4D97-AF65-F5344CB8AC3E}">
        <p14:creationId xmlns:p14="http://schemas.microsoft.com/office/powerpoint/2010/main" val="2113965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a:t>
            </a:r>
            <a:r>
              <a:rPr lang="en-US" altLang="ja-JP" sz="2400" dirty="0" smtClean="0">
                <a:latin typeface="HGSｺﾞｼｯｸM" panose="020B0600000000000000" pitchFamily="50" charset="-128"/>
                <a:ea typeface="HGSｺﾞｼｯｸM" panose="020B0600000000000000" pitchFamily="50" charset="-128"/>
              </a:rPr>
              <a:t>1</a:t>
            </a:r>
            <a:r>
              <a:rPr lang="ja-JP" altLang="en-US" sz="2400" dirty="0" smtClean="0">
                <a:latin typeface="HGSｺﾞｼｯｸM" panose="020B0600000000000000" pitchFamily="50" charset="-128"/>
                <a:ea typeface="HGSｺﾞｼｯｸM" panose="020B0600000000000000" pitchFamily="50" charset="-128"/>
              </a:rPr>
              <a:t>）その１</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pic>
        <p:nvPicPr>
          <p:cNvPr id="5" name="図 4"/>
          <p:cNvPicPr>
            <a:picLocks noChangeAspect="1"/>
          </p:cNvPicPr>
          <p:nvPr/>
        </p:nvPicPr>
        <p:blipFill rotWithShape="1">
          <a:blip r:embed="rId2"/>
          <a:srcRect t="14106"/>
          <a:stretch/>
        </p:blipFill>
        <p:spPr>
          <a:xfrm>
            <a:off x="255339" y="3284984"/>
            <a:ext cx="8522510" cy="3185920"/>
          </a:xfrm>
          <a:prstGeom prst="rect">
            <a:avLst/>
          </a:prstGeom>
        </p:spPr>
      </p:pic>
      <p:pic>
        <p:nvPicPr>
          <p:cNvPr id="9" name="図 8"/>
          <p:cNvPicPr>
            <a:picLocks noChangeAspect="1"/>
          </p:cNvPicPr>
          <p:nvPr/>
        </p:nvPicPr>
        <p:blipFill rotWithShape="1">
          <a:blip r:embed="rId3"/>
          <a:srcRect r="18151"/>
          <a:stretch/>
        </p:blipFill>
        <p:spPr>
          <a:xfrm>
            <a:off x="5447964" y="1700808"/>
            <a:ext cx="3300500" cy="2060504"/>
          </a:xfrm>
          <a:prstGeom prst="rect">
            <a:avLst/>
          </a:prstGeom>
        </p:spPr>
      </p:pic>
      <p:sp>
        <p:nvSpPr>
          <p:cNvPr id="8" name="テキスト ボックス 7"/>
          <p:cNvSpPr txBox="1"/>
          <p:nvPr/>
        </p:nvSpPr>
        <p:spPr>
          <a:xfrm>
            <a:off x="867470" y="1628800"/>
            <a:ext cx="4580494" cy="1015663"/>
          </a:xfrm>
          <a:prstGeom prst="rect">
            <a:avLst/>
          </a:prstGeom>
          <a:noFill/>
        </p:spPr>
        <p:txBody>
          <a:bodyPr wrap="square" rtlCol="0">
            <a:spAutoFit/>
          </a:bodyPr>
          <a:lstStyle/>
          <a:p>
            <a:pPr marL="82550" indent="-82550"/>
            <a:r>
              <a:rPr lang="ja-JP" altLang="en-US" sz="2000" dirty="0" smtClean="0">
                <a:latin typeface="+mn-ea"/>
              </a:rPr>
              <a:t>○</a:t>
            </a:r>
            <a:r>
              <a:rPr lang="ja-JP" altLang="en-US" sz="2000" dirty="0" smtClean="0">
                <a:solidFill>
                  <a:srgbClr val="FF0000"/>
                </a:solidFill>
                <a:latin typeface="+mn-ea"/>
              </a:rPr>
              <a:t>大日跨道橋（北行）</a:t>
            </a:r>
            <a:r>
              <a:rPr lang="ja-JP" altLang="en-US" sz="2000" dirty="0" smtClean="0">
                <a:latin typeface="+mn-ea"/>
              </a:rPr>
              <a:t>を対面通行（南北各１車線）で運用</a:t>
            </a:r>
            <a:endParaRPr lang="ja-JP" altLang="en-US" sz="2000" dirty="0">
              <a:latin typeface="+mn-ea"/>
            </a:endParaRPr>
          </a:p>
          <a:p>
            <a:r>
              <a:rPr lang="ja-JP" altLang="en-US" sz="2000" dirty="0" smtClean="0">
                <a:latin typeface="+mn-ea"/>
              </a:rPr>
              <a:t>○交差点</a:t>
            </a:r>
            <a:r>
              <a:rPr lang="ja-JP" altLang="en-US" sz="2000" dirty="0" smtClean="0">
                <a:solidFill>
                  <a:srgbClr val="FF0000"/>
                </a:solidFill>
                <a:latin typeface="+mn-ea"/>
              </a:rPr>
              <a:t>改良は不要</a:t>
            </a:r>
            <a:endParaRPr kumimoji="1" lang="ja-JP" altLang="en-US" sz="2000" dirty="0">
              <a:latin typeface="+mn-ea"/>
            </a:endParaRPr>
          </a:p>
        </p:txBody>
      </p:sp>
    </p:spTree>
    <p:extLst>
      <p:ext uri="{BB962C8B-B14F-4D97-AF65-F5344CB8AC3E}">
        <p14:creationId xmlns:p14="http://schemas.microsoft.com/office/powerpoint/2010/main" val="610590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大日跨道橋の更新検討</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smtClean="0"/>
              <a:t>資料４</a:t>
            </a:r>
            <a:endParaRPr kumimoji="1" lang="ja-JP" altLang="en-US" dirty="0"/>
          </a:p>
        </p:txBody>
      </p:sp>
      <p:sp>
        <p:nvSpPr>
          <p:cNvPr id="6" name="テキスト ボックス 5"/>
          <p:cNvSpPr txBox="1"/>
          <p:nvPr/>
        </p:nvSpPr>
        <p:spPr>
          <a:xfrm>
            <a:off x="612647" y="1126485"/>
            <a:ext cx="8334387"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３）施工</a:t>
            </a:r>
            <a:r>
              <a:rPr lang="ja-JP" altLang="en-US" sz="2400" dirty="0">
                <a:latin typeface="HGSｺﾞｼｯｸM" panose="020B0600000000000000" pitchFamily="50" charset="-128"/>
                <a:ea typeface="HGSｺﾞｼｯｸM" panose="020B0600000000000000" pitchFamily="50" charset="-128"/>
              </a:rPr>
              <a:t>検討</a:t>
            </a:r>
            <a:r>
              <a:rPr lang="ja-JP" altLang="en-US" sz="2400" dirty="0" smtClean="0">
                <a:latin typeface="HGSｺﾞｼｯｸM" panose="020B0600000000000000" pitchFamily="50" charset="-128"/>
                <a:ea typeface="HGSｺﾞｼｯｸM" panose="020B0600000000000000" pitchFamily="50" charset="-128"/>
              </a:rPr>
              <a:t>比較（案</a:t>
            </a:r>
            <a:r>
              <a:rPr lang="en-US" altLang="ja-JP" sz="2400" dirty="0" smtClean="0">
                <a:latin typeface="HGSｺﾞｼｯｸM" panose="020B0600000000000000" pitchFamily="50" charset="-128"/>
                <a:ea typeface="HGSｺﾞｼｯｸM" panose="020B0600000000000000" pitchFamily="50" charset="-128"/>
              </a:rPr>
              <a:t>1</a:t>
            </a:r>
            <a:r>
              <a:rPr lang="ja-JP" altLang="en-US" sz="2400" dirty="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その２</a:t>
            </a:r>
            <a:endParaRPr lang="ja-JP" altLang="en-US" sz="24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pic>
        <p:nvPicPr>
          <p:cNvPr id="5" name="図 4"/>
          <p:cNvPicPr>
            <a:picLocks noChangeAspect="1"/>
          </p:cNvPicPr>
          <p:nvPr/>
        </p:nvPicPr>
        <p:blipFill>
          <a:blip r:embed="rId2"/>
          <a:stretch>
            <a:fillRect/>
          </a:stretch>
        </p:blipFill>
        <p:spPr>
          <a:xfrm>
            <a:off x="1907704" y="1556792"/>
            <a:ext cx="5832648" cy="4765296"/>
          </a:xfrm>
          <a:prstGeom prst="rect">
            <a:avLst/>
          </a:prstGeom>
        </p:spPr>
      </p:pic>
    </p:spTree>
    <p:extLst>
      <p:ext uri="{BB962C8B-B14F-4D97-AF65-F5344CB8AC3E}">
        <p14:creationId xmlns:p14="http://schemas.microsoft.com/office/powerpoint/2010/main" val="30108766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C7ADBD6-3E06-4A22-9F12-B4B3B227DF50}">
  <ds:schemaRefs>
    <ds:schemaRef ds:uri="http://schemas.microsoft.com/sharepoint/v3/contenttype/forms"/>
  </ds:schemaRefs>
</ds:datastoreItem>
</file>

<file path=customXml/itemProps2.xml><?xml version="1.0" encoding="utf-8"?>
<ds:datastoreItem xmlns:ds="http://schemas.openxmlformats.org/officeDocument/2006/customXml" ds:itemID="{9126BCFA-A113-4B0D-B323-C42B8AA12F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00BCEF-5A23-4458-87E2-81BADE0A8F0D}">
  <ds:schemaRefs>
    <ds:schemaRef ds:uri="http://purl.org/dc/term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schemas.microsoft.com/sharepoint/v3"/>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Origin</Template>
  <TotalTime>8726</TotalTime>
  <Words>1086</Words>
  <Application>Microsoft Office PowerPoint</Application>
  <PresentationFormat>画面に合わせる (4:3)</PresentationFormat>
  <Paragraphs>228</Paragraphs>
  <Slides>31</Slides>
  <Notes>1</Notes>
  <HiddenSlides>0</HiddenSlides>
  <MMClips>0</MMClips>
  <ScaleCrop>false</ScaleCrop>
  <HeadingPairs>
    <vt:vector size="4" baseType="variant">
      <vt:variant>
        <vt:lpstr>テーマ</vt:lpstr>
      </vt:variant>
      <vt:variant>
        <vt:i4>1</vt:i4>
      </vt:variant>
      <vt:variant>
        <vt:lpstr>スライド タイトル</vt:lpstr>
      </vt:variant>
      <vt:variant>
        <vt:i4>31</vt:i4>
      </vt:variant>
    </vt:vector>
  </HeadingPairs>
  <TitlesOfParts>
    <vt:vector size="32" baseType="lpstr">
      <vt:lpstr>アース</vt:lpstr>
      <vt:lpstr>大幹線道路における橋梁群の 維持管理・更新のあり方について　　</vt:lpstr>
      <vt:lpstr>PowerPoint プレゼンテーション</vt:lpstr>
      <vt:lpstr>１．更新方法の検討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２．大日跨道橋の更新検討</vt:lpstr>
      <vt:lpstr>３．榎坂高架橋の更新検討</vt:lpstr>
      <vt:lpstr>３．榎坂高架橋の更新検討</vt:lpstr>
      <vt:lpstr>３．榎坂高架橋の更新検討</vt:lpstr>
      <vt:lpstr>３．榎坂高架橋の更新検討</vt:lpstr>
      <vt:lpstr>３．榎坂高架橋の更新検討</vt:lpstr>
      <vt:lpstr>３．榎坂高架橋の更新検討</vt:lpstr>
      <vt:lpstr>３．榎坂高架橋の更新検討</vt:lpstr>
      <vt:lpstr>３．榎坂高架橋の更新検討</vt:lpstr>
      <vt:lpstr>３．榎坂高架橋の更新検討</vt:lpstr>
      <vt:lpstr>３．榎坂高架橋の更新検討</vt:lpstr>
      <vt:lpstr>３．榎坂高架橋の更新検討</vt:lpstr>
      <vt:lpstr>３．榎坂高架橋の更新検討</vt:lpstr>
      <vt:lpstr>４．今後の進め方</vt:lpstr>
      <vt:lpstr>５．まとめ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258</cp:revision>
  <cp:lastPrinted>2016-03-26T06:01:18Z</cp:lastPrinted>
  <dcterms:created xsi:type="dcterms:W3CDTF">2015-11-17T02:43:53Z</dcterms:created>
  <dcterms:modified xsi:type="dcterms:W3CDTF">2016-03-26T06:11:00Z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