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33"/>
  </p:notesMasterIdLst>
  <p:sldIdLst>
    <p:sldId id="256" r:id="rId5"/>
    <p:sldId id="398" r:id="rId6"/>
    <p:sldId id="323" r:id="rId7"/>
    <p:sldId id="399" r:id="rId8"/>
    <p:sldId id="400" r:id="rId9"/>
    <p:sldId id="365" r:id="rId10"/>
    <p:sldId id="326" r:id="rId11"/>
    <p:sldId id="366" r:id="rId12"/>
    <p:sldId id="401" r:id="rId13"/>
    <p:sldId id="403" r:id="rId14"/>
    <p:sldId id="402" r:id="rId15"/>
    <p:sldId id="429" r:id="rId16"/>
    <p:sldId id="405" r:id="rId17"/>
    <p:sldId id="412" r:id="rId18"/>
    <p:sldId id="407" r:id="rId19"/>
    <p:sldId id="406" r:id="rId20"/>
    <p:sldId id="408" r:id="rId21"/>
    <p:sldId id="409" r:id="rId22"/>
    <p:sldId id="430" r:id="rId23"/>
    <p:sldId id="410" r:id="rId24"/>
    <p:sldId id="413" r:id="rId25"/>
    <p:sldId id="415" r:id="rId26"/>
    <p:sldId id="416" r:id="rId27"/>
    <p:sldId id="425" r:id="rId28"/>
    <p:sldId id="428" r:id="rId29"/>
    <p:sldId id="431" r:id="rId30"/>
    <p:sldId id="426" r:id="rId31"/>
    <p:sldId id="397" r:id="rId3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3" clrIdx="0"/>
  <p:cmAuthor id="1" name="谷　直彦" initials="谷　直彦"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406" autoAdjust="0"/>
  </p:normalViewPr>
  <p:slideViewPr>
    <p:cSldViewPr>
      <p:cViewPr>
        <p:scale>
          <a:sx n="100" d="100"/>
          <a:sy n="100" d="100"/>
        </p:scale>
        <p:origin x="-456" y="12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6"/>
          </a:xfrm>
          <a:prstGeom prst="rect">
            <a:avLst/>
          </a:prstGeom>
        </p:spPr>
        <p:txBody>
          <a:bodyPr vert="horz" lIns="91428" tIns="45715" rIns="91428"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6"/>
          </a:xfrm>
          <a:prstGeom prst="rect">
            <a:avLst/>
          </a:prstGeom>
        </p:spPr>
        <p:txBody>
          <a:bodyPr vert="horz" lIns="91428" tIns="45715" rIns="91428" bIns="45715" rtlCol="0"/>
          <a:lstStyle>
            <a:lvl1pPr algn="r">
              <a:defRPr sz="1200"/>
            </a:lvl1pPr>
          </a:lstStyle>
          <a:p>
            <a:fld id="{ECF6F7F8-8913-4732-AEA3-7F832FCF49E4}" type="datetimeFigureOut">
              <a:rPr kumimoji="1" lang="ja-JP" altLang="en-US" smtClean="0"/>
              <a:t>2016/4/28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8" tIns="45715" rIns="91428" bIns="45715"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8" tIns="45715" rIns="91428"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6966"/>
          </a:xfrm>
          <a:prstGeom prst="rect">
            <a:avLst/>
          </a:prstGeom>
        </p:spPr>
        <p:txBody>
          <a:bodyPr vert="horz" lIns="91428" tIns="45715" rIns="91428"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6"/>
          </a:xfrm>
          <a:prstGeom prst="rect">
            <a:avLst/>
          </a:prstGeom>
        </p:spPr>
        <p:txBody>
          <a:bodyPr vert="horz" lIns="91428" tIns="45715" rIns="91428" bIns="45715"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37D209DB-0881-46D3-8B9F-84588CE911AD}" type="datetime1">
              <a:rPr kumimoji="1" lang="ja-JP" altLang="en-US" smtClean="0"/>
              <a:t>2016/4/28</a:t>
            </a:fld>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資料３</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3535623E-C709-494C-86A9-01ED5C79A45C}" type="datetime1">
              <a:rPr kumimoji="1" lang="ja-JP" altLang="en-US" smtClean="0"/>
              <a:t>2016/4/28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98C6600-ECE6-4DAF-8087-067B9180BEE8}" type="datetime1">
              <a:rPr kumimoji="1" lang="ja-JP" altLang="en-US" smtClean="0"/>
              <a:t>2016/4/28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EB8E4FEA-1EAE-469C-A013-BA401E1444E2}" type="datetime1">
              <a:rPr kumimoji="1" lang="ja-JP" altLang="en-US" smtClean="0"/>
              <a:t>2016/4/28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6BB011EB-103A-48E6-B6E2-31A275363D5A}" type="datetime1">
              <a:rPr kumimoji="1" lang="ja-JP" altLang="en-US" smtClean="0"/>
              <a:t>2016/4/28</a:t>
            </a:fld>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資料３</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677ACAA1-B27D-4A89-B9BB-DF8E58149EF6}" type="datetime1">
              <a:rPr kumimoji="1" lang="ja-JP" altLang="en-US" smtClean="0"/>
              <a:t>2016/4/28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24FF283C-F9C2-476B-89DF-99AC85B77987}" type="datetime1">
              <a:rPr kumimoji="1" lang="ja-JP" altLang="en-US" smtClean="0"/>
              <a:t>2016/4/28</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資料３</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2CB88AD8-138B-4C86-9F4D-0819EAE97D5E}" type="datetime1">
              <a:rPr kumimoji="1" lang="ja-JP" altLang="en-US" smtClean="0"/>
              <a:t>2016/4/28</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資料３</a:t>
            </a:r>
            <a:endParaRPr kumimoji="1" lang="ja-JP" altLang="en-US"/>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B2E15E-8AD7-415D-B1B5-5AD3F0B6C4B4}" type="datetime1">
              <a:rPr kumimoji="1" lang="ja-JP" altLang="en-US" smtClean="0"/>
              <a:t>2016/4/28</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資料３</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8B9E03F2-88E4-48A7-B547-EC5F2A59CDAC}" type="datetime1">
              <a:rPr kumimoji="1" lang="ja-JP" altLang="en-US" smtClean="0"/>
              <a:t>2016/4/28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78D58F4A-4D6D-4674-BCA3-6EB9340CB746}" type="datetime1">
              <a:rPr kumimoji="1" lang="ja-JP" altLang="en-US" smtClean="0"/>
              <a:t>2016/4/28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6948E8D-E85A-47B7-9B4C-A42E5A7650E9}" type="datetime1">
              <a:rPr kumimoji="1" lang="ja-JP" altLang="en-US" smtClean="0"/>
              <a:t>2016/4/28</a:t>
            </a:fld>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資料３</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7624" y="3717032"/>
            <a:ext cx="6984776" cy="1152128"/>
          </a:xfrm>
        </p:spPr>
        <p:txBody>
          <a:bodyPr>
            <a:normAutofit/>
          </a:bodyPr>
          <a:lstStyle/>
          <a:p>
            <a:pPr algn="l"/>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橋梁更新判定フローによる更新すべき施設の抽出について</a:t>
            </a:r>
            <a:r>
              <a:rPr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t>
            </a:r>
            <a:endParaRPr kumimoji="1"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フッター プレースホルダー 3"/>
          <p:cNvSpPr>
            <a:spLocks noGrp="1"/>
          </p:cNvSpPr>
          <p:nvPr>
            <p:ph type="ftr" sz="quarter" idx="11"/>
          </p:nvPr>
        </p:nvSpPr>
        <p:spPr>
          <a:xfrm>
            <a:off x="6660232" y="260648"/>
            <a:ext cx="2250584" cy="648072"/>
          </a:xfrm>
        </p:spPr>
        <p:txBody>
          <a:bodyPr/>
          <a:lstStyle/>
          <a:p>
            <a:r>
              <a:rPr kumimoji="1" lang="ja-JP" altLang="en-US" sz="3200" b="1" smtClean="0">
                <a:latin typeface="Meiryo UI" panose="020B0604030504040204" pitchFamily="50" charset="-128"/>
                <a:ea typeface="Meiryo UI" panose="020B0604030504040204" pitchFamily="50" charset="-128"/>
                <a:cs typeface="Meiryo UI" panose="020B0604030504040204" pitchFamily="50" charset="-128"/>
              </a:rPr>
              <a:t>資料３</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1</a:t>
            </a:fld>
            <a:endParaRPr kumimoji="1" lang="ja-JP" altLang="en-US"/>
          </a:p>
        </p:txBody>
      </p:sp>
      <p:sp>
        <p:nvSpPr>
          <p:cNvPr id="9" name="サブタイトル 2"/>
          <p:cNvSpPr txBox="1">
            <a:spLocks/>
          </p:cNvSpPr>
          <p:nvPr/>
        </p:nvSpPr>
        <p:spPr>
          <a:xfrm>
            <a:off x="1115616" y="5013176"/>
            <a:ext cx="7056784" cy="72008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1"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1"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1"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1"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1"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1"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1"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1"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1" lang="en-US" sz="1200" kern="1200" smtClean="0">
                <a:solidFill>
                  <a:schemeClr val="tx1"/>
                </a:solidFill>
                <a:latin typeface="+mn-lt"/>
                <a:ea typeface="+mn-ea"/>
                <a:cs typeface="+mn-cs"/>
              </a:defRPr>
            </a:lvl9pPr>
          </a:lstStyle>
          <a:p>
            <a:pPr algn="ctr"/>
            <a:r>
              <a:rPr lang="ja-JP" altLang="en-US" sz="1800" b="1" dirty="0" smtClean="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大阪府都市基盤施設維持管理技術審議会</a:t>
            </a:r>
            <a:endParaRPr lang="en-US" altLang="ja-JP" sz="18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平成２７年度　第１回　道路・橋梁等部会</a:t>
            </a:r>
            <a:endPar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464882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．用語の整理</a:t>
            </a:r>
            <a:endParaRPr lang="ja-JP" altLang="en-US"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２）性能について</a:t>
            </a:r>
            <a:endParaRPr lang="ja-JP" altLang="en-US" sz="2400" dirty="0">
              <a:latin typeface="HGSｺﾞｼｯｸM" panose="020B0600000000000000" pitchFamily="50" charset="-128"/>
              <a:ea typeface="HGSｺﾞｼｯｸM" panose="020B0600000000000000" pitchFamily="50" charset="-128"/>
            </a:endParaRPr>
          </a:p>
        </p:txBody>
      </p:sp>
      <p:sp>
        <p:nvSpPr>
          <p:cNvPr id="14" name="正方形/長方形 13"/>
          <p:cNvSpPr/>
          <p:nvPr/>
        </p:nvSpPr>
        <p:spPr>
          <a:xfrm>
            <a:off x="611560" y="1571308"/>
            <a:ext cx="8424936" cy="984885"/>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性能</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は一般的</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に、</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安全性</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err="1">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使用性</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err="1">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復旧性</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err="1">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第三者影響度</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耐久性</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社会・環境適合性</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美観</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が</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ある</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本検討では、社会・環境適合性、美観に関する観点は対象外とする。</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6" name="テキスト ボックス 2"/>
          <p:cNvSpPr txBox="1">
            <a:spLocks noChangeArrowheads="1"/>
          </p:cNvSpPr>
          <p:nvPr/>
        </p:nvSpPr>
        <p:spPr bwMode="auto">
          <a:xfrm>
            <a:off x="3687763" y="3054350"/>
            <a:ext cx="1028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301873500"/>
              </p:ext>
            </p:extLst>
          </p:nvPr>
        </p:nvGraphicFramePr>
        <p:xfrm>
          <a:off x="749820" y="2780928"/>
          <a:ext cx="7979033" cy="3304362"/>
        </p:xfrm>
        <a:graphic>
          <a:graphicData uri="http://schemas.openxmlformats.org/drawingml/2006/table">
            <a:tbl>
              <a:tblPr firstRow="1" bandRow="1">
                <a:tableStyleId>{5C22544A-7EE6-4342-B048-85BDC9FD1C3A}</a:tableStyleId>
              </a:tblPr>
              <a:tblGrid>
                <a:gridCol w="1559119"/>
                <a:gridCol w="6419914"/>
              </a:tblGrid>
              <a:tr h="370840">
                <a:tc>
                  <a:txBody>
                    <a:bodyPr/>
                    <a:lstStyle/>
                    <a:p>
                      <a:pPr algn="ctr"/>
                      <a:r>
                        <a:rPr kumimoji="1" lang="ja-JP" altLang="en-US" dirty="0" smtClean="0"/>
                        <a:t>用語</a:t>
                      </a:r>
                      <a:endParaRPr kumimoji="1" lang="ja-JP" altLang="en-US" dirty="0"/>
                    </a:p>
                  </a:txBody>
                  <a:tcPr/>
                </a:tc>
                <a:tc>
                  <a:txBody>
                    <a:bodyPr/>
                    <a:lstStyle/>
                    <a:p>
                      <a:pPr algn="ctr"/>
                      <a:r>
                        <a:rPr kumimoji="1" lang="ja-JP" altLang="en-US" dirty="0" smtClean="0"/>
                        <a:t>内容</a:t>
                      </a:r>
                      <a:endParaRPr kumimoji="1" lang="ja-JP" altLang="en-US" dirty="0"/>
                    </a:p>
                  </a:txBody>
                  <a:tcPr/>
                </a:tc>
              </a:tr>
              <a:tr h="860882">
                <a:tc>
                  <a:txBody>
                    <a:bodyPr/>
                    <a:lstStyle/>
                    <a:p>
                      <a:r>
                        <a:rPr kumimoji="1" lang="ja-JP" altLang="en-US" sz="1600" dirty="0" smtClean="0"/>
                        <a:t>安全性</a:t>
                      </a:r>
                      <a:endParaRPr kumimoji="1" lang="ja-JP" altLang="en-US" sz="1600" dirty="0"/>
                    </a:p>
                  </a:txBody>
                  <a:tcPr>
                    <a:lnB w="12700" cap="flat" cmpd="sng" algn="ctr">
                      <a:solidFill>
                        <a:schemeClr val="bg1"/>
                      </a:solidFill>
                      <a:prstDash val="solid"/>
                      <a:round/>
                      <a:headEnd type="none" w="med" len="med"/>
                      <a:tailEnd type="none" w="med" len="med"/>
                    </a:lnB>
                  </a:tcPr>
                </a:tc>
                <a:tc>
                  <a:txBody>
                    <a:bodyPr/>
                    <a:lstStyle/>
                    <a:p>
                      <a:r>
                        <a:rPr kumimoji="1" lang="ja-JP" altLang="en-US" sz="1600" dirty="0" smtClean="0"/>
                        <a:t>構造物が使用者や周辺の人の生命や財産を脅かさないための性能。</a:t>
                      </a:r>
                      <a:endParaRPr kumimoji="1" lang="en-US" altLang="ja-JP" sz="1600" dirty="0" smtClean="0"/>
                    </a:p>
                    <a:p>
                      <a:r>
                        <a:rPr kumimoji="1" lang="ja-JP" altLang="en-US" sz="1600" dirty="0" smtClean="0"/>
                        <a:t>断面破壊に関する安全性、疲労破壊に関する安全性、構造物の安定に関する安全性</a:t>
                      </a:r>
                      <a:endParaRPr kumimoji="1" lang="ja-JP" altLang="en-US" sz="1600" dirty="0"/>
                    </a:p>
                  </a:txBody>
                  <a:tcPr>
                    <a:lnB w="12700" cap="flat" cmpd="sng" algn="ctr">
                      <a:solidFill>
                        <a:schemeClr val="bg1"/>
                      </a:solidFill>
                      <a:prstDash val="solid"/>
                      <a:round/>
                      <a:headEnd type="none" w="med" len="med"/>
                      <a:tailEnd type="none" w="med" len="med"/>
                    </a:lnB>
                  </a:tcPr>
                </a:tc>
              </a:tr>
              <a:tr h="0">
                <a:tc>
                  <a:txBody>
                    <a:bodyPr/>
                    <a:lstStyle/>
                    <a:p>
                      <a:r>
                        <a:rPr kumimoji="1" lang="ja-JP" altLang="en-US" sz="1600" dirty="0" smtClean="0"/>
                        <a:t>使用性</a:t>
                      </a:r>
                      <a:endParaRPr kumimoji="1" lang="ja-JP" alt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D7E0"/>
                    </a:solidFill>
                  </a:tcPr>
                </a:tc>
                <a:tc>
                  <a:txBody>
                    <a:bodyPr/>
                    <a:lstStyle/>
                    <a:p>
                      <a:r>
                        <a:rPr kumimoji="1" lang="ja-JP" altLang="en-US" sz="1600" dirty="0" smtClean="0"/>
                        <a:t>構造物の使用者が快適に構造物を使用する、もしくは周辺の人が構造物によって不快となることのないようにするための性能、および構造物に要求されるそれ以外の諸機能を適切に確保する為の性能</a:t>
                      </a:r>
                      <a:endParaRPr kumimoji="1" lang="ja-JP" alt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r>
                        <a:rPr kumimoji="1" lang="ja-JP" altLang="en-US" sz="1600" dirty="0" smtClean="0"/>
                        <a:t>復旧性</a:t>
                      </a:r>
                      <a:endParaRPr kumimoji="1" lang="ja-JP" alt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D7E0"/>
                    </a:solidFill>
                  </a:tcPr>
                </a:tc>
                <a:tc>
                  <a:txBody>
                    <a:bodyPr/>
                    <a:lstStyle/>
                    <a:p>
                      <a:r>
                        <a:rPr kumimoji="1" lang="ja-JP" altLang="en-US" sz="1600" dirty="0" smtClean="0"/>
                        <a:t>構造物の損傷に対する修復の難易度</a:t>
                      </a:r>
                      <a:endParaRPr kumimoji="1" lang="ja-JP" alt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0677">
                <a:tc>
                  <a:txBody>
                    <a:bodyPr/>
                    <a:lstStyle/>
                    <a:p>
                      <a:r>
                        <a:rPr kumimoji="1" lang="ja-JP" altLang="en-US" sz="1600" dirty="0" smtClean="0"/>
                        <a:t>第三者影響度</a:t>
                      </a:r>
                      <a:endParaRPr kumimoji="1" lang="ja-JP" alt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D7E0"/>
                    </a:solidFill>
                  </a:tcPr>
                </a:tc>
                <a:tc>
                  <a:txBody>
                    <a:bodyPr/>
                    <a:lstStyle/>
                    <a:p>
                      <a:r>
                        <a:rPr kumimoji="1" lang="ja-JP" altLang="en-US" sz="1600" dirty="0" smtClean="0"/>
                        <a:t>利用者への被害や第三者への公衆災害等に対する抵抗性</a:t>
                      </a:r>
                      <a:endParaRPr kumimoji="1" lang="ja-JP" alt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5756">
                <a:tc>
                  <a:txBody>
                    <a:bodyPr/>
                    <a:lstStyle/>
                    <a:p>
                      <a:r>
                        <a:rPr kumimoji="1" lang="ja-JP" altLang="en-US" sz="1600" dirty="0" smtClean="0"/>
                        <a:t>耐久性</a:t>
                      </a:r>
                      <a:endParaRPr kumimoji="1" lang="ja-JP" altLang="en-US" sz="1600" dirty="0"/>
                    </a:p>
                  </a:txBody>
                  <a:tcPr>
                    <a:lnT w="12700" cap="flat" cmpd="sng" algn="ctr">
                      <a:solidFill>
                        <a:schemeClr val="bg1"/>
                      </a:solidFill>
                      <a:prstDash val="solid"/>
                      <a:round/>
                      <a:headEnd type="none" w="med" len="med"/>
                      <a:tailEnd type="none" w="med" len="med"/>
                    </a:lnT>
                    <a:solidFill>
                      <a:srgbClr val="D5D7E0"/>
                    </a:solidFill>
                  </a:tcPr>
                </a:tc>
                <a:tc>
                  <a:txBody>
                    <a:bodyPr/>
                    <a:lstStyle/>
                    <a:p>
                      <a:r>
                        <a:rPr kumimoji="1" lang="ja-JP" altLang="en-US" sz="1600" dirty="0" smtClean="0"/>
                        <a:t>構造物中の材料の劣化により生じる性能の経時的な低下に対して構造物が有する抵抗性</a:t>
                      </a:r>
                      <a:endParaRPr kumimoji="1" lang="ja-JP" altLang="en-US" sz="1600" dirty="0"/>
                    </a:p>
                  </a:txBody>
                  <a:tcPr>
                    <a:lnT w="12700" cap="flat" cmpd="sng" algn="ctr">
                      <a:solidFill>
                        <a:schemeClr val="bg1"/>
                      </a:solidFill>
                      <a:prstDash val="solid"/>
                      <a:round/>
                      <a:headEnd type="none" w="med" len="med"/>
                      <a:tailEnd type="none" w="med" len="med"/>
                    </a:lnT>
                  </a:tcPr>
                </a:tc>
              </a:tr>
            </a:tbl>
          </a:graphicData>
        </a:graphic>
      </p:graphicFrame>
      <p:sp>
        <p:nvSpPr>
          <p:cNvPr id="11"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spTree>
    <p:extLst>
      <p:ext uri="{BB962C8B-B14F-4D97-AF65-F5344CB8AC3E}">
        <p14:creationId xmlns:p14="http://schemas.microsoft.com/office/powerpoint/2010/main" val="1257069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．用語の整理</a:t>
            </a:r>
            <a:endParaRPr lang="ja-JP" altLang="en-US"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３）機能不足の整理について（</a:t>
            </a:r>
            <a:r>
              <a:rPr lang="en-US" altLang="ja-JP" sz="2400" dirty="0" smtClean="0">
                <a:latin typeface="HGSｺﾞｼｯｸM" panose="020B0600000000000000" pitchFamily="50" charset="-128"/>
                <a:ea typeface="HGSｺﾞｼｯｸM" panose="020B0600000000000000" pitchFamily="50" charset="-128"/>
              </a:rPr>
              <a:t>1/2</a:t>
            </a:r>
            <a:r>
              <a:rPr lang="ja-JP" altLang="en-US" sz="2400" dirty="0" smtClean="0">
                <a:latin typeface="HGSｺﾞｼｯｸM" panose="020B0600000000000000" pitchFamily="50" charset="-128"/>
                <a:ea typeface="HGSｺﾞｼｯｸM" panose="020B0600000000000000" pitchFamily="50" charset="-128"/>
              </a:rPr>
              <a:t>）</a:t>
            </a:r>
            <a:endParaRPr lang="ja-JP" altLang="en-US" sz="2400" dirty="0">
              <a:latin typeface="HGSｺﾞｼｯｸM" panose="020B0600000000000000" pitchFamily="50" charset="-128"/>
              <a:ea typeface="HGSｺﾞｼｯｸM" panose="020B0600000000000000" pitchFamily="50" charset="-128"/>
            </a:endParaRPr>
          </a:p>
        </p:txBody>
      </p:sp>
      <p:sp>
        <p:nvSpPr>
          <p:cNvPr id="14" name="正方形/長方形 13"/>
          <p:cNvSpPr/>
          <p:nvPr/>
        </p:nvSpPr>
        <p:spPr>
          <a:xfrm>
            <a:off x="611560" y="1571308"/>
            <a:ext cx="8532440" cy="707886"/>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「機能不足</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は、性能による評価を前提に次の通り定義付けを行い、「性能不足」及び「性能低下」のマトリクスにより評価を行う。</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6" name="テキスト ボックス 2"/>
          <p:cNvSpPr txBox="1">
            <a:spLocks noChangeArrowheads="1"/>
          </p:cNvSpPr>
          <p:nvPr/>
        </p:nvSpPr>
        <p:spPr bwMode="auto">
          <a:xfrm>
            <a:off x="3687763" y="3260502"/>
            <a:ext cx="1028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159649580"/>
              </p:ext>
            </p:extLst>
          </p:nvPr>
        </p:nvGraphicFramePr>
        <p:xfrm>
          <a:off x="1010601" y="3212976"/>
          <a:ext cx="7593846" cy="2815900"/>
        </p:xfrm>
        <a:graphic>
          <a:graphicData uri="http://schemas.openxmlformats.org/drawingml/2006/table">
            <a:tbl>
              <a:tblPr firstRow="1" bandRow="1">
                <a:tableStyleId>{5C22544A-7EE6-4342-B048-85BDC9FD1C3A}</a:tableStyleId>
              </a:tblPr>
              <a:tblGrid>
                <a:gridCol w="1042428"/>
                <a:gridCol w="3275709"/>
                <a:gridCol w="3275709"/>
              </a:tblGrid>
              <a:tr h="582600">
                <a:tc>
                  <a:txBody>
                    <a:bodyPr/>
                    <a:lstStyle/>
                    <a:p>
                      <a:pPr algn="ctr"/>
                      <a:r>
                        <a:rPr kumimoji="1" lang="ja-JP" altLang="en-US" dirty="0" smtClean="0"/>
                        <a:t>用語</a:t>
                      </a:r>
                      <a:endParaRPr kumimoji="1" lang="ja-JP" altLang="en-US" dirty="0"/>
                    </a:p>
                  </a:txBody>
                  <a:tcPr anchor="ctr"/>
                </a:tc>
                <a:tc>
                  <a:txBody>
                    <a:bodyPr/>
                    <a:lstStyle/>
                    <a:p>
                      <a:pPr algn="ctr"/>
                      <a:r>
                        <a:rPr kumimoji="1" lang="ja-JP" altLang="en-US" dirty="0" smtClean="0"/>
                        <a:t>定義</a:t>
                      </a:r>
                      <a:endParaRPr kumimoji="1" lang="ja-JP" altLang="en-US" dirty="0"/>
                    </a:p>
                  </a:txBody>
                  <a:tcPr anchor="ctr"/>
                </a:tc>
                <a:tc>
                  <a:txBody>
                    <a:bodyPr/>
                    <a:lstStyle/>
                    <a:p>
                      <a:pPr algn="ctr"/>
                      <a:r>
                        <a:rPr kumimoji="1" lang="ja-JP" altLang="en-US" dirty="0" smtClean="0"/>
                        <a:t>具体的項目（例）</a:t>
                      </a:r>
                      <a:endParaRPr kumimoji="1" lang="ja-JP" altLang="en-US" dirty="0"/>
                    </a:p>
                  </a:txBody>
                  <a:tcPr anchor="ctr"/>
                </a:tc>
              </a:tr>
              <a:tr h="1310850">
                <a:tc>
                  <a:txBody>
                    <a:bodyPr/>
                    <a:lstStyle/>
                    <a:p>
                      <a:r>
                        <a:rPr kumimoji="1" lang="ja-JP" altLang="en-US" sz="1600" dirty="0" smtClean="0"/>
                        <a:t>性能不足</a:t>
                      </a:r>
                      <a:endParaRPr kumimoji="1" lang="ja-JP" altLang="en-US" sz="1600" dirty="0"/>
                    </a:p>
                  </a:txBody>
                  <a:tcPr anchor="ctr"/>
                </a:tc>
                <a:tc>
                  <a:txBody>
                    <a:bodyPr/>
                    <a:lstStyle/>
                    <a:p>
                      <a:r>
                        <a:rPr kumimoji="1" lang="ja-JP" altLang="en-US" sz="1600" dirty="0" smtClean="0"/>
                        <a:t>利用状況の変化や基準の変遷等により、現状で求められる性能を満たしていない状態。橋梁では主に交通量、設計基準、その他適用基準（河川等）により判断される。</a:t>
                      </a:r>
                      <a:endParaRPr kumimoji="1" lang="en-US" altLang="ja-JP" sz="1600" dirty="0" smtClean="0"/>
                    </a:p>
                  </a:txBody>
                  <a:tcPr anchor="ctr"/>
                </a:tc>
                <a:tc>
                  <a:txBody>
                    <a:bodyPr/>
                    <a:lstStyle/>
                    <a:p>
                      <a:r>
                        <a:rPr kumimoji="1" lang="ja-JP" altLang="en-US" sz="1600" dirty="0" smtClean="0"/>
                        <a:t>・ＰＣ桁の定着状況（上縁定着）</a:t>
                      </a:r>
                      <a:endParaRPr kumimoji="1" lang="en-US" altLang="ja-JP" sz="1600" dirty="0" smtClean="0"/>
                    </a:p>
                    <a:p>
                      <a:r>
                        <a:rPr kumimoji="1" lang="ja-JP" altLang="en-US" sz="1600" dirty="0" smtClean="0"/>
                        <a:t>・耐震設計の適用基準</a:t>
                      </a:r>
                      <a:endParaRPr kumimoji="1" lang="en-US" altLang="ja-JP" sz="1600" dirty="0" smtClean="0"/>
                    </a:p>
                    <a:p>
                      <a:r>
                        <a:rPr kumimoji="1" lang="ja-JP" altLang="en-US" sz="1600" dirty="0" smtClean="0"/>
                        <a:t>・河川阻害の状況</a:t>
                      </a:r>
                      <a:endParaRPr kumimoji="1" lang="en-US" altLang="ja-JP" sz="1600" dirty="0" smtClean="0"/>
                    </a:p>
                    <a:p>
                      <a:r>
                        <a:rPr kumimoji="1" lang="ja-JP" altLang="en-US" sz="1600" dirty="0" smtClean="0"/>
                        <a:t>・交通ボトルネック橋梁　など</a:t>
                      </a:r>
                      <a:endParaRPr kumimoji="1" lang="en-US" altLang="ja-JP" sz="1600" dirty="0" smtClean="0"/>
                    </a:p>
                  </a:txBody>
                  <a:tcPr anchor="ctr"/>
                </a:tc>
              </a:tr>
              <a:tr h="922450">
                <a:tc>
                  <a:txBody>
                    <a:bodyPr/>
                    <a:lstStyle/>
                    <a:p>
                      <a:r>
                        <a:rPr kumimoji="1" lang="ja-JP" altLang="en-US" sz="1600" dirty="0" smtClean="0"/>
                        <a:t>性能低下</a:t>
                      </a:r>
                      <a:endParaRPr kumimoji="1" lang="ja-JP" altLang="en-US" sz="1600" dirty="0"/>
                    </a:p>
                  </a:txBody>
                  <a:tcPr anchor="ctr"/>
                </a:tc>
                <a:tc>
                  <a:txBody>
                    <a:bodyPr/>
                    <a:lstStyle/>
                    <a:p>
                      <a:r>
                        <a:rPr kumimoji="1" lang="ja-JP" altLang="en-US" sz="1600" dirty="0" smtClean="0"/>
                        <a:t>設計時に設定した性能に対し、劣化等の影響で性能の低下が見られるもの。</a:t>
                      </a:r>
                      <a:endParaRPr kumimoji="1" lang="en-US" altLang="ja-JP" sz="1600" dirty="0" smtClean="0"/>
                    </a:p>
                  </a:txBody>
                  <a:tcPr anchor="ctr"/>
                </a:tc>
                <a:tc>
                  <a:txBody>
                    <a:bodyPr/>
                    <a:lstStyle/>
                    <a:p>
                      <a:r>
                        <a:rPr kumimoji="1" lang="ja-JP" altLang="en-US" sz="1600" dirty="0" smtClean="0"/>
                        <a:t>・ＰＣ鋼材の破断</a:t>
                      </a:r>
                      <a:endParaRPr kumimoji="1" lang="en-US" altLang="ja-JP" sz="1600" dirty="0" smtClean="0"/>
                    </a:p>
                    <a:p>
                      <a:r>
                        <a:rPr kumimoji="1" lang="ja-JP" altLang="en-US" sz="1600" dirty="0" smtClean="0"/>
                        <a:t>・鋼部材の亀裂の発生</a:t>
                      </a:r>
                      <a:endParaRPr kumimoji="1" lang="en-US" altLang="ja-JP" sz="1600" dirty="0" smtClean="0"/>
                    </a:p>
                    <a:p>
                      <a:r>
                        <a:rPr kumimoji="1" lang="ja-JP" altLang="en-US" sz="1600" dirty="0" smtClean="0"/>
                        <a:t>・塩害による損傷状況　など</a:t>
                      </a:r>
                      <a:endParaRPr kumimoji="1" lang="en-US" altLang="ja-JP" sz="1600" dirty="0" smtClean="0"/>
                    </a:p>
                  </a:txBody>
                  <a:tcPr anchor="ctr"/>
                </a:tc>
              </a:tr>
            </a:tbl>
          </a:graphicData>
        </a:graphic>
      </p:graphicFrame>
      <p:sp>
        <p:nvSpPr>
          <p:cNvPr id="9" name="正方形/長方形 8"/>
          <p:cNvSpPr/>
          <p:nvPr/>
        </p:nvSpPr>
        <p:spPr>
          <a:xfrm>
            <a:off x="611560" y="2289066"/>
            <a:ext cx="8532440" cy="707886"/>
          </a:xfrm>
          <a:prstGeom prst="rect">
            <a:avLst/>
          </a:prstGeom>
        </p:spPr>
        <p:txBody>
          <a:bodyPr wrap="square">
            <a:spAutoFit/>
          </a:bodyPr>
          <a:lstStyle/>
          <a:p>
            <a:r>
              <a:rPr lang="ja-JP" altLang="en-US" sz="2000" dirty="0" smtClean="0">
                <a:latin typeface="HGSｺﾞｼｯｸM" panose="020B0600000000000000" pitchFamily="50" charset="-128"/>
                <a:ea typeface="HGSｺﾞｼｯｸM" panose="020B0600000000000000" pitchFamily="50" charset="-128"/>
              </a:rPr>
              <a:t>　■</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rPr>
              <a:t>性能不足</a:t>
            </a:r>
            <a:r>
              <a:rPr lang="ja-JP" altLang="en-US" sz="2000" dirty="0" smtClean="0">
                <a:latin typeface="HGSｺﾞｼｯｸM" panose="020B0600000000000000" pitchFamily="50" charset="-128"/>
                <a:ea typeface="HGSｺﾞｼｯｸM" panose="020B0600000000000000" pitchFamily="50" charset="-128"/>
              </a:rPr>
              <a:t>：</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rPr>
              <a:t>適用基準等の原因</a:t>
            </a:r>
            <a:r>
              <a:rPr lang="ja-JP" altLang="en-US" sz="2000" dirty="0" smtClean="0">
                <a:latin typeface="HGSｺﾞｼｯｸM" panose="020B0600000000000000" pitchFamily="50" charset="-128"/>
                <a:ea typeface="HGSｺﾞｼｯｸM" panose="020B0600000000000000" pitchFamily="50" charset="-128"/>
              </a:rPr>
              <a:t>により、必要な性能を満足しない</a:t>
            </a:r>
            <a:endParaRPr lang="en-US" altLang="ja-JP" sz="2000" dirty="0" smtClean="0">
              <a:latin typeface="HGSｺﾞｼｯｸM" panose="020B0600000000000000" pitchFamily="50" charset="-128"/>
              <a:ea typeface="HGSｺﾞｼｯｸM" panose="020B0600000000000000" pitchFamily="50" charset="-128"/>
            </a:endParaRPr>
          </a:p>
          <a:p>
            <a:r>
              <a:rPr lang="ja-JP" altLang="en-US" sz="2000" dirty="0">
                <a:latin typeface="HGSｺﾞｼｯｸM" panose="020B0600000000000000" pitchFamily="50" charset="-128"/>
                <a:ea typeface="HGSｺﾞｼｯｸM" panose="020B0600000000000000" pitchFamily="50" charset="-128"/>
              </a:rPr>
              <a:t>　</a:t>
            </a:r>
            <a:r>
              <a:rPr lang="ja-JP" altLang="en-US" sz="2000" dirty="0" smtClean="0">
                <a:latin typeface="HGSｺﾞｼｯｸM" panose="020B0600000000000000" pitchFamily="50" charset="-128"/>
                <a:ea typeface="HGSｺﾞｼｯｸM" panose="020B0600000000000000" pitchFamily="50" charset="-128"/>
              </a:rPr>
              <a:t>■</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rPr>
              <a:t>性能低下</a:t>
            </a:r>
            <a:r>
              <a:rPr lang="ja-JP" altLang="en-US" sz="2000" dirty="0" smtClean="0">
                <a:latin typeface="HGSｺﾞｼｯｸM" panose="020B0600000000000000" pitchFamily="50" charset="-128"/>
                <a:ea typeface="HGSｺﾞｼｯｸM" panose="020B0600000000000000" pitchFamily="50" charset="-128"/>
              </a:rPr>
              <a:t>：</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rPr>
              <a:t>損傷等</a:t>
            </a:r>
            <a:r>
              <a:rPr lang="ja-JP" altLang="en-US" sz="2000" b="1" u="sng" dirty="0">
                <a:solidFill>
                  <a:srgbClr val="FF0000"/>
                </a:solidFill>
                <a:latin typeface="HGSｺﾞｼｯｸM" panose="020B0600000000000000" pitchFamily="50" charset="-128"/>
                <a:ea typeface="HGSｺﾞｼｯｸM" panose="020B0600000000000000" pitchFamily="50" charset="-128"/>
              </a:rPr>
              <a:t>の</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rPr>
              <a:t>原因</a:t>
            </a:r>
            <a:r>
              <a:rPr lang="ja-JP" altLang="en-US" sz="2000" dirty="0" smtClean="0">
                <a:latin typeface="HGSｺﾞｼｯｸM" panose="020B0600000000000000" pitchFamily="50" charset="-128"/>
                <a:ea typeface="HGSｺﾞｼｯｸM" panose="020B0600000000000000" pitchFamily="50" charset="-128"/>
              </a:rPr>
              <a:t>により、必要な性能を満足しなくなる</a:t>
            </a:r>
            <a:endParaRPr lang="en-US" altLang="ja-JP" sz="2000" b="1" u="sng" dirty="0" smtClean="0">
              <a:solidFill>
                <a:srgbClr val="FF0000"/>
              </a:solidFill>
              <a:latin typeface="HGSｺﾞｼｯｸM" panose="020B0600000000000000" pitchFamily="50" charset="-128"/>
              <a:ea typeface="HGSｺﾞｼｯｸM" panose="020B0600000000000000" pitchFamily="50" charset="-128"/>
            </a:endParaRPr>
          </a:p>
        </p:txBody>
      </p:sp>
      <p:sp>
        <p:nvSpPr>
          <p:cNvPr id="12"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spTree>
    <p:extLst>
      <p:ext uri="{BB962C8B-B14F-4D97-AF65-F5344CB8AC3E}">
        <p14:creationId xmlns:p14="http://schemas.microsoft.com/office/powerpoint/2010/main" val="1395131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３</a:t>
            </a:r>
            <a:r>
              <a:rPr lang="ja-JP" altLang="en-US" dirty="0" smtClean="0">
                <a:latin typeface="HGSｺﾞｼｯｸM" panose="020B0600000000000000" pitchFamily="50" charset="-128"/>
                <a:ea typeface="HGSｺﾞｼｯｸM" panose="020B0600000000000000" pitchFamily="50" charset="-128"/>
              </a:rPr>
              <a:t>．用語の整理</a:t>
            </a:r>
            <a:endParaRPr lang="ja-JP" altLang="en-US"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３）機能不足</a:t>
            </a:r>
            <a:r>
              <a:rPr lang="ja-JP" altLang="en-US" sz="2400" dirty="0" smtClean="0">
                <a:latin typeface="HGSｺﾞｼｯｸM" panose="020B0600000000000000" pitchFamily="50" charset="-128"/>
                <a:ea typeface="HGSｺﾞｼｯｸM" panose="020B0600000000000000" pitchFamily="50" charset="-128"/>
              </a:rPr>
              <a:t>の整理</a:t>
            </a:r>
            <a:r>
              <a:rPr lang="ja-JP" altLang="en-US" sz="2400" dirty="0">
                <a:latin typeface="HGSｺﾞｼｯｸM" panose="020B0600000000000000" pitchFamily="50" charset="-128"/>
                <a:ea typeface="HGSｺﾞｼｯｸM" panose="020B0600000000000000" pitchFamily="50" charset="-128"/>
              </a:rPr>
              <a:t>について</a:t>
            </a:r>
            <a:r>
              <a:rPr lang="ja-JP" altLang="en-US" sz="2400" dirty="0" smtClean="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2/2</a:t>
            </a:r>
            <a:r>
              <a:rPr lang="ja-JP" altLang="en-US" sz="2400" dirty="0">
                <a:latin typeface="HGSｺﾞｼｯｸM" panose="020B0600000000000000" pitchFamily="50" charset="-128"/>
                <a:ea typeface="HGSｺﾞｼｯｸM" panose="020B0600000000000000" pitchFamily="50" charset="-128"/>
              </a:rPr>
              <a:t>）</a:t>
            </a:r>
          </a:p>
        </p:txBody>
      </p:sp>
      <p:sp>
        <p:nvSpPr>
          <p:cNvPr id="26" name="テキスト ボックス 2"/>
          <p:cNvSpPr txBox="1">
            <a:spLocks noChangeArrowheads="1"/>
          </p:cNvSpPr>
          <p:nvPr/>
        </p:nvSpPr>
        <p:spPr bwMode="auto">
          <a:xfrm>
            <a:off x="3687763" y="3054350"/>
            <a:ext cx="1028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11"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072143207"/>
              </p:ext>
            </p:extLst>
          </p:nvPr>
        </p:nvGraphicFramePr>
        <p:xfrm>
          <a:off x="1060540" y="2279194"/>
          <a:ext cx="6895836" cy="3510280"/>
        </p:xfrm>
        <a:graphic>
          <a:graphicData uri="http://schemas.openxmlformats.org/drawingml/2006/table">
            <a:tbl>
              <a:tblPr firstRow="1" bandRow="1">
                <a:tableStyleId>{5C22544A-7EE6-4342-B048-85BDC9FD1C3A}</a:tableStyleId>
              </a:tblPr>
              <a:tblGrid>
                <a:gridCol w="1954942"/>
                <a:gridCol w="2564630"/>
                <a:gridCol w="2376264"/>
              </a:tblGrid>
              <a:tr h="370840">
                <a:tc>
                  <a:txBody>
                    <a:bodyPr/>
                    <a:lstStyle/>
                    <a:p>
                      <a:r>
                        <a:rPr kumimoji="1" lang="ja-JP" altLang="en-US" dirty="0" smtClean="0"/>
                        <a:t>性能</a:t>
                      </a:r>
                      <a:endParaRPr kumimoji="1" lang="ja-JP" altLang="en-US" dirty="0"/>
                    </a:p>
                  </a:txBody>
                  <a:tcPr/>
                </a:tc>
                <a:tc>
                  <a:txBody>
                    <a:bodyPr/>
                    <a:lstStyle/>
                    <a:p>
                      <a:r>
                        <a:rPr kumimoji="1" lang="ja-JP" altLang="en-US" dirty="0" smtClean="0"/>
                        <a:t>性能不足（例）</a:t>
                      </a:r>
                      <a:endParaRPr kumimoji="1" lang="ja-JP" altLang="en-US" dirty="0"/>
                    </a:p>
                  </a:txBody>
                  <a:tcPr/>
                </a:tc>
                <a:tc>
                  <a:txBody>
                    <a:bodyPr/>
                    <a:lstStyle/>
                    <a:p>
                      <a:r>
                        <a:rPr kumimoji="1" lang="ja-JP" altLang="en-US" dirty="0" smtClean="0"/>
                        <a:t>性能低下（例）</a:t>
                      </a:r>
                      <a:endParaRPr kumimoji="1" lang="ja-JP" altLang="en-US" dirty="0"/>
                    </a:p>
                  </a:txBody>
                  <a:tcPr/>
                </a:tc>
              </a:tr>
              <a:tr h="370840">
                <a:tc>
                  <a:txBody>
                    <a:bodyPr/>
                    <a:lstStyle/>
                    <a:p>
                      <a:r>
                        <a:rPr kumimoji="1" lang="ja-JP" altLang="en-US" sz="1600" dirty="0" smtClean="0"/>
                        <a:t>安全性</a:t>
                      </a:r>
                      <a:endParaRPr kumimoji="1" lang="ja-JP" altLang="en-US" sz="1600" dirty="0"/>
                    </a:p>
                  </a:txBody>
                  <a:tcPr/>
                </a:tc>
                <a:tc>
                  <a:txBody>
                    <a:bodyPr/>
                    <a:lstStyle/>
                    <a:p>
                      <a:r>
                        <a:rPr kumimoji="1" lang="ja-JP" altLang="en-US" sz="1600" dirty="0" smtClean="0"/>
                        <a:t>耐荷力に対して現行の基準を満足しないもの</a:t>
                      </a:r>
                      <a:endParaRPr kumimoji="1" lang="ja-JP" altLang="en-US" sz="1600" dirty="0"/>
                    </a:p>
                  </a:txBody>
                  <a:tcPr/>
                </a:tc>
                <a:tc>
                  <a:txBody>
                    <a:bodyPr/>
                    <a:lstStyle/>
                    <a:p>
                      <a:r>
                        <a:rPr kumimoji="1" lang="ja-JP" altLang="en-US" sz="1600" dirty="0" smtClean="0"/>
                        <a:t>劣化による耐荷力の低下</a:t>
                      </a:r>
                      <a:endParaRPr kumimoji="1" lang="ja-JP" altLang="en-US" sz="1600" dirty="0"/>
                    </a:p>
                  </a:txBody>
                  <a:tcPr/>
                </a:tc>
              </a:tr>
              <a:tr h="370840">
                <a:tc>
                  <a:txBody>
                    <a:bodyPr/>
                    <a:lstStyle/>
                    <a:p>
                      <a:r>
                        <a:rPr kumimoji="1" lang="ja-JP" altLang="en-US" sz="1600" dirty="0" smtClean="0"/>
                        <a:t>使用性</a:t>
                      </a:r>
                      <a:endParaRPr kumimoji="1" lang="ja-JP" altLang="en-US" sz="1600" dirty="0"/>
                    </a:p>
                  </a:txBody>
                  <a:tcPr/>
                </a:tc>
                <a:tc>
                  <a:txBody>
                    <a:bodyPr/>
                    <a:lstStyle/>
                    <a:p>
                      <a:r>
                        <a:rPr kumimoji="1" lang="ja-JP" altLang="en-US" sz="1600" dirty="0" smtClean="0"/>
                        <a:t>河川阻害、交通ボトルネックなど</a:t>
                      </a:r>
                      <a:endParaRPr kumimoji="1" lang="ja-JP" altLang="en-US" sz="1600" dirty="0"/>
                    </a:p>
                  </a:txBody>
                  <a:tcPr/>
                </a:tc>
                <a:tc>
                  <a:txBody>
                    <a:bodyPr/>
                    <a:lstStyle/>
                    <a:p>
                      <a:pPr algn="l"/>
                      <a:r>
                        <a:rPr kumimoji="1" lang="ja-JP" altLang="en-US" sz="1600" smtClean="0"/>
                        <a:t>橋梁のたわみ、維持管理性など</a:t>
                      </a:r>
                      <a:endParaRPr kumimoji="1" lang="ja-JP" altLang="en-US" sz="1600" dirty="0"/>
                    </a:p>
                  </a:txBody>
                  <a:tcPr/>
                </a:tc>
              </a:tr>
              <a:tr h="370840">
                <a:tc>
                  <a:txBody>
                    <a:bodyPr/>
                    <a:lstStyle/>
                    <a:p>
                      <a:r>
                        <a:rPr kumimoji="1" lang="ja-JP" altLang="en-US" sz="1600" dirty="0" smtClean="0"/>
                        <a:t>復旧性</a:t>
                      </a:r>
                      <a:endParaRPr kumimoji="1" lang="ja-JP" altLang="en-US" sz="1600" dirty="0"/>
                    </a:p>
                  </a:txBody>
                  <a:tcPr/>
                </a:tc>
                <a:tc>
                  <a:txBody>
                    <a:bodyPr/>
                    <a:lstStyle/>
                    <a:p>
                      <a:r>
                        <a:rPr kumimoji="1" lang="ja-JP" altLang="en-US" sz="1600" dirty="0" smtClean="0"/>
                        <a:t>構造及び形状により復旧が困難なもの</a:t>
                      </a:r>
                      <a:endParaRPr kumimoji="1" lang="ja-JP" altLang="en-US" sz="1600" dirty="0"/>
                    </a:p>
                  </a:txBody>
                  <a:tcPr/>
                </a:tc>
                <a:tc>
                  <a:txBody>
                    <a:bodyPr/>
                    <a:lstStyle/>
                    <a:p>
                      <a:r>
                        <a:rPr kumimoji="1" lang="ja-JP" altLang="en-US" sz="1600" dirty="0" smtClean="0"/>
                        <a:t>劣化要因が除去できない損傷</a:t>
                      </a:r>
                      <a:endParaRPr kumimoji="1" lang="ja-JP" altLang="en-US" sz="1600" dirty="0"/>
                    </a:p>
                  </a:txBody>
                  <a:tcPr/>
                </a:tc>
              </a:tr>
              <a:tr h="370840">
                <a:tc>
                  <a:txBody>
                    <a:bodyPr/>
                    <a:lstStyle/>
                    <a:p>
                      <a:r>
                        <a:rPr kumimoji="1" lang="ja-JP" altLang="en-US" sz="1600" dirty="0" smtClean="0"/>
                        <a:t>第三者影響度</a:t>
                      </a:r>
                      <a:endParaRPr kumimoji="1" lang="ja-JP" altLang="en-US" sz="1600" dirty="0"/>
                    </a:p>
                  </a:txBody>
                  <a:tcPr/>
                </a:tc>
                <a:tc>
                  <a:txBody>
                    <a:bodyPr/>
                    <a:lstStyle/>
                    <a:p>
                      <a:r>
                        <a:rPr kumimoji="1" lang="ja-JP" altLang="en-US" sz="1600" dirty="0" smtClean="0"/>
                        <a:t>耐震性・河川阻害など</a:t>
                      </a:r>
                      <a:endParaRPr kumimoji="1" lang="en-US" altLang="ja-JP" sz="1600" dirty="0" smtClean="0"/>
                    </a:p>
                  </a:txBody>
                  <a:tcPr/>
                </a:tc>
                <a:tc>
                  <a:txBody>
                    <a:bodyPr/>
                    <a:lstStyle/>
                    <a:p>
                      <a:pPr algn="l"/>
                      <a:r>
                        <a:rPr kumimoji="1" lang="ja-JP" altLang="en-US" sz="1600" dirty="0" smtClean="0"/>
                        <a:t>コンクリートの剥離による落下など</a:t>
                      </a:r>
                      <a:endParaRPr kumimoji="1" lang="ja-JP" altLang="en-US" sz="1600" dirty="0"/>
                    </a:p>
                  </a:txBody>
                  <a:tcPr/>
                </a:tc>
              </a:tr>
              <a:tr h="370840">
                <a:tc>
                  <a:txBody>
                    <a:bodyPr/>
                    <a:lstStyle/>
                    <a:p>
                      <a:r>
                        <a:rPr kumimoji="1" lang="ja-JP" altLang="en-US" sz="1600" dirty="0" smtClean="0"/>
                        <a:t>耐久性</a:t>
                      </a:r>
                      <a:endParaRPr kumimoji="1" lang="ja-JP" altLang="en-US" sz="1600" dirty="0"/>
                    </a:p>
                  </a:txBody>
                  <a:tcPr/>
                </a:tc>
                <a:tc>
                  <a:txBody>
                    <a:bodyPr/>
                    <a:lstStyle/>
                    <a:p>
                      <a:r>
                        <a:rPr kumimoji="1" lang="ja-JP" altLang="en-US" sz="1600" dirty="0" smtClean="0"/>
                        <a:t>適用基準や構造細目などが、現行基準で求められる耐久性を満足しないもの</a:t>
                      </a:r>
                      <a:endParaRPr kumimoji="1" lang="ja-JP" altLang="en-US" sz="1600" dirty="0"/>
                    </a:p>
                  </a:txBody>
                  <a:tcPr/>
                </a:tc>
                <a:tc>
                  <a:txBody>
                    <a:bodyPr/>
                    <a:lstStyle/>
                    <a:p>
                      <a:r>
                        <a:rPr kumimoji="1" lang="ja-JP" altLang="en-US" sz="1600" dirty="0" smtClean="0"/>
                        <a:t>疲労や塩害の影響など</a:t>
                      </a:r>
                      <a:endParaRPr kumimoji="1" lang="ja-JP" altLang="en-US" sz="1600" dirty="0"/>
                    </a:p>
                  </a:txBody>
                  <a:tcPr/>
                </a:tc>
              </a:tr>
            </a:tbl>
          </a:graphicData>
        </a:graphic>
      </p:graphicFrame>
      <p:sp>
        <p:nvSpPr>
          <p:cNvPr id="8" name="正方形/長方形 7"/>
          <p:cNvSpPr/>
          <p:nvPr/>
        </p:nvSpPr>
        <p:spPr>
          <a:xfrm>
            <a:off x="611560" y="1571308"/>
            <a:ext cx="7416824" cy="707886"/>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本検討においては、各性能における「性能不足」及び「性能低下」の評価を、以下の観点で行う。</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049652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４．更新判定フローの検討</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
        <p:nvSpPr>
          <p:cNvPr id="13" name="正方形/長方形 12"/>
          <p:cNvSpPr/>
          <p:nvPr/>
        </p:nvSpPr>
        <p:spPr>
          <a:xfrm>
            <a:off x="611559" y="1568986"/>
            <a:ext cx="8424937" cy="707886"/>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「機能不足」は、「性能評価マトリクスによる評価」に修正</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「更新</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最終判定の</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実施」項目に、部分更新等具体的対策 を記載</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sp>
        <p:nvSpPr>
          <p:cNvPr id="9" name="テキスト ボックス 8"/>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a:t>
            </a:r>
            <a:r>
              <a:rPr lang="ja-JP" altLang="en-US" sz="2400" dirty="0" smtClean="0">
                <a:latin typeface="HGSｺﾞｼｯｸM" panose="020B0600000000000000" pitchFamily="50" charset="-128"/>
                <a:ea typeface="HGSｺﾞｼｯｸM" panose="020B0600000000000000" pitchFamily="50" charset="-128"/>
              </a:rPr>
              <a:t>）更新判定フローの見直し</a:t>
            </a:r>
            <a:endParaRPr lang="ja-JP" altLang="en-US" sz="2400" dirty="0">
              <a:latin typeface="HGSｺﾞｼｯｸM" panose="020B0600000000000000" pitchFamily="50" charset="-128"/>
              <a:ea typeface="HGSｺﾞｼｯｸM" panose="020B0600000000000000"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937" y="2124969"/>
            <a:ext cx="387728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97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 つの角を切り取った四角形 22"/>
          <p:cNvSpPr/>
          <p:nvPr/>
        </p:nvSpPr>
        <p:spPr>
          <a:xfrm>
            <a:off x="6417098" y="1794373"/>
            <a:ext cx="2214459" cy="4180923"/>
          </a:xfrm>
          <a:prstGeom prst="snip1Rect">
            <a:avLst>
              <a:gd name="adj" fmla="val 7819"/>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22" name="1 つの角を切り取った四角形 21"/>
          <p:cNvSpPr/>
          <p:nvPr/>
        </p:nvSpPr>
        <p:spPr>
          <a:xfrm>
            <a:off x="3657647" y="1722258"/>
            <a:ext cx="2214459" cy="4180923"/>
          </a:xfrm>
          <a:prstGeom prst="snip1Rect">
            <a:avLst>
              <a:gd name="adj" fmla="val 7819"/>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４．更新判定フローの検討</a:t>
            </a: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２）</a:t>
            </a:r>
            <a:r>
              <a:rPr lang="ja-JP" altLang="en-US" sz="2400" dirty="0">
                <a:latin typeface="HGSｺﾞｼｯｸM" panose="020B0600000000000000" pitchFamily="50" charset="-128"/>
                <a:ea typeface="HGSｺﾞｼｯｸM" panose="020B0600000000000000" pitchFamily="50" charset="-128"/>
              </a:rPr>
              <a:t>指標検討の進め方</a:t>
            </a: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5"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
        <p:nvSpPr>
          <p:cNvPr id="16" name="1 つの角を切り取った四角形 15"/>
          <p:cNvSpPr/>
          <p:nvPr/>
        </p:nvSpPr>
        <p:spPr>
          <a:xfrm>
            <a:off x="755576" y="1794375"/>
            <a:ext cx="2214459" cy="4180923"/>
          </a:xfrm>
          <a:prstGeom prst="snip1Rect">
            <a:avLst>
              <a:gd name="adj" fmla="val 7819"/>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18" name="正方形/長方形 17"/>
          <p:cNvSpPr/>
          <p:nvPr/>
        </p:nvSpPr>
        <p:spPr>
          <a:xfrm>
            <a:off x="820435" y="2088209"/>
            <a:ext cx="2084739" cy="1015666"/>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600" spc="-130" dirty="0" smtClean="0">
                <a:solidFill>
                  <a:schemeClr val="tx1"/>
                </a:solidFill>
              </a:rPr>
              <a:t>更新事例の収集・整理により、一般的な更新理由を確認</a:t>
            </a:r>
            <a:endParaRPr kumimoji="1" lang="ja-JP" altLang="en-US" sz="1600" spc="-130" dirty="0">
              <a:solidFill>
                <a:schemeClr val="tx1"/>
              </a:solidFill>
            </a:endParaRPr>
          </a:p>
        </p:txBody>
      </p:sp>
      <p:sp>
        <p:nvSpPr>
          <p:cNvPr id="19" name="正方形/長方形 18"/>
          <p:cNvSpPr/>
          <p:nvPr/>
        </p:nvSpPr>
        <p:spPr>
          <a:xfrm>
            <a:off x="3707898" y="4758184"/>
            <a:ext cx="2084739" cy="1064345"/>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600" spc="-170" dirty="0" smtClean="0">
                <a:solidFill>
                  <a:schemeClr val="tx1"/>
                </a:solidFill>
              </a:rPr>
              <a:t>大阪府管理橋梁の特徴及び課題を整理</a:t>
            </a:r>
            <a:endParaRPr kumimoji="1" lang="ja-JP" altLang="en-US" sz="1600" spc="-170" dirty="0">
              <a:solidFill>
                <a:schemeClr val="tx1"/>
              </a:solidFill>
            </a:endParaRPr>
          </a:p>
        </p:txBody>
      </p:sp>
      <p:sp>
        <p:nvSpPr>
          <p:cNvPr id="20" name="正方形/長方形 19"/>
          <p:cNvSpPr/>
          <p:nvPr/>
        </p:nvSpPr>
        <p:spPr>
          <a:xfrm>
            <a:off x="6481958" y="2020972"/>
            <a:ext cx="2084738" cy="687948"/>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600" spc="-130" dirty="0" smtClean="0">
                <a:solidFill>
                  <a:schemeClr val="tx1"/>
                </a:solidFill>
              </a:rPr>
              <a:t>更新判定にかかる具体的な指標を検討</a:t>
            </a:r>
            <a:endParaRPr kumimoji="1" lang="ja-JP" altLang="en-US" sz="1600" spc="-130" dirty="0">
              <a:solidFill>
                <a:schemeClr val="tx1"/>
              </a:solidFill>
            </a:endParaRPr>
          </a:p>
        </p:txBody>
      </p:sp>
      <p:sp>
        <p:nvSpPr>
          <p:cNvPr id="24" name="正方形/長方形 23"/>
          <p:cNvSpPr/>
          <p:nvPr/>
        </p:nvSpPr>
        <p:spPr>
          <a:xfrm>
            <a:off x="820435" y="3672610"/>
            <a:ext cx="2084739" cy="2171149"/>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600" spc="-130" dirty="0" smtClean="0">
                <a:solidFill>
                  <a:schemeClr val="tx1"/>
                </a:solidFill>
              </a:rPr>
              <a:t>検討項目の抽出</a:t>
            </a:r>
            <a:endParaRPr kumimoji="1" lang="en-US" altLang="ja-JP" sz="1600" spc="-130" dirty="0" smtClean="0">
              <a:solidFill>
                <a:schemeClr val="tx1"/>
              </a:solidFill>
            </a:endParaRPr>
          </a:p>
          <a:p>
            <a:r>
              <a:rPr lang="ja-JP" altLang="en-US" sz="1600" spc="-130" dirty="0" smtClean="0">
                <a:solidFill>
                  <a:schemeClr val="tx1"/>
                </a:solidFill>
              </a:rPr>
              <a:t>・</a:t>
            </a:r>
            <a:r>
              <a:rPr lang="en-US" altLang="ja-JP" sz="1600" spc="-130" dirty="0" smtClean="0">
                <a:solidFill>
                  <a:schemeClr val="tx1"/>
                </a:solidFill>
              </a:rPr>
              <a:t>PC</a:t>
            </a:r>
            <a:r>
              <a:rPr lang="ja-JP" altLang="en-US" sz="1600" spc="-130" dirty="0" smtClean="0">
                <a:solidFill>
                  <a:schemeClr val="tx1"/>
                </a:solidFill>
              </a:rPr>
              <a:t>鋼材の破断</a:t>
            </a:r>
            <a:endParaRPr lang="en-US" altLang="ja-JP" sz="1600" spc="-130" dirty="0" smtClean="0">
              <a:solidFill>
                <a:schemeClr val="tx1"/>
              </a:solidFill>
            </a:endParaRPr>
          </a:p>
          <a:p>
            <a:r>
              <a:rPr kumimoji="1" lang="ja-JP" altLang="en-US" sz="1600" spc="-130" dirty="0" smtClean="0">
                <a:solidFill>
                  <a:schemeClr val="tx1"/>
                </a:solidFill>
              </a:rPr>
              <a:t>・鋼材の疲労亀裂</a:t>
            </a:r>
            <a:endParaRPr kumimoji="1" lang="en-US" altLang="ja-JP" sz="1600" spc="-130" dirty="0" smtClean="0">
              <a:solidFill>
                <a:schemeClr val="tx1"/>
              </a:solidFill>
            </a:endParaRPr>
          </a:p>
          <a:p>
            <a:r>
              <a:rPr lang="ja-JP" altLang="en-US" sz="1600" spc="-130" dirty="0" smtClean="0">
                <a:solidFill>
                  <a:schemeClr val="tx1"/>
                </a:solidFill>
              </a:rPr>
              <a:t>・塩害の影響</a:t>
            </a:r>
            <a:endParaRPr lang="en-US" altLang="ja-JP" sz="1600" spc="-130" dirty="0" smtClean="0">
              <a:solidFill>
                <a:schemeClr val="tx1"/>
              </a:solidFill>
            </a:endParaRPr>
          </a:p>
          <a:p>
            <a:r>
              <a:rPr kumimoji="1" lang="ja-JP" altLang="en-US" sz="1600" spc="-130" dirty="0" smtClean="0">
                <a:solidFill>
                  <a:schemeClr val="tx1"/>
                </a:solidFill>
              </a:rPr>
              <a:t>・使用材料</a:t>
            </a:r>
            <a:endParaRPr kumimoji="1" lang="en-US" altLang="ja-JP" sz="1600" spc="-130" dirty="0" smtClean="0">
              <a:solidFill>
                <a:schemeClr val="tx1"/>
              </a:solidFill>
            </a:endParaRPr>
          </a:p>
          <a:p>
            <a:r>
              <a:rPr lang="ja-JP" altLang="en-US" sz="1600" spc="-130" dirty="0" smtClean="0">
                <a:solidFill>
                  <a:schemeClr val="tx1"/>
                </a:solidFill>
              </a:rPr>
              <a:t>・補修後の再劣化</a:t>
            </a:r>
            <a:endParaRPr lang="en-US" altLang="ja-JP" sz="1600" spc="-130" dirty="0" smtClean="0">
              <a:solidFill>
                <a:schemeClr val="tx1"/>
              </a:solidFill>
            </a:endParaRPr>
          </a:p>
          <a:p>
            <a:r>
              <a:rPr kumimoji="1" lang="ja-JP" altLang="en-US" sz="1600" spc="-130" dirty="0" smtClean="0">
                <a:solidFill>
                  <a:schemeClr val="tx1"/>
                </a:solidFill>
              </a:rPr>
              <a:t>・河川阻害への影響</a:t>
            </a:r>
            <a:endParaRPr kumimoji="1" lang="en-US" altLang="ja-JP" sz="1600" spc="-130" dirty="0" smtClean="0">
              <a:solidFill>
                <a:schemeClr val="tx1"/>
              </a:solidFill>
            </a:endParaRPr>
          </a:p>
          <a:p>
            <a:pPr algn="r"/>
            <a:r>
              <a:rPr lang="en-US" altLang="ja-JP" sz="1600" spc="-130" dirty="0" err="1" smtClean="0">
                <a:solidFill>
                  <a:schemeClr val="tx1"/>
                </a:solidFill>
              </a:rPr>
              <a:t>etc</a:t>
            </a:r>
            <a:r>
              <a:rPr lang="ja-JP" altLang="en-US" sz="1600" spc="-130" dirty="0" smtClean="0">
                <a:solidFill>
                  <a:schemeClr val="tx1"/>
                </a:solidFill>
              </a:rPr>
              <a:t>　</a:t>
            </a:r>
            <a:endParaRPr kumimoji="1" lang="en-US" altLang="ja-JP" sz="1600" spc="-130" dirty="0" smtClean="0">
              <a:solidFill>
                <a:schemeClr val="tx1"/>
              </a:solidFill>
            </a:endParaRPr>
          </a:p>
        </p:txBody>
      </p:sp>
      <p:sp>
        <p:nvSpPr>
          <p:cNvPr id="25" name="下矢印 24"/>
          <p:cNvSpPr/>
          <p:nvPr/>
        </p:nvSpPr>
        <p:spPr>
          <a:xfrm>
            <a:off x="1478802" y="3209875"/>
            <a:ext cx="759983" cy="284584"/>
          </a:xfrm>
          <a:prstGeom prst="down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26" name="正方形/長方形 25"/>
          <p:cNvSpPr/>
          <p:nvPr/>
        </p:nvSpPr>
        <p:spPr>
          <a:xfrm>
            <a:off x="3717672" y="3216093"/>
            <a:ext cx="2084739" cy="918300"/>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600" spc="-130" dirty="0" smtClean="0">
                <a:solidFill>
                  <a:schemeClr val="tx1"/>
                </a:solidFill>
              </a:rPr>
              <a:t>代表橋梁の現地踏査</a:t>
            </a:r>
            <a:endParaRPr kumimoji="1" lang="en-US" altLang="ja-JP" sz="1600" spc="-130" dirty="0" smtClean="0">
              <a:solidFill>
                <a:schemeClr val="tx1"/>
              </a:solidFill>
            </a:endParaRPr>
          </a:p>
          <a:p>
            <a:r>
              <a:rPr lang="ja-JP" altLang="en-US" sz="1600" spc="-130" dirty="0" smtClean="0">
                <a:solidFill>
                  <a:schemeClr val="tx1"/>
                </a:solidFill>
              </a:rPr>
              <a:t>・各グループから</a:t>
            </a:r>
            <a:r>
              <a:rPr lang="en-US" altLang="ja-JP" sz="1600" spc="-130" dirty="0" smtClean="0">
                <a:solidFill>
                  <a:schemeClr val="tx1"/>
                </a:solidFill>
              </a:rPr>
              <a:t>1</a:t>
            </a:r>
            <a:r>
              <a:rPr lang="ja-JP" altLang="en-US" sz="1600" spc="-130" dirty="0" smtClean="0">
                <a:solidFill>
                  <a:schemeClr val="tx1"/>
                </a:solidFill>
              </a:rPr>
              <a:t>橋以上</a:t>
            </a:r>
            <a:endParaRPr lang="en-US" altLang="ja-JP" sz="1600" spc="-130" dirty="0" smtClean="0">
              <a:solidFill>
                <a:schemeClr val="tx1"/>
              </a:solidFill>
            </a:endParaRPr>
          </a:p>
        </p:txBody>
      </p:sp>
      <p:sp>
        <p:nvSpPr>
          <p:cNvPr id="27" name="正方形/長方形 26"/>
          <p:cNvSpPr/>
          <p:nvPr/>
        </p:nvSpPr>
        <p:spPr>
          <a:xfrm>
            <a:off x="3707900" y="1999363"/>
            <a:ext cx="2084739" cy="70955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600" spc="-130" dirty="0" smtClean="0">
                <a:solidFill>
                  <a:schemeClr val="tx1"/>
                </a:solidFill>
              </a:rPr>
              <a:t>グルーピング</a:t>
            </a:r>
            <a:endParaRPr kumimoji="1" lang="en-US" altLang="ja-JP" sz="1600" spc="-130" dirty="0" smtClean="0">
              <a:solidFill>
                <a:schemeClr val="tx1"/>
              </a:solidFill>
            </a:endParaRPr>
          </a:p>
          <a:p>
            <a:r>
              <a:rPr lang="ja-JP" altLang="en-US" sz="1600" spc="-130" dirty="0" smtClean="0">
                <a:solidFill>
                  <a:schemeClr val="tx1"/>
                </a:solidFill>
              </a:rPr>
              <a:t>・</a:t>
            </a:r>
            <a:r>
              <a:rPr lang="en-US" altLang="ja-JP" sz="1600" spc="-130" dirty="0" smtClean="0">
                <a:solidFill>
                  <a:schemeClr val="tx1"/>
                </a:solidFill>
              </a:rPr>
              <a:t>19</a:t>
            </a:r>
            <a:r>
              <a:rPr lang="ja-JP" altLang="en-US" sz="1600" spc="-130" dirty="0" smtClean="0">
                <a:solidFill>
                  <a:schemeClr val="tx1"/>
                </a:solidFill>
              </a:rPr>
              <a:t>グループに分類</a:t>
            </a:r>
            <a:endParaRPr lang="en-US" altLang="ja-JP" sz="1600" spc="-130" dirty="0" smtClean="0">
              <a:solidFill>
                <a:schemeClr val="tx1"/>
              </a:solidFill>
            </a:endParaRPr>
          </a:p>
        </p:txBody>
      </p:sp>
      <p:sp>
        <p:nvSpPr>
          <p:cNvPr id="28" name="下矢印 27"/>
          <p:cNvSpPr/>
          <p:nvPr/>
        </p:nvSpPr>
        <p:spPr>
          <a:xfrm>
            <a:off x="4370277" y="2862965"/>
            <a:ext cx="759983" cy="284584"/>
          </a:xfrm>
          <a:prstGeom prst="down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29" name="下矢印 28"/>
          <p:cNvSpPr/>
          <p:nvPr/>
        </p:nvSpPr>
        <p:spPr>
          <a:xfrm>
            <a:off x="4401050" y="4237001"/>
            <a:ext cx="759983" cy="284584"/>
          </a:xfrm>
          <a:prstGeom prst="down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30" name="右矢印 29"/>
          <p:cNvSpPr/>
          <p:nvPr/>
        </p:nvSpPr>
        <p:spPr>
          <a:xfrm>
            <a:off x="3076518" y="2938461"/>
            <a:ext cx="259142" cy="2144695"/>
          </a:xfrm>
          <a:prstGeom prst="rightArrow">
            <a:avLst>
              <a:gd name="adj1" fmla="val 58321"/>
              <a:gd name="adj2" fmla="val 7115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000" spc="-100" dirty="0">
              <a:solidFill>
                <a:schemeClr val="tx1"/>
              </a:solidFill>
            </a:endParaRPr>
          </a:p>
        </p:txBody>
      </p:sp>
      <p:sp>
        <p:nvSpPr>
          <p:cNvPr id="31" name="右矢印 30"/>
          <p:cNvSpPr/>
          <p:nvPr/>
        </p:nvSpPr>
        <p:spPr>
          <a:xfrm>
            <a:off x="5968500" y="2953929"/>
            <a:ext cx="259142" cy="2144695"/>
          </a:xfrm>
          <a:prstGeom prst="rightArrow">
            <a:avLst>
              <a:gd name="adj1" fmla="val 58321"/>
              <a:gd name="adj2" fmla="val 7115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000" spc="-100" dirty="0">
              <a:solidFill>
                <a:schemeClr val="tx1"/>
              </a:solidFill>
            </a:endParaRPr>
          </a:p>
        </p:txBody>
      </p:sp>
      <p:sp>
        <p:nvSpPr>
          <p:cNvPr id="32" name="正方形/長方形 31"/>
          <p:cNvSpPr/>
          <p:nvPr/>
        </p:nvSpPr>
        <p:spPr>
          <a:xfrm>
            <a:off x="6503108" y="2865900"/>
            <a:ext cx="2084738" cy="2944075"/>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600" spc="-130" dirty="0" smtClean="0">
                <a:solidFill>
                  <a:schemeClr val="tx1"/>
                </a:solidFill>
              </a:rPr>
              <a:t>・高齢化橋梁</a:t>
            </a:r>
            <a:endParaRPr kumimoji="1" lang="en-US" altLang="ja-JP" sz="1600" spc="-130" dirty="0" smtClean="0">
              <a:solidFill>
                <a:schemeClr val="tx1"/>
              </a:solidFill>
            </a:endParaRPr>
          </a:p>
          <a:p>
            <a:r>
              <a:rPr lang="ja-JP" altLang="en-US" sz="1600" spc="-130" dirty="0" smtClean="0">
                <a:solidFill>
                  <a:schemeClr val="tx1"/>
                </a:solidFill>
              </a:rPr>
              <a:t>　→再補修の可能性等</a:t>
            </a:r>
            <a:endParaRPr kumimoji="1" lang="en-US" altLang="ja-JP" sz="1600" spc="-130" dirty="0" smtClean="0">
              <a:solidFill>
                <a:schemeClr val="tx1"/>
              </a:solidFill>
            </a:endParaRPr>
          </a:p>
          <a:p>
            <a:r>
              <a:rPr lang="ja-JP" altLang="en-US" sz="1600" spc="-130" dirty="0" smtClean="0">
                <a:solidFill>
                  <a:schemeClr val="tx1"/>
                </a:solidFill>
              </a:rPr>
              <a:t>・疲労破断</a:t>
            </a:r>
            <a:endParaRPr lang="en-US" altLang="ja-JP" sz="1600" spc="-130" dirty="0" smtClean="0">
              <a:solidFill>
                <a:schemeClr val="tx1"/>
              </a:solidFill>
            </a:endParaRPr>
          </a:p>
          <a:p>
            <a:r>
              <a:rPr kumimoji="1" lang="ja-JP" altLang="en-US" sz="1600" spc="-130" dirty="0">
                <a:solidFill>
                  <a:schemeClr val="tx1"/>
                </a:solidFill>
              </a:rPr>
              <a:t>　</a:t>
            </a:r>
            <a:r>
              <a:rPr kumimoji="1" lang="ja-JP" altLang="en-US" sz="1600" spc="-130" dirty="0" smtClean="0">
                <a:solidFill>
                  <a:schemeClr val="tx1"/>
                </a:solidFill>
              </a:rPr>
              <a:t>→重交通の影響等</a:t>
            </a:r>
            <a:endParaRPr kumimoji="1" lang="en-US" altLang="ja-JP" sz="1600" spc="-130" dirty="0" smtClean="0">
              <a:solidFill>
                <a:schemeClr val="tx1"/>
              </a:solidFill>
            </a:endParaRPr>
          </a:p>
          <a:p>
            <a:r>
              <a:rPr lang="ja-JP" altLang="en-US" sz="1600" spc="-130" dirty="0" smtClean="0">
                <a:solidFill>
                  <a:schemeClr val="tx1"/>
                </a:solidFill>
              </a:rPr>
              <a:t>・床版ひびわれ</a:t>
            </a:r>
            <a:endParaRPr lang="en-US" altLang="ja-JP" sz="1600" spc="-130" dirty="0" smtClean="0">
              <a:solidFill>
                <a:schemeClr val="tx1"/>
              </a:solidFill>
            </a:endParaRPr>
          </a:p>
          <a:p>
            <a:r>
              <a:rPr kumimoji="1" lang="ja-JP" altLang="en-US" sz="1600" spc="-130" dirty="0">
                <a:solidFill>
                  <a:schemeClr val="tx1"/>
                </a:solidFill>
              </a:rPr>
              <a:t>　</a:t>
            </a:r>
            <a:r>
              <a:rPr lang="ja-JP" altLang="en-US" sz="1600" spc="-130" dirty="0">
                <a:solidFill>
                  <a:schemeClr val="tx1"/>
                </a:solidFill>
              </a:rPr>
              <a:t>→重交通の</a:t>
            </a:r>
            <a:r>
              <a:rPr lang="ja-JP" altLang="en-US" sz="1600" spc="-130" dirty="0" smtClean="0">
                <a:solidFill>
                  <a:schemeClr val="tx1"/>
                </a:solidFill>
              </a:rPr>
              <a:t>影響等</a:t>
            </a:r>
            <a:endParaRPr lang="en-US" altLang="ja-JP" sz="1600" spc="-130" dirty="0">
              <a:solidFill>
                <a:schemeClr val="tx1"/>
              </a:solidFill>
            </a:endParaRPr>
          </a:p>
          <a:p>
            <a:r>
              <a:rPr kumimoji="1" lang="ja-JP" altLang="en-US" sz="1600" spc="-130" dirty="0" smtClean="0">
                <a:solidFill>
                  <a:schemeClr val="tx1"/>
                </a:solidFill>
              </a:rPr>
              <a:t>・塩害</a:t>
            </a:r>
            <a:endParaRPr kumimoji="1" lang="en-US" altLang="ja-JP" sz="1600" spc="-130" dirty="0" smtClean="0">
              <a:solidFill>
                <a:schemeClr val="tx1"/>
              </a:solidFill>
            </a:endParaRPr>
          </a:p>
          <a:p>
            <a:r>
              <a:rPr lang="ja-JP" altLang="en-US" sz="1600" spc="-130" dirty="0">
                <a:solidFill>
                  <a:schemeClr val="tx1"/>
                </a:solidFill>
              </a:rPr>
              <a:t>　</a:t>
            </a:r>
            <a:r>
              <a:rPr lang="ja-JP" altLang="en-US" sz="1600" spc="-130" dirty="0" smtClean="0">
                <a:solidFill>
                  <a:schemeClr val="tx1"/>
                </a:solidFill>
              </a:rPr>
              <a:t>→凍結防止剤の影響等</a:t>
            </a:r>
            <a:endParaRPr lang="en-US" altLang="ja-JP" sz="1600" spc="-130" dirty="0" smtClean="0">
              <a:solidFill>
                <a:schemeClr val="tx1"/>
              </a:solidFill>
            </a:endParaRPr>
          </a:p>
          <a:p>
            <a:r>
              <a:rPr kumimoji="1" lang="ja-JP" altLang="en-US" sz="1600" spc="-130" dirty="0" smtClean="0">
                <a:solidFill>
                  <a:schemeClr val="tx1"/>
                </a:solidFill>
              </a:rPr>
              <a:t>・その他</a:t>
            </a:r>
            <a:endParaRPr kumimoji="1" lang="en-US" altLang="ja-JP" sz="1600" spc="-130" dirty="0" smtClean="0">
              <a:solidFill>
                <a:schemeClr val="tx1"/>
              </a:solidFill>
            </a:endParaRPr>
          </a:p>
          <a:p>
            <a:pPr marL="360363" indent="-360363"/>
            <a:r>
              <a:rPr lang="ja-JP" altLang="en-US" sz="1600" spc="-130" dirty="0">
                <a:solidFill>
                  <a:schemeClr val="tx1"/>
                </a:solidFill>
              </a:rPr>
              <a:t>　</a:t>
            </a:r>
            <a:r>
              <a:rPr lang="ja-JP" altLang="en-US" sz="1600" spc="-130" dirty="0" smtClean="0">
                <a:solidFill>
                  <a:schemeClr val="tx1"/>
                </a:solidFill>
              </a:rPr>
              <a:t>→事例、各種文献等から検討</a:t>
            </a:r>
            <a:endParaRPr kumimoji="1" lang="ja-JP" altLang="en-US" sz="1600" spc="-130" dirty="0">
              <a:solidFill>
                <a:schemeClr val="tx1"/>
              </a:solidFill>
            </a:endParaRPr>
          </a:p>
        </p:txBody>
      </p:sp>
    </p:spTree>
    <p:extLst>
      <p:ext uri="{BB962C8B-B14F-4D97-AF65-F5344CB8AC3E}">
        <p14:creationId xmlns:p14="http://schemas.microsoft.com/office/powerpoint/2010/main" val="2121621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４．更新判定フローの検討</a:t>
            </a: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３）指標の設定と評価について</a:t>
            </a:r>
            <a:endParaRPr lang="ja-JP" altLang="en-US" sz="24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a:p>
        </p:txBody>
      </p:sp>
      <p:sp>
        <p:nvSpPr>
          <p:cNvPr id="13" name="正方形/長方形 12"/>
          <p:cNvSpPr/>
          <p:nvPr/>
        </p:nvSpPr>
        <p:spPr>
          <a:xfrm>
            <a:off x="611560" y="1571308"/>
            <a:ext cx="8532440" cy="707886"/>
          </a:xfrm>
          <a:prstGeom prst="rect">
            <a:avLst/>
          </a:prstGeom>
          <a:noFill/>
        </p:spPr>
        <p:txBody>
          <a:bodyPr wrap="square" rtlCol="0">
            <a:spAutoFit/>
          </a:bodyPr>
          <a:lstStyle/>
          <a:p>
            <a:pPr marL="457200" indent="-457200">
              <a:buFont typeface="Wingdings" panose="05000000000000000000" pitchFamily="2" charset="2"/>
              <a:buChar char="Ø"/>
            </a:pP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性能低下</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性能</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不足</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に関する指標を</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設定（</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資料３</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１）</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定性的項目は、状態に応じた数値化により評価（指標として扱う）</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2405548198"/>
              </p:ext>
            </p:extLst>
          </p:nvPr>
        </p:nvGraphicFramePr>
        <p:xfrm>
          <a:off x="1043608" y="2476581"/>
          <a:ext cx="7272808" cy="2900352"/>
        </p:xfrm>
        <a:graphic>
          <a:graphicData uri="http://schemas.openxmlformats.org/drawingml/2006/table">
            <a:tbl>
              <a:tblPr firstRow="1" bandRow="1">
                <a:tableStyleId>{5C22544A-7EE6-4342-B048-85BDC9FD1C3A}</a:tableStyleId>
              </a:tblPr>
              <a:tblGrid>
                <a:gridCol w="1152128"/>
                <a:gridCol w="6120680"/>
              </a:tblGrid>
              <a:tr h="540064">
                <a:tc>
                  <a:txBody>
                    <a:bodyPr/>
                    <a:lstStyle/>
                    <a:p>
                      <a:pPr algn="ctr"/>
                      <a:r>
                        <a:rPr kumimoji="1" lang="ja-JP" altLang="en-US" dirty="0" smtClean="0"/>
                        <a:t>評価</a:t>
                      </a:r>
                      <a:endParaRPr kumimoji="1" lang="ja-JP" altLang="en-US" dirty="0"/>
                    </a:p>
                  </a:txBody>
                  <a:tcPr anchor="ctr"/>
                </a:tc>
                <a:tc>
                  <a:txBody>
                    <a:bodyPr/>
                    <a:lstStyle/>
                    <a:p>
                      <a:pPr algn="ctr"/>
                      <a:r>
                        <a:rPr kumimoji="1" lang="ja-JP" altLang="en-US" dirty="0" smtClean="0"/>
                        <a:t>内　　　　　容</a:t>
                      </a:r>
                      <a:endParaRPr kumimoji="1" lang="ja-JP" altLang="en-US" dirty="0"/>
                    </a:p>
                  </a:txBody>
                  <a:tcPr anchor="ctr"/>
                </a:tc>
              </a:tr>
              <a:tr h="540064">
                <a:tc>
                  <a:txBody>
                    <a:bodyPr/>
                    <a:lstStyle/>
                    <a:p>
                      <a:pPr algn="ctr"/>
                      <a:r>
                        <a:rPr kumimoji="1" lang="en-US" altLang="ja-JP" dirty="0" smtClean="0"/>
                        <a:t>0</a:t>
                      </a:r>
                    </a:p>
                  </a:txBody>
                  <a:tcPr anchor="ctr"/>
                </a:tc>
                <a:tc>
                  <a:txBody>
                    <a:bodyPr/>
                    <a:lstStyle/>
                    <a:p>
                      <a:r>
                        <a:rPr kumimoji="1" lang="ja-JP" altLang="en-US" dirty="0" smtClean="0"/>
                        <a:t>問題なし</a:t>
                      </a:r>
                      <a:endParaRPr kumimoji="1" lang="ja-JP" altLang="en-US" dirty="0"/>
                    </a:p>
                  </a:txBody>
                  <a:tcPr anchor="ctr"/>
                </a:tc>
              </a:tr>
              <a:tr h="540064">
                <a:tc>
                  <a:txBody>
                    <a:bodyPr/>
                    <a:lstStyle/>
                    <a:p>
                      <a:pPr algn="ctr"/>
                      <a:r>
                        <a:rPr kumimoji="1" lang="en-US" altLang="ja-JP" dirty="0" smtClean="0"/>
                        <a:t>Ⅰ</a:t>
                      </a:r>
                      <a:endParaRPr kumimoji="1" lang="ja-JP" altLang="en-US" dirty="0"/>
                    </a:p>
                  </a:txBody>
                  <a:tcPr anchor="ctr"/>
                </a:tc>
                <a:tc>
                  <a:txBody>
                    <a:bodyPr/>
                    <a:lstStyle/>
                    <a:p>
                      <a:r>
                        <a:rPr kumimoji="1" lang="ja-JP" altLang="en-US" dirty="0" smtClean="0"/>
                        <a:t>性能不足の潜在、性能低下が懸念されるが顕在化してない状態。潜在性を有するフラグとしても活用</a:t>
                      </a:r>
                      <a:endParaRPr kumimoji="1" lang="ja-JP" altLang="en-US" dirty="0"/>
                    </a:p>
                  </a:txBody>
                  <a:tcPr anchor="ctr"/>
                </a:tc>
              </a:tr>
              <a:tr h="540064">
                <a:tc>
                  <a:txBody>
                    <a:bodyPr/>
                    <a:lstStyle/>
                    <a:p>
                      <a:pPr algn="ctr"/>
                      <a:r>
                        <a:rPr kumimoji="1" lang="en-US" altLang="ja-JP" dirty="0" smtClean="0"/>
                        <a:t>Ⅱ</a:t>
                      </a:r>
                      <a:endParaRPr kumimoji="1" lang="ja-JP" altLang="en-US" dirty="0"/>
                    </a:p>
                  </a:txBody>
                  <a:tcPr anchor="ctr"/>
                </a:tc>
                <a:tc>
                  <a:txBody>
                    <a:bodyPr/>
                    <a:lstStyle/>
                    <a:p>
                      <a:r>
                        <a:rPr kumimoji="1" lang="ja-JP" altLang="en-US" dirty="0" smtClean="0"/>
                        <a:t>他の指標による評価とあわせて、複合的な要因で更新の検討を行うべき状態</a:t>
                      </a:r>
                      <a:endParaRPr kumimoji="1" lang="ja-JP" altLang="en-US" dirty="0"/>
                    </a:p>
                  </a:txBody>
                  <a:tcPr anchor="ctr"/>
                </a:tc>
              </a:tr>
              <a:tr h="540064">
                <a:tc>
                  <a:txBody>
                    <a:bodyPr/>
                    <a:lstStyle/>
                    <a:p>
                      <a:pPr algn="ctr"/>
                      <a:r>
                        <a:rPr kumimoji="1" lang="en-US" altLang="ja-JP" dirty="0" smtClean="0"/>
                        <a:t>Ⅲ</a:t>
                      </a:r>
                      <a:endParaRPr kumimoji="1" lang="ja-JP" altLang="en-US" dirty="0"/>
                    </a:p>
                  </a:txBody>
                  <a:tcPr anchor="ctr"/>
                </a:tc>
                <a:tc>
                  <a:txBody>
                    <a:bodyPr/>
                    <a:lstStyle/>
                    <a:p>
                      <a:r>
                        <a:rPr kumimoji="1" lang="ja-JP" altLang="en-US" dirty="0" smtClean="0"/>
                        <a:t>更新を検討すべき状態</a:t>
                      </a:r>
                      <a:endParaRPr kumimoji="1" lang="ja-JP" altLang="en-US" dirty="0"/>
                    </a:p>
                  </a:txBody>
                  <a:tcPr anchor="ctr"/>
                </a:tc>
              </a:tr>
            </a:tbl>
          </a:graphicData>
        </a:graphic>
      </p:graphicFrame>
    </p:spTree>
    <p:extLst>
      <p:ext uri="{BB962C8B-B14F-4D97-AF65-F5344CB8AC3E}">
        <p14:creationId xmlns:p14="http://schemas.microsoft.com/office/powerpoint/2010/main" val="3446822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243240" y="2836800"/>
            <a:ext cx="3672447" cy="3256495"/>
          </a:xfrm>
          <a:prstGeom prst="rect">
            <a:avLst/>
          </a:prstGeom>
        </p:spPr>
      </p:pic>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４．更新判定フローの検討</a:t>
            </a: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４）性能評価マトリクスの基本的考え方</a:t>
            </a:r>
            <a:endParaRPr lang="ja-JP" altLang="en-US" sz="24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16</a:t>
            </a:fld>
            <a:endParaRPr kumimoji="1" lang="ja-JP" altLang="en-US" dirty="0"/>
          </a:p>
        </p:txBody>
      </p:sp>
      <p:sp>
        <p:nvSpPr>
          <p:cNvPr id="13" name="正方形/長方形 12"/>
          <p:cNvSpPr/>
          <p:nvPr/>
        </p:nvSpPr>
        <p:spPr>
          <a:xfrm>
            <a:off x="611560" y="1571308"/>
            <a:ext cx="8280920" cy="1015663"/>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各評価項目の</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性能</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低下</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及び</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性能不足</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の指標に対する評価を実施</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評価項目毎に</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性能</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低下</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及び</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性能不足</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の評価結果をもとに、以下のマトリクスにより評価を実施</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sp>
        <p:nvSpPr>
          <p:cNvPr id="20" name="テキスト ボックス 19"/>
          <p:cNvSpPr txBox="1"/>
          <p:nvPr/>
        </p:nvSpPr>
        <p:spPr>
          <a:xfrm>
            <a:off x="4743000" y="4926004"/>
            <a:ext cx="2448272" cy="792088"/>
          </a:xfrm>
          <a:prstGeom prst="rect">
            <a:avLst/>
          </a:prstGeom>
          <a:noFill/>
          <a:ln w="28575">
            <a:solidFill>
              <a:srgbClr val="FF0000"/>
            </a:solidFill>
          </a:ln>
        </p:spPr>
        <p:txBody>
          <a:bodyPr wrap="square" rtlCol="0">
            <a:spAutoFit/>
          </a:bodyPr>
          <a:lstStyle/>
          <a:p>
            <a:endParaRPr kumimoji="1" lang="ja-JP" altLang="en-US" dirty="0"/>
          </a:p>
        </p:txBody>
      </p:sp>
      <p:sp>
        <p:nvSpPr>
          <p:cNvPr id="21" name="テキスト ボックス 20"/>
          <p:cNvSpPr txBox="1"/>
          <p:nvPr/>
        </p:nvSpPr>
        <p:spPr>
          <a:xfrm>
            <a:off x="784367" y="4387484"/>
            <a:ext cx="3459016" cy="923330"/>
          </a:xfrm>
          <a:prstGeom prst="rect">
            <a:avLst/>
          </a:prstGeom>
          <a:solidFill>
            <a:schemeClr val="bg1"/>
          </a:solidFill>
        </p:spPr>
        <p:txBody>
          <a:bodyPr wrap="square" rtlCol="0">
            <a:spAutoFit/>
          </a:bodyPr>
          <a:lstStyle/>
          <a:p>
            <a:pPr marL="176213" indent="-176213"/>
            <a:r>
              <a:rPr kumimoji="1" lang="ja-JP" altLang="en-US" dirty="0" smtClean="0"/>
              <a:t>●性能低下が見られず性能不足が</a:t>
            </a:r>
            <a:r>
              <a:rPr kumimoji="1" lang="en-US" altLang="ja-JP" dirty="0" err="1" smtClean="0"/>
              <a:t>Ⅰ,Ⅱ</a:t>
            </a:r>
            <a:r>
              <a:rPr kumimoji="1" lang="ja-JP" altLang="en-US" dirty="0" smtClean="0"/>
              <a:t>の場合は性能不足のフラグとしても配点</a:t>
            </a:r>
            <a:endParaRPr kumimoji="1" lang="ja-JP" altLang="en-US" dirty="0"/>
          </a:p>
        </p:txBody>
      </p:sp>
      <p:sp>
        <p:nvSpPr>
          <p:cNvPr id="23" name="フリーフォーム 22"/>
          <p:cNvSpPr/>
          <p:nvPr/>
        </p:nvSpPr>
        <p:spPr>
          <a:xfrm>
            <a:off x="4736456" y="2780928"/>
            <a:ext cx="3251200" cy="2937164"/>
          </a:xfrm>
          <a:custGeom>
            <a:avLst/>
            <a:gdLst>
              <a:gd name="connsiteX0" fmla="*/ 0 w 3251200"/>
              <a:gd name="connsiteY0" fmla="*/ 0 h 2937164"/>
              <a:gd name="connsiteX1" fmla="*/ 3251200 w 3251200"/>
              <a:gd name="connsiteY1" fmla="*/ 0 h 2937164"/>
              <a:gd name="connsiteX2" fmla="*/ 3251200 w 3251200"/>
              <a:gd name="connsiteY2" fmla="*/ 2937164 h 2937164"/>
              <a:gd name="connsiteX3" fmla="*/ 2364509 w 3251200"/>
              <a:gd name="connsiteY3" fmla="*/ 2937164 h 2937164"/>
              <a:gd name="connsiteX4" fmla="*/ 2364509 w 3251200"/>
              <a:gd name="connsiteY4" fmla="*/ 775855 h 2937164"/>
              <a:gd name="connsiteX5" fmla="*/ 9237 w 3251200"/>
              <a:gd name="connsiteY5" fmla="*/ 775855 h 2937164"/>
              <a:gd name="connsiteX6" fmla="*/ 9237 w 3251200"/>
              <a:gd name="connsiteY6" fmla="*/ 18473 h 293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0" h="2937164">
                <a:moveTo>
                  <a:pt x="0" y="0"/>
                </a:moveTo>
                <a:lnTo>
                  <a:pt x="3251200" y="0"/>
                </a:lnTo>
                <a:lnTo>
                  <a:pt x="3251200" y="2937164"/>
                </a:lnTo>
                <a:lnTo>
                  <a:pt x="2364509" y="2937164"/>
                </a:lnTo>
                <a:lnTo>
                  <a:pt x="2364509" y="775855"/>
                </a:lnTo>
                <a:lnTo>
                  <a:pt x="9237" y="775855"/>
                </a:lnTo>
                <a:lnTo>
                  <a:pt x="9237" y="18473"/>
                </a:lnTo>
              </a:path>
            </a:pathLst>
          </a:cu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792356" y="2906559"/>
            <a:ext cx="3450914" cy="646331"/>
          </a:xfrm>
          <a:prstGeom prst="rect">
            <a:avLst/>
          </a:prstGeom>
          <a:solidFill>
            <a:schemeClr val="bg1"/>
          </a:solidFill>
        </p:spPr>
        <p:txBody>
          <a:bodyPr wrap="square" rtlCol="0">
            <a:spAutoFit/>
          </a:bodyPr>
          <a:lstStyle/>
          <a:p>
            <a:pPr marL="176213" indent="-176213"/>
            <a:r>
              <a:rPr kumimoji="1" lang="ja-JP" altLang="en-US" dirty="0" smtClean="0"/>
              <a:t>●性能低下</a:t>
            </a:r>
            <a:r>
              <a:rPr lang="ja-JP" altLang="en-US" dirty="0"/>
              <a:t>、</a:t>
            </a:r>
            <a:r>
              <a:rPr kumimoji="1" lang="ja-JP" altLang="en-US" dirty="0" smtClean="0"/>
              <a:t>性能不足の評価が</a:t>
            </a:r>
            <a:r>
              <a:rPr kumimoji="1" lang="en-US" altLang="ja-JP" dirty="0" smtClean="0"/>
              <a:t>Ⅲ</a:t>
            </a:r>
            <a:r>
              <a:rPr kumimoji="1" lang="ja-JP" altLang="en-US" dirty="0" smtClean="0"/>
              <a:t>の場合は</a:t>
            </a:r>
            <a:r>
              <a:rPr kumimoji="1" lang="en-US" altLang="ja-JP" dirty="0" smtClean="0"/>
              <a:t>50</a:t>
            </a:r>
            <a:r>
              <a:rPr kumimoji="1" lang="ja-JP" altLang="en-US" dirty="0" smtClean="0"/>
              <a:t>点を付与</a:t>
            </a:r>
            <a:endParaRPr kumimoji="1" lang="ja-JP" altLang="en-US" dirty="0"/>
          </a:p>
        </p:txBody>
      </p:sp>
      <p:cxnSp>
        <p:nvCxnSpPr>
          <p:cNvPr id="26" name="直線コネクタ 25"/>
          <p:cNvCxnSpPr/>
          <p:nvPr/>
        </p:nvCxnSpPr>
        <p:spPr>
          <a:xfrm>
            <a:off x="4693036" y="4293096"/>
            <a:ext cx="3870684"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94516" y="3649778"/>
            <a:ext cx="3448724" cy="646331"/>
          </a:xfrm>
          <a:prstGeom prst="rect">
            <a:avLst/>
          </a:prstGeom>
          <a:solidFill>
            <a:schemeClr val="bg1"/>
          </a:solidFill>
        </p:spPr>
        <p:txBody>
          <a:bodyPr wrap="square" rtlCol="0">
            <a:spAutoFit/>
          </a:bodyPr>
          <a:lstStyle/>
          <a:p>
            <a:pPr marL="176213" indent="-176213"/>
            <a:r>
              <a:rPr kumimoji="1" lang="ja-JP" altLang="en-US" dirty="0" smtClean="0"/>
              <a:t>●性能低下が</a:t>
            </a:r>
            <a:r>
              <a:rPr kumimoji="1" lang="en-US" altLang="ja-JP" dirty="0" err="1" smtClean="0"/>
              <a:t>Ⅱ,Ⅲ</a:t>
            </a:r>
            <a:r>
              <a:rPr kumimoji="1" lang="ja-JP" altLang="en-US" dirty="0" smtClean="0"/>
              <a:t>の場合は</a:t>
            </a:r>
            <a:r>
              <a:rPr kumimoji="1" lang="en-US" altLang="ja-JP" dirty="0" smtClean="0"/>
              <a:t>10</a:t>
            </a:r>
            <a:r>
              <a:rPr kumimoji="1" lang="ja-JP" altLang="en-US" dirty="0" smtClean="0"/>
              <a:t>点以上を付与</a:t>
            </a:r>
            <a:endParaRPr kumimoji="1" lang="ja-JP" altLang="en-US" dirty="0"/>
          </a:p>
        </p:txBody>
      </p:sp>
      <p:sp>
        <p:nvSpPr>
          <p:cNvPr id="7" name="上矢印 6"/>
          <p:cNvSpPr/>
          <p:nvPr/>
        </p:nvSpPr>
        <p:spPr>
          <a:xfrm>
            <a:off x="8129928" y="3681968"/>
            <a:ext cx="605516" cy="60650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439300" y="2564904"/>
            <a:ext cx="864096" cy="369332"/>
          </a:xfrm>
          <a:prstGeom prst="rect">
            <a:avLst/>
          </a:prstGeom>
          <a:solidFill>
            <a:schemeClr val="bg2">
              <a:lumMod val="50000"/>
            </a:schemeClr>
          </a:solidFill>
        </p:spPr>
        <p:txBody>
          <a:bodyPr wrap="square" rtlCol="0">
            <a:spAutoFit/>
          </a:bodyPr>
          <a:lstStyle/>
          <a:p>
            <a:pPr algn="ctr"/>
            <a:r>
              <a:rPr kumimoji="1" lang="en-US" altLang="ja-JP" dirty="0" smtClean="0">
                <a:solidFill>
                  <a:schemeClr val="bg1"/>
                </a:solidFill>
              </a:rPr>
              <a:t>50</a:t>
            </a:r>
            <a:r>
              <a:rPr kumimoji="1" lang="ja-JP" altLang="en-US" dirty="0" smtClean="0">
                <a:solidFill>
                  <a:schemeClr val="bg1"/>
                </a:solidFill>
              </a:rPr>
              <a:t>点</a:t>
            </a:r>
            <a:endParaRPr kumimoji="1" lang="ja-JP" altLang="en-US" dirty="0">
              <a:solidFill>
                <a:schemeClr val="bg1"/>
              </a:solidFill>
            </a:endParaRPr>
          </a:p>
        </p:txBody>
      </p:sp>
      <p:sp>
        <p:nvSpPr>
          <p:cNvPr id="25" name="テキスト ボックス 24"/>
          <p:cNvSpPr txBox="1"/>
          <p:nvPr/>
        </p:nvSpPr>
        <p:spPr>
          <a:xfrm>
            <a:off x="8031076" y="4354641"/>
            <a:ext cx="864096" cy="646331"/>
          </a:xfrm>
          <a:prstGeom prst="rect">
            <a:avLst/>
          </a:prstGeom>
          <a:solidFill>
            <a:srgbClr val="92D050"/>
          </a:solidFill>
        </p:spPr>
        <p:txBody>
          <a:bodyPr wrap="square" rtlCol="0">
            <a:spAutoFit/>
          </a:bodyPr>
          <a:lstStyle/>
          <a:p>
            <a:pPr algn="ctr"/>
            <a:r>
              <a:rPr kumimoji="1" lang="en-US" altLang="ja-JP" dirty="0" smtClean="0">
                <a:solidFill>
                  <a:schemeClr val="bg1"/>
                </a:solidFill>
              </a:rPr>
              <a:t>10</a:t>
            </a:r>
            <a:r>
              <a:rPr kumimoji="1" lang="ja-JP" altLang="en-US" dirty="0" smtClean="0">
                <a:solidFill>
                  <a:schemeClr val="bg1"/>
                </a:solidFill>
              </a:rPr>
              <a:t>点以上</a:t>
            </a:r>
            <a:endParaRPr kumimoji="1" lang="ja-JP" altLang="en-US" dirty="0">
              <a:solidFill>
                <a:schemeClr val="bg1"/>
              </a:solidFill>
            </a:endParaRPr>
          </a:p>
        </p:txBody>
      </p:sp>
      <p:sp>
        <p:nvSpPr>
          <p:cNvPr id="27" name="テキスト ボックス 26"/>
          <p:cNvSpPr txBox="1"/>
          <p:nvPr/>
        </p:nvSpPr>
        <p:spPr>
          <a:xfrm>
            <a:off x="3995936" y="5679464"/>
            <a:ext cx="864096" cy="369332"/>
          </a:xfrm>
          <a:prstGeom prst="rect">
            <a:avLst/>
          </a:prstGeom>
          <a:solidFill>
            <a:srgbClr val="FF0000"/>
          </a:solidFill>
        </p:spPr>
        <p:txBody>
          <a:bodyPr wrap="square" rtlCol="0">
            <a:spAutoFit/>
          </a:bodyPr>
          <a:lstStyle/>
          <a:p>
            <a:pPr algn="ctr"/>
            <a:r>
              <a:rPr kumimoji="1" lang="ja-JP" altLang="en-US" dirty="0" smtClean="0">
                <a:solidFill>
                  <a:schemeClr val="bg1"/>
                </a:solidFill>
              </a:rPr>
              <a:t>フラグ</a:t>
            </a:r>
            <a:endParaRPr kumimoji="1" lang="ja-JP" altLang="en-US" dirty="0">
              <a:solidFill>
                <a:schemeClr val="bg1"/>
              </a:solidFill>
            </a:endParaRPr>
          </a:p>
        </p:txBody>
      </p:sp>
    </p:spTree>
    <p:extLst>
      <p:ext uri="{BB962C8B-B14F-4D97-AF65-F5344CB8AC3E}">
        <p14:creationId xmlns:p14="http://schemas.microsoft.com/office/powerpoint/2010/main" val="856780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４．更新判定フローの検討</a:t>
            </a: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５）性能評価マトリクスによる評価方法（</a:t>
            </a:r>
            <a:r>
              <a:rPr lang="en-US" altLang="ja-JP" sz="2400" dirty="0" smtClean="0">
                <a:latin typeface="HGSｺﾞｼｯｸM" panose="020B0600000000000000" pitchFamily="50" charset="-128"/>
                <a:ea typeface="HGSｺﾞｼｯｸM" panose="020B0600000000000000" pitchFamily="50" charset="-128"/>
              </a:rPr>
              <a:t>1/3</a:t>
            </a:r>
            <a:r>
              <a:rPr lang="ja-JP" altLang="en-US" sz="2400" dirty="0" smtClean="0">
                <a:latin typeface="HGSｺﾞｼｯｸM" panose="020B0600000000000000" pitchFamily="50" charset="-128"/>
                <a:ea typeface="HGSｺﾞｼｯｸM" panose="020B0600000000000000" pitchFamily="50" charset="-128"/>
              </a:rPr>
              <a:t>）</a:t>
            </a:r>
            <a:endParaRPr lang="ja-JP" altLang="en-US" sz="24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17</a:t>
            </a:fld>
            <a:endParaRPr kumimoji="1" lang="ja-JP" altLang="en-US"/>
          </a:p>
        </p:txBody>
      </p:sp>
      <p:sp>
        <p:nvSpPr>
          <p:cNvPr id="13" name="正方形/長方形 12"/>
          <p:cNvSpPr/>
          <p:nvPr/>
        </p:nvSpPr>
        <p:spPr>
          <a:xfrm>
            <a:off x="611560" y="1571308"/>
            <a:ext cx="8532440" cy="707886"/>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各評価項目ごとに</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性能低下</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及び</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性能不足</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の評価を行い、マトリクスにあてはめ、評価点を算出する。</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sp>
        <p:nvSpPr>
          <p:cNvPr id="11" name="下矢印 10"/>
          <p:cNvSpPr/>
          <p:nvPr/>
        </p:nvSpPr>
        <p:spPr>
          <a:xfrm>
            <a:off x="7020272" y="5678961"/>
            <a:ext cx="576064" cy="199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023161" y="5877272"/>
            <a:ext cx="2653295" cy="369332"/>
          </a:xfrm>
          <a:prstGeom prst="rect">
            <a:avLst/>
          </a:prstGeom>
          <a:noFill/>
        </p:spPr>
        <p:txBody>
          <a:bodyPr wrap="square" rtlCol="0">
            <a:spAutoFit/>
          </a:bodyPr>
          <a:lstStyle/>
          <a:p>
            <a:pPr algn="ctr"/>
            <a:r>
              <a:rPr kumimoji="1" lang="ja-JP" altLang="en-US" dirty="0" smtClean="0"/>
              <a:t>マトリクス評価点 ： </a:t>
            </a:r>
            <a:r>
              <a:rPr kumimoji="1" lang="en-US" altLang="ja-JP" dirty="0" smtClean="0"/>
              <a:t>50</a:t>
            </a:r>
            <a:r>
              <a:rPr kumimoji="1" lang="ja-JP" altLang="en-US" dirty="0" smtClean="0"/>
              <a:t>点</a:t>
            </a:r>
            <a:endParaRPr kumimoji="1" lang="ja-JP" altLang="en-US" dirty="0"/>
          </a:p>
        </p:txBody>
      </p:sp>
      <p:pic>
        <p:nvPicPr>
          <p:cNvPr id="18" name="図 17"/>
          <p:cNvPicPr>
            <a:picLocks noChangeAspect="1"/>
          </p:cNvPicPr>
          <p:nvPr/>
        </p:nvPicPr>
        <p:blipFill>
          <a:blip r:embed="rId2"/>
          <a:stretch>
            <a:fillRect/>
          </a:stretch>
        </p:blipFill>
        <p:spPr>
          <a:xfrm>
            <a:off x="5413155" y="2727949"/>
            <a:ext cx="3249446" cy="2881404"/>
          </a:xfrm>
          <a:prstGeom prst="rect">
            <a:avLst/>
          </a:prstGeom>
        </p:spPr>
      </p:pic>
      <p:sp>
        <p:nvSpPr>
          <p:cNvPr id="16" name="正方形/長方形 15"/>
          <p:cNvSpPr/>
          <p:nvPr/>
        </p:nvSpPr>
        <p:spPr>
          <a:xfrm>
            <a:off x="6585965" y="2720238"/>
            <a:ext cx="684000" cy="648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38100">
                <a:solidFill>
                  <a:schemeClr val="tx1"/>
                </a:solidFill>
              </a:ln>
            </a:endParaRPr>
          </a:p>
        </p:txBody>
      </p:sp>
      <p:graphicFrame>
        <p:nvGraphicFramePr>
          <p:cNvPr id="3" name="表 2"/>
          <p:cNvGraphicFramePr>
            <a:graphicFrameLocks noGrp="1"/>
          </p:cNvGraphicFramePr>
          <p:nvPr>
            <p:extLst>
              <p:ext uri="{D42A27DB-BD31-4B8C-83A1-F6EECF244321}">
                <p14:modId xmlns:p14="http://schemas.microsoft.com/office/powerpoint/2010/main" val="1271435658"/>
              </p:ext>
            </p:extLst>
          </p:nvPr>
        </p:nvGraphicFramePr>
        <p:xfrm>
          <a:off x="611560" y="2707078"/>
          <a:ext cx="4320480" cy="3256647"/>
        </p:xfrm>
        <a:graphic>
          <a:graphicData uri="http://schemas.openxmlformats.org/drawingml/2006/table">
            <a:tbl>
              <a:tblPr firstRow="1" bandRow="1">
                <a:tableStyleId>{5C22544A-7EE6-4342-B048-85BDC9FD1C3A}</a:tableStyleId>
              </a:tblPr>
              <a:tblGrid>
                <a:gridCol w="1584176"/>
                <a:gridCol w="2736304"/>
              </a:tblGrid>
              <a:tr h="574407">
                <a:tc>
                  <a:txBody>
                    <a:bodyPr/>
                    <a:lstStyle/>
                    <a:p>
                      <a:r>
                        <a:rPr kumimoji="1" lang="ja-JP" altLang="en-US" dirty="0" smtClean="0"/>
                        <a:t>評価項目</a:t>
                      </a:r>
                      <a:endParaRPr kumimoji="1" lang="ja-JP" altLang="en-US" dirty="0"/>
                    </a:p>
                  </a:txBody>
                  <a:tcPr/>
                </a:tc>
                <a:tc>
                  <a:txBody>
                    <a:bodyPr/>
                    <a:lstStyle/>
                    <a:p>
                      <a:r>
                        <a:rPr kumimoji="1" lang="ja-JP" altLang="en-US" dirty="0" smtClean="0"/>
                        <a:t>指標</a:t>
                      </a:r>
                      <a:endParaRPr kumimoji="1" lang="ja-JP" altLang="en-US" dirty="0"/>
                    </a:p>
                  </a:txBody>
                  <a:tcPr/>
                </a:tc>
              </a:tr>
              <a:tr h="574407">
                <a:tc rowSpan="2">
                  <a:txBody>
                    <a:bodyPr/>
                    <a:lstStyle/>
                    <a:p>
                      <a:r>
                        <a:rPr kumimoji="1" lang="ja-JP" altLang="en-US" dirty="0" smtClean="0"/>
                        <a:t>ＰＣ橋のＰＣ鋼材の断面減少及び破断により安全性に影響する可能性</a:t>
                      </a:r>
                    </a:p>
                    <a:p>
                      <a:endParaRPr kumimoji="1" lang="en-US" altLang="ja-JP"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性能低下</a:t>
                      </a:r>
                      <a:r>
                        <a:rPr kumimoji="1" lang="ja-JP" altLang="en-US" b="1" u="none" dirty="0" smtClean="0"/>
                        <a:t> </a:t>
                      </a:r>
                      <a:r>
                        <a:rPr kumimoji="1" lang="ja-JP" altLang="en-US" dirty="0" smtClean="0"/>
                        <a:t>指標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effectLst/>
                          <a:latin typeface="+mn-ea"/>
                          <a:ea typeface="+mn-ea"/>
                        </a:rPr>
                        <a:t>・</a:t>
                      </a:r>
                      <a:r>
                        <a:rPr lang="en-US" altLang="ja-JP" sz="1400" u="none" strike="noStrike" dirty="0" smtClean="0">
                          <a:effectLst/>
                          <a:latin typeface="+mn-ea"/>
                          <a:ea typeface="+mn-ea"/>
                        </a:rPr>
                        <a:t>PC</a:t>
                      </a:r>
                      <a:r>
                        <a:rPr lang="ja-JP" altLang="en-US" sz="1400" u="none" strike="noStrike" dirty="0" smtClean="0">
                          <a:effectLst/>
                          <a:latin typeface="+mn-ea"/>
                          <a:ea typeface="+mn-ea"/>
                        </a:rPr>
                        <a:t>鋼材の損傷</a:t>
                      </a:r>
                      <a:br>
                        <a:rPr lang="ja-JP" altLang="en-US" sz="1400" u="none" strike="noStrike" dirty="0" smtClean="0">
                          <a:effectLst/>
                          <a:latin typeface="+mn-ea"/>
                          <a:ea typeface="+mn-ea"/>
                        </a:rPr>
                      </a:br>
                      <a:r>
                        <a:rPr lang="ja-JP" altLang="en-US" sz="1400" u="none" strike="noStrike" dirty="0" smtClean="0">
                          <a:effectLst/>
                          <a:latin typeface="+mn-ea"/>
                          <a:ea typeface="+mn-ea"/>
                        </a:rPr>
                        <a:t>・主桁の損傷状態</a:t>
                      </a:r>
                      <a:endParaRPr lang="en-US" altLang="ja-JP" sz="1400" u="none" strike="noStrike" dirty="0" smtClean="0">
                        <a:effectLst/>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n-ea"/>
                        </a:rPr>
                        <a:t>例：ＰＣ鋼材の破断</a:t>
                      </a:r>
                      <a:endParaRPr kumimoji="1" lang="en-US" altLang="ja-JP" sz="1600" b="1" dirty="0" smtClean="0">
                        <a:solidFill>
                          <a:schemeClr val="tx1"/>
                        </a:solidFill>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n-ea"/>
                        </a:rPr>
                        <a:t>　　　→</a:t>
                      </a:r>
                      <a:r>
                        <a:rPr kumimoji="1" lang="ja-JP" altLang="en-US" sz="1600" b="1" dirty="0" smtClean="0">
                          <a:solidFill>
                            <a:srgbClr val="FF0000"/>
                          </a:solidFill>
                          <a:latin typeface="+mn-ea"/>
                        </a:rPr>
                        <a:t> </a:t>
                      </a:r>
                      <a:r>
                        <a:rPr kumimoji="1" lang="ja-JP" altLang="en-US" sz="2000" b="1" u="sng" dirty="0" smtClean="0">
                          <a:solidFill>
                            <a:srgbClr val="FF0000"/>
                          </a:solidFill>
                          <a:latin typeface="+mn-ea"/>
                        </a:rPr>
                        <a:t>評価</a:t>
                      </a:r>
                      <a:r>
                        <a:rPr kumimoji="1" lang="en-US" altLang="ja-JP" sz="2000" b="1" u="sng" dirty="0" smtClean="0">
                          <a:solidFill>
                            <a:srgbClr val="FF0000"/>
                          </a:solidFill>
                          <a:latin typeface="+mn-ea"/>
                        </a:rPr>
                        <a:t>Ⅲ</a:t>
                      </a:r>
                      <a:endParaRPr kumimoji="1" lang="ja-JP" altLang="en-US" sz="1600" b="1" u="sng" dirty="0" smtClean="0">
                        <a:solidFill>
                          <a:srgbClr val="FF0000"/>
                        </a:solidFill>
                        <a:latin typeface="+mn-ea"/>
                      </a:endParaRPr>
                    </a:p>
                  </a:txBody>
                  <a:tcPr/>
                </a:tc>
              </a:tr>
              <a:tr h="574407">
                <a:tc vMerge="1">
                  <a:txBody>
                    <a:bodyPr/>
                    <a:lstStyle/>
                    <a:p>
                      <a:endParaRPr kumimoji="1" lang="ja-JP" altLang="en-US" dirty="0"/>
                    </a:p>
                  </a:txBody>
                  <a:tcPr/>
                </a:tc>
                <a:tc>
                  <a:txBody>
                    <a:bodyPr/>
                    <a:lstStyle/>
                    <a:p>
                      <a:r>
                        <a:rPr kumimoji="1" lang="ja-JP" altLang="en-US" b="1" u="sng" dirty="0" smtClean="0"/>
                        <a:t>性能不足</a:t>
                      </a:r>
                      <a:r>
                        <a:rPr kumimoji="1" lang="ja-JP" altLang="en-US" b="1" u="none" dirty="0" smtClean="0"/>
                        <a:t> </a:t>
                      </a:r>
                      <a:r>
                        <a:rPr kumimoji="1" lang="ja-JP" altLang="en-US" dirty="0" smtClean="0"/>
                        <a:t>指標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u="none" strike="noStrike" dirty="0" smtClean="0">
                          <a:effectLst/>
                          <a:latin typeface="+mn-ea"/>
                          <a:ea typeface="+mn-ea"/>
                        </a:rPr>
                        <a:t>・ケーブル定着部状況（上縁定着）</a:t>
                      </a:r>
                      <a:endParaRPr lang="en-US" altLang="ja-JP" sz="1400" u="none" strike="noStrike" dirty="0" smtClean="0">
                        <a:effectLst/>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kern="1200" dirty="0" smtClean="0">
                          <a:solidFill>
                            <a:schemeClr val="tx1"/>
                          </a:solidFill>
                          <a:latin typeface="+mn-ea"/>
                          <a:ea typeface="+mn-ea"/>
                          <a:cs typeface="+mn-cs"/>
                        </a:rPr>
                        <a:t>例：ケーブル上縁定着 </a:t>
                      </a:r>
                      <a:endParaRPr kumimoji="1" lang="en-US" altLang="ja-JP" sz="1600" b="1" kern="1200" dirty="0" smtClean="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kern="1200" dirty="0" smtClean="0">
                          <a:solidFill>
                            <a:schemeClr val="tx1"/>
                          </a:solidFill>
                          <a:latin typeface="+mn-ea"/>
                          <a:ea typeface="+mn-ea"/>
                          <a:cs typeface="+mn-cs"/>
                        </a:rPr>
                        <a:t>　　　→ </a:t>
                      </a:r>
                      <a:r>
                        <a:rPr kumimoji="1" lang="ja-JP" altLang="en-US" sz="2000" b="1" u="sng" kern="1200" dirty="0" smtClean="0">
                          <a:solidFill>
                            <a:srgbClr val="FF0000"/>
                          </a:solidFill>
                          <a:latin typeface="+mn-ea"/>
                          <a:ea typeface="+mn-ea"/>
                          <a:cs typeface="+mn-cs"/>
                        </a:rPr>
                        <a:t>評価</a:t>
                      </a:r>
                      <a:r>
                        <a:rPr kumimoji="1" lang="en-US" altLang="ja-JP" sz="2000" b="1" u="sng" kern="1200" dirty="0" smtClean="0">
                          <a:solidFill>
                            <a:srgbClr val="FF0000"/>
                          </a:solidFill>
                          <a:latin typeface="+mn-ea"/>
                          <a:ea typeface="+mn-ea"/>
                          <a:cs typeface="+mn-cs"/>
                        </a:rPr>
                        <a:t>Ⅰ</a:t>
                      </a:r>
                      <a:endParaRPr kumimoji="1" lang="ja-JP" altLang="en-US" sz="1600" b="1" u="sng" kern="1200" dirty="0" smtClean="0">
                        <a:solidFill>
                          <a:srgbClr val="FF0000"/>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400" b="0" i="0" u="none" strike="noStrike" dirty="0" smtClean="0">
                        <a:solidFill>
                          <a:srgbClr val="000000"/>
                        </a:solidFill>
                        <a:effectLst/>
                        <a:latin typeface="+mn-ea"/>
                        <a:ea typeface="+mn-ea"/>
                      </a:endParaRPr>
                    </a:p>
                  </a:txBody>
                  <a:tcPr/>
                </a:tc>
              </a:tr>
            </a:tbl>
          </a:graphicData>
        </a:graphic>
      </p:graphicFrame>
      <p:sp>
        <p:nvSpPr>
          <p:cNvPr id="5" name="右矢印 4"/>
          <p:cNvSpPr/>
          <p:nvPr/>
        </p:nvSpPr>
        <p:spPr>
          <a:xfrm>
            <a:off x="5076056" y="3744533"/>
            <a:ext cx="212917"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043608" y="2348880"/>
            <a:ext cx="3185487" cy="369332"/>
          </a:xfrm>
          <a:prstGeom prst="rect">
            <a:avLst/>
          </a:prstGeom>
          <a:noFill/>
        </p:spPr>
        <p:txBody>
          <a:bodyPr wrap="none" rtlCol="0">
            <a:spAutoFit/>
          </a:bodyPr>
          <a:lstStyle/>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マトリクスによる評価（例）</a:t>
            </a:r>
            <a:endParaRPr lang="ja-JP" altLang="en-US"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809295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４．更新判定フローの検討</a:t>
            </a: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５）性能評価マトリクスによる評価方法（</a:t>
            </a:r>
            <a:r>
              <a:rPr lang="en-US" altLang="ja-JP" sz="2400" dirty="0" smtClean="0">
                <a:latin typeface="HGSｺﾞｼｯｸM" panose="020B0600000000000000" pitchFamily="50" charset="-128"/>
                <a:ea typeface="HGSｺﾞｼｯｸM" panose="020B0600000000000000" pitchFamily="50" charset="-128"/>
              </a:rPr>
              <a:t>2/3</a:t>
            </a:r>
            <a:r>
              <a:rPr lang="ja-JP" altLang="en-US" sz="2400" dirty="0" smtClean="0">
                <a:latin typeface="HGSｺﾞｼｯｸM" panose="020B0600000000000000" pitchFamily="50" charset="-128"/>
                <a:ea typeface="HGSｺﾞｼｯｸM" panose="020B0600000000000000" pitchFamily="50" charset="-128"/>
              </a:rPr>
              <a:t>）</a:t>
            </a:r>
            <a:endParaRPr lang="ja-JP" altLang="en-US" sz="24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18</a:t>
            </a:fld>
            <a:endParaRPr kumimoji="1" lang="ja-JP" altLang="en-US"/>
          </a:p>
        </p:txBody>
      </p:sp>
      <p:sp>
        <p:nvSpPr>
          <p:cNvPr id="13" name="正方形/長方形 12"/>
          <p:cNvSpPr/>
          <p:nvPr/>
        </p:nvSpPr>
        <p:spPr>
          <a:xfrm>
            <a:off x="611560" y="1530077"/>
            <a:ext cx="8064896" cy="1538883"/>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性能評価マトリクスでは、各評価項目の合計点で総合評価を行い、現時点で更新を検討すべき橋梁</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は、</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「総合評価点</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点以上</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」かつ「橋齢以外で</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以上の評価項目を有する」として条件設定</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84250" indent="-984250"/>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全国の更新事例の調査結果から単独要因で更新判断に至らない場合</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でも、</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複合要因による更新事例があることを踏まえて設定</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graphicFrame>
        <p:nvGraphicFramePr>
          <p:cNvPr id="14" name="表 13"/>
          <p:cNvGraphicFramePr>
            <a:graphicFrameLocks noGrp="1"/>
          </p:cNvGraphicFramePr>
          <p:nvPr>
            <p:extLst>
              <p:ext uri="{D42A27DB-BD31-4B8C-83A1-F6EECF244321}">
                <p14:modId xmlns:p14="http://schemas.microsoft.com/office/powerpoint/2010/main" val="967356962"/>
              </p:ext>
            </p:extLst>
          </p:nvPr>
        </p:nvGraphicFramePr>
        <p:xfrm>
          <a:off x="971600" y="3273331"/>
          <a:ext cx="7695234" cy="2603941"/>
        </p:xfrm>
        <a:graphic>
          <a:graphicData uri="http://schemas.openxmlformats.org/drawingml/2006/table">
            <a:tbl>
              <a:tblPr firstRow="1" bandRow="1">
                <a:tableStyleId>{5C22544A-7EE6-4342-B048-85BDC9FD1C3A}</a:tableStyleId>
              </a:tblPr>
              <a:tblGrid>
                <a:gridCol w="855026"/>
                <a:gridCol w="855026"/>
                <a:gridCol w="855026"/>
                <a:gridCol w="855026"/>
                <a:gridCol w="855026"/>
                <a:gridCol w="855026"/>
                <a:gridCol w="855026"/>
                <a:gridCol w="855026"/>
                <a:gridCol w="855026"/>
              </a:tblGrid>
              <a:tr h="194251">
                <a:tc rowSpan="2">
                  <a:txBody>
                    <a:bodyPr/>
                    <a:lstStyle/>
                    <a:p>
                      <a:pPr algn="ctr" fontAlgn="ctr"/>
                      <a:r>
                        <a:rPr lang="ja-JP" altLang="en-US" sz="1400" u="none" strike="noStrike" dirty="0" smtClean="0">
                          <a:effectLst/>
                        </a:rPr>
                        <a:t>評価</a:t>
                      </a:r>
                      <a:endParaRPr lang="en-US" altLang="ja-JP" sz="1400" u="none" strike="noStrike" dirty="0" smtClean="0">
                        <a:effectLst/>
                      </a:endParaRPr>
                    </a:p>
                    <a:p>
                      <a:pPr algn="ctr" fontAlgn="ctr"/>
                      <a:r>
                        <a:rPr lang="ja-JP" altLang="en-US" sz="1400" u="none" strike="noStrike" dirty="0" smtClean="0">
                          <a:effectLst/>
                        </a:rPr>
                        <a:t>項目</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fontAlgn="ctr"/>
                      <a:r>
                        <a:rPr lang="ja-JP" altLang="en-US" sz="1400" u="none" strike="noStrike" dirty="0" smtClean="0">
                          <a:effectLst/>
                        </a:rPr>
                        <a:t>性能</a:t>
                      </a:r>
                      <a:endParaRPr lang="en-US" altLang="ja-JP" sz="1400" u="none" strike="noStrike" dirty="0" smtClean="0">
                        <a:effectLst/>
                      </a:endParaRPr>
                    </a:p>
                    <a:p>
                      <a:pPr algn="ctr" fontAlgn="ctr"/>
                      <a:r>
                        <a:rPr lang="ja-JP" altLang="en-US" sz="1400" u="none" strike="noStrike" dirty="0" smtClean="0">
                          <a:effectLst/>
                        </a:rPr>
                        <a:t>低下</a:t>
                      </a: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fontAlgn="ctr"/>
                      <a:r>
                        <a:rPr lang="ja-JP" altLang="en-US" sz="1400" u="none" strike="noStrike" dirty="0" smtClean="0">
                          <a:effectLst/>
                        </a:rPr>
                        <a:t>性能</a:t>
                      </a:r>
                      <a:endParaRPr lang="en-US" altLang="ja-JP" sz="1400" u="none" strike="noStrike" dirty="0" smtClean="0">
                        <a:effectLst/>
                      </a:endParaRPr>
                    </a:p>
                    <a:p>
                      <a:pPr algn="ctr" fontAlgn="ctr"/>
                      <a:r>
                        <a:rPr lang="ja-JP" altLang="en-US" sz="1400" u="none" strike="noStrike" dirty="0" smtClean="0">
                          <a:effectLst/>
                        </a:rPr>
                        <a:t>不足</a:t>
                      </a: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fontAlgn="ctr"/>
                      <a:r>
                        <a:rPr lang="ja-JP" altLang="en-US" sz="1400" u="none" strike="noStrike" dirty="0" smtClean="0">
                          <a:effectLst/>
                        </a:rPr>
                        <a:t>評価点</a:t>
                      </a:r>
                      <a:endPar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5">
                  <a:txBody>
                    <a:bodyPr/>
                    <a:lstStyle/>
                    <a:p>
                      <a:pPr algn="ctr" fontAlgn="ctr"/>
                      <a:r>
                        <a:rPr lang="ja-JP" altLang="en-US" sz="1400" u="none" strike="noStrike" dirty="0" smtClean="0">
                          <a:effectLst/>
                        </a:rPr>
                        <a:t>各性能における評価点</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28575" cap="flat" cmpd="sng" algn="ctr">
                      <a:solidFill>
                        <a:schemeClr val="bg1"/>
                      </a:solidFill>
                      <a:prstDash val="solid"/>
                      <a:round/>
                      <a:headEnd type="none" w="med" len="med"/>
                      <a:tailEnd type="none" w="med" len="med"/>
                    </a:lnB>
                  </a:tcPr>
                </a:tc>
                <a:tc hMerge="1">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28575" cap="flat" cmpd="sng" algn="ctr">
                      <a:solidFill>
                        <a:schemeClr val="bg1"/>
                      </a:solidFill>
                      <a:prstDash val="solid"/>
                      <a:round/>
                      <a:headEnd type="none" w="med" len="med"/>
                      <a:tailEnd type="none" w="med" len="med"/>
                    </a:lnB>
                  </a:tcPr>
                </a:tc>
                <a:tc hMerge="1">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28575" cap="flat" cmpd="sng" algn="ctr">
                      <a:solidFill>
                        <a:schemeClr val="bg1"/>
                      </a:solidFill>
                      <a:prstDash val="solid"/>
                      <a:round/>
                      <a:headEnd type="none" w="med" len="med"/>
                      <a:tailEnd type="none" w="med" len="med"/>
                    </a:lnB>
                  </a:tcPr>
                </a:tc>
                <a:tc hMerge="1">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28575" cap="flat" cmpd="sng" algn="ctr">
                      <a:solidFill>
                        <a:schemeClr val="bg1"/>
                      </a:solidFill>
                      <a:prstDash val="solid"/>
                      <a:round/>
                      <a:headEnd type="none" w="med" len="med"/>
                      <a:tailEnd type="none" w="med" len="med"/>
                    </a:lnB>
                  </a:tcPr>
                </a:tc>
              </a:tr>
              <a:tr h="19425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28575" cap="flat" cmpd="sng" algn="ctr">
                      <a:solidFill>
                        <a:schemeClr val="bg1"/>
                      </a:solidFill>
                      <a:prstDash val="solid"/>
                      <a:round/>
                      <a:headEnd type="none" w="med" len="med"/>
                      <a:tailEnd type="none" w="med" len="med"/>
                    </a:lnT>
                  </a:tcPr>
                </a:tc>
                <a:tc>
                  <a:txBody>
                    <a:bodyPr/>
                    <a:lstStyle/>
                    <a:p>
                      <a:pPr algn="ctr" fontAlgn="ctr"/>
                      <a:r>
                        <a:rPr lang="ja-JP" altLang="en-US" sz="1400" u="none" strike="noStrike" dirty="0">
                          <a:effectLst/>
                        </a:rPr>
                        <a:t>安全性</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400" u="none" strike="noStrike" dirty="0">
                          <a:effectLst/>
                        </a:rPr>
                        <a:t>使用性</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400" u="none" strike="noStrike" dirty="0">
                          <a:effectLst/>
                        </a:rPr>
                        <a:t>復旧性</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400" u="none" strike="noStrike" dirty="0">
                          <a:effectLst/>
                        </a:rPr>
                        <a:t>第三者</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400" u="none" strike="noStrike" dirty="0">
                          <a:effectLst/>
                        </a:rPr>
                        <a:t>耐久性</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3591">
                <a:tc>
                  <a:txBody>
                    <a:bodyPr/>
                    <a:lstStyle/>
                    <a:p>
                      <a:pPr algn="ctr" fontAlgn="ctr"/>
                      <a:r>
                        <a:rPr lang="ja-JP" altLang="en-US" sz="1600" b="0" i="0" u="none" strike="noStrike" dirty="0" smtClean="0">
                          <a:solidFill>
                            <a:srgbClr val="000000"/>
                          </a:solidFill>
                          <a:effectLst/>
                          <a:latin typeface="Gill Sans MT 本文"/>
                          <a:ea typeface="ＭＳ Ｐゴシック" panose="020B0600070205080204" pitchFamily="50" charset="-128"/>
                        </a:rPr>
                        <a:t>１</a:t>
                      </a:r>
                      <a:endParaRPr lang="ja-JP" altLang="en-US" sz="1600" b="0" i="0" u="none" strike="noStrike" dirty="0">
                        <a:solidFill>
                          <a:srgbClr val="000000"/>
                        </a:solidFill>
                        <a:effectLst/>
                        <a:latin typeface="Gill Sans MT 本文"/>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Ⅱ</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Ⅰ</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１０</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１０</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１０</a:t>
                      </a: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１０</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3591">
                <a:tc>
                  <a:txBody>
                    <a:bodyPr/>
                    <a:lstStyle/>
                    <a:p>
                      <a:pPr marL="0" algn="ctr" rtl="0" eaLnBrk="1" fontAlgn="ctr" latinLnBrk="0" hangingPunct="1"/>
                      <a:r>
                        <a:rPr kumimoji="1" lang="ja-JP" altLang="en-US" sz="1600" u="none" strike="noStrike" kern="1200" dirty="0" smtClean="0">
                          <a:solidFill>
                            <a:schemeClr val="dk1"/>
                          </a:solidFill>
                          <a:effectLst/>
                          <a:latin typeface="Gill Sans MT 本文"/>
                          <a:ea typeface="+mn-ea"/>
                          <a:cs typeface="+mn-cs"/>
                        </a:rPr>
                        <a:t>２</a:t>
                      </a:r>
                      <a:endParaRPr kumimoji="1" lang="ja-JP" altLang="en-US" sz="1600" u="none" strike="noStrike" kern="1200" dirty="0">
                        <a:solidFill>
                          <a:schemeClr val="dk1"/>
                        </a:solidFill>
                        <a:effectLst/>
                        <a:latin typeface="Gill Sans MT 本文"/>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en-US" altLang="ja-JP" sz="1600" u="none" strike="noStrike" kern="1200" dirty="0" smtClean="0">
                          <a:solidFill>
                            <a:schemeClr val="dk1"/>
                          </a:solidFill>
                          <a:effectLst/>
                          <a:latin typeface="Gill Sans MT 本文"/>
                          <a:ea typeface="+mn-ea"/>
                          <a:cs typeface="+mn-cs"/>
                        </a:rPr>
                        <a:t>Ⅱ</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０</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１０</a:t>
                      </a: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smtClean="0">
                          <a:solidFill>
                            <a:srgbClr val="000000"/>
                          </a:solidFill>
                          <a:effectLst/>
                          <a:latin typeface="ＭＳ Ｐゴシック" panose="020B0600070205080204" pitchFamily="50" charset="-128"/>
                          <a:ea typeface="ＭＳ Ｐゴシック" panose="020B0600070205080204" pitchFamily="50" charset="-128"/>
                        </a:rPr>
                        <a:t>１０</a:t>
                      </a: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smtClean="0">
                          <a:solidFill>
                            <a:srgbClr val="000000"/>
                          </a:solidFill>
                          <a:effectLst/>
                          <a:latin typeface="ＭＳ Ｐゴシック" panose="020B0600070205080204" pitchFamily="50" charset="-128"/>
                          <a:ea typeface="ＭＳ Ｐゴシック" panose="020B0600070205080204" pitchFamily="50" charset="-128"/>
                        </a:rPr>
                        <a:t>１０</a:t>
                      </a: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１０</a:t>
                      </a: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3591">
                <a:tc>
                  <a:txBody>
                    <a:bodyPr/>
                    <a:lstStyle/>
                    <a:p>
                      <a:pPr algn="ctr" fontAlgn="ctr"/>
                      <a:r>
                        <a:rPr lang="ja-JP" altLang="en-US" sz="1600" b="0" i="0" u="none" strike="noStrike" dirty="0" smtClean="0">
                          <a:solidFill>
                            <a:srgbClr val="000000"/>
                          </a:solidFill>
                          <a:effectLst/>
                          <a:latin typeface="Gill Sans MT 本文"/>
                          <a:ea typeface="ＭＳ Ｐゴシック" panose="020B0600070205080204" pitchFamily="50" charset="-128"/>
                        </a:rPr>
                        <a:t>４</a:t>
                      </a:r>
                      <a:endParaRPr lang="ja-JP" altLang="en-US" sz="1600" b="0" i="0" u="none" strike="noStrike" dirty="0">
                        <a:solidFill>
                          <a:srgbClr val="000000"/>
                        </a:solidFill>
                        <a:effectLst/>
                        <a:latin typeface="Gill Sans MT 本文"/>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Ⅰ</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Ⅰ</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3591">
                <a:tc>
                  <a:txBody>
                    <a:bodyPr/>
                    <a:lstStyle/>
                    <a:p>
                      <a:pPr marL="0" algn="ctr" rtl="0" eaLnBrk="1" fontAlgn="ctr" latinLnBrk="0" hangingPunct="1"/>
                      <a:r>
                        <a:rPr kumimoji="1" lang="ja-JP" altLang="en-US" sz="1600" u="none" strike="noStrike" kern="1200" dirty="0" smtClean="0">
                          <a:solidFill>
                            <a:schemeClr val="dk1"/>
                          </a:solidFill>
                          <a:effectLst/>
                          <a:latin typeface="Gill Sans MT 本文"/>
                          <a:ea typeface="+mn-ea"/>
                          <a:cs typeface="+mn-cs"/>
                        </a:rPr>
                        <a:t>・・・</a:t>
                      </a:r>
                      <a:endParaRPr kumimoji="1" lang="ja-JP" altLang="en-US" sz="1600" u="none" strike="noStrike" kern="1200" dirty="0">
                        <a:solidFill>
                          <a:schemeClr val="dk1"/>
                        </a:solidFill>
                        <a:effectLst/>
                        <a:latin typeface="Gill Sans MT 本文"/>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3591">
                <a:tc>
                  <a:txBody>
                    <a:bodyPr/>
                    <a:lstStyle/>
                    <a:p>
                      <a:pPr marL="0" algn="ctr" rtl="0" eaLnBrk="1" fontAlgn="ctr" latinLnBrk="0" hangingPunct="1"/>
                      <a:r>
                        <a:rPr kumimoji="1" lang="ja-JP" altLang="en-US" sz="1600" u="none" strike="noStrike" kern="1200" dirty="0" smtClean="0">
                          <a:solidFill>
                            <a:schemeClr val="dk1"/>
                          </a:solidFill>
                          <a:effectLst/>
                          <a:latin typeface="Gill Sans MT 本文"/>
                          <a:ea typeface="+mn-ea"/>
                          <a:cs typeface="+mn-cs"/>
                        </a:rPr>
                        <a:t>２６</a:t>
                      </a:r>
                      <a:endParaRPr kumimoji="1" lang="ja-JP" altLang="en-US" sz="1600" u="none" strike="noStrike" kern="1200" dirty="0">
                        <a:solidFill>
                          <a:schemeClr val="dk1"/>
                        </a:solidFill>
                        <a:effectLst/>
                        <a:latin typeface="Gill Sans MT 本文"/>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Ⅱ</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Ⅱ</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２５</a:t>
                      </a:r>
                      <a:endParaRPr lang="en-US" altLang="ja-JP" sz="1600" b="0" i="0" u="none" strike="noStrike" dirty="0">
                        <a:ln cmpd="dbl">
                          <a:solidFill>
                            <a:schemeClr val="tx1"/>
                          </a:solidFill>
                        </a:ln>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２５</a:t>
                      </a: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3591">
                <a:tc>
                  <a:txBody>
                    <a:bodyPr/>
                    <a:lstStyle/>
                    <a:p>
                      <a:pPr marL="0" algn="ctr" rtl="0" eaLnBrk="1" fontAlgn="ctr" latinLnBrk="0" hangingPunct="1"/>
                      <a:r>
                        <a:rPr kumimoji="1" lang="ja-JP" altLang="en-US" sz="1600" u="none" strike="noStrike" kern="1200" dirty="0" smtClean="0">
                          <a:solidFill>
                            <a:schemeClr val="dk1"/>
                          </a:solidFill>
                          <a:effectLst/>
                          <a:latin typeface="Gill Sans MT 本文"/>
                          <a:ea typeface="+mn-ea"/>
                          <a:cs typeface="+mn-cs"/>
                        </a:rPr>
                        <a:t>・・・</a:t>
                      </a:r>
                      <a:endParaRPr kumimoji="1" lang="ja-JP" altLang="en-US" sz="1600" u="none" strike="noStrike" kern="1200" dirty="0">
                        <a:solidFill>
                          <a:schemeClr val="dk1"/>
                        </a:solidFill>
                        <a:effectLst/>
                        <a:latin typeface="Gill Sans MT 本文"/>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kumimoji="1" lang="ja-JP" altLang="en-US" sz="1600" u="none" strike="noStrike" kern="1200" dirty="0" smtClean="0">
                          <a:solidFill>
                            <a:schemeClr val="dk1"/>
                          </a:solidFill>
                          <a:effectLst/>
                          <a:latin typeface="Gill Sans MT 本文"/>
                          <a:ea typeface="+mn-ea"/>
                          <a:cs typeface="+mn-cs"/>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3591">
                <a:tc>
                  <a:txBody>
                    <a:bodyPr/>
                    <a:lstStyle/>
                    <a:p>
                      <a:pPr marL="0" algn="ctr" rtl="0" eaLnBrk="1" fontAlgn="ctr" latinLnBrk="0" hangingPunct="1"/>
                      <a:r>
                        <a:rPr kumimoji="1" lang="ja-JP" altLang="en-US" sz="1600" u="none" strike="noStrike" kern="1200" dirty="0" smtClean="0">
                          <a:solidFill>
                            <a:schemeClr val="dk1"/>
                          </a:solidFill>
                          <a:effectLst/>
                          <a:latin typeface="Gill Sans MT 本文"/>
                          <a:ea typeface="+mn-ea"/>
                          <a:cs typeface="+mn-cs"/>
                        </a:rPr>
                        <a:t>４３</a:t>
                      </a:r>
                      <a:endParaRPr kumimoji="1" lang="ja-JP" altLang="en-US" sz="1600" u="none" strike="noStrike" kern="1200" dirty="0">
                        <a:solidFill>
                          <a:schemeClr val="dk1"/>
                        </a:solidFill>
                        <a:effectLst/>
                        <a:latin typeface="Gill Sans MT 本文"/>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０</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０</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０</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０</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84616">
                <a:tc>
                  <a:txBody>
                    <a:bodyPr/>
                    <a:lstStyle/>
                    <a:p>
                      <a:pPr marL="0" algn="ctr" rtl="0" eaLnBrk="1" fontAlgn="ctr" latinLnBrk="0" hangingPunct="1"/>
                      <a:r>
                        <a:rPr kumimoji="1" lang="ja-JP" altLang="en-US" sz="1600" u="none" strike="noStrike" kern="1200" dirty="0" smtClean="0">
                          <a:solidFill>
                            <a:schemeClr val="dk1"/>
                          </a:solidFill>
                          <a:effectLst/>
                          <a:latin typeface="Gill Sans MT 本文"/>
                          <a:ea typeface="+mn-ea"/>
                          <a:cs typeface="+mn-cs"/>
                        </a:rPr>
                        <a:t>総合評価</a:t>
                      </a:r>
                      <a:endParaRPr kumimoji="1" lang="ja-JP" altLang="en-US" sz="1600" u="none" strike="noStrike" kern="1200" dirty="0">
                        <a:solidFill>
                          <a:schemeClr val="dk1"/>
                        </a:solidFill>
                        <a:effectLst/>
                        <a:latin typeface="Gill Sans MT 本文"/>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endParaRPr lang="ja-JP" altLang="en-US" sz="1600" b="0" i="0" u="none" strike="noStrike" dirty="0">
                        <a:ln cmpd="dbl">
                          <a:solidFill>
                            <a:schemeClr val="tx1"/>
                          </a:solidFill>
                        </a:ln>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４７</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４７</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１０</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４７</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０</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5" name="正方形/長方形 14"/>
          <p:cNvSpPr/>
          <p:nvPr/>
        </p:nvSpPr>
        <p:spPr>
          <a:xfrm>
            <a:off x="1259632" y="5858108"/>
            <a:ext cx="7407200" cy="523220"/>
          </a:xfrm>
          <a:prstGeom prst="rect">
            <a:avLst/>
          </a:prstGeom>
          <a:noFill/>
        </p:spPr>
        <p:txBody>
          <a:bodyPr wrap="square" rtlCol="0">
            <a:spAutoFit/>
          </a:bodyPr>
          <a:lstStyle/>
          <a:p>
            <a:pPr marL="984250" indent="-984250"/>
            <a:r>
              <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各性能における評価点は、各評価項目に関係する全性能に対して、</a:t>
            </a:r>
            <a:endPar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　マトリクス評価点そのままを配賦している</a:t>
            </a:r>
            <a:endPar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正方形/長方形 8"/>
          <p:cNvSpPr/>
          <p:nvPr/>
        </p:nvSpPr>
        <p:spPr>
          <a:xfrm>
            <a:off x="2267744" y="2999551"/>
            <a:ext cx="5030936" cy="307777"/>
          </a:xfrm>
          <a:prstGeom prst="rect">
            <a:avLst/>
          </a:prstGeom>
          <a:noFill/>
        </p:spPr>
        <p:txBody>
          <a:bodyPr wrap="square" rtlCol="0">
            <a:spAutoFit/>
          </a:bodyPr>
          <a:lstStyle/>
          <a:p>
            <a:pPr marL="984250" indent="-984250" algn="ct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～橋梁における評価事例～</a:t>
            </a:r>
            <a:endPar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874675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４．更新判定フローの検討</a:t>
            </a: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５）性能評価マトリクスによる評価方法（</a:t>
            </a:r>
            <a:r>
              <a:rPr lang="en-US" altLang="ja-JP" sz="2400" dirty="0" smtClean="0">
                <a:latin typeface="HGSｺﾞｼｯｸM" panose="020B0600000000000000" pitchFamily="50" charset="-128"/>
                <a:ea typeface="HGSｺﾞｼｯｸM" panose="020B0600000000000000" pitchFamily="50" charset="-128"/>
              </a:rPr>
              <a:t>3/3</a:t>
            </a:r>
            <a:r>
              <a:rPr lang="ja-JP" altLang="en-US" sz="2400" dirty="0" smtClean="0">
                <a:latin typeface="HGSｺﾞｼｯｸM" panose="020B0600000000000000" pitchFamily="50" charset="-128"/>
                <a:ea typeface="HGSｺﾞｼｯｸM" panose="020B0600000000000000" pitchFamily="50" charset="-128"/>
              </a:rPr>
              <a:t>）</a:t>
            </a:r>
            <a:endParaRPr lang="ja-JP" altLang="en-US" sz="24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19</a:t>
            </a:fld>
            <a:endParaRPr kumimoji="1" lang="ja-JP" altLang="en-US"/>
          </a:p>
        </p:txBody>
      </p:sp>
      <p:sp>
        <p:nvSpPr>
          <p:cNvPr id="13" name="正方形/長方形 12"/>
          <p:cNvSpPr/>
          <p:nvPr/>
        </p:nvSpPr>
        <p:spPr>
          <a:xfrm>
            <a:off x="611560" y="1571308"/>
            <a:ext cx="8532440" cy="156966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将来の計画的更新では、総合評価に加えて、</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安全性</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使用性</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復旧性</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第三者影響度</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耐久性</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の観点、橋梁の重要度等を踏まえた優先順位の検討が必要</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84250" indent="-984250"/>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複数</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橋梁において更新が必要となった場合</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、特</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に</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安全性</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の評価点が高い</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橋梁から優先的に更新</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実施する考え方も想定される</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874192065"/>
              </p:ext>
            </p:extLst>
          </p:nvPr>
        </p:nvGraphicFramePr>
        <p:xfrm>
          <a:off x="1089254" y="3822370"/>
          <a:ext cx="7344817" cy="1910886"/>
        </p:xfrm>
        <a:graphic>
          <a:graphicData uri="http://schemas.openxmlformats.org/drawingml/2006/table">
            <a:tbl>
              <a:tblPr firstRow="1" bandRow="1">
                <a:tableStyleId>{5C22544A-7EE6-4342-B048-85BDC9FD1C3A}</a:tableStyleId>
              </a:tblPr>
              <a:tblGrid>
                <a:gridCol w="816091"/>
                <a:gridCol w="816091"/>
                <a:gridCol w="816091"/>
                <a:gridCol w="816091"/>
                <a:gridCol w="816091"/>
                <a:gridCol w="816091"/>
                <a:gridCol w="816091"/>
                <a:gridCol w="904970"/>
                <a:gridCol w="727210"/>
              </a:tblGrid>
              <a:tr h="234026">
                <a:tc rowSpan="2">
                  <a:txBody>
                    <a:bodyPr/>
                    <a:lstStyle/>
                    <a:p>
                      <a:pPr algn="ctr" fontAlgn="ctr"/>
                      <a:r>
                        <a:rPr lang="ja-JP" altLang="en-US" sz="1600" u="none" strike="noStrike" dirty="0">
                          <a:effectLst/>
                        </a:rPr>
                        <a:t>橋梁名</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rowSpan="2">
                  <a:txBody>
                    <a:bodyPr/>
                    <a:lstStyle/>
                    <a:p>
                      <a:pPr algn="ctr" fontAlgn="ctr"/>
                      <a:r>
                        <a:rPr lang="ja-JP" altLang="en-US" sz="1600" u="none" strike="noStrike" dirty="0" smtClean="0">
                          <a:effectLst/>
                        </a:rPr>
                        <a:t>総合</a:t>
                      </a:r>
                      <a:endParaRPr lang="en-US" altLang="ja-JP" sz="1600" u="none" strike="noStrike" dirty="0" smtClean="0">
                        <a:effectLst/>
                      </a:endParaRPr>
                    </a:p>
                    <a:p>
                      <a:pPr algn="ctr" fontAlgn="ctr"/>
                      <a:r>
                        <a:rPr lang="ja-JP" altLang="en-US" sz="16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評価</a:t>
                      </a:r>
                      <a:endParaRPr lang="ja-JP" altLang="en-US" sz="16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mpd="sng">
                      <a:noFill/>
                    </a:lnR>
                  </a:tcPr>
                </a:tc>
                <a:tc gridSpan="5">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mpd="sng">
                      <a:noFill/>
                    </a:lnL>
                    <a:lnB w="28575" cap="flat" cmpd="sng" algn="ctr">
                      <a:solidFill>
                        <a:schemeClr val="bg1"/>
                      </a:solidFill>
                      <a:prstDash val="solid"/>
                      <a:round/>
                      <a:headEnd type="none" w="med" len="med"/>
                      <a:tailEnd type="none" w="med" len="med"/>
                    </a:lnB>
                  </a:tcPr>
                </a:tc>
                <a:tc hMerge="1">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28575" cap="flat" cmpd="sng" algn="ctr">
                      <a:solidFill>
                        <a:schemeClr val="bg1"/>
                      </a:solidFill>
                      <a:prstDash val="solid"/>
                      <a:round/>
                      <a:headEnd type="none" w="med" len="med"/>
                      <a:tailEnd type="none" w="med" len="med"/>
                    </a:lnB>
                  </a:tcPr>
                </a:tc>
                <a:tc hMerge="1">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28575" cap="flat" cmpd="sng" algn="ctr">
                      <a:solidFill>
                        <a:schemeClr val="bg1"/>
                      </a:solidFill>
                      <a:prstDash val="solid"/>
                      <a:round/>
                      <a:headEnd type="none" w="med" len="med"/>
                      <a:tailEnd type="none" w="med" len="med"/>
                    </a:lnB>
                  </a:tcPr>
                </a:tc>
                <a:tc hMerge="1">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28575" cap="flat" cmpd="sng" algn="ctr">
                      <a:solidFill>
                        <a:schemeClr val="bg1"/>
                      </a:solidFill>
                      <a:prstDash val="solid"/>
                      <a:round/>
                      <a:headEnd type="none" w="med" len="med"/>
                      <a:tailEnd type="none" w="med" len="med"/>
                    </a:lnB>
                  </a:tcPr>
                </a:tc>
                <a:tc hMerge="1">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28575" cap="flat" cmpd="sng" algn="ctr">
                      <a:solidFill>
                        <a:schemeClr val="bg1"/>
                      </a:solidFill>
                      <a:prstDash val="solid"/>
                      <a:round/>
                      <a:headEnd type="none" w="med" len="med"/>
                      <a:tailEnd type="none" w="med" len="med"/>
                    </a:lnB>
                  </a:tcPr>
                </a:tc>
                <a:tc rowSpan="2">
                  <a:txBody>
                    <a:bodyPr/>
                    <a:lstStyle/>
                    <a:p>
                      <a:pPr algn="ctr" fontAlgn="ctr"/>
                      <a:r>
                        <a:rPr lang="ja-JP" altLang="en-US" sz="1600" u="none" strike="noStrike" dirty="0">
                          <a:effectLst/>
                        </a:rPr>
                        <a:t>検討対象</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rowSpan="2">
                  <a:txBody>
                    <a:bodyPr/>
                    <a:lstStyle/>
                    <a:p>
                      <a:pPr algn="ctr" fontAlgn="ctr"/>
                      <a:r>
                        <a:rPr lang="ja-JP" altLang="en-US" sz="1600" u="none" strike="noStrike" dirty="0">
                          <a:effectLst/>
                        </a:rPr>
                        <a:t>優先度</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34026">
                <a:tc vMerge="1">
                  <a:txBody>
                    <a:bodyPr/>
                    <a:lstStyle/>
                    <a:p>
                      <a:endParaRPr kumimoji="1" lang="ja-JP" altLang="en-US"/>
                    </a:p>
                  </a:txBody>
                  <a:tcPr/>
                </a:tc>
                <a:tc vMerge="1">
                  <a:txBody>
                    <a:bodyPr/>
                    <a:lstStyle/>
                    <a:p>
                      <a:pPr algn="ct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28575" cap="flat" cmpd="sng" algn="ctr">
                      <a:solidFill>
                        <a:schemeClr val="bg1"/>
                      </a:solidFill>
                      <a:prstDash val="solid"/>
                      <a:round/>
                      <a:headEnd type="none" w="med" len="med"/>
                      <a:tailEnd type="none" w="med" len="med"/>
                    </a:lnT>
                  </a:tcPr>
                </a:tc>
                <a:tc>
                  <a:txBody>
                    <a:bodyPr/>
                    <a:lstStyle/>
                    <a:p>
                      <a:pPr algn="ctr" fontAlgn="ctr"/>
                      <a:r>
                        <a:rPr lang="ja-JP" altLang="en-US" sz="1600" u="none" strike="noStrike" dirty="0">
                          <a:effectLst/>
                        </a:rPr>
                        <a:t>安全性</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28575" cap="flat" cmpd="sng" algn="ctr">
                      <a:solidFill>
                        <a:schemeClr val="bg1"/>
                      </a:solidFill>
                      <a:prstDash val="solid"/>
                      <a:round/>
                      <a:headEnd type="none" w="med" len="med"/>
                      <a:tailEnd type="none" w="med" len="med"/>
                    </a:lnT>
                  </a:tcPr>
                </a:tc>
                <a:tc>
                  <a:txBody>
                    <a:bodyPr/>
                    <a:lstStyle/>
                    <a:p>
                      <a:pPr algn="ctr" fontAlgn="ctr"/>
                      <a:r>
                        <a:rPr lang="ja-JP" altLang="en-US" sz="1600" u="none" strike="noStrike" dirty="0">
                          <a:effectLst/>
                        </a:rPr>
                        <a:t>使用性</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28575" cap="flat" cmpd="sng" algn="ctr">
                      <a:solidFill>
                        <a:schemeClr val="bg1"/>
                      </a:solidFill>
                      <a:prstDash val="solid"/>
                      <a:round/>
                      <a:headEnd type="none" w="med" len="med"/>
                      <a:tailEnd type="none" w="med" len="med"/>
                    </a:lnT>
                  </a:tcPr>
                </a:tc>
                <a:tc>
                  <a:txBody>
                    <a:bodyPr/>
                    <a:lstStyle/>
                    <a:p>
                      <a:pPr algn="ctr" fontAlgn="ctr"/>
                      <a:r>
                        <a:rPr lang="ja-JP" altLang="en-US" sz="1600" u="none" strike="noStrike" dirty="0">
                          <a:effectLst/>
                        </a:rPr>
                        <a:t>復旧性</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28575" cap="flat" cmpd="sng" algn="ctr">
                      <a:solidFill>
                        <a:schemeClr val="bg1"/>
                      </a:solidFill>
                      <a:prstDash val="solid"/>
                      <a:round/>
                      <a:headEnd type="none" w="med" len="med"/>
                      <a:tailEnd type="none" w="med" len="med"/>
                    </a:lnT>
                  </a:tcPr>
                </a:tc>
                <a:tc>
                  <a:txBody>
                    <a:bodyPr/>
                    <a:lstStyle/>
                    <a:p>
                      <a:pPr algn="ctr" fontAlgn="ctr"/>
                      <a:r>
                        <a:rPr lang="ja-JP" altLang="en-US" sz="1600" u="none" strike="noStrike" dirty="0">
                          <a:effectLst/>
                        </a:rPr>
                        <a:t>第三者</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28575" cap="flat" cmpd="sng" algn="ctr">
                      <a:solidFill>
                        <a:schemeClr val="bg1"/>
                      </a:solidFill>
                      <a:prstDash val="solid"/>
                      <a:round/>
                      <a:headEnd type="none" w="med" len="med"/>
                      <a:tailEnd type="none" w="med" len="med"/>
                    </a:lnT>
                  </a:tcPr>
                </a:tc>
                <a:tc>
                  <a:txBody>
                    <a:bodyPr/>
                    <a:lstStyle/>
                    <a:p>
                      <a:pPr algn="ctr" fontAlgn="ctr"/>
                      <a:r>
                        <a:rPr lang="ja-JP" altLang="en-US" sz="1600" u="none" strike="noStrike" dirty="0">
                          <a:effectLst/>
                        </a:rPr>
                        <a:t>耐久性</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28575" cap="flat" cmpd="sng" algn="ctr">
                      <a:solidFill>
                        <a:schemeClr val="bg1"/>
                      </a:solid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r>
              <a:tr h="468052">
                <a:tc>
                  <a:txBody>
                    <a:bodyPr/>
                    <a:lstStyle/>
                    <a:p>
                      <a:pPr algn="ctr" fontAlgn="ctr"/>
                      <a:r>
                        <a:rPr lang="en-US" sz="1600" u="none" strike="noStrike">
                          <a:effectLst/>
                        </a:rPr>
                        <a:t>A</a:t>
                      </a:r>
                      <a:r>
                        <a:rPr lang="ja-JP" altLang="en-US" sz="1600" u="none" strike="noStrike">
                          <a:effectLst/>
                        </a:rPr>
                        <a:t>橋</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60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20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a:effectLst/>
                        </a:rPr>
                        <a:t>20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30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20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a:effectLst/>
                        </a:rPr>
                        <a:t>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600" u="none" strike="noStrike">
                          <a:effectLst/>
                        </a:rPr>
                        <a:t>○</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a:effectLst/>
                        </a:rPr>
                        <a:t>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468052">
                <a:tc>
                  <a:txBody>
                    <a:bodyPr/>
                    <a:lstStyle/>
                    <a:p>
                      <a:pPr algn="ctr" fontAlgn="ctr"/>
                      <a:r>
                        <a:rPr lang="en-US" sz="1600" u="none" strike="noStrike" dirty="0">
                          <a:effectLst/>
                        </a:rPr>
                        <a:t>B</a:t>
                      </a:r>
                      <a:r>
                        <a:rPr lang="ja-JP" altLang="en-US" sz="1600" u="none" strike="noStrike" dirty="0">
                          <a:effectLst/>
                        </a:rPr>
                        <a:t>橋</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55</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50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20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20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20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45</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600" u="none" strike="noStrike" dirty="0">
                          <a:effectLst/>
                        </a:rPr>
                        <a:t>○</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1</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468052">
                <a:tc>
                  <a:txBody>
                    <a:bodyPr/>
                    <a:lstStyle/>
                    <a:p>
                      <a:pPr algn="ctr" fontAlgn="ctr"/>
                      <a:r>
                        <a:rPr lang="en-US" sz="1600" u="none" strike="noStrike">
                          <a:effectLst/>
                        </a:rPr>
                        <a:t>C</a:t>
                      </a:r>
                      <a:r>
                        <a:rPr lang="ja-JP" altLang="en-US" sz="1600" u="none" strike="noStrike">
                          <a:effectLst/>
                        </a:rPr>
                        <a:t>橋</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a:effectLst/>
                        </a:rPr>
                        <a:t>40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a:effectLst/>
                        </a:rPr>
                        <a:t>10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a:effectLst/>
                        </a:rPr>
                        <a:t>10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a:effectLst/>
                        </a:rPr>
                        <a:t>20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a:effectLst/>
                        </a:rPr>
                        <a:t>10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a:effectLst/>
                        </a:rPr>
                        <a:t>35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1600" u="none" strike="noStrike" dirty="0">
                          <a:effectLst/>
                        </a:rPr>
                        <a:t>-</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5" name="正方形/長方形 4"/>
          <p:cNvSpPr/>
          <p:nvPr/>
        </p:nvSpPr>
        <p:spPr>
          <a:xfrm>
            <a:off x="2726966" y="4775821"/>
            <a:ext cx="792088"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668344" y="4776946"/>
            <a:ext cx="792088"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241382" y="3462330"/>
            <a:ext cx="5400600" cy="369332"/>
          </a:xfrm>
          <a:prstGeom prst="rect">
            <a:avLst/>
          </a:prstGeom>
          <a:noFill/>
        </p:spPr>
        <p:txBody>
          <a:bodyPr wrap="square" rtlCol="0">
            <a:spAutoFit/>
          </a:bodyPr>
          <a:lstStyle/>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計画的更新における優先順位の考え方（例）</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068478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sp>
        <p:nvSpPr>
          <p:cNvPr id="17" name="テキスト ボックス 16"/>
          <p:cNvSpPr txBox="1"/>
          <p:nvPr/>
        </p:nvSpPr>
        <p:spPr>
          <a:xfrm>
            <a:off x="1115616" y="1956896"/>
            <a:ext cx="6912768" cy="3970318"/>
          </a:xfrm>
          <a:prstGeom prst="rect">
            <a:avLst/>
          </a:prstGeom>
          <a:noFill/>
        </p:spPr>
        <p:txBody>
          <a:bodyPr wrap="square" rtlCol="0">
            <a:spAutoFit/>
          </a:bodyPr>
          <a:lstStyle/>
          <a:p>
            <a:r>
              <a:rPr lang="ja-JP" altLang="en-US" sz="3600" dirty="0" smtClean="0">
                <a:latin typeface="HGSｺﾞｼｯｸM" panose="020B0600000000000000" pitchFamily="50" charset="-128"/>
                <a:ea typeface="HGSｺﾞｼｯｸM" panose="020B0600000000000000" pitchFamily="50" charset="-128"/>
              </a:rPr>
              <a:t>１．更新事業の概要</a:t>
            </a:r>
            <a:endParaRPr lang="en-US" altLang="ja-JP" sz="3600" dirty="0" smtClean="0">
              <a:latin typeface="HGSｺﾞｼｯｸM" panose="020B0600000000000000" pitchFamily="50" charset="-128"/>
              <a:ea typeface="HGSｺﾞｼｯｸM" panose="020B0600000000000000" pitchFamily="50" charset="-128"/>
            </a:endParaRPr>
          </a:p>
          <a:p>
            <a:r>
              <a:rPr lang="ja-JP" altLang="en-US" sz="3600" dirty="0">
                <a:latin typeface="HGSｺﾞｼｯｸM" panose="020B0600000000000000" pitchFamily="50" charset="-128"/>
                <a:ea typeface="HGSｺﾞｼｯｸM" panose="020B0600000000000000" pitchFamily="50" charset="-128"/>
              </a:rPr>
              <a:t>２</a:t>
            </a:r>
            <a:r>
              <a:rPr lang="ja-JP" altLang="en-US" sz="3600" dirty="0" smtClean="0">
                <a:latin typeface="HGSｺﾞｼｯｸM" panose="020B0600000000000000" pitchFamily="50" charset="-128"/>
                <a:ea typeface="HGSｺﾞｼｯｸM" panose="020B0600000000000000" pitchFamily="50" charset="-128"/>
              </a:rPr>
              <a:t>．更新検討の概要</a:t>
            </a:r>
            <a:endParaRPr lang="en-US" altLang="ja-JP" sz="3600" dirty="0" smtClean="0">
              <a:latin typeface="HGSｺﾞｼｯｸM" panose="020B0600000000000000" pitchFamily="50" charset="-128"/>
              <a:ea typeface="HGSｺﾞｼｯｸM" panose="020B0600000000000000" pitchFamily="50" charset="-128"/>
            </a:endParaRPr>
          </a:p>
          <a:p>
            <a:r>
              <a:rPr lang="ja-JP" altLang="en-US" sz="3600" dirty="0">
                <a:latin typeface="HGSｺﾞｼｯｸM" panose="020B0600000000000000" pitchFamily="50" charset="-128"/>
                <a:ea typeface="HGSｺﾞｼｯｸM" panose="020B0600000000000000" pitchFamily="50" charset="-128"/>
              </a:rPr>
              <a:t>３</a:t>
            </a:r>
            <a:r>
              <a:rPr lang="ja-JP" altLang="en-US" sz="3600" dirty="0" smtClean="0">
                <a:latin typeface="HGSｺﾞｼｯｸM" panose="020B0600000000000000" pitchFamily="50" charset="-128"/>
                <a:ea typeface="HGSｺﾞｼｯｸM" panose="020B0600000000000000" pitchFamily="50" charset="-128"/>
              </a:rPr>
              <a:t>．用語の整理</a:t>
            </a:r>
            <a:endParaRPr lang="en-US" altLang="ja-JP" sz="3600" dirty="0" smtClean="0">
              <a:latin typeface="HGSｺﾞｼｯｸM" panose="020B0600000000000000" pitchFamily="50" charset="-128"/>
              <a:ea typeface="HGSｺﾞｼｯｸM" panose="020B0600000000000000" pitchFamily="50" charset="-128"/>
            </a:endParaRPr>
          </a:p>
          <a:p>
            <a:r>
              <a:rPr lang="ja-JP" altLang="en-US" sz="3600" dirty="0">
                <a:latin typeface="HGSｺﾞｼｯｸM" panose="020B0600000000000000" pitchFamily="50" charset="-128"/>
                <a:ea typeface="HGSｺﾞｼｯｸM" panose="020B0600000000000000" pitchFamily="50" charset="-128"/>
              </a:rPr>
              <a:t>４</a:t>
            </a:r>
            <a:r>
              <a:rPr lang="ja-JP" altLang="en-US" sz="3600" dirty="0" smtClean="0">
                <a:latin typeface="HGSｺﾞｼｯｸM" panose="020B0600000000000000" pitchFamily="50" charset="-128"/>
                <a:ea typeface="HGSｺﾞｼｯｸM" panose="020B0600000000000000" pitchFamily="50" charset="-128"/>
              </a:rPr>
              <a:t>．</a:t>
            </a:r>
            <a:r>
              <a:rPr lang="ja-JP" altLang="en-US" sz="3600" dirty="0">
                <a:latin typeface="HGSｺﾞｼｯｸM" panose="020B0600000000000000" pitchFamily="50" charset="-128"/>
                <a:ea typeface="HGSｺﾞｼｯｸM" panose="020B0600000000000000" pitchFamily="50" charset="-128"/>
              </a:rPr>
              <a:t>更新判定フローの検討</a:t>
            </a:r>
            <a:endParaRPr lang="en-US" altLang="ja-JP" sz="3600" dirty="0" smtClean="0">
              <a:latin typeface="HGSｺﾞｼｯｸM" panose="020B0600000000000000" pitchFamily="50" charset="-128"/>
              <a:ea typeface="HGSｺﾞｼｯｸM" panose="020B0600000000000000" pitchFamily="50" charset="-128"/>
            </a:endParaRPr>
          </a:p>
          <a:p>
            <a:r>
              <a:rPr lang="ja-JP" altLang="en-US" sz="3600" dirty="0" smtClean="0">
                <a:latin typeface="HGSｺﾞｼｯｸM" panose="020B0600000000000000" pitchFamily="50" charset="-128"/>
                <a:ea typeface="HGSｺﾞｼｯｸM" panose="020B0600000000000000" pitchFamily="50" charset="-128"/>
              </a:rPr>
              <a:t>５．更新判定フローによる照査６．検討</a:t>
            </a:r>
            <a:r>
              <a:rPr lang="ja-JP" altLang="en-US" sz="3600" dirty="0">
                <a:latin typeface="HGSｺﾞｼｯｸM" panose="020B0600000000000000" pitchFamily="50" charset="-128"/>
                <a:ea typeface="HGSｺﾞｼｯｸM" panose="020B0600000000000000" pitchFamily="50" charset="-128"/>
              </a:rPr>
              <a:t>結果と今後の進め方</a:t>
            </a:r>
            <a:endParaRPr lang="en-US" altLang="ja-JP" sz="3600" dirty="0" smtClean="0">
              <a:latin typeface="HGSｺﾞｼｯｸM" panose="020B0600000000000000" pitchFamily="50" charset="-128"/>
              <a:ea typeface="HGSｺﾞｼｯｸM" panose="020B0600000000000000" pitchFamily="50" charset="-128"/>
            </a:endParaRPr>
          </a:p>
          <a:p>
            <a:r>
              <a:rPr lang="ja-JP" altLang="en-US" sz="3600" dirty="0" smtClean="0">
                <a:latin typeface="HGSｺﾞｼｯｸM" panose="020B0600000000000000" pitchFamily="50" charset="-128"/>
                <a:ea typeface="HGSｺﾞｼｯｸM" panose="020B0600000000000000" pitchFamily="50" charset="-128"/>
              </a:rPr>
              <a:t>７．まとめ</a:t>
            </a:r>
            <a:endParaRPr lang="ja-JP" altLang="en-US" sz="36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Tree>
    <p:extLst>
      <p:ext uri="{BB962C8B-B14F-4D97-AF65-F5344CB8AC3E}">
        <p14:creationId xmlns:p14="http://schemas.microsoft.com/office/powerpoint/2010/main" val="3317903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５．更新判定フローによる照査</a:t>
            </a:r>
            <a:endParaRPr lang="ja-JP" altLang="en-US"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１）照査すべき事項</a:t>
            </a:r>
            <a:endParaRPr lang="ja-JP" altLang="en-US" sz="24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20</a:t>
            </a:fld>
            <a:endParaRPr kumimoji="1" lang="ja-JP" altLang="en-US"/>
          </a:p>
        </p:txBody>
      </p:sp>
      <p:sp>
        <p:nvSpPr>
          <p:cNvPr id="22"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755233141"/>
              </p:ext>
            </p:extLst>
          </p:nvPr>
        </p:nvGraphicFramePr>
        <p:xfrm>
          <a:off x="827584" y="1665697"/>
          <a:ext cx="4032448" cy="4272024"/>
        </p:xfrm>
        <a:graphic>
          <a:graphicData uri="http://schemas.openxmlformats.org/drawingml/2006/table">
            <a:tbl>
              <a:tblPr/>
              <a:tblGrid>
                <a:gridCol w="316630"/>
                <a:gridCol w="1495773"/>
                <a:gridCol w="802982"/>
                <a:gridCol w="696984"/>
                <a:gridCol w="720079"/>
              </a:tblGrid>
              <a:tr h="436772">
                <a:tc>
                  <a:txBody>
                    <a:bodyPr/>
                    <a:lstStyle/>
                    <a:p>
                      <a:endParaRPr kumimoji="1" lang="ja-JP" altLang="en-US" dirty="0"/>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項目</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対象橋梁数（橋）</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YES</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NO</a:t>
                      </a:r>
                      <a:endParaRPr kumimoji="1" lang="ja-JP" altLang="en-US" sz="1600" dirty="0"/>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852">
                <a:tc>
                  <a:txBody>
                    <a:bodyPr/>
                    <a:lstStyle/>
                    <a:p>
                      <a:r>
                        <a:rPr kumimoji="1" lang="en-US" altLang="ja-JP" dirty="0" smtClean="0"/>
                        <a:t>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架替事業計画の対象</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latin typeface="+mn-ea"/>
                          <a:ea typeface="+mn-ea"/>
                        </a:rPr>
                        <a:t>２２１</a:t>
                      </a:r>
                      <a:r>
                        <a:rPr kumimoji="1" lang="ja-JP" altLang="en-US" sz="1400" dirty="0" smtClean="0"/>
                        <a:t>７</a:t>
                      </a:r>
                      <a:endParaRPr kumimoji="1" lang="ja-JP" altLang="en-US" sz="14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０</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latin typeface="+mn-ea"/>
                          <a:ea typeface="+mn-ea"/>
                        </a:rPr>
                        <a:t>２２１</a:t>
                      </a:r>
                      <a:r>
                        <a:rPr kumimoji="1" lang="ja-JP" altLang="en-US" sz="1400" dirty="0" smtClean="0"/>
                        <a:t>７</a:t>
                      </a:r>
                      <a:endParaRPr kumimoji="1" lang="ja-JP" altLang="en-US" sz="14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852">
                <a:tc>
                  <a:txBody>
                    <a:bodyPr/>
                    <a:lstStyle/>
                    <a:p>
                      <a:r>
                        <a:rPr kumimoji="1" lang="en-US" altLang="ja-JP" dirty="0" smtClean="0"/>
                        <a:t>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健全度７０点以上</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latin typeface="+mn-ea"/>
                          <a:ea typeface="+mn-ea"/>
                        </a:rPr>
                        <a:t>２２１</a:t>
                      </a:r>
                      <a:r>
                        <a:rPr kumimoji="1" lang="ja-JP" altLang="en-US" sz="1400" dirty="0" smtClean="0"/>
                        <a:t>７</a:t>
                      </a:r>
                      <a:endParaRPr kumimoji="1" lang="ja-JP" altLang="en-US" sz="140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１６７４</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５４３</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852">
                <a:tc>
                  <a:txBody>
                    <a:bodyPr/>
                    <a:lstStyle/>
                    <a:p>
                      <a:r>
                        <a:rPr kumimoji="1" lang="en-US" altLang="ja-JP" dirty="0" smtClean="0"/>
                        <a:t>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大型車交通量１方向１車線</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５４３</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２４８</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２９５</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852">
                <a:tc>
                  <a:txBody>
                    <a:bodyPr/>
                    <a:lstStyle/>
                    <a:p>
                      <a:r>
                        <a:rPr kumimoji="1" lang="en-US" altLang="ja-JP" dirty="0" smtClean="0"/>
                        <a:t>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Ｈ８道示以降の設計</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２９５</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８</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２８７</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852">
                <a:tc>
                  <a:txBody>
                    <a:bodyPr/>
                    <a:lstStyle/>
                    <a:p>
                      <a:r>
                        <a:rPr kumimoji="1" lang="en-US" altLang="ja-JP" dirty="0" smtClean="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耐荷力照査・補強済</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２８７</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２２４</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６３</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852">
                <a:tc>
                  <a:txBody>
                    <a:bodyPr/>
                    <a:lstStyle/>
                    <a:p>
                      <a:r>
                        <a:rPr kumimoji="1" lang="en-US" altLang="ja-JP" dirty="0" smtClean="0"/>
                        <a:t>f</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照査</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６３</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５５</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３</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852">
                <a:tc>
                  <a:txBody>
                    <a:bodyPr/>
                    <a:lstStyle/>
                    <a:p>
                      <a:r>
                        <a:rPr kumimoji="1" lang="en-US" altLang="ja-JP" dirty="0" smtClean="0"/>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kumimoji="1" lang="ja-JP" altLang="en-US" sz="1400" dirty="0" smtClean="0"/>
                        <a:t>通常の補修・補強で対応可能</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３</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３</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dirty="0" smtClean="0"/>
                        <a:t>　　０</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図 4"/>
          <p:cNvPicPr>
            <a:picLocks noChangeAspect="1"/>
          </p:cNvPicPr>
          <p:nvPr/>
        </p:nvPicPr>
        <p:blipFill rotWithShape="1">
          <a:blip r:embed="rId2"/>
          <a:srcRect l="7895"/>
          <a:stretch/>
        </p:blipFill>
        <p:spPr>
          <a:xfrm>
            <a:off x="4896897" y="983327"/>
            <a:ext cx="4139599" cy="5512723"/>
          </a:xfrm>
          <a:prstGeom prst="rect">
            <a:avLst/>
          </a:prstGeom>
        </p:spPr>
      </p:pic>
      <p:sp>
        <p:nvSpPr>
          <p:cNvPr id="3" name="正方形/長方形 2"/>
          <p:cNvSpPr/>
          <p:nvPr/>
        </p:nvSpPr>
        <p:spPr>
          <a:xfrm>
            <a:off x="5398595" y="3975260"/>
            <a:ext cx="2169072" cy="9680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567667" y="4973106"/>
            <a:ext cx="1374094" cy="400110"/>
          </a:xfrm>
          <a:prstGeom prst="rect">
            <a:avLst/>
          </a:prstGeom>
          <a:solidFill>
            <a:schemeClr val="bg1"/>
          </a:solidFill>
        </p:spPr>
        <p:txBody>
          <a:bodyPr wrap="none" rtlCol="0">
            <a:spAutoFit/>
          </a:bodyPr>
          <a:lstStyle/>
          <a:p>
            <a:pPr algn="ctr"/>
            <a:r>
              <a:rPr kumimoji="1" lang="en-US" altLang="ja-JP" sz="1000" dirty="0" smtClean="0">
                <a:solidFill>
                  <a:schemeClr val="bg1"/>
                </a:solidFill>
              </a:rPr>
              <a:t>H_</a:t>
            </a:r>
            <a:r>
              <a:rPr kumimoji="1" lang="ja-JP" altLang="en-US" sz="1000" dirty="0" smtClean="0">
                <a:solidFill>
                  <a:schemeClr val="bg1"/>
                </a:solidFill>
              </a:rPr>
              <a:t>性能評価マトリクス</a:t>
            </a:r>
            <a:endParaRPr kumimoji="1" lang="en-US" altLang="ja-JP" sz="1000" dirty="0" smtClean="0">
              <a:solidFill>
                <a:schemeClr val="bg1"/>
              </a:solidFill>
            </a:endParaRPr>
          </a:p>
          <a:p>
            <a:pPr algn="ctr"/>
            <a:r>
              <a:rPr lang="ja-JP" altLang="en-US" sz="1000" dirty="0">
                <a:solidFill>
                  <a:schemeClr val="bg1"/>
                </a:solidFill>
              </a:rPr>
              <a:t>に</a:t>
            </a:r>
            <a:r>
              <a:rPr lang="ja-JP" altLang="en-US" sz="1000" dirty="0" smtClean="0">
                <a:solidFill>
                  <a:schemeClr val="bg1"/>
                </a:solidFill>
              </a:rPr>
              <a:t>よる評価</a:t>
            </a:r>
            <a:endParaRPr kumimoji="1" lang="ja-JP" altLang="en-US" sz="1000" dirty="0">
              <a:solidFill>
                <a:schemeClr val="bg1"/>
              </a:solidFill>
            </a:endParaRPr>
          </a:p>
        </p:txBody>
      </p:sp>
      <p:sp>
        <p:nvSpPr>
          <p:cNvPr id="10" name="ひし形 9"/>
          <p:cNvSpPr/>
          <p:nvPr/>
        </p:nvSpPr>
        <p:spPr>
          <a:xfrm>
            <a:off x="7457192" y="4983233"/>
            <a:ext cx="1564030" cy="342354"/>
          </a:xfrm>
          <a:prstGeom prst="diamon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574079" y="4973106"/>
            <a:ext cx="1361271" cy="400110"/>
          </a:xfrm>
          <a:prstGeom prst="rect">
            <a:avLst/>
          </a:prstGeom>
          <a:noFill/>
        </p:spPr>
        <p:txBody>
          <a:bodyPr wrap="none" rtlCol="0">
            <a:spAutoFit/>
          </a:bodyPr>
          <a:lstStyle/>
          <a:p>
            <a:pPr algn="ctr"/>
            <a:r>
              <a:rPr lang="ja-JP" altLang="en-US" sz="1000" dirty="0" err="1" smtClean="0"/>
              <a:t>ｈ</a:t>
            </a:r>
            <a:r>
              <a:rPr kumimoji="1" lang="en-US" altLang="ja-JP" sz="1000" dirty="0" smtClean="0"/>
              <a:t>_</a:t>
            </a:r>
            <a:r>
              <a:rPr kumimoji="1" lang="ja-JP" altLang="en-US" sz="1000" dirty="0" smtClean="0"/>
              <a:t>性能評価マトリクス</a:t>
            </a:r>
            <a:endParaRPr kumimoji="1" lang="en-US" altLang="ja-JP" sz="1000" dirty="0" smtClean="0"/>
          </a:p>
          <a:p>
            <a:pPr algn="ctr"/>
            <a:r>
              <a:rPr lang="ja-JP" altLang="en-US" sz="1000" dirty="0"/>
              <a:t>に</a:t>
            </a:r>
            <a:r>
              <a:rPr lang="ja-JP" altLang="en-US" sz="1000" dirty="0" smtClean="0"/>
              <a:t>よる評価</a:t>
            </a:r>
            <a:endParaRPr kumimoji="1" lang="ja-JP" altLang="en-US" sz="1000" dirty="0"/>
          </a:p>
        </p:txBody>
      </p:sp>
      <p:sp>
        <p:nvSpPr>
          <p:cNvPr id="12" name="テキスト ボックス 11"/>
          <p:cNvSpPr txBox="1"/>
          <p:nvPr/>
        </p:nvSpPr>
        <p:spPr>
          <a:xfrm>
            <a:off x="7983970" y="5547036"/>
            <a:ext cx="538609" cy="161583"/>
          </a:xfrm>
          <a:prstGeom prst="rect">
            <a:avLst/>
          </a:prstGeom>
          <a:solidFill>
            <a:schemeClr val="bg1"/>
          </a:solidFill>
        </p:spPr>
        <p:txBody>
          <a:bodyPr wrap="none" lIns="0" tIns="0" rIns="0" bIns="0" rtlCol="0">
            <a:spAutoFit/>
          </a:bodyPr>
          <a:lstStyle/>
          <a:p>
            <a:r>
              <a:rPr kumimoji="1" lang="ja-JP" altLang="en-US" sz="1050" dirty="0" smtClean="0"/>
              <a:t>通常管理</a:t>
            </a:r>
            <a:endParaRPr kumimoji="1" lang="ja-JP" altLang="en-US" sz="1050" dirty="0"/>
          </a:p>
        </p:txBody>
      </p:sp>
    </p:spTree>
    <p:extLst>
      <p:ext uri="{BB962C8B-B14F-4D97-AF65-F5344CB8AC3E}">
        <p14:creationId xmlns:p14="http://schemas.microsoft.com/office/powerpoint/2010/main" val="2842084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５．更新判定フローによる照査</a:t>
            </a:r>
            <a:endParaRPr lang="ja-JP" altLang="en-US"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２）耐荷力照査（</a:t>
            </a:r>
            <a:r>
              <a:rPr lang="ja-JP" altLang="en-US" sz="2400" dirty="0">
                <a:latin typeface="HGSｺﾞｼｯｸM" panose="020B0600000000000000" pitchFamily="50" charset="-128"/>
                <a:ea typeface="HGSｺﾞｼｯｸM" panose="020B0600000000000000" pitchFamily="50" charset="-128"/>
              </a:rPr>
              <a:t>ｆ</a:t>
            </a:r>
            <a:r>
              <a:rPr lang="ja-JP" altLang="en-US" sz="2400" dirty="0" smtClean="0">
                <a:latin typeface="HGSｺﾞｼｯｸM" panose="020B0600000000000000" pitchFamily="50" charset="-128"/>
                <a:ea typeface="HGSｺﾞｼｯｸM" panose="020B0600000000000000" pitchFamily="50" charset="-128"/>
              </a:rPr>
              <a:t>）結果</a:t>
            </a:r>
            <a:endParaRPr lang="ja-JP" altLang="en-US" sz="24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21</a:t>
            </a:fld>
            <a:endParaRPr kumimoji="1" lang="ja-JP" altLang="en-US"/>
          </a:p>
        </p:txBody>
      </p:sp>
      <p:sp>
        <p:nvSpPr>
          <p:cNvPr id="13" name="正方形/長方形 12"/>
          <p:cNvSpPr/>
          <p:nvPr/>
        </p:nvSpPr>
        <p:spPr>
          <a:xfrm>
            <a:off x="611560" y="1571308"/>
            <a:ext cx="7200800" cy="40011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重さ指定道路（</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25</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ｔ</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に</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おいて、以下の</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橋で照査ＮＧ</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3470444812"/>
              </p:ext>
            </p:extLst>
          </p:nvPr>
        </p:nvGraphicFramePr>
        <p:xfrm>
          <a:off x="897588" y="2470501"/>
          <a:ext cx="7490836" cy="3046731"/>
        </p:xfrm>
        <a:graphic>
          <a:graphicData uri="http://schemas.openxmlformats.org/drawingml/2006/table">
            <a:tbl>
              <a:tblPr firstRow="1" bandRow="1">
                <a:tableStyleId>{5C22544A-7EE6-4342-B048-85BDC9FD1C3A}</a:tableStyleId>
              </a:tblPr>
              <a:tblGrid>
                <a:gridCol w="1827764"/>
                <a:gridCol w="1846648"/>
                <a:gridCol w="1030242"/>
                <a:gridCol w="1302536"/>
                <a:gridCol w="1483646"/>
              </a:tblGrid>
              <a:tr h="738082">
                <a:tc>
                  <a:txBody>
                    <a:bodyPr/>
                    <a:lstStyle/>
                    <a:p>
                      <a:pPr algn="ctr" fontAlgn="ctr"/>
                      <a:r>
                        <a:rPr lang="ja-JP" altLang="en-US" sz="1800" b="0" i="0" u="none" strike="noStrike" baseline="0" dirty="0">
                          <a:effectLst/>
                          <a:latin typeface="ＭＳ Ｐゴシック" panose="020B0600070205080204" pitchFamily="50" charset="-128"/>
                          <a:ea typeface="+mn-ea"/>
                        </a:rPr>
                        <a:t>路線</a:t>
                      </a:r>
                      <a:endParaRPr lang="ja-JP" altLang="en-US"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ja-JP" altLang="en-US" sz="1800" b="0" i="0" u="none" strike="noStrike" baseline="0" dirty="0">
                          <a:effectLst/>
                          <a:latin typeface="ＭＳ Ｐゴシック" panose="020B0600070205080204" pitchFamily="50" charset="-128"/>
                          <a:ea typeface="+mn-ea"/>
                        </a:rPr>
                        <a:t>橋梁名</a:t>
                      </a:r>
                      <a:endParaRPr lang="ja-JP" altLang="en-US"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ja-JP" altLang="en-US" sz="1800" b="0" i="0" u="none" strike="noStrike" baseline="0" dirty="0">
                          <a:effectLst/>
                          <a:latin typeface="ＭＳ Ｐゴシック" panose="020B0600070205080204" pitchFamily="50" charset="-128"/>
                          <a:ea typeface="+mn-ea"/>
                        </a:rPr>
                        <a:t>橋</a:t>
                      </a:r>
                      <a:r>
                        <a:rPr lang="ja-JP" altLang="en-US" sz="1800" b="0" i="0" u="none" strike="noStrike" baseline="0" dirty="0" smtClean="0">
                          <a:effectLst/>
                          <a:latin typeface="ＭＳ Ｐゴシック" panose="020B0600070205080204" pitchFamily="50" charset="-128"/>
                          <a:ea typeface="+mn-ea"/>
                        </a:rPr>
                        <a:t>長</a:t>
                      </a:r>
                      <a:endParaRPr lang="en-US" altLang="ja-JP" sz="1800" b="0" i="0" u="none" strike="noStrike" baseline="0" dirty="0" smtClean="0">
                        <a:effectLst/>
                        <a:latin typeface="ＭＳ Ｐゴシック" panose="020B0600070205080204" pitchFamily="50" charset="-128"/>
                        <a:ea typeface="+mn-ea"/>
                      </a:endParaRPr>
                    </a:p>
                    <a:p>
                      <a:pPr algn="ctr" fontAlgn="ctr"/>
                      <a:r>
                        <a:rPr lang="en-US" altLang="ja-JP" sz="1800" b="0" i="0" u="none" strike="noStrike" baseline="0" dirty="0" smtClean="0">
                          <a:effectLst/>
                          <a:latin typeface="ＭＳ Ｐゴシック" panose="020B0600070205080204" pitchFamily="50" charset="-128"/>
                          <a:ea typeface="+mn-ea"/>
                        </a:rPr>
                        <a:t>(</a:t>
                      </a:r>
                      <a:r>
                        <a:rPr lang="en-US" sz="1800" b="0" i="0" u="none" strike="noStrike" baseline="0" dirty="0">
                          <a:effectLst/>
                          <a:latin typeface="ＭＳ Ｐゴシック" panose="020B0600070205080204" pitchFamily="50" charset="-128"/>
                          <a:ea typeface="+mn-ea"/>
                        </a:rPr>
                        <a:t>m)</a:t>
                      </a:r>
                      <a:endParaRPr lang="en-US"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zh-TW" altLang="en-US" sz="1800" b="0" i="0" u="none" strike="noStrike" baseline="0" dirty="0">
                          <a:solidFill>
                            <a:schemeClr val="bg1"/>
                          </a:solidFill>
                          <a:effectLst/>
                          <a:latin typeface="ＭＳ Ｐゴシック" panose="020B0600070205080204" pitchFamily="50" charset="-128"/>
                          <a:ea typeface="ＭＳ Ｐゴシック" panose="020B0600070205080204" pitchFamily="50" charset="-128"/>
                        </a:rPr>
                        <a:t>大型車</a:t>
                      </a:r>
                      <a:br>
                        <a:rPr lang="zh-TW" altLang="en-US" sz="1800" b="0" i="0" u="none" strike="noStrike" baseline="0" dirty="0">
                          <a:solidFill>
                            <a:schemeClr val="bg1"/>
                          </a:solidFill>
                          <a:effectLst/>
                          <a:latin typeface="ＭＳ Ｐゴシック" panose="020B0600070205080204" pitchFamily="50" charset="-128"/>
                          <a:ea typeface="ＭＳ Ｐゴシック" panose="020B0600070205080204" pitchFamily="50" charset="-128"/>
                        </a:rPr>
                      </a:br>
                      <a:r>
                        <a:rPr lang="zh-TW" altLang="en-US" sz="1800" b="0" i="0" u="none" strike="noStrike" baseline="0" dirty="0" smtClean="0">
                          <a:solidFill>
                            <a:schemeClr val="bg1"/>
                          </a:solidFill>
                          <a:effectLst/>
                          <a:latin typeface="ＭＳ Ｐゴシック" panose="020B0600070205080204" pitchFamily="50" charset="-128"/>
                          <a:ea typeface="ＭＳ Ｐゴシック" panose="020B0600070205080204" pitchFamily="50" charset="-128"/>
                        </a:rPr>
                        <a:t>交通量</a:t>
                      </a:r>
                      <a:endParaRPr lang="en-US" altLang="zh-TW" sz="1800" b="0" i="0" u="none" strike="noStrike" baseline="0" dirty="0" smtClean="0">
                        <a:solidFill>
                          <a:schemeClr val="bg1"/>
                        </a:solidFill>
                        <a:effectLst/>
                        <a:latin typeface="ＭＳ Ｐゴシック" panose="020B0600070205080204" pitchFamily="50" charset="-128"/>
                        <a:ea typeface="ＭＳ Ｐゴシック" panose="020B0600070205080204" pitchFamily="50" charset="-128"/>
                      </a:endParaRPr>
                    </a:p>
                    <a:p>
                      <a:pPr algn="ctr" fontAlgn="ctr"/>
                      <a:r>
                        <a:rPr lang="ja-JP" altLang="en-US" sz="1800" b="0" i="0" u="none" strike="noStrike" baseline="0" dirty="0" smtClean="0">
                          <a:solidFill>
                            <a:schemeClr val="bg1"/>
                          </a:solidFill>
                          <a:effectLst/>
                          <a:latin typeface="ＭＳ Ｐゴシック" panose="020B0600070205080204" pitchFamily="50" charset="-128"/>
                          <a:ea typeface="ＭＳ Ｐゴシック" panose="020B0600070205080204" pitchFamily="50" charset="-128"/>
                        </a:rPr>
                        <a:t>（台</a:t>
                      </a:r>
                      <a:r>
                        <a:rPr lang="en-US" altLang="ja-JP" sz="1800" b="0" i="0" u="none" strike="noStrike" baseline="0" dirty="0" smtClean="0">
                          <a:solidFill>
                            <a:schemeClr val="bg1"/>
                          </a:solidFill>
                          <a:effectLst/>
                          <a:latin typeface="ＭＳ Ｐゴシック" panose="020B0600070205080204" pitchFamily="50" charset="-128"/>
                          <a:ea typeface="ＭＳ Ｐゴシック" panose="020B0600070205080204" pitchFamily="50" charset="-128"/>
                        </a:rPr>
                        <a:t>/</a:t>
                      </a:r>
                      <a:r>
                        <a:rPr lang="ja-JP" altLang="en-US" sz="1800" b="0" i="0" u="none" strike="noStrike" baseline="0" dirty="0" smtClean="0">
                          <a:solidFill>
                            <a:schemeClr val="bg1"/>
                          </a:solidFill>
                          <a:effectLst/>
                          <a:latin typeface="ＭＳ Ｐゴシック" panose="020B0600070205080204" pitchFamily="50" charset="-128"/>
                          <a:ea typeface="ＭＳ Ｐゴシック" panose="020B0600070205080204" pitchFamily="50" charset="-128"/>
                        </a:rPr>
                        <a:t>日</a:t>
                      </a:r>
                      <a:r>
                        <a:rPr lang="en-US" altLang="ja-JP" sz="1800" b="0" i="0" u="none" strike="noStrike" baseline="0" dirty="0" smtClean="0">
                          <a:solidFill>
                            <a:schemeClr val="bg1"/>
                          </a:solidFill>
                          <a:effectLst/>
                          <a:latin typeface="ＭＳ Ｐゴシック" panose="020B0600070205080204" pitchFamily="50" charset="-128"/>
                          <a:ea typeface="ＭＳ Ｐゴシック" panose="020B0600070205080204" pitchFamily="50" charset="-128"/>
                        </a:rPr>
                        <a:t>)</a:t>
                      </a:r>
                      <a:endParaRPr lang="zh-TW" altLang="en-US" sz="1800" b="0" i="0" u="none" strike="noStrike" baseline="0" dirty="0">
                        <a:solidFill>
                          <a:schemeClr val="bg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800" b="0" i="0" u="none" strike="noStrike" baseline="0" dirty="0" smtClean="0">
                          <a:solidFill>
                            <a:schemeClr val="bg1"/>
                          </a:solidFill>
                          <a:effectLst/>
                          <a:latin typeface="ＭＳ Ｐゴシック" panose="020B0600070205080204" pitchFamily="50" charset="-128"/>
                          <a:ea typeface="+mn-ea"/>
                        </a:rPr>
                        <a:t>設置年</a:t>
                      </a:r>
                      <a:endParaRPr lang="en-US" altLang="ja-JP" sz="1800" b="0" i="0" u="none" strike="noStrike" baseline="0" dirty="0" smtClean="0">
                        <a:solidFill>
                          <a:schemeClr val="bg1"/>
                        </a:solidFill>
                        <a:effectLst/>
                        <a:latin typeface="ＭＳ Ｐゴシック" panose="020B0600070205080204" pitchFamily="50" charset="-128"/>
                        <a:ea typeface="+mn-ea"/>
                      </a:endParaRPr>
                    </a:p>
                  </a:txBody>
                  <a:tcPr marL="9525" marR="9525" marT="9525" marB="0" anchor="ctr"/>
                </a:tc>
              </a:tr>
              <a:tr h="738082">
                <a:tc>
                  <a:txBody>
                    <a:bodyPr/>
                    <a:lstStyle/>
                    <a:p>
                      <a:pPr algn="l" fontAlgn="ctr"/>
                      <a:r>
                        <a:rPr lang="zh-TW" altLang="en-US" sz="1800" b="0" i="0" u="none" strike="noStrike" baseline="0" dirty="0">
                          <a:effectLst/>
                          <a:latin typeface="ＭＳ Ｐゴシック" panose="020B0600070205080204" pitchFamily="50" charset="-128"/>
                          <a:ea typeface="ＭＳ Ｐゴシック" panose="020B0600070205080204" pitchFamily="50" charset="-128"/>
                        </a:rPr>
                        <a:t>大阪高槻京都線</a:t>
                      </a:r>
                      <a:endParaRPr lang="zh-TW"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800" b="0" i="0" u="none" strike="noStrike" baseline="0" dirty="0">
                          <a:effectLst/>
                          <a:latin typeface="ＭＳ Ｐゴシック" panose="020B0600070205080204" pitchFamily="50" charset="-128"/>
                          <a:ea typeface="+mn-ea"/>
                        </a:rPr>
                        <a:t>地徳寺橋</a:t>
                      </a:r>
                      <a:endParaRPr lang="ja-JP" altLang="en-US"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en-US" altLang="ja-JP" sz="1800" b="0" i="0" u="none" strike="noStrike" baseline="0" dirty="0">
                          <a:effectLst/>
                          <a:latin typeface="ＭＳ Ｐゴシック" panose="020B0600070205080204" pitchFamily="50" charset="-128"/>
                          <a:ea typeface="+mn-ea"/>
                        </a:rPr>
                        <a:t>6.5</a:t>
                      </a:r>
                      <a:endParaRPr lang="en-US" altLang="ja-JP"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en-US" altLang="ja-JP" sz="1800" b="0" i="0" u="none" strike="noStrike" baseline="0" dirty="0" smtClean="0">
                          <a:effectLst/>
                          <a:latin typeface="ＭＳ Ｐゴシック" panose="020B0600070205080204" pitchFamily="50" charset="-128"/>
                          <a:ea typeface="+mn-ea"/>
                        </a:rPr>
                        <a:t>2,298</a:t>
                      </a:r>
                      <a:endParaRPr lang="en-US" altLang="ja-JP"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ja-JP" altLang="en-US" sz="1800" b="0" i="0" u="none" strike="noStrike" baseline="0" dirty="0" smtClean="0">
                          <a:effectLst/>
                          <a:latin typeface="ＭＳ Ｐゴシック" panose="020B0600070205080204" pitchFamily="50" charset="-128"/>
                          <a:ea typeface="+mn-ea"/>
                        </a:rPr>
                        <a:t>昭和</a:t>
                      </a:r>
                      <a:r>
                        <a:rPr lang="en-US" altLang="ja-JP" sz="1800" b="0" i="0" u="none" strike="noStrike" baseline="0" dirty="0" smtClean="0">
                          <a:effectLst/>
                          <a:latin typeface="ＭＳ Ｐゴシック" panose="020B0600070205080204" pitchFamily="50" charset="-128"/>
                          <a:ea typeface="+mn-ea"/>
                        </a:rPr>
                        <a:t>11</a:t>
                      </a:r>
                      <a:r>
                        <a:rPr lang="ja-JP" altLang="en-US" sz="1800" b="0" i="0" u="none" strike="noStrike" baseline="0" dirty="0" smtClean="0">
                          <a:effectLst/>
                          <a:latin typeface="ＭＳ Ｐゴシック" panose="020B0600070205080204" pitchFamily="50" charset="-128"/>
                          <a:ea typeface="+mn-ea"/>
                        </a:rPr>
                        <a:t>年</a:t>
                      </a:r>
                      <a:endParaRPr lang="ja-JP" altLang="en-US"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r>
              <a:tr h="738082">
                <a:tc>
                  <a:txBody>
                    <a:bodyPr/>
                    <a:lstStyle/>
                    <a:p>
                      <a:pPr algn="l" fontAlgn="ctr"/>
                      <a:r>
                        <a:rPr lang="ja-JP" altLang="en-US" sz="1800" b="0" i="0" u="none" strike="noStrike" baseline="0" dirty="0">
                          <a:effectLst/>
                          <a:latin typeface="ＭＳ Ｐゴシック" panose="020B0600070205080204" pitchFamily="50" charset="-128"/>
                          <a:ea typeface="+mn-ea"/>
                        </a:rPr>
                        <a:t>京都守口線</a:t>
                      </a:r>
                      <a:endParaRPr lang="ja-JP" altLang="en-US"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l" fontAlgn="ctr"/>
                      <a:r>
                        <a:rPr lang="zh-CN" altLang="en-US" sz="1800" b="0" i="0" u="none" strike="noStrike" baseline="0" dirty="0">
                          <a:effectLst/>
                          <a:latin typeface="ＭＳ Ｐゴシック" panose="020B0600070205080204" pitchFamily="50" charset="-128"/>
                          <a:ea typeface="+mn-ea"/>
                        </a:rPr>
                        <a:t>第２２号暗渠</a:t>
                      </a:r>
                      <a:endParaRPr lang="zh-CN" altLang="en-US"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en-US" altLang="ja-JP" sz="1800" b="0" i="0" u="none" strike="noStrike" baseline="0" dirty="0">
                          <a:effectLst/>
                          <a:latin typeface="ＭＳ Ｐゴシック" panose="020B0600070205080204" pitchFamily="50" charset="-128"/>
                          <a:ea typeface="+mn-ea"/>
                        </a:rPr>
                        <a:t>4.5</a:t>
                      </a:r>
                      <a:endParaRPr lang="en-US" altLang="ja-JP"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en-US" altLang="ja-JP" sz="1800" b="0" i="0" u="none" strike="noStrike" baseline="0" dirty="0" smtClean="0">
                          <a:effectLst/>
                          <a:latin typeface="ＭＳ Ｐゴシック" panose="020B0600070205080204" pitchFamily="50" charset="-128"/>
                          <a:ea typeface="+mn-ea"/>
                        </a:rPr>
                        <a:t>8,795</a:t>
                      </a:r>
                      <a:endParaRPr lang="en-US" altLang="ja-JP"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ja-JP" altLang="en-US" sz="1800" b="0" i="0" u="none" strike="noStrike" baseline="0" dirty="0" smtClean="0">
                          <a:effectLst/>
                          <a:latin typeface="ＭＳ Ｐゴシック" panose="020B0600070205080204" pitchFamily="50" charset="-128"/>
                          <a:ea typeface="+mn-ea"/>
                        </a:rPr>
                        <a:t>昭和</a:t>
                      </a:r>
                      <a:r>
                        <a:rPr lang="en-US" altLang="ja-JP" sz="1800" b="0" i="0" u="none" strike="noStrike" baseline="0" dirty="0" smtClean="0">
                          <a:effectLst/>
                          <a:latin typeface="ＭＳ Ｐゴシック" panose="020B0600070205080204" pitchFamily="50" charset="-128"/>
                          <a:ea typeface="+mn-ea"/>
                        </a:rPr>
                        <a:t>29</a:t>
                      </a:r>
                      <a:r>
                        <a:rPr lang="ja-JP" altLang="en-US" sz="1800" b="0" i="0" u="none" strike="noStrike" baseline="0" dirty="0" smtClean="0">
                          <a:effectLst/>
                          <a:latin typeface="ＭＳ Ｐゴシック" panose="020B0600070205080204" pitchFamily="50" charset="-128"/>
                          <a:ea typeface="+mn-ea"/>
                        </a:rPr>
                        <a:t>年</a:t>
                      </a:r>
                      <a:endParaRPr lang="ja-JP" altLang="en-US"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r>
              <a:tr h="738082">
                <a:tc>
                  <a:txBody>
                    <a:bodyPr/>
                    <a:lstStyle/>
                    <a:p>
                      <a:pPr algn="l" fontAlgn="ctr"/>
                      <a:r>
                        <a:rPr lang="ja-JP" altLang="en-US" sz="1800" b="0" i="0" u="none" strike="noStrike" baseline="0" dirty="0">
                          <a:effectLst/>
                          <a:latin typeface="ＭＳ Ｐゴシック" panose="020B0600070205080204" pitchFamily="50" charset="-128"/>
                          <a:ea typeface="+mn-ea"/>
                        </a:rPr>
                        <a:t>京都守口線</a:t>
                      </a:r>
                      <a:endParaRPr lang="ja-JP" altLang="en-US"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l" fontAlgn="ctr"/>
                      <a:r>
                        <a:rPr lang="zh-CN" altLang="en-US" sz="1800" b="0" i="0" u="none" strike="noStrike" baseline="0" dirty="0">
                          <a:effectLst/>
                          <a:latin typeface="ＭＳ Ｐゴシック" panose="020B0600070205080204" pitchFamily="50" charset="-128"/>
                          <a:ea typeface="+mn-ea"/>
                        </a:rPr>
                        <a:t>第１６号暗渠</a:t>
                      </a:r>
                      <a:endParaRPr lang="zh-CN" altLang="en-US"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en-US" altLang="ja-JP" sz="1800" b="0" i="0" u="none" strike="noStrike" baseline="0" dirty="0">
                          <a:effectLst/>
                          <a:latin typeface="ＭＳ Ｐゴシック" panose="020B0600070205080204" pitchFamily="50" charset="-128"/>
                          <a:ea typeface="+mn-ea"/>
                        </a:rPr>
                        <a:t>3.7</a:t>
                      </a:r>
                      <a:endParaRPr lang="en-US" altLang="ja-JP"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en-US" altLang="ja-JP" sz="1800" b="0" i="0" u="none" strike="noStrike" baseline="0" dirty="0" smtClean="0">
                          <a:effectLst/>
                          <a:latin typeface="ＭＳ Ｐゴシック" panose="020B0600070205080204" pitchFamily="50" charset="-128"/>
                          <a:ea typeface="+mn-ea"/>
                        </a:rPr>
                        <a:t>8,795</a:t>
                      </a:r>
                      <a:endParaRPr lang="en-US" altLang="ja-JP"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ctr" fontAlgn="ctr"/>
                      <a:r>
                        <a:rPr lang="ja-JP" altLang="en-US" sz="1800" b="0" i="0" u="none" strike="noStrike" baseline="0" dirty="0" smtClean="0">
                          <a:effectLst/>
                          <a:latin typeface="ＭＳ Ｐゴシック" panose="020B0600070205080204" pitchFamily="50" charset="-128"/>
                          <a:ea typeface="+mn-ea"/>
                        </a:rPr>
                        <a:t>昭和</a:t>
                      </a:r>
                      <a:r>
                        <a:rPr lang="en-US" altLang="ja-JP" sz="1800" b="0" i="0" u="none" strike="noStrike" baseline="0" dirty="0" smtClean="0">
                          <a:effectLst/>
                          <a:latin typeface="ＭＳ Ｐゴシック" panose="020B0600070205080204" pitchFamily="50" charset="-128"/>
                          <a:ea typeface="+mn-ea"/>
                        </a:rPr>
                        <a:t>29</a:t>
                      </a:r>
                      <a:r>
                        <a:rPr lang="ja-JP" altLang="en-US" sz="1800" b="0" i="0" u="none" strike="noStrike" baseline="0" dirty="0" smtClean="0">
                          <a:effectLst/>
                          <a:latin typeface="ＭＳ Ｐゴシック" panose="020B0600070205080204" pitchFamily="50" charset="-128"/>
                          <a:ea typeface="+mn-ea"/>
                        </a:rPr>
                        <a:t>年</a:t>
                      </a:r>
                      <a:endParaRPr lang="ja-JP" altLang="en-US" sz="1800" b="0" i="0" u="none" strike="noStrike" baseline="0" dirty="0">
                        <a:solidFill>
                          <a:srgbClr val="000000"/>
                        </a:solidFill>
                        <a:effectLst/>
                        <a:latin typeface="ＭＳ Ｐゴシック" panose="020B0600070205080204" pitchFamily="50" charset="-128"/>
                        <a:ea typeface="+mn-ea"/>
                      </a:endParaRPr>
                    </a:p>
                  </a:txBody>
                  <a:tcPr marL="9525" marR="9525" marT="9525" marB="0" anchor="ctr"/>
                </a:tc>
              </a:tr>
            </a:tbl>
          </a:graphicData>
        </a:graphic>
      </p:graphicFrame>
    </p:spTree>
    <p:extLst>
      <p:ext uri="{BB962C8B-B14F-4D97-AF65-F5344CB8AC3E}">
        <p14:creationId xmlns:p14="http://schemas.microsoft.com/office/powerpoint/2010/main" val="4154385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611560" y="1126485"/>
            <a:ext cx="8532440"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３）補修・補強で対応可能</a:t>
            </a:r>
            <a:r>
              <a:rPr lang="en-US" altLang="ja-JP" sz="2400" dirty="0" smtClean="0">
                <a:latin typeface="HGSｺﾞｼｯｸM" panose="020B0600000000000000" pitchFamily="50" charset="-128"/>
                <a:ea typeface="HGSｺﾞｼｯｸM" panose="020B0600000000000000" pitchFamily="50" charset="-128"/>
              </a:rPr>
              <a:t>(g)</a:t>
            </a:r>
            <a:r>
              <a:rPr lang="ja-JP" altLang="en-US" sz="2400" dirty="0" smtClean="0">
                <a:latin typeface="HGSｺﾞｼｯｸM" panose="020B0600000000000000" pitchFamily="50" charset="-128"/>
                <a:ea typeface="HGSｺﾞｼｯｸM" panose="020B0600000000000000" pitchFamily="50" charset="-128"/>
              </a:rPr>
              <a:t>の判定</a:t>
            </a:r>
            <a:r>
              <a:rPr lang="en-US" altLang="ja-JP" sz="2400" dirty="0" smtClean="0">
                <a:latin typeface="HGSｺﾞｼｯｸM" panose="020B0600000000000000" pitchFamily="50" charset="-128"/>
                <a:ea typeface="HGSｺﾞｼｯｸM" panose="020B0600000000000000" pitchFamily="50" charset="-128"/>
              </a:rPr>
              <a:t>【</a:t>
            </a:r>
            <a:r>
              <a:rPr lang="ja-JP" altLang="en-US" sz="2400" dirty="0">
                <a:latin typeface="ＭＳ Ｐゴシック" panose="020B0600070205080204" pitchFamily="50" charset="-128"/>
              </a:rPr>
              <a:t>地徳寺</a:t>
            </a:r>
            <a:r>
              <a:rPr lang="ja-JP" altLang="en-US" sz="2400" dirty="0" smtClean="0">
                <a:latin typeface="ＭＳ Ｐゴシック" panose="020B0600070205080204" pitchFamily="50" charset="-128"/>
              </a:rPr>
              <a:t>橋</a:t>
            </a:r>
            <a:r>
              <a:rPr lang="en-US" altLang="ja-JP" sz="2400" dirty="0" smtClean="0">
                <a:latin typeface="HGSｺﾞｼｯｸM" panose="020B0600000000000000" pitchFamily="50" charset="-128"/>
                <a:ea typeface="HGSｺﾞｼｯｸM" panose="020B0600000000000000" pitchFamily="50" charset="-128"/>
              </a:rPr>
              <a:t>】</a:t>
            </a:r>
            <a:r>
              <a:rPr lang="ja-JP" altLang="en-US" sz="2400" dirty="0" smtClean="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1/2</a:t>
            </a:r>
            <a:r>
              <a:rPr lang="ja-JP" altLang="en-US" sz="2400" dirty="0" smtClean="0">
                <a:latin typeface="HGSｺﾞｼｯｸM" panose="020B0600000000000000" pitchFamily="50" charset="-128"/>
                <a:ea typeface="HGSｺﾞｼｯｸM" panose="020B0600000000000000" pitchFamily="50" charset="-128"/>
              </a:rPr>
              <a:t>）</a:t>
            </a:r>
            <a:endParaRPr lang="ja-JP" altLang="en-US" sz="24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22</a:t>
            </a:fld>
            <a:endParaRPr kumimoji="1" lang="ja-JP" altLang="en-US"/>
          </a:p>
        </p:txBody>
      </p:sp>
      <p:sp>
        <p:nvSpPr>
          <p:cNvPr id="8"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５．更新判定フローによる照査</a:t>
            </a:r>
            <a:endParaRPr lang="ja-JP" altLang="en-US" dirty="0">
              <a:latin typeface="HGSｺﾞｼｯｸM" panose="020B0600000000000000" pitchFamily="50" charset="-128"/>
              <a:ea typeface="HGSｺﾞｼｯｸM" panose="020B0600000000000000" pitchFamily="50" charset="-128"/>
            </a:endParaRPr>
          </a:p>
        </p:txBody>
      </p:sp>
      <p:sp>
        <p:nvSpPr>
          <p:cNvPr id="7"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890495" cy="460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826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23</a:t>
            </a:fld>
            <a:endParaRPr kumimoji="1" lang="ja-JP" altLang="en-US"/>
          </a:p>
        </p:txBody>
      </p:sp>
      <p:pic>
        <p:nvPicPr>
          <p:cNvPr id="6" name="図 5"/>
          <p:cNvPicPr>
            <a:picLocks noChangeAspect="1"/>
          </p:cNvPicPr>
          <p:nvPr/>
        </p:nvPicPr>
        <p:blipFill>
          <a:blip r:embed="rId2"/>
          <a:stretch>
            <a:fillRect/>
          </a:stretch>
        </p:blipFill>
        <p:spPr>
          <a:xfrm>
            <a:off x="1603248" y="2047134"/>
            <a:ext cx="5128992" cy="4262186"/>
          </a:xfrm>
          <a:prstGeom prst="rect">
            <a:avLst/>
          </a:prstGeom>
        </p:spPr>
      </p:pic>
      <p:sp>
        <p:nvSpPr>
          <p:cNvPr id="8"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５．更新判定フローによる照査</a:t>
            </a:r>
            <a:endParaRPr lang="ja-JP" altLang="en-US" dirty="0">
              <a:latin typeface="HGSｺﾞｼｯｸM" panose="020B0600000000000000" pitchFamily="50" charset="-128"/>
              <a:ea typeface="HGSｺﾞｼｯｸM" panose="020B0600000000000000" pitchFamily="50" charset="-128"/>
            </a:endParaRPr>
          </a:p>
        </p:txBody>
      </p:sp>
      <p:sp>
        <p:nvSpPr>
          <p:cNvPr id="9" name="テキスト ボックス 8"/>
          <p:cNvSpPr txBox="1"/>
          <p:nvPr/>
        </p:nvSpPr>
        <p:spPr>
          <a:xfrm>
            <a:off x="611560" y="1126485"/>
            <a:ext cx="8532440"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３）補修・補強で対応可能</a:t>
            </a:r>
            <a:r>
              <a:rPr lang="en-US" altLang="ja-JP" sz="2400" dirty="0">
                <a:latin typeface="HGSｺﾞｼｯｸM" panose="020B0600000000000000" pitchFamily="50" charset="-128"/>
                <a:ea typeface="HGSｺﾞｼｯｸM" panose="020B0600000000000000" pitchFamily="50" charset="-128"/>
              </a:rPr>
              <a:t>(g)</a:t>
            </a:r>
            <a:r>
              <a:rPr lang="ja-JP" altLang="en-US" sz="2400" dirty="0" smtClean="0">
                <a:latin typeface="HGSｺﾞｼｯｸM" panose="020B0600000000000000" pitchFamily="50" charset="-128"/>
                <a:ea typeface="HGSｺﾞｼｯｸM" panose="020B0600000000000000" pitchFamily="50" charset="-128"/>
              </a:rPr>
              <a:t>の判定</a:t>
            </a:r>
            <a:r>
              <a:rPr lang="en-US" altLang="ja-JP" sz="2400" dirty="0" smtClean="0">
                <a:latin typeface="HGSｺﾞｼｯｸM" panose="020B0600000000000000" pitchFamily="50" charset="-128"/>
                <a:ea typeface="HGSｺﾞｼｯｸM" panose="020B0600000000000000" pitchFamily="50" charset="-128"/>
              </a:rPr>
              <a:t>【</a:t>
            </a:r>
            <a:r>
              <a:rPr lang="ja-JP" altLang="en-US" sz="2400" dirty="0">
                <a:latin typeface="ＭＳ Ｐゴシック" panose="020B0600070205080204" pitchFamily="50" charset="-128"/>
              </a:rPr>
              <a:t>地徳寺橋</a:t>
            </a:r>
            <a:r>
              <a:rPr lang="en-US" altLang="ja-JP" sz="2400" dirty="0" smtClean="0">
                <a:latin typeface="HGSｺﾞｼｯｸM" panose="020B0600000000000000" pitchFamily="50" charset="-128"/>
                <a:ea typeface="HGSｺﾞｼｯｸM" panose="020B0600000000000000" pitchFamily="50" charset="-128"/>
              </a:rPr>
              <a:t>】</a:t>
            </a:r>
            <a:r>
              <a:rPr lang="ja-JP" altLang="en-US" sz="2400" dirty="0" smtClean="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2/2</a:t>
            </a:r>
            <a:r>
              <a:rPr lang="ja-JP" altLang="en-US" sz="2400" dirty="0" smtClean="0">
                <a:latin typeface="HGSｺﾞｼｯｸM" panose="020B0600000000000000" pitchFamily="50" charset="-128"/>
                <a:ea typeface="HGSｺﾞｼｯｸM" panose="020B0600000000000000" pitchFamily="50" charset="-128"/>
              </a:rPr>
              <a:t>）</a:t>
            </a:r>
            <a:endParaRPr lang="ja-JP" altLang="en-US" sz="2400" dirty="0">
              <a:latin typeface="HGSｺﾞｼｯｸM" panose="020B0600000000000000" pitchFamily="50" charset="-128"/>
              <a:ea typeface="HGSｺﾞｼｯｸM" panose="020B0600000000000000" pitchFamily="50" charset="-128"/>
            </a:endParaRPr>
          </a:p>
        </p:txBody>
      </p:sp>
      <p:sp>
        <p:nvSpPr>
          <p:cNvPr id="7" name="正方形/長方形 6"/>
          <p:cNvSpPr/>
          <p:nvPr/>
        </p:nvSpPr>
        <p:spPr>
          <a:xfrm>
            <a:off x="611560" y="1571308"/>
            <a:ext cx="7200800" cy="40011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橋梁構造、損傷状況から通常の補修・補強で対応可能</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spTree>
    <p:extLst>
      <p:ext uri="{BB962C8B-B14F-4D97-AF65-F5344CB8AC3E}">
        <p14:creationId xmlns:p14="http://schemas.microsoft.com/office/powerpoint/2010/main" val="1985862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24</a:t>
            </a:fld>
            <a:endParaRPr kumimoji="1" lang="ja-JP" altLang="en-US"/>
          </a:p>
        </p:txBody>
      </p:sp>
      <p:sp>
        <p:nvSpPr>
          <p:cNvPr id="7"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５．更新判定フローによる照査</a:t>
            </a:r>
            <a:endParaRPr lang="ja-JP" altLang="en-US"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611560" y="1126485"/>
            <a:ext cx="7488832"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４）性能評価マトリクスによる照査</a:t>
            </a:r>
            <a:r>
              <a:rPr lang="en-US" altLang="ja-JP" sz="2400" dirty="0" smtClean="0">
                <a:latin typeface="HGSｺﾞｼｯｸM" panose="020B0600000000000000" pitchFamily="50" charset="-128"/>
                <a:ea typeface="HGSｺﾞｼｯｸM" panose="020B0600000000000000" pitchFamily="50" charset="-128"/>
              </a:rPr>
              <a:t>(h)</a:t>
            </a:r>
            <a:r>
              <a:rPr lang="ja-JP" altLang="en-US" sz="2400" dirty="0" smtClean="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1/3</a:t>
            </a:r>
            <a:r>
              <a:rPr lang="ja-JP" altLang="en-US" sz="2400" dirty="0" smtClean="0">
                <a:latin typeface="HGSｺﾞｼｯｸM" panose="020B0600000000000000" pitchFamily="50" charset="-128"/>
                <a:ea typeface="HGSｺﾞｼｯｸM" panose="020B0600000000000000" pitchFamily="50" charset="-128"/>
              </a:rPr>
              <a:t>）</a:t>
            </a:r>
            <a:endParaRPr lang="ja-JP" altLang="en-US" sz="24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611560" y="1479555"/>
            <a:ext cx="8352928" cy="2185214"/>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照査の結果、総合</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評価</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で５０点を超える橋梁０橋、４０点を超える橋梁３橋（下表のとおり）、３０点を超える橋梁１</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橋を抽出した。</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84250" indent="-98425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○大正橋（総合</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49</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点）の内訳は、橋齢</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60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健全度</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点未満</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点、基礎の洗掘</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及び支間中央部の損傷で</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各</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その他</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点以下の評価項目の累計</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984250" indent="-98425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○三ツ島大橋（総合</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47</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点）は、橋</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齢</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健全度</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点未満</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25</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その他５点以下の評価項目の累計　⇒　更新検討対象外</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984250" indent="-984250"/>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○大正大橋（総合</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46</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点）は</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、橋齢</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60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健全度</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点未満</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で</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点、ヒンジ部損傷で</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25</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点、その他</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点以下の評価項目の累計</a:t>
            </a:r>
            <a:endPar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28418907"/>
              </p:ext>
            </p:extLst>
          </p:nvPr>
        </p:nvGraphicFramePr>
        <p:xfrm>
          <a:off x="611560" y="4005066"/>
          <a:ext cx="8013580" cy="1728190"/>
        </p:xfrm>
        <a:graphic>
          <a:graphicData uri="http://schemas.openxmlformats.org/drawingml/2006/table">
            <a:tbl>
              <a:tblPr>
                <a:tableStyleId>{616DA210-FB5B-4158-B5E0-FEB733F419BA}</a:tableStyleId>
              </a:tblPr>
              <a:tblGrid>
                <a:gridCol w="1296144"/>
                <a:gridCol w="720080"/>
                <a:gridCol w="864096"/>
                <a:gridCol w="648072"/>
                <a:gridCol w="432048"/>
                <a:gridCol w="576064"/>
                <a:gridCol w="576064"/>
                <a:gridCol w="504056"/>
                <a:gridCol w="543212"/>
                <a:gridCol w="463436"/>
                <a:gridCol w="463436"/>
                <a:gridCol w="463436"/>
                <a:gridCol w="463436"/>
              </a:tblGrid>
              <a:tr h="345638">
                <a:tc gridSpan="7">
                  <a:txBody>
                    <a:bodyPr/>
                    <a:lstStyle/>
                    <a:p>
                      <a:pPr algn="ctr" fontAlgn="ctr"/>
                      <a:r>
                        <a:rPr lang="ja-JP" altLang="en-US" sz="900" u="none" strike="noStrike" dirty="0">
                          <a:effectLst/>
                          <a:latin typeface="+mn-ea"/>
                          <a:ea typeface="+mn-ea"/>
                        </a:rPr>
                        <a:t>橋梁諸元</a:t>
                      </a:r>
                      <a:endParaRPr lang="ja-JP" altLang="en-US" sz="9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900" u="none" strike="noStrike" dirty="0">
                          <a:solidFill>
                            <a:schemeClr val="bg1"/>
                          </a:solidFill>
                          <a:effectLst/>
                          <a:latin typeface="+mn-ea"/>
                          <a:ea typeface="+mn-ea"/>
                        </a:rPr>
                        <a:t>評価結果</a:t>
                      </a:r>
                      <a:endParaRPr lang="ja-JP" altLang="en-US" sz="900" b="0" i="0" u="none" strike="noStrike" dirty="0">
                        <a:solidFill>
                          <a:schemeClr val="bg1"/>
                        </a:solidFill>
                        <a:effectLst/>
                        <a:latin typeface="+mn-ea"/>
                        <a:ea typeface="+mn-ea"/>
                      </a:endParaRPr>
                    </a:p>
                  </a:txBody>
                  <a:tcPr marL="6601" marR="6601" marT="6601" marB="0" anchor="ctr">
                    <a:solidFill>
                      <a:srgbClr val="0070C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5638">
                <a:tc>
                  <a:txBody>
                    <a:bodyPr/>
                    <a:lstStyle/>
                    <a:p>
                      <a:pPr algn="ctr" fontAlgn="ctr"/>
                      <a:r>
                        <a:rPr lang="ja-JP" altLang="en-US" sz="900" u="none" strike="noStrike" dirty="0">
                          <a:effectLst/>
                          <a:latin typeface="+mn-ea"/>
                          <a:ea typeface="+mn-ea"/>
                        </a:rPr>
                        <a:t>路線名称</a:t>
                      </a:r>
                      <a:endParaRPr lang="ja-JP" altLang="en-US" sz="9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900" u="none" strike="noStrike" dirty="0">
                          <a:effectLst/>
                          <a:latin typeface="+mn-ea"/>
                          <a:ea typeface="+mn-ea"/>
                        </a:rPr>
                        <a:t>道路種別</a:t>
                      </a:r>
                      <a:endParaRPr lang="ja-JP" altLang="en-US" sz="9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900" u="none" strike="noStrike" dirty="0">
                          <a:effectLst/>
                          <a:latin typeface="+mn-ea"/>
                          <a:ea typeface="+mn-ea"/>
                        </a:rPr>
                        <a:t>橋梁名称</a:t>
                      </a:r>
                      <a:endParaRPr lang="ja-JP" altLang="en-US" sz="9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900" u="none" strike="noStrike" dirty="0">
                          <a:effectLst/>
                          <a:latin typeface="+mn-ea"/>
                          <a:ea typeface="+mn-ea"/>
                        </a:rPr>
                        <a:t>和暦</a:t>
                      </a:r>
                      <a:endParaRPr lang="ja-JP" altLang="en-US" sz="9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900" u="none" strike="noStrike" dirty="0">
                          <a:effectLst/>
                          <a:latin typeface="+mn-ea"/>
                          <a:ea typeface="+mn-ea"/>
                        </a:rPr>
                        <a:t>経過年</a:t>
                      </a:r>
                      <a:endParaRPr lang="ja-JP" altLang="en-US" sz="9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900" u="none" strike="noStrike" dirty="0">
                          <a:effectLst/>
                          <a:latin typeface="+mn-ea"/>
                          <a:ea typeface="+mn-ea"/>
                        </a:rPr>
                        <a:t>橋長</a:t>
                      </a:r>
                      <a:endParaRPr lang="ja-JP" altLang="en-US" sz="9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900" u="none" strike="noStrike" dirty="0">
                          <a:effectLst/>
                          <a:latin typeface="+mn-ea"/>
                          <a:ea typeface="+mn-ea"/>
                        </a:rPr>
                        <a:t>幅員</a:t>
                      </a:r>
                      <a:endParaRPr lang="ja-JP" altLang="en-US" sz="900" b="0" i="0" u="none" strike="noStrike" dirty="0">
                        <a:solidFill>
                          <a:srgbClr val="000000"/>
                        </a:solidFill>
                        <a:effectLst/>
                        <a:latin typeface="+mn-ea"/>
                        <a:ea typeface="+mn-ea"/>
                      </a:endParaRPr>
                    </a:p>
                  </a:txBody>
                  <a:tcPr marL="6601" marR="6601" marT="6601" marB="0" anchor="ctr">
                    <a:solidFill>
                      <a:schemeClr val="bg2">
                        <a:lumMod val="90000"/>
                      </a:schemeClr>
                    </a:solidFill>
                  </a:tcPr>
                </a:tc>
                <a:tc>
                  <a:txBody>
                    <a:bodyPr/>
                    <a:lstStyle/>
                    <a:p>
                      <a:pPr algn="ctr" fontAlgn="ctr"/>
                      <a:r>
                        <a:rPr lang="ja-JP" altLang="en-US" sz="900" u="none" strike="noStrike" dirty="0">
                          <a:solidFill>
                            <a:schemeClr val="bg1"/>
                          </a:solidFill>
                          <a:effectLst/>
                          <a:latin typeface="+mn-ea"/>
                          <a:ea typeface="+mn-ea"/>
                        </a:rPr>
                        <a:t>合計</a:t>
                      </a:r>
                      <a:endParaRPr lang="ja-JP" altLang="en-US" sz="900" b="0" i="0" u="none" strike="noStrike" dirty="0">
                        <a:solidFill>
                          <a:schemeClr val="bg1"/>
                        </a:solidFill>
                        <a:effectLst/>
                        <a:latin typeface="+mn-ea"/>
                        <a:ea typeface="+mn-ea"/>
                      </a:endParaRPr>
                    </a:p>
                  </a:txBody>
                  <a:tcPr marL="6601" marR="6601" marT="6601" marB="0" anchor="ctr">
                    <a:solidFill>
                      <a:srgbClr val="0070C0"/>
                    </a:solidFill>
                  </a:tcPr>
                </a:tc>
                <a:tc>
                  <a:txBody>
                    <a:bodyPr/>
                    <a:lstStyle/>
                    <a:p>
                      <a:pPr algn="ctr" fontAlgn="ctr"/>
                      <a:r>
                        <a:rPr lang="ja-JP" altLang="en-US" sz="900" u="none" strike="noStrike" dirty="0">
                          <a:effectLst/>
                          <a:latin typeface="+mn-ea"/>
                          <a:ea typeface="+mn-ea"/>
                        </a:rPr>
                        <a:t>安全性</a:t>
                      </a:r>
                      <a:endParaRPr lang="ja-JP" altLang="en-US" sz="900" b="0" i="0" u="none" strike="noStrike" dirty="0">
                        <a:solidFill>
                          <a:srgbClr val="000000"/>
                        </a:solidFill>
                        <a:effectLst/>
                        <a:latin typeface="+mn-ea"/>
                        <a:ea typeface="+mn-ea"/>
                      </a:endParaRPr>
                    </a:p>
                  </a:txBody>
                  <a:tcPr marL="6601" marR="6601" marT="6601" marB="0" anchor="ctr">
                    <a:solidFill>
                      <a:schemeClr val="accent4">
                        <a:lumMod val="20000"/>
                        <a:lumOff val="80000"/>
                      </a:schemeClr>
                    </a:solidFill>
                  </a:tcPr>
                </a:tc>
                <a:tc>
                  <a:txBody>
                    <a:bodyPr/>
                    <a:lstStyle/>
                    <a:p>
                      <a:pPr algn="ctr" fontAlgn="ctr"/>
                      <a:r>
                        <a:rPr lang="ja-JP" altLang="en-US" sz="900" u="none" strike="noStrike" dirty="0">
                          <a:effectLst/>
                          <a:latin typeface="+mn-ea"/>
                          <a:ea typeface="+mn-ea"/>
                        </a:rPr>
                        <a:t>使用性</a:t>
                      </a:r>
                      <a:endParaRPr lang="ja-JP" altLang="en-US" sz="900" b="0" i="0" u="none" strike="noStrike" dirty="0">
                        <a:solidFill>
                          <a:srgbClr val="000000"/>
                        </a:solidFill>
                        <a:effectLst/>
                        <a:latin typeface="+mn-ea"/>
                        <a:ea typeface="+mn-ea"/>
                      </a:endParaRPr>
                    </a:p>
                  </a:txBody>
                  <a:tcPr marL="6601" marR="6601" marT="6601" marB="0" anchor="ctr">
                    <a:solidFill>
                      <a:schemeClr val="accent4">
                        <a:lumMod val="20000"/>
                        <a:lumOff val="80000"/>
                      </a:schemeClr>
                    </a:solidFill>
                  </a:tcPr>
                </a:tc>
                <a:tc>
                  <a:txBody>
                    <a:bodyPr/>
                    <a:lstStyle/>
                    <a:p>
                      <a:pPr algn="ctr" fontAlgn="ctr"/>
                      <a:r>
                        <a:rPr lang="ja-JP" altLang="en-US" sz="900" u="none" strike="noStrike" dirty="0">
                          <a:effectLst/>
                          <a:latin typeface="+mn-ea"/>
                          <a:ea typeface="+mn-ea"/>
                        </a:rPr>
                        <a:t>復旧性</a:t>
                      </a:r>
                      <a:endParaRPr lang="ja-JP" altLang="en-US" sz="900" b="0" i="0" u="none" strike="noStrike" dirty="0">
                        <a:solidFill>
                          <a:srgbClr val="000000"/>
                        </a:solidFill>
                        <a:effectLst/>
                        <a:latin typeface="+mn-ea"/>
                        <a:ea typeface="+mn-ea"/>
                      </a:endParaRPr>
                    </a:p>
                  </a:txBody>
                  <a:tcPr marL="6601" marR="6601" marT="6601" marB="0" anchor="ctr">
                    <a:solidFill>
                      <a:schemeClr val="accent4">
                        <a:lumMod val="20000"/>
                        <a:lumOff val="80000"/>
                      </a:schemeClr>
                    </a:solidFill>
                  </a:tcPr>
                </a:tc>
                <a:tc>
                  <a:txBody>
                    <a:bodyPr/>
                    <a:lstStyle/>
                    <a:p>
                      <a:pPr algn="ctr" fontAlgn="ctr"/>
                      <a:r>
                        <a:rPr lang="ja-JP" altLang="en-US" sz="900" u="none" strike="noStrike" dirty="0">
                          <a:effectLst/>
                          <a:latin typeface="+mn-ea"/>
                          <a:ea typeface="+mn-ea"/>
                        </a:rPr>
                        <a:t>第三者</a:t>
                      </a:r>
                      <a:endParaRPr lang="ja-JP" altLang="en-US" sz="900" b="0" i="0" u="none" strike="noStrike" dirty="0">
                        <a:solidFill>
                          <a:srgbClr val="000000"/>
                        </a:solidFill>
                        <a:effectLst/>
                        <a:latin typeface="+mn-ea"/>
                        <a:ea typeface="+mn-ea"/>
                      </a:endParaRPr>
                    </a:p>
                  </a:txBody>
                  <a:tcPr marL="6601" marR="6601" marT="6601" marB="0" anchor="ctr">
                    <a:solidFill>
                      <a:schemeClr val="accent4">
                        <a:lumMod val="20000"/>
                        <a:lumOff val="80000"/>
                      </a:schemeClr>
                    </a:solidFill>
                  </a:tcPr>
                </a:tc>
                <a:tc>
                  <a:txBody>
                    <a:bodyPr/>
                    <a:lstStyle/>
                    <a:p>
                      <a:pPr algn="ctr" fontAlgn="ctr"/>
                      <a:r>
                        <a:rPr lang="ja-JP" altLang="en-US" sz="900" u="none" strike="noStrike" dirty="0">
                          <a:effectLst/>
                          <a:latin typeface="+mn-ea"/>
                          <a:ea typeface="+mn-ea"/>
                        </a:rPr>
                        <a:t>耐久性</a:t>
                      </a:r>
                      <a:endParaRPr lang="ja-JP" altLang="en-US" sz="900" b="0" i="0" u="none" strike="noStrike" dirty="0">
                        <a:solidFill>
                          <a:srgbClr val="000000"/>
                        </a:solidFill>
                        <a:effectLst/>
                        <a:latin typeface="+mn-ea"/>
                        <a:ea typeface="+mn-ea"/>
                      </a:endParaRPr>
                    </a:p>
                  </a:txBody>
                  <a:tcPr marL="6601" marR="6601" marT="6601" marB="0" anchor="ctr">
                    <a:solidFill>
                      <a:schemeClr val="accent4">
                        <a:lumMod val="20000"/>
                        <a:lumOff val="80000"/>
                      </a:schemeClr>
                    </a:solidFill>
                  </a:tcPr>
                </a:tc>
              </a:tr>
              <a:tr h="345638">
                <a:tc>
                  <a:txBody>
                    <a:bodyPr/>
                    <a:lstStyle/>
                    <a:p>
                      <a:pPr algn="l" fontAlgn="ctr"/>
                      <a:r>
                        <a:rPr lang="ja-JP" altLang="en-US" sz="1100" b="0" i="0" u="none" strike="noStrike" dirty="0">
                          <a:solidFill>
                            <a:srgbClr val="000000"/>
                          </a:solidFill>
                          <a:effectLst/>
                          <a:latin typeface="ＭＳ Ｐゴシック"/>
                        </a:rPr>
                        <a:t>大阪中央環状線（旧）</a:t>
                      </a:r>
                    </a:p>
                  </a:txBody>
                  <a:tcPr marL="9525" marR="9525" marT="9525" marB="0" anchor="ctr"/>
                </a:tc>
                <a:tc>
                  <a:txBody>
                    <a:bodyPr/>
                    <a:lstStyle/>
                    <a:p>
                      <a:pPr algn="l" fontAlgn="ctr"/>
                      <a:r>
                        <a:rPr lang="ja-JP" altLang="en-US" sz="1100" b="0" i="0" u="none" strike="noStrike">
                          <a:solidFill>
                            <a:srgbClr val="000000"/>
                          </a:solidFill>
                          <a:effectLst/>
                          <a:latin typeface="ＭＳ Ｐゴシック"/>
                        </a:rPr>
                        <a:t>主要地方道</a:t>
                      </a:r>
                    </a:p>
                  </a:txBody>
                  <a:tcPr marL="9525" marR="9525" marT="9525" marB="0" anchor="ctr"/>
                </a:tc>
                <a:tc>
                  <a:txBody>
                    <a:bodyPr/>
                    <a:lstStyle/>
                    <a:p>
                      <a:pPr algn="l" fontAlgn="ctr"/>
                      <a:r>
                        <a:rPr lang="ja-JP" altLang="en-US" sz="1100" b="0" i="0" u="none" strike="noStrike">
                          <a:solidFill>
                            <a:srgbClr val="000000"/>
                          </a:solidFill>
                          <a:effectLst/>
                          <a:latin typeface="ＭＳ Ｐゴシック"/>
                        </a:rPr>
                        <a:t>大正橋</a:t>
                      </a:r>
                    </a:p>
                  </a:txBody>
                  <a:tcPr marL="9525" marR="9525" marT="9525" marB="0" anchor="ctr"/>
                </a:tc>
                <a:tc>
                  <a:txBody>
                    <a:bodyPr/>
                    <a:lstStyle/>
                    <a:p>
                      <a:pPr algn="l" fontAlgn="ctr"/>
                      <a:r>
                        <a:rPr lang="ja-JP" altLang="en-US" sz="1100" b="0" i="0" u="none" strike="noStrike">
                          <a:solidFill>
                            <a:srgbClr val="000000"/>
                          </a:solidFill>
                          <a:effectLst/>
                          <a:latin typeface="ＭＳ Ｐゴシック"/>
                        </a:rPr>
                        <a:t>昭和</a:t>
                      </a:r>
                      <a:r>
                        <a:rPr lang="en-US" altLang="ja-JP" sz="1100" b="0" i="0" u="none" strike="noStrike">
                          <a:solidFill>
                            <a:srgbClr val="000000"/>
                          </a:solidFill>
                          <a:effectLst/>
                          <a:latin typeface="ＭＳ Ｐゴシック"/>
                        </a:rPr>
                        <a:t>27</a:t>
                      </a:r>
                      <a:r>
                        <a:rPr lang="ja-JP" altLang="en-US" sz="1100" b="0" i="0" u="none" strike="noStrike">
                          <a:solidFill>
                            <a:srgbClr val="000000"/>
                          </a:solidFill>
                          <a:effectLst/>
                          <a:latin typeface="ＭＳ Ｐゴシック"/>
                        </a:rPr>
                        <a:t>年</a:t>
                      </a:r>
                    </a:p>
                  </a:txBody>
                  <a:tcPr marL="9525" marR="9525" marT="9525" marB="0" anchor="ctr"/>
                </a:tc>
                <a:tc>
                  <a:txBody>
                    <a:bodyPr/>
                    <a:lstStyle/>
                    <a:p>
                      <a:pPr algn="r" fontAlgn="ctr"/>
                      <a:r>
                        <a:rPr lang="en-US" altLang="ja-JP" sz="1100" b="0" i="0" u="none" strike="noStrike">
                          <a:solidFill>
                            <a:srgbClr val="000000"/>
                          </a:solidFill>
                          <a:effectLst/>
                          <a:latin typeface="ＭＳ Ｐゴシック"/>
                        </a:rPr>
                        <a:t>63</a:t>
                      </a:r>
                    </a:p>
                  </a:txBody>
                  <a:tcPr marL="9525" marR="9525" marT="9525" marB="0" anchor="ctr"/>
                </a:tc>
                <a:tc>
                  <a:txBody>
                    <a:bodyPr/>
                    <a:lstStyle/>
                    <a:p>
                      <a:pPr algn="r" fontAlgn="ctr"/>
                      <a:r>
                        <a:rPr lang="en-US" altLang="ja-JP" sz="1100" b="0" i="0" u="none" strike="noStrike" dirty="0" smtClean="0">
                          <a:solidFill>
                            <a:srgbClr val="000000"/>
                          </a:solidFill>
                          <a:effectLst/>
                          <a:latin typeface="ＭＳ Ｐゴシック"/>
                        </a:rPr>
                        <a:t>193.3m</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b="0" i="0" u="none" strike="noStrike" dirty="0" smtClean="0">
                          <a:solidFill>
                            <a:srgbClr val="000000"/>
                          </a:solidFill>
                          <a:effectLst/>
                          <a:latin typeface="ＭＳ Ｐゴシック"/>
                        </a:rPr>
                        <a:t>10.9m</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b="0" i="0" u="none" strike="noStrike">
                          <a:solidFill>
                            <a:srgbClr val="FFFFFF"/>
                          </a:solidFill>
                          <a:effectLst/>
                          <a:latin typeface="ＭＳ Ｐゴシック"/>
                        </a:rPr>
                        <a:t>49</a:t>
                      </a:r>
                    </a:p>
                  </a:txBody>
                  <a:tcPr marL="9525" marR="9525" marT="9525" marB="0" anchor="ctr">
                    <a:solidFill>
                      <a:srgbClr val="0070C0"/>
                    </a:solidFill>
                  </a:tcPr>
                </a:tc>
                <a:tc>
                  <a:txBody>
                    <a:bodyPr/>
                    <a:lstStyle/>
                    <a:p>
                      <a:pPr algn="r" fontAlgn="ctr"/>
                      <a:r>
                        <a:rPr lang="en-US" altLang="ja-JP" sz="1100" b="0" i="0" u="none" strike="noStrike">
                          <a:solidFill>
                            <a:srgbClr val="000000"/>
                          </a:solidFill>
                          <a:effectLst/>
                          <a:latin typeface="ＭＳ Ｐゴシック"/>
                        </a:rPr>
                        <a:t>35</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a:rPr>
                        <a:t>11</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a:rPr>
                        <a:t>27</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a:rPr>
                        <a:t>19</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dirty="0">
                          <a:solidFill>
                            <a:srgbClr val="000000"/>
                          </a:solidFill>
                          <a:effectLst/>
                          <a:latin typeface="ＭＳ Ｐゴシック"/>
                        </a:rPr>
                        <a:t>27</a:t>
                      </a:r>
                    </a:p>
                  </a:txBody>
                  <a:tcPr marL="9525" marR="9525" marT="9525" marB="0" anchor="ctr">
                    <a:solidFill>
                      <a:schemeClr val="accent4">
                        <a:lumMod val="20000"/>
                        <a:lumOff val="80000"/>
                      </a:schemeClr>
                    </a:solidFill>
                  </a:tcPr>
                </a:tc>
              </a:tr>
              <a:tr h="345638">
                <a:tc>
                  <a:txBody>
                    <a:bodyPr/>
                    <a:lstStyle/>
                    <a:p>
                      <a:pPr algn="l" fontAlgn="ctr"/>
                      <a:r>
                        <a:rPr lang="ja-JP" altLang="en-US" sz="1100" b="0" i="0" u="none" strike="noStrike" dirty="0" smtClean="0">
                          <a:solidFill>
                            <a:srgbClr val="000000"/>
                          </a:solidFill>
                          <a:effectLst/>
                          <a:latin typeface="ＭＳ Ｐゴシック 本文"/>
                        </a:rPr>
                        <a:t>深野南寺方大阪線</a:t>
                      </a:r>
                      <a:endParaRPr lang="zh-TW" altLang="en-US" sz="1100" b="0" i="0" u="none" strike="noStrike" dirty="0">
                        <a:solidFill>
                          <a:srgbClr val="000000"/>
                        </a:solidFill>
                        <a:effectLst/>
                        <a:latin typeface="ＭＳ Ｐゴシック 本文"/>
                      </a:endParaRPr>
                    </a:p>
                  </a:txBody>
                  <a:tcPr marL="9525" marR="9525" marT="9525" marB="0" anchor="ctr"/>
                </a:tc>
                <a:tc>
                  <a:txBody>
                    <a:bodyPr/>
                    <a:lstStyle/>
                    <a:p>
                      <a:pPr algn="l" fontAlgn="ctr"/>
                      <a:r>
                        <a:rPr lang="ja-JP" altLang="en-US" sz="1100" b="0" i="0" u="none" strike="noStrike" dirty="0">
                          <a:solidFill>
                            <a:srgbClr val="000000"/>
                          </a:solidFill>
                          <a:effectLst/>
                          <a:latin typeface="ＭＳ Ｐゴシック"/>
                        </a:rPr>
                        <a:t>一般府道</a:t>
                      </a:r>
                    </a:p>
                  </a:txBody>
                  <a:tcPr marL="9525" marR="9525" marT="9525" marB="0" anchor="ctr"/>
                </a:tc>
                <a:tc>
                  <a:txBody>
                    <a:bodyPr/>
                    <a:lstStyle/>
                    <a:p>
                      <a:pPr algn="l" fontAlgn="ctr"/>
                      <a:r>
                        <a:rPr lang="ja-JP" altLang="en-US" sz="1100" b="0" i="0" u="none" strike="noStrike" dirty="0">
                          <a:solidFill>
                            <a:srgbClr val="000000"/>
                          </a:solidFill>
                          <a:effectLst/>
                          <a:latin typeface="ＭＳ Ｐゴシック"/>
                        </a:rPr>
                        <a:t>三</a:t>
                      </a:r>
                      <a:r>
                        <a:rPr lang="ja-JP" altLang="en-US" sz="1100" b="0" i="0" u="none" strike="noStrike" dirty="0" err="1">
                          <a:solidFill>
                            <a:srgbClr val="000000"/>
                          </a:solidFill>
                          <a:effectLst/>
                          <a:latin typeface="ＭＳ Ｐゴシック"/>
                        </a:rPr>
                        <a:t>ッ</a:t>
                      </a:r>
                      <a:r>
                        <a:rPr lang="ja-JP" altLang="en-US" sz="1100" b="0" i="0" u="none" strike="noStrike" dirty="0">
                          <a:solidFill>
                            <a:srgbClr val="000000"/>
                          </a:solidFill>
                          <a:effectLst/>
                          <a:latin typeface="ＭＳ Ｐゴシック"/>
                        </a:rPr>
                        <a:t>島大橋</a:t>
                      </a:r>
                    </a:p>
                  </a:txBody>
                  <a:tcPr marL="9525" marR="9525" marT="9525" marB="0" anchor="ctr"/>
                </a:tc>
                <a:tc>
                  <a:txBody>
                    <a:bodyPr/>
                    <a:lstStyle/>
                    <a:p>
                      <a:pPr algn="l" fontAlgn="ctr"/>
                      <a:r>
                        <a:rPr lang="ja-JP" altLang="en-US" sz="1100" b="0" i="0" u="none" strike="noStrike">
                          <a:solidFill>
                            <a:srgbClr val="000000"/>
                          </a:solidFill>
                          <a:effectLst/>
                          <a:latin typeface="ＭＳ Ｐゴシック"/>
                        </a:rPr>
                        <a:t>昭和</a:t>
                      </a:r>
                      <a:r>
                        <a:rPr lang="en-US" altLang="ja-JP" sz="1100" b="0" i="0" u="none" strike="noStrike">
                          <a:solidFill>
                            <a:srgbClr val="000000"/>
                          </a:solidFill>
                          <a:effectLst/>
                          <a:latin typeface="ＭＳ Ｐゴシック"/>
                        </a:rPr>
                        <a:t>12</a:t>
                      </a:r>
                      <a:r>
                        <a:rPr lang="ja-JP" altLang="en-US" sz="1100" b="0" i="0" u="none" strike="noStrike">
                          <a:solidFill>
                            <a:srgbClr val="000000"/>
                          </a:solidFill>
                          <a:effectLst/>
                          <a:latin typeface="ＭＳ Ｐゴシック"/>
                        </a:rPr>
                        <a:t>年</a:t>
                      </a:r>
                    </a:p>
                  </a:txBody>
                  <a:tcPr marL="9525" marR="9525" marT="9525" marB="0" anchor="ctr"/>
                </a:tc>
                <a:tc>
                  <a:txBody>
                    <a:bodyPr/>
                    <a:lstStyle/>
                    <a:p>
                      <a:pPr algn="r" fontAlgn="ctr"/>
                      <a:r>
                        <a:rPr lang="en-US" altLang="ja-JP" sz="1100" b="0" i="0" u="none" strike="noStrike">
                          <a:solidFill>
                            <a:srgbClr val="000000"/>
                          </a:solidFill>
                          <a:effectLst/>
                          <a:latin typeface="ＭＳ Ｐゴシック"/>
                        </a:rPr>
                        <a:t>78</a:t>
                      </a:r>
                    </a:p>
                  </a:txBody>
                  <a:tcPr marL="9525" marR="9525" marT="9525" marB="0" anchor="ctr"/>
                </a:tc>
                <a:tc>
                  <a:txBody>
                    <a:bodyPr/>
                    <a:lstStyle/>
                    <a:p>
                      <a:pPr algn="r" fontAlgn="ctr"/>
                      <a:r>
                        <a:rPr lang="en-US" altLang="ja-JP" sz="1100" b="0" i="0" u="none" strike="noStrike" dirty="0" smtClean="0">
                          <a:solidFill>
                            <a:srgbClr val="000000"/>
                          </a:solidFill>
                          <a:effectLst/>
                          <a:latin typeface="ＭＳ Ｐゴシック"/>
                        </a:rPr>
                        <a:t>24.4m</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b="0" i="0" u="none" strike="noStrike" dirty="0" smtClean="0">
                          <a:solidFill>
                            <a:srgbClr val="000000"/>
                          </a:solidFill>
                          <a:effectLst/>
                          <a:latin typeface="ＭＳ Ｐゴシック"/>
                        </a:rPr>
                        <a:t>7.9m</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b="0" i="0" u="none" strike="noStrike">
                          <a:solidFill>
                            <a:srgbClr val="FFFFFF"/>
                          </a:solidFill>
                          <a:effectLst/>
                          <a:latin typeface="ＭＳ Ｐゴシック"/>
                        </a:rPr>
                        <a:t>47</a:t>
                      </a:r>
                    </a:p>
                  </a:txBody>
                  <a:tcPr marL="9525" marR="9525" marT="9525" marB="0" anchor="ctr">
                    <a:solidFill>
                      <a:srgbClr val="0070C0"/>
                    </a:solidFill>
                  </a:tcPr>
                </a:tc>
                <a:tc>
                  <a:txBody>
                    <a:bodyPr/>
                    <a:lstStyle/>
                    <a:p>
                      <a:pPr algn="r" fontAlgn="ctr"/>
                      <a:r>
                        <a:rPr lang="en-US" altLang="ja-JP" sz="1100" b="0" i="0" u="none" strike="noStrike">
                          <a:solidFill>
                            <a:srgbClr val="000000"/>
                          </a:solidFill>
                          <a:effectLst/>
                          <a:latin typeface="ＭＳ Ｐゴシック"/>
                        </a:rPr>
                        <a:t>7</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a:rPr>
                        <a:t>0</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a:rPr>
                        <a:t>2</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a:rPr>
                        <a:t>28</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a:rPr>
                        <a:t>47</a:t>
                      </a:r>
                    </a:p>
                  </a:txBody>
                  <a:tcPr marL="9525" marR="9525" marT="9525" marB="0" anchor="ctr">
                    <a:solidFill>
                      <a:schemeClr val="accent4">
                        <a:lumMod val="20000"/>
                        <a:lumOff val="80000"/>
                      </a:schemeClr>
                    </a:solidFill>
                  </a:tcPr>
                </a:tc>
              </a:tr>
              <a:tr h="345638">
                <a:tc>
                  <a:txBody>
                    <a:bodyPr/>
                    <a:lstStyle/>
                    <a:p>
                      <a:pPr algn="l" fontAlgn="ctr"/>
                      <a:r>
                        <a:rPr lang="ja-JP" altLang="en-US" sz="1100" b="0" i="0" u="none" strike="noStrike" dirty="0">
                          <a:solidFill>
                            <a:srgbClr val="000000"/>
                          </a:solidFill>
                          <a:effectLst/>
                          <a:latin typeface="ＭＳ Ｐゴシック"/>
                        </a:rPr>
                        <a:t>新家田尻線</a:t>
                      </a:r>
                    </a:p>
                  </a:txBody>
                  <a:tcPr marL="9525" marR="9525" marT="9525" marB="0" anchor="ctr"/>
                </a:tc>
                <a:tc>
                  <a:txBody>
                    <a:bodyPr/>
                    <a:lstStyle/>
                    <a:p>
                      <a:pPr algn="l" fontAlgn="ctr"/>
                      <a:r>
                        <a:rPr lang="ja-JP" altLang="en-US" sz="1100" b="0" i="0" u="none" strike="noStrike" dirty="0">
                          <a:solidFill>
                            <a:srgbClr val="000000"/>
                          </a:solidFill>
                          <a:effectLst/>
                          <a:latin typeface="ＭＳ Ｐゴシック"/>
                        </a:rPr>
                        <a:t>一般府道</a:t>
                      </a:r>
                    </a:p>
                  </a:txBody>
                  <a:tcPr marL="9525" marR="9525" marT="9525" marB="0" anchor="ctr"/>
                </a:tc>
                <a:tc>
                  <a:txBody>
                    <a:bodyPr/>
                    <a:lstStyle/>
                    <a:p>
                      <a:pPr algn="l" fontAlgn="ctr"/>
                      <a:r>
                        <a:rPr lang="ja-JP" altLang="en-US" sz="1100" b="0" i="0" u="none" strike="noStrike">
                          <a:solidFill>
                            <a:srgbClr val="000000"/>
                          </a:solidFill>
                          <a:effectLst/>
                          <a:latin typeface="ＭＳ Ｐゴシック"/>
                        </a:rPr>
                        <a:t>大正大橋</a:t>
                      </a:r>
                    </a:p>
                  </a:txBody>
                  <a:tcPr marL="9525" marR="9525" marT="9525" marB="0" anchor="ctr"/>
                </a:tc>
                <a:tc>
                  <a:txBody>
                    <a:bodyPr/>
                    <a:lstStyle/>
                    <a:p>
                      <a:pPr algn="l" fontAlgn="ctr"/>
                      <a:r>
                        <a:rPr lang="ja-JP" altLang="en-US" sz="1100" b="0" i="0" u="none" strike="noStrike" dirty="0">
                          <a:solidFill>
                            <a:srgbClr val="000000"/>
                          </a:solidFill>
                          <a:effectLst/>
                          <a:latin typeface="ＭＳ Ｐゴシック"/>
                        </a:rPr>
                        <a:t>昭和</a:t>
                      </a:r>
                      <a:r>
                        <a:rPr lang="en-US" altLang="ja-JP" sz="1100" b="0" i="0" u="none" strike="noStrike" dirty="0">
                          <a:solidFill>
                            <a:srgbClr val="000000"/>
                          </a:solidFill>
                          <a:effectLst/>
                          <a:latin typeface="ＭＳ Ｐゴシック"/>
                        </a:rPr>
                        <a:t>29</a:t>
                      </a:r>
                      <a:r>
                        <a:rPr lang="ja-JP" altLang="en-US" sz="1100" b="0" i="0" u="none" strike="noStrike" dirty="0">
                          <a:solidFill>
                            <a:srgbClr val="000000"/>
                          </a:solidFill>
                          <a:effectLst/>
                          <a:latin typeface="ＭＳ Ｐゴシック"/>
                        </a:rPr>
                        <a:t>年</a:t>
                      </a:r>
                    </a:p>
                  </a:txBody>
                  <a:tcPr marL="9525" marR="9525" marT="9525" marB="0" anchor="ctr"/>
                </a:tc>
                <a:tc>
                  <a:txBody>
                    <a:bodyPr/>
                    <a:lstStyle/>
                    <a:p>
                      <a:pPr algn="r" fontAlgn="ctr"/>
                      <a:r>
                        <a:rPr lang="en-US" altLang="ja-JP" sz="1100" b="0" i="0" u="none" strike="noStrike">
                          <a:solidFill>
                            <a:srgbClr val="000000"/>
                          </a:solidFill>
                          <a:effectLst/>
                          <a:latin typeface="ＭＳ Ｐゴシック"/>
                        </a:rPr>
                        <a:t>61</a:t>
                      </a:r>
                    </a:p>
                  </a:txBody>
                  <a:tcPr marL="9525" marR="9525" marT="9525" marB="0" anchor="ctr"/>
                </a:tc>
                <a:tc>
                  <a:txBody>
                    <a:bodyPr/>
                    <a:lstStyle/>
                    <a:p>
                      <a:pPr algn="r" fontAlgn="ctr"/>
                      <a:r>
                        <a:rPr lang="en-US" altLang="ja-JP" sz="1100" b="0" i="0" u="none" strike="noStrike" dirty="0" smtClean="0">
                          <a:solidFill>
                            <a:srgbClr val="000000"/>
                          </a:solidFill>
                          <a:effectLst/>
                          <a:latin typeface="ＭＳ Ｐゴシック"/>
                        </a:rPr>
                        <a:t>53m</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b="0" i="0" u="none" strike="noStrike" dirty="0" smtClean="0">
                          <a:solidFill>
                            <a:srgbClr val="000000"/>
                          </a:solidFill>
                          <a:effectLst/>
                          <a:latin typeface="ＭＳ Ｐゴシック"/>
                        </a:rPr>
                        <a:t>5.5m</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b="0" i="0" u="none" strike="noStrike">
                          <a:solidFill>
                            <a:srgbClr val="FFFFFF"/>
                          </a:solidFill>
                          <a:effectLst/>
                          <a:latin typeface="ＭＳ Ｐゴシック"/>
                        </a:rPr>
                        <a:t>46</a:t>
                      </a:r>
                    </a:p>
                  </a:txBody>
                  <a:tcPr marL="9525" marR="9525" marT="9525" marB="0" anchor="ctr">
                    <a:solidFill>
                      <a:srgbClr val="0070C0"/>
                    </a:solidFill>
                  </a:tcPr>
                </a:tc>
                <a:tc>
                  <a:txBody>
                    <a:bodyPr/>
                    <a:lstStyle/>
                    <a:p>
                      <a:pPr algn="r" fontAlgn="ctr"/>
                      <a:r>
                        <a:rPr lang="en-US" altLang="ja-JP" sz="1100" b="0" i="0" u="none" strike="noStrike">
                          <a:solidFill>
                            <a:srgbClr val="000000"/>
                          </a:solidFill>
                          <a:effectLst/>
                          <a:latin typeface="ＭＳ Ｐゴシック"/>
                        </a:rPr>
                        <a:t>34</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a:rPr>
                        <a:t>0</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a:rPr>
                        <a:t>26</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a:rPr>
                        <a:t>17</a:t>
                      </a:r>
                    </a:p>
                  </a:txBody>
                  <a:tcPr marL="9525" marR="9525" marT="9525" marB="0" anchor="ctr">
                    <a:solidFill>
                      <a:schemeClr val="accent4">
                        <a:lumMod val="20000"/>
                        <a:lumOff val="80000"/>
                      </a:schemeClr>
                    </a:solidFill>
                  </a:tcPr>
                </a:tc>
                <a:tc>
                  <a:txBody>
                    <a:bodyPr/>
                    <a:lstStyle/>
                    <a:p>
                      <a:pPr algn="r" fontAlgn="ctr"/>
                      <a:r>
                        <a:rPr lang="en-US" altLang="ja-JP" sz="1100" b="0" i="0" u="none" strike="noStrike" dirty="0">
                          <a:solidFill>
                            <a:srgbClr val="000000"/>
                          </a:solidFill>
                          <a:effectLst/>
                          <a:latin typeface="ＭＳ Ｐゴシック"/>
                        </a:rPr>
                        <a:t>46</a:t>
                      </a:r>
                    </a:p>
                  </a:txBody>
                  <a:tcPr marL="9525" marR="9525" marT="9525" marB="0" anchor="ctr">
                    <a:solidFill>
                      <a:schemeClr val="accent4">
                        <a:lumMod val="20000"/>
                        <a:lumOff val="80000"/>
                      </a:schemeClr>
                    </a:solidFill>
                  </a:tcPr>
                </a:tc>
              </a:tr>
            </a:tbl>
          </a:graphicData>
        </a:graphic>
      </p:graphicFrame>
      <p:sp>
        <p:nvSpPr>
          <p:cNvPr id="10"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sp>
        <p:nvSpPr>
          <p:cNvPr id="12" name="正方形/長方形 11"/>
          <p:cNvSpPr/>
          <p:nvPr/>
        </p:nvSpPr>
        <p:spPr>
          <a:xfrm>
            <a:off x="899592" y="3688896"/>
            <a:ext cx="7200800" cy="338554"/>
          </a:xfrm>
          <a:prstGeom prst="rect">
            <a:avLst/>
          </a:prstGeom>
          <a:noFill/>
        </p:spPr>
        <p:txBody>
          <a:bodyPr wrap="square" rtlCol="0">
            <a:spAutoFit/>
          </a:bodyPr>
          <a:lstStyle/>
          <a:p>
            <a:pPr algn="ct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総合評価４０点を超える橋梁</a:t>
            </a:r>
            <a:endPar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正方形/長方形 8"/>
          <p:cNvSpPr/>
          <p:nvPr/>
        </p:nvSpPr>
        <p:spPr>
          <a:xfrm>
            <a:off x="683568" y="5733256"/>
            <a:ext cx="7992888" cy="523220"/>
          </a:xfrm>
          <a:prstGeom prst="rect">
            <a:avLst/>
          </a:prstGeom>
          <a:noFill/>
        </p:spPr>
        <p:txBody>
          <a:bodyPr wrap="square" rtlCol="0">
            <a:spAutoFit/>
          </a:bodyPr>
          <a:lstStyle/>
          <a:p>
            <a:r>
              <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本照査では、平成</a:t>
            </a:r>
            <a:r>
              <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rPr>
              <a:t>26</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年度までの点検結果等、現時点で収集できる範囲の情報を元に照査を行っており、今後、定期点検等により得られる情報により随時データの更新が必要である。</a:t>
            </a:r>
            <a:endPar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607701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25</a:t>
            </a:fld>
            <a:endParaRPr kumimoji="1" lang="ja-JP" altLang="en-US"/>
          </a:p>
        </p:txBody>
      </p:sp>
      <p:sp>
        <p:nvSpPr>
          <p:cNvPr id="7"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５．更新判定フローによる照査</a:t>
            </a:r>
            <a:endParaRPr lang="ja-JP" altLang="en-US"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611560" y="1126485"/>
            <a:ext cx="7488832"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４）性能評価マトリクスによる照査</a:t>
            </a:r>
            <a:r>
              <a:rPr lang="en-US" altLang="ja-JP" sz="2400" dirty="0">
                <a:latin typeface="HGSｺﾞｼｯｸM" panose="020B0600000000000000" pitchFamily="50" charset="-128"/>
                <a:ea typeface="HGSｺﾞｼｯｸM" panose="020B0600000000000000" pitchFamily="50" charset="-128"/>
              </a:rPr>
              <a:t>(h) </a:t>
            </a:r>
            <a:r>
              <a:rPr lang="ja-JP" altLang="en-US" sz="2400" dirty="0" smtClean="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2/3</a:t>
            </a:r>
            <a:r>
              <a:rPr lang="ja-JP" altLang="en-US" sz="2400" dirty="0" smtClean="0">
                <a:latin typeface="HGSｺﾞｼｯｸM" panose="020B0600000000000000" pitchFamily="50" charset="-128"/>
                <a:ea typeface="HGSｺﾞｼｯｸM" panose="020B0600000000000000" pitchFamily="50" charset="-128"/>
              </a:rPr>
              <a:t>）</a:t>
            </a:r>
            <a:endParaRPr lang="ja-JP" altLang="en-US" sz="2400" dirty="0">
              <a:latin typeface="HGSｺﾞｼｯｸM" panose="020B0600000000000000" pitchFamily="50" charset="-128"/>
              <a:ea typeface="HGSｺﾞｼｯｸM" panose="020B0600000000000000" pitchFamily="50" charset="-128"/>
            </a:endParaRPr>
          </a:p>
        </p:txBody>
      </p:sp>
      <p:sp>
        <p:nvSpPr>
          <p:cNvPr id="14" name="フッター プレースホルダー 2"/>
          <p:cNvSpPr txBox="1">
            <a:spLocks/>
          </p:cNvSpPr>
          <p:nvPr/>
        </p:nvSpPr>
        <p:spPr>
          <a:xfrm>
            <a:off x="5157401" y="6370205"/>
            <a:ext cx="3505200" cy="365760"/>
          </a:xfrm>
          <a:prstGeom prst="rect">
            <a:avLst/>
          </a:prstGeom>
        </p:spPr>
        <p:txBody>
          <a:bodyPr vert="horz"/>
          <a:lstStyle>
            <a:defPPr>
              <a:defRPr lang="ja-JP"/>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mtClean="0"/>
              <a:t>資料３</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857" y="1772815"/>
            <a:ext cx="7141567" cy="437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384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26</a:t>
            </a:fld>
            <a:endParaRPr kumimoji="1" lang="ja-JP" altLang="en-US"/>
          </a:p>
        </p:txBody>
      </p:sp>
      <p:sp>
        <p:nvSpPr>
          <p:cNvPr id="7"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５．更新判定フローによる照査</a:t>
            </a:r>
            <a:endParaRPr lang="ja-JP" altLang="en-US"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611560" y="1126485"/>
            <a:ext cx="7488832"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４）性能評価マトリクスによる照査</a:t>
            </a:r>
            <a:r>
              <a:rPr lang="en-US" altLang="ja-JP" sz="2400" dirty="0">
                <a:latin typeface="HGSｺﾞｼｯｸM" panose="020B0600000000000000" pitchFamily="50" charset="-128"/>
                <a:ea typeface="HGSｺﾞｼｯｸM" panose="020B0600000000000000" pitchFamily="50" charset="-128"/>
              </a:rPr>
              <a:t>(h) </a:t>
            </a:r>
            <a:r>
              <a:rPr lang="ja-JP" altLang="en-US" sz="2400" dirty="0" smtClean="0">
                <a:latin typeface="HGSｺﾞｼｯｸM" panose="020B0600000000000000" pitchFamily="50" charset="-128"/>
                <a:ea typeface="HGSｺﾞｼｯｸM" panose="020B0600000000000000" pitchFamily="50" charset="-128"/>
              </a:rPr>
              <a:t>（</a:t>
            </a:r>
            <a:r>
              <a:rPr lang="en-US" altLang="ja-JP" sz="2400" dirty="0" smtClean="0">
                <a:latin typeface="HGSｺﾞｼｯｸM" panose="020B0600000000000000" pitchFamily="50" charset="-128"/>
                <a:ea typeface="HGSｺﾞｼｯｸM" panose="020B0600000000000000" pitchFamily="50" charset="-128"/>
              </a:rPr>
              <a:t>3/3</a:t>
            </a:r>
            <a:r>
              <a:rPr lang="ja-JP" altLang="en-US" sz="2400" dirty="0" smtClean="0">
                <a:latin typeface="HGSｺﾞｼｯｸM" panose="020B0600000000000000" pitchFamily="50" charset="-128"/>
                <a:ea typeface="HGSｺﾞｼｯｸM" panose="020B0600000000000000" pitchFamily="50" charset="-128"/>
              </a:rPr>
              <a:t>）</a:t>
            </a:r>
            <a:endParaRPr lang="ja-JP" altLang="en-US" sz="2400" dirty="0">
              <a:latin typeface="HGSｺﾞｼｯｸM" panose="020B0600000000000000" pitchFamily="50" charset="-128"/>
              <a:ea typeface="HGSｺﾞｼｯｸM" panose="020B0600000000000000" pitchFamily="50" charset="-128"/>
            </a:endParaRPr>
          </a:p>
        </p:txBody>
      </p:sp>
      <p:sp>
        <p:nvSpPr>
          <p:cNvPr id="14" name="フッター プレースホルダー 2"/>
          <p:cNvSpPr txBox="1">
            <a:spLocks/>
          </p:cNvSpPr>
          <p:nvPr/>
        </p:nvSpPr>
        <p:spPr>
          <a:xfrm>
            <a:off x="5157401" y="6370205"/>
            <a:ext cx="3505200" cy="365760"/>
          </a:xfrm>
          <a:prstGeom prst="rect">
            <a:avLst/>
          </a:prstGeom>
        </p:spPr>
        <p:txBody>
          <a:bodyPr vert="horz"/>
          <a:lstStyle>
            <a:defPPr>
              <a:defRPr lang="ja-JP"/>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mtClean="0"/>
              <a:t>資料３</a:t>
            </a:r>
            <a:endParaRPr kumimoji="1" lang="ja-JP"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555" y="1837636"/>
            <a:ext cx="3016185" cy="184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005066"/>
            <a:ext cx="3016185" cy="184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076" y="1806282"/>
            <a:ext cx="3016184" cy="184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3999267"/>
            <a:ext cx="3001590" cy="183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4006254"/>
            <a:ext cx="2999596" cy="183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182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27</a:t>
            </a:fld>
            <a:endParaRPr kumimoji="1" lang="ja-JP" altLang="en-US"/>
          </a:p>
        </p:txBody>
      </p:sp>
      <p:sp>
        <p:nvSpPr>
          <p:cNvPr id="7"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６．検討結果と今後の進め方</a:t>
            </a:r>
            <a:endParaRPr lang="ja-JP" altLang="en-US"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611560" y="1251917"/>
            <a:ext cx="7488832" cy="523220"/>
          </a:xfrm>
          <a:prstGeom prst="rect">
            <a:avLst/>
          </a:prstGeom>
          <a:noFill/>
        </p:spPr>
        <p:txBody>
          <a:bodyPr wrap="square" rtlCol="0">
            <a:spAutoFit/>
          </a:bodyPr>
          <a:lstStyle/>
          <a:p>
            <a:r>
              <a:rPr lang="ja-JP" altLang="en-US" sz="2800" dirty="0" smtClean="0">
                <a:latin typeface="HGSｺﾞｼｯｸM" panose="020B0600000000000000" pitchFamily="50" charset="-128"/>
                <a:ea typeface="HGSｺﾞｼｯｸM" panose="020B0600000000000000" pitchFamily="50" charset="-128"/>
              </a:rPr>
              <a:t>○検討結果</a:t>
            </a:r>
            <a:endParaRPr lang="ja-JP" altLang="en-US" sz="2800" dirty="0">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611560" y="1768748"/>
            <a:ext cx="8352928" cy="2308324"/>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機能不足の定義を整理し、更新判定フローを見直した。</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性能低下</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err="1"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性能不足</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の指標を設定し、</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性能評価マトリクス</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により評価項目を点数化した。</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各</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評価項目を総合的に評価することにより、更新すべき橋梁を抽出する手法を考案した。</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結果、更新の最終判定を実施すべき２橋を抽出した。</a:t>
            </a:r>
            <a:endPar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テキスト ボックス 8"/>
          <p:cNvSpPr txBox="1"/>
          <p:nvPr/>
        </p:nvSpPr>
        <p:spPr>
          <a:xfrm>
            <a:off x="827584" y="4801215"/>
            <a:ext cx="7992888" cy="1508105"/>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更新を検討すべき橋梁に対する詳細検討</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271463"/>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○基本的考え方の整理</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271463"/>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更新、部分更新、補強等の選択</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900113" indent="-271463"/>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○対策判定の実施</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テキスト ボックス 9"/>
          <p:cNvSpPr txBox="1"/>
          <p:nvPr/>
        </p:nvSpPr>
        <p:spPr>
          <a:xfrm>
            <a:off x="611560" y="4293096"/>
            <a:ext cx="7488832" cy="523220"/>
          </a:xfrm>
          <a:prstGeom prst="rect">
            <a:avLst/>
          </a:prstGeom>
          <a:noFill/>
        </p:spPr>
        <p:txBody>
          <a:bodyPr wrap="square" rtlCol="0">
            <a:spAutoFit/>
          </a:bodyPr>
          <a:lstStyle/>
          <a:p>
            <a:r>
              <a:rPr lang="ja-JP" altLang="en-US" sz="2800" dirty="0" smtClean="0">
                <a:latin typeface="HGSｺﾞｼｯｸM" panose="020B0600000000000000" pitchFamily="50" charset="-128"/>
                <a:ea typeface="HGSｺﾞｼｯｸM" panose="020B0600000000000000" pitchFamily="50" charset="-128"/>
              </a:rPr>
              <a:t>○今後の進め方</a:t>
            </a:r>
            <a:endParaRPr lang="ja-JP" altLang="en-US" sz="2800" dirty="0">
              <a:latin typeface="HGSｺﾞｼｯｸM" panose="020B0600000000000000" pitchFamily="50" charset="-128"/>
              <a:ea typeface="HGSｺﾞｼｯｸM" panose="020B0600000000000000" pitchFamily="50" charset="-128"/>
            </a:endParaRPr>
          </a:p>
        </p:txBody>
      </p:sp>
      <p:sp>
        <p:nvSpPr>
          <p:cNvPr id="11" name="フッター プレースホルダー 2"/>
          <p:cNvSpPr txBox="1">
            <a:spLocks/>
          </p:cNvSpPr>
          <p:nvPr/>
        </p:nvSpPr>
        <p:spPr>
          <a:xfrm>
            <a:off x="5157401" y="6370205"/>
            <a:ext cx="3505200" cy="365760"/>
          </a:xfrm>
          <a:prstGeom prst="rect">
            <a:avLst/>
          </a:prstGeom>
        </p:spPr>
        <p:txBody>
          <a:bodyPr vert="horz"/>
          <a:lstStyle>
            <a:defPPr>
              <a:defRPr lang="ja-JP"/>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mtClean="0"/>
              <a:t>資料３</a:t>
            </a:r>
            <a:endParaRPr kumimoji="1" lang="ja-JP" altLang="en-US" dirty="0"/>
          </a:p>
        </p:txBody>
      </p:sp>
    </p:spTree>
    <p:extLst>
      <p:ext uri="{BB962C8B-B14F-4D97-AF65-F5344CB8AC3E}">
        <p14:creationId xmlns:p14="http://schemas.microsoft.com/office/powerpoint/2010/main" val="4169998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７．まとめ</a:t>
            </a:r>
            <a:endParaRPr lang="ja-JP" altLang="en-US" dirty="0">
              <a:latin typeface="HGSｺﾞｼｯｸM" panose="020B0600000000000000" pitchFamily="50" charset="-128"/>
              <a:ea typeface="HGSｺﾞｼｯｸM" panose="020B0600000000000000" pitchFamily="50" charset="-128"/>
            </a:endParaRP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sp>
        <p:nvSpPr>
          <p:cNvPr id="3" name="スライド番号プレースホルダー 2"/>
          <p:cNvSpPr>
            <a:spLocks noGrp="1"/>
          </p:cNvSpPr>
          <p:nvPr>
            <p:ph type="sldNum" sz="quarter" idx="12"/>
          </p:nvPr>
        </p:nvSpPr>
        <p:spPr/>
        <p:txBody>
          <a:bodyPr/>
          <a:lstStyle/>
          <a:p>
            <a:fld id="{40F85341-AB73-4280-8395-A80C95690EE8}" type="slidenum">
              <a:rPr kumimoji="1" lang="ja-JP" altLang="en-US" smtClean="0"/>
              <a:t>28</a:t>
            </a:fld>
            <a:endParaRPr kumimoji="1" lang="ja-JP" altLang="en-US"/>
          </a:p>
        </p:txBody>
      </p:sp>
      <p:sp>
        <p:nvSpPr>
          <p:cNvPr id="9" name="テキスト ボックス 8"/>
          <p:cNvSpPr txBox="1"/>
          <p:nvPr/>
        </p:nvSpPr>
        <p:spPr>
          <a:xfrm>
            <a:off x="827584" y="1412776"/>
            <a:ext cx="7488832" cy="4708981"/>
          </a:xfrm>
          <a:prstGeom prst="rect">
            <a:avLst/>
          </a:prstGeom>
          <a:noFill/>
        </p:spPr>
        <p:txBody>
          <a:bodyPr wrap="square" rtlCol="0">
            <a:spAutoFit/>
          </a:bodyPr>
          <a:lstStyle>
            <a:defPPr>
              <a:defRPr lang="ja-JP"/>
            </a:defPPr>
            <a:lvl1pPr marL="457200" indent="-457200">
              <a:buFont typeface="Wingdings" panose="05000000000000000000" pitchFamily="2" charset="2"/>
              <a:buChar char="Ø"/>
              <a:defRPr sz="2800" u="sng">
                <a:latin typeface="HGSｺﾞｼｯｸM" panose="020B0600000000000000" pitchFamily="50" charset="-128"/>
                <a:ea typeface="HGSｺﾞｼｯｸM" panose="020B0600000000000000" pitchFamily="50" charset="-128"/>
                <a:cs typeface="Meiryo UI" panose="020B0604030504040204" pitchFamily="50" charset="-128"/>
              </a:defRPr>
            </a:lvl1pPr>
          </a:lstStyle>
          <a:p>
            <a:r>
              <a:rPr lang="ja-JP" altLang="en-US" dirty="0"/>
              <a:t>今年度の検討内容</a:t>
            </a:r>
            <a:endParaRPr lang="en-US" altLang="ja-JP" dirty="0"/>
          </a:p>
          <a:p>
            <a:pPr marL="0" indent="0">
              <a:lnSpc>
                <a:spcPct val="150000"/>
              </a:lnSpc>
              <a:buNone/>
            </a:pPr>
            <a:r>
              <a:rPr lang="ja-JP" altLang="en-US" sz="2400" u="none" dirty="0"/>
              <a:t>　</a:t>
            </a:r>
            <a:r>
              <a:rPr lang="ja-JP" altLang="en-US" sz="2400" u="none" dirty="0" smtClean="0"/>
              <a:t>　○更新判定フローの見直し</a:t>
            </a:r>
            <a:endParaRPr lang="en-US" altLang="ja-JP" sz="2400" u="none" dirty="0" smtClean="0"/>
          </a:p>
          <a:p>
            <a:pPr marL="0" indent="0">
              <a:lnSpc>
                <a:spcPct val="150000"/>
              </a:lnSpc>
              <a:buNone/>
            </a:pPr>
            <a:r>
              <a:rPr lang="ja-JP" altLang="en-US" sz="2400" u="none" dirty="0"/>
              <a:t>　</a:t>
            </a:r>
            <a:r>
              <a:rPr lang="ja-JP" altLang="en-US" sz="2400" u="none" dirty="0" smtClean="0"/>
              <a:t>　○更新判定にかかる指標作成</a:t>
            </a:r>
            <a:endParaRPr lang="en-US" altLang="ja-JP" sz="2400" u="none" dirty="0" smtClean="0"/>
          </a:p>
          <a:p>
            <a:pPr marL="0" indent="0">
              <a:lnSpc>
                <a:spcPct val="150000"/>
              </a:lnSpc>
              <a:buNone/>
            </a:pPr>
            <a:r>
              <a:rPr lang="ja-JP" altLang="en-US" sz="2400" u="none" dirty="0"/>
              <a:t>　</a:t>
            </a:r>
            <a:r>
              <a:rPr lang="ja-JP" altLang="en-US" sz="2400" u="none" dirty="0" smtClean="0"/>
              <a:t>　○更新最終判定の対象とすべき橋梁の抽出</a:t>
            </a:r>
            <a:endParaRPr lang="en-US" altLang="ja-JP" sz="2400" u="none" dirty="0" smtClean="0"/>
          </a:p>
          <a:p>
            <a:pPr marL="0" indent="0">
              <a:buNone/>
            </a:pPr>
            <a:endParaRPr lang="ja-JP" altLang="en-US" dirty="0"/>
          </a:p>
          <a:p>
            <a:r>
              <a:rPr lang="ja-JP" altLang="en-US" dirty="0"/>
              <a:t>審議いただきたい内容</a:t>
            </a:r>
            <a:endParaRPr lang="en-US" altLang="ja-JP" dirty="0"/>
          </a:p>
          <a:p>
            <a:pPr marL="0" indent="0">
              <a:lnSpc>
                <a:spcPct val="150000"/>
              </a:lnSpc>
              <a:buNone/>
            </a:pPr>
            <a:r>
              <a:rPr lang="ja-JP" altLang="en-US" sz="2400" u="none" dirty="0"/>
              <a:t>　</a:t>
            </a:r>
            <a:r>
              <a:rPr lang="ja-JP" altLang="en-US" sz="2400" u="none" dirty="0" smtClean="0"/>
              <a:t>　○機能不足や性能に関する考え方</a:t>
            </a:r>
            <a:endParaRPr lang="en-US" altLang="ja-JP" sz="2400" u="none" dirty="0"/>
          </a:p>
          <a:p>
            <a:pPr marL="0" indent="0">
              <a:lnSpc>
                <a:spcPct val="150000"/>
              </a:lnSpc>
              <a:buNone/>
            </a:pPr>
            <a:r>
              <a:rPr lang="ja-JP" altLang="en-US" sz="2400" u="none" dirty="0"/>
              <a:t>　</a:t>
            </a:r>
            <a:r>
              <a:rPr lang="ja-JP" altLang="en-US" sz="2400" u="none" dirty="0" smtClean="0"/>
              <a:t>　○更新判定フロー、指標及び評価の考え方</a:t>
            </a:r>
            <a:endParaRPr lang="en-US" altLang="ja-JP" sz="2400" u="none" dirty="0" smtClean="0"/>
          </a:p>
          <a:p>
            <a:pPr marL="0" indent="0">
              <a:lnSpc>
                <a:spcPct val="150000"/>
              </a:lnSpc>
              <a:buNone/>
            </a:pPr>
            <a:r>
              <a:rPr lang="ja-JP" altLang="en-US" sz="2400" u="none" dirty="0"/>
              <a:t>　</a:t>
            </a:r>
            <a:r>
              <a:rPr lang="ja-JP" altLang="en-US" sz="2400" u="none" dirty="0" smtClean="0"/>
              <a:t>　○今後の検討の進め方　など</a:t>
            </a:r>
            <a:endParaRPr lang="en-US" altLang="ja-JP" sz="2400" u="none" dirty="0" smtClean="0"/>
          </a:p>
        </p:txBody>
      </p:sp>
    </p:spTree>
    <p:extLst>
      <p:ext uri="{BB962C8B-B14F-4D97-AF65-F5344CB8AC3E}">
        <p14:creationId xmlns:p14="http://schemas.microsoft.com/office/powerpoint/2010/main" val="169225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１．更新事業の概要</a:t>
            </a: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rPr>
              <a:t>１</a:t>
            </a:r>
            <a:r>
              <a:rPr lang="ja-JP" altLang="en-US" sz="2400" dirty="0" smtClean="0">
                <a:latin typeface="HGSｺﾞｼｯｸM" panose="020B0600000000000000" pitchFamily="50" charset="-128"/>
                <a:ea typeface="HGSｺﾞｼｯｸM" panose="020B0600000000000000" pitchFamily="50" charset="-128"/>
              </a:rPr>
              <a:t>）更新に関する用語の定義</a:t>
            </a:r>
            <a:endParaRPr lang="ja-JP" altLang="en-US" sz="2400" dirty="0">
              <a:latin typeface="HGSｺﾞｼｯｸM" panose="020B0600000000000000" pitchFamily="50" charset="-128"/>
              <a:ea typeface="HGSｺﾞｼｯｸM" panose="020B0600000000000000" pitchFamily="50" charset="-128"/>
            </a:endParaRP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8"/>
          <p:cNvSpPr>
            <a:spLocks noChangeArrowheads="1"/>
          </p:cNvSpPr>
          <p:nvPr/>
        </p:nvSpPr>
        <p:spPr bwMode="auto">
          <a:xfrm>
            <a:off x="900608"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10"/>
          <p:cNvSpPr>
            <a:spLocks noChangeArrowheads="1"/>
          </p:cNvSpPr>
          <p:nvPr/>
        </p:nvSpPr>
        <p:spPr bwMode="auto">
          <a:xfrm>
            <a:off x="900608" y="603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827584" y="1556792"/>
            <a:ext cx="8208912" cy="446276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更新</a:t>
            </a:r>
            <a:endParaRPr lang="en-US" altLang="ja-JP"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施設</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の撤去・新設</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いう。 </a:t>
            </a:r>
            <a:endPar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349375" indent="-361950">
              <a:spcAft>
                <a:spcPts val="2400"/>
              </a:spcAft>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例）橋梁の架替え</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上部工のみの架替えも</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含む</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p>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維持管理</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安全かつ</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LCC</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最小化の観点から設定した適切な維持管理手法により、最適な管理水準で施設の部分更新や修繕</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補修</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を実施し、維持管理を行うものを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いう。 </a:t>
            </a:r>
            <a:endPar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349375" indent="-361950"/>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・補強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施設の耐荷力の向上を図るものを</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いう</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349375" indent="-361950"/>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部分</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更新</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施設の部分的な撤去・新設</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いう</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1349375" indent="-361950"/>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例</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橋梁床版の打ち替え、橋梁支承の取替えなど</a:t>
            </a:r>
          </a:p>
          <a:p>
            <a:pPr marL="2598738" indent="-1611313"/>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・修繕</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補修</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：施設の損傷している箇所を取り替えることなく修繕し、機能を回復することを</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いう</a:t>
            </a:r>
            <a:endPar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フッター プレースホルダー 2"/>
          <p:cNvSpPr>
            <a:spLocks noGrp="1"/>
          </p:cNvSpPr>
          <p:nvPr>
            <p:ph type="ftr" sz="quarter" idx="11"/>
          </p:nvPr>
        </p:nvSpPr>
        <p:spPr>
          <a:xfrm>
            <a:off x="5157401" y="6370205"/>
            <a:ext cx="3505200" cy="365760"/>
          </a:xfrm>
        </p:spPr>
        <p:txBody>
          <a:bodyPr/>
          <a:lstStyle/>
          <a:p>
            <a:r>
              <a:rPr kumimoji="1" lang="ja-JP" altLang="en-US" smtClean="0"/>
              <a:t>資料３</a:t>
            </a:r>
            <a:endParaRPr kumimoji="1" lang="ja-JP" altLang="en-US" dirty="0"/>
          </a:p>
        </p:txBody>
      </p:sp>
      <p:sp>
        <p:nvSpPr>
          <p:cNvPr id="3" name="スライド番号プレースホルダー 2"/>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spTree>
    <p:extLst>
      <p:ext uri="{BB962C8B-B14F-4D97-AF65-F5344CB8AC3E}">
        <p14:creationId xmlns:p14="http://schemas.microsoft.com/office/powerpoint/2010/main" val="3983339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a:t>
            </a:r>
            <a:r>
              <a:rPr lang="ja-JP" altLang="en-US" dirty="0" smtClean="0">
                <a:latin typeface="HGSｺﾞｼｯｸM" panose="020B0600000000000000" pitchFamily="50" charset="-128"/>
                <a:ea typeface="HGSｺﾞｼｯｸM" panose="020B0600000000000000" pitchFamily="50" charset="-128"/>
              </a:rPr>
              <a:t>．更新事業の概要</a:t>
            </a:r>
            <a:endParaRPr lang="ja-JP" altLang="en-US"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611560" y="1126485"/>
            <a:ext cx="5256584"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２）更新事業に関する位置付け</a:t>
            </a:r>
            <a:endParaRPr lang="ja-JP" altLang="en-US" sz="2400" dirty="0">
              <a:latin typeface="HGSｺﾞｼｯｸM" panose="020B0600000000000000" pitchFamily="50" charset="-128"/>
              <a:ea typeface="HGSｺﾞｼｯｸM" panose="020B0600000000000000" pitchFamily="50" charset="-128"/>
            </a:endParaRP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8"/>
          <p:cNvSpPr>
            <a:spLocks noChangeArrowheads="1"/>
          </p:cNvSpPr>
          <p:nvPr/>
        </p:nvSpPr>
        <p:spPr bwMode="auto">
          <a:xfrm>
            <a:off x="900608"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10"/>
          <p:cNvSpPr>
            <a:spLocks noChangeArrowheads="1"/>
          </p:cNvSpPr>
          <p:nvPr/>
        </p:nvSpPr>
        <p:spPr bwMode="auto">
          <a:xfrm>
            <a:off x="900608" y="603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827584" y="1484784"/>
            <a:ext cx="7568482" cy="2092881"/>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大阪府都市整備中期計画（</a:t>
            </a:r>
            <a:r>
              <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H24.3</a:t>
            </a: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・平成</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23</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年から概ね</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2</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0</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年で幹線道路ネットワークを整備</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43</a:t>
            </a:r>
            <a:r>
              <a:rPr lang="ja-JP" altLang="en-US"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年頃から大量更新時代に向け維持管理に投資をシフト</a:t>
            </a:r>
            <a:endParaRPr lang="en-US" altLang="ja-JP"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大阪府都市基盤施設長寿命化計画（</a:t>
            </a:r>
            <a:r>
              <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H27.3</a:t>
            </a: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711200"/>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・予防保全を前提に長寿命化を基本（計画期間：</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H27</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H36</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711200"/>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現時点で更新すべき橋梁のみが更新対象</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711200"/>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　　・大幹線道路の維持管理、更新のあり方を検討</a:t>
            </a:r>
            <a:endParaRPr lang="en-US" altLang="ja-JP" sz="16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正方形/長方形 2"/>
          <p:cNvSpPr/>
          <p:nvPr/>
        </p:nvSpPr>
        <p:spPr>
          <a:xfrm>
            <a:off x="5868144" y="6104329"/>
            <a:ext cx="2645276" cy="261610"/>
          </a:xfrm>
          <a:prstGeom prst="rect">
            <a:avLst/>
          </a:prstGeom>
        </p:spPr>
        <p:txBody>
          <a:bodyPr wrap="none">
            <a:spAutoFit/>
          </a:bodyPr>
          <a:lstStyle/>
          <a:p>
            <a:r>
              <a:rPr lang="ja-JP" altLang="ja-JP" sz="1100" dirty="0" smtClean="0"/>
              <a:t>～</a:t>
            </a:r>
            <a:r>
              <a:rPr lang="ja-JP" altLang="en-US" sz="1100" dirty="0" smtClean="0"/>
              <a:t>大阪府</a:t>
            </a:r>
            <a:r>
              <a:rPr lang="ja-JP" altLang="ja-JP" sz="1100" dirty="0" smtClean="0"/>
              <a:t>都市</a:t>
            </a:r>
            <a:r>
              <a:rPr lang="ja-JP" altLang="ja-JP" sz="1100" dirty="0"/>
              <a:t>整備中期計画（案</a:t>
            </a:r>
            <a:r>
              <a:rPr lang="ja-JP" altLang="ja-JP" sz="1100" dirty="0" smtClean="0"/>
              <a:t>）</a:t>
            </a:r>
            <a:r>
              <a:rPr lang="en-US" altLang="ja-JP" sz="1100" dirty="0" smtClean="0"/>
              <a:t>H24.3</a:t>
            </a:r>
            <a:r>
              <a:rPr lang="ja-JP" altLang="ja-JP" sz="1100" dirty="0" smtClean="0"/>
              <a:t>～</a:t>
            </a:r>
            <a:endParaRPr lang="ja-JP" altLang="en-US" sz="1100" dirty="0"/>
          </a:p>
        </p:txBody>
      </p:sp>
      <p:sp>
        <p:nvSpPr>
          <p:cNvPr id="12" name="フッター プレースホルダー 2"/>
          <p:cNvSpPr>
            <a:spLocks noGrp="1"/>
          </p:cNvSpPr>
          <p:nvPr>
            <p:ph type="ftr" sz="quarter" idx="11"/>
          </p:nvPr>
        </p:nvSpPr>
        <p:spPr>
          <a:xfrm>
            <a:off x="5157401" y="6370205"/>
            <a:ext cx="3505200" cy="365760"/>
          </a:xfrm>
        </p:spPr>
        <p:txBody>
          <a:bodyPr/>
          <a:lstStyle/>
          <a:p>
            <a:r>
              <a:rPr kumimoji="1" lang="ja-JP" altLang="en-US" dirty="0" smtClean="0"/>
              <a:t>資料３</a:t>
            </a:r>
            <a:endParaRPr kumimoji="1" lang="ja-JP" altLang="en-US" dirty="0"/>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77665"/>
            <a:ext cx="6560370" cy="258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996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１</a:t>
            </a:r>
            <a:r>
              <a:rPr lang="ja-JP" altLang="en-US" dirty="0" smtClean="0">
                <a:latin typeface="HGSｺﾞｼｯｸM" panose="020B0600000000000000" pitchFamily="50" charset="-128"/>
                <a:ea typeface="HGSｺﾞｼｯｸM" panose="020B0600000000000000" pitchFamily="50" charset="-128"/>
              </a:rPr>
              <a:t>．更新事業の概要</a:t>
            </a:r>
            <a:endParaRPr lang="ja-JP" altLang="en-US"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３）更新事業の考え方</a:t>
            </a:r>
            <a:endParaRPr lang="ja-JP" altLang="en-US" sz="2400" dirty="0">
              <a:latin typeface="HGSｺﾞｼｯｸM" panose="020B0600000000000000" pitchFamily="50" charset="-128"/>
              <a:ea typeface="HGSｺﾞｼｯｸM" panose="020B0600000000000000" pitchFamily="50" charset="-128"/>
            </a:endParaRP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8"/>
          <p:cNvSpPr>
            <a:spLocks noChangeArrowheads="1"/>
          </p:cNvSpPr>
          <p:nvPr/>
        </p:nvSpPr>
        <p:spPr bwMode="auto">
          <a:xfrm>
            <a:off x="900608"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827584" y="1556792"/>
            <a:ext cx="8208912" cy="1938992"/>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耐用年数（</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60</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年を想定）を迎えた橋梁は、計画的な更新が</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理想</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限られた建設投資</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の中で、多額の費用を要する橋梁更新を計画的に実施することは、現時点では困難</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当面の間、予防保全による長寿命化を推進し、更新は必要</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最低限とし、</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インフラ整備に目途が付いた後に、計画的な更新に投資をシフト</a:t>
            </a:r>
            <a:endParaRPr lang="en-US" altLang="ja-JP"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フッター プレースホルダー 2"/>
          <p:cNvSpPr>
            <a:spLocks noGrp="1"/>
          </p:cNvSpPr>
          <p:nvPr>
            <p:ph type="ftr" sz="quarter" idx="11"/>
          </p:nvPr>
        </p:nvSpPr>
        <p:spPr>
          <a:xfrm>
            <a:off x="5157401" y="6370205"/>
            <a:ext cx="3505200" cy="365760"/>
          </a:xfrm>
        </p:spPr>
        <p:txBody>
          <a:bodyPr/>
          <a:lstStyle/>
          <a:p>
            <a:r>
              <a:rPr kumimoji="1" lang="ja-JP" altLang="en-US" smtClean="0"/>
              <a:t>資料３</a:t>
            </a:r>
            <a:endParaRPr kumimoji="1" lang="ja-JP" altLang="en-US" dirty="0"/>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5</a:t>
            </a:fld>
            <a:endParaRPr kumimoji="1" lang="ja-JP" altLang="en-US"/>
          </a:p>
        </p:txBody>
      </p:sp>
      <p:sp>
        <p:nvSpPr>
          <p:cNvPr id="14" name="下矢印 13"/>
          <p:cNvSpPr/>
          <p:nvPr/>
        </p:nvSpPr>
        <p:spPr>
          <a:xfrm>
            <a:off x="3725693" y="3555454"/>
            <a:ext cx="12961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115616" y="4093770"/>
            <a:ext cx="7588560" cy="707886"/>
          </a:xfrm>
          <a:prstGeom prst="rect">
            <a:avLst/>
          </a:prstGeom>
          <a:noFill/>
          <a:ln w="38100" cmpd="thinThick">
            <a:solidFill>
              <a:schemeClr val="tx1"/>
            </a:solidFill>
          </a:ln>
        </p:spPr>
        <p:txBody>
          <a:bodyPr wrap="square" rtlCol="0">
            <a:spAutoFit/>
          </a:bodyPr>
          <a:lstStyle/>
          <a:p>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計画的更新においても、限られた予算内で既存施設を有効活用するため、対象</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橋梁の状況に応じた対策</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が前提</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テキスト ボックス 17"/>
          <p:cNvSpPr txBox="1"/>
          <p:nvPr/>
        </p:nvSpPr>
        <p:spPr>
          <a:xfrm>
            <a:off x="1231912" y="4885858"/>
            <a:ext cx="7588560" cy="1261884"/>
          </a:xfrm>
          <a:prstGeom prst="rect">
            <a:avLst/>
          </a:prstGeom>
          <a:noFill/>
          <a:ln w="38100" cmpd="thinThick">
            <a:noFill/>
          </a:ln>
        </p:spPr>
        <p:txBody>
          <a:bodyPr wrap="square" rtlCol="0">
            <a:spAutoFit/>
          </a:bodyPr>
          <a:lstStyle/>
          <a:p>
            <a:pPr marL="266700" indent="-266700"/>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上下部工の撤去再構築、上部工架け替え に加え、橋梁床版の打ち替え等の部分更新を想定。</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534988" indent="-534988" defTabSz="773113">
              <a:tabLst>
                <a:tab pos="7173913" algn="l"/>
              </a:tabLst>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⇒投資計画（予算）の観点からは、</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部分更新に</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よる対策が必要な橋梁</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の抽出の視点も重要</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81624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２．更新検討の概要</a:t>
            </a:r>
            <a:endParaRPr lang="ja-JP" altLang="en-US"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１）更新判定における基本的考え方</a:t>
            </a:r>
            <a:endParaRPr lang="ja-JP" altLang="en-US" sz="2400" dirty="0">
              <a:latin typeface="HGSｺﾞｼｯｸM" panose="020B0600000000000000" pitchFamily="50" charset="-128"/>
              <a:ea typeface="HGSｺﾞｼｯｸM" panose="020B0600000000000000" pitchFamily="50" charset="-128"/>
            </a:endParaRP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8"/>
          <p:cNvSpPr>
            <a:spLocks noChangeArrowheads="1"/>
          </p:cNvSpPr>
          <p:nvPr/>
        </p:nvSpPr>
        <p:spPr bwMode="auto">
          <a:xfrm>
            <a:off x="900608"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10"/>
          <p:cNvSpPr>
            <a:spLocks noChangeArrowheads="1"/>
          </p:cNvSpPr>
          <p:nvPr/>
        </p:nvSpPr>
        <p:spPr bwMode="auto">
          <a:xfrm>
            <a:off x="900608" y="603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827584" y="1556792"/>
            <a:ext cx="7876593" cy="40011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中期的視点　～概ね平成</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42</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年頃まで～</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フッター プレースホルダー 2"/>
          <p:cNvSpPr>
            <a:spLocks noGrp="1"/>
          </p:cNvSpPr>
          <p:nvPr>
            <p:ph type="ftr" sz="quarter" idx="11"/>
          </p:nvPr>
        </p:nvSpPr>
        <p:spPr>
          <a:xfrm>
            <a:off x="5157401" y="6370205"/>
            <a:ext cx="3505200" cy="365760"/>
          </a:xfrm>
        </p:spPr>
        <p:txBody>
          <a:bodyPr/>
          <a:lstStyle/>
          <a:p>
            <a:r>
              <a:rPr kumimoji="1" lang="ja-JP" altLang="en-US" smtClean="0"/>
              <a:t>資料３</a:t>
            </a:r>
            <a:endParaRPr kumimoji="1" lang="ja-JP" altLang="en-US" dirty="0"/>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22" name="テキスト ボックス 21"/>
          <p:cNvSpPr txBox="1"/>
          <p:nvPr/>
        </p:nvSpPr>
        <p:spPr>
          <a:xfrm>
            <a:off x="1115616" y="1916832"/>
            <a:ext cx="7272808" cy="707886"/>
          </a:xfrm>
          <a:prstGeom prst="rect">
            <a:avLst/>
          </a:prstGeom>
          <a:noFill/>
          <a:ln w="3175" cmpd="thinThick">
            <a:noFill/>
          </a:ln>
        </p:spPr>
        <p:txBody>
          <a:bodyPr wrap="square" rtlCol="0">
            <a:spAutoFit/>
          </a:bodyPr>
          <a:lstStyle/>
          <a:p>
            <a:pPr marL="457200" indent="-274638">
              <a:buFont typeface="Wingdings" panose="05000000000000000000" pitchFamily="2" charset="2"/>
              <a:buChar char="l"/>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長寿</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命化計画に定める更新判定フローに基づき、</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現時点で</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更新す</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べき橋梁</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抽出</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テキスト ボックス 17"/>
          <p:cNvSpPr txBox="1"/>
          <p:nvPr/>
        </p:nvSpPr>
        <p:spPr>
          <a:xfrm>
            <a:off x="827584" y="2852936"/>
            <a:ext cx="7876593" cy="400110"/>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中長期的視点　～概ね平成</a:t>
            </a: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43</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年頃以降～</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テキスト ボックス 18"/>
          <p:cNvSpPr txBox="1"/>
          <p:nvPr/>
        </p:nvSpPr>
        <p:spPr>
          <a:xfrm>
            <a:off x="1115616" y="3205425"/>
            <a:ext cx="7272808" cy="707886"/>
          </a:xfrm>
          <a:prstGeom prst="rect">
            <a:avLst/>
          </a:prstGeom>
          <a:noFill/>
          <a:ln w="38100" cmpd="thinThick">
            <a:noFill/>
          </a:ln>
        </p:spPr>
        <p:txBody>
          <a:bodyPr wrap="square" rtlCol="0">
            <a:spAutoFit/>
          </a:bodyPr>
          <a:lstStyle/>
          <a:p>
            <a:pPr marL="457200" indent="-274638">
              <a:buFont typeface="Wingdings" panose="05000000000000000000" pitchFamily="2" charset="2"/>
              <a:buChar char="l"/>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将来的な更新時期の集中による歳出集中を平準化</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するため、</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計画的</a:t>
            </a:r>
            <a:r>
              <a:rPr lang="ja-JP" altLang="en-US" sz="20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に</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更新</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を実施</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3" name="下矢印 22"/>
          <p:cNvSpPr/>
          <p:nvPr/>
        </p:nvSpPr>
        <p:spPr>
          <a:xfrm>
            <a:off x="3725693" y="4149080"/>
            <a:ext cx="12961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115616" y="4725144"/>
            <a:ext cx="7272808" cy="1015663"/>
          </a:xfrm>
          <a:prstGeom prst="rect">
            <a:avLst/>
          </a:prstGeom>
          <a:noFill/>
          <a:ln w="38100" cmpd="thinThick">
            <a:solidFill>
              <a:schemeClr val="tx1"/>
            </a:solidFill>
          </a:ln>
        </p:spPr>
        <p:txBody>
          <a:bodyPr wrap="square" rtlCol="0">
            <a:spAutoFit/>
          </a:bodyPr>
          <a:lstStyle/>
          <a:p>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更新判定フローの</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検討</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にあたっては、</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534988" indent="-268288">
              <a:buFont typeface="Wingdings" panose="05000000000000000000" pitchFamily="2" charset="2"/>
              <a:buChar char="l"/>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現時点で更新を検討すべき橋梁の抽出の視点　に加え</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534988" indent="-268288">
              <a:buFont typeface="Wingdings" panose="05000000000000000000" pitchFamily="2" charset="2"/>
              <a:buChar char="l"/>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将来の計画的更新</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に備え</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優先順位付けの視点</a:t>
            </a:r>
            <a:r>
              <a:rPr lang="ja-JP" altLang="en-US" dirty="0" smtClean="0"/>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が必要</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587994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572000" y="2996952"/>
            <a:ext cx="4392488" cy="2958649"/>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２．更新</a:t>
            </a:r>
            <a:r>
              <a:rPr lang="ja-JP" altLang="en-US" dirty="0">
                <a:latin typeface="HGSｺﾞｼｯｸM" panose="020B0600000000000000" pitchFamily="50" charset="-128"/>
                <a:ea typeface="HGSｺﾞｼｯｸM" panose="020B0600000000000000" pitchFamily="50" charset="-128"/>
              </a:rPr>
              <a:t>検討の概要</a:t>
            </a:r>
          </a:p>
        </p:txBody>
      </p:sp>
      <p:sp>
        <p:nvSpPr>
          <p:cNvPr id="17" name="テキスト ボックス 16"/>
          <p:cNvSpPr txBox="1"/>
          <p:nvPr/>
        </p:nvSpPr>
        <p:spPr>
          <a:xfrm>
            <a:off x="611560" y="1124744"/>
            <a:ext cx="6912768" cy="830997"/>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２）更新判定フローの概要</a:t>
            </a:r>
            <a:endParaRPr lang="ja-JP" altLang="en-US" sz="2400" dirty="0">
              <a:latin typeface="HGSｺﾞｼｯｸM" panose="020B0600000000000000" pitchFamily="50" charset="-128"/>
              <a:ea typeface="HGSｺﾞｼｯｸM" panose="020B0600000000000000" pitchFamily="50" charset="-128"/>
            </a:endParaRPr>
          </a:p>
          <a:p>
            <a:endParaRPr lang="ja-JP" altLang="en-US" sz="2400" dirty="0">
              <a:latin typeface="HGSｺﾞｼｯｸM" panose="020B0600000000000000" pitchFamily="50" charset="-128"/>
              <a:ea typeface="HGSｺﾞｼｯｸM" panose="020B0600000000000000" pitchFamily="50" charset="-128"/>
            </a:endParaRP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2" name="正方形/長方形 61"/>
          <p:cNvSpPr/>
          <p:nvPr/>
        </p:nvSpPr>
        <p:spPr>
          <a:xfrm>
            <a:off x="535938" y="1586409"/>
            <a:ext cx="3875314" cy="4398809"/>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538" y="3237669"/>
            <a:ext cx="42989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827584" y="5949280"/>
            <a:ext cx="3387466" cy="338554"/>
          </a:xfrm>
          <a:prstGeom prst="rect">
            <a:avLst/>
          </a:prstGeom>
        </p:spPr>
        <p:txBody>
          <a:bodyPr wrap="none">
            <a:spAutoFit/>
          </a:bodyPr>
          <a:lstStyle/>
          <a:p>
            <a:r>
              <a:rPr lang="ja-JP" altLang="ja-JP" sz="1600" dirty="0"/>
              <a:t>橋梁更新判定</a:t>
            </a:r>
            <a:r>
              <a:rPr lang="ja-JP" altLang="ja-JP" sz="1600" dirty="0" smtClean="0"/>
              <a:t>フロー</a:t>
            </a:r>
            <a:r>
              <a:rPr lang="ja-JP" altLang="en-US" sz="1600" dirty="0" smtClean="0"/>
              <a:t>（</a:t>
            </a:r>
            <a:r>
              <a:rPr lang="en-US" altLang="ja-JP" sz="1600" b="1" dirty="0" smtClean="0">
                <a:solidFill>
                  <a:srgbClr val="FF0000"/>
                </a:solidFill>
              </a:rPr>
              <a:t>H27</a:t>
            </a:r>
            <a:r>
              <a:rPr lang="ja-JP" altLang="en-US" sz="1600" b="1" dirty="0" smtClean="0">
                <a:solidFill>
                  <a:srgbClr val="FF0000"/>
                </a:solidFill>
              </a:rPr>
              <a:t>年度検討</a:t>
            </a:r>
            <a:r>
              <a:rPr lang="ja-JP" altLang="en-US" sz="1600" dirty="0" smtClean="0"/>
              <a:t>）</a:t>
            </a:r>
            <a:endParaRPr lang="ja-JP" altLang="en-US" sz="1600" dirty="0"/>
          </a:p>
        </p:txBody>
      </p:sp>
      <p:sp>
        <p:nvSpPr>
          <p:cNvPr id="16" name="正方形/長方形 15"/>
          <p:cNvSpPr/>
          <p:nvPr/>
        </p:nvSpPr>
        <p:spPr>
          <a:xfrm>
            <a:off x="4868749" y="5949280"/>
            <a:ext cx="3951723" cy="338554"/>
          </a:xfrm>
          <a:prstGeom prst="rect">
            <a:avLst/>
          </a:prstGeom>
        </p:spPr>
        <p:txBody>
          <a:bodyPr wrap="none">
            <a:spAutoFit/>
          </a:bodyPr>
          <a:lstStyle/>
          <a:p>
            <a:r>
              <a:rPr lang="ja-JP" altLang="ja-JP" sz="1600" dirty="0"/>
              <a:t>橋梁</a:t>
            </a:r>
            <a:r>
              <a:rPr lang="ja-JP" altLang="ja-JP" sz="1600" dirty="0" smtClean="0"/>
              <a:t>更新</a:t>
            </a:r>
            <a:r>
              <a:rPr lang="ja-JP" altLang="en-US" sz="1600" dirty="0" smtClean="0"/>
              <a:t>の最終</a:t>
            </a:r>
            <a:r>
              <a:rPr lang="ja-JP" altLang="ja-JP" sz="1600" dirty="0" smtClean="0"/>
              <a:t>判定フロー</a:t>
            </a:r>
            <a:r>
              <a:rPr lang="ja-JP" altLang="en-US" sz="1600" dirty="0" smtClean="0"/>
              <a:t>（</a:t>
            </a:r>
            <a:r>
              <a:rPr lang="en-US" altLang="ja-JP" sz="1600" dirty="0" smtClean="0">
                <a:solidFill>
                  <a:srgbClr val="FF0000"/>
                </a:solidFill>
              </a:rPr>
              <a:t>H28</a:t>
            </a:r>
            <a:r>
              <a:rPr lang="ja-JP" altLang="en-US" sz="1600" dirty="0" smtClean="0">
                <a:solidFill>
                  <a:srgbClr val="FF0000"/>
                </a:solidFill>
              </a:rPr>
              <a:t>年度検討</a:t>
            </a:r>
            <a:r>
              <a:rPr lang="ja-JP" altLang="en-US" sz="1600" dirty="0" smtClean="0"/>
              <a:t>）</a:t>
            </a:r>
            <a:endParaRPr lang="ja-JP" altLang="en-US" sz="1600" dirty="0"/>
          </a:p>
        </p:txBody>
      </p:sp>
      <p:sp>
        <p:nvSpPr>
          <p:cNvPr id="6" name="屈折矢印 5"/>
          <p:cNvSpPr/>
          <p:nvPr/>
        </p:nvSpPr>
        <p:spPr>
          <a:xfrm flipV="1">
            <a:off x="4411252" y="2276872"/>
            <a:ext cx="772083" cy="720080"/>
          </a:xfrm>
          <a:prstGeom prst="bentUpArrow">
            <a:avLst>
              <a:gd name="adj1" fmla="val 22984"/>
              <a:gd name="adj2" fmla="val 25000"/>
              <a:gd name="adj3" fmla="val 27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112568" y="1268760"/>
            <a:ext cx="3995936" cy="1692771"/>
          </a:xfrm>
          <a:prstGeom prst="rect">
            <a:avLst/>
          </a:prstGeom>
          <a:noFill/>
        </p:spPr>
        <p:txBody>
          <a:bodyPr wrap="square" rtlCol="0">
            <a:spAutoFit/>
          </a:bodyPr>
          <a:lstStyle/>
          <a:p>
            <a:pPr indent="261938">
              <a:spcAft>
                <a:spcPts val="1200"/>
              </a:spcAft>
            </a:pP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橋梁更新判定フローに基づき、更新を検討すべき橋梁を抽出</a:t>
            </a:r>
            <a:endParaRPr lang="en-US" altLang="ja-JP"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indent="261938"/>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a:p>
            <a:pPr indent="261938"/>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個別橋梁における更新に関する詳細検討を実施</a:t>
            </a:r>
            <a:endParaRPr lang="ja-JP" altLang="en-US"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下矢印 6"/>
          <p:cNvSpPr/>
          <p:nvPr/>
        </p:nvSpPr>
        <p:spPr>
          <a:xfrm>
            <a:off x="6228184" y="1988840"/>
            <a:ext cx="12961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ッター プレースホルダー 2"/>
          <p:cNvSpPr>
            <a:spLocks noGrp="1"/>
          </p:cNvSpPr>
          <p:nvPr>
            <p:ph type="ftr" sz="quarter" idx="11"/>
          </p:nvPr>
        </p:nvSpPr>
        <p:spPr>
          <a:xfrm>
            <a:off x="5157401" y="6370205"/>
            <a:ext cx="3505200" cy="365760"/>
          </a:xfrm>
        </p:spPr>
        <p:txBody>
          <a:bodyPr/>
          <a:lstStyle/>
          <a:p>
            <a:r>
              <a:rPr kumimoji="1" lang="ja-JP" altLang="en-US" smtClean="0"/>
              <a:t>資料３</a:t>
            </a:r>
            <a:endParaRPr kumimoji="1" lang="ja-JP" altLang="en-US" dirty="0"/>
          </a:p>
        </p:txBody>
      </p:sp>
      <p:sp>
        <p:nvSpPr>
          <p:cNvPr id="8" name="スライド番号プレースホルダー 7"/>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pic>
        <p:nvPicPr>
          <p:cNvPr id="20" name="図 19"/>
          <p:cNvPicPr>
            <a:picLocks noChangeAspect="1"/>
          </p:cNvPicPr>
          <p:nvPr/>
        </p:nvPicPr>
        <p:blipFill>
          <a:blip r:embed="rId3"/>
          <a:stretch>
            <a:fillRect/>
          </a:stretch>
        </p:blipFill>
        <p:spPr>
          <a:xfrm>
            <a:off x="558202" y="1519007"/>
            <a:ext cx="3853050" cy="4574289"/>
          </a:xfrm>
          <a:prstGeom prst="rect">
            <a:avLst/>
          </a:prstGeom>
        </p:spPr>
      </p:pic>
      <p:sp>
        <p:nvSpPr>
          <p:cNvPr id="21" name="テキスト ボックス 20"/>
          <p:cNvSpPr txBox="1"/>
          <p:nvPr/>
        </p:nvSpPr>
        <p:spPr>
          <a:xfrm>
            <a:off x="1088600" y="5702192"/>
            <a:ext cx="1384995" cy="184666"/>
          </a:xfrm>
          <a:prstGeom prst="rect">
            <a:avLst/>
          </a:prstGeom>
          <a:solidFill>
            <a:schemeClr val="bg1"/>
          </a:solidFill>
        </p:spPr>
        <p:txBody>
          <a:bodyPr wrap="none" lIns="0" tIns="0" rIns="0" bIns="0" rtlCol="0">
            <a:spAutoFit/>
          </a:bodyPr>
          <a:lstStyle/>
          <a:p>
            <a:r>
              <a:rPr lang="ja-JP" altLang="en-US" sz="1200" dirty="0"/>
              <a:t>更新</a:t>
            </a:r>
            <a:r>
              <a:rPr kumimoji="1" lang="ja-JP" altLang="en-US" sz="1200" dirty="0" smtClean="0"/>
              <a:t>最終判定の実施</a:t>
            </a:r>
            <a:endParaRPr kumimoji="1" lang="ja-JP" altLang="en-US" sz="1200" dirty="0"/>
          </a:p>
        </p:txBody>
      </p:sp>
      <p:sp>
        <p:nvSpPr>
          <p:cNvPr id="22" name="テキスト ボックス 21"/>
          <p:cNvSpPr txBox="1"/>
          <p:nvPr/>
        </p:nvSpPr>
        <p:spPr>
          <a:xfrm>
            <a:off x="3294727" y="5702192"/>
            <a:ext cx="615553" cy="184666"/>
          </a:xfrm>
          <a:prstGeom prst="rect">
            <a:avLst/>
          </a:prstGeom>
          <a:solidFill>
            <a:schemeClr val="bg1"/>
          </a:solidFill>
        </p:spPr>
        <p:txBody>
          <a:bodyPr wrap="none" lIns="0" tIns="0" rIns="0" bIns="0" rtlCol="0">
            <a:spAutoFit/>
          </a:bodyPr>
          <a:lstStyle/>
          <a:p>
            <a:r>
              <a:rPr kumimoji="1" lang="ja-JP" altLang="en-US" sz="1200" dirty="0" smtClean="0"/>
              <a:t>維持管理</a:t>
            </a:r>
            <a:endParaRPr kumimoji="1" lang="ja-JP" altLang="en-US" sz="1200" dirty="0"/>
          </a:p>
        </p:txBody>
      </p:sp>
      <p:sp>
        <p:nvSpPr>
          <p:cNvPr id="9" name="ひし形 8"/>
          <p:cNvSpPr/>
          <p:nvPr/>
        </p:nvSpPr>
        <p:spPr>
          <a:xfrm>
            <a:off x="2843643" y="5185228"/>
            <a:ext cx="1528786" cy="374980"/>
          </a:xfrm>
          <a:prstGeom prst="diamond">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2597599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２．更新</a:t>
            </a:r>
            <a:r>
              <a:rPr lang="ja-JP" altLang="en-US" dirty="0">
                <a:latin typeface="HGSｺﾞｼｯｸM" panose="020B0600000000000000" pitchFamily="50" charset="-128"/>
                <a:ea typeface="HGSｺﾞｼｯｸM" panose="020B0600000000000000" pitchFamily="50" charset="-128"/>
              </a:rPr>
              <a:t>検討の概要</a:t>
            </a: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12"/>
          <p:cNvSpPr>
            <a:spLocks noChangeArrowheads="1"/>
          </p:cNvSpPr>
          <p:nvPr/>
        </p:nvSpPr>
        <p:spPr bwMode="auto">
          <a:xfrm>
            <a:off x="400050" y="990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2" name="正方形/長方形 61"/>
          <p:cNvSpPr/>
          <p:nvPr/>
        </p:nvSpPr>
        <p:spPr>
          <a:xfrm>
            <a:off x="5123416" y="1586409"/>
            <a:ext cx="3978381" cy="4362871"/>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1560" y="1124744"/>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３）更新判定フロー における検討事項</a:t>
            </a:r>
            <a:endParaRPr lang="ja-JP" altLang="en-US" sz="2400" dirty="0">
              <a:latin typeface="HGSｺﾞｼｯｸM" panose="020B0600000000000000" pitchFamily="50" charset="-128"/>
              <a:ea typeface="HGSｺﾞｼｯｸM" panose="020B0600000000000000" pitchFamily="50" charset="-128"/>
            </a:endParaRPr>
          </a:p>
        </p:txBody>
      </p:sp>
      <p:sp>
        <p:nvSpPr>
          <p:cNvPr id="12" name="フッター プレースホルダー 2"/>
          <p:cNvSpPr>
            <a:spLocks noGrp="1"/>
          </p:cNvSpPr>
          <p:nvPr>
            <p:ph type="ftr" sz="quarter" idx="11"/>
          </p:nvPr>
        </p:nvSpPr>
        <p:spPr>
          <a:xfrm>
            <a:off x="5157401" y="6370205"/>
            <a:ext cx="3505200" cy="365760"/>
          </a:xfrm>
        </p:spPr>
        <p:txBody>
          <a:bodyPr/>
          <a:lstStyle/>
          <a:p>
            <a:r>
              <a:rPr kumimoji="1" lang="ja-JP" altLang="en-US" smtClean="0"/>
              <a:t>資料３</a:t>
            </a:r>
            <a:endParaRPr kumimoji="1" lang="ja-JP" altLang="en-US" dirty="0"/>
          </a:p>
        </p:txBody>
      </p:sp>
      <p:pic>
        <p:nvPicPr>
          <p:cNvPr id="7" name="図 6"/>
          <p:cNvPicPr>
            <a:picLocks noChangeAspect="1"/>
          </p:cNvPicPr>
          <p:nvPr/>
        </p:nvPicPr>
        <p:blipFill>
          <a:blip r:embed="rId2"/>
          <a:stretch>
            <a:fillRect/>
          </a:stretch>
        </p:blipFill>
        <p:spPr>
          <a:xfrm>
            <a:off x="5076996" y="1517523"/>
            <a:ext cx="4061112" cy="5035954"/>
          </a:xfrm>
          <a:prstGeom prst="rect">
            <a:avLst/>
          </a:prstGeom>
        </p:spPr>
      </p:pic>
      <p:sp>
        <p:nvSpPr>
          <p:cNvPr id="3" name="スライド番号プレースホルダー 2"/>
          <p:cNvSpPr>
            <a:spLocks noGrp="1"/>
          </p:cNvSpPr>
          <p:nvPr>
            <p:ph type="sldNum" sz="quarter" idx="12"/>
          </p:nvPr>
        </p:nvSpPr>
        <p:spPr/>
        <p:txBody>
          <a:bodyPr/>
          <a:lstStyle/>
          <a:p>
            <a:fld id="{40F85341-AB73-4280-8395-A80C95690EE8}" type="slidenum">
              <a:rPr kumimoji="1" lang="ja-JP" altLang="en-US" smtClean="0"/>
              <a:t>8</a:t>
            </a:fld>
            <a:endParaRPr kumimoji="1" lang="ja-JP" altLang="en-US"/>
          </a:p>
        </p:txBody>
      </p:sp>
      <p:sp>
        <p:nvSpPr>
          <p:cNvPr id="6" name="テキスト ボックス 5"/>
          <p:cNvSpPr txBox="1"/>
          <p:nvPr/>
        </p:nvSpPr>
        <p:spPr>
          <a:xfrm>
            <a:off x="5669712" y="6124654"/>
            <a:ext cx="1384995" cy="184666"/>
          </a:xfrm>
          <a:prstGeom prst="rect">
            <a:avLst/>
          </a:prstGeom>
          <a:solidFill>
            <a:schemeClr val="bg1"/>
          </a:solidFill>
        </p:spPr>
        <p:txBody>
          <a:bodyPr wrap="none" lIns="0" tIns="0" rIns="0" bIns="0" rtlCol="0">
            <a:spAutoFit/>
          </a:bodyPr>
          <a:lstStyle/>
          <a:p>
            <a:r>
              <a:rPr lang="ja-JP" altLang="en-US" sz="1200" dirty="0"/>
              <a:t>更新</a:t>
            </a:r>
            <a:r>
              <a:rPr kumimoji="1" lang="ja-JP" altLang="en-US" sz="1200" dirty="0" smtClean="0"/>
              <a:t>最終判定の実施</a:t>
            </a:r>
            <a:endParaRPr kumimoji="1" lang="ja-JP" altLang="en-US" sz="1200" dirty="0"/>
          </a:p>
        </p:txBody>
      </p:sp>
      <p:sp>
        <p:nvSpPr>
          <p:cNvPr id="16" name="テキスト ボックス 15"/>
          <p:cNvSpPr txBox="1"/>
          <p:nvPr/>
        </p:nvSpPr>
        <p:spPr>
          <a:xfrm>
            <a:off x="7960320" y="6124654"/>
            <a:ext cx="615553" cy="184666"/>
          </a:xfrm>
          <a:prstGeom prst="rect">
            <a:avLst/>
          </a:prstGeom>
          <a:solidFill>
            <a:schemeClr val="bg1"/>
          </a:solidFill>
        </p:spPr>
        <p:txBody>
          <a:bodyPr wrap="none" lIns="0" tIns="0" rIns="0" bIns="0" rtlCol="0">
            <a:spAutoFit/>
          </a:bodyPr>
          <a:lstStyle/>
          <a:p>
            <a:r>
              <a:rPr kumimoji="1" lang="ja-JP" altLang="en-US" sz="1200" dirty="0" smtClean="0"/>
              <a:t>維持管理</a:t>
            </a:r>
            <a:endParaRPr kumimoji="1" lang="ja-JP" altLang="en-US" sz="1200" dirty="0"/>
          </a:p>
        </p:txBody>
      </p:sp>
      <p:sp>
        <p:nvSpPr>
          <p:cNvPr id="8" name="ひし形 7"/>
          <p:cNvSpPr/>
          <p:nvPr/>
        </p:nvSpPr>
        <p:spPr>
          <a:xfrm>
            <a:off x="7378644" y="5473360"/>
            <a:ext cx="1787884" cy="504056"/>
          </a:xfrm>
          <a:prstGeom prst="diamond">
            <a:avLst/>
          </a:prstGeom>
          <a:solidFill>
            <a:schemeClr val="bg1"/>
          </a:solid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ja-JP" sz="1200" dirty="0" smtClean="0">
                <a:solidFill>
                  <a:schemeClr val="tx1"/>
                </a:solidFill>
              </a:rPr>
              <a:t>h</a:t>
            </a:r>
            <a:r>
              <a:rPr kumimoji="1" lang="ja-JP" altLang="en-US" sz="1200" dirty="0" smtClean="0">
                <a:solidFill>
                  <a:schemeClr val="tx1"/>
                </a:solidFill>
              </a:rPr>
              <a:t> 機能不足があるか</a:t>
            </a:r>
            <a:endParaRPr kumimoji="1" lang="ja-JP" altLang="en-US" sz="1200" dirty="0">
              <a:solidFill>
                <a:schemeClr val="tx1"/>
              </a:solidFill>
            </a:endParaRPr>
          </a:p>
        </p:txBody>
      </p:sp>
      <p:sp>
        <p:nvSpPr>
          <p:cNvPr id="19" name="テキスト ボックス 18"/>
          <p:cNvSpPr txBox="1"/>
          <p:nvPr/>
        </p:nvSpPr>
        <p:spPr>
          <a:xfrm>
            <a:off x="323528" y="2186861"/>
            <a:ext cx="4892030" cy="954107"/>
          </a:xfrm>
          <a:prstGeom prst="rect">
            <a:avLst/>
          </a:prstGeom>
          <a:noFill/>
        </p:spPr>
        <p:txBody>
          <a:bodyPr wrap="square" rtlCol="0">
            <a:spAutoFit/>
          </a:bodyPr>
          <a:lstStyle/>
          <a:p>
            <a:pPr marL="457200" indent="-457200">
              <a:buFont typeface="Wingdings" panose="05000000000000000000" pitchFamily="2" charset="2"/>
              <a:buChar char="Ø"/>
            </a:pPr>
            <a:r>
              <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rPr>
              <a:t>h_</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機能不足を評価する指標の作成</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更新最終判定は、更新に加え予算影響の大きい部分更新を含むことを見える化</a:t>
            </a:r>
            <a:endParaRPr lang="en-US" altLang="ja-JP"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円/楕円 8"/>
          <p:cNvSpPr/>
          <p:nvPr/>
        </p:nvSpPr>
        <p:spPr>
          <a:xfrm>
            <a:off x="5220072" y="6044838"/>
            <a:ext cx="2232248" cy="33649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1979712" y="3501008"/>
            <a:ext cx="12961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39552" y="4220489"/>
            <a:ext cx="4370344" cy="1600438"/>
          </a:xfrm>
          <a:prstGeom prst="rect">
            <a:avLst/>
          </a:prstGeom>
          <a:noFill/>
          <a:ln w="38100" cmpd="thinThick">
            <a:solidFill>
              <a:schemeClr val="tx1"/>
            </a:solidFill>
          </a:ln>
        </p:spPr>
        <p:txBody>
          <a:bodyPr wrap="square" rtlCol="0">
            <a:spAutoFit/>
          </a:bodyPr>
          <a:lstStyle/>
          <a:p>
            <a:r>
              <a:rPr lang="ja-JP" altLang="en-US" sz="2000" u="sng" dirty="0" smtClean="0">
                <a:latin typeface="HGSｺﾞｼｯｸM" panose="020B0600000000000000" pitchFamily="50" charset="-128"/>
                <a:ea typeface="HGSｺﾞｼｯｸM" panose="020B0600000000000000" pitchFamily="50" charset="-128"/>
                <a:cs typeface="Meiryo UI" panose="020B0604030504040204" pitchFamily="50" charset="-128"/>
              </a:rPr>
              <a:t>検討事項</a:t>
            </a:r>
            <a:endParaRPr lang="en-US" altLang="ja-JP" sz="2000" u="sng"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534988" indent="-268288">
              <a:buFont typeface="Wingdings" panose="05000000000000000000" pitchFamily="2" charset="2"/>
              <a:buChar char="l"/>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機能と性能の定義を整理</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266700"/>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※a</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g</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の指標と機能の関係を整理</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534988" indent="-268288">
              <a:buFont typeface="Wingdings" panose="05000000000000000000" pitchFamily="2" charset="2"/>
              <a:buChar char="l"/>
            </a:pP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定性的項目を含めた指標化</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534988" indent="-268288">
              <a:buFont typeface="Wingdings" panose="05000000000000000000" pitchFamily="2" charset="2"/>
              <a:buChar char="l"/>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上記</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を踏まえたフローの見直し</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207330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832" y="238054"/>
            <a:ext cx="8716202"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３．用語の整理</a:t>
            </a:r>
            <a:endParaRPr lang="ja-JP" altLang="en-US"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611560" y="1126485"/>
            <a:ext cx="6912768" cy="461665"/>
          </a:xfrm>
          <a:prstGeom prst="rect">
            <a:avLst/>
          </a:prstGeom>
          <a:noFill/>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rPr>
              <a:t>１）機能及び性能について</a:t>
            </a:r>
            <a:endParaRPr lang="ja-JP" altLang="en-US" sz="2400" dirty="0">
              <a:latin typeface="HGSｺﾞｼｯｸM" panose="020B0600000000000000" pitchFamily="50" charset="-128"/>
              <a:ea typeface="HGSｺﾞｼｯｸM" panose="020B0600000000000000" pitchFamily="50" charset="-128"/>
            </a:endParaRPr>
          </a:p>
        </p:txBody>
      </p:sp>
      <p:sp>
        <p:nvSpPr>
          <p:cNvPr id="26" name="テキスト ボックス 2"/>
          <p:cNvSpPr txBox="1">
            <a:spLocks noChangeArrowheads="1"/>
          </p:cNvSpPr>
          <p:nvPr/>
        </p:nvSpPr>
        <p:spPr bwMode="auto">
          <a:xfrm>
            <a:off x="3687763" y="3054350"/>
            <a:ext cx="1028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451588143"/>
              </p:ext>
            </p:extLst>
          </p:nvPr>
        </p:nvGraphicFramePr>
        <p:xfrm>
          <a:off x="1115616" y="1628800"/>
          <a:ext cx="7411723" cy="2095820"/>
        </p:xfrm>
        <a:graphic>
          <a:graphicData uri="http://schemas.openxmlformats.org/drawingml/2006/table">
            <a:tbl>
              <a:tblPr firstRow="1" bandRow="1">
                <a:tableStyleId>{5C22544A-7EE6-4342-B048-85BDC9FD1C3A}</a:tableStyleId>
              </a:tblPr>
              <a:tblGrid>
                <a:gridCol w="2067060"/>
                <a:gridCol w="5344663"/>
              </a:tblGrid>
              <a:tr h="355307">
                <a:tc>
                  <a:txBody>
                    <a:bodyPr/>
                    <a:lstStyle/>
                    <a:p>
                      <a:pPr algn="ctr"/>
                      <a:r>
                        <a:rPr kumimoji="1" lang="ja-JP" altLang="en-US" dirty="0" smtClean="0"/>
                        <a:t>用語</a:t>
                      </a:r>
                      <a:endParaRPr kumimoji="1" lang="ja-JP" altLang="en-US" dirty="0"/>
                    </a:p>
                  </a:txBody>
                  <a:tcPr/>
                </a:tc>
                <a:tc>
                  <a:txBody>
                    <a:bodyPr/>
                    <a:lstStyle/>
                    <a:p>
                      <a:pPr algn="ctr"/>
                      <a:r>
                        <a:rPr kumimoji="1" lang="ja-JP" altLang="en-US" dirty="0" smtClean="0"/>
                        <a:t>定義</a:t>
                      </a:r>
                      <a:endParaRPr kumimoji="1" lang="ja-JP" altLang="en-US" dirty="0"/>
                    </a:p>
                  </a:txBody>
                  <a:tcPr/>
                </a:tc>
              </a:tr>
              <a:tr h="575470">
                <a:tc>
                  <a:txBody>
                    <a:bodyPr/>
                    <a:lstStyle/>
                    <a:p>
                      <a:r>
                        <a:rPr kumimoji="1" lang="ja-JP" altLang="en-US" sz="1600" dirty="0" smtClean="0"/>
                        <a:t>要求性能</a:t>
                      </a:r>
                      <a:endParaRPr kumimoji="1" lang="ja-JP" altLang="en-US" sz="1600" dirty="0"/>
                    </a:p>
                  </a:txBody>
                  <a:tcPr anchor="ctr"/>
                </a:tc>
                <a:tc>
                  <a:txBody>
                    <a:bodyPr/>
                    <a:lstStyle/>
                    <a:p>
                      <a:r>
                        <a:rPr kumimoji="1" lang="ja-JP" altLang="en-US" sz="1600" dirty="0" smtClean="0"/>
                        <a:t>目的および機能に応じて構造物に求められる性能</a:t>
                      </a:r>
                      <a:endParaRPr kumimoji="1" lang="ja-JP" altLang="en-US" sz="1600" dirty="0"/>
                    </a:p>
                  </a:txBody>
                  <a:tcPr anchor="ctr"/>
                </a:tc>
              </a:tr>
              <a:tr h="575470">
                <a:tc>
                  <a:txBody>
                    <a:bodyPr/>
                    <a:lstStyle/>
                    <a:p>
                      <a:r>
                        <a:rPr kumimoji="1" lang="ja-JP" altLang="en-US" sz="1600" dirty="0" smtClean="0"/>
                        <a:t>（構造物の）機能</a:t>
                      </a:r>
                      <a:endParaRPr kumimoji="1" lang="ja-JP" altLang="en-US" sz="1600" dirty="0"/>
                    </a:p>
                  </a:txBody>
                  <a:tcPr anchor="ctr"/>
                </a:tc>
                <a:tc>
                  <a:txBody>
                    <a:bodyPr/>
                    <a:lstStyle/>
                    <a:p>
                      <a:r>
                        <a:rPr kumimoji="1" lang="ja-JP" altLang="en-US" sz="1600" dirty="0" smtClean="0"/>
                        <a:t>目的または要求に応じて構造物や部材が果たす役割</a:t>
                      </a:r>
                      <a:endParaRPr kumimoji="1" lang="ja-JP" altLang="en-US" sz="1600" dirty="0"/>
                    </a:p>
                  </a:txBody>
                  <a:tcPr anchor="ctr"/>
                </a:tc>
              </a:tr>
              <a:tr h="437970">
                <a:tc>
                  <a:txBody>
                    <a:bodyPr/>
                    <a:lstStyle/>
                    <a:p>
                      <a:r>
                        <a:rPr kumimoji="1" lang="ja-JP" altLang="en-US" sz="1600" dirty="0" smtClean="0"/>
                        <a:t>（構造物の）性能</a:t>
                      </a:r>
                      <a:endParaRPr kumimoji="1" lang="ja-JP" altLang="en-US" sz="1600" dirty="0"/>
                    </a:p>
                  </a:txBody>
                  <a:tcPr anchor="ctr"/>
                </a:tc>
                <a:tc>
                  <a:txBody>
                    <a:bodyPr/>
                    <a:lstStyle/>
                    <a:p>
                      <a:r>
                        <a:rPr kumimoji="1" lang="ja-JP" altLang="en-US" sz="1600" dirty="0" smtClean="0"/>
                        <a:t>目的または要求に応えるために、構造物や部材が発揮できる能力</a:t>
                      </a:r>
                      <a:endParaRPr kumimoji="1" lang="ja-JP" altLang="en-US" sz="1600" dirty="0"/>
                    </a:p>
                  </a:txBody>
                  <a:tcPr anchor="ctr"/>
                </a:tc>
              </a:tr>
            </a:tbl>
          </a:graphicData>
        </a:graphic>
      </p:graphicFrame>
      <p:sp>
        <p:nvSpPr>
          <p:cNvPr id="13" name="正方形/長方形 12"/>
          <p:cNvSpPr/>
          <p:nvPr/>
        </p:nvSpPr>
        <p:spPr>
          <a:xfrm>
            <a:off x="720080" y="4077072"/>
            <a:ext cx="8244408" cy="1938992"/>
          </a:xfrm>
          <a:prstGeom prst="rect">
            <a:avLst/>
          </a:prstGeom>
        </p:spPr>
        <p:txBody>
          <a:bodyPr wrap="square">
            <a:spAutoFit/>
          </a:bodyPr>
          <a:lstStyle/>
          <a:p>
            <a:pPr>
              <a:spcAft>
                <a:spcPts val="1200"/>
              </a:spcAft>
            </a:pPr>
            <a:r>
              <a:rPr lang="ja-JP" altLang="en-US" sz="2000" dirty="0" smtClean="0">
                <a:latin typeface="HGSｺﾞｼｯｸM" panose="020B0600000000000000" pitchFamily="50" charset="-128"/>
                <a:ea typeface="HGSｺﾞｼｯｸM" panose="020B0600000000000000" pitchFamily="50" charset="-128"/>
              </a:rPr>
              <a:t>　更新判定フローにおける</a:t>
            </a:r>
            <a:r>
              <a:rPr lang="en-US" altLang="ja-JP" sz="2000" b="1" u="sng" dirty="0" smtClean="0">
                <a:solidFill>
                  <a:srgbClr val="FF0000"/>
                </a:solidFill>
                <a:latin typeface="HGSｺﾞｼｯｸM" panose="020B0600000000000000" pitchFamily="50" charset="-128"/>
                <a:ea typeface="HGSｺﾞｼｯｸM" panose="020B0600000000000000" pitchFamily="50" charset="-128"/>
              </a:rPr>
              <a:t>｢</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rPr>
              <a:t>機能不足</a:t>
            </a:r>
            <a:r>
              <a:rPr lang="en-US" altLang="ja-JP" sz="2000" b="1" u="sng" dirty="0" smtClean="0">
                <a:solidFill>
                  <a:srgbClr val="FF0000"/>
                </a:solidFill>
                <a:latin typeface="HGSｺﾞｼｯｸM" panose="020B0600000000000000" pitchFamily="50" charset="-128"/>
                <a:ea typeface="HGSｺﾞｼｯｸM" panose="020B0600000000000000" pitchFamily="50" charset="-128"/>
              </a:rPr>
              <a:t>｣</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rPr>
              <a:t>は、目的または要求に応じた役割を満足しない</a:t>
            </a:r>
            <a:r>
              <a:rPr lang="ja-JP" altLang="en-US" sz="2000" dirty="0" smtClean="0">
                <a:latin typeface="HGSｺﾞｼｯｸM" panose="020B0600000000000000" pitchFamily="50" charset="-128"/>
                <a:ea typeface="HGSｺﾞｼｯｸM" panose="020B0600000000000000" pitchFamily="50" charset="-128"/>
              </a:rPr>
              <a:t>ことであり、それらは、具体的な</a:t>
            </a:r>
            <a:r>
              <a:rPr lang="ja-JP" altLang="en-US" sz="2000" b="1" u="sng" dirty="0" smtClean="0">
                <a:solidFill>
                  <a:srgbClr val="FF0000"/>
                </a:solidFill>
                <a:latin typeface="HGSｺﾞｼｯｸM" panose="020B0600000000000000" pitchFamily="50" charset="-128"/>
                <a:ea typeface="HGSｺﾞｼｯｸM" panose="020B0600000000000000" pitchFamily="50" charset="-128"/>
              </a:rPr>
              <a:t>性能により評価</a:t>
            </a:r>
            <a:r>
              <a:rPr lang="ja-JP" altLang="en-US" sz="2000" dirty="0" smtClean="0">
                <a:latin typeface="HGSｺﾞｼｯｸM" panose="020B0600000000000000" pitchFamily="50" charset="-128"/>
                <a:ea typeface="HGSｺﾞｼｯｸM" panose="020B0600000000000000" pitchFamily="50" charset="-128"/>
              </a:rPr>
              <a:t>することができる。</a:t>
            </a:r>
            <a:endParaRPr lang="en-US" altLang="ja-JP" sz="2000" dirty="0" smtClean="0">
              <a:latin typeface="HGSｺﾞｼｯｸM" panose="020B0600000000000000" pitchFamily="50" charset="-128"/>
              <a:ea typeface="HGSｺﾞｼｯｸM" panose="020B0600000000000000" pitchFamily="50" charset="-128"/>
            </a:endParaRPr>
          </a:p>
          <a:p>
            <a:pPr>
              <a:spcAft>
                <a:spcPts val="1200"/>
              </a:spcAft>
            </a:pPr>
            <a:endParaRPr lang="en-US" altLang="ja-JP" sz="2000" dirty="0" smtClean="0">
              <a:latin typeface="HGSｺﾞｼｯｸM" panose="020B0600000000000000" pitchFamily="50" charset="-128"/>
              <a:ea typeface="HGSｺﾞｼｯｸM" panose="020B0600000000000000" pitchFamily="50" charset="-128"/>
            </a:endParaRPr>
          </a:p>
          <a:p>
            <a:pPr>
              <a:spcAft>
                <a:spcPts val="1200"/>
              </a:spcAft>
            </a:pPr>
            <a:r>
              <a:rPr lang="ja-JP" altLang="en-US" sz="2000" b="1" dirty="0" smtClean="0">
                <a:solidFill>
                  <a:srgbClr val="FF0000"/>
                </a:solidFill>
                <a:latin typeface="HGSｺﾞｼｯｸM" panose="020B0600000000000000" pitchFamily="50" charset="-128"/>
                <a:ea typeface="HGSｺﾞｼｯｸM" panose="020B0600000000000000" pitchFamily="50" charset="-128"/>
              </a:rPr>
              <a:t>　　　　　　機能不足は、性能の観点から整理を行う</a:t>
            </a:r>
            <a:endParaRPr lang="en-US" altLang="ja-JP" sz="2000" b="1" u="sng" dirty="0" smtClean="0">
              <a:solidFill>
                <a:srgbClr val="FF0000"/>
              </a:solidFill>
              <a:latin typeface="HGSｺﾞｼｯｸM" panose="020B0600000000000000" pitchFamily="50" charset="-128"/>
              <a:ea typeface="HGSｺﾞｼｯｸM" panose="020B0600000000000000" pitchFamily="50" charset="-128"/>
            </a:endParaRPr>
          </a:p>
        </p:txBody>
      </p:sp>
      <p:sp>
        <p:nvSpPr>
          <p:cNvPr id="6" name="下矢印 5"/>
          <p:cNvSpPr/>
          <p:nvPr/>
        </p:nvSpPr>
        <p:spPr>
          <a:xfrm>
            <a:off x="3347864" y="5085184"/>
            <a:ext cx="26642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ッター プレースホルダー 2"/>
          <p:cNvSpPr>
            <a:spLocks noGrp="1"/>
          </p:cNvSpPr>
          <p:nvPr>
            <p:ph type="ftr" sz="quarter" idx="11"/>
          </p:nvPr>
        </p:nvSpPr>
        <p:spPr>
          <a:xfrm>
            <a:off x="5157401" y="6381328"/>
            <a:ext cx="3505200" cy="365760"/>
          </a:xfrm>
        </p:spPr>
        <p:txBody>
          <a:bodyPr/>
          <a:lstStyle/>
          <a:p>
            <a:r>
              <a:rPr kumimoji="1" lang="ja-JP" altLang="en-US" dirty="0" smtClean="0"/>
              <a:t>資料３</a:t>
            </a:r>
            <a:endParaRPr kumimoji="1" lang="ja-JP" altLang="en-US" dirty="0"/>
          </a:p>
        </p:txBody>
      </p:sp>
    </p:spTree>
    <p:extLst>
      <p:ext uri="{BB962C8B-B14F-4D97-AF65-F5344CB8AC3E}">
        <p14:creationId xmlns:p14="http://schemas.microsoft.com/office/powerpoint/2010/main" val="33123216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D5AF42F-1680-42E1-910A-2097C60ACB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1AB602-C3B3-4D9D-AF07-271C4C085F93}">
  <ds:schemaRefs>
    <ds:schemaRef ds:uri="http://schemas.microsoft.com/sharepoint/v3/contenttype/forms"/>
  </ds:schemaRefs>
</ds:datastoreItem>
</file>

<file path=customXml/itemProps3.xml><?xml version="1.0" encoding="utf-8"?>
<ds:datastoreItem xmlns:ds="http://schemas.openxmlformats.org/officeDocument/2006/customXml" ds:itemID="{105CE4FA-64CC-4ACA-96D4-F71BB86FB4EA}">
  <ds:schemaRef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Origin</Template>
  <TotalTime>11757</TotalTime>
  <Words>2588</Words>
  <Application>Microsoft Office PowerPoint</Application>
  <PresentationFormat>画面に合わせる (4:3)</PresentationFormat>
  <Paragraphs>564</Paragraphs>
  <Slides>28</Slides>
  <Notes>1</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アース</vt:lpstr>
      <vt:lpstr>橋梁更新判定フローによる更新すべき施設の抽出について　　　　　</vt:lpstr>
      <vt:lpstr>PowerPoint プレゼンテーション</vt:lpstr>
      <vt:lpstr>１．更新事業の概要</vt:lpstr>
      <vt:lpstr>１．更新事業の概要</vt:lpstr>
      <vt:lpstr>１．更新事業の概要</vt:lpstr>
      <vt:lpstr>２．更新検討の概要</vt:lpstr>
      <vt:lpstr>２．更新検討の概要</vt:lpstr>
      <vt:lpstr>２．更新検討の概要</vt:lpstr>
      <vt:lpstr>３．用語の整理</vt:lpstr>
      <vt:lpstr>３．用語の整理</vt:lpstr>
      <vt:lpstr>３．用語の整理</vt:lpstr>
      <vt:lpstr>３．用語の整理</vt:lpstr>
      <vt:lpstr>４．更新判定フローの検討</vt:lpstr>
      <vt:lpstr>４．更新判定フローの検討</vt:lpstr>
      <vt:lpstr>４．更新判定フローの検討</vt:lpstr>
      <vt:lpstr>４．更新判定フローの検討</vt:lpstr>
      <vt:lpstr>４．更新判定フローの検討</vt:lpstr>
      <vt:lpstr>４．更新判定フローの検討</vt:lpstr>
      <vt:lpstr>４．更新判定フローの検討</vt:lpstr>
      <vt:lpstr>５．更新判定フローによる照査</vt:lpstr>
      <vt:lpstr>５．更新判定フローによる照査</vt:lpstr>
      <vt:lpstr>５．更新判定フローによる照査</vt:lpstr>
      <vt:lpstr>５．更新判定フローによる照査</vt:lpstr>
      <vt:lpstr>５．更新判定フローによる照査</vt:lpstr>
      <vt:lpstr>５．更新判定フローによる照査</vt:lpstr>
      <vt:lpstr>５．更新判定フローによる照査</vt:lpstr>
      <vt:lpstr>６．検討結果と今後の進め方</vt:lpstr>
      <vt:lpstr>７．まとめ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361</cp:revision>
  <cp:lastPrinted>2016-03-26T06:10:28Z</cp:lastPrinted>
  <dcterms:created xsi:type="dcterms:W3CDTF">2015-11-17T02:43:53Z</dcterms:created>
  <dcterms:modified xsi:type="dcterms:W3CDTF">2016-04-28T04:01:00Z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