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
  </p:notesMasterIdLst>
  <p:handoutMasterIdLst>
    <p:handoutMasterId r:id="rId7"/>
  </p:handoutMasterIdLst>
  <p:sldIdLst>
    <p:sldId id="256" r:id="rId2"/>
    <p:sldId id="440" r:id="rId3"/>
    <p:sldId id="441" r:id="rId4"/>
    <p:sldId id="442" r:id="rId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9" autoAdjust="0"/>
    <p:restoredTop sz="94700" autoAdjust="0"/>
  </p:normalViewPr>
  <p:slideViewPr>
    <p:cSldViewPr>
      <p:cViewPr varScale="1">
        <p:scale>
          <a:sx n="70" d="100"/>
          <a:sy n="70" d="100"/>
        </p:scale>
        <p:origin x="-132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7048"/>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7048"/>
          </a:xfrm>
          <a:prstGeom prst="rect">
            <a:avLst/>
          </a:prstGeom>
        </p:spPr>
        <p:txBody>
          <a:bodyPr vert="horz" lIns="93232" tIns="46616" rIns="93232" bIns="46616" rtlCol="0"/>
          <a:lstStyle>
            <a:lvl1pPr algn="r">
              <a:defRPr sz="1200"/>
            </a:lvl1pPr>
          </a:lstStyle>
          <a:p>
            <a:fld id="{FD3ADC6C-0A69-4C30-8B87-6D0144EAB3B0}" type="datetimeFigureOut">
              <a:rPr kumimoji="1" lang="ja-JP" altLang="en-US" smtClean="0"/>
              <a:t>2016/3/25</a:t>
            </a:fld>
            <a:endParaRPr kumimoji="1" lang="ja-JP" altLang="en-US"/>
          </a:p>
        </p:txBody>
      </p:sp>
      <p:sp>
        <p:nvSpPr>
          <p:cNvPr id="4" name="フッター プレースホルダー 3"/>
          <p:cNvSpPr>
            <a:spLocks noGrp="1"/>
          </p:cNvSpPr>
          <p:nvPr>
            <p:ph type="ftr" sz="quarter" idx="2"/>
          </p:nvPr>
        </p:nvSpPr>
        <p:spPr>
          <a:xfrm>
            <a:off x="1" y="9440676"/>
            <a:ext cx="2949190" cy="497048"/>
          </a:xfrm>
          <a:prstGeom prst="rect">
            <a:avLst/>
          </a:prstGeom>
        </p:spPr>
        <p:txBody>
          <a:bodyPr vert="horz" lIns="93232" tIns="46616" rIns="93232" bIns="466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7048"/>
          </a:xfrm>
          <a:prstGeom prst="rect">
            <a:avLst/>
          </a:prstGeom>
        </p:spPr>
        <p:txBody>
          <a:bodyPr vert="horz" lIns="93232" tIns="46616" rIns="93232" bIns="46616"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6967"/>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7" tIns="45711" rIns="91417" bIns="45711" rtlCol="0"/>
          <a:lstStyle>
            <a:lvl1pPr algn="r">
              <a:defRPr sz="1200"/>
            </a:lvl1pPr>
          </a:lstStyle>
          <a:p>
            <a:fld id="{ECF6F7F8-8913-4732-AEA3-7F832FCF49E4}" type="datetimeFigureOut">
              <a:rPr kumimoji="1" lang="ja-JP" altLang="en-US" smtClean="0"/>
              <a:t>2016/3/25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7" tIns="45711" rIns="91417"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9"/>
            <a:ext cx="2949787" cy="496967"/>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7" tIns="45711" rIns="91417" bIns="45711"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資料６</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資料６</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資料６</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資料６</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資料６</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資料６</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資料６</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dirty="0" smtClean="0"/>
              <a:t>資料６</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資料６</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資料６</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資料６</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資料６</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fontScale="90000"/>
          </a:bodyPr>
          <a:lstStyle/>
          <a:p>
            <a:pPr algn="l"/>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道路附属物（照明灯・標識）の</a:t>
            </a:r>
            <a: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36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維持管理・更新のあり方について</a:t>
            </a: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a:xfrm>
            <a:off x="1115616" y="5013176"/>
            <a:ext cx="7056784" cy="720080"/>
          </a:xfrm>
        </p:spPr>
        <p:txBody>
          <a:bodyPr>
            <a:noAutofit/>
          </a:bodyPr>
          <a:lstStyle/>
          <a:p>
            <a:pPr algn="ctr"/>
            <a:r>
              <a:rPr lang="ja-JP" altLang="en-US" sz="18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平成２７年度　第１回　道路・橋梁等部会</a:t>
            </a: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660232" y="260648"/>
            <a:ext cx="2250584" cy="648072"/>
          </a:xfrm>
        </p:spPr>
        <p:txBody>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13" name="タイトル 1"/>
          <p:cNvSpPr>
            <a:spLocks noGrp="1"/>
          </p:cNvSpPr>
          <p:nvPr>
            <p:ph type="title"/>
          </p:nvPr>
        </p:nvSpPr>
        <p:spPr>
          <a:xfrm>
            <a:off x="457200" y="228600"/>
            <a:ext cx="8229600" cy="914400"/>
          </a:xfrm>
        </p:spPr>
        <p:txBody>
          <a:bodyPr>
            <a:normAutofit/>
          </a:bodyPr>
          <a:lstStyle/>
          <a:p>
            <a:pPr marL="457200" indent="-457200">
              <a:buFont typeface="Wingdings" panose="05000000000000000000" pitchFamily="2" charset="2"/>
              <a:buChar char="l"/>
            </a:pPr>
            <a:r>
              <a:rPr lang="ja-JP" altLang="en-US" dirty="0" smtClean="0">
                <a:latin typeface="HGSｺﾞｼｯｸM" panose="020B0600000000000000" pitchFamily="50" charset="-128"/>
                <a:ea typeface="HGSｺﾞｼｯｸM" panose="020B0600000000000000" pitchFamily="50" charset="-128"/>
              </a:rPr>
              <a:t>照明灯倒壊事案の概要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115041" y="1336700"/>
            <a:ext cx="8928000" cy="2308324"/>
          </a:xfrm>
          <a:prstGeom prst="rect">
            <a:avLst/>
          </a:prstGeom>
          <a:solidFill>
            <a:schemeClr val="accent4">
              <a:lumMod val="20000"/>
              <a:lumOff val="80000"/>
            </a:schemeClr>
          </a:solidFill>
          <a:ln>
            <a:solidFill>
              <a:schemeClr val="tx1"/>
            </a:solidFill>
            <a:prstDash val="solid"/>
          </a:ln>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概　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高架橋</a:t>
            </a:r>
            <a:r>
              <a:rPr lang="ja-JP" altLang="en-US" dirty="0">
                <a:latin typeface="Meiryo UI" panose="020B0604030504040204" pitchFamily="50" charset="-128"/>
                <a:ea typeface="Meiryo UI" panose="020B0604030504040204" pitchFamily="50" charset="-128"/>
                <a:cs typeface="Meiryo UI" panose="020B0604030504040204" pitchFamily="50" charset="-128"/>
              </a:rPr>
              <a:t>に設置されている照明灯が基部の腐食により倒壊</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日　時＞平成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日（日）</a:t>
            </a:r>
            <a:r>
              <a:rPr lang="en-US" altLang="ja-JP" dirty="0">
                <a:latin typeface="Meiryo UI" panose="020B0604030504040204" pitchFamily="50" charset="-128"/>
                <a:ea typeface="Meiryo UI" panose="020B0604030504040204" pitchFamily="50" charset="-128"/>
                <a:cs typeface="Meiryo UI" panose="020B0604030504040204" pitchFamily="50" charset="-128"/>
              </a:rPr>
              <a:t>13:30</a:t>
            </a:r>
            <a:r>
              <a:rPr lang="ja-JP" altLang="en-US" dirty="0">
                <a:latin typeface="Meiryo UI" panose="020B0604030504040204" pitchFamily="50" charset="-128"/>
                <a:ea typeface="Meiryo UI" panose="020B0604030504040204" pitchFamily="50" charset="-128"/>
                <a:cs typeface="Meiryo UI" panose="020B0604030504040204" pitchFamily="50" charset="-128"/>
              </a:rPr>
              <a:t>頃</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＜路　線＞一般国道</a:t>
            </a:r>
            <a:r>
              <a:rPr lang="en-US" altLang="ja-JP" dirty="0">
                <a:latin typeface="Meiryo UI" panose="020B0604030504040204" pitchFamily="50" charset="-128"/>
                <a:ea typeface="Meiryo UI" panose="020B0604030504040204" pitchFamily="50" charset="-128"/>
                <a:cs typeface="Meiryo UI" panose="020B0604030504040204" pitchFamily="50" charset="-128"/>
              </a:rPr>
              <a:t>479</a:t>
            </a:r>
            <a:r>
              <a:rPr lang="ja-JP" altLang="en-US" dirty="0">
                <a:latin typeface="Meiryo UI" panose="020B0604030504040204" pitchFamily="50" charset="-128"/>
                <a:ea typeface="Meiryo UI" panose="020B0604030504040204" pitchFamily="50" charset="-128"/>
                <a:cs typeface="Meiryo UI" panose="020B0604030504040204" pitchFamily="50" charset="-128"/>
              </a:rPr>
              <a:t>号（吹田高架橋　茨木方面行）</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＜場　所＞吹田市泉町（吹田市役所付近）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＜被　害＞人的物的被害なし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＜原　因＞柱基部が何らかの要因で、湿潤状態に長く晒され、柱内部が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マクロセル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電気）腐食により、板厚が減少し倒壊したもの。</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056" y="3824580"/>
            <a:ext cx="3312985" cy="2484740"/>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5519" r="36418"/>
          <a:stretch/>
        </p:blipFill>
        <p:spPr bwMode="auto">
          <a:xfrm>
            <a:off x="144454" y="3824582"/>
            <a:ext cx="2123290" cy="2484738"/>
          </a:xfrm>
          <a:prstGeom prst="rect">
            <a:avLst/>
          </a:prstGeom>
          <a:ln>
            <a:noFill/>
          </a:ln>
          <a:extLst>
            <a:ext uri="{53640926-AAD7-44D8-BBD7-CCE9431645EC}">
              <a14:shadowObscured xmlns:a14="http://schemas.microsoft.com/office/drawing/2010/main"/>
            </a:ext>
          </a:extLst>
        </p:spPr>
      </p:pic>
      <p:pic>
        <p:nvPicPr>
          <p:cNvPr id="15"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824580"/>
            <a:ext cx="3314712" cy="24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04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13" name="タイトル 1"/>
          <p:cNvSpPr>
            <a:spLocks noGrp="1"/>
          </p:cNvSpPr>
          <p:nvPr>
            <p:ph type="title"/>
          </p:nvPr>
        </p:nvSpPr>
        <p:spPr>
          <a:xfrm>
            <a:off x="457200" y="44624"/>
            <a:ext cx="8229600" cy="914400"/>
          </a:xfrm>
        </p:spPr>
        <p:txBody>
          <a:bodyPr>
            <a:normAutofit/>
          </a:bodyPr>
          <a:lstStyle/>
          <a:p>
            <a:pPr marL="457200" indent="-457200">
              <a:buFont typeface="Wingdings" panose="05000000000000000000" pitchFamily="2" charset="2"/>
              <a:buChar char="l"/>
            </a:pPr>
            <a:r>
              <a:rPr lang="ja-JP" altLang="en-US" dirty="0" smtClean="0">
                <a:latin typeface="HGSｺﾞｼｯｸM" panose="020B0600000000000000" pitchFamily="50" charset="-128"/>
                <a:ea typeface="HGSｺﾞｼｯｸM" panose="020B0600000000000000" pitchFamily="50" charset="-128"/>
              </a:rPr>
              <a:t>対応経過</a:t>
            </a:r>
            <a:endParaRPr kumimoji="1" lang="ja-JP" altLang="en-US" sz="2700" dirty="0">
              <a:latin typeface="HGSｺﾞｼｯｸM" panose="020B0600000000000000" pitchFamily="50" charset="-128"/>
              <a:ea typeface="HGSｺﾞｼｯｸM" panose="020B0600000000000000" pitchFamily="50" charset="-128"/>
            </a:endParaRPr>
          </a:p>
        </p:txBody>
      </p:sp>
      <p:graphicFrame>
        <p:nvGraphicFramePr>
          <p:cNvPr id="9" name="表 8"/>
          <p:cNvGraphicFramePr>
            <a:graphicFrameLocks noGrp="1" noChangeAspect="1"/>
          </p:cNvGraphicFramePr>
          <p:nvPr>
            <p:extLst>
              <p:ext uri="{D42A27DB-BD31-4B8C-83A1-F6EECF244321}">
                <p14:modId xmlns:p14="http://schemas.microsoft.com/office/powerpoint/2010/main" val="3509872209"/>
              </p:ext>
            </p:extLst>
          </p:nvPr>
        </p:nvGraphicFramePr>
        <p:xfrm>
          <a:off x="107504" y="1228498"/>
          <a:ext cx="8928992" cy="5012582"/>
        </p:xfrm>
        <a:graphic>
          <a:graphicData uri="http://schemas.openxmlformats.org/drawingml/2006/table">
            <a:tbl>
              <a:tblPr firstRow="1" bandRow="1">
                <a:tableStyleId>{5C22544A-7EE6-4342-B048-85BDC9FD1C3A}</a:tableStyleId>
              </a:tblPr>
              <a:tblGrid>
                <a:gridCol w="1687830"/>
                <a:gridCol w="2165668"/>
                <a:gridCol w="5075494"/>
              </a:tblGrid>
              <a:tr h="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9142">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事案発生</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・国道</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号吹田高架橋の照明灯が</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基倒壊</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45558">
                <a:tc rowSpan="2">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緊急点検の指示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・管理する柱式の照明、標識（約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36,000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基）を対象に、目視点検及び板厚調査を行う緊急点検を指示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橋梁・高架部（</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月末）、一般部（</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月末を目途）</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vMerge="1">
                  <a:txBody>
                    <a:bodyPr/>
                    <a:lstStyle/>
                    <a:p>
                      <a:pPr algn="l"/>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審議会追加諮問</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（審議会</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会長へ</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　古田会長へ連絡し、腐食等に詳しい専門の先生の紹介を依頼</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関西大学：石川敏之准教授</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71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技術相談（石川准教授）</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・鋼製支柱の腐食原因やメカニズムの究明</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・点検の内容と頻度</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・不具合発生時の応急対策方法　など</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55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報道提供</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（緊急点検の中間報告）</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・橋梁、高架橋部の</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基の点検結果を公表</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そのうち、</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基を撤去もしくは補修補強が必要と判定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9142">
                <a:tc rowSpan="2">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情報提供</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（府内全道路管理者）</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・大阪府道路メンテナンス会議、大阪府地域維持管理連携プラットフォームから、不具合事例紹介として情報提供</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9142">
                <a:tc vMerge="1">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諮問内容の詳細説明</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（審議会</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会長へ</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報告）</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・中間報告の説明、審議会への諮問事項の詳細説明を行い、内容を了承。　諮問書については、次回の部会で部会長に手交すること。</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9142">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技術相談（石川准教授）</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・鋼製支柱の腐食原因やメカニズムの究明</a:t>
                      </a: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・補修、補強工法の選定方法</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・新設時に配慮する構造（腐食させない）</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7376">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道路・橋梁等部会開催</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・審議会への諮問事項として、「道路附属物（照明灯・標識）の維持管理・更新のあり方」に</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ついて、諮問</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文書を井上部会長に手交</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252274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13" name="タイトル 1"/>
          <p:cNvSpPr>
            <a:spLocks noGrp="1"/>
          </p:cNvSpPr>
          <p:nvPr>
            <p:ph type="title"/>
          </p:nvPr>
        </p:nvSpPr>
        <p:spPr>
          <a:xfrm>
            <a:off x="457200" y="228600"/>
            <a:ext cx="8229600" cy="914400"/>
          </a:xfrm>
        </p:spPr>
        <p:txBody>
          <a:bodyPr>
            <a:normAutofit/>
          </a:bodyPr>
          <a:lstStyle/>
          <a:p>
            <a:pPr marL="457200" indent="-457200">
              <a:buFont typeface="Wingdings" panose="05000000000000000000" pitchFamily="2" charset="2"/>
              <a:buChar char="l"/>
            </a:pPr>
            <a:r>
              <a:rPr lang="ja-JP" altLang="en-US" dirty="0" smtClean="0">
                <a:latin typeface="HGSｺﾞｼｯｸM" panose="020B0600000000000000" pitchFamily="50" charset="-128"/>
                <a:ea typeface="HGSｺﾞｼｯｸM" panose="020B0600000000000000" pitchFamily="50" charset="-128"/>
              </a:rPr>
              <a:t>今後の対応</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115041" y="1263940"/>
            <a:ext cx="8928000" cy="4985980"/>
          </a:xfrm>
          <a:prstGeom prst="rect">
            <a:avLst/>
          </a:prstGeom>
          <a:solidFill>
            <a:schemeClr val="accent4">
              <a:lumMod val="20000"/>
              <a:lumOff val="80000"/>
            </a:schemeClr>
          </a:solidFill>
          <a:ln>
            <a:solidFill>
              <a:schemeClr val="tx1"/>
            </a:solidFill>
            <a:prstDash val="solid"/>
          </a:ln>
        </p:spPr>
        <p:txBody>
          <a:bodyPr wrap="square" rtlCol="0">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当面の対応</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する全ての柱式の照明灯と標識について、基部の緊急点検を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実施を継続。</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対象数量＞約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36,000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基（照明灯⇒約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・標識⇒</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＜優先順位＞第</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優先⇒橋梁（高架橋）に設置されている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優先⇒上記以外の一般部に設置されている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目視点検は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月末を目途に、詳細調査は継続実施</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＜点検方法＞①目視による腐食、き裂状況調査　</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（外観調査</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必要に応じて板厚調査（詳細調査）</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＜評価判定＞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段階</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異常なし」「</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経過観察または継続調査の必要あり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撤去もしくは補修補強」</a:t>
            </a: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・緊急点検結果が</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判定のものについて、速やかに、必要な対策を実施する。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・技術相談において助言を頂きながら、腐食の原因やメカニズムの究明、点検内容や頻度について検討し、大阪府道路附属物（照明、標識等）点検要領を策定する。</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・策定した点検要領に基づき、平成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年度より道路附属物（照明、標識等）の点検に反映し、適切な維持管理を行う。</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2974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DB6C2E-F4DD-4981-A27C-DE870E2C4081}"/>
</file>

<file path=customXml/itemProps2.xml><?xml version="1.0" encoding="utf-8"?>
<ds:datastoreItem xmlns:ds="http://schemas.openxmlformats.org/officeDocument/2006/customXml" ds:itemID="{6EEEC5B1-C6C8-4679-B49E-80E6F897B59C}"/>
</file>

<file path=customXml/itemProps3.xml><?xml version="1.0" encoding="utf-8"?>
<ds:datastoreItem xmlns:ds="http://schemas.openxmlformats.org/officeDocument/2006/customXml" ds:itemID="{368CA140-98C2-4295-8316-EBB6DE886AF1}"/>
</file>

<file path=docProps/app.xml><?xml version="1.0" encoding="utf-8"?>
<Properties xmlns="http://schemas.openxmlformats.org/officeDocument/2006/extended-properties" xmlns:vt="http://schemas.openxmlformats.org/officeDocument/2006/docPropsVTypes">
  <Template>Origin</Template>
  <TotalTime>7868</TotalTime>
  <Words>362</Words>
  <Application>Microsoft Office PowerPoint</Application>
  <PresentationFormat>画面に合わせる (4:3)</PresentationFormat>
  <Paragraphs>77</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アース</vt:lpstr>
      <vt:lpstr>道路附属物（照明灯・標識）の 　維持管理・更新のあり方について　　　　　</vt:lpstr>
      <vt:lpstr>照明灯倒壊事案の概要</vt:lpstr>
      <vt:lpstr>対応経過</vt:lpstr>
      <vt:lpstr>今後の対応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492</cp:revision>
  <cp:lastPrinted>2016-03-22T22:34:49Z</cp:lastPrinted>
  <dcterms:created xsi:type="dcterms:W3CDTF">2015-11-17T02:43:53Z</dcterms:created>
  <dcterms:modified xsi:type="dcterms:W3CDTF">2016-03-25T05:05:23Z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