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6"/>
  </p:notesMasterIdLst>
  <p:handoutMasterIdLst>
    <p:handoutMasterId r:id="rId17"/>
  </p:handoutMasterIdLst>
  <p:sldIdLst>
    <p:sldId id="256" r:id="rId5"/>
    <p:sldId id="460" r:id="rId6"/>
    <p:sldId id="493" r:id="rId7"/>
    <p:sldId id="441" r:id="rId8"/>
    <p:sldId id="492" r:id="rId9"/>
    <p:sldId id="440" r:id="rId10"/>
    <p:sldId id="496" r:id="rId11"/>
    <p:sldId id="495" r:id="rId12"/>
    <p:sldId id="497" r:id="rId13"/>
    <p:sldId id="498" r:id="rId14"/>
    <p:sldId id="477"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97" autoAdjust="0"/>
    <p:restoredTop sz="94700" autoAdjust="0"/>
  </p:normalViewPr>
  <p:slideViewPr>
    <p:cSldViewPr>
      <p:cViewPr varScale="1">
        <p:scale>
          <a:sx n="60" d="100"/>
          <a:sy n="60" d="100"/>
        </p:scale>
        <p:origin x="-54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190" cy="497048"/>
          </a:xfrm>
          <a:prstGeom prst="rect">
            <a:avLst/>
          </a:prstGeom>
        </p:spPr>
        <p:txBody>
          <a:bodyPr vert="horz" lIns="93218" tIns="46608" rIns="93218" bIns="466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384" y="0"/>
            <a:ext cx="2949190" cy="497048"/>
          </a:xfrm>
          <a:prstGeom prst="rect">
            <a:avLst/>
          </a:prstGeom>
        </p:spPr>
        <p:txBody>
          <a:bodyPr vert="horz" lIns="93218" tIns="46608" rIns="93218" bIns="46608" rtlCol="0"/>
          <a:lstStyle>
            <a:lvl1pPr algn="r">
              <a:defRPr sz="1200"/>
            </a:lvl1pPr>
          </a:lstStyle>
          <a:p>
            <a:fld id="{FD3ADC6C-0A69-4C30-8B87-6D0144EAB3B0}" type="datetimeFigureOut">
              <a:rPr kumimoji="1" lang="ja-JP" altLang="en-US" smtClean="0"/>
              <a:t>2016/9/26</a:t>
            </a:fld>
            <a:endParaRPr kumimoji="1" lang="ja-JP" altLang="en-US"/>
          </a:p>
        </p:txBody>
      </p:sp>
      <p:sp>
        <p:nvSpPr>
          <p:cNvPr id="4" name="フッター プレースホルダー 3"/>
          <p:cNvSpPr>
            <a:spLocks noGrp="1"/>
          </p:cNvSpPr>
          <p:nvPr>
            <p:ph type="ftr" sz="quarter" idx="2"/>
          </p:nvPr>
        </p:nvSpPr>
        <p:spPr>
          <a:xfrm>
            <a:off x="3" y="9440676"/>
            <a:ext cx="2949190" cy="497048"/>
          </a:xfrm>
          <a:prstGeom prst="rect">
            <a:avLst/>
          </a:prstGeom>
        </p:spPr>
        <p:txBody>
          <a:bodyPr vert="horz" lIns="93218" tIns="46608" rIns="93218" bIns="466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384" y="9440676"/>
            <a:ext cx="2949190" cy="497048"/>
          </a:xfrm>
          <a:prstGeom prst="rect">
            <a:avLst/>
          </a:prstGeom>
        </p:spPr>
        <p:txBody>
          <a:bodyPr vert="horz" lIns="93218" tIns="46608" rIns="93218" bIns="46608" rtlCol="0" anchor="b"/>
          <a:lstStyle>
            <a:lvl1pPr algn="r">
              <a:defRPr sz="1200"/>
            </a:lvl1pPr>
          </a:lstStyle>
          <a:p>
            <a:fld id="{C728B60C-6745-431B-B9B6-A892AC2FDF1E}" type="slidenum">
              <a:rPr kumimoji="1" lang="ja-JP" altLang="en-US" smtClean="0"/>
              <a:t>‹#›</a:t>
            </a:fld>
            <a:endParaRPr kumimoji="1" lang="ja-JP" altLang="en-US"/>
          </a:p>
        </p:txBody>
      </p:sp>
    </p:spTree>
    <p:extLst>
      <p:ext uri="{BB962C8B-B14F-4D97-AF65-F5344CB8AC3E}">
        <p14:creationId xmlns:p14="http://schemas.microsoft.com/office/powerpoint/2010/main" val="337755293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9787" cy="496967"/>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5"/>
            <a:ext cx="2949787" cy="496967"/>
          </a:xfrm>
          <a:prstGeom prst="rect">
            <a:avLst/>
          </a:prstGeom>
        </p:spPr>
        <p:txBody>
          <a:bodyPr vert="horz" lIns="91403" tIns="45705" rIns="91403" bIns="45705" rtlCol="0"/>
          <a:lstStyle>
            <a:lvl1pPr algn="r">
              <a:defRPr sz="1200"/>
            </a:lvl1pPr>
          </a:lstStyle>
          <a:p>
            <a:fld id="{ECF6F7F8-8913-4732-AEA3-7F832FCF49E4}" type="datetimeFigureOut">
              <a:rPr kumimoji="1" lang="ja-JP" altLang="en-US" smtClean="0"/>
              <a:t>2016/9/26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3" tIns="45705" rIns="91403" bIns="45705"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3" tIns="45705" rIns="91403" bIns="457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51"/>
            <a:ext cx="2949787" cy="496967"/>
          </a:xfrm>
          <a:prstGeom prst="rect">
            <a:avLst/>
          </a:prstGeom>
        </p:spPr>
        <p:txBody>
          <a:bodyPr vert="horz" lIns="91403" tIns="45705" rIns="9140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1"/>
            <a:ext cx="2949787" cy="496967"/>
          </a:xfrm>
          <a:prstGeom prst="rect">
            <a:avLst/>
          </a:prstGeom>
        </p:spPr>
        <p:txBody>
          <a:bodyPr vert="horz" lIns="91403" tIns="45705" rIns="91403" bIns="45705" rtlCol="0" anchor="b"/>
          <a:lstStyle>
            <a:lvl1pPr algn="r">
              <a:defRPr sz="1200"/>
            </a:lvl1pPr>
          </a:lstStyle>
          <a:p>
            <a:fld id="{54ED8BD2-EA18-4486-8D13-45C074BF6543}" type="slidenum">
              <a:rPr kumimoji="1" lang="ja-JP" altLang="en-US" smtClean="0"/>
              <a:t>‹#›</a:t>
            </a:fld>
            <a:endParaRPr kumimoji="1" lang="ja-JP" altLang="en-US"/>
          </a:p>
        </p:txBody>
      </p:sp>
    </p:spTree>
    <p:extLst>
      <p:ext uri="{BB962C8B-B14F-4D97-AF65-F5344CB8AC3E}">
        <p14:creationId xmlns:p14="http://schemas.microsoft.com/office/powerpoint/2010/main" val="332242213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D8BD2-EA18-4486-8D13-45C074BF6543}"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04899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r>
              <a:rPr kumimoji="1" lang="ja-JP" altLang="en-US" smtClean="0"/>
              <a:t>資料６</a:t>
            </a:r>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0F85341-AB73-4280-8395-A80C95690EE8}"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資料６</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資料６</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資料６</a:t>
            </a:r>
            <a:endParaRPr kumimoji="1" lang="ja-JP" altLang="en-US"/>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r>
              <a:rPr kumimoji="1" lang="ja-JP" altLang="en-US" smtClean="0"/>
              <a:t>資料６</a:t>
            </a:r>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0F85341-AB73-4280-8395-A80C95690EE8}"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資料６</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資料６</a:t>
            </a:r>
            <a:endParaRPr kumimoji="1" lang="ja-JP" altLang="en-US"/>
          </a:p>
        </p:txBody>
      </p:sp>
      <p:sp>
        <p:nvSpPr>
          <p:cNvPr id="9" name="スライド番号プレースホルダー 8"/>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4" name="フッター プレースホルダー 3"/>
          <p:cNvSpPr>
            <a:spLocks noGrp="1"/>
          </p:cNvSpPr>
          <p:nvPr>
            <p:ph type="ftr" sz="quarter" idx="11"/>
          </p:nvPr>
        </p:nvSpPr>
        <p:spPr>
          <a:xfrm>
            <a:off x="5220072" y="6344752"/>
            <a:ext cx="3505200" cy="365760"/>
          </a:xfrm>
        </p:spPr>
        <p:txBody>
          <a:bodyPr/>
          <a:lstStyle/>
          <a:p>
            <a:r>
              <a:rPr kumimoji="1" lang="ja-JP" altLang="en-US" dirty="0" smtClean="0"/>
              <a:t>資料６</a:t>
            </a:r>
            <a:endParaRPr kumimoji="1" lang="ja-JP" altLang="en-US" dirty="0"/>
          </a:p>
        </p:txBody>
      </p:sp>
      <p:sp>
        <p:nvSpPr>
          <p:cNvPr id="5" name="スライド番号プレースホルダー 4"/>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資料６</a:t>
            </a:r>
            <a:endParaRPr kumimoji="1" lang="ja-JP" altLang="en-US"/>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資料６</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資料６</a:t>
            </a:r>
            <a:endParaRPr kumimoji="1" lang="ja-JP" altLang="en-US"/>
          </a:p>
        </p:txBody>
      </p:sp>
      <p:sp>
        <p:nvSpPr>
          <p:cNvPr id="7" name="スライド番号プレースホルダー 6"/>
          <p:cNvSpPr>
            <a:spLocks noGrp="1"/>
          </p:cNvSpPr>
          <p:nvPr>
            <p:ph type="sldNum" sz="quarter" idx="12"/>
          </p:nvPr>
        </p:nvSpPr>
        <p:spPr/>
        <p:txBody>
          <a:bodyPr/>
          <a:lstStyle/>
          <a:p>
            <a:fld id="{40F85341-AB73-4280-8395-A80C95690EE8}"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kumimoji="1" lang="ja-JP" altLang="en-US"/>
          </a:p>
        </p:txBody>
      </p:sp>
      <p:sp>
        <p:nvSpPr>
          <p:cNvPr id="3" name="フッター プレースホルダー 2"/>
          <p:cNvSpPr>
            <a:spLocks noGrp="1"/>
          </p:cNvSpPr>
          <p:nvPr>
            <p:ph type="ftr" sz="quarter" idx="3"/>
          </p:nvPr>
        </p:nvSpPr>
        <p:spPr>
          <a:xfrm>
            <a:off x="5201614" y="6353175"/>
            <a:ext cx="3505200" cy="365760"/>
          </a:xfrm>
          <a:prstGeom prst="rect">
            <a:avLst/>
          </a:prstGeom>
        </p:spPr>
        <p:txBody>
          <a:bodyPr vert="horz"/>
          <a:lstStyle>
            <a:lvl1pPr algn="r" eaLnBrk="1" latinLnBrk="0" hangingPunct="1">
              <a:defRPr kumimoji="0" sz="1400">
                <a:solidFill>
                  <a:schemeClr val="tx2"/>
                </a:solidFill>
              </a:defRPr>
            </a:lvl1pPr>
          </a:lstStyle>
          <a:p>
            <a:r>
              <a:rPr kumimoji="1" lang="ja-JP" altLang="en-US" smtClean="0"/>
              <a:t>資料６</a:t>
            </a:r>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0F85341-AB73-4280-8395-A80C95690EE8}" type="slidenum">
              <a:rPr kumimoji="1" lang="ja-JP" altLang="en-US" smtClean="0"/>
              <a:t>‹#›</a:t>
            </a:fld>
            <a:endParaRPr kumimoji="1" lang="ja-JP" altLang="en-US"/>
          </a:p>
        </p:txBody>
      </p:sp>
      <p:sp>
        <p:nvSpPr>
          <p:cNvPr id="28" name="直線コネクタ 27"/>
          <p:cNvSpPr>
            <a:spLocks noChangeShapeType="1"/>
          </p:cNvSpPr>
          <p:nvPr/>
        </p:nvSpPr>
        <p:spPr bwMode="auto">
          <a:xfrm>
            <a:off x="467544"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7624" y="3717032"/>
            <a:ext cx="6984776" cy="1152128"/>
          </a:xfrm>
        </p:spPr>
        <p:txBody>
          <a:bodyPr>
            <a:normAutofit fontScale="90000"/>
          </a:bodyPr>
          <a:lstStyle/>
          <a:p>
            <a:pPr algn="l"/>
            <a:r>
              <a:rPr lang="ja-JP" altLang="en-US" sz="3600" b="1" dirty="0" smtClean="0">
                <a:latin typeface="HGSｺﾞｼｯｸM" panose="020B0600000000000000" pitchFamily="50" charset="-128"/>
                <a:ea typeface="HGSｺﾞｼｯｸM" panose="020B0600000000000000" pitchFamily="50" charset="-128"/>
                <a:cs typeface="Meiryo UI" panose="020B0604030504040204" pitchFamily="50" charset="-128"/>
              </a:rPr>
              <a:t>道路附属物（照明灯・標識）の</a:t>
            </a:r>
            <a:r>
              <a:rPr lang="en-US" altLang="ja-JP" sz="3600" b="1" dirty="0" smtClean="0">
                <a:latin typeface="HGSｺﾞｼｯｸM" panose="020B0600000000000000" pitchFamily="50" charset="-128"/>
                <a:ea typeface="HGSｺﾞｼｯｸM" panose="020B0600000000000000" pitchFamily="50" charset="-128"/>
                <a:cs typeface="Meiryo UI" panose="020B0604030504040204" pitchFamily="50" charset="-128"/>
              </a:rPr>
              <a:t/>
            </a:r>
            <a:br>
              <a:rPr lang="en-US" altLang="ja-JP" sz="3600" b="1" dirty="0" smtClean="0">
                <a:latin typeface="HGSｺﾞｼｯｸM" panose="020B0600000000000000" pitchFamily="50" charset="-128"/>
                <a:ea typeface="HGSｺﾞｼｯｸM" panose="020B0600000000000000" pitchFamily="50" charset="-128"/>
                <a:cs typeface="Meiryo UI" panose="020B0604030504040204" pitchFamily="50" charset="-128"/>
              </a:rPr>
            </a:br>
            <a:r>
              <a:rPr lang="ja-JP" altLang="en-US" sz="3600" b="1"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3600" b="1" dirty="0" smtClean="0">
                <a:latin typeface="HGSｺﾞｼｯｸM" panose="020B0600000000000000" pitchFamily="50" charset="-128"/>
                <a:ea typeface="HGSｺﾞｼｯｸM" panose="020B0600000000000000" pitchFamily="50" charset="-128"/>
                <a:cs typeface="Meiryo UI" panose="020B0604030504040204" pitchFamily="50" charset="-128"/>
              </a:rPr>
              <a:t>維持管理・更新のあり方について</a:t>
            </a:r>
            <a:r>
              <a:rPr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sz="2800" b="1" dirty="0" smtClean="0">
                <a:latin typeface="HGSｺﾞｼｯｸM" panose="020B0600000000000000" pitchFamily="50" charset="-128"/>
                <a:ea typeface="HGSｺﾞｼｯｸM" panose="020B0600000000000000" pitchFamily="50" charset="-128"/>
                <a:cs typeface="Meiryo UI" panose="020B0604030504040204" pitchFamily="50" charset="-128"/>
              </a:rPr>
              <a:t>　　　　</a:t>
            </a:r>
            <a:endParaRPr kumimoji="1" lang="ja-JP" altLang="en-US" sz="2800"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サブタイトル 2"/>
          <p:cNvSpPr>
            <a:spLocks noGrp="1"/>
          </p:cNvSpPr>
          <p:nvPr>
            <p:ph type="subTitle" idx="1"/>
          </p:nvPr>
        </p:nvSpPr>
        <p:spPr>
          <a:xfrm>
            <a:off x="1115616" y="5013176"/>
            <a:ext cx="7056784" cy="720080"/>
          </a:xfrm>
        </p:spPr>
        <p:txBody>
          <a:bodyPr>
            <a:noAutofit/>
          </a:bodyPr>
          <a:lstStyle/>
          <a:p>
            <a:pPr algn="ctr"/>
            <a:r>
              <a:rPr lang="ja-JP" altLang="en-US" sz="1800" b="1" dirty="0" smtClean="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大阪府都市基盤施設維持管理技術審議会</a:t>
            </a:r>
            <a:endParaRPr lang="en-US" altLang="ja-JP" sz="1800" b="1"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gn="ctr"/>
            <a:r>
              <a:rPr lang="ja-JP" altLang="en-US" b="1" dirty="0" smtClean="0">
                <a:latin typeface="HGSｺﾞｼｯｸM" panose="020B0600000000000000" pitchFamily="50" charset="-128"/>
                <a:ea typeface="HGSｺﾞｼｯｸM" panose="020B0600000000000000" pitchFamily="50" charset="-128"/>
                <a:cs typeface="Meiryo UI" panose="020B0604030504040204" pitchFamily="50" charset="-128"/>
              </a:rPr>
              <a:t>平成２８年度　第２回　道路・橋梁等部会</a:t>
            </a:r>
            <a:endParaRPr kumimoji="1" lang="ja-JP" altLang="en-US" b="1"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8" name="スライド番号プレースホルダー 7"/>
          <p:cNvSpPr>
            <a:spLocks noGrp="1"/>
          </p:cNvSpPr>
          <p:nvPr>
            <p:ph type="sldNum" sz="quarter" idx="12"/>
          </p:nvPr>
        </p:nvSpPr>
        <p:spPr/>
        <p:txBody>
          <a:bodyPr/>
          <a:lstStyle/>
          <a:p>
            <a:fld id="{40F85341-AB73-4280-8395-A80C95690EE8}" type="slidenum">
              <a:rPr kumimoji="1" lang="ja-JP" altLang="en-US" smtClean="0"/>
              <a:t>1</a:t>
            </a:fld>
            <a:endParaRPr kumimoji="1" lang="ja-JP" altLang="en-US" dirty="0"/>
          </a:p>
        </p:txBody>
      </p:sp>
      <p:sp>
        <p:nvSpPr>
          <p:cNvPr id="11" name="フッター プレースホルダー 3"/>
          <p:cNvSpPr>
            <a:spLocks noGrp="1"/>
          </p:cNvSpPr>
          <p:nvPr>
            <p:ph type="ftr" sz="quarter" idx="11"/>
          </p:nvPr>
        </p:nvSpPr>
        <p:spPr>
          <a:xfrm>
            <a:off x="6660232" y="260648"/>
            <a:ext cx="2250584" cy="648072"/>
          </a:xfrm>
        </p:spPr>
        <p:txBody>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資料３</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64882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10</a:t>
            </a:fld>
            <a:endParaRPr kumimoji="1" lang="ja-JP" altLang="en-US"/>
          </a:p>
        </p:txBody>
      </p:sp>
      <p:sp>
        <p:nvSpPr>
          <p:cNvPr id="13"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３．補強効果実証実験の概要</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80832"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スケジュール</a:t>
            </a: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03281428"/>
              </p:ext>
            </p:extLst>
          </p:nvPr>
        </p:nvGraphicFramePr>
        <p:xfrm>
          <a:off x="755576" y="1863987"/>
          <a:ext cx="7960745" cy="4445334"/>
        </p:xfrm>
        <a:graphic>
          <a:graphicData uri="http://schemas.openxmlformats.org/drawingml/2006/table">
            <a:tbl>
              <a:tblPr firstRow="1" firstCol="1" bandRow="1">
                <a:tableStyleId>{5C22544A-7EE6-4342-B048-85BDC9FD1C3A}</a:tableStyleId>
              </a:tblPr>
              <a:tblGrid>
                <a:gridCol w="1707809"/>
                <a:gridCol w="695774"/>
                <a:gridCol w="695774"/>
                <a:gridCol w="695774"/>
                <a:gridCol w="695774"/>
                <a:gridCol w="695774"/>
                <a:gridCol w="695774"/>
                <a:gridCol w="695774"/>
                <a:gridCol w="1382518"/>
              </a:tblGrid>
              <a:tr h="817537">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路線名</a:t>
                      </a:r>
                    </a:p>
                  </a:txBody>
                  <a:tcPr marL="68580" marR="68580" marT="0" marB="0" anchor="ctr"/>
                </a:tc>
                <a:tc>
                  <a:txBody>
                    <a:bodyPr/>
                    <a:lstStyle/>
                    <a:p>
                      <a:pPr algn="ctr">
                        <a:spcAft>
                          <a:spcPts val="0"/>
                        </a:spcAft>
                      </a:pP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月</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月</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68580" marR="68580" marT="0" marB="0" anchor="ctr"/>
                </a:tc>
                <a:tc>
                  <a:txBody>
                    <a:bodyPr/>
                    <a:lstStyle/>
                    <a:p>
                      <a:pPr algn="ctr">
                        <a:spcAft>
                          <a:spcPts val="0"/>
                        </a:spcAft>
                      </a:pPr>
                      <a:r>
                        <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H29</a:t>
                      </a: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以降</a:t>
                      </a:r>
                    </a:p>
                  </a:txBody>
                  <a:tcPr marL="68580" marR="68580" marT="0" marB="0" anchor="ctr"/>
                </a:tc>
              </a:tr>
              <a:tr h="652549">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技術審議会</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（○は部会）</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43812">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準備期間</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（材料手配等）</a:t>
                      </a:r>
                      <a:endParaRPr lang="ja-JP"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b="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43812">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供試体作成</a:t>
                      </a:r>
                      <a:endParaRPr lang="ja-JP"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43812">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実証実験</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43812">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効果検証</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endParaRPr lang="ja-JP" sz="1400" b="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bl>
          </a:graphicData>
        </a:graphic>
      </p:graphicFrame>
      <p:sp>
        <p:nvSpPr>
          <p:cNvPr id="12" name="フローチャート : 結合子 11"/>
          <p:cNvSpPr/>
          <p:nvPr/>
        </p:nvSpPr>
        <p:spPr>
          <a:xfrm>
            <a:off x="2915816" y="2813585"/>
            <a:ext cx="401828" cy="406085"/>
          </a:xfrm>
          <a:prstGeom prst="flowChartConnector">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9/</a:t>
            </a:r>
            <a:endParaRPr kumimoji="1" lang="en-US" altLang="ja-JP" sz="1000" dirty="0" smtClean="0">
              <a:solidFill>
                <a:schemeClr val="tx1"/>
              </a:solidFill>
            </a:endParaRPr>
          </a:p>
          <a:p>
            <a:pPr algn="ctr"/>
            <a:r>
              <a:rPr kumimoji="1" lang="en-US" altLang="ja-JP" sz="1000" dirty="0" smtClean="0">
                <a:solidFill>
                  <a:schemeClr val="tx1"/>
                </a:solidFill>
              </a:rPr>
              <a:t>28</a:t>
            </a:r>
            <a:endParaRPr kumimoji="1" lang="ja-JP" altLang="en-US" sz="1000" dirty="0">
              <a:solidFill>
                <a:schemeClr val="tx1"/>
              </a:solidFill>
            </a:endParaRPr>
          </a:p>
        </p:txBody>
      </p:sp>
      <p:sp>
        <p:nvSpPr>
          <p:cNvPr id="14" name="フローチャート : 結合子 13"/>
          <p:cNvSpPr/>
          <p:nvPr/>
        </p:nvSpPr>
        <p:spPr>
          <a:xfrm>
            <a:off x="4314188" y="2813585"/>
            <a:ext cx="401828" cy="406085"/>
          </a:xfrm>
          <a:prstGeom prst="flowChartConnector">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tx1"/>
                </a:solidFill>
              </a:rPr>
              <a:t>11</a:t>
            </a:r>
            <a:r>
              <a:rPr lang="en-US" altLang="ja-JP" sz="1000" dirty="0" smtClean="0">
                <a:solidFill>
                  <a:schemeClr val="tx1"/>
                </a:solidFill>
              </a:rPr>
              <a:t>/</a:t>
            </a:r>
            <a:endParaRPr kumimoji="1" lang="en-US" altLang="ja-JP" sz="1000" dirty="0" smtClean="0">
              <a:solidFill>
                <a:schemeClr val="tx1"/>
              </a:solidFill>
            </a:endParaRPr>
          </a:p>
          <a:p>
            <a:pPr algn="ctr"/>
            <a:r>
              <a:rPr lang="ja-JP" altLang="en-US" sz="1000" dirty="0">
                <a:solidFill>
                  <a:schemeClr val="tx1"/>
                </a:solidFill>
              </a:rPr>
              <a:t>下旬</a:t>
            </a:r>
            <a:endParaRPr kumimoji="1" lang="ja-JP" altLang="en-US" sz="1000" dirty="0">
              <a:solidFill>
                <a:schemeClr val="tx1"/>
              </a:solidFill>
            </a:endParaRPr>
          </a:p>
        </p:txBody>
      </p:sp>
      <p:sp>
        <p:nvSpPr>
          <p:cNvPr id="15" name="フローチャート : 結合子 14"/>
          <p:cNvSpPr/>
          <p:nvPr/>
        </p:nvSpPr>
        <p:spPr>
          <a:xfrm>
            <a:off x="5652120" y="2813585"/>
            <a:ext cx="401828" cy="406085"/>
          </a:xfrm>
          <a:prstGeom prst="flowChartConnector">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1/</a:t>
            </a:r>
            <a:endParaRPr kumimoji="1" lang="en-US" altLang="ja-JP" sz="1000" dirty="0" smtClean="0">
              <a:solidFill>
                <a:schemeClr val="tx1"/>
              </a:solidFill>
            </a:endParaRPr>
          </a:p>
          <a:p>
            <a:pPr algn="ctr"/>
            <a:r>
              <a:rPr lang="ja-JP" altLang="en-US" sz="1000" dirty="0">
                <a:solidFill>
                  <a:schemeClr val="tx1"/>
                </a:solidFill>
              </a:rPr>
              <a:t>下旬</a:t>
            </a:r>
            <a:endParaRPr kumimoji="1" lang="ja-JP" altLang="en-US" sz="1000" dirty="0">
              <a:solidFill>
                <a:schemeClr val="tx1"/>
              </a:solidFill>
            </a:endParaRPr>
          </a:p>
        </p:txBody>
      </p:sp>
      <p:sp>
        <p:nvSpPr>
          <p:cNvPr id="16" name="星 5 15"/>
          <p:cNvSpPr/>
          <p:nvPr/>
        </p:nvSpPr>
        <p:spPr>
          <a:xfrm>
            <a:off x="6238506" y="2708920"/>
            <a:ext cx="565742" cy="565742"/>
          </a:xfrm>
          <a:prstGeom prst="star5">
            <a:avLst>
              <a:gd name="adj" fmla="val 32338"/>
              <a:gd name="hf" fmla="val 105146"/>
              <a:gd name="vf" fmla="val 11055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100" dirty="0">
                <a:solidFill>
                  <a:schemeClr val="tx1"/>
                </a:solidFill>
              </a:rPr>
              <a:t>2</a:t>
            </a:r>
            <a:r>
              <a:rPr lang="en-US" altLang="ja-JP" sz="1100" dirty="0" smtClean="0">
                <a:solidFill>
                  <a:schemeClr val="tx1"/>
                </a:solidFill>
              </a:rPr>
              <a:t>/</a:t>
            </a:r>
            <a:endParaRPr kumimoji="1" lang="en-US" altLang="ja-JP" sz="1100" dirty="0" smtClean="0">
              <a:solidFill>
                <a:schemeClr val="tx1"/>
              </a:solidFill>
            </a:endParaRPr>
          </a:p>
          <a:p>
            <a:pPr algn="ctr"/>
            <a:r>
              <a:rPr lang="ja-JP" altLang="en-US" sz="1100" dirty="0">
                <a:solidFill>
                  <a:schemeClr val="tx1"/>
                </a:solidFill>
              </a:rPr>
              <a:t>下旬</a:t>
            </a:r>
            <a:endParaRPr kumimoji="1" lang="ja-JP" altLang="en-US" sz="1100" dirty="0">
              <a:solidFill>
                <a:schemeClr val="tx1"/>
              </a:solidFill>
            </a:endParaRPr>
          </a:p>
        </p:txBody>
      </p:sp>
      <p:sp>
        <p:nvSpPr>
          <p:cNvPr id="17" name="V 字形矢印 16"/>
          <p:cNvSpPr/>
          <p:nvPr/>
        </p:nvSpPr>
        <p:spPr>
          <a:xfrm>
            <a:off x="2483768" y="3480045"/>
            <a:ext cx="612068"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8" name="V 字形矢印 17"/>
          <p:cNvSpPr/>
          <p:nvPr/>
        </p:nvSpPr>
        <p:spPr>
          <a:xfrm>
            <a:off x="3023828" y="4283280"/>
            <a:ext cx="884990"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太陽 5"/>
          <p:cNvSpPr/>
          <p:nvPr/>
        </p:nvSpPr>
        <p:spPr>
          <a:xfrm>
            <a:off x="3605676" y="4985880"/>
            <a:ext cx="606284" cy="504056"/>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V 字形矢印 18"/>
          <p:cNvSpPr/>
          <p:nvPr/>
        </p:nvSpPr>
        <p:spPr>
          <a:xfrm>
            <a:off x="3844157" y="5805264"/>
            <a:ext cx="655835" cy="360040"/>
          </a:xfrm>
          <a:prstGeom prst="notch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0" name="V 字形矢印 19"/>
          <p:cNvSpPr/>
          <p:nvPr/>
        </p:nvSpPr>
        <p:spPr>
          <a:xfrm>
            <a:off x="4589607" y="5805264"/>
            <a:ext cx="1931769" cy="360040"/>
          </a:xfrm>
          <a:prstGeom prst="notchedRightArrow">
            <a:avLst/>
          </a:prstGeom>
          <a:ln>
            <a:prstDash val="dashDot"/>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8" name="直線矢印コネクタ 7"/>
          <p:cNvCxnSpPr/>
          <p:nvPr/>
        </p:nvCxnSpPr>
        <p:spPr>
          <a:xfrm>
            <a:off x="3087128" y="3826437"/>
            <a:ext cx="0" cy="44319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3914984" y="4629672"/>
            <a:ext cx="0" cy="3177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4572000" y="3345845"/>
            <a:ext cx="0" cy="2527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4443094" y="3274662"/>
            <a:ext cx="0" cy="25987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5853034" y="3274662"/>
            <a:ext cx="0" cy="23865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太陽 31"/>
          <p:cNvSpPr/>
          <p:nvPr/>
        </p:nvSpPr>
        <p:spPr>
          <a:xfrm>
            <a:off x="7723780" y="4841864"/>
            <a:ext cx="606284" cy="504056"/>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24"/>
          <p:cNvSpPr txBox="1"/>
          <p:nvPr/>
        </p:nvSpPr>
        <p:spPr>
          <a:xfrm>
            <a:off x="6732240" y="5307011"/>
            <a:ext cx="2364750" cy="276999"/>
          </a:xfrm>
          <a:prstGeom prst="rect">
            <a:avLst/>
          </a:prstGeom>
          <a:noFill/>
          <a:ln>
            <a:noFill/>
            <a:prstDash val="dash"/>
          </a:ln>
        </p:spPr>
        <p:txBody>
          <a:bodyPr wrap="none" rtlCol="0">
            <a:spAutoFit/>
          </a:bodyPr>
          <a:lstStyle>
            <a:defPPr>
              <a:defRPr lang="ja-JP"/>
            </a:defPPr>
            <a:lvl1pPr marL="457200" indent="-457200">
              <a:buFont typeface="Arial" panose="020B0604020202020204" pitchFamily="34" charset="0"/>
              <a:buChar char="•"/>
              <a:defRPr sz="2000">
                <a:solidFill>
                  <a:schemeClr val="tx1"/>
                </a:solidFill>
                <a:latin typeface="HGSｺﾞｼｯｸM" panose="020B0600000000000000" pitchFamily="50" charset="-128"/>
                <a:ea typeface="HGSｺﾞｼｯｸM" panose="020B0600000000000000" pitchFamily="50" charset="-128"/>
                <a:cs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buNone/>
            </a:pPr>
            <a:r>
              <a:rPr lang="en-US" altLang="ja-JP" sz="1200" dirty="0" smtClean="0"/>
              <a:t>※10</a:t>
            </a:r>
            <a:r>
              <a:rPr lang="ja-JP" altLang="en-US" sz="1200" dirty="0" smtClean="0"/>
              <a:t>年後までを目途に継続観察</a:t>
            </a:r>
            <a:endParaRPr lang="ja-JP" sz="1200" dirty="0"/>
          </a:p>
        </p:txBody>
      </p:sp>
      <p:sp>
        <p:nvSpPr>
          <p:cNvPr id="23" name="V 字形矢印 22"/>
          <p:cNvSpPr/>
          <p:nvPr/>
        </p:nvSpPr>
        <p:spPr>
          <a:xfrm>
            <a:off x="7395209" y="5805264"/>
            <a:ext cx="1263426" cy="360040"/>
          </a:xfrm>
          <a:prstGeom prst="notchedRightArrow">
            <a:avLst/>
          </a:prstGeom>
          <a:ln>
            <a:prstDash val="dashDot"/>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492309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４．今後の進め方（案）</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8" name="フッター プレースホルダー 7"/>
          <p:cNvSpPr>
            <a:spLocks noGrp="1"/>
          </p:cNvSpPr>
          <p:nvPr>
            <p:ph type="ftr" sz="quarter" idx="11"/>
          </p:nvPr>
        </p:nvSpPr>
        <p:spPr/>
        <p:txBody>
          <a:bodyPr/>
          <a:lstStyle/>
          <a:p>
            <a:r>
              <a:rPr kumimoji="1" lang="ja-JP" altLang="en-US" dirty="0" smtClean="0">
                <a:latin typeface="+mn-ea"/>
              </a:rPr>
              <a:t>資料３</a:t>
            </a:r>
            <a:endParaRPr kumimoji="1" lang="ja-JP" altLang="en-US" dirty="0">
              <a:latin typeface="+mn-ea"/>
            </a:endParaRP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11</a:t>
            </a:fld>
            <a:endParaRPr kumimoji="1" lang="ja-JP" altLang="en-US" dirty="0"/>
          </a:p>
        </p:txBody>
      </p:sp>
      <p:sp>
        <p:nvSpPr>
          <p:cNvPr id="9" name="テキスト ボックス 8"/>
          <p:cNvSpPr txBox="1"/>
          <p:nvPr/>
        </p:nvSpPr>
        <p:spPr>
          <a:xfrm>
            <a:off x="467544"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補修補強の検討</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1" name="テキスト ボックス 10"/>
          <p:cNvSpPr txBox="1"/>
          <p:nvPr/>
        </p:nvSpPr>
        <p:spPr>
          <a:xfrm>
            <a:off x="755576" y="1916832"/>
            <a:ext cx="7848872" cy="1200329"/>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補強効果の検証</a:t>
            </a: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16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標準的補強工法の設定</a:t>
            </a: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テキスト ボックス 11"/>
          <p:cNvSpPr txBox="1"/>
          <p:nvPr/>
        </p:nvSpPr>
        <p:spPr>
          <a:xfrm>
            <a:off x="480832" y="3568776"/>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点検更新計画の検討</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4" name="テキスト ボックス 13"/>
          <p:cNvSpPr txBox="1"/>
          <p:nvPr/>
        </p:nvSpPr>
        <p:spPr>
          <a:xfrm>
            <a:off x="755576" y="4144840"/>
            <a:ext cx="7848872" cy="1877437"/>
          </a:xfrm>
          <a:prstGeom prst="rect">
            <a:avLst/>
          </a:prstGeom>
          <a:solidFill>
            <a:schemeClr val="accent4">
              <a:lumMod val="20000"/>
              <a:lumOff val="80000"/>
            </a:schemeClr>
          </a:solidFill>
          <a:ln>
            <a:solidFill>
              <a:schemeClr val="tx1"/>
            </a:solidFill>
            <a:prstDash val="dash"/>
          </a:ln>
        </p:spPr>
        <p:txBody>
          <a:bodyPr wrap="square" rtlCol="0">
            <a:spAutoFit/>
          </a:bodyPr>
          <a:lstStyle>
            <a:defPPr>
              <a:defRPr lang="ja-JP"/>
            </a:defPPr>
            <a:lvl1pPr marL="457200" indent="-457200">
              <a:buFont typeface="Arial" panose="020B0604020202020204" pitchFamily="34" charset="0"/>
              <a:buChar char="•"/>
              <a:defRPr sz="2000">
                <a:latin typeface="HGSｺﾞｼｯｸM" panose="020B0600000000000000" pitchFamily="50" charset="-128"/>
                <a:ea typeface="HGSｺﾞｼｯｸM" panose="020B0600000000000000" pitchFamily="50" charset="-128"/>
                <a:cs typeface="Meiryo UI" panose="020B0604030504040204" pitchFamily="50" charset="-128"/>
              </a:defRPr>
            </a:lvl1pPr>
          </a:lstStyle>
          <a:p>
            <a:r>
              <a:rPr lang="ja-JP" altLang="en-US" sz="2800" dirty="0" smtClean="0"/>
              <a:t>現行計画における課題の深堀り</a:t>
            </a:r>
            <a:endParaRPr lang="en-US" altLang="ja-JP" sz="2800" dirty="0"/>
          </a:p>
          <a:p>
            <a:endParaRPr lang="en-US" altLang="ja-JP" sz="1600" dirty="0"/>
          </a:p>
          <a:p>
            <a:r>
              <a:rPr lang="ja-JP" altLang="en-US" sz="2800" dirty="0" smtClean="0"/>
              <a:t>点検、補強・更新の合理的な組合せを検討</a:t>
            </a:r>
            <a:endParaRPr lang="en-US" altLang="ja-JP" sz="2800" dirty="0"/>
          </a:p>
          <a:p>
            <a:endParaRPr lang="en-US" altLang="ja-JP" sz="1600" dirty="0"/>
          </a:p>
          <a:p>
            <a:r>
              <a:rPr lang="ja-JP" altLang="en-US" sz="2800" dirty="0" smtClean="0"/>
              <a:t>点検更新計画のとりまとめ</a:t>
            </a:r>
            <a:endParaRPr lang="en-US" altLang="ja-JP" sz="2800" dirty="0"/>
          </a:p>
        </p:txBody>
      </p:sp>
    </p:spTree>
    <p:extLst>
      <p:ext uri="{BB962C8B-B14F-4D97-AF65-F5344CB8AC3E}">
        <p14:creationId xmlns:p14="http://schemas.microsoft.com/office/powerpoint/2010/main" val="577100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14400"/>
          </a:xfrm>
        </p:spPr>
        <p:txBody>
          <a:bodyPr>
            <a:normAutofit/>
          </a:bodyPr>
          <a:lstStyle/>
          <a:p>
            <a:pPr marL="457200" indent="-457200">
              <a:buFont typeface="Wingdings" panose="05000000000000000000" pitchFamily="2" charset="2"/>
              <a:buChar char="l"/>
            </a:pPr>
            <a:r>
              <a:rPr lang="ja-JP" altLang="en-US" dirty="0" smtClean="0">
                <a:latin typeface="HGSｺﾞｼｯｸM" panose="020B0600000000000000" pitchFamily="50" charset="-128"/>
                <a:ea typeface="HGSｺﾞｼｯｸM" panose="020B0600000000000000" pitchFamily="50" charset="-128"/>
              </a:rPr>
              <a:t>平成</a:t>
            </a:r>
            <a:r>
              <a:rPr lang="en-US" altLang="ja-JP" dirty="0" smtClean="0">
                <a:latin typeface="HGSｺﾞｼｯｸM" panose="020B0600000000000000" pitchFamily="50" charset="-128"/>
                <a:ea typeface="HGSｺﾞｼｯｸM" panose="020B0600000000000000" pitchFamily="50" charset="-128"/>
              </a:rPr>
              <a:t>28</a:t>
            </a:r>
            <a:r>
              <a:rPr lang="ja-JP" altLang="en-US" dirty="0" smtClean="0">
                <a:latin typeface="HGSｺﾞｼｯｸM" panose="020B0600000000000000" pitchFamily="50" charset="-128"/>
                <a:ea typeface="HGSｺﾞｼｯｸM" panose="020B0600000000000000" pitchFamily="50" charset="-128"/>
              </a:rPr>
              <a:t>年度　第２回</a:t>
            </a:r>
            <a:r>
              <a:rPr lang="ja-JP" altLang="en-US" dirty="0">
                <a:latin typeface="HGSｺﾞｼｯｸM" panose="020B0600000000000000" pitchFamily="50" charset="-128"/>
                <a:ea typeface="HGSｺﾞｼｯｸM" panose="020B0600000000000000" pitchFamily="50" charset="-128"/>
              </a:rPr>
              <a:t>道</a:t>
            </a:r>
            <a:r>
              <a:rPr lang="ja-JP" altLang="en-US" dirty="0" smtClean="0">
                <a:latin typeface="HGSｺﾞｼｯｸM" panose="020B0600000000000000" pitchFamily="50" charset="-128"/>
                <a:ea typeface="HGSｺﾞｼｯｸM" panose="020B0600000000000000" pitchFamily="50" charset="-128"/>
              </a:rPr>
              <a:t>路・橋梁</a:t>
            </a:r>
            <a:r>
              <a:rPr lang="ja-JP" altLang="en-US" dirty="0">
                <a:latin typeface="HGSｺﾞｼｯｸM" panose="020B0600000000000000" pitchFamily="50" charset="-128"/>
                <a:ea typeface="HGSｺﾞｼｯｸM" panose="020B0600000000000000" pitchFamily="50" charset="-128"/>
              </a:rPr>
              <a:t>等</a:t>
            </a:r>
            <a:r>
              <a:rPr lang="ja-JP" altLang="en-US" dirty="0" smtClean="0">
                <a:latin typeface="HGSｺﾞｼｯｸM" panose="020B0600000000000000" pitchFamily="50" charset="-128"/>
                <a:ea typeface="HGSｺﾞｼｯｸM" panose="020B0600000000000000" pitchFamily="50" charset="-128"/>
              </a:rPr>
              <a:t>部会</a:t>
            </a:r>
            <a:endParaRPr kumimoji="1" lang="ja-JP" altLang="en-US" sz="2000" dirty="0">
              <a:latin typeface="HGSｺﾞｼｯｸM" panose="020B0600000000000000" pitchFamily="50" charset="-128"/>
              <a:ea typeface="HGSｺﾞｼｯｸM" panose="020B0600000000000000" pitchFamily="50" charset="-128"/>
            </a:endParaRPr>
          </a:p>
        </p:txBody>
      </p:sp>
      <p:sp>
        <p:nvSpPr>
          <p:cNvPr id="8" name="フッター プレースホルダー 7"/>
          <p:cNvSpPr>
            <a:spLocks noGrp="1"/>
          </p:cNvSpPr>
          <p:nvPr>
            <p:ph type="ftr" sz="quarter" idx="11"/>
          </p:nvPr>
        </p:nvSpPr>
        <p:spPr/>
        <p:txBody>
          <a:bodyPr/>
          <a:lstStyle/>
          <a:p>
            <a:r>
              <a:rPr kumimoji="1" lang="ja-JP" altLang="en-US" dirty="0" smtClean="0">
                <a:latin typeface="+mn-ea"/>
              </a:rPr>
              <a:t>資料３</a:t>
            </a:r>
            <a:endParaRPr kumimoji="1" lang="ja-JP" altLang="en-US" dirty="0">
              <a:latin typeface="+mn-ea"/>
            </a:endParaRP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2</a:t>
            </a:fld>
            <a:endParaRPr kumimoji="1" lang="ja-JP" altLang="en-US"/>
          </a:p>
        </p:txBody>
      </p:sp>
      <p:sp>
        <p:nvSpPr>
          <p:cNvPr id="7" name="タイトル 1"/>
          <p:cNvSpPr txBox="1">
            <a:spLocks/>
          </p:cNvSpPr>
          <p:nvPr/>
        </p:nvSpPr>
        <p:spPr>
          <a:xfrm>
            <a:off x="467544" y="1294263"/>
            <a:ext cx="8229600" cy="4150962"/>
          </a:xfrm>
          <a:prstGeom prst="rect">
            <a:avLst/>
          </a:prstGeom>
        </p:spPr>
        <p:txBody>
          <a:bodyPr vert="horz" anchor="ctr" anchorCtr="0">
            <a:normAutofit/>
          </a:bodyPr>
          <a:lstStyle>
            <a:lvl1pPr algn="l" rtl="0" eaLnBrk="1" latinLnBrk="0" hangingPunct="1">
              <a:spcBef>
                <a:spcPct val="0"/>
              </a:spcBef>
              <a:buNone/>
              <a:defRPr kumimoji="1" sz="3200" kern="1200">
                <a:solidFill>
                  <a:schemeClr val="tx2"/>
                </a:solidFill>
                <a:latin typeface="+mj-lt"/>
                <a:ea typeface="+mj-ea"/>
                <a:cs typeface="+mj-cs"/>
              </a:defRPr>
            </a:lvl1pPr>
          </a:lstStyle>
          <a:p>
            <a:r>
              <a:rPr lang="ja-JP" altLang="en-US" sz="3600" dirty="0">
                <a:solidFill>
                  <a:schemeClr val="tx1"/>
                </a:solidFill>
                <a:latin typeface="HGSｺﾞｼｯｸM" panose="020B0600000000000000" pitchFamily="50" charset="-128"/>
                <a:ea typeface="HGSｺﾞｼｯｸM" panose="020B0600000000000000" pitchFamily="50" charset="-128"/>
              </a:rPr>
              <a:t>１</a:t>
            </a:r>
            <a:r>
              <a:rPr lang="ja-JP" altLang="en-US" sz="3600" dirty="0" smtClean="0">
                <a:solidFill>
                  <a:schemeClr val="tx1"/>
                </a:solidFill>
                <a:latin typeface="HGSｺﾞｼｯｸM" panose="020B0600000000000000" pitchFamily="50" charset="-128"/>
                <a:ea typeface="HGSｺﾞｼｯｸM" panose="020B0600000000000000" pitchFamily="50" charset="-128"/>
              </a:rPr>
              <a:t>．対応経過</a:t>
            </a:r>
            <a:endParaRPr lang="en-US" altLang="ja-JP" sz="3600" dirty="0" smtClean="0">
              <a:solidFill>
                <a:schemeClr val="tx1"/>
              </a:solidFill>
              <a:latin typeface="HGSｺﾞｼｯｸM" panose="020B0600000000000000" pitchFamily="50" charset="-128"/>
              <a:ea typeface="HGSｺﾞｼｯｸM" panose="020B0600000000000000" pitchFamily="50" charset="-128"/>
            </a:endParaRPr>
          </a:p>
          <a:p>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3600" dirty="0" smtClean="0">
                <a:solidFill>
                  <a:schemeClr val="tx1"/>
                </a:solidFill>
                <a:latin typeface="HGSｺﾞｼｯｸM" panose="020B0600000000000000" pitchFamily="50" charset="-128"/>
                <a:ea typeface="HGSｺﾞｼｯｸM" panose="020B0600000000000000" pitchFamily="50" charset="-128"/>
              </a:rPr>
              <a:t>２．検討事項</a:t>
            </a:r>
            <a:endParaRPr lang="en-US" altLang="ja-JP" sz="3600" dirty="0" smtClean="0">
              <a:solidFill>
                <a:schemeClr val="tx1"/>
              </a:solidFill>
              <a:latin typeface="HGSｺﾞｼｯｸM" panose="020B0600000000000000" pitchFamily="50" charset="-128"/>
              <a:ea typeface="HGSｺﾞｼｯｸM" panose="020B0600000000000000" pitchFamily="50" charset="-128"/>
            </a:endParaRPr>
          </a:p>
          <a:p>
            <a:endParaRPr lang="en-US" altLang="ja-JP" sz="1400" dirty="0">
              <a:solidFill>
                <a:schemeClr val="tx1"/>
              </a:solidFill>
              <a:latin typeface="HGSｺﾞｼｯｸM" panose="020B0600000000000000" pitchFamily="50" charset="-128"/>
              <a:ea typeface="HGSｺﾞｼｯｸM" panose="020B0600000000000000" pitchFamily="50" charset="-128"/>
            </a:endParaRPr>
          </a:p>
          <a:p>
            <a:r>
              <a:rPr lang="ja-JP" altLang="en-US" sz="3600" dirty="0" smtClean="0">
                <a:solidFill>
                  <a:schemeClr val="tx1"/>
                </a:solidFill>
                <a:latin typeface="HGSｺﾞｼｯｸM" panose="020B0600000000000000" pitchFamily="50" charset="-128"/>
                <a:ea typeface="HGSｺﾞｼｯｸM" panose="020B0600000000000000" pitchFamily="50" charset="-128"/>
              </a:rPr>
              <a:t>３．補強効果実証実験の概要</a:t>
            </a:r>
            <a:endParaRPr lang="en-US" altLang="ja-JP" sz="3600" dirty="0" smtClean="0">
              <a:solidFill>
                <a:schemeClr val="tx1"/>
              </a:solidFill>
              <a:latin typeface="HGSｺﾞｼｯｸM" panose="020B0600000000000000" pitchFamily="50" charset="-128"/>
              <a:ea typeface="HGSｺﾞｼｯｸM" panose="020B0600000000000000" pitchFamily="50" charset="-128"/>
            </a:endParaRPr>
          </a:p>
          <a:p>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3600" dirty="0" smtClean="0">
                <a:solidFill>
                  <a:schemeClr val="tx1"/>
                </a:solidFill>
                <a:latin typeface="HGSｺﾞｼｯｸM" panose="020B0600000000000000" pitchFamily="50" charset="-128"/>
                <a:ea typeface="HGSｺﾞｼｯｸM" panose="020B0600000000000000" pitchFamily="50" charset="-128"/>
              </a:rPr>
              <a:t>４．今後の進め方（案）</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975749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3</a:t>
            </a:fld>
            <a:endParaRPr kumimoji="1" lang="ja-JP" altLang="en-US"/>
          </a:p>
        </p:txBody>
      </p:sp>
      <p:sp>
        <p:nvSpPr>
          <p:cNvPr id="13" name="タイトル 1"/>
          <p:cNvSpPr>
            <a:spLocks noGrp="1"/>
          </p:cNvSpPr>
          <p:nvPr>
            <p:ph type="title"/>
          </p:nvPr>
        </p:nvSpPr>
        <p:spPr>
          <a:xfrm>
            <a:off x="457200" y="202495"/>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１．対応経過</a:t>
            </a:r>
            <a:endParaRPr kumimoji="1" lang="ja-JP" altLang="en-US" sz="2700" dirty="0">
              <a:latin typeface="HGSｺﾞｼｯｸM" panose="020B0600000000000000" pitchFamily="50" charset="-128"/>
              <a:ea typeface="HGSｺﾞｼｯｸM" panose="020B0600000000000000" pitchFamily="50" charset="-128"/>
            </a:endParaRPr>
          </a:p>
        </p:txBody>
      </p:sp>
      <p:graphicFrame>
        <p:nvGraphicFramePr>
          <p:cNvPr id="9" name="表 8"/>
          <p:cNvGraphicFramePr>
            <a:graphicFrameLocks noGrp="1" noChangeAspect="1"/>
          </p:cNvGraphicFramePr>
          <p:nvPr>
            <p:extLst>
              <p:ext uri="{D42A27DB-BD31-4B8C-83A1-F6EECF244321}">
                <p14:modId xmlns:p14="http://schemas.microsoft.com/office/powerpoint/2010/main" val="2802215750"/>
              </p:ext>
            </p:extLst>
          </p:nvPr>
        </p:nvGraphicFramePr>
        <p:xfrm>
          <a:off x="107504" y="1340768"/>
          <a:ext cx="8928992" cy="4968552"/>
        </p:xfrm>
        <a:graphic>
          <a:graphicData uri="http://schemas.openxmlformats.org/drawingml/2006/table">
            <a:tbl>
              <a:tblPr firstRow="1" bandRow="1">
                <a:tableStyleId>{5C22544A-7EE6-4342-B048-85BDC9FD1C3A}</a:tableStyleId>
              </a:tblPr>
              <a:tblGrid>
                <a:gridCol w="1656184"/>
                <a:gridCol w="2160240"/>
                <a:gridCol w="5112568"/>
              </a:tblGrid>
              <a:tr h="341588">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項　目</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　容</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41588">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事案発生</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・国道</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479</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号吹田高架橋の照明灯が</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基倒壊</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41588">
                <a:tc rowSpan="2">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緊急点検の着手</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・管理する柱式の照明、標識を対象に、緊急点検に着手</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838443">
                <a:tc vMerge="1">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審議会追加諮問</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（審議会会長へ相談）</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・審議会古田会長へ連絡。腐食等に詳しい専門の先生の紹介を依頼</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関西大学：石川敏之准教授</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838443">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技術相談</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（石川准教授）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・鋼製支柱の腐食原因やメカニズムの究明</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・点検の内容と頻度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・不具合発生時の応急対策方法　など</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90016">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報道提供</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（緊急点検の中間報告）</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・橋梁、高架橋部の</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2,825</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基の点検結果を公表</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そのうち、</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基を撤去もしくは補修補強が必要と判定</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838443">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技術相談</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（石川准教授）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・鋼製支柱の腐食原因やメカニズムの究明</a:t>
                      </a: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・補修、補強工法の選定方法</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・新設時に配慮する構造（腐食させない）</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838443">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道路・橋梁等部会開催</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・審議会への諮問事項として、「道路附属物（照明灯・標識）の維持管理・更新のあり方」について、諮問文書を井上部会長に手交</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2990095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4</a:t>
            </a:fld>
            <a:endParaRPr kumimoji="1" lang="ja-JP" altLang="en-US"/>
          </a:p>
        </p:txBody>
      </p:sp>
      <p:sp>
        <p:nvSpPr>
          <p:cNvPr id="13" name="タイトル 1"/>
          <p:cNvSpPr>
            <a:spLocks noGrp="1"/>
          </p:cNvSpPr>
          <p:nvPr>
            <p:ph type="title"/>
          </p:nvPr>
        </p:nvSpPr>
        <p:spPr>
          <a:xfrm>
            <a:off x="457200" y="202495"/>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１．対応経過</a:t>
            </a:r>
            <a:endParaRPr kumimoji="1" lang="ja-JP" altLang="en-US" sz="2700" dirty="0">
              <a:latin typeface="HGSｺﾞｼｯｸM" panose="020B0600000000000000" pitchFamily="50" charset="-128"/>
              <a:ea typeface="HGSｺﾞｼｯｸM" panose="020B0600000000000000" pitchFamily="50" charset="-128"/>
            </a:endParaRPr>
          </a:p>
        </p:txBody>
      </p:sp>
      <p:graphicFrame>
        <p:nvGraphicFramePr>
          <p:cNvPr id="9" name="表 8"/>
          <p:cNvGraphicFramePr>
            <a:graphicFrameLocks noGrp="1" noChangeAspect="1"/>
          </p:cNvGraphicFramePr>
          <p:nvPr>
            <p:extLst>
              <p:ext uri="{D42A27DB-BD31-4B8C-83A1-F6EECF244321}">
                <p14:modId xmlns:p14="http://schemas.microsoft.com/office/powerpoint/2010/main" val="1956371368"/>
              </p:ext>
            </p:extLst>
          </p:nvPr>
        </p:nvGraphicFramePr>
        <p:xfrm>
          <a:off x="107504" y="1268760"/>
          <a:ext cx="8928992" cy="4824536"/>
        </p:xfrm>
        <a:graphic>
          <a:graphicData uri="http://schemas.openxmlformats.org/drawingml/2006/table">
            <a:tbl>
              <a:tblPr firstRow="1" bandRow="1">
                <a:tableStyleId>{5C22544A-7EE6-4342-B048-85BDC9FD1C3A}</a:tableStyleId>
              </a:tblPr>
              <a:tblGrid>
                <a:gridCol w="1656184"/>
                <a:gridCol w="2160240"/>
                <a:gridCol w="5112568"/>
              </a:tblGrid>
              <a:tr h="381798">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項　目</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　容</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659469">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報道提供</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（緊急点検の結果報告）</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・道路（照明・標識）</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24,052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基のうち、</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177</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基を撤去もしくは補修補強が必要と判定</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1798">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点検要領策定通知</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・道路附属物（標識・照明灯）点検要領の策定</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14811">
                <a:tc>
                  <a:txBody>
                    <a:bodyPr/>
                    <a:lstStyle/>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技術相談</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（石川准教授）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・倒壊原因の特定</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・緊急点検結果のグループ化と分析</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・施設点検と施設更新等をあわせた優先順位付けについての検討の方向性</a:t>
                      </a:r>
                    </a:p>
                  </a:txBody>
                  <a:tcPr anchor="ctr"/>
                </a:tc>
              </a:tr>
              <a:tr h="1561900">
                <a:tc>
                  <a:txBody>
                    <a:bodyPr/>
                    <a:lstStyle/>
                    <a:p>
                      <a:pPr algn="l"/>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道路・橋梁等部会開催</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・倒壊原因の特定</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・緊急点検結果の傾向分析</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・当面の定期点検と施設更新の進め方</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補修補強の検討</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endPar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点検更新計画の検討</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24760">
                <a:tc>
                  <a:txBody>
                    <a:bodyPr/>
                    <a:lstStyle/>
                    <a:p>
                      <a:pPr algn="l"/>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技術相談</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（石川准教授）</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・補強効果実証実験の方法</a:t>
                      </a:r>
                      <a:endParaRPr kumimoji="1"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2522748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２．検討事項</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8" name="フッター プレースホルダー 7"/>
          <p:cNvSpPr>
            <a:spLocks noGrp="1"/>
          </p:cNvSpPr>
          <p:nvPr>
            <p:ph type="ftr" sz="quarter" idx="11"/>
          </p:nvPr>
        </p:nvSpPr>
        <p:spPr/>
        <p:txBody>
          <a:bodyPr/>
          <a:lstStyle/>
          <a:p>
            <a:r>
              <a:rPr kumimoji="1" lang="ja-JP" altLang="en-US" dirty="0" smtClean="0">
                <a:latin typeface="+mn-ea"/>
              </a:rPr>
              <a:t>資料３</a:t>
            </a:r>
            <a:endParaRPr kumimoji="1" lang="ja-JP" altLang="en-US" dirty="0">
              <a:latin typeface="+mn-ea"/>
            </a:endParaRPr>
          </a:p>
        </p:txBody>
      </p:sp>
      <p:sp>
        <p:nvSpPr>
          <p:cNvPr id="6" name="スライド番号プレースホルダー 5"/>
          <p:cNvSpPr>
            <a:spLocks noGrp="1"/>
          </p:cNvSpPr>
          <p:nvPr>
            <p:ph type="sldNum" sz="quarter" idx="12"/>
          </p:nvPr>
        </p:nvSpPr>
        <p:spPr/>
        <p:txBody>
          <a:bodyPr/>
          <a:lstStyle/>
          <a:p>
            <a:fld id="{40F85341-AB73-4280-8395-A80C95690EE8}" type="slidenum">
              <a:rPr kumimoji="1" lang="ja-JP" altLang="en-US" smtClean="0"/>
              <a:t>5</a:t>
            </a:fld>
            <a:endParaRPr kumimoji="1" lang="ja-JP" altLang="en-US" dirty="0"/>
          </a:p>
        </p:txBody>
      </p:sp>
      <p:sp>
        <p:nvSpPr>
          <p:cNvPr id="10" name="テキスト ボックス 9"/>
          <p:cNvSpPr txBox="1"/>
          <p:nvPr/>
        </p:nvSpPr>
        <p:spPr>
          <a:xfrm>
            <a:off x="480832"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a:latin typeface="HGSｺﾞｼｯｸM" panose="020B0600000000000000" pitchFamily="50" charset="-128"/>
                <a:ea typeface="HGSｺﾞｼｯｸM" panose="020B0600000000000000" pitchFamily="50" charset="-128"/>
                <a:cs typeface="Meiryo UI" panose="020B0604030504040204" pitchFamily="50" charset="-128"/>
              </a:rPr>
              <a:t>補修</a:t>
            </a: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補強の検討</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定期点検結果（</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Ⅲ</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Ⅳ</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）の一部が対象</a:t>
            </a:r>
            <a:r>
              <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3" name="テキスト ボックス 12"/>
          <p:cNvSpPr txBox="1"/>
          <p:nvPr/>
        </p:nvSpPr>
        <p:spPr>
          <a:xfrm>
            <a:off x="480832" y="4725144"/>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点検更新計画の検討</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755576" y="5236751"/>
            <a:ext cx="7848872" cy="1015663"/>
          </a:xfrm>
          <a:prstGeom prst="rect">
            <a:avLst/>
          </a:prstGeom>
          <a:solidFill>
            <a:schemeClr val="accent4">
              <a:lumMod val="20000"/>
              <a:lumOff val="80000"/>
            </a:schemeClr>
          </a:solidFill>
          <a:ln>
            <a:solidFill>
              <a:schemeClr val="tx1"/>
            </a:solidFill>
            <a:prstDash val="dash"/>
          </a:ln>
        </p:spPr>
        <p:txBody>
          <a:bodyPr wrap="square" rtlCol="0">
            <a:spAutoFit/>
          </a:bodyPr>
          <a:lstStyle>
            <a:defPPr>
              <a:defRPr lang="ja-JP"/>
            </a:defPPr>
            <a:lvl1pPr marL="457200" indent="-457200">
              <a:buFont typeface="Arial" panose="020B0604020202020204" pitchFamily="34" charset="0"/>
              <a:buChar char="•"/>
              <a:defRPr sz="2000">
                <a:latin typeface="HGSｺﾞｼｯｸM" panose="020B0600000000000000" pitchFamily="50" charset="-128"/>
                <a:ea typeface="HGSｺﾞｼｯｸM" panose="020B0600000000000000" pitchFamily="50" charset="-128"/>
                <a:cs typeface="Meiryo UI" panose="020B0604030504040204" pitchFamily="50" charset="-128"/>
              </a:defRPr>
            </a:lvl1pPr>
          </a:lstStyle>
          <a:p>
            <a:r>
              <a:rPr lang="ja-JP" altLang="en-US" dirty="0"/>
              <a:t>予算制約のある中、維持管理性や</a:t>
            </a:r>
            <a:r>
              <a:rPr lang="en-US" altLang="ja-JP" dirty="0"/>
              <a:t>LCC</a:t>
            </a:r>
            <a:r>
              <a:rPr lang="ja-JP" altLang="en-US" dirty="0"/>
              <a:t>を考慮し、施設更新を加味した点検計画「点検更新計画」を</a:t>
            </a:r>
            <a:r>
              <a:rPr lang="ja-JP" altLang="en-US" dirty="0" smtClean="0"/>
              <a:t>検討</a:t>
            </a:r>
            <a:endParaRPr lang="en-US" altLang="ja-JP" dirty="0" smtClean="0"/>
          </a:p>
          <a:p>
            <a:pPr marL="0" indent="0">
              <a:buNone/>
            </a:pPr>
            <a:r>
              <a:rPr lang="en-US" altLang="ja-JP" dirty="0"/>
              <a:t>	</a:t>
            </a:r>
            <a:r>
              <a:rPr lang="ja-JP" altLang="en-US" dirty="0" smtClean="0"/>
              <a:t>⇒</a:t>
            </a:r>
            <a:r>
              <a:rPr lang="ja-JP" altLang="en-US" dirty="0"/>
              <a:t>次回の道路・橋梁等部会で</a:t>
            </a:r>
            <a:r>
              <a:rPr lang="ja-JP" altLang="en-US" dirty="0" smtClean="0"/>
              <a:t>提案</a:t>
            </a:r>
            <a:endParaRPr lang="en-US" altLang="ja-JP" dirty="0"/>
          </a:p>
        </p:txBody>
      </p:sp>
      <p:sp>
        <p:nvSpPr>
          <p:cNvPr id="19" name="下矢印 18"/>
          <p:cNvSpPr/>
          <p:nvPr/>
        </p:nvSpPr>
        <p:spPr>
          <a:xfrm>
            <a:off x="775209" y="3275112"/>
            <a:ext cx="1728192" cy="441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82308" y="3870800"/>
            <a:ext cx="5544616" cy="461665"/>
          </a:xfrm>
          <a:prstGeom prst="rect">
            <a:avLst/>
          </a:prstGeom>
          <a:solidFill>
            <a:schemeClr val="accent4">
              <a:lumMod val="40000"/>
              <a:lumOff val="60000"/>
            </a:schemeClr>
          </a:solidFill>
          <a:ln w="12700">
            <a:solidFill>
              <a:schemeClr val="tx1"/>
            </a:solidFill>
          </a:ln>
        </p:spPr>
        <p:txBody>
          <a:bodyPr wrap="square" rtlCol="0">
            <a:spAutoFit/>
          </a:bodyPr>
          <a:lstStyle/>
          <a:p>
            <a:pPr marL="457200" indent="-457200" algn="ctr">
              <a:buFont typeface="Wingdings" panose="05000000000000000000" pitchFamily="2" charset="2"/>
              <a:buChar char="ü"/>
            </a:pPr>
            <a:r>
              <a:rPr lang="ja-JP" altLang="en-US" sz="24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実証実験により、補強効果を確認</a:t>
            </a:r>
            <a:endParaRPr lang="en-US" altLang="ja-JP" sz="2400" b="1" u="sng"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23"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4470" t="9873" r="5925" b="7052"/>
          <a:stretch/>
        </p:blipFill>
        <p:spPr bwMode="auto">
          <a:xfrm>
            <a:off x="6660232" y="3882600"/>
            <a:ext cx="1944216" cy="1274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スライド番号プレースホルダー 5"/>
          <p:cNvSpPr txBox="1">
            <a:spLocks/>
          </p:cNvSpPr>
          <p:nvPr/>
        </p:nvSpPr>
        <p:spPr>
          <a:xfrm>
            <a:off x="6338752" y="3625279"/>
            <a:ext cx="2084225" cy="307777"/>
          </a:xfrm>
          <a:prstGeom prst="rect">
            <a:avLst/>
          </a:prstGeom>
        </p:spPr>
        <p:txBody>
          <a:bodyPr vert="horz" wrap="none" anchor="ctr" anchorCtr="0">
            <a:spAutoFit/>
          </a:bodyPr>
          <a:lstStyle>
            <a:defPPr>
              <a:defRPr lang="ja-JP"/>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a:solidFill>
                  <a:schemeClr val="tx1"/>
                </a:solidFill>
                <a:latin typeface="HGSｺﾞｼｯｸM" panose="020B0600000000000000" pitchFamily="50" charset="-128"/>
                <a:ea typeface="HGSｺﾞｼｯｸM" panose="020B0600000000000000" pitchFamily="50" charset="-128"/>
              </a:rPr>
              <a:t>※</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内部充填補強の概要</a:t>
            </a:r>
            <a:endParaRPr kumimoji="1" lang="ja-JP" altLang="en-US" dirty="0">
              <a:solidFill>
                <a:schemeClr val="tx1"/>
              </a:solidFill>
              <a:latin typeface="HGSｺﾞｼｯｸM" panose="020B0600000000000000" pitchFamily="50" charset="-128"/>
              <a:ea typeface="HGSｺﾞｼｯｸM" panose="020B0600000000000000" pitchFamily="50" charset="-128"/>
            </a:endParaRPr>
          </a:p>
        </p:txBody>
      </p:sp>
      <p:sp>
        <p:nvSpPr>
          <p:cNvPr id="16" name="テキスト ボックス 15"/>
          <p:cNvSpPr txBox="1"/>
          <p:nvPr/>
        </p:nvSpPr>
        <p:spPr>
          <a:xfrm>
            <a:off x="755576" y="1791980"/>
            <a:ext cx="7848872" cy="1261884"/>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基部に損傷がある場合、更新時期平準化を目的とした延命化</a:t>
            </a:r>
            <a:r>
              <a:rPr lang="en-US" altLang="ja-JP" sz="2000" baseline="30000" dirty="0" smtClean="0">
                <a:latin typeface="HGSｺﾞｼｯｸM" panose="020B0600000000000000" pitchFamily="50" charset="-128"/>
                <a:ea typeface="HGSｺﾞｼｯｸM" panose="020B0600000000000000" pitchFamily="50" charset="-128"/>
                <a:cs typeface="Meiryo UI" panose="020B0604030504040204" pitchFamily="50" charset="-128"/>
              </a:rPr>
              <a:t>※1</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を視野に補修・補強対策を検討</a:t>
            </a:r>
            <a:endPar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①</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府点検要領付録</a:t>
            </a:r>
            <a:r>
              <a:rPr lang="en-US" altLang="ja-JP" dirty="0">
                <a:latin typeface="HGSｺﾞｼｯｸM" panose="020B0600000000000000" pitchFamily="50" charset="-128"/>
                <a:ea typeface="HGSｺﾞｼｯｸM" panose="020B0600000000000000" pitchFamily="50" charset="-128"/>
                <a:cs typeface="Meiryo UI" panose="020B0604030504040204" pitchFamily="50" charset="-128"/>
              </a:rPr>
              <a:t>-8</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掲載</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事例の補強効果の確認</a:t>
            </a:r>
            <a:endPar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　</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　　②ベースプレート式</a:t>
            </a:r>
            <a:r>
              <a:rPr lang="en-US" altLang="ja-JP" baseline="30000" dirty="0" smtClean="0">
                <a:latin typeface="HGSｺﾞｼｯｸM" panose="020B0600000000000000" pitchFamily="50" charset="-128"/>
                <a:ea typeface="HGSｺﾞｼｯｸM" panose="020B0600000000000000" pitchFamily="50" charset="-128"/>
                <a:cs typeface="Meiryo UI" panose="020B0604030504040204" pitchFamily="50" charset="-128"/>
              </a:rPr>
              <a:t>※2</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の</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柱に対する内部充填</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補強</a:t>
            </a:r>
            <a:r>
              <a:rPr lang="en-US" altLang="ja-JP" baseline="30000" dirty="0" smtClean="0">
                <a:latin typeface="HGSｺﾞｼｯｸM" panose="020B0600000000000000" pitchFamily="50" charset="-128"/>
                <a:ea typeface="HGSｺﾞｼｯｸM" panose="020B0600000000000000" pitchFamily="50" charset="-128"/>
                <a:cs typeface="Meiryo UI" panose="020B0604030504040204" pitchFamily="50" charset="-128"/>
              </a:rPr>
              <a:t>※3</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の</a:t>
            </a:r>
            <a:r>
              <a:rPr lang="ja-JP" altLang="en-US" dirty="0">
                <a:latin typeface="HGSｺﾞｼｯｸM" panose="020B0600000000000000" pitchFamily="50" charset="-128"/>
                <a:ea typeface="HGSｺﾞｼｯｸM" panose="020B0600000000000000" pitchFamily="50" charset="-128"/>
                <a:cs typeface="Meiryo UI" panose="020B0604030504040204" pitchFamily="50" charset="-128"/>
              </a:rPr>
              <a:t>適用性の</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検討</a:t>
            </a:r>
            <a:endParaRPr lang="en-US" altLang="ja-JP"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7" name="スライド番号プレースホルダー 5"/>
          <p:cNvSpPr txBox="1">
            <a:spLocks/>
          </p:cNvSpPr>
          <p:nvPr/>
        </p:nvSpPr>
        <p:spPr>
          <a:xfrm>
            <a:off x="2555776" y="3140968"/>
            <a:ext cx="6179897" cy="307777"/>
          </a:xfrm>
          <a:prstGeom prst="rect">
            <a:avLst/>
          </a:prstGeom>
        </p:spPr>
        <p:txBody>
          <a:bodyPr vert="horz" wrap="none" anchor="ctr" anchorCtr="0">
            <a:spAutoFit/>
          </a:bodyPr>
          <a:lstStyle>
            <a:defPPr>
              <a:defRPr lang="ja-JP"/>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smtClean="0">
                <a:solidFill>
                  <a:schemeClr val="tx1"/>
                </a:solidFill>
                <a:latin typeface="HGSｺﾞｼｯｸM" panose="020B0600000000000000" pitchFamily="50" charset="-128"/>
                <a:ea typeface="HGSｺﾞｼｯｸM" panose="020B0600000000000000" pitchFamily="50" charset="-128"/>
              </a:rPr>
              <a:t>※1</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 更新（基礎含まず）費用：約</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60</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万円</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dirty="0">
                <a:solidFill>
                  <a:schemeClr val="tx1"/>
                </a:solidFill>
                <a:latin typeface="HGSｺﾞｼｯｸM" panose="020B0600000000000000" pitchFamily="50" charset="-128"/>
                <a:ea typeface="HGSｺﾞｼｯｸM" panose="020B0600000000000000" pitchFamily="50" charset="-128"/>
              </a:rPr>
              <a:t>基</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、内部充填補強：約</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15</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万円</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基</a:t>
            </a:r>
            <a:endParaRPr kumimoji="1" lang="ja-JP" altLang="en-US" dirty="0">
              <a:solidFill>
                <a:schemeClr val="tx1"/>
              </a:solidFill>
              <a:latin typeface="HGSｺﾞｼｯｸM" panose="020B0600000000000000" pitchFamily="50" charset="-128"/>
              <a:ea typeface="HGSｺﾞｼｯｸM" panose="020B0600000000000000" pitchFamily="50" charset="-128"/>
            </a:endParaRPr>
          </a:p>
        </p:txBody>
      </p:sp>
      <p:sp>
        <p:nvSpPr>
          <p:cNvPr id="20" name="スライド番号プレースホルダー 5"/>
          <p:cNvSpPr txBox="1">
            <a:spLocks/>
          </p:cNvSpPr>
          <p:nvPr/>
        </p:nvSpPr>
        <p:spPr>
          <a:xfrm>
            <a:off x="2555776" y="3337247"/>
            <a:ext cx="6216766" cy="307777"/>
          </a:xfrm>
          <a:prstGeom prst="rect">
            <a:avLst/>
          </a:prstGeom>
        </p:spPr>
        <p:txBody>
          <a:bodyPr vert="horz" wrap="none" anchor="ctr" anchorCtr="0">
            <a:spAutoFit/>
          </a:bodyPr>
          <a:lstStyle>
            <a:defPPr>
              <a:defRPr lang="ja-JP"/>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smtClean="0">
                <a:solidFill>
                  <a:schemeClr val="tx1"/>
                </a:solidFill>
                <a:latin typeface="HGSｺﾞｼｯｸM" panose="020B0600000000000000" pitchFamily="50" charset="-128"/>
                <a:ea typeface="HGSｺﾞｼｯｸM" panose="020B0600000000000000" pitchFamily="50" charset="-128"/>
              </a:rPr>
              <a:t>※2</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 緊急点検結果が②経過観察約</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2,800</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本の約</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6</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割（埋め込み式は約</a:t>
            </a:r>
            <a:r>
              <a:rPr kumimoji="1" lang="en-US" altLang="ja-JP" dirty="0" smtClean="0">
                <a:solidFill>
                  <a:schemeClr val="tx1"/>
                </a:solidFill>
                <a:latin typeface="HGSｺﾞｼｯｸM" panose="020B0600000000000000" pitchFamily="50" charset="-128"/>
                <a:ea typeface="HGSｺﾞｼｯｸM" panose="020B0600000000000000" pitchFamily="50" charset="-128"/>
              </a:rPr>
              <a:t>4</a:t>
            </a:r>
            <a:r>
              <a:rPr kumimoji="1" lang="ja-JP" altLang="en-US" dirty="0" smtClean="0">
                <a:solidFill>
                  <a:schemeClr val="tx1"/>
                </a:solidFill>
                <a:latin typeface="HGSｺﾞｼｯｸM" panose="020B0600000000000000" pitchFamily="50" charset="-128"/>
                <a:ea typeface="HGSｺﾞｼｯｸM" panose="020B0600000000000000" pitchFamily="50" charset="-128"/>
              </a:rPr>
              <a:t>割）</a:t>
            </a:r>
            <a:endParaRPr kumimoji="1" lang="ja-JP" altLang="en-US"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818298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279" y="2989392"/>
            <a:ext cx="2496193" cy="33420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6</a:t>
            </a:fld>
            <a:endParaRPr kumimoji="1" lang="ja-JP" altLang="en-US"/>
          </a:p>
        </p:txBody>
      </p:sp>
      <p:sp>
        <p:nvSpPr>
          <p:cNvPr id="13"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３．補強効果実証実験の概要</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80832"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実験の目的</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テキスト ボックス 11"/>
          <p:cNvSpPr txBox="1"/>
          <p:nvPr/>
        </p:nvSpPr>
        <p:spPr>
          <a:xfrm>
            <a:off x="755575" y="1829142"/>
            <a:ext cx="7960745" cy="892552"/>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埋め込み</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式柱に対する内部充填補強工法の補強効果の確認</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ベースプレート式柱に対する内部充填補強工法の適用性の確認</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テキスト ボックス 15"/>
          <p:cNvSpPr txBox="1"/>
          <p:nvPr/>
        </p:nvSpPr>
        <p:spPr>
          <a:xfrm>
            <a:off x="440967" y="3244334"/>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実験の概略イメージ</a:t>
            </a:r>
            <a:endParaRPr lang="en-US" altLang="ja-JP" sz="24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7" name="テキスト ボックス 16"/>
          <p:cNvSpPr txBox="1"/>
          <p:nvPr/>
        </p:nvSpPr>
        <p:spPr>
          <a:xfrm>
            <a:off x="755576" y="3804716"/>
            <a:ext cx="5256584" cy="2000548"/>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切欠きにより断面減少を再現した鋼管に充填補強工法を適用した供試体を作成</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a:latin typeface="HGSｺﾞｼｯｸM" panose="020B0600000000000000" pitchFamily="50" charset="-128"/>
                <a:ea typeface="HGSｺﾞｼｯｸM" panose="020B0600000000000000" pitchFamily="50" charset="-128"/>
                <a:cs typeface="Meiryo UI" panose="020B0604030504040204" pitchFamily="50" charset="-128"/>
              </a:rPr>
              <a:t>供</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試体に水平力（風荷重や、健全部の鋼管耐力相当の荷重など）を載荷</a:t>
            </a:r>
            <a:endParaRPr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endParaRPr>
          </a:p>
          <a:p>
            <a:endParaRPr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Ｐ－</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δ</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関係から補強効果を検証</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24"/>
          <p:cNvSpPr txBox="1"/>
          <p:nvPr/>
        </p:nvSpPr>
        <p:spPr>
          <a:xfrm>
            <a:off x="6444208" y="3789040"/>
            <a:ext cx="1261884" cy="276999"/>
          </a:xfrm>
          <a:prstGeom prst="rect">
            <a:avLst/>
          </a:prstGeom>
          <a:noFill/>
          <a:ln>
            <a:noFill/>
            <a:prstDash val="dash"/>
          </a:ln>
        </p:spPr>
        <p:txBody>
          <a:bodyPr wrap="none" rtlCol="0">
            <a:spAutoFit/>
          </a:bodyPr>
          <a:lstStyle>
            <a:defPPr>
              <a:defRPr lang="ja-JP"/>
            </a:defPPr>
            <a:lvl1pPr marL="457200" indent="-457200">
              <a:buFont typeface="Arial" panose="020B0604020202020204" pitchFamily="34" charset="0"/>
              <a:buChar char="•"/>
              <a:defRPr sz="2000">
                <a:solidFill>
                  <a:schemeClr val="tx1"/>
                </a:solidFill>
                <a:latin typeface="HGSｺﾞｼｯｸM" panose="020B0600000000000000" pitchFamily="50" charset="-128"/>
                <a:ea typeface="HGSｺﾞｼｯｸM" panose="020B0600000000000000" pitchFamily="50" charset="-128"/>
                <a:cs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buNone/>
            </a:pPr>
            <a:r>
              <a:rPr lang="ja-JP" altLang="en-US" sz="1200" dirty="0" smtClean="0">
                <a:solidFill>
                  <a:srgbClr val="FF0000"/>
                </a:solidFill>
              </a:rPr>
              <a:t>●</a:t>
            </a:r>
            <a:r>
              <a:rPr lang="ja-JP" altLang="en-US" sz="1200" dirty="0" smtClean="0"/>
              <a:t>ひずみ</a:t>
            </a:r>
            <a:r>
              <a:rPr lang="ja-JP" altLang="en-US" sz="1200" dirty="0"/>
              <a:t>ゲージ</a:t>
            </a:r>
            <a:endParaRPr lang="ja-JP" sz="1200" dirty="0"/>
          </a:p>
        </p:txBody>
      </p:sp>
    </p:spTree>
    <p:extLst>
      <p:ext uri="{BB962C8B-B14F-4D97-AF65-F5344CB8AC3E}">
        <p14:creationId xmlns:p14="http://schemas.microsoft.com/office/powerpoint/2010/main" val="2072804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7</a:t>
            </a:fld>
            <a:endParaRPr kumimoji="1" lang="ja-JP" altLang="en-US"/>
          </a:p>
        </p:txBody>
      </p:sp>
      <p:sp>
        <p:nvSpPr>
          <p:cNvPr id="13"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３．補強効果実証実験の概要</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80832" y="1268760"/>
            <a:ext cx="8235489" cy="954107"/>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供</a:t>
            </a:r>
            <a:r>
              <a:rPr lang="ja-JP" altLang="en-US" sz="2800" dirty="0">
                <a:latin typeface="HGSｺﾞｼｯｸM" panose="020B0600000000000000" pitchFamily="50" charset="-128"/>
                <a:ea typeface="HGSｺﾞｼｯｸM" panose="020B0600000000000000" pitchFamily="50" charset="-128"/>
                <a:cs typeface="Meiryo UI" panose="020B0604030504040204" pitchFamily="50" charset="-128"/>
              </a:rPr>
              <a:t>試体の概要</a:t>
            </a:r>
            <a:endParaRPr lang="en-US" altLang="ja-JP" sz="2800" dirty="0">
              <a:latin typeface="HGSｺﾞｼｯｸM" panose="020B0600000000000000" pitchFamily="50" charset="-128"/>
              <a:ea typeface="HGSｺﾞｼｯｸM" panose="020B0600000000000000" pitchFamily="50" charset="-128"/>
              <a:cs typeface="Meiryo UI" panose="020B0604030504040204" pitchFamily="50" charset="-128"/>
            </a:endParaRPr>
          </a:p>
          <a:p>
            <a:pPr marL="342900" indent="-342900">
              <a:buFont typeface="Wingdings" panose="05000000000000000000" pitchFamily="2" charset="2"/>
              <a:buChar char="l"/>
            </a:pP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2" name="テキスト ボックス 11"/>
          <p:cNvSpPr txBox="1"/>
          <p:nvPr/>
        </p:nvSpPr>
        <p:spPr>
          <a:xfrm>
            <a:off x="755576" y="1829142"/>
            <a:ext cx="2952328" cy="2246769"/>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177800" indent="-177800">
              <a:buFont typeface="Arial" panose="020B0604020202020204" pitchFamily="34" charset="0"/>
              <a:buChar char="•"/>
            </a:pPr>
            <a:r>
              <a:rPr lang="ja-JP" altLang="en-US" sz="2000" b="1" u="sng" dirty="0" smtClean="0">
                <a:latin typeface="HGSｺﾞｼｯｸM" panose="020B0600000000000000" pitchFamily="50" charset="-128"/>
                <a:ea typeface="HGSｺﾞｼｯｸM" panose="020B0600000000000000" pitchFamily="50" charset="-128"/>
                <a:cs typeface="Meiryo UI" panose="020B0604030504040204" pitchFamily="50" charset="-128"/>
              </a:rPr>
              <a:t>柱：</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照明柱用テーパーポール</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(φ167)</a:t>
            </a:r>
          </a:p>
          <a:p>
            <a:pPr marL="177800" indent="-177800">
              <a:buFont typeface="Arial" panose="020B0604020202020204" pitchFamily="34" charset="0"/>
              <a:buChar char="•"/>
            </a:pPr>
            <a:r>
              <a:rPr lang="ja-JP" altLang="en-US" sz="2000" b="1" u="sng" dirty="0" smtClean="0">
                <a:latin typeface="HGSｺﾞｼｯｸM" panose="020B0600000000000000" pitchFamily="50" charset="-128"/>
                <a:ea typeface="HGSｺﾞｼｯｸM" panose="020B0600000000000000" pitchFamily="50" charset="-128"/>
                <a:cs typeface="Meiryo UI" panose="020B0604030504040204" pitchFamily="50" charset="-128"/>
              </a:rPr>
              <a:t>切欠：</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地際</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-40mm</a:t>
            </a:r>
            <a:r>
              <a:rPr lang="ja-JP" altLang="en-US" sz="2000" dirty="0" err="1"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円周の</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1/2</a:t>
            </a:r>
            <a:r>
              <a:rPr lang="ja-JP" altLang="en-US" sz="2000" dirty="0" err="1"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幅</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1.3mm</a:t>
            </a:r>
          </a:p>
          <a:p>
            <a:pPr marL="177800" indent="-177800">
              <a:buFont typeface="Arial" panose="020B0604020202020204" pitchFamily="34" charset="0"/>
              <a:buChar char="•"/>
            </a:pPr>
            <a:r>
              <a:rPr lang="ja-JP" altLang="en-US" sz="2000" b="1" u="sng" dirty="0" smtClean="0">
                <a:latin typeface="HGSｺﾞｼｯｸM" panose="020B0600000000000000" pitchFamily="50" charset="-128"/>
                <a:ea typeface="HGSｺﾞｼｯｸM" panose="020B0600000000000000" pitchFamily="50" charset="-128"/>
                <a:cs typeface="Meiryo UI" panose="020B0604030504040204" pitchFamily="50" charset="-128"/>
              </a:rPr>
              <a:t>補強鉄筋：</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D22-4</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本</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177800" indent="-177800">
              <a:buFont typeface="Arial" panose="020B0604020202020204" pitchFamily="34" charset="0"/>
              <a:buChar char="•"/>
            </a:pPr>
            <a:r>
              <a:rPr lang="ja-JP" altLang="en-US" sz="2000" b="1" u="sng" dirty="0" smtClean="0">
                <a:latin typeface="HGSｺﾞｼｯｸM" panose="020B0600000000000000" pitchFamily="50" charset="-128"/>
                <a:ea typeface="HGSｺﾞｼｯｸM" panose="020B0600000000000000" pitchFamily="50" charset="-128"/>
                <a:cs typeface="Meiryo UI" panose="020B0604030504040204" pitchFamily="50" charset="-128"/>
              </a:rPr>
              <a:t>内部充填：</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超高強度型無収縮モルタル</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4781" y="1268760"/>
            <a:ext cx="5269032" cy="47938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テキスト ボックス 24"/>
          <p:cNvSpPr txBox="1"/>
          <p:nvPr/>
        </p:nvSpPr>
        <p:spPr>
          <a:xfrm>
            <a:off x="4211960" y="6021288"/>
            <a:ext cx="1218603" cy="338554"/>
          </a:xfrm>
          <a:prstGeom prst="rect">
            <a:avLst/>
          </a:prstGeom>
          <a:noFill/>
          <a:ln>
            <a:noFill/>
            <a:prstDash val="dash"/>
          </a:ln>
        </p:spPr>
        <p:txBody>
          <a:bodyPr wrap="none" rtlCol="0">
            <a:spAutoFit/>
          </a:bodyPr>
          <a:lstStyle>
            <a:defPPr>
              <a:defRPr lang="ja-JP"/>
            </a:defPPr>
            <a:lvl1pPr marL="457200" indent="-457200">
              <a:buFont typeface="Arial" panose="020B0604020202020204" pitchFamily="34" charset="0"/>
              <a:buChar char="•"/>
              <a:defRPr sz="2000">
                <a:solidFill>
                  <a:schemeClr val="tx1"/>
                </a:solidFill>
                <a:latin typeface="HGSｺﾞｼｯｸM" panose="020B0600000000000000" pitchFamily="50" charset="-128"/>
                <a:ea typeface="HGSｺﾞｼｯｸM" panose="020B0600000000000000" pitchFamily="50" charset="-128"/>
                <a:cs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buNone/>
            </a:pPr>
            <a:r>
              <a:rPr lang="ja-JP" altLang="en-US" sz="1600" b="1" dirty="0" smtClean="0"/>
              <a:t>埋め込み式</a:t>
            </a:r>
            <a:endParaRPr lang="ja-JP" sz="1600" b="1" dirty="0"/>
          </a:p>
        </p:txBody>
      </p:sp>
      <p:sp>
        <p:nvSpPr>
          <p:cNvPr id="15" name="テキスト ボックス 24"/>
          <p:cNvSpPr txBox="1"/>
          <p:nvPr/>
        </p:nvSpPr>
        <p:spPr>
          <a:xfrm>
            <a:off x="6732240" y="6021288"/>
            <a:ext cx="1838965" cy="338554"/>
          </a:xfrm>
          <a:prstGeom prst="rect">
            <a:avLst/>
          </a:prstGeom>
          <a:noFill/>
          <a:ln>
            <a:noFill/>
            <a:prstDash val="dash"/>
          </a:ln>
        </p:spPr>
        <p:txBody>
          <a:bodyPr wrap="none" rtlCol="0">
            <a:spAutoFit/>
          </a:bodyPr>
          <a:lstStyle>
            <a:defPPr>
              <a:defRPr lang="ja-JP"/>
            </a:defPPr>
            <a:lvl1pPr marL="457200" indent="-457200">
              <a:buFont typeface="Arial" panose="020B0604020202020204" pitchFamily="34" charset="0"/>
              <a:buChar char="•"/>
              <a:defRPr sz="2000">
                <a:solidFill>
                  <a:schemeClr val="tx1"/>
                </a:solidFill>
                <a:latin typeface="HGSｺﾞｼｯｸM" panose="020B0600000000000000" pitchFamily="50" charset="-128"/>
                <a:ea typeface="HGSｺﾞｼｯｸM" panose="020B0600000000000000" pitchFamily="50" charset="-128"/>
                <a:cs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buNone/>
            </a:pPr>
            <a:r>
              <a:rPr lang="ja-JP" altLang="en-US" sz="1600" b="1" dirty="0" smtClean="0"/>
              <a:t>ベースプレート式</a:t>
            </a:r>
            <a:endParaRPr lang="ja-JP" sz="1600" b="1" dirty="0"/>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59251"/>
          <a:stretch/>
        </p:blipFill>
        <p:spPr bwMode="auto">
          <a:xfrm>
            <a:off x="1842448" y="4437112"/>
            <a:ext cx="2002333" cy="1907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62181"/>
          <a:stretch/>
        </p:blipFill>
        <p:spPr bwMode="auto">
          <a:xfrm>
            <a:off x="49334" y="4401899"/>
            <a:ext cx="1858370" cy="1907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1635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584836"/>
            <a:ext cx="6773751" cy="3755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8</a:t>
            </a:fld>
            <a:endParaRPr kumimoji="1" lang="ja-JP" altLang="en-US"/>
          </a:p>
        </p:txBody>
      </p:sp>
      <p:sp>
        <p:nvSpPr>
          <p:cNvPr id="13"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３．補強効果実証実験の概要</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80832"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載荷方法～ベースプレート式ケース～</a:t>
            </a: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1" name="テキスト ボックス 20"/>
          <p:cNvSpPr txBox="1"/>
          <p:nvPr/>
        </p:nvSpPr>
        <p:spPr>
          <a:xfrm>
            <a:off x="755576" y="1829142"/>
            <a:ext cx="7848872" cy="707886"/>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載荷位置は、地際から</a:t>
            </a:r>
            <a:r>
              <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rPr>
              <a:t>1.8m</a:t>
            </a: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に設定</a:t>
            </a:r>
            <a:r>
              <a:rPr lang="ja-JP" altLang="en-US" dirty="0" smtClean="0">
                <a:latin typeface="HGSｺﾞｼｯｸM" panose="020B0600000000000000" pitchFamily="50" charset="-128"/>
                <a:ea typeface="HGSｺﾞｼｯｸM" panose="020B0600000000000000" pitchFamily="50" charset="-128"/>
                <a:cs typeface="Meiryo UI" panose="020B0604030504040204" pitchFamily="50" charset="-128"/>
              </a:rPr>
              <a:t>（作業性の確保）</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チェーンブロックにより載荷</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Tree>
    <p:extLst>
      <p:ext uri="{BB962C8B-B14F-4D97-AF65-F5344CB8AC3E}">
        <p14:creationId xmlns:p14="http://schemas.microsoft.com/office/powerpoint/2010/main" val="258595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ja-JP" altLang="en-US" dirty="0" smtClean="0"/>
              <a:t>資料３</a:t>
            </a:r>
            <a:endParaRPr kumimoji="1" lang="ja-JP" altLang="en-US" dirty="0"/>
          </a:p>
        </p:txBody>
      </p:sp>
      <p:sp>
        <p:nvSpPr>
          <p:cNvPr id="4" name="スライド番号プレースホルダー 3"/>
          <p:cNvSpPr>
            <a:spLocks noGrp="1"/>
          </p:cNvSpPr>
          <p:nvPr>
            <p:ph type="sldNum" sz="quarter" idx="12"/>
          </p:nvPr>
        </p:nvSpPr>
        <p:spPr/>
        <p:txBody>
          <a:bodyPr/>
          <a:lstStyle/>
          <a:p>
            <a:fld id="{40F85341-AB73-4280-8395-A80C95690EE8}" type="slidenum">
              <a:rPr kumimoji="1" lang="ja-JP" altLang="en-US" smtClean="0"/>
              <a:t>9</a:t>
            </a:fld>
            <a:endParaRPr kumimoji="1" lang="ja-JP" altLang="en-US"/>
          </a:p>
        </p:txBody>
      </p:sp>
      <p:sp>
        <p:nvSpPr>
          <p:cNvPr id="13" name="タイトル 1"/>
          <p:cNvSpPr>
            <a:spLocks noGrp="1"/>
          </p:cNvSpPr>
          <p:nvPr>
            <p:ph type="title"/>
          </p:nvPr>
        </p:nvSpPr>
        <p:spPr>
          <a:xfrm>
            <a:off x="457200" y="188640"/>
            <a:ext cx="8229600" cy="914400"/>
          </a:xfrm>
        </p:spPr>
        <p:txBody>
          <a:bodyPr>
            <a:normAutofit/>
          </a:bodyPr>
          <a:lstStyle/>
          <a:p>
            <a:r>
              <a:rPr lang="ja-JP" altLang="en-US" dirty="0" smtClean="0">
                <a:latin typeface="HGSｺﾞｼｯｸM" panose="020B0600000000000000" pitchFamily="50" charset="-128"/>
                <a:ea typeface="HGSｺﾞｼｯｸM" panose="020B0600000000000000" pitchFamily="50" charset="-128"/>
              </a:rPr>
              <a:t>３．補強効果実証実験の概要</a:t>
            </a:r>
            <a:endParaRPr kumimoji="1" lang="ja-JP" altLang="en-US" sz="2700" dirty="0">
              <a:latin typeface="HGSｺﾞｼｯｸM" panose="020B0600000000000000" pitchFamily="50" charset="-128"/>
              <a:ea typeface="HGSｺﾞｼｯｸM" panose="020B0600000000000000" pitchFamily="50" charset="-128"/>
            </a:endParaRPr>
          </a:p>
        </p:txBody>
      </p:sp>
      <p:sp>
        <p:nvSpPr>
          <p:cNvPr id="11" name="テキスト ボックス 10"/>
          <p:cNvSpPr txBox="1"/>
          <p:nvPr/>
        </p:nvSpPr>
        <p:spPr>
          <a:xfrm>
            <a:off x="480832" y="1268760"/>
            <a:ext cx="8235489" cy="523220"/>
          </a:xfrm>
          <a:prstGeom prst="rect">
            <a:avLst/>
          </a:prstGeom>
          <a:noFill/>
          <a:ln>
            <a:noFill/>
            <a:prstDash val="dash"/>
          </a:ln>
        </p:spPr>
        <p:txBody>
          <a:bodyPr wrap="square" rtlCol="0">
            <a:spAutoFit/>
          </a:bodyPr>
          <a:lstStyle/>
          <a:p>
            <a:pPr marL="342900" indent="-342900">
              <a:buFont typeface="Wingdings" panose="05000000000000000000" pitchFamily="2" charset="2"/>
              <a:buChar char="l"/>
            </a:pPr>
            <a:r>
              <a:rPr lang="ja-JP" altLang="en-US" sz="2800" dirty="0" smtClean="0">
                <a:latin typeface="HGSｺﾞｼｯｸM" panose="020B0600000000000000" pitchFamily="50" charset="-128"/>
                <a:ea typeface="HGSｺﾞｼｯｸM" panose="020B0600000000000000" pitchFamily="50" charset="-128"/>
                <a:cs typeface="Meiryo UI" panose="020B0604030504040204" pitchFamily="50" charset="-128"/>
              </a:rPr>
              <a:t>供試体と載荷ケース</a:t>
            </a:r>
            <a:endParaRPr lang="en-US" altLang="ja-JP" sz="28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1" name="テキスト ボックス 20"/>
          <p:cNvSpPr txBox="1"/>
          <p:nvPr/>
        </p:nvSpPr>
        <p:spPr>
          <a:xfrm>
            <a:off x="755576" y="1745521"/>
            <a:ext cx="7848872" cy="1015663"/>
          </a:xfrm>
          <a:prstGeom prst="rect">
            <a:avLst/>
          </a:prstGeom>
          <a:solidFill>
            <a:schemeClr val="accent4">
              <a:lumMod val="20000"/>
              <a:lumOff val="80000"/>
            </a:schemeClr>
          </a:solidFill>
          <a:ln>
            <a:solidFill>
              <a:schemeClr val="tx1"/>
            </a:solidFill>
            <a:prstDash val="dash"/>
          </a:ln>
        </p:spPr>
        <p:txBody>
          <a:bodyPr wrap="square" rtlCol="0">
            <a:spAutoFit/>
          </a:bodyPr>
          <a:lstStyle/>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初回実験により、補強効果を確認</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以降、モニタリングを継続し耐久性を確認</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marL="457200" indent="-457200">
              <a:buFont typeface="Arial" panose="020B0604020202020204" pitchFamily="34" charset="0"/>
              <a:buChar char="•"/>
            </a:pPr>
            <a:r>
              <a:rPr lang="ja-JP" altLang="en-US" sz="2000" dirty="0" smtClean="0">
                <a:latin typeface="HGSｺﾞｼｯｸM" panose="020B0600000000000000" pitchFamily="50" charset="-128"/>
                <a:ea typeface="HGSｺﾞｼｯｸM" panose="020B0600000000000000" pitchFamily="50" charset="-128"/>
                <a:cs typeface="Meiryo UI" panose="020B0604030504040204" pitchFamily="50" charset="-128"/>
              </a:rPr>
              <a:t>設計荷重で必要な耐力、最大荷重で安全率を確認</a:t>
            </a:r>
            <a:endParaRPr lang="en-US" altLang="ja-JP" sz="20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82854592"/>
              </p:ext>
            </p:extLst>
          </p:nvPr>
        </p:nvGraphicFramePr>
        <p:xfrm>
          <a:off x="755575" y="2852935"/>
          <a:ext cx="7860762" cy="3218549"/>
        </p:xfrm>
        <a:graphic>
          <a:graphicData uri="http://schemas.openxmlformats.org/drawingml/2006/table">
            <a:tbl>
              <a:tblPr firstRow="1" bandRow="1">
                <a:tableStyleId>{5C22544A-7EE6-4342-B048-85BDC9FD1C3A}</a:tableStyleId>
              </a:tblPr>
              <a:tblGrid>
                <a:gridCol w="1080121"/>
                <a:gridCol w="360040"/>
                <a:gridCol w="659961"/>
                <a:gridCol w="1152128"/>
                <a:gridCol w="1152128"/>
                <a:gridCol w="1152128"/>
                <a:gridCol w="2304256"/>
              </a:tblGrid>
              <a:tr h="435797">
                <a:tc gridSpan="2">
                  <a:txBody>
                    <a:bodyPr/>
                    <a:lstStyle/>
                    <a:p>
                      <a:pPr algn="ctr"/>
                      <a:r>
                        <a:rPr kumimoji="1" lang="ja-JP" altLang="en-US" dirty="0" smtClean="0"/>
                        <a:t>供試体区分</a:t>
                      </a:r>
                      <a:endParaRPr kumimoji="1" lang="ja-JP" altLang="en-US" dirty="0"/>
                    </a:p>
                  </a:txBody>
                  <a:tcPr anchor="ctr">
                    <a:lnR w="12700" cap="flat" cmpd="sng" algn="ctr">
                      <a:solidFill>
                        <a:schemeClr val="bg1"/>
                      </a:solidFill>
                      <a:prstDash val="solid"/>
                      <a:round/>
                      <a:headEnd type="none" w="med" len="med"/>
                      <a:tailEnd type="none" w="med" len="med"/>
                    </a:lnR>
                  </a:tcPr>
                </a:tc>
                <a:tc hMerge="1">
                  <a:txBody>
                    <a:bodyPr/>
                    <a:lstStyle/>
                    <a:p>
                      <a:pPr algn="ctr"/>
                      <a:endParaRPr kumimoji="1" lang="ja-JP" altLang="en-US" dirty="0"/>
                    </a:p>
                  </a:txBody>
                  <a:tcPr>
                    <a:lnR w="1270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補強</a:t>
                      </a:r>
                    </a:p>
                  </a:txBody>
                  <a:tcPr anchor="ctr">
                    <a:lnL w="12700" cap="flat" cmpd="sng" algn="ctr">
                      <a:solidFill>
                        <a:schemeClr val="bg1"/>
                      </a:solidFill>
                      <a:prstDash val="solid"/>
                      <a:round/>
                      <a:headEnd type="none" w="med" len="med"/>
                      <a:tailEnd type="none" w="med" len="med"/>
                    </a:lnL>
                  </a:tcPr>
                </a:tc>
                <a:tc>
                  <a:txBody>
                    <a:bodyPr/>
                    <a:lstStyle/>
                    <a:p>
                      <a:pPr algn="ctr"/>
                      <a:r>
                        <a:rPr kumimoji="1" lang="ja-JP" altLang="en-US" dirty="0" smtClean="0"/>
                        <a:t>初回実験</a:t>
                      </a:r>
                      <a:endParaRPr kumimoji="1" lang="ja-JP" altLang="en-US" dirty="0"/>
                    </a:p>
                  </a:txBody>
                  <a:tcPr anchor="ctr"/>
                </a:tc>
                <a:tc>
                  <a:txBody>
                    <a:bodyPr/>
                    <a:lstStyle/>
                    <a:p>
                      <a:pPr algn="ctr"/>
                      <a:r>
                        <a:rPr kumimoji="1" lang="en-US" altLang="ja-JP" dirty="0" smtClean="0"/>
                        <a:t>5</a:t>
                      </a:r>
                      <a:r>
                        <a:rPr kumimoji="1" lang="ja-JP" altLang="en-US" dirty="0" smtClean="0"/>
                        <a:t>年後</a:t>
                      </a:r>
                      <a:endParaRPr kumimoji="1" lang="ja-JP" altLang="en-US" dirty="0"/>
                    </a:p>
                  </a:txBody>
                  <a:tcPr anchor="ctr">
                    <a:lnR w="12700" cap="flat" cmpd="sng" algn="ctr">
                      <a:solidFill>
                        <a:schemeClr val="bg1"/>
                      </a:solidFill>
                      <a:prstDash val="solid"/>
                      <a:round/>
                      <a:headEnd type="none" w="med" len="med"/>
                      <a:tailEnd type="none" w="med" len="med"/>
                    </a:lnR>
                  </a:tcPr>
                </a:tc>
                <a:tc>
                  <a:txBody>
                    <a:bodyPr/>
                    <a:lstStyle/>
                    <a:p>
                      <a:pPr algn="ctr"/>
                      <a:r>
                        <a:rPr kumimoji="1" lang="en-US" altLang="ja-JP" dirty="0" smtClean="0"/>
                        <a:t>10</a:t>
                      </a:r>
                      <a:r>
                        <a:rPr kumimoji="1" lang="ja-JP" altLang="en-US" dirty="0" smtClean="0"/>
                        <a:t>年後</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dirty="0" smtClean="0"/>
                        <a:t>備考</a:t>
                      </a:r>
                      <a:endParaRPr kumimoji="1" lang="ja-JP" altLang="en-US" dirty="0"/>
                    </a:p>
                  </a:txBody>
                  <a:tcPr anchor="ctr">
                    <a:lnL w="12700" cap="flat" cmpd="sng" algn="ctr">
                      <a:solidFill>
                        <a:schemeClr val="bg1"/>
                      </a:solidFill>
                      <a:prstDash val="solid"/>
                      <a:round/>
                      <a:headEnd type="none" w="med" len="med"/>
                      <a:tailEnd type="none" w="med" len="med"/>
                    </a:lnL>
                  </a:tcPr>
                </a:tc>
              </a:tr>
              <a:tr h="397536">
                <a:tc rowSpan="3">
                  <a:txBody>
                    <a:bodyPr/>
                    <a:lstStyle/>
                    <a:p>
                      <a:pPr algn="ctr"/>
                      <a:r>
                        <a:rPr kumimoji="1" lang="ja-JP" altLang="en-US" dirty="0" smtClean="0"/>
                        <a:t>埋め込み式</a:t>
                      </a:r>
                      <a:endParaRPr kumimoji="1" lang="ja-JP" altLang="en-US" dirty="0"/>
                    </a:p>
                  </a:txBody>
                  <a:tcPr anchor="ctr">
                    <a:lnB w="12700" cap="flat" cmpd="sng" algn="ctr">
                      <a:solidFill>
                        <a:schemeClr val="bg1"/>
                      </a:solidFill>
                      <a:prstDash val="solid"/>
                      <a:round/>
                      <a:headEnd type="none" w="med" len="med"/>
                      <a:tailEnd type="none" w="med" len="med"/>
                    </a:lnB>
                  </a:tcPr>
                </a:tc>
                <a:tc>
                  <a:txBody>
                    <a:bodyPr/>
                    <a:lstStyle/>
                    <a:p>
                      <a:r>
                        <a:rPr lang="ja-JP" altLang="en-US" dirty="0" smtClean="0"/>
                        <a:t>①</a:t>
                      </a:r>
                      <a:endParaRPr lang="ja-JP" altLang="en-US" dirty="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tcPr>
                </a:tc>
                <a:tc>
                  <a:txBody>
                    <a:bodyPr/>
                    <a:lstStyle/>
                    <a:p>
                      <a:pPr algn="ctr"/>
                      <a:r>
                        <a:rPr kumimoji="1" lang="ja-JP" altLang="en-US" dirty="0" smtClean="0"/>
                        <a:t>最大荷重</a:t>
                      </a:r>
                      <a:endParaRPr kumimoji="1" lang="ja-JP" altLang="en-US" dirty="0"/>
                    </a:p>
                  </a:txBody>
                  <a:tcPr anchor="ctr"/>
                </a:tc>
                <a:tc>
                  <a:txBody>
                    <a:bodyPr/>
                    <a:lstStyle/>
                    <a:p>
                      <a:pPr algn="ctr"/>
                      <a:endParaRPr kumimoji="1" lang="ja-JP" altLang="en-US" dirty="0"/>
                    </a:p>
                  </a:txBody>
                  <a:tcPr anchor="ctr">
                    <a:lnR w="12700" cap="flat" cmpd="sng" algn="ctr">
                      <a:solidFill>
                        <a:schemeClr val="bg1"/>
                      </a:solidFill>
                      <a:prstDash val="solid"/>
                      <a:round/>
                      <a:headEnd type="none" w="med" len="med"/>
                      <a:tailEnd type="none" w="med" len="med"/>
                    </a:lnR>
                  </a:tcPr>
                </a:tc>
                <a:tc>
                  <a:txBody>
                    <a:bodyPr/>
                    <a:lstStyle/>
                    <a:p>
                      <a:pPr algn="ct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l"/>
                      <a:endParaRPr kumimoji="1" lang="ja-JP" altLang="en-US" sz="1400" dirty="0"/>
                    </a:p>
                  </a:txBody>
                  <a:tcPr anchor="ctr">
                    <a:lnL w="12700" cap="flat" cmpd="sng" algn="ctr">
                      <a:solidFill>
                        <a:schemeClr val="bg1"/>
                      </a:solidFill>
                      <a:prstDash val="solid"/>
                      <a:round/>
                      <a:headEnd type="none" w="med" len="med"/>
                      <a:tailEnd type="none" w="med" len="med"/>
                    </a:lnL>
                  </a:tcPr>
                </a:tc>
              </a:tr>
              <a:tr h="397536">
                <a:tc vMerge="1">
                  <a:txBody>
                    <a:bodyPr/>
                    <a:lstStyle/>
                    <a:p>
                      <a:endParaRPr kumimoji="1" lang="ja-JP" altLang="en-US" dirty="0"/>
                    </a:p>
                  </a:txBody>
                  <a:tcPr/>
                </a:tc>
                <a:tc>
                  <a:txBody>
                    <a:bodyPr/>
                    <a:lstStyle/>
                    <a:p>
                      <a:r>
                        <a:rPr lang="ja-JP" altLang="en-US" dirty="0" smtClean="0"/>
                        <a:t>②</a:t>
                      </a:r>
                      <a:endParaRPr lang="ja-JP" altLang="en-US" dirty="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tc>
                <a:tc>
                  <a:txBody>
                    <a:bodyPr/>
                    <a:lstStyle/>
                    <a:p>
                      <a:pPr algn="ctr"/>
                      <a:r>
                        <a:rPr kumimoji="1" lang="ja-JP" altLang="en-US" dirty="0" smtClean="0"/>
                        <a:t>設計荷重</a:t>
                      </a:r>
                      <a:endParaRPr kumimoji="1" lang="ja-JP" altLang="en-US" dirty="0"/>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smtClean="0"/>
                        <a:t>設計荷重</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l"/>
                      <a:r>
                        <a:rPr kumimoji="1" lang="en-US" altLang="ja-JP" sz="1400" dirty="0" smtClean="0"/>
                        <a:t>10</a:t>
                      </a:r>
                      <a:r>
                        <a:rPr kumimoji="1" lang="ja-JP" altLang="en-US" sz="1400" dirty="0" smtClean="0"/>
                        <a:t>年後以降も継続可能</a:t>
                      </a:r>
                      <a:endParaRPr kumimoji="1" lang="ja-JP" altLang="en-US" sz="1400" dirty="0"/>
                    </a:p>
                  </a:txBody>
                  <a:tcPr anchor="ctr">
                    <a:lnL w="12700" cap="flat" cmpd="sng" algn="ctr">
                      <a:solidFill>
                        <a:schemeClr val="bg1"/>
                      </a:solidFill>
                      <a:prstDash val="solid"/>
                      <a:round/>
                      <a:headEnd type="none" w="med" len="med"/>
                      <a:tailEnd type="none" w="med" len="med"/>
                    </a:lnL>
                  </a:tcPr>
                </a:tc>
              </a:tr>
              <a:tr h="397536">
                <a:tc vMerge="1">
                  <a:txBody>
                    <a:bodyPr/>
                    <a:lstStyle/>
                    <a:p>
                      <a:endParaRPr kumimoji="1" lang="ja-JP" altLang="en-US" dirty="0"/>
                    </a:p>
                  </a:txBody>
                  <a:tcPr>
                    <a:lnB w="12700" cap="flat" cmpd="sng" algn="ctr">
                      <a:solidFill>
                        <a:schemeClr val="bg1"/>
                      </a:solidFill>
                      <a:prstDash val="solid"/>
                      <a:round/>
                      <a:headEnd type="none" w="med" len="med"/>
                      <a:tailEnd type="none" w="med" len="med"/>
                    </a:lnB>
                  </a:tcPr>
                </a:tc>
                <a:tc>
                  <a:txBody>
                    <a:bodyPr/>
                    <a:lstStyle/>
                    <a:p>
                      <a:r>
                        <a:rPr lang="ja-JP" altLang="en-US" dirty="0" smtClean="0"/>
                        <a:t>③</a:t>
                      </a:r>
                      <a:endParaRPr lang="ja-JP" altLang="en-US"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dirty="0"/>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最大荷重</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a:endParaRPr kumimoji="1" lang="ja-JP" altLang="en-US" sz="1400" dirty="0"/>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397536">
                <a:tc rowSpan="4">
                  <a:txBody>
                    <a:bodyPr/>
                    <a:lstStyle/>
                    <a:p>
                      <a:pPr algn="ctr"/>
                      <a:r>
                        <a:rPr kumimoji="1" lang="ja-JP" altLang="en-US" dirty="0" smtClean="0"/>
                        <a:t>ベース</a:t>
                      </a:r>
                      <a:endParaRPr kumimoji="1" lang="en-US" altLang="ja-JP" dirty="0" smtClean="0"/>
                    </a:p>
                    <a:p>
                      <a:pPr algn="ctr"/>
                      <a:r>
                        <a:rPr kumimoji="1" lang="ja-JP" altLang="en-US" dirty="0" smtClean="0"/>
                        <a:t>プレート式</a:t>
                      </a:r>
                      <a:endParaRPr kumimoji="1" lang="ja-JP" altLang="en-US" dirty="0"/>
                    </a:p>
                  </a:txBody>
                  <a:tcPr anchor="ctr">
                    <a:lnT w="12700" cap="flat" cmpd="sng" algn="ctr">
                      <a:solidFill>
                        <a:schemeClr val="bg1"/>
                      </a:solidFill>
                      <a:prstDash val="solid"/>
                      <a:round/>
                      <a:headEnd type="none" w="med" len="med"/>
                      <a:tailEnd type="none" w="med" len="med"/>
                    </a:lnT>
                  </a:tcPr>
                </a:tc>
                <a:tc>
                  <a:txBody>
                    <a:bodyPr/>
                    <a:lstStyle/>
                    <a:p>
                      <a:r>
                        <a:rPr lang="ja-JP" altLang="en-US" dirty="0" smtClean="0"/>
                        <a:t>④</a:t>
                      </a:r>
                      <a:endParaRPr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最大荷重</a:t>
                      </a:r>
                      <a:endParaRPr kumimoji="1" lang="ja-JP"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endParaRPr kumimoji="1" lang="ja-JP" altLang="en-US" sz="1400"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97536">
                <a:tc vMerge="1">
                  <a:txBody>
                    <a:bodyPr/>
                    <a:lstStyle/>
                    <a:p>
                      <a:endParaRPr kumimoji="1" lang="ja-JP"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dirty="0" smtClean="0"/>
                        <a:t>⑤</a:t>
                      </a:r>
                      <a:endParaRPr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400" dirty="0" smtClean="0"/>
                        <a:t>10</a:t>
                      </a:r>
                      <a:r>
                        <a:rPr kumimoji="1" lang="ja-JP" altLang="en-US" sz="1400" dirty="0" smtClean="0"/>
                        <a:t>年後以降も継続可能</a:t>
                      </a:r>
                      <a:endParaRPr kumimoji="1" lang="ja-JP" altLang="en-US" sz="1400"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97536">
                <a:tc vMerge="1">
                  <a:txBody>
                    <a:bodyPr/>
                    <a:lstStyle/>
                    <a:p>
                      <a:endParaRPr kumimoji="1" lang="ja-JP"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dirty="0" smtClean="0"/>
                        <a:t>⑥</a:t>
                      </a:r>
                      <a:endParaRPr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有</a:t>
                      </a:r>
                      <a:endParaRPr kumimoji="1" lang="ja-JP" altLang="en-US"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設計荷重</a:t>
                      </a: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dirty="0" smtClean="0"/>
                        <a:t>最大荷重</a:t>
                      </a: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endParaRPr kumimoji="1" lang="ja-JP" altLang="en-US" sz="1400"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97536">
                <a:tc vMerge="1">
                  <a:txBody>
                    <a:bodyPr/>
                    <a:lstStyle/>
                    <a:p>
                      <a:endParaRPr kumimoji="1" lang="ja-JP" altLang="en-US" dirty="0"/>
                    </a:p>
                  </a:txBody>
                  <a:tcPr anchor="ctr">
                    <a:lnT w="12700" cap="flat" cmpd="sng" algn="ctr">
                      <a:solidFill>
                        <a:schemeClr val="bg1"/>
                      </a:solidFill>
                      <a:prstDash val="solid"/>
                      <a:round/>
                      <a:headEnd type="none" w="med" len="med"/>
                      <a:tailEnd type="none" w="med" len="med"/>
                    </a:lnT>
                  </a:tcPr>
                </a:tc>
                <a:tc>
                  <a:txBody>
                    <a:bodyPr/>
                    <a:lstStyle/>
                    <a:p>
                      <a:r>
                        <a:rPr lang="ja-JP" altLang="en-US" dirty="0" smtClean="0"/>
                        <a:t>⑦</a:t>
                      </a:r>
                      <a:endParaRPr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kumimoji="1" lang="ja-JP" altLang="en-US" dirty="0" smtClean="0"/>
                        <a:t>無</a:t>
                      </a:r>
                      <a:endParaRPr kumimoji="1" lang="ja-JP" altLang="en-US"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最大荷重</a:t>
                      </a:r>
                    </a:p>
                  </a:txBody>
                  <a:tcPr anchor="ctr">
                    <a:lnT w="12700" cap="flat" cmpd="sng" algn="ctr">
                      <a:solidFill>
                        <a:schemeClr val="bg1"/>
                      </a:solidFill>
                      <a:prstDash val="solid"/>
                      <a:round/>
                      <a:headEnd type="none" w="med" len="med"/>
                      <a:tailEnd type="none" w="med" len="med"/>
                    </a:lnT>
                  </a:tcPr>
                </a:tc>
                <a:tc>
                  <a:txBody>
                    <a:bodyPr/>
                    <a:lstStyle/>
                    <a:p>
                      <a:pPr algn="ct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endParaRPr kumimoji="1" lang="ja-JP" altLang="en-US"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a:r>
                        <a:rPr kumimoji="1" lang="ja-JP" altLang="en-US" sz="1400" dirty="0" smtClean="0"/>
                        <a:t>④との差で補強効果確認</a:t>
                      </a:r>
                      <a:endParaRPr kumimoji="1" lang="ja-JP" altLang="en-US" sz="1400" dirty="0"/>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bl>
          </a:graphicData>
        </a:graphic>
      </p:graphicFrame>
      <p:sp>
        <p:nvSpPr>
          <p:cNvPr id="9" name="テキスト ボックス 24"/>
          <p:cNvSpPr txBox="1"/>
          <p:nvPr/>
        </p:nvSpPr>
        <p:spPr>
          <a:xfrm>
            <a:off x="1451528" y="6021288"/>
            <a:ext cx="7152920" cy="338554"/>
          </a:xfrm>
          <a:prstGeom prst="rect">
            <a:avLst/>
          </a:prstGeom>
          <a:noFill/>
          <a:ln>
            <a:noFill/>
            <a:prstDash val="dash"/>
          </a:ln>
        </p:spPr>
        <p:txBody>
          <a:bodyPr wrap="none" rtlCol="0">
            <a:spAutoFit/>
          </a:bodyPr>
          <a:lstStyle>
            <a:defPPr>
              <a:defRPr lang="ja-JP"/>
            </a:defPPr>
            <a:lvl1pPr marL="457200" indent="-457200">
              <a:buFont typeface="Arial" panose="020B0604020202020204" pitchFamily="34" charset="0"/>
              <a:buChar char="•"/>
              <a:defRPr sz="2000">
                <a:solidFill>
                  <a:schemeClr val="tx1"/>
                </a:solidFill>
                <a:latin typeface="HGSｺﾞｼｯｸM" panose="020B0600000000000000" pitchFamily="50" charset="-128"/>
                <a:ea typeface="HGSｺﾞｼｯｸM" panose="020B0600000000000000" pitchFamily="50" charset="-128"/>
                <a:cs typeface="Meiryo UI" panose="020B0604030504040204"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indent="0">
              <a:buNone/>
            </a:pPr>
            <a:r>
              <a:rPr lang="en-US" altLang="ja-JP" sz="1600" dirty="0" smtClean="0"/>
              <a:t>※</a:t>
            </a:r>
            <a:r>
              <a:rPr lang="ja-JP" altLang="en-US" sz="1600" dirty="0" smtClean="0"/>
              <a:t>設計荷重は風荷重（</a:t>
            </a:r>
            <a:r>
              <a:rPr lang="en-US" altLang="ja-JP" sz="1600" dirty="0" smtClean="0"/>
              <a:t>60m/s</a:t>
            </a:r>
            <a:r>
              <a:rPr lang="ja-JP" altLang="en-US" sz="1600" dirty="0" smtClean="0"/>
              <a:t>）相当、最大荷重は健全部鋼管の降伏強度相当</a:t>
            </a:r>
            <a:endParaRPr lang="ja-JP" sz="1600" dirty="0"/>
          </a:p>
        </p:txBody>
      </p:sp>
    </p:spTree>
    <p:extLst>
      <p:ext uri="{BB962C8B-B14F-4D97-AF65-F5344CB8AC3E}">
        <p14:creationId xmlns:p14="http://schemas.microsoft.com/office/powerpoint/2010/main" val="24499591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txDef>
      <a:spPr>
        <a:noFill/>
        <a:ln w="6350">
          <a:noFill/>
        </a:ln>
        <a:effectLst/>
      </a:spPr>
      <a:bodyPr rot="0" spcFirstLastPara="0" vert="horz" wrap="square" lIns="91440" tIns="45720" rIns="91440" bIns="45720" numCol="1" spcCol="0" rtlCol="0" fromWordArt="0" anchor="t" anchorCtr="0" forceAA="0" compatLnSpc="1">
        <a:prstTxWarp prst="textNoShape">
          <a:avLst/>
        </a:prstTxWarp>
        <a:noAutofit/>
      </a:bodyPr>
      <a:lstStyle>
        <a:defPPr algn="ctr">
          <a:spcAft>
            <a:spcPts val="0"/>
          </a:spcAft>
          <a:defRPr sz="2000" kern="100" dirty="0">
            <a:effectLst/>
            <a:ea typeface="Meiryo UI"/>
            <a:cs typeface="Times New Roman"/>
          </a:defRPr>
        </a:defPPr>
      </a:lstStyle>
      <a:style>
        <a:lnRef idx="0">
          <a:schemeClr val="accent1"/>
        </a:lnRef>
        <a:fillRef idx="0">
          <a:schemeClr val="accen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CFB1D0-C368-486A-BC84-B261A8DEEBD7}">
  <ds:schemaRefs>
    <ds:schemaRef ds:uri="http://schemas.microsoft.com/office/2006/metadata/properties"/>
    <ds:schemaRef ds:uri="http://purl.org/dc/terms/"/>
    <ds:schemaRef ds:uri="http://www.w3.org/XML/1998/namespace"/>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D9B741B0-5161-489F-9607-5E619ECBE9AA}">
  <ds:schemaRefs>
    <ds:schemaRef ds:uri="http://schemas.microsoft.com/sharepoint/v3/contenttype/forms"/>
  </ds:schemaRefs>
</ds:datastoreItem>
</file>

<file path=customXml/itemProps3.xml><?xml version="1.0" encoding="utf-8"?>
<ds:datastoreItem xmlns:ds="http://schemas.openxmlformats.org/officeDocument/2006/customXml" ds:itemID="{BCE72C01-6B1D-4795-AE74-F6EE53F03E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Origin</Template>
  <TotalTime>11234</TotalTime>
  <Words>1095</Words>
  <Application>Microsoft Office PowerPoint</Application>
  <PresentationFormat>画面に合わせる (4:3)</PresentationFormat>
  <Paragraphs>217</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アース</vt:lpstr>
      <vt:lpstr>道路附属物（照明灯・標識）の 　維持管理・更新のあり方について　　　　　</vt:lpstr>
      <vt:lpstr>平成28年度　第２回道路・橋梁等部会</vt:lpstr>
      <vt:lpstr>１．対応経過</vt:lpstr>
      <vt:lpstr>１．対応経過</vt:lpstr>
      <vt:lpstr>２．検討事項</vt:lpstr>
      <vt:lpstr>３．補強効果実証実験の概要</vt:lpstr>
      <vt:lpstr>３．補強効果実証実験の概要</vt:lpstr>
      <vt:lpstr>３．補強効果実証実験の概要</vt:lpstr>
      <vt:lpstr>３．補強効果実証実験の概要</vt:lpstr>
      <vt:lpstr>３．補強効果実証実験の概要</vt:lpstr>
      <vt:lpstr>４．今後の進め方（案）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大阪府都市基盤施設長寿命化計画（概要版）</dc:title>
  <dc:creator>HOSTNAME</dc:creator>
  <cp:lastModifiedBy>HOSTNAME</cp:lastModifiedBy>
  <cp:revision>720</cp:revision>
  <cp:lastPrinted>2016-09-26T05:33:02Z</cp:lastPrinted>
  <dcterms:created xsi:type="dcterms:W3CDTF">2015-11-17T02:43:53Z</dcterms:created>
  <dcterms:modified xsi:type="dcterms:W3CDTF">2016-09-26T05:33:03Z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