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s/slide1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2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9.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3"/>
  </p:notesMasterIdLst>
  <p:handoutMasterIdLst>
    <p:handoutMasterId r:id="rId54"/>
  </p:handoutMasterIdLst>
  <p:sldIdLst>
    <p:sldId id="256" r:id="rId2"/>
    <p:sldId id="442" r:id="rId3"/>
    <p:sldId id="441" r:id="rId4"/>
    <p:sldId id="443" r:id="rId5"/>
    <p:sldId id="446" r:id="rId6"/>
    <p:sldId id="448" r:id="rId7"/>
    <p:sldId id="463" r:id="rId8"/>
    <p:sldId id="469" r:id="rId9"/>
    <p:sldId id="478" r:id="rId10"/>
    <p:sldId id="479" r:id="rId11"/>
    <p:sldId id="480" r:id="rId12"/>
    <p:sldId id="512" r:id="rId13"/>
    <p:sldId id="513" r:id="rId14"/>
    <p:sldId id="481" r:id="rId15"/>
    <p:sldId id="470" r:id="rId16"/>
    <p:sldId id="482" r:id="rId17"/>
    <p:sldId id="483" r:id="rId18"/>
    <p:sldId id="484" r:id="rId19"/>
    <p:sldId id="514" r:id="rId20"/>
    <p:sldId id="485" r:id="rId21"/>
    <p:sldId id="471" r:id="rId22"/>
    <p:sldId id="473" r:id="rId23"/>
    <p:sldId id="474" r:id="rId24"/>
    <p:sldId id="475" r:id="rId25"/>
    <p:sldId id="515" r:id="rId26"/>
    <p:sldId id="516" r:id="rId27"/>
    <p:sldId id="476" r:id="rId28"/>
    <p:sldId id="453" r:id="rId29"/>
    <p:sldId id="487" r:id="rId30"/>
    <p:sldId id="488" r:id="rId31"/>
    <p:sldId id="489" r:id="rId32"/>
    <p:sldId id="490" r:id="rId33"/>
    <p:sldId id="491" r:id="rId34"/>
    <p:sldId id="492" r:id="rId35"/>
    <p:sldId id="493" r:id="rId36"/>
    <p:sldId id="495" r:id="rId37"/>
    <p:sldId id="496" r:id="rId38"/>
    <p:sldId id="497" r:id="rId39"/>
    <p:sldId id="498" r:id="rId40"/>
    <p:sldId id="499" r:id="rId41"/>
    <p:sldId id="500" r:id="rId42"/>
    <p:sldId id="501" r:id="rId43"/>
    <p:sldId id="502" r:id="rId44"/>
    <p:sldId id="503" r:id="rId45"/>
    <p:sldId id="504" r:id="rId46"/>
    <p:sldId id="506" r:id="rId47"/>
    <p:sldId id="508" r:id="rId48"/>
    <p:sldId id="509" r:id="rId49"/>
    <p:sldId id="510" r:id="rId50"/>
    <p:sldId id="511" r:id="rId51"/>
    <p:sldId id="420" r:id="rId5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882" autoAdjust="0"/>
    <p:restoredTop sz="94700" autoAdjust="0"/>
  </p:normalViewPr>
  <p:slideViewPr>
    <p:cSldViewPr>
      <p:cViewPr>
        <p:scale>
          <a:sx n="75" d="100"/>
          <a:sy n="75" d="100"/>
        </p:scale>
        <p:origin x="-918" y="114"/>
      </p:cViewPr>
      <p:guideLst>
        <p:guide orient="horz" pos="2160"/>
        <p:guide pos="2880"/>
      </p:guideLst>
    </p:cSldViewPr>
  </p:slideViewPr>
  <p:outlineViewPr>
    <p:cViewPr>
      <p:scale>
        <a:sx n="33" d="100"/>
        <a:sy n="33" d="100"/>
      </p:scale>
      <p:origin x="0" y="1054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190" cy="497048"/>
          </a:xfrm>
          <a:prstGeom prst="rect">
            <a:avLst/>
          </a:prstGeom>
        </p:spPr>
        <p:txBody>
          <a:bodyPr vert="horz" lIns="93218" tIns="46608" rIns="93218" bIns="4660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4" y="0"/>
            <a:ext cx="2949190" cy="497048"/>
          </a:xfrm>
          <a:prstGeom prst="rect">
            <a:avLst/>
          </a:prstGeom>
        </p:spPr>
        <p:txBody>
          <a:bodyPr vert="horz" lIns="93218" tIns="46608" rIns="93218" bIns="46608" rtlCol="0"/>
          <a:lstStyle>
            <a:lvl1pPr algn="r">
              <a:defRPr sz="1200"/>
            </a:lvl1pPr>
          </a:lstStyle>
          <a:p>
            <a:fld id="{FD3ADC6C-0A69-4C30-8B87-6D0144EAB3B0}" type="datetimeFigureOut">
              <a:rPr kumimoji="1" lang="ja-JP" altLang="en-US" smtClean="0"/>
              <a:t>2016/9/28</a:t>
            </a:fld>
            <a:endParaRPr kumimoji="1" lang="ja-JP" altLang="en-US"/>
          </a:p>
        </p:txBody>
      </p:sp>
      <p:sp>
        <p:nvSpPr>
          <p:cNvPr id="4" name="フッター プレースホルダー 3"/>
          <p:cNvSpPr>
            <a:spLocks noGrp="1"/>
          </p:cNvSpPr>
          <p:nvPr>
            <p:ph type="ftr" sz="quarter" idx="2"/>
          </p:nvPr>
        </p:nvSpPr>
        <p:spPr>
          <a:xfrm>
            <a:off x="3" y="9440676"/>
            <a:ext cx="2949190" cy="497048"/>
          </a:xfrm>
          <a:prstGeom prst="rect">
            <a:avLst/>
          </a:prstGeom>
        </p:spPr>
        <p:txBody>
          <a:bodyPr vert="horz" lIns="93218" tIns="46608" rIns="93218" bIns="4660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4" y="9440676"/>
            <a:ext cx="2949190" cy="497048"/>
          </a:xfrm>
          <a:prstGeom prst="rect">
            <a:avLst/>
          </a:prstGeom>
        </p:spPr>
        <p:txBody>
          <a:bodyPr vert="horz" lIns="93218" tIns="46608" rIns="93218" bIns="46608"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5"/>
            <a:ext cx="2949787" cy="496967"/>
          </a:xfrm>
          <a:prstGeom prst="rect">
            <a:avLst/>
          </a:prstGeom>
        </p:spPr>
        <p:txBody>
          <a:bodyPr vert="horz" lIns="91403" tIns="45705" rIns="91403" bIns="4570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3" y="5"/>
            <a:ext cx="2949787" cy="496967"/>
          </a:xfrm>
          <a:prstGeom prst="rect">
            <a:avLst/>
          </a:prstGeom>
        </p:spPr>
        <p:txBody>
          <a:bodyPr vert="horz" lIns="91403" tIns="45705" rIns="91403" bIns="45705" rtlCol="0"/>
          <a:lstStyle>
            <a:lvl1pPr algn="r">
              <a:defRPr sz="1200"/>
            </a:lvl1pPr>
          </a:lstStyle>
          <a:p>
            <a:fld id="{ECF6F7F8-8913-4732-AEA3-7F832FCF49E4}" type="datetimeFigureOut">
              <a:rPr kumimoji="1" lang="ja-JP" altLang="en-US" smtClean="0"/>
              <a:t>2016/9/28</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03" tIns="45705" rIns="91403" bIns="45705"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3" tIns="45705" rIns="91403" bIns="4570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51"/>
            <a:ext cx="2949787" cy="496967"/>
          </a:xfrm>
          <a:prstGeom prst="rect">
            <a:avLst/>
          </a:prstGeom>
        </p:spPr>
        <p:txBody>
          <a:bodyPr vert="horz" lIns="91403" tIns="45705" rIns="91403" bIns="4570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3" y="9440651"/>
            <a:ext cx="2949787" cy="496967"/>
          </a:xfrm>
          <a:prstGeom prst="rect">
            <a:avLst/>
          </a:prstGeom>
        </p:spPr>
        <p:txBody>
          <a:bodyPr vert="horz" lIns="91403" tIns="45705" rIns="91403" bIns="45705"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35</a:t>
            </a:fld>
            <a:endParaRPr kumimoji="1" lang="ja-JP" altLang="en-US"/>
          </a:p>
        </p:txBody>
      </p:sp>
    </p:spTree>
    <p:extLst>
      <p:ext uri="{BB962C8B-B14F-4D97-AF65-F5344CB8AC3E}">
        <p14:creationId xmlns:p14="http://schemas.microsoft.com/office/powerpoint/2010/main" val="2839067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36</a:t>
            </a:fld>
            <a:endParaRPr kumimoji="1" lang="ja-JP" altLang="en-US"/>
          </a:p>
        </p:txBody>
      </p:sp>
    </p:spTree>
    <p:extLst>
      <p:ext uri="{BB962C8B-B14F-4D97-AF65-F5344CB8AC3E}">
        <p14:creationId xmlns:p14="http://schemas.microsoft.com/office/powerpoint/2010/main" val="2851379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37</a:t>
            </a:fld>
            <a:endParaRPr kumimoji="1" lang="ja-JP" altLang="en-US"/>
          </a:p>
        </p:txBody>
      </p:sp>
    </p:spTree>
    <p:extLst>
      <p:ext uri="{BB962C8B-B14F-4D97-AF65-F5344CB8AC3E}">
        <p14:creationId xmlns:p14="http://schemas.microsoft.com/office/powerpoint/2010/main" val="996955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38</a:t>
            </a:fld>
            <a:endParaRPr kumimoji="1" lang="ja-JP" altLang="en-US"/>
          </a:p>
        </p:txBody>
      </p:sp>
    </p:spTree>
    <p:extLst>
      <p:ext uri="{BB962C8B-B14F-4D97-AF65-F5344CB8AC3E}">
        <p14:creationId xmlns:p14="http://schemas.microsoft.com/office/powerpoint/2010/main" val="358477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39</a:t>
            </a:fld>
            <a:endParaRPr kumimoji="1" lang="ja-JP" altLang="en-US"/>
          </a:p>
        </p:txBody>
      </p:sp>
    </p:spTree>
    <p:extLst>
      <p:ext uri="{BB962C8B-B14F-4D97-AF65-F5344CB8AC3E}">
        <p14:creationId xmlns:p14="http://schemas.microsoft.com/office/powerpoint/2010/main" val="2677195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40</a:t>
            </a:fld>
            <a:endParaRPr kumimoji="1" lang="ja-JP" altLang="en-US"/>
          </a:p>
        </p:txBody>
      </p:sp>
    </p:spTree>
    <p:extLst>
      <p:ext uri="{BB962C8B-B14F-4D97-AF65-F5344CB8AC3E}">
        <p14:creationId xmlns:p14="http://schemas.microsoft.com/office/powerpoint/2010/main" val="4006717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41</a:t>
            </a:fld>
            <a:endParaRPr kumimoji="1" lang="ja-JP" altLang="en-US"/>
          </a:p>
        </p:txBody>
      </p:sp>
    </p:spTree>
    <p:extLst>
      <p:ext uri="{BB962C8B-B14F-4D97-AF65-F5344CB8AC3E}">
        <p14:creationId xmlns:p14="http://schemas.microsoft.com/office/powerpoint/2010/main" val="1540820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42</a:t>
            </a:fld>
            <a:endParaRPr kumimoji="1" lang="ja-JP" altLang="en-US"/>
          </a:p>
        </p:txBody>
      </p:sp>
    </p:spTree>
    <p:extLst>
      <p:ext uri="{BB962C8B-B14F-4D97-AF65-F5344CB8AC3E}">
        <p14:creationId xmlns:p14="http://schemas.microsoft.com/office/powerpoint/2010/main" val="1834733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43</a:t>
            </a:fld>
            <a:endParaRPr kumimoji="1" lang="ja-JP" altLang="en-US"/>
          </a:p>
        </p:txBody>
      </p:sp>
    </p:spTree>
    <p:extLst>
      <p:ext uri="{BB962C8B-B14F-4D97-AF65-F5344CB8AC3E}">
        <p14:creationId xmlns:p14="http://schemas.microsoft.com/office/powerpoint/2010/main" val="1954913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44</a:t>
            </a:fld>
            <a:endParaRPr kumimoji="1" lang="ja-JP" altLang="en-US"/>
          </a:p>
        </p:txBody>
      </p:sp>
    </p:spTree>
    <p:extLst>
      <p:ext uri="{BB962C8B-B14F-4D97-AF65-F5344CB8AC3E}">
        <p14:creationId xmlns:p14="http://schemas.microsoft.com/office/powerpoint/2010/main" val="376336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45</a:t>
            </a:fld>
            <a:endParaRPr kumimoji="1" lang="ja-JP" altLang="en-US"/>
          </a:p>
        </p:txBody>
      </p:sp>
    </p:spTree>
    <p:extLst>
      <p:ext uri="{BB962C8B-B14F-4D97-AF65-F5344CB8AC3E}">
        <p14:creationId xmlns:p14="http://schemas.microsoft.com/office/powerpoint/2010/main" val="883038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46</a:t>
            </a:fld>
            <a:endParaRPr kumimoji="1" lang="ja-JP" altLang="en-US"/>
          </a:p>
        </p:txBody>
      </p:sp>
    </p:spTree>
    <p:extLst>
      <p:ext uri="{BB962C8B-B14F-4D97-AF65-F5344CB8AC3E}">
        <p14:creationId xmlns:p14="http://schemas.microsoft.com/office/powerpoint/2010/main" val="3947344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47</a:t>
            </a:fld>
            <a:endParaRPr kumimoji="1" lang="ja-JP" altLang="en-US"/>
          </a:p>
        </p:txBody>
      </p:sp>
    </p:spTree>
    <p:extLst>
      <p:ext uri="{BB962C8B-B14F-4D97-AF65-F5344CB8AC3E}">
        <p14:creationId xmlns:p14="http://schemas.microsoft.com/office/powerpoint/2010/main" val="3652506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48</a:t>
            </a:fld>
            <a:endParaRPr kumimoji="1" lang="ja-JP" altLang="en-US"/>
          </a:p>
        </p:txBody>
      </p:sp>
    </p:spTree>
    <p:extLst>
      <p:ext uri="{BB962C8B-B14F-4D97-AF65-F5344CB8AC3E}">
        <p14:creationId xmlns:p14="http://schemas.microsoft.com/office/powerpoint/2010/main" val="791118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49</a:t>
            </a:fld>
            <a:endParaRPr kumimoji="1" lang="ja-JP" altLang="en-US"/>
          </a:p>
        </p:txBody>
      </p:sp>
    </p:spTree>
    <p:extLst>
      <p:ext uri="{BB962C8B-B14F-4D97-AF65-F5344CB8AC3E}">
        <p14:creationId xmlns:p14="http://schemas.microsoft.com/office/powerpoint/2010/main" val="660346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50</a:t>
            </a:fld>
            <a:endParaRPr kumimoji="1" lang="ja-JP" altLang="en-US"/>
          </a:p>
        </p:txBody>
      </p:sp>
    </p:spTree>
    <p:extLst>
      <p:ext uri="{BB962C8B-B14F-4D97-AF65-F5344CB8AC3E}">
        <p14:creationId xmlns:p14="http://schemas.microsoft.com/office/powerpoint/2010/main" val="251823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28</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29</a:t>
            </a:fld>
            <a:endParaRPr kumimoji="1" lang="ja-JP" altLang="en-US"/>
          </a:p>
        </p:txBody>
      </p:sp>
    </p:spTree>
    <p:extLst>
      <p:ext uri="{BB962C8B-B14F-4D97-AF65-F5344CB8AC3E}">
        <p14:creationId xmlns:p14="http://schemas.microsoft.com/office/powerpoint/2010/main" val="336245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30</a:t>
            </a:fld>
            <a:endParaRPr kumimoji="1" lang="ja-JP" altLang="en-US"/>
          </a:p>
        </p:txBody>
      </p:sp>
    </p:spTree>
    <p:extLst>
      <p:ext uri="{BB962C8B-B14F-4D97-AF65-F5344CB8AC3E}">
        <p14:creationId xmlns:p14="http://schemas.microsoft.com/office/powerpoint/2010/main" val="2466418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31</a:t>
            </a:fld>
            <a:endParaRPr kumimoji="1" lang="ja-JP" altLang="en-US"/>
          </a:p>
        </p:txBody>
      </p:sp>
    </p:spTree>
    <p:extLst>
      <p:ext uri="{BB962C8B-B14F-4D97-AF65-F5344CB8AC3E}">
        <p14:creationId xmlns:p14="http://schemas.microsoft.com/office/powerpoint/2010/main" val="2691274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32</a:t>
            </a:fld>
            <a:endParaRPr kumimoji="1" lang="ja-JP" altLang="en-US"/>
          </a:p>
        </p:txBody>
      </p:sp>
    </p:spTree>
    <p:extLst>
      <p:ext uri="{BB962C8B-B14F-4D97-AF65-F5344CB8AC3E}">
        <p14:creationId xmlns:p14="http://schemas.microsoft.com/office/powerpoint/2010/main" val="2651682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33</a:t>
            </a:fld>
            <a:endParaRPr kumimoji="1" lang="ja-JP" altLang="en-US"/>
          </a:p>
        </p:txBody>
      </p:sp>
    </p:spTree>
    <p:extLst>
      <p:ext uri="{BB962C8B-B14F-4D97-AF65-F5344CB8AC3E}">
        <p14:creationId xmlns:p14="http://schemas.microsoft.com/office/powerpoint/2010/main" val="79740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34</a:t>
            </a:fld>
            <a:endParaRPr kumimoji="1" lang="ja-JP" altLang="en-US"/>
          </a:p>
        </p:txBody>
      </p:sp>
    </p:spTree>
    <p:extLst>
      <p:ext uri="{BB962C8B-B14F-4D97-AF65-F5344CB8AC3E}">
        <p14:creationId xmlns:p14="http://schemas.microsoft.com/office/powerpoint/2010/main" val="2793252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資料２</a:t>
            </a:r>
            <a:r>
              <a:rPr kumimoji="1" lang="en-US" altLang="ja-JP" smtClean="0"/>
              <a:t>-</a:t>
            </a:r>
            <a:r>
              <a:rPr kumimoji="1" lang="ja-JP" altLang="en-US" smtClean="0"/>
              <a:t>１</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0.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6.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8.gif"/></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1.gif"/></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3.emf"/></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fontScale="90000"/>
          </a:bodyPr>
          <a:lstStyle/>
          <a:p>
            <a:pPr algn="l"/>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36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規制基準の見直し検討について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サブタイトル 2"/>
          <p:cNvSpPr>
            <a:spLocks noGrp="1"/>
          </p:cNvSpPr>
          <p:nvPr>
            <p:ph type="subTitle" idx="1"/>
          </p:nvPr>
        </p:nvSpPr>
        <p:spPr>
          <a:xfrm>
            <a:off x="1115616" y="5013176"/>
            <a:ext cx="7056784" cy="720080"/>
          </a:xfrm>
        </p:spPr>
        <p:txBody>
          <a:bodyPr>
            <a:noAutofit/>
          </a:bodyPr>
          <a:lstStyle/>
          <a:p>
            <a:pPr algn="ctr"/>
            <a:r>
              <a:rPr lang="ja-JP" altLang="en-US" sz="1800" b="1"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平成２８年度　第２回　道路・橋梁等部会</a:t>
            </a:r>
            <a:endParaRPr kumimoji="1"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539552" y="6355080"/>
            <a:ext cx="1219200" cy="365760"/>
          </a:xfrm>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6660232" y="260648"/>
            <a:ext cx="2250584" cy="648072"/>
          </a:xfrm>
        </p:spPr>
        <p:txBody>
          <a:bodyPr/>
          <a:lstStyle/>
          <a:p>
            <a:r>
              <a:rPr kumimoji="1" lang="ja-JP" altLang="en-US" sz="3200" b="1" smtClean="0">
                <a:latin typeface="Meiryo UI" panose="020B0604030504040204" pitchFamily="50" charset="-128"/>
                <a:ea typeface="Meiryo UI" panose="020B0604030504040204" pitchFamily="50" charset="-128"/>
                <a:cs typeface="Meiryo UI" panose="020B0604030504040204" pitchFamily="50" charset="-128"/>
              </a:rPr>
              <a:t>資料２</a:t>
            </a:r>
            <a:r>
              <a:rPr kumimoji="1" lang="en-US" altLang="ja-JP" sz="3200" b="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3200" b="1" smtClean="0">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79418"/>
            <a:ext cx="7831196" cy="485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４）現地確認結果（園部能勢線）</a:t>
            </a:r>
          </a:p>
        </p:txBody>
      </p:sp>
      <p:sp>
        <p:nvSpPr>
          <p:cNvPr id="6" name="円/楕円 5"/>
          <p:cNvSpPr/>
          <p:nvPr/>
        </p:nvSpPr>
        <p:spPr>
          <a:xfrm rot="21002347">
            <a:off x="1612180" y="4495158"/>
            <a:ext cx="1080120"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763688" y="5036493"/>
            <a:ext cx="1620957" cy="584775"/>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sp>
        <p:nvSpPr>
          <p:cNvPr id="12" name="円/楕円 11"/>
          <p:cNvSpPr/>
          <p:nvPr/>
        </p:nvSpPr>
        <p:spPr>
          <a:xfrm>
            <a:off x="3923928" y="3573016"/>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427984" y="4076482"/>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cxnSp>
        <p:nvCxnSpPr>
          <p:cNvPr id="7" name="直線コネクタ 6"/>
          <p:cNvCxnSpPr/>
          <p:nvPr/>
        </p:nvCxnSpPr>
        <p:spPr>
          <a:xfrm flipV="1">
            <a:off x="957952" y="2780928"/>
            <a:ext cx="0" cy="21789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8028384" y="2780928"/>
            <a:ext cx="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957952" y="2996952"/>
            <a:ext cx="7070432" cy="1"/>
          </a:xfrm>
          <a:prstGeom prst="line">
            <a:avLst/>
          </a:prstGeom>
          <a:ln w="571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4071712" y="2578552"/>
            <a:ext cx="1217000" cy="400110"/>
          </a:xfrm>
          <a:prstGeom prst="rect">
            <a:avLst/>
          </a:prstGeom>
          <a:noFill/>
          <a:ln>
            <a:noFill/>
            <a:prstDash val="solid"/>
          </a:ln>
        </p:spPr>
        <p:txBody>
          <a:bodyPr wrap="none" rtlCol="0">
            <a:spAutoFit/>
          </a:bodyPr>
          <a:lstStyle/>
          <a:p>
            <a:r>
              <a:rPr kumimoji="1" lang="ja-JP" altLang="en-US" sz="2000" b="1" dirty="0" smtClean="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規制区間</a:t>
            </a: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 r="41469" b="-18131"/>
          <a:stretch/>
        </p:blipFill>
        <p:spPr bwMode="auto">
          <a:xfrm>
            <a:off x="7668344" y="609329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288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pic>
        <p:nvPicPr>
          <p:cNvPr id="133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87" b="17287"/>
          <a:stretch/>
        </p:blipFill>
        <p:spPr bwMode="auto">
          <a:xfrm>
            <a:off x="467544" y="1487334"/>
            <a:ext cx="3333840" cy="250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10000ws200594\H\【１９】都市基盤施設維持管理審議会\H28年度\●異常気象時事前通行規制区間関連\160912_現地確認写真\園部能勢線\P91200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526" r="21936" b="6526"/>
          <a:stretch/>
        </p:blipFill>
        <p:spPr bwMode="auto">
          <a:xfrm>
            <a:off x="4096198" y="1583877"/>
            <a:ext cx="3205804" cy="2493195"/>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４）現地確認結果（園部能勢線）</a:t>
            </a:r>
          </a:p>
        </p:txBody>
      </p:sp>
      <p:sp>
        <p:nvSpPr>
          <p:cNvPr id="6" name="円/楕円 5"/>
          <p:cNvSpPr/>
          <p:nvPr/>
        </p:nvSpPr>
        <p:spPr>
          <a:xfrm>
            <a:off x="4801532" y="1610036"/>
            <a:ext cx="2083958" cy="208395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19266" y="3861048"/>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斜面自体は安定</a:t>
            </a:r>
          </a:p>
        </p:txBody>
      </p:sp>
      <p:sp>
        <p:nvSpPr>
          <p:cNvPr id="17" name="テキスト ボックス 16"/>
          <p:cNvSpPr txBox="1"/>
          <p:nvPr/>
        </p:nvSpPr>
        <p:spPr>
          <a:xfrm>
            <a:off x="6012160" y="3737937"/>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転</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石が堆積</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⇒道路への流出防止対策が必要</a:t>
            </a:r>
          </a:p>
        </p:txBody>
      </p:sp>
      <p:pic>
        <p:nvPicPr>
          <p:cNvPr id="2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2248" y="4199602"/>
            <a:ext cx="3339912" cy="250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テキスト ボックス 22"/>
          <p:cNvSpPr txBox="1"/>
          <p:nvPr/>
        </p:nvSpPr>
        <p:spPr>
          <a:xfrm>
            <a:off x="5148064" y="5406315"/>
            <a:ext cx="3262432" cy="830997"/>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吹付から植生が散見</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⇒構造物に変状が懸念されれば、</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撤去が必要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a:off x="3575208" y="5104510"/>
            <a:ext cx="1041979" cy="1041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2437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782" b="11782"/>
          <a:stretch/>
        </p:blipFill>
        <p:spPr bwMode="auto">
          <a:xfrm>
            <a:off x="873374" y="3823879"/>
            <a:ext cx="3334465" cy="250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4234" y="3838731"/>
            <a:ext cx="3296271" cy="247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4132" y="1195216"/>
            <a:ext cx="3383551" cy="253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４）現地確認結果（園部能勢線）</a:t>
            </a:r>
          </a:p>
        </p:txBody>
      </p:sp>
      <p:sp>
        <p:nvSpPr>
          <p:cNvPr id="6" name="円/楕円 5"/>
          <p:cNvSpPr/>
          <p:nvPr/>
        </p:nvSpPr>
        <p:spPr>
          <a:xfrm rot="1109376">
            <a:off x="4334389" y="2531030"/>
            <a:ext cx="2217396" cy="9744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21413320">
            <a:off x="4443741" y="4544581"/>
            <a:ext cx="3430459" cy="10605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465892" y="5741015"/>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落石防護柵のネットに損傷あり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⇒ネットの補修が必要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rot="19705761">
            <a:off x="667409" y="4456606"/>
            <a:ext cx="3088501" cy="114545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51520" y="3420289"/>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転石が散見</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⇒道路への落石防止対策が必要</a:t>
            </a:r>
          </a:p>
        </p:txBody>
      </p:sp>
      <p:sp>
        <p:nvSpPr>
          <p:cNvPr id="22" name="テキスト ボックス 21"/>
          <p:cNvSpPr txBox="1"/>
          <p:nvPr/>
        </p:nvSpPr>
        <p:spPr>
          <a:xfrm>
            <a:off x="5465892" y="1581402"/>
            <a:ext cx="3467616"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倒木が道路側に落下する可能性あり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⇒撤去等の対策が必要</a:t>
            </a:r>
          </a:p>
        </p:txBody>
      </p:sp>
    </p:spTree>
    <p:extLst>
      <p:ext uri="{BB962C8B-B14F-4D97-AF65-F5344CB8AC3E}">
        <p14:creationId xmlns:p14="http://schemas.microsoft.com/office/powerpoint/2010/main" val="509153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5657" y="2160468"/>
            <a:ext cx="4032808" cy="302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158949"/>
            <a:ext cx="4044719" cy="303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４）現地確認結果（園部能勢線）</a:t>
            </a:r>
          </a:p>
        </p:txBody>
      </p:sp>
      <p:sp>
        <p:nvSpPr>
          <p:cNvPr id="15" name="円/楕円 14"/>
          <p:cNvSpPr/>
          <p:nvPr/>
        </p:nvSpPr>
        <p:spPr>
          <a:xfrm rot="405346">
            <a:off x="5532398" y="3680384"/>
            <a:ext cx="1856243" cy="5225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rot="21137303">
            <a:off x="1416654" y="2003829"/>
            <a:ext cx="2549228" cy="26607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61496" y="5208432"/>
            <a:ext cx="3262432"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側</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に出ている枝の対策が必要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⇒道路部分にはみ出た枝の伐採</a:t>
            </a:r>
          </a:p>
        </p:txBody>
      </p:sp>
      <p:sp>
        <p:nvSpPr>
          <p:cNvPr id="22" name="テキスト ボックス 21"/>
          <p:cNvSpPr txBox="1"/>
          <p:nvPr/>
        </p:nvSpPr>
        <p:spPr>
          <a:xfrm>
            <a:off x="5136472" y="5208431"/>
            <a:ext cx="3467616"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ネットによる転石の落下対策実施済</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⇒現状の</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対策で有効</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604519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所見</a:t>
            </a:r>
            <a:endParaRPr lang="ja-JP" altLang="ja-JP"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４）現地確認結果（園部能勢線）</a:t>
            </a:r>
          </a:p>
        </p:txBody>
      </p:sp>
      <p:sp>
        <p:nvSpPr>
          <p:cNvPr id="13" name="正方形/長方形 12"/>
          <p:cNvSpPr/>
          <p:nvPr/>
        </p:nvSpPr>
        <p:spPr>
          <a:xfrm>
            <a:off x="1319514" y="1528406"/>
            <a:ext cx="7416824" cy="2862322"/>
          </a:xfrm>
          <a:prstGeom prst="rect">
            <a:avLst/>
          </a:prstGeom>
        </p:spPr>
        <p:txBody>
          <a:bodyPr wrap="square">
            <a:spAutoFit/>
          </a:bodyPr>
          <a:lstStyle/>
          <a:p>
            <a:r>
              <a:rPr lang="ja-JP" altLang="en-US" dirty="0" smtClean="0"/>
              <a:t>■構造物の安定性</a:t>
            </a:r>
            <a:endParaRPr lang="en-US" altLang="ja-JP" dirty="0" smtClean="0"/>
          </a:p>
          <a:p>
            <a:r>
              <a:rPr lang="ja-JP" altLang="en-US" dirty="0"/>
              <a:t>　</a:t>
            </a:r>
            <a:r>
              <a:rPr lang="ja-JP" altLang="en-US" dirty="0" smtClean="0"/>
              <a:t>○斜面</a:t>
            </a:r>
            <a:r>
              <a:rPr lang="ja-JP" altLang="en-US" dirty="0"/>
              <a:t>自体</a:t>
            </a:r>
            <a:r>
              <a:rPr lang="ja-JP" altLang="en-US" dirty="0" smtClean="0"/>
              <a:t>は安定</a:t>
            </a:r>
            <a:endParaRPr lang="en-US" altLang="ja-JP" dirty="0" smtClean="0"/>
          </a:p>
          <a:p>
            <a:r>
              <a:rPr lang="ja-JP" altLang="en-US" dirty="0" smtClean="0"/>
              <a:t>　○沢部分の転石が道路側に直接に流出しない対策が必要</a:t>
            </a:r>
            <a:endParaRPr lang="en-US" altLang="ja-JP" dirty="0" smtClean="0"/>
          </a:p>
          <a:p>
            <a:r>
              <a:rPr lang="ja-JP" altLang="en-US" dirty="0" smtClean="0"/>
              <a:t>　　　</a:t>
            </a:r>
            <a:r>
              <a:rPr lang="en-US" altLang="ja-JP" dirty="0" smtClean="0">
                <a:solidFill>
                  <a:srgbClr val="FF0000"/>
                </a:solidFill>
              </a:rPr>
              <a:t>【</a:t>
            </a:r>
            <a:r>
              <a:rPr lang="ja-JP" altLang="en-US" dirty="0" smtClean="0">
                <a:solidFill>
                  <a:srgbClr val="FF0000"/>
                </a:solidFill>
              </a:rPr>
              <a:t>追加対策</a:t>
            </a:r>
            <a:r>
              <a:rPr lang="en-US" altLang="ja-JP" dirty="0" smtClean="0">
                <a:solidFill>
                  <a:srgbClr val="FF0000"/>
                </a:solidFill>
              </a:rPr>
              <a:t>】</a:t>
            </a:r>
            <a:r>
              <a:rPr lang="ja-JP" altLang="en-US" dirty="0" smtClean="0">
                <a:solidFill>
                  <a:srgbClr val="FF0000"/>
                </a:solidFill>
              </a:rPr>
              <a:t>転石の流出防止対策</a:t>
            </a:r>
            <a:r>
              <a:rPr lang="en-US" altLang="ja-JP" baseline="30000" dirty="0" smtClean="0"/>
              <a:t>※</a:t>
            </a:r>
          </a:p>
          <a:p>
            <a:r>
              <a:rPr lang="ja-JP" altLang="en-US" dirty="0" smtClean="0"/>
              <a:t>　○ブロック積み擁壁の斜め部分に落石対策が必要</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落石防止対策</a:t>
            </a:r>
            <a:endParaRPr lang="en-US" altLang="ja-JP" dirty="0">
              <a:solidFill>
                <a:srgbClr val="FF0000"/>
              </a:solidFill>
            </a:endParaRPr>
          </a:p>
          <a:p>
            <a:r>
              <a:rPr lang="ja-JP" altLang="en-US" dirty="0" smtClean="0"/>
              <a:t>　○道路側にせり出ている木枝の撤去が必要</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a:solidFill>
                  <a:srgbClr val="FF0000"/>
                </a:solidFill>
              </a:rPr>
              <a:t>木</a:t>
            </a:r>
            <a:r>
              <a:rPr lang="ja-JP" altLang="en-US" dirty="0" smtClean="0">
                <a:solidFill>
                  <a:srgbClr val="FF0000"/>
                </a:solidFill>
              </a:rPr>
              <a:t>枝の伐採</a:t>
            </a:r>
            <a:endParaRPr lang="en-US" altLang="ja-JP" dirty="0">
              <a:solidFill>
                <a:srgbClr val="FF0000"/>
              </a:solidFill>
            </a:endParaRPr>
          </a:p>
          <a:p>
            <a:r>
              <a:rPr lang="ja-JP" altLang="en-US" dirty="0"/>
              <a:t>　○倒木が道路側に落下しない対策が必要</a:t>
            </a:r>
            <a:endParaRPr lang="en-US" altLang="ja-JP" dirty="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a:solidFill>
                  <a:srgbClr val="FF0000"/>
                </a:solidFill>
              </a:rPr>
              <a:t>】</a:t>
            </a:r>
            <a:r>
              <a:rPr lang="ja-JP" altLang="en-US" dirty="0">
                <a:solidFill>
                  <a:srgbClr val="FF0000"/>
                </a:solidFill>
              </a:rPr>
              <a:t>倒木の除去</a:t>
            </a:r>
            <a:r>
              <a:rPr lang="ja-JP" altLang="en-US" dirty="0" smtClean="0">
                <a:solidFill>
                  <a:srgbClr val="FF0000"/>
                </a:solidFill>
              </a:rPr>
              <a:t>等</a:t>
            </a:r>
            <a:endParaRPr lang="ja-JP" altLang="en-US" dirty="0"/>
          </a:p>
        </p:txBody>
      </p:sp>
      <p:sp>
        <p:nvSpPr>
          <p:cNvPr id="15" name="正方形/長方形 14"/>
          <p:cNvSpPr/>
          <p:nvPr/>
        </p:nvSpPr>
        <p:spPr>
          <a:xfrm>
            <a:off x="1319514" y="4509120"/>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（表面の変状、排水の状況 等）</a:t>
            </a:r>
            <a:endParaRPr lang="ja-JP" altLang="en-US" dirty="0"/>
          </a:p>
        </p:txBody>
      </p:sp>
      <p:sp>
        <p:nvSpPr>
          <p:cNvPr id="16" name="下矢印 15"/>
          <p:cNvSpPr/>
          <p:nvPr/>
        </p:nvSpPr>
        <p:spPr>
          <a:xfrm rot="16200000">
            <a:off x="1465842" y="5631598"/>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2195736" y="5589241"/>
            <a:ext cx="5472608" cy="668626"/>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en-US" altLang="ja-JP" sz="2000" dirty="0" smtClean="0"/>
          </a:p>
          <a:p>
            <a:r>
              <a:rPr lang="ja-JP" altLang="en-US" sz="1400" dirty="0"/>
              <a:t>　</a:t>
            </a:r>
            <a:r>
              <a:rPr lang="en-US" altLang="ja-JP" sz="1400" dirty="0" smtClean="0"/>
              <a:t>※</a:t>
            </a:r>
            <a:r>
              <a:rPr lang="ja-JP" altLang="en-US" sz="1400" dirty="0" smtClean="0"/>
              <a:t>転石の流出防止対策は、今後検討</a:t>
            </a:r>
            <a:endParaRPr lang="ja-JP" altLang="en-US" sz="1400" dirty="0"/>
          </a:p>
        </p:txBody>
      </p:sp>
    </p:spTree>
    <p:extLst>
      <p:ext uri="{BB962C8B-B14F-4D97-AF65-F5344CB8AC3E}">
        <p14:creationId xmlns:p14="http://schemas.microsoft.com/office/powerpoint/2010/main" val="1634186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5" name="正方形/長方形 4"/>
          <p:cNvSpPr/>
          <p:nvPr/>
        </p:nvSpPr>
        <p:spPr>
          <a:xfrm>
            <a:off x="1115616" y="1412776"/>
            <a:ext cx="7416824" cy="4801314"/>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茨木能勢線</a:t>
            </a:r>
          </a:p>
          <a:p>
            <a:r>
              <a:rPr lang="ja-JP" altLang="en-US" dirty="0" smtClean="0"/>
              <a:t>　　○</a:t>
            </a:r>
            <a:r>
              <a:rPr lang="ja-JP" altLang="en-US" dirty="0"/>
              <a:t>対象区間	：　能勢町野間稲地～能勢町野間出野（延長</a:t>
            </a:r>
            <a:r>
              <a:rPr lang="en-US" altLang="ja-JP" dirty="0"/>
              <a:t>1.0km</a:t>
            </a:r>
            <a:r>
              <a:rPr lang="ja-JP" altLang="en-US" dirty="0"/>
              <a:t>）</a:t>
            </a:r>
          </a:p>
          <a:p>
            <a:r>
              <a:rPr lang="ja-JP" altLang="en-US" dirty="0" smtClean="0"/>
              <a:t>　　○</a:t>
            </a:r>
            <a:r>
              <a:rPr lang="ja-JP" altLang="en-US" dirty="0"/>
              <a:t>交通量	：　</a:t>
            </a:r>
            <a:r>
              <a:rPr lang="en-US" altLang="ja-JP" dirty="0"/>
              <a:t>1,988</a:t>
            </a:r>
            <a:r>
              <a:rPr lang="ja-JP" altLang="en-US" dirty="0"/>
              <a:t>台</a:t>
            </a:r>
            <a:r>
              <a:rPr lang="en-US" altLang="ja-JP" dirty="0"/>
              <a:t>/24h</a:t>
            </a:r>
            <a:r>
              <a:rPr lang="ja-JP" altLang="en-US" dirty="0"/>
              <a:t>（</a:t>
            </a:r>
            <a:r>
              <a:rPr lang="en-US" altLang="ja-JP" dirty="0"/>
              <a:t>H22</a:t>
            </a:r>
            <a:r>
              <a:rPr lang="ja-JP" altLang="en-US" dirty="0"/>
              <a:t>年度道路交通センサス）</a:t>
            </a:r>
          </a:p>
          <a:p>
            <a:r>
              <a:rPr lang="ja-JP" altLang="en-US" dirty="0" smtClean="0"/>
              <a:t>　　○</a:t>
            </a:r>
            <a:r>
              <a:rPr lang="ja-JP" altLang="en-US" dirty="0"/>
              <a:t>規制基準	：　通行止め連続雨量</a:t>
            </a:r>
            <a:r>
              <a:rPr lang="en-US" altLang="ja-JP" dirty="0"/>
              <a:t>170mm</a:t>
            </a:r>
            <a:r>
              <a:rPr lang="ja-JP" altLang="en-US" dirty="0"/>
              <a:t>（通行注意</a:t>
            </a:r>
            <a:r>
              <a:rPr lang="en-US" altLang="ja-JP" dirty="0"/>
              <a:t>120mm</a:t>
            </a:r>
            <a:r>
              <a:rPr lang="ja-JP" altLang="en-US" dirty="0"/>
              <a:t>）</a:t>
            </a:r>
          </a:p>
          <a:p>
            <a:r>
              <a:rPr lang="ja-JP" altLang="en-US" dirty="0" smtClean="0"/>
              <a:t>　　○指</a:t>
            </a:r>
            <a:r>
              <a:rPr lang="ja-JP" altLang="en-US" dirty="0"/>
              <a:t>定年度	：　昭和</a:t>
            </a:r>
            <a:r>
              <a:rPr lang="en-US" altLang="ja-JP" dirty="0"/>
              <a:t>46</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sp>
        <p:nvSpPr>
          <p:cNvPr id="9" name="正方形/長方形 8"/>
          <p:cNvSpPr/>
          <p:nvPr/>
        </p:nvSpPr>
        <p:spPr>
          <a:xfrm>
            <a:off x="1475656" y="5881501"/>
            <a:ext cx="7344308" cy="338554"/>
          </a:xfrm>
          <a:prstGeom prst="rect">
            <a:avLst/>
          </a:prstGeom>
        </p:spPr>
        <p:txBody>
          <a:bodyPr wrap="square">
            <a:spAutoFit/>
          </a:bodyPr>
          <a:lstStyle/>
          <a:p>
            <a:r>
              <a:rPr lang="ja-JP" altLang="ja-JP" sz="1600" dirty="0" smtClean="0"/>
              <a:t>※</a:t>
            </a:r>
            <a:r>
              <a:rPr lang="ja-JP" altLang="ja-JP" sz="1600" dirty="0"/>
              <a:t>雨量観測所　地黄（観測所からの距離 ０．８ｋｍ〔最長</a:t>
            </a:r>
            <a:r>
              <a:rPr lang="en-US" altLang="ja-JP" sz="1600" dirty="0"/>
              <a:t>1.1km</a:t>
            </a:r>
            <a:r>
              <a:rPr lang="ja-JP" altLang="ja-JP" sz="1600" dirty="0" err="1"/>
              <a:t>、</a:t>
            </a:r>
            <a:r>
              <a:rPr lang="ja-JP" altLang="ja-JP" sz="1600" dirty="0"/>
              <a:t>最短</a:t>
            </a:r>
            <a:r>
              <a:rPr lang="en-US" altLang="ja-JP" sz="1600" dirty="0"/>
              <a:t>0.6km</a:t>
            </a:r>
            <a:r>
              <a:rPr lang="ja-JP" altLang="ja-JP" sz="1600" dirty="0"/>
              <a:t>〕</a:t>
            </a:r>
            <a:r>
              <a:rPr lang="ja-JP" altLang="ja-JP" sz="1600" dirty="0" smtClean="0"/>
              <a:t>）</a:t>
            </a:r>
            <a:endParaRPr lang="ja-JP" altLang="ja-JP" sz="1600" dirty="0"/>
          </a:p>
        </p:txBody>
      </p:sp>
      <p:graphicFrame>
        <p:nvGraphicFramePr>
          <p:cNvPr id="10" name="表 9"/>
          <p:cNvGraphicFramePr>
            <a:graphicFrameLocks noGrp="1"/>
          </p:cNvGraphicFramePr>
          <p:nvPr>
            <p:extLst>
              <p:ext uri="{D42A27DB-BD31-4B8C-83A1-F6EECF244321}">
                <p14:modId xmlns:p14="http://schemas.microsoft.com/office/powerpoint/2010/main" val="1007938727"/>
              </p:ext>
            </p:extLst>
          </p:nvPr>
        </p:nvGraphicFramePr>
        <p:xfrm>
          <a:off x="1506096" y="3717032"/>
          <a:ext cx="6810321" cy="822960"/>
        </p:xfrm>
        <a:graphic>
          <a:graphicData uri="http://schemas.openxmlformats.org/drawingml/2006/table">
            <a:tbl>
              <a:tblPr firstRow="1" firstCol="1" bandRow="1">
                <a:tableStyleId>{5C22544A-7EE6-4342-B048-85BDC9FD1C3A}</a:tableStyleId>
              </a:tblPr>
              <a:tblGrid>
                <a:gridCol w="2270107"/>
                <a:gridCol w="2270107"/>
                <a:gridCol w="2270107"/>
              </a:tblGrid>
              <a:tr h="233680">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連続雨量（地黄）</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災害履歴</a:t>
                      </a:r>
                      <a:endParaRPr lang="ja-JP" sz="1800" kern="10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a:effectLst/>
                        </a:rPr>
                        <a:t>H25.9.15</a:t>
                      </a:r>
                      <a:r>
                        <a:rPr lang="ja-JP" sz="1800" kern="100" dirty="0">
                          <a:effectLst/>
                        </a:rPr>
                        <a:t>～</a:t>
                      </a:r>
                      <a:r>
                        <a:rPr lang="en-US" sz="1800" kern="100" dirty="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297mm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a:effectLst/>
                        </a:rPr>
                        <a:t>H27.7.17</a:t>
                      </a:r>
                      <a:r>
                        <a:rPr lang="ja-JP" sz="1800" kern="100">
                          <a:effectLst/>
                        </a:rPr>
                        <a:t>～</a:t>
                      </a:r>
                      <a:r>
                        <a:rPr lang="en-US" sz="1800" kern="100">
                          <a:effectLst/>
                        </a:rPr>
                        <a:t>18</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227mm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3191263754"/>
              </p:ext>
            </p:extLst>
          </p:nvPr>
        </p:nvGraphicFramePr>
        <p:xfrm>
          <a:off x="1440373" y="5328632"/>
          <a:ext cx="6948051" cy="548640"/>
        </p:xfrm>
        <a:graphic>
          <a:graphicData uri="http://schemas.openxmlformats.org/drawingml/2006/table">
            <a:tbl>
              <a:tblPr firstRow="1" firstCol="1" bandRow="1">
                <a:tableStyleId>{5C22544A-7EE6-4342-B048-85BDC9FD1C3A}</a:tableStyleId>
              </a:tblPr>
              <a:tblGrid>
                <a:gridCol w="2316017"/>
                <a:gridCol w="2316017"/>
                <a:gridCol w="2316017"/>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見直し基準雨量</a:t>
                      </a:r>
                      <a:endParaRPr lang="ja-JP" sz="1800" kern="10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a:effectLst/>
                        </a:rPr>
                        <a:t>H25.9.16</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297mm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230mm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12"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５）現地確認結果（茨木能勢線）</a:t>
            </a:r>
          </a:p>
        </p:txBody>
      </p:sp>
      <p:sp>
        <p:nvSpPr>
          <p:cNvPr id="13" name="正方形/長方形 12"/>
          <p:cNvSpPr/>
          <p:nvPr/>
        </p:nvSpPr>
        <p:spPr>
          <a:xfrm>
            <a:off x="1547664" y="4509120"/>
            <a:ext cx="5472608" cy="338554"/>
          </a:xfrm>
          <a:prstGeom prst="rect">
            <a:avLst/>
          </a:prstGeom>
        </p:spPr>
        <p:txBody>
          <a:bodyPr wrap="square">
            <a:spAutoFit/>
          </a:bodyPr>
          <a:lstStyle/>
          <a:p>
            <a:r>
              <a:rPr lang="ja-JP" altLang="ja-JP" sz="1600" dirty="0" smtClean="0"/>
              <a:t>※</a:t>
            </a:r>
            <a:r>
              <a:rPr lang="ja-JP" altLang="en-US" sz="1600" dirty="0" smtClean="0"/>
              <a:t>規制基準雨量</a:t>
            </a:r>
            <a:r>
              <a:rPr lang="ja-JP" altLang="en-US" sz="1600" dirty="0"/>
              <a:t>以下の降雨</a:t>
            </a:r>
            <a:r>
              <a:rPr lang="ja-JP" altLang="en-US" sz="1600" dirty="0" smtClean="0"/>
              <a:t>でも災害履歴なし</a:t>
            </a:r>
            <a:endParaRPr lang="ja-JP" altLang="ja-JP" sz="1600" dirty="0"/>
          </a:p>
        </p:txBody>
      </p:sp>
    </p:spTree>
    <p:extLst>
      <p:ext uri="{BB962C8B-B14F-4D97-AF65-F5344CB8AC3E}">
        <p14:creationId xmlns:p14="http://schemas.microsoft.com/office/powerpoint/2010/main" val="1200160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5" name="正方形/長方形 4"/>
          <p:cNvSpPr/>
          <p:nvPr/>
        </p:nvSpPr>
        <p:spPr>
          <a:xfrm>
            <a:off x="1187624" y="1170590"/>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280" y="1521843"/>
            <a:ext cx="7488832" cy="476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５）現地確認結果（茨木能勢線）</a:t>
            </a:r>
          </a:p>
        </p:txBody>
      </p:sp>
    </p:spTree>
    <p:extLst>
      <p:ext uri="{BB962C8B-B14F-4D97-AF65-F5344CB8AC3E}">
        <p14:creationId xmlns:p14="http://schemas.microsoft.com/office/powerpoint/2010/main" val="2643730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資料２</a:t>
            </a:r>
            <a:r>
              <a:rPr kumimoji="1" lang="en-US" altLang="ja-JP" dirty="0" smtClean="0"/>
              <a:t>-</a:t>
            </a:r>
            <a:r>
              <a:rPr kumimoji="1" lang="ja-JP" altLang="en-US" dirty="0"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5" name="正方形/長方形 4"/>
          <p:cNvSpPr/>
          <p:nvPr/>
        </p:nvSpPr>
        <p:spPr>
          <a:xfrm>
            <a:off x="1187624" y="1173508"/>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07131"/>
            <a:ext cx="6984776" cy="481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５）現地確認結果（茨木能勢線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1" name="円/楕円 10"/>
          <p:cNvSpPr/>
          <p:nvPr/>
        </p:nvSpPr>
        <p:spPr>
          <a:xfrm>
            <a:off x="4572000" y="3739108"/>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761521" y="4401739"/>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cxnSp>
        <p:nvCxnSpPr>
          <p:cNvPr id="9" name="直線コネクタ 8"/>
          <p:cNvCxnSpPr/>
          <p:nvPr/>
        </p:nvCxnSpPr>
        <p:spPr>
          <a:xfrm flipV="1">
            <a:off x="2384464" y="2878952"/>
            <a:ext cx="0" cy="103672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7898016" y="2878952"/>
            <a:ext cx="0" cy="141414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2384464" y="3094976"/>
            <a:ext cx="5513552" cy="0"/>
          </a:xfrm>
          <a:prstGeom prst="line">
            <a:avLst/>
          </a:prstGeom>
          <a:ln w="571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4459048" y="2690224"/>
            <a:ext cx="1217000" cy="400110"/>
          </a:xfrm>
          <a:prstGeom prst="rect">
            <a:avLst/>
          </a:prstGeom>
          <a:noFill/>
          <a:ln>
            <a:noFill/>
            <a:prstDash val="solid"/>
          </a:ln>
        </p:spPr>
        <p:txBody>
          <a:bodyPr wrap="none" rtlCol="0">
            <a:spAutoFit/>
          </a:bodyPr>
          <a:lstStyle/>
          <a:p>
            <a:r>
              <a:rPr kumimoji="1" lang="ja-JP" altLang="en-US" sz="2000" b="1" dirty="0" smtClean="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規制区間</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 r="41469" b="-18131"/>
          <a:stretch/>
        </p:blipFill>
        <p:spPr bwMode="auto">
          <a:xfrm>
            <a:off x="7596336" y="609329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193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5" name="正方形/長方形 4"/>
          <p:cNvSpPr/>
          <p:nvPr/>
        </p:nvSpPr>
        <p:spPr>
          <a:xfrm>
            <a:off x="1187624" y="1213559"/>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a:t>
            </a:r>
            <a:endParaRPr lang="ja-JP" altLang="ja-JP" dirty="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590" y="1556792"/>
            <a:ext cx="3240360" cy="2427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556792"/>
            <a:ext cx="3273473" cy="245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５）現地確認結果（茨木能勢線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4494260" y="1556792"/>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斜面自体は安定</a:t>
            </a:r>
          </a:p>
        </p:txBody>
      </p:sp>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70" r="16870"/>
          <a:stretch/>
        </p:blipFill>
        <p:spPr bwMode="auto">
          <a:xfrm>
            <a:off x="2309685" y="4149080"/>
            <a:ext cx="3486451" cy="261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5498887" y="5652537"/>
            <a:ext cx="2852063"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吹付コンクリートの浮きや</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背面空洞は確認されなかった</a:t>
            </a:r>
          </a:p>
        </p:txBody>
      </p:sp>
    </p:spTree>
    <p:extLst>
      <p:ext uri="{BB962C8B-B14F-4D97-AF65-F5344CB8AC3E}">
        <p14:creationId xmlns:p14="http://schemas.microsoft.com/office/powerpoint/2010/main" val="155969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5" name="正方形/長方形 4"/>
          <p:cNvSpPr/>
          <p:nvPr/>
        </p:nvSpPr>
        <p:spPr>
          <a:xfrm>
            <a:off x="1187624" y="1213559"/>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５）現地確認結果（茨木能勢線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pic>
        <p:nvPicPr>
          <p:cNvPr id="7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852936"/>
            <a:ext cx="432048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0393" y="1628800"/>
            <a:ext cx="3361117" cy="2520838"/>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5292080" y="3947607"/>
            <a:ext cx="3262432"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木の根元部分で吹付に割れが発生</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⇒剥離部分の補修が必要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2123728" y="3983053"/>
            <a:ext cx="864096" cy="490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曲折矢印 6"/>
          <p:cNvSpPr/>
          <p:nvPr/>
        </p:nvSpPr>
        <p:spPr>
          <a:xfrm>
            <a:off x="2771800" y="2398877"/>
            <a:ext cx="2376264" cy="1584176"/>
          </a:xfrm>
          <a:prstGeom prst="bentArrow">
            <a:avLst>
              <a:gd name="adj1" fmla="val 16754"/>
              <a:gd name="adj2" fmla="val 27749"/>
              <a:gd name="adj3" fmla="val 25000"/>
              <a:gd name="adj4" fmla="val 3825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384754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338348"/>
            <a:ext cx="3505200" cy="365760"/>
          </a:xfrm>
        </p:spPr>
        <p:txBody>
          <a:bodyPr/>
          <a:lstStyle/>
          <a:p>
            <a:r>
              <a:rPr kumimoji="1" lang="ja-JP" altLang="en-US" dirty="0" smtClean="0"/>
              <a:t>資料２</a:t>
            </a:r>
            <a:r>
              <a:rPr kumimoji="1" lang="en-US" altLang="ja-JP" dirty="0" smtClean="0"/>
              <a:t>-</a:t>
            </a:r>
            <a:r>
              <a:rPr kumimoji="1" lang="ja-JP" altLang="en-US" dirty="0" smtClean="0"/>
              <a:t>１</a:t>
            </a:r>
            <a:endParaRPr kumimoji="1" lang="ja-JP" altLang="en-US" dirty="0"/>
          </a:p>
        </p:txBody>
      </p:sp>
      <p:sp>
        <p:nvSpPr>
          <p:cNvPr id="17" name="テキスト ボックス 16"/>
          <p:cNvSpPr txBox="1"/>
          <p:nvPr/>
        </p:nvSpPr>
        <p:spPr>
          <a:xfrm>
            <a:off x="971600" y="1268760"/>
            <a:ext cx="7704856" cy="4247317"/>
          </a:xfrm>
          <a:prstGeom prst="rect">
            <a:avLst/>
          </a:prstGeom>
          <a:noFill/>
        </p:spPr>
        <p:txBody>
          <a:bodyPr wrap="square" rtlCol="0">
            <a:spAutoFit/>
          </a:bodyPr>
          <a:lstStyle/>
          <a:p>
            <a:pPr>
              <a:lnSpc>
                <a:spcPct val="150000"/>
              </a:lnSpc>
            </a:pPr>
            <a:r>
              <a:rPr lang="ja-JP" altLang="en-US" sz="3600" dirty="0" smtClean="0">
                <a:latin typeface="HGSｺﾞｼｯｸM" panose="020B0600000000000000" pitchFamily="50" charset="-128"/>
                <a:ea typeface="HGSｺﾞｼｯｸM" panose="020B0600000000000000" pitchFamily="50" charset="-128"/>
              </a:rPr>
              <a:t>１．はじめに</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２．規制区間の解除（緩和）</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３．規制発令の解除基準の検討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４．道路防災対策の優先順位の検討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５．まとめ</a:t>
            </a:r>
            <a:endParaRPr lang="ja-JP" altLang="en-US"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Tree>
    <p:extLst>
      <p:ext uri="{BB962C8B-B14F-4D97-AF65-F5344CB8AC3E}">
        <p14:creationId xmlns:p14="http://schemas.microsoft.com/office/powerpoint/2010/main" val="2500530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所見</a:t>
            </a:r>
            <a:endParaRPr lang="ja-JP" altLang="ja-JP" dirty="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５）現地確認結果（茨木能勢線</a:t>
            </a:r>
            <a:r>
              <a:rPr lang="zh-TW" altLang="en-US" sz="2200" dirty="0" smtClean="0">
                <a:latin typeface="HGSｺﾞｼｯｸM" panose="020B0600000000000000" pitchFamily="50" charset="-128"/>
                <a:ea typeface="HGSｺﾞｼｯｸM" panose="020B0600000000000000" pitchFamily="50" charset="-128"/>
              </a:rPr>
              <a:t>）</a:t>
            </a:r>
            <a:endParaRPr lang="zh-TW" altLang="en-US" sz="22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1319514" y="1528406"/>
            <a:ext cx="7416824" cy="2585323"/>
          </a:xfrm>
          <a:prstGeom prst="rect">
            <a:avLst/>
          </a:prstGeom>
        </p:spPr>
        <p:txBody>
          <a:bodyPr wrap="square">
            <a:spAutoFit/>
          </a:bodyPr>
          <a:lstStyle/>
          <a:p>
            <a:r>
              <a:rPr lang="ja-JP" altLang="en-US" dirty="0" smtClean="0"/>
              <a:t>■構造物の安定性</a:t>
            </a:r>
            <a:endParaRPr lang="en-US" altLang="ja-JP" dirty="0" smtClean="0"/>
          </a:p>
          <a:p>
            <a:r>
              <a:rPr lang="ja-JP" altLang="en-US" dirty="0"/>
              <a:t>　</a:t>
            </a:r>
            <a:r>
              <a:rPr lang="ja-JP" altLang="en-US" dirty="0" smtClean="0"/>
              <a:t>○斜面</a:t>
            </a:r>
            <a:r>
              <a:rPr lang="ja-JP" altLang="en-US" dirty="0"/>
              <a:t>自体</a:t>
            </a:r>
            <a:r>
              <a:rPr lang="ja-JP" altLang="en-US" dirty="0" smtClean="0"/>
              <a:t>は安定</a:t>
            </a:r>
            <a:endParaRPr lang="en-US" altLang="ja-JP" dirty="0" smtClean="0"/>
          </a:p>
          <a:p>
            <a:r>
              <a:rPr lang="ja-JP" altLang="en-US" dirty="0" smtClean="0"/>
              <a:t>　○吹付コンクリートは健全　</a:t>
            </a:r>
            <a:endParaRPr lang="en-US" altLang="ja-JP" dirty="0" smtClean="0"/>
          </a:p>
          <a:p>
            <a:r>
              <a:rPr lang="ja-JP" altLang="en-US" dirty="0" smtClean="0"/>
              <a:t>　○吹付コンクリートの割れ部の補修が必要</a:t>
            </a:r>
            <a:endParaRPr lang="en-US" altLang="ja-JP" dirty="0" smtClean="0"/>
          </a:p>
          <a:p>
            <a:r>
              <a:rPr lang="ja-JP" altLang="en-US" dirty="0" smtClean="0"/>
              <a:t>　　　</a:t>
            </a:r>
            <a:r>
              <a:rPr lang="en-US" altLang="ja-JP" dirty="0" smtClean="0">
                <a:solidFill>
                  <a:srgbClr val="FF0000"/>
                </a:solidFill>
              </a:rPr>
              <a:t>【</a:t>
            </a:r>
            <a:r>
              <a:rPr lang="ja-JP" altLang="en-US" dirty="0" smtClean="0">
                <a:solidFill>
                  <a:srgbClr val="FF0000"/>
                </a:solidFill>
              </a:rPr>
              <a:t>追加対策</a:t>
            </a:r>
            <a:r>
              <a:rPr lang="en-US" altLang="ja-JP" dirty="0" smtClean="0">
                <a:solidFill>
                  <a:srgbClr val="FF0000"/>
                </a:solidFill>
              </a:rPr>
              <a:t>】</a:t>
            </a:r>
            <a:r>
              <a:rPr lang="ja-JP" altLang="en-US" dirty="0" smtClean="0">
                <a:solidFill>
                  <a:srgbClr val="FF0000"/>
                </a:solidFill>
              </a:rPr>
              <a:t>割れ部の撤去と断面修復</a:t>
            </a:r>
            <a:endParaRPr lang="en-US" altLang="ja-JP" baseline="30000" dirty="0" smtClean="0"/>
          </a:p>
          <a:p>
            <a:r>
              <a:rPr lang="ja-JP" altLang="en-US" dirty="0" smtClean="0"/>
              <a:t>　○吹付コンクリート内に根を張る樹木は撤去が必要</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該当樹木の伐採</a:t>
            </a:r>
            <a:endParaRPr lang="en-US" altLang="ja-JP" dirty="0">
              <a:solidFill>
                <a:srgbClr val="FF0000"/>
              </a:solidFill>
            </a:endParaRPr>
          </a:p>
          <a:p>
            <a:r>
              <a:rPr lang="ja-JP" altLang="en-US" dirty="0" smtClean="0"/>
              <a:t>　○吹付コンクリートの水抜き機能は低下しているが変状は出ていない</a:t>
            </a:r>
            <a:endParaRPr lang="en-US" altLang="ja-JP" dirty="0" smtClean="0"/>
          </a:p>
          <a:p>
            <a:r>
              <a:rPr lang="ja-JP" altLang="en-US" dirty="0"/>
              <a:t>　　　</a:t>
            </a:r>
            <a:r>
              <a:rPr lang="ja-JP" altLang="en-US" dirty="0" smtClean="0"/>
              <a:t>⇒モニタリングで変状が確認されれば対策を検討</a:t>
            </a:r>
            <a:endParaRPr lang="en-US" altLang="ja-JP" dirty="0">
              <a:solidFill>
                <a:srgbClr val="FF0000"/>
              </a:solidFill>
            </a:endParaRPr>
          </a:p>
        </p:txBody>
      </p:sp>
      <p:sp>
        <p:nvSpPr>
          <p:cNvPr id="11" name="正方形/長方形 10"/>
          <p:cNvSpPr/>
          <p:nvPr/>
        </p:nvSpPr>
        <p:spPr>
          <a:xfrm>
            <a:off x="1319514" y="4437112"/>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（吹付のひび割れ、浮き等の変状等）</a:t>
            </a:r>
            <a:endParaRPr lang="ja-JP" altLang="en-US" dirty="0"/>
          </a:p>
        </p:txBody>
      </p:sp>
      <p:sp>
        <p:nvSpPr>
          <p:cNvPr id="14" name="下矢印 13"/>
          <p:cNvSpPr/>
          <p:nvPr/>
        </p:nvSpPr>
        <p:spPr>
          <a:xfrm rot="16200000">
            <a:off x="1465842" y="5559589"/>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2195736" y="5589240"/>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en-US" altLang="ja-JP" sz="2000" dirty="0" smtClean="0"/>
          </a:p>
        </p:txBody>
      </p:sp>
    </p:spTree>
    <p:extLst>
      <p:ext uri="{BB962C8B-B14F-4D97-AF65-F5344CB8AC3E}">
        <p14:creationId xmlns:p14="http://schemas.microsoft.com/office/powerpoint/2010/main" val="82385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5" name="正方形/長方形 4"/>
          <p:cNvSpPr/>
          <p:nvPr/>
        </p:nvSpPr>
        <p:spPr>
          <a:xfrm>
            <a:off x="1187624" y="1196752"/>
            <a:ext cx="7416824" cy="5116785"/>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国道４２３号</a:t>
            </a:r>
          </a:p>
          <a:p>
            <a:r>
              <a:rPr lang="ja-JP" altLang="en-US" dirty="0" smtClean="0"/>
              <a:t>　　○</a:t>
            </a:r>
            <a:r>
              <a:rPr lang="ja-JP" altLang="en-US" dirty="0"/>
              <a:t>対象区間	：　箕面市下止々呂美（延長</a:t>
            </a:r>
            <a:r>
              <a:rPr lang="en-US" altLang="ja-JP" dirty="0"/>
              <a:t>1.6km</a:t>
            </a:r>
            <a:r>
              <a:rPr lang="ja-JP" altLang="en-US" dirty="0"/>
              <a:t>）</a:t>
            </a:r>
          </a:p>
          <a:p>
            <a:r>
              <a:rPr lang="ja-JP" altLang="en-US" dirty="0" smtClean="0"/>
              <a:t>　　○</a:t>
            </a:r>
            <a:r>
              <a:rPr lang="ja-JP" altLang="en-US" dirty="0"/>
              <a:t>交通量	：　</a:t>
            </a:r>
            <a:r>
              <a:rPr lang="en-US" altLang="ja-JP" dirty="0"/>
              <a:t>9,269</a:t>
            </a:r>
            <a:r>
              <a:rPr lang="ja-JP" altLang="en-US" dirty="0"/>
              <a:t>台</a:t>
            </a:r>
            <a:r>
              <a:rPr lang="en-US" altLang="ja-JP" dirty="0"/>
              <a:t>/24h</a:t>
            </a:r>
            <a:r>
              <a:rPr lang="ja-JP" altLang="en-US" dirty="0"/>
              <a:t>（</a:t>
            </a:r>
            <a:r>
              <a:rPr lang="en-US" altLang="ja-JP" dirty="0"/>
              <a:t>H22</a:t>
            </a:r>
            <a:r>
              <a:rPr lang="ja-JP" altLang="en-US" dirty="0"/>
              <a:t>年度道路交通センサス）</a:t>
            </a:r>
          </a:p>
          <a:p>
            <a:r>
              <a:rPr lang="ja-JP" altLang="en-US" dirty="0" smtClean="0"/>
              <a:t>　　○</a:t>
            </a:r>
            <a:r>
              <a:rPr lang="ja-JP" altLang="en-US" dirty="0"/>
              <a:t>規制基準	：　通行止め連続雨量</a:t>
            </a:r>
            <a:r>
              <a:rPr lang="en-US" altLang="ja-JP" dirty="0"/>
              <a:t>130mm</a:t>
            </a:r>
            <a:r>
              <a:rPr lang="ja-JP" altLang="en-US" dirty="0"/>
              <a:t>（通行注意</a:t>
            </a:r>
            <a:r>
              <a:rPr lang="en-US" altLang="ja-JP" dirty="0"/>
              <a:t>80mm</a:t>
            </a:r>
            <a:r>
              <a:rPr lang="ja-JP" altLang="en-US" dirty="0"/>
              <a:t>）</a:t>
            </a:r>
          </a:p>
          <a:p>
            <a:r>
              <a:rPr lang="ja-JP" altLang="en-US" dirty="0" smtClean="0"/>
              <a:t>　　○指</a:t>
            </a:r>
            <a:r>
              <a:rPr lang="ja-JP" altLang="en-US" dirty="0"/>
              <a:t>定年度	：　昭和</a:t>
            </a:r>
            <a:r>
              <a:rPr lang="en-US" altLang="ja-JP" dirty="0"/>
              <a:t>46</a:t>
            </a:r>
            <a:r>
              <a:rPr lang="ja-JP" altLang="en-US" dirty="0"/>
              <a:t>年度</a:t>
            </a:r>
            <a:endParaRPr lang="ja-JP" altLang="en-US" sz="1050" dirty="0"/>
          </a:p>
          <a:p>
            <a:r>
              <a:rPr lang="en-US" altLang="ja-JP" sz="1050" dirty="0"/>
              <a:t>  </a:t>
            </a:r>
            <a:endParaRPr lang="ja-JP" altLang="ja-JP" sz="1050"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smtClean="0"/>
          </a:p>
          <a:p>
            <a:endParaRPr lang="en-US" altLang="ja-JP" dirty="0"/>
          </a:p>
          <a:p>
            <a:endParaRPr lang="en-US" altLang="ja-JP" dirty="0"/>
          </a:p>
          <a:p>
            <a:pPr>
              <a:spcBef>
                <a:spcPts val="600"/>
              </a:spcBef>
            </a:pPr>
            <a:endParaRPr lang="en-US" altLang="ja-JP" dirty="0" smtClean="0"/>
          </a:p>
          <a:p>
            <a:pPr>
              <a:spcBef>
                <a:spcPts val="600"/>
              </a:spcBef>
            </a:pPr>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sp>
        <p:nvSpPr>
          <p:cNvPr id="9" name="正方形/長方形 8"/>
          <p:cNvSpPr/>
          <p:nvPr/>
        </p:nvSpPr>
        <p:spPr>
          <a:xfrm>
            <a:off x="1547664" y="5949280"/>
            <a:ext cx="7344308" cy="338554"/>
          </a:xfrm>
          <a:prstGeom prst="rect">
            <a:avLst/>
          </a:prstGeom>
        </p:spPr>
        <p:txBody>
          <a:bodyPr wrap="square">
            <a:spAutoFit/>
          </a:bodyPr>
          <a:lstStyle/>
          <a:p>
            <a:r>
              <a:rPr lang="ja-JP" altLang="ja-JP" sz="1600" dirty="0" smtClean="0"/>
              <a:t>※</a:t>
            </a:r>
            <a:r>
              <a:rPr lang="ja-JP" altLang="ja-JP" sz="1600" dirty="0"/>
              <a:t>雨量観測所　下止々呂美（観測所からの距離 １．５ｋｍ〔最長</a:t>
            </a:r>
            <a:r>
              <a:rPr lang="en-US" altLang="ja-JP" sz="1600" dirty="0"/>
              <a:t>2.0km</a:t>
            </a:r>
            <a:r>
              <a:rPr lang="ja-JP" altLang="ja-JP" sz="1600" dirty="0" err="1"/>
              <a:t>、</a:t>
            </a:r>
            <a:r>
              <a:rPr lang="ja-JP" altLang="ja-JP" sz="1600" dirty="0"/>
              <a:t>最短</a:t>
            </a:r>
            <a:r>
              <a:rPr lang="en-US" altLang="ja-JP" sz="1600" dirty="0"/>
              <a:t>1.0km</a:t>
            </a:r>
            <a:r>
              <a:rPr lang="ja-JP" altLang="ja-JP" sz="1600" dirty="0"/>
              <a:t>〕</a:t>
            </a:r>
            <a:r>
              <a:rPr lang="ja-JP" altLang="ja-JP" sz="1600" dirty="0" smtClean="0"/>
              <a:t>）</a:t>
            </a:r>
            <a:endParaRPr lang="ja-JP" altLang="ja-JP" sz="1600" dirty="0"/>
          </a:p>
        </p:txBody>
      </p:sp>
      <p:graphicFrame>
        <p:nvGraphicFramePr>
          <p:cNvPr id="10" name="表 9"/>
          <p:cNvGraphicFramePr>
            <a:graphicFrameLocks noGrp="1"/>
          </p:cNvGraphicFramePr>
          <p:nvPr>
            <p:extLst>
              <p:ext uri="{D42A27DB-BD31-4B8C-83A1-F6EECF244321}">
                <p14:modId xmlns:p14="http://schemas.microsoft.com/office/powerpoint/2010/main" val="3245068254"/>
              </p:ext>
            </p:extLst>
          </p:nvPr>
        </p:nvGraphicFramePr>
        <p:xfrm>
          <a:off x="1578104" y="3356992"/>
          <a:ext cx="6810321" cy="1371600"/>
        </p:xfrm>
        <a:graphic>
          <a:graphicData uri="http://schemas.openxmlformats.org/drawingml/2006/table">
            <a:tbl>
              <a:tblPr firstRow="1" firstCol="1" bandRow="1">
                <a:tableStyleId>{5C22544A-7EE6-4342-B048-85BDC9FD1C3A}</a:tableStyleId>
              </a:tblPr>
              <a:tblGrid>
                <a:gridCol w="2270107"/>
                <a:gridCol w="2451981"/>
                <a:gridCol w="2088233"/>
              </a:tblGrid>
              <a:tr h="233680">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連続雨量（下止々呂美）</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災害履歴</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dirty="0">
                          <a:effectLst/>
                        </a:rPr>
                        <a:t>H25.9.15</a:t>
                      </a:r>
                      <a:r>
                        <a:rPr lang="ja-JP" sz="1800" kern="100" dirty="0">
                          <a:effectLst/>
                        </a:rPr>
                        <a:t>～</a:t>
                      </a:r>
                      <a:r>
                        <a:rPr lang="en-US" sz="1800" kern="100" dirty="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a:effectLst/>
                        </a:rPr>
                        <a:t>248mm</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a:effectLst/>
                        </a:rPr>
                        <a:t>H26.8.10</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142mm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a:effectLst/>
                        </a:rPr>
                        <a:t>H27.7.17</a:t>
                      </a:r>
                      <a:r>
                        <a:rPr lang="ja-JP" sz="1800" kern="100">
                          <a:effectLst/>
                        </a:rPr>
                        <a:t>～</a:t>
                      </a:r>
                      <a:r>
                        <a:rPr lang="en-US" sz="1800" kern="100">
                          <a:effectLst/>
                        </a:rPr>
                        <a:t>18</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274mm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a:effectLst/>
                        </a:rPr>
                        <a:t>H28.8.29</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a:effectLst/>
                        </a:rPr>
                        <a:t>142mm</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3928951089"/>
              </p:ext>
            </p:extLst>
          </p:nvPr>
        </p:nvGraphicFramePr>
        <p:xfrm>
          <a:off x="1572495" y="5445224"/>
          <a:ext cx="6815928" cy="548640"/>
        </p:xfrm>
        <a:graphic>
          <a:graphicData uri="http://schemas.openxmlformats.org/drawingml/2006/table">
            <a:tbl>
              <a:tblPr firstRow="1" firstCol="1" bandRow="1">
                <a:tableStyleId>{5C22544A-7EE6-4342-B048-85BDC9FD1C3A}</a:tableStyleId>
              </a:tblPr>
              <a:tblGrid>
                <a:gridCol w="2271976"/>
                <a:gridCol w="2271976"/>
                <a:gridCol w="2271976"/>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経験雨量（連続雨量）</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見直し基準雨量</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dirty="0">
                          <a:effectLst/>
                        </a:rPr>
                        <a:t>H27.7.17</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274mm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190mm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12" name="正方形/長方形 11"/>
          <p:cNvSpPr/>
          <p:nvPr/>
        </p:nvSpPr>
        <p:spPr>
          <a:xfrm>
            <a:off x="1547664" y="4674622"/>
            <a:ext cx="7344308" cy="338554"/>
          </a:xfrm>
          <a:prstGeom prst="rect">
            <a:avLst/>
          </a:prstGeom>
        </p:spPr>
        <p:txBody>
          <a:bodyPr wrap="square">
            <a:spAutoFit/>
          </a:bodyPr>
          <a:lstStyle/>
          <a:p>
            <a:r>
              <a:rPr lang="ja-JP" altLang="ja-JP" sz="1600" dirty="0" smtClean="0"/>
              <a:t>※</a:t>
            </a:r>
            <a:r>
              <a:rPr lang="ja-JP" altLang="en-US" sz="1600" dirty="0" smtClean="0"/>
              <a:t>規制基準雨量</a:t>
            </a:r>
            <a:r>
              <a:rPr lang="ja-JP" altLang="en-US" sz="1600" dirty="0"/>
              <a:t>以下の降雨でも災害履歴なし</a:t>
            </a:r>
            <a:endParaRPr lang="ja-JP" altLang="ja-JP" sz="1600" dirty="0"/>
          </a:p>
        </p:txBody>
      </p:sp>
      <p:sp>
        <p:nvSpPr>
          <p:cNvPr id="13"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６）現地確認結果（国道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439016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
        <p:nvSpPr>
          <p:cNvPr id="5" name="正方形/長方形 4"/>
          <p:cNvSpPr/>
          <p:nvPr/>
        </p:nvSpPr>
        <p:spPr>
          <a:xfrm>
            <a:off x="1187624" y="116478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66881"/>
            <a:ext cx="7344816" cy="4842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６）現地確認結果（国道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558510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5" name="正方形/長方形 4"/>
          <p:cNvSpPr/>
          <p:nvPr/>
        </p:nvSpPr>
        <p:spPr>
          <a:xfrm>
            <a:off x="1187624" y="1197967"/>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567299"/>
            <a:ext cx="6761587" cy="4742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６）現地確認結果（国道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10" name="円/楕円 9"/>
          <p:cNvSpPr/>
          <p:nvPr/>
        </p:nvSpPr>
        <p:spPr>
          <a:xfrm rot="16526189">
            <a:off x="2616487" y="4201023"/>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754940" y="4843899"/>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Ａカルテ対応箇所</a:t>
            </a:r>
          </a:p>
        </p:txBody>
      </p:sp>
      <p:sp>
        <p:nvSpPr>
          <p:cNvPr id="12" name="円/楕円 11"/>
          <p:cNvSpPr/>
          <p:nvPr/>
        </p:nvSpPr>
        <p:spPr>
          <a:xfrm rot="1546156">
            <a:off x="4481316" y="4633690"/>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rot="20729751">
            <a:off x="5492208" y="4923388"/>
            <a:ext cx="1140016"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236075" y="4255077"/>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sp>
        <p:nvSpPr>
          <p:cNvPr id="15" name="テキスト ボックス 14"/>
          <p:cNvSpPr txBox="1"/>
          <p:nvPr/>
        </p:nvSpPr>
        <p:spPr>
          <a:xfrm>
            <a:off x="5292080" y="5493569"/>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Ｃカルテ対応箇所</a:t>
            </a:r>
          </a:p>
        </p:txBody>
      </p:sp>
      <p:cxnSp>
        <p:nvCxnSpPr>
          <p:cNvPr id="16" name="直線コネクタ 15"/>
          <p:cNvCxnSpPr/>
          <p:nvPr/>
        </p:nvCxnSpPr>
        <p:spPr>
          <a:xfrm flipV="1">
            <a:off x="6588224" y="1956496"/>
            <a:ext cx="0" cy="35370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2051720" y="1956496"/>
            <a:ext cx="0" cy="60840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051720" y="2172521"/>
            <a:ext cx="4536504" cy="0"/>
          </a:xfrm>
          <a:prstGeom prst="line">
            <a:avLst/>
          </a:prstGeom>
          <a:ln w="571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742736" y="1754120"/>
            <a:ext cx="1217000" cy="400110"/>
          </a:xfrm>
          <a:prstGeom prst="rect">
            <a:avLst/>
          </a:prstGeom>
          <a:noFill/>
          <a:ln>
            <a:noFill/>
            <a:prstDash val="solid"/>
          </a:ln>
        </p:spPr>
        <p:txBody>
          <a:bodyPr wrap="none" rtlCol="0">
            <a:spAutoFit/>
          </a:bodyPr>
          <a:lstStyle/>
          <a:p>
            <a:r>
              <a:rPr kumimoji="1" lang="ja-JP" altLang="en-US" sz="2000" b="1" dirty="0" smtClean="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規制区間</a:t>
            </a:r>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 r="41469" b="-18131"/>
          <a:stretch/>
        </p:blipFill>
        <p:spPr bwMode="auto">
          <a:xfrm>
            <a:off x="7380312" y="609329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120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６）現地確認結果（国道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pic>
        <p:nvPicPr>
          <p:cNvPr id="819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36" t="6536" r="16912" b="16912"/>
          <a:stretch/>
        </p:blipFill>
        <p:spPr bwMode="auto">
          <a:xfrm>
            <a:off x="84403" y="1903721"/>
            <a:ext cx="4457393" cy="334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円/楕円 12"/>
          <p:cNvSpPr/>
          <p:nvPr/>
        </p:nvSpPr>
        <p:spPr>
          <a:xfrm rot="19277242">
            <a:off x="1499067" y="2681365"/>
            <a:ext cx="2599152" cy="19090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23528" y="1781191"/>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斜面自体は安定</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611560" y="5246766"/>
            <a:ext cx="3877985"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急斜面に転石あり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⇒落石の可能性のある石は撤去等が必要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8449" y="1916216"/>
            <a:ext cx="4457393" cy="334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4754846" y="5300872"/>
            <a:ext cx="4083169" cy="584775"/>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草木</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の繁茂により</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斜面の状況を確認できず</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草木が枯れた時期に確認が必要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円/楕円 20"/>
          <p:cNvSpPr/>
          <p:nvPr/>
        </p:nvSpPr>
        <p:spPr>
          <a:xfrm rot="374757">
            <a:off x="4648831" y="1723851"/>
            <a:ext cx="4485146" cy="16570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8861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６）現地確認結果（国道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pic>
        <p:nvPicPr>
          <p:cNvPr id="14" name="Picture 4" descr="\\10000ws200594\H\【１９】都市基盤施設維持管理審議会\H28年度\●異常気象時事前通行規制区間関連\160912_現地確認写真\国道４２３号\DSCF33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319" y="1949451"/>
            <a:ext cx="4427984" cy="3320987"/>
          </a:xfrm>
          <a:prstGeom prst="rect">
            <a:avLst/>
          </a:prstGeom>
          <a:noFill/>
          <a:extLst>
            <a:ext uri="{909E8E84-426E-40DD-AFC4-6F175D3DCCD1}">
              <a14:hiddenFill xmlns:a14="http://schemas.microsoft.com/office/drawing/2010/main">
                <a:solidFill>
                  <a:srgbClr val="FFFFFF"/>
                </a:solidFill>
              </a14:hiddenFill>
            </a:ext>
          </a:extLst>
        </p:spPr>
      </p:pic>
      <p:sp>
        <p:nvSpPr>
          <p:cNvPr id="15" name="円/楕円 14"/>
          <p:cNvSpPr/>
          <p:nvPr/>
        </p:nvSpPr>
        <p:spPr>
          <a:xfrm rot="20436377">
            <a:off x="308893" y="2434975"/>
            <a:ext cx="3417278" cy="27602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80318" y="5292497"/>
            <a:ext cx="3877985"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急斜面に転石あり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⇒落石の可能性のある石は撤去等が必要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970938"/>
            <a:ext cx="4349426" cy="32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6080250" y="5292497"/>
            <a:ext cx="1620957" cy="338554"/>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斜面</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の確認状況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7094802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55" y="1556793"/>
            <a:ext cx="365030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現地状況写真（Ｂ及びＣ）</a:t>
            </a:r>
            <a:endParaRPr lang="ja-JP" altLang="ja-JP" dirty="0"/>
          </a:p>
        </p:txBody>
      </p:sp>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６）現地確認結果（国道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15" name="円/楕円 14"/>
          <p:cNvSpPr/>
          <p:nvPr/>
        </p:nvSpPr>
        <p:spPr>
          <a:xfrm rot="1223126">
            <a:off x="1400976" y="2108596"/>
            <a:ext cx="2686523" cy="19197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599" y="1589955"/>
            <a:ext cx="3587790" cy="268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096184"/>
            <a:ext cx="3470739" cy="260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円/楕円 16"/>
          <p:cNvSpPr/>
          <p:nvPr/>
        </p:nvSpPr>
        <p:spPr>
          <a:xfrm rot="5753268">
            <a:off x="5691188" y="2742839"/>
            <a:ext cx="2480322" cy="646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004048" y="4077072"/>
            <a:ext cx="3877985"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吹付にひび割れ</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⇒変状を確認し必要に応じて対策を検討</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rot="431154">
            <a:off x="2794053" y="4617659"/>
            <a:ext cx="2686523" cy="19197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857438" y="5652537"/>
            <a:ext cx="2236510"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ネット内に落石が堆積</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⇒撤去が必要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テキスト ボックス 15"/>
          <p:cNvSpPr txBox="1"/>
          <p:nvPr/>
        </p:nvSpPr>
        <p:spPr>
          <a:xfrm>
            <a:off x="35496" y="3803796"/>
            <a:ext cx="2236510"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ネットの破損・ゆるみ</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⇒補修が必要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804042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所見</a:t>
            </a:r>
            <a:endParaRPr lang="ja-JP" altLang="ja-JP" dirty="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６）現地確認結果（国道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a:t>
            </a:r>
            <a:endParaRPr lang="zh-TW" altLang="en-US" sz="22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1319514" y="1528406"/>
            <a:ext cx="7416824" cy="3416320"/>
          </a:xfrm>
          <a:prstGeom prst="rect">
            <a:avLst/>
          </a:prstGeom>
        </p:spPr>
        <p:txBody>
          <a:bodyPr wrap="square">
            <a:spAutoFit/>
          </a:bodyPr>
          <a:lstStyle/>
          <a:p>
            <a:r>
              <a:rPr lang="ja-JP" altLang="en-US" dirty="0" smtClean="0"/>
              <a:t>■構造物の安定性</a:t>
            </a:r>
            <a:endParaRPr lang="en-US" altLang="ja-JP" dirty="0" smtClean="0"/>
          </a:p>
          <a:p>
            <a:r>
              <a:rPr lang="ja-JP" altLang="en-US" dirty="0"/>
              <a:t>　</a:t>
            </a:r>
            <a:r>
              <a:rPr lang="ja-JP" altLang="en-US" dirty="0" smtClean="0"/>
              <a:t>○斜面</a:t>
            </a:r>
            <a:r>
              <a:rPr lang="ja-JP" altLang="en-US" dirty="0"/>
              <a:t>自体</a:t>
            </a:r>
            <a:r>
              <a:rPr lang="ja-JP" altLang="en-US" dirty="0" smtClean="0"/>
              <a:t>は安定</a:t>
            </a:r>
            <a:endParaRPr lang="en-US" altLang="ja-JP" dirty="0" smtClean="0"/>
          </a:p>
          <a:p>
            <a:r>
              <a:rPr lang="ja-JP" altLang="en-US" dirty="0" smtClean="0"/>
              <a:t>　○斜面上に大小多くの転石が散見され、必要に応じて落石対策が必要</a:t>
            </a:r>
            <a:endParaRPr lang="en-US" altLang="ja-JP" dirty="0" smtClean="0"/>
          </a:p>
          <a:p>
            <a:r>
              <a:rPr lang="ja-JP" altLang="en-US" dirty="0" smtClean="0"/>
              <a:t>　　　</a:t>
            </a:r>
            <a:r>
              <a:rPr lang="en-US" altLang="ja-JP" dirty="0" smtClean="0">
                <a:solidFill>
                  <a:srgbClr val="FF0000"/>
                </a:solidFill>
              </a:rPr>
              <a:t>【</a:t>
            </a:r>
            <a:r>
              <a:rPr lang="ja-JP" altLang="en-US" dirty="0" smtClean="0">
                <a:solidFill>
                  <a:srgbClr val="FF0000"/>
                </a:solidFill>
              </a:rPr>
              <a:t>追加対策</a:t>
            </a:r>
            <a:r>
              <a:rPr lang="en-US" altLang="ja-JP" dirty="0" smtClean="0">
                <a:solidFill>
                  <a:srgbClr val="FF0000"/>
                </a:solidFill>
              </a:rPr>
              <a:t>】</a:t>
            </a:r>
            <a:r>
              <a:rPr lang="ja-JP" altLang="en-US" dirty="0">
                <a:solidFill>
                  <a:srgbClr val="FF0000"/>
                </a:solidFill>
              </a:rPr>
              <a:t>落石防止</a:t>
            </a:r>
            <a:r>
              <a:rPr lang="ja-JP" altLang="en-US" dirty="0" smtClean="0">
                <a:solidFill>
                  <a:srgbClr val="FF0000"/>
                </a:solidFill>
              </a:rPr>
              <a:t>対策</a:t>
            </a:r>
            <a:endParaRPr lang="en-US" altLang="ja-JP" baseline="30000" dirty="0" smtClean="0"/>
          </a:p>
          <a:p>
            <a:r>
              <a:rPr lang="ja-JP" altLang="en-US" dirty="0" smtClean="0"/>
              <a:t>　○一部の擁壁区間は草木の繁茂により斜面の状況を確認できなかった</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a:solidFill>
                  <a:srgbClr val="FF0000"/>
                </a:solidFill>
              </a:rPr>
              <a:t>状況</a:t>
            </a:r>
            <a:r>
              <a:rPr lang="ja-JP" altLang="en-US" dirty="0" smtClean="0">
                <a:solidFill>
                  <a:srgbClr val="FF0000"/>
                </a:solidFill>
              </a:rPr>
              <a:t>確認</a:t>
            </a:r>
            <a:r>
              <a:rPr lang="ja-JP" altLang="en-US" dirty="0">
                <a:solidFill>
                  <a:srgbClr val="FF0000"/>
                </a:solidFill>
              </a:rPr>
              <a:t>後</a:t>
            </a:r>
            <a:r>
              <a:rPr lang="ja-JP" altLang="en-US" dirty="0" smtClean="0">
                <a:solidFill>
                  <a:srgbClr val="FF0000"/>
                </a:solidFill>
              </a:rPr>
              <a:t>に対応を検討</a:t>
            </a:r>
            <a:endParaRPr lang="en-US" altLang="ja-JP" dirty="0">
              <a:solidFill>
                <a:srgbClr val="FF0000"/>
              </a:solidFill>
            </a:endParaRPr>
          </a:p>
          <a:p>
            <a:pPr marL="261938" indent="-261938"/>
            <a:r>
              <a:rPr lang="ja-JP" altLang="en-US" dirty="0" smtClean="0"/>
              <a:t>　○Ｂ及びＣ区間は、車中からの目視及びカルテによる確認を行った。ネットの破損やゆるみは、道路側に落石が生じない対策が必要</a:t>
            </a:r>
            <a:endParaRPr lang="en-US" altLang="ja-JP" dirty="0" smtClean="0"/>
          </a:p>
          <a:p>
            <a:pPr marL="261938" indent="-261938"/>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ネットの補修、ネット内の落石の撤去</a:t>
            </a:r>
            <a:endParaRPr lang="en-US" altLang="ja-JP" dirty="0">
              <a:solidFill>
                <a:srgbClr val="FF0000"/>
              </a:solidFill>
            </a:endParaRPr>
          </a:p>
          <a:p>
            <a:pPr marL="261938" indent="-261938"/>
            <a:r>
              <a:rPr lang="ja-JP" altLang="en-US" dirty="0"/>
              <a:t>　</a:t>
            </a:r>
            <a:r>
              <a:rPr lang="ja-JP" altLang="en-US" dirty="0" smtClean="0"/>
              <a:t>○Ｂ及びＣ区間の吹付コンクリートで、幅の大きなひび割れが気になる。現状を確認して対策要否を含めた確認が必要</a:t>
            </a:r>
            <a:endParaRPr lang="en-US" altLang="ja-JP" dirty="0" smtClean="0"/>
          </a:p>
          <a:p>
            <a:pPr marL="261938" indent="-261938"/>
            <a:r>
              <a:rPr lang="ja-JP" altLang="en-US" dirty="0" smtClean="0">
                <a:solidFill>
                  <a:srgbClr val="FF0000"/>
                </a:solidFill>
              </a:rPr>
              <a:t>　</a:t>
            </a:r>
            <a:r>
              <a:rPr lang="ja-JP" altLang="en-US" dirty="0"/>
              <a:t>　　</a:t>
            </a:r>
            <a:r>
              <a:rPr lang="en-US" altLang="ja-JP" dirty="0" smtClean="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状況確認後に対応を検討</a:t>
            </a:r>
            <a:endParaRPr lang="en-US" altLang="ja-JP" dirty="0">
              <a:solidFill>
                <a:srgbClr val="FF0000"/>
              </a:solidFill>
            </a:endParaRPr>
          </a:p>
        </p:txBody>
      </p:sp>
      <p:sp>
        <p:nvSpPr>
          <p:cNvPr id="12" name="下矢印 11"/>
          <p:cNvSpPr/>
          <p:nvPr/>
        </p:nvSpPr>
        <p:spPr>
          <a:xfrm rot="16200000">
            <a:off x="1508179" y="5377395"/>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195736" y="5260329"/>
            <a:ext cx="6540602" cy="760959"/>
          </a:xfrm>
          <a:prstGeom prst="rect">
            <a:avLst/>
          </a:prstGeom>
          <a:ln w="63500" cmpd="thinThick">
            <a:solidFill>
              <a:schemeClr val="tx1"/>
            </a:solidFill>
          </a:ln>
        </p:spPr>
        <p:txBody>
          <a:bodyPr wrap="square" lIns="108000" tIns="72000" rIns="108000" bIns="72000">
            <a:spAutoFit/>
          </a:bodyPr>
          <a:lstStyle/>
          <a:p>
            <a:r>
              <a:rPr lang="ja-JP" altLang="en-US" sz="2000" dirty="0" smtClean="0"/>
              <a:t>・斜面の現状を把握できていない箇所が一部あり、道路管理者にて、現状を確認した上で、再度、審議会に諮る。</a:t>
            </a:r>
            <a:endParaRPr lang="en-US" altLang="ja-JP" sz="2000" dirty="0" smtClean="0"/>
          </a:p>
        </p:txBody>
      </p:sp>
    </p:spTree>
    <p:extLst>
      <p:ext uri="{BB962C8B-B14F-4D97-AF65-F5344CB8AC3E}">
        <p14:creationId xmlns:p14="http://schemas.microsoft.com/office/powerpoint/2010/main" val="2329272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graphicFrame>
        <p:nvGraphicFramePr>
          <p:cNvPr id="32" name="表 31"/>
          <p:cNvGraphicFramePr>
            <a:graphicFrameLocks noGrp="1"/>
          </p:cNvGraphicFramePr>
          <p:nvPr>
            <p:extLst>
              <p:ext uri="{D42A27DB-BD31-4B8C-83A1-F6EECF244321}">
                <p14:modId xmlns:p14="http://schemas.microsoft.com/office/powerpoint/2010/main" val="1749253997"/>
              </p:ext>
            </p:extLst>
          </p:nvPr>
        </p:nvGraphicFramePr>
        <p:xfrm>
          <a:off x="899592" y="1196753"/>
          <a:ext cx="7920878" cy="5112569"/>
        </p:xfrm>
        <a:graphic>
          <a:graphicData uri="http://schemas.openxmlformats.org/drawingml/2006/table">
            <a:tbl>
              <a:tblPr firstRow="1" firstCol="1" bandRow="1">
                <a:tableStyleId>{5C22544A-7EE6-4342-B048-85BDC9FD1C3A}</a:tableStyleId>
              </a:tblPr>
              <a:tblGrid>
                <a:gridCol w="2192946"/>
                <a:gridCol w="818276"/>
                <a:gridCol w="818276"/>
                <a:gridCol w="818276"/>
                <a:gridCol w="818276"/>
                <a:gridCol w="818276"/>
                <a:gridCol w="818276"/>
                <a:gridCol w="818276"/>
              </a:tblGrid>
              <a:tr h="630865">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r>
              <a:tr h="560213">
                <a:tc>
                  <a:txBody>
                    <a:bodyPr/>
                    <a:lstStyle/>
                    <a:p>
                      <a:pPr algn="ctr">
                        <a:spcAft>
                          <a:spcPts val="0"/>
                        </a:spcAft>
                      </a:pPr>
                      <a:r>
                        <a:rPr lang="zh-TW"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園部能勢線</a:t>
                      </a:r>
                    </a:p>
                    <a:p>
                      <a:pPr algn="ctr">
                        <a:spcAft>
                          <a:spcPts val="0"/>
                        </a:spcAft>
                      </a:pPr>
                      <a:r>
                        <a:rPr lang="zh-TW"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60213">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茨木能勢線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60213">
                <a:tc>
                  <a:txBody>
                    <a:bodyPr/>
                    <a:lstStyle/>
                    <a:p>
                      <a:pPr algn="ctr">
                        <a:spcAft>
                          <a:spcPts val="0"/>
                        </a:spcAft>
                      </a:pP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号</a:t>
                      </a:r>
                    </a:p>
                    <a:p>
                      <a:pPr algn="ctr">
                        <a:spcAft>
                          <a:spcPts val="0"/>
                        </a:spcAft>
                      </a:pP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（一般国道）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60213">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岸和田牛滝山貝塚線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60213">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岸和田港塔原線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60213">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中垣内南田原線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（一般府道）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60213">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上河内富田林線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（一般府道）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60213">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本堂高井田線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（一般府道）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6" name="V 字形矢印 5"/>
          <p:cNvSpPr/>
          <p:nvPr/>
        </p:nvSpPr>
        <p:spPr>
          <a:xfrm>
            <a:off x="3203848" y="2516221"/>
            <a:ext cx="578312"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1" name="V 字形矢印 10"/>
          <p:cNvSpPr/>
          <p:nvPr/>
        </p:nvSpPr>
        <p:spPr>
          <a:xfrm>
            <a:off x="5148064" y="4281741"/>
            <a:ext cx="1743830"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5" name="テキスト ボックス 14"/>
          <p:cNvSpPr txBox="1"/>
          <p:nvPr/>
        </p:nvSpPr>
        <p:spPr>
          <a:xfrm>
            <a:off x="4475275" y="4082267"/>
            <a:ext cx="846707"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11/15</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V 字形矢印 18"/>
          <p:cNvSpPr/>
          <p:nvPr/>
        </p:nvSpPr>
        <p:spPr>
          <a:xfrm>
            <a:off x="5508104" y="6007282"/>
            <a:ext cx="3457982" cy="207266"/>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0" name="テキスト ボックス 19"/>
          <p:cNvSpPr txBox="1"/>
          <p:nvPr/>
        </p:nvSpPr>
        <p:spPr>
          <a:xfrm>
            <a:off x="5576917" y="5805264"/>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6" name="V 字形矢印 25"/>
          <p:cNvSpPr/>
          <p:nvPr/>
        </p:nvSpPr>
        <p:spPr>
          <a:xfrm>
            <a:off x="5508104" y="5396488"/>
            <a:ext cx="3457982" cy="207266"/>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7" name="テキスト ボックス 26"/>
          <p:cNvSpPr txBox="1"/>
          <p:nvPr/>
        </p:nvSpPr>
        <p:spPr>
          <a:xfrm>
            <a:off x="5576917" y="5200065"/>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p>
        </p:txBody>
      </p:sp>
      <p:sp>
        <p:nvSpPr>
          <p:cNvPr id="28" name="V 字形矢印 27"/>
          <p:cNvSpPr/>
          <p:nvPr/>
        </p:nvSpPr>
        <p:spPr>
          <a:xfrm>
            <a:off x="4285096" y="4884817"/>
            <a:ext cx="1094630"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4250407" y="4555279"/>
            <a:ext cx="768159"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10/7</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31" name="テキスト ボックス 30"/>
          <p:cNvSpPr txBox="1"/>
          <p:nvPr/>
        </p:nvSpPr>
        <p:spPr>
          <a:xfrm>
            <a:off x="4488353" y="3501008"/>
            <a:ext cx="846707"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11/15</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角丸四角形 21"/>
          <p:cNvSpPr/>
          <p:nvPr/>
        </p:nvSpPr>
        <p:spPr>
          <a:xfrm>
            <a:off x="6891894" y="1988841"/>
            <a:ext cx="272394" cy="4248471"/>
          </a:xfrm>
          <a:prstGeom prst="roundRect">
            <a:avLst/>
          </a:prstGeom>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技術審議会・部会④　（</a:t>
            </a:r>
            <a:r>
              <a:rPr kumimoji="1" lang="en-US" altLang="ja-JP" sz="1600" dirty="0" smtClean="0"/>
              <a:t>1</a:t>
            </a:r>
            <a:r>
              <a:rPr lang="en-US" altLang="ja-JP" sz="1600" dirty="0" smtClean="0"/>
              <a:t>/</a:t>
            </a:r>
            <a:r>
              <a:rPr lang="ja-JP" altLang="en-US" sz="1600" dirty="0" smtClean="0"/>
              <a:t>下旬</a:t>
            </a:r>
            <a:r>
              <a:rPr kumimoji="1" lang="ja-JP" altLang="en-US" sz="1600" dirty="0" smtClean="0"/>
              <a:t>）</a:t>
            </a:r>
            <a:endParaRPr kumimoji="1" lang="ja-JP" altLang="en-US" sz="1600" dirty="0"/>
          </a:p>
        </p:txBody>
      </p:sp>
      <p:sp>
        <p:nvSpPr>
          <p:cNvPr id="23" name="角丸四角形 22"/>
          <p:cNvSpPr/>
          <p:nvPr/>
        </p:nvSpPr>
        <p:spPr>
          <a:xfrm>
            <a:off x="7683982" y="1988841"/>
            <a:ext cx="272394" cy="4248471"/>
          </a:xfrm>
          <a:prstGeom prst="roundRect">
            <a:avLst/>
          </a:prstGeom>
          <a:ln w="44450" cmpd="thickThin">
            <a:solidFill>
              <a:schemeClr val="tx1"/>
            </a:solidFill>
          </a:ln>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　（</a:t>
            </a:r>
            <a:r>
              <a:rPr kumimoji="1" lang="en-US" altLang="ja-JP" sz="1600" dirty="0" smtClean="0"/>
              <a:t>2</a:t>
            </a:r>
            <a:r>
              <a:rPr lang="en-US" altLang="ja-JP" sz="1600" dirty="0" smtClean="0"/>
              <a:t>/</a:t>
            </a:r>
            <a:r>
              <a:rPr lang="ja-JP" altLang="en-US" sz="1600" dirty="0" smtClean="0"/>
              <a:t>下旬</a:t>
            </a:r>
            <a:r>
              <a:rPr kumimoji="1" lang="ja-JP" altLang="en-US" sz="1600" dirty="0" smtClean="0"/>
              <a:t>）</a:t>
            </a:r>
            <a:endParaRPr kumimoji="1" lang="ja-JP" altLang="en-US" sz="1600" dirty="0"/>
          </a:p>
        </p:txBody>
      </p:sp>
      <p:sp>
        <p:nvSpPr>
          <p:cNvPr id="25"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ja-JP" altLang="en-US" sz="2400" dirty="0">
                <a:latin typeface="HGSｺﾞｼｯｸM" panose="020B0600000000000000" pitchFamily="50" charset="-128"/>
                <a:ea typeface="HGSｺﾞｼｯｸM" panose="020B0600000000000000" pitchFamily="50" charset="-128"/>
              </a:rPr>
              <a:t> ６）現地</a:t>
            </a:r>
            <a:r>
              <a:rPr lang="ja-JP" altLang="en-US" sz="2400" dirty="0" smtClean="0">
                <a:latin typeface="HGSｺﾞｼｯｸM" panose="020B0600000000000000" pitchFamily="50" charset="-128"/>
                <a:ea typeface="HGSｺﾞｼｯｸM" panose="020B0600000000000000" pitchFamily="50" charset="-128"/>
              </a:rPr>
              <a:t>確認等スケジュール</a:t>
            </a:r>
            <a:r>
              <a:rPr lang="ja-JP" altLang="en-US" sz="2400" dirty="0">
                <a:latin typeface="HGSｺﾞｼｯｸM" panose="020B0600000000000000" pitchFamily="50" charset="-128"/>
                <a:ea typeface="HGSｺﾞｼｯｸM" panose="020B0600000000000000" pitchFamily="50" charset="-128"/>
              </a:rPr>
              <a:t>（案）</a:t>
            </a:r>
          </a:p>
        </p:txBody>
      </p:sp>
      <p:sp>
        <p:nvSpPr>
          <p:cNvPr id="30" name="V 字形矢印 29"/>
          <p:cNvSpPr/>
          <p:nvPr/>
        </p:nvSpPr>
        <p:spPr>
          <a:xfrm>
            <a:off x="3363842" y="2686549"/>
            <a:ext cx="1374228" cy="207266"/>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4104033" y="2492896"/>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6" name="テキスト ボックス 35"/>
          <p:cNvSpPr txBox="1"/>
          <p:nvPr/>
        </p:nvSpPr>
        <p:spPr>
          <a:xfrm>
            <a:off x="2963859" y="2327306"/>
            <a:ext cx="697627" cy="408152"/>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(9/12)</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7" name="星 5 36"/>
          <p:cNvSpPr/>
          <p:nvPr/>
        </p:nvSpPr>
        <p:spPr>
          <a:xfrm>
            <a:off x="3062645" y="2559402"/>
            <a:ext cx="314247" cy="365542"/>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38" name="V 字形矢印 37"/>
          <p:cNvSpPr/>
          <p:nvPr/>
        </p:nvSpPr>
        <p:spPr>
          <a:xfrm>
            <a:off x="3363842" y="2154964"/>
            <a:ext cx="3008358" cy="207868"/>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9" name="テキスト ボックス 38"/>
          <p:cNvSpPr txBox="1"/>
          <p:nvPr/>
        </p:nvSpPr>
        <p:spPr>
          <a:xfrm>
            <a:off x="4102204" y="1789366"/>
            <a:ext cx="1261884"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（関係機関調整）</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0" name="V 字形矢印 39"/>
          <p:cNvSpPr/>
          <p:nvPr/>
        </p:nvSpPr>
        <p:spPr>
          <a:xfrm>
            <a:off x="3203848" y="3068960"/>
            <a:ext cx="578312"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5" name="星 5 4"/>
          <p:cNvSpPr/>
          <p:nvPr/>
        </p:nvSpPr>
        <p:spPr>
          <a:xfrm>
            <a:off x="3062645" y="3142668"/>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7" name="テキスト ボックス 6"/>
          <p:cNvSpPr txBox="1"/>
          <p:nvPr/>
        </p:nvSpPr>
        <p:spPr>
          <a:xfrm>
            <a:off x="2963859" y="2910992"/>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(9/12)</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1" name="V 字形矢印 40"/>
          <p:cNvSpPr/>
          <p:nvPr/>
        </p:nvSpPr>
        <p:spPr>
          <a:xfrm>
            <a:off x="3363842" y="3281698"/>
            <a:ext cx="3528052" cy="219310"/>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2" name="角丸四角形 11"/>
          <p:cNvSpPr/>
          <p:nvPr/>
        </p:nvSpPr>
        <p:spPr>
          <a:xfrm>
            <a:off x="3782160" y="1988841"/>
            <a:ext cx="272394" cy="4248471"/>
          </a:xfrm>
          <a:prstGeom prst="roundRect">
            <a:avLst/>
          </a:prstGeom>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技術審議会・部会②　（</a:t>
            </a:r>
            <a:r>
              <a:rPr kumimoji="1" lang="en-US" altLang="ja-JP" sz="1600" dirty="0" smtClean="0"/>
              <a:t>9</a:t>
            </a:r>
            <a:r>
              <a:rPr lang="en-US" altLang="ja-JP" sz="1600" dirty="0" smtClean="0"/>
              <a:t>/</a:t>
            </a:r>
            <a:r>
              <a:rPr kumimoji="1" lang="en-US" altLang="ja-JP" sz="1600" dirty="0" smtClean="0"/>
              <a:t>28</a:t>
            </a:r>
            <a:r>
              <a:rPr kumimoji="1" lang="ja-JP" altLang="en-US" sz="1600" dirty="0" smtClean="0"/>
              <a:t>）</a:t>
            </a:r>
            <a:endParaRPr kumimoji="1" lang="ja-JP" altLang="en-US" sz="1600" dirty="0"/>
          </a:p>
        </p:txBody>
      </p:sp>
      <p:sp>
        <p:nvSpPr>
          <p:cNvPr id="42" name="テキスト ボックス 41"/>
          <p:cNvSpPr txBox="1"/>
          <p:nvPr/>
        </p:nvSpPr>
        <p:spPr>
          <a:xfrm>
            <a:off x="5602565" y="2894747"/>
            <a:ext cx="697627" cy="246221"/>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p>
        </p:txBody>
      </p:sp>
      <p:sp>
        <p:nvSpPr>
          <p:cNvPr id="43" name="V 字形矢印 42"/>
          <p:cNvSpPr/>
          <p:nvPr/>
        </p:nvSpPr>
        <p:spPr>
          <a:xfrm>
            <a:off x="5071440" y="3068960"/>
            <a:ext cx="1820454" cy="207266"/>
          </a:xfrm>
          <a:prstGeom prst="notchedRightArrow">
            <a:avLst/>
          </a:prstGeom>
          <a:ln>
            <a:prstDash val="dashDot"/>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4" name="V 字形矢印 43"/>
          <p:cNvSpPr/>
          <p:nvPr/>
        </p:nvSpPr>
        <p:spPr>
          <a:xfrm>
            <a:off x="3203848" y="1965639"/>
            <a:ext cx="578312"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5" name="星 5 34"/>
          <p:cNvSpPr/>
          <p:nvPr/>
        </p:nvSpPr>
        <p:spPr>
          <a:xfrm>
            <a:off x="3062645" y="2004492"/>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34" name="テキスト ボックス 33"/>
          <p:cNvSpPr txBox="1"/>
          <p:nvPr/>
        </p:nvSpPr>
        <p:spPr>
          <a:xfrm>
            <a:off x="2963859" y="1772816"/>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(9/12)</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5" name="V 字形矢印 44"/>
          <p:cNvSpPr/>
          <p:nvPr/>
        </p:nvSpPr>
        <p:spPr>
          <a:xfrm>
            <a:off x="5148064" y="3612426"/>
            <a:ext cx="1743830"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5379726" y="1988841"/>
            <a:ext cx="272394" cy="4248471"/>
          </a:xfrm>
          <a:prstGeom prst="roundRect">
            <a:avLst/>
          </a:prstGeom>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技術審議会・部会③　（</a:t>
            </a:r>
            <a:r>
              <a:rPr kumimoji="1" lang="en-US" altLang="ja-JP" sz="1600" dirty="0" smtClean="0"/>
              <a:t>11</a:t>
            </a:r>
            <a:r>
              <a:rPr lang="en-US" altLang="ja-JP" sz="1600" dirty="0" smtClean="0"/>
              <a:t>/</a:t>
            </a:r>
            <a:r>
              <a:rPr lang="ja-JP" altLang="en-US" sz="1600" dirty="0" smtClean="0"/>
              <a:t>下旬</a:t>
            </a:r>
            <a:r>
              <a:rPr kumimoji="1" lang="ja-JP" altLang="en-US" sz="1600" dirty="0" smtClean="0"/>
              <a:t>）</a:t>
            </a:r>
            <a:endParaRPr kumimoji="1" lang="ja-JP" altLang="en-US" sz="1600" dirty="0"/>
          </a:p>
        </p:txBody>
      </p:sp>
    </p:spTree>
    <p:extLst>
      <p:ext uri="{BB962C8B-B14F-4D97-AF65-F5344CB8AC3E}">
        <p14:creationId xmlns:p14="http://schemas.microsoft.com/office/powerpoint/2010/main" val="23449121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sz="3100" dirty="0" smtClean="0">
                <a:latin typeface="HGSｺﾞｼｯｸM" panose="020B0600000000000000" pitchFamily="50" charset="-128"/>
                <a:ea typeface="HGSｺﾞｼｯｸM" panose="020B0600000000000000" pitchFamily="50" charset="-128"/>
              </a:rPr>
              <a:t>規制</a:t>
            </a:r>
            <a:r>
              <a:rPr lang="ja-JP" altLang="en-US" sz="3100" dirty="0">
                <a:latin typeface="HGSｺﾞｼｯｸM" panose="020B0600000000000000" pitchFamily="50" charset="-128"/>
                <a:ea typeface="HGSｺﾞｼｯｸM" panose="020B0600000000000000" pitchFamily="50" charset="-128"/>
              </a:rPr>
              <a:t>発令の解除基準の見直しの検討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1</a:t>
            </a:r>
            <a:r>
              <a:rPr lang="ja-JP" altLang="en-US" sz="2200" dirty="0">
                <a:latin typeface="HGSｺﾞｼｯｸM" panose="020B0600000000000000" pitchFamily="50" charset="-128"/>
                <a:ea typeface="HGSｺﾞｼｯｸM" panose="020B0600000000000000" pitchFamily="50" charset="-128"/>
              </a:rPr>
              <a:t>）概要</a:t>
            </a:r>
          </a:p>
        </p:txBody>
      </p:sp>
      <p:sp>
        <p:nvSpPr>
          <p:cNvPr id="8" name="フッター プレースホルダー 7"/>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5" name="テキスト ボックス 4"/>
          <p:cNvSpPr txBox="1"/>
          <p:nvPr/>
        </p:nvSpPr>
        <p:spPr>
          <a:xfrm>
            <a:off x="108496" y="2276872"/>
            <a:ext cx="8928000" cy="3970318"/>
          </a:xfrm>
          <a:prstGeom prst="rect">
            <a:avLst/>
          </a:prstGeom>
          <a:noFill/>
          <a:ln>
            <a:solidFill>
              <a:schemeClr val="tx1"/>
            </a:solidFill>
            <a:prstDash val="dash"/>
          </a:ln>
        </p:spPr>
        <p:txBody>
          <a:bodyPr wrap="square" rtlCol="0">
            <a:spAutoFit/>
          </a:bodyPr>
          <a:lstStyle/>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１．異常気象時における道路通行規制実施要領第８条で規定する通行規制の「規制基準に基づき所長が行うも</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のとする。」の補足事項は以下①②のとおりとする。</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①　規制開始は、降り始め（時間雨量３㎜以上の降雨量を観測したとき）からの降雨量の累計（連続雨</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量）が規制基準に達したとき。</a:t>
            </a: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②　原則として、連続雨量は時間雨量２㎜以下が６時間連続した場合には、その時点で０㎜リセットと</a:t>
            </a:r>
            <a:r>
              <a:rPr lang="ja-JP" altLang="en-US" sz="1400" dirty="0" err="1">
                <a:latin typeface="HGSｺﾞｼｯｸM" panose="020B0600000000000000" pitchFamily="50" charset="-128"/>
                <a:ea typeface="HGSｺﾞｼｯｸM" panose="020B0600000000000000" pitchFamily="50" charset="-128"/>
                <a:cs typeface="Meiryo UI" panose="020B0604030504040204" pitchFamily="50" charset="-128"/>
              </a:rPr>
              <a:t>す</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る。</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２．異常気象時における道路通行規制実施要領第</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条で規定する</a:t>
            </a:r>
            <a:r>
              <a:rPr lang="ja-JP" altLang="en-US" sz="14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通行規制の解除</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について、以下の①～③を満</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たした場合は通行規制を解除するものとする。</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①　当該通行規制区間（以下「当該区間」という。）において、以下の２項目を満足していること。</a:t>
            </a: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・大阪府土砂災害の防災情報において、当該区間の規制対象としている雨量観測所の「雨量観測所危険</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度判定状況」が、現在及び３時間後の予測で「土砂災害の発生危険ゾーン」の危険度に到達していな</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いこと。</a:t>
            </a: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・気象庁の「土砂災害警戒判定メッシュ情報」において、当該区間の規制の原因となる危険箇所が</a:t>
            </a:r>
            <a:r>
              <a:rPr lang="ja-JP" altLang="en-US" sz="1400" dirty="0" err="1">
                <a:latin typeface="HGSｺﾞｼｯｸM" panose="020B0600000000000000" pitchFamily="50" charset="-128"/>
                <a:ea typeface="HGSｺﾞｼｯｸM" panose="020B0600000000000000" pitchFamily="50" charset="-128"/>
                <a:cs typeface="Meiryo UI" panose="020B0604030504040204" pitchFamily="50" charset="-128"/>
              </a:rPr>
              <a:t>含ま</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err="1">
                <a:latin typeface="HGSｺﾞｼｯｸM" panose="020B0600000000000000" pitchFamily="50" charset="-128"/>
                <a:ea typeface="HGSｺﾞｼｯｸM" panose="020B0600000000000000" pitchFamily="50" charset="-128"/>
                <a:cs typeface="Meiryo UI" panose="020B0604030504040204" pitchFamily="50" charset="-128"/>
              </a:rPr>
              <a:t>れる</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メッシュが実況、予想で土砂災害警戒情報の基準に到達していないこと。</a:t>
            </a: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②　</a:t>
            </a:r>
            <a:r>
              <a:rPr lang="ja-JP" altLang="en-US" sz="14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時間雨量２㎜以下が３時間連続し、その後３時間、大阪府土砂災害の防災情報の当該区間の規制対象</a:t>
            </a:r>
            <a:endParaRPr lang="en-US" altLang="ja-JP" sz="14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u="sng"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としている雨量観測所の時間雨量２㎜以下が続くと予想されていること</a:t>
            </a:r>
            <a:r>
              <a:rPr lang="ja-JP" altLang="en-US" sz="1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③　当該区間の全区間をパトロールし、安全に通行できることが確認できたこと。</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100233" y="1268760"/>
            <a:ext cx="8928000" cy="830997"/>
          </a:xfrm>
          <a:prstGeom prst="rect">
            <a:avLst/>
          </a:prstGeom>
          <a:solidFill>
            <a:schemeClr val="bg2"/>
          </a:solidFill>
          <a:ln>
            <a:solidFill>
              <a:schemeClr val="tx1"/>
            </a:solidFill>
          </a:ln>
        </p:spPr>
        <p:txBody>
          <a:bodyPr wrap="square" rtlCol="0">
            <a:spAutoFit/>
          </a:bodyPr>
          <a:lstStyle/>
          <a:p>
            <a:pPr marL="457200" indent="-457200">
              <a:buFont typeface="Wingdings" panose="05000000000000000000" pitchFamily="2" charset="2"/>
              <a:buChar char="l"/>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日（大阪府）</a:t>
            </a:r>
          </a:p>
          <a:p>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　　異常気象時における通行規制の運用について（通知）</a:t>
            </a:r>
          </a:p>
        </p:txBody>
      </p:sp>
    </p:spTree>
    <p:extLst>
      <p:ext uri="{BB962C8B-B14F-4D97-AF65-F5344CB8AC3E}">
        <p14:creationId xmlns:p14="http://schemas.microsoft.com/office/powerpoint/2010/main" val="387622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１．はじめに　～検討対象～</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34" name="テキスト ボックス 33"/>
          <p:cNvSpPr txBox="1"/>
          <p:nvPr/>
        </p:nvSpPr>
        <p:spPr>
          <a:xfrm>
            <a:off x="467543" y="1393606"/>
            <a:ext cx="8424937" cy="4339650"/>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規制区間の解除（緩和）について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⇒池田土木管内３区間の現地確認</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(9/12)</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を実施。</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確認結果を踏まえた取扱いを検討</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規制発令の解除基準について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⇒解除基準の設定手法の検討を開始。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29</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11</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月を目途に中間とりまとめ。</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道路防災対策の優先順位付けについて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⇒優先順位付けに関する指標等の検討を開始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29</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目途にとりまとめ。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211954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sz="3100" dirty="0" smtClean="0">
                <a:latin typeface="HGSｺﾞｼｯｸM" panose="020B0600000000000000" pitchFamily="50" charset="-128"/>
                <a:ea typeface="HGSｺﾞｼｯｸM" panose="020B0600000000000000" pitchFamily="50" charset="-128"/>
              </a:rPr>
              <a:t>規制</a:t>
            </a:r>
            <a:r>
              <a:rPr lang="ja-JP" altLang="en-US" sz="3100" dirty="0">
                <a:latin typeface="HGSｺﾞｼｯｸM" panose="020B0600000000000000" pitchFamily="50" charset="-128"/>
                <a:ea typeface="HGSｺﾞｼｯｸM" panose="020B0600000000000000" pitchFamily="50" charset="-128"/>
              </a:rPr>
              <a:t>発令の解除基準の見直しの検討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1</a:t>
            </a:r>
            <a:r>
              <a:rPr lang="ja-JP" altLang="en-US" sz="2200" dirty="0">
                <a:latin typeface="HGSｺﾞｼｯｸM" panose="020B0600000000000000" pitchFamily="50" charset="-128"/>
                <a:ea typeface="HGSｺﾞｼｯｸM" panose="020B0600000000000000" pitchFamily="50" charset="-128"/>
              </a:rPr>
              <a:t>）概要</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8" name="テキスト ボックス 7"/>
          <p:cNvSpPr txBox="1"/>
          <p:nvPr/>
        </p:nvSpPr>
        <p:spPr>
          <a:xfrm>
            <a:off x="539552" y="1340768"/>
            <a:ext cx="7920880" cy="830997"/>
          </a:xfrm>
          <a:prstGeom prst="rect">
            <a:avLst/>
          </a:prstGeom>
          <a:noFill/>
          <a:ln>
            <a:noFill/>
            <a:prstDash val="dash"/>
          </a:ln>
        </p:spPr>
        <p:txBody>
          <a:bodyPr wrap="square" rtlCol="0">
            <a:spAutoFit/>
          </a:bodyPr>
          <a:lstStyle/>
          <a:p>
            <a:pPr marL="457200" indent="-457200">
              <a:buFont typeface="Wingdings" panose="05000000000000000000" pitchFamily="2" charset="2"/>
              <a:buChar char="Ø"/>
            </a:pP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降雨と地質</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・地形</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特性の</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関係</a:t>
            </a:r>
            <a:r>
              <a:rPr lang="ja-JP" altLang="en-US" sz="2000" dirty="0">
                <a:solidFill>
                  <a:srgbClr val="000000"/>
                </a:solidFill>
                <a:latin typeface="HGSｺﾞｼｯｸM" panose="020B0600000000000000" pitchFamily="50" charset="-128"/>
                <a:ea typeface="HGSｺﾞｼｯｸM" panose="020B0600000000000000" pitchFamily="50" charset="-128"/>
                <a:cs typeface="Times New Roman"/>
              </a:rPr>
              <a:t>（雨量と雨水浸透挙動）</a:t>
            </a:r>
            <a:endParaRPr lang="en-US" altLang="ja-JP" sz="2000" dirty="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降雨と災害</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発生</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履歴の</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関係</a:t>
            </a:r>
            <a:r>
              <a:rPr lang="ja-JP" altLang="en-US" sz="2000" dirty="0" smtClean="0">
                <a:solidFill>
                  <a:srgbClr val="000000"/>
                </a:solidFill>
                <a:latin typeface="HGSｺﾞｼｯｸM" panose="020B0600000000000000" pitchFamily="50" charset="-128"/>
                <a:ea typeface="HGSｺﾞｼｯｸM" panose="020B0600000000000000" pitchFamily="50" charset="-128"/>
                <a:cs typeface="Times New Roman"/>
              </a:rPr>
              <a:t>（雨量と災害</a:t>
            </a:r>
            <a:r>
              <a:rPr lang="ja-JP" altLang="en-US" sz="2000" dirty="0">
                <a:solidFill>
                  <a:srgbClr val="000000"/>
                </a:solidFill>
                <a:latin typeface="HGSｺﾞｼｯｸM" panose="020B0600000000000000" pitchFamily="50" charset="-128"/>
                <a:ea typeface="HGSｺﾞｼｯｸM" panose="020B0600000000000000" pitchFamily="50" charset="-128"/>
                <a:cs typeface="Times New Roman"/>
              </a:rPr>
              <a:t>発生</a:t>
            </a:r>
            <a:r>
              <a:rPr lang="ja-JP" altLang="en-US" sz="2000" dirty="0" smtClean="0">
                <a:solidFill>
                  <a:srgbClr val="000000"/>
                </a:solidFill>
                <a:latin typeface="HGSｺﾞｼｯｸM" panose="020B0600000000000000" pitchFamily="50" charset="-128"/>
                <a:ea typeface="HGSｺﾞｼｯｸM" panose="020B0600000000000000" pitchFamily="50" charset="-128"/>
                <a:cs typeface="Times New Roman"/>
              </a:rPr>
              <a:t>時間）</a:t>
            </a:r>
            <a:endParaRPr lang="en-US" altLang="ja-JP" sz="2000" dirty="0">
              <a:solidFill>
                <a:srgbClr val="000000"/>
              </a:solidFill>
              <a:latin typeface="HGSｺﾞｼｯｸM" panose="020B0600000000000000" pitchFamily="50" charset="-128"/>
              <a:ea typeface="HGSｺﾞｼｯｸM" panose="020B0600000000000000" pitchFamily="50" charset="-128"/>
              <a:cs typeface="Times New Roman"/>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43305958"/>
              </p:ext>
            </p:extLst>
          </p:nvPr>
        </p:nvGraphicFramePr>
        <p:xfrm>
          <a:off x="757610" y="2339930"/>
          <a:ext cx="7414790" cy="3897382"/>
        </p:xfrm>
        <a:graphic>
          <a:graphicData uri="http://schemas.openxmlformats.org/presentationml/2006/ole">
            <mc:AlternateContent xmlns:mc="http://schemas.openxmlformats.org/markup-compatibility/2006">
              <mc:Choice xmlns:v="urn:schemas-microsoft-com:vml" Requires="v">
                <p:oleObj spid="_x0000_s1060" name="Picture" r:id="rId4" imgW="6696000" imgH="3533760" progId="Word.Picture.8">
                  <p:embed/>
                </p:oleObj>
              </mc:Choice>
              <mc:Fallback>
                <p:oleObj name="Picture" r:id="rId4" imgW="6696000" imgH="3533760" progId="Word.Picture.8">
                  <p:embed/>
                  <p:pic>
                    <p:nvPicPr>
                      <p:cNvPr id="0" name=""/>
                      <p:cNvPicPr>
                        <a:picLocks noChangeAspect="1" noChangeArrowheads="1"/>
                      </p:cNvPicPr>
                      <p:nvPr/>
                    </p:nvPicPr>
                    <p:blipFill>
                      <a:blip r:embed="rId5">
                        <a:grayscl/>
                        <a:biLevel thresh="50000"/>
                      </a:blip>
                      <a:srcRect/>
                      <a:stretch>
                        <a:fillRect/>
                      </a:stretch>
                    </p:blipFill>
                    <p:spPr bwMode="auto">
                      <a:xfrm>
                        <a:off x="757610" y="2339930"/>
                        <a:ext cx="7414790" cy="3897382"/>
                      </a:xfrm>
                      <a:prstGeom prst="rect">
                        <a:avLst/>
                      </a:prstGeom>
                      <a:solidFill>
                        <a:schemeClr val="bg2"/>
                      </a:solidFill>
                      <a:ln>
                        <a:noFill/>
                      </a:ln>
                    </p:spPr>
                  </p:pic>
                </p:oleObj>
              </mc:Fallback>
            </mc:AlternateContent>
          </a:graphicData>
        </a:graphic>
      </p:graphicFrame>
      <p:sp>
        <p:nvSpPr>
          <p:cNvPr id="7" name="テキスト ボックス 6"/>
          <p:cNvSpPr txBox="1"/>
          <p:nvPr/>
        </p:nvSpPr>
        <p:spPr>
          <a:xfrm>
            <a:off x="6300192" y="2402885"/>
            <a:ext cx="2172190" cy="954107"/>
          </a:xfrm>
          <a:prstGeom prst="rect">
            <a:avLst/>
          </a:prstGeom>
          <a:solidFill>
            <a:schemeClr val="bg1"/>
          </a:solidFill>
          <a:ln>
            <a:solidFill>
              <a:schemeClr val="tx1"/>
            </a:solidFill>
            <a:prstDash val="dash"/>
          </a:ln>
        </p:spPr>
        <p:txBody>
          <a:bodyPr wrap="square" rtlCol="0">
            <a:spAutoFit/>
          </a:bodyPr>
          <a:lstStyle/>
          <a:p>
            <a:r>
              <a:rPr lang="ja-JP" altLang="ja-JP" sz="1400" dirty="0">
                <a:latin typeface="Meiryo UI" panose="020B0604030504040204" pitchFamily="50" charset="-128"/>
                <a:ea typeface="Meiryo UI" panose="020B0604030504040204" pitchFamily="50" charset="-128"/>
                <a:cs typeface="Meiryo UI" panose="020B0604030504040204" pitchFamily="50" charset="-128"/>
              </a:rPr>
              <a:t>規制を解除する条件は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斜面崩壊の発生確率が極めて低くなった時点として設定される必要がある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562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solidFill>
                  <a:schemeClr val="tx1"/>
                </a:solidFill>
                <a:latin typeface="HGSｺﾞｼｯｸM" panose="020B0600000000000000" pitchFamily="50" charset="-128"/>
                <a:ea typeface="HGSｺﾞｼｯｸM" panose="020B0600000000000000" pitchFamily="50" charset="-128"/>
              </a:rPr>
              <a:t>３．</a:t>
            </a:r>
            <a:r>
              <a:rPr lang="ja-JP" altLang="en-US" sz="3100" dirty="0" smtClean="0">
                <a:solidFill>
                  <a:schemeClr val="tx1"/>
                </a:solidFill>
                <a:latin typeface="HGSｺﾞｼｯｸM" panose="020B0600000000000000" pitchFamily="50" charset="-128"/>
                <a:ea typeface="HGSｺﾞｼｯｸM" panose="020B0600000000000000" pitchFamily="50" charset="-128"/>
              </a:rPr>
              <a:t>規制</a:t>
            </a:r>
            <a:r>
              <a:rPr lang="ja-JP" altLang="en-US" sz="3100" dirty="0">
                <a:solidFill>
                  <a:schemeClr val="tx1"/>
                </a:solidFill>
                <a:latin typeface="HGSｺﾞｼｯｸM" panose="020B0600000000000000" pitchFamily="50" charset="-128"/>
                <a:ea typeface="HGSｺﾞｼｯｸM" panose="020B0600000000000000" pitchFamily="50" charset="-128"/>
              </a:rPr>
              <a:t>発令の解除基準の見直しの検討</a:t>
            </a:r>
            <a:r>
              <a:rPr lang="en-US" altLang="ja-JP" dirty="0">
                <a:solidFill>
                  <a:schemeClr val="tx1"/>
                </a:solidFill>
                <a:latin typeface="HGSｺﾞｼｯｸM" panose="020B0600000000000000" pitchFamily="50" charset="-128"/>
                <a:ea typeface="HGSｺﾞｼｯｸM" panose="020B0600000000000000" pitchFamily="50" charset="-128"/>
              </a:rPr>
              <a:t/>
            </a:r>
            <a:br>
              <a:rPr lang="en-US" altLang="ja-JP" dirty="0">
                <a:solidFill>
                  <a:schemeClr val="tx1"/>
                </a:solidFill>
                <a:latin typeface="HGSｺﾞｼｯｸM" panose="020B0600000000000000" pitchFamily="50" charset="-128"/>
                <a:ea typeface="HGSｺﾞｼｯｸM" panose="020B0600000000000000" pitchFamily="50" charset="-128"/>
              </a:rPr>
            </a:br>
            <a:r>
              <a:rPr lang="ja-JP" altLang="en-US" dirty="0">
                <a:solidFill>
                  <a:schemeClr val="tx1"/>
                </a:solidFill>
                <a:latin typeface="HGSｺﾞｼｯｸM" panose="020B0600000000000000" pitchFamily="50" charset="-128"/>
                <a:ea typeface="HGSｺﾞｼｯｸM" panose="020B0600000000000000" pitchFamily="50" charset="-128"/>
              </a:rPr>
              <a:t>　</a:t>
            </a:r>
            <a:r>
              <a:rPr lang="en-US" altLang="ja-JP" sz="2200" dirty="0">
                <a:solidFill>
                  <a:schemeClr val="tx1"/>
                </a:solidFill>
                <a:latin typeface="HGSｺﾞｼｯｸM" panose="020B0600000000000000" pitchFamily="50" charset="-128"/>
                <a:ea typeface="HGSｺﾞｼｯｸM" panose="020B0600000000000000" pitchFamily="50" charset="-128"/>
              </a:rPr>
              <a:t>2</a:t>
            </a:r>
            <a:r>
              <a:rPr lang="ja-JP" altLang="en-US" sz="2200" dirty="0">
                <a:solidFill>
                  <a:schemeClr val="tx1"/>
                </a:solidFill>
                <a:latin typeface="HGSｺﾞｼｯｸM" panose="020B0600000000000000" pitchFamily="50" charset="-128"/>
                <a:ea typeface="HGSｺﾞｼｯｸM" panose="020B0600000000000000" pitchFamily="50" charset="-128"/>
              </a:rPr>
              <a:t>）解除基準の検討</a:t>
            </a:r>
            <a:endParaRPr kumimoji="1" lang="ja-JP" altLang="en-US" dirty="0">
              <a:solidFill>
                <a:schemeClr val="tx1"/>
              </a:solidFill>
            </a:endParaRPr>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sp>
        <p:nvSpPr>
          <p:cNvPr id="5" name="角丸四角形 4"/>
          <p:cNvSpPr/>
          <p:nvPr/>
        </p:nvSpPr>
        <p:spPr>
          <a:xfrm>
            <a:off x="1860725" y="1377330"/>
            <a:ext cx="3993814" cy="5040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①降雨指標の整理</a:t>
            </a:r>
          </a:p>
        </p:txBody>
      </p:sp>
      <p:sp>
        <p:nvSpPr>
          <p:cNvPr id="6" name="角丸四角形 5"/>
          <p:cNvSpPr/>
          <p:nvPr/>
        </p:nvSpPr>
        <p:spPr>
          <a:xfrm>
            <a:off x="1872511" y="2169418"/>
            <a:ext cx="3981666" cy="5040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t>②災害履歴の整理</a:t>
            </a:r>
            <a:endParaRPr kumimoji="1" lang="ja-JP" altLang="en-US" dirty="0"/>
          </a:p>
        </p:txBody>
      </p:sp>
      <p:sp>
        <p:nvSpPr>
          <p:cNvPr id="8" name="角丸四角形 7"/>
          <p:cNvSpPr/>
          <p:nvPr/>
        </p:nvSpPr>
        <p:spPr>
          <a:xfrm>
            <a:off x="1947382" y="3035824"/>
            <a:ext cx="3904496" cy="609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t>③降雨停止</a:t>
            </a:r>
            <a:r>
              <a:rPr lang="ja-JP" altLang="en-US" dirty="0" smtClean="0"/>
              <a:t>時間等と災害の関係整理</a:t>
            </a:r>
            <a:endParaRPr lang="en-US" altLang="ja-JP" dirty="0"/>
          </a:p>
          <a:p>
            <a:pPr algn="ctr"/>
            <a:r>
              <a:rPr lang="ja-JP" altLang="en-US" dirty="0" smtClean="0">
                <a:solidFill>
                  <a:schemeClr val="tx1"/>
                </a:solidFill>
              </a:rPr>
              <a:t>～解除</a:t>
            </a:r>
            <a:r>
              <a:rPr lang="ja-JP" altLang="en-US" dirty="0">
                <a:solidFill>
                  <a:schemeClr val="tx1"/>
                </a:solidFill>
              </a:rPr>
              <a:t>基準の</a:t>
            </a:r>
            <a:r>
              <a:rPr lang="ja-JP" altLang="en-US" dirty="0" smtClean="0">
                <a:solidFill>
                  <a:schemeClr val="tx1"/>
                </a:solidFill>
              </a:rPr>
              <a:t>設定方法の検討～</a:t>
            </a:r>
            <a:endParaRPr kumimoji="1" lang="ja-JP" altLang="en-US" dirty="0">
              <a:solidFill>
                <a:schemeClr val="tx1"/>
              </a:solidFill>
            </a:endParaRPr>
          </a:p>
        </p:txBody>
      </p:sp>
      <p:sp>
        <p:nvSpPr>
          <p:cNvPr id="9" name="角丸四角形 8"/>
          <p:cNvSpPr/>
          <p:nvPr/>
        </p:nvSpPr>
        <p:spPr>
          <a:xfrm>
            <a:off x="2063708" y="5397192"/>
            <a:ext cx="3788170" cy="5040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⑤規制発令の解除</a:t>
            </a:r>
            <a:r>
              <a:rPr kumimoji="1" lang="ja-JP" altLang="en-US" dirty="0" smtClean="0"/>
              <a:t>基準の設定</a:t>
            </a:r>
            <a:endParaRPr kumimoji="1" lang="ja-JP" altLang="en-US" dirty="0"/>
          </a:p>
        </p:txBody>
      </p:sp>
      <p:sp>
        <p:nvSpPr>
          <p:cNvPr id="10" name="下矢印 9"/>
          <p:cNvSpPr/>
          <p:nvPr/>
        </p:nvSpPr>
        <p:spPr>
          <a:xfrm>
            <a:off x="3799650" y="4725144"/>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1947382" y="4005064"/>
            <a:ext cx="3904496" cy="5040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④モニタリングによる確認</a:t>
            </a:r>
          </a:p>
        </p:txBody>
      </p:sp>
    </p:spTree>
    <p:extLst>
      <p:ext uri="{BB962C8B-B14F-4D97-AF65-F5344CB8AC3E}">
        <p14:creationId xmlns:p14="http://schemas.microsoft.com/office/powerpoint/2010/main" val="1586810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6857" y="116632"/>
            <a:ext cx="8229600" cy="1008112"/>
          </a:xfrm>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sz="3100" dirty="0" smtClean="0">
                <a:latin typeface="HGSｺﾞｼｯｸM" panose="020B0600000000000000" pitchFamily="50" charset="-128"/>
                <a:ea typeface="HGSｺﾞｼｯｸM" panose="020B0600000000000000" pitchFamily="50" charset="-128"/>
              </a:rPr>
              <a:t>規制</a:t>
            </a:r>
            <a:r>
              <a:rPr lang="ja-JP" altLang="en-US" sz="3100" dirty="0">
                <a:latin typeface="HGSｺﾞｼｯｸM" panose="020B0600000000000000" pitchFamily="50" charset="-128"/>
                <a:ea typeface="HGSｺﾞｼｯｸM" panose="020B0600000000000000" pitchFamily="50" charset="-128"/>
              </a:rPr>
              <a:t>発令の解除基準の見直しの検討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）基本項目：①降雨指標の整理</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graphicFrame>
        <p:nvGraphicFramePr>
          <p:cNvPr id="18" name="表 17"/>
          <p:cNvGraphicFramePr>
            <a:graphicFrameLocks noGrp="1"/>
          </p:cNvGraphicFramePr>
          <p:nvPr>
            <p:extLst>
              <p:ext uri="{D42A27DB-BD31-4B8C-83A1-F6EECF244321}">
                <p14:modId xmlns:p14="http://schemas.microsoft.com/office/powerpoint/2010/main" val="2862067290"/>
              </p:ext>
            </p:extLst>
          </p:nvPr>
        </p:nvGraphicFramePr>
        <p:xfrm>
          <a:off x="183169" y="1916888"/>
          <a:ext cx="8810626" cy="4392432"/>
        </p:xfrm>
        <a:graphic>
          <a:graphicData uri="http://schemas.openxmlformats.org/drawingml/2006/table">
            <a:tbl>
              <a:tblPr firstRow="1" bandRow="1">
                <a:tableStyleId>{5C22544A-7EE6-4342-B048-85BDC9FD1C3A}</a:tableStyleId>
              </a:tblPr>
              <a:tblGrid>
                <a:gridCol w="1430314">
                  <a:extLst>
                    <a:ext uri="{9D8B030D-6E8A-4147-A177-3AD203B41FA5}">
                      <a16:colId xmlns="" xmlns:a16="http://schemas.microsoft.com/office/drawing/2014/main" val="20000"/>
                    </a:ext>
                  </a:extLst>
                </a:gridCol>
                <a:gridCol w="4211959">
                  <a:extLst>
                    <a:ext uri="{9D8B030D-6E8A-4147-A177-3AD203B41FA5}">
                      <a16:colId xmlns="" xmlns:a16="http://schemas.microsoft.com/office/drawing/2014/main" val="20001"/>
                    </a:ext>
                  </a:extLst>
                </a:gridCol>
                <a:gridCol w="3168353">
                  <a:extLst>
                    <a:ext uri="{9D8B030D-6E8A-4147-A177-3AD203B41FA5}">
                      <a16:colId xmlns="" xmlns:a16="http://schemas.microsoft.com/office/drawing/2014/main" val="20002"/>
                    </a:ext>
                  </a:extLst>
                </a:gridCol>
              </a:tblGrid>
              <a:tr h="3237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kern="120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降雨指標</a:t>
                      </a:r>
                      <a:endParaRPr kumimoji="1" lang="en-US" altLang="ja-JP" sz="1400" b="1" kern="120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1" kern="120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概要</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40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指標情報の入手方法</a:t>
                      </a:r>
                    </a:p>
                  </a:txBody>
                  <a:tcPr anchor="ct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0"/>
                  </a:ext>
                </a:extLst>
              </a:tr>
              <a:tr h="7562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dk1"/>
                          </a:solidFill>
                          <a:effectLst/>
                          <a:latin typeface="+mn-ea"/>
                          <a:ea typeface="+mn-ea"/>
                          <a:cs typeface="+mn-cs"/>
                        </a:rPr>
                        <a:t>時間</a:t>
                      </a:r>
                      <a:r>
                        <a:rPr kumimoji="1" lang="ja-JP" altLang="en-US" sz="1200" kern="1200" dirty="0">
                          <a:solidFill>
                            <a:schemeClr val="dk1"/>
                          </a:solidFill>
                          <a:effectLst/>
                          <a:latin typeface="+mn-ea"/>
                          <a:ea typeface="+mn-ea"/>
                          <a:cs typeface="+mn-cs"/>
                        </a:rPr>
                        <a:t>雨量，ｎ時間雨量</a:t>
                      </a:r>
                      <a:endParaRPr kumimoji="1" lang="ja-JP" altLang="en-US" sz="1200" b="0" kern="1200" dirty="0">
                        <a:ln>
                          <a:solidFill>
                            <a:schemeClr val="bg1"/>
                          </a:solidFill>
                        </a:ln>
                        <a:solidFill>
                          <a:schemeClr val="dk1"/>
                        </a:solidFill>
                        <a:latin typeface="+mn-ea"/>
                        <a:ea typeface="+mn-ea"/>
                        <a:cs typeface="Meiryo UI" panose="020B0604030504040204" pitchFamily="50" charset="-128"/>
                      </a:endParaRPr>
                    </a:p>
                    <a:p>
                      <a:pPr algn="l"/>
                      <a:endParaRPr kumimoji="1" lang="ja-JP" altLang="en-US" sz="1200" b="0" dirty="0">
                        <a:ln>
                          <a:solidFill>
                            <a:schemeClr val="bg1"/>
                          </a:solidFill>
                        </a:ln>
                        <a:latin typeface="+mn-ea"/>
                        <a:ea typeface="+mn-ea"/>
                        <a:cs typeface="Meiryo UI" panose="020B0604030504040204" pitchFamily="50" charset="-128"/>
                      </a:endParaRPr>
                    </a:p>
                  </a:txBody>
                  <a:tcPr anchor="ctr"/>
                </a:tc>
                <a:tc>
                  <a:txBody>
                    <a:bodyPr/>
                    <a:lstStyle/>
                    <a:p>
                      <a:pPr marL="0" algn="l" rtl="0" eaLnBrk="1" latinLnBrk="0" hangingPunct="1"/>
                      <a:r>
                        <a:rPr kumimoji="1" lang="ja-JP" altLang="ja-JP" sz="1200" kern="1200" dirty="0">
                          <a:solidFill>
                            <a:schemeClr val="dk1"/>
                          </a:solidFill>
                          <a:effectLst/>
                          <a:latin typeface="+mn-ea"/>
                          <a:ea typeface="+mn-ea"/>
                          <a:cs typeface="+mn-cs"/>
                        </a:rPr>
                        <a:t>任意の時間を基準としてｎ時間前までの１時間雨量の合計値</a:t>
                      </a:r>
                      <a:endParaRPr kumimoji="1" lang="en-US" altLang="ja-JP" sz="1200"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a:solidFill>
                            <a:schemeClr val="dk1"/>
                          </a:solidFill>
                          <a:effectLst/>
                          <a:latin typeface="+mn-ea"/>
                          <a:ea typeface="+mn-ea"/>
                          <a:cs typeface="+mn-cs"/>
                        </a:rPr>
                        <a:t>時間雨量</a:t>
                      </a:r>
                      <a:r>
                        <a:rPr kumimoji="1" lang="ja-JP" altLang="en-US" sz="1200" u="sng" kern="1200" dirty="0" smtClean="0">
                          <a:solidFill>
                            <a:schemeClr val="dk1"/>
                          </a:solidFill>
                          <a:effectLst/>
                          <a:latin typeface="+mn-ea"/>
                          <a:ea typeface="+mn-ea"/>
                          <a:cs typeface="+mn-cs"/>
                        </a:rPr>
                        <a:t>は、実務的</a:t>
                      </a:r>
                      <a:r>
                        <a:rPr kumimoji="1" lang="ja-JP" altLang="en-US" sz="1200" u="sng" kern="1200" dirty="0">
                          <a:solidFill>
                            <a:schemeClr val="dk1"/>
                          </a:solidFill>
                          <a:effectLst/>
                          <a:latin typeface="+mn-ea"/>
                          <a:ea typeface="+mn-ea"/>
                          <a:cs typeface="+mn-cs"/>
                        </a:rPr>
                        <a:t>に扱いやすい</a:t>
                      </a:r>
                      <a:endParaRPr kumimoji="1" lang="en-US" altLang="ja-JP" sz="1200" u="sng"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baseline="0" dirty="0">
                          <a:solidFill>
                            <a:schemeClr val="dk1"/>
                          </a:solidFill>
                          <a:effectLst/>
                          <a:uFill>
                            <a:solidFill>
                              <a:schemeClr val="tx1"/>
                            </a:solidFill>
                          </a:uFill>
                          <a:latin typeface="+mn-ea"/>
                          <a:ea typeface="+mn-ea"/>
                          <a:cs typeface="+mn-cs"/>
                        </a:rPr>
                        <a:t>Ｎ</a:t>
                      </a:r>
                      <a:r>
                        <a:rPr kumimoji="1" lang="ja-JP" altLang="ja-JP" sz="1200" u="sng" kern="1200" baseline="0" dirty="0">
                          <a:solidFill>
                            <a:schemeClr val="dk1"/>
                          </a:solidFill>
                          <a:effectLst/>
                          <a:uFill>
                            <a:solidFill>
                              <a:schemeClr val="tx1"/>
                            </a:solidFill>
                          </a:uFill>
                          <a:latin typeface="+mn-ea"/>
                          <a:ea typeface="+mn-ea"/>
                          <a:cs typeface="+mn-cs"/>
                        </a:rPr>
                        <a:t>時間</a:t>
                      </a:r>
                      <a:r>
                        <a:rPr kumimoji="1" lang="ja-JP" altLang="en-US" sz="1200" u="sng" kern="1200" baseline="0" dirty="0">
                          <a:solidFill>
                            <a:schemeClr val="dk1"/>
                          </a:solidFill>
                          <a:effectLst/>
                          <a:uFill>
                            <a:solidFill>
                              <a:schemeClr val="tx1"/>
                            </a:solidFill>
                          </a:uFill>
                          <a:latin typeface="+mn-ea"/>
                          <a:ea typeface="+mn-ea"/>
                          <a:cs typeface="+mn-cs"/>
                        </a:rPr>
                        <a:t>雨量算出に</a:t>
                      </a:r>
                      <a:r>
                        <a:rPr kumimoji="1" lang="ja-JP" altLang="en-US" sz="1200" u="sng" kern="1200" baseline="0" dirty="0" smtClean="0">
                          <a:solidFill>
                            <a:schemeClr val="dk1"/>
                          </a:solidFill>
                          <a:effectLst/>
                          <a:uFill>
                            <a:solidFill>
                              <a:schemeClr val="tx1"/>
                            </a:solidFill>
                          </a:uFill>
                          <a:latin typeface="+mn-ea"/>
                          <a:ea typeface="+mn-ea"/>
                          <a:cs typeface="+mn-cs"/>
                        </a:rPr>
                        <a:t>は、合計値</a:t>
                      </a:r>
                      <a:r>
                        <a:rPr kumimoji="1" lang="ja-JP" altLang="en-US" sz="1200" u="sng" kern="1200" baseline="0" dirty="0">
                          <a:solidFill>
                            <a:schemeClr val="dk1"/>
                          </a:solidFill>
                          <a:effectLst/>
                          <a:uFill>
                            <a:solidFill>
                              <a:schemeClr val="tx1"/>
                            </a:solidFill>
                          </a:uFill>
                          <a:latin typeface="+mn-ea"/>
                          <a:ea typeface="+mn-ea"/>
                          <a:cs typeface="+mn-cs"/>
                        </a:rPr>
                        <a:t>を算出するためプログラムが必要</a:t>
                      </a:r>
                      <a:endParaRPr kumimoji="1" lang="en-US" altLang="ja-JP" sz="1200" u="sng" kern="1200" baseline="0" dirty="0">
                        <a:solidFill>
                          <a:schemeClr val="dk1"/>
                        </a:solidFill>
                        <a:effectLst/>
                        <a:uFill>
                          <a:solidFill>
                            <a:schemeClr val="tx1"/>
                          </a:solidFill>
                        </a:uFill>
                        <a:latin typeface="+mn-ea"/>
                        <a:ea typeface="+mn-ea"/>
                        <a:cs typeface="+mn-cs"/>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dk1"/>
                          </a:solidFill>
                          <a:effectLst/>
                          <a:latin typeface="+mn-ea"/>
                          <a:ea typeface="+mn-ea"/>
                          <a:cs typeface="+mn-cs"/>
                        </a:rPr>
                        <a:t>時間</a:t>
                      </a:r>
                      <a:r>
                        <a:rPr kumimoji="1" lang="ja-JP" altLang="en-US" sz="1200" kern="1200" dirty="0">
                          <a:solidFill>
                            <a:schemeClr val="dk1"/>
                          </a:solidFill>
                          <a:effectLst/>
                          <a:latin typeface="+mn-ea"/>
                          <a:ea typeface="+mn-ea"/>
                          <a:cs typeface="+mn-cs"/>
                        </a:rPr>
                        <a:t>雨量：大阪府降雨</a:t>
                      </a:r>
                      <a:r>
                        <a:rPr kumimoji="1" lang="ja-JP" altLang="en-US" sz="1200" kern="1200" dirty="0" smtClean="0">
                          <a:solidFill>
                            <a:schemeClr val="dk1"/>
                          </a:solidFill>
                          <a:effectLst/>
                          <a:latin typeface="+mn-ea"/>
                          <a:ea typeface="+mn-ea"/>
                          <a:cs typeface="+mn-cs"/>
                        </a:rPr>
                        <a:t>観測所、気象庁</a:t>
                      </a:r>
                      <a:endParaRPr kumimoji="1" lang="ja-JP" altLang="en-US" sz="1200" b="0" kern="1200" dirty="0">
                        <a:ln>
                          <a:solidFill>
                            <a:schemeClr val="bg1"/>
                          </a:solidFill>
                        </a:ln>
                        <a:solidFill>
                          <a:schemeClr val="dk1"/>
                        </a:solidFill>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1"/>
                  </a:ext>
                </a:extLst>
              </a:tr>
              <a:tr h="6779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実効雨量</a:t>
                      </a:r>
                      <a:endParaRPr kumimoji="1" lang="ja-JP" altLang="en-US" sz="1200" b="0" kern="1200" dirty="0">
                        <a:ln>
                          <a:solidFill>
                            <a:schemeClr val="bg1"/>
                          </a:solidFill>
                        </a:ln>
                        <a:solidFill>
                          <a:schemeClr val="dk1"/>
                        </a:solidFill>
                        <a:latin typeface="+mn-ea"/>
                        <a:ea typeface="+mn-ea"/>
                        <a:cs typeface="Meiryo UI" panose="020B0604030504040204" pitchFamily="50" charset="-128"/>
                      </a:endParaRPr>
                    </a:p>
                  </a:txBody>
                  <a:tcPr anchor="ctr"/>
                </a:tc>
                <a:tc>
                  <a:txBody>
                    <a:bodyPr/>
                    <a:lstStyle/>
                    <a:p>
                      <a:pPr marL="0" algn="l" rtl="0" eaLnBrk="1" latinLnBrk="0" hangingPunct="1"/>
                      <a:r>
                        <a:rPr kumimoji="1" lang="en-US" altLang="ja-JP" sz="1200" kern="1200" dirty="0">
                          <a:solidFill>
                            <a:schemeClr val="dk1"/>
                          </a:solidFill>
                          <a:effectLst/>
                          <a:latin typeface="+mn-lt"/>
                          <a:ea typeface="+mn-ea"/>
                          <a:cs typeface="+mn-cs"/>
                        </a:rPr>
                        <a:t>n</a:t>
                      </a:r>
                      <a:r>
                        <a:rPr kumimoji="1" lang="ja-JP" altLang="ja-JP" sz="1200" kern="1200" dirty="0">
                          <a:solidFill>
                            <a:schemeClr val="dk1"/>
                          </a:solidFill>
                          <a:effectLst/>
                          <a:latin typeface="+mn-lt"/>
                          <a:ea typeface="+mn-ea"/>
                          <a:cs typeface="+mn-cs"/>
                        </a:rPr>
                        <a:t>時間前までの</a:t>
                      </a:r>
                      <a:r>
                        <a:rPr kumimoji="1" lang="en-US" altLang="ja-JP" sz="1200" kern="1200" dirty="0">
                          <a:solidFill>
                            <a:schemeClr val="dk1"/>
                          </a:solidFill>
                          <a:effectLst/>
                          <a:latin typeface="+mn-lt"/>
                          <a:ea typeface="+mn-ea"/>
                          <a:cs typeface="+mn-cs"/>
                        </a:rPr>
                        <a:t>1</a:t>
                      </a:r>
                      <a:r>
                        <a:rPr kumimoji="1" lang="ja-JP" altLang="ja-JP" sz="1200" kern="1200" dirty="0">
                          <a:solidFill>
                            <a:schemeClr val="dk1"/>
                          </a:solidFill>
                          <a:effectLst/>
                          <a:latin typeface="+mn-lt"/>
                          <a:ea typeface="+mn-ea"/>
                          <a:cs typeface="+mn-cs"/>
                        </a:rPr>
                        <a:t>時間雨量</a:t>
                      </a:r>
                      <a:r>
                        <a:rPr kumimoji="1" lang="ja-JP" altLang="en-US" sz="1200" kern="1200" dirty="0">
                          <a:solidFill>
                            <a:schemeClr val="dk1"/>
                          </a:solidFill>
                          <a:effectLst/>
                          <a:latin typeface="+mn-lt"/>
                          <a:ea typeface="+mn-ea"/>
                          <a:cs typeface="+mn-cs"/>
                        </a:rPr>
                        <a:t>に</a:t>
                      </a:r>
                      <a:r>
                        <a:rPr kumimoji="1" lang="ja-JP" altLang="ja-JP" sz="1200" kern="1200" dirty="0">
                          <a:solidFill>
                            <a:schemeClr val="dk1"/>
                          </a:solidFill>
                          <a:effectLst/>
                          <a:latin typeface="+mn-lt"/>
                          <a:ea typeface="+mn-ea"/>
                          <a:cs typeface="+mn-cs"/>
                        </a:rPr>
                        <a:t>時間の経過とともに小さくなる重みを乗じて足し合わせる方法</a:t>
                      </a:r>
                      <a:endParaRPr kumimoji="1" lang="en-US" altLang="ja-JP" sz="1200" u="sng" kern="1200" dirty="0">
                        <a:solidFill>
                          <a:schemeClr val="tx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smtClean="0">
                          <a:solidFill>
                            <a:schemeClr val="tx1"/>
                          </a:solidFill>
                          <a:effectLst/>
                          <a:latin typeface="+mn-ea"/>
                          <a:ea typeface="+mn-ea"/>
                          <a:cs typeface="+mn-cs"/>
                        </a:rPr>
                        <a:t>便宜的に地盤内に浸透した雨量を算出</a:t>
                      </a:r>
                      <a:endParaRPr kumimoji="1" lang="en-US" altLang="ja-JP" sz="1200" u="sng" kern="1200" dirty="0" smtClean="0">
                        <a:solidFill>
                          <a:schemeClr val="tx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smtClean="0">
                          <a:solidFill>
                            <a:schemeClr val="tx1"/>
                          </a:solidFill>
                          <a:effectLst/>
                          <a:latin typeface="+mn-ea"/>
                          <a:ea typeface="+mn-ea"/>
                          <a:cs typeface="+mn-cs"/>
                        </a:rPr>
                        <a:t>実効</a:t>
                      </a:r>
                      <a:r>
                        <a:rPr kumimoji="1" lang="ja-JP" altLang="en-US" sz="1200" u="sng" kern="1200" dirty="0">
                          <a:solidFill>
                            <a:schemeClr val="tx1"/>
                          </a:solidFill>
                          <a:effectLst/>
                          <a:latin typeface="+mn-ea"/>
                          <a:ea typeface="+mn-ea"/>
                          <a:cs typeface="+mn-cs"/>
                        </a:rPr>
                        <a:t>雨量を算出するためプログラムが必要</a:t>
                      </a:r>
                      <a:endParaRPr kumimoji="1" lang="en-US" altLang="ja-JP" sz="1200" u="sng" kern="1200" dirty="0">
                        <a:solidFill>
                          <a:schemeClr val="tx1"/>
                        </a:solidFill>
                        <a:effectLst/>
                        <a:latin typeface="+mn-ea"/>
                        <a:ea typeface="+mn-ea"/>
                        <a:cs typeface="+mn-cs"/>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effectLst/>
                          <a:latin typeface="+mn-ea"/>
                          <a:ea typeface="+mn-ea"/>
                          <a:cs typeface="+mn-cs"/>
                        </a:rPr>
                        <a:t>条件を設定し、プログラムによる算出</a:t>
                      </a:r>
                      <a:endParaRPr kumimoji="1" lang="en-US" altLang="ja-JP" sz="1200" kern="1200" dirty="0">
                        <a:solidFill>
                          <a:schemeClr val="dk1"/>
                        </a:solidFill>
                        <a:effectLst/>
                        <a:latin typeface="+mn-ea"/>
                        <a:ea typeface="+mn-ea"/>
                        <a:cs typeface="+mn-cs"/>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2"/>
                  </a:ext>
                </a:extLst>
              </a:tr>
              <a:tr h="14092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土壌雨量指数</a:t>
                      </a:r>
                      <a:endParaRPr kumimoji="1" lang="en-US" altLang="ja-JP" sz="1200"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（タンクモデル）</a:t>
                      </a:r>
                      <a:endParaRPr kumimoji="1" lang="en-US" altLang="ja-JP" sz="1200" b="0" kern="1200" dirty="0">
                        <a:ln>
                          <a:solidFill>
                            <a:schemeClr val="bg1"/>
                          </a:solidFill>
                        </a:ln>
                        <a:solidFill>
                          <a:schemeClr val="dk1"/>
                        </a:solidFill>
                        <a:latin typeface="+mn-ea"/>
                        <a:ea typeface="+mn-ea"/>
                        <a:cs typeface="Meiryo UI" panose="020B0604030504040204" pitchFamily="50" charset="-128"/>
                      </a:endParaRPr>
                    </a:p>
                  </a:txBody>
                  <a:tcPr/>
                </a:tc>
                <a:tc>
                  <a:txBody>
                    <a:bodyPr/>
                    <a:lstStyle/>
                    <a:p>
                      <a:pPr marL="0" algn="l" rtl="0" eaLnBrk="1" latinLnBrk="0" hangingPunct="1"/>
                      <a:r>
                        <a:rPr kumimoji="1" lang="ja-JP" altLang="ja-JP" sz="1200" kern="1200" dirty="0">
                          <a:solidFill>
                            <a:schemeClr val="dk1"/>
                          </a:solidFill>
                          <a:effectLst/>
                          <a:latin typeface="+mn-lt"/>
                          <a:ea typeface="+mn-ea"/>
                          <a:cs typeface="+mn-cs"/>
                        </a:rPr>
                        <a:t>仮想的な孔のあいたタンクを</a:t>
                      </a:r>
                      <a:r>
                        <a:rPr kumimoji="1" lang="ja-JP" altLang="ja-JP" sz="1200" kern="1200" dirty="0" smtClean="0">
                          <a:solidFill>
                            <a:schemeClr val="dk1"/>
                          </a:solidFill>
                          <a:effectLst/>
                          <a:latin typeface="+mn-lt"/>
                          <a:ea typeface="+mn-ea"/>
                          <a:cs typeface="+mn-cs"/>
                        </a:rPr>
                        <a:t>想定</a:t>
                      </a:r>
                      <a:r>
                        <a:rPr kumimoji="1" lang="ja-JP" altLang="en-US" sz="1200" kern="1200" dirty="0" smtClean="0">
                          <a:solidFill>
                            <a:schemeClr val="dk1"/>
                          </a:solidFill>
                          <a:effectLst/>
                          <a:latin typeface="+mn-lt"/>
                          <a:ea typeface="+mn-ea"/>
                          <a:cs typeface="+mn-cs"/>
                        </a:rPr>
                        <a:t>。</a:t>
                      </a:r>
                      <a:r>
                        <a:rPr kumimoji="1" lang="ja-JP" altLang="ja-JP" sz="1200" kern="1200" dirty="0" smtClean="0">
                          <a:solidFill>
                            <a:schemeClr val="dk1"/>
                          </a:solidFill>
                          <a:effectLst/>
                          <a:latin typeface="+mn-lt"/>
                          <a:ea typeface="+mn-ea"/>
                          <a:cs typeface="+mn-cs"/>
                        </a:rPr>
                        <a:t>上</a:t>
                      </a:r>
                      <a:r>
                        <a:rPr kumimoji="1" lang="ja-JP" altLang="ja-JP" sz="1200" kern="1200" dirty="0">
                          <a:solidFill>
                            <a:schemeClr val="dk1"/>
                          </a:solidFill>
                          <a:effectLst/>
                          <a:latin typeface="+mn-lt"/>
                          <a:ea typeface="+mn-ea"/>
                          <a:cs typeface="+mn-cs"/>
                        </a:rPr>
                        <a:t>から降雨を入れるとタンクの水位が</a:t>
                      </a:r>
                      <a:r>
                        <a:rPr kumimoji="1" lang="ja-JP" altLang="ja-JP" sz="1200" kern="1200" dirty="0" smtClean="0">
                          <a:solidFill>
                            <a:schemeClr val="dk1"/>
                          </a:solidFill>
                          <a:effectLst/>
                          <a:latin typeface="+mn-lt"/>
                          <a:ea typeface="+mn-ea"/>
                          <a:cs typeface="+mn-cs"/>
                        </a:rPr>
                        <a:t>上昇</a:t>
                      </a:r>
                      <a:r>
                        <a:rPr kumimoji="1" lang="ja-JP" altLang="en-US" sz="1200" kern="1200" dirty="0" smtClean="0">
                          <a:solidFill>
                            <a:schemeClr val="dk1"/>
                          </a:solidFill>
                          <a:effectLst/>
                          <a:latin typeface="+mn-lt"/>
                          <a:ea typeface="+mn-ea"/>
                          <a:cs typeface="+mn-cs"/>
                        </a:rPr>
                        <a:t>し</a:t>
                      </a:r>
                      <a:r>
                        <a:rPr kumimoji="1" lang="ja-JP" altLang="en-US" sz="1200" u="none" kern="1200" dirty="0" smtClean="0">
                          <a:solidFill>
                            <a:schemeClr val="dk1"/>
                          </a:solidFill>
                          <a:effectLst/>
                          <a:latin typeface="+mn-ea"/>
                          <a:ea typeface="+mn-ea"/>
                          <a:cs typeface="+mn-cs"/>
                        </a:rPr>
                        <a:t>、</a:t>
                      </a:r>
                      <a:r>
                        <a:rPr kumimoji="1" lang="ja-JP" altLang="ja-JP" sz="1200" kern="1200" dirty="0" smtClean="0">
                          <a:solidFill>
                            <a:schemeClr val="dk1"/>
                          </a:solidFill>
                          <a:effectLst/>
                          <a:latin typeface="+mn-lt"/>
                          <a:ea typeface="+mn-ea"/>
                          <a:cs typeface="+mn-cs"/>
                        </a:rPr>
                        <a:t>同時</a:t>
                      </a:r>
                      <a:r>
                        <a:rPr kumimoji="1" lang="ja-JP" altLang="ja-JP" sz="1200" kern="1200" dirty="0">
                          <a:solidFill>
                            <a:schemeClr val="dk1"/>
                          </a:solidFill>
                          <a:effectLst/>
                          <a:latin typeface="+mn-lt"/>
                          <a:ea typeface="+mn-ea"/>
                          <a:cs typeface="+mn-cs"/>
                        </a:rPr>
                        <a:t>にタンクの孔からも水が流出</a:t>
                      </a:r>
                      <a:r>
                        <a:rPr kumimoji="1" lang="ja-JP" altLang="ja-JP" sz="1200" kern="1200" dirty="0" smtClean="0">
                          <a:solidFill>
                            <a:schemeClr val="dk1"/>
                          </a:solidFill>
                          <a:effectLst/>
                          <a:latin typeface="+mn-lt"/>
                          <a:ea typeface="+mn-ea"/>
                          <a:cs typeface="+mn-cs"/>
                        </a:rPr>
                        <a:t>する</a:t>
                      </a:r>
                      <a:r>
                        <a:rPr kumimoji="1" lang="ja-JP" altLang="en-US" sz="1200" kern="1200" dirty="0" smtClean="0">
                          <a:solidFill>
                            <a:schemeClr val="dk1"/>
                          </a:solidFill>
                          <a:effectLst/>
                          <a:latin typeface="+mn-lt"/>
                          <a:ea typeface="+mn-ea"/>
                          <a:cs typeface="+mn-cs"/>
                        </a:rPr>
                        <a:t>。</a:t>
                      </a:r>
                      <a:endParaRPr kumimoji="1" lang="en-US" altLang="ja-JP" sz="1200" kern="1200" dirty="0">
                        <a:solidFill>
                          <a:schemeClr val="dk1"/>
                        </a:solidFill>
                        <a:effectLst/>
                        <a:latin typeface="+mn-lt"/>
                        <a:ea typeface="+mn-ea"/>
                        <a:cs typeface="+mn-cs"/>
                      </a:endParaRPr>
                    </a:p>
                    <a:p>
                      <a:pPr marL="0" algn="l" rtl="0" eaLnBrk="1" latinLnBrk="0" hangingPunct="1"/>
                      <a:r>
                        <a:rPr kumimoji="1" lang="ja-JP" altLang="en-US" sz="1200" kern="1200" dirty="0">
                          <a:solidFill>
                            <a:schemeClr val="dk1"/>
                          </a:solidFill>
                          <a:effectLst/>
                          <a:latin typeface="+mn-lt"/>
                          <a:ea typeface="+mn-ea"/>
                          <a:cs typeface="+mn-cs"/>
                        </a:rPr>
                        <a:t>その</a:t>
                      </a:r>
                      <a:r>
                        <a:rPr kumimoji="1" lang="ja-JP" altLang="ja-JP" sz="1200" kern="1200" dirty="0" smtClean="0">
                          <a:solidFill>
                            <a:schemeClr val="dk1"/>
                          </a:solidFill>
                          <a:effectLst/>
                          <a:latin typeface="+mn-lt"/>
                          <a:ea typeface="+mn-ea"/>
                          <a:cs typeface="+mn-cs"/>
                        </a:rPr>
                        <a:t>ため降雨</a:t>
                      </a:r>
                      <a:r>
                        <a:rPr kumimoji="1" lang="ja-JP" altLang="ja-JP" sz="1200" kern="1200" dirty="0">
                          <a:solidFill>
                            <a:schemeClr val="dk1"/>
                          </a:solidFill>
                          <a:effectLst/>
                          <a:latin typeface="+mn-lt"/>
                          <a:ea typeface="+mn-ea"/>
                          <a:cs typeface="+mn-cs"/>
                        </a:rPr>
                        <a:t>強度の変化に</a:t>
                      </a:r>
                      <a:r>
                        <a:rPr kumimoji="1" lang="ja-JP" altLang="ja-JP" sz="1200" kern="1200" dirty="0" smtClean="0">
                          <a:solidFill>
                            <a:schemeClr val="dk1"/>
                          </a:solidFill>
                          <a:effectLst/>
                          <a:latin typeface="+mn-lt"/>
                          <a:ea typeface="+mn-ea"/>
                          <a:cs typeface="+mn-cs"/>
                        </a:rPr>
                        <a:t>伴い</a:t>
                      </a:r>
                      <a:r>
                        <a:rPr kumimoji="1" lang="ja-JP" altLang="en-US" sz="1200" kern="1200" dirty="0" smtClean="0">
                          <a:solidFill>
                            <a:schemeClr val="dk1"/>
                          </a:solidFill>
                          <a:effectLst/>
                          <a:latin typeface="+mn-lt"/>
                          <a:ea typeface="+mn-ea"/>
                          <a:cs typeface="+mn-cs"/>
                        </a:rPr>
                        <a:t>、</a:t>
                      </a:r>
                      <a:r>
                        <a:rPr kumimoji="1" lang="ja-JP" altLang="ja-JP" sz="1200" kern="1200" dirty="0" smtClean="0">
                          <a:solidFill>
                            <a:schemeClr val="dk1"/>
                          </a:solidFill>
                          <a:effectLst/>
                          <a:latin typeface="+mn-lt"/>
                          <a:ea typeface="+mn-ea"/>
                          <a:cs typeface="+mn-cs"/>
                        </a:rPr>
                        <a:t>タンクの</a:t>
                      </a:r>
                      <a:endParaRPr kumimoji="1" lang="en-US" altLang="ja-JP" sz="1200" kern="1200" dirty="0" smtClean="0">
                        <a:solidFill>
                          <a:schemeClr val="dk1"/>
                        </a:solidFill>
                        <a:effectLst/>
                        <a:latin typeface="+mn-lt"/>
                        <a:ea typeface="+mn-ea"/>
                        <a:cs typeface="+mn-cs"/>
                      </a:endParaRPr>
                    </a:p>
                    <a:p>
                      <a:pPr marL="0" algn="l" rtl="0" eaLnBrk="1" latinLnBrk="0" hangingPunct="1"/>
                      <a:r>
                        <a:rPr kumimoji="1" lang="ja-JP" altLang="ja-JP" sz="1200" kern="1200" dirty="0" smtClean="0">
                          <a:solidFill>
                            <a:schemeClr val="dk1"/>
                          </a:solidFill>
                          <a:effectLst/>
                          <a:latin typeface="+mn-lt"/>
                          <a:ea typeface="+mn-ea"/>
                          <a:cs typeface="+mn-cs"/>
                        </a:rPr>
                        <a:t>水位</a:t>
                      </a:r>
                      <a:r>
                        <a:rPr kumimoji="1" lang="ja-JP" altLang="ja-JP" sz="1200" kern="1200" dirty="0">
                          <a:solidFill>
                            <a:schemeClr val="dk1"/>
                          </a:solidFill>
                          <a:effectLst/>
                          <a:latin typeface="+mn-lt"/>
                          <a:ea typeface="+mn-ea"/>
                          <a:cs typeface="+mn-cs"/>
                        </a:rPr>
                        <a:t>は非線形的な複雑な変動をする</a:t>
                      </a:r>
                      <a:r>
                        <a:rPr kumimoji="1" lang="ja-JP" altLang="ja-JP" sz="1200" kern="1200" dirty="0" smtClean="0">
                          <a:solidFill>
                            <a:schemeClr val="dk1"/>
                          </a:solidFill>
                          <a:effectLst/>
                          <a:latin typeface="+mn-lt"/>
                          <a:ea typeface="+mn-ea"/>
                          <a:cs typeface="+mn-cs"/>
                        </a:rPr>
                        <a:t>。</a:t>
                      </a:r>
                      <a:endParaRPr kumimoji="1" lang="en-US" altLang="ja-JP" sz="1200" kern="1200" dirty="0" smtClean="0">
                        <a:solidFill>
                          <a:schemeClr val="dk1"/>
                        </a:solidFill>
                        <a:effectLst/>
                        <a:latin typeface="+mn-lt"/>
                        <a:ea typeface="+mn-ea"/>
                        <a:cs typeface="+mn-cs"/>
                      </a:endParaRPr>
                    </a:p>
                    <a:p>
                      <a:pPr marL="0" algn="l" rtl="0" eaLnBrk="1" latinLnBrk="0" hangingPunct="1"/>
                      <a:r>
                        <a:rPr kumimoji="1" lang="ja-JP" altLang="ja-JP" sz="1200" u="sng" kern="1200" dirty="0" smtClean="0">
                          <a:solidFill>
                            <a:schemeClr val="dk1"/>
                          </a:solidFill>
                          <a:effectLst/>
                          <a:latin typeface="+mn-lt"/>
                          <a:ea typeface="+mn-ea"/>
                          <a:cs typeface="+mn-cs"/>
                        </a:rPr>
                        <a:t>仮想的</a:t>
                      </a:r>
                      <a:r>
                        <a:rPr kumimoji="1" lang="ja-JP" altLang="ja-JP" sz="1200" u="sng" kern="1200" dirty="0">
                          <a:solidFill>
                            <a:schemeClr val="dk1"/>
                          </a:solidFill>
                          <a:effectLst/>
                          <a:latin typeface="+mn-lt"/>
                          <a:ea typeface="+mn-ea"/>
                          <a:cs typeface="+mn-cs"/>
                        </a:rPr>
                        <a:t>な地下水位や流量を</a:t>
                      </a:r>
                      <a:r>
                        <a:rPr kumimoji="1" lang="ja-JP" altLang="ja-JP" sz="1200" u="sng" kern="1200" dirty="0" smtClean="0">
                          <a:solidFill>
                            <a:schemeClr val="dk1"/>
                          </a:solidFill>
                          <a:effectLst/>
                          <a:latin typeface="+mn-lt"/>
                          <a:ea typeface="+mn-ea"/>
                          <a:cs typeface="+mn-cs"/>
                        </a:rPr>
                        <a:t>表現</a:t>
                      </a:r>
                      <a:endParaRPr kumimoji="1" lang="en-US" altLang="ja-JP" sz="1200" u="sng"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smtClean="0">
                          <a:solidFill>
                            <a:schemeClr val="dk1"/>
                          </a:solidFill>
                          <a:effectLst/>
                          <a:latin typeface="+mn-ea"/>
                          <a:ea typeface="+mn-ea"/>
                          <a:cs typeface="+mn-cs"/>
                        </a:rPr>
                        <a:t>土壌雨量指数を算出するためプログラムが必要</a:t>
                      </a:r>
                      <a:endParaRPr kumimoji="1" lang="en-US" altLang="ja-JP" sz="1200" u="sng" kern="1200" dirty="0" smtClean="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smtClean="0">
                          <a:solidFill>
                            <a:schemeClr val="dk1"/>
                          </a:solidFill>
                          <a:effectLst/>
                          <a:latin typeface="+mn-ea"/>
                          <a:ea typeface="+mn-ea"/>
                          <a:cs typeface="+mn-cs"/>
                        </a:rPr>
                        <a:t>　</a:t>
                      </a:r>
                      <a:r>
                        <a:rPr kumimoji="1" lang="en-US" altLang="ja-JP" sz="1200" u="none" kern="1200" dirty="0" smtClean="0">
                          <a:solidFill>
                            <a:schemeClr val="dk1"/>
                          </a:solidFill>
                          <a:effectLst/>
                          <a:latin typeface="+mn-ea"/>
                          <a:ea typeface="+mn-ea"/>
                          <a:cs typeface="+mn-cs"/>
                        </a:rPr>
                        <a:t>※</a:t>
                      </a:r>
                      <a:r>
                        <a:rPr kumimoji="1" lang="ja-JP" altLang="en-US" sz="1200" u="none" kern="1200" dirty="0" smtClean="0">
                          <a:solidFill>
                            <a:schemeClr val="dk1"/>
                          </a:solidFill>
                          <a:effectLst/>
                          <a:latin typeface="+mn-ea"/>
                          <a:ea typeface="+mn-ea"/>
                          <a:cs typeface="+mn-cs"/>
                        </a:rPr>
                        <a:t>規制区間近傍</a:t>
                      </a:r>
                      <a:r>
                        <a:rPr kumimoji="1" lang="ja-JP" altLang="en-US" sz="1200" u="none" kern="1200" dirty="0">
                          <a:solidFill>
                            <a:schemeClr val="dk1"/>
                          </a:solidFill>
                          <a:effectLst/>
                          <a:latin typeface="+mn-ea"/>
                          <a:ea typeface="+mn-ea"/>
                          <a:cs typeface="+mn-cs"/>
                        </a:rPr>
                        <a:t>に気象庁観測所が</a:t>
                      </a:r>
                      <a:r>
                        <a:rPr kumimoji="1" lang="ja-JP" altLang="en-US" sz="1200" u="none" kern="1200" dirty="0" smtClean="0">
                          <a:solidFill>
                            <a:schemeClr val="dk1"/>
                          </a:solidFill>
                          <a:effectLst/>
                          <a:latin typeface="+mn-ea"/>
                          <a:ea typeface="+mn-ea"/>
                          <a:cs typeface="+mn-cs"/>
                        </a:rPr>
                        <a:t>あれば情報入手可能</a:t>
                      </a:r>
                      <a:endParaRPr kumimoji="1" lang="en-US" altLang="ja-JP" sz="1200" u="none" kern="1200" dirty="0">
                        <a:solidFill>
                          <a:schemeClr val="dk1"/>
                        </a:solidFill>
                        <a:effectLst/>
                        <a:latin typeface="+mn-ea"/>
                        <a:ea typeface="+mn-ea"/>
                        <a:cs typeface="+mn-cs"/>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土壌雨量指数は</a:t>
                      </a:r>
                      <a:r>
                        <a:rPr kumimoji="1" lang="ja-JP" altLang="en-US" sz="1200" kern="1200" dirty="0" smtClean="0">
                          <a:solidFill>
                            <a:schemeClr val="dk1"/>
                          </a:solidFill>
                          <a:effectLst/>
                          <a:latin typeface="+mn-ea"/>
                          <a:ea typeface="+mn-ea"/>
                          <a:cs typeface="+mn-cs"/>
                        </a:rPr>
                        <a:t>気象庁が</a:t>
                      </a:r>
                      <a:endParaRPr kumimoji="1" lang="en-US" altLang="ja-JP" sz="1200" kern="1200" dirty="0" smtClean="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effectLst/>
                          <a:latin typeface="+mn-ea"/>
                          <a:ea typeface="+mn-ea"/>
                          <a:cs typeface="+mn-cs"/>
                        </a:rPr>
                        <a:t>公表</a:t>
                      </a:r>
                      <a:r>
                        <a:rPr kumimoji="1" lang="ja-JP" altLang="en-US" sz="1200" kern="1200" dirty="0">
                          <a:solidFill>
                            <a:schemeClr val="dk1"/>
                          </a:solidFill>
                          <a:effectLst/>
                          <a:latin typeface="+mn-ea"/>
                          <a:ea typeface="+mn-ea"/>
                          <a:cs typeface="+mn-cs"/>
                        </a:rPr>
                        <a:t>している</a:t>
                      </a:r>
                      <a:r>
                        <a:rPr kumimoji="1" lang="ja-JP" altLang="en-US" sz="1200" kern="1200" dirty="0" smtClean="0">
                          <a:solidFill>
                            <a:schemeClr val="dk1"/>
                          </a:solidFill>
                          <a:effectLst/>
                          <a:latin typeface="+mn-ea"/>
                          <a:ea typeface="+mn-ea"/>
                          <a:cs typeface="+mn-cs"/>
                        </a:rPr>
                        <a:t>が</a:t>
                      </a:r>
                      <a:r>
                        <a:rPr kumimoji="1" lang="ja-JP" altLang="en-US" sz="1200" kern="1200" dirty="0" smtClean="0">
                          <a:solidFill>
                            <a:schemeClr val="dk1"/>
                          </a:solidFill>
                          <a:effectLst/>
                          <a:latin typeface="+mn-lt"/>
                          <a:ea typeface="+mn-ea"/>
                          <a:cs typeface="+mn-cs"/>
                        </a:rPr>
                        <a:t>、</a:t>
                      </a:r>
                      <a:endParaRPr kumimoji="1" lang="en-US" altLang="ja-JP" sz="1200"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気象庁観測網のみであり</a:t>
                      </a:r>
                      <a:endParaRPr kumimoji="1" lang="en-US" altLang="ja-JP" sz="1200" kern="1200" dirty="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effectLst/>
                          <a:latin typeface="+mn-ea"/>
                          <a:ea typeface="+mn-ea"/>
                          <a:cs typeface="+mn-cs"/>
                        </a:rPr>
                        <a:t>限定的</a:t>
                      </a:r>
                      <a:endParaRPr kumimoji="1" lang="en-US" altLang="ja-JP" sz="1200" kern="1200" dirty="0">
                        <a:solidFill>
                          <a:schemeClr val="dk1"/>
                        </a:solidFill>
                        <a:effectLst/>
                        <a:latin typeface="+mn-ea"/>
                        <a:ea typeface="+mn-ea"/>
                        <a:cs typeface="+mn-cs"/>
                      </a:endParaRPr>
                    </a:p>
                  </a:txBody>
                  <a:tcP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3"/>
                  </a:ext>
                </a:extLst>
              </a:tr>
              <a:tr h="1080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dk1"/>
                          </a:solidFill>
                          <a:effectLst/>
                          <a:latin typeface="+mn-ea"/>
                          <a:ea typeface="+mn-ea"/>
                          <a:cs typeface="+mn-cs"/>
                        </a:rPr>
                        <a:t>スネーク曲線雨量</a:t>
                      </a:r>
                      <a:endParaRPr kumimoji="1" lang="en-US" altLang="ja-JP" sz="1200" kern="1200" dirty="0">
                        <a:solidFill>
                          <a:schemeClr val="dk1"/>
                        </a:solidFill>
                        <a:effectLst/>
                        <a:latin typeface="+mn-ea"/>
                        <a:ea typeface="+mn-ea"/>
                        <a:cs typeface="+mn-cs"/>
                      </a:endParaRPr>
                    </a:p>
                    <a:p>
                      <a:pPr algn="l"/>
                      <a:endParaRPr kumimoji="1" lang="ja-JP" altLang="en-US" sz="1200" b="1" dirty="0">
                        <a:ln>
                          <a:solidFill>
                            <a:schemeClr val="bg1"/>
                          </a:solidFill>
                        </a:ln>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algn="l" rtl="0" eaLnBrk="1" latinLnBrk="0" hangingPunct="1"/>
                      <a:r>
                        <a:rPr kumimoji="1" lang="ja-JP" altLang="ja-JP" sz="1200" kern="1200" dirty="0">
                          <a:solidFill>
                            <a:schemeClr val="dk1"/>
                          </a:solidFill>
                          <a:effectLst/>
                          <a:latin typeface="+mn-lt"/>
                          <a:ea typeface="+mn-ea"/>
                          <a:cs typeface="+mn-cs"/>
                        </a:rPr>
                        <a:t>長短２種類の半減期の実効降雨をそれぞれ</a:t>
                      </a:r>
                      <a:r>
                        <a:rPr kumimoji="1" lang="en-US" altLang="ja-JP" sz="1200" kern="1200" dirty="0">
                          <a:solidFill>
                            <a:schemeClr val="dk1"/>
                          </a:solidFill>
                          <a:effectLst/>
                          <a:latin typeface="+mn-lt"/>
                          <a:ea typeface="+mn-ea"/>
                          <a:cs typeface="+mn-cs"/>
                        </a:rPr>
                        <a:t>x</a:t>
                      </a:r>
                      <a:r>
                        <a:rPr kumimoji="1" lang="ja-JP" altLang="ja-JP" sz="1200" kern="1200" dirty="0" err="1">
                          <a:solidFill>
                            <a:schemeClr val="dk1"/>
                          </a:solidFill>
                          <a:effectLst/>
                          <a:latin typeface="+mn-lt"/>
                          <a:ea typeface="+mn-ea"/>
                          <a:cs typeface="+mn-cs"/>
                        </a:rPr>
                        <a:t>，</a:t>
                      </a:r>
                      <a:r>
                        <a:rPr kumimoji="1" lang="en-US" altLang="ja-JP" sz="1200" kern="1200" dirty="0">
                          <a:solidFill>
                            <a:schemeClr val="dk1"/>
                          </a:solidFill>
                          <a:effectLst/>
                          <a:latin typeface="+mn-lt"/>
                          <a:ea typeface="+mn-ea"/>
                          <a:cs typeface="+mn-cs"/>
                        </a:rPr>
                        <a:t>y</a:t>
                      </a:r>
                      <a:r>
                        <a:rPr kumimoji="1" lang="ja-JP" altLang="ja-JP" sz="1200" kern="1200" dirty="0">
                          <a:solidFill>
                            <a:schemeClr val="dk1"/>
                          </a:solidFill>
                          <a:effectLst/>
                          <a:latin typeface="+mn-lt"/>
                          <a:ea typeface="+mn-ea"/>
                          <a:cs typeface="+mn-cs"/>
                        </a:rPr>
                        <a:t>座標としてグラフ上</a:t>
                      </a:r>
                      <a:r>
                        <a:rPr kumimoji="1" lang="ja-JP" altLang="en-US" sz="1200" kern="1200" dirty="0">
                          <a:solidFill>
                            <a:schemeClr val="dk1"/>
                          </a:solidFill>
                          <a:effectLst/>
                          <a:latin typeface="+mn-lt"/>
                          <a:ea typeface="+mn-ea"/>
                          <a:cs typeface="+mn-cs"/>
                        </a:rPr>
                        <a:t>に表現した曲線</a:t>
                      </a:r>
                      <a:r>
                        <a:rPr kumimoji="1" lang="ja-JP" altLang="en-US" sz="1200" kern="1200" dirty="0" smtClean="0">
                          <a:solidFill>
                            <a:schemeClr val="dk1"/>
                          </a:solidFill>
                          <a:effectLst/>
                          <a:latin typeface="+mn-lt"/>
                          <a:ea typeface="+mn-ea"/>
                          <a:cs typeface="+mn-cs"/>
                        </a:rPr>
                        <a:t>。</a:t>
                      </a:r>
                      <a:endParaRPr kumimoji="1" lang="en-US" altLang="ja-JP" sz="1200" kern="1200" dirty="0" smtClean="0">
                        <a:solidFill>
                          <a:schemeClr val="dk1"/>
                        </a:solidFill>
                        <a:effectLst/>
                        <a:latin typeface="+mn-lt"/>
                        <a:ea typeface="+mn-ea"/>
                        <a:cs typeface="+mn-cs"/>
                      </a:endParaRPr>
                    </a:p>
                    <a:p>
                      <a:pPr marL="0" algn="l" rtl="0" eaLnBrk="1" latinLnBrk="0" hangingPunct="1"/>
                      <a:r>
                        <a:rPr kumimoji="1" lang="ja-JP" altLang="en-US" sz="1200" u="sng" kern="1200" dirty="0" smtClean="0">
                          <a:solidFill>
                            <a:schemeClr val="dk1"/>
                          </a:solidFill>
                          <a:effectLst/>
                          <a:latin typeface="+mn-lt"/>
                          <a:ea typeface="+mn-ea"/>
                          <a:cs typeface="+mn-cs"/>
                        </a:rPr>
                        <a:t>降雨</a:t>
                      </a:r>
                      <a:r>
                        <a:rPr kumimoji="1" lang="ja-JP" altLang="en-US" sz="1200" u="sng" kern="1200" dirty="0">
                          <a:solidFill>
                            <a:schemeClr val="dk1"/>
                          </a:solidFill>
                          <a:effectLst/>
                          <a:latin typeface="+mn-lt"/>
                          <a:ea typeface="+mn-ea"/>
                          <a:cs typeface="+mn-cs"/>
                        </a:rPr>
                        <a:t>の継続により、スネーク曲線がＣＬ（土砂災害発生危険基準線）を超えると、災害の可能性が高いと</a:t>
                      </a:r>
                      <a:r>
                        <a:rPr kumimoji="1" lang="ja-JP" altLang="en-US" sz="1200" u="sng" kern="1200" dirty="0" smtClean="0">
                          <a:solidFill>
                            <a:schemeClr val="dk1"/>
                          </a:solidFill>
                          <a:effectLst/>
                          <a:latin typeface="+mn-lt"/>
                          <a:ea typeface="+mn-ea"/>
                          <a:cs typeface="+mn-cs"/>
                        </a:rPr>
                        <a:t>判断</a:t>
                      </a:r>
                      <a:endParaRPr kumimoji="1" lang="en-US" altLang="ja-JP" sz="1200" u="sng" kern="1200" dirty="0">
                        <a:solidFill>
                          <a:schemeClr val="tx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sng" kern="1200" dirty="0">
                          <a:solidFill>
                            <a:schemeClr val="dk1"/>
                          </a:solidFill>
                          <a:effectLst/>
                          <a:latin typeface="+mn-ea"/>
                          <a:ea typeface="+mn-ea"/>
                          <a:cs typeface="+mn-cs"/>
                        </a:rPr>
                        <a:t>スネーク曲線雨量を算出するためプログラムが必要</a:t>
                      </a:r>
                      <a:endParaRPr kumimoji="1" lang="ja-JP" altLang="en-US" sz="1200" b="0" u="sng" kern="1200" dirty="0">
                        <a:ln>
                          <a:solidFill>
                            <a:schemeClr val="bg1"/>
                          </a:solidFill>
                        </a:ln>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effectLst/>
                          <a:latin typeface="+mn-ea"/>
                          <a:ea typeface="+mn-ea"/>
                          <a:cs typeface="+mn-cs"/>
                        </a:rPr>
                        <a:t>条件を設定し、プログラムによる算出</a:t>
                      </a:r>
                      <a:endParaRPr kumimoji="1" lang="en-US" altLang="ja-JP" sz="1200" kern="1200" dirty="0" smtClean="0">
                        <a:solidFill>
                          <a:schemeClr val="dk1"/>
                        </a:solidFill>
                        <a:effectLst/>
                        <a:latin typeface="+mn-ea"/>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kern="1200" dirty="0">
                        <a:ln>
                          <a:solidFill>
                            <a:schemeClr val="bg1"/>
                          </a:solidFill>
                        </a:ln>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004"/>
                  </a:ext>
                </a:extLst>
              </a:tr>
            </a:tbl>
          </a:graphicData>
        </a:graphic>
      </p:graphicFrame>
      <p:pic>
        <p:nvPicPr>
          <p:cNvPr id="7170" name="Picture 2" descr="04-11_17-53_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365"/>
          <a:stretch/>
        </p:blipFill>
        <p:spPr bwMode="auto">
          <a:xfrm>
            <a:off x="7740352" y="3501008"/>
            <a:ext cx="1312341" cy="172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04-11_17-53_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32941" b="6274"/>
          <a:stretch/>
        </p:blipFill>
        <p:spPr bwMode="auto">
          <a:xfrm>
            <a:off x="5997732" y="5445224"/>
            <a:ext cx="1843934" cy="137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611560" y="1198493"/>
            <a:ext cx="8064897" cy="646331"/>
          </a:xfrm>
          <a:prstGeom prst="rect">
            <a:avLst/>
          </a:prstGeom>
          <a:noFill/>
          <a:ln>
            <a:noFill/>
            <a:prstDash val="solid"/>
          </a:ln>
        </p:spPr>
        <p:txBody>
          <a:bodyPr wrap="square" rtlCol="0">
            <a:spAutoFit/>
          </a:bodyPr>
          <a:lstStyle/>
          <a:p>
            <a:r>
              <a:rPr lang="ja-JP" altLang="en-US" dirty="0">
                <a:latin typeface="+mn-ea"/>
              </a:rPr>
              <a:t>災害発生と降雨履歴を検討する</a:t>
            </a:r>
            <a:r>
              <a:rPr lang="ja-JP" altLang="en-US" dirty="0" smtClean="0">
                <a:latin typeface="+mn-ea"/>
              </a:rPr>
              <a:t>ため，平成</a:t>
            </a:r>
            <a:r>
              <a:rPr lang="en-US" altLang="ja-JP" dirty="0" smtClean="0">
                <a:latin typeface="+mn-ea"/>
              </a:rPr>
              <a:t>6</a:t>
            </a:r>
            <a:r>
              <a:rPr lang="ja-JP" altLang="en-US" dirty="0" smtClean="0">
                <a:latin typeface="+mn-ea"/>
              </a:rPr>
              <a:t>年</a:t>
            </a:r>
            <a:r>
              <a:rPr lang="ja-JP" altLang="en-US" dirty="0">
                <a:latin typeface="+mn-ea"/>
              </a:rPr>
              <a:t>～平成</a:t>
            </a:r>
            <a:r>
              <a:rPr lang="en-US" altLang="ja-JP" dirty="0">
                <a:latin typeface="+mn-ea"/>
              </a:rPr>
              <a:t>27</a:t>
            </a:r>
            <a:r>
              <a:rPr lang="ja-JP" altLang="en-US" dirty="0">
                <a:latin typeface="+mn-ea"/>
              </a:rPr>
              <a:t>年までの降雨データ</a:t>
            </a:r>
            <a:r>
              <a:rPr lang="ja-JP" altLang="en-US" dirty="0" smtClean="0">
                <a:latin typeface="+mn-ea"/>
              </a:rPr>
              <a:t>を用いて各降雨</a:t>
            </a:r>
            <a:r>
              <a:rPr lang="ja-JP" altLang="en-US" dirty="0">
                <a:latin typeface="+mn-ea"/>
              </a:rPr>
              <a:t>指標による雨量を算出する</a:t>
            </a:r>
          </a:p>
        </p:txBody>
      </p:sp>
    </p:spTree>
    <p:extLst>
      <p:ext uri="{BB962C8B-B14F-4D97-AF65-F5344CB8AC3E}">
        <p14:creationId xmlns:p14="http://schemas.microsoft.com/office/powerpoint/2010/main" val="17814420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sz="3100" dirty="0" smtClean="0">
                <a:latin typeface="HGSｺﾞｼｯｸM" panose="020B0600000000000000" pitchFamily="50" charset="-128"/>
                <a:ea typeface="HGSｺﾞｼｯｸM" panose="020B0600000000000000" pitchFamily="50" charset="-128"/>
              </a:rPr>
              <a:t>規制</a:t>
            </a:r>
            <a:r>
              <a:rPr lang="ja-JP" altLang="en-US" sz="3100" dirty="0">
                <a:latin typeface="HGSｺﾞｼｯｸM" panose="020B0600000000000000" pitchFamily="50" charset="-128"/>
                <a:ea typeface="HGSｺﾞｼｯｸM" panose="020B0600000000000000" pitchFamily="50" charset="-128"/>
              </a:rPr>
              <a:t>発令の解除基準の見直しの検討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）基本項目：②災害履歴の整理</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037914"/>
            <a:ext cx="6933778" cy="427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1043608" y="1268760"/>
            <a:ext cx="7308411" cy="646331"/>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a:t>降雨特性</a:t>
            </a:r>
            <a:r>
              <a:rPr lang="ja-JP" altLang="en-US" dirty="0" smtClean="0"/>
              <a:t>と災害履歴の関係</a:t>
            </a:r>
            <a:r>
              <a:rPr lang="ja-JP" altLang="en-US" dirty="0"/>
              <a:t>を分析</a:t>
            </a:r>
            <a:r>
              <a:rPr lang="ja-JP" altLang="en-US" dirty="0" smtClean="0"/>
              <a:t>するにあたり</a:t>
            </a:r>
            <a:endParaRPr lang="en-US" altLang="ja-JP" dirty="0"/>
          </a:p>
          <a:p>
            <a:r>
              <a:rPr lang="ja-JP" altLang="en-US" dirty="0"/>
              <a:t>災害発生</a:t>
            </a:r>
            <a:r>
              <a:rPr lang="ja-JP" altLang="en-US" dirty="0" smtClean="0"/>
              <a:t>位置</a:t>
            </a:r>
            <a:r>
              <a:rPr lang="ja-JP" altLang="en-US" dirty="0">
                <a:solidFill>
                  <a:schemeClr val="dk1"/>
                </a:solidFill>
              </a:rPr>
              <a:t>、</a:t>
            </a:r>
            <a:r>
              <a:rPr lang="ja-JP" altLang="en-US" dirty="0" smtClean="0"/>
              <a:t>発生時刻</a:t>
            </a:r>
            <a:r>
              <a:rPr lang="ja-JP" altLang="en-US" dirty="0">
                <a:solidFill>
                  <a:schemeClr val="dk1"/>
                </a:solidFill>
              </a:rPr>
              <a:t>、</a:t>
            </a:r>
            <a:r>
              <a:rPr lang="ja-JP" altLang="en-US" dirty="0" smtClean="0"/>
              <a:t>地質区分</a:t>
            </a:r>
            <a:r>
              <a:rPr lang="ja-JP" altLang="en-US" dirty="0">
                <a:solidFill>
                  <a:schemeClr val="dk1"/>
                </a:solidFill>
              </a:rPr>
              <a:t>、</a:t>
            </a:r>
            <a:r>
              <a:rPr lang="ja-JP" altLang="en-US" dirty="0" smtClean="0"/>
              <a:t>災害内容</a:t>
            </a:r>
            <a:r>
              <a:rPr lang="ja-JP" altLang="en-US" dirty="0"/>
              <a:t>情報</a:t>
            </a:r>
            <a:r>
              <a:rPr lang="ja-JP" altLang="en-US" dirty="0" smtClean="0"/>
              <a:t>を整理する</a:t>
            </a:r>
            <a:endParaRPr lang="ja-JP" altLang="en-US" dirty="0"/>
          </a:p>
        </p:txBody>
      </p:sp>
    </p:spTree>
    <p:extLst>
      <p:ext uri="{BB962C8B-B14F-4D97-AF65-F5344CB8AC3E}">
        <p14:creationId xmlns:p14="http://schemas.microsoft.com/office/powerpoint/2010/main" val="10359963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4624"/>
            <a:ext cx="8229600" cy="1152128"/>
          </a:xfrm>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sz="3100" dirty="0" smtClean="0">
                <a:latin typeface="HGSｺﾞｼｯｸM" panose="020B0600000000000000" pitchFamily="50" charset="-128"/>
                <a:ea typeface="HGSｺﾞｼｯｸM" panose="020B0600000000000000" pitchFamily="50" charset="-128"/>
              </a:rPr>
              <a:t>規制</a:t>
            </a:r>
            <a:r>
              <a:rPr lang="ja-JP" altLang="en-US" sz="3100" dirty="0">
                <a:latin typeface="HGSｺﾞｼｯｸM" panose="020B0600000000000000" pitchFamily="50" charset="-128"/>
                <a:ea typeface="HGSｺﾞｼｯｸM" panose="020B0600000000000000" pitchFamily="50" charset="-128"/>
              </a:rPr>
              <a:t>発令の解除基準の見直しの検討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2</a:t>
            </a:r>
            <a:r>
              <a:rPr lang="ja-JP" altLang="en-US" sz="2200" dirty="0">
                <a:latin typeface="HGSｺﾞｼｯｸM" panose="020B0600000000000000" pitchFamily="50" charset="-128"/>
                <a:ea typeface="HGSｺﾞｼｯｸM" panose="020B0600000000000000" pitchFamily="50" charset="-128"/>
              </a:rPr>
              <a:t>）基本項目：③降雨停止時間等と</a:t>
            </a:r>
            <a:r>
              <a:rPr lang="ja-JP" altLang="en-US" sz="2200" dirty="0" smtClean="0">
                <a:latin typeface="HGSｺﾞｼｯｸM" panose="020B0600000000000000" pitchFamily="50" charset="-128"/>
                <a:ea typeface="HGSｺﾞｼｯｸM" panose="020B0600000000000000" pitchFamily="50" charset="-128"/>
              </a:rPr>
              <a:t>災害の関係整理</a:t>
            </a:r>
            <a:r>
              <a:rPr lang="en-US" altLang="ja-JP" sz="2200" dirty="0">
                <a:latin typeface="HGSｺﾞｼｯｸM" panose="020B0600000000000000" pitchFamily="50" charset="-128"/>
                <a:ea typeface="HGSｺﾞｼｯｸM" panose="020B0600000000000000" pitchFamily="50" charset="-128"/>
              </a:rPr>
              <a:t/>
            </a:r>
            <a:br>
              <a:rPr lang="en-US" altLang="ja-JP" sz="22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ja-JP" altLang="en-US" sz="2200" dirty="0" smtClean="0">
                <a:latin typeface="HGSｺﾞｼｯｸM" panose="020B0600000000000000" pitchFamily="50" charset="-128"/>
                <a:ea typeface="HGSｺﾞｼｯｸM" panose="020B0600000000000000" pitchFamily="50" charset="-128"/>
              </a:rPr>
              <a:t>　～規制</a:t>
            </a:r>
            <a:r>
              <a:rPr lang="ja-JP" altLang="en-US" sz="2200" dirty="0">
                <a:latin typeface="HGSｺﾞｼｯｸM" panose="020B0600000000000000" pitchFamily="50" charset="-128"/>
                <a:ea typeface="HGSｺﾞｼｯｸM" panose="020B0600000000000000" pitchFamily="50" charset="-128"/>
              </a:rPr>
              <a:t>発令の解除基準の設定方法の</a:t>
            </a:r>
            <a:r>
              <a:rPr lang="ja-JP" altLang="en-US" sz="2200" dirty="0" smtClean="0">
                <a:latin typeface="HGSｺﾞｼｯｸM" panose="020B0600000000000000" pitchFamily="50" charset="-128"/>
                <a:ea typeface="HGSｺﾞｼｯｸM" panose="020B0600000000000000" pitchFamily="50" charset="-128"/>
              </a:rPr>
              <a:t>検討～</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pic>
        <p:nvPicPr>
          <p:cNvPr id="5" name="図 4" descr="図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789040"/>
            <a:ext cx="4104456" cy="2520280"/>
          </a:xfrm>
          <a:prstGeom prst="rect">
            <a:avLst/>
          </a:prstGeom>
          <a:noFill/>
          <a:ln>
            <a:noFill/>
          </a:ln>
        </p:spPr>
      </p:pic>
      <p:sp>
        <p:nvSpPr>
          <p:cNvPr id="6" name="テキスト ボックス 5"/>
          <p:cNvSpPr txBox="1"/>
          <p:nvPr/>
        </p:nvSpPr>
        <p:spPr>
          <a:xfrm>
            <a:off x="395536" y="1196752"/>
            <a:ext cx="8568952" cy="2416046"/>
          </a:xfrm>
          <a:prstGeom prst="rect">
            <a:avLst/>
          </a:prstGeom>
          <a:noFill/>
          <a:ln>
            <a:noFill/>
            <a:prstDash val="solid"/>
          </a:ln>
        </p:spPr>
        <p:txBody>
          <a:bodyPr wrap="square" rtlCol="0">
            <a:spAutoFit/>
          </a:bodyPr>
          <a:lstStyle>
            <a:defPPr>
              <a:defRPr lang="ja-JP"/>
            </a:defPPr>
            <a:lvl1pPr>
              <a:defRPr>
                <a:solidFill>
                  <a:schemeClr val="tx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smtClean="0"/>
              <a:t>■降雨指標、災害履歴、地質区分の関係を分析</a:t>
            </a:r>
            <a:endParaRPr lang="en-US" altLang="ja-JP" dirty="0"/>
          </a:p>
          <a:p>
            <a:r>
              <a:rPr lang="ja-JP" altLang="en-US" dirty="0" smtClean="0"/>
              <a:t>　　〇時間雨量　：　降雨</a:t>
            </a:r>
            <a:r>
              <a:rPr lang="ja-JP" altLang="en-US" dirty="0"/>
              <a:t>停止時間と災害履歴の</a:t>
            </a:r>
            <a:r>
              <a:rPr lang="ja-JP" altLang="en-US" dirty="0" smtClean="0"/>
              <a:t>関係を整理</a:t>
            </a:r>
            <a:endParaRPr lang="en-US" altLang="ja-JP" dirty="0"/>
          </a:p>
          <a:p>
            <a:pPr marL="1698625" indent="-1698625"/>
            <a:r>
              <a:rPr lang="ja-JP" altLang="en-US" dirty="0" smtClean="0"/>
              <a:t>　　〇</a:t>
            </a:r>
            <a:r>
              <a:rPr lang="ja-JP" altLang="en-US" dirty="0"/>
              <a:t>連続</a:t>
            </a:r>
            <a:r>
              <a:rPr lang="ja-JP" altLang="en-US" dirty="0" smtClean="0"/>
              <a:t>雨量　：　実効雨量</a:t>
            </a:r>
            <a:r>
              <a:rPr lang="ja-JP" altLang="en-US" dirty="0">
                <a:solidFill>
                  <a:schemeClr val="dk1"/>
                </a:solidFill>
              </a:rPr>
              <a:t>、</a:t>
            </a:r>
            <a:r>
              <a:rPr lang="ja-JP" altLang="en-US" dirty="0" smtClean="0"/>
              <a:t>土壌</a:t>
            </a:r>
            <a:r>
              <a:rPr lang="ja-JP" altLang="en-US" dirty="0"/>
              <a:t>雨量</a:t>
            </a:r>
            <a:r>
              <a:rPr lang="ja-JP" altLang="en-US" dirty="0" smtClean="0"/>
              <a:t>指数等では</a:t>
            </a:r>
            <a:r>
              <a:rPr lang="ja-JP" altLang="en-US" dirty="0">
                <a:solidFill>
                  <a:schemeClr val="dk1"/>
                </a:solidFill>
              </a:rPr>
              <a:t>、</a:t>
            </a:r>
            <a:r>
              <a:rPr lang="ja-JP" altLang="en-US" dirty="0" smtClean="0"/>
              <a:t>まず</a:t>
            </a:r>
            <a:r>
              <a:rPr lang="ja-JP" altLang="en-US" dirty="0"/>
              <a:t>時間雨量で降雨停止</a:t>
            </a:r>
            <a:r>
              <a:rPr lang="ja-JP" altLang="en-US" dirty="0" smtClean="0"/>
              <a:t>時間の各雨量指数（停止雨量）を算出。降雨停止時間からの各雨量指数と</a:t>
            </a:r>
            <a:r>
              <a:rPr lang="ja-JP" altLang="en-US" dirty="0"/>
              <a:t>災害発生時刻の関係を整理</a:t>
            </a:r>
            <a:endParaRPr lang="en-US" altLang="ja-JP" dirty="0"/>
          </a:p>
          <a:p>
            <a:pPr marL="1800225"/>
            <a:r>
              <a:rPr lang="en-US" altLang="ja-JP" sz="1600" dirty="0" smtClean="0"/>
              <a:t>※</a:t>
            </a:r>
            <a:r>
              <a:rPr lang="ja-JP" altLang="en-US" sz="1600" dirty="0"/>
              <a:t>降雨停止後発生する災害と降雨停止</a:t>
            </a:r>
            <a:r>
              <a:rPr lang="ja-JP" altLang="en-US" sz="1600" dirty="0" smtClean="0"/>
              <a:t>時間の関係を整理する必要</a:t>
            </a:r>
            <a:r>
              <a:rPr lang="ja-JP" altLang="en-US" sz="1600" dirty="0"/>
              <a:t>　</a:t>
            </a:r>
            <a:endParaRPr lang="en-US" altLang="ja-JP" sz="1600" dirty="0"/>
          </a:p>
          <a:p>
            <a:r>
              <a:rPr lang="ja-JP" altLang="en-US" dirty="0"/>
              <a:t>　　〇解除基準　：　</a:t>
            </a:r>
            <a:r>
              <a:rPr lang="ja-JP" altLang="en-US" dirty="0" smtClean="0"/>
              <a:t>各雨量指数と降雨停止後の災害発生頻度</a:t>
            </a:r>
            <a:r>
              <a:rPr lang="ja-JP" altLang="en-US" dirty="0"/>
              <a:t>等を考慮しながら設定</a:t>
            </a:r>
            <a:endParaRPr lang="en-US" altLang="ja-JP" dirty="0"/>
          </a:p>
          <a:p>
            <a:pPr>
              <a:lnSpc>
                <a:spcPct val="150000"/>
              </a:lnSpc>
            </a:pPr>
            <a:r>
              <a:rPr lang="ja-JP" altLang="en-US" dirty="0"/>
              <a:t>　　⇒モニタリングにより</a:t>
            </a:r>
            <a:r>
              <a:rPr lang="ja-JP" altLang="en-US" dirty="0" smtClean="0"/>
              <a:t>降雨等の要因と災害を関連付ける</a:t>
            </a:r>
            <a:r>
              <a:rPr lang="ja-JP" altLang="en-US" dirty="0"/>
              <a:t>　　　</a:t>
            </a:r>
            <a:endParaRPr lang="en-US" altLang="ja-JP" dirty="0"/>
          </a:p>
        </p:txBody>
      </p:sp>
      <p:sp>
        <p:nvSpPr>
          <p:cNvPr id="7" name="テキスト ボックス 6"/>
          <p:cNvSpPr txBox="1"/>
          <p:nvPr/>
        </p:nvSpPr>
        <p:spPr>
          <a:xfrm>
            <a:off x="809581" y="4005064"/>
            <a:ext cx="954107" cy="400110"/>
          </a:xfrm>
          <a:prstGeom prst="rect">
            <a:avLst/>
          </a:prstGeom>
          <a:solidFill>
            <a:schemeClr val="bg1"/>
          </a:solidFill>
          <a:ln>
            <a:solidFill>
              <a:schemeClr val="tx1"/>
            </a:solidFill>
            <a:prstDash val="solid"/>
          </a:ln>
        </p:spPr>
        <p:txBody>
          <a:bodyPr wrap="none" rtlCol="0">
            <a:spAutoFit/>
          </a:bodyPr>
          <a:lstStyle/>
          <a:p>
            <a:r>
              <a:rPr kumimoji="1"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時間雨量</a:t>
            </a:r>
            <a:endParaRPr kumimoji="1" lang="en-US" altLang="ja-JP" sz="1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rPr>
              <a:t>地質毎に検討</a:t>
            </a:r>
          </a:p>
        </p:txBody>
      </p:sp>
      <p:sp>
        <p:nvSpPr>
          <p:cNvPr id="25" name="テキスト ボックス 24"/>
          <p:cNvSpPr txBox="1"/>
          <p:nvPr/>
        </p:nvSpPr>
        <p:spPr>
          <a:xfrm>
            <a:off x="4902034" y="3861048"/>
            <a:ext cx="1107996" cy="276999"/>
          </a:xfrm>
          <a:prstGeom prst="rect">
            <a:avLst/>
          </a:prstGeom>
          <a:solidFill>
            <a:schemeClr val="bg1"/>
          </a:solidFill>
          <a:ln>
            <a:solidFill>
              <a:schemeClr val="tx1"/>
            </a:solidFill>
            <a:prstDash val="solid"/>
          </a:ln>
        </p:spPr>
        <p:txBody>
          <a:bodyPr wrap="none" rtlCol="0">
            <a:spAutoFit/>
          </a:bodyPr>
          <a:lstStyle/>
          <a:p>
            <a:r>
              <a:rPr kumimoji="1"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実効雨量など</a:t>
            </a:r>
            <a:endParaRPr kumimoji="1" lang="en-US" altLang="ja-JP" sz="1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pSp>
        <p:nvGrpSpPr>
          <p:cNvPr id="33" name="キャンバス 1"/>
          <p:cNvGrpSpPr/>
          <p:nvPr/>
        </p:nvGrpSpPr>
        <p:grpSpPr>
          <a:xfrm>
            <a:off x="4860032" y="3960217"/>
            <a:ext cx="4030039" cy="2338070"/>
            <a:chOff x="-145274" y="0"/>
            <a:chExt cx="5545949" cy="3150235"/>
          </a:xfrm>
        </p:grpSpPr>
        <p:sp>
          <p:nvSpPr>
            <p:cNvPr id="34" name="正方形/長方形 33"/>
            <p:cNvSpPr/>
            <p:nvPr/>
          </p:nvSpPr>
          <p:spPr>
            <a:xfrm>
              <a:off x="0" y="0"/>
              <a:ext cx="5400675" cy="3150235"/>
            </a:xfrm>
            <a:prstGeom prst="rect">
              <a:avLst/>
            </a:prstGeom>
          </p:spPr>
        </p:sp>
        <p:grpSp>
          <p:nvGrpSpPr>
            <p:cNvPr id="35" name="グループ化 34"/>
            <p:cNvGrpSpPr/>
            <p:nvPr/>
          </p:nvGrpSpPr>
          <p:grpSpPr>
            <a:xfrm>
              <a:off x="466725" y="533400"/>
              <a:ext cx="4657725" cy="2133601"/>
              <a:chOff x="466725" y="533400"/>
              <a:chExt cx="4657725" cy="2133601"/>
            </a:xfrm>
          </p:grpSpPr>
          <p:cxnSp>
            <p:nvCxnSpPr>
              <p:cNvPr id="55" name="直線コネクタ 54"/>
              <p:cNvCxnSpPr/>
              <p:nvPr/>
            </p:nvCxnSpPr>
            <p:spPr>
              <a:xfrm flipV="1">
                <a:off x="466725" y="2667000"/>
                <a:ext cx="4657725" cy="1"/>
              </a:xfrm>
              <a:prstGeom prst="line">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466725" y="533400"/>
                <a:ext cx="0" cy="2133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6" name="フリーフォーム 35"/>
            <p:cNvSpPr/>
            <p:nvPr/>
          </p:nvSpPr>
          <p:spPr>
            <a:xfrm>
              <a:off x="495300" y="860221"/>
              <a:ext cx="4581525" cy="1178129"/>
            </a:xfrm>
            <a:custGeom>
              <a:avLst/>
              <a:gdLst>
                <a:gd name="connsiteX0" fmla="*/ 0 w 4581525"/>
                <a:gd name="connsiteY0" fmla="*/ 711404 h 1178129"/>
                <a:gd name="connsiteX1" fmla="*/ 85725 w 4581525"/>
                <a:gd name="connsiteY1" fmla="*/ 711404 h 1178129"/>
                <a:gd name="connsiteX2" fmla="*/ 314325 w 4581525"/>
                <a:gd name="connsiteY2" fmla="*/ 701879 h 1178129"/>
                <a:gd name="connsiteX3" fmla="*/ 657225 w 4581525"/>
                <a:gd name="connsiteY3" fmla="*/ 597104 h 1178129"/>
                <a:gd name="connsiteX4" fmla="*/ 971550 w 4581525"/>
                <a:gd name="connsiteY4" fmla="*/ 358979 h 1178129"/>
                <a:gd name="connsiteX5" fmla="*/ 1162050 w 4581525"/>
                <a:gd name="connsiteY5" fmla="*/ 139904 h 1178129"/>
                <a:gd name="connsiteX6" fmla="*/ 1333500 w 4581525"/>
                <a:gd name="connsiteY6" fmla="*/ 16079 h 1178129"/>
                <a:gd name="connsiteX7" fmla="*/ 1495425 w 4581525"/>
                <a:gd name="connsiteY7" fmla="*/ 16079 h 1178129"/>
                <a:gd name="connsiteX8" fmla="*/ 1638300 w 4581525"/>
                <a:gd name="connsiteY8" fmla="*/ 149429 h 1178129"/>
                <a:gd name="connsiteX9" fmla="*/ 1924050 w 4581525"/>
                <a:gd name="connsiteY9" fmla="*/ 339929 h 1178129"/>
                <a:gd name="connsiteX10" fmla="*/ 2324100 w 4581525"/>
                <a:gd name="connsiteY10" fmla="*/ 654254 h 1178129"/>
                <a:gd name="connsiteX11" fmla="*/ 2676525 w 4581525"/>
                <a:gd name="connsiteY11" fmla="*/ 816179 h 1178129"/>
                <a:gd name="connsiteX12" fmla="*/ 3333750 w 4581525"/>
                <a:gd name="connsiteY12" fmla="*/ 978104 h 1178129"/>
                <a:gd name="connsiteX13" fmla="*/ 4105275 w 4581525"/>
                <a:gd name="connsiteY13" fmla="*/ 1092404 h 1178129"/>
                <a:gd name="connsiteX14" fmla="*/ 4581525 w 4581525"/>
                <a:gd name="connsiteY14" fmla="*/ 1178129 h 117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81525" h="1178129">
                  <a:moveTo>
                    <a:pt x="0" y="711404"/>
                  </a:moveTo>
                  <a:cubicBezTo>
                    <a:pt x="16669" y="712197"/>
                    <a:pt x="33338" y="712991"/>
                    <a:pt x="85725" y="711404"/>
                  </a:cubicBezTo>
                  <a:cubicBezTo>
                    <a:pt x="138112" y="709817"/>
                    <a:pt x="219075" y="720929"/>
                    <a:pt x="314325" y="701879"/>
                  </a:cubicBezTo>
                  <a:cubicBezTo>
                    <a:pt x="409575" y="682829"/>
                    <a:pt x="547687" y="654254"/>
                    <a:pt x="657225" y="597104"/>
                  </a:cubicBezTo>
                  <a:cubicBezTo>
                    <a:pt x="766763" y="539954"/>
                    <a:pt x="887413" y="435179"/>
                    <a:pt x="971550" y="358979"/>
                  </a:cubicBezTo>
                  <a:cubicBezTo>
                    <a:pt x="1055687" y="282779"/>
                    <a:pt x="1101725" y="197054"/>
                    <a:pt x="1162050" y="139904"/>
                  </a:cubicBezTo>
                  <a:cubicBezTo>
                    <a:pt x="1222375" y="82754"/>
                    <a:pt x="1277938" y="36716"/>
                    <a:pt x="1333500" y="16079"/>
                  </a:cubicBezTo>
                  <a:cubicBezTo>
                    <a:pt x="1389063" y="-4559"/>
                    <a:pt x="1444625" y="-6146"/>
                    <a:pt x="1495425" y="16079"/>
                  </a:cubicBezTo>
                  <a:cubicBezTo>
                    <a:pt x="1546225" y="38304"/>
                    <a:pt x="1566863" y="95454"/>
                    <a:pt x="1638300" y="149429"/>
                  </a:cubicBezTo>
                  <a:cubicBezTo>
                    <a:pt x="1709737" y="203404"/>
                    <a:pt x="1809750" y="255792"/>
                    <a:pt x="1924050" y="339929"/>
                  </a:cubicBezTo>
                  <a:cubicBezTo>
                    <a:pt x="2038350" y="424066"/>
                    <a:pt x="2198688" y="574879"/>
                    <a:pt x="2324100" y="654254"/>
                  </a:cubicBezTo>
                  <a:cubicBezTo>
                    <a:pt x="2449512" y="733629"/>
                    <a:pt x="2508250" y="762204"/>
                    <a:pt x="2676525" y="816179"/>
                  </a:cubicBezTo>
                  <a:cubicBezTo>
                    <a:pt x="2844800" y="870154"/>
                    <a:pt x="3095625" y="932066"/>
                    <a:pt x="3333750" y="978104"/>
                  </a:cubicBezTo>
                  <a:cubicBezTo>
                    <a:pt x="3571875" y="1024142"/>
                    <a:pt x="3897313" y="1059067"/>
                    <a:pt x="4105275" y="1092404"/>
                  </a:cubicBezTo>
                  <a:cubicBezTo>
                    <a:pt x="4313237" y="1125741"/>
                    <a:pt x="4447381" y="1151935"/>
                    <a:pt x="4581525" y="1178129"/>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7" name="正方形/長方形 36"/>
            <p:cNvSpPr/>
            <p:nvPr/>
          </p:nvSpPr>
          <p:spPr>
            <a:xfrm>
              <a:off x="2237971" y="1476374"/>
              <a:ext cx="190499" cy="1190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8" name="正方形/長方形 37"/>
            <p:cNvSpPr/>
            <p:nvPr/>
          </p:nvSpPr>
          <p:spPr>
            <a:xfrm>
              <a:off x="2047471" y="1790700"/>
              <a:ext cx="190499" cy="876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9" name="正方形/長方形 38"/>
            <p:cNvSpPr/>
            <p:nvPr/>
          </p:nvSpPr>
          <p:spPr>
            <a:xfrm>
              <a:off x="1856972" y="2038350"/>
              <a:ext cx="190499"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0" name="正方形/長方形 39"/>
            <p:cNvSpPr/>
            <p:nvPr/>
          </p:nvSpPr>
          <p:spPr>
            <a:xfrm>
              <a:off x="2446546" y="2038350"/>
              <a:ext cx="190499"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1" name="正方形/長方形 40"/>
            <p:cNvSpPr/>
            <p:nvPr/>
          </p:nvSpPr>
          <p:spPr>
            <a:xfrm>
              <a:off x="2637047" y="2362199"/>
              <a:ext cx="190499" cy="303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2" name="ストライプ矢印 41"/>
            <p:cNvSpPr/>
            <p:nvPr/>
          </p:nvSpPr>
          <p:spPr>
            <a:xfrm rot="5400000">
              <a:off x="2277722" y="944532"/>
              <a:ext cx="614678" cy="161924"/>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43" name="直線矢印コネクタ 42"/>
            <p:cNvCxnSpPr/>
            <p:nvPr/>
          </p:nvCxnSpPr>
          <p:spPr>
            <a:xfrm flipH="1">
              <a:off x="409575" y="1685925"/>
              <a:ext cx="2762251" cy="19050"/>
            </a:xfrm>
            <a:prstGeom prst="straightConnector1">
              <a:avLst/>
            </a:prstGeom>
            <a:ln>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V="1">
              <a:off x="5076825" y="685800"/>
              <a:ext cx="0" cy="198120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2"/>
            <p:cNvSpPr txBox="1">
              <a:spLocks noChangeArrowheads="1"/>
            </p:cNvSpPr>
            <p:nvPr/>
          </p:nvSpPr>
          <p:spPr bwMode="auto">
            <a:xfrm>
              <a:off x="4448704" y="248671"/>
              <a:ext cx="895350" cy="456156"/>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800" dirty="0">
                  <a:effectLst/>
                  <a:latin typeface="Century"/>
                  <a:ea typeface="ＭＳ 明朝"/>
                  <a:cs typeface="Times New Roman"/>
                </a:rPr>
                <a:t>被災</a:t>
              </a:r>
              <a:endParaRPr lang="ja-JP" sz="800" dirty="0">
                <a:effectLst/>
                <a:latin typeface="ＭＳ Ｐゴシック"/>
                <a:cs typeface="ＭＳ Ｐゴシック"/>
              </a:endParaRPr>
            </a:p>
            <a:p>
              <a:pPr algn="just">
                <a:spcAft>
                  <a:spcPts val="0"/>
                </a:spcAft>
              </a:pPr>
              <a:r>
                <a:rPr lang="en-US" sz="800" dirty="0">
                  <a:effectLst/>
                  <a:latin typeface="Century"/>
                  <a:ea typeface="ＭＳ 明朝"/>
                  <a:cs typeface="Times New Roman"/>
                </a:rPr>
                <a:t>Number</a:t>
              </a:r>
              <a:endParaRPr lang="ja-JP" sz="800" dirty="0">
                <a:effectLst/>
                <a:latin typeface="ＭＳ Ｐゴシック"/>
                <a:cs typeface="ＭＳ Ｐゴシック"/>
              </a:endParaRPr>
            </a:p>
          </p:txBody>
        </p:sp>
        <p:sp>
          <p:nvSpPr>
            <p:cNvPr id="46" name="テキスト ボックス 2"/>
            <p:cNvSpPr txBox="1">
              <a:spLocks noChangeArrowheads="1"/>
            </p:cNvSpPr>
            <p:nvPr/>
          </p:nvSpPr>
          <p:spPr bwMode="auto">
            <a:xfrm>
              <a:off x="2103596" y="254468"/>
              <a:ext cx="1417608" cy="49762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900" dirty="0">
                  <a:effectLst/>
                  <a:latin typeface="ＭＳ Ｐゴシック"/>
                  <a:ea typeface="ＭＳ ゴシック"/>
                  <a:cs typeface="Times New Roman"/>
                </a:rPr>
                <a:t>時間雨量に</a:t>
              </a:r>
              <a:r>
                <a:rPr lang="ja-JP" sz="900" dirty="0" smtClean="0">
                  <a:effectLst/>
                  <a:latin typeface="ＭＳ Ｐゴシック"/>
                  <a:ea typeface="ＭＳ ゴシック"/>
                  <a:cs typeface="Times New Roman"/>
                </a:rPr>
                <a:t>よる</a:t>
              </a:r>
              <a:endParaRPr lang="en-US" altLang="ja-JP" sz="900" dirty="0" smtClean="0">
                <a:effectLst/>
                <a:latin typeface="ＭＳ Ｐゴシック"/>
                <a:ea typeface="ＭＳ ゴシック"/>
                <a:cs typeface="Times New Roman"/>
              </a:endParaRPr>
            </a:p>
            <a:p>
              <a:pPr algn="just">
                <a:spcAft>
                  <a:spcPts val="0"/>
                </a:spcAft>
              </a:pPr>
              <a:r>
                <a:rPr lang="ja-JP" sz="900" dirty="0" smtClean="0">
                  <a:effectLst/>
                  <a:latin typeface="ＭＳ Ｐゴシック"/>
                  <a:ea typeface="ＭＳ ゴシック"/>
                  <a:cs typeface="Times New Roman"/>
                </a:rPr>
                <a:t>降雨</a:t>
              </a:r>
              <a:r>
                <a:rPr lang="ja-JP" sz="900" dirty="0">
                  <a:effectLst/>
                  <a:latin typeface="ＭＳ Ｐゴシック"/>
                  <a:ea typeface="ＭＳ ゴシック"/>
                  <a:cs typeface="Times New Roman"/>
                </a:rPr>
                <a:t>停止時間</a:t>
              </a:r>
              <a:endParaRPr lang="ja-JP" sz="900" dirty="0">
                <a:effectLst/>
                <a:latin typeface="ＭＳ Ｐゴシック"/>
                <a:cs typeface="ＭＳ Ｐゴシック"/>
              </a:endParaRPr>
            </a:p>
          </p:txBody>
        </p:sp>
        <p:sp>
          <p:nvSpPr>
            <p:cNvPr id="47" name="テキスト ボックス 2"/>
            <p:cNvSpPr txBox="1">
              <a:spLocks noChangeArrowheads="1"/>
            </p:cNvSpPr>
            <p:nvPr/>
          </p:nvSpPr>
          <p:spPr bwMode="auto">
            <a:xfrm>
              <a:off x="924553" y="533400"/>
              <a:ext cx="1085215" cy="49762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900" dirty="0">
                  <a:effectLst/>
                  <a:latin typeface="ＭＳ Ｐゴシック"/>
                  <a:ea typeface="ＭＳ ゴシック"/>
                  <a:cs typeface="Times New Roman"/>
                </a:rPr>
                <a:t>降雨指標による雨量</a:t>
              </a:r>
              <a:endParaRPr lang="ja-JP" sz="900" dirty="0">
                <a:effectLst/>
                <a:latin typeface="ＭＳ Ｐゴシック"/>
                <a:cs typeface="ＭＳ Ｐゴシック"/>
              </a:endParaRPr>
            </a:p>
          </p:txBody>
        </p:sp>
        <p:sp>
          <p:nvSpPr>
            <p:cNvPr id="48" name="テキスト ボックス 2"/>
            <p:cNvSpPr txBox="1">
              <a:spLocks noChangeArrowheads="1"/>
            </p:cNvSpPr>
            <p:nvPr/>
          </p:nvSpPr>
          <p:spPr bwMode="auto">
            <a:xfrm>
              <a:off x="-145274" y="1419502"/>
              <a:ext cx="789939" cy="290282"/>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800" dirty="0">
                  <a:effectLst/>
                  <a:latin typeface="ＭＳ Ｐゴシック"/>
                  <a:ea typeface="ＭＳ ゴシック"/>
                  <a:cs typeface="Times New Roman"/>
                </a:rPr>
                <a:t>下限値</a:t>
              </a:r>
              <a:endParaRPr lang="ja-JP" sz="800" dirty="0">
                <a:effectLst/>
                <a:latin typeface="ＭＳ Ｐゴシック"/>
                <a:cs typeface="ＭＳ Ｐゴシック"/>
              </a:endParaRPr>
            </a:p>
          </p:txBody>
        </p:sp>
        <p:sp>
          <p:nvSpPr>
            <p:cNvPr id="49" name="テキスト ボックス 2"/>
            <p:cNvSpPr txBox="1">
              <a:spLocks noChangeArrowheads="1"/>
            </p:cNvSpPr>
            <p:nvPr/>
          </p:nvSpPr>
          <p:spPr bwMode="auto">
            <a:xfrm>
              <a:off x="662774" y="2665730"/>
              <a:ext cx="4047558" cy="3110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spcAft>
                  <a:spcPts val="0"/>
                </a:spcAft>
              </a:pPr>
              <a:r>
                <a:rPr lang="ja-JP" altLang="en-US" sz="900" dirty="0" smtClean="0">
                  <a:effectLst/>
                  <a:latin typeface="Century"/>
                  <a:ea typeface="ＭＳ 明朝"/>
                  <a:cs typeface="Times New Roman"/>
                </a:rPr>
                <a:t>（一例）</a:t>
              </a:r>
              <a:r>
                <a:rPr lang="ja-JP" sz="900" dirty="0" smtClean="0">
                  <a:effectLst/>
                  <a:latin typeface="Century"/>
                  <a:ea typeface="ＭＳ 明朝"/>
                  <a:cs typeface="Times New Roman"/>
                </a:rPr>
                <a:t>下限値</a:t>
              </a:r>
              <a:r>
                <a:rPr lang="ja-JP" sz="900" dirty="0">
                  <a:effectLst/>
                  <a:latin typeface="Century"/>
                  <a:ea typeface="ＭＳ 明朝"/>
                  <a:cs typeface="Times New Roman"/>
                </a:rPr>
                <a:t>を決めて，その下限値</a:t>
              </a:r>
              <a:r>
                <a:rPr lang="ja-JP" sz="900" dirty="0" smtClean="0">
                  <a:effectLst/>
                  <a:latin typeface="Century"/>
                  <a:ea typeface="ＭＳ 明朝"/>
                  <a:cs typeface="Times New Roman"/>
                </a:rPr>
                <a:t>以下で</a:t>
              </a:r>
              <a:r>
                <a:rPr lang="ja-JP" sz="900" dirty="0">
                  <a:effectLst/>
                  <a:latin typeface="Century"/>
                  <a:ea typeface="ＭＳ 明朝"/>
                  <a:cs typeface="Times New Roman"/>
                </a:rPr>
                <a:t>解除</a:t>
              </a:r>
              <a:endParaRPr lang="ja-JP" sz="900" dirty="0">
                <a:effectLst/>
                <a:latin typeface="ＭＳ Ｐゴシック"/>
                <a:cs typeface="ＭＳ Ｐゴシック"/>
              </a:endParaRPr>
            </a:p>
          </p:txBody>
        </p:sp>
        <p:sp>
          <p:nvSpPr>
            <p:cNvPr id="50" name="テキスト ボックス 2"/>
            <p:cNvSpPr txBox="1">
              <a:spLocks noChangeArrowheads="1"/>
            </p:cNvSpPr>
            <p:nvPr/>
          </p:nvSpPr>
          <p:spPr bwMode="auto">
            <a:xfrm>
              <a:off x="1417846" y="2123101"/>
              <a:ext cx="495299" cy="456156"/>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800" dirty="0">
                  <a:effectLst/>
                  <a:latin typeface="ＭＳ Ｐゴシック"/>
                  <a:ea typeface="ＭＳ ゴシック"/>
                  <a:cs typeface="Times New Roman"/>
                </a:rPr>
                <a:t>被災</a:t>
              </a:r>
              <a:endParaRPr lang="ja-JP" sz="800" dirty="0">
                <a:effectLst/>
                <a:latin typeface="ＭＳ Ｐゴシック"/>
                <a:cs typeface="ＭＳ Ｐゴシック"/>
              </a:endParaRPr>
            </a:p>
          </p:txBody>
        </p:sp>
        <p:sp>
          <p:nvSpPr>
            <p:cNvPr id="51" name="テキスト ボックス 2"/>
            <p:cNvSpPr txBox="1">
              <a:spLocks noChangeArrowheads="1"/>
            </p:cNvSpPr>
            <p:nvPr/>
          </p:nvSpPr>
          <p:spPr bwMode="auto">
            <a:xfrm>
              <a:off x="4952025" y="2667001"/>
              <a:ext cx="295275" cy="32893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1200">
                  <a:effectLst/>
                  <a:latin typeface="Century"/>
                  <a:ea typeface="ＭＳ 明朝"/>
                  <a:cs typeface="Times New Roman"/>
                </a:rPr>
                <a:t>T</a:t>
              </a:r>
              <a:endParaRPr lang="ja-JP" sz="1200">
                <a:effectLst/>
                <a:latin typeface="ＭＳ Ｐゴシック"/>
                <a:cs typeface="ＭＳ Ｐゴシック"/>
              </a:endParaRPr>
            </a:p>
          </p:txBody>
        </p:sp>
        <p:sp>
          <p:nvSpPr>
            <p:cNvPr id="52" name="テキスト ボックス 2"/>
            <p:cNvSpPr txBox="1">
              <a:spLocks noChangeArrowheads="1"/>
            </p:cNvSpPr>
            <p:nvPr/>
          </p:nvSpPr>
          <p:spPr bwMode="auto">
            <a:xfrm>
              <a:off x="162629" y="313350"/>
              <a:ext cx="762000" cy="386238"/>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sz="800" dirty="0">
                  <a:effectLst/>
                  <a:latin typeface="Century"/>
                  <a:ea typeface="ＭＳ 明朝"/>
                  <a:cs typeface="Times New Roman"/>
                </a:rPr>
                <a:t>R(mm)</a:t>
              </a:r>
              <a:endParaRPr lang="ja-JP" sz="800" dirty="0">
                <a:effectLst/>
                <a:latin typeface="ＭＳ Ｐゴシック"/>
                <a:cs typeface="ＭＳ Ｐゴシック"/>
              </a:endParaRPr>
            </a:p>
          </p:txBody>
        </p:sp>
        <p:sp>
          <p:nvSpPr>
            <p:cNvPr id="53" name="正方形/長方形 52"/>
            <p:cNvSpPr/>
            <p:nvPr/>
          </p:nvSpPr>
          <p:spPr>
            <a:xfrm>
              <a:off x="4257725" y="2362199"/>
              <a:ext cx="190500" cy="303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p:cNvSpPr/>
            <p:nvPr/>
          </p:nvSpPr>
          <p:spPr>
            <a:xfrm>
              <a:off x="4751432" y="2363471"/>
              <a:ext cx="190500" cy="303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Tree>
    <p:extLst>
      <p:ext uri="{BB962C8B-B14F-4D97-AF65-F5344CB8AC3E}">
        <p14:creationId xmlns:p14="http://schemas.microsoft.com/office/powerpoint/2010/main" val="3214209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地質と被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178470"/>
            <a:ext cx="3805609" cy="507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３．</a:t>
            </a:r>
            <a:r>
              <a:rPr lang="ja-JP" altLang="en-US" sz="3100" dirty="0" smtClean="0">
                <a:latin typeface="HGSｺﾞｼｯｸM" panose="020B0600000000000000" pitchFamily="50" charset="-128"/>
                <a:ea typeface="HGSｺﾞｼｯｸM" panose="020B0600000000000000" pitchFamily="50" charset="-128"/>
              </a:rPr>
              <a:t>規制</a:t>
            </a:r>
            <a:r>
              <a:rPr lang="ja-JP" altLang="en-US" sz="3100" dirty="0">
                <a:latin typeface="HGSｺﾞｼｯｸM" panose="020B0600000000000000" pitchFamily="50" charset="-128"/>
                <a:ea typeface="HGSｺﾞｼｯｸM" panose="020B0600000000000000" pitchFamily="50" charset="-128"/>
              </a:rPr>
              <a:t>発令の解除基準の見直しの検討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）④モニタリング</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
        <p:nvSpPr>
          <p:cNvPr id="5" name="テキスト ボックス 4"/>
          <p:cNvSpPr txBox="1"/>
          <p:nvPr/>
        </p:nvSpPr>
        <p:spPr>
          <a:xfrm>
            <a:off x="179512" y="1312972"/>
            <a:ext cx="4943416" cy="4524315"/>
          </a:xfrm>
          <a:prstGeom prst="rect">
            <a:avLst/>
          </a:prstGeom>
          <a:noFill/>
          <a:ln>
            <a:noFill/>
            <a:prstDash val="dash"/>
          </a:ln>
        </p:spPr>
        <p:txBody>
          <a:bodyPr wrap="square" rtlCol="0">
            <a:spAutoFit/>
          </a:bodyPr>
          <a:lstStyle/>
          <a:p>
            <a:pPr marL="342900" indent="-342900">
              <a:buFont typeface="Wingdings" panose="05000000000000000000" pitchFamily="2" charset="2"/>
              <a:buChar char="Ø"/>
            </a:pPr>
            <a:r>
              <a:rPr lang="ja-JP" altLang="en-US" dirty="0">
                <a:solidFill>
                  <a:srgbClr val="000000"/>
                </a:solidFill>
                <a:latin typeface="+mn-ea"/>
                <a:cs typeface="Times New Roman"/>
              </a:rPr>
              <a:t>目的</a:t>
            </a:r>
            <a:r>
              <a:rPr lang="ja-JP" altLang="en-US" dirty="0" smtClean="0">
                <a:solidFill>
                  <a:srgbClr val="000000"/>
                </a:solidFill>
                <a:latin typeface="+mn-ea"/>
                <a:cs typeface="Times New Roman"/>
              </a:rPr>
              <a:t>：</a:t>
            </a:r>
            <a:endParaRPr lang="en-US" altLang="ja-JP" dirty="0" smtClean="0">
              <a:solidFill>
                <a:srgbClr val="000000"/>
              </a:solidFill>
              <a:latin typeface="+mn-ea"/>
              <a:cs typeface="Times New Roman"/>
            </a:endParaRPr>
          </a:p>
          <a:p>
            <a:pPr marL="536575" indent="174625"/>
            <a:r>
              <a:rPr lang="ja-JP" altLang="en-US" dirty="0" smtClean="0">
                <a:solidFill>
                  <a:srgbClr val="000000"/>
                </a:solidFill>
                <a:latin typeface="+mn-ea"/>
                <a:cs typeface="Times New Roman"/>
              </a:rPr>
              <a:t>降雨</a:t>
            </a:r>
            <a:r>
              <a:rPr lang="ja-JP" altLang="en-US" dirty="0">
                <a:solidFill>
                  <a:srgbClr val="000000"/>
                </a:solidFill>
                <a:latin typeface="+mn-ea"/>
                <a:cs typeface="Times New Roman"/>
              </a:rPr>
              <a:t>停止時間以降</a:t>
            </a:r>
            <a:r>
              <a:rPr lang="ja-JP" altLang="en-US" dirty="0" smtClean="0">
                <a:solidFill>
                  <a:srgbClr val="000000"/>
                </a:solidFill>
                <a:latin typeface="+mn-ea"/>
                <a:cs typeface="Times New Roman"/>
              </a:rPr>
              <a:t>における土壌</a:t>
            </a:r>
            <a:r>
              <a:rPr lang="ja-JP" altLang="en-US" dirty="0">
                <a:solidFill>
                  <a:srgbClr val="000000"/>
                </a:solidFill>
                <a:latin typeface="+mn-ea"/>
                <a:cs typeface="Times New Roman"/>
              </a:rPr>
              <a:t>の水分量や地盤内の地下水の経時変化（斜面の安定度</a:t>
            </a:r>
            <a:r>
              <a:rPr lang="ja-JP" altLang="en-US" dirty="0" smtClean="0">
                <a:solidFill>
                  <a:srgbClr val="000000"/>
                </a:solidFill>
                <a:latin typeface="+mn-ea"/>
                <a:cs typeface="Times New Roman"/>
              </a:rPr>
              <a:t>）のモニタリング</a:t>
            </a:r>
            <a:r>
              <a:rPr lang="ja-JP" altLang="en-US" dirty="0">
                <a:solidFill>
                  <a:srgbClr val="000000"/>
                </a:solidFill>
                <a:latin typeface="+mn-ea"/>
                <a:cs typeface="Times New Roman"/>
              </a:rPr>
              <a:t>を実施する。</a:t>
            </a:r>
            <a:endParaRPr lang="en-US" altLang="ja-JP" dirty="0">
              <a:solidFill>
                <a:srgbClr val="000000"/>
              </a:solidFill>
              <a:latin typeface="+mn-ea"/>
              <a:cs typeface="Times New Roman"/>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pPr marL="342900" indent="-342900">
              <a:buFont typeface="Wingdings" panose="05000000000000000000" pitchFamily="2" charset="2"/>
              <a:buChar char="Ø"/>
            </a:pPr>
            <a:r>
              <a:rPr lang="ja-JP" altLang="en-US" dirty="0" smtClean="0">
                <a:solidFill>
                  <a:srgbClr val="000000"/>
                </a:solidFill>
                <a:latin typeface="+mn-ea"/>
                <a:cs typeface="Meiryo UI" panose="020B0604030504040204" pitchFamily="50" charset="-128"/>
              </a:rPr>
              <a:t>モニタリング項目：</a:t>
            </a:r>
            <a:endParaRPr lang="en-US" altLang="ja-JP" dirty="0">
              <a:solidFill>
                <a:srgbClr val="000000"/>
              </a:solidFill>
              <a:latin typeface="+mn-ea"/>
              <a:cs typeface="Meiryo UI" panose="020B0604030504040204" pitchFamily="50" charset="-128"/>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pPr marL="342900" indent="-342900">
              <a:buFont typeface="Wingdings" panose="05000000000000000000" pitchFamily="2" charset="2"/>
              <a:buChar char="Ø"/>
            </a:pPr>
            <a:endParaRPr lang="en-US" altLang="ja-JP" dirty="0">
              <a:solidFill>
                <a:srgbClr val="000000"/>
              </a:solidFill>
              <a:latin typeface="+mn-ea"/>
              <a:cs typeface="Times New Roman"/>
            </a:endParaRPr>
          </a:p>
          <a:p>
            <a:pPr marL="342900" indent="-342900">
              <a:buFont typeface="Wingdings" panose="05000000000000000000" pitchFamily="2" charset="2"/>
              <a:buChar char="Ø"/>
            </a:pPr>
            <a:r>
              <a:rPr lang="ja-JP" altLang="en-US" dirty="0" smtClean="0">
                <a:solidFill>
                  <a:srgbClr val="000000"/>
                </a:solidFill>
                <a:latin typeface="+mn-ea"/>
                <a:cs typeface="Times New Roman"/>
              </a:rPr>
              <a:t>モニタリング箇所：</a:t>
            </a:r>
            <a:endParaRPr lang="en-US" altLang="ja-JP" dirty="0" smtClean="0">
              <a:solidFill>
                <a:srgbClr val="000000"/>
              </a:solidFill>
              <a:latin typeface="+mn-ea"/>
              <a:cs typeface="Times New Roman"/>
            </a:endParaRPr>
          </a:p>
          <a:p>
            <a:pPr marL="536575" indent="174625"/>
            <a:r>
              <a:rPr lang="ja-JP" altLang="en-US" dirty="0" smtClean="0">
                <a:solidFill>
                  <a:srgbClr val="000000"/>
                </a:solidFill>
                <a:latin typeface="+mn-ea"/>
                <a:cs typeface="Times New Roman"/>
              </a:rPr>
              <a:t>比較的</a:t>
            </a:r>
            <a:r>
              <a:rPr lang="ja-JP" altLang="en-US" dirty="0">
                <a:solidFill>
                  <a:srgbClr val="000000"/>
                </a:solidFill>
                <a:latin typeface="+mn-ea"/>
                <a:cs typeface="Times New Roman"/>
              </a:rPr>
              <a:t>過去の被害が</a:t>
            </a:r>
            <a:r>
              <a:rPr lang="ja-JP" altLang="en-US" dirty="0" smtClean="0">
                <a:solidFill>
                  <a:srgbClr val="000000"/>
                </a:solidFill>
                <a:latin typeface="+mn-ea"/>
                <a:cs typeface="Times New Roman"/>
              </a:rPr>
              <a:t>多く、地質</a:t>
            </a:r>
            <a:r>
              <a:rPr lang="ja-JP" altLang="en-US" dirty="0">
                <a:solidFill>
                  <a:srgbClr val="000000"/>
                </a:solidFill>
                <a:latin typeface="+mn-ea"/>
                <a:cs typeface="Times New Roman"/>
              </a:rPr>
              <a:t>による差を比較するために以下の２地点とする</a:t>
            </a:r>
            <a:endParaRPr lang="en-US" altLang="ja-JP" dirty="0">
              <a:solidFill>
                <a:srgbClr val="000000"/>
              </a:solidFill>
              <a:latin typeface="+mn-ea"/>
              <a:cs typeface="Times New Roman"/>
            </a:endParaRPr>
          </a:p>
          <a:p>
            <a:pPr marL="536575" indent="174625"/>
            <a:r>
              <a:rPr lang="ja-JP" altLang="en-US" dirty="0">
                <a:solidFill>
                  <a:srgbClr val="000000"/>
                </a:solidFill>
                <a:latin typeface="+mn-ea"/>
                <a:cs typeface="Times New Roman"/>
              </a:rPr>
              <a:t>・泥岩・砂岩系（丹波層群）（北摂地域）</a:t>
            </a:r>
            <a:endParaRPr lang="en-US" altLang="ja-JP" dirty="0">
              <a:solidFill>
                <a:srgbClr val="000000"/>
              </a:solidFill>
              <a:latin typeface="+mn-ea"/>
              <a:cs typeface="Times New Roman"/>
            </a:endParaRPr>
          </a:p>
          <a:p>
            <a:pPr marL="536575" indent="174625"/>
            <a:r>
              <a:rPr lang="ja-JP" altLang="en-US" dirty="0">
                <a:solidFill>
                  <a:srgbClr val="000000"/>
                </a:solidFill>
                <a:latin typeface="+mn-ea"/>
                <a:cs typeface="Times New Roman"/>
              </a:rPr>
              <a:t>・花崗岩系（金剛和泉地域）</a:t>
            </a:r>
            <a:endParaRPr lang="en-US" altLang="ja-JP" dirty="0">
              <a:solidFill>
                <a:srgbClr val="000000"/>
              </a:solidFill>
              <a:latin typeface="+mn-ea"/>
              <a:cs typeface="Times New Roman"/>
            </a:endParaRPr>
          </a:p>
        </p:txBody>
      </p:sp>
      <p:sp>
        <p:nvSpPr>
          <p:cNvPr id="7" name="円/楕円 6"/>
          <p:cNvSpPr/>
          <p:nvPr/>
        </p:nvSpPr>
        <p:spPr>
          <a:xfrm rot="4817983">
            <a:off x="7200489" y="1290901"/>
            <a:ext cx="670587" cy="1954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rot="3587323">
            <a:off x="7605327" y="4169453"/>
            <a:ext cx="670587" cy="1954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表 11"/>
          <p:cNvGraphicFramePr>
            <a:graphicFrameLocks noGrp="1"/>
          </p:cNvGraphicFramePr>
          <p:nvPr>
            <p:extLst>
              <p:ext uri="{D42A27DB-BD31-4B8C-83A1-F6EECF244321}">
                <p14:modId xmlns:p14="http://schemas.microsoft.com/office/powerpoint/2010/main" val="4179844653"/>
              </p:ext>
            </p:extLst>
          </p:nvPr>
        </p:nvGraphicFramePr>
        <p:xfrm>
          <a:off x="899592" y="3068960"/>
          <a:ext cx="3672408" cy="1172095"/>
        </p:xfrm>
        <a:graphic>
          <a:graphicData uri="http://schemas.openxmlformats.org/drawingml/2006/table">
            <a:tbl>
              <a:tblPr firstRow="1" bandRow="1">
                <a:tableStyleId>{5C22544A-7EE6-4342-B048-85BDC9FD1C3A}</a:tableStyleId>
              </a:tblPr>
              <a:tblGrid>
                <a:gridCol w="1368448">
                  <a:extLst>
                    <a:ext uri="{9D8B030D-6E8A-4147-A177-3AD203B41FA5}">
                      <a16:colId xmlns="" xmlns:a16="http://schemas.microsoft.com/office/drawing/2014/main" val="20000"/>
                    </a:ext>
                  </a:extLst>
                </a:gridCol>
                <a:gridCol w="2303960">
                  <a:extLst>
                    <a:ext uri="{9D8B030D-6E8A-4147-A177-3AD203B41FA5}">
                      <a16:colId xmlns="" xmlns:a16="http://schemas.microsoft.com/office/drawing/2014/main" val="20001"/>
                    </a:ext>
                  </a:extLst>
                </a:gridCol>
              </a:tblGrid>
              <a:tr h="440575">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項　目</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測　定</a:t>
                      </a:r>
                    </a:p>
                  </a:txBody>
                  <a:tcPr anchor="ctr"/>
                </a:tc>
                <a:extLst>
                  <a:ext uri="{0D108BD9-81ED-4DB2-BD59-A6C34878D82A}">
                    <a16:rowId xmlns="" xmlns:a16="http://schemas.microsoft.com/office/drawing/2014/main" val="10000"/>
                  </a:ext>
                </a:extLst>
              </a:tr>
              <a:tr h="244545">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降水量</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　量</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 xmlns:a16="http://schemas.microsoft.com/office/drawing/2014/main" val="10001"/>
                  </a:ext>
                </a:extLst>
              </a:tr>
              <a:tr h="407575">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雨水浸透挙動</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地下水位，間隙水圧，</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土壌水分，テンシオメータ（</a:t>
                      </a:r>
                      <a:r>
                        <a:rPr kumimoji="1" lang="ja-JP" altLang="en-US" sz="1200" dirty="0" err="1">
                          <a:latin typeface="Meiryo UI" panose="020B0604030504040204" pitchFamily="50" charset="-128"/>
                          <a:ea typeface="Meiryo UI" panose="020B0604030504040204" pitchFamily="50" charset="-128"/>
                          <a:cs typeface="Meiryo UI" panose="020B0604030504040204" pitchFamily="50" charset="-128"/>
                        </a:rPr>
                        <a:t>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F</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p>
                  </a:txBody>
                  <a:tcPr anchor="ctr"/>
                </a:tc>
                <a:extLst>
                  <a:ext uri="{0D108BD9-81ED-4DB2-BD59-A6C34878D82A}">
                    <a16:rowId xmlns="" xmlns:a16="http://schemas.microsoft.com/office/drawing/2014/main" val="10002"/>
                  </a:ext>
                </a:extLst>
              </a:tr>
            </a:tbl>
          </a:graphicData>
        </a:graphic>
      </p:graphicFrame>
      <p:sp>
        <p:nvSpPr>
          <p:cNvPr id="6" name="Text Box 2"/>
          <p:cNvSpPr txBox="1">
            <a:spLocks noChangeArrowheads="1"/>
          </p:cNvSpPr>
          <p:nvPr/>
        </p:nvSpPr>
        <p:spPr bwMode="auto">
          <a:xfrm>
            <a:off x="5189241" y="4869160"/>
            <a:ext cx="1187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ＭＳ ゴシック" pitchFamily="49" charset="-128"/>
                <a:ea typeface="ＭＳ ゴシック" pitchFamily="49" charset="-128"/>
                <a:cs typeface="ＭＳ Ｐゴシック" pitchFamily="50" charset="-128"/>
              </a:rPr>
              <a:t>● </a:t>
            </a:r>
            <a:r>
              <a:rPr kumimoji="1" lang="ja-JP" altLang="en-US" sz="800" b="0" i="0" u="none" strike="noStrike" cap="none" normalizeH="0" baseline="0">
                <a:ln>
                  <a:noFill/>
                </a:ln>
                <a:solidFill>
                  <a:schemeClr val="tx1"/>
                </a:solidFill>
                <a:effectLst/>
                <a:latin typeface="ＭＳ ゴシック" pitchFamily="49" charset="-128"/>
                <a:ea typeface="ＭＳ ゴシック" pitchFamily="49" charset="-128"/>
                <a:cs typeface="ＭＳ Ｐゴシック" pitchFamily="50" charset="-128"/>
              </a:rPr>
              <a:t>斜面災害発生地点</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テキスト ボックス 7"/>
          <p:cNvSpPr txBox="1"/>
          <p:nvPr/>
        </p:nvSpPr>
        <p:spPr>
          <a:xfrm>
            <a:off x="6927568" y="1495857"/>
            <a:ext cx="800219" cy="276999"/>
          </a:xfrm>
          <a:prstGeom prst="rect">
            <a:avLst/>
          </a:prstGeom>
          <a:solidFill>
            <a:schemeClr val="bg1"/>
          </a:solidFill>
          <a:ln>
            <a:solidFill>
              <a:schemeClr val="tx1"/>
            </a:solidFill>
            <a:prstDash val="solid"/>
          </a:ln>
        </p:spPr>
        <p:txBody>
          <a:bodyPr wrap="none" rtlCol="0">
            <a:spAutoFit/>
          </a:bodyPr>
          <a:lstStyle/>
          <a:p>
            <a:r>
              <a:rPr kumimoji="1"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北摂地域</a:t>
            </a:r>
          </a:p>
        </p:txBody>
      </p:sp>
      <p:sp>
        <p:nvSpPr>
          <p:cNvPr id="13" name="テキスト ボックス 12"/>
          <p:cNvSpPr txBox="1"/>
          <p:nvPr/>
        </p:nvSpPr>
        <p:spPr>
          <a:xfrm>
            <a:off x="7535782" y="5653222"/>
            <a:ext cx="1107996" cy="276999"/>
          </a:xfrm>
          <a:prstGeom prst="rect">
            <a:avLst/>
          </a:prstGeom>
          <a:solidFill>
            <a:schemeClr val="bg1"/>
          </a:solidFill>
          <a:ln>
            <a:solidFill>
              <a:schemeClr val="tx1"/>
            </a:solidFill>
            <a:prstDash val="solid"/>
          </a:ln>
        </p:spPr>
        <p:txBody>
          <a:bodyPr wrap="none" rtlCol="0">
            <a:spAutoFit/>
          </a:bodyPr>
          <a:lstStyle/>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金剛和泉</a:t>
            </a:r>
            <a:r>
              <a:rPr kumimoji="1"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地域</a:t>
            </a:r>
          </a:p>
        </p:txBody>
      </p:sp>
      <p:sp>
        <p:nvSpPr>
          <p:cNvPr id="14" name="テキスト ボックス 13"/>
          <p:cNvSpPr txBox="1"/>
          <p:nvPr/>
        </p:nvSpPr>
        <p:spPr>
          <a:xfrm>
            <a:off x="6492438" y="6192600"/>
            <a:ext cx="124791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781122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700" dirty="0" smtClean="0">
                <a:latin typeface="HGSｺﾞｼｯｸM" panose="020B0600000000000000" pitchFamily="50" charset="-128"/>
                <a:ea typeface="HGSｺﾞｼｯｸM" panose="020B0600000000000000" pitchFamily="50" charset="-128"/>
              </a:rPr>
              <a:t>1</a:t>
            </a:r>
            <a:r>
              <a:rPr lang="ja-JP" altLang="en-US" sz="2200" dirty="0" smtClean="0">
                <a:latin typeface="HGSｺﾞｼｯｸM" panose="020B0600000000000000" pitchFamily="50" charset="-128"/>
                <a:ea typeface="HGSｺﾞｼｯｸM" panose="020B0600000000000000" pitchFamily="50" charset="-128"/>
              </a:rPr>
              <a:t>）検討</a:t>
            </a:r>
            <a:r>
              <a:rPr lang="ja-JP" altLang="en-US" sz="2200" dirty="0">
                <a:latin typeface="HGSｺﾞｼｯｸM" panose="020B0600000000000000" pitchFamily="50" charset="-128"/>
                <a:ea typeface="HGSｺﾞｼｯｸM" panose="020B0600000000000000" pitchFamily="50" charset="-128"/>
              </a:rPr>
              <a:t>フロー</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648527273"/>
              </p:ext>
            </p:extLst>
          </p:nvPr>
        </p:nvGraphicFramePr>
        <p:xfrm>
          <a:off x="1835696" y="1153772"/>
          <a:ext cx="5851885" cy="5661025"/>
        </p:xfrm>
        <a:graphic>
          <a:graphicData uri="http://schemas.openxmlformats.org/presentationml/2006/ole">
            <mc:AlternateContent xmlns:mc="http://schemas.openxmlformats.org/markup-compatibility/2006">
              <mc:Choice xmlns:v="urn:schemas-microsoft-com:vml" Requires="v">
                <p:oleObj spid="_x0000_s2088" name="Picture" r:id="rId4" imgW="6749280" imgH="6529680" progId="Word.Picture.8">
                  <p:embed/>
                </p:oleObj>
              </mc:Choice>
              <mc:Fallback>
                <p:oleObj name="Picture" r:id="rId4" imgW="6749280" imgH="6529680" progId="Word.Picture.8">
                  <p:embed/>
                  <p:pic>
                    <p:nvPicPr>
                      <p:cNvPr id="0" name=""/>
                      <p:cNvPicPr>
                        <a:picLocks noChangeAspect="1" noChangeArrowheads="1"/>
                      </p:cNvPicPr>
                      <p:nvPr/>
                    </p:nvPicPr>
                    <p:blipFill>
                      <a:blip r:embed="rId5"/>
                      <a:srcRect/>
                      <a:stretch>
                        <a:fillRect/>
                      </a:stretch>
                    </p:blipFill>
                    <p:spPr bwMode="auto">
                      <a:xfrm>
                        <a:off x="1835696" y="1153772"/>
                        <a:ext cx="5851885" cy="566102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353977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４．道路防災対策の優先順位付けの検討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000" dirty="0">
                <a:latin typeface="HGSｺﾞｼｯｸM" panose="020B0600000000000000" pitchFamily="50" charset="-128"/>
                <a:ea typeface="HGSｺﾞｼｯｸM" panose="020B0600000000000000" pitchFamily="50" charset="-128"/>
              </a:rPr>
              <a:t>2</a:t>
            </a:r>
            <a:r>
              <a:rPr lang="ja-JP" altLang="en-US" sz="2000" dirty="0">
                <a:latin typeface="HGSｺﾞｼｯｸM" panose="020B0600000000000000" pitchFamily="50" charset="-128"/>
                <a:ea typeface="HGSｺﾞｼｯｸM" panose="020B0600000000000000" pitchFamily="50" charset="-128"/>
              </a:rPr>
              <a:t>）</a:t>
            </a:r>
            <a:r>
              <a:rPr lang="zh-TW" altLang="en-US" sz="2000" dirty="0">
                <a:latin typeface="HGSｺﾞｼｯｸM" panose="020B0600000000000000" pitchFamily="50" charset="-128"/>
                <a:ea typeface="HGSｺﾞｼｯｸM" panose="020B0600000000000000" pitchFamily="50" charset="-128"/>
              </a:rPr>
              <a:t>調査検討</a:t>
            </a:r>
            <a:r>
              <a:rPr lang="ja-JP" altLang="en-US" sz="2000" dirty="0">
                <a:latin typeface="HGSｺﾞｼｯｸM" panose="020B0600000000000000" pitchFamily="50" charset="-128"/>
                <a:ea typeface="HGSｺﾞｼｯｸM" panose="020B0600000000000000" pitchFamily="50" charset="-128"/>
              </a:rPr>
              <a:t>項目</a:t>
            </a:r>
            <a:endParaRPr kumimoji="1" lang="ja-JP" altLang="en-US" sz="20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9" name="テキスト ボックス 8"/>
          <p:cNvSpPr txBox="1"/>
          <p:nvPr/>
        </p:nvSpPr>
        <p:spPr>
          <a:xfrm>
            <a:off x="251521" y="1138674"/>
            <a:ext cx="8712968" cy="5170646"/>
          </a:xfrm>
          <a:prstGeom prst="rect">
            <a:avLst/>
          </a:prstGeom>
          <a:noFill/>
          <a:ln>
            <a:noFill/>
            <a:prstDash val="dash"/>
          </a:ln>
        </p:spPr>
        <p:txBody>
          <a:bodyPr wrap="square" rtlCol="0">
            <a:spAutoFit/>
          </a:bodyPr>
          <a:lstStyle/>
          <a:p>
            <a:pPr marL="457200" indent="-457200">
              <a:buFont typeface="Wingdings" panose="05000000000000000000" pitchFamily="2" charset="2"/>
              <a:buChar char="Ø"/>
            </a:pPr>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①府域の降雨特性の分析</a:t>
            </a:r>
            <a:endParaRPr lang="en-US" altLang="ja-JP" sz="2200" b="1" dirty="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　降雨の頻度</a:t>
            </a:r>
            <a:r>
              <a:rPr lang="ja-JP" altLang="en-US" sz="2200" dirty="0" smtClean="0">
                <a:solidFill>
                  <a:srgbClr val="000000"/>
                </a:solidFill>
                <a:latin typeface="HGSｺﾞｼｯｸM" panose="020B0600000000000000" pitchFamily="50" charset="-128"/>
                <a:ea typeface="HGSｺﾞｼｯｸM" panose="020B0600000000000000" pitchFamily="50" charset="-128"/>
                <a:cs typeface="Times New Roman"/>
              </a:rPr>
              <a:t>分布、降雨</a:t>
            </a:r>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の発生確率</a:t>
            </a:r>
            <a:endParaRPr lang="en-US" altLang="ja-JP" sz="2200" dirty="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②府域の災害特性の把握</a:t>
            </a:r>
            <a:endParaRPr lang="en-US" altLang="ja-JP" sz="2200" b="1" dirty="0">
              <a:solidFill>
                <a:srgbClr val="000000"/>
              </a:solidFill>
              <a:latin typeface="HGSｺﾞｼｯｸM" panose="020B0600000000000000" pitchFamily="50" charset="-128"/>
              <a:ea typeface="HGSｺﾞｼｯｸM" panose="020B0600000000000000" pitchFamily="50" charset="-128"/>
              <a:cs typeface="Times New Roman"/>
            </a:endParaRPr>
          </a:p>
          <a:p>
            <a:pPr marL="1079500" indent="-1079500"/>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　⇒　災害</a:t>
            </a:r>
            <a:r>
              <a:rPr lang="ja-JP" altLang="en-US" sz="2200" dirty="0" smtClean="0">
                <a:solidFill>
                  <a:srgbClr val="000000"/>
                </a:solidFill>
                <a:latin typeface="HGSｺﾞｼｯｸM" panose="020B0600000000000000" pitchFamily="50" charset="-128"/>
                <a:ea typeface="HGSｺﾞｼｯｸM" panose="020B0600000000000000" pitchFamily="50" charset="-128"/>
                <a:cs typeface="Times New Roman"/>
              </a:rPr>
              <a:t>発生地点と</a:t>
            </a:r>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地形・地質、崩壊形態・規模と災害発生降雨の関係</a:t>
            </a:r>
            <a:endParaRPr lang="en-US" altLang="ja-JP" sz="2200" dirty="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　　　　道路区間の地形情報の把握</a:t>
            </a:r>
            <a:endParaRPr lang="en-US" altLang="ja-JP" sz="2200" dirty="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　　　　斜面崩壊要因の概略分析（単相関分析）</a:t>
            </a:r>
            <a:endParaRPr lang="en-US" altLang="ja-JP" sz="2200" dirty="0">
              <a:solidFill>
                <a:srgbClr val="000000"/>
              </a:solidFill>
              <a:latin typeface="HGSｺﾞｼｯｸM" panose="020B0600000000000000" pitchFamily="50" charset="-128"/>
              <a:ea typeface="HGSｺﾞｼｯｸM" panose="020B0600000000000000" pitchFamily="50" charset="-128"/>
              <a:cs typeface="Times New Roman"/>
            </a:endParaRPr>
          </a:p>
          <a:p>
            <a:pPr marL="447675" indent="-447675">
              <a:buFont typeface="Wingdings" panose="05000000000000000000" pitchFamily="2" charset="2"/>
              <a:buChar char="Ø"/>
            </a:pPr>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③斜面崩壊の要因分析（重回帰分析，判別分析）</a:t>
            </a:r>
            <a:endParaRPr lang="en-US" altLang="ja-JP" sz="2200" b="1" dirty="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　崩壊要因の組み合せとランク付け</a:t>
            </a:r>
            <a:endParaRPr lang="en-US" altLang="ja-JP" sz="2200" dirty="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　　　　崩壊発生しやすさに関する要因毎の</a:t>
            </a:r>
            <a:r>
              <a:rPr lang="ja-JP" altLang="en-US" sz="2200" dirty="0" smtClean="0">
                <a:solidFill>
                  <a:srgbClr val="000000"/>
                </a:solidFill>
                <a:latin typeface="HGSｺﾞｼｯｸM" panose="020B0600000000000000" pitchFamily="50" charset="-128"/>
                <a:ea typeface="HGSｺﾞｼｯｸM" panose="020B0600000000000000" pitchFamily="50" charset="-128"/>
                <a:cs typeface="Times New Roman"/>
              </a:rPr>
              <a:t>重みづけ</a:t>
            </a:r>
            <a:endParaRPr lang="en-US" altLang="ja-JP" sz="2200" dirty="0">
              <a:solidFill>
                <a:srgbClr val="000000"/>
              </a:solidFill>
              <a:latin typeface="HGSｺﾞｼｯｸM" panose="020B0600000000000000" pitchFamily="50" charset="-128"/>
              <a:ea typeface="HGSｺﾞｼｯｸM" panose="020B0600000000000000" pitchFamily="50" charset="-128"/>
              <a:cs typeface="Times New Roman"/>
            </a:endParaRPr>
          </a:p>
          <a:p>
            <a:pPr marL="447675" indent="-433388">
              <a:buFont typeface="Wingdings" panose="05000000000000000000" pitchFamily="2" charset="2"/>
              <a:buChar char="Ø"/>
            </a:pPr>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④災害</a:t>
            </a:r>
            <a:r>
              <a:rPr lang="ja-JP" altLang="en-US" sz="2200" b="1" dirty="0" smtClean="0">
                <a:solidFill>
                  <a:srgbClr val="000000"/>
                </a:solidFill>
                <a:latin typeface="HGSｺﾞｼｯｸM" panose="020B0600000000000000" pitchFamily="50" charset="-128"/>
                <a:ea typeface="HGSｺﾞｼｯｸM" panose="020B0600000000000000" pitchFamily="50" charset="-128"/>
                <a:cs typeface="Times New Roman"/>
              </a:rPr>
              <a:t>履歴密度の</a:t>
            </a:r>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加味</a:t>
            </a:r>
            <a:endParaRPr lang="en-US" altLang="ja-JP" sz="2200" b="1" dirty="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　⇒　周辺における災害履歴密度</a:t>
            </a:r>
            <a:endParaRPr lang="en-US" altLang="ja-JP" sz="2200" dirty="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⑤道路災害発生危険度評価</a:t>
            </a:r>
            <a:endParaRPr lang="en-US" altLang="ja-JP" sz="2200" b="1" dirty="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200" dirty="0">
                <a:solidFill>
                  <a:srgbClr val="000000"/>
                </a:solidFill>
                <a:latin typeface="HGSｺﾞｼｯｸM" panose="020B0600000000000000" pitchFamily="50" charset="-128"/>
                <a:ea typeface="HGSｺﾞｼｯｸM" panose="020B0600000000000000" pitchFamily="50" charset="-128"/>
                <a:cs typeface="Times New Roman"/>
              </a:rPr>
              <a:t>　⇒　要因毎の重み係数を用いた危険度評価</a:t>
            </a:r>
            <a:endParaRPr lang="en-US" altLang="ja-JP" sz="2200" dirty="0">
              <a:solidFill>
                <a:srgbClr val="000000"/>
              </a:solidFill>
              <a:latin typeface="HGSｺﾞｼｯｸM" panose="020B0600000000000000" pitchFamily="50" charset="-128"/>
              <a:ea typeface="HGSｺﾞｼｯｸM" panose="020B0600000000000000" pitchFamily="50" charset="-128"/>
              <a:cs typeface="Times New Roman"/>
            </a:endParaRPr>
          </a:p>
          <a:p>
            <a:pPr marL="447675" indent="-447675">
              <a:buFont typeface="Wingdings" panose="05000000000000000000" pitchFamily="2" charset="2"/>
              <a:buChar char="Ø"/>
            </a:pPr>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⑥安全性評価</a:t>
            </a:r>
          </a:p>
        </p:txBody>
      </p:sp>
    </p:spTree>
    <p:extLst>
      <p:ext uri="{BB962C8B-B14F-4D97-AF65-F5344CB8AC3E}">
        <p14:creationId xmlns:p14="http://schemas.microsoft.com/office/powerpoint/2010/main" val="2597250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0648" y="138336"/>
            <a:ext cx="8229600" cy="914400"/>
          </a:xfrm>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４．道路防災対策の優先順位付けの検討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000" dirty="0">
                <a:latin typeface="HGSｺﾞｼｯｸM" panose="020B0600000000000000" pitchFamily="50" charset="-128"/>
                <a:ea typeface="HGSｺﾞｼｯｸM" panose="020B0600000000000000" pitchFamily="50" charset="-128"/>
              </a:rPr>
              <a:t>　</a:t>
            </a:r>
            <a:r>
              <a:rPr lang="en-US" altLang="ja-JP" sz="2000" dirty="0">
                <a:latin typeface="HGSｺﾞｼｯｸM" panose="020B0600000000000000" pitchFamily="50" charset="-128"/>
                <a:ea typeface="HGSｺﾞｼｯｸM" panose="020B0600000000000000" pitchFamily="50" charset="-128"/>
              </a:rPr>
              <a:t>3</a:t>
            </a:r>
            <a:r>
              <a:rPr lang="ja-JP" altLang="en-US" sz="2000" dirty="0">
                <a:latin typeface="HGSｺﾞｼｯｸM" panose="020B0600000000000000" pitchFamily="50" charset="-128"/>
                <a:ea typeface="HGSｺﾞｼｯｸM" panose="020B0600000000000000" pitchFamily="50" charset="-128"/>
              </a:rPr>
              <a:t>）</a:t>
            </a:r>
            <a:r>
              <a:rPr lang="zh-TW" altLang="en-US" sz="2000" dirty="0">
                <a:latin typeface="HGSｺﾞｼｯｸM" panose="020B0600000000000000" pitchFamily="50" charset="-128"/>
                <a:ea typeface="HGSｺﾞｼｯｸM" panose="020B0600000000000000" pitchFamily="50" charset="-128"/>
              </a:rPr>
              <a:t>調査検討</a:t>
            </a:r>
            <a:r>
              <a:rPr lang="ja-JP" altLang="en-US" sz="2000" dirty="0">
                <a:latin typeface="HGSｺﾞｼｯｸM" panose="020B0600000000000000" pitchFamily="50" charset="-128"/>
                <a:ea typeface="HGSｺﾞｼｯｸM" panose="020B0600000000000000" pitchFamily="50" charset="-128"/>
              </a:rPr>
              <a:t>項目：①降雨特性の分析</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5" name="テキスト ボックス 4"/>
          <p:cNvSpPr txBox="1"/>
          <p:nvPr/>
        </p:nvSpPr>
        <p:spPr>
          <a:xfrm>
            <a:off x="543000" y="5373216"/>
            <a:ext cx="8064896" cy="892552"/>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sz="1400" dirty="0" smtClean="0">
                <a:latin typeface="+mn-ea"/>
                <a:cs typeface="Meiryo UI" panose="020B0604030504040204" pitchFamily="50" charset="-128"/>
              </a:rPr>
              <a:t>大阪府における雨量頻度</a:t>
            </a:r>
            <a:r>
              <a:rPr lang="ja-JP" altLang="en-US" sz="1400" dirty="0">
                <a:latin typeface="+mn-ea"/>
                <a:cs typeface="Meiryo UI" panose="020B0604030504040204" pitchFamily="50" charset="-128"/>
              </a:rPr>
              <a:t>の地域性を把握するために，大阪府を４分割（北大阪，東大阪，南河内，泉州）し各区域での降雨（</a:t>
            </a:r>
            <a:r>
              <a:rPr lang="en-US" altLang="ja-JP" sz="1400" dirty="0">
                <a:latin typeface="+mn-ea"/>
                <a:cs typeface="Meiryo UI" panose="020B0604030504040204" pitchFamily="50" charset="-128"/>
              </a:rPr>
              <a:t>1</a:t>
            </a:r>
            <a:r>
              <a:rPr lang="ja-JP" altLang="en-US" sz="1400" dirty="0">
                <a:latin typeface="+mn-ea"/>
                <a:cs typeface="Meiryo UI" panose="020B0604030504040204" pitchFamily="50" charset="-128"/>
              </a:rPr>
              <a:t>時間，</a:t>
            </a:r>
            <a:r>
              <a:rPr lang="en-US" altLang="ja-JP" sz="1400" dirty="0">
                <a:latin typeface="+mn-ea"/>
                <a:cs typeface="Meiryo UI" panose="020B0604030504040204" pitchFamily="50" charset="-128"/>
              </a:rPr>
              <a:t>24</a:t>
            </a:r>
            <a:r>
              <a:rPr lang="ja-JP" altLang="en-US" sz="1400" dirty="0">
                <a:latin typeface="+mn-ea"/>
                <a:cs typeface="Meiryo UI" panose="020B0604030504040204" pitchFamily="50" charset="-128"/>
              </a:rPr>
              <a:t>時間，連続雨量，総雨量）を</a:t>
            </a:r>
            <a:r>
              <a:rPr lang="ja-JP" altLang="en-US" sz="1400" dirty="0" smtClean="0">
                <a:latin typeface="+mn-ea"/>
                <a:cs typeface="Meiryo UI" panose="020B0604030504040204" pitchFamily="50" charset="-128"/>
              </a:rPr>
              <a:t>整理</a:t>
            </a:r>
            <a:endParaRPr lang="en-US" altLang="ja-JP" sz="1400" dirty="0">
              <a:latin typeface="+mn-ea"/>
              <a:cs typeface="Meiryo UI" panose="020B0604030504040204" pitchFamily="50" charset="-128"/>
            </a:endParaRPr>
          </a:p>
          <a:p>
            <a:pPr marL="447675"/>
            <a:r>
              <a:rPr lang="ja-JP" altLang="en-US" sz="1200" dirty="0">
                <a:latin typeface="+mn-ea"/>
                <a:cs typeface="Meiryo UI" panose="020B0604030504040204" pitchFamily="50" charset="-128"/>
              </a:rPr>
              <a:t>連続雨量：</a:t>
            </a:r>
            <a:r>
              <a:rPr lang="en-US" altLang="ja-JP" sz="1200" dirty="0">
                <a:latin typeface="+mn-ea"/>
              </a:rPr>
              <a:t>2mm</a:t>
            </a:r>
            <a:r>
              <a:rPr lang="ja-JP" altLang="ja-JP" sz="1200" dirty="0">
                <a:latin typeface="+mn-ea"/>
              </a:rPr>
              <a:t>以下の降雨時間が</a:t>
            </a:r>
            <a:r>
              <a:rPr lang="en-US" altLang="ja-JP" sz="1200" dirty="0">
                <a:solidFill>
                  <a:sysClr val="windowText" lastClr="000000"/>
                </a:solidFill>
                <a:latin typeface="+mn-ea"/>
              </a:rPr>
              <a:t>6</a:t>
            </a:r>
            <a:r>
              <a:rPr lang="ja-JP" altLang="ja-JP" sz="1200" dirty="0">
                <a:latin typeface="+mn-ea"/>
              </a:rPr>
              <a:t>時間続いたときにゼロクリアし，それまでの積算</a:t>
            </a:r>
            <a:r>
              <a:rPr lang="ja-JP" altLang="ja-JP" sz="1200" dirty="0" smtClean="0">
                <a:latin typeface="+mn-ea"/>
              </a:rPr>
              <a:t>雨量</a:t>
            </a:r>
            <a:endParaRPr lang="en-US" altLang="ja-JP" sz="1200" dirty="0">
              <a:latin typeface="+mn-ea"/>
            </a:endParaRPr>
          </a:p>
          <a:p>
            <a:pPr marL="447675"/>
            <a:r>
              <a:rPr lang="ja-JP" altLang="en-US" sz="1200" dirty="0">
                <a:latin typeface="+mn-ea"/>
                <a:cs typeface="Meiryo UI" panose="020B0604030504040204" pitchFamily="50" charset="-128"/>
              </a:rPr>
              <a:t>総雨量：</a:t>
            </a:r>
            <a:r>
              <a:rPr lang="en-US" altLang="ja-JP" sz="1200" dirty="0">
                <a:latin typeface="+mn-ea"/>
              </a:rPr>
              <a:t>2mm</a:t>
            </a:r>
            <a:r>
              <a:rPr lang="ja-JP" altLang="ja-JP" sz="1200" dirty="0">
                <a:latin typeface="+mn-ea"/>
              </a:rPr>
              <a:t>以下の降雨時間が</a:t>
            </a:r>
            <a:r>
              <a:rPr lang="en-US" altLang="ja-JP" sz="1200" dirty="0">
                <a:latin typeface="+mn-ea"/>
              </a:rPr>
              <a:t>48</a:t>
            </a:r>
            <a:r>
              <a:rPr lang="ja-JP" altLang="ja-JP" sz="1200" dirty="0">
                <a:latin typeface="+mn-ea"/>
              </a:rPr>
              <a:t>時間続いたときにゼロクリアし，それまでの積算</a:t>
            </a:r>
            <a:r>
              <a:rPr lang="ja-JP" altLang="ja-JP" sz="1200" dirty="0" smtClean="0">
                <a:latin typeface="+mn-ea"/>
              </a:rPr>
              <a:t>雨量</a:t>
            </a:r>
            <a:endParaRPr lang="en-US" altLang="ja-JP" sz="1400" u="sng" dirty="0">
              <a:latin typeface="+mn-ea"/>
              <a:cs typeface="Meiryo UI" panose="020B0604030504040204" pitchFamily="50" charset="-128"/>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03" y="1801163"/>
            <a:ext cx="4328205" cy="342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983" y="1817529"/>
            <a:ext cx="4321401" cy="337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83568" y="1124744"/>
            <a:ext cx="7924328" cy="707886"/>
          </a:xfrm>
          <a:prstGeom prst="rect">
            <a:avLst/>
          </a:prstGeom>
          <a:noFill/>
          <a:ln>
            <a:noFill/>
            <a:prstDash val="solid"/>
          </a:ln>
        </p:spPr>
        <p:txBody>
          <a:bodyPr wrap="square" rtlCol="0">
            <a:spAutoFit/>
          </a:bodyPr>
          <a:lstStyle/>
          <a:p>
            <a:r>
              <a:rPr lang="ja-JP" altLang="en-US" sz="2000" dirty="0">
                <a:latin typeface="+mn-ea"/>
                <a:cs typeface="Meiryo UI" panose="020B0604030504040204" pitchFamily="50" charset="-128"/>
              </a:rPr>
              <a:t>大阪府の降雨特性を把握する</a:t>
            </a:r>
            <a:r>
              <a:rPr lang="ja-JP" altLang="en-US" sz="2000" dirty="0" smtClean="0">
                <a:latin typeface="+mn-ea"/>
                <a:cs typeface="Meiryo UI" panose="020B0604030504040204" pitchFamily="50" charset="-128"/>
              </a:rPr>
              <a:t>ため，観測所毎の降雨量</a:t>
            </a:r>
            <a:r>
              <a:rPr lang="ja-JP" altLang="en-US" sz="2000" dirty="0">
                <a:latin typeface="+mn-ea"/>
                <a:cs typeface="Meiryo UI" panose="020B0604030504040204" pitchFamily="50" charset="-128"/>
              </a:rPr>
              <a:t>の発生頻度や府下の確率降雨を検討する</a:t>
            </a:r>
            <a:endParaRPr kumimoji="1" lang="ja-JP" altLang="en-US" sz="2000" dirty="0">
              <a:latin typeface="+mn-ea"/>
              <a:cs typeface="Meiryo UI" panose="020B0604030504040204" pitchFamily="50" charset="-128"/>
            </a:endParaRPr>
          </a:p>
        </p:txBody>
      </p:sp>
      <p:sp>
        <p:nvSpPr>
          <p:cNvPr id="10" name="テキスト ボックス 9"/>
          <p:cNvSpPr txBox="1"/>
          <p:nvPr/>
        </p:nvSpPr>
        <p:spPr>
          <a:xfrm>
            <a:off x="6300192" y="5096217"/>
            <a:ext cx="124791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855948" y="5096217"/>
            <a:ext cx="124791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45916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a:latin typeface="HGSｺﾞｼｯｸM" panose="020B0600000000000000" pitchFamily="50" charset="-128"/>
                <a:ea typeface="HGSｺﾞｼｯｸM" panose="020B0600000000000000" pitchFamily="50" charset="-128"/>
              </a:rPr>
              <a:t>４．道路防災対策の優先順位付けの検討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000" dirty="0">
                <a:latin typeface="HGSｺﾞｼｯｸM" panose="020B0600000000000000" pitchFamily="50" charset="-128"/>
                <a:ea typeface="HGSｺﾞｼｯｸM" panose="020B0600000000000000" pitchFamily="50" charset="-128"/>
              </a:rPr>
              <a:t>　</a:t>
            </a:r>
            <a:r>
              <a:rPr lang="en-US" altLang="ja-JP" sz="2000" dirty="0">
                <a:latin typeface="HGSｺﾞｼｯｸM" panose="020B0600000000000000" pitchFamily="50" charset="-128"/>
                <a:ea typeface="HGSｺﾞｼｯｸM" panose="020B0600000000000000" pitchFamily="50" charset="-128"/>
              </a:rPr>
              <a:t>3</a:t>
            </a:r>
            <a:r>
              <a:rPr lang="ja-JP" altLang="en-US" sz="2000" dirty="0">
                <a:latin typeface="HGSｺﾞｼｯｸM" panose="020B0600000000000000" pitchFamily="50" charset="-128"/>
                <a:ea typeface="HGSｺﾞｼｯｸM" panose="020B0600000000000000" pitchFamily="50" charset="-128"/>
              </a:rPr>
              <a:t>）</a:t>
            </a:r>
            <a:r>
              <a:rPr lang="zh-TW" altLang="en-US" sz="2000" dirty="0">
                <a:latin typeface="HGSｺﾞｼｯｸM" panose="020B0600000000000000" pitchFamily="50" charset="-128"/>
                <a:ea typeface="HGSｺﾞｼｯｸM" panose="020B0600000000000000" pitchFamily="50" charset="-128"/>
              </a:rPr>
              <a:t>調査検討</a:t>
            </a:r>
            <a:r>
              <a:rPr lang="ja-JP" altLang="en-US" sz="2000" dirty="0">
                <a:latin typeface="HGSｺﾞｼｯｸM" panose="020B0600000000000000" pitchFamily="50" charset="-128"/>
                <a:ea typeface="HGSｺﾞｼｯｸM" panose="020B0600000000000000" pitchFamily="50" charset="-128"/>
              </a:rPr>
              <a:t>項目： ①降雨特性の分析</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pic>
        <p:nvPicPr>
          <p:cNvPr id="10242" name="Picture 2" descr="10年確率24時間雨量（13年間のみ）"/>
          <p:cNvPicPr>
            <a:picLocks noChangeArrowheads="1"/>
          </p:cNvPicPr>
          <p:nvPr/>
        </p:nvPicPr>
        <p:blipFill>
          <a:blip r:embed="rId3" cstate="print">
            <a:extLst>
              <a:ext uri="{28A0092B-C50C-407E-A947-70E740481C1C}">
                <a14:useLocalDpi xmlns:a14="http://schemas.microsoft.com/office/drawing/2010/main" val="0"/>
              </a:ext>
            </a:extLst>
          </a:blip>
          <a:srcRect l="5122" t="6885" r="5122" b="6767"/>
          <a:stretch>
            <a:fillRect/>
          </a:stretch>
        </p:blipFill>
        <p:spPr bwMode="auto">
          <a:xfrm>
            <a:off x="4788024" y="1124744"/>
            <a:ext cx="3875931" cy="50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539552" y="1988840"/>
            <a:ext cx="3816424" cy="1477328"/>
          </a:xfrm>
          <a:prstGeom prst="rect">
            <a:avLst/>
          </a:prstGeom>
          <a:noFill/>
          <a:ln>
            <a:solidFill>
              <a:schemeClr val="tx1"/>
            </a:solidFill>
            <a:prstDash val="solid"/>
          </a:ln>
        </p:spPr>
        <p:txBody>
          <a:bodyPr wrap="square" rtlCol="0">
            <a:spAutoFit/>
          </a:bodyPr>
          <a:lstStyle/>
          <a:p>
            <a:pPr marL="285750" indent="-285750">
              <a:buFont typeface="Wingdings" panose="05000000000000000000" pitchFamily="2" charset="2"/>
              <a:buChar char="Ø"/>
            </a:pPr>
            <a:r>
              <a:rPr lang="ja-JP" altLang="en-US" dirty="0"/>
              <a:t>降雨の発生確率</a:t>
            </a:r>
            <a:endParaRPr lang="en-US" altLang="ja-JP" dirty="0"/>
          </a:p>
          <a:p>
            <a:r>
              <a:rPr lang="ja-JP" altLang="en-US" dirty="0"/>
              <a:t>　　</a:t>
            </a:r>
            <a:r>
              <a:rPr lang="ja-JP" altLang="ja-JP" dirty="0"/>
              <a:t>災害との関連が比較的高く従来用いられる機会が多かった</a:t>
            </a:r>
            <a:r>
              <a:rPr lang="en-US" altLang="ja-JP" dirty="0"/>
              <a:t>24</a:t>
            </a:r>
            <a:r>
              <a:rPr lang="ja-JP" altLang="ja-JP" dirty="0"/>
              <a:t>時間雨量について，岩井法</a:t>
            </a:r>
            <a:r>
              <a:rPr lang="ja-JP" altLang="en-US" b="1" baseline="30000" dirty="0">
                <a:solidFill>
                  <a:srgbClr val="0000FF"/>
                </a:solidFill>
              </a:rPr>
              <a:t>１）</a:t>
            </a:r>
            <a:r>
              <a:rPr lang="ja-JP" altLang="ja-JP" dirty="0"/>
              <a:t>により</a:t>
            </a:r>
            <a:r>
              <a:rPr lang="en-US" altLang="ja-JP" dirty="0"/>
              <a:t>10</a:t>
            </a:r>
            <a:r>
              <a:rPr lang="ja-JP" altLang="ja-JP" dirty="0"/>
              <a:t>年確率雨量</a:t>
            </a:r>
            <a:r>
              <a:rPr lang="ja-JP" altLang="ja-JP" dirty="0" smtClean="0"/>
              <a:t>を</a:t>
            </a:r>
            <a:r>
              <a:rPr lang="ja-JP" altLang="en-US" dirty="0" smtClean="0"/>
              <a:t>算出する</a:t>
            </a:r>
            <a:endParaRPr kumimoji="1" lang="ja-JP" altLang="en-US"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正方形/長方形 5"/>
          <p:cNvSpPr/>
          <p:nvPr/>
        </p:nvSpPr>
        <p:spPr>
          <a:xfrm>
            <a:off x="299604" y="5013176"/>
            <a:ext cx="4176464" cy="923330"/>
          </a:xfrm>
          <a:prstGeom prst="rect">
            <a:avLst/>
          </a:prstGeom>
        </p:spPr>
        <p:txBody>
          <a:bodyPr wrap="square">
            <a:spAutoFit/>
          </a:bodyPr>
          <a:lstStyle/>
          <a:p>
            <a:r>
              <a:rPr lang="ja-JP" altLang="en-US" dirty="0">
                <a:solidFill>
                  <a:srgbClr val="0000FF"/>
                </a:solidFill>
              </a:rPr>
              <a:t>文献１）</a:t>
            </a:r>
            <a:endParaRPr lang="en-US" altLang="ja-JP" dirty="0">
              <a:solidFill>
                <a:srgbClr val="0000FF"/>
              </a:solidFill>
            </a:endParaRPr>
          </a:p>
          <a:p>
            <a:r>
              <a:rPr lang="ja-JP" altLang="ja-JP" dirty="0"/>
              <a:t>「応用水文統計学」；石黒政儀・岩井重久，森北出版，</a:t>
            </a:r>
            <a:r>
              <a:rPr lang="en-US" altLang="ja-JP" dirty="0"/>
              <a:t>1970</a:t>
            </a:r>
            <a:r>
              <a:rPr lang="ja-JP" altLang="ja-JP" dirty="0"/>
              <a:t>より</a:t>
            </a:r>
            <a:endParaRPr lang="ja-JP" altLang="en-US" dirty="0"/>
          </a:p>
        </p:txBody>
      </p:sp>
      <p:sp>
        <p:nvSpPr>
          <p:cNvPr id="10" name="テキスト ボックス 9"/>
          <p:cNvSpPr txBox="1"/>
          <p:nvPr/>
        </p:nvSpPr>
        <p:spPr>
          <a:xfrm>
            <a:off x="6300192" y="6093296"/>
            <a:ext cx="124791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89673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100" dirty="0" smtClean="0">
                <a:latin typeface="HGSｺﾞｼｯｸM" panose="020B0600000000000000" pitchFamily="50" charset="-128"/>
                <a:ea typeface="HGSｺﾞｼｯｸM" panose="020B0600000000000000" pitchFamily="50" charset="-128"/>
              </a:rPr>
              <a:t>２．規制区間の解除（緩和）</a:t>
            </a:r>
            <a:r>
              <a:rPr lang="en-US" altLang="ja-JP" sz="2800" dirty="0" smtClean="0">
                <a:latin typeface="HGSｺﾞｼｯｸM" panose="020B0600000000000000" pitchFamily="50" charset="-128"/>
                <a:ea typeface="HGSｺﾞｼｯｸM" panose="020B0600000000000000" pitchFamily="50" charset="-128"/>
              </a:rPr>
              <a:t/>
            </a:r>
            <a:br>
              <a:rPr lang="en-US" altLang="ja-JP" sz="2800" dirty="0" smtClean="0">
                <a:latin typeface="HGSｺﾞｼｯｸM" panose="020B0600000000000000" pitchFamily="50" charset="-128"/>
                <a:ea typeface="HGSｺﾞｼｯｸM" panose="020B0600000000000000" pitchFamily="50" charset="-128"/>
              </a:rPr>
            </a:br>
            <a:r>
              <a:rPr lang="ja-JP" altLang="en-US" sz="2800" dirty="0" smtClean="0">
                <a:latin typeface="HGSｺﾞｼｯｸM" panose="020B0600000000000000" pitchFamily="50" charset="-128"/>
                <a:ea typeface="HGSｺﾞｼｯｸM" panose="020B0600000000000000" pitchFamily="50" charset="-128"/>
              </a:rPr>
              <a:t>　</a:t>
            </a:r>
            <a:r>
              <a:rPr lang="ja-JP" altLang="en-US" sz="2200" dirty="0" smtClean="0">
                <a:latin typeface="HGSｺﾞｼｯｸM" panose="020B0600000000000000" pitchFamily="50" charset="-128"/>
                <a:ea typeface="HGSｺﾞｼｯｸM" panose="020B0600000000000000" pitchFamily="50" charset="-128"/>
              </a:rPr>
              <a:t>１</a:t>
            </a:r>
            <a:r>
              <a:rPr lang="ja-JP" altLang="en-US" sz="2200" dirty="0">
                <a:latin typeface="HGSｺﾞｼｯｸM" panose="020B0600000000000000" pitchFamily="50" charset="-128"/>
                <a:ea typeface="HGSｺﾞｼｯｸM" panose="020B0600000000000000" pitchFamily="50" charset="-128"/>
              </a:rPr>
              <a:t>）</a:t>
            </a:r>
            <a:r>
              <a:rPr lang="ja-JP" altLang="en-US" sz="2200" dirty="0" smtClean="0">
                <a:latin typeface="HGSｺﾞｼｯｸM" panose="020B0600000000000000" pitchFamily="50" charset="-128"/>
                <a:ea typeface="HGSｺﾞｼｯｸM" panose="020B0600000000000000" pitchFamily="50" charset="-128"/>
              </a:rPr>
              <a:t>異常気象</a:t>
            </a:r>
            <a:r>
              <a:rPr lang="ja-JP" altLang="en-US" sz="2200" dirty="0">
                <a:latin typeface="HGSｺﾞｼｯｸM" panose="020B0600000000000000" pitchFamily="50" charset="-128"/>
                <a:ea typeface="HGSｺﾞｼｯｸM" panose="020B0600000000000000" pitchFamily="50" charset="-128"/>
              </a:rPr>
              <a:t>時通行規制区間の</a:t>
            </a:r>
            <a:r>
              <a:rPr lang="ja-JP" altLang="en-US" sz="2200" dirty="0" smtClean="0">
                <a:latin typeface="HGSｺﾞｼｯｸM" panose="020B0600000000000000" pitchFamily="50" charset="-128"/>
                <a:ea typeface="HGSｺﾞｼｯｸM" panose="020B0600000000000000" pitchFamily="50" charset="-128"/>
              </a:rPr>
              <a:t>見直し</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7" name="テキスト ボックス 6"/>
          <p:cNvSpPr txBox="1"/>
          <p:nvPr/>
        </p:nvSpPr>
        <p:spPr>
          <a:xfrm>
            <a:off x="1265265" y="2888938"/>
            <a:ext cx="7195167" cy="2739211"/>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平成２７年度の道路防災点検による「要対策箇所」の</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indent="449263"/>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対策工が完了</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していること。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spcBef>
                <a:spcPts val="1200"/>
              </a:spcBef>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対策工の完了後に一定期間の経過観察を行うこと。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spcBef>
                <a:spcPts val="1200"/>
              </a:spcBef>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経過観察結果を参考に規制区間の安全性評価について、</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indent="449263"/>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学識経験者</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の見解を得ること。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endParaRPr lang="en-US" altLang="ja-JP" sz="20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１：「要対策箇所」が無い場合も含む。</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２：大阪府都市基盤施設維持管理技術審議会委員</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テキスト ボックス 7"/>
          <p:cNvSpPr txBox="1"/>
          <p:nvPr/>
        </p:nvSpPr>
        <p:spPr>
          <a:xfrm>
            <a:off x="827584" y="1844824"/>
            <a:ext cx="6676518" cy="830997"/>
          </a:xfrm>
          <a:prstGeom prst="rect">
            <a:avLst/>
          </a:prstGeom>
          <a:noFill/>
          <a:ln>
            <a:noFill/>
            <a:prstDash val="dash"/>
          </a:ln>
        </p:spPr>
        <p:txBody>
          <a:bodyPr wrap="square" rtlCol="0">
            <a:spAutoFit/>
          </a:bodyPr>
          <a:lstStyle/>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⇒次の３条件を満たすものについて、</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87313"/>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随時、通行規制区間の見直しを実施する。</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9996891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４．道路防災対策の優先順位付けの検討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000" dirty="0">
                <a:latin typeface="HGSｺﾞｼｯｸM" panose="020B0600000000000000" pitchFamily="50" charset="-128"/>
                <a:ea typeface="HGSｺﾞｼｯｸM" panose="020B0600000000000000" pitchFamily="50" charset="-128"/>
              </a:rPr>
              <a:t>3</a:t>
            </a:r>
            <a:r>
              <a:rPr lang="ja-JP" altLang="en-US" sz="2000" dirty="0">
                <a:latin typeface="HGSｺﾞｼｯｸM" panose="020B0600000000000000" pitchFamily="50" charset="-128"/>
                <a:ea typeface="HGSｺﾞｼｯｸM" panose="020B0600000000000000" pitchFamily="50" charset="-128"/>
              </a:rPr>
              <a:t>）</a:t>
            </a:r>
            <a:r>
              <a:rPr lang="zh-TW" altLang="en-US" sz="2000" dirty="0">
                <a:latin typeface="HGSｺﾞｼｯｸM" panose="020B0600000000000000" pitchFamily="50" charset="-128"/>
                <a:ea typeface="HGSｺﾞｼｯｸM" panose="020B0600000000000000" pitchFamily="50" charset="-128"/>
              </a:rPr>
              <a:t>調査検討</a:t>
            </a:r>
            <a:r>
              <a:rPr lang="ja-JP" altLang="en-US" sz="2000" dirty="0">
                <a:latin typeface="HGSｺﾞｼｯｸM" panose="020B0600000000000000" pitchFamily="50" charset="-128"/>
                <a:ea typeface="HGSｺﾞｼｯｸM" panose="020B0600000000000000" pitchFamily="50" charset="-128"/>
              </a:rPr>
              <a:t>項目：②災害発生地域の地形・地質</a:t>
            </a:r>
            <a:endParaRPr kumimoji="1" lang="ja-JP" altLang="en-US" sz="20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5" name="テキスト ボックス 4"/>
          <p:cNvSpPr txBox="1"/>
          <p:nvPr/>
        </p:nvSpPr>
        <p:spPr>
          <a:xfrm>
            <a:off x="458339" y="1340768"/>
            <a:ext cx="8496945" cy="430887"/>
          </a:xfrm>
          <a:prstGeom prst="rect">
            <a:avLst/>
          </a:prstGeom>
          <a:noFill/>
          <a:ln>
            <a:noFill/>
            <a:prstDash val="dash"/>
          </a:ln>
        </p:spPr>
        <p:txBody>
          <a:bodyPr wrap="square" rtlCol="0">
            <a:spAutoFit/>
          </a:bodyPr>
          <a:lstStyle/>
          <a:p>
            <a:pPr marL="457200" indent="-457200">
              <a:buFont typeface="Wingdings" panose="05000000000000000000" pitchFamily="2" charset="2"/>
              <a:buChar char="Ø"/>
            </a:pPr>
            <a:r>
              <a:rPr lang="ja-JP" altLang="en-US" sz="2200" b="1" dirty="0">
                <a:solidFill>
                  <a:srgbClr val="000000"/>
                </a:solidFill>
                <a:latin typeface="HGSｺﾞｼｯｸM" panose="020B0600000000000000" pitchFamily="50" charset="-128"/>
                <a:ea typeface="HGSｺﾞｼｯｸM" panose="020B0600000000000000" pitchFamily="50" charset="-128"/>
                <a:cs typeface="Times New Roman"/>
              </a:rPr>
              <a:t>分析に用いる斜面崩壊要因</a:t>
            </a:r>
            <a:endParaRPr lang="en-US" altLang="ja-JP" sz="2200" b="1" dirty="0">
              <a:solidFill>
                <a:srgbClr val="000000"/>
              </a:solidFill>
              <a:latin typeface="HGSｺﾞｼｯｸM" panose="020B0600000000000000" pitchFamily="50" charset="-128"/>
              <a:ea typeface="HGSｺﾞｼｯｸM" panose="020B0600000000000000" pitchFamily="50" charset="-128"/>
              <a:cs typeface="Times New Roman"/>
            </a:endParaRPr>
          </a:p>
        </p:txBody>
      </p:sp>
      <p:graphicFrame>
        <p:nvGraphicFramePr>
          <p:cNvPr id="6" name="表 5"/>
          <p:cNvGraphicFramePr>
            <a:graphicFrameLocks noGrp="1"/>
          </p:cNvGraphicFramePr>
          <p:nvPr>
            <p:extLst>
              <p:ext uri="{D42A27DB-BD31-4B8C-83A1-F6EECF244321}">
                <p14:modId xmlns:p14="http://schemas.microsoft.com/office/powerpoint/2010/main" val="2168622219"/>
              </p:ext>
            </p:extLst>
          </p:nvPr>
        </p:nvGraphicFramePr>
        <p:xfrm>
          <a:off x="539552" y="1844824"/>
          <a:ext cx="7776863" cy="4308946"/>
        </p:xfrm>
        <a:graphic>
          <a:graphicData uri="http://schemas.openxmlformats.org/drawingml/2006/table">
            <a:tbl>
              <a:tblPr firstRow="1" bandRow="1">
                <a:tableStyleId>{5C22544A-7EE6-4342-B048-85BDC9FD1C3A}</a:tableStyleId>
              </a:tblPr>
              <a:tblGrid>
                <a:gridCol w="818617">
                  <a:extLst>
                    <a:ext uri="{9D8B030D-6E8A-4147-A177-3AD203B41FA5}">
                      <a16:colId xmlns="" xmlns:a16="http://schemas.microsoft.com/office/drawing/2014/main" val="20000"/>
                    </a:ext>
                  </a:extLst>
                </a:gridCol>
                <a:gridCol w="2128405">
                  <a:extLst>
                    <a:ext uri="{9D8B030D-6E8A-4147-A177-3AD203B41FA5}">
                      <a16:colId xmlns="" xmlns:a16="http://schemas.microsoft.com/office/drawing/2014/main" val="20001"/>
                    </a:ext>
                  </a:extLst>
                </a:gridCol>
                <a:gridCol w="4829841">
                  <a:extLst>
                    <a:ext uri="{9D8B030D-6E8A-4147-A177-3AD203B41FA5}">
                      <a16:colId xmlns="" xmlns:a16="http://schemas.microsoft.com/office/drawing/2014/main" val="20002"/>
                    </a:ext>
                  </a:extLst>
                </a:gridCol>
              </a:tblGrid>
              <a:tr h="458971">
                <a:tc gridSpan="2">
                  <a:txBody>
                    <a:bodyPr/>
                    <a:lstStyle/>
                    <a:p>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崩壊要因</a:t>
                      </a:r>
                    </a:p>
                  </a:txBody>
                  <a:tcPr anchor="ctr"/>
                </a:tc>
                <a:tc hMerge="1">
                  <a:txBody>
                    <a:bodyPr/>
                    <a:lstStyle/>
                    <a:p>
                      <a:endParaRPr kumimoji="1" lang="ja-JP" altLang="en-US"/>
                    </a:p>
                  </a:txBody>
                  <a:tcPr/>
                </a:tc>
                <a:tc>
                  <a:txBody>
                    <a:bodyPr/>
                    <a:lstStyle/>
                    <a:p>
                      <a:pPr algn="ctr"/>
                      <a:r>
                        <a:rPr kumimoji="1" lang="ja-JP" altLang="en-US" sz="1800" dirty="0">
                          <a:latin typeface="Meiryo UI" panose="020B0604030504040204" pitchFamily="50" charset="-128"/>
                          <a:ea typeface="Meiryo UI" panose="020B0604030504040204" pitchFamily="50" charset="-128"/>
                          <a:cs typeface="Meiryo UI" panose="020B0604030504040204" pitchFamily="50" charset="-128"/>
                        </a:rPr>
                        <a:t>内容</a:t>
                      </a:r>
                    </a:p>
                  </a:txBody>
                  <a:tcPr anchor="ctr"/>
                </a:tc>
                <a:extLst>
                  <a:ext uri="{0D108BD9-81ED-4DB2-BD59-A6C34878D82A}">
                    <a16:rowId xmlns="" xmlns:a16="http://schemas.microsoft.com/office/drawing/2014/main" val="10000"/>
                  </a:ext>
                </a:extLst>
              </a:tr>
              <a:tr h="764952">
                <a:tc rowSpan="3">
                  <a:txBody>
                    <a:bodyPr/>
                    <a:lstStyle/>
                    <a:p>
                      <a:pPr algn="ct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素因</a:t>
                      </a:r>
                    </a:p>
                  </a:txBody>
                  <a:tcPr anchor="ctr">
                    <a:lnR w="12700" cap="flat" cmpd="sng" algn="ctr">
                      <a:solidFill>
                        <a:schemeClr val="bg1"/>
                      </a:solidFill>
                      <a:prstDash val="solid"/>
                      <a:round/>
                      <a:headEnd type="none" w="med" len="med"/>
                      <a:tailEnd type="none" w="med" len="med"/>
                    </a:lnR>
                  </a:tcPr>
                </a:tc>
                <a:tc>
                  <a:txBody>
                    <a:bodyPr/>
                    <a:lstStyle/>
                    <a:p>
                      <a:pPr algn="l"/>
                      <a:r>
                        <a:rPr lang="ja-JP" altLang="en-US" sz="1800" b="1" dirty="0">
                          <a:solidFill>
                            <a:srgbClr val="000000"/>
                          </a:solidFill>
                          <a:latin typeface="+mn-ea"/>
                          <a:ea typeface="+mn-ea"/>
                          <a:cs typeface="Times New Roman"/>
                        </a:rPr>
                        <a:t>地質</a:t>
                      </a:r>
                      <a:endParaRPr kumimoji="1" lang="ja-JP" altLang="en-US" sz="1800" b="1" dirty="0">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n-ea"/>
                          <a:ea typeface="+mn-ea"/>
                          <a:cs typeface="Meiryo UI" panose="020B0604030504040204" pitchFamily="50" charset="-128"/>
                        </a:rPr>
                        <a:t>沖積層，段丘層，大阪層群，和泉層群，花崗岩，丹波層群（近畿地方土木地質図）</a:t>
                      </a:r>
                    </a:p>
                  </a:txBody>
                  <a:tcPr anchor="ctr"/>
                </a:tc>
                <a:extLst>
                  <a:ext uri="{0D108BD9-81ED-4DB2-BD59-A6C34878D82A}">
                    <a16:rowId xmlns="" xmlns:a16="http://schemas.microsoft.com/office/drawing/2014/main" val="10001"/>
                  </a:ext>
                </a:extLst>
              </a:tr>
              <a:tr h="458971">
                <a:tc vMerge="1">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lang="ja-JP" altLang="en-US" sz="1800" b="1" dirty="0">
                          <a:solidFill>
                            <a:srgbClr val="000000"/>
                          </a:solidFill>
                          <a:latin typeface="+mn-ea"/>
                          <a:ea typeface="+mn-ea"/>
                          <a:cs typeface="Times New Roman"/>
                        </a:rPr>
                        <a:t>比高</a:t>
                      </a:r>
                      <a:endParaRPr kumimoji="1" lang="ja-JP" altLang="en-US" sz="1800" b="1" dirty="0">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800" dirty="0">
                          <a:latin typeface="+mn-ea"/>
                          <a:ea typeface="+mn-ea"/>
                        </a:rPr>
                        <a:t>東西</a:t>
                      </a:r>
                      <a:r>
                        <a:rPr lang="en-US" altLang="ja-JP" sz="1800" dirty="0">
                          <a:latin typeface="+mn-ea"/>
                          <a:ea typeface="+mn-ea"/>
                        </a:rPr>
                        <a:t>2</a:t>
                      </a:r>
                      <a:r>
                        <a:rPr lang="ja-JP" altLang="ja-JP" sz="1800" dirty="0">
                          <a:latin typeface="+mn-ea"/>
                          <a:ea typeface="+mn-ea"/>
                        </a:rPr>
                        <a:t>ｋｍ</a:t>
                      </a:r>
                      <a:r>
                        <a:rPr lang="en-US" altLang="ja-JP" sz="1800" dirty="0">
                          <a:latin typeface="+mn-ea"/>
                          <a:ea typeface="+mn-ea"/>
                        </a:rPr>
                        <a:t>×</a:t>
                      </a:r>
                      <a:r>
                        <a:rPr lang="ja-JP" altLang="ja-JP" sz="1800" dirty="0">
                          <a:latin typeface="+mn-ea"/>
                          <a:ea typeface="+mn-ea"/>
                        </a:rPr>
                        <a:t>南北</a:t>
                      </a:r>
                      <a:r>
                        <a:rPr lang="en-US" altLang="ja-JP" sz="1800" dirty="0">
                          <a:latin typeface="+mn-ea"/>
                          <a:ea typeface="+mn-ea"/>
                        </a:rPr>
                        <a:t>1.5</a:t>
                      </a:r>
                      <a:r>
                        <a:rPr lang="ja-JP" altLang="ja-JP" sz="1800" dirty="0">
                          <a:latin typeface="+mn-ea"/>
                          <a:ea typeface="+mn-ea"/>
                        </a:rPr>
                        <a:t>ｋｍの行政</a:t>
                      </a:r>
                      <a:r>
                        <a:rPr lang="ja-JP" altLang="ja-JP" sz="1800" dirty="0" smtClean="0">
                          <a:latin typeface="+mn-ea"/>
                          <a:ea typeface="+mn-ea"/>
                        </a:rPr>
                        <a:t>メッシュ</a:t>
                      </a:r>
                      <a:r>
                        <a:rPr lang="ja-JP" altLang="en-US" sz="1800" dirty="0" smtClean="0">
                          <a:latin typeface="+mn-ea"/>
                          <a:ea typeface="+mn-ea"/>
                        </a:rPr>
                        <a:t>（</a:t>
                      </a:r>
                      <a:r>
                        <a:rPr lang="ja-JP" altLang="ja-JP" sz="1800" dirty="0" smtClean="0"/>
                        <a:t>大阪府地形図（</a:t>
                      </a:r>
                      <a:r>
                        <a:rPr lang="en-US" altLang="ja-JP" sz="1800" dirty="0" smtClean="0"/>
                        <a:t>1/2500</a:t>
                      </a:r>
                      <a:r>
                        <a:rPr lang="ja-JP" altLang="ja-JP" sz="1800" dirty="0" smtClean="0"/>
                        <a:t>）図郭割</a:t>
                      </a:r>
                      <a:r>
                        <a:rPr lang="ja-JP" altLang="en-US" sz="1800" dirty="0" smtClean="0"/>
                        <a:t>）</a:t>
                      </a:r>
                      <a:r>
                        <a:rPr lang="ja-JP" altLang="ja-JP" sz="1800" dirty="0" smtClean="0"/>
                        <a:t>のメッシュ</a:t>
                      </a:r>
                      <a:r>
                        <a:rPr lang="ja-JP" altLang="ja-JP" sz="1800" dirty="0" smtClean="0">
                          <a:latin typeface="+mn-ea"/>
                          <a:ea typeface="+mn-ea"/>
                        </a:rPr>
                        <a:t>内</a:t>
                      </a:r>
                      <a:r>
                        <a:rPr lang="ja-JP" altLang="ja-JP" sz="1800" dirty="0">
                          <a:latin typeface="+mn-ea"/>
                          <a:ea typeface="+mn-ea"/>
                        </a:rPr>
                        <a:t>の最高標高と最低標高の差</a:t>
                      </a:r>
                    </a:p>
                  </a:txBody>
                  <a:tcPr anchor="ctr"/>
                </a:tc>
                <a:extLst>
                  <a:ext uri="{0D108BD9-81ED-4DB2-BD59-A6C34878D82A}">
                    <a16:rowId xmlns="" xmlns:a16="http://schemas.microsoft.com/office/drawing/2014/main" val="10002"/>
                  </a:ext>
                </a:extLst>
              </a:tr>
              <a:tr h="458971">
                <a:tc vMerge="1">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lang="ja-JP" altLang="en-US" sz="1800" b="1" dirty="0">
                          <a:solidFill>
                            <a:srgbClr val="000000"/>
                          </a:solidFill>
                          <a:latin typeface="+mn-ea"/>
                          <a:ea typeface="+mn-ea"/>
                          <a:cs typeface="Times New Roman"/>
                        </a:rPr>
                        <a:t>傾斜</a:t>
                      </a:r>
                      <a:endParaRPr kumimoji="1" lang="ja-JP" altLang="en-US" sz="1800" b="1" dirty="0">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lang="ja-JP" altLang="ja-JP" sz="1800" dirty="0">
                          <a:latin typeface="+mn-ea"/>
                          <a:ea typeface="+mn-ea"/>
                        </a:rPr>
                        <a:t>行政</a:t>
                      </a:r>
                      <a:r>
                        <a:rPr lang="ja-JP" altLang="ja-JP" sz="1800" dirty="0" smtClean="0">
                          <a:latin typeface="+mn-ea"/>
                          <a:ea typeface="+mn-ea"/>
                        </a:rPr>
                        <a:t>メッシュ</a:t>
                      </a:r>
                      <a:r>
                        <a:rPr lang="ja-JP" altLang="en-US" sz="1800" dirty="0" smtClean="0">
                          <a:latin typeface="+mn-ea"/>
                          <a:ea typeface="+mn-ea"/>
                        </a:rPr>
                        <a:t>（</a:t>
                      </a:r>
                      <a:r>
                        <a:rPr lang="ja-JP" altLang="ja-JP" sz="1800" dirty="0" smtClean="0"/>
                        <a:t>大阪府地形図（</a:t>
                      </a:r>
                      <a:r>
                        <a:rPr lang="en-US" altLang="ja-JP" sz="1800" dirty="0" smtClean="0"/>
                        <a:t>1/2500</a:t>
                      </a:r>
                      <a:r>
                        <a:rPr lang="ja-JP" altLang="ja-JP" sz="1800" dirty="0" smtClean="0"/>
                        <a:t>）図郭割</a:t>
                      </a:r>
                      <a:r>
                        <a:rPr lang="ja-JP" altLang="en-US" sz="1800" dirty="0" smtClean="0"/>
                        <a:t>）</a:t>
                      </a:r>
                      <a:r>
                        <a:rPr lang="ja-JP" altLang="ja-JP" sz="1800" dirty="0" smtClean="0">
                          <a:latin typeface="+mn-ea"/>
                          <a:ea typeface="+mn-ea"/>
                        </a:rPr>
                        <a:t>内</a:t>
                      </a:r>
                      <a:r>
                        <a:rPr lang="ja-JP" altLang="ja-JP" sz="1800" dirty="0">
                          <a:latin typeface="+mn-ea"/>
                          <a:ea typeface="+mn-ea"/>
                        </a:rPr>
                        <a:t>の</a:t>
                      </a:r>
                      <a:r>
                        <a:rPr lang="en-US" altLang="ja-JP" sz="1800" dirty="0">
                          <a:latin typeface="+mn-ea"/>
                          <a:ea typeface="+mn-ea"/>
                        </a:rPr>
                        <a:t>50</a:t>
                      </a:r>
                      <a:r>
                        <a:rPr lang="ja-JP" altLang="ja-JP" sz="1800" dirty="0" err="1">
                          <a:latin typeface="+mn-ea"/>
                          <a:ea typeface="+mn-ea"/>
                        </a:rPr>
                        <a:t>ｍ</a:t>
                      </a:r>
                      <a:r>
                        <a:rPr lang="ja-JP" altLang="ja-JP" sz="1800" dirty="0">
                          <a:latin typeface="+mn-ea"/>
                          <a:ea typeface="+mn-ea"/>
                        </a:rPr>
                        <a:t>数値地図による最大</a:t>
                      </a:r>
                      <a:r>
                        <a:rPr lang="ja-JP" altLang="ja-JP" sz="1800" dirty="0" smtClean="0">
                          <a:latin typeface="+mn-ea"/>
                          <a:ea typeface="+mn-ea"/>
                        </a:rPr>
                        <a:t>傾斜</a:t>
                      </a:r>
                      <a:endParaRPr kumimoji="1" lang="ja-JP" altLang="en-US" sz="1800" dirty="0">
                        <a:latin typeface="+mn-ea"/>
                        <a:ea typeface="+mn-ea"/>
                        <a:cs typeface="Meiryo UI" panose="020B0604030504040204" pitchFamily="50" charset="-128"/>
                      </a:endParaRPr>
                    </a:p>
                  </a:txBody>
                  <a:tcPr anchor="ctr"/>
                </a:tc>
                <a:extLst>
                  <a:ext uri="{0D108BD9-81ED-4DB2-BD59-A6C34878D82A}">
                    <a16:rowId xmlns="" xmlns:a16="http://schemas.microsoft.com/office/drawing/2014/main" val="10003"/>
                  </a:ext>
                </a:extLst>
              </a:tr>
              <a:tr h="749611">
                <a:tc rowSpan="2">
                  <a:txBody>
                    <a:bodyPr/>
                    <a:lstStyle/>
                    <a:p>
                      <a:pPr algn="ct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誘因</a:t>
                      </a:r>
                    </a:p>
                  </a:txBody>
                  <a:tcPr anchor="ctr">
                    <a:lnR w="12700" cap="flat" cmpd="sng" algn="ctr">
                      <a:solidFill>
                        <a:schemeClr val="bg1"/>
                      </a:solidFill>
                      <a:prstDash val="solid"/>
                      <a:round/>
                      <a:headEnd type="none" w="med" len="med"/>
                      <a:tailEnd type="none" w="med" len="med"/>
                    </a:lnR>
                  </a:tcPr>
                </a:tc>
                <a:tc>
                  <a:txBody>
                    <a:bodyPr/>
                    <a:lstStyle/>
                    <a:p>
                      <a:pPr algn="l"/>
                      <a:r>
                        <a:rPr lang="ja-JP" altLang="en-US" sz="1800" b="1" dirty="0">
                          <a:solidFill>
                            <a:srgbClr val="000000"/>
                          </a:solidFill>
                          <a:latin typeface="+mn-ea"/>
                          <a:ea typeface="+mn-ea"/>
                          <a:cs typeface="Times New Roman"/>
                        </a:rPr>
                        <a:t>災害時最大</a:t>
                      </a:r>
                      <a:r>
                        <a:rPr lang="en-US" altLang="ja-JP" sz="1800" b="1" dirty="0">
                          <a:solidFill>
                            <a:srgbClr val="000000"/>
                          </a:solidFill>
                          <a:latin typeface="+mn-ea"/>
                          <a:ea typeface="+mn-ea"/>
                          <a:cs typeface="Times New Roman"/>
                        </a:rPr>
                        <a:t>24</a:t>
                      </a:r>
                      <a:r>
                        <a:rPr lang="ja-JP" altLang="en-US" sz="1800" b="1" dirty="0">
                          <a:solidFill>
                            <a:srgbClr val="000000"/>
                          </a:solidFill>
                          <a:latin typeface="+mn-ea"/>
                          <a:ea typeface="+mn-ea"/>
                          <a:cs typeface="Times New Roman"/>
                        </a:rPr>
                        <a:t>時間雨量</a:t>
                      </a:r>
                      <a:endParaRPr kumimoji="1" lang="ja-JP" altLang="en-US" sz="1800" b="1" dirty="0">
                        <a:latin typeface="+mn-ea"/>
                        <a:ea typeface="+mn-ea"/>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lang="ja-JP" altLang="ja-JP" sz="1800" dirty="0">
                          <a:latin typeface="+mn-ea"/>
                          <a:ea typeface="+mn-ea"/>
                        </a:rPr>
                        <a:t>災害発生時の降雨イベントごとの</a:t>
                      </a:r>
                      <a:r>
                        <a:rPr lang="en-US" altLang="ja-JP" sz="1800" dirty="0">
                          <a:latin typeface="+mn-ea"/>
                          <a:ea typeface="+mn-ea"/>
                        </a:rPr>
                        <a:t>24</a:t>
                      </a:r>
                      <a:r>
                        <a:rPr lang="ja-JP" altLang="ja-JP" sz="1800" dirty="0">
                          <a:latin typeface="+mn-ea"/>
                          <a:ea typeface="+mn-ea"/>
                        </a:rPr>
                        <a:t>時間雨量の最大値</a:t>
                      </a:r>
                      <a:endParaRPr kumimoji="1" lang="ja-JP" altLang="en-US" sz="1800" dirty="0">
                        <a:latin typeface="+mn-ea"/>
                        <a:ea typeface="+mn-ea"/>
                        <a:cs typeface="Meiryo UI" panose="020B0604030504040204" pitchFamily="50" charset="-128"/>
                      </a:endParaRPr>
                    </a:p>
                  </a:txBody>
                  <a:tcPr anchor="ctr"/>
                </a:tc>
                <a:extLst>
                  <a:ext uri="{0D108BD9-81ED-4DB2-BD59-A6C34878D82A}">
                    <a16:rowId xmlns="" xmlns:a16="http://schemas.microsoft.com/office/drawing/2014/main" val="10004"/>
                  </a:ext>
                </a:extLst>
              </a:tr>
              <a:tr h="780932">
                <a:tc vMerge="1">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indent="0">
                        <a:buFont typeface="Wingdings" panose="05000000000000000000" pitchFamily="2" charset="2"/>
                        <a:buNone/>
                      </a:pPr>
                      <a:r>
                        <a:rPr lang="en-US" altLang="ja-JP" sz="1800" b="1" dirty="0">
                          <a:solidFill>
                            <a:srgbClr val="000000"/>
                          </a:solidFill>
                          <a:latin typeface="+mn-ea"/>
                          <a:ea typeface="+mn-ea"/>
                          <a:cs typeface="Times New Roman"/>
                        </a:rPr>
                        <a:t>10</a:t>
                      </a:r>
                      <a:r>
                        <a:rPr lang="ja-JP" altLang="en-US" sz="1800" b="1" dirty="0">
                          <a:solidFill>
                            <a:srgbClr val="000000"/>
                          </a:solidFill>
                          <a:latin typeface="+mn-ea"/>
                          <a:ea typeface="+mn-ea"/>
                          <a:cs typeface="Times New Roman"/>
                        </a:rPr>
                        <a:t>年確率</a:t>
                      </a:r>
                      <a:r>
                        <a:rPr lang="en-US" altLang="ja-JP" sz="1800" b="1" dirty="0">
                          <a:solidFill>
                            <a:srgbClr val="000000"/>
                          </a:solidFill>
                          <a:latin typeface="+mn-ea"/>
                          <a:ea typeface="+mn-ea"/>
                          <a:cs typeface="Times New Roman"/>
                        </a:rPr>
                        <a:t>24</a:t>
                      </a:r>
                      <a:r>
                        <a:rPr lang="ja-JP" altLang="en-US" sz="1800" b="1" dirty="0">
                          <a:solidFill>
                            <a:srgbClr val="000000"/>
                          </a:solidFill>
                          <a:latin typeface="+mn-ea"/>
                          <a:ea typeface="+mn-ea"/>
                          <a:cs typeface="Times New Roman"/>
                        </a:rPr>
                        <a:t>時間雨量</a:t>
                      </a:r>
                      <a:endParaRPr lang="en-US" altLang="ja-JP" sz="1800" b="1" dirty="0">
                        <a:solidFill>
                          <a:srgbClr val="000000"/>
                        </a:solidFill>
                        <a:latin typeface="+mn-ea"/>
                        <a:ea typeface="+mn-ea"/>
                        <a:cs typeface="Times New Roman"/>
                      </a:endParaRPr>
                    </a:p>
                  </a:txBody>
                  <a:tcPr anchor="ctr">
                    <a:lnL w="12700" cap="flat" cmpd="sng" algn="ctr">
                      <a:solidFill>
                        <a:schemeClr val="bg1"/>
                      </a:solidFill>
                      <a:prstDash val="solid"/>
                      <a:round/>
                      <a:headEnd type="none" w="med" len="med"/>
                      <a:tailEnd type="none" w="med" len="med"/>
                    </a:lnL>
                  </a:tcPr>
                </a:tc>
                <a:tc>
                  <a:txBody>
                    <a:bodyPr/>
                    <a:lstStyle/>
                    <a:p>
                      <a:pPr algn="l"/>
                      <a:r>
                        <a:rPr lang="ja-JP" altLang="ja-JP" sz="1800" dirty="0">
                          <a:latin typeface="+mn-ea"/>
                          <a:ea typeface="+mn-ea"/>
                        </a:rPr>
                        <a:t>メッシュ</a:t>
                      </a:r>
                      <a:r>
                        <a:rPr lang="ja-JP" altLang="ja-JP" sz="1800" dirty="0" smtClean="0">
                          <a:latin typeface="+mn-ea"/>
                          <a:ea typeface="+mn-ea"/>
                        </a:rPr>
                        <a:t>の</a:t>
                      </a:r>
                      <a:r>
                        <a:rPr lang="ja-JP" altLang="en-US" sz="1800" dirty="0" smtClean="0">
                          <a:latin typeface="+mn-ea"/>
                          <a:ea typeface="+mn-ea"/>
                        </a:rPr>
                        <a:t>最寄の</a:t>
                      </a:r>
                      <a:r>
                        <a:rPr lang="ja-JP" altLang="ja-JP" sz="1800" dirty="0" smtClean="0">
                          <a:latin typeface="+mn-ea"/>
                          <a:ea typeface="+mn-ea"/>
                        </a:rPr>
                        <a:t>観測所</a:t>
                      </a:r>
                      <a:r>
                        <a:rPr lang="ja-JP" altLang="ja-JP" sz="1800" dirty="0">
                          <a:latin typeface="+mn-ea"/>
                          <a:ea typeface="+mn-ea"/>
                        </a:rPr>
                        <a:t>における</a:t>
                      </a:r>
                      <a:r>
                        <a:rPr lang="en-US" altLang="ja-JP" sz="1800" dirty="0">
                          <a:latin typeface="+mn-ea"/>
                          <a:ea typeface="+mn-ea"/>
                        </a:rPr>
                        <a:t>10</a:t>
                      </a:r>
                      <a:r>
                        <a:rPr lang="ja-JP" altLang="ja-JP" sz="1800" dirty="0">
                          <a:latin typeface="+mn-ea"/>
                          <a:ea typeface="+mn-ea"/>
                        </a:rPr>
                        <a:t>年確率</a:t>
                      </a:r>
                      <a:r>
                        <a:rPr lang="en-US" altLang="ja-JP" sz="1800" dirty="0">
                          <a:latin typeface="+mn-ea"/>
                          <a:ea typeface="+mn-ea"/>
                        </a:rPr>
                        <a:t>24</a:t>
                      </a:r>
                      <a:r>
                        <a:rPr lang="ja-JP" altLang="ja-JP" sz="1800" dirty="0">
                          <a:latin typeface="+mn-ea"/>
                          <a:ea typeface="+mn-ea"/>
                        </a:rPr>
                        <a:t>時間雨量</a:t>
                      </a:r>
                      <a:endParaRPr kumimoji="1" lang="ja-JP" altLang="en-US" sz="1800" dirty="0">
                        <a:latin typeface="+mn-ea"/>
                        <a:ea typeface="+mn-ea"/>
                        <a:cs typeface="Meiryo UI" panose="020B0604030504040204" pitchFamily="50" charset="-128"/>
                      </a:endParaRPr>
                    </a:p>
                  </a:txBody>
                  <a:tcPr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148282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2800" dirty="0" smtClean="0">
                <a:latin typeface="HGSｺﾞｼｯｸM" panose="020B0600000000000000" pitchFamily="50" charset="-128"/>
                <a:ea typeface="HGSｺﾞｼｯｸM" panose="020B0600000000000000" pitchFamily="50" charset="-128"/>
              </a:rPr>
              <a:t>．</a:t>
            </a:r>
            <a:r>
              <a:rPr lang="ja-JP" altLang="en-US" sz="3100" dirty="0" smtClean="0">
                <a:latin typeface="HGSｺﾞｼｯｸM" panose="020B0600000000000000" pitchFamily="50" charset="-128"/>
                <a:ea typeface="HGSｺﾞｼｯｸM" panose="020B0600000000000000" pitchFamily="50" charset="-128"/>
              </a:rPr>
              <a:t>道路防災</a:t>
            </a:r>
            <a:r>
              <a:rPr lang="ja-JP" altLang="en-US" sz="3100" dirty="0">
                <a:latin typeface="HGSｺﾞｼｯｸM" panose="020B0600000000000000" pitchFamily="50" charset="-128"/>
                <a:ea typeface="HGSｺﾞｼｯｸM" panose="020B0600000000000000" pitchFamily="50" charset="-128"/>
              </a:rPr>
              <a:t>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a:t>
            </a:r>
            <a:r>
              <a:rPr lang="zh-TW" altLang="en-US" sz="2200" dirty="0">
                <a:latin typeface="HGSｺﾞｼｯｸM" panose="020B0600000000000000" pitchFamily="50" charset="-128"/>
                <a:ea typeface="HGSｺﾞｼｯｸM" panose="020B0600000000000000" pitchFamily="50" charset="-128"/>
              </a:rPr>
              <a:t>調査検討</a:t>
            </a:r>
            <a:r>
              <a:rPr lang="ja-JP" altLang="en-US" sz="2200" dirty="0">
                <a:latin typeface="HGSｺﾞｼｯｸM" panose="020B0600000000000000" pitchFamily="50" charset="-128"/>
                <a:ea typeface="HGSｺﾞｼｯｸM" panose="020B0600000000000000" pitchFamily="50" charset="-128"/>
              </a:rPr>
              <a:t>項目： ②災害発生地域の地形・地質</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5" name="テキスト ボックス 4"/>
          <p:cNvSpPr txBox="1"/>
          <p:nvPr/>
        </p:nvSpPr>
        <p:spPr>
          <a:xfrm>
            <a:off x="5056927" y="6093296"/>
            <a:ext cx="3624710" cy="338554"/>
          </a:xfrm>
          <a:prstGeom prst="rect">
            <a:avLst/>
          </a:prstGeom>
          <a:noFill/>
        </p:spPr>
        <p:txBody>
          <a:bodyPr wrap="none" rtlCol="0">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災害時最大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24</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時間雨量と道路災害件数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182478" y="3429000"/>
            <a:ext cx="1983235" cy="338554"/>
          </a:xfrm>
          <a:prstGeom prst="rect">
            <a:avLst/>
          </a:prstGeom>
          <a:noFill/>
        </p:spPr>
        <p:txBody>
          <a:bodyPr wrap="none" rtlCol="0">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傾斜と道路災害件数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238770" y="6042774"/>
            <a:ext cx="2372765" cy="338554"/>
          </a:xfrm>
          <a:prstGeom prst="rect">
            <a:avLst/>
          </a:prstGeom>
          <a:noFill/>
        </p:spPr>
        <p:txBody>
          <a:bodyPr wrap="none" rtlCol="0">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地質ごとの道路災害件数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95536" y="1468521"/>
            <a:ext cx="2884123" cy="707886"/>
          </a:xfrm>
          <a:prstGeom prst="rect">
            <a:avLst/>
          </a:prstGeom>
          <a:noFill/>
        </p:spPr>
        <p:txBody>
          <a:bodyPr wrap="none" rtlCol="0">
            <a:spAutoFit/>
          </a:bodyPr>
          <a:lstStyle/>
          <a:p>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道路</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災害件数の特徴</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～とりまとめイメージ～</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54497" y="2156663"/>
            <a:ext cx="4289511"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446088" indent="-446088"/>
            <a:r>
              <a:rPr kumimoji="1" lang="ja-JP" altLang="en-US" dirty="0">
                <a:latin typeface="Meiryo UI" panose="020B0604030504040204" pitchFamily="50" charset="-128"/>
                <a:ea typeface="Meiryo UI" panose="020B0604030504040204" pitchFamily="50" charset="-128"/>
                <a:cs typeface="Meiryo UI" panose="020B0604030504040204" pitchFamily="50" charset="-128"/>
              </a:rPr>
              <a:t>傾斜</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：傾斜特性と</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災害件数</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の関係を分析</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46088" indent="-446088"/>
            <a:r>
              <a:rPr kumimoji="1" lang="ja-JP" altLang="en-US" dirty="0">
                <a:latin typeface="Meiryo UI" panose="020B0604030504040204" pitchFamily="50" charset="-128"/>
                <a:ea typeface="Meiryo UI" panose="020B0604030504040204" pitchFamily="50" charset="-128"/>
                <a:cs typeface="Meiryo UI" panose="020B0604030504040204" pitchFamily="50" charset="-128"/>
              </a:rPr>
              <a:t>地質</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：地質特性と災害件数の関係を分析</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46088" indent="-446088"/>
            <a:r>
              <a:rPr lang="ja-JP" altLang="ja-JP" dirty="0" smtClean="0">
                <a:latin typeface="Meiryo UI" panose="020B0604030504040204" pitchFamily="50" charset="-128"/>
                <a:ea typeface="Meiryo UI" panose="020B0604030504040204" pitchFamily="50" charset="-128"/>
                <a:cs typeface="Meiryo UI" panose="020B0604030504040204" pitchFamily="50" charset="-128"/>
              </a:rPr>
              <a:t>雨量</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ja-JP" dirty="0">
                <a:latin typeface="Meiryo UI" panose="020B0604030504040204" pitchFamily="50" charset="-128"/>
                <a:ea typeface="Meiryo UI" panose="020B0604030504040204" pitchFamily="50" charset="-128"/>
                <a:cs typeface="Meiryo UI" panose="020B0604030504040204" pitchFamily="50" charset="-128"/>
              </a:rPr>
              <a:t>災害時最大</a:t>
            </a:r>
            <a:r>
              <a:rPr lang="en-US" altLang="ja-JP" dirty="0">
                <a:latin typeface="Meiryo UI" panose="020B0604030504040204" pitchFamily="50" charset="-128"/>
                <a:ea typeface="Meiryo UI" panose="020B0604030504040204" pitchFamily="50" charset="-128"/>
                <a:cs typeface="Meiryo UI" panose="020B0604030504040204" pitchFamily="50" charset="-128"/>
              </a:rPr>
              <a:t>24</a:t>
            </a:r>
            <a:r>
              <a:rPr lang="ja-JP" altLang="ja-JP" dirty="0">
                <a:latin typeface="Meiryo UI" panose="020B0604030504040204" pitchFamily="50" charset="-128"/>
                <a:ea typeface="Meiryo UI" panose="020B0604030504040204" pitchFamily="50" charset="-128"/>
                <a:cs typeface="Meiryo UI" panose="020B0604030504040204" pitchFamily="50" charset="-128"/>
              </a:rPr>
              <a:t>時間</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雨量</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と災害件数の関係を分析</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1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 t="5607" r="-1" b="5415"/>
          <a:stretch/>
        </p:blipFill>
        <p:spPr bwMode="auto">
          <a:xfrm>
            <a:off x="323528" y="3731505"/>
            <a:ext cx="4396805" cy="239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6" t="5981" b="11802"/>
          <a:stretch/>
        </p:blipFill>
        <p:spPr bwMode="auto">
          <a:xfrm>
            <a:off x="4680731" y="1246615"/>
            <a:ext cx="4498910" cy="226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2" t="5769" r="-1" b="5903"/>
          <a:stretch/>
        </p:blipFill>
        <p:spPr bwMode="auto">
          <a:xfrm>
            <a:off x="4630375" y="3728272"/>
            <a:ext cx="4497514" cy="243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20"/>
          <p:cNvSpPr txBox="1"/>
          <p:nvPr/>
        </p:nvSpPr>
        <p:spPr>
          <a:xfrm>
            <a:off x="5504178" y="6309320"/>
            <a:ext cx="160795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6930186" y="3456296"/>
            <a:ext cx="160795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203848" y="6081421"/>
            <a:ext cx="160795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106066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４．道路防災</a:t>
            </a:r>
            <a:r>
              <a:rPr lang="ja-JP" altLang="en-US" sz="2800" dirty="0">
                <a:latin typeface="HGSｺﾞｼｯｸM" panose="020B0600000000000000" pitchFamily="50" charset="-128"/>
                <a:ea typeface="HGSｺﾞｼｯｸM" panose="020B0600000000000000" pitchFamily="50" charset="-128"/>
              </a:rPr>
              <a:t>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en-US" altLang="ja-JP" sz="2000" dirty="0">
                <a:latin typeface="HGSｺﾞｼｯｸM" panose="020B0600000000000000" pitchFamily="50" charset="-128"/>
                <a:ea typeface="HGSｺﾞｼｯｸM" panose="020B0600000000000000" pitchFamily="50" charset="-128"/>
              </a:rPr>
              <a:t>3</a:t>
            </a:r>
            <a:r>
              <a:rPr lang="ja-JP" altLang="en-US" sz="2000" dirty="0">
                <a:latin typeface="HGSｺﾞｼｯｸM" panose="020B0600000000000000" pitchFamily="50" charset="-128"/>
                <a:ea typeface="HGSｺﾞｼｯｸM" panose="020B0600000000000000" pitchFamily="50" charset="-128"/>
              </a:rPr>
              <a:t>）</a:t>
            </a:r>
            <a:r>
              <a:rPr lang="zh-TW" altLang="en-US" sz="2000" dirty="0">
                <a:latin typeface="HGSｺﾞｼｯｸM" panose="020B0600000000000000" pitchFamily="50" charset="-128"/>
                <a:ea typeface="HGSｺﾞｼｯｸM" panose="020B0600000000000000" pitchFamily="50" charset="-128"/>
              </a:rPr>
              <a:t>調査検討</a:t>
            </a:r>
            <a:r>
              <a:rPr lang="ja-JP" altLang="en-US" sz="2000" dirty="0">
                <a:latin typeface="HGSｺﾞｼｯｸM" panose="020B0600000000000000" pitchFamily="50" charset="-128"/>
                <a:ea typeface="HGSｺﾞｼｯｸM" panose="020B0600000000000000" pitchFamily="50" charset="-128"/>
              </a:rPr>
              <a:t>項目： ②災害発生地域の地形・地質</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pic>
        <p:nvPicPr>
          <p:cNvPr id="19458" name="Picture 2" descr="平均傾斜"/>
          <p:cNvPicPr>
            <a:picLocks noChangeAspect="1" noChangeArrowheads="1"/>
          </p:cNvPicPr>
          <p:nvPr/>
        </p:nvPicPr>
        <p:blipFill>
          <a:blip r:embed="rId3" cstate="print">
            <a:extLst>
              <a:ext uri="{28A0092B-C50C-407E-A947-70E740481C1C}">
                <a14:useLocalDpi xmlns:a14="http://schemas.microsoft.com/office/drawing/2010/main" val="0"/>
              </a:ext>
            </a:extLst>
          </a:blip>
          <a:srcRect t="5966" b="5537"/>
          <a:stretch>
            <a:fillRect/>
          </a:stretch>
        </p:blipFill>
        <p:spPr bwMode="auto">
          <a:xfrm>
            <a:off x="1187624" y="1789119"/>
            <a:ext cx="3498697" cy="439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地質"/>
          <p:cNvPicPr>
            <a:picLocks noChangeAspect="1" noChangeArrowheads="1"/>
          </p:cNvPicPr>
          <p:nvPr/>
        </p:nvPicPr>
        <p:blipFill>
          <a:blip r:embed="rId4" cstate="print">
            <a:extLst>
              <a:ext uri="{28A0092B-C50C-407E-A947-70E740481C1C}">
                <a14:useLocalDpi xmlns:a14="http://schemas.microsoft.com/office/drawing/2010/main" val="0"/>
              </a:ext>
            </a:extLst>
          </a:blip>
          <a:srcRect t="5966" b="6073"/>
          <a:stretch>
            <a:fillRect/>
          </a:stretch>
        </p:blipFill>
        <p:spPr bwMode="auto">
          <a:xfrm>
            <a:off x="4589282" y="1787851"/>
            <a:ext cx="3541791" cy="441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5469085" y="6070971"/>
            <a:ext cx="1983235" cy="338554"/>
          </a:xfrm>
          <a:prstGeom prst="rect">
            <a:avLst/>
          </a:prstGeom>
        </p:spPr>
        <p:txBody>
          <a:bodyPr wrap="none">
            <a:spAutoFit/>
          </a:bodyPr>
          <a:lstStyle/>
          <a:p>
            <a:r>
              <a:rPr lang="ja-JP" altLang="ja-JP" sz="1600" b="1" dirty="0">
                <a:latin typeface="Meiryo UI" panose="020B0604030504040204" pitchFamily="50" charset="-128"/>
                <a:ea typeface="Meiryo UI" panose="020B0604030504040204" pitchFamily="50" charset="-128"/>
                <a:cs typeface="Meiryo UI" panose="020B0604030504040204" pitchFamily="50" charset="-128"/>
              </a:rPr>
              <a:t>地質と全災害の分布</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827887" y="6070971"/>
            <a:ext cx="2393604" cy="338554"/>
          </a:xfrm>
          <a:prstGeom prst="rect">
            <a:avLst/>
          </a:prstGeom>
        </p:spPr>
        <p:txBody>
          <a:bodyPr wrap="none">
            <a:spAutoFit/>
          </a:bodyPr>
          <a:lstStyle/>
          <a:p>
            <a:r>
              <a:rPr lang="ja-JP" altLang="ja-JP" sz="1600" b="1" dirty="0">
                <a:latin typeface="Meiryo UI" panose="020B0604030504040204" pitchFamily="50" charset="-128"/>
                <a:ea typeface="Meiryo UI" panose="020B0604030504040204" pitchFamily="50" charset="-128"/>
                <a:cs typeface="Meiryo UI" panose="020B0604030504040204" pitchFamily="50" charset="-128"/>
              </a:rPr>
              <a:t>平均傾斜と全災害の分布</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899591" y="1268760"/>
            <a:ext cx="6768753" cy="400110"/>
          </a:xfrm>
          <a:prstGeom prst="rect">
            <a:avLst/>
          </a:prstGeom>
          <a:noFill/>
          <a:ln>
            <a:noFill/>
            <a:prstDash val="solid"/>
          </a:ln>
        </p:spPr>
        <p:txBody>
          <a:bodyPr wrap="square" rtlCol="0">
            <a:spAutoFit/>
          </a:bodyPr>
          <a:lstStyle>
            <a:defPPr>
              <a:defRPr lang="ja-JP"/>
            </a:defPPr>
            <a:lvl1pPr>
              <a:defRPr sz="2000">
                <a:solidFill>
                  <a:schemeClr val="tx1"/>
                </a:solidFill>
                <a:latin typeface="+mn-ea"/>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900113" indent="-900113"/>
            <a:r>
              <a:rPr lang="ja-JP" altLang="en-US" dirty="0" smtClean="0"/>
              <a:t>傾斜特性、地質特性と災害件数の分布の関係を整理する</a:t>
            </a:r>
            <a:endParaRPr lang="en-US" altLang="ja-JP" dirty="0" smtClean="0"/>
          </a:p>
        </p:txBody>
      </p:sp>
      <p:sp>
        <p:nvSpPr>
          <p:cNvPr id="14" name="テキスト ボックス 13"/>
          <p:cNvSpPr txBox="1"/>
          <p:nvPr/>
        </p:nvSpPr>
        <p:spPr>
          <a:xfrm>
            <a:off x="2215252" y="6293974"/>
            <a:ext cx="1607954" cy="17199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656725" y="6293974"/>
            <a:ext cx="1607954" cy="17199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79191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 t="5118" r="-1" b="5903"/>
          <a:stretch/>
        </p:blipFill>
        <p:spPr bwMode="auto">
          <a:xfrm>
            <a:off x="4608258" y="1217232"/>
            <a:ext cx="4222156" cy="230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a:t>
            </a:r>
            <a:r>
              <a:rPr lang="zh-TW" altLang="en-US" sz="2200" dirty="0">
                <a:latin typeface="HGSｺﾞｼｯｸM" panose="020B0600000000000000" pitchFamily="50" charset="-128"/>
                <a:ea typeface="HGSｺﾞｼｯｸM" panose="020B0600000000000000" pitchFamily="50" charset="-128"/>
              </a:rPr>
              <a:t>調査検討</a:t>
            </a:r>
            <a:r>
              <a:rPr lang="ja-JP" altLang="en-US" sz="2200" dirty="0">
                <a:latin typeface="HGSｺﾞｼｯｸM" panose="020B0600000000000000" pitchFamily="50" charset="-128"/>
                <a:ea typeface="HGSｺﾞｼｯｸM" panose="020B0600000000000000" pitchFamily="50" charset="-128"/>
              </a:rPr>
              <a:t>項目： ②災害発生地域の地形・地質</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7" name="正方形/長方形 6"/>
          <p:cNvSpPr/>
          <p:nvPr/>
        </p:nvSpPr>
        <p:spPr>
          <a:xfrm>
            <a:off x="5101831" y="3450486"/>
            <a:ext cx="2060179" cy="338554"/>
          </a:xfrm>
          <a:prstGeom prst="rect">
            <a:avLst/>
          </a:prstGeom>
        </p:spPr>
        <p:txBody>
          <a:bodyPr wrap="none">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傾斜ランク</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密度</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分布</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170404" y="6058948"/>
            <a:ext cx="1620957" cy="338554"/>
          </a:xfrm>
          <a:prstGeom prst="rect">
            <a:avLst/>
          </a:prstGeom>
        </p:spPr>
        <p:txBody>
          <a:bodyPr wrap="none">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地質別災害密度</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5333005" y="6083885"/>
            <a:ext cx="3313728" cy="338554"/>
          </a:xfrm>
          <a:prstGeom prst="rect">
            <a:avLst/>
          </a:prstGeom>
        </p:spPr>
        <p:txBody>
          <a:bodyPr wrap="non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災害</a:t>
            </a:r>
            <a:r>
              <a:rPr lang="zh-TW" altLang="ja-JP" sz="1600" dirty="0">
                <a:latin typeface="Meiryo UI" panose="020B0604030504040204" pitchFamily="50" charset="-128"/>
                <a:ea typeface="Meiryo UI" panose="020B0604030504040204" pitchFamily="50" charset="-128"/>
                <a:cs typeface="Meiryo UI" panose="020B0604030504040204" pitchFamily="50" charset="-128"/>
              </a:rPr>
              <a:t>時最大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24</a:t>
            </a:r>
            <a:r>
              <a:rPr lang="zh-TW" altLang="ja-JP" sz="1600" dirty="0">
                <a:latin typeface="Meiryo UI" panose="020B0604030504040204" pitchFamily="50" charset="-128"/>
                <a:ea typeface="Meiryo UI" panose="020B0604030504040204" pitchFamily="50" charset="-128"/>
                <a:cs typeface="Meiryo UI" panose="020B0604030504040204" pitchFamily="50" charset="-128"/>
              </a:rPr>
              <a:t>時間雨量</a:t>
            </a:r>
            <a:r>
              <a:rPr lang="zh-TW" altLang="ja-JP" sz="1600" dirty="0" smtClean="0">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密度</a:t>
            </a:r>
            <a:r>
              <a:rPr lang="zh-TW" altLang="ja-JP" sz="1600" dirty="0" smtClean="0">
                <a:latin typeface="Meiryo UI" panose="020B0604030504040204" pitchFamily="50" charset="-128"/>
                <a:ea typeface="Meiryo UI" panose="020B0604030504040204" pitchFamily="50" charset="-128"/>
                <a:cs typeface="Meiryo UI" panose="020B0604030504040204" pitchFamily="50" charset="-128"/>
              </a:rPr>
              <a:t>分布</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683568" y="1556792"/>
            <a:ext cx="3312368" cy="707886"/>
          </a:xfrm>
          <a:prstGeom prst="rect">
            <a:avLst/>
          </a:prstGeom>
          <a:noFill/>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道路災害密度の</a:t>
            </a:r>
            <a:r>
              <a:rPr lang="ja-JP" altLang="ja-JP" sz="2000" dirty="0" smtClean="0">
                <a:latin typeface="Meiryo UI" panose="020B0604030504040204" pitchFamily="50" charset="-128"/>
                <a:ea typeface="Meiryo UI" panose="020B0604030504040204" pitchFamily="50" charset="-128"/>
                <a:cs typeface="Meiryo UI" panose="020B0604030504040204" pitchFamily="50" charset="-128"/>
              </a:rPr>
              <a:t>要因</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検討</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～とりまとめイメージ～</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215770" y="2276872"/>
            <a:ext cx="4392488"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57188" indent="-357188"/>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傾斜</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：傾斜特性と災害密度の関係を分析</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57188" indent="-357188"/>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地質</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：地質特性と災害密度の関係を分析</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57188" indent="-357188"/>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雨量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災害時最大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24</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時間</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雨量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と災害密度の関係を分析</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2" t="5607" r="-1" b="6066"/>
          <a:stretch/>
        </p:blipFill>
        <p:spPr bwMode="auto">
          <a:xfrm>
            <a:off x="4632452" y="3821133"/>
            <a:ext cx="4260028" cy="230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6" t="5118" b="5740"/>
          <a:stretch/>
        </p:blipFill>
        <p:spPr bwMode="auto">
          <a:xfrm>
            <a:off x="510396" y="3789040"/>
            <a:ext cx="4192705" cy="2304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6876256" y="3482956"/>
            <a:ext cx="1491114" cy="33516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565678" y="6083819"/>
            <a:ext cx="1491114" cy="33516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028853" y="6334191"/>
            <a:ext cx="1491114" cy="33516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553051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地質"/>
          <p:cNvPicPr>
            <a:picLocks noChangeAspect="1" noChangeArrowheads="1"/>
          </p:cNvPicPr>
          <p:nvPr/>
        </p:nvPicPr>
        <p:blipFill>
          <a:blip r:embed="rId3" cstate="print">
            <a:extLst>
              <a:ext uri="{28A0092B-C50C-407E-A947-70E740481C1C}">
                <a14:useLocalDpi xmlns:a14="http://schemas.microsoft.com/office/drawing/2010/main" val="0"/>
              </a:ext>
            </a:extLst>
          </a:blip>
          <a:srcRect l="4623" t="7420" r="5305" b="7243"/>
          <a:stretch>
            <a:fillRect/>
          </a:stretch>
        </p:blipFill>
        <p:spPr bwMode="auto">
          <a:xfrm>
            <a:off x="4854528" y="1492432"/>
            <a:ext cx="3483012" cy="467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傾斜角"/>
          <p:cNvPicPr>
            <a:picLocks noChangeAspect="1" noChangeArrowheads="1"/>
          </p:cNvPicPr>
          <p:nvPr/>
        </p:nvPicPr>
        <p:blipFill>
          <a:blip r:embed="rId4" cstate="print">
            <a:extLst>
              <a:ext uri="{28A0092B-C50C-407E-A947-70E740481C1C}">
                <a14:useLocalDpi xmlns:a14="http://schemas.microsoft.com/office/drawing/2010/main" val="0"/>
              </a:ext>
            </a:extLst>
          </a:blip>
          <a:srcRect l="4623" t="6207" r="5305" b="7243"/>
          <a:stretch>
            <a:fillRect/>
          </a:stretch>
        </p:blipFill>
        <p:spPr bwMode="auto">
          <a:xfrm>
            <a:off x="1147958" y="1412776"/>
            <a:ext cx="3496049" cy="475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）調査検討項目：</a:t>
            </a:r>
            <a:r>
              <a:rPr lang="ja-JP" altLang="en-US" sz="2000" dirty="0">
                <a:latin typeface="HGSｺﾞｼｯｸM" panose="020B0600000000000000" pitchFamily="50" charset="-128"/>
                <a:ea typeface="HGSｺﾞｼｯｸM" panose="020B0600000000000000" pitchFamily="50" charset="-128"/>
              </a:rPr>
              <a:t> ②</a:t>
            </a:r>
            <a:r>
              <a:rPr lang="ja-JP" altLang="en-US" sz="2200" dirty="0">
                <a:latin typeface="HGSｺﾞｼｯｸM" panose="020B0600000000000000" pitchFamily="50" charset="-128"/>
                <a:ea typeface="HGSｺﾞｼｯｸM" panose="020B0600000000000000" pitchFamily="50" charset="-128"/>
              </a:rPr>
              <a:t>道路区間の地形情報の把握</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7" name="正方形/長方形 6"/>
          <p:cNvSpPr/>
          <p:nvPr/>
        </p:nvSpPr>
        <p:spPr>
          <a:xfrm>
            <a:off x="1213877" y="6069056"/>
            <a:ext cx="2236510" cy="338554"/>
          </a:xfrm>
          <a:prstGeom prst="rect">
            <a:avLst/>
          </a:prstGeom>
        </p:spPr>
        <p:txBody>
          <a:bodyPr wrap="none">
            <a:spAutoFit/>
          </a:bodyPr>
          <a:lstStyle/>
          <a:p>
            <a:r>
              <a:rPr lang="ja-JP" altLang="ja-JP" sz="1600" b="1" dirty="0">
                <a:latin typeface="Meiryo UI" panose="020B0604030504040204" pitchFamily="50" charset="-128"/>
                <a:ea typeface="Meiryo UI" panose="020B0604030504040204" pitchFamily="50" charset="-128"/>
                <a:cs typeface="Meiryo UI" panose="020B0604030504040204" pitchFamily="50" charset="-128"/>
              </a:rPr>
              <a:t>各道路区間の傾斜分布</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886285" y="6086075"/>
            <a:ext cx="2236510" cy="338554"/>
          </a:xfrm>
          <a:prstGeom prst="rect">
            <a:avLst/>
          </a:prstGeom>
        </p:spPr>
        <p:txBody>
          <a:bodyPr wrap="none">
            <a:spAutoFit/>
          </a:bodyPr>
          <a:lstStyle/>
          <a:p>
            <a:r>
              <a:rPr lang="ja-JP" altLang="ja-JP" sz="1600" b="1" dirty="0">
                <a:latin typeface="Meiryo UI" panose="020B0604030504040204" pitchFamily="50" charset="-128"/>
                <a:ea typeface="Meiryo UI" panose="020B0604030504040204" pitchFamily="50" charset="-128"/>
                <a:cs typeface="Meiryo UI" panose="020B0604030504040204" pitchFamily="50" charset="-128"/>
              </a:rPr>
              <a:t>各道路区間の地質分布</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971600" y="1124744"/>
            <a:ext cx="7632848" cy="400110"/>
          </a:xfrm>
          <a:prstGeom prst="rect">
            <a:avLst/>
          </a:prstGeom>
          <a:noFill/>
          <a:ln>
            <a:noFill/>
            <a:prstDash val="solid"/>
          </a:ln>
        </p:spPr>
        <p:txBody>
          <a:bodyPr wrap="square" rtlCol="0">
            <a:spAutoFit/>
          </a:bodyPr>
          <a:lstStyle>
            <a:defPPr>
              <a:defRPr lang="ja-JP"/>
            </a:defPPr>
            <a:lvl1pPr marL="900113" indent="-900113">
              <a:defRPr sz="2000">
                <a:solidFill>
                  <a:schemeClr val="tx1"/>
                </a:solidFill>
                <a:latin typeface="+mn-ea"/>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a:t>道路網に地形</a:t>
            </a:r>
            <a:r>
              <a:rPr lang="ja-JP" altLang="en-US" dirty="0" smtClean="0"/>
              <a:t>情報の属性を付与し、傾斜や地質の分布を整理する</a:t>
            </a:r>
            <a:endParaRPr lang="en-US" altLang="ja-JP" dirty="0"/>
          </a:p>
        </p:txBody>
      </p:sp>
      <p:sp>
        <p:nvSpPr>
          <p:cNvPr id="13" name="テキスト ボックス 12"/>
          <p:cNvSpPr txBox="1"/>
          <p:nvPr/>
        </p:nvSpPr>
        <p:spPr>
          <a:xfrm>
            <a:off x="3154060" y="6105930"/>
            <a:ext cx="1491114" cy="33516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825302" y="6118167"/>
            <a:ext cx="1491114" cy="33516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448018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sz="4400" dirty="0">
                <a:latin typeface="HGSｺﾞｼｯｸM" panose="020B0600000000000000" pitchFamily="50" charset="-128"/>
                <a:ea typeface="HGSｺﾞｼｯｸM" panose="020B0600000000000000" pitchFamily="50" charset="-128"/>
              </a:rPr>
              <a:t/>
            </a:r>
            <a:br>
              <a:rPr lang="en-US" altLang="ja-JP" sz="4400" dirty="0">
                <a:latin typeface="HGSｺﾞｼｯｸM" panose="020B0600000000000000" pitchFamily="50" charset="-128"/>
                <a:ea typeface="HGSｺﾞｼｯｸM" panose="020B0600000000000000" pitchFamily="50" charset="-128"/>
              </a:rPr>
            </a:br>
            <a:r>
              <a:rPr lang="ja-JP" altLang="en-US" sz="36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a:t>
            </a:r>
            <a:r>
              <a:rPr lang="zh-TW" altLang="en-US" sz="2200" dirty="0">
                <a:latin typeface="HGSｺﾞｼｯｸM" panose="020B0600000000000000" pitchFamily="50" charset="-128"/>
                <a:ea typeface="HGSｺﾞｼｯｸM" panose="020B0600000000000000" pitchFamily="50" charset="-128"/>
              </a:rPr>
              <a:t>調査検討</a:t>
            </a:r>
            <a:r>
              <a:rPr lang="ja-JP" altLang="en-US" sz="2200" dirty="0">
                <a:latin typeface="HGSｺﾞｼｯｸM" panose="020B0600000000000000" pitchFamily="50" charset="-128"/>
                <a:ea typeface="HGSｺﾞｼｯｸM" panose="020B0600000000000000" pitchFamily="50" charset="-128"/>
              </a:rPr>
              <a:t>項目：③斜面崩壊の要因分析</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
        <p:nvSpPr>
          <p:cNvPr id="5" name="テキスト ボックス 4"/>
          <p:cNvSpPr txBox="1"/>
          <p:nvPr/>
        </p:nvSpPr>
        <p:spPr>
          <a:xfrm>
            <a:off x="487685" y="1340768"/>
            <a:ext cx="8332787" cy="1323439"/>
          </a:xfrm>
          <a:prstGeom prst="rect">
            <a:avLst/>
          </a:prstGeom>
          <a:noFill/>
          <a:ln>
            <a:solidFill>
              <a:schemeClr val="tx1"/>
            </a:solidFill>
            <a:prstDash val="solid"/>
          </a:ln>
        </p:spPr>
        <p:txBody>
          <a:bodyPr wrap="square" rtlCol="0">
            <a:spAutoFit/>
          </a:bodyPr>
          <a:lstStyle/>
          <a:p>
            <a:r>
              <a:rPr lang="ja-JP" altLang="en-US" sz="2000" dirty="0" smtClean="0">
                <a:latin typeface="+mn-ea"/>
              </a:rPr>
              <a:t>・</a:t>
            </a:r>
            <a:r>
              <a:rPr lang="ja-JP" altLang="ja-JP" sz="2000" dirty="0" smtClean="0">
                <a:latin typeface="+mn-ea"/>
              </a:rPr>
              <a:t>豪雨</a:t>
            </a:r>
            <a:r>
              <a:rPr lang="ja-JP" altLang="ja-JP" sz="2000" dirty="0">
                <a:latin typeface="+mn-ea"/>
              </a:rPr>
              <a:t>時の崩壊・地すべり・土石流といった斜面</a:t>
            </a:r>
            <a:r>
              <a:rPr lang="ja-JP" altLang="ja-JP" sz="2000" dirty="0" smtClean="0">
                <a:latin typeface="+mn-ea"/>
              </a:rPr>
              <a:t>災害</a:t>
            </a:r>
            <a:r>
              <a:rPr lang="ja-JP" altLang="en-US" sz="2000" dirty="0" smtClean="0">
                <a:latin typeface="+mn-ea"/>
              </a:rPr>
              <a:t>について</a:t>
            </a:r>
            <a:r>
              <a:rPr lang="ja-JP" altLang="ja-JP" sz="2000" dirty="0" smtClean="0">
                <a:latin typeface="+mn-ea"/>
              </a:rPr>
              <a:t>，</a:t>
            </a:r>
            <a:r>
              <a:rPr lang="ja-JP" altLang="en-US" sz="2000" dirty="0" smtClean="0">
                <a:latin typeface="+mn-ea"/>
              </a:rPr>
              <a:t>現状</a:t>
            </a:r>
            <a:r>
              <a:rPr lang="ja-JP" altLang="ja-JP" sz="2000" dirty="0" smtClean="0">
                <a:latin typeface="+mn-ea"/>
              </a:rPr>
              <a:t>では</a:t>
            </a:r>
            <a:r>
              <a:rPr lang="ja-JP" altLang="ja-JP" sz="2000" dirty="0">
                <a:latin typeface="+mn-ea"/>
              </a:rPr>
              <a:t>その発生場所を正確に</a:t>
            </a:r>
            <a:r>
              <a:rPr lang="ja-JP" altLang="ja-JP" sz="2000" dirty="0" smtClean="0">
                <a:latin typeface="+mn-ea"/>
              </a:rPr>
              <a:t>予測は</a:t>
            </a:r>
            <a:r>
              <a:rPr lang="ja-JP" altLang="ja-JP" sz="2000" dirty="0">
                <a:latin typeface="+mn-ea"/>
              </a:rPr>
              <a:t>きわめて</a:t>
            </a:r>
            <a:r>
              <a:rPr lang="ja-JP" altLang="ja-JP" sz="2000" dirty="0" smtClean="0">
                <a:latin typeface="+mn-ea"/>
              </a:rPr>
              <a:t>困難</a:t>
            </a:r>
            <a:endParaRPr lang="en-US" altLang="ja-JP" sz="2000" dirty="0" smtClean="0">
              <a:latin typeface="+mn-ea"/>
            </a:endParaRPr>
          </a:p>
          <a:p>
            <a:r>
              <a:rPr lang="ja-JP" altLang="en-US" sz="2000" dirty="0" smtClean="0">
                <a:latin typeface="+mn-ea"/>
              </a:rPr>
              <a:t>・</a:t>
            </a:r>
            <a:r>
              <a:rPr lang="ja-JP" altLang="ja-JP" sz="2000" dirty="0" smtClean="0">
                <a:latin typeface="+mn-ea"/>
              </a:rPr>
              <a:t>道路</a:t>
            </a:r>
            <a:r>
              <a:rPr lang="ja-JP" altLang="ja-JP" sz="2000" dirty="0">
                <a:latin typeface="+mn-ea"/>
              </a:rPr>
              <a:t>斜面の場合は，自然的要因の他に切土・盛土・法面保護等の人工的要因が加わるため，災害予測は</a:t>
            </a:r>
            <a:r>
              <a:rPr lang="ja-JP" altLang="ja-JP" sz="2000" dirty="0" smtClean="0">
                <a:latin typeface="+mn-ea"/>
              </a:rPr>
              <a:t>更に</a:t>
            </a:r>
            <a:r>
              <a:rPr lang="ja-JP" altLang="en-US" sz="2000" dirty="0" smtClean="0">
                <a:latin typeface="+mn-ea"/>
              </a:rPr>
              <a:t>困難</a:t>
            </a:r>
            <a:endParaRPr lang="en-US" altLang="ja-JP" sz="2000" dirty="0">
              <a:latin typeface="+mn-ea"/>
            </a:endParaRPr>
          </a:p>
        </p:txBody>
      </p:sp>
      <p:sp>
        <p:nvSpPr>
          <p:cNvPr id="6" name="テキスト ボックス 5"/>
          <p:cNvSpPr txBox="1"/>
          <p:nvPr/>
        </p:nvSpPr>
        <p:spPr>
          <a:xfrm>
            <a:off x="487684" y="3933056"/>
            <a:ext cx="8332787" cy="2246769"/>
          </a:xfrm>
          <a:prstGeom prst="rect">
            <a:avLst/>
          </a:prstGeom>
          <a:noFill/>
          <a:ln>
            <a:solidFill>
              <a:schemeClr val="tx1"/>
            </a:solidFill>
            <a:prstDash val="solid"/>
          </a:ln>
        </p:spPr>
        <p:txBody>
          <a:bodyPr wrap="square" rtlCol="0">
            <a:spAutoFit/>
          </a:bodyPr>
          <a:lstStyle/>
          <a:p>
            <a:r>
              <a:rPr lang="ja-JP" altLang="en-US" sz="2000" dirty="0">
                <a:latin typeface="+mn-ea"/>
              </a:rPr>
              <a:t>方　針：</a:t>
            </a:r>
            <a:endParaRPr lang="en-US" altLang="ja-JP" sz="2000" dirty="0">
              <a:latin typeface="+mn-ea"/>
            </a:endParaRPr>
          </a:p>
          <a:p>
            <a:pPr marL="1524000" indent="-1524000"/>
            <a:r>
              <a:rPr lang="ja-JP" altLang="ja-JP" sz="2000" dirty="0"/>
              <a:t>分析方法</a:t>
            </a:r>
            <a:r>
              <a:rPr lang="ja-JP" altLang="en-US" sz="2000" dirty="0"/>
              <a:t>・・・</a:t>
            </a:r>
            <a:r>
              <a:rPr lang="ja-JP" altLang="ja-JP" sz="2000" dirty="0"/>
              <a:t>災害の規模（災害密度）に関する重回帰分析，災害発生の有無に関する判別分析</a:t>
            </a:r>
            <a:r>
              <a:rPr lang="ja-JP" altLang="en-US" sz="2000" dirty="0" smtClean="0"/>
              <a:t>，災害履歴密度の評価</a:t>
            </a:r>
            <a:endParaRPr lang="en-US" altLang="ja-JP" sz="2000" dirty="0"/>
          </a:p>
          <a:p>
            <a:pPr marL="1524000" indent="-1524000"/>
            <a:r>
              <a:rPr lang="ja-JP" altLang="en-US" sz="2000" dirty="0">
                <a:latin typeface="+mn-ea"/>
              </a:rPr>
              <a:t>分析範囲・・・</a:t>
            </a:r>
            <a:r>
              <a:rPr lang="ja-JP" altLang="ja-JP" sz="2000" dirty="0"/>
              <a:t>大阪府地形図（</a:t>
            </a:r>
            <a:r>
              <a:rPr lang="en-US" altLang="ja-JP" sz="2000" dirty="0"/>
              <a:t>1/2500</a:t>
            </a:r>
            <a:r>
              <a:rPr lang="ja-JP" altLang="ja-JP" sz="2000" dirty="0"/>
              <a:t>）図郭割のメッシュ（東西</a:t>
            </a:r>
            <a:r>
              <a:rPr lang="en-US" altLang="ja-JP" sz="2000" dirty="0"/>
              <a:t>2</a:t>
            </a:r>
            <a:r>
              <a:rPr lang="ja-JP" altLang="ja-JP" sz="2000" dirty="0"/>
              <a:t>ｋｍ</a:t>
            </a:r>
            <a:r>
              <a:rPr lang="en-US" altLang="ja-JP" sz="2000" dirty="0"/>
              <a:t>×</a:t>
            </a:r>
            <a:r>
              <a:rPr lang="ja-JP" altLang="ja-JP" sz="2000" dirty="0"/>
              <a:t>南北</a:t>
            </a:r>
            <a:r>
              <a:rPr lang="en-US" altLang="ja-JP" sz="2000" dirty="0"/>
              <a:t>1.5</a:t>
            </a:r>
            <a:r>
              <a:rPr lang="ja-JP" altLang="ja-JP" sz="2000" dirty="0"/>
              <a:t>ｋｍ）単位</a:t>
            </a:r>
            <a:endParaRPr lang="en-US" altLang="ja-JP" sz="2000" dirty="0"/>
          </a:p>
          <a:p>
            <a:pPr marL="1524000" indent="-1524000"/>
            <a:r>
              <a:rPr lang="ja-JP" altLang="en-US" sz="2000" dirty="0">
                <a:latin typeface="+mn-ea"/>
              </a:rPr>
              <a:t>対象データ・・・</a:t>
            </a:r>
            <a:r>
              <a:rPr lang="ja-JP" altLang="ja-JP" sz="2000" dirty="0"/>
              <a:t>道路災害デ－タと道路以外の斜面災害デ－タ</a:t>
            </a:r>
            <a:r>
              <a:rPr lang="ja-JP" altLang="en-US" sz="2000" dirty="0"/>
              <a:t>（砂防関係）</a:t>
            </a:r>
            <a:endParaRPr lang="en-US" altLang="ja-JP" sz="2000" dirty="0"/>
          </a:p>
          <a:p>
            <a:pPr marL="1524000" indent="-1524000"/>
            <a:r>
              <a:rPr lang="ja-JP" altLang="en-US" sz="2000" dirty="0">
                <a:latin typeface="+mn-ea"/>
              </a:rPr>
              <a:t>評価方法・・・各分析による結果を正規化して重みづけ加算により評価</a:t>
            </a:r>
            <a:endParaRPr lang="en-US" altLang="ja-JP" sz="2000" dirty="0">
              <a:latin typeface="+mn-ea"/>
            </a:endParaRPr>
          </a:p>
        </p:txBody>
      </p:sp>
      <p:sp>
        <p:nvSpPr>
          <p:cNvPr id="7" name="下矢印 6"/>
          <p:cNvSpPr/>
          <p:nvPr/>
        </p:nvSpPr>
        <p:spPr>
          <a:xfrm>
            <a:off x="3851920" y="2780928"/>
            <a:ext cx="1064205" cy="3685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611559" y="3263849"/>
            <a:ext cx="8208911" cy="453183"/>
          </a:xfrm>
          <a:prstGeom prst="rect">
            <a:avLst/>
          </a:prstGeom>
          <a:ln w="63500" cmpd="thinThick">
            <a:solidFill>
              <a:schemeClr val="tx1"/>
            </a:solidFill>
          </a:ln>
        </p:spPr>
        <p:txBody>
          <a:bodyPr wrap="square" lIns="108000" tIns="72000" rIns="108000" bIns="72000">
            <a:spAutoFit/>
          </a:bodyPr>
          <a:lstStyle/>
          <a:p>
            <a:r>
              <a:rPr lang="ja-JP" altLang="en-US" sz="2000" dirty="0"/>
              <a:t>斜面</a:t>
            </a:r>
            <a:r>
              <a:rPr lang="ja-JP" altLang="en-US" sz="2000" dirty="0" smtClean="0"/>
              <a:t>災害要因</a:t>
            </a:r>
            <a:r>
              <a:rPr lang="ja-JP" altLang="en-US" sz="2000" dirty="0"/>
              <a:t>から相対的な危険度を把握</a:t>
            </a:r>
            <a:r>
              <a:rPr lang="ja-JP" altLang="en-US" sz="2000" dirty="0" smtClean="0"/>
              <a:t>する回帰分析による評価を実施</a:t>
            </a:r>
            <a:endParaRPr lang="en-US" altLang="ja-JP" sz="2000" dirty="0" smtClean="0"/>
          </a:p>
        </p:txBody>
      </p:sp>
    </p:spTree>
    <p:extLst>
      <p:ext uri="{BB962C8B-B14F-4D97-AF65-F5344CB8AC3E}">
        <p14:creationId xmlns:p14="http://schemas.microsoft.com/office/powerpoint/2010/main" val="807179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a:t>
            </a:r>
            <a:r>
              <a:rPr lang="zh-TW" altLang="en-US" sz="2200" dirty="0">
                <a:latin typeface="HGSｺﾞｼｯｸM" panose="020B0600000000000000" pitchFamily="50" charset="-128"/>
                <a:ea typeface="HGSｺﾞｼｯｸM" panose="020B0600000000000000" pitchFamily="50" charset="-128"/>
              </a:rPr>
              <a:t>調査検討</a:t>
            </a:r>
            <a:r>
              <a:rPr lang="ja-JP" altLang="en-US" sz="2200" dirty="0">
                <a:latin typeface="HGSｺﾞｼｯｸM" panose="020B0600000000000000" pitchFamily="50" charset="-128"/>
                <a:ea typeface="HGSｺﾞｼｯｸM" panose="020B0600000000000000" pitchFamily="50" charset="-128"/>
              </a:rPr>
              <a:t>項目： ③斜面崩壊の要因分析（重回帰分析）</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pic>
        <p:nvPicPr>
          <p:cNvPr id="21509" name="Picture 5" descr="重回帰分析結果(2)"/>
          <p:cNvPicPr>
            <a:picLocks noChangeAspect="1" noChangeArrowheads="1"/>
          </p:cNvPicPr>
          <p:nvPr/>
        </p:nvPicPr>
        <p:blipFill>
          <a:blip r:embed="rId3" cstate="print">
            <a:extLst>
              <a:ext uri="{28A0092B-C50C-407E-A947-70E740481C1C}">
                <a14:useLocalDpi xmlns:a14="http://schemas.microsoft.com/office/drawing/2010/main" val="0"/>
              </a:ext>
            </a:extLst>
          </a:blip>
          <a:srcRect l="4236" t="6477" r="4764" b="6972"/>
          <a:stretch>
            <a:fillRect/>
          </a:stretch>
        </p:blipFill>
        <p:spPr bwMode="auto">
          <a:xfrm>
            <a:off x="5364088" y="1268760"/>
            <a:ext cx="3635420"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060848"/>
            <a:ext cx="4104456" cy="324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433380" y="1322765"/>
            <a:ext cx="4680519" cy="707886"/>
          </a:xfrm>
          <a:prstGeom prst="rect">
            <a:avLst/>
          </a:prstGeom>
          <a:noFill/>
          <a:ln>
            <a:noFill/>
            <a:prstDash val="solid"/>
          </a:ln>
        </p:spPr>
        <p:txBody>
          <a:bodyPr wrap="square" rtlCol="0">
            <a:spAutoFit/>
          </a:bodyPr>
          <a:lstStyle>
            <a:defPPr>
              <a:defRPr lang="ja-JP"/>
            </a:defPPr>
            <a:lvl1pPr marL="900113" indent="-900113">
              <a:defRPr sz="2000">
                <a:latin typeface="+mn-ea"/>
                <a:cs typeface="Meiryo UI" panose="020B0604030504040204" pitchFamily="50" charset="-128"/>
              </a:defRPr>
            </a:lvl1pPr>
          </a:lstStyle>
          <a:p>
            <a:pPr marL="0" indent="0"/>
            <a:r>
              <a:rPr lang="ja-JP" altLang="en-US" dirty="0" smtClean="0"/>
              <a:t>斜面</a:t>
            </a:r>
            <a:r>
              <a:rPr lang="ja-JP" altLang="en-US" dirty="0"/>
              <a:t>崩壊に対する地質、傾斜、比高等の要因による</a:t>
            </a:r>
            <a:r>
              <a:rPr lang="ja-JP" altLang="en-US" dirty="0" smtClean="0"/>
              <a:t>影響度を分析する</a:t>
            </a:r>
            <a:endParaRPr lang="ja-JP" altLang="en-US" dirty="0"/>
          </a:p>
        </p:txBody>
      </p:sp>
      <p:sp>
        <p:nvSpPr>
          <p:cNvPr id="12" name="テキスト ボックス 11"/>
          <p:cNvSpPr txBox="1"/>
          <p:nvPr/>
        </p:nvSpPr>
        <p:spPr>
          <a:xfrm>
            <a:off x="289366" y="5426640"/>
            <a:ext cx="4930706"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ja-JP" altLang="ja-JP" sz="1600" dirty="0" smtClean="0">
                <a:latin typeface="+mn-ea"/>
              </a:rPr>
              <a:t>○</a:t>
            </a:r>
            <a:r>
              <a:rPr lang="ja-JP" altLang="en-US" sz="1600" dirty="0" smtClean="0">
                <a:latin typeface="+mn-ea"/>
              </a:rPr>
              <a:t>評価イメージ</a:t>
            </a:r>
            <a:endParaRPr lang="en-US" altLang="ja-JP" sz="1600" dirty="0" smtClean="0">
              <a:latin typeface="+mn-ea"/>
            </a:endParaRPr>
          </a:p>
          <a:p>
            <a:r>
              <a:rPr lang="ja-JP" altLang="en-US" sz="1600" dirty="0" smtClean="0">
                <a:latin typeface="+mn-ea"/>
              </a:rPr>
              <a:t>　各評価要因の影響度を、カテゴリーウエイトから評価</a:t>
            </a:r>
            <a:endParaRPr lang="ja-JP" altLang="ja-JP" sz="1600" dirty="0"/>
          </a:p>
        </p:txBody>
      </p:sp>
      <p:sp>
        <p:nvSpPr>
          <p:cNvPr id="11" name="テキスト ボックス 10"/>
          <p:cNvSpPr txBox="1"/>
          <p:nvPr/>
        </p:nvSpPr>
        <p:spPr>
          <a:xfrm>
            <a:off x="6436241" y="6090052"/>
            <a:ext cx="1491114" cy="33516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362927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24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a:t>
            </a:r>
            <a:r>
              <a:rPr lang="zh-TW" altLang="en-US" sz="2200" dirty="0">
                <a:latin typeface="HGSｺﾞｼｯｸM" panose="020B0600000000000000" pitchFamily="50" charset="-128"/>
                <a:ea typeface="HGSｺﾞｼｯｸM" panose="020B0600000000000000" pitchFamily="50" charset="-128"/>
              </a:rPr>
              <a:t>調査検討</a:t>
            </a:r>
            <a:r>
              <a:rPr lang="ja-JP" altLang="en-US" sz="2200" dirty="0">
                <a:latin typeface="HGSｺﾞｼｯｸM" panose="020B0600000000000000" pitchFamily="50" charset="-128"/>
                <a:ea typeface="HGSｺﾞｼｯｸM" panose="020B0600000000000000" pitchFamily="50" charset="-128"/>
              </a:rPr>
              <a:t>項目： ③斜面崩壊の要因分析（判別分析）</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pic>
        <p:nvPicPr>
          <p:cNvPr id="9218" name="Picture 2" descr="判別分析結果(2)"/>
          <p:cNvPicPr>
            <a:picLocks noChangeAspect="1" noChangeArrowheads="1"/>
          </p:cNvPicPr>
          <p:nvPr/>
        </p:nvPicPr>
        <p:blipFill>
          <a:blip r:embed="rId3" cstate="print">
            <a:extLst>
              <a:ext uri="{28A0092B-C50C-407E-A947-70E740481C1C}">
                <a14:useLocalDpi xmlns:a14="http://schemas.microsoft.com/office/drawing/2010/main" val="0"/>
              </a:ext>
            </a:extLst>
          </a:blip>
          <a:srcRect l="4236" t="6602" r="4936" b="6723"/>
          <a:stretch>
            <a:fillRect/>
          </a:stretch>
        </p:blipFill>
        <p:spPr bwMode="auto">
          <a:xfrm>
            <a:off x="5330310" y="1268760"/>
            <a:ext cx="3620039"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060848"/>
            <a:ext cx="4392488" cy="326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323528" y="5445224"/>
            <a:ext cx="489654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ja-JP" altLang="ja-JP" sz="1600" dirty="0" smtClean="0"/>
              <a:t>○</a:t>
            </a:r>
            <a:r>
              <a:rPr lang="ja-JP" altLang="en-US" sz="1600" dirty="0" smtClean="0"/>
              <a:t>評価イメージ</a:t>
            </a:r>
            <a:endParaRPr lang="en-US" altLang="ja-JP" sz="1600" dirty="0">
              <a:latin typeface="+mn-ea"/>
            </a:endParaRPr>
          </a:p>
          <a:p>
            <a:r>
              <a:rPr lang="ja-JP" altLang="en-US" sz="1600" dirty="0">
                <a:latin typeface="+mn-ea"/>
              </a:rPr>
              <a:t>　各評価要因の影響度を、カテゴリーウエイトから評価</a:t>
            </a:r>
            <a:endParaRPr lang="ja-JP" altLang="ja-JP" sz="1600" dirty="0"/>
          </a:p>
        </p:txBody>
      </p:sp>
      <p:sp>
        <p:nvSpPr>
          <p:cNvPr id="14" name="テキスト ボックス 13"/>
          <p:cNvSpPr txBox="1"/>
          <p:nvPr/>
        </p:nvSpPr>
        <p:spPr>
          <a:xfrm>
            <a:off x="6436241" y="6090052"/>
            <a:ext cx="1491114" cy="33516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33380" y="1322765"/>
            <a:ext cx="4680519" cy="707886"/>
          </a:xfrm>
          <a:prstGeom prst="rect">
            <a:avLst/>
          </a:prstGeom>
          <a:noFill/>
          <a:ln>
            <a:noFill/>
            <a:prstDash val="solid"/>
          </a:ln>
        </p:spPr>
        <p:txBody>
          <a:bodyPr wrap="square" rtlCol="0">
            <a:spAutoFit/>
          </a:bodyPr>
          <a:lstStyle>
            <a:defPPr>
              <a:defRPr lang="ja-JP"/>
            </a:defPPr>
            <a:lvl1pPr marL="900113" indent="-900113">
              <a:defRPr sz="2000">
                <a:latin typeface="+mn-ea"/>
                <a:cs typeface="Meiryo UI" panose="020B0604030504040204" pitchFamily="50" charset="-128"/>
              </a:defRPr>
            </a:lvl1pPr>
          </a:lstStyle>
          <a:p>
            <a:pPr marL="0" indent="0"/>
            <a:r>
              <a:rPr lang="ja-JP" altLang="en-US" dirty="0" smtClean="0"/>
              <a:t>斜面崩壊の有無に</a:t>
            </a:r>
            <a:r>
              <a:rPr lang="ja-JP" altLang="en-US" dirty="0"/>
              <a:t>対する地質、傾斜、比高等の要因による</a:t>
            </a:r>
            <a:r>
              <a:rPr lang="ja-JP" altLang="en-US" dirty="0" smtClean="0"/>
              <a:t>影響度を分析する</a:t>
            </a:r>
            <a:endParaRPr lang="ja-JP" altLang="en-US" dirty="0"/>
          </a:p>
        </p:txBody>
      </p:sp>
    </p:spTree>
    <p:extLst>
      <p:ext uri="{BB962C8B-B14F-4D97-AF65-F5344CB8AC3E}">
        <p14:creationId xmlns:p14="http://schemas.microsoft.com/office/powerpoint/2010/main" val="25859096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4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a:t>
            </a:r>
            <a:r>
              <a:rPr lang="zh-TW" altLang="en-US" sz="2200" dirty="0">
                <a:latin typeface="HGSｺﾞｼｯｸM" panose="020B0600000000000000" pitchFamily="50" charset="-128"/>
                <a:ea typeface="HGSｺﾞｼｯｸM" panose="020B0600000000000000" pitchFamily="50" charset="-128"/>
              </a:rPr>
              <a:t>調査検討</a:t>
            </a:r>
            <a:r>
              <a:rPr lang="ja-JP" altLang="en-US" sz="2200" dirty="0">
                <a:latin typeface="HGSｺﾞｼｯｸM" panose="020B0600000000000000" pitchFamily="50" charset="-128"/>
                <a:ea typeface="HGSｺﾞｼｯｸM" panose="020B0600000000000000" pitchFamily="50" charset="-128"/>
              </a:rPr>
              <a:t>項目： ③災害</a:t>
            </a:r>
            <a:r>
              <a:rPr lang="ja-JP" altLang="en-US" sz="2200" dirty="0" smtClean="0">
                <a:latin typeface="HGSｺﾞｼｯｸM" panose="020B0600000000000000" pitchFamily="50" charset="-128"/>
                <a:ea typeface="HGSｺﾞｼｯｸM" panose="020B0600000000000000" pitchFamily="50" charset="-128"/>
              </a:rPr>
              <a:t>履歴密度の</a:t>
            </a:r>
            <a:r>
              <a:rPr lang="ja-JP" altLang="en-US" sz="2200" dirty="0">
                <a:latin typeface="HGSｺﾞｼｯｸM" panose="020B0600000000000000" pitchFamily="50" charset="-128"/>
                <a:ea typeface="HGSｺﾞｼｯｸM" panose="020B0600000000000000" pitchFamily="50" charset="-128"/>
              </a:rPr>
              <a:t>加味</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sp>
        <p:nvSpPr>
          <p:cNvPr id="5" name="テキスト ボックス 4"/>
          <p:cNvSpPr txBox="1"/>
          <p:nvPr/>
        </p:nvSpPr>
        <p:spPr>
          <a:xfrm>
            <a:off x="107503" y="1556792"/>
            <a:ext cx="5148041" cy="3375283"/>
          </a:xfrm>
          <a:prstGeom prst="rect">
            <a:avLst/>
          </a:prstGeom>
          <a:noFill/>
          <a:ln>
            <a:noFill/>
            <a:prstDash val="dash"/>
          </a:ln>
        </p:spPr>
        <p:txBody>
          <a:bodyPr wrap="square" rtlCol="0">
            <a:spAutoFit/>
          </a:bodyPr>
          <a:lstStyle/>
          <a:p>
            <a:r>
              <a:rPr lang="ja-JP" altLang="en-US" sz="2000" dirty="0">
                <a:latin typeface="+mn-ea"/>
              </a:rPr>
              <a:t>各メッシュ</a:t>
            </a:r>
            <a:r>
              <a:rPr lang="ja-JP" altLang="en-US" sz="2000" dirty="0" smtClean="0">
                <a:latin typeface="+mn-ea"/>
              </a:rPr>
              <a:t>における災害発生状況を定量評価するため、災害履歴密度（</a:t>
            </a:r>
            <a:r>
              <a:rPr lang="en-US" altLang="ja-JP" sz="2000" dirty="0" smtClean="0">
                <a:latin typeface="+mn-ea"/>
              </a:rPr>
              <a:t>R</a:t>
            </a:r>
            <a:r>
              <a:rPr lang="ja-JP" altLang="en-US" sz="2000" dirty="0" smtClean="0">
                <a:latin typeface="+mn-ea"/>
              </a:rPr>
              <a:t>）を定義付け</a:t>
            </a:r>
            <a:r>
              <a:rPr lang="en-US" altLang="ja-JP" sz="2000" baseline="30000" dirty="0" smtClean="0">
                <a:latin typeface="+mn-ea"/>
              </a:rPr>
              <a:t>※</a:t>
            </a:r>
            <a:r>
              <a:rPr lang="ja-JP" altLang="en-US" sz="2000" dirty="0" err="1" smtClean="0">
                <a:latin typeface="+mn-ea"/>
              </a:rPr>
              <a:t>、</a:t>
            </a:r>
            <a:r>
              <a:rPr lang="ja-JP" altLang="ja-JP" sz="2000" dirty="0">
                <a:latin typeface="+mn-ea"/>
              </a:rPr>
              <a:t>全</a:t>
            </a:r>
            <a:r>
              <a:rPr lang="ja-JP" altLang="ja-JP" sz="2000" dirty="0" smtClean="0">
                <a:latin typeface="+mn-ea"/>
              </a:rPr>
              <a:t>履歴度</a:t>
            </a:r>
            <a:r>
              <a:rPr lang="ja-JP" altLang="ja-JP" sz="2000" dirty="0">
                <a:latin typeface="+mn-ea"/>
              </a:rPr>
              <a:t>を</a:t>
            </a:r>
            <a:r>
              <a:rPr lang="ja-JP" altLang="ja-JP" sz="2000" dirty="0" smtClean="0">
                <a:latin typeface="+mn-ea"/>
              </a:rPr>
              <a:t>正規化</a:t>
            </a:r>
            <a:r>
              <a:rPr lang="ja-JP" altLang="en-US" sz="2000" dirty="0">
                <a:latin typeface="+mn-ea"/>
              </a:rPr>
              <a:t>した</a:t>
            </a:r>
            <a:r>
              <a:rPr lang="ja-JP" altLang="ja-JP" sz="2000" dirty="0" smtClean="0">
                <a:latin typeface="+mn-ea"/>
              </a:rPr>
              <a:t>災害</a:t>
            </a:r>
            <a:r>
              <a:rPr lang="ja-JP" altLang="ja-JP" sz="2000" dirty="0">
                <a:latin typeface="+mn-ea"/>
              </a:rPr>
              <a:t>履歴</a:t>
            </a:r>
            <a:r>
              <a:rPr lang="ja-JP" altLang="ja-JP" sz="2000" dirty="0" smtClean="0">
                <a:latin typeface="+mn-ea"/>
              </a:rPr>
              <a:t>評価点</a:t>
            </a:r>
            <a:r>
              <a:rPr lang="ja-JP" altLang="en-US" sz="2000" dirty="0" smtClean="0">
                <a:latin typeface="+mn-ea"/>
              </a:rPr>
              <a:t>を設定</a:t>
            </a:r>
            <a:endParaRPr lang="ja-JP" altLang="ja-JP" sz="2000" dirty="0">
              <a:latin typeface="+mn-ea"/>
            </a:endParaRPr>
          </a:p>
          <a:p>
            <a:endParaRPr lang="en-US" altLang="ja-JP" sz="2000" baseline="30000" dirty="0" smtClean="0">
              <a:latin typeface="+mn-ea"/>
            </a:endParaRPr>
          </a:p>
          <a:p>
            <a:pPr>
              <a:lnSpc>
                <a:spcPct val="200000"/>
              </a:lnSpc>
            </a:pPr>
            <a:r>
              <a:rPr lang="ja-JP" altLang="en-US" sz="2000" dirty="0" smtClean="0">
                <a:latin typeface="+mn-ea"/>
              </a:rPr>
              <a:t>（定義案）</a:t>
            </a:r>
            <a:endParaRPr lang="en-US" altLang="ja-JP" sz="2000" dirty="0" smtClean="0">
              <a:latin typeface="+mn-ea"/>
            </a:endParaRPr>
          </a:p>
          <a:p>
            <a:r>
              <a:rPr lang="ja-JP" altLang="en-US" sz="2000" dirty="0" smtClean="0">
                <a:latin typeface="+mn-ea"/>
              </a:rPr>
              <a:t>　</a:t>
            </a:r>
            <a:r>
              <a:rPr lang="en-US" altLang="ja-JP" sz="2000" dirty="0">
                <a:latin typeface="+mn-ea"/>
              </a:rPr>
              <a:t>R = </a:t>
            </a:r>
            <a:r>
              <a:rPr lang="ja-JP" altLang="ja-JP" sz="2000" dirty="0">
                <a:latin typeface="+mn-ea"/>
              </a:rPr>
              <a:t>√（</a:t>
            </a:r>
            <a:r>
              <a:rPr lang="en-US" altLang="ja-JP" sz="2000" dirty="0">
                <a:latin typeface="+mn-ea"/>
              </a:rPr>
              <a:t>N</a:t>
            </a:r>
            <a:r>
              <a:rPr lang="ja-JP" altLang="ja-JP" sz="2000" dirty="0">
                <a:latin typeface="+mn-ea"/>
              </a:rPr>
              <a:t>）</a:t>
            </a:r>
          </a:p>
          <a:p>
            <a:r>
              <a:rPr lang="ja-JP" altLang="en-US" sz="2000" dirty="0" smtClean="0">
                <a:latin typeface="+mn-ea"/>
              </a:rPr>
              <a:t>　</a:t>
            </a:r>
            <a:r>
              <a:rPr lang="en-US" altLang="ja-JP" sz="2000" dirty="0" smtClean="0">
                <a:latin typeface="+mn-ea"/>
              </a:rPr>
              <a:t>N </a:t>
            </a:r>
            <a:r>
              <a:rPr lang="en-US" altLang="ja-JP" sz="2000" dirty="0">
                <a:latin typeface="+mn-ea"/>
              </a:rPr>
              <a:t>= n1</a:t>
            </a:r>
            <a:r>
              <a:rPr lang="ja-JP" altLang="ja-JP" sz="2000" dirty="0">
                <a:latin typeface="+mn-ea"/>
              </a:rPr>
              <a:t>（半径</a:t>
            </a:r>
            <a:r>
              <a:rPr lang="en-US" altLang="ja-JP" sz="2000" dirty="0">
                <a:latin typeface="+mn-ea"/>
              </a:rPr>
              <a:t>500m</a:t>
            </a:r>
            <a:r>
              <a:rPr lang="ja-JP" altLang="ja-JP" sz="2000" dirty="0">
                <a:latin typeface="+mn-ea"/>
              </a:rPr>
              <a:t>以内</a:t>
            </a:r>
            <a:r>
              <a:rPr lang="ja-JP" altLang="ja-JP" sz="2000" dirty="0" smtClean="0">
                <a:latin typeface="+mn-ea"/>
              </a:rPr>
              <a:t>）</a:t>
            </a:r>
            <a:endParaRPr lang="en-US" altLang="ja-JP" sz="2000" dirty="0" smtClean="0">
              <a:latin typeface="+mn-ea"/>
            </a:endParaRPr>
          </a:p>
          <a:p>
            <a:r>
              <a:rPr lang="ja-JP" altLang="en-US" sz="2000" dirty="0">
                <a:latin typeface="+mn-ea"/>
              </a:rPr>
              <a:t>　</a:t>
            </a:r>
            <a:r>
              <a:rPr lang="ja-JP" altLang="en-US" sz="2000" dirty="0" smtClean="0">
                <a:latin typeface="+mn-ea"/>
              </a:rPr>
              <a:t>　　　　＋</a:t>
            </a:r>
            <a:r>
              <a:rPr lang="en-US" altLang="ja-JP" sz="2000" dirty="0" smtClean="0">
                <a:latin typeface="+mn-ea"/>
              </a:rPr>
              <a:t>n2</a:t>
            </a:r>
            <a:r>
              <a:rPr lang="ja-JP" altLang="ja-JP" sz="2000" dirty="0">
                <a:latin typeface="+mn-ea"/>
              </a:rPr>
              <a:t>（</a:t>
            </a:r>
            <a:r>
              <a:rPr lang="en-US" altLang="ja-JP" sz="2000" dirty="0">
                <a:latin typeface="+mn-ea"/>
              </a:rPr>
              <a:t>500m</a:t>
            </a:r>
            <a:r>
              <a:rPr lang="ja-JP" altLang="ja-JP" sz="2000" dirty="0">
                <a:latin typeface="+mn-ea"/>
              </a:rPr>
              <a:t>～</a:t>
            </a:r>
            <a:r>
              <a:rPr lang="en-US" altLang="ja-JP" sz="2000" dirty="0">
                <a:latin typeface="+mn-ea"/>
              </a:rPr>
              <a:t>1km</a:t>
            </a:r>
            <a:r>
              <a:rPr lang="ja-JP" altLang="ja-JP" sz="2000" dirty="0">
                <a:latin typeface="+mn-ea"/>
              </a:rPr>
              <a:t>以内）</a:t>
            </a:r>
            <a:r>
              <a:rPr lang="en-US" altLang="ja-JP" sz="2000" dirty="0">
                <a:latin typeface="+mn-ea"/>
              </a:rPr>
              <a:t>×0.5</a:t>
            </a:r>
          </a:p>
          <a:p>
            <a:endParaRPr lang="en-US" altLang="ja-JP" sz="2000" dirty="0" smtClean="0">
              <a:latin typeface="+mn-ea"/>
            </a:endParaRPr>
          </a:p>
          <a:p>
            <a:r>
              <a:rPr lang="en-US" altLang="ja-JP" sz="2000" dirty="0" smtClean="0">
                <a:latin typeface="+mn-ea"/>
              </a:rPr>
              <a:t>※</a:t>
            </a:r>
            <a:r>
              <a:rPr lang="ja-JP" altLang="en-US" sz="2000" dirty="0" smtClean="0">
                <a:latin typeface="+mn-ea"/>
              </a:rPr>
              <a:t>災害履歴の分布状況に合うよう数式を検討</a:t>
            </a:r>
            <a:endParaRPr lang="ja-JP" altLang="ja-JP" sz="2000" dirty="0">
              <a:latin typeface="+mn-ea"/>
            </a:endParaRPr>
          </a:p>
        </p:txBody>
      </p:sp>
      <p:pic>
        <p:nvPicPr>
          <p:cNvPr id="10242" name="Picture 2" descr="被災履歴part2"/>
          <p:cNvPicPr>
            <a:picLocks noChangeAspect="1" noChangeArrowheads="1"/>
          </p:cNvPicPr>
          <p:nvPr/>
        </p:nvPicPr>
        <p:blipFill>
          <a:blip r:embed="rId3" cstate="print">
            <a:extLst>
              <a:ext uri="{28A0092B-C50C-407E-A947-70E740481C1C}">
                <a14:useLocalDpi xmlns:a14="http://schemas.microsoft.com/office/drawing/2010/main" val="0"/>
              </a:ext>
            </a:extLst>
          </a:blip>
          <a:srcRect l="4584" t="6851" r="4764" b="7100"/>
          <a:stretch>
            <a:fillRect/>
          </a:stretch>
        </p:blipFill>
        <p:spPr bwMode="auto">
          <a:xfrm>
            <a:off x="5255545" y="1246344"/>
            <a:ext cx="3636935" cy="488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6436241" y="6090052"/>
            <a:ext cx="1491114" cy="33516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272823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）調査検討項目：④発生危険度</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sp>
        <p:nvSpPr>
          <p:cNvPr id="6" name="テキスト ボックス 5"/>
          <p:cNvSpPr txBox="1"/>
          <p:nvPr/>
        </p:nvSpPr>
        <p:spPr>
          <a:xfrm>
            <a:off x="144246" y="1196752"/>
            <a:ext cx="4931810" cy="1569660"/>
          </a:xfrm>
          <a:prstGeom prst="rect">
            <a:avLst/>
          </a:prstGeom>
          <a:noFill/>
          <a:ln>
            <a:noFill/>
            <a:prstDash val="solid"/>
          </a:ln>
        </p:spPr>
        <p:txBody>
          <a:bodyPr wrap="square" rtlCol="0">
            <a:spAutoFit/>
          </a:bodyPr>
          <a:lstStyle>
            <a:defPPr>
              <a:defRPr lang="ja-JP"/>
            </a:defPPr>
            <a:lvl1pPr marL="900113" indent="-900113">
              <a:defRPr sz="2000">
                <a:solidFill>
                  <a:schemeClr val="tx1"/>
                </a:solidFill>
                <a:latin typeface="+mn-ea"/>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sz="1600" dirty="0" smtClean="0"/>
              <a:t>各評価点　：　各分析</a:t>
            </a:r>
            <a:r>
              <a:rPr lang="ja-JP" altLang="en-US" sz="1600" dirty="0"/>
              <a:t>結果を正規化（０～１）して算出</a:t>
            </a:r>
            <a:endParaRPr lang="en-US" altLang="ja-JP" sz="1600" dirty="0"/>
          </a:p>
          <a:p>
            <a:pPr marL="1074738" indent="-1074738"/>
            <a:r>
              <a:rPr lang="ja-JP" altLang="en-US" sz="1600" dirty="0" smtClean="0"/>
              <a:t>総合評価　：　重回帰分析・判別分析の評価に対して、災害履歴密度評価</a:t>
            </a:r>
            <a:r>
              <a:rPr lang="ja-JP" altLang="en-US" sz="1600" dirty="0"/>
              <a:t>の重みを</a:t>
            </a:r>
            <a:r>
              <a:rPr lang="ja-JP" altLang="en-US" sz="1600" dirty="0" smtClean="0"/>
              <a:t>２倍に設定した合計点を算出し、最大１点に換算（下</a:t>
            </a:r>
            <a:r>
              <a:rPr lang="ja-JP" altLang="en-US" sz="1600" dirty="0"/>
              <a:t>式</a:t>
            </a:r>
            <a:r>
              <a:rPr lang="ja-JP" altLang="en-US" sz="1600" dirty="0" smtClean="0"/>
              <a:t>）</a:t>
            </a:r>
            <a:endParaRPr lang="en-US" altLang="ja-JP" sz="1600" dirty="0" smtClean="0"/>
          </a:p>
          <a:p>
            <a:pPr marL="1074738" indent="-1074738"/>
            <a:r>
              <a:rPr lang="ja-JP" altLang="en-US" sz="1600" dirty="0" smtClean="0"/>
              <a:t>総合評価点 ＝ ｛（重回帰評価点 ＋ 判別評価点） ＋</a:t>
            </a:r>
            <a:endParaRPr lang="en-US" altLang="ja-JP" sz="1600" dirty="0" smtClean="0"/>
          </a:p>
          <a:p>
            <a:pPr marL="1074738" indent="-1074738"/>
            <a:r>
              <a:rPr lang="ja-JP" altLang="en-US" sz="1600" dirty="0">
                <a:latin typeface="ＭＳ Ｐゴシック 本文"/>
              </a:rPr>
              <a:t>　</a:t>
            </a:r>
            <a:r>
              <a:rPr lang="ja-JP" altLang="en-US" sz="1600" dirty="0" smtClean="0">
                <a:latin typeface="ＭＳ Ｐゴシック 本文"/>
              </a:rPr>
              <a:t>　　　　　　　災害履歴度評価点 </a:t>
            </a:r>
            <a:r>
              <a:rPr lang="en-US" altLang="ja-JP" sz="1600" dirty="0" smtClean="0">
                <a:latin typeface="ＭＳ Ｐゴシック 本文"/>
              </a:rPr>
              <a:t>×</a:t>
            </a:r>
            <a:r>
              <a:rPr lang="ja-JP" altLang="en-US" sz="1600" dirty="0" smtClean="0">
                <a:latin typeface="ＭＳ Ｐゴシック 本文"/>
              </a:rPr>
              <a:t> </a:t>
            </a:r>
            <a:r>
              <a:rPr lang="en-US" altLang="ja-JP" sz="1600" dirty="0" smtClean="0">
                <a:latin typeface="ＭＳ Ｐゴシック 本文"/>
              </a:rPr>
              <a:t>2}</a:t>
            </a:r>
            <a:r>
              <a:rPr lang="ja-JP" altLang="en-US" sz="1600" dirty="0" smtClean="0">
                <a:latin typeface="ＭＳ Ｐゴシック 本文"/>
              </a:rPr>
              <a:t> </a:t>
            </a:r>
            <a:r>
              <a:rPr lang="en-US" altLang="ja-JP" sz="1600" dirty="0" smtClean="0">
                <a:latin typeface="ＭＳ Ｐゴシック 本文"/>
              </a:rPr>
              <a:t>÷</a:t>
            </a:r>
            <a:r>
              <a:rPr lang="ja-JP" altLang="en-US" sz="1600" dirty="0" smtClean="0">
                <a:latin typeface="ＭＳ Ｐゴシック 本文"/>
              </a:rPr>
              <a:t>４</a:t>
            </a:r>
            <a:endParaRPr lang="ja-JP" altLang="en-US" sz="1600" dirty="0">
              <a:latin typeface="ＭＳ Ｐゴシック 本文"/>
            </a:endParaRPr>
          </a:p>
        </p:txBody>
      </p:sp>
      <p:grpSp>
        <p:nvGrpSpPr>
          <p:cNvPr id="22539" name="グループ化 22538"/>
          <p:cNvGrpSpPr/>
          <p:nvPr/>
        </p:nvGrpSpPr>
        <p:grpSpPr>
          <a:xfrm>
            <a:off x="539552" y="2827965"/>
            <a:ext cx="4510983" cy="3985411"/>
            <a:chOff x="144246" y="1315797"/>
            <a:chExt cx="4510983" cy="3985411"/>
          </a:xfrm>
        </p:grpSpPr>
        <p:sp>
          <p:nvSpPr>
            <p:cNvPr id="7" name="テキスト ボックス 6"/>
            <p:cNvSpPr txBox="1"/>
            <p:nvPr/>
          </p:nvSpPr>
          <p:spPr>
            <a:xfrm>
              <a:off x="200152" y="1315797"/>
              <a:ext cx="4434564" cy="276999"/>
            </a:xfrm>
            <a:prstGeom prst="rect">
              <a:avLst/>
            </a:prstGeom>
            <a:solidFill>
              <a:schemeClr val="accent1"/>
            </a:solidFill>
            <a:ln>
              <a:solidFill>
                <a:schemeClr val="tx1"/>
              </a:solidFill>
              <a:prstDash val="solid"/>
            </a:ln>
          </p:spPr>
          <p:txBody>
            <a:bodyPr wrap="square" rtlCol="0" anchor="ctr" anchorCtr="0">
              <a:spAutoFit/>
            </a:bodyPr>
            <a:lstStyle/>
            <a:p>
              <a:pPr algn="ct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H6</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H27</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における斜面災害データ</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593222" y="1846565"/>
              <a:ext cx="1245855" cy="646331"/>
            </a:xfrm>
            <a:prstGeom prst="rect">
              <a:avLst/>
            </a:prstGeom>
            <a:solidFill>
              <a:schemeClr val="accent2"/>
            </a:solidFill>
            <a:ln>
              <a:solidFill>
                <a:schemeClr val="tx1"/>
              </a:solidFill>
              <a:prstDash val="solid"/>
            </a:ln>
          </p:spPr>
          <p:txBody>
            <a:bodyPr wrap="none" rtlCol="0" anchor="ctr" anchorCtr="0">
              <a:sp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災害メッシュと</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無災害メッシュの</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分離</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144246" y="1846565"/>
              <a:ext cx="1362874" cy="646331"/>
            </a:xfrm>
            <a:prstGeom prst="rect">
              <a:avLst/>
            </a:prstGeom>
            <a:solidFill>
              <a:schemeClr val="accent2"/>
            </a:solidFill>
            <a:ln>
              <a:solidFill>
                <a:schemeClr val="tx1"/>
              </a:solidFill>
              <a:prstDash val="solid"/>
            </a:ln>
          </p:spPr>
          <p:txBody>
            <a:bodyPr wrap="none" rtlCol="0" anchor="ctr" anchorCtr="0">
              <a:sp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降雨イベントごとの</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複数災害</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メッシュ抽出</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613789" y="3060406"/>
              <a:ext cx="1198837" cy="461665"/>
            </a:xfrm>
            <a:prstGeom prst="rect">
              <a:avLst/>
            </a:prstGeom>
            <a:solidFill>
              <a:schemeClr val="accent3"/>
            </a:solidFill>
            <a:ln>
              <a:solidFill>
                <a:schemeClr val="tx1"/>
              </a:solidFill>
              <a:prstDash val="solid"/>
            </a:ln>
          </p:spPr>
          <p:txBody>
            <a:bodyPr wrap="square" rtlCol="0" anchor="ctr" anchorCtr="0">
              <a:sp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災害の有無</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（判別分析）</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909238" y="3049864"/>
              <a:ext cx="1725478" cy="461665"/>
            </a:xfrm>
            <a:prstGeom prst="rect">
              <a:avLst/>
            </a:prstGeom>
            <a:solidFill>
              <a:schemeClr val="accent3"/>
            </a:solidFill>
            <a:ln>
              <a:solidFill>
                <a:schemeClr val="tx1"/>
              </a:solidFill>
              <a:prstDash val="solid"/>
            </a:ln>
          </p:spPr>
          <p:txBody>
            <a:bodyPr wrap="square" rtlCol="0" anchor="ctr" anchorCtr="0">
              <a:sp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災害の有無</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（災害</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履歴密度評価</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79511" y="3060406"/>
              <a:ext cx="1292341" cy="461665"/>
            </a:xfrm>
            <a:prstGeom prst="rect">
              <a:avLst/>
            </a:prstGeom>
            <a:solidFill>
              <a:schemeClr val="accent3"/>
            </a:solidFill>
            <a:ln>
              <a:solidFill>
                <a:schemeClr val="tx1"/>
              </a:solidFill>
              <a:prstDash val="solid"/>
            </a:ln>
          </p:spPr>
          <p:txBody>
            <a:bodyPr wrap="square" rtlCol="0" anchor="ctr" anchorCtr="0">
              <a:sp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災害の規模</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（重回帰分析）</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00153" y="4202181"/>
              <a:ext cx="1271700" cy="461665"/>
            </a:xfrm>
            <a:prstGeom prst="rect">
              <a:avLst/>
            </a:prstGeom>
            <a:solidFill>
              <a:schemeClr val="accent5"/>
            </a:solidFill>
            <a:ln>
              <a:solidFill>
                <a:schemeClr val="tx1"/>
              </a:solidFill>
              <a:prstDash val="solid"/>
            </a:ln>
          </p:spPr>
          <p:txBody>
            <a:bodyPr wrap="square" rtlCol="0" anchor="ctr" anchorCtr="0">
              <a:spAutoFit/>
            </a:bodyPr>
            <a:lstStyle/>
            <a:p>
              <a:pPr algn="ct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災害要因</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による評価点１</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074602" y="4221088"/>
              <a:ext cx="1552804" cy="461665"/>
            </a:xfrm>
            <a:prstGeom prst="rect">
              <a:avLst/>
            </a:prstGeom>
            <a:solidFill>
              <a:schemeClr val="accent5"/>
            </a:solidFill>
            <a:ln>
              <a:solidFill>
                <a:schemeClr val="tx1"/>
              </a:solidFill>
              <a:prstDash val="solid"/>
            </a:ln>
          </p:spPr>
          <p:txBody>
            <a:bodyPr wrap="square" rtlCol="0" anchor="ctr" anchorCtr="0">
              <a:spAutoFit/>
            </a:bodyPr>
            <a:lstStyle/>
            <a:p>
              <a:pPr algn="ct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災害履歴</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による評価点</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346441" y="5024209"/>
              <a:ext cx="2313455" cy="276999"/>
            </a:xfrm>
            <a:prstGeom prst="rect">
              <a:avLst/>
            </a:prstGeom>
            <a:solidFill>
              <a:schemeClr val="tx2"/>
            </a:solidFill>
            <a:ln>
              <a:solidFill>
                <a:schemeClr val="tx1"/>
              </a:solidFill>
              <a:prstDash val="solid"/>
            </a:ln>
          </p:spPr>
          <p:txBody>
            <a:bodyPr wrap="none" rtlCol="0" anchor="ctr" anchorCtr="0">
              <a:spAutoFit/>
            </a:bodyPr>
            <a:lstStyle/>
            <a:p>
              <a:pPr algn="ct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各道路区間の安全性の総合評価</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619672" y="4202181"/>
              <a:ext cx="1192954" cy="461665"/>
            </a:xfrm>
            <a:prstGeom prst="rect">
              <a:avLst/>
            </a:prstGeom>
            <a:solidFill>
              <a:schemeClr val="accent5"/>
            </a:solidFill>
            <a:ln>
              <a:solidFill>
                <a:schemeClr val="tx1"/>
              </a:solidFill>
              <a:prstDash val="solid"/>
            </a:ln>
          </p:spPr>
          <p:txBody>
            <a:bodyPr wrap="square" rtlCol="0" anchor="ctr" anchorCtr="0">
              <a:spAutoFit/>
            </a:bodyPr>
            <a:lstStyle/>
            <a:p>
              <a:pPr algn="ct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災害要因</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による評価点２</a:t>
              </a:r>
              <a:endPar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79511" y="2764404"/>
              <a:ext cx="4464497" cy="246221"/>
            </a:xfrm>
            <a:prstGeom prst="rect">
              <a:avLst/>
            </a:prstGeom>
            <a:solidFill>
              <a:schemeClr val="accent4"/>
            </a:solidFill>
            <a:ln>
              <a:solidFill>
                <a:schemeClr val="tx1"/>
              </a:solidFill>
              <a:prstDash val="sysDash"/>
            </a:ln>
          </p:spPr>
          <p:txBody>
            <a:bodyPr wrap="square" rtlCol="0" anchor="ctr" anchorCtr="0">
              <a:spAutoFit/>
            </a:body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メッシュによる危険度評価</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00152" y="3600759"/>
              <a:ext cx="2612475" cy="246221"/>
            </a:xfrm>
            <a:prstGeom prst="rect">
              <a:avLst/>
            </a:prstGeom>
            <a:solidFill>
              <a:schemeClr val="accent4"/>
            </a:solidFill>
            <a:ln>
              <a:solidFill>
                <a:schemeClr val="tx1"/>
              </a:solidFill>
              <a:prstDash val="sysDash"/>
            </a:ln>
          </p:spPr>
          <p:txBody>
            <a:bodyPr wrap="square" rtlCol="0" anchor="ctr" anchorCtr="0">
              <a:spAutoFit/>
            </a:body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要因別グループ別重み</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909238" y="3597603"/>
              <a:ext cx="1745991" cy="246221"/>
            </a:xfrm>
            <a:prstGeom prst="rect">
              <a:avLst/>
            </a:prstGeom>
            <a:solidFill>
              <a:schemeClr val="accent4"/>
            </a:solidFill>
            <a:ln>
              <a:solidFill>
                <a:schemeClr val="tx1"/>
              </a:solidFill>
              <a:prstDash val="sysDash"/>
            </a:ln>
          </p:spPr>
          <p:txBody>
            <a:bodyPr wrap="none" rtlCol="0" anchor="ctr" anchorCtr="0">
              <a:spAutoFit/>
            </a:body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周辺災害の距離に応じた重み</a:t>
              </a:r>
            </a:p>
          </p:txBody>
        </p:sp>
        <p:cxnSp>
          <p:nvCxnSpPr>
            <p:cNvPr id="25" name="直線コネクタ 24"/>
            <p:cNvCxnSpPr/>
            <p:nvPr/>
          </p:nvCxnSpPr>
          <p:spPr>
            <a:xfrm flipH="1">
              <a:off x="830945" y="4659486"/>
              <a:ext cx="0" cy="1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2195735" y="4653136"/>
              <a:ext cx="1" cy="1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957410" y="4665836"/>
              <a:ext cx="1" cy="1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824595" y="4843846"/>
              <a:ext cx="313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1" name="直線矢印コネクタ 30"/>
            <p:cNvCxnSpPr>
              <a:endCxn id="17" idx="0"/>
            </p:cNvCxnSpPr>
            <p:nvPr/>
          </p:nvCxnSpPr>
          <p:spPr>
            <a:xfrm>
              <a:off x="2503168" y="4843846"/>
              <a:ext cx="1" cy="180363"/>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2536" name="直線矢印コネクタ 22535"/>
            <p:cNvCxnSpPr>
              <a:endCxn id="10" idx="0"/>
            </p:cNvCxnSpPr>
            <p:nvPr/>
          </p:nvCxnSpPr>
          <p:spPr>
            <a:xfrm>
              <a:off x="824594" y="1592796"/>
              <a:ext cx="1089" cy="25376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816850" y="3843823"/>
              <a:ext cx="1089" cy="360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2212662" y="3861088"/>
              <a:ext cx="1089" cy="360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841385" y="2492928"/>
              <a:ext cx="1089" cy="288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2216149" y="2492928"/>
              <a:ext cx="1089" cy="288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2212118" y="1592796"/>
              <a:ext cx="1089" cy="25376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3952064" y="1592912"/>
              <a:ext cx="1089" cy="1188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3956595" y="3851147"/>
              <a:ext cx="1089" cy="360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1266" name="Picture 2" descr="結合結果（今回）"/>
          <p:cNvPicPr>
            <a:picLocks noChangeAspect="1" noChangeArrowheads="1"/>
          </p:cNvPicPr>
          <p:nvPr/>
        </p:nvPicPr>
        <p:blipFill>
          <a:blip r:embed="rId3" cstate="print">
            <a:extLst>
              <a:ext uri="{28A0092B-C50C-407E-A947-70E740481C1C}">
                <a14:useLocalDpi xmlns:a14="http://schemas.microsoft.com/office/drawing/2010/main" val="0"/>
              </a:ext>
            </a:extLst>
          </a:blip>
          <a:srcRect l="4236" t="6602" r="4764" b="6723"/>
          <a:stretch>
            <a:fillRect/>
          </a:stretch>
        </p:blipFill>
        <p:spPr bwMode="auto">
          <a:xfrm>
            <a:off x="5342750" y="1285858"/>
            <a:ext cx="3613262" cy="487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テキスト ボックス 36"/>
          <p:cNvSpPr txBox="1"/>
          <p:nvPr/>
        </p:nvSpPr>
        <p:spPr>
          <a:xfrm>
            <a:off x="6436241" y="6090052"/>
            <a:ext cx="1491114" cy="33516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（とりまとめイメージ）</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21202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11" name="正方形/長方形 10"/>
          <p:cNvSpPr/>
          <p:nvPr/>
        </p:nvSpPr>
        <p:spPr>
          <a:xfrm>
            <a:off x="805712" y="3848589"/>
            <a:ext cx="4292590" cy="37841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規制基準雨量緩和（引上げ</a:t>
            </a:r>
            <a:r>
              <a:rPr lang="en-US" altLang="ja-JP" sz="1600" b="1"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219895" y="2382617"/>
            <a:ext cx="1204741" cy="36351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860032" y="2383145"/>
            <a:ext cx="1200474" cy="356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198281" y="6106591"/>
            <a:ext cx="4756865" cy="3730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通行規制区間解除（道路管理者の最終判断）</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20456" y="5586143"/>
            <a:ext cx="8700268" cy="34740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安全性の評価（</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学識経験者</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見解：</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都市基盤施設維持管理技術審</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議会</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751668" y="1196752"/>
            <a:ext cx="1711613" cy="36003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通行規制区間</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1418289" y="1556790"/>
            <a:ext cx="6288619" cy="215666"/>
            <a:chOff x="1603249" y="1895286"/>
            <a:chExt cx="6288619" cy="296878"/>
          </a:xfrm>
        </p:grpSpPr>
        <p:cxnSp>
          <p:nvCxnSpPr>
            <p:cNvPr id="21" name="直線コネクタ 20"/>
            <p:cNvCxnSpPr/>
            <p:nvPr/>
          </p:nvCxnSpPr>
          <p:spPr>
            <a:xfrm flipH="1">
              <a:off x="1603249" y="1997803"/>
              <a:ext cx="62811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5" idx="2"/>
            </p:cNvCxnSpPr>
            <p:nvPr/>
          </p:nvCxnSpPr>
          <p:spPr>
            <a:xfrm flipH="1">
              <a:off x="4788024" y="1895286"/>
              <a:ext cx="4411" cy="2968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609598" y="1981205"/>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7891868" y="1974856"/>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a:off x="639352" y="2074143"/>
            <a:ext cx="1556384" cy="302998"/>
            <a:chOff x="783368" y="2807679"/>
            <a:chExt cx="1556384" cy="405630"/>
          </a:xfrm>
        </p:grpSpPr>
        <p:cxnSp>
          <p:nvCxnSpPr>
            <p:cNvPr id="48" name="直線矢印コネクタ 47"/>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5" name="直線矢印コネクタ 54"/>
          <p:cNvCxnSpPr/>
          <p:nvPr/>
        </p:nvCxnSpPr>
        <p:spPr>
          <a:xfrm>
            <a:off x="1456098" y="3084033"/>
            <a:ext cx="0" cy="7645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5580112" y="2763159"/>
            <a:ext cx="0" cy="549991"/>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6927962" y="2778539"/>
            <a:ext cx="0" cy="52341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8482867" y="2763159"/>
            <a:ext cx="0" cy="549991"/>
          </a:xfrm>
          <a:prstGeom prst="straightConnector1">
            <a:avLst/>
          </a:prstGeom>
          <a:ln w="12700" cmpd="dbl">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1464738" y="4509120"/>
            <a:ext cx="6234670" cy="36004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５年間の経過観察（対策工の評価、降雨観測、雨水浸透挙動観測）</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388261" y="3284984"/>
            <a:ext cx="3288195" cy="377012"/>
          </a:xfrm>
          <a:prstGeom prst="rect">
            <a:avLst/>
          </a:prstGeom>
          <a:solidFill>
            <a:srgbClr val="FF00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p:nvPr/>
        </p:nvSpPr>
        <p:spPr>
          <a:xfrm>
            <a:off x="6325592" y="2387561"/>
            <a:ext cx="1204741" cy="36413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7882630" y="2387439"/>
            <a:ext cx="1200474" cy="3642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正方形/長方形 95"/>
          <p:cNvSpPr/>
          <p:nvPr/>
        </p:nvSpPr>
        <p:spPr>
          <a:xfrm>
            <a:off x="54891" y="239651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1605234" y="2391753"/>
            <a:ext cx="1200474" cy="3606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927299" y="3645023"/>
            <a:ext cx="2020679" cy="361343"/>
            <a:chOff x="4927299" y="3637211"/>
            <a:chExt cx="2020679" cy="425312"/>
          </a:xfrm>
        </p:grpSpPr>
        <p:cxnSp>
          <p:nvCxnSpPr>
            <p:cNvPr id="68" name="直線矢印コネクタ 67"/>
            <p:cNvCxnSpPr/>
            <p:nvPr/>
          </p:nvCxnSpPr>
          <p:spPr>
            <a:xfrm flipH="1" flipV="1">
              <a:off x="4927299" y="4060994"/>
              <a:ext cx="2016000" cy="152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6947978" y="3637211"/>
              <a:ext cx="0" cy="42531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2" name="直線矢印コネクタ 111"/>
          <p:cNvCxnSpPr/>
          <p:nvPr/>
        </p:nvCxnSpPr>
        <p:spPr>
          <a:xfrm flipH="1">
            <a:off x="4572000" y="592659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H="1">
            <a:off x="3452248" y="542318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2849877" y="510180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4946554" y="5127507"/>
            <a:ext cx="2745840" cy="360663"/>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 name="グループ化 17"/>
          <p:cNvGrpSpPr/>
          <p:nvPr/>
        </p:nvGrpSpPr>
        <p:grpSpPr>
          <a:xfrm>
            <a:off x="7692394" y="3661997"/>
            <a:ext cx="335990" cy="1639212"/>
            <a:chOff x="7692394" y="3576145"/>
            <a:chExt cx="434634" cy="1724863"/>
          </a:xfrm>
        </p:grpSpPr>
        <p:cxnSp>
          <p:nvCxnSpPr>
            <p:cNvPr id="10" name="直線コネクタ 9"/>
            <p:cNvCxnSpPr>
              <a:stCxn id="69" idx="3"/>
            </p:cNvCxnSpPr>
            <p:nvPr/>
          </p:nvCxnSpPr>
          <p:spPr>
            <a:xfrm>
              <a:off x="7692394" y="5301008"/>
              <a:ext cx="434634" cy="0"/>
            </a:xfrm>
            <a:prstGeom prst="line">
              <a:avLst/>
            </a:prstGeom>
            <a:ln w="12700">
              <a:prstDash val="lgDashDotDot"/>
            </a:ln>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V="1">
              <a:off x="8114040" y="3576145"/>
              <a:ext cx="0" cy="1706853"/>
            </a:xfrm>
            <a:prstGeom prst="line">
              <a:avLst/>
            </a:prstGeom>
            <a:ln w="12700">
              <a:prstDash val="lgDashDotDot"/>
              <a:tailEnd type="triangle"/>
            </a:ln>
          </p:spPr>
          <p:style>
            <a:lnRef idx="1">
              <a:schemeClr val="dk1"/>
            </a:lnRef>
            <a:fillRef idx="0">
              <a:schemeClr val="dk1"/>
            </a:fillRef>
            <a:effectRef idx="0">
              <a:schemeClr val="dk1"/>
            </a:effectRef>
            <a:fontRef idx="minor">
              <a:schemeClr val="tx1"/>
            </a:fontRef>
          </p:style>
        </p:cxnSp>
      </p:grpSp>
      <p:cxnSp>
        <p:nvCxnSpPr>
          <p:cNvPr id="72" name="直線矢印コネクタ 71"/>
          <p:cNvCxnSpPr/>
          <p:nvPr/>
        </p:nvCxnSpPr>
        <p:spPr>
          <a:xfrm>
            <a:off x="7503144" y="3658675"/>
            <a:ext cx="0" cy="863740"/>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grpSp>
        <p:nvGrpSpPr>
          <p:cNvPr id="78" name="グループ化 77"/>
          <p:cNvGrpSpPr/>
          <p:nvPr/>
        </p:nvGrpSpPr>
        <p:grpSpPr>
          <a:xfrm>
            <a:off x="3820856" y="2060848"/>
            <a:ext cx="1744742" cy="302998"/>
            <a:chOff x="783368" y="2807679"/>
            <a:chExt cx="1744742" cy="405630"/>
          </a:xfrm>
        </p:grpSpPr>
        <p:cxnSp>
          <p:nvCxnSpPr>
            <p:cNvPr id="79" name="直線矢印コネクタ 78"/>
            <p:cNvCxnSpPr/>
            <p:nvPr/>
          </p:nvCxnSpPr>
          <p:spPr>
            <a:xfrm flipH="1">
              <a:off x="2528110"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783368" y="3015802"/>
              <a:ext cx="17253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6914202" y="2079008"/>
            <a:ext cx="1556384" cy="302997"/>
            <a:chOff x="783368" y="2807680"/>
            <a:chExt cx="1556384" cy="405629"/>
          </a:xfrm>
        </p:grpSpPr>
        <p:cxnSp>
          <p:nvCxnSpPr>
            <p:cNvPr id="87" name="直線矢印コネクタ 86"/>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2" name="グループ化 91"/>
          <p:cNvGrpSpPr/>
          <p:nvPr/>
        </p:nvGrpSpPr>
        <p:grpSpPr>
          <a:xfrm>
            <a:off x="1461563" y="2936111"/>
            <a:ext cx="2102726" cy="912474"/>
            <a:chOff x="772593" y="2824066"/>
            <a:chExt cx="1561012" cy="1030240"/>
          </a:xfrm>
        </p:grpSpPr>
        <p:cxnSp>
          <p:nvCxnSpPr>
            <p:cNvPr id="93" name="直線矢印コネクタ 92"/>
            <p:cNvCxnSpPr/>
            <p:nvPr/>
          </p:nvCxnSpPr>
          <p:spPr>
            <a:xfrm>
              <a:off x="2333307" y="2991079"/>
              <a:ext cx="0" cy="8632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772593" y="2991079"/>
              <a:ext cx="1561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589582" y="2824066"/>
              <a:ext cx="0" cy="13423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6" name="正方形/長方形 115"/>
          <p:cNvSpPr/>
          <p:nvPr/>
        </p:nvSpPr>
        <p:spPr>
          <a:xfrm>
            <a:off x="603360" y="3281372"/>
            <a:ext cx="1734505"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追加対策不要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2706656" y="3292566"/>
            <a:ext cx="1715266" cy="342156"/>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657261" y="2773410"/>
            <a:ext cx="3168001" cy="180000"/>
            <a:chOff x="657261" y="2875665"/>
            <a:chExt cx="3168001" cy="180000"/>
          </a:xfrm>
        </p:grpSpPr>
        <p:cxnSp>
          <p:nvCxnSpPr>
            <p:cNvPr id="20" name="直線コネクタ 19"/>
            <p:cNvCxnSpPr/>
            <p:nvPr/>
          </p:nvCxnSpPr>
          <p:spPr>
            <a:xfrm flipH="1">
              <a:off x="657261" y="2875665"/>
              <a:ext cx="1"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flipH="1">
              <a:off x="3820856" y="2875665"/>
              <a:ext cx="1410"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657262" y="3055312"/>
              <a:ext cx="3168000"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 name="グループ化 8"/>
          <p:cNvGrpSpPr/>
          <p:nvPr/>
        </p:nvGrpSpPr>
        <p:grpSpPr>
          <a:xfrm>
            <a:off x="2202287" y="2752416"/>
            <a:ext cx="3184116" cy="721636"/>
            <a:chOff x="2202287" y="2811129"/>
            <a:chExt cx="3184116" cy="721636"/>
          </a:xfrm>
        </p:grpSpPr>
        <p:grpSp>
          <p:nvGrpSpPr>
            <p:cNvPr id="33" name="グループ化 32"/>
            <p:cNvGrpSpPr/>
            <p:nvPr/>
          </p:nvGrpSpPr>
          <p:grpSpPr>
            <a:xfrm>
              <a:off x="2202287" y="2811129"/>
              <a:ext cx="3184116" cy="721636"/>
              <a:chOff x="2202287" y="2811129"/>
              <a:chExt cx="3184116" cy="721636"/>
            </a:xfrm>
          </p:grpSpPr>
          <p:cxnSp>
            <p:nvCxnSpPr>
              <p:cNvPr id="64" name="直線矢印コネクタ 63"/>
              <p:cNvCxnSpPr>
                <a:stCxn id="97" idx="2"/>
              </p:cNvCxnSpPr>
              <p:nvPr/>
            </p:nvCxnSpPr>
            <p:spPr>
              <a:xfrm>
                <a:off x="2205471" y="2811129"/>
                <a:ext cx="0" cy="8527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2202287" y="2911649"/>
                <a:ext cx="2657745"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4860032" y="2911649"/>
                <a:ext cx="0" cy="60509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4788024" y="3531255"/>
                <a:ext cx="598379" cy="151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99" name="直線矢印コネクタ 98"/>
            <p:cNvCxnSpPr/>
            <p:nvPr/>
          </p:nvCxnSpPr>
          <p:spPr>
            <a:xfrm flipV="1">
              <a:off x="4428032" y="3531255"/>
              <a:ext cx="432000"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0" name="グループ化 99"/>
          <p:cNvGrpSpPr/>
          <p:nvPr/>
        </p:nvGrpSpPr>
        <p:grpSpPr>
          <a:xfrm>
            <a:off x="3449740" y="4810447"/>
            <a:ext cx="2096492" cy="302999"/>
            <a:chOff x="783368" y="2807679"/>
            <a:chExt cx="1556384" cy="405630"/>
          </a:xfrm>
        </p:grpSpPr>
        <p:cxnSp>
          <p:nvCxnSpPr>
            <p:cNvPr id="101" name="直線矢印コネクタ 100"/>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正方形/長方形 7"/>
          <p:cNvSpPr/>
          <p:nvPr/>
        </p:nvSpPr>
        <p:spPr>
          <a:xfrm>
            <a:off x="6467628" y="1772816"/>
            <a:ext cx="2468616" cy="3534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要対策箇所：未対策</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366228" y="1772816"/>
            <a:ext cx="2468616" cy="3534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要対策箇所：対策済</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92212" y="1772816"/>
            <a:ext cx="2468616" cy="3473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5" name="直線矢印コネクタ 104"/>
          <p:cNvCxnSpPr/>
          <p:nvPr/>
        </p:nvCxnSpPr>
        <p:spPr>
          <a:xfrm>
            <a:off x="2952007" y="4233247"/>
            <a:ext cx="0" cy="2758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755576" y="4178108"/>
            <a:ext cx="4572000" cy="307777"/>
          </a:xfrm>
          <a:prstGeom prst="rect">
            <a:avLst/>
          </a:prstGeom>
        </p:spPr>
        <p:txBody>
          <a:bodyPr>
            <a:spAutoFit/>
          </a:bodyPr>
          <a:lstStyle/>
          <a:p>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経験最大雨量を基に引き上げ（上限</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60mm</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4" name="正方形/長方形 53"/>
          <p:cNvSpPr/>
          <p:nvPr/>
        </p:nvSpPr>
        <p:spPr>
          <a:xfrm>
            <a:off x="192212" y="1783125"/>
            <a:ext cx="2468616" cy="3543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3380315" y="1799689"/>
            <a:ext cx="2468616" cy="3543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a:off x="57512" y="2394308"/>
            <a:ext cx="1218058" cy="3688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p:cNvSpPr/>
          <p:nvPr/>
        </p:nvSpPr>
        <p:spPr>
          <a:xfrm>
            <a:off x="3205721" y="2394308"/>
            <a:ext cx="1218058" cy="3438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正方形/長方形 145"/>
          <p:cNvSpPr/>
          <p:nvPr/>
        </p:nvSpPr>
        <p:spPr>
          <a:xfrm>
            <a:off x="467544" y="3207657"/>
            <a:ext cx="4152600" cy="509375"/>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p:cNvSpPr/>
          <p:nvPr/>
        </p:nvSpPr>
        <p:spPr>
          <a:xfrm>
            <a:off x="-13896" y="2901455"/>
            <a:ext cx="1417544" cy="356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今回の現地確認</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タイトル 1"/>
          <p:cNvSpPr>
            <a:spLocks noGrp="1"/>
          </p:cNvSpPr>
          <p:nvPr>
            <p:ph type="title"/>
          </p:nvPr>
        </p:nvSpPr>
        <p:spPr>
          <a:xfrm>
            <a:off x="457200" y="228600"/>
            <a:ext cx="8229600" cy="914400"/>
          </a:xfrm>
        </p:spPr>
        <p:txBody>
          <a:bodyPr>
            <a:normAutofit fontScale="90000"/>
          </a:bodyPr>
          <a:lstStyle/>
          <a:p>
            <a:r>
              <a:rPr lang="ja-JP" altLang="en-US" sz="3100" dirty="0" smtClean="0">
                <a:latin typeface="HGSｺﾞｼｯｸM" panose="020B0600000000000000" pitchFamily="50" charset="-128"/>
                <a:ea typeface="HGSｺﾞｼｯｸM" panose="020B0600000000000000" pitchFamily="50" charset="-128"/>
              </a:rPr>
              <a:t>２．規制区間の解除（緩和）</a:t>
            </a:r>
            <a:r>
              <a:rPr lang="en-US" altLang="ja-JP" sz="2800" dirty="0" smtClean="0">
                <a:latin typeface="HGSｺﾞｼｯｸM" panose="020B0600000000000000" pitchFamily="50" charset="-128"/>
                <a:ea typeface="HGSｺﾞｼｯｸM" panose="020B0600000000000000" pitchFamily="50" charset="-128"/>
              </a:rPr>
              <a:t/>
            </a:r>
            <a:br>
              <a:rPr lang="en-US" altLang="ja-JP" sz="2800" dirty="0" smtClean="0">
                <a:latin typeface="HGSｺﾞｼｯｸM" panose="020B0600000000000000" pitchFamily="50" charset="-128"/>
                <a:ea typeface="HGSｺﾞｼｯｸM" panose="020B0600000000000000" pitchFamily="50" charset="-128"/>
              </a:rPr>
            </a:br>
            <a:r>
              <a:rPr lang="ja-JP" altLang="en-US" sz="2800" dirty="0" smtClean="0">
                <a:latin typeface="HGSｺﾞｼｯｸM" panose="020B0600000000000000" pitchFamily="50" charset="-128"/>
                <a:ea typeface="HGSｺﾞｼｯｸM" panose="020B0600000000000000" pitchFamily="50" charset="-128"/>
              </a:rPr>
              <a:t>　</a:t>
            </a:r>
            <a:r>
              <a:rPr lang="ja-JP" altLang="en-US" sz="2200" dirty="0" smtClean="0">
                <a:latin typeface="HGSｺﾞｼｯｸM" panose="020B0600000000000000" pitchFamily="50" charset="-128"/>
                <a:ea typeface="HGSｺﾞｼｯｸM" panose="020B0600000000000000" pitchFamily="50" charset="-128"/>
              </a:rPr>
              <a:t>１</a:t>
            </a:r>
            <a:r>
              <a:rPr lang="ja-JP" altLang="en-US" sz="2200" dirty="0">
                <a:latin typeface="HGSｺﾞｼｯｸM" panose="020B0600000000000000" pitchFamily="50" charset="-128"/>
                <a:ea typeface="HGSｺﾞｼｯｸM" panose="020B0600000000000000" pitchFamily="50" charset="-128"/>
              </a:rPr>
              <a:t>）</a:t>
            </a:r>
            <a:r>
              <a:rPr lang="ja-JP" altLang="en-US" sz="2200" dirty="0" smtClean="0">
                <a:latin typeface="HGSｺﾞｼｯｸM" panose="020B0600000000000000" pitchFamily="50" charset="-128"/>
                <a:ea typeface="HGSｺﾞｼｯｸM" panose="020B0600000000000000" pitchFamily="50" charset="-128"/>
              </a:rPr>
              <a:t>異常気象</a:t>
            </a:r>
            <a:r>
              <a:rPr lang="ja-JP" altLang="en-US" sz="2200" dirty="0">
                <a:latin typeface="HGSｺﾞｼｯｸM" panose="020B0600000000000000" pitchFamily="50" charset="-128"/>
                <a:ea typeface="HGSｺﾞｼｯｸM" panose="020B0600000000000000" pitchFamily="50" charset="-128"/>
              </a:rPr>
              <a:t>時通行規制区間の</a:t>
            </a:r>
            <a:r>
              <a:rPr lang="ja-JP" altLang="en-US" sz="2200" dirty="0" smtClean="0">
                <a:latin typeface="HGSｺﾞｼｯｸM" panose="020B0600000000000000" pitchFamily="50" charset="-128"/>
                <a:ea typeface="HGSｺﾞｼｯｸM" panose="020B0600000000000000" pitchFamily="50" charset="-128"/>
              </a:rPr>
              <a:t>見直し</a:t>
            </a:r>
            <a:endParaRPr kumimoji="1" lang="ja-JP" altLang="en-US" sz="2200" dirty="0"/>
          </a:p>
        </p:txBody>
      </p:sp>
      <p:sp>
        <p:nvSpPr>
          <p:cNvPr id="98" name="正方形/長方形 97"/>
          <p:cNvSpPr/>
          <p:nvPr/>
        </p:nvSpPr>
        <p:spPr>
          <a:xfrm>
            <a:off x="1308405" y="4471371"/>
            <a:ext cx="6551984" cy="509375"/>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13896" y="4525553"/>
            <a:ext cx="1417544" cy="356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今回の現地確認</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219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10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1000"/>
                                        <p:tgtEl>
                                          <p:spTgt spid="118"/>
                                        </p:tgtEl>
                                      </p:cBhvr>
                                    </p:animEffect>
                                    <p:anim calcmode="lin" valueType="num">
                                      <p:cBhvr>
                                        <p:cTn id="20" dur="1000" fill="hold"/>
                                        <p:tgtEl>
                                          <p:spTgt spid="118"/>
                                        </p:tgtEl>
                                        <p:attrNameLst>
                                          <p:attrName>ppt_x</p:attrName>
                                        </p:attrNameLst>
                                      </p:cBhvr>
                                      <p:tavLst>
                                        <p:tav tm="0">
                                          <p:val>
                                            <p:strVal val="#ppt_x"/>
                                          </p:val>
                                        </p:tav>
                                        <p:tav tm="100000">
                                          <p:val>
                                            <p:strVal val="#ppt_x"/>
                                          </p:val>
                                        </p:tav>
                                      </p:tavLst>
                                    </p:anim>
                                    <p:anim calcmode="lin" valueType="num">
                                      <p:cBhvr>
                                        <p:cTn id="21" dur="1000" fill="hold"/>
                                        <p:tgtEl>
                                          <p:spTgt spid="1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1000"/>
                                        <p:tgtEl>
                                          <p:spTgt spid="119"/>
                                        </p:tgtEl>
                                      </p:cBhvr>
                                    </p:animEffect>
                                    <p:anim calcmode="lin" valueType="num">
                                      <p:cBhvr>
                                        <p:cTn id="25" dur="1000" fill="hold"/>
                                        <p:tgtEl>
                                          <p:spTgt spid="119"/>
                                        </p:tgtEl>
                                        <p:attrNameLst>
                                          <p:attrName>ppt_x</p:attrName>
                                        </p:attrNameLst>
                                      </p:cBhvr>
                                      <p:tavLst>
                                        <p:tav tm="0">
                                          <p:val>
                                            <p:strVal val="#ppt_x"/>
                                          </p:val>
                                        </p:tav>
                                        <p:tav tm="100000">
                                          <p:val>
                                            <p:strVal val="#ppt_x"/>
                                          </p:val>
                                        </p:tav>
                                      </p:tavLst>
                                    </p:anim>
                                    <p:anim calcmode="lin" valueType="num">
                                      <p:cBhvr>
                                        <p:cTn id="26"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1000"/>
                                        <p:tgtEl>
                                          <p:spTgt spid="146"/>
                                        </p:tgtEl>
                                      </p:cBhvr>
                                    </p:animEffect>
                                    <p:anim calcmode="lin" valueType="num">
                                      <p:cBhvr>
                                        <p:cTn id="32" dur="1000" fill="hold"/>
                                        <p:tgtEl>
                                          <p:spTgt spid="146"/>
                                        </p:tgtEl>
                                        <p:attrNameLst>
                                          <p:attrName>ppt_x</p:attrName>
                                        </p:attrNameLst>
                                      </p:cBhvr>
                                      <p:tavLst>
                                        <p:tav tm="0">
                                          <p:val>
                                            <p:strVal val="#ppt_x"/>
                                          </p:val>
                                        </p:tav>
                                        <p:tav tm="100000">
                                          <p:val>
                                            <p:strVal val="#ppt_x"/>
                                          </p:val>
                                        </p:tav>
                                      </p:tavLst>
                                    </p:anim>
                                    <p:anim calcmode="lin" valueType="num">
                                      <p:cBhvr>
                                        <p:cTn id="33" dur="1000" fill="hold"/>
                                        <p:tgtEl>
                                          <p:spTgt spid="14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1000"/>
                                        <p:tgtEl>
                                          <p:spTgt spid="147"/>
                                        </p:tgtEl>
                                      </p:cBhvr>
                                    </p:animEffect>
                                    <p:anim calcmode="lin" valueType="num">
                                      <p:cBhvr>
                                        <p:cTn id="37" dur="1000" fill="hold"/>
                                        <p:tgtEl>
                                          <p:spTgt spid="147"/>
                                        </p:tgtEl>
                                        <p:attrNameLst>
                                          <p:attrName>ppt_x</p:attrName>
                                        </p:attrNameLst>
                                      </p:cBhvr>
                                      <p:tavLst>
                                        <p:tav tm="0">
                                          <p:val>
                                            <p:strVal val="#ppt_x"/>
                                          </p:val>
                                        </p:tav>
                                        <p:tav tm="100000">
                                          <p:val>
                                            <p:strVal val="#ppt_x"/>
                                          </p:val>
                                        </p:tav>
                                      </p:tavLst>
                                    </p:anim>
                                    <p:anim calcmode="lin" valueType="num">
                                      <p:cBhvr>
                                        <p:cTn id="38"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1000"/>
                                        <p:tgtEl>
                                          <p:spTgt spid="98"/>
                                        </p:tgtEl>
                                      </p:cBhvr>
                                    </p:animEffect>
                                    <p:anim calcmode="lin" valueType="num">
                                      <p:cBhvr>
                                        <p:cTn id="44" dur="1000" fill="hold"/>
                                        <p:tgtEl>
                                          <p:spTgt spid="98"/>
                                        </p:tgtEl>
                                        <p:attrNameLst>
                                          <p:attrName>ppt_x</p:attrName>
                                        </p:attrNameLst>
                                      </p:cBhvr>
                                      <p:tavLst>
                                        <p:tav tm="0">
                                          <p:val>
                                            <p:strVal val="#ppt_x"/>
                                          </p:val>
                                        </p:tav>
                                        <p:tav tm="100000">
                                          <p:val>
                                            <p:strVal val="#ppt_x"/>
                                          </p:val>
                                        </p:tav>
                                      </p:tavLst>
                                    </p:anim>
                                    <p:anim calcmode="lin" valueType="num">
                                      <p:cBhvr>
                                        <p:cTn id="45" dur="1000" fill="hold"/>
                                        <p:tgtEl>
                                          <p:spTgt spid="9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1000"/>
                                        <p:tgtEl>
                                          <p:spTgt spid="106"/>
                                        </p:tgtEl>
                                      </p:cBhvr>
                                    </p:animEffect>
                                    <p:anim calcmode="lin" valueType="num">
                                      <p:cBhvr>
                                        <p:cTn id="49" dur="1000" fill="hold"/>
                                        <p:tgtEl>
                                          <p:spTgt spid="106"/>
                                        </p:tgtEl>
                                        <p:attrNameLst>
                                          <p:attrName>ppt_x</p:attrName>
                                        </p:attrNameLst>
                                      </p:cBhvr>
                                      <p:tavLst>
                                        <p:tav tm="0">
                                          <p:val>
                                            <p:strVal val="#ppt_x"/>
                                          </p:val>
                                        </p:tav>
                                        <p:tav tm="100000">
                                          <p:val>
                                            <p:strVal val="#ppt_x"/>
                                          </p:val>
                                        </p:tav>
                                      </p:tavLst>
                                    </p:anim>
                                    <p:anim calcmode="lin" valueType="num">
                                      <p:cBhvr>
                                        <p:cTn id="50"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08" grpId="0" animBg="1"/>
      <p:bldP spid="118" grpId="0" animBg="1"/>
      <p:bldP spid="119" grpId="0" animBg="1"/>
      <p:bldP spid="146" grpId="0" animBg="1"/>
      <p:bldP spid="147" grpId="0"/>
      <p:bldP spid="98" grpId="0" animBg="1"/>
      <p:bldP spid="10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2800" dirty="0">
                <a:latin typeface="HGSｺﾞｼｯｸM" panose="020B0600000000000000" pitchFamily="50" charset="-128"/>
                <a:ea typeface="HGSｺﾞｼｯｸM" panose="020B0600000000000000" pitchFamily="50" charset="-128"/>
              </a:rPr>
              <a:t>４．</a:t>
            </a:r>
            <a:r>
              <a:rPr lang="ja-JP" altLang="en-US" sz="3100" dirty="0" smtClean="0">
                <a:latin typeface="HGSｺﾞｼｯｸM" panose="020B0600000000000000" pitchFamily="50" charset="-128"/>
                <a:ea typeface="HGSｺﾞｼｯｸM" panose="020B0600000000000000" pitchFamily="50" charset="-128"/>
              </a:rPr>
              <a:t>道路</a:t>
            </a:r>
            <a:r>
              <a:rPr lang="ja-JP" altLang="en-US" sz="3100" dirty="0">
                <a:latin typeface="HGSｺﾞｼｯｸM" panose="020B0600000000000000" pitchFamily="50" charset="-128"/>
                <a:ea typeface="HGSｺﾞｼｯｸM" panose="020B0600000000000000" pitchFamily="50" charset="-128"/>
              </a:rPr>
              <a:t>防災対策の優先順位付けの検討</a:t>
            </a:r>
            <a:r>
              <a:rPr lang="en-US" altLang="ja-JP" sz="3100" dirty="0">
                <a:latin typeface="HGSｺﾞｼｯｸM" panose="020B0600000000000000" pitchFamily="50" charset="-128"/>
                <a:ea typeface="HGSｺﾞｼｯｸM" panose="020B0600000000000000" pitchFamily="50" charset="-128"/>
              </a:rPr>
              <a:t/>
            </a:r>
            <a:br>
              <a:rPr lang="en-US" altLang="ja-JP" sz="3100" dirty="0">
                <a:latin typeface="HGSｺﾞｼｯｸM" panose="020B0600000000000000" pitchFamily="50" charset="-128"/>
                <a:ea typeface="HGSｺﾞｼｯｸM" panose="020B0600000000000000" pitchFamily="50" charset="-128"/>
              </a:rPr>
            </a:br>
            <a:r>
              <a:rPr lang="ja-JP" altLang="en-US" sz="2400" dirty="0">
                <a:latin typeface="HGSｺﾞｼｯｸM" panose="020B0600000000000000" pitchFamily="50" charset="-128"/>
                <a:ea typeface="HGSｺﾞｼｯｸM" panose="020B0600000000000000" pitchFamily="50" charset="-128"/>
              </a:rPr>
              <a:t>　</a:t>
            </a:r>
            <a:r>
              <a:rPr lang="en-US" altLang="ja-JP" sz="2200" dirty="0">
                <a:latin typeface="HGSｺﾞｼｯｸM" panose="020B0600000000000000" pitchFamily="50" charset="-128"/>
                <a:ea typeface="HGSｺﾞｼｯｸM" panose="020B0600000000000000" pitchFamily="50" charset="-128"/>
              </a:rPr>
              <a:t>3</a:t>
            </a:r>
            <a:r>
              <a:rPr lang="ja-JP" altLang="en-US" sz="2200" dirty="0">
                <a:latin typeface="HGSｺﾞｼｯｸM" panose="020B0600000000000000" pitchFamily="50" charset="-128"/>
                <a:ea typeface="HGSｺﾞｼｯｸM" panose="020B0600000000000000" pitchFamily="50" charset="-128"/>
              </a:rPr>
              <a:t>）調査検討項目：⑤安全性評価</a:t>
            </a:r>
          </a:p>
        </p:txBody>
      </p:sp>
      <p:sp>
        <p:nvSpPr>
          <p:cNvPr id="7" name="フッター プレースホルダー 6"/>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sp>
        <p:nvSpPr>
          <p:cNvPr id="5" name="テキスト ボックス 4"/>
          <p:cNvSpPr txBox="1"/>
          <p:nvPr/>
        </p:nvSpPr>
        <p:spPr>
          <a:xfrm>
            <a:off x="100233" y="1268760"/>
            <a:ext cx="8576223" cy="1077218"/>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防災</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対策の優先</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順位付け</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09625" indent="-809625"/>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⇒現在は、道路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防災点検箇所ごとの健全度（</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安定度調査結果</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）と社会的</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影響度の</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総合評価に</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より設定</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テキスト ボックス 26"/>
          <p:cNvSpPr txBox="1"/>
          <p:nvPr/>
        </p:nvSpPr>
        <p:spPr>
          <a:xfrm>
            <a:off x="4644008" y="2348880"/>
            <a:ext cx="3753736" cy="3016210"/>
          </a:xfrm>
          <a:prstGeom prst="rect">
            <a:avLst/>
          </a:prstGeom>
          <a:noFill/>
          <a:ln w="15875">
            <a:solidFill>
              <a:schemeClr val="tx1"/>
            </a:solidFill>
            <a:prstDash val="dash"/>
          </a:ln>
        </p:spPr>
        <p:txBody>
          <a:bodyPr wrap="square" rtlCol="0">
            <a:spAutoFit/>
          </a:bodyPr>
          <a:lstStyle/>
          <a:p>
            <a:pPr marL="285750" indent="-285750">
              <a:buFont typeface="Wingdings" panose="05000000000000000000" pitchFamily="2" charset="2"/>
              <a:buChar char="ü"/>
            </a:pPr>
            <a:r>
              <a:rPr lang="ja-JP" altLang="en-US" sz="1600" b="1" dirty="0">
                <a:latin typeface="HGSｺﾞｼｯｸM" panose="020B0600000000000000" pitchFamily="50" charset="-128"/>
                <a:ea typeface="HGSｺﾞｼｯｸM" panose="020B0600000000000000" pitchFamily="50" charset="-128"/>
                <a:cs typeface="Meiryo UI" panose="020B0604030504040204" pitchFamily="50" charset="-128"/>
              </a:rPr>
              <a:t>健全度判定（安定度調査結果）</a:t>
            </a:r>
            <a:endParaRPr lang="en-US" altLang="ja-JP" sz="16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点以上：要対策</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69</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点：経過観察（カルテ対応）</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点以下：対策不要</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85750" indent="-285750" eaLnBrk="0" hangingPunct="0">
              <a:buFont typeface="Wingdings" panose="05000000000000000000" pitchFamily="2" charset="2"/>
              <a:buChar char="ü"/>
            </a:pPr>
            <a:r>
              <a:rPr lang="ja-JP" altLang="en-US" sz="1600" b="1" dirty="0">
                <a:latin typeface="HGSｺﾞｼｯｸM" panose="020B0600000000000000" pitchFamily="50" charset="-128"/>
                <a:ea typeface="HGSｺﾞｼｯｸM" panose="020B0600000000000000" pitchFamily="50" charset="-128"/>
                <a:cs typeface="Meiryo UI" panose="020B0604030504040204" pitchFamily="50" charset="-128"/>
              </a:rPr>
              <a:t>危険度総合評価</a:t>
            </a:r>
            <a:endParaRPr lang="en-US" altLang="ja-JP" sz="16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防災総点検危険個所による危険度</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85750" indent="-285750" eaLnBrk="0" hangingPunct="0">
              <a:buFont typeface="Wingdings" panose="05000000000000000000" pitchFamily="2" charset="2"/>
              <a:buChar char="ü"/>
            </a:pPr>
            <a:r>
              <a:rPr lang="ja-JP" altLang="en-US" sz="1600" b="1" dirty="0">
                <a:latin typeface="HGSｺﾞｼｯｸM" panose="020B0600000000000000" pitchFamily="50" charset="-128"/>
                <a:ea typeface="HGSｺﾞｼｯｸM" panose="020B0600000000000000" pitchFamily="50" charset="-128"/>
                <a:cs typeface="Meiryo UI" panose="020B0604030504040204" pitchFamily="50" charset="-128"/>
              </a:rPr>
              <a:t>社会的影響度ポイント</a:t>
            </a:r>
            <a:endParaRPr lang="en-US" altLang="ja-JP" sz="16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個々の路線が持つ属性から被災した</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場合の社会的影響度を評価したもの。</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（属性項目）　</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広域緊急交通路、府県間道路、</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バス路線、迂回路の有無、</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崩壊履歴の有無</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下矢印 7"/>
          <p:cNvSpPr/>
          <p:nvPr/>
        </p:nvSpPr>
        <p:spPr>
          <a:xfrm>
            <a:off x="2123728" y="4735058"/>
            <a:ext cx="1571888" cy="6381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683568" y="5517232"/>
            <a:ext cx="7920880" cy="760959"/>
          </a:xfrm>
          <a:prstGeom prst="rect">
            <a:avLst/>
          </a:prstGeom>
          <a:ln w="63500" cmpd="thinThick">
            <a:solidFill>
              <a:schemeClr val="tx1"/>
            </a:solidFill>
          </a:ln>
        </p:spPr>
        <p:txBody>
          <a:bodyPr wrap="square" lIns="108000" tIns="72000" rIns="108000" bIns="72000">
            <a:spAutoFit/>
          </a:bodyPr>
          <a:lstStyle/>
          <a:p>
            <a:r>
              <a:rPr lang="ja-JP" altLang="en-US" sz="2000" dirty="0" smtClean="0"/>
              <a:t>同じ</a:t>
            </a:r>
            <a:r>
              <a:rPr lang="ja-JP" altLang="en-US" sz="2000" dirty="0"/>
              <a:t>重点化</a:t>
            </a:r>
            <a:r>
              <a:rPr lang="ja-JP" altLang="en-US" sz="2000" dirty="0" smtClean="0"/>
              <a:t>区分の要対策箇所について、道路災害発生危険度を加味した優先順位付を</a:t>
            </a:r>
            <a:r>
              <a:rPr lang="ja-JP" altLang="en-US" sz="2000" dirty="0"/>
              <a:t>実施</a:t>
            </a:r>
            <a:endParaRPr lang="en-US" altLang="ja-JP" sz="2000" dirty="0" smtClean="0"/>
          </a:p>
        </p:txBody>
      </p:sp>
      <p:pic>
        <p:nvPicPr>
          <p:cNvPr id="11266" name="図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143" y="2276872"/>
            <a:ext cx="3630857" cy="237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787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sp>
        <p:nvSpPr>
          <p:cNvPr id="7" name="タイトル 1"/>
          <p:cNvSpPr>
            <a:spLocks noGrp="1"/>
          </p:cNvSpPr>
          <p:nvPr>
            <p:ph type="title"/>
          </p:nvPr>
        </p:nvSpPr>
        <p:spPr>
          <a:xfrm>
            <a:off x="457200" y="228600"/>
            <a:ext cx="699512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．まとめ</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4240551851"/>
              </p:ext>
            </p:extLst>
          </p:nvPr>
        </p:nvGraphicFramePr>
        <p:xfrm>
          <a:off x="467544" y="1628800"/>
          <a:ext cx="8280920" cy="4656517"/>
        </p:xfrm>
        <a:graphic>
          <a:graphicData uri="http://schemas.openxmlformats.org/drawingml/2006/table">
            <a:tbl>
              <a:tblPr firstRow="1" firstCol="1" bandRow="1">
                <a:tableStyleId>{5C22544A-7EE6-4342-B048-85BDC9FD1C3A}</a:tableStyleId>
              </a:tblPr>
              <a:tblGrid>
                <a:gridCol w="1512168"/>
                <a:gridCol w="616068"/>
                <a:gridCol w="616068"/>
                <a:gridCol w="616068"/>
                <a:gridCol w="616068"/>
                <a:gridCol w="616068"/>
                <a:gridCol w="616068"/>
                <a:gridCol w="616068"/>
                <a:gridCol w="616068"/>
                <a:gridCol w="616068"/>
                <a:gridCol w="1224140"/>
              </a:tblGrid>
              <a:tr h="720805">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H29</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68580" marR="68580" marT="0" marB="0" anchor="ctr"/>
                </a:tc>
              </a:tr>
              <a:tr h="575339">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技術審議会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（○は部会）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zh-TW" altLang="en-US"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zh-TW" altLang="en-US"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936104">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規制区間の解除</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（緩和）</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区間</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1296144">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規制発令の解除基準の見直し</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【44</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区間</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112812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道路防災対策の</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優先順位付け</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要対策箇所</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19" name="V 字形矢印 18"/>
          <p:cNvSpPr/>
          <p:nvPr/>
        </p:nvSpPr>
        <p:spPr>
          <a:xfrm>
            <a:off x="3419872" y="2983000"/>
            <a:ext cx="5544616" cy="2160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2768605" y="2945108"/>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p>
        </p:txBody>
      </p:sp>
      <p:sp>
        <p:nvSpPr>
          <p:cNvPr id="2" name="フローチャート : 結合子 1"/>
          <p:cNvSpPr/>
          <p:nvPr/>
        </p:nvSpPr>
        <p:spPr>
          <a:xfrm>
            <a:off x="2339752" y="2453545"/>
            <a:ext cx="401828" cy="406085"/>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smtClean="0">
                <a:solidFill>
                  <a:schemeClr val="tx1"/>
                </a:solidFill>
              </a:rPr>
              <a:t>7</a:t>
            </a:r>
            <a:r>
              <a:rPr lang="en-US" altLang="ja-JP" sz="1000" dirty="0">
                <a:solidFill>
                  <a:schemeClr val="tx1"/>
                </a:solidFill>
              </a:rPr>
              <a:t>/</a:t>
            </a:r>
            <a:endParaRPr kumimoji="1" lang="en-US" altLang="ja-JP" sz="1000" dirty="0" smtClean="0">
              <a:solidFill>
                <a:schemeClr val="tx1"/>
              </a:solidFill>
            </a:endParaRPr>
          </a:p>
          <a:p>
            <a:pPr algn="ctr"/>
            <a:r>
              <a:rPr kumimoji="1" lang="en-US" altLang="ja-JP" sz="1000" dirty="0" smtClean="0">
                <a:solidFill>
                  <a:schemeClr val="tx1"/>
                </a:solidFill>
              </a:rPr>
              <a:t>29</a:t>
            </a:r>
            <a:endParaRPr kumimoji="1" lang="ja-JP" altLang="en-US" sz="1000" dirty="0">
              <a:solidFill>
                <a:schemeClr val="tx1"/>
              </a:solidFill>
            </a:endParaRPr>
          </a:p>
        </p:txBody>
      </p:sp>
      <p:sp>
        <p:nvSpPr>
          <p:cNvPr id="27" name="フローチャート : 結合子 26"/>
          <p:cNvSpPr/>
          <p:nvPr/>
        </p:nvSpPr>
        <p:spPr>
          <a:xfrm>
            <a:off x="3563888" y="2453545"/>
            <a:ext cx="401828" cy="406085"/>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00" dirty="0" smtClean="0">
                <a:solidFill>
                  <a:schemeClr val="tx1"/>
                </a:solidFill>
              </a:rPr>
              <a:t>9/</a:t>
            </a:r>
            <a:endParaRPr kumimoji="1" lang="en-US" altLang="ja-JP" sz="1000" dirty="0" smtClean="0">
              <a:solidFill>
                <a:schemeClr val="tx1"/>
              </a:solidFill>
            </a:endParaRPr>
          </a:p>
          <a:p>
            <a:pPr algn="ctr"/>
            <a:r>
              <a:rPr kumimoji="1" lang="en-US" altLang="ja-JP" sz="1000" dirty="0" smtClean="0">
                <a:solidFill>
                  <a:schemeClr val="tx1"/>
                </a:solidFill>
              </a:rPr>
              <a:t>28</a:t>
            </a:r>
            <a:endParaRPr kumimoji="1" lang="ja-JP" altLang="en-US" sz="1000" dirty="0">
              <a:solidFill>
                <a:schemeClr val="tx1"/>
              </a:solidFill>
            </a:endParaRPr>
          </a:p>
        </p:txBody>
      </p:sp>
      <p:sp>
        <p:nvSpPr>
          <p:cNvPr id="28" name="フローチャート : 結合子 27"/>
          <p:cNvSpPr/>
          <p:nvPr/>
        </p:nvSpPr>
        <p:spPr>
          <a:xfrm>
            <a:off x="4860032" y="2453545"/>
            <a:ext cx="401828" cy="406085"/>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00" dirty="0">
                <a:solidFill>
                  <a:schemeClr val="tx1"/>
                </a:solidFill>
              </a:rPr>
              <a:t>11</a:t>
            </a:r>
            <a:r>
              <a:rPr lang="en-US" altLang="ja-JP" sz="1000" dirty="0" smtClean="0">
                <a:solidFill>
                  <a:schemeClr val="tx1"/>
                </a:solidFill>
              </a:rPr>
              <a:t>/</a:t>
            </a:r>
            <a:endParaRPr kumimoji="1" lang="en-US" altLang="ja-JP" sz="1000" dirty="0" smtClean="0">
              <a:solidFill>
                <a:schemeClr val="tx1"/>
              </a:solidFill>
            </a:endParaRPr>
          </a:p>
          <a:p>
            <a:pPr algn="ctr"/>
            <a:r>
              <a:rPr lang="ja-JP" altLang="en-US" sz="1000" dirty="0">
                <a:solidFill>
                  <a:schemeClr val="tx1"/>
                </a:solidFill>
              </a:rPr>
              <a:t>下旬</a:t>
            </a:r>
            <a:endParaRPr kumimoji="1" lang="ja-JP" altLang="en-US" sz="1000" dirty="0">
              <a:solidFill>
                <a:schemeClr val="tx1"/>
              </a:solidFill>
            </a:endParaRPr>
          </a:p>
        </p:txBody>
      </p:sp>
      <p:sp>
        <p:nvSpPr>
          <p:cNvPr id="29" name="フローチャート : 結合子 28"/>
          <p:cNvSpPr/>
          <p:nvPr/>
        </p:nvSpPr>
        <p:spPr>
          <a:xfrm>
            <a:off x="5970372" y="2453545"/>
            <a:ext cx="401828" cy="406085"/>
          </a:xfrm>
          <a:prstGeom prst="flowChartConnecto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00" dirty="0" smtClean="0">
                <a:solidFill>
                  <a:schemeClr val="tx1"/>
                </a:solidFill>
              </a:rPr>
              <a:t>1/</a:t>
            </a:r>
            <a:endParaRPr kumimoji="1" lang="en-US" altLang="ja-JP" sz="1000" dirty="0" smtClean="0">
              <a:solidFill>
                <a:schemeClr val="tx1"/>
              </a:solidFill>
            </a:endParaRPr>
          </a:p>
          <a:p>
            <a:pPr algn="ctr"/>
            <a:r>
              <a:rPr lang="ja-JP" altLang="en-US" sz="1000" dirty="0">
                <a:solidFill>
                  <a:schemeClr val="tx1"/>
                </a:solidFill>
              </a:rPr>
              <a:t>下旬</a:t>
            </a:r>
            <a:endParaRPr kumimoji="1" lang="ja-JP" altLang="en-US" sz="1000" dirty="0">
              <a:solidFill>
                <a:schemeClr val="tx1"/>
              </a:solidFill>
            </a:endParaRPr>
          </a:p>
        </p:txBody>
      </p:sp>
      <p:sp>
        <p:nvSpPr>
          <p:cNvPr id="30" name="星 5 29"/>
          <p:cNvSpPr/>
          <p:nvPr/>
        </p:nvSpPr>
        <p:spPr>
          <a:xfrm>
            <a:off x="6516216" y="2348880"/>
            <a:ext cx="565742" cy="565742"/>
          </a:xfrm>
          <a:prstGeom prst="star5">
            <a:avLst>
              <a:gd name="adj" fmla="val 32338"/>
              <a:gd name="hf" fmla="val 105146"/>
              <a:gd name="vf" fmla="val 11055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100" dirty="0">
                <a:solidFill>
                  <a:schemeClr val="tx1"/>
                </a:solidFill>
              </a:rPr>
              <a:t>2</a:t>
            </a:r>
            <a:r>
              <a:rPr lang="en-US" altLang="ja-JP" sz="1100" dirty="0" smtClean="0">
                <a:solidFill>
                  <a:schemeClr val="tx1"/>
                </a:solidFill>
              </a:rPr>
              <a:t>/</a:t>
            </a:r>
            <a:endParaRPr kumimoji="1" lang="en-US" altLang="ja-JP" sz="1100" dirty="0" smtClean="0">
              <a:solidFill>
                <a:schemeClr val="tx1"/>
              </a:solidFill>
            </a:endParaRPr>
          </a:p>
          <a:p>
            <a:pPr algn="ctr"/>
            <a:r>
              <a:rPr lang="ja-JP" altLang="en-US" sz="1100" dirty="0">
                <a:solidFill>
                  <a:schemeClr val="tx1"/>
                </a:solidFill>
              </a:rPr>
              <a:t>下旬</a:t>
            </a:r>
            <a:endParaRPr kumimoji="1" lang="ja-JP" altLang="en-US" sz="1100" dirty="0">
              <a:solidFill>
                <a:schemeClr val="tx1"/>
              </a:solidFill>
            </a:endParaRPr>
          </a:p>
        </p:txBody>
      </p:sp>
      <p:sp>
        <p:nvSpPr>
          <p:cNvPr id="31" name="テキスト ボックス 30"/>
          <p:cNvSpPr txBox="1"/>
          <p:nvPr/>
        </p:nvSpPr>
        <p:spPr>
          <a:xfrm>
            <a:off x="3491880" y="3535124"/>
            <a:ext cx="1531188" cy="253916"/>
          </a:xfrm>
          <a:prstGeom prst="rect">
            <a:avLst/>
          </a:prstGeom>
          <a:noFill/>
          <a:ln>
            <a:noFill/>
            <a:prstDash val="solid"/>
          </a:ln>
        </p:spPr>
        <p:txBody>
          <a:bodyPr wrap="none" rtlCol="0">
            <a:spAutoFit/>
          </a:bodyPr>
          <a:lstStyle/>
          <a:p>
            <a:r>
              <a:rPr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観察項目</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の検討・実施</a:t>
            </a:r>
          </a:p>
        </p:txBody>
      </p:sp>
      <p:sp>
        <p:nvSpPr>
          <p:cNvPr id="32" name="V 字形矢印 31"/>
          <p:cNvSpPr/>
          <p:nvPr/>
        </p:nvSpPr>
        <p:spPr>
          <a:xfrm>
            <a:off x="4947150" y="3559064"/>
            <a:ext cx="4017338" cy="22997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904475" y="1124744"/>
            <a:ext cx="8060013" cy="523220"/>
          </a:xfrm>
          <a:prstGeom prst="rect">
            <a:avLst/>
          </a:prstGeom>
          <a:noFill/>
          <a:ln>
            <a:noFill/>
            <a:prstDash val="dash"/>
          </a:ln>
        </p:spPr>
        <p:txBody>
          <a:bodyPr wrap="square" rtlCol="0">
            <a:spAutoFit/>
          </a:bodyPr>
          <a:lstStyle/>
          <a:p>
            <a:pPr marL="457200" indent="-457200">
              <a:buFont typeface="Wingdings" panose="05000000000000000000" pitchFamily="2" charset="2"/>
              <a:buChar char="Ø"/>
            </a:pPr>
            <a:r>
              <a:rPr lang="ja-JP" altLang="en-US" sz="2800" dirty="0" smtClean="0">
                <a:solidFill>
                  <a:srgbClr val="000000"/>
                </a:solidFill>
                <a:latin typeface="HGSｺﾞｼｯｸM" panose="020B0600000000000000" pitchFamily="50" charset="-128"/>
                <a:ea typeface="HGSｺﾞｼｯｸM" panose="020B0600000000000000" pitchFamily="50" charset="-128"/>
                <a:cs typeface="Times New Roman"/>
              </a:rPr>
              <a:t>スケジュール（案）</a:t>
            </a:r>
            <a:endParaRPr lang="en-US" altLang="ja-JP" sz="2800" dirty="0" smtClean="0">
              <a:solidFill>
                <a:srgbClr val="000000"/>
              </a:solidFill>
              <a:latin typeface="HGSｺﾞｼｯｸM" panose="020B0600000000000000" pitchFamily="50" charset="-128"/>
              <a:ea typeface="HGSｺﾞｼｯｸM" panose="020B0600000000000000" pitchFamily="50" charset="-128"/>
              <a:cs typeface="Times New Roman"/>
            </a:endParaRPr>
          </a:p>
        </p:txBody>
      </p:sp>
      <p:sp>
        <p:nvSpPr>
          <p:cNvPr id="34" name="V 字形矢印 33"/>
          <p:cNvSpPr/>
          <p:nvPr/>
        </p:nvSpPr>
        <p:spPr>
          <a:xfrm>
            <a:off x="3764802" y="3271032"/>
            <a:ext cx="5199686" cy="2160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5" name="テキスト ボックス 34"/>
          <p:cNvSpPr txBox="1"/>
          <p:nvPr/>
        </p:nvSpPr>
        <p:spPr>
          <a:xfrm>
            <a:off x="2411760" y="3256518"/>
            <a:ext cx="1396536"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　⇒　緩和</a:t>
            </a:r>
          </a:p>
        </p:txBody>
      </p:sp>
      <p:sp>
        <p:nvSpPr>
          <p:cNvPr id="38" name="V 字形矢印 37"/>
          <p:cNvSpPr/>
          <p:nvPr/>
        </p:nvSpPr>
        <p:spPr>
          <a:xfrm>
            <a:off x="2768606" y="5344188"/>
            <a:ext cx="1659378" cy="2160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9" name="テキスト ボックス 38"/>
          <p:cNvSpPr txBox="1"/>
          <p:nvPr/>
        </p:nvSpPr>
        <p:spPr>
          <a:xfrm>
            <a:off x="2178650" y="5185658"/>
            <a:ext cx="2249334"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降雨、地形地質等 災害要因の分析</a:t>
            </a:r>
          </a:p>
        </p:txBody>
      </p:sp>
      <p:sp>
        <p:nvSpPr>
          <p:cNvPr id="40" name="テキスト ボックス 39"/>
          <p:cNvSpPr txBox="1"/>
          <p:nvPr/>
        </p:nvSpPr>
        <p:spPr>
          <a:xfrm>
            <a:off x="3967552" y="4572264"/>
            <a:ext cx="1396536"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モニタリングの実施</a:t>
            </a:r>
          </a:p>
        </p:txBody>
      </p:sp>
      <p:sp>
        <p:nvSpPr>
          <p:cNvPr id="41" name="V 字形矢印 40"/>
          <p:cNvSpPr/>
          <p:nvPr/>
        </p:nvSpPr>
        <p:spPr>
          <a:xfrm>
            <a:off x="5363794" y="4581128"/>
            <a:ext cx="2808605" cy="2160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2" name="V 字形矢印 41"/>
          <p:cNvSpPr/>
          <p:nvPr/>
        </p:nvSpPr>
        <p:spPr>
          <a:xfrm>
            <a:off x="3764802" y="4341726"/>
            <a:ext cx="1943147" cy="2160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3" name="テキスト ボックス 42"/>
          <p:cNvSpPr txBox="1"/>
          <p:nvPr/>
        </p:nvSpPr>
        <p:spPr>
          <a:xfrm>
            <a:off x="2186079" y="4327212"/>
            <a:ext cx="1665841"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モニタリング内容の検討</a:t>
            </a:r>
          </a:p>
        </p:txBody>
      </p:sp>
      <p:sp>
        <p:nvSpPr>
          <p:cNvPr id="44" name="V 字形矢印 43"/>
          <p:cNvSpPr/>
          <p:nvPr/>
        </p:nvSpPr>
        <p:spPr>
          <a:xfrm>
            <a:off x="2785692" y="4091586"/>
            <a:ext cx="1642292" cy="2160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5" name="テキスト ボックス 44"/>
          <p:cNvSpPr txBox="1"/>
          <p:nvPr/>
        </p:nvSpPr>
        <p:spPr>
          <a:xfrm>
            <a:off x="2267451" y="3933056"/>
            <a:ext cx="1800493" cy="253916"/>
          </a:xfrm>
          <a:prstGeom prst="rect">
            <a:avLst/>
          </a:prstGeom>
          <a:noFill/>
          <a:ln>
            <a:noFill/>
            <a:prstDash val="solid"/>
          </a:ln>
        </p:spPr>
        <p:txBody>
          <a:bodyPr wrap="none" rtlCol="0">
            <a:spAutoFit/>
          </a:bodyPr>
          <a:lstStyle/>
          <a:p>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解除</a:t>
            </a:r>
            <a:r>
              <a:rPr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基準の設定手法の検討</a:t>
            </a:r>
            <a:endPar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6" name="テキスト ボックス 45"/>
          <p:cNvSpPr txBox="1"/>
          <p:nvPr/>
        </p:nvSpPr>
        <p:spPr>
          <a:xfrm>
            <a:off x="5363795" y="5867846"/>
            <a:ext cx="1800493"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防災対策の優先順位の設定</a:t>
            </a:r>
          </a:p>
        </p:txBody>
      </p:sp>
      <p:sp>
        <p:nvSpPr>
          <p:cNvPr id="47" name="V 字形矢印 46"/>
          <p:cNvSpPr/>
          <p:nvPr/>
        </p:nvSpPr>
        <p:spPr>
          <a:xfrm>
            <a:off x="5085930" y="6049754"/>
            <a:ext cx="2572540" cy="2160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8" name="V 字形矢印 47"/>
          <p:cNvSpPr/>
          <p:nvPr/>
        </p:nvSpPr>
        <p:spPr>
          <a:xfrm>
            <a:off x="3781888" y="5718742"/>
            <a:ext cx="1959326" cy="2160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9" name="テキスト ボックス 48"/>
          <p:cNvSpPr txBox="1"/>
          <p:nvPr/>
        </p:nvSpPr>
        <p:spPr>
          <a:xfrm>
            <a:off x="3671417" y="5560212"/>
            <a:ext cx="2069797" cy="253916"/>
          </a:xfrm>
          <a:prstGeom prst="rect">
            <a:avLst/>
          </a:prstGeom>
          <a:noFill/>
          <a:ln>
            <a:noFill/>
            <a:prstDash val="solid"/>
          </a:ln>
        </p:spPr>
        <p:txBody>
          <a:bodyPr wrap="none" rtlCol="0">
            <a:spAutoFit/>
          </a:bodyPr>
          <a:lstStyle/>
          <a:p>
            <a:r>
              <a:rPr lang="ja-JP" altLang="en-US" sz="1050" dirty="0">
                <a:latin typeface="HGSｺﾞｼｯｸM" panose="020B0600000000000000" pitchFamily="50" charset="-128"/>
                <a:ea typeface="HGSｺﾞｼｯｸM" panose="020B0600000000000000" pitchFamily="50" charset="-128"/>
                <a:cs typeface="Meiryo UI" panose="020B0604030504040204" pitchFamily="50" charset="-128"/>
              </a:rPr>
              <a:t>道路</a:t>
            </a:r>
            <a:r>
              <a:rPr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区間災害発生危険度の評価</a:t>
            </a:r>
            <a:endPar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6" name="V 字形矢印 35"/>
          <p:cNvSpPr/>
          <p:nvPr/>
        </p:nvSpPr>
        <p:spPr>
          <a:xfrm>
            <a:off x="8028384" y="4855208"/>
            <a:ext cx="720080" cy="2160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7" name="テキスト ボックス 36"/>
          <p:cNvSpPr txBox="1"/>
          <p:nvPr/>
        </p:nvSpPr>
        <p:spPr>
          <a:xfrm>
            <a:off x="6973160" y="4831268"/>
            <a:ext cx="1127232"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解除基準の設定</a:t>
            </a:r>
          </a:p>
        </p:txBody>
      </p:sp>
    </p:spTree>
    <p:extLst>
      <p:ext uri="{BB962C8B-B14F-4D97-AF65-F5344CB8AC3E}">
        <p14:creationId xmlns:p14="http://schemas.microsoft.com/office/powerpoint/2010/main" val="1083802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２</a:t>
            </a:r>
            <a:r>
              <a:rPr lang="ja-JP" altLang="en-US" sz="2800" dirty="0" smtClean="0">
                <a:latin typeface="HGSｺﾞｼｯｸM" panose="020B0600000000000000" pitchFamily="50" charset="-128"/>
                <a:ea typeface="HGSｺﾞｼｯｸM" panose="020B0600000000000000" pitchFamily="50" charset="-128"/>
              </a:rPr>
              <a:t>．規制区間の解除（緩和）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２）今回、現地確認を実施した</a:t>
            </a:r>
            <a:r>
              <a:rPr lang="ja-JP" altLang="en-US" sz="2200" dirty="0" smtClean="0">
                <a:latin typeface="HGSｺﾞｼｯｸM" panose="020B0600000000000000" pitchFamily="50" charset="-128"/>
                <a:ea typeface="HGSｺﾞｼｯｸM" panose="020B0600000000000000" pitchFamily="50" charset="-128"/>
              </a:rPr>
              <a:t>区間</a:t>
            </a:r>
            <a:endParaRPr kumimoji="1" lang="ja-JP" altLang="en-US" sz="2200" dirty="0"/>
          </a:p>
        </p:txBody>
      </p:sp>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graphicFrame>
        <p:nvGraphicFramePr>
          <p:cNvPr id="10" name="表 9"/>
          <p:cNvGraphicFramePr>
            <a:graphicFrameLocks noGrp="1"/>
          </p:cNvGraphicFramePr>
          <p:nvPr>
            <p:extLst>
              <p:ext uri="{D42A27DB-BD31-4B8C-83A1-F6EECF244321}">
                <p14:modId xmlns:p14="http://schemas.microsoft.com/office/powerpoint/2010/main" val="241391708"/>
              </p:ext>
            </p:extLst>
          </p:nvPr>
        </p:nvGraphicFramePr>
        <p:xfrm>
          <a:off x="755576" y="1628800"/>
          <a:ext cx="7662904" cy="4392487"/>
        </p:xfrm>
        <a:graphic>
          <a:graphicData uri="http://schemas.openxmlformats.org/drawingml/2006/table">
            <a:tbl>
              <a:tblPr firstRow="1" firstCol="1" bandRow="1">
                <a:tableStyleId>{5C22544A-7EE6-4342-B048-85BDC9FD1C3A}</a:tableStyleId>
              </a:tblPr>
              <a:tblGrid>
                <a:gridCol w="1894417"/>
                <a:gridCol w="1375999"/>
                <a:gridCol w="936104"/>
                <a:gridCol w="1224136"/>
                <a:gridCol w="1080120"/>
                <a:gridCol w="1152128"/>
              </a:tblGrid>
              <a:tr h="1111346">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　置</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　</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（現）</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雨量</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区分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最大経験</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（新）基準</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雨量区分</a:t>
                      </a:r>
                      <a:endParaRPr lang="ja-JP" sz="14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1111350">
                <a:tc>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園部能勢線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豊能町宿野</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畑野町広野</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2.8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243</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210㎜</a:t>
                      </a:r>
                    </a:p>
                  </a:txBody>
                  <a:tcPr marL="68580" marR="68580" marT="0" marB="0" anchor="ctr"/>
                </a:tc>
              </a:tr>
              <a:tr h="1111350">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茨木能勢線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能勢町</a:t>
                      </a: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中</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西山</a:t>
                      </a:r>
                      <a:endParaRPr lang="zh-TW" altLang="en-US"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298</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230㎜</a:t>
                      </a:r>
                    </a:p>
                  </a:txBody>
                  <a:tcPr marL="68580" marR="68580" marT="0" marB="0" anchor="ctr"/>
                </a:tc>
              </a:tr>
              <a:tr h="1058441">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（一般国道）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箕面市</a:t>
                      </a:r>
                    </a:p>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下止々呂美</a:t>
                      </a: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130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274</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190㎜</a:t>
                      </a:r>
                    </a:p>
                  </a:txBody>
                  <a:tcPr marL="68580" marR="68580" marT="0" marB="0" anchor="ctr"/>
                </a:tc>
              </a:tr>
            </a:tbl>
          </a:graphicData>
        </a:graphic>
      </p:graphicFrame>
    </p:spTree>
    <p:extLst>
      <p:ext uri="{BB962C8B-B14F-4D97-AF65-F5344CB8AC3E}">
        <p14:creationId xmlns:p14="http://schemas.microsoft.com/office/powerpoint/2010/main" val="1303357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16" t="8430" r="7330"/>
          <a:stretch/>
        </p:blipFill>
        <p:spPr bwMode="auto">
          <a:xfrm>
            <a:off x="5004048" y="2942544"/>
            <a:ext cx="3384376" cy="336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dirty="0"/>
          </a:p>
        </p:txBody>
      </p:sp>
      <p:sp>
        <p:nvSpPr>
          <p:cNvPr id="5" name="正方形/長方形 4"/>
          <p:cNvSpPr/>
          <p:nvPr/>
        </p:nvSpPr>
        <p:spPr>
          <a:xfrm>
            <a:off x="971600" y="1340768"/>
            <a:ext cx="7560840" cy="4031873"/>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平成２８年９月１２日（月）１３時～１７時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京都大学　岸田准教授</a:t>
            </a:r>
            <a:endParaRPr lang="en-US" altLang="ja-JP" sz="2000" dirty="0" smtClean="0"/>
          </a:p>
          <a:p>
            <a:r>
              <a:rPr lang="en-US" altLang="ja-JP" sz="2000" dirty="0"/>
              <a:t> 	</a:t>
            </a:r>
            <a:r>
              <a:rPr lang="en-US" altLang="ja-JP" sz="2000" dirty="0" smtClean="0"/>
              <a:t>	</a:t>
            </a:r>
            <a:r>
              <a:rPr lang="ja-JP" altLang="en-US" sz="2000" dirty="0" smtClean="0"/>
              <a:t>　　京都</a:t>
            </a:r>
            <a:r>
              <a:rPr lang="ja-JP" altLang="en-US" sz="2000" dirty="0"/>
              <a:t>大学　古川准</a:t>
            </a:r>
            <a:r>
              <a:rPr lang="ja-JP" altLang="en-US" sz="2000" dirty="0" smtClean="0"/>
              <a:t>教授</a:t>
            </a:r>
            <a:endParaRPr lang="en-US" altLang="ja-JP" sz="2000" dirty="0" smtClean="0"/>
          </a:p>
          <a:p>
            <a:r>
              <a:rPr lang="ja-JP" altLang="en-US" sz="2000" dirty="0" smtClean="0"/>
              <a:t>　　　　</a:t>
            </a:r>
            <a:r>
              <a:rPr lang="ja-JP" altLang="en-US" sz="2000" dirty="0"/>
              <a:t>　</a:t>
            </a:r>
            <a:r>
              <a:rPr lang="ja-JP" altLang="en-US" sz="2000" dirty="0" smtClean="0"/>
              <a:t>　　　　　　　　関西</a:t>
            </a:r>
            <a:r>
              <a:rPr lang="ja-JP" altLang="en-US" sz="2000" dirty="0"/>
              <a:t>大学　小山准</a:t>
            </a:r>
            <a:r>
              <a:rPr lang="ja-JP" altLang="en-US" sz="2000" dirty="0" smtClean="0"/>
              <a:t>教授は書面確認（</a:t>
            </a:r>
            <a:r>
              <a:rPr lang="en-US" altLang="ja-JP" sz="2000" dirty="0" smtClean="0"/>
              <a:t>9/9</a:t>
            </a:r>
            <a:r>
              <a:rPr lang="ja-JP" altLang="en-US" sz="2000" dirty="0" smtClean="0"/>
              <a:t>）</a:t>
            </a:r>
            <a:endParaRPr lang="ja-JP" altLang="ja-JP" sz="2000" dirty="0"/>
          </a:p>
          <a:p>
            <a:endParaRPr lang="ja-JP" altLang="ja-JP" sz="2000" dirty="0"/>
          </a:p>
          <a:p>
            <a:r>
              <a:rPr lang="ja-JP" altLang="ja-JP" sz="2000" dirty="0"/>
              <a:t>３</a:t>
            </a:r>
            <a:r>
              <a:rPr lang="ja-JP" altLang="ja-JP" sz="2000" dirty="0" smtClean="0"/>
              <a:t>．</a:t>
            </a:r>
            <a:r>
              <a:rPr lang="ja-JP" altLang="en-US" sz="2000" dirty="0" smtClean="0"/>
              <a:t>現地確認ルート：　右図のとおり</a:t>
            </a:r>
            <a:endParaRPr lang="en-US" altLang="ja-JP" sz="2000" dirty="0" smtClean="0"/>
          </a:p>
          <a:p>
            <a:endParaRPr lang="en-US" altLang="ja-JP" sz="2000" dirty="0" smtClean="0"/>
          </a:p>
          <a:p>
            <a:r>
              <a:rPr lang="en-US" altLang="ja-JP" sz="2400" dirty="0"/>
              <a:t>	</a:t>
            </a:r>
            <a:r>
              <a:rPr lang="en-US" altLang="ja-JP" sz="2400" dirty="0" smtClean="0"/>
              <a:t>	</a:t>
            </a:r>
            <a:r>
              <a:rPr lang="ja-JP" altLang="en-US" sz="2400" dirty="0" smtClean="0"/>
              <a:t>　</a:t>
            </a:r>
            <a:r>
              <a:rPr lang="ja-JP" altLang="en-US" sz="2400" dirty="0"/>
              <a:t>　</a:t>
            </a:r>
            <a:r>
              <a:rPr lang="ja-JP" altLang="en-US" sz="2400" dirty="0" smtClean="0"/>
              <a:t>　 </a:t>
            </a:r>
            <a:r>
              <a:rPr lang="ja-JP" altLang="en-US" dirty="0" smtClean="0"/>
              <a:t>園部能勢線</a:t>
            </a:r>
            <a:endParaRPr lang="en-US" altLang="ja-JP" dirty="0" smtClean="0"/>
          </a:p>
          <a:p>
            <a:r>
              <a:rPr lang="en-US" altLang="ja-JP" dirty="0"/>
              <a:t>	</a:t>
            </a:r>
            <a:r>
              <a:rPr lang="en-US" altLang="ja-JP" dirty="0" smtClean="0"/>
              <a:t>		</a:t>
            </a:r>
            <a:r>
              <a:rPr lang="ja-JP" altLang="en-US" dirty="0" smtClean="0"/>
              <a:t>↓</a:t>
            </a:r>
            <a:endParaRPr lang="en-US" altLang="ja-JP" dirty="0" smtClean="0"/>
          </a:p>
          <a:p>
            <a:r>
              <a:rPr lang="en-US" altLang="ja-JP" dirty="0"/>
              <a:t>	</a:t>
            </a:r>
            <a:r>
              <a:rPr lang="en-US" altLang="ja-JP" dirty="0" smtClean="0"/>
              <a:t>	</a:t>
            </a:r>
            <a:r>
              <a:rPr lang="ja-JP" altLang="en-US" dirty="0" smtClean="0"/>
              <a:t>　　　　  茨木能勢線</a:t>
            </a:r>
            <a:endParaRPr lang="en-US" altLang="ja-JP" dirty="0" smtClean="0"/>
          </a:p>
          <a:p>
            <a:r>
              <a:rPr lang="en-US" altLang="ja-JP" dirty="0"/>
              <a:t>	</a:t>
            </a:r>
            <a:r>
              <a:rPr lang="en-US" altLang="ja-JP" dirty="0" smtClean="0"/>
              <a:t>		</a:t>
            </a:r>
            <a:r>
              <a:rPr lang="ja-JP" altLang="en-US" dirty="0" smtClean="0"/>
              <a:t>↓</a:t>
            </a:r>
            <a:endParaRPr lang="en-US" altLang="ja-JP" dirty="0" smtClean="0"/>
          </a:p>
          <a:p>
            <a:r>
              <a:rPr lang="en-US" altLang="ja-JP" dirty="0"/>
              <a:t>	</a:t>
            </a:r>
            <a:r>
              <a:rPr lang="en-US" altLang="ja-JP" dirty="0" smtClean="0"/>
              <a:t>	</a:t>
            </a:r>
            <a:r>
              <a:rPr lang="ja-JP" altLang="en-US" dirty="0" smtClean="0"/>
              <a:t>　　　　　国道</a:t>
            </a:r>
            <a:r>
              <a:rPr lang="en-US" altLang="ja-JP" dirty="0" smtClean="0"/>
              <a:t>423</a:t>
            </a:r>
            <a:r>
              <a:rPr lang="ja-JP" altLang="en-US" dirty="0" smtClean="0"/>
              <a:t>号</a:t>
            </a:r>
            <a:endParaRPr lang="ja-JP" altLang="ja-JP" sz="1600" dirty="0" smtClean="0"/>
          </a:p>
        </p:txBody>
      </p:sp>
      <p:sp>
        <p:nvSpPr>
          <p:cNvPr id="9" name="タイトル 1"/>
          <p:cNvSpPr>
            <a:spLocks noGrp="1"/>
          </p:cNvSpPr>
          <p:nvPr>
            <p:ph type="title"/>
          </p:nvPr>
        </p:nvSpPr>
        <p:spPr>
          <a:xfrm>
            <a:off x="457200" y="228600"/>
            <a:ext cx="8229600" cy="914400"/>
          </a:xfrm>
        </p:spPr>
        <p:txBody>
          <a:bodyPr>
            <a:normAutofit/>
          </a:bodyPr>
          <a:lstStyle/>
          <a:p>
            <a:r>
              <a:rPr lang="ja-JP" altLang="en-US" sz="2800" dirty="0">
                <a:latin typeface="HGSｺﾞｼｯｸM" panose="020B0600000000000000" pitchFamily="50" charset="-128"/>
                <a:ea typeface="HGSｺﾞｼｯｸM" panose="020B0600000000000000" pitchFamily="50" charset="-128"/>
              </a:rPr>
              <a:t>２</a:t>
            </a:r>
            <a:r>
              <a:rPr lang="ja-JP" altLang="en-US" sz="2800" dirty="0" smtClean="0">
                <a:latin typeface="HGSｺﾞｼｯｸM" panose="020B0600000000000000" pitchFamily="50" charset="-128"/>
                <a:ea typeface="HGSｺﾞｼｯｸM" panose="020B0600000000000000" pitchFamily="50" charset="-128"/>
              </a:rPr>
              <a:t>．規制区間の解除（緩和）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３）現地確認の概要</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 r="41469" b="-18131"/>
          <a:stretch/>
        </p:blipFill>
        <p:spPr bwMode="auto">
          <a:xfrm>
            <a:off x="7524328" y="612215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416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
        <p:nvSpPr>
          <p:cNvPr id="5" name="正方形/長方形 4"/>
          <p:cNvSpPr/>
          <p:nvPr/>
        </p:nvSpPr>
        <p:spPr>
          <a:xfrm>
            <a:off x="1187624" y="1268760"/>
            <a:ext cx="7416824" cy="5078313"/>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ja-JP" dirty="0"/>
              <a:t>○路線名</a:t>
            </a:r>
            <a:r>
              <a:rPr lang="en-US" altLang="ja-JP" dirty="0"/>
              <a:t>	</a:t>
            </a:r>
            <a:r>
              <a:rPr lang="ja-JP" altLang="ja-JP" dirty="0"/>
              <a:t>：　園部能勢線</a:t>
            </a:r>
          </a:p>
          <a:p>
            <a:r>
              <a:rPr lang="ja-JP" altLang="en-US" dirty="0" smtClean="0"/>
              <a:t>　　</a:t>
            </a:r>
            <a:r>
              <a:rPr lang="ja-JP" altLang="ja-JP" dirty="0" smtClean="0"/>
              <a:t>○</a:t>
            </a:r>
            <a:r>
              <a:rPr lang="ja-JP" altLang="ja-JP" dirty="0"/>
              <a:t>対象区間</a:t>
            </a:r>
            <a:r>
              <a:rPr lang="en-US" altLang="ja-JP" dirty="0"/>
              <a:t>	</a:t>
            </a:r>
            <a:r>
              <a:rPr lang="ja-JP" altLang="ja-JP" dirty="0"/>
              <a:t>：　能勢町宿野～京都府亀岡市畑野町広野（延長</a:t>
            </a:r>
            <a:r>
              <a:rPr lang="en-US" altLang="ja-JP" dirty="0"/>
              <a:t>2.8km</a:t>
            </a:r>
            <a:r>
              <a:rPr lang="ja-JP" altLang="ja-JP" dirty="0"/>
              <a:t>）</a:t>
            </a:r>
          </a:p>
          <a:p>
            <a:r>
              <a:rPr lang="ja-JP" altLang="en-US" dirty="0" smtClean="0"/>
              <a:t>　　</a:t>
            </a:r>
            <a:r>
              <a:rPr lang="ja-JP" altLang="ja-JP" dirty="0" smtClean="0"/>
              <a:t>○</a:t>
            </a:r>
            <a:r>
              <a:rPr lang="ja-JP" altLang="ja-JP" dirty="0"/>
              <a:t>交通量</a:t>
            </a:r>
            <a:r>
              <a:rPr lang="en-US" altLang="ja-JP" dirty="0"/>
              <a:t>	</a:t>
            </a:r>
            <a:r>
              <a:rPr lang="ja-JP" altLang="ja-JP" dirty="0"/>
              <a:t>：　</a:t>
            </a:r>
            <a:r>
              <a:rPr lang="en-US" altLang="ja-JP" dirty="0"/>
              <a:t>3,473</a:t>
            </a:r>
            <a:r>
              <a:rPr lang="ja-JP" altLang="ja-JP" dirty="0"/>
              <a:t>台</a:t>
            </a:r>
            <a:r>
              <a:rPr lang="en-US" altLang="ja-JP" dirty="0"/>
              <a:t>/24h</a:t>
            </a:r>
            <a:r>
              <a:rPr lang="ja-JP" altLang="ja-JP" dirty="0"/>
              <a:t>（</a:t>
            </a:r>
            <a:r>
              <a:rPr lang="en-US" altLang="ja-JP" dirty="0"/>
              <a:t>H22</a:t>
            </a:r>
            <a:r>
              <a:rPr lang="ja-JP" altLang="ja-JP" dirty="0"/>
              <a:t>年度道路交通センサス）</a:t>
            </a:r>
          </a:p>
          <a:p>
            <a:r>
              <a:rPr lang="ja-JP" altLang="en-US" dirty="0" smtClean="0"/>
              <a:t>　　</a:t>
            </a:r>
            <a:r>
              <a:rPr lang="ja-JP" altLang="ja-JP" dirty="0" smtClean="0"/>
              <a:t>○</a:t>
            </a:r>
            <a:r>
              <a:rPr lang="ja-JP" altLang="ja-JP" dirty="0"/>
              <a:t>規制基準</a:t>
            </a:r>
            <a:r>
              <a:rPr lang="en-US" altLang="ja-JP" dirty="0"/>
              <a:t>	</a:t>
            </a:r>
            <a:r>
              <a:rPr lang="ja-JP" altLang="ja-JP" dirty="0"/>
              <a:t>：　通行止め連続雨量</a:t>
            </a:r>
            <a:r>
              <a:rPr lang="en-US" altLang="ja-JP" dirty="0"/>
              <a:t>150mm</a:t>
            </a:r>
            <a:r>
              <a:rPr lang="ja-JP" altLang="ja-JP" dirty="0"/>
              <a:t>（通行注意</a:t>
            </a:r>
            <a:r>
              <a:rPr lang="en-US" altLang="ja-JP" dirty="0"/>
              <a:t>100mm</a:t>
            </a:r>
            <a:r>
              <a:rPr lang="ja-JP" altLang="ja-JP" dirty="0"/>
              <a:t>）</a:t>
            </a:r>
          </a:p>
          <a:p>
            <a:r>
              <a:rPr lang="ja-JP" altLang="en-US" dirty="0" smtClean="0"/>
              <a:t>　　</a:t>
            </a:r>
            <a:r>
              <a:rPr lang="ja-JP" altLang="ja-JP" dirty="0" smtClean="0"/>
              <a:t>○指</a:t>
            </a:r>
            <a:r>
              <a:rPr lang="ja-JP" altLang="ja-JP" dirty="0"/>
              <a:t>定年度</a:t>
            </a:r>
            <a:r>
              <a:rPr lang="en-US" altLang="ja-JP" dirty="0"/>
              <a:t>	</a:t>
            </a:r>
            <a:r>
              <a:rPr lang="ja-JP" altLang="ja-JP" dirty="0"/>
              <a:t>：　昭和</a:t>
            </a:r>
            <a:r>
              <a:rPr lang="en-US" altLang="ja-JP" dirty="0"/>
              <a:t>46</a:t>
            </a:r>
            <a:r>
              <a:rPr lang="ja-JP" altLang="ja-JP"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endParaRPr lang="en-US" altLang="ja-JP" dirty="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3621974907"/>
              </p:ext>
            </p:extLst>
          </p:nvPr>
        </p:nvGraphicFramePr>
        <p:xfrm>
          <a:off x="1547664" y="3514656"/>
          <a:ext cx="6912768" cy="109728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連続雨量（宿野三区）</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a:effectLst/>
                        </a:rPr>
                        <a:t>H25.9.15</a:t>
                      </a:r>
                      <a:r>
                        <a:rPr lang="ja-JP" sz="1800" kern="100" dirty="0">
                          <a:effectLst/>
                        </a:rPr>
                        <a:t>～</a:t>
                      </a:r>
                      <a:r>
                        <a:rPr lang="en-US" sz="1800" kern="100" dirty="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242mm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a:effectLst/>
                        </a:rPr>
                        <a:t>H26.8.16</a:t>
                      </a:r>
                      <a:r>
                        <a:rPr lang="ja-JP" sz="1800" kern="100">
                          <a:effectLst/>
                        </a:rPr>
                        <a:t>～</a:t>
                      </a:r>
                      <a:r>
                        <a:rPr lang="en-US" sz="1800" kern="100">
                          <a:effectLst/>
                        </a:rPr>
                        <a:t>17</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162mm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a:effectLst/>
                        </a:rPr>
                        <a:t>H27.7.17</a:t>
                      </a:r>
                      <a:r>
                        <a:rPr lang="ja-JP" sz="1800" kern="100" dirty="0">
                          <a:effectLst/>
                        </a:rPr>
                        <a:t>～</a:t>
                      </a:r>
                      <a:r>
                        <a:rPr lang="en-US" sz="1800" kern="100" dirty="0">
                          <a:effectLst/>
                        </a:rPr>
                        <a:t>18</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221mm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1083391404"/>
              </p:ext>
            </p:extLst>
          </p:nvPr>
        </p:nvGraphicFramePr>
        <p:xfrm>
          <a:off x="1549107" y="5544656"/>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a:effectLst/>
                        </a:rPr>
                        <a:t>H25.9.16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242mm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210mm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6042774"/>
            <a:ext cx="7344308" cy="338554"/>
          </a:xfrm>
          <a:prstGeom prst="rect">
            <a:avLst/>
          </a:prstGeom>
        </p:spPr>
        <p:txBody>
          <a:bodyPr wrap="square">
            <a:spAutoFit/>
          </a:bodyPr>
          <a:lstStyle/>
          <a:p>
            <a:r>
              <a:rPr lang="ja-JP" altLang="ja-JP" sz="1600" dirty="0"/>
              <a:t>※雨量観測所　宿野三区（観測所からの距離１．６ｋｍ〔最長</a:t>
            </a:r>
            <a:r>
              <a:rPr lang="en-US" altLang="ja-JP" sz="1600" dirty="0"/>
              <a:t>2.8km</a:t>
            </a:r>
            <a:r>
              <a:rPr lang="ja-JP" altLang="ja-JP" sz="1600" dirty="0" err="1"/>
              <a:t>、</a:t>
            </a:r>
            <a:r>
              <a:rPr lang="ja-JP" altLang="ja-JP" sz="1600" dirty="0"/>
              <a:t>最短</a:t>
            </a:r>
            <a:r>
              <a:rPr lang="en-US" altLang="ja-JP" sz="1600" dirty="0"/>
              <a:t>0.8km</a:t>
            </a:r>
            <a:r>
              <a:rPr lang="ja-JP" altLang="ja-JP" sz="1600" dirty="0"/>
              <a:t>〕</a:t>
            </a:r>
            <a:r>
              <a:rPr lang="ja-JP" altLang="ja-JP" sz="1600" dirty="0" smtClean="0"/>
              <a:t>）</a:t>
            </a:r>
            <a:endParaRPr lang="ja-JP" altLang="ja-JP" sz="1600" dirty="0"/>
          </a:p>
        </p:txBody>
      </p:sp>
      <p:sp>
        <p:nvSpPr>
          <p:cNvPr id="11"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４）現地確認結果（園部能勢線）</a:t>
            </a:r>
          </a:p>
        </p:txBody>
      </p:sp>
      <p:sp>
        <p:nvSpPr>
          <p:cNvPr id="12" name="正方形/長方形 11"/>
          <p:cNvSpPr/>
          <p:nvPr/>
        </p:nvSpPr>
        <p:spPr>
          <a:xfrm>
            <a:off x="1547664" y="4581128"/>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Tree>
    <p:extLst>
      <p:ext uri="{BB962C8B-B14F-4D97-AF65-F5344CB8AC3E}">
        <p14:creationId xmlns:p14="http://schemas.microsoft.com/office/powerpoint/2010/main" val="2934382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資料２</a:t>
            </a:r>
            <a:r>
              <a:rPr kumimoji="1" lang="en-US" altLang="ja-JP" smtClean="0"/>
              <a:t>-</a:t>
            </a:r>
            <a:r>
              <a:rPr kumimoji="1" lang="ja-JP" altLang="en-US" smtClean="0"/>
              <a:t>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67852"/>
            <a:ext cx="8026179" cy="483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タイトル 1"/>
          <p:cNvSpPr>
            <a:spLocks noGrp="1"/>
          </p:cNvSpPr>
          <p:nvPr>
            <p:ph type="title"/>
          </p:nvPr>
        </p:nvSpPr>
        <p:spPr>
          <a:xfrm>
            <a:off x="457200" y="228600"/>
            <a:ext cx="8229600" cy="914400"/>
          </a:xfrm>
        </p:spPr>
        <p:txBody>
          <a:bodyPr>
            <a:normAutofit/>
          </a:bodyPr>
          <a:lstStyle/>
          <a:p>
            <a:r>
              <a:rPr lang="ja-JP" altLang="en-US" sz="2800" dirty="0" smtClean="0">
                <a:latin typeface="HGSｺﾞｼｯｸM" panose="020B0600000000000000" pitchFamily="50" charset="-128"/>
                <a:ea typeface="HGSｺﾞｼｯｸM" panose="020B0600000000000000" pitchFamily="50" charset="-128"/>
              </a:rPr>
              <a:t>２．規制区間の解除（緩和）</a:t>
            </a:r>
            <a:r>
              <a:rPr lang="en-US" altLang="ja-JP" sz="2200" dirty="0" smtClean="0">
                <a:latin typeface="HGSｺﾞｼｯｸM" panose="020B0600000000000000" pitchFamily="50" charset="-128"/>
                <a:ea typeface="HGSｺﾞｼｯｸM" panose="020B0600000000000000" pitchFamily="50" charset="-128"/>
              </a:rPr>
              <a:t/>
            </a:r>
            <a:br>
              <a:rPr lang="en-US" altLang="ja-JP" sz="2200"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zh-TW" altLang="en-US" sz="2200" dirty="0">
                <a:latin typeface="HGSｺﾞｼｯｸM" panose="020B0600000000000000" pitchFamily="50" charset="-128"/>
                <a:ea typeface="HGSｺﾞｼｯｸM" panose="020B0600000000000000" pitchFamily="50" charset="-128"/>
              </a:rPr>
              <a:t>４）現地確認結果（園部能勢線）</a:t>
            </a:r>
          </a:p>
        </p:txBody>
      </p:sp>
    </p:spTree>
    <p:extLst>
      <p:ext uri="{BB962C8B-B14F-4D97-AF65-F5344CB8AC3E}">
        <p14:creationId xmlns:p14="http://schemas.microsoft.com/office/powerpoint/2010/main" val="39219688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a:solidFill>
            <a:schemeClr val="tx1"/>
          </a:solidFill>
          <a:prstDash val="solid"/>
        </a:ln>
      </a:spPr>
      <a:bodyPr wrap="square" rtlCol="0">
        <a:spAutoFit/>
      </a:bodyPr>
      <a:lstStyle>
        <a:defPPr marL="457200" indent="-457200">
          <a:buFont typeface="Wingdings" panose="05000000000000000000" pitchFamily="2" charset="2"/>
          <a:buChar char="l"/>
          <a:defRPr sz="2800" dirty="0" smtClean="0">
            <a:latin typeface="HGSｺﾞｼｯｸM" panose="020B0600000000000000" pitchFamily="50" charset="-128"/>
            <a:ea typeface="HGSｺﾞｼｯｸM" panose="020B0600000000000000"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A871CB5-F6B0-430C-BFBD-79C5EE65286C}"/>
</file>

<file path=customXml/itemProps2.xml><?xml version="1.0" encoding="utf-8"?>
<ds:datastoreItem xmlns:ds="http://schemas.openxmlformats.org/officeDocument/2006/customXml" ds:itemID="{665068BF-CDCB-4031-A3FE-D7B4F2219578}"/>
</file>

<file path=customXml/itemProps3.xml><?xml version="1.0" encoding="utf-8"?>
<ds:datastoreItem xmlns:ds="http://schemas.openxmlformats.org/officeDocument/2006/customXml" ds:itemID="{14404B57-6FFA-48B8-BFC9-3B3637DB0FB4}"/>
</file>

<file path=docProps/app.xml><?xml version="1.0" encoding="utf-8"?>
<Properties xmlns="http://schemas.openxmlformats.org/officeDocument/2006/extended-properties" xmlns:vt="http://schemas.openxmlformats.org/officeDocument/2006/docPropsVTypes">
  <Template>Origin</Template>
  <TotalTime>14872</TotalTime>
  <Words>3388</Words>
  <Application>Microsoft Office PowerPoint</Application>
  <PresentationFormat>画面に合わせる (4:3)</PresentationFormat>
  <Paragraphs>821</Paragraphs>
  <Slides>51</Slides>
  <Notes>25</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51</vt:i4>
      </vt:variant>
    </vt:vector>
  </HeadingPairs>
  <TitlesOfParts>
    <vt:vector size="53" baseType="lpstr">
      <vt:lpstr>アース</vt:lpstr>
      <vt:lpstr>Picture</vt:lpstr>
      <vt:lpstr>異常気象時通行規制区間及び 　規制基準の見直し検討について　　　　　</vt:lpstr>
      <vt:lpstr>PowerPoint プレゼンテーション</vt:lpstr>
      <vt:lpstr>１．はじめに　～検討対象～</vt:lpstr>
      <vt:lpstr>２．規制区間の解除（緩和） 　１）異常気象時通行規制区間の見直し</vt:lpstr>
      <vt:lpstr>２．規制区間の解除（緩和） 　１）異常気象時通行規制区間の見直し</vt:lpstr>
      <vt:lpstr>２．規制区間の解除（緩和） 　２）今回、現地確認を実施した区間</vt:lpstr>
      <vt:lpstr>２．規制区間の解除（緩和） 　３）現地確認の概要</vt:lpstr>
      <vt:lpstr>２．規制区間の解除（緩和） 　４）現地確認結果（園部能勢線）</vt:lpstr>
      <vt:lpstr>２．規制区間の解除（緩和） 　４）現地確認結果（園部能勢線）</vt:lpstr>
      <vt:lpstr>２．規制区間の解除（緩和） 　４）現地確認結果（園部能勢線）</vt:lpstr>
      <vt:lpstr>２．規制区間の解除（緩和） 　４）現地確認結果（園部能勢線）</vt:lpstr>
      <vt:lpstr>２．規制区間の解除（緩和） 　４）現地確認結果（園部能勢線）</vt:lpstr>
      <vt:lpstr>２．規制区間の解除（緩和） 　４）現地確認結果（園部能勢線）</vt:lpstr>
      <vt:lpstr>２．規制区間の解除（緩和） 　４）現地確認結果（園部能勢線）</vt:lpstr>
      <vt:lpstr>２．規制区間の解除（緩和） 　５）現地確認結果（茨木能勢線）</vt:lpstr>
      <vt:lpstr>２．規制区間の解除（緩和） 　５）現地確認結果（茨木能勢線）</vt:lpstr>
      <vt:lpstr>２．規制区間の解除（緩和） 　５）現地確認結果（茨木能勢線）</vt:lpstr>
      <vt:lpstr>２．規制区間の解除（緩和） 　５）現地確認結果（茨木能勢線）</vt:lpstr>
      <vt:lpstr>２．規制区間の解除（緩和） 　５）現地確認結果（茨木能勢線）</vt:lpstr>
      <vt:lpstr>２．規制区間の解除（緩和） 　５）現地確認結果（茨木能勢線）</vt:lpstr>
      <vt:lpstr>２．規制区間の解除（緩和） 　 ６）現地確認結果（国道423号）</vt:lpstr>
      <vt:lpstr>２．規制区間の解除（緩和） 　 ６）現地確認結果（国道423号）</vt:lpstr>
      <vt:lpstr>２．規制区間の解除（緩和） 　 ６）現地確認結果（国道423号）</vt:lpstr>
      <vt:lpstr>２．規制区間の解除（緩和） 　 ６）現地確認結果（国道423号）</vt:lpstr>
      <vt:lpstr>２．規制区間の解除（緩和） 　 ６）現地確認結果（国道423号）</vt:lpstr>
      <vt:lpstr>２．規制区間の解除（緩和） 　 ６）現地確認結果（国道423号）</vt:lpstr>
      <vt:lpstr>２．規制区間の解除（緩和） 　 ６）現地確認結果（国道423号）</vt:lpstr>
      <vt:lpstr>２．規制区間の解除（緩和） 　 ６）現地確認等スケジュール（案）</vt:lpstr>
      <vt:lpstr>３．規制発令の解除基準の見直しの検討 　1）概要</vt:lpstr>
      <vt:lpstr>３．規制発令の解除基準の見直しの検討 　1）概要</vt:lpstr>
      <vt:lpstr>３．規制発令の解除基準の見直しの検討 　2）解除基準の検討</vt:lpstr>
      <vt:lpstr>３．規制発令の解除基準の見直しの検討 　2）基本項目：①降雨指標の整理</vt:lpstr>
      <vt:lpstr>３．規制発令の解除基準の見直しの検討 　2）基本項目：②災害履歴の整理</vt:lpstr>
      <vt:lpstr>３．規制発令の解除基準の見直しの検討 　2）基本項目：③降雨停止時間等と災害の関係整理 　　　　　　　　　～規制発令の解除基準の設定方法の検討～</vt:lpstr>
      <vt:lpstr>３．規制発令の解除基準の見直しの検討 　3）④モニタリング</vt:lpstr>
      <vt:lpstr>４．道路防災対策の優先順位付けの検討 　1）検討フロー</vt:lpstr>
      <vt:lpstr>４．道路防災対策の優先順位付けの検討 　2）調査検討項目</vt:lpstr>
      <vt:lpstr>４．道路防災対策の優先順位付けの検討 　3）調査検討項目：①降雨特性の分析</vt:lpstr>
      <vt:lpstr>４．道路防災対策の優先順位付けの検討 　3）調査検討項目： ①降雨特性の分析</vt:lpstr>
      <vt:lpstr>４．道路防災対策の優先順位付けの検討 　3）調査検討項目：②災害発生地域の地形・地質</vt:lpstr>
      <vt:lpstr>４．道路防災対策の優先順位付けの検討 　3）調査検討項目： ②災害発生地域の地形・地質</vt:lpstr>
      <vt:lpstr>４．道路防災対策の優先順位付けの検討 　3）調査検討項目： ②災害発生地域の地形・地質</vt:lpstr>
      <vt:lpstr>４．道路防災対策の優先順位付けの検討 　3）調査検討項目： ②災害発生地域の地形・地質</vt:lpstr>
      <vt:lpstr>４．道路防災対策の優先順位付けの検討 　3）調査検討項目： ②道路区間の地形情報の把握</vt:lpstr>
      <vt:lpstr>４．道路防災対策の優先順位付けの検討 　3）調査検討項目：③斜面崩壊の要因分析</vt:lpstr>
      <vt:lpstr>４．道路防災対策の優先順位付けの検討 　3）調査検討項目： ③斜面崩壊の要因分析（重回帰分析）</vt:lpstr>
      <vt:lpstr>４．道路防災対策の優先順位付けの検討 　3）調査検討項目： ③斜面崩壊の要因分析（判別分析）</vt:lpstr>
      <vt:lpstr>４．道路防災対策の優先順位付けの検討 　3）調査検討項目： ③災害履歴密度の加味</vt:lpstr>
      <vt:lpstr>４．道路防災対策の優先順位付けの検討 　3）調査検討項目：④発生危険度</vt:lpstr>
      <vt:lpstr>４．道路防災対策の優先順位付けの検討 　3）調査検討項目：⑤安全性評価</vt:lpstr>
      <vt:lpstr>５．まとめ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679</cp:revision>
  <cp:lastPrinted>2016-09-14T11:23:47Z</cp:lastPrinted>
  <dcterms:created xsi:type="dcterms:W3CDTF">2015-11-17T02:43:53Z</dcterms:created>
  <dcterms:modified xsi:type="dcterms:W3CDTF">2016-09-27T23:07:40Z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