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0"/>
  </p:notesMasterIdLst>
  <p:handoutMasterIdLst>
    <p:handoutMasterId r:id="rId31"/>
  </p:handoutMasterIdLst>
  <p:sldIdLst>
    <p:sldId id="457" r:id="rId5"/>
    <p:sldId id="458" r:id="rId6"/>
    <p:sldId id="459" r:id="rId7"/>
    <p:sldId id="472" r:id="rId8"/>
    <p:sldId id="450" r:id="rId9"/>
    <p:sldId id="496" r:id="rId10"/>
    <p:sldId id="500" r:id="rId11"/>
    <p:sldId id="501" r:id="rId12"/>
    <p:sldId id="502" r:id="rId13"/>
    <p:sldId id="504" r:id="rId14"/>
    <p:sldId id="498" r:id="rId15"/>
    <p:sldId id="490" r:id="rId16"/>
    <p:sldId id="499" r:id="rId17"/>
    <p:sldId id="479" r:id="rId18"/>
    <p:sldId id="480" r:id="rId19"/>
    <p:sldId id="486" r:id="rId20"/>
    <p:sldId id="463" r:id="rId21"/>
    <p:sldId id="465" r:id="rId22"/>
    <p:sldId id="466" r:id="rId23"/>
    <p:sldId id="467" r:id="rId24"/>
    <p:sldId id="468" r:id="rId25"/>
    <p:sldId id="469" r:id="rId26"/>
    <p:sldId id="470" r:id="rId27"/>
    <p:sldId id="471" r:id="rId28"/>
    <p:sldId id="495" r:id="rId2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15"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CCFF"/>
    <a:srgbClr val="66CCFF"/>
    <a:srgbClr val="0005DA"/>
    <a:srgbClr val="99FF66"/>
    <a:srgbClr val="CCE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750" autoAdjust="0"/>
    <p:restoredTop sz="80776" autoAdjust="0"/>
  </p:normalViewPr>
  <p:slideViewPr>
    <p:cSldViewPr>
      <p:cViewPr varScale="1">
        <p:scale>
          <a:sx n="56" d="100"/>
          <a:sy n="56" d="100"/>
        </p:scale>
        <p:origin x="-1320" y="-96"/>
      </p:cViewPr>
      <p:guideLst>
        <p:guide orient="horz" pos="2115"/>
        <p:guide pos="292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BC3C6862-171D-4FA5-8E4E-589A6A937605}" type="datetimeFigureOut">
              <a:rPr kumimoji="1" lang="ja-JP" altLang="en-US" smtClean="0"/>
              <a:t>2016/9/27</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697467D-8C6B-4E34-A3D7-29A58627CA01}" type="slidenum">
              <a:rPr kumimoji="1" lang="ja-JP" altLang="en-US" smtClean="0"/>
              <a:t>‹#›</a:t>
            </a:fld>
            <a:endParaRPr kumimoji="1" lang="ja-JP" altLang="en-US"/>
          </a:p>
        </p:txBody>
      </p:sp>
    </p:spTree>
    <p:extLst>
      <p:ext uri="{BB962C8B-B14F-4D97-AF65-F5344CB8AC3E}">
        <p14:creationId xmlns:p14="http://schemas.microsoft.com/office/powerpoint/2010/main" val="10993533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433" tIns="45717" rIns="91433" bIns="45717" rtlCol="0"/>
          <a:lstStyle>
            <a:lvl1pPr algn="r">
              <a:defRPr sz="1200"/>
            </a:lvl1pPr>
          </a:lstStyle>
          <a:p>
            <a:fld id="{ECF6F7F8-8913-4732-AEA3-7F832FCF49E4}" type="datetimeFigureOut">
              <a:rPr kumimoji="1" lang="ja-JP" altLang="en-US" smtClean="0"/>
              <a:t>2016/9/27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696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6967"/>
          </a:xfrm>
          <a:prstGeom prst="rect">
            <a:avLst/>
          </a:prstGeom>
        </p:spPr>
        <p:txBody>
          <a:bodyPr vert="horz" lIns="91433" tIns="45717" rIns="91433" bIns="45717"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3718832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10</a:t>
            </a:fld>
            <a:endParaRPr lang="en-US" altLang="ja-JP"/>
          </a:p>
        </p:txBody>
      </p:sp>
    </p:spTree>
    <p:extLst>
      <p:ext uri="{BB962C8B-B14F-4D97-AF65-F5344CB8AC3E}">
        <p14:creationId xmlns:p14="http://schemas.microsoft.com/office/powerpoint/2010/main" val="218584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11</a:t>
            </a:fld>
            <a:endParaRPr lang="en-US" altLang="ja-JP"/>
          </a:p>
        </p:txBody>
      </p:sp>
    </p:spTree>
    <p:extLst>
      <p:ext uri="{BB962C8B-B14F-4D97-AF65-F5344CB8AC3E}">
        <p14:creationId xmlns:p14="http://schemas.microsoft.com/office/powerpoint/2010/main" val="318387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12</a:t>
            </a:fld>
            <a:endParaRPr lang="en-US" altLang="ja-JP"/>
          </a:p>
        </p:txBody>
      </p:sp>
    </p:spTree>
    <p:extLst>
      <p:ext uri="{BB962C8B-B14F-4D97-AF65-F5344CB8AC3E}">
        <p14:creationId xmlns:p14="http://schemas.microsoft.com/office/powerpoint/2010/main" val="140961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13</a:t>
            </a:fld>
            <a:endParaRPr lang="en-US" altLang="ja-JP"/>
          </a:p>
        </p:txBody>
      </p:sp>
    </p:spTree>
    <p:extLst>
      <p:ext uri="{BB962C8B-B14F-4D97-AF65-F5344CB8AC3E}">
        <p14:creationId xmlns:p14="http://schemas.microsoft.com/office/powerpoint/2010/main" val="2724559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14</a:t>
            </a:fld>
            <a:endParaRPr lang="en-US" altLang="ja-JP"/>
          </a:p>
        </p:txBody>
      </p:sp>
    </p:spTree>
    <p:extLst>
      <p:ext uri="{BB962C8B-B14F-4D97-AF65-F5344CB8AC3E}">
        <p14:creationId xmlns:p14="http://schemas.microsoft.com/office/powerpoint/2010/main" val="328811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15</a:t>
            </a:fld>
            <a:endParaRPr lang="en-US" altLang="ja-JP"/>
          </a:p>
        </p:txBody>
      </p:sp>
    </p:spTree>
    <p:extLst>
      <p:ext uri="{BB962C8B-B14F-4D97-AF65-F5344CB8AC3E}">
        <p14:creationId xmlns:p14="http://schemas.microsoft.com/office/powerpoint/2010/main" val="168872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16</a:t>
            </a:fld>
            <a:endParaRPr lang="en-US" altLang="ja-JP"/>
          </a:p>
        </p:txBody>
      </p:sp>
    </p:spTree>
    <p:extLst>
      <p:ext uri="{BB962C8B-B14F-4D97-AF65-F5344CB8AC3E}">
        <p14:creationId xmlns:p14="http://schemas.microsoft.com/office/powerpoint/2010/main" val="207388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17</a:t>
            </a:fld>
            <a:endParaRPr lang="en-US" altLang="ja-JP"/>
          </a:p>
        </p:txBody>
      </p:sp>
    </p:spTree>
    <p:extLst>
      <p:ext uri="{BB962C8B-B14F-4D97-AF65-F5344CB8AC3E}">
        <p14:creationId xmlns:p14="http://schemas.microsoft.com/office/powerpoint/2010/main" val="303915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18</a:t>
            </a:fld>
            <a:endParaRPr lang="en-US" altLang="ja-JP"/>
          </a:p>
        </p:txBody>
      </p:sp>
    </p:spTree>
    <p:extLst>
      <p:ext uri="{BB962C8B-B14F-4D97-AF65-F5344CB8AC3E}">
        <p14:creationId xmlns:p14="http://schemas.microsoft.com/office/powerpoint/2010/main" val="3865474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19</a:t>
            </a:fld>
            <a:endParaRPr kumimoji="1" lang="ja-JP" altLang="en-US"/>
          </a:p>
        </p:txBody>
      </p:sp>
    </p:spTree>
    <p:extLst>
      <p:ext uri="{BB962C8B-B14F-4D97-AF65-F5344CB8AC3E}">
        <p14:creationId xmlns:p14="http://schemas.microsoft.com/office/powerpoint/2010/main" val="15143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並びは、・・・</a:t>
            </a:r>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1931438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20</a:t>
            </a:fld>
            <a:endParaRPr kumimoji="1" lang="ja-JP" altLang="en-US"/>
          </a:p>
        </p:txBody>
      </p:sp>
    </p:spTree>
    <p:extLst>
      <p:ext uri="{BB962C8B-B14F-4D97-AF65-F5344CB8AC3E}">
        <p14:creationId xmlns:p14="http://schemas.microsoft.com/office/powerpoint/2010/main" val="414701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21</a:t>
            </a:fld>
            <a:endParaRPr kumimoji="1" lang="ja-JP" altLang="en-US"/>
          </a:p>
        </p:txBody>
      </p:sp>
    </p:spTree>
    <p:extLst>
      <p:ext uri="{BB962C8B-B14F-4D97-AF65-F5344CB8AC3E}">
        <p14:creationId xmlns:p14="http://schemas.microsoft.com/office/powerpoint/2010/main" val="1252572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22</a:t>
            </a:fld>
            <a:endParaRPr kumimoji="1" lang="ja-JP" altLang="en-US"/>
          </a:p>
        </p:txBody>
      </p:sp>
    </p:spTree>
    <p:extLst>
      <p:ext uri="{BB962C8B-B14F-4D97-AF65-F5344CB8AC3E}">
        <p14:creationId xmlns:p14="http://schemas.microsoft.com/office/powerpoint/2010/main" val="3021942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24</a:t>
            </a:fld>
            <a:endParaRPr kumimoji="1" lang="ja-JP" altLang="en-US"/>
          </a:p>
        </p:txBody>
      </p:sp>
    </p:spTree>
    <p:extLst>
      <p:ext uri="{BB962C8B-B14F-4D97-AF65-F5344CB8AC3E}">
        <p14:creationId xmlns:p14="http://schemas.microsoft.com/office/powerpoint/2010/main" val="333601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25</a:t>
            </a:fld>
            <a:endParaRPr kumimoji="1" lang="ja-JP" altLang="en-US"/>
          </a:p>
        </p:txBody>
      </p:sp>
    </p:spTree>
    <p:extLst>
      <p:ext uri="{BB962C8B-B14F-4D97-AF65-F5344CB8AC3E}">
        <p14:creationId xmlns:p14="http://schemas.microsoft.com/office/powerpoint/2010/main" val="64212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〇本検討は、大阪中央環状線や国道</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号などの、社会的影響度の大きい大幹線道路の橋梁群の架け替え、維持管理の在り方については、将来に負担を残さないため、</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見極めが必要と、</a:t>
            </a:r>
            <a:r>
              <a:rPr kumimoji="1" lang="ja-JP" altLang="en-US" sz="1200" dirty="0">
                <a:latin typeface="HGSｺﾞｼｯｸM" panose="020B0600000000000000" pitchFamily="50" charset="-128"/>
                <a:ea typeface="HGSｺﾞｼｯｸM" panose="020B0600000000000000" pitchFamily="50" charset="-128"/>
              </a:rPr>
              <a:t>大阪府都市基盤施設長寿命化計画において、位置づけられております。</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a:t>
            </a:fld>
            <a:endParaRPr kumimoji="1" lang="ja-JP" altLang="en-US"/>
          </a:p>
        </p:txBody>
      </p:sp>
    </p:spTree>
    <p:extLst>
      <p:ext uri="{BB962C8B-B14F-4D97-AF65-F5344CB8AC3E}">
        <p14:creationId xmlns:p14="http://schemas.microsoft.com/office/powerpoint/2010/main" val="281022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〇昨年度は、</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架橋位置毎に考慮すべき要因を検討し、</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〇施工方法を複数案検討して、各案に対して、工期、事業費等を算出した。</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〇今年度は、その各案に対して、社会的影響の検討、更新か維持管理におけるメリット、デメリットを打ち出したうえで、</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〇</a:t>
            </a:r>
            <a:r>
              <a:rPr lang="ja-JP" altLang="en-US" b="0" dirty="0">
                <a:latin typeface="HGSｺﾞｼｯｸM" panose="020B0600000000000000" pitchFamily="50" charset="-128"/>
                <a:ea typeface="HGSｺﾞｼｯｸM" panose="020B0600000000000000" pitchFamily="50" charset="-128"/>
                <a:cs typeface="Meiryo UI" panose="020B0604030504040204" pitchFamily="50" charset="-128"/>
              </a:rPr>
              <a:t>最終判定を行うための判断材料整理を行い、今後の更新可否の見極めを行うという大きな流れとなっております。</a:t>
            </a:r>
            <a:endParaRPr lang="en-US" altLang="ja-JP" b="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latin typeface="HGSｺﾞｼｯｸM" panose="020B0600000000000000" pitchFamily="50" charset="-128"/>
                <a:ea typeface="HGSｺﾞｼｯｸM" panose="020B0600000000000000" pitchFamily="50" charset="-128"/>
                <a:cs typeface="Meiryo UI" panose="020B0604030504040204" pitchFamily="50" charset="-128"/>
              </a:rPr>
              <a:t>〇鉄道を跨ぐ</a:t>
            </a:r>
            <a:r>
              <a:rPr kumimoji="1" lang="ja-JP" altLang="en-US" b="0" dirty="0"/>
              <a:t>跨線橋の補修補強検討につきましても、</a:t>
            </a:r>
            <a:r>
              <a:rPr lang="ja-JP" altLang="en-US" b="0" dirty="0">
                <a:latin typeface="HGSｺﾞｼｯｸM" panose="020B0600000000000000" pitchFamily="50" charset="-128"/>
                <a:ea typeface="HGSｺﾞｼｯｸM" panose="020B0600000000000000" pitchFamily="50" charset="-128"/>
                <a:cs typeface="Meiryo UI" panose="020B0604030504040204" pitchFamily="50" charset="-128"/>
              </a:rPr>
              <a:t>大幹線道路は、</a:t>
            </a:r>
            <a:r>
              <a:rPr kumimoji="1" lang="ja-JP" altLang="en-US" b="0" dirty="0"/>
              <a:t>相当な影響が予想されることから、それらを見極めていくという事で進めております。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a:t>
            </a:fld>
            <a:endParaRPr kumimoji="1" lang="ja-JP" altLang="en-US"/>
          </a:p>
        </p:txBody>
      </p:sp>
    </p:spTree>
    <p:extLst>
      <p:ext uri="{BB962C8B-B14F-4D97-AF65-F5344CB8AC3E}">
        <p14:creationId xmlns:p14="http://schemas.microsoft.com/office/powerpoint/2010/main" val="267396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r>
              <a:rPr lang="ja-JP" altLang="en-US" dirty="0">
                <a:latin typeface="Arial" panose="020B0604020202020204" pitchFamily="34" charset="0"/>
              </a:rPr>
              <a:t>〇まず、社会的影響の検討方針につきましては、交通量推計（マクロ分析）を実施し、</a:t>
            </a:r>
            <a:endParaRPr lang="en-US" altLang="ja-JP" dirty="0">
              <a:latin typeface="Arial" panose="020B0604020202020204" pitchFamily="34" charset="0"/>
            </a:endParaRPr>
          </a:p>
          <a:p>
            <a:r>
              <a:rPr lang="ja-JP" altLang="en-US" dirty="0">
                <a:latin typeface="Arial" panose="020B0604020202020204" pitchFamily="34" charset="0"/>
              </a:rPr>
              <a:t>〇並行して、費用便益分析マニュアルに沿った、（走行時間、走行経費、交通事故）による損失を算出し、</a:t>
            </a:r>
            <a:endParaRPr lang="en-US" altLang="ja-JP" dirty="0">
              <a:latin typeface="Arial" panose="020B0604020202020204" pitchFamily="34" charset="0"/>
            </a:endParaRPr>
          </a:p>
          <a:p>
            <a:r>
              <a:rPr lang="ja-JP" altLang="en-US" dirty="0">
                <a:latin typeface="Arial" panose="020B0604020202020204" pitchFamily="34" charset="0"/>
              </a:rPr>
              <a:t>〇詳細な説明は、</a:t>
            </a:r>
            <a:r>
              <a:rPr lang="en-US" altLang="ja-JP" dirty="0">
                <a:latin typeface="Arial" panose="020B0604020202020204" pitchFamily="34" charset="0"/>
              </a:rPr>
              <a:t>6</a:t>
            </a:r>
            <a:r>
              <a:rPr lang="ja-JP" altLang="en-US" dirty="0">
                <a:latin typeface="Arial" panose="020B0604020202020204" pitchFamily="34" charset="0"/>
              </a:rPr>
              <a:t>ページ、</a:t>
            </a:r>
            <a:r>
              <a:rPr lang="en-US" altLang="ja-JP" dirty="0">
                <a:latin typeface="Arial" panose="020B0604020202020204" pitchFamily="34" charset="0"/>
              </a:rPr>
              <a:t>7</a:t>
            </a:r>
            <a:r>
              <a:rPr lang="ja-JP" altLang="en-US" dirty="0">
                <a:latin typeface="Arial" panose="020B0604020202020204" pitchFamily="34" charset="0"/>
              </a:rPr>
              <a:t>ページに記載しておりますが、時間の関係上今回は割愛させていただきます。</a:t>
            </a:r>
            <a:endParaRPr lang="en-US" altLang="ja-JP" dirty="0">
              <a:latin typeface="Arial" panose="020B0604020202020204" pitchFamily="34" charset="0"/>
            </a:endParaRPr>
          </a:p>
          <a:p>
            <a:r>
              <a:rPr lang="ja-JP" altLang="en-US" dirty="0">
                <a:latin typeface="Arial" panose="020B0604020202020204" pitchFamily="34" charset="0"/>
              </a:rPr>
              <a:t>〇また、現在の作業の進捗でございますが、・・・・・・</a:t>
            </a:r>
            <a:endParaRPr lang="en-US" altLang="ja-JP"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5</a:t>
            </a:fld>
            <a:endParaRPr lang="en-US" altLang="ja-JP"/>
          </a:p>
        </p:txBody>
      </p:sp>
    </p:spTree>
    <p:extLst>
      <p:ext uri="{BB962C8B-B14F-4D97-AF65-F5344CB8AC3E}">
        <p14:creationId xmlns:p14="http://schemas.microsoft.com/office/powerpoint/2010/main" val="789507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6</a:t>
            </a:fld>
            <a:endParaRPr lang="en-US" altLang="ja-JP"/>
          </a:p>
        </p:txBody>
      </p:sp>
    </p:spTree>
    <p:extLst>
      <p:ext uri="{BB962C8B-B14F-4D97-AF65-F5344CB8AC3E}">
        <p14:creationId xmlns:p14="http://schemas.microsoft.com/office/powerpoint/2010/main" val="197925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Arial" panose="020B0604020202020204" pitchFamily="34" charset="0"/>
              </a:rPr>
              <a:t>〇</a:t>
            </a:r>
            <a:r>
              <a:rPr lang="en-US" altLang="ja-JP" dirty="0">
                <a:latin typeface="Arial" panose="020B0604020202020204" pitchFamily="34" charset="0"/>
              </a:rPr>
              <a:t>8</a:t>
            </a:r>
            <a:r>
              <a:rPr lang="ja-JP" altLang="en-US" dirty="0">
                <a:latin typeface="Arial" panose="020B0604020202020204" pitchFamily="34" charset="0"/>
              </a:rPr>
              <a:t>ページの大日跨道橋の社会的影響の検討エリアの考え方</a:t>
            </a:r>
          </a:p>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7</a:t>
            </a:fld>
            <a:endParaRPr lang="en-US" altLang="ja-JP"/>
          </a:p>
        </p:txBody>
      </p:sp>
    </p:spTree>
    <p:extLst>
      <p:ext uri="{BB962C8B-B14F-4D97-AF65-F5344CB8AC3E}">
        <p14:creationId xmlns:p14="http://schemas.microsoft.com/office/powerpoint/2010/main" val="294102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8</a:t>
            </a:fld>
            <a:endParaRPr lang="en-US" altLang="ja-JP"/>
          </a:p>
        </p:txBody>
      </p:sp>
    </p:spTree>
    <p:extLst>
      <p:ext uri="{BB962C8B-B14F-4D97-AF65-F5344CB8AC3E}">
        <p14:creationId xmlns:p14="http://schemas.microsoft.com/office/powerpoint/2010/main" val="3094321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9</a:t>
            </a:fld>
            <a:endParaRPr lang="en-US" altLang="ja-JP"/>
          </a:p>
        </p:txBody>
      </p:sp>
    </p:spTree>
    <p:extLst>
      <p:ext uri="{BB962C8B-B14F-4D97-AF65-F5344CB8AC3E}">
        <p14:creationId xmlns:p14="http://schemas.microsoft.com/office/powerpoint/2010/main" val="259371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B1C94A8D-3514-41B1-A579-16D4BEFCDF14}" type="datetime1">
              <a:rPr kumimoji="1" lang="ja-JP" altLang="en-US" smtClean="0"/>
              <a:t>2016/9/27</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a:t>資料</a:t>
            </a:r>
            <a:r>
              <a:rPr kumimoji="1" lang="en-US" altLang="ja-JP"/>
              <a:t>1-2</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FED7D494-EAB3-4E58-AC2E-8A487EA01345}"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D7F668F1-7B4E-4A3E-A4D1-0D3A5611C5F8}"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517D8AA4-EA8A-4C1A-9FE4-69A36B18E00D}"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EF921BAD-18FD-4EE9-A963-4C3271A3E30C}"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4DCEE7DD-0ACE-4E21-89C2-D47A7DA71F1D}" type="datetime1">
              <a:rPr kumimoji="1" lang="ja-JP" altLang="en-US" smtClean="0"/>
              <a:t>2016/9/27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3FBD7D46-5E02-452E-8215-3CDF6B1D31E2}" type="datetime1">
              <a:rPr kumimoji="1" lang="ja-JP" altLang="en-US" smtClean="0"/>
              <a:t>2016/9/27</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0623EA37-C0BF-4539-ADA4-02CBAB649938}" type="datetime1">
              <a:rPr kumimoji="1" lang="ja-JP" altLang="en-US" smtClean="0"/>
              <a:t>2016/9/27</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6577F2E-7A41-48EC-ADC9-6EA557FB513A}" type="datetime1">
              <a:rPr kumimoji="1" lang="ja-JP" altLang="en-US" smtClean="0"/>
              <a:t>2016/9/27</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2784BB4-1305-4F96-91A8-D500D1E94A5F}" type="datetime1">
              <a:rPr kumimoji="1" lang="ja-JP" altLang="en-US" smtClean="0"/>
              <a:t>2016/9/27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B234B5DB-D821-4ED2-9875-B3D2E7CE70FD}" type="datetime1">
              <a:rPr kumimoji="1" lang="ja-JP" altLang="en-US" smtClean="0"/>
              <a:t>2016/9/27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C790AC7-9E4F-4157-9FE8-88B0DFE9C43E}" type="datetime1">
              <a:rPr kumimoji="1" lang="ja-JP" altLang="en-US" smtClean="0"/>
              <a:t>2016/9/27</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a:t>資料</a:t>
            </a:r>
            <a:r>
              <a:rPr kumimoji="1" lang="en-US" altLang="ja-JP"/>
              <a:t>1-2</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大幹線道路における橋梁群の</a:t>
            </a:r>
            <a:r>
              <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平成２８年度　第２回　道路・橋梁等部会</a:t>
            </a:r>
          </a:p>
        </p:txBody>
      </p:sp>
      <p:sp>
        <p:nvSpPr>
          <p:cNvPr id="8" name="フッター プレースホルダー 3"/>
          <p:cNvSpPr txBox="1">
            <a:spLocks/>
          </p:cNvSpPr>
          <p:nvPr/>
        </p:nvSpPr>
        <p:spPr>
          <a:xfrm>
            <a:off x="6660232" y="260648"/>
            <a:ext cx="2250584" cy="648072"/>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3200" b="1">
                <a:latin typeface="Meiryo UI" panose="020B0604030504040204" pitchFamily="50" charset="-128"/>
                <a:ea typeface="Meiryo UI" panose="020B0604030504040204" pitchFamily="50" charset="-128"/>
                <a:cs typeface="Meiryo UI" panose="020B0604030504040204" pitchFamily="50" charset="-128"/>
              </a:rPr>
              <a:t>資料１－２　</a:t>
            </a:r>
            <a:endParaRPr kumimoji="1" lang="en-US" altLang="ja-JP"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83447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a:srcRect l="967" t="1958" r="12966" b="5433"/>
          <a:stretch/>
        </p:blipFill>
        <p:spPr>
          <a:xfrm>
            <a:off x="557075" y="1757624"/>
            <a:ext cx="8168123" cy="1709606"/>
          </a:xfrm>
          <a:prstGeom prst="rect">
            <a:avLst/>
          </a:prstGeom>
          <a:ln w="12700">
            <a:solidFill>
              <a:schemeClr val="tx1"/>
            </a:solidFill>
          </a:ln>
        </p:spPr>
      </p:pic>
      <p:sp>
        <p:nvSpPr>
          <p:cNvPr id="8" name="タイトル 1"/>
          <p:cNvSpPr>
            <a:spLocks noGrp="1"/>
          </p:cNvSpPr>
          <p:nvPr>
            <p:ph type="title"/>
          </p:nvPr>
        </p:nvSpPr>
        <p:spPr>
          <a:xfrm>
            <a:off x="230832" y="21514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solidFill>
                  <a:schemeClr val="tx1"/>
                </a:solidFill>
                <a:latin typeface="HGSｺﾞｼｯｸM" panose="020B0600000000000000" pitchFamily="50" charset="-128"/>
                <a:ea typeface="HGSｺﾞｼｯｸM" panose="020B0600000000000000" pitchFamily="50" charset="-128"/>
              </a:rPr>
              <a:t>５</a:t>
            </a:r>
            <a:r>
              <a:rPr lang="ja-JP" altLang="en-US" sz="2700" dirty="0" smtClean="0">
                <a:solidFill>
                  <a:schemeClr val="tx1"/>
                </a:solidFill>
                <a:latin typeface="HGSｺﾞｼｯｸM" panose="020B0600000000000000" pitchFamily="50" charset="-128"/>
                <a:ea typeface="HGSｺﾞｼｯｸM" panose="020B0600000000000000" pitchFamily="50" charset="-128"/>
              </a:rPr>
              <a:t>）</a:t>
            </a:r>
            <a:r>
              <a:rPr lang="ja-JP" altLang="en-US" sz="2700" dirty="0">
                <a:solidFill>
                  <a:schemeClr val="tx1"/>
                </a:solidFill>
                <a:latin typeface="HGSｺﾞｼｯｸM" panose="020B0600000000000000" pitchFamily="50" charset="-128"/>
                <a:ea typeface="HGSｺﾞｼｯｸM" panose="020B0600000000000000" pitchFamily="50" charset="-128"/>
              </a:rPr>
              <a:t>アウトプットイメージ（参考）</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正方形/長方形 12"/>
          <p:cNvSpPr/>
          <p:nvPr/>
        </p:nvSpPr>
        <p:spPr>
          <a:xfrm>
            <a:off x="557758" y="1267870"/>
            <a:ext cx="5057795" cy="400110"/>
          </a:xfrm>
          <a:prstGeom prst="rect">
            <a:avLst/>
          </a:prstGeom>
        </p:spPr>
        <p:txBody>
          <a:bodyPr wrap="none">
            <a:spAutoFit/>
          </a:bodyPr>
          <a:lstStyle/>
          <a:p>
            <a:pPr>
              <a:spcBef>
                <a:spcPct val="0"/>
              </a:spcBef>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■負の便益額算定結果一覧の書式イメージ</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4224177" y="2612427"/>
            <a:ext cx="2031325" cy="369332"/>
          </a:xfrm>
          <a:prstGeom prst="rect">
            <a:avLst/>
          </a:prstGeom>
          <a:solidFill>
            <a:srgbClr val="FFFF00"/>
          </a:solidFill>
          <a:ln w="19050">
            <a:solidFill>
              <a:srgbClr val="FF0000"/>
            </a:solidFill>
          </a:ln>
        </p:spPr>
        <p:txBody>
          <a:bodyPr wrap="none">
            <a:spAutoFit/>
          </a:bodyPr>
          <a:lstStyle/>
          <a:p>
            <a:pPr>
              <a:spcBef>
                <a:spcPct val="0"/>
              </a:spcBef>
            </a:pPr>
            <a:r>
              <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算定予定</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正方形/長方形 15"/>
          <p:cNvSpPr/>
          <p:nvPr/>
        </p:nvSpPr>
        <p:spPr>
          <a:xfrm>
            <a:off x="539552" y="3724441"/>
            <a:ext cx="3924472" cy="400110"/>
          </a:xfrm>
          <a:prstGeom prst="rect">
            <a:avLst/>
          </a:prstGeom>
        </p:spPr>
        <p:txBody>
          <a:bodyPr wrap="none">
            <a:spAutoFit/>
          </a:bodyPr>
          <a:lstStyle/>
          <a:p>
            <a:pPr>
              <a:spcBef>
                <a:spcPct val="0"/>
              </a:spcBef>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交通量の変化（百台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日）</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pic>
        <p:nvPicPr>
          <p:cNvPr id="14" name="図 13"/>
          <p:cNvPicPr>
            <a:picLocks noChangeAspect="1"/>
          </p:cNvPicPr>
          <p:nvPr/>
        </p:nvPicPr>
        <p:blipFill>
          <a:blip r:embed="rId4"/>
          <a:stretch>
            <a:fillRect/>
          </a:stretch>
        </p:blipFill>
        <p:spPr>
          <a:xfrm>
            <a:off x="557075" y="4128611"/>
            <a:ext cx="8168123" cy="2059928"/>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26"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30" name="正方形/長方形 29"/>
          <p:cNvSpPr/>
          <p:nvPr/>
        </p:nvSpPr>
        <p:spPr>
          <a:xfrm>
            <a:off x="4067944" y="5280210"/>
            <a:ext cx="2031325" cy="369332"/>
          </a:xfrm>
          <a:prstGeom prst="rect">
            <a:avLst/>
          </a:prstGeom>
          <a:solidFill>
            <a:srgbClr val="FFFF00"/>
          </a:solidFill>
          <a:ln w="19050">
            <a:solidFill>
              <a:srgbClr val="FF0000"/>
            </a:solidFill>
          </a:ln>
        </p:spPr>
        <p:txBody>
          <a:bodyPr wrap="none">
            <a:spAutoFit/>
          </a:bodyPr>
          <a:lstStyle/>
          <a:p>
            <a:pPr>
              <a:spcBef>
                <a:spcPct val="0"/>
              </a:spcBef>
            </a:pPr>
            <a:r>
              <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算定予定</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18286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l="12834" t="760" r="532" b="16177"/>
          <a:stretch/>
        </p:blipFill>
        <p:spPr>
          <a:xfrm>
            <a:off x="1187624" y="1513306"/>
            <a:ext cx="6840760" cy="4775198"/>
          </a:xfrm>
          <a:prstGeom prst="rect">
            <a:avLst/>
          </a:prstGeom>
        </p:spPr>
      </p:pic>
      <p:sp>
        <p:nvSpPr>
          <p:cNvPr id="8" name="タイトル 1"/>
          <p:cNvSpPr>
            <a:spLocks noGrp="1"/>
          </p:cNvSpPr>
          <p:nvPr>
            <p:ph type="title"/>
          </p:nvPr>
        </p:nvSpPr>
        <p:spPr>
          <a:xfrm>
            <a:off x="230832" y="21514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solidFill>
                  <a:schemeClr val="tx1"/>
                </a:solidFill>
                <a:latin typeface="HGSｺﾞｼｯｸM" panose="020B0600000000000000" pitchFamily="50" charset="-128"/>
                <a:ea typeface="HGSｺﾞｼｯｸM" panose="020B0600000000000000" pitchFamily="50" charset="-128"/>
              </a:rPr>
              <a:t>６</a:t>
            </a:r>
            <a:r>
              <a:rPr lang="ja-JP" altLang="en-US" sz="2700" dirty="0" smtClean="0">
                <a:solidFill>
                  <a:schemeClr val="tx1"/>
                </a:solidFill>
                <a:latin typeface="HGSｺﾞｼｯｸM" panose="020B0600000000000000" pitchFamily="50" charset="-128"/>
                <a:ea typeface="HGSｺﾞｼｯｸM" panose="020B0600000000000000" pitchFamily="50" charset="-128"/>
              </a:rPr>
              <a:t>）</a:t>
            </a:r>
            <a:r>
              <a:rPr lang="ja-JP" altLang="en-US" sz="2700" dirty="0">
                <a:solidFill>
                  <a:schemeClr val="tx1"/>
                </a:solidFill>
                <a:latin typeface="HGSｺﾞｼｯｸM" panose="020B0600000000000000" pitchFamily="50" charset="-128"/>
                <a:ea typeface="HGSｺﾞｼｯｸM" panose="020B0600000000000000" pitchFamily="50" charset="-128"/>
              </a:rPr>
              <a:t>アウトプットイメージ（参考）</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正方形/長方形 11"/>
          <p:cNvSpPr/>
          <p:nvPr/>
        </p:nvSpPr>
        <p:spPr>
          <a:xfrm>
            <a:off x="693048" y="1129544"/>
            <a:ext cx="3518912" cy="400110"/>
          </a:xfrm>
          <a:prstGeom prst="rect">
            <a:avLst/>
          </a:prstGeom>
        </p:spPr>
        <p:txBody>
          <a:bodyPr wrap="none">
            <a:spAutoFit/>
          </a:bodyPr>
          <a:lstStyle/>
          <a:p>
            <a:pPr>
              <a:spcBef>
                <a:spcPct val="0"/>
              </a:spcBef>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■主に負の影響を受ける路線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テキスト ボックス 1"/>
          <p:cNvSpPr txBox="1"/>
          <p:nvPr/>
        </p:nvSpPr>
        <p:spPr>
          <a:xfrm rot="20113342">
            <a:off x="4711662" y="4882418"/>
            <a:ext cx="400110" cy="1785274"/>
          </a:xfrm>
          <a:prstGeom prst="rect">
            <a:avLst/>
          </a:prstGeom>
          <a:noFill/>
        </p:spPr>
        <p:txBody>
          <a:bodyPr vert="eaVert" wrap="square" rtlCol="0">
            <a:spAutoFit/>
          </a:bodyPr>
          <a:lstStyle/>
          <a:p>
            <a:r>
              <a:rPr kumimoji="1" lang="ja-JP" altLang="en-US" sz="1400" dirty="0">
                <a:solidFill>
                  <a:srgbClr val="00B050"/>
                </a:solidFill>
              </a:rPr>
              <a:t>大阪中央環状線</a:t>
            </a:r>
          </a:p>
        </p:txBody>
      </p:sp>
      <p:sp>
        <p:nvSpPr>
          <p:cNvPr id="6" name="テキスト ボックス 5"/>
          <p:cNvSpPr txBox="1"/>
          <p:nvPr/>
        </p:nvSpPr>
        <p:spPr>
          <a:xfrm rot="19843173">
            <a:off x="4011905" y="2403744"/>
            <a:ext cx="400110" cy="1169551"/>
          </a:xfrm>
          <a:prstGeom prst="rect">
            <a:avLst/>
          </a:prstGeom>
          <a:noFill/>
        </p:spPr>
        <p:txBody>
          <a:bodyPr vert="eaVert" wrap="none" rtlCol="0">
            <a:spAutoFit/>
          </a:bodyPr>
          <a:lstStyle/>
          <a:p>
            <a:r>
              <a:rPr kumimoji="1" lang="ja-JP" altLang="en-US" sz="1400" dirty="0">
                <a:solidFill>
                  <a:srgbClr val="0005DA"/>
                </a:solidFill>
              </a:rPr>
              <a:t>近畿自動車道</a:t>
            </a:r>
          </a:p>
        </p:txBody>
      </p:sp>
      <p:sp>
        <p:nvSpPr>
          <p:cNvPr id="21" name="テキスト ボックス 20"/>
          <p:cNvSpPr txBox="1"/>
          <p:nvPr/>
        </p:nvSpPr>
        <p:spPr>
          <a:xfrm rot="19209920">
            <a:off x="5043659" y="1689547"/>
            <a:ext cx="400110" cy="2067233"/>
          </a:xfrm>
          <a:prstGeom prst="rect">
            <a:avLst/>
          </a:prstGeom>
          <a:noFill/>
        </p:spPr>
        <p:txBody>
          <a:bodyPr vert="eaVert" wrap="none" rtlCol="0">
            <a:spAutoFit/>
          </a:bodyPr>
          <a:lstStyle/>
          <a:p>
            <a:r>
              <a:rPr kumimoji="1" lang="ja-JP" altLang="en-US" sz="1400" dirty="0">
                <a:solidFill>
                  <a:srgbClr val="00B050"/>
                </a:solidFill>
              </a:rPr>
              <a:t>鳥飼仁和寺大橋有料道路</a:t>
            </a:r>
          </a:p>
        </p:txBody>
      </p:sp>
      <p:sp>
        <p:nvSpPr>
          <p:cNvPr id="7" name="テキスト ボックス 6"/>
          <p:cNvSpPr txBox="1"/>
          <p:nvPr/>
        </p:nvSpPr>
        <p:spPr>
          <a:xfrm rot="19181476">
            <a:off x="3170532" y="4457545"/>
            <a:ext cx="453970" cy="954107"/>
          </a:xfrm>
          <a:prstGeom prst="rect">
            <a:avLst/>
          </a:prstGeom>
          <a:noFill/>
        </p:spPr>
        <p:txBody>
          <a:bodyPr wrap="none" rtlCol="0">
            <a:spAutoFit/>
          </a:bodyPr>
          <a:lstStyle/>
          <a:p>
            <a:pPr algn="ctr"/>
            <a:r>
              <a:rPr kumimoji="1" lang="ja-JP" altLang="en-US" sz="1400" dirty="0">
                <a:solidFill>
                  <a:srgbClr val="7030A0"/>
                </a:solidFill>
              </a:rPr>
              <a:t>国</a:t>
            </a:r>
            <a:endParaRPr kumimoji="1" lang="en-US" altLang="ja-JP" sz="1400" dirty="0">
              <a:solidFill>
                <a:srgbClr val="7030A0"/>
              </a:solidFill>
            </a:endParaRPr>
          </a:p>
          <a:p>
            <a:pPr algn="ctr"/>
            <a:r>
              <a:rPr kumimoji="1" lang="ja-JP" altLang="en-US" sz="1400" dirty="0">
                <a:solidFill>
                  <a:srgbClr val="7030A0"/>
                </a:solidFill>
              </a:rPr>
              <a:t>道</a:t>
            </a:r>
            <a:endParaRPr kumimoji="1" lang="en-US" altLang="ja-JP" sz="1400" dirty="0">
              <a:solidFill>
                <a:srgbClr val="7030A0"/>
              </a:solidFill>
            </a:endParaRPr>
          </a:p>
          <a:p>
            <a:pPr algn="ctr"/>
            <a:r>
              <a:rPr kumimoji="1" lang="en-US" altLang="ja-JP" sz="1400" dirty="0">
                <a:solidFill>
                  <a:srgbClr val="7030A0"/>
                </a:solidFill>
              </a:rPr>
              <a:t>479</a:t>
            </a:r>
          </a:p>
          <a:p>
            <a:pPr algn="ctr"/>
            <a:r>
              <a:rPr kumimoji="1" lang="ja-JP" altLang="en-US" sz="1400" dirty="0">
                <a:solidFill>
                  <a:srgbClr val="7030A0"/>
                </a:solidFill>
              </a:rPr>
              <a:t>号</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26"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14" name="正方形/長方形 13"/>
          <p:cNvSpPr/>
          <p:nvPr/>
        </p:nvSpPr>
        <p:spPr>
          <a:xfrm rot="-1440000">
            <a:off x="4494695" y="3686125"/>
            <a:ext cx="186561" cy="430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rot="20128971">
            <a:off x="4611312" y="3411757"/>
            <a:ext cx="400110" cy="810478"/>
          </a:xfrm>
          <a:prstGeom prst="rect">
            <a:avLst/>
          </a:prstGeom>
          <a:noFill/>
        </p:spPr>
        <p:txBody>
          <a:bodyPr vert="eaVert" wrap="none" rtlCol="0">
            <a:spAutoFit/>
          </a:bodyPr>
          <a:lstStyle/>
          <a:p>
            <a:r>
              <a:rPr kumimoji="1" lang="ja-JP" altLang="en-US" sz="1400" dirty="0" smtClean="0">
                <a:solidFill>
                  <a:srgbClr val="FF0000"/>
                </a:solidFill>
              </a:rPr>
              <a:t>規制区間</a:t>
            </a:r>
            <a:endParaRPr kumimoji="1" lang="ja-JP" altLang="en-US" sz="1400" dirty="0">
              <a:solidFill>
                <a:srgbClr val="FF0000"/>
              </a:solidFill>
            </a:endParaRPr>
          </a:p>
        </p:txBody>
      </p:sp>
      <p:sp>
        <p:nvSpPr>
          <p:cNvPr id="17" name="左矢印 16"/>
          <p:cNvSpPr/>
          <p:nvPr/>
        </p:nvSpPr>
        <p:spPr>
          <a:xfrm rot="19556349">
            <a:off x="3346329" y="3839855"/>
            <a:ext cx="861147" cy="540000"/>
          </a:xfrm>
          <a:prstGeom prst="leftArrow">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lstStyle/>
          <a:p>
            <a:pPr algn="ctr"/>
            <a:r>
              <a:rPr kumimoji="1" lang="ja-JP" altLang="en-US" sz="1400" dirty="0" smtClean="0">
                <a:solidFill>
                  <a:srgbClr val="FF0000"/>
                </a:solidFill>
              </a:rPr>
              <a:t>転換</a:t>
            </a:r>
            <a:endParaRPr kumimoji="1" lang="ja-JP" altLang="en-US" sz="1400" dirty="0">
              <a:solidFill>
                <a:srgbClr val="FF0000"/>
              </a:solidFill>
            </a:endParaRPr>
          </a:p>
        </p:txBody>
      </p:sp>
      <p:sp>
        <p:nvSpPr>
          <p:cNvPr id="18" name="右矢印 17"/>
          <p:cNvSpPr/>
          <p:nvPr/>
        </p:nvSpPr>
        <p:spPr>
          <a:xfrm rot="19563326">
            <a:off x="4729225" y="2980289"/>
            <a:ext cx="698607" cy="540000"/>
          </a:xfrm>
          <a:prstGeom prst="rightArrow">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FF0000"/>
                </a:solidFill>
              </a:rPr>
              <a:t>転換</a:t>
            </a:r>
            <a:endParaRPr kumimoji="1" lang="ja-JP" altLang="en-US" sz="1400" dirty="0">
              <a:solidFill>
                <a:srgbClr val="FF0000"/>
              </a:solidFill>
            </a:endParaRPr>
          </a:p>
        </p:txBody>
      </p:sp>
      <p:sp>
        <p:nvSpPr>
          <p:cNvPr id="29" name="テキスト ボックス 28"/>
          <p:cNvSpPr txBox="1"/>
          <p:nvPr/>
        </p:nvSpPr>
        <p:spPr>
          <a:xfrm rot="18284964">
            <a:off x="5530894" y="1661834"/>
            <a:ext cx="400110" cy="810478"/>
          </a:xfrm>
          <a:prstGeom prst="rect">
            <a:avLst/>
          </a:prstGeom>
          <a:noFill/>
        </p:spPr>
        <p:txBody>
          <a:bodyPr vert="eaVert" wrap="none" rtlCol="0">
            <a:spAutoFit/>
          </a:bodyPr>
          <a:lstStyle/>
          <a:p>
            <a:r>
              <a:rPr kumimoji="1" lang="ja-JP" altLang="en-US" sz="1400" dirty="0" smtClean="0">
                <a:solidFill>
                  <a:srgbClr val="00B050"/>
                </a:solidFill>
              </a:rPr>
              <a:t>淀川新橋</a:t>
            </a:r>
            <a:endParaRPr kumimoji="1" lang="ja-JP" altLang="en-US" sz="1400" dirty="0">
              <a:solidFill>
                <a:srgbClr val="00B050"/>
              </a:solidFill>
            </a:endParaRPr>
          </a:p>
        </p:txBody>
      </p:sp>
      <p:pic>
        <p:nvPicPr>
          <p:cNvPr id="30" name="Picture 62" descr="130910 ⑤道路交通状況_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1894" y="1565890"/>
            <a:ext cx="638639" cy="43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090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p:cNvPicPr/>
          <p:nvPr/>
        </p:nvPicPr>
        <p:blipFill>
          <a:blip r:embed="rId3" cstate="print">
            <a:extLst>
              <a:ext uri="{28A0092B-C50C-407E-A947-70E740481C1C}">
                <a14:useLocalDpi xmlns:a14="http://schemas.microsoft.com/office/drawing/2010/main" val="0"/>
              </a:ext>
            </a:extLst>
          </a:blip>
          <a:stretch>
            <a:fillRect/>
          </a:stretch>
        </p:blipFill>
        <p:spPr>
          <a:xfrm>
            <a:off x="5451409" y="4301819"/>
            <a:ext cx="2735588" cy="1935493"/>
          </a:xfrm>
          <a:prstGeom prst="rect">
            <a:avLst/>
          </a:prstGeom>
          <a:ln>
            <a:solidFill>
              <a:schemeClr val="tx1">
                <a:lumMod val="50000"/>
                <a:lumOff val="50000"/>
              </a:schemeClr>
            </a:solidFill>
          </a:ln>
        </p:spPr>
      </p:pic>
      <p:sp>
        <p:nvSpPr>
          <p:cNvPr id="8" name="タイトル 1"/>
          <p:cNvSpPr>
            <a:spLocks noGrp="1"/>
          </p:cNvSpPr>
          <p:nvPr>
            <p:ph type="title"/>
          </p:nvPr>
        </p:nvSpPr>
        <p:spPr>
          <a:xfrm>
            <a:off x="230832" y="215144"/>
            <a:ext cx="8716202" cy="914400"/>
          </a:xfrm>
        </p:spPr>
        <p:txBody>
          <a:bodyPr>
            <a:noAutofit/>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sz="2800" dirty="0">
                <a:solidFill>
                  <a:schemeClr val="tx1"/>
                </a:solidFill>
                <a:latin typeface="HGSｺﾞｼｯｸM" panose="020B0600000000000000" pitchFamily="50" charset="-128"/>
                <a:ea typeface="HGSｺﾞｼｯｸM" panose="020B0600000000000000" pitchFamily="50" charset="-128"/>
              </a:rPr>
              <a:t/>
            </a:r>
            <a:br>
              <a:rPr lang="en-US" altLang="ja-JP" sz="2800" dirty="0">
                <a:solidFill>
                  <a:schemeClr val="tx1"/>
                </a:solidFill>
                <a:latin typeface="HGSｺﾞｼｯｸM" panose="020B0600000000000000" pitchFamily="50" charset="-128"/>
                <a:ea typeface="HGSｺﾞｼｯｸM" panose="020B0600000000000000" pitchFamily="50" charset="-128"/>
              </a:rPr>
            </a:br>
            <a:r>
              <a:rPr lang="ja-JP" altLang="en-US" sz="2800" dirty="0">
                <a:solidFill>
                  <a:schemeClr val="tx1"/>
                </a:solidFill>
                <a:latin typeface="HGSｺﾞｼｯｸM" panose="020B0600000000000000" pitchFamily="50" charset="-128"/>
                <a:ea typeface="HGSｺﾞｼｯｸM" panose="020B0600000000000000" pitchFamily="50" charset="-128"/>
              </a:rPr>
              <a:t>　</a:t>
            </a:r>
            <a:r>
              <a:rPr lang="ja-JP" altLang="en-US" sz="2400" dirty="0">
                <a:solidFill>
                  <a:schemeClr val="tx1"/>
                </a:solidFill>
                <a:latin typeface="HGSｺﾞｼｯｸM" panose="020B0600000000000000" pitchFamily="50" charset="-128"/>
                <a:ea typeface="HGSｺﾞｼｯｸM" panose="020B0600000000000000" pitchFamily="50" charset="-128"/>
              </a:rPr>
              <a:t>７）ミクロシミュレーションの検討方針</a:t>
            </a:r>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12</a:t>
            </a:fld>
            <a:endParaRPr kumimoji="1" lang="ja-JP" altLang="en-US" dirty="0"/>
          </a:p>
        </p:txBody>
      </p:sp>
      <p:sp>
        <p:nvSpPr>
          <p:cNvPr id="3" name="フッター プレースホルダー 2"/>
          <p:cNvSpPr>
            <a:spLocks noGrp="1"/>
          </p:cNvSpPr>
          <p:nvPr>
            <p:ph type="ftr" sz="quarter" idx="11"/>
          </p:nvPr>
        </p:nvSpPr>
        <p:spPr>
          <a:xfrm>
            <a:off x="5400000" y="6372000"/>
            <a:ext cx="3505200" cy="365760"/>
          </a:xfrm>
        </p:spPr>
        <p:txBody>
          <a:bodyPr/>
          <a:lstStyle/>
          <a:p>
            <a:r>
              <a:rPr kumimoji="1" lang="ja-JP" altLang="en-US" dirty="0"/>
              <a:t>資料</a:t>
            </a:r>
            <a:r>
              <a:rPr kumimoji="1" lang="en-US" altLang="ja-JP" dirty="0"/>
              <a:t>1-2</a:t>
            </a:r>
            <a:endParaRPr kumimoji="1" lang="ja-JP" altLang="en-US" dirty="0"/>
          </a:p>
        </p:txBody>
      </p:sp>
      <p:pic>
        <p:nvPicPr>
          <p:cNvPr id="11" name="図 10"/>
          <p:cNvPicPr/>
          <p:nvPr/>
        </p:nvPicPr>
        <p:blipFill rotWithShape="1">
          <a:blip r:embed="rId4"/>
          <a:srcRect l="3005" t="21392" r="3243" b="13839"/>
          <a:stretch/>
        </p:blipFill>
        <p:spPr bwMode="auto">
          <a:xfrm>
            <a:off x="5399092" y="2060848"/>
            <a:ext cx="2845316" cy="1774361"/>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13" name="正方形/長方形 12"/>
          <p:cNvSpPr/>
          <p:nvPr/>
        </p:nvSpPr>
        <p:spPr>
          <a:xfrm>
            <a:off x="5046457" y="1700808"/>
            <a:ext cx="4108817" cy="369332"/>
          </a:xfrm>
          <a:prstGeom prst="rect">
            <a:avLst/>
          </a:prstGeom>
        </p:spPr>
        <p:txBody>
          <a:bodyPr wrap="none">
            <a:spAutoFit/>
          </a:bodyPr>
          <a:lstStyle/>
          <a:p>
            <a:pPr>
              <a:spcBef>
                <a:spcPct val="0"/>
              </a:spcBef>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■ミクロシミュレーションのイメージ</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94884" y="1220077"/>
            <a:ext cx="8492465" cy="400110"/>
          </a:xfrm>
          <a:prstGeom prst="rect">
            <a:avLst/>
          </a:prstGeom>
          <a:noFill/>
        </p:spPr>
        <p:txBody>
          <a:bodyPr wrap="square" rtlCol="0">
            <a:spAutoFit/>
          </a:bodyPr>
          <a:lstStyle/>
          <a:p>
            <a:pPr marL="536575" indent="-536575"/>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○交通流シミュレーションにより交通状況の把握及び評価を実施</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4" name="図 33"/>
          <p:cNvPicPr>
            <a:picLocks noChangeAspect="1"/>
          </p:cNvPicPr>
          <p:nvPr/>
        </p:nvPicPr>
        <p:blipFill>
          <a:blip r:embed="rId5"/>
          <a:stretch>
            <a:fillRect/>
          </a:stretch>
        </p:blipFill>
        <p:spPr>
          <a:xfrm>
            <a:off x="7740069" y="4239139"/>
            <a:ext cx="1008395" cy="674607"/>
          </a:xfrm>
          <a:prstGeom prst="rect">
            <a:avLst/>
          </a:prstGeom>
        </p:spPr>
      </p:pic>
      <p:sp>
        <p:nvSpPr>
          <p:cNvPr id="35" name="正方形/長方形 34"/>
          <p:cNvSpPr/>
          <p:nvPr/>
        </p:nvSpPr>
        <p:spPr>
          <a:xfrm>
            <a:off x="5076056" y="3933056"/>
            <a:ext cx="2954655" cy="369332"/>
          </a:xfrm>
          <a:prstGeom prst="rect">
            <a:avLst/>
          </a:prstGeom>
        </p:spPr>
        <p:txBody>
          <a:bodyPr wrap="none">
            <a:spAutoFit/>
          </a:bodyPr>
          <a:lstStyle/>
          <a:p>
            <a:pPr>
              <a:spcBef>
                <a:spcPct val="0"/>
              </a:spcBef>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■アウトプットのイメージ</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6" name="図 35"/>
          <p:cNvPicPr>
            <a:picLocks noChangeAspect="1"/>
          </p:cNvPicPr>
          <p:nvPr/>
        </p:nvPicPr>
        <p:blipFill>
          <a:blip r:embed="rId5"/>
          <a:stretch>
            <a:fillRect/>
          </a:stretch>
        </p:blipFill>
        <p:spPr>
          <a:xfrm>
            <a:off x="7682799" y="5488300"/>
            <a:ext cx="1008395" cy="674607"/>
          </a:xfrm>
          <a:prstGeom prst="rect">
            <a:avLst/>
          </a:prstGeom>
        </p:spPr>
      </p:pic>
      <p:pic>
        <p:nvPicPr>
          <p:cNvPr id="37" name="図 36"/>
          <p:cNvPicPr>
            <a:picLocks noChangeAspect="1"/>
          </p:cNvPicPr>
          <p:nvPr/>
        </p:nvPicPr>
        <p:blipFill>
          <a:blip r:embed="rId5"/>
          <a:stretch>
            <a:fillRect/>
          </a:stretch>
        </p:blipFill>
        <p:spPr>
          <a:xfrm>
            <a:off x="5315933" y="5674656"/>
            <a:ext cx="1008395" cy="674607"/>
          </a:xfrm>
          <a:prstGeom prst="rect">
            <a:avLst/>
          </a:prstGeom>
        </p:spPr>
      </p:pic>
      <p:pic>
        <p:nvPicPr>
          <p:cNvPr id="38" name="図 37"/>
          <p:cNvPicPr>
            <a:picLocks noChangeAspect="1"/>
          </p:cNvPicPr>
          <p:nvPr/>
        </p:nvPicPr>
        <p:blipFill>
          <a:blip r:embed="rId5"/>
          <a:stretch>
            <a:fillRect/>
          </a:stretch>
        </p:blipFill>
        <p:spPr>
          <a:xfrm>
            <a:off x="5327529" y="4811627"/>
            <a:ext cx="1008395" cy="674607"/>
          </a:xfrm>
          <a:prstGeom prst="rect">
            <a:avLst/>
          </a:prstGeom>
        </p:spPr>
      </p:pic>
      <p:pic>
        <p:nvPicPr>
          <p:cNvPr id="39" name="図 38"/>
          <p:cNvPicPr>
            <a:picLocks noChangeAspect="1"/>
          </p:cNvPicPr>
          <p:nvPr/>
        </p:nvPicPr>
        <p:blipFill>
          <a:blip r:embed="rId5"/>
          <a:stretch>
            <a:fillRect/>
          </a:stretch>
        </p:blipFill>
        <p:spPr>
          <a:xfrm>
            <a:off x="6711371" y="4236856"/>
            <a:ext cx="1008395" cy="674607"/>
          </a:xfrm>
          <a:prstGeom prst="rect">
            <a:avLst/>
          </a:prstGeom>
        </p:spPr>
      </p:pic>
      <p:cxnSp>
        <p:nvCxnSpPr>
          <p:cNvPr id="41" name="直線コネクタ 40"/>
          <p:cNvCxnSpPr/>
          <p:nvPr/>
        </p:nvCxnSpPr>
        <p:spPr>
          <a:xfrm flipH="1">
            <a:off x="6819203" y="4911463"/>
            <a:ext cx="206298" cy="237467"/>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34" idx="2"/>
          </p:cNvCxnSpPr>
          <p:nvPr/>
        </p:nvCxnSpPr>
        <p:spPr>
          <a:xfrm flipH="1">
            <a:off x="6971603" y="4913746"/>
            <a:ext cx="1272664" cy="328946"/>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6" idx="1"/>
          </p:cNvCxnSpPr>
          <p:nvPr/>
        </p:nvCxnSpPr>
        <p:spPr>
          <a:xfrm flipH="1" flipV="1">
            <a:off x="6948264" y="5414130"/>
            <a:ext cx="734535" cy="411474"/>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37" idx="3"/>
          </p:cNvCxnSpPr>
          <p:nvPr/>
        </p:nvCxnSpPr>
        <p:spPr>
          <a:xfrm flipV="1">
            <a:off x="6324328" y="5393790"/>
            <a:ext cx="367709" cy="61817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8" idx="3"/>
          </p:cNvCxnSpPr>
          <p:nvPr/>
        </p:nvCxnSpPr>
        <p:spPr>
          <a:xfrm>
            <a:off x="6335924" y="5148931"/>
            <a:ext cx="260251" cy="11017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6"/>
          <a:stretch>
            <a:fillRect/>
          </a:stretch>
        </p:blipFill>
        <p:spPr>
          <a:xfrm>
            <a:off x="275429" y="1824062"/>
            <a:ext cx="4585457" cy="4330880"/>
          </a:xfrm>
          <a:prstGeom prst="rect">
            <a:avLst/>
          </a:prstGeom>
        </p:spPr>
      </p:pic>
    </p:spTree>
    <p:extLst>
      <p:ext uri="{BB962C8B-B14F-4D97-AF65-F5344CB8AC3E}">
        <p14:creationId xmlns:p14="http://schemas.microsoft.com/office/powerpoint/2010/main" val="2335688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２．社会的影響の検討方針</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29" name="テキスト ボックス 28"/>
          <p:cNvSpPr txBox="1"/>
          <p:nvPr/>
        </p:nvSpPr>
        <p:spPr>
          <a:xfrm>
            <a:off x="611560" y="1126485"/>
            <a:ext cx="777686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８）</a:t>
            </a:r>
            <a:r>
              <a:rPr lang="ja-JP" altLang="en-US" sz="2400" dirty="0">
                <a:latin typeface="HGSｺﾞｼｯｸM" panose="020B0600000000000000" pitchFamily="50" charset="-128"/>
                <a:ea typeface="HGSｺﾞｼｯｸM" panose="020B0600000000000000" pitchFamily="50" charset="-128"/>
              </a:rPr>
              <a:t>環境への影響</a:t>
            </a:r>
          </a:p>
        </p:txBody>
      </p:sp>
      <p:sp>
        <p:nvSpPr>
          <p:cNvPr id="26" name="テキスト ボックス 25"/>
          <p:cNvSpPr txBox="1"/>
          <p:nvPr/>
        </p:nvSpPr>
        <p:spPr>
          <a:xfrm>
            <a:off x="700500" y="1639392"/>
            <a:ext cx="8119971" cy="1015663"/>
          </a:xfrm>
          <a:prstGeom prst="rect">
            <a:avLst/>
          </a:prstGeom>
          <a:noFill/>
        </p:spPr>
        <p:txBody>
          <a:bodyPr wrap="square" rtlCol="0">
            <a:spAutoFit/>
          </a:bodyPr>
          <a:lstStyle/>
          <a:p>
            <a:pPr marL="271463" indent="-271463"/>
            <a:r>
              <a:rPr lang="ja-JP" altLang="en-US" sz="2000" dirty="0">
                <a:latin typeface="HGSｺﾞｼｯｸM" panose="020B0600000000000000" pitchFamily="50" charset="-128"/>
                <a:ea typeface="HGSｺﾞｼｯｸM" panose="020B0600000000000000" pitchFamily="50" charset="-128"/>
              </a:rPr>
              <a:t>○渋滞発生による温室効果ガスの排出の悪化は、地球環境の保全上の支障の原因となるおそれがある。そこで、各規制時の</a:t>
            </a:r>
            <a:r>
              <a:rPr lang="en-US" altLang="ja-JP" sz="2000" dirty="0">
                <a:latin typeface="HGSｺﾞｼｯｸM" panose="020B0600000000000000" pitchFamily="50" charset="-128"/>
                <a:ea typeface="HGSｺﾞｼｯｸM" panose="020B0600000000000000" pitchFamily="50" charset="-128"/>
              </a:rPr>
              <a:t>CO2</a:t>
            </a:r>
            <a:r>
              <a:rPr lang="ja-JP" altLang="en-US" sz="2000" dirty="0">
                <a:latin typeface="HGSｺﾞｼｯｸM" panose="020B0600000000000000" pitchFamily="50" charset="-128"/>
                <a:ea typeface="HGSｺﾞｼｯｸM" panose="020B0600000000000000" pitchFamily="50" charset="-128"/>
              </a:rPr>
              <a:t>排出量を以下の式により算出し、環境への影響を比較する。</a:t>
            </a:r>
          </a:p>
        </p:txBody>
      </p:sp>
      <p:sp>
        <p:nvSpPr>
          <p:cNvPr id="31" name="正方形/長方形 30"/>
          <p:cNvSpPr/>
          <p:nvPr/>
        </p:nvSpPr>
        <p:spPr>
          <a:xfrm>
            <a:off x="733862" y="4920113"/>
            <a:ext cx="1338828" cy="369332"/>
          </a:xfrm>
          <a:prstGeom prst="rect">
            <a:avLst/>
          </a:prstGeom>
        </p:spPr>
        <p:txBody>
          <a:bodyPr wrap="none">
            <a:spAutoFit/>
          </a:bodyPr>
          <a:lstStyle/>
          <a:p>
            <a:pPr>
              <a:spcBef>
                <a:spcPct val="0"/>
              </a:spcBef>
            </a:pP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算定式</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35" name="正方形/長方形 34"/>
          <p:cNvSpPr/>
          <p:nvPr/>
        </p:nvSpPr>
        <p:spPr>
          <a:xfrm>
            <a:off x="727238" y="2810360"/>
            <a:ext cx="2492990" cy="369332"/>
          </a:xfrm>
          <a:prstGeom prst="rect">
            <a:avLst/>
          </a:prstGeom>
        </p:spPr>
        <p:txBody>
          <a:bodyPr wrap="none">
            <a:spAutoFit/>
          </a:bodyPr>
          <a:lstStyle/>
          <a:p>
            <a:pPr>
              <a:spcBef>
                <a:spcPct val="0"/>
              </a:spcBef>
            </a:pP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算出結果イメージ</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graphicFrame>
        <p:nvGraphicFramePr>
          <p:cNvPr id="6" name="表 5"/>
          <p:cNvGraphicFramePr>
            <a:graphicFrameLocks noGrp="1"/>
          </p:cNvGraphicFramePr>
          <p:nvPr>
            <p:extLst/>
          </p:nvPr>
        </p:nvGraphicFramePr>
        <p:xfrm>
          <a:off x="1007736" y="3140968"/>
          <a:ext cx="7380687" cy="1591500"/>
        </p:xfrm>
        <a:graphic>
          <a:graphicData uri="http://schemas.openxmlformats.org/drawingml/2006/table">
            <a:tbl>
              <a:tblPr/>
              <a:tblGrid>
                <a:gridCol w="1217433">
                  <a:extLst>
                    <a:ext uri="{9D8B030D-6E8A-4147-A177-3AD203B41FA5}">
                      <a16:colId xmlns:a16="http://schemas.microsoft.com/office/drawing/2014/main" xmlns="" val="20000"/>
                    </a:ext>
                  </a:extLst>
                </a:gridCol>
                <a:gridCol w="1780973">
                  <a:extLst>
                    <a:ext uri="{9D8B030D-6E8A-4147-A177-3AD203B41FA5}">
                      <a16:colId xmlns:a16="http://schemas.microsoft.com/office/drawing/2014/main" xmlns="" val="20001"/>
                    </a:ext>
                  </a:extLst>
                </a:gridCol>
                <a:gridCol w="2178656">
                  <a:extLst>
                    <a:ext uri="{9D8B030D-6E8A-4147-A177-3AD203B41FA5}">
                      <a16:colId xmlns:a16="http://schemas.microsoft.com/office/drawing/2014/main" xmlns="" val="20002"/>
                    </a:ext>
                  </a:extLst>
                </a:gridCol>
                <a:gridCol w="2203625">
                  <a:extLst>
                    <a:ext uri="{9D8B030D-6E8A-4147-A177-3AD203B41FA5}">
                      <a16:colId xmlns:a16="http://schemas.microsoft.com/office/drawing/2014/main" xmlns="" val="20003"/>
                    </a:ext>
                  </a:extLst>
                </a:gridCol>
              </a:tblGrid>
              <a:tr h="449491">
                <a:tc>
                  <a:txBody>
                    <a:bodyPr/>
                    <a:lstStyle/>
                    <a:p>
                      <a:pPr algn="just"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排出量</a:t>
                      </a:r>
                      <a:b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t-CO2/</a:t>
                      </a: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規制無しに対する</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増加量</a:t>
                      </a: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(t-CO2/</a:t>
                      </a: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増加率</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3091">
                <a:tc>
                  <a:txBody>
                    <a:bodyPr/>
                    <a:lstStyle/>
                    <a:p>
                      <a:pPr algn="ctr"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規制無</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73091">
                <a:tc>
                  <a:txBody>
                    <a:bodyPr/>
                    <a:lstStyle/>
                    <a:p>
                      <a:pPr algn="ctr"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第</a:t>
                      </a: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案</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3091">
                <a:tc>
                  <a:txBody>
                    <a:bodyPr/>
                    <a:lstStyle/>
                    <a:p>
                      <a:pPr algn="ctr"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第</a:t>
                      </a: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案</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73091">
                <a:tc>
                  <a:txBody>
                    <a:bodyPr/>
                    <a:lstStyle/>
                    <a:p>
                      <a:pPr algn="ctr"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第</a:t>
                      </a: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3</a:t>
                      </a: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案</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11456" marR="11456" marT="11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3"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14" name="正方形/長方形 13"/>
          <p:cNvSpPr/>
          <p:nvPr/>
        </p:nvSpPr>
        <p:spPr>
          <a:xfrm>
            <a:off x="3398573" y="4013602"/>
            <a:ext cx="2031325" cy="369332"/>
          </a:xfrm>
          <a:prstGeom prst="rect">
            <a:avLst/>
          </a:prstGeom>
          <a:solidFill>
            <a:srgbClr val="FFFF00"/>
          </a:solidFill>
          <a:ln w="19050">
            <a:solidFill>
              <a:srgbClr val="FF0000"/>
            </a:solidFill>
          </a:ln>
        </p:spPr>
        <p:txBody>
          <a:bodyPr wrap="none">
            <a:spAutoFit/>
          </a:bodyPr>
          <a:lstStyle/>
          <a:p>
            <a:pPr>
              <a:spcBef>
                <a:spcPct val="0"/>
              </a:spcBef>
            </a:pPr>
            <a:r>
              <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算定予定</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正方形/長方形 15"/>
          <p:cNvSpPr/>
          <p:nvPr/>
        </p:nvSpPr>
        <p:spPr>
          <a:xfrm>
            <a:off x="950882" y="5333727"/>
            <a:ext cx="7774885" cy="738664"/>
          </a:xfrm>
          <a:prstGeom prst="rect">
            <a:avLst/>
          </a:prstGeom>
        </p:spPr>
        <p:txBody>
          <a:bodyPr wrap="none">
            <a:spAutoFit/>
          </a:bodyPr>
          <a:lstStyle/>
          <a:p>
            <a:pPr>
              <a:lnSpc>
                <a:spcPct val="150000"/>
              </a:lnSpc>
              <a:spcBef>
                <a:spcPct val="0"/>
              </a:spcBef>
            </a:pP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年間排出量＝交通量</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台</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日</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距離</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(km)×</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車種別排出原単位</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(g-CO2/</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台･</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km)×365</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日</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÷1,000,000</a:t>
            </a:r>
          </a:p>
          <a:p>
            <a:pPr>
              <a:lnSpc>
                <a:spcPct val="150000"/>
              </a:lnSpc>
              <a:spcBef>
                <a:spcPct val="0"/>
              </a:spcBef>
            </a:pP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総排出量の増減＝（規制無し時の年間排出量</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規制時の年間排出量）</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規制期間</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575310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4760485" y="2069276"/>
            <a:ext cx="4213996" cy="3537083"/>
          </a:xfrm>
          <a:prstGeom prst="rect">
            <a:avLst/>
          </a:prstGeom>
        </p:spPr>
      </p:pic>
      <p:sp>
        <p:nvSpPr>
          <p:cNvPr id="8" name="タイトル 1"/>
          <p:cNvSpPr>
            <a:spLocks noGrp="1"/>
          </p:cNvSpPr>
          <p:nvPr>
            <p:ph type="title"/>
          </p:nvPr>
        </p:nvSpPr>
        <p:spPr>
          <a:xfrm>
            <a:off x="230832" y="215144"/>
            <a:ext cx="8716202" cy="914400"/>
          </a:xfrm>
        </p:spPr>
        <p:txBody>
          <a:bodyPr>
            <a:noAutofit/>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sz="2800" dirty="0">
                <a:solidFill>
                  <a:schemeClr val="tx1"/>
                </a:solidFill>
                <a:latin typeface="HGSｺﾞｼｯｸM" panose="020B0600000000000000" pitchFamily="50" charset="-128"/>
                <a:ea typeface="HGSｺﾞｼｯｸM" panose="020B0600000000000000" pitchFamily="50" charset="-128"/>
              </a:rPr>
              <a:t/>
            </a:r>
            <a:br>
              <a:rPr lang="en-US" altLang="ja-JP" sz="2800" dirty="0">
                <a:solidFill>
                  <a:schemeClr val="tx1"/>
                </a:solidFill>
                <a:latin typeface="HGSｺﾞｼｯｸM" panose="020B0600000000000000" pitchFamily="50" charset="-128"/>
                <a:ea typeface="HGSｺﾞｼｯｸM" panose="020B0600000000000000" pitchFamily="50" charset="-128"/>
              </a:rPr>
            </a:br>
            <a:r>
              <a:rPr lang="ja-JP" altLang="en-US" sz="2800" dirty="0">
                <a:solidFill>
                  <a:schemeClr val="tx1"/>
                </a:solidFill>
                <a:latin typeface="HGSｺﾞｼｯｸM" panose="020B0600000000000000" pitchFamily="50" charset="-128"/>
                <a:ea typeface="HGSｺﾞｼｯｸM" panose="020B0600000000000000" pitchFamily="50" charset="-128"/>
              </a:rPr>
              <a:t>　</a:t>
            </a:r>
            <a:r>
              <a:rPr lang="ja-JP" altLang="en-US" sz="2400" dirty="0">
                <a:solidFill>
                  <a:schemeClr val="tx1"/>
                </a:solidFill>
                <a:latin typeface="HGSｺﾞｼｯｸM" panose="020B0600000000000000" pitchFamily="50" charset="-128"/>
                <a:ea typeface="HGSｺﾞｼｯｸM" panose="020B0600000000000000" pitchFamily="50" charset="-128"/>
              </a:rPr>
              <a:t>９）その他渋滞が及ぼす地域への影響</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26" name="テキスト ボックス 25"/>
          <p:cNvSpPr txBox="1"/>
          <p:nvPr/>
        </p:nvSpPr>
        <p:spPr>
          <a:xfrm>
            <a:off x="673931" y="1172675"/>
            <a:ext cx="8119971" cy="707886"/>
          </a:xfrm>
          <a:prstGeom prst="rect">
            <a:avLst/>
          </a:prstGeom>
          <a:noFill/>
        </p:spPr>
        <p:txBody>
          <a:bodyPr wrap="square" rtlCol="0">
            <a:spAutoFit/>
          </a:bodyPr>
          <a:lstStyle/>
          <a:p>
            <a:pPr marL="271463" indent="-271463"/>
            <a:r>
              <a:rPr lang="ja-JP" altLang="en-US" sz="2000" dirty="0">
                <a:latin typeface="HGSｺﾞｼｯｸM" panose="020B0600000000000000" pitchFamily="50" charset="-128"/>
                <a:ea typeface="HGSｺﾞｼｯｸM" panose="020B0600000000000000" pitchFamily="50" charset="-128"/>
              </a:rPr>
              <a:t>○規制による渋滞悪化により、救急医療施設への搬送時間が長くなることが想定される。各規制時の搬送時間を算出し比較を行う。</a:t>
            </a:r>
          </a:p>
        </p:txBody>
      </p:sp>
      <p:sp>
        <p:nvSpPr>
          <p:cNvPr id="31" name="正方形/長方形 30"/>
          <p:cNvSpPr/>
          <p:nvPr/>
        </p:nvSpPr>
        <p:spPr>
          <a:xfrm>
            <a:off x="611560" y="1887977"/>
            <a:ext cx="1800493" cy="369332"/>
          </a:xfrm>
          <a:prstGeom prst="rect">
            <a:avLst/>
          </a:prstGeom>
        </p:spPr>
        <p:txBody>
          <a:bodyPr wrap="none">
            <a:spAutoFit/>
          </a:bodyPr>
          <a:lstStyle/>
          <a:p>
            <a:pPr>
              <a:spcBef>
                <a:spcPct val="0"/>
              </a:spcBef>
            </a:pP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大日跨道橋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35" name="正方形/長方形 34"/>
          <p:cNvSpPr/>
          <p:nvPr/>
        </p:nvSpPr>
        <p:spPr>
          <a:xfrm>
            <a:off x="4606236" y="1918396"/>
            <a:ext cx="1800493" cy="369332"/>
          </a:xfrm>
          <a:prstGeom prst="rect">
            <a:avLst/>
          </a:prstGeom>
        </p:spPr>
        <p:txBody>
          <a:bodyPr wrap="none">
            <a:spAutoFit/>
          </a:bodyPr>
          <a:lstStyle/>
          <a:p>
            <a:pPr>
              <a:spcBef>
                <a:spcPct val="0"/>
              </a:spcBef>
            </a:pP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榎坂高架橋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pic>
        <p:nvPicPr>
          <p:cNvPr id="15" name="図 14"/>
          <p:cNvPicPr>
            <a:picLocks noChangeAspect="1"/>
          </p:cNvPicPr>
          <p:nvPr/>
        </p:nvPicPr>
        <p:blipFill>
          <a:blip r:embed="rId4"/>
          <a:stretch>
            <a:fillRect/>
          </a:stretch>
        </p:blipFill>
        <p:spPr>
          <a:xfrm>
            <a:off x="827584" y="2211918"/>
            <a:ext cx="3837415" cy="3394441"/>
          </a:xfrm>
          <a:prstGeom prst="rect">
            <a:avLst/>
          </a:prstGeom>
        </p:spPr>
      </p:pic>
      <p:sp>
        <p:nvSpPr>
          <p:cNvPr id="23" name="正方形/長方形 22"/>
          <p:cNvSpPr/>
          <p:nvPr/>
        </p:nvSpPr>
        <p:spPr>
          <a:xfrm>
            <a:off x="230832" y="5574432"/>
            <a:ext cx="8716202" cy="646331"/>
          </a:xfrm>
          <a:prstGeom prst="rect">
            <a:avLst/>
          </a:prstGeom>
        </p:spPr>
        <p:txBody>
          <a:bodyPr wrap="square">
            <a:spAutoFit/>
          </a:bodyPr>
          <a:lstStyle/>
          <a:p>
            <a:pPr>
              <a:spcBef>
                <a:spcPct val="0"/>
              </a:spcBef>
            </a:pP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高度救命救急センター：一般的な救命救急医療に加えて、広範囲熱傷、指肢切断、</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a:spcBef>
                <a:spcPct val="0"/>
              </a:spcBef>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急性中毒等の特殊疾病患者への高度な専門診療を提供できる体制を確保。</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2504586" y="2060848"/>
            <a:ext cx="1923398" cy="307777"/>
          </a:xfrm>
          <a:prstGeom prst="rect">
            <a:avLst/>
          </a:prstGeom>
          <a:solidFill>
            <a:schemeClr val="bg1"/>
          </a:solidFill>
        </p:spPr>
        <p:txBody>
          <a:bodyPr wrap="square">
            <a:spAutoFit/>
          </a:bodyPr>
          <a:lstStyle/>
          <a:p>
            <a:r>
              <a:rPr lang="ja-JP" altLang="en-US" sz="1400" b="1" dirty="0"/>
              <a:t>高度救命救急センター</a:t>
            </a:r>
          </a:p>
        </p:txBody>
      </p:sp>
      <p:sp>
        <p:nvSpPr>
          <p:cNvPr id="25" name="正方形/長方形 24"/>
          <p:cNvSpPr/>
          <p:nvPr/>
        </p:nvSpPr>
        <p:spPr>
          <a:xfrm>
            <a:off x="7380312" y="2308411"/>
            <a:ext cx="1953634" cy="307777"/>
          </a:xfrm>
          <a:prstGeom prst="rect">
            <a:avLst/>
          </a:prstGeom>
          <a:solidFill>
            <a:schemeClr val="bg1"/>
          </a:solidFill>
        </p:spPr>
        <p:txBody>
          <a:bodyPr wrap="square">
            <a:spAutoFit/>
          </a:bodyPr>
          <a:lstStyle/>
          <a:p>
            <a:r>
              <a:rPr lang="ja-JP" altLang="en-US" sz="1400" b="1" dirty="0"/>
              <a:t>高度救命救急センター</a:t>
            </a:r>
          </a:p>
        </p:txBody>
      </p:sp>
      <p:sp>
        <p:nvSpPr>
          <p:cNvPr id="18" name="円/楕円 17"/>
          <p:cNvSpPr/>
          <p:nvPr/>
        </p:nvSpPr>
        <p:spPr>
          <a:xfrm rot="-1200000">
            <a:off x="1835696" y="4632403"/>
            <a:ext cx="144016" cy="20790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907704" y="4530606"/>
            <a:ext cx="1105629" cy="338554"/>
          </a:xfrm>
          <a:prstGeom prst="rect">
            <a:avLst/>
          </a:prstGeom>
          <a:noFill/>
        </p:spPr>
        <p:txBody>
          <a:bodyPr wrap="square" rtlCol="0">
            <a:spAutoFit/>
          </a:bodyPr>
          <a:lstStyle/>
          <a:p>
            <a:r>
              <a:rPr kumimoji="1" lang="ja-JP" altLang="en-US" sz="1600" b="1" dirty="0">
                <a:solidFill>
                  <a:srgbClr val="FF0000"/>
                </a:solidFill>
              </a:rPr>
              <a:t>規制箇所</a:t>
            </a:r>
          </a:p>
        </p:txBody>
      </p:sp>
      <p:sp>
        <p:nvSpPr>
          <p:cNvPr id="28" name="円/楕円 27"/>
          <p:cNvSpPr/>
          <p:nvPr/>
        </p:nvSpPr>
        <p:spPr>
          <a:xfrm rot="-240000">
            <a:off x="6293116" y="4385206"/>
            <a:ext cx="144016" cy="20790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388368" y="4235511"/>
            <a:ext cx="1279976" cy="338554"/>
          </a:xfrm>
          <a:prstGeom prst="rect">
            <a:avLst/>
          </a:prstGeom>
          <a:noFill/>
        </p:spPr>
        <p:txBody>
          <a:bodyPr wrap="square" rtlCol="0">
            <a:spAutoFit/>
          </a:bodyPr>
          <a:lstStyle/>
          <a:p>
            <a:r>
              <a:rPr kumimoji="1" lang="ja-JP" altLang="en-US" sz="1600" b="1" dirty="0">
                <a:solidFill>
                  <a:srgbClr val="FF0000"/>
                </a:solidFill>
              </a:rPr>
              <a:t>規制箇所</a:t>
            </a:r>
          </a:p>
        </p:txBody>
      </p:sp>
      <p:sp>
        <p:nvSpPr>
          <p:cNvPr id="21"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3533637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Autofit/>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sz="2800" dirty="0">
                <a:solidFill>
                  <a:schemeClr val="tx1"/>
                </a:solidFill>
                <a:latin typeface="HGSｺﾞｼｯｸM" panose="020B0600000000000000" pitchFamily="50" charset="-128"/>
                <a:ea typeface="HGSｺﾞｼｯｸM" panose="020B0600000000000000" pitchFamily="50" charset="-128"/>
              </a:rPr>
              <a:t/>
            </a:r>
            <a:br>
              <a:rPr lang="en-US" altLang="ja-JP" sz="2800" dirty="0">
                <a:solidFill>
                  <a:schemeClr val="tx1"/>
                </a:solidFill>
                <a:latin typeface="HGSｺﾞｼｯｸM" panose="020B0600000000000000" pitchFamily="50" charset="-128"/>
                <a:ea typeface="HGSｺﾞｼｯｸM" panose="020B0600000000000000" pitchFamily="50" charset="-128"/>
              </a:rPr>
            </a:br>
            <a:r>
              <a:rPr lang="ja-JP" altLang="en-US" sz="2800" dirty="0">
                <a:solidFill>
                  <a:schemeClr val="tx1"/>
                </a:solidFill>
                <a:latin typeface="HGSｺﾞｼｯｸM" panose="020B0600000000000000" pitchFamily="50" charset="-128"/>
                <a:ea typeface="HGSｺﾞｼｯｸM" panose="020B0600000000000000" pitchFamily="50" charset="-128"/>
              </a:rPr>
              <a:t>　</a:t>
            </a:r>
            <a:r>
              <a:rPr lang="en-US" altLang="ja-JP" sz="2000" dirty="0">
                <a:solidFill>
                  <a:schemeClr val="tx1"/>
                </a:solidFill>
                <a:latin typeface="HGSｺﾞｼｯｸM" panose="020B0600000000000000" pitchFamily="50" charset="-128"/>
                <a:ea typeface="HGSｺﾞｼｯｸM" panose="020B0600000000000000" pitchFamily="50" charset="-128"/>
              </a:rPr>
              <a:t>10</a:t>
            </a:r>
            <a:r>
              <a:rPr lang="ja-JP" altLang="en-US" sz="2000" dirty="0">
                <a:solidFill>
                  <a:schemeClr val="tx1"/>
                </a:solidFill>
                <a:latin typeface="HGSｺﾞｼｯｸM" panose="020B0600000000000000" pitchFamily="50" charset="-128"/>
                <a:ea typeface="HGSｺﾞｼｯｸM" panose="020B0600000000000000" pitchFamily="50" charset="-128"/>
              </a:rPr>
              <a:t>）渋滞が及ぼす地域への影響に関するアウトプットイメージ</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26" name="テキスト ボックス 25"/>
          <p:cNvSpPr txBox="1"/>
          <p:nvPr/>
        </p:nvSpPr>
        <p:spPr>
          <a:xfrm>
            <a:off x="683971" y="1380883"/>
            <a:ext cx="7687924" cy="707886"/>
          </a:xfrm>
          <a:prstGeom prst="rect">
            <a:avLst/>
          </a:prstGeom>
          <a:noFill/>
        </p:spPr>
        <p:txBody>
          <a:bodyPr wrap="square" rtlCol="0">
            <a:spAutoFit/>
          </a:bodyPr>
          <a:lstStyle/>
          <a:p>
            <a:pPr marL="271463" indent="-271463"/>
            <a:r>
              <a:rPr lang="ja-JP" altLang="en-US" sz="2000" dirty="0">
                <a:latin typeface="HGSｺﾞｼｯｸM" panose="020B0600000000000000" pitchFamily="50" charset="-128"/>
                <a:ea typeface="HGSｺﾞｼｯｸM" panose="020B0600000000000000" pitchFamily="50" charset="-128"/>
              </a:rPr>
              <a:t>○搬送時間の増加とカーラー救命曲線による救命率について比較を行う。</a:t>
            </a:r>
          </a:p>
        </p:txBody>
      </p:sp>
      <p:sp>
        <p:nvSpPr>
          <p:cNvPr id="10" name="正方形/長方形 9"/>
          <p:cNvSpPr/>
          <p:nvPr/>
        </p:nvSpPr>
        <p:spPr>
          <a:xfrm>
            <a:off x="683971" y="2151529"/>
            <a:ext cx="4570482" cy="369332"/>
          </a:xfrm>
          <a:prstGeom prst="rect">
            <a:avLst/>
          </a:prstGeom>
        </p:spPr>
        <p:txBody>
          <a:bodyPr wrap="none">
            <a:spAutoFit/>
          </a:bodyPr>
          <a:lstStyle/>
          <a:p>
            <a:pPr>
              <a:spcBef>
                <a:spcPct val="0"/>
              </a:spcBef>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■負の便益額算定結果一覧の書式イメージ</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983342918"/>
              </p:ext>
            </p:extLst>
          </p:nvPr>
        </p:nvGraphicFramePr>
        <p:xfrm>
          <a:off x="898062" y="2564199"/>
          <a:ext cx="7490362" cy="1224841"/>
        </p:xfrm>
        <a:graphic>
          <a:graphicData uri="http://schemas.openxmlformats.org/drawingml/2006/table">
            <a:tbl>
              <a:tblPr firstRow="1" firstCol="1" bandRow="1"/>
              <a:tblGrid>
                <a:gridCol w="1186321">
                  <a:extLst>
                    <a:ext uri="{9D8B030D-6E8A-4147-A177-3AD203B41FA5}">
                      <a16:colId xmlns="" xmlns:a16="http://schemas.microsoft.com/office/drawing/2014/main" val="20000"/>
                    </a:ext>
                  </a:extLst>
                </a:gridCol>
                <a:gridCol w="1304955">
                  <a:extLst>
                    <a:ext uri="{9D8B030D-6E8A-4147-A177-3AD203B41FA5}">
                      <a16:colId xmlns="" xmlns:a16="http://schemas.microsoft.com/office/drawing/2014/main" val="20001"/>
                    </a:ext>
                  </a:extLst>
                </a:gridCol>
                <a:gridCol w="1326678">
                  <a:extLst>
                    <a:ext uri="{9D8B030D-6E8A-4147-A177-3AD203B41FA5}">
                      <a16:colId xmlns="" xmlns:a16="http://schemas.microsoft.com/office/drawing/2014/main" val="20002"/>
                    </a:ext>
                  </a:extLst>
                </a:gridCol>
                <a:gridCol w="3672408">
                  <a:extLst>
                    <a:ext uri="{9D8B030D-6E8A-4147-A177-3AD203B41FA5}">
                      <a16:colId xmlns="" xmlns:a16="http://schemas.microsoft.com/office/drawing/2014/main" val="20003"/>
                    </a:ext>
                  </a:extLst>
                </a:gridCol>
              </a:tblGrid>
              <a:tr h="339527">
                <a:tc>
                  <a:txBody>
                    <a:bodyPr/>
                    <a:lstStyle/>
                    <a:p>
                      <a:pPr algn="ctr">
                        <a:lnSpc>
                          <a:spcPts val="1200"/>
                        </a:lnSpc>
                        <a:spcAft>
                          <a:spcPts val="0"/>
                        </a:spcAft>
                      </a:pPr>
                      <a:r>
                        <a:rPr lang="en-US" sz="1400" kern="100" dirty="0">
                          <a:solidFill>
                            <a:srgbClr val="000000"/>
                          </a:solidFill>
                          <a:effectLst/>
                          <a:latin typeface="+mn-ea"/>
                          <a:ea typeface="+mn-ea"/>
                          <a:cs typeface="Times New Roman" panose="02020603050405020304" pitchFamily="18" charset="0"/>
                        </a:rPr>
                        <a:t> </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走行距離</a:t>
                      </a:r>
                      <a:r>
                        <a:rPr lang="en-US" sz="1400" kern="100" dirty="0">
                          <a:solidFill>
                            <a:srgbClr val="000000"/>
                          </a:solidFill>
                          <a:effectLst/>
                          <a:latin typeface="+mn-ea"/>
                          <a:ea typeface="+mn-ea"/>
                          <a:cs typeface="Times New Roman" panose="02020603050405020304" pitchFamily="18" charset="0"/>
                        </a:rPr>
                        <a:t>(km)</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所要時間</a:t>
                      </a:r>
                      <a:r>
                        <a:rPr lang="en-US" sz="1400" kern="100" dirty="0">
                          <a:solidFill>
                            <a:srgbClr val="000000"/>
                          </a:solidFill>
                          <a:effectLst/>
                          <a:latin typeface="+mn-ea"/>
                          <a:ea typeface="+mn-ea"/>
                          <a:cs typeface="Times New Roman" panose="02020603050405020304" pitchFamily="18" charset="0"/>
                        </a:rPr>
                        <a:t>(</a:t>
                      </a:r>
                      <a:r>
                        <a:rPr lang="ja-JP" sz="1400" kern="100" dirty="0">
                          <a:solidFill>
                            <a:srgbClr val="000000"/>
                          </a:solidFill>
                          <a:effectLst/>
                          <a:latin typeface="+mn-ea"/>
                          <a:ea typeface="+mn-ea"/>
                          <a:cs typeface="Times New Roman" panose="02020603050405020304" pitchFamily="18" charset="0"/>
                        </a:rPr>
                        <a:t>分</a:t>
                      </a:r>
                      <a:r>
                        <a:rPr lang="en-US" sz="1400" kern="100" dirty="0">
                          <a:solidFill>
                            <a:srgbClr val="000000"/>
                          </a:solidFill>
                          <a:effectLst/>
                          <a:latin typeface="+mn-ea"/>
                          <a:ea typeface="+mn-ea"/>
                          <a:cs typeface="Times New Roman" panose="02020603050405020304" pitchFamily="18" charset="0"/>
                        </a:rPr>
                        <a:t>)</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ja-JP" sz="1400" kern="100">
                          <a:solidFill>
                            <a:srgbClr val="000000"/>
                          </a:solidFill>
                          <a:effectLst/>
                          <a:latin typeface="+mn-ea"/>
                          <a:ea typeface="+mn-ea"/>
                          <a:cs typeface="Times New Roman" panose="02020603050405020304" pitchFamily="18" charset="0"/>
                        </a:rPr>
                        <a:t>ルート概要</a:t>
                      </a:r>
                      <a:endParaRPr lang="ja-JP" sz="1400" kern="10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94047">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規制無し</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400" kern="100" dirty="0">
                          <a:solidFill>
                            <a:srgbClr val="000000"/>
                          </a:solidFill>
                          <a:effectLst/>
                          <a:latin typeface="+mn-ea"/>
                          <a:ea typeface="+mn-ea"/>
                          <a:cs typeface="Times New Roman" panose="02020603050405020304" pitchFamily="18" charset="0"/>
                        </a:rPr>
                        <a:t> </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400" kern="100" dirty="0">
                          <a:solidFill>
                            <a:srgbClr val="000000"/>
                          </a:solidFill>
                          <a:effectLst/>
                          <a:latin typeface="+mn-ea"/>
                          <a:ea typeface="+mn-ea"/>
                          <a:cs typeface="Times New Roman" panose="02020603050405020304" pitchFamily="18" charset="0"/>
                        </a:rPr>
                        <a:t> </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大阪中央環状線→国道</a:t>
                      </a:r>
                      <a:r>
                        <a:rPr lang="en-US" sz="1400" kern="100" dirty="0">
                          <a:solidFill>
                            <a:srgbClr val="000000"/>
                          </a:solidFill>
                          <a:effectLst/>
                          <a:latin typeface="+mn-ea"/>
                          <a:ea typeface="+mn-ea"/>
                          <a:cs typeface="Times New Roman" panose="02020603050405020304" pitchFamily="18" charset="0"/>
                        </a:rPr>
                        <a:t>1</a:t>
                      </a:r>
                      <a:r>
                        <a:rPr lang="ja-JP" sz="1400" kern="100" dirty="0">
                          <a:solidFill>
                            <a:srgbClr val="000000"/>
                          </a:solidFill>
                          <a:effectLst/>
                          <a:latin typeface="+mn-ea"/>
                          <a:ea typeface="+mn-ea"/>
                          <a:cs typeface="Times New Roman" panose="02020603050405020304" pitchFamily="18" charset="0"/>
                        </a:rPr>
                        <a:t>号</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94047">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規制有り</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400" kern="100" dirty="0">
                          <a:solidFill>
                            <a:srgbClr val="000000"/>
                          </a:solidFill>
                          <a:effectLst/>
                          <a:latin typeface="+mn-ea"/>
                          <a:ea typeface="+mn-ea"/>
                          <a:cs typeface="Times New Roman" panose="02020603050405020304" pitchFamily="18" charset="0"/>
                        </a:rPr>
                        <a:t> </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400" kern="100" dirty="0">
                          <a:solidFill>
                            <a:srgbClr val="000000"/>
                          </a:solidFill>
                          <a:effectLst/>
                          <a:latin typeface="+mn-ea"/>
                          <a:ea typeface="+mn-ea"/>
                          <a:cs typeface="Times New Roman" panose="02020603050405020304" pitchFamily="18" charset="0"/>
                        </a:rPr>
                        <a:t> </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国道</a:t>
                      </a:r>
                      <a:r>
                        <a:rPr lang="en-US" sz="1400" kern="100" dirty="0">
                          <a:solidFill>
                            <a:srgbClr val="000000"/>
                          </a:solidFill>
                          <a:effectLst/>
                          <a:latin typeface="+mn-ea"/>
                          <a:ea typeface="+mn-ea"/>
                          <a:cs typeface="Times New Roman" panose="02020603050405020304" pitchFamily="18" charset="0"/>
                        </a:rPr>
                        <a:t>163</a:t>
                      </a:r>
                      <a:r>
                        <a:rPr lang="ja-JP" sz="1400" kern="100" dirty="0">
                          <a:solidFill>
                            <a:srgbClr val="000000"/>
                          </a:solidFill>
                          <a:effectLst/>
                          <a:latin typeface="+mn-ea"/>
                          <a:ea typeface="+mn-ea"/>
                          <a:cs typeface="Times New Roman" panose="02020603050405020304" pitchFamily="18" charset="0"/>
                        </a:rPr>
                        <a:t>→第二京阪→国道</a:t>
                      </a:r>
                      <a:r>
                        <a:rPr lang="en-US" sz="1400" kern="100" dirty="0">
                          <a:solidFill>
                            <a:srgbClr val="000000"/>
                          </a:solidFill>
                          <a:effectLst/>
                          <a:latin typeface="+mn-ea"/>
                          <a:ea typeface="+mn-ea"/>
                          <a:cs typeface="Times New Roman" panose="02020603050405020304" pitchFamily="18" charset="0"/>
                        </a:rPr>
                        <a:t>168</a:t>
                      </a:r>
                      <a:r>
                        <a:rPr lang="ja-JP" sz="1400" kern="100" dirty="0">
                          <a:solidFill>
                            <a:srgbClr val="000000"/>
                          </a:solidFill>
                          <a:effectLst/>
                          <a:latin typeface="+mn-ea"/>
                          <a:ea typeface="+mn-ea"/>
                          <a:cs typeface="Times New Roman" panose="02020603050405020304" pitchFamily="18" charset="0"/>
                        </a:rPr>
                        <a:t>号</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97220">
                <a:tc>
                  <a:txBody>
                    <a:bodyPr/>
                    <a:lstStyle/>
                    <a:p>
                      <a:pPr algn="ctr">
                        <a:lnSpc>
                          <a:spcPts val="1200"/>
                        </a:lnSpc>
                        <a:spcAft>
                          <a:spcPts val="0"/>
                        </a:spcAft>
                      </a:pPr>
                      <a:r>
                        <a:rPr lang="ja-JP" sz="1400" kern="100">
                          <a:solidFill>
                            <a:srgbClr val="000000"/>
                          </a:solidFill>
                          <a:effectLst/>
                          <a:latin typeface="+mn-ea"/>
                          <a:ea typeface="+mn-ea"/>
                          <a:cs typeface="Times New Roman" panose="02020603050405020304" pitchFamily="18" charset="0"/>
                        </a:rPr>
                        <a:t>増減</a:t>
                      </a:r>
                      <a:endParaRPr lang="ja-JP" sz="1400" kern="10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400" kern="100" dirty="0">
                          <a:solidFill>
                            <a:srgbClr val="000000"/>
                          </a:solidFill>
                          <a:effectLst/>
                          <a:latin typeface="+mn-ea"/>
                          <a:ea typeface="+mn-ea"/>
                          <a:cs typeface="Times New Roman" panose="02020603050405020304" pitchFamily="18" charset="0"/>
                        </a:rPr>
                        <a:t>km</a:t>
                      </a:r>
                      <a:r>
                        <a:rPr lang="ja-JP" sz="1400" kern="100" dirty="0">
                          <a:solidFill>
                            <a:srgbClr val="000000"/>
                          </a:solidFill>
                          <a:effectLst/>
                          <a:latin typeface="+mn-ea"/>
                          <a:ea typeface="+mn-ea"/>
                          <a:cs typeface="Times New Roman" panose="02020603050405020304" pitchFamily="18" charset="0"/>
                        </a:rPr>
                        <a:t>増加</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ja-JP" sz="1400" kern="100" dirty="0">
                          <a:solidFill>
                            <a:srgbClr val="000000"/>
                          </a:solidFill>
                          <a:effectLst/>
                          <a:latin typeface="+mn-ea"/>
                          <a:ea typeface="+mn-ea"/>
                          <a:cs typeface="Times New Roman" panose="02020603050405020304" pitchFamily="18" charset="0"/>
                        </a:rPr>
                        <a:t>分増加</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400" kern="100" dirty="0">
                          <a:solidFill>
                            <a:srgbClr val="FF0000"/>
                          </a:solidFill>
                          <a:effectLst/>
                          <a:latin typeface="+mn-ea"/>
                          <a:ea typeface="+mn-ea"/>
                          <a:cs typeface="Times New Roman" panose="02020603050405020304" pitchFamily="18" charset="0"/>
                        </a:rPr>
                        <a:t> </a:t>
                      </a:r>
                      <a:endParaRPr lang="ja-JP" sz="1400" kern="100" dirty="0">
                        <a:effectLst/>
                        <a:latin typeface="+mn-ea"/>
                        <a:ea typeface="+mn-ea"/>
                        <a:cs typeface="Times New Roman" panose="02020603050405020304" pitchFamily="18" charset="0"/>
                      </a:endParaRPr>
                    </a:p>
                  </a:txBody>
                  <a:tcPr marL="97957" marR="97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 y="4007192"/>
            <a:ext cx="3079830" cy="2221768"/>
          </a:xfrm>
          <a:prstGeom prst="rect">
            <a:avLst/>
          </a:prstGeom>
        </p:spPr>
      </p:pic>
      <p:sp>
        <p:nvSpPr>
          <p:cNvPr id="12" name="正方形/長方形 3"/>
          <p:cNvSpPr>
            <a:spLocks noChangeArrowheads="1"/>
          </p:cNvSpPr>
          <p:nvPr/>
        </p:nvSpPr>
        <p:spPr bwMode="auto">
          <a:xfrm>
            <a:off x="3994064" y="5355875"/>
            <a:ext cx="4826408" cy="47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marL="90488" marR="0" lvl="0" indent="-90488" algn="l" defTabSz="914400" rtl="0" eaLnBrk="0" fontAlgn="base" latinLnBrk="0" hangingPunct="0">
              <a:spcBef>
                <a:spcPct val="0"/>
              </a:spcBef>
              <a:spcAft>
                <a:spcPct val="0"/>
              </a:spcAft>
              <a:buClrTx/>
              <a:buSzTx/>
              <a:buFontTx/>
              <a:buNone/>
              <a:tabLst/>
            </a:pPr>
            <a:r>
              <a:rPr kumimoji="0" lang="en-US" altLang="ja-JP" sz="16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rPr>
              <a:t>※</a:t>
            </a:r>
            <a:r>
              <a:rPr kumimoji="0" lang="ja-JP" altLang="en-US" sz="16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rPr>
              <a:t>カーラーの救命曲線：心臓や呼吸が止まってから何分ぐらい経つと命が助からないかを示した曲線</a:t>
            </a:r>
            <a:endParaRPr kumimoji="0" lang="ja-JP" altLang="ja-JP" sz="16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endParaRPr>
          </a:p>
        </p:txBody>
      </p:sp>
      <p:sp>
        <p:nvSpPr>
          <p:cNvPr id="14"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15" name="正方形/長方形 14"/>
          <p:cNvSpPr/>
          <p:nvPr/>
        </p:nvSpPr>
        <p:spPr>
          <a:xfrm>
            <a:off x="2441534" y="2971942"/>
            <a:ext cx="2031325" cy="369332"/>
          </a:xfrm>
          <a:prstGeom prst="rect">
            <a:avLst/>
          </a:prstGeom>
          <a:solidFill>
            <a:srgbClr val="FFFF00"/>
          </a:solidFill>
          <a:ln w="19050">
            <a:solidFill>
              <a:srgbClr val="FF0000"/>
            </a:solidFill>
          </a:ln>
        </p:spPr>
        <p:txBody>
          <a:bodyPr wrap="none">
            <a:spAutoFit/>
          </a:bodyPr>
          <a:lstStyle/>
          <a:p>
            <a:pPr>
              <a:spcBef>
                <a:spcPct val="0"/>
              </a:spcBef>
            </a:pPr>
            <a:r>
              <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算定予定</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4565806" y="4757494"/>
            <a:ext cx="2031325" cy="369332"/>
          </a:xfrm>
          <a:prstGeom prst="rect">
            <a:avLst/>
          </a:prstGeom>
          <a:solidFill>
            <a:srgbClr val="FFFF00"/>
          </a:solidFill>
          <a:ln w="19050">
            <a:solidFill>
              <a:srgbClr val="FF0000"/>
            </a:solidFill>
          </a:ln>
        </p:spPr>
        <p:txBody>
          <a:bodyPr wrap="none">
            <a:spAutoFit/>
          </a:bodyPr>
          <a:lstStyle/>
          <a:p>
            <a:pPr>
              <a:spcBef>
                <a:spcPct val="0"/>
              </a:spcBef>
            </a:pPr>
            <a:r>
              <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算定予定</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881644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Autofit/>
          </a:bodyPr>
          <a:lstStyle/>
          <a:p>
            <a:pPr lvl="0"/>
            <a:r>
              <a:rPr lang="ja-JP" altLang="en-US" sz="2800" dirty="0">
                <a:solidFill>
                  <a:schemeClr val="tx1"/>
                </a:solidFill>
                <a:latin typeface="HGSｺﾞｼｯｸM" panose="020B0600000000000000" pitchFamily="50" charset="-128"/>
                <a:ea typeface="HGSｺﾞｼｯｸM" panose="020B0600000000000000" pitchFamily="50" charset="-128"/>
              </a:rPr>
              <a:t>３．</a:t>
            </a:r>
            <a:r>
              <a:rPr lang="ja-JP" altLang="en-US" sz="2800" dirty="0" smtClean="0">
                <a:solidFill>
                  <a:schemeClr val="tx1"/>
                </a:solidFill>
                <a:latin typeface="HGSｺﾞｼｯｸM" panose="020B0600000000000000" pitchFamily="50" charset="-128"/>
                <a:ea typeface="HGSｺﾞｼｯｸM" panose="020B0600000000000000" pitchFamily="50" charset="-128"/>
              </a:rPr>
              <a:t>更新におけるメリット（</a:t>
            </a:r>
            <a:r>
              <a:rPr lang="ja-JP" altLang="en-US" sz="2800" dirty="0">
                <a:solidFill>
                  <a:schemeClr val="tx1"/>
                </a:solidFill>
                <a:latin typeface="HGSｺﾞｼｯｸM" panose="020B0600000000000000" pitchFamily="50" charset="-128"/>
                <a:ea typeface="HGSｺﾞｼｯｸM" panose="020B0600000000000000" pitchFamily="50" charset="-128"/>
              </a:rPr>
              <a:t>想定）</a:t>
            </a:r>
            <a:r>
              <a:rPr lang="ja-JP" altLang="en-US" sz="2800" dirty="0" smtClean="0">
                <a:solidFill>
                  <a:schemeClr val="tx1"/>
                </a:solidFill>
                <a:latin typeface="HGSｺﾞｼｯｸM" panose="020B0600000000000000" pitchFamily="50" charset="-128"/>
                <a:ea typeface="HGSｺﾞｼｯｸM" panose="020B0600000000000000" pitchFamily="50" charset="-128"/>
              </a:rPr>
              <a:t>　　　　　　　　　　　　　　　　　　　　　　　　　　　</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9"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2" name="テキスト ボックス 1"/>
          <p:cNvSpPr txBox="1"/>
          <p:nvPr/>
        </p:nvSpPr>
        <p:spPr>
          <a:xfrm>
            <a:off x="526562" y="1268760"/>
            <a:ext cx="8077885" cy="5139869"/>
          </a:xfrm>
          <a:prstGeom prst="rect">
            <a:avLst/>
          </a:prstGeom>
          <a:solidFill>
            <a:srgbClr val="FFCCFF"/>
          </a:solidFill>
        </p:spPr>
        <p:txBody>
          <a:bodyPr wrap="square" rtlCol="0">
            <a:spAutoFit/>
          </a:bodyPr>
          <a:lstStyle/>
          <a:p>
            <a:pPr algn="just">
              <a:spcAft>
                <a:spcPts val="0"/>
              </a:spcAft>
            </a:pPr>
            <a:r>
              <a:rPr lang="ja-JP" altLang="ja-JP" sz="2800" kern="100" dirty="0">
                <a:latin typeface="HGPｺﾞｼｯｸM" panose="020B0600000000000000" pitchFamily="50" charset="-128"/>
                <a:ea typeface="HGPｺﾞｼｯｸM" panose="020B0600000000000000" pitchFamily="50" charset="-128"/>
              </a:rPr>
              <a:t>①</a:t>
            </a:r>
            <a:r>
              <a:rPr lang="ja-JP" altLang="en-US" sz="2800" kern="100" dirty="0">
                <a:latin typeface="HGPｺﾞｼｯｸM" panose="020B0600000000000000" pitchFamily="50" charset="-128"/>
                <a:ea typeface="HGPｺﾞｼｯｸM" panose="020B0600000000000000" pitchFamily="50" charset="-128"/>
              </a:rPr>
              <a:t>安心感、</a:t>
            </a:r>
            <a:r>
              <a:rPr lang="ja-JP" altLang="ja-JP" sz="2800" kern="100" dirty="0">
                <a:latin typeface="HGPｺﾞｼｯｸM" panose="020B0600000000000000" pitchFamily="50" charset="-128"/>
                <a:ea typeface="HGPｺﾞｼｯｸM" panose="020B0600000000000000" pitchFamily="50" charset="-128"/>
              </a:rPr>
              <a:t>安全性の向上</a:t>
            </a:r>
            <a:endParaRPr lang="ja-JP" altLang="ja-JP" sz="2800" b="1" kern="100" dirty="0">
              <a:latin typeface="HGPｺﾞｼｯｸM" panose="020B0600000000000000" pitchFamily="50" charset="-128"/>
              <a:ea typeface="HGPｺﾞｼｯｸM" panose="020B0600000000000000" pitchFamily="50" charset="-128"/>
            </a:endParaRPr>
          </a:p>
          <a:p>
            <a:pPr algn="just">
              <a:spcAft>
                <a:spcPts val="0"/>
              </a:spcAft>
            </a:pPr>
            <a:r>
              <a:rPr lang="ja-JP" altLang="ja-JP" sz="2800" kern="100" dirty="0">
                <a:latin typeface="HGPｺﾞｼｯｸM" panose="020B0600000000000000" pitchFamily="50" charset="-128"/>
                <a:ea typeface="HGPｺﾞｼｯｸM" panose="020B0600000000000000" pitchFamily="50" charset="-128"/>
              </a:rPr>
              <a:t>　疲労などの損傷リスク</a:t>
            </a:r>
            <a:r>
              <a:rPr lang="ja-JP" altLang="ja-JP" sz="2800" kern="100" dirty="0" smtClean="0">
                <a:latin typeface="HGPｺﾞｼｯｸM" panose="020B0600000000000000" pitchFamily="50" charset="-128"/>
                <a:ea typeface="HGPｺﾞｼｯｸM" panose="020B0600000000000000" pitchFamily="50" charset="-128"/>
              </a:rPr>
              <a:t>減</a:t>
            </a:r>
            <a:r>
              <a:rPr lang="ja-JP" altLang="en-US" sz="2800" kern="100" dirty="0" smtClean="0">
                <a:latin typeface="HGPｺﾞｼｯｸM" panose="020B0600000000000000" pitchFamily="50" charset="-128"/>
                <a:ea typeface="HGPｺﾞｼｯｸM" panose="020B0600000000000000" pitchFamily="50" charset="-128"/>
              </a:rPr>
              <a:t>。</a:t>
            </a:r>
            <a:endParaRPr lang="ja-JP" altLang="ja-JP" sz="2800" kern="100" dirty="0">
              <a:latin typeface="HGPｺﾞｼｯｸM" panose="020B0600000000000000" pitchFamily="50" charset="-128"/>
              <a:ea typeface="HGPｺﾞｼｯｸM" panose="020B0600000000000000" pitchFamily="50" charset="-128"/>
            </a:endParaRPr>
          </a:p>
          <a:p>
            <a:pPr algn="just">
              <a:spcAft>
                <a:spcPts val="0"/>
              </a:spcAft>
            </a:pPr>
            <a:r>
              <a:rPr lang="ja-JP" altLang="ja-JP" sz="2800" kern="100" dirty="0">
                <a:latin typeface="HGPｺﾞｼｯｸM" panose="020B0600000000000000" pitchFamily="50" charset="-128"/>
                <a:ea typeface="HGPｺﾞｼｯｸM" panose="020B0600000000000000" pitchFamily="50" charset="-128"/>
              </a:rPr>
              <a:t>　巨大地震に対する落橋リスク</a:t>
            </a:r>
            <a:r>
              <a:rPr lang="ja-JP" altLang="ja-JP" sz="2800" kern="100" dirty="0" smtClean="0">
                <a:latin typeface="HGPｺﾞｼｯｸM" panose="020B0600000000000000" pitchFamily="50" charset="-128"/>
                <a:ea typeface="HGPｺﾞｼｯｸM" panose="020B0600000000000000" pitchFamily="50" charset="-128"/>
              </a:rPr>
              <a:t>減</a:t>
            </a:r>
            <a:r>
              <a:rPr lang="ja-JP" altLang="en-US" sz="2800" kern="100" dirty="0" smtClean="0">
                <a:latin typeface="HGPｺﾞｼｯｸM" panose="020B0600000000000000" pitchFamily="50" charset="-128"/>
                <a:ea typeface="HGPｺﾞｼｯｸM" panose="020B0600000000000000" pitchFamily="50" charset="-128"/>
              </a:rPr>
              <a:t>。</a:t>
            </a:r>
            <a:endParaRPr lang="en-US" altLang="ja-JP" sz="2800" kern="100" dirty="0">
              <a:latin typeface="HGPｺﾞｼｯｸM" panose="020B0600000000000000" pitchFamily="50" charset="-128"/>
              <a:ea typeface="HGPｺﾞｼｯｸM" panose="020B0600000000000000" pitchFamily="50" charset="-128"/>
            </a:endParaRPr>
          </a:p>
          <a:p>
            <a:pPr algn="just">
              <a:spcAft>
                <a:spcPts val="0"/>
              </a:spcAft>
            </a:pPr>
            <a:endParaRPr lang="en-US" altLang="ja-JP" sz="2800" kern="100" dirty="0">
              <a:latin typeface="HGPｺﾞｼｯｸM" panose="020B0600000000000000" pitchFamily="50" charset="-128"/>
              <a:ea typeface="HGPｺﾞｼｯｸM" panose="020B0600000000000000" pitchFamily="50" charset="-128"/>
            </a:endParaRPr>
          </a:p>
          <a:p>
            <a:pPr algn="just">
              <a:spcAft>
                <a:spcPts val="0"/>
              </a:spcAft>
            </a:pPr>
            <a:r>
              <a:rPr lang="ja-JP" altLang="ja-JP" sz="2800" kern="100" dirty="0">
                <a:latin typeface="HGPｺﾞｼｯｸM" panose="020B0600000000000000" pitchFamily="50" charset="-128"/>
                <a:ea typeface="HGPｺﾞｼｯｸM" panose="020B0600000000000000" pitchFamily="50" charset="-128"/>
              </a:rPr>
              <a:t>②耐久性の向上と維持管理費</a:t>
            </a:r>
            <a:r>
              <a:rPr lang="ja-JP" altLang="ja-JP" sz="2800" kern="100" dirty="0" smtClean="0">
                <a:latin typeface="HGPｺﾞｼｯｸM" panose="020B0600000000000000" pitchFamily="50" charset="-128"/>
                <a:ea typeface="HGPｺﾞｼｯｸM" panose="020B0600000000000000" pitchFamily="50" charset="-128"/>
              </a:rPr>
              <a:t>削減</a:t>
            </a:r>
            <a:r>
              <a:rPr lang="ja-JP" altLang="en-US" sz="2800" kern="100" dirty="0" smtClean="0">
                <a:latin typeface="HGPｺﾞｼｯｸM" panose="020B0600000000000000" pitchFamily="50" charset="-128"/>
                <a:ea typeface="HGPｺﾞｼｯｸM" panose="020B0600000000000000" pitchFamily="50" charset="-128"/>
              </a:rPr>
              <a:t>。</a:t>
            </a:r>
            <a:endParaRPr lang="ja-JP" altLang="ja-JP" sz="2800" kern="100" dirty="0">
              <a:latin typeface="HGPｺﾞｼｯｸM" panose="020B0600000000000000" pitchFamily="50" charset="-128"/>
              <a:ea typeface="HGPｺﾞｼｯｸM" panose="020B0600000000000000" pitchFamily="50" charset="-128"/>
            </a:endParaRPr>
          </a:p>
          <a:p>
            <a:pPr indent="152400" algn="just">
              <a:spcAft>
                <a:spcPts val="0"/>
              </a:spcAft>
            </a:pPr>
            <a:r>
              <a:rPr lang="en-US" altLang="ja-JP" sz="2800" kern="100" dirty="0">
                <a:latin typeface="HGPｺﾞｼｯｸM" panose="020B0600000000000000" pitchFamily="50" charset="-128"/>
                <a:ea typeface="HGPｺﾞｼｯｸM" panose="020B0600000000000000" pitchFamily="50" charset="-128"/>
              </a:rPr>
              <a:t> </a:t>
            </a:r>
            <a:r>
              <a:rPr lang="ja-JP" altLang="ja-JP" sz="2800" kern="100" dirty="0" smtClean="0">
                <a:latin typeface="HGPｺﾞｼｯｸM" panose="020B0600000000000000" pitchFamily="50" charset="-128"/>
                <a:ea typeface="HGPｺﾞｼｯｸM" panose="020B0600000000000000" pitchFamily="50" charset="-128"/>
              </a:rPr>
              <a:t>橋梁</a:t>
            </a:r>
            <a:r>
              <a:rPr lang="ja-JP" altLang="ja-JP" sz="2800" kern="100" dirty="0">
                <a:latin typeface="HGPｺﾞｼｯｸM" panose="020B0600000000000000" pitchFamily="50" charset="-128"/>
                <a:ea typeface="HGPｺﾞｼｯｸM" panose="020B0600000000000000" pitchFamily="50" charset="-128"/>
              </a:rPr>
              <a:t>の連続化→ 伸縮装置数減</a:t>
            </a:r>
            <a:r>
              <a:rPr lang="ja-JP" altLang="en-US" sz="2800" kern="100" dirty="0">
                <a:latin typeface="HGPｺﾞｼｯｸM" panose="020B0600000000000000" pitchFamily="50" charset="-128"/>
                <a:ea typeface="HGPｺﾞｼｯｸM" panose="020B0600000000000000" pitchFamily="50" charset="-128"/>
              </a:rPr>
              <a:t>やそれ</a:t>
            </a:r>
            <a:r>
              <a:rPr lang="ja-JP" altLang="en-US" sz="2800" kern="100" dirty="0" smtClean="0">
                <a:latin typeface="HGPｺﾞｼｯｸM" panose="020B0600000000000000" pitchFamily="50" charset="-128"/>
                <a:ea typeface="HGPｺﾞｼｯｸM" panose="020B0600000000000000" pitchFamily="50" charset="-128"/>
              </a:rPr>
              <a:t>に伴う</a:t>
            </a:r>
            <a:r>
              <a:rPr lang="ja-JP" altLang="en-US" sz="2800" kern="100" dirty="0">
                <a:latin typeface="HGPｺﾞｼｯｸM" panose="020B0600000000000000" pitchFamily="50" charset="-128"/>
                <a:ea typeface="HGPｺﾞｼｯｸM" panose="020B0600000000000000" pitchFamily="50" charset="-128"/>
              </a:rPr>
              <a:t>騒音</a:t>
            </a:r>
            <a:r>
              <a:rPr lang="ja-JP" altLang="en-US" sz="2800" kern="100" dirty="0" smtClean="0">
                <a:latin typeface="HGPｺﾞｼｯｸM" panose="020B0600000000000000" pitchFamily="50" charset="-128"/>
                <a:ea typeface="HGPｺﾞｼｯｸM" panose="020B0600000000000000" pitchFamily="50" charset="-128"/>
              </a:rPr>
              <a:t>、  </a:t>
            </a:r>
            <a:endParaRPr lang="en-US" altLang="ja-JP" sz="2800" kern="100" dirty="0" smtClean="0">
              <a:latin typeface="HGPｺﾞｼｯｸM" panose="020B0600000000000000" pitchFamily="50" charset="-128"/>
              <a:ea typeface="HGPｺﾞｼｯｸM" panose="020B0600000000000000" pitchFamily="50" charset="-128"/>
            </a:endParaRPr>
          </a:p>
          <a:p>
            <a:pPr indent="152400" algn="just">
              <a:spcAft>
                <a:spcPts val="0"/>
              </a:spcAft>
            </a:pPr>
            <a:r>
              <a:rPr lang="ja-JP" altLang="en-US" sz="2800" kern="100" dirty="0" smtClean="0">
                <a:latin typeface="HGPｺﾞｼｯｸM" panose="020B0600000000000000" pitchFamily="50" charset="-128"/>
                <a:ea typeface="HGPｺﾞｼｯｸM" panose="020B0600000000000000" pitchFamily="50" charset="-128"/>
              </a:rPr>
              <a:t> 振動</a:t>
            </a:r>
            <a:r>
              <a:rPr lang="ja-JP" altLang="en-US" sz="2800" kern="100" dirty="0">
                <a:latin typeface="HGPｺﾞｼｯｸM" panose="020B0600000000000000" pitchFamily="50" charset="-128"/>
                <a:ea typeface="HGPｺﾞｼｯｸM" panose="020B0600000000000000" pitchFamily="50" charset="-128"/>
              </a:rPr>
              <a:t>等</a:t>
            </a:r>
            <a:r>
              <a:rPr lang="ja-JP" altLang="ja-JP" sz="2800" kern="100" dirty="0">
                <a:latin typeface="HGPｺﾞｼｯｸM" panose="020B0600000000000000" pitchFamily="50" charset="-128"/>
                <a:ea typeface="HGPｺﾞｼｯｸM" panose="020B0600000000000000" pitchFamily="50" charset="-128"/>
              </a:rPr>
              <a:t>など</a:t>
            </a:r>
            <a:r>
              <a:rPr lang="ja-JP" altLang="en-US" sz="2800" kern="100" dirty="0">
                <a:latin typeface="HGPｺﾞｼｯｸM" panose="020B0600000000000000" pitchFamily="50" charset="-128"/>
                <a:ea typeface="HGPｺﾞｼｯｸM" panose="020B0600000000000000" pitchFamily="50" charset="-128"/>
              </a:rPr>
              <a:t>の</a:t>
            </a:r>
            <a:r>
              <a:rPr lang="ja-JP" altLang="en-US" sz="2800" kern="100" dirty="0" smtClean="0">
                <a:latin typeface="HGPｺﾞｼｯｸM" panose="020B0600000000000000" pitchFamily="50" charset="-128"/>
                <a:ea typeface="HGPｺﾞｼｯｸM" panose="020B0600000000000000" pitchFamily="50" charset="-128"/>
              </a:rPr>
              <a:t>減少。</a:t>
            </a:r>
            <a:endParaRPr lang="en-US" altLang="ja-JP" sz="2800" kern="100" dirty="0">
              <a:latin typeface="HGPｺﾞｼｯｸM" panose="020B0600000000000000" pitchFamily="50" charset="-128"/>
              <a:ea typeface="HGPｺﾞｼｯｸM" panose="020B0600000000000000" pitchFamily="50" charset="-128"/>
            </a:endParaRPr>
          </a:p>
          <a:p>
            <a:pPr algn="just">
              <a:spcAft>
                <a:spcPts val="0"/>
              </a:spcAft>
            </a:pPr>
            <a:endParaRPr lang="en-US" altLang="ja-JP" sz="2800" kern="100" dirty="0">
              <a:latin typeface="HGPｺﾞｼｯｸM" panose="020B0600000000000000" pitchFamily="50" charset="-128"/>
              <a:ea typeface="HGPｺﾞｼｯｸM" panose="020B0600000000000000" pitchFamily="50" charset="-128"/>
            </a:endParaRPr>
          </a:p>
          <a:p>
            <a:pPr algn="just">
              <a:spcAft>
                <a:spcPts val="0"/>
              </a:spcAft>
            </a:pPr>
            <a:r>
              <a:rPr lang="ja-JP" altLang="en-US" sz="2800" kern="100" dirty="0">
                <a:latin typeface="HGPｺﾞｼｯｸM" panose="020B0600000000000000" pitchFamily="50" charset="-128"/>
                <a:ea typeface="HGPｺﾞｼｯｸM" panose="020B0600000000000000" pitchFamily="50" charset="-128"/>
              </a:rPr>
              <a:t>③景観の</a:t>
            </a:r>
            <a:r>
              <a:rPr lang="ja-JP" altLang="en-US" sz="2800" kern="100" dirty="0" smtClean="0">
                <a:latin typeface="HGPｺﾞｼｯｸM" panose="020B0600000000000000" pitchFamily="50" charset="-128"/>
                <a:ea typeface="HGPｺﾞｼｯｸM" panose="020B0600000000000000" pitchFamily="50" charset="-128"/>
              </a:rPr>
              <a:t>向上</a:t>
            </a:r>
            <a:r>
              <a:rPr lang="ja-JP" altLang="en-US" sz="2800" kern="100" dirty="0">
                <a:latin typeface="HGPｺﾞｼｯｸM" panose="020B0600000000000000" pitchFamily="50" charset="-128"/>
                <a:ea typeface="HGPｺﾞｼｯｸM" panose="020B0600000000000000" pitchFamily="50" charset="-128"/>
              </a:rPr>
              <a:t>。</a:t>
            </a:r>
            <a:endParaRPr lang="en-US" altLang="ja-JP" sz="2800" kern="100" dirty="0">
              <a:latin typeface="HGPｺﾞｼｯｸM" panose="020B0600000000000000" pitchFamily="50" charset="-128"/>
              <a:ea typeface="HGPｺﾞｼｯｸM" panose="020B0600000000000000" pitchFamily="50" charset="-128"/>
            </a:endParaRPr>
          </a:p>
          <a:p>
            <a:pPr algn="just">
              <a:spcAft>
                <a:spcPts val="0"/>
              </a:spcAft>
            </a:pPr>
            <a:endParaRPr lang="en-US" altLang="ja-JP" sz="2800" kern="100" dirty="0">
              <a:latin typeface="HGPｺﾞｼｯｸM" panose="020B0600000000000000" pitchFamily="50" charset="-128"/>
              <a:ea typeface="HGPｺﾞｼｯｸM" panose="020B0600000000000000" pitchFamily="50" charset="-128"/>
            </a:endParaRPr>
          </a:p>
          <a:p>
            <a:pPr algn="just">
              <a:spcAft>
                <a:spcPts val="0"/>
              </a:spcAft>
            </a:pPr>
            <a:r>
              <a:rPr lang="ja-JP" altLang="en-US" sz="2800" kern="100" dirty="0">
                <a:latin typeface="HGPｺﾞｼｯｸM" panose="020B0600000000000000" pitchFamily="50" charset="-128"/>
                <a:ea typeface="HGPｺﾞｼｯｸM" panose="020B0600000000000000" pitchFamily="50" charset="-128"/>
              </a:rPr>
              <a:t>④将来更新への</a:t>
            </a:r>
            <a:r>
              <a:rPr lang="ja-JP" altLang="en-US" sz="2800" kern="100" dirty="0" smtClean="0">
                <a:latin typeface="HGPｺﾞｼｯｸM" panose="020B0600000000000000" pitchFamily="50" charset="-128"/>
                <a:ea typeface="HGPｺﾞｼｯｸM" panose="020B0600000000000000" pitchFamily="50" charset="-128"/>
              </a:rPr>
              <a:t>平準化。</a:t>
            </a:r>
            <a:endParaRPr lang="ja-JP" altLang="ja-JP" sz="2800" kern="100" dirty="0">
              <a:latin typeface="HGPｺﾞｼｯｸM" panose="020B0600000000000000" pitchFamily="50" charset="-128"/>
              <a:ea typeface="HGPｺﾞｼｯｸM" panose="020B0600000000000000" pitchFamily="50" charset="-128"/>
            </a:endParaRPr>
          </a:p>
          <a:p>
            <a:pPr algn="just">
              <a:spcAft>
                <a:spcPts val="0"/>
              </a:spcAft>
            </a:pPr>
            <a:endParaRPr lang="ja-JP" altLang="ja-JP" sz="2000" kern="100" dirty="0">
              <a:latin typeface="HGPｺﾞｼｯｸM" panose="020B0600000000000000" pitchFamily="50" charset="-128"/>
              <a:ea typeface="HGPｺﾞｼｯｸM" panose="020B0600000000000000" pitchFamily="50" charset="-128"/>
              <a:cs typeface="Times New Roman"/>
            </a:endParaRPr>
          </a:p>
        </p:txBody>
      </p:sp>
    </p:spTree>
    <p:extLst>
      <p:ext uri="{BB962C8B-B14F-4D97-AF65-F5344CB8AC3E}">
        <p14:creationId xmlns:p14="http://schemas.microsoft.com/office/powerpoint/2010/main" val="2605955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４．跨線橋の補修・補強検討</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29" name="テキスト ボックス 28"/>
          <p:cNvSpPr txBox="1"/>
          <p:nvPr/>
        </p:nvSpPr>
        <p:spPr>
          <a:xfrm>
            <a:off x="611560" y="1126485"/>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１）目的</a:t>
            </a:r>
          </a:p>
        </p:txBody>
      </p:sp>
      <p:sp>
        <p:nvSpPr>
          <p:cNvPr id="30" name="テキスト ボックス 29"/>
          <p:cNvSpPr txBox="1"/>
          <p:nvPr/>
        </p:nvSpPr>
        <p:spPr>
          <a:xfrm>
            <a:off x="611562" y="1714661"/>
            <a:ext cx="7776862" cy="1569660"/>
          </a:xfrm>
          <a:prstGeom prst="rect">
            <a:avLst/>
          </a:prstGeom>
          <a:noFill/>
        </p:spPr>
        <p:txBody>
          <a:bodyPr wrap="square" rtlCol="0">
            <a:spAutoFit/>
          </a:bodyPr>
          <a:lstStyle/>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○国道</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号または大阪中央環状線にかかる跨線橋</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の更新は社会的影響が大きく困難。</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そのため、更新</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工事に相当する補強方法を検討し、維持管理による対応が可能か検証を行う。</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2" name="正方形/長方形 1"/>
          <p:cNvSpPr/>
          <p:nvPr/>
        </p:nvSpPr>
        <p:spPr>
          <a:xfrm>
            <a:off x="1259632" y="4045130"/>
            <a:ext cx="4572000" cy="1200329"/>
          </a:xfrm>
          <a:prstGeom prst="rect">
            <a:avLst/>
          </a:prstGeom>
        </p:spPr>
        <p:txBody>
          <a:bodyPr>
            <a:spAutoFit/>
          </a:bodyPr>
          <a:lstStyle/>
          <a:p>
            <a:pPr fontAlgn="base"/>
            <a:r>
              <a:rPr lang="ja-JP" altLang="en-US" sz="2400" dirty="0">
                <a:latin typeface="HGSｺﾞｼｯｸM" panose="020B0600000000000000" pitchFamily="50" charset="-128"/>
                <a:ea typeface="HGSｺﾞｼｯｸM" panose="020B0600000000000000" pitchFamily="50" charset="-128"/>
              </a:rPr>
              <a:t>対象</a:t>
            </a:r>
            <a:endParaRPr lang="en-US" altLang="ja-JP" sz="2400" dirty="0" smtClean="0">
              <a:latin typeface="HGSｺﾞｼｯｸM" panose="020B0600000000000000" pitchFamily="50" charset="-128"/>
              <a:ea typeface="HGSｺﾞｼｯｸM" panose="020B0600000000000000" pitchFamily="50" charset="-128"/>
            </a:endParaRPr>
          </a:p>
          <a:p>
            <a:pPr fontAlgn="base"/>
            <a:r>
              <a:rPr lang="ja-JP"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鋼　</a:t>
            </a:r>
            <a:r>
              <a:rPr lang="ja-JP" altLang="ja-JP" sz="2400" dirty="0" smtClean="0">
                <a:latin typeface="HGSｺﾞｼｯｸM" panose="020B0600000000000000" pitchFamily="50" charset="-128"/>
                <a:ea typeface="HGSｺﾞｼｯｸM" panose="020B0600000000000000" pitchFamily="50" charset="-128"/>
              </a:rPr>
              <a:t>橋：</a:t>
            </a:r>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橋</a:t>
            </a:r>
            <a:endParaRPr lang="ja-JP" altLang="ja-JP" sz="2400" dirty="0">
              <a:latin typeface="HGSｺﾞｼｯｸM" panose="020B0600000000000000" pitchFamily="50" charset="-128"/>
              <a:ea typeface="HGSｺﾞｼｯｸM" panose="020B0600000000000000" pitchFamily="50" charset="-128"/>
            </a:endParaRPr>
          </a:p>
          <a:p>
            <a:pPr fontAlgn="base"/>
            <a:r>
              <a:rPr lang="ja-JP"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ＰＣ</a:t>
            </a:r>
            <a:r>
              <a:rPr lang="ja-JP" altLang="ja-JP" sz="2400" dirty="0" smtClean="0">
                <a:latin typeface="HGSｺﾞｼｯｸM" panose="020B0600000000000000" pitchFamily="50" charset="-128"/>
                <a:ea typeface="HGSｺﾞｼｯｸM" panose="020B0600000000000000" pitchFamily="50" charset="-128"/>
              </a:rPr>
              <a:t>橋：</a:t>
            </a:r>
            <a:r>
              <a:rPr lang="ja-JP" altLang="en-US" sz="2400" dirty="0" smtClean="0">
                <a:latin typeface="HGSｺﾞｼｯｸM" panose="020B0600000000000000" pitchFamily="50" charset="-128"/>
                <a:ea typeface="HGSｺﾞｼｯｸM" panose="020B0600000000000000" pitchFamily="50" charset="-128"/>
              </a:rPr>
              <a:t>１橋</a:t>
            </a:r>
            <a:endParaRPr lang="en-US" altLang="ja-JP"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98890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４．跨線橋の補修・補強検討</a:t>
            </a:r>
            <a:r>
              <a:rPr lang="en-US" altLang="ja-JP" sz="3100" dirty="0">
                <a:solidFill>
                  <a:schemeClr val="tx1"/>
                </a:solidFill>
                <a:latin typeface="HGSｺﾞｼｯｸM" panose="020B0600000000000000" pitchFamily="50" charset="-128"/>
                <a:ea typeface="HGSｺﾞｼｯｸM" panose="020B0600000000000000" pitchFamily="50" charset="-128"/>
              </a:rPr>
              <a:t/>
            </a:r>
            <a:br>
              <a:rPr lang="en-US" altLang="ja-JP" sz="3100"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２）跨線橋の抽出 </a:t>
            </a:r>
            <a:endParaRPr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30" name="テキスト ボックス 29"/>
          <p:cNvSpPr txBox="1"/>
          <p:nvPr/>
        </p:nvSpPr>
        <p:spPr>
          <a:xfrm>
            <a:off x="473330" y="1205670"/>
            <a:ext cx="8532438" cy="830997"/>
          </a:xfrm>
          <a:prstGeom prst="rect">
            <a:avLst/>
          </a:prstGeom>
          <a:noFill/>
        </p:spPr>
        <p:txBody>
          <a:bodyPr wrap="square" rtlCol="0">
            <a:spAutoFit/>
          </a:bodyPr>
          <a:lstStyle/>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○標準的な形式として最も多い鋼鈑桁形式の中から</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橋とコンクリート形式から１橋を抽出する。</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664633748"/>
              </p:ext>
            </p:extLst>
          </p:nvPr>
        </p:nvGraphicFramePr>
        <p:xfrm>
          <a:off x="1026222" y="2082515"/>
          <a:ext cx="7426653" cy="3479994"/>
        </p:xfrm>
        <a:graphic>
          <a:graphicData uri="http://schemas.openxmlformats.org/drawingml/2006/table">
            <a:tbl>
              <a:tblPr/>
              <a:tblGrid>
                <a:gridCol w="978467">
                  <a:extLst>
                    <a:ext uri="{9D8B030D-6E8A-4147-A177-3AD203B41FA5}">
                      <a16:colId xmlns="" xmlns:a16="http://schemas.microsoft.com/office/drawing/2014/main" val="20000"/>
                    </a:ext>
                  </a:extLst>
                </a:gridCol>
                <a:gridCol w="1224136">
                  <a:extLst>
                    <a:ext uri="{9D8B030D-6E8A-4147-A177-3AD203B41FA5}">
                      <a16:colId xmlns="" xmlns:a16="http://schemas.microsoft.com/office/drawing/2014/main" val="20001"/>
                    </a:ext>
                  </a:extLst>
                </a:gridCol>
                <a:gridCol w="435188">
                  <a:extLst>
                    <a:ext uri="{9D8B030D-6E8A-4147-A177-3AD203B41FA5}">
                      <a16:colId xmlns="" xmlns:a16="http://schemas.microsoft.com/office/drawing/2014/main" val="20002"/>
                    </a:ext>
                  </a:extLst>
                </a:gridCol>
                <a:gridCol w="428908">
                  <a:extLst>
                    <a:ext uri="{9D8B030D-6E8A-4147-A177-3AD203B41FA5}">
                      <a16:colId xmlns="" xmlns:a16="http://schemas.microsoft.com/office/drawing/2014/main" val="20003"/>
                    </a:ext>
                  </a:extLst>
                </a:gridCol>
                <a:gridCol w="432048">
                  <a:extLst>
                    <a:ext uri="{9D8B030D-6E8A-4147-A177-3AD203B41FA5}">
                      <a16:colId xmlns="" xmlns:a16="http://schemas.microsoft.com/office/drawing/2014/main" val="20004"/>
                    </a:ext>
                  </a:extLst>
                </a:gridCol>
                <a:gridCol w="496428">
                  <a:extLst>
                    <a:ext uri="{9D8B030D-6E8A-4147-A177-3AD203B41FA5}">
                      <a16:colId xmlns="" xmlns:a16="http://schemas.microsoft.com/office/drawing/2014/main" val="20005"/>
                    </a:ext>
                  </a:extLst>
                </a:gridCol>
                <a:gridCol w="1991316">
                  <a:extLst>
                    <a:ext uri="{9D8B030D-6E8A-4147-A177-3AD203B41FA5}">
                      <a16:colId xmlns="" xmlns:a16="http://schemas.microsoft.com/office/drawing/2014/main" val="20006"/>
                    </a:ext>
                  </a:extLst>
                </a:gridCol>
                <a:gridCol w="752616">
                  <a:extLst>
                    <a:ext uri="{9D8B030D-6E8A-4147-A177-3AD203B41FA5}">
                      <a16:colId xmlns="" xmlns:a16="http://schemas.microsoft.com/office/drawing/2014/main" val="20007"/>
                    </a:ext>
                  </a:extLst>
                </a:gridCol>
                <a:gridCol w="687546">
                  <a:extLst>
                    <a:ext uri="{9D8B030D-6E8A-4147-A177-3AD203B41FA5}">
                      <a16:colId xmlns="" xmlns:a16="http://schemas.microsoft.com/office/drawing/2014/main" val="20008"/>
                    </a:ext>
                  </a:extLst>
                </a:gridCol>
              </a:tblGrid>
              <a:tr h="387035">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路線名</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r>
                        <a:rPr kumimoji="1" lang="en-US" altLang="ja-JP" sz="900" u="none" strike="noStrike" kern="1200" dirty="0">
                          <a:solidFill>
                            <a:schemeClr val="tx1"/>
                          </a:solidFill>
                          <a:effectLst/>
                          <a:latin typeface="+mn-ea"/>
                          <a:ea typeface="+mn-ea"/>
                          <a:cs typeface="+mn-cs"/>
                        </a:rPr>
                        <a:t>(</a:t>
                      </a:r>
                      <a:r>
                        <a:rPr kumimoji="1" lang="ja-JP" altLang="en-US" sz="900" u="none" strike="noStrike" kern="1200" dirty="0">
                          <a:solidFill>
                            <a:schemeClr val="tx1"/>
                          </a:solidFill>
                          <a:effectLst/>
                          <a:latin typeface="+mn-ea"/>
                          <a:ea typeface="+mn-ea"/>
                          <a:cs typeface="+mn-cs"/>
                        </a:rPr>
                        <a:t>変更</a:t>
                      </a:r>
                      <a:r>
                        <a:rPr kumimoji="1" lang="en-US" altLang="ja-JP" sz="900" u="none" strike="noStrike" kern="1200" dirty="0">
                          <a:solidFill>
                            <a:schemeClr val="tx1"/>
                          </a:solidFill>
                          <a:effectLst/>
                          <a:latin typeface="+mn-ea"/>
                          <a:ea typeface="+mn-ea"/>
                          <a:cs typeface="+mn-cs"/>
                        </a:rPr>
                        <a:t>)</a:t>
                      </a:r>
                      <a:endParaRPr kumimoji="1" lang="ja-JP" altLang="en-US" sz="900" u="none" strike="noStrike" kern="1200" dirty="0">
                        <a:solidFill>
                          <a:schemeClr val="tx1"/>
                        </a:solidFill>
                        <a:effectLst/>
                        <a:latin typeface="+mn-ea"/>
                        <a:ea typeface="+mn-ea"/>
                        <a:cs typeface="+mn-cs"/>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br>
                        <a:rPr kumimoji="1" lang="ja-JP" altLang="en-US" sz="900" u="none" strike="noStrike" kern="1200" dirty="0">
                          <a:solidFill>
                            <a:schemeClr val="tx1"/>
                          </a:solidFill>
                          <a:effectLst/>
                          <a:latin typeface="+mn-ea"/>
                          <a:ea typeface="+mn-ea"/>
                          <a:cs typeface="+mn-cs"/>
                        </a:rPr>
                      </a:br>
                      <a:r>
                        <a:rPr kumimoji="1" lang="ja-JP" altLang="en-US" sz="900" u="none" strike="noStrike" kern="1200" dirty="0">
                          <a:solidFill>
                            <a:schemeClr val="tx1"/>
                          </a:solidFill>
                          <a:effectLst/>
                          <a:latin typeface="+mn-ea"/>
                          <a:ea typeface="+mn-ea"/>
                          <a:cs typeface="+mn-cs"/>
                        </a:rPr>
                        <a:t>（</a:t>
                      </a:r>
                      <a:r>
                        <a:rPr kumimoji="1" lang="en-US" sz="900" u="none" strike="noStrike" kern="1200" dirty="0">
                          <a:solidFill>
                            <a:schemeClr val="tx1"/>
                          </a:solidFill>
                          <a:effectLst/>
                          <a:latin typeface="+mn-ea"/>
                          <a:ea typeface="+mn-ea"/>
                          <a:cs typeface="+mn-cs"/>
                        </a:rPr>
                        <a:t>ｍ）</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径間数</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橋種</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跨線部</a:t>
                      </a:r>
                      <a:endParaRPr kumimoji="1" lang="en-US" altLang="ja-JP" sz="900" u="none" strike="noStrike" kern="1200" dirty="0">
                        <a:solidFill>
                          <a:schemeClr val="tx1"/>
                        </a:solidFill>
                        <a:effectLst/>
                        <a:latin typeface="+mn-ea"/>
                        <a:ea typeface="+mn-ea"/>
                        <a:cs typeface="+mn-cs"/>
                      </a:endParaRPr>
                    </a:p>
                    <a:p>
                      <a:pPr marL="0" algn="ctr" rtl="0" eaLnBrk="1" fontAlgn="ctr" latinLnBrk="0" hangingPunct="1"/>
                      <a:r>
                        <a:rPr kumimoji="1" lang="ja-JP" altLang="en-US" sz="900" u="none" strike="noStrike" kern="1200" dirty="0">
                          <a:solidFill>
                            <a:schemeClr val="tx1"/>
                          </a:solidFill>
                          <a:effectLst/>
                          <a:latin typeface="+mn-ea"/>
                          <a:ea typeface="+mn-ea"/>
                          <a:cs typeface="+mn-cs"/>
                        </a:rPr>
                        <a:t>形式</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大型車</a:t>
                      </a:r>
                      <a:endPar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交通量</a:t>
                      </a:r>
                      <a:b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（台</a:t>
                      </a:r>
                      <a:r>
                        <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日）</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健全度</a:t>
                      </a:r>
                      <a:b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（跨線部径間）</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0"/>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奈良跨線橋（南行）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22.1</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87.68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1"/>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奈良跨線橋（北行）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197.8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22.9</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75.27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2"/>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下穂積跨線橋（西行）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440.2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 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65.94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3"/>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下穂積跨線橋（東行）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427.5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55.25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4"/>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松葉跨線橋（南行）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215.6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17,220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64.25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5"/>
                  </a:ext>
                </a:extLst>
              </a:tr>
              <a:tr h="231333">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松葉跨線橋（北行）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215.6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kumimoji="1" lang="en-US" altLang="ja-JP" sz="16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17,220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kumimoji="1" lang="en-US" altLang="ja-JP" sz="16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43.37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6"/>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神武跨線橋（南行）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507.1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23</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13,609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67.63</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7"/>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神武跨線橋（北行）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487.4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47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13,609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53.18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8"/>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西大塚跨線橋（南行）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313.5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34.8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調書記載無し</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74.57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9"/>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西大塚跨線橋（北行）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317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 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34.8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調書記載無し</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94.98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10"/>
                  </a:ext>
                </a:extLst>
              </a:tr>
              <a:tr h="219415">
                <a:tc>
                  <a:txBody>
                    <a:bodyPr/>
                    <a:lstStyle/>
                    <a:p>
                      <a:pPr marL="0" algn="l"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423</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号</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l" rtl="0" eaLnBrk="1" fontAlgn="ctr" latinLnBrk="0" hangingPunct="1"/>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桃山台橋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50" b="0" i="0"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35.9</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鋼橋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l" rtl="0" eaLnBrk="1" fontAlgn="ctr" latinLnBrk="0" hangingPunct="1"/>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鋼Ｉ桁</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径間長</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35.9</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ｍ</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3,966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83.47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0011"/>
                  </a:ext>
                </a:extLst>
              </a:tr>
              <a:tr h="298679">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旧</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八尾跨線橋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77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273.4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鋼トラス橋</a:t>
                      </a:r>
                      <a:endParaRPr lang="en-US" altLang="ja-JP"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37.8</a:t>
                      </a: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ｍ</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2,612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87.58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0012"/>
                  </a:ext>
                </a:extLst>
              </a:tr>
              <a:tr h="298679">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森屋狭山線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金剛跨線橋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PC</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プレテンＴ桁</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18m</a:t>
                      </a: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2,305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83.6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10013"/>
                  </a:ext>
                </a:extLst>
              </a:tr>
            </a:tbl>
          </a:graphicData>
        </a:graphic>
      </p:graphicFrame>
      <p:sp>
        <p:nvSpPr>
          <p:cNvPr id="6" name="テキスト ボックス 5"/>
          <p:cNvSpPr txBox="1"/>
          <p:nvPr/>
        </p:nvSpPr>
        <p:spPr>
          <a:xfrm>
            <a:off x="39998" y="3492297"/>
            <a:ext cx="1147626" cy="584775"/>
          </a:xfrm>
          <a:prstGeom prst="rect">
            <a:avLst/>
          </a:prstGeom>
          <a:noFill/>
        </p:spPr>
        <p:txBody>
          <a:bodyPr wrap="square" rtlCol="0">
            <a:spAutoFit/>
          </a:bodyPr>
          <a:lstStyle/>
          <a:p>
            <a:pPr algn="ctr"/>
            <a:r>
              <a:rPr lang="ja-JP" altLang="en-US" sz="1600" dirty="0">
                <a:solidFill>
                  <a:srgbClr val="FF9933"/>
                </a:solidFill>
              </a:rPr>
              <a:t>鋼橋</a:t>
            </a:r>
            <a:endParaRPr lang="en-US" altLang="ja-JP" sz="1600" dirty="0">
              <a:solidFill>
                <a:srgbClr val="FF9933"/>
              </a:solidFill>
            </a:endParaRPr>
          </a:p>
          <a:p>
            <a:pPr algn="ctr"/>
            <a:r>
              <a:rPr kumimoji="1" lang="ja-JP" altLang="en-US" sz="1600" dirty="0">
                <a:solidFill>
                  <a:srgbClr val="FF9933"/>
                </a:solidFill>
              </a:rPr>
              <a:t>グループ</a:t>
            </a:r>
          </a:p>
        </p:txBody>
      </p:sp>
      <p:sp>
        <p:nvSpPr>
          <p:cNvPr id="14" name="テキスト ボックス 13"/>
          <p:cNvSpPr txBox="1"/>
          <p:nvPr/>
        </p:nvSpPr>
        <p:spPr>
          <a:xfrm>
            <a:off x="-55963" y="5077178"/>
            <a:ext cx="1243587" cy="584775"/>
          </a:xfrm>
          <a:prstGeom prst="rect">
            <a:avLst/>
          </a:prstGeom>
          <a:noFill/>
        </p:spPr>
        <p:txBody>
          <a:bodyPr wrap="square" rtlCol="0">
            <a:spAutoFit/>
          </a:bodyPr>
          <a:lstStyle/>
          <a:p>
            <a:pPr algn="ctr"/>
            <a:r>
              <a:rPr lang="ja-JP" altLang="en-US" sz="1600" dirty="0">
                <a:solidFill>
                  <a:srgbClr val="0070C0"/>
                </a:solidFill>
              </a:rPr>
              <a:t>ＰＣ橋</a:t>
            </a:r>
            <a:endParaRPr lang="en-US" altLang="ja-JP" sz="1600" dirty="0">
              <a:solidFill>
                <a:srgbClr val="0070C0"/>
              </a:solidFill>
            </a:endParaRPr>
          </a:p>
          <a:p>
            <a:pPr algn="ctr"/>
            <a:r>
              <a:rPr lang="ja-JP" altLang="en-US" sz="1600" b="1" dirty="0">
                <a:solidFill>
                  <a:srgbClr val="0070C0"/>
                </a:solidFill>
              </a:rPr>
              <a:t>グループ</a:t>
            </a:r>
            <a:endParaRPr kumimoji="1" lang="ja-JP" altLang="en-US" sz="1600" dirty="0">
              <a:solidFill>
                <a:srgbClr val="0070C0"/>
              </a:solidFill>
            </a:endParaRPr>
          </a:p>
        </p:txBody>
      </p:sp>
      <p:sp>
        <p:nvSpPr>
          <p:cNvPr id="15" name="テキスト ボックス 14"/>
          <p:cNvSpPr txBox="1"/>
          <p:nvPr/>
        </p:nvSpPr>
        <p:spPr>
          <a:xfrm>
            <a:off x="1619672" y="5993818"/>
            <a:ext cx="4020287" cy="338554"/>
          </a:xfrm>
          <a:prstGeom prst="rect">
            <a:avLst/>
          </a:prstGeom>
          <a:noFill/>
        </p:spPr>
        <p:txBody>
          <a:bodyPr wrap="square" rtlCol="0">
            <a:spAutoFit/>
          </a:bodyPr>
          <a:lstStyle/>
          <a:p>
            <a:r>
              <a:rPr lang="ja-JP" altLang="en-US" sz="1400" dirty="0"/>
              <a:t>抽出② ：</a:t>
            </a:r>
            <a:r>
              <a:rPr lang="ja-JP" altLang="en-US" sz="1600" b="1" dirty="0"/>
              <a:t>金剛跨線橋</a:t>
            </a:r>
            <a:r>
              <a:rPr lang="ja-JP" altLang="en-US" sz="1400" dirty="0"/>
              <a:t> ・・・</a:t>
            </a:r>
            <a:r>
              <a:rPr lang="en-US" altLang="ja-JP" sz="1200" dirty="0"/>
              <a:t>PC</a:t>
            </a:r>
            <a:r>
              <a:rPr lang="ja-JP" altLang="en-US" sz="1200" dirty="0"/>
              <a:t>橋</a:t>
            </a:r>
          </a:p>
        </p:txBody>
      </p:sp>
      <p:sp>
        <p:nvSpPr>
          <p:cNvPr id="21" name="正方形/長方形 20"/>
          <p:cNvSpPr/>
          <p:nvPr/>
        </p:nvSpPr>
        <p:spPr>
          <a:xfrm>
            <a:off x="1019915" y="5231140"/>
            <a:ext cx="7426653" cy="336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619672" y="5661953"/>
            <a:ext cx="7327362" cy="369332"/>
          </a:xfrm>
          <a:prstGeom prst="rect">
            <a:avLst/>
          </a:prstGeom>
          <a:noFill/>
        </p:spPr>
        <p:txBody>
          <a:bodyPr wrap="square" rtlCol="0">
            <a:spAutoFit/>
          </a:bodyPr>
          <a:lstStyle/>
          <a:p>
            <a:r>
              <a:rPr lang="ja-JP" altLang="en-US" sz="1400" dirty="0"/>
              <a:t>抽出① ： </a:t>
            </a:r>
            <a:r>
              <a:rPr lang="ja-JP" altLang="en-US" sz="1600" b="1" dirty="0"/>
              <a:t>松葉跨線橋</a:t>
            </a:r>
            <a:r>
              <a:rPr lang="en-US" altLang="ja-JP" sz="1600" b="1" dirty="0"/>
              <a:t>(</a:t>
            </a:r>
            <a:r>
              <a:rPr lang="ja-JP" altLang="en-US" sz="1600" b="1" dirty="0"/>
              <a:t>北行</a:t>
            </a:r>
            <a:r>
              <a:rPr lang="en-US" altLang="ja-JP" sz="1600" b="1" dirty="0"/>
              <a:t>)</a:t>
            </a:r>
            <a:r>
              <a:rPr lang="ja-JP" altLang="en-US" sz="1600" b="1" dirty="0"/>
              <a:t> </a:t>
            </a:r>
            <a:r>
              <a:rPr lang="ja-JP" altLang="en-US" sz="1400" dirty="0"/>
              <a:t>・・・</a:t>
            </a:r>
            <a:r>
              <a:rPr lang="ja-JP" altLang="en-US" dirty="0"/>
              <a:t>健全度が一番低い </a:t>
            </a:r>
            <a:r>
              <a:rPr lang="en-US" altLang="ja-JP" dirty="0"/>
              <a:t>+ </a:t>
            </a:r>
            <a:r>
              <a:rPr lang="ja-JP" altLang="en-US" dirty="0"/>
              <a:t>大型車交通量が多い</a:t>
            </a:r>
          </a:p>
        </p:txBody>
      </p:sp>
      <p:sp>
        <p:nvSpPr>
          <p:cNvPr id="19" name="正方形/長方形 18"/>
          <p:cNvSpPr/>
          <p:nvPr/>
        </p:nvSpPr>
        <p:spPr>
          <a:xfrm>
            <a:off x="1019915" y="3573016"/>
            <a:ext cx="7440517" cy="238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14838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l="3547" t="18162" r="16646" b="23075"/>
          <a:stretch/>
        </p:blipFill>
        <p:spPr>
          <a:xfrm>
            <a:off x="3779912" y="2703155"/>
            <a:ext cx="4752528" cy="3311699"/>
          </a:xfrm>
          <a:prstGeom prst="rect">
            <a:avLst/>
          </a:prstGeom>
        </p:spPr>
      </p:pic>
      <p:sp>
        <p:nvSpPr>
          <p:cNvPr id="17" name="円/楕円 16"/>
          <p:cNvSpPr/>
          <p:nvPr/>
        </p:nvSpPr>
        <p:spPr>
          <a:xfrm>
            <a:off x="6012160" y="3467119"/>
            <a:ext cx="144017" cy="18722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線吹き出し 2 (枠付き) 15"/>
          <p:cNvSpPr/>
          <p:nvPr/>
        </p:nvSpPr>
        <p:spPr>
          <a:xfrm>
            <a:off x="3996902" y="5262259"/>
            <a:ext cx="1354858" cy="461665"/>
          </a:xfrm>
          <a:prstGeom prst="borderCallout2">
            <a:avLst>
              <a:gd name="adj1" fmla="val 51261"/>
              <a:gd name="adj2" fmla="val 100128"/>
              <a:gd name="adj3" fmla="val 51145"/>
              <a:gd name="adj4" fmla="val 116719"/>
              <a:gd name="adj5" fmla="val -41685"/>
              <a:gd name="adj6" fmla="val 148136"/>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松葉跨線橋</a:t>
            </a:r>
            <a:r>
              <a:rPr lang="en-US" altLang="ja-JP" sz="1200" dirty="0">
                <a:solidFill>
                  <a:schemeClr val="tx1"/>
                </a:solidFill>
              </a:rPr>
              <a:t>(</a:t>
            </a:r>
            <a:r>
              <a:rPr lang="ja-JP" altLang="en-US" sz="1200" dirty="0">
                <a:solidFill>
                  <a:schemeClr val="tx1"/>
                </a:solidFill>
              </a:rPr>
              <a:t>北行</a:t>
            </a:r>
            <a:r>
              <a:rPr lang="en-US" altLang="ja-JP" sz="1200" dirty="0">
                <a:solidFill>
                  <a:schemeClr val="tx1"/>
                </a:solidFill>
              </a:rPr>
              <a:t>)</a:t>
            </a:r>
            <a:endParaRPr kumimoji="1" lang="en-US" altLang="ja-JP" sz="1200" dirty="0">
              <a:solidFill>
                <a:schemeClr val="tx1"/>
              </a:solidFill>
            </a:endParaRPr>
          </a:p>
          <a:p>
            <a:pPr algn="ctr"/>
            <a:r>
              <a:rPr lang="ja-JP" altLang="en-US" sz="1200" dirty="0">
                <a:solidFill>
                  <a:schemeClr val="tx1"/>
                </a:solidFill>
              </a:rPr>
              <a:t>大阪中央環状線</a:t>
            </a:r>
            <a:endParaRPr kumimoji="1" lang="ja-JP" altLang="en-US" sz="1200" dirty="0">
              <a:solidFill>
                <a:schemeClr val="tx1"/>
              </a:solidFill>
            </a:endParaRPr>
          </a:p>
        </p:txBody>
      </p:sp>
      <p:sp>
        <p:nvSpPr>
          <p:cNvPr id="20" name="線吹き出し 2 (枠付き) 19"/>
          <p:cNvSpPr/>
          <p:nvPr/>
        </p:nvSpPr>
        <p:spPr>
          <a:xfrm>
            <a:off x="4227977" y="2922094"/>
            <a:ext cx="1107996" cy="276999"/>
          </a:xfrm>
          <a:prstGeom prst="borderCallout2">
            <a:avLst>
              <a:gd name="adj1" fmla="val 49783"/>
              <a:gd name="adj2" fmla="val 99663"/>
              <a:gd name="adj3" fmla="val 47313"/>
              <a:gd name="adj4" fmla="val 123921"/>
              <a:gd name="adj5" fmla="val 157904"/>
              <a:gd name="adj6" fmla="val 17899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近畿自動車道</a:t>
            </a:r>
            <a:endParaRPr kumimoji="1" lang="ja-JP" altLang="en-US" sz="1200" dirty="0">
              <a:solidFill>
                <a:schemeClr val="tx1"/>
              </a:solidFill>
            </a:endParaRPr>
          </a:p>
        </p:txBody>
      </p:sp>
      <p:sp>
        <p:nvSpPr>
          <p:cNvPr id="23" name="線吹き出し 2 (枠付き) 22"/>
          <p:cNvSpPr/>
          <p:nvPr/>
        </p:nvSpPr>
        <p:spPr>
          <a:xfrm>
            <a:off x="6989539" y="3143954"/>
            <a:ext cx="800219" cy="461665"/>
          </a:xfrm>
          <a:prstGeom prst="borderCallout2">
            <a:avLst>
              <a:gd name="adj1" fmla="val 49337"/>
              <a:gd name="adj2" fmla="val -1838"/>
              <a:gd name="adj3" fmla="val 50108"/>
              <a:gd name="adj4" fmla="val -22502"/>
              <a:gd name="adj5" fmla="val 207057"/>
              <a:gd name="adj6" fmla="val -5762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京阪電車</a:t>
            </a:r>
            <a:endParaRPr lang="en-US" altLang="ja-JP" sz="1200" dirty="0">
              <a:solidFill>
                <a:schemeClr val="tx1"/>
              </a:solidFill>
            </a:endParaRPr>
          </a:p>
          <a:p>
            <a:pPr algn="ctr"/>
            <a:r>
              <a:rPr kumimoji="1" lang="ja-JP" altLang="en-US" sz="1200" dirty="0">
                <a:solidFill>
                  <a:schemeClr val="tx1"/>
                </a:solidFill>
              </a:rPr>
              <a:t>門真市駅</a:t>
            </a:r>
          </a:p>
        </p:txBody>
      </p:sp>
      <p:pic>
        <p:nvPicPr>
          <p:cNvPr id="8" name="図 7"/>
          <p:cNvPicPr>
            <a:picLocks noChangeAspect="1"/>
          </p:cNvPicPr>
          <p:nvPr/>
        </p:nvPicPr>
        <p:blipFill rotWithShape="1">
          <a:blip r:embed="rId4"/>
          <a:srcRect b="3272"/>
          <a:stretch/>
        </p:blipFill>
        <p:spPr>
          <a:xfrm>
            <a:off x="793359" y="2615208"/>
            <a:ext cx="2766609" cy="3717078"/>
          </a:xfrm>
          <a:prstGeom prst="rect">
            <a:avLst/>
          </a:prstGeom>
        </p:spPr>
      </p:pic>
      <p:sp>
        <p:nvSpPr>
          <p:cNvPr id="6" name="テキスト ボックス 5"/>
          <p:cNvSpPr txBox="1"/>
          <p:nvPr/>
        </p:nvSpPr>
        <p:spPr>
          <a:xfrm>
            <a:off x="611560" y="1126485"/>
            <a:ext cx="8424936"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（大阪中央環状線）の概要（</a:t>
            </a:r>
            <a:r>
              <a:rPr lang="en-US" altLang="ja-JP" sz="2400" dirty="0">
                <a:latin typeface="HGSｺﾞｼｯｸM" panose="020B0600000000000000" pitchFamily="50" charset="-128"/>
                <a:ea typeface="HGSｺﾞｼｯｸM" panose="020B0600000000000000" pitchFamily="50" charset="-128"/>
              </a:rPr>
              <a:t>1/3</a:t>
            </a:r>
            <a:r>
              <a:rPr lang="ja-JP" altLang="en-US" sz="2400" dirty="0">
                <a:latin typeface="HGSｺﾞｼｯｸM" panose="020B0600000000000000" pitchFamily="50" charset="-128"/>
                <a:ea typeface="HGSｺﾞｼｯｸM" panose="020B0600000000000000" pitchFamily="50" charset="-128"/>
              </a:rPr>
              <a:t>）</a:t>
            </a:r>
          </a:p>
        </p:txBody>
      </p:sp>
      <p:sp>
        <p:nvSpPr>
          <p:cNvPr id="9" name="円/楕円 8"/>
          <p:cNvSpPr/>
          <p:nvPr/>
        </p:nvSpPr>
        <p:spPr>
          <a:xfrm>
            <a:off x="2743828" y="4221088"/>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67544" y="3143954"/>
            <a:ext cx="1328955" cy="646331"/>
          </a:xfrm>
          <a:prstGeom prst="rect">
            <a:avLst/>
          </a:prstGeom>
          <a:noFill/>
        </p:spPr>
        <p:txBody>
          <a:bodyPr wrap="square" rtlCol="0">
            <a:spAutoFit/>
          </a:bodyPr>
          <a:lstStyle/>
          <a:p>
            <a:pPr algn="ctr"/>
            <a:r>
              <a:rPr lang="ja-JP" altLang="en-US" dirty="0">
                <a:solidFill>
                  <a:srgbClr val="FF0000"/>
                </a:solidFill>
                <a:effectLst>
                  <a:outerShdw blurRad="38100" dist="38100" dir="2700000" algn="tl">
                    <a:srgbClr val="000000">
                      <a:alpha val="43137"/>
                    </a:srgbClr>
                  </a:outerShdw>
                </a:effectLst>
              </a:rPr>
              <a:t>松葉跨線</a:t>
            </a:r>
            <a:r>
              <a:rPr kumimoji="1" lang="ja-JP" altLang="en-US" dirty="0">
                <a:solidFill>
                  <a:srgbClr val="FF0000"/>
                </a:solidFill>
                <a:effectLst>
                  <a:outerShdw blurRad="38100" dist="38100" dir="2700000" algn="tl">
                    <a:srgbClr val="000000">
                      <a:alpha val="43137"/>
                    </a:srgbClr>
                  </a:outerShdw>
                </a:effectLst>
              </a:rPr>
              <a:t>橋</a:t>
            </a:r>
            <a:endParaRPr kumimoji="1" lang="en-US" altLang="ja-JP" dirty="0">
              <a:solidFill>
                <a:srgbClr val="FF0000"/>
              </a:solidFill>
              <a:effectLst>
                <a:outerShdw blurRad="38100" dist="38100" dir="2700000" algn="tl">
                  <a:srgbClr val="000000">
                    <a:alpha val="43137"/>
                  </a:srgbClr>
                </a:outerShdw>
              </a:effectLst>
            </a:endParaRPr>
          </a:p>
          <a:p>
            <a:pPr algn="ctr"/>
            <a:r>
              <a:rPr kumimoji="1" lang="en-US" altLang="ja-JP" dirty="0">
                <a:solidFill>
                  <a:srgbClr val="FF0000"/>
                </a:solidFill>
                <a:effectLst>
                  <a:outerShdw blurRad="38100" dist="38100" dir="2700000" algn="tl">
                    <a:srgbClr val="000000">
                      <a:alpha val="43137"/>
                    </a:srgbClr>
                  </a:outerShdw>
                </a:effectLst>
              </a:rPr>
              <a:t>(</a:t>
            </a:r>
            <a:r>
              <a:rPr kumimoji="1" lang="ja-JP" altLang="en-US" dirty="0">
                <a:solidFill>
                  <a:srgbClr val="FF0000"/>
                </a:solidFill>
                <a:effectLst>
                  <a:outerShdw blurRad="38100" dist="38100" dir="2700000" algn="tl">
                    <a:srgbClr val="000000">
                      <a:alpha val="43137"/>
                    </a:srgbClr>
                  </a:outerShdw>
                </a:effectLst>
              </a:rPr>
              <a:t>北行</a:t>
            </a:r>
            <a:r>
              <a:rPr kumimoji="1" lang="en-US" altLang="ja-JP" dirty="0">
                <a:solidFill>
                  <a:srgbClr val="FF0000"/>
                </a:solidFill>
                <a:effectLst>
                  <a:outerShdw blurRad="38100" dist="38100" dir="2700000" algn="tl">
                    <a:srgbClr val="000000">
                      <a:alpha val="43137"/>
                    </a:srgbClr>
                  </a:outerShdw>
                </a:effectLst>
              </a:rPr>
              <a:t>)</a:t>
            </a:r>
            <a:endParaRPr kumimoji="1" lang="ja-JP" altLang="en-US" dirty="0">
              <a:solidFill>
                <a:srgbClr val="FF0000"/>
              </a:solidFill>
              <a:effectLst>
                <a:outerShdw blurRad="38100" dist="38100" dir="2700000" algn="tl">
                  <a:srgbClr val="000000">
                    <a:alpha val="43137"/>
                  </a:srgbClr>
                </a:outerShdw>
              </a:effectLst>
            </a:endParaRPr>
          </a:p>
        </p:txBody>
      </p:sp>
      <p:cxnSp>
        <p:nvCxnSpPr>
          <p:cNvPr id="5" name="直線コネクタ 4"/>
          <p:cNvCxnSpPr>
            <a:stCxn id="10" idx="3"/>
            <a:endCxn id="9" idx="1"/>
          </p:cNvCxnSpPr>
          <p:nvPr/>
        </p:nvCxnSpPr>
        <p:spPr>
          <a:xfrm>
            <a:off x="1796499" y="3467120"/>
            <a:ext cx="957874" cy="7645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22" name="正方形/長方形 21"/>
          <p:cNvSpPr/>
          <p:nvPr/>
        </p:nvSpPr>
        <p:spPr>
          <a:xfrm>
            <a:off x="3457713" y="6105745"/>
            <a:ext cx="4536819" cy="276999"/>
          </a:xfrm>
          <a:prstGeom prst="rect">
            <a:avLst/>
          </a:prstGeom>
        </p:spPr>
        <p:txBody>
          <a:bodyPr wrap="none">
            <a:spAutoFit/>
          </a:bodyPr>
          <a:lstStyle/>
          <a:p>
            <a:r>
              <a:rPr lang="ja-JP" altLang="en-US" sz="1200" dirty="0"/>
              <a:t>「地図・空中写真閲覧サービスデータ」（国土地理院）をもとに作成</a:t>
            </a:r>
          </a:p>
        </p:txBody>
      </p:sp>
      <p:graphicFrame>
        <p:nvGraphicFramePr>
          <p:cNvPr id="12" name="表 11"/>
          <p:cNvGraphicFramePr>
            <a:graphicFrameLocks noGrp="1"/>
          </p:cNvGraphicFramePr>
          <p:nvPr>
            <p:extLst/>
          </p:nvPr>
        </p:nvGraphicFramePr>
        <p:xfrm>
          <a:off x="971599" y="1700806"/>
          <a:ext cx="7560844" cy="914400"/>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91">
                  <a:extLst>
                    <a:ext uri="{9D8B030D-6E8A-4147-A177-3AD203B41FA5}">
                      <a16:colId xmlns="" xmlns:a16="http://schemas.microsoft.com/office/drawing/2014/main" val="20007"/>
                    </a:ext>
                  </a:extLst>
                </a:gridCol>
              </a:tblGrid>
              <a:tr h="454259">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454259">
                <a:tc>
                  <a:txBody>
                    <a:bodyPr/>
                    <a:lstStyle/>
                    <a:p>
                      <a:pPr marL="0" indent="0" algn="ctr">
                        <a:lnSpc>
                          <a:spcPts val="1800"/>
                        </a:lnSpc>
                        <a:spcAft>
                          <a:spcPts val="0"/>
                        </a:spcAft>
                      </a:pPr>
                      <a:r>
                        <a:rPr lang="en-US" altLang="ja-JP" sz="1600" dirty="0">
                          <a:effectLst/>
                          <a:latin typeface="+mn-ea"/>
                          <a:ea typeface="+mn-ea"/>
                        </a:rPr>
                        <a:t>215.6</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11.3</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10</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40</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90,612</a:t>
                      </a:r>
                      <a:r>
                        <a:rPr lang="ja-JP" altLang="en-US" sz="1600" dirty="0">
                          <a:effectLst/>
                          <a:latin typeface="+mn-ea"/>
                          <a:ea typeface="+mn-ea"/>
                          <a:cs typeface="Times New Roman" panose="02020603050405020304" pitchFamily="18" charset="0"/>
                        </a:rPr>
                        <a:t>台</a:t>
                      </a:r>
                      <a:endParaRPr lang="en-US" altLang="ja-JP" sz="1400" dirty="0">
                        <a:effectLst/>
                        <a:latin typeface="+mn-ea"/>
                        <a:ea typeface="+mn-ea"/>
                        <a:cs typeface="Times New Roman" panose="02020603050405020304" pitchFamily="18" charset="0"/>
                      </a:endParaRPr>
                    </a:p>
                    <a:p>
                      <a:pPr marL="0" indent="0" algn="ctr">
                        <a:lnSpc>
                          <a:spcPts val="1800"/>
                        </a:lnSpc>
                        <a:spcAft>
                          <a:spcPts val="0"/>
                        </a:spcAft>
                      </a:pPr>
                      <a:r>
                        <a:rPr lang="ja-JP" altLang="en-US" sz="1400" dirty="0">
                          <a:effectLst/>
                          <a:latin typeface="+mn-ea"/>
                          <a:ea typeface="+mn-ea"/>
                          <a:cs typeface="Times New Roman" panose="02020603050405020304" pitchFamily="18" charset="0"/>
                        </a:rPr>
                        <a:t>（大型車混入率</a:t>
                      </a:r>
                      <a:r>
                        <a:rPr lang="en-US" altLang="ja-JP" sz="1400" dirty="0">
                          <a:effectLst/>
                          <a:latin typeface="+mn-ea"/>
                          <a:ea typeface="+mn-ea"/>
                          <a:cs typeface="Times New Roman" panose="02020603050405020304" pitchFamily="18" charset="0"/>
                        </a:rPr>
                        <a:t>19.0%</a:t>
                      </a:r>
                      <a:r>
                        <a:rPr lang="ja-JP" altLang="en-US" sz="1400" dirty="0">
                          <a:effectLst/>
                          <a:latin typeface="+mn-ea"/>
                          <a:ea typeface="+mn-ea"/>
                          <a:cs typeface="Times New Roman" panose="02020603050405020304" pitchFamily="18" charset="0"/>
                        </a:rPr>
                        <a:t>）</a:t>
                      </a:r>
                      <a:endParaRPr lang="ja-JP" altLang="ja-JP" sz="14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400" dirty="0">
                          <a:effectLst/>
                          <a:latin typeface="+mn-ea"/>
                          <a:ea typeface="+mn-ea"/>
                          <a:cs typeface="Times New Roman" panose="02020603050405020304" pitchFamily="18" charset="0"/>
                        </a:rPr>
                        <a:t>TL-20(S31)</a:t>
                      </a:r>
                      <a:endParaRPr lang="ja-JP" altLang="ja-JP" sz="14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24" name="線吹き出し 2 (枠付き) 23"/>
          <p:cNvSpPr/>
          <p:nvPr/>
        </p:nvSpPr>
        <p:spPr>
          <a:xfrm>
            <a:off x="6733661" y="5262258"/>
            <a:ext cx="1354858" cy="461665"/>
          </a:xfrm>
          <a:prstGeom prst="borderCallout2">
            <a:avLst>
              <a:gd name="adj1" fmla="val 54368"/>
              <a:gd name="adj2" fmla="val -58"/>
              <a:gd name="adj3" fmla="val 55107"/>
              <a:gd name="adj4" fmla="val -10815"/>
              <a:gd name="adj5" fmla="val -55292"/>
              <a:gd name="adj6" fmla="val -3505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a:solidFill>
                  <a:schemeClr val="tx1"/>
                </a:solidFill>
              </a:rPr>
              <a:t>松葉跨線橋</a:t>
            </a:r>
            <a:r>
              <a:rPr kumimoji="1" lang="en-US" altLang="ja-JP" sz="1200" dirty="0">
                <a:solidFill>
                  <a:schemeClr val="tx1"/>
                </a:solidFill>
              </a:rPr>
              <a:t>(</a:t>
            </a:r>
            <a:r>
              <a:rPr kumimoji="1" lang="ja-JP" altLang="en-US" sz="1200" dirty="0">
                <a:solidFill>
                  <a:schemeClr val="tx1"/>
                </a:solidFill>
              </a:rPr>
              <a:t>南行</a:t>
            </a:r>
            <a:r>
              <a:rPr kumimoji="1" lang="en-US" altLang="ja-JP" sz="1200" dirty="0">
                <a:solidFill>
                  <a:schemeClr val="tx1"/>
                </a:solidFill>
              </a:rPr>
              <a:t>)</a:t>
            </a:r>
          </a:p>
          <a:p>
            <a:pPr algn="ctr"/>
            <a:r>
              <a:rPr kumimoji="1" lang="ja-JP" altLang="en-US" sz="1200" dirty="0">
                <a:solidFill>
                  <a:schemeClr val="tx1"/>
                </a:solidFill>
              </a:rPr>
              <a:t>大阪中央環状線</a:t>
            </a:r>
          </a:p>
        </p:txBody>
      </p:sp>
      <p:sp>
        <p:nvSpPr>
          <p:cNvPr id="25" name="線吹き出し 2 (枠付き) 24"/>
          <p:cNvSpPr/>
          <p:nvPr/>
        </p:nvSpPr>
        <p:spPr>
          <a:xfrm>
            <a:off x="6709749" y="4334892"/>
            <a:ext cx="1172116" cy="461665"/>
          </a:xfrm>
          <a:prstGeom prst="borderCallout2">
            <a:avLst>
              <a:gd name="adj1" fmla="val 54368"/>
              <a:gd name="adj2" fmla="val -58"/>
              <a:gd name="adj3" fmla="val 55107"/>
              <a:gd name="adj4" fmla="val -8648"/>
              <a:gd name="adj5" fmla="val 72167"/>
              <a:gd name="adj6" fmla="val -3064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a:solidFill>
                  <a:schemeClr val="tx1"/>
                </a:solidFill>
              </a:rPr>
              <a:t>大阪モノレール</a:t>
            </a:r>
            <a:endParaRPr kumimoji="1" lang="en-US" altLang="ja-JP" sz="1200" dirty="0">
              <a:solidFill>
                <a:schemeClr val="tx1"/>
              </a:solidFill>
            </a:endParaRPr>
          </a:p>
          <a:p>
            <a:pPr algn="ctr"/>
            <a:r>
              <a:rPr lang="ja-JP" altLang="en-US" sz="1200" dirty="0">
                <a:solidFill>
                  <a:schemeClr val="tx1"/>
                </a:solidFill>
              </a:rPr>
              <a:t>門真市駅</a:t>
            </a:r>
            <a:endParaRPr kumimoji="1" lang="ja-JP" altLang="en-US" sz="1200" dirty="0">
              <a:solidFill>
                <a:schemeClr val="tx1"/>
              </a:solidFill>
            </a:endParaRPr>
          </a:p>
        </p:txBody>
      </p:sp>
      <p:sp>
        <p:nvSpPr>
          <p:cNvPr id="27" name="タイトル 1"/>
          <p:cNvSpPr txBox="1">
            <a:spLocks/>
          </p:cNvSpPr>
          <p:nvPr/>
        </p:nvSpPr>
        <p:spPr>
          <a:xfrm>
            <a:off x="230832" y="215144"/>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a:solidFill>
                  <a:schemeClr val="tx1"/>
                </a:solidFill>
                <a:latin typeface="HGSｺﾞｼｯｸM" panose="020B0600000000000000" pitchFamily="50" charset="-128"/>
                <a:ea typeface="HGSｺﾞｼｯｸM" panose="020B0600000000000000" pitchFamily="50" charset="-128"/>
              </a:rPr>
              <a:t>３．跨線橋の補修・補強検討</a:t>
            </a:r>
            <a:endParaRPr lang="ja-JP" altLang="en-US" dirty="0">
              <a:solidFill>
                <a:schemeClr val="tx1"/>
              </a:solidFill>
              <a:latin typeface="HGSｺﾞｼｯｸM" panose="020B0600000000000000" pitchFamily="50" charset="-128"/>
              <a:ea typeface="HGSｺﾞｼｯｸM" panose="020B0600000000000000" pitchFamily="50" charset="-128"/>
            </a:endParaRPr>
          </a:p>
        </p:txBody>
      </p:sp>
      <p:sp>
        <p:nvSpPr>
          <p:cNvPr id="21"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141086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99592" y="1485939"/>
            <a:ext cx="7776864" cy="4247317"/>
          </a:xfrm>
          <a:prstGeom prst="rect">
            <a:avLst/>
          </a:prstGeom>
          <a:noFill/>
        </p:spPr>
        <p:txBody>
          <a:bodyPr wrap="square" rtlCol="0">
            <a:spAutoFit/>
          </a:bodyPr>
          <a:lstStyle/>
          <a:p>
            <a:pPr>
              <a:lnSpc>
                <a:spcPct val="150000"/>
              </a:lnSpc>
            </a:pPr>
            <a:r>
              <a:rPr lang="ja-JP" altLang="en-US" sz="3600" dirty="0">
                <a:latin typeface="HGSｺﾞｼｯｸM" panose="020B0600000000000000" pitchFamily="50" charset="-128"/>
                <a:ea typeface="HGSｺﾞｼｯｸM" panose="020B0600000000000000" pitchFamily="50" charset="-128"/>
              </a:rPr>
              <a:t>１．検討課題・概要</a:t>
            </a:r>
            <a:endParaRPr lang="en-US" altLang="ja-JP" sz="36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２．社会的影響の検討方針</a:t>
            </a:r>
            <a:endParaRPr lang="en-US" altLang="ja-JP" sz="36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３</a:t>
            </a:r>
            <a:r>
              <a:rPr lang="ja-JP" altLang="en-US" sz="3600" dirty="0" smtClean="0">
                <a:latin typeface="HGSｺﾞｼｯｸM" panose="020B0600000000000000" pitchFamily="50" charset="-128"/>
                <a:ea typeface="HGSｺﾞｼｯｸM" panose="020B0600000000000000" pitchFamily="50" charset="-128"/>
              </a:rPr>
              <a:t>．更新におけるメリット（想定）</a:t>
            </a:r>
            <a:endParaRPr lang="en-US" altLang="ja-JP" sz="20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４．跨線橋の補修・補強検討</a:t>
            </a:r>
            <a:endParaRPr lang="en-US" altLang="ja-JP" sz="36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５．まとめ</a:t>
            </a:r>
            <a:endParaRPr lang="en-US" altLang="ja-JP"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5"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2551190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20</a:t>
            </a:fld>
            <a:endParaRPr kumimoji="1" lang="ja-JP" altLang="en-US" dirty="0"/>
          </a:p>
        </p:txBody>
      </p:sp>
      <p:sp>
        <p:nvSpPr>
          <p:cNvPr id="32" name="正方形/長方形 31"/>
          <p:cNvSpPr/>
          <p:nvPr/>
        </p:nvSpPr>
        <p:spPr>
          <a:xfrm>
            <a:off x="6890358" y="4038755"/>
            <a:ext cx="2271078" cy="1931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上部工　 ：鋼 </a:t>
            </a:r>
            <a:r>
              <a:rPr lang="en-US" altLang="ja-JP" sz="1400" dirty="0">
                <a:solidFill>
                  <a:schemeClr val="tx1"/>
                </a:solidFill>
              </a:rPr>
              <a:t>I </a:t>
            </a:r>
            <a:r>
              <a:rPr lang="ja-JP" altLang="en-US" sz="1400" dirty="0">
                <a:solidFill>
                  <a:schemeClr val="tx1"/>
                </a:solidFill>
              </a:rPr>
              <a:t>桁</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跨線部</a:t>
            </a:r>
            <a:r>
              <a:rPr lang="en-US" altLang="ja-JP" sz="1400" dirty="0">
                <a:solidFill>
                  <a:schemeClr val="tx1"/>
                </a:solidFill>
              </a:rPr>
              <a:t>)</a:t>
            </a:r>
          </a:p>
          <a:p>
            <a:r>
              <a:rPr lang="ja-JP" altLang="en-US" sz="1400" dirty="0">
                <a:solidFill>
                  <a:schemeClr val="tx1"/>
                </a:solidFill>
              </a:rPr>
              <a:t>　　　　　　　</a:t>
            </a:r>
            <a:r>
              <a:rPr lang="en-US" altLang="ja-JP" sz="1400" dirty="0">
                <a:solidFill>
                  <a:schemeClr val="tx1"/>
                </a:solidFill>
              </a:rPr>
              <a:t>PC</a:t>
            </a:r>
            <a:r>
              <a:rPr lang="ja-JP" altLang="en-US" sz="1400" dirty="0">
                <a:solidFill>
                  <a:schemeClr val="tx1"/>
                </a:solidFill>
              </a:rPr>
              <a:t>合成桁</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その他の部分</a:t>
            </a:r>
            <a:r>
              <a:rPr lang="en-US" altLang="ja-JP" sz="1400" dirty="0">
                <a:solidFill>
                  <a:schemeClr val="tx1"/>
                </a:solidFill>
              </a:rPr>
              <a:t>)</a:t>
            </a:r>
          </a:p>
          <a:p>
            <a:r>
              <a:rPr lang="ja-JP" altLang="en-US" sz="1400" dirty="0">
                <a:solidFill>
                  <a:schemeClr val="tx1"/>
                </a:solidFill>
              </a:rPr>
              <a:t>下部工　 ： 逆</a:t>
            </a:r>
            <a:r>
              <a:rPr lang="en-US" altLang="ja-JP" sz="1400" dirty="0">
                <a:solidFill>
                  <a:schemeClr val="tx1"/>
                </a:solidFill>
              </a:rPr>
              <a:t>T</a:t>
            </a:r>
            <a:r>
              <a:rPr lang="ja-JP" altLang="en-US" sz="1400" dirty="0">
                <a:solidFill>
                  <a:schemeClr val="tx1"/>
                </a:solidFill>
              </a:rPr>
              <a:t>式橋台</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T</a:t>
            </a:r>
            <a:r>
              <a:rPr lang="ja-JP" altLang="en-US" sz="1400" dirty="0">
                <a:solidFill>
                  <a:schemeClr val="tx1"/>
                </a:solidFill>
              </a:rPr>
              <a:t>型橋脚</a:t>
            </a:r>
            <a:endParaRPr lang="en-US" altLang="ja-JP" sz="1400" dirty="0">
              <a:solidFill>
                <a:schemeClr val="tx1"/>
              </a:solidFill>
            </a:endParaRPr>
          </a:p>
          <a:p>
            <a:r>
              <a:rPr lang="ja-JP" altLang="en-US" sz="1400" dirty="0">
                <a:solidFill>
                  <a:schemeClr val="tx1"/>
                </a:solidFill>
              </a:rPr>
              <a:t>基礎形式：杭基礎</a:t>
            </a:r>
          </a:p>
        </p:txBody>
      </p:sp>
      <p:sp>
        <p:nvSpPr>
          <p:cNvPr id="27" name="正方形/長方形 26"/>
          <p:cNvSpPr/>
          <p:nvPr/>
        </p:nvSpPr>
        <p:spPr>
          <a:xfrm>
            <a:off x="3615264" y="1831882"/>
            <a:ext cx="87038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側面図</a:t>
            </a:r>
          </a:p>
        </p:txBody>
      </p:sp>
      <p:sp>
        <p:nvSpPr>
          <p:cNvPr id="26" name="正方形/長方形 25"/>
          <p:cNvSpPr/>
          <p:nvPr/>
        </p:nvSpPr>
        <p:spPr>
          <a:xfrm>
            <a:off x="3431654" y="3636286"/>
            <a:ext cx="87038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断面図</a:t>
            </a:r>
          </a:p>
        </p:txBody>
      </p:sp>
      <p:sp>
        <p:nvSpPr>
          <p:cNvPr id="14" name="テキスト ボックス 13"/>
          <p:cNvSpPr txBox="1"/>
          <p:nvPr/>
        </p:nvSpPr>
        <p:spPr>
          <a:xfrm>
            <a:off x="611560" y="1126485"/>
            <a:ext cx="8424936"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（大阪中央環状線）の概要（</a:t>
            </a:r>
            <a:r>
              <a:rPr lang="en-US" altLang="ja-JP" sz="2400" dirty="0">
                <a:latin typeface="HGSｺﾞｼｯｸM" panose="020B0600000000000000" pitchFamily="50" charset="-128"/>
                <a:ea typeface="HGSｺﾞｼｯｸM" panose="020B0600000000000000" pitchFamily="50" charset="-128"/>
              </a:rPr>
              <a:t>2/3</a:t>
            </a:r>
            <a:r>
              <a:rPr lang="ja-JP" altLang="en-US" sz="2400" dirty="0">
                <a:latin typeface="HGSｺﾞｼｯｸM" panose="020B0600000000000000" pitchFamily="50" charset="-128"/>
                <a:ea typeface="HGSｺﾞｼｯｸM" panose="020B0600000000000000" pitchFamily="50" charset="-128"/>
              </a:rPr>
              <a:t>）</a:t>
            </a:r>
          </a:p>
        </p:txBody>
      </p:sp>
      <p:grpSp>
        <p:nvGrpSpPr>
          <p:cNvPr id="138" name="グループ化 137"/>
          <p:cNvGrpSpPr/>
          <p:nvPr/>
        </p:nvGrpSpPr>
        <p:grpSpPr>
          <a:xfrm>
            <a:off x="28169" y="2065332"/>
            <a:ext cx="9008327" cy="1471947"/>
            <a:chOff x="28169" y="2292027"/>
            <a:chExt cx="9008327" cy="1471947"/>
          </a:xfrm>
        </p:grpSpPr>
        <p:cxnSp>
          <p:nvCxnSpPr>
            <p:cNvPr id="61" name="直線矢印コネクタ 60"/>
            <p:cNvCxnSpPr/>
            <p:nvPr/>
          </p:nvCxnSpPr>
          <p:spPr>
            <a:xfrm>
              <a:off x="3679455" y="2978616"/>
              <a:ext cx="7952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4475151" y="2880392"/>
              <a:ext cx="0" cy="143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p:nvPr/>
          </p:nvGrpSpPr>
          <p:grpSpPr>
            <a:xfrm>
              <a:off x="28169" y="2292027"/>
              <a:ext cx="9008327" cy="1471947"/>
              <a:chOff x="-1960772" y="1301271"/>
              <a:chExt cx="15081769" cy="2464344"/>
            </a:xfrm>
          </p:grpSpPr>
          <p:grpSp>
            <p:nvGrpSpPr>
              <p:cNvPr id="7" name="グループ化 6"/>
              <p:cNvGrpSpPr/>
              <p:nvPr/>
            </p:nvGrpSpPr>
            <p:grpSpPr>
              <a:xfrm>
                <a:off x="-1960772" y="2705811"/>
                <a:ext cx="15081769" cy="719853"/>
                <a:chOff x="-900607" y="5103189"/>
                <a:chExt cx="15081769" cy="719853"/>
              </a:xfrm>
            </p:grpSpPr>
            <p:pic>
              <p:nvPicPr>
                <p:cNvPr id="2" name="図 1"/>
                <p:cNvPicPr>
                  <a:picLocks noChangeAspect="1"/>
                </p:cNvPicPr>
                <p:nvPr/>
              </p:nvPicPr>
              <p:blipFill rotWithShape="1">
                <a:blip r:embed="rId3"/>
                <a:srcRect l="48872" t="61045" r="16088" b="5052"/>
                <a:stretch/>
              </p:blipFill>
              <p:spPr>
                <a:xfrm>
                  <a:off x="11444857" y="5301458"/>
                  <a:ext cx="2736305" cy="521584"/>
                </a:xfrm>
                <a:prstGeom prst="rect">
                  <a:avLst/>
                </a:prstGeom>
              </p:spPr>
            </p:pic>
            <p:pic>
              <p:nvPicPr>
                <p:cNvPr id="3" name="図 2"/>
                <p:cNvPicPr>
                  <a:picLocks noChangeAspect="1"/>
                </p:cNvPicPr>
                <p:nvPr/>
              </p:nvPicPr>
              <p:blipFill rotWithShape="1">
                <a:blip r:embed="rId4"/>
                <a:srcRect l="3271" t="47471" r="4211" b="4202"/>
                <a:stretch/>
              </p:blipFill>
              <p:spPr>
                <a:xfrm>
                  <a:off x="3747915" y="5103189"/>
                  <a:ext cx="7704856" cy="688251"/>
                </a:xfrm>
                <a:prstGeom prst="rect">
                  <a:avLst/>
                </a:prstGeom>
              </p:spPr>
            </p:pic>
            <p:pic>
              <p:nvPicPr>
                <p:cNvPr id="5" name="図 4"/>
                <p:cNvPicPr>
                  <a:picLocks noChangeAspect="1"/>
                </p:cNvPicPr>
                <p:nvPr/>
              </p:nvPicPr>
              <p:blipFill rotWithShape="1">
                <a:blip r:embed="rId5"/>
                <a:srcRect l="13828" t="55654" r="26253" b="5638"/>
                <a:stretch/>
              </p:blipFill>
              <p:spPr>
                <a:xfrm>
                  <a:off x="-900607" y="5142844"/>
                  <a:ext cx="4680520" cy="648596"/>
                </a:xfrm>
                <a:prstGeom prst="rect">
                  <a:avLst/>
                </a:prstGeom>
              </p:spPr>
            </p:pic>
          </p:grpSp>
          <p:sp>
            <p:nvSpPr>
              <p:cNvPr id="18" name="正方形/長方形 17"/>
              <p:cNvSpPr/>
              <p:nvPr/>
            </p:nvSpPr>
            <p:spPr>
              <a:xfrm>
                <a:off x="11500266" y="1301271"/>
                <a:ext cx="152794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至  池田</a:t>
                </a:r>
              </a:p>
            </p:txBody>
          </p:sp>
          <p:sp>
            <p:nvSpPr>
              <p:cNvPr id="19" name="正方形/長方形 18"/>
              <p:cNvSpPr/>
              <p:nvPr/>
            </p:nvSpPr>
            <p:spPr>
              <a:xfrm>
                <a:off x="-1956883" y="1305159"/>
                <a:ext cx="1412217"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至  堺</a:t>
                </a:r>
              </a:p>
            </p:txBody>
          </p:sp>
          <p:sp>
            <p:nvSpPr>
              <p:cNvPr id="12" name="正方形/長方形 11"/>
              <p:cNvSpPr/>
              <p:nvPr/>
            </p:nvSpPr>
            <p:spPr>
              <a:xfrm>
                <a:off x="4443522" y="2840558"/>
                <a:ext cx="435194" cy="228401"/>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703926" y="3250333"/>
                <a:ext cx="1888196" cy="515282"/>
              </a:xfrm>
              <a:prstGeom prst="rect">
                <a:avLst/>
              </a:prstGeom>
              <a:noFill/>
            </p:spPr>
            <p:txBody>
              <a:bodyPr wrap="square" rtlCol="0">
                <a:spAutoFit/>
              </a:bodyPr>
              <a:lstStyle/>
              <a:p>
                <a:pPr algn="ctr"/>
                <a:r>
                  <a:rPr lang="ja-JP" altLang="en-US" sz="1400" dirty="0">
                    <a:solidFill>
                      <a:srgbClr val="00B050"/>
                    </a:solidFill>
                  </a:rPr>
                  <a:t>京阪電車</a:t>
                </a:r>
                <a:endParaRPr kumimoji="1" lang="ja-JP" altLang="en-US" sz="1400" dirty="0">
                  <a:solidFill>
                    <a:srgbClr val="00B050"/>
                  </a:solidFill>
                </a:endParaRPr>
              </a:p>
            </p:txBody>
          </p:sp>
          <p:cxnSp>
            <p:nvCxnSpPr>
              <p:cNvPr id="16" name="直線矢印コネクタ 15"/>
              <p:cNvCxnSpPr/>
              <p:nvPr/>
            </p:nvCxnSpPr>
            <p:spPr>
              <a:xfrm flipH="1">
                <a:off x="-1913236" y="1758122"/>
                <a:ext cx="111725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11562706" y="1758124"/>
                <a:ext cx="14655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1" name="フリーフォーム 130"/>
            <p:cNvSpPr/>
            <p:nvPr/>
          </p:nvSpPr>
          <p:spPr>
            <a:xfrm>
              <a:off x="4902794" y="3100370"/>
              <a:ext cx="4078283" cy="217986"/>
            </a:xfrm>
            <a:custGeom>
              <a:avLst/>
              <a:gdLst>
                <a:gd name="connsiteX0" fmla="*/ 0 w 12398928"/>
                <a:gd name="connsiteY0" fmla="*/ 0 h 662730"/>
                <a:gd name="connsiteX1" fmla="*/ 0 w 12398928"/>
                <a:gd name="connsiteY1" fmla="*/ 134224 h 662730"/>
                <a:gd name="connsiteX2" fmla="*/ 1887523 w 12398928"/>
                <a:gd name="connsiteY2" fmla="*/ 218114 h 662730"/>
                <a:gd name="connsiteX3" fmla="*/ 3246539 w 12398928"/>
                <a:gd name="connsiteY3" fmla="*/ 293615 h 662730"/>
                <a:gd name="connsiteX4" fmla="*/ 4630723 w 12398928"/>
                <a:gd name="connsiteY4" fmla="*/ 343949 h 662730"/>
                <a:gd name="connsiteX5" fmla="*/ 7659149 w 12398928"/>
                <a:gd name="connsiteY5" fmla="*/ 478173 h 662730"/>
                <a:gd name="connsiteX6" fmla="*/ 9068499 w 12398928"/>
                <a:gd name="connsiteY6" fmla="*/ 570451 h 662730"/>
                <a:gd name="connsiteX7" fmla="*/ 10511406 w 12398928"/>
                <a:gd name="connsiteY7" fmla="*/ 629174 h 662730"/>
                <a:gd name="connsiteX8" fmla="*/ 12398928 w 12398928"/>
                <a:gd name="connsiteY8" fmla="*/ 662730 h 662730"/>
                <a:gd name="connsiteX9" fmla="*/ 12398928 w 12398928"/>
                <a:gd name="connsiteY9" fmla="*/ 125835 h 662730"/>
                <a:gd name="connsiteX10" fmla="*/ 0 w 12398928"/>
                <a:gd name="connsiteY10" fmla="*/ 0 h 66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98928" h="662730">
                  <a:moveTo>
                    <a:pt x="0" y="0"/>
                  </a:moveTo>
                  <a:lnTo>
                    <a:pt x="0" y="134224"/>
                  </a:lnTo>
                  <a:lnTo>
                    <a:pt x="1887523" y="218114"/>
                  </a:lnTo>
                  <a:lnTo>
                    <a:pt x="3246539" y="293615"/>
                  </a:lnTo>
                  <a:lnTo>
                    <a:pt x="4630723" y="343949"/>
                  </a:lnTo>
                  <a:lnTo>
                    <a:pt x="7659149" y="478173"/>
                  </a:lnTo>
                  <a:lnTo>
                    <a:pt x="9068499" y="570451"/>
                  </a:lnTo>
                  <a:lnTo>
                    <a:pt x="10511406" y="629174"/>
                  </a:lnTo>
                  <a:lnTo>
                    <a:pt x="12398928" y="662730"/>
                  </a:lnTo>
                  <a:lnTo>
                    <a:pt x="12398928" y="1258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129"/>
            <p:cNvSpPr/>
            <p:nvPr/>
          </p:nvSpPr>
          <p:spPr>
            <a:xfrm>
              <a:off x="34806" y="3100964"/>
              <a:ext cx="2917853" cy="208865"/>
            </a:xfrm>
            <a:custGeom>
              <a:avLst/>
              <a:gdLst>
                <a:gd name="connsiteX0" fmla="*/ 6350 w 8870950"/>
                <a:gd name="connsiteY0" fmla="*/ 158750 h 635000"/>
                <a:gd name="connsiteX1" fmla="*/ 6350 w 8870950"/>
                <a:gd name="connsiteY1" fmla="*/ 635000 h 635000"/>
                <a:gd name="connsiteX2" fmla="*/ 819150 w 8870950"/>
                <a:gd name="connsiteY2" fmla="*/ 609600 h 635000"/>
                <a:gd name="connsiteX3" fmla="*/ 2336800 w 8870950"/>
                <a:gd name="connsiteY3" fmla="*/ 584200 h 635000"/>
                <a:gd name="connsiteX4" fmla="*/ 4146550 w 8870950"/>
                <a:gd name="connsiteY4" fmla="*/ 476250 h 635000"/>
                <a:gd name="connsiteX5" fmla="*/ 5816600 w 8870950"/>
                <a:gd name="connsiteY5" fmla="*/ 374650 h 635000"/>
                <a:gd name="connsiteX6" fmla="*/ 7232650 w 8870950"/>
                <a:gd name="connsiteY6" fmla="*/ 260350 h 635000"/>
                <a:gd name="connsiteX7" fmla="*/ 8870950 w 8870950"/>
                <a:gd name="connsiteY7" fmla="*/ 127000 h 635000"/>
                <a:gd name="connsiteX8" fmla="*/ 8870950 w 8870950"/>
                <a:gd name="connsiteY8" fmla="*/ 0 h 635000"/>
                <a:gd name="connsiteX9" fmla="*/ 0 w 8870950"/>
                <a:gd name="connsiteY9" fmla="*/ 0 h 635000"/>
                <a:gd name="connsiteX10" fmla="*/ 6350 w 8870950"/>
                <a:gd name="connsiteY10" fmla="*/ 15875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0950" h="635000">
                  <a:moveTo>
                    <a:pt x="6350" y="158750"/>
                  </a:moveTo>
                  <a:lnTo>
                    <a:pt x="6350" y="635000"/>
                  </a:lnTo>
                  <a:lnTo>
                    <a:pt x="819150" y="609600"/>
                  </a:lnTo>
                  <a:lnTo>
                    <a:pt x="2336800" y="584200"/>
                  </a:lnTo>
                  <a:lnTo>
                    <a:pt x="4146550" y="476250"/>
                  </a:lnTo>
                  <a:lnTo>
                    <a:pt x="5816600" y="374650"/>
                  </a:lnTo>
                  <a:lnTo>
                    <a:pt x="7232650" y="260350"/>
                  </a:lnTo>
                  <a:lnTo>
                    <a:pt x="8870950" y="127000"/>
                  </a:lnTo>
                  <a:lnTo>
                    <a:pt x="8870950" y="0"/>
                  </a:lnTo>
                  <a:lnTo>
                    <a:pt x="0" y="0"/>
                  </a:lnTo>
                  <a:lnTo>
                    <a:pt x="6350" y="158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2840418" y="2809337"/>
              <a:ext cx="426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397509" y="2809337"/>
              <a:ext cx="426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802809" y="2621041"/>
              <a:ext cx="501548" cy="200055"/>
            </a:xfrm>
            <a:prstGeom prst="rect">
              <a:avLst/>
            </a:prstGeom>
            <a:noFill/>
          </p:spPr>
          <p:txBody>
            <a:bodyPr wrap="square" rtlCol="0">
              <a:spAutoFit/>
            </a:bodyPr>
            <a:lstStyle/>
            <a:p>
              <a:pPr algn="ctr"/>
              <a:r>
                <a:rPr kumimoji="1" lang="en-US" altLang="ja-JP" sz="700" dirty="0"/>
                <a:t>19000</a:t>
              </a:r>
              <a:endParaRPr kumimoji="1" lang="ja-JP" altLang="en-US" sz="700" dirty="0"/>
            </a:p>
          </p:txBody>
        </p:sp>
        <p:sp>
          <p:nvSpPr>
            <p:cNvPr id="34" name="テキスト ボックス 33"/>
            <p:cNvSpPr txBox="1"/>
            <p:nvPr/>
          </p:nvSpPr>
          <p:spPr>
            <a:xfrm>
              <a:off x="2266864" y="2613233"/>
              <a:ext cx="650812" cy="200055"/>
            </a:xfrm>
            <a:prstGeom prst="rect">
              <a:avLst/>
            </a:prstGeom>
            <a:noFill/>
          </p:spPr>
          <p:txBody>
            <a:bodyPr wrap="square" rtlCol="0">
              <a:spAutoFit/>
            </a:bodyPr>
            <a:lstStyle/>
            <a:p>
              <a:pPr algn="ctr"/>
              <a:r>
                <a:rPr kumimoji="1" lang="en-US" altLang="ja-JP" sz="700" dirty="0"/>
                <a:t>19000</a:t>
              </a:r>
              <a:endParaRPr kumimoji="1" lang="ja-JP" altLang="en-US" sz="700" dirty="0"/>
            </a:p>
          </p:txBody>
        </p:sp>
        <p:sp>
          <p:nvSpPr>
            <p:cNvPr id="35" name="テキスト ボックス 34"/>
            <p:cNvSpPr txBox="1"/>
            <p:nvPr/>
          </p:nvSpPr>
          <p:spPr>
            <a:xfrm>
              <a:off x="2196180" y="2800849"/>
              <a:ext cx="828987" cy="200055"/>
            </a:xfrm>
            <a:prstGeom prst="rect">
              <a:avLst/>
            </a:prstGeom>
            <a:noFill/>
          </p:spPr>
          <p:txBody>
            <a:bodyPr wrap="square" rtlCol="0">
              <a:spAutoFit/>
            </a:bodyPr>
            <a:lstStyle/>
            <a:p>
              <a:pPr algn="ctr"/>
              <a:r>
                <a:rPr lang="en-US" altLang="ja-JP" sz="700" dirty="0"/>
                <a:t>(PC</a:t>
              </a:r>
              <a:r>
                <a:rPr lang="ja-JP" altLang="en-US" sz="700" dirty="0"/>
                <a:t>合成桁</a:t>
              </a:r>
              <a:r>
                <a:rPr lang="en-US" altLang="ja-JP" sz="700" dirty="0"/>
                <a:t>)</a:t>
              </a:r>
              <a:endParaRPr kumimoji="1" lang="ja-JP" altLang="en-US" sz="700" dirty="0"/>
            </a:p>
          </p:txBody>
        </p:sp>
        <p:sp>
          <p:nvSpPr>
            <p:cNvPr id="36" name="テキスト ボックス 35"/>
            <p:cNvSpPr txBox="1"/>
            <p:nvPr/>
          </p:nvSpPr>
          <p:spPr>
            <a:xfrm>
              <a:off x="4983713" y="2624978"/>
              <a:ext cx="556284"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7" name="テキスト ボックス 36"/>
            <p:cNvSpPr txBox="1"/>
            <p:nvPr/>
          </p:nvSpPr>
          <p:spPr>
            <a:xfrm>
              <a:off x="5482689" y="2618625"/>
              <a:ext cx="470144"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8" name="テキスト ボックス 37"/>
            <p:cNvSpPr txBox="1"/>
            <p:nvPr/>
          </p:nvSpPr>
          <p:spPr>
            <a:xfrm>
              <a:off x="5937452" y="2629749"/>
              <a:ext cx="564075"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9" name="テキスト ボックス 38"/>
            <p:cNvSpPr txBox="1"/>
            <p:nvPr/>
          </p:nvSpPr>
          <p:spPr>
            <a:xfrm>
              <a:off x="3236489" y="2821348"/>
              <a:ext cx="469111" cy="200055"/>
            </a:xfrm>
            <a:prstGeom prst="rect">
              <a:avLst/>
            </a:prstGeom>
            <a:noFill/>
          </p:spPr>
          <p:txBody>
            <a:bodyPr wrap="square" rtlCol="0">
              <a:spAutoFit/>
            </a:bodyPr>
            <a:lstStyle/>
            <a:p>
              <a:pPr algn="ctr"/>
              <a:r>
                <a:rPr kumimoji="1" lang="en-US" altLang="ja-JP" sz="700" dirty="0"/>
                <a:t>17750</a:t>
              </a:r>
              <a:endParaRPr kumimoji="1" lang="ja-JP" altLang="en-US" sz="700" dirty="0"/>
            </a:p>
          </p:txBody>
        </p:sp>
        <p:sp>
          <p:nvSpPr>
            <p:cNvPr id="40" name="テキスト ボックス 39"/>
            <p:cNvSpPr txBox="1"/>
            <p:nvPr/>
          </p:nvSpPr>
          <p:spPr>
            <a:xfrm>
              <a:off x="3909703" y="2626853"/>
              <a:ext cx="468664" cy="200055"/>
            </a:xfrm>
            <a:prstGeom prst="rect">
              <a:avLst/>
            </a:prstGeom>
            <a:noFill/>
          </p:spPr>
          <p:txBody>
            <a:bodyPr wrap="square" rtlCol="0">
              <a:spAutoFit/>
            </a:bodyPr>
            <a:lstStyle/>
            <a:p>
              <a:pPr algn="ctr"/>
              <a:r>
                <a:rPr kumimoji="1" lang="en-US" altLang="ja-JP" sz="700" dirty="0"/>
                <a:t>77585</a:t>
              </a:r>
              <a:endParaRPr kumimoji="1" lang="ja-JP" altLang="en-US" sz="700" dirty="0"/>
            </a:p>
          </p:txBody>
        </p:sp>
        <p:sp>
          <p:nvSpPr>
            <p:cNvPr id="41" name="テキスト ボックス 40"/>
            <p:cNvSpPr txBox="1"/>
            <p:nvPr/>
          </p:nvSpPr>
          <p:spPr>
            <a:xfrm>
              <a:off x="3895995" y="2825268"/>
              <a:ext cx="482372" cy="200055"/>
            </a:xfrm>
            <a:prstGeom prst="rect">
              <a:avLst/>
            </a:prstGeom>
            <a:noFill/>
          </p:spPr>
          <p:txBody>
            <a:bodyPr wrap="square" rtlCol="0">
              <a:spAutoFit/>
            </a:bodyPr>
            <a:lstStyle/>
            <a:p>
              <a:pPr algn="ctr"/>
              <a:r>
                <a:rPr lang="en-US" altLang="ja-JP" sz="700" dirty="0"/>
                <a:t>3500</a:t>
              </a:r>
              <a:r>
                <a:rPr kumimoji="1" lang="en-US" altLang="ja-JP" sz="700" dirty="0"/>
                <a:t>0</a:t>
              </a:r>
              <a:endParaRPr kumimoji="1" lang="ja-JP" altLang="en-US" sz="700" dirty="0"/>
            </a:p>
          </p:txBody>
        </p:sp>
        <p:sp>
          <p:nvSpPr>
            <p:cNvPr id="42" name="テキスト ボックス 41"/>
            <p:cNvSpPr txBox="1"/>
            <p:nvPr/>
          </p:nvSpPr>
          <p:spPr>
            <a:xfrm>
              <a:off x="4485652" y="2824511"/>
              <a:ext cx="537304" cy="200055"/>
            </a:xfrm>
            <a:prstGeom prst="rect">
              <a:avLst/>
            </a:prstGeom>
            <a:noFill/>
          </p:spPr>
          <p:txBody>
            <a:bodyPr wrap="square" rtlCol="0">
              <a:spAutoFit/>
            </a:bodyPr>
            <a:lstStyle/>
            <a:p>
              <a:pPr algn="ctr"/>
              <a:r>
                <a:rPr lang="en-US" altLang="ja-JP" sz="700" dirty="0"/>
                <a:t>24835</a:t>
              </a:r>
              <a:endParaRPr kumimoji="1" lang="ja-JP" altLang="en-US" sz="700" dirty="0"/>
            </a:p>
          </p:txBody>
        </p:sp>
        <p:sp>
          <p:nvSpPr>
            <p:cNvPr id="43" name="テキスト ボックス 42"/>
            <p:cNvSpPr txBox="1"/>
            <p:nvPr/>
          </p:nvSpPr>
          <p:spPr>
            <a:xfrm>
              <a:off x="5359611" y="2807100"/>
              <a:ext cx="763798" cy="200055"/>
            </a:xfrm>
            <a:prstGeom prst="rect">
              <a:avLst/>
            </a:prstGeom>
            <a:noFill/>
          </p:spPr>
          <p:txBody>
            <a:bodyPr wrap="square" rtlCol="0">
              <a:spAutoFit/>
            </a:bodyPr>
            <a:lstStyle/>
            <a:p>
              <a:pPr algn="ctr"/>
              <a:r>
                <a:rPr lang="en-US" altLang="ja-JP" sz="700" dirty="0"/>
                <a:t>(PC</a:t>
              </a:r>
              <a:r>
                <a:rPr lang="ja-JP" altLang="en-US" sz="700" dirty="0"/>
                <a:t>合成桁</a:t>
              </a:r>
              <a:r>
                <a:rPr lang="en-US" altLang="ja-JP" sz="700" dirty="0"/>
                <a:t>)</a:t>
              </a:r>
              <a:endParaRPr kumimoji="1" lang="ja-JP" altLang="en-US" sz="700" dirty="0"/>
            </a:p>
          </p:txBody>
        </p:sp>
        <p:sp>
          <p:nvSpPr>
            <p:cNvPr id="44" name="テキスト ボックス 43"/>
            <p:cNvSpPr txBox="1"/>
            <p:nvPr/>
          </p:nvSpPr>
          <p:spPr>
            <a:xfrm>
              <a:off x="3613244" y="2940913"/>
              <a:ext cx="994510" cy="200055"/>
            </a:xfrm>
            <a:prstGeom prst="rect">
              <a:avLst/>
            </a:prstGeom>
            <a:noFill/>
          </p:spPr>
          <p:txBody>
            <a:bodyPr wrap="square" rtlCol="0">
              <a:spAutoFit/>
            </a:bodyPr>
            <a:lstStyle/>
            <a:p>
              <a:pPr algn="ctr"/>
              <a:r>
                <a:rPr lang="en-US" altLang="ja-JP" sz="700" dirty="0"/>
                <a:t>(</a:t>
              </a:r>
              <a:r>
                <a:rPr lang="ja-JP" altLang="en-US" sz="700" dirty="0"/>
                <a:t>単純合成鈑桁</a:t>
              </a:r>
              <a:r>
                <a:rPr lang="en-US" altLang="ja-JP" sz="700" dirty="0"/>
                <a:t>)</a:t>
              </a:r>
              <a:endParaRPr kumimoji="1" lang="ja-JP" altLang="en-US" sz="700" dirty="0"/>
            </a:p>
          </p:txBody>
        </p:sp>
        <p:sp>
          <p:nvSpPr>
            <p:cNvPr id="46" name="テキスト ボックス 45"/>
            <p:cNvSpPr txBox="1"/>
            <p:nvPr/>
          </p:nvSpPr>
          <p:spPr>
            <a:xfrm>
              <a:off x="202270" y="2624155"/>
              <a:ext cx="499962" cy="200055"/>
            </a:xfrm>
            <a:prstGeom prst="rect">
              <a:avLst/>
            </a:prstGeom>
            <a:noFill/>
          </p:spPr>
          <p:txBody>
            <a:bodyPr wrap="square" rtlCol="0">
              <a:spAutoFit/>
            </a:bodyPr>
            <a:lstStyle/>
            <a:p>
              <a:pPr algn="ctr"/>
              <a:r>
                <a:rPr kumimoji="1" lang="en-US" altLang="ja-JP" sz="700" dirty="0"/>
                <a:t>29689</a:t>
              </a:r>
              <a:endParaRPr kumimoji="1" lang="ja-JP" altLang="en-US" sz="700" dirty="0"/>
            </a:p>
          </p:txBody>
        </p:sp>
        <p:sp>
          <p:nvSpPr>
            <p:cNvPr id="47" name="テキスト ボックス 46"/>
            <p:cNvSpPr txBox="1"/>
            <p:nvPr/>
          </p:nvSpPr>
          <p:spPr>
            <a:xfrm>
              <a:off x="1362332" y="2619026"/>
              <a:ext cx="461306" cy="200055"/>
            </a:xfrm>
            <a:prstGeom prst="rect">
              <a:avLst/>
            </a:prstGeom>
            <a:noFill/>
          </p:spPr>
          <p:txBody>
            <a:bodyPr wrap="square" rtlCol="0">
              <a:spAutoFit/>
            </a:bodyPr>
            <a:lstStyle/>
            <a:p>
              <a:pPr algn="ctr"/>
              <a:r>
                <a:rPr kumimoji="1" lang="en-US" altLang="ja-JP" sz="700" dirty="0"/>
                <a:t>20000</a:t>
              </a:r>
              <a:endParaRPr kumimoji="1" lang="ja-JP" altLang="en-US" sz="700" dirty="0"/>
            </a:p>
          </p:txBody>
        </p:sp>
        <p:sp>
          <p:nvSpPr>
            <p:cNvPr id="48" name="テキスト ボックス 47"/>
            <p:cNvSpPr txBox="1"/>
            <p:nvPr/>
          </p:nvSpPr>
          <p:spPr>
            <a:xfrm>
              <a:off x="1897311" y="2607095"/>
              <a:ext cx="516968" cy="200055"/>
            </a:xfrm>
            <a:prstGeom prst="rect">
              <a:avLst/>
            </a:prstGeom>
            <a:noFill/>
          </p:spPr>
          <p:txBody>
            <a:bodyPr wrap="square" rtlCol="0">
              <a:spAutoFit/>
            </a:bodyPr>
            <a:lstStyle/>
            <a:p>
              <a:pPr algn="ctr"/>
              <a:r>
                <a:rPr kumimoji="1" lang="en-US" altLang="ja-JP" sz="700" dirty="0"/>
                <a:t>20000</a:t>
              </a:r>
              <a:endParaRPr kumimoji="1" lang="ja-JP" altLang="en-US" sz="700" dirty="0"/>
            </a:p>
          </p:txBody>
        </p:sp>
        <p:sp>
          <p:nvSpPr>
            <p:cNvPr id="49" name="テキスト ボックス 48"/>
            <p:cNvSpPr txBox="1"/>
            <p:nvPr/>
          </p:nvSpPr>
          <p:spPr>
            <a:xfrm>
              <a:off x="1700748" y="2607813"/>
              <a:ext cx="375115" cy="200055"/>
            </a:xfrm>
            <a:prstGeom prst="rect">
              <a:avLst/>
            </a:prstGeom>
            <a:noFill/>
          </p:spPr>
          <p:txBody>
            <a:bodyPr wrap="square" rtlCol="0">
              <a:spAutoFit/>
            </a:bodyPr>
            <a:lstStyle/>
            <a:p>
              <a:pPr algn="ctr"/>
              <a:r>
                <a:rPr lang="en-US" altLang="ja-JP" sz="700" dirty="0"/>
                <a:t>3325</a:t>
              </a:r>
              <a:endParaRPr kumimoji="1" lang="ja-JP" altLang="en-US" sz="700" dirty="0"/>
            </a:p>
          </p:txBody>
        </p:sp>
        <p:cxnSp>
          <p:nvCxnSpPr>
            <p:cNvPr id="51" name="直線矢印コネクタ 50"/>
            <p:cNvCxnSpPr/>
            <p:nvPr/>
          </p:nvCxnSpPr>
          <p:spPr>
            <a:xfrm>
              <a:off x="140325" y="2809065"/>
              <a:ext cx="66318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803506" y="2810055"/>
              <a:ext cx="59212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1393502" y="2810055"/>
              <a:ext cx="45214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1940387" y="2809337"/>
              <a:ext cx="4571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1845647" y="2809337"/>
              <a:ext cx="9474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266749" y="2978616"/>
              <a:ext cx="40264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4474686" y="2984870"/>
              <a:ext cx="56844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3266749" y="2821826"/>
              <a:ext cx="177637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5043127"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5504933"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5966843"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6428650" y="2811687"/>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6372105" y="2624977"/>
              <a:ext cx="555112"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75" name="テキスト ボックス 74"/>
            <p:cNvSpPr txBox="1"/>
            <p:nvPr/>
          </p:nvSpPr>
          <p:spPr>
            <a:xfrm>
              <a:off x="6970295" y="2613441"/>
              <a:ext cx="468807"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76" name="テキスト ボックス 75"/>
            <p:cNvSpPr txBox="1"/>
            <p:nvPr/>
          </p:nvSpPr>
          <p:spPr>
            <a:xfrm>
              <a:off x="6726603" y="2609267"/>
              <a:ext cx="389720" cy="200055"/>
            </a:xfrm>
            <a:prstGeom prst="rect">
              <a:avLst/>
            </a:prstGeom>
            <a:noFill/>
          </p:spPr>
          <p:txBody>
            <a:bodyPr wrap="square" rtlCol="0">
              <a:spAutoFit/>
            </a:bodyPr>
            <a:lstStyle/>
            <a:p>
              <a:pPr algn="ctr"/>
              <a:r>
                <a:rPr kumimoji="1" lang="en-US" altLang="ja-JP" sz="700" dirty="0"/>
                <a:t>3325</a:t>
              </a:r>
              <a:endParaRPr kumimoji="1" lang="ja-JP" altLang="en-US" sz="700" dirty="0"/>
            </a:p>
          </p:txBody>
        </p:sp>
        <p:cxnSp>
          <p:nvCxnSpPr>
            <p:cNvPr id="77" name="直線矢印コネクタ 76"/>
            <p:cNvCxnSpPr/>
            <p:nvPr/>
          </p:nvCxnSpPr>
          <p:spPr>
            <a:xfrm>
              <a:off x="6878615" y="2811687"/>
              <a:ext cx="8299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6961614"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7423421" y="2813829"/>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7885331" y="2814062"/>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7461961" y="2629749"/>
              <a:ext cx="409128"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84" name="テキスト ボックス 83"/>
            <p:cNvSpPr txBox="1"/>
            <p:nvPr/>
          </p:nvSpPr>
          <p:spPr>
            <a:xfrm>
              <a:off x="7882802" y="2626852"/>
              <a:ext cx="430757"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85" name="テキスト ボックス 84"/>
            <p:cNvSpPr txBox="1"/>
            <p:nvPr/>
          </p:nvSpPr>
          <p:spPr>
            <a:xfrm>
              <a:off x="8421602" y="2626852"/>
              <a:ext cx="439804" cy="200055"/>
            </a:xfrm>
            <a:prstGeom prst="rect">
              <a:avLst/>
            </a:prstGeom>
            <a:noFill/>
          </p:spPr>
          <p:txBody>
            <a:bodyPr wrap="square" rtlCol="0">
              <a:spAutoFit/>
            </a:bodyPr>
            <a:lstStyle/>
            <a:p>
              <a:pPr algn="ctr"/>
              <a:r>
                <a:rPr lang="en-US" altLang="ja-JP" sz="700" dirty="0"/>
                <a:t>26798</a:t>
              </a:r>
              <a:endParaRPr kumimoji="1" lang="ja-JP" altLang="en-US" sz="700" dirty="0"/>
            </a:p>
          </p:txBody>
        </p:sp>
        <p:cxnSp>
          <p:nvCxnSpPr>
            <p:cNvPr id="86" name="直線矢印コネクタ 85"/>
            <p:cNvCxnSpPr/>
            <p:nvPr/>
          </p:nvCxnSpPr>
          <p:spPr>
            <a:xfrm>
              <a:off x="8335346" y="2814062"/>
              <a:ext cx="61581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40325" y="2793209"/>
              <a:ext cx="0" cy="4197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06680" y="2786796"/>
              <a:ext cx="0" cy="401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1393502" y="2786796"/>
              <a:ext cx="0" cy="377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845647"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940387"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2397509" y="2786796"/>
              <a:ext cx="0" cy="306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826882" y="2798413"/>
              <a:ext cx="0" cy="284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3266749" y="2788423"/>
              <a:ext cx="0" cy="234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3679454" y="2879157"/>
              <a:ext cx="0" cy="143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5043127" y="2793209"/>
              <a:ext cx="0" cy="254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5507006" y="2793209"/>
              <a:ext cx="0" cy="279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5966740" y="2793209"/>
              <a:ext cx="0" cy="300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6427755"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6878971" y="2793209"/>
              <a:ext cx="0" cy="347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961614" y="2793209"/>
              <a:ext cx="0" cy="347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7422678" y="2877978"/>
              <a:ext cx="0" cy="371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7884319" y="2793209"/>
              <a:ext cx="0" cy="39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335346" y="2798653"/>
              <a:ext cx="0" cy="4143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8951899" y="2802043"/>
              <a:ext cx="0" cy="409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833356" y="2629749"/>
              <a:ext cx="491048" cy="200055"/>
            </a:xfrm>
            <a:prstGeom prst="rect">
              <a:avLst/>
            </a:prstGeom>
            <a:noFill/>
          </p:spPr>
          <p:txBody>
            <a:bodyPr wrap="square" rtlCol="0">
              <a:spAutoFit/>
            </a:bodyPr>
            <a:lstStyle/>
            <a:p>
              <a:pPr algn="ctr"/>
              <a:r>
                <a:rPr kumimoji="1" lang="en-US" altLang="ja-JP" sz="700" dirty="0"/>
                <a:t>25000</a:t>
              </a:r>
              <a:endParaRPr kumimoji="1" lang="ja-JP" altLang="en-US" sz="700" dirty="0"/>
            </a:p>
          </p:txBody>
        </p:sp>
      </p:grpSp>
      <p:pic>
        <p:nvPicPr>
          <p:cNvPr id="178" name="図 177"/>
          <p:cNvPicPr>
            <a:picLocks noChangeAspect="1"/>
          </p:cNvPicPr>
          <p:nvPr/>
        </p:nvPicPr>
        <p:blipFill rotWithShape="1">
          <a:blip r:embed="rId6"/>
          <a:srcRect l="43768" t="37339" r="26485" b="37402"/>
          <a:stretch/>
        </p:blipFill>
        <p:spPr>
          <a:xfrm>
            <a:off x="3351076" y="4007910"/>
            <a:ext cx="1135548" cy="2144924"/>
          </a:xfrm>
          <a:prstGeom prst="rect">
            <a:avLst/>
          </a:prstGeom>
        </p:spPr>
      </p:pic>
      <p:pic>
        <p:nvPicPr>
          <p:cNvPr id="179" name="図 178"/>
          <p:cNvPicPr>
            <a:picLocks noChangeAspect="1"/>
          </p:cNvPicPr>
          <p:nvPr/>
        </p:nvPicPr>
        <p:blipFill rotWithShape="1">
          <a:blip r:embed="rId6"/>
          <a:srcRect l="10576" t="3165" r="6793" b="73062"/>
          <a:stretch/>
        </p:blipFill>
        <p:spPr>
          <a:xfrm>
            <a:off x="45526" y="4028322"/>
            <a:ext cx="3154300" cy="2018752"/>
          </a:xfrm>
          <a:prstGeom prst="rect">
            <a:avLst/>
          </a:prstGeom>
        </p:spPr>
      </p:pic>
      <p:pic>
        <p:nvPicPr>
          <p:cNvPr id="180" name="図 179"/>
          <p:cNvPicPr>
            <a:picLocks noChangeAspect="1"/>
          </p:cNvPicPr>
          <p:nvPr/>
        </p:nvPicPr>
        <p:blipFill rotWithShape="1">
          <a:blip r:embed="rId6"/>
          <a:srcRect l="22170" t="71513" r="24945" b="3228"/>
          <a:stretch/>
        </p:blipFill>
        <p:spPr>
          <a:xfrm>
            <a:off x="4685750" y="4007910"/>
            <a:ext cx="2018752" cy="2144924"/>
          </a:xfrm>
          <a:prstGeom prst="rect">
            <a:avLst/>
          </a:prstGeom>
        </p:spPr>
      </p:pic>
      <p:sp>
        <p:nvSpPr>
          <p:cNvPr id="90"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４．跨線橋の補修・補強検討</a:t>
            </a:r>
          </a:p>
        </p:txBody>
      </p:sp>
      <p:sp>
        <p:nvSpPr>
          <p:cNvPr id="91"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284985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graphicFrame>
        <p:nvGraphicFramePr>
          <p:cNvPr id="15" name="表 14"/>
          <p:cNvGraphicFramePr>
            <a:graphicFrameLocks noGrp="1"/>
          </p:cNvGraphicFramePr>
          <p:nvPr>
            <p:extLst/>
          </p:nvPr>
        </p:nvGraphicFramePr>
        <p:xfrm>
          <a:off x="2014500" y="1709110"/>
          <a:ext cx="5115000" cy="4512426"/>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tblGrid>
              <a:tr h="239077">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001928">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41323">
                <a:tc>
                  <a:txBody>
                    <a:bodyPr/>
                    <a:lstStyle/>
                    <a:p>
                      <a:pPr algn="ctr"/>
                      <a:r>
                        <a:rPr kumimoji="1" lang="en-US" altLang="ja-JP" sz="1600" b="0" dirty="0">
                          <a:solidFill>
                            <a:schemeClr val="tx1"/>
                          </a:solidFill>
                        </a:rPr>
                        <a:t>3</a:t>
                      </a:r>
                      <a:r>
                        <a:rPr kumimoji="1" lang="ja-JP" altLang="en-US" sz="1600" b="0" dirty="0">
                          <a:solidFill>
                            <a:schemeClr val="tx1"/>
                          </a:solidFill>
                        </a:rPr>
                        <a:t>：桁下</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4</a:t>
                      </a:r>
                      <a:r>
                        <a:rPr kumimoji="1" lang="ja-JP" altLang="en-US" sz="1600" b="0" dirty="0">
                          <a:solidFill>
                            <a:schemeClr val="tx1"/>
                          </a:solidFill>
                        </a:rPr>
                        <a:t>：桁下</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022818">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16" name="テキスト ボックス 15"/>
          <p:cNvSpPr txBox="1"/>
          <p:nvPr/>
        </p:nvSpPr>
        <p:spPr>
          <a:xfrm>
            <a:off x="611560" y="1126485"/>
            <a:ext cx="8424936"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（大阪中央環状線）の概要（</a:t>
            </a:r>
            <a:r>
              <a:rPr lang="en-US" altLang="ja-JP" sz="2400" dirty="0">
                <a:latin typeface="HGSｺﾞｼｯｸM" panose="020B0600000000000000" pitchFamily="50" charset="-128"/>
                <a:ea typeface="HGSｺﾞｼｯｸM" panose="020B0600000000000000" pitchFamily="50" charset="-128"/>
              </a:rPr>
              <a:t>3/3</a:t>
            </a:r>
            <a:r>
              <a:rPr lang="ja-JP" altLang="en-US" sz="2400" dirty="0">
                <a:latin typeface="HGSｺﾞｼｯｸM" panose="020B0600000000000000" pitchFamily="50" charset="-128"/>
                <a:ea typeface="HGSｺﾞｼｯｸM" panose="020B0600000000000000" pitchFamily="50" charset="-128"/>
              </a:rPr>
              <a:t>）</a:t>
            </a:r>
          </a:p>
        </p:txBody>
      </p:sp>
      <p:pic>
        <p:nvPicPr>
          <p:cNvPr id="5" name="図 4"/>
          <p:cNvPicPr>
            <a:picLocks noChangeAspect="1"/>
          </p:cNvPicPr>
          <p:nvPr/>
        </p:nvPicPr>
        <p:blipFill rotWithShape="1">
          <a:blip r:embed="rId3"/>
          <a:srcRect l="2204" t="7727" r="5217" b="5429"/>
          <a:stretch/>
        </p:blipFill>
        <p:spPr>
          <a:xfrm>
            <a:off x="2135742" y="1968252"/>
            <a:ext cx="2391935" cy="1964804"/>
          </a:xfrm>
          <a:prstGeom prst="rect">
            <a:avLst/>
          </a:prstGeom>
        </p:spPr>
      </p:pic>
      <p:pic>
        <p:nvPicPr>
          <p:cNvPr id="6" name="図 5"/>
          <p:cNvPicPr>
            <a:picLocks noChangeAspect="1"/>
          </p:cNvPicPr>
          <p:nvPr/>
        </p:nvPicPr>
        <p:blipFill rotWithShape="1">
          <a:blip r:embed="rId4"/>
          <a:srcRect l="2059" t="3690" r="51129" b="10184"/>
          <a:stretch/>
        </p:blipFill>
        <p:spPr>
          <a:xfrm>
            <a:off x="4658768" y="1968252"/>
            <a:ext cx="2363460" cy="1964804"/>
          </a:xfrm>
          <a:prstGeom prst="rect">
            <a:avLst/>
          </a:prstGeom>
        </p:spPr>
      </p:pic>
      <p:pic>
        <p:nvPicPr>
          <p:cNvPr id="7" name="図 6"/>
          <p:cNvPicPr>
            <a:picLocks noChangeAspect="1"/>
          </p:cNvPicPr>
          <p:nvPr/>
        </p:nvPicPr>
        <p:blipFill rotWithShape="1">
          <a:blip r:embed="rId5"/>
          <a:srcRect l="1864" t="12394" r="50760" b="7583"/>
          <a:stretch/>
        </p:blipFill>
        <p:spPr>
          <a:xfrm>
            <a:off x="2116072" y="4212093"/>
            <a:ext cx="2391935" cy="1993279"/>
          </a:xfrm>
          <a:prstGeom prst="rect">
            <a:avLst/>
          </a:prstGeom>
        </p:spPr>
      </p:pic>
      <p:pic>
        <p:nvPicPr>
          <p:cNvPr id="19" name="図 18"/>
          <p:cNvPicPr>
            <a:picLocks noChangeAspect="1"/>
          </p:cNvPicPr>
          <p:nvPr/>
        </p:nvPicPr>
        <p:blipFill rotWithShape="1">
          <a:blip r:embed="rId5"/>
          <a:srcRect l="50303" t="12261" r="2321" b="7717"/>
          <a:stretch/>
        </p:blipFill>
        <p:spPr>
          <a:xfrm>
            <a:off x="4644008" y="4212093"/>
            <a:ext cx="2391935" cy="1993279"/>
          </a:xfrm>
          <a:prstGeom prst="rect">
            <a:avLst/>
          </a:prstGeom>
        </p:spPr>
      </p:pic>
      <p:sp>
        <p:nvSpPr>
          <p:cNvPr id="12"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４．跨線橋の補修・補強検討</a:t>
            </a:r>
          </a:p>
        </p:txBody>
      </p:sp>
      <p:sp>
        <p:nvSpPr>
          <p:cNvPr id="13"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305853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8240" t="9380" r="30742" b="29790"/>
          <a:stretch/>
        </p:blipFill>
        <p:spPr>
          <a:xfrm>
            <a:off x="4195535" y="2674941"/>
            <a:ext cx="4310280" cy="3430803"/>
          </a:xfrm>
          <a:prstGeom prst="rect">
            <a:avLst/>
          </a:prstGeom>
        </p:spPr>
      </p:pic>
      <p:grpSp>
        <p:nvGrpSpPr>
          <p:cNvPr id="10" name="グループ化 9"/>
          <p:cNvGrpSpPr/>
          <p:nvPr/>
        </p:nvGrpSpPr>
        <p:grpSpPr>
          <a:xfrm>
            <a:off x="319344" y="2601603"/>
            <a:ext cx="3198637" cy="3600686"/>
            <a:chOff x="-62087" y="2201971"/>
            <a:chExt cx="3553647" cy="4000318"/>
          </a:xfrm>
        </p:grpSpPr>
        <p:pic>
          <p:nvPicPr>
            <p:cNvPr id="8" name="図 7"/>
            <p:cNvPicPr>
              <a:picLocks noChangeAspect="1"/>
            </p:cNvPicPr>
            <p:nvPr/>
          </p:nvPicPr>
          <p:blipFill>
            <a:blip r:embed="rId4"/>
            <a:stretch>
              <a:fillRect/>
            </a:stretch>
          </p:blipFill>
          <p:spPr>
            <a:xfrm>
              <a:off x="611561" y="2201971"/>
              <a:ext cx="2879999" cy="4000318"/>
            </a:xfrm>
            <a:prstGeom prst="rect">
              <a:avLst/>
            </a:prstGeom>
          </p:spPr>
        </p:pic>
        <p:sp>
          <p:nvSpPr>
            <p:cNvPr id="11" name="円/楕円 10"/>
            <p:cNvSpPr/>
            <p:nvPr/>
          </p:nvSpPr>
          <p:spPr>
            <a:xfrm>
              <a:off x="2502562" y="4983932"/>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p:cNvSpPr txBox="1"/>
            <p:nvPr/>
          </p:nvSpPr>
          <p:spPr>
            <a:xfrm>
              <a:off x="-62087" y="4307906"/>
              <a:ext cx="1585222" cy="410323"/>
            </a:xfrm>
            <a:prstGeom prst="rect">
              <a:avLst/>
            </a:prstGeom>
            <a:noFill/>
          </p:spPr>
          <p:txBody>
            <a:bodyPr wrap="square" rtlCol="0">
              <a:spAutoFit/>
            </a:bodyPr>
            <a:lstStyle/>
            <a:p>
              <a:r>
                <a:rPr lang="ja-JP" altLang="en-US" dirty="0">
                  <a:solidFill>
                    <a:srgbClr val="FF0000"/>
                  </a:solidFill>
                  <a:effectLst>
                    <a:outerShdw blurRad="38100" dist="38100" dir="2700000" algn="tl">
                      <a:srgbClr val="000000">
                        <a:alpha val="43137"/>
                      </a:srgbClr>
                    </a:outerShdw>
                  </a:effectLst>
                </a:rPr>
                <a:t>金剛跨線</a:t>
              </a:r>
              <a:r>
                <a:rPr kumimoji="1" lang="ja-JP" altLang="en-US" dirty="0">
                  <a:solidFill>
                    <a:srgbClr val="FF0000"/>
                  </a:solidFill>
                  <a:effectLst>
                    <a:outerShdw blurRad="38100" dist="38100" dir="2700000" algn="tl">
                      <a:srgbClr val="000000">
                        <a:alpha val="43137"/>
                      </a:srgbClr>
                    </a:outerShdw>
                  </a:effectLst>
                </a:rPr>
                <a:t>橋</a:t>
              </a:r>
            </a:p>
          </p:txBody>
        </p:sp>
        <p:cxnSp>
          <p:nvCxnSpPr>
            <p:cNvPr id="25" name="直線コネクタ 24"/>
            <p:cNvCxnSpPr>
              <a:endCxn id="11" idx="2"/>
            </p:cNvCxnSpPr>
            <p:nvPr/>
          </p:nvCxnSpPr>
          <p:spPr>
            <a:xfrm>
              <a:off x="1364315" y="4561199"/>
              <a:ext cx="1138247" cy="4587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3" name="表 12"/>
          <p:cNvGraphicFramePr>
            <a:graphicFrameLocks noGrp="1"/>
          </p:cNvGraphicFramePr>
          <p:nvPr>
            <p:extLst>
              <p:ext uri="{D42A27DB-BD31-4B8C-83A1-F6EECF244321}">
                <p14:modId xmlns:p14="http://schemas.microsoft.com/office/powerpoint/2010/main" val="3210613227"/>
              </p:ext>
            </p:extLst>
          </p:nvPr>
        </p:nvGraphicFramePr>
        <p:xfrm>
          <a:off x="971599" y="1700805"/>
          <a:ext cx="7560840" cy="914400"/>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87">
                  <a:extLst>
                    <a:ext uri="{9D8B030D-6E8A-4147-A177-3AD203B41FA5}">
                      <a16:colId xmlns="" xmlns:a16="http://schemas.microsoft.com/office/drawing/2014/main" val="20007"/>
                    </a:ext>
                  </a:extLst>
                </a:gridCol>
              </a:tblGrid>
              <a:tr h="454538">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454538">
                <a:tc>
                  <a:txBody>
                    <a:bodyPr/>
                    <a:lstStyle/>
                    <a:p>
                      <a:pPr marL="0" indent="0" algn="ctr">
                        <a:lnSpc>
                          <a:spcPts val="1800"/>
                        </a:lnSpc>
                        <a:spcAft>
                          <a:spcPts val="0"/>
                        </a:spcAft>
                      </a:pPr>
                      <a:r>
                        <a:rPr lang="en-US" altLang="ja-JP" sz="1600" b="0" dirty="0" smtClean="0">
                          <a:effectLst/>
                          <a:latin typeface="+mn-ea"/>
                          <a:ea typeface="+mn-ea"/>
                        </a:rPr>
                        <a:t>162.0</a:t>
                      </a:r>
                      <a:r>
                        <a:rPr lang="ja-JP" sz="1600" b="0" dirty="0" smtClean="0">
                          <a:effectLst/>
                          <a:latin typeface="+mn-ea"/>
                          <a:ea typeface="+mn-ea"/>
                        </a:rPr>
                        <a:t>ｍ</a:t>
                      </a:r>
                      <a:endParaRPr lang="ja-JP" sz="1600" b="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15.0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9</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46</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23,282</a:t>
                      </a:r>
                      <a:r>
                        <a:rPr lang="ja-JP" altLang="en-US" sz="1600" dirty="0">
                          <a:effectLst/>
                          <a:latin typeface="+mn-ea"/>
                          <a:ea typeface="+mn-ea"/>
                          <a:cs typeface="Times New Roman" panose="02020603050405020304" pitchFamily="18" charset="0"/>
                        </a:rPr>
                        <a:t>千台</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（大型車混入率</a:t>
                      </a:r>
                      <a:r>
                        <a:rPr lang="en-US" altLang="ja-JP" sz="1600" dirty="0">
                          <a:effectLst/>
                          <a:latin typeface="+mn-ea"/>
                          <a:ea typeface="+mn-ea"/>
                          <a:cs typeface="Times New Roman" panose="02020603050405020304" pitchFamily="18" charset="0"/>
                        </a:rPr>
                        <a:t>9.9%</a:t>
                      </a:r>
                      <a:r>
                        <a:rPr lang="ja-JP" altLang="en-US" sz="1600" dirty="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TL-20</a:t>
                      </a:r>
                    </a:p>
                    <a:p>
                      <a:pPr marL="0" indent="0" algn="ctr">
                        <a:lnSpc>
                          <a:spcPts val="1800"/>
                        </a:lnSpc>
                        <a:spcAft>
                          <a:spcPts val="0"/>
                        </a:spcAft>
                      </a:pPr>
                      <a:r>
                        <a:rPr lang="en-US" altLang="ja-JP" sz="1600" dirty="0">
                          <a:effectLst/>
                          <a:latin typeface="+mn-ea"/>
                          <a:ea typeface="+mn-ea"/>
                          <a:cs typeface="Times New Roman" panose="02020603050405020304" pitchFamily="18" charset="0"/>
                        </a:rPr>
                        <a:t>(S=31)</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H8</a:t>
                      </a:r>
                      <a:r>
                        <a:rPr lang="ja-JP" altLang="en-US" sz="1600" dirty="0">
                          <a:effectLst/>
                          <a:latin typeface="+mn-ea"/>
                          <a:ea typeface="+mn-ea"/>
                          <a:cs typeface="Times New Roman" panose="02020603050405020304" pitchFamily="18" charset="0"/>
                        </a:rPr>
                        <a:t>完了</a:t>
                      </a:r>
                      <a:endParaRPr lang="en-US"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dirty="0"/>
          </a:p>
        </p:txBody>
      </p:sp>
      <p:sp>
        <p:nvSpPr>
          <p:cNvPr id="15" name="正方形/長方形 14"/>
          <p:cNvSpPr/>
          <p:nvPr/>
        </p:nvSpPr>
        <p:spPr>
          <a:xfrm>
            <a:off x="3615836" y="6105745"/>
            <a:ext cx="4536819" cy="276999"/>
          </a:xfrm>
          <a:prstGeom prst="rect">
            <a:avLst/>
          </a:prstGeom>
        </p:spPr>
        <p:txBody>
          <a:bodyPr wrap="none">
            <a:spAutoFit/>
          </a:bodyPr>
          <a:lstStyle/>
          <a:p>
            <a:r>
              <a:rPr lang="ja-JP" altLang="en-US" sz="1200" dirty="0"/>
              <a:t>「地図・空中写真閲覧サービスデータ」（国土地理院）をもとに作成</a:t>
            </a:r>
          </a:p>
        </p:txBody>
      </p:sp>
      <p:sp>
        <p:nvSpPr>
          <p:cNvPr id="19" name="円/楕円 18"/>
          <p:cNvSpPr/>
          <p:nvPr/>
        </p:nvSpPr>
        <p:spPr>
          <a:xfrm rot="5082253">
            <a:off x="6297396" y="3431994"/>
            <a:ext cx="176225" cy="16013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11560" y="1126485"/>
            <a:ext cx="8424936"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４）金剛跨線橋（森屋狭山線）の概要（</a:t>
            </a:r>
            <a:r>
              <a:rPr lang="en-US" altLang="ja-JP" sz="2400" dirty="0">
                <a:latin typeface="HGSｺﾞｼｯｸM" panose="020B0600000000000000" pitchFamily="50" charset="-128"/>
                <a:ea typeface="HGSｺﾞｼｯｸM" panose="020B0600000000000000" pitchFamily="50" charset="-128"/>
              </a:rPr>
              <a:t>1/3</a:t>
            </a:r>
            <a:r>
              <a:rPr lang="ja-JP" altLang="en-US" sz="2400" dirty="0">
                <a:latin typeface="HGSｺﾞｼｯｸM" panose="020B0600000000000000" pitchFamily="50" charset="-128"/>
                <a:ea typeface="HGSｺﾞｼｯｸM" panose="020B0600000000000000" pitchFamily="50" charset="-128"/>
              </a:rPr>
              <a:t>）</a:t>
            </a:r>
          </a:p>
        </p:txBody>
      </p:sp>
      <p:sp>
        <p:nvSpPr>
          <p:cNvPr id="29" name="線吹き出し 2 (枠付き) 28"/>
          <p:cNvSpPr/>
          <p:nvPr/>
        </p:nvSpPr>
        <p:spPr>
          <a:xfrm>
            <a:off x="4499992" y="3258090"/>
            <a:ext cx="954107" cy="461665"/>
          </a:xfrm>
          <a:prstGeom prst="borderCallout2">
            <a:avLst>
              <a:gd name="adj1" fmla="val 50855"/>
              <a:gd name="adj2" fmla="val 98473"/>
              <a:gd name="adj3" fmla="val 50655"/>
              <a:gd name="adj4" fmla="val 117994"/>
              <a:gd name="adj5" fmla="val 204085"/>
              <a:gd name="adj6" fmla="val 14982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latin typeface="+mn-ea"/>
              </a:rPr>
              <a:t>金剛跨線</a:t>
            </a:r>
            <a:r>
              <a:rPr kumimoji="1" lang="ja-JP" altLang="en-US" sz="1200" dirty="0">
                <a:solidFill>
                  <a:schemeClr val="tx1"/>
                </a:solidFill>
                <a:latin typeface="+mn-ea"/>
              </a:rPr>
              <a:t>橋</a:t>
            </a:r>
            <a:endParaRPr kumimoji="1" lang="en-US" altLang="ja-JP" sz="1200" dirty="0">
              <a:solidFill>
                <a:schemeClr val="tx1"/>
              </a:solidFill>
              <a:latin typeface="+mn-ea"/>
            </a:endParaRPr>
          </a:p>
          <a:p>
            <a:pPr algn="ctr"/>
            <a:r>
              <a:rPr lang="ja-JP" altLang="en-US" sz="1200" dirty="0">
                <a:solidFill>
                  <a:schemeClr val="tx1"/>
                </a:solidFill>
              </a:rPr>
              <a:t>森屋狭山</a:t>
            </a:r>
            <a:r>
              <a:rPr lang="zh-TW" altLang="en-US" sz="12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線吹き出し 2 (枠付き) 29"/>
          <p:cNvSpPr/>
          <p:nvPr/>
        </p:nvSpPr>
        <p:spPr>
          <a:xfrm>
            <a:off x="7020272" y="5513412"/>
            <a:ext cx="954107" cy="276999"/>
          </a:xfrm>
          <a:prstGeom prst="borderCallout2">
            <a:avLst>
              <a:gd name="adj1" fmla="val 28848"/>
              <a:gd name="adj2" fmla="val 971"/>
              <a:gd name="adj3" fmla="val 30023"/>
              <a:gd name="adj4" fmla="val -15780"/>
              <a:gd name="adj5" fmla="val -93931"/>
              <a:gd name="adj6" fmla="val -4551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南海高野</a:t>
            </a:r>
            <a:r>
              <a:rPr lang="zh-TW" altLang="en-US" sz="12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４．跨線橋の補修・補強検討</a:t>
            </a:r>
          </a:p>
        </p:txBody>
      </p:sp>
      <p:sp>
        <p:nvSpPr>
          <p:cNvPr id="17"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3275758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dirty="0"/>
          </a:p>
        </p:txBody>
      </p:sp>
      <p:sp>
        <p:nvSpPr>
          <p:cNvPr id="32" name="正方形/長方形 31"/>
          <p:cNvSpPr/>
          <p:nvPr/>
        </p:nvSpPr>
        <p:spPr>
          <a:xfrm>
            <a:off x="5978834" y="4397194"/>
            <a:ext cx="3024336" cy="1871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上 部 工 ：プレテン</a:t>
            </a:r>
            <a:r>
              <a:rPr lang="en-US" altLang="ja-JP" dirty="0">
                <a:solidFill>
                  <a:schemeClr val="tx1"/>
                </a:solidFill>
              </a:rPr>
              <a:t>T</a:t>
            </a:r>
            <a:r>
              <a:rPr lang="ja-JP" altLang="en-US" dirty="0">
                <a:solidFill>
                  <a:schemeClr val="tx1"/>
                </a:solidFill>
              </a:rPr>
              <a:t>桁</a:t>
            </a:r>
            <a:endParaRPr lang="en-US" altLang="ja-JP" dirty="0">
              <a:solidFill>
                <a:schemeClr val="tx1"/>
              </a:solidFill>
            </a:endParaRPr>
          </a:p>
          <a:p>
            <a:r>
              <a:rPr lang="ja-JP" altLang="en-US" dirty="0">
                <a:solidFill>
                  <a:schemeClr val="tx1"/>
                </a:solidFill>
              </a:rPr>
              <a:t>下 部 工 ：逆</a:t>
            </a:r>
            <a:r>
              <a:rPr lang="en-US" altLang="ja-JP" dirty="0">
                <a:solidFill>
                  <a:schemeClr val="tx1"/>
                </a:solidFill>
              </a:rPr>
              <a:t>T</a:t>
            </a:r>
            <a:r>
              <a:rPr lang="ja-JP" altLang="en-US" dirty="0">
                <a:solidFill>
                  <a:schemeClr val="tx1"/>
                </a:solidFill>
              </a:rPr>
              <a:t>式橋台</a:t>
            </a:r>
            <a:endParaRPr lang="en-US" altLang="ja-JP" dirty="0">
              <a:solidFill>
                <a:schemeClr val="tx1"/>
              </a:solidFill>
            </a:endParaRPr>
          </a:p>
          <a:p>
            <a:r>
              <a:rPr lang="ja-JP" altLang="en-US" dirty="0">
                <a:solidFill>
                  <a:schemeClr val="tx1"/>
                </a:solidFill>
              </a:rPr>
              <a:t>基礎形式：深礎杭</a:t>
            </a:r>
            <a:endParaRPr lang="en-US" altLang="ja-JP" dirty="0">
              <a:solidFill>
                <a:schemeClr val="tx1"/>
              </a:solidFill>
            </a:endParaRPr>
          </a:p>
          <a:p>
            <a:r>
              <a:rPr lang="ja-JP" altLang="en-US" dirty="0">
                <a:solidFill>
                  <a:schemeClr val="tx1"/>
                </a:solidFill>
              </a:rPr>
              <a:t>　　　　　　　場所打ち杭</a:t>
            </a:r>
            <a:endParaRPr lang="en-US" altLang="ja-JP" dirty="0">
              <a:solidFill>
                <a:schemeClr val="tx1"/>
              </a:solidFill>
            </a:endParaRPr>
          </a:p>
        </p:txBody>
      </p:sp>
      <p:sp>
        <p:nvSpPr>
          <p:cNvPr id="11" name="テキスト ボックス 10"/>
          <p:cNvSpPr txBox="1"/>
          <p:nvPr/>
        </p:nvSpPr>
        <p:spPr>
          <a:xfrm>
            <a:off x="611560" y="1126485"/>
            <a:ext cx="8424936"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４）金剛跨線橋（森屋狭山線）の概要（</a:t>
            </a:r>
            <a:r>
              <a:rPr lang="en-US" altLang="ja-JP" sz="2400" dirty="0">
                <a:latin typeface="HGSｺﾞｼｯｸM" panose="020B0600000000000000" pitchFamily="50" charset="-128"/>
                <a:ea typeface="HGSｺﾞｼｯｸM" panose="020B0600000000000000" pitchFamily="50" charset="-128"/>
              </a:rPr>
              <a:t>2/3</a:t>
            </a:r>
            <a:r>
              <a:rPr lang="ja-JP" altLang="en-US" sz="2400" dirty="0">
                <a:latin typeface="HGSｺﾞｼｯｸM" panose="020B0600000000000000" pitchFamily="50" charset="-128"/>
                <a:ea typeface="HGSｺﾞｼｯｸM" panose="020B0600000000000000" pitchFamily="50" charset="-128"/>
              </a:rPr>
              <a:t>）</a:t>
            </a:r>
          </a:p>
        </p:txBody>
      </p:sp>
      <p:pic>
        <p:nvPicPr>
          <p:cNvPr id="3" name="図 2"/>
          <p:cNvPicPr>
            <a:picLocks noChangeAspect="1"/>
          </p:cNvPicPr>
          <p:nvPr/>
        </p:nvPicPr>
        <p:blipFill rotWithShape="1">
          <a:blip r:embed="rId2"/>
          <a:srcRect l="3182" t="11745" r="6526" b="8463"/>
          <a:stretch/>
        </p:blipFill>
        <p:spPr>
          <a:xfrm>
            <a:off x="215008" y="1988840"/>
            <a:ext cx="8749480" cy="2376265"/>
          </a:xfrm>
          <a:prstGeom prst="rect">
            <a:avLst/>
          </a:prstGeom>
        </p:spPr>
      </p:pic>
      <p:pic>
        <p:nvPicPr>
          <p:cNvPr id="5" name="図 4"/>
          <p:cNvPicPr>
            <a:picLocks noChangeAspect="1"/>
          </p:cNvPicPr>
          <p:nvPr/>
        </p:nvPicPr>
        <p:blipFill rotWithShape="1">
          <a:blip r:embed="rId3"/>
          <a:srcRect l="3966" t="10895" r="8533" b="58473"/>
          <a:stretch/>
        </p:blipFill>
        <p:spPr>
          <a:xfrm>
            <a:off x="3059832" y="4696464"/>
            <a:ext cx="2540846" cy="1633401"/>
          </a:xfrm>
          <a:prstGeom prst="rect">
            <a:avLst/>
          </a:prstGeom>
        </p:spPr>
      </p:pic>
      <p:sp>
        <p:nvSpPr>
          <p:cNvPr id="13" name="正方形/長方形 12"/>
          <p:cNvSpPr/>
          <p:nvPr/>
        </p:nvSpPr>
        <p:spPr>
          <a:xfrm>
            <a:off x="4139952" y="1518763"/>
            <a:ext cx="87038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側面図</a:t>
            </a:r>
          </a:p>
        </p:txBody>
      </p:sp>
      <p:sp>
        <p:nvSpPr>
          <p:cNvPr id="14" name="正方形/長方形 13"/>
          <p:cNvSpPr/>
          <p:nvPr/>
        </p:nvSpPr>
        <p:spPr>
          <a:xfrm>
            <a:off x="1047538" y="4192464"/>
            <a:ext cx="178841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断面図</a:t>
            </a:r>
            <a:r>
              <a:rPr lang="en-US" altLang="ja-JP" sz="1400" dirty="0">
                <a:solidFill>
                  <a:schemeClr val="tx1"/>
                </a:solidFill>
              </a:rPr>
              <a:t>(</a:t>
            </a:r>
            <a:r>
              <a:rPr lang="ja-JP" altLang="en-US" sz="1400" dirty="0">
                <a:solidFill>
                  <a:schemeClr val="tx1"/>
                </a:solidFill>
              </a:rPr>
              <a:t>跨線部</a:t>
            </a:r>
            <a:r>
              <a:rPr lang="en-US" altLang="ja-JP" sz="1400" dirty="0">
                <a:solidFill>
                  <a:schemeClr val="tx1"/>
                </a:solidFill>
              </a:rPr>
              <a:t>)</a:t>
            </a:r>
            <a:endParaRPr lang="ja-JP" altLang="en-US" sz="1400" dirty="0">
              <a:solidFill>
                <a:schemeClr val="tx1"/>
              </a:solidFill>
            </a:endParaRPr>
          </a:p>
        </p:txBody>
      </p:sp>
      <p:pic>
        <p:nvPicPr>
          <p:cNvPr id="15" name="図 14"/>
          <p:cNvPicPr>
            <a:picLocks noChangeAspect="1"/>
          </p:cNvPicPr>
          <p:nvPr/>
        </p:nvPicPr>
        <p:blipFill rotWithShape="1">
          <a:blip r:embed="rId3"/>
          <a:srcRect l="4368" t="48334" r="10214" b="18765"/>
          <a:stretch/>
        </p:blipFill>
        <p:spPr>
          <a:xfrm>
            <a:off x="715923" y="4560420"/>
            <a:ext cx="2480350" cy="1754394"/>
          </a:xfrm>
          <a:prstGeom prst="rect">
            <a:avLst/>
          </a:prstGeom>
        </p:spPr>
      </p:pic>
      <p:sp>
        <p:nvSpPr>
          <p:cNvPr id="16" name="正方形/長方形 15"/>
          <p:cNvSpPr/>
          <p:nvPr/>
        </p:nvSpPr>
        <p:spPr>
          <a:xfrm>
            <a:off x="3438465" y="4212100"/>
            <a:ext cx="178841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断面図</a:t>
            </a:r>
            <a:r>
              <a:rPr lang="en-US" altLang="ja-JP" sz="1400" dirty="0">
                <a:solidFill>
                  <a:schemeClr val="tx1"/>
                </a:solidFill>
              </a:rPr>
              <a:t>(</a:t>
            </a:r>
            <a:r>
              <a:rPr lang="ja-JP" altLang="en-US" sz="1400" dirty="0">
                <a:solidFill>
                  <a:schemeClr val="tx1"/>
                </a:solidFill>
              </a:rPr>
              <a:t>その他</a:t>
            </a:r>
            <a:r>
              <a:rPr lang="en-US" altLang="ja-JP" sz="1400" dirty="0">
                <a:solidFill>
                  <a:schemeClr val="tx1"/>
                </a:solidFill>
              </a:rPr>
              <a:t>)</a:t>
            </a:r>
            <a:endParaRPr lang="ja-JP" altLang="en-US" sz="1400" dirty="0">
              <a:solidFill>
                <a:schemeClr val="tx1"/>
              </a:solidFill>
            </a:endParaRPr>
          </a:p>
        </p:txBody>
      </p:sp>
      <p:sp>
        <p:nvSpPr>
          <p:cNvPr id="17" name="正方形/長方形 16"/>
          <p:cNvSpPr/>
          <p:nvPr/>
        </p:nvSpPr>
        <p:spPr>
          <a:xfrm>
            <a:off x="3419872" y="2852936"/>
            <a:ext cx="427544" cy="468000"/>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059832" y="3364368"/>
            <a:ext cx="1127818" cy="523220"/>
          </a:xfrm>
          <a:prstGeom prst="rect">
            <a:avLst/>
          </a:prstGeom>
          <a:noFill/>
        </p:spPr>
        <p:txBody>
          <a:bodyPr wrap="square" rtlCol="0">
            <a:spAutoFit/>
          </a:bodyPr>
          <a:lstStyle/>
          <a:p>
            <a:pPr algn="ctr"/>
            <a:r>
              <a:rPr lang="ja-JP" altLang="en-US" sz="1400" dirty="0">
                <a:solidFill>
                  <a:srgbClr val="00B050"/>
                </a:solidFill>
              </a:rPr>
              <a:t>南海</a:t>
            </a:r>
            <a:endParaRPr lang="en-US" altLang="ja-JP" sz="1400" dirty="0">
              <a:solidFill>
                <a:srgbClr val="00B050"/>
              </a:solidFill>
            </a:endParaRPr>
          </a:p>
          <a:p>
            <a:pPr algn="ctr"/>
            <a:r>
              <a:rPr lang="ja-JP" altLang="en-US" sz="1400" dirty="0">
                <a:solidFill>
                  <a:srgbClr val="00B050"/>
                </a:solidFill>
              </a:rPr>
              <a:t>電車</a:t>
            </a:r>
            <a:endParaRPr kumimoji="1" lang="ja-JP" altLang="en-US" sz="1400" dirty="0">
              <a:solidFill>
                <a:srgbClr val="00B050"/>
              </a:solidFill>
            </a:endParaRPr>
          </a:p>
        </p:txBody>
      </p:sp>
      <p:sp>
        <p:nvSpPr>
          <p:cNvPr id="19"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４．跨線橋の補修・補強検討</a:t>
            </a:r>
          </a:p>
        </p:txBody>
      </p:sp>
      <p:sp>
        <p:nvSpPr>
          <p:cNvPr id="2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2" name="テキスト ボックス 1"/>
          <p:cNvSpPr txBox="1"/>
          <p:nvPr/>
        </p:nvSpPr>
        <p:spPr>
          <a:xfrm>
            <a:off x="2752654" y="2236222"/>
            <a:ext cx="1854995" cy="369332"/>
          </a:xfrm>
          <a:prstGeom prst="rect">
            <a:avLst/>
          </a:prstGeom>
          <a:noFill/>
        </p:spPr>
        <p:txBody>
          <a:bodyPr wrap="none" rtlCol="0">
            <a:spAutoFit/>
          </a:bodyPr>
          <a:lstStyle/>
          <a:p>
            <a:r>
              <a:rPr lang="ja-JP" altLang="en-US" dirty="0" smtClean="0">
                <a:solidFill>
                  <a:srgbClr val="FF0000"/>
                </a:solidFill>
              </a:rPr>
              <a:t>支間長　</a:t>
            </a:r>
            <a:r>
              <a:rPr lang="en-US" altLang="ja-JP" dirty="0" smtClean="0">
                <a:solidFill>
                  <a:srgbClr val="FF0000"/>
                </a:solidFill>
              </a:rPr>
              <a:t>L=17.4m</a:t>
            </a:r>
            <a:endParaRPr kumimoji="1" lang="ja-JP" altLang="en-US" dirty="0">
              <a:solidFill>
                <a:srgbClr val="FF0000"/>
              </a:solidFill>
            </a:endParaRPr>
          </a:p>
        </p:txBody>
      </p:sp>
    </p:spTree>
    <p:extLst>
      <p:ext uri="{BB962C8B-B14F-4D97-AF65-F5344CB8AC3E}">
        <p14:creationId xmlns:p14="http://schemas.microsoft.com/office/powerpoint/2010/main" val="16744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graphicFrame>
        <p:nvGraphicFramePr>
          <p:cNvPr id="15" name="表 14"/>
          <p:cNvGraphicFramePr>
            <a:graphicFrameLocks noGrp="1"/>
          </p:cNvGraphicFramePr>
          <p:nvPr>
            <p:extLst/>
          </p:nvPr>
        </p:nvGraphicFramePr>
        <p:xfrm>
          <a:off x="2014500" y="1588151"/>
          <a:ext cx="5115000" cy="4721169"/>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tblGrid>
              <a:tr h="184665">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01065">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53274">
                <a:tc>
                  <a:txBody>
                    <a:bodyPr/>
                    <a:lstStyle/>
                    <a:p>
                      <a:pPr algn="ctr"/>
                      <a:r>
                        <a:rPr kumimoji="1" lang="en-US" altLang="ja-JP" sz="1600" b="0" dirty="0">
                          <a:solidFill>
                            <a:schemeClr val="tx1"/>
                          </a:solidFill>
                        </a:rPr>
                        <a:t>4</a:t>
                      </a:r>
                      <a:r>
                        <a:rPr kumimoji="1" lang="ja-JP" altLang="en-US" sz="1600" b="0" dirty="0">
                          <a:solidFill>
                            <a:schemeClr val="tx1"/>
                          </a:solidFill>
                        </a:rPr>
                        <a:t>：桁下面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5</a:t>
                      </a:r>
                      <a:r>
                        <a:rPr kumimoji="1" lang="ja-JP" altLang="en-US" sz="1600" b="0" dirty="0">
                          <a:solidFill>
                            <a:schemeClr val="tx1"/>
                          </a:solidFill>
                        </a:rPr>
                        <a:t>：下部工</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122990">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17" name="テキスト ボックス 16"/>
          <p:cNvSpPr txBox="1"/>
          <p:nvPr/>
        </p:nvSpPr>
        <p:spPr>
          <a:xfrm>
            <a:off x="611560" y="1126485"/>
            <a:ext cx="8424936"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４）金剛跨線橋（森屋狭山線）の概要（</a:t>
            </a:r>
            <a:r>
              <a:rPr lang="en-US" altLang="ja-JP" sz="2400" dirty="0">
                <a:latin typeface="HGSｺﾞｼｯｸM" panose="020B0600000000000000" pitchFamily="50" charset="-128"/>
                <a:ea typeface="HGSｺﾞｼｯｸM" panose="020B0600000000000000" pitchFamily="50" charset="-128"/>
              </a:rPr>
              <a:t>3/3</a:t>
            </a:r>
            <a:r>
              <a:rPr lang="ja-JP" altLang="en-US" sz="2400" dirty="0">
                <a:latin typeface="HGSｺﾞｼｯｸM" panose="020B0600000000000000" pitchFamily="50" charset="-128"/>
                <a:ea typeface="HGSｺﾞｼｯｸM" panose="020B0600000000000000" pitchFamily="50" charset="-128"/>
              </a:rPr>
              <a:t>）</a:t>
            </a:r>
          </a:p>
        </p:txBody>
      </p:sp>
      <p:pic>
        <p:nvPicPr>
          <p:cNvPr id="2" name="図 1"/>
          <p:cNvPicPr>
            <a:picLocks noChangeAspect="1"/>
          </p:cNvPicPr>
          <p:nvPr/>
        </p:nvPicPr>
        <p:blipFill rotWithShape="1">
          <a:blip r:embed="rId3"/>
          <a:srcRect l="4474" t="14913" r="6038" b="5307"/>
          <a:stretch/>
        </p:blipFill>
        <p:spPr>
          <a:xfrm>
            <a:off x="2037570" y="1955067"/>
            <a:ext cx="2496276" cy="1872207"/>
          </a:xfrm>
          <a:prstGeom prst="rect">
            <a:avLst/>
          </a:prstGeom>
        </p:spPr>
      </p:pic>
      <p:pic>
        <p:nvPicPr>
          <p:cNvPr id="5" name="図 4"/>
          <p:cNvPicPr>
            <a:picLocks noChangeAspect="1"/>
          </p:cNvPicPr>
          <p:nvPr/>
        </p:nvPicPr>
        <p:blipFill rotWithShape="1">
          <a:blip r:embed="rId4"/>
          <a:srcRect l="2844" t="14406" r="50224" b="7543"/>
          <a:stretch/>
        </p:blipFill>
        <p:spPr>
          <a:xfrm>
            <a:off x="4607873" y="1955067"/>
            <a:ext cx="2496276" cy="1872207"/>
          </a:xfrm>
          <a:prstGeom prst="rect">
            <a:avLst/>
          </a:prstGeom>
        </p:spPr>
      </p:pic>
      <p:pic>
        <p:nvPicPr>
          <p:cNvPr id="6" name="図 5"/>
          <p:cNvPicPr>
            <a:picLocks noChangeAspect="1"/>
          </p:cNvPicPr>
          <p:nvPr/>
        </p:nvPicPr>
        <p:blipFill rotWithShape="1">
          <a:blip r:embed="rId5"/>
          <a:srcRect l="6094" t="12173" r="10582" b="20577"/>
          <a:stretch/>
        </p:blipFill>
        <p:spPr>
          <a:xfrm>
            <a:off x="2037568" y="4221088"/>
            <a:ext cx="2527480" cy="1841004"/>
          </a:xfrm>
          <a:prstGeom prst="rect">
            <a:avLst/>
          </a:prstGeom>
        </p:spPr>
      </p:pic>
      <p:pic>
        <p:nvPicPr>
          <p:cNvPr id="8" name="図 7"/>
          <p:cNvPicPr>
            <a:picLocks noChangeAspect="1"/>
          </p:cNvPicPr>
          <p:nvPr/>
        </p:nvPicPr>
        <p:blipFill rotWithShape="1">
          <a:blip r:embed="rId6"/>
          <a:srcRect l="17937" t="14601" r="3054" b="13651"/>
          <a:stretch/>
        </p:blipFill>
        <p:spPr>
          <a:xfrm>
            <a:off x="4607873" y="4221088"/>
            <a:ext cx="2484407" cy="2042151"/>
          </a:xfrm>
          <a:prstGeom prst="rect">
            <a:avLst/>
          </a:prstGeom>
        </p:spPr>
      </p:pic>
      <p:sp>
        <p:nvSpPr>
          <p:cNvPr id="12" name="タイトル 1"/>
          <p:cNvSpPr>
            <a:spLocks noGrp="1"/>
          </p:cNvSpPr>
          <p:nvPr>
            <p:ph type="title"/>
          </p:nvPr>
        </p:nvSpPr>
        <p:spPr>
          <a:xfrm>
            <a:off x="230832" y="215144"/>
            <a:ext cx="8716202" cy="914400"/>
          </a:xfrm>
        </p:spPr>
        <p:txBody>
          <a:bodyPr>
            <a:normAutofit/>
          </a:bodyPr>
          <a:lstStyle/>
          <a:p>
            <a:r>
              <a:rPr lang="ja-JP" altLang="en-US" dirty="0">
                <a:solidFill>
                  <a:schemeClr val="tx1"/>
                </a:solidFill>
                <a:latin typeface="HGSｺﾞｼｯｸM" panose="020B0600000000000000" pitchFamily="50" charset="-128"/>
                <a:ea typeface="HGSｺﾞｼｯｸM" panose="020B0600000000000000" pitchFamily="50" charset="-128"/>
              </a:rPr>
              <a:t>４．跨線橋の補修・補強検討</a:t>
            </a:r>
          </a:p>
        </p:txBody>
      </p:sp>
      <p:sp>
        <p:nvSpPr>
          <p:cNvPr id="13"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283957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５．まとめ</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21" name="正方形/長方形 20"/>
          <p:cNvSpPr/>
          <p:nvPr/>
        </p:nvSpPr>
        <p:spPr>
          <a:xfrm>
            <a:off x="230832" y="3085268"/>
            <a:ext cx="8472901"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rPr>
              <a:t>跨線橋の補修・補強検討については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標準的な形式として最も多い鋼鈑桁形式と、コンクリート形式からそれぞれ１橋を抽出した。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下記２橋について、引き続き詳細検討を行っていく</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114889646"/>
              </p:ext>
            </p:extLst>
          </p:nvPr>
        </p:nvGraphicFramePr>
        <p:xfrm>
          <a:off x="474133" y="4293097"/>
          <a:ext cx="8472901" cy="1867716"/>
        </p:xfrm>
        <a:graphic>
          <a:graphicData uri="http://schemas.openxmlformats.org/drawingml/2006/table">
            <a:tbl>
              <a:tblPr>
                <a:tableStyleId>{5C22544A-7EE6-4342-B048-85BDC9FD1C3A}</a:tableStyleId>
              </a:tblPr>
              <a:tblGrid>
                <a:gridCol w="1179406">
                  <a:extLst>
                    <a:ext uri="{9D8B030D-6E8A-4147-A177-3AD203B41FA5}">
                      <a16:colId xmlns="" xmlns:a16="http://schemas.microsoft.com/office/drawing/2014/main" val="20000"/>
                    </a:ext>
                  </a:extLst>
                </a:gridCol>
                <a:gridCol w="1556874">
                  <a:extLst>
                    <a:ext uri="{9D8B030D-6E8A-4147-A177-3AD203B41FA5}">
                      <a16:colId xmlns="" xmlns:a16="http://schemas.microsoft.com/office/drawing/2014/main" val="20001"/>
                    </a:ext>
                  </a:extLst>
                </a:gridCol>
                <a:gridCol w="1556874">
                  <a:extLst>
                    <a:ext uri="{9D8B030D-6E8A-4147-A177-3AD203B41FA5}">
                      <a16:colId xmlns="" xmlns:a16="http://schemas.microsoft.com/office/drawing/2014/main" val="20002"/>
                    </a:ext>
                  </a:extLst>
                </a:gridCol>
                <a:gridCol w="963779">
                  <a:extLst>
                    <a:ext uri="{9D8B030D-6E8A-4147-A177-3AD203B41FA5}">
                      <a16:colId xmlns="" xmlns:a16="http://schemas.microsoft.com/office/drawing/2014/main" val="20003"/>
                    </a:ext>
                  </a:extLst>
                </a:gridCol>
                <a:gridCol w="785151">
                  <a:extLst>
                    <a:ext uri="{9D8B030D-6E8A-4147-A177-3AD203B41FA5}">
                      <a16:colId xmlns="" xmlns:a16="http://schemas.microsoft.com/office/drawing/2014/main" val="20004"/>
                    </a:ext>
                  </a:extLst>
                </a:gridCol>
                <a:gridCol w="2430817">
                  <a:extLst>
                    <a:ext uri="{9D8B030D-6E8A-4147-A177-3AD203B41FA5}">
                      <a16:colId xmlns="" xmlns:a16="http://schemas.microsoft.com/office/drawing/2014/main" val="20005"/>
                    </a:ext>
                  </a:extLst>
                </a:gridCol>
              </a:tblGrid>
              <a:tr h="416267">
                <a:tc>
                  <a:txBody>
                    <a:bodyPr/>
                    <a:lstStyle/>
                    <a:p>
                      <a:pPr algn="ctr" rtl="0" fontAlgn="ctr"/>
                      <a:r>
                        <a:rPr lang="ja-JP" altLang="en-US" sz="1300" u="none" strike="noStrike" dirty="0">
                          <a:effectLst/>
                          <a:latin typeface="+mn-ea"/>
                          <a:ea typeface="+mn-ea"/>
                        </a:rPr>
                        <a:t>　</a:t>
                      </a:r>
                      <a:endParaRPr lang="ja-JP" alt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300" u="none" strike="noStrike" dirty="0">
                          <a:effectLst/>
                          <a:latin typeface="+mn-ea"/>
                          <a:ea typeface="+mn-ea"/>
                        </a:rPr>
                        <a:t>路線名</a:t>
                      </a:r>
                      <a:endParaRPr lang="ja-JP" alt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300" u="none" strike="noStrike" dirty="0">
                          <a:effectLst/>
                          <a:latin typeface="+mn-ea"/>
                          <a:ea typeface="+mn-ea"/>
                        </a:rPr>
                        <a:t>橋梁名</a:t>
                      </a:r>
                      <a:endParaRPr lang="ja-JP" alt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300" u="none" strike="noStrike" dirty="0">
                          <a:effectLst/>
                          <a:latin typeface="+mn-ea"/>
                          <a:ea typeface="+mn-ea"/>
                        </a:rPr>
                        <a:t>橋長（</a:t>
                      </a:r>
                      <a:r>
                        <a:rPr lang="en-US" sz="1300" u="none" strike="noStrike" dirty="0">
                          <a:effectLst/>
                          <a:latin typeface="+mn-ea"/>
                          <a:ea typeface="+mn-ea"/>
                        </a:rPr>
                        <a:t>ｍ）</a:t>
                      </a:r>
                      <a:endParaRPr 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300" u="none" strike="noStrike" dirty="0">
                          <a:effectLst/>
                          <a:latin typeface="+mn-ea"/>
                          <a:ea typeface="+mn-ea"/>
                        </a:rPr>
                        <a:t>橋種</a:t>
                      </a:r>
                      <a:endParaRPr 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400" u="none" strike="noStrike" kern="1200" dirty="0">
                          <a:solidFill>
                            <a:schemeClr val="tx1"/>
                          </a:solidFill>
                          <a:effectLst/>
                          <a:latin typeface="+mn-ea"/>
                          <a:ea typeface="+mn-ea"/>
                          <a:cs typeface="+mn-cs"/>
                        </a:rPr>
                        <a:t>跨線部形式</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590370">
                <a:tc>
                  <a:txBody>
                    <a:bodyPr/>
                    <a:lstStyle/>
                    <a:p>
                      <a:pPr algn="ctr" rtl="0" fontAlgn="ctr"/>
                      <a:r>
                        <a:rPr kumimoji="1" lang="ja-JP" altLang="en-US" sz="1400" u="none" strike="noStrike" kern="1200" dirty="0">
                          <a:solidFill>
                            <a:schemeClr val="dk1"/>
                          </a:solidFill>
                          <a:effectLst/>
                          <a:latin typeface="+mn-ea"/>
                          <a:ea typeface="+mn-ea"/>
                          <a:cs typeface="+mn-cs"/>
                        </a:rPr>
                        <a:t>鋼橋グループ</a:t>
                      </a:r>
                      <a:endParaRPr kumimoji="1" lang="en-US" sz="1400" u="none" strike="noStrike" kern="1200" dirty="0">
                        <a:solidFill>
                          <a:schemeClr val="dk1"/>
                        </a:solidFill>
                        <a:effectLst/>
                        <a:latin typeface="+mn-ea"/>
                        <a:ea typeface="+mn-ea"/>
                        <a:cs typeface="+mn-cs"/>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kumimoji="1" lang="ja-JP" altLang="en-US" sz="1400" u="none" strike="noStrike" kern="1200" dirty="0">
                          <a:solidFill>
                            <a:schemeClr val="dk1"/>
                          </a:solidFill>
                          <a:effectLst/>
                          <a:latin typeface="+mn-ea"/>
                          <a:ea typeface="+mn-ea"/>
                          <a:cs typeface="+mn-cs"/>
                        </a:rPr>
                        <a:t>大阪中央環状線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kumimoji="1" lang="ja-JP" altLang="en-US" sz="1400" u="none" strike="noStrike" kern="1200" dirty="0">
                          <a:solidFill>
                            <a:schemeClr val="dk1"/>
                          </a:solidFill>
                          <a:effectLst/>
                          <a:latin typeface="+mn-ea"/>
                          <a:ea typeface="+mn-ea"/>
                          <a:cs typeface="+mn-cs"/>
                        </a:rPr>
                        <a:t>松葉跨線橋（北行）</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kumimoji="1" lang="en-US" altLang="ja-JP" sz="1400" u="none" strike="noStrike" kern="1200" dirty="0">
                          <a:solidFill>
                            <a:schemeClr val="dk1"/>
                          </a:solidFill>
                          <a:effectLst/>
                          <a:latin typeface="+mn-ea"/>
                          <a:ea typeface="+mn-ea"/>
                          <a:cs typeface="+mn-cs"/>
                        </a:rPr>
                        <a:t>215.6</a:t>
                      </a:r>
                      <a:r>
                        <a:rPr kumimoji="1" lang="en-US" sz="1400" u="none" strike="noStrike" kern="1200" dirty="0">
                          <a:solidFill>
                            <a:schemeClr val="dk1"/>
                          </a:solidFill>
                          <a:effectLst/>
                          <a:latin typeface="+mn-ea"/>
                          <a:ea typeface="+mn-ea"/>
                          <a:cs typeface="+mn-cs"/>
                        </a:rPr>
                        <a:t>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kumimoji="1" lang="ja-JP" altLang="en-US" sz="1400" u="none" strike="noStrike" kern="1200" dirty="0">
                          <a:solidFill>
                            <a:schemeClr val="dk1"/>
                          </a:solidFill>
                          <a:effectLst/>
                          <a:latin typeface="+mn-ea"/>
                          <a:ea typeface="+mn-ea"/>
                          <a:cs typeface="+mn-cs"/>
                        </a:rPr>
                        <a:t>複合橋</a:t>
                      </a:r>
                      <a:endParaRPr kumimoji="1" lang="en-US" altLang="ja-JP" sz="1400" u="none" strike="noStrike" kern="1200" dirty="0">
                        <a:solidFill>
                          <a:schemeClr val="dk1"/>
                        </a:solidFill>
                        <a:effectLst/>
                        <a:latin typeface="+mn-ea"/>
                        <a:ea typeface="+mn-ea"/>
                        <a:cs typeface="+mn-cs"/>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ja-JP" altLang="en-US" sz="1400" u="none" strike="noStrike" dirty="0">
                          <a:effectLst/>
                          <a:latin typeface="+mn-ea"/>
                          <a:ea typeface="+mn-ea"/>
                        </a:rPr>
                        <a:t>　</a:t>
                      </a:r>
                      <a:r>
                        <a:rPr lang="zh-TW" altLang="en-US" sz="14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4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4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4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400" b="1" i="0" u="none" strike="noStrike" dirty="0">
                        <a:solidFill>
                          <a:srgbClr val="0070C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44280">
                <a:tc>
                  <a:txBody>
                    <a:bodyPr/>
                    <a:lstStyle/>
                    <a:p>
                      <a:pPr algn="ctr" rtl="0" fontAlgn="ctr"/>
                      <a:r>
                        <a:rPr kumimoji="1" lang="ja-JP" altLang="en-US" sz="1400" u="none" strike="noStrike" kern="1200" dirty="0">
                          <a:solidFill>
                            <a:schemeClr val="dk1"/>
                          </a:solidFill>
                          <a:effectLst/>
                          <a:latin typeface="+mn-ea"/>
                          <a:ea typeface="+mn-ea"/>
                          <a:cs typeface="+mn-cs"/>
                        </a:rPr>
                        <a:t>ＲＣ橋グループ</a:t>
                      </a:r>
                      <a:endParaRPr kumimoji="1" lang="en-US" sz="1400" u="none" strike="noStrike" kern="1200" dirty="0">
                        <a:solidFill>
                          <a:schemeClr val="dk1"/>
                        </a:solidFill>
                        <a:effectLst/>
                        <a:latin typeface="+mn-ea"/>
                        <a:ea typeface="+mn-ea"/>
                        <a:cs typeface="+mn-cs"/>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森屋狭山線</a:t>
                      </a:r>
                    </a:p>
                    <a:p>
                      <a:pPr algn="ctr" rtl="0" fontAlgn="ctr"/>
                      <a:endParaRPr kumimoji="1" lang="ja-JP" altLang="en-US" sz="1400" u="none" strike="noStrike" kern="1200" dirty="0">
                        <a:solidFill>
                          <a:schemeClr val="dk1"/>
                        </a:solidFill>
                        <a:effectLst/>
                        <a:latin typeface="+mn-ea"/>
                        <a:ea typeface="+mn-ea"/>
                        <a:cs typeface="+mn-cs"/>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金剛跨線橋</a:t>
                      </a:r>
                    </a:p>
                    <a:p>
                      <a:pPr algn="ctr" rtl="0" fontAlgn="ctr"/>
                      <a:endParaRPr kumimoji="1" lang="ja-JP" altLang="en-US" sz="1400" u="none" strike="noStrike" kern="1200" dirty="0">
                        <a:solidFill>
                          <a:schemeClr val="dk1"/>
                        </a:solidFill>
                        <a:effectLst/>
                        <a:latin typeface="+mn-ea"/>
                        <a:ea typeface="+mn-ea"/>
                        <a:cs typeface="+mn-cs"/>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kumimoji="1" lang="en-US" altLang="ja-JP" sz="1400" u="none" strike="noStrike" kern="1200" dirty="0">
                          <a:solidFill>
                            <a:schemeClr val="dk1"/>
                          </a:solidFill>
                          <a:effectLst/>
                          <a:latin typeface="+mn-ea"/>
                          <a:ea typeface="+mn-ea"/>
                          <a:cs typeface="+mn-cs"/>
                        </a:rPr>
                        <a:t>162.0</a:t>
                      </a:r>
                      <a:r>
                        <a:rPr kumimoji="1" lang="en-US" sz="1400" u="none" strike="noStrike" kern="1200" dirty="0">
                          <a:solidFill>
                            <a:schemeClr val="dk1"/>
                          </a:solidFill>
                          <a:effectLst/>
                          <a:latin typeface="+mn-ea"/>
                          <a:ea typeface="+mn-ea"/>
                          <a:cs typeface="+mn-cs"/>
                        </a:rPr>
                        <a:t>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kumimoji="1" lang="en-US" sz="1400" u="none" strike="noStrike" kern="1200" dirty="0">
                          <a:solidFill>
                            <a:schemeClr val="dk1"/>
                          </a:solidFill>
                          <a:effectLst/>
                          <a:latin typeface="+mn-ea"/>
                          <a:ea typeface="+mn-ea"/>
                          <a:cs typeface="+mn-cs"/>
                        </a:rPr>
                        <a:t>PC</a:t>
                      </a:r>
                      <a:r>
                        <a:rPr kumimoji="1" lang="ja-JP" altLang="en-US" sz="1400" u="none" strike="noStrike" kern="1200" dirty="0">
                          <a:solidFill>
                            <a:schemeClr val="dk1"/>
                          </a:solidFill>
                          <a:effectLst/>
                          <a:latin typeface="+mn-ea"/>
                          <a:ea typeface="+mn-ea"/>
                          <a:cs typeface="+mn-cs"/>
                        </a:rPr>
                        <a:t>橋</a:t>
                      </a:r>
                      <a:endParaRPr kumimoji="1" lang="en-US" sz="1400" u="none" strike="noStrike" kern="1200" dirty="0">
                        <a:solidFill>
                          <a:schemeClr val="dk1"/>
                        </a:solidFill>
                        <a:effectLst/>
                        <a:latin typeface="+mn-ea"/>
                        <a:ea typeface="+mn-ea"/>
                        <a:cs typeface="+mn-cs"/>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4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プレテン</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Ｔ桁</a:t>
                      </a:r>
                      <a:endPar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18m</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a:t>
                      </a:r>
                    </a:p>
                    <a:p>
                      <a:pPr algn="ctr" rtl="0" fontAlgn="ctr"/>
                      <a:endParaRPr lang="ja-JP" altLang="en-US" sz="1400" b="1" i="0" u="none" strike="noStrike" dirty="0">
                        <a:solidFill>
                          <a:srgbClr val="0070C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sp>
        <p:nvSpPr>
          <p:cNvPr id="10" name="正方形/長方形 9"/>
          <p:cNvSpPr/>
          <p:nvPr/>
        </p:nvSpPr>
        <p:spPr>
          <a:xfrm>
            <a:off x="251519" y="1249575"/>
            <a:ext cx="8452213" cy="1631216"/>
          </a:xfrm>
          <a:prstGeom prst="rect">
            <a:avLst/>
          </a:prstGeom>
          <a:noFill/>
          <a:ln>
            <a:noFill/>
            <a:prstDash val="dash"/>
          </a:ln>
        </p:spPr>
        <p:txBody>
          <a:bodyPr wrap="square" rtlCol="0">
            <a:spAutoFit/>
          </a:bodyPr>
          <a:lstStyle/>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大日、榎坂ついては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最終判定</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を行うための判断材料を引き続き整理していく。</a:t>
            </a:r>
            <a:endParaRPr lang="en-US" altLang="ja-JP" sz="2000" u="sng"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①</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のデメリット（負の便益、環境損失、地域への影響など</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更新のメリットの考案</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等</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7198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１．検討課題</a:t>
            </a:r>
          </a:p>
        </p:txBody>
      </p:sp>
      <p:sp>
        <p:nvSpPr>
          <p:cNvPr id="13" name="テキスト ボックス 12"/>
          <p:cNvSpPr txBox="1"/>
          <p:nvPr/>
        </p:nvSpPr>
        <p:spPr>
          <a:xfrm>
            <a:off x="251520" y="1192684"/>
            <a:ext cx="8473680" cy="1631216"/>
          </a:xfrm>
          <a:prstGeom prst="rect">
            <a:avLst/>
          </a:prstGeom>
          <a:noFill/>
        </p:spPr>
        <p:txBody>
          <a:bodyPr wrap="square" rtlCol="0">
            <a:spAutoFit/>
          </a:bodyPr>
          <a:lstStyle/>
          <a:p>
            <a:pPr marL="536575" indent="-536575"/>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〇大阪中央環状線や国道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号などの大幹線道路は、大阪の大動脈であり担う役割が大きい。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○現況の道路ネットワークに代替え機能を有する迂回路がない。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○鉄道や高速道路等近接構造物あり。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○工事期間中は長期にわたり通行止等規制が必要。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 name="下矢印 4"/>
          <p:cNvSpPr/>
          <p:nvPr/>
        </p:nvSpPr>
        <p:spPr>
          <a:xfrm>
            <a:off x="2087724" y="2996952"/>
            <a:ext cx="1800200" cy="355067"/>
          </a:xfrm>
          <a:prstGeom prst="downArrow">
            <a:avLst>
              <a:gd name="adj1" fmla="val 50000"/>
              <a:gd name="adj2" fmla="val 60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67544" y="3592090"/>
            <a:ext cx="4896544" cy="2246769"/>
          </a:xfrm>
          <a:prstGeom prst="rect">
            <a:avLst/>
          </a:prstGeom>
          <a:noFill/>
        </p:spPr>
        <p:txBody>
          <a:bodyPr wrap="square" rtlCol="0">
            <a:spAutoFit/>
          </a:bodyPr>
          <a:lstStyle/>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○社会的影響度の大きい大幹線道路の橋梁について、将来に負担を残さないため、</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維持管理・更新のあり方の見極めが必要。</a:t>
            </a:r>
            <a:endParaRPr lang="en-US" altLang="ja-JP"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endParaRPr lang="en-US" altLang="ja-JP"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○橋梁更新の</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最終判定フローにおける詳細な評価</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10" name="正方形/長方形 9"/>
          <p:cNvSpPr/>
          <p:nvPr/>
        </p:nvSpPr>
        <p:spPr>
          <a:xfrm>
            <a:off x="5888894" y="5754742"/>
            <a:ext cx="2571538" cy="338554"/>
          </a:xfrm>
          <a:prstGeom prst="rect">
            <a:avLst/>
          </a:prstGeom>
        </p:spPr>
        <p:txBody>
          <a:bodyPr wrap="none">
            <a:spAutoFit/>
          </a:bodyPr>
          <a:lstStyle/>
          <a:p>
            <a:r>
              <a:rPr lang="ja-JP" altLang="ja-JP" sz="1600" dirty="0"/>
              <a:t>橋梁更新</a:t>
            </a:r>
            <a:r>
              <a:rPr lang="ja-JP" altLang="en-US" sz="1600" dirty="0"/>
              <a:t>の最終</a:t>
            </a:r>
            <a:r>
              <a:rPr lang="ja-JP" altLang="ja-JP" sz="1600" dirty="0"/>
              <a:t>判定フロー</a:t>
            </a:r>
            <a:endParaRPr lang="ja-JP" altLang="en-US" sz="1600" dirty="0"/>
          </a:p>
        </p:txBody>
      </p:sp>
      <p:grpSp>
        <p:nvGrpSpPr>
          <p:cNvPr id="11" name="グループ化 10"/>
          <p:cNvGrpSpPr/>
          <p:nvPr/>
        </p:nvGrpSpPr>
        <p:grpSpPr>
          <a:xfrm>
            <a:off x="5364088" y="3068960"/>
            <a:ext cx="3600400" cy="2685050"/>
            <a:chOff x="5364088" y="3429000"/>
            <a:chExt cx="3600400" cy="2685050"/>
          </a:xfrm>
        </p:grpSpPr>
        <p:sp>
          <p:nvSpPr>
            <p:cNvPr id="8" name="正方形/長方形 7"/>
            <p:cNvSpPr/>
            <p:nvPr/>
          </p:nvSpPr>
          <p:spPr>
            <a:xfrm>
              <a:off x="5364088" y="3429000"/>
              <a:ext cx="3600400" cy="252660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666509"/>
              <a:ext cx="3456383" cy="244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ひし形 6"/>
            <p:cNvSpPr/>
            <p:nvPr/>
          </p:nvSpPr>
          <p:spPr>
            <a:xfrm>
              <a:off x="6228185" y="4077072"/>
              <a:ext cx="2001709" cy="135363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311013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5061988" y="2852936"/>
            <a:ext cx="2845416" cy="2734637"/>
          </a:xfrm>
          <a:prstGeom prst="rect">
            <a:avLst/>
          </a:prstGeom>
          <a:solidFill>
            <a:schemeClr val="accent4">
              <a:lumMod val="40000"/>
              <a:lumOff val="60000"/>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07792" y="2596449"/>
            <a:ext cx="4343538" cy="1981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230832" y="23805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１．検討概要</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solidFill>
                  <a:schemeClr val="tx1"/>
                </a:solidFill>
                <a:latin typeface="HGSｺﾞｼｯｸM" panose="020B0600000000000000" pitchFamily="50" charset="-128"/>
                <a:ea typeface="HGSｺﾞｼｯｸM" panose="020B0600000000000000" pitchFamily="50" charset="-128"/>
              </a:rPr>
              <a:t>○検討フロー（全体）</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15" name="正方形/長方形 14"/>
          <p:cNvSpPr/>
          <p:nvPr/>
        </p:nvSpPr>
        <p:spPr>
          <a:xfrm>
            <a:off x="699304" y="2721705"/>
            <a:ext cx="4016712" cy="1200329"/>
          </a:xfrm>
          <a:prstGeom prst="rect">
            <a:avLst/>
          </a:prstGeom>
          <a:solidFill>
            <a:srgbClr val="FFFF00"/>
          </a:solidFill>
          <a:ln>
            <a:solidFill>
              <a:schemeClr val="tx1"/>
            </a:solidFill>
          </a:ln>
        </p:spPr>
        <p:txBody>
          <a:bodyPr wrap="square">
            <a:spAutoFit/>
          </a:bodyPr>
          <a:lstStyle/>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デメリットの整理</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・規制期間中の負の便益算定</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・環境への影響</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・その他地域への影響（渋滞等）</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正方形/長方形 18"/>
          <p:cNvSpPr/>
          <p:nvPr/>
        </p:nvSpPr>
        <p:spPr>
          <a:xfrm>
            <a:off x="5477008" y="3022457"/>
            <a:ext cx="2018796" cy="369332"/>
          </a:xfrm>
          <a:prstGeom prst="rect">
            <a:avLst/>
          </a:prstGeom>
          <a:solidFill>
            <a:srgbClr val="FFFF00"/>
          </a:solidFill>
          <a:ln>
            <a:solidFill>
              <a:schemeClr val="tx1"/>
            </a:solidFill>
          </a:ln>
        </p:spPr>
        <p:txBody>
          <a:bodyPr wrap="square">
            <a:spAutoFit/>
          </a:bodyPr>
          <a:lstStyle/>
          <a:p>
            <a:pPr algn="ct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跨線橋の抽出</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正方形/長方形 20"/>
          <p:cNvSpPr/>
          <p:nvPr/>
        </p:nvSpPr>
        <p:spPr>
          <a:xfrm>
            <a:off x="683568" y="1196752"/>
            <a:ext cx="6192688" cy="369332"/>
          </a:xfrm>
          <a:prstGeom prst="rect">
            <a:avLst/>
          </a:prstGeom>
          <a:solidFill>
            <a:schemeClr val="bg1"/>
          </a:solidFill>
          <a:ln>
            <a:solidFill>
              <a:schemeClr val="tx1"/>
            </a:solidFill>
          </a:ln>
        </p:spPr>
        <p:txBody>
          <a:bodyPr wrap="square">
            <a:spAutoFit/>
          </a:bodyPr>
          <a:lstStyle/>
          <a:p>
            <a:pPr algn="ct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最終判定を行うため、架橋位置毎に考慮すべき要因を検討</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正方形/長方形 21"/>
          <p:cNvSpPr/>
          <p:nvPr/>
        </p:nvSpPr>
        <p:spPr>
          <a:xfrm>
            <a:off x="697636" y="1844824"/>
            <a:ext cx="6178620" cy="369332"/>
          </a:xfrm>
          <a:prstGeom prst="rect">
            <a:avLst/>
          </a:prstGeom>
          <a:solidFill>
            <a:schemeClr val="bg1"/>
          </a:solidFill>
          <a:ln>
            <a:solidFill>
              <a:schemeClr val="tx1"/>
            </a:solidFill>
          </a:ln>
        </p:spPr>
        <p:txBody>
          <a:bodyPr wrap="square">
            <a:spAutoFit/>
          </a:bodyPr>
          <a:lstStyle/>
          <a:p>
            <a:pPr algn="ct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標準的なケーススタディで施工方法を複数案検討</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右大かっこ 25"/>
          <p:cNvSpPr/>
          <p:nvPr/>
        </p:nvSpPr>
        <p:spPr>
          <a:xfrm>
            <a:off x="7109301" y="1196752"/>
            <a:ext cx="126995" cy="108580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7308247" y="1484784"/>
            <a:ext cx="1360681" cy="400110"/>
          </a:xfrm>
          <a:prstGeom prst="rect">
            <a:avLst/>
          </a:prstGeom>
          <a:noFill/>
        </p:spPr>
        <p:txBody>
          <a:bodyPr wrap="square" rtlCol="0">
            <a:spAutoFit/>
          </a:bodyPr>
          <a:lstStyle/>
          <a:p>
            <a:r>
              <a:rPr lang="en-US" altLang="ja-JP" sz="2000" b="1" dirty="0">
                <a:solidFill>
                  <a:srgbClr val="FF0000"/>
                </a:solidFill>
                <a:latin typeface="HGPｺﾞｼｯｸM" panose="020B0600000000000000" pitchFamily="50" charset="-128"/>
                <a:ea typeface="HGPｺﾞｼｯｸM" panose="020B0600000000000000" pitchFamily="50" charset="-128"/>
              </a:rPr>
              <a:t>H</a:t>
            </a:r>
            <a:r>
              <a:rPr kumimoji="1" lang="en-US" altLang="ja-JP" sz="2000" b="1" dirty="0">
                <a:solidFill>
                  <a:srgbClr val="FF0000"/>
                </a:solidFill>
                <a:latin typeface="HGPｺﾞｼｯｸM" panose="020B0600000000000000" pitchFamily="50" charset="-128"/>
                <a:ea typeface="HGPｺﾞｼｯｸM" panose="020B0600000000000000" pitchFamily="50" charset="-128"/>
              </a:rPr>
              <a:t>27</a:t>
            </a:r>
            <a:r>
              <a:rPr kumimoji="1" lang="ja-JP" altLang="en-US" sz="2000" b="1" dirty="0">
                <a:solidFill>
                  <a:srgbClr val="FF0000"/>
                </a:solidFill>
                <a:latin typeface="HGPｺﾞｼｯｸM" panose="020B0600000000000000" pitchFamily="50" charset="-128"/>
                <a:ea typeface="HGPｺﾞｼｯｸM" panose="020B0600000000000000" pitchFamily="50" charset="-128"/>
              </a:rPr>
              <a:t>検討</a:t>
            </a:r>
          </a:p>
        </p:txBody>
      </p:sp>
      <p:sp>
        <p:nvSpPr>
          <p:cNvPr id="28" name="右大かっこ 27"/>
          <p:cNvSpPr/>
          <p:nvPr/>
        </p:nvSpPr>
        <p:spPr>
          <a:xfrm>
            <a:off x="7956376" y="2492896"/>
            <a:ext cx="144875" cy="356400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32" name="正方形/長方形 31"/>
          <p:cNvSpPr/>
          <p:nvPr/>
        </p:nvSpPr>
        <p:spPr>
          <a:xfrm>
            <a:off x="5118466" y="3715365"/>
            <a:ext cx="2736376" cy="646331"/>
          </a:xfrm>
          <a:prstGeom prst="rect">
            <a:avLst/>
          </a:prstGeom>
          <a:solidFill>
            <a:srgbClr val="FFFF00"/>
          </a:solidFill>
          <a:ln>
            <a:solidFill>
              <a:schemeClr val="tx1"/>
            </a:solidFill>
          </a:ln>
        </p:spPr>
        <p:txBody>
          <a:bodyPr wrap="square">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跨線橋の更新工事に相当する補強方法の検討</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4" name="正方形/長方形 33"/>
          <p:cNvSpPr/>
          <p:nvPr/>
        </p:nvSpPr>
        <p:spPr>
          <a:xfrm>
            <a:off x="5132534" y="4723477"/>
            <a:ext cx="2727772" cy="646331"/>
          </a:xfrm>
          <a:prstGeom prst="rect">
            <a:avLst/>
          </a:prstGeom>
          <a:solidFill>
            <a:srgbClr val="FFFF00"/>
          </a:solidFill>
          <a:ln>
            <a:solidFill>
              <a:schemeClr val="tx1"/>
            </a:solidFill>
          </a:ln>
        </p:spPr>
        <p:txBody>
          <a:bodyPr wrap="square">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跨線橋の維持管理による対応可否の見極め</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7" name="テキスト ボックス 36"/>
          <p:cNvSpPr txBox="1"/>
          <p:nvPr/>
        </p:nvSpPr>
        <p:spPr>
          <a:xfrm>
            <a:off x="8039987" y="3933056"/>
            <a:ext cx="1360681" cy="400110"/>
          </a:xfrm>
          <a:prstGeom prst="rect">
            <a:avLst/>
          </a:prstGeom>
          <a:noFill/>
        </p:spPr>
        <p:txBody>
          <a:bodyPr wrap="square" rtlCol="0">
            <a:spAutoFit/>
          </a:bodyPr>
          <a:lstStyle/>
          <a:p>
            <a:r>
              <a:rPr lang="en-US" altLang="ja-JP" sz="2000" b="1" dirty="0">
                <a:solidFill>
                  <a:srgbClr val="FF0000"/>
                </a:solidFill>
                <a:latin typeface="HGPｺﾞｼｯｸM" panose="020B0600000000000000" pitchFamily="50" charset="-128"/>
                <a:ea typeface="HGPｺﾞｼｯｸM" panose="020B0600000000000000" pitchFamily="50" charset="-128"/>
              </a:rPr>
              <a:t>H</a:t>
            </a:r>
            <a:r>
              <a:rPr kumimoji="1" lang="en-US" altLang="ja-JP" sz="2000" b="1" dirty="0">
                <a:solidFill>
                  <a:srgbClr val="FF0000"/>
                </a:solidFill>
                <a:latin typeface="HGPｺﾞｼｯｸM" panose="020B0600000000000000" pitchFamily="50" charset="-128"/>
                <a:ea typeface="HGPｺﾞｼｯｸM" panose="020B0600000000000000" pitchFamily="50" charset="-128"/>
              </a:rPr>
              <a:t>28</a:t>
            </a:r>
            <a:r>
              <a:rPr kumimoji="1" lang="ja-JP" altLang="en-US" sz="2000" b="1" dirty="0">
                <a:solidFill>
                  <a:srgbClr val="FF0000"/>
                </a:solidFill>
                <a:latin typeface="HGPｺﾞｼｯｸM" panose="020B0600000000000000" pitchFamily="50" charset="-128"/>
                <a:ea typeface="HGPｺﾞｼｯｸM" panose="020B0600000000000000" pitchFamily="50" charset="-128"/>
              </a:rPr>
              <a:t>検討</a:t>
            </a:r>
          </a:p>
        </p:txBody>
      </p:sp>
      <p:sp>
        <p:nvSpPr>
          <p:cNvPr id="38" name="正方形/長方形 37"/>
          <p:cNvSpPr/>
          <p:nvPr/>
        </p:nvSpPr>
        <p:spPr>
          <a:xfrm>
            <a:off x="683073" y="4089857"/>
            <a:ext cx="4032943" cy="369332"/>
          </a:xfrm>
          <a:prstGeom prst="rect">
            <a:avLst/>
          </a:prstGeom>
          <a:solidFill>
            <a:srgbClr val="FFFF00"/>
          </a:solidFill>
          <a:ln>
            <a:solidFill>
              <a:schemeClr val="tx1"/>
            </a:solidFill>
          </a:ln>
        </p:spPr>
        <p:txBody>
          <a:bodyPr wrap="square">
            <a:spAutoFit/>
          </a:bodyPr>
          <a:lstStyle/>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メリットの整理</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1" name="下矢印 16"/>
          <p:cNvSpPr/>
          <p:nvPr/>
        </p:nvSpPr>
        <p:spPr>
          <a:xfrm>
            <a:off x="6156192" y="3437125"/>
            <a:ext cx="657008" cy="203238"/>
          </a:xfrm>
          <a:prstGeom prst="downArrow">
            <a:avLst>
              <a:gd name="adj1" fmla="val 52742"/>
              <a:gd name="adj2" fmla="val 562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16"/>
          <p:cNvSpPr/>
          <p:nvPr/>
        </p:nvSpPr>
        <p:spPr>
          <a:xfrm>
            <a:off x="6198533" y="4455029"/>
            <a:ext cx="657008" cy="203238"/>
          </a:xfrm>
          <a:prstGeom prst="downArrow">
            <a:avLst>
              <a:gd name="adj1" fmla="val 52742"/>
              <a:gd name="adj2" fmla="val 562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97636" y="4901679"/>
            <a:ext cx="4153694" cy="615553"/>
          </a:xfrm>
          <a:prstGeom prst="rect">
            <a:avLst/>
          </a:prstGeom>
          <a:solidFill>
            <a:srgbClr val="FFFF00"/>
          </a:solidFill>
          <a:ln>
            <a:solidFill>
              <a:schemeClr val="tx1"/>
            </a:solidFill>
          </a:ln>
        </p:spPr>
        <p:txBody>
          <a:bodyPr wrap="square">
            <a:spAutoFit/>
          </a:bodyPr>
          <a:lstStyle/>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最終判定を行うための判断材料整理</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ＬＣＣ・社会的影響度・更新メリット等</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4" name="正方形/長方形 43"/>
          <p:cNvSpPr/>
          <p:nvPr/>
        </p:nvSpPr>
        <p:spPr>
          <a:xfrm>
            <a:off x="697636" y="5867980"/>
            <a:ext cx="3303630" cy="369332"/>
          </a:xfrm>
          <a:prstGeom prst="rect">
            <a:avLst/>
          </a:prstGeom>
          <a:solidFill>
            <a:srgbClr val="FFFF00"/>
          </a:solidFill>
          <a:ln>
            <a:solidFill>
              <a:schemeClr val="tx1"/>
            </a:solidFill>
          </a:ln>
        </p:spPr>
        <p:txBody>
          <a:bodyPr wrap="square">
            <a:spAutoFit/>
          </a:bodyPr>
          <a:lstStyle/>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今後の更新可否の見極め</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0" name="下矢印 16"/>
          <p:cNvSpPr/>
          <p:nvPr/>
        </p:nvSpPr>
        <p:spPr>
          <a:xfrm>
            <a:off x="2508698" y="4653265"/>
            <a:ext cx="657008" cy="203238"/>
          </a:xfrm>
          <a:prstGeom prst="downArrow">
            <a:avLst>
              <a:gd name="adj1" fmla="val 52742"/>
              <a:gd name="adj2" fmla="val 562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下矢印 16"/>
          <p:cNvSpPr/>
          <p:nvPr/>
        </p:nvSpPr>
        <p:spPr>
          <a:xfrm>
            <a:off x="2488900" y="2327800"/>
            <a:ext cx="657008" cy="203238"/>
          </a:xfrm>
          <a:prstGeom prst="downArrow">
            <a:avLst>
              <a:gd name="adj1" fmla="val 52742"/>
              <a:gd name="adj2" fmla="val 562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2488431" y="1614989"/>
            <a:ext cx="657008" cy="203238"/>
          </a:xfrm>
          <a:prstGeom prst="downArrow">
            <a:avLst>
              <a:gd name="adj1" fmla="val 52742"/>
              <a:gd name="adj2" fmla="val 562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下矢印 16"/>
          <p:cNvSpPr/>
          <p:nvPr/>
        </p:nvSpPr>
        <p:spPr>
          <a:xfrm>
            <a:off x="2525631" y="5593688"/>
            <a:ext cx="657008" cy="203238"/>
          </a:xfrm>
          <a:prstGeom prst="downArrow">
            <a:avLst>
              <a:gd name="adj1" fmla="val 52742"/>
              <a:gd name="adj2" fmla="val 562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124420" y="2511740"/>
            <a:ext cx="2605200" cy="369332"/>
          </a:xfrm>
          <a:prstGeom prst="rect">
            <a:avLst/>
          </a:prstGeom>
          <a:noFill/>
        </p:spPr>
        <p:txBody>
          <a:bodyPr wrap="none" rtlCol="0">
            <a:spAutoFit/>
          </a:bodyPr>
          <a:lstStyle/>
          <a:p>
            <a:r>
              <a:rPr kumimoji="1" lang="ja-JP" altLang="en-US" b="1" dirty="0"/>
              <a:t>跨線橋の補修・補強検討</a:t>
            </a:r>
          </a:p>
        </p:txBody>
      </p:sp>
      <p:sp>
        <p:nvSpPr>
          <p:cNvPr id="5" name="テキスト ボックス 4"/>
          <p:cNvSpPr txBox="1"/>
          <p:nvPr/>
        </p:nvSpPr>
        <p:spPr>
          <a:xfrm>
            <a:off x="186571" y="2411783"/>
            <a:ext cx="2252540" cy="338554"/>
          </a:xfrm>
          <a:prstGeom prst="rect">
            <a:avLst/>
          </a:prstGeom>
          <a:solidFill>
            <a:schemeClr val="bg1"/>
          </a:solidFill>
          <a:ln>
            <a:solidFill>
              <a:schemeClr val="tx1"/>
            </a:solidFill>
          </a:ln>
        </p:spPr>
        <p:txBody>
          <a:bodyPr wrap="none" rtlCol="0">
            <a:spAutoFit/>
          </a:bodyPr>
          <a:lstStyle/>
          <a:p>
            <a:r>
              <a:rPr kumimoji="1" lang="ja-JP" altLang="en-US" sz="1600" b="1" dirty="0" smtClean="0"/>
              <a:t>社会的影響の検討方針</a:t>
            </a:r>
            <a:endParaRPr kumimoji="1" lang="ja-JP" altLang="en-US" sz="1600" b="1" dirty="0"/>
          </a:p>
        </p:txBody>
      </p:sp>
    </p:spTree>
    <p:extLst>
      <p:ext uri="{BB962C8B-B14F-4D97-AF65-F5344CB8AC3E}">
        <p14:creationId xmlns:p14="http://schemas.microsoft.com/office/powerpoint/2010/main" val="3912912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テキスト ボックス 12"/>
          <p:cNvSpPr txBox="1">
            <a:spLocks noChangeArrowheads="1"/>
          </p:cNvSpPr>
          <p:nvPr/>
        </p:nvSpPr>
        <p:spPr bwMode="auto">
          <a:xfrm>
            <a:off x="386080" y="1873102"/>
            <a:ext cx="5562490" cy="2507020"/>
          </a:xfrm>
          <a:prstGeom prst="rect">
            <a:avLst/>
          </a:prstGeom>
          <a:solidFill>
            <a:schemeClr val="accent4">
              <a:lumMod val="40000"/>
              <a:lumOff val="60000"/>
            </a:schemeClr>
          </a:solidFill>
          <a:ln>
            <a:solidFill>
              <a:schemeClr val="tx1"/>
            </a:solidFill>
            <a:prstDash val="solid"/>
          </a:ln>
          <a:extLst/>
        </p:spPr>
        <p:txBody>
          <a:bodyPr wrap="square">
            <a:noAutofit/>
          </a:bodyPr>
          <a:lstStyle>
            <a:lvl1pPr marL="457200" indent="-457200">
              <a:spcBef>
                <a:spcPct val="20000"/>
              </a:spcBef>
              <a:buChar char="•"/>
              <a:defRPr sz="8500">
                <a:solidFill>
                  <a:schemeClr val="tx1"/>
                </a:solidFill>
                <a:latin typeface="Arial" panose="020B0604020202020204" pitchFamily="34" charset="0"/>
                <a:ea typeface="ＭＳ Ｐゴシック" panose="020B0600070205080204" pitchFamily="50" charset="-128"/>
              </a:defRPr>
            </a:lvl1pPr>
            <a:lvl2pPr marL="1989138" indent="-765175">
              <a:spcBef>
                <a:spcPct val="20000"/>
              </a:spcBef>
              <a:buChar char="–"/>
              <a:defRPr sz="7400">
                <a:solidFill>
                  <a:schemeClr val="tx1"/>
                </a:solidFill>
                <a:latin typeface="Arial" panose="020B0604020202020204" pitchFamily="34" charset="0"/>
                <a:ea typeface="ＭＳ Ｐゴシック" panose="020B0600070205080204" pitchFamily="50" charset="-128"/>
              </a:defRPr>
            </a:lvl2pPr>
            <a:lvl3pPr marL="3059113" indent="-609600">
              <a:spcBef>
                <a:spcPct val="20000"/>
              </a:spcBef>
              <a:buChar char="•"/>
              <a:defRPr sz="6400">
                <a:solidFill>
                  <a:schemeClr val="tx1"/>
                </a:solidFill>
                <a:latin typeface="Arial" panose="020B0604020202020204" pitchFamily="34" charset="0"/>
                <a:ea typeface="ＭＳ Ｐゴシック" panose="020B0600070205080204" pitchFamily="50" charset="-128"/>
              </a:defRPr>
            </a:lvl3pPr>
            <a:lvl4pPr marL="4284663" indent="-612775">
              <a:spcBef>
                <a:spcPct val="20000"/>
              </a:spcBef>
              <a:buChar char="–"/>
              <a:defRPr sz="5300">
                <a:solidFill>
                  <a:schemeClr val="tx1"/>
                </a:solidFill>
                <a:latin typeface="Arial" panose="020B0604020202020204" pitchFamily="34" charset="0"/>
                <a:ea typeface="ＭＳ Ｐゴシック" panose="020B0600070205080204" pitchFamily="50" charset="-128"/>
              </a:defRPr>
            </a:lvl4pPr>
            <a:lvl5pPr marL="5508625" indent="-611188">
              <a:spcBef>
                <a:spcPct val="20000"/>
              </a:spcBef>
              <a:buChar char="»"/>
              <a:defRPr sz="5300">
                <a:solidFill>
                  <a:schemeClr val="tx1"/>
                </a:solidFill>
                <a:latin typeface="Arial" panose="020B0604020202020204" pitchFamily="34" charset="0"/>
                <a:ea typeface="ＭＳ Ｐゴシック" panose="020B0600070205080204" pitchFamily="50" charset="-128"/>
              </a:defRPr>
            </a:lvl5pPr>
            <a:lvl6pPr marL="59658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6pPr>
            <a:lvl7pPr marL="64230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7pPr>
            <a:lvl8pPr marL="68802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8pPr>
            <a:lvl9pPr marL="73374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9pPr>
          </a:lstStyle>
          <a:p>
            <a:pPr marL="0" indent="0">
              <a:buNone/>
            </a:pP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611559" y="2853114"/>
            <a:ext cx="2304257" cy="400110"/>
          </a:xfrm>
          <a:prstGeom prst="rect">
            <a:avLst/>
          </a:prstGeom>
          <a:solidFill>
            <a:srgbClr val="CCFFCC"/>
          </a:solidFill>
          <a:ln>
            <a:solidFill>
              <a:srgbClr val="FF0000"/>
            </a:solidFill>
          </a:ln>
        </p:spPr>
        <p:txBody>
          <a:bodyPr wrap="square">
            <a:spAutoFit/>
          </a:bodyPr>
          <a:lstStyle/>
          <a:p>
            <a:pPr algn="ct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負の便益算定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正方形/長方形 11"/>
          <p:cNvSpPr/>
          <p:nvPr/>
        </p:nvSpPr>
        <p:spPr>
          <a:xfrm>
            <a:off x="617952" y="1293247"/>
            <a:ext cx="7851932" cy="400110"/>
          </a:xfrm>
          <a:prstGeom prst="rect">
            <a:avLst/>
          </a:prstGeom>
          <a:solidFill>
            <a:schemeClr val="bg1"/>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工法</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費用</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期間≪検討済≫</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正方形/長方形 14"/>
          <p:cNvSpPr/>
          <p:nvPr/>
        </p:nvSpPr>
        <p:spPr>
          <a:xfrm>
            <a:off x="4644008" y="3594370"/>
            <a:ext cx="1224136" cy="707886"/>
          </a:xfrm>
          <a:prstGeom prst="rect">
            <a:avLst/>
          </a:prstGeom>
          <a:solidFill>
            <a:srgbClr val="CCFFCC"/>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地域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影響</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正方形/長方形 17"/>
          <p:cNvSpPr/>
          <p:nvPr/>
        </p:nvSpPr>
        <p:spPr>
          <a:xfrm>
            <a:off x="6084168" y="3349441"/>
            <a:ext cx="2592288" cy="1015663"/>
          </a:xfrm>
          <a:prstGeom prst="rect">
            <a:avLst/>
          </a:prstGeom>
          <a:solidFill>
            <a:srgbClr val="FFCCFF"/>
          </a:solidFill>
          <a:ln>
            <a:solidFill>
              <a:schemeClr val="tx1"/>
            </a:solidFill>
          </a:ln>
        </p:spPr>
        <p:txBody>
          <a:bodyPr wrap="square">
            <a:spAutoFit/>
          </a:bodyPr>
          <a:lstStyle/>
          <a:p>
            <a:endParaRPr lang="en-US" altLang="ja-JP" sz="2000"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更新メリット</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614702" y="2001347"/>
            <a:ext cx="5253442" cy="400110"/>
          </a:xfrm>
          <a:prstGeom prst="rect">
            <a:avLst/>
          </a:prstGeom>
          <a:solidFill>
            <a:srgbClr val="CCFFCC"/>
          </a:solidFill>
          <a:ln>
            <a:solidFill>
              <a:srgbClr val="FF0000"/>
            </a:solidFill>
          </a:ln>
        </p:spPr>
        <p:txBody>
          <a:bodyPr wrap="square">
            <a:spAutoFit/>
          </a:bodyPr>
          <a:lstStyle/>
          <a:p>
            <a:pPr algn="ct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交通量配分の実施（マクロ推計）</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614702" y="3577760"/>
            <a:ext cx="2301114" cy="707886"/>
          </a:xfrm>
          <a:prstGeom prst="rect">
            <a:avLst/>
          </a:prstGeom>
          <a:solidFill>
            <a:srgbClr val="CCFFCC"/>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交通量調査，</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ﾐｸﾛ交通ｼﾐｭﾚｰｼｮﾝ</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正方形/長方形 25"/>
          <p:cNvSpPr/>
          <p:nvPr/>
        </p:nvSpPr>
        <p:spPr>
          <a:xfrm>
            <a:off x="3059833" y="3590380"/>
            <a:ext cx="1368152" cy="707886"/>
          </a:xfrm>
          <a:prstGeom prst="rect">
            <a:avLst/>
          </a:prstGeom>
          <a:solidFill>
            <a:srgbClr val="CCFFCC"/>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環境に</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関</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する損失</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23"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
        <p:nvSpPr>
          <p:cNvPr id="5" name="正方形/長方形 4"/>
          <p:cNvSpPr/>
          <p:nvPr/>
        </p:nvSpPr>
        <p:spPr>
          <a:xfrm>
            <a:off x="-3857492" y="1815834"/>
            <a:ext cx="3364096" cy="16021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ja-JP"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①走行時間による損失</a:t>
            </a:r>
            <a:endParaRPr lang="en-US" altLang="ja-JP"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②走行経費による損失</a:t>
            </a:r>
            <a:endParaRPr lang="en-US" altLang="ja-JP"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③交通事故に関する損失</a:t>
            </a:r>
            <a:endParaRPr kumimoji="1" lang="ja-JP" altLang="en-US" sz="2000" dirty="0">
              <a:solidFill>
                <a:schemeClr val="tx1"/>
              </a:solidFill>
            </a:endParaRPr>
          </a:p>
        </p:txBody>
      </p:sp>
      <p:sp>
        <p:nvSpPr>
          <p:cNvPr id="6" name="テキスト ボックス 5"/>
          <p:cNvSpPr txBox="1"/>
          <p:nvPr/>
        </p:nvSpPr>
        <p:spPr>
          <a:xfrm>
            <a:off x="-1260648" y="3537883"/>
            <a:ext cx="184731"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3877985" y="1139110"/>
            <a:ext cx="3877985" cy="476669"/>
          </a:xfrm>
          <a:prstGeom prst="rect">
            <a:avLst/>
          </a:prstGeom>
          <a:noFill/>
        </p:spPr>
        <p:txBody>
          <a:bodyPr wrap="none" rtlCol="0">
            <a:spAutoFit/>
          </a:bodyPr>
          <a:lstStyle/>
          <a:p>
            <a:pPr>
              <a:lnSpc>
                <a:spcPct val="1200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≪社会的影響の検討項目≫</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3838115" y="1873102"/>
            <a:ext cx="2050561" cy="307777"/>
          </a:xfrm>
          <a:prstGeom prst="rect">
            <a:avLst/>
          </a:prstGeom>
          <a:noFill/>
        </p:spPr>
        <p:txBody>
          <a:bodyPr wrap="none" rtlCol="0">
            <a:spAutoFit/>
          </a:bodyPr>
          <a:lstStyle/>
          <a:p>
            <a:r>
              <a:rPr kumimoji="1" lang="ja-JP" altLang="en-US" sz="1400" i="1" dirty="0">
                <a:latin typeface="HGPｺﾞｼｯｸM" panose="020B0600000000000000" pitchFamily="50" charset="-128"/>
                <a:ea typeface="HGPｺﾞｼｯｸM" panose="020B0600000000000000" pitchFamily="50" charset="-128"/>
              </a:rPr>
              <a:t>費用便益分析マニュアル</a:t>
            </a:r>
          </a:p>
        </p:txBody>
      </p:sp>
      <p:sp>
        <p:nvSpPr>
          <p:cNvPr id="11" name="テキスト ボックス 10"/>
          <p:cNvSpPr txBox="1"/>
          <p:nvPr/>
        </p:nvSpPr>
        <p:spPr>
          <a:xfrm>
            <a:off x="-4212976" y="3785891"/>
            <a:ext cx="3364096" cy="830997"/>
          </a:xfrm>
          <a:prstGeom prst="rect">
            <a:avLst/>
          </a:prstGeom>
          <a:solidFill>
            <a:schemeClr val="accent2">
              <a:lumMod val="60000"/>
              <a:lumOff val="40000"/>
            </a:schemeClr>
          </a:solidFill>
          <a:ln>
            <a:solidFill>
              <a:schemeClr val="tx1"/>
            </a:solidFill>
          </a:ln>
        </p:spPr>
        <p:txBody>
          <a:bodyPr wrap="square" rtlCol="0">
            <a:spAutoFit/>
          </a:bodyPr>
          <a:lstStyle/>
          <a:p>
            <a:pPr>
              <a:lnSpc>
                <a:spcPct val="12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④環境に関する損失</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⑤規制時の渋滞状況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617952" y="4745766"/>
            <a:ext cx="8058503" cy="400110"/>
          </a:xfrm>
          <a:prstGeom prst="rect">
            <a:avLst/>
          </a:prstGeom>
          <a:solidFill>
            <a:schemeClr val="bg1">
              <a:lumMod val="85000"/>
            </a:schemeClr>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更新・維持管理の判断</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正方形/長方形 26"/>
          <p:cNvSpPr/>
          <p:nvPr/>
        </p:nvSpPr>
        <p:spPr>
          <a:xfrm>
            <a:off x="592649" y="5920435"/>
            <a:ext cx="8083806" cy="400110"/>
          </a:xfrm>
          <a:prstGeom prst="rect">
            <a:avLst/>
          </a:prstGeom>
          <a:solidFill>
            <a:schemeClr val="bg1">
              <a:lumMod val="85000"/>
            </a:schemeClr>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総合的判断</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5" name="タイトル 1"/>
          <p:cNvSpPr>
            <a:spLocks noGrp="1"/>
          </p:cNvSpPr>
          <p:nvPr>
            <p:ph type="title"/>
          </p:nvPr>
        </p:nvSpPr>
        <p:spPr>
          <a:xfrm>
            <a:off x="457200" y="224710"/>
            <a:ext cx="8229600"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２．社会的影響の検討</a:t>
            </a:r>
            <a:r>
              <a:rPr lang="ja-JP" altLang="en-US" sz="3100" dirty="0" smtClean="0">
                <a:solidFill>
                  <a:schemeClr val="tx1"/>
                </a:solidFill>
                <a:latin typeface="HGSｺﾞｼｯｸM" panose="020B0600000000000000" pitchFamily="50" charset="-128"/>
                <a:ea typeface="HGSｺﾞｼｯｸM" panose="020B0600000000000000" pitchFamily="50" charset="-128"/>
              </a:rPr>
              <a:t>方針</a:t>
            </a:r>
            <a:r>
              <a:rPr lang="en-US" altLang="ja-JP" sz="3100" dirty="0" smtClean="0">
                <a:solidFill>
                  <a:schemeClr val="tx1"/>
                </a:solidFill>
                <a:latin typeface="HGSｺﾞｼｯｸM" panose="020B0600000000000000" pitchFamily="50" charset="-128"/>
                <a:ea typeface="HGSｺﾞｼｯｸM" panose="020B0600000000000000" pitchFamily="50" charset="-128"/>
              </a:rPr>
              <a:t/>
            </a:r>
            <a:br>
              <a:rPr lang="en-US" altLang="ja-JP" sz="3100" dirty="0" smtClean="0">
                <a:solidFill>
                  <a:schemeClr val="tx1"/>
                </a:solidFill>
                <a:latin typeface="HGSｺﾞｼｯｸM" panose="020B0600000000000000" pitchFamily="50" charset="-128"/>
                <a:ea typeface="HGSｺﾞｼｯｸM" panose="020B0600000000000000" pitchFamily="50" charset="-128"/>
              </a:rPr>
            </a:br>
            <a:r>
              <a:rPr lang="ja-JP" altLang="en-US" sz="3100" dirty="0" smtClean="0">
                <a:solidFill>
                  <a:schemeClr val="tx1"/>
                </a:solidFill>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a:t>
            </a:r>
            <a:r>
              <a:rPr lang="ja-JP" altLang="en-US" sz="2700" dirty="0" smtClean="0">
                <a:latin typeface="HGSｺﾞｼｯｸM" panose="020B0600000000000000" pitchFamily="50" charset="-128"/>
                <a:ea typeface="HGSｺﾞｼｯｸM" panose="020B0600000000000000" pitchFamily="50" charset="-128"/>
              </a:rPr>
              <a:t>）社会的影響</a:t>
            </a:r>
            <a:r>
              <a:rPr lang="ja-JP" altLang="en-US" sz="2700" dirty="0" smtClean="0">
                <a:latin typeface="HGSｺﾞｼｯｸM" panose="020B0600000000000000" pitchFamily="50" charset="-128"/>
                <a:ea typeface="HGSｺﾞｼｯｸM" panose="020B0600000000000000" pitchFamily="50" charset="-128"/>
              </a:rPr>
              <a:t>フロー</a:t>
            </a:r>
            <a:endParaRPr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69" name="正方形/長方形 68"/>
          <p:cNvSpPr/>
          <p:nvPr/>
        </p:nvSpPr>
        <p:spPr>
          <a:xfrm>
            <a:off x="592649" y="5261138"/>
            <a:ext cx="8083806" cy="400110"/>
          </a:xfrm>
          <a:prstGeom prst="rect">
            <a:avLst/>
          </a:prstGeom>
          <a:solidFill>
            <a:schemeClr val="bg1">
              <a:lumMod val="85000"/>
            </a:schemeClr>
          </a:solidFill>
          <a:ln>
            <a:solidFill>
              <a:srgbClr val="FF0000"/>
            </a:solidFill>
          </a:ln>
        </p:spPr>
        <p:txBody>
          <a:bodyPr wrap="square">
            <a:spAutoFit/>
          </a:bodyPr>
          <a:lstStyle/>
          <a:p>
            <a:pPr algn="ct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更新・維持管理の工法案検討</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3" name="下矢印 19"/>
          <p:cNvSpPr/>
          <p:nvPr/>
        </p:nvSpPr>
        <p:spPr>
          <a:xfrm rot="10800000">
            <a:off x="7200292" y="5058781"/>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7" name="下矢印 19"/>
          <p:cNvSpPr/>
          <p:nvPr/>
        </p:nvSpPr>
        <p:spPr>
          <a:xfrm>
            <a:off x="2915816" y="1737277"/>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8" name="下矢印 19"/>
          <p:cNvSpPr/>
          <p:nvPr/>
        </p:nvSpPr>
        <p:spPr>
          <a:xfrm>
            <a:off x="1979712" y="2509408"/>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9" name="下矢印 19"/>
          <p:cNvSpPr/>
          <p:nvPr/>
        </p:nvSpPr>
        <p:spPr>
          <a:xfrm>
            <a:off x="1974208" y="3301709"/>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80" name="下矢印 19"/>
          <p:cNvSpPr/>
          <p:nvPr/>
        </p:nvSpPr>
        <p:spPr>
          <a:xfrm>
            <a:off x="1973373" y="4464786"/>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81" name="下矢印 19"/>
          <p:cNvSpPr/>
          <p:nvPr/>
        </p:nvSpPr>
        <p:spPr>
          <a:xfrm>
            <a:off x="3563889" y="4446533"/>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6" name="下矢印 19"/>
          <p:cNvSpPr/>
          <p:nvPr/>
        </p:nvSpPr>
        <p:spPr>
          <a:xfrm>
            <a:off x="5076056" y="4444372"/>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7" name="下矢印 19"/>
          <p:cNvSpPr/>
          <p:nvPr/>
        </p:nvSpPr>
        <p:spPr>
          <a:xfrm>
            <a:off x="7200292" y="4447611"/>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8" name="下矢印 19"/>
          <p:cNvSpPr/>
          <p:nvPr/>
        </p:nvSpPr>
        <p:spPr>
          <a:xfrm>
            <a:off x="1972873" y="5095077"/>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9" name="下矢印 19"/>
          <p:cNvSpPr/>
          <p:nvPr/>
        </p:nvSpPr>
        <p:spPr>
          <a:xfrm>
            <a:off x="4653700" y="5676752"/>
            <a:ext cx="360040" cy="2640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1" name="下矢印 19"/>
          <p:cNvSpPr/>
          <p:nvPr/>
        </p:nvSpPr>
        <p:spPr>
          <a:xfrm>
            <a:off x="3560771" y="2509408"/>
            <a:ext cx="363158" cy="1056371"/>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3" name="下矢印 19"/>
          <p:cNvSpPr/>
          <p:nvPr/>
        </p:nvSpPr>
        <p:spPr>
          <a:xfrm>
            <a:off x="5072938" y="2492896"/>
            <a:ext cx="363158" cy="1056371"/>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4" name="テキスト ボックス 43"/>
          <p:cNvSpPr txBox="1"/>
          <p:nvPr/>
        </p:nvSpPr>
        <p:spPr>
          <a:xfrm>
            <a:off x="6012160" y="3059668"/>
            <a:ext cx="2457724" cy="369332"/>
          </a:xfrm>
          <a:prstGeom prst="rect">
            <a:avLst/>
          </a:prstGeom>
          <a:noFill/>
        </p:spPr>
        <p:txBody>
          <a:bodyPr wrap="none" rtlCol="0">
            <a:spAutoFit/>
          </a:bodyPr>
          <a:lstStyle/>
          <a:p>
            <a:r>
              <a:rPr kumimoji="1" lang="ja-JP" altLang="en-US" dirty="0" smtClean="0">
                <a:latin typeface="+mn-ea"/>
              </a:rPr>
              <a:t>（更新のメリットの整理）</a:t>
            </a:r>
            <a:endParaRPr kumimoji="1" lang="ja-JP" altLang="en-US" dirty="0">
              <a:latin typeface="+mn-ea"/>
            </a:endParaRPr>
          </a:p>
        </p:txBody>
      </p:sp>
      <p:sp>
        <p:nvSpPr>
          <p:cNvPr id="45" name="テキスト ボックス 44"/>
          <p:cNvSpPr txBox="1"/>
          <p:nvPr/>
        </p:nvSpPr>
        <p:spPr>
          <a:xfrm>
            <a:off x="272571" y="1737277"/>
            <a:ext cx="2127505" cy="307777"/>
          </a:xfrm>
          <a:prstGeom prst="rect">
            <a:avLst/>
          </a:prstGeom>
          <a:solidFill>
            <a:schemeClr val="bg1"/>
          </a:solidFill>
        </p:spPr>
        <p:txBody>
          <a:bodyPr wrap="none" rtlCol="0">
            <a:spAutoFit/>
          </a:bodyPr>
          <a:lstStyle/>
          <a:p>
            <a:r>
              <a:rPr kumimoji="1" lang="ja-JP" altLang="en-US" sz="1400" b="1" dirty="0" smtClean="0">
                <a:latin typeface="+mn-ea"/>
              </a:rPr>
              <a:t>（更新のデメリットの整理）</a:t>
            </a:r>
            <a:endParaRPr kumimoji="1" lang="ja-JP" altLang="en-US" sz="1400" b="1" dirty="0">
              <a:latin typeface="+mn-ea"/>
            </a:endParaRPr>
          </a:p>
        </p:txBody>
      </p:sp>
      <p:sp>
        <p:nvSpPr>
          <p:cNvPr id="40" name="下矢印 19"/>
          <p:cNvSpPr/>
          <p:nvPr/>
        </p:nvSpPr>
        <p:spPr>
          <a:xfrm>
            <a:off x="7013741" y="1767486"/>
            <a:ext cx="363158" cy="1292182"/>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 name="正方形/長方形 3"/>
          <p:cNvSpPr/>
          <p:nvPr/>
        </p:nvSpPr>
        <p:spPr>
          <a:xfrm>
            <a:off x="5948570" y="1970563"/>
            <a:ext cx="2262158" cy="369332"/>
          </a:xfrm>
          <a:prstGeom prst="rect">
            <a:avLst/>
          </a:prstGeom>
          <a:solidFill>
            <a:schemeClr val="bg1"/>
          </a:solidFill>
        </p:spPr>
        <p:txBody>
          <a:bodyPr wrap="none">
            <a:spAutoFit/>
          </a:bodyPr>
          <a:lstStyle/>
          <a:p>
            <a:pPr algn="ctr"/>
            <a:r>
              <a:rPr lang="ja-JP" altLang="en-US" dirty="0" smtClean="0">
                <a:latin typeface="HGSｺﾞｼｯｸM" panose="020B0600000000000000" pitchFamily="50" charset="-128"/>
                <a:ea typeface="HGSｺﾞｼｯｸM" panose="020B0600000000000000" pitchFamily="50" charset="-128"/>
              </a:rPr>
              <a:t>（９月現在作成中）</a:t>
            </a:r>
            <a:endParaRPr lang="en-US" altLang="ja-JP" dirty="0">
              <a:latin typeface="HGSｺﾞｼｯｸM" panose="020B0600000000000000" pitchFamily="50" charset="-128"/>
              <a:ea typeface="HGSｺﾞｼｯｸM" panose="020B0600000000000000" pitchFamily="50" charset="-128"/>
            </a:endParaRPr>
          </a:p>
        </p:txBody>
      </p:sp>
      <p:cxnSp>
        <p:nvCxnSpPr>
          <p:cNvPr id="16" name="直線矢印コネクタ 15"/>
          <p:cNvCxnSpPr/>
          <p:nvPr/>
        </p:nvCxnSpPr>
        <p:spPr>
          <a:xfrm flipH="1">
            <a:off x="5541784" y="2276872"/>
            <a:ext cx="2558608"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143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a:bodyPr>
          <a:lstStyle/>
          <a:p>
            <a:r>
              <a:rPr lang="ja-JP" altLang="en-US" dirty="0" smtClean="0">
                <a:solidFill>
                  <a:schemeClr val="tx1"/>
                </a:solidFill>
                <a:latin typeface="HGSｺﾞｼｯｸM" panose="020B0600000000000000" pitchFamily="50" charset="-128"/>
                <a:ea typeface="HGSｺﾞｼｯｸM" panose="020B0600000000000000" pitchFamily="50" charset="-128"/>
              </a:rPr>
              <a:t>２．</a:t>
            </a:r>
            <a:r>
              <a:rPr lang="ja-JP" altLang="en-US" dirty="0">
                <a:solidFill>
                  <a:schemeClr val="tx1"/>
                </a:solidFill>
                <a:latin typeface="HGSｺﾞｼｯｸM" panose="020B0600000000000000" pitchFamily="50" charset="-128"/>
                <a:ea typeface="HGSｺﾞｼｯｸM" panose="020B0600000000000000" pitchFamily="50" charset="-128"/>
              </a:rPr>
              <a:t>社会的影響の検討方針</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6</a:t>
            </a:fld>
            <a:endParaRPr kumimoji="1" lang="ja-JP" altLang="en-US" dirty="0"/>
          </a:p>
        </p:txBody>
      </p:sp>
      <p:sp>
        <p:nvSpPr>
          <p:cNvPr id="12" name="テキスト ボックス 11"/>
          <p:cNvSpPr txBox="1"/>
          <p:nvPr/>
        </p:nvSpPr>
        <p:spPr>
          <a:xfrm>
            <a:off x="611560" y="1126485"/>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）交通量配分実施フロー</a:t>
            </a:r>
            <a:endParaRPr lang="ja-JP" altLang="en-US" sz="24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923498" y="1826596"/>
            <a:ext cx="4680520" cy="461665"/>
          </a:xfrm>
          <a:prstGeom prst="rect">
            <a:avLst/>
          </a:prstGeom>
          <a:solidFill>
            <a:srgbClr val="FFFF00"/>
          </a:solidFill>
          <a:ln>
            <a:solidFill>
              <a:schemeClr val="tx1"/>
            </a:solidFill>
          </a:ln>
        </p:spPr>
        <p:txBody>
          <a:bodyPr wrap="square" rtlCol="0">
            <a:spAutoFit/>
          </a:bodyPr>
          <a:lstStyle/>
          <a:p>
            <a:pPr algn="ctr"/>
            <a:r>
              <a:rPr lang="en-US" altLang="ja-JP" sz="2400" dirty="0"/>
              <a:t>【</a:t>
            </a:r>
            <a:r>
              <a:rPr kumimoji="1" lang="ja-JP" altLang="en-US" sz="2400" dirty="0" smtClean="0"/>
              <a:t>大阪府交通量配分データの把握</a:t>
            </a:r>
            <a:r>
              <a:rPr kumimoji="1" lang="en-US" altLang="ja-JP" sz="2400" dirty="0" smtClean="0"/>
              <a:t>】</a:t>
            </a:r>
          </a:p>
        </p:txBody>
      </p:sp>
      <p:sp>
        <p:nvSpPr>
          <p:cNvPr id="15" name="テキスト ボックス 14"/>
          <p:cNvSpPr txBox="1"/>
          <p:nvPr/>
        </p:nvSpPr>
        <p:spPr>
          <a:xfrm>
            <a:off x="6070238" y="1764530"/>
            <a:ext cx="2106216" cy="584775"/>
          </a:xfrm>
          <a:prstGeom prst="rect">
            <a:avLst/>
          </a:prstGeom>
          <a:noFill/>
          <a:ln>
            <a:solidFill>
              <a:schemeClr val="tx1"/>
            </a:solidFill>
            <a:prstDash val="dash"/>
          </a:ln>
        </p:spPr>
        <p:txBody>
          <a:bodyPr wrap="square" rtlCol="0">
            <a:spAutoFit/>
          </a:bodyPr>
          <a:lstStyle/>
          <a:p>
            <a:r>
              <a:rPr lang="ja-JP" altLang="en-US" sz="1600" dirty="0" smtClean="0"/>
              <a:t>大阪府将来交通流動</a:t>
            </a:r>
            <a:endParaRPr lang="en-US" altLang="ja-JP" sz="1600" dirty="0" smtClean="0"/>
          </a:p>
          <a:p>
            <a:r>
              <a:rPr lang="ja-JP" altLang="en-US" sz="1600" dirty="0" smtClean="0"/>
              <a:t>予想業務　</a:t>
            </a:r>
            <a:r>
              <a:rPr lang="en-US" altLang="ja-JP" sz="1600" dirty="0" smtClean="0"/>
              <a:t>H27.2</a:t>
            </a:r>
            <a:endParaRPr kumimoji="1" lang="ja-JP" altLang="en-US" sz="1600" dirty="0"/>
          </a:p>
        </p:txBody>
      </p:sp>
      <p:sp>
        <p:nvSpPr>
          <p:cNvPr id="16" name="テキスト ボックス 15"/>
          <p:cNvSpPr txBox="1"/>
          <p:nvPr/>
        </p:nvSpPr>
        <p:spPr>
          <a:xfrm>
            <a:off x="6034944" y="2846168"/>
            <a:ext cx="1345368" cy="584775"/>
          </a:xfrm>
          <a:prstGeom prst="rect">
            <a:avLst/>
          </a:prstGeom>
          <a:noFill/>
          <a:ln>
            <a:solidFill>
              <a:schemeClr val="tx1"/>
            </a:solidFill>
            <a:prstDash val="dash"/>
          </a:ln>
        </p:spPr>
        <p:txBody>
          <a:bodyPr wrap="square" rtlCol="0">
            <a:spAutoFit/>
          </a:bodyPr>
          <a:lstStyle/>
          <a:p>
            <a:r>
              <a:rPr lang="ja-JP" altLang="en-US" sz="1600" dirty="0" smtClean="0"/>
              <a:t>施工計画案</a:t>
            </a:r>
            <a:endParaRPr lang="en-US" altLang="ja-JP" sz="1600" dirty="0" smtClean="0"/>
          </a:p>
          <a:p>
            <a:r>
              <a:rPr lang="ja-JP" altLang="en-US" sz="1600" dirty="0" smtClean="0"/>
              <a:t>（交通規制）</a:t>
            </a:r>
            <a:endParaRPr kumimoji="1" lang="ja-JP" altLang="en-US" sz="1600" dirty="0"/>
          </a:p>
        </p:txBody>
      </p:sp>
      <p:cxnSp>
        <p:nvCxnSpPr>
          <p:cNvPr id="20" name="直線矢印コネクタ 19"/>
          <p:cNvCxnSpPr/>
          <p:nvPr/>
        </p:nvCxnSpPr>
        <p:spPr>
          <a:xfrm>
            <a:off x="2987824" y="2281518"/>
            <a:ext cx="0" cy="353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5604018" y="2056918"/>
            <a:ext cx="43204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flipV="1">
            <a:off x="5580111" y="3158877"/>
            <a:ext cx="43204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a:t>
            </a:r>
            <a:r>
              <a:rPr kumimoji="1" lang="en-US" altLang="ja-JP" dirty="0" smtClean="0"/>
              <a:t>1-2</a:t>
            </a:r>
            <a:endParaRPr kumimoji="1" lang="ja-JP" altLang="en-US" dirty="0"/>
          </a:p>
        </p:txBody>
      </p:sp>
      <p:sp>
        <p:nvSpPr>
          <p:cNvPr id="25" name="テキスト ボックス 24"/>
          <p:cNvSpPr txBox="1"/>
          <p:nvPr/>
        </p:nvSpPr>
        <p:spPr>
          <a:xfrm>
            <a:off x="923498" y="2637642"/>
            <a:ext cx="4656613" cy="1015663"/>
          </a:xfrm>
          <a:prstGeom prst="rect">
            <a:avLst/>
          </a:prstGeom>
          <a:solidFill>
            <a:srgbClr val="FFFF00"/>
          </a:solidFill>
          <a:ln>
            <a:solidFill>
              <a:schemeClr val="tx1"/>
            </a:solidFill>
          </a:ln>
        </p:spPr>
        <p:txBody>
          <a:bodyPr wrap="square" rtlCol="0">
            <a:spAutoFit/>
          </a:bodyPr>
          <a:lstStyle/>
          <a:p>
            <a:pPr algn="ctr"/>
            <a:r>
              <a:rPr lang="en-US" altLang="ja-JP" sz="2400" dirty="0" smtClean="0"/>
              <a:t>【</a:t>
            </a:r>
            <a:r>
              <a:rPr lang="ja-JP" altLang="en-US" sz="2400" dirty="0" smtClean="0"/>
              <a:t>交通量配分用データの作成</a:t>
            </a:r>
            <a:r>
              <a:rPr kumimoji="1" lang="en-US" altLang="ja-JP" sz="2400" dirty="0" smtClean="0"/>
              <a:t>】</a:t>
            </a:r>
          </a:p>
          <a:p>
            <a:r>
              <a:rPr lang="ja-JP" altLang="en-US" dirty="0" smtClean="0"/>
              <a:t>・検討エリアのネットワークデータ修正</a:t>
            </a:r>
            <a:endParaRPr lang="en-US" altLang="ja-JP" dirty="0" smtClean="0"/>
          </a:p>
          <a:p>
            <a:r>
              <a:rPr lang="ja-JP" altLang="en-US" dirty="0"/>
              <a:t>・検討エリアの</a:t>
            </a:r>
            <a:r>
              <a:rPr lang="ja-JP" altLang="en-US" dirty="0" smtClean="0"/>
              <a:t>ＯＤデータ修正</a:t>
            </a:r>
            <a:endParaRPr lang="en-US" altLang="ja-JP" dirty="0"/>
          </a:p>
        </p:txBody>
      </p:sp>
      <p:sp>
        <p:nvSpPr>
          <p:cNvPr id="26" name="テキスト ボックス 25"/>
          <p:cNvSpPr txBox="1"/>
          <p:nvPr/>
        </p:nvSpPr>
        <p:spPr>
          <a:xfrm>
            <a:off x="923499" y="4001049"/>
            <a:ext cx="4656612" cy="738664"/>
          </a:xfrm>
          <a:prstGeom prst="rect">
            <a:avLst/>
          </a:prstGeom>
          <a:solidFill>
            <a:srgbClr val="FFFF00"/>
          </a:solidFill>
          <a:ln>
            <a:solidFill>
              <a:schemeClr val="tx1"/>
            </a:solidFill>
          </a:ln>
        </p:spPr>
        <p:txBody>
          <a:bodyPr wrap="square" rtlCol="0">
            <a:spAutoFit/>
          </a:bodyPr>
          <a:lstStyle/>
          <a:p>
            <a:pPr algn="ctr"/>
            <a:r>
              <a:rPr lang="en-US" altLang="ja-JP" sz="2400" dirty="0" smtClean="0"/>
              <a:t>【</a:t>
            </a:r>
            <a:r>
              <a:rPr lang="ja-JP" altLang="en-US" sz="2400" dirty="0" smtClean="0"/>
              <a:t>交通量配分の実施</a:t>
            </a:r>
            <a:r>
              <a:rPr kumimoji="1" lang="en-US" altLang="ja-JP" sz="2400" dirty="0" smtClean="0"/>
              <a:t>】</a:t>
            </a:r>
          </a:p>
          <a:p>
            <a:r>
              <a:rPr lang="ja-JP" altLang="en-US" dirty="0" smtClean="0"/>
              <a:t>・配分ケース（規制有無）</a:t>
            </a:r>
            <a:endParaRPr kumimoji="1" lang="en-US" altLang="ja-JP" dirty="0" smtClean="0"/>
          </a:p>
        </p:txBody>
      </p:sp>
      <p:sp>
        <p:nvSpPr>
          <p:cNvPr id="27" name="テキスト ボックス 26"/>
          <p:cNvSpPr txBox="1"/>
          <p:nvPr/>
        </p:nvSpPr>
        <p:spPr>
          <a:xfrm>
            <a:off x="923499" y="5103589"/>
            <a:ext cx="5342668" cy="1015663"/>
          </a:xfrm>
          <a:prstGeom prst="rect">
            <a:avLst/>
          </a:prstGeom>
          <a:solidFill>
            <a:srgbClr val="FFFF00"/>
          </a:solidFill>
          <a:ln>
            <a:solidFill>
              <a:schemeClr val="tx1"/>
            </a:solidFill>
          </a:ln>
        </p:spPr>
        <p:txBody>
          <a:bodyPr wrap="square" rtlCol="0">
            <a:spAutoFit/>
          </a:bodyPr>
          <a:lstStyle/>
          <a:p>
            <a:pPr algn="ctr"/>
            <a:r>
              <a:rPr lang="en-US" altLang="ja-JP" sz="2400" dirty="0" smtClean="0"/>
              <a:t>【</a:t>
            </a:r>
            <a:r>
              <a:rPr lang="ja-JP" altLang="en-US" sz="2400" dirty="0" smtClean="0"/>
              <a:t>負の便益算出のためのデータ出力</a:t>
            </a:r>
            <a:r>
              <a:rPr kumimoji="1" lang="en-US" altLang="ja-JP" sz="2400" dirty="0" smtClean="0"/>
              <a:t>】</a:t>
            </a:r>
          </a:p>
          <a:p>
            <a:r>
              <a:rPr lang="ja-JP" altLang="en-US" dirty="0" smtClean="0"/>
              <a:t>・リンク別の交通量、速度、距離等の情報</a:t>
            </a:r>
            <a:endParaRPr lang="en-US" altLang="ja-JP" dirty="0" smtClean="0"/>
          </a:p>
          <a:p>
            <a:r>
              <a:rPr kumimoji="1" lang="ja-JP" altLang="en-US" dirty="0" smtClean="0"/>
              <a:t>・影響のある路線の把握</a:t>
            </a:r>
            <a:endParaRPr kumimoji="1" lang="en-US" altLang="ja-JP" dirty="0" smtClean="0"/>
          </a:p>
        </p:txBody>
      </p:sp>
      <p:cxnSp>
        <p:nvCxnSpPr>
          <p:cNvPr id="28" name="直線矢印コネクタ 27"/>
          <p:cNvCxnSpPr/>
          <p:nvPr/>
        </p:nvCxnSpPr>
        <p:spPr>
          <a:xfrm>
            <a:off x="2987824" y="3653305"/>
            <a:ext cx="0" cy="353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2987824" y="4739713"/>
            <a:ext cx="0" cy="353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281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a:t>
            </a:r>
            <a:r>
              <a:rPr lang="ja-JP" altLang="en-US" sz="2700" dirty="0" smtClean="0">
                <a:latin typeface="HGSｺﾞｼｯｸM" panose="020B0600000000000000" pitchFamily="50" charset="-128"/>
                <a:ea typeface="HGSｺﾞｼｯｸM" panose="020B0600000000000000" pitchFamily="50" charset="-128"/>
              </a:rPr>
              <a:t>）</a:t>
            </a:r>
            <a:r>
              <a:rPr lang="ja-JP" altLang="en-US" sz="2700" dirty="0">
                <a:latin typeface="HGSｺﾞｼｯｸM" panose="020B0600000000000000" pitchFamily="50" charset="-128"/>
                <a:ea typeface="HGSｺﾞｼｯｸM" panose="020B0600000000000000" pitchFamily="50" charset="-128"/>
              </a:rPr>
              <a:t>検討エリア</a:t>
            </a:r>
            <a:endParaRPr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9" name="テキスト ボックス 8"/>
          <p:cNvSpPr txBox="1"/>
          <p:nvPr/>
        </p:nvSpPr>
        <p:spPr>
          <a:xfrm>
            <a:off x="539552" y="5345980"/>
            <a:ext cx="8185648" cy="1077218"/>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①再現エリア　　；交通量推計（マクロ分析）を算定する現況の再現範囲として、対象</a:t>
            </a:r>
            <a:endParaRPr lang="en-US" altLang="ja-JP" sz="1600" dirty="0">
              <a:latin typeface="HGSｺﾞｼｯｸM" panose="020B0600000000000000" pitchFamily="50" charset="-128"/>
              <a:ea typeface="HGSｺﾞｼｯｸM" panose="020B0600000000000000" pitchFamily="50" charset="-128"/>
            </a:endParaRPr>
          </a:p>
          <a:p>
            <a:r>
              <a:rPr lang="ja-JP" altLang="en-US" sz="1600" dirty="0">
                <a:latin typeface="HGSｺﾞｼｯｸM" panose="020B0600000000000000" pitchFamily="50" charset="-128"/>
                <a:ea typeface="HGSｺﾞｼｯｸM" panose="020B0600000000000000" pitchFamily="50" charset="-128"/>
              </a:rPr>
              <a:t>　　　　　　　　　地から概ね半径</a:t>
            </a:r>
            <a:r>
              <a:rPr lang="en-US" altLang="ja-JP" sz="1600" dirty="0">
                <a:latin typeface="HGSｺﾞｼｯｸM" panose="020B0600000000000000" pitchFamily="50" charset="-128"/>
                <a:ea typeface="HGSｺﾞｼｯｸM" panose="020B0600000000000000" pitchFamily="50" charset="-128"/>
              </a:rPr>
              <a:t>10km</a:t>
            </a:r>
            <a:r>
              <a:rPr lang="ja-JP" altLang="en-US" sz="1600" dirty="0">
                <a:latin typeface="HGSｺﾞｼｯｸM" panose="020B0600000000000000" pitchFamily="50" charset="-128"/>
                <a:ea typeface="HGSｺﾞｼｯｸM" panose="020B0600000000000000" pitchFamily="50" charset="-128"/>
              </a:rPr>
              <a:t>を設定。　</a:t>
            </a:r>
            <a:endParaRPr lang="en-US" altLang="ja-JP" sz="1600" dirty="0">
              <a:latin typeface="HGSｺﾞｼｯｸM" panose="020B0600000000000000" pitchFamily="50" charset="-128"/>
              <a:ea typeface="HGSｺﾞｼｯｸM" panose="020B0600000000000000" pitchFamily="50" charset="-128"/>
            </a:endParaRPr>
          </a:p>
          <a:p>
            <a:pPr marL="1258888" indent="-1258888"/>
            <a:r>
              <a:rPr lang="ja-JP" altLang="en-US" sz="1600" dirty="0">
                <a:latin typeface="HGSｺﾞｼｯｸM" panose="020B0600000000000000" pitchFamily="50" charset="-128"/>
                <a:ea typeface="HGSｺﾞｼｯｸM" panose="020B0600000000000000" pitchFamily="50" charset="-128"/>
              </a:rPr>
              <a:t>②迂回影響エリア；施工時（交通規制時）の迂回等で交通量の影響（増減）が生じる</a:t>
            </a:r>
            <a:endParaRPr lang="en-US" altLang="ja-JP" sz="1600" dirty="0">
              <a:latin typeface="HGSｺﾞｼｯｸM" panose="020B0600000000000000" pitchFamily="50" charset="-128"/>
              <a:ea typeface="HGSｺﾞｼｯｸM" panose="020B0600000000000000" pitchFamily="50" charset="-128"/>
            </a:endParaRPr>
          </a:p>
          <a:p>
            <a:pPr marL="1258888" indent="-1258888"/>
            <a:r>
              <a:rPr lang="ja-JP" altLang="en-US" sz="1600" dirty="0">
                <a:latin typeface="HGSｺﾞｼｯｸM" panose="020B0600000000000000" pitchFamily="50" charset="-128"/>
                <a:ea typeface="HGSｺﾞｼｯｸM" panose="020B0600000000000000" pitchFamily="50" charset="-128"/>
              </a:rPr>
              <a:t>　　　　　　　　　範囲として、周辺の幹線道及び渡河部を想定。</a:t>
            </a:r>
            <a:endParaRPr lang="en-US" altLang="ja-JP" sz="1600" dirty="0">
              <a:latin typeface="HGSｺﾞｼｯｸM" panose="020B0600000000000000" pitchFamily="50" charset="-128"/>
              <a:ea typeface="HGSｺﾞｼｯｸM" panose="020B0600000000000000" pitchFamily="50" charset="-128"/>
            </a:endParaRPr>
          </a:p>
        </p:txBody>
      </p:sp>
      <p:sp>
        <p:nvSpPr>
          <p:cNvPr id="14"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pic>
        <p:nvPicPr>
          <p:cNvPr id="3" name="図 2"/>
          <p:cNvPicPr>
            <a:picLocks noChangeAspect="1"/>
          </p:cNvPicPr>
          <p:nvPr/>
        </p:nvPicPr>
        <p:blipFill>
          <a:blip r:embed="rId3"/>
          <a:stretch>
            <a:fillRect/>
          </a:stretch>
        </p:blipFill>
        <p:spPr>
          <a:xfrm>
            <a:off x="1475656" y="1260630"/>
            <a:ext cx="6027301" cy="4085350"/>
          </a:xfrm>
          <a:prstGeom prst="rect">
            <a:avLst/>
          </a:prstGeom>
        </p:spPr>
      </p:pic>
      <p:sp>
        <p:nvSpPr>
          <p:cNvPr id="4" name="テキスト ボックス 3"/>
          <p:cNvSpPr txBox="1"/>
          <p:nvPr/>
        </p:nvSpPr>
        <p:spPr>
          <a:xfrm>
            <a:off x="636699" y="1167369"/>
            <a:ext cx="2339102" cy="461665"/>
          </a:xfrm>
          <a:prstGeom prst="rect">
            <a:avLst/>
          </a:prstGeom>
          <a:solidFill>
            <a:schemeClr val="bg1"/>
          </a:solidFill>
        </p:spPr>
        <p:txBody>
          <a:bodyPr wrap="none" rtlCol="0">
            <a:spAutoFit/>
          </a:bodyPr>
          <a:lstStyle/>
          <a:p>
            <a:r>
              <a:rPr lang="ja-JP" altLang="en-US" sz="2400" dirty="0">
                <a:latin typeface="HGSｺﾞｼｯｸM" panose="020B0600000000000000" pitchFamily="50" charset="-128"/>
                <a:ea typeface="HGSｺﾞｼｯｸM" panose="020B0600000000000000" pitchFamily="50" charset="-128"/>
              </a:rPr>
              <a:t>≪大日跨道橋≫</a:t>
            </a:r>
            <a:endParaRPr kumimoji="1" lang="ja-JP" altLang="en-US" sz="2400" dirty="0"/>
          </a:p>
        </p:txBody>
      </p:sp>
    </p:spTree>
    <p:extLst>
      <p:ext uri="{BB962C8B-B14F-4D97-AF65-F5344CB8AC3E}">
        <p14:creationId xmlns:p14="http://schemas.microsoft.com/office/powerpoint/2010/main" val="1865021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a:t>
            </a:r>
            <a:r>
              <a:rPr lang="ja-JP" altLang="en-US" sz="2700" dirty="0" smtClean="0">
                <a:latin typeface="HGSｺﾞｼｯｸM" panose="020B0600000000000000" pitchFamily="50" charset="-128"/>
                <a:ea typeface="HGSｺﾞｼｯｸM" panose="020B0600000000000000" pitchFamily="50" charset="-128"/>
              </a:rPr>
              <a:t>）</a:t>
            </a:r>
            <a:r>
              <a:rPr lang="ja-JP" altLang="en-US" sz="2700" dirty="0">
                <a:latin typeface="HGSｺﾞｼｯｸM" panose="020B0600000000000000" pitchFamily="50" charset="-128"/>
                <a:ea typeface="HGSｺﾞｼｯｸM" panose="020B0600000000000000" pitchFamily="50" charset="-128"/>
              </a:rPr>
              <a:t>検討エリア</a:t>
            </a:r>
            <a:endParaRPr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8</a:t>
            </a:fld>
            <a:endParaRPr kumimoji="1" lang="ja-JP" altLang="en-US" dirty="0"/>
          </a:p>
        </p:txBody>
      </p:sp>
      <p:sp>
        <p:nvSpPr>
          <p:cNvPr id="9" name="テキスト ボックス 8"/>
          <p:cNvSpPr txBox="1"/>
          <p:nvPr/>
        </p:nvSpPr>
        <p:spPr>
          <a:xfrm>
            <a:off x="539552" y="5345980"/>
            <a:ext cx="8185648" cy="1077218"/>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rPr>
              <a:t>①再現エリア　　；交通量推計（マクロ分析）を算定する現況の再現範囲として、対象</a:t>
            </a:r>
            <a:endParaRPr lang="en-US" altLang="ja-JP" sz="1600" dirty="0">
              <a:latin typeface="HGSｺﾞｼｯｸM" panose="020B0600000000000000" pitchFamily="50" charset="-128"/>
              <a:ea typeface="HGSｺﾞｼｯｸM" panose="020B0600000000000000" pitchFamily="50" charset="-128"/>
            </a:endParaRPr>
          </a:p>
          <a:p>
            <a:r>
              <a:rPr lang="ja-JP" altLang="en-US" sz="1600" dirty="0">
                <a:latin typeface="HGSｺﾞｼｯｸM" panose="020B0600000000000000" pitchFamily="50" charset="-128"/>
                <a:ea typeface="HGSｺﾞｼｯｸM" panose="020B0600000000000000" pitchFamily="50" charset="-128"/>
              </a:rPr>
              <a:t>　　　　　　　　　地から概ね半径</a:t>
            </a:r>
            <a:r>
              <a:rPr lang="en-US" altLang="ja-JP" sz="1600" dirty="0">
                <a:latin typeface="HGSｺﾞｼｯｸM" panose="020B0600000000000000" pitchFamily="50" charset="-128"/>
                <a:ea typeface="HGSｺﾞｼｯｸM" panose="020B0600000000000000" pitchFamily="50" charset="-128"/>
              </a:rPr>
              <a:t>10km</a:t>
            </a:r>
            <a:r>
              <a:rPr lang="ja-JP" altLang="en-US" sz="1600" dirty="0">
                <a:latin typeface="HGSｺﾞｼｯｸM" panose="020B0600000000000000" pitchFamily="50" charset="-128"/>
                <a:ea typeface="HGSｺﾞｼｯｸM" panose="020B0600000000000000" pitchFamily="50" charset="-128"/>
              </a:rPr>
              <a:t>を設定。　</a:t>
            </a:r>
            <a:endParaRPr lang="en-US" altLang="ja-JP" sz="1600" dirty="0">
              <a:latin typeface="HGSｺﾞｼｯｸM" panose="020B0600000000000000" pitchFamily="50" charset="-128"/>
              <a:ea typeface="HGSｺﾞｼｯｸM" panose="020B0600000000000000" pitchFamily="50" charset="-128"/>
            </a:endParaRPr>
          </a:p>
          <a:p>
            <a:pPr marL="1258888" indent="-1258888"/>
            <a:r>
              <a:rPr lang="ja-JP" altLang="en-US" sz="1600" dirty="0">
                <a:latin typeface="HGSｺﾞｼｯｸM" panose="020B0600000000000000" pitchFamily="50" charset="-128"/>
                <a:ea typeface="HGSｺﾞｼｯｸM" panose="020B0600000000000000" pitchFamily="50" charset="-128"/>
              </a:rPr>
              <a:t>②迂回影響エリア；施工時（交通規制時）の迂回等で交通量の影響（増減）が生じる</a:t>
            </a:r>
            <a:endParaRPr lang="en-US" altLang="ja-JP" sz="1600" dirty="0">
              <a:latin typeface="HGSｺﾞｼｯｸM" panose="020B0600000000000000" pitchFamily="50" charset="-128"/>
              <a:ea typeface="HGSｺﾞｼｯｸM" panose="020B0600000000000000" pitchFamily="50" charset="-128"/>
            </a:endParaRPr>
          </a:p>
          <a:p>
            <a:pPr marL="1258888" indent="-1258888"/>
            <a:r>
              <a:rPr lang="ja-JP" altLang="en-US" sz="1600" dirty="0">
                <a:latin typeface="HGSｺﾞｼｯｸM" panose="020B0600000000000000" pitchFamily="50" charset="-128"/>
                <a:ea typeface="HGSｺﾞｼｯｸM" panose="020B0600000000000000" pitchFamily="50" charset="-128"/>
              </a:rPr>
              <a:t>　　　　　　　　　範囲として、周辺の幹線道及び渡河部を想定。</a:t>
            </a:r>
            <a:endParaRPr lang="en-US" altLang="ja-JP" sz="1600" dirty="0">
              <a:latin typeface="HGSｺﾞｼｯｸM" panose="020B0600000000000000" pitchFamily="50" charset="-128"/>
              <a:ea typeface="HGSｺﾞｼｯｸM" panose="020B0600000000000000" pitchFamily="50" charset="-128"/>
            </a:endParaRPr>
          </a:p>
        </p:txBody>
      </p:sp>
      <p:sp>
        <p:nvSpPr>
          <p:cNvPr id="14"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pic>
        <p:nvPicPr>
          <p:cNvPr id="10" name="図 9"/>
          <p:cNvPicPr>
            <a:picLocks noChangeAspect="1"/>
          </p:cNvPicPr>
          <p:nvPr/>
        </p:nvPicPr>
        <p:blipFill>
          <a:blip r:embed="rId3"/>
          <a:stretch>
            <a:fillRect/>
          </a:stretch>
        </p:blipFill>
        <p:spPr>
          <a:xfrm>
            <a:off x="1806250" y="1260630"/>
            <a:ext cx="5328592" cy="4147244"/>
          </a:xfrm>
          <a:prstGeom prst="rect">
            <a:avLst/>
          </a:prstGeom>
        </p:spPr>
      </p:pic>
      <p:sp>
        <p:nvSpPr>
          <p:cNvPr id="4" name="テキスト ボックス 3"/>
          <p:cNvSpPr txBox="1"/>
          <p:nvPr/>
        </p:nvSpPr>
        <p:spPr>
          <a:xfrm>
            <a:off x="636699" y="1167369"/>
            <a:ext cx="2339102" cy="461665"/>
          </a:xfrm>
          <a:prstGeom prst="rect">
            <a:avLst/>
          </a:prstGeom>
          <a:solidFill>
            <a:schemeClr val="bg1"/>
          </a:solidFill>
        </p:spPr>
        <p:txBody>
          <a:bodyPr wrap="none" rtlCol="0">
            <a:spAutoFit/>
          </a:bodyPr>
          <a:lstStyle/>
          <a:p>
            <a:r>
              <a:rPr lang="ja-JP" altLang="en-US" sz="2400" dirty="0">
                <a:latin typeface="HGSｺﾞｼｯｸM" panose="020B0600000000000000" pitchFamily="50" charset="-128"/>
                <a:ea typeface="HGSｺﾞｼｯｸM" panose="020B0600000000000000" pitchFamily="50" charset="-128"/>
              </a:rPr>
              <a:t>≪江坂高架橋≫</a:t>
            </a:r>
            <a:endParaRPr kumimoji="1" lang="ja-JP" altLang="en-US" sz="2400" dirty="0"/>
          </a:p>
        </p:txBody>
      </p:sp>
    </p:spTree>
    <p:extLst>
      <p:ext uri="{BB962C8B-B14F-4D97-AF65-F5344CB8AC3E}">
        <p14:creationId xmlns:p14="http://schemas.microsoft.com/office/powerpoint/2010/main" val="287991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２．社会的影響の検討方針</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solidFill>
                  <a:schemeClr val="tx1"/>
                </a:solidFill>
                <a:latin typeface="HGSｺﾞｼｯｸM" panose="020B0600000000000000" pitchFamily="50" charset="-128"/>
                <a:ea typeface="HGSｺﾞｼｯｸM" panose="020B0600000000000000" pitchFamily="50" charset="-128"/>
              </a:rPr>
              <a:t>４</a:t>
            </a:r>
            <a:r>
              <a:rPr lang="ja-JP" altLang="en-US" sz="2700" dirty="0" smtClean="0">
                <a:solidFill>
                  <a:schemeClr val="tx1"/>
                </a:solidFill>
                <a:latin typeface="HGSｺﾞｼｯｸM" panose="020B0600000000000000" pitchFamily="50" charset="-128"/>
                <a:ea typeface="HGSｺﾞｼｯｸM" panose="020B0600000000000000" pitchFamily="50" charset="-128"/>
              </a:rPr>
              <a:t>）</a:t>
            </a:r>
            <a:r>
              <a:rPr lang="ja-JP" altLang="en-US" sz="2700" dirty="0">
                <a:solidFill>
                  <a:schemeClr val="tx1"/>
                </a:solidFill>
                <a:latin typeface="HGSｺﾞｼｯｸM" panose="020B0600000000000000" pitchFamily="50" charset="-128"/>
                <a:ea typeface="HGSｺﾞｼｯｸM" panose="020B0600000000000000" pitchFamily="50" charset="-128"/>
              </a:rPr>
              <a:t>負の便益の算出</a:t>
            </a: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t>9</a:t>
            </a:fld>
            <a:endParaRPr kumimoji="1" lang="ja-JP" altLang="en-US" dirty="0"/>
          </a:p>
        </p:txBody>
      </p:sp>
      <p:sp>
        <p:nvSpPr>
          <p:cNvPr id="9" name="テキスト ボックス 8"/>
          <p:cNvSpPr txBox="1"/>
          <p:nvPr/>
        </p:nvSpPr>
        <p:spPr>
          <a:xfrm>
            <a:off x="959933" y="5816297"/>
            <a:ext cx="7776864" cy="276999"/>
          </a:xfrm>
          <a:prstGeom prst="rect">
            <a:avLst/>
          </a:prstGeom>
          <a:noFill/>
        </p:spPr>
        <p:txBody>
          <a:bodyPr wrap="square" rtlCol="0">
            <a:spAutoFit/>
          </a:bodyPr>
          <a:lstStyle/>
          <a:p>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基準年による現在価値化及び走行台キロ伸び率は考慮しない。</a:t>
            </a:r>
          </a:p>
        </p:txBody>
      </p:sp>
      <p:sp>
        <p:nvSpPr>
          <p:cNvPr id="10" name="テキスト ボックス 9"/>
          <p:cNvSpPr txBox="1"/>
          <p:nvPr/>
        </p:nvSpPr>
        <p:spPr>
          <a:xfrm>
            <a:off x="620434" y="1307667"/>
            <a:ext cx="8119971" cy="1631216"/>
          </a:xfrm>
          <a:prstGeom prst="rect">
            <a:avLst/>
          </a:prstGeom>
          <a:noFill/>
        </p:spPr>
        <p:txBody>
          <a:bodyPr wrap="square" rtlCol="0">
            <a:spAutoFit/>
          </a:bodyPr>
          <a:lstStyle/>
          <a:p>
            <a:pPr marL="271463" indent="-271463"/>
            <a:r>
              <a:rPr lang="ja-JP" altLang="en-US" sz="2000" dirty="0">
                <a:latin typeface="HGSｺﾞｼｯｸM" panose="020B0600000000000000" pitchFamily="50" charset="-128"/>
                <a:ea typeface="HGSｺﾞｼｯｸM" panose="020B0600000000000000" pitchFamily="50" charset="-128"/>
              </a:rPr>
              <a:t>○規制により発生することが想定される迂回の損失額を便益として算定する。算定は、「費用便益分析マニュアル」（平成</a:t>
            </a:r>
            <a:r>
              <a:rPr lang="en-US" altLang="ja-JP" sz="2000" dirty="0">
                <a:latin typeface="HGSｺﾞｼｯｸM" panose="020B0600000000000000" pitchFamily="50" charset="-128"/>
                <a:ea typeface="HGSｺﾞｼｯｸM" panose="020B0600000000000000" pitchFamily="50" charset="-128"/>
              </a:rPr>
              <a:t>20</a:t>
            </a:r>
            <a:r>
              <a:rPr lang="ja-JP" altLang="en-US" sz="2000" dirty="0">
                <a:latin typeface="HGSｺﾞｼｯｸM" panose="020B0600000000000000" pitchFamily="50" charset="-128"/>
                <a:ea typeface="HGSｺﾞｼｯｸM" panose="020B0600000000000000" pitchFamily="50" charset="-128"/>
              </a:rPr>
              <a:t>年</a:t>
            </a:r>
            <a:r>
              <a:rPr lang="en-US" altLang="ja-JP" sz="2000" dirty="0">
                <a:latin typeface="HGSｺﾞｼｯｸM" panose="020B0600000000000000" pitchFamily="50" charset="-128"/>
                <a:ea typeface="HGSｺﾞｼｯｸM" panose="020B0600000000000000" pitchFamily="50" charset="-128"/>
              </a:rPr>
              <a:t>11</a:t>
            </a:r>
            <a:r>
              <a:rPr lang="ja-JP" altLang="en-US" sz="2000" dirty="0">
                <a:latin typeface="HGSｺﾞｼｯｸM" panose="020B0600000000000000" pitchFamily="50" charset="-128"/>
                <a:ea typeface="HGSｺﾞｼｯｸM" panose="020B0600000000000000" pitchFamily="50" charset="-128"/>
              </a:rPr>
              <a:t>月　国土交通省道路局、都市・地域整備局）に基づき、走行時間に関する負の便益、走行経費に関する負の便益、走行事故に関する負の便益を算定する。</a:t>
            </a:r>
          </a:p>
        </p:txBody>
      </p:sp>
      <p:sp>
        <p:nvSpPr>
          <p:cNvPr id="5" name="Text Box 5"/>
          <p:cNvSpPr txBox="1">
            <a:spLocks noChangeArrowheads="1"/>
          </p:cNvSpPr>
          <p:nvPr/>
        </p:nvSpPr>
        <p:spPr bwMode="auto">
          <a:xfrm>
            <a:off x="978490" y="3466949"/>
            <a:ext cx="3680467" cy="575495"/>
          </a:xfrm>
          <a:prstGeom prst="rect">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chemeClr val="tx1"/>
                </a:solidFill>
                <a:effectLst/>
                <a:latin typeface="+mn-ea"/>
                <a:cs typeface="Times New Roman" panose="02020603050405020304" pitchFamily="18" charset="0"/>
              </a:rPr>
              <a:t>交通量配分結果</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による出力データ</a:t>
            </a:r>
            <a:endParaRPr kumimoji="0" lang="ja-JP" altLang="ja-JP" sz="1200" b="0" i="0" u="none" strike="noStrike" cap="none" normalizeH="0" baseline="0" dirty="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chemeClr val="tx1"/>
                </a:solidFill>
                <a:effectLst/>
                <a:latin typeface="+mn-ea"/>
                <a:cs typeface="Times New Roman" panose="02020603050405020304" pitchFamily="18" charset="0"/>
              </a:rPr>
              <a:t>　</a:t>
            </a:r>
            <a:r>
              <a:rPr kumimoji="0" lang="en-US" altLang="ja-JP" sz="1200" b="0" i="0" u="none" strike="noStrike" cap="none" normalizeH="0" baseline="0" dirty="0">
                <a:ln>
                  <a:noFill/>
                </a:ln>
                <a:solidFill>
                  <a:schemeClr val="tx1"/>
                </a:solidFill>
                <a:effectLst/>
                <a:latin typeface="+mn-ea"/>
                <a:cs typeface="Times New Roman" panose="02020603050405020304" pitchFamily="18" charset="0"/>
              </a:rPr>
              <a:t> </a:t>
            </a:r>
            <a:r>
              <a:rPr kumimoji="0" lang="ja-JP" altLang="ja-JP" sz="1200" b="0" i="0" u="none" strike="noStrike" cap="none" normalizeH="0" baseline="0" dirty="0">
                <a:ln>
                  <a:noFill/>
                </a:ln>
                <a:solidFill>
                  <a:schemeClr val="tx1"/>
                </a:solidFill>
                <a:effectLst/>
                <a:latin typeface="+mn-ea"/>
                <a:cs typeface="Times New Roman" panose="02020603050405020304" pitchFamily="18" charset="0"/>
              </a:rPr>
              <a:t>交通量、走行速度、路線条件</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（沿道状況）</a:t>
            </a:r>
            <a:endParaRPr kumimoji="0" lang="ja-JP" altLang="ja-JP" sz="1200" b="0" i="0" u="none" strike="noStrike" cap="none" normalizeH="0" baseline="0" dirty="0">
              <a:ln>
                <a:noFill/>
              </a:ln>
              <a:solidFill>
                <a:schemeClr val="tx1"/>
              </a:solidFill>
              <a:effectLst/>
              <a:latin typeface="+mn-ea"/>
            </a:endParaRPr>
          </a:p>
        </p:txBody>
      </p:sp>
      <p:sp>
        <p:nvSpPr>
          <p:cNvPr id="6" name="Text Box 4"/>
          <p:cNvSpPr txBox="1">
            <a:spLocks noChangeArrowheads="1"/>
          </p:cNvSpPr>
          <p:nvPr/>
        </p:nvSpPr>
        <p:spPr bwMode="auto">
          <a:xfrm>
            <a:off x="959933" y="5152143"/>
            <a:ext cx="3658334" cy="575495"/>
          </a:xfrm>
          <a:prstGeom prst="rect">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chemeClr val="tx1"/>
                </a:solidFill>
                <a:effectLst/>
                <a:latin typeface="+mn-ea"/>
                <a:cs typeface="Times New Roman" panose="02020603050405020304" pitchFamily="18" charset="0"/>
              </a:rPr>
              <a:t>負の総便益（</a:t>
            </a:r>
            <a:r>
              <a:rPr kumimoji="0" lang="en-US" altLang="ja-JP" sz="1200" b="0" i="0" u="none" strike="noStrike" cap="none" normalizeH="0" baseline="0" dirty="0">
                <a:ln>
                  <a:noFill/>
                </a:ln>
                <a:solidFill>
                  <a:schemeClr val="tx1"/>
                </a:solidFill>
                <a:effectLst/>
                <a:latin typeface="+mn-ea"/>
                <a:cs typeface="Times New Roman" panose="02020603050405020304" pitchFamily="18" charset="0"/>
              </a:rPr>
              <a:t>3</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便益の合計）の算定</a:t>
            </a:r>
            <a:endParaRPr kumimoji="0" lang="ja-JP" altLang="en-US" sz="1200" b="0" i="0" u="none" strike="noStrike" cap="none" normalizeH="0" baseline="0" dirty="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　 年間の負の総便益額</a:t>
            </a:r>
            <a:r>
              <a:rPr kumimoji="0" lang="en-US" altLang="ja-JP" sz="1200" b="0" i="0" u="none" strike="noStrike" cap="none" normalizeH="0" baseline="0" dirty="0">
                <a:ln>
                  <a:noFill/>
                </a:ln>
                <a:solidFill>
                  <a:schemeClr val="tx1"/>
                </a:solidFill>
                <a:effectLst/>
                <a:latin typeface="+mn-ea"/>
                <a:cs typeface="Times New Roman" panose="02020603050405020304" pitchFamily="18" charset="0"/>
              </a:rPr>
              <a:t>×</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規制期間</a:t>
            </a:r>
            <a:endParaRPr kumimoji="0" lang="ja-JP" altLang="en-US" sz="1200" b="0" i="0" u="none" strike="noStrike" cap="none" normalizeH="0" baseline="0" dirty="0">
              <a:ln>
                <a:noFill/>
              </a:ln>
              <a:solidFill>
                <a:schemeClr val="tx1"/>
              </a:solidFill>
              <a:effectLst/>
              <a:latin typeface="+mn-ea"/>
            </a:endParaRPr>
          </a:p>
        </p:txBody>
      </p:sp>
      <p:sp>
        <p:nvSpPr>
          <p:cNvPr id="7" name="Text Box 3"/>
          <p:cNvSpPr txBox="1">
            <a:spLocks noChangeArrowheads="1"/>
          </p:cNvSpPr>
          <p:nvPr/>
        </p:nvSpPr>
        <p:spPr bwMode="auto">
          <a:xfrm>
            <a:off x="972944" y="4293886"/>
            <a:ext cx="3680467" cy="575495"/>
          </a:xfrm>
          <a:prstGeom prst="rect">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dirty="0">
                <a:latin typeface="+mn-ea"/>
                <a:cs typeface="Times New Roman" panose="02020603050405020304" pitchFamily="18" charset="0"/>
              </a:rPr>
              <a:t>年間の</a:t>
            </a:r>
            <a:r>
              <a:rPr kumimoji="0" lang="ja-JP" altLang="ja-JP" sz="1200" b="0" i="0" u="none" strike="noStrike" cap="none" normalizeH="0" baseline="0" dirty="0">
                <a:ln>
                  <a:noFill/>
                </a:ln>
                <a:solidFill>
                  <a:schemeClr val="tx1"/>
                </a:solidFill>
                <a:effectLst/>
                <a:latin typeface="+mn-ea"/>
                <a:cs typeface="Times New Roman" panose="02020603050405020304" pitchFamily="18" charset="0"/>
              </a:rPr>
              <a:t>負の便益の算定（</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 </a:t>
            </a:r>
            <a:r>
              <a:rPr kumimoji="0" lang="en-US" altLang="ja-JP" sz="1200" b="0" i="0" u="none" strike="noStrike" cap="none" normalizeH="0" baseline="0" dirty="0">
                <a:ln>
                  <a:noFill/>
                </a:ln>
                <a:solidFill>
                  <a:schemeClr val="tx1"/>
                </a:solidFill>
                <a:effectLst/>
                <a:latin typeface="+mn-ea"/>
                <a:cs typeface="Times New Roman" panose="02020603050405020304" pitchFamily="18" charset="0"/>
              </a:rPr>
              <a:t>= </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整備無し </a:t>
            </a:r>
            <a:r>
              <a:rPr kumimoji="0" lang="en-US" altLang="ja-JP" sz="1200" b="0" i="0" u="none" strike="noStrike" cap="none" normalizeH="0" baseline="0" dirty="0">
                <a:ln>
                  <a:noFill/>
                </a:ln>
                <a:solidFill>
                  <a:schemeClr val="tx1"/>
                </a:solidFill>
                <a:effectLst/>
                <a:latin typeface="+mn-ea"/>
                <a:cs typeface="Times New Roman" panose="02020603050405020304" pitchFamily="18" charset="0"/>
              </a:rPr>
              <a:t>- </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整備有り ）</a:t>
            </a:r>
            <a:endParaRPr kumimoji="0" lang="ja-JP" altLang="en-US" sz="1200" b="0" i="0" u="none" strike="noStrike" cap="none" normalizeH="0" baseline="0" dirty="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　 走行時間による損失、走行経費による損失、</a:t>
            </a:r>
            <a:endParaRPr kumimoji="0" lang="en-US" altLang="ja-JP" sz="1200" b="0" i="0" u="none" strike="noStrike" cap="none" normalizeH="0" baseline="0" dirty="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dirty="0">
                <a:latin typeface="+mn-ea"/>
                <a:cs typeface="Times New Roman" panose="02020603050405020304" pitchFamily="18" charset="0"/>
              </a:rPr>
              <a:t>　 </a:t>
            </a:r>
            <a:r>
              <a:rPr kumimoji="0" lang="ja-JP" altLang="en-US" sz="1200" b="0" i="0" u="none" strike="noStrike" cap="none" normalizeH="0" baseline="0" dirty="0">
                <a:ln>
                  <a:noFill/>
                </a:ln>
                <a:solidFill>
                  <a:schemeClr val="tx1"/>
                </a:solidFill>
                <a:effectLst/>
                <a:latin typeface="+mn-ea"/>
                <a:cs typeface="Times New Roman" panose="02020603050405020304" pitchFamily="18" charset="0"/>
              </a:rPr>
              <a:t>交通事故に関する損失</a:t>
            </a:r>
            <a:endParaRPr kumimoji="0" lang="ja-JP" altLang="en-US" sz="1200" b="0" i="0" u="none" strike="noStrike" cap="none" normalizeH="0" baseline="0" dirty="0">
              <a:ln>
                <a:noFill/>
              </a:ln>
              <a:solidFill>
                <a:schemeClr val="tx1"/>
              </a:solidFill>
              <a:effectLst/>
              <a:latin typeface="+mn-ea"/>
            </a:endParaRPr>
          </a:p>
        </p:txBody>
      </p:sp>
      <p:sp>
        <p:nvSpPr>
          <p:cNvPr id="16" name="Rectangle 10"/>
          <p:cNvSpPr>
            <a:spLocks noChangeArrowheads="1"/>
          </p:cNvSpPr>
          <p:nvPr/>
        </p:nvSpPr>
        <p:spPr bwMode="auto">
          <a:xfrm>
            <a:off x="1098972" y="41197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7" name="正方形/長方形 16"/>
          <p:cNvSpPr/>
          <p:nvPr/>
        </p:nvSpPr>
        <p:spPr>
          <a:xfrm>
            <a:off x="823976" y="3024638"/>
            <a:ext cx="1991251" cy="400110"/>
          </a:xfrm>
          <a:prstGeom prst="rect">
            <a:avLst/>
          </a:prstGeom>
        </p:spPr>
        <p:txBody>
          <a:bodyPr wrap="none">
            <a:spAutoFit/>
          </a:bodyPr>
          <a:lstStyle/>
          <a:p>
            <a:pPr>
              <a:spcBef>
                <a:spcPct val="0"/>
              </a:spcBef>
            </a:pPr>
            <a:r>
              <a:rPr lang="ja-JP" altLang="en-US" sz="2000" b="1" i="1" u="sng" dirty="0">
                <a:effectLst>
                  <a:outerShdw blurRad="38100" dist="38100" dir="2700000" algn="tl">
                    <a:srgbClr val="000000">
                      <a:alpha val="43137"/>
                    </a:srgbClr>
                  </a:outerShdw>
                </a:effectLst>
                <a:latin typeface="HGSｺﾞｼｯｸM" panose="020B0600000000000000" pitchFamily="50" charset="-128"/>
                <a:ea typeface="HGSｺﾞｼｯｸM" panose="020B0600000000000000" pitchFamily="50" charset="-128"/>
                <a:cs typeface="Meiryo UI" panose="020B0604030504040204" pitchFamily="50" charset="-128"/>
              </a:rPr>
              <a:t>便益算定フロー</a:t>
            </a:r>
            <a:endParaRPr lang="en-US" altLang="ja-JP" sz="2000" b="1" i="1" u="sng" dirty="0">
              <a:effectLst>
                <a:outerShdw blurRad="38100" dist="38100" dir="2700000" algn="tl">
                  <a:srgbClr val="000000">
                    <a:alpha val="43137"/>
                  </a:srgbClr>
                </a:outerShdw>
              </a:effectLst>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正方形/長方形 17"/>
          <p:cNvSpPr/>
          <p:nvPr/>
        </p:nvSpPr>
        <p:spPr>
          <a:xfrm>
            <a:off x="4856424" y="3024638"/>
            <a:ext cx="1733167" cy="400110"/>
          </a:xfrm>
          <a:prstGeom prst="rect">
            <a:avLst/>
          </a:prstGeom>
        </p:spPr>
        <p:txBody>
          <a:bodyPr wrap="none">
            <a:spAutoFit/>
          </a:bodyPr>
          <a:lstStyle/>
          <a:p>
            <a:pPr>
              <a:spcBef>
                <a:spcPct val="0"/>
              </a:spcBef>
            </a:pPr>
            <a:r>
              <a:rPr lang="ja-JP" altLang="en-US" sz="2000" b="1" i="1" u="sng" dirty="0">
                <a:effectLst>
                  <a:outerShdw blurRad="38100" dist="38100" dir="2700000" algn="tl">
                    <a:srgbClr val="000000">
                      <a:alpha val="43137"/>
                    </a:srgbClr>
                  </a:outerShdw>
                </a:effectLst>
                <a:latin typeface="HGSｺﾞｼｯｸM" panose="020B0600000000000000" pitchFamily="50" charset="-128"/>
                <a:ea typeface="HGSｺﾞｼｯｸM" panose="020B0600000000000000" pitchFamily="50" charset="-128"/>
                <a:cs typeface="Meiryo UI" panose="020B0604030504040204" pitchFamily="50" charset="-128"/>
              </a:rPr>
              <a:t>便益算定項目</a:t>
            </a:r>
            <a:endParaRPr lang="en-US" altLang="ja-JP" sz="2000" b="1" i="1" u="sng" dirty="0">
              <a:effectLst>
                <a:outerShdw blurRad="38100" dist="38100" dir="2700000" algn="tl">
                  <a:srgbClr val="000000">
                    <a:alpha val="43137"/>
                  </a:srgbClr>
                </a:outerShdw>
              </a:effectLst>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9" name="表 18"/>
          <p:cNvGraphicFramePr>
            <a:graphicFrameLocks noGrp="1"/>
          </p:cNvGraphicFramePr>
          <p:nvPr>
            <p:extLst/>
          </p:nvPr>
        </p:nvGraphicFramePr>
        <p:xfrm>
          <a:off x="4932042" y="3478832"/>
          <a:ext cx="3960438" cy="1913871"/>
        </p:xfrm>
        <a:graphic>
          <a:graphicData uri="http://schemas.openxmlformats.org/drawingml/2006/table">
            <a:tbl>
              <a:tblPr firstRow="1" firstCol="1" bandRow="1">
                <a:tableStyleId>{5C22544A-7EE6-4342-B048-85BDC9FD1C3A}</a:tableStyleId>
              </a:tblPr>
              <a:tblGrid>
                <a:gridCol w="1148518">
                  <a:extLst>
                    <a:ext uri="{9D8B030D-6E8A-4147-A177-3AD203B41FA5}">
                      <a16:colId xmlns="" xmlns:a16="http://schemas.microsoft.com/office/drawing/2014/main" val="20000"/>
                    </a:ext>
                  </a:extLst>
                </a:gridCol>
                <a:gridCol w="2811920">
                  <a:extLst>
                    <a:ext uri="{9D8B030D-6E8A-4147-A177-3AD203B41FA5}">
                      <a16:colId xmlns="" xmlns:a16="http://schemas.microsoft.com/office/drawing/2014/main" val="20001"/>
                    </a:ext>
                  </a:extLst>
                </a:gridCol>
              </a:tblGrid>
              <a:tr h="273410">
                <a:tc>
                  <a:txBody>
                    <a:bodyPr/>
                    <a:lstStyle/>
                    <a:p>
                      <a:pPr algn="ctr">
                        <a:lnSpc>
                          <a:spcPts val="1400"/>
                        </a:lnSpc>
                        <a:spcAft>
                          <a:spcPts val="0"/>
                        </a:spcAft>
                      </a:pPr>
                      <a:r>
                        <a:rPr lang="ja-JP" sz="1200" b="0" kern="100" dirty="0">
                          <a:solidFill>
                            <a:sysClr val="windowText" lastClr="000000"/>
                          </a:solidFill>
                          <a:effectLst/>
                          <a:latin typeface="+mn-ea"/>
                          <a:ea typeface="+mn-ea"/>
                        </a:rPr>
                        <a:t>便益算定項目</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spcAft>
                          <a:spcPts val="0"/>
                        </a:spcAft>
                      </a:pPr>
                      <a:r>
                        <a:rPr lang="ja-JP" sz="1200" b="0" kern="100" dirty="0">
                          <a:solidFill>
                            <a:sysClr val="windowText" lastClr="000000"/>
                          </a:solidFill>
                          <a:effectLst/>
                          <a:latin typeface="+mn-ea"/>
                          <a:ea typeface="+mn-ea"/>
                        </a:rPr>
                        <a:t>概　　要</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68703">
                <a:tc>
                  <a:txBody>
                    <a:bodyPr/>
                    <a:lstStyle/>
                    <a:p>
                      <a:pPr algn="ctr">
                        <a:lnSpc>
                          <a:spcPts val="1200"/>
                        </a:lnSpc>
                        <a:spcAft>
                          <a:spcPts val="0"/>
                        </a:spcAft>
                      </a:pPr>
                      <a:r>
                        <a:rPr lang="ja-JP" sz="1200" b="0" kern="100" dirty="0">
                          <a:solidFill>
                            <a:sysClr val="windowText" lastClr="000000"/>
                          </a:solidFill>
                          <a:effectLst/>
                          <a:latin typeface="+mn-ea"/>
                          <a:ea typeface="+mn-ea"/>
                        </a:rPr>
                        <a:t>走行時間</a:t>
                      </a:r>
                      <a:endParaRPr lang="en-US" altLang="ja-JP" sz="1200" b="0" kern="100" dirty="0">
                        <a:solidFill>
                          <a:sysClr val="windowText" lastClr="000000"/>
                        </a:solidFill>
                        <a:effectLst/>
                        <a:latin typeface="+mn-ea"/>
                        <a:ea typeface="+mn-ea"/>
                      </a:endParaRPr>
                    </a:p>
                    <a:p>
                      <a:pPr algn="ctr">
                        <a:lnSpc>
                          <a:spcPts val="1200"/>
                        </a:lnSpc>
                        <a:spcAft>
                          <a:spcPts val="0"/>
                        </a:spcAft>
                      </a:pPr>
                      <a:r>
                        <a:rPr lang="ja-JP" altLang="en-US" sz="1200" b="0" kern="100" dirty="0">
                          <a:solidFill>
                            <a:sysClr val="windowText" lastClr="000000"/>
                          </a:solidFill>
                          <a:effectLst/>
                          <a:latin typeface="+mn-ea"/>
                          <a:ea typeface="+mn-ea"/>
                        </a:rPr>
                        <a:t>による損失</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just">
                        <a:lnSpc>
                          <a:spcPts val="1200"/>
                        </a:lnSpc>
                        <a:spcAft>
                          <a:spcPts val="0"/>
                        </a:spcAft>
                      </a:pPr>
                      <a:r>
                        <a:rPr lang="ja-JP" altLang="en-US" sz="1200" b="0" kern="100" dirty="0">
                          <a:solidFill>
                            <a:sysClr val="windowText" lastClr="000000"/>
                          </a:solidFill>
                          <a:effectLst/>
                          <a:latin typeface="+mn-ea"/>
                          <a:ea typeface="+mn-ea"/>
                        </a:rPr>
                        <a:t>規制による迂回発生や渋滞発生のため</a:t>
                      </a:r>
                      <a:r>
                        <a:rPr lang="ja-JP" sz="1200" b="0" kern="100" dirty="0">
                          <a:solidFill>
                            <a:sysClr val="windowText" lastClr="000000"/>
                          </a:solidFill>
                          <a:effectLst/>
                          <a:latin typeface="+mn-ea"/>
                          <a:ea typeface="+mn-ea"/>
                        </a:rPr>
                        <a:t>走行速度が</a:t>
                      </a:r>
                      <a:r>
                        <a:rPr lang="ja-JP" altLang="en-US" sz="1200" b="0" kern="100" dirty="0">
                          <a:solidFill>
                            <a:sysClr val="windowText" lastClr="000000"/>
                          </a:solidFill>
                          <a:effectLst/>
                          <a:latin typeface="+mn-ea"/>
                          <a:ea typeface="+mn-ea"/>
                        </a:rPr>
                        <a:t>減少することの負の</a:t>
                      </a:r>
                      <a:r>
                        <a:rPr lang="ja-JP" sz="1200" b="0" kern="100" dirty="0">
                          <a:solidFill>
                            <a:sysClr val="windowText" lastClr="000000"/>
                          </a:solidFill>
                          <a:effectLst/>
                          <a:latin typeface="+mn-ea"/>
                          <a:ea typeface="+mn-ea"/>
                        </a:rPr>
                        <a:t>便益。</a:t>
                      </a:r>
                      <a:endParaRPr lang="ja-JP" sz="1200" b="0" kern="100" dirty="0">
                        <a:solidFill>
                          <a:sysClr val="windowText" lastClr="000000"/>
                        </a:solidFill>
                        <a:effectLst/>
                        <a:latin typeface="+mn-ea"/>
                        <a:ea typeface="+mn-ea"/>
                        <a:cs typeface="Times New Roman" panose="02020603050405020304" pitchFamily="18" charset="0"/>
                      </a:endParaRP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703055">
                <a:tc>
                  <a:txBody>
                    <a:bodyPr/>
                    <a:lstStyle/>
                    <a:p>
                      <a:pPr algn="ctr">
                        <a:lnSpc>
                          <a:spcPts val="1200"/>
                        </a:lnSpc>
                        <a:spcAft>
                          <a:spcPts val="0"/>
                        </a:spcAft>
                      </a:pPr>
                      <a:r>
                        <a:rPr lang="ja-JP" sz="1200" b="0" kern="100" dirty="0">
                          <a:solidFill>
                            <a:sysClr val="windowText" lastClr="000000"/>
                          </a:solidFill>
                          <a:effectLst/>
                          <a:latin typeface="+mn-ea"/>
                          <a:ea typeface="+mn-ea"/>
                        </a:rPr>
                        <a:t>走行</a:t>
                      </a:r>
                      <a:r>
                        <a:rPr lang="ja-JP" altLang="en-US" sz="1200" b="0" kern="100" dirty="0">
                          <a:solidFill>
                            <a:sysClr val="windowText" lastClr="000000"/>
                          </a:solidFill>
                          <a:effectLst/>
                          <a:latin typeface="+mn-ea"/>
                          <a:ea typeface="+mn-ea"/>
                        </a:rPr>
                        <a:t>経費</a:t>
                      </a:r>
                      <a:endParaRPr lang="en-US" altLang="ja-JP" sz="1200" b="0" kern="100" dirty="0">
                        <a:solidFill>
                          <a:sysClr val="windowText" lastClr="000000"/>
                        </a:solidFill>
                        <a:effectLst/>
                        <a:latin typeface="+mn-ea"/>
                        <a:ea typeface="+mn-ea"/>
                      </a:endParaRPr>
                    </a:p>
                    <a:p>
                      <a:pPr algn="ctr">
                        <a:lnSpc>
                          <a:spcPts val="1200"/>
                        </a:lnSpc>
                        <a:spcAft>
                          <a:spcPts val="0"/>
                        </a:spcAft>
                      </a:pPr>
                      <a:r>
                        <a:rPr lang="ja-JP" altLang="en-US" sz="1200" b="0" kern="100" dirty="0">
                          <a:solidFill>
                            <a:sysClr val="windowText" lastClr="000000"/>
                          </a:solidFill>
                          <a:effectLst/>
                          <a:latin typeface="+mn-ea"/>
                          <a:ea typeface="+mn-ea"/>
                        </a:rPr>
                        <a:t>による損失</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just">
                        <a:lnSpc>
                          <a:spcPts val="1200"/>
                        </a:lnSpc>
                        <a:spcAft>
                          <a:spcPts val="0"/>
                        </a:spcAft>
                      </a:pPr>
                      <a:r>
                        <a:rPr lang="ja-JP" altLang="en-US" sz="1200" b="0" kern="100" dirty="0">
                          <a:solidFill>
                            <a:sysClr val="windowText" lastClr="000000"/>
                          </a:solidFill>
                          <a:effectLst/>
                          <a:latin typeface="+mn-ea"/>
                          <a:ea typeface="+mn-ea"/>
                        </a:rPr>
                        <a:t>規制による迂回等により</a:t>
                      </a:r>
                      <a:r>
                        <a:rPr lang="ja-JP" sz="1200" b="0" kern="100" dirty="0">
                          <a:solidFill>
                            <a:sysClr val="windowText" lastClr="000000"/>
                          </a:solidFill>
                          <a:effectLst/>
                          <a:latin typeface="+mn-ea"/>
                          <a:ea typeface="+mn-ea"/>
                        </a:rPr>
                        <a:t>走行時間</a:t>
                      </a:r>
                      <a:r>
                        <a:rPr lang="ja-JP" altLang="en-US" sz="1200" b="0" kern="100" dirty="0">
                          <a:solidFill>
                            <a:sysClr val="windowText" lastClr="000000"/>
                          </a:solidFill>
                          <a:effectLst/>
                          <a:latin typeface="+mn-ea"/>
                          <a:ea typeface="+mn-ea"/>
                        </a:rPr>
                        <a:t>や走行距離</a:t>
                      </a:r>
                      <a:r>
                        <a:rPr lang="ja-JP" sz="1200" b="0" kern="100" dirty="0">
                          <a:solidFill>
                            <a:sysClr val="windowText" lastClr="000000"/>
                          </a:solidFill>
                          <a:effectLst/>
                          <a:latin typeface="+mn-ea"/>
                          <a:ea typeface="+mn-ea"/>
                        </a:rPr>
                        <a:t>が</a:t>
                      </a:r>
                      <a:r>
                        <a:rPr lang="ja-JP" altLang="en-US" sz="1200" b="0" kern="100" dirty="0">
                          <a:solidFill>
                            <a:sysClr val="windowText" lastClr="000000"/>
                          </a:solidFill>
                          <a:effectLst/>
                          <a:latin typeface="+mn-ea"/>
                          <a:ea typeface="+mn-ea"/>
                        </a:rPr>
                        <a:t>長くなることで</a:t>
                      </a:r>
                      <a:r>
                        <a:rPr lang="ja-JP" sz="1200" b="0" kern="100" dirty="0">
                          <a:solidFill>
                            <a:sysClr val="windowText" lastClr="000000"/>
                          </a:solidFill>
                          <a:effectLst/>
                          <a:latin typeface="+mn-ea"/>
                          <a:ea typeface="+mn-ea"/>
                        </a:rPr>
                        <a:t>燃料やタイヤ、オイル・チューブ等の消耗が</a:t>
                      </a:r>
                      <a:r>
                        <a:rPr lang="ja-JP" altLang="en-US" sz="1200" b="0" kern="100" dirty="0">
                          <a:solidFill>
                            <a:sysClr val="windowText" lastClr="000000"/>
                          </a:solidFill>
                          <a:effectLst/>
                          <a:latin typeface="+mn-ea"/>
                          <a:ea typeface="+mn-ea"/>
                        </a:rPr>
                        <a:t>発生する負の</a:t>
                      </a:r>
                      <a:r>
                        <a:rPr lang="ja-JP" sz="1200" b="0" kern="100" dirty="0">
                          <a:solidFill>
                            <a:sysClr val="windowText" lastClr="000000"/>
                          </a:solidFill>
                          <a:effectLst/>
                          <a:latin typeface="+mn-ea"/>
                          <a:ea typeface="+mn-ea"/>
                        </a:rPr>
                        <a:t>便益。</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68703">
                <a:tc>
                  <a:txBody>
                    <a:bodyPr/>
                    <a:lstStyle/>
                    <a:p>
                      <a:pPr algn="ctr">
                        <a:lnSpc>
                          <a:spcPts val="1200"/>
                        </a:lnSpc>
                        <a:spcAft>
                          <a:spcPts val="0"/>
                        </a:spcAft>
                      </a:pPr>
                      <a:r>
                        <a:rPr lang="ja-JP" sz="1200" b="0" kern="100" dirty="0">
                          <a:solidFill>
                            <a:sysClr val="windowText" lastClr="000000"/>
                          </a:solidFill>
                          <a:effectLst/>
                          <a:latin typeface="+mn-ea"/>
                          <a:ea typeface="+mn-ea"/>
                        </a:rPr>
                        <a:t>交通事故</a:t>
                      </a:r>
                      <a:endParaRPr lang="en-US" altLang="ja-JP" sz="1200" b="0" kern="100" dirty="0">
                        <a:solidFill>
                          <a:sysClr val="windowText" lastClr="000000"/>
                        </a:solidFill>
                        <a:effectLst/>
                        <a:latin typeface="+mn-ea"/>
                        <a:ea typeface="+mn-ea"/>
                      </a:endParaRPr>
                    </a:p>
                    <a:p>
                      <a:pPr algn="ctr">
                        <a:lnSpc>
                          <a:spcPts val="1200"/>
                        </a:lnSpc>
                        <a:spcAft>
                          <a:spcPts val="0"/>
                        </a:spcAft>
                      </a:pPr>
                      <a:r>
                        <a:rPr lang="ja-JP" altLang="en-US" sz="1200" b="0" kern="100" dirty="0">
                          <a:solidFill>
                            <a:sysClr val="windowText" lastClr="000000"/>
                          </a:solidFill>
                          <a:effectLst/>
                          <a:latin typeface="+mn-ea"/>
                          <a:ea typeface="+mn-ea"/>
                        </a:rPr>
                        <a:t>による損失</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just">
                        <a:lnSpc>
                          <a:spcPts val="1200"/>
                        </a:lnSpc>
                        <a:spcAft>
                          <a:spcPts val="0"/>
                        </a:spcAft>
                      </a:pPr>
                      <a:r>
                        <a:rPr lang="ja-JP" altLang="en-US" sz="1200" b="0" kern="100" dirty="0">
                          <a:solidFill>
                            <a:sysClr val="windowText" lastClr="000000"/>
                          </a:solidFill>
                          <a:effectLst/>
                          <a:latin typeface="+mn-ea"/>
                          <a:ea typeface="+mn-ea"/>
                        </a:rPr>
                        <a:t>規制</a:t>
                      </a:r>
                      <a:r>
                        <a:rPr lang="ja-JP" sz="1200" b="0" kern="100" dirty="0">
                          <a:solidFill>
                            <a:sysClr val="windowText" lastClr="000000"/>
                          </a:solidFill>
                          <a:effectLst/>
                          <a:latin typeface="+mn-ea"/>
                          <a:ea typeface="+mn-ea"/>
                        </a:rPr>
                        <a:t>により交通量が</a:t>
                      </a:r>
                      <a:r>
                        <a:rPr lang="ja-JP" altLang="en-US" sz="1200" b="0" kern="100" dirty="0">
                          <a:solidFill>
                            <a:sysClr val="windowText" lastClr="000000"/>
                          </a:solidFill>
                          <a:effectLst/>
                          <a:latin typeface="+mn-ea"/>
                          <a:ea typeface="+mn-ea"/>
                        </a:rPr>
                        <a:t>集中し</a:t>
                      </a:r>
                      <a:r>
                        <a:rPr lang="ja-JP" sz="1200" b="0" kern="100" dirty="0">
                          <a:solidFill>
                            <a:sysClr val="windowText" lastClr="000000"/>
                          </a:solidFill>
                          <a:effectLst/>
                          <a:latin typeface="+mn-ea"/>
                          <a:ea typeface="+mn-ea"/>
                        </a:rPr>
                        <a:t>、交通事故が</a:t>
                      </a:r>
                      <a:r>
                        <a:rPr lang="ja-JP" altLang="en-US" sz="1200" b="0" kern="100" dirty="0">
                          <a:solidFill>
                            <a:sysClr val="windowText" lastClr="000000"/>
                          </a:solidFill>
                          <a:effectLst/>
                          <a:latin typeface="+mn-ea"/>
                          <a:ea typeface="+mn-ea"/>
                        </a:rPr>
                        <a:t>増加</a:t>
                      </a:r>
                      <a:r>
                        <a:rPr lang="ja-JP" sz="1200" b="0" kern="100" dirty="0">
                          <a:solidFill>
                            <a:sysClr val="windowText" lastClr="000000"/>
                          </a:solidFill>
                          <a:effectLst/>
                          <a:latin typeface="+mn-ea"/>
                          <a:ea typeface="+mn-ea"/>
                        </a:rPr>
                        <a:t>することで</a:t>
                      </a:r>
                      <a:r>
                        <a:rPr lang="ja-JP" altLang="en-US" sz="1200" b="0" kern="100" dirty="0">
                          <a:solidFill>
                            <a:sysClr val="windowText" lastClr="000000"/>
                          </a:solidFill>
                          <a:effectLst/>
                          <a:latin typeface="+mn-ea"/>
                          <a:ea typeface="+mn-ea"/>
                        </a:rPr>
                        <a:t>発生する負の便益</a:t>
                      </a:r>
                      <a:r>
                        <a:rPr lang="ja-JP" sz="1200" b="0" kern="100" dirty="0">
                          <a:solidFill>
                            <a:sysClr val="windowText" lastClr="000000"/>
                          </a:solidFill>
                          <a:effectLst/>
                          <a:latin typeface="+mn-ea"/>
                          <a:ea typeface="+mn-ea"/>
                        </a:rPr>
                        <a:t>。</a:t>
                      </a:r>
                      <a:endParaRPr lang="ja-JP" sz="1200" b="0" kern="100" dirty="0">
                        <a:solidFill>
                          <a:sysClr val="windowText" lastClr="000000"/>
                        </a:solidFill>
                        <a:effectLst/>
                        <a:latin typeface="+mn-ea"/>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cxnSp>
        <p:nvCxnSpPr>
          <p:cNvPr id="13" name="直線矢印コネクタ 12"/>
          <p:cNvCxnSpPr>
            <a:stCxn id="5" idx="2"/>
            <a:endCxn id="7" idx="0"/>
          </p:cNvCxnSpPr>
          <p:nvPr/>
        </p:nvCxnSpPr>
        <p:spPr>
          <a:xfrm flipH="1">
            <a:off x="2813178" y="4042444"/>
            <a:ext cx="5546" cy="2514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7" idx="2"/>
            <a:endCxn id="6" idx="0"/>
          </p:cNvCxnSpPr>
          <p:nvPr/>
        </p:nvCxnSpPr>
        <p:spPr>
          <a:xfrm flipH="1">
            <a:off x="2789100" y="4869381"/>
            <a:ext cx="0" cy="282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a:t>
            </a:r>
            <a:r>
              <a:rPr kumimoji="1" lang="en-US" altLang="ja-JP" dirty="0"/>
              <a:t>1-2</a:t>
            </a:r>
            <a:endParaRPr kumimoji="1" lang="ja-JP" altLang="en-US" dirty="0"/>
          </a:p>
        </p:txBody>
      </p:sp>
    </p:spTree>
    <p:extLst>
      <p:ext uri="{BB962C8B-B14F-4D97-AF65-F5344CB8AC3E}">
        <p14:creationId xmlns:p14="http://schemas.microsoft.com/office/powerpoint/2010/main" val="41340078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00BCEF-5A23-4458-87E2-81BADE0A8F0D}">
  <ds:schemaRef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C7ADBD6-3E06-4A22-9F12-B4B3B227DF50}">
  <ds:schemaRefs>
    <ds:schemaRef ds:uri="http://schemas.microsoft.com/sharepoint/v3/contenttype/forms"/>
  </ds:schemaRefs>
</ds:datastoreItem>
</file>

<file path=customXml/itemProps3.xml><?xml version="1.0" encoding="utf-8"?>
<ds:datastoreItem xmlns:ds="http://schemas.openxmlformats.org/officeDocument/2006/customXml" ds:itemID="{9126BCFA-A113-4B0D-B323-C42B8AA12F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Origin</Template>
  <TotalTime>12309</TotalTime>
  <Words>2498</Words>
  <Application>Microsoft Office PowerPoint</Application>
  <PresentationFormat>画面に合わせる (4:3)</PresentationFormat>
  <Paragraphs>619</Paragraphs>
  <Slides>25</Slides>
  <Notes>24</Notes>
  <HiddenSlides>0</HiddenSlides>
  <MMClips>0</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アース</vt:lpstr>
      <vt:lpstr>大幹線道路における橋梁群の 維持管理・更新のあり方について　　</vt:lpstr>
      <vt:lpstr>PowerPoint プレゼンテーション</vt:lpstr>
      <vt:lpstr>１．検討課題</vt:lpstr>
      <vt:lpstr>１．検討概要 　○検討フロー（全体）</vt:lpstr>
      <vt:lpstr>２．社会的影響の検討方針 　１）社会的影響フロー</vt:lpstr>
      <vt:lpstr>２．社会的影響の検討方針</vt:lpstr>
      <vt:lpstr>２．社会的影響の検討方針 　３）検討エリア</vt:lpstr>
      <vt:lpstr>２．社会的影響の検討方針 　３）検討エリア</vt:lpstr>
      <vt:lpstr>２．社会的影響の検討方針 　４）負の便益の算出</vt:lpstr>
      <vt:lpstr>２．社会的影響の検討方針 　５）アウトプットイメージ（参考）</vt:lpstr>
      <vt:lpstr>２．社会的影響の検討方針 　６）アウトプットイメージ（参考）</vt:lpstr>
      <vt:lpstr>２．社会的影響の検討方針 　７）ミクロシミュレーションの検討方針</vt:lpstr>
      <vt:lpstr>２．社会的影響の検討方針</vt:lpstr>
      <vt:lpstr>２．社会的影響の検討方針 　９）その他渋滞が及ぼす地域への影響</vt:lpstr>
      <vt:lpstr>２．社会的影響の検討方針 　10）渋滞が及ぼす地域への影響に関するアウトプットイメージ</vt:lpstr>
      <vt:lpstr>３．更新におけるメリット（想定）　　　　　　　　　　　　　　　　　　　　　　　　　　　</vt:lpstr>
      <vt:lpstr>４．跨線橋の補修・補強検討</vt:lpstr>
      <vt:lpstr>４．跨線橋の補修・補強検討 　２）跨線橋の抽出 </vt:lpstr>
      <vt:lpstr>PowerPoint プレゼンテーション</vt:lpstr>
      <vt:lpstr>４．跨線橋の補修・補強検討</vt:lpstr>
      <vt:lpstr>４．跨線橋の補修・補強検討</vt:lpstr>
      <vt:lpstr>４．跨線橋の補修・補強検討</vt:lpstr>
      <vt:lpstr>４．跨線橋の補修・補強検討</vt:lpstr>
      <vt:lpstr>４．跨線橋の補修・補強検討</vt:lpstr>
      <vt:lpstr>５．まとめ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561</cp:revision>
  <cp:lastPrinted>2016-09-26T11:20:06Z</cp:lastPrinted>
  <dcterms:created xsi:type="dcterms:W3CDTF">2015-11-17T02:43:53Z</dcterms:created>
  <dcterms:modified xsi:type="dcterms:W3CDTF">2016-09-27T10:52:49Z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