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8.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3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notesSlides/notesSlide15.xml" ContentType="application/vnd.openxmlformats-officedocument.presentationml.notesSlide+xml"/>
  <Override PartName="/ppt/notesSlides/notesSlide30.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notesSlides/notesSlide29.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commentAuthors.xml" ContentType="application/vnd.openxmlformats-officedocument.presentationml.commentAuthors+xml"/>
  <Override PartName="/ppt/charts/chart9.xml" ContentType="application/vnd.openxmlformats-officedocument.drawingml.chart+xml"/>
  <Override PartName="/ppt/charts/chart8.xml" ContentType="application/vnd.openxmlformats-officedocument.drawingml.chart+xml"/>
  <Override PartName="/ppt/charts/chart7.xml" ContentType="application/vnd.openxmlformats-officedocument.drawingml.chart+xml"/>
  <Override PartName="/ppt/charts/chart6.xml" ContentType="application/vnd.openxmlformats-officedocument.drawingml.chart+xml"/>
  <Override PartName="/ppt/theme/theme2.xml" ContentType="application/vnd.openxmlformats-officedocument.theme+xml"/>
  <Override PartName="/ppt/theme/theme1.xml" ContentType="application/vnd.openxmlformats-officedocument.theme+xml"/>
  <Override PartName="/ppt/charts/chart5.xml" ContentType="application/vnd.openxmlformats-officedocument.drawingml.chart+xml"/>
  <Override PartName="/ppt/charts/chart4.xml" ContentType="application/vnd.openxmlformats-officedocument.drawingml.chart+xml"/>
  <Override PartName="/ppt/charts/chart3.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rts/style6.xml" ContentType="application/vnd.ms-office.chartstyle+xml"/>
  <Override PartName="/ppt/charts/style1.xml" ContentType="application/vnd.ms-office.chartstyle+xml"/>
  <Override PartName="/ppt/charts/colors1.xml" ContentType="application/vnd.ms-office.chartcolorstyle+xml"/>
  <Override PartName="/ppt/charts/colors5.xml" ContentType="application/vnd.ms-office.chartcolorstyle+xml"/>
  <Override PartName="/ppt/charts/style5.xml" ContentType="application/vnd.ms-office.chartstyle+xml"/>
  <Override PartName="/ppt/charts/colors4.xml" ContentType="application/vnd.ms-office.chartcolorstyle+xml"/>
  <Override PartName="/ppt/charts/style4.xml" ContentType="application/vnd.ms-office.chartstyle+xml"/>
  <Override PartName="/ppt/charts/colors3.xml" ContentType="application/vnd.ms-office.chartcolorstyle+xml"/>
  <Override PartName="/ppt/charts/style3.xml" ContentType="application/vnd.ms-office.chartstyle+xml"/>
  <Override PartName="/ppt/charts/colors2.xml" ContentType="application/vnd.ms-office.chartcolorstyle+xml"/>
  <Override PartName="/ppt/charts/style2.xml" ContentType="application/vnd.ms-office.chartstyle+xml"/>
  <Override PartName="/ppt/charts/colors6.xml" ContentType="application/vnd.ms-office.chartcolorstyle+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6"/>
  </p:notesMasterIdLst>
  <p:sldIdLst>
    <p:sldId id="256" r:id="rId2"/>
    <p:sldId id="459" r:id="rId3"/>
    <p:sldId id="460" r:id="rId4"/>
    <p:sldId id="461" r:id="rId5"/>
    <p:sldId id="462" r:id="rId6"/>
    <p:sldId id="463" r:id="rId7"/>
    <p:sldId id="493" r:id="rId8"/>
    <p:sldId id="503" r:id="rId9"/>
    <p:sldId id="504" r:id="rId10"/>
    <p:sldId id="521" r:id="rId11"/>
    <p:sldId id="526" r:id="rId12"/>
    <p:sldId id="527" r:id="rId13"/>
    <p:sldId id="524" r:id="rId14"/>
    <p:sldId id="529" r:id="rId15"/>
    <p:sldId id="496" r:id="rId16"/>
    <p:sldId id="497" r:id="rId17"/>
    <p:sldId id="498" r:id="rId18"/>
    <p:sldId id="499" r:id="rId19"/>
    <p:sldId id="500" r:id="rId20"/>
    <p:sldId id="501" r:id="rId21"/>
    <p:sldId id="466" r:id="rId22"/>
    <p:sldId id="467" r:id="rId23"/>
    <p:sldId id="468" r:id="rId24"/>
    <p:sldId id="469" r:id="rId25"/>
    <p:sldId id="470" r:id="rId26"/>
    <p:sldId id="471" r:id="rId27"/>
    <p:sldId id="472" r:id="rId28"/>
    <p:sldId id="473" r:id="rId29"/>
    <p:sldId id="474" r:id="rId30"/>
    <p:sldId id="475" r:id="rId31"/>
    <p:sldId id="528" r:id="rId32"/>
    <p:sldId id="507" r:id="rId33"/>
    <p:sldId id="509" r:id="rId34"/>
    <p:sldId id="510" r:id="rId35"/>
    <p:sldId id="511" r:id="rId36"/>
    <p:sldId id="512" r:id="rId37"/>
    <p:sldId id="513" r:id="rId38"/>
    <p:sldId id="514" r:id="rId39"/>
    <p:sldId id="515" r:id="rId40"/>
    <p:sldId id="516" r:id="rId41"/>
    <p:sldId id="517" r:id="rId42"/>
    <p:sldId id="518" r:id="rId43"/>
    <p:sldId id="519" r:id="rId44"/>
    <p:sldId id="520" r:id="rId4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3" clrIdx="0"/>
  <p:cmAuthor id="1" name="谷　直彦" initials="谷　直彦"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CCFF99"/>
    <a:srgbClr val="00FF00"/>
    <a:srgbClr val="FFCCFF"/>
    <a:srgbClr val="FF99FF"/>
    <a:srgbClr val="FF9999"/>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96" autoAdjust="0"/>
    <p:restoredTop sz="94270" autoAdjust="0"/>
  </p:normalViewPr>
  <p:slideViewPr>
    <p:cSldViewPr>
      <p:cViewPr>
        <p:scale>
          <a:sx n="66" d="100"/>
          <a:sy n="66" d="100"/>
        </p:scale>
        <p:origin x="-1434"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420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36039;&#26009;\30&#28857;&#20197;&#19978;&#12392;&#12394;&#12427;&#27211;&#26753;&#12398;&#20998;&#26512;%20&#12288;&#12383;&#12417;&#12375;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20-%20&#12467;&#12500;&#12540;.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'健全度の割合(現在)'!$X$2255</c:f>
              <c:strCache>
                <c:ptCount val="1"/>
                <c:pt idx="0">
                  <c:v>健全度≦70</c:v>
                </c:pt>
              </c:strCache>
            </c:strRef>
          </c:tx>
          <c:spPr>
            <a:solidFill>
              <a:srgbClr val="FF0000">
                <a:alpha val="40000"/>
              </a:srgbClr>
            </a:solidFill>
            <a:ln w="19050">
              <a:solidFill>
                <a:srgbClr val="FF5050"/>
              </a:solidFill>
            </a:ln>
            <a:effectLst/>
          </c:spPr>
          <c:invertIfNegative val="0"/>
          <c:dLbls>
            <c:spPr>
              <a:solidFill>
                <a:schemeClr val="bg1">
                  <a:alpha val="6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00000"/>
                    </a:solidFill>
                    <a:latin typeface="+mn-lt"/>
                    <a:ea typeface="+mn-ea"/>
                    <a:cs typeface="+mn-cs"/>
                  </a:defRPr>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'健全度の割合(現在)'!$Y$2253:$AA$2253</c:f>
              <c:strCache>
                <c:ptCount val="3"/>
                <c:pt idx="0">
                  <c:v>59年以下</c:v>
                </c:pt>
                <c:pt idx="1">
                  <c:v>60～69年</c:v>
                </c:pt>
                <c:pt idx="2">
                  <c:v>70年以上</c:v>
                </c:pt>
              </c:strCache>
            </c:strRef>
          </c:cat>
          <c:val>
            <c:numRef>
              <c:f>'健全度の割合(現在)'!$Y$2255:$AA$2255</c:f>
              <c:numCache>
                <c:formatCode>0.0_ </c:formatCode>
                <c:ptCount val="3"/>
                <c:pt idx="0">
                  <c:v>28.915662650602407</c:v>
                </c:pt>
                <c:pt idx="1">
                  <c:v>28.187919463087248</c:v>
                </c:pt>
                <c:pt idx="2">
                  <c:v>29.707112970711297</c:v>
                </c:pt>
              </c:numCache>
            </c:numRef>
          </c:val>
          <c:extLst xmlns:c16r2="http://schemas.microsoft.com/office/drawing/2015/06/chart">
            <c:ext xmlns:c16="http://schemas.microsoft.com/office/drawing/2014/chart" uri="{C3380CC4-5D6E-409C-BE32-E72D297353CC}">
              <c16:uniqueId val="{00000000-45C7-488F-9D52-557DEFA3F0BE}"/>
            </c:ext>
          </c:extLst>
        </c:ser>
        <c:ser>
          <c:idx val="0"/>
          <c:order val="1"/>
          <c:tx>
            <c:strRef>
              <c:f>'健全度の割合(現在)'!$X$2254</c:f>
              <c:strCache>
                <c:ptCount val="1"/>
                <c:pt idx="0">
                  <c:v>70＜健全度</c:v>
                </c:pt>
              </c:strCache>
            </c:strRef>
          </c:tx>
          <c:spPr>
            <a:pattFill prst="ltDnDiag">
              <a:fgClr>
                <a:srgbClr val="00B0F0"/>
              </a:fgClr>
              <a:bgClr>
                <a:schemeClr val="bg1"/>
              </a:bgClr>
            </a:pattFill>
            <a:ln w="19050">
              <a:solidFill>
                <a:srgbClr val="0070C0"/>
              </a:solidFill>
            </a:ln>
            <a:effectLst/>
          </c:spPr>
          <c:invertIfNegative val="0"/>
          <c:dLbls>
            <c:spPr>
              <a:solidFill>
                <a:schemeClr val="bg1">
                  <a:alpha val="6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'健全度の割合(現在)'!$Y$2253:$AA$2253</c:f>
              <c:strCache>
                <c:ptCount val="3"/>
                <c:pt idx="0">
                  <c:v>59年以下</c:v>
                </c:pt>
                <c:pt idx="1">
                  <c:v>60～69年</c:v>
                </c:pt>
                <c:pt idx="2">
                  <c:v>70年以上</c:v>
                </c:pt>
              </c:strCache>
            </c:strRef>
          </c:cat>
          <c:val>
            <c:numRef>
              <c:f>'健全度の割合(現在)'!$Y$2254:$AA$2254</c:f>
              <c:numCache>
                <c:formatCode>0.0_ </c:formatCode>
                <c:ptCount val="3"/>
                <c:pt idx="0">
                  <c:v>71.0843373493976</c:v>
                </c:pt>
                <c:pt idx="1">
                  <c:v>71.812080536912745</c:v>
                </c:pt>
                <c:pt idx="2">
                  <c:v>70.292887029288693</c:v>
                </c:pt>
              </c:numCache>
            </c:numRef>
          </c:val>
          <c:extLst xmlns:c16r2="http://schemas.microsoft.com/office/drawing/2015/06/chart">
            <c:ext xmlns:c16="http://schemas.microsoft.com/office/drawing/2014/chart" uri="{C3380CC4-5D6E-409C-BE32-E72D297353CC}">
              <c16:uniqueId val="{00000001-45C7-488F-9D52-557DEFA3F0BE}"/>
            </c:ext>
          </c:extLst>
        </c:ser>
        <c:dLbls>
          <c:showLegendKey val="0"/>
          <c:showVal val="0"/>
          <c:showCatName val="0"/>
          <c:showSerName val="0"/>
          <c:showPercent val="0"/>
          <c:showBubbleSize val="0"/>
        </c:dLbls>
        <c:gapWidth val="150"/>
        <c:overlap val="100"/>
        <c:axId val="97189248"/>
        <c:axId val="99705984"/>
      </c:barChart>
      <c:catAx>
        <c:axId val="9718924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99705984"/>
        <c:crosses val="autoZero"/>
        <c:auto val="1"/>
        <c:lblAlgn val="ctr"/>
        <c:lblOffset val="100"/>
        <c:noMultiLvlLbl val="0"/>
      </c:catAx>
      <c:valAx>
        <c:axId val="99705984"/>
        <c:scaling>
          <c:orientation val="minMax"/>
          <c:max val="100"/>
        </c:scaling>
        <c:delete val="0"/>
        <c:axPos val="l"/>
        <c:majorGridlines>
          <c:spPr>
            <a:ln w="3175" cap="flat" cmpd="sng" algn="ctr">
              <a:solidFill>
                <a:schemeClr val="bg1">
                  <a:lumMod val="85000"/>
                </a:schemeClr>
              </a:solidFill>
              <a:prstDash val="sysDot"/>
              <a:round/>
            </a:ln>
            <a:effectLst/>
          </c:spPr>
        </c:majorGridlines>
        <c:numFmt formatCode="General"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97189248"/>
        <c:crosses val="autoZero"/>
        <c:crossBetween val="between"/>
        <c:majorUnit val="50"/>
      </c:valAx>
      <c:spPr>
        <a:solidFill>
          <a:schemeClr val="bg1"/>
        </a:solid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81065549504592E-2"/>
          <c:y val="2.7070330588138371E-2"/>
          <c:w val="0.90361762162723358"/>
          <c:h val="0.89319307176805141"/>
        </c:manualLayout>
      </c:layout>
      <c:barChart>
        <c:barDir val="col"/>
        <c:grouping val="clustered"/>
        <c:varyColors val="0"/>
        <c:ser>
          <c:idx val="0"/>
          <c:order val="0"/>
          <c:tx>
            <c:strRef>
              <c:f>橋梁数と評価点!$F$3</c:f>
              <c:strCache>
                <c:ptCount val="1"/>
                <c:pt idx="0">
                  <c:v>橋梁数</c:v>
                </c:pt>
              </c:strCache>
            </c:strRef>
          </c:tx>
          <c:spPr>
            <a:solidFill>
              <a:srgbClr val="0070C0"/>
            </a:solidFill>
            <a:ln>
              <a:noFill/>
            </a:ln>
            <a:effectLst/>
          </c:spPr>
          <c:invertIfNegative val="0"/>
          <c:dPt>
            <c:idx val="3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1-BF9A-42AE-9564-E6F1136A9694}"/>
              </c:ext>
            </c:extLst>
          </c:dPt>
          <c:dPt>
            <c:idx val="31"/>
            <c:invertIfNegative val="0"/>
            <c:bubble3D val="0"/>
            <c:extLst xmlns:c16r2="http://schemas.microsoft.com/office/drawing/2015/06/chart">
              <c:ext xmlns:c16="http://schemas.microsoft.com/office/drawing/2014/chart" uri="{C3380CC4-5D6E-409C-BE32-E72D297353CC}">
                <c16:uniqueId val="{00000002-BF9A-42AE-9564-E6F1136A9694}"/>
              </c:ext>
            </c:extLst>
          </c:dPt>
          <c:dPt>
            <c:idx val="32"/>
            <c:invertIfNegative val="0"/>
            <c:bubble3D val="0"/>
            <c:extLst xmlns:c16r2="http://schemas.microsoft.com/office/drawing/2015/06/chart">
              <c:ext xmlns:c16="http://schemas.microsoft.com/office/drawing/2014/chart" uri="{C3380CC4-5D6E-409C-BE32-E72D297353CC}">
                <c16:uniqueId val="{00000003-BF9A-42AE-9564-E6F1136A9694}"/>
              </c:ext>
            </c:extLst>
          </c:dPt>
          <c:dPt>
            <c:idx val="34"/>
            <c:invertIfNegative val="0"/>
            <c:bubble3D val="0"/>
            <c:extLst xmlns:c16r2="http://schemas.microsoft.com/office/drawing/2015/06/chart">
              <c:ext xmlns:c16="http://schemas.microsoft.com/office/drawing/2014/chart" uri="{C3380CC4-5D6E-409C-BE32-E72D297353CC}">
                <c16:uniqueId val="{00000004-BF9A-42AE-9564-E6F1136A9694}"/>
              </c:ext>
            </c:extLst>
          </c:dPt>
          <c:dPt>
            <c:idx val="3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6-BF9A-42AE-9564-E6F1136A9694}"/>
              </c:ext>
            </c:extLst>
          </c:dPt>
          <c:dPt>
            <c:idx val="3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8-BF9A-42AE-9564-E6F1136A9694}"/>
              </c:ext>
            </c:extLst>
          </c:dPt>
          <c:dPt>
            <c:idx val="38"/>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A-BF9A-42AE-9564-E6F1136A9694}"/>
              </c:ext>
            </c:extLst>
          </c:dPt>
          <c:dPt>
            <c:idx val="4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C-BF9A-42AE-9564-E6F1136A9694}"/>
              </c:ext>
            </c:extLst>
          </c:dPt>
          <c:dPt>
            <c:idx val="4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E-BF9A-42AE-9564-E6F1136A9694}"/>
              </c:ext>
            </c:extLst>
          </c:dPt>
          <c:dPt>
            <c:idx val="49"/>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0-BF9A-42AE-9564-E6F1136A9694}"/>
              </c:ext>
            </c:extLst>
          </c:dPt>
          <c:cat>
            <c:numRef>
              <c:f>橋梁数と評価点!$D$4:$D$54</c:f>
              <c:numCache>
                <c:formatCode>General</c:formatCode>
                <c:ptCount val="51"/>
                <c:pt idx="0">
                  <c:v>0</c:v>
                </c:pt>
                <c:pt idx="10">
                  <c:v>10</c:v>
                </c:pt>
                <c:pt idx="20">
                  <c:v>20</c:v>
                </c:pt>
                <c:pt idx="30">
                  <c:v>30</c:v>
                </c:pt>
                <c:pt idx="40">
                  <c:v>40</c:v>
                </c:pt>
                <c:pt idx="50">
                  <c:v>50</c:v>
                </c:pt>
              </c:numCache>
            </c:numRef>
          </c:cat>
          <c:val>
            <c:numRef>
              <c:f>橋梁数と評価点!$F$4:$F$54</c:f>
              <c:numCache>
                <c:formatCode>General</c:formatCode>
                <c:ptCount val="51"/>
                <c:pt idx="0">
                  <c:v>200</c:v>
                </c:pt>
                <c:pt idx="1">
                  <c:v>312</c:v>
                </c:pt>
                <c:pt idx="2">
                  <c:v>793</c:v>
                </c:pt>
                <c:pt idx="3">
                  <c:v>264</c:v>
                </c:pt>
                <c:pt idx="4">
                  <c:v>128</c:v>
                </c:pt>
                <c:pt idx="5">
                  <c:v>74</c:v>
                </c:pt>
                <c:pt idx="6">
                  <c:v>45</c:v>
                </c:pt>
                <c:pt idx="7">
                  <c:v>44</c:v>
                </c:pt>
                <c:pt idx="8">
                  <c:v>38</c:v>
                </c:pt>
                <c:pt idx="9">
                  <c:v>20</c:v>
                </c:pt>
                <c:pt idx="10">
                  <c:v>32</c:v>
                </c:pt>
                <c:pt idx="11">
                  <c:v>59</c:v>
                </c:pt>
                <c:pt idx="12">
                  <c:v>40</c:v>
                </c:pt>
                <c:pt idx="13">
                  <c:v>31</c:v>
                </c:pt>
                <c:pt idx="14">
                  <c:v>26</c:v>
                </c:pt>
                <c:pt idx="15">
                  <c:v>15</c:v>
                </c:pt>
                <c:pt idx="16">
                  <c:v>14</c:v>
                </c:pt>
                <c:pt idx="17">
                  <c:v>5</c:v>
                </c:pt>
                <c:pt idx="18">
                  <c:v>3</c:v>
                </c:pt>
                <c:pt idx="19">
                  <c:v>1</c:v>
                </c:pt>
                <c:pt idx="20">
                  <c:v>1</c:v>
                </c:pt>
                <c:pt idx="21">
                  <c:v>2</c:v>
                </c:pt>
                <c:pt idx="22">
                  <c:v>12</c:v>
                </c:pt>
                <c:pt idx="23">
                  <c:v>13</c:v>
                </c:pt>
                <c:pt idx="24">
                  <c:v>12</c:v>
                </c:pt>
                <c:pt idx="25">
                  <c:v>1</c:v>
                </c:pt>
                <c:pt idx="26">
                  <c:v>15</c:v>
                </c:pt>
                <c:pt idx="27">
                  <c:v>7</c:v>
                </c:pt>
                <c:pt idx="28">
                  <c:v>1</c:v>
                </c:pt>
                <c:pt idx="29">
                  <c:v>2</c:v>
                </c:pt>
                <c:pt idx="30">
                  <c:v>1</c:v>
                </c:pt>
                <c:pt idx="31">
                  <c:v>2</c:v>
                </c:pt>
                <c:pt idx="32">
                  <c:v>1</c:v>
                </c:pt>
                <c:pt idx="33">
                  <c:v>0</c:v>
                </c:pt>
                <c:pt idx="34">
                  <c:v>1</c:v>
                </c:pt>
                <c:pt idx="35">
                  <c:v>0</c:v>
                </c:pt>
                <c:pt idx="36">
                  <c:v>0</c:v>
                </c:pt>
                <c:pt idx="37">
                  <c:v>0</c:v>
                </c:pt>
                <c:pt idx="38">
                  <c:v>0</c:v>
                </c:pt>
                <c:pt idx="39">
                  <c:v>0</c:v>
                </c:pt>
                <c:pt idx="40">
                  <c:v>0</c:v>
                </c:pt>
                <c:pt idx="41">
                  <c:v>0</c:v>
                </c:pt>
                <c:pt idx="42">
                  <c:v>0</c:v>
                </c:pt>
                <c:pt idx="43">
                  <c:v>0</c:v>
                </c:pt>
                <c:pt idx="44">
                  <c:v>0</c:v>
                </c:pt>
                <c:pt idx="45">
                  <c:v>0</c:v>
                </c:pt>
                <c:pt idx="46">
                  <c:v>1</c:v>
                </c:pt>
                <c:pt idx="47">
                  <c:v>0</c:v>
                </c:pt>
                <c:pt idx="48">
                  <c:v>0</c:v>
                </c:pt>
                <c:pt idx="49">
                  <c:v>1</c:v>
                </c:pt>
                <c:pt idx="50">
                  <c:v>0</c:v>
                </c:pt>
              </c:numCache>
            </c:numRef>
          </c:val>
          <c:extLst xmlns:c16r2="http://schemas.microsoft.com/office/drawing/2015/06/chart">
            <c:ext xmlns:c16="http://schemas.microsoft.com/office/drawing/2014/chart" uri="{C3380CC4-5D6E-409C-BE32-E72D297353CC}">
              <c16:uniqueId val="{00000011-BF9A-42AE-9564-E6F1136A9694}"/>
            </c:ext>
          </c:extLst>
        </c:ser>
        <c:dLbls>
          <c:showLegendKey val="0"/>
          <c:showVal val="0"/>
          <c:showCatName val="0"/>
          <c:showSerName val="0"/>
          <c:showPercent val="0"/>
          <c:showBubbleSize val="0"/>
        </c:dLbls>
        <c:gapWidth val="182"/>
        <c:axId val="100354304"/>
        <c:axId val="100368384"/>
      </c:barChart>
      <c:catAx>
        <c:axId val="100354304"/>
        <c:scaling>
          <c:orientation val="minMax"/>
        </c:scaling>
        <c:delete val="0"/>
        <c:axPos val="b"/>
        <c:minorGridlines>
          <c:spPr>
            <a:ln w="3175" cap="flat" cmpd="sng" algn="ctr">
              <a:solidFill>
                <a:schemeClr val="bg1">
                  <a:lumMod val="85000"/>
                </a:schemeClr>
              </a:solidFill>
              <a:prstDash val="sysDot"/>
              <a:round/>
            </a:ln>
            <a:effectLst/>
          </c:spPr>
        </c:minorGridlines>
        <c:numFmt formatCode="General"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200" b="0" i="0" u="none" strike="noStrike" kern="1200" baseline="0">
                <a:solidFill>
                  <a:schemeClr val="tx1"/>
                </a:solidFill>
                <a:latin typeface="+mn-lt"/>
                <a:ea typeface="+mn-ea"/>
                <a:cs typeface="+mn-cs"/>
              </a:defRPr>
            </a:pPr>
            <a:endParaRPr lang="ja-JP"/>
          </a:p>
        </c:txPr>
        <c:crossAx val="100368384"/>
        <c:crosses val="autoZero"/>
        <c:auto val="0"/>
        <c:lblAlgn val="ctr"/>
        <c:lblOffset val="10"/>
        <c:tickMarkSkip val="10"/>
        <c:noMultiLvlLbl val="0"/>
      </c:catAx>
      <c:valAx>
        <c:axId val="100368384"/>
        <c:scaling>
          <c:orientation val="minMax"/>
          <c:max val="8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00354304"/>
        <c:crosses val="autoZero"/>
        <c:crossBetween val="midCat"/>
        <c:majorUnit val="2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81065549504592E-2"/>
          <c:y val="2.7070330588138371E-2"/>
          <c:w val="0.90361762162723358"/>
          <c:h val="0.89319307176805141"/>
        </c:manualLayout>
      </c:layout>
      <c:barChart>
        <c:barDir val="col"/>
        <c:grouping val="clustered"/>
        <c:varyColors val="0"/>
        <c:ser>
          <c:idx val="0"/>
          <c:order val="0"/>
          <c:tx>
            <c:strRef>
              <c:f>橋梁数と評価点!$F$3</c:f>
              <c:strCache>
                <c:ptCount val="1"/>
                <c:pt idx="0">
                  <c:v>橋梁数</c:v>
                </c:pt>
              </c:strCache>
            </c:strRef>
          </c:tx>
          <c:spPr>
            <a:solidFill>
              <a:srgbClr val="0070C0"/>
            </a:solidFill>
            <a:ln>
              <a:noFill/>
            </a:ln>
            <a:effectLst/>
          </c:spPr>
          <c:invertIfNegative val="0"/>
          <c:dPt>
            <c:idx val="3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1-13DE-4B10-9706-04348A0EFBD5}"/>
              </c:ext>
            </c:extLst>
          </c:dPt>
          <c:dPt>
            <c:idx val="31"/>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13DE-4B10-9706-04348A0EFBD5}"/>
              </c:ext>
            </c:extLst>
          </c:dPt>
          <c:dPt>
            <c:idx val="3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5-13DE-4B10-9706-04348A0EFBD5}"/>
              </c:ext>
            </c:extLst>
          </c:dPt>
          <c:dPt>
            <c:idx val="34"/>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7-13DE-4B10-9706-04348A0EFBD5}"/>
              </c:ext>
            </c:extLst>
          </c:dPt>
          <c:dPt>
            <c:idx val="3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9-13DE-4B10-9706-04348A0EFBD5}"/>
              </c:ext>
            </c:extLst>
          </c:dPt>
          <c:dPt>
            <c:idx val="3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B-13DE-4B10-9706-04348A0EFBD5}"/>
              </c:ext>
            </c:extLst>
          </c:dPt>
          <c:dPt>
            <c:idx val="38"/>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D-13DE-4B10-9706-04348A0EFBD5}"/>
              </c:ext>
            </c:extLst>
          </c:dPt>
          <c:dPt>
            <c:idx val="4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F-13DE-4B10-9706-04348A0EFBD5}"/>
              </c:ext>
            </c:extLst>
          </c:dPt>
          <c:dPt>
            <c:idx val="4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1-13DE-4B10-9706-04348A0EFBD5}"/>
              </c:ext>
            </c:extLst>
          </c:dPt>
          <c:dPt>
            <c:idx val="49"/>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3-13DE-4B10-9706-04348A0EFBD5}"/>
              </c:ext>
            </c:extLst>
          </c:dPt>
          <c:cat>
            <c:numRef>
              <c:f>橋梁数と評価点!$D$4:$D$54</c:f>
              <c:numCache>
                <c:formatCode>General</c:formatCode>
                <c:ptCount val="51"/>
                <c:pt idx="0">
                  <c:v>0</c:v>
                </c:pt>
                <c:pt idx="10">
                  <c:v>10</c:v>
                </c:pt>
                <c:pt idx="20">
                  <c:v>20</c:v>
                </c:pt>
                <c:pt idx="30">
                  <c:v>30</c:v>
                </c:pt>
                <c:pt idx="40">
                  <c:v>40</c:v>
                </c:pt>
                <c:pt idx="50">
                  <c:v>50</c:v>
                </c:pt>
              </c:numCache>
            </c:numRef>
          </c:cat>
          <c:val>
            <c:numRef>
              <c:f>橋梁数と評価点!$F$4:$F$54</c:f>
              <c:numCache>
                <c:formatCode>General</c:formatCode>
                <c:ptCount val="51"/>
                <c:pt idx="0">
                  <c:v>200</c:v>
                </c:pt>
                <c:pt idx="1">
                  <c:v>312</c:v>
                </c:pt>
                <c:pt idx="2">
                  <c:v>793</c:v>
                </c:pt>
                <c:pt idx="3">
                  <c:v>264</c:v>
                </c:pt>
                <c:pt idx="4">
                  <c:v>128</c:v>
                </c:pt>
                <c:pt idx="5">
                  <c:v>74</c:v>
                </c:pt>
                <c:pt idx="6">
                  <c:v>45</c:v>
                </c:pt>
                <c:pt idx="7">
                  <c:v>44</c:v>
                </c:pt>
                <c:pt idx="8">
                  <c:v>38</c:v>
                </c:pt>
                <c:pt idx="9">
                  <c:v>20</c:v>
                </c:pt>
                <c:pt idx="10">
                  <c:v>32</c:v>
                </c:pt>
                <c:pt idx="11">
                  <c:v>59</c:v>
                </c:pt>
                <c:pt idx="12">
                  <c:v>40</c:v>
                </c:pt>
                <c:pt idx="13">
                  <c:v>31</c:v>
                </c:pt>
                <c:pt idx="14">
                  <c:v>26</c:v>
                </c:pt>
                <c:pt idx="15">
                  <c:v>15</c:v>
                </c:pt>
                <c:pt idx="16">
                  <c:v>14</c:v>
                </c:pt>
                <c:pt idx="17">
                  <c:v>5</c:v>
                </c:pt>
                <c:pt idx="18">
                  <c:v>3</c:v>
                </c:pt>
                <c:pt idx="19">
                  <c:v>1</c:v>
                </c:pt>
                <c:pt idx="20">
                  <c:v>1</c:v>
                </c:pt>
                <c:pt idx="21">
                  <c:v>2</c:v>
                </c:pt>
                <c:pt idx="22">
                  <c:v>12</c:v>
                </c:pt>
                <c:pt idx="23">
                  <c:v>13</c:v>
                </c:pt>
                <c:pt idx="24">
                  <c:v>12</c:v>
                </c:pt>
                <c:pt idx="25">
                  <c:v>1</c:v>
                </c:pt>
                <c:pt idx="26">
                  <c:v>15</c:v>
                </c:pt>
                <c:pt idx="27">
                  <c:v>7</c:v>
                </c:pt>
                <c:pt idx="28">
                  <c:v>1</c:v>
                </c:pt>
                <c:pt idx="29">
                  <c:v>2</c:v>
                </c:pt>
                <c:pt idx="30">
                  <c:v>1</c:v>
                </c:pt>
                <c:pt idx="31">
                  <c:v>2</c:v>
                </c:pt>
                <c:pt idx="32">
                  <c:v>1</c:v>
                </c:pt>
                <c:pt idx="33">
                  <c:v>0</c:v>
                </c:pt>
                <c:pt idx="34">
                  <c:v>1</c:v>
                </c:pt>
                <c:pt idx="35">
                  <c:v>0</c:v>
                </c:pt>
                <c:pt idx="36">
                  <c:v>0</c:v>
                </c:pt>
                <c:pt idx="37">
                  <c:v>0</c:v>
                </c:pt>
                <c:pt idx="38">
                  <c:v>0</c:v>
                </c:pt>
                <c:pt idx="39">
                  <c:v>0</c:v>
                </c:pt>
                <c:pt idx="40">
                  <c:v>0</c:v>
                </c:pt>
                <c:pt idx="41">
                  <c:v>0</c:v>
                </c:pt>
                <c:pt idx="42">
                  <c:v>0</c:v>
                </c:pt>
                <c:pt idx="43">
                  <c:v>0</c:v>
                </c:pt>
                <c:pt idx="44">
                  <c:v>0</c:v>
                </c:pt>
                <c:pt idx="45">
                  <c:v>0</c:v>
                </c:pt>
                <c:pt idx="46">
                  <c:v>1</c:v>
                </c:pt>
                <c:pt idx="47">
                  <c:v>0</c:v>
                </c:pt>
                <c:pt idx="48">
                  <c:v>0</c:v>
                </c:pt>
                <c:pt idx="49">
                  <c:v>1</c:v>
                </c:pt>
                <c:pt idx="50">
                  <c:v>0</c:v>
                </c:pt>
              </c:numCache>
            </c:numRef>
          </c:val>
          <c:extLst xmlns:c16r2="http://schemas.microsoft.com/office/drawing/2015/06/chart">
            <c:ext xmlns:c16="http://schemas.microsoft.com/office/drawing/2014/chart" uri="{C3380CC4-5D6E-409C-BE32-E72D297353CC}">
              <c16:uniqueId val="{00000014-13DE-4B10-9706-04348A0EFBD5}"/>
            </c:ext>
          </c:extLst>
        </c:ser>
        <c:dLbls>
          <c:showLegendKey val="0"/>
          <c:showVal val="0"/>
          <c:showCatName val="0"/>
          <c:showSerName val="0"/>
          <c:showPercent val="0"/>
          <c:showBubbleSize val="0"/>
        </c:dLbls>
        <c:gapWidth val="182"/>
        <c:axId val="100167040"/>
        <c:axId val="100177024"/>
      </c:barChart>
      <c:catAx>
        <c:axId val="100167040"/>
        <c:scaling>
          <c:orientation val="minMax"/>
        </c:scaling>
        <c:delete val="0"/>
        <c:axPos val="b"/>
        <c:minorGridlines>
          <c:spPr>
            <a:ln w="3175" cap="flat" cmpd="sng" algn="ctr">
              <a:solidFill>
                <a:schemeClr val="bg1">
                  <a:lumMod val="85000"/>
                </a:schemeClr>
              </a:solidFill>
              <a:prstDash val="sysDot"/>
              <a:round/>
            </a:ln>
            <a:effectLst/>
          </c:spPr>
        </c:minorGridlines>
        <c:numFmt formatCode="General"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200" b="0" i="0" u="none" strike="noStrike" kern="1200" baseline="0">
                <a:solidFill>
                  <a:schemeClr val="tx1"/>
                </a:solidFill>
                <a:latin typeface="+mn-lt"/>
                <a:ea typeface="+mn-ea"/>
                <a:cs typeface="+mn-cs"/>
              </a:defRPr>
            </a:pPr>
            <a:endParaRPr lang="ja-JP"/>
          </a:p>
        </c:txPr>
        <c:crossAx val="100177024"/>
        <c:crosses val="autoZero"/>
        <c:auto val="0"/>
        <c:lblAlgn val="ctr"/>
        <c:lblOffset val="10"/>
        <c:tickMarkSkip val="10"/>
        <c:noMultiLvlLbl val="0"/>
      </c:catAx>
      <c:valAx>
        <c:axId val="100177024"/>
        <c:scaling>
          <c:orientation val="minMax"/>
          <c:max val="8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00167040"/>
        <c:crosses val="autoZero"/>
        <c:crossBetween val="midCat"/>
        <c:majorUnit val="2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31123025783029E-2"/>
          <c:y val="3.161450924608819E-2"/>
          <c:w val="0.88477014062853798"/>
          <c:h val="0.86216073968705542"/>
        </c:manualLayout>
      </c:layout>
      <c:lineChart>
        <c:grouping val="standard"/>
        <c:varyColors val="0"/>
        <c:ser>
          <c:idx val="0"/>
          <c:order val="0"/>
          <c:tx>
            <c:strRef>
              <c:f>'H160921_資料1-1使用グラフ'!$C$27</c:f>
              <c:strCache>
                <c:ptCount val="1"/>
                <c:pt idx="0">
                  <c:v>閾値40点+各小項目10点以上</c:v>
                </c:pt>
              </c:strCache>
            </c:strRef>
          </c:tx>
          <c:spPr>
            <a:ln w="19050" cap="rnd">
              <a:solidFill>
                <a:srgbClr val="0070C0"/>
              </a:solidFill>
              <a:round/>
            </a:ln>
            <a:effectLst/>
          </c:spPr>
          <c:marker>
            <c:symbol val="circle"/>
            <c:size val="5"/>
            <c:spPr>
              <a:solidFill>
                <a:schemeClr val="bg1"/>
              </a:solidFill>
              <a:ln w="19050">
                <a:solidFill>
                  <a:srgbClr val="0070C0"/>
                </a:solidFill>
              </a:ln>
              <a:effectLst/>
            </c:spPr>
          </c:marker>
          <c:dLbls>
            <c:dLbl>
              <c:idx val="0"/>
              <c:layout>
                <c:manualLayout>
                  <c:x val="-7.5707793674759119E-2"/>
                  <c:y val="-3.353144756049534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067-4FED-AFCC-37F1C0307CE9}"/>
                </c:ext>
              </c:extLst>
            </c:dLbl>
            <c:dLbl>
              <c:idx val="1"/>
              <c:layout>
                <c:manualLayout>
                  <c:x val="-3.8230433548180009E-2"/>
                  <c:y val="-4.310216917731015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067-4FED-AFCC-37F1C0307CE9}"/>
                </c:ext>
              </c:extLst>
            </c:dLbl>
            <c:dLbl>
              <c:idx val="2"/>
              <c:layout>
                <c:manualLayout>
                  <c:x val="-4.3403699251587317E-2"/>
                  <c:y val="-4.310216917731015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067-4FED-AFCC-37F1C0307CE9}"/>
                </c:ext>
              </c:extLst>
            </c:dLbl>
            <c:dLbl>
              <c:idx val="3"/>
              <c:layout>
                <c:manualLayout>
                  <c:x val="-4.0817066399883757E-2"/>
                  <c:y val="-4.310216917731015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067-4FED-AFCC-37F1C0307CE9}"/>
                </c:ext>
              </c:extLst>
            </c:dLbl>
            <c:dLbl>
              <c:idx val="4"/>
              <c:layout>
                <c:manualLayout>
                  <c:x val="-3.8230433548180009E-2"/>
                  <c:y val="-4.310216917731015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067-4FED-AFCC-37F1C0307CE9}"/>
                </c:ext>
              </c:extLst>
            </c:dLbl>
            <c:dLbl>
              <c:idx val="5"/>
              <c:layout>
                <c:manualLayout>
                  <c:x val="-4.0817066399883757E-2"/>
                  <c:y val="-4.764281492864222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067-4FED-AFCC-37F1C0307CE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70C0"/>
                    </a:solidFill>
                    <a:latin typeface="+mn-lt"/>
                    <a:ea typeface="+mn-ea"/>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'H160921_資料1-1使用グラフ'!$D$26:$I$26</c:f>
              <c:numCache>
                <c:formatCode>General</c:formatCode>
                <c:ptCount val="6"/>
                <c:pt idx="0">
                  <c:v>0</c:v>
                </c:pt>
                <c:pt idx="1">
                  <c:v>10</c:v>
                </c:pt>
                <c:pt idx="2">
                  <c:v>20</c:v>
                </c:pt>
                <c:pt idx="3">
                  <c:v>30</c:v>
                </c:pt>
                <c:pt idx="4">
                  <c:v>40</c:v>
                </c:pt>
                <c:pt idx="5">
                  <c:v>50</c:v>
                </c:pt>
              </c:numCache>
            </c:numRef>
          </c:cat>
          <c:val>
            <c:numRef>
              <c:f>'H160921_資料1-1使用グラフ'!$D$27:$I$27</c:f>
              <c:numCache>
                <c:formatCode>General</c:formatCode>
                <c:ptCount val="6"/>
                <c:pt idx="0">
                  <c:v>2</c:v>
                </c:pt>
                <c:pt idx="1">
                  <c:v>3</c:v>
                </c:pt>
                <c:pt idx="2">
                  <c:v>3</c:v>
                </c:pt>
                <c:pt idx="3">
                  <c:v>3</c:v>
                </c:pt>
                <c:pt idx="4">
                  <c:v>3</c:v>
                </c:pt>
                <c:pt idx="5">
                  <c:v>3</c:v>
                </c:pt>
              </c:numCache>
            </c:numRef>
          </c:val>
          <c:smooth val="0"/>
          <c:extLst xmlns:c16r2="http://schemas.microsoft.com/office/drawing/2015/06/chart">
            <c:ext xmlns:c16="http://schemas.microsoft.com/office/drawing/2014/chart" uri="{C3380CC4-5D6E-409C-BE32-E72D297353CC}">
              <c16:uniqueId val="{00000006-A067-4FED-AFCC-37F1C0307CE9}"/>
            </c:ext>
          </c:extLst>
        </c:ser>
        <c:ser>
          <c:idx val="1"/>
          <c:order val="1"/>
          <c:tx>
            <c:strRef>
              <c:f>'H160921_資料1-1使用グラフ'!$C$28</c:f>
              <c:strCache>
                <c:ptCount val="1"/>
                <c:pt idx="0">
                  <c:v>閾値30点+各小項目10点以上</c:v>
                </c:pt>
              </c:strCache>
            </c:strRef>
          </c:tx>
          <c:spPr>
            <a:ln w="19050" cap="rnd">
              <a:solidFill>
                <a:srgbClr val="00B050"/>
              </a:solidFill>
              <a:prstDash val="sysDash"/>
              <a:round/>
            </a:ln>
            <a:effectLst/>
          </c:spPr>
          <c:marker>
            <c:symbol val="circle"/>
            <c:size val="5"/>
            <c:spPr>
              <a:solidFill>
                <a:srgbClr val="00B050"/>
              </a:solidFill>
              <a:ln w="19050">
                <a:solidFill>
                  <a:srgbClr val="00B050"/>
                </a:solidFill>
                <a:prstDash val="solid"/>
              </a:ln>
              <a:effectLst/>
            </c:spPr>
          </c:marker>
          <c:dLbls>
            <c:dLbl>
              <c:idx val="0"/>
              <c:layout>
                <c:manualLayout>
                  <c:x val="-4.6042064760325047E-3"/>
                  <c:y val="-3.856152342597799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067-4FED-AFCC-37F1C0307CE9}"/>
                </c:ext>
              </c:extLst>
            </c:dLbl>
            <c:dLbl>
              <c:idx val="1"/>
              <c:layout>
                <c:manualLayout>
                  <c:x val="-1.7537370734550774E-2"/>
                  <c:y val="-5.672410643130636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067-4FED-AFCC-37F1C0307CE9}"/>
                </c:ext>
              </c:extLst>
            </c:dLbl>
            <c:dLbl>
              <c:idx val="2"/>
              <c:layout>
                <c:manualLayout>
                  <c:x val="-1.7537370734550774E-2"/>
                  <c:y val="-5.672410643130636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067-4FED-AFCC-37F1C0307CE9}"/>
                </c:ext>
              </c:extLst>
            </c:dLbl>
            <c:dLbl>
              <c:idx val="3"/>
              <c:layout>
                <c:manualLayout>
                  <c:x val="-1.4923445851183477E-2"/>
                  <c:y val="-5.713347961124921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067-4FED-AFCC-37F1C0307CE9}"/>
                </c:ext>
              </c:extLst>
            </c:dLbl>
            <c:dLbl>
              <c:idx val="4"/>
              <c:layout>
                <c:manualLayout>
                  <c:x val="-1.7537370734550774E-2"/>
                  <c:y val="-5.672410643130636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A067-4FED-AFCC-37F1C0307CE9}"/>
                </c:ext>
              </c:extLst>
            </c:dLbl>
            <c:dLbl>
              <c:idx val="5"/>
              <c:layout>
                <c:manualLayout>
                  <c:x val="-1.4950737882847216E-2"/>
                  <c:y val="-6.126475218263836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067-4FED-AFCC-37F1C0307CE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B050"/>
                    </a:solidFill>
                    <a:latin typeface="+mn-lt"/>
                    <a:ea typeface="+mn-ea"/>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'H160921_資料1-1使用グラフ'!$D$26:$I$26</c:f>
              <c:numCache>
                <c:formatCode>General</c:formatCode>
                <c:ptCount val="6"/>
                <c:pt idx="0">
                  <c:v>0</c:v>
                </c:pt>
                <c:pt idx="1">
                  <c:v>10</c:v>
                </c:pt>
                <c:pt idx="2">
                  <c:v>20</c:v>
                </c:pt>
                <c:pt idx="3">
                  <c:v>30</c:v>
                </c:pt>
                <c:pt idx="4">
                  <c:v>40</c:v>
                </c:pt>
                <c:pt idx="5">
                  <c:v>50</c:v>
                </c:pt>
              </c:numCache>
            </c:numRef>
          </c:cat>
          <c:val>
            <c:numRef>
              <c:f>'H160921_資料1-1使用グラフ'!$D$28:$I$28</c:f>
              <c:numCache>
                <c:formatCode>General</c:formatCode>
                <c:ptCount val="6"/>
                <c:pt idx="0">
                  <c:v>3</c:v>
                </c:pt>
                <c:pt idx="1">
                  <c:v>3</c:v>
                </c:pt>
                <c:pt idx="2">
                  <c:v>3</c:v>
                </c:pt>
                <c:pt idx="3">
                  <c:v>3</c:v>
                </c:pt>
                <c:pt idx="4">
                  <c:v>3</c:v>
                </c:pt>
                <c:pt idx="5">
                  <c:v>3</c:v>
                </c:pt>
              </c:numCache>
            </c:numRef>
          </c:val>
          <c:smooth val="0"/>
          <c:extLst xmlns:c16r2="http://schemas.microsoft.com/office/drawing/2015/06/chart">
            <c:ext xmlns:c16="http://schemas.microsoft.com/office/drawing/2014/chart" uri="{C3380CC4-5D6E-409C-BE32-E72D297353CC}">
              <c16:uniqueId val="{0000000D-A067-4FED-AFCC-37F1C0307CE9}"/>
            </c:ext>
          </c:extLst>
        </c:ser>
        <c:ser>
          <c:idx val="2"/>
          <c:order val="2"/>
          <c:tx>
            <c:strRef>
              <c:f>'H160921_資料1-1使用グラフ'!$C$29</c:f>
              <c:strCache>
                <c:ptCount val="1"/>
                <c:pt idx="0">
                  <c:v>閾値30点+各大項目10点以上</c:v>
                </c:pt>
              </c:strCache>
            </c:strRef>
          </c:tx>
          <c:spPr>
            <a:ln w="19050" cap="rnd">
              <a:solidFill>
                <a:srgbClr val="FF0000"/>
              </a:solidFill>
              <a:round/>
            </a:ln>
            <a:effectLst/>
          </c:spPr>
          <c:marker>
            <c:symbol val="circle"/>
            <c:size val="5"/>
            <c:spPr>
              <a:solidFill>
                <a:srgbClr val="FF0000"/>
              </a:solidFill>
              <a:ln w="19050">
                <a:solidFill>
                  <a:srgbClr val="FF0000"/>
                </a:solidFill>
              </a:ln>
              <a:effectLst/>
            </c:spPr>
          </c:marker>
          <c:dLbls>
            <c:dLbl>
              <c:idx val="1"/>
              <c:layout>
                <c:manualLayout>
                  <c:x val="-9.6653872056389603E-2"/>
                  <c:y val="-6.18556127184603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A067-4FED-AFCC-37F1C0307CE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'H160921_資料1-1使用グラフ'!$D$26:$I$26</c:f>
              <c:numCache>
                <c:formatCode>General</c:formatCode>
                <c:ptCount val="6"/>
                <c:pt idx="0">
                  <c:v>0</c:v>
                </c:pt>
                <c:pt idx="1">
                  <c:v>10</c:v>
                </c:pt>
                <c:pt idx="2">
                  <c:v>20</c:v>
                </c:pt>
                <c:pt idx="3">
                  <c:v>30</c:v>
                </c:pt>
                <c:pt idx="4">
                  <c:v>40</c:v>
                </c:pt>
                <c:pt idx="5">
                  <c:v>50</c:v>
                </c:pt>
              </c:numCache>
            </c:numRef>
          </c:cat>
          <c:val>
            <c:numRef>
              <c:f>'H160921_資料1-1使用グラフ'!$D$29:$I$29</c:f>
              <c:numCache>
                <c:formatCode>General</c:formatCode>
                <c:ptCount val="6"/>
                <c:pt idx="0">
                  <c:v>7</c:v>
                </c:pt>
                <c:pt idx="1">
                  <c:v>18</c:v>
                </c:pt>
                <c:pt idx="2">
                  <c:v>42</c:v>
                </c:pt>
                <c:pt idx="3">
                  <c:v>45</c:v>
                </c:pt>
                <c:pt idx="4">
                  <c:v>45</c:v>
                </c:pt>
                <c:pt idx="5">
                  <c:v>46</c:v>
                </c:pt>
              </c:numCache>
            </c:numRef>
          </c:val>
          <c:smooth val="0"/>
          <c:extLst xmlns:c16r2="http://schemas.microsoft.com/office/drawing/2015/06/chart">
            <c:ext xmlns:c16="http://schemas.microsoft.com/office/drawing/2014/chart" uri="{C3380CC4-5D6E-409C-BE32-E72D297353CC}">
              <c16:uniqueId val="{0000000F-A067-4FED-AFCC-37F1C0307CE9}"/>
            </c:ext>
          </c:extLst>
        </c:ser>
        <c:dLbls>
          <c:dLblPos val="t"/>
          <c:showLegendKey val="0"/>
          <c:showVal val="1"/>
          <c:showCatName val="0"/>
          <c:showSerName val="0"/>
          <c:showPercent val="0"/>
          <c:showBubbleSize val="0"/>
        </c:dLbls>
        <c:marker val="1"/>
        <c:smooth val="0"/>
        <c:axId val="96852992"/>
        <c:axId val="96879360"/>
      </c:lineChart>
      <c:catAx>
        <c:axId val="96852992"/>
        <c:scaling>
          <c:orientation val="minMax"/>
        </c:scaling>
        <c:delete val="0"/>
        <c:axPos val="b"/>
        <c:majorGridlines>
          <c:spPr>
            <a:ln w="3175" cap="flat" cmpd="sng" algn="ctr">
              <a:solidFill>
                <a:schemeClr val="bg1">
                  <a:lumMod val="85000"/>
                </a:schemeClr>
              </a:solidFill>
              <a:prstDash val="sysDot"/>
              <a:round/>
            </a:ln>
            <a:effectLst/>
          </c:spPr>
        </c:majorGridlines>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96879360"/>
        <c:crosses val="autoZero"/>
        <c:auto val="1"/>
        <c:lblAlgn val="ctr"/>
        <c:lblOffset val="100"/>
        <c:tickMarkSkip val="1"/>
        <c:noMultiLvlLbl val="0"/>
      </c:catAx>
      <c:valAx>
        <c:axId val="96879360"/>
        <c:scaling>
          <c:orientation val="minMax"/>
          <c:max val="6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96852992"/>
        <c:crosses val="autoZero"/>
        <c:crossBetween val="between"/>
        <c:majorUnit val="20"/>
      </c:valAx>
      <c:spPr>
        <a:noFill/>
        <a:ln w="12700">
          <a:solidFill>
            <a:schemeClr val="tx1"/>
          </a:solidFill>
        </a:ln>
        <a:effectLst/>
      </c:spPr>
    </c:plotArea>
    <c:plotVisOnly val="1"/>
    <c:dispBlanksAs val="zero"/>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787514631178754E-3"/>
          <c:y val="0"/>
          <c:w val="1.3457860300697896E-2"/>
          <c:h val="7.986099929081553E-3"/>
        </c:manualLayout>
      </c:layout>
      <c:barChart>
        <c:barDir val="col"/>
        <c:grouping val="stacked"/>
        <c:varyColors val="0"/>
        <c:ser>
          <c:idx val="1"/>
          <c:order val="0"/>
          <c:tx>
            <c:strRef>
              <c:f>'評価点と評価項目(現在)'!$BD$8</c:f>
              <c:strCache>
                <c:ptCount val="1"/>
                <c:pt idx="0">
                  <c:v>支間中央の損傷、基礎の洗掘</c:v>
                </c:pt>
              </c:strCache>
            </c:strRef>
          </c:tx>
          <c:spPr>
            <a:pattFill prst="pct5">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0-72F1-4659-865B-F47C0FA66E24}"/>
            </c:ext>
          </c:extLst>
        </c:ser>
        <c:ser>
          <c:idx val="2"/>
          <c:order val="1"/>
          <c:tx>
            <c:strRef>
              <c:f>'評価点と評価項目(現在)'!$BS$8</c:f>
              <c:strCache>
                <c:ptCount val="1"/>
                <c:pt idx="0">
                  <c:v>鋼部材の疲労</c:v>
                </c:pt>
              </c:strCache>
            </c:strRef>
          </c:tx>
          <c:spPr>
            <a:solidFill>
              <a:srgbClr val="00B050">
                <a:alpha val="20000"/>
              </a:srgbClr>
            </a:solidFill>
            <a:ln w="190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1-72F1-4659-865B-F47C0FA66E24}"/>
            </c:ext>
          </c:extLst>
        </c:ser>
        <c:ser>
          <c:idx val="3"/>
          <c:order val="2"/>
          <c:tx>
            <c:strRef>
              <c:f>'評価点と評価項目(現在)'!$BX$8</c:f>
              <c:strCache>
                <c:ptCount val="1"/>
                <c:pt idx="0">
                  <c:v>コンクリート部材の疲労</c:v>
                </c:pt>
              </c:strCache>
            </c:strRef>
          </c:tx>
          <c:spPr>
            <a:pattFill prst="wdUpDiag">
              <a:fgClr>
                <a:srgbClr val="00B050"/>
              </a:fgClr>
              <a:bgClr>
                <a:schemeClr val="bg1"/>
              </a:bgClr>
            </a:pattFill>
            <a:ln w="63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2-72F1-4659-865B-F47C0FA66E24}"/>
            </c:ext>
          </c:extLst>
        </c:ser>
        <c:ser>
          <c:idx val="5"/>
          <c:order val="3"/>
          <c:tx>
            <c:strRef>
              <c:f>'評価点と評価項目(現在)'!$CD$8</c:f>
              <c:strCache>
                <c:ptCount val="1"/>
                <c:pt idx="0">
                  <c:v>ゲルバー橋</c:v>
                </c:pt>
              </c:strCache>
            </c:strRef>
          </c:tx>
          <c:spPr>
            <a:pattFill prst="horzBrick">
              <a:fgClr>
                <a:srgbClr val="00B0F0"/>
              </a:fgClr>
              <a:bgClr>
                <a:schemeClr val="bg1"/>
              </a:bgClr>
            </a:pattFill>
            <a:ln w="6350">
              <a:solidFill>
                <a:srgbClr val="00B0F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3-72F1-4659-865B-F47C0FA66E24}"/>
            </c:ext>
          </c:extLst>
        </c:ser>
        <c:ser>
          <c:idx val="6"/>
          <c:order val="4"/>
          <c:tx>
            <c:strRef>
              <c:f>'評価点と評価項目(現在)'!$CG$8</c:f>
              <c:strCache>
                <c:ptCount val="1"/>
                <c:pt idx="0">
                  <c:v>耐震補強の必要性</c:v>
                </c:pt>
              </c:strCache>
            </c:strRef>
          </c:tx>
          <c:spPr>
            <a:pattFill prst="pct10">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4-72F1-4659-865B-F47C0FA66E24}"/>
            </c:ext>
          </c:extLst>
        </c:ser>
        <c:ser>
          <c:idx val="7"/>
          <c:order val="5"/>
          <c:tx>
            <c:strRef>
              <c:f>'評価点と評価項目(現在)'!$CH$8</c:f>
              <c:strCache>
                <c:ptCount val="1"/>
                <c:pt idx="0">
                  <c:v>耐荷力、主桁の健全度</c:v>
                </c:pt>
              </c:strCache>
            </c:strRef>
          </c:tx>
          <c:spPr>
            <a:pattFill prst="wdDnDiag">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05-72F1-4659-865B-F47C0FA66E24}"/>
            </c:ext>
          </c:extLst>
        </c:ser>
        <c:ser>
          <c:idx val="8"/>
          <c:order val="6"/>
          <c:tx>
            <c:strRef>
              <c:f>'評価点と評価項目(現在)'!$CI$8</c:f>
              <c:strCache>
                <c:ptCount val="1"/>
                <c:pt idx="0">
                  <c:v>アルカリシリカ反応性骨材、建設年次</c:v>
                </c:pt>
              </c:strCache>
            </c:strRef>
          </c:tx>
          <c:spPr>
            <a:pattFill prst="ltVert">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06-72F1-4659-865B-F47C0FA66E24}"/>
            </c:ext>
          </c:extLst>
        </c:ser>
        <c:ser>
          <c:idx val="9"/>
          <c:order val="7"/>
          <c:tx>
            <c:strRef>
              <c:f>'評価点と評価項目(現在)'!$CJ$8</c:f>
              <c:strCache>
                <c:ptCount val="1"/>
                <c:pt idx="0">
                  <c:v>塩害(内在塩)</c:v>
                </c:pt>
              </c:strCache>
            </c:strRef>
          </c:tx>
          <c:spPr>
            <a:pattFill prst="zigZag">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07-72F1-4659-865B-F47C0FA66E24}"/>
            </c:ext>
          </c:extLst>
        </c:ser>
        <c:ser>
          <c:idx val="14"/>
          <c:order val="8"/>
          <c:tx>
            <c:strRef>
              <c:f>'評価点と評価項目(現在)'!$CS$8</c:f>
              <c:strCache>
                <c:ptCount val="1"/>
                <c:pt idx="0">
                  <c:v>高齢橋</c:v>
                </c:pt>
              </c:strCache>
            </c:strRef>
          </c:tx>
          <c:spPr>
            <a:pattFill prst="openDmnd">
              <a:fgClr>
                <a:srgbClr val="FF0000"/>
              </a:fgClr>
              <a:bgClr>
                <a:schemeClr val="bg1"/>
              </a:bgClr>
            </a:pattFill>
            <a:ln w="6350">
              <a:solidFill>
                <a:srgbClr val="FF000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08-72F1-4659-865B-F47C0FA66E24}"/>
            </c:ext>
          </c:extLst>
        </c:ser>
        <c:ser>
          <c:idx val="16"/>
          <c:order val="9"/>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9-72F1-4659-865B-F47C0FA66E24}"/>
            </c:ext>
          </c:extLst>
        </c:ser>
        <c:ser>
          <c:idx val="17"/>
          <c:order val="10"/>
          <c:tx>
            <c:strRef>
              <c:f>'評価点と評価項目(現在)'!$CY$8</c:f>
              <c:strCache>
                <c:ptCount val="1"/>
                <c:pt idx="0">
                  <c:v>拡幅事業、交通ボトルネック橋梁</c:v>
                </c:pt>
              </c:strCache>
            </c:strRef>
          </c:tx>
          <c:spPr>
            <a:pattFill prst="pct30">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0A-72F1-4659-865B-F47C0FA66E24}"/>
            </c:ext>
          </c:extLst>
        </c:ser>
        <c:dLbls>
          <c:showLegendKey val="0"/>
          <c:showVal val="0"/>
          <c:showCatName val="0"/>
          <c:showSerName val="0"/>
          <c:showPercent val="0"/>
          <c:showBubbleSize val="0"/>
        </c:dLbls>
        <c:gapWidth val="70"/>
        <c:overlap val="100"/>
        <c:axId val="107660032"/>
        <c:axId val="107661568"/>
        <c:extLst xmlns:c16r2="http://schemas.microsoft.com/office/drawing/2015/06/chart">
          <c:ext xmlns:c15="http://schemas.microsoft.com/office/drawing/2012/chart" uri="{02D57815-91ED-43cb-92C2-25804820EDAC}">
            <c15:filteredBarSeries>
              <c15:ser>
                <c:idx val="0"/>
                <c:order val="0"/>
                <c:tx>
                  <c:strRef>
                    <c:extLs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B-72F1-4659-865B-F47C0FA66E2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0C-72F1-4659-865B-F47C0FA66E24}"/>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0D-72F1-4659-865B-F47C0FA66E24}"/>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0E-72F1-4659-865B-F47C0FA66E24}"/>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0F-72F1-4659-865B-F47C0FA66E24}"/>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0-72F1-4659-865B-F47C0FA66E24}"/>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1-72F1-4659-865B-F47C0FA66E24}"/>
                  </c:ext>
                </c:extLst>
              </c15:ser>
            </c15:filteredBarSeries>
          </c:ext>
        </c:extLst>
      </c:barChart>
      <c:catAx>
        <c:axId val="107660032"/>
        <c:scaling>
          <c:orientation val="minMax"/>
        </c:scaling>
        <c:delete val="1"/>
        <c:axPos val="b"/>
        <c:numFmt formatCode="General" sourceLinked="1"/>
        <c:majorTickMark val="none"/>
        <c:minorTickMark val="out"/>
        <c:tickLblPos val="nextTo"/>
        <c:crossAx val="107661568"/>
        <c:crosses val="autoZero"/>
        <c:auto val="1"/>
        <c:lblAlgn val="ctr"/>
        <c:lblOffset val="100"/>
        <c:noMultiLvlLbl val="0"/>
      </c:catAx>
      <c:valAx>
        <c:axId val="107661568"/>
        <c:scaling>
          <c:orientation val="minMax"/>
          <c:max val="50"/>
        </c:scaling>
        <c:delete val="1"/>
        <c:axPos val="l"/>
        <c:numFmt formatCode="General" sourceLinked="1"/>
        <c:majorTickMark val="out"/>
        <c:minorTickMark val="none"/>
        <c:tickLblPos val="nextTo"/>
        <c:crossAx val="107660032"/>
        <c:crosses val="autoZero"/>
        <c:crossBetween val="between"/>
        <c:majorUnit val="10"/>
      </c:valAx>
      <c:spPr>
        <a:noFill/>
        <a:ln w="25400">
          <a:noFill/>
        </a:ln>
        <a:effectLst/>
      </c:spPr>
    </c:plotArea>
    <c:legend>
      <c:legendPos val="b"/>
      <c:layout>
        <c:manualLayout>
          <c:xMode val="edge"/>
          <c:yMode val="edge"/>
          <c:x val="9.0975915756783942E-3"/>
          <c:y val="0"/>
          <c:w val="0.98923592457442133"/>
          <c:h val="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10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0890364124991E-2"/>
          <c:y val="5.2586956860410691E-2"/>
          <c:w val="0.89229567237183649"/>
          <c:h val="0.7200696467784764"/>
        </c:manualLayout>
      </c:layout>
      <c:barChart>
        <c:barDir val="col"/>
        <c:grouping val="stacked"/>
        <c:varyColors val="0"/>
        <c:ser>
          <c:idx val="1"/>
          <c:order val="0"/>
          <c:tx>
            <c:strRef>
              <c:f>'評価点と評価項目(現在)'!$BD$8</c:f>
              <c:strCache>
                <c:ptCount val="1"/>
                <c:pt idx="0">
                  <c:v>支間中央の損傷、基礎の洗掘</c:v>
                </c:pt>
              </c:strCache>
            </c:strRef>
          </c:tx>
          <c:spPr>
            <a:pattFill prst="pct5">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0-09EC-4BD8-9B24-C0A2EEF6A925}"/>
            </c:ext>
          </c:extLst>
        </c:ser>
        <c:ser>
          <c:idx val="2"/>
          <c:order val="1"/>
          <c:tx>
            <c:strRef>
              <c:f>'評価点と評価項目(現在)'!$BS$8</c:f>
              <c:strCache>
                <c:ptCount val="1"/>
                <c:pt idx="0">
                  <c:v>鋼部材の疲労</c:v>
                </c:pt>
              </c:strCache>
            </c:strRef>
          </c:tx>
          <c:spPr>
            <a:solidFill>
              <a:srgbClr val="00B050">
                <a:alpha val="20000"/>
              </a:srgbClr>
            </a:solidFill>
            <a:ln w="190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1-09EC-4BD8-9B24-C0A2EEF6A925}"/>
            </c:ext>
          </c:extLst>
        </c:ser>
        <c:ser>
          <c:idx val="3"/>
          <c:order val="2"/>
          <c:tx>
            <c:strRef>
              <c:f>'評価点と評価項目(現在)'!$BX$8</c:f>
              <c:strCache>
                <c:ptCount val="1"/>
                <c:pt idx="0">
                  <c:v>コンクリート部材の疲労</c:v>
                </c:pt>
              </c:strCache>
            </c:strRef>
          </c:tx>
          <c:spPr>
            <a:pattFill prst="wdUpDiag">
              <a:fgClr>
                <a:srgbClr val="00B050"/>
              </a:fgClr>
              <a:bgClr>
                <a:schemeClr val="bg1"/>
              </a:bgClr>
            </a:pattFill>
            <a:ln w="190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2-09EC-4BD8-9B24-C0A2EEF6A925}"/>
            </c:ext>
          </c:extLst>
        </c:ser>
        <c:ser>
          <c:idx val="5"/>
          <c:order val="3"/>
          <c:tx>
            <c:strRef>
              <c:f>'評価点と評価項目(現在)'!$CD$8</c:f>
              <c:strCache>
                <c:ptCount val="1"/>
                <c:pt idx="0">
                  <c:v>ゲルバー橋</c:v>
                </c:pt>
              </c:strCache>
            </c:strRef>
          </c:tx>
          <c:spPr>
            <a:pattFill prst="horzBrick">
              <a:fgClr>
                <a:srgbClr val="00B0F0"/>
              </a:fgClr>
              <a:bgClr>
                <a:schemeClr val="bg1"/>
              </a:bgClr>
            </a:pattFill>
            <a:ln w="19050">
              <a:solidFill>
                <a:srgbClr val="00B0F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3-09EC-4BD8-9B24-C0A2EEF6A925}"/>
            </c:ext>
          </c:extLst>
        </c:ser>
        <c:ser>
          <c:idx val="6"/>
          <c:order val="4"/>
          <c:tx>
            <c:strRef>
              <c:f>'評価点と評価項目(現在)'!$CG$8</c:f>
              <c:strCache>
                <c:ptCount val="1"/>
                <c:pt idx="0">
                  <c:v>耐震補強の必要性</c:v>
                </c:pt>
              </c:strCache>
            </c:strRef>
          </c:tx>
          <c:spPr>
            <a:pattFill prst="pct10">
              <a:fgClr>
                <a:schemeClr val="tx1"/>
              </a:fgClr>
              <a:bgClr>
                <a:schemeClr val="bg1">
                  <a:lumMod val="85000"/>
                </a:schemeClr>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4-09EC-4BD8-9B24-C0A2EEF6A925}"/>
            </c:ext>
          </c:extLst>
        </c:ser>
        <c:ser>
          <c:idx val="7"/>
          <c:order val="5"/>
          <c:tx>
            <c:strRef>
              <c:f>'評価点と評価項目(現在)'!$CH$8</c:f>
              <c:strCache>
                <c:ptCount val="1"/>
                <c:pt idx="0">
                  <c:v>耐荷力、主桁の健全度</c:v>
                </c:pt>
              </c:strCache>
            </c:strRef>
          </c:tx>
          <c:spPr>
            <a:pattFill prst="wdDnDiag">
              <a:fgClr>
                <a:schemeClr val="tx1"/>
              </a:fgClr>
              <a:bgClr>
                <a:schemeClr val="bg1">
                  <a:lumMod val="85000"/>
                </a:schemeClr>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05-09EC-4BD8-9B24-C0A2EEF6A925}"/>
            </c:ext>
          </c:extLst>
        </c:ser>
        <c:ser>
          <c:idx val="8"/>
          <c:order val="6"/>
          <c:tx>
            <c:strRef>
              <c:f>'評価点と評価項目(現在)'!$CI$8</c:f>
              <c:strCache>
                <c:ptCount val="1"/>
                <c:pt idx="0">
                  <c:v>アルカリシリカ反応性骨材、建設年次</c:v>
                </c:pt>
              </c:strCache>
            </c:strRef>
          </c:tx>
          <c:spPr>
            <a:pattFill prst="ltVert">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06-09EC-4BD8-9B24-C0A2EEF6A925}"/>
            </c:ext>
          </c:extLst>
        </c:ser>
        <c:ser>
          <c:idx val="9"/>
          <c:order val="7"/>
          <c:tx>
            <c:strRef>
              <c:f>'評価点と評価項目(現在)'!$CJ$8</c:f>
              <c:strCache>
                <c:ptCount val="1"/>
                <c:pt idx="0">
                  <c:v>塩害(内在塩)</c:v>
                </c:pt>
              </c:strCache>
            </c:strRef>
          </c:tx>
          <c:spPr>
            <a:pattFill prst="zigZag">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07-09EC-4BD8-9B24-C0A2EEF6A925}"/>
            </c:ext>
          </c:extLst>
        </c:ser>
        <c:ser>
          <c:idx val="14"/>
          <c:order val="8"/>
          <c:tx>
            <c:strRef>
              <c:f>'評価点と評価項目(現在)'!$CS$8</c:f>
              <c:strCache>
                <c:ptCount val="1"/>
                <c:pt idx="0">
                  <c:v>高齢橋</c:v>
                </c:pt>
              </c:strCache>
            </c:strRef>
          </c:tx>
          <c:spPr>
            <a:pattFill prst="openDmnd">
              <a:fgClr>
                <a:srgbClr val="FF0000"/>
              </a:fgClr>
              <a:bgClr>
                <a:schemeClr val="bg1"/>
              </a:bgClr>
            </a:pattFill>
            <a:ln w="19050">
              <a:solidFill>
                <a:srgbClr val="FF000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08-09EC-4BD8-9B24-C0A2EEF6A925}"/>
            </c:ext>
          </c:extLst>
        </c:ser>
        <c:ser>
          <c:idx val="16"/>
          <c:order val="9"/>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9-09EC-4BD8-9B24-C0A2EEF6A925}"/>
            </c:ext>
          </c:extLst>
        </c:ser>
        <c:ser>
          <c:idx val="17"/>
          <c:order val="10"/>
          <c:tx>
            <c:strRef>
              <c:f>'評価点と評価項目(現在)'!$CY$8</c:f>
              <c:strCache>
                <c:ptCount val="1"/>
                <c:pt idx="0">
                  <c:v>拡幅事業、交通ボトルネック橋梁</c:v>
                </c:pt>
              </c:strCache>
            </c:strRef>
          </c:tx>
          <c:spPr>
            <a:pattFill prst="pct30">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0A-09EC-4BD8-9B24-C0A2EEF6A925}"/>
            </c:ext>
          </c:extLst>
        </c:ser>
        <c:dLbls>
          <c:showLegendKey val="0"/>
          <c:showVal val="0"/>
          <c:showCatName val="0"/>
          <c:showSerName val="0"/>
          <c:showPercent val="0"/>
          <c:showBubbleSize val="0"/>
        </c:dLbls>
        <c:gapWidth val="70"/>
        <c:overlap val="100"/>
        <c:axId val="107358464"/>
        <c:axId val="107380736"/>
        <c:extLst xmlns:c16r2="http://schemas.microsoft.com/office/drawing/2015/06/chart">
          <c:ext xmlns:c15="http://schemas.microsoft.com/office/drawing/2012/chart" uri="{02D57815-91ED-43cb-92C2-25804820EDAC}">
            <c15:filteredBarSeries>
              <c15:ser>
                <c:idx val="0"/>
                <c:order val="0"/>
                <c:tx>
                  <c:strRef>
                    <c:extLs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B-09EC-4BD8-9B24-C0A2EEF6A92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0C-09EC-4BD8-9B24-C0A2EEF6A925}"/>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0D-09EC-4BD8-9B24-C0A2EEF6A925}"/>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0E-09EC-4BD8-9B24-C0A2EEF6A925}"/>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0F-09EC-4BD8-9B24-C0A2EEF6A925}"/>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0-09EC-4BD8-9B24-C0A2EEF6A925}"/>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1-09EC-4BD8-9B24-C0A2EEF6A925}"/>
                  </c:ext>
                </c:extLst>
              </c15:ser>
            </c15:filteredBarSeries>
          </c:ext>
        </c:extLst>
      </c:barChart>
      <c:catAx>
        <c:axId val="107358464"/>
        <c:scaling>
          <c:orientation val="minMax"/>
        </c:scaling>
        <c:delete val="0"/>
        <c:axPos val="b"/>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lgn="ctr">
              <a:defRPr kumimoji="1" lang="ja-JP" altLang="en-US" sz="1000" b="0" i="0" u="none" strike="noStrike" kern="1200" baseline="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pPr>
            <a:endParaRPr lang="ja-JP"/>
          </a:p>
        </c:txPr>
        <c:crossAx val="107380736"/>
        <c:crosses val="autoZero"/>
        <c:auto val="1"/>
        <c:lblAlgn val="ctr"/>
        <c:lblOffset val="100"/>
        <c:noMultiLvlLbl val="0"/>
      </c:catAx>
      <c:valAx>
        <c:axId val="107380736"/>
        <c:scaling>
          <c:orientation val="minMax"/>
          <c:max val="5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07358464"/>
        <c:crosses val="autoZero"/>
        <c:crossBetween val="between"/>
        <c:majorUnit val="1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0890364124991E-2"/>
          <c:y val="5.2586956860410691E-2"/>
          <c:w val="0.89229567237183649"/>
          <c:h val="0.7200696467784764"/>
        </c:manualLayout>
      </c:layout>
      <c:barChart>
        <c:barDir val="col"/>
        <c:grouping val="stacked"/>
        <c:varyColors val="0"/>
        <c:ser>
          <c:idx val="1"/>
          <c:order val="0"/>
          <c:tx>
            <c:strRef>
              <c:f>'評価点と評価項目(現在)'!$BD$8</c:f>
              <c:strCache>
                <c:ptCount val="1"/>
                <c:pt idx="0">
                  <c:v>支間中央の損傷、基礎の洗掘</c:v>
                </c:pt>
              </c:strCache>
            </c:strRef>
          </c:tx>
          <c:spPr>
            <a:pattFill prst="pct5">
              <a:fgClr>
                <a:schemeClr val="tx1"/>
              </a:fgClr>
              <a:bgClr>
                <a:schemeClr val="bg1"/>
              </a:bgClr>
            </a:pattFill>
            <a:ln w="19050">
              <a:solidFill>
                <a:schemeClr val="tx1"/>
              </a:solidFill>
            </a:ln>
            <a:effectLst/>
          </c:spPr>
          <c:invertIfNegative val="0"/>
          <c:dPt>
            <c:idx val="6"/>
            <c:invertIfNegative val="0"/>
            <c:bubble3D val="0"/>
            <c:spPr>
              <a:pattFill prst="pct5">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01-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2-E883-4BE0-B4F1-2F22A51F6B4E}"/>
            </c:ext>
          </c:extLst>
        </c:ser>
        <c:ser>
          <c:idx val="2"/>
          <c:order val="1"/>
          <c:tx>
            <c:strRef>
              <c:f>'評価点と評価項目(現在)'!$BS$8</c:f>
              <c:strCache>
                <c:ptCount val="1"/>
                <c:pt idx="0">
                  <c:v>鋼部材の疲労</c:v>
                </c:pt>
              </c:strCache>
            </c:strRef>
          </c:tx>
          <c:spPr>
            <a:solidFill>
              <a:schemeClr val="tx1">
                <a:alpha val="20000"/>
              </a:schemeClr>
            </a:solid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3-E883-4BE0-B4F1-2F22A51F6B4E}"/>
            </c:ext>
          </c:extLst>
        </c:ser>
        <c:ser>
          <c:idx val="3"/>
          <c:order val="2"/>
          <c:tx>
            <c:strRef>
              <c:f>'評価点と評価項目(現在)'!$BX$8</c:f>
              <c:strCache>
                <c:ptCount val="1"/>
                <c:pt idx="0">
                  <c:v>コンクリート部材の疲労</c:v>
                </c:pt>
              </c:strCache>
            </c:strRef>
          </c:tx>
          <c:spPr>
            <a:pattFill prst="wdUpDiag">
              <a:fgClr>
                <a:schemeClr val="tx1"/>
              </a:fgClr>
              <a:bgClr>
                <a:schemeClr val="bg1"/>
              </a:bgClr>
            </a:pattFill>
            <a:ln w="6350">
              <a:solidFill>
                <a:schemeClr val="tx1"/>
              </a:solidFill>
            </a:ln>
            <a:effectLst/>
          </c:spPr>
          <c:invertIfNegative val="0"/>
          <c:dPt>
            <c:idx val="5"/>
            <c:invertIfNegative val="0"/>
            <c:bubble3D val="0"/>
            <c:spPr>
              <a:pattFill prst="wdUpDiag">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05-E883-4BE0-B4F1-2F22A51F6B4E}"/>
              </c:ext>
            </c:extLst>
          </c:dPt>
          <c:dPt>
            <c:idx val="6"/>
            <c:invertIfNegative val="0"/>
            <c:bubble3D val="0"/>
            <c:spPr>
              <a:pattFill prst="wdUpDiag">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07-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8-E883-4BE0-B4F1-2F22A51F6B4E}"/>
            </c:ext>
          </c:extLst>
        </c:ser>
        <c:ser>
          <c:idx val="5"/>
          <c:order val="3"/>
          <c:tx>
            <c:strRef>
              <c:f>'評価点と評価項目(現在)'!$CD$8</c:f>
              <c:strCache>
                <c:ptCount val="1"/>
                <c:pt idx="0">
                  <c:v>ゲルバー橋</c:v>
                </c:pt>
              </c:strCache>
            </c:strRef>
          </c:tx>
          <c:spPr>
            <a:pattFill prst="horzBrick">
              <a:fgClr>
                <a:srgbClr val="00B0F0"/>
              </a:fgClr>
              <a:bgClr>
                <a:schemeClr val="bg1"/>
              </a:bgClr>
            </a:pattFill>
            <a:ln w="19050">
              <a:solidFill>
                <a:srgbClr val="00B0F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9-E883-4BE0-B4F1-2F22A51F6B4E}"/>
            </c:ext>
          </c:extLst>
        </c:ser>
        <c:ser>
          <c:idx val="6"/>
          <c:order val="4"/>
          <c:tx>
            <c:strRef>
              <c:f>'評価点と評価項目(現在)'!$CG$8</c:f>
              <c:strCache>
                <c:ptCount val="1"/>
                <c:pt idx="0">
                  <c:v>耐震補強の必要性</c:v>
                </c:pt>
              </c:strCache>
            </c:strRef>
          </c:tx>
          <c:spPr>
            <a:pattFill prst="pct10">
              <a:fgClr>
                <a:schemeClr val="tx1"/>
              </a:fgClr>
              <a:bgClr>
                <a:schemeClr val="bg1">
                  <a:lumMod val="85000"/>
                </a:schemeClr>
              </a:bgClr>
            </a:pattFill>
            <a:ln w="19050">
              <a:solidFill>
                <a:schemeClr val="tx1"/>
              </a:solidFill>
            </a:ln>
            <a:effectLst/>
          </c:spPr>
          <c:invertIfNegative val="0"/>
          <c:dPt>
            <c:idx val="0"/>
            <c:invertIfNegative val="0"/>
            <c:bubble3D val="0"/>
            <c:spPr>
              <a:pattFill prst="pct10">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0B-E883-4BE0-B4F1-2F22A51F6B4E}"/>
              </c:ext>
            </c:extLst>
          </c:dPt>
          <c:dPt>
            <c:idx val="1"/>
            <c:invertIfNegative val="0"/>
            <c:bubble3D val="0"/>
            <c:spPr>
              <a:pattFill prst="pct10">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0D-E883-4BE0-B4F1-2F22A51F6B4E}"/>
              </c:ext>
            </c:extLst>
          </c:dPt>
          <c:dPt>
            <c:idx val="2"/>
            <c:invertIfNegative val="0"/>
            <c:bubble3D val="0"/>
            <c:spPr>
              <a:pattFill prst="pct10">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0F-E883-4BE0-B4F1-2F22A51F6B4E}"/>
              </c:ext>
            </c:extLst>
          </c:dPt>
          <c:dPt>
            <c:idx val="4"/>
            <c:invertIfNegative val="0"/>
            <c:bubble3D val="0"/>
            <c:spPr>
              <a:pattFill prst="pct10">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11-E883-4BE0-B4F1-2F22A51F6B4E}"/>
              </c:ext>
            </c:extLst>
          </c:dPt>
          <c:dPt>
            <c:idx val="6"/>
            <c:invertIfNegative val="0"/>
            <c:bubble3D val="0"/>
            <c:spPr>
              <a:pattFill prst="pct10">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13-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14-E883-4BE0-B4F1-2F22A51F6B4E}"/>
            </c:ext>
          </c:extLst>
        </c:ser>
        <c:ser>
          <c:idx val="7"/>
          <c:order val="5"/>
          <c:tx>
            <c:strRef>
              <c:f>'評価点と評価項目(現在)'!$CH$8</c:f>
              <c:strCache>
                <c:ptCount val="1"/>
                <c:pt idx="0">
                  <c:v>耐荷力、主桁の健全度</c:v>
                </c:pt>
              </c:strCache>
            </c:strRef>
          </c:tx>
          <c:spPr>
            <a:pattFill prst="wdDnDiag">
              <a:fgClr>
                <a:schemeClr val="tx1"/>
              </a:fgClr>
              <a:bgClr>
                <a:schemeClr val="bg1">
                  <a:lumMod val="85000"/>
                </a:schemeClr>
              </a:bgClr>
            </a:pattFill>
            <a:ln w="19050">
              <a:solidFill>
                <a:schemeClr val="tx1"/>
              </a:solidFill>
            </a:ln>
            <a:effectLst/>
          </c:spPr>
          <c:invertIfNegative val="0"/>
          <c:dPt>
            <c:idx val="0"/>
            <c:invertIfNegative val="0"/>
            <c:bubble3D val="0"/>
            <c:spPr>
              <a:pattFill prst="wdDnDiag">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16-E883-4BE0-B4F1-2F22A51F6B4E}"/>
              </c:ext>
            </c:extLst>
          </c:dPt>
          <c:dPt>
            <c:idx val="3"/>
            <c:invertIfNegative val="0"/>
            <c:bubble3D val="0"/>
            <c:spPr>
              <a:pattFill prst="wdDnDiag">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18-E883-4BE0-B4F1-2F22A51F6B4E}"/>
              </c:ext>
            </c:extLst>
          </c:dPt>
          <c:dPt>
            <c:idx val="4"/>
            <c:invertIfNegative val="0"/>
            <c:bubble3D val="0"/>
            <c:spPr>
              <a:pattFill prst="wdDnDiag">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1A-E883-4BE0-B4F1-2F22A51F6B4E}"/>
              </c:ext>
            </c:extLst>
          </c:dPt>
          <c:dPt>
            <c:idx val="5"/>
            <c:invertIfNegative val="0"/>
            <c:bubble3D val="0"/>
            <c:spPr>
              <a:pattFill prst="wdDnDiag">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1C-E883-4BE0-B4F1-2F22A51F6B4E}"/>
              </c:ext>
            </c:extLst>
          </c:dPt>
          <c:dPt>
            <c:idx val="6"/>
            <c:invertIfNegative val="0"/>
            <c:bubble3D val="0"/>
            <c:spPr>
              <a:pattFill prst="wdDnDiag">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1E-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1F-E883-4BE0-B4F1-2F22A51F6B4E}"/>
            </c:ext>
          </c:extLst>
        </c:ser>
        <c:ser>
          <c:idx val="8"/>
          <c:order val="6"/>
          <c:tx>
            <c:strRef>
              <c:f>'評価点と評価項目(現在)'!$CI$8</c:f>
              <c:strCache>
                <c:ptCount val="1"/>
                <c:pt idx="0">
                  <c:v>アルカリシリカ反応性骨材、建設年次</c:v>
                </c:pt>
              </c:strCache>
            </c:strRef>
          </c:tx>
          <c:spPr>
            <a:pattFill prst="ltVert">
              <a:fgClr>
                <a:schemeClr val="tx1"/>
              </a:fgClr>
              <a:bgClr>
                <a:schemeClr val="bg1"/>
              </a:bgClr>
            </a:pattFill>
            <a:ln w="19050">
              <a:solidFill>
                <a:schemeClr val="tx1"/>
              </a:solidFill>
            </a:ln>
            <a:effectLst/>
          </c:spPr>
          <c:invertIfNegative val="0"/>
          <c:dPt>
            <c:idx val="0"/>
            <c:invertIfNegative val="0"/>
            <c:bubble3D val="0"/>
            <c:spPr>
              <a:pattFill prst="ltVert">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21-E883-4BE0-B4F1-2F22A51F6B4E}"/>
              </c:ext>
            </c:extLst>
          </c:dPt>
          <c:dPt>
            <c:idx val="1"/>
            <c:invertIfNegative val="0"/>
            <c:bubble3D val="0"/>
            <c:spPr>
              <a:pattFill prst="ltVert">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23-E883-4BE0-B4F1-2F22A51F6B4E}"/>
              </c:ext>
            </c:extLst>
          </c:dPt>
          <c:dPt>
            <c:idx val="2"/>
            <c:invertIfNegative val="0"/>
            <c:bubble3D val="0"/>
            <c:spPr>
              <a:pattFill prst="ltVert">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25-E883-4BE0-B4F1-2F22A51F6B4E}"/>
              </c:ext>
            </c:extLst>
          </c:dPt>
          <c:dPt>
            <c:idx val="3"/>
            <c:invertIfNegative val="0"/>
            <c:bubble3D val="0"/>
            <c:spPr>
              <a:pattFill prst="ltVert">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27-E883-4BE0-B4F1-2F22A51F6B4E}"/>
              </c:ext>
            </c:extLst>
          </c:dPt>
          <c:dPt>
            <c:idx val="4"/>
            <c:invertIfNegative val="0"/>
            <c:bubble3D val="0"/>
            <c:spPr>
              <a:pattFill prst="ltVert">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29-E883-4BE0-B4F1-2F22A51F6B4E}"/>
              </c:ext>
            </c:extLst>
          </c:dPt>
          <c:dPt>
            <c:idx val="5"/>
            <c:invertIfNegative val="0"/>
            <c:bubble3D val="0"/>
            <c:spPr>
              <a:pattFill prst="ltVert">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2B-E883-4BE0-B4F1-2F22A51F6B4E}"/>
              </c:ext>
            </c:extLst>
          </c:dPt>
          <c:dPt>
            <c:idx val="6"/>
            <c:invertIfNegative val="0"/>
            <c:bubble3D val="0"/>
            <c:spPr>
              <a:pattFill prst="ltVert">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2D-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2E-E883-4BE0-B4F1-2F22A51F6B4E}"/>
            </c:ext>
          </c:extLst>
        </c:ser>
        <c:ser>
          <c:idx val="9"/>
          <c:order val="7"/>
          <c:tx>
            <c:strRef>
              <c:f>'評価点と評価項目(現在)'!$CJ$8</c:f>
              <c:strCache>
                <c:ptCount val="1"/>
                <c:pt idx="0">
                  <c:v>塩害(内在塩)</c:v>
                </c:pt>
              </c:strCache>
            </c:strRef>
          </c:tx>
          <c:spPr>
            <a:pattFill prst="zigZag">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2F-E883-4BE0-B4F1-2F22A51F6B4E}"/>
            </c:ext>
          </c:extLst>
        </c:ser>
        <c:ser>
          <c:idx val="14"/>
          <c:order val="8"/>
          <c:tx>
            <c:strRef>
              <c:f>'評価点と評価項目(現在)'!$CS$8</c:f>
              <c:strCache>
                <c:ptCount val="1"/>
                <c:pt idx="0">
                  <c:v>高齢橋</c:v>
                </c:pt>
              </c:strCache>
            </c:strRef>
          </c:tx>
          <c:spPr>
            <a:pattFill prst="openDmnd">
              <a:fgClr>
                <a:srgbClr val="FF0000"/>
              </a:fgClr>
              <a:bgClr>
                <a:schemeClr val="bg1"/>
              </a:bgClr>
            </a:pattFill>
            <a:ln w="19050">
              <a:solidFill>
                <a:srgbClr val="FF0000"/>
              </a:solidFill>
            </a:ln>
            <a:effectLst/>
          </c:spPr>
          <c:invertIfNegative val="0"/>
          <c:dPt>
            <c:idx val="3"/>
            <c:invertIfNegative val="0"/>
            <c:bubble3D val="0"/>
            <c:spPr>
              <a:pattFill prst="openDmnd">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31-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32-E883-4BE0-B4F1-2F22A51F6B4E}"/>
            </c:ext>
          </c:extLst>
        </c:ser>
        <c:ser>
          <c:idx val="16"/>
          <c:order val="9"/>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19050">
              <a:solidFill>
                <a:schemeClr val="tx1"/>
              </a:solidFill>
            </a:ln>
            <a:effectLst/>
          </c:spPr>
          <c:invertIfNegative val="0"/>
          <c:dPt>
            <c:idx val="4"/>
            <c:invertIfNegative val="0"/>
            <c:bubble3D val="0"/>
            <c:spPr>
              <a:pattFill prst="lgConfetti">
                <a:fgClr>
                  <a:schemeClr val="tx1"/>
                </a:fgClr>
                <a:bgClr>
                  <a:schemeClr val="bg1">
                    <a:lumMod val="85000"/>
                  </a:schemeClr>
                </a:bgClr>
              </a:pattFill>
              <a:ln w="9525">
                <a:solidFill>
                  <a:schemeClr val="tx1"/>
                </a:solidFill>
              </a:ln>
              <a:effectLst/>
            </c:spPr>
            <c:extLst xmlns:c16r2="http://schemas.microsoft.com/office/drawing/2015/06/chart">
              <c:ext xmlns:c16="http://schemas.microsoft.com/office/drawing/2014/chart" uri="{C3380CC4-5D6E-409C-BE32-E72D297353CC}">
                <c16:uniqueId val="{00000034-E883-4BE0-B4F1-2F22A51F6B4E}"/>
              </c:ext>
            </c:extLst>
          </c:dPt>
          <c:dPt>
            <c:idx val="6"/>
            <c:invertIfNegative val="0"/>
            <c:bubble3D val="0"/>
            <c:spPr>
              <a:pattFill prst="lgConfetti">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36-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37-E883-4BE0-B4F1-2F22A51F6B4E}"/>
            </c:ext>
          </c:extLst>
        </c:ser>
        <c:ser>
          <c:idx val="17"/>
          <c:order val="10"/>
          <c:tx>
            <c:strRef>
              <c:f>'評価点と評価項目(現在)'!$CY$8</c:f>
              <c:strCache>
                <c:ptCount val="1"/>
                <c:pt idx="0">
                  <c:v>拡幅事業、交通ボトルネック橋梁</c:v>
                </c:pt>
              </c:strCache>
            </c:strRef>
          </c:tx>
          <c:spPr>
            <a:pattFill prst="pct30">
              <a:fgClr>
                <a:schemeClr val="tx1"/>
              </a:fgClr>
              <a:bgClr>
                <a:schemeClr val="bg1"/>
              </a:bgClr>
            </a:pattFill>
            <a:ln w="19050">
              <a:solidFill>
                <a:srgbClr val="00B0F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38-E883-4BE0-B4F1-2F22A51F6B4E}"/>
            </c:ext>
          </c:extLst>
        </c:ser>
        <c:dLbls>
          <c:showLegendKey val="0"/>
          <c:showVal val="0"/>
          <c:showCatName val="0"/>
          <c:showSerName val="0"/>
          <c:showPercent val="0"/>
          <c:showBubbleSize val="0"/>
        </c:dLbls>
        <c:gapWidth val="70"/>
        <c:overlap val="100"/>
        <c:axId val="100571776"/>
        <c:axId val="100577664"/>
        <c:extLst xmlns:c16r2="http://schemas.microsoft.com/office/drawing/2015/06/chart">
          <c:ext xmlns:c15="http://schemas.microsoft.com/office/drawing/2012/chart" uri="{02D57815-91ED-43cb-92C2-25804820EDAC}">
            <c15:filteredBarSeries>
              <c15:ser>
                <c:idx val="0"/>
                <c:order val="0"/>
                <c:tx>
                  <c:strRef>
                    <c:extLs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39-E883-4BE0-B4F1-2F22A51F6B4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3A-E883-4BE0-B4F1-2F22A51F6B4E}"/>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3B-E883-4BE0-B4F1-2F22A51F6B4E}"/>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3C-E883-4BE0-B4F1-2F22A51F6B4E}"/>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3D-E883-4BE0-B4F1-2F22A51F6B4E}"/>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3E-E883-4BE0-B4F1-2F22A51F6B4E}"/>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3F-E883-4BE0-B4F1-2F22A51F6B4E}"/>
                  </c:ext>
                </c:extLst>
              </c15:ser>
            </c15:filteredBarSeries>
          </c:ext>
        </c:extLst>
      </c:barChart>
      <c:catAx>
        <c:axId val="100571776"/>
        <c:scaling>
          <c:orientation val="minMax"/>
        </c:scaling>
        <c:delete val="0"/>
        <c:axPos val="b"/>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lgn="ctr">
              <a:defRPr kumimoji="1" lang="ja-JP" altLang="en-US" sz="1200" b="0" i="0" u="none" strike="noStrike" kern="1200" baseline="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pPr>
            <a:endParaRPr lang="ja-JP"/>
          </a:p>
        </c:txPr>
        <c:crossAx val="100577664"/>
        <c:crosses val="autoZero"/>
        <c:auto val="1"/>
        <c:lblAlgn val="ctr"/>
        <c:lblOffset val="100"/>
        <c:noMultiLvlLbl val="0"/>
      </c:catAx>
      <c:valAx>
        <c:axId val="100577664"/>
        <c:scaling>
          <c:orientation val="minMax"/>
          <c:max val="5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00571776"/>
        <c:crosses val="autoZero"/>
        <c:crossBetween val="between"/>
        <c:majorUnit val="1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0890364124991E-2"/>
          <c:y val="5.2586956860410691E-2"/>
          <c:w val="0.89229567237183649"/>
          <c:h val="0.7200696467784764"/>
        </c:manualLayout>
      </c:layout>
      <c:barChart>
        <c:barDir val="col"/>
        <c:grouping val="stacked"/>
        <c:varyColors val="0"/>
        <c:ser>
          <c:idx val="1"/>
          <c:order val="0"/>
          <c:tx>
            <c:strRef>
              <c:f>'評価点と評価項目(現在)'!$BD$8</c:f>
              <c:strCache>
                <c:ptCount val="1"/>
                <c:pt idx="0">
                  <c:v>支間中央の損傷、基礎の洗掘</c:v>
                </c:pt>
              </c:strCache>
            </c:strRef>
          </c:tx>
          <c:spPr>
            <a:pattFill prst="pct5">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0-1B34-4F0F-B707-2DA7FAD0B7E2}"/>
            </c:ext>
          </c:extLst>
        </c:ser>
        <c:ser>
          <c:idx val="2"/>
          <c:order val="1"/>
          <c:tx>
            <c:strRef>
              <c:f>'評価点と評価項目(現在)'!$BS$8</c:f>
              <c:strCache>
                <c:ptCount val="1"/>
                <c:pt idx="0">
                  <c:v>鋼部材の疲労</c:v>
                </c:pt>
              </c:strCache>
            </c:strRef>
          </c:tx>
          <c:spPr>
            <a:solidFill>
              <a:schemeClr val="tx1">
                <a:alpha val="20000"/>
              </a:schemeClr>
            </a:solidFill>
            <a:ln w="6350">
              <a:solidFill>
                <a:schemeClr val="tx1"/>
              </a:solidFill>
            </a:ln>
            <a:effectLst/>
          </c:spPr>
          <c:invertIfNegative val="0"/>
          <c:dPt>
            <c:idx val="3"/>
            <c:invertIfNegative val="0"/>
            <c:bubble3D val="0"/>
            <c:spPr>
              <a:solidFill>
                <a:srgbClr val="00B050">
                  <a:alpha val="20000"/>
                </a:srgbClr>
              </a:solidFill>
              <a:ln w="19050">
                <a:solidFill>
                  <a:srgbClr val="00B050"/>
                </a:solidFill>
              </a:ln>
              <a:effectLst/>
            </c:spPr>
            <c:extLst xmlns:c16r2="http://schemas.microsoft.com/office/drawing/2015/06/chart">
              <c:ext xmlns:c16="http://schemas.microsoft.com/office/drawing/2014/chart" uri="{C3380CC4-5D6E-409C-BE32-E72D297353CC}">
                <c16:uniqueId val="{00000002-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3-1B34-4F0F-B707-2DA7FAD0B7E2}"/>
            </c:ext>
          </c:extLst>
        </c:ser>
        <c:ser>
          <c:idx val="3"/>
          <c:order val="2"/>
          <c:tx>
            <c:strRef>
              <c:f>'評価点と評価項目(現在)'!$BX$8</c:f>
              <c:strCache>
                <c:ptCount val="1"/>
                <c:pt idx="0">
                  <c:v>コンクリート部材の疲労</c:v>
                </c:pt>
              </c:strCache>
            </c:strRef>
          </c:tx>
          <c:spPr>
            <a:pattFill prst="wdUpDiag">
              <a:fgClr>
                <a:schemeClr val="tx1"/>
              </a:fgClr>
              <a:bgClr>
                <a:schemeClr val="bg1"/>
              </a:bgClr>
            </a:pattFill>
            <a:ln w="6350">
              <a:solidFill>
                <a:schemeClr val="tx1"/>
              </a:solidFill>
            </a:ln>
            <a:effectLst/>
          </c:spPr>
          <c:invertIfNegative val="0"/>
          <c:dPt>
            <c:idx val="3"/>
            <c:invertIfNegative val="0"/>
            <c:bubble3D val="0"/>
            <c:spPr>
              <a:pattFill prst="wdUpDiag">
                <a:fgClr>
                  <a:srgbClr val="00B050"/>
                </a:fgClr>
                <a:bgClr>
                  <a:schemeClr val="bg1"/>
                </a:bgClr>
              </a:pattFill>
              <a:ln w="19050">
                <a:solidFill>
                  <a:srgbClr val="00B050"/>
                </a:solidFill>
              </a:ln>
              <a:effectLst/>
            </c:spPr>
            <c:extLst xmlns:c16r2="http://schemas.microsoft.com/office/drawing/2015/06/chart">
              <c:ext xmlns:c16="http://schemas.microsoft.com/office/drawing/2014/chart" uri="{C3380CC4-5D6E-409C-BE32-E72D297353CC}">
                <c16:uniqueId val="{00000005-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6-1B34-4F0F-B707-2DA7FAD0B7E2}"/>
            </c:ext>
          </c:extLst>
        </c:ser>
        <c:ser>
          <c:idx val="5"/>
          <c:order val="3"/>
          <c:tx>
            <c:strRef>
              <c:f>'評価点と評価項目(現在)'!$CD$8</c:f>
              <c:strCache>
                <c:ptCount val="1"/>
                <c:pt idx="0">
                  <c:v>ゲルバー橋</c:v>
                </c:pt>
              </c:strCache>
            </c:strRef>
          </c:tx>
          <c:spPr>
            <a:pattFill prst="horzBrick">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7-1B34-4F0F-B707-2DA7FAD0B7E2}"/>
            </c:ext>
          </c:extLst>
        </c:ser>
        <c:ser>
          <c:idx val="6"/>
          <c:order val="4"/>
          <c:tx>
            <c:strRef>
              <c:f>'評価点と評価項目(現在)'!$CG$8</c:f>
              <c:strCache>
                <c:ptCount val="1"/>
                <c:pt idx="0">
                  <c:v>耐震補強の必要性</c:v>
                </c:pt>
              </c:strCache>
            </c:strRef>
          </c:tx>
          <c:spPr>
            <a:pattFill prst="pct10">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8-1B34-4F0F-B707-2DA7FAD0B7E2}"/>
            </c:ext>
          </c:extLst>
        </c:ser>
        <c:ser>
          <c:idx val="7"/>
          <c:order val="5"/>
          <c:tx>
            <c:strRef>
              <c:f>'評価点と評価項目(現在)'!$CH$8</c:f>
              <c:strCache>
                <c:ptCount val="1"/>
                <c:pt idx="0">
                  <c:v>耐荷力、主桁の健全度</c:v>
                </c:pt>
              </c:strCache>
            </c:strRef>
          </c:tx>
          <c:spPr>
            <a:pattFill prst="wdDnDiag">
              <a:fgClr>
                <a:schemeClr val="tx1"/>
              </a:fgClr>
              <a:bgClr>
                <a:schemeClr val="bg1">
                  <a:lumMod val="85000"/>
                </a:schemeClr>
              </a:bgClr>
            </a:pattFill>
            <a:ln w="6350">
              <a:solidFill>
                <a:schemeClr val="tx1"/>
              </a:solidFill>
            </a:ln>
            <a:effectLst/>
          </c:spPr>
          <c:invertIfNegative val="0"/>
          <c:dPt>
            <c:idx val="3"/>
            <c:invertIfNegative val="0"/>
            <c:bubble3D val="0"/>
            <c:spPr>
              <a:pattFill prst="wdDnDiag">
                <a:fgClr>
                  <a:schemeClr val="tx1"/>
                </a:fgClr>
                <a:bgClr>
                  <a:schemeClr val="bg1">
                    <a:lumMod val="85000"/>
                  </a:schemeClr>
                </a:bgClr>
              </a:pattFill>
              <a:ln w="19050">
                <a:solidFill>
                  <a:srgbClr val="FF0000"/>
                </a:solidFill>
              </a:ln>
              <a:effectLst/>
            </c:spPr>
            <c:extLst xmlns:c16r2="http://schemas.microsoft.com/office/drawing/2015/06/chart">
              <c:ext xmlns:c16="http://schemas.microsoft.com/office/drawing/2014/chart" uri="{C3380CC4-5D6E-409C-BE32-E72D297353CC}">
                <c16:uniqueId val="{0000000A-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0B-1B34-4F0F-B707-2DA7FAD0B7E2}"/>
            </c:ext>
          </c:extLst>
        </c:ser>
        <c:ser>
          <c:idx val="8"/>
          <c:order val="6"/>
          <c:tx>
            <c:strRef>
              <c:f>'評価点と評価項目(現在)'!$CI$8</c:f>
              <c:strCache>
                <c:ptCount val="1"/>
                <c:pt idx="0">
                  <c:v>アルカリシリカ反応性骨材、建設年次</c:v>
                </c:pt>
              </c:strCache>
            </c:strRef>
          </c:tx>
          <c:spPr>
            <a:pattFill prst="ltVert">
              <a:fgClr>
                <a:schemeClr val="tx1"/>
              </a:fgClr>
              <a:bgClr>
                <a:schemeClr val="bg1"/>
              </a:bgClr>
            </a:pattFill>
            <a:ln w="6350">
              <a:solidFill>
                <a:schemeClr val="tx1"/>
              </a:solidFill>
            </a:ln>
            <a:effectLst/>
          </c:spPr>
          <c:invertIfNegative val="0"/>
          <c:dPt>
            <c:idx val="3"/>
            <c:invertIfNegative val="0"/>
            <c:bubble3D val="0"/>
            <c:spPr>
              <a:pattFill prst="ltVert">
                <a:fgClr>
                  <a:schemeClr val="tx1"/>
                </a:fgClr>
                <a:bgClr>
                  <a:schemeClr val="bg1"/>
                </a:bgClr>
              </a:pattFill>
              <a:ln w="19050">
                <a:solidFill>
                  <a:srgbClr val="FF0000"/>
                </a:solidFill>
              </a:ln>
              <a:effectLst/>
            </c:spPr>
            <c:extLst xmlns:c16r2="http://schemas.microsoft.com/office/drawing/2015/06/chart">
              <c:ext xmlns:c16="http://schemas.microsoft.com/office/drawing/2014/chart" uri="{C3380CC4-5D6E-409C-BE32-E72D297353CC}">
                <c16:uniqueId val="{0000000D-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0E-1B34-4F0F-B707-2DA7FAD0B7E2}"/>
            </c:ext>
          </c:extLst>
        </c:ser>
        <c:ser>
          <c:idx val="9"/>
          <c:order val="7"/>
          <c:tx>
            <c:strRef>
              <c:f>'評価点と評価項目(現在)'!$CJ$8</c:f>
              <c:strCache>
                <c:ptCount val="1"/>
                <c:pt idx="0">
                  <c:v>塩害(内在塩)</c:v>
                </c:pt>
              </c:strCache>
            </c:strRef>
          </c:tx>
          <c:spPr>
            <a:pattFill prst="zigZag">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0F-1B34-4F0F-B707-2DA7FAD0B7E2}"/>
            </c:ext>
          </c:extLst>
        </c:ser>
        <c:ser>
          <c:idx val="14"/>
          <c:order val="8"/>
          <c:tx>
            <c:strRef>
              <c:f>'評価点と評価項目(現在)'!$CS$8</c:f>
              <c:strCache>
                <c:ptCount val="1"/>
                <c:pt idx="0">
                  <c:v>高齢橋</c:v>
                </c:pt>
              </c:strCache>
            </c:strRef>
          </c:tx>
          <c:spPr>
            <a:pattFill prst="openDmnd">
              <a:fgClr>
                <a:schemeClr val="tx1"/>
              </a:fgClr>
              <a:bgClr>
                <a:schemeClr val="bg1"/>
              </a:bgClr>
            </a:pattFill>
            <a:ln w="6350">
              <a:solidFill>
                <a:schemeClr val="tx1"/>
              </a:solidFill>
            </a:ln>
            <a:effectLst/>
          </c:spPr>
          <c:invertIfNegative val="0"/>
          <c:dPt>
            <c:idx val="3"/>
            <c:invertIfNegative val="0"/>
            <c:bubble3D val="0"/>
            <c:spPr>
              <a:pattFill prst="openDmnd">
                <a:fgClr>
                  <a:srgbClr val="FF0000"/>
                </a:fgClr>
                <a:bgClr>
                  <a:schemeClr val="bg1"/>
                </a:bgClr>
              </a:pattFill>
              <a:ln w="19050">
                <a:solidFill>
                  <a:srgbClr val="FF0000"/>
                </a:solidFill>
              </a:ln>
              <a:effectLst/>
            </c:spPr>
            <c:extLst xmlns:c16r2="http://schemas.microsoft.com/office/drawing/2015/06/chart">
              <c:ext xmlns:c16="http://schemas.microsoft.com/office/drawing/2014/chart" uri="{C3380CC4-5D6E-409C-BE32-E72D297353CC}">
                <c16:uniqueId val="{00000011-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12-1B34-4F0F-B707-2DA7FAD0B7E2}"/>
            </c:ext>
          </c:extLst>
        </c:ser>
        <c:ser>
          <c:idx val="16"/>
          <c:order val="9"/>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13-1B34-4F0F-B707-2DA7FAD0B7E2}"/>
            </c:ext>
          </c:extLst>
        </c:ser>
        <c:ser>
          <c:idx val="17"/>
          <c:order val="10"/>
          <c:tx>
            <c:strRef>
              <c:f>'評価点と評価項目(現在)'!$CY$8</c:f>
              <c:strCache>
                <c:ptCount val="1"/>
                <c:pt idx="0">
                  <c:v>拡幅事業、交通ボトルネック橋梁</c:v>
                </c:pt>
              </c:strCache>
            </c:strRef>
          </c:tx>
          <c:spPr>
            <a:pattFill prst="pct30">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14-1B34-4F0F-B707-2DA7FAD0B7E2}"/>
            </c:ext>
          </c:extLst>
        </c:ser>
        <c:dLbls>
          <c:showLegendKey val="0"/>
          <c:showVal val="0"/>
          <c:showCatName val="0"/>
          <c:showSerName val="0"/>
          <c:showPercent val="0"/>
          <c:showBubbleSize val="0"/>
        </c:dLbls>
        <c:gapWidth val="70"/>
        <c:overlap val="100"/>
        <c:axId val="108802432"/>
        <c:axId val="108803968"/>
        <c:extLst xmlns:c16r2="http://schemas.microsoft.com/office/drawing/2015/06/chart">
          <c:ext xmlns:c15="http://schemas.microsoft.com/office/drawing/2012/chart" uri="{02D57815-91ED-43cb-92C2-25804820EDAC}">
            <c15:filteredBarSeries>
              <c15:ser>
                <c:idx val="0"/>
                <c:order val="0"/>
                <c:tx>
                  <c:strRef>
                    <c:extLs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15-1B34-4F0F-B707-2DA7FAD0B7E2}"/>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6-1B34-4F0F-B707-2DA7FAD0B7E2}"/>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7-1B34-4F0F-B707-2DA7FAD0B7E2}"/>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8-1B34-4F0F-B707-2DA7FAD0B7E2}"/>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9-1B34-4F0F-B707-2DA7FAD0B7E2}"/>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A-1B34-4F0F-B707-2DA7FAD0B7E2}"/>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1B-1B34-4F0F-B707-2DA7FAD0B7E2}"/>
                  </c:ext>
                </c:extLst>
              </c15:ser>
            </c15:filteredBarSeries>
          </c:ext>
        </c:extLst>
      </c:barChart>
      <c:catAx>
        <c:axId val="108802432"/>
        <c:scaling>
          <c:orientation val="minMax"/>
        </c:scaling>
        <c:delete val="0"/>
        <c:axPos val="b"/>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lgn="ctr">
              <a:defRPr kumimoji="1" lang="ja-JP" altLang="en-US" sz="1200" b="0" i="0" u="none" strike="noStrike" kern="1200" baseline="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pPr>
            <a:endParaRPr lang="ja-JP"/>
          </a:p>
        </c:txPr>
        <c:crossAx val="108803968"/>
        <c:crosses val="autoZero"/>
        <c:auto val="1"/>
        <c:lblAlgn val="ctr"/>
        <c:lblOffset val="100"/>
        <c:noMultiLvlLbl val="0"/>
      </c:catAx>
      <c:valAx>
        <c:axId val="108803968"/>
        <c:scaling>
          <c:orientation val="minMax"/>
          <c:max val="5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08802432"/>
        <c:crosses val="autoZero"/>
        <c:crossBetween val="between"/>
        <c:majorUnit val="1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0890364124991E-2"/>
          <c:y val="5.2586956860410691E-2"/>
          <c:w val="0.89229567237183649"/>
          <c:h val="0.7200696467784764"/>
        </c:manualLayout>
      </c:layout>
      <c:barChart>
        <c:barDir val="col"/>
        <c:grouping val="stacked"/>
        <c:varyColors val="0"/>
        <c:ser>
          <c:idx val="1"/>
          <c:order val="0"/>
          <c:tx>
            <c:strRef>
              <c:f>'評価点と評価項目(現在)'!$BD$8</c:f>
              <c:strCache>
                <c:ptCount val="1"/>
                <c:pt idx="0">
                  <c:v>支間中央の損傷、基礎の洗掘</c:v>
                </c:pt>
              </c:strCache>
            </c:strRef>
          </c:tx>
          <c:spPr>
            <a:pattFill prst="pct5">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0-6696-4060-8797-65D35BED943D}"/>
            </c:ext>
          </c:extLst>
        </c:ser>
        <c:ser>
          <c:idx val="2"/>
          <c:order val="1"/>
          <c:tx>
            <c:strRef>
              <c:f>'評価点と評価項目(現在)'!$BS$8</c:f>
              <c:strCache>
                <c:ptCount val="1"/>
                <c:pt idx="0">
                  <c:v>鋼部材の疲労</c:v>
                </c:pt>
              </c:strCache>
            </c:strRef>
          </c:tx>
          <c:spPr>
            <a:solidFill>
              <a:srgbClr val="00B050">
                <a:alpha val="20000"/>
              </a:srgbClr>
            </a:solidFill>
            <a:ln w="19050">
              <a:solidFill>
                <a:srgbClr val="00B050"/>
              </a:solidFill>
            </a:ln>
            <a:effectLst/>
          </c:spPr>
          <c:invertIfNegative val="0"/>
          <c:dPt>
            <c:idx val="3"/>
            <c:invertIfNegative val="0"/>
            <c:bubble3D val="0"/>
            <c:spPr>
              <a:solidFill>
                <a:schemeClr val="tx1">
                  <a:alpha val="20000"/>
                </a:schemeClr>
              </a:solidFill>
              <a:ln w="6350">
                <a:solidFill>
                  <a:schemeClr val="tx1"/>
                </a:solidFill>
              </a:ln>
              <a:effectLst/>
            </c:spPr>
            <c:extLst xmlns:c16r2="http://schemas.microsoft.com/office/drawing/2015/06/chart">
              <c:ext xmlns:c16="http://schemas.microsoft.com/office/drawing/2014/chart" uri="{C3380CC4-5D6E-409C-BE32-E72D297353CC}">
                <c16:uniqueId val="{00000002-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3-6696-4060-8797-65D35BED943D}"/>
            </c:ext>
          </c:extLst>
        </c:ser>
        <c:ser>
          <c:idx val="3"/>
          <c:order val="2"/>
          <c:tx>
            <c:strRef>
              <c:f>'評価点と評価項目(現在)'!$BX$8</c:f>
              <c:strCache>
                <c:ptCount val="1"/>
                <c:pt idx="0">
                  <c:v>コンクリート部材の疲労</c:v>
                </c:pt>
              </c:strCache>
            </c:strRef>
          </c:tx>
          <c:spPr>
            <a:pattFill prst="wdUpDiag">
              <a:fgClr>
                <a:srgbClr val="00B050"/>
              </a:fgClr>
              <a:bgClr>
                <a:schemeClr val="bg1"/>
              </a:bgClr>
            </a:pattFill>
            <a:ln w="19050">
              <a:solidFill>
                <a:srgbClr val="00B050"/>
              </a:solidFill>
            </a:ln>
            <a:effectLst/>
          </c:spPr>
          <c:invertIfNegative val="0"/>
          <c:dPt>
            <c:idx val="3"/>
            <c:invertIfNegative val="0"/>
            <c:bubble3D val="0"/>
            <c:spPr>
              <a:pattFill prst="wdUpDiag">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05-6696-4060-8797-65D35BED943D}"/>
              </c:ext>
            </c:extLst>
          </c:dPt>
          <c:dPt>
            <c:idx val="5"/>
            <c:invertIfNegative val="0"/>
            <c:bubble3D val="0"/>
            <c:spPr>
              <a:pattFill prst="wdUpDiag">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07-6696-4060-8797-65D35BED943D}"/>
              </c:ext>
            </c:extLst>
          </c:dPt>
          <c:dPt>
            <c:idx val="6"/>
            <c:invertIfNegative val="0"/>
            <c:bubble3D val="0"/>
            <c:spPr>
              <a:pattFill prst="wdUpDiag">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09-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A-6696-4060-8797-65D35BED943D}"/>
            </c:ext>
          </c:extLst>
        </c:ser>
        <c:ser>
          <c:idx val="5"/>
          <c:order val="3"/>
          <c:tx>
            <c:strRef>
              <c:f>'評価点と評価項目(現在)'!$CD$8</c:f>
              <c:strCache>
                <c:ptCount val="1"/>
                <c:pt idx="0">
                  <c:v>ゲルバー橋</c:v>
                </c:pt>
              </c:strCache>
            </c:strRef>
          </c:tx>
          <c:spPr>
            <a:pattFill prst="horzBrick">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B-6696-4060-8797-65D35BED943D}"/>
            </c:ext>
          </c:extLst>
        </c:ser>
        <c:ser>
          <c:idx val="6"/>
          <c:order val="4"/>
          <c:tx>
            <c:strRef>
              <c:f>'評価点と評価項目(現在)'!$CG$8</c:f>
              <c:strCache>
                <c:ptCount val="1"/>
                <c:pt idx="0">
                  <c:v>耐震補強の必要性</c:v>
                </c:pt>
              </c:strCache>
            </c:strRef>
          </c:tx>
          <c:spPr>
            <a:pattFill prst="pct10">
              <a:fgClr>
                <a:schemeClr val="tx1"/>
              </a:fgClr>
              <a:bgClr>
                <a:schemeClr val="bg1">
                  <a:lumMod val="85000"/>
                </a:schemeClr>
              </a:bgClr>
            </a:pattFill>
            <a:ln w="6350">
              <a:solidFill>
                <a:schemeClr val="tx1"/>
              </a:solidFill>
            </a:ln>
            <a:effectLst/>
          </c:spPr>
          <c:invertIfNegative val="0"/>
          <c:dPt>
            <c:idx val="1"/>
            <c:invertIfNegative val="0"/>
            <c:bubble3D val="0"/>
            <c:spPr>
              <a:pattFill prst="pct10">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0D-6696-4060-8797-65D35BED943D}"/>
              </c:ext>
            </c:extLst>
          </c:dPt>
          <c:dPt>
            <c:idx val="2"/>
            <c:invertIfNegative val="0"/>
            <c:bubble3D val="0"/>
            <c:spPr>
              <a:pattFill prst="pct10">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0F-6696-4060-8797-65D35BED943D}"/>
              </c:ext>
            </c:extLst>
          </c:dPt>
          <c:dPt>
            <c:idx val="4"/>
            <c:invertIfNegative val="0"/>
            <c:bubble3D val="0"/>
            <c:spPr>
              <a:pattFill prst="pct10">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11-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12-6696-4060-8797-65D35BED943D}"/>
            </c:ext>
          </c:extLst>
        </c:ser>
        <c:ser>
          <c:idx val="7"/>
          <c:order val="5"/>
          <c:tx>
            <c:strRef>
              <c:f>'評価点と評価項目(現在)'!$CH$8</c:f>
              <c:strCache>
                <c:ptCount val="1"/>
                <c:pt idx="0">
                  <c:v>耐荷力、主桁の健全度</c:v>
                </c:pt>
              </c:strCache>
            </c:strRef>
          </c:tx>
          <c:spPr>
            <a:pattFill prst="wdDnDiag">
              <a:fgClr>
                <a:schemeClr val="tx1"/>
              </a:fgClr>
              <a:bgClr>
                <a:schemeClr val="bg1">
                  <a:lumMod val="85000"/>
                </a:schemeClr>
              </a:bgClr>
            </a:pattFill>
            <a:ln w="6350">
              <a:solidFill>
                <a:schemeClr val="tx1"/>
              </a:solidFill>
            </a:ln>
            <a:effectLst/>
          </c:spPr>
          <c:invertIfNegative val="0"/>
          <c:dPt>
            <c:idx val="4"/>
            <c:invertIfNegative val="0"/>
            <c:bubble3D val="0"/>
            <c:spPr>
              <a:pattFill prst="wdDnDiag">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14-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15-6696-4060-8797-65D35BED943D}"/>
            </c:ext>
          </c:extLst>
        </c:ser>
        <c:ser>
          <c:idx val="8"/>
          <c:order val="6"/>
          <c:tx>
            <c:strRef>
              <c:f>'評価点と評価項目(現在)'!$CI$8</c:f>
              <c:strCache>
                <c:ptCount val="1"/>
                <c:pt idx="0">
                  <c:v>アルカリシリカ反応性骨材、建設年次</c:v>
                </c:pt>
              </c:strCache>
            </c:strRef>
          </c:tx>
          <c:spPr>
            <a:pattFill prst="ltVert">
              <a:fgClr>
                <a:schemeClr val="tx1"/>
              </a:fgClr>
              <a:bgClr>
                <a:schemeClr val="bg1"/>
              </a:bgClr>
            </a:pattFill>
            <a:ln w="6350">
              <a:solidFill>
                <a:schemeClr val="tx1"/>
              </a:solidFill>
            </a:ln>
            <a:effectLst/>
          </c:spPr>
          <c:invertIfNegative val="0"/>
          <c:dPt>
            <c:idx val="1"/>
            <c:invertIfNegative val="0"/>
            <c:bubble3D val="0"/>
            <c:spPr>
              <a:pattFill prst="ltVert">
                <a:fgClr>
                  <a:schemeClr val="tx1"/>
                </a:fgClr>
                <a:bgClr>
                  <a:schemeClr val="bg1"/>
                </a:bgClr>
              </a:pattFill>
              <a:ln w="19050">
                <a:solidFill>
                  <a:srgbClr val="00B050"/>
                </a:solidFill>
              </a:ln>
              <a:effectLst/>
            </c:spPr>
            <c:extLst xmlns:c16r2="http://schemas.microsoft.com/office/drawing/2015/06/chart">
              <c:ext xmlns:c16="http://schemas.microsoft.com/office/drawing/2014/chart" uri="{C3380CC4-5D6E-409C-BE32-E72D297353CC}">
                <c16:uniqueId val="{00000017-6696-4060-8797-65D35BED943D}"/>
              </c:ext>
            </c:extLst>
          </c:dPt>
          <c:dPt>
            <c:idx val="2"/>
            <c:invertIfNegative val="0"/>
            <c:bubble3D val="0"/>
            <c:spPr>
              <a:pattFill prst="ltVert">
                <a:fgClr>
                  <a:schemeClr val="tx1"/>
                </a:fgClr>
                <a:bgClr>
                  <a:schemeClr val="bg1"/>
                </a:bgClr>
              </a:pattFill>
              <a:ln w="19050">
                <a:solidFill>
                  <a:srgbClr val="00B050"/>
                </a:solidFill>
              </a:ln>
              <a:effectLst/>
            </c:spPr>
            <c:extLst xmlns:c16r2="http://schemas.microsoft.com/office/drawing/2015/06/chart">
              <c:ext xmlns:c16="http://schemas.microsoft.com/office/drawing/2014/chart" uri="{C3380CC4-5D6E-409C-BE32-E72D297353CC}">
                <c16:uniqueId val="{00000019-6696-4060-8797-65D35BED943D}"/>
              </c:ext>
            </c:extLst>
          </c:dPt>
          <c:dPt>
            <c:idx val="4"/>
            <c:invertIfNegative val="0"/>
            <c:bubble3D val="0"/>
            <c:spPr>
              <a:pattFill prst="ltVert">
                <a:fgClr>
                  <a:schemeClr val="tx1"/>
                </a:fgClr>
                <a:bgClr>
                  <a:schemeClr val="bg1"/>
                </a:bgClr>
              </a:pattFill>
              <a:ln w="19050">
                <a:solidFill>
                  <a:srgbClr val="00B050"/>
                </a:solidFill>
              </a:ln>
              <a:effectLst/>
            </c:spPr>
            <c:extLst xmlns:c16r2="http://schemas.microsoft.com/office/drawing/2015/06/chart">
              <c:ext xmlns:c16="http://schemas.microsoft.com/office/drawing/2014/chart" uri="{C3380CC4-5D6E-409C-BE32-E72D297353CC}">
                <c16:uniqueId val="{0000001B-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1C-6696-4060-8797-65D35BED943D}"/>
            </c:ext>
          </c:extLst>
        </c:ser>
        <c:ser>
          <c:idx val="9"/>
          <c:order val="7"/>
          <c:tx>
            <c:strRef>
              <c:f>'評価点と評価項目(現在)'!$CJ$8</c:f>
              <c:strCache>
                <c:ptCount val="1"/>
                <c:pt idx="0">
                  <c:v>塩害(内在塩)</c:v>
                </c:pt>
              </c:strCache>
            </c:strRef>
          </c:tx>
          <c:spPr>
            <a:pattFill prst="zigZag">
              <a:fgClr>
                <a:schemeClr val="tx1"/>
              </a:fgClr>
              <a:bgClr>
                <a:schemeClr val="bg1"/>
              </a:bgClr>
            </a:pattFill>
            <a:ln w="190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1D-6696-4060-8797-65D35BED943D}"/>
            </c:ext>
          </c:extLst>
        </c:ser>
        <c:ser>
          <c:idx val="14"/>
          <c:order val="8"/>
          <c:tx>
            <c:strRef>
              <c:f>'評価点と評価項目(現在)'!$CS$8</c:f>
              <c:strCache>
                <c:ptCount val="1"/>
                <c:pt idx="0">
                  <c:v>高齢橋</c:v>
                </c:pt>
              </c:strCache>
            </c:strRef>
          </c:tx>
          <c:spPr>
            <a:pattFill prst="openDmnd">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1E-6696-4060-8797-65D35BED943D}"/>
            </c:ext>
          </c:extLst>
        </c:ser>
        <c:ser>
          <c:idx val="16"/>
          <c:order val="9"/>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6350">
              <a:solidFill>
                <a:schemeClr val="tx1"/>
              </a:solidFill>
            </a:ln>
            <a:effectLst/>
          </c:spPr>
          <c:invertIfNegative val="0"/>
          <c:dPt>
            <c:idx val="4"/>
            <c:invertIfNegative val="0"/>
            <c:bubble3D val="0"/>
            <c:spPr>
              <a:pattFill prst="lgConfetti">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20-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21-6696-4060-8797-65D35BED943D}"/>
            </c:ext>
          </c:extLst>
        </c:ser>
        <c:ser>
          <c:idx val="17"/>
          <c:order val="10"/>
          <c:tx>
            <c:strRef>
              <c:f>'評価点と評価項目(現在)'!$CY$8</c:f>
              <c:strCache>
                <c:ptCount val="1"/>
                <c:pt idx="0">
                  <c:v>拡幅事業、交通ボトルネック橋梁</c:v>
                </c:pt>
              </c:strCache>
            </c:strRef>
          </c:tx>
          <c:spPr>
            <a:pattFill prst="pct30">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22-6696-4060-8797-65D35BED943D}"/>
            </c:ext>
          </c:extLst>
        </c:ser>
        <c:dLbls>
          <c:showLegendKey val="0"/>
          <c:showVal val="0"/>
          <c:showCatName val="0"/>
          <c:showSerName val="0"/>
          <c:showPercent val="0"/>
          <c:showBubbleSize val="0"/>
        </c:dLbls>
        <c:gapWidth val="70"/>
        <c:overlap val="100"/>
        <c:axId val="111738880"/>
        <c:axId val="111740416"/>
        <c:extLst xmlns:c16r2="http://schemas.microsoft.com/office/drawing/2015/06/chart">
          <c:ext xmlns:c15="http://schemas.microsoft.com/office/drawing/2012/chart" uri="{02D57815-91ED-43cb-92C2-25804820EDAC}">
            <c15:filteredBarSeries>
              <c15:ser>
                <c:idx val="0"/>
                <c:order val="0"/>
                <c:tx>
                  <c:strRef>
                    <c:extLs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23-6696-4060-8797-65D35BED943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24-6696-4060-8797-65D35BED943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25-6696-4060-8797-65D35BED943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26-6696-4060-8797-65D35BED943D}"/>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27-6696-4060-8797-65D35BED943D}"/>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28-6696-4060-8797-65D35BED943D}"/>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c:ext xmlns:c16="http://schemas.microsoft.com/office/drawing/2014/chart" uri="{C3380CC4-5D6E-409C-BE32-E72D297353CC}">
                    <c16:uniqueId val="{00000029-6696-4060-8797-65D35BED943D}"/>
                  </c:ext>
                </c:extLst>
              </c15:ser>
            </c15:filteredBarSeries>
          </c:ext>
        </c:extLst>
      </c:barChart>
      <c:catAx>
        <c:axId val="111738880"/>
        <c:scaling>
          <c:orientation val="minMax"/>
        </c:scaling>
        <c:delete val="0"/>
        <c:axPos val="b"/>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lgn="ctr">
              <a:defRPr kumimoji="1" lang="ja-JP" altLang="en-US" sz="1200" b="0" i="0" u="none" strike="noStrike" kern="1200" baseline="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pPr>
            <a:endParaRPr lang="ja-JP"/>
          </a:p>
        </c:txPr>
        <c:crossAx val="111740416"/>
        <c:crosses val="autoZero"/>
        <c:auto val="1"/>
        <c:lblAlgn val="ctr"/>
        <c:lblOffset val="100"/>
        <c:noMultiLvlLbl val="0"/>
      </c:catAx>
      <c:valAx>
        <c:axId val="111740416"/>
        <c:scaling>
          <c:orientation val="minMax"/>
          <c:max val="5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11738880"/>
        <c:crosses val="autoZero"/>
        <c:crossBetween val="between"/>
        <c:majorUnit val="1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7" cy="496966"/>
          </a:xfrm>
          <a:prstGeom prst="rect">
            <a:avLst/>
          </a:prstGeom>
        </p:spPr>
        <p:txBody>
          <a:bodyPr vert="horz" lIns="91428" tIns="45715" rIns="91428"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2"/>
            <a:ext cx="2949787" cy="496966"/>
          </a:xfrm>
          <a:prstGeom prst="rect">
            <a:avLst/>
          </a:prstGeom>
        </p:spPr>
        <p:txBody>
          <a:bodyPr vert="horz" lIns="91428" tIns="45715" rIns="91428" bIns="45715" rtlCol="0"/>
          <a:lstStyle>
            <a:lvl1pPr algn="r">
              <a:defRPr sz="1200"/>
            </a:lvl1pPr>
          </a:lstStyle>
          <a:p>
            <a:fld id="{ECF6F7F8-8913-4732-AEA3-7F832FCF49E4}" type="datetimeFigureOut">
              <a:rPr kumimoji="1" lang="ja-JP" altLang="en-US" smtClean="0"/>
              <a:t>2016/9/27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8" tIns="45715" rIns="91428" bIns="45715"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28" tIns="45715" rIns="91428"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8"/>
            <a:ext cx="2949787" cy="496966"/>
          </a:xfrm>
          <a:prstGeom prst="rect">
            <a:avLst/>
          </a:prstGeom>
        </p:spPr>
        <p:txBody>
          <a:bodyPr vert="horz" lIns="91428" tIns="45715" rIns="91428"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8"/>
            <a:ext cx="2949787" cy="496966"/>
          </a:xfrm>
          <a:prstGeom prst="rect">
            <a:avLst/>
          </a:prstGeom>
        </p:spPr>
        <p:txBody>
          <a:bodyPr vert="horz" lIns="91428" tIns="45715" rIns="91428" bIns="45715"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○道路・橋梁部会畦地でございます。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○どうぞよろしくお願いいたします。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○早速ですが、資料１－１より説明させていただきます。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13</a:t>
            </a:fld>
            <a:endParaRPr kumimoji="1" lang="ja-JP" altLang="en-US"/>
          </a:p>
        </p:txBody>
      </p:sp>
    </p:spTree>
    <p:extLst>
      <p:ext uri="{BB962C8B-B14F-4D97-AF65-F5344CB8AC3E}">
        <p14:creationId xmlns:p14="http://schemas.microsoft.com/office/powerpoint/2010/main" val="71542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14</a:t>
            </a:fld>
            <a:endParaRPr kumimoji="1" lang="ja-JP" altLang="en-US"/>
          </a:p>
        </p:txBody>
      </p:sp>
    </p:spTree>
    <p:extLst>
      <p:ext uri="{BB962C8B-B14F-4D97-AF65-F5344CB8AC3E}">
        <p14:creationId xmlns:p14="http://schemas.microsoft.com/office/powerpoint/2010/main" val="1962691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15</a:t>
            </a:fld>
            <a:endParaRPr kumimoji="1" lang="ja-JP" altLang="en-US"/>
          </a:p>
        </p:txBody>
      </p:sp>
    </p:spTree>
    <p:extLst>
      <p:ext uri="{BB962C8B-B14F-4D97-AF65-F5344CB8AC3E}">
        <p14:creationId xmlns:p14="http://schemas.microsoft.com/office/powerpoint/2010/main" val="254452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16</a:t>
            </a:fld>
            <a:endParaRPr kumimoji="1" lang="ja-JP" altLang="en-US"/>
          </a:p>
        </p:txBody>
      </p:sp>
    </p:spTree>
    <p:extLst>
      <p:ext uri="{BB962C8B-B14F-4D97-AF65-F5344CB8AC3E}">
        <p14:creationId xmlns:p14="http://schemas.microsoft.com/office/powerpoint/2010/main" val="3060509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17</a:t>
            </a:fld>
            <a:endParaRPr kumimoji="1" lang="ja-JP" altLang="en-US"/>
          </a:p>
        </p:txBody>
      </p:sp>
    </p:spTree>
    <p:extLst>
      <p:ext uri="{BB962C8B-B14F-4D97-AF65-F5344CB8AC3E}">
        <p14:creationId xmlns:p14="http://schemas.microsoft.com/office/powerpoint/2010/main" val="3506192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18</a:t>
            </a:fld>
            <a:endParaRPr kumimoji="1" lang="ja-JP" altLang="en-US"/>
          </a:p>
        </p:txBody>
      </p:sp>
    </p:spTree>
    <p:extLst>
      <p:ext uri="{BB962C8B-B14F-4D97-AF65-F5344CB8AC3E}">
        <p14:creationId xmlns:p14="http://schemas.microsoft.com/office/powerpoint/2010/main" val="46266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19</a:t>
            </a:fld>
            <a:endParaRPr kumimoji="1" lang="ja-JP" altLang="en-US"/>
          </a:p>
        </p:txBody>
      </p:sp>
    </p:spTree>
    <p:extLst>
      <p:ext uri="{BB962C8B-B14F-4D97-AF65-F5344CB8AC3E}">
        <p14:creationId xmlns:p14="http://schemas.microsoft.com/office/powerpoint/2010/main" val="2809199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20</a:t>
            </a:fld>
            <a:endParaRPr kumimoji="1" lang="ja-JP" altLang="en-US"/>
          </a:p>
        </p:txBody>
      </p:sp>
    </p:spTree>
    <p:extLst>
      <p:ext uri="{BB962C8B-B14F-4D97-AF65-F5344CB8AC3E}">
        <p14:creationId xmlns:p14="http://schemas.microsoft.com/office/powerpoint/2010/main" val="395391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21</a:t>
            </a:fld>
            <a:endParaRPr kumimoji="1" lang="ja-JP" altLang="en-US"/>
          </a:p>
        </p:txBody>
      </p:sp>
    </p:spTree>
    <p:extLst>
      <p:ext uri="{BB962C8B-B14F-4D97-AF65-F5344CB8AC3E}">
        <p14:creationId xmlns:p14="http://schemas.microsoft.com/office/powerpoint/2010/main" val="3825888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26</a:t>
            </a:fld>
            <a:endParaRPr kumimoji="1" lang="ja-JP" altLang="en-US"/>
          </a:p>
        </p:txBody>
      </p:sp>
    </p:spTree>
    <p:extLst>
      <p:ext uri="{BB962C8B-B14F-4D97-AF65-F5344CB8AC3E}">
        <p14:creationId xmlns:p14="http://schemas.microsoft.com/office/powerpoint/2010/main" val="1459048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3314912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27</a:t>
            </a:fld>
            <a:endParaRPr kumimoji="1" lang="ja-JP" altLang="en-US"/>
          </a:p>
        </p:txBody>
      </p:sp>
    </p:spTree>
    <p:extLst>
      <p:ext uri="{BB962C8B-B14F-4D97-AF65-F5344CB8AC3E}">
        <p14:creationId xmlns:p14="http://schemas.microsoft.com/office/powerpoint/2010/main" val="1973339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33</a:t>
            </a:fld>
            <a:endParaRPr kumimoji="1" lang="ja-JP" altLang="en-US"/>
          </a:p>
        </p:txBody>
      </p:sp>
    </p:spTree>
    <p:extLst>
      <p:ext uri="{BB962C8B-B14F-4D97-AF65-F5344CB8AC3E}">
        <p14:creationId xmlns:p14="http://schemas.microsoft.com/office/powerpoint/2010/main" val="949906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34</a:t>
            </a:fld>
            <a:endParaRPr kumimoji="1" lang="ja-JP" altLang="en-US"/>
          </a:p>
        </p:txBody>
      </p:sp>
    </p:spTree>
    <p:extLst>
      <p:ext uri="{BB962C8B-B14F-4D97-AF65-F5344CB8AC3E}">
        <p14:creationId xmlns:p14="http://schemas.microsoft.com/office/powerpoint/2010/main" val="262389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35</a:t>
            </a:fld>
            <a:endParaRPr kumimoji="1" lang="ja-JP" altLang="en-US"/>
          </a:p>
        </p:txBody>
      </p:sp>
    </p:spTree>
    <p:extLst>
      <p:ext uri="{BB962C8B-B14F-4D97-AF65-F5344CB8AC3E}">
        <p14:creationId xmlns:p14="http://schemas.microsoft.com/office/powerpoint/2010/main" val="2687876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36</a:t>
            </a:fld>
            <a:endParaRPr kumimoji="1" lang="ja-JP" altLang="en-US"/>
          </a:p>
        </p:txBody>
      </p:sp>
    </p:spTree>
    <p:extLst>
      <p:ext uri="{BB962C8B-B14F-4D97-AF65-F5344CB8AC3E}">
        <p14:creationId xmlns:p14="http://schemas.microsoft.com/office/powerpoint/2010/main" val="2850120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38</a:t>
            </a:fld>
            <a:endParaRPr kumimoji="1" lang="ja-JP" altLang="en-US"/>
          </a:p>
        </p:txBody>
      </p:sp>
    </p:spTree>
    <p:extLst>
      <p:ext uri="{BB962C8B-B14F-4D97-AF65-F5344CB8AC3E}">
        <p14:creationId xmlns:p14="http://schemas.microsoft.com/office/powerpoint/2010/main" val="427125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39</a:t>
            </a:fld>
            <a:endParaRPr kumimoji="1" lang="ja-JP" altLang="en-US"/>
          </a:p>
        </p:txBody>
      </p:sp>
    </p:spTree>
    <p:extLst>
      <p:ext uri="{BB962C8B-B14F-4D97-AF65-F5344CB8AC3E}">
        <p14:creationId xmlns:p14="http://schemas.microsoft.com/office/powerpoint/2010/main" val="1933865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40</a:t>
            </a:fld>
            <a:endParaRPr kumimoji="1" lang="ja-JP" altLang="en-US"/>
          </a:p>
        </p:txBody>
      </p:sp>
    </p:spTree>
    <p:extLst>
      <p:ext uri="{BB962C8B-B14F-4D97-AF65-F5344CB8AC3E}">
        <p14:creationId xmlns:p14="http://schemas.microsoft.com/office/powerpoint/2010/main" val="2992748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41</a:t>
            </a:fld>
            <a:endParaRPr kumimoji="1" lang="ja-JP" altLang="en-US"/>
          </a:p>
        </p:txBody>
      </p:sp>
    </p:spTree>
    <p:extLst>
      <p:ext uri="{BB962C8B-B14F-4D97-AF65-F5344CB8AC3E}">
        <p14:creationId xmlns:p14="http://schemas.microsoft.com/office/powerpoint/2010/main" val="4285165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43</a:t>
            </a:fld>
            <a:endParaRPr kumimoji="1" lang="ja-JP" altLang="en-US"/>
          </a:p>
        </p:txBody>
      </p:sp>
    </p:spTree>
    <p:extLst>
      <p:ext uri="{BB962C8B-B14F-4D97-AF65-F5344CB8AC3E}">
        <p14:creationId xmlns:p14="http://schemas.microsoft.com/office/powerpoint/2010/main" val="339935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○更新事業の概要につきましては、毎回説明させていただいておりますが、今回も簡単に説明させていただきます。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a:t>
            </a:fld>
            <a:endParaRPr kumimoji="1" lang="ja-JP" altLang="en-US"/>
          </a:p>
        </p:txBody>
      </p:sp>
    </p:spTree>
    <p:extLst>
      <p:ext uri="{BB962C8B-B14F-4D97-AF65-F5344CB8AC3E}">
        <p14:creationId xmlns:p14="http://schemas.microsoft.com/office/powerpoint/2010/main" val="1987399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44</a:t>
            </a:fld>
            <a:endParaRPr kumimoji="1" lang="ja-JP" altLang="en-US"/>
          </a:p>
        </p:txBody>
      </p:sp>
    </p:spTree>
    <p:extLst>
      <p:ext uri="{BB962C8B-B14F-4D97-AF65-F5344CB8AC3E}">
        <p14:creationId xmlns:p14="http://schemas.microsoft.com/office/powerpoint/2010/main" val="1310169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6</a:t>
            </a:fld>
            <a:endParaRPr kumimoji="1" lang="ja-JP" altLang="en-US"/>
          </a:p>
        </p:txBody>
      </p:sp>
    </p:spTree>
    <p:extLst>
      <p:ext uri="{BB962C8B-B14F-4D97-AF65-F5344CB8AC3E}">
        <p14:creationId xmlns:p14="http://schemas.microsoft.com/office/powerpoint/2010/main" val="20737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7</a:t>
            </a:fld>
            <a:endParaRPr kumimoji="1" lang="ja-JP" altLang="en-US"/>
          </a:p>
        </p:txBody>
      </p:sp>
    </p:spTree>
    <p:extLst>
      <p:ext uri="{BB962C8B-B14F-4D97-AF65-F5344CB8AC3E}">
        <p14:creationId xmlns:p14="http://schemas.microsoft.com/office/powerpoint/2010/main" val="317699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8</a:t>
            </a:fld>
            <a:endParaRPr kumimoji="1" lang="ja-JP" altLang="en-US"/>
          </a:p>
        </p:txBody>
      </p:sp>
    </p:spTree>
    <p:extLst>
      <p:ext uri="{BB962C8B-B14F-4D97-AF65-F5344CB8AC3E}">
        <p14:creationId xmlns:p14="http://schemas.microsoft.com/office/powerpoint/2010/main" val="3176998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9</a:t>
            </a:fld>
            <a:endParaRPr kumimoji="1" lang="ja-JP" altLang="en-US"/>
          </a:p>
        </p:txBody>
      </p:sp>
    </p:spTree>
    <p:extLst>
      <p:ext uri="{BB962C8B-B14F-4D97-AF65-F5344CB8AC3E}">
        <p14:creationId xmlns:p14="http://schemas.microsoft.com/office/powerpoint/2010/main" val="3569435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10</a:t>
            </a:fld>
            <a:endParaRPr kumimoji="1" lang="ja-JP" altLang="en-US"/>
          </a:p>
        </p:txBody>
      </p:sp>
    </p:spTree>
    <p:extLst>
      <p:ext uri="{BB962C8B-B14F-4D97-AF65-F5344CB8AC3E}">
        <p14:creationId xmlns:p14="http://schemas.microsoft.com/office/powerpoint/2010/main" val="3717244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11</a:t>
            </a:fld>
            <a:endParaRPr kumimoji="1" lang="ja-JP" altLang="en-US"/>
          </a:p>
        </p:txBody>
      </p:sp>
    </p:spTree>
    <p:extLst>
      <p:ext uri="{BB962C8B-B14F-4D97-AF65-F5344CB8AC3E}">
        <p14:creationId xmlns:p14="http://schemas.microsoft.com/office/powerpoint/2010/main" val="119660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37D209DB-0881-46D3-8B9F-84588CE911AD}" type="datetime1">
              <a:rPr kumimoji="1" lang="ja-JP" altLang="en-US" smtClean="0"/>
              <a:t>2016/9/27</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a:t>資料３</a:t>
            </a:r>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3535623E-C709-494C-86A9-01ED5C79A45C}" type="datetime1">
              <a:rPr kumimoji="1" lang="ja-JP" altLang="en-US" smtClean="0"/>
              <a:t>2016/9/27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資料３</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498C6600-ECE6-4DAF-8087-067B9180BEE8}" type="datetime1">
              <a:rPr kumimoji="1" lang="ja-JP" altLang="en-US" smtClean="0"/>
              <a:t>2016/9/27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資料３</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EB8E4FEA-1EAE-469C-A013-BA401E1444E2}" type="datetime1">
              <a:rPr kumimoji="1" lang="ja-JP" altLang="en-US" smtClean="0"/>
              <a:t>2016/9/27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資料３</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6BB011EB-103A-48E6-B6E2-31A275363D5A}" type="datetime1">
              <a:rPr kumimoji="1" lang="ja-JP" altLang="en-US" smtClean="0"/>
              <a:t>2016/9/27</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a:t>資料３</a:t>
            </a:r>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677ACAA1-B27D-4A89-B9BB-DF8E58149EF6}" type="datetime1">
              <a:rPr kumimoji="1" lang="ja-JP" altLang="en-US" smtClean="0"/>
              <a:t>2016/9/27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資料３</a:t>
            </a: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24FF283C-F9C2-476B-89DF-99AC85B77987}" type="datetime1">
              <a:rPr kumimoji="1" lang="ja-JP" altLang="en-US" smtClean="0"/>
              <a:t>2016/9/27</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a:t>資料３</a:t>
            </a:r>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2CB88AD8-138B-4C86-9F4D-0819EAE97D5E}" type="datetime1">
              <a:rPr kumimoji="1" lang="ja-JP" altLang="en-US" smtClean="0"/>
              <a:t>2016/9/27</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a:t>資料３</a:t>
            </a:r>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3B2E15E-8AD7-415D-B1B5-5AD3F0B6C4B4}" type="datetime1">
              <a:rPr kumimoji="1" lang="ja-JP" altLang="en-US" smtClean="0"/>
              <a:t>2016/9/27</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a:t>資料３</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8B9E03F2-88E4-48A7-B547-EC5F2A59CDAC}" type="datetime1">
              <a:rPr kumimoji="1" lang="ja-JP" altLang="en-US" smtClean="0"/>
              <a:t>2016/9/27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資料３</a:t>
            </a: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78D58F4A-4D6D-4674-BCA3-6EB9340CB746}" type="datetime1">
              <a:rPr kumimoji="1" lang="ja-JP" altLang="en-US" smtClean="0"/>
              <a:t>2016/9/27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資料３</a:t>
            </a: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26948E8D-E85A-47B7-9B4C-A42E5A7650E9}" type="datetime1">
              <a:rPr kumimoji="1" lang="ja-JP" altLang="en-US" smtClean="0"/>
              <a:t>2016/9/27</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a:t>資料３</a:t>
            </a:r>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2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em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a:bodyPr>
          <a:lstStyle/>
          <a:p>
            <a:pPr algn="l"/>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橋梁更新判定フローによる更新すべき施設の抽出について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a:latin typeface="Meiryo UI" panose="020B0604030504040204" pitchFamily="50" charset="-128"/>
                <a:ea typeface="Meiryo UI" panose="020B0604030504040204" pitchFamily="50" charset="-128"/>
                <a:cs typeface="Meiryo UI" panose="020B0604030504040204" pitchFamily="50" charset="-128"/>
              </a:rPr>
              <a:t>資料１－１</a:t>
            </a:r>
          </a:p>
        </p:txBody>
      </p:sp>
      <p:sp>
        <p:nvSpPr>
          <p:cNvPr id="9" name="サブタイトル 2"/>
          <p:cNvSpPr txBox="1">
            <a:spLocks/>
          </p:cNvSpPr>
          <p:nvPr/>
        </p:nvSpPr>
        <p:spPr>
          <a:xfrm>
            <a:off x="1115616" y="5013176"/>
            <a:ext cx="7056784" cy="720080"/>
          </a:xfrm>
          <a:prstGeom prst="rect">
            <a:avLst/>
          </a:prstGeom>
        </p:spPr>
        <p:txBody>
          <a:bodyPr vert="horz">
            <a:noAutofit/>
          </a:bodyPr>
          <a:lstStyle>
            <a:lvl1pPr marL="0" indent="0" algn="r" rtl="0" eaLnBrk="1" latinLnBrk="0" hangingPunct="1">
              <a:spcBef>
                <a:spcPts val="600"/>
              </a:spcBef>
              <a:buClr>
                <a:schemeClr val="accent1"/>
              </a:buClr>
              <a:buSzPct val="76000"/>
              <a:buFont typeface="Wingdings 3"/>
              <a:buNone/>
              <a:defRPr kumimoji="1" sz="2000" kern="1200">
                <a:solidFill>
                  <a:schemeClr val="tx2"/>
                </a:solidFill>
                <a:latin typeface="+mj-lt"/>
                <a:ea typeface="+mj-ea"/>
                <a:cs typeface="+mj-cs"/>
              </a:defRPr>
            </a:lvl1pPr>
            <a:lvl2pPr marL="457200" indent="0" algn="ctr" rtl="0" eaLnBrk="1" latinLnBrk="0" hangingPunct="1">
              <a:spcBef>
                <a:spcPts val="500"/>
              </a:spcBef>
              <a:buClr>
                <a:schemeClr val="accent2"/>
              </a:buClr>
              <a:buSzPct val="76000"/>
              <a:buFont typeface="Wingdings 3"/>
              <a:buNone/>
              <a:defRPr kumimoji="1" sz="2300" kern="1200">
                <a:solidFill>
                  <a:schemeClr val="tx2"/>
                </a:solidFill>
                <a:latin typeface="+mn-lt"/>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1" sz="2000" kern="1200">
                <a:solidFill>
                  <a:schemeClr val="tx1"/>
                </a:solidFill>
                <a:latin typeface="+mn-lt"/>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1" sz="1800" kern="1200">
                <a:solidFill>
                  <a:schemeClr val="tx1"/>
                </a:solidFill>
                <a:latin typeface="+mn-lt"/>
                <a:ea typeface="+mn-ea"/>
                <a:cs typeface="+mn-cs"/>
              </a:defRPr>
            </a:lvl4pPr>
            <a:lvl5pPr marL="1828800" indent="0" algn="ctr" rtl="0" eaLnBrk="1" latinLnBrk="0" hangingPunct="1">
              <a:spcBef>
                <a:spcPts val="300"/>
              </a:spcBef>
              <a:buClr>
                <a:schemeClr val="accent2"/>
              </a:buClr>
              <a:buSzPct val="70000"/>
              <a:buFont typeface="Wingdings"/>
              <a:buNone/>
              <a:defRPr kumimoji="1"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1"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1"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1"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1" lang="en-US" sz="1200" kern="1200" smtClean="0">
                <a:solidFill>
                  <a:schemeClr val="tx1"/>
                </a:solidFill>
                <a:latin typeface="+mn-lt"/>
                <a:ea typeface="+mn-ea"/>
                <a:cs typeface="+mn-cs"/>
              </a:defRPr>
            </a:lvl9pPr>
          </a:lstStyle>
          <a:p>
            <a:pPr algn="ctr"/>
            <a:r>
              <a:rPr lang="ja-JP" altLang="en-US" sz="1800" b="1"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平成２８年度　第２回　道路・橋梁等部会</a:t>
            </a:r>
          </a:p>
        </p:txBody>
      </p:sp>
    </p:spTree>
    <p:extLst>
      <p:ext uri="{BB962C8B-B14F-4D97-AF65-F5344CB8AC3E}">
        <p14:creationId xmlns:p14="http://schemas.microsoft.com/office/powerpoint/2010/main" val="464882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682100" y="1313473"/>
            <a:ext cx="8264934" cy="132343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高齢橋の点数配分が高い傾向　→　マトリクス評価指標を再考察</a:t>
            </a: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性能不足に関する指標として、建設後</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年を超える場合の内在リスクが高いとしていたが、現時点では</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「年代毎の健全度割合に変化がほぼ無い」</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ことから、性能不足の指標を見直した。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2" name="正方形/長方形 51"/>
          <p:cNvSpPr/>
          <p:nvPr/>
        </p:nvSpPr>
        <p:spPr>
          <a:xfrm>
            <a:off x="256993" y="3286069"/>
            <a:ext cx="3888288" cy="2832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7" name="上矢印 6"/>
          <p:cNvSpPr/>
          <p:nvPr/>
        </p:nvSpPr>
        <p:spPr>
          <a:xfrm rot="5400000">
            <a:off x="4095211" y="4338812"/>
            <a:ext cx="605516"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a:spLocks noGrp="1"/>
          </p:cNvSpPr>
          <p:nvPr>
            <p:ph type="title"/>
          </p:nvPr>
        </p:nvSpPr>
        <p:spPr>
          <a:xfrm>
            <a:off x="230832" y="238054"/>
            <a:ext cx="8716202" cy="914400"/>
          </a:xfrm>
        </p:spPr>
        <p:txBody>
          <a:bodyPr>
            <a:noAutofit/>
          </a:bodyPr>
          <a:lstStyle/>
          <a:p>
            <a:r>
              <a:rPr lang="ja-JP" altLang="en-US" sz="2800" dirty="0">
                <a:solidFill>
                  <a:schemeClr val="tx1"/>
                </a:solidFill>
                <a:latin typeface="HGSｺﾞｼｯｸM" panose="020B0600000000000000" pitchFamily="50" charset="-128"/>
                <a:ea typeface="HGSｺﾞｼｯｸM" panose="020B0600000000000000" pitchFamily="50" charset="-128"/>
              </a:rPr>
              <a:t>３</a:t>
            </a:r>
            <a:r>
              <a:rPr lang="en-US" altLang="ja-JP" sz="2800" dirty="0">
                <a:solidFill>
                  <a:schemeClr val="tx1"/>
                </a:solidFill>
                <a:latin typeface="HGSｺﾞｼｯｸM" panose="020B0600000000000000" pitchFamily="50" charset="-128"/>
                <a:ea typeface="HGSｺﾞｼｯｸM" panose="020B0600000000000000" pitchFamily="50" charset="-128"/>
              </a:rPr>
              <a:t>.</a:t>
            </a:r>
            <a:r>
              <a:rPr lang="ja-JP" altLang="en-US" sz="2800" dirty="0">
                <a:solidFill>
                  <a:schemeClr val="tx1"/>
                </a:solidFill>
                <a:latin typeface="HGSｺﾞｼｯｸM" panose="020B0600000000000000" pitchFamily="50" charset="-128"/>
                <a:ea typeface="HGSｺﾞｼｯｸM" panose="020B0600000000000000" pitchFamily="50" charset="-128"/>
              </a:rPr>
              <a:t>更新判定フローの閾値の検討</a:t>
            </a:r>
            <a:r>
              <a:rPr lang="en-US" altLang="ja-JP" sz="2800" dirty="0">
                <a:solidFill>
                  <a:schemeClr val="tx1"/>
                </a:solidFill>
                <a:latin typeface="HGSｺﾞｼｯｸM" panose="020B0600000000000000" pitchFamily="50" charset="-128"/>
                <a:ea typeface="HGSｺﾞｼｯｸM" panose="020B0600000000000000" pitchFamily="50" charset="-128"/>
              </a:rPr>
              <a:t/>
            </a:r>
            <a:br>
              <a:rPr lang="en-US" altLang="ja-JP" sz="2800" dirty="0">
                <a:solidFill>
                  <a:schemeClr val="tx1"/>
                </a:solidFill>
                <a:latin typeface="HGSｺﾞｼｯｸM" panose="020B0600000000000000" pitchFamily="50" charset="-128"/>
                <a:ea typeface="HGSｺﾞｼｯｸM" panose="020B0600000000000000" pitchFamily="50" charset="-128"/>
              </a:rPr>
            </a:br>
            <a:r>
              <a:rPr lang="ja-JP" altLang="en-US" sz="2800" dirty="0">
                <a:solidFill>
                  <a:schemeClr val="tx1"/>
                </a:solidFill>
                <a:latin typeface="HGSｺﾞｼｯｸM" panose="020B0600000000000000" pitchFamily="50" charset="-128"/>
                <a:ea typeface="HGSｺﾞｼｯｸM" panose="020B0600000000000000" pitchFamily="50" charset="-128"/>
              </a:rPr>
              <a:t>　</a:t>
            </a:r>
            <a:r>
              <a:rPr lang="ja-JP" altLang="en-US" sz="2400" dirty="0">
                <a:solidFill>
                  <a:schemeClr val="tx1"/>
                </a:solidFill>
                <a:latin typeface="HGSｺﾞｼｯｸM" panose="020B0600000000000000" pitchFamily="50" charset="-128"/>
                <a:ea typeface="HGSｺﾞｼｯｸM" panose="020B0600000000000000" pitchFamily="50" charset="-128"/>
              </a:rPr>
              <a:t>１）</a:t>
            </a:r>
            <a:r>
              <a:rPr lang="ja-JP" altLang="en-US" sz="24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高齢橋の経過年次を</a:t>
            </a:r>
            <a:r>
              <a:rPr lang="en-US" altLang="ja-JP" sz="24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24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100</a:t>
            </a:r>
            <a:r>
              <a:rPr lang="ja-JP" altLang="en-US" sz="24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年に見直し</a:t>
            </a:r>
            <a:endParaRPr lang="ja-JP" altLang="en-US" sz="2400" dirty="0">
              <a:solidFill>
                <a:schemeClr val="tx1"/>
              </a:solidFill>
              <a:latin typeface="HGSｺﾞｼｯｸM" panose="020B0600000000000000" pitchFamily="50" charset="-128"/>
              <a:ea typeface="HGSｺﾞｼｯｸM" panose="020B0600000000000000" pitchFamily="50" charset="-128"/>
            </a:endParaRPr>
          </a:p>
        </p:txBody>
      </p:sp>
      <p:sp>
        <p:nvSpPr>
          <p:cNvPr id="18" name="テキスト ボックス 17"/>
          <p:cNvSpPr txBox="1"/>
          <p:nvPr/>
        </p:nvSpPr>
        <p:spPr>
          <a:xfrm>
            <a:off x="517263" y="5635839"/>
            <a:ext cx="3588909" cy="523220"/>
          </a:xfrm>
          <a:prstGeom prst="rect">
            <a:avLst/>
          </a:prstGeom>
          <a:noFill/>
        </p:spPr>
        <p:txBody>
          <a:bodyPr wrap="square" rtlCol="0">
            <a:spAutoFit/>
          </a:bodyPr>
          <a:lstStyle/>
          <a:p>
            <a:r>
              <a:rPr lang="ja-JP" altLang="en-US" sz="1400" dirty="0">
                <a:solidFill>
                  <a:srgbClr val="FF0000"/>
                </a:solidFill>
              </a:rPr>
              <a:t>健全度</a:t>
            </a:r>
            <a:r>
              <a:rPr lang="en-US" altLang="ja-JP" sz="1400" dirty="0">
                <a:solidFill>
                  <a:srgbClr val="FF0000"/>
                </a:solidFill>
              </a:rPr>
              <a:t>70</a:t>
            </a:r>
            <a:r>
              <a:rPr lang="ja-JP" altLang="en-US" sz="1400" dirty="0">
                <a:solidFill>
                  <a:srgbClr val="FF0000"/>
                </a:solidFill>
              </a:rPr>
              <a:t>以下</a:t>
            </a:r>
            <a:r>
              <a:rPr lang="ja-JP" altLang="en-US" sz="1400" dirty="0"/>
              <a:t>の橋梁は、</a:t>
            </a:r>
            <a:endParaRPr lang="en-US" altLang="ja-JP" sz="1400" dirty="0"/>
          </a:p>
          <a:p>
            <a:r>
              <a:rPr lang="ja-JP" altLang="en-US" sz="1400" dirty="0"/>
              <a:t>経過年数に関わらず</a:t>
            </a:r>
            <a:r>
              <a:rPr lang="en-US" altLang="ja-JP" sz="1400" dirty="0"/>
              <a:t>3</a:t>
            </a:r>
            <a:r>
              <a:rPr lang="ja-JP" altLang="en-US" sz="1400" dirty="0"/>
              <a:t>割程度であった。</a:t>
            </a:r>
            <a:endParaRPr lang="en-US" altLang="ja-JP" sz="1400" dirty="0"/>
          </a:p>
        </p:txBody>
      </p:sp>
      <p:sp>
        <p:nvSpPr>
          <p:cNvPr id="21"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grpSp>
        <p:nvGrpSpPr>
          <p:cNvPr id="48" name="グループ化 47"/>
          <p:cNvGrpSpPr/>
          <p:nvPr/>
        </p:nvGrpSpPr>
        <p:grpSpPr>
          <a:xfrm>
            <a:off x="2474144" y="4024534"/>
            <a:ext cx="1486655" cy="541493"/>
            <a:chOff x="5431653" y="5499998"/>
            <a:chExt cx="1486655" cy="541493"/>
          </a:xfrm>
        </p:grpSpPr>
        <p:sp>
          <p:nvSpPr>
            <p:cNvPr id="47" name="正方形/長方形 46"/>
            <p:cNvSpPr/>
            <p:nvPr/>
          </p:nvSpPr>
          <p:spPr>
            <a:xfrm>
              <a:off x="5431653" y="5499998"/>
              <a:ext cx="1421963" cy="53367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2" name="正方形/長方形 41"/>
            <p:cNvSpPr/>
            <p:nvPr/>
          </p:nvSpPr>
          <p:spPr>
            <a:xfrm>
              <a:off x="5485464" y="5589240"/>
              <a:ext cx="144000" cy="144000"/>
            </a:xfrm>
            <a:prstGeom prst="rect">
              <a:avLst/>
            </a:prstGeom>
            <a:pattFill prst="ltDnDiag">
              <a:fgClr>
                <a:srgbClr val="00B0F0"/>
              </a:fgClr>
              <a:bgClr>
                <a:schemeClr val="bg1"/>
              </a:bgClr>
            </a:patt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3" name="正方形/長方形 42"/>
            <p:cNvSpPr/>
            <p:nvPr/>
          </p:nvSpPr>
          <p:spPr>
            <a:xfrm>
              <a:off x="5582824" y="5530435"/>
              <a:ext cx="1335484" cy="261610"/>
            </a:xfrm>
            <a:prstGeom prst="rect">
              <a:avLst/>
            </a:prstGeom>
            <a:noFill/>
          </p:spPr>
          <p:txBody>
            <a:bodyPr wrap="square" rtlCol="0">
              <a:spAutoFit/>
            </a:bodyPr>
            <a:lstStyle/>
            <a:p>
              <a:pPr algn="ctr"/>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＜健全度の橋梁</a:t>
              </a:r>
            </a:p>
          </p:txBody>
        </p:sp>
        <p:sp>
          <p:nvSpPr>
            <p:cNvPr id="44" name="正方形/長方形 43"/>
            <p:cNvSpPr/>
            <p:nvPr/>
          </p:nvSpPr>
          <p:spPr>
            <a:xfrm>
              <a:off x="5584718" y="5779881"/>
              <a:ext cx="1333590" cy="261610"/>
            </a:xfrm>
            <a:prstGeom prst="rect">
              <a:avLst/>
            </a:prstGeom>
            <a:noFill/>
          </p:spPr>
          <p:txBody>
            <a:bodyPr wrap="square" rtlCol="0">
              <a:spAutoFit/>
            </a:bodyPr>
            <a:lstStyle/>
            <a:p>
              <a:pPr algn="ctr"/>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健全度≦</a:t>
              </a:r>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の橋梁</a:t>
              </a:r>
            </a:p>
          </p:txBody>
        </p:sp>
        <p:sp>
          <p:nvSpPr>
            <p:cNvPr id="45" name="正方形/長方形 44"/>
            <p:cNvSpPr/>
            <p:nvPr/>
          </p:nvSpPr>
          <p:spPr>
            <a:xfrm>
              <a:off x="5485464" y="5832146"/>
              <a:ext cx="144000" cy="14400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50" name="グループ化 49"/>
          <p:cNvGrpSpPr/>
          <p:nvPr/>
        </p:nvGrpSpPr>
        <p:grpSpPr>
          <a:xfrm>
            <a:off x="203863" y="3217089"/>
            <a:ext cx="2403562" cy="2467049"/>
            <a:chOff x="286307" y="3196160"/>
            <a:chExt cx="2419062" cy="2736462"/>
          </a:xfrm>
        </p:grpSpPr>
        <p:graphicFrame>
          <p:nvGraphicFramePr>
            <p:cNvPr id="38" name="グラフ 37"/>
            <p:cNvGraphicFramePr>
              <a:graphicFrameLocks/>
            </p:cNvGraphicFramePr>
            <p:nvPr>
              <p:extLst/>
            </p:nvPr>
          </p:nvGraphicFramePr>
          <p:xfrm>
            <a:off x="437078" y="3406958"/>
            <a:ext cx="2268291" cy="2330191"/>
          </p:xfrm>
          <a:graphic>
            <a:graphicData uri="http://schemas.openxmlformats.org/drawingml/2006/chart">
              <c:chart xmlns:c="http://schemas.openxmlformats.org/drawingml/2006/chart" xmlns:r="http://schemas.openxmlformats.org/officeDocument/2006/relationships" r:id="rId3"/>
            </a:graphicData>
          </a:graphic>
        </p:graphicFrame>
        <p:sp>
          <p:nvSpPr>
            <p:cNvPr id="39" name="正方形/長方形 38"/>
            <p:cNvSpPr/>
            <p:nvPr/>
          </p:nvSpPr>
          <p:spPr>
            <a:xfrm>
              <a:off x="801050" y="3196160"/>
              <a:ext cx="160439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現在の健全度</a:t>
              </a:r>
            </a:p>
          </p:txBody>
        </p:sp>
        <p:sp>
          <p:nvSpPr>
            <p:cNvPr id="40" name="正方形/長方形 39"/>
            <p:cNvSpPr/>
            <p:nvPr/>
          </p:nvSpPr>
          <p:spPr>
            <a:xfrm rot="16200000">
              <a:off x="-64380" y="4108284"/>
              <a:ext cx="1039928"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割合</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6" name="正方形/長方形 45"/>
            <p:cNvSpPr/>
            <p:nvPr/>
          </p:nvSpPr>
          <p:spPr>
            <a:xfrm>
              <a:off x="1023378" y="5594068"/>
              <a:ext cx="1095689"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経過年数</a:t>
              </a:r>
            </a:p>
          </p:txBody>
        </p:sp>
      </p:grpSp>
      <p:sp>
        <p:nvSpPr>
          <p:cNvPr id="51" name="正方形/長方形 50"/>
          <p:cNvSpPr/>
          <p:nvPr/>
        </p:nvSpPr>
        <p:spPr>
          <a:xfrm>
            <a:off x="4650659" y="4598431"/>
            <a:ext cx="1199791" cy="307777"/>
          </a:xfrm>
          <a:prstGeom prst="rect">
            <a:avLst/>
          </a:prstGeom>
          <a:noFill/>
        </p:spPr>
        <p:txBody>
          <a:bodyPr wrap="square">
            <a:spAutoFit/>
          </a:bodyPr>
          <a:lstStyle/>
          <a:p>
            <a:r>
              <a:rPr lang="en-US" altLang="ja-JP" sz="1400" dirty="0"/>
              <a:t>[</a:t>
            </a:r>
            <a:r>
              <a:rPr lang="ja-JP" altLang="en-US" sz="1400" dirty="0"/>
              <a:t>性能不足</a:t>
            </a:r>
            <a:r>
              <a:rPr lang="en-US" altLang="ja-JP" sz="1400" dirty="0"/>
              <a:t>]</a:t>
            </a:r>
            <a:endParaRPr lang="ja-JP" altLang="en-US" sz="1400" dirty="0"/>
          </a:p>
        </p:txBody>
      </p:sp>
      <p:sp>
        <p:nvSpPr>
          <p:cNvPr id="41" name="テキスト ボックス 40"/>
          <p:cNvSpPr txBox="1"/>
          <p:nvPr/>
        </p:nvSpPr>
        <p:spPr>
          <a:xfrm>
            <a:off x="107504" y="2909590"/>
            <a:ext cx="4578440" cy="338554"/>
          </a:xfrm>
          <a:prstGeom prst="rect">
            <a:avLst/>
          </a:prstGeom>
          <a:noFill/>
        </p:spPr>
        <p:txBody>
          <a:bodyPr wrap="square" rtlCol="0">
            <a:spAutoFit/>
          </a:bodyPr>
          <a:lstStyle/>
          <a:p>
            <a:r>
              <a:rPr lang="ja-JP" altLang="en-US" sz="1600" dirty="0"/>
              <a:t>■ 各年代の大阪府管理橋梁健全度の傾向分析</a:t>
            </a:r>
            <a:endParaRPr lang="en-US" altLang="ja-JP" sz="1600" dirty="0"/>
          </a:p>
        </p:txBody>
      </p:sp>
      <p:graphicFrame>
        <p:nvGraphicFramePr>
          <p:cNvPr id="5" name="表 4"/>
          <p:cNvGraphicFramePr>
            <a:graphicFrameLocks noGrp="1"/>
          </p:cNvGraphicFramePr>
          <p:nvPr>
            <p:extLst/>
          </p:nvPr>
        </p:nvGraphicFramePr>
        <p:xfrm>
          <a:off x="4650659" y="4906208"/>
          <a:ext cx="4335743" cy="1139711"/>
        </p:xfrm>
        <a:graphic>
          <a:graphicData uri="http://schemas.openxmlformats.org/drawingml/2006/table">
            <a:tbl>
              <a:tblPr/>
              <a:tblGrid>
                <a:gridCol w="238579">
                  <a:extLst>
                    <a:ext uri="{9D8B030D-6E8A-4147-A177-3AD203B41FA5}">
                      <a16:colId xmlns="" xmlns:a16="http://schemas.microsoft.com/office/drawing/2014/main" val="20000"/>
                    </a:ext>
                  </a:extLst>
                </a:gridCol>
                <a:gridCol w="717022">
                  <a:extLst>
                    <a:ext uri="{9D8B030D-6E8A-4147-A177-3AD203B41FA5}">
                      <a16:colId xmlns="" xmlns:a16="http://schemas.microsoft.com/office/drawing/2014/main" val="20001"/>
                    </a:ext>
                  </a:extLst>
                </a:gridCol>
                <a:gridCol w="795146">
                  <a:extLst>
                    <a:ext uri="{9D8B030D-6E8A-4147-A177-3AD203B41FA5}">
                      <a16:colId xmlns="" xmlns:a16="http://schemas.microsoft.com/office/drawing/2014/main" val="20002"/>
                    </a:ext>
                  </a:extLst>
                </a:gridCol>
                <a:gridCol w="1152128">
                  <a:extLst>
                    <a:ext uri="{9D8B030D-6E8A-4147-A177-3AD203B41FA5}">
                      <a16:colId xmlns="" xmlns:a16="http://schemas.microsoft.com/office/drawing/2014/main" val="20003"/>
                    </a:ext>
                  </a:extLst>
                </a:gridCol>
                <a:gridCol w="1152128">
                  <a:extLst>
                    <a:ext uri="{9D8B030D-6E8A-4147-A177-3AD203B41FA5}">
                      <a16:colId xmlns="" xmlns:a16="http://schemas.microsoft.com/office/drawing/2014/main" val="20004"/>
                    </a:ext>
                  </a:extLst>
                </a:gridCol>
                <a:gridCol w="280740">
                  <a:extLst>
                    <a:ext uri="{9D8B030D-6E8A-4147-A177-3AD203B41FA5}">
                      <a16:colId xmlns="" xmlns:a16="http://schemas.microsoft.com/office/drawing/2014/main" val="20005"/>
                    </a:ext>
                  </a:extLst>
                </a:gridCol>
              </a:tblGrid>
              <a:tr h="266426">
                <a:tc gridSpan="3">
                  <a:txBody>
                    <a:bodyPr/>
                    <a:lstStyle/>
                    <a:p>
                      <a:pPr algn="ctr" fontAlgn="ctr"/>
                      <a:r>
                        <a:rPr lang="ja-JP" altLang="en-US" sz="900" b="0" i="0" u="none" strike="noStrike" dirty="0">
                          <a:solidFill>
                            <a:srgbClr val="FFFFFF"/>
                          </a:solidFill>
                          <a:effectLst/>
                          <a:latin typeface="ＭＳ Ｐゴシック" panose="020B0600070205080204" pitchFamily="50" charset="-128"/>
                          <a:ea typeface="ＭＳ Ｐゴシック" panose="020B0600070205080204" pitchFamily="50" charset="-128"/>
                        </a:rPr>
                        <a:t>評価の視点</a:t>
                      </a:r>
                    </a:p>
                  </a:txBody>
                  <a:tcPr marL="7401" marR="7401" marT="7401"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評価</a:t>
                      </a:r>
                    </a:p>
                  </a:txBody>
                  <a:tcPr marL="7401" marR="7401" marT="7401"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0"/>
                  </a:ext>
                </a:extLst>
              </a:tr>
              <a:tr h="281227">
                <a:tc>
                  <a:txBody>
                    <a:bodyPr/>
                    <a:lstStyle/>
                    <a:p>
                      <a:pPr algn="ctr" fontAlgn="ctr"/>
                      <a:r>
                        <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rPr>
                        <a:t>大項目</a:t>
                      </a:r>
                      <a:br>
                        <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p>
                  </a:txBody>
                  <a:tcPr marL="7401" marR="7401" marT="740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BC2E6"/>
                    </a:solidFill>
                  </a:tcPr>
                </a:tc>
                <a:tc>
                  <a:txBody>
                    <a:bodyPr/>
                    <a:lstStyle/>
                    <a:p>
                      <a:pPr marL="0" algn="ctr" rtl="0" eaLnBrk="1" fontAlgn="ctr" latinLnBrk="0" hangingPunct="1"/>
                      <a: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評価項目</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kumimoji="1" lang="zh-TW"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評価指標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rPr>
                        <a:t>Ⅰ</a:t>
                      </a:r>
                    </a:p>
                  </a:txBody>
                  <a:tcPr marL="7401" marR="7401" marT="7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Ⅱ</a:t>
                      </a:r>
                    </a:p>
                  </a:txBody>
                  <a:tcPr marL="7401" marR="7401" marT="7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Ⅲ</a:t>
                      </a:r>
                    </a:p>
                  </a:txBody>
                  <a:tcPr marL="7401" marR="7401" marT="740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 xmlns:a16="http://schemas.microsoft.com/office/drawing/2014/main" val="10001"/>
                  </a:ext>
                </a:extLst>
              </a:tr>
              <a:tr h="592058">
                <a:tc>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a:t>
                      </a:r>
                    </a:p>
                  </a:txBody>
                  <a:tcPr marL="7401" marR="7401" marT="740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内在する劣化リスクの有無</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・経過年数</a:t>
                      </a:r>
                      <a:b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en-US" altLang="ja-JP"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高齢化橋梁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●建設後</a:t>
                      </a:r>
                      <a:r>
                        <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rPr>
                        <a:t>60</a:t>
                      </a: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年を越え</a:t>
                      </a:r>
                      <a:endPar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ctr" fontAlgn="ctr"/>
                      <a:r>
                        <a:rPr lang="en-US" altLang="ja-JP" sz="1100" b="0" i="0" u="none" strike="noStrike" dirty="0">
                          <a:solidFill>
                            <a:srgbClr val="0070C0"/>
                          </a:solidFill>
                          <a:effectLst/>
                          <a:latin typeface="ＭＳ Ｐゴシック" panose="020B0600070205080204" pitchFamily="50" charset="-128"/>
                          <a:ea typeface="ＭＳ Ｐゴシック" panose="020B0600070205080204" pitchFamily="50" charset="-128"/>
                        </a:rPr>
                        <a:t>70</a:t>
                      </a:r>
                      <a:r>
                        <a:rPr lang="ja-JP" altLang="en-US" sz="1100" b="0" i="0" u="none" strike="noStrike" dirty="0">
                          <a:solidFill>
                            <a:srgbClr val="0070C0"/>
                          </a:solidFill>
                          <a:effectLst/>
                          <a:latin typeface="ＭＳ Ｐゴシック" panose="020B0600070205080204" pitchFamily="50" charset="-128"/>
                          <a:ea typeface="ＭＳ Ｐゴシック" panose="020B0600070205080204" pitchFamily="50" charset="-128"/>
                        </a:rPr>
                        <a:t>年</a:t>
                      </a:r>
                      <a:r>
                        <a:rPr lang="ja-JP" altLang="en-US" sz="900" b="0" i="0" u="none" strike="noStrike" dirty="0">
                          <a:solidFill>
                            <a:srgbClr val="0070C0"/>
                          </a:solidFill>
                          <a:effectLst/>
                          <a:latin typeface="ＭＳ Ｐゴシック" panose="020B0600070205080204" pitchFamily="50" charset="-128"/>
                          <a:ea typeface="ＭＳ Ｐゴシック" panose="020B0600070205080204" pitchFamily="50" charset="-128"/>
                        </a:rPr>
                        <a:t>未満</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p>
                      <a:pPr algn="ctr" fontAlgn="ctr"/>
                      <a:r>
                        <a:rPr lang="ja-JP" altLang="en-US" sz="1200" b="1"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en-US" altLang="ja-JP" sz="1600" b="1" i="0" u="none" strike="noStrike" dirty="0">
                          <a:solidFill>
                            <a:srgbClr val="FF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dirty="0">
                          <a:solidFill>
                            <a:srgbClr val="FF0000"/>
                          </a:solidFill>
                          <a:effectLst/>
                          <a:latin typeface="ＭＳ Ｐゴシック" panose="020B0600070205080204" pitchFamily="50" charset="-128"/>
                          <a:ea typeface="ＭＳ Ｐゴシック" panose="020B0600070205080204" pitchFamily="50" charset="-128"/>
                        </a:rPr>
                        <a:t>年</a:t>
                      </a:r>
                      <a:r>
                        <a:rPr lang="ja-JP" altLang="en-US" sz="1050" b="1" i="0" u="none" strike="noStrike" dirty="0">
                          <a:solidFill>
                            <a:srgbClr val="FF0000"/>
                          </a:solidFill>
                          <a:effectLst/>
                          <a:latin typeface="ＭＳ Ｐゴシック" panose="020B0600070205080204" pitchFamily="50" charset="-128"/>
                          <a:ea typeface="ＭＳ Ｐゴシック" panose="020B0600070205080204" pitchFamily="50" charset="-128"/>
                        </a:rPr>
                        <a:t>未満</a:t>
                      </a:r>
                    </a:p>
                  </a:txBody>
                  <a:tcPr marL="7401" marR="7401" marT="7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●建設後</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0" i="0" u="none" strike="noStrike" dirty="0">
                          <a:solidFill>
                            <a:srgbClr val="0070C0"/>
                          </a:solidFill>
                          <a:effectLst/>
                          <a:latin typeface="ＭＳ Ｐゴシック" panose="020B0600070205080204" pitchFamily="50" charset="-128"/>
                          <a:ea typeface="ＭＳ Ｐゴシック" panose="020B0600070205080204" pitchFamily="50" charset="-128"/>
                        </a:rPr>
                        <a:t>70</a:t>
                      </a:r>
                      <a:r>
                        <a:rPr lang="ja-JP" altLang="en-US" sz="1100" b="0" i="0" u="none" strike="noStrike" dirty="0">
                          <a:solidFill>
                            <a:srgbClr val="0070C0"/>
                          </a:solidFill>
                          <a:effectLst/>
                          <a:latin typeface="ＭＳ Ｐゴシック" panose="020B0600070205080204" pitchFamily="50" charset="-128"/>
                          <a:ea typeface="ＭＳ Ｐゴシック" panose="020B0600070205080204" pitchFamily="50" charset="-128"/>
                        </a:rPr>
                        <a:t>年</a:t>
                      </a:r>
                      <a:r>
                        <a:rPr lang="ja-JP" altLang="en-US" sz="800" b="0" i="0" u="none" strike="noStrike" dirty="0">
                          <a:solidFill>
                            <a:srgbClr val="0070C0"/>
                          </a:solidFill>
                          <a:effectLst/>
                          <a:latin typeface="ＭＳ Ｐゴシック" panose="020B0600070205080204" pitchFamily="50" charset="-128"/>
                          <a:ea typeface="ＭＳ Ｐゴシック" panose="020B0600070205080204" pitchFamily="50" charset="-128"/>
                        </a:rPr>
                        <a:t>を越える</a:t>
                      </a:r>
                      <a:endParaRPr lang="en-US" altLang="ja-JP" sz="8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p>
                      <a:pPr algn="ctr" fontAlgn="ctr"/>
                      <a:r>
                        <a:rPr lang="ja-JP" altLang="en-US" sz="1200" b="1"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en-US" altLang="ja-JP" sz="1600" b="1" i="0" u="none" strike="noStrike" dirty="0">
                          <a:solidFill>
                            <a:srgbClr val="FF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dirty="0">
                          <a:solidFill>
                            <a:srgbClr val="FF0000"/>
                          </a:solidFill>
                          <a:effectLst/>
                          <a:latin typeface="ＭＳ Ｐゴシック" panose="020B0600070205080204" pitchFamily="50" charset="-128"/>
                          <a:ea typeface="ＭＳ Ｐゴシック" panose="020B0600070205080204" pitchFamily="50" charset="-128"/>
                        </a:rPr>
                        <a:t>年</a:t>
                      </a:r>
                      <a:r>
                        <a:rPr lang="ja-JP" altLang="en-US" sz="1000" b="1" i="0" u="none" strike="noStrike" dirty="0">
                          <a:solidFill>
                            <a:srgbClr val="FF0000"/>
                          </a:solidFill>
                          <a:effectLst/>
                          <a:latin typeface="ＭＳ Ｐゴシック" panose="020B0600070205080204" pitchFamily="50" charset="-128"/>
                          <a:ea typeface="ＭＳ Ｐゴシック" panose="020B0600070205080204" pitchFamily="50" charset="-128"/>
                        </a:rPr>
                        <a:t>を越える</a:t>
                      </a:r>
                    </a:p>
                  </a:txBody>
                  <a:tcPr marL="7401" marR="7401" marT="7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01" marR="7401" marT="740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rgbClr val="EDEDED"/>
                    </a:solidFill>
                  </a:tcPr>
                </a:tc>
                <a:extLst>
                  <a:ext uri="{0D108BD9-81ED-4DB2-BD59-A6C34878D82A}">
                    <a16:rowId xmlns="" xmlns:a16="http://schemas.microsoft.com/office/drawing/2014/main" val="10002"/>
                  </a:ext>
                </a:extLst>
              </a:tr>
            </a:tbl>
          </a:graphicData>
        </a:graphic>
      </p:graphicFrame>
      <p:sp>
        <p:nvSpPr>
          <p:cNvPr id="27" name="正方形/長方形 26"/>
          <p:cNvSpPr/>
          <p:nvPr/>
        </p:nvSpPr>
        <p:spPr>
          <a:xfrm>
            <a:off x="4650658" y="3153615"/>
            <a:ext cx="1199791" cy="307777"/>
          </a:xfrm>
          <a:prstGeom prst="rect">
            <a:avLst/>
          </a:prstGeom>
          <a:noFill/>
        </p:spPr>
        <p:txBody>
          <a:bodyPr wrap="square">
            <a:spAutoFit/>
          </a:bodyPr>
          <a:lstStyle/>
          <a:p>
            <a:r>
              <a:rPr lang="en-US" altLang="ja-JP" sz="1400" dirty="0"/>
              <a:t>[</a:t>
            </a:r>
            <a:r>
              <a:rPr lang="ja-JP" altLang="en-US" sz="1400" dirty="0"/>
              <a:t>性能低下</a:t>
            </a:r>
            <a:r>
              <a:rPr lang="en-US" altLang="ja-JP" sz="1400" dirty="0"/>
              <a:t>]</a:t>
            </a:r>
            <a:endParaRPr lang="ja-JP" altLang="en-US" sz="1400" dirty="0"/>
          </a:p>
        </p:txBody>
      </p:sp>
      <p:graphicFrame>
        <p:nvGraphicFramePr>
          <p:cNvPr id="3" name="表 2"/>
          <p:cNvGraphicFramePr>
            <a:graphicFrameLocks noGrp="1"/>
          </p:cNvGraphicFramePr>
          <p:nvPr>
            <p:extLst/>
          </p:nvPr>
        </p:nvGraphicFramePr>
        <p:xfrm>
          <a:off x="4650660" y="3461392"/>
          <a:ext cx="4335742" cy="1139712"/>
        </p:xfrm>
        <a:graphic>
          <a:graphicData uri="http://schemas.openxmlformats.org/drawingml/2006/table">
            <a:tbl>
              <a:tblPr/>
              <a:tblGrid>
                <a:gridCol w="238579">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92088">
                  <a:extLst>
                    <a:ext uri="{9D8B030D-6E8A-4147-A177-3AD203B41FA5}">
                      <a16:colId xmlns="" xmlns:a16="http://schemas.microsoft.com/office/drawing/2014/main" val="20002"/>
                    </a:ext>
                  </a:extLst>
                </a:gridCol>
                <a:gridCol w="1152128">
                  <a:extLst>
                    <a:ext uri="{9D8B030D-6E8A-4147-A177-3AD203B41FA5}">
                      <a16:colId xmlns="" xmlns:a16="http://schemas.microsoft.com/office/drawing/2014/main" val="20003"/>
                    </a:ext>
                  </a:extLst>
                </a:gridCol>
                <a:gridCol w="1152128">
                  <a:extLst>
                    <a:ext uri="{9D8B030D-6E8A-4147-A177-3AD203B41FA5}">
                      <a16:colId xmlns="" xmlns:a16="http://schemas.microsoft.com/office/drawing/2014/main" val="20004"/>
                    </a:ext>
                  </a:extLst>
                </a:gridCol>
                <a:gridCol w="280739">
                  <a:extLst>
                    <a:ext uri="{9D8B030D-6E8A-4147-A177-3AD203B41FA5}">
                      <a16:colId xmlns="" xmlns:a16="http://schemas.microsoft.com/office/drawing/2014/main" val="20005"/>
                    </a:ext>
                  </a:extLst>
                </a:gridCol>
              </a:tblGrid>
              <a:tr h="266426">
                <a:tc gridSpan="2">
                  <a:txBody>
                    <a:bodyPr/>
                    <a:lstStyle/>
                    <a:p>
                      <a:pPr marL="0" algn="ctr" rtl="0" eaLnBrk="1" fontAlgn="ctr" latinLnBrk="0" hangingPunct="1"/>
                      <a:r>
                        <a:rPr kumimoji="1" lang="ja-JP" altLang="en-US" sz="900" b="0" i="0" u="none" strike="noStrike" kern="1200" dirty="0">
                          <a:solidFill>
                            <a:srgbClr val="FFFFFF"/>
                          </a:solidFill>
                          <a:effectLst/>
                          <a:latin typeface="ＭＳ Ｐゴシック" panose="020B0600070205080204" pitchFamily="50" charset="-128"/>
                          <a:ea typeface="ＭＳ Ｐゴシック" panose="020B0600070205080204" pitchFamily="50" charset="-128"/>
                          <a:cs typeface="+mn-cs"/>
                        </a:rPr>
                        <a:t>評価の視点</a:t>
                      </a:r>
                    </a:p>
                  </a:txBody>
                  <a:tcPr marL="5878" marR="5878" marT="587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marL="0" algn="ctr" rtl="0" eaLnBrk="1" fontAlgn="ctr" latinLnBrk="0" hangingPunct="1"/>
                      <a:r>
                        <a:rPr kumimoji="1" lang="ja-JP" altLang="en-US" sz="900" b="0" i="0" u="none" strike="noStrike" kern="1200" dirty="0">
                          <a:solidFill>
                            <a:srgbClr val="FFFFFF"/>
                          </a:solidFill>
                          <a:effectLst/>
                          <a:latin typeface="ＭＳ Ｐゴシック" panose="020B0600070205080204" pitchFamily="50" charset="-128"/>
                          <a:ea typeface="ＭＳ Ｐゴシック" panose="020B0600070205080204" pitchFamily="50" charset="-128"/>
                          <a:cs typeface="+mn-cs"/>
                        </a:rPr>
                        <a:t>評価指標</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gridSpan="3">
                  <a:txBody>
                    <a:bodyPr/>
                    <a:lstStyle/>
                    <a:p>
                      <a:pPr marL="0" algn="ctr" rtl="0" eaLnBrk="1" fontAlgn="ctr" latinLnBrk="0" hangingPunct="1"/>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評価</a:t>
                      </a:r>
                      <a:endPar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5878" marR="5878" marT="587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0"/>
                  </a:ext>
                </a:extLst>
              </a:tr>
              <a:tr h="281228">
                <a:tc>
                  <a:txBody>
                    <a:bodyPr/>
                    <a:lstStyle/>
                    <a:p>
                      <a:pPr marL="0" algn="ctr" rtl="0" eaLnBrk="1" fontAlgn="ctr" latinLnBrk="0" hangingPunct="1"/>
                      <a:r>
                        <a:rPr kumimoji="1" lang="ja-JP" altLang="en-US" sz="5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大項目</a:t>
                      </a:r>
                      <a:r>
                        <a:rPr kumimoji="1" lang="ja-JP" altLang="en-US" sz="6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a:r>
                      <a:br>
                        <a:rPr kumimoji="1" lang="ja-JP" altLang="en-US" sz="6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br>
                      <a:r>
                        <a:rPr kumimoji="1" lang="en-US" sz="6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NO</a:t>
                      </a:r>
                    </a:p>
                  </a:txBody>
                  <a:tcPr marL="5878" marR="5878" marT="587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BC2E6"/>
                    </a:solidFill>
                  </a:tcPr>
                </a:tc>
                <a:tc>
                  <a:txBody>
                    <a:bodyPr/>
                    <a:lstStyle/>
                    <a:p>
                      <a:pPr marL="0" algn="ctr" rtl="0" eaLnBrk="1" fontAlgn="ctr" latinLnBrk="0" hangingPunct="1"/>
                      <a: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評価項目</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kumimoji="1" lang="zh-TW"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評価指標</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marL="0" algn="ctr" rtl="0" eaLnBrk="1" fontAlgn="ctr" latinLnBrk="0" hangingPunct="1"/>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Ⅰ</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L="0" algn="ctr" rtl="0" eaLnBrk="1" fontAlgn="ctr" latinLnBrk="0" hangingPunct="1"/>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Ⅱ</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L="0" algn="ctr" rtl="0" eaLnBrk="1" fontAlgn="ctr" latinLnBrk="0" hangingPunct="1"/>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Ⅲ</a:t>
                      </a:r>
                    </a:p>
                  </a:txBody>
                  <a:tcPr marL="5878" marR="5878" marT="587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 xmlns:a16="http://schemas.microsoft.com/office/drawing/2014/main" val="10001"/>
                  </a:ext>
                </a:extLst>
              </a:tr>
              <a:tr h="592058">
                <a:tc>
                  <a:txBody>
                    <a:bodyPr/>
                    <a:lstStyle/>
                    <a:p>
                      <a:pPr algn="ctr" fontAlgn="ctr"/>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15</a:t>
                      </a:r>
                    </a:p>
                  </a:txBody>
                  <a:tcPr marL="5878" marR="5878" marT="587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内在する劣化リスクの有無</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・橋梁の健全度</a:t>
                      </a:r>
                      <a:b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br>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高齢化橋梁</a:t>
                      </a:r>
                      <a:endPar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a:t>
                      </a:r>
                      <a:r>
                        <a:rPr kumimoji="1" lang="ja-JP" altLang="en-US" sz="900" b="0" i="0" u="none" strike="noStrike" kern="1200" baseline="0" dirty="0">
                          <a:solidFill>
                            <a:srgbClr val="000000"/>
                          </a:solidFill>
                          <a:effectLst/>
                          <a:latin typeface="ＭＳ Ｐゴシック" panose="020B0600070205080204" pitchFamily="50" charset="-128"/>
                          <a:ea typeface="ＭＳ Ｐゴシック" panose="020B0600070205080204" pitchFamily="50" charset="-128"/>
                          <a:cs typeface="+mn-cs"/>
                        </a:rPr>
                        <a:t> </a:t>
                      </a: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（６０年以上）</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rgbClr val="EDEDED"/>
                    </a:solidFill>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●健全度≦</a:t>
                      </a:r>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70</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5878" marR="5878" marT="587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rgbClr val="EDEDED"/>
                    </a:solidFill>
                  </a:tcPr>
                </a:tc>
                <a:extLst>
                  <a:ext uri="{0D108BD9-81ED-4DB2-BD59-A6C34878D82A}">
                    <a16:rowId xmlns="" xmlns:a16="http://schemas.microsoft.com/office/drawing/2014/main" val="10002"/>
                  </a:ext>
                </a:extLst>
              </a:tr>
            </a:tbl>
          </a:graphicData>
        </a:graphic>
      </p:graphicFrame>
      <p:sp>
        <p:nvSpPr>
          <p:cNvPr id="26" name="テキスト ボックス 25"/>
          <p:cNvSpPr txBox="1"/>
          <p:nvPr/>
        </p:nvSpPr>
        <p:spPr>
          <a:xfrm>
            <a:off x="4499992" y="2910304"/>
            <a:ext cx="3211900" cy="338554"/>
          </a:xfrm>
          <a:prstGeom prst="rect">
            <a:avLst/>
          </a:prstGeom>
          <a:noFill/>
        </p:spPr>
        <p:txBody>
          <a:bodyPr wrap="square" rtlCol="0">
            <a:spAutoFit/>
          </a:bodyPr>
          <a:lstStyle/>
          <a:p>
            <a:r>
              <a:rPr lang="ja-JP" altLang="en-US" sz="1600" dirty="0"/>
              <a:t>■ 高齢橋のマトリクス評価指標</a:t>
            </a:r>
            <a:endParaRPr lang="en-US" altLang="ja-JP" sz="1600" dirty="0"/>
          </a:p>
        </p:txBody>
      </p:sp>
      <p:sp>
        <p:nvSpPr>
          <p:cNvPr id="28" name="テキスト ボックス 27"/>
          <p:cNvSpPr txBox="1"/>
          <p:nvPr/>
        </p:nvSpPr>
        <p:spPr>
          <a:xfrm>
            <a:off x="6462125" y="6036095"/>
            <a:ext cx="2484909" cy="307777"/>
          </a:xfrm>
          <a:prstGeom prst="rect">
            <a:avLst/>
          </a:prstGeom>
          <a:noFill/>
        </p:spPr>
        <p:txBody>
          <a:bodyPr wrap="square" rtlCol="0">
            <a:spAutoFit/>
          </a:bodyPr>
          <a:lstStyle/>
          <a:p>
            <a:r>
              <a:rPr lang="en-US" altLang="ja-JP" sz="1400" dirty="0">
                <a:solidFill>
                  <a:srgbClr val="FF0000"/>
                </a:solidFill>
              </a:rPr>
              <a:t>※</a:t>
            </a:r>
            <a:r>
              <a:rPr lang="ja-JP" altLang="en-US" sz="1400" dirty="0">
                <a:solidFill>
                  <a:srgbClr val="FF0000"/>
                </a:solidFill>
              </a:rPr>
              <a:t>　評価指標の年数を見直し</a:t>
            </a:r>
            <a:endParaRPr lang="en-US" altLang="ja-JP" sz="1400" dirty="0">
              <a:solidFill>
                <a:srgbClr val="FF0000"/>
              </a:solidFill>
            </a:endParaRPr>
          </a:p>
        </p:txBody>
      </p:sp>
    </p:spTree>
    <p:extLst>
      <p:ext uri="{BB962C8B-B14F-4D97-AF65-F5344CB8AC3E}">
        <p14:creationId xmlns:p14="http://schemas.microsoft.com/office/powerpoint/2010/main" val="106573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2609759" y="3621765"/>
            <a:ext cx="1411431" cy="2337129"/>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グラフ 16"/>
          <p:cNvGraphicFramePr>
            <a:graphicFrameLocks/>
          </p:cNvGraphicFramePr>
          <p:nvPr>
            <p:extLst/>
          </p:nvPr>
        </p:nvGraphicFramePr>
        <p:xfrm>
          <a:off x="228651" y="3541960"/>
          <a:ext cx="3951442" cy="262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7" name="タイトル 1"/>
          <p:cNvSpPr>
            <a:spLocks noGrp="1"/>
          </p:cNvSpPr>
          <p:nvPr>
            <p:ph type="title"/>
          </p:nvPr>
        </p:nvSpPr>
        <p:spPr>
          <a:xfrm>
            <a:off x="230832" y="238054"/>
            <a:ext cx="871620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３</a:t>
            </a:r>
            <a:r>
              <a:rPr lang="en-US" altLang="ja-JP" sz="3100" dirty="0">
                <a:latin typeface="HGSｺﾞｼｯｸM" panose="020B0600000000000000" pitchFamily="50" charset="-128"/>
                <a:ea typeface="HGSｺﾞｼｯｸM" panose="020B0600000000000000" pitchFamily="50" charset="-128"/>
              </a:rPr>
              <a:t>.</a:t>
            </a:r>
            <a:r>
              <a:rPr lang="ja-JP" altLang="en-US" sz="3100" dirty="0">
                <a:latin typeface="HGSｺﾞｼｯｸM" panose="020B0600000000000000" pitchFamily="50" charset="-128"/>
                <a:ea typeface="HGSｺﾞｼｯｸM" panose="020B0600000000000000" pitchFamily="50" charset="-128"/>
              </a:rPr>
              <a:t>更新判定フローの閾値の検討</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２）閾値のキャリブレーション①</a:t>
            </a:r>
          </a:p>
        </p:txBody>
      </p:sp>
      <p:sp>
        <p:nvSpPr>
          <p:cNvPr id="1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10" name="正方形/長方形 9"/>
          <p:cNvSpPr/>
          <p:nvPr/>
        </p:nvSpPr>
        <p:spPr>
          <a:xfrm>
            <a:off x="846667" y="1268760"/>
            <a:ext cx="8297334"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閾値を「総合評価点</a:t>
            </a:r>
            <a:r>
              <a:rPr lang="en-US" altLang="ja-JP"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」かつ</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「橋齢以外の</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小項目で</a:t>
            </a:r>
            <a:r>
              <a:rPr lang="en-US" altLang="ja-JP"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を有する」とした場合</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80848" y="2492896"/>
            <a:ext cx="8301524" cy="677108"/>
          </a:xfrm>
          <a:prstGeom prst="rect">
            <a:avLst/>
          </a:prstGeom>
          <a:solidFill>
            <a:schemeClr val="accent4">
              <a:lumMod val="40000"/>
              <a:lumOff val="60000"/>
            </a:schemeClr>
          </a:solidFill>
          <a:ln w="15875" cmpd="thinThick">
            <a:solidFill>
              <a:schemeClr val="tx1"/>
            </a:solidFill>
            <a:prstDash val="dash"/>
          </a:ln>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下表の通り、抽出は</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橋のみ（全てゲルバー橋）</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→「橋齢以外の各評価項目（小項目）で</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点以上を有する」条件の見直し必要</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下矢印 12"/>
          <p:cNvSpPr/>
          <p:nvPr/>
        </p:nvSpPr>
        <p:spPr>
          <a:xfrm>
            <a:off x="3707904" y="2060848"/>
            <a:ext cx="129614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上矢印 17"/>
          <p:cNvSpPr/>
          <p:nvPr/>
        </p:nvSpPr>
        <p:spPr>
          <a:xfrm rot="5400000">
            <a:off x="4001697" y="4513221"/>
            <a:ext cx="605516"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835916" y="6071186"/>
            <a:ext cx="821545" cy="276999"/>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テキスト ボックス 19"/>
          <p:cNvSpPr txBox="1"/>
          <p:nvPr/>
        </p:nvSpPr>
        <p:spPr>
          <a:xfrm rot="16200000">
            <a:off x="-286409" y="4589226"/>
            <a:ext cx="821545" cy="276999"/>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橋梁数</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テキスト ボックス 20"/>
          <p:cNvSpPr txBox="1"/>
          <p:nvPr/>
        </p:nvSpPr>
        <p:spPr>
          <a:xfrm>
            <a:off x="1227990" y="3306470"/>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橋梁数と評価点</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22" name="表 21"/>
          <p:cNvGraphicFramePr>
            <a:graphicFrameLocks noGrp="1"/>
          </p:cNvGraphicFramePr>
          <p:nvPr>
            <p:extLst/>
          </p:nvPr>
        </p:nvGraphicFramePr>
        <p:xfrm>
          <a:off x="4570533" y="4082198"/>
          <a:ext cx="4320481" cy="1166290"/>
        </p:xfrm>
        <a:graphic>
          <a:graphicData uri="http://schemas.openxmlformats.org/drawingml/2006/table">
            <a:tbl>
              <a:tblPr>
                <a:tableStyleId>{616DA210-FB5B-4158-B5E0-FEB733F419BA}</a:tableStyleId>
              </a:tblPr>
              <a:tblGrid>
                <a:gridCol w="1153595">
                  <a:extLst>
                    <a:ext uri="{9D8B030D-6E8A-4147-A177-3AD203B41FA5}">
                      <a16:colId xmlns="" xmlns:a16="http://schemas.microsoft.com/office/drawing/2014/main" val="20000"/>
                    </a:ext>
                  </a:extLst>
                </a:gridCol>
                <a:gridCol w="648072">
                  <a:extLst>
                    <a:ext uri="{9D8B030D-6E8A-4147-A177-3AD203B41FA5}">
                      <a16:colId xmlns="" xmlns:a16="http://schemas.microsoft.com/office/drawing/2014/main" val="20002"/>
                    </a:ext>
                  </a:extLst>
                </a:gridCol>
                <a:gridCol w="432048">
                  <a:extLst>
                    <a:ext uri="{9D8B030D-6E8A-4147-A177-3AD203B41FA5}">
                      <a16:colId xmlns="" xmlns:a16="http://schemas.microsoft.com/office/drawing/2014/main" val="20003"/>
                    </a:ext>
                  </a:extLst>
                </a:gridCol>
                <a:gridCol w="746780">
                  <a:extLst>
                    <a:ext uri="{9D8B030D-6E8A-4147-A177-3AD203B41FA5}">
                      <a16:colId xmlns="" xmlns:a16="http://schemas.microsoft.com/office/drawing/2014/main" val="20006"/>
                    </a:ext>
                  </a:extLst>
                </a:gridCol>
                <a:gridCol w="382853">
                  <a:extLst>
                    <a:ext uri="{9D8B030D-6E8A-4147-A177-3AD203B41FA5}">
                      <a16:colId xmlns="" xmlns:a16="http://schemas.microsoft.com/office/drawing/2014/main" val="20004"/>
                    </a:ext>
                  </a:extLst>
                </a:gridCol>
                <a:gridCol w="510471">
                  <a:extLst>
                    <a:ext uri="{9D8B030D-6E8A-4147-A177-3AD203B41FA5}">
                      <a16:colId xmlns="" xmlns:a16="http://schemas.microsoft.com/office/drawing/2014/main" val="20005"/>
                    </a:ext>
                  </a:extLst>
                </a:gridCol>
                <a:gridCol w="446662">
                  <a:extLst>
                    <a:ext uri="{9D8B030D-6E8A-4147-A177-3AD203B41FA5}">
                      <a16:colId xmlns="" xmlns:a16="http://schemas.microsoft.com/office/drawing/2014/main" val="20007"/>
                    </a:ext>
                  </a:extLst>
                </a:gridCol>
              </a:tblGrid>
              <a:tr h="276386">
                <a:tc>
                  <a:txBody>
                    <a:bodyPr/>
                    <a:lstStyle/>
                    <a:p>
                      <a:pPr algn="ctr" fontAlgn="ctr"/>
                      <a:r>
                        <a:rPr lang="ja-JP" altLang="en-US" sz="900" u="none" strike="noStrike" dirty="0">
                          <a:effectLst/>
                          <a:latin typeface="+mn-ea"/>
                          <a:ea typeface="+mn-ea"/>
                        </a:rPr>
                        <a:t>路線名称</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橋梁名称</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b="0" i="0" u="none" strike="noStrike" dirty="0">
                          <a:solidFill>
                            <a:schemeClr val="tx1"/>
                          </a:solidFill>
                          <a:effectLst/>
                          <a:latin typeface="+mn-ea"/>
                          <a:ea typeface="+mn-ea"/>
                        </a:rPr>
                        <a:t>橋種</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marL="0" algn="ctr" rtl="0" eaLnBrk="1" fontAlgn="ctr" latinLnBrk="0" hangingPunct="1"/>
                      <a:r>
                        <a:rPr kumimoji="1" lang="ja-JP" altLang="en-US" sz="900" b="0" i="0" u="none" strike="noStrike" kern="1200" dirty="0">
                          <a:solidFill>
                            <a:schemeClr val="tx1"/>
                          </a:solidFill>
                          <a:effectLst/>
                          <a:latin typeface="+mn-ea"/>
                          <a:ea typeface="+mn-ea"/>
                          <a:cs typeface="+mn-cs"/>
                        </a:rPr>
                        <a:t>形式</a:t>
                      </a:r>
                    </a:p>
                  </a:txBody>
                  <a:tcPr marL="6601" marR="6601" marT="0" marB="0" anchor="ctr">
                    <a:solidFill>
                      <a:schemeClr val="bg2">
                        <a:lumMod val="90000"/>
                      </a:schemeClr>
                    </a:solidFill>
                  </a:tcPr>
                </a:tc>
                <a:tc>
                  <a:txBody>
                    <a:bodyPr/>
                    <a:lstStyle/>
                    <a:p>
                      <a:pPr marL="0" algn="ctr" rtl="0" eaLnBrk="1" fontAlgn="ctr" latinLnBrk="0" hangingPunct="1"/>
                      <a:r>
                        <a:rPr kumimoji="1" lang="ja-JP" altLang="en-US" sz="900" b="0" i="0" u="none" strike="noStrike" kern="1200" dirty="0">
                          <a:solidFill>
                            <a:schemeClr val="tx1"/>
                          </a:solidFill>
                          <a:effectLst/>
                          <a:latin typeface="+mn-ea"/>
                          <a:ea typeface="+mn-ea"/>
                          <a:cs typeface="+mn-cs"/>
                        </a:rPr>
                        <a:t>経過年</a:t>
                      </a: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橋長</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marL="0" algn="ctr" rtl="0" eaLnBrk="1" fontAlgn="ctr" latinLnBrk="0" hangingPunct="1"/>
                      <a:r>
                        <a:rPr kumimoji="1" lang="ja-JP" altLang="en-US" sz="900" u="none" strike="noStrike" kern="1200" dirty="0">
                          <a:solidFill>
                            <a:schemeClr val="bg1"/>
                          </a:solidFill>
                          <a:effectLst/>
                          <a:latin typeface="+mn-ea"/>
                          <a:ea typeface="+mn-ea"/>
                          <a:cs typeface="+mn-cs"/>
                        </a:rPr>
                        <a:t>評価点</a:t>
                      </a:r>
                    </a:p>
                  </a:txBody>
                  <a:tcPr marL="6601" marR="6601" marT="0" marB="0" anchor="ctr">
                    <a:solidFill>
                      <a:srgbClr val="FF5050"/>
                    </a:solidFill>
                  </a:tcPr>
                </a:tc>
                <a:extLst>
                  <a:ext uri="{0D108BD9-81ED-4DB2-BD59-A6C34878D82A}">
                    <a16:rowId xmlns="" xmlns:a16="http://schemas.microsoft.com/office/drawing/2014/main" val="10001"/>
                  </a:ext>
                </a:extLst>
              </a:tr>
              <a:tr h="276386">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大阪中央環状線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大正橋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ゲルバー橋</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63</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193.3</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49</a:t>
                      </a:r>
                    </a:p>
                  </a:txBody>
                  <a:tcPr marL="9525" marR="9525" marT="9525" marB="0" anchor="ctr">
                    <a:solidFill>
                      <a:srgbClr val="FF5050"/>
                    </a:solidFill>
                  </a:tcPr>
                </a:tc>
                <a:extLst>
                  <a:ext uri="{0D108BD9-81ED-4DB2-BD59-A6C34878D82A}">
                    <a16:rowId xmlns="" xmlns:a16="http://schemas.microsoft.com/office/drawing/2014/main" val="10002"/>
                  </a:ext>
                </a:extLst>
              </a:tr>
              <a:tr h="276386">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新家田尻線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大正大橋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ゲルバー橋</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61</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53</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46</a:t>
                      </a:r>
                    </a:p>
                  </a:txBody>
                  <a:tcPr marL="9525" marR="9525" marT="9525" marB="0" anchor="ctr">
                    <a:solidFill>
                      <a:srgbClr val="FF5050"/>
                    </a:solidFill>
                  </a:tcPr>
                </a:tc>
                <a:extLst>
                  <a:ext uri="{0D108BD9-81ED-4DB2-BD59-A6C34878D82A}">
                    <a16:rowId xmlns="" xmlns:a16="http://schemas.microsoft.com/office/drawing/2014/main" val="10003"/>
                  </a:ext>
                </a:extLst>
              </a:tr>
              <a:tr h="337132">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鳥取吉見泉佐野線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菟砥橋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ゲルバー橋</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59</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30</a:t>
                      </a:r>
                    </a:p>
                  </a:txBody>
                  <a:tcPr marL="9525" marR="9525" marT="9525" marB="0" anchor="ctr">
                    <a:solidFill>
                      <a:srgbClr val="FF5050"/>
                    </a:solidFill>
                  </a:tcPr>
                </a:tc>
                <a:extLst>
                  <a:ext uri="{0D108BD9-81ED-4DB2-BD59-A6C34878D82A}">
                    <a16:rowId xmlns="" xmlns:a16="http://schemas.microsoft.com/office/drawing/2014/main" val="10004"/>
                  </a:ext>
                </a:extLst>
              </a:tr>
            </a:tbl>
          </a:graphicData>
        </a:graphic>
      </p:graphicFrame>
      <p:sp>
        <p:nvSpPr>
          <p:cNvPr id="23" name="正方形/長方形 22"/>
          <p:cNvSpPr/>
          <p:nvPr/>
        </p:nvSpPr>
        <p:spPr>
          <a:xfrm>
            <a:off x="4589226" y="3686254"/>
            <a:ext cx="4064037"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総合評価３０点を超える橋梁＋</a:t>
            </a:r>
          </a:p>
        </p:txBody>
      </p:sp>
      <p:sp>
        <p:nvSpPr>
          <p:cNvPr id="25" name="テキスト ボックス 24"/>
          <p:cNvSpPr txBox="1"/>
          <p:nvPr/>
        </p:nvSpPr>
        <p:spPr>
          <a:xfrm>
            <a:off x="2539018" y="4473119"/>
            <a:ext cx="1569344" cy="646331"/>
          </a:xfrm>
          <a:prstGeom prst="rect">
            <a:avLst/>
          </a:prstGeom>
          <a:noFill/>
        </p:spPr>
        <p:txBody>
          <a:bodyPr wrap="square" rtlCol="0">
            <a:spAutoFit/>
          </a:bodyPr>
          <a:lstStyle/>
          <a:p>
            <a:pPr algn="ctr"/>
            <a:r>
              <a:rPr lang="en-US" altLang="ja-JP" dirty="0">
                <a:solidFill>
                  <a:srgbClr val="FF0000"/>
                </a:solidFill>
              </a:rPr>
              <a:t>30</a:t>
            </a:r>
            <a:r>
              <a:rPr kumimoji="1" lang="ja-JP" altLang="en-US" dirty="0">
                <a:solidFill>
                  <a:srgbClr val="FF0000"/>
                </a:solidFill>
              </a:rPr>
              <a:t>点以上</a:t>
            </a:r>
            <a:endParaRPr lang="en-US" altLang="ja-JP" dirty="0">
              <a:solidFill>
                <a:srgbClr val="FF0000"/>
              </a:solidFill>
            </a:endParaRPr>
          </a:p>
          <a:p>
            <a:pPr algn="ctr"/>
            <a:r>
              <a:rPr lang="en-US" altLang="ja-JP" dirty="0">
                <a:solidFill>
                  <a:srgbClr val="FF0000"/>
                </a:solidFill>
              </a:rPr>
              <a:t>3</a:t>
            </a:r>
            <a:r>
              <a:rPr kumimoji="1" lang="ja-JP" altLang="en-US" dirty="0">
                <a:solidFill>
                  <a:srgbClr val="FF0000"/>
                </a:solidFill>
              </a:rPr>
              <a:t>橋</a:t>
            </a:r>
            <a:r>
              <a:rPr kumimoji="1" lang="en-US" altLang="ja-JP" dirty="0">
                <a:solidFill>
                  <a:srgbClr val="FF0000"/>
                </a:solidFill>
              </a:rPr>
              <a:t>/2217</a:t>
            </a:r>
            <a:r>
              <a:rPr kumimoji="1" lang="ja-JP" altLang="en-US" dirty="0">
                <a:solidFill>
                  <a:srgbClr val="FF0000"/>
                </a:solidFill>
              </a:rPr>
              <a:t>橋</a:t>
            </a:r>
            <a:endParaRPr kumimoji="1" lang="en-US" altLang="ja-JP" dirty="0">
              <a:solidFill>
                <a:srgbClr val="FF0000"/>
              </a:solidFill>
            </a:endParaRPr>
          </a:p>
        </p:txBody>
      </p:sp>
    </p:spTree>
    <p:extLst>
      <p:ext uri="{BB962C8B-B14F-4D97-AF65-F5344CB8AC3E}">
        <p14:creationId xmlns:p14="http://schemas.microsoft.com/office/powerpoint/2010/main" val="267521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p:cNvGraphicFramePr>
            <a:graphicFrameLocks/>
          </p:cNvGraphicFramePr>
          <p:nvPr>
            <p:extLst/>
          </p:nvPr>
        </p:nvGraphicFramePr>
        <p:xfrm>
          <a:off x="228651" y="3412184"/>
          <a:ext cx="3951442" cy="262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graphicFrame>
        <p:nvGraphicFramePr>
          <p:cNvPr id="5" name="表 4"/>
          <p:cNvGraphicFramePr>
            <a:graphicFrameLocks noGrp="1"/>
          </p:cNvGraphicFramePr>
          <p:nvPr>
            <p:extLst/>
          </p:nvPr>
        </p:nvGraphicFramePr>
        <p:xfrm>
          <a:off x="4570533" y="3507449"/>
          <a:ext cx="4320480" cy="2347926"/>
        </p:xfrm>
        <a:graphic>
          <a:graphicData uri="http://schemas.openxmlformats.org/drawingml/2006/table">
            <a:tbl>
              <a:tblPr>
                <a:tableStyleId>{616DA210-FB5B-4158-B5E0-FEB733F419BA}</a:tableStyleId>
              </a:tblPr>
              <a:tblGrid>
                <a:gridCol w="1132550">
                  <a:extLst>
                    <a:ext uri="{9D8B030D-6E8A-4147-A177-3AD203B41FA5}">
                      <a16:colId xmlns="" xmlns:a16="http://schemas.microsoft.com/office/drawing/2014/main" val="20000"/>
                    </a:ext>
                  </a:extLst>
                </a:gridCol>
                <a:gridCol w="1120600">
                  <a:extLst>
                    <a:ext uri="{9D8B030D-6E8A-4147-A177-3AD203B41FA5}">
                      <a16:colId xmlns="" xmlns:a16="http://schemas.microsoft.com/office/drawing/2014/main" val="20002"/>
                    </a:ext>
                  </a:extLst>
                </a:gridCol>
                <a:gridCol w="555162">
                  <a:extLst>
                    <a:ext uri="{9D8B030D-6E8A-4147-A177-3AD203B41FA5}">
                      <a16:colId xmlns="" xmlns:a16="http://schemas.microsoft.com/office/drawing/2014/main" val="20003"/>
                    </a:ext>
                  </a:extLst>
                </a:gridCol>
                <a:gridCol w="432048">
                  <a:extLst>
                    <a:ext uri="{9D8B030D-6E8A-4147-A177-3AD203B41FA5}">
                      <a16:colId xmlns="" xmlns:a16="http://schemas.microsoft.com/office/drawing/2014/main" val="20004"/>
                    </a:ext>
                  </a:extLst>
                </a:gridCol>
                <a:gridCol w="576064">
                  <a:extLst>
                    <a:ext uri="{9D8B030D-6E8A-4147-A177-3AD203B41FA5}">
                      <a16:colId xmlns="" xmlns:a16="http://schemas.microsoft.com/office/drawing/2014/main" val="20005"/>
                    </a:ext>
                  </a:extLst>
                </a:gridCol>
                <a:gridCol w="504056">
                  <a:extLst>
                    <a:ext uri="{9D8B030D-6E8A-4147-A177-3AD203B41FA5}">
                      <a16:colId xmlns="" xmlns:a16="http://schemas.microsoft.com/office/drawing/2014/main" val="20007"/>
                    </a:ext>
                  </a:extLst>
                </a:gridCol>
              </a:tblGrid>
              <a:tr h="276386">
                <a:tc>
                  <a:txBody>
                    <a:bodyPr/>
                    <a:lstStyle/>
                    <a:p>
                      <a:pPr algn="ctr" fontAlgn="ctr"/>
                      <a:r>
                        <a:rPr lang="ja-JP" altLang="en-US" sz="900" u="none" strike="noStrike" dirty="0">
                          <a:effectLst/>
                          <a:latin typeface="+mn-ea"/>
                          <a:ea typeface="+mn-ea"/>
                        </a:rPr>
                        <a:t>路線名称</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橋梁名称</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b="0" i="0" u="none" strike="noStrike" dirty="0">
                          <a:solidFill>
                            <a:schemeClr val="tx1"/>
                          </a:solidFill>
                          <a:effectLst/>
                          <a:latin typeface="+mn-ea"/>
                          <a:ea typeface="+mn-ea"/>
                        </a:rPr>
                        <a:t>橋種</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経過年</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橋長</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b="0" i="0" u="none" strike="noStrike" dirty="0">
                          <a:solidFill>
                            <a:schemeClr val="bg1"/>
                          </a:solidFill>
                          <a:effectLst/>
                          <a:latin typeface="+mn-ea"/>
                          <a:ea typeface="+mn-ea"/>
                        </a:rPr>
                        <a:t>評価点</a:t>
                      </a:r>
                    </a:p>
                  </a:txBody>
                  <a:tcPr marL="6601" marR="6601" marT="0" marB="0" anchor="ctr">
                    <a:solidFill>
                      <a:srgbClr val="FF5050"/>
                    </a:solidFill>
                  </a:tcPr>
                </a:tc>
                <a:extLst>
                  <a:ext uri="{0D108BD9-81ED-4DB2-BD59-A6C34878D82A}">
                    <a16:rowId xmlns="" xmlns:a16="http://schemas.microsoft.com/office/drawing/2014/main" val="10001"/>
                  </a:ext>
                </a:extLst>
              </a:tr>
              <a:tr h="276386">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大阪中央環状線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大正橋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63</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193.3</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49</a:t>
                      </a:r>
                    </a:p>
                  </a:txBody>
                  <a:tcPr marL="9525" marR="9525" marT="9525" marB="0" anchor="ctr">
                    <a:solidFill>
                      <a:srgbClr val="FF5050"/>
                    </a:solidFill>
                  </a:tcPr>
                </a:tc>
                <a:extLst>
                  <a:ext uri="{0D108BD9-81ED-4DB2-BD59-A6C34878D82A}">
                    <a16:rowId xmlns="" xmlns:a16="http://schemas.microsoft.com/office/drawing/2014/main" val="10002"/>
                  </a:ext>
                </a:extLst>
              </a:tr>
              <a:tr h="276386">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新家田尻線</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大正大橋</a:t>
                      </a:r>
                    </a:p>
                  </a:txBody>
                  <a:tcPr marL="9525" marR="9525" marT="9525" marB="0" anchor="ctr"/>
                </a:tc>
                <a:tc>
                  <a:txBody>
                    <a:bodyPr/>
                    <a:lstStyle/>
                    <a:p>
                      <a:pPr algn="l" fontAlgn="ctr"/>
                      <a:r>
                        <a:rPr lang="en-US" sz="1100" b="0" i="0" u="none" strike="noStrike">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61</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53</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46</a:t>
                      </a:r>
                    </a:p>
                  </a:txBody>
                  <a:tcPr marL="9525" marR="9525" marT="9525" marB="0" anchor="ctr">
                    <a:solidFill>
                      <a:srgbClr val="FF5050"/>
                    </a:solidFill>
                  </a:tcPr>
                </a:tc>
                <a:extLst>
                  <a:ext uri="{0D108BD9-81ED-4DB2-BD59-A6C34878D82A}">
                    <a16:rowId xmlns="" xmlns:a16="http://schemas.microsoft.com/office/drawing/2014/main" val="10003"/>
                  </a:ext>
                </a:extLst>
              </a:tr>
              <a:tr h="276386">
                <a:tc>
                  <a:txBody>
                    <a:bodyPr/>
                    <a:lstStyle/>
                    <a:p>
                      <a:pPr algn="l" fontAlgn="ctr"/>
                      <a:r>
                        <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大阪中央環状線</a:t>
                      </a:r>
                    </a:p>
                  </a:txBody>
                  <a:tcPr marL="9525" marR="9525" marT="9525" marB="0" anchor="ctr"/>
                </a:tc>
                <a:tc>
                  <a:txBody>
                    <a:bodyPr/>
                    <a:lstStyle/>
                    <a:p>
                      <a:pPr algn="l" fontAlgn="ctr"/>
                      <a:r>
                        <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新鳥飼大橋（南行）</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50</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546.9</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34</a:t>
                      </a:r>
                    </a:p>
                  </a:txBody>
                  <a:tcPr marL="9525" marR="9525" marT="9525" marB="0" anchor="ctr">
                    <a:solidFill>
                      <a:srgbClr val="FF5050"/>
                    </a:solidFill>
                  </a:tcPr>
                </a:tc>
                <a:extLst>
                  <a:ext uri="{0D108BD9-81ED-4DB2-BD59-A6C34878D82A}">
                    <a16:rowId xmlns="" xmlns:a16="http://schemas.microsoft.com/office/drawing/2014/main" val="10004"/>
                  </a:ext>
                </a:extLst>
              </a:tr>
              <a:tr h="276386">
                <a:tc>
                  <a:txBody>
                    <a:bodyPr/>
                    <a:lstStyle/>
                    <a:p>
                      <a:pPr algn="l" fontAlgn="ctr"/>
                      <a:r>
                        <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深野南寺方大阪線</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三ッ島大橋</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78</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24.4</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32</a:t>
                      </a:r>
                    </a:p>
                  </a:txBody>
                  <a:tcPr marL="9525" marR="9525" marT="9525" marB="0" anchor="ctr">
                    <a:solidFill>
                      <a:srgbClr val="FF5050"/>
                    </a:solidFill>
                  </a:tcPr>
                </a:tc>
                <a:extLst>
                  <a:ext uri="{0D108BD9-81ED-4DB2-BD59-A6C34878D82A}">
                    <a16:rowId xmlns="" xmlns:a16="http://schemas.microsoft.com/office/drawing/2014/main" val="10005"/>
                  </a:ext>
                </a:extLst>
              </a:tr>
              <a:tr h="276386">
                <a:tc>
                  <a:txBody>
                    <a:bodyPr/>
                    <a:lstStyle/>
                    <a:p>
                      <a:pPr algn="l"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479</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号</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吹田高架橋</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45</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328.2</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31</a:t>
                      </a:r>
                    </a:p>
                  </a:txBody>
                  <a:tcPr marL="9525" marR="9525" marT="9525" marB="0" anchor="ctr">
                    <a:solidFill>
                      <a:srgbClr val="FF5050"/>
                    </a:solidFill>
                  </a:tcPr>
                </a:tc>
                <a:extLst>
                  <a:ext uri="{0D108BD9-81ED-4DB2-BD59-A6C34878D82A}">
                    <a16:rowId xmlns="" xmlns:a16="http://schemas.microsoft.com/office/drawing/2014/main" val="10006"/>
                  </a:ext>
                </a:extLst>
              </a:tr>
              <a:tr h="276386">
                <a:tc>
                  <a:txBody>
                    <a:bodyPr/>
                    <a:lstStyle/>
                    <a:p>
                      <a:pPr algn="l"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170</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号</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蔀屋跨道橋</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41</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199</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31</a:t>
                      </a:r>
                    </a:p>
                  </a:txBody>
                  <a:tcPr marL="9525" marR="9525" marT="9525" marB="0" anchor="ctr">
                    <a:solidFill>
                      <a:srgbClr val="FF5050"/>
                    </a:solidFill>
                  </a:tcPr>
                </a:tc>
                <a:extLst>
                  <a:ext uri="{0D108BD9-81ED-4DB2-BD59-A6C34878D82A}">
                    <a16:rowId xmlns="" xmlns:a16="http://schemas.microsoft.com/office/drawing/2014/main" val="10007"/>
                  </a:ext>
                </a:extLst>
              </a:tr>
              <a:tr h="276386">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鳥取吉見泉佐野線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菟砥橋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59</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30</a:t>
                      </a:r>
                    </a:p>
                  </a:txBody>
                  <a:tcPr marL="9525" marR="9525" marT="9525" marB="0" anchor="ctr">
                    <a:solidFill>
                      <a:srgbClr val="FF5050"/>
                    </a:solidFill>
                  </a:tcPr>
                </a:tc>
                <a:extLst>
                  <a:ext uri="{0D108BD9-81ED-4DB2-BD59-A6C34878D82A}">
                    <a16:rowId xmlns="" xmlns:a16="http://schemas.microsoft.com/office/drawing/2014/main" val="10008"/>
                  </a:ext>
                </a:extLst>
              </a:tr>
            </a:tbl>
          </a:graphicData>
        </a:graphic>
      </p:graphicFrame>
      <p:sp>
        <p:nvSpPr>
          <p:cNvPr id="6" name="正方形/長方形 5"/>
          <p:cNvSpPr/>
          <p:nvPr/>
        </p:nvSpPr>
        <p:spPr>
          <a:xfrm>
            <a:off x="5292080" y="3168895"/>
            <a:ext cx="3096344"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総合評価３０点を超える橋梁</a:t>
            </a:r>
          </a:p>
        </p:txBody>
      </p:sp>
      <p:sp>
        <p:nvSpPr>
          <p:cNvPr id="7" name="上矢印 6"/>
          <p:cNvSpPr/>
          <p:nvPr/>
        </p:nvSpPr>
        <p:spPr>
          <a:xfrm rot="5400000">
            <a:off x="4001697" y="4513221"/>
            <a:ext cx="605516"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835916" y="5941410"/>
            <a:ext cx="821545" cy="276999"/>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テキスト ボックス 12"/>
          <p:cNvSpPr txBox="1"/>
          <p:nvPr/>
        </p:nvSpPr>
        <p:spPr>
          <a:xfrm rot="16200000">
            <a:off x="-286409" y="4459450"/>
            <a:ext cx="821545" cy="276999"/>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橋梁数</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227990" y="3096465"/>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橋梁数と評価点</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正方形/長方形 9"/>
          <p:cNvSpPr/>
          <p:nvPr/>
        </p:nvSpPr>
        <p:spPr>
          <a:xfrm>
            <a:off x="2609759" y="3491174"/>
            <a:ext cx="1411431" cy="2337129"/>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a:spLocks noGrp="1"/>
          </p:cNvSpPr>
          <p:nvPr>
            <p:ph type="title"/>
          </p:nvPr>
        </p:nvSpPr>
        <p:spPr>
          <a:xfrm>
            <a:off x="230832" y="238054"/>
            <a:ext cx="871620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３</a:t>
            </a:r>
            <a:r>
              <a:rPr lang="en-US" altLang="ja-JP" sz="3100" dirty="0">
                <a:latin typeface="HGSｺﾞｼｯｸM" panose="020B0600000000000000" pitchFamily="50" charset="-128"/>
                <a:ea typeface="HGSｺﾞｼｯｸM" panose="020B0600000000000000" pitchFamily="50" charset="-128"/>
              </a:rPr>
              <a:t>.</a:t>
            </a:r>
            <a:r>
              <a:rPr lang="ja-JP" altLang="en-US" sz="3100" dirty="0">
                <a:latin typeface="HGSｺﾞｼｯｸM" panose="020B0600000000000000" pitchFamily="50" charset="-128"/>
                <a:ea typeface="HGSｺﾞｼｯｸM" panose="020B0600000000000000" pitchFamily="50" charset="-128"/>
              </a:rPr>
              <a:t>更新判定フローの閾値の検討</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２）閾値のキャリブレーション②</a:t>
            </a:r>
          </a:p>
        </p:txBody>
      </p:sp>
      <p:sp>
        <p:nvSpPr>
          <p:cNvPr id="17" name="正方形/長方形 16"/>
          <p:cNvSpPr/>
          <p:nvPr/>
        </p:nvSpPr>
        <p:spPr>
          <a:xfrm>
            <a:off x="416339" y="1484784"/>
            <a:ext cx="8620157"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かつ</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橋齢以外の</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大項目で</a:t>
            </a:r>
            <a:r>
              <a:rPr lang="en-US" altLang="ja-JP"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を有する」を閾値とした場合、大阪府管理</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2217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橋のうち、</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橋が抽出される。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2539018" y="4342528"/>
            <a:ext cx="1569344" cy="646331"/>
          </a:xfrm>
          <a:prstGeom prst="rect">
            <a:avLst/>
          </a:prstGeom>
          <a:noFill/>
        </p:spPr>
        <p:txBody>
          <a:bodyPr wrap="square" rtlCol="0">
            <a:spAutoFit/>
          </a:bodyPr>
          <a:lstStyle/>
          <a:p>
            <a:pPr algn="ctr"/>
            <a:r>
              <a:rPr lang="en-US" altLang="ja-JP" dirty="0">
                <a:solidFill>
                  <a:srgbClr val="FF0000"/>
                </a:solidFill>
              </a:rPr>
              <a:t>30</a:t>
            </a:r>
            <a:r>
              <a:rPr kumimoji="1" lang="ja-JP" altLang="en-US" dirty="0">
                <a:solidFill>
                  <a:srgbClr val="FF0000"/>
                </a:solidFill>
              </a:rPr>
              <a:t>点以上</a:t>
            </a:r>
            <a:endParaRPr lang="en-US" altLang="ja-JP" dirty="0">
              <a:solidFill>
                <a:srgbClr val="FF0000"/>
              </a:solidFill>
            </a:endParaRPr>
          </a:p>
          <a:p>
            <a:pPr algn="ctr"/>
            <a:r>
              <a:rPr kumimoji="1" lang="en-US" altLang="ja-JP" dirty="0">
                <a:solidFill>
                  <a:srgbClr val="FF0000"/>
                </a:solidFill>
              </a:rPr>
              <a:t>7</a:t>
            </a:r>
            <a:r>
              <a:rPr kumimoji="1" lang="ja-JP" altLang="en-US" dirty="0">
                <a:solidFill>
                  <a:srgbClr val="FF0000"/>
                </a:solidFill>
              </a:rPr>
              <a:t>橋</a:t>
            </a:r>
            <a:r>
              <a:rPr kumimoji="1" lang="en-US" altLang="ja-JP" dirty="0">
                <a:solidFill>
                  <a:srgbClr val="FF0000"/>
                </a:solidFill>
              </a:rPr>
              <a:t>/2217</a:t>
            </a:r>
            <a:r>
              <a:rPr kumimoji="1" lang="ja-JP" altLang="en-US" dirty="0">
                <a:solidFill>
                  <a:srgbClr val="FF0000"/>
                </a:solidFill>
              </a:rPr>
              <a:t>橋</a:t>
            </a:r>
            <a:endParaRPr kumimoji="1" lang="en-US" altLang="ja-JP" dirty="0">
              <a:solidFill>
                <a:srgbClr val="FF0000"/>
              </a:solidFill>
            </a:endParaRPr>
          </a:p>
        </p:txBody>
      </p:sp>
      <p:sp>
        <p:nvSpPr>
          <p:cNvPr id="21"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3834841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611293" y="1300006"/>
            <a:ext cx="8264934" cy="132343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将来的な高齢橋増加に伴う閾値設定毎の橋数変動を確認した。</a:t>
            </a: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今回は現時点で</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かつ</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「橋齢以外の各評価項目（大項目）で</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点以上を有する」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となる橋梁について、さらなる各評価配点の傾向分析を行う。</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16" name="タイトル 1"/>
          <p:cNvSpPr>
            <a:spLocks noGrp="1"/>
          </p:cNvSpPr>
          <p:nvPr>
            <p:ph type="title"/>
          </p:nvPr>
        </p:nvSpPr>
        <p:spPr>
          <a:xfrm>
            <a:off x="230832" y="238054"/>
            <a:ext cx="8716202" cy="914400"/>
          </a:xfrm>
        </p:spPr>
        <p:txBody>
          <a:bodyPr>
            <a:noAutofit/>
          </a:bodyPr>
          <a:lstStyle/>
          <a:p>
            <a:r>
              <a:rPr lang="ja-JP" altLang="en-US" sz="2800" dirty="0">
                <a:latin typeface="HGSｺﾞｼｯｸM" panose="020B0600000000000000" pitchFamily="50" charset="-128"/>
                <a:ea typeface="HGSｺﾞｼｯｸM" panose="020B0600000000000000" pitchFamily="50" charset="-128"/>
              </a:rPr>
              <a:t>３</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更新判定フローの閾値の検討</a:t>
            </a:r>
            <a:r>
              <a:rPr lang="en-US" altLang="ja-JP" sz="2800" dirty="0">
                <a:latin typeface="HGSｺﾞｼｯｸM" panose="020B0600000000000000" pitchFamily="50" charset="-128"/>
                <a:ea typeface="HGSｺﾞｼｯｸM" panose="020B0600000000000000" pitchFamily="50" charset="-128"/>
              </a:rPr>
              <a:t/>
            </a:r>
            <a:br>
              <a:rPr lang="en-US" altLang="ja-JP" sz="2800" dirty="0">
                <a:latin typeface="HGSｺﾞｼｯｸM" panose="020B0600000000000000" pitchFamily="50" charset="-128"/>
                <a:ea typeface="HGSｺﾞｼｯｸM" panose="020B0600000000000000" pitchFamily="50" charset="-128"/>
              </a:rPr>
            </a:br>
            <a:r>
              <a:rPr lang="ja-JP" altLang="en-US" sz="2800" dirty="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３）将来抽出される橋数変動の確認</a:t>
            </a:r>
          </a:p>
        </p:txBody>
      </p:sp>
      <p:sp>
        <p:nvSpPr>
          <p:cNvPr id="21"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grpSp>
        <p:nvGrpSpPr>
          <p:cNvPr id="3" name="グループ化 2"/>
          <p:cNvGrpSpPr/>
          <p:nvPr/>
        </p:nvGrpSpPr>
        <p:grpSpPr>
          <a:xfrm>
            <a:off x="1146711" y="2905148"/>
            <a:ext cx="7169704" cy="3465966"/>
            <a:chOff x="4744051" y="2511665"/>
            <a:chExt cx="7674137" cy="3709819"/>
          </a:xfrm>
        </p:grpSpPr>
        <p:graphicFrame>
          <p:nvGraphicFramePr>
            <p:cNvPr id="98" name="グラフ 97"/>
            <p:cNvGraphicFramePr>
              <a:graphicFrameLocks/>
            </p:cNvGraphicFramePr>
            <p:nvPr>
              <p:extLst/>
            </p:nvPr>
          </p:nvGraphicFramePr>
          <p:xfrm>
            <a:off x="5100720" y="2783425"/>
            <a:ext cx="4008276" cy="3076671"/>
          </p:xfrm>
          <a:graphic>
            <a:graphicData uri="http://schemas.openxmlformats.org/drawingml/2006/chart">
              <c:chart xmlns:c="http://schemas.openxmlformats.org/drawingml/2006/chart" xmlns:r="http://schemas.openxmlformats.org/officeDocument/2006/relationships" r:id="rId3"/>
            </a:graphicData>
          </a:graphic>
        </p:graphicFrame>
        <p:sp>
          <p:nvSpPr>
            <p:cNvPr id="61" name="正方形/長方形 60"/>
            <p:cNvSpPr/>
            <p:nvPr/>
          </p:nvSpPr>
          <p:spPr>
            <a:xfrm>
              <a:off x="9677343" y="5576302"/>
              <a:ext cx="2740845" cy="2394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a:solidFill>
                    <a:schemeClr val="tx1"/>
                  </a:solidFill>
                </a:rPr>
                <a:t>※H43</a:t>
              </a:r>
              <a:r>
                <a:rPr lang="ja-JP" altLang="en-US" sz="1200" dirty="0">
                  <a:solidFill>
                    <a:schemeClr val="tx1"/>
                  </a:solidFill>
                </a:rPr>
                <a:t>年の橋梁数は比例計算より算出</a:t>
              </a:r>
            </a:p>
          </p:txBody>
        </p:sp>
        <p:cxnSp>
          <p:nvCxnSpPr>
            <p:cNvPr id="66" name="直線コネクタ 65"/>
            <p:cNvCxnSpPr/>
            <p:nvPr/>
          </p:nvCxnSpPr>
          <p:spPr>
            <a:xfrm flipV="1">
              <a:off x="7206986" y="2849524"/>
              <a:ext cx="0" cy="265762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6603173" y="2887171"/>
              <a:ext cx="0" cy="265762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6105229" y="2511665"/>
              <a:ext cx="2488945"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更新判定橋梁数の比較</a:t>
              </a:r>
            </a:p>
          </p:txBody>
        </p:sp>
        <p:sp>
          <p:nvSpPr>
            <p:cNvPr id="69" name="正方形/長方形 68"/>
            <p:cNvSpPr/>
            <p:nvPr/>
          </p:nvSpPr>
          <p:spPr>
            <a:xfrm rot="16200000">
              <a:off x="4575346" y="3924463"/>
              <a:ext cx="654897" cy="317487"/>
            </a:xfrm>
            <a:prstGeom prst="rect">
              <a:avLst/>
            </a:prstGeom>
            <a:noFill/>
          </p:spPr>
          <p:txBody>
            <a:bodyPr wrap="square" rtlCol="0">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橋数</a:t>
              </a:r>
            </a:p>
          </p:txBody>
        </p:sp>
        <p:sp>
          <p:nvSpPr>
            <p:cNvPr id="70" name="正方形/長方形 69"/>
            <p:cNvSpPr/>
            <p:nvPr/>
          </p:nvSpPr>
          <p:spPr>
            <a:xfrm>
              <a:off x="6331982" y="5903997"/>
              <a:ext cx="1608438" cy="317487"/>
            </a:xfrm>
            <a:prstGeom prst="rect">
              <a:avLst/>
            </a:prstGeom>
            <a:noFill/>
          </p:spPr>
          <p:txBody>
            <a:bodyPr wrap="square" rtlCol="0">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経過年数  </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1" name="正方形/長方形 70"/>
            <p:cNvSpPr/>
            <p:nvPr/>
          </p:nvSpPr>
          <p:spPr>
            <a:xfrm>
              <a:off x="5447417" y="5830093"/>
              <a:ext cx="518289"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(H28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2" name="正方形/長方形 71"/>
            <p:cNvSpPr/>
            <p:nvPr/>
          </p:nvSpPr>
          <p:spPr>
            <a:xfrm>
              <a:off x="6046377" y="5830093"/>
              <a:ext cx="526160"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(H38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3" name="正方形/長方形 72"/>
            <p:cNvSpPr/>
            <p:nvPr/>
          </p:nvSpPr>
          <p:spPr>
            <a:xfrm>
              <a:off x="6723064" y="5815790"/>
              <a:ext cx="483921"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(H48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4" name="正方形/長方形 73"/>
            <p:cNvSpPr/>
            <p:nvPr/>
          </p:nvSpPr>
          <p:spPr>
            <a:xfrm>
              <a:off x="7306709" y="5815790"/>
              <a:ext cx="542606"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(H58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5" name="正方形/長方形 74"/>
            <p:cNvSpPr/>
            <p:nvPr/>
          </p:nvSpPr>
          <p:spPr>
            <a:xfrm>
              <a:off x="7849393" y="5815790"/>
              <a:ext cx="527994" cy="164715"/>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(H68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6" name="正方形/長方形 75"/>
            <p:cNvSpPr/>
            <p:nvPr/>
          </p:nvSpPr>
          <p:spPr>
            <a:xfrm>
              <a:off x="6377707" y="2957813"/>
              <a:ext cx="460981" cy="20330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rPr>
                <a:t>H43</a:t>
              </a:r>
              <a:r>
                <a:rPr kumimoji="1" lang="ja-JP" altLang="en-US" sz="1200" dirty="0">
                  <a:solidFill>
                    <a:schemeClr val="tx1"/>
                  </a:solidFill>
                </a:rPr>
                <a:t>年</a:t>
              </a:r>
            </a:p>
          </p:txBody>
        </p:sp>
        <p:sp>
          <p:nvSpPr>
            <p:cNvPr id="77" name="正方形/長方形 76"/>
            <p:cNvSpPr/>
            <p:nvPr/>
          </p:nvSpPr>
          <p:spPr>
            <a:xfrm>
              <a:off x="6981519" y="2957813"/>
              <a:ext cx="460981" cy="20330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rPr>
                <a:t>H53</a:t>
              </a:r>
              <a:r>
                <a:rPr kumimoji="1" lang="ja-JP" altLang="en-US" sz="1200" dirty="0">
                  <a:solidFill>
                    <a:schemeClr val="tx1"/>
                  </a:solidFill>
                </a:rPr>
                <a:t>年</a:t>
              </a:r>
            </a:p>
          </p:txBody>
        </p:sp>
        <p:sp>
          <p:nvSpPr>
            <p:cNvPr id="90" name="正方形/長方形 89"/>
            <p:cNvSpPr/>
            <p:nvPr/>
          </p:nvSpPr>
          <p:spPr>
            <a:xfrm>
              <a:off x="8465129" y="5815790"/>
              <a:ext cx="517907"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(H78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線吹き出し 2 (枠付き) 9"/>
            <p:cNvSpPr/>
            <p:nvPr/>
          </p:nvSpPr>
          <p:spPr>
            <a:xfrm>
              <a:off x="5907914" y="3878350"/>
              <a:ext cx="408523" cy="249445"/>
            </a:xfrm>
            <a:prstGeom prst="borderCallout2">
              <a:avLst>
                <a:gd name="adj1" fmla="val 49715"/>
                <a:gd name="adj2" fmla="val 99693"/>
                <a:gd name="adj3" fmla="val 50325"/>
                <a:gd name="adj4" fmla="val 113043"/>
                <a:gd name="adj5" fmla="val 163147"/>
                <a:gd name="adj6" fmla="val 173861"/>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5947096" y="3844573"/>
              <a:ext cx="369341" cy="2667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a:solidFill>
                    <a:srgbClr val="FF0000"/>
                  </a:solidFill>
                </a:rPr>
                <a:t>30</a:t>
              </a:r>
              <a:r>
                <a:rPr lang="ja-JP" altLang="en-US" sz="1200" dirty="0">
                  <a:solidFill>
                    <a:srgbClr val="FF0000"/>
                  </a:solidFill>
                </a:rPr>
                <a:t>橋</a:t>
              </a:r>
              <a:endParaRPr kumimoji="1" lang="ja-JP" altLang="en-US" sz="1200" dirty="0">
                <a:solidFill>
                  <a:srgbClr val="FF0000"/>
                </a:solidFill>
              </a:endParaRPr>
            </a:p>
          </p:txBody>
        </p:sp>
        <p:sp>
          <p:nvSpPr>
            <p:cNvPr id="92" name="線吹き出し 2 (枠付き) 91"/>
            <p:cNvSpPr/>
            <p:nvPr/>
          </p:nvSpPr>
          <p:spPr>
            <a:xfrm>
              <a:off x="6908161" y="4619421"/>
              <a:ext cx="764710" cy="249445"/>
            </a:xfrm>
            <a:prstGeom prst="borderCallout2">
              <a:avLst>
                <a:gd name="adj1" fmla="val 44624"/>
                <a:gd name="adj2" fmla="val -429"/>
                <a:gd name="adj3" fmla="val 45234"/>
                <a:gd name="adj4" fmla="val -12839"/>
                <a:gd name="adj5" fmla="val 311944"/>
                <a:gd name="adj6" fmla="val -39441"/>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6889910" y="4598307"/>
              <a:ext cx="710260" cy="2667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a:solidFill>
                    <a:srgbClr val="0070C0"/>
                  </a:solidFill>
                </a:rPr>
                <a:t>3</a:t>
              </a:r>
              <a:r>
                <a:rPr lang="ja-JP" altLang="en-US" sz="1200" dirty="0">
                  <a:solidFill>
                    <a:srgbClr val="0070C0"/>
                  </a:solidFill>
                </a:rPr>
                <a:t>橋</a:t>
              </a:r>
              <a:r>
                <a:rPr lang="ja-JP" altLang="en-US" sz="1200" dirty="0">
                  <a:solidFill>
                    <a:schemeClr val="tx1"/>
                  </a:solidFill>
                </a:rPr>
                <a:t> </a:t>
              </a:r>
              <a:r>
                <a:rPr lang="en-US" altLang="ja-JP" sz="1200" dirty="0">
                  <a:solidFill>
                    <a:schemeClr val="tx1"/>
                  </a:solidFill>
                </a:rPr>
                <a:t>, </a:t>
              </a:r>
              <a:r>
                <a:rPr lang="en-US" altLang="ja-JP" sz="1200" dirty="0">
                  <a:solidFill>
                    <a:srgbClr val="00B050"/>
                  </a:solidFill>
                </a:rPr>
                <a:t>3</a:t>
              </a:r>
              <a:r>
                <a:rPr lang="ja-JP" altLang="en-US" sz="1200" dirty="0">
                  <a:solidFill>
                    <a:srgbClr val="00B050"/>
                  </a:solidFill>
                </a:rPr>
                <a:t>橋</a:t>
              </a:r>
              <a:endParaRPr kumimoji="1" lang="ja-JP" altLang="en-US" sz="1200" dirty="0">
                <a:solidFill>
                  <a:srgbClr val="00B050"/>
                </a:solidFill>
              </a:endParaRPr>
            </a:p>
          </p:txBody>
        </p:sp>
      </p:grpSp>
      <p:grpSp>
        <p:nvGrpSpPr>
          <p:cNvPr id="56" name="グループ化 55"/>
          <p:cNvGrpSpPr/>
          <p:nvPr/>
        </p:nvGrpSpPr>
        <p:grpSpPr>
          <a:xfrm>
            <a:off x="5741140" y="5103817"/>
            <a:ext cx="3254068" cy="659096"/>
            <a:chOff x="5494026" y="7584322"/>
            <a:chExt cx="3254068" cy="659096"/>
          </a:xfrm>
        </p:grpSpPr>
        <p:sp>
          <p:nvSpPr>
            <p:cNvPr id="57" name="正方形/長方形 56"/>
            <p:cNvSpPr/>
            <p:nvPr/>
          </p:nvSpPr>
          <p:spPr>
            <a:xfrm>
              <a:off x="5494026" y="7584322"/>
              <a:ext cx="2912123" cy="60430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コネクタ 57"/>
            <p:cNvCxnSpPr/>
            <p:nvPr/>
          </p:nvCxnSpPr>
          <p:spPr>
            <a:xfrm>
              <a:off x="5556423" y="7780341"/>
              <a:ext cx="424827"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9" name="円/楕円 58"/>
            <p:cNvSpPr/>
            <p:nvPr/>
          </p:nvSpPr>
          <p:spPr>
            <a:xfrm>
              <a:off x="5722756" y="7730656"/>
              <a:ext cx="84965" cy="8496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p:cNvCxnSpPr/>
            <p:nvPr/>
          </p:nvCxnSpPr>
          <p:spPr>
            <a:xfrm>
              <a:off x="5556423" y="7924357"/>
              <a:ext cx="424827" cy="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89" name="円/楕円 88"/>
            <p:cNvSpPr/>
            <p:nvPr/>
          </p:nvSpPr>
          <p:spPr>
            <a:xfrm>
              <a:off x="5722756" y="7874672"/>
              <a:ext cx="84965" cy="8496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p:nvPr/>
          </p:nvSpPr>
          <p:spPr>
            <a:xfrm>
              <a:off x="6016581" y="7602940"/>
              <a:ext cx="2612531" cy="307777"/>
            </a:xfrm>
            <a:prstGeom prst="rect">
              <a:avLst/>
            </a:prstGeom>
            <a:noFill/>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閾値</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小項目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点以上</a:t>
              </a:r>
            </a:p>
          </p:txBody>
        </p:sp>
        <p:sp>
          <p:nvSpPr>
            <p:cNvPr id="94" name="正方形/長方形 93"/>
            <p:cNvSpPr/>
            <p:nvPr/>
          </p:nvSpPr>
          <p:spPr>
            <a:xfrm>
              <a:off x="6016582" y="7935641"/>
              <a:ext cx="2731512" cy="307777"/>
            </a:xfrm>
            <a:prstGeom prst="rect">
              <a:avLst/>
            </a:prstGeom>
            <a:noFill/>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閾値</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大項目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点以上</a:t>
              </a:r>
            </a:p>
          </p:txBody>
        </p:sp>
        <p:cxnSp>
          <p:nvCxnSpPr>
            <p:cNvPr id="95" name="直線コネクタ 94"/>
            <p:cNvCxnSpPr/>
            <p:nvPr/>
          </p:nvCxnSpPr>
          <p:spPr>
            <a:xfrm>
              <a:off x="5556423" y="8099549"/>
              <a:ext cx="4248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円/楕円 95"/>
            <p:cNvSpPr/>
            <p:nvPr/>
          </p:nvSpPr>
          <p:spPr>
            <a:xfrm>
              <a:off x="5722756" y="8049620"/>
              <a:ext cx="84965" cy="848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a:off x="6016582" y="7769263"/>
              <a:ext cx="2731512" cy="307777"/>
            </a:xfrm>
            <a:prstGeom prst="rect">
              <a:avLst/>
            </a:prstGeom>
            <a:noFill/>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閾値</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小項目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点以上</a:t>
              </a:r>
            </a:p>
          </p:txBody>
        </p:sp>
      </p:grpSp>
      <p:sp>
        <p:nvSpPr>
          <p:cNvPr id="39" name="正方形/長方形 38"/>
          <p:cNvSpPr/>
          <p:nvPr/>
        </p:nvSpPr>
        <p:spPr>
          <a:xfrm>
            <a:off x="5474128" y="3540603"/>
            <a:ext cx="3535927" cy="830997"/>
          </a:xfrm>
          <a:prstGeom prst="rect">
            <a:avLst/>
          </a:prstGeom>
          <a:noFill/>
        </p:spPr>
        <p:txBody>
          <a:bodyPr wrap="square">
            <a:spAutoFit/>
          </a:bodyPr>
          <a:lstStyle/>
          <a:p>
            <a:r>
              <a:rPr lang="ja-JP" altLang="en-US" sz="1600" dirty="0"/>
              <a:t>■ 検討条件</a:t>
            </a:r>
            <a:endParaRPr lang="en-US" altLang="ja-JP" sz="1600" dirty="0"/>
          </a:p>
          <a:p>
            <a:r>
              <a:rPr lang="ja-JP" altLang="en-US" sz="1600" dirty="0"/>
              <a:t>　　現在の健全度がそのまま推移する</a:t>
            </a:r>
            <a:endParaRPr lang="en-US" altLang="ja-JP" sz="1600" dirty="0"/>
          </a:p>
          <a:p>
            <a:r>
              <a:rPr lang="ja-JP" altLang="en-US" sz="1600" dirty="0"/>
              <a:t>　　想定で橋梁数を整理した</a:t>
            </a:r>
            <a:endParaRPr lang="en-US" altLang="ja-JP" sz="1600" dirty="0"/>
          </a:p>
        </p:txBody>
      </p:sp>
    </p:spTree>
    <p:extLst>
      <p:ext uri="{BB962C8B-B14F-4D97-AF65-F5344CB8AC3E}">
        <p14:creationId xmlns:p14="http://schemas.microsoft.com/office/powerpoint/2010/main" val="905889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2519429807"/>
              </p:ext>
            </p:extLst>
          </p:nvPr>
        </p:nvGraphicFramePr>
        <p:xfrm>
          <a:off x="416340" y="1916832"/>
          <a:ext cx="8530696" cy="3344718"/>
        </p:xfrm>
        <a:graphic>
          <a:graphicData uri="http://schemas.openxmlformats.org/drawingml/2006/table">
            <a:tbl>
              <a:tblPr>
                <a:tableStyleId>{616DA210-FB5B-4158-B5E0-FEB733F419BA}</a:tableStyleId>
              </a:tblPr>
              <a:tblGrid>
                <a:gridCol w="556828">
                  <a:extLst>
                    <a:ext uri="{9D8B030D-6E8A-4147-A177-3AD203B41FA5}">
                      <a16:colId xmlns="" xmlns:a16="http://schemas.microsoft.com/office/drawing/2014/main" val="20000"/>
                    </a:ext>
                  </a:extLst>
                </a:gridCol>
                <a:gridCol w="1161243">
                  <a:extLst>
                    <a:ext uri="{9D8B030D-6E8A-4147-A177-3AD203B41FA5}">
                      <a16:colId xmlns="" xmlns:a16="http://schemas.microsoft.com/office/drawing/2014/main" val="20002"/>
                    </a:ext>
                  </a:extLst>
                </a:gridCol>
                <a:gridCol w="774162">
                  <a:extLst>
                    <a:ext uri="{9D8B030D-6E8A-4147-A177-3AD203B41FA5}">
                      <a16:colId xmlns="" xmlns:a16="http://schemas.microsoft.com/office/drawing/2014/main" val="20003"/>
                    </a:ext>
                  </a:extLst>
                </a:gridCol>
                <a:gridCol w="1548324">
                  <a:extLst>
                    <a:ext uri="{9D8B030D-6E8A-4147-A177-3AD203B41FA5}">
                      <a16:colId xmlns="" xmlns:a16="http://schemas.microsoft.com/office/drawing/2014/main" val="20004"/>
                    </a:ext>
                  </a:extLst>
                </a:gridCol>
                <a:gridCol w="4490139">
                  <a:extLst>
                    <a:ext uri="{9D8B030D-6E8A-4147-A177-3AD203B41FA5}">
                      <a16:colId xmlns="" xmlns:a16="http://schemas.microsoft.com/office/drawing/2014/main" val="20005"/>
                    </a:ext>
                  </a:extLst>
                </a:gridCol>
              </a:tblGrid>
              <a:tr h="576064">
                <a:tc>
                  <a:txBody>
                    <a:bodyPr/>
                    <a:lstStyle/>
                    <a:p>
                      <a:pPr algn="ctr" fontAlgn="ctr"/>
                      <a:endParaRPr lang="ja-JP" altLang="en-US" sz="105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1050" b="0" i="0" u="none" strike="noStrike" dirty="0">
                          <a:solidFill>
                            <a:srgbClr val="000000"/>
                          </a:solidFill>
                          <a:effectLst/>
                          <a:latin typeface="+mn-ea"/>
                          <a:ea typeface="+mn-ea"/>
                        </a:rPr>
                        <a:t>要因</a:t>
                      </a:r>
                    </a:p>
                  </a:txBody>
                  <a:tcPr marL="6601" marR="6601" marT="0" marB="0" anchor="ctr">
                    <a:solidFill>
                      <a:schemeClr val="bg2">
                        <a:lumMod val="90000"/>
                      </a:schemeClr>
                    </a:solidFill>
                  </a:tcPr>
                </a:tc>
                <a:tc>
                  <a:txBody>
                    <a:bodyPr/>
                    <a:lstStyle/>
                    <a:p>
                      <a:pPr algn="ctr" fontAlgn="ctr"/>
                      <a:r>
                        <a:rPr lang="ja-JP" altLang="en-US" sz="1050" b="0" i="0" u="none" strike="noStrike" dirty="0">
                          <a:solidFill>
                            <a:srgbClr val="000000"/>
                          </a:solidFill>
                          <a:effectLst/>
                          <a:latin typeface="+mn-ea"/>
                          <a:ea typeface="+mn-ea"/>
                        </a:rPr>
                        <a:t>劣化事象</a:t>
                      </a:r>
                    </a:p>
                  </a:txBody>
                  <a:tcPr marL="6601" marR="6601" marT="0" marB="0" anchor="ctr">
                    <a:solidFill>
                      <a:schemeClr val="bg2">
                        <a:lumMod val="90000"/>
                      </a:schemeClr>
                    </a:solidFill>
                  </a:tcPr>
                </a:tc>
                <a:tc>
                  <a:txBody>
                    <a:bodyPr/>
                    <a:lstStyle/>
                    <a:p>
                      <a:pPr algn="ctr" fontAlgn="ctr"/>
                      <a:r>
                        <a:rPr lang="ja-JP" altLang="en-US" sz="1050" b="0" i="0" u="none" strike="noStrike" dirty="0">
                          <a:solidFill>
                            <a:schemeClr val="tx1"/>
                          </a:solidFill>
                          <a:effectLst/>
                          <a:latin typeface="+mn-ea"/>
                          <a:ea typeface="+mn-ea"/>
                        </a:rPr>
                        <a:t>対策</a:t>
                      </a:r>
                      <a:endParaRPr lang="ja-JP" altLang="en-US" sz="105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1050" b="0" i="0" u="none" strike="noStrike" dirty="0">
                          <a:solidFill>
                            <a:schemeClr val="tx1"/>
                          </a:solidFill>
                          <a:effectLst/>
                          <a:latin typeface="+mn-ea"/>
                          <a:ea typeface="+mn-ea"/>
                        </a:rPr>
                        <a:t>更新を評価する上での要素</a:t>
                      </a:r>
                      <a:endParaRPr lang="ja-JP" altLang="en-US" sz="1050" b="0" i="0" u="none" strike="noStrike" dirty="0">
                        <a:solidFill>
                          <a:srgbClr val="000000"/>
                        </a:solidFill>
                        <a:effectLst/>
                        <a:latin typeface="+mn-ea"/>
                        <a:ea typeface="+mn-ea"/>
                      </a:endParaRPr>
                    </a:p>
                  </a:txBody>
                  <a:tcPr marL="6601" marR="6601" marT="0" marB="0" anchor="ctr">
                    <a:solidFill>
                      <a:schemeClr val="bg2">
                        <a:lumMod val="90000"/>
                      </a:schemeClr>
                    </a:solidFill>
                  </a:tcPr>
                </a:tc>
                <a:extLst>
                  <a:ext uri="{0D108BD9-81ED-4DB2-BD59-A6C34878D82A}">
                    <a16:rowId xmlns="" xmlns:a16="http://schemas.microsoft.com/office/drawing/2014/main" val="10001"/>
                  </a:ext>
                </a:extLst>
              </a:tr>
              <a:tr h="276386">
                <a:tc rowSpan="2">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鋼部材</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防食機能の劣化</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塗装劣化</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鋼材腐食</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塗り替え</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部材取り替え</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予防保全処置で長期的な存続可能と考えられる</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 xmlns:a16="http://schemas.microsoft.com/office/drawing/2014/main" val="10002"/>
                  </a:ext>
                </a:extLst>
              </a:tr>
              <a:tr h="663307">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疲労</a:t>
                      </a: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亀裂</a:t>
                      </a: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当て板補修</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大型車交通量が過大である場合、長期的な繰返し載荷により</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、橋のダメージが蓄積されるため、</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抜本的</a:t>
                      </a:r>
                      <a:r>
                        <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rPr>
                        <a:t>な対策が必要な可能性あり</a:t>
                      </a:r>
                      <a:endParaRPr lang="en-US" altLang="ja-JP" sz="14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extLst>
                  <a:ext uri="{0D108BD9-81ED-4DB2-BD59-A6C34878D82A}">
                    <a16:rowId xmlns="" xmlns:a16="http://schemas.microsoft.com/office/drawing/2014/main" val="10003"/>
                  </a:ext>
                </a:extLst>
              </a:tr>
              <a:tr h="276386">
                <a:tc rowSpan="4">
                  <a:txBody>
                    <a:bodyPr/>
                    <a:lstStyle/>
                    <a:p>
                      <a:pPr algn="l" fontAlgn="ctr"/>
                      <a:r>
                        <a:rPr lang="en-US" altLang="zh-TW"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部材</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塩害</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rowSpan="3">
                  <a:txBody>
                    <a:bodyPr/>
                    <a:lstStyle/>
                    <a:p>
                      <a:pPr algn="l" fontAlgn="ctr"/>
                      <a:r>
                        <a:rPr lang="ja-JP" altLang="en-US" sz="1100" b="0" i="0" u="none" strike="noStrike" dirty="0">
                          <a:solidFill>
                            <a:srgbClr val="000000"/>
                          </a:solidFill>
                          <a:effectLst/>
                          <a:latin typeface="ＭＳ Ｐゴシック" panose="020B0600070205080204" pitchFamily="50" charset="-128"/>
                          <a:ea typeface="+mn-ea"/>
                        </a:rPr>
                        <a:t>ひび割れ</a:t>
                      </a:r>
                      <a:endParaRPr lang="en-US" altLang="ja-JP" sz="1100" b="0" i="0" u="none" strike="noStrike" dirty="0">
                        <a:solidFill>
                          <a:srgbClr val="000000"/>
                        </a:solidFill>
                        <a:effectLst/>
                        <a:latin typeface="ＭＳ Ｐゴシック" panose="020B0600070205080204" pitchFamily="50" charset="-128"/>
                        <a:ea typeface="+mn-ea"/>
                      </a:endParaRPr>
                    </a:p>
                    <a:p>
                      <a:pPr algn="l" fontAlgn="ctr"/>
                      <a:r>
                        <a:rPr lang="ja-JP" altLang="en-US" sz="1100" b="0" i="0" u="none" strike="noStrike" dirty="0">
                          <a:solidFill>
                            <a:srgbClr val="000000"/>
                          </a:solidFill>
                          <a:effectLst/>
                          <a:latin typeface="ＭＳ Ｐゴシック" panose="020B0600070205080204" pitchFamily="50" charset="-128"/>
                          <a:ea typeface="+mn-ea"/>
                        </a:rPr>
                        <a:t>剥離</a:t>
                      </a:r>
                      <a:endParaRPr lang="en-US" altLang="ja-JP" sz="1100" b="0" i="0" u="none" strike="noStrike" dirty="0">
                        <a:solidFill>
                          <a:srgbClr val="000000"/>
                        </a:solidFill>
                        <a:effectLst/>
                        <a:latin typeface="ＭＳ Ｐゴシック" panose="020B0600070205080204" pitchFamily="50" charset="-128"/>
                        <a:ea typeface="+mn-ea"/>
                      </a:endParaRPr>
                    </a:p>
                    <a:p>
                      <a:pPr algn="l" fontAlgn="ctr"/>
                      <a:r>
                        <a:rPr lang="ja-JP" altLang="en-US" sz="1100" b="0" i="0" u="none" strike="noStrike" dirty="0">
                          <a:solidFill>
                            <a:srgbClr val="000000"/>
                          </a:solidFill>
                          <a:effectLst/>
                          <a:latin typeface="ＭＳ Ｐゴシック" panose="020B0600070205080204" pitchFamily="50" charset="-128"/>
                          <a:ea typeface="+mn-ea"/>
                        </a:rPr>
                        <a:t>鉄筋露出</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tc rowSpan="3">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表面被覆</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ひび割れ注入</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断面修復</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海岸線が近い橋梁、凍結防止剤散布路線では留意が必要</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マトリクス評価項目あり</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tc>
                <a:extLst>
                  <a:ext uri="{0D108BD9-81ED-4DB2-BD59-A6C34878D82A}">
                    <a16:rowId xmlns="" xmlns:a16="http://schemas.microsoft.com/office/drawing/2014/main" val="10004"/>
                  </a:ext>
                </a:extLst>
              </a:tr>
              <a:tr h="276386">
                <a:tc vMerge="1">
                  <a:txBody>
                    <a:bodyPr/>
                    <a:lstStyle/>
                    <a:p>
                      <a:pPr algn="l" fontAlgn="ct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アルカリ骨材反応</a:t>
                      </a:r>
                    </a:p>
                  </a:txBody>
                  <a:tcPr marL="9525" marR="9525" marT="9525" marB="0" anchor="ctr"/>
                </a:tc>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現在、大阪府管理の橋梁内では対策が必要な箇所は出ていない</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 xmlns:a16="http://schemas.microsoft.com/office/drawing/2014/main" val="10005"/>
                  </a:ext>
                </a:extLst>
              </a:tr>
              <a:tr h="276386">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中性化</a:t>
                      </a:r>
                    </a:p>
                  </a:txBody>
                  <a:tcPr marL="9525" marR="9525" marT="9525" marB="0" anchor="ctr"/>
                </a:tc>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かぶり不足の部材は</a:t>
                      </a: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、抜本的な対策が必要な場合もありうる</a:t>
                      </a: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 xmlns:a16="http://schemas.microsoft.com/office/drawing/2014/main" val="10006"/>
                  </a:ext>
                </a:extLst>
              </a:tr>
              <a:tr h="758607">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疲労</a:t>
                      </a: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mn-ea"/>
                        </a:rPr>
                        <a:t>ひび割れ</a:t>
                      </a:r>
                      <a:endParaRPr lang="en-US" altLang="ja-JP" sz="1400" b="0" i="0" u="none" strike="noStrike" dirty="0">
                        <a:solidFill>
                          <a:srgbClr val="000000"/>
                        </a:solidFill>
                        <a:effectLst/>
                        <a:latin typeface="ＭＳ Ｐゴシック" panose="020B0600070205080204" pitchFamily="50" charset="-128"/>
                        <a:ea typeface="+mn-ea"/>
                      </a:endParaRPr>
                    </a:p>
                    <a:p>
                      <a:pPr algn="l" fontAlgn="ctr"/>
                      <a:r>
                        <a:rPr lang="ja-JP" altLang="en-US" sz="1400" b="0" i="0" u="none" strike="noStrike" dirty="0">
                          <a:solidFill>
                            <a:srgbClr val="000000"/>
                          </a:solidFill>
                          <a:effectLst/>
                          <a:latin typeface="ＭＳ Ｐゴシック" panose="020B0600070205080204" pitchFamily="50" charset="-128"/>
                          <a:ea typeface="+mn-ea"/>
                        </a:rPr>
                        <a:t>剥離</a:t>
                      </a:r>
                      <a:endParaRPr lang="en-US" altLang="ja-JP" sz="1400" b="0" i="0" u="none" strike="noStrike" dirty="0">
                        <a:solidFill>
                          <a:srgbClr val="000000"/>
                        </a:solidFill>
                        <a:effectLst/>
                        <a:latin typeface="ＭＳ Ｐゴシック" panose="020B0600070205080204" pitchFamily="50" charset="-128"/>
                        <a:ea typeface="+mn-ea"/>
                      </a:endParaRPr>
                    </a:p>
                    <a:p>
                      <a:pPr algn="l" fontAlgn="ctr"/>
                      <a:r>
                        <a:rPr lang="ja-JP" altLang="en-US" sz="1400" b="0" i="0" u="none" strike="noStrike" dirty="0">
                          <a:solidFill>
                            <a:srgbClr val="000000"/>
                          </a:solidFill>
                          <a:effectLst/>
                          <a:latin typeface="ＭＳ Ｐゴシック" panose="020B0600070205080204" pitchFamily="50" charset="-128"/>
                          <a:ea typeface="+mn-ea"/>
                        </a:rPr>
                        <a:t>鉄筋露出</a:t>
                      </a: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鋼板接着</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施工済み多数</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繊維シート接着</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床板打替え</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大型車交通量が過大である場合、長期的な繰返し載荷により</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、橋のダメージが蓄積されるため、</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抜本的</a:t>
                      </a:r>
                      <a:r>
                        <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rPr>
                        <a:t>な対策</a:t>
                      </a:r>
                      <a:r>
                        <a:rPr lang="en-US" altLang="ja-JP" sz="1400" b="1"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rPr>
                        <a:t>床板打替え</a:t>
                      </a:r>
                      <a:r>
                        <a:rPr lang="en-US" altLang="ja-JP" sz="1400" b="1"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rPr>
                        <a:t>が必要な可能性あり</a:t>
                      </a:r>
                      <a:endParaRPr lang="en-US" altLang="ja-JP" sz="14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extLst>
                  <a:ext uri="{0D108BD9-81ED-4DB2-BD59-A6C34878D82A}">
                    <a16:rowId xmlns="" xmlns:a16="http://schemas.microsoft.com/office/drawing/2014/main" val="10007"/>
                  </a:ext>
                </a:extLst>
              </a:tr>
            </a:tbl>
          </a:graphicData>
        </a:graphic>
      </p:graphicFrame>
      <p:sp>
        <p:nvSpPr>
          <p:cNvPr id="16" name="タイトル 1"/>
          <p:cNvSpPr>
            <a:spLocks noGrp="1"/>
          </p:cNvSpPr>
          <p:nvPr>
            <p:ph type="title"/>
          </p:nvPr>
        </p:nvSpPr>
        <p:spPr>
          <a:xfrm>
            <a:off x="230832" y="238054"/>
            <a:ext cx="8716202" cy="914400"/>
          </a:xfrm>
        </p:spPr>
        <p:txBody>
          <a:bodyPr>
            <a:noAutofit/>
          </a:bodyPr>
          <a:lstStyle/>
          <a:p>
            <a:r>
              <a:rPr lang="ja-JP" altLang="en-US" sz="2800" dirty="0">
                <a:latin typeface="HGSｺﾞｼｯｸM" panose="020B0600000000000000" pitchFamily="50" charset="-128"/>
                <a:ea typeface="HGSｺﾞｼｯｸM" panose="020B0600000000000000" pitchFamily="50" charset="-128"/>
              </a:rPr>
              <a:t>３</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更新判定フローの閾値の検討</a:t>
            </a:r>
            <a:r>
              <a:rPr lang="en-US" altLang="ja-JP" sz="2800" dirty="0">
                <a:latin typeface="HGSｺﾞｼｯｸM" panose="020B0600000000000000" pitchFamily="50" charset="-128"/>
                <a:ea typeface="HGSｺﾞｼｯｸM" panose="020B0600000000000000" pitchFamily="50" charset="-128"/>
              </a:rPr>
              <a:t/>
            </a:r>
            <a:br>
              <a:rPr lang="en-US" altLang="ja-JP" sz="2800" dirty="0">
                <a:latin typeface="HGSｺﾞｼｯｸM" panose="020B0600000000000000" pitchFamily="50" charset="-128"/>
                <a:ea typeface="HGSｺﾞｼｯｸM" panose="020B0600000000000000" pitchFamily="50" charset="-128"/>
              </a:rPr>
            </a:br>
            <a:r>
              <a:rPr lang="ja-JP" altLang="en-US" sz="2800" dirty="0">
                <a:latin typeface="HGSｺﾞｼｯｸM" panose="020B0600000000000000" pitchFamily="50" charset="-128"/>
                <a:ea typeface="HGSｺﾞｼｯｸM" panose="020B0600000000000000" pitchFamily="50" charset="-128"/>
              </a:rPr>
              <a:t>　</a:t>
            </a:r>
            <a:r>
              <a:rPr lang="ja-JP" altLang="en-US" sz="2400" dirty="0">
                <a:latin typeface="HGPｺﾞｼｯｸM" panose="020B0600000000000000" pitchFamily="50" charset="-128"/>
                <a:ea typeface="HGPｺﾞｼｯｸM" panose="020B0600000000000000" pitchFamily="50" charset="-128"/>
              </a:rPr>
              <a:t>４）</a:t>
            </a:r>
            <a:r>
              <a:rPr lang="ja-JP" altLang="en-US" sz="2400" dirty="0">
                <a:latin typeface="HGPｺﾞｼｯｸM" panose="020B0600000000000000" pitchFamily="50" charset="-128"/>
                <a:ea typeface="HGPｺﾞｼｯｸM" panose="020B0600000000000000" pitchFamily="50" charset="-128"/>
                <a:cs typeface="Meiryo UI" panose="020B0604030504040204" pitchFamily="50" charset="-128"/>
              </a:rPr>
              <a:t>更新判定橋梁数に影響を与える</a:t>
            </a:r>
            <a:r>
              <a:rPr lang="ja-JP" altLang="en-US" sz="2400" dirty="0" smtClean="0">
                <a:latin typeface="HGPｺﾞｼｯｸM" panose="020B0600000000000000" pitchFamily="50" charset="-128"/>
                <a:ea typeface="HGPｺﾞｼｯｸM" panose="020B0600000000000000" pitchFamily="50" charset="-128"/>
                <a:cs typeface="Meiryo UI" panose="020B0604030504040204" pitchFamily="50" charset="-128"/>
              </a:rPr>
              <a:t>要因</a:t>
            </a:r>
            <a:endParaRPr lang="ja-JP" altLang="en-US" sz="2400" dirty="0">
              <a:latin typeface="HGSｺﾞｼｯｸM" panose="020B0600000000000000" pitchFamily="50" charset="-128"/>
              <a:ea typeface="HGSｺﾞｼｯｸM" panose="020B0600000000000000" pitchFamily="50" charset="-128"/>
            </a:endParaRPr>
          </a:p>
        </p:txBody>
      </p:sp>
      <p:sp>
        <p:nvSpPr>
          <p:cNvPr id="17" name="正方形/長方形 16"/>
          <p:cNvSpPr/>
          <p:nvPr/>
        </p:nvSpPr>
        <p:spPr>
          <a:xfrm>
            <a:off x="639831" y="1196752"/>
            <a:ext cx="8354396"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更新判定橋梁数に影響を与える要因を検討するうえで、</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下表に代表的な劣化事象や対策を整理した。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2" name="正方形/長方形 1"/>
          <p:cNvSpPr/>
          <p:nvPr/>
        </p:nvSpPr>
        <p:spPr>
          <a:xfrm>
            <a:off x="971600" y="2838422"/>
            <a:ext cx="7975434" cy="6671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971600" y="4379617"/>
            <a:ext cx="7975434" cy="8565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16339" y="5221649"/>
            <a:ext cx="8530695" cy="101566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「鋼橋の疲労（日本道路協会）」によると、適用基準が昭和</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年道示以前の橋梁は、損傷が多く発生しているとの記載が</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あり</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、超長期的</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な存続</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健全度確保</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困難と考えられる。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33722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正方形/長方形 81"/>
          <p:cNvSpPr/>
          <p:nvPr/>
        </p:nvSpPr>
        <p:spPr>
          <a:xfrm>
            <a:off x="5818728" y="4981102"/>
            <a:ext cx="3021173" cy="12471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7" name="タイトル 1"/>
          <p:cNvSpPr txBox="1">
            <a:spLocks/>
          </p:cNvSpPr>
          <p:nvPr/>
        </p:nvSpPr>
        <p:spPr>
          <a:xfrm>
            <a:off x="230832" y="282352"/>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３</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更新判定フローの閾値の検討</a:t>
            </a:r>
            <a:endParaRPr lang="en-US" altLang="ja-JP" sz="28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５）検討橋梁の傾向別グループ分け</a:t>
            </a:r>
          </a:p>
        </p:txBody>
      </p:sp>
      <p:sp>
        <p:nvSpPr>
          <p:cNvPr id="8" name="正方形/長方形 7"/>
          <p:cNvSpPr/>
          <p:nvPr/>
        </p:nvSpPr>
        <p:spPr>
          <a:xfrm>
            <a:off x="611560" y="1588730"/>
            <a:ext cx="8208912" cy="400110"/>
          </a:xfrm>
          <a:prstGeom prst="rect">
            <a:avLst/>
          </a:prstGeom>
          <a:noFill/>
        </p:spPr>
        <p:txBody>
          <a:bodyPr wrap="square" rtlCol="0">
            <a:spAutoFit/>
          </a:bodyPr>
          <a:lstStyle/>
          <a:p>
            <a:pPr marL="457200" indent="-457200">
              <a:buFont typeface="Wingdings" panose="05000000000000000000" pitchFamily="2" charset="2"/>
              <a:buChar char="Ø"/>
            </a:pP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18</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の大項目を分析 → 影響大の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  </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高齢橋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ゲルバー橋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疲労</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grpSp>
        <p:nvGrpSpPr>
          <p:cNvPr id="5" name="グループ化 4"/>
          <p:cNvGrpSpPr/>
          <p:nvPr/>
        </p:nvGrpSpPr>
        <p:grpSpPr>
          <a:xfrm>
            <a:off x="6027335" y="1925753"/>
            <a:ext cx="2592945" cy="2926259"/>
            <a:chOff x="5984461" y="2125575"/>
            <a:chExt cx="2592945" cy="3766315"/>
          </a:xfrm>
        </p:grpSpPr>
        <p:graphicFrame>
          <p:nvGraphicFramePr>
            <p:cNvPr id="67" name="グラフ 66"/>
            <p:cNvGraphicFramePr>
              <a:graphicFrameLocks/>
            </p:cNvGraphicFramePr>
            <p:nvPr>
              <p:extLst>
                <p:ext uri="{D42A27DB-BD31-4B8C-83A1-F6EECF244321}">
                  <p14:modId xmlns:p14="http://schemas.microsoft.com/office/powerpoint/2010/main" val="3850629586"/>
                </p:ext>
              </p:extLst>
            </p:nvPr>
          </p:nvGraphicFramePr>
          <p:xfrm>
            <a:off x="5984461" y="2138722"/>
            <a:ext cx="2592945" cy="3753168"/>
          </p:xfrm>
          <a:graphic>
            <a:graphicData uri="http://schemas.openxmlformats.org/drawingml/2006/chart">
              <c:chart xmlns:c="http://schemas.openxmlformats.org/drawingml/2006/chart" xmlns:r="http://schemas.openxmlformats.org/officeDocument/2006/relationships" r:id="rId3"/>
            </a:graphicData>
          </a:graphic>
        </p:graphicFrame>
        <p:sp>
          <p:nvSpPr>
            <p:cNvPr id="49" name="正方形/長方形 48"/>
            <p:cNvSpPr/>
            <p:nvPr/>
          </p:nvSpPr>
          <p:spPr>
            <a:xfrm>
              <a:off x="6247138" y="4581128"/>
              <a:ext cx="1080120" cy="23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rgbClr val="00B0F0"/>
                  </a:solidFill>
                </a:rPr>
                <a:t> </a:t>
              </a:r>
              <a:r>
                <a:rPr lang="ja-JP" altLang="en-US" sz="1400" b="1" dirty="0">
                  <a:solidFill>
                    <a:srgbClr val="00B0F0"/>
                  </a:solidFill>
                </a:rPr>
                <a:t>ゲルバー橋</a:t>
              </a:r>
              <a:endParaRPr lang="ja-JP" sz="1400" b="1" dirty="0">
                <a:solidFill>
                  <a:srgbClr val="00B0F0"/>
                </a:solidFill>
              </a:endParaRPr>
            </a:p>
          </p:txBody>
        </p:sp>
        <p:sp>
          <p:nvSpPr>
            <p:cNvPr id="50" name="正方形/長方形 49"/>
            <p:cNvSpPr/>
            <p:nvPr/>
          </p:nvSpPr>
          <p:spPr>
            <a:xfrm>
              <a:off x="6264836" y="4931217"/>
              <a:ext cx="1875284" cy="23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rgbClr val="00B050"/>
                  </a:solidFill>
                </a:rPr>
                <a:t> </a:t>
              </a:r>
              <a:r>
                <a:rPr lang="ja-JP" altLang="en-US" sz="1400" b="1" dirty="0">
                  <a:solidFill>
                    <a:srgbClr val="00B050"/>
                  </a:solidFill>
                </a:rPr>
                <a:t>コンクリート部材の疲労</a:t>
              </a:r>
              <a:endParaRPr lang="ja-JP" sz="1400" b="1" dirty="0">
                <a:solidFill>
                  <a:srgbClr val="00B050"/>
                </a:solidFill>
              </a:endParaRPr>
            </a:p>
          </p:txBody>
        </p:sp>
        <p:sp>
          <p:nvSpPr>
            <p:cNvPr id="51" name="正方形/長方形 50"/>
            <p:cNvSpPr/>
            <p:nvPr/>
          </p:nvSpPr>
          <p:spPr>
            <a:xfrm>
              <a:off x="6264836" y="5256054"/>
              <a:ext cx="1280228" cy="23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rgbClr val="00B050"/>
                  </a:solidFill>
                </a:rPr>
                <a:t> </a:t>
              </a:r>
              <a:r>
                <a:rPr lang="ja-JP" altLang="en-US" sz="1400" b="1" dirty="0">
                  <a:solidFill>
                    <a:srgbClr val="00B050"/>
                  </a:solidFill>
                </a:rPr>
                <a:t>鋼部材の疲労</a:t>
              </a:r>
              <a:endParaRPr lang="ja-JP" sz="1400" b="1" dirty="0">
                <a:solidFill>
                  <a:srgbClr val="00B050"/>
                </a:solidFill>
              </a:endParaRPr>
            </a:p>
          </p:txBody>
        </p:sp>
        <p:sp>
          <p:nvSpPr>
            <p:cNvPr id="52" name="正方形/長方形 51"/>
            <p:cNvSpPr/>
            <p:nvPr/>
          </p:nvSpPr>
          <p:spPr>
            <a:xfrm>
              <a:off x="6256638" y="2860609"/>
              <a:ext cx="792088" cy="23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rgbClr val="FF0000"/>
                  </a:solidFill>
                </a:rPr>
                <a:t> </a:t>
              </a:r>
              <a:r>
                <a:rPr lang="ja-JP" altLang="en-US" sz="1400" b="1" dirty="0">
                  <a:solidFill>
                    <a:srgbClr val="FF0000"/>
                  </a:solidFill>
                </a:rPr>
                <a:t>高齢橋</a:t>
              </a:r>
              <a:endParaRPr lang="ja-JP" sz="1400" b="1" dirty="0">
                <a:solidFill>
                  <a:srgbClr val="FF0000"/>
                </a:solidFill>
              </a:endParaRPr>
            </a:p>
          </p:txBody>
        </p:sp>
        <p:sp>
          <p:nvSpPr>
            <p:cNvPr id="43" name="正方形/長方形 42"/>
            <p:cNvSpPr/>
            <p:nvPr/>
          </p:nvSpPr>
          <p:spPr>
            <a:xfrm>
              <a:off x="5984461" y="2125575"/>
              <a:ext cx="72008" cy="72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185365" y="2165431"/>
            <a:ext cx="5435769" cy="3999873"/>
            <a:chOff x="185365" y="2165431"/>
            <a:chExt cx="5435769" cy="3999873"/>
          </a:xfrm>
        </p:grpSpPr>
        <p:graphicFrame>
          <p:nvGraphicFramePr>
            <p:cNvPr id="38" name="グラフ 37"/>
            <p:cNvGraphicFramePr>
              <a:graphicFrameLocks/>
            </p:cNvGraphicFramePr>
            <p:nvPr>
              <p:extLst>
                <p:ext uri="{D42A27DB-BD31-4B8C-83A1-F6EECF244321}">
                  <p14:modId xmlns:p14="http://schemas.microsoft.com/office/powerpoint/2010/main" val="430796731"/>
                </p:ext>
              </p:extLst>
            </p:nvPr>
          </p:nvGraphicFramePr>
          <p:xfrm>
            <a:off x="319685" y="2277687"/>
            <a:ext cx="5301449" cy="3887617"/>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p:cNvSpPr txBox="1"/>
            <p:nvPr/>
          </p:nvSpPr>
          <p:spPr>
            <a:xfrm>
              <a:off x="2212055" y="2165431"/>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評価項目の内訳</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4857867" y="2244682"/>
              <a:ext cx="637799"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49</a:t>
              </a:r>
            </a:p>
          </p:txBody>
        </p:sp>
        <p:sp>
          <p:nvSpPr>
            <p:cNvPr id="21" name="テキスト ボックス 20"/>
            <p:cNvSpPr txBox="1"/>
            <p:nvPr/>
          </p:nvSpPr>
          <p:spPr>
            <a:xfrm>
              <a:off x="4173646" y="2405606"/>
              <a:ext cx="637799"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46</a:t>
              </a:r>
            </a:p>
          </p:txBody>
        </p:sp>
        <p:sp>
          <p:nvSpPr>
            <p:cNvPr id="27" name="テキスト ボックス 26"/>
            <p:cNvSpPr txBox="1"/>
            <p:nvPr/>
          </p:nvSpPr>
          <p:spPr>
            <a:xfrm>
              <a:off x="2272523" y="3253843"/>
              <a:ext cx="473002"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31</a:t>
              </a:r>
            </a:p>
          </p:txBody>
        </p:sp>
        <p:sp>
          <p:nvSpPr>
            <p:cNvPr id="28" name="テキスト ボックス 27"/>
            <p:cNvSpPr txBox="1"/>
            <p:nvPr/>
          </p:nvSpPr>
          <p:spPr>
            <a:xfrm>
              <a:off x="3594005" y="3096872"/>
              <a:ext cx="575902"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34</a:t>
              </a:r>
            </a:p>
          </p:txBody>
        </p:sp>
        <p:sp>
          <p:nvSpPr>
            <p:cNvPr id="29" name="テキスト ボックス 28"/>
            <p:cNvSpPr txBox="1"/>
            <p:nvPr/>
          </p:nvSpPr>
          <p:spPr>
            <a:xfrm>
              <a:off x="2849469" y="3193522"/>
              <a:ext cx="575902" cy="307777"/>
            </a:xfrm>
            <a:prstGeom prst="rect">
              <a:avLst/>
            </a:prstGeom>
            <a:noFill/>
          </p:spPr>
          <p:txBody>
            <a:bodyPr wrap="square" rtlCol="0">
              <a:spAutoFit/>
            </a:bodyPr>
            <a:lstStyle/>
            <a:p>
              <a:pPr algn="ctr"/>
              <a:r>
                <a:rPr lang="en-US" altLang="ja-JP"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32</a:t>
              </a:r>
            </a:p>
          </p:txBody>
        </p:sp>
        <p:sp>
          <p:nvSpPr>
            <p:cNvPr id="30" name="テキスト ボックス 29"/>
            <p:cNvSpPr txBox="1"/>
            <p:nvPr/>
          </p:nvSpPr>
          <p:spPr>
            <a:xfrm>
              <a:off x="1586727" y="3260902"/>
              <a:ext cx="476036"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31</a:t>
              </a:r>
            </a:p>
          </p:txBody>
        </p:sp>
        <p:sp>
          <p:nvSpPr>
            <p:cNvPr id="33" name="テキスト ボックス 32"/>
            <p:cNvSpPr txBox="1"/>
            <p:nvPr/>
          </p:nvSpPr>
          <p:spPr>
            <a:xfrm>
              <a:off x="805688" y="3297776"/>
              <a:ext cx="575902"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30</a:t>
              </a:r>
            </a:p>
          </p:txBody>
        </p:sp>
        <p:sp>
          <p:nvSpPr>
            <p:cNvPr id="57" name="テキスト ボックス 56"/>
            <p:cNvSpPr txBox="1"/>
            <p:nvPr/>
          </p:nvSpPr>
          <p:spPr>
            <a:xfrm rot="18901162">
              <a:off x="516838" y="5524614"/>
              <a:ext cx="748893"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菟砥橋</a:t>
              </a:r>
            </a:p>
          </p:txBody>
        </p:sp>
        <p:sp>
          <p:nvSpPr>
            <p:cNvPr id="58" name="テキスト ボックス 57"/>
            <p:cNvSpPr txBox="1"/>
            <p:nvPr/>
          </p:nvSpPr>
          <p:spPr>
            <a:xfrm rot="18901162">
              <a:off x="4624129" y="5508809"/>
              <a:ext cx="748893"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大正橋</a:t>
              </a:r>
              <a:endParaRPr lang="en-US" altLang="ja-JP"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9" name="テキスト ボックス 58"/>
            <p:cNvSpPr txBox="1"/>
            <p:nvPr/>
          </p:nvSpPr>
          <p:spPr>
            <a:xfrm rot="18901162">
              <a:off x="3628500" y="5632589"/>
              <a:ext cx="1054397"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大正大橋</a:t>
              </a:r>
              <a:endParaRPr lang="en-US" altLang="ja-JP"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0" name="テキスト ボックス 59"/>
            <p:cNvSpPr txBox="1"/>
            <p:nvPr/>
          </p:nvSpPr>
          <p:spPr>
            <a:xfrm rot="18901162">
              <a:off x="2765254" y="5716218"/>
              <a:ext cx="1311499" cy="184666"/>
            </a:xfrm>
            <a:prstGeom prst="rect">
              <a:avLst/>
            </a:prstGeom>
            <a:solidFill>
              <a:schemeClr val="bg1"/>
            </a:solidFill>
          </p:spPr>
          <p:txBody>
            <a:bodyPr wrap="square" lIns="0" tIns="0" rIns="0" bIns="0" rtlCol="0">
              <a:spAutoFit/>
            </a:bodyPr>
            <a:lstStyle/>
            <a:p>
              <a:pPr algn="ctr"/>
              <a:r>
                <a:rPr lang="ja-JP" altLang="en-US"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新鳥飼大橋</a:t>
              </a:r>
              <a:r>
                <a:rPr lang="en-US" altLang="ja-JP"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61" name="テキスト ボックス 60"/>
            <p:cNvSpPr txBox="1"/>
            <p:nvPr/>
          </p:nvSpPr>
          <p:spPr>
            <a:xfrm rot="18901162">
              <a:off x="1453672" y="5692809"/>
              <a:ext cx="1215960" cy="276999"/>
            </a:xfrm>
            <a:prstGeom prst="rect">
              <a:avLst/>
            </a:prstGeom>
            <a:solidFill>
              <a:schemeClr val="bg1"/>
            </a:solidFill>
          </p:spPr>
          <p:txBody>
            <a:bodyPr wrap="square" lIns="0" tIns="0" rIns="0" bIns="0" rtlCol="0">
              <a:spAutoFit/>
            </a:bodyPr>
            <a:lstStyle/>
            <a:p>
              <a:pPr algn="ctr"/>
              <a:r>
                <a:rPr lang="ja-JP" altLang="en-US"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吹田高架橋</a:t>
              </a:r>
            </a:p>
          </p:txBody>
        </p:sp>
        <p:sp>
          <p:nvSpPr>
            <p:cNvPr id="62" name="テキスト ボックス 61"/>
            <p:cNvSpPr txBox="1"/>
            <p:nvPr/>
          </p:nvSpPr>
          <p:spPr>
            <a:xfrm rot="18901162">
              <a:off x="845071" y="5672053"/>
              <a:ext cx="1173038" cy="276999"/>
            </a:xfrm>
            <a:prstGeom prst="rect">
              <a:avLst/>
            </a:prstGeom>
            <a:solidFill>
              <a:schemeClr val="bg1"/>
            </a:solidFill>
          </p:spPr>
          <p:txBody>
            <a:bodyPr wrap="square" lIns="0" tIns="0" rIns="0" bIns="0" rtlCol="0">
              <a:spAutoFit/>
            </a:bodyPr>
            <a:lstStyle/>
            <a:p>
              <a:pPr algn="ctr"/>
              <a:r>
                <a:rPr lang="ja-JP" altLang="en-US"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蔀屋跨道橋</a:t>
              </a:r>
            </a:p>
          </p:txBody>
        </p:sp>
        <p:sp>
          <p:nvSpPr>
            <p:cNvPr id="63" name="テキスト ボックス 62"/>
            <p:cNvSpPr txBox="1"/>
            <p:nvPr/>
          </p:nvSpPr>
          <p:spPr>
            <a:xfrm rot="18901162">
              <a:off x="2116834" y="5687689"/>
              <a:ext cx="1209672" cy="276999"/>
            </a:xfrm>
            <a:prstGeom prst="rect">
              <a:avLst/>
            </a:prstGeom>
            <a:solidFill>
              <a:schemeClr val="bg1"/>
            </a:solidFill>
          </p:spPr>
          <p:txBody>
            <a:bodyPr wrap="square" lIns="0" tIns="0" rIns="0" bIns="0" rtlCol="0">
              <a:spAutoFit/>
            </a:bodyPr>
            <a:lstStyle>
              <a:defPPr>
                <a:defRPr lang="ja-JP"/>
              </a:defPPr>
              <a:lvl1pPr algn="ctr">
                <a:defRPr>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defRPr>
              </a:lvl1pPr>
            </a:lstStyle>
            <a:p>
              <a:r>
                <a:rPr lang="ja-JP" altLang="en-US" dirty="0">
                  <a:solidFill>
                    <a:srgbClr val="FF0000"/>
                  </a:solidFill>
                </a:rPr>
                <a:t>三</a:t>
              </a:r>
              <a:r>
                <a:rPr lang="ja-JP" altLang="en-US" dirty="0" err="1">
                  <a:solidFill>
                    <a:srgbClr val="FF0000"/>
                  </a:solidFill>
                </a:rPr>
                <a:t>ッ</a:t>
              </a:r>
              <a:r>
                <a:rPr lang="ja-JP" altLang="en-US" dirty="0">
                  <a:solidFill>
                    <a:srgbClr val="FF0000"/>
                  </a:solidFill>
                </a:rPr>
                <a:t>島大橋</a:t>
              </a:r>
            </a:p>
          </p:txBody>
        </p:sp>
        <p:sp>
          <p:nvSpPr>
            <p:cNvPr id="69" name="テキスト ボックス 68"/>
            <p:cNvSpPr txBox="1"/>
            <p:nvPr/>
          </p:nvSpPr>
          <p:spPr>
            <a:xfrm rot="16200000">
              <a:off x="-110287" y="3724652"/>
              <a:ext cx="821545" cy="230241"/>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grpSp>
        <p:nvGrpSpPr>
          <p:cNvPr id="70" name="グループ化 69"/>
          <p:cNvGrpSpPr/>
          <p:nvPr/>
        </p:nvGrpSpPr>
        <p:grpSpPr>
          <a:xfrm>
            <a:off x="6018435" y="5234364"/>
            <a:ext cx="2697078" cy="1007352"/>
            <a:chOff x="6073013" y="3410926"/>
            <a:chExt cx="2697078" cy="1007352"/>
          </a:xfrm>
        </p:grpSpPr>
        <p:cxnSp>
          <p:nvCxnSpPr>
            <p:cNvPr id="71" name="直線コネクタ 70"/>
            <p:cNvCxnSpPr/>
            <p:nvPr/>
          </p:nvCxnSpPr>
          <p:spPr>
            <a:xfrm>
              <a:off x="6073013" y="3964159"/>
              <a:ext cx="983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6073013" y="3645024"/>
              <a:ext cx="983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7056160" y="3410926"/>
              <a:ext cx="1579278" cy="369332"/>
            </a:xfrm>
            <a:prstGeom prst="rect">
              <a:avLst/>
            </a:prstGeom>
          </p:spPr>
          <p:txBody>
            <a:bodyPr wrap="none">
              <a:spAutoFit/>
            </a:bodyPr>
            <a:lstStyle/>
            <a:p>
              <a:r>
                <a:rPr lang="ja-JP" altLang="en-US" b="1"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①ゲルバー橋</a:t>
              </a:r>
              <a:endParaRPr lang="ja-JP" altLang="en-US" b="1" dirty="0"/>
            </a:p>
          </p:txBody>
        </p:sp>
        <p:sp>
          <p:nvSpPr>
            <p:cNvPr id="74" name="正方形/長方形 73"/>
            <p:cNvSpPr/>
            <p:nvPr/>
          </p:nvSpPr>
          <p:spPr>
            <a:xfrm>
              <a:off x="7056160" y="4048946"/>
              <a:ext cx="881973" cy="369332"/>
            </a:xfrm>
            <a:prstGeom prst="rect">
              <a:avLst/>
            </a:prstGeom>
          </p:spPr>
          <p:txBody>
            <a:bodyPr wrap="none">
              <a:spAutoFit/>
            </a:bodyPr>
            <a:lstStyle/>
            <a:p>
              <a:r>
                <a:rPr lang="ja-JP" altLang="en-US" b="1"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③疲労</a:t>
              </a:r>
              <a:endParaRPr lang="ja-JP" altLang="en-US" b="1" dirty="0"/>
            </a:p>
          </p:txBody>
        </p:sp>
        <p:sp>
          <p:nvSpPr>
            <p:cNvPr id="75" name="正方形/長方形 74"/>
            <p:cNvSpPr/>
            <p:nvPr/>
          </p:nvSpPr>
          <p:spPr>
            <a:xfrm>
              <a:off x="7056160" y="3734854"/>
              <a:ext cx="1713931" cy="369332"/>
            </a:xfrm>
            <a:prstGeom prst="rect">
              <a:avLst/>
            </a:prstGeom>
          </p:spPr>
          <p:txBody>
            <a:bodyPr wrap="none">
              <a:spAutoFit/>
            </a:bodyPr>
            <a:lstStyle/>
            <a:p>
              <a:r>
                <a:rPr lang="ja-JP" altLang="en-US"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②高齢橋</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疲労</a:t>
              </a:r>
              <a:endParaRPr lang="ja-JP" altLang="en-US" b="1" dirty="0"/>
            </a:p>
          </p:txBody>
        </p:sp>
        <p:sp>
          <p:nvSpPr>
            <p:cNvPr id="76" name="正方形/長方形 75"/>
            <p:cNvSpPr/>
            <p:nvPr/>
          </p:nvSpPr>
          <p:spPr>
            <a:xfrm>
              <a:off x="6235426" y="3515068"/>
              <a:ext cx="524925" cy="276999"/>
            </a:xfrm>
            <a:prstGeom prst="rect">
              <a:avLst/>
            </a:prstGeom>
            <a:solidFill>
              <a:schemeClr val="bg1">
                <a:lumMod val="85000"/>
              </a:schemeClr>
            </a:solidFill>
          </p:spPr>
          <p:txBody>
            <a:bodyPr wrap="square">
              <a:spAutoFit/>
            </a:bodyPr>
            <a:lstStyle/>
            <a:p>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橋</a:t>
              </a:r>
            </a:p>
          </p:txBody>
        </p:sp>
        <p:sp>
          <p:nvSpPr>
            <p:cNvPr id="77" name="正方形/長方形 76"/>
            <p:cNvSpPr/>
            <p:nvPr/>
          </p:nvSpPr>
          <p:spPr>
            <a:xfrm>
              <a:off x="6234419" y="3827258"/>
              <a:ext cx="524925" cy="276999"/>
            </a:xfrm>
            <a:prstGeom prst="rect">
              <a:avLst/>
            </a:prstGeom>
            <a:solidFill>
              <a:schemeClr val="bg1">
                <a:lumMod val="85000"/>
              </a:schemeClr>
            </a:solidFill>
          </p:spPr>
          <p:txBody>
            <a:bodyPr wrap="square">
              <a:spAutoFit/>
            </a:bodyPr>
            <a:lstStyle/>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鋼橋</a:t>
              </a:r>
            </a:p>
          </p:txBody>
        </p:sp>
        <p:cxnSp>
          <p:nvCxnSpPr>
            <p:cNvPr id="78" name="直線コネクタ 77"/>
            <p:cNvCxnSpPr/>
            <p:nvPr/>
          </p:nvCxnSpPr>
          <p:spPr>
            <a:xfrm>
              <a:off x="6957949" y="4279778"/>
              <a:ext cx="1085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V="1">
              <a:off x="6957949" y="3961630"/>
              <a:ext cx="0" cy="318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V="1">
              <a:off x="6073013" y="3638846"/>
              <a:ext cx="0" cy="322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 name="正方形/長方形 80"/>
          <p:cNvSpPr/>
          <p:nvPr/>
        </p:nvSpPr>
        <p:spPr>
          <a:xfrm>
            <a:off x="5880849" y="4961558"/>
            <a:ext cx="2031325" cy="338554"/>
          </a:xfrm>
          <a:prstGeom prst="rect">
            <a:avLst/>
          </a:prstGeom>
        </p:spPr>
        <p:txBody>
          <a:bodyPr wrap="none">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傾向のグループ分け</a:t>
            </a:r>
          </a:p>
        </p:txBody>
      </p:sp>
      <p:sp>
        <p:nvSpPr>
          <p:cNvPr id="3" name="テキスト ボックス 2"/>
          <p:cNvSpPr txBox="1"/>
          <p:nvPr/>
        </p:nvSpPr>
        <p:spPr>
          <a:xfrm>
            <a:off x="611560" y="1156682"/>
            <a:ext cx="7742825" cy="400110"/>
          </a:xfrm>
          <a:prstGeom prst="rect">
            <a:avLst/>
          </a:prstGeom>
          <a:noFill/>
        </p:spPr>
        <p:txBody>
          <a:bodyPr wrap="none" rtlCol="0">
            <a:spAutoFit/>
          </a:bodyPr>
          <a:lstStyle/>
          <a:p>
            <a:pPr marL="285750" indent="-28575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点以上」かつ「橋齢以外の</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endParaRPr lang="en-US" altLang="ja-JP" sz="20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572459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6" name="タイトル 1"/>
          <p:cNvSpPr txBox="1">
            <a:spLocks/>
          </p:cNvSpPr>
          <p:nvPr/>
        </p:nvSpPr>
        <p:spPr>
          <a:xfrm>
            <a:off x="230832" y="238054"/>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000" dirty="0">
                <a:latin typeface="HGSｺﾞｼｯｸM" panose="020B0600000000000000" pitchFamily="50" charset="-128"/>
                <a:ea typeface="HGSｺﾞｼｯｸM" panose="020B0600000000000000" pitchFamily="50" charset="-128"/>
              </a:rPr>
              <a:t>３</a:t>
            </a:r>
            <a:r>
              <a:rPr lang="en-US" altLang="ja-JP" sz="3000" dirty="0">
                <a:latin typeface="HGSｺﾞｼｯｸM" panose="020B0600000000000000" pitchFamily="50" charset="-128"/>
                <a:ea typeface="HGSｺﾞｼｯｸM" panose="020B0600000000000000" pitchFamily="50" charset="-128"/>
              </a:rPr>
              <a:t>.</a:t>
            </a:r>
            <a:r>
              <a:rPr lang="ja-JP" altLang="en-US" sz="3000" dirty="0">
                <a:latin typeface="HGSｺﾞｼｯｸM" panose="020B0600000000000000" pitchFamily="50" charset="-128"/>
                <a:ea typeface="HGSｺﾞｼｯｸM" panose="020B0600000000000000" pitchFamily="50" charset="-128"/>
              </a:rPr>
              <a:t>更新判定フローの閾値の検討</a:t>
            </a:r>
            <a:endParaRPr lang="en-US" altLang="ja-JP" sz="30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６）ゲルバー橋グループの代表橋梁抽出</a:t>
            </a:r>
          </a:p>
        </p:txBody>
      </p:sp>
      <p:sp>
        <p:nvSpPr>
          <p:cNvPr id="7" name="正方形/長方形 6"/>
          <p:cNvSpPr/>
          <p:nvPr/>
        </p:nvSpPr>
        <p:spPr>
          <a:xfrm>
            <a:off x="611560" y="1444714"/>
            <a:ext cx="8208912"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橋梁グループ：</a:t>
            </a:r>
            <a:r>
              <a:rPr lang="ja-JP" altLang="en-US" sz="20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①ゲルバー橋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から</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橋を抽出する。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83" name="正方形/長方形 82"/>
          <p:cNvSpPr/>
          <p:nvPr/>
        </p:nvSpPr>
        <p:spPr>
          <a:xfrm>
            <a:off x="5585147" y="3085542"/>
            <a:ext cx="3883397" cy="2215991"/>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★抽出済①：大正橋（</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193.3m</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高齢橋</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支間中央部の損傷</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基礎の洗掘</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★抽出済②：大正大橋（</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53m</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高齢橋</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ヒンジ部の損傷</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準用   ：菟砥橋</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(97m)</a:t>
            </a:r>
            <a:endParaRPr lang="ja-JP" altLang="en-US"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上記</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橋の中間程度の</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橋長を有する</a:t>
            </a:r>
          </a:p>
        </p:txBody>
      </p:sp>
      <p:grpSp>
        <p:nvGrpSpPr>
          <p:cNvPr id="98" name="グループ化 97"/>
          <p:cNvGrpSpPr/>
          <p:nvPr/>
        </p:nvGrpSpPr>
        <p:grpSpPr>
          <a:xfrm>
            <a:off x="850439" y="2529885"/>
            <a:ext cx="2592288" cy="430887"/>
            <a:chOff x="-1260648" y="2556487"/>
            <a:chExt cx="2592288" cy="430887"/>
          </a:xfrm>
        </p:grpSpPr>
        <p:sp>
          <p:nvSpPr>
            <p:cNvPr id="97" name="正方形/長方形 96"/>
            <p:cNvSpPr/>
            <p:nvPr/>
          </p:nvSpPr>
          <p:spPr>
            <a:xfrm>
              <a:off x="-1260648" y="2556487"/>
              <a:ext cx="2520280" cy="4308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p:cNvSpPr/>
            <p:nvPr/>
          </p:nvSpPr>
          <p:spPr>
            <a:xfrm>
              <a:off x="-1187412" y="2663930"/>
              <a:ext cx="216024" cy="216000"/>
            </a:xfrm>
            <a:prstGeom prst="rect">
              <a:avLst/>
            </a:prstGeom>
            <a:pattFill prst="horzBrick">
              <a:fgClr>
                <a:srgbClr val="00B0F0"/>
              </a:fgClr>
              <a:bgClr>
                <a:schemeClr val="bg1"/>
              </a:bgClr>
            </a:patt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p:cNvSpPr/>
            <p:nvPr/>
          </p:nvSpPr>
          <p:spPr>
            <a:xfrm>
              <a:off x="-971388" y="2556487"/>
              <a:ext cx="2303028" cy="430887"/>
            </a:xfrm>
            <a:prstGeom prst="rect">
              <a:avLst/>
            </a:prstGeom>
            <a:noFill/>
          </p:spPr>
          <p:txBody>
            <a:bodyPr wrap="square" rtlCol="0">
              <a:spAutoFit/>
            </a:bodyPr>
            <a:lstStyle/>
            <a:p>
              <a:r>
                <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ゲルバー橋</a:t>
              </a:r>
              <a:r>
                <a:rPr lang="en-US" altLang="ja-JP"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性能不足評価</a:t>
              </a:r>
              <a:r>
                <a:rPr lang="en-US" altLang="ja-JP"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ヒンジ部の損傷</a:t>
              </a:r>
              <a:r>
                <a:rPr lang="en-US" altLang="ja-JP"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性能低下評価</a:t>
              </a:r>
              <a:r>
                <a:rPr lang="en-US" altLang="ja-JP"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grpSp>
        <p:nvGrpSpPr>
          <p:cNvPr id="25" name="グループ化 24"/>
          <p:cNvGrpSpPr/>
          <p:nvPr/>
        </p:nvGrpSpPr>
        <p:grpSpPr>
          <a:xfrm>
            <a:off x="185365" y="2165431"/>
            <a:ext cx="5435769" cy="3999873"/>
            <a:chOff x="185365" y="2165431"/>
            <a:chExt cx="5435769" cy="3999873"/>
          </a:xfrm>
        </p:grpSpPr>
        <p:graphicFrame>
          <p:nvGraphicFramePr>
            <p:cNvPr id="26" name="グラフ 25"/>
            <p:cNvGraphicFramePr>
              <a:graphicFrameLocks/>
            </p:cNvGraphicFramePr>
            <p:nvPr>
              <p:extLst>
                <p:ext uri="{D42A27DB-BD31-4B8C-83A1-F6EECF244321}">
                  <p14:modId xmlns:p14="http://schemas.microsoft.com/office/powerpoint/2010/main" val="1535882471"/>
                </p:ext>
              </p:extLst>
            </p:nvPr>
          </p:nvGraphicFramePr>
          <p:xfrm>
            <a:off x="319685" y="2277687"/>
            <a:ext cx="5301449" cy="3887617"/>
          </p:xfrm>
          <a:graphic>
            <a:graphicData uri="http://schemas.openxmlformats.org/drawingml/2006/chart">
              <c:chart xmlns:c="http://schemas.openxmlformats.org/drawingml/2006/chart" xmlns:r="http://schemas.openxmlformats.org/officeDocument/2006/relationships" r:id="rId3"/>
            </a:graphicData>
          </a:graphic>
        </p:graphicFrame>
        <p:sp>
          <p:nvSpPr>
            <p:cNvPr id="27" name="テキスト ボックス 26"/>
            <p:cNvSpPr txBox="1"/>
            <p:nvPr/>
          </p:nvSpPr>
          <p:spPr>
            <a:xfrm>
              <a:off x="2212055" y="2165431"/>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評価項目の内訳</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8" name="テキスト ボックス 27"/>
            <p:cNvSpPr txBox="1"/>
            <p:nvPr/>
          </p:nvSpPr>
          <p:spPr>
            <a:xfrm>
              <a:off x="4910970" y="2214483"/>
              <a:ext cx="511796"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49</a:t>
              </a:r>
            </a:p>
          </p:txBody>
        </p:sp>
        <p:sp>
          <p:nvSpPr>
            <p:cNvPr id="29" name="テキスト ボックス 28"/>
            <p:cNvSpPr txBox="1"/>
            <p:nvPr/>
          </p:nvSpPr>
          <p:spPr>
            <a:xfrm>
              <a:off x="4226749" y="2375407"/>
              <a:ext cx="511796"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46</a:t>
              </a:r>
            </a:p>
          </p:txBody>
        </p:sp>
        <p:sp>
          <p:nvSpPr>
            <p:cNvPr id="34" name="テキスト ボックス 33"/>
            <p:cNvSpPr txBox="1"/>
            <p:nvPr/>
          </p:nvSpPr>
          <p:spPr>
            <a:xfrm>
              <a:off x="891944" y="3267577"/>
              <a:ext cx="462128"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30</a:t>
              </a:r>
            </a:p>
          </p:txBody>
        </p:sp>
        <p:sp>
          <p:nvSpPr>
            <p:cNvPr id="36" name="テキスト ボックス 35"/>
            <p:cNvSpPr txBox="1"/>
            <p:nvPr/>
          </p:nvSpPr>
          <p:spPr>
            <a:xfrm rot="18901162">
              <a:off x="516838" y="5524614"/>
              <a:ext cx="748893"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菟砥橋</a:t>
              </a:r>
            </a:p>
          </p:txBody>
        </p:sp>
        <p:sp>
          <p:nvSpPr>
            <p:cNvPr id="37" name="テキスト ボックス 36"/>
            <p:cNvSpPr txBox="1"/>
            <p:nvPr/>
          </p:nvSpPr>
          <p:spPr>
            <a:xfrm rot="18901162">
              <a:off x="4624129" y="5508809"/>
              <a:ext cx="748893"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大正橋</a:t>
              </a:r>
              <a:endParaRPr lang="en-US" altLang="ja-JP"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8" name="テキスト ボックス 37"/>
            <p:cNvSpPr txBox="1"/>
            <p:nvPr/>
          </p:nvSpPr>
          <p:spPr>
            <a:xfrm rot="18901162">
              <a:off x="3628500" y="5632589"/>
              <a:ext cx="1054397"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大正大橋</a:t>
              </a:r>
              <a:endParaRPr lang="en-US" altLang="ja-JP"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9" name="テキスト ボックス 38"/>
            <p:cNvSpPr txBox="1"/>
            <p:nvPr/>
          </p:nvSpPr>
          <p:spPr>
            <a:xfrm rot="18901162">
              <a:off x="2765254" y="5716218"/>
              <a:ext cx="1311499" cy="184666"/>
            </a:xfrm>
            <a:prstGeom prst="rect">
              <a:avLst/>
            </a:prstGeom>
            <a:solidFill>
              <a:schemeClr val="bg1"/>
            </a:solidFill>
          </p:spPr>
          <p:txBody>
            <a:bodyPr wrap="square" lIns="0" tIns="0" rIns="0" bIns="0"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新鳥飼大橋</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43" name="テキスト ボックス 42"/>
            <p:cNvSpPr txBox="1"/>
            <p:nvPr/>
          </p:nvSpPr>
          <p:spPr>
            <a:xfrm rot="16200000">
              <a:off x="-110287" y="3724652"/>
              <a:ext cx="821545" cy="230241"/>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spTree>
    <p:extLst>
      <p:ext uri="{BB962C8B-B14F-4D97-AF65-F5344CB8AC3E}">
        <p14:creationId xmlns:p14="http://schemas.microsoft.com/office/powerpoint/2010/main" val="224773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6" name="タイトル 1"/>
          <p:cNvSpPr txBox="1">
            <a:spLocks/>
          </p:cNvSpPr>
          <p:nvPr/>
        </p:nvSpPr>
        <p:spPr>
          <a:xfrm>
            <a:off x="230832" y="238054"/>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000" dirty="0">
                <a:latin typeface="HGSｺﾞｼｯｸM" panose="020B0600000000000000" pitchFamily="50" charset="-128"/>
                <a:ea typeface="HGSｺﾞｼｯｸM" panose="020B0600000000000000" pitchFamily="50" charset="-128"/>
              </a:rPr>
              <a:t>３</a:t>
            </a:r>
            <a:r>
              <a:rPr lang="en-US" altLang="ja-JP" sz="3000" dirty="0">
                <a:latin typeface="HGSｺﾞｼｯｸM" panose="020B0600000000000000" pitchFamily="50" charset="-128"/>
                <a:ea typeface="HGSｺﾞｼｯｸM" panose="020B0600000000000000" pitchFamily="50" charset="-128"/>
              </a:rPr>
              <a:t>.</a:t>
            </a:r>
            <a:r>
              <a:rPr lang="ja-JP" altLang="en-US" sz="3000" dirty="0">
                <a:latin typeface="HGSｺﾞｼｯｸM" panose="020B0600000000000000" pitchFamily="50" charset="-128"/>
                <a:ea typeface="HGSｺﾞｼｯｸM" panose="020B0600000000000000" pitchFamily="50" charset="-128"/>
              </a:rPr>
              <a:t>更新判定フローの閾値の検討</a:t>
            </a:r>
            <a:endParaRPr lang="en-US" altLang="ja-JP" sz="30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７）鋼橋（高齢橋</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疲労）グループの代表橋梁抽出</a:t>
            </a:r>
          </a:p>
        </p:txBody>
      </p:sp>
      <p:sp>
        <p:nvSpPr>
          <p:cNvPr id="7" name="正方形/長方形 6"/>
          <p:cNvSpPr/>
          <p:nvPr/>
        </p:nvSpPr>
        <p:spPr>
          <a:xfrm>
            <a:off x="611560" y="1479555"/>
            <a:ext cx="8208912"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橋梁グループ：鋼橋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②高齢橋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疲労</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3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42" name="正方形/長方形 41"/>
          <p:cNvSpPr/>
          <p:nvPr/>
        </p:nvSpPr>
        <p:spPr>
          <a:xfrm>
            <a:off x="5940152" y="2531041"/>
            <a:ext cx="2685277" cy="553998"/>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★抽出③：三</a:t>
            </a:r>
            <a:r>
              <a:rPr lang="ja-JP" altLang="en-US" dirty="0" err="1">
                <a:latin typeface="HGSｺﾞｼｯｸM" panose="020B0600000000000000" pitchFamily="50" charset="-128"/>
                <a:ea typeface="HGSｺﾞｼｯｸM" panose="020B0600000000000000" pitchFamily="50" charset="-128"/>
                <a:cs typeface="Meiryo UI" panose="020B0604030504040204" pitchFamily="50" charset="-128"/>
              </a:rPr>
              <a:t>ッ</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島大橋</a:t>
            </a:r>
          </a:p>
          <a:p>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径間</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大型車交通量大</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河川を交差</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57" name="グループ化 56"/>
          <p:cNvGrpSpPr/>
          <p:nvPr/>
        </p:nvGrpSpPr>
        <p:grpSpPr>
          <a:xfrm>
            <a:off x="185365" y="2165431"/>
            <a:ext cx="5435769" cy="3999873"/>
            <a:chOff x="185365" y="2165431"/>
            <a:chExt cx="5435769" cy="3999873"/>
          </a:xfrm>
        </p:grpSpPr>
        <p:graphicFrame>
          <p:nvGraphicFramePr>
            <p:cNvPr id="73" name="グラフ 72"/>
            <p:cNvGraphicFramePr>
              <a:graphicFrameLocks/>
            </p:cNvGraphicFramePr>
            <p:nvPr>
              <p:extLst>
                <p:ext uri="{D42A27DB-BD31-4B8C-83A1-F6EECF244321}">
                  <p14:modId xmlns:p14="http://schemas.microsoft.com/office/powerpoint/2010/main" val="1190560628"/>
                </p:ext>
              </p:extLst>
            </p:nvPr>
          </p:nvGraphicFramePr>
          <p:xfrm>
            <a:off x="319685" y="2277687"/>
            <a:ext cx="5301449" cy="3887617"/>
          </p:xfrm>
          <a:graphic>
            <a:graphicData uri="http://schemas.openxmlformats.org/drawingml/2006/chart">
              <c:chart xmlns:c="http://schemas.openxmlformats.org/drawingml/2006/chart" xmlns:r="http://schemas.openxmlformats.org/officeDocument/2006/relationships" r:id="rId3"/>
            </a:graphicData>
          </a:graphic>
        </p:graphicFrame>
        <p:sp>
          <p:nvSpPr>
            <p:cNvPr id="74" name="テキスト ボックス 73"/>
            <p:cNvSpPr txBox="1"/>
            <p:nvPr/>
          </p:nvSpPr>
          <p:spPr>
            <a:xfrm>
              <a:off x="2212055" y="2165431"/>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評価項目の内訳</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4" name="テキスト ボックス 83"/>
            <p:cNvSpPr txBox="1"/>
            <p:nvPr/>
          </p:nvSpPr>
          <p:spPr>
            <a:xfrm>
              <a:off x="2913913" y="3219077"/>
              <a:ext cx="462128" cy="307777"/>
            </a:xfrm>
            <a:prstGeom prst="rect">
              <a:avLst/>
            </a:prstGeom>
            <a:noFill/>
          </p:spPr>
          <p:txBody>
            <a:bodyPr wrap="square" rtlCol="0">
              <a:spAutoFit/>
            </a:bodyPr>
            <a:lstStyle/>
            <a:p>
              <a:pPr algn="ctr"/>
              <a:r>
                <a:rPr lang="en-US" altLang="ja-JP"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32</a:t>
              </a:r>
            </a:p>
          </p:txBody>
        </p:sp>
        <p:sp>
          <p:nvSpPr>
            <p:cNvPr id="90" name="テキスト ボックス 89"/>
            <p:cNvSpPr txBox="1"/>
            <p:nvPr/>
          </p:nvSpPr>
          <p:spPr>
            <a:xfrm rot="18901162">
              <a:off x="2765254" y="5716218"/>
              <a:ext cx="1311499" cy="184666"/>
            </a:xfrm>
            <a:prstGeom prst="rect">
              <a:avLst/>
            </a:prstGeom>
            <a:solidFill>
              <a:schemeClr val="bg1"/>
            </a:solidFill>
          </p:spPr>
          <p:txBody>
            <a:bodyPr wrap="square" lIns="0" tIns="0" rIns="0" bIns="0"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新飼大橋</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93" name="テキスト ボックス 92"/>
            <p:cNvSpPr txBox="1"/>
            <p:nvPr/>
          </p:nvSpPr>
          <p:spPr>
            <a:xfrm rot="18901162">
              <a:off x="2116834" y="5687689"/>
              <a:ext cx="1209672" cy="276999"/>
            </a:xfrm>
            <a:prstGeom prst="rect">
              <a:avLst/>
            </a:prstGeom>
            <a:solidFill>
              <a:schemeClr val="bg1"/>
            </a:solidFill>
          </p:spPr>
          <p:txBody>
            <a:bodyPr wrap="square" lIns="0" tIns="0" rIns="0" bIns="0" rtlCol="0">
              <a:spAutoFit/>
            </a:bodyPr>
            <a:lstStyle>
              <a:defPPr>
                <a:defRPr lang="ja-JP"/>
              </a:defPPr>
              <a:lvl1pPr algn="ctr">
                <a:defRPr>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defRPr>
              </a:lvl1pPr>
            </a:lstStyle>
            <a:p>
              <a:r>
                <a:rPr lang="ja-JP" altLang="en-US" dirty="0">
                  <a:solidFill>
                    <a:srgbClr val="FF0000"/>
                  </a:solidFill>
                </a:rPr>
                <a:t>三</a:t>
              </a:r>
              <a:r>
                <a:rPr lang="ja-JP" altLang="en-US" dirty="0" err="1">
                  <a:solidFill>
                    <a:srgbClr val="FF0000"/>
                  </a:solidFill>
                </a:rPr>
                <a:t>ッ</a:t>
              </a:r>
              <a:r>
                <a:rPr lang="ja-JP" altLang="en-US" dirty="0">
                  <a:solidFill>
                    <a:srgbClr val="FF0000"/>
                  </a:solidFill>
                </a:rPr>
                <a:t>島大橋</a:t>
              </a:r>
            </a:p>
          </p:txBody>
        </p:sp>
        <p:sp>
          <p:nvSpPr>
            <p:cNvPr id="94" name="テキスト ボックス 93"/>
            <p:cNvSpPr txBox="1"/>
            <p:nvPr/>
          </p:nvSpPr>
          <p:spPr>
            <a:xfrm rot="16200000">
              <a:off x="-110287" y="3724652"/>
              <a:ext cx="821545" cy="230241"/>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grpSp>
        <p:nvGrpSpPr>
          <p:cNvPr id="67" name="グループ化 66"/>
          <p:cNvGrpSpPr/>
          <p:nvPr/>
        </p:nvGrpSpPr>
        <p:grpSpPr>
          <a:xfrm>
            <a:off x="823897" y="2533914"/>
            <a:ext cx="1949883" cy="740586"/>
            <a:chOff x="773936" y="2504209"/>
            <a:chExt cx="2345868" cy="740586"/>
          </a:xfrm>
        </p:grpSpPr>
        <p:sp>
          <p:nvSpPr>
            <p:cNvPr id="68" name="正方形/長方形 67"/>
            <p:cNvSpPr/>
            <p:nvPr/>
          </p:nvSpPr>
          <p:spPr>
            <a:xfrm>
              <a:off x="773936" y="2504209"/>
              <a:ext cx="2166350" cy="7405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809902" y="3017028"/>
              <a:ext cx="216024" cy="180921"/>
            </a:xfrm>
            <a:prstGeom prst="rect">
              <a:avLst/>
            </a:prstGeom>
            <a:pattFill prst="openDmnd">
              <a:fgClr>
                <a:srgbClr val="FF0000"/>
              </a:fgClr>
              <a:bgClr>
                <a:schemeClr val="bg1"/>
              </a:bgClr>
            </a:patt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944885" y="2972089"/>
              <a:ext cx="1038562" cy="261610"/>
            </a:xfrm>
            <a:prstGeom prst="rect">
              <a:avLst/>
            </a:prstGeom>
            <a:noFill/>
          </p:spPr>
          <p:txBody>
            <a:bodyPr wrap="square" rtlCol="0">
              <a:spAutoFit/>
            </a:bodyPr>
            <a:lstStyle/>
            <a:p>
              <a:r>
                <a:rPr lang="ja-JP" altLang="en-US" sz="105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高齢橋</a:t>
              </a:r>
            </a:p>
          </p:txBody>
        </p:sp>
        <p:sp>
          <p:nvSpPr>
            <p:cNvPr id="71" name="正方形/長方形 70"/>
            <p:cNvSpPr/>
            <p:nvPr/>
          </p:nvSpPr>
          <p:spPr>
            <a:xfrm>
              <a:off x="808967" y="2558890"/>
              <a:ext cx="216024" cy="180000"/>
            </a:xfrm>
            <a:prstGeom prst="rect">
              <a:avLst/>
            </a:prstGeom>
            <a:pattFill prst="dkUpDiag">
              <a:fgClr>
                <a:srgbClr val="00B050"/>
              </a:fgClr>
              <a:bgClr>
                <a:schemeClr val="bg1"/>
              </a:bgClr>
            </a:patt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944885" y="2516725"/>
              <a:ext cx="2174919" cy="261610"/>
            </a:xfrm>
            <a:prstGeom prst="rect">
              <a:avLst/>
            </a:prstGeom>
            <a:noFill/>
          </p:spPr>
          <p:txBody>
            <a:bodyPr wrap="square" rtlCol="0">
              <a:spAutoFit/>
            </a:bodyPr>
            <a:lstStyle/>
            <a:p>
              <a:r>
                <a:rPr lang="ja-JP" altLang="en-US" sz="105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コンクリート部材の疲労</a:t>
              </a:r>
            </a:p>
          </p:txBody>
        </p:sp>
        <p:sp>
          <p:nvSpPr>
            <p:cNvPr id="79" name="正方形/長方形 78"/>
            <p:cNvSpPr/>
            <p:nvPr/>
          </p:nvSpPr>
          <p:spPr>
            <a:xfrm>
              <a:off x="808967" y="2785950"/>
              <a:ext cx="216024" cy="180000"/>
            </a:xfrm>
            <a:prstGeom prst="rect">
              <a:avLst/>
            </a:prstGeom>
            <a:solidFill>
              <a:srgbClr val="00B050">
                <a:alpha val="2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951090" y="2745640"/>
              <a:ext cx="1341397" cy="261610"/>
            </a:xfrm>
            <a:prstGeom prst="rect">
              <a:avLst/>
            </a:prstGeom>
            <a:noFill/>
          </p:spPr>
          <p:txBody>
            <a:bodyPr wrap="square" rtlCol="0">
              <a:spAutoFit/>
            </a:bodyPr>
            <a:lstStyle/>
            <a:p>
              <a:r>
                <a:rPr lang="ja-JP" altLang="en-US" sz="105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鋼部材の疲労</a:t>
              </a:r>
            </a:p>
          </p:txBody>
        </p:sp>
      </p:grpSp>
    </p:spTree>
    <p:extLst>
      <p:ext uri="{BB962C8B-B14F-4D97-AF65-F5344CB8AC3E}">
        <p14:creationId xmlns:p14="http://schemas.microsoft.com/office/powerpoint/2010/main" val="1606286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6" name="タイトル 1"/>
          <p:cNvSpPr txBox="1">
            <a:spLocks/>
          </p:cNvSpPr>
          <p:nvPr/>
        </p:nvSpPr>
        <p:spPr>
          <a:xfrm>
            <a:off x="230832" y="238054"/>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３</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更新判定フローの閾値の検討</a:t>
            </a:r>
            <a:endParaRPr lang="en-US" altLang="ja-JP" sz="28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８）鋼橋（疲労）グループの代表橋梁抽出（</a:t>
            </a:r>
            <a:r>
              <a:rPr lang="en-US" altLang="ja-JP" sz="2400" dirty="0">
                <a:latin typeface="HGSｺﾞｼｯｸM" panose="020B0600000000000000" pitchFamily="50" charset="-128"/>
                <a:ea typeface="HGSｺﾞｼｯｸM" panose="020B0600000000000000" pitchFamily="50" charset="-128"/>
              </a:rPr>
              <a:t>1/2</a:t>
            </a:r>
            <a:r>
              <a:rPr lang="ja-JP" altLang="en-US" sz="2400" dirty="0">
                <a:latin typeface="HGSｺﾞｼｯｸM" panose="020B0600000000000000" pitchFamily="50" charset="-128"/>
                <a:ea typeface="HGSｺﾞｼｯｸM" panose="020B0600000000000000" pitchFamily="50" charset="-128"/>
              </a:rPr>
              <a:t>）</a:t>
            </a:r>
          </a:p>
        </p:txBody>
      </p:sp>
      <p:sp>
        <p:nvSpPr>
          <p:cNvPr id="7" name="正方形/長方形 6"/>
          <p:cNvSpPr/>
          <p:nvPr/>
        </p:nvSpPr>
        <p:spPr>
          <a:xfrm>
            <a:off x="631972" y="1226346"/>
            <a:ext cx="8208912"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橋梁グループ：鋼橋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③疲労</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モデルケースとして汎用性の高い橋梁を</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橋抽出する。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41" name="正方形/長方形 40"/>
          <p:cNvSpPr/>
          <p:nvPr/>
        </p:nvSpPr>
        <p:spPr>
          <a:xfrm>
            <a:off x="4781216" y="3502142"/>
            <a:ext cx="4039254" cy="4369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5134406" y="4188294"/>
            <a:ext cx="3758074" cy="923330"/>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★抽出④：</a:t>
            </a:r>
            <a:r>
              <a:rPr lang="ja-JP" altLang="en-US" dirty="0">
                <a:solidFill>
                  <a:srgbClr val="000000"/>
                </a:solidFill>
                <a:latin typeface="ＭＳ Ｐゴシック" panose="020B0600070205080204" pitchFamily="50" charset="-128"/>
              </a:rPr>
              <a:t>蔀屋跨道</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橋</a:t>
            </a: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・構造がシンプルかつ、交差物件が国道のみで、</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モデルケースとしての汎用性が高い</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・経過年が低い </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高齢橋との検討結果の対比が可能</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graphicFrame>
        <p:nvGraphicFramePr>
          <p:cNvPr id="30" name="表 29"/>
          <p:cNvGraphicFramePr>
            <a:graphicFrameLocks noGrp="1"/>
          </p:cNvGraphicFramePr>
          <p:nvPr>
            <p:extLst/>
          </p:nvPr>
        </p:nvGraphicFramePr>
        <p:xfrm>
          <a:off x="4781216" y="2262036"/>
          <a:ext cx="4039254" cy="1688978"/>
        </p:xfrm>
        <a:graphic>
          <a:graphicData uri="http://schemas.openxmlformats.org/drawingml/2006/table">
            <a:tbl>
              <a:tblPr>
                <a:tableStyleId>{5C22544A-7EE6-4342-B048-85BDC9FD1C3A}</a:tableStyleId>
              </a:tblPr>
              <a:tblGrid>
                <a:gridCol w="692988">
                  <a:extLst>
                    <a:ext uri="{9D8B030D-6E8A-4147-A177-3AD203B41FA5}">
                      <a16:colId xmlns="" xmlns:a16="http://schemas.microsoft.com/office/drawing/2014/main" val="20000"/>
                    </a:ext>
                  </a:extLst>
                </a:gridCol>
                <a:gridCol w="1201224">
                  <a:extLst>
                    <a:ext uri="{9D8B030D-6E8A-4147-A177-3AD203B41FA5}">
                      <a16:colId xmlns="" xmlns:a16="http://schemas.microsoft.com/office/drawing/2014/main" val="20001"/>
                    </a:ext>
                  </a:extLst>
                </a:gridCol>
                <a:gridCol w="514810">
                  <a:extLst>
                    <a:ext uri="{9D8B030D-6E8A-4147-A177-3AD203B41FA5}">
                      <a16:colId xmlns="" xmlns:a16="http://schemas.microsoft.com/office/drawing/2014/main" val="20002"/>
                    </a:ext>
                  </a:extLst>
                </a:gridCol>
                <a:gridCol w="514810">
                  <a:extLst>
                    <a:ext uri="{9D8B030D-6E8A-4147-A177-3AD203B41FA5}">
                      <a16:colId xmlns="" xmlns:a16="http://schemas.microsoft.com/office/drawing/2014/main" val="20003"/>
                    </a:ext>
                  </a:extLst>
                </a:gridCol>
                <a:gridCol w="514810">
                  <a:extLst>
                    <a:ext uri="{9D8B030D-6E8A-4147-A177-3AD203B41FA5}">
                      <a16:colId xmlns="" xmlns:a16="http://schemas.microsoft.com/office/drawing/2014/main" val="20004"/>
                    </a:ext>
                  </a:extLst>
                </a:gridCol>
                <a:gridCol w="600612">
                  <a:extLst>
                    <a:ext uri="{9D8B030D-6E8A-4147-A177-3AD203B41FA5}">
                      <a16:colId xmlns="" xmlns:a16="http://schemas.microsoft.com/office/drawing/2014/main" val="20005"/>
                    </a:ext>
                  </a:extLst>
                </a:gridCol>
              </a:tblGrid>
              <a:tr h="423713">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概要</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橋梁名</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経過年</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橋長</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交差</a:t>
                      </a:r>
                      <a:endParaRPr kumimoji="1" lang="en-US" altLang="ja-JP" sz="900" u="none" strike="noStrike" kern="1200" dirty="0">
                        <a:solidFill>
                          <a:schemeClr val="tx1"/>
                        </a:solidFill>
                        <a:effectLst/>
                        <a:latin typeface="+mn-ea"/>
                        <a:ea typeface="+mn-ea"/>
                        <a:cs typeface="+mn-cs"/>
                      </a:endParaRPr>
                    </a:p>
                    <a:p>
                      <a:pPr marL="0" algn="ctr" rtl="0" eaLnBrk="1" fontAlgn="ctr" latinLnBrk="0" hangingPunct="1"/>
                      <a:r>
                        <a:rPr kumimoji="1" lang="ja-JP" altLang="en-US" sz="900" u="none" strike="noStrike" kern="1200" dirty="0">
                          <a:solidFill>
                            <a:schemeClr val="tx1"/>
                          </a:solidFill>
                          <a:effectLst/>
                          <a:latin typeface="+mn-ea"/>
                          <a:ea typeface="+mn-ea"/>
                          <a:cs typeface="+mn-cs"/>
                        </a:rPr>
                        <a:t>物件</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大型車</a:t>
                      </a:r>
                      <a:endParaRPr kumimoji="1" lang="en-US" altLang="zh-TW"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交通量</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1214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鋼箱桁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新鳥飼大橋</a:t>
                      </a:r>
                      <a:endParaRPr kumimoji="1" lang="en-US" altLang="zh-TW"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（南行）</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50</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546.9</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大河川</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18224</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1214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鋼鈑桁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吹田高架橋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45</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328.2</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鉄道、道路など多数</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4613</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1214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鋼鈑桁</a:t>
                      </a:r>
                      <a:r>
                        <a:rPr kumimoji="1" lang="en-US" altLang="zh-TW"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鋼箱桁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蔀屋跨道橋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600" b="0" i="0" u="none" strike="noStrike" kern="1200" dirty="0">
                          <a:solidFill>
                            <a:srgbClr val="00B050"/>
                          </a:solidFill>
                          <a:effectLst/>
                          <a:latin typeface="ＭＳ Ｐゴシック" panose="020B0600070205080204" pitchFamily="50" charset="-128"/>
                          <a:ea typeface="ＭＳ Ｐゴシック" panose="020B0600070205080204" pitchFamily="50" charset="-128"/>
                          <a:cs typeface="+mn-cs"/>
                        </a:rPr>
                        <a:t>41</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199</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国道</a:t>
                      </a:r>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163</a:t>
                      </a: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号跨ぎ</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9832</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grpSp>
        <p:nvGrpSpPr>
          <p:cNvPr id="12" name="グループ化 11"/>
          <p:cNvGrpSpPr/>
          <p:nvPr/>
        </p:nvGrpSpPr>
        <p:grpSpPr>
          <a:xfrm>
            <a:off x="4716016" y="5196569"/>
            <a:ext cx="4320480" cy="1040201"/>
            <a:chOff x="4858704" y="5275272"/>
            <a:chExt cx="4088330" cy="984309"/>
          </a:xfrm>
        </p:grpSpPr>
        <p:grpSp>
          <p:nvGrpSpPr>
            <p:cNvPr id="10" name="グループ化 9"/>
            <p:cNvGrpSpPr/>
            <p:nvPr/>
          </p:nvGrpSpPr>
          <p:grpSpPr>
            <a:xfrm>
              <a:off x="4858704" y="5275272"/>
              <a:ext cx="4088330" cy="847322"/>
              <a:chOff x="-7863359" y="4741188"/>
              <a:chExt cx="18807150" cy="3897856"/>
            </a:xfrm>
          </p:grpSpPr>
          <p:pic>
            <p:nvPicPr>
              <p:cNvPr id="8" name="図 7"/>
              <p:cNvPicPr>
                <a:picLocks noChangeAspect="1"/>
              </p:cNvPicPr>
              <p:nvPr/>
            </p:nvPicPr>
            <p:blipFill rotWithShape="1">
              <a:blip r:embed="rId3"/>
              <a:srcRect l="1776" t="17916" r="2273" b="6592"/>
              <a:stretch/>
            </p:blipFill>
            <p:spPr>
              <a:xfrm>
                <a:off x="-7863359" y="4741188"/>
                <a:ext cx="18807150" cy="3897856"/>
              </a:xfrm>
              <a:prstGeom prst="rect">
                <a:avLst/>
              </a:prstGeom>
            </p:spPr>
          </p:pic>
          <p:sp>
            <p:nvSpPr>
              <p:cNvPr id="9" name="正方形/長方形 8"/>
              <p:cNvSpPr/>
              <p:nvPr/>
            </p:nvSpPr>
            <p:spPr>
              <a:xfrm>
                <a:off x="788491" y="7252972"/>
                <a:ext cx="1576800" cy="306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正方形/長方形 10"/>
            <p:cNvSpPr/>
            <p:nvPr/>
          </p:nvSpPr>
          <p:spPr>
            <a:xfrm>
              <a:off x="6640015" y="5844083"/>
              <a:ext cx="521297" cy="415498"/>
            </a:xfrm>
            <a:prstGeom prst="rect">
              <a:avLst/>
            </a:prstGeom>
          </p:spPr>
          <p:txBody>
            <a:bodyPr wrap="none">
              <a:spAutoFit/>
            </a:bodyPr>
            <a:lstStyle/>
            <a:p>
              <a:pPr algn="ctr"/>
              <a:r>
                <a:rPr lang="ja-JP" altLang="en-US" sz="1050" dirty="0">
                  <a:solidFill>
                    <a:srgbClr val="00B050"/>
                  </a:solidFill>
                  <a:latin typeface="ＭＳ Ｐゴシック" panose="020B0600070205080204" pitchFamily="50" charset="-128"/>
                  <a:ea typeface="ＭＳ Ｐゴシック" panose="020B0600070205080204" pitchFamily="50" charset="-128"/>
                </a:rPr>
                <a:t>国道</a:t>
              </a:r>
              <a:endParaRPr lang="en-US" altLang="ja-JP" sz="1050" dirty="0">
                <a:solidFill>
                  <a:srgbClr val="00B050"/>
                </a:solidFill>
                <a:latin typeface="ＭＳ Ｐゴシック" panose="020B0600070205080204" pitchFamily="50" charset="-128"/>
                <a:ea typeface="ＭＳ Ｐゴシック" panose="020B0600070205080204" pitchFamily="50" charset="-128"/>
              </a:endParaRPr>
            </a:p>
            <a:p>
              <a:pPr algn="ctr"/>
              <a:r>
                <a:rPr lang="en-US" altLang="ja-JP" sz="1050" dirty="0">
                  <a:solidFill>
                    <a:srgbClr val="00B050"/>
                  </a:solidFill>
                  <a:latin typeface="ＭＳ Ｐゴシック" panose="020B0600070205080204" pitchFamily="50" charset="-128"/>
                  <a:ea typeface="ＭＳ Ｐゴシック" panose="020B0600070205080204" pitchFamily="50" charset="-128"/>
                </a:rPr>
                <a:t>163</a:t>
              </a:r>
              <a:r>
                <a:rPr lang="ja-JP" altLang="en-US" sz="1050" dirty="0">
                  <a:solidFill>
                    <a:srgbClr val="00B050"/>
                  </a:solidFill>
                  <a:latin typeface="ＭＳ Ｐゴシック" panose="020B0600070205080204" pitchFamily="50" charset="-128"/>
                  <a:ea typeface="ＭＳ Ｐゴシック" panose="020B0600070205080204" pitchFamily="50" charset="-128"/>
                </a:rPr>
                <a:t>号</a:t>
              </a:r>
            </a:p>
          </p:txBody>
        </p:sp>
      </p:grpSp>
      <p:grpSp>
        <p:nvGrpSpPr>
          <p:cNvPr id="33" name="グループ化 32"/>
          <p:cNvGrpSpPr/>
          <p:nvPr/>
        </p:nvGrpSpPr>
        <p:grpSpPr>
          <a:xfrm>
            <a:off x="185365" y="2163859"/>
            <a:ext cx="4512274" cy="4001445"/>
            <a:chOff x="185365" y="2163859"/>
            <a:chExt cx="5435769" cy="4001445"/>
          </a:xfrm>
        </p:grpSpPr>
        <p:graphicFrame>
          <p:nvGraphicFramePr>
            <p:cNvPr id="34" name="グラフ 33"/>
            <p:cNvGraphicFramePr>
              <a:graphicFrameLocks/>
            </p:cNvGraphicFramePr>
            <p:nvPr>
              <p:extLst>
                <p:ext uri="{D42A27DB-BD31-4B8C-83A1-F6EECF244321}">
                  <p14:modId xmlns:p14="http://schemas.microsoft.com/office/powerpoint/2010/main" val="4025025089"/>
                </p:ext>
              </p:extLst>
            </p:nvPr>
          </p:nvGraphicFramePr>
          <p:xfrm>
            <a:off x="319685" y="2277687"/>
            <a:ext cx="5301449" cy="3887617"/>
          </p:xfrm>
          <a:graphic>
            <a:graphicData uri="http://schemas.openxmlformats.org/drawingml/2006/chart">
              <c:chart xmlns:c="http://schemas.openxmlformats.org/drawingml/2006/chart" xmlns:r="http://schemas.openxmlformats.org/officeDocument/2006/relationships" r:id="rId4"/>
            </a:graphicData>
          </a:graphic>
        </p:graphicFrame>
        <p:sp>
          <p:nvSpPr>
            <p:cNvPr id="36" name="テキスト ボックス 35"/>
            <p:cNvSpPr txBox="1"/>
            <p:nvPr/>
          </p:nvSpPr>
          <p:spPr>
            <a:xfrm>
              <a:off x="1826668" y="2163859"/>
              <a:ext cx="2303527"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評価項目の内訳</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9" name="テキスト ボックス 38"/>
            <p:cNvSpPr txBox="1"/>
            <p:nvPr/>
          </p:nvSpPr>
          <p:spPr>
            <a:xfrm>
              <a:off x="2172509" y="3255523"/>
              <a:ext cx="574223"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31</a:t>
              </a:r>
            </a:p>
          </p:txBody>
        </p:sp>
        <p:sp>
          <p:nvSpPr>
            <p:cNvPr id="40" name="テキスト ボックス 39"/>
            <p:cNvSpPr txBox="1"/>
            <p:nvPr/>
          </p:nvSpPr>
          <p:spPr>
            <a:xfrm>
              <a:off x="3564795" y="3098552"/>
              <a:ext cx="603806"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34</a:t>
              </a:r>
            </a:p>
          </p:txBody>
        </p:sp>
        <p:sp>
          <p:nvSpPr>
            <p:cNvPr id="44" name="テキスト ボックス 43"/>
            <p:cNvSpPr txBox="1"/>
            <p:nvPr/>
          </p:nvSpPr>
          <p:spPr>
            <a:xfrm>
              <a:off x="1486144" y="3262582"/>
              <a:ext cx="585683"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31</a:t>
              </a:r>
            </a:p>
          </p:txBody>
        </p:sp>
        <p:sp>
          <p:nvSpPr>
            <p:cNvPr id="50" name="テキスト ボックス 49"/>
            <p:cNvSpPr txBox="1"/>
            <p:nvPr/>
          </p:nvSpPr>
          <p:spPr>
            <a:xfrm rot="18901162">
              <a:off x="2601203" y="5705346"/>
              <a:ext cx="1531881" cy="184666"/>
            </a:xfrm>
            <a:prstGeom prst="rect">
              <a:avLst/>
            </a:prstGeom>
            <a:solidFill>
              <a:schemeClr val="bg1"/>
            </a:solidFill>
          </p:spPr>
          <p:txBody>
            <a:bodyPr wrap="square" lIns="0" tIns="0" rIns="0" bIns="0" rtlCol="0">
              <a:spAutoFit/>
            </a:bodyPr>
            <a:lstStyle/>
            <a:p>
              <a:pPr algn="ctr"/>
              <a:r>
                <a:rPr lang="ja-JP" altLang="en-US"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新鳥飼大橋</a:t>
              </a:r>
              <a:r>
                <a:rPr lang="en-US" altLang="ja-JP"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51" name="テキスト ボックス 50"/>
            <p:cNvSpPr txBox="1"/>
            <p:nvPr/>
          </p:nvSpPr>
          <p:spPr>
            <a:xfrm rot="18901162">
              <a:off x="1320239" y="5667922"/>
              <a:ext cx="1411964" cy="276999"/>
            </a:xfrm>
            <a:prstGeom prst="rect">
              <a:avLst/>
            </a:prstGeom>
            <a:solidFill>
              <a:schemeClr val="bg1"/>
            </a:solidFill>
          </p:spPr>
          <p:txBody>
            <a:bodyPr wrap="square" lIns="0" tIns="0" rIns="0" bIns="0" rtlCol="0">
              <a:spAutoFit/>
            </a:bodyPr>
            <a:lstStyle/>
            <a:p>
              <a:pPr algn="ctr"/>
              <a:r>
                <a:rPr lang="ja-JP" altLang="en-US"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吹田高架橋</a:t>
              </a:r>
            </a:p>
          </p:txBody>
        </p:sp>
        <p:sp>
          <p:nvSpPr>
            <p:cNvPr id="52" name="テキスト ボックス 51"/>
            <p:cNvSpPr txBox="1"/>
            <p:nvPr/>
          </p:nvSpPr>
          <p:spPr>
            <a:xfrm rot="18901162">
              <a:off x="524593" y="5705716"/>
              <a:ext cx="1472569" cy="276999"/>
            </a:xfrm>
            <a:prstGeom prst="rect">
              <a:avLst/>
            </a:prstGeom>
            <a:solidFill>
              <a:schemeClr val="bg1"/>
            </a:solidFill>
          </p:spPr>
          <p:txBody>
            <a:bodyPr wrap="square" lIns="0" tIns="0" rIns="0" bIns="0" rtlCol="0">
              <a:spAutoFit/>
            </a:bodyPr>
            <a:lstStyle/>
            <a:p>
              <a:pPr algn="ctr"/>
              <a:r>
                <a:rPr lang="ja-JP" altLang="en-US"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蔀屋跨道橋</a:t>
              </a:r>
            </a:p>
          </p:txBody>
        </p:sp>
        <p:sp>
          <p:nvSpPr>
            <p:cNvPr id="59" name="テキスト ボックス 58"/>
            <p:cNvSpPr txBox="1"/>
            <p:nvPr/>
          </p:nvSpPr>
          <p:spPr>
            <a:xfrm rot="16200000">
              <a:off x="-110287" y="3724652"/>
              <a:ext cx="821545" cy="230241"/>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grpSp>
        <p:nvGrpSpPr>
          <p:cNvPr id="2" name="グループ化 1"/>
          <p:cNvGrpSpPr/>
          <p:nvPr/>
        </p:nvGrpSpPr>
        <p:grpSpPr>
          <a:xfrm>
            <a:off x="738532" y="2509135"/>
            <a:ext cx="1949884" cy="522000"/>
            <a:chOff x="-4628504" y="2493272"/>
            <a:chExt cx="1949884" cy="522000"/>
          </a:xfrm>
        </p:grpSpPr>
        <p:sp>
          <p:nvSpPr>
            <p:cNvPr id="68" name="正方形/長方形 67"/>
            <p:cNvSpPr/>
            <p:nvPr/>
          </p:nvSpPr>
          <p:spPr>
            <a:xfrm>
              <a:off x="-4628504" y="2493272"/>
              <a:ext cx="1783679" cy="52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71" name="正方形/長方形 70"/>
            <p:cNvSpPr/>
            <p:nvPr/>
          </p:nvSpPr>
          <p:spPr>
            <a:xfrm>
              <a:off x="-4599385" y="2547953"/>
              <a:ext cx="179559" cy="180000"/>
            </a:xfrm>
            <a:prstGeom prst="rect">
              <a:avLst/>
            </a:prstGeom>
            <a:pattFill prst="dkUpDiag">
              <a:fgClr>
                <a:srgbClr val="00B050"/>
              </a:fgClr>
              <a:bgClr>
                <a:schemeClr val="bg1"/>
              </a:bgClr>
            </a:patt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4486410" y="2505788"/>
              <a:ext cx="1807790" cy="261610"/>
            </a:xfrm>
            <a:prstGeom prst="rect">
              <a:avLst/>
            </a:prstGeom>
            <a:noFill/>
          </p:spPr>
          <p:txBody>
            <a:bodyPr wrap="square" rtlCol="0">
              <a:spAutoFit/>
            </a:bodyPr>
            <a:lstStyle/>
            <a:p>
              <a:r>
                <a:rPr lang="ja-JP" altLang="en-US" sz="105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コンクリート部材の疲労</a:t>
              </a:r>
            </a:p>
          </p:txBody>
        </p:sp>
        <p:sp>
          <p:nvSpPr>
            <p:cNvPr id="79" name="正方形/長方形 78"/>
            <p:cNvSpPr/>
            <p:nvPr/>
          </p:nvSpPr>
          <p:spPr>
            <a:xfrm>
              <a:off x="-4599385" y="2775013"/>
              <a:ext cx="179559" cy="180000"/>
            </a:xfrm>
            <a:prstGeom prst="rect">
              <a:avLst/>
            </a:prstGeom>
            <a:solidFill>
              <a:srgbClr val="00B050">
                <a:alpha val="2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4481253" y="2734703"/>
              <a:ext cx="1114968" cy="261610"/>
            </a:xfrm>
            <a:prstGeom prst="rect">
              <a:avLst/>
            </a:prstGeom>
            <a:noFill/>
          </p:spPr>
          <p:txBody>
            <a:bodyPr wrap="square" rtlCol="0">
              <a:spAutoFit/>
            </a:bodyPr>
            <a:lstStyle/>
            <a:p>
              <a:r>
                <a:rPr lang="ja-JP" altLang="en-US" sz="105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鋼部材の疲労</a:t>
              </a:r>
            </a:p>
          </p:txBody>
        </p:sp>
      </p:grpSp>
    </p:spTree>
    <p:extLst>
      <p:ext uri="{BB962C8B-B14F-4D97-AF65-F5344CB8AC3E}">
        <p14:creationId xmlns:p14="http://schemas.microsoft.com/office/powerpoint/2010/main" val="1235078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148245" y="1984928"/>
          <a:ext cx="4039255" cy="1522478"/>
        </p:xfrm>
        <a:graphic>
          <a:graphicData uri="http://schemas.openxmlformats.org/drawingml/2006/table">
            <a:tbl>
              <a:tblPr>
                <a:tableStyleId>{5C22544A-7EE6-4342-B048-85BDC9FD1C3A}</a:tableStyleId>
              </a:tblPr>
              <a:tblGrid>
                <a:gridCol w="582871">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432048">
                  <a:extLst>
                    <a:ext uri="{9D8B030D-6E8A-4147-A177-3AD203B41FA5}">
                      <a16:colId xmlns="" xmlns:a16="http://schemas.microsoft.com/office/drawing/2014/main" val="20002"/>
                    </a:ext>
                  </a:extLst>
                </a:gridCol>
                <a:gridCol w="432048">
                  <a:extLst>
                    <a:ext uri="{9D8B030D-6E8A-4147-A177-3AD203B41FA5}">
                      <a16:colId xmlns="" xmlns:a16="http://schemas.microsoft.com/office/drawing/2014/main" val="20003"/>
                    </a:ext>
                  </a:extLst>
                </a:gridCol>
                <a:gridCol w="720080">
                  <a:extLst>
                    <a:ext uri="{9D8B030D-6E8A-4147-A177-3AD203B41FA5}">
                      <a16:colId xmlns="" xmlns:a16="http://schemas.microsoft.com/office/drawing/2014/main" val="20004"/>
                    </a:ext>
                  </a:extLst>
                </a:gridCol>
                <a:gridCol w="1152128">
                  <a:extLst>
                    <a:ext uri="{9D8B030D-6E8A-4147-A177-3AD203B41FA5}">
                      <a16:colId xmlns="" xmlns:a16="http://schemas.microsoft.com/office/drawing/2014/main" val="20005"/>
                    </a:ext>
                  </a:extLst>
                </a:gridCol>
              </a:tblGrid>
              <a:tr h="248799">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概要</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橋梁名</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経過年</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橋長</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交差物件</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隣接状況</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9193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鋼箱桁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新鳥飼大橋</a:t>
                      </a:r>
                      <a:endParaRPr kumimoji="1" lang="en-US" altLang="zh-TW"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（南行）</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50</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546.9</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a:solidFill>
                            <a:srgbClr val="000000"/>
                          </a:solidFill>
                          <a:effectLst/>
                          <a:latin typeface="ＭＳ Ｐゴシック" panose="020B0600070205080204" pitchFamily="50" charset="-128"/>
                          <a:ea typeface="ＭＳ Ｐゴシック" panose="020B0600070205080204" pitchFamily="50" charset="-128"/>
                          <a:cs typeface="+mn-cs"/>
                        </a:rPr>
                        <a:t>大河川</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近畿自動車道とモノレールに挟まれる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43204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鋼鈑桁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吹田高架橋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45</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328.2</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鉄道、道路など多数</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7999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鋼鈑桁</a:t>
                      </a:r>
                      <a:r>
                        <a:rPr kumimoji="1" lang="en-US" altLang="zh-TW"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鋼箱桁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蔀屋跨道橋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41</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199</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国道</a:t>
                      </a:r>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163</a:t>
                      </a: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号跨ぎ</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6" name="タイトル 1"/>
          <p:cNvSpPr txBox="1">
            <a:spLocks/>
          </p:cNvSpPr>
          <p:nvPr/>
        </p:nvSpPr>
        <p:spPr>
          <a:xfrm>
            <a:off x="230832" y="238054"/>
            <a:ext cx="8716202" cy="914400"/>
          </a:xfrm>
          <a:prstGeom prst="rect">
            <a:avLst/>
          </a:prstGeom>
        </p:spPr>
        <p:txBody>
          <a:bodyPr vert="horz" anchor="b" anchorCtr="0">
            <a:normAutofit fontScale="92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000" dirty="0">
                <a:latin typeface="HGSｺﾞｼｯｸM" panose="020B0600000000000000" pitchFamily="50" charset="-128"/>
                <a:ea typeface="HGSｺﾞｼｯｸM" panose="020B0600000000000000" pitchFamily="50" charset="-128"/>
              </a:rPr>
              <a:t>３</a:t>
            </a:r>
            <a:r>
              <a:rPr lang="en-US" altLang="ja-JP" sz="3000" dirty="0">
                <a:latin typeface="HGSｺﾞｼｯｸM" panose="020B0600000000000000" pitchFamily="50" charset="-128"/>
                <a:ea typeface="HGSｺﾞｼｯｸM" panose="020B0600000000000000" pitchFamily="50" charset="-128"/>
              </a:rPr>
              <a:t>.</a:t>
            </a:r>
            <a:r>
              <a:rPr lang="ja-JP" altLang="en-US" sz="3000" dirty="0">
                <a:latin typeface="HGSｺﾞｼｯｸM" panose="020B0600000000000000" pitchFamily="50" charset="-128"/>
                <a:ea typeface="HGSｺﾞｼｯｸM" panose="020B0600000000000000" pitchFamily="50" charset="-128"/>
              </a:rPr>
              <a:t>更新判定フローの閾値の検討</a:t>
            </a:r>
            <a:endParaRPr lang="en-US" altLang="ja-JP" sz="30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600" dirty="0">
                <a:latin typeface="HGSｺﾞｼｯｸM" panose="020B0600000000000000" pitchFamily="50" charset="-128"/>
                <a:ea typeface="HGSｺﾞｼｯｸM" panose="020B0600000000000000" pitchFamily="50" charset="-128"/>
              </a:rPr>
              <a:t>８）鋼橋（疲労）グループの代表橋梁抽出（</a:t>
            </a:r>
            <a:r>
              <a:rPr lang="en-US" altLang="ja-JP" sz="2600" dirty="0">
                <a:latin typeface="HGSｺﾞｼｯｸM" panose="020B0600000000000000" pitchFamily="50" charset="-128"/>
                <a:ea typeface="HGSｺﾞｼｯｸM" panose="020B0600000000000000" pitchFamily="50" charset="-128"/>
              </a:rPr>
              <a:t>2/2</a:t>
            </a:r>
            <a:r>
              <a:rPr lang="ja-JP" altLang="en-US" sz="2600" dirty="0">
                <a:latin typeface="HGSｺﾞｼｯｸM" panose="020B0600000000000000" pitchFamily="50" charset="-128"/>
                <a:ea typeface="HGSｺﾞｼｯｸM" panose="020B0600000000000000" pitchFamily="50" charset="-128"/>
              </a:rPr>
              <a:t>）</a:t>
            </a:r>
          </a:p>
        </p:txBody>
      </p:sp>
      <p:sp>
        <p:nvSpPr>
          <p:cNvPr id="7" name="正方形/長方形 6"/>
          <p:cNvSpPr/>
          <p:nvPr/>
        </p:nvSpPr>
        <p:spPr>
          <a:xfrm>
            <a:off x="594008" y="1540763"/>
            <a:ext cx="7560840"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以下の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橋は今後、個別に更新判定の検討を行う</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41" name="正方形/長方形 40"/>
          <p:cNvSpPr/>
          <p:nvPr/>
        </p:nvSpPr>
        <p:spPr>
          <a:xfrm>
            <a:off x="1142078" y="2226800"/>
            <a:ext cx="4045422" cy="8261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431468" y="5444415"/>
            <a:ext cx="3466641" cy="707886"/>
          </a:xfrm>
          <a:prstGeom prst="rect">
            <a:avLst/>
          </a:prstGeom>
        </p:spPr>
        <p:txBody>
          <a:bodyPr wrap="square">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新鳥飼大橋</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近接物件の影響より、</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施工検討において、特有条件の多い橋梁である</a:t>
            </a:r>
          </a:p>
        </p:txBody>
      </p:sp>
      <p:grpSp>
        <p:nvGrpSpPr>
          <p:cNvPr id="15" name="グループ化 14"/>
          <p:cNvGrpSpPr/>
          <p:nvPr/>
        </p:nvGrpSpPr>
        <p:grpSpPr>
          <a:xfrm>
            <a:off x="1426552" y="3731080"/>
            <a:ext cx="3316665" cy="1711241"/>
            <a:chOff x="4867964" y="4787854"/>
            <a:chExt cx="3088412" cy="1593473"/>
          </a:xfrm>
        </p:grpSpPr>
        <p:pic>
          <p:nvPicPr>
            <p:cNvPr id="12" name="図 11"/>
            <p:cNvPicPr>
              <a:picLocks noChangeAspect="1"/>
            </p:cNvPicPr>
            <p:nvPr/>
          </p:nvPicPr>
          <p:blipFill rotWithShape="1">
            <a:blip r:embed="rId3"/>
            <a:srcRect l="6932" t="21935" r="20463" b="14640"/>
            <a:stretch/>
          </p:blipFill>
          <p:spPr>
            <a:xfrm>
              <a:off x="4867964" y="4787854"/>
              <a:ext cx="3088412" cy="1593473"/>
            </a:xfrm>
            <a:prstGeom prst="rect">
              <a:avLst/>
            </a:prstGeom>
          </p:spPr>
        </p:pic>
        <p:sp>
          <p:nvSpPr>
            <p:cNvPr id="84" name="Text Box 30"/>
            <p:cNvSpPr txBox="1">
              <a:spLocks noChangeArrowheads="1"/>
            </p:cNvSpPr>
            <p:nvPr/>
          </p:nvSpPr>
          <p:spPr bwMode="auto">
            <a:xfrm>
              <a:off x="6791657" y="5254141"/>
              <a:ext cx="1099704" cy="182707"/>
            </a:xfrm>
            <a:prstGeom prst="rect">
              <a:avLst/>
            </a:prstGeom>
            <a:solidFill>
              <a:schemeClr val="accent4">
                <a:lumMod val="75000"/>
                <a:alpha val="50000"/>
              </a:schemeClr>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近畿自動車道</a:t>
              </a:r>
            </a:p>
          </p:txBody>
        </p:sp>
        <p:sp>
          <p:nvSpPr>
            <p:cNvPr id="93" name="Text Box 31"/>
            <p:cNvSpPr txBox="1">
              <a:spLocks noChangeArrowheads="1"/>
            </p:cNvSpPr>
            <p:nvPr/>
          </p:nvSpPr>
          <p:spPr bwMode="auto">
            <a:xfrm>
              <a:off x="6314060" y="5466017"/>
              <a:ext cx="380533" cy="890333"/>
            </a:xfrm>
            <a:prstGeom prst="rect">
              <a:avLst/>
            </a:prstGeom>
            <a:solidFill>
              <a:srgbClr val="92D050">
                <a:alpha val="50000"/>
              </a:srgbClr>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vert="eaVert"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新鳥飼大橋</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rtl="0">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（南行）</a:t>
              </a:r>
            </a:p>
          </p:txBody>
        </p:sp>
        <p:sp>
          <p:nvSpPr>
            <p:cNvPr id="86" name="Text Box 32"/>
            <p:cNvSpPr txBox="1">
              <a:spLocks noChangeArrowheads="1"/>
            </p:cNvSpPr>
            <p:nvPr/>
          </p:nvSpPr>
          <p:spPr bwMode="auto">
            <a:xfrm>
              <a:off x="4974344" y="4999709"/>
              <a:ext cx="1223529" cy="182706"/>
            </a:xfrm>
            <a:prstGeom prst="rect">
              <a:avLst/>
            </a:prstGeom>
            <a:solidFill>
              <a:schemeClr val="accent4">
                <a:lumMod val="75000"/>
                <a:alpha val="50000"/>
              </a:schemeClr>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大阪モノレール</a:t>
              </a:r>
            </a:p>
          </p:txBody>
        </p:sp>
        <p:sp>
          <p:nvSpPr>
            <p:cNvPr id="94" name="Text Box 30"/>
            <p:cNvSpPr txBox="1">
              <a:spLocks noChangeArrowheads="1"/>
            </p:cNvSpPr>
            <p:nvPr/>
          </p:nvSpPr>
          <p:spPr bwMode="auto">
            <a:xfrm>
              <a:off x="4891794" y="5501553"/>
              <a:ext cx="447425" cy="182707"/>
            </a:xfrm>
            <a:prstGeom prst="rect">
              <a:avLst/>
            </a:prstGeom>
            <a:solidFill>
              <a:schemeClr val="accent4">
                <a:lumMod val="75000"/>
                <a:alpha val="50000"/>
              </a:schemeClr>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淀川</a:t>
              </a:r>
            </a:p>
          </p:txBody>
        </p:sp>
      </p:grpSp>
      <p:sp>
        <p:nvSpPr>
          <p:cNvPr id="95" name="正方形/長方形 94"/>
          <p:cNvSpPr/>
          <p:nvPr/>
        </p:nvSpPr>
        <p:spPr>
          <a:xfrm>
            <a:off x="5364088" y="5444415"/>
            <a:ext cx="3676006" cy="707886"/>
          </a:xfrm>
          <a:prstGeom prst="rect">
            <a:avLst/>
          </a:prstGeom>
        </p:spPr>
        <p:txBody>
          <a:bodyPr wrap="none">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吹田高架橋</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構造が複雑</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拡幅変化・分岐</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で、交差物件も多く、</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特有条件の多い橋梁である</a:t>
            </a:r>
          </a:p>
        </p:txBody>
      </p:sp>
      <p:grpSp>
        <p:nvGrpSpPr>
          <p:cNvPr id="19" name="グループ化 18"/>
          <p:cNvGrpSpPr/>
          <p:nvPr/>
        </p:nvGrpSpPr>
        <p:grpSpPr>
          <a:xfrm>
            <a:off x="5548659" y="2396160"/>
            <a:ext cx="2520847" cy="3005626"/>
            <a:chOff x="9575965" y="-6176849"/>
            <a:chExt cx="9361040" cy="11161240"/>
          </a:xfrm>
        </p:grpSpPr>
        <p:grpSp>
          <p:nvGrpSpPr>
            <p:cNvPr id="18" name="グループ化 17"/>
            <p:cNvGrpSpPr/>
            <p:nvPr/>
          </p:nvGrpSpPr>
          <p:grpSpPr>
            <a:xfrm>
              <a:off x="9575965" y="-6176849"/>
              <a:ext cx="9361040" cy="11161240"/>
              <a:chOff x="1569064" y="-1603545"/>
              <a:chExt cx="9361040" cy="11161240"/>
            </a:xfrm>
          </p:grpSpPr>
          <p:pic>
            <p:nvPicPr>
              <p:cNvPr id="16" name="図 15"/>
              <p:cNvPicPr>
                <a:picLocks noChangeAspect="1"/>
              </p:cNvPicPr>
              <p:nvPr/>
            </p:nvPicPr>
            <p:blipFill rotWithShape="1">
              <a:blip r:embed="rId4"/>
              <a:srcRect l="29420" t="6939" r="22829" b="16595"/>
              <a:stretch/>
            </p:blipFill>
            <p:spPr>
              <a:xfrm>
                <a:off x="1569064" y="-1603545"/>
                <a:ext cx="9361040" cy="11161240"/>
              </a:xfrm>
              <a:prstGeom prst="rect">
                <a:avLst/>
              </a:prstGeom>
            </p:spPr>
          </p:pic>
          <p:sp>
            <p:nvSpPr>
              <p:cNvPr id="17" name="フリーフォーム 16"/>
              <p:cNvSpPr/>
              <p:nvPr/>
            </p:nvSpPr>
            <p:spPr>
              <a:xfrm>
                <a:off x="4064540" y="-657072"/>
                <a:ext cx="5134770" cy="8524082"/>
              </a:xfrm>
              <a:custGeom>
                <a:avLst/>
                <a:gdLst>
                  <a:gd name="connsiteX0" fmla="*/ 342900 w 5118100"/>
                  <a:gd name="connsiteY0" fmla="*/ 0 h 8547100"/>
                  <a:gd name="connsiteX1" fmla="*/ 292100 w 5118100"/>
                  <a:gd name="connsiteY1" fmla="*/ 0 h 8547100"/>
                  <a:gd name="connsiteX2" fmla="*/ 330200 w 5118100"/>
                  <a:gd name="connsiteY2" fmla="*/ 1003300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36600 w 5118100"/>
                  <a:gd name="connsiteY43" fmla="*/ 12700 h 8547100"/>
                  <a:gd name="connsiteX44" fmla="*/ 342900 w 5118100"/>
                  <a:gd name="connsiteY44" fmla="*/ 0 h 8547100"/>
                  <a:gd name="connsiteX0" fmla="*/ 342900 w 5118100"/>
                  <a:gd name="connsiteY0" fmla="*/ 0 h 8547100"/>
                  <a:gd name="connsiteX1" fmla="*/ 342106 w 5118100"/>
                  <a:gd name="connsiteY1" fmla="*/ 230982 h 8547100"/>
                  <a:gd name="connsiteX2" fmla="*/ 330200 w 5118100"/>
                  <a:gd name="connsiteY2" fmla="*/ 1003300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36600 w 5118100"/>
                  <a:gd name="connsiteY43" fmla="*/ 12700 h 8547100"/>
                  <a:gd name="connsiteX44" fmla="*/ 342900 w 5118100"/>
                  <a:gd name="connsiteY44" fmla="*/ 0 h 8547100"/>
                  <a:gd name="connsiteX0" fmla="*/ 352425 w 5118100"/>
                  <a:gd name="connsiteY0" fmla="*/ 0 h 8547100"/>
                  <a:gd name="connsiteX1" fmla="*/ 342106 w 5118100"/>
                  <a:gd name="connsiteY1" fmla="*/ 230982 h 8547100"/>
                  <a:gd name="connsiteX2" fmla="*/ 330200 w 5118100"/>
                  <a:gd name="connsiteY2" fmla="*/ 1003300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36600 w 5118100"/>
                  <a:gd name="connsiteY43" fmla="*/ 12700 h 8547100"/>
                  <a:gd name="connsiteX44" fmla="*/ 352425 w 5118100"/>
                  <a:gd name="connsiteY44" fmla="*/ 0 h 8547100"/>
                  <a:gd name="connsiteX0" fmla="*/ 352425 w 5118100"/>
                  <a:gd name="connsiteY0" fmla="*/ 0 h 8547100"/>
                  <a:gd name="connsiteX1" fmla="*/ 342106 w 5118100"/>
                  <a:gd name="connsiteY1" fmla="*/ 230982 h 8547100"/>
                  <a:gd name="connsiteX2" fmla="*/ 330200 w 5118100"/>
                  <a:gd name="connsiteY2" fmla="*/ 1003300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19931 w 5118100"/>
                  <a:gd name="connsiteY43" fmla="*/ 12700 h 8547100"/>
                  <a:gd name="connsiteX44" fmla="*/ 352425 w 5118100"/>
                  <a:gd name="connsiteY44"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19931 w 5118100"/>
                  <a:gd name="connsiteY43" fmla="*/ 12700 h 8547100"/>
                  <a:gd name="connsiteX44" fmla="*/ 352425 w 5118100"/>
                  <a:gd name="connsiteY44"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5481 w 5118100"/>
                  <a:gd name="connsiteY42" fmla="*/ 1026319 h 8547100"/>
                  <a:gd name="connsiteX43" fmla="*/ 719931 w 5118100"/>
                  <a:gd name="connsiteY43" fmla="*/ 12700 h 8547100"/>
                  <a:gd name="connsiteX44" fmla="*/ 352425 w 5118100"/>
                  <a:gd name="connsiteY44"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54000 w 5118100"/>
                  <a:gd name="connsiteY4" fmla="*/ 2679700 h 8547100"/>
                  <a:gd name="connsiteX5" fmla="*/ 215900 w 5118100"/>
                  <a:gd name="connsiteY5" fmla="*/ 3530600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82575 w 5118100"/>
                  <a:gd name="connsiteY4" fmla="*/ 2684463 h 8547100"/>
                  <a:gd name="connsiteX5" fmla="*/ 215900 w 5118100"/>
                  <a:gd name="connsiteY5" fmla="*/ 3530600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15900 w 5118100"/>
                  <a:gd name="connsiteY5" fmla="*/ 3530600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15900 w 5118100"/>
                  <a:gd name="connsiteY5" fmla="*/ 3530600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36575 w 5118100"/>
                  <a:gd name="connsiteY38" fmla="*/ 5053806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5033963 h 8547100"/>
                  <a:gd name="connsiteX38" fmla="*/ 536575 w 5118100"/>
                  <a:gd name="connsiteY38" fmla="*/ 5053806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5033963 h 8547100"/>
                  <a:gd name="connsiteX38" fmla="*/ 519906 w 5118100"/>
                  <a:gd name="connsiteY38" fmla="*/ 5049044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5033963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590550 w 5118100"/>
                  <a:gd name="connsiteY37" fmla="*/ 5050632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1238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65087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76993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593725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60388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48482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22225 w 5118100"/>
                  <a:gd name="connsiteY8" fmla="*/ 7562056 h 8547100"/>
                  <a:gd name="connsiteX9" fmla="*/ 0 w 5118100"/>
                  <a:gd name="connsiteY9" fmla="*/ 8547100 h 8547100"/>
                  <a:gd name="connsiteX10" fmla="*/ 546100 w 5118100"/>
                  <a:gd name="connsiteY10" fmla="*/ 8521700 h 8547100"/>
                  <a:gd name="connsiteX11" fmla="*/ 548482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66713 w 5132388"/>
                  <a:gd name="connsiteY0" fmla="*/ 0 h 8539957"/>
                  <a:gd name="connsiteX1" fmla="*/ 356394 w 5132388"/>
                  <a:gd name="connsiteY1" fmla="*/ 230982 h 8539957"/>
                  <a:gd name="connsiteX2" fmla="*/ 354013 w 5132388"/>
                  <a:gd name="connsiteY2" fmla="*/ 1010443 h 8539957"/>
                  <a:gd name="connsiteX3" fmla="*/ 315119 w 5132388"/>
                  <a:gd name="connsiteY3" fmla="*/ 1861344 h 8539957"/>
                  <a:gd name="connsiteX4" fmla="*/ 287338 w 5132388"/>
                  <a:gd name="connsiteY4" fmla="*/ 2689225 h 8539957"/>
                  <a:gd name="connsiteX5" fmla="*/ 239713 w 5132388"/>
                  <a:gd name="connsiteY5" fmla="*/ 3659188 h 8539957"/>
                  <a:gd name="connsiteX6" fmla="*/ 110331 w 5132388"/>
                  <a:gd name="connsiteY6" fmla="*/ 5564982 h 8539957"/>
                  <a:gd name="connsiteX7" fmla="*/ 69851 w 5132388"/>
                  <a:gd name="connsiteY7" fmla="*/ 6535737 h 8539957"/>
                  <a:gd name="connsiteX8" fmla="*/ 36513 w 5132388"/>
                  <a:gd name="connsiteY8" fmla="*/ 7562056 h 8539957"/>
                  <a:gd name="connsiteX9" fmla="*/ 0 w 5132388"/>
                  <a:gd name="connsiteY9" fmla="*/ 8539957 h 8539957"/>
                  <a:gd name="connsiteX10" fmla="*/ 560388 w 5132388"/>
                  <a:gd name="connsiteY10" fmla="*/ 8521700 h 8539957"/>
                  <a:gd name="connsiteX11" fmla="*/ 562770 w 5132388"/>
                  <a:gd name="connsiteY11" fmla="*/ 7531100 h 8539957"/>
                  <a:gd name="connsiteX12" fmla="*/ 573088 w 5132388"/>
                  <a:gd name="connsiteY12" fmla="*/ 6972300 h 8539957"/>
                  <a:gd name="connsiteX13" fmla="*/ 600869 w 5132388"/>
                  <a:gd name="connsiteY13" fmla="*/ 6550819 h 8539957"/>
                  <a:gd name="connsiteX14" fmla="*/ 708819 w 5132388"/>
                  <a:gd name="connsiteY14" fmla="*/ 6030119 h 8539957"/>
                  <a:gd name="connsiteX15" fmla="*/ 840582 w 5132388"/>
                  <a:gd name="connsiteY15" fmla="*/ 5618956 h 8539957"/>
                  <a:gd name="connsiteX16" fmla="*/ 1030288 w 5132388"/>
                  <a:gd name="connsiteY16" fmla="*/ 5181600 h 8539957"/>
                  <a:gd name="connsiteX17" fmla="*/ 1182688 w 5132388"/>
                  <a:gd name="connsiteY17" fmla="*/ 5029200 h 8539957"/>
                  <a:gd name="connsiteX18" fmla="*/ 1423988 w 5132388"/>
                  <a:gd name="connsiteY18" fmla="*/ 4851400 h 8539957"/>
                  <a:gd name="connsiteX19" fmla="*/ 1677988 w 5132388"/>
                  <a:gd name="connsiteY19" fmla="*/ 4699000 h 8539957"/>
                  <a:gd name="connsiteX20" fmla="*/ 2033588 w 5132388"/>
                  <a:gd name="connsiteY20" fmla="*/ 4572000 h 8539957"/>
                  <a:gd name="connsiteX21" fmla="*/ 2516188 w 5132388"/>
                  <a:gd name="connsiteY21" fmla="*/ 4495800 h 8539957"/>
                  <a:gd name="connsiteX22" fmla="*/ 2871788 w 5132388"/>
                  <a:gd name="connsiteY22" fmla="*/ 4533900 h 8539957"/>
                  <a:gd name="connsiteX23" fmla="*/ 3176588 w 5132388"/>
                  <a:gd name="connsiteY23" fmla="*/ 4546600 h 8539957"/>
                  <a:gd name="connsiteX24" fmla="*/ 4129088 w 5132388"/>
                  <a:gd name="connsiteY24" fmla="*/ 4787900 h 8539957"/>
                  <a:gd name="connsiteX25" fmla="*/ 5081588 w 5132388"/>
                  <a:gd name="connsiteY25" fmla="*/ 5054600 h 8539957"/>
                  <a:gd name="connsiteX26" fmla="*/ 5132388 w 5132388"/>
                  <a:gd name="connsiteY26" fmla="*/ 4737100 h 8539957"/>
                  <a:gd name="connsiteX27" fmla="*/ 4192588 w 5132388"/>
                  <a:gd name="connsiteY27" fmla="*/ 4495800 h 8539957"/>
                  <a:gd name="connsiteX28" fmla="*/ 3544888 w 5132388"/>
                  <a:gd name="connsiteY28" fmla="*/ 4292600 h 8539957"/>
                  <a:gd name="connsiteX29" fmla="*/ 2922588 w 5132388"/>
                  <a:gd name="connsiteY29" fmla="*/ 4140200 h 8539957"/>
                  <a:gd name="connsiteX30" fmla="*/ 2363788 w 5132388"/>
                  <a:gd name="connsiteY30" fmla="*/ 4089400 h 8539957"/>
                  <a:gd name="connsiteX31" fmla="*/ 2084388 w 5132388"/>
                  <a:gd name="connsiteY31" fmla="*/ 4127500 h 8539957"/>
                  <a:gd name="connsiteX32" fmla="*/ 1601788 w 5132388"/>
                  <a:gd name="connsiteY32" fmla="*/ 4216400 h 8539957"/>
                  <a:gd name="connsiteX33" fmla="*/ 1220788 w 5132388"/>
                  <a:gd name="connsiteY33" fmla="*/ 4406900 h 8539957"/>
                  <a:gd name="connsiteX34" fmla="*/ 1020764 w 5132388"/>
                  <a:gd name="connsiteY34" fmla="*/ 4569618 h 8539957"/>
                  <a:gd name="connsiteX35" fmla="*/ 883445 w 5132388"/>
                  <a:gd name="connsiteY35" fmla="*/ 4696619 h 8539957"/>
                  <a:gd name="connsiteX36" fmla="*/ 697706 w 5132388"/>
                  <a:gd name="connsiteY36" fmla="*/ 4929981 h 8539957"/>
                  <a:gd name="connsiteX37" fmla="*/ 602456 w 5132388"/>
                  <a:gd name="connsiteY37" fmla="*/ 5057776 h 8539957"/>
                  <a:gd name="connsiteX38" fmla="*/ 517525 w 5132388"/>
                  <a:gd name="connsiteY38" fmla="*/ 5046663 h 8539957"/>
                  <a:gd name="connsiteX39" fmla="*/ 497682 w 5132388"/>
                  <a:gd name="connsiteY39" fmla="*/ 4993482 h 8539957"/>
                  <a:gd name="connsiteX40" fmla="*/ 552451 w 5132388"/>
                  <a:gd name="connsiteY40" fmla="*/ 4102100 h 8539957"/>
                  <a:gd name="connsiteX41" fmla="*/ 611188 w 5132388"/>
                  <a:gd name="connsiteY41" fmla="*/ 3213100 h 8539957"/>
                  <a:gd name="connsiteX42" fmla="*/ 649288 w 5132388"/>
                  <a:gd name="connsiteY42" fmla="*/ 2171700 h 8539957"/>
                  <a:gd name="connsiteX43" fmla="*/ 689769 w 5132388"/>
                  <a:gd name="connsiteY43" fmla="*/ 1026319 h 8539957"/>
                  <a:gd name="connsiteX44" fmla="*/ 734219 w 5132388"/>
                  <a:gd name="connsiteY44" fmla="*/ 12700 h 8539957"/>
                  <a:gd name="connsiteX45" fmla="*/ 366713 w 5132388"/>
                  <a:gd name="connsiteY45" fmla="*/ 0 h 8539957"/>
                  <a:gd name="connsiteX0" fmla="*/ 366713 w 5132388"/>
                  <a:gd name="connsiteY0" fmla="*/ 0 h 8539957"/>
                  <a:gd name="connsiteX1" fmla="*/ 356394 w 5132388"/>
                  <a:gd name="connsiteY1" fmla="*/ 230982 h 8539957"/>
                  <a:gd name="connsiteX2" fmla="*/ 354013 w 5132388"/>
                  <a:gd name="connsiteY2" fmla="*/ 1010443 h 8539957"/>
                  <a:gd name="connsiteX3" fmla="*/ 315119 w 5132388"/>
                  <a:gd name="connsiteY3" fmla="*/ 1861344 h 8539957"/>
                  <a:gd name="connsiteX4" fmla="*/ 287338 w 5132388"/>
                  <a:gd name="connsiteY4" fmla="*/ 2689225 h 8539957"/>
                  <a:gd name="connsiteX5" fmla="*/ 239713 w 5132388"/>
                  <a:gd name="connsiteY5" fmla="*/ 3659188 h 8539957"/>
                  <a:gd name="connsiteX6" fmla="*/ 110331 w 5132388"/>
                  <a:gd name="connsiteY6" fmla="*/ 5564982 h 8539957"/>
                  <a:gd name="connsiteX7" fmla="*/ 69851 w 5132388"/>
                  <a:gd name="connsiteY7" fmla="*/ 6535737 h 8539957"/>
                  <a:gd name="connsiteX8" fmla="*/ 36513 w 5132388"/>
                  <a:gd name="connsiteY8" fmla="*/ 7562056 h 8539957"/>
                  <a:gd name="connsiteX9" fmla="*/ 0 w 5132388"/>
                  <a:gd name="connsiteY9" fmla="*/ 8539957 h 8539957"/>
                  <a:gd name="connsiteX10" fmla="*/ 560388 w 5132388"/>
                  <a:gd name="connsiteY10" fmla="*/ 8521700 h 8539957"/>
                  <a:gd name="connsiteX11" fmla="*/ 562770 w 5132388"/>
                  <a:gd name="connsiteY11" fmla="*/ 7531100 h 8539957"/>
                  <a:gd name="connsiteX12" fmla="*/ 573088 w 5132388"/>
                  <a:gd name="connsiteY12" fmla="*/ 6972300 h 8539957"/>
                  <a:gd name="connsiteX13" fmla="*/ 600869 w 5132388"/>
                  <a:gd name="connsiteY13" fmla="*/ 6550819 h 8539957"/>
                  <a:gd name="connsiteX14" fmla="*/ 708819 w 5132388"/>
                  <a:gd name="connsiteY14" fmla="*/ 6030119 h 8539957"/>
                  <a:gd name="connsiteX15" fmla="*/ 840582 w 5132388"/>
                  <a:gd name="connsiteY15" fmla="*/ 5618956 h 8539957"/>
                  <a:gd name="connsiteX16" fmla="*/ 1030288 w 5132388"/>
                  <a:gd name="connsiteY16" fmla="*/ 5181600 h 8539957"/>
                  <a:gd name="connsiteX17" fmla="*/ 1182688 w 5132388"/>
                  <a:gd name="connsiteY17" fmla="*/ 5029200 h 8539957"/>
                  <a:gd name="connsiteX18" fmla="*/ 1423988 w 5132388"/>
                  <a:gd name="connsiteY18" fmla="*/ 4851400 h 8539957"/>
                  <a:gd name="connsiteX19" fmla="*/ 1677988 w 5132388"/>
                  <a:gd name="connsiteY19" fmla="*/ 4699000 h 8539957"/>
                  <a:gd name="connsiteX20" fmla="*/ 2033588 w 5132388"/>
                  <a:gd name="connsiteY20" fmla="*/ 4572000 h 8539957"/>
                  <a:gd name="connsiteX21" fmla="*/ 2516188 w 5132388"/>
                  <a:gd name="connsiteY21" fmla="*/ 4495800 h 8539957"/>
                  <a:gd name="connsiteX22" fmla="*/ 2871788 w 5132388"/>
                  <a:gd name="connsiteY22" fmla="*/ 4533900 h 8539957"/>
                  <a:gd name="connsiteX23" fmla="*/ 3176588 w 5132388"/>
                  <a:gd name="connsiteY23" fmla="*/ 4546600 h 8539957"/>
                  <a:gd name="connsiteX24" fmla="*/ 4129088 w 5132388"/>
                  <a:gd name="connsiteY24" fmla="*/ 4787900 h 8539957"/>
                  <a:gd name="connsiteX25" fmla="*/ 5081588 w 5132388"/>
                  <a:gd name="connsiteY25" fmla="*/ 5054600 h 8539957"/>
                  <a:gd name="connsiteX26" fmla="*/ 5132388 w 5132388"/>
                  <a:gd name="connsiteY26" fmla="*/ 4737100 h 8539957"/>
                  <a:gd name="connsiteX27" fmla="*/ 4192588 w 5132388"/>
                  <a:gd name="connsiteY27" fmla="*/ 4495800 h 8539957"/>
                  <a:gd name="connsiteX28" fmla="*/ 3544888 w 5132388"/>
                  <a:gd name="connsiteY28" fmla="*/ 4292600 h 8539957"/>
                  <a:gd name="connsiteX29" fmla="*/ 2922588 w 5132388"/>
                  <a:gd name="connsiteY29" fmla="*/ 4140200 h 8539957"/>
                  <a:gd name="connsiteX30" fmla="*/ 2363788 w 5132388"/>
                  <a:gd name="connsiteY30" fmla="*/ 4089400 h 8539957"/>
                  <a:gd name="connsiteX31" fmla="*/ 2084388 w 5132388"/>
                  <a:gd name="connsiteY31" fmla="*/ 4127500 h 8539957"/>
                  <a:gd name="connsiteX32" fmla="*/ 1601788 w 5132388"/>
                  <a:gd name="connsiteY32" fmla="*/ 4216400 h 8539957"/>
                  <a:gd name="connsiteX33" fmla="*/ 1220788 w 5132388"/>
                  <a:gd name="connsiteY33" fmla="*/ 4406900 h 8539957"/>
                  <a:gd name="connsiteX34" fmla="*/ 1020764 w 5132388"/>
                  <a:gd name="connsiteY34" fmla="*/ 4569618 h 8539957"/>
                  <a:gd name="connsiteX35" fmla="*/ 883445 w 5132388"/>
                  <a:gd name="connsiteY35" fmla="*/ 4696619 h 8539957"/>
                  <a:gd name="connsiteX36" fmla="*/ 697706 w 5132388"/>
                  <a:gd name="connsiteY36" fmla="*/ 4929981 h 8539957"/>
                  <a:gd name="connsiteX37" fmla="*/ 602456 w 5132388"/>
                  <a:gd name="connsiteY37" fmla="*/ 5057776 h 8539957"/>
                  <a:gd name="connsiteX38" fmla="*/ 517525 w 5132388"/>
                  <a:gd name="connsiteY38" fmla="*/ 5046663 h 8539957"/>
                  <a:gd name="connsiteX39" fmla="*/ 497682 w 5132388"/>
                  <a:gd name="connsiteY39" fmla="*/ 4993482 h 8539957"/>
                  <a:gd name="connsiteX40" fmla="*/ 552451 w 5132388"/>
                  <a:gd name="connsiteY40" fmla="*/ 4102100 h 8539957"/>
                  <a:gd name="connsiteX41" fmla="*/ 611188 w 5132388"/>
                  <a:gd name="connsiteY41" fmla="*/ 3213100 h 8539957"/>
                  <a:gd name="connsiteX42" fmla="*/ 649288 w 5132388"/>
                  <a:gd name="connsiteY42" fmla="*/ 2171700 h 8539957"/>
                  <a:gd name="connsiteX43" fmla="*/ 689769 w 5132388"/>
                  <a:gd name="connsiteY43" fmla="*/ 1026319 h 8539957"/>
                  <a:gd name="connsiteX44" fmla="*/ 734219 w 5132388"/>
                  <a:gd name="connsiteY44" fmla="*/ 12700 h 8539957"/>
                  <a:gd name="connsiteX45" fmla="*/ 366713 w 5132388"/>
                  <a:gd name="connsiteY45" fmla="*/ 0 h 8539957"/>
                  <a:gd name="connsiteX0" fmla="*/ 369095 w 5134770"/>
                  <a:gd name="connsiteY0" fmla="*/ 0 h 8521700"/>
                  <a:gd name="connsiteX1" fmla="*/ 358776 w 5134770"/>
                  <a:gd name="connsiteY1" fmla="*/ 230982 h 8521700"/>
                  <a:gd name="connsiteX2" fmla="*/ 356395 w 5134770"/>
                  <a:gd name="connsiteY2" fmla="*/ 1010443 h 8521700"/>
                  <a:gd name="connsiteX3" fmla="*/ 317501 w 5134770"/>
                  <a:gd name="connsiteY3" fmla="*/ 1861344 h 8521700"/>
                  <a:gd name="connsiteX4" fmla="*/ 289720 w 5134770"/>
                  <a:gd name="connsiteY4" fmla="*/ 2689225 h 8521700"/>
                  <a:gd name="connsiteX5" fmla="*/ 242095 w 5134770"/>
                  <a:gd name="connsiteY5" fmla="*/ 3659188 h 8521700"/>
                  <a:gd name="connsiteX6" fmla="*/ 112713 w 5134770"/>
                  <a:gd name="connsiteY6" fmla="*/ 5564982 h 8521700"/>
                  <a:gd name="connsiteX7" fmla="*/ 72233 w 5134770"/>
                  <a:gd name="connsiteY7" fmla="*/ 6535737 h 8521700"/>
                  <a:gd name="connsiteX8" fmla="*/ 38895 w 5134770"/>
                  <a:gd name="connsiteY8" fmla="*/ 7562056 h 8521700"/>
                  <a:gd name="connsiteX9" fmla="*/ 0 w 5134770"/>
                  <a:gd name="connsiteY9" fmla="*/ 8516145 h 8521700"/>
                  <a:gd name="connsiteX10" fmla="*/ 562770 w 5134770"/>
                  <a:gd name="connsiteY10" fmla="*/ 8521700 h 8521700"/>
                  <a:gd name="connsiteX11" fmla="*/ 565152 w 5134770"/>
                  <a:gd name="connsiteY11" fmla="*/ 7531100 h 8521700"/>
                  <a:gd name="connsiteX12" fmla="*/ 575470 w 5134770"/>
                  <a:gd name="connsiteY12" fmla="*/ 6972300 h 8521700"/>
                  <a:gd name="connsiteX13" fmla="*/ 603251 w 5134770"/>
                  <a:gd name="connsiteY13" fmla="*/ 6550819 h 8521700"/>
                  <a:gd name="connsiteX14" fmla="*/ 711201 w 5134770"/>
                  <a:gd name="connsiteY14" fmla="*/ 6030119 h 8521700"/>
                  <a:gd name="connsiteX15" fmla="*/ 842964 w 5134770"/>
                  <a:gd name="connsiteY15" fmla="*/ 5618956 h 8521700"/>
                  <a:gd name="connsiteX16" fmla="*/ 1032670 w 5134770"/>
                  <a:gd name="connsiteY16" fmla="*/ 5181600 h 8521700"/>
                  <a:gd name="connsiteX17" fmla="*/ 1185070 w 5134770"/>
                  <a:gd name="connsiteY17" fmla="*/ 5029200 h 8521700"/>
                  <a:gd name="connsiteX18" fmla="*/ 1426370 w 5134770"/>
                  <a:gd name="connsiteY18" fmla="*/ 4851400 h 8521700"/>
                  <a:gd name="connsiteX19" fmla="*/ 1680370 w 5134770"/>
                  <a:gd name="connsiteY19" fmla="*/ 4699000 h 8521700"/>
                  <a:gd name="connsiteX20" fmla="*/ 2035970 w 5134770"/>
                  <a:gd name="connsiteY20" fmla="*/ 4572000 h 8521700"/>
                  <a:gd name="connsiteX21" fmla="*/ 2518570 w 5134770"/>
                  <a:gd name="connsiteY21" fmla="*/ 4495800 h 8521700"/>
                  <a:gd name="connsiteX22" fmla="*/ 2874170 w 5134770"/>
                  <a:gd name="connsiteY22" fmla="*/ 4533900 h 8521700"/>
                  <a:gd name="connsiteX23" fmla="*/ 3178970 w 5134770"/>
                  <a:gd name="connsiteY23" fmla="*/ 4546600 h 8521700"/>
                  <a:gd name="connsiteX24" fmla="*/ 4131470 w 5134770"/>
                  <a:gd name="connsiteY24" fmla="*/ 4787900 h 8521700"/>
                  <a:gd name="connsiteX25" fmla="*/ 5083970 w 5134770"/>
                  <a:gd name="connsiteY25" fmla="*/ 5054600 h 8521700"/>
                  <a:gd name="connsiteX26" fmla="*/ 5134770 w 5134770"/>
                  <a:gd name="connsiteY26" fmla="*/ 4737100 h 8521700"/>
                  <a:gd name="connsiteX27" fmla="*/ 4194970 w 5134770"/>
                  <a:gd name="connsiteY27" fmla="*/ 4495800 h 8521700"/>
                  <a:gd name="connsiteX28" fmla="*/ 3547270 w 5134770"/>
                  <a:gd name="connsiteY28" fmla="*/ 4292600 h 8521700"/>
                  <a:gd name="connsiteX29" fmla="*/ 2924970 w 5134770"/>
                  <a:gd name="connsiteY29" fmla="*/ 4140200 h 8521700"/>
                  <a:gd name="connsiteX30" fmla="*/ 2366170 w 5134770"/>
                  <a:gd name="connsiteY30" fmla="*/ 4089400 h 8521700"/>
                  <a:gd name="connsiteX31" fmla="*/ 2086770 w 5134770"/>
                  <a:gd name="connsiteY31" fmla="*/ 4127500 h 8521700"/>
                  <a:gd name="connsiteX32" fmla="*/ 1604170 w 5134770"/>
                  <a:gd name="connsiteY32" fmla="*/ 4216400 h 8521700"/>
                  <a:gd name="connsiteX33" fmla="*/ 1223170 w 5134770"/>
                  <a:gd name="connsiteY33" fmla="*/ 4406900 h 8521700"/>
                  <a:gd name="connsiteX34" fmla="*/ 1023146 w 5134770"/>
                  <a:gd name="connsiteY34" fmla="*/ 4569618 h 8521700"/>
                  <a:gd name="connsiteX35" fmla="*/ 885827 w 5134770"/>
                  <a:gd name="connsiteY35" fmla="*/ 4696619 h 8521700"/>
                  <a:gd name="connsiteX36" fmla="*/ 700088 w 5134770"/>
                  <a:gd name="connsiteY36" fmla="*/ 4929981 h 8521700"/>
                  <a:gd name="connsiteX37" fmla="*/ 604838 w 5134770"/>
                  <a:gd name="connsiteY37" fmla="*/ 5057776 h 8521700"/>
                  <a:gd name="connsiteX38" fmla="*/ 519907 w 5134770"/>
                  <a:gd name="connsiteY38" fmla="*/ 5046663 h 8521700"/>
                  <a:gd name="connsiteX39" fmla="*/ 500064 w 5134770"/>
                  <a:gd name="connsiteY39" fmla="*/ 4993482 h 8521700"/>
                  <a:gd name="connsiteX40" fmla="*/ 554833 w 5134770"/>
                  <a:gd name="connsiteY40" fmla="*/ 4102100 h 8521700"/>
                  <a:gd name="connsiteX41" fmla="*/ 613570 w 5134770"/>
                  <a:gd name="connsiteY41" fmla="*/ 3213100 h 8521700"/>
                  <a:gd name="connsiteX42" fmla="*/ 651670 w 5134770"/>
                  <a:gd name="connsiteY42" fmla="*/ 2171700 h 8521700"/>
                  <a:gd name="connsiteX43" fmla="*/ 692151 w 5134770"/>
                  <a:gd name="connsiteY43" fmla="*/ 1026319 h 8521700"/>
                  <a:gd name="connsiteX44" fmla="*/ 736601 w 5134770"/>
                  <a:gd name="connsiteY44" fmla="*/ 12700 h 8521700"/>
                  <a:gd name="connsiteX45" fmla="*/ 369095 w 5134770"/>
                  <a:gd name="connsiteY45" fmla="*/ 0 h 8521700"/>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1032670 w 5134770"/>
                  <a:gd name="connsiteY16" fmla="*/ 5181600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2086770 w 5134770"/>
                  <a:gd name="connsiteY31" fmla="*/ 4127500 h 8524081"/>
                  <a:gd name="connsiteX32" fmla="*/ 1604170 w 5134770"/>
                  <a:gd name="connsiteY32" fmla="*/ 421640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70757 w 5134770"/>
                  <a:gd name="connsiteY16" fmla="*/ 529113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2086770 w 5134770"/>
                  <a:gd name="connsiteY31" fmla="*/ 4127500 h 8524081"/>
                  <a:gd name="connsiteX32" fmla="*/ 1604170 w 5134770"/>
                  <a:gd name="connsiteY32" fmla="*/ 421640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2086770 w 5134770"/>
                  <a:gd name="connsiteY31" fmla="*/ 4127500 h 8524081"/>
                  <a:gd name="connsiteX32" fmla="*/ 1604170 w 5134770"/>
                  <a:gd name="connsiteY32" fmla="*/ 421640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2086770 w 5134770"/>
                  <a:gd name="connsiteY31" fmla="*/ 4127500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404270 w 5134770"/>
                  <a:gd name="connsiteY30" fmla="*/ 4101306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0939 w 5134770"/>
                  <a:gd name="connsiteY21" fmla="*/ 4502944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404270 w 5134770"/>
                  <a:gd name="connsiteY30" fmla="*/ 4101306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404270 w 5134770"/>
                  <a:gd name="connsiteY30" fmla="*/ 4101306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33900 h 8524081"/>
                  <a:gd name="connsiteX23" fmla="*/ 2877345 w 5134770"/>
                  <a:gd name="connsiteY23" fmla="*/ 4521201 h 8524081"/>
                  <a:gd name="connsiteX24" fmla="*/ 3178970 w 5134770"/>
                  <a:gd name="connsiteY24" fmla="*/ 4546600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7345 w 5134770"/>
                  <a:gd name="connsiteY23" fmla="*/ 4521201 h 8524081"/>
                  <a:gd name="connsiteX24" fmla="*/ 3178970 w 5134770"/>
                  <a:gd name="connsiteY24" fmla="*/ 4546600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9726 w 5134770"/>
                  <a:gd name="connsiteY23" fmla="*/ 4509294 h 8524081"/>
                  <a:gd name="connsiteX24" fmla="*/ 3178970 w 5134770"/>
                  <a:gd name="connsiteY24" fmla="*/ 4546600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78970 w 5134770"/>
                  <a:gd name="connsiteY24" fmla="*/ 4546600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2507 w 5134770"/>
                  <a:gd name="connsiteY29" fmla="*/ 4304506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7352 w 5134770"/>
                  <a:gd name="connsiteY28" fmla="*/ 4488656 h 8524081"/>
                  <a:gd name="connsiteX29" fmla="*/ 3542507 w 5134770"/>
                  <a:gd name="connsiteY29" fmla="*/ 4304506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02895 w 5134770"/>
                  <a:gd name="connsiteY25" fmla="*/ 4792663 h 8524081"/>
                  <a:gd name="connsiteX26" fmla="*/ 5083970 w 5134770"/>
                  <a:gd name="connsiteY26" fmla="*/ 5054600 h 8524081"/>
                  <a:gd name="connsiteX27" fmla="*/ 5134770 w 5134770"/>
                  <a:gd name="connsiteY27" fmla="*/ 4737100 h 8524081"/>
                  <a:gd name="connsiteX28" fmla="*/ 4197352 w 5134770"/>
                  <a:gd name="connsiteY28" fmla="*/ 4488656 h 8524081"/>
                  <a:gd name="connsiteX29" fmla="*/ 3542507 w 5134770"/>
                  <a:gd name="connsiteY29" fmla="*/ 4304506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02895 w 5134770"/>
                  <a:gd name="connsiteY25" fmla="*/ 4792663 h 8524081"/>
                  <a:gd name="connsiteX26" fmla="*/ 5057777 w 5134770"/>
                  <a:gd name="connsiteY26" fmla="*/ 5061744 h 8524081"/>
                  <a:gd name="connsiteX27" fmla="*/ 5134770 w 5134770"/>
                  <a:gd name="connsiteY27" fmla="*/ 4737100 h 8524081"/>
                  <a:gd name="connsiteX28" fmla="*/ 4197352 w 5134770"/>
                  <a:gd name="connsiteY28" fmla="*/ 4488656 h 8524081"/>
                  <a:gd name="connsiteX29" fmla="*/ 3542507 w 5134770"/>
                  <a:gd name="connsiteY29" fmla="*/ 4304506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34770" h="8524081">
                    <a:moveTo>
                      <a:pt x="369095" y="0"/>
                    </a:moveTo>
                    <a:cubicBezTo>
                      <a:pt x="368830" y="76994"/>
                      <a:pt x="359041" y="153988"/>
                      <a:pt x="358776" y="230982"/>
                    </a:cubicBezTo>
                    <a:cubicBezTo>
                      <a:pt x="357982" y="490802"/>
                      <a:pt x="357189" y="750623"/>
                      <a:pt x="356395" y="1010443"/>
                    </a:cubicBezTo>
                    <a:cubicBezTo>
                      <a:pt x="341843" y="1293283"/>
                      <a:pt x="332053" y="1578504"/>
                      <a:pt x="317501" y="1861344"/>
                    </a:cubicBezTo>
                    <a:lnTo>
                      <a:pt x="289720" y="2689225"/>
                    </a:lnTo>
                    <a:cubicBezTo>
                      <a:pt x="273051" y="3057789"/>
                      <a:pt x="258763" y="3314437"/>
                      <a:pt x="242095" y="3659188"/>
                    </a:cubicBezTo>
                    <a:cubicBezTo>
                      <a:pt x="198968" y="4294453"/>
                      <a:pt x="124883" y="4834467"/>
                      <a:pt x="112713" y="5564982"/>
                    </a:cubicBezTo>
                    <a:cubicBezTo>
                      <a:pt x="107951" y="5903649"/>
                      <a:pt x="84536" y="6202891"/>
                      <a:pt x="72233" y="6535737"/>
                    </a:cubicBezTo>
                    <a:cubicBezTo>
                      <a:pt x="59930" y="6868583"/>
                      <a:pt x="38895" y="7231856"/>
                      <a:pt x="38895" y="7562056"/>
                    </a:cubicBezTo>
                    <a:cubicBezTo>
                      <a:pt x="26724" y="7888023"/>
                      <a:pt x="5027" y="8190178"/>
                      <a:pt x="0" y="8516145"/>
                    </a:cubicBezTo>
                    <a:lnTo>
                      <a:pt x="567533" y="8524081"/>
                    </a:lnTo>
                    <a:cubicBezTo>
                      <a:pt x="566739" y="8193087"/>
                      <a:pt x="565946" y="7862094"/>
                      <a:pt x="565152" y="7531100"/>
                    </a:cubicBezTo>
                    <a:cubicBezTo>
                      <a:pt x="564623" y="7344833"/>
                      <a:pt x="575999" y="7158567"/>
                      <a:pt x="575470" y="6972300"/>
                    </a:cubicBezTo>
                    <a:lnTo>
                      <a:pt x="603251" y="6550819"/>
                    </a:lnTo>
                    <a:lnTo>
                      <a:pt x="711201" y="6030119"/>
                    </a:lnTo>
                    <a:lnTo>
                      <a:pt x="842964" y="5618956"/>
                    </a:lnTo>
                    <a:lnTo>
                      <a:pt x="989807" y="5272088"/>
                    </a:lnTo>
                    <a:lnTo>
                      <a:pt x="1185070" y="5029200"/>
                    </a:lnTo>
                    <a:lnTo>
                      <a:pt x="1426370" y="4851400"/>
                    </a:lnTo>
                    <a:lnTo>
                      <a:pt x="1680370" y="4699000"/>
                    </a:lnTo>
                    <a:lnTo>
                      <a:pt x="2021682" y="4569619"/>
                    </a:lnTo>
                    <a:lnTo>
                      <a:pt x="2423320" y="4507706"/>
                    </a:lnTo>
                    <a:lnTo>
                      <a:pt x="2874170" y="4514850"/>
                    </a:lnTo>
                    <a:cubicBezTo>
                      <a:pt x="2878403" y="4514586"/>
                      <a:pt x="2868350" y="4514321"/>
                      <a:pt x="2872583" y="4514057"/>
                    </a:cubicBezTo>
                    <a:lnTo>
                      <a:pt x="3183732" y="4568031"/>
                    </a:lnTo>
                    <a:lnTo>
                      <a:pt x="4102895" y="4792663"/>
                    </a:lnTo>
                    <a:lnTo>
                      <a:pt x="5057777" y="5061744"/>
                    </a:lnTo>
                    <a:lnTo>
                      <a:pt x="5134770" y="4737100"/>
                    </a:lnTo>
                    <a:lnTo>
                      <a:pt x="4197352" y="4488656"/>
                    </a:lnTo>
                    <a:lnTo>
                      <a:pt x="3542507" y="4304506"/>
                    </a:lnTo>
                    <a:lnTo>
                      <a:pt x="2924970" y="4140200"/>
                    </a:lnTo>
                    <a:lnTo>
                      <a:pt x="2404270" y="4101306"/>
                    </a:lnTo>
                    <a:lnTo>
                      <a:pt x="1965326" y="4125119"/>
                    </a:lnTo>
                    <a:lnTo>
                      <a:pt x="1573214" y="4235450"/>
                    </a:lnTo>
                    <a:lnTo>
                      <a:pt x="1223170" y="4406900"/>
                    </a:lnTo>
                    <a:lnTo>
                      <a:pt x="1023146" y="4569618"/>
                    </a:lnTo>
                    <a:lnTo>
                      <a:pt x="885827" y="4696619"/>
                    </a:lnTo>
                    <a:lnTo>
                      <a:pt x="700088" y="4929981"/>
                    </a:lnTo>
                    <a:lnTo>
                      <a:pt x="604838" y="5057776"/>
                    </a:lnTo>
                    <a:lnTo>
                      <a:pt x="519907" y="5046663"/>
                    </a:lnTo>
                    <a:lnTo>
                      <a:pt x="500064" y="4993482"/>
                    </a:lnTo>
                    <a:lnTo>
                      <a:pt x="554833" y="4102100"/>
                    </a:lnTo>
                    <a:cubicBezTo>
                      <a:pt x="572030" y="3803386"/>
                      <a:pt x="593991" y="3509433"/>
                      <a:pt x="613570" y="3213100"/>
                    </a:cubicBezTo>
                    <a:lnTo>
                      <a:pt x="651670" y="2171700"/>
                    </a:lnTo>
                    <a:lnTo>
                      <a:pt x="692151" y="1026319"/>
                    </a:lnTo>
                    <a:lnTo>
                      <a:pt x="736601" y="12700"/>
                    </a:lnTo>
                    <a:lnTo>
                      <a:pt x="369095" y="0"/>
                    </a:lnTo>
                    <a:close/>
                  </a:path>
                </a:pathLst>
              </a:cu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Text Box 31"/>
            <p:cNvSpPr txBox="1">
              <a:spLocks noChangeArrowheads="1"/>
            </p:cNvSpPr>
            <p:nvPr/>
          </p:nvSpPr>
          <p:spPr bwMode="auto">
            <a:xfrm>
              <a:off x="11222152" y="-1334700"/>
              <a:ext cx="4005131" cy="954561"/>
            </a:xfrm>
            <a:prstGeom prst="rect">
              <a:avLst/>
            </a:prstGeom>
            <a:noFill/>
            <a:ln w="9525">
              <a:noFill/>
              <a:miter lim="800000"/>
              <a:headEnd/>
              <a:tailEnd/>
            </a:ln>
          </p:spPr>
          <p:txBody>
            <a:bodyPr vert="horz"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吹田高架橋</a:t>
              </a:r>
              <a:endParaRPr lang="en-US" altLang="ja-JP" sz="12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spTree>
    <p:extLst>
      <p:ext uri="{BB962C8B-B14F-4D97-AF65-F5344CB8AC3E}">
        <p14:creationId xmlns:p14="http://schemas.microsoft.com/office/powerpoint/2010/main" val="2938261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17" name="テキスト ボックス 16"/>
          <p:cNvSpPr txBox="1"/>
          <p:nvPr/>
        </p:nvSpPr>
        <p:spPr>
          <a:xfrm>
            <a:off x="1187624" y="1231007"/>
            <a:ext cx="7200800" cy="5029582"/>
          </a:xfrm>
          <a:prstGeom prst="rect">
            <a:avLst/>
          </a:prstGeom>
          <a:noFill/>
        </p:spPr>
        <p:txBody>
          <a:bodyPr wrap="square" rtlCol="0">
            <a:spAutoFit/>
          </a:bodyPr>
          <a:lstStyle/>
          <a:p>
            <a:pPr>
              <a:lnSpc>
                <a:spcPts val="3500"/>
              </a:lnSpc>
            </a:pPr>
            <a:r>
              <a:rPr lang="ja-JP" altLang="en-US" sz="3600" dirty="0">
                <a:latin typeface="HGSｺﾞｼｯｸM" panose="020B0600000000000000" pitchFamily="50" charset="-128"/>
                <a:ea typeface="HGSｺﾞｼｯｸM" panose="020B0600000000000000" pitchFamily="50" charset="-128"/>
              </a:rPr>
              <a:t>１．更新計画の概要</a:t>
            </a:r>
            <a:endParaRPr lang="en-US" altLang="ja-JP" sz="3600" dirty="0">
              <a:latin typeface="HGSｺﾞｼｯｸM" panose="020B0600000000000000" pitchFamily="50" charset="-128"/>
              <a:ea typeface="HGSｺﾞｼｯｸM" panose="020B0600000000000000" pitchFamily="50" charset="-128"/>
            </a:endParaRPr>
          </a:p>
          <a:p>
            <a:pPr>
              <a:lnSpc>
                <a:spcPts val="3500"/>
              </a:lnSpc>
            </a:pPr>
            <a:endParaRPr lang="en-US" altLang="ja-JP" sz="3600" dirty="0">
              <a:latin typeface="HGSｺﾞｼｯｸM" panose="020B0600000000000000" pitchFamily="50" charset="-128"/>
              <a:ea typeface="HGSｺﾞｼｯｸM" panose="020B0600000000000000" pitchFamily="50" charset="-128"/>
            </a:endParaRPr>
          </a:p>
          <a:p>
            <a:pPr>
              <a:lnSpc>
                <a:spcPts val="3500"/>
              </a:lnSpc>
            </a:pPr>
            <a:r>
              <a:rPr lang="ja-JP" altLang="en-US" sz="3600" dirty="0">
                <a:latin typeface="HGSｺﾞｼｯｸM" panose="020B0600000000000000" pitchFamily="50" charset="-128"/>
                <a:ea typeface="HGSｺﾞｼｯｸM" panose="020B0600000000000000" pitchFamily="50" charset="-128"/>
              </a:rPr>
              <a:t>２．前回までの検討内容</a:t>
            </a:r>
            <a:endParaRPr lang="en-US" altLang="ja-JP" sz="3600" dirty="0">
              <a:latin typeface="HGSｺﾞｼｯｸM" panose="020B0600000000000000" pitchFamily="50" charset="-128"/>
              <a:ea typeface="HGSｺﾞｼｯｸM" panose="020B0600000000000000" pitchFamily="50" charset="-128"/>
            </a:endParaRPr>
          </a:p>
          <a:p>
            <a:pPr>
              <a:lnSpc>
                <a:spcPts val="3500"/>
              </a:lnSpc>
            </a:pPr>
            <a:endParaRPr lang="en-US" altLang="ja-JP" sz="3600" dirty="0">
              <a:latin typeface="HGSｺﾞｼｯｸM" panose="020B0600000000000000" pitchFamily="50" charset="-128"/>
              <a:ea typeface="HGSｺﾞｼｯｸM" panose="020B0600000000000000" pitchFamily="50" charset="-128"/>
            </a:endParaRPr>
          </a:p>
          <a:p>
            <a:pPr>
              <a:lnSpc>
                <a:spcPts val="3500"/>
              </a:lnSpc>
            </a:pPr>
            <a:r>
              <a:rPr lang="ja-JP" altLang="en-US" sz="3600" dirty="0">
                <a:latin typeface="HGSｺﾞｼｯｸM" panose="020B0600000000000000" pitchFamily="50" charset="-128"/>
                <a:ea typeface="HGSｺﾞｼｯｸM" panose="020B0600000000000000" pitchFamily="50" charset="-128"/>
              </a:rPr>
              <a:t>３．更新判定フローの閾値の検討</a:t>
            </a:r>
            <a:endParaRPr lang="en-US" altLang="ja-JP" sz="3600" dirty="0">
              <a:latin typeface="HGSｺﾞｼｯｸM" panose="020B0600000000000000" pitchFamily="50" charset="-128"/>
              <a:ea typeface="HGSｺﾞｼｯｸM" panose="020B0600000000000000" pitchFamily="50" charset="-128"/>
            </a:endParaRPr>
          </a:p>
          <a:p>
            <a:pPr>
              <a:lnSpc>
                <a:spcPts val="3500"/>
              </a:lnSpc>
            </a:pPr>
            <a:endParaRPr lang="en-US" altLang="ja-JP" sz="3600" dirty="0">
              <a:latin typeface="HGSｺﾞｼｯｸM" panose="020B0600000000000000" pitchFamily="50" charset="-128"/>
              <a:ea typeface="HGSｺﾞｼｯｸM" panose="020B0600000000000000" pitchFamily="50" charset="-128"/>
            </a:endParaRPr>
          </a:p>
          <a:p>
            <a:pPr>
              <a:lnSpc>
                <a:spcPts val="3500"/>
              </a:lnSpc>
            </a:pPr>
            <a:r>
              <a:rPr lang="ja-JP" altLang="en-US" sz="3600" dirty="0">
                <a:latin typeface="HGSｺﾞｼｯｸM" panose="020B0600000000000000" pitchFamily="50" charset="-128"/>
                <a:ea typeface="HGSｺﾞｼｯｸM" panose="020B0600000000000000" pitchFamily="50" charset="-128"/>
              </a:rPr>
              <a:t>４．抽出済み２橋の</a:t>
            </a:r>
            <a:r>
              <a:rPr lang="ja-JP" altLang="en-US" sz="3600" dirty="0" smtClean="0">
                <a:latin typeface="HGSｺﾞｼｯｸM" panose="020B0600000000000000" pitchFamily="50" charset="-128"/>
                <a:ea typeface="HGSｺﾞｼｯｸM" panose="020B0600000000000000" pitchFamily="50" charset="-128"/>
              </a:rPr>
              <a:t>検討</a:t>
            </a:r>
            <a:r>
              <a:rPr lang="ja-JP" altLang="en-US" sz="3600" dirty="0">
                <a:latin typeface="HGSｺﾞｼｯｸM" panose="020B0600000000000000" pitchFamily="50" charset="-128"/>
                <a:ea typeface="HGSｺﾞｼｯｸM" panose="020B0600000000000000" pitchFamily="50" charset="-128"/>
              </a:rPr>
              <a:t>状況</a:t>
            </a:r>
            <a:endParaRPr lang="en-US" altLang="ja-JP" sz="3600" dirty="0">
              <a:latin typeface="HGSｺﾞｼｯｸM" panose="020B0600000000000000" pitchFamily="50" charset="-128"/>
              <a:ea typeface="HGSｺﾞｼｯｸM" panose="020B0600000000000000" pitchFamily="50" charset="-128"/>
            </a:endParaRPr>
          </a:p>
          <a:p>
            <a:pPr>
              <a:lnSpc>
                <a:spcPts val="3500"/>
              </a:lnSpc>
            </a:pPr>
            <a:endParaRPr lang="en-US" altLang="ja-JP" sz="3600" dirty="0">
              <a:latin typeface="HGSｺﾞｼｯｸM" panose="020B0600000000000000" pitchFamily="50" charset="-128"/>
              <a:ea typeface="HGSｺﾞｼｯｸM" panose="020B0600000000000000" pitchFamily="50" charset="-128"/>
            </a:endParaRPr>
          </a:p>
          <a:p>
            <a:pPr>
              <a:lnSpc>
                <a:spcPts val="3500"/>
              </a:lnSpc>
            </a:pPr>
            <a:r>
              <a:rPr lang="ja-JP" altLang="en-US" sz="3600" dirty="0">
                <a:latin typeface="HGSｺﾞｼｯｸM" panose="020B0600000000000000" pitchFamily="50" charset="-128"/>
                <a:ea typeface="HGSｺﾞｼｯｸM" panose="020B0600000000000000" pitchFamily="50" charset="-128"/>
              </a:rPr>
              <a:t>５．今回抽出３橋の特徴説明</a:t>
            </a:r>
            <a:endParaRPr lang="en-US" altLang="ja-JP" sz="3600" dirty="0">
              <a:latin typeface="HGSｺﾞｼｯｸM" panose="020B0600000000000000" pitchFamily="50" charset="-128"/>
              <a:ea typeface="HGSｺﾞｼｯｸM" panose="020B0600000000000000" pitchFamily="50" charset="-128"/>
            </a:endParaRPr>
          </a:p>
          <a:p>
            <a:pPr>
              <a:lnSpc>
                <a:spcPts val="3500"/>
              </a:lnSpc>
            </a:pPr>
            <a:endParaRPr lang="en-US" altLang="ja-JP" sz="3600" dirty="0">
              <a:latin typeface="HGSｺﾞｼｯｸM" panose="020B0600000000000000" pitchFamily="50" charset="-128"/>
              <a:ea typeface="HGSｺﾞｼｯｸM" panose="020B0600000000000000" pitchFamily="50" charset="-128"/>
            </a:endParaRPr>
          </a:p>
          <a:p>
            <a:pPr>
              <a:lnSpc>
                <a:spcPts val="3500"/>
              </a:lnSpc>
            </a:pPr>
            <a:r>
              <a:rPr lang="ja-JP" altLang="en-US" sz="3600" dirty="0">
                <a:latin typeface="HGSｺﾞｼｯｸM" panose="020B0600000000000000" pitchFamily="50" charset="-128"/>
                <a:ea typeface="HGSｺﾞｼｯｸM" panose="020B0600000000000000" pitchFamily="50" charset="-128"/>
              </a:rPr>
              <a:t>６．まとめ</a:t>
            </a:r>
            <a:endParaRPr lang="en-US" altLang="ja-JP"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Tree>
    <p:extLst>
      <p:ext uri="{BB962C8B-B14F-4D97-AF65-F5344CB8AC3E}">
        <p14:creationId xmlns:p14="http://schemas.microsoft.com/office/powerpoint/2010/main" val="1541944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dirty="0"/>
          </a:p>
        </p:txBody>
      </p:sp>
      <p:sp>
        <p:nvSpPr>
          <p:cNvPr id="6" name="タイトル 1"/>
          <p:cNvSpPr txBox="1">
            <a:spLocks/>
          </p:cNvSpPr>
          <p:nvPr/>
        </p:nvSpPr>
        <p:spPr>
          <a:xfrm>
            <a:off x="230832" y="238054"/>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000" dirty="0">
                <a:latin typeface="HGSｺﾞｼｯｸM" panose="020B0600000000000000" pitchFamily="50" charset="-128"/>
                <a:ea typeface="HGSｺﾞｼｯｸM" panose="020B0600000000000000" pitchFamily="50" charset="-128"/>
              </a:rPr>
              <a:t>３</a:t>
            </a:r>
            <a:r>
              <a:rPr lang="en-US" altLang="ja-JP" sz="3000" dirty="0">
                <a:latin typeface="HGSｺﾞｼｯｸM" panose="020B0600000000000000" pitchFamily="50" charset="-128"/>
                <a:ea typeface="HGSｺﾞｼｯｸM" panose="020B0600000000000000" pitchFamily="50" charset="-128"/>
              </a:rPr>
              <a:t>.</a:t>
            </a:r>
            <a:r>
              <a:rPr lang="ja-JP" altLang="en-US" sz="3000" dirty="0">
                <a:latin typeface="HGSｺﾞｼｯｸM" panose="020B0600000000000000" pitchFamily="50" charset="-128"/>
                <a:ea typeface="HGSｺﾞｼｯｸM" panose="020B0600000000000000" pitchFamily="50" charset="-128"/>
              </a:rPr>
              <a:t>更新判定フローの閾値の検討</a:t>
            </a:r>
            <a:endParaRPr lang="en-US" altLang="ja-JP" sz="30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solidFill>
                  <a:schemeClr val="tx1"/>
                </a:solidFill>
                <a:latin typeface="HGSｺﾞｼｯｸM" panose="020B0600000000000000" pitchFamily="50" charset="-128"/>
                <a:ea typeface="HGSｺﾞｼｯｸM" panose="020B0600000000000000" pitchFamily="50" charset="-128"/>
              </a:rPr>
              <a:t>９</a:t>
            </a:r>
            <a:r>
              <a:rPr lang="ja-JP" altLang="en-US" sz="2400" dirty="0" smtClean="0">
                <a:solidFill>
                  <a:schemeClr val="tx1"/>
                </a:solidFill>
                <a:latin typeface="HGSｺﾞｼｯｸM" panose="020B0600000000000000" pitchFamily="50" charset="-128"/>
                <a:ea typeface="HGSｺﾞｼｯｸM" panose="020B0600000000000000" pitchFamily="50" charset="-128"/>
              </a:rPr>
              <a:t>）小規模・高齢</a:t>
            </a:r>
            <a:r>
              <a:rPr lang="ja-JP" altLang="en-US" sz="2400" dirty="0">
                <a:solidFill>
                  <a:schemeClr val="tx1"/>
                </a:solidFill>
                <a:latin typeface="HGSｺﾞｼｯｸM" panose="020B0600000000000000" pitchFamily="50" charset="-128"/>
                <a:ea typeface="HGSｺﾞｼｯｸM" panose="020B0600000000000000" pitchFamily="50" charset="-128"/>
              </a:rPr>
              <a:t>橋の代表橋梁抽出</a:t>
            </a:r>
          </a:p>
        </p:txBody>
      </p:sp>
      <p:sp>
        <p:nvSpPr>
          <p:cNvPr id="7" name="正方形/長方形 6"/>
          <p:cNvSpPr/>
          <p:nvPr/>
        </p:nvSpPr>
        <p:spPr>
          <a:xfrm>
            <a:off x="594008" y="1540763"/>
            <a:ext cx="8442488" cy="101566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「建設後経過</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80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年以上の高齢橋」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「大型交通量が</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1000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台</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日以上」</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「橋長</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10m</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以上」の橋梁から抽出すると以下の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橋が抽出される。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健全度</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以下かつ単純桁の小規模橋梁を選択する。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14" name="正方形/長方形 13"/>
          <p:cNvSpPr/>
          <p:nvPr/>
        </p:nvSpPr>
        <p:spPr>
          <a:xfrm>
            <a:off x="2483768" y="7002316"/>
            <a:ext cx="3466641" cy="461665"/>
          </a:xfrm>
          <a:prstGeom prst="rect">
            <a:avLst/>
          </a:prstGeom>
        </p:spPr>
        <p:txBody>
          <a:bodyPr wrap="square">
            <a:spAutoFit/>
          </a:bodyPr>
          <a:lstStyle/>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近接物件の影響より、</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施工検討において、特有条件の多い橋梁である</a:t>
            </a:r>
          </a:p>
        </p:txBody>
      </p:sp>
      <p:graphicFrame>
        <p:nvGraphicFramePr>
          <p:cNvPr id="3" name="表 2"/>
          <p:cNvGraphicFramePr>
            <a:graphicFrameLocks noGrp="1"/>
          </p:cNvGraphicFramePr>
          <p:nvPr>
            <p:extLst>
              <p:ext uri="{D42A27DB-BD31-4B8C-83A1-F6EECF244321}">
                <p14:modId xmlns:p14="http://schemas.microsoft.com/office/powerpoint/2010/main" val="487088716"/>
              </p:ext>
            </p:extLst>
          </p:nvPr>
        </p:nvGraphicFramePr>
        <p:xfrm>
          <a:off x="857696" y="2599401"/>
          <a:ext cx="7795568" cy="3271722"/>
        </p:xfrm>
        <a:graphic>
          <a:graphicData uri="http://schemas.openxmlformats.org/drawingml/2006/table">
            <a:tbl>
              <a:tblPr firstRow="1" bandRow="1">
                <a:tableStyleId>{5C22544A-7EE6-4342-B048-85BDC9FD1C3A}</a:tableStyleId>
              </a:tblPr>
              <a:tblGrid>
                <a:gridCol w="964841">
                  <a:extLst>
                    <a:ext uri="{9D8B030D-6E8A-4147-A177-3AD203B41FA5}">
                      <a16:colId xmlns="" xmlns:a16="http://schemas.microsoft.com/office/drawing/2014/main" val="20000"/>
                    </a:ext>
                  </a:extLst>
                </a:gridCol>
                <a:gridCol w="607784">
                  <a:extLst>
                    <a:ext uri="{9D8B030D-6E8A-4147-A177-3AD203B41FA5}">
                      <a16:colId xmlns="" xmlns:a16="http://schemas.microsoft.com/office/drawing/2014/main" val="20001"/>
                    </a:ext>
                  </a:extLst>
                </a:gridCol>
                <a:gridCol w="489602">
                  <a:extLst>
                    <a:ext uri="{9D8B030D-6E8A-4147-A177-3AD203B41FA5}">
                      <a16:colId xmlns="" xmlns:a16="http://schemas.microsoft.com/office/drawing/2014/main" val="20002"/>
                    </a:ext>
                  </a:extLst>
                </a:gridCol>
                <a:gridCol w="489602">
                  <a:extLst>
                    <a:ext uri="{9D8B030D-6E8A-4147-A177-3AD203B41FA5}">
                      <a16:colId xmlns="" xmlns:a16="http://schemas.microsoft.com/office/drawing/2014/main" val="20003"/>
                    </a:ext>
                  </a:extLst>
                </a:gridCol>
                <a:gridCol w="489602">
                  <a:extLst>
                    <a:ext uri="{9D8B030D-6E8A-4147-A177-3AD203B41FA5}">
                      <a16:colId xmlns="" xmlns:a16="http://schemas.microsoft.com/office/drawing/2014/main" val="20004"/>
                    </a:ext>
                  </a:extLst>
                </a:gridCol>
                <a:gridCol w="557135">
                  <a:extLst>
                    <a:ext uri="{9D8B030D-6E8A-4147-A177-3AD203B41FA5}">
                      <a16:colId xmlns="" xmlns:a16="http://schemas.microsoft.com/office/drawing/2014/main" val="20005"/>
                    </a:ext>
                  </a:extLst>
                </a:gridCol>
                <a:gridCol w="945440">
                  <a:extLst>
                    <a:ext uri="{9D8B030D-6E8A-4147-A177-3AD203B41FA5}">
                      <a16:colId xmlns="" xmlns:a16="http://schemas.microsoft.com/office/drawing/2014/main" val="20006"/>
                    </a:ext>
                  </a:extLst>
                </a:gridCol>
                <a:gridCol w="540251">
                  <a:extLst>
                    <a:ext uri="{9D8B030D-6E8A-4147-A177-3AD203B41FA5}">
                      <a16:colId xmlns="" xmlns:a16="http://schemas.microsoft.com/office/drawing/2014/main" val="20007"/>
                    </a:ext>
                  </a:extLst>
                </a:gridCol>
                <a:gridCol w="986057">
                  <a:extLst>
                    <a:ext uri="{9D8B030D-6E8A-4147-A177-3AD203B41FA5}">
                      <a16:colId xmlns="" xmlns:a16="http://schemas.microsoft.com/office/drawing/2014/main" val="20008"/>
                    </a:ext>
                  </a:extLst>
                </a:gridCol>
                <a:gridCol w="531974">
                  <a:extLst>
                    <a:ext uri="{9D8B030D-6E8A-4147-A177-3AD203B41FA5}">
                      <a16:colId xmlns="" xmlns:a16="http://schemas.microsoft.com/office/drawing/2014/main" val="20009"/>
                    </a:ext>
                  </a:extLst>
                </a:gridCol>
                <a:gridCol w="596640">
                  <a:extLst>
                    <a:ext uri="{9D8B030D-6E8A-4147-A177-3AD203B41FA5}">
                      <a16:colId xmlns="" xmlns:a16="http://schemas.microsoft.com/office/drawing/2014/main" val="20010"/>
                    </a:ext>
                  </a:extLst>
                </a:gridCol>
                <a:gridCol w="596640">
                  <a:extLst>
                    <a:ext uri="{9D8B030D-6E8A-4147-A177-3AD203B41FA5}">
                      <a16:colId xmlns="" xmlns:a16="http://schemas.microsoft.com/office/drawing/2014/main" val="20011"/>
                    </a:ext>
                  </a:extLst>
                </a:gridCol>
              </a:tblGrid>
              <a:tr h="349454">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路線名称</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橋梁名称</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橋種</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経過年</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橋長</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径間数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zh-TW" altLang="en-US" sz="1050" u="none" strike="noStrike" kern="1200" dirty="0">
                          <a:solidFill>
                            <a:schemeClr val="tx1"/>
                          </a:solidFill>
                          <a:effectLst/>
                          <a:latin typeface="+mn-ea"/>
                          <a:ea typeface="+mn-ea"/>
                          <a:cs typeface="+mn-cs"/>
                        </a:rPr>
                        <a:t>大型車交通量</a:t>
                      </a:r>
                      <a:endParaRPr kumimoji="1" lang="en-US" altLang="zh-TW" sz="1050" u="none" strike="noStrike" kern="1200" dirty="0">
                        <a:solidFill>
                          <a:schemeClr val="tx1"/>
                        </a:solidFill>
                        <a:effectLst/>
                        <a:latin typeface="+mn-ea"/>
                        <a:ea typeface="+mn-ea"/>
                        <a:cs typeface="+mn-cs"/>
                      </a:endParaRPr>
                    </a:p>
                    <a:p>
                      <a:pPr marL="0" algn="ctr" rtl="0" eaLnBrk="1" fontAlgn="ctr" latinLnBrk="0" hangingPunct="1"/>
                      <a:r>
                        <a:rPr kumimoji="1" lang="zh-TW" altLang="en-US" sz="1050" u="none" strike="noStrike" kern="1200" dirty="0">
                          <a:solidFill>
                            <a:schemeClr val="tx1"/>
                          </a:solidFill>
                          <a:effectLst/>
                          <a:latin typeface="+mn-ea"/>
                          <a:ea typeface="+mn-ea"/>
                          <a:cs typeface="+mn-cs"/>
                        </a:rPr>
                        <a:t>（台</a:t>
                      </a:r>
                      <a:r>
                        <a:rPr kumimoji="1" lang="en-US" altLang="zh-TW" sz="1050" u="none" strike="noStrike" kern="1200" dirty="0">
                          <a:solidFill>
                            <a:schemeClr val="tx1"/>
                          </a:solidFill>
                          <a:effectLst/>
                          <a:latin typeface="+mn-ea"/>
                          <a:ea typeface="+mn-ea"/>
                          <a:cs typeface="+mn-cs"/>
                        </a:rPr>
                        <a:t>/</a:t>
                      </a:r>
                      <a:r>
                        <a:rPr kumimoji="1" lang="zh-TW" altLang="en-US" sz="1050" u="none" strike="noStrike" kern="1200" dirty="0">
                          <a:solidFill>
                            <a:schemeClr val="tx1"/>
                          </a:solidFill>
                          <a:effectLst/>
                          <a:latin typeface="+mn-ea"/>
                          <a:ea typeface="+mn-ea"/>
                          <a:cs typeface="+mn-cs"/>
                        </a:rPr>
                        <a:t>日）</a:t>
                      </a:r>
                      <a:endParaRPr kumimoji="1" lang="ja-JP" altLang="en-US" sz="1050" u="none" strike="noStrike" kern="1200" dirty="0">
                        <a:solidFill>
                          <a:schemeClr val="tx1"/>
                        </a:solidFill>
                        <a:effectLst/>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健全度</a:t>
                      </a:r>
                      <a:endParaRPr kumimoji="1" lang="en-US" altLang="ja-JP" sz="1050" u="none" strike="noStrike" kern="1200" dirty="0">
                        <a:solidFill>
                          <a:schemeClr val="tx1"/>
                        </a:solidFill>
                        <a:effectLst/>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en-US" altLang="ja-JP" sz="1050" u="none" strike="noStrike" kern="1200" dirty="0">
                          <a:solidFill>
                            <a:schemeClr val="tx1"/>
                          </a:solidFill>
                          <a:effectLst/>
                          <a:latin typeface="+mn-ea"/>
                          <a:ea typeface="+mn-ea"/>
                          <a:cs typeface="+mn-cs"/>
                        </a:rPr>
                        <a:t>25</a:t>
                      </a:r>
                      <a:r>
                        <a:rPr kumimoji="1" lang="ja-JP" altLang="en-US" sz="1050" u="none" strike="noStrike" kern="1200" dirty="0" err="1">
                          <a:solidFill>
                            <a:schemeClr val="tx1"/>
                          </a:solidFill>
                          <a:effectLst/>
                          <a:latin typeface="+mn-ea"/>
                          <a:ea typeface="+mn-ea"/>
                          <a:cs typeface="+mn-cs"/>
                        </a:rPr>
                        <a:t>ｔ</a:t>
                      </a:r>
                      <a:r>
                        <a:rPr kumimoji="1" lang="ja-JP" altLang="en-US" sz="1050" u="none" strike="noStrike" kern="1200" dirty="0">
                          <a:solidFill>
                            <a:schemeClr val="tx1"/>
                          </a:solidFill>
                          <a:effectLst/>
                          <a:latin typeface="+mn-ea"/>
                          <a:ea typeface="+mn-ea"/>
                          <a:cs typeface="+mn-cs"/>
                        </a:rPr>
                        <a:t>指定道路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交差</a:t>
                      </a:r>
                      <a:endParaRPr kumimoji="1" lang="en-US" altLang="ja-JP" sz="1050" u="none" strike="noStrike" kern="1200" dirty="0">
                        <a:solidFill>
                          <a:schemeClr val="tx1"/>
                        </a:solidFill>
                        <a:effectLst/>
                        <a:latin typeface="+mn-ea"/>
                        <a:ea typeface="+mn-ea"/>
                        <a:cs typeface="+mn-cs"/>
                      </a:endParaRPr>
                    </a:p>
                    <a:p>
                      <a:pPr marL="0" algn="ctr" rtl="0" eaLnBrk="1" fontAlgn="ctr" latinLnBrk="0" hangingPunct="1"/>
                      <a:r>
                        <a:rPr kumimoji="1" lang="ja-JP" altLang="en-US" sz="1050" u="none" strike="noStrike" kern="1200" dirty="0">
                          <a:solidFill>
                            <a:schemeClr val="tx1"/>
                          </a:solidFill>
                          <a:effectLst/>
                          <a:latin typeface="+mn-ea"/>
                          <a:ea typeface="+mn-ea"/>
                          <a:cs typeface="+mn-cs"/>
                        </a:rPr>
                        <a:t>物件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高齢橋項目の評価点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評価点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10000"/>
                  </a:ext>
                </a:extLst>
              </a:tr>
              <a:tr h="261713">
                <a:tc>
                  <a:txBody>
                    <a:bodyPr/>
                    <a:lstStyle/>
                    <a:p>
                      <a:pPr algn="l" fontAlgn="ctr"/>
                      <a:r>
                        <a:rPr lang="zh-TW"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泉佐野打田線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前川橋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31.4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1,532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76.33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61713">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京都守口線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楠葉橋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2,339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51.89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61713">
                <a:tc>
                  <a:txBody>
                    <a:bodyPr/>
                    <a:lstStyle/>
                    <a:p>
                      <a:pPr algn="l" fontAlgn="ctr"/>
                      <a:r>
                        <a:rPr lang="en-US" altLang="ja-JP" sz="1050" b="0" i="0" u="none" strike="noStrike" dirty="0">
                          <a:solidFill>
                            <a:schemeClr val="tx1"/>
                          </a:solidFill>
                          <a:effectLst/>
                          <a:latin typeface="ＭＳ Ｐゴシック" panose="020B0600070205080204" pitchFamily="50" charset="-128"/>
                          <a:ea typeface="ＭＳ Ｐゴシック" panose="020B0600070205080204" pitchFamily="50" charset="-128"/>
                        </a:rPr>
                        <a:t>423</a:t>
                      </a: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桟道橋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不明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1,524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261713">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京都守口線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小金井橋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2,546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68.29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261713">
                <a:tc>
                  <a:txBody>
                    <a:bodyPr/>
                    <a:lstStyle/>
                    <a:p>
                      <a:pPr algn="l" fontAlgn="ctr"/>
                      <a:r>
                        <a:rPr lang="ja-JP" altLang="en-US" sz="1050" b="0" i="0" u="none" strike="noStrike">
                          <a:solidFill>
                            <a:schemeClr val="tx1"/>
                          </a:solidFill>
                          <a:effectLst/>
                          <a:latin typeface="ＭＳ Ｐゴシック" panose="020B0600070205080204" pitchFamily="50" charset="-128"/>
                          <a:ea typeface="ＭＳ Ｐゴシック" panose="020B0600070205080204" pitchFamily="50" charset="-128"/>
                        </a:rPr>
                        <a:t>堺かつらぎ線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千寿橋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1,229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261713">
                <a:tc>
                  <a:txBody>
                    <a:bodyPr/>
                    <a:lstStyle/>
                    <a:p>
                      <a:pPr algn="l" fontAlgn="ctr"/>
                      <a:r>
                        <a:rPr lang="en-US" altLang="ja-JP" sz="1050" b="0" i="0" u="none" strike="noStrike">
                          <a:solidFill>
                            <a:schemeClr val="tx1"/>
                          </a:solidFill>
                          <a:effectLst/>
                          <a:latin typeface="ＭＳ Ｐゴシック" panose="020B0600070205080204" pitchFamily="50" charset="-128"/>
                          <a:ea typeface="ＭＳ Ｐゴシック" panose="020B0600070205080204" pitchFamily="50" charset="-128"/>
                        </a:rPr>
                        <a:t>423</a:t>
                      </a:r>
                      <a:r>
                        <a:rPr lang="ja-JP" altLang="en-US" sz="1050" b="0" i="0" u="none" strike="noStrike">
                          <a:solidFill>
                            <a:schemeClr val="tx1"/>
                          </a:solidFill>
                          <a:effectLst/>
                          <a:latin typeface="ＭＳ Ｐゴシック" panose="020B0600070205080204" pitchFamily="50" charset="-128"/>
                          <a:ea typeface="ＭＳ Ｐゴシック" panose="020B0600070205080204" pitchFamily="50" charset="-128"/>
                        </a:rPr>
                        <a:t>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新千代橋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1,524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68.08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25t指定道路予定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261713">
                <a:tc>
                  <a:txBody>
                    <a:bodyPr/>
                    <a:lstStyle/>
                    <a:p>
                      <a:pPr algn="l" fontAlgn="ctr"/>
                      <a:r>
                        <a:rPr lang="ja-JP" altLang="en-US" sz="1050" b="0" i="0" u="none" strike="noStrike">
                          <a:solidFill>
                            <a:schemeClr val="tx1"/>
                          </a:solidFill>
                          <a:effectLst/>
                          <a:latin typeface="ＭＳ Ｐゴシック" panose="020B0600070205080204" pitchFamily="50" charset="-128"/>
                          <a:ea typeface="ＭＳ Ｐゴシック" panose="020B0600070205080204" pitchFamily="50" charset="-128"/>
                        </a:rPr>
                        <a:t>守口門真線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古川橋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1,367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78.07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261713">
                <a:tc>
                  <a:txBody>
                    <a:bodyPr/>
                    <a:lstStyle/>
                    <a:p>
                      <a:pPr algn="l" fontAlgn="ctr"/>
                      <a:r>
                        <a:rPr lang="zh-TW"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甘南備川向線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古川橋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1,547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61.48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その他</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10008"/>
                  </a:ext>
                </a:extLst>
              </a:tr>
              <a:tr h="261713">
                <a:tc>
                  <a:txBody>
                    <a:bodyPr/>
                    <a:lstStyle/>
                    <a:p>
                      <a:pPr algn="l" fontAlgn="ctr"/>
                      <a:r>
                        <a:rPr lang="zh-TW" altLang="en-US" sz="1050" b="0" i="0" u="none" strike="noStrike">
                          <a:solidFill>
                            <a:schemeClr val="tx1"/>
                          </a:solidFill>
                          <a:effectLst/>
                          <a:latin typeface="ＭＳ Ｐゴシック" panose="020B0600070205080204" pitchFamily="50" charset="-128"/>
                          <a:ea typeface="ＭＳ Ｐゴシック" panose="020B0600070205080204" pitchFamily="50" charset="-128"/>
                        </a:rPr>
                        <a:t>大阪和泉泉南線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虎橋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1,200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71.89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25t</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指定道路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河川等</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9"/>
                  </a:ext>
                </a:extLst>
              </a:tr>
              <a:tr h="261713">
                <a:tc>
                  <a:txBody>
                    <a:bodyPr/>
                    <a:lstStyle/>
                    <a:p>
                      <a:pPr algn="l" fontAlgn="ctr"/>
                      <a:r>
                        <a:rPr lang="en-US" altLang="ja-JP" sz="1050" b="0" i="0" u="none" strike="noStrike" dirty="0">
                          <a:solidFill>
                            <a:schemeClr val="tx1"/>
                          </a:solidFill>
                          <a:effectLst/>
                          <a:latin typeface="ＭＳ Ｐゴシック" panose="020B0600070205080204" pitchFamily="50" charset="-128"/>
                          <a:ea typeface="ＭＳ Ｐゴシック" panose="020B0600070205080204" pitchFamily="50" charset="-128"/>
                        </a:rPr>
                        <a:t>170</a:t>
                      </a: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境橋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PC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1,195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その他</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0"/>
                  </a:ext>
                </a:extLst>
              </a:tr>
            </a:tbl>
          </a:graphicData>
        </a:graphic>
      </p:graphicFrame>
      <p:sp>
        <p:nvSpPr>
          <p:cNvPr id="25" name="正方形/長方形 24"/>
          <p:cNvSpPr/>
          <p:nvPr/>
        </p:nvSpPr>
        <p:spPr>
          <a:xfrm>
            <a:off x="1331640" y="5878170"/>
            <a:ext cx="5754584" cy="369332"/>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★抽出⑤：古川</a:t>
            </a:r>
            <a:r>
              <a:rPr lang="ja-JP" altLang="en-US" dirty="0">
                <a:solidFill>
                  <a:srgbClr val="000000"/>
                </a:solidFill>
                <a:latin typeface="ＭＳ Ｐゴシック" panose="020B0600070205080204" pitchFamily="50" charset="-128"/>
              </a:rPr>
              <a:t>橋</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14923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3814096" y="2706362"/>
            <a:ext cx="4718344" cy="3326046"/>
            <a:chOff x="3719203" y="2491758"/>
            <a:chExt cx="5028523" cy="3544697"/>
          </a:xfrm>
        </p:grpSpPr>
        <p:pic>
          <p:nvPicPr>
            <p:cNvPr id="13" name="図 12"/>
            <p:cNvPicPr>
              <a:picLocks noChangeAspect="1"/>
            </p:cNvPicPr>
            <p:nvPr/>
          </p:nvPicPr>
          <p:blipFill rotWithShape="1">
            <a:blip r:embed="rId3"/>
            <a:srcRect l="8536" t="16560" r="31942" b="29424"/>
            <a:stretch/>
          </p:blipFill>
          <p:spPr>
            <a:xfrm>
              <a:off x="3719203" y="2491758"/>
              <a:ext cx="5028523" cy="3544697"/>
            </a:xfrm>
            <a:prstGeom prst="rect">
              <a:avLst/>
            </a:prstGeom>
          </p:spPr>
        </p:pic>
        <p:sp>
          <p:nvSpPr>
            <p:cNvPr id="17" name="円/楕円 16"/>
            <p:cNvSpPr/>
            <p:nvPr/>
          </p:nvSpPr>
          <p:spPr>
            <a:xfrm rot="20809608">
              <a:off x="6144686" y="3610626"/>
              <a:ext cx="418967" cy="718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線吹き出し 2 (枠付き) 15"/>
            <p:cNvSpPr/>
            <p:nvPr/>
          </p:nvSpPr>
          <p:spPr>
            <a:xfrm>
              <a:off x="7308304" y="4754097"/>
              <a:ext cx="954107" cy="461665"/>
            </a:xfrm>
            <a:prstGeom prst="borderCallout2">
              <a:avLst>
                <a:gd name="adj1" fmla="val 45760"/>
                <a:gd name="adj2" fmla="val 299"/>
                <a:gd name="adj3" fmla="val 45643"/>
                <a:gd name="adj4" fmla="val -28104"/>
                <a:gd name="adj5" fmla="val -116865"/>
                <a:gd name="adj6" fmla="val -77339"/>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大正大</a:t>
              </a:r>
              <a:r>
                <a:rPr kumimoji="1" lang="ja-JP" altLang="en-US" sz="1200" dirty="0">
                  <a:solidFill>
                    <a:schemeClr val="tx1"/>
                  </a:solidFill>
                </a:rPr>
                <a:t>橋</a:t>
              </a:r>
              <a:endParaRPr kumimoji="1" lang="en-US" altLang="ja-JP" sz="1200" dirty="0">
                <a:solidFill>
                  <a:schemeClr val="tx1"/>
                </a:solidFill>
              </a:endParaRPr>
            </a:p>
            <a:p>
              <a:pPr algn="ctr"/>
              <a:r>
                <a:rPr lang="ja-JP" altLang="en-US" sz="1200" dirty="0">
                  <a:solidFill>
                    <a:schemeClr val="tx1"/>
                  </a:solidFill>
                </a:rPr>
                <a:t>新家田尻線</a:t>
              </a:r>
              <a:endParaRPr kumimoji="1" lang="ja-JP" altLang="en-US" sz="1200" dirty="0">
                <a:solidFill>
                  <a:schemeClr val="tx1"/>
                </a:solidFill>
              </a:endParaRPr>
            </a:p>
          </p:txBody>
        </p:sp>
        <p:sp>
          <p:nvSpPr>
            <p:cNvPr id="20" name="線吹き出し 2 (枠付き) 19"/>
            <p:cNvSpPr/>
            <p:nvPr/>
          </p:nvSpPr>
          <p:spPr>
            <a:xfrm>
              <a:off x="4204408" y="2764783"/>
              <a:ext cx="800219" cy="276999"/>
            </a:xfrm>
            <a:prstGeom prst="borderCallout2">
              <a:avLst>
                <a:gd name="adj1" fmla="val 39709"/>
                <a:gd name="adj2" fmla="val 99734"/>
                <a:gd name="adj3" fmla="val 39381"/>
                <a:gd name="adj4" fmla="val 119066"/>
                <a:gd name="adj5" fmla="val 151931"/>
                <a:gd name="adj6" fmla="val 165453"/>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紀州街道</a:t>
              </a:r>
              <a:endParaRPr kumimoji="1" lang="ja-JP" altLang="en-US" sz="1200" dirty="0">
                <a:solidFill>
                  <a:schemeClr val="tx1"/>
                </a:solidFill>
              </a:endParaRPr>
            </a:p>
          </p:txBody>
        </p:sp>
        <p:sp>
          <p:nvSpPr>
            <p:cNvPr id="23" name="線吹き出し 2 (枠付き) 22"/>
            <p:cNvSpPr/>
            <p:nvPr/>
          </p:nvSpPr>
          <p:spPr>
            <a:xfrm>
              <a:off x="4281351" y="3993377"/>
              <a:ext cx="646331" cy="276999"/>
            </a:xfrm>
            <a:prstGeom prst="borderCallout2">
              <a:avLst>
                <a:gd name="adj1" fmla="val 39709"/>
                <a:gd name="adj2" fmla="val 99734"/>
                <a:gd name="adj3" fmla="val 39104"/>
                <a:gd name="adj4" fmla="val 125889"/>
                <a:gd name="adj5" fmla="val 123154"/>
                <a:gd name="adj6" fmla="val 169326"/>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樫井川</a:t>
              </a:r>
              <a:endParaRPr kumimoji="1" lang="ja-JP" altLang="en-US" sz="1200" dirty="0">
                <a:solidFill>
                  <a:schemeClr val="tx1"/>
                </a:solidFill>
              </a:endParaRPr>
            </a:p>
          </p:txBody>
        </p:sp>
      </p:grpSp>
      <p:pic>
        <p:nvPicPr>
          <p:cNvPr id="8" name="図 7"/>
          <p:cNvPicPr>
            <a:picLocks noChangeAspect="1"/>
          </p:cNvPicPr>
          <p:nvPr/>
        </p:nvPicPr>
        <p:blipFill rotWithShape="1">
          <a:blip r:embed="rId4"/>
          <a:srcRect b="3272"/>
          <a:stretch/>
        </p:blipFill>
        <p:spPr>
          <a:xfrm>
            <a:off x="793359" y="2615208"/>
            <a:ext cx="2766609" cy="3717078"/>
          </a:xfrm>
          <a:prstGeom prst="rect">
            <a:avLst/>
          </a:prstGeom>
        </p:spPr>
      </p:pic>
      <p:sp>
        <p:nvSpPr>
          <p:cNvPr id="2" name="タイトル 1"/>
          <p:cNvSpPr>
            <a:spLocks noGrp="1"/>
          </p:cNvSpPr>
          <p:nvPr>
            <p:ph type="title"/>
          </p:nvPr>
        </p:nvSpPr>
        <p:spPr>
          <a:xfrm>
            <a:off x="230832" y="238054"/>
            <a:ext cx="871620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１）大正大橋の概要（</a:t>
            </a:r>
            <a:r>
              <a:rPr lang="en-US" altLang="ja-JP" sz="2700" dirty="0">
                <a:latin typeface="HGSｺﾞｼｯｸM" panose="020B0600000000000000" pitchFamily="50" charset="-128"/>
                <a:ea typeface="HGSｺﾞｼｯｸM" panose="020B0600000000000000" pitchFamily="50" charset="-128"/>
              </a:rPr>
              <a:t>1/3</a:t>
            </a:r>
            <a:r>
              <a:rPr lang="ja-JP" altLang="en-US" sz="2700" dirty="0">
                <a:latin typeface="HGSｺﾞｼｯｸM" panose="020B0600000000000000" pitchFamily="50" charset="-128"/>
                <a:ea typeface="HGSｺﾞｼｯｸM" panose="020B0600000000000000" pitchFamily="50" charset="-128"/>
              </a:rPr>
              <a:t>）</a:t>
            </a:r>
          </a:p>
        </p:txBody>
      </p:sp>
      <p:sp>
        <p:nvSpPr>
          <p:cNvPr id="9" name="円/楕円 8"/>
          <p:cNvSpPr/>
          <p:nvPr/>
        </p:nvSpPr>
        <p:spPr>
          <a:xfrm>
            <a:off x="1687766" y="5812704"/>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62310" y="4754097"/>
            <a:ext cx="1213346" cy="369332"/>
          </a:xfrm>
          <a:prstGeom prst="rect">
            <a:avLst/>
          </a:prstGeom>
          <a:noFill/>
        </p:spPr>
        <p:txBody>
          <a:bodyPr wrap="square" rtlCol="0">
            <a:spAutoFit/>
          </a:bodyPr>
          <a:lstStyle/>
          <a:p>
            <a:pPr algn="ctr"/>
            <a:r>
              <a:rPr lang="ja-JP" altLang="en-US" dirty="0">
                <a:solidFill>
                  <a:srgbClr val="FF0000"/>
                </a:solidFill>
                <a:effectLst>
                  <a:outerShdw blurRad="38100" dist="38100" dir="2700000" algn="tl">
                    <a:srgbClr val="000000">
                      <a:alpha val="43137"/>
                    </a:srgbClr>
                  </a:outerShdw>
                </a:effectLst>
              </a:rPr>
              <a:t>大正大</a:t>
            </a:r>
            <a:r>
              <a:rPr kumimoji="1" lang="ja-JP" altLang="en-US" dirty="0">
                <a:solidFill>
                  <a:srgbClr val="FF0000"/>
                </a:solidFill>
                <a:effectLst>
                  <a:outerShdw blurRad="38100" dist="38100" dir="2700000" algn="tl">
                    <a:srgbClr val="000000">
                      <a:alpha val="43137"/>
                    </a:srgbClr>
                  </a:outerShdw>
                </a:effectLst>
              </a:rPr>
              <a:t>橋</a:t>
            </a:r>
          </a:p>
        </p:txBody>
      </p:sp>
      <p:cxnSp>
        <p:nvCxnSpPr>
          <p:cNvPr id="5" name="直線コネクタ 4"/>
          <p:cNvCxnSpPr>
            <a:endCxn id="9" idx="1"/>
          </p:cNvCxnSpPr>
          <p:nvPr/>
        </p:nvCxnSpPr>
        <p:spPr>
          <a:xfrm>
            <a:off x="1219714" y="5167455"/>
            <a:ext cx="478597" cy="6557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22" name="正方形/長方形 21"/>
          <p:cNvSpPr/>
          <p:nvPr/>
        </p:nvSpPr>
        <p:spPr>
          <a:xfrm>
            <a:off x="3457713" y="6105745"/>
            <a:ext cx="4536819" cy="276999"/>
          </a:xfrm>
          <a:prstGeom prst="rect">
            <a:avLst/>
          </a:prstGeom>
        </p:spPr>
        <p:txBody>
          <a:bodyPr wrap="none">
            <a:spAutoFit/>
          </a:bodyPr>
          <a:lstStyle/>
          <a:p>
            <a:r>
              <a:rPr lang="ja-JP" altLang="en-US" sz="1200" dirty="0"/>
              <a:t>「地図・空中写真閲覧サービスデータ」（国土地理院）をもとに作成</a:t>
            </a:r>
          </a:p>
        </p:txBody>
      </p:sp>
      <p:graphicFrame>
        <p:nvGraphicFramePr>
          <p:cNvPr id="12" name="表 11"/>
          <p:cNvGraphicFramePr>
            <a:graphicFrameLocks noGrp="1"/>
          </p:cNvGraphicFramePr>
          <p:nvPr>
            <p:extLst/>
          </p:nvPr>
        </p:nvGraphicFramePr>
        <p:xfrm>
          <a:off x="971599" y="1700806"/>
          <a:ext cx="7560844" cy="914400"/>
        </p:xfrm>
        <a:graphic>
          <a:graphicData uri="http://schemas.openxmlformats.org/drawingml/2006/table">
            <a:tbl>
              <a:tblPr firstRow="1" firstCol="1" bandRow="1">
                <a:tableStyleId>{616DA210-FB5B-4158-B5E0-FEB733F419BA}</a:tableStyleId>
              </a:tblPr>
              <a:tblGrid>
                <a:gridCol w="720081">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1008112">
                  <a:extLst>
                    <a:ext uri="{9D8B030D-6E8A-4147-A177-3AD203B41FA5}">
                      <a16:colId xmlns="" xmlns:a16="http://schemas.microsoft.com/office/drawing/2014/main" val="20003"/>
                    </a:ext>
                  </a:extLst>
                </a:gridCol>
                <a:gridCol w="1944216">
                  <a:extLst>
                    <a:ext uri="{9D8B030D-6E8A-4147-A177-3AD203B41FA5}">
                      <a16:colId xmlns="" xmlns:a16="http://schemas.microsoft.com/office/drawing/2014/main" val="20004"/>
                    </a:ext>
                  </a:extLst>
                </a:gridCol>
                <a:gridCol w="936104">
                  <a:extLst>
                    <a:ext uri="{9D8B030D-6E8A-4147-A177-3AD203B41FA5}">
                      <a16:colId xmlns="" xmlns:a16="http://schemas.microsoft.com/office/drawing/2014/main" val="20005"/>
                    </a:ext>
                  </a:extLst>
                </a:gridCol>
                <a:gridCol w="720080">
                  <a:extLst>
                    <a:ext uri="{9D8B030D-6E8A-4147-A177-3AD203B41FA5}">
                      <a16:colId xmlns="" xmlns:a16="http://schemas.microsoft.com/office/drawing/2014/main" val="20006"/>
                    </a:ext>
                  </a:extLst>
                </a:gridCol>
                <a:gridCol w="792091">
                  <a:extLst>
                    <a:ext uri="{9D8B030D-6E8A-4147-A177-3AD203B41FA5}">
                      <a16:colId xmlns="" xmlns:a16="http://schemas.microsoft.com/office/drawing/2014/main" val="20007"/>
                    </a:ext>
                  </a:extLst>
                </a:gridCol>
              </a:tblGrid>
              <a:tr h="454259">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設計</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活荷重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耐荷力</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照査</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耐震</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対策</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0"/>
                  </a:ext>
                </a:extLst>
              </a:tr>
              <a:tr h="454259">
                <a:tc>
                  <a:txBody>
                    <a:bodyPr/>
                    <a:lstStyle/>
                    <a:p>
                      <a:pPr marL="0" indent="0" algn="ctr">
                        <a:lnSpc>
                          <a:spcPts val="1800"/>
                        </a:lnSpc>
                        <a:spcAft>
                          <a:spcPts val="0"/>
                        </a:spcAft>
                      </a:pPr>
                      <a:r>
                        <a:rPr lang="en-US" altLang="ja-JP" sz="1600" dirty="0">
                          <a:effectLst/>
                          <a:latin typeface="+mn-ea"/>
                          <a:ea typeface="+mn-ea"/>
                        </a:rPr>
                        <a:t>53.0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altLang="ja-JP" sz="1600" dirty="0">
                          <a:effectLst/>
                          <a:latin typeface="+mn-ea"/>
                          <a:ea typeface="+mn-ea"/>
                        </a:rPr>
                        <a:t>5.5</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rPr>
                        <a:t>3</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昭和</a:t>
                      </a:r>
                      <a:r>
                        <a:rPr lang="en-US" altLang="ja-JP" sz="1600" dirty="0">
                          <a:effectLst/>
                          <a:latin typeface="+mn-ea"/>
                          <a:ea typeface="+mn-ea"/>
                          <a:cs typeface="+mn-cs"/>
                        </a:rPr>
                        <a:t>29</a:t>
                      </a:r>
                      <a:r>
                        <a:rPr lang="ja-JP" altLang="en-US" sz="1600" dirty="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6,141</a:t>
                      </a:r>
                      <a:r>
                        <a:rPr lang="ja-JP" altLang="en-US" sz="1600" dirty="0">
                          <a:effectLst/>
                          <a:latin typeface="+mn-ea"/>
                          <a:ea typeface="+mn-ea"/>
                          <a:cs typeface="Times New Roman" panose="02020603050405020304" pitchFamily="18" charset="0"/>
                        </a:rPr>
                        <a:t>台（大型車混入率</a:t>
                      </a:r>
                      <a:r>
                        <a:rPr lang="en-US" altLang="ja-JP" sz="1600" dirty="0">
                          <a:effectLst/>
                          <a:latin typeface="+mn-ea"/>
                          <a:ea typeface="+mn-ea"/>
                          <a:cs typeface="Times New Roman" panose="02020603050405020304" pitchFamily="18" charset="0"/>
                        </a:rPr>
                        <a:t>4.1%</a:t>
                      </a:r>
                      <a:r>
                        <a:rPr lang="ja-JP" altLang="en-US" sz="1600" dirty="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9t(S14)</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確認中</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確認中</a:t>
                      </a:r>
                      <a:endParaRPr lang="ja-JP"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bl>
          </a:graphicData>
        </a:graphic>
      </p:graphicFrame>
      <p:sp>
        <p:nvSpPr>
          <p:cNvPr id="18"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3461880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nvPr>
        </p:nvGraphicFramePr>
        <p:xfrm>
          <a:off x="803994" y="1588151"/>
          <a:ext cx="7672500" cy="4721169"/>
        </p:xfrm>
        <a:graphic>
          <a:graphicData uri="http://schemas.openxmlformats.org/drawingml/2006/table">
            <a:tbl>
              <a:tblPr firstRow="1" bandRow="1">
                <a:tableStyleId>{5C22544A-7EE6-4342-B048-85BDC9FD1C3A}</a:tableStyleId>
              </a:tblPr>
              <a:tblGrid>
                <a:gridCol w="2557500">
                  <a:extLst>
                    <a:ext uri="{9D8B030D-6E8A-4147-A177-3AD203B41FA5}">
                      <a16:colId xmlns="" xmlns:a16="http://schemas.microsoft.com/office/drawing/2014/main" val="20000"/>
                    </a:ext>
                  </a:extLst>
                </a:gridCol>
                <a:gridCol w="2557500">
                  <a:extLst>
                    <a:ext uri="{9D8B030D-6E8A-4147-A177-3AD203B41FA5}">
                      <a16:colId xmlns="" xmlns:a16="http://schemas.microsoft.com/office/drawing/2014/main" val="20001"/>
                    </a:ext>
                  </a:extLst>
                </a:gridCol>
                <a:gridCol w="2557500">
                  <a:extLst>
                    <a:ext uri="{9D8B030D-6E8A-4147-A177-3AD203B41FA5}">
                      <a16:colId xmlns="" xmlns:a16="http://schemas.microsoft.com/office/drawing/2014/main" val="20002"/>
                    </a:ext>
                  </a:extLst>
                </a:gridCol>
              </a:tblGrid>
              <a:tr h="184665">
                <a:tc>
                  <a:txBody>
                    <a:bodyPr/>
                    <a:lstStyle/>
                    <a:p>
                      <a:pPr algn="ctr"/>
                      <a:r>
                        <a:rPr kumimoji="1" lang="en-US" altLang="ja-JP" sz="1600" b="0" dirty="0">
                          <a:solidFill>
                            <a:schemeClr val="tx1"/>
                          </a:solidFill>
                        </a:rPr>
                        <a:t>1</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2</a:t>
                      </a:r>
                      <a:r>
                        <a:rPr kumimoji="1" lang="ja-JP" altLang="en-US" sz="1600" b="0" dirty="0">
                          <a:solidFill>
                            <a:schemeClr val="tx1"/>
                          </a:solidFill>
                        </a:rPr>
                        <a:t>：正面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3</a:t>
                      </a:r>
                      <a:r>
                        <a:rPr kumimoji="1" lang="ja-JP" altLang="en-US" sz="1600" b="0" dirty="0">
                          <a:solidFill>
                            <a:schemeClr val="tx1"/>
                          </a:solidFill>
                        </a:rPr>
                        <a:t>：下部工：</a:t>
                      </a:r>
                      <a:r>
                        <a:rPr kumimoji="1" lang="en-US" altLang="ja-JP" sz="1600" b="0" dirty="0">
                          <a:solidFill>
                            <a:schemeClr val="tx1"/>
                          </a:solidFill>
                        </a:rPr>
                        <a:t>A1</a:t>
                      </a:r>
                      <a:endParaRPr kumimoji="1" lang="ja-JP" altLang="en-US" sz="1600" b="0" dirty="0">
                        <a:solidFill>
                          <a:schemeClr val="tx1"/>
                        </a:solidFil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101065">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53274">
                <a:tc>
                  <a:txBody>
                    <a:bodyPr/>
                    <a:lstStyle/>
                    <a:p>
                      <a:pPr algn="ctr"/>
                      <a:r>
                        <a:rPr kumimoji="1" lang="en-US" altLang="ja-JP" sz="1600" b="0" dirty="0">
                          <a:solidFill>
                            <a:schemeClr val="tx1"/>
                          </a:solidFill>
                        </a:rPr>
                        <a:t>4</a:t>
                      </a:r>
                      <a:r>
                        <a:rPr kumimoji="1" lang="ja-JP" altLang="en-US" sz="1600" b="0" dirty="0">
                          <a:solidFill>
                            <a:schemeClr val="tx1"/>
                          </a:solidFill>
                        </a:rPr>
                        <a:t>：下部工：</a:t>
                      </a:r>
                      <a:r>
                        <a:rPr kumimoji="1" lang="en-US" altLang="ja-JP" sz="1600" b="0" dirty="0">
                          <a:solidFill>
                            <a:schemeClr val="tx1"/>
                          </a:solidFill>
                        </a:rPr>
                        <a:t>P1</a:t>
                      </a:r>
                      <a:endParaRPr kumimoji="1" lang="ja-JP" altLang="en-US" sz="1600" b="0" dirty="0">
                        <a:solidFill>
                          <a:schemeClr val="tx1"/>
                        </a:solidFil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5</a:t>
                      </a:r>
                      <a:r>
                        <a:rPr kumimoji="1" lang="ja-JP" altLang="en-US" sz="1600" b="0" dirty="0">
                          <a:solidFill>
                            <a:schemeClr val="tx1"/>
                          </a:solidFill>
                        </a:rPr>
                        <a:t>：下部工：</a:t>
                      </a:r>
                      <a:r>
                        <a:rPr kumimoji="1" lang="en-US" altLang="ja-JP" sz="1600" b="0" dirty="0">
                          <a:solidFill>
                            <a:schemeClr val="tx1"/>
                          </a:solidFill>
                        </a:rPr>
                        <a:t>A2</a:t>
                      </a:r>
                      <a:endParaRPr kumimoji="1" lang="ja-JP" altLang="en-US" sz="1600" b="0" dirty="0">
                        <a:solidFill>
                          <a:schemeClr val="tx1"/>
                        </a:solidFil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6</a:t>
                      </a:r>
                      <a:r>
                        <a:rPr kumimoji="1" lang="ja-JP" altLang="en-US" sz="1600" b="0" dirty="0">
                          <a:solidFill>
                            <a:schemeClr val="tx1"/>
                          </a:solidFill>
                        </a:rPr>
                        <a:t>：ゲルバーヒンジ部</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122990">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
        <p:nvSpPr>
          <p:cNvPr id="8" name="タイトル 1"/>
          <p:cNvSpPr>
            <a:spLocks noGrp="1"/>
          </p:cNvSpPr>
          <p:nvPr>
            <p:ph type="title"/>
          </p:nvPr>
        </p:nvSpPr>
        <p:spPr>
          <a:xfrm>
            <a:off x="230832" y="238054"/>
            <a:ext cx="871620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４．抽出済み２橋の検討経過報告</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１）大正大橋の概要（</a:t>
            </a:r>
            <a:r>
              <a:rPr lang="en-US" altLang="ja-JP" sz="2700" dirty="0">
                <a:latin typeface="HGSｺﾞｼｯｸM" panose="020B0600000000000000" pitchFamily="50" charset="-128"/>
                <a:ea typeface="HGSｺﾞｼｯｸM" panose="020B0600000000000000" pitchFamily="50" charset="-128"/>
              </a:rPr>
              <a:t>2/3</a:t>
            </a:r>
            <a:r>
              <a:rPr lang="ja-JP" altLang="en-US" sz="2700" dirty="0">
                <a:latin typeface="HGSｺﾞｼｯｸM" panose="020B0600000000000000" pitchFamily="50" charset="-128"/>
                <a:ea typeface="HGSｺﾞｼｯｸM" panose="020B0600000000000000" pitchFamily="50" charset="-128"/>
              </a:rPr>
              <a:t>）</a:t>
            </a:r>
          </a:p>
        </p:txBody>
      </p:sp>
      <p:grpSp>
        <p:nvGrpSpPr>
          <p:cNvPr id="15" name="グループ化 14"/>
          <p:cNvGrpSpPr/>
          <p:nvPr/>
        </p:nvGrpSpPr>
        <p:grpSpPr>
          <a:xfrm>
            <a:off x="865480" y="1854206"/>
            <a:ext cx="7573676" cy="4381754"/>
            <a:chOff x="865480" y="1854206"/>
            <a:chExt cx="7573676" cy="4381754"/>
          </a:xfrm>
        </p:grpSpPr>
        <p:pic>
          <p:nvPicPr>
            <p:cNvPr id="14" name="図 13"/>
            <p:cNvPicPr>
              <a:picLocks noChangeAspect="1"/>
            </p:cNvPicPr>
            <p:nvPr/>
          </p:nvPicPr>
          <p:blipFill rotWithShape="1">
            <a:blip r:embed="rId2"/>
            <a:srcRect l="19510" t="6909" r="6864" b="11141"/>
            <a:stretch/>
          </p:blipFill>
          <p:spPr>
            <a:xfrm>
              <a:off x="5940152" y="4216995"/>
              <a:ext cx="2499004" cy="2000619"/>
            </a:xfrm>
            <a:prstGeom prst="rect">
              <a:avLst/>
            </a:prstGeom>
          </p:spPr>
        </p:pic>
        <p:pic>
          <p:nvPicPr>
            <p:cNvPr id="2" name="図 1"/>
            <p:cNvPicPr>
              <a:picLocks noChangeAspect="1"/>
            </p:cNvPicPr>
            <p:nvPr/>
          </p:nvPicPr>
          <p:blipFill rotWithShape="1">
            <a:blip r:embed="rId3"/>
            <a:srcRect l="49947" t="11221" r="2120" b="3083"/>
            <a:stretch/>
          </p:blipFill>
          <p:spPr>
            <a:xfrm>
              <a:off x="3421622" y="1854206"/>
              <a:ext cx="2426835" cy="2018964"/>
            </a:xfrm>
            <a:prstGeom prst="rect">
              <a:avLst/>
            </a:prstGeom>
          </p:spPr>
        </p:pic>
        <p:pic>
          <p:nvPicPr>
            <p:cNvPr id="3" name="図 2"/>
            <p:cNvPicPr>
              <a:picLocks noChangeAspect="1"/>
            </p:cNvPicPr>
            <p:nvPr/>
          </p:nvPicPr>
          <p:blipFill rotWithShape="1">
            <a:blip r:embed="rId4"/>
            <a:srcRect l="49725" t="8433" r="2167" b="3806"/>
            <a:stretch/>
          </p:blipFill>
          <p:spPr>
            <a:xfrm>
              <a:off x="865480" y="4216995"/>
              <a:ext cx="2426836" cy="2018965"/>
            </a:xfrm>
            <a:prstGeom prst="rect">
              <a:avLst/>
            </a:prstGeom>
          </p:spPr>
        </p:pic>
        <p:pic>
          <p:nvPicPr>
            <p:cNvPr id="5" name="図 4"/>
            <p:cNvPicPr>
              <a:picLocks noChangeAspect="1"/>
            </p:cNvPicPr>
            <p:nvPr/>
          </p:nvPicPr>
          <p:blipFill rotWithShape="1">
            <a:blip r:embed="rId5"/>
            <a:srcRect l="3490" t="9498" r="4804" b="5944"/>
            <a:stretch/>
          </p:blipFill>
          <p:spPr>
            <a:xfrm>
              <a:off x="3416777" y="4216995"/>
              <a:ext cx="2431680" cy="2007776"/>
            </a:xfrm>
            <a:prstGeom prst="rect">
              <a:avLst/>
            </a:prstGeom>
          </p:spPr>
        </p:pic>
        <p:pic>
          <p:nvPicPr>
            <p:cNvPr id="11" name="図 10"/>
            <p:cNvPicPr>
              <a:picLocks noChangeAspect="1"/>
            </p:cNvPicPr>
            <p:nvPr/>
          </p:nvPicPr>
          <p:blipFill rotWithShape="1">
            <a:blip r:embed="rId4"/>
            <a:srcRect l="1199" t="8103" r="50692" b="4138"/>
            <a:stretch/>
          </p:blipFill>
          <p:spPr>
            <a:xfrm>
              <a:off x="5971899" y="1854206"/>
              <a:ext cx="2426836" cy="2018965"/>
            </a:xfrm>
            <a:prstGeom prst="rect">
              <a:avLst/>
            </a:prstGeom>
          </p:spPr>
        </p:pic>
        <p:pic>
          <p:nvPicPr>
            <p:cNvPr id="13" name="図 12"/>
            <p:cNvPicPr>
              <a:picLocks noChangeAspect="1"/>
            </p:cNvPicPr>
            <p:nvPr/>
          </p:nvPicPr>
          <p:blipFill rotWithShape="1">
            <a:blip r:embed="rId3"/>
            <a:srcRect l="1625" t="11205" r="50441" b="3100"/>
            <a:stretch/>
          </p:blipFill>
          <p:spPr>
            <a:xfrm>
              <a:off x="865481" y="1859799"/>
              <a:ext cx="2426835" cy="2018964"/>
            </a:xfrm>
            <a:prstGeom prst="rect">
              <a:avLst/>
            </a:prstGeom>
          </p:spPr>
        </p:pic>
      </p:grpSp>
      <p:sp>
        <p:nvSpPr>
          <p:cNvPr id="16"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1444640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9"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４．抽出済み２橋の検討経過報告</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１）大正大橋の概要（</a:t>
            </a:r>
            <a:r>
              <a:rPr lang="en-US" altLang="ja-JP" sz="2700" dirty="0">
                <a:latin typeface="HGSｺﾞｼｯｸM" panose="020B0600000000000000" pitchFamily="50" charset="-128"/>
                <a:ea typeface="HGSｺﾞｼｯｸM" panose="020B0600000000000000" pitchFamily="50" charset="-128"/>
              </a:rPr>
              <a:t>3/3</a:t>
            </a:r>
            <a:r>
              <a:rPr lang="ja-JP" altLang="en-US" sz="2700" dirty="0">
                <a:latin typeface="HGSｺﾞｼｯｸM" panose="020B0600000000000000" pitchFamily="50" charset="-128"/>
                <a:ea typeface="HGSｺﾞｼｯｸM" panose="020B0600000000000000" pitchFamily="50" charset="-128"/>
              </a:rPr>
              <a:t>）</a:t>
            </a:r>
          </a:p>
        </p:txBody>
      </p:sp>
      <p:sp>
        <p:nvSpPr>
          <p:cNvPr id="16" name="正方形/長方形 15"/>
          <p:cNvSpPr/>
          <p:nvPr/>
        </p:nvSpPr>
        <p:spPr>
          <a:xfrm>
            <a:off x="5157401" y="1259834"/>
            <a:ext cx="3505200" cy="719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上部工</a:t>
            </a:r>
            <a:r>
              <a:rPr kumimoji="1" lang="ja-JP" altLang="en-US" sz="1400" dirty="0">
                <a:solidFill>
                  <a:schemeClr val="tx1"/>
                </a:solidFill>
              </a:rPr>
              <a:t>：</a:t>
            </a:r>
            <a:r>
              <a:rPr lang="en-US" altLang="ja-JP" sz="1400" dirty="0">
                <a:solidFill>
                  <a:schemeClr val="tx1"/>
                </a:solidFill>
              </a:rPr>
              <a:t> 3</a:t>
            </a:r>
            <a:r>
              <a:rPr kumimoji="1" lang="ja-JP" altLang="en-US" sz="1400" dirty="0">
                <a:solidFill>
                  <a:schemeClr val="tx1"/>
                </a:solidFill>
              </a:rPr>
              <a:t>径間</a:t>
            </a:r>
            <a:r>
              <a:rPr kumimoji="1" lang="en-US" altLang="ja-JP" sz="1400" dirty="0">
                <a:solidFill>
                  <a:schemeClr val="tx1"/>
                </a:solidFill>
              </a:rPr>
              <a:t>RC</a:t>
            </a:r>
            <a:r>
              <a:rPr kumimoji="1" lang="ja-JP" altLang="en-US" sz="1400" dirty="0">
                <a:solidFill>
                  <a:schemeClr val="tx1"/>
                </a:solidFill>
              </a:rPr>
              <a:t>ゲルバー</a:t>
            </a:r>
            <a:r>
              <a:rPr lang="ja-JP" altLang="en-US" sz="1400" dirty="0">
                <a:solidFill>
                  <a:schemeClr val="tx1"/>
                </a:solidFill>
              </a:rPr>
              <a:t>橋（</a:t>
            </a:r>
            <a:r>
              <a:rPr lang="en-US" altLang="ja-JP" sz="1400" dirty="0">
                <a:solidFill>
                  <a:schemeClr val="tx1"/>
                </a:solidFill>
              </a:rPr>
              <a:t>T</a:t>
            </a:r>
            <a:r>
              <a:rPr lang="ja-JP" altLang="en-US" sz="1400" dirty="0">
                <a:solidFill>
                  <a:schemeClr val="tx1"/>
                </a:solidFill>
              </a:rPr>
              <a:t>桁</a:t>
            </a:r>
            <a:r>
              <a:rPr kumimoji="1" lang="ja-JP" altLang="en-US" sz="1400" dirty="0">
                <a:solidFill>
                  <a:schemeClr val="tx1"/>
                </a:solidFill>
              </a:rPr>
              <a:t>変断面）</a:t>
            </a:r>
            <a:endParaRPr kumimoji="1" lang="en-US" altLang="ja-JP" sz="1400" dirty="0">
              <a:solidFill>
                <a:schemeClr val="tx1"/>
              </a:solidFill>
            </a:endParaRPr>
          </a:p>
          <a:p>
            <a:r>
              <a:rPr lang="ja-JP" altLang="en-US" sz="1400" dirty="0">
                <a:solidFill>
                  <a:schemeClr val="tx1"/>
                </a:solidFill>
              </a:rPr>
              <a:t>下部工：重力式橋台、壁式橋脚</a:t>
            </a:r>
            <a:endParaRPr lang="en-US" altLang="ja-JP" sz="1400" dirty="0">
              <a:solidFill>
                <a:schemeClr val="tx1"/>
              </a:solidFill>
            </a:endParaRPr>
          </a:p>
          <a:p>
            <a:r>
              <a:rPr kumimoji="1" lang="ja-JP" altLang="en-US" sz="1400" dirty="0">
                <a:solidFill>
                  <a:schemeClr val="tx1"/>
                </a:solidFill>
              </a:rPr>
              <a:t>基礎工：杭基礎、</a:t>
            </a:r>
            <a:r>
              <a:rPr lang="ja-JP" altLang="en-US" sz="1400" dirty="0">
                <a:solidFill>
                  <a:schemeClr val="tx1"/>
                </a:solidFill>
              </a:rPr>
              <a:t>ケーソン</a:t>
            </a:r>
            <a:r>
              <a:rPr kumimoji="1" lang="ja-JP" altLang="en-US" sz="1400" dirty="0">
                <a:solidFill>
                  <a:schemeClr val="tx1"/>
                </a:solidFill>
              </a:rPr>
              <a:t>基礎</a:t>
            </a:r>
          </a:p>
        </p:txBody>
      </p:sp>
      <p:pic>
        <p:nvPicPr>
          <p:cNvPr id="8" name="図 7"/>
          <p:cNvPicPr>
            <a:picLocks noChangeAspect="1"/>
          </p:cNvPicPr>
          <p:nvPr/>
        </p:nvPicPr>
        <p:blipFill rotWithShape="1">
          <a:blip r:embed="rId2"/>
          <a:srcRect l="2630" t="15732" r="2125" b="9685"/>
          <a:stretch/>
        </p:blipFill>
        <p:spPr>
          <a:xfrm>
            <a:off x="230188" y="2392343"/>
            <a:ext cx="6142012" cy="2404809"/>
          </a:xfrm>
          <a:prstGeom prst="rect">
            <a:avLst/>
          </a:prstGeom>
        </p:spPr>
      </p:pic>
      <p:sp>
        <p:nvSpPr>
          <p:cNvPr id="19" name="正方形/長方形 18"/>
          <p:cNvSpPr/>
          <p:nvPr/>
        </p:nvSpPr>
        <p:spPr>
          <a:xfrm>
            <a:off x="2677003" y="1891120"/>
            <a:ext cx="1248381" cy="462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側面図</a:t>
            </a:r>
          </a:p>
        </p:txBody>
      </p:sp>
      <p:pic>
        <p:nvPicPr>
          <p:cNvPr id="11" name="図 10"/>
          <p:cNvPicPr>
            <a:picLocks noChangeAspect="1"/>
          </p:cNvPicPr>
          <p:nvPr/>
        </p:nvPicPr>
        <p:blipFill rotWithShape="1">
          <a:blip r:embed="rId3"/>
          <a:srcRect l="4643" t="5820" r="4090" b="1945"/>
          <a:stretch/>
        </p:blipFill>
        <p:spPr>
          <a:xfrm>
            <a:off x="6431821" y="2522082"/>
            <a:ext cx="2327573" cy="1678674"/>
          </a:xfrm>
          <a:prstGeom prst="rect">
            <a:avLst/>
          </a:prstGeom>
        </p:spPr>
      </p:pic>
      <p:sp>
        <p:nvSpPr>
          <p:cNvPr id="20" name="正方形/長方形 19"/>
          <p:cNvSpPr/>
          <p:nvPr/>
        </p:nvSpPr>
        <p:spPr>
          <a:xfrm>
            <a:off x="6971418" y="1896428"/>
            <a:ext cx="1248381" cy="462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断面</a:t>
            </a:r>
            <a:r>
              <a:rPr kumimoji="1" lang="ja-JP" altLang="en-US" sz="1600" dirty="0">
                <a:solidFill>
                  <a:schemeClr val="tx1"/>
                </a:solidFill>
              </a:rPr>
              <a:t>図</a:t>
            </a:r>
          </a:p>
        </p:txBody>
      </p:sp>
      <p:sp>
        <p:nvSpPr>
          <p:cNvPr id="21" name="正方形/長方形 20"/>
          <p:cNvSpPr/>
          <p:nvPr/>
        </p:nvSpPr>
        <p:spPr>
          <a:xfrm>
            <a:off x="2102096" y="5349737"/>
            <a:ext cx="2503611" cy="863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rgbClr val="FF0000"/>
                </a:solidFill>
              </a:rPr>
              <a:t>・ 高齢橋</a:t>
            </a:r>
            <a:r>
              <a:rPr kumimoji="1" lang="en-US" altLang="ja-JP" sz="1600" dirty="0">
                <a:solidFill>
                  <a:srgbClr val="FF0000"/>
                </a:solidFill>
              </a:rPr>
              <a:t>(61</a:t>
            </a:r>
            <a:r>
              <a:rPr kumimoji="1" lang="ja-JP" altLang="en-US" sz="1600" dirty="0">
                <a:solidFill>
                  <a:srgbClr val="FF0000"/>
                </a:solidFill>
              </a:rPr>
              <a:t>年経過</a:t>
            </a:r>
            <a:r>
              <a:rPr kumimoji="1" lang="en-US" altLang="ja-JP" sz="1600" dirty="0">
                <a:solidFill>
                  <a:srgbClr val="FF0000"/>
                </a:solidFill>
              </a:rPr>
              <a:t>)</a:t>
            </a:r>
          </a:p>
          <a:p>
            <a:r>
              <a:rPr kumimoji="1" lang="ja-JP" altLang="en-US" sz="1600" dirty="0">
                <a:solidFill>
                  <a:srgbClr val="FF0000"/>
                </a:solidFill>
              </a:rPr>
              <a:t>・ コンクリート部材の疲労</a:t>
            </a:r>
            <a:endParaRPr lang="en-US" altLang="ja-JP" sz="1600" dirty="0">
              <a:solidFill>
                <a:srgbClr val="FF0000"/>
              </a:solidFill>
            </a:endParaRPr>
          </a:p>
          <a:p>
            <a:r>
              <a:rPr lang="ja-JP" altLang="en-US" sz="1600" dirty="0">
                <a:solidFill>
                  <a:srgbClr val="FF0000"/>
                </a:solidFill>
              </a:rPr>
              <a:t>・ ヒンジ部の損傷</a:t>
            </a:r>
            <a:endParaRPr kumimoji="1" lang="ja-JP" altLang="en-US" sz="1600" dirty="0">
              <a:solidFill>
                <a:srgbClr val="FF0000"/>
              </a:solidFill>
            </a:endParaRPr>
          </a:p>
        </p:txBody>
      </p:sp>
      <p:sp>
        <p:nvSpPr>
          <p:cNvPr id="22" name="正方形/長方形 21"/>
          <p:cNvSpPr/>
          <p:nvPr/>
        </p:nvSpPr>
        <p:spPr>
          <a:xfrm>
            <a:off x="1725639" y="4940862"/>
            <a:ext cx="3134191" cy="400110"/>
          </a:xfrm>
          <a:prstGeom prst="rect">
            <a:avLst/>
          </a:prstGeom>
        </p:spPr>
        <p:txBody>
          <a:bodyPr wrap="none">
            <a:spAutoFit/>
          </a:bodyPr>
          <a:lstStyle/>
          <a:p>
            <a:r>
              <a:rPr lang="ja-JP" altLang="en-US" sz="2000" dirty="0"/>
              <a:t>性能不足・性能低下の要因</a:t>
            </a:r>
            <a:endParaRPr lang="en-US" altLang="ja-JP" sz="2000" dirty="0"/>
          </a:p>
        </p:txBody>
      </p:sp>
      <p:sp>
        <p:nvSpPr>
          <p:cNvPr id="13" name="正方形/長方形 12"/>
          <p:cNvSpPr/>
          <p:nvPr/>
        </p:nvSpPr>
        <p:spPr>
          <a:xfrm>
            <a:off x="6083007" y="4949627"/>
            <a:ext cx="697627" cy="400110"/>
          </a:xfrm>
          <a:prstGeom prst="rect">
            <a:avLst/>
          </a:prstGeom>
        </p:spPr>
        <p:txBody>
          <a:bodyPr wrap="none">
            <a:spAutoFit/>
          </a:bodyPr>
          <a:lstStyle/>
          <a:p>
            <a:r>
              <a:rPr lang="ja-JP" altLang="en-US" sz="2000" dirty="0"/>
              <a:t>対策</a:t>
            </a:r>
            <a:endParaRPr lang="en-US" altLang="ja-JP" sz="2000" dirty="0"/>
          </a:p>
        </p:txBody>
      </p:sp>
      <p:sp>
        <p:nvSpPr>
          <p:cNvPr id="14" name="上矢印 13"/>
          <p:cNvSpPr/>
          <p:nvPr/>
        </p:nvSpPr>
        <p:spPr>
          <a:xfrm rot="5400000">
            <a:off x="5085089" y="5414881"/>
            <a:ext cx="605516"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169989" y="5349737"/>
            <a:ext cx="2589405" cy="467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rgbClr val="FF0000"/>
                </a:solidFill>
              </a:rPr>
              <a:t>・ </a:t>
            </a:r>
            <a:r>
              <a:rPr lang="ja-JP" altLang="en-US" sz="1600" dirty="0">
                <a:solidFill>
                  <a:srgbClr val="FF0000"/>
                </a:solidFill>
              </a:rPr>
              <a:t>維持管理案</a:t>
            </a:r>
            <a:r>
              <a:rPr lang="en-US" altLang="ja-JP" sz="1600" dirty="0">
                <a:solidFill>
                  <a:srgbClr val="FF0000"/>
                </a:solidFill>
              </a:rPr>
              <a:t>(</a:t>
            </a:r>
            <a:r>
              <a:rPr lang="ja-JP" altLang="en-US" sz="1600" dirty="0">
                <a:solidFill>
                  <a:srgbClr val="FF0000"/>
                </a:solidFill>
              </a:rPr>
              <a:t>補修・補強</a:t>
            </a:r>
            <a:r>
              <a:rPr lang="en-US" altLang="ja-JP" sz="1600" dirty="0">
                <a:solidFill>
                  <a:srgbClr val="FF0000"/>
                </a:solidFill>
              </a:rPr>
              <a:t>)</a:t>
            </a:r>
          </a:p>
          <a:p>
            <a:r>
              <a:rPr lang="ja-JP" altLang="en-US" sz="1600" dirty="0">
                <a:solidFill>
                  <a:srgbClr val="FF0000"/>
                </a:solidFill>
              </a:rPr>
              <a:t>・ 更新案</a:t>
            </a:r>
            <a:r>
              <a:rPr lang="en-US" altLang="ja-JP" sz="1600" dirty="0">
                <a:solidFill>
                  <a:srgbClr val="FF0000"/>
                </a:solidFill>
              </a:rPr>
              <a:t>(</a:t>
            </a:r>
            <a:r>
              <a:rPr lang="ja-JP" altLang="en-US" sz="1600" dirty="0">
                <a:solidFill>
                  <a:srgbClr val="FF0000"/>
                </a:solidFill>
              </a:rPr>
              <a:t>撤去・新設</a:t>
            </a:r>
            <a:r>
              <a:rPr lang="en-US" altLang="ja-JP" sz="1600" dirty="0">
                <a:solidFill>
                  <a:srgbClr val="FF0000"/>
                </a:solidFill>
              </a:rPr>
              <a:t>)</a:t>
            </a:r>
            <a:endParaRPr kumimoji="1" lang="ja-JP" altLang="en-US" sz="1600" dirty="0">
              <a:solidFill>
                <a:srgbClr val="FF0000"/>
              </a:solidFill>
            </a:endParaRPr>
          </a:p>
        </p:txBody>
      </p:sp>
      <p:sp>
        <p:nvSpPr>
          <p:cNvPr id="17"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4103697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2"/>
          <a:srcRect l="5099" t="7251" r="1930" b="1710"/>
          <a:stretch/>
        </p:blipFill>
        <p:spPr>
          <a:xfrm>
            <a:off x="6228184" y="2398865"/>
            <a:ext cx="2829568" cy="1848865"/>
          </a:xfrm>
          <a:prstGeom prst="rect">
            <a:avLst/>
          </a:prstGeom>
        </p:spPr>
      </p:pic>
      <p:pic>
        <p:nvPicPr>
          <p:cNvPr id="13" name="図 12"/>
          <p:cNvPicPr>
            <a:picLocks noChangeAspect="1"/>
          </p:cNvPicPr>
          <p:nvPr/>
        </p:nvPicPr>
        <p:blipFill rotWithShape="1">
          <a:blip r:embed="rId3"/>
          <a:srcRect l="943" t="6587" r="6753" b="6587"/>
          <a:stretch/>
        </p:blipFill>
        <p:spPr>
          <a:xfrm>
            <a:off x="230189" y="2371161"/>
            <a:ext cx="5853980" cy="2675644"/>
          </a:xfrm>
          <a:prstGeom prst="rect">
            <a:avLst/>
          </a:prstGeom>
        </p:spPr>
      </p:pic>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9"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a:t>
            </a:r>
            <a:r>
              <a:rPr lang="ja-JP" altLang="en-US" sz="3100" dirty="0" smtClean="0">
                <a:latin typeface="HGSｺﾞｼｯｸM" panose="020B0600000000000000" pitchFamily="50" charset="-128"/>
                <a:ea typeface="HGSｺﾞｼｯｸM" panose="020B0600000000000000" pitchFamily="50" charset="-128"/>
              </a:rPr>
              <a:t>橋の検討状況</a:t>
            </a:r>
            <a:r>
              <a:rPr lang="ja-JP" altLang="en-US" sz="3100" dirty="0">
                <a:latin typeface="HGSｺﾞｼｯｸM" panose="020B0600000000000000" pitchFamily="50" charset="-128"/>
                <a:ea typeface="HGSｺﾞｼｯｸM" panose="020B0600000000000000" pitchFamily="50" charset="-128"/>
              </a:rPr>
              <a:t>　</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２）大正大橋の維持管理案</a:t>
            </a:r>
          </a:p>
        </p:txBody>
      </p:sp>
      <p:sp>
        <p:nvSpPr>
          <p:cNvPr id="16" name="正方形/長方形 15"/>
          <p:cNvSpPr/>
          <p:nvPr/>
        </p:nvSpPr>
        <p:spPr>
          <a:xfrm>
            <a:off x="3605280" y="5117703"/>
            <a:ext cx="1267400" cy="300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満足している</a:t>
            </a:r>
            <a:endParaRPr kumimoji="1" lang="en-US" altLang="ja-JP" sz="1400" dirty="0">
              <a:solidFill>
                <a:schemeClr val="tx1"/>
              </a:solidFill>
            </a:endParaRPr>
          </a:p>
        </p:txBody>
      </p:sp>
      <p:sp>
        <p:nvSpPr>
          <p:cNvPr id="14" name="正方形/長方形 13"/>
          <p:cNvSpPr/>
          <p:nvPr/>
        </p:nvSpPr>
        <p:spPr>
          <a:xfrm>
            <a:off x="611560" y="1479555"/>
            <a:ext cx="8208912"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適切な補修・補強の実施により、設定耐用年数を満足させる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河積阻害率の原則</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％を順守できない状況が続く</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3" name="正方形/長方形 22"/>
          <p:cNvSpPr/>
          <p:nvPr/>
        </p:nvSpPr>
        <p:spPr>
          <a:xfrm>
            <a:off x="2629323" y="2009940"/>
            <a:ext cx="1248381" cy="462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側面図</a:t>
            </a:r>
          </a:p>
        </p:txBody>
      </p:sp>
      <p:sp>
        <p:nvSpPr>
          <p:cNvPr id="24" name="正方形/長方形 23"/>
          <p:cNvSpPr/>
          <p:nvPr/>
        </p:nvSpPr>
        <p:spPr>
          <a:xfrm>
            <a:off x="6910001" y="1985768"/>
            <a:ext cx="1248381" cy="462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断面</a:t>
            </a:r>
            <a:r>
              <a:rPr kumimoji="1" lang="ja-JP" altLang="en-US" sz="1600" dirty="0">
                <a:solidFill>
                  <a:schemeClr val="tx1"/>
                </a:solidFill>
              </a:rPr>
              <a:t>図</a:t>
            </a:r>
          </a:p>
        </p:txBody>
      </p:sp>
      <mc:AlternateContent xmlns:mc="http://schemas.openxmlformats.org/markup-compatibility/2006" xmlns:a14="http://schemas.microsoft.com/office/drawing/2010/main">
        <mc:Choice Requires="a14">
          <p:sp>
            <p:nvSpPr>
              <p:cNvPr id="25" name="正方形/長方形 24"/>
              <p:cNvSpPr/>
              <p:nvPr/>
            </p:nvSpPr>
            <p:spPr>
              <a:xfrm>
                <a:off x="183390" y="5076463"/>
                <a:ext cx="3164474" cy="656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基準径間長 　・・・　</a:t>
                </a:r>
                <a:r>
                  <a:rPr lang="en-US" altLang="ja-JP" sz="1600" dirty="0">
                    <a:solidFill>
                      <a:srgbClr val="FF0000"/>
                    </a:solidFill>
                  </a:rPr>
                  <a:t>15m</a:t>
                </a:r>
                <a:r>
                  <a:rPr lang="ja-JP" altLang="en-US" sz="1600" dirty="0">
                    <a:solidFill>
                      <a:srgbClr val="FF0000"/>
                    </a:solidFill>
                  </a:rPr>
                  <a:t>以上</a:t>
                </a:r>
                <a:endParaRPr lang="en-US" altLang="ja-JP" sz="1600" dirty="0">
                  <a:solidFill>
                    <a:srgbClr val="FF0000"/>
                  </a:solidFill>
                </a:endParaRP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計画高水流量</a:t>
                </a:r>
                <a14:m>
                  <m:oMath xmlns:m="http://schemas.openxmlformats.org/officeDocument/2006/math">
                    <m:r>
                      <a:rPr lang="en-US" altLang="ja-JP" sz="1400" i="1">
                        <a:solidFill>
                          <a:schemeClr val="tx1"/>
                        </a:solidFill>
                        <a:latin typeface="Cambria Math" panose="02040503050406030204" pitchFamily="18" charset="0"/>
                      </a:rPr>
                      <m:t>450</m:t>
                    </m:r>
                    <m:f>
                      <m:fPr>
                        <m:type m:val="lin"/>
                        <m:ctrlPr>
                          <a:rPr lang="en-US" altLang="ja-JP" sz="1400" i="1">
                            <a:solidFill>
                              <a:schemeClr val="tx1"/>
                            </a:solidFill>
                            <a:latin typeface="Cambria Math"/>
                          </a:rPr>
                        </m:ctrlPr>
                      </m:fPr>
                      <m:num>
                        <m:r>
                          <a:rPr lang="en-US" altLang="ja-JP" sz="1400" i="1">
                            <a:solidFill>
                              <a:schemeClr val="tx1"/>
                            </a:solidFill>
                            <a:latin typeface="Cambria Math" panose="02040503050406030204" pitchFamily="18" charset="0"/>
                          </a:rPr>
                          <m:t>𝑚</m:t>
                        </m:r>
                      </m:num>
                      <m:den>
                        <m:sSup>
                          <m:sSupPr>
                            <m:ctrlPr>
                              <a:rPr lang="en-US" altLang="ja-JP" sz="1400" i="1">
                                <a:solidFill>
                                  <a:schemeClr val="tx1"/>
                                </a:solidFill>
                                <a:latin typeface="Cambria Math"/>
                              </a:rPr>
                            </m:ctrlPr>
                          </m:sSupPr>
                          <m:e>
                            <m:r>
                              <a:rPr lang="en-US" altLang="ja-JP" sz="1400" i="1">
                                <a:solidFill>
                                  <a:schemeClr val="tx1"/>
                                </a:solidFill>
                                <a:latin typeface="Cambria Math" panose="02040503050406030204" pitchFamily="18" charset="0"/>
                              </a:rPr>
                              <m:t>𝑠</m:t>
                            </m:r>
                          </m:e>
                          <m:sup>
                            <m:r>
                              <a:rPr lang="en-US" altLang="ja-JP" sz="1400" i="1">
                                <a:solidFill>
                                  <a:schemeClr val="tx1"/>
                                </a:solidFill>
                                <a:latin typeface="Cambria Math" panose="02040503050406030204" pitchFamily="18" charset="0"/>
                              </a:rPr>
                              <m:t>2</m:t>
                            </m:r>
                          </m:sup>
                        </m:sSup>
                      </m:den>
                    </m:f>
                  </m:oMath>
                </a14:m>
                <a:r>
                  <a:rPr lang="en-US" altLang="ja-JP" sz="1400" dirty="0">
                    <a:solidFill>
                      <a:schemeClr val="tx1"/>
                    </a:solidFill>
                  </a:rPr>
                  <a:t>,</a:t>
                </a:r>
                <a:r>
                  <a:rPr lang="ja-JP" altLang="en-US" sz="1400" dirty="0">
                    <a:solidFill>
                      <a:schemeClr val="tx1"/>
                    </a:solidFill>
                  </a:rPr>
                  <a:t>川幅</a:t>
                </a:r>
                <a:r>
                  <a:rPr lang="en-US" altLang="ja-JP" sz="1400" dirty="0">
                    <a:solidFill>
                      <a:schemeClr val="tx1"/>
                    </a:solidFill>
                  </a:rPr>
                  <a:t>50m,</a:t>
                </a:r>
              </a:p>
              <a:p>
                <a:r>
                  <a:rPr lang="ja-JP" altLang="en-US" sz="1400" dirty="0">
                    <a:solidFill>
                      <a:schemeClr val="tx1"/>
                    </a:solidFill>
                  </a:rPr>
                  <a:t>　　　　　　　　　中小河川の緩和規定</a:t>
                </a:r>
                <a:r>
                  <a:rPr lang="en-US" altLang="ja-JP" sz="1400" dirty="0">
                    <a:solidFill>
                      <a:schemeClr val="tx1"/>
                    </a:solidFill>
                  </a:rPr>
                  <a:t>)</a:t>
                </a:r>
              </a:p>
            </p:txBody>
          </p:sp>
        </mc:Choice>
        <mc:Fallback xmlns="">
          <p:sp>
            <p:nvSpPr>
              <p:cNvPr id="25" name="正方形/長方形 24"/>
              <p:cNvSpPr>
                <a:spLocks noRot="1" noChangeAspect="1" noMove="1" noResize="1" noEditPoints="1" noAdjustHandles="1" noChangeArrowheads="1" noChangeShapeType="1" noTextEdit="1"/>
              </p:cNvSpPr>
              <p:nvPr/>
            </p:nvSpPr>
            <p:spPr>
              <a:xfrm>
                <a:off x="183390" y="5076463"/>
                <a:ext cx="3164474" cy="656793"/>
              </a:xfrm>
              <a:prstGeom prst="rect">
                <a:avLst/>
              </a:prstGeom>
              <a:blipFill rotWithShape="0">
                <a:blip r:embed="rId4"/>
                <a:stretch>
                  <a:fillRect l="-578" t="-14019" b="-50467"/>
                </a:stretch>
              </a:blipFill>
              <a:ln>
                <a:noFill/>
              </a:ln>
            </p:spPr>
            <p:txBody>
              <a:bodyPr/>
              <a:lstStyle/>
              <a:p>
                <a:r>
                  <a:rPr lang="ja-JP" altLang="en-US">
                    <a:noFill/>
                  </a:rPr>
                  <a:t> </a:t>
                </a:r>
              </a:p>
            </p:txBody>
          </p:sp>
        </mc:Fallback>
      </mc:AlternateContent>
      <p:grpSp>
        <p:nvGrpSpPr>
          <p:cNvPr id="33" name="グループ化 32"/>
          <p:cNvGrpSpPr/>
          <p:nvPr/>
        </p:nvGrpSpPr>
        <p:grpSpPr>
          <a:xfrm>
            <a:off x="6732240" y="5083980"/>
            <a:ext cx="2197051" cy="1184417"/>
            <a:chOff x="6750099" y="4992432"/>
            <a:chExt cx="2197051" cy="1184417"/>
          </a:xfrm>
        </p:grpSpPr>
        <p:sp>
          <p:nvSpPr>
            <p:cNvPr id="22" name="正方形/長方形 21"/>
            <p:cNvSpPr/>
            <p:nvPr/>
          </p:nvSpPr>
          <p:spPr>
            <a:xfrm>
              <a:off x="6750099" y="4992432"/>
              <a:ext cx="2142902" cy="118441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774057" y="5063809"/>
              <a:ext cx="2173093" cy="919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≪今後の検討事項≫</a:t>
              </a:r>
              <a:endParaRPr kumimoji="1" lang="en-US" altLang="ja-JP" sz="1600" dirty="0">
                <a:solidFill>
                  <a:schemeClr val="tx1"/>
                </a:solidFill>
              </a:endParaRPr>
            </a:p>
            <a:p>
              <a:r>
                <a:rPr kumimoji="1" lang="ja-JP" altLang="en-US" sz="1600" dirty="0">
                  <a:solidFill>
                    <a:srgbClr val="FF0000"/>
                  </a:solidFill>
                </a:rPr>
                <a:t>・大型車対策の検討</a:t>
              </a:r>
              <a:endParaRPr kumimoji="1" lang="en-US" altLang="ja-JP" sz="1600" dirty="0">
                <a:solidFill>
                  <a:srgbClr val="FF0000"/>
                </a:solidFill>
              </a:endParaRPr>
            </a:p>
            <a:p>
              <a:r>
                <a:rPr kumimoji="1" lang="ja-JP" altLang="en-US" sz="1600" dirty="0">
                  <a:solidFill>
                    <a:srgbClr val="FF0000"/>
                  </a:solidFill>
                </a:rPr>
                <a:t>・ゲルバー部補強検討</a:t>
              </a:r>
              <a:endParaRPr kumimoji="1" lang="en-US" altLang="ja-JP" sz="1600" dirty="0">
                <a:solidFill>
                  <a:srgbClr val="FF0000"/>
                </a:solidFill>
              </a:endParaRPr>
            </a:p>
            <a:p>
              <a:r>
                <a:rPr kumimoji="1" lang="ja-JP" altLang="en-US" sz="1600" dirty="0">
                  <a:solidFill>
                    <a:srgbClr val="FF0000"/>
                  </a:solidFill>
                </a:rPr>
                <a:t>・耐震補強対策の検討</a:t>
              </a:r>
              <a:endParaRPr kumimoji="1" lang="en-US" altLang="ja-JP" sz="1600" dirty="0">
                <a:solidFill>
                  <a:srgbClr val="FF0000"/>
                </a:solidFill>
              </a:endParaRPr>
            </a:p>
          </p:txBody>
        </p:sp>
      </p:grpSp>
      <p:grpSp>
        <p:nvGrpSpPr>
          <p:cNvPr id="12" name="グループ化 11"/>
          <p:cNvGrpSpPr/>
          <p:nvPr/>
        </p:nvGrpSpPr>
        <p:grpSpPr>
          <a:xfrm>
            <a:off x="6038059" y="3230410"/>
            <a:ext cx="270000" cy="300526"/>
            <a:chOff x="5508104" y="2293759"/>
            <a:chExt cx="270000" cy="300526"/>
          </a:xfrm>
        </p:grpSpPr>
        <p:sp>
          <p:nvSpPr>
            <p:cNvPr id="4" name="円/楕円 3"/>
            <p:cNvSpPr/>
            <p:nvPr/>
          </p:nvSpPr>
          <p:spPr>
            <a:xfrm>
              <a:off x="5508104" y="2324285"/>
              <a:ext cx="270000" cy="27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endParaRPr>
            </a:p>
          </p:txBody>
        </p:sp>
        <p:sp>
          <p:nvSpPr>
            <p:cNvPr id="5" name="テキスト ボックス 4"/>
            <p:cNvSpPr txBox="1"/>
            <p:nvPr/>
          </p:nvSpPr>
          <p:spPr>
            <a:xfrm>
              <a:off x="5527688" y="2293759"/>
              <a:ext cx="230832" cy="276999"/>
            </a:xfrm>
            <a:prstGeom prst="rect">
              <a:avLst/>
            </a:prstGeom>
            <a:noFill/>
          </p:spPr>
          <p:txBody>
            <a:bodyPr wrap="none" lIns="0" tIns="0" rIns="0" bIns="0" rtlCol="0">
              <a:spAutoFit/>
            </a:bodyPr>
            <a:lstStyle/>
            <a:p>
              <a:r>
                <a:rPr lang="en-US" altLang="ja-JP" b="1" dirty="0">
                  <a:latin typeface="DotumChe" panose="020B0609000101010101" pitchFamily="49" charset="-127"/>
                  <a:ea typeface="DotumChe" panose="020B0609000101010101" pitchFamily="49" charset="-127"/>
                </a:rPr>
                <a:t>A</a:t>
              </a:r>
              <a:r>
                <a:rPr kumimoji="1" lang="en-US" altLang="ja-JP" b="1" dirty="0">
                  <a:latin typeface="DotumChe" panose="020B0609000101010101" pitchFamily="49" charset="-127"/>
                  <a:ea typeface="DotumChe" panose="020B0609000101010101" pitchFamily="49" charset="-127"/>
                </a:rPr>
                <a:t>1</a:t>
              </a:r>
              <a:endParaRPr kumimoji="1" lang="ja-JP" altLang="en-US" b="1" dirty="0">
                <a:latin typeface="DotumChe" panose="020B0609000101010101" pitchFamily="49" charset="-127"/>
                <a:ea typeface="DotumChe" panose="020B0609000101010101" pitchFamily="49" charset="-127"/>
              </a:endParaRPr>
            </a:p>
          </p:txBody>
        </p:sp>
      </p:grpSp>
      <p:grpSp>
        <p:nvGrpSpPr>
          <p:cNvPr id="8" name="グループ化 7"/>
          <p:cNvGrpSpPr/>
          <p:nvPr/>
        </p:nvGrpSpPr>
        <p:grpSpPr>
          <a:xfrm>
            <a:off x="6104559" y="3549118"/>
            <a:ext cx="126000" cy="169277"/>
            <a:chOff x="5965814" y="3640506"/>
            <a:chExt cx="126000" cy="169277"/>
          </a:xfrm>
        </p:grpSpPr>
        <p:sp>
          <p:nvSpPr>
            <p:cNvPr id="19" name="円/楕円 18"/>
            <p:cNvSpPr/>
            <p:nvPr/>
          </p:nvSpPr>
          <p:spPr>
            <a:xfrm>
              <a:off x="5965814" y="3662876"/>
              <a:ext cx="126000" cy="126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endParaRPr>
            </a:p>
          </p:txBody>
        </p:sp>
        <p:sp>
          <p:nvSpPr>
            <p:cNvPr id="21" name="テキスト ボックス 20"/>
            <p:cNvSpPr txBox="1"/>
            <p:nvPr/>
          </p:nvSpPr>
          <p:spPr>
            <a:xfrm>
              <a:off x="5993548" y="3640506"/>
              <a:ext cx="70532" cy="169277"/>
            </a:xfrm>
            <a:prstGeom prst="rect">
              <a:avLst/>
            </a:prstGeom>
            <a:noFill/>
          </p:spPr>
          <p:txBody>
            <a:bodyPr wrap="none" lIns="0" tIns="0" rIns="0" bIns="0" rtlCol="0">
              <a:spAutoFit/>
            </a:bodyPr>
            <a:lstStyle/>
            <a:p>
              <a:r>
                <a:rPr kumimoji="1" lang="en-US" altLang="ja-JP" sz="1100" b="1" dirty="0">
                  <a:latin typeface="DotumChe" panose="020B0609000101010101" pitchFamily="49" charset="-127"/>
                  <a:ea typeface="DotumChe" panose="020B0609000101010101" pitchFamily="49" charset="-127"/>
                </a:rPr>
                <a:t>M</a:t>
              </a:r>
              <a:endParaRPr kumimoji="1" lang="ja-JP" altLang="en-US" sz="1100" b="1" dirty="0">
                <a:latin typeface="DotumChe" panose="020B0609000101010101" pitchFamily="49" charset="-127"/>
                <a:ea typeface="DotumChe" panose="020B0609000101010101" pitchFamily="49" charset="-127"/>
              </a:endParaRPr>
            </a:p>
          </p:txBody>
        </p:sp>
      </p:grpSp>
      <p:sp>
        <p:nvSpPr>
          <p:cNvPr id="30" name="正方形/長方形 29"/>
          <p:cNvSpPr/>
          <p:nvPr/>
        </p:nvSpPr>
        <p:spPr>
          <a:xfrm>
            <a:off x="3605280" y="5655930"/>
            <a:ext cx="3182453" cy="576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原則</a:t>
            </a:r>
            <a:r>
              <a:rPr lang="en-US" altLang="ja-JP" sz="1400" dirty="0">
                <a:solidFill>
                  <a:schemeClr val="tx1"/>
                </a:solidFill>
              </a:rPr>
              <a:t>5.0%</a:t>
            </a:r>
            <a:r>
              <a:rPr lang="ja-JP" altLang="en-US" sz="1400" dirty="0">
                <a:solidFill>
                  <a:schemeClr val="tx1"/>
                </a:solidFill>
              </a:rPr>
              <a:t>はは守れていていないが</a:t>
            </a:r>
            <a:endParaRPr lang="en-US" altLang="ja-JP" sz="1400" dirty="0">
              <a:solidFill>
                <a:schemeClr val="tx1"/>
              </a:solidFill>
            </a:endParaRPr>
          </a:p>
          <a:p>
            <a:r>
              <a:rPr lang="ja-JP" altLang="en-US" sz="1400" dirty="0">
                <a:solidFill>
                  <a:schemeClr val="tx1"/>
                </a:solidFill>
              </a:rPr>
              <a:t>やむを得ない場合の</a:t>
            </a:r>
            <a:r>
              <a:rPr lang="en-US" altLang="ja-JP" sz="1400" dirty="0">
                <a:solidFill>
                  <a:schemeClr val="tx1"/>
                </a:solidFill>
              </a:rPr>
              <a:t>6.0%</a:t>
            </a:r>
            <a:r>
              <a:rPr lang="ja-JP" altLang="en-US" sz="1400" dirty="0">
                <a:solidFill>
                  <a:schemeClr val="tx1"/>
                </a:solidFill>
              </a:rPr>
              <a:t>以下ではある</a:t>
            </a:r>
            <a:endParaRPr kumimoji="1" lang="ja-JP" altLang="en-US" sz="1400" dirty="0">
              <a:solidFill>
                <a:schemeClr val="tx1"/>
              </a:solidFill>
            </a:endParaRPr>
          </a:p>
        </p:txBody>
      </p:sp>
      <p:sp>
        <p:nvSpPr>
          <p:cNvPr id="31" name="上矢印 30"/>
          <p:cNvSpPr/>
          <p:nvPr/>
        </p:nvSpPr>
        <p:spPr>
          <a:xfrm rot="5400000">
            <a:off x="3255531" y="5120524"/>
            <a:ext cx="319707"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上矢印 31"/>
          <p:cNvSpPr/>
          <p:nvPr/>
        </p:nvSpPr>
        <p:spPr>
          <a:xfrm rot="5400000">
            <a:off x="3255531" y="5768028"/>
            <a:ext cx="319707"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7" name="正方形/長方形 26"/>
              <p:cNvSpPr/>
              <p:nvPr/>
            </p:nvSpPr>
            <p:spPr>
              <a:xfrm>
                <a:off x="178597" y="5661248"/>
                <a:ext cx="3074917" cy="615553"/>
              </a:xfrm>
              <a:prstGeom prst="rect">
                <a:avLst/>
              </a:prstGeom>
            </p:spPr>
            <p:txBody>
              <a:bodyPr wrap="square">
                <a:spAutoFit/>
              </a:bodyPr>
              <a:lstStyle/>
              <a:p>
                <a:r>
                  <a:rPr lang="ja-JP" altLang="en-US" sz="1400" dirty="0"/>
                  <a:t>河積阻害率　 ・・・　</a:t>
                </a:r>
                <a14:m>
                  <m:oMath xmlns:m="http://schemas.openxmlformats.org/officeDocument/2006/math">
                    <m:r>
                      <a:rPr lang="en-US" altLang="ja-JP" sz="1600">
                        <a:solidFill>
                          <a:srgbClr val="FF0000"/>
                        </a:solidFill>
                        <a:latin typeface="Cambria Math" panose="02040503050406030204" pitchFamily="18" charset="0"/>
                      </a:rPr>
                      <m:t>5.1%</m:t>
                    </m:r>
                  </m:oMath>
                </a14:m>
                <a:endParaRPr lang="en-US" altLang="ja-JP" sz="1600" dirty="0">
                  <a:solidFill>
                    <a:srgbClr val="FF0000"/>
                  </a:solidFill>
                </a:endParaRPr>
              </a:p>
              <a:p>
                <a:r>
                  <a:rPr lang="ja-JP" altLang="en-US" dirty="0"/>
                  <a:t>　</a:t>
                </a:r>
                <a:r>
                  <a:rPr lang="en-US" altLang="ja-JP" sz="1400" dirty="0"/>
                  <a:t>(</a:t>
                </a:r>
                <a:r>
                  <a:rPr lang="ja-JP" altLang="en-US" sz="1400" dirty="0"/>
                  <a:t>川幅</a:t>
                </a:r>
                <a:r>
                  <a:rPr lang="en-US" altLang="ja-JP" sz="1400" dirty="0"/>
                  <a:t>50m,</a:t>
                </a:r>
                <a:r>
                  <a:rPr lang="ja-JP" altLang="en-US" sz="1400" dirty="0"/>
                  <a:t>橋脚の柱幅</a:t>
                </a:r>
                <a:r>
                  <a:rPr lang="en-US" altLang="ja-JP" sz="1400" dirty="0"/>
                  <a:t>1.28m×2</a:t>
                </a:r>
                <a:r>
                  <a:rPr lang="ja-JP" altLang="en-US" sz="1400" dirty="0"/>
                  <a:t>本</a:t>
                </a:r>
                <a:r>
                  <a:rPr lang="en-US" altLang="ja-JP" sz="1400" dirty="0"/>
                  <a:t>)</a:t>
                </a:r>
              </a:p>
            </p:txBody>
          </p:sp>
        </mc:Choice>
        <mc:Fallback xmlns="">
          <p:sp>
            <p:nvSpPr>
              <p:cNvPr id="27" name="正方形/長方形 26"/>
              <p:cNvSpPr>
                <a:spLocks noRot="1" noChangeAspect="1" noMove="1" noResize="1" noEditPoints="1" noAdjustHandles="1" noChangeArrowheads="1" noChangeShapeType="1" noTextEdit="1"/>
              </p:cNvSpPr>
              <p:nvPr/>
            </p:nvSpPr>
            <p:spPr>
              <a:xfrm>
                <a:off x="178597" y="5661248"/>
                <a:ext cx="3074917" cy="615553"/>
              </a:xfrm>
              <a:prstGeom prst="rect">
                <a:avLst/>
              </a:prstGeom>
              <a:blipFill rotWithShape="0">
                <a:blip r:embed="rId5"/>
                <a:stretch>
                  <a:fillRect l="-594" b="-7921"/>
                </a:stretch>
              </a:blipFill>
            </p:spPr>
            <p:txBody>
              <a:bodyPr/>
              <a:lstStyle/>
              <a:p>
                <a:r>
                  <a:rPr lang="ja-JP" altLang="en-US">
                    <a:noFill/>
                  </a:rPr>
                  <a:t> </a:t>
                </a:r>
              </a:p>
            </p:txBody>
          </p:sp>
        </mc:Fallback>
      </mc:AlternateContent>
      <p:sp>
        <p:nvSpPr>
          <p:cNvPr id="35" name="正方形/長方形 34"/>
          <p:cNvSpPr/>
          <p:nvPr/>
        </p:nvSpPr>
        <p:spPr>
          <a:xfrm>
            <a:off x="230188" y="5083980"/>
            <a:ext cx="6358036" cy="11786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2365705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1152" t="10366" r="1646" b="6208"/>
          <a:stretch/>
        </p:blipFill>
        <p:spPr>
          <a:xfrm>
            <a:off x="251520" y="3000499"/>
            <a:ext cx="6075710" cy="2526426"/>
          </a:xfrm>
          <a:prstGeom prst="rect">
            <a:avLst/>
          </a:prstGeom>
        </p:spPr>
      </p:pic>
      <p:sp>
        <p:nvSpPr>
          <p:cNvPr id="15" name="正方形/長方形 14"/>
          <p:cNvSpPr/>
          <p:nvPr/>
        </p:nvSpPr>
        <p:spPr>
          <a:xfrm>
            <a:off x="6105652" y="5441889"/>
            <a:ext cx="2841498" cy="69522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9"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３）大正大橋の更新案</a:t>
            </a:r>
          </a:p>
        </p:txBody>
      </p:sp>
      <p:sp>
        <p:nvSpPr>
          <p:cNvPr id="16" name="正方形/長方形 15"/>
          <p:cNvSpPr/>
          <p:nvPr/>
        </p:nvSpPr>
        <p:spPr>
          <a:xfrm>
            <a:off x="6172373" y="5505221"/>
            <a:ext cx="2712987" cy="568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≪留意点≫</a:t>
            </a:r>
            <a:endParaRPr kumimoji="1" lang="en-US" altLang="ja-JP" sz="1600" dirty="0">
              <a:solidFill>
                <a:schemeClr val="tx1"/>
              </a:solidFill>
            </a:endParaRPr>
          </a:p>
          <a:p>
            <a:r>
              <a:rPr kumimoji="1" lang="ja-JP" altLang="en-US" sz="1600" dirty="0">
                <a:solidFill>
                  <a:srgbClr val="FF0000"/>
                </a:solidFill>
              </a:rPr>
              <a:t>　迂回路設置の課題整理</a:t>
            </a:r>
          </a:p>
        </p:txBody>
      </p:sp>
      <p:sp>
        <p:nvSpPr>
          <p:cNvPr id="19" name="正方形/長方形 18"/>
          <p:cNvSpPr/>
          <p:nvPr/>
        </p:nvSpPr>
        <p:spPr>
          <a:xfrm>
            <a:off x="611560" y="1479555"/>
            <a:ext cx="8208912" cy="132343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河川条件（基準径間長・河積阻害率）より、</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径間で計画</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橋梁形式は比較検討により決定するが、</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PC</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ポステンＴ桁又は鋼鈑桁が経済性・施工性より優位である。</a:t>
            </a:r>
            <a:endParaRPr lang="en-US" altLang="ja-JP" sz="2000" dirty="0">
              <a:solidFill>
                <a:srgbClr val="FFC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テキスト ボックス 19"/>
          <p:cNvSpPr txBox="1"/>
          <p:nvPr/>
        </p:nvSpPr>
        <p:spPr>
          <a:xfrm>
            <a:off x="614827" y="1831151"/>
            <a:ext cx="7701589" cy="307777"/>
          </a:xfrm>
          <a:prstGeom prst="rect">
            <a:avLst/>
          </a:prstGeom>
          <a:noFill/>
        </p:spPr>
        <p:txBody>
          <a:bodyPr wrap="square" tIns="0" bIns="0" rtlCol="0">
            <a:spAutoFit/>
          </a:bodyPr>
          <a:lstStyle>
            <a:defPPr>
              <a:defRPr lang="ja-JP"/>
            </a:defPPr>
            <a:lvl1pPr marL="457200" indent="-457200">
              <a:buFont typeface="Wingdings" panose="05000000000000000000" pitchFamily="2" charset="2"/>
              <a:buChar char="Ø"/>
              <a:defRPr sz="2000">
                <a:latin typeface="HGSｺﾞｼｯｸM" panose="020B0600000000000000" pitchFamily="50" charset="-128"/>
                <a:ea typeface="HGSｺﾞｼｯｸM" panose="020B0600000000000000" pitchFamily="50" charset="-128"/>
                <a:cs typeface="Meiryo UI" panose="020B0604030504040204" pitchFamily="50" charset="-128"/>
              </a:defRPr>
            </a:lvl1pPr>
          </a:lstStyle>
          <a:p>
            <a:r>
              <a:rPr lang="ja-JP" altLang="en-US" dirty="0"/>
              <a:t>工事期間中は迂回路（仮橋）を設置し、通行止めをしない</a:t>
            </a:r>
            <a:endParaRPr lang="en-US" altLang="ja-JP" sz="2400" b="1" dirty="0"/>
          </a:p>
        </p:txBody>
      </p:sp>
      <mc:AlternateContent xmlns:mc="http://schemas.openxmlformats.org/markup-compatibility/2006" xmlns:a14="http://schemas.microsoft.com/office/drawing/2010/main">
        <mc:Choice Requires="a14">
          <p:sp>
            <p:nvSpPr>
              <p:cNvPr id="14" name="正方形/長方形 13"/>
              <p:cNvSpPr/>
              <p:nvPr/>
            </p:nvSpPr>
            <p:spPr>
              <a:xfrm>
                <a:off x="740478" y="5486539"/>
                <a:ext cx="3971617" cy="655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基準径間長　・・・</a:t>
                </a:r>
                <a14:m>
                  <m:oMath xmlns:m="http://schemas.openxmlformats.org/officeDocument/2006/math">
                    <m:r>
                      <a:rPr kumimoji="1" lang="en-US" altLang="ja-JP" sz="1400" b="0" i="1" smtClean="0">
                        <a:solidFill>
                          <a:schemeClr val="tx1"/>
                        </a:solidFill>
                        <a:latin typeface="Cambria Math" panose="02040503050406030204" pitchFamily="18" charset="0"/>
                      </a:rPr>
                      <m:t>20+0.005</m:t>
                    </m:r>
                    <m:r>
                      <a:rPr kumimoji="1" lang="en-US" altLang="ja-JP" sz="1400" b="0" i="1" smtClean="0">
                        <a:solidFill>
                          <a:schemeClr val="tx1"/>
                        </a:solidFill>
                        <a:latin typeface="Cambria Math" panose="02040503050406030204" pitchFamily="18" charset="0"/>
                        <a:ea typeface="Cambria Math" panose="02040503050406030204" pitchFamily="18" charset="0"/>
                      </a:rPr>
                      <m:t>×450</m:t>
                    </m:r>
                  </m:oMath>
                </a14:m>
                <a:r>
                  <a:rPr lang="en-US" altLang="ja-JP" sz="1400" dirty="0">
                    <a:solidFill>
                      <a:schemeClr val="tx1"/>
                    </a:solidFill>
                  </a:rPr>
                  <a:t> =</a:t>
                </a:r>
                <a:r>
                  <a:rPr lang="ja-JP" altLang="en-US" sz="1400" dirty="0">
                    <a:solidFill>
                      <a:schemeClr val="tx1"/>
                    </a:solidFill>
                  </a:rPr>
                  <a:t>　</a:t>
                </a:r>
                <a14:m>
                  <m:oMath xmlns:m="http://schemas.openxmlformats.org/officeDocument/2006/math">
                    <m:r>
                      <a:rPr lang="en-US" altLang="ja-JP" sz="1600">
                        <a:solidFill>
                          <a:srgbClr val="FF0000"/>
                        </a:solidFill>
                        <a:latin typeface="Cambria Math" panose="02040503050406030204" pitchFamily="18" charset="0"/>
                      </a:rPr>
                      <m:t>𝟐𝟐</m:t>
                    </m:r>
                    <m:r>
                      <a:rPr lang="en-US" altLang="ja-JP" sz="1600">
                        <a:solidFill>
                          <a:srgbClr val="FF0000"/>
                        </a:solidFill>
                        <a:latin typeface="Cambria Math" panose="02040503050406030204" pitchFamily="18" charset="0"/>
                      </a:rPr>
                      <m:t>.</m:t>
                    </m:r>
                    <m:r>
                      <a:rPr lang="en-US" altLang="ja-JP" sz="1600">
                        <a:solidFill>
                          <a:srgbClr val="FF0000"/>
                        </a:solidFill>
                        <a:latin typeface="Cambria Math" panose="02040503050406030204" pitchFamily="18" charset="0"/>
                      </a:rPr>
                      <m:t>𝟐𝟓𝐦</m:t>
                    </m:r>
                  </m:oMath>
                </a14:m>
                <a:endParaRPr lang="en-US" altLang="ja-JP" sz="1600" dirty="0">
                  <a:solidFill>
                    <a:srgbClr val="FF0000"/>
                  </a:solidFill>
                </a:endParaRPr>
              </a:p>
              <a:p>
                <a:r>
                  <a:rPr lang="en-US" altLang="ja-JP" sz="1400" dirty="0">
                    <a:solidFill>
                      <a:schemeClr val="tx1"/>
                    </a:solidFill>
                  </a:rPr>
                  <a:t>  (</a:t>
                </a:r>
                <a:r>
                  <a:rPr lang="ja-JP" altLang="en-US" sz="1400" dirty="0">
                    <a:solidFill>
                      <a:schemeClr val="tx1"/>
                    </a:solidFill>
                  </a:rPr>
                  <a:t>樫井川 ： 流量</a:t>
                </a:r>
                <a14:m>
                  <m:oMath xmlns:m="http://schemas.openxmlformats.org/officeDocument/2006/math">
                    <m:r>
                      <a:rPr lang="en-US" altLang="ja-JP" sz="1400">
                        <a:solidFill>
                          <a:schemeClr val="tx1"/>
                        </a:solidFill>
                        <a:latin typeface="Cambria Math" panose="02040503050406030204" pitchFamily="18" charset="0"/>
                      </a:rPr>
                      <m:t>450</m:t>
                    </m:r>
                    <m:f>
                      <m:fPr>
                        <m:type m:val="lin"/>
                        <m:ctrlPr>
                          <a:rPr lang="en-US" altLang="ja-JP" sz="1400" i="1">
                            <a:solidFill>
                              <a:schemeClr val="tx1"/>
                            </a:solidFill>
                            <a:latin typeface="Cambria Math"/>
                          </a:rPr>
                        </m:ctrlPr>
                      </m:fPr>
                      <m:num>
                        <m:r>
                          <a:rPr lang="en-US" altLang="ja-JP" sz="1400">
                            <a:solidFill>
                              <a:schemeClr val="tx1"/>
                            </a:solidFill>
                            <a:latin typeface="Cambria Math" panose="02040503050406030204" pitchFamily="18" charset="0"/>
                          </a:rPr>
                          <m:t>𝑚</m:t>
                        </m:r>
                      </m:num>
                      <m:den>
                        <m:sSup>
                          <m:sSupPr>
                            <m:ctrlPr>
                              <a:rPr lang="en-US" altLang="ja-JP" sz="1400" i="1">
                                <a:solidFill>
                                  <a:schemeClr val="tx1"/>
                                </a:solidFill>
                                <a:latin typeface="Cambria Math"/>
                              </a:rPr>
                            </m:ctrlPr>
                          </m:sSupPr>
                          <m:e>
                            <m:r>
                              <a:rPr lang="en-US" altLang="ja-JP" sz="1400">
                                <a:solidFill>
                                  <a:schemeClr val="tx1"/>
                                </a:solidFill>
                                <a:latin typeface="Cambria Math" panose="02040503050406030204" pitchFamily="18" charset="0"/>
                              </a:rPr>
                              <m:t>𝑠</m:t>
                            </m:r>
                          </m:e>
                          <m:sup>
                            <m:r>
                              <a:rPr lang="en-US" altLang="ja-JP" sz="1400">
                                <a:solidFill>
                                  <a:schemeClr val="tx1"/>
                                </a:solidFill>
                                <a:latin typeface="Cambria Math" panose="02040503050406030204" pitchFamily="18" charset="0"/>
                              </a:rPr>
                              <m:t>2</m:t>
                            </m:r>
                          </m:sup>
                        </m:sSup>
                      </m:den>
                    </m:f>
                  </m:oMath>
                </a14:m>
                <a:r>
                  <a:rPr lang="en-US" altLang="ja-JP" sz="1400" dirty="0">
                    <a:solidFill>
                      <a:schemeClr val="tx1"/>
                    </a:solidFill>
                  </a:rPr>
                  <a:t>)</a:t>
                </a:r>
              </a:p>
            </p:txBody>
          </p:sp>
        </mc:Choice>
        <mc:Fallback xmlns="">
          <p:sp>
            <p:nvSpPr>
              <p:cNvPr id="14" name="正方形/長方形 13"/>
              <p:cNvSpPr>
                <a:spLocks noRot="1" noChangeAspect="1" noMove="1" noResize="1" noEditPoints="1" noAdjustHandles="1" noChangeArrowheads="1" noChangeShapeType="1" noTextEdit="1"/>
              </p:cNvSpPr>
              <p:nvPr/>
            </p:nvSpPr>
            <p:spPr>
              <a:xfrm>
                <a:off x="740478" y="5486539"/>
                <a:ext cx="3971617" cy="655809"/>
              </a:xfrm>
              <a:prstGeom prst="rect">
                <a:avLst/>
              </a:prstGeom>
              <a:blipFill rotWithShape="1">
                <a:blip r:embed="rId3"/>
                <a:stretch>
                  <a:fillRect l="-307" b="-65741"/>
                </a:stretch>
              </a:blipFill>
              <a:ln>
                <a:noFill/>
              </a:ln>
            </p:spPr>
            <p:txBody>
              <a:bodyPr/>
              <a:lstStyle/>
              <a:p>
                <a:r>
                  <a:rPr lang="ja-JP" altLang="en-US">
                    <a:noFill/>
                  </a:rPr>
                  <a:t> </a:t>
                </a:r>
              </a:p>
            </p:txBody>
          </p:sp>
        </mc:Fallback>
      </mc:AlternateContent>
      <p:grpSp>
        <p:nvGrpSpPr>
          <p:cNvPr id="3" name="グループ化 2"/>
          <p:cNvGrpSpPr/>
          <p:nvPr/>
        </p:nvGrpSpPr>
        <p:grpSpPr>
          <a:xfrm>
            <a:off x="6444208" y="3212976"/>
            <a:ext cx="2502942" cy="1757045"/>
            <a:chOff x="5776234" y="2276872"/>
            <a:chExt cx="4196366" cy="3168352"/>
          </a:xfrm>
        </p:grpSpPr>
        <p:pic>
          <p:nvPicPr>
            <p:cNvPr id="4" name="図 3"/>
            <p:cNvPicPr>
              <a:picLocks noChangeAspect="1"/>
            </p:cNvPicPr>
            <p:nvPr/>
          </p:nvPicPr>
          <p:blipFill rotWithShape="1">
            <a:blip r:embed="rId4"/>
            <a:srcRect l="5431" t="1432" r="-293" b="2728"/>
            <a:stretch/>
          </p:blipFill>
          <p:spPr>
            <a:xfrm>
              <a:off x="5776234" y="2276872"/>
              <a:ext cx="4196366" cy="3168352"/>
            </a:xfrm>
            <a:prstGeom prst="rect">
              <a:avLst/>
            </a:prstGeom>
          </p:spPr>
        </p:pic>
        <p:sp>
          <p:nvSpPr>
            <p:cNvPr id="5" name="フリーフォーム 4"/>
            <p:cNvSpPr/>
            <p:nvPr/>
          </p:nvSpPr>
          <p:spPr>
            <a:xfrm>
              <a:off x="7421461" y="2789225"/>
              <a:ext cx="675655" cy="2258247"/>
            </a:xfrm>
            <a:custGeom>
              <a:avLst/>
              <a:gdLst>
                <a:gd name="connsiteX0" fmla="*/ 0 w 3207657"/>
                <a:gd name="connsiteY0" fmla="*/ 333829 h 11016343"/>
                <a:gd name="connsiteX1" fmla="*/ 145143 w 3207657"/>
                <a:gd name="connsiteY1" fmla="*/ 1030515 h 11016343"/>
                <a:gd name="connsiteX2" fmla="*/ 232229 w 3207657"/>
                <a:gd name="connsiteY2" fmla="*/ 1277258 h 11016343"/>
                <a:gd name="connsiteX3" fmla="*/ 333829 w 3207657"/>
                <a:gd name="connsiteY3" fmla="*/ 1436915 h 11016343"/>
                <a:gd name="connsiteX4" fmla="*/ 493486 w 3207657"/>
                <a:gd name="connsiteY4" fmla="*/ 1640115 h 11016343"/>
                <a:gd name="connsiteX5" fmla="*/ 566057 w 3207657"/>
                <a:gd name="connsiteY5" fmla="*/ 1756229 h 11016343"/>
                <a:gd name="connsiteX6" fmla="*/ 754743 w 3207657"/>
                <a:gd name="connsiteY6" fmla="*/ 1959429 h 11016343"/>
                <a:gd name="connsiteX7" fmla="*/ 972457 w 3207657"/>
                <a:gd name="connsiteY7" fmla="*/ 2090058 h 11016343"/>
                <a:gd name="connsiteX8" fmla="*/ 1132114 w 3207657"/>
                <a:gd name="connsiteY8" fmla="*/ 2249715 h 11016343"/>
                <a:gd name="connsiteX9" fmla="*/ 1277257 w 3207657"/>
                <a:gd name="connsiteY9" fmla="*/ 2467429 h 11016343"/>
                <a:gd name="connsiteX10" fmla="*/ 1436914 w 3207657"/>
                <a:gd name="connsiteY10" fmla="*/ 2786743 h 11016343"/>
                <a:gd name="connsiteX11" fmla="*/ 2510972 w 3207657"/>
                <a:gd name="connsiteY11" fmla="*/ 7358743 h 11016343"/>
                <a:gd name="connsiteX12" fmla="*/ 2583543 w 3207657"/>
                <a:gd name="connsiteY12" fmla="*/ 7634515 h 11016343"/>
                <a:gd name="connsiteX13" fmla="*/ 2569029 w 3207657"/>
                <a:gd name="connsiteY13" fmla="*/ 7939315 h 11016343"/>
                <a:gd name="connsiteX14" fmla="*/ 2496457 w 3207657"/>
                <a:gd name="connsiteY14" fmla="*/ 8273143 h 11016343"/>
                <a:gd name="connsiteX15" fmla="*/ 2191657 w 3207657"/>
                <a:gd name="connsiteY15" fmla="*/ 8969829 h 11016343"/>
                <a:gd name="connsiteX16" fmla="*/ 2119086 w 3207657"/>
                <a:gd name="connsiteY16" fmla="*/ 9216572 h 11016343"/>
                <a:gd name="connsiteX17" fmla="*/ 2046514 w 3207657"/>
                <a:gd name="connsiteY17" fmla="*/ 9608458 h 11016343"/>
                <a:gd name="connsiteX18" fmla="*/ 2090057 w 3207657"/>
                <a:gd name="connsiteY18" fmla="*/ 9898743 h 11016343"/>
                <a:gd name="connsiteX19" fmla="*/ 2104572 w 3207657"/>
                <a:gd name="connsiteY19" fmla="*/ 10435772 h 11016343"/>
                <a:gd name="connsiteX20" fmla="*/ 2148114 w 3207657"/>
                <a:gd name="connsiteY20" fmla="*/ 10827658 h 11016343"/>
                <a:gd name="connsiteX21" fmla="*/ 2119086 w 3207657"/>
                <a:gd name="connsiteY21" fmla="*/ 11016343 h 11016343"/>
                <a:gd name="connsiteX22" fmla="*/ 2743200 w 3207657"/>
                <a:gd name="connsiteY22" fmla="*/ 11016343 h 11016343"/>
                <a:gd name="connsiteX23" fmla="*/ 2757714 w 3207657"/>
                <a:gd name="connsiteY23" fmla="*/ 10493829 h 11016343"/>
                <a:gd name="connsiteX24" fmla="*/ 2728686 w 3207657"/>
                <a:gd name="connsiteY24" fmla="*/ 9985829 h 11016343"/>
                <a:gd name="connsiteX25" fmla="*/ 2699657 w 3207657"/>
                <a:gd name="connsiteY25" fmla="*/ 9550400 h 11016343"/>
                <a:gd name="connsiteX26" fmla="*/ 2728686 w 3207657"/>
                <a:gd name="connsiteY26" fmla="*/ 9332686 h 11016343"/>
                <a:gd name="connsiteX27" fmla="*/ 2917372 w 3207657"/>
                <a:gd name="connsiteY27" fmla="*/ 8926286 h 11016343"/>
                <a:gd name="connsiteX28" fmla="*/ 3135086 w 3207657"/>
                <a:gd name="connsiteY28" fmla="*/ 8316686 h 11016343"/>
                <a:gd name="connsiteX29" fmla="*/ 3207657 w 3207657"/>
                <a:gd name="connsiteY29" fmla="*/ 7924800 h 11016343"/>
                <a:gd name="connsiteX30" fmla="*/ 3193143 w 3207657"/>
                <a:gd name="connsiteY30" fmla="*/ 7445829 h 11016343"/>
                <a:gd name="connsiteX31" fmla="*/ 2075543 w 3207657"/>
                <a:gd name="connsiteY31" fmla="*/ 2728686 h 11016343"/>
                <a:gd name="connsiteX32" fmla="*/ 1886857 w 3207657"/>
                <a:gd name="connsiteY32" fmla="*/ 2235200 h 11016343"/>
                <a:gd name="connsiteX33" fmla="*/ 1683657 w 3207657"/>
                <a:gd name="connsiteY33" fmla="*/ 1930400 h 11016343"/>
                <a:gd name="connsiteX34" fmla="*/ 1422400 w 3207657"/>
                <a:gd name="connsiteY34" fmla="*/ 1625600 h 11016343"/>
                <a:gd name="connsiteX35" fmla="*/ 1161143 w 3207657"/>
                <a:gd name="connsiteY35" fmla="*/ 1422400 h 11016343"/>
                <a:gd name="connsiteX36" fmla="*/ 914400 w 3207657"/>
                <a:gd name="connsiteY36" fmla="*/ 1161143 h 11016343"/>
                <a:gd name="connsiteX37" fmla="*/ 769257 w 3207657"/>
                <a:gd name="connsiteY37" fmla="*/ 769258 h 11016343"/>
                <a:gd name="connsiteX38" fmla="*/ 653143 w 3207657"/>
                <a:gd name="connsiteY38" fmla="*/ 246743 h 11016343"/>
                <a:gd name="connsiteX39" fmla="*/ 14514 w 3207657"/>
                <a:gd name="connsiteY39" fmla="*/ 391886 h 11016343"/>
                <a:gd name="connsiteX40" fmla="*/ 537029 w 3207657"/>
                <a:gd name="connsiteY40" fmla="*/ 0 h 11016343"/>
                <a:gd name="connsiteX41" fmla="*/ 449943 w 3207657"/>
                <a:gd name="connsiteY41" fmla="*/ 159658 h 11016343"/>
                <a:gd name="connsiteX0" fmla="*/ 0 w 3207657"/>
                <a:gd name="connsiteY0" fmla="*/ 358321 h 11040835"/>
                <a:gd name="connsiteX1" fmla="*/ 145143 w 3207657"/>
                <a:gd name="connsiteY1" fmla="*/ 1055007 h 11040835"/>
                <a:gd name="connsiteX2" fmla="*/ 232229 w 3207657"/>
                <a:gd name="connsiteY2" fmla="*/ 1301750 h 11040835"/>
                <a:gd name="connsiteX3" fmla="*/ 333829 w 3207657"/>
                <a:gd name="connsiteY3" fmla="*/ 1461407 h 11040835"/>
                <a:gd name="connsiteX4" fmla="*/ 493486 w 3207657"/>
                <a:gd name="connsiteY4" fmla="*/ 1664607 h 11040835"/>
                <a:gd name="connsiteX5" fmla="*/ 566057 w 3207657"/>
                <a:gd name="connsiteY5" fmla="*/ 1780721 h 11040835"/>
                <a:gd name="connsiteX6" fmla="*/ 754743 w 3207657"/>
                <a:gd name="connsiteY6" fmla="*/ 1983921 h 11040835"/>
                <a:gd name="connsiteX7" fmla="*/ 972457 w 3207657"/>
                <a:gd name="connsiteY7" fmla="*/ 2114550 h 11040835"/>
                <a:gd name="connsiteX8" fmla="*/ 1132114 w 3207657"/>
                <a:gd name="connsiteY8" fmla="*/ 2274207 h 11040835"/>
                <a:gd name="connsiteX9" fmla="*/ 1277257 w 3207657"/>
                <a:gd name="connsiteY9" fmla="*/ 2491921 h 11040835"/>
                <a:gd name="connsiteX10" fmla="*/ 1436914 w 3207657"/>
                <a:gd name="connsiteY10" fmla="*/ 2811235 h 11040835"/>
                <a:gd name="connsiteX11" fmla="*/ 2510972 w 3207657"/>
                <a:gd name="connsiteY11" fmla="*/ 7383235 h 11040835"/>
                <a:gd name="connsiteX12" fmla="*/ 2583543 w 3207657"/>
                <a:gd name="connsiteY12" fmla="*/ 7659007 h 11040835"/>
                <a:gd name="connsiteX13" fmla="*/ 2569029 w 3207657"/>
                <a:gd name="connsiteY13" fmla="*/ 7963807 h 11040835"/>
                <a:gd name="connsiteX14" fmla="*/ 2496457 w 3207657"/>
                <a:gd name="connsiteY14" fmla="*/ 8297635 h 11040835"/>
                <a:gd name="connsiteX15" fmla="*/ 2191657 w 3207657"/>
                <a:gd name="connsiteY15" fmla="*/ 8994321 h 11040835"/>
                <a:gd name="connsiteX16" fmla="*/ 2119086 w 3207657"/>
                <a:gd name="connsiteY16" fmla="*/ 9241064 h 11040835"/>
                <a:gd name="connsiteX17" fmla="*/ 2046514 w 3207657"/>
                <a:gd name="connsiteY17" fmla="*/ 9632950 h 11040835"/>
                <a:gd name="connsiteX18" fmla="*/ 2090057 w 3207657"/>
                <a:gd name="connsiteY18" fmla="*/ 9923235 h 11040835"/>
                <a:gd name="connsiteX19" fmla="*/ 2104572 w 3207657"/>
                <a:gd name="connsiteY19" fmla="*/ 10460264 h 11040835"/>
                <a:gd name="connsiteX20" fmla="*/ 2148114 w 3207657"/>
                <a:gd name="connsiteY20" fmla="*/ 10852150 h 11040835"/>
                <a:gd name="connsiteX21" fmla="*/ 2119086 w 3207657"/>
                <a:gd name="connsiteY21" fmla="*/ 11040835 h 11040835"/>
                <a:gd name="connsiteX22" fmla="*/ 2743200 w 3207657"/>
                <a:gd name="connsiteY22" fmla="*/ 11040835 h 11040835"/>
                <a:gd name="connsiteX23" fmla="*/ 2757714 w 3207657"/>
                <a:gd name="connsiteY23" fmla="*/ 10518321 h 11040835"/>
                <a:gd name="connsiteX24" fmla="*/ 2728686 w 3207657"/>
                <a:gd name="connsiteY24" fmla="*/ 10010321 h 11040835"/>
                <a:gd name="connsiteX25" fmla="*/ 2699657 w 3207657"/>
                <a:gd name="connsiteY25" fmla="*/ 9574892 h 11040835"/>
                <a:gd name="connsiteX26" fmla="*/ 2728686 w 3207657"/>
                <a:gd name="connsiteY26" fmla="*/ 9357178 h 11040835"/>
                <a:gd name="connsiteX27" fmla="*/ 2917372 w 3207657"/>
                <a:gd name="connsiteY27" fmla="*/ 8950778 h 11040835"/>
                <a:gd name="connsiteX28" fmla="*/ 3135086 w 3207657"/>
                <a:gd name="connsiteY28" fmla="*/ 8341178 h 11040835"/>
                <a:gd name="connsiteX29" fmla="*/ 3207657 w 3207657"/>
                <a:gd name="connsiteY29" fmla="*/ 7949292 h 11040835"/>
                <a:gd name="connsiteX30" fmla="*/ 3193143 w 3207657"/>
                <a:gd name="connsiteY30" fmla="*/ 7470321 h 11040835"/>
                <a:gd name="connsiteX31" fmla="*/ 2075543 w 3207657"/>
                <a:gd name="connsiteY31" fmla="*/ 2753178 h 11040835"/>
                <a:gd name="connsiteX32" fmla="*/ 1886857 w 3207657"/>
                <a:gd name="connsiteY32" fmla="*/ 2259692 h 11040835"/>
                <a:gd name="connsiteX33" fmla="*/ 1683657 w 3207657"/>
                <a:gd name="connsiteY33" fmla="*/ 1954892 h 11040835"/>
                <a:gd name="connsiteX34" fmla="*/ 1422400 w 3207657"/>
                <a:gd name="connsiteY34" fmla="*/ 1650092 h 11040835"/>
                <a:gd name="connsiteX35" fmla="*/ 1161143 w 3207657"/>
                <a:gd name="connsiteY35" fmla="*/ 1446892 h 11040835"/>
                <a:gd name="connsiteX36" fmla="*/ 914400 w 3207657"/>
                <a:gd name="connsiteY36" fmla="*/ 1185635 h 11040835"/>
                <a:gd name="connsiteX37" fmla="*/ 769257 w 3207657"/>
                <a:gd name="connsiteY37" fmla="*/ 793750 h 11040835"/>
                <a:gd name="connsiteX38" fmla="*/ 653143 w 3207657"/>
                <a:gd name="connsiteY38" fmla="*/ 271235 h 11040835"/>
                <a:gd name="connsiteX39" fmla="*/ 14514 w 3207657"/>
                <a:gd name="connsiteY39" fmla="*/ 416378 h 11040835"/>
                <a:gd name="connsiteX40" fmla="*/ 537029 w 3207657"/>
                <a:gd name="connsiteY40" fmla="*/ 24492 h 11040835"/>
                <a:gd name="connsiteX41" fmla="*/ 532493 w 3207657"/>
                <a:gd name="connsiteY41" fmla="*/ 0 h 11040835"/>
                <a:gd name="connsiteX0" fmla="*/ 19957 w 3227614"/>
                <a:gd name="connsiteY0" fmla="*/ 333829 h 11016343"/>
                <a:gd name="connsiteX1" fmla="*/ 165100 w 3227614"/>
                <a:gd name="connsiteY1" fmla="*/ 1030515 h 11016343"/>
                <a:gd name="connsiteX2" fmla="*/ 252186 w 3227614"/>
                <a:gd name="connsiteY2" fmla="*/ 1277258 h 11016343"/>
                <a:gd name="connsiteX3" fmla="*/ 353786 w 3227614"/>
                <a:gd name="connsiteY3" fmla="*/ 1436915 h 11016343"/>
                <a:gd name="connsiteX4" fmla="*/ 513443 w 3227614"/>
                <a:gd name="connsiteY4" fmla="*/ 1640115 h 11016343"/>
                <a:gd name="connsiteX5" fmla="*/ 586014 w 3227614"/>
                <a:gd name="connsiteY5" fmla="*/ 1756229 h 11016343"/>
                <a:gd name="connsiteX6" fmla="*/ 774700 w 3227614"/>
                <a:gd name="connsiteY6" fmla="*/ 1959429 h 11016343"/>
                <a:gd name="connsiteX7" fmla="*/ 992414 w 3227614"/>
                <a:gd name="connsiteY7" fmla="*/ 2090058 h 11016343"/>
                <a:gd name="connsiteX8" fmla="*/ 1152071 w 3227614"/>
                <a:gd name="connsiteY8" fmla="*/ 2249715 h 11016343"/>
                <a:gd name="connsiteX9" fmla="*/ 1297214 w 3227614"/>
                <a:gd name="connsiteY9" fmla="*/ 2467429 h 11016343"/>
                <a:gd name="connsiteX10" fmla="*/ 1456871 w 3227614"/>
                <a:gd name="connsiteY10" fmla="*/ 2786743 h 11016343"/>
                <a:gd name="connsiteX11" fmla="*/ 2530929 w 3227614"/>
                <a:gd name="connsiteY11" fmla="*/ 7358743 h 11016343"/>
                <a:gd name="connsiteX12" fmla="*/ 2603500 w 3227614"/>
                <a:gd name="connsiteY12" fmla="*/ 7634515 h 11016343"/>
                <a:gd name="connsiteX13" fmla="*/ 2588986 w 3227614"/>
                <a:gd name="connsiteY13" fmla="*/ 7939315 h 11016343"/>
                <a:gd name="connsiteX14" fmla="*/ 2516414 w 3227614"/>
                <a:gd name="connsiteY14" fmla="*/ 8273143 h 11016343"/>
                <a:gd name="connsiteX15" fmla="*/ 2211614 w 3227614"/>
                <a:gd name="connsiteY15" fmla="*/ 8969829 h 11016343"/>
                <a:gd name="connsiteX16" fmla="*/ 2139043 w 3227614"/>
                <a:gd name="connsiteY16" fmla="*/ 9216572 h 11016343"/>
                <a:gd name="connsiteX17" fmla="*/ 2066471 w 3227614"/>
                <a:gd name="connsiteY17" fmla="*/ 9608458 h 11016343"/>
                <a:gd name="connsiteX18" fmla="*/ 2110014 w 3227614"/>
                <a:gd name="connsiteY18" fmla="*/ 9898743 h 11016343"/>
                <a:gd name="connsiteX19" fmla="*/ 2124529 w 3227614"/>
                <a:gd name="connsiteY19" fmla="*/ 10435772 h 11016343"/>
                <a:gd name="connsiteX20" fmla="*/ 2168071 w 3227614"/>
                <a:gd name="connsiteY20" fmla="*/ 10827658 h 11016343"/>
                <a:gd name="connsiteX21" fmla="*/ 2139043 w 3227614"/>
                <a:gd name="connsiteY21" fmla="*/ 11016343 h 11016343"/>
                <a:gd name="connsiteX22" fmla="*/ 2763157 w 3227614"/>
                <a:gd name="connsiteY22" fmla="*/ 11016343 h 11016343"/>
                <a:gd name="connsiteX23" fmla="*/ 2777671 w 3227614"/>
                <a:gd name="connsiteY23" fmla="*/ 10493829 h 11016343"/>
                <a:gd name="connsiteX24" fmla="*/ 2748643 w 3227614"/>
                <a:gd name="connsiteY24" fmla="*/ 9985829 h 11016343"/>
                <a:gd name="connsiteX25" fmla="*/ 2719614 w 3227614"/>
                <a:gd name="connsiteY25" fmla="*/ 9550400 h 11016343"/>
                <a:gd name="connsiteX26" fmla="*/ 2748643 w 3227614"/>
                <a:gd name="connsiteY26" fmla="*/ 9332686 h 11016343"/>
                <a:gd name="connsiteX27" fmla="*/ 2937329 w 3227614"/>
                <a:gd name="connsiteY27" fmla="*/ 8926286 h 11016343"/>
                <a:gd name="connsiteX28" fmla="*/ 3155043 w 3227614"/>
                <a:gd name="connsiteY28" fmla="*/ 8316686 h 11016343"/>
                <a:gd name="connsiteX29" fmla="*/ 3227614 w 3227614"/>
                <a:gd name="connsiteY29" fmla="*/ 7924800 h 11016343"/>
                <a:gd name="connsiteX30" fmla="*/ 3213100 w 3227614"/>
                <a:gd name="connsiteY30" fmla="*/ 7445829 h 11016343"/>
                <a:gd name="connsiteX31" fmla="*/ 2095500 w 3227614"/>
                <a:gd name="connsiteY31" fmla="*/ 2728686 h 11016343"/>
                <a:gd name="connsiteX32" fmla="*/ 1906814 w 3227614"/>
                <a:gd name="connsiteY32" fmla="*/ 2235200 h 11016343"/>
                <a:gd name="connsiteX33" fmla="*/ 1703614 w 3227614"/>
                <a:gd name="connsiteY33" fmla="*/ 1930400 h 11016343"/>
                <a:gd name="connsiteX34" fmla="*/ 1442357 w 3227614"/>
                <a:gd name="connsiteY34" fmla="*/ 1625600 h 11016343"/>
                <a:gd name="connsiteX35" fmla="*/ 1181100 w 3227614"/>
                <a:gd name="connsiteY35" fmla="*/ 1422400 h 11016343"/>
                <a:gd name="connsiteX36" fmla="*/ 934357 w 3227614"/>
                <a:gd name="connsiteY36" fmla="*/ 1161143 h 11016343"/>
                <a:gd name="connsiteX37" fmla="*/ 789214 w 3227614"/>
                <a:gd name="connsiteY37" fmla="*/ 769258 h 11016343"/>
                <a:gd name="connsiteX38" fmla="*/ 673100 w 3227614"/>
                <a:gd name="connsiteY38" fmla="*/ 246743 h 11016343"/>
                <a:gd name="connsiteX39" fmla="*/ 34471 w 3227614"/>
                <a:gd name="connsiteY39" fmla="*/ 391886 h 11016343"/>
                <a:gd name="connsiteX40" fmla="*/ 556986 w 3227614"/>
                <a:gd name="connsiteY40" fmla="*/ 0 h 11016343"/>
                <a:gd name="connsiteX41" fmla="*/ 0 w 3227614"/>
                <a:gd name="connsiteY41" fmla="*/ 356508 h 11016343"/>
                <a:gd name="connsiteX0" fmla="*/ 19957 w 3227614"/>
                <a:gd name="connsiteY0" fmla="*/ 333829 h 11016343"/>
                <a:gd name="connsiteX1" fmla="*/ 165100 w 3227614"/>
                <a:gd name="connsiteY1" fmla="*/ 1030515 h 11016343"/>
                <a:gd name="connsiteX2" fmla="*/ 252186 w 3227614"/>
                <a:gd name="connsiteY2" fmla="*/ 1277258 h 11016343"/>
                <a:gd name="connsiteX3" fmla="*/ 353786 w 3227614"/>
                <a:gd name="connsiteY3" fmla="*/ 1436915 h 11016343"/>
                <a:gd name="connsiteX4" fmla="*/ 513443 w 3227614"/>
                <a:gd name="connsiteY4" fmla="*/ 1640115 h 11016343"/>
                <a:gd name="connsiteX5" fmla="*/ 586014 w 3227614"/>
                <a:gd name="connsiteY5" fmla="*/ 1756229 h 11016343"/>
                <a:gd name="connsiteX6" fmla="*/ 774700 w 3227614"/>
                <a:gd name="connsiteY6" fmla="*/ 1959429 h 11016343"/>
                <a:gd name="connsiteX7" fmla="*/ 992414 w 3227614"/>
                <a:gd name="connsiteY7" fmla="*/ 2090058 h 11016343"/>
                <a:gd name="connsiteX8" fmla="*/ 1152071 w 3227614"/>
                <a:gd name="connsiteY8" fmla="*/ 2249715 h 11016343"/>
                <a:gd name="connsiteX9" fmla="*/ 1297214 w 3227614"/>
                <a:gd name="connsiteY9" fmla="*/ 2467429 h 11016343"/>
                <a:gd name="connsiteX10" fmla="*/ 1456871 w 3227614"/>
                <a:gd name="connsiteY10" fmla="*/ 2786743 h 11016343"/>
                <a:gd name="connsiteX11" fmla="*/ 2530929 w 3227614"/>
                <a:gd name="connsiteY11" fmla="*/ 7358743 h 11016343"/>
                <a:gd name="connsiteX12" fmla="*/ 2603500 w 3227614"/>
                <a:gd name="connsiteY12" fmla="*/ 7634515 h 11016343"/>
                <a:gd name="connsiteX13" fmla="*/ 2588986 w 3227614"/>
                <a:gd name="connsiteY13" fmla="*/ 7939315 h 11016343"/>
                <a:gd name="connsiteX14" fmla="*/ 2516414 w 3227614"/>
                <a:gd name="connsiteY14" fmla="*/ 8273143 h 11016343"/>
                <a:gd name="connsiteX15" fmla="*/ 2211614 w 3227614"/>
                <a:gd name="connsiteY15" fmla="*/ 8969829 h 11016343"/>
                <a:gd name="connsiteX16" fmla="*/ 2139043 w 3227614"/>
                <a:gd name="connsiteY16" fmla="*/ 9216572 h 11016343"/>
                <a:gd name="connsiteX17" fmla="*/ 2066471 w 3227614"/>
                <a:gd name="connsiteY17" fmla="*/ 9608458 h 11016343"/>
                <a:gd name="connsiteX18" fmla="*/ 2110014 w 3227614"/>
                <a:gd name="connsiteY18" fmla="*/ 9898743 h 11016343"/>
                <a:gd name="connsiteX19" fmla="*/ 2124529 w 3227614"/>
                <a:gd name="connsiteY19" fmla="*/ 10435772 h 11016343"/>
                <a:gd name="connsiteX20" fmla="*/ 2168071 w 3227614"/>
                <a:gd name="connsiteY20" fmla="*/ 10827658 h 11016343"/>
                <a:gd name="connsiteX21" fmla="*/ 2139043 w 3227614"/>
                <a:gd name="connsiteY21" fmla="*/ 11016343 h 11016343"/>
                <a:gd name="connsiteX22" fmla="*/ 2763157 w 3227614"/>
                <a:gd name="connsiteY22" fmla="*/ 11016343 h 11016343"/>
                <a:gd name="connsiteX23" fmla="*/ 2777671 w 3227614"/>
                <a:gd name="connsiteY23" fmla="*/ 10493829 h 11016343"/>
                <a:gd name="connsiteX24" fmla="*/ 2748643 w 3227614"/>
                <a:gd name="connsiteY24" fmla="*/ 9985829 h 11016343"/>
                <a:gd name="connsiteX25" fmla="*/ 2719614 w 3227614"/>
                <a:gd name="connsiteY25" fmla="*/ 9550400 h 11016343"/>
                <a:gd name="connsiteX26" fmla="*/ 2748643 w 3227614"/>
                <a:gd name="connsiteY26" fmla="*/ 9332686 h 11016343"/>
                <a:gd name="connsiteX27" fmla="*/ 2937329 w 3227614"/>
                <a:gd name="connsiteY27" fmla="*/ 8926286 h 11016343"/>
                <a:gd name="connsiteX28" fmla="*/ 3155043 w 3227614"/>
                <a:gd name="connsiteY28" fmla="*/ 8316686 h 11016343"/>
                <a:gd name="connsiteX29" fmla="*/ 3227614 w 3227614"/>
                <a:gd name="connsiteY29" fmla="*/ 7924800 h 11016343"/>
                <a:gd name="connsiteX30" fmla="*/ 3213100 w 3227614"/>
                <a:gd name="connsiteY30" fmla="*/ 7445829 h 11016343"/>
                <a:gd name="connsiteX31" fmla="*/ 2095500 w 3227614"/>
                <a:gd name="connsiteY31" fmla="*/ 2728686 h 11016343"/>
                <a:gd name="connsiteX32" fmla="*/ 1906814 w 3227614"/>
                <a:gd name="connsiteY32" fmla="*/ 2235200 h 11016343"/>
                <a:gd name="connsiteX33" fmla="*/ 1703614 w 3227614"/>
                <a:gd name="connsiteY33" fmla="*/ 1930400 h 11016343"/>
                <a:gd name="connsiteX34" fmla="*/ 1442357 w 3227614"/>
                <a:gd name="connsiteY34" fmla="*/ 1625600 h 11016343"/>
                <a:gd name="connsiteX35" fmla="*/ 1181100 w 3227614"/>
                <a:gd name="connsiteY35" fmla="*/ 1422400 h 11016343"/>
                <a:gd name="connsiteX36" fmla="*/ 934357 w 3227614"/>
                <a:gd name="connsiteY36" fmla="*/ 1161143 h 11016343"/>
                <a:gd name="connsiteX37" fmla="*/ 789214 w 3227614"/>
                <a:gd name="connsiteY37" fmla="*/ 769258 h 11016343"/>
                <a:gd name="connsiteX38" fmla="*/ 673100 w 3227614"/>
                <a:gd name="connsiteY38" fmla="*/ 246743 h 11016343"/>
                <a:gd name="connsiteX39" fmla="*/ 656771 w 3227614"/>
                <a:gd name="connsiteY39" fmla="*/ 226786 h 11016343"/>
                <a:gd name="connsiteX40" fmla="*/ 556986 w 3227614"/>
                <a:gd name="connsiteY40" fmla="*/ 0 h 11016343"/>
                <a:gd name="connsiteX41" fmla="*/ 0 w 3227614"/>
                <a:gd name="connsiteY41" fmla="*/ 356508 h 11016343"/>
                <a:gd name="connsiteX0" fmla="*/ 19957 w 3227614"/>
                <a:gd name="connsiteY0" fmla="*/ 107043 h 10789557"/>
                <a:gd name="connsiteX1" fmla="*/ 165100 w 3227614"/>
                <a:gd name="connsiteY1" fmla="*/ 803729 h 10789557"/>
                <a:gd name="connsiteX2" fmla="*/ 252186 w 3227614"/>
                <a:gd name="connsiteY2" fmla="*/ 1050472 h 10789557"/>
                <a:gd name="connsiteX3" fmla="*/ 353786 w 3227614"/>
                <a:gd name="connsiteY3" fmla="*/ 1210129 h 10789557"/>
                <a:gd name="connsiteX4" fmla="*/ 513443 w 3227614"/>
                <a:gd name="connsiteY4" fmla="*/ 1413329 h 10789557"/>
                <a:gd name="connsiteX5" fmla="*/ 586014 w 3227614"/>
                <a:gd name="connsiteY5" fmla="*/ 1529443 h 10789557"/>
                <a:gd name="connsiteX6" fmla="*/ 774700 w 3227614"/>
                <a:gd name="connsiteY6" fmla="*/ 1732643 h 10789557"/>
                <a:gd name="connsiteX7" fmla="*/ 992414 w 3227614"/>
                <a:gd name="connsiteY7" fmla="*/ 1863272 h 10789557"/>
                <a:gd name="connsiteX8" fmla="*/ 1152071 w 3227614"/>
                <a:gd name="connsiteY8" fmla="*/ 2022929 h 10789557"/>
                <a:gd name="connsiteX9" fmla="*/ 1297214 w 3227614"/>
                <a:gd name="connsiteY9" fmla="*/ 2240643 h 10789557"/>
                <a:gd name="connsiteX10" fmla="*/ 1456871 w 3227614"/>
                <a:gd name="connsiteY10" fmla="*/ 2559957 h 10789557"/>
                <a:gd name="connsiteX11" fmla="*/ 2530929 w 3227614"/>
                <a:gd name="connsiteY11" fmla="*/ 7131957 h 10789557"/>
                <a:gd name="connsiteX12" fmla="*/ 2603500 w 3227614"/>
                <a:gd name="connsiteY12" fmla="*/ 7407729 h 10789557"/>
                <a:gd name="connsiteX13" fmla="*/ 2588986 w 3227614"/>
                <a:gd name="connsiteY13" fmla="*/ 7712529 h 10789557"/>
                <a:gd name="connsiteX14" fmla="*/ 2516414 w 3227614"/>
                <a:gd name="connsiteY14" fmla="*/ 8046357 h 10789557"/>
                <a:gd name="connsiteX15" fmla="*/ 2211614 w 3227614"/>
                <a:gd name="connsiteY15" fmla="*/ 8743043 h 10789557"/>
                <a:gd name="connsiteX16" fmla="*/ 2139043 w 3227614"/>
                <a:gd name="connsiteY16" fmla="*/ 8989786 h 10789557"/>
                <a:gd name="connsiteX17" fmla="*/ 2066471 w 3227614"/>
                <a:gd name="connsiteY17" fmla="*/ 9381672 h 10789557"/>
                <a:gd name="connsiteX18" fmla="*/ 2110014 w 3227614"/>
                <a:gd name="connsiteY18" fmla="*/ 9671957 h 10789557"/>
                <a:gd name="connsiteX19" fmla="*/ 2124529 w 3227614"/>
                <a:gd name="connsiteY19" fmla="*/ 10208986 h 10789557"/>
                <a:gd name="connsiteX20" fmla="*/ 2168071 w 3227614"/>
                <a:gd name="connsiteY20" fmla="*/ 10600872 h 10789557"/>
                <a:gd name="connsiteX21" fmla="*/ 2139043 w 3227614"/>
                <a:gd name="connsiteY21" fmla="*/ 10789557 h 10789557"/>
                <a:gd name="connsiteX22" fmla="*/ 2763157 w 3227614"/>
                <a:gd name="connsiteY22" fmla="*/ 10789557 h 10789557"/>
                <a:gd name="connsiteX23" fmla="*/ 2777671 w 3227614"/>
                <a:gd name="connsiteY23" fmla="*/ 10267043 h 10789557"/>
                <a:gd name="connsiteX24" fmla="*/ 2748643 w 3227614"/>
                <a:gd name="connsiteY24" fmla="*/ 9759043 h 10789557"/>
                <a:gd name="connsiteX25" fmla="*/ 2719614 w 3227614"/>
                <a:gd name="connsiteY25" fmla="*/ 9323614 h 10789557"/>
                <a:gd name="connsiteX26" fmla="*/ 2748643 w 3227614"/>
                <a:gd name="connsiteY26" fmla="*/ 9105900 h 10789557"/>
                <a:gd name="connsiteX27" fmla="*/ 2937329 w 3227614"/>
                <a:gd name="connsiteY27" fmla="*/ 8699500 h 10789557"/>
                <a:gd name="connsiteX28" fmla="*/ 3155043 w 3227614"/>
                <a:gd name="connsiteY28" fmla="*/ 8089900 h 10789557"/>
                <a:gd name="connsiteX29" fmla="*/ 3227614 w 3227614"/>
                <a:gd name="connsiteY29" fmla="*/ 7698014 h 10789557"/>
                <a:gd name="connsiteX30" fmla="*/ 3213100 w 3227614"/>
                <a:gd name="connsiteY30" fmla="*/ 7219043 h 10789557"/>
                <a:gd name="connsiteX31" fmla="*/ 2095500 w 3227614"/>
                <a:gd name="connsiteY31" fmla="*/ 2501900 h 10789557"/>
                <a:gd name="connsiteX32" fmla="*/ 1906814 w 3227614"/>
                <a:gd name="connsiteY32" fmla="*/ 2008414 h 10789557"/>
                <a:gd name="connsiteX33" fmla="*/ 1703614 w 3227614"/>
                <a:gd name="connsiteY33" fmla="*/ 1703614 h 10789557"/>
                <a:gd name="connsiteX34" fmla="*/ 1442357 w 3227614"/>
                <a:gd name="connsiteY34" fmla="*/ 1398814 h 10789557"/>
                <a:gd name="connsiteX35" fmla="*/ 1181100 w 3227614"/>
                <a:gd name="connsiteY35" fmla="*/ 1195614 h 10789557"/>
                <a:gd name="connsiteX36" fmla="*/ 934357 w 3227614"/>
                <a:gd name="connsiteY36" fmla="*/ 934357 h 10789557"/>
                <a:gd name="connsiteX37" fmla="*/ 789214 w 3227614"/>
                <a:gd name="connsiteY37" fmla="*/ 542472 h 10789557"/>
                <a:gd name="connsiteX38" fmla="*/ 673100 w 3227614"/>
                <a:gd name="connsiteY38" fmla="*/ 19957 h 10789557"/>
                <a:gd name="connsiteX39" fmla="*/ 656771 w 3227614"/>
                <a:gd name="connsiteY39" fmla="*/ 0 h 10789557"/>
                <a:gd name="connsiteX40" fmla="*/ 10886 w 3227614"/>
                <a:gd name="connsiteY40" fmla="*/ 154214 h 10789557"/>
                <a:gd name="connsiteX41" fmla="*/ 0 w 3227614"/>
                <a:gd name="connsiteY41" fmla="*/ 129722 h 10789557"/>
                <a:gd name="connsiteX0" fmla="*/ 9071 w 3216728"/>
                <a:gd name="connsiteY0" fmla="*/ 107043 h 10789557"/>
                <a:gd name="connsiteX1" fmla="*/ 154214 w 3216728"/>
                <a:gd name="connsiteY1" fmla="*/ 803729 h 10789557"/>
                <a:gd name="connsiteX2" fmla="*/ 241300 w 3216728"/>
                <a:gd name="connsiteY2" fmla="*/ 1050472 h 10789557"/>
                <a:gd name="connsiteX3" fmla="*/ 342900 w 3216728"/>
                <a:gd name="connsiteY3" fmla="*/ 1210129 h 10789557"/>
                <a:gd name="connsiteX4" fmla="*/ 502557 w 3216728"/>
                <a:gd name="connsiteY4" fmla="*/ 1413329 h 10789557"/>
                <a:gd name="connsiteX5" fmla="*/ 575128 w 3216728"/>
                <a:gd name="connsiteY5" fmla="*/ 1529443 h 10789557"/>
                <a:gd name="connsiteX6" fmla="*/ 763814 w 3216728"/>
                <a:gd name="connsiteY6" fmla="*/ 173264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45985 w 3216728"/>
                <a:gd name="connsiteY10" fmla="*/ 25599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54214 w 3216728"/>
                <a:gd name="connsiteY1" fmla="*/ 803729 h 10789557"/>
                <a:gd name="connsiteX2" fmla="*/ 241300 w 3216728"/>
                <a:gd name="connsiteY2" fmla="*/ 1050472 h 10789557"/>
                <a:gd name="connsiteX3" fmla="*/ 342900 w 3216728"/>
                <a:gd name="connsiteY3" fmla="*/ 1210129 h 10789557"/>
                <a:gd name="connsiteX4" fmla="*/ 502557 w 3216728"/>
                <a:gd name="connsiteY4" fmla="*/ 1413329 h 10789557"/>
                <a:gd name="connsiteX5" fmla="*/ 575128 w 3216728"/>
                <a:gd name="connsiteY5" fmla="*/ 1529443 h 10789557"/>
                <a:gd name="connsiteX6" fmla="*/ 763814 w 3216728"/>
                <a:gd name="connsiteY6" fmla="*/ 173264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45985 w 3216728"/>
                <a:gd name="connsiteY10" fmla="*/ 25599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54214 w 3216728"/>
                <a:gd name="connsiteY1" fmla="*/ 803729 h 10789557"/>
                <a:gd name="connsiteX2" fmla="*/ 241300 w 3216728"/>
                <a:gd name="connsiteY2" fmla="*/ 1050472 h 10789557"/>
                <a:gd name="connsiteX3" fmla="*/ 342900 w 3216728"/>
                <a:gd name="connsiteY3" fmla="*/ 1210129 h 10789557"/>
                <a:gd name="connsiteX4" fmla="*/ 502557 w 3216728"/>
                <a:gd name="connsiteY4" fmla="*/ 1413329 h 10789557"/>
                <a:gd name="connsiteX5" fmla="*/ 575128 w 3216728"/>
                <a:gd name="connsiteY5" fmla="*/ 1529443 h 10789557"/>
                <a:gd name="connsiteX6" fmla="*/ 763814 w 3216728"/>
                <a:gd name="connsiteY6" fmla="*/ 173264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45985 w 3216728"/>
                <a:gd name="connsiteY10" fmla="*/ 25599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42900 w 3216728"/>
                <a:gd name="connsiteY3" fmla="*/ 1210129 h 10789557"/>
                <a:gd name="connsiteX4" fmla="*/ 502557 w 3216728"/>
                <a:gd name="connsiteY4" fmla="*/ 1413329 h 10789557"/>
                <a:gd name="connsiteX5" fmla="*/ 575128 w 3216728"/>
                <a:gd name="connsiteY5" fmla="*/ 1529443 h 10789557"/>
                <a:gd name="connsiteX6" fmla="*/ 763814 w 3216728"/>
                <a:gd name="connsiteY6" fmla="*/ 173264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45985 w 3216728"/>
                <a:gd name="connsiteY10" fmla="*/ 25599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42900 w 3216728"/>
                <a:gd name="connsiteY3" fmla="*/ 1210129 h 10789557"/>
                <a:gd name="connsiteX4" fmla="*/ 502557 w 3216728"/>
                <a:gd name="connsiteY4" fmla="*/ 1413329 h 10789557"/>
                <a:gd name="connsiteX5" fmla="*/ 575128 w 3216728"/>
                <a:gd name="connsiteY5" fmla="*/ 1529443 h 10789557"/>
                <a:gd name="connsiteX6" fmla="*/ 763814 w 3216728"/>
                <a:gd name="connsiteY6" fmla="*/ 173264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45985 w 3216728"/>
                <a:gd name="connsiteY10" fmla="*/ 25599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42900 w 3216728"/>
                <a:gd name="connsiteY3" fmla="*/ 1210129 h 10789557"/>
                <a:gd name="connsiteX4" fmla="*/ 502557 w 3216728"/>
                <a:gd name="connsiteY4" fmla="*/ 1413329 h 10789557"/>
                <a:gd name="connsiteX5" fmla="*/ 575128 w 3216728"/>
                <a:gd name="connsiteY5" fmla="*/ 1529443 h 10789557"/>
                <a:gd name="connsiteX6" fmla="*/ 763814 w 3216728"/>
                <a:gd name="connsiteY6" fmla="*/ 173264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45985 w 3216728"/>
                <a:gd name="connsiteY10" fmla="*/ 25599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502557 w 3216728"/>
                <a:gd name="connsiteY4" fmla="*/ 1413329 h 10789557"/>
                <a:gd name="connsiteX5" fmla="*/ 575128 w 3216728"/>
                <a:gd name="connsiteY5" fmla="*/ 1529443 h 10789557"/>
                <a:gd name="connsiteX6" fmla="*/ 763814 w 3216728"/>
                <a:gd name="connsiteY6" fmla="*/ 173264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45985 w 3216728"/>
                <a:gd name="connsiteY10" fmla="*/ 25599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63814 w 3216728"/>
                <a:gd name="connsiteY6" fmla="*/ 173264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45985 w 3216728"/>
                <a:gd name="connsiteY10" fmla="*/ 25599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45985 w 3216728"/>
                <a:gd name="connsiteY10" fmla="*/ 25599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343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70214 w 3216728"/>
                <a:gd name="connsiteY35" fmla="*/ 1195614 h 10789557"/>
                <a:gd name="connsiteX36" fmla="*/ 923471 w 3216728"/>
                <a:gd name="connsiteY36" fmla="*/ 9597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38464 w 3216728"/>
                <a:gd name="connsiteY35" fmla="*/ 1201964 h 10789557"/>
                <a:gd name="connsiteX36" fmla="*/ 923471 w 3216728"/>
                <a:gd name="connsiteY36" fmla="*/ 9597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692728 w 3216728"/>
                <a:gd name="connsiteY33" fmla="*/ 1703614 h 10789557"/>
                <a:gd name="connsiteX34" fmla="*/ 1431471 w 3216728"/>
                <a:gd name="connsiteY34" fmla="*/ 1398814 h 10789557"/>
                <a:gd name="connsiteX35" fmla="*/ 1163864 w 3216728"/>
                <a:gd name="connsiteY35" fmla="*/ 1201964 h 10789557"/>
                <a:gd name="connsiteX36" fmla="*/ 923471 w 3216728"/>
                <a:gd name="connsiteY36" fmla="*/ 9597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895928 w 3216728"/>
                <a:gd name="connsiteY32" fmla="*/ 2008414 h 10789557"/>
                <a:gd name="connsiteX33" fmla="*/ 1718128 w 3216728"/>
                <a:gd name="connsiteY33" fmla="*/ 1703614 h 10789557"/>
                <a:gd name="connsiteX34" fmla="*/ 1431471 w 3216728"/>
                <a:gd name="connsiteY34" fmla="*/ 1398814 h 10789557"/>
                <a:gd name="connsiteX35" fmla="*/ 1163864 w 3216728"/>
                <a:gd name="connsiteY35" fmla="*/ 1201964 h 10789557"/>
                <a:gd name="connsiteX36" fmla="*/ 923471 w 3216728"/>
                <a:gd name="connsiteY36" fmla="*/ 9597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92614 w 3216728"/>
                <a:gd name="connsiteY12" fmla="*/ 740772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946728 w 3216728"/>
                <a:gd name="connsiteY32" fmla="*/ 2110014 h 10789557"/>
                <a:gd name="connsiteX33" fmla="*/ 1718128 w 3216728"/>
                <a:gd name="connsiteY33" fmla="*/ 1703614 h 10789557"/>
                <a:gd name="connsiteX34" fmla="*/ 1431471 w 3216728"/>
                <a:gd name="connsiteY34" fmla="*/ 1398814 h 10789557"/>
                <a:gd name="connsiteX35" fmla="*/ 1163864 w 3216728"/>
                <a:gd name="connsiteY35" fmla="*/ 1201964 h 10789557"/>
                <a:gd name="connsiteX36" fmla="*/ 923471 w 3216728"/>
                <a:gd name="connsiteY36" fmla="*/ 9597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73564 w 3216728"/>
                <a:gd name="connsiteY12" fmla="*/ 7401379 h 10789557"/>
                <a:gd name="connsiteX13" fmla="*/ 2578100 w 3216728"/>
                <a:gd name="connsiteY13" fmla="*/ 77125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946728 w 3216728"/>
                <a:gd name="connsiteY32" fmla="*/ 2110014 h 10789557"/>
                <a:gd name="connsiteX33" fmla="*/ 1718128 w 3216728"/>
                <a:gd name="connsiteY33" fmla="*/ 1703614 h 10789557"/>
                <a:gd name="connsiteX34" fmla="*/ 1431471 w 3216728"/>
                <a:gd name="connsiteY34" fmla="*/ 1398814 h 10789557"/>
                <a:gd name="connsiteX35" fmla="*/ 1163864 w 3216728"/>
                <a:gd name="connsiteY35" fmla="*/ 1201964 h 10789557"/>
                <a:gd name="connsiteX36" fmla="*/ 923471 w 3216728"/>
                <a:gd name="connsiteY36" fmla="*/ 9597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73564 w 3216728"/>
                <a:gd name="connsiteY12" fmla="*/ 7401379 h 10789557"/>
                <a:gd name="connsiteX13" fmla="*/ 2565400 w 3216728"/>
                <a:gd name="connsiteY13" fmla="*/ 7750629 h 10789557"/>
                <a:gd name="connsiteX14" fmla="*/ 2505528 w 3216728"/>
                <a:gd name="connsiteY14" fmla="*/ 804635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946728 w 3216728"/>
                <a:gd name="connsiteY32" fmla="*/ 2110014 h 10789557"/>
                <a:gd name="connsiteX33" fmla="*/ 1718128 w 3216728"/>
                <a:gd name="connsiteY33" fmla="*/ 1703614 h 10789557"/>
                <a:gd name="connsiteX34" fmla="*/ 1431471 w 3216728"/>
                <a:gd name="connsiteY34" fmla="*/ 1398814 h 10789557"/>
                <a:gd name="connsiteX35" fmla="*/ 1163864 w 3216728"/>
                <a:gd name="connsiteY35" fmla="*/ 1201964 h 10789557"/>
                <a:gd name="connsiteX36" fmla="*/ 923471 w 3216728"/>
                <a:gd name="connsiteY36" fmla="*/ 9597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73564 w 3216728"/>
                <a:gd name="connsiteY12" fmla="*/ 7401379 h 10789557"/>
                <a:gd name="connsiteX13" fmla="*/ 2565400 w 3216728"/>
                <a:gd name="connsiteY13" fmla="*/ 7750629 h 10789557"/>
                <a:gd name="connsiteX14" fmla="*/ 2467428 w 3216728"/>
                <a:gd name="connsiteY14" fmla="*/ 809080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946728 w 3216728"/>
                <a:gd name="connsiteY32" fmla="*/ 2110014 h 10789557"/>
                <a:gd name="connsiteX33" fmla="*/ 1718128 w 3216728"/>
                <a:gd name="connsiteY33" fmla="*/ 1703614 h 10789557"/>
                <a:gd name="connsiteX34" fmla="*/ 1431471 w 3216728"/>
                <a:gd name="connsiteY34" fmla="*/ 1398814 h 10789557"/>
                <a:gd name="connsiteX35" fmla="*/ 1163864 w 3216728"/>
                <a:gd name="connsiteY35" fmla="*/ 1201964 h 10789557"/>
                <a:gd name="connsiteX36" fmla="*/ 923471 w 3216728"/>
                <a:gd name="connsiteY36" fmla="*/ 9597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16728"/>
                <a:gd name="connsiteY0" fmla="*/ 164193 h 10789557"/>
                <a:gd name="connsiteX1" fmla="*/ 179614 w 3216728"/>
                <a:gd name="connsiteY1" fmla="*/ 803729 h 10789557"/>
                <a:gd name="connsiteX2" fmla="*/ 241300 w 3216728"/>
                <a:gd name="connsiteY2" fmla="*/ 1050472 h 10789557"/>
                <a:gd name="connsiteX3" fmla="*/ 368300 w 3216728"/>
                <a:gd name="connsiteY3" fmla="*/ 1267279 h 10789557"/>
                <a:gd name="connsiteX4" fmla="*/ 483507 w 3216728"/>
                <a:gd name="connsiteY4" fmla="*/ 1419679 h 10789557"/>
                <a:gd name="connsiteX5" fmla="*/ 575128 w 3216728"/>
                <a:gd name="connsiteY5" fmla="*/ 1529443 h 10789557"/>
                <a:gd name="connsiteX6" fmla="*/ 776514 w 3216728"/>
                <a:gd name="connsiteY6" fmla="*/ 1713593 h 10789557"/>
                <a:gd name="connsiteX7" fmla="*/ 981528 w 3216728"/>
                <a:gd name="connsiteY7" fmla="*/ 1863272 h 10789557"/>
                <a:gd name="connsiteX8" fmla="*/ 1141185 w 3216728"/>
                <a:gd name="connsiteY8" fmla="*/ 2022929 h 10789557"/>
                <a:gd name="connsiteX9" fmla="*/ 1286328 w 3216728"/>
                <a:gd name="connsiteY9" fmla="*/ 2240643 h 10789557"/>
                <a:gd name="connsiteX10" fmla="*/ 1433285 w 3216728"/>
                <a:gd name="connsiteY10" fmla="*/ 2547257 h 10789557"/>
                <a:gd name="connsiteX11" fmla="*/ 2520043 w 3216728"/>
                <a:gd name="connsiteY11" fmla="*/ 7131957 h 10789557"/>
                <a:gd name="connsiteX12" fmla="*/ 2573564 w 3216728"/>
                <a:gd name="connsiteY12" fmla="*/ 7401379 h 10789557"/>
                <a:gd name="connsiteX13" fmla="*/ 2565400 w 3216728"/>
                <a:gd name="connsiteY13" fmla="*/ 7750629 h 10789557"/>
                <a:gd name="connsiteX14" fmla="*/ 2467428 w 3216728"/>
                <a:gd name="connsiteY14" fmla="*/ 8090807 h 10789557"/>
                <a:gd name="connsiteX15" fmla="*/ 2200728 w 3216728"/>
                <a:gd name="connsiteY15" fmla="*/ 8743043 h 10789557"/>
                <a:gd name="connsiteX16" fmla="*/ 2128157 w 3216728"/>
                <a:gd name="connsiteY16" fmla="*/ 8989786 h 10789557"/>
                <a:gd name="connsiteX17" fmla="*/ 2055585 w 3216728"/>
                <a:gd name="connsiteY17" fmla="*/ 9381672 h 10789557"/>
                <a:gd name="connsiteX18" fmla="*/ 2099128 w 3216728"/>
                <a:gd name="connsiteY18" fmla="*/ 9671957 h 10789557"/>
                <a:gd name="connsiteX19" fmla="*/ 2113643 w 3216728"/>
                <a:gd name="connsiteY19" fmla="*/ 10208986 h 10789557"/>
                <a:gd name="connsiteX20" fmla="*/ 2157185 w 3216728"/>
                <a:gd name="connsiteY20" fmla="*/ 10600872 h 10789557"/>
                <a:gd name="connsiteX21" fmla="*/ 2128157 w 3216728"/>
                <a:gd name="connsiteY21" fmla="*/ 10789557 h 10789557"/>
                <a:gd name="connsiteX22" fmla="*/ 2752271 w 3216728"/>
                <a:gd name="connsiteY22" fmla="*/ 10789557 h 10789557"/>
                <a:gd name="connsiteX23" fmla="*/ 2766785 w 3216728"/>
                <a:gd name="connsiteY23" fmla="*/ 10267043 h 10789557"/>
                <a:gd name="connsiteX24" fmla="*/ 2737757 w 3216728"/>
                <a:gd name="connsiteY24" fmla="*/ 9759043 h 10789557"/>
                <a:gd name="connsiteX25" fmla="*/ 2708728 w 3216728"/>
                <a:gd name="connsiteY25" fmla="*/ 9323614 h 10789557"/>
                <a:gd name="connsiteX26" fmla="*/ 2737757 w 3216728"/>
                <a:gd name="connsiteY26" fmla="*/ 9105900 h 10789557"/>
                <a:gd name="connsiteX27" fmla="*/ 2926443 w 3216728"/>
                <a:gd name="connsiteY27" fmla="*/ 8699500 h 10789557"/>
                <a:gd name="connsiteX28" fmla="*/ 3144157 w 3216728"/>
                <a:gd name="connsiteY28" fmla="*/ 8089900 h 10789557"/>
                <a:gd name="connsiteX29" fmla="*/ 3216728 w 3216728"/>
                <a:gd name="connsiteY29" fmla="*/ 7698014 h 10789557"/>
                <a:gd name="connsiteX30" fmla="*/ 3202214 w 3216728"/>
                <a:gd name="connsiteY30" fmla="*/ 7219043 h 10789557"/>
                <a:gd name="connsiteX31" fmla="*/ 2084614 w 3216728"/>
                <a:gd name="connsiteY31" fmla="*/ 2501900 h 10789557"/>
                <a:gd name="connsiteX32" fmla="*/ 1946728 w 3216728"/>
                <a:gd name="connsiteY32" fmla="*/ 2110014 h 10789557"/>
                <a:gd name="connsiteX33" fmla="*/ 1718128 w 3216728"/>
                <a:gd name="connsiteY33" fmla="*/ 1703614 h 10789557"/>
                <a:gd name="connsiteX34" fmla="*/ 1431471 w 3216728"/>
                <a:gd name="connsiteY34" fmla="*/ 1398814 h 10789557"/>
                <a:gd name="connsiteX35" fmla="*/ 1163864 w 3216728"/>
                <a:gd name="connsiteY35" fmla="*/ 1201964 h 10789557"/>
                <a:gd name="connsiteX36" fmla="*/ 923471 w 3216728"/>
                <a:gd name="connsiteY36" fmla="*/ 959757 h 10789557"/>
                <a:gd name="connsiteX37" fmla="*/ 778328 w 3216728"/>
                <a:gd name="connsiteY37" fmla="*/ 542472 h 10789557"/>
                <a:gd name="connsiteX38" fmla="*/ 662214 w 3216728"/>
                <a:gd name="connsiteY38" fmla="*/ 19957 h 10789557"/>
                <a:gd name="connsiteX39" fmla="*/ 645885 w 3216728"/>
                <a:gd name="connsiteY39" fmla="*/ 0 h 10789557"/>
                <a:gd name="connsiteX40" fmla="*/ 0 w 3216728"/>
                <a:gd name="connsiteY40" fmla="*/ 154214 h 10789557"/>
                <a:gd name="connsiteX41" fmla="*/ 1814 w 321672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200728 w 3235778"/>
                <a:gd name="connsiteY15" fmla="*/ 8743043 h 10789557"/>
                <a:gd name="connsiteX16" fmla="*/ 2128157 w 3235778"/>
                <a:gd name="connsiteY16" fmla="*/ 8989786 h 10789557"/>
                <a:gd name="connsiteX17" fmla="*/ 2055585 w 3235778"/>
                <a:gd name="connsiteY17" fmla="*/ 9381672 h 10789557"/>
                <a:gd name="connsiteX18" fmla="*/ 2099128 w 3235778"/>
                <a:gd name="connsiteY18" fmla="*/ 96719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26443 w 3235778"/>
                <a:gd name="connsiteY27" fmla="*/ 8699500 h 10789557"/>
                <a:gd name="connsiteX28" fmla="*/ 3144157 w 3235778"/>
                <a:gd name="connsiteY28" fmla="*/ 808990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200728 w 3235778"/>
                <a:gd name="connsiteY15" fmla="*/ 8743043 h 10789557"/>
                <a:gd name="connsiteX16" fmla="*/ 2128157 w 3235778"/>
                <a:gd name="connsiteY16" fmla="*/ 8989786 h 10789557"/>
                <a:gd name="connsiteX17" fmla="*/ 2055585 w 3235778"/>
                <a:gd name="connsiteY17" fmla="*/ 9381672 h 10789557"/>
                <a:gd name="connsiteX18" fmla="*/ 2099128 w 3235778"/>
                <a:gd name="connsiteY18" fmla="*/ 96719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2644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200728 w 3235778"/>
                <a:gd name="connsiteY15" fmla="*/ 8743043 h 10789557"/>
                <a:gd name="connsiteX16" fmla="*/ 2128157 w 3235778"/>
                <a:gd name="connsiteY16" fmla="*/ 8989786 h 10789557"/>
                <a:gd name="connsiteX17" fmla="*/ 2055585 w 3235778"/>
                <a:gd name="connsiteY17" fmla="*/ 9381672 h 10789557"/>
                <a:gd name="connsiteX18" fmla="*/ 2099128 w 3235778"/>
                <a:gd name="connsiteY18" fmla="*/ 96719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188028 w 3235778"/>
                <a:gd name="connsiteY15" fmla="*/ 8711293 h 10789557"/>
                <a:gd name="connsiteX16" fmla="*/ 2128157 w 3235778"/>
                <a:gd name="connsiteY16" fmla="*/ 8989786 h 10789557"/>
                <a:gd name="connsiteX17" fmla="*/ 2055585 w 3235778"/>
                <a:gd name="connsiteY17" fmla="*/ 9381672 h 10789557"/>
                <a:gd name="connsiteX18" fmla="*/ 2099128 w 3235778"/>
                <a:gd name="connsiteY18" fmla="*/ 96719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188028 w 3235778"/>
                <a:gd name="connsiteY15" fmla="*/ 8711293 h 10789557"/>
                <a:gd name="connsiteX16" fmla="*/ 2109107 w 3235778"/>
                <a:gd name="connsiteY16" fmla="*/ 9040586 h 10789557"/>
                <a:gd name="connsiteX17" fmla="*/ 2055585 w 3235778"/>
                <a:gd name="connsiteY17" fmla="*/ 9381672 h 10789557"/>
                <a:gd name="connsiteX18" fmla="*/ 2099128 w 3235778"/>
                <a:gd name="connsiteY18" fmla="*/ 96719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188028 w 3235778"/>
                <a:gd name="connsiteY15" fmla="*/ 8711293 h 10789557"/>
                <a:gd name="connsiteX16" fmla="*/ 2109107 w 3235778"/>
                <a:gd name="connsiteY16" fmla="*/ 9040586 h 10789557"/>
                <a:gd name="connsiteX17" fmla="*/ 2093685 w 3235778"/>
                <a:gd name="connsiteY17" fmla="*/ 9381672 h 10789557"/>
                <a:gd name="connsiteX18" fmla="*/ 2099128 w 3235778"/>
                <a:gd name="connsiteY18" fmla="*/ 96719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188028 w 3235778"/>
                <a:gd name="connsiteY15" fmla="*/ 8711293 h 10789557"/>
                <a:gd name="connsiteX16" fmla="*/ 2109107 w 3235778"/>
                <a:gd name="connsiteY16" fmla="*/ 9040586 h 10789557"/>
                <a:gd name="connsiteX17" fmla="*/ 2093685 w 3235778"/>
                <a:gd name="connsiteY17" fmla="*/ 9381672 h 10789557"/>
                <a:gd name="connsiteX18" fmla="*/ 2099128 w 3235778"/>
                <a:gd name="connsiteY18" fmla="*/ 96719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188028 w 3235778"/>
                <a:gd name="connsiteY15" fmla="*/ 8711293 h 10789557"/>
                <a:gd name="connsiteX16" fmla="*/ 2109107 w 3235778"/>
                <a:gd name="connsiteY16" fmla="*/ 9040586 h 10789557"/>
                <a:gd name="connsiteX17" fmla="*/ 2068285 w 3235778"/>
                <a:gd name="connsiteY17" fmla="*/ 9381672 h 10789557"/>
                <a:gd name="connsiteX18" fmla="*/ 2099128 w 3235778"/>
                <a:gd name="connsiteY18" fmla="*/ 96719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188028 w 3235778"/>
                <a:gd name="connsiteY15" fmla="*/ 8711293 h 10789557"/>
                <a:gd name="connsiteX16" fmla="*/ 2109107 w 3235778"/>
                <a:gd name="connsiteY16" fmla="*/ 9040586 h 10789557"/>
                <a:gd name="connsiteX17" fmla="*/ 2068285 w 3235778"/>
                <a:gd name="connsiteY17" fmla="*/ 9381672 h 10789557"/>
                <a:gd name="connsiteX18" fmla="*/ 2099128 w 3235778"/>
                <a:gd name="connsiteY18" fmla="*/ 96719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188028 w 3235778"/>
                <a:gd name="connsiteY15" fmla="*/ 8711293 h 10789557"/>
                <a:gd name="connsiteX16" fmla="*/ 2109107 w 3235778"/>
                <a:gd name="connsiteY16" fmla="*/ 9040586 h 10789557"/>
                <a:gd name="connsiteX17" fmla="*/ 2068285 w 3235778"/>
                <a:gd name="connsiteY17" fmla="*/ 9381672 h 10789557"/>
                <a:gd name="connsiteX18" fmla="*/ 2092778 w 3235778"/>
                <a:gd name="connsiteY18" fmla="*/ 9735457 h 10789557"/>
                <a:gd name="connsiteX19" fmla="*/ 2113643 w 3235778"/>
                <a:gd name="connsiteY19" fmla="*/ 10208986 h 10789557"/>
                <a:gd name="connsiteX20" fmla="*/ 2157185 w 3235778"/>
                <a:gd name="connsiteY20" fmla="*/ 1060087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188028 w 3235778"/>
                <a:gd name="connsiteY15" fmla="*/ 8711293 h 10789557"/>
                <a:gd name="connsiteX16" fmla="*/ 2109107 w 3235778"/>
                <a:gd name="connsiteY16" fmla="*/ 9040586 h 10789557"/>
                <a:gd name="connsiteX17" fmla="*/ 2068285 w 3235778"/>
                <a:gd name="connsiteY17" fmla="*/ 9381672 h 10789557"/>
                <a:gd name="connsiteX18" fmla="*/ 2092778 w 3235778"/>
                <a:gd name="connsiteY18" fmla="*/ 9735457 h 10789557"/>
                <a:gd name="connsiteX19" fmla="*/ 2113643 w 3235778"/>
                <a:gd name="connsiteY19" fmla="*/ 10208986 h 10789557"/>
                <a:gd name="connsiteX20" fmla="*/ 2125435 w 3235778"/>
                <a:gd name="connsiteY20" fmla="*/ 10607222 h 10789557"/>
                <a:gd name="connsiteX21" fmla="*/ 212815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789557"/>
                <a:gd name="connsiteX1" fmla="*/ 179614 w 3235778"/>
                <a:gd name="connsiteY1" fmla="*/ 803729 h 10789557"/>
                <a:gd name="connsiteX2" fmla="*/ 241300 w 3235778"/>
                <a:gd name="connsiteY2" fmla="*/ 1050472 h 10789557"/>
                <a:gd name="connsiteX3" fmla="*/ 368300 w 3235778"/>
                <a:gd name="connsiteY3" fmla="*/ 1267279 h 10789557"/>
                <a:gd name="connsiteX4" fmla="*/ 483507 w 3235778"/>
                <a:gd name="connsiteY4" fmla="*/ 1419679 h 10789557"/>
                <a:gd name="connsiteX5" fmla="*/ 575128 w 3235778"/>
                <a:gd name="connsiteY5" fmla="*/ 1529443 h 10789557"/>
                <a:gd name="connsiteX6" fmla="*/ 776514 w 3235778"/>
                <a:gd name="connsiteY6" fmla="*/ 1713593 h 10789557"/>
                <a:gd name="connsiteX7" fmla="*/ 981528 w 3235778"/>
                <a:gd name="connsiteY7" fmla="*/ 1863272 h 10789557"/>
                <a:gd name="connsiteX8" fmla="*/ 1141185 w 3235778"/>
                <a:gd name="connsiteY8" fmla="*/ 2022929 h 10789557"/>
                <a:gd name="connsiteX9" fmla="*/ 1286328 w 3235778"/>
                <a:gd name="connsiteY9" fmla="*/ 2240643 h 10789557"/>
                <a:gd name="connsiteX10" fmla="*/ 1433285 w 3235778"/>
                <a:gd name="connsiteY10" fmla="*/ 2547257 h 10789557"/>
                <a:gd name="connsiteX11" fmla="*/ 2520043 w 3235778"/>
                <a:gd name="connsiteY11" fmla="*/ 7131957 h 10789557"/>
                <a:gd name="connsiteX12" fmla="*/ 2573564 w 3235778"/>
                <a:gd name="connsiteY12" fmla="*/ 7401379 h 10789557"/>
                <a:gd name="connsiteX13" fmla="*/ 2565400 w 3235778"/>
                <a:gd name="connsiteY13" fmla="*/ 7750629 h 10789557"/>
                <a:gd name="connsiteX14" fmla="*/ 2467428 w 3235778"/>
                <a:gd name="connsiteY14" fmla="*/ 8090807 h 10789557"/>
                <a:gd name="connsiteX15" fmla="*/ 2188028 w 3235778"/>
                <a:gd name="connsiteY15" fmla="*/ 8711293 h 10789557"/>
                <a:gd name="connsiteX16" fmla="*/ 2109107 w 3235778"/>
                <a:gd name="connsiteY16" fmla="*/ 9040586 h 10789557"/>
                <a:gd name="connsiteX17" fmla="*/ 2068285 w 3235778"/>
                <a:gd name="connsiteY17" fmla="*/ 9381672 h 10789557"/>
                <a:gd name="connsiteX18" fmla="*/ 2092778 w 3235778"/>
                <a:gd name="connsiteY18" fmla="*/ 9735457 h 10789557"/>
                <a:gd name="connsiteX19" fmla="*/ 2113643 w 3235778"/>
                <a:gd name="connsiteY19" fmla="*/ 10208986 h 10789557"/>
                <a:gd name="connsiteX20" fmla="*/ 2125435 w 3235778"/>
                <a:gd name="connsiteY20" fmla="*/ 10607222 h 10789557"/>
                <a:gd name="connsiteX21" fmla="*/ 2121807 w 3235778"/>
                <a:gd name="connsiteY21" fmla="*/ 10789557 h 10789557"/>
                <a:gd name="connsiteX22" fmla="*/ 2752271 w 3235778"/>
                <a:gd name="connsiteY22" fmla="*/ 10789557 h 10789557"/>
                <a:gd name="connsiteX23" fmla="*/ 2766785 w 3235778"/>
                <a:gd name="connsiteY23" fmla="*/ 10267043 h 10789557"/>
                <a:gd name="connsiteX24" fmla="*/ 2737757 w 3235778"/>
                <a:gd name="connsiteY24" fmla="*/ 9759043 h 10789557"/>
                <a:gd name="connsiteX25" fmla="*/ 2708728 w 3235778"/>
                <a:gd name="connsiteY25" fmla="*/ 9323614 h 10789557"/>
                <a:gd name="connsiteX26" fmla="*/ 2737757 w 3235778"/>
                <a:gd name="connsiteY26" fmla="*/ 9105900 h 10789557"/>
                <a:gd name="connsiteX27" fmla="*/ 2907393 w 3235778"/>
                <a:gd name="connsiteY27" fmla="*/ 8699500 h 10789557"/>
                <a:gd name="connsiteX28" fmla="*/ 3163207 w 3235778"/>
                <a:gd name="connsiteY28" fmla="*/ 8083550 h 10789557"/>
                <a:gd name="connsiteX29" fmla="*/ 3235778 w 3235778"/>
                <a:gd name="connsiteY29" fmla="*/ 7698014 h 10789557"/>
                <a:gd name="connsiteX30" fmla="*/ 3202214 w 3235778"/>
                <a:gd name="connsiteY30" fmla="*/ 7219043 h 10789557"/>
                <a:gd name="connsiteX31" fmla="*/ 2084614 w 3235778"/>
                <a:gd name="connsiteY31" fmla="*/ 2501900 h 10789557"/>
                <a:gd name="connsiteX32" fmla="*/ 1946728 w 3235778"/>
                <a:gd name="connsiteY32" fmla="*/ 2110014 h 10789557"/>
                <a:gd name="connsiteX33" fmla="*/ 1718128 w 3235778"/>
                <a:gd name="connsiteY33" fmla="*/ 1703614 h 10789557"/>
                <a:gd name="connsiteX34" fmla="*/ 1431471 w 3235778"/>
                <a:gd name="connsiteY34" fmla="*/ 1398814 h 10789557"/>
                <a:gd name="connsiteX35" fmla="*/ 1163864 w 3235778"/>
                <a:gd name="connsiteY35" fmla="*/ 1201964 h 10789557"/>
                <a:gd name="connsiteX36" fmla="*/ 923471 w 3235778"/>
                <a:gd name="connsiteY36" fmla="*/ 959757 h 10789557"/>
                <a:gd name="connsiteX37" fmla="*/ 778328 w 3235778"/>
                <a:gd name="connsiteY37" fmla="*/ 542472 h 10789557"/>
                <a:gd name="connsiteX38" fmla="*/ 662214 w 3235778"/>
                <a:gd name="connsiteY38" fmla="*/ 19957 h 10789557"/>
                <a:gd name="connsiteX39" fmla="*/ 645885 w 3235778"/>
                <a:gd name="connsiteY39" fmla="*/ 0 h 10789557"/>
                <a:gd name="connsiteX40" fmla="*/ 0 w 3235778"/>
                <a:gd name="connsiteY40" fmla="*/ 154214 h 10789557"/>
                <a:gd name="connsiteX41" fmla="*/ 1814 w 3235778"/>
                <a:gd name="connsiteY41" fmla="*/ 174172 h 10789557"/>
                <a:gd name="connsiteX0" fmla="*/ 21771 w 3235778"/>
                <a:gd name="connsiteY0" fmla="*/ 164193 h 10814957"/>
                <a:gd name="connsiteX1" fmla="*/ 179614 w 3235778"/>
                <a:gd name="connsiteY1" fmla="*/ 803729 h 10814957"/>
                <a:gd name="connsiteX2" fmla="*/ 241300 w 3235778"/>
                <a:gd name="connsiteY2" fmla="*/ 1050472 h 10814957"/>
                <a:gd name="connsiteX3" fmla="*/ 368300 w 3235778"/>
                <a:gd name="connsiteY3" fmla="*/ 1267279 h 10814957"/>
                <a:gd name="connsiteX4" fmla="*/ 483507 w 3235778"/>
                <a:gd name="connsiteY4" fmla="*/ 1419679 h 10814957"/>
                <a:gd name="connsiteX5" fmla="*/ 575128 w 3235778"/>
                <a:gd name="connsiteY5" fmla="*/ 1529443 h 10814957"/>
                <a:gd name="connsiteX6" fmla="*/ 776514 w 3235778"/>
                <a:gd name="connsiteY6" fmla="*/ 1713593 h 10814957"/>
                <a:gd name="connsiteX7" fmla="*/ 981528 w 3235778"/>
                <a:gd name="connsiteY7" fmla="*/ 1863272 h 10814957"/>
                <a:gd name="connsiteX8" fmla="*/ 1141185 w 3235778"/>
                <a:gd name="connsiteY8" fmla="*/ 2022929 h 10814957"/>
                <a:gd name="connsiteX9" fmla="*/ 1286328 w 3235778"/>
                <a:gd name="connsiteY9" fmla="*/ 2240643 h 10814957"/>
                <a:gd name="connsiteX10" fmla="*/ 1433285 w 3235778"/>
                <a:gd name="connsiteY10" fmla="*/ 2547257 h 10814957"/>
                <a:gd name="connsiteX11" fmla="*/ 2520043 w 3235778"/>
                <a:gd name="connsiteY11" fmla="*/ 7131957 h 10814957"/>
                <a:gd name="connsiteX12" fmla="*/ 2573564 w 3235778"/>
                <a:gd name="connsiteY12" fmla="*/ 7401379 h 10814957"/>
                <a:gd name="connsiteX13" fmla="*/ 2565400 w 3235778"/>
                <a:gd name="connsiteY13" fmla="*/ 7750629 h 10814957"/>
                <a:gd name="connsiteX14" fmla="*/ 2467428 w 3235778"/>
                <a:gd name="connsiteY14" fmla="*/ 8090807 h 10814957"/>
                <a:gd name="connsiteX15" fmla="*/ 2188028 w 3235778"/>
                <a:gd name="connsiteY15" fmla="*/ 8711293 h 10814957"/>
                <a:gd name="connsiteX16" fmla="*/ 2109107 w 3235778"/>
                <a:gd name="connsiteY16" fmla="*/ 9040586 h 10814957"/>
                <a:gd name="connsiteX17" fmla="*/ 2068285 w 3235778"/>
                <a:gd name="connsiteY17" fmla="*/ 9381672 h 10814957"/>
                <a:gd name="connsiteX18" fmla="*/ 2092778 w 3235778"/>
                <a:gd name="connsiteY18" fmla="*/ 9735457 h 10814957"/>
                <a:gd name="connsiteX19" fmla="*/ 2113643 w 3235778"/>
                <a:gd name="connsiteY19" fmla="*/ 10208986 h 10814957"/>
                <a:gd name="connsiteX20" fmla="*/ 2125435 w 3235778"/>
                <a:gd name="connsiteY20" fmla="*/ 10607222 h 10814957"/>
                <a:gd name="connsiteX21" fmla="*/ 2121807 w 3235778"/>
                <a:gd name="connsiteY21" fmla="*/ 10789557 h 10814957"/>
                <a:gd name="connsiteX22" fmla="*/ 2771321 w 3235778"/>
                <a:gd name="connsiteY22" fmla="*/ 10814957 h 10814957"/>
                <a:gd name="connsiteX23" fmla="*/ 2766785 w 3235778"/>
                <a:gd name="connsiteY23" fmla="*/ 10267043 h 10814957"/>
                <a:gd name="connsiteX24" fmla="*/ 2737757 w 3235778"/>
                <a:gd name="connsiteY24" fmla="*/ 9759043 h 10814957"/>
                <a:gd name="connsiteX25" fmla="*/ 2708728 w 3235778"/>
                <a:gd name="connsiteY25" fmla="*/ 9323614 h 10814957"/>
                <a:gd name="connsiteX26" fmla="*/ 2737757 w 3235778"/>
                <a:gd name="connsiteY26" fmla="*/ 9105900 h 10814957"/>
                <a:gd name="connsiteX27" fmla="*/ 2907393 w 3235778"/>
                <a:gd name="connsiteY27" fmla="*/ 8699500 h 10814957"/>
                <a:gd name="connsiteX28" fmla="*/ 3163207 w 3235778"/>
                <a:gd name="connsiteY28" fmla="*/ 8083550 h 10814957"/>
                <a:gd name="connsiteX29" fmla="*/ 3235778 w 3235778"/>
                <a:gd name="connsiteY29" fmla="*/ 7698014 h 10814957"/>
                <a:gd name="connsiteX30" fmla="*/ 3202214 w 3235778"/>
                <a:gd name="connsiteY30" fmla="*/ 7219043 h 10814957"/>
                <a:gd name="connsiteX31" fmla="*/ 2084614 w 3235778"/>
                <a:gd name="connsiteY31" fmla="*/ 2501900 h 10814957"/>
                <a:gd name="connsiteX32" fmla="*/ 1946728 w 3235778"/>
                <a:gd name="connsiteY32" fmla="*/ 2110014 h 10814957"/>
                <a:gd name="connsiteX33" fmla="*/ 1718128 w 3235778"/>
                <a:gd name="connsiteY33" fmla="*/ 1703614 h 10814957"/>
                <a:gd name="connsiteX34" fmla="*/ 1431471 w 3235778"/>
                <a:gd name="connsiteY34" fmla="*/ 1398814 h 10814957"/>
                <a:gd name="connsiteX35" fmla="*/ 1163864 w 3235778"/>
                <a:gd name="connsiteY35" fmla="*/ 1201964 h 10814957"/>
                <a:gd name="connsiteX36" fmla="*/ 923471 w 3235778"/>
                <a:gd name="connsiteY36" fmla="*/ 959757 h 10814957"/>
                <a:gd name="connsiteX37" fmla="*/ 778328 w 3235778"/>
                <a:gd name="connsiteY37" fmla="*/ 542472 h 10814957"/>
                <a:gd name="connsiteX38" fmla="*/ 662214 w 3235778"/>
                <a:gd name="connsiteY38" fmla="*/ 19957 h 10814957"/>
                <a:gd name="connsiteX39" fmla="*/ 645885 w 3235778"/>
                <a:gd name="connsiteY39" fmla="*/ 0 h 10814957"/>
                <a:gd name="connsiteX40" fmla="*/ 0 w 3235778"/>
                <a:gd name="connsiteY40" fmla="*/ 154214 h 10814957"/>
                <a:gd name="connsiteX41" fmla="*/ 1814 w 3235778"/>
                <a:gd name="connsiteY41" fmla="*/ 174172 h 10814957"/>
                <a:gd name="connsiteX0" fmla="*/ 21771 w 3235778"/>
                <a:gd name="connsiteY0" fmla="*/ 164193 h 10814957"/>
                <a:gd name="connsiteX1" fmla="*/ 179614 w 3235778"/>
                <a:gd name="connsiteY1" fmla="*/ 803729 h 10814957"/>
                <a:gd name="connsiteX2" fmla="*/ 241300 w 3235778"/>
                <a:gd name="connsiteY2" fmla="*/ 1050472 h 10814957"/>
                <a:gd name="connsiteX3" fmla="*/ 368300 w 3235778"/>
                <a:gd name="connsiteY3" fmla="*/ 1267279 h 10814957"/>
                <a:gd name="connsiteX4" fmla="*/ 483507 w 3235778"/>
                <a:gd name="connsiteY4" fmla="*/ 1419679 h 10814957"/>
                <a:gd name="connsiteX5" fmla="*/ 575128 w 3235778"/>
                <a:gd name="connsiteY5" fmla="*/ 1529443 h 10814957"/>
                <a:gd name="connsiteX6" fmla="*/ 776514 w 3235778"/>
                <a:gd name="connsiteY6" fmla="*/ 1713593 h 10814957"/>
                <a:gd name="connsiteX7" fmla="*/ 981528 w 3235778"/>
                <a:gd name="connsiteY7" fmla="*/ 1863272 h 10814957"/>
                <a:gd name="connsiteX8" fmla="*/ 1141185 w 3235778"/>
                <a:gd name="connsiteY8" fmla="*/ 2022929 h 10814957"/>
                <a:gd name="connsiteX9" fmla="*/ 1286328 w 3235778"/>
                <a:gd name="connsiteY9" fmla="*/ 2240643 h 10814957"/>
                <a:gd name="connsiteX10" fmla="*/ 1433285 w 3235778"/>
                <a:gd name="connsiteY10" fmla="*/ 2547257 h 10814957"/>
                <a:gd name="connsiteX11" fmla="*/ 2520043 w 3235778"/>
                <a:gd name="connsiteY11" fmla="*/ 7131957 h 10814957"/>
                <a:gd name="connsiteX12" fmla="*/ 2573564 w 3235778"/>
                <a:gd name="connsiteY12" fmla="*/ 7401379 h 10814957"/>
                <a:gd name="connsiteX13" fmla="*/ 2565400 w 3235778"/>
                <a:gd name="connsiteY13" fmla="*/ 7750629 h 10814957"/>
                <a:gd name="connsiteX14" fmla="*/ 2467428 w 3235778"/>
                <a:gd name="connsiteY14" fmla="*/ 8090807 h 10814957"/>
                <a:gd name="connsiteX15" fmla="*/ 2188028 w 3235778"/>
                <a:gd name="connsiteY15" fmla="*/ 8711293 h 10814957"/>
                <a:gd name="connsiteX16" fmla="*/ 2109107 w 3235778"/>
                <a:gd name="connsiteY16" fmla="*/ 9040586 h 10814957"/>
                <a:gd name="connsiteX17" fmla="*/ 2068285 w 3235778"/>
                <a:gd name="connsiteY17" fmla="*/ 9381672 h 10814957"/>
                <a:gd name="connsiteX18" fmla="*/ 2092778 w 3235778"/>
                <a:gd name="connsiteY18" fmla="*/ 9735457 h 10814957"/>
                <a:gd name="connsiteX19" fmla="*/ 2113643 w 3235778"/>
                <a:gd name="connsiteY19" fmla="*/ 10208986 h 10814957"/>
                <a:gd name="connsiteX20" fmla="*/ 2125435 w 3235778"/>
                <a:gd name="connsiteY20" fmla="*/ 10607222 h 10814957"/>
                <a:gd name="connsiteX21" fmla="*/ 2102757 w 3235778"/>
                <a:gd name="connsiteY21" fmla="*/ 10795907 h 10814957"/>
                <a:gd name="connsiteX22" fmla="*/ 2771321 w 3235778"/>
                <a:gd name="connsiteY22" fmla="*/ 10814957 h 10814957"/>
                <a:gd name="connsiteX23" fmla="*/ 2766785 w 3235778"/>
                <a:gd name="connsiteY23" fmla="*/ 10267043 h 10814957"/>
                <a:gd name="connsiteX24" fmla="*/ 2737757 w 3235778"/>
                <a:gd name="connsiteY24" fmla="*/ 9759043 h 10814957"/>
                <a:gd name="connsiteX25" fmla="*/ 2708728 w 3235778"/>
                <a:gd name="connsiteY25" fmla="*/ 9323614 h 10814957"/>
                <a:gd name="connsiteX26" fmla="*/ 2737757 w 3235778"/>
                <a:gd name="connsiteY26" fmla="*/ 9105900 h 10814957"/>
                <a:gd name="connsiteX27" fmla="*/ 2907393 w 3235778"/>
                <a:gd name="connsiteY27" fmla="*/ 8699500 h 10814957"/>
                <a:gd name="connsiteX28" fmla="*/ 3163207 w 3235778"/>
                <a:gd name="connsiteY28" fmla="*/ 8083550 h 10814957"/>
                <a:gd name="connsiteX29" fmla="*/ 3235778 w 3235778"/>
                <a:gd name="connsiteY29" fmla="*/ 7698014 h 10814957"/>
                <a:gd name="connsiteX30" fmla="*/ 3202214 w 3235778"/>
                <a:gd name="connsiteY30" fmla="*/ 7219043 h 10814957"/>
                <a:gd name="connsiteX31" fmla="*/ 2084614 w 3235778"/>
                <a:gd name="connsiteY31" fmla="*/ 2501900 h 10814957"/>
                <a:gd name="connsiteX32" fmla="*/ 1946728 w 3235778"/>
                <a:gd name="connsiteY32" fmla="*/ 2110014 h 10814957"/>
                <a:gd name="connsiteX33" fmla="*/ 1718128 w 3235778"/>
                <a:gd name="connsiteY33" fmla="*/ 1703614 h 10814957"/>
                <a:gd name="connsiteX34" fmla="*/ 1431471 w 3235778"/>
                <a:gd name="connsiteY34" fmla="*/ 1398814 h 10814957"/>
                <a:gd name="connsiteX35" fmla="*/ 1163864 w 3235778"/>
                <a:gd name="connsiteY35" fmla="*/ 1201964 h 10814957"/>
                <a:gd name="connsiteX36" fmla="*/ 923471 w 3235778"/>
                <a:gd name="connsiteY36" fmla="*/ 959757 h 10814957"/>
                <a:gd name="connsiteX37" fmla="*/ 778328 w 3235778"/>
                <a:gd name="connsiteY37" fmla="*/ 542472 h 10814957"/>
                <a:gd name="connsiteX38" fmla="*/ 662214 w 3235778"/>
                <a:gd name="connsiteY38" fmla="*/ 19957 h 10814957"/>
                <a:gd name="connsiteX39" fmla="*/ 645885 w 3235778"/>
                <a:gd name="connsiteY39" fmla="*/ 0 h 10814957"/>
                <a:gd name="connsiteX40" fmla="*/ 0 w 3235778"/>
                <a:gd name="connsiteY40" fmla="*/ 154214 h 10814957"/>
                <a:gd name="connsiteX41" fmla="*/ 1814 w 3235778"/>
                <a:gd name="connsiteY41" fmla="*/ 174172 h 1081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35778" h="10814957">
                  <a:moveTo>
                    <a:pt x="21771" y="164193"/>
                  </a:moveTo>
                  <a:cubicBezTo>
                    <a:pt x="104019" y="542472"/>
                    <a:pt x="135466" y="622300"/>
                    <a:pt x="179614" y="803729"/>
                  </a:cubicBezTo>
                  <a:cubicBezTo>
                    <a:pt x="200176" y="924077"/>
                    <a:pt x="220738" y="968224"/>
                    <a:pt x="241300" y="1050472"/>
                  </a:cubicBezTo>
                  <a:lnTo>
                    <a:pt x="368300" y="1267279"/>
                  </a:lnTo>
                  <a:lnTo>
                    <a:pt x="483507" y="1419679"/>
                  </a:lnTo>
                  <a:lnTo>
                    <a:pt x="575128" y="1529443"/>
                  </a:lnTo>
                  <a:lnTo>
                    <a:pt x="776514" y="1713593"/>
                  </a:lnTo>
                  <a:lnTo>
                    <a:pt x="981528" y="1863272"/>
                  </a:lnTo>
                  <a:lnTo>
                    <a:pt x="1141185" y="2022929"/>
                  </a:lnTo>
                  <a:lnTo>
                    <a:pt x="1286328" y="2240643"/>
                  </a:lnTo>
                  <a:lnTo>
                    <a:pt x="1433285" y="2547257"/>
                  </a:lnTo>
                  <a:lnTo>
                    <a:pt x="2520043" y="7131957"/>
                  </a:lnTo>
                  <a:lnTo>
                    <a:pt x="2573564" y="7401379"/>
                  </a:lnTo>
                  <a:lnTo>
                    <a:pt x="2565400" y="7750629"/>
                  </a:lnTo>
                  <a:cubicBezTo>
                    <a:pt x="2532743" y="7864022"/>
                    <a:pt x="2519135" y="7964714"/>
                    <a:pt x="2467428" y="8090807"/>
                  </a:cubicBezTo>
                  <a:lnTo>
                    <a:pt x="2188028" y="8711293"/>
                  </a:lnTo>
                  <a:lnTo>
                    <a:pt x="2109107" y="9040586"/>
                  </a:lnTo>
                  <a:cubicBezTo>
                    <a:pt x="2103966" y="9154281"/>
                    <a:pt x="2073426" y="9280677"/>
                    <a:pt x="2068285" y="9381672"/>
                  </a:cubicBezTo>
                  <a:lnTo>
                    <a:pt x="2092778" y="9735457"/>
                  </a:lnTo>
                  <a:lnTo>
                    <a:pt x="2113643" y="10208986"/>
                  </a:lnTo>
                  <a:lnTo>
                    <a:pt x="2125435" y="10607222"/>
                  </a:lnTo>
                  <a:cubicBezTo>
                    <a:pt x="2126342" y="10668000"/>
                    <a:pt x="2101850" y="10735129"/>
                    <a:pt x="2102757" y="10795907"/>
                  </a:cubicBezTo>
                  <a:lnTo>
                    <a:pt x="2771321" y="10814957"/>
                  </a:lnTo>
                  <a:lnTo>
                    <a:pt x="2766785" y="10267043"/>
                  </a:lnTo>
                  <a:lnTo>
                    <a:pt x="2737757" y="9759043"/>
                  </a:lnTo>
                  <a:lnTo>
                    <a:pt x="2708728" y="9323614"/>
                  </a:lnTo>
                  <a:lnTo>
                    <a:pt x="2737757" y="9105900"/>
                  </a:lnTo>
                  <a:lnTo>
                    <a:pt x="2907393" y="8699500"/>
                  </a:lnTo>
                  <a:lnTo>
                    <a:pt x="3163207" y="8083550"/>
                  </a:lnTo>
                  <a:lnTo>
                    <a:pt x="3235778" y="7698014"/>
                  </a:lnTo>
                  <a:lnTo>
                    <a:pt x="3202214" y="7219043"/>
                  </a:lnTo>
                  <a:lnTo>
                    <a:pt x="2084614" y="2501900"/>
                  </a:lnTo>
                  <a:lnTo>
                    <a:pt x="1946728" y="2110014"/>
                  </a:lnTo>
                  <a:lnTo>
                    <a:pt x="1718128" y="1703614"/>
                  </a:lnTo>
                  <a:lnTo>
                    <a:pt x="1431471" y="1398814"/>
                  </a:lnTo>
                  <a:lnTo>
                    <a:pt x="1163864" y="1201964"/>
                  </a:lnTo>
                  <a:lnTo>
                    <a:pt x="923471" y="959757"/>
                  </a:lnTo>
                  <a:lnTo>
                    <a:pt x="778328" y="542472"/>
                  </a:lnTo>
                  <a:lnTo>
                    <a:pt x="662214" y="19957"/>
                  </a:lnTo>
                  <a:lnTo>
                    <a:pt x="645885" y="0"/>
                  </a:lnTo>
                  <a:lnTo>
                    <a:pt x="0" y="154214"/>
                  </a:lnTo>
                  <a:lnTo>
                    <a:pt x="1814" y="174172"/>
                  </a:lnTo>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946796" y="3211447"/>
              <a:ext cx="1813419" cy="721489"/>
            </a:xfrm>
            <a:prstGeom prst="rect">
              <a:avLst/>
            </a:prstGeom>
            <a:noFill/>
          </p:spPr>
          <p:txBody>
            <a:bodyPr wrap="square" rtlCol="0">
              <a:spAutoFit/>
            </a:bodyPr>
            <a:lstStyle/>
            <a:p>
              <a:r>
                <a:rPr kumimoji="1" lang="ja-JP" altLang="en-US" sz="2000" dirty="0">
                  <a:solidFill>
                    <a:srgbClr val="C00000"/>
                  </a:solidFill>
                </a:rPr>
                <a:t>迂回路</a:t>
              </a:r>
            </a:p>
          </p:txBody>
        </p:sp>
      </p:grpSp>
      <p:sp>
        <p:nvSpPr>
          <p:cNvPr id="17"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1031965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4269372" y="2719758"/>
            <a:ext cx="4263067" cy="3312650"/>
            <a:chOff x="3604909" y="2331698"/>
            <a:chExt cx="4822053" cy="3747014"/>
          </a:xfrm>
        </p:grpSpPr>
        <p:pic>
          <p:nvPicPr>
            <p:cNvPr id="3" name="図 2"/>
            <p:cNvPicPr>
              <a:picLocks noChangeAspect="1"/>
            </p:cNvPicPr>
            <p:nvPr/>
          </p:nvPicPr>
          <p:blipFill rotWithShape="1">
            <a:blip r:embed="rId3"/>
            <a:srcRect l="15596" t="12692" r="26494" b="19649"/>
            <a:stretch/>
          </p:blipFill>
          <p:spPr>
            <a:xfrm>
              <a:off x="3604909" y="2331698"/>
              <a:ext cx="4822053" cy="3747014"/>
            </a:xfrm>
            <a:prstGeom prst="rect">
              <a:avLst/>
            </a:prstGeom>
          </p:spPr>
        </p:pic>
        <p:sp>
          <p:nvSpPr>
            <p:cNvPr id="19" name="円/楕円 18"/>
            <p:cNvSpPr/>
            <p:nvPr/>
          </p:nvSpPr>
          <p:spPr>
            <a:xfrm rot="1742886">
              <a:off x="5877515" y="3605108"/>
              <a:ext cx="321240" cy="8814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2 (枠付き) 17"/>
            <p:cNvSpPr/>
            <p:nvPr/>
          </p:nvSpPr>
          <p:spPr>
            <a:xfrm>
              <a:off x="6910001" y="3089249"/>
              <a:ext cx="1261884" cy="461665"/>
            </a:xfrm>
            <a:prstGeom prst="borderCallout2">
              <a:avLst>
                <a:gd name="adj1" fmla="val 28848"/>
                <a:gd name="adj2" fmla="val 971"/>
                <a:gd name="adj3" fmla="val 30023"/>
                <a:gd name="adj4" fmla="val -15780"/>
                <a:gd name="adj5" fmla="val 136688"/>
                <a:gd name="adj6" fmla="val -49908"/>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大正</a:t>
              </a:r>
              <a:r>
                <a:rPr kumimoji="1" lang="ja-JP" altLang="en-US" sz="1200" dirty="0">
                  <a:solidFill>
                    <a:schemeClr val="tx1"/>
                  </a:solidFill>
                </a:rPr>
                <a:t>橋</a:t>
              </a:r>
              <a:endParaRPr kumimoji="1" lang="en-US" altLang="ja-JP" sz="1200" dirty="0">
                <a:solidFill>
                  <a:schemeClr val="tx1"/>
                </a:solidFill>
              </a:endParaRPr>
            </a:p>
            <a:p>
              <a:pPr algn="ctr"/>
              <a:r>
                <a:rPr lang="zh-TW" altLang="en-US" sz="1200" dirty="0">
                  <a:solidFill>
                    <a:schemeClr val="tx1"/>
                  </a:solidFill>
                </a:rPr>
                <a:t>大阪中央環状線</a:t>
              </a:r>
              <a:endParaRPr kumimoji="1" lang="ja-JP" altLang="en-US" sz="1200" dirty="0">
                <a:solidFill>
                  <a:schemeClr val="tx1"/>
                </a:solidFill>
              </a:endParaRPr>
            </a:p>
          </p:txBody>
        </p:sp>
        <p:sp>
          <p:nvSpPr>
            <p:cNvPr id="21" name="線吹き出し 2 (枠付き) 20"/>
            <p:cNvSpPr/>
            <p:nvPr/>
          </p:nvSpPr>
          <p:spPr>
            <a:xfrm>
              <a:off x="4211960" y="5475525"/>
              <a:ext cx="1541915" cy="276999"/>
            </a:xfrm>
            <a:prstGeom prst="borderCallout2">
              <a:avLst>
                <a:gd name="adj1" fmla="val -368"/>
                <a:gd name="adj2" fmla="val 38965"/>
                <a:gd name="adj3" fmla="val -52645"/>
                <a:gd name="adj4" fmla="val 38638"/>
                <a:gd name="adj5" fmla="val -170450"/>
                <a:gd name="adj6" fmla="val 72608"/>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200" dirty="0">
                  <a:solidFill>
                    <a:schemeClr val="tx1"/>
                  </a:solidFill>
                </a:rPr>
                <a:t>西名阪自動車道</a:t>
              </a:r>
            </a:p>
          </p:txBody>
        </p:sp>
        <p:sp>
          <p:nvSpPr>
            <p:cNvPr id="24" name="線吹き出し 2 (枠付き) 23"/>
            <p:cNvSpPr/>
            <p:nvPr/>
          </p:nvSpPr>
          <p:spPr>
            <a:xfrm>
              <a:off x="7151246" y="4063630"/>
              <a:ext cx="646331" cy="276999"/>
            </a:xfrm>
            <a:prstGeom prst="borderCallout2">
              <a:avLst>
                <a:gd name="adj1" fmla="val 28848"/>
                <a:gd name="adj2" fmla="val 971"/>
                <a:gd name="adj3" fmla="val 28372"/>
                <a:gd name="adj4" fmla="val -28461"/>
                <a:gd name="adj5" fmla="val 171900"/>
                <a:gd name="adj6" fmla="val -81851"/>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大和川</a:t>
              </a:r>
              <a:endParaRPr kumimoji="1" lang="ja-JP" altLang="en-US" sz="1200" dirty="0">
                <a:solidFill>
                  <a:schemeClr val="tx1"/>
                </a:solidFill>
              </a:endParaRPr>
            </a:p>
          </p:txBody>
        </p:sp>
      </p:grpSp>
      <p:grpSp>
        <p:nvGrpSpPr>
          <p:cNvPr id="10" name="グループ化 9"/>
          <p:cNvGrpSpPr/>
          <p:nvPr/>
        </p:nvGrpSpPr>
        <p:grpSpPr>
          <a:xfrm>
            <a:off x="965122" y="2603572"/>
            <a:ext cx="2682348" cy="3725779"/>
            <a:chOff x="611560" y="2201971"/>
            <a:chExt cx="2880000" cy="4000318"/>
          </a:xfrm>
        </p:grpSpPr>
        <p:pic>
          <p:nvPicPr>
            <p:cNvPr id="8" name="図 7"/>
            <p:cNvPicPr>
              <a:picLocks noChangeAspect="1"/>
            </p:cNvPicPr>
            <p:nvPr/>
          </p:nvPicPr>
          <p:blipFill>
            <a:blip r:embed="rId4"/>
            <a:stretch>
              <a:fillRect/>
            </a:stretch>
          </p:blipFill>
          <p:spPr>
            <a:xfrm>
              <a:off x="611560" y="2201971"/>
              <a:ext cx="2880000" cy="4000318"/>
            </a:xfrm>
            <a:prstGeom prst="rect">
              <a:avLst/>
            </a:prstGeom>
          </p:spPr>
        </p:pic>
        <p:sp>
          <p:nvSpPr>
            <p:cNvPr id="11" name="円/楕円 10"/>
            <p:cNvSpPr/>
            <p:nvPr/>
          </p:nvSpPr>
          <p:spPr>
            <a:xfrm>
              <a:off x="2665683" y="4653136"/>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テキスト ボックス 11"/>
            <p:cNvSpPr txBox="1"/>
            <p:nvPr/>
          </p:nvSpPr>
          <p:spPr>
            <a:xfrm>
              <a:off x="683568" y="3007241"/>
              <a:ext cx="1008112" cy="369332"/>
            </a:xfrm>
            <a:prstGeom prst="rect">
              <a:avLst/>
            </a:prstGeom>
            <a:noFill/>
          </p:spPr>
          <p:txBody>
            <a:bodyPr wrap="square" rtlCol="0">
              <a:spAutoFit/>
            </a:bodyPr>
            <a:lstStyle/>
            <a:p>
              <a:r>
                <a:rPr lang="ja-JP" altLang="en-US" dirty="0">
                  <a:solidFill>
                    <a:srgbClr val="FF0000"/>
                  </a:solidFill>
                  <a:effectLst>
                    <a:outerShdw blurRad="38100" dist="38100" dir="2700000" algn="tl">
                      <a:srgbClr val="000000">
                        <a:alpha val="43137"/>
                      </a:srgbClr>
                    </a:outerShdw>
                  </a:effectLst>
                </a:rPr>
                <a:t>大正</a:t>
              </a:r>
              <a:r>
                <a:rPr kumimoji="1" lang="ja-JP" altLang="en-US" dirty="0">
                  <a:solidFill>
                    <a:srgbClr val="FF0000"/>
                  </a:solidFill>
                  <a:effectLst>
                    <a:outerShdw blurRad="38100" dist="38100" dir="2700000" algn="tl">
                      <a:srgbClr val="000000">
                        <a:alpha val="43137"/>
                      </a:srgbClr>
                    </a:outerShdw>
                  </a:effectLst>
                </a:rPr>
                <a:t>橋</a:t>
              </a:r>
            </a:p>
          </p:txBody>
        </p:sp>
        <p:cxnSp>
          <p:nvCxnSpPr>
            <p:cNvPr id="25" name="直線コネクタ 24"/>
            <p:cNvCxnSpPr/>
            <p:nvPr/>
          </p:nvCxnSpPr>
          <p:spPr>
            <a:xfrm>
              <a:off x="1475656" y="3376573"/>
              <a:ext cx="1202821" cy="12890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3" name="表 12"/>
          <p:cNvGraphicFramePr>
            <a:graphicFrameLocks noGrp="1"/>
          </p:cNvGraphicFramePr>
          <p:nvPr>
            <p:extLst/>
          </p:nvPr>
        </p:nvGraphicFramePr>
        <p:xfrm>
          <a:off x="971599" y="1703379"/>
          <a:ext cx="7560840" cy="914400"/>
        </p:xfrm>
        <a:graphic>
          <a:graphicData uri="http://schemas.openxmlformats.org/drawingml/2006/table">
            <a:tbl>
              <a:tblPr firstRow="1" firstCol="1" bandRow="1">
                <a:tableStyleId>{616DA210-FB5B-4158-B5E0-FEB733F419BA}</a:tableStyleId>
              </a:tblPr>
              <a:tblGrid>
                <a:gridCol w="720081">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1008112">
                  <a:extLst>
                    <a:ext uri="{9D8B030D-6E8A-4147-A177-3AD203B41FA5}">
                      <a16:colId xmlns="" xmlns:a16="http://schemas.microsoft.com/office/drawing/2014/main" val="20003"/>
                    </a:ext>
                  </a:extLst>
                </a:gridCol>
                <a:gridCol w="1944216">
                  <a:extLst>
                    <a:ext uri="{9D8B030D-6E8A-4147-A177-3AD203B41FA5}">
                      <a16:colId xmlns="" xmlns:a16="http://schemas.microsoft.com/office/drawing/2014/main" val="20004"/>
                    </a:ext>
                  </a:extLst>
                </a:gridCol>
                <a:gridCol w="936104">
                  <a:extLst>
                    <a:ext uri="{9D8B030D-6E8A-4147-A177-3AD203B41FA5}">
                      <a16:colId xmlns="" xmlns:a16="http://schemas.microsoft.com/office/drawing/2014/main" val="20005"/>
                    </a:ext>
                  </a:extLst>
                </a:gridCol>
                <a:gridCol w="720080">
                  <a:extLst>
                    <a:ext uri="{9D8B030D-6E8A-4147-A177-3AD203B41FA5}">
                      <a16:colId xmlns="" xmlns:a16="http://schemas.microsoft.com/office/drawing/2014/main" val="20006"/>
                    </a:ext>
                  </a:extLst>
                </a:gridCol>
                <a:gridCol w="792087">
                  <a:extLst>
                    <a:ext uri="{9D8B030D-6E8A-4147-A177-3AD203B41FA5}">
                      <a16:colId xmlns="" xmlns:a16="http://schemas.microsoft.com/office/drawing/2014/main" val="20007"/>
                    </a:ext>
                  </a:extLst>
                </a:gridCol>
              </a:tblGrid>
              <a:tr h="456387">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設計</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活荷重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耐荷力</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照査</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耐震</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対策</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0"/>
                  </a:ext>
                </a:extLst>
              </a:tr>
              <a:tr h="456387">
                <a:tc>
                  <a:txBody>
                    <a:bodyPr/>
                    <a:lstStyle/>
                    <a:p>
                      <a:pPr marL="0" indent="0" algn="ctr">
                        <a:lnSpc>
                          <a:spcPts val="1800"/>
                        </a:lnSpc>
                        <a:spcAft>
                          <a:spcPts val="0"/>
                        </a:spcAft>
                      </a:pPr>
                      <a:r>
                        <a:rPr lang="en-US" altLang="ja-JP" sz="1600" b="0" dirty="0">
                          <a:effectLst/>
                          <a:latin typeface="+mn-ea"/>
                          <a:ea typeface="+mn-ea"/>
                        </a:rPr>
                        <a:t>193.3</a:t>
                      </a:r>
                      <a:r>
                        <a:rPr lang="ja-JP" sz="1600" b="0" dirty="0">
                          <a:effectLst/>
                          <a:latin typeface="+mn-ea"/>
                          <a:ea typeface="+mn-ea"/>
                        </a:rPr>
                        <a:t>ｍ</a:t>
                      </a:r>
                      <a:endParaRPr lang="ja-JP" sz="1600" b="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altLang="ja-JP" sz="1600" dirty="0">
                          <a:effectLst/>
                          <a:latin typeface="+mn-ea"/>
                          <a:ea typeface="+mn-ea"/>
                        </a:rPr>
                        <a:t>10.9</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rPr>
                        <a:t>7</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昭和</a:t>
                      </a:r>
                      <a:r>
                        <a:rPr lang="en-US" altLang="ja-JP" sz="1600" dirty="0">
                          <a:effectLst/>
                          <a:latin typeface="+mn-ea"/>
                          <a:ea typeface="+mn-ea"/>
                          <a:cs typeface="+mn-cs"/>
                        </a:rPr>
                        <a:t>27</a:t>
                      </a:r>
                      <a:r>
                        <a:rPr lang="ja-JP" altLang="en-US" sz="1600" dirty="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10,747</a:t>
                      </a:r>
                      <a:r>
                        <a:rPr lang="ja-JP" altLang="en-US" sz="1600" dirty="0">
                          <a:effectLst/>
                          <a:latin typeface="+mn-ea"/>
                          <a:ea typeface="+mn-ea"/>
                          <a:cs typeface="Times New Roman" panose="02020603050405020304" pitchFamily="18" charset="0"/>
                        </a:rPr>
                        <a:t>千台</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（大型車混入率</a:t>
                      </a:r>
                      <a:r>
                        <a:rPr lang="en-US" altLang="ja-JP" sz="1600" dirty="0">
                          <a:effectLst/>
                          <a:latin typeface="+mn-ea"/>
                          <a:ea typeface="+mn-ea"/>
                          <a:cs typeface="Times New Roman" panose="02020603050405020304" pitchFamily="18" charset="0"/>
                        </a:rPr>
                        <a:t>16.4%</a:t>
                      </a:r>
                      <a:r>
                        <a:rPr lang="ja-JP" altLang="en-US" sz="1600" dirty="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9t(S14)</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確認中</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H8</a:t>
                      </a:r>
                      <a:r>
                        <a:rPr lang="ja-JP" altLang="en-US" sz="1600" dirty="0">
                          <a:effectLst/>
                          <a:latin typeface="+mn-ea"/>
                          <a:ea typeface="+mn-ea"/>
                          <a:cs typeface="Times New Roman" panose="02020603050405020304" pitchFamily="18" charset="0"/>
                        </a:rPr>
                        <a:t>完了</a:t>
                      </a:r>
                      <a:endParaRPr lang="ja-JP"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bl>
          </a:graphicData>
        </a:graphic>
      </p:graphicFrame>
      <p:sp>
        <p:nvSpPr>
          <p:cNvPr id="20"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４）大正橋の概要（</a:t>
            </a:r>
            <a:r>
              <a:rPr lang="en-US" altLang="ja-JP" sz="2700" dirty="0">
                <a:latin typeface="HGSｺﾞｼｯｸM" panose="020B0600000000000000" pitchFamily="50" charset="-128"/>
                <a:ea typeface="HGSｺﾞｼｯｸM" panose="020B0600000000000000" pitchFamily="50" charset="-128"/>
              </a:rPr>
              <a:t>1/3</a:t>
            </a:r>
            <a:r>
              <a:rPr lang="ja-JP" altLang="en-US" sz="2700" dirty="0">
                <a:latin typeface="HGSｺﾞｼｯｸM" panose="020B0600000000000000" pitchFamily="50" charset="-128"/>
                <a:ea typeface="HGSｺﾞｼｯｸM" panose="020B0600000000000000" pitchFamily="50" charset="-128"/>
              </a:rPr>
              <a:t>）</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sp>
        <p:nvSpPr>
          <p:cNvPr id="15" name="正方形/長方形 14"/>
          <p:cNvSpPr/>
          <p:nvPr/>
        </p:nvSpPr>
        <p:spPr>
          <a:xfrm>
            <a:off x="3615836" y="6105745"/>
            <a:ext cx="4536819" cy="276999"/>
          </a:xfrm>
          <a:prstGeom prst="rect">
            <a:avLst/>
          </a:prstGeom>
        </p:spPr>
        <p:txBody>
          <a:bodyPr wrap="none">
            <a:spAutoFit/>
          </a:bodyPr>
          <a:lstStyle/>
          <a:p>
            <a:r>
              <a:rPr lang="ja-JP" altLang="en-US" sz="1200" dirty="0"/>
              <a:t>「地図・空中写真閲覧サービスデータ」（国土地理院）をもとに作成</a:t>
            </a:r>
          </a:p>
        </p:txBody>
      </p:sp>
      <p:sp>
        <p:nvSpPr>
          <p:cNvPr id="22"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581530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749" t="4360" r="56194" b="9208"/>
          <a:stretch/>
        </p:blipFill>
        <p:spPr>
          <a:xfrm>
            <a:off x="2026208" y="4217840"/>
            <a:ext cx="2501413" cy="2064460"/>
          </a:xfrm>
          <a:prstGeom prst="rect">
            <a:avLst/>
          </a:prstGeom>
        </p:spPr>
      </p:pic>
      <p:graphicFrame>
        <p:nvGraphicFramePr>
          <p:cNvPr id="13" name="表 12"/>
          <p:cNvGraphicFramePr>
            <a:graphicFrameLocks noGrp="1"/>
          </p:cNvGraphicFramePr>
          <p:nvPr>
            <p:extLst>
              <p:ext uri="{D42A27DB-BD31-4B8C-83A1-F6EECF244321}">
                <p14:modId xmlns:p14="http://schemas.microsoft.com/office/powerpoint/2010/main" val="3614058724"/>
              </p:ext>
            </p:extLst>
          </p:nvPr>
        </p:nvGraphicFramePr>
        <p:xfrm>
          <a:off x="2014500" y="1588151"/>
          <a:ext cx="5115000" cy="4721169"/>
        </p:xfrm>
        <a:graphic>
          <a:graphicData uri="http://schemas.openxmlformats.org/drawingml/2006/table">
            <a:tbl>
              <a:tblPr firstRow="1" bandRow="1">
                <a:tableStyleId>{5C22544A-7EE6-4342-B048-85BDC9FD1C3A}</a:tableStyleId>
              </a:tblPr>
              <a:tblGrid>
                <a:gridCol w="2557500">
                  <a:extLst>
                    <a:ext uri="{9D8B030D-6E8A-4147-A177-3AD203B41FA5}">
                      <a16:colId xmlns="" xmlns:a16="http://schemas.microsoft.com/office/drawing/2014/main" val="20000"/>
                    </a:ext>
                  </a:extLst>
                </a:gridCol>
                <a:gridCol w="2557500">
                  <a:extLst>
                    <a:ext uri="{9D8B030D-6E8A-4147-A177-3AD203B41FA5}">
                      <a16:colId xmlns="" xmlns:a16="http://schemas.microsoft.com/office/drawing/2014/main" val="20001"/>
                    </a:ext>
                  </a:extLst>
                </a:gridCol>
              </a:tblGrid>
              <a:tr h="184665">
                <a:tc>
                  <a:txBody>
                    <a:bodyPr/>
                    <a:lstStyle/>
                    <a:p>
                      <a:pPr algn="ctr"/>
                      <a:r>
                        <a:rPr kumimoji="1" lang="en-US" altLang="ja-JP" sz="1600" b="0" dirty="0">
                          <a:solidFill>
                            <a:schemeClr val="tx1"/>
                          </a:solidFill>
                        </a:rPr>
                        <a:t>1</a:t>
                      </a:r>
                      <a:r>
                        <a:rPr kumimoji="1" lang="ja-JP" altLang="en-US" sz="1600" b="0" dirty="0">
                          <a:solidFill>
                            <a:schemeClr val="tx1"/>
                          </a:solidFill>
                        </a:rPr>
                        <a:t>：路面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2</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101065">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53274">
                <a:tc>
                  <a:txBody>
                    <a:bodyPr/>
                    <a:lstStyle/>
                    <a:p>
                      <a:pPr algn="ctr"/>
                      <a:r>
                        <a:rPr kumimoji="1" lang="en-US" altLang="ja-JP" sz="1600" b="0" dirty="0">
                          <a:solidFill>
                            <a:schemeClr val="tx1"/>
                          </a:solidFill>
                        </a:rPr>
                        <a:t>3</a:t>
                      </a:r>
                      <a:r>
                        <a:rPr kumimoji="1" lang="ja-JP" altLang="en-US" sz="1600" b="0" dirty="0">
                          <a:solidFill>
                            <a:schemeClr val="tx1"/>
                          </a:solidFill>
                        </a:rPr>
                        <a:t>：橋台</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4</a:t>
                      </a:r>
                      <a:r>
                        <a:rPr kumimoji="1" lang="ja-JP" altLang="en-US" sz="1600" b="0" dirty="0">
                          <a:solidFill>
                            <a:schemeClr val="tx1"/>
                          </a:solidFill>
                        </a:rPr>
                        <a:t>：ゲルバーヒンジ部</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122990">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12"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４）大正橋の概要（</a:t>
            </a:r>
            <a:r>
              <a:rPr lang="en-US" altLang="ja-JP" sz="2700" dirty="0">
                <a:latin typeface="HGSｺﾞｼｯｸM" panose="020B0600000000000000" pitchFamily="50" charset="-128"/>
                <a:ea typeface="HGSｺﾞｼｯｸM" panose="020B0600000000000000" pitchFamily="50" charset="-128"/>
              </a:rPr>
              <a:t>2/3</a:t>
            </a:r>
            <a:r>
              <a:rPr lang="ja-JP" altLang="en-US" sz="2700" dirty="0">
                <a:latin typeface="HGSｺﾞｼｯｸM" panose="020B0600000000000000" pitchFamily="50" charset="-128"/>
                <a:ea typeface="HGSｺﾞｼｯｸM" panose="020B0600000000000000" pitchFamily="50" charset="-128"/>
              </a:rPr>
              <a:t>）</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pic>
        <p:nvPicPr>
          <p:cNvPr id="2" name="図 1"/>
          <p:cNvPicPr>
            <a:picLocks noChangeAspect="1"/>
          </p:cNvPicPr>
          <p:nvPr/>
        </p:nvPicPr>
        <p:blipFill rotWithShape="1">
          <a:blip r:embed="rId4"/>
          <a:srcRect l="2060" t="10505" r="50239" b="5113"/>
          <a:stretch/>
        </p:blipFill>
        <p:spPr>
          <a:xfrm>
            <a:off x="2058341" y="1848867"/>
            <a:ext cx="2485729" cy="2074421"/>
          </a:xfrm>
          <a:prstGeom prst="rect">
            <a:avLst/>
          </a:prstGeom>
        </p:spPr>
      </p:pic>
      <p:pic>
        <p:nvPicPr>
          <p:cNvPr id="11" name="図 10"/>
          <p:cNvPicPr>
            <a:picLocks noChangeAspect="1"/>
          </p:cNvPicPr>
          <p:nvPr/>
        </p:nvPicPr>
        <p:blipFill rotWithShape="1">
          <a:blip r:embed="rId4"/>
          <a:srcRect l="50407" t="11147" r="1548" b="5198"/>
          <a:stretch/>
        </p:blipFill>
        <p:spPr>
          <a:xfrm>
            <a:off x="4588669" y="1865978"/>
            <a:ext cx="2503611" cy="2056538"/>
          </a:xfrm>
          <a:prstGeom prst="rect">
            <a:avLst/>
          </a:prstGeom>
        </p:spPr>
      </p:pic>
      <p:sp>
        <p:nvSpPr>
          <p:cNvPr id="9"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pic>
        <p:nvPicPr>
          <p:cNvPr id="5" name="図 4"/>
          <p:cNvPicPr>
            <a:picLocks noChangeAspect="1"/>
          </p:cNvPicPr>
          <p:nvPr/>
        </p:nvPicPr>
        <p:blipFill rotWithShape="1">
          <a:blip r:embed="rId5"/>
          <a:srcRect l="8534" t="8881" r="7134" b="5782"/>
          <a:stretch/>
        </p:blipFill>
        <p:spPr>
          <a:xfrm>
            <a:off x="4591187" y="4200343"/>
            <a:ext cx="2503611" cy="2074491"/>
          </a:xfrm>
          <a:prstGeom prst="rect">
            <a:avLst/>
          </a:prstGeom>
        </p:spPr>
      </p:pic>
    </p:spTree>
    <p:extLst>
      <p:ext uri="{BB962C8B-B14F-4D97-AF65-F5344CB8AC3E}">
        <p14:creationId xmlns:p14="http://schemas.microsoft.com/office/powerpoint/2010/main" val="381421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2094" t="12389" r="1601" b="8627"/>
          <a:stretch/>
        </p:blipFill>
        <p:spPr>
          <a:xfrm>
            <a:off x="313776" y="1983112"/>
            <a:ext cx="8533043" cy="1837887"/>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sp>
        <p:nvSpPr>
          <p:cNvPr id="17" name="正方形/長方形 16"/>
          <p:cNvSpPr/>
          <p:nvPr/>
        </p:nvSpPr>
        <p:spPr>
          <a:xfrm>
            <a:off x="230188" y="3890421"/>
            <a:ext cx="1152128" cy="238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断面図</a:t>
            </a:r>
          </a:p>
        </p:txBody>
      </p:sp>
      <p:sp>
        <p:nvSpPr>
          <p:cNvPr id="15"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４）大正橋の概要（</a:t>
            </a:r>
            <a:r>
              <a:rPr lang="en-US" altLang="ja-JP" sz="2700" dirty="0">
                <a:latin typeface="HGSｺﾞｼｯｸM" panose="020B0600000000000000" pitchFamily="50" charset="-128"/>
                <a:ea typeface="HGSｺﾞｼｯｸM" panose="020B0600000000000000" pitchFamily="50" charset="-128"/>
              </a:rPr>
              <a:t>3/3</a:t>
            </a:r>
            <a:r>
              <a:rPr lang="ja-JP" altLang="en-US" sz="2700" dirty="0">
                <a:latin typeface="HGSｺﾞｼｯｸM" panose="020B0600000000000000" pitchFamily="50" charset="-128"/>
                <a:ea typeface="HGSｺﾞｼｯｸM" panose="020B0600000000000000" pitchFamily="50" charset="-128"/>
              </a:rPr>
              <a:t>）</a:t>
            </a:r>
          </a:p>
        </p:txBody>
      </p:sp>
      <p:sp>
        <p:nvSpPr>
          <p:cNvPr id="19" name="正方形/長方形 18"/>
          <p:cNvSpPr/>
          <p:nvPr/>
        </p:nvSpPr>
        <p:spPr>
          <a:xfrm>
            <a:off x="3887517" y="1604178"/>
            <a:ext cx="1368966" cy="384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側面図</a:t>
            </a:r>
          </a:p>
        </p:txBody>
      </p:sp>
      <p:pic>
        <p:nvPicPr>
          <p:cNvPr id="8" name="図 7"/>
          <p:cNvPicPr>
            <a:picLocks noChangeAspect="1"/>
          </p:cNvPicPr>
          <p:nvPr/>
        </p:nvPicPr>
        <p:blipFill rotWithShape="1">
          <a:blip r:embed="rId3"/>
          <a:srcRect l="2943" t="848" r="23313" b="6465"/>
          <a:stretch/>
        </p:blipFill>
        <p:spPr>
          <a:xfrm>
            <a:off x="1293363" y="3879564"/>
            <a:ext cx="1924425" cy="2419277"/>
          </a:xfrm>
          <a:prstGeom prst="rect">
            <a:avLst/>
          </a:prstGeom>
        </p:spPr>
      </p:pic>
      <p:sp>
        <p:nvSpPr>
          <p:cNvPr id="22" name="正方形/長方形 21"/>
          <p:cNvSpPr/>
          <p:nvPr/>
        </p:nvSpPr>
        <p:spPr>
          <a:xfrm>
            <a:off x="3688113" y="4905984"/>
            <a:ext cx="2900111" cy="1178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rgbClr val="FF0000"/>
                </a:solidFill>
              </a:rPr>
              <a:t>・ 高齢橋</a:t>
            </a:r>
            <a:r>
              <a:rPr kumimoji="1" lang="en-US" altLang="ja-JP" sz="1600" dirty="0">
                <a:solidFill>
                  <a:srgbClr val="FF0000"/>
                </a:solidFill>
              </a:rPr>
              <a:t>(63</a:t>
            </a:r>
            <a:r>
              <a:rPr kumimoji="1" lang="ja-JP" altLang="en-US" sz="1600" dirty="0">
                <a:solidFill>
                  <a:srgbClr val="FF0000"/>
                </a:solidFill>
              </a:rPr>
              <a:t>年経過</a:t>
            </a:r>
            <a:r>
              <a:rPr kumimoji="1" lang="en-US" altLang="ja-JP" sz="1600" dirty="0">
                <a:solidFill>
                  <a:srgbClr val="FF0000"/>
                </a:solidFill>
              </a:rPr>
              <a:t>)</a:t>
            </a:r>
          </a:p>
          <a:p>
            <a:r>
              <a:rPr kumimoji="1" lang="ja-JP" altLang="en-US" sz="1600" dirty="0">
                <a:solidFill>
                  <a:srgbClr val="FF0000"/>
                </a:solidFill>
              </a:rPr>
              <a:t>・ コンクリート部材の疲労</a:t>
            </a:r>
            <a:endParaRPr lang="en-US" altLang="ja-JP" sz="1600" dirty="0">
              <a:solidFill>
                <a:srgbClr val="FF0000"/>
              </a:solidFill>
            </a:endParaRPr>
          </a:p>
          <a:p>
            <a:r>
              <a:rPr kumimoji="1" lang="ja-JP" altLang="en-US" sz="1600" dirty="0">
                <a:solidFill>
                  <a:srgbClr val="FF0000"/>
                </a:solidFill>
              </a:rPr>
              <a:t>・支間中央の損傷、基礎の洗掘</a:t>
            </a:r>
            <a:endParaRPr kumimoji="1" lang="en-US" altLang="ja-JP" sz="1600" dirty="0">
              <a:solidFill>
                <a:srgbClr val="FF0000"/>
              </a:solidFill>
            </a:endParaRPr>
          </a:p>
          <a:p>
            <a:r>
              <a:rPr lang="ja-JP" altLang="en-US" sz="1600" dirty="0">
                <a:solidFill>
                  <a:srgbClr val="FF0000"/>
                </a:solidFill>
              </a:rPr>
              <a:t>・ゲルバー橋</a:t>
            </a:r>
            <a:endParaRPr kumimoji="1" lang="ja-JP" altLang="en-US" sz="1600" dirty="0">
              <a:solidFill>
                <a:srgbClr val="FF0000"/>
              </a:solidFill>
            </a:endParaRPr>
          </a:p>
        </p:txBody>
      </p:sp>
      <p:sp>
        <p:nvSpPr>
          <p:cNvPr id="23" name="正方形/長方形 22"/>
          <p:cNvSpPr/>
          <p:nvPr/>
        </p:nvSpPr>
        <p:spPr>
          <a:xfrm>
            <a:off x="3311656" y="4505874"/>
            <a:ext cx="3134191" cy="400110"/>
          </a:xfrm>
          <a:prstGeom prst="rect">
            <a:avLst/>
          </a:prstGeom>
        </p:spPr>
        <p:txBody>
          <a:bodyPr wrap="none">
            <a:spAutoFit/>
          </a:bodyPr>
          <a:lstStyle/>
          <a:p>
            <a:r>
              <a:rPr lang="ja-JP" altLang="en-US" sz="2000" dirty="0"/>
              <a:t>性能不足・性能低下の要因</a:t>
            </a:r>
            <a:endParaRPr lang="en-US" altLang="ja-JP" sz="2000" dirty="0"/>
          </a:p>
        </p:txBody>
      </p:sp>
      <p:sp>
        <p:nvSpPr>
          <p:cNvPr id="24" name="正方形/長方形 23"/>
          <p:cNvSpPr/>
          <p:nvPr/>
        </p:nvSpPr>
        <p:spPr>
          <a:xfrm>
            <a:off x="7236296" y="4505874"/>
            <a:ext cx="697627" cy="400110"/>
          </a:xfrm>
          <a:prstGeom prst="rect">
            <a:avLst/>
          </a:prstGeom>
        </p:spPr>
        <p:txBody>
          <a:bodyPr wrap="none">
            <a:spAutoFit/>
          </a:bodyPr>
          <a:lstStyle/>
          <a:p>
            <a:r>
              <a:rPr lang="ja-JP" altLang="en-US" sz="2000" dirty="0"/>
              <a:t>対策</a:t>
            </a:r>
            <a:endParaRPr lang="en-US" altLang="ja-JP" sz="2000" dirty="0"/>
          </a:p>
        </p:txBody>
      </p:sp>
      <p:sp>
        <p:nvSpPr>
          <p:cNvPr id="25" name="上矢印 24"/>
          <p:cNvSpPr/>
          <p:nvPr/>
        </p:nvSpPr>
        <p:spPr>
          <a:xfrm rot="5400000">
            <a:off x="6671105" y="5208636"/>
            <a:ext cx="605516"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257260" y="4905985"/>
            <a:ext cx="1532976" cy="1178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rgbClr val="FF0000"/>
                </a:solidFill>
              </a:rPr>
              <a:t>・ </a:t>
            </a:r>
            <a:r>
              <a:rPr lang="ja-JP" altLang="en-US" sz="1600" dirty="0">
                <a:solidFill>
                  <a:srgbClr val="FF0000"/>
                </a:solidFill>
              </a:rPr>
              <a:t>維持管理</a:t>
            </a:r>
            <a:endParaRPr lang="en-US" altLang="ja-JP" sz="1600" dirty="0">
              <a:solidFill>
                <a:srgbClr val="FF0000"/>
              </a:solidFill>
            </a:endParaRPr>
          </a:p>
          <a:p>
            <a:r>
              <a:rPr lang="ja-JP" altLang="en-US" sz="1600" dirty="0">
                <a:solidFill>
                  <a:srgbClr val="FF0000"/>
                </a:solidFill>
              </a:rPr>
              <a:t>　 </a:t>
            </a:r>
            <a:r>
              <a:rPr lang="en-US" altLang="ja-JP" sz="1600" dirty="0">
                <a:solidFill>
                  <a:srgbClr val="FF0000"/>
                </a:solidFill>
              </a:rPr>
              <a:t>(</a:t>
            </a:r>
            <a:r>
              <a:rPr lang="ja-JP" altLang="en-US" sz="1600" dirty="0">
                <a:solidFill>
                  <a:srgbClr val="FF0000"/>
                </a:solidFill>
              </a:rPr>
              <a:t>補修・補強</a:t>
            </a:r>
            <a:r>
              <a:rPr lang="en-US" altLang="ja-JP" sz="1600" dirty="0">
                <a:solidFill>
                  <a:srgbClr val="FF0000"/>
                </a:solidFill>
              </a:rPr>
              <a:t>)</a:t>
            </a:r>
          </a:p>
          <a:p>
            <a:r>
              <a:rPr lang="ja-JP" altLang="en-US" sz="1600" dirty="0">
                <a:solidFill>
                  <a:srgbClr val="FF0000"/>
                </a:solidFill>
              </a:rPr>
              <a:t>・ 更新</a:t>
            </a:r>
            <a:endParaRPr lang="en-US" altLang="ja-JP" sz="1600" dirty="0">
              <a:solidFill>
                <a:srgbClr val="FF0000"/>
              </a:solidFill>
            </a:endParaRPr>
          </a:p>
          <a:p>
            <a:r>
              <a:rPr lang="en-US" altLang="ja-JP" sz="1600" dirty="0">
                <a:solidFill>
                  <a:srgbClr val="FF0000"/>
                </a:solidFill>
              </a:rPr>
              <a:t>   (</a:t>
            </a:r>
            <a:r>
              <a:rPr lang="ja-JP" altLang="en-US" sz="1600" dirty="0">
                <a:solidFill>
                  <a:srgbClr val="FF0000"/>
                </a:solidFill>
              </a:rPr>
              <a:t>撤去・新設</a:t>
            </a:r>
            <a:r>
              <a:rPr lang="en-US" altLang="ja-JP" sz="1600" dirty="0">
                <a:solidFill>
                  <a:srgbClr val="FF0000"/>
                </a:solidFill>
              </a:rPr>
              <a:t>)</a:t>
            </a:r>
            <a:endParaRPr kumimoji="1" lang="ja-JP" altLang="en-US" sz="1600" dirty="0">
              <a:solidFill>
                <a:srgbClr val="FF0000"/>
              </a:solidFill>
            </a:endParaRPr>
          </a:p>
        </p:txBody>
      </p:sp>
      <p:sp>
        <p:nvSpPr>
          <p:cNvPr id="27" name="正方形/長方形 26"/>
          <p:cNvSpPr/>
          <p:nvPr/>
        </p:nvSpPr>
        <p:spPr>
          <a:xfrm>
            <a:off x="5531246" y="1228560"/>
            <a:ext cx="3388621" cy="871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上部工</a:t>
            </a:r>
            <a:r>
              <a:rPr kumimoji="1" lang="ja-JP" altLang="en-US" sz="1400" dirty="0">
                <a:solidFill>
                  <a:schemeClr val="tx1"/>
                </a:solidFill>
              </a:rPr>
              <a:t>：</a:t>
            </a:r>
            <a:r>
              <a:rPr kumimoji="1" lang="en-US" altLang="ja-JP" sz="1400" dirty="0">
                <a:solidFill>
                  <a:schemeClr val="tx1"/>
                </a:solidFill>
              </a:rPr>
              <a:t>3</a:t>
            </a:r>
            <a:r>
              <a:rPr kumimoji="1" lang="ja-JP" altLang="en-US" sz="1400" dirty="0">
                <a:solidFill>
                  <a:schemeClr val="tx1"/>
                </a:solidFill>
              </a:rPr>
              <a:t>径間</a:t>
            </a:r>
            <a:r>
              <a:rPr kumimoji="1" lang="en-US" altLang="ja-JP" sz="1400" dirty="0">
                <a:solidFill>
                  <a:schemeClr val="tx1"/>
                </a:solidFill>
              </a:rPr>
              <a:t>RC</a:t>
            </a:r>
            <a:r>
              <a:rPr lang="ja-JP" altLang="en-US" sz="1400" dirty="0">
                <a:solidFill>
                  <a:schemeClr val="tx1"/>
                </a:solidFill>
              </a:rPr>
              <a:t>ゲルバー橋</a:t>
            </a:r>
            <a:r>
              <a:rPr lang="en-US" altLang="ja-JP" sz="1400" dirty="0">
                <a:solidFill>
                  <a:schemeClr val="tx1"/>
                </a:solidFill>
              </a:rPr>
              <a:t>(T</a:t>
            </a:r>
            <a:r>
              <a:rPr lang="ja-JP" altLang="en-US" sz="1400" dirty="0">
                <a:solidFill>
                  <a:schemeClr val="tx1"/>
                </a:solidFill>
              </a:rPr>
              <a:t>桁変断面</a:t>
            </a:r>
            <a:r>
              <a:rPr lang="en-US" altLang="ja-JP" sz="1400" dirty="0">
                <a:solidFill>
                  <a:schemeClr val="tx1"/>
                </a:solidFill>
              </a:rPr>
              <a:t>)</a:t>
            </a: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両側歩道拡幅部 鋼鈑桁</a:t>
            </a:r>
            <a:endParaRPr lang="en-US" altLang="ja-JP" sz="1400" dirty="0">
              <a:solidFill>
                <a:schemeClr val="tx1"/>
              </a:solidFill>
            </a:endParaRPr>
          </a:p>
          <a:p>
            <a:r>
              <a:rPr lang="ja-JP" altLang="en-US" sz="1400" dirty="0">
                <a:solidFill>
                  <a:schemeClr val="tx1"/>
                </a:solidFill>
              </a:rPr>
              <a:t>下部工：壁式橋脚</a:t>
            </a:r>
            <a:r>
              <a:rPr kumimoji="1" lang="ja-JP" altLang="en-US" sz="1400" dirty="0">
                <a:solidFill>
                  <a:schemeClr val="tx1"/>
                </a:solidFill>
              </a:rPr>
              <a:t>（拡幅部梁増設）</a:t>
            </a:r>
            <a:endParaRPr kumimoji="1" lang="en-US" altLang="ja-JP" sz="1400" dirty="0">
              <a:solidFill>
                <a:schemeClr val="tx1"/>
              </a:solidFill>
            </a:endParaRPr>
          </a:p>
          <a:p>
            <a:r>
              <a:rPr kumimoji="1" lang="ja-JP" altLang="en-US" sz="1400" dirty="0">
                <a:solidFill>
                  <a:schemeClr val="tx1"/>
                </a:solidFill>
              </a:rPr>
              <a:t>基礎工：ケーソン基礎</a:t>
            </a:r>
          </a:p>
        </p:txBody>
      </p:sp>
      <p:sp>
        <p:nvSpPr>
          <p:cNvPr id="16"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1308779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2"/>
          <a:srcRect l="2094" t="12389" r="1601" b="8627"/>
          <a:stretch/>
        </p:blipFill>
        <p:spPr>
          <a:xfrm>
            <a:off x="313776" y="2273251"/>
            <a:ext cx="8533043" cy="1837887"/>
          </a:xfrm>
          <a:prstGeom prst="rect">
            <a:avLst/>
          </a:prstGeom>
        </p:spPr>
      </p:pic>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14" name="正方形/長方形 13"/>
          <p:cNvSpPr/>
          <p:nvPr/>
        </p:nvSpPr>
        <p:spPr>
          <a:xfrm>
            <a:off x="611560" y="1479555"/>
            <a:ext cx="8335590"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適切な補修・補強の実施により、設定耐用年数を満足させる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現行河川構造令の基準径間長を大きく逸脱　→　治水リスクが高い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正方形/長方形 21"/>
          <p:cNvSpPr/>
          <p:nvPr/>
        </p:nvSpPr>
        <p:spPr>
          <a:xfrm>
            <a:off x="1108560" y="5435516"/>
            <a:ext cx="5263640" cy="8350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132248" y="5481518"/>
            <a:ext cx="5455976" cy="919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≪今後の検討事項≫</a:t>
            </a:r>
            <a:endParaRPr kumimoji="1" lang="en-US" altLang="ja-JP" sz="1600" dirty="0">
              <a:solidFill>
                <a:schemeClr val="tx1"/>
              </a:solidFill>
            </a:endParaRPr>
          </a:p>
          <a:p>
            <a:r>
              <a:rPr kumimoji="1" lang="ja-JP" altLang="en-US" sz="1600" dirty="0">
                <a:solidFill>
                  <a:srgbClr val="FF0000"/>
                </a:solidFill>
              </a:rPr>
              <a:t>　・疲労対策</a:t>
            </a:r>
            <a:r>
              <a:rPr lang="ja-JP" altLang="en-US" sz="1600" dirty="0">
                <a:solidFill>
                  <a:srgbClr val="FF0000"/>
                </a:solidFill>
              </a:rPr>
              <a:t>、</a:t>
            </a:r>
            <a:r>
              <a:rPr kumimoji="1" lang="ja-JP" altLang="en-US" sz="1600" dirty="0">
                <a:solidFill>
                  <a:srgbClr val="FF0000"/>
                </a:solidFill>
              </a:rPr>
              <a:t>耐震補強対策の方法</a:t>
            </a:r>
            <a:endParaRPr kumimoji="1" lang="en-US" altLang="ja-JP" sz="1600" dirty="0">
              <a:solidFill>
                <a:srgbClr val="FF0000"/>
              </a:solidFill>
            </a:endParaRPr>
          </a:p>
          <a:p>
            <a:r>
              <a:rPr lang="ja-JP" altLang="en-US" sz="1600" dirty="0">
                <a:solidFill>
                  <a:srgbClr val="FF0000"/>
                </a:solidFill>
              </a:rPr>
              <a:t>　・構造上の弱点であるゲルバーヒンジ部の対策方法など</a:t>
            </a:r>
            <a:endParaRPr kumimoji="1" lang="en-US" altLang="ja-JP" sz="1600" dirty="0">
              <a:solidFill>
                <a:srgbClr val="FF0000"/>
              </a:solidFill>
            </a:endParaRPr>
          </a:p>
          <a:p>
            <a:endParaRPr kumimoji="1" lang="en-US" altLang="ja-JP" sz="1600" dirty="0">
              <a:solidFill>
                <a:srgbClr val="FF0000"/>
              </a:solidFill>
            </a:endParaRPr>
          </a:p>
        </p:txBody>
      </p:sp>
      <p:sp>
        <p:nvSpPr>
          <p:cNvPr id="35"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５）大正橋の維持管理案</a:t>
            </a:r>
          </a:p>
        </p:txBody>
      </p:sp>
      <p:grpSp>
        <p:nvGrpSpPr>
          <p:cNvPr id="13" name="グループ化 12"/>
          <p:cNvGrpSpPr/>
          <p:nvPr/>
        </p:nvGrpSpPr>
        <p:grpSpPr>
          <a:xfrm>
            <a:off x="1123135" y="4178441"/>
            <a:ext cx="7253460" cy="1210531"/>
            <a:chOff x="178597" y="4136463"/>
            <a:chExt cx="7253460" cy="1210531"/>
          </a:xfrm>
        </p:grpSpPr>
        <p:sp>
          <p:nvSpPr>
            <p:cNvPr id="16" name="正方形/長方形 15"/>
            <p:cNvSpPr/>
            <p:nvPr/>
          </p:nvSpPr>
          <p:spPr>
            <a:xfrm>
              <a:off x="3814774" y="4278735"/>
              <a:ext cx="2765016" cy="300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満足できていない（</a:t>
              </a:r>
              <a:r>
                <a:rPr kumimoji="1" lang="en-US" altLang="ja-JP" sz="1400" dirty="0">
                  <a:solidFill>
                    <a:schemeClr val="tx1"/>
                  </a:solidFill>
                </a:rPr>
                <a:t>23</a:t>
              </a:r>
              <a:r>
                <a:rPr kumimoji="1" lang="ja-JP" altLang="en-US" sz="1400" dirty="0" err="1">
                  <a:solidFill>
                    <a:schemeClr val="tx1"/>
                  </a:solidFill>
                </a:rPr>
                <a:t>ｍ</a:t>
              </a:r>
              <a:r>
                <a:rPr kumimoji="1" lang="en-US" altLang="ja-JP" sz="1400" dirty="0">
                  <a:solidFill>
                    <a:schemeClr val="tx1"/>
                  </a:solidFill>
                </a:rPr>
                <a:t>,29.4m</a:t>
              </a:r>
              <a:r>
                <a:rPr kumimoji="1" lang="ja-JP" altLang="en-US" sz="1400" dirty="0">
                  <a:solidFill>
                    <a:schemeClr val="tx1"/>
                  </a:solidFill>
                </a:rPr>
                <a:t>）</a:t>
              </a:r>
              <a:endParaRPr kumimoji="1" lang="en-US" altLang="ja-JP" sz="1400" dirty="0">
                <a:solidFill>
                  <a:schemeClr val="tx1"/>
                </a:solidFill>
              </a:endParaRPr>
            </a:p>
          </p:txBody>
        </p:sp>
        <mc:AlternateContent xmlns:mc="http://schemas.openxmlformats.org/markup-compatibility/2006" xmlns:a14="http://schemas.microsoft.com/office/drawing/2010/main">
          <mc:Choice Requires="a14">
            <p:sp>
              <p:nvSpPr>
                <p:cNvPr id="25" name="正方形/長方形 24"/>
                <p:cNvSpPr/>
                <p:nvPr/>
              </p:nvSpPr>
              <p:spPr>
                <a:xfrm>
                  <a:off x="183389" y="4234739"/>
                  <a:ext cx="3393865" cy="451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基準径間長 　・・・　</a:t>
                  </a:r>
                  <a:r>
                    <a:rPr lang="en-US" altLang="ja-JP" sz="1600" dirty="0">
                      <a:solidFill>
                        <a:srgbClr val="FF0000"/>
                      </a:solidFill>
                    </a:rPr>
                    <a:t>46m</a:t>
                  </a: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計画高水流量</a:t>
                  </a:r>
                  <a14:m>
                    <m:oMath xmlns:m="http://schemas.openxmlformats.org/officeDocument/2006/math">
                      <m:r>
                        <a:rPr lang="en-US" altLang="ja-JP" sz="1400" i="1" smtClean="0">
                          <a:solidFill>
                            <a:schemeClr val="tx1"/>
                          </a:solidFill>
                          <a:latin typeface="Cambria Math" panose="02040503050406030204" pitchFamily="18" charset="0"/>
                        </a:rPr>
                        <m:t>5</m:t>
                      </m:r>
                      <m:r>
                        <a:rPr lang="en-US" altLang="ja-JP" sz="1400" b="0" i="1" smtClean="0">
                          <a:solidFill>
                            <a:schemeClr val="tx1"/>
                          </a:solidFill>
                          <a:latin typeface="Cambria Math" panose="02040503050406030204" pitchFamily="18" charset="0"/>
                        </a:rPr>
                        <m:t>,200</m:t>
                      </m:r>
                      <m:f>
                        <m:fPr>
                          <m:type m:val="lin"/>
                          <m:ctrlPr>
                            <a:rPr lang="en-US" altLang="ja-JP" sz="1400" i="1">
                              <a:solidFill>
                                <a:schemeClr val="tx1"/>
                              </a:solidFill>
                              <a:latin typeface="Cambria Math"/>
                            </a:rPr>
                          </m:ctrlPr>
                        </m:fPr>
                        <m:num>
                          <m:r>
                            <a:rPr lang="en-US" altLang="ja-JP" sz="1400" i="1">
                              <a:solidFill>
                                <a:schemeClr val="tx1"/>
                              </a:solidFill>
                              <a:latin typeface="Cambria Math" panose="02040503050406030204" pitchFamily="18" charset="0"/>
                            </a:rPr>
                            <m:t>𝑚</m:t>
                          </m:r>
                        </m:num>
                        <m:den>
                          <m:sSup>
                            <m:sSupPr>
                              <m:ctrlPr>
                                <a:rPr lang="en-US" altLang="ja-JP" sz="1400" i="1">
                                  <a:solidFill>
                                    <a:schemeClr val="tx1"/>
                                  </a:solidFill>
                                  <a:latin typeface="Cambria Math"/>
                                </a:rPr>
                              </m:ctrlPr>
                            </m:sSupPr>
                            <m:e>
                              <m:r>
                                <a:rPr lang="en-US" altLang="ja-JP" sz="1400" i="1">
                                  <a:solidFill>
                                    <a:schemeClr val="tx1"/>
                                  </a:solidFill>
                                  <a:latin typeface="Cambria Math" panose="02040503050406030204" pitchFamily="18" charset="0"/>
                                </a:rPr>
                                <m:t>𝑠</m:t>
                              </m:r>
                            </m:e>
                            <m:sup>
                              <m:r>
                                <a:rPr lang="en-US" altLang="ja-JP" sz="1400" i="1">
                                  <a:solidFill>
                                    <a:schemeClr val="tx1"/>
                                  </a:solidFill>
                                  <a:latin typeface="Cambria Math" panose="02040503050406030204" pitchFamily="18" charset="0"/>
                                </a:rPr>
                                <m:t>2</m:t>
                              </m:r>
                            </m:sup>
                          </m:sSup>
                        </m:den>
                      </m:f>
                    </m:oMath>
                  </a14:m>
                  <a:r>
                    <a:rPr lang="en-US" altLang="ja-JP" sz="1400" dirty="0">
                      <a:solidFill>
                        <a:schemeClr val="tx1"/>
                      </a:solidFill>
                    </a:rPr>
                    <a:t>)</a:t>
                  </a:r>
                </a:p>
              </p:txBody>
            </p:sp>
          </mc:Choice>
          <mc:Fallback xmlns="">
            <p:sp>
              <p:nvSpPr>
                <p:cNvPr id="25" name="正方形/長方形 24"/>
                <p:cNvSpPr>
                  <a:spLocks noRot="1" noChangeAspect="1" noMove="1" noResize="1" noEditPoints="1" noAdjustHandles="1" noChangeArrowheads="1" noChangeShapeType="1" noTextEdit="1"/>
                </p:cNvSpPr>
                <p:nvPr/>
              </p:nvSpPr>
              <p:spPr>
                <a:xfrm>
                  <a:off x="183389" y="4234739"/>
                  <a:ext cx="3393865" cy="451595"/>
                </a:xfrm>
                <a:prstGeom prst="rect">
                  <a:avLst/>
                </a:prstGeom>
                <a:blipFill rotWithShape="0">
                  <a:blip r:embed="rId3"/>
                  <a:stretch>
                    <a:fillRect l="-539" t="-18919" b="-118919"/>
                  </a:stretch>
                </a:blipFill>
                <a:ln>
                  <a:noFill/>
                </a:ln>
              </p:spPr>
              <p:txBody>
                <a:bodyPr/>
                <a:lstStyle/>
                <a:p>
                  <a:r>
                    <a:rPr lang="ja-JP" altLang="en-US">
                      <a:noFill/>
                    </a:rPr>
                    <a:t> </a:t>
                  </a:r>
                </a:p>
              </p:txBody>
            </p:sp>
          </mc:Fallback>
        </mc:AlternateContent>
        <p:sp>
          <p:nvSpPr>
            <p:cNvPr id="31" name="上矢印 30"/>
            <p:cNvSpPr/>
            <p:nvPr/>
          </p:nvSpPr>
          <p:spPr>
            <a:xfrm rot="5400000">
              <a:off x="3449999" y="4278800"/>
              <a:ext cx="319707"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上矢印 31"/>
            <p:cNvSpPr/>
            <p:nvPr/>
          </p:nvSpPr>
          <p:spPr>
            <a:xfrm rot="5400000">
              <a:off x="3449999" y="4783283"/>
              <a:ext cx="319707"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7" name="正方形/長方形 26"/>
                <p:cNvSpPr/>
                <p:nvPr/>
              </p:nvSpPr>
              <p:spPr>
                <a:xfrm>
                  <a:off x="178597" y="4731441"/>
                  <a:ext cx="3379262" cy="615553"/>
                </a:xfrm>
                <a:prstGeom prst="rect">
                  <a:avLst/>
                </a:prstGeom>
              </p:spPr>
              <p:txBody>
                <a:bodyPr wrap="square">
                  <a:spAutoFit/>
                </a:bodyPr>
                <a:lstStyle/>
                <a:p>
                  <a:r>
                    <a:rPr lang="ja-JP" altLang="en-US" sz="1400" dirty="0"/>
                    <a:t>河積阻害率　 ・・・　</a:t>
                  </a:r>
                  <a14:m>
                    <m:oMath xmlns:m="http://schemas.openxmlformats.org/officeDocument/2006/math">
                      <m:r>
                        <a:rPr lang="en-US" altLang="ja-JP" sz="1600" dirty="0">
                          <a:solidFill>
                            <a:srgbClr val="FF0000"/>
                          </a:solidFill>
                          <a:latin typeface="Cambria Math" panose="02040503050406030204" pitchFamily="18" charset="0"/>
                        </a:rPr>
                        <m:t>7</m:t>
                      </m:r>
                      <m:r>
                        <a:rPr lang="en-US" altLang="ja-JP" sz="1600" b="0" i="0" dirty="0" smtClean="0">
                          <a:solidFill>
                            <a:srgbClr val="FF0000"/>
                          </a:solidFill>
                          <a:latin typeface="Cambria Math" panose="02040503050406030204" pitchFamily="18" charset="0"/>
                        </a:rPr>
                        <m:t>.2</m:t>
                      </m:r>
                      <m:r>
                        <a:rPr lang="en-US" altLang="ja-JP" sz="1600">
                          <a:solidFill>
                            <a:srgbClr val="FF0000"/>
                          </a:solidFill>
                          <a:latin typeface="Cambria Math" panose="02040503050406030204" pitchFamily="18" charset="0"/>
                        </a:rPr>
                        <m:t>%</m:t>
                      </m:r>
                    </m:oMath>
                  </a14:m>
                  <a:endParaRPr lang="en-US" altLang="ja-JP" sz="1600" dirty="0">
                    <a:solidFill>
                      <a:srgbClr val="FF0000"/>
                    </a:solidFill>
                  </a:endParaRPr>
                </a:p>
                <a:p>
                  <a:r>
                    <a:rPr lang="ja-JP" altLang="en-US" dirty="0"/>
                    <a:t>　</a:t>
                  </a:r>
                  <a:r>
                    <a:rPr lang="en-US" altLang="ja-JP" sz="1400" dirty="0"/>
                    <a:t>(</a:t>
                  </a:r>
                  <a:r>
                    <a:rPr lang="ja-JP" altLang="en-US" sz="1400" dirty="0"/>
                    <a:t>川幅</a:t>
                  </a:r>
                  <a:r>
                    <a:rPr lang="en-US" altLang="ja-JP" sz="1400" dirty="0"/>
                    <a:t>184.4m,</a:t>
                  </a:r>
                  <a:r>
                    <a:rPr lang="ja-JP" altLang="en-US" sz="1400" dirty="0"/>
                    <a:t>橋脚の柱幅</a:t>
                  </a:r>
                  <a:r>
                    <a:rPr lang="en-US" altLang="ja-JP" sz="1400" dirty="0"/>
                    <a:t>2.2m×6</a:t>
                  </a:r>
                  <a:r>
                    <a:rPr lang="ja-JP" altLang="en-US" sz="1400" dirty="0"/>
                    <a:t>本</a:t>
                  </a:r>
                  <a:r>
                    <a:rPr lang="en-US" altLang="ja-JP" sz="1400" dirty="0"/>
                    <a:t>)</a:t>
                  </a:r>
                </a:p>
              </p:txBody>
            </p:sp>
          </mc:Choice>
          <mc:Fallback xmlns="">
            <p:sp>
              <p:nvSpPr>
                <p:cNvPr id="27" name="正方形/長方形 26"/>
                <p:cNvSpPr>
                  <a:spLocks noRot="1" noChangeAspect="1" noMove="1" noResize="1" noEditPoints="1" noAdjustHandles="1" noChangeArrowheads="1" noChangeShapeType="1" noTextEdit="1"/>
                </p:cNvSpPr>
                <p:nvPr/>
              </p:nvSpPr>
              <p:spPr>
                <a:xfrm>
                  <a:off x="178597" y="4731441"/>
                  <a:ext cx="3379262" cy="615553"/>
                </a:xfrm>
                <a:prstGeom prst="rect">
                  <a:avLst/>
                </a:prstGeom>
                <a:blipFill rotWithShape="0">
                  <a:blip r:embed="rId4"/>
                  <a:stretch>
                    <a:fillRect l="-542" b="-7921"/>
                  </a:stretch>
                </a:blipFill>
              </p:spPr>
              <p:txBody>
                <a:bodyPr/>
                <a:lstStyle/>
                <a:p>
                  <a:r>
                    <a:rPr lang="ja-JP" altLang="en-US">
                      <a:noFill/>
                    </a:rPr>
                    <a:t> </a:t>
                  </a:r>
                </a:p>
              </p:txBody>
            </p:sp>
          </mc:Fallback>
        </mc:AlternateContent>
        <p:sp>
          <p:nvSpPr>
            <p:cNvPr id="37" name="正方形/長方形 36"/>
            <p:cNvSpPr/>
            <p:nvPr/>
          </p:nvSpPr>
          <p:spPr>
            <a:xfrm>
              <a:off x="3814774" y="4673941"/>
              <a:ext cx="3557103" cy="576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原則</a:t>
              </a:r>
              <a:r>
                <a:rPr lang="en-US" altLang="ja-JP" sz="1400" dirty="0">
                  <a:solidFill>
                    <a:schemeClr val="tx1"/>
                  </a:solidFill>
                </a:rPr>
                <a:t>5.0%</a:t>
              </a:r>
              <a:r>
                <a:rPr lang="ja-JP" altLang="en-US" sz="1400" dirty="0">
                  <a:solidFill>
                    <a:schemeClr val="tx1"/>
                  </a:solidFill>
                </a:rPr>
                <a:t>及び</a:t>
              </a:r>
              <a:endParaRPr lang="en-US" altLang="ja-JP" sz="1400" dirty="0">
                <a:solidFill>
                  <a:schemeClr val="tx1"/>
                </a:solidFill>
              </a:endParaRPr>
            </a:p>
            <a:p>
              <a:r>
                <a:rPr lang="ja-JP" altLang="en-US" sz="1400" dirty="0">
                  <a:solidFill>
                    <a:schemeClr val="tx1"/>
                  </a:solidFill>
                </a:rPr>
                <a:t>やむを得ない場合の</a:t>
              </a:r>
              <a:r>
                <a:rPr lang="en-US" altLang="ja-JP" sz="1400" dirty="0">
                  <a:solidFill>
                    <a:schemeClr val="tx1"/>
                  </a:solidFill>
                </a:rPr>
                <a:t>6.0%</a:t>
              </a:r>
              <a:r>
                <a:rPr lang="ja-JP" altLang="en-US" sz="1400" dirty="0">
                  <a:solidFill>
                    <a:schemeClr val="tx1"/>
                  </a:solidFill>
                </a:rPr>
                <a:t>を満足できていない</a:t>
              </a:r>
              <a:endParaRPr kumimoji="1" lang="ja-JP" altLang="en-US" sz="1400" dirty="0">
                <a:solidFill>
                  <a:schemeClr val="tx1"/>
                </a:solidFill>
              </a:endParaRPr>
            </a:p>
          </p:txBody>
        </p:sp>
        <p:sp>
          <p:nvSpPr>
            <p:cNvPr id="40" name="正方形/長方形 39"/>
            <p:cNvSpPr/>
            <p:nvPr/>
          </p:nvSpPr>
          <p:spPr>
            <a:xfrm>
              <a:off x="178597" y="4136463"/>
              <a:ext cx="7253460" cy="12105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193319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１．更新計画の概要</a:t>
            </a:r>
          </a:p>
        </p:txBody>
      </p:sp>
      <p:sp>
        <p:nvSpPr>
          <p:cNvPr id="17" name="テキスト ボックス 16"/>
          <p:cNvSpPr txBox="1"/>
          <p:nvPr/>
        </p:nvSpPr>
        <p:spPr>
          <a:xfrm>
            <a:off x="611560" y="1126485"/>
            <a:ext cx="525658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１）更新事業に関する位置付け</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484784"/>
            <a:ext cx="7568482" cy="2092881"/>
          </a:xfrm>
          <a:prstGeom prst="rect">
            <a:avLst/>
          </a:prstGeom>
          <a:noFill/>
          <a:effectLst>
            <a:glow rad="127000">
              <a:srgbClr val="FFFF00"/>
            </a:glow>
          </a:effectLst>
        </p:spPr>
        <p:txBody>
          <a:bodyPr wrap="square" rtlCol="0">
            <a:spAutoFit/>
          </a:bodyPr>
          <a:lstStyle/>
          <a:p>
            <a:pPr marL="457200" indent="-457200">
              <a:buFont typeface="Wingdings" panose="05000000000000000000" pitchFamily="2" charset="2"/>
              <a:buChar char="Ø"/>
            </a:pP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大阪府都市整備中期計画（</a:t>
            </a:r>
            <a:r>
              <a:rPr lang="en-US" altLang="ja-JP" sz="2000" b="1" dirty="0">
                <a:latin typeface="HGSｺﾞｼｯｸM" panose="020B0600000000000000" pitchFamily="50" charset="-128"/>
                <a:ea typeface="HGSｺﾞｼｯｸM" panose="020B0600000000000000" pitchFamily="50" charset="-128"/>
                <a:cs typeface="Meiryo UI" panose="020B0604030504040204" pitchFamily="50" charset="-128"/>
              </a:rPr>
              <a:t>H24.3</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a:effectLst/>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dirty="0">
                <a:effectLst/>
                <a:latin typeface="HGSｺﾞｼｯｸM" panose="020B0600000000000000" pitchFamily="50" charset="-128"/>
                <a:ea typeface="HGSｺﾞｼｯｸM" panose="020B0600000000000000" pitchFamily="50" charset="-128"/>
                <a:cs typeface="Meiryo UI" panose="020B0604030504040204" pitchFamily="50" charset="-128"/>
              </a:rPr>
              <a:t>23</a:t>
            </a:r>
            <a:r>
              <a:rPr lang="ja-JP" altLang="en-US" dirty="0">
                <a:effectLst/>
                <a:latin typeface="HGSｺﾞｼｯｸM" panose="020B0600000000000000" pitchFamily="50" charset="-128"/>
                <a:ea typeface="HGSｺﾞｼｯｸM" panose="020B0600000000000000" pitchFamily="50" charset="-128"/>
                <a:cs typeface="Meiryo UI" panose="020B0604030504040204" pitchFamily="50" charset="-128"/>
              </a:rPr>
              <a:t>年から概ね</a:t>
            </a:r>
            <a:r>
              <a:rPr lang="en-US" altLang="ja-JP" dirty="0">
                <a:effectLst/>
                <a:latin typeface="HGSｺﾞｼｯｸM" panose="020B0600000000000000" pitchFamily="50" charset="-128"/>
                <a:ea typeface="HGSｺﾞｼｯｸM" panose="020B0600000000000000" pitchFamily="50" charset="-128"/>
                <a:cs typeface="Meiryo UI" panose="020B0604030504040204" pitchFamily="50" charset="-128"/>
              </a:rPr>
              <a:t>20</a:t>
            </a:r>
            <a:r>
              <a:rPr lang="ja-JP" altLang="en-US" dirty="0">
                <a:effectLst/>
                <a:latin typeface="HGSｺﾞｼｯｸM" panose="020B0600000000000000" pitchFamily="50" charset="-128"/>
                <a:ea typeface="HGSｺﾞｼｯｸM" panose="020B0600000000000000" pitchFamily="50" charset="-128"/>
                <a:cs typeface="Meiryo UI" panose="020B0604030504040204" pitchFamily="50" charset="-128"/>
              </a:rPr>
              <a:t>年で幹線道路ネットワークを整備</a:t>
            </a:r>
            <a:endParaRPr lang="en-US" altLang="ja-JP" dirty="0">
              <a:effectLst/>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43</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年頃から大量更新時代に向け維持管理に投資をシフト</a:t>
            </a:r>
            <a:endParaRPr lang="en-US" altLang="ja-JP"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大阪府都市基盤施設長寿命化計画（</a:t>
            </a:r>
            <a:r>
              <a:rPr lang="en-US" altLang="ja-JP" sz="2000" b="1" dirty="0">
                <a:latin typeface="HGSｺﾞｼｯｸM" panose="020B0600000000000000" pitchFamily="50" charset="-128"/>
                <a:ea typeface="HGSｺﾞｼｯｸM" panose="020B0600000000000000" pitchFamily="50" charset="-128"/>
                <a:cs typeface="Meiryo UI" panose="020B0604030504040204" pitchFamily="50" charset="-128"/>
              </a:rPr>
              <a:t>H27.3</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711200"/>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・予防保全を前提に長寿命化を基本（計画期間：</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H27</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H36</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711200"/>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現時点で更新すべき橋梁のみが更新対象</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711200"/>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・大幹線道路の維持管理、更新のあり方を検討</a:t>
            </a:r>
            <a:endParaRPr lang="en-US" altLang="ja-JP" sz="16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正方形/長方形 2"/>
          <p:cNvSpPr/>
          <p:nvPr/>
        </p:nvSpPr>
        <p:spPr>
          <a:xfrm>
            <a:off x="5868144" y="6104329"/>
            <a:ext cx="2645276" cy="261610"/>
          </a:xfrm>
          <a:prstGeom prst="rect">
            <a:avLst/>
          </a:prstGeom>
        </p:spPr>
        <p:txBody>
          <a:bodyPr wrap="none">
            <a:spAutoFit/>
          </a:bodyPr>
          <a:lstStyle/>
          <a:p>
            <a:r>
              <a:rPr lang="ja-JP" altLang="ja-JP" sz="1100" dirty="0"/>
              <a:t>～</a:t>
            </a:r>
            <a:r>
              <a:rPr lang="ja-JP" altLang="en-US" sz="1100" dirty="0"/>
              <a:t>大阪府</a:t>
            </a:r>
            <a:r>
              <a:rPr lang="ja-JP" altLang="ja-JP" sz="1100" dirty="0"/>
              <a:t>都市整備中期計画（案）</a:t>
            </a:r>
            <a:r>
              <a:rPr lang="en-US" altLang="ja-JP" sz="1100" dirty="0"/>
              <a:t>H24.3</a:t>
            </a:r>
            <a:r>
              <a:rPr lang="ja-JP" altLang="ja-JP" sz="1100" dirty="0"/>
              <a:t>～</a:t>
            </a:r>
            <a:endParaRPr lang="ja-JP" altLang="en-US" sz="1100"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577665"/>
            <a:ext cx="6560370" cy="258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228586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6426870" y="2514471"/>
            <a:ext cx="2520280" cy="2937108"/>
            <a:chOff x="-853554" y="-2807338"/>
            <a:chExt cx="9768058" cy="11383594"/>
          </a:xfrm>
        </p:grpSpPr>
        <p:pic>
          <p:nvPicPr>
            <p:cNvPr id="8" name="図 7"/>
            <p:cNvPicPr>
              <a:picLocks noChangeAspect="1"/>
            </p:cNvPicPr>
            <p:nvPr/>
          </p:nvPicPr>
          <p:blipFill rotWithShape="1">
            <a:blip r:embed="rId2"/>
            <a:srcRect l="17190" t="2393" r="20192"/>
            <a:stretch/>
          </p:blipFill>
          <p:spPr>
            <a:xfrm>
              <a:off x="-853554" y="-2807338"/>
              <a:ext cx="9768058" cy="11383594"/>
            </a:xfrm>
            <a:prstGeom prst="rect">
              <a:avLst/>
            </a:prstGeom>
          </p:spPr>
        </p:pic>
        <p:sp>
          <p:nvSpPr>
            <p:cNvPr id="13" name="フリーフォーム 12"/>
            <p:cNvSpPr/>
            <p:nvPr/>
          </p:nvSpPr>
          <p:spPr>
            <a:xfrm>
              <a:off x="2460557" y="-1676400"/>
              <a:ext cx="3451292" cy="9575800"/>
            </a:xfrm>
            <a:custGeom>
              <a:avLst/>
              <a:gdLst>
                <a:gd name="connsiteX0" fmla="*/ 2755900 w 3429000"/>
                <a:gd name="connsiteY0" fmla="*/ 127000 h 9575800"/>
                <a:gd name="connsiteX1" fmla="*/ 2870200 w 3429000"/>
                <a:gd name="connsiteY1" fmla="*/ 419100 h 9575800"/>
                <a:gd name="connsiteX2" fmla="*/ 2971800 w 3429000"/>
                <a:gd name="connsiteY2" fmla="*/ 723900 h 9575800"/>
                <a:gd name="connsiteX3" fmla="*/ 3060700 w 3429000"/>
                <a:gd name="connsiteY3" fmla="*/ 1054100 h 9575800"/>
                <a:gd name="connsiteX4" fmla="*/ 3111500 w 3429000"/>
                <a:gd name="connsiteY4" fmla="*/ 1333500 h 9575800"/>
                <a:gd name="connsiteX5" fmla="*/ 3098800 w 3429000"/>
                <a:gd name="connsiteY5" fmla="*/ 1600200 h 9575800"/>
                <a:gd name="connsiteX6" fmla="*/ 3048000 w 3429000"/>
                <a:gd name="connsiteY6" fmla="*/ 1892300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03600 w 3429000"/>
                <a:gd name="connsiteY33" fmla="*/ 1117600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27000 h 9575800"/>
                <a:gd name="connsiteX0" fmla="*/ 2755900 w 3429000"/>
                <a:gd name="connsiteY0" fmla="*/ 101600 h 9575800"/>
                <a:gd name="connsiteX1" fmla="*/ 2870200 w 3429000"/>
                <a:gd name="connsiteY1" fmla="*/ 419100 h 9575800"/>
                <a:gd name="connsiteX2" fmla="*/ 2971800 w 3429000"/>
                <a:gd name="connsiteY2" fmla="*/ 723900 h 9575800"/>
                <a:gd name="connsiteX3" fmla="*/ 3060700 w 3429000"/>
                <a:gd name="connsiteY3" fmla="*/ 1054100 h 9575800"/>
                <a:gd name="connsiteX4" fmla="*/ 3111500 w 3429000"/>
                <a:gd name="connsiteY4" fmla="*/ 1333500 h 9575800"/>
                <a:gd name="connsiteX5" fmla="*/ 3098800 w 3429000"/>
                <a:gd name="connsiteY5" fmla="*/ 1600200 h 9575800"/>
                <a:gd name="connsiteX6" fmla="*/ 3048000 w 3429000"/>
                <a:gd name="connsiteY6" fmla="*/ 1892300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03600 w 3429000"/>
                <a:gd name="connsiteY33" fmla="*/ 1117600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01600 h 9575800"/>
                <a:gd name="connsiteX0" fmla="*/ 2755900 w 3429000"/>
                <a:gd name="connsiteY0" fmla="*/ 101600 h 9575800"/>
                <a:gd name="connsiteX1" fmla="*/ 2870200 w 3429000"/>
                <a:gd name="connsiteY1" fmla="*/ 419100 h 9575800"/>
                <a:gd name="connsiteX2" fmla="*/ 2971800 w 3429000"/>
                <a:gd name="connsiteY2" fmla="*/ 723900 h 9575800"/>
                <a:gd name="connsiteX3" fmla="*/ 3060700 w 3429000"/>
                <a:gd name="connsiteY3" fmla="*/ 1054100 h 9575800"/>
                <a:gd name="connsiteX4" fmla="*/ 3111500 w 3429000"/>
                <a:gd name="connsiteY4" fmla="*/ 1333500 h 9575800"/>
                <a:gd name="connsiteX5" fmla="*/ 3098800 w 3429000"/>
                <a:gd name="connsiteY5" fmla="*/ 1600200 h 9575800"/>
                <a:gd name="connsiteX6" fmla="*/ 3048000 w 3429000"/>
                <a:gd name="connsiteY6" fmla="*/ 1892300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03600 w 3429000"/>
                <a:gd name="connsiteY33" fmla="*/ 1117600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01600 h 9575800"/>
                <a:gd name="connsiteX0" fmla="*/ 2755900 w 3429000"/>
                <a:gd name="connsiteY0" fmla="*/ 101600 h 9575800"/>
                <a:gd name="connsiteX1" fmla="*/ 2860675 w 3429000"/>
                <a:gd name="connsiteY1" fmla="*/ 425450 h 9575800"/>
                <a:gd name="connsiteX2" fmla="*/ 2971800 w 3429000"/>
                <a:gd name="connsiteY2" fmla="*/ 723900 h 9575800"/>
                <a:gd name="connsiteX3" fmla="*/ 3060700 w 3429000"/>
                <a:gd name="connsiteY3" fmla="*/ 1054100 h 9575800"/>
                <a:gd name="connsiteX4" fmla="*/ 3111500 w 3429000"/>
                <a:gd name="connsiteY4" fmla="*/ 1333500 h 9575800"/>
                <a:gd name="connsiteX5" fmla="*/ 3098800 w 3429000"/>
                <a:gd name="connsiteY5" fmla="*/ 1600200 h 9575800"/>
                <a:gd name="connsiteX6" fmla="*/ 3048000 w 3429000"/>
                <a:gd name="connsiteY6" fmla="*/ 1892300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03600 w 3429000"/>
                <a:gd name="connsiteY33" fmla="*/ 1117600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01600 h 9575800"/>
                <a:gd name="connsiteX0" fmla="*/ 2755900 w 3429000"/>
                <a:gd name="connsiteY0" fmla="*/ 101600 h 9575800"/>
                <a:gd name="connsiteX1" fmla="*/ 2860675 w 3429000"/>
                <a:gd name="connsiteY1" fmla="*/ 425450 h 9575800"/>
                <a:gd name="connsiteX2" fmla="*/ 2952750 w 3429000"/>
                <a:gd name="connsiteY2" fmla="*/ 727075 h 9575800"/>
                <a:gd name="connsiteX3" fmla="*/ 3060700 w 3429000"/>
                <a:gd name="connsiteY3" fmla="*/ 1054100 h 9575800"/>
                <a:gd name="connsiteX4" fmla="*/ 3111500 w 3429000"/>
                <a:gd name="connsiteY4" fmla="*/ 1333500 h 9575800"/>
                <a:gd name="connsiteX5" fmla="*/ 3098800 w 3429000"/>
                <a:gd name="connsiteY5" fmla="*/ 1600200 h 9575800"/>
                <a:gd name="connsiteX6" fmla="*/ 3048000 w 3429000"/>
                <a:gd name="connsiteY6" fmla="*/ 1892300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03600 w 3429000"/>
                <a:gd name="connsiteY33" fmla="*/ 1117600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01600 h 9575800"/>
                <a:gd name="connsiteX0" fmla="*/ 2755900 w 3429000"/>
                <a:gd name="connsiteY0" fmla="*/ 101600 h 9575800"/>
                <a:gd name="connsiteX1" fmla="*/ 2860675 w 3429000"/>
                <a:gd name="connsiteY1" fmla="*/ 425450 h 9575800"/>
                <a:gd name="connsiteX2" fmla="*/ 2952750 w 3429000"/>
                <a:gd name="connsiteY2" fmla="*/ 727075 h 9575800"/>
                <a:gd name="connsiteX3" fmla="*/ 3051175 w 3429000"/>
                <a:gd name="connsiteY3" fmla="*/ 1054100 h 9575800"/>
                <a:gd name="connsiteX4" fmla="*/ 3111500 w 3429000"/>
                <a:gd name="connsiteY4" fmla="*/ 1333500 h 9575800"/>
                <a:gd name="connsiteX5" fmla="*/ 3098800 w 3429000"/>
                <a:gd name="connsiteY5" fmla="*/ 1600200 h 9575800"/>
                <a:gd name="connsiteX6" fmla="*/ 3048000 w 3429000"/>
                <a:gd name="connsiteY6" fmla="*/ 1892300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03600 w 3429000"/>
                <a:gd name="connsiteY33" fmla="*/ 1117600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01600 h 9575800"/>
                <a:gd name="connsiteX0" fmla="*/ 2755900 w 3429000"/>
                <a:gd name="connsiteY0" fmla="*/ 101600 h 9575800"/>
                <a:gd name="connsiteX1" fmla="*/ 2860675 w 3429000"/>
                <a:gd name="connsiteY1" fmla="*/ 425450 h 9575800"/>
                <a:gd name="connsiteX2" fmla="*/ 2952750 w 3429000"/>
                <a:gd name="connsiteY2" fmla="*/ 727075 h 9575800"/>
                <a:gd name="connsiteX3" fmla="*/ 3051175 w 3429000"/>
                <a:gd name="connsiteY3" fmla="*/ 1054100 h 9575800"/>
                <a:gd name="connsiteX4" fmla="*/ 3086100 w 3429000"/>
                <a:gd name="connsiteY4" fmla="*/ 1333500 h 9575800"/>
                <a:gd name="connsiteX5" fmla="*/ 3098800 w 3429000"/>
                <a:gd name="connsiteY5" fmla="*/ 1600200 h 9575800"/>
                <a:gd name="connsiteX6" fmla="*/ 3048000 w 3429000"/>
                <a:gd name="connsiteY6" fmla="*/ 1892300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03600 w 3429000"/>
                <a:gd name="connsiteY33" fmla="*/ 1117600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01600 h 9575800"/>
                <a:gd name="connsiteX0" fmla="*/ 2755900 w 3429000"/>
                <a:gd name="connsiteY0" fmla="*/ 101600 h 9575800"/>
                <a:gd name="connsiteX1" fmla="*/ 2860675 w 3429000"/>
                <a:gd name="connsiteY1" fmla="*/ 425450 h 9575800"/>
                <a:gd name="connsiteX2" fmla="*/ 2952750 w 3429000"/>
                <a:gd name="connsiteY2" fmla="*/ 727075 h 9575800"/>
                <a:gd name="connsiteX3" fmla="*/ 3051175 w 3429000"/>
                <a:gd name="connsiteY3" fmla="*/ 1054100 h 9575800"/>
                <a:gd name="connsiteX4" fmla="*/ 3086100 w 3429000"/>
                <a:gd name="connsiteY4" fmla="*/ 1333500 h 9575800"/>
                <a:gd name="connsiteX5" fmla="*/ 3098800 w 3429000"/>
                <a:gd name="connsiteY5" fmla="*/ 1600200 h 9575800"/>
                <a:gd name="connsiteX6" fmla="*/ 3048000 w 3429000"/>
                <a:gd name="connsiteY6" fmla="*/ 1892300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19475 w 3429000"/>
                <a:gd name="connsiteY33" fmla="*/ 1184275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01600 h 9575800"/>
                <a:gd name="connsiteX0" fmla="*/ 2755900 w 3429000"/>
                <a:gd name="connsiteY0" fmla="*/ 101600 h 9575800"/>
                <a:gd name="connsiteX1" fmla="*/ 2860675 w 3429000"/>
                <a:gd name="connsiteY1" fmla="*/ 425450 h 9575800"/>
                <a:gd name="connsiteX2" fmla="*/ 2952750 w 3429000"/>
                <a:gd name="connsiteY2" fmla="*/ 727075 h 9575800"/>
                <a:gd name="connsiteX3" fmla="*/ 3051175 w 3429000"/>
                <a:gd name="connsiteY3" fmla="*/ 1054100 h 9575800"/>
                <a:gd name="connsiteX4" fmla="*/ 3086100 w 3429000"/>
                <a:gd name="connsiteY4" fmla="*/ 1333500 h 9575800"/>
                <a:gd name="connsiteX5" fmla="*/ 3086100 w 3429000"/>
                <a:gd name="connsiteY5" fmla="*/ 1606550 h 9575800"/>
                <a:gd name="connsiteX6" fmla="*/ 3048000 w 3429000"/>
                <a:gd name="connsiteY6" fmla="*/ 1892300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19475 w 3429000"/>
                <a:gd name="connsiteY33" fmla="*/ 1184275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01600 h 9575800"/>
                <a:gd name="connsiteX0" fmla="*/ 2755900 w 3429000"/>
                <a:gd name="connsiteY0" fmla="*/ 101600 h 9575800"/>
                <a:gd name="connsiteX1" fmla="*/ 2860675 w 3429000"/>
                <a:gd name="connsiteY1" fmla="*/ 425450 h 9575800"/>
                <a:gd name="connsiteX2" fmla="*/ 2952750 w 3429000"/>
                <a:gd name="connsiteY2" fmla="*/ 727075 h 9575800"/>
                <a:gd name="connsiteX3" fmla="*/ 3051175 w 3429000"/>
                <a:gd name="connsiteY3" fmla="*/ 1054100 h 9575800"/>
                <a:gd name="connsiteX4" fmla="*/ 3086100 w 3429000"/>
                <a:gd name="connsiteY4" fmla="*/ 1333500 h 9575800"/>
                <a:gd name="connsiteX5" fmla="*/ 3086100 w 3429000"/>
                <a:gd name="connsiteY5" fmla="*/ 1606550 h 9575800"/>
                <a:gd name="connsiteX6" fmla="*/ 3038475 w 3429000"/>
                <a:gd name="connsiteY6" fmla="*/ 1889125 h 9575800"/>
                <a:gd name="connsiteX7" fmla="*/ 2959100 w 3429000"/>
                <a:gd name="connsiteY7" fmla="*/ 2133600 h 9575800"/>
                <a:gd name="connsiteX8" fmla="*/ 2857500 w 3429000"/>
                <a:gd name="connsiteY8" fmla="*/ 2336800 h 9575800"/>
                <a:gd name="connsiteX9" fmla="*/ 406400 w 3429000"/>
                <a:gd name="connsiteY9" fmla="*/ 6807200 h 9575800"/>
                <a:gd name="connsiteX10" fmla="*/ 203200 w 3429000"/>
                <a:gd name="connsiteY10" fmla="*/ 7213600 h 9575800"/>
                <a:gd name="connsiteX11" fmla="*/ 76200 w 3429000"/>
                <a:gd name="connsiteY11" fmla="*/ 7569200 h 9575800"/>
                <a:gd name="connsiteX12" fmla="*/ 0 w 3429000"/>
                <a:gd name="connsiteY12" fmla="*/ 7924800 h 9575800"/>
                <a:gd name="connsiteX13" fmla="*/ 0 w 3429000"/>
                <a:gd name="connsiteY13" fmla="*/ 8331200 h 9575800"/>
                <a:gd name="connsiteX14" fmla="*/ 50800 w 3429000"/>
                <a:gd name="connsiteY14" fmla="*/ 8661400 h 9575800"/>
                <a:gd name="connsiteX15" fmla="*/ 114300 w 3429000"/>
                <a:gd name="connsiteY15" fmla="*/ 8978900 h 9575800"/>
                <a:gd name="connsiteX16" fmla="*/ 241300 w 3429000"/>
                <a:gd name="connsiteY16" fmla="*/ 9258300 h 9575800"/>
                <a:gd name="connsiteX17" fmla="*/ 368300 w 3429000"/>
                <a:gd name="connsiteY17" fmla="*/ 9486900 h 9575800"/>
                <a:gd name="connsiteX18" fmla="*/ 406400 w 3429000"/>
                <a:gd name="connsiteY18" fmla="*/ 9575800 h 9575800"/>
                <a:gd name="connsiteX19" fmla="*/ 698500 w 3429000"/>
                <a:gd name="connsiteY19" fmla="*/ 9385300 h 9575800"/>
                <a:gd name="connsiteX20" fmla="*/ 520700 w 3429000"/>
                <a:gd name="connsiteY20" fmla="*/ 9080500 h 9575800"/>
                <a:gd name="connsiteX21" fmla="*/ 431800 w 3429000"/>
                <a:gd name="connsiteY21" fmla="*/ 8864600 h 9575800"/>
                <a:gd name="connsiteX22" fmla="*/ 368300 w 3429000"/>
                <a:gd name="connsiteY22" fmla="*/ 8559800 h 9575800"/>
                <a:gd name="connsiteX23" fmla="*/ 342900 w 3429000"/>
                <a:gd name="connsiteY23" fmla="*/ 8305800 h 9575800"/>
                <a:gd name="connsiteX24" fmla="*/ 355600 w 3429000"/>
                <a:gd name="connsiteY24" fmla="*/ 8013700 h 9575800"/>
                <a:gd name="connsiteX25" fmla="*/ 368300 w 3429000"/>
                <a:gd name="connsiteY25" fmla="*/ 7696200 h 9575800"/>
                <a:gd name="connsiteX26" fmla="*/ 431800 w 3429000"/>
                <a:gd name="connsiteY26" fmla="*/ 7543800 h 9575800"/>
                <a:gd name="connsiteX27" fmla="*/ 533400 w 3429000"/>
                <a:gd name="connsiteY27" fmla="*/ 7289800 h 9575800"/>
                <a:gd name="connsiteX28" fmla="*/ 2971800 w 3429000"/>
                <a:gd name="connsiteY28" fmla="*/ 2806700 h 9575800"/>
                <a:gd name="connsiteX29" fmla="*/ 3251200 w 3429000"/>
                <a:gd name="connsiteY29" fmla="*/ 2324100 h 9575800"/>
                <a:gd name="connsiteX30" fmla="*/ 3327400 w 3429000"/>
                <a:gd name="connsiteY30" fmla="*/ 2120900 h 9575800"/>
                <a:gd name="connsiteX31" fmla="*/ 3403600 w 3429000"/>
                <a:gd name="connsiteY31" fmla="*/ 1854200 h 9575800"/>
                <a:gd name="connsiteX32" fmla="*/ 3429000 w 3429000"/>
                <a:gd name="connsiteY32" fmla="*/ 1473200 h 9575800"/>
                <a:gd name="connsiteX33" fmla="*/ 3419475 w 3429000"/>
                <a:gd name="connsiteY33" fmla="*/ 1184275 h 9575800"/>
                <a:gd name="connsiteX34" fmla="*/ 3352800 w 3429000"/>
                <a:gd name="connsiteY34" fmla="*/ 825500 h 9575800"/>
                <a:gd name="connsiteX35" fmla="*/ 3238500 w 3429000"/>
                <a:gd name="connsiteY35" fmla="*/ 469900 h 9575800"/>
                <a:gd name="connsiteX36" fmla="*/ 3086100 w 3429000"/>
                <a:gd name="connsiteY36" fmla="*/ 0 h 9575800"/>
                <a:gd name="connsiteX37" fmla="*/ 2755900 w 3429000"/>
                <a:gd name="connsiteY37" fmla="*/ 101600 h 9575800"/>
                <a:gd name="connsiteX0" fmla="*/ 2755900 w 3435350"/>
                <a:gd name="connsiteY0" fmla="*/ 101600 h 9575800"/>
                <a:gd name="connsiteX1" fmla="*/ 2860675 w 3435350"/>
                <a:gd name="connsiteY1" fmla="*/ 425450 h 9575800"/>
                <a:gd name="connsiteX2" fmla="*/ 2952750 w 3435350"/>
                <a:gd name="connsiteY2" fmla="*/ 727075 h 9575800"/>
                <a:gd name="connsiteX3" fmla="*/ 3051175 w 3435350"/>
                <a:gd name="connsiteY3" fmla="*/ 1054100 h 9575800"/>
                <a:gd name="connsiteX4" fmla="*/ 3086100 w 3435350"/>
                <a:gd name="connsiteY4" fmla="*/ 1333500 h 9575800"/>
                <a:gd name="connsiteX5" fmla="*/ 3086100 w 3435350"/>
                <a:gd name="connsiteY5" fmla="*/ 1606550 h 9575800"/>
                <a:gd name="connsiteX6" fmla="*/ 3038475 w 3435350"/>
                <a:gd name="connsiteY6" fmla="*/ 1889125 h 9575800"/>
                <a:gd name="connsiteX7" fmla="*/ 2959100 w 3435350"/>
                <a:gd name="connsiteY7" fmla="*/ 2133600 h 9575800"/>
                <a:gd name="connsiteX8" fmla="*/ 2857500 w 3435350"/>
                <a:gd name="connsiteY8" fmla="*/ 2336800 h 9575800"/>
                <a:gd name="connsiteX9" fmla="*/ 406400 w 3435350"/>
                <a:gd name="connsiteY9" fmla="*/ 6807200 h 9575800"/>
                <a:gd name="connsiteX10" fmla="*/ 203200 w 3435350"/>
                <a:gd name="connsiteY10" fmla="*/ 7213600 h 9575800"/>
                <a:gd name="connsiteX11" fmla="*/ 76200 w 3435350"/>
                <a:gd name="connsiteY11" fmla="*/ 7569200 h 9575800"/>
                <a:gd name="connsiteX12" fmla="*/ 0 w 3435350"/>
                <a:gd name="connsiteY12" fmla="*/ 7924800 h 9575800"/>
                <a:gd name="connsiteX13" fmla="*/ 0 w 3435350"/>
                <a:gd name="connsiteY13" fmla="*/ 8331200 h 9575800"/>
                <a:gd name="connsiteX14" fmla="*/ 50800 w 3435350"/>
                <a:gd name="connsiteY14" fmla="*/ 8661400 h 9575800"/>
                <a:gd name="connsiteX15" fmla="*/ 114300 w 3435350"/>
                <a:gd name="connsiteY15" fmla="*/ 8978900 h 9575800"/>
                <a:gd name="connsiteX16" fmla="*/ 241300 w 3435350"/>
                <a:gd name="connsiteY16" fmla="*/ 9258300 h 9575800"/>
                <a:gd name="connsiteX17" fmla="*/ 368300 w 3435350"/>
                <a:gd name="connsiteY17" fmla="*/ 9486900 h 9575800"/>
                <a:gd name="connsiteX18" fmla="*/ 406400 w 3435350"/>
                <a:gd name="connsiteY18" fmla="*/ 9575800 h 9575800"/>
                <a:gd name="connsiteX19" fmla="*/ 698500 w 3435350"/>
                <a:gd name="connsiteY19" fmla="*/ 9385300 h 9575800"/>
                <a:gd name="connsiteX20" fmla="*/ 520700 w 3435350"/>
                <a:gd name="connsiteY20" fmla="*/ 9080500 h 9575800"/>
                <a:gd name="connsiteX21" fmla="*/ 431800 w 3435350"/>
                <a:gd name="connsiteY21" fmla="*/ 8864600 h 9575800"/>
                <a:gd name="connsiteX22" fmla="*/ 368300 w 3435350"/>
                <a:gd name="connsiteY22" fmla="*/ 8559800 h 9575800"/>
                <a:gd name="connsiteX23" fmla="*/ 342900 w 3435350"/>
                <a:gd name="connsiteY23" fmla="*/ 8305800 h 9575800"/>
                <a:gd name="connsiteX24" fmla="*/ 355600 w 3435350"/>
                <a:gd name="connsiteY24" fmla="*/ 8013700 h 9575800"/>
                <a:gd name="connsiteX25" fmla="*/ 368300 w 3435350"/>
                <a:gd name="connsiteY25" fmla="*/ 7696200 h 9575800"/>
                <a:gd name="connsiteX26" fmla="*/ 431800 w 3435350"/>
                <a:gd name="connsiteY26" fmla="*/ 7543800 h 9575800"/>
                <a:gd name="connsiteX27" fmla="*/ 533400 w 3435350"/>
                <a:gd name="connsiteY27" fmla="*/ 7289800 h 9575800"/>
                <a:gd name="connsiteX28" fmla="*/ 2971800 w 3435350"/>
                <a:gd name="connsiteY28" fmla="*/ 2806700 h 9575800"/>
                <a:gd name="connsiteX29" fmla="*/ 3251200 w 3435350"/>
                <a:gd name="connsiteY29" fmla="*/ 2324100 h 9575800"/>
                <a:gd name="connsiteX30" fmla="*/ 3327400 w 3435350"/>
                <a:gd name="connsiteY30" fmla="*/ 2120900 h 9575800"/>
                <a:gd name="connsiteX31" fmla="*/ 3403600 w 3435350"/>
                <a:gd name="connsiteY31" fmla="*/ 1854200 h 9575800"/>
                <a:gd name="connsiteX32" fmla="*/ 3435350 w 3435350"/>
                <a:gd name="connsiteY32" fmla="*/ 1476375 h 9575800"/>
                <a:gd name="connsiteX33" fmla="*/ 3419475 w 3435350"/>
                <a:gd name="connsiteY33" fmla="*/ 1184275 h 9575800"/>
                <a:gd name="connsiteX34" fmla="*/ 3352800 w 3435350"/>
                <a:gd name="connsiteY34" fmla="*/ 825500 h 9575800"/>
                <a:gd name="connsiteX35" fmla="*/ 3238500 w 3435350"/>
                <a:gd name="connsiteY35" fmla="*/ 469900 h 9575800"/>
                <a:gd name="connsiteX36" fmla="*/ 3086100 w 3435350"/>
                <a:gd name="connsiteY36" fmla="*/ 0 h 9575800"/>
                <a:gd name="connsiteX37" fmla="*/ 2755900 w 3435350"/>
                <a:gd name="connsiteY37" fmla="*/ 101600 h 9575800"/>
                <a:gd name="connsiteX0" fmla="*/ 2755900 w 3435350"/>
                <a:gd name="connsiteY0" fmla="*/ 101600 h 9575800"/>
                <a:gd name="connsiteX1" fmla="*/ 2860675 w 3435350"/>
                <a:gd name="connsiteY1" fmla="*/ 425450 h 9575800"/>
                <a:gd name="connsiteX2" fmla="*/ 2952750 w 3435350"/>
                <a:gd name="connsiteY2" fmla="*/ 727075 h 9575800"/>
                <a:gd name="connsiteX3" fmla="*/ 3051175 w 3435350"/>
                <a:gd name="connsiteY3" fmla="*/ 1054100 h 9575800"/>
                <a:gd name="connsiteX4" fmla="*/ 3086100 w 3435350"/>
                <a:gd name="connsiteY4" fmla="*/ 1333500 h 9575800"/>
                <a:gd name="connsiteX5" fmla="*/ 3086100 w 3435350"/>
                <a:gd name="connsiteY5" fmla="*/ 1606550 h 9575800"/>
                <a:gd name="connsiteX6" fmla="*/ 3038475 w 3435350"/>
                <a:gd name="connsiteY6" fmla="*/ 1889125 h 9575800"/>
                <a:gd name="connsiteX7" fmla="*/ 2959100 w 3435350"/>
                <a:gd name="connsiteY7" fmla="*/ 2133600 h 9575800"/>
                <a:gd name="connsiteX8" fmla="*/ 2857500 w 3435350"/>
                <a:gd name="connsiteY8" fmla="*/ 2336800 h 9575800"/>
                <a:gd name="connsiteX9" fmla="*/ 406400 w 3435350"/>
                <a:gd name="connsiteY9" fmla="*/ 6807200 h 9575800"/>
                <a:gd name="connsiteX10" fmla="*/ 203200 w 3435350"/>
                <a:gd name="connsiteY10" fmla="*/ 7213600 h 9575800"/>
                <a:gd name="connsiteX11" fmla="*/ 76200 w 3435350"/>
                <a:gd name="connsiteY11" fmla="*/ 7569200 h 9575800"/>
                <a:gd name="connsiteX12" fmla="*/ 0 w 3435350"/>
                <a:gd name="connsiteY12" fmla="*/ 7924800 h 9575800"/>
                <a:gd name="connsiteX13" fmla="*/ 0 w 3435350"/>
                <a:gd name="connsiteY13" fmla="*/ 8331200 h 9575800"/>
                <a:gd name="connsiteX14" fmla="*/ 50800 w 3435350"/>
                <a:gd name="connsiteY14" fmla="*/ 8661400 h 9575800"/>
                <a:gd name="connsiteX15" fmla="*/ 114300 w 3435350"/>
                <a:gd name="connsiteY15" fmla="*/ 8978900 h 9575800"/>
                <a:gd name="connsiteX16" fmla="*/ 241300 w 3435350"/>
                <a:gd name="connsiteY16" fmla="*/ 9258300 h 9575800"/>
                <a:gd name="connsiteX17" fmla="*/ 368300 w 3435350"/>
                <a:gd name="connsiteY17" fmla="*/ 9486900 h 9575800"/>
                <a:gd name="connsiteX18" fmla="*/ 406400 w 3435350"/>
                <a:gd name="connsiteY18" fmla="*/ 9575800 h 9575800"/>
                <a:gd name="connsiteX19" fmla="*/ 698500 w 3435350"/>
                <a:gd name="connsiteY19" fmla="*/ 9385300 h 9575800"/>
                <a:gd name="connsiteX20" fmla="*/ 520700 w 3435350"/>
                <a:gd name="connsiteY20" fmla="*/ 9080500 h 9575800"/>
                <a:gd name="connsiteX21" fmla="*/ 431800 w 3435350"/>
                <a:gd name="connsiteY21" fmla="*/ 8864600 h 9575800"/>
                <a:gd name="connsiteX22" fmla="*/ 368300 w 3435350"/>
                <a:gd name="connsiteY22" fmla="*/ 8559800 h 9575800"/>
                <a:gd name="connsiteX23" fmla="*/ 342900 w 3435350"/>
                <a:gd name="connsiteY23" fmla="*/ 8305800 h 9575800"/>
                <a:gd name="connsiteX24" fmla="*/ 355600 w 3435350"/>
                <a:gd name="connsiteY24" fmla="*/ 8013700 h 9575800"/>
                <a:gd name="connsiteX25" fmla="*/ 368300 w 3435350"/>
                <a:gd name="connsiteY25" fmla="*/ 7696200 h 9575800"/>
                <a:gd name="connsiteX26" fmla="*/ 431800 w 3435350"/>
                <a:gd name="connsiteY26" fmla="*/ 7543800 h 9575800"/>
                <a:gd name="connsiteX27" fmla="*/ 533400 w 3435350"/>
                <a:gd name="connsiteY27" fmla="*/ 7289800 h 9575800"/>
                <a:gd name="connsiteX28" fmla="*/ 2987675 w 3435350"/>
                <a:gd name="connsiteY28" fmla="*/ 2806700 h 9575800"/>
                <a:gd name="connsiteX29" fmla="*/ 3251200 w 3435350"/>
                <a:gd name="connsiteY29" fmla="*/ 2324100 h 9575800"/>
                <a:gd name="connsiteX30" fmla="*/ 3327400 w 3435350"/>
                <a:gd name="connsiteY30" fmla="*/ 2120900 h 9575800"/>
                <a:gd name="connsiteX31" fmla="*/ 3403600 w 3435350"/>
                <a:gd name="connsiteY31" fmla="*/ 1854200 h 9575800"/>
                <a:gd name="connsiteX32" fmla="*/ 3435350 w 3435350"/>
                <a:gd name="connsiteY32" fmla="*/ 1476375 h 9575800"/>
                <a:gd name="connsiteX33" fmla="*/ 3419475 w 3435350"/>
                <a:gd name="connsiteY33" fmla="*/ 1184275 h 9575800"/>
                <a:gd name="connsiteX34" fmla="*/ 3352800 w 3435350"/>
                <a:gd name="connsiteY34" fmla="*/ 825500 h 9575800"/>
                <a:gd name="connsiteX35" fmla="*/ 3238500 w 3435350"/>
                <a:gd name="connsiteY35" fmla="*/ 469900 h 9575800"/>
                <a:gd name="connsiteX36" fmla="*/ 3086100 w 3435350"/>
                <a:gd name="connsiteY36" fmla="*/ 0 h 9575800"/>
                <a:gd name="connsiteX37" fmla="*/ 2755900 w 3435350"/>
                <a:gd name="connsiteY37" fmla="*/ 101600 h 9575800"/>
                <a:gd name="connsiteX0" fmla="*/ 2755900 w 3435350"/>
                <a:gd name="connsiteY0" fmla="*/ 101600 h 9575800"/>
                <a:gd name="connsiteX1" fmla="*/ 2860675 w 3435350"/>
                <a:gd name="connsiteY1" fmla="*/ 425450 h 9575800"/>
                <a:gd name="connsiteX2" fmla="*/ 2952750 w 3435350"/>
                <a:gd name="connsiteY2" fmla="*/ 727075 h 9575800"/>
                <a:gd name="connsiteX3" fmla="*/ 3051175 w 3435350"/>
                <a:gd name="connsiteY3" fmla="*/ 1054100 h 9575800"/>
                <a:gd name="connsiteX4" fmla="*/ 3086100 w 3435350"/>
                <a:gd name="connsiteY4" fmla="*/ 1333500 h 9575800"/>
                <a:gd name="connsiteX5" fmla="*/ 3086100 w 3435350"/>
                <a:gd name="connsiteY5" fmla="*/ 1606550 h 9575800"/>
                <a:gd name="connsiteX6" fmla="*/ 3038475 w 3435350"/>
                <a:gd name="connsiteY6" fmla="*/ 1889125 h 9575800"/>
                <a:gd name="connsiteX7" fmla="*/ 2959100 w 3435350"/>
                <a:gd name="connsiteY7" fmla="*/ 2133600 h 9575800"/>
                <a:gd name="connsiteX8" fmla="*/ 2857500 w 3435350"/>
                <a:gd name="connsiteY8" fmla="*/ 2336800 h 9575800"/>
                <a:gd name="connsiteX9" fmla="*/ 406400 w 3435350"/>
                <a:gd name="connsiteY9" fmla="*/ 6807200 h 9575800"/>
                <a:gd name="connsiteX10" fmla="*/ 203200 w 3435350"/>
                <a:gd name="connsiteY10" fmla="*/ 7213600 h 9575800"/>
                <a:gd name="connsiteX11" fmla="*/ 76200 w 3435350"/>
                <a:gd name="connsiteY11" fmla="*/ 7569200 h 9575800"/>
                <a:gd name="connsiteX12" fmla="*/ 0 w 3435350"/>
                <a:gd name="connsiteY12" fmla="*/ 7924800 h 9575800"/>
                <a:gd name="connsiteX13" fmla="*/ 0 w 3435350"/>
                <a:gd name="connsiteY13" fmla="*/ 8331200 h 9575800"/>
                <a:gd name="connsiteX14" fmla="*/ 50800 w 3435350"/>
                <a:gd name="connsiteY14" fmla="*/ 8661400 h 9575800"/>
                <a:gd name="connsiteX15" fmla="*/ 114300 w 3435350"/>
                <a:gd name="connsiteY15" fmla="*/ 8978900 h 9575800"/>
                <a:gd name="connsiteX16" fmla="*/ 241300 w 3435350"/>
                <a:gd name="connsiteY16" fmla="*/ 9258300 h 9575800"/>
                <a:gd name="connsiteX17" fmla="*/ 368300 w 3435350"/>
                <a:gd name="connsiteY17" fmla="*/ 9486900 h 9575800"/>
                <a:gd name="connsiteX18" fmla="*/ 406400 w 3435350"/>
                <a:gd name="connsiteY18" fmla="*/ 9575800 h 9575800"/>
                <a:gd name="connsiteX19" fmla="*/ 698500 w 3435350"/>
                <a:gd name="connsiteY19" fmla="*/ 9385300 h 9575800"/>
                <a:gd name="connsiteX20" fmla="*/ 520700 w 3435350"/>
                <a:gd name="connsiteY20" fmla="*/ 9080500 h 9575800"/>
                <a:gd name="connsiteX21" fmla="*/ 431800 w 3435350"/>
                <a:gd name="connsiteY21" fmla="*/ 8864600 h 9575800"/>
                <a:gd name="connsiteX22" fmla="*/ 368300 w 3435350"/>
                <a:gd name="connsiteY22" fmla="*/ 8559800 h 9575800"/>
                <a:gd name="connsiteX23" fmla="*/ 342900 w 3435350"/>
                <a:gd name="connsiteY23" fmla="*/ 8305800 h 9575800"/>
                <a:gd name="connsiteX24" fmla="*/ 355600 w 3435350"/>
                <a:gd name="connsiteY24" fmla="*/ 8013700 h 9575800"/>
                <a:gd name="connsiteX25" fmla="*/ 368300 w 3435350"/>
                <a:gd name="connsiteY25" fmla="*/ 7696200 h 9575800"/>
                <a:gd name="connsiteX26" fmla="*/ 431800 w 3435350"/>
                <a:gd name="connsiteY26" fmla="*/ 7543800 h 9575800"/>
                <a:gd name="connsiteX27" fmla="*/ 533400 w 3435350"/>
                <a:gd name="connsiteY27" fmla="*/ 7289800 h 9575800"/>
                <a:gd name="connsiteX28" fmla="*/ 2987675 w 3435350"/>
                <a:gd name="connsiteY28" fmla="*/ 2806700 h 9575800"/>
                <a:gd name="connsiteX29" fmla="*/ 3251200 w 3435350"/>
                <a:gd name="connsiteY29" fmla="*/ 2324100 h 9575800"/>
                <a:gd name="connsiteX30" fmla="*/ 3327400 w 3435350"/>
                <a:gd name="connsiteY30" fmla="*/ 2120900 h 9575800"/>
                <a:gd name="connsiteX31" fmla="*/ 3403600 w 3435350"/>
                <a:gd name="connsiteY31" fmla="*/ 1854200 h 9575800"/>
                <a:gd name="connsiteX32" fmla="*/ 3435350 w 3435350"/>
                <a:gd name="connsiteY32" fmla="*/ 1476375 h 9575800"/>
                <a:gd name="connsiteX33" fmla="*/ 3419475 w 3435350"/>
                <a:gd name="connsiteY33" fmla="*/ 1184275 h 9575800"/>
                <a:gd name="connsiteX34" fmla="*/ 3352800 w 3435350"/>
                <a:gd name="connsiteY34" fmla="*/ 825500 h 9575800"/>
                <a:gd name="connsiteX35" fmla="*/ 3238500 w 3435350"/>
                <a:gd name="connsiteY35" fmla="*/ 469900 h 9575800"/>
                <a:gd name="connsiteX36" fmla="*/ 3086100 w 3435350"/>
                <a:gd name="connsiteY36" fmla="*/ 0 h 9575800"/>
                <a:gd name="connsiteX37" fmla="*/ 2755900 w 3435350"/>
                <a:gd name="connsiteY37" fmla="*/ 101600 h 9575800"/>
                <a:gd name="connsiteX0" fmla="*/ 2755900 w 3435350"/>
                <a:gd name="connsiteY0" fmla="*/ 101600 h 9575800"/>
                <a:gd name="connsiteX1" fmla="*/ 2860675 w 3435350"/>
                <a:gd name="connsiteY1" fmla="*/ 425450 h 9575800"/>
                <a:gd name="connsiteX2" fmla="*/ 2952750 w 3435350"/>
                <a:gd name="connsiteY2" fmla="*/ 727075 h 9575800"/>
                <a:gd name="connsiteX3" fmla="*/ 3051175 w 3435350"/>
                <a:gd name="connsiteY3" fmla="*/ 1054100 h 9575800"/>
                <a:gd name="connsiteX4" fmla="*/ 3086100 w 3435350"/>
                <a:gd name="connsiteY4" fmla="*/ 1333500 h 9575800"/>
                <a:gd name="connsiteX5" fmla="*/ 3086100 w 3435350"/>
                <a:gd name="connsiteY5" fmla="*/ 1606550 h 9575800"/>
                <a:gd name="connsiteX6" fmla="*/ 3038475 w 3435350"/>
                <a:gd name="connsiteY6" fmla="*/ 1889125 h 9575800"/>
                <a:gd name="connsiteX7" fmla="*/ 2959100 w 3435350"/>
                <a:gd name="connsiteY7" fmla="*/ 2133600 h 9575800"/>
                <a:gd name="connsiteX8" fmla="*/ 2857500 w 3435350"/>
                <a:gd name="connsiteY8" fmla="*/ 2336800 h 9575800"/>
                <a:gd name="connsiteX9" fmla="*/ 663575 w 3435350"/>
                <a:gd name="connsiteY9" fmla="*/ 6318250 h 9575800"/>
                <a:gd name="connsiteX10" fmla="*/ 203200 w 3435350"/>
                <a:gd name="connsiteY10" fmla="*/ 7213600 h 9575800"/>
                <a:gd name="connsiteX11" fmla="*/ 76200 w 3435350"/>
                <a:gd name="connsiteY11" fmla="*/ 7569200 h 9575800"/>
                <a:gd name="connsiteX12" fmla="*/ 0 w 3435350"/>
                <a:gd name="connsiteY12" fmla="*/ 7924800 h 9575800"/>
                <a:gd name="connsiteX13" fmla="*/ 0 w 3435350"/>
                <a:gd name="connsiteY13" fmla="*/ 8331200 h 9575800"/>
                <a:gd name="connsiteX14" fmla="*/ 50800 w 3435350"/>
                <a:gd name="connsiteY14" fmla="*/ 8661400 h 9575800"/>
                <a:gd name="connsiteX15" fmla="*/ 114300 w 3435350"/>
                <a:gd name="connsiteY15" fmla="*/ 8978900 h 9575800"/>
                <a:gd name="connsiteX16" fmla="*/ 241300 w 3435350"/>
                <a:gd name="connsiteY16" fmla="*/ 9258300 h 9575800"/>
                <a:gd name="connsiteX17" fmla="*/ 368300 w 3435350"/>
                <a:gd name="connsiteY17" fmla="*/ 9486900 h 9575800"/>
                <a:gd name="connsiteX18" fmla="*/ 406400 w 3435350"/>
                <a:gd name="connsiteY18" fmla="*/ 9575800 h 9575800"/>
                <a:gd name="connsiteX19" fmla="*/ 698500 w 3435350"/>
                <a:gd name="connsiteY19" fmla="*/ 9385300 h 9575800"/>
                <a:gd name="connsiteX20" fmla="*/ 520700 w 3435350"/>
                <a:gd name="connsiteY20" fmla="*/ 9080500 h 9575800"/>
                <a:gd name="connsiteX21" fmla="*/ 431800 w 3435350"/>
                <a:gd name="connsiteY21" fmla="*/ 8864600 h 9575800"/>
                <a:gd name="connsiteX22" fmla="*/ 368300 w 3435350"/>
                <a:gd name="connsiteY22" fmla="*/ 8559800 h 9575800"/>
                <a:gd name="connsiteX23" fmla="*/ 342900 w 3435350"/>
                <a:gd name="connsiteY23" fmla="*/ 8305800 h 9575800"/>
                <a:gd name="connsiteX24" fmla="*/ 355600 w 3435350"/>
                <a:gd name="connsiteY24" fmla="*/ 8013700 h 9575800"/>
                <a:gd name="connsiteX25" fmla="*/ 368300 w 3435350"/>
                <a:gd name="connsiteY25" fmla="*/ 7696200 h 9575800"/>
                <a:gd name="connsiteX26" fmla="*/ 431800 w 3435350"/>
                <a:gd name="connsiteY26" fmla="*/ 7543800 h 9575800"/>
                <a:gd name="connsiteX27" fmla="*/ 533400 w 3435350"/>
                <a:gd name="connsiteY27" fmla="*/ 7289800 h 9575800"/>
                <a:gd name="connsiteX28" fmla="*/ 2987675 w 3435350"/>
                <a:gd name="connsiteY28" fmla="*/ 2806700 h 9575800"/>
                <a:gd name="connsiteX29" fmla="*/ 3251200 w 3435350"/>
                <a:gd name="connsiteY29" fmla="*/ 2324100 h 9575800"/>
                <a:gd name="connsiteX30" fmla="*/ 3327400 w 3435350"/>
                <a:gd name="connsiteY30" fmla="*/ 2120900 h 9575800"/>
                <a:gd name="connsiteX31" fmla="*/ 3403600 w 3435350"/>
                <a:gd name="connsiteY31" fmla="*/ 1854200 h 9575800"/>
                <a:gd name="connsiteX32" fmla="*/ 3435350 w 3435350"/>
                <a:gd name="connsiteY32" fmla="*/ 1476375 h 9575800"/>
                <a:gd name="connsiteX33" fmla="*/ 3419475 w 3435350"/>
                <a:gd name="connsiteY33" fmla="*/ 1184275 h 9575800"/>
                <a:gd name="connsiteX34" fmla="*/ 3352800 w 3435350"/>
                <a:gd name="connsiteY34" fmla="*/ 825500 h 9575800"/>
                <a:gd name="connsiteX35" fmla="*/ 3238500 w 3435350"/>
                <a:gd name="connsiteY35" fmla="*/ 469900 h 9575800"/>
                <a:gd name="connsiteX36" fmla="*/ 3086100 w 3435350"/>
                <a:gd name="connsiteY36" fmla="*/ 0 h 9575800"/>
                <a:gd name="connsiteX37" fmla="*/ 2755900 w 3435350"/>
                <a:gd name="connsiteY37" fmla="*/ 101600 h 9575800"/>
                <a:gd name="connsiteX0" fmla="*/ 2755900 w 3435350"/>
                <a:gd name="connsiteY0" fmla="*/ 101600 h 9575800"/>
                <a:gd name="connsiteX1" fmla="*/ 2860675 w 3435350"/>
                <a:gd name="connsiteY1" fmla="*/ 425450 h 9575800"/>
                <a:gd name="connsiteX2" fmla="*/ 2952750 w 3435350"/>
                <a:gd name="connsiteY2" fmla="*/ 727075 h 9575800"/>
                <a:gd name="connsiteX3" fmla="*/ 3051175 w 3435350"/>
                <a:gd name="connsiteY3" fmla="*/ 1054100 h 9575800"/>
                <a:gd name="connsiteX4" fmla="*/ 3086100 w 3435350"/>
                <a:gd name="connsiteY4" fmla="*/ 1333500 h 9575800"/>
                <a:gd name="connsiteX5" fmla="*/ 3086100 w 3435350"/>
                <a:gd name="connsiteY5" fmla="*/ 1606550 h 9575800"/>
                <a:gd name="connsiteX6" fmla="*/ 3038475 w 3435350"/>
                <a:gd name="connsiteY6" fmla="*/ 1889125 h 9575800"/>
                <a:gd name="connsiteX7" fmla="*/ 2959100 w 3435350"/>
                <a:gd name="connsiteY7" fmla="*/ 2133600 h 9575800"/>
                <a:gd name="connsiteX8" fmla="*/ 2857500 w 3435350"/>
                <a:gd name="connsiteY8" fmla="*/ 2336800 h 9575800"/>
                <a:gd name="connsiteX9" fmla="*/ 663575 w 3435350"/>
                <a:gd name="connsiteY9" fmla="*/ 6318250 h 9575800"/>
                <a:gd name="connsiteX10" fmla="*/ 203200 w 3435350"/>
                <a:gd name="connsiteY10" fmla="*/ 7213600 h 9575800"/>
                <a:gd name="connsiteX11" fmla="*/ 76200 w 3435350"/>
                <a:gd name="connsiteY11" fmla="*/ 7569200 h 9575800"/>
                <a:gd name="connsiteX12" fmla="*/ 0 w 3435350"/>
                <a:gd name="connsiteY12" fmla="*/ 7924800 h 9575800"/>
                <a:gd name="connsiteX13" fmla="*/ 0 w 3435350"/>
                <a:gd name="connsiteY13" fmla="*/ 8331200 h 9575800"/>
                <a:gd name="connsiteX14" fmla="*/ 50800 w 3435350"/>
                <a:gd name="connsiteY14" fmla="*/ 8661400 h 9575800"/>
                <a:gd name="connsiteX15" fmla="*/ 114300 w 3435350"/>
                <a:gd name="connsiteY15" fmla="*/ 8978900 h 9575800"/>
                <a:gd name="connsiteX16" fmla="*/ 241300 w 3435350"/>
                <a:gd name="connsiteY16" fmla="*/ 9258300 h 9575800"/>
                <a:gd name="connsiteX17" fmla="*/ 368300 w 3435350"/>
                <a:gd name="connsiteY17" fmla="*/ 9486900 h 9575800"/>
                <a:gd name="connsiteX18" fmla="*/ 406400 w 3435350"/>
                <a:gd name="connsiteY18" fmla="*/ 9575800 h 9575800"/>
                <a:gd name="connsiteX19" fmla="*/ 698500 w 3435350"/>
                <a:gd name="connsiteY19" fmla="*/ 9385300 h 9575800"/>
                <a:gd name="connsiteX20" fmla="*/ 520700 w 3435350"/>
                <a:gd name="connsiteY20" fmla="*/ 9080500 h 9575800"/>
                <a:gd name="connsiteX21" fmla="*/ 431800 w 3435350"/>
                <a:gd name="connsiteY21" fmla="*/ 8864600 h 9575800"/>
                <a:gd name="connsiteX22" fmla="*/ 368300 w 3435350"/>
                <a:gd name="connsiteY22" fmla="*/ 8559800 h 9575800"/>
                <a:gd name="connsiteX23" fmla="*/ 342900 w 3435350"/>
                <a:gd name="connsiteY23" fmla="*/ 8305800 h 9575800"/>
                <a:gd name="connsiteX24" fmla="*/ 355600 w 3435350"/>
                <a:gd name="connsiteY24" fmla="*/ 8013700 h 9575800"/>
                <a:gd name="connsiteX25" fmla="*/ 368300 w 3435350"/>
                <a:gd name="connsiteY25" fmla="*/ 7696200 h 9575800"/>
                <a:gd name="connsiteX26" fmla="*/ 431800 w 3435350"/>
                <a:gd name="connsiteY26" fmla="*/ 7543800 h 9575800"/>
                <a:gd name="connsiteX27" fmla="*/ 533400 w 3435350"/>
                <a:gd name="connsiteY27" fmla="*/ 7289800 h 9575800"/>
                <a:gd name="connsiteX28" fmla="*/ 2987675 w 3435350"/>
                <a:gd name="connsiteY28" fmla="*/ 2806700 h 9575800"/>
                <a:gd name="connsiteX29" fmla="*/ 3251200 w 3435350"/>
                <a:gd name="connsiteY29" fmla="*/ 2324100 h 9575800"/>
                <a:gd name="connsiteX30" fmla="*/ 3327400 w 3435350"/>
                <a:gd name="connsiteY30" fmla="*/ 2120900 h 9575800"/>
                <a:gd name="connsiteX31" fmla="*/ 3403600 w 3435350"/>
                <a:gd name="connsiteY31" fmla="*/ 1854200 h 9575800"/>
                <a:gd name="connsiteX32" fmla="*/ 3435350 w 3435350"/>
                <a:gd name="connsiteY32" fmla="*/ 1476375 h 9575800"/>
                <a:gd name="connsiteX33" fmla="*/ 3419475 w 3435350"/>
                <a:gd name="connsiteY33" fmla="*/ 1184275 h 9575800"/>
                <a:gd name="connsiteX34" fmla="*/ 3352800 w 3435350"/>
                <a:gd name="connsiteY34" fmla="*/ 825500 h 9575800"/>
                <a:gd name="connsiteX35" fmla="*/ 3238500 w 3435350"/>
                <a:gd name="connsiteY35" fmla="*/ 469900 h 9575800"/>
                <a:gd name="connsiteX36" fmla="*/ 3086100 w 3435350"/>
                <a:gd name="connsiteY36" fmla="*/ 0 h 9575800"/>
                <a:gd name="connsiteX37" fmla="*/ 2755900 w 3435350"/>
                <a:gd name="connsiteY37" fmla="*/ 101600 h 9575800"/>
                <a:gd name="connsiteX0" fmla="*/ 2755900 w 3435350"/>
                <a:gd name="connsiteY0" fmla="*/ 101600 h 9575800"/>
                <a:gd name="connsiteX1" fmla="*/ 2860675 w 3435350"/>
                <a:gd name="connsiteY1" fmla="*/ 425450 h 9575800"/>
                <a:gd name="connsiteX2" fmla="*/ 2952750 w 3435350"/>
                <a:gd name="connsiteY2" fmla="*/ 727075 h 9575800"/>
                <a:gd name="connsiteX3" fmla="*/ 3051175 w 3435350"/>
                <a:gd name="connsiteY3" fmla="*/ 1054100 h 9575800"/>
                <a:gd name="connsiteX4" fmla="*/ 3086100 w 3435350"/>
                <a:gd name="connsiteY4" fmla="*/ 1333500 h 9575800"/>
                <a:gd name="connsiteX5" fmla="*/ 3086100 w 3435350"/>
                <a:gd name="connsiteY5" fmla="*/ 1606550 h 9575800"/>
                <a:gd name="connsiteX6" fmla="*/ 3038475 w 3435350"/>
                <a:gd name="connsiteY6" fmla="*/ 1889125 h 9575800"/>
                <a:gd name="connsiteX7" fmla="*/ 2959100 w 3435350"/>
                <a:gd name="connsiteY7" fmla="*/ 2133600 h 9575800"/>
                <a:gd name="connsiteX8" fmla="*/ 2857500 w 3435350"/>
                <a:gd name="connsiteY8" fmla="*/ 2336800 h 9575800"/>
                <a:gd name="connsiteX9" fmla="*/ 663575 w 3435350"/>
                <a:gd name="connsiteY9" fmla="*/ 6318250 h 9575800"/>
                <a:gd name="connsiteX10" fmla="*/ 193675 w 3435350"/>
                <a:gd name="connsiteY10" fmla="*/ 7194550 h 9575800"/>
                <a:gd name="connsiteX11" fmla="*/ 76200 w 3435350"/>
                <a:gd name="connsiteY11" fmla="*/ 7569200 h 9575800"/>
                <a:gd name="connsiteX12" fmla="*/ 0 w 3435350"/>
                <a:gd name="connsiteY12" fmla="*/ 7924800 h 9575800"/>
                <a:gd name="connsiteX13" fmla="*/ 0 w 3435350"/>
                <a:gd name="connsiteY13" fmla="*/ 8331200 h 9575800"/>
                <a:gd name="connsiteX14" fmla="*/ 50800 w 3435350"/>
                <a:gd name="connsiteY14" fmla="*/ 8661400 h 9575800"/>
                <a:gd name="connsiteX15" fmla="*/ 114300 w 3435350"/>
                <a:gd name="connsiteY15" fmla="*/ 8978900 h 9575800"/>
                <a:gd name="connsiteX16" fmla="*/ 241300 w 3435350"/>
                <a:gd name="connsiteY16" fmla="*/ 9258300 h 9575800"/>
                <a:gd name="connsiteX17" fmla="*/ 368300 w 3435350"/>
                <a:gd name="connsiteY17" fmla="*/ 9486900 h 9575800"/>
                <a:gd name="connsiteX18" fmla="*/ 406400 w 3435350"/>
                <a:gd name="connsiteY18" fmla="*/ 9575800 h 9575800"/>
                <a:gd name="connsiteX19" fmla="*/ 698500 w 3435350"/>
                <a:gd name="connsiteY19" fmla="*/ 9385300 h 9575800"/>
                <a:gd name="connsiteX20" fmla="*/ 520700 w 3435350"/>
                <a:gd name="connsiteY20" fmla="*/ 9080500 h 9575800"/>
                <a:gd name="connsiteX21" fmla="*/ 431800 w 3435350"/>
                <a:gd name="connsiteY21" fmla="*/ 8864600 h 9575800"/>
                <a:gd name="connsiteX22" fmla="*/ 368300 w 3435350"/>
                <a:gd name="connsiteY22" fmla="*/ 8559800 h 9575800"/>
                <a:gd name="connsiteX23" fmla="*/ 342900 w 3435350"/>
                <a:gd name="connsiteY23" fmla="*/ 8305800 h 9575800"/>
                <a:gd name="connsiteX24" fmla="*/ 355600 w 3435350"/>
                <a:gd name="connsiteY24" fmla="*/ 8013700 h 9575800"/>
                <a:gd name="connsiteX25" fmla="*/ 368300 w 3435350"/>
                <a:gd name="connsiteY25" fmla="*/ 7696200 h 9575800"/>
                <a:gd name="connsiteX26" fmla="*/ 431800 w 3435350"/>
                <a:gd name="connsiteY26" fmla="*/ 7543800 h 9575800"/>
                <a:gd name="connsiteX27" fmla="*/ 533400 w 3435350"/>
                <a:gd name="connsiteY27" fmla="*/ 7289800 h 9575800"/>
                <a:gd name="connsiteX28" fmla="*/ 2987675 w 3435350"/>
                <a:gd name="connsiteY28" fmla="*/ 2806700 h 9575800"/>
                <a:gd name="connsiteX29" fmla="*/ 3251200 w 3435350"/>
                <a:gd name="connsiteY29" fmla="*/ 2324100 h 9575800"/>
                <a:gd name="connsiteX30" fmla="*/ 3327400 w 3435350"/>
                <a:gd name="connsiteY30" fmla="*/ 2120900 h 9575800"/>
                <a:gd name="connsiteX31" fmla="*/ 3403600 w 3435350"/>
                <a:gd name="connsiteY31" fmla="*/ 1854200 h 9575800"/>
                <a:gd name="connsiteX32" fmla="*/ 3435350 w 3435350"/>
                <a:gd name="connsiteY32" fmla="*/ 1476375 h 9575800"/>
                <a:gd name="connsiteX33" fmla="*/ 3419475 w 3435350"/>
                <a:gd name="connsiteY33" fmla="*/ 1184275 h 9575800"/>
                <a:gd name="connsiteX34" fmla="*/ 3352800 w 3435350"/>
                <a:gd name="connsiteY34" fmla="*/ 825500 h 9575800"/>
                <a:gd name="connsiteX35" fmla="*/ 3238500 w 3435350"/>
                <a:gd name="connsiteY35" fmla="*/ 469900 h 9575800"/>
                <a:gd name="connsiteX36" fmla="*/ 3086100 w 3435350"/>
                <a:gd name="connsiteY36" fmla="*/ 0 h 9575800"/>
                <a:gd name="connsiteX37" fmla="*/ 2755900 w 3435350"/>
                <a:gd name="connsiteY37" fmla="*/ 101600 h 9575800"/>
                <a:gd name="connsiteX0" fmla="*/ 2755900 w 3435350"/>
                <a:gd name="connsiteY0" fmla="*/ 101600 h 9575800"/>
                <a:gd name="connsiteX1" fmla="*/ 2860675 w 3435350"/>
                <a:gd name="connsiteY1" fmla="*/ 425450 h 9575800"/>
                <a:gd name="connsiteX2" fmla="*/ 2952750 w 3435350"/>
                <a:gd name="connsiteY2" fmla="*/ 727075 h 9575800"/>
                <a:gd name="connsiteX3" fmla="*/ 3051175 w 3435350"/>
                <a:gd name="connsiteY3" fmla="*/ 1054100 h 9575800"/>
                <a:gd name="connsiteX4" fmla="*/ 3086100 w 3435350"/>
                <a:gd name="connsiteY4" fmla="*/ 1333500 h 9575800"/>
                <a:gd name="connsiteX5" fmla="*/ 3086100 w 3435350"/>
                <a:gd name="connsiteY5" fmla="*/ 1606550 h 9575800"/>
                <a:gd name="connsiteX6" fmla="*/ 3038475 w 3435350"/>
                <a:gd name="connsiteY6" fmla="*/ 1889125 h 9575800"/>
                <a:gd name="connsiteX7" fmla="*/ 2959100 w 3435350"/>
                <a:gd name="connsiteY7" fmla="*/ 2133600 h 9575800"/>
                <a:gd name="connsiteX8" fmla="*/ 2857500 w 3435350"/>
                <a:gd name="connsiteY8" fmla="*/ 2336800 h 9575800"/>
                <a:gd name="connsiteX9" fmla="*/ 663575 w 3435350"/>
                <a:gd name="connsiteY9" fmla="*/ 6318250 h 9575800"/>
                <a:gd name="connsiteX10" fmla="*/ 193675 w 3435350"/>
                <a:gd name="connsiteY10" fmla="*/ 7194550 h 9575800"/>
                <a:gd name="connsiteX11" fmla="*/ 60325 w 3435350"/>
                <a:gd name="connsiteY11" fmla="*/ 7569200 h 9575800"/>
                <a:gd name="connsiteX12" fmla="*/ 0 w 3435350"/>
                <a:gd name="connsiteY12" fmla="*/ 7924800 h 9575800"/>
                <a:gd name="connsiteX13" fmla="*/ 0 w 3435350"/>
                <a:gd name="connsiteY13" fmla="*/ 8331200 h 9575800"/>
                <a:gd name="connsiteX14" fmla="*/ 50800 w 3435350"/>
                <a:gd name="connsiteY14" fmla="*/ 8661400 h 9575800"/>
                <a:gd name="connsiteX15" fmla="*/ 114300 w 3435350"/>
                <a:gd name="connsiteY15" fmla="*/ 8978900 h 9575800"/>
                <a:gd name="connsiteX16" fmla="*/ 241300 w 3435350"/>
                <a:gd name="connsiteY16" fmla="*/ 9258300 h 9575800"/>
                <a:gd name="connsiteX17" fmla="*/ 368300 w 3435350"/>
                <a:gd name="connsiteY17" fmla="*/ 9486900 h 9575800"/>
                <a:gd name="connsiteX18" fmla="*/ 406400 w 3435350"/>
                <a:gd name="connsiteY18" fmla="*/ 9575800 h 9575800"/>
                <a:gd name="connsiteX19" fmla="*/ 698500 w 3435350"/>
                <a:gd name="connsiteY19" fmla="*/ 9385300 h 9575800"/>
                <a:gd name="connsiteX20" fmla="*/ 520700 w 3435350"/>
                <a:gd name="connsiteY20" fmla="*/ 9080500 h 9575800"/>
                <a:gd name="connsiteX21" fmla="*/ 431800 w 3435350"/>
                <a:gd name="connsiteY21" fmla="*/ 8864600 h 9575800"/>
                <a:gd name="connsiteX22" fmla="*/ 368300 w 3435350"/>
                <a:gd name="connsiteY22" fmla="*/ 8559800 h 9575800"/>
                <a:gd name="connsiteX23" fmla="*/ 342900 w 3435350"/>
                <a:gd name="connsiteY23" fmla="*/ 8305800 h 9575800"/>
                <a:gd name="connsiteX24" fmla="*/ 355600 w 3435350"/>
                <a:gd name="connsiteY24" fmla="*/ 8013700 h 9575800"/>
                <a:gd name="connsiteX25" fmla="*/ 368300 w 3435350"/>
                <a:gd name="connsiteY25" fmla="*/ 7696200 h 9575800"/>
                <a:gd name="connsiteX26" fmla="*/ 431800 w 3435350"/>
                <a:gd name="connsiteY26" fmla="*/ 7543800 h 9575800"/>
                <a:gd name="connsiteX27" fmla="*/ 533400 w 3435350"/>
                <a:gd name="connsiteY27" fmla="*/ 7289800 h 9575800"/>
                <a:gd name="connsiteX28" fmla="*/ 2987675 w 3435350"/>
                <a:gd name="connsiteY28" fmla="*/ 2806700 h 9575800"/>
                <a:gd name="connsiteX29" fmla="*/ 3251200 w 3435350"/>
                <a:gd name="connsiteY29" fmla="*/ 2324100 h 9575800"/>
                <a:gd name="connsiteX30" fmla="*/ 3327400 w 3435350"/>
                <a:gd name="connsiteY30" fmla="*/ 2120900 h 9575800"/>
                <a:gd name="connsiteX31" fmla="*/ 3403600 w 3435350"/>
                <a:gd name="connsiteY31" fmla="*/ 1854200 h 9575800"/>
                <a:gd name="connsiteX32" fmla="*/ 3435350 w 3435350"/>
                <a:gd name="connsiteY32" fmla="*/ 1476375 h 9575800"/>
                <a:gd name="connsiteX33" fmla="*/ 3419475 w 3435350"/>
                <a:gd name="connsiteY33" fmla="*/ 1184275 h 9575800"/>
                <a:gd name="connsiteX34" fmla="*/ 3352800 w 3435350"/>
                <a:gd name="connsiteY34" fmla="*/ 825500 h 9575800"/>
                <a:gd name="connsiteX35" fmla="*/ 3238500 w 3435350"/>
                <a:gd name="connsiteY35" fmla="*/ 469900 h 9575800"/>
                <a:gd name="connsiteX36" fmla="*/ 3086100 w 3435350"/>
                <a:gd name="connsiteY36" fmla="*/ 0 h 9575800"/>
                <a:gd name="connsiteX37" fmla="*/ 2755900 w 3435350"/>
                <a:gd name="connsiteY37" fmla="*/ 101600 h 9575800"/>
                <a:gd name="connsiteX0" fmla="*/ 2755900 w 3435350"/>
                <a:gd name="connsiteY0" fmla="*/ 101600 h 9575800"/>
                <a:gd name="connsiteX1" fmla="*/ 2860675 w 3435350"/>
                <a:gd name="connsiteY1" fmla="*/ 425450 h 9575800"/>
                <a:gd name="connsiteX2" fmla="*/ 2952750 w 3435350"/>
                <a:gd name="connsiteY2" fmla="*/ 727075 h 9575800"/>
                <a:gd name="connsiteX3" fmla="*/ 3051175 w 3435350"/>
                <a:gd name="connsiteY3" fmla="*/ 1054100 h 9575800"/>
                <a:gd name="connsiteX4" fmla="*/ 3086100 w 3435350"/>
                <a:gd name="connsiteY4" fmla="*/ 1333500 h 9575800"/>
                <a:gd name="connsiteX5" fmla="*/ 3086100 w 3435350"/>
                <a:gd name="connsiteY5" fmla="*/ 1606550 h 9575800"/>
                <a:gd name="connsiteX6" fmla="*/ 3038475 w 3435350"/>
                <a:gd name="connsiteY6" fmla="*/ 1889125 h 9575800"/>
                <a:gd name="connsiteX7" fmla="*/ 2959100 w 3435350"/>
                <a:gd name="connsiteY7" fmla="*/ 2133600 h 9575800"/>
                <a:gd name="connsiteX8" fmla="*/ 2857500 w 3435350"/>
                <a:gd name="connsiteY8" fmla="*/ 2336800 h 9575800"/>
                <a:gd name="connsiteX9" fmla="*/ 663575 w 3435350"/>
                <a:gd name="connsiteY9" fmla="*/ 6318250 h 9575800"/>
                <a:gd name="connsiteX10" fmla="*/ 193675 w 3435350"/>
                <a:gd name="connsiteY10" fmla="*/ 7194550 h 9575800"/>
                <a:gd name="connsiteX11" fmla="*/ 60325 w 3435350"/>
                <a:gd name="connsiteY11" fmla="*/ 7569200 h 9575800"/>
                <a:gd name="connsiteX12" fmla="*/ 0 w 3435350"/>
                <a:gd name="connsiteY12" fmla="*/ 7924800 h 9575800"/>
                <a:gd name="connsiteX13" fmla="*/ 0 w 3435350"/>
                <a:gd name="connsiteY13" fmla="*/ 8331200 h 9575800"/>
                <a:gd name="connsiteX14" fmla="*/ 50800 w 3435350"/>
                <a:gd name="connsiteY14" fmla="*/ 8661400 h 9575800"/>
                <a:gd name="connsiteX15" fmla="*/ 114300 w 3435350"/>
                <a:gd name="connsiteY15" fmla="*/ 8978900 h 9575800"/>
                <a:gd name="connsiteX16" fmla="*/ 241300 w 3435350"/>
                <a:gd name="connsiteY16" fmla="*/ 9258300 h 9575800"/>
                <a:gd name="connsiteX17" fmla="*/ 368300 w 3435350"/>
                <a:gd name="connsiteY17" fmla="*/ 9486900 h 9575800"/>
                <a:gd name="connsiteX18" fmla="*/ 406400 w 3435350"/>
                <a:gd name="connsiteY18" fmla="*/ 9575800 h 9575800"/>
                <a:gd name="connsiteX19" fmla="*/ 698500 w 3435350"/>
                <a:gd name="connsiteY19" fmla="*/ 9385300 h 9575800"/>
                <a:gd name="connsiteX20" fmla="*/ 520700 w 3435350"/>
                <a:gd name="connsiteY20" fmla="*/ 9080500 h 9575800"/>
                <a:gd name="connsiteX21" fmla="*/ 431800 w 3435350"/>
                <a:gd name="connsiteY21" fmla="*/ 8864600 h 9575800"/>
                <a:gd name="connsiteX22" fmla="*/ 368300 w 3435350"/>
                <a:gd name="connsiteY22" fmla="*/ 8559800 h 9575800"/>
                <a:gd name="connsiteX23" fmla="*/ 342900 w 3435350"/>
                <a:gd name="connsiteY23" fmla="*/ 8305800 h 9575800"/>
                <a:gd name="connsiteX24" fmla="*/ 355600 w 3435350"/>
                <a:gd name="connsiteY24" fmla="*/ 8013700 h 9575800"/>
                <a:gd name="connsiteX25" fmla="*/ 374650 w 3435350"/>
                <a:gd name="connsiteY25" fmla="*/ 7731125 h 9575800"/>
                <a:gd name="connsiteX26" fmla="*/ 431800 w 3435350"/>
                <a:gd name="connsiteY26" fmla="*/ 7543800 h 9575800"/>
                <a:gd name="connsiteX27" fmla="*/ 533400 w 3435350"/>
                <a:gd name="connsiteY27" fmla="*/ 7289800 h 9575800"/>
                <a:gd name="connsiteX28" fmla="*/ 2987675 w 3435350"/>
                <a:gd name="connsiteY28" fmla="*/ 2806700 h 9575800"/>
                <a:gd name="connsiteX29" fmla="*/ 3251200 w 3435350"/>
                <a:gd name="connsiteY29" fmla="*/ 2324100 h 9575800"/>
                <a:gd name="connsiteX30" fmla="*/ 3327400 w 3435350"/>
                <a:gd name="connsiteY30" fmla="*/ 2120900 h 9575800"/>
                <a:gd name="connsiteX31" fmla="*/ 3403600 w 3435350"/>
                <a:gd name="connsiteY31" fmla="*/ 1854200 h 9575800"/>
                <a:gd name="connsiteX32" fmla="*/ 3435350 w 3435350"/>
                <a:gd name="connsiteY32" fmla="*/ 1476375 h 9575800"/>
                <a:gd name="connsiteX33" fmla="*/ 3419475 w 3435350"/>
                <a:gd name="connsiteY33" fmla="*/ 1184275 h 9575800"/>
                <a:gd name="connsiteX34" fmla="*/ 3352800 w 3435350"/>
                <a:gd name="connsiteY34" fmla="*/ 825500 h 9575800"/>
                <a:gd name="connsiteX35" fmla="*/ 3238500 w 3435350"/>
                <a:gd name="connsiteY35" fmla="*/ 469900 h 9575800"/>
                <a:gd name="connsiteX36" fmla="*/ 3086100 w 3435350"/>
                <a:gd name="connsiteY36" fmla="*/ 0 h 9575800"/>
                <a:gd name="connsiteX37" fmla="*/ 2755900 w 3435350"/>
                <a:gd name="connsiteY37" fmla="*/ 101600 h 9575800"/>
                <a:gd name="connsiteX0" fmla="*/ 2771775 w 3451225"/>
                <a:gd name="connsiteY0" fmla="*/ 101600 h 9575800"/>
                <a:gd name="connsiteX1" fmla="*/ 2876550 w 3451225"/>
                <a:gd name="connsiteY1" fmla="*/ 425450 h 9575800"/>
                <a:gd name="connsiteX2" fmla="*/ 2968625 w 3451225"/>
                <a:gd name="connsiteY2" fmla="*/ 727075 h 9575800"/>
                <a:gd name="connsiteX3" fmla="*/ 3067050 w 3451225"/>
                <a:gd name="connsiteY3" fmla="*/ 1054100 h 9575800"/>
                <a:gd name="connsiteX4" fmla="*/ 3101975 w 3451225"/>
                <a:gd name="connsiteY4" fmla="*/ 1333500 h 9575800"/>
                <a:gd name="connsiteX5" fmla="*/ 3101975 w 3451225"/>
                <a:gd name="connsiteY5" fmla="*/ 1606550 h 9575800"/>
                <a:gd name="connsiteX6" fmla="*/ 3054350 w 3451225"/>
                <a:gd name="connsiteY6" fmla="*/ 1889125 h 9575800"/>
                <a:gd name="connsiteX7" fmla="*/ 2974975 w 3451225"/>
                <a:gd name="connsiteY7" fmla="*/ 2133600 h 9575800"/>
                <a:gd name="connsiteX8" fmla="*/ 2873375 w 3451225"/>
                <a:gd name="connsiteY8" fmla="*/ 2336800 h 9575800"/>
                <a:gd name="connsiteX9" fmla="*/ 679450 w 3451225"/>
                <a:gd name="connsiteY9" fmla="*/ 6318250 h 9575800"/>
                <a:gd name="connsiteX10" fmla="*/ 209550 w 3451225"/>
                <a:gd name="connsiteY10" fmla="*/ 7194550 h 9575800"/>
                <a:gd name="connsiteX11" fmla="*/ 76200 w 3451225"/>
                <a:gd name="connsiteY11" fmla="*/ 7569200 h 9575800"/>
                <a:gd name="connsiteX12" fmla="*/ 15875 w 3451225"/>
                <a:gd name="connsiteY12" fmla="*/ 7924800 h 9575800"/>
                <a:gd name="connsiteX13" fmla="*/ 0 w 3451225"/>
                <a:gd name="connsiteY13" fmla="*/ 8318500 h 9575800"/>
                <a:gd name="connsiteX14" fmla="*/ 66675 w 3451225"/>
                <a:gd name="connsiteY14" fmla="*/ 8661400 h 9575800"/>
                <a:gd name="connsiteX15" fmla="*/ 130175 w 3451225"/>
                <a:gd name="connsiteY15" fmla="*/ 8978900 h 9575800"/>
                <a:gd name="connsiteX16" fmla="*/ 257175 w 3451225"/>
                <a:gd name="connsiteY16" fmla="*/ 9258300 h 9575800"/>
                <a:gd name="connsiteX17" fmla="*/ 384175 w 3451225"/>
                <a:gd name="connsiteY17" fmla="*/ 9486900 h 9575800"/>
                <a:gd name="connsiteX18" fmla="*/ 422275 w 3451225"/>
                <a:gd name="connsiteY18" fmla="*/ 9575800 h 9575800"/>
                <a:gd name="connsiteX19" fmla="*/ 714375 w 3451225"/>
                <a:gd name="connsiteY19" fmla="*/ 9385300 h 9575800"/>
                <a:gd name="connsiteX20" fmla="*/ 536575 w 3451225"/>
                <a:gd name="connsiteY20" fmla="*/ 9080500 h 9575800"/>
                <a:gd name="connsiteX21" fmla="*/ 447675 w 3451225"/>
                <a:gd name="connsiteY21" fmla="*/ 8864600 h 9575800"/>
                <a:gd name="connsiteX22" fmla="*/ 384175 w 3451225"/>
                <a:gd name="connsiteY22" fmla="*/ 8559800 h 9575800"/>
                <a:gd name="connsiteX23" fmla="*/ 358775 w 3451225"/>
                <a:gd name="connsiteY23" fmla="*/ 8305800 h 9575800"/>
                <a:gd name="connsiteX24" fmla="*/ 371475 w 3451225"/>
                <a:gd name="connsiteY24" fmla="*/ 8013700 h 9575800"/>
                <a:gd name="connsiteX25" fmla="*/ 390525 w 3451225"/>
                <a:gd name="connsiteY25" fmla="*/ 7731125 h 9575800"/>
                <a:gd name="connsiteX26" fmla="*/ 447675 w 3451225"/>
                <a:gd name="connsiteY26" fmla="*/ 7543800 h 9575800"/>
                <a:gd name="connsiteX27" fmla="*/ 549275 w 3451225"/>
                <a:gd name="connsiteY27" fmla="*/ 7289800 h 9575800"/>
                <a:gd name="connsiteX28" fmla="*/ 3003550 w 3451225"/>
                <a:gd name="connsiteY28" fmla="*/ 2806700 h 9575800"/>
                <a:gd name="connsiteX29" fmla="*/ 3267075 w 3451225"/>
                <a:gd name="connsiteY29" fmla="*/ 2324100 h 9575800"/>
                <a:gd name="connsiteX30" fmla="*/ 3343275 w 3451225"/>
                <a:gd name="connsiteY30" fmla="*/ 2120900 h 9575800"/>
                <a:gd name="connsiteX31" fmla="*/ 3419475 w 3451225"/>
                <a:gd name="connsiteY31" fmla="*/ 1854200 h 9575800"/>
                <a:gd name="connsiteX32" fmla="*/ 3451225 w 3451225"/>
                <a:gd name="connsiteY32" fmla="*/ 1476375 h 9575800"/>
                <a:gd name="connsiteX33" fmla="*/ 3435350 w 3451225"/>
                <a:gd name="connsiteY33" fmla="*/ 1184275 h 9575800"/>
                <a:gd name="connsiteX34" fmla="*/ 3368675 w 3451225"/>
                <a:gd name="connsiteY34" fmla="*/ 825500 h 9575800"/>
                <a:gd name="connsiteX35" fmla="*/ 3254375 w 3451225"/>
                <a:gd name="connsiteY35" fmla="*/ 469900 h 9575800"/>
                <a:gd name="connsiteX36" fmla="*/ 3101975 w 3451225"/>
                <a:gd name="connsiteY36" fmla="*/ 0 h 9575800"/>
                <a:gd name="connsiteX37" fmla="*/ 2771775 w 3451225"/>
                <a:gd name="connsiteY37" fmla="*/ 101600 h 9575800"/>
                <a:gd name="connsiteX0" fmla="*/ 2771775 w 3451225"/>
                <a:gd name="connsiteY0" fmla="*/ 101600 h 9575800"/>
                <a:gd name="connsiteX1" fmla="*/ 2876550 w 3451225"/>
                <a:gd name="connsiteY1" fmla="*/ 425450 h 9575800"/>
                <a:gd name="connsiteX2" fmla="*/ 2968625 w 3451225"/>
                <a:gd name="connsiteY2" fmla="*/ 727075 h 9575800"/>
                <a:gd name="connsiteX3" fmla="*/ 3067050 w 3451225"/>
                <a:gd name="connsiteY3" fmla="*/ 1054100 h 9575800"/>
                <a:gd name="connsiteX4" fmla="*/ 3101975 w 3451225"/>
                <a:gd name="connsiteY4" fmla="*/ 1333500 h 9575800"/>
                <a:gd name="connsiteX5" fmla="*/ 3101975 w 3451225"/>
                <a:gd name="connsiteY5" fmla="*/ 1606550 h 9575800"/>
                <a:gd name="connsiteX6" fmla="*/ 3054350 w 3451225"/>
                <a:gd name="connsiteY6" fmla="*/ 1889125 h 9575800"/>
                <a:gd name="connsiteX7" fmla="*/ 2974975 w 3451225"/>
                <a:gd name="connsiteY7" fmla="*/ 2133600 h 9575800"/>
                <a:gd name="connsiteX8" fmla="*/ 2873375 w 3451225"/>
                <a:gd name="connsiteY8" fmla="*/ 2336800 h 9575800"/>
                <a:gd name="connsiteX9" fmla="*/ 679450 w 3451225"/>
                <a:gd name="connsiteY9" fmla="*/ 6318250 h 9575800"/>
                <a:gd name="connsiteX10" fmla="*/ 209550 w 3451225"/>
                <a:gd name="connsiteY10" fmla="*/ 7194550 h 9575800"/>
                <a:gd name="connsiteX11" fmla="*/ 76200 w 3451225"/>
                <a:gd name="connsiteY11" fmla="*/ 7569200 h 9575800"/>
                <a:gd name="connsiteX12" fmla="*/ 15875 w 3451225"/>
                <a:gd name="connsiteY12" fmla="*/ 7924800 h 9575800"/>
                <a:gd name="connsiteX13" fmla="*/ 0 w 3451225"/>
                <a:gd name="connsiteY13" fmla="*/ 8318500 h 9575800"/>
                <a:gd name="connsiteX14" fmla="*/ 66675 w 3451225"/>
                <a:gd name="connsiteY14" fmla="*/ 8661400 h 9575800"/>
                <a:gd name="connsiteX15" fmla="*/ 130175 w 3451225"/>
                <a:gd name="connsiteY15" fmla="*/ 8978900 h 9575800"/>
                <a:gd name="connsiteX16" fmla="*/ 257175 w 3451225"/>
                <a:gd name="connsiteY16" fmla="*/ 9258300 h 9575800"/>
                <a:gd name="connsiteX17" fmla="*/ 384175 w 3451225"/>
                <a:gd name="connsiteY17" fmla="*/ 9486900 h 9575800"/>
                <a:gd name="connsiteX18" fmla="*/ 422275 w 3451225"/>
                <a:gd name="connsiteY18" fmla="*/ 9575800 h 9575800"/>
                <a:gd name="connsiteX19" fmla="*/ 714375 w 3451225"/>
                <a:gd name="connsiteY19" fmla="*/ 9385300 h 9575800"/>
                <a:gd name="connsiteX20" fmla="*/ 536575 w 3451225"/>
                <a:gd name="connsiteY20" fmla="*/ 9080500 h 9575800"/>
                <a:gd name="connsiteX21" fmla="*/ 447675 w 3451225"/>
                <a:gd name="connsiteY21" fmla="*/ 8864600 h 9575800"/>
                <a:gd name="connsiteX22" fmla="*/ 384175 w 3451225"/>
                <a:gd name="connsiteY22" fmla="*/ 8559800 h 9575800"/>
                <a:gd name="connsiteX23" fmla="*/ 358775 w 3451225"/>
                <a:gd name="connsiteY23" fmla="*/ 8305800 h 9575800"/>
                <a:gd name="connsiteX24" fmla="*/ 371475 w 3451225"/>
                <a:gd name="connsiteY24" fmla="*/ 8013700 h 9575800"/>
                <a:gd name="connsiteX25" fmla="*/ 390525 w 3451225"/>
                <a:gd name="connsiteY25" fmla="*/ 7731125 h 9575800"/>
                <a:gd name="connsiteX26" fmla="*/ 447675 w 3451225"/>
                <a:gd name="connsiteY26" fmla="*/ 7543800 h 9575800"/>
                <a:gd name="connsiteX27" fmla="*/ 549275 w 3451225"/>
                <a:gd name="connsiteY27" fmla="*/ 7289800 h 9575800"/>
                <a:gd name="connsiteX28" fmla="*/ 3003550 w 3451225"/>
                <a:gd name="connsiteY28" fmla="*/ 2806700 h 9575800"/>
                <a:gd name="connsiteX29" fmla="*/ 3267075 w 3451225"/>
                <a:gd name="connsiteY29" fmla="*/ 2324100 h 9575800"/>
                <a:gd name="connsiteX30" fmla="*/ 3343275 w 3451225"/>
                <a:gd name="connsiteY30" fmla="*/ 2120900 h 9575800"/>
                <a:gd name="connsiteX31" fmla="*/ 3419475 w 3451225"/>
                <a:gd name="connsiteY31" fmla="*/ 1854200 h 9575800"/>
                <a:gd name="connsiteX32" fmla="*/ 3451225 w 3451225"/>
                <a:gd name="connsiteY32" fmla="*/ 1476375 h 9575800"/>
                <a:gd name="connsiteX33" fmla="*/ 3435350 w 3451225"/>
                <a:gd name="connsiteY33" fmla="*/ 1184275 h 9575800"/>
                <a:gd name="connsiteX34" fmla="*/ 3368675 w 3451225"/>
                <a:gd name="connsiteY34" fmla="*/ 825500 h 9575800"/>
                <a:gd name="connsiteX35" fmla="*/ 3254375 w 3451225"/>
                <a:gd name="connsiteY35" fmla="*/ 469900 h 9575800"/>
                <a:gd name="connsiteX36" fmla="*/ 3101975 w 3451225"/>
                <a:gd name="connsiteY36" fmla="*/ 0 h 9575800"/>
                <a:gd name="connsiteX37" fmla="*/ 2771775 w 3451225"/>
                <a:gd name="connsiteY37" fmla="*/ 101600 h 9575800"/>
                <a:gd name="connsiteX0" fmla="*/ 2771842 w 3451292"/>
                <a:gd name="connsiteY0" fmla="*/ 101600 h 9575800"/>
                <a:gd name="connsiteX1" fmla="*/ 2876617 w 3451292"/>
                <a:gd name="connsiteY1" fmla="*/ 425450 h 9575800"/>
                <a:gd name="connsiteX2" fmla="*/ 2968692 w 3451292"/>
                <a:gd name="connsiteY2" fmla="*/ 727075 h 9575800"/>
                <a:gd name="connsiteX3" fmla="*/ 3067117 w 3451292"/>
                <a:gd name="connsiteY3" fmla="*/ 1054100 h 9575800"/>
                <a:gd name="connsiteX4" fmla="*/ 3102042 w 3451292"/>
                <a:gd name="connsiteY4" fmla="*/ 1333500 h 9575800"/>
                <a:gd name="connsiteX5" fmla="*/ 3102042 w 3451292"/>
                <a:gd name="connsiteY5" fmla="*/ 1606550 h 9575800"/>
                <a:gd name="connsiteX6" fmla="*/ 3054417 w 3451292"/>
                <a:gd name="connsiteY6" fmla="*/ 1889125 h 9575800"/>
                <a:gd name="connsiteX7" fmla="*/ 2975042 w 3451292"/>
                <a:gd name="connsiteY7" fmla="*/ 2133600 h 9575800"/>
                <a:gd name="connsiteX8" fmla="*/ 2873442 w 3451292"/>
                <a:gd name="connsiteY8" fmla="*/ 2336800 h 9575800"/>
                <a:gd name="connsiteX9" fmla="*/ 679517 w 3451292"/>
                <a:gd name="connsiteY9" fmla="*/ 6318250 h 9575800"/>
                <a:gd name="connsiteX10" fmla="*/ 209617 w 3451292"/>
                <a:gd name="connsiteY10" fmla="*/ 7194550 h 9575800"/>
                <a:gd name="connsiteX11" fmla="*/ 76267 w 3451292"/>
                <a:gd name="connsiteY11" fmla="*/ 7569200 h 9575800"/>
                <a:gd name="connsiteX12" fmla="*/ 15942 w 3451292"/>
                <a:gd name="connsiteY12" fmla="*/ 7924800 h 9575800"/>
                <a:gd name="connsiteX13" fmla="*/ 67 w 3451292"/>
                <a:gd name="connsiteY13" fmla="*/ 8318500 h 9575800"/>
                <a:gd name="connsiteX14" fmla="*/ 66742 w 3451292"/>
                <a:gd name="connsiteY14" fmla="*/ 8661400 h 9575800"/>
                <a:gd name="connsiteX15" fmla="*/ 130242 w 3451292"/>
                <a:gd name="connsiteY15" fmla="*/ 8978900 h 9575800"/>
                <a:gd name="connsiteX16" fmla="*/ 257242 w 3451292"/>
                <a:gd name="connsiteY16" fmla="*/ 9258300 h 9575800"/>
                <a:gd name="connsiteX17" fmla="*/ 384242 w 3451292"/>
                <a:gd name="connsiteY17" fmla="*/ 9486900 h 9575800"/>
                <a:gd name="connsiteX18" fmla="*/ 422342 w 3451292"/>
                <a:gd name="connsiteY18" fmla="*/ 9575800 h 9575800"/>
                <a:gd name="connsiteX19" fmla="*/ 714442 w 3451292"/>
                <a:gd name="connsiteY19" fmla="*/ 9385300 h 9575800"/>
                <a:gd name="connsiteX20" fmla="*/ 536642 w 3451292"/>
                <a:gd name="connsiteY20" fmla="*/ 9080500 h 9575800"/>
                <a:gd name="connsiteX21" fmla="*/ 447742 w 3451292"/>
                <a:gd name="connsiteY21" fmla="*/ 8864600 h 9575800"/>
                <a:gd name="connsiteX22" fmla="*/ 384242 w 3451292"/>
                <a:gd name="connsiteY22" fmla="*/ 8559800 h 9575800"/>
                <a:gd name="connsiteX23" fmla="*/ 358842 w 3451292"/>
                <a:gd name="connsiteY23" fmla="*/ 8305800 h 9575800"/>
                <a:gd name="connsiteX24" fmla="*/ 371542 w 3451292"/>
                <a:gd name="connsiteY24" fmla="*/ 8013700 h 9575800"/>
                <a:gd name="connsiteX25" fmla="*/ 390592 w 3451292"/>
                <a:gd name="connsiteY25" fmla="*/ 7731125 h 9575800"/>
                <a:gd name="connsiteX26" fmla="*/ 447742 w 3451292"/>
                <a:gd name="connsiteY26" fmla="*/ 7543800 h 9575800"/>
                <a:gd name="connsiteX27" fmla="*/ 549342 w 3451292"/>
                <a:gd name="connsiteY27" fmla="*/ 7289800 h 9575800"/>
                <a:gd name="connsiteX28" fmla="*/ 3003617 w 3451292"/>
                <a:gd name="connsiteY28" fmla="*/ 2806700 h 9575800"/>
                <a:gd name="connsiteX29" fmla="*/ 3267142 w 3451292"/>
                <a:gd name="connsiteY29" fmla="*/ 2324100 h 9575800"/>
                <a:gd name="connsiteX30" fmla="*/ 3343342 w 3451292"/>
                <a:gd name="connsiteY30" fmla="*/ 2120900 h 9575800"/>
                <a:gd name="connsiteX31" fmla="*/ 3419542 w 3451292"/>
                <a:gd name="connsiteY31" fmla="*/ 1854200 h 9575800"/>
                <a:gd name="connsiteX32" fmla="*/ 3451292 w 3451292"/>
                <a:gd name="connsiteY32" fmla="*/ 1476375 h 9575800"/>
                <a:gd name="connsiteX33" fmla="*/ 3435417 w 3451292"/>
                <a:gd name="connsiteY33" fmla="*/ 1184275 h 9575800"/>
                <a:gd name="connsiteX34" fmla="*/ 3368742 w 3451292"/>
                <a:gd name="connsiteY34" fmla="*/ 825500 h 9575800"/>
                <a:gd name="connsiteX35" fmla="*/ 3254442 w 3451292"/>
                <a:gd name="connsiteY35" fmla="*/ 469900 h 9575800"/>
                <a:gd name="connsiteX36" fmla="*/ 3102042 w 3451292"/>
                <a:gd name="connsiteY36" fmla="*/ 0 h 9575800"/>
                <a:gd name="connsiteX37" fmla="*/ 2771842 w 3451292"/>
                <a:gd name="connsiteY37" fmla="*/ 101600 h 9575800"/>
                <a:gd name="connsiteX0" fmla="*/ 2771842 w 3451292"/>
                <a:gd name="connsiteY0" fmla="*/ 101600 h 9575800"/>
                <a:gd name="connsiteX1" fmla="*/ 2876617 w 3451292"/>
                <a:gd name="connsiteY1" fmla="*/ 425450 h 9575800"/>
                <a:gd name="connsiteX2" fmla="*/ 2968692 w 3451292"/>
                <a:gd name="connsiteY2" fmla="*/ 727075 h 9575800"/>
                <a:gd name="connsiteX3" fmla="*/ 3067117 w 3451292"/>
                <a:gd name="connsiteY3" fmla="*/ 1054100 h 9575800"/>
                <a:gd name="connsiteX4" fmla="*/ 3102042 w 3451292"/>
                <a:gd name="connsiteY4" fmla="*/ 1333500 h 9575800"/>
                <a:gd name="connsiteX5" fmla="*/ 3102042 w 3451292"/>
                <a:gd name="connsiteY5" fmla="*/ 1606550 h 9575800"/>
                <a:gd name="connsiteX6" fmla="*/ 3054417 w 3451292"/>
                <a:gd name="connsiteY6" fmla="*/ 1889125 h 9575800"/>
                <a:gd name="connsiteX7" fmla="*/ 2975042 w 3451292"/>
                <a:gd name="connsiteY7" fmla="*/ 2133600 h 9575800"/>
                <a:gd name="connsiteX8" fmla="*/ 2873442 w 3451292"/>
                <a:gd name="connsiteY8" fmla="*/ 2336800 h 9575800"/>
                <a:gd name="connsiteX9" fmla="*/ 679517 w 3451292"/>
                <a:gd name="connsiteY9" fmla="*/ 6318250 h 9575800"/>
                <a:gd name="connsiteX10" fmla="*/ 209617 w 3451292"/>
                <a:gd name="connsiteY10" fmla="*/ 7194550 h 9575800"/>
                <a:gd name="connsiteX11" fmla="*/ 76267 w 3451292"/>
                <a:gd name="connsiteY11" fmla="*/ 7569200 h 9575800"/>
                <a:gd name="connsiteX12" fmla="*/ 15942 w 3451292"/>
                <a:gd name="connsiteY12" fmla="*/ 7924800 h 9575800"/>
                <a:gd name="connsiteX13" fmla="*/ 67 w 3451292"/>
                <a:gd name="connsiteY13" fmla="*/ 8318500 h 9575800"/>
                <a:gd name="connsiteX14" fmla="*/ 54042 w 3451292"/>
                <a:gd name="connsiteY14" fmla="*/ 8696325 h 9575800"/>
                <a:gd name="connsiteX15" fmla="*/ 130242 w 3451292"/>
                <a:gd name="connsiteY15" fmla="*/ 8978900 h 9575800"/>
                <a:gd name="connsiteX16" fmla="*/ 257242 w 3451292"/>
                <a:gd name="connsiteY16" fmla="*/ 9258300 h 9575800"/>
                <a:gd name="connsiteX17" fmla="*/ 384242 w 3451292"/>
                <a:gd name="connsiteY17" fmla="*/ 9486900 h 9575800"/>
                <a:gd name="connsiteX18" fmla="*/ 422342 w 3451292"/>
                <a:gd name="connsiteY18" fmla="*/ 9575800 h 9575800"/>
                <a:gd name="connsiteX19" fmla="*/ 714442 w 3451292"/>
                <a:gd name="connsiteY19" fmla="*/ 9385300 h 9575800"/>
                <a:gd name="connsiteX20" fmla="*/ 536642 w 3451292"/>
                <a:gd name="connsiteY20" fmla="*/ 9080500 h 9575800"/>
                <a:gd name="connsiteX21" fmla="*/ 447742 w 3451292"/>
                <a:gd name="connsiteY21" fmla="*/ 8864600 h 9575800"/>
                <a:gd name="connsiteX22" fmla="*/ 384242 w 3451292"/>
                <a:gd name="connsiteY22" fmla="*/ 8559800 h 9575800"/>
                <a:gd name="connsiteX23" fmla="*/ 358842 w 3451292"/>
                <a:gd name="connsiteY23" fmla="*/ 8305800 h 9575800"/>
                <a:gd name="connsiteX24" fmla="*/ 371542 w 3451292"/>
                <a:gd name="connsiteY24" fmla="*/ 8013700 h 9575800"/>
                <a:gd name="connsiteX25" fmla="*/ 390592 w 3451292"/>
                <a:gd name="connsiteY25" fmla="*/ 7731125 h 9575800"/>
                <a:gd name="connsiteX26" fmla="*/ 447742 w 3451292"/>
                <a:gd name="connsiteY26" fmla="*/ 7543800 h 9575800"/>
                <a:gd name="connsiteX27" fmla="*/ 549342 w 3451292"/>
                <a:gd name="connsiteY27" fmla="*/ 7289800 h 9575800"/>
                <a:gd name="connsiteX28" fmla="*/ 3003617 w 3451292"/>
                <a:gd name="connsiteY28" fmla="*/ 2806700 h 9575800"/>
                <a:gd name="connsiteX29" fmla="*/ 3267142 w 3451292"/>
                <a:gd name="connsiteY29" fmla="*/ 2324100 h 9575800"/>
                <a:gd name="connsiteX30" fmla="*/ 3343342 w 3451292"/>
                <a:gd name="connsiteY30" fmla="*/ 2120900 h 9575800"/>
                <a:gd name="connsiteX31" fmla="*/ 3419542 w 3451292"/>
                <a:gd name="connsiteY31" fmla="*/ 1854200 h 9575800"/>
                <a:gd name="connsiteX32" fmla="*/ 3451292 w 3451292"/>
                <a:gd name="connsiteY32" fmla="*/ 1476375 h 9575800"/>
                <a:gd name="connsiteX33" fmla="*/ 3435417 w 3451292"/>
                <a:gd name="connsiteY33" fmla="*/ 1184275 h 9575800"/>
                <a:gd name="connsiteX34" fmla="*/ 3368742 w 3451292"/>
                <a:gd name="connsiteY34" fmla="*/ 825500 h 9575800"/>
                <a:gd name="connsiteX35" fmla="*/ 3254442 w 3451292"/>
                <a:gd name="connsiteY35" fmla="*/ 469900 h 9575800"/>
                <a:gd name="connsiteX36" fmla="*/ 3102042 w 3451292"/>
                <a:gd name="connsiteY36" fmla="*/ 0 h 9575800"/>
                <a:gd name="connsiteX37" fmla="*/ 2771842 w 3451292"/>
                <a:gd name="connsiteY37" fmla="*/ 101600 h 9575800"/>
                <a:gd name="connsiteX0" fmla="*/ 2771842 w 3451292"/>
                <a:gd name="connsiteY0" fmla="*/ 101600 h 9575800"/>
                <a:gd name="connsiteX1" fmla="*/ 2876617 w 3451292"/>
                <a:gd name="connsiteY1" fmla="*/ 425450 h 9575800"/>
                <a:gd name="connsiteX2" fmla="*/ 2968692 w 3451292"/>
                <a:gd name="connsiteY2" fmla="*/ 727075 h 9575800"/>
                <a:gd name="connsiteX3" fmla="*/ 3067117 w 3451292"/>
                <a:gd name="connsiteY3" fmla="*/ 1054100 h 9575800"/>
                <a:gd name="connsiteX4" fmla="*/ 3102042 w 3451292"/>
                <a:gd name="connsiteY4" fmla="*/ 1333500 h 9575800"/>
                <a:gd name="connsiteX5" fmla="*/ 3102042 w 3451292"/>
                <a:gd name="connsiteY5" fmla="*/ 1606550 h 9575800"/>
                <a:gd name="connsiteX6" fmla="*/ 3054417 w 3451292"/>
                <a:gd name="connsiteY6" fmla="*/ 1889125 h 9575800"/>
                <a:gd name="connsiteX7" fmla="*/ 2975042 w 3451292"/>
                <a:gd name="connsiteY7" fmla="*/ 2133600 h 9575800"/>
                <a:gd name="connsiteX8" fmla="*/ 2873442 w 3451292"/>
                <a:gd name="connsiteY8" fmla="*/ 2336800 h 9575800"/>
                <a:gd name="connsiteX9" fmla="*/ 679517 w 3451292"/>
                <a:gd name="connsiteY9" fmla="*/ 6318250 h 9575800"/>
                <a:gd name="connsiteX10" fmla="*/ 209617 w 3451292"/>
                <a:gd name="connsiteY10" fmla="*/ 7194550 h 9575800"/>
                <a:gd name="connsiteX11" fmla="*/ 76267 w 3451292"/>
                <a:gd name="connsiteY11" fmla="*/ 7569200 h 9575800"/>
                <a:gd name="connsiteX12" fmla="*/ 15942 w 3451292"/>
                <a:gd name="connsiteY12" fmla="*/ 7924800 h 9575800"/>
                <a:gd name="connsiteX13" fmla="*/ 67 w 3451292"/>
                <a:gd name="connsiteY13" fmla="*/ 8318500 h 9575800"/>
                <a:gd name="connsiteX14" fmla="*/ 54042 w 3451292"/>
                <a:gd name="connsiteY14" fmla="*/ 8696325 h 9575800"/>
                <a:gd name="connsiteX15" fmla="*/ 130242 w 3451292"/>
                <a:gd name="connsiteY15" fmla="*/ 8978900 h 9575800"/>
                <a:gd name="connsiteX16" fmla="*/ 247717 w 3451292"/>
                <a:gd name="connsiteY16" fmla="*/ 9283700 h 9575800"/>
                <a:gd name="connsiteX17" fmla="*/ 384242 w 3451292"/>
                <a:gd name="connsiteY17" fmla="*/ 9486900 h 9575800"/>
                <a:gd name="connsiteX18" fmla="*/ 422342 w 3451292"/>
                <a:gd name="connsiteY18" fmla="*/ 9575800 h 9575800"/>
                <a:gd name="connsiteX19" fmla="*/ 714442 w 3451292"/>
                <a:gd name="connsiteY19" fmla="*/ 9385300 h 9575800"/>
                <a:gd name="connsiteX20" fmla="*/ 536642 w 3451292"/>
                <a:gd name="connsiteY20" fmla="*/ 9080500 h 9575800"/>
                <a:gd name="connsiteX21" fmla="*/ 447742 w 3451292"/>
                <a:gd name="connsiteY21" fmla="*/ 8864600 h 9575800"/>
                <a:gd name="connsiteX22" fmla="*/ 384242 w 3451292"/>
                <a:gd name="connsiteY22" fmla="*/ 8559800 h 9575800"/>
                <a:gd name="connsiteX23" fmla="*/ 358842 w 3451292"/>
                <a:gd name="connsiteY23" fmla="*/ 8305800 h 9575800"/>
                <a:gd name="connsiteX24" fmla="*/ 371542 w 3451292"/>
                <a:gd name="connsiteY24" fmla="*/ 8013700 h 9575800"/>
                <a:gd name="connsiteX25" fmla="*/ 390592 w 3451292"/>
                <a:gd name="connsiteY25" fmla="*/ 7731125 h 9575800"/>
                <a:gd name="connsiteX26" fmla="*/ 447742 w 3451292"/>
                <a:gd name="connsiteY26" fmla="*/ 7543800 h 9575800"/>
                <a:gd name="connsiteX27" fmla="*/ 549342 w 3451292"/>
                <a:gd name="connsiteY27" fmla="*/ 7289800 h 9575800"/>
                <a:gd name="connsiteX28" fmla="*/ 3003617 w 3451292"/>
                <a:gd name="connsiteY28" fmla="*/ 2806700 h 9575800"/>
                <a:gd name="connsiteX29" fmla="*/ 3267142 w 3451292"/>
                <a:gd name="connsiteY29" fmla="*/ 2324100 h 9575800"/>
                <a:gd name="connsiteX30" fmla="*/ 3343342 w 3451292"/>
                <a:gd name="connsiteY30" fmla="*/ 2120900 h 9575800"/>
                <a:gd name="connsiteX31" fmla="*/ 3419542 w 3451292"/>
                <a:gd name="connsiteY31" fmla="*/ 1854200 h 9575800"/>
                <a:gd name="connsiteX32" fmla="*/ 3451292 w 3451292"/>
                <a:gd name="connsiteY32" fmla="*/ 1476375 h 9575800"/>
                <a:gd name="connsiteX33" fmla="*/ 3435417 w 3451292"/>
                <a:gd name="connsiteY33" fmla="*/ 1184275 h 9575800"/>
                <a:gd name="connsiteX34" fmla="*/ 3368742 w 3451292"/>
                <a:gd name="connsiteY34" fmla="*/ 825500 h 9575800"/>
                <a:gd name="connsiteX35" fmla="*/ 3254442 w 3451292"/>
                <a:gd name="connsiteY35" fmla="*/ 469900 h 9575800"/>
                <a:gd name="connsiteX36" fmla="*/ 3102042 w 3451292"/>
                <a:gd name="connsiteY36" fmla="*/ 0 h 9575800"/>
                <a:gd name="connsiteX37" fmla="*/ 2771842 w 3451292"/>
                <a:gd name="connsiteY37" fmla="*/ 101600 h 9575800"/>
                <a:gd name="connsiteX0" fmla="*/ 2771842 w 3451292"/>
                <a:gd name="connsiteY0" fmla="*/ 101600 h 9575800"/>
                <a:gd name="connsiteX1" fmla="*/ 2876617 w 3451292"/>
                <a:gd name="connsiteY1" fmla="*/ 425450 h 9575800"/>
                <a:gd name="connsiteX2" fmla="*/ 2968692 w 3451292"/>
                <a:gd name="connsiteY2" fmla="*/ 727075 h 9575800"/>
                <a:gd name="connsiteX3" fmla="*/ 3067117 w 3451292"/>
                <a:gd name="connsiteY3" fmla="*/ 1054100 h 9575800"/>
                <a:gd name="connsiteX4" fmla="*/ 3102042 w 3451292"/>
                <a:gd name="connsiteY4" fmla="*/ 1333500 h 9575800"/>
                <a:gd name="connsiteX5" fmla="*/ 3102042 w 3451292"/>
                <a:gd name="connsiteY5" fmla="*/ 1606550 h 9575800"/>
                <a:gd name="connsiteX6" fmla="*/ 3054417 w 3451292"/>
                <a:gd name="connsiteY6" fmla="*/ 1889125 h 9575800"/>
                <a:gd name="connsiteX7" fmla="*/ 2975042 w 3451292"/>
                <a:gd name="connsiteY7" fmla="*/ 2133600 h 9575800"/>
                <a:gd name="connsiteX8" fmla="*/ 2873442 w 3451292"/>
                <a:gd name="connsiteY8" fmla="*/ 2336800 h 9575800"/>
                <a:gd name="connsiteX9" fmla="*/ 679517 w 3451292"/>
                <a:gd name="connsiteY9" fmla="*/ 6318250 h 9575800"/>
                <a:gd name="connsiteX10" fmla="*/ 209617 w 3451292"/>
                <a:gd name="connsiteY10" fmla="*/ 7194550 h 9575800"/>
                <a:gd name="connsiteX11" fmla="*/ 76267 w 3451292"/>
                <a:gd name="connsiteY11" fmla="*/ 7569200 h 9575800"/>
                <a:gd name="connsiteX12" fmla="*/ 15942 w 3451292"/>
                <a:gd name="connsiteY12" fmla="*/ 7924800 h 9575800"/>
                <a:gd name="connsiteX13" fmla="*/ 67 w 3451292"/>
                <a:gd name="connsiteY13" fmla="*/ 8318500 h 9575800"/>
                <a:gd name="connsiteX14" fmla="*/ 54042 w 3451292"/>
                <a:gd name="connsiteY14" fmla="*/ 8696325 h 9575800"/>
                <a:gd name="connsiteX15" fmla="*/ 130242 w 3451292"/>
                <a:gd name="connsiteY15" fmla="*/ 8978900 h 9575800"/>
                <a:gd name="connsiteX16" fmla="*/ 247717 w 3451292"/>
                <a:gd name="connsiteY16" fmla="*/ 9283700 h 9575800"/>
                <a:gd name="connsiteX17" fmla="*/ 362017 w 3451292"/>
                <a:gd name="connsiteY17" fmla="*/ 9474200 h 9575800"/>
                <a:gd name="connsiteX18" fmla="*/ 422342 w 3451292"/>
                <a:gd name="connsiteY18" fmla="*/ 9575800 h 9575800"/>
                <a:gd name="connsiteX19" fmla="*/ 714442 w 3451292"/>
                <a:gd name="connsiteY19" fmla="*/ 9385300 h 9575800"/>
                <a:gd name="connsiteX20" fmla="*/ 536642 w 3451292"/>
                <a:gd name="connsiteY20" fmla="*/ 9080500 h 9575800"/>
                <a:gd name="connsiteX21" fmla="*/ 447742 w 3451292"/>
                <a:gd name="connsiteY21" fmla="*/ 8864600 h 9575800"/>
                <a:gd name="connsiteX22" fmla="*/ 384242 w 3451292"/>
                <a:gd name="connsiteY22" fmla="*/ 8559800 h 9575800"/>
                <a:gd name="connsiteX23" fmla="*/ 358842 w 3451292"/>
                <a:gd name="connsiteY23" fmla="*/ 8305800 h 9575800"/>
                <a:gd name="connsiteX24" fmla="*/ 371542 w 3451292"/>
                <a:gd name="connsiteY24" fmla="*/ 8013700 h 9575800"/>
                <a:gd name="connsiteX25" fmla="*/ 390592 w 3451292"/>
                <a:gd name="connsiteY25" fmla="*/ 7731125 h 9575800"/>
                <a:gd name="connsiteX26" fmla="*/ 447742 w 3451292"/>
                <a:gd name="connsiteY26" fmla="*/ 7543800 h 9575800"/>
                <a:gd name="connsiteX27" fmla="*/ 549342 w 3451292"/>
                <a:gd name="connsiteY27" fmla="*/ 7289800 h 9575800"/>
                <a:gd name="connsiteX28" fmla="*/ 3003617 w 3451292"/>
                <a:gd name="connsiteY28" fmla="*/ 2806700 h 9575800"/>
                <a:gd name="connsiteX29" fmla="*/ 3267142 w 3451292"/>
                <a:gd name="connsiteY29" fmla="*/ 2324100 h 9575800"/>
                <a:gd name="connsiteX30" fmla="*/ 3343342 w 3451292"/>
                <a:gd name="connsiteY30" fmla="*/ 2120900 h 9575800"/>
                <a:gd name="connsiteX31" fmla="*/ 3419542 w 3451292"/>
                <a:gd name="connsiteY31" fmla="*/ 1854200 h 9575800"/>
                <a:gd name="connsiteX32" fmla="*/ 3451292 w 3451292"/>
                <a:gd name="connsiteY32" fmla="*/ 1476375 h 9575800"/>
                <a:gd name="connsiteX33" fmla="*/ 3435417 w 3451292"/>
                <a:gd name="connsiteY33" fmla="*/ 1184275 h 9575800"/>
                <a:gd name="connsiteX34" fmla="*/ 3368742 w 3451292"/>
                <a:gd name="connsiteY34" fmla="*/ 825500 h 9575800"/>
                <a:gd name="connsiteX35" fmla="*/ 3254442 w 3451292"/>
                <a:gd name="connsiteY35" fmla="*/ 469900 h 9575800"/>
                <a:gd name="connsiteX36" fmla="*/ 3102042 w 3451292"/>
                <a:gd name="connsiteY36" fmla="*/ 0 h 9575800"/>
                <a:gd name="connsiteX37" fmla="*/ 2771842 w 3451292"/>
                <a:gd name="connsiteY37" fmla="*/ 101600 h 957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51292" h="9575800">
                  <a:moveTo>
                    <a:pt x="2771842" y="101600"/>
                  </a:moveTo>
                  <a:cubicBezTo>
                    <a:pt x="2803592" y="216958"/>
                    <a:pt x="2838517" y="319617"/>
                    <a:pt x="2876617" y="425450"/>
                  </a:cubicBezTo>
                  <a:lnTo>
                    <a:pt x="2968692" y="727075"/>
                  </a:lnTo>
                  <a:lnTo>
                    <a:pt x="3067117" y="1054100"/>
                  </a:lnTo>
                  <a:lnTo>
                    <a:pt x="3102042" y="1333500"/>
                  </a:lnTo>
                  <a:lnTo>
                    <a:pt x="3102042" y="1606550"/>
                  </a:lnTo>
                  <a:lnTo>
                    <a:pt x="3054417" y="1889125"/>
                  </a:lnTo>
                  <a:lnTo>
                    <a:pt x="2975042" y="2133600"/>
                  </a:lnTo>
                  <a:cubicBezTo>
                    <a:pt x="2941175" y="2201333"/>
                    <a:pt x="3256029" y="1639358"/>
                    <a:pt x="2873442" y="2336800"/>
                  </a:cubicBezTo>
                  <a:lnTo>
                    <a:pt x="679517" y="6318250"/>
                  </a:lnTo>
                  <a:cubicBezTo>
                    <a:pt x="399059" y="6838950"/>
                    <a:pt x="363075" y="6896100"/>
                    <a:pt x="209617" y="7194550"/>
                  </a:cubicBezTo>
                  <a:lnTo>
                    <a:pt x="76267" y="7569200"/>
                  </a:lnTo>
                  <a:lnTo>
                    <a:pt x="15942" y="7924800"/>
                  </a:lnTo>
                  <a:cubicBezTo>
                    <a:pt x="10650" y="8056033"/>
                    <a:pt x="-991" y="8107892"/>
                    <a:pt x="67" y="8318500"/>
                  </a:cubicBezTo>
                  <a:cubicBezTo>
                    <a:pt x="22292" y="8543925"/>
                    <a:pt x="31817" y="8582025"/>
                    <a:pt x="54042" y="8696325"/>
                  </a:cubicBezTo>
                  <a:lnTo>
                    <a:pt x="130242" y="8978900"/>
                  </a:lnTo>
                  <a:lnTo>
                    <a:pt x="247717" y="9283700"/>
                  </a:lnTo>
                  <a:lnTo>
                    <a:pt x="362017" y="9474200"/>
                  </a:lnTo>
                  <a:lnTo>
                    <a:pt x="422342" y="9575800"/>
                  </a:lnTo>
                  <a:lnTo>
                    <a:pt x="714442" y="9385300"/>
                  </a:lnTo>
                  <a:lnTo>
                    <a:pt x="536642" y="9080500"/>
                  </a:lnTo>
                  <a:lnTo>
                    <a:pt x="447742" y="8864600"/>
                  </a:lnTo>
                  <a:lnTo>
                    <a:pt x="384242" y="8559800"/>
                  </a:lnTo>
                  <a:lnTo>
                    <a:pt x="358842" y="8305800"/>
                  </a:lnTo>
                  <a:lnTo>
                    <a:pt x="371542" y="8013700"/>
                  </a:lnTo>
                  <a:lnTo>
                    <a:pt x="390592" y="7731125"/>
                  </a:lnTo>
                  <a:lnTo>
                    <a:pt x="447742" y="7543800"/>
                  </a:lnTo>
                  <a:lnTo>
                    <a:pt x="549342" y="7289800"/>
                  </a:lnTo>
                  <a:lnTo>
                    <a:pt x="3003617" y="2806700"/>
                  </a:lnTo>
                  <a:lnTo>
                    <a:pt x="3267142" y="2324100"/>
                  </a:lnTo>
                  <a:lnTo>
                    <a:pt x="3343342" y="2120900"/>
                  </a:lnTo>
                  <a:lnTo>
                    <a:pt x="3419542" y="1854200"/>
                  </a:lnTo>
                  <a:lnTo>
                    <a:pt x="3451292" y="1476375"/>
                  </a:lnTo>
                  <a:lnTo>
                    <a:pt x="3435417" y="1184275"/>
                  </a:lnTo>
                  <a:lnTo>
                    <a:pt x="3368742" y="825500"/>
                  </a:lnTo>
                  <a:lnTo>
                    <a:pt x="3254442" y="469900"/>
                  </a:lnTo>
                  <a:lnTo>
                    <a:pt x="3102042" y="0"/>
                  </a:lnTo>
                  <a:lnTo>
                    <a:pt x="2771842" y="10160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p:cNvSpPr/>
          <p:nvPr/>
        </p:nvSpPr>
        <p:spPr>
          <a:xfrm>
            <a:off x="6103579" y="5543873"/>
            <a:ext cx="2841498" cy="69522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19" name="正方形/長方形 18"/>
          <p:cNvSpPr/>
          <p:nvPr/>
        </p:nvSpPr>
        <p:spPr>
          <a:xfrm>
            <a:off x="611560" y="1479555"/>
            <a:ext cx="8208912"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河川条件（基準径間長・河積阻害率）より、</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径間で計画</a:t>
            </a:r>
            <a:endParaRPr lang="en-US" altLang="ja-JP" sz="2000" dirty="0">
              <a:solidFill>
                <a:srgbClr val="FFC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テキスト ボックス 19"/>
          <p:cNvSpPr txBox="1"/>
          <p:nvPr/>
        </p:nvSpPr>
        <p:spPr>
          <a:xfrm>
            <a:off x="614827" y="1831151"/>
            <a:ext cx="7701589" cy="615553"/>
          </a:xfrm>
          <a:prstGeom prst="rect">
            <a:avLst/>
          </a:prstGeom>
          <a:noFill/>
        </p:spPr>
        <p:txBody>
          <a:bodyPr wrap="square" tIns="0" bIns="0" rtlCol="0">
            <a:spAutoFit/>
          </a:bodyPr>
          <a:lstStyle>
            <a:defPPr>
              <a:defRPr lang="ja-JP"/>
            </a:defPPr>
            <a:lvl1pPr marL="457200" indent="-457200">
              <a:buFont typeface="Wingdings" panose="05000000000000000000" pitchFamily="2" charset="2"/>
              <a:buChar char="Ø"/>
              <a:defRPr sz="2000">
                <a:latin typeface="HGSｺﾞｼｯｸM" panose="020B0600000000000000" pitchFamily="50" charset="-128"/>
                <a:ea typeface="HGSｺﾞｼｯｸM" panose="020B0600000000000000" pitchFamily="50" charset="-128"/>
                <a:cs typeface="Meiryo UI" panose="020B0604030504040204" pitchFamily="50" charset="-128"/>
              </a:defRPr>
            </a:lvl1pPr>
          </a:lstStyle>
          <a:p>
            <a:r>
              <a:rPr lang="ja-JP" altLang="en-US" dirty="0"/>
              <a:t>工事期間中は迂回路（仮橋）を設置し、通行止めをしない</a:t>
            </a:r>
            <a:endParaRPr lang="en-US" altLang="ja-JP" dirty="0"/>
          </a:p>
          <a:p>
            <a:r>
              <a:rPr lang="ja-JP" altLang="en-US" dirty="0"/>
              <a:t>橋種は連続鋼鈑桁橋が経済性･施工性より有力案である。</a:t>
            </a:r>
            <a:endParaRPr lang="en-US" altLang="ja-JP" dirty="0"/>
          </a:p>
        </p:txBody>
      </p:sp>
      <mc:AlternateContent xmlns:mc="http://schemas.openxmlformats.org/markup-compatibility/2006" xmlns:a14="http://schemas.microsoft.com/office/drawing/2010/main">
        <mc:Choice Requires="a14">
          <p:sp>
            <p:nvSpPr>
              <p:cNvPr id="14" name="正方形/長方形 13"/>
              <p:cNvSpPr/>
              <p:nvPr/>
            </p:nvSpPr>
            <p:spPr>
              <a:xfrm>
                <a:off x="744399" y="4983176"/>
                <a:ext cx="3971617" cy="655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基準径間長　・・・</a:t>
                </a:r>
                <a14:m>
                  <m:oMath xmlns:m="http://schemas.openxmlformats.org/officeDocument/2006/math">
                    <m:r>
                      <a:rPr kumimoji="1" lang="en-US" altLang="ja-JP" sz="1400" b="0" i="1" smtClean="0">
                        <a:solidFill>
                          <a:schemeClr val="tx1"/>
                        </a:solidFill>
                        <a:latin typeface="Cambria Math" panose="02040503050406030204" pitchFamily="18" charset="0"/>
                      </a:rPr>
                      <m:t>20+0.005</m:t>
                    </m:r>
                    <m:r>
                      <a:rPr kumimoji="1" lang="en-US" altLang="ja-JP" sz="1400" b="0" i="1" smtClean="0">
                        <a:solidFill>
                          <a:schemeClr val="tx1"/>
                        </a:solidFill>
                        <a:latin typeface="Cambria Math" panose="02040503050406030204" pitchFamily="18" charset="0"/>
                        <a:ea typeface="Cambria Math" panose="02040503050406030204" pitchFamily="18" charset="0"/>
                      </a:rPr>
                      <m:t>×5,200</m:t>
                    </m:r>
                  </m:oMath>
                </a14:m>
                <a:r>
                  <a:rPr lang="en-US" altLang="ja-JP" sz="1400" dirty="0">
                    <a:solidFill>
                      <a:schemeClr val="tx1"/>
                    </a:solidFill>
                  </a:rPr>
                  <a:t> =</a:t>
                </a:r>
                <a:r>
                  <a:rPr lang="ja-JP" altLang="en-US" sz="1400" dirty="0">
                    <a:solidFill>
                      <a:schemeClr val="tx1"/>
                    </a:solidFill>
                  </a:rPr>
                  <a:t>　</a:t>
                </a:r>
                <a14:m>
                  <m:oMath xmlns:m="http://schemas.openxmlformats.org/officeDocument/2006/math">
                    <m:r>
                      <a:rPr lang="en-US" altLang="ja-JP" sz="1600" b="0" i="0" smtClean="0">
                        <a:solidFill>
                          <a:srgbClr val="FF0000"/>
                        </a:solidFill>
                        <a:latin typeface="Cambria Math" panose="02040503050406030204" pitchFamily="18" charset="0"/>
                      </a:rPr>
                      <m:t>46 </m:t>
                    </m:r>
                    <m:r>
                      <a:rPr lang="en-US" altLang="ja-JP" sz="1600">
                        <a:solidFill>
                          <a:srgbClr val="FF0000"/>
                        </a:solidFill>
                        <a:latin typeface="Cambria Math" panose="02040503050406030204" pitchFamily="18" charset="0"/>
                      </a:rPr>
                      <m:t>𝐦</m:t>
                    </m:r>
                  </m:oMath>
                </a14:m>
                <a:endParaRPr lang="en-US" altLang="ja-JP" sz="1600" dirty="0">
                  <a:solidFill>
                    <a:srgbClr val="FF0000"/>
                  </a:solidFill>
                </a:endParaRPr>
              </a:p>
              <a:p>
                <a:r>
                  <a:rPr lang="en-US" altLang="ja-JP" sz="1400" dirty="0">
                    <a:solidFill>
                      <a:schemeClr val="tx1"/>
                    </a:solidFill>
                  </a:rPr>
                  <a:t>  (</a:t>
                </a:r>
                <a:r>
                  <a:rPr lang="ja-JP" altLang="en-US" sz="1400" dirty="0">
                    <a:solidFill>
                      <a:schemeClr val="tx1"/>
                    </a:solidFill>
                  </a:rPr>
                  <a:t>大和川 ： 流量</a:t>
                </a:r>
                <a14:m>
                  <m:oMath xmlns:m="http://schemas.openxmlformats.org/officeDocument/2006/math">
                    <m:r>
                      <a:rPr lang="en-US" altLang="ja-JP" sz="1400" dirty="0">
                        <a:solidFill>
                          <a:schemeClr val="tx1"/>
                        </a:solidFill>
                        <a:latin typeface="Cambria Math" panose="02040503050406030204" pitchFamily="18" charset="0"/>
                      </a:rPr>
                      <m:t>5</m:t>
                    </m:r>
                    <m:r>
                      <a:rPr lang="en-US" altLang="ja-JP" sz="1400" b="0" i="0" dirty="0" smtClean="0">
                        <a:solidFill>
                          <a:schemeClr val="tx1"/>
                        </a:solidFill>
                        <a:latin typeface="Cambria Math" panose="02040503050406030204" pitchFamily="18" charset="0"/>
                      </a:rPr>
                      <m:t>,20</m:t>
                    </m:r>
                    <m:r>
                      <a:rPr lang="en-US" altLang="ja-JP" sz="1400">
                        <a:solidFill>
                          <a:schemeClr val="tx1"/>
                        </a:solidFill>
                        <a:latin typeface="Cambria Math" panose="02040503050406030204" pitchFamily="18" charset="0"/>
                      </a:rPr>
                      <m:t>0</m:t>
                    </m:r>
                    <m:f>
                      <m:fPr>
                        <m:type m:val="lin"/>
                        <m:ctrlPr>
                          <a:rPr lang="en-US" altLang="ja-JP" sz="1400" i="1">
                            <a:solidFill>
                              <a:schemeClr val="tx1"/>
                            </a:solidFill>
                            <a:latin typeface="Cambria Math"/>
                          </a:rPr>
                        </m:ctrlPr>
                      </m:fPr>
                      <m:num>
                        <m:r>
                          <a:rPr lang="en-US" altLang="ja-JP" sz="1400">
                            <a:solidFill>
                              <a:schemeClr val="tx1"/>
                            </a:solidFill>
                            <a:latin typeface="Cambria Math" panose="02040503050406030204" pitchFamily="18" charset="0"/>
                          </a:rPr>
                          <m:t>𝑚</m:t>
                        </m:r>
                      </m:num>
                      <m:den>
                        <m:sSup>
                          <m:sSupPr>
                            <m:ctrlPr>
                              <a:rPr lang="en-US" altLang="ja-JP" sz="1400" i="1">
                                <a:solidFill>
                                  <a:schemeClr val="tx1"/>
                                </a:solidFill>
                                <a:latin typeface="Cambria Math"/>
                              </a:rPr>
                            </m:ctrlPr>
                          </m:sSupPr>
                          <m:e>
                            <m:r>
                              <a:rPr lang="en-US" altLang="ja-JP" sz="1400">
                                <a:solidFill>
                                  <a:schemeClr val="tx1"/>
                                </a:solidFill>
                                <a:latin typeface="Cambria Math" panose="02040503050406030204" pitchFamily="18" charset="0"/>
                              </a:rPr>
                              <m:t>𝑠</m:t>
                            </m:r>
                          </m:e>
                          <m:sup>
                            <m:r>
                              <a:rPr lang="en-US" altLang="ja-JP" sz="1400">
                                <a:solidFill>
                                  <a:schemeClr val="tx1"/>
                                </a:solidFill>
                                <a:latin typeface="Cambria Math" panose="02040503050406030204" pitchFamily="18" charset="0"/>
                              </a:rPr>
                              <m:t>2</m:t>
                            </m:r>
                          </m:sup>
                        </m:sSup>
                      </m:den>
                    </m:f>
                  </m:oMath>
                </a14:m>
                <a:r>
                  <a:rPr lang="en-US" altLang="ja-JP" sz="1400" dirty="0">
                    <a:solidFill>
                      <a:schemeClr val="tx1"/>
                    </a:solidFill>
                  </a:rPr>
                  <a:t>)</a:t>
                </a:r>
              </a:p>
            </p:txBody>
          </p:sp>
        </mc:Choice>
        <mc:Fallback xmlns="">
          <p:sp>
            <p:nvSpPr>
              <p:cNvPr id="14" name="正方形/長方形 13"/>
              <p:cNvSpPr>
                <a:spLocks noRot="1" noChangeAspect="1" noMove="1" noResize="1" noEditPoints="1" noAdjustHandles="1" noChangeArrowheads="1" noChangeShapeType="1" noTextEdit="1"/>
              </p:cNvSpPr>
              <p:nvPr/>
            </p:nvSpPr>
            <p:spPr>
              <a:xfrm>
                <a:off x="744399" y="4983176"/>
                <a:ext cx="3971617" cy="655809"/>
              </a:xfrm>
              <a:prstGeom prst="rect">
                <a:avLst/>
              </a:prstGeom>
              <a:blipFill rotWithShape="0">
                <a:blip r:embed="rId3"/>
                <a:stretch>
                  <a:fillRect l="-460" b="-65741"/>
                </a:stretch>
              </a:blipFill>
              <a:ln>
                <a:noFill/>
              </a:ln>
            </p:spPr>
            <p:txBody>
              <a:bodyPr/>
              <a:lstStyle/>
              <a:p>
                <a:r>
                  <a:rPr lang="ja-JP" altLang="en-US">
                    <a:noFill/>
                  </a:rPr>
                  <a:t> </a:t>
                </a:r>
              </a:p>
            </p:txBody>
          </p:sp>
        </mc:Fallback>
      </mc:AlternateContent>
      <p:sp>
        <p:nvSpPr>
          <p:cNvPr id="11" name="テキスト ボックス 10"/>
          <p:cNvSpPr txBox="1"/>
          <p:nvPr/>
        </p:nvSpPr>
        <p:spPr>
          <a:xfrm>
            <a:off x="7727190" y="3956396"/>
            <a:ext cx="1121080" cy="400110"/>
          </a:xfrm>
          <a:prstGeom prst="rect">
            <a:avLst/>
          </a:prstGeom>
          <a:noFill/>
        </p:spPr>
        <p:txBody>
          <a:bodyPr wrap="square" rtlCol="0">
            <a:spAutoFit/>
          </a:bodyPr>
          <a:lstStyle/>
          <a:p>
            <a:r>
              <a:rPr kumimoji="1" lang="ja-JP" altLang="en-US" sz="2000" dirty="0">
                <a:solidFill>
                  <a:srgbClr val="FF0000"/>
                </a:solidFill>
              </a:rPr>
              <a:t>迂回路</a:t>
            </a:r>
          </a:p>
        </p:txBody>
      </p:sp>
      <p:sp>
        <p:nvSpPr>
          <p:cNvPr id="23"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６）大正橋の更新案</a:t>
            </a:r>
          </a:p>
        </p:txBody>
      </p:sp>
      <p:pic>
        <p:nvPicPr>
          <p:cNvPr id="28" name="図 27"/>
          <p:cNvPicPr>
            <a:picLocks noChangeAspect="1"/>
          </p:cNvPicPr>
          <p:nvPr/>
        </p:nvPicPr>
        <p:blipFill rotWithShape="1">
          <a:blip r:embed="rId4"/>
          <a:srcRect l="1029" t="13576" r="519" b="11992"/>
          <a:stretch/>
        </p:blipFill>
        <p:spPr>
          <a:xfrm>
            <a:off x="176209" y="3173381"/>
            <a:ext cx="6192086" cy="1507916"/>
          </a:xfrm>
          <a:prstGeom prst="rect">
            <a:avLst/>
          </a:prstGeom>
        </p:spPr>
      </p:pic>
      <p:sp>
        <p:nvSpPr>
          <p:cNvPr id="29" name="正方形/長方形 28"/>
          <p:cNvSpPr/>
          <p:nvPr/>
        </p:nvSpPr>
        <p:spPr>
          <a:xfrm>
            <a:off x="2483768" y="2736049"/>
            <a:ext cx="1368966" cy="384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側面図</a:t>
            </a:r>
          </a:p>
        </p:txBody>
      </p:sp>
      <p:sp>
        <p:nvSpPr>
          <p:cNvPr id="25" name="正方形/長方形 24"/>
          <p:cNvSpPr/>
          <p:nvPr/>
        </p:nvSpPr>
        <p:spPr>
          <a:xfrm>
            <a:off x="6224252" y="5568738"/>
            <a:ext cx="2712987" cy="568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≪留意点≫</a:t>
            </a:r>
            <a:endParaRPr kumimoji="1" lang="en-US" altLang="ja-JP" sz="1600" dirty="0">
              <a:solidFill>
                <a:schemeClr val="tx1"/>
              </a:solidFill>
            </a:endParaRPr>
          </a:p>
          <a:p>
            <a:r>
              <a:rPr kumimoji="1" lang="ja-JP" altLang="en-US" sz="1600" dirty="0">
                <a:solidFill>
                  <a:srgbClr val="FF0000"/>
                </a:solidFill>
              </a:rPr>
              <a:t>　迂回路設置の課題整理</a:t>
            </a:r>
          </a:p>
        </p:txBody>
      </p:sp>
      <p:sp>
        <p:nvSpPr>
          <p:cNvPr id="18"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4005591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sp>
        <p:nvSpPr>
          <p:cNvPr id="9"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７）大正大橋・大正橋の検討項目</a:t>
            </a:r>
            <a:r>
              <a:rPr lang="en-US" altLang="ja-JP" sz="2700" dirty="0">
                <a:latin typeface="HGSｺﾞｼｯｸM" panose="020B0600000000000000" pitchFamily="50" charset="-128"/>
                <a:ea typeface="HGSｺﾞｼｯｸM" panose="020B0600000000000000" pitchFamily="50" charset="-128"/>
              </a:rPr>
              <a:t>(2/2)</a:t>
            </a:r>
            <a:endParaRPr lang="ja-JP" altLang="en-US" sz="2700"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154031" y="1732746"/>
            <a:ext cx="5311923" cy="400110"/>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■維持管理案の主な検討事項</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3" name="正方形/長方形 22"/>
          <p:cNvSpPr/>
          <p:nvPr/>
        </p:nvSpPr>
        <p:spPr>
          <a:xfrm>
            <a:off x="235143" y="2204864"/>
            <a:ext cx="4768905" cy="151200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FF0000"/>
                </a:solidFill>
              </a:rPr>
              <a:t>現況の機能不足の有無判定</a:t>
            </a:r>
            <a:endParaRPr kumimoji="1" lang="en-US" altLang="ja-JP" dirty="0">
              <a:solidFill>
                <a:srgbClr val="FF0000"/>
              </a:solidFill>
            </a:endParaRPr>
          </a:p>
          <a:p>
            <a:pPr marL="285750" indent="-285750">
              <a:buSzPct val="50000"/>
              <a:buFont typeface="Wingdings" panose="05000000000000000000" pitchFamily="2" charset="2"/>
              <a:buChar char="l"/>
            </a:pPr>
            <a:r>
              <a:rPr lang="ja-JP" altLang="en-US" sz="1600" dirty="0">
                <a:solidFill>
                  <a:schemeClr val="tx1"/>
                </a:solidFill>
              </a:rPr>
              <a:t>耐震レベルの検証　  </a:t>
            </a:r>
            <a:r>
              <a:rPr lang="ja-JP" altLang="en-US" sz="1400" dirty="0">
                <a:solidFill>
                  <a:schemeClr val="tx1"/>
                </a:solidFill>
              </a:rPr>
              <a:t>・・・耐震対策の必要性を判定</a:t>
            </a:r>
            <a:endParaRPr lang="en-US" altLang="ja-JP" sz="1400" dirty="0">
              <a:solidFill>
                <a:schemeClr val="tx1"/>
              </a:solidFill>
            </a:endParaRPr>
          </a:p>
          <a:p>
            <a:pPr marL="285750" indent="-285750">
              <a:buSzPct val="50000"/>
              <a:buFont typeface="Wingdings" panose="05000000000000000000" pitchFamily="2" charset="2"/>
              <a:buChar char="l"/>
            </a:pPr>
            <a:r>
              <a:rPr kumimoji="1" lang="ja-JP" altLang="en-US" sz="1600" dirty="0">
                <a:solidFill>
                  <a:schemeClr val="tx1"/>
                </a:solidFill>
              </a:rPr>
              <a:t>耐荷力レベルの検証 </a:t>
            </a:r>
            <a:r>
              <a:rPr kumimoji="1" lang="ja-JP" altLang="en-US" sz="1400" dirty="0">
                <a:solidFill>
                  <a:schemeClr val="tx1"/>
                </a:solidFill>
              </a:rPr>
              <a:t>・・・活荷重対策の必要性を判定</a:t>
            </a:r>
            <a:endParaRPr lang="en-US" altLang="ja-JP" sz="1400" dirty="0">
              <a:solidFill>
                <a:schemeClr val="tx1"/>
              </a:solidFill>
            </a:endParaRPr>
          </a:p>
          <a:p>
            <a:pPr marL="285750" indent="-285750">
              <a:buSzPct val="50000"/>
              <a:buFont typeface="Wingdings" panose="05000000000000000000" pitchFamily="2" charset="2"/>
              <a:buChar char="l"/>
            </a:pPr>
            <a:r>
              <a:rPr lang="ja-JP" altLang="en-US" sz="1600" dirty="0">
                <a:solidFill>
                  <a:schemeClr val="tx1"/>
                </a:solidFill>
              </a:rPr>
              <a:t>道路幅員不足の確認</a:t>
            </a:r>
            <a:r>
              <a:rPr lang="ja-JP" altLang="en-US" sz="1400" dirty="0">
                <a:solidFill>
                  <a:schemeClr val="tx1"/>
                </a:solidFill>
              </a:rPr>
              <a:t>・・・拡幅対策の必要性を判</a:t>
            </a:r>
            <a:r>
              <a:rPr kumimoji="1" lang="ja-JP" altLang="en-US" sz="1400" dirty="0">
                <a:solidFill>
                  <a:schemeClr val="tx1"/>
                </a:solidFill>
              </a:rPr>
              <a:t>定</a:t>
            </a:r>
            <a:endParaRPr lang="en-US" altLang="ja-JP" sz="1400" dirty="0">
              <a:solidFill>
                <a:schemeClr val="tx1"/>
              </a:solidFill>
            </a:endParaRPr>
          </a:p>
          <a:p>
            <a:pPr marL="285750" indent="-285750">
              <a:buSzPct val="50000"/>
              <a:buFont typeface="Wingdings" panose="05000000000000000000" pitchFamily="2" charset="2"/>
              <a:buChar char="l"/>
            </a:pPr>
            <a:r>
              <a:rPr lang="ja-JP" altLang="en-US" sz="1600" dirty="0">
                <a:solidFill>
                  <a:schemeClr val="tx1"/>
                </a:solidFill>
              </a:rPr>
              <a:t>構造的な弱点</a:t>
            </a:r>
            <a:r>
              <a:rPr lang="en-US" altLang="ja-JP" sz="1600" dirty="0">
                <a:solidFill>
                  <a:schemeClr val="tx1"/>
                </a:solidFill>
              </a:rPr>
              <a:t>(</a:t>
            </a:r>
            <a:r>
              <a:rPr lang="ja-JP" altLang="en-US" sz="1600" dirty="0">
                <a:solidFill>
                  <a:schemeClr val="tx1"/>
                </a:solidFill>
              </a:rPr>
              <a:t>ゲルバー部</a:t>
            </a:r>
            <a:r>
              <a:rPr lang="en-US" altLang="ja-JP" sz="1600" dirty="0">
                <a:solidFill>
                  <a:schemeClr val="tx1"/>
                </a:solidFill>
              </a:rPr>
              <a:t>)</a:t>
            </a:r>
            <a:r>
              <a:rPr lang="ja-JP" altLang="en-US" sz="1600" dirty="0">
                <a:solidFill>
                  <a:schemeClr val="tx1"/>
                </a:solidFill>
              </a:rPr>
              <a:t>検証</a:t>
            </a:r>
            <a:endParaRPr lang="en-US" altLang="ja-JP" sz="1600" dirty="0">
              <a:solidFill>
                <a:schemeClr val="tx1"/>
              </a:solidFill>
            </a:endParaRPr>
          </a:p>
          <a:p>
            <a:pPr>
              <a:buSzPct val="50000"/>
            </a:pPr>
            <a:r>
              <a:rPr lang="en-US" altLang="ja-JP" sz="1600" dirty="0">
                <a:solidFill>
                  <a:schemeClr val="tx1"/>
                </a:solidFill>
              </a:rPr>
              <a:t>                          </a:t>
            </a:r>
            <a:r>
              <a:rPr lang="ja-JP" altLang="en-US" sz="1400" dirty="0">
                <a:solidFill>
                  <a:schemeClr val="tx1"/>
                </a:solidFill>
              </a:rPr>
              <a:t>・・・ゲルバー部の対策の必要性を判定</a:t>
            </a:r>
            <a:endParaRPr kumimoji="1" lang="en-US" altLang="ja-JP" sz="1400" dirty="0">
              <a:solidFill>
                <a:schemeClr val="tx1"/>
              </a:solidFill>
            </a:endParaRPr>
          </a:p>
        </p:txBody>
      </p:sp>
      <p:sp>
        <p:nvSpPr>
          <p:cNvPr id="28"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34" name="テキスト ボックス 33"/>
          <p:cNvSpPr txBox="1"/>
          <p:nvPr/>
        </p:nvSpPr>
        <p:spPr>
          <a:xfrm>
            <a:off x="5258569" y="5918361"/>
            <a:ext cx="3576643" cy="461665"/>
          </a:xfrm>
          <a:prstGeom prst="rect">
            <a:avLst/>
          </a:prstGeom>
          <a:noFill/>
        </p:spPr>
        <p:txBody>
          <a:bodyPr wrap="square" rtlCol="0">
            <a:spAutoFit/>
          </a:bodyPr>
          <a:lstStyle/>
          <a:p>
            <a:pPr algn="ctr"/>
            <a:r>
              <a:rPr lang="ja-JP" altLang="en-US" sz="1200" dirty="0"/>
              <a:t>大阪府都市基盤施設長寿命化計画   平成</a:t>
            </a:r>
            <a:r>
              <a:rPr lang="en-US" altLang="ja-JP" sz="1200" dirty="0"/>
              <a:t>27</a:t>
            </a:r>
            <a:r>
              <a:rPr lang="ja-JP" altLang="en-US" sz="1200" dirty="0"/>
              <a:t>年</a:t>
            </a:r>
            <a:r>
              <a:rPr lang="en-US" altLang="ja-JP" sz="1200" dirty="0"/>
              <a:t>3</a:t>
            </a:r>
            <a:r>
              <a:rPr lang="ja-JP" altLang="en-US" sz="1200" dirty="0"/>
              <a:t>月　</a:t>
            </a:r>
            <a:endParaRPr lang="en-US" altLang="ja-JP" sz="1200" dirty="0"/>
          </a:p>
          <a:p>
            <a:pPr algn="ctr"/>
            <a:r>
              <a:rPr lang="ja-JP" altLang="en-US" sz="1200" dirty="0"/>
              <a:t>「</a:t>
            </a:r>
            <a:r>
              <a:rPr lang="en-US" altLang="ja-JP" sz="1200" dirty="0"/>
              <a:t>2-1</a:t>
            </a:r>
            <a:r>
              <a:rPr lang="ja-JP" altLang="en-US" sz="1200" dirty="0"/>
              <a:t>道路施設長寿命化計画　</a:t>
            </a:r>
            <a:r>
              <a:rPr lang="en-US" altLang="ja-JP" sz="1200" dirty="0"/>
              <a:t>P63,P98</a:t>
            </a:r>
            <a:r>
              <a:rPr lang="ja-JP" altLang="en-US" sz="1200" dirty="0"/>
              <a:t>」より</a:t>
            </a:r>
            <a:endParaRPr kumimoji="1" lang="ja-JP" altLang="en-US" sz="1200" dirty="0"/>
          </a:p>
        </p:txBody>
      </p:sp>
      <p:sp>
        <p:nvSpPr>
          <p:cNvPr id="36" name="正方形/長方形 35"/>
          <p:cNvSpPr/>
          <p:nvPr/>
        </p:nvSpPr>
        <p:spPr>
          <a:xfrm>
            <a:off x="235143" y="3897200"/>
            <a:ext cx="4768905" cy="13320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009900"/>
                </a:solidFill>
              </a:rPr>
              <a:t>機能不足に対する対策案を検討</a:t>
            </a:r>
            <a:r>
              <a:rPr lang="en-US" altLang="ja-JP" dirty="0">
                <a:solidFill>
                  <a:srgbClr val="009900"/>
                </a:solidFill>
              </a:rPr>
              <a:t>(</a:t>
            </a:r>
            <a:r>
              <a:rPr lang="ja-JP" altLang="en-US" dirty="0">
                <a:solidFill>
                  <a:srgbClr val="009900"/>
                </a:solidFill>
              </a:rPr>
              <a:t>補強</a:t>
            </a:r>
            <a:r>
              <a:rPr lang="en-US" altLang="ja-JP" dirty="0">
                <a:solidFill>
                  <a:srgbClr val="009900"/>
                </a:solidFill>
              </a:rPr>
              <a:t>)</a:t>
            </a:r>
          </a:p>
          <a:p>
            <a:pPr marL="285750" indent="-285750">
              <a:buFont typeface="Arial" panose="020B0604020202020204" pitchFamily="34" charset="0"/>
              <a:buChar char="•"/>
            </a:pPr>
            <a:r>
              <a:rPr lang="ja-JP" altLang="en-US" sz="1600" dirty="0">
                <a:solidFill>
                  <a:schemeClr val="tx1"/>
                </a:solidFill>
              </a:rPr>
              <a:t>耐震対策　</a:t>
            </a:r>
            <a:r>
              <a:rPr lang="ja-JP" altLang="en-US" sz="1400" dirty="0">
                <a:solidFill>
                  <a:schemeClr val="tx1"/>
                </a:solidFill>
              </a:rPr>
              <a:t>　　　　・・・橋脚巻き立てなど</a:t>
            </a:r>
            <a:endParaRPr lang="en-US" altLang="ja-JP" sz="1400" dirty="0">
              <a:solidFill>
                <a:schemeClr val="tx1"/>
              </a:solidFill>
            </a:endParaRPr>
          </a:p>
          <a:p>
            <a:pPr marL="285750" indent="-285750">
              <a:buFont typeface="Arial" panose="020B0604020202020204" pitchFamily="34" charset="0"/>
              <a:buChar char="•"/>
            </a:pPr>
            <a:r>
              <a:rPr lang="ja-JP" altLang="en-US" sz="1600" dirty="0">
                <a:solidFill>
                  <a:schemeClr val="tx1"/>
                </a:solidFill>
              </a:rPr>
              <a:t>活荷重対策　　　</a:t>
            </a:r>
            <a:r>
              <a:rPr lang="ja-JP" altLang="en-US" sz="1400" dirty="0">
                <a:solidFill>
                  <a:schemeClr val="tx1"/>
                </a:solidFill>
              </a:rPr>
              <a:t>・・・繊維シート接着、外ケーブルなど</a:t>
            </a:r>
            <a:endParaRPr lang="en-US" altLang="ja-JP" sz="1400" dirty="0">
              <a:solidFill>
                <a:schemeClr val="tx1"/>
              </a:solidFill>
            </a:endParaRPr>
          </a:p>
          <a:p>
            <a:pPr marL="285750" indent="-285750">
              <a:buFont typeface="Arial" panose="020B0604020202020204" pitchFamily="34" charset="0"/>
              <a:buChar char="•"/>
            </a:pPr>
            <a:r>
              <a:rPr kumimoji="1" lang="ja-JP" altLang="en-US" sz="1600" dirty="0">
                <a:solidFill>
                  <a:schemeClr val="tx1"/>
                </a:solidFill>
              </a:rPr>
              <a:t>ゲルバー部対策</a:t>
            </a:r>
            <a:r>
              <a:rPr lang="ja-JP" altLang="en-US" sz="1400" dirty="0">
                <a:solidFill>
                  <a:schemeClr val="tx1"/>
                </a:solidFill>
              </a:rPr>
              <a:t>・・・切欠き部補強</a:t>
            </a:r>
            <a:endParaRPr kumimoji="1" lang="en-US" altLang="ja-JP" sz="1400" dirty="0">
              <a:solidFill>
                <a:schemeClr val="tx1"/>
              </a:solidFill>
            </a:endParaRPr>
          </a:p>
          <a:p>
            <a:pPr marL="285750" indent="-285750">
              <a:buFont typeface="Arial" panose="020B0604020202020204" pitchFamily="34" charset="0"/>
              <a:buChar char="•"/>
            </a:pPr>
            <a:r>
              <a:rPr lang="ja-JP" altLang="en-US" sz="1600" dirty="0">
                <a:solidFill>
                  <a:schemeClr val="tx1"/>
                </a:solidFill>
              </a:rPr>
              <a:t>拡幅対策　　　　 </a:t>
            </a:r>
            <a:r>
              <a:rPr lang="ja-JP" altLang="en-US" sz="1400" dirty="0">
                <a:solidFill>
                  <a:schemeClr val="tx1"/>
                </a:solidFill>
              </a:rPr>
              <a:t>・・・鋼製地覆、張出部補強など</a:t>
            </a:r>
            <a:endParaRPr kumimoji="1" lang="en-US" altLang="ja-JP" sz="1400" dirty="0">
              <a:solidFill>
                <a:schemeClr val="tx1"/>
              </a:solidFill>
            </a:endParaRPr>
          </a:p>
        </p:txBody>
      </p:sp>
      <p:grpSp>
        <p:nvGrpSpPr>
          <p:cNvPr id="12" name="グループ化 11"/>
          <p:cNvGrpSpPr/>
          <p:nvPr/>
        </p:nvGrpSpPr>
        <p:grpSpPr>
          <a:xfrm>
            <a:off x="4982666" y="1851328"/>
            <a:ext cx="4067388" cy="2674311"/>
            <a:chOff x="-3466797" y="-1251520"/>
            <a:chExt cx="14326114" cy="9419431"/>
          </a:xfrm>
        </p:grpSpPr>
        <p:pic>
          <p:nvPicPr>
            <p:cNvPr id="3" name="図 2"/>
            <p:cNvPicPr>
              <a:picLocks noChangeAspect="1"/>
            </p:cNvPicPr>
            <p:nvPr/>
          </p:nvPicPr>
          <p:blipFill rotWithShape="1">
            <a:blip r:embed="rId2"/>
            <a:srcRect l="6570" t="10690" r="5478" b="4080"/>
            <a:stretch/>
          </p:blipFill>
          <p:spPr>
            <a:xfrm>
              <a:off x="-3466797" y="-1251520"/>
              <a:ext cx="14326114" cy="9419431"/>
            </a:xfrm>
            <a:prstGeom prst="rect">
              <a:avLst/>
            </a:prstGeom>
          </p:spPr>
        </p:pic>
        <p:sp>
          <p:nvSpPr>
            <p:cNvPr id="4" name="フローチャート: 判断 3"/>
            <p:cNvSpPr/>
            <p:nvPr/>
          </p:nvSpPr>
          <p:spPr>
            <a:xfrm>
              <a:off x="323531" y="587877"/>
              <a:ext cx="4825105" cy="878496"/>
            </a:xfrm>
            <a:prstGeom prst="flowChartDecision">
              <a:avLst/>
            </a:prstGeom>
            <a:solidFill>
              <a:srgbClr val="FFCCCC"/>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rPr>
                <a:t>機能不足</a:t>
              </a:r>
            </a:p>
          </p:txBody>
        </p:sp>
        <p:sp>
          <p:nvSpPr>
            <p:cNvPr id="11" name="角丸四角形 10"/>
            <p:cNvSpPr/>
            <p:nvPr/>
          </p:nvSpPr>
          <p:spPr>
            <a:xfrm>
              <a:off x="-2808472" y="6381328"/>
              <a:ext cx="3132000" cy="776849"/>
            </a:xfrm>
            <a:prstGeom prst="roundRect">
              <a:avLst>
                <a:gd name="adj" fmla="val 46911"/>
              </a:avLst>
            </a:prstGeom>
            <a:solidFill>
              <a:srgbClr val="CCFFCC"/>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補強</a:t>
              </a:r>
            </a:p>
          </p:txBody>
        </p:sp>
      </p:grpSp>
      <p:sp>
        <p:nvSpPr>
          <p:cNvPr id="24" name="正方形/長方形 23"/>
          <p:cNvSpPr/>
          <p:nvPr/>
        </p:nvSpPr>
        <p:spPr>
          <a:xfrm>
            <a:off x="235143" y="5373216"/>
            <a:ext cx="4768905" cy="86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996633"/>
                </a:solidFill>
              </a:rPr>
              <a:t>予防保全型</a:t>
            </a:r>
            <a:r>
              <a:rPr lang="en-US" altLang="ja-JP" dirty="0">
                <a:solidFill>
                  <a:srgbClr val="996633"/>
                </a:solidFill>
              </a:rPr>
              <a:t>(LCC</a:t>
            </a:r>
            <a:r>
              <a:rPr lang="ja-JP" altLang="en-US" dirty="0">
                <a:solidFill>
                  <a:srgbClr val="996633"/>
                </a:solidFill>
              </a:rPr>
              <a:t>最小化</a:t>
            </a:r>
            <a:r>
              <a:rPr lang="en-US" altLang="ja-JP" dirty="0">
                <a:solidFill>
                  <a:srgbClr val="996633"/>
                </a:solidFill>
              </a:rPr>
              <a:t>)</a:t>
            </a:r>
            <a:r>
              <a:rPr lang="ja-JP" altLang="en-US" dirty="0">
                <a:solidFill>
                  <a:srgbClr val="996633"/>
                </a:solidFill>
              </a:rPr>
              <a:t>の補修工法を検討</a:t>
            </a:r>
            <a:endParaRPr lang="en-US" altLang="ja-JP" dirty="0">
              <a:solidFill>
                <a:srgbClr val="996633"/>
              </a:solidFill>
            </a:endParaRPr>
          </a:p>
          <a:p>
            <a:pPr marL="285750" indent="-285750">
              <a:buFont typeface="Arial" panose="020B0604020202020204" pitchFamily="34" charset="0"/>
              <a:buChar char="•"/>
            </a:pPr>
            <a:r>
              <a:rPr lang="ja-JP" altLang="en-US" sz="1600" dirty="0">
                <a:solidFill>
                  <a:schemeClr val="tx1"/>
                </a:solidFill>
              </a:rPr>
              <a:t>主構造　</a:t>
            </a:r>
            <a:r>
              <a:rPr lang="ja-JP" altLang="en-US" sz="1400" dirty="0">
                <a:solidFill>
                  <a:schemeClr val="tx1"/>
                </a:solidFill>
              </a:rPr>
              <a:t>・・・ひび割れ補修、表面保護など</a:t>
            </a:r>
            <a:endParaRPr lang="en-US" altLang="ja-JP" sz="1400" dirty="0">
              <a:solidFill>
                <a:schemeClr val="tx1"/>
              </a:solidFill>
            </a:endParaRPr>
          </a:p>
          <a:p>
            <a:pPr marL="285750" indent="-285750">
              <a:buFont typeface="Arial" panose="020B0604020202020204" pitchFamily="34" charset="0"/>
              <a:buChar char="•"/>
            </a:pPr>
            <a:r>
              <a:rPr lang="ja-JP" altLang="en-US" sz="1600" dirty="0">
                <a:solidFill>
                  <a:schemeClr val="tx1"/>
                </a:solidFill>
              </a:rPr>
              <a:t>付属物　</a:t>
            </a:r>
            <a:r>
              <a:rPr lang="ja-JP" altLang="en-US" sz="1400" dirty="0">
                <a:solidFill>
                  <a:schemeClr val="tx1"/>
                </a:solidFill>
              </a:rPr>
              <a:t>・・・伸縮装置取り替えなど</a:t>
            </a:r>
            <a:endParaRPr lang="en-US" altLang="ja-JP" sz="1400" dirty="0">
              <a:solidFill>
                <a:schemeClr val="tx1"/>
              </a:solidFill>
            </a:endParaRPr>
          </a:p>
        </p:txBody>
      </p:sp>
      <p:sp>
        <p:nvSpPr>
          <p:cNvPr id="25" name="正方形/長方形 24"/>
          <p:cNvSpPr/>
          <p:nvPr/>
        </p:nvSpPr>
        <p:spPr>
          <a:xfrm>
            <a:off x="611560" y="1268760"/>
            <a:ext cx="8208912"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今後、更新案・維持管理案を検討する中で必要な検討事項</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 name="図 1"/>
          <p:cNvPicPr>
            <a:picLocks noChangeAspect="1"/>
          </p:cNvPicPr>
          <p:nvPr/>
        </p:nvPicPr>
        <p:blipFill rotWithShape="1">
          <a:blip r:embed="rId3"/>
          <a:srcRect l="4631" t="17877" r="4600" b="5295"/>
          <a:stretch/>
        </p:blipFill>
        <p:spPr>
          <a:xfrm>
            <a:off x="5035767" y="4577544"/>
            <a:ext cx="4022249" cy="1304513"/>
          </a:xfrm>
          <a:prstGeom prst="rect">
            <a:avLst/>
          </a:prstGeom>
        </p:spPr>
      </p:pic>
    </p:spTree>
    <p:extLst>
      <p:ext uri="{BB962C8B-B14F-4D97-AF65-F5344CB8AC3E}">
        <p14:creationId xmlns:p14="http://schemas.microsoft.com/office/powerpoint/2010/main" val="2461486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sp>
        <p:nvSpPr>
          <p:cNvPr id="9"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７）大正大橋・大正橋の検討項目</a:t>
            </a:r>
            <a:r>
              <a:rPr lang="en-US" altLang="ja-JP" sz="2700" dirty="0">
                <a:latin typeface="HGSｺﾞｼｯｸM" panose="020B0600000000000000" pitchFamily="50" charset="-128"/>
                <a:ea typeface="HGSｺﾞｼｯｸM" panose="020B0600000000000000" pitchFamily="50" charset="-128"/>
              </a:rPr>
              <a:t>(1/2)</a:t>
            </a:r>
            <a:endParaRPr lang="ja-JP" altLang="en-US" sz="2700"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230188" y="1963725"/>
            <a:ext cx="3583731" cy="400110"/>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■更新案の主な検討事項</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3" name="正方形/長方形 22"/>
          <p:cNvSpPr/>
          <p:nvPr/>
        </p:nvSpPr>
        <p:spPr>
          <a:xfrm>
            <a:off x="235142" y="2402604"/>
            <a:ext cx="5478557" cy="159565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rPr>
              <a:t>橋梁計画</a:t>
            </a:r>
            <a:endParaRPr kumimoji="1" lang="en-US" altLang="ja-JP" dirty="0">
              <a:solidFill>
                <a:srgbClr val="FF0000"/>
              </a:solidFill>
            </a:endParaRPr>
          </a:p>
          <a:p>
            <a:pPr marL="285750" indent="-285750">
              <a:buSzPct val="50000"/>
              <a:buFont typeface="Wingdings" panose="05000000000000000000" pitchFamily="2" charset="2"/>
              <a:buChar char="l"/>
            </a:pPr>
            <a:r>
              <a:rPr lang="ja-JP" altLang="en-US" sz="1600" dirty="0">
                <a:solidFill>
                  <a:schemeClr val="tx1"/>
                </a:solidFill>
              </a:rPr>
              <a:t>支間割の計画</a:t>
            </a:r>
            <a:r>
              <a:rPr lang="ja-JP" altLang="en-US" sz="1400" dirty="0">
                <a:solidFill>
                  <a:schemeClr val="tx1"/>
                </a:solidFill>
              </a:rPr>
              <a:t>・・・渡河橋は河川構造令に基づき計画</a:t>
            </a:r>
            <a:endParaRPr lang="en-US" altLang="ja-JP" sz="1400" dirty="0">
              <a:solidFill>
                <a:schemeClr val="tx1"/>
              </a:solidFill>
            </a:endParaRPr>
          </a:p>
          <a:p>
            <a:pPr marL="285750" indent="-285750">
              <a:buSzPct val="50000"/>
              <a:buFont typeface="Wingdings" panose="05000000000000000000" pitchFamily="2" charset="2"/>
              <a:buChar char="l"/>
            </a:pPr>
            <a:r>
              <a:rPr kumimoji="1" lang="ja-JP" altLang="en-US" sz="1600" dirty="0">
                <a:solidFill>
                  <a:schemeClr val="tx1"/>
                </a:solidFill>
              </a:rPr>
              <a:t>橋種の抽出　 </a:t>
            </a:r>
            <a:r>
              <a:rPr kumimoji="1" lang="ja-JP" altLang="en-US" sz="1400" dirty="0">
                <a:solidFill>
                  <a:schemeClr val="tx1"/>
                </a:solidFill>
              </a:rPr>
              <a:t>・・・適用支間長をもとに抽出</a:t>
            </a:r>
            <a:endParaRPr lang="en-US" altLang="ja-JP" sz="1400" dirty="0">
              <a:solidFill>
                <a:schemeClr val="tx1"/>
              </a:solidFill>
            </a:endParaRPr>
          </a:p>
          <a:p>
            <a:pPr marL="285750" indent="-285750">
              <a:buSzPct val="50000"/>
              <a:buFont typeface="Wingdings" panose="05000000000000000000" pitchFamily="2" charset="2"/>
              <a:buChar char="l"/>
            </a:pPr>
            <a:r>
              <a:rPr lang="ja-JP" altLang="en-US" sz="1600" dirty="0">
                <a:solidFill>
                  <a:schemeClr val="tx1"/>
                </a:solidFill>
              </a:rPr>
              <a:t>形式選定　　　</a:t>
            </a:r>
            <a:r>
              <a:rPr lang="ja-JP" altLang="en-US" sz="1400" dirty="0">
                <a:solidFill>
                  <a:schemeClr val="tx1"/>
                </a:solidFill>
              </a:rPr>
              <a:t>・・・経済性</a:t>
            </a:r>
            <a:r>
              <a:rPr lang="en-US" altLang="ja-JP" sz="1200" dirty="0">
                <a:solidFill>
                  <a:schemeClr val="tx1"/>
                </a:solidFill>
              </a:rPr>
              <a:t>(</a:t>
            </a:r>
            <a:r>
              <a:rPr lang="ja-JP" altLang="en-US" sz="1200" dirty="0">
                <a:solidFill>
                  <a:schemeClr val="tx1"/>
                </a:solidFill>
              </a:rPr>
              <a:t>初期コスト＋維持管理費</a:t>
            </a:r>
            <a:r>
              <a:rPr lang="en-US" altLang="ja-JP" sz="1200" dirty="0">
                <a:solidFill>
                  <a:schemeClr val="tx1"/>
                </a:solidFill>
              </a:rPr>
              <a:t>)</a:t>
            </a:r>
            <a:r>
              <a:rPr lang="ja-JP" altLang="en-US" sz="1100" dirty="0" err="1">
                <a:solidFill>
                  <a:schemeClr val="tx1"/>
                </a:solidFill>
              </a:rPr>
              <a:t>、</a:t>
            </a:r>
            <a:r>
              <a:rPr lang="ja-JP" altLang="en-US" sz="1400" dirty="0">
                <a:solidFill>
                  <a:schemeClr val="tx1"/>
                </a:solidFill>
              </a:rPr>
              <a:t>施工性より選定</a:t>
            </a:r>
            <a:endParaRPr kumimoji="1" lang="en-US" altLang="ja-JP" sz="1400" dirty="0">
              <a:solidFill>
                <a:schemeClr val="tx1"/>
              </a:solidFill>
            </a:endParaRPr>
          </a:p>
          <a:p>
            <a:pPr marL="285750" indent="-285750">
              <a:buSzPct val="50000"/>
              <a:buFont typeface="Wingdings" panose="05000000000000000000" pitchFamily="2" charset="2"/>
              <a:buChar char="l"/>
            </a:pPr>
            <a:r>
              <a:rPr kumimoji="1" lang="ja-JP" altLang="en-US" sz="1600" dirty="0">
                <a:solidFill>
                  <a:schemeClr val="tx1"/>
                </a:solidFill>
              </a:rPr>
              <a:t>桁下</a:t>
            </a:r>
            <a:r>
              <a:rPr lang="ja-JP" altLang="en-US" sz="1600" dirty="0">
                <a:solidFill>
                  <a:schemeClr val="tx1"/>
                </a:solidFill>
              </a:rPr>
              <a:t>クリアの照査</a:t>
            </a:r>
            <a:r>
              <a:rPr lang="ja-JP" altLang="en-US" sz="1400" dirty="0">
                <a:solidFill>
                  <a:schemeClr val="tx1"/>
                </a:solidFill>
              </a:rPr>
              <a:t>・・・路面高嵩上げの必要性検証</a:t>
            </a:r>
            <a:endParaRPr kumimoji="1" lang="en-US" altLang="ja-JP" sz="1400" dirty="0">
              <a:solidFill>
                <a:schemeClr val="tx1"/>
              </a:solidFill>
            </a:endParaRPr>
          </a:p>
        </p:txBody>
      </p:sp>
      <p:sp>
        <p:nvSpPr>
          <p:cNvPr id="28"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34" name="テキスト ボックス 33"/>
          <p:cNvSpPr txBox="1"/>
          <p:nvPr/>
        </p:nvSpPr>
        <p:spPr>
          <a:xfrm>
            <a:off x="5815310" y="4688621"/>
            <a:ext cx="3131840" cy="738664"/>
          </a:xfrm>
          <a:prstGeom prst="rect">
            <a:avLst/>
          </a:prstGeom>
          <a:noFill/>
        </p:spPr>
        <p:txBody>
          <a:bodyPr wrap="square" rtlCol="0">
            <a:spAutoFit/>
          </a:bodyPr>
          <a:lstStyle/>
          <a:p>
            <a:r>
              <a:rPr lang="ja-JP" altLang="en-US" sz="1400" dirty="0"/>
              <a:t>大阪府都市基盤施設長寿命化計画</a:t>
            </a:r>
            <a:endParaRPr lang="en-US" altLang="ja-JP" sz="1400" dirty="0"/>
          </a:p>
          <a:p>
            <a:r>
              <a:rPr lang="ja-JP" altLang="en-US" sz="1400" dirty="0"/>
              <a:t>平成</a:t>
            </a:r>
            <a:r>
              <a:rPr lang="en-US" altLang="ja-JP" sz="1400" dirty="0"/>
              <a:t>27</a:t>
            </a:r>
            <a:r>
              <a:rPr lang="ja-JP" altLang="en-US" sz="1400" dirty="0"/>
              <a:t>年</a:t>
            </a:r>
            <a:r>
              <a:rPr lang="en-US" altLang="ja-JP" sz="1400" dirty="0"/>
              <a:t>3</a:t>
            </a:r>
            <a:r>
              <a:rPr lang="ja-JP" altLang="en-US" sz="1400" dirty="0"/>
              <a:t>月　</a:t>
            </a:r>
            <a:endParaRPr lang="en-US" altLang="ja-JP" sz="1400" dirty="0"/>
          </a:p>
          <a:p>
            <a:r>
              <a:rPr lang="ja-JP" altLang="en-US" sz="1400" dirty="0"/>
              <a:t>「</a:t>
            </a:r>
            <a:r>
              <a:rPr lang="en-US" altLang="ja-JP" sz="1400" dirty="0"/>
              <a:t>2-1</a:t>
            </a:r>
            <a:r>
              <a:rPr lang="ja-JP" altLang="en-US" sz="1400" dirty="0"/>
              <a:t>道路施設長寿命化計画　</a:t>
            </a:r>
            <a:r>
              <a:rPr lang="en-US" altLang="ja-JP" sz="1400" dirty="0"/>
              <a:t>P97</a:t>
            </a:r>
            <a:r>
              <a:rPr lang="ja-JP" altLang="en-US" sz="1400" dirty="0"/>
              <a:t>」より</a:t>
            </a:r>
            <a:endParaRPr kumimoji="1" lang="ja-JP" altLang="en-US" sz="1400" dirty="0"/>
          </a:p>
        </p:txBody>
      </p:sp>
      <p:sp>
        <p:nvSpPr>
          <p:cNvPr id="36" name="正方形/長方形 35"/>
          <p:cNvSpPr/>
          <p:nvPr/>
        </p:nvSpPr>
        <p:spPr>
          <a:xfrm>
            <a:off x="235143" y="4327786"/>
            <a:ext cx="5478556" cy="146033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FF0000"/>
                </a:solidFill>
              </a:rPr>
              <a:t>架設計画（仮橋を基本スタンスにする）</a:t>
            </a:r>
            <a:endParaRPr lang="en-US" altLang="ja-JP" dirty="0">
              <a:solidFill>
                <a:srgbClr val="FF0000"/>
              </a:solidFill>
            </a:endParaRPr>
          </a:p>
          <a:p>
            <a:pPr marL="285750" indent="-285750">
              <a:buFont typeface="Arial" panose="020B0604020202020204" pitchFamily="34" charset="0"/>
              <a:buChar char="•"/>
            </a:pPr>
            <a:r>
              <a:rPr lang="ja-JP" altLang="en-US" sz="1600" dirty="0">
                <a:solidFill>
                  <a:schemeClr val="tx1"/>
                </a:solidFill>
              </a:rPr>
              <a:t>迂回路設置の検討</a:t>
            </a:r>
            <a:endParaRPr lang="en-US" altLang="ja-JP" sz="1400" dirty="0">
              <a:solidFill>
                <a:schemeClr val="tx1"/>
              </a:solidFill>
            </a:endParaRPr>
          </a:p>
          <a:p>
            <a:r>
              <a:rPr lang="ja-JP" altLang="en-US" sz="1400" dirty="0">
                <a:solidFill>
                  <a:schemeClr val="tx1"/>
                </a:solidFill>
              </a:rPr>
              <a:t>　　　　通行止めを回避するため、渡河橋では仮橋設置を基本とする</a:t>
            </a:r>
            <a:endParaRPr lang="en-US" altLang="ja-JP" sz="1400" dirty="0">
              <a:solidFill>
                <a:schemeClr val="tx1"/>
              </a:solidFill>
            </a:endParaRPr>
          </a:p>
          <a:p>
            <a:r>
              <a:rPr lang="ja-JP" altLang="en-US" sz="1400" dirty="0">
                <a:solidFill>
                  <a:schemeClr val="tx1"/>
                </a:solidFill>
              </a:rPr>
              <a:t>　　　　迂回路取り付け部の課題を整理し、実現性の高いルートを検討</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借地の有無を整理</a:t>
            </a:r>
            <a:r>
              <a:rPr lang="en-US" altLang="ja-JP" sz="1400" dirty="0">
                <a:solidFill>
                  <a:schemeClr val="tx1"/>
                </a:solidFill>
              </a:rPr>
              <a:t>)</a:t>
            </a:r>
          </a:p>
          <a:p>
            <a:pPr marL="285750" indent="-285750">
              <a:buFont typeface="Arial" panose="020B0604020202020204" pitchFamily="34" charset="0"/>
              <a:buChar char="•"/>
            </a:pPr>
            <a:r>
              <a:rPr kumimoji="1" lang="ja-JP" altLang="en-US" sz="1600" dirty="0">
                <a:solidFill>
                  <a:schemeClr val="tx1"/>
                </a:solidFill>
              </a:rPr>
              <a:t>架設工法と必要なヤードの検討</a:t>
            </a:r>
            <a:endParaRPr kumimoji="1" lang="en-US" altLang="ja-JP" sz="1600" dirty="0">
              <a:solidFill>
                <a:schemeClr val="tx1"/>
              </a:solidFill>
            </a:endParaRPr>
          </a:p>
        </p:txBody>
      </p:sp>
      <p:grpSp>
        <p:nvGrpSpPr>
          <p:cNvPr id="18" name="グループ化 17"/>
          <p:cNvGrpSpPr/>
          <p:nvPr/>
        </p:nvGrpSpPr>
        <p:grpSpPr>
          <a:xfrm>
            <a:off x="5713700" y="2516902"/>
            <a:ext cx="3233450" cy="2171719"/>
            <a:chOff x="2123728" y="-11116616"/>
            <a:chExt cx="26486397" cy="17789361"/>
          </a:xfrm>
        </p:grpSpPr>
        <p:pic>
          <p:nvPicPr>
            <p:cNvPr id="2" name="図 1"/>
            <p:cNvPicPr>
              <a:picLocks noChangeAspect="1"/>
            </p:cNvPicPr>
            <p:nvPr/>
          </p:nvPicPr>
          <p:blipFill rotWithShape="1">
            <a:blip r:embed="rId2"/>
            <a:srcRect l="10311" t="9454" r="789" b="3102"/>
            <a:stretch/>
          </p:blipFill>
          <p:spPr>
            <a:xfrm>
              <a:off x="2123728" y="-11116616"/>
              <a:ext cx="26486397" cy="17789361"/>
            </a:xfrm>
            <a:prstGeom prst="rect">
              <a:avLst/>
            </a:prstGeom>
          </p:spPr>
        </p:pic>
        <p:sp>
          <p:nvSpPr>
            <p:cNvPr id="15" name="角丸四角形 14"/>
            <p:cNvSpPr/>
            <p:nvPr/>
          </p:nvSpPr>
          <p:spPr>
            <a:xfrm>
              <a:off x="2267746" y="1549873"/>
              <a:ext cx="6480720" cy="1552821"/>
            </a:xfrm>
            <a:prstGeom prst="roundRect">
              <a:avLst>
                <a:gd name="adj" fmla="val 48073"/>
              </a:avLst>
            </a:prstGeom>
            <a:solidFill>
              <a:srgbClr val="FFCC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46800" bIns="46800" rtlCol="0" anchor="ctr"/>
            <a:lstStyle/>
            <a:p>
              <a:pPr algn="ctr"/>
              <a:r>
                <a:rPr kumimoji="1" lang="ja-JP" altLang="en-US" sz="1400" dirty="0">
                  <a:solidFill>
                    <a:schemeClr val="tx1"/>
                  </a:solidFill>
                </a:rPr>
                <a:t>更新</a:t>
              </a:r>
            </a:p>
          </p:txBody>
        </p:sp>
      </p:grpSp>
      <p:sp>
        <p:nvSpPr>
          <p:cNvPr id="41" name="正方形/長方形 40"/>
          <p:cNvSpPr/>
          <p:nvPr/>
        </p:nvSpPr>
        <p:spPr>
          <a:xfrm>
            <a:off x="611560" y="1372706"/>
            <a:ext cx="8208912"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今後、更新案・維持管理案を検討する中で必要な検討事項</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696122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
        <p:nvSpPr>
          <p:cNvPr id="19" name="正方形/長方形 18"/>
          <p:cNvSpPr/>
          <p:nvPr/>
        </p:nvSpPr>
        <p:spPr>
          <a:xfrm>
            <a:off x="611560" y="1479555"/>
            <a:ext cx="8051041" cy="101566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耐用年数</a:t>
            </a:r>
            <a:r>
              <a:rPr lang="en-US" altLang="ja-JP" sz="2000" b="1" u="sng" dirty="0">
                <a:latin typeface="HGSｺﾞｼｯｸM" panose="020B0600000000000000" pitchFamily="50" charset="-128"/>
                <a:ea typeface="HGSｺﾞｼｯｸM" panose="020B0600000000000000" pitchFamily="50" charset="-128"/>
                <a:cs typeface="Meiryo UI" panose="020B0604030504040204" pitchFamily="50" charset="-128"/>
              </a:rPr>
              <a:t>(100</a:t>
            </a: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000" b="1" u="sng"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u="sng" dirty="0" err="1">
                <a:latin typeface="HGSｺﾞｼｯｸM" panose="020B0600000000000000" pitchFamily="50" charset="-128"/>
                <a:ea typeface="HGSｺﾞｼｯｸM" panose="020B0600000000000000" pitchFamily="50" charset="-128"/>
                <a:cs typeface="Meiryo UI" panose="020B0604030504040204" pitchFamily="50" charset="-128"/>
              </a:rPr>
              <a:t>までの</a:t>
            </a: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間</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、今後長寿命化を図るための補強・補修のコストと更新のコストを比較し、</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LCC</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が最小となる合理的な方法を選択</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3"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８）ＬＣＣの比較方法（案）</a:t>
            </a:r>
            <a:r>
              <a:rPr lang="en-US" altLang="ja-JP" sz="2700" dirty="0">
                <a:latin typeface="HGSｺﾞｼｯｸM" panose="020B0600000000000000" pitchFamily="50" charset="-128"/>
                <a:ea typeface="HGSｺﾞｼｯｸM" panose="020B0600000000000000" pitchFamily="50" charset="-128"/>
              </a:rPr>
              <a:t>(1/3)</a:t>
            </a:r>
            <a:endParaRPr lang="ja-JP" altLang="en-US" sz="2700" dirty="0">
              <a:latin typeface="HGSｺﾞｼｯｸM" panose="020B0600000000000000" pitchFamily="50" charset="-128"/>
              <a:ea typeface="HGSｺﾞｼｯｸM" panose="020B0600000000000000" pitchFamily="50" charset="-128"/>
            </a:endParaRPr>
          </a:p>
        </p:txBody>
      </p:sp>
      <p:grpSp>
        <p:nvGrpSpPr>
          <p:cNvPr id="3" name="グループ化 2"/>
          <p:cNvGrpSpPr/>
          <p:nvPr/>
        </p:nvGrpSpPr>
        <p:grpSpPr>
          <a:xfrm>
            <a:off x="1365519" y="2495218"/>
            <a:ext cx="5562618" cy="2962863"/>
            <a:chOff x="1212537" y="2525414"/>
            <a:chExt cx="6264696" cy="3336816"/>
          </a:xfrm>
        </p:grpSpPr>
        <p:sp>
          <p:nvSpPr>
            <p:cNvPr id="9" name="正方形/長方形 8"/>
            <p:cNvSpPr/>
            <p:nvPr/>
          </p:nvSpPr>
          <p:spPr>
            <a:xfrm>
              <a:off x="1212537" y="2525414"/>
              <a:ext cx="6264696" cy="328833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110" y="2638991"/>
              <a:ext cx="5517550" cy="32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テキスト ボックス 16"/>
          <p:cNvSpPr txBox="1"/>
          <p:nvPr/>
        </p:nvSpPr>
        <p:spPr>
          <a:xfrm>
            <a:off x="7077772" y="4501892"/>
            <a:ext cx="1886305" cy="738664"/>
          </a:xfrm>
          <a:prstGeom prst="rect">
            <a:avLst/>
          </a:prstGeom>
          <a:noFill/>
        </p:spPr>
        <p:txBody>
          <a:bodyPr wrap="square" rtlCol="0">
            <a:spAutoFit/>
          </a:bodyPr>
          <a:lstStyle/>
          <a:p>
            <a:r>
              <a:rPr kumimoji="1" lang="en-US" altLang="ja-JP" sz="1400" dirty="0"/>
              <a:t>※</a:t>
            </a:r>
            <a:r>
              <a:rPr kumimoji="1" lang="ja-JP" altLang="en-US" sz="1400" dirty="0"/>
              <a:t>維持管理は、補強</a:t>
            </a:r>
            <a:r>
              <a:rPr kumimoji="1" lang="ja-JP" altLang="en-US" sz="1400" dirty="0" smtClean="0"/>
              <a:t>、　</a:t>
            </a:r>
            <a:endParaRPr kumimoji="1" lang="en-US" altLang="ja-JP" sz="1400" dirty="0" smtClean="0"/>
          </a:p>
          <a:p>
            <a:r>
              <a:rPr lang="ja-JP" altLang="en-US" sz="1400" dirty="0"/>
              <a:t>　 </a:t>
            </a:r>
            <a:r>
              <a:rPr lang="ja-JP" altLang="en-US" sz="1400" dirty="0" smtClean="0"/>
              <a:t> </a:t>
            </a:r>
            <a:r>
              <a:rPr kumimoji="1" lang="ja-JP" altLang="en-US" sz="1400" dirty="0" smtClean="0"/>
              <a:t>部分</a:t>
            </a:r>
            <a:r>
              <a:rPr kumimoji="1" lang="ja-JP" altLang="en-US" sz="1400" dirty="0"/>
              <a:t>更新</a:t>
            </a:r>
            <a:r>
              <a:rPr kumimoji="1" lang="ja-JP" altLang="en-US" sz="1400" dirty="0" smtClean="0"/>
              <a:t>、修繕補</a:t>
            </a:r>
            <a:endParaRPr kumimoji="1" lang="en-US" altLang="ja-JP" sz="1400" dirty="0" smtClean="0"/>
          </a:p>
          <a:p>
            <a:r>
              <a:rPr lang="en-US" altLang="ja-JP" sz="1400" dirty="0"/>
              <a:t> </a:t>
            </a:r>
            <a:r>
              <a:rPr lang="en-US" altLang="ja-JP" sz="1400" dirty="0" smtClean="0"/>
              <a:t>   </a:t>
            </a:r>
            <a:r>
              <a:rPr kumimoji="1" lang="ja-JP" altLang="en-US" sz="1400" dirty="0" smtClean="0"/>
              <a:t>修</a:t>
            </a:r>
            <a:r>
              <a:rPr kumimoji="1" lang="ja-JP" altLang="en-US" sz="1400" dirty="0"/>
              <a:t>、通常管理をいう。</a:t>
            </a:r>
          </a:p>
        </p:txBody>
      </p:sp>
      <p:sp>
        <p:nvSpPr>
          <p:cNvPr id="12" name="テキスト ボックス 11"/>
          <p:cNvSpPr txBox="1"/>
          <p:nvPr/>
        </p:nvSpPr>
        <p:spPr>
          <a:xfrm>
            <a:off x="611560" y="5458081"/>
            <a:ext cx="7258952" cy="307777"/>
          </a:xfrm>
          <a:prstGeom prst="rect">
            <a:avLst/>
          </a:prstGeom>
          <a:noFill/>
        </p:spPr>
        <p:txBody>
          <a:bodyPr wrap="square" rtlCol="0">
            <a:spAutoFit/>
          </a:bodyPr>
          <a:lstStyle/>
          <a:p>
            <a:r>
              <a:rPr lang="en-US" altLang="ja-JP" sz="1400" dirty="0"/>
              <a:t>(</a:t>
            </a:r>
            <a:r>
              <a:rPr lang="ja-JP" altLang="en-US" sz="1400" dirty="0"/>
              <a:t>大阪府都市基盤施設長寿命化計画　平成</a:t>
            </a:r>
            <a:r>
              <a:rPr lang="en-US" altLang="ja-JP" sz="1400" dirty="0"/>
              <a:t>27</a:t>
            </a:r>
            <a:r>
              <a:rPr lang="ja-JP" altLang="en-US" sz="1400" dirty="0"/>
              <a:t>年</a:t>
            </a:r>
            <a:r>
              <a:rPr lang="en-US" altLang="ja-JP" sz="1400" dirty="0"/>
              <a:t>3</a:t>
            </a:r>
            <a:r>
              <a:rPr lang="ja-JP" altLang="en-US" sz="1400" dirty="0"/>
              <a:t>月　「</a:t>
            </a:r>
            <a:r>
              <a:rPr lang="en-US" altLang="ja-JP" sz="1400" dirty="0"/>
              <a:t>2-1</a:t>
            </a:r>
            <a:r>
              <a:rPr lang="ja-JP" altLang="en-US" sz="1400" dirty="0"/>
              <a:t>道路施設長寿命化計画　</a:t>
            </a:r>
            <a:r>
              <a:rPr lang="en-US" altLang="ja-JP" sz="1400" dirty="0"/>
              <a:t>P97</a:t>
            </a:r>
            <a:r>
              <a:rPr lang="ja-JP" altLang="en-US" sz="1400" dirty="0"/>
              <a:t>」より</a:t>
            </a:r>
            <a:r>
              <a:rPr lang="en-US" altLang="ja-JP" sz="1400" dirty="0"/>
              <a:t>)</a:t>
            </a:r>
            <a:endParaRPr kumimoji="1" lang="ja-JP" altLang="en-US" sz="1400" dirty="0"/>
          </a:p>
        </p:txBody>
      </p:sp>
      <p:sp>
        <p:nvSpPr>
          <p:cNvPr id="13" name="フッター プレースホルダー 2"/>
          <p:cNvSpPr txBox="1">
            <a:spLocks/>
          </p:cNvSpPr>
          <p:nvPr/>
        </p:nvSpPr>
        <p:spPr>
          <a:xfrm>
            <a:off x="5148064" y="6396567"/>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a:t>資料１－１</a:t>
            </a:r>
            <a:endParaRPr kumimoji="1" lang="ja-JP" altLang="en-US" dirty="0"/>
          </a:p>
        </p:txBody>
      </p:sp>
    </p:spTree>
    <p:extLst>
      <p:ext uri="{BB962C8B-B14F-4D97-AF65-F5344CB8AC3E}">
        <p14:creationId xmlns:p14="http://schemas.microsoft.com/office/powerpoint/2010/main" val="3653352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34</a:t>
            </a:fld>
            <a:endParaRPr kumimoji="1" lang="ja-JP" altLang="en-US" dirty="0"/>
          </a:p>
        </p:txBody>
      </p:sp>
      <p:sp>
        <p:nvSpPr>
          <p:cNvPr id="23" name="タイトル 1"/>
          <p:cNvSpPr>
            <a:spLocks noGrp="1"/>
          </p:cNvSpPr>
          <p:nvPr>
            <p:ph type="title"/>
          </p:nvPr>
        </p:nvSpPr>
        <p:spPr>
          <a:xfrm>
            <a:off x="230188" y="238125"/>
            <a:ext cx="871696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８）ＬＣＣの比較方法（案）</a:t>
            </a:r>
            <a:r>
              <a:rPr lang="en-US" altLang="ja-JP" sz="2700" dirty="0">
                <a:latin typeface="HGSｺﾞｼｯｸM" panose="020B0600000000000000" pitchFamily="50" charset="-128"/>
                <a:ea typeface="HGSｺﾞｼｯｸM" panose="020B0600000000000000" pitchFamily="50" charset="-128"/>
              </a:rPr>
              <a:t>(2/3)</a:t>
            </a:r>
            <a:endParaRPr lang="ja-JP" altLang="en-US" sz="2700" dirty="0">
              <a:latin typeface="HGSｺﾞｼｯｸM" panose="020B0600000000000000" pitchFamily="50" charset="-128"/>
              <a:ea typeface="HGSｺﾞｼｯｸM" panose="020B0600000000000000"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525888723"/>
              </p:ext>
            </p:extLst>
          </p:nvPr>
        </p:nvGraphicFramePr>
        <p:xfrm>
          <a:off x="284886" y="1906923"/>
          <a:ext cx="8574229" cy="4330389"/>
        </p:xfrm>
        <a:graphic>
          <a:graphicData uri="http://schemas.openxmlformats.org/drawingml/2006/table">
            <a:tbl>
              <a:tblPr firstRow="1" bandRow="1">
                <a:tableStyleId>{5C22544A-7EE6-4342-B048-85BDC9FD1C3A}</a:tableStyleId>
              </a:tblPr>
              <a:tblGrid>
                <a:gridCol w="542698">
                  <a:extLst>
                    <a:ext uri="{9D8B030D-6E8A-4147-A177-3AD203B41FA5}">
                      <a16:colId xmlns="" xmlns:a16="http://schemas.microsoft.com/office/drawing/2014/main" val="20000"/>
                    </a:ext>
                  </a:extLst>
                </a:gridCol>
                <a:gridCol w="3960440">
                  <a:extLst>
                    <a:ext uri="{9D8B030D-6E8A-4147-A177-3AD203B41FA5}">
                      <a16:colId xmlns="" xmlns:a16="http://schemas.microsoft.com/office/drawing/2014/main" val="20001"/>
                    </a:ext>
                  </a:extLst>
                </a:gridCol>
                <a:gridCol w="4071091">
                  <a:extLst>
                    <a:ext uri="{9D8B030D-6E8A-4147-A177-3AD203B41FA5}">
                      <a16:colId xmlns="" xmlns:a16="http://schemas.microsoft.com/office/drawing/2014/main" val="20002"/>
                    </a:ext>
                  </a:extLst>
                </a:gridCol>
              </a:tblGrid>
              <a:tr h="297941">
                <a:tc>
                  <a:txBody>
                    <a:bodyPr/>
                    <a:lstStyle/>
                    <a:p>
                      <a:pPr algn="ct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b="0" dirty="0">
                          <a:solidFill>
                            <a:schemeClr val="tx1"/>
                          </a:solidFill>
                        </a:rPr>
                        <a:t>更新案　</a:t>
                      </a:r>
                      <a:r>
                        <a:rPr kumimoji="1" lang="en-US" altLang="ja-JP" b="0" dirty="0">
                          <a:solidFill>
                            <a:schemeClr val="tx1"/>
                          </a:solidFill>
                        </a:rPr>
                        <a:t>(</a:t>
                      </a:r>
                      <a:r>
                        <a:rPr kumimoji="1" lang="ja-JP" altLang="en-US" b="0" dirty="0">
                          <a:solidFill>
                            <a:schemeClr val="tx1"/>
                          </a:solidFill>
                        </a:rPr>
                        <a:t>橋齢</a:t>
                      </a:r>
                      <a:r>
                        <a:rPr kumimoji="1" lang="en-US" altLang="ja-JP" b="0" dirty="0">
                          <a:solidFill>
                            <a:schemeClr val="tx1"/>
                          </a:solidFill>
                        </a:rPr>
                        <a:t>50</a:t>
                      </a:r>
                      <a:r>
                        <a:rPr kumimoji="1" lang="ja-JP" altLang="en-US" b="0" dirty="0">
                          <a:solidFill>
                            <a:schemeClr val="tx1"/>
                          </a:solidFill>
                        </a:rPr>
                        <a:t>年で更新</a:t>
                      </a:r>
                      <a:r>
                        <a:rPr kumimoji="1" lang="en-US" altLang="ja-JP" b="0" dirty="0">
                          <a:solidFill>
                            <a:schemeClr val="tx1"/>
                          </a:solidFill>
                        </a:rPr>
                        <a:t>)</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b="0" dirty="0">
                          <a:solidFill>
                            <a:schemeClr val="tx1"/>
                          </a:solidFill>
                        </a:rPr>
                        <a:t>維持管理案　</a:t>
                      </a:r>
                      <a:r>
                        <a:rPr kumimoji="1" lang="en-US" altLang="ja-JP" b="0" dirty="0">
                          <a:solidFill>
                            <a:schemeClr val="tx1"/>
                          </a:solidFill>
                        </a:rPr>
                        <a:t>(</a:t>
                      </a:r>
                      <a:r>
                        <a:rPr kumimoji="1" lang="ja-JP" altLang="en-US" b="0" dirty="0">
                          <a:solidFill>
                            <a:schemeClr val="tx1"/>
                          </a:solidFill>
                        </a:rPr>
                        <a:t>橋齢</a:t>
                      </a:r>
                      <a:r>
                        <a:rPr kumimoji="1" lang="en-US" altLang="ja-JP" b="0" dirty="0">
                          <a:solidFill>
                            <a:schemeClr val="tx1"/>
                          </a:solidFill>
                        </a:rPr>
                        <a:t>100</a:t>
                      </a:r>
                      <a:r>
                        <a:rPr kumimoji="1" lang="ja-JP" altLang="en-US" b="0" dirty="0">
                          <a:solidFill>
                            <a:schemeClr val="tx1"/>
                          </a:solidFill>
                        </a:rPr>
                        <a:t>年で更新</a:t>
                      </a:r>
                      <a:r>
                        <a:rPr kumimoji="1" lang="en-US" altLang="ja-JP" b="0" dirty="0">
                          <a:solidFill>
                            <a:schemeClr val="tx1"/>
                          </a:solidFill>
                        </a:rPr>
                        <a:t>)</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084309">
                <a:tc>
                  <a:txBody>
                    <a:bodyPr/>
                    <a:lstStyle/>
                    <a:p>
                      <a:pPr algn="ctr"/>
                      <a:r>
                        <a:rPr kumimoji="1" lang="en-US" altLang="ja-JP" sz="1400" dirty="0">
                          <a:solidFill>
                            <a:schemeClr val="tx1"/>
                          </a:solidFill>
                        </a:rPr>
                        <a:t>LCC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880320">
                <a:tc>
                  <a:txBody>
                    <a:bodyPr/>
                    <a:lstStyle/>
                    <a:p>
                      <a:pPr algn="ctr"/>
                      <a:r>
                        <a:rPr kumimoji="1" lang="ja-JP" altLang="en-US" sz="1400" dirty="0">
                          <a:solidFill>
                            <a:schemeClr val="tx1"/>
                          </a:solidFill>
                        </a:rPr>
                        <a:t>イメージ図</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dirty="0">
                          <a:solidFill>
                            <a:schemeClr val="tx1"/>
                          </a:solidFill>
                        </a:rPr>
                        <a:t> </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
        <p:nvSpPr>
          <p:cNvPr id="14" name="正方形/長方形 13"/>
          <p:cNvSpPr/>
          <p:nvPr/>
        </p:nvSpPr>
        <p:spPr>
          <a:xfrm>
            <a:off x="4805570" y="2225654"/>
            <a:ext cx="4000985" cy="1169551"/>
          </a:xfrm>
          <a:prstGeom prst="rect">
            <a:avLst/>
          </a:prstGeom>
          <a:noFill/>
        </p:spPr>
        <p:txBody>
          <a:bodyPr wrap="square" rtlCol="0">
            <a:spAutoFit/>
          </a:bodyPr>
          <a:lstStyle/>
          <a:p>
            <a:r>
              <a:rPr lang="en-US" altLang="ja-JP" sz="1400" dirty="0">
                <a:latin typeface="+mn-ea"/>
                <a:cs typeface="Meiryo UI" panose="020B0604030504040204" pitchFamily="50" charset="-128"/>
              </a:rPr>
              <a:t>=</a:t>
            </a:r>
            <a:r>
              <a:rPr lang="en-US" altLang="ja-JP" sz="1400" dirty="0">
                <a:solidFill>
                  <a:schemeClr val="accent5">
                    <a:lumMod val="75000"/>
                  </a:schemeClr>
                </a:solidFill>
                <a:latin typeface="+mn-ea"/>
                <a:cs typeface="Meiryo UI" panose="020B0604030504040204" pitchFamily="50" charset="-128"/>
              </a:rPr>
              <a:t>[</a:t>
            </a:r>
            <a:r>
              <a:rPr lang="ja-JP" altLang="en-US" sz="1400" dirty="0">
                <a:solidFill>
                  <a:schemeClr val="accent5">
                    <a:lumMod val="75000"/>
                  </a:schemeClr>
                </a:solidFill>
                <a:latin typeface="+mn-ea"/>
                <a:cs typeface="Meiryo UI" panose="020B0604030504040204" pitchFamily="50" charset="-128"/>
              </a:rPr>
              <a:t>補強・改良費</a:t>
            </a:r>
            <a:r>
              <a:rPr lang="en-US" altLang="ja-JP" sz="1400" dirty="0">
                <a:solidFill>
                  <a:schemeClr val="accent5">
                    <a:lumMod val="75000"/>
                  </a:schemeClr>
                </a:solidFill>
                <a:latin typeface="+mn-ea"/>
                <a:cs typeface="Meiryo UI" panose="020B0604030504040204" pitchFamily="50" charset="-128"/>
              </a:rPr>
              <a:t>]</a:t>
            </a:r>
            <a:r>
              <a:rPr lang="en-US" altLang="ja-JP" sz="1100" dirty="0">
                <a:solidFill>
                  <a:schemeClr val="accent5">
                    <a:lumMod val="75000"/>
                  </a:schemeClr>
                </a:solidFill>
                <a:latin typeface="+mn-ea"/>
                <a:cs typeface="Meiryo UI" panose="020B0604030504040204" pitchFamily="50" charset="-128"/>
              </a:rPr>
              <a:t> (</a:t>
            </a:r>
            <a:r>
              <a:rPr lang="ja-JP" altLang="en-US" sz="1100" dirty="0">
                <a:solidFill>
                  <a:schemeClr val="accent5">
                    <a:lumMod val="75000"/>
                  </a:schemeClr>
                </a:solidFill>
                <a:latin typeface="+mn-ea"/>
                <a:cs typeface="Meiryo UI" panose="020B0604030504040204" pitchFamily="50" charset="-128"/>
              </a:rPr>
              <a:t>耐震、車両大型化対策等</a:t>
            </a:r>
            <a:r>
              <a:rPr lang="en-US" altLang="ja-JP" sz="1100" dirty="0">
                <a:solidFill>
                  <a:schemeClr val="accent5">
                    <a:lumMod val="75000"/>
                  </a:schemeClr>
                </a:solidFill>
                <a:latin typeface="+mn-ea"/>
                <a:cs typeface="Meiryo UI" panose="020B0604030504040204" pitchFamily="50" charset="-128"/>
              </a:rPr>
              <a:t>)</a:t>
            </a:r>
          </a:p>
          <a:p>
            <a:r>
              <a:rPr lang="en-US" altLang="ja-JP" sz="1400" dirty="0">
                <a:solidFill>
                  <a:srgbClr val="FFC000"/>
                </a:solidFill>
                <a:latin typeface="+mn-ea"/>
                <a:cs typeface="Meiryo UI" panose="020B0604030504040204" pitchFamily="50" charset="-128"/>
              </a:rPr>
              <a:t>+[(50</a:t>
            </a:r>
            <a:r>
              <a:rPr lang="ja-JP" altLang="en-US" sz="1400" dirty="0">
                <a:solidFill>
                  <a:srgbClr val="FFC000"/>
                </a:solidFill>
                <a:latin typeface="+mn-ea"/>
                <a:cs typeface="Meiryo UI" panose="020B0604030504040204" pitchFamily="50" charset="-128"/>
              </a:rPr>
              <a:t>年後までの</a:t>
            </a:r>
            <a:r>
              <a:rPr lang="en-US" altLang="ja-JP" sz="1400" dirty="0">
                <a:solidFill>
                  <a:srgbClr val="FFC000"/>
                </a:solidFill>
                <a:latin typeface="+mn-ea"/>
                <a:cs typeface="Meiryo UI" panose="020B0604030504040204" pitchFamily="50" charset="-128"/>
              </a:rPr>
              <a:t>)</a:t>
            </a:r>
            <a:r>
              <a:rPr lang="ja-JP" altLang="en-US" sz="1400" dirty="0">
                <a:solidFill>
                  <a:srgbClr val="FFC000"/>
                </a:solidFill>
                <a:latin typeface="+mn-ea"/>
                <a:cs typeface="Meiryo UI" panose="020B0604030504040204" pitchFamily="50" charset="-128"/>
              </a:rPr>
              <a:t>維持管理費</a:t>
            </a:r>
            <a:r>
              <a:rPr lang="en-US" altLang="ja-JP" sz="1400" dirty="0">
                <a:solidFill>
                  <a:srgbClr val="FFC000"/>
                </a:solidFill>
                <a:latin typeface="+mn-ea"/>
                <a:cs typeface="Meiryo UI" panose="020B0604030504040204" pitchFamily="50" charset="-128"/>
              </a:rPr>
              <a:t>]</a:t>
            </a:r>
          </a:p>
          <a:p>
            <a:r>
              <a:rPr lang="en-US" altLang="ja-JP" sz="1400" dirty="0">
                <a:solidFill>
                  <a:srgbClr val="FF0000"/>
                </a:solidFill>
                <a:latin typeface="+mn-ea"/>
                <a:cs typeface="Meiryo UI" panose="020B0604030504040204" pitchFamily="50" charset="-128"/>
              </a:rPr>
              <a:t>+[</a:t>
            </a:r>
            <a:r>
              <a:rPr lang="ja-JP" altLang="en-US" sz="1400" dirty="0">
                <a:solidFill>
                  <a:srgbClr val="FF0000"/>
                </a:solidFill>
                <a:latin typeface="+mn-ea"/>
                <a:cs typeface="Meiryo UI" panose="020B0604030504040204" pitchFamily="50" charset="-128"/>
              </a:rPr>
              <a:t>撤去費</a:t>
            </a:r>
            <a:r>
              <a:rPr lang="en-US" altLang="ja-JP" sz="1400" dirty="0">
                <a:solidFill>
                  <a:srgbClr val="FF0000"/>
                </a:solidFill>
                <a:latin typeface="+mn-ea"/>
                <a:cs typeface="Meiryo UI" panose="020B0604030504040204" pitchFamily="50" charset="-128"/>
              </a:rPr>
              <a:t>]</a:t>
            </a:r>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新設費</a:t>
            </a:r>
            <a:r>
              <a:rPr lang="en-US" altLang="ja-JP" sz="1400" dirty="0">
                <a:latin typeface="+mn-ea"/>
                <a:cs typeface="Meiryo UI" panose="020B0604030504040204" pitchFamily="50" charset="-128"/>
              </a:rPr>
              <a:t>]</a:t>
            </a:r>
            <a:r>
              <a:rPr lang="en-US" altLang="ja-JP" sz="1400" dirty="0">
                <a:solidFill>
                  <a:srgbClr val="00B050"/>
                </a:solidFill>
                <a:latin typeface="+mn-ea"/>
                <a:cs typeface="Meiryo UI" panose="020B0604030504040204" pitchFamily="50" charset="-128"/>
              </a:rPr>
              <a:t>+[</a:t>
            </a:r>
            <a:r>
              <a:rPr lang="ja-JP" altLang="en-US" sz="1400" dirty="0">
                <a:solidFill>
                  <a:srgbClr val="00B050"/>
                </a:solidFill>
                <a:latin typeface="+mn-ea"/>
                <a:cs typeface="Meiryo UI" panose="020B0604030504040204" pitchFamily="50" charset="-128"/>
              </a:rPr>
              <a:t>社会的影響度</a:t>
            </a:r>
            <a:r>
              <a:rPr lang="en-US" altLang="ja-JP" sz="1400" dirty="0">
                <a:solidFill>
                  <a:srgbClr val="00B050"/>
                </a:solidFill>
                <a:latin typeface="+mn-ea"/>
                <a:cs typeface="Meiryo UI" panose="020B0604030504040204" pitchFamily="50" charset="-128"/>
              </a:rPr>
              <a:t>(</a:t>
            </a:r>
            <a:r>
              <a:rPr lang="ja-JP" altLang="en-US" sz="1400" dirty="0">
                <a:solidFill>
                  <a:srgbClr val="00B050"/>
                </a:solidFill>
                <a:latin typeface="+mn-ea"/>
                <a:cs typeface="Meiryo UI" panose="020B0604030504040204" pitchFamily="50" charset="-128"/>
              </a:rPr>
              <a:t>負の便益</a:t>
            </a:r>
            <a:r>
              <a:rPr lang="en-US" altLang="ja-JP" sz="1400" dirty="0">
                <a:solidFill>
                  <a:srgbClr val="00B050"/>
                </a:solidFill>
                <a:latin typeface="+mn-ea"/>
                <a:cs typeface="Meiryo UI" panose="020B0604030504040204" pitchFamily="50" charset="-128"/>
              </a:rPr>
              <a:t>)]</a:t>
            </a:r>
          </a:p>
          <a:p>
            <a:r>
              <a:rPr lang="en-US" altLang="ja-JP" sz="1400" dirty="0">
                <a:solidFill>
                  <a:srgbClr val="FFC000"/>
                </a:solidFill>
                <a:latin typeface="+mn-ea"/>
                <a:cs typeface="Meiryo UI" panose="020B0604030504040204" pitchFamily="50" charset="-128"/>
              </a:rPr>
              <a:t>+[(50</a:t>
            </a:r>
            <a:r>
              <a:rPr lang="ja-JP" altLang="en-US" sz="1400" dirty="0">
                <a:solidFill>
                  <a:srgbClr val="FFC000"/>
                </a:solidFill>
                <a:latin typeface="+mn-ea"/>
                <a:cs typeface="Meiryo UI" panose="020B0604030504040204" pitchFamily="50" charset="-128"/>
              </a:rPr>
              <a:t>年後までの</a:t>
            </a:r>
            <a:r>
              <a:rPr lang="en-US" altLang="ja-JP" sz="1400" dirty="0">
                <a:solidFill>
                  <a:srgbClr val="FFC000"/>
                </a:solidFill>
                <a:latin typeface="+mn-ea"/>
                <a:cs typeface="Meiryo UI" panose="020B0604030504040204" pitchFamily="50" charset="-128"/>
              </a:rPr>
              <a:t>)</a:t>
            </a:r>
            <a:r>
              <a:rPr lang="ja-JP" altLang="en-US" sz="1400" dirty="0">
                <a:solidFill>
                  <a:srgbClr val="FFC000"/>
                </a:solidFill>
                <a:latin typeface="+mn-ea"/>
                <a:cs typeface="Meiryo UI" panose="020B0604030504040204" pitchFamily="50" charset="-128"/>
              </a:rPr>
              <a:t>維持管理費</a:t>
            </a:r>
            <a:r>
              <a:rPr lang="en-US" altLang="ja-JP" sz="1400" dirty="0">
                <a:solidFill>
                  <a:srgbClr val="FFC000"/>
                </a:solidFill>
                <a:latin typeface="+mn-ea"/>
                <a:cs typeface="Meiryo UI" panose="020B0604030504040204" pitchFamily="50" charset="-128"/>
              </a:rPr>
              <a:t>]</a:t>
            </a:r>
          </a:p>
          <a:p>
            <a:r>
              <a:rPr lang="en-US" altLang="ja-JP" sz="1400" dirty="0">
                <a:solidFill>
                  <a:srgbClr val="0070C0"/>
                </a:solidFill>
                <a:latin typeface="+mn-ea"/>
                <a:cs typeface="Meiryo UI" panose="020B0604030504040204" pitchFamily="50" charset="-128"/>
              </a:rPr>
              <a:t>-[(50</a:t>
            </a:r>
            <a:r>
              <a:rPr lang="ja-JP" altLang="en-US" sz="1400" dirty="0">
                <a:solidFill>
                  <a:srgbClr val="0070C0"/>
                </a:solidFill>
                <a:latin typeface="+mn-ea"/>
                <a:cs typeface="Meiryo UI" panose="020B0604030504040204" pitchFamily="50" charset="-128"/>
              </a:rPr>
              <a:t>年後時点の</a:t>
            </a:r>
            <a:r>
              <a:rPr lang="en-US" altLang="ja-JP" sz="1400" dirty="0">
                <a:solidFill>
                  <a:srgbClr val="0070C0"/>
                </a:solidFill>
                <a:latin typeface="+mn-ea"/>
                <a:cs typeface="Meiryo UI" panose="020B0604030504040204" pitchFamily="50" charset="-128"/>
              </a:rPr>
              <a:t>)</a:t>
            </a:r>
            <a:r>
              <a:rPr lang="ja-JP" altLang="en-US" sz="1400" dirty="0">
                <a:solidFill>
                  <a:srgbClr val="0070C0"/>
                </a:solidFill>
                <a:latin typeface="+mn-ea"/>
                <a:cs typeface="Meiryo UI" panose="020B0604030504040204" pitchFamily="50" charset="-128"/>
              </a:rPr>
              <a:t>残存価値</a:t>
            </a:r>
            <a:r>
              <a:rPr lang="en-US" altLang="ja-JP" sz="1400" dirty="0">
                <a:solidFill>
                  <a:srgbClr val="0070C0"/>
                </a:solidFill>
                <a:latin typeface="+mn-ea"/>
                <a:cs typeface="Meiryo UI" panose="020B0604030504040204" pitchFamily="50" charset="-128"/>
              </a:rPr>
              <a:t>]  〈50/100×</a:t>
            </a:r>
            <a:r>
              <a:rPr lang="ja-JP" altLang="en-US" sz="1400" dirty="0">
                <a:solidFill>
                  <a:srgbClr val="0070C0"/>
                </a:solidFill>
                <a:latin typeface="+mn-ea"/>
                <a:cs typeface="Meiryo UI" panose="020B0604030504040204" pitchFamily="50" charset="-128"/>
              </a:rPr>
              <a:t>新設費</a:t>
            </a:r>
            <a:r>
              <a:rPr lang="en-US" altLang="ja-JP" sz="1400" dirty="0">
                <a:solidFill>
                  <a:srgbClr val="0070C0"/>
                </a:solidFill>
                <a:latin typeface="+mn-ea"/>
                <a:cs typeface="Meiryo UI" panose="020B0604030504040204" pitchFamily="50" charset="-128"/>
              </a:rPr>
              <a:t>〉</a:t>
            </a:r>
          </a:p>
        </p:txBody>
      </p:sp>
      <p:sp>
        <p:nvSpPr>
          <p:cNvPr id="13" name="正方形/長方形 12"/>
          <p:cNvSpPr/>
          <p:nvPr/>
        </p:nvSpPr>
        <p:spPr>
          <a:xfrm>
            <a:off x="782916" y="2264478"/>
            <a:ext cx="3812757" cy="738664"/>
          </a:xfrm>
          <a:prstGeom prst="rect">
            <a:avLst/>
          </a:prstGeom>
          <a:noFill/>
        </p:spPr>
        <p:txBody>
          <a:bodyPr wrap="square" rtlCol="0">
            <a:spAutoFit/>
          </a:bodyPr>
          <a:lstStyle/>
          <a:p>
            <a:r>
              <a:rPr lang="en-US" altLang="ja-JP" sz="1400" dirty="0">
                <a:latin typeface="+mn-ea"/>
                <a:cs typeface="Meiryo UI" panose="020B0604030504040204" pitchFamily="50" charset="-128"/>
              </a:rPr>
              <a:t>=</a:t>
            </a:r>
            <a:r>
              <a:rPr lang="en-US" altLang="ja-JP" sz="1400" dirty="0">
                <a:solidFill>
                  <a:srgbClr val="FF0000"/>
                </a:solidFill>
                <a:latin typeface="+mn-ea"/>
                <a:cs typeface="Meiryo UI" panose="020B0604030504040204" pitchFamily="50" charset="-128"/>
              </a:rPr>
              <a:t>[</a:t>
            </a:r>
            <a:r>
              <a:rPr lang="ja-JP" altLang="en-US" sz="1400" dirty="0">
                <a:solidFill>
                  <a:srgbClr val="FF0000"/>
                </a:solidFill>
                <a:latin typeface="+mn-ea"/>
                <a:cs typeface="Meiryo UI" panose="020B0604030504040204" pitchFamily="50" charset="-128"/>
              </a:rPr>
              <a:t>撤去費</a:t>
            </a:r>
            <a:r>
              <a:rPr lang="en-US" altLang="ja-JP" sz="1400" dirty="0">
                <a:solidFill>
                  <a:srgbClr val="FF0000"/>
                </a:solidFill>
                <a:latin typeface="+mn-ea"/>
                <a:cs typeface="Meiryo UI" panose="020B0604030504040204" pitchFamily="50" charset="-128"/>
              </a:rPr>
              <a:t>]</a:t>
            </a:r>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新設費</a:t>
            </a:r>
            <a:r>
              <a:rPr lang="en-US" altLang="ja-JP" sz="1400" dirty="0">
                <a:latin typeface="+mn-ea"/>
                <a:cs typeface="Meiryo UI" panose="020B0604030504040204" pitchFamily="50" charset="-128"/>
              </a:rPr>
              <a:t>]</a:t>
            </a:r>
            <a:r>
              <a:rPr lang="en-US" altLang="ja-JP" sz="1400" dirty="0">
                <a:solidFill>
                  <a:srgbClr val="00B050"/>
                </a:solidFill>
                <a:latin typeface="+mn-ea"/>
                <a:cs typeface="Meiryo UI" panose="020B0604030504040204" pitchFamily="50" charset="-128"/>
              </a:rPr>
              <a:t>+[</a:t>
            </a:r>
            <a:r>
              <a:rPr lang="ja-JP" altLang="en-US" sz="1400" dirty="0">
                <a:solidFill>
                  <a:srgbClr val="00B050"/>
                </a:solidFill>
                <a:latin typeface="+mn-ea"/>
                <a:cs typeface="Meiryo UI" panose="020B0604030504040204" pitchFamily="50" charset="-128"/>
              </a:rPr>
              <a:t>社会的影響度</a:t>
            </a:r>
            <a:r>
              <a:rPr lang="en-US" altLang="ja-JP" sz="1400" dirty="0">
                <a:solidFill>
                  <a:srgbClr val="00B050"/>
                </a:solidFill>
                <a:latin typeface="+mn-ea"/>
                <a:cs typeface="Meiryo UI" panose="020B0604030504040204" pitchFamily="50" charset="-128"/>
              </a:rPr>
              <a:t>(</a:t>
            </a:r>
            <a:r>
              <a:rPr lang="ja-JP" altLang="en-US" sz="1400" dirty="0">
                <a:solidFill>
                  <a:srgbClr val="00B050"/>
                </a:solidFill>
                <a:latin typeface="+mn-ea"/>
                <a:cs typeface="Meiryo UI" panose="020B0604030504040204" pitchFamily="50" charset="-128"/>
              </a:rPr>
              <a:t>負の便益</a:t>
            </a:r>
            <a:r>
              <a:rPr lang="en-US" altLang="ja-JP" sz="1400" dirty="0">
                <a:solidFill>
                  <a:srgbClr val="00B050"/>
                </a:solidFill>
                <a:latin typeface="+mn-ea"/>
                <a:cs typeface="Meiryo UI" panose="020B0604030504040204" pitchFamily="50" charset="-128"/>
              </a:rPr>
              <a:t>)]</a:t>
            </a:r>
          </a:p>
          <a:p>
            <a:r>
              <a:rPr lang="ja-JP" altLang="en-US" sz="1400" dirty="0">
                <a:solidFill>
                  <a:srgbClr val="FFC000"/>
                </a:solidFill>
                <a:latin typeface="+mn-ea"/>
                <a:cs typeface="Meiryo UI" panose="020B0604030504040204" pitchFamily="50" charset="-128"/>
              </a:rPr>
              <a:t>　</a:t>
            </a:r>
            <a:r>
              <a:rPr lang="en-US" altLang="ja-JP" sz="1400" dirty="0">
                <a:solidFill>
                  <a:srgbClr val="FFC000"/>
                </a:solidFill>
                <a:latin typeface="+mn-ea"/>
                <a:cs typeface="Meiryo UI" panose="020B0604030504040204" pitchFamily="50" charset="-128"/>
              </a:rPr>
              <a:t>+[(100</a:t>
            </a:r>
            <a:r>
              <a:rPr lang="ja-JP" altLang="en-US" sz="1400" dirty="0">
                <a:solidFill>
                  <a:srgbClr val="FFC000"/>
                </a:solidFill>
                <a:latin typeface="+mn-ea"/>
                <a:cs typeface="Meiryo UI" panose="020B0604030504040204" pitchFamily="50" charset="-128"/>
              </a:rPr>
              <a:t>年後までの</a:t>
            </a:r>
            <a:r>
              <a:rPr lang="en-US" altLang="ja-JP" sz="1400" dirty="0">
                <a:solidFill>
                  <a:srgbClr val="FFC000"/>
                </a:solidFill>
                <a:latin typeface="+mn-ea"/>
                <a:cs typeface="Meiryo UI" panose="020B0604030504040204" pitchFamily="50" charset="-128"/>
              </a:rPr>
              <a:t>)</a:t>
            </a:r>
            <a:r>
              <a:rPr lang="ja-JP" altLang="en-US" sz="1400" dirty="0">
                <a:solidFill>
                  <a:srgbClr val="FFC000"/>
                </a:solidFill>
                <a:latin typeface="+mn-ea"/>
                <a:cs typeface="Meiryo UI" panose="020B0604030504040204" pitchFamily="50" charset="-128"/>
              </a:rPr>
              <a:t>維持管理費</a:t>
            </a:r>
            <a:r>
              <a:rPr lang="en-US" altLang="ja-JP" sz="1400" dirty="0">
                <a:solidFill>
                  <a:srgbClr val="FFC000"/>
                </a:solidFill>
                <a:latin typeface="+mn-ea"/>
                <a:cs typeface="Meiryo UI" panose="020B0604030504040204" pitchFamily="50" charset="-128"/>
              </a:rPr>
              <a:t>]</a:t>
            </a:r>
          </a:p>
          <a:p>
            <a:r>
              <a:rPr lang="ja-JP" altLang="en-US" sz="1400" dirty="0">
                <a:solidFill>
                  <a:srgbClr val="0070C0"/>
                </a:solidFill>
                <a:latin typeface="+mn-ea"/>
                <a:cs typeface="Meiryo UI" panose="020B0604030504040204" pitchFamily="50" charset="-128"/>
              </a:rPr>
              <a:t>　　残存価値は、</a:t>
            </a:r>
            <a:r>
              <a:rPr lang="en-US" altLang="ja-JP" sz="1400" dirty="0">
                <a:solidFill>
                  <a:srgbClr val="0070C0"/>
                </a:solidFill>
                <a:latin typeface="+mn-ea"/>
                <a:cs typeface="Meiryo UI" panose="020B0604030504040204" pitchFamily="50" charset="-128"/>
              </a:rPr>
              <a:t>0</a:t>
            </a:r>
            <a:r>
              <a:rPr lang="ja-JP" altLang="en-US" sz="1400" dirty="0">
                <a:solidFill>
                  <a:srgbClr val="0070C0"/>
                </a:solidFill>
                <a:latin typeface="+mn-ea"/>
                <a:cs typeface="Meiryo UI" panose="020B0604030504040204" pitchFamily="50" charset="-128"/>
              </a:rPr>
              <a:t>となる</a:t>
            </a:r>
            <a:endParaRPr lang="en-US" altLang="ja-JP" sz="1400" dirty="0">
              <a:solidFill>
                <a:srgbClr val="0070C0"/>
              </a:solidFill>
              <a:latin typeface="+mn-ea"/>
              <a:cs typeface="Meiryo UI" panose="020B0604030504040204" pitchFamily="50" charset="-128"/>
            </a:endParaRPr>
          </a:p>
        </p:txBody>
      </p:sp>
      <p:sp>
        <p:nvSpPr>
          <p:cNvPr id="64"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grpSp>
        <p:nvGrpSpPr>
          <p:cNvPr id="65" name="グループ化 64"/>
          <p:cNvGrpSpPr/>
          <p:nvPr/>
        </p:nvGrpSpPr>
        <p:grpSpPr>
          <a:xfrm>
            <a:off x="4776978" y="3331124"/>
            <a:ext cx="4147639" cy="2868601"/>
            <a:chOff x="4591735" y="2558899"/>
            <a:chExt cx="4326732" cy="2992465"/>
          </a:xfrm>
        </p:grpSpPr>
        <p:sp>
          <p:nvSpPr>
            <p:cNvPr id="67" name="正方形/長方形 66"/>
            <p:cNvSpPr/>
            <p:nvPr/>
          </p:nvSpPr>
          <p:spPr>
            <a:xfrm>
              <a:off x="5696444" y="5070682"/>
              <a:ext cx="1143671" cy="276999"/>
            </a:xfrm>
            <a:prstGeom prst="rect">
              <a:avLst/>
            </a:prstGeom>
          </p:spPr>
          <p:txBody>
            <a:bodyPr wrap="square">
              <a:spAutoFit/>
            </a:bodyPr>
            <a:lstStyle/>
            <a:p>
              <a:r>
                <a:rPr lang="en-US" altLang="ja-JP" sz="1200" dirty="0"/>
                <a:t>(</a:t>
              </a:r>
              <a:r>
                <a:rPr lang="ja-JP" altLang="en-US" sz="1200" dirty="0"/>
                <a:t>橋梁の寿命</a:t>
              </a:r>
              <a:r>
                <a:rPr lang="en-US" altLang="ja-JP" sz="1200" dirty="0"/>
                <a:t>)</a:t>
              </a:r>
              <a:endParaRPr lang="ja-JP" altLang="en-US" sz="1200" dirty="0"/>
            </a:p>
          </p:txBody>
        </p:sp>
        <p:cxnSp>
          <p:nvCxnSpPr>
            <p:cNvPr id="70" name="直線矢印コネクタ 69"/>
            <p:cNvCxnSpPr/>
            <p:nvPr/>
          </p:nvCxnSpPr>
          <p:spPr>
            <a:xfrm flipV="1">
              <a:off x="4929668" y="2600286"/>
              <a:ext cx="0" cy="2208082"/>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4929668" y="4808368"/>
              <a:ext cx="3881211" cy="0"/>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a:xfrm>
              <a:off x="6188626" y="4081485"/>
              <a:ext cx="94194" cy="721090"/>
            </a:xfrm>
            <a:prstGeom prst="rect">
              <a:avLst/>
            </a:prstGeom>
            <a:solidFill>
              <a:schemeClr val="accent5">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89" name="正方形/長方形 88"/>
            <p:cNvSpPr/>
            <p:nvPr/>
          </p:nvSpPr>
          <p:spPr>
            <a:xfrm>
              <a:off x="6663597" y="4359935"/>
              <a:ext cx="94194" cy="448433"/>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92" name="正方形/長方形 91"/>
            <p:cNvSpPr/>
            <p:nvPr/>
          </p:nvSpPr>
          <p:spPr>
            <a:xfrm>
              <a:off x="5136136" y="3841872"/>
              <a:ext cx="94194" cy="963596"/>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94" name="直線コネクタ 93"/>
            <p:cNvCxnSpPr/>
            <p:nvPr/>
          </p:nvCxnSpPr>
          <p:spPr>
            <a:xfrm>
              <a:off x="5141371" y="4902259"/>
              <a:ext cx="0" cy="538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a:off x="5136136" y="5066386"/>
              <a:ext cx="1052490" cy="0"/>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p:nvPr/>
          </p:nvCxnSpPr>
          <p:spPr>
            <a:xfrm flipV="1">
              <a:off x="5136136" y="5329875"/>
              <a:ext cx="2002861" cy="3"/>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
          <p:nvSpPr>
            <p:cNvPr id="100" name="正方形/長方形 99"/>
            <p:cNvSpPr/>
            <p:nvPr/>
          </p:nvSpPr>
          <p:spPr>
            <a:xfrm>
              <a:off x="5403040" y="4823749"/>
              <a:ext cx="523918" cy="276999"/>
            </a:xfrm>
            <a:prstGeom prst="rect">
              <a:avLst/>
            </a:prstGeom>
          </p:spPr>
          <p:txBody>
            <a:bodyPr wrap="square">
              <a:spAutoFit/>
            </a:bodyPr>
            <a:lstStyle/>
            <a:p>
              <a:r>
                <a:rPr lang="en-US" altLang="ja-JP" sz="1200" dirty="0"/>
                <a:t>50</a:t>
              </a:r>
              <a:r>
                <a:rPr lang="ja-JP" altLang="en-US" sz="1200" dirty="0"/>
                <a:t>年</a:t>
              </a:r>
            </a:p>
          </p:txBody>
        </p:sp>
        <p:sp>
          <p:nvSpPr>
            <p:cNvPr id="101" name="正方形/長方形 100"/>
            <p:cNvSpPr/>
            <p:nvPr/>
          </p:nvSpPr>
          <p:spPr>
            <a:xfrm>
              <a:off x="5158236" y="5074903"/>
              <a:ext cx="621911" cy="276999"/>
            </a:xfrm>
            <a:prstGeom prst="rect">
              <a:avLst/>
            </a:prstGeom>
          </p:spPr>
          <p:txBody>
            <a:bodyPr wrap="square">
              <a:spAutoFit/>
            </a:bodyPr>
            <a:lstStyle/>
            <a:p>
              <a:r>
                <a:rPr lang="en-US" altLang="ja-JP" sz="1200" dirty="0"/>
                <a:t>100</a:t>
              </a:r>
              <a:r>
                <a:rPr lang="ja-JP" altLang="en-US" sz="1200" dirty="0"/>
                <a:t>年</a:t>
              </a:r>
            </a:p>
          </p:txBody>
        </p:sp>
        <p:cxnSp>
          <p:nvCxnSpPr>
            <p:cNvPr id="102" name="直線コネクタ 101"/>
            <p:cNvCxnSpPr/>
            <p:nvPr/>
          </p:nvCxnSpPr>
          <p:spPr>
            <a:xfrm>
              <a:off x="7138550" y="4902258"/>
              <a:ext cx="0" cy="538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6189437" y="2939665"/>
              <a:ext cx="0" cy="1880508"/>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6188626" y="4888257"/>
              <a:ext cx="0" cy="208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正方形/長方形 104"/>
            <p:cNvSpPr/>
            <p:nvPr/>
          </p:nvSpPr>
          <p:spPr>
            <a:xfrm>
              <a:off x="8328536" y="4781147"/>
              <a:ext cx="589931" cy="307777"/>
            </a:xfrm>
            <a:prstGeom prst="rect">
              <a:avLst/>
            </a:prstGeom>
          </p:spPr>
          <p:txBody>
            <a:bodyPr wrap="square">
              <a:spAutoFit/>
            </a:bodyPr>
            <a:lstStyle/>
            <a:p>
              <a:r>
                <a:rPr lang="ja-JP" altLang="en-US" sz="1400" dirty="0"/>
                <a:t>時間</a:t>
              </a:r>
            </a:p>
          </p:txBody>
        </p:sp>
        <p:sp>
          <p:nvSpPr>
            <p:cNvPr id="106" name="正方形/長方形 105"/>
            <p:cNvSpPr/>
            <p:nvPr/>
          </p:nvSpPr>
          <p:spPr>
            <a:xfrm rot="16200000">
              <a:off x="4363190" y="2787444"/>
              <a:ext cx="778157" cy="321067"/>
            </a:xfrm>
            <a:prstGeom prst="rect">
              <a:avLst/>
            </a:prstGeom>
          </p:spPr>
          <p:txBody>
            <a:bodyPr wrap="square">
              <a:spAutoFit/>
            </a:bodyPr>
            <a:lstStyle/>
            <a:p>
              <a:r>
                <a:rPr lang="ja-JP" altLang="en-US" sz="1400" dirty="0"/>
                <a:t>コスト</a:t>
              </a:r>
            </a:p>
          </p:txBody>
        </p:sp>
        <p:sp>
          <p:nvSpPr>
            <p:cNvPr id="107" name="正方形/長方形 106"/>
            <p:cNvSpPr/>
            <p:nvPr/>
          </p:nvSpPr>
          <p:spPr>
            <a:xfrm>
              <a:off x="6325978" y="2742777"/>
              <a:ext cx="1627719" cy="276999"/>
            </a:xfrm>
            <a:prstGeom prst="rect">
              <a:avLst/>
            </a:prstGeom>
          </p:spPr>
          <p:txBody>
            <a:bodyPr wrap="square">
              <a:spAutoFit/>
            </a:bodyPr>
            <a:lstStyle/>
            <a:p>
              <a:pPr algn="ctr"/>
              <a:r>
                <a:rPr lang="ja-JP" altLang="en-US" sz="1200" dirty="0"/>
                <a:t>比較期間　</a:t>
              </a:r>
              <a:r>
                <a:rPr lang="en-US" altLang="ja-JP" sz="1200" dirty="0"/>
                <a:t>100</a:t>
              </a:r>
              <a:r>
                <a:rPr lang="ja-JP" altLang="en-US" sz="1200" dirty="0"/>
                <a:t>年間</a:t>
              </a:r>
            </a:p>
          </p:txBody>
        </p:sp>
        <p:cxnSp>
          <p:nvCxnSpPr>
            <p:cNvPr id="108" name="直線矢印コネクタ 107"/>
            <p:cNvCxnSpPr/>
            <p:nvPr/>
          </p:nvCxnSpPr>
          <p:spPr>
            <a:xfrm>
              <a:off x="6188626" y="2994131"/>
              <a:ext cx="2011597"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109" name="正方形/長方形 108"/>
            <p:cNvSpPr/>
            <p:nvPr/>
          </p:nvSpPr>
          <p:spPr>
            <a:xfrm>
              <a:off x="5635118" y="4125762"/>
              <a:ext cx="543739" cy="523220"/>
            </a:xfrm>
            <a:prstGeom prst="rect">
              <a:avLst/>
            </a:prstGeom>
          </p:spPr>
          <p:txBody>
            <a:bodyPr wrap="none">
              <a:spAutoFit/>
            </a:bodyPr>
            <a:lstStyle/>
            <a:p>
              <a:pPr algn="ctr"/>
              <a:r>
                <a:rPr lang="ja-JP" altLang="en-US" sz="1400" dirty="0">
                  <a:solidFill>
                    <a:schemeClr val="accent5">
                      <a:lumMod val="75000"/>
                    </a:schemeClr>
                  </a:solidFill>
                </a:rPr>
                <a:t>補強</a:t>
              </a:r>
              <a:endParaRPr lang="en-US" altLang="ja-JP" sz="1400" dirty="0">
                <a:solidFill>
                  <a:schemeClr val="accent5">
                    <a:lumMod val="75000"/>
                  </a:schemeClr>
                </a:solidFill>
              </a:endParaRPr>
            </a:p>
            <a:p>
              <a:pPr algn="ctr"/>
              <a:r>
                <a:rPr lang="ja-JP" altLang="en-US" sz="1400" dirty="0">
                  <a:solidFill>
                    <a:schemeClr val="accent5">
                      <a:lumMod val="75000"/>
                    </a:schemeClr>
                  </a:solidFill>
                </a:rPr>
                <a:t>改良</a:t>
              </a:r>
            </a:p>
          </p:txBody>
        </p:sp>
        <p:sp>
          <p:nvSpPr>
            <p:cNvPr id="110" name="正方形/長方形 109"/>
            <p:cNvSpPr/>
            <p:nvPr/>
          </p:nvSpPr>
          <p:spPr>
            <a:xfrm>
              <a:off x="6896103" y="4358529"/>
              <a:ext cx="94194" cy="448433"/>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1" name="正方形/長方形 110"/>
            <p:cNvSpPr/>
            <p:nvPr/>
          </p:nvSpPr>
          <p:spPr>
            <a:xfrm>
              <a:off x="6432137" y="4358529"/>
              <a:ext cx="94194" cy="448433"/>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2" name="正方形/長方形 111"/>
            <p:cNvSpPr/>
            <p:nvPr/>
          </p:nvSpPr>
          <p:spPr>
            <a:xfrm>
              <a:off x="7153091" y="4425592"/>
              <a:ext cx="94193" cy="382778"/>
            </a:xfrm>
            <a:prstGeom prst="rect">
              <a:avLst/>
            </a:prstGeom>
            <a:solidFill>
              <a:srgbClr val="FF5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3" name="正方形/長方形 112"/>
            <p:cNvSpPr/>
            <p:nvPr/>
          </p:nvSpPr>
          <p:spPr>
            <a:xfrm>
              <a:off x="7153091" y="3466452"/>
              <a:ext cx="94193" cy="959956"/>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14" name="正方形/長方形 113"/>
            <p:cNvSpPr/>
            <p:nvPr/>
          </p:nvSpPr>
          <p:spPr>
            <a:xfrm>
              <a:off x="7153091" y="3182517"/>
              <a:ext cx="94193" cy="281034"/>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5" name="正方形/長方形 114"/>
            <p:cNvSpPr/>
            <p:nvPr/>
          </p:nvSpPr>
          <p:spPr>
            <a:xfrm>
              <a:off x="7712816" y="4491607"/>
              <a:ext cx="94193" cy="316763"/>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6" name="正方形/長方形 115"/>
            <p:cNvSpPr/>
            <p:nvPr/>
          </p:nvSpPr>
          <p:spPr>
            <a:xfrm>
              <a:off x="8097293" y="4806963"/>
              <a:ext cx="94193" cy="580819"/>
            </a:xfrm>
            <a:prstGeom prst="rect">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7" name="正方形/長方形 116"/>
            <p:cNvSpPr/>
            <p:nvPr/>
          </p:nvSpPr>
          <p:spPr>
            <a:xfrm>
              <a:off x="7463001" y="3952367"/>
              <a:ext cx="585645" cy="523220"/>
            </a:xfrm>
            <a:prstGeom prst="rect">
              <a:avLst/>
            </a:prstGeom>
          </p:spPr>
          <p:txBody>
            <a:bodyPr wrap="square">
              <a:spAutoFit/>
            </a:bodyPr>
            <a:lstStyle/>
            <a:p>
              <a:pPr algn="ctr"/>
              <a:r>
                <a:rPr lang="ja-JP" altLang="en-US" sz="1400" dirty="0">
                  <a:solidFill>
                    <a:srgbClr val="FFC000"/>
                  </a:solidFill>
                </a:rPr>
                <a:t>維持</a:t>
              </a:r>
              <a:endParaRPr lang="en-US" altLang="ja-JP" sz="1400" dirty="0">
                <a:solidFill>
                  <a:srgbClr val="FFC000"/>
                </a:solidFill>
              </a:endParaRPr>
            </a:p>
            <a:p>
              <a:pPr algn="ctr"/>
              <a:r>
                <a:rPr lang="ja-JP" altLang="en-US" sz="1400" dirty="0">
                  <a:solidFill>
                    <a:srgbClr val="FFC000"/>
                  </a:solidFill>
                </a:rPr>
                <a:t>管理</a:t>
              </a:r>
            </a:p>
          </p:txBody>
        </p:sp>
        <p:cxnSp>
          <p:nvCxnSpPr>
            <p:cNvPr id="118" name="直線コネクタ 117"/>
            <p:cNvCxnSpPr/>
            <p:nvPr/>
          </p:nvCxnSpPr>
          <p:spPr>
            <a:xfrm>
              <a:off x="8200223" y="2918833"/>
              <a:ext cx="0" cy="1880508"/>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19" name="正方形/長方形 118"/>
            <p:cNvSpPr/>
            <p:nvPr/>
          </p:nvSpPr>
          <p:spPr>
            <a:xfrm>
              <a:off x="6687831" y="3981475"/>
              <a:ext cx="604931" cy="307777"/>
            </a:xfrm>
            <a:prstGeom prst="rect">
              <a:avLst/>
            </a:prstGeom>
          </p:spPr>
          <p:txBody>
            <a:bodyPr wrap="square">
              <a:spAutoFit/>
            </a:bodyPr>
            <a:lstStyle/>
            <a:p>
              <a:r>
                <a:rPr lang="ja-JP" altLang="en-US" sz="1400" dirty="0">
                  <a:solidFill>
                    <a:srgbClr val="FF0000"/>
                  </a:solidFill>
                </a:rPr>
                <a:t>撤去</a:t>
              </a:r>
            </a:p>
          </p:txBody>
        </p:sp>
        <p:sp>
          <p:nvSpPr>
            <p:cNvPr id="120" name="正方形/長方形 119"/>
            <p:cNvSpPr/>
            <p:nvPr/>
          </p:nvSpPr>
          <p:spPr>
            <a:xfrm>
              <a:off x="6678499" y="3616374"/>
              <a:ext cx="543739" cy="307777"/>
            </a:xfrm>
            <a:prstGeom prst="rect">
              <a:avLst/>
            </a:prstGeom>
          </p:spPr>
          <p:txBody>
            <a:bodyPr wrap="none">
              <a:spAutoFit/>
            </a:bodyPr>
            <a:lstStyle/>
            <a:p>
              <a:r>
                <a:rPr lang="ja-JP" altLang="en-US" sz="1400" dirty="0"/>
                <a:t>新設</a:t>
              </a:r>
            </a:p>
          </p:txBody>
        </p:sp>
        <p:sp>
          <p:nvSpPr>
            <p:cNvPr id="121" name="正方形/長方形 120"/>
            <p:cNvSpPr/>
            <p:nvPr/>
          </p:nvSpPr>
          <p:spPr>
            <a:xfrm>
              <a:off x="6352233" y="3044454"/>
              <a:ext cx="870005" cy="545812"/>
            </a:xfrm>
            <a:prstGeom prst="rect">
              <a:avLst/>
            </a:prstGeom>
          </p:spPr>
          <p:txBody>
            <a:bodyPr wrap="square">
              <a:spAutoFit/>
            </a:bodyPr>
            <a:lstStyle/>
            <a:p>
              <a:pPr algn="ctr"/>
              <a:r>
                <a:rPr lang="ja-JP" altLang="en-US" sz="1400" dirty="0">
                  <a:solidFill>
                    <a:srgbClr val="00B050"/>
                  </a:solidFill>
                </a:rPr>
                <a:t>社会的</a:t>
              </a:r>
              <a:endParaRPr lang="en-US" altLang="ja-JP" sz="1400" dirty="0">
                <a:solidFill>
                  <a:srgbClr val="00B050"/>
                </a:solidFill>
              </a:endParaRPr>
            </a:p>
            <a:p>
              <a:pPr algn="ctr"/>
              <a:r>
                <a:rPr lang="ja-JP" altLang="en-US" sz="1400" dirty="0">
                  <a:solidFill>
                    <a:srgbClr val="00B050"/>
                  </a:solidFill>
                </a:rPr>
                <a:t>影響</a:t>
              </a:r>
            </a:p>
          </p:txBody>
        </p:sp>
        <p:sp>
          <p:nvSpPr>
            <p:cNvPr id="122" name="正方形/長方形 121"/>
            <p:cNvSpPr/>
            <p:nvPr/>
          </p:nvSpPr>
          <p:spPr>
            <a:xfrm>
              <a:off x="8143337" y="5005552"/>
              <a:ext cx="618385" cy="545812"/>
            </a:xfrm>
            <a:prstGeom prst="rect">
              <a:avLst/>
            </a:prstGeom>
          </p:spPr>
          <p:txBody>
            <a:bodyPr wrap="square">
              <a:spAutoFit/>
            </a:bodyPr>
            <a:lstStyle/>
            <a:p>
              <a:r>
                <a:rPr lang="ja-JP" altLang="en-US" sz="1400" dirty="0">
                  <a:solidFill>
                    <a:srgbClr val="0070C0"/>
                  </a:solidFill>
                </a:rPr>
                <a:t>残存</a:t>
              </a:r>
              <a:endParaRPr lang="en-US" altLang="ja-JP" sz="1400" dirty="0">
                <a:solidFill>
                  <a:srgbClr val="0070C0"/>
                </a:solidFill>
              </a:endParaRPr>
            </a:p>
            <a:p>
              <a:r>
                <a:rPr lang="ja-JP" altLang="en-US" sz="1400" dirty="0">
                  <a:solidFill>
                    <a:srgbClr val="0070C0"/>
                  </a:solidFill>
                </a:rPr>
                <a:t>価値</a:t>
              </a:r>
            </a:p>
          </p:txBody>
        </p:sp>
        <p:cxnSp>
          <p:nvCxnSpPr>
            <p:cNvPr id="123" name="直線矢印コネクタ 122"/>
            <p:cNvCxnSpPr/>
            <p:nvPr/>
          </p:nvCxnSpPr>
          <p:spPr>
            <a:xfrm>
              <a:off x="7147733" y="5328948"/>
              <a:ext cx="1052490" cy="0"/>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
          <p:nvSpPr>
            <p:cNvPr id="124" name="正方形/長方形 123"/>
            <p:cNvSpPr/>
            <p:nvPr/>
          </p:nvSpPr>
          <p:spPr>
            <a:xfrm>
              <a:off x="7414637" y="5086311"/>
              <a:ext cx="523918" cy="276999"/>
            </a:xfrm>
            <a:prstGeom prst="rect">
              <a:avLst/>
            </a:prstGeom>
          </p:spPr>
          <p:txBody>
            <a:bodyPr wrap="square">
              <a:spAutoFit/>
            </a:bodyPr>
            <a:lstStyle/>
            <a:p>
              <a:r>
                <a:rPr lang="en-US" altLang="ja-JP" sz="1200" dirty="0"/>
                <a:t>50</a:t>
              </a:r>
              <a:r>
                <a:rPr lang="ja-JP" altLang="en-US" sz="1200" dirty="0"/>
                <a:t>年</a:t>
              </a:r>
            </a:p>
          </p:txBody>
        </p:sp>
        <p:cxnSp>
          <p:nvCxnSpPr>
            <p:cNvPr id="125" name="直線コネクタ 124"/>
            <p:cNvCxnSpPr/>
            <p:nvPr/>
          </p:nvCxnSpPr>
          <p:spPr>
            <a:xfrm>
              <a:off x="8191486" y="4888257"/>
              <a:ext cx="0" cy="552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グループ化 125"/>
          <p:cNvGrpSpPr/>
          <p:nvPr/>
        </p:nvGrpSpPr>
        <p:grpSpPr>
          <a:xfrm>
            <a:off x="838586" y="3372509"/>
            <a:ext cx="4091593" cy="2682386"/>
            <a:chOff x="533497" y="2579704"/>
            <a:chExt cx="4268266" cy="2798210"/>
          </a:xfrm>
        </p:grpSpPr>
        <p:cxnSp>
          <p:nvCxnSpPr>
            <p:cNvPr id="127" name="直線矢印コネクタ 126"/>
            <p:cNvCxnSpPr/>
            <p:nvPr/>
          </p:nvCxnSpPr>
          <p:spPr>
            <a:xfrm flipV="1">
              <a:off x="864514" y="2600286"/>
              <a:ext cx="0" cy="2208084"/>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128" name="直線矢印コネクタ 127"/>
            <p:cNvCxnSpPr/>
            <p:nvPr/>
          </p:nvCxnSpPr>
          <p:spPr>
            <a:xfrm>
              <a:off x="864514" y="4808371"/>
              <a:ext cx="3733865" cy="0"/>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
          <p:nvSpPr>
            <p:cNvPr id="129" name="正方形/長方形 128"/>
            <p:cNvSpPr/>
            <p:nvPr/>
          </p:nvSpPr>
          <p:spPr>
            <a:xfrm>
              <a:off x="2123469" y="4425592"/>
              <a:ext cx="94193" cy="382778"/>
            </a:xfrm>
            <a:prstGeom prst="rect">
              <a:avLst/>
            </a:prstGeom>
            <a:solidFill>
              <a:srgbClr val="FF5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30" name="正方形/長方形 129"/>
            <p:cNvSpPr/>
            <p:nvPr/>
          </p:nvSpPr>
          <p:spPr>
            <a:xfrm>
              <a:off x="2123469" y="3466452"/>
              <a:ext cx="94193" cy="959956"/>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31" name="正方形/長方形 130"/>
            <p:cNvSpPr/>
            <p:nvPr/>
          </p:nvSpPr>
          <p:spPr>
            <a:xfrm>
              <a:off x="2123469" y="3182517"/>
              <a:ext cx="94193" cy="281034"/>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32" name="正方形/長方形 131"/>
            <p:cNvSpPr/>
            <p:nvPr/>
          </p:nvSpPr>
          <p:spPr>
            <a:xfrm>
              <a:off x="2508928" y="4491607"/>
              <a:ext cx="94193" cy="316763"/>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34" name="正方形/長方形 133"/>
            <p:cNvSpPr/>
            <p:nvPr/>
          </p:nvSpPr>
          <p:spPr>
            <a:xfrm>
              <a:off x="1070981" y="3841873"/>
              <a:ext cx="94193" cy="963598"/>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135" name="直線コネクタ 134"/>
            <p:cNvCxnSpPr/>
            <p:nvPr/>
          </p:nvCxnSpPr>
          <p:spPr>
            <a:xfrm>
              <a:off x="1076216" y="4902261"/>
              <a:ext cx="0" cy="219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a:off x="1070981" y="5066389"/>
              <a:ext cx="1052488" cy="0"/>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137" name="直線矢印コネクタ 136"/>
            <p:cNvCxnSpPr/>
            <p:nvPr/>
          </p:nvCxnSpPr>
          <p:spPr>
            <a:xfrm>
              <a:off x="2121560" y="5066389"/>
              <a:ext cx="1067226" cy="0"/>
            </a:xfrm>
            <a:prstGeom prst="straightConnector1">
              <a:avLst/>
            </a:prstGeom>
            <a:ln>
              <a:solidFill>
                <a:schemeClr val="tx1"/>
              </a:solidFill>
              <a:prstDash val="dash"/>
              <a:tailEnd type="arrow" w="sm" len="med"/>
            </a:ln>
          </p:spPr>
          <p:style>
            <a:lnRef idx="1">
              <a:schemeClr val="accent1"/>
            </a:lnRef>
            <a:fillRef idx="0">
              <a:schemeClr val="accent1"/>
            </a:fillRef>
            <a:effectRef idx="0">
              <a:schemeClr val="accent1"/>
            </a:effectRef>
            <a:fontRef idx="minor">
              <a:schemeClr val="tx1"/>
            </a:fontRef>
          </p:style>
        </p:cxnSp>
        <p:sp>
          <p:nvSpPr>
            <p:cNvPr id="138" name="正方形/長方形 137"/>
            <p:cNvSpPr/>
            <p:nvPr/>
          </p:nvSpPr>
          <p:spPr>
            <a:xfrm>
              <a:off x="1332200" y="4824391"/>
              <a:ext cx="526880" cy="288960"/>
            </a:xfrm>
            <a:prstGeom prst="rect">
              <a:avLst/>
            </a:prstGeom>
          </p:spPr>
          <p:txBody>
            <a:bodyPr wrap="square">
              <a:spAutoFit/>
            </a:bodyPr>
            <a:lstStyle/>
            <a:p>
              <a:r>
                <a:rPr lang="en-US" altLang="ja-JP" sz="1200" dirty="0"/>
                <a:t>50</a:t>
              </a:r>
              <a:r>
                <a:rPr lang="ja-JP" altLang="en-US" sz="1200" dirty="0"/>
                <a:t>年</a:t>
              </a:r>
            </a:p>
          </p:txBody>
        </p:sp>
        <p:sp>
          <p:nvSpPr>
            <p:cNvPr id="139" name="正方形/長方形 138"/>
            <p:cNvSpPr/>
            <p:nvPr/>
          </p:nvSpPr>
          <p:spPr>
            <a:xfrm>
              <a:off x="2455511" y="4817613"/>
              <a:ext cx="605138" cy="276999"/>
            </a:xfrm>
            <a:prstGeom prst="rect">
              <a:avLst/>
            </a:prstGeom>
          </p:spPr>
          <p:txBody>
            <a:bodyPr wrap="square">
              <a:spAutoFit/>
            </a:bodyPr>
            <a:lstStyle/>
            <a:p>
              <a:r>
                <a:rPr lang="en-US" altLang="ja-JP" sz="1200" dirty="0"/>
                <a:t>50</a:t>
              </a:r>
              <a:r>
                <a:rPr lang="ja-JP" altLang="en-US" sz="1200" dirty="0"/>
                <a:t>年</a:t>
              </a:r>
            </a:p>
          </p:txBody>
        </p:sp>
        <p:cxnSp>
          <p:nvCxnSpPr>
            <p:cNvPr id="141" name="直線コネクタ 140"/>
            <p:cNvCxnSpPr/>
            <p:nvPr/>
          </p:nvCxnSpPr>
          <p:spPr>
            <a:xfrm>
              <a:off x="4124890" y="4902260"/>
              <a:ext cx="0" cy="455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2124280" y="2924332"/>
              <a:ext cx="0" cy="1878539"/>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2123470" y="4888259"/>
              <a:ext cx="0" cy="4896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正方形/長方形 143"/>
            <p:cNvSpPr/>
            <p:nvPr/>
          </p:nvSpPr>
          <p:spPr>
            <a:xfrm>
              <a:off x="4086990" y="4813872"/>
              <a:ext cx="714773" cy="321067"/>
            </a:xfrm>
            <a:prstGeom prst="rect">
              <a:avLst/>
            </a:prstGeom>
          </p:spPr>
          <p:txBody>
            <a:bodyPr wrap="square">
              <a:spAutoFit/>
            </a:bodyPr>
            <a:lstStyle/>
            <a:p>
              <a:r>
                <a:rPr lang="ja-JP" altLang="en-US" sz="1400" dirty="0"/>
                <a:t>時間</a:t>
              </a:r>
            </a:p>
          </p:txBody>
        </p:sp>
        <p:sp>
          <p:nvSpPr>
            <p:cNvPr id="145" name="正方形/長方形 144"/>
            <p:cNvSpPr/>
            <p:nvPr/>
          </p:nvSpPr>
          <p:spPr>
            <a:xfrm rot="16200000">
              <a:off x="326538" y="2786663"/>
              <a:ext cx="734985" cy="321067"/>
            </a:xfrm>
            <a:prstGeom prst="rect">
              <a:avLst/>
            </a:prstGeom>
          </p:spPr>
          <p:txBody>
            <a:bodyPr wrap="square">
              <a:spAutoFit/>
            </a:bodyPr>
            <a:lstStyle/>
            <a:p>
              <a:r>
                <a:rPr lang="ja-JP" altLang="en-US" sz="1400" dirty="0"/>
                <a:t>コスト</a:t>
              </a:r>
            </a:p>
          </p:txBody>
        </p:sp>
        <p:sp>
          <p:nvSpPr>
            <p:cNvPr id="146" name="正方形/長方形 145"/>
            <p:cNvSpPr/>
            <p:nvPr/>
          </p:nvSpPr>
          <p:spPr>
            <a:xfrm>
              <a:off x="1540274" y="4417040"/>
              <a:ext cx="604931" cy="307777"/>
            </a:xfrm>
            <a:prstGeom prst="rect">
              <a:avLst/>
            </a:prstGeom>
          </p:spPr>
          <p:txBody>
            <a:bodyPr wrap="square">
              <a:spAutoFit/>
            </a:bodyPr>
            <a:lstStyle/>
            <a:p>
              <a:r>
                <a:rPr lang="ja-JP" altLang="en-US" sz="1400" dirty="0">
                  <a:solidFill>
                    <a:srgbClr val="FF0000"/>
                  </a:solidFill>
                </a:rPr>
                <a:t>撤去</a:t>
              </a:r>
            </a:p>
          </p:txBody>
        </p:sp>
        <p:sp>
          <p:nvSpPr>
            <p:cNvPr id="147" name="正方形/長方形 146"/>
            <p:cNvSpPr/>
            <p:nvPr/>
          </p:nvSpPr>
          <p:spPr>
            <a:xfrm>
              <a:off x="1539783" y="3802072"/>
              <a:ext cx="543739" cy="307777"/>
            </a:xfrm>
            <a:prstGeom prst="rect">
              <a:avLst/>
            </a:prstGeom>
          </p:spPr>
          <p:txBody>
            <a:bodyPr wrap="none">
              <a:spAutoFit/>
            </a:bodyPr>
            <a:lstStyle/>
            <a:p>
              <a:r>
                <a:rPr lang="ja-JP" altLang="en-US" sz="1400" dirty="0"/>
                <a:t>新設</a:t>
              </a:r>
            </a:p>
          </p:txBody>
        </p:sp>
        <p:sp>
          <p:nvSpPr>
            <p:cNvPr id="148" name="正方形/長方形 147"/>
            <p:cNvSpPr/>
            <p:nvPr/>
          </p:nvSpPr>
          <p:spPr>
            <a:xfrm>
              <a:off x="1295259" y="2985516"/>
              <a:ext cx="838507" cy="545812"/>
            </a:xfrm>
            <a:prstGeom prst="rect">
              <a:avLst/>
            </a:prstGeom>
          </p:spPr>
          <p:txBody>
            <a:bodyPr wrap="square">
              <a:spAutoFit/>
            </a:bodyPr>
            <a:lstStyle/>
            <a:p>
              <a:pPr algn="ctr"/>
              <a:r>
                <a:rPr lang="ja-JP" altLang="en-US" sz="1400" dirty="0">
                  <a:solidFill>
                    <a:srgbClr val="00B050"/>
                  </a:solidFill>
                </a:rPr>
                <a:t>社会的</a:t>
              </a:r>
              <a:endParaRPr lang="en-US" altLang="ja-JP" sz="1400" dirty="0">
                <a:solidFill>
                  <a:srgbClr val="00B050"/>
                </a:solidFill>
              </a:endParaRPr>
            </a:p>
            <a:p>
              <a:pPr algn="ctr"/>
              <a:r>
                <a:rPr lang="ja-JP" altLang="en-US" sz="1400" dirty="0">
                  <a:solidFill>
                    <a:srgbClr val="00B050"/>
                  </a:solidFill>
                </a:rPr>
                <a:t>影響</a:t>
              </a:r>
            </a:p>
          </p:txBody>
        </p:sp>
        <p:sp>
          <p:nvSpPr>
            <p:cNvPr id="149" name="正方形/長方形 148"/>
            <p:cNvSpPr/>
            <p:nvPr/>
          </p:nvSpPr>
          <p:spPr>
            <a:xfrm>
              <a:off x="2881227" y="3880005"/>
              <a:ext cx="585645" cy="523220"/>
            </a:xfrm>
            <a:prstGeom prst="rect">
              <a:avLst/>
            </a:prstGeom>
          </p:spPr>
          <p:txBody>
            <a:bodyPr wrap="square">
              <a:spAutoFit/>
            </a:bodyPr>
            <a:lstStyle/>
            <a:p>
              <a:pPr algn="ctr"/>
              <a:r>
                <a:rPr lang="ja-JP" altLang="en-US" sz="1400" dirty="0">
                  <a:solidFill>
                    <a:srgbClr val="FFC000"/>
                  </a:solidFill>
                </a:rPr>
                <a:t>維持</a:t>
              </a:r>
              <a:endParaRPr lang="en-US" altLang="ja-JP" sz="1400" dirty="0">
                <a:solidFill>
                  <a:srgbClr val="FFC000"/>
                </a:solidFill>
              </a:endParaRPr>
            </a:p>
            <a:p>
              <a:pPr algn="ctr"/>
              <a:r>
                <a:rPr lang="ja-JP" altLang="en-US" sz="1400" dirty="0">
                  <a:solidFill>
                    <a:srgbClr val="FFC000"/>
                  </a:solidFill>
                </a:rPr>
                <a:t>管理</a:t>
              </a:r>
            </a:p>
          </p:txBody>
        </p:sp>
        <p:sp>
          <p:nvSpPr>
            <p:cNvPr id="151" name="正方形/長方形 150"/>
            <p:cNvSpPr/>
            <p:nvPr/>
          </p:nvSpPr>
          <p:spPr>
            <a:xfrm>
              <a:off x="2258912" y="2742777"/>
              <a:ext cx="1627719" cy="276999"/>
            </a:xfrm>
            <a:prstGeom prst="rect">
              <a:avLst/>
            </a:prstGeom>
          </p:spPr>
          <p:txBody>
            <a:bodyPr wrap="square">
              <a:spAutoFit/>
            </a:bodyPr>
            <a:lstStyle/>
            <a:p>
              <a:pPr algn="ctr"/>
              <a:r>
                <a:rPr lang="ja-JP" altLang="en-US" sz="1200" dirty="0"/>
                <a:t>比較期間　</a:t>
              </a:r>
              <a:r>
                <a:rPr lang="en-US" altLang="ja-JP" sz="1200" dirty="0"/>
                <a:t>100</a:t>
              </a:r>
              <a:r>
                <a:rPr lang="ja-JP" altLang="en-US" sz="1200" dirty="0"/>
                <a:t>年間</a:t>
              </a:r>
            </a:p>
          </p:txBody>
        </p:sp>
        <p:cxnSp>
          <p:nvCxnSpPr>
            <p:cNvPr id="152" name="直線矢印コネクタ 151"/>
            <p:cNvCxnSpPr/>
            <p:nvPr/>
          </p:nvCxnSpPr>
          <p:spPr>
            <a:xfrm>
              <a:off x="2121560" y="2994131"/>
              <a:ext cx="2011597"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4133157" y="2918833"/>
              <a:ext cx="0" cy="1880508"/>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54" name="正方形/長方形 153"/>
            <p:cNvSpPr/>
            <p:nvPr/>
          </p:nvSpPr>
          <p:spPr>
            <a:xfrm>
              <a:off x="3330979" y="4487397"/>
              <a:ext cx="94194" cy="320971"/>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55" name="正方形/長方形 154"/>
            <p:cNvSpPr/>
            <p:nvPr/>
          </p:nvSpPr>
          <p:spPr>
            <a:xfrm>
              <a:off x="3749620" y="4485991"/>
              <a:ext cx="94194" cy="320971"/>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56" name="正方形/長方形 155"/>
            <p:cNvSpPr/>
            <p:nvPr/>
          </p:nvSpPr>
          <p:spPr>
            <a:xfrm>
              <a:off x="2919953" y="4485991"/>
              <a:ext cx="94194" cy="320971"/>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159" name="直線矢印コネクタ 158"/>
            <p:cNvCxnSpPr/>
            <p:nvPr/>
          </p:nvCxnSpPr>
          <p:spPr>
            <a:xfrm>
              <a:off x="2121560" y="5313862"/>
              <a:ext cx="1990363" cy="0"/>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
          <p:nvSpPr>
            <p:cNvPr id="160" name="正方形/長方形 159"/>
            <p:cNvSpPr/>
            <p:nvPr/>
          </p:nvSpPr>
          <p:spPr>
            <a:xfrm>
              <a:off x="2455511" y="5065086"/>
              <a:ext cx="605138" cy="276999"/>
            </a:xfrm>
            <a:prstGeom prst="rect">
              <a:avLst/>
            </a:prstGeom>
          </p:spPr>
          <p:txBody>
            <a:bodyPr wrap="square">
              <a:spAutoFit/>
            </a:bodyPr>
            <a:lstStyle/>
            <a:p>
              <a:r>
                <a:rPr lang="en-US" altLang="ja-JP" sz="1200" dirty="0"/>
                <a:t>100</a:t>
              </a:r>
              <a:r>
                <a:rPr lang="ja-JP" altLang="en-US" sz="1200" dirty="0"/>
                <a:t>年</a:t>
              </a:r>
            </a:p>
          </p:txBody>
        </p:sp>
        <p:sp>
          <p:nvSpPr>
            <p:cNvPr id="161" name="正方形/長方形 160"/>
            <p:cNvSpPr/>
            <p:nvPr/>
          </p:nvSpPr>
          <p:spPr>
            <a:xfrm>
              <a:off x="2990214" y="5050424"/>
              <a:ext cx="1148434" cy="288960"/>
            </a:xfrm>
            <a:prstGeom prst="rect">
              <a:avLst/>
            </a:prstGeom>
          </p:spPr>
          <p:txBody>
            <a:bodyPr wrap="square">
              <a:spAutoFit/>
            </a:bodyPr>
            <a:lstStyle/>
            <a:p>
              <a:r>
                <a:rPr lang="en-US" altLang="ja-JP" sz="1200" dirty="0"/>
                <a:t>(</a:t>
              </a:r>
              <a:r>
                <a:rPr lang="ja-JP" altLang="en-US" sz="1200" dirty="0"/>
                <a:t>橋梁の寿命</a:t>
              </a:r>
              <a:r>
                <a:rPr lang="en-US" altLang="ja-JP" sz="1200" dirty="0"/>
                <a:t>)</a:t>
              </a:r>
              <a:endParaRPr lang="ja-JP" altLang="en-US" sz="1200" dirty="0"/>
            </a:p>
          </p:txBody>
        </p:sp>
      </p:grpSp>
      <p:sp>
        <p:nvSpPr>
          <p:cNvPr id="76" name="正方形/長方形 75"/>
          <p:cNvSpPr/>
          <p:nvPr/>
        </p:nvSpPr>
        <p:spPr>
          <a:xfrm>
            <a:off x="611560" y="1479555"/>
            <a:ext cx="8208912"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建設後、</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年経過した場合の例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286933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
        <p:nvSpPr>
          <p:cNvPr id="23" name="タイトル 1"/>
          <p:cNvSpPr>
            <a:spLocks noGrp="1"/>
          </p:cNvSpPr>
          <p:nvPr>
            <p:ph type="title"/>
          </p:nvPr>
        </p:nvSpPr>
        <p:spPr>
          <a:xfrm>
            <a:off x="230188" y="238125"/>
            <a:ext cx="8716962" cy="914400"/>
          </a:xfrm>
        </p:spPr>
        <p:txBody>
          <a:bodyPr>
            <a:normAutofit/>
          </a:bodyPr>
          <a:lstStyle/>
          <a:p>
            <a:r>
              <a:rPr lang="ja-JP" altLang="en-US" sz="3100" dirty="0">
                <a:latin typeface="HGSｺﾞｼｯｸM" panose="020B0600000000000000" pitchFamily="50" charset="-128"/>
                <a:ea typeface="HGSｺﾞｼｯｸM" panose="020B0600000000000000" pitchFamily="50" charset="-128"/>
              </a:rPr>
              <a:t>４．抽出済み２橋の</a:t>
            </a:r>
            <a:r>
              <a:rPr lang="ja-JP" altLang="en-US" sz="3100" dirty="0" smtClean="0">
                <a:latin typeface="HGSｺﾞｼｯｸM" panose="020B0600000000000000" pitchFamily="50" charset="-128"/>
                <a:ea typeface="HGSｺﾞｼｯｸM" panose="020B0600000000000000" pitchFamily="50" charset="-128"/>
              </a:rPr>
              <a:t>検討</a:t>
            </a:r>
            <a:r>
              <a:rPr lang="ja-JP" altLang="en-US" sz="3100" dirty="0">
                <a:latin typeface="HGSｺﾞｼｯｸM" panose="020B0600000000000000" pitchFamily="50" charset="-128"/>
                <a:ea typeface="HGSｺﾞｼｯｸM" panose="020B0600000000000000" pitchFamily="50" charset="-128"/>
              </a:rPr>
              <a:t>状況</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2000" dirty="0">
                <a:latin typeface="HGSｺﾞｼｯｸM" panose="020B0600000000000000" pitchFamily="50" charset="-128"/>
                <a:ea typeface="HGSｺﾞｼｯｸM" panose="020B0600000000000000" pitchFamily="50" charset="-128"/>
              </a:rPr>
              <a:t>８）ＬＣＣの比較方法（案）</a:t>
            </a:r>
            <a:r>
              <a:rPr lang="en-US" altLang="ja-JP" sz="2000" dirty="0">
                <a:latin typeface="HGSｺﾞｼｯｸM" panose="020B0600000000000000" pitchFamily="50" charset="-128"/>
                <a:ea typeface="HGSｺﾞｼｯｸM" panose="020B0600000000000000" pitchFamily="50" charset="-128"/>
              </a:rPr>
              <a:t>(3/3)</a:t>
            </a:r>
            <a:endParaRPr lang="ja-JP" altLang="en-US" sz="20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graphicFrame>
        <p:nvGraphicFramePr>
          <p:cNvPr id="2" name="表 1"/>
          <p:cNvGraphicFramePr>
            <a:graphicFrameLocks noGrp="1"/>
          </p:cNvGraphicFramePr>
          <p:nvPr>
            <p:extLst>
              <p:ext uri="{D42A27DB-BD31-4B8C-83A1-F6EECF244321}">
                <p14:modId xmlns:p14="http://schemas.microsoft.com/office/powerpoint/2010/main" val="1654579424"/>
              </p:ext>
            </p:extLst>
          </p:nvPr>
        </p:nvGraphicFramePr>
        <p:xfrm>
          <a:off x="516360" y="1240085"/>
          <a:ext cx="8136904" cy="5068921"/>
        </p:xfrm>
        <a:graphic>
          <a:graphicData uri="http://schemas.openxmlformats.org/drawingml/2006/table">
            <a:tbl>
              <a:tblPr firstRow="1" bandRow="1">
                <a:tableStyleId>{5C22544A-7EE6-4342-B048-85BDC9FD1C3A}</a:tableStyleId>
              </a:tblPr>
              <a:tblGrid>
                <a:gridCol w="919801">
                  <a:extLst>
                    <a:ext uri="{9D8B030D-6E8A-4147-A177-3AD203B41FA5}">
                      <a16:colId xmlns="" xmlns:a16="http://schemas.microsoft.com/office/drawing/2014/main" val="20000"/>
                    </a:ext>
                  </a:extLst>
                </a:gridCol>
                <a:gridCol w="2032528">
                  <a:extLst>
                    <a:ext uri="{9D8B030D-6E8A-4147-A177-3AD203B41FA5}">
                      <a16:colId xmlns="" xmlns:a16="http://schemas.microsoft.com/office/drawing/2014/main" val="20001"/>
                    </a:ext>
                  </a:extLst>
                </a:gridCol>
                <a:gridCol w="3600399">
                  <a:extLst>
                    <a:ext uri="{9D8B030D-6E8A-4147-A177-3AD203B41FA5}">
                      <a16:colId xmlns="" xmlns:a16="http://schemas.microsoft.com/office/drawing/2014/main" val="20002"/>
                    </a:ext>
                  </a:extLst>
                </a:gridCol>
                <a:gridCol w="864096">
                  <a:extLst>
                    <a:ext uri="{9D8B030D-6E8A-4147-A177-3AD203B41FA5}">
                      <a16:colId xmlns="" xmlns:a16="http://schemas.microsoft.com/office/drawing/2014/main" val="20003"/>
                    </a:ext>
                  </a:extLst>
                </a:gridCol>
                <a:gridCol w="720080">
                  <a:extLst>
                    <a:ext uri="{9D8B030D-6E8A-4147-A177-3AD203B41FA5}">
                      <a16:colId xmlns="" xmlns:a16="http://schemas.microsoft.com/office/drawing/2014/main" val="20004"/>
                    </a:ext>
                  </a:extLst>
                </a:gridCol>
              </a:tblGrid>
              <a:tr h="254335">
                <a:tc>
                  <a:txBody>
                    <a:bodyPr/>
                    <a:lstStyle/>
                    <a:p>
                      <a:pPr algn="ctr"/>
                      <a:r>
                        <a:rPr kumimoji="1" lang="ja-JP" altLang="en-US" sz="1400" b="1" dirty="0">
                          <a:solidFill>
                            <a:schemeClr val="tx1"/>
                          </a:solidFill>
                          <a:latin typeface="+mn-ea"/>
                          <a:ea typeface="+mn-ea"/>
                        </a:rPr>
                        <a:t>大項目</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1400" b="1" dirty="0">
                          <a:solidFill>
                            <a:schemeClr val="tx1"/>
                          </a:solidFill>
                          <a:latin typeface="+mn-ea"/>
                          <a:ea typeface="+mn-ea"/>
                        </a:rPr>
                        <a:t>項目</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1400" b="1" dirty="0">
                          <a:solidFill>
                            <a:schemeClr val="tx1"/>
                          </a:solidFill>
                          <a:latin typeface="+mn-ea"/>
                          <a:ea typeface="+mn-ea"/>
                        </a:rPr>
                        <a:t>工法など</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1400" b="1" dirty="0">
                          <a:solidFill>
                            <a:schemeClr val="tx1"/>
                          </a:solidFill>
                          <a:latin typeface="+mn-ea"/>
                          <a:ea typeface="+mn-ea"/>
                        </a:rPr>
                        <a:t>更新案</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1400" b="1" dirty="0">
                          <a:solidFill>
                            <a:schemeClr val="tx1"/>
                          </a:solidFill>
                          <a:latin typeface="+mn-ea"/>
                          <a:ea typeface="+mn-ea"/>
                        </a:rPr>
                        <a:t>維持管理案</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10000"/>
                  </a:ext>
                </a:extLst>
              </a:tr>
              <a:tr h="437280">
                <a:tc rowSpan="2">
                  <a:txBody>
                    <a:bodyPr/>
                    <a:lstStyle/>
                    <a:p>
                      <a:pPr algn="l"/>
                      <a:r>
                        <a:rPr kumimoji="1" lang="ja-JP" altLang="en-US" sz="1400" b="1" dirty="0">
                          <a:solidFill>
                            <a:schemeClr val="tx1"/>
                          </a:solidFill>
                          <a:latin typeface="+mn-ea"/>
                          <a:ea typeface="+mn-ea"/>
                        </a:rPr>
                        <a:t>補強改良</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車両大型化対策</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床版補強または取り替え</a:t>
                      </a:r>
                      <a:endParaRPr kumimoji="1" lang="en-US" altLang="ja-JP" sz="1400" b="0" dirty="0">
                        <a:solidFill>
                          <a:schemeClr val="tx1"/>
                        </a:solidFill>
                        <a:latin typeface="+mn-ea"/>
                        <a:ea typeface="+mn-ea"/>
                      </a:endParaRPr>
                    </a:p>
                    <a:p>
                      <a:pPr algn="l"/>
                      <a:r>
                        <a:rPr kumimoji="1" lang="ja-JP" altLang="en-US" sz="1400" b="0" dirty="0">
                          <a:solidFill>
                            <a:schemeClr val="tx1"/>
                          </a:solidFill>
                          <a:latin typeface="+mn-ea"/>
                          <a:ea typeface="+mn-ea"/>
                        </a:rPr>
                        <a:t>主桁補強</a:t>
                      </a:r>
                      <a:r>
                        <a:rPr kumimoji="1" lang="en-US" altLang="ja-JP" sz="1400" b="0" dirty="0">
                          <a:solidFill>
                            <a:schemeClr val="tx1"/>
                          </a:solidFill>
                          <a:latin typeface="+mn-ea"/>
                          <a:ea typeface="+mn-ea"/>
                        </a:rPr>
                        <a:t>(</a:t>
                      </a:r>
                      <a:r>
                        <a:rPr kumimoji="1" lang="ja-JP" altLang="en-US" sz="1400" b="0" dirty="0">
                          <a:solidFill>
                            <a:schemeClr val="tx1"/>
                          </a:solidFill>
                          <a:latin typeface="+mn-ea"/>
                          <a:ea typeface="+mn-ea"/>
                        </a:rPr>
                        <a:t>外ケーブルなど</a:t>
                      </a:r>
                      <a:r>
                        <a:rPr kumimoji="1" lang="en-US" altLang="ja-JP" sz="1400" b="0" dirty="0">
                          <a:solidFill>
                            <a:schemeClr val="tx1"/>
                          </a:solidFill>
                          <a:latin typeface="+mn-ea"/>
                          <a:ea typeface="+mn-ea"/>
                        </a:rPr>
                        <a:t>)</a:t>
                      </a:r>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61801">
                <a:tc vMerge="1">
                  <a:txBody>
                    <a:bodyPr/>
                    <a:lstStyle/>
                    <a:p>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耐震補強</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・橋脚巻き立て　・落橋防止装置　・支承取替</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69645">
                <a:tc>
                  <a:txBody>
                    <a:bodyPr/>
                    <a:lstStyle/>
                    <a:p>
                      <a:pPr algn="l"/>
                      <a:r>
                        <a:rPr kumimoji="1" lang="ja-JP" altLang="en-US" sz="1400" b="1" dirty="0">
                          <a:solidFill>
                            <a:schemeClr val="tx1"/>
                          </a:solidFill>
                          <a:latin typeface="+mn-ea"/>
                          <a:ea typeface="+mn-ea"/>
                        </a:rPr>
                        <a:t>撤去</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既設橋撤去</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258495">
                <a:tc rowSpan="3">
                  <a:txBody>
                    <a:bodyPr/>
                    <a:lstStyle/>
                    <a:p>
                      <a:pPr algn="l"/>
                      <a:r>
                        <a:rPr kumimoji="1" lang="ja-JP" altLang="en-US" sz="1400" b="1" dirty="0">
                          <a:solidFill>
                            <a:schemeClr val="tx1"/>
                          </a:solidFill>
                          <a:latin typeface="+mn-ea"/>
                          <a:ea typeface="+mn-ea"/>
                        </a:rPr>
                        <a:t>新設</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上部工</a:t>
                      </a:r>
                      <a:r>
                        <a:rPr kumimoji="1" lang="en-US" altLang="ja-JP" sz="1400" b="0" dirty="0">
                          <a:solidFill>
                            <a:schemeClr val="tx1"/>
                          </a:solidFill>
                          <a:latin typeface="+mn-ea"/>
                          <a:ea typeface="+mn-ea"/>
                        </a:rPr>
                        <a:t>(※)</a:t>
                      </a:r>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鋼橋または</a:t>
                      </a:r>
                      <a:r>
                        <a:rPr kumimoji="1" lang="en-US" altLang="ja-JP" sz="1400" b="0" dirty="0">
                          <a:solidFill>
                            <a:schemeClr val="tx1"/>
                          </a:solidFill>
                          <a:latin typeface="+mn-ea"/>
                          <a:ea typeface="+mn-ea"/>
                        </a:rPr>
                        <a:t>PC</a:t>
                      </a:r>
                      <a:r>
                        <a:rPr kumimoji="1" lang="ja-JP" altLang="en-US" sz="1400" b="0" dirty="0">
                          <a:solidFill>
                            <a:schemeClr val="tx1"/>
                          </a:solidFill>
                          <a:latin typeface="+mn-ea"/>
                          <a:ea typeface="+mn-ea"/>
                        </a:rPr>
                        <a:t>橋</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258495">
                <a:tc vMerge="1">
                  <a:txBody>
                    <a:bodyPr/>
                    <a:lstStyle/>
                    <a:p>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下部工</a:t>
                      </a:r>
                      <a:r>
                        <a:rPr kumimoji="1" lang="en-US" altLang="ja-JP"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橋台、橋脚</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endParaRPr kumimoji="1" lang="en-US" altLang="ja-JP"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258495">
                <a:tc vMerge="1">
                  <a:txBody>
                    <a:bodyPr/>
                    <a:lstStyle/>
                    <a:p>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仮設工</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仮橋、土留めなど</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258495">
                <a:tc rowSpan="8">
                  <a:txBody>
                    <a:bodyPr/>
                    <a:lstStyle/>
                    <a:p>
                      <a:pPr algn="l"/>
                      <a:r>
                        <a:rPr kumimoji="1" lang="ja-JP" altLang="en-US" sz="1400" b="1" dirty="0">
                          <a:solidFill>
                            <a:schemeClr val="tx1"/>
                          </a:solidFill>
                          <a:latin typeface="+mn-ea"/>
                          <a:ea typeface="+mn-ea"/>
                        </a:rPr>
                        <a:t>維持管理</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塗装塗り替え</a:t>
                      </a:r>
                      <a:r>
                        <a:rPr kumimoji="1" lang="en-US" altLang="ja-JP" sz="1400" b="0" dirty="0">
                          <a:solidFill>
                            <a:schemeClr val="tx1"/>
                          </a:solidFill>
                          <a:latin typeface="+mn-ea"/>
                          <a:ea typeface="+mn-ea"/>
                        </a:rPr>
                        <a:t>(</a:t>
                      </a:r>
                      <a:r>
                        <a:rPr kumimoji="1" lang="ja-JP" altLang="en-US" sz="1400" b="0" dirty="0">
                          <a:solidFill>
                            <a:schemeClr val="tx1"/>
                          </a:solidFill>
                          <a:latin typeface="+mn-ea"/>
                          <a:ea typeface="+mn-ea"/>
                        </a:rPr>
                        <a:t>鋼部材</a:t>
                      </a:r>
                      <a:r>
                        <a:rPr kumimoji="1" lang="en-US" altLang="ja-JP" sz="1400" b="0" dirty="0">
                          <a:solidFill>
                            <a:schemeClr val="tx1"/>
                          </a:solidFill>
                          <a:latin typeface="+mn-ea"/>
                          <a:ea typeface="+mn-ea"/>
                        </a:rPr>
                        <a:t>)</a:t>
                      </a:r>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ケレン </a:t>
                      </a:r>
                      <a:r>
                        <a:rPr kumimoji="1" lang="en-US" altLang="ja-JP" sz="1400" b="0" dirty="0">
                          <a:solidFill>
                            <a:schemeClr val="tx1"/>
                          </a:solidFill>
                          <a:latin typeface="+mn-ea"/>
                          <a:ea typeface="+mn-ea"/>
                        </a:rPr>
                        <a:t>+ </a:t>
                      </a:r>
                      <a:r>
                        <a:rPr kumimoji="1" lang="ja-JP" altLang="en-US" sz="1400" b="0" dirty="0">
                          <a:solidFill>
                            <a:schemeClr val="tx1"/>
                          </a:solidFill>
                          <a:latin typeface="+mn-ea"/>
                          <a:ea typeface="+mn-ea"/>
                        </a:rPr>
                        <a:t>塗り替え</a:t>
                      </a:r>
                      <a:r>
                        <a:rPr kumimoji="1" lang="en-US" altLang="ja-JP" sz="1400" b="0" dirty="0">
                          <a:solidFill>
                            <a:schemeClr val="tx1"/>
                          </a:solidFill>
                          <a:latin typeface="+mn-ea"/>
                          <a:ea typeface="+mn-ea"/>
                        </a:rPr>
                        <a:t>(C-1)</a:t>
                      </a:r>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258495">
                <a:tc vMerge="1">
                  <a:txBody>
                    <a:bodyPr/>
                    <a:lstStyle/>
                    <a:p>
                      <a:endParaRPr kumimoji="1" lang="ja-JP" alt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ひび割れ補修</a:t>
                      </a:r>
                      <a:r>
                        <a:rPr kumimoji="1" lang="en-US" altLang="ja-JP" sz="1400" b="0" dirty="0">
                          <a:solidFill>
                            <a:schemeClr val="tx1"/>
                          </a:solidFill>
                          <a:latin typeface="+mn-ea"/>
                          <a:ea typeface="+mn-ea"/>
                        </a:rPr>
                        <a:t>(RC</a:t>
                      </a:r>
                      <a:r>
                        <a:rPr kumimoji="1" lang="ja-JP" altLang="en-US" sz="1400" b="0" dirty="0">
                          <a:solidFill>
                            <a:schemeClr val="tx1"/>
                          </a:solidFill>
                          <a:latin typeface="+mn-ea"/>
                          <a:ea typeface="+mn-ea"/>
                        </a:rPr>
                        <a:t>部材</a:t>
                      </a:r>
                      <a:r>
                        <a:rPr kumimoji="1" lang="en-US" altLang="ja-JP" sz="1400" b="0" dirty="0">
                          <a:solidFill>
                            <a:schemeClr val="tx1"/>
                          </a:solidFill>
                          <a:latin typeface="+mn-ea"/>
                          <a:ea typeface="+mn-ea"/>
                        </a:rPr>
                        <a:t>)</a:t>
                      </a:r>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注入工法など</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endParaRPr kumimoji="1" lang="en-US" altLang="ja-JP"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8"/>
                  </a:ext>
                </a:extLst>
              </a:tr>
              <a:tr h="258495">
                <a:tc vMerge="1">
                  <a:txBody>
                    <a:bodyPr/>
                    <a:lstStyle/>
                    <a:p>
                      <a:endParaRPr kumimoji="1" lang="ja-JP" alt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表面保護</a:t>
                      </a:r>
                      <a:r>
                        <a:rPr kumimoji="1" lang="en-US" altLang="ja-JP" sz="1400" b="0" dirty="0">
                          <a:solidFill>
                            <a:schemeClr val="tx1"/>
                          </a:solidFill>
                          <a:latin typeface="+mn-ea"/>
                          <a:ea typeface="+mn-ea"/>
                        </a:rPr>
                        <a:t>(RC</a:t>
                      </a:r>
                      <a:r>
                        <a:rPr kumimoji="1" lang="ja-JP" altLang="en-US" sz="1400" b="0" dirty="0">
                          <a:solidFill>
                            <a:schemeClr val="tx1"/>
                          </a:solidFill>
                          <a:latin typeface="+mn-ea"/>
                          <a:ea typeface="+mn-ea"/>
                        </a:rPr>
                        <a:t>部材</a:t>
                      </a:r>
                      <a:r>
                        <a:rPr kumimoji="1" lang="en-US" altLang="ja-JP" sz="1400" b="0" dirty="0">
                          <a:solidFill>
                            <a:schemeClr val="tx1"/>
                          </a:solidFill>
                          <a:latin typeface="+mn-ea"/>
                          <a:ea typeface="+mn-ea"/>
                        </a:rPr>
                        <a:t>)</a:t>
                      </a:r>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断面修復工など</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9"/>
                  </a:ext>
                </a:extLst>
              </a:tr>
              <a:tr h="258495">
                <a:tc vMerge="1">
                  <a:txBody>
                    <a:bodyPr/>
                    <a:lstStyle/>
                    <a:p>
                      <a:endParaRPr kumimoji="1" lang="ja-JP" alt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足場</a:t>
                      </a:r>
                      <a:r>
                        <a:rPr kumimoji="1" lang="en-US" altLang="ja-JP" sz="1400" b="0" dirty="0">
                          <a:solidFill>
                            <a:schemeClr val="tx1"/>
                          </a:solidFill>
                          <a:latin typeface="+mn-ea"/>
                          <a:ea typeface="+mn-ea"/>
                        </a:rPr>
                        <a:t>(</a:t>
                      </a:r>
                      <a:r>
                        <a:rPr kumimoji="1" lang="ja-JP" altLang="en-US" sz="1400" b="0" dirty="0">
                          <a:solidFill>
                            <a:schemeClr val="tx1"/>
                          </a:solidFill>
                          <a:latin typeface="+mn-ea"/>
                          <a:ea typeface="+mn-ea"/>
                        </a:rPr>
                        <a:t>仮設</a:t>
                      </a:r>
                      <a:r>
                        <a:rPr kumimoji="1" lang="en-US" altLang="ja-JP" sz="1400" b="0" dirty="0">
                          <a:solidFill>
                            <a:schemeClr val="tx1"/>
                          </a:solidFill>
                          <a:latin typeface="+mn-ea"/>
                          <a:ea typeface="+mn-ea"/>
                        </a:rPr>
                        <a:t>)</a:t>
                      </a:r>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吊足場など</a:t>
                      </a:r>
                      <a:endParaRPr kumimoji="1" lang="en-US" altLang="ja-JP"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0"/>
                  </a:ext>
                </a:extLst>
              </a:tr>
              <a:tr h="258495">
                <a:tc vMerge="1">
                  <a:txBody>
                    <a:bodyPr/>
                    <a:lstStyle/>
                    <a:p>
                      <a:endParaRPr kumimoji="1" lang="ja-JP" alt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伸縮装置取替</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1"/>
                  </a:ext>
                </a:extLst>
              </a:tr>
              <a:tr h="258495">
                <a:tc vMerge="1">
                  <a:txBody>
                    <a:bodyPr/>
                    <a:lstStyle/>
                    <a:p>
                      <a:endParaRPr kumimoji="1" lang="ja-JP" alt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橋面舗装</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2"/>
                  </a:ext>
                </a:extLst>
              </a:tr>
              <a:tr h="258495">
                <a:tc vMerge="1">
                  <a:txBody>
                    <a:bodyPr/>
                    <a:lstStyle/>
                    <a:p>
                      <a:endParaRPr kumimoji="1" lang="ja-JP" alt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橋面防水</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kumimoji="1" lang="ja-JP" altLang="en-US" sz="14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3"/>
                  </a:ext>
                </a:extLst>
              </a:tr>
              <a:tr h="258495">
                <a:tc vMerge="1">
                  <a:txBody>
                    <a:bodyPr/>
                    <a:lstStyle/>
                    <a:p>
                      <a:endParaRPr kumimoji="1" lang="ja-JP" alt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点検</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0" dirty="0">
                          <a:solidFill>
                            <a:schemeClr val="tx1"/>
                          </a:solidFill>
                          <a:latin typeface="+mn-ea"/>
                          <a:ea typeface="+mn-ea"/>
                        </a:rPr>
                        <a:t>定期点検</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4"/>
                  </a:ext>
                </a:extLst>
              </a:tr>
              <a:tr h="0">
                <a:tc>
                  <a:txBody>
                    <a:bodyPr/>
                    <a:lstStyle/>
                    <a:p>
                      <a:pPr algn="l"/>
                      <a:r>
                        <a:rPr kumimoji="1" lang="ja-JP" altLang="en-US" sz="1400" b="1" dirty="0">
                          <a:solidFill>
                            <a:schemeClr val="tx1"/>
                          </a:solidFill>
                          <a:latin typeface="+mn-ea"/>
                          <a:ea typeface="+mn-ea"/>
                        </a:rPr>
                        <a:t>残存価値</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en-US" altLang="ja-JP" sz="1400" b="0" dirty="0">
                          <a:solidFill>
                            <a:schemeClr val="tx1"/>
                          </a:solidFill>
                          <a:latin typeface="+mn-ea"/>
                          <a:ea typeface="+mn-ea"/>
                        </a:rPr>
                        <a:t>(※)</a:t>
                      </a:r>
                      <a:r>
                        <a:rPr kumimoji="1" lang="ja-JP" altLang="en-US" sz="1400" b="0" dirty="0">
                          <a:solidFill>
                            <a:schemeClr val="tx1"/>
                          </a:solidFill>
                          <a:latin typeface="+mn-ea"/>
                          <a:ea typeface="+mn-ea"/>
                        </a:rPr>
                        <a:t>の和の残存価値</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endParaRPr kumimoji="1" lang="ja-JP" altLang="en-US" sz="1100" b="0" dirty="0">
                        <a:solidFill>
                          <a:schemeClr val="tx1"/>
                        </a:solidFill>
                        <a:latin typeface="+mn-ea"/>
                        <a:ea typeface="+mn-ea"/>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mn-ea"/>
                          <a:ea typeface="+mn-ea"/>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5"/>
                  </a:ext>
                </a:extLst>
              </a:tr>
            </a:tbl>
          </a:graphicData>
        </a:graphic>
      </p:graphicFrame>
      <p:sp>
        <p:nvSpPr>
          <p:cNvPr id="9" name="正方形/長方形 8"/>
          <p:cNvSpPr/>
          <p:nvPr/>
        </p:nvSpPr>
        <p:spPr>
          <a:xfrm>
            <a:off x="4312410" y="783192"/>
            <a:ext cx="4358754" cy="369332"/>
          </a:xfrm>
          <a:prstGeom prst="rect">
            <a:avLst/>
          </a:prstGeom>
          <a:solidFill>
            <a:srgbClr val="FFFF00"/>
          </a:solidFill>
        </p:spPr>
        <p:txBody>
          <a:bodyPr wrap="square" rtlCol="0">
            <a:spAutoFit/>
          </a:bodyPr>
          <a:lstStyle/>
          <a:p>
            <a:pPr algn="ct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更新案・維持管理案の費用算出項目一覧</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90165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p:cNvGrpSpPr/>
          <p:nvPr/>
        </p:nvGrpSpPr>
        <p:grpSpPr>
          <a:xfrm>
            <a:off x="3884006" y="2727865"/>
            <a:ext cx="4648437" cy="3308589"/>
            <a:chOff x="3746215" y="2491758"/>
            <a:chExt cx="4980159" cy="3544697"/>
          </a:xfrm>
        </p:grpSpPr>
        <p:pic>
          <p:nvPicPr>
            <p:cNvPr id="14" name="図 13"/>
            <p:cNvPicPr>
              <a:picLocks noChangeAspect="1"/>
            </p:cNvPicPr>
            <p:nvPr/>
          </p:nvPicPr>
          <p:blipFill rotWithShape="1">
            <a:blip r:embed="rId3"/>
            <a:srcRect l="9114" t="17474" r="16187" b="11160"/>
            <a:stretch/>
          </p:blipFill>
          <p:spPr>
            <a:xfrm>
              <a:off x="3746215" y="2491758"/>
              <a:ext cx="4980159" cy="3544697"/>
            </a:xfrm>
            <a:prstGeom prst="rect">
              <a:avLst/>
            </a:prstGeom>
          </p:spPr>
        </p:pic>
        <p:sp>
          <p:nvSpPr>
            <p:cNvPr id="17" name="円/楕円 16"/>
            <p:cNvSpPr/>
            <p:nvPr/>
          </p:nvSpPr>
          <p:spPr>
            <a:xfrm rot="17116142">
              <a:off x="6145948" y="4142494"/>
              <a:ext cx="317724" cy="6073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線吹き出し 2 (枠付き) 15"/>
            <p:cNvSpPr/>
            <p:nvPr/>
          </p:nvSpPr>
          <p:spPr>
            <a:xfrm>
              <a:off x="7246829" y="3732343"/>
              <a:ext cx="1415772" cy="461665"/>
            </a:xfrm>
            <a:prstGeom prst="borderCallout2">
              <a:avLst>
                <a:gd name="adj1" fmla="val 45760"/>
                <a:gd name="adj2" fmla="val 299"/>
                <a:gd name="adj3" fmla="val 45643"/>
                <a:gd name="adj4" fmla="val -12854"/>
                <a:gd name="adj5" fmla="val 157195"/>
                <a:gd name="adj6" fmla="val -47064"/>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三</a:t>
              </a:r>
              <a:r>
                <a:rPr lang="ja-JP" altLang="en-US" sz="1200" dirty="0" err="1">
                  <a:solidFill>
                    <a:schemeClr val="tx1"/>
                  </a:solidFill>
                </a:rPr>
                <a:t>ッ</a:t>
              </a:r>
              <a:r>
                <a:rPr lang="ja-JP" altLang="en-US" sz="1200" dirty="0">
                  <a:solidFill>
                    <a:schemeClr val="tx1"/>
                  </a:solidFill>
                </a:rPr>
                <a:t>島大橋</a:t>
              </a:r>
              <a:endParaRPr kumimoji="1" lang="en-US" altLang="ja-JP" sz="1200" dirty="0">
                <a:solidFill>
                  <a:schemeClr val="tx1"/>
                </a:solidFill>
              </a:endParaRPr>
            </a:p>
            <a:p>
              <a:pPr algn="ctr"/>
              <a:r>
                <a:rPr lang="zh-TW" altLang="en-US" sz="1200" dirty="0">
                  <a:solidFill>
                    <a:schemeClr val="tx1"/>
                  </a:solidFill>
                  <a:latin typeface="ＭＳ Ｐゴシック" panose="020B0600070205080204" pitchFamily="50" charset="-128"/>
                  <a:ea typeface="ＭＳ Ｐゴシック" panose="020B0600070205080204" pitchFamily="50" charset="-128"/>
                </a:rPr>
                <a:t>深野南寺方大阪線</a:t>
              </a:r>
              <a:endParaRPr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23" name="線吹き出し 2 (枠付き) 22"/>
            <p:cNvSpPr/>
            <p:nvPr/>
          </p:nvSpPr>
          <p:spPr>
            <a:xfrm>
              <a:off x="4242008" y="5266689"/>
              <a:ext cx="527585" cy="296766"/>
            </a:xfrm>
            <a:prstGeom prst="borderCallout2">
              <a:avLst>
                <a:gd name="adj1" fmla="val 39709"/>
                <a:gd name="adj2" fmla="val 99734"/>
                <a:gd name="adj3" fmla="val 39104"/>
                <a:gd name="adj4" fmla="val 125889"/>
                <a:gd name="adj5" fmla="val 187342"/>
                <a:gd name="adj6" fmla="val 196835"/>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古川</a:t>
              </a:r>
              <a:endParaRPr kumimoji="1" lang="ja-JP" altLang="en-US" sz="1200" dirty="0">
                <a:solidFill>
                  <a:schemeClr val="tx1"/>
                </a:solidFill>
              </a:endParaRPr>
            </a:p>
          </p:txBody>
        </p:sp>
      </p:gr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１）三</a:t>
            </a:r>
            <a:r>
              <a:rPr lang="ja-JP" altLang="en-US" sz="2400" dirty="0" err="1">
                <a:latin typeface="HGSｺﾞｼｯｸM" panose="020B0600000000000000" pitchFamily="50" charset="-128"/>
                <a:ea typeface="HGSｺﾞｼｯｸM" panose="020B0600000000000000" pitchFamily="50" charset="-128"/>
              </a:rPr>
              <a:t>ッ</a:t>
            </a:r>
            <a:r>
              <a:rPr lang="ja-JP" altLang="en-US" sz="2400" dirty="0">
                <a:latin typeface="HGSｺﾞｼｯｸM" panose="020B0600000000000000" pitchFamily="50" charset="-128"/>
                <a:ea typeface="HGSｺﾞｼｯｸM" panose="020B0600000000000000" pitchFamily="50" charset="-128"/>
              </a:rPr>
              <a:t>島大橋の概要（</a:t>
            </a:r>
            <a:r>
              <a:rPr lang="en-US" altLang="ja-JP" sz="2400" dirty="0">
                <a:latin typeface="HGSｺﾞｼｯｸM" panose="020B0600000000000000" pitchFamily="50" charset="-128"/>
                <a:ea typeface="HGSｺﾞｼｯｸM" panose="020B0600000000000000" pitchFamily="50" charset="-128"/>
              </a:rPr>
              <a:t>1/2</a:t>
            </a:r>
            <a:r>
              <a:rPr lang="ja-JP" altLang="en-US" sz="2400" dirty="0">
                <a:latin typeface="HGSｺﾞｼｯｸM" panose="020B0600000000000000" pitchFamily="50" charset="-128"/>
                <a:ea typeface="HGSｺﾞｼｯｸM" panose="020B0600000000000000" pitchFamily="50" charset="-128"/>
              </a:rPr>
              <a:t>）</a:t>
            </a:r>
          </a:p>
        </p:txBody>
      </p:sp>
      <p:grpSp>
        <p:nvGrpSpPr>
          <p:cNvPr id="2" name="グループ化 1"/>
          <p:cNvGrpSpPr/>
          <p:nvPr/>
        </p:nvGrpSpPr>
        <p:grpSpPr>
          <a:xfrm>
            <a:off x="683569" y="2609941"/>
            <a:ext cx="2880319" cy="3722345"/>
            <a:chOff x="679231" y="2462861"/>
            <a:chExt cx="2994128" cy="3869425"/>
          </a:xfrm>
        </p:grpSpPr>
        <p:pic>
          <p:nvPicPr>
            <p:cNvPr id="8" name="図 7"/>
            <p:cNvPicPr>
              <a:picLocks noChangeAspect="1"/>
            </p:cNvPicPr>
            <p:nvPr/>
          </p:nvPicPr>
          <p:blipFill rotWithShape="1">
            <a:blip r:embed="rId4"/>
            <a:srcRect b="3272"/>
            <a:stretch/>
          </p:blipFill>
          <p:spPr>
            <a:xfrm>
              <a:off x="793359" y="2462861"/>
              <a:ext cx="2880000" cy="3869425"/>
            </a:xfrm>
            <a:prstGeom prst="rect">
              <a:avLst/>
            </a:prstGeom>
          </p:spPr>
        </p:pic>
        <p:sp>
          <p:nvSpPr>
            <p:cNvPr id="9" name="円/楕円 8"/>
            <p:cNvSpPr/>
            <p:nvPr/>
          </p:nvSpPr>
          <p:spPr>
            <a:xfrm>
              <a:off x="2863411" y="4234372"/>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79231" y="3351888"/>
              <a:ext cx="1408637" cy="383925"/>
            </a:xfrm>
            <a:prstGeom prst="rect">
              <a:avLst/>
            </a:prstGeom>
            <a:noFill/>
          </p:spPr>
          <p:txBody>
            <a:bodyPr wrap="square" rtlCol="0">
              <a:spAutoFit/>
            </a:bodyPr>
            <a:lstStyle/>
            <a:p>
              <a:pPr algn="ctr"/>
              <a:r>
                <a:rPr lang="ja-JP" altLang="en-US" dirty="0">
                  <a:solidFill>
                    <a:srgbClr val="FF0000"/>
                  </a:solidFill>
                  <a:effectLst>
                    <a:outerShdw blurRad="38100" dist="38100" dir="2700000" algn="tl">
                      <a:srgbClr val="000000">
                        <a:alpha val="43137"/>
                      </a:srgbClr>
                    </a:outerShdw>
                  </a:effectLst>
                </a:rPr>
                <a:t>三</a:t>
              </a:r>
              <a:r>
                <a:rPr lang="ja-JP" altLang="en-US" dirty="0" err="1">
                  <a:solidFill>
                    <a:srgbClr val="FF0000"/>
                  </a:solidFill>
                  <a:effectLst>
                    <a:outerShdw blurRad="38100" dist="38100" dir="2700000" algn="tl">
                      <a:srgbClr val="000000">
                        <a:alpha val="43137"/>
                      </a:srgbClr>
                    </a:outerShdw>
                  </a:effectLst>
                </a:rPr>
                <a:t>ッ</a:t>
              </a:r>
              <a:r>
                <a:rPr lang="ja-JP" altLang="en-US" dirty="0">
                  <a:solidFill>
                    <a:srgbClr val="FF0000"/>
                  </a:solidFill>
                  <a:effectLst>
                    <a:outerShdw blurRad="38100" dist="38100" dir="2700000" algn="tl">
                      <a:srgbClr val="000000">
                        <a:alpha val="43137"/>
                      </a:srgbClr>
                    </a:outerShdw>
                  </a:effectLst>
                </a:rPr>
                <a:t>島大橋</a:t>
              </a:r>
            </a:p>
          </p:txBody>
        </p:sp>
        <p:cxnSp>
          <p:nvCxnSpPr>
            <p:cNvPr id="5" name="直線コネクタ 4"/>
            <p:cNvCxnSpPr>
              <a:endCxn id="9" idx="1"/>
            </p:cNvCxnSpPr>
            <p:nvPr/>
          </p:nvCxnSpPr>
          <p:spPr>
            <a:xfrm>
              <a:off x="1938396" y="3706487"/>
              <a:ext cx="935560" cy="5384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2" name="表 11"/>
          <p:cNvGraphicFramePr>
            <a:graphicFrameLocks noGrp="1"/>
          </p:cNvGraphicFramePr>
          <p:nvPr>
            <p:extLst/>
          </p:nvPr>
        </p:nvGraphicFramePr>
        <p:xfrm>
          <a:off x="971599" y="1700808"/>
          <a:ext cx="7560844" cy="914400"/>
        </p:xfrm>
        <a:graphic>
          <a:graphicData uri="http://schemas.openxmlformats.org/drawingml/2006/table">
            <a:tbl>
              <a:tblPr firstRow="1" firstCol="1" bandRow="1">
                <a:tableStyleId>{616DA210-FB5B-4158-B5E0-FEB733F419BA}</a:tableStyleId>
              </a:tblPr>
              <a:tblGrid>
                <a:gridCol w="720081">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1008112">
                  <a:extLst>
                    <a:ext uri="{9D8B030D-6E8A-4147-A177-3AD203B41FA5}">
                      <a16:colId xmlns="" xmlns:a16="http://schemas.microsoft.com/office/drawing/2014/main" val="20003"/>
                    </a:ext>
                  </a:extLst>
                </a:gridCol>
                <a:gridCol w="1944216">
                  <a:extLst>
                    <a:ext uri="{9D8B030D-6E8A-4147-A177-3AD203B41FA5}">
                      <a16:colId xmlns="" xmlns:a16="http://schemas.microsoft.com/office/drawing/2014/main" val="20004"/>
                    </a:ext>
                  </a:extLst>
                </a:gridCol>
                <a:gridCol w="936104">
                  <a:extLst>
                    <a:ext uri="{9D8B030D-6E8A-4147-A177-3AD203B41FA5}">
                      <a16:colId xmlns="" xmlns:a16="http://schemas.microsoft.com/office/drawing/2014/main" val="20005"/>
                    </a:ext>
                  </a:extLst>
                </a:gridCol>
                <a:gridCol w="720080">
                  <a:extLst>
                    <a:ext uri="{9D8B030D-6E8A-4147-A177-3AD203B41FA5}">
                      <a16:colId xmlns="" xmlns:a16="http://schemas.microsoft.com/office/drawing/2014/main" val="20006"/>
                    </a:ext>
                  </a:extLst>
                </a:gridCol>
                <a:gridCol w="792091">
                  <a:extLst>
                    <a:ext uri="{9D8B030D-6E8A-4147-A177-3AD203B41FA5}">
                      <a16:colId xmlns="" xmlns:a16="http://schemas.microsoft.com/office/drawing/2014/main" val="20007"/>
                    </a:ext>
                  </a:extLst>
                </a:gridCol>
              </a:tblGrid>
              <a:tr h="194091">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設計</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活荷重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耐荷力</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照査</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耐震</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対策</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0"/>
                  </a:ext>
                </a:extLst>
              </a:tr>
              <a:tr h="165326">
                <a:tc>
                  <a:txBody>
                    <a:bodyPr/>
                    <a:lstStyle/>
                    <a:p>
                      <a:pPr marL="0" indent="0" algn="ctr">
                        <a:lnSpc>
                          <a:spcPts val="1800"/>
                        </a:lnSpc>
                        <a:spcAft>
                          <a:spcPts val="0"/>
                        </a:spcAft>
                      </a:pPr>
                      <a:r>
                        <a:rPr lang="en-US" altLang="ja-JP" sz="1600" dirty="0">
                          <a:effectLst/>
                          <a:latin typeface="+mn-ea"/>
                          <a:ea typeface="+mn-ea"/>
                        </a:rPr>
                        <a:t>24.4</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altLang="ja-JP" sz="1600" dirty="0">
                          <a:effectLst/>
                          <a:latin typeface="+mn-ea"/>
                          <a:ea typeface="+mn-ea"/>
                        </a:rPr>
                        <a:t>7.9</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rPr>
                        <a:t>2</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昭和</a:t>
                      </a:r>
                      <a:r>
                        <a:rPr lang="en-US" altLang="ja-JP" sz="1600" dirty="0">
                          <a:effectLst/>
                          <a:latin typeface="+mn-ea"/>
                          <a:ea typeface="+mn-ea"/>
                          <a:cs typeface="+mn-cs"/>
                        </a:rPr>
                        <a:t>12</a:t>
                      </a:r>
                      <a:r>
                        <a:rPr lang="ja-JP" altLang="en-US" sz="1600" dirty="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15,593</a:t>
                      </a:r>
                      <a:r>
                        <a:rPr lang="ja-JP" altLang="en-US" sz="1600" dirty="0">
                          <a:effectLst/>
                          <a:latin typeface="+mn-ea"/>
                          <a:ea typeface="+mn-ea"/>
                          <a:cs typeface="Times New Roman" panose="02020603050405020304" pitchFamily="18" charset="0"/>
                        </a:rPr>
                        <a:t>台</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（大型車混入率</a:t>
                      </a:r>
                      <a:r>
                        <a:rPr lang="en-US" altLang="ja-JP" sz="1600" dirty="0">
                          <a:effectLst/>
                          <a:latin typeface="+mn-ea"/>
                          <a:ea typeface="+mn-ea"/>
                          <a:cs typeface="Times New Roman" panose="02020603050405020304" pitchFamily="18" charset="0"/>
                        </a:rPr>
                        <a:t>19.7%</a:t>
                      </a:r>
                      <a:r>
                        <a:rPr lang="ja-JP" altLang="en-US" sz="1600" dirty="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12</a:t>
                      </a:r>
                      <a:r>
                        <a:rPr lang="ja-JP" altLang="en-US" sz="1600" dirty="0">
                          <a:effectLst/>
                          <a:latin typeface="+mn-ea"/>
                          <a:ea typeface="+mn-ea"/>
                          <a:cs typeface="Times New Roman" panose="02020603050405020304" pitchFamily="18" charset="0"/>
                        </a:rPr>
                        <a:t>ｔ（Ｔ１５）</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確認中</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H8</a:t>
                      </a:r>
                      <a:r>
                        <a:rPr lang="ja-JP" altLang="en-US" sz="1600" dirty="0">
                          <a:effectLst/>
                          <a:latin typeface="+mn-ea"/>
                          <a:ea typeface="+mn-ea"/>
                          <a:cs typeface="Times New Roman" panose="02020603050405020304" pitchFamily="18" charset="0"/>
                        </a:rPr>
                        <a:t>完了</a:t>
                      </a:r>
                      <a:endParaRPr lang="ja-JP"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bl>
          </a:graphicData>
        </a:graphic>
      </p:graphicFrame>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22" name="正方形/長方形 21"/>
          <p:cNvSpPr/>
          <p:nvPr/>
        </p:nvSpPr>
        <p:spPr>
          <a:xfrm>
            <a:off x="3746215" y="6105745"/>
            <a:ext cx="1996059" cy="276999"/>
          </a:xfrm>
          <a:prstGeom prst="rect">
            <a:avLst/>
          </a:prstGeom>
        </p:spPr>
        <p:txBody>
          <a:bodyPr wrap="none">
            <a:spAutoFit/>
          </a:bodyPr>
          <a:lstStyle/>
          <a:p>
            <a:r>
              <a:rPr lang="ja-JP" altLang="en-US" sz="1200" dirty="0"/>
              <a:t>「</a:t>
            </a:r>
            <a:r>
              <a:rPr lang="en-US" altLang="ja-JP" sz="1200" dirty="0"/>
              <a:t>Google Earth</a:t>
            </a:r>
            <a:r>
              <a:rPr lang="ja-JP" altLang="en-US" sz="1200" dirty="0"/>
              <a:t>」をもとに作成</a:t>
            </a:r>
          </a:p>
        </p:txBody>
      </p:sp>
      <p:sp>
        <p:nvSpPr>
          <p:cNvPr id="30" name="正方形/長方形 29"/>
          <p:cNvSpPr/>
          <p:nvPr/>
        </p:nvSpPr>
        <p:spPr>
          <a:xfrm>
            <a:off x="467074" y="620688"/>
            <a:ext cx="5519460" cy="584775"/>
          </a:xfrm>
          <a:prstGeom prst="rect">
            <a:avLst/>
          </a:prstGeom>
        </p:spPr>
        <p:txBody>
          <a:bodyPr wrap="none">
            <a:spAutoFit/>
          </a:bodyPr>
          <a:lstStyle/>
          <a:p>
            <a:r>
              <a:rPr lang="ja-JP" altLang="en-US" sz="3200" dirty="0">
                <a:latin typeface="HGSｺﾞｼｯｸM" panose="020B0600000000000000" pitchFamily="50" charset="-128"/>
                <a:ea typeface="HGSｺﾞｼｯｸM" panose="020B0600000000000000" pitchFamily="50" charset="-128"/>
              </a:rPr>
              <a:t>５．今回抽出３橋の特徴説明</a:t>
            </a:r>
            <a:endParaRPr lang="en-US" altLang="ja-JP" sz="3200" dirty="0">
              <a:latin typeface="HGSｺﾞｼｯｸM" panose="020B0600000000000000" pitchFamily="50" charset="-128"/>
              <a:ea typeface="HGSｺﾞｼｯｸM" panose="020B0600000000000000" pitchFamily="50" charset="-128"/>
            </a:endParaRPr>
          </a:p>
        </p:txBody>
      </p:sp>
      <p:sp>
        <p:nvSpPr>
          <p:cNvPr id="18"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1829035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nvPr>
        </p:nvGraphicFramePr>
        <p:xfrm>
          <a:off x="803994" y="1588151"/>
          <a:ext cx="7672500" cy="4721169"/>
        </p:xfrm>
        <a:graphic>
          <a:graphicData uri="http://schemas.openxmlformats.org/drawingml/2006/table">
            <a:tbl>
              <a:tblPr firstRow="1" bandRow="1">
                <a:tableStyleId>{5C22544A-7EE6-4342-B048-85BDC9FD1C3A}</a:tableStyleId>
              </a:tblPr>
              <a:tblGrid>
                <a:gridCol w="2557500">
                  <a:extLst>
                    <a:ext uri="{9D8B030D-6E8A-4147-A177-3AD203B41FA5}">
                      <a16:colId xmlns="" xmlns:a16="http://schemas.microsoft.com/office/drawing/2014/main" val="20000"/>
                    </a:ext>
                  </a:extLst>
                </a:gridCol>
                <a:gridCol w="2557500">
                  <a:extLst>
                    <a:ext uri="{9D8B030D-6E8A-4147-A177-3AD203B41FA5}">
                      <a16:colId xmlns="" xmlns:a16="http://schemas.microsoft.com/office/drawing/2014/main" val="20001"/>
                    </a:ext>
                  </a:extLst>
                </a:gridCol>
                <a:gridCol w="2557500">
                  <a:extLst>
                    <a:ext uri="{9D8B030D-6E8A-4147-A177-3AD203B41FA5}">
                      <a16:colId xmlns="" xmlns:a16="http://schemas.microsoft.com/office/drawing/2014/main" val="20002"/>
                    </a:ext>
                  </a:extLst>
                </a:gridCol>
              </a:tblGrid>
              <a:tr h="184665">
                <a:tc>
                  <a:txBody>
                    <a:bodyPr/>
                    <a:lstStyle/>
                    <a:p>
                      <a:pPr algn="ctr"/>
                      <a:r>
                        <a:rPr kumimoji="1" lang="en-US" altLang="ja-JP" sz="1600" b="0" dirty="0">
                          <a:solidFill>
                            <a:schemeClr val="tx1"/>
                          </a:solidFill>
                        </a:rPr>
                        <a:t>1</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2</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3</a:t>
                      </a:r>
                      <a:r>
                        <a:rPr kumimoji="1" lang="ja-JP" altLang="en-US" sz="1600" b="0" dirty="0">
                          <a:solidFill>
                            <a:schemeClr val="tx1"/>
                          </a:solidFill>
                        </a:rPr>
                        <a:t>：路面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101065">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53274">
                <a:tc>
                  <a:txBody>
                    <a:bodyPr/>
                    <a:lstStyle/>
                    <a:p>
                      <a:pPr algn="ctr"/>
                      <a:r>
                        <a:rPr kumimoji="1" lang="en-US" altLang="ja-JP" sz="1600" b="0" dirty="0">
                          <a:solidFill>
                            <a:schemeClr val="tx1"/>
                          </a:solidFill>
                        </a:rPr>
                        <a:t>4</a:t>
                      </a:r>
                      <a:r>
                        <a:rPr kumimoji="1" lang="ja-JP" altLang="en-US" sz="1600" b="0" dirty="0">
                          <a:solidFill>
                            <a:schemeClr val="tx1"/>
                          </a:solidFill>
                        </a:rPr>
                        <a:t>：下部工：</a:t>
                      </a:r>
                      <a:r>
                        <a:rPr kumimoji="1" lang="en-US" altLang="ja-JP" sz="1600" b="0" dirty="0">
                          <a:solidFill>
                            <a:schemeClr val="tx1"/>
                          </a:solidFill>
                        </a:rPr>
                        <a:t>A1</a:t>
                      </a:r>
                      <a:endParaRPr kumimoji="1" lang="ja-JP" altLang="en-US" sz="1600" b="0" dirty="0">
                        <a:solidFill>
                          <a:schemeClr val="tx1"/>
                        </a:solidFil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5</a:t>
                      </a:r>
                      <a:r>
                        <a:rPr kumimoji="1" lang="ja-JP" altLang="en-US" sz="1600" b="0" dirty="0">
                          <a:solidFill>
                            <a:schemeClr val="tx1"/>
                          </a:solidFill>
                        </a:rPr>
                        <a:t>：下部工：</a:t>
                      </a:r>
                      <a:r>
                        <a:rPr kumimoji="1" lang="en-US" altLang="ja-JP" sz="1600" b="0" dirty="0">
                          <a:solidFill>
                            <a:schemeClr val="tx1"/>
                          </a:solidFill>
                        </a:rPr>
                        <a:t>P1</a:t>
                      </a:r>
                      <a:endParaRPr kumimoji="1" lang="ja-JP" altLang="en-US" sz="1600" b="0" dirty="0">
                        <a:solidFill>
                          <a:schemeClr val="tx1"/>
                        </a:solidFil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6</a:t>
                      </a:r>
                      <a:r>
                        <a:rPr kumimoji="1" lang="ja-JP" altLang="en-US" sz="1600" b="0" dirty="0">
                          <a:solidFill>
                            <a:schemeClr val="tx1"/>
                          </a:solidFill>
                        </a:rPr>
                        <a:t>：下部工：</a:t>
                      </a:r>
                      <a:r>
                        <a:rPr kumimoji="1" lang="en-US" altLang="ja-JP" sz="1600" b="0" dirty="0">
                          <a:solidFill>
                            <a:schemeClr val="tx1"/>
                          </a:solidFill>
                        </a:rPr>
                        <a:t>A2</a:t>
                      </a:r>
                      <a:endParaRPr kumimoji="1" lang="ja-JP" altLang="en-US" sz="1600" b="0" dirty="0">
                        <a:solidFill>
                          <a:schemeClr val="tx1"/>
                        </a:solidFil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122990">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１）三</a:t>
            </a:r>
            <a:r>
              <a:rPr lang="ja-JP" altLang="en-US" sz="2400" dirty="0" err="1">
                <a:latin typeface="HGSｺﾞｼｯｸM" panose="020B0600000000000000" pitchFamily="50" charset="-128"/>
                <a:ea typeface="HGSｺﾞｼｯｸM" panose="020B0600000000000000" pitchFamily="50" charset="-128"/>
              </a:rPr>
              <a:t>ッ</a:t>
            </a:r>
            <a:r>
              <a:rPr lang="ja-JP" altLang="en-US" sz="2400" dirty="0">
                <a:latin typeface="HGSｺﾞｼｯｸM" panose="020B0600000000000000" pitchFamily="50" charset="-128"/>
                <a:ea typeface="HGSｺﾞｼｯｸM" panose="020B0600000000000000" pitchFamily="50" charset="-128"/>
              </a:rPr>
              <a:t>島大橋の概要（</a:t>
            </a:r>
            <a:r>
              <a:rPr lang="en-US" altLang="ja-JP" sz="2400" dirty="0">
                <a:latin typeface="HGSｺﾞｼｯｸM" panose="020B0600000000000000" pitchFamily="50" charset="-128"/>
                <a:ea typeface="HGSｺﾞｼｯｸM" panose="020B0600000000000000" pitchFamily="50" charset="-128"/>
              </a:rPr>
              <a:t>2/2</a:t>
            </a:r>
            <a:r>
              <a:rPr lang="ja-JP" altLang="en-US" sz="2400" dirty="0">
                <a:latin typeface="HGSｺﾞｼｯｸM" panose="020B0600000000000000" pitchFamily="50" charset="-128"/>
                <a:ea typeface="HGSｺﾞｼｯｸM" panose="020B0600000000000000" pitchFamily="50" charset="-128"/>
              </a:rPr>
              <a:t>）</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pic>
        <p:nvPicPr>
          <p:cNvPr id="14" name="図 13"/>
          <p:cNvPicPr>
            <a:picLocks noChangeAspect="1"/>
          </p:cNvPicPr>
          <p:nvPr/>
        </p:nvPicPr>
        <p:blipFill rotWithShape="1">
          <a:blip r:embed="rId2"/>
          <a:srcRect l="51636" t="10608" r="1774" b="890"/>
          <a:stretch/>
        </p:blipFill>
        <p:spPr>
          <a:xfrm>
            <a:off x="925392" y="1871116"/>
            <a:ext cx="2368576" cy="2031001"/>
          </a:xfrm>
          <a:prstGeom prst="rect">
            <a:avLst/>
          </a:prstGeom>
        </p:spPr>
      </p:pic>
      <p:pic>
        <p:nvPicPr>
          <p:cNvPr id="15" name="図 14"/>
          <p:cNvPicPr>
            <a:picLocks noChangeAspect="1"/>
          </p:cNvPicPr>
          <p:nvPr/>
        </p:nvPicPr>
        <p:blipFill rotWithShape="1">
          <a:blip r:embed="rId3"/>
          <a:srcRect l="2636" t="6195" r="49716" b="5454"/>
          <a:stretch/>
        </p:blipFill>
        <p:spPr>
          <a:xfrm>
            <a:off x="5974294" y="1871116"/>
            <a:ext cx="2446876" cy="2035800"/>
          </a:xfrm>
          <a:prstGeom prst="rect">
            <a:avLst/>
          </a:prstGeom>
        </p:spPr>
      </p:pic>
      <p:pic>
        <p:nvPicPr>
          <p:cNvPr id="16" name="図 15"/>
          <p:cNvPicPr>
            <a:picLocks noChangeAspect="1"/>
          </p:cNvPicPr>
          <p:nvPr/>
        </p:nvPicPr>
        <p:blipFill rotWithShape="1">
          <a:blip r:embed="rId4"/>
          <a:srcRect l="7436" t="14885" r="4607" b="7423"/>
          <a:stretch/>
        </p:blipFill>
        <p:spPr>
          <a:xfrm>
            <a:off x="871574" y="4246860"/>
            <a:ext cx="2446876" cy="2035800"/>
          </a:xfrm>
          <a:prstGeom prst="rect">
            <a:avLst/>
          </a:prstGeom>
        </p:spPr>
      </p:pic>
      <p:pic>
        <p:nvPicPr>
          <p:cNvPr id="17" name="図 16"/>
          <p:cNvPicPr>
            <a:picLocks noChangeAspect="1"/>
          </p:cNvPicPr>
          <p:nvPr/>
        </p:nvPicPr>
        <p:blipFill rotWithShape="1">
          <a:blip r:embed="rId5"/>
          <a:srcRect l="497" t="13714" r="51713" b="4750"/>
          <a:stretch/>
        </p:blipFill>
        <p:spPr>
          <a:xfrm>
            <a:off x="3410693" y="4246859"/>
            <a:ext cx="2466450" cy="2016225"/>
          </a:xfrm>
          <a:prstGeom prst="rect">
            <a:avLst/>
          </a:prstGeom>
        </p:spPr>
      </p:pic>
      <p:pic>
        <p:nvPicPr>
          <p:cNvPr id="18" name="図 17"/>
          <p:cNvPicPr>
            <a:picLocks noChangeAspect="1"/>
          </p:cNvPicPr>
          <p:nvPr/>
        </p:nvPicPr>
        <p:blipFill rotWithShape="1">
          <a:blip r:embed="rId2"/>
          <a:srcRect l="1156" t="9928" r="50713" b="1360"/>
          <a:stretch/>
        </p:blipFill>
        <p:spPr>
          <a:xfrm>
            <a:off x="3410693" y="1872814"/>
            <a:ext cx="2446876" cy="2035800"/>
          </a:xfrm>
          <a:prstGeom prst="rect">
            <a:avLst/>
          </a:prstGeom>
        </p:spPr>
      </p:pic>
      <p:pic>
        <p:nvPicPr>
          <p:cNvPr id="19" name="図 18"/>
          <p:cNvPicPr>
            <a:picLocks noChangeAspect="1"/>
          </p:cNvPicPr>
          <p:nvPr/>
        </p:nvPicPr>
        <p:blipFill rotWithShape="1">
          <a:blip r:embed="rId5"/>
          <a:srcRect l="49001" t="13623" r="3589" b="4842"/>
          <a:stretch/>
        </p:blipFill>
        <p:spPr>
          <a:xfrm>
            <a:off x="5974295" y="4246859"/>
            <a:ext cx="2446875" cy="2016225"/>
          </a:xfrm>
          <a:prstGeom prst="rect">
            <a:avLst/>
          </a:prstGeom>
        </p:spPr>
      </p:pic>
      <p:sp>
        <p:nvSpPr>
          <p:cNvPr id="20" name="正方形/長方形 19"/>
          <p:cNvSpPr/>
          <p:nvPr/>
        </p:nvSpPr>
        <p:spPr>
          <a:xfrm>
            <a:off x="467074" y="620688"/>
            <a:ext cx="5519460" cy="584775"/>
          </a:xfrm>
          <a:prstGeom prst="rect">
            <a:avLst/>
          </a:prstGeom>
        </p:spPr>
        <p:txBody>
          <a:bodyPr wrap="none">
            <a:spAutoFit/>
          </a:bodyPr>
          <a:lstStyle/>
          <a:p>
            <a:r>
              <a:rPr lang="ja-JP" altLang="en-US" sz="3200" dirty="0">
                <a:latin typeface="HGSｺﾞｼｯｸM" panose="020B0600000000000000" pitchFamily="50" charset="-128"/>
                <a:ea typeface="HGSｺﾞｼｯｸM" panose="020B0600000000000000" pitchFamily="50" charset="-128"/>
              </a:rPr>
              <a:t>５．今回抽出３橋の特徴説明</a:t>
            </a:r>
            <a:endParaRPr lang="en-US" altLang="ja-JP" sz="3200" dirty="0">
              <a:latin typeface="HGSｺﾞｼｯｸM" panose="020B0600000000000000" pitchFamily="50" charset="-128"/>
              <a:ea typeface="HGSｺﾞｼｯｸM" panose="020B0600000000000000" pitchFamily="50" charset="-128"/>
            </a:endParaRPr>
          </a:p>
        </p:txBody>
      </p:sp>
      <p:sp>
        <p:nvSpPr>
          <p:cNvPr id="13"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320367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725862" y="2682581"/>
            <a:ext cx="2914321" cy="3616023"/>
            <a:chOff x="267519" y="2201971"/>
            <a:chExt cx="3224041" cy="4000318"/>
          </a:xfrm>
        </p:grpSpPr>
        <p:pic>
          <p:nvPicPr>
            <p:cNvPr id="8" name="図 7"/>
            <p:cNvPicPr>
              <a:picLocks noChangeAspect="1"/>
            </p:cNvPicPr>
            <p:nvPr/>
          </p:nvPicPr>
          <p:blipFill>
            <a:blip r:embed="rId3"/>
            <a:stretch>
              <a:fillRect/>
            </a:stretch>
          </p:blipFill>
          <p:spPr>
            <a:xfrm>
              <a:off x="611560" y="2201971"/>
              <a:ext cx="2880000" cy="4000318"/>
            </a:xfrm>
            <a:prstGeom prst="rect">
              <a:avLst/>
            </a:prstGeom>
          </p:spPr>
        </p:pic>
        <p:sp>
          <p:nvSpPr>
            <p:cNvPr id="11" name="円/楕円 10"/>
            <p:cNvSpPr/>
            <p:nvPr/>
          </p:nvSpPr>
          <p:spPr>
            <a:xfrm>
              <a:off x="2840327" y="3884056"/>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テキスト ボックス 11"/>
            <p:cNvSpPr txBox="1"/>
            <p:nvPr/>
          </p:nvSpPr>
          <p:spPr>
            <a:xfrm>
              <a:off x="267519" y="2785401"/>
              <a:ext cx="1473959" cy="398298"/>
            </a:xfrm>
            <a:prstGeom prst="rect">
              <a:avLst/>
            </a:prstGeom>
            <a:noFill/>
          </p:spPr>
          <p:txBody>
            <a:bodyPr wrap="square" rtlCol="0">
              <a:spAutoFit/>
            </a:bodyPr>
            <a:lstStyle/>
            <a:p>
              <a:r>
                <a:rPr lang="ja-JP" altLang="en-US" dirty="0">
                  <a:solidFill>
                    <a:srgbClr val="FF0000"/>
                  </a:solidFill>
                  <a:effectLst>
                    <a:outerShdw blurRad="38100" dist="38100" dir="2700000" algn="tl">
                      <a:srgbClr val="000000">
                        <a:alpha val="43137"/>
                      </a:srgbClr>
                    </a:outerShdw>
                  </a:effectLst>
                </a:rPr>
                <a:t>蔀屋跨道</a:t>
              </a:r>
              <a:r>
                <a:rPr kumimoji="1" lang="ja-JP" altLang="en-US" dirty="0">
                  <a:solidFill>
                    <a:srgbClr val="FF0000"/>
                  </a:solidFill>
                  <a:effectLst>
                    <a:outerShdw blurRad="38100" dist="38100" dir="2700000" algn="tl">
                      <a:srgbClr val="000000">
                        <a:alpha val="43137"/>
                      </a:srgbClr>
                    </a:outerShdw>
                  </a:effectLst>
                </a:rPr>
                <a:t>橋</a:t>
              </a:r>
            </a:p>
          </p:txBody>
        </p:sp>
        <p:cxnSp>
          <p:nvCxnSpPr>
            <p:cNvPr id="25" name="直線コネクタ 24"/>
            <p:cNvCxnSpPr/>
            <p:nvPr/>
          </p:nvCxnSpPr>
          <p:spPr>
            <a:xfrm>
              <a:off x="1530064" y="3154733"/>
              <a:ext cx="1337046" cy="7653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3" name="表 12"/>
          <p:cNvGraphicFramePr>
            <a:graphicFrameLocks noGrp="1"/>
          </p:cNvGraphicFramePr>
          <p:nvPr>
            <p:extLst>
              <p:ext uri="{D42A27DB-BD31-4B8C-83A1-F6EECF244321}">
                <p14:modId xmlns:p14="http://schemas.microsoft.com/office/powerpoint/2010/main" val="1748418182"/>
              </p:ext>
            </p:extLst>
          </p:nvPr>
        </p:nvGraphicFramePr>
        <p:xfrm>
          <a:off x="971599" y="1711937"/>
          <a:ext cx="7560840" cy="970644"/>
        </p:xfrm>
        <a:graphic>
          <a:graphicData uri="http://schemas.openxmlformats.org/drawingml/2006/table">
            <a:tbl>
              <a:tblPr firstRow="1" firstCol="1" bandRow="1">
                <a:tableStyleId>{616DA210-FB5B-4158-B5E0-FEB733F419BA}</a:tableStyleId>
              </a:tblPr>
              <a:tblGrid>
                <a:gridCol w="720081">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1008112">
                  <a:extLst>
                    <a:ext uri="{9D8B030D-6E8A-4147-A177-3AD203B41FA5}">
                      <a16:colId xmlns="" xmlns:a16="http://schemas.microsoft.com/office/drawing/2014/main" val="20003"/>
                    </a:ext>
                  </a:extLst>
                </a:gridCol>
                <a:gridCol w="1944216">
                  <a:extLst>
                    <a:ext uri="{9D8B030D-6E8A-4147-A177-3AD203B41FA5}">
                      <a16:colId xmlns="" xmlns:a16="http://schemas.microsoft.com/office/drawing/2014/main" val="20004"/>
                    </a:ext>
                  </a:extLst>
                </a:gridCol>
                <a:gridCol w="936104">
                  <a:extLst>
                    <a:ext uri="{9D8B030D-6E8A-4147-A177-3AD203B41FA5}">
                      <a16:colId xmlns="" xmlns:a16="http://schemas.microsoft.com/office/drawing/2014/main" val="20005"/>
                    </a:ext>
                  </a:extLst>
                </a:gridCol>
                <a:gridCol w="720080">
                  <a:extLst>
                    <a:ext uri="{9D8B030D-6E8A-4147-A177-3AD203B41FA5}">
                      <a16:colId xmlns="" xmlns:a16="http://schemas.microsoft.com/office/drawing/2014/main" val="20006"/>
                    </a:ext>
                  </a:extLst>
                </a:gridCol>
                <a:gridCol w="792087">
                  <a:extLst>
                    <a:ext uri="{9D8B030D-6E8A-4147-A177-3AD203B41FA5}">
                      <a16:colId xmlns="" xmlns:a16="http://schemas.microsoft.com/office/drawing/2014/main" val="20007"/>
                    </a:ext>
                  </a:extLst>
                </a:gridCol>
              </a:tblGrid>
              <a:tr h="389828">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設計</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活荷重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耐荷力</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照査</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耐震</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対策</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0"/>
                  </a:ext>
                </a:extLst>
              </a:tr>
              <a:tr h="513444">
                <a:tc>
                  <a:txBody>
                    <a:bodyPr/>
                    <a:lstStyle/>
                    <a:p>
                      <a:pPr marL="0" indent="0" algn="ctr">
                        <a:lnSpc>
                          <a:spcPts val="1800"/>
                        </a:lnSpc>
                        <a:spcAft>
                          <a:spcPts val="0"/>
                        </a:spcAft>
                      </a:pPr>
                      <a:r>
                        <a:rPr lang="en-US" altLang="ja-JP" sz="1600" b="0" dirty="0">
                          <a:effectLst/>
                          <a:latin typeface="+mn-ea"/>
                          <a:ea typeface="+mn-ea"/>
                        </a:rPr>
                        <a:t>199.0</a:t>
                      </a:r>
                      <a:r>
                        <a:rPr lang="ja-JP" sz="1600" b="0" dirty="0">
                          <a:effectLst/>
                          <a:latin typeface="+mn-ea"/>
                          <a:ea typeface="+mn-ea"/>
                        </a:rPr>
                        <a:t>ｍ</a:t>
                      </a:r>
                      <a:endParaRPr lang="ja-JP" sz="1600" b="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altLang="ja-JP" sz="1600" dirty="0">
                          <a:effectLst/>
                          <a:latin typeface="+mn-ea"/>
                          <a:ea typeface="+mn-ea"/>
                        </a:rPr>
                        <a:t>14.5</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rPr>
                        <a:t>7</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昭和</a:t>
                      </a:r>
                      <a:r>
                        <a:rPr lang="en-US" altLang="ja-JP" sz="1600" dirty="0">
                          <a:effectLst/>
                          <a:latin typeface="+mn-ea"/>
                          <a:ea typeface="+mn-ea"/>
                          <a:cs typeface="+mn-cs"/>
                        </a:rPr>
                        <a:t>49</a:t>
                      </a:r>
                      <a:r>
                        <a:rPr lang="ja-JP" altLang="en-US" sz="1600" dirty="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4,3410</a:t>
                      </a:r>
                      <a:r>
                        <a:rPr lang="ja-JP" altLang="en-US" sz="1600" dirty="0">
                          <a:effectLst/>
                          <a:latin typeface="+mn-ea"/>
                          <a:ea typeface="+mn-ea"/>
                          <a:cs typeface="Times New Roman" panose="02020603050405020304" pitchFamily="18" charset="0"/>
                        </a:rPr>
                        <a:t>千台</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（大型車混入率</a:t>
                      </a:r>
                      <a:r>
                        <a:rPr lang="en-US" altLang="ja-JP" sz="1600" dirty="0">
                          <a:effectLst/>
                          <a:latin typeface="+mn-ea"/>
                          <a:ea typeface="+mn-ea"/>
                          <a:cs typeface="Times New Roman" panose="02020603050405020304" pitchFamily="18" charset="0"/>
                        </a:rPr>
                        <a:t>22.6%</a:t>
                      </a:r>
                      <a:r>
                        <a:rPr lang="ja-JP" altLang="en-US" sz="1600" dirty="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400" dirty="0">
                          <a:effectLst/>
                          <a:latin typeface="+mn-ea"/>
                          <a:ea typeface="+mn-ea"/>
                          <a:cs typeface="Times New Roman" panose="02020603050405020304" pitchFamily="18" charset="0"/>
                        </a:rPr>
                        <a:t>TL-20(S31)</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対策済</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対策済</a:t>
                      </a:r>
                      <a:endParaRPr lang="en-US"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bl>
          </a:graphicData>
        </a:graphic>
      </p:graphicFrame>
      <p:sp>
        <p:nvSpPr>
          <p:cNvPr id="6" name="テキスト ボックス 5"/>
          <p:cNvSpPr txBox="1"/>
          <p:nvPr/>
        </p:nvSpPr>
        <p:spPr>
          <a:xfrm>
            <a:off x="611560" y="1126485"/>
            <a:ext cx="6912768"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2</a:t>
            </a:r>
            <a:r>
              <a:rPr lang="ja-JP" altLang="en-US" sz="2400" dirty="0">
                <a:latin typeface="HGSｺﾞｼｯｸM" panose="020B0600000000000000" pitchFamily="50" charset="-128"/>
                <a:ea typeface="HGSｺﾞｼｯｸM" panose="020B0600000000000000" pitchFamily="50" charset="-128"/>
              </a:rPr>
              <a:t>）蔀屋跨道橋の概要（</a:t>
            </a:r>
            <a:r>
              <a:rPr lang="en-US" altLang="ja-JP" sz="2400" dirty="0">
                <a:latin typeface="HGSｺﾞｼｯｸM" panose="020B0600000000000000" pitchFamily="50" charset="-128"/>
                <a:ea typeface="HGSｺﾞｼｯｸM" panose="020B0600000000000000" pitchFamily="50" charset="-128"/>
              </a:rPr>
              <a:t>1/3</a:t>
            </a:r>
            <a:r>
              <a:rPr lang="ja-JP" altLang="en-US" sz="2400" dirty="0">
                <a:latin typeface="HGSｺﾞｼｯｸM" panose="020B0600000000000000" pitchFamily="50" charset="-128"/>
                <a:ea typeface="HGSｺﾞｼｯｸM" panose="020B0600000000000000" pitchFamily="50" charset="-128"/>
              </a:rPr>
              <a:t>）</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dirty="0"/>
          </a:p>
        </p:txBody>
      </p:sp>
      <p:sp>
        <p:nvSpPr>
          <p:cNvPr id="15" name="正方形/長方形 14"/>
          <p:cNvSpPr/>
          <p:nvPr/>
        </p:nvSpPr>
        <p:spPr>
          <a:xfrm>
            <a:off x="3615836" y="6105745"/>
            <a:ext cx="4536819" cy="276999"/>
          </a:xfrm>
          <a:prstGeom prst="rect">
            <a:avLst/>
          </a:prstGeom>
        </p:spPr>
        <p:txBody>
          <a:bodyPr wrap="none">
            <a:spAutoFit/>
          </a:bodyPr>
          <a:lstStyle/>
          <a:p>
            <a:r>
              <a:rPr lang="ja-JP" altLang="en-US" sz="1200" dirty="0"/>
              <a:t>「地図・空中写真閲覧サービスデータ」（国土地理院）をもとに作成</a:t>
            </a:r>
          </a:p>
        </p:txBody>
      </p:sp>
      <p:sp>
        <p:nvSpPr>
          <p:cNvPr id="7" name="正方形/長方形 6"/>
          <p:cNvSpPr/>
          <p:nvPr/>
        </p:nvSpPr>
        <p:spPr>
          <a:xfrm>
            <a:off x="467074" y="620688"/>
            <a:ext cx="5519460" cy="584775"/>
          </a:xfrm>
          <a:prstGeom prst="rect">
            <a:avLst/>
          </a:prstGeom>
        </p:spPr>
        <p:txBody>
          <a:bodyPr wrap="none">
            <a:spAutoFit/>
          </a:bodyPr>
          <a:lstStyle/>
          <a:p>
            <a:r>
              <a:rPr lang="ja-JP" altLang="en-US" sz="3200" dirty="0">
                <a:latin typeface="HGSｺﾞｼｯｸM" panose="020B0600000000000000" pitchFamily="50" charset="-128"/>
                <a:ea typeface="HGSｺﾞｼｯｸM" panose="020B0600000000000000" pitchFamily="50" charset="-128"/>
              </a:rPr>
              <a:t>５．今回抽出３橋の特徴説明</a:t>
            </a:r>
            <a:endParaRPr lang="en-US" altLang="ja-JP" sz="3200" dirty="0">
              <a:latin typeface="HGSｺﾞｼｯｸM" panose="020B0600000000000000" pitchFamily="50" charset="-128"/>
              <a:ea typeface="HGSｺﾞｼｯｸM" panose="020B0600000000000000" pitchFamily="50" charset="-128"/>
            </a:endParaRPr>
          </a:p>
        </p:txBody>
      </p:sp>
      <p:grpSp>
        <p:nvGrpSpPr>
          <p:cNvPr id="3" name="グループ化 2"/>
          <p:cNvGrpSpPr/>
          <p:nvPr/>
        </p:nvGrpSpPr>
        <p:grpSpPr>
          <a:xfrm>
            <a:off x="4277458" y="2792139"/>
            <a:ext cx="4261967" cy="3300090"/>
            <a:chOff x="3604909" y="2523803"/>
            <a:chExt cx="4608513" cy="3568425"/>
          </a:xfrm>
        </p:grpSpPr>
        <p:pic>
          <p:nvPicPr>
            <p:cNvPr id="2" name="図 1"/>
            <p:cNvPicPr>
              <a:picLocks noChangeAspect="1"/>
            </p:cNvPicPr>
            <p:nvPr/>
          </p:nvPicPr>
          <p:blipFill rotWithShape="1">
            <a:blip r:embed="rId4"/>
            <a:srcRect l="5480" t="4791" r="27278" b="55089"/>
            <a:stretch/>
          </p:blipFill>
          <p:spPr>
            <a:xfrm>
              <a:off x="3604909" y="2523803"/>
              <a:ext cx="4608513" cy="3568425"/>
            </a:xfrm>
            <a:prstGeom prst="rect">
              <a:avLst/>
            </a:prstGeom>
          </p:spPr>
        </p:pic>
        <p:sp>
          <p:nvSpPr>
            <p:cNvPr id="19" name="円/楕円 18"/>
            <p:cNvSpPr/>
            <p:nvPr/>
          </p:nvSpPr>
          <p:spPr>
            <a:xfrm rot="416737">
              <a:off x="5728115" y="3337752"/>
              <a:ext cx="306025" cy="20938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2 (枠付き) 17"/>
            <p:cNvSpPr/>
            <p:nvPr/>
          </p:nvSpPr>
          <p:spPr>
            <a:xfrm>
              <a:off x="6570222" y="3075732"/>
              <a:ext cx="954107" cy="461665"/>
            </a:xfrm>
            <a:prstGeom prst="borderCallout2">
              <a:avLst>
                <a:gd name="adj1" fmla="val 28848"/>
                <a:gd name="adj2" fmla="val 971"/>
                <a:gd name="adj3" fmla="val 30023"/>
                <a:gd name="adj4" fmla="val -15780"/>
                <a:gd name="adj5" fmla="val 128435"/>
                <a:gd name="adj6" fmla="val -5329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蔀屋跨道橋</a:t>
              </a:r>
              <a:endParaRPr lang="en-US" altLang="ja-JP" sz="1200" dirty="0">
                <a:solidFill>
                  <a:schemeClr val="tx1"/>
                </a:solidFill>
              </a:endParaRPr>
            </a:p>
            <a:p>
              <a:pPr algn="ctr"/>
              <a:r>
                <a:rPr lang="en-US" altLang="ja-JP" sz="1200" dirty="0">
                  <a:solidFill>
                    <a:schemeClr val="tx1"/>
                  </a:solidFill>
                </a:rPr>
                <a:t>170</a:t>
              </a:r>
              <a:r>
                <a:rPr lang="ja-JP" altLang="en-US" sz="1200" dirty="0">
                  <a:solidFill>
                    <a:schemeClr val="tx1"/>
                  </a:solidFill>
                </a:rPr>
                <a:t>号</a:t>
              </a:r>
            </a:p>
          </p:txBody>
        </p:sp>
        <p:sp>
          <p:nvSpPr>
            <p:cNvPr id="21" name="線吹き出し 2 (枠付き) 20"/>
            <p:cNvSpPr/>
            <p:nvPr/>
          </p:nvSpPr>
          <p:spPr>
            <a:xfrm>
              <a:off x="6918776" y="5303924"/>
              <a:ext cx="999965" cy="276999"/>
            </a:xfrm>
            <a:prstGeom prst="borderCallout2">
              <a:avLst>
                <a:gd name="adj1" fmla="val 51899"/>
                <a:gd name="adj2" fmla="val -76"/>
                <a:gd name="adj3" fmla="val 51890"/>
                <a:gd name="adj4" fmla="val -13688"/>
                <a:gd name="adj5" fmla="val -250685"/>
                <a:gd name="adj6" fmla="val -39421"/>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200" dirty="0">
                  <a:solidFill>
                    <a:schemeClr val="tx1"/>
                  </a:solidFill>
                </a:rPr>
                <a:t>国道</a:t>
              </a:r>
              <a:r>
                <a:rPr kumimoji="1" lang="en-US" altLang="ja-JP" sz="1200" dirty="0">
                  <a:solidFill>
                    <a:schemeClr val="tx1"/>
                  </a:solidFill>
                </a:rPr>
                <a:t>163</a:t>
              </a:r>
              <a:r>
                <a:rPr kumimoji="1" lang="ja-JP" altLang="en-US" sz="1200" dirty="0">
                  <a:solidFill>
                    <a:schemeClr val="tx1"/>
                  </a:solidFill>
                </a:rPr>
                <a:t>号</a:t>
              </a:r>
            </a:p>
          </p:txBody>
        </p:sp>
        <p:sp>
          <p:nvSpPr>
            <p:cNvPr id="24" name="線吹き出し 2 (枠付き) 23"/>
            <p:cNvSpPr/>
            <p:nvPr/>
          </p:nvSpPr>
          <p:spPr>
            <a:xfrm>
              <a:off x="4112206" y="5233617"/>
              <a:ext cx="698885" cy="299522"/>
            </a:xfrm>
            <a:prstGeom prst="borderCallout2">
              <a:avLst>
                <a:gd name="adj1" fmla="val 48105"/>
                <a:gd name="adj2" fmla="val 103099"/>
                <a:gd name="adj3" fmla="val 55881"/>
                <a:gd name="adj4" fmla="val 134014"/>
                <a:gd name="adj5" fmla="val -238673"/>
                <a:gd name="adj6" fmla="val 250063"/>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清滝川</a:t>
              </a:r>
              <a:endParaRPr kumimoji="1" lang="ja-JP" altLang="en-US" sz="1200" dirty="0">
                <a:solidFill>
                  <a:schemeClr val="tx1"/>
                </a:solidFill>
              </a:endParaRPr>
            </a:p>
          </p:txBody>
        </p:sp>
      </p:grpSp>
      <p:sp>
        <p:nvSpPr>
          <p:cNvPr id="20"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1424361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3"/>
          <a:srcRect l="1419" t="16257" r="1937" b="6334"/>
          <a:stretch/>
        </p:blipFill>
        <p:spPr>
          <a:xfrm>
            <a:off x="118455" y="2332232"/>
            <a:ext cx="8907090" cy="1857628"/>
          </a:xfrm>
          <a:prstGeom prst="rect">
            <a:avLst/>
          </a:prstGeom>
        </p:spPr>
      </p:pic>
      <p:pic>
        <p:nvPicPr>
          <p:cNvPr id="9" name="図 8"/>
          <p:cNvPicPr>
            <a:picLocks noChangeAspect="1"/>
          </p:cNvPicPr>
          <p:nvPr/>
        </p:nvPicPr>
        <p:blipFill rotWithShape="1">
          <a:blip r:embed="rId4"/>
          <a:srcRect l="944" t="7407" r="1440" b="3535"/>
          <a:stretch/>
        </p:blipFill>
        <p:spPr>
          <a:xfrm>
            <a:off x="118455" y="4219838"/>
            <a:ext cx="8774025" cy="2048757"/>
          </a:xfrm>
          <a:prstGeom prst="rect">
            <a:avLst/>
          </a:prstGeom>
        </p:spPr>
      </p:pic>
      <p:sp>
        <p:nvSpPr>
          <p:cNvPr id="6" name="テキスト ボックス 5"/>
          <p:cNvSpPr txBox="1"/>
          <p:nvPr/>
        </p:nvSpPr>
        <p:spPr>
          <a:xfrm>
            <a:off x="611560" y="1126485"/>
            <a:ext cx="6912768"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2</a:t>
            </a:r>
            <a:r>
              <a:rPr lang="ja-JP" altLang="en-US" sz="2400" dirty="0">
                <a:latin typeface="HGSｺﾞｼｯｸM" panose="020B0600000000000000" pitchFamily="50" charset="-128"/>
                <a:ea typeface="HGSｺﾞｼｯｸM" panose="020B0600000000000000" pitchFamily="50" charset="-128"/>
              </a:rPr>
              <a:t>）蔀屋跨道橋の概要（</a:t>
            </a:r>
            <a:r>
              <a:rPr lang="en-US" altLang="ja-JP" sz="2400" dirty="0">
                <a:latin typeface="HGSｺﾞｼｯｸM" panose="020B0600000000000000" pitchFamily="50" charset="-128"/>
                <a:ea typeface="HGSｺﾞｼｯｸM" panose="020B0600000000000000" pitchFamily="50" charset="-128"/>
              </a:rPr>
              <a:t>2/3</a:t>
            </a:r>
            <a:r>
              <a:rPr lang="ja-JP" altLang="en-US" sz="2400" dirty="0">
                <a:latin typeface="HGSｺﾞｼｯｸM" panose="020B0600000000000000" pitchFamily="50" charset="-128"/>
                <a:ea typeface="HGSｺﾞｼｯｸM" panose="020B0600000000000000" pitchFamily="50" charset="-128"/>
              </a:rPr>
              <a:t>）</a:t>
            </a:r>
          </a:p>
        </p:txBody>
      </p:sp>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39</a:t>
            </a:fld>
            <a:endParaRPr kumimoji="1" lang="ja-JP" altLang="en-US" dirty="0"/>
          </a:p>
        </p:txBody>
      </p:sp>
      <p:sp>
        <p:nvSpPr>
          <p:cNvPr id="30" name="正方形/長方形 29"/>
          <p:cNvSpPr/>
          <p:nvPr/>
        </p:nvSpPr>
        <p:spPr>
          <a:xfrm>
            <a:off x="467074" y="620688"/>
            <a:ext cx="5519460" cy="584775"/>
          </a:xfrm>
          <a:prstGeom prst="rect">
            <a:avLst/>
          </a:prstGeom>
        </p:spPr>
        <p:txBody>
          <a:bodyPr wrap="none">
            <a:spAutoFit/>
          </a:bodyPr>
          <a:lstStyle/>
          <a:p>
            <a:r>
              <a:rPr lang="ja-JP" altLang="en-US" sz="3200" dirty="0">
                <a:latin typeface="HGSｺﾞｼｯｸM" panose="020B0600000000000000" pitchFamily="50" charset="-128"/>
                <a:ea typeface="HGSｺﾞｼｯｸM" panose="020B0600000000000000" pitchFamily="50" charset="-128"/>
              </a:rPr>
              <a:t>５．今回抽出３橋の特徴説明</a:t>
            </a:r>
            <a:endParaRPr lang="en-US" altLang="ja-JP" sz="3200" dirty="0">
              <a:latin typeface="HGSｺﾞｼｯｸM" panose="020B0600000000000000" pitchFamily="50" charset="-128"/>
              <a:ea typeface="HGSｺﾞｼｯｸM" panose="020B0600000000000000" pitchFamily="50" charset="-128"/>
            </a:endParaRPr>
          </a:p>
        </p:txBody>
      </p:sp>
      <p:sp>
        <p:nvSpPr>
          <p:cNvPr id="32" name="正方形/長方形 31"/>
          <p:cNvSpPr/>
          <p:nvPr/>
        </p:nvSpPr>
        <p:spPr>
          <a:xfrm>
            <a:off x="5580113" y="1247447"/>
            <a:ext cx="3312368" cy="893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　条件 　 ： </a:t>
            </a:r>
            <a:r>
              <a:rPr lang="en-US" altLang="ja-JP" sz="1400" dirty="0">
                <a:solidFill>
                  <a:schemeClr val="tx1"/>
                </a:solidFill>
              </a:rPr>
              <a:t>25t</a:t>
            </a:r>
            <a:r>
              <a:rPr lang="ja-JP" altLang="en-US" sz="1400" dirty="0">
                <a:solidFill>
                  <a:schemeClr val="tx1"/>
                </a:solidFill>
              </a:rPr>
              <a:t>指定道路</a:t>
            </a:r>
            <a:endParaRPr lang="en-US" altLang="ja-JP" sz="1400" dirty="0">
              <a:solidFill>
                <a:schemeClr val="tx1"/>
              </a:solidFill>
            </a:endParaRPr>
          </a:p>
          <a:p>
            <a:r>
              <a:rPr lang="ja-JP" altLang="en-US" sz="1400" dirty="0">
                <a:solidFill>
                  <a:schemeClr val="tx1"/>
                </a:solidFill>
              </a:rPr>
              <a:t>上部工　 ： Ｉ桁 </a:t>
            </a:r>
            <a:r>
              <a:rPr lang="en-US" altLang="ja-JP" sz="1400" dirty="0">
                <a:solidFill>
                  <a:schemeClr val="tx1"/>
                </a:solidFill>
              </a:rPr>
              <a:t>(RC</a:t>
            </a:r>
            <a:r>
              <a:rPr lang="ja-JP" altLang="en-US" sz="1400" dirty="0">
                <a:solidFill>
                  <a:schemeClr val="tx1"/>
                </a:solidFill>
              </a:rPr>
              <a:t>床版</a:t>
            </a:r>
            <a:r>
              <a:rPr lang="en-US" altLang="ja-JP" sz="1400" dirty="0">
                <a:solidFill>
                  <a:schemeClr val="tx1"/>
                </a:solidFill>
              </a:rPr>
              <a:t>)</a:t>
            </a:r>
            <a:r>
              <a:rPr lang="ja-JP" altLang="en-US" sz="1400" dirty="0" err="1">
                <a:solidFill>
                  <a:schemeClr val="tx1"/>
                </a:solidFill>
              </a:rPr>
              <a:t>、</a:t>
            </a:r>
            <a:r>
              <a:rPr lang="ja-JP" altLang="en-US" sz="1400" dirty="0">
                <a:solidFill>
                  <a:schemeClr val="tx1"/>
                </a:solidFill>
              </a:rPr>
              <a:t>箱桁</a:t>
            </a:r>
            <a:r>
              <a:rPr lang="en-US" altLang="ja-JP" sz="1400" dirty="0">
                <a:solidFill>
                  <a:schemeClr val="tx1"/>
                </a:solidFill>
              </a:rPr>
              <a:t>(</a:t>
            </a:r>
            <a:r>
              <a:rPr lang="ja-JP" altLang="en-US" sz="1400" dirty="0">
                <a:solidFill>
                  <a:schemeClr val="tx1"/>
                </a:solidFill>
              </a:rPr>
              <a:t>鋼床版</a:t>
            </a:r>
            <a:r>
              <a:rPr lang="en-US" altLang="ja-JP" sz="1400" dirty="0">
                <a:solidFill>
                  <a:schemeClr val="tx1"/>
                </a:solidFill>
              </a:rPr>
              <a:t>)</a:t>
            </a:r>
          </a:p>
          <a:p>
            <a:r>
              <a:rPr lang="ja-JP" altLang="en-US" sz="1400" dirty="0">
                <a:solidFill>
                  <a:schemeClr val="tx1"/>
                </a:solidFill>
              </a:rPr>
              <a:t>下部工　 ： 逆</a:t>
            </a:r>
            <a:r>
              <a:rPr lang="en-US" altLang="ja-JP" sz="1400" dirty="0">
                <a:solidFill>
                  <a:schemeClr val="tx1"/>
                </a:solidFill>
              </a:rPr>
              <a:t>T</a:t>
            </a:r>
            <a:r>
              <a:rPr lang="ja-JP" altLang="en-US" sz="1400" dirty="0">
                <a:solidFill>
                  <a:schemeClr val="tx1"/>
                </a:solidFill>
              </a:rPr>
              <a:t>式橋台、</a:t>
            </a:r>
            <a:r>
              <a:rPr lang="en-US" altLang="ja-JP" sz="1400" dirty="0">
                <a:solidFill>
                  <a:schemeClr val="tx1"/>
                </a:solidFill>
              </a:rPr>
              <a:t>T</a:t>
            </a:r>
            <a:r>
              <a:rPr lang="ja-JP" altLang="en-US" sz="1400" dirty="0">
                <a:solidFill>
                  <a:schemeClr val="tx1"/>
                </a:solidFill>
              </a:rPr>
              <a:t>型橋脚　</a:t>
            </a:r>
            <a:r>
              <a:rPr lang="en-US" altLang="ja-JP" sz="1400" dirty="0">
                <a:solidFill>
                  <a:schemeClr val="tx1"/>
                </a:solidFill>
              </a:rPr>
              <a:t>(RC)</a:t>
            </a:r>
          </a:p>
          <a:p>
            <a:r>
              <a:rPr lang="ja-JP" altLang="en-US" sz="1400" dirty="0">
                <a:solidFill>
                  <a:schemeClr val="tx1"/>
                </a:solidFill>
              </a:rPr>
              <a:t>基礎形式：場所打ち杭</a:t>
            </a:r>
          </a:p>
        </p:txBody>
      </p:sp>
      <p:sp>
        <p:nvSpPr>
          <p:cNvPr id="27" name="正方形/長方形 26"/>
          <p:cNvSpPr/>
          <p:nvPr/>
        </p:nvSpPr>
        <p:spPr>
          <a:xfrm>
            <a:off x="4058997" y="1974250"/>
            <a:ext cx="87038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側面図</a:t>
            </a:r>
          </a:p>
        </p:txBody>
      </p:sp>
      <p:sp>
        <p:nvSpPr>
          <p:cNvPr id="26" name="正方形/長方形 25"/>
          <p:cNvSpPr/>
          <p:nvPr/>
        </p:nvSpPr>
        <p:spPr>
          <a:xfrm>
            <a:off x="4008328" y="3797463"/>
            <a:ext cx="87038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平面図</a:t>
            </a:r>
          </a:p>
        </p:txBody>
      </p:sp>
      <p:sp>
        <p:nvSpPr>
          <p:cNvPr id="11" name="テキスト ボックス 10"/>
          <p:cNvSpPr txBox="1"/>
          <p:nvPr/>
        </p:nvSpPr>
        <p:spPr>
          <a:xfrm>
            <a:off x="4008328" y="3429000"/>
            <a:ext cx="1008112" cy="307777"/>
          </a:xfrm>
          <a:prstGeom prst="rect">
            <a:avLst/>
          </a:prstGeom>
          <a:noFill/>
        </p:spPr>
        <p:txBody>
          <a:bodyPr wrap="square" rtlCol="0">
            <a:spAutoFit/>
          </a:bodyPr>
          <a:lstStyle/>
          <a:p>
            <a:r>
              <a:rPr kumimoji="1" lang="ja-JP" altLang="en-US" sz="1400" dirty="0">
                <a:solidFill>
                  <a:srgbClr val="00B050"/>
                </a:solidFill>
              </a:rPr>
              <a:t>国道</a:t>
            </a:r>
            <a:r>
              <a:rPr kumimoji="1" lang="en-US" altLang="ja-JP" sz="1400" dirty="0">
                <a:solidFill>
                  <a:srgbClr val="00B050"/>
                </a:solidFill>
              </a:rPr>
              <a:t>163</a:t>
            </a:r>
            <a:r>
              <a:rPr kumimoji="1" lang="ja-JP" altLang="en-US" sz="1400" dirty="0">
                <a:solidFill>
                  <a:srgbClr val="00B050"/>
                </a:solidFill>
              </a:rPr>
              <a:t>号</a:t>
            </a:r>
          </a:p>
        </p:txBody>
      </p:sp>
      <p:sp>
        <p:nvSpPr>
          <p:cNvPr id="12" name="正方形/長方形 11"/>
          <p:cNvSpPr/>
          <p:nvPr/>
        </p:nvSpPr>
        <p:spPr>
          <a:xfrm>
            <a:off x="4145427" y="3322371"/>
            <a:ext cx="694800" cy="133200"/>
          </a:xfrm>
          <a:prstGeom prst="rect">
            <a:avLst/>
          </a:prstGeom>
          <a:solidFill>
            <a:srgbClr val="00B05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322230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１．更新計画の概要</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２）更新事業の考え方</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556792"/>
            <a:ext cx="8208912" cy="1938992"/>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耐用年数（</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年を想定）を迎えた橋梁は、計画的な更新が理想</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限られた建設投資</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の中で、多額の費用を要する橋梁更新を計画的に実施することは、現時点では困難</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当面の間、予防保全による長寿命化を推進し、更新は必要最低限とし、</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インフラ整備に目途が付いた後に、計画的な更新に投資をシフト</a:t>
            </a:r>
            <a:endParaRPr lang="en-US" altLang="ja-JP"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14" name="下矢印 13"/>
          <p:cNvSpPr/>
          <p:nvPr/>
        </p:nvSpPr>
        <p:spPr>
          <a:xfrm>
            <a:off x="3725693" y="3555454"/>
            <a:ext cx="129614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115616" y="4093770"/>
            <a:ext cx="7588560" cy="707886"/>
          </a:xfrm>
          <a:prstGeom prst="rect">
            <a:avLst/>
          </a:prstGeom>
          <a:noFill/>
          <a:ln w="38100" cmpd="thinThick">
            <a:solidFill>
              <a:schemeClr val="tx1"/>
            </a:solidFill>
          </a:ln>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計画的更新においても、限られた予算内で既存施設を有効活用するため、対象</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橋梁の状況に応じた対策</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が前提</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1231912" y="4885858"/>
            <a:ext cx="7588560" cy="1261884"/>
          </a:xfrm>
          <a:prstGeom prst="rect">
            <a:avLst/>
          </a:prstGeom>
          <a:noFill/>
          <a:ln w="38100" cmpd="thinThick">
            <a:noFill/>
          </a:ln>
        </p:spPr>
        <p:txBody>
          <a:bodyPr wrap="square" rtlCol="0">
            <a:spAutoFit/>
          </a:bodyPr>
          <a:lstStyle/>
          <a:p>
            <a:pPr marL="266700" indent="-266700"/>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上下部工の撤去再構築、上部工架け替え に加え、橋梁床版の打ち替え等の部分更新を想定。</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534988" indent="-534988" defTabSz="773113">
              <a:tabLst>
                <a:tab pos="7173913" algn="l"/>
              </a:tabLst>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⇒投資計画（予算）の観点からは、</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部分更新による対策が必要な橋梁</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の抽出の視点も重要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1685152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12" name="正方形/長方形 11"/>
          <p:cNvSpPr/>
          <p:nvPr/>
        </p:nvSpPr>
        <p:spPr>
          <a:xfrm>
            <a:off x="467074" y="620688"/>
            <a:ext cx="5519460" cy="584775"/>
          </a:xfrm>
          <a:prstGeom prst="rect">
            <a:avLst/>
          </a:prstGeom>
        </p:spPr>
        <p:txBody>
          <a:bodyPr wrap="none">
            <a:spAutoFit/>
          </a:bodyPr>
          <a:lstStyle/>
          <a:p>
            <a:r>
              <a:rPr lang="ja-JP" altLang="en-US" sz="3200" dirty="0">
                <a:latin typeface="HGSｺﾞｼｯｸM" panose="020B0600000000000000" pitchFamily="50" charset="-128"/>
                <a:ea typeface="HGSｺﾞｼｯｸM" panose="020B0600000000000000" pitchFamily="50" charset="-128"/>
              </a:rPr>
              <a:t>５．今回抽出３橋の特徴説明</a:t>
            </a:r>
            <a:endParaRPr lang="en-US" altLang="ja-JP" sz="3200"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611560" y="1126485"/>
            <a:ext cx="6912768"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2</a:t>
            </a:r>
            <a:r>
              <a:rPr lang="ja-JP" altLang="en-US" sz="2400" dirty="0">
                <a:latin typeface="HGSｺﾞｼｯｸM" panose="020B0600000000000000" pitchFamily="50" charset="-128"/>
                <a:ea typeface="HGSｺﾞｼｯｸM" panose="020B0600000000000000" pitchFamily="50" charset="-128"/>
              </a:rPr>
              <a:t>）蔀屋跨道橋の概要（</a:t>
            </a:r>
            <a:r>
              <a:rPr lang="en-US" altLang="ja-JP" sz="2400" dirty="0">
                <a:latin typeface="HGSｺﾞｼｯｸM" panose="020B0600000000000000" pitchFamily="50" charset="-128"/>
                <a:ea typeface="HGSｺﾞｼｯｸM" panose="020B0600000000000000" pitchFamily="50" charset="-128"/>
              </a:rPr>
              <a:t>3/3</a:t>
            </a:r>
            <a:r>
              <a:rPr lang="ja-JP" altLang="en-US" sz="2400" dirty="0">
                <a:latin typeface="HGSｺﾞｼｯｸM" panose="020B0600000000000000" pitchFamily="50" charset="-128"/>
                <a:ea typeface="HGSｺﾞｼｯｸM" panose="020B0600000000000000" pitchFamily="50" charset="-128"/>
              </a:rPr>
              <a:t>）</a:t>
            </a:r>
          </a:p>
        </p:txBody>
      </p:sp>
      <p:graphicFrame>
        <p:nvGraphicFramePr>
          <p:cNvPr id="15" name="表 14"/>
          <p:cNvGraphicFramePr>
            <a:graphicFrameLocks noGrp="1"/>
          </p:cNvGraphicFramePr>
          <p:nvPr>
            <p:extLst/>
          </p:nvPr>
        </p:nvGraphicFramePr>
        <p:xfrm>
          <a:off x="2014500" y="1709110"/>
          <a:ext cx="5115000" cy="4512426"/>
        </p:xfrm>
        <a:graphic>
          <a:graphicData uri="http://schemas.openxmlformats.org/drawingml/2006/table">
            <a:tbl>
              <a:tblPr firstRow="1" bandRow="1">
                <a:tableStyleId>{5C22544A-7EE6-4342-B048-85BDC9FD1C3A}</a:tableStyleId>
              </a:tblPr>
              <a:tblGrid>
                <a:gridCol w="2557500">
                  <a:extLst>
                    <a:ext uri="{9D8B030D-6E8A-4147-A177-3AD203B41FA5}">
                      <a16:colId xmlns="" xmlns:a16="http://schemas.microsoft.com/office/drawing/2014/main" val="20000"/>
                    </a:ext>
                  </a:extLst>
                </a:gridCol>
                <a:gridCol w="2557500">
                  <a:extLst>
                    <a:ext uri="{9D8B030D-6E8A-4147-A177-3AD203B41FA5}">
                      <a16:colId xmlns="" xmlns:a16="http://schemas.microsoft.com/office/drawing/2014/main" val="20001"/>
                    </a:ext>
                  </a:extLst>
                </a:gridCol>
              </a:tblGrid>
              <a:tr h="239077">
                <a:tc>
                  <a:txBody>
                    <a:bodyPr/>
                    <a:lstStyle/>
                    <a:p>
                      <a:pPr algn="ctr"/>
                      <a:r>
                        <a:rPr kumimoji="1" lang="en-US" altLang="ja-JP" sz="1600" b="0" dirty="0">
                          <a:solidFill>
                            <a:schemeClr val="tx1"/>
                          </a:solidFill>
                        </a:rPr>
                        <a:t>1</a:t>
                      </a:r>
                      <a:r>
                        <a:rPr kumimoji="1" lang="ja-JP" altLang="en-US" sz="1600" b="0" dirty="0">
                          <a:solidFill>
                            <a:schemeClr val="tx1"/>
                          </a:solidFill>
                        </a:rPr>
                        <a:t>：路面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2</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001928">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41323">
                <a:tc>
                  <a:txBody>
                    <a:bodyPr/>
                    <a:lstStyle/>
                    <a:p>
                      <a:pPr algn="ctr"/>
                      <a:r>
                        <a:rPr kumimoji="1" lang="en-US" altLang="ja-JP" sz="1600" b="0" dirty="0">
                          <a:solidFill>
                            <a:schemeClr val="tx1"/>
                          </a:solidFill>
                        </a:rPr>
                        <a:t>4</a:t>
                      </a:r>
                      <a:r>
                        <a:rPr kumimoji="1" lang="ja-JP" altLang="en-US" sz="1600" b="0" dirty="0">
                          <a:solidFill>
                            <a:schemeClr val="tx1"/>
                          </a:solidFill>
                        </a:rPr>
                        <a:t>：下部工：</a:t>
                      </a:r>
                      <a:r>
                        <a:rPr kumimoji="1" lang="en-US" altLang="ja-JP" sz="1600" b="0" dirty="0">
                          <a:solidFill>
                            <a:schemeClr val="tx1"/>
                          </a:solidFill>
                        </a:rPr>
                        <a:t>A1</a:t>
                      </a:r>
                      <a:endParaRPr kumimoji="1" lang="ja-JP" altLang="en-US" sz="1600" b="0" dirty="0">
                        <a:solidFill>
                          <a:schemeClr val="tx1"/>
                        </a:solidFil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5</a:t>
                      </a:r>
                      <a:r>
                        <a:rPr kumimoji="1" lang="ja-JP" altLang="en-US" sz="1600" b="0" dirty="0">
                          <a:solidFill>
                            <a:schemeClr val="tx1"/>
                          </a:solidFill>
                        </a:rPr>
                        <a:t>：下部工：</a:t>
                      </a:r>
                      <a:r>
                        <a:rPr kumimoji="1" lang="en-US" altLang="ja-JP" sz="1600" b="0" dirty="0">
                          <a:solidFill>
                            <a:schemeClr val="tx1"/>
                          </a:solidFill>
                        </a:rPr>
                        <a:t>P4</a:t>
                      </a:r>
                      <a:endParaRPr kumimoji="1" lang="ja-JP" altLang="en-US" sz="1600" b="0" dirty="0">
                        <a:solidFill>
                          <a:schemeClr val="tx1"/>
                        </a:solidFil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022818">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pic>
        <p:nvPicPr>
          <p:cNvPr id="2" name="図 1"/>
          <p:cNvPicPr>
            <a:picLocks noChangeAspect="1"/>
          </p:cNvPicPr>
          <p:nvPr/>
        </p:nvPicPr>
        <p:blipFill rotWithShape="1">
          <a:blip r:embed="rId3"/>
          <a:srcRect l="3623" t="13847" r="50389" b="10142"/>
          <a:stretch/>
        </p:blipFill>
        <p:spPr>
          <a:xfrm>
            <a:off x="2042638" y="2025075"/>
            <a:ext cx="2488328" cy="1883819"/>
          </a:xfrm>
          <a:prstGeom prst="rect">
            <a:avLst/>
          </a:prstGeom>
        </p:spPr>
      </p:pic>
      <p:pic>
        <p:nvPicPr>
          <p:cNvPr id="3" name="図 2"/>
          <p:cNvPicPr>
            <a:picLocks noChangeAspect="1"/>
          </p:cNvPicPr>
          <p:nvPr/>
        </p:nvPicPr>
        <p:blipFill rotWithShape="1">
          <a:blip r:embed="rId4"/>
          <a:srcRect l="1780" t="12250" r="50295" b="9035"/>
          <a:stretch/>
        </p:blipFill>
        <p:spPr>
          <a:xfrm>
            <a:off x="2046125" y="4269302"/>
            <a:ext cx="2502387" cy="1883819"/>
          </a:xfrm>
          <a:prstGeom prst="rect">
            <a:avLst/>
          </a:prstGeom>
        </p:spPr>
      </p:pic>
      <p:pic>
        <p:nvPicPr>
          <p:cNvPr id="13" name="図 12"/>
          <p:cNvPicPr>
            <a:picLocks noChangeAspect="1"/>
          </p:cNvPicPr>
          <p:nvPr/>
        </p:nvPicPr>
        <p:blipFill rotWithShape="1">
          <a:blip r:embed="rId4"/>
          <a:srcRect l="50063" t="12474" r="2282" b="9399"/>
          <a:stretch/>
        </p:blipFill>
        <p:spPr>
          <a:xfrm>
            <a:off x="4613538" y="4270039"/>
            <a:ext cx="2488329" cy="1869761"/>
          </a:xfrm>
          <a:prstGeom prst="rect">
            <a:avLst/>
          </a:prstGeom>
        </p:spPr>
      </p:pic>
      <p:pic>
        <p:nvPicPr>
          <p:cNvPr id="18" name="図 17"/>
          <p:cNvPicPr>
            <a:picLocks noChangeAspect="1"/>
          </p:cNvPicPr>
          <p:nvPr/>
        </p:nvPicPr>
        <p:blipFill rotWithShape="1">
          <a:blip r:embed="rId3"/>
          <a:srcRect l="49886" t="14181" r="4125" b="10375"/>
          <a:stretch/>
        </p:blipFill>
        <p:spPr>
          <a:xfrm>
            <a:off x="4613538" y="2025075"/>
            <a:ext cx="2488329" cy="1869761"/>
          </a:xfrm>
          <a:prstGeom prst="rect">
            <a:avLst/>
          </a:prstGeom>
        </p:spPr>
      </p:pic>
      <p:sp>
        <p:nvSpPr>
          <p:cNvPr id="11"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3543746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l="5228" t="5573" r="24888" b="48681"/>
          <a:stretch/>
        </p:blipFill>
        <p:spPr>
          <a:xfrm>
            <a:off x="4150152" y="2672158"/>
            <a:ext cx="4396838" cy="3419763"/>
          </a:xfrm>
          <a:prstGeom prst="rect">
            <a:avLst/>
          </a:prstGeom>
        </p:spPr>
      </p:pic>
      <p:grpSp>
        <p:nvGrpSpPr>
          <p:cNvPr id="10" name="グループ化 9"/>
          <p:cNvGrpSpPr/>
          <p:nvPr/>
        </p:nvGrpSpPr>
        <p:grpSpPr>
          <a:xfrm>
            <a:off x="776072" y="2601603"/>
            <a:ext cx="2741909" cy="3600686"/>
            <a:chOff x="445333" y="2201971"/>
            <a:chExt cx="3046227" cy="4000318"/>
          </a:xfrm>
        </p:grpSpPr>
        <p:pic>
          <p:nvPicPr>
            <p:cNvPr id="8" name="図 7"/>
            <p:cNvPicPr>
              <a:picLocks noChangeAspect="1"/>
            </p:cNvPicPr>
            <p:nvPr/>
          </p:nvPicPr>
          <p:blipFill>
            <a:blip r:embed="rId4"/>
            <a:stretch>
              <a:fillRect/>
            </a:stretch>
          </p:blipFill>
          <p:spPr>
            <a:xfrm>
              <a:off x="611560" y="2201971"/>
              <a:ext cx="2880000" cy="4000318"/>
            </a:xfrm>
            <a:prstGeom prst="rect">
              <a:avLst/>
            </a:prstGeom>
          </p:spPr>
        </p:pic>
        <p:sp>
          <p:nvSpPr>
            <p:cNvPr id="11" name="円/楕円 10"/>
            <p:cNvSpPr/>
            <p:nvPr/>
          </p:nvSpPr>
          <p:spPr>
            <a:xfrm>
              <a:off x="2750555" y="5046205"/>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テキスト ボックス 11"/>
            <p:cNvSpPr txBox="1"/>
            <p:nvPr/>
          </p:nvSpPr>
          <p:spPr>
            <a:xfrm>
              <a:off x="445333" y="4538763"/>
              <a:ext cx="1008112" cy="410323"/>
            </a:xfrm>
            <a:prstGeom prst="rect">
              <a:avLst/>
            </a:prstGeom>
            <a:noFill/>
          </p:spPr>
          <p:txBody>
            <a:bodyPr wrap="square" rtlCol="0">
              <a:spAutoFit/>
            </a:bodyPr>
            <a:lstStyle/>
            <a:p>
              <a:r>
                <a:rPr lang="ja-JP" altLang="en-US" dirty="0">
                  <a:solidFill>
                    <a:srgbClr val="FF0000"/>
                  </a:solidFill>
                  <a:effectLst>
                    <a:outerShdw blurRad="38100" dist="38100" dir="2700000" algn="tl">
                      <a:srgbClr val="000000">
                        <a:alpha val="43137"/>
                      </a:srgbClr>
                    </a:outerShdw>
                  </a:effectLst>
                </a:rPr>
                <a:t>古川</a:t>
              </a:r>
              <a:r>
                <a:rPr kumimoji="1" lang="ja-JP" altLang="en-US" dirty="0">
                  <a:solidFill>
                    <a:srgbClr val="FF0000"/>
                  </a:solidFill>
                  <a:effectLst>
                    <a:outerShdw blurRad="38100" dist="38100" dir="2700000" algn="tl">
                      <a:srgbClr val="000000">
                        <a:alpha val="43137"/>
                      </a:srgbClr>
                    </a:outerShdw>
                  </a:effectLst>
                </a:rPr>
                <a:t>橋</a:t>
              </a:r>
            </a:p>
          </p:txBody>
        </p:sp>
        <p:cxnSp>
          <p:nvCxnSpPr>
            <p:cNvPr id="25" name="直線コネクタ 24"/>
            <p:cNvCxnSpPr>
              <a:endCxn id="11" idx="2"/>
            </p:cNvCxnSpPr>
            <p:nvPr/>
          </p:nvCxnSpPr>
          <p:spPr>
            <a:xfrm>
              <a:off x="1282609" y="4816506"/>
              <a:ext cx="1467946" cy="2657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3</a:t>
            </a:r>
            <a:r>
              <a:rPr lang="ja-JP" altLang="en-US" sz="2400" dirty="0">
                <a:latin typeface="HGSｺﾞｼｯｸM" panose="020B0600000000000000" pitchFamily="50" charset="-128"/>
                <a:ea typeface="HGSｺﾞｼｯｸM" panose="020B0600000000000000" pitchFamily="50" charset="-128"/>
              </a:rPr>
              <a:t>）古川橋の概要（</a:t>
            </a:r>
            <a:r>
              <a:rPr lang="en-US" altLang="ja-JP" sz="2400" dirty="0">
                <a:latin typeface="HGSｺﾞｼｯｸM" panose="020B0600000000000000" pitchFamily="50" charset="-128"/>
                <a:ea typeface="HGSｺﾞｼｯｸM" panose="020B0600000000000000" pitchFamily="50" charset="-128"/>
              </a:rPr>
              <a:t>1/3</a:t>
            </a:r>
            <a:r>
              <a:rPr lang="ja-JP" altLang="en-US" sz="2400" dirty="0">
                <a:latin typeface="HGSｺﾞｼｯｸM" panose="020B0600000000000000" pitchFamily="50" charset="-128"/>
                <a:ea typeface="HGSｺﾞｼｯｸM" panose="020B0600000000000000" pitchFamily="50" charset="-128"/>
              </a:rPr>
              <a:t>）</a:t>
            </a:r>
          </a:p>
        </p:txBody>
      </p:sp>
      <p:graphicFrame>
        <p:nvGraphicFramePr>
          <p:cNvPr id="13" name="表 12"/>
          <p:cNvGraphicFramePr>
            <a:graphicFrameLocks noGrp="1"/>
          </p:cNvGraphicFramePr>
          <p:nvPr>
            <p:extLst>
              <p:ext uri="{D42A27DB-BD31-4B8C-83A1-F6EECF244321}">
                <p14:modId xmlns:p14="http://schemas.microsoft.com/office/powerpoint/2010/main" val="519142810"/>
              </p:ext>
            </p:extLst>
          </p:nvPr>
        </p:nvGraphicFramePr>
        <p:xfrm>
          <a:off x="971599" y="1700805"/>
          <a:ext cx="7560840" cy="914400"/>
        </p:xfrm>
        <a:graphic>
          <a:graphicData uri="http://schemas.openxmlformats.org/drawingml/2006/table">
            <a:tbl>
              <a:tblPr firstRow="1" firstCol="1" bandRow="1">
                <a:tableStyleId>{616DA210-FB5B-4158-B5E0-FEB733F419BA}</a:tableStyleId>
              </a:tblPr>
              <a:tblGrid>
                <a:gridCol w="720081">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1008112">
                  <a:extLst>
                    <a:ext uri="{9D8B030D-6E8A-4147-A177-3AD203B41FA5}">
                      <a16:colId xmlns="" xmlns:a16="http://schemas.microsoft.com/office/drawing/2014/main" val="20003"/>
                    </a:ext>
                  </a:extLst>
                </a:gridCol>
                <a:gridCol w="1944216">
                  <a:extLst>
                    <a:ext uri="{9D8B030D-6E8A-4147-A177-3AD203B41FA5}">
                      <a16:colId xmlns="" xmlns:a16="http://schemas.microsoft.com/office/drawing/2014/main" val="20004"/>
                    </a:ext>
                  </a:extLst>
                </a:gridCol>
                <a:gridCol w="936104">
                  <a:extLst>
                    <a:ext uri="{9D8B030D-6E8A-4147-A177-3AD203B41FA5}">
                      <a16:colId xmlns="" xmlns:a16="http://schemas.microsoft.com/office/drawing/2014/main" val="20005"/>
                    </a:ext>
                  </a:extLst>
                </a:gridCol>
                <a:gridCol w="720080">
                  <a:extLst>
                    <a:ext uri="{9D8B030D-6E8A-4147-A177-3AD203B41FA5}">
                      <a16:colId xmlns="" xmlns:a16="http://schemas.microsoft.com/office/drawing/2014/main" val="20006"/>
                    </a:ext>
                  </a:extLst>
                </a:gridCol>
                <a:gridCol w="792087">
                  <a:extLst>
                    <a:ext uri="{9D8B030D-6E8A-4147-A177-3AD203B41FA5}">
                      <a16:colId xmlns="" xmlns:a16="http://schemas.microsoft.com/office/drawing/2014/main" val="20007"/>
                    </a:ext>
                  </a:extLst>
                </a:gridCol>
              </a:tblGrid>
              <a:tr h="454538">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設計</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活荷重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耐荷力</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照査</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耐震</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対策</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0"/>
                  </a:ext>
                </a:extLst>
              </a:tr>
              <a:tr h="454538">
                <a:tc>
                  <a:txBody>
                    <a:bodyPr/>
                    <a:lstStyle/>
                    <a:p>
                      <a:pPr marL="0" indent="0" algn="ctr">
                        <a:lnSpc>
                          <a:spcPts val="1800"/>
                        </a:lnSpc>
                        <a:spcAft>
                          <a:spcPts val="0"/>
                        </a:spcAft>
                      </a:pPr>
                      <a:r>
                        <a:rPr lang="en-US" altLang="ja-JP" sz="1600" b="0" dirty="0">
                          <a:effectLst/>
                          <a:latin typeface="+mn-ea"/>
                          <a:ea typeface="+mn-ea"/>
                        </a:rPr>
                        <a:t>14.3</a:t>
                      </a:r>
                      <a:r>
                        <a:rPr lang="ja-JP" sz="1600" b="0" dirty="0">
                          <a:effectLst/>
                          <a:latin typeface="+mn-ea"/>
                          <a:ea typeface="+mn-ea"/>
                        </a:rPr>
                        <a:t>ｍ</a:t>
                      </a:r>
                      <a:endParaRPr lang="ja-JP" sz="1600" b="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altLang="ja-JP" sz="1600" dirty="0">
                          <a:effectLst/>
                          <a:latin typeface="+mn-ea"/>
                          <a:ea typeface="+mn-ea"/>
                        </a:rPr>
                        <a:t>13.4</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rPr>
                        <a:t>1</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mn-cs"/>
                        </a:rPr>
                        <a:t>昭和</a:t>
                      </a:r>
                      <a:r>
                        <a:rPr lang="en-US" altLang="ja-JP" sz="1600" dirty="0">
                          <a:effectLst/>
                          <a:latin typeface="+mn-ea"/>
                          <a:ea typeface="+mn-ea"/>
                          <a:cs typeface="+mn-cs"/>
                        </a:rPr>
                        <a:t>6</a:t>
                      </a:r>
                      <a:r>
                        <a:rPr lang="ja-JP" altLang="en-US" sz="1600" dirty="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11,848</a:t>
                      </a:r>
                      <a:r>
                        <a:rPr lang="ja-JP" altLang="en-US" sz="1600" dirty="0">
                          <a:effectLst/>
                          <a:latin typeface="+mn-ea"/>
                          <a:ea typeface="+mn-ea"/>
                          <a:cs typeface="Times New Roman" panose="02020603050405020304" pitchFamily="18" charset="0"/>
                        </a:rPr>
                        <a:t>千台</a:t>
                      </a:r>
                      <a:endParaRPr lang="en-US" altLang="ja-JP" sz="1600" dirty="0">
                        <a:effectLst/>
                        <a:latin typeface="+mn-ea"/>
                        <a:ea typeface="+mn-ea"/>
                        <a:cs typeface="Times New Roman" panose="02020603050405020304" pitchFamily="18" charset="0"/>
                      </a:endParaRPr>
                    </a:p>
                    <a:p>
                      <a:pPr marL="0" indent="0" algn="ctr">
                        <a:lnSpc>
                          <a:spcPts val="1800"/>
                        </a:lnSpc>
                        <a:spcAft>
                          <a:spcPts val="0"/>
                        </a:spcAft>
                      </a:pPr>
                      <a:r>
                        <a:rPr lang="ja-JP" altLang="en-US" sz="1600" dirty="0">
                          <a:effectLst/>
                          <a:latin typeface="+mn-ea"/>
                          <a:ea typeface="+mn-ea"/>
                          <a:cs typeface="Times New Roman" panose="02020603050405020304" pitchFamily="18" charset="0"/>
                        </a:rPr>
                        <a:t>（大型車混入率</a:t>
                      </a:r>
                      <a:r>
                        <a:rPr lang="en-US" altLang="ja-JP" sz="1600" dirty="0">
                          <a:effectLst/>
                          <a:latin typeface="+mn-ea"/>
                          <a:ea typeface="+mn-ea"/>
                          <a:cs typeface="Times New Roman" panose="02020603050405020304" pitchFamily="18" charset="0"/>
                        </a:rPr>
                        <a:t>13.1%</a:t>
                      </a:r>
                      <a:r>
                        <a:rPr lang="ja-JP" altLang="en-US" sz="1600" dirty="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a:effectLst/>
                          <a:latin typeface="+mn-ea"/>
                          <a:ea typeface="+mn-ea"/>
                          <a:cs typeface="Times New Roman" panose="02020603050405020304" pitchFamily="18" charset="0"/>
                        </a:rPr>
                        <a:t>TL-20</a:t>
                      </a:r>
                    </a:p>
                    <a:p>
                      <a:pPr marL="0" indent="0" algn="ctr">
                        <a:lnSpc>
                          <a:spcPts val="1800"/>
                        </a:lnSpc>
                        <a:spcAft>
                          <a:spcPts val="0"/>
                        </a:spcAft>
                      </a:pPr>
                      <a:r>
                        <a:rPr lang="en-US" altLang="ja-JP" sz="1600" dirty="0">
                          <a:effectLst/>
                          <a:latin typeface="+mn-ea"/>
                          <a:ea typeface="+mn-ea"/>
                          <a:cs typeface="Times New Roman" panose="02020603050405020304" pitchFamily="18" charset="0"/>
                        </a:rPr>
                        <a:t>(S=31)</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確認中</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a:effectLst/>
                          <a:latin typeface="+mn-ea"/>
                          <a:ea typeface="+mn-ea"/>
                          <a:cs typeface="Times New Roman" panose="02020603050405020304" pitchFamily="18" charset="0"/>
                        </a:rPr>
                        <a:t>確認中</a:t>
                      </a:r>
                      <a:endParaRPr lang="en-US"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bl>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41</a:t>
            </a:fld>
            <a:endParaRPr kumimoji="1" lang="ja-JP" altLang="en-US" dirty="0"/>
          </a:p>
        </p:txBody>
      </p:sp>
      <p:sp>
        <p:nvSpPr>
          <p:cNvPr id="15" name="正方形/長方形 14"/>
          <p:cNvSpPr/>
          <p:nvPr/>
        </p:nvSpPr>
        <p:spPr>
          <a:xfrm>
            <a:off x="3615836" y="6105745"/>
            <a:ext cx="4536819" cy="276999"/>
          </a:xfrm>
          <a:prstGeom prst="rect">
            <a:avLst/>
          </a:prstGeom>
        </p:spPr>
        <p:txBody>
          <a:bodyPr wrap="none">
            <a:spAutoFit/>
          </a:bodyPr>
          <a:lstStyle/>
          <a:p>
            <a:r>
              <a:rPr lang="ja-JP" altLang="en-US" sz="1200" dirty="0"/>
              <a:t>「地図・空中写真閲覧サービスデータ」（国土地理院）をもとに作成</a:t>
            </a:r>
          </a:p>
        </p:txBody>
      </p:sp>
      <p:sp>
        <p:nvSpPr>
          <p:cNvPr id="7" name="正方形/長方形 6"/>
          <p:cNvSpPr/>
          <p:nvPr/>
        </p:nvSpPr>
        <p:spPr>
          <a:xfrm>
            <a:off x="467074" y="620688"/>
            <a:ext cx="5519460" cy="584775"/>
          </a:xfrm>
          <a:prstGeom prst="rect">
            <a:avLst/>
          </a:prstGeom>
        </p:spPr>
        <p:txBody>
          <a:bodyPr wrap="none">
            <a:spAutoFit/>
          </a:bodyPr>
          <a:lstStyle/>
          <a:p>
            <a:r>
              <a:rPr lang="ja-JP" altLang="en-US" sz="3200" dirty="0">
                <a:latin typeface="HGSｺﾞｼｯｸM" panose="020B0600000000000000" pitchFamily="50" charset="-128"/>
                <a:ea typeface="HGSｺﾞｼｯｸM" panose="020B0600000000000000" pitchFamily="50" charset="-128"/>
              </a:rPr>
              <a:t>５．今回抽出３橋の特徴説明</a:t>
            </a:r>
            <a:endParaRPr lang="ja-JP" altLang="en-US" sz="3200" dirty="0"/>
          </a:p>
        </p:txBody>
      </p:sp>
      <p:sp>
        <p:nvSpPr>
          <p:cNvPr id="19" name="円/楕円 18"/>
          <p:cNvSpPr/>
          <p:nvPr/>
        </p:nvSpPr>
        <p:spPr>
          <a:xfrm rot="5400000">
            <a:off x="6204554" y="3969149"/>
            <a:ext cx="288032" cy="3031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2 (枠付き) 17"/>
          <p:cNvSpPr/>
          <p:nvPr/>
        </p:nvSpPr>
        <p:spPr>
          <a:xfrm>
            <a:off x="6999600" y="3052813"/>
            <a:ext cx="1107997" cy="461665"/>
          </a:xfrm>
          <a:prstGeom prst="borderCallout2">
            <a:avLst>
              <a:gd name="adj1" fmla="val 28848"/>
              <a:gd name="adj2" fmla="val 971"/>
              <a:gd name="adj3" fmla="val 30023"/>
              <a:gd name="adj4" fmla="val -15780"/>
              <a:gd name="adj5" fmla="val 204085"/>
              <a:gd name="adj6" fmla="val -5217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latin typeface="+mn-ea"/>
              </a:rPr>
              <a:t>古川</a:t>
            </a:r>
            <a:r>
              <a:rPr kumimoji="1" lang="ja-JP" altLang="en-US" sz="1200" dirty="0">
                <a:solidFill>
                  <a:schemeClr val="tx1"/>
                </a:solidFill>
                <a:latin typeface="+mn-ea"/>
              </a:rPr>
              <a:t>橋</a:t>
            </a:r>
            <a:endParaRPr kumimoji="1" lang="en-US" altLang="ja-JP" sz="1200" dirty="0">
              <a:solidFill>
                <a:schemeClr val="tx1"/>
              </a:solidFill>
              <a:latin typeface="+mn-ea"/>
            </a:endParaRPr>
          </a:p>
          <a:p>
            <a:pPr algn="ctr"/>
            <a:r>
              <a:rPr lang="ja-JP" altLang="en-US" sz="1200" dirty="0">
                <a:solidFill>
                  <a:schemeClr val="tx1"/>
                </a:solidFill>
              </a:rPr>
              <a:t>甘南備川向</a:t>
            </a:r>
            <a:r>
              <a:rPr lang="zh-TW" altLang="en-US" sz="1200" dirty="0">
                <a:solidFill>
                  <a:schemeClr val="tx1"/>
                </a:solidFill>
                <a:latin typeface="ＭＳ Ｐゴシック" panose="020B0600070205080204" pitchFamily="50" charset="-128"/>
                <a:ea typeface="ＭＳ Ｐゴシック" panose="020B0600070205080204" pitchFamily="50" charset="-128"/>
              </a:rPr>
              <a:t>線</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20"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2157268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2862" t="3393" r="3651" b="3876"/>
          <a:stretch/>
        </p:blipFill>
        <p:spPr>
          <a:xfrm>
            <a:off x="899592" y="1575501"/>
            <a:ext cx="7056785" cy="4680521"/>
          </a:xfrm>
          <a:prstGeom prst="rect">
            <a:avLst/>
          </a:prstGeom>
        </p:spPr>
      </p:pic>
      <p:sp>
        <p:nvSpPr>
          <p:cNvPr id="6" name="テキスト ボックス 5"/>
          <p:cNvSpPr txBox="1"/>
          <p:nvPr/>
        </p:nvSpPr>
        <p:spPr>
          <a:xfrm>
            <a:off x="611560" y="1126485"/>
            <a:ext cx="6912768"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3</a:t>
            </a:r>
            <a:r>
              <a:rPr lang="ja-JP" altLang="en-US" sz="2400" dirty="0">
                <a:latin typeface="HGSｺﾞｼｯｸM" panose="020B0600000000000000" pitchFamily="50" charset="-128"/>
                <a:ea typeface="HGSｺﾞｼｯｸM" panose="020B0600000000000000" pitchFamily="50" charset="-128"/>
              </a:rPr>
              <a:t>）古川橋の概要（</a:t>
            </a:r>
            <a:r>
              <a:rPr lang="en-US" altLang="ja-JP" sz="2400" dirty="0">
                <a:latin typeface="HGSｺﾞｼｯｸM" panose="020B0600000000000000" pitchFamily="50" charset="-128"/>
                <a:ea typeface="HGSｺﾞｼｯｸM" panose="020B0600000000000000" pitchFamily="50" charset="-128"/>
              </a:rPr>
              <a:t>2/3</a:t>
            </a:r>
            <a:r>
              <a:rPr lang="ja-JP" altLang="en-US" sz="2400" dirty="0">
                <a:latin typeface="HGSｺﾞｼｯｸM" panose="020B0600000000000000" pitchFamily="50" charset="-128"/>
                <a:ea typeface="HGSｺﾞｼｯｸM" panose="020B0600000000000000" pitchFamily="50" charset="-128"/>
              </a:rPr>
              <a:t>）</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42</a:t>
            </a:fld>
            <a:endParaRPr kumimoji="1" lang="ja-JP" altLang="en-US" dirty="0"/>
          </a:p>
        </p:txBody>
      </p:sp>
      <p:sp>
        <p:nvSpPr>
          <p:cNvPr id="30" name="正方形/長方形 29"/>
          <p:cNvSpPr/>
          <p:nvPr/>
        </p:nvSpPr>
        <p:spPr>
          <a:xfrm>
            <a:off x="467074" y="620688"/>
            <a:ext cx="5519460" cy="584775"/>
          </a:xfrm>
          <a:prstGeom prst="rect">
            <a:avLst/>
          </a:prstGeom>
        </p:spPr>
        <p:txBody>
          <a:bodyPr wrap="none">
            <a:spAutoFit/>
          </a:bodyPr>
          <a:lstStyle/>
          <a:p>
            <a:r>
              <a:rPr lang="ja-JP" altLang="en-US" sz="3200" dirty="0">
                <a:latin typeface="HGSｺﾞｼｯｸM" panose="020B0600000000000000" pitchFamily="50" charset="-128"/>
                <a:ea typeface="HGSｺﾞｼｯｸM" panose="020B0600000000000000" pitchFamily="50" charset="-128"/>
              </a:rPr>
              <a:t>５．今回抽出３橋の特徴説明</a:t>
            </a:r>
            <a:endParaRPr lang="en-US" altLang="ja-JP" sz="3200" dirty="0">
              <a:latin typeface="HGSｺﾞｼｯｸM" panose="020B0600000000000000" pitchFamily="50" charset="-128"/>
              <a:ea typeface="HGSｺﾞｼｯｸM" panose="020B0600000000000000" pitchFamily="50" charset="-128"/>
            </a:endParaRPr>
          </a:p>
        </p:txBody>
      </p:sp>
      <p:sp>
        <p:nvSpPr>
          <p:cNvPr id="32" name="正方形/長方形 31"/>
          <p:cNvSpPr/>
          <p:nvPr/>
        </p:nvSpPr>
        <p:spPr>
          <a:xfrm>
            <a:off x="5868144" y="4509120"/>
            <a:ext cx="3024336" cy="893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上部工：</a:t>
            </a:r>
            <a:r>
              <a:rPr lang="en-US" altLang="ja-JP" sz="2000" dirty="0">
                <a:solidFill>
                  <a:schemeClr val="tx1"/>
                </a:solidFill>
              </a:rPr>
              <a:t>RCT</a:t>
            </a:r>
            <a:r>
              <a:rPr lang="ja-JP" altLang="en-US" sz="2000" dirty="0">
                <a:solidFill>
                  <a:schemeClr val="tx1"/>
                </a:solidFill>
              </a:rPr>
              <a:t>桁 </a:t>
            </a:r>
            <a:r>
              <a:rPr lang="en-US" altLang="ja-JP" sz="2000" dirty="0">
                <a:solidFill>
                  <a:schemeClr val="tx1"/>
                </a:solidFill>
              </a:rPr>
              <a:t>(RC</a:t>
            </a:r>
            <a:r>
              <a:rPr lang="ja-JP" altLang="en-US" sz="2000" dirty="0">
                <a:solidFill>
                  <a:schemeClr val="tx1"/>
                </a:solidFill>
              </a:rPr>
              <a:t>床版</a:t>
            </a:r>
            <a:r>
              <a:rPr lang="en-US" altLang="ja-JP" sz="2000" dirty="0">
                <a:solidFill>
                  <a:schemeClr val="tx1"/>
                </a:solidFill>
              </a:rPr>
              <a:t>)</a:t>
            </a:r>
          </a:p>
          <a:p>
            <a:r>
              <a:rPr lang="ja-JP" altLang="en-US" sz="2000" dirty="0">
                <a:solidFill>
                  <a:schemeClr val="tx1"/>
                </a:solidFill>
              </a:rPr>
              <a:t>下部工：逆</a:t>
            </a:r>
            <a:r>
              <a:rPr lang="en-US" altLang="ja-JP" sz="2000" dirty="0">
                <a:solidFill>
                  <a:schemeClr val="tx1"/>
                </a:solidFill>
              </a:rPr>
              <a:t>T</a:t>
            </a:r>
            <a:r>
              <a:rPr lang="ja-JP" altLang="en-US" sz="2000" dirty="0">
                <a:solidFill>
                  <a:schemeClr val="tx1"/>
                </a:solidFill>
              </a:rPr>
              <a:t>式橋台</a:t>
            </a:r>
          </a:p>
        </p:txBody>
      </p:sp>
      <p:sp>
        <p:nvSpPr>
          <p:cNvPr id="8"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2108074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12" name="正方形/長方形 11"/>
          <p:cNvSpPr/>
          <p:nvPr/>
        </p:nvSpPr>
        <p:spPr>
          <a:xfrm>
            <a:off x="467074" y="620688"/>
            <a:ext cx="5519460" cy="584775"/>
          </a:xfrm>
          <a:prstGeom prst="rect">
            <a:avLst/>
          </a:prstGeom>
        </p:spPr>
        <p:txBody>
          <a:bodyPr wrap="none">
            <a:spAutoFit/>
          </a:bodyPr>
          <a:lstStyle/>
          <a:p>
            <a:r>
              <a:rPr lang="ja-JP" altLang="en-US" sz="3200" dirty="0">
                <a:latin typeface="HGSｺﾞｼｯｸM" panose="020B0600000000000000" pitchFamily="50" charset="-128"/>
                <a:ea typeface="HGSｺﾞｼｯｸM" panose="020B0600000000000000" pitchFamily="50" charset="-128"/>
              </a:rPr>
              <a:t>５．今回抽出３橋の特徴説明</a:t>
            </a:r>
            <a:endParaRPr lang="ja-JP" altLang="en-US" sz="3200" dirty="0"/>
          </a:p>
        </p:txBody>
      </p:sp>
      <p:sp>
        <p:nvSpPr>
          <p:cNvPr id="14" name="テキスト ボックス 13"/>
          <p:cNvSpPr txBox="1"/>
          <p:nvPr/>
        </p:nvSpPr>
        <p:spPr>
          <a:xfrm>
            <a:off x="611560" y="1126485"/>
            <a:ext cx="6912768"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3</a:t>
            </a:r>
            <a:r>
              <a:rPr lang="ja-JP" altLang="en-US" sz="2400" dirty="0">
                <a:latin typeface="HGSｺﾞｼｯｸM" panose="020B0600000000000000" pitchFamily="50" charset="-128"/>
                <a:ea typeface="HGSｺﾞｼｯｸM" panose="020B0600000000000000" pitchFamily="50" charset="-128"/>
              </a:rPr>
              <a:t>）古川橋の概要（</a:t>
            </a:r>
            <a:r>
              <a:rPr lang="en-US" altLang="ja-JP" sz="2400" dirty="0">
                <a:latin typeface="HGSｺﾞｼｯｸM" panose="020B0600000000000000" pitchFamily="50" charset="-128"/>
                <a:ea typeface="HGSｺﾞｼｯｸM" panose="020B0600000000000000" pitchFamily="50" charset="-128"/>
              </a:rPr>
              <a:t>3/3</a:t>
            </a:r>
            <a:r>
              <a:rPr lang="ja-JP" altLang="en-US" sz="2400" dirty="0">
                <a:latin typeface="HGSｺﾞｼｯｸM" panose="020B0600000000000000" pitchFamily="50" charset="-128"/>
                <a:ea typeface="HGSｺﾞｼｯｸM" panose="020B0600000000000000" pitchFamily="50" charset="-128"/>
              </a:rPr>
              <a:t>）</a:t>
            </a:r>
          </a:p>
        </p:txBody>
      </p:sp>
      <p:graphicFrame>
        <p:nvGraphicFramePr>
          <p:cNvPr id="15" name="表 14"/>
          <p:cNvGraphicFramePr>
            <a:graphicFrameLocks noGrp="1"/>
          </p:cNvGraphicFramePr>
          <p:nvPr>
            <p:extLst>
              <p:ext uri="{D42A27DB-BD31-4B8C-83A1-F6EECF244321}">
                <p14:modId xmlns:p14="http://schemas.microsoft.com/office/powerpoint/2010/main" val="842693061"/>
              </p:ext>
            </p:extLst>
          </p:nvPr>
        </p:nvGraphicFramePr>
        <p:xfrm>
          <a:off x="2014500" y="1588151"/>
          <a:ext cx="5115000" cy="4721169"/>
        </p:xfrm>
        <a:graphic>
          <a:graphicData uri="http://schemas.openxmlformats.org/drawingml/2006/table">
            <a:tbl>
              <a:tblPr firstRow="1" bandRow="1">
                <a:tableStyleId>{5C22544A-7EE6-4342-B048-85BDC9FD1C3A}</a:tableStyleId>
              </a:tblPr>
              <a:tblGrid>
                <a:gridCol w="2557500">
                  <a:extLst>
                    <a:ext uri="{9D8B030D-6E8A-4147-A177-3AD203B41FA5}">
                      <a16:colId xmlns="" xmlns:a16="http://schemas.microsoft.com/office/drawing/2014/main" val="20000"/>
                    </a:ext>
                  </a:extLst>
                </a:gridCol>
                <a:gridCol w="2557500">
                  <a:extLst>
                    <a:ext uri="{9D8B030D-6E8A-4147-A177-3AD203B41FA5}">
                      <a16:colId xmlns="" xmlns:a16="http://schemas.microsoft.com/office/drawing/2014/main" val="20001"/>
                    </a:ext>
                  </a:extLst>
                </a:gridCol>
              </a:tblGrid>
              <a:tr h="184665">
                <a:tc>
                  <a:txBody>
                    <a:bodyPr/>
                    <a:lstStyle/>
                    <a:p>
                      <a:pPr algn="ctr"/>
                      <a:r>
                        <a:rPr kumimoji="1" lang="en-US" altLang="ja-JP" sz="1600" b="0" dirty="0">
                          <a:solidFill>
                            <a:schemeClr val="tx1"/>
                          </a:solidFill>
                        </a:rPr>
                        <a:t>1</a:t>
                      </a:r>
                      <a:r>
                        <a:rPr kumimoji="1" lang="ja-JP" altLang="en-US" sz="1600" b="0" dirty="0">
                          <a:solidFill>
                            <a:schemeClr val="tx1"/>
                          </a:solidFill>
                        </a:rPr>
                        <a:t>：路面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2</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101065">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53274">
                <a:tc>
                  <a:txBody>
                    <a:bodyPr/>
                    <a:lstStyle/>
                    <a:p>
                      <a:pPr algn="ctr"/>
                      <a:r>
                        <a:rPr kumimoji="1" lang="en-US" altLang="ja-JP" sz="1600" b="0" dirty="0">
                          <a:solidFill>
                            <a:schemeClr val="tx1"/>
                          </a:solidFill>
                        </a:rPr>
                        <a:t>4</a:t>
                      </a:r>
                      <a:r>
                        <a:rPr kumimoji="1" lang="ja-JP" altLang="en-US" sz="1600" b="0" dirty="0">
                          <a:solidFill>
                            <a:schemeClr val="tx1"/>
                          </a:solidFill>
                        </a:rPr>
                        <a:t>：桁下面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5</a:t>
                      </a:r>
                      <a:r>
                        <a:rPr kumimoji="1" lang="ja-JP" altLang="en-US" sz="1600" b="0" dirty="0">
                          <a:solidFill>
                            <a:schemeClr val="tx1"/>
                          </a:solidFill>
                        </a:rPr>
                        <a:t>：下部工：</a:t>
                      </a:r>
                      <a:r>
                        <a:rPr kumimoji="1" lang="en-US" altLang="ja-JP" sz="1600" b="0" dirty="0">
                          <a:solidFill>
                            <a:schemeClr val="tx1"/>
                          </a:solidFill>
                        </a:rPr>
                        <a:t>A1</a:t>
                      </a:r>
                      <a:endParaRPr kumimoji="1" lang="ja-JP" altLang="en-US" sz="1600" b="0" dirty="0">
                        <a:solidFill>
                          <a:schemeClr val="tx1"/>
                        </a:solidFil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122990">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11"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pic>
        <p:nvPicPr>
          <p:cNvPr id="18" name="図 17"/>
          <p:cNvPicPr>
            <a:picLocks noChangeAspect="1"/>
          </p:cNvPicPr>
          <p:nvPr/>
        </p:nvPicPr>
        <p:blipFill rotWithShape="1">
          <a:blip r:embed="rId3"/>
          <a:srcRect l="822" t="51407" r="51843" b="6320"/>
          <a:stretch/>
        </p:blipFill>
        <p:spPr>
          <a:xfrm>
            <a:off x="2034143" y="1869802"/>
            <a:ext cx="2521754" cy="2005941"/>
          </a:xfrm>
          <a:prstGeom prst="rect">
            <a:avLst/>
          </a:prstGeom>
        </p:spPr>
      </p:pic>
      <p:pic>
        <p:nvPicPr>
          <p:cNvPr id="19" name="図 18"/>
          <p:cNvPicPr>
            <a:picLocks noChangeAspect="1"/>
          </p:cNvPicPr>
          <p:nvPr/>
        </p:nvPicPr>
        <p:blipFill rotWithShape="1">
          <a:blip r:embed="rId3"/>
          <a:srcRect l="697" t="2954" r="51968" b="53565"/>
          <a:stretch/>
        </p:blipFill>
        <p:spPr>
          <a:xfrm>
            <a:off x="4581822" y="1869802"/>
            <a:ext cx="2521755" cy="2063254"/>
          </a:xfrm>
          <a:prstGeom prst="rect">
            <a:avLst/>
          </a:prstGeom>
        </p:spPr>
      </p:pic>
      <p:pic>
        <p:nvPicPr>
          <p:cNvPr id="3" name="図 2"/>
          <p:cNvPicPr>
            <a:picLocks noChangeAspect="1"/>
          </p:cNvPicPr>
          <p:nvPr/>
        </p:nvPicPr>
        <p:blipFill rotWithShape="1">
          <a:blip r:embed="rId4"/>
          <a:srcRect l="4832" t="9295" r="3464" b="2112"/>
          <a:stretch/>
        </p:blipFill>
        <p:spPr>
          <a:xfrm>
            <a:off x="2076069" y="4227442"/>
            <a:ext cx="2458870" cy="2058589"/>
          </a:xfrm>
          <a:prstGeom prst="rect">
            <a:avLst/>
          </a:prstGeom>
        </p:spPr>
      </p:pic>
      <p:pic>
        <p:nvPicPr>
          <p:cNvPr id="7" name="図 6"/>
          <p:cNvPicPr>
            <a:picLocks noChangeAspect="1"/>
          </p:cNvPicPr>
          <p:nvPr/>
        </p:nvPicPr>
        <p:blipFill rotWithShape="1">
          <a:blip r:embed="rId5"/>
          <a:srcRect l="6018" t="10789" r="3923" b="10789"/>
          <a:stretch/>
        </p:blipFill>
        <p:spPr>
          <a:xfrm>
            <a:off x="4621659" y="4218106"/>
            <a:ext cx="2470022" cy="2067925"/>
          </a:xfrm>
          <a:prstGeom prst="rect">
            <a:avLst/>
          </a:prstGeom>
        </p:spPr>
      </p:pic>
    </p:spTree>
    <p:extLst>
      <p:ext uri="{BB962C8B-B14F-4D97-AF65-F5344CB8AC3E}">
        <p14:creationId xmlns:p14="http://schemas.microsoft.com/office/powerpoint/2010/main" val="1654428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7"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６．まとめ</a:t>
            </a:r>
          </a:p>
        </p:txBody>
      </p:sp>
      <p:sp>
        <p:nvSpPr>
          <p:cNvPr id="1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21" name="正方形/長方形 20"/>
          <p:cNvSpPr/>
          <p:nvPr/>
        </p:nvSpPr>
        <p:spPr>
          <a:xfrm>
            <a:off x="474133" y="1196752"/>
            <a:ext cx="8472901" cy="317009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更新を検討すべき橋梁の閾値として、</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マトリクス評価指標で、高齢橋の経過年次の見直しを行い、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「総合評価点</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かつ「</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橋齢以外の各評価項目（大項目）</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で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点以上を有する」とした。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この閾値から更新の最終判定を実施すべき橋梁を</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橋抽出した。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橋を</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つの</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グループに分け、検討モデルケースとして</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、妥当</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と考えられる</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以下</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４</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を代表橋梁に選定した</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小規模・高齢橋のモデルケースとして、</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１橋</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抽出した</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抽出</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された、５橋について、最終更新判定フロー基づき、詳細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検討を行っていく。</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634155031"/>
              </p:ext>
            </p:extLst>
          </p:nvPr>
        </p:nvGraphicFramePr>
        <p:xfrm>
          <a:off x="509494" y="4509120"/>
          <a:ext cx="8437540" cy="1728192"/>
        </p:xfrm>
        <a:graphic>
          <a:graphicData uri="http://schemas.openxmlformats.org/drawingml/2006/table">
            <a:tbl>
              <a:tblPr>
                <a:tableStyleId>{5C22544A-7EE6-4342-B048-85BDC9FD1C3A}</a:tableStyleId>
              </a:tblPr>
              <a:tblGrid>
                <a:gridCol w="741188">
                  <a:extLst>
                    <a:ext uri="{9D8B030D-6E8A-4147-A177-3AD203B41FA5}">
                      <a16:colId xmlns="" xmlns:a16="http://schemas.microsoft.com/office/drawing/2014/main" val="20000"/>
                    </a:ext>
                  </a:extLst>
                </a:gridCol>
                <a:gridCol w="1962582">
                  <a:extLst>
                    <a:ext uri="{9D8B030D-6E8A-4147-A177-3AD203B41FA5}">
                      <a16:colId xmlns="" xmlns:a16="http://schemas.microsoft.com/office/drawing/2014/main" val="20001"/>
                    </a:ext>
                  </a:extLst>
                </a:gridCol>
                <a:gridCol w="1325788">
                  <a:extLst>
                    <a:ext uri="{9D8B030D-6E8A-4147-A177-3AD203B41FA5}">
                      <a16:colId xmlns="" xmlns:a16="http://schemas.microsoft.com/office/drawing/2014/main" val="20002"/>
                    </a:ext>
                  </a:extLst>
                </a:gridCol>
                <a:gridCol w="1021526">
                  <a:extLst>
                    <a:ext uri="{9D8B030D-6E8A-4147-A177-3AD203B41FA5}">
                      <a16:colId xmlns="" xmlns:a16="http://schemas.microsoft.com/office/drawing/2014/main" val="20003"/>
                    </a:ext>
                  </a:extLst>
                </a:gridCol>
                <a:gridCol w="959757">
                  <a:extLst>
                    <a:ext uri="{9D8B030D-6E8A-4147-A177-3AD203B41FA5}">
                      <a16:colId xmlns="" xmlns:a16="http://schemas.microsoft.com/office/drawing/2014/main" val="20004"/>
                    </a:ext>
                  </a:extLst>
                </a:gridCol>
                <a:gridCol w="2426699">
                  <a:extLst>
                    <a:ext uri="{9D8B030D-6E8A-4147-A177-3AD203B41FA5}">
                      <a16:colId xmlns="" xmlns:a16="http://schemas.microsoft.com/office/drawing/2014/main" val="20005"/>
                    </a:ext>
                  </a:extLst>
                </a:gridCol>
              </a:tblGrid>
              <a:tr h="290814">
                <a:tc>
                  <a:txBody>
                    <a:bodyPr/>
                    <a:lstStyle/>
                    <a:p>
                      <a:pPr algn="ctr" rtl="0" fontAlgn="ctr"/>
                      <a:r>
                        <a:rPr lang="ja-JP" altLang="en-US" sz="1300" u="none" strike="noStrike" dirty="0">
                          <a:effectLst/>
                          <a:latin typeface="+mn-ea"/>
                          <a:ea typeface="+mn-ea"/>
                        </a:rPr>
                        <a:t>　</a:t>
                      </a:r>
                      <a:endParaRPr lang="ja-JP" altLang="en-US" sz="13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路線名</a:t>
                      </a:r>
                      <a:endParaRPr lang="ja-JP" alt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橋梁名</a:t>
                      </a:r>
                      <a:endParaRPr lang="ja-JP" alt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橋長（</a:t>
                      </a:r>
                      <a:r>
                        <a:rPr lang="en-US" sz="1400" u="none" strike="noStrike" dirty="0">
                          <a:effectLst/>
                          <a:latin typeface="+mn-ea"/>
                          <a:ea typeface="+mn-ea"/>
                        </a:rPr>
                        <a:t>ｍ）</a:t>
                      </a:r>
                      <a:endParaRPr 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幅員（</a:t>
                      </a:r>
                      <a:r>
                        <a:rPr lang="en-US" sz="1400" u="none" strike="noStrike" dirty="0">
                          <a:effectLst/>
                          <a:latin typeface="+mn-ea"/>
                          <a:ea typeface="+mn-ea"/>
                        </a:rPr>
                        <a:t>ｍ）</a:t>
                      </a:r>
                      <a:endParaRPr 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グループ</a:t>
                      </a:r>
                      <a:endParaRPr lang="ja-JP" alt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10000"/>
                  </a:ext>
                </a:extLst>
              </a:tr>
              <a:tr h="293006">
                <a:tc>
                  <a:txBody>
                    <a:bodyPr/>
                    <a:lstStyle/>
                    <a:p>
                      <a:pPr algn="ctr" rtl="0" fontAlgn="ctr"/>
                      <a:r>
                        <a:rPr kumimoji="1" lang="ja-JP" altLang="en-US" sz="1400" u="none" strike="noStrike" kern="1200" dirty="0">
                          <a:solidFill>
                            <a:schemeClr val="dk1"/>
                          </a:solidFill>
                          <a:effectLst/>
                          <a:latin typeface="+mn-ea"/>
                          <a:ea typeface="+mn-ea"/>
                          <a:cs typeface="+mn-cs"/>
                        </a:rPr>
                        <a:t>橋梁</a:t>
                      </a:r>
                      <a:r>
                        <a:rPr kumimoji="1" lang="en-US" sz="1400" u="none" strike="noStrike" kern="1200" dirty="0">
                          <a:solidFill>
                            <a:schemeClr val="dk1"/>
                          </a:solidFill>
                          <a:effectLst/>
                          <a:latin typeface="+mn-ea"/>
                          <a:ea typeface="+mn-ea"/>
                          <a:cs typeface="+mn-cs"/>
                        </a:rPr>
                        <a:t>A</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大阪中央環状線（旧）</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a:solidFill>
                            <a:schemeClr val="dk1"/>
                          </a:solidFill>
                          <a:effectLst/>
                          <a:latin typeface="+mn-ea"/>
                          <a:ea typeface="+mn-ea"/>
                          <a:cs typeface="+mn-cs"/>
                        </a:rPr>
                        <a:t>大正橋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a:solidFill>
                            <a:schemeClr val="dk1"/>
                          </a:solidFill>
                          <a:effectLst/>
                          <a:latin typeface="+mn-ea"/>
                          <a:ea typeface="+mn-ea"/>
                          <a:cs typeface="+mn-cs"/>
                        </a:rPr>
                        <a:t>193.3m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a:solidFill>
                            <a:schemeClr val="dk1"/>
                          </a:solidFill>
                          <a:effectLst/>
                          <a:latin typeface="+mn-ea"/>
                          <a:ea typeface="+mn-ea"/>
                          <a:cs typeface="+mn-cs"/>
                        </a:rPr>
                        <a:t>10.9m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400" u="none" strike="noStrike" dirty="0">
                          <a:effectLst/>
                          <a:latin typeface="+mn-ea"/>
                          <a:ea typeface="+mn-ea"/>
                        </a:rPr>
                        <a:t>　</a:t>
                      </a:r>
                      <a:r>
                        <a:rPr lang="en-US" altLang="ja-JP" sz="1400" u="none" strike="noStrike" dirty="0">
                          <a:effectLst/>
                          <a:latin typeface="+mn-ea"/>
                          <a:ea typeface="+mn-ea"/>
                        </a:rPr>
                        <a:t>RC</a:t>
                      </a:r>
                      <a:r>
                        <a:rPr lang="ja-JP" altLang="en-US" sz="1400" u="none" strike="noStrike" dirty="0">
                          <a:effectLst/>
                          <a:latin typeface="+mn-ea"/>
                          <a:ea typeface="+mn-ea"/>
                        </a:rPr>
                        <a:t>橋 </a:t>
                      </a:r>
                      <a:r>
                        <a:rPr lang="ja-JP" altLang="en-US" sz="1400" b="1" u="none" strike="noStrike" dirty="0">
                          <a:solidFill>
                            <a:srgbClr val="0070C0"/>
                          </a:solidFill>
                          <a:effectLst/>
                          <a:latin typeface="+mn-ea"/>
                          <a:ea typeface="+mn-ea"/>
                        </a:rPr>
                        <a:t>①ゲルバー橋</a:t>
                      </a:r>
                      <a:endParaRPr lang="ja-JP" altLang="en-US" sz="1400" b="1" i="0" u="none" strike="noStrike" dirty="0">
                        <a:solidFill>
                          <a:srgbClr val="0070C0"/>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23853">
                <a:tc>
                  <a:txBody>
                    <a:bodyPr/>
                    <a:lstStyle/>
                    <a:p>
                      <a:pPr algn="ctr" rtl="0" fontAlgn="ctr"/>
                      <a:r>
                        <a:rPr kumimoji="1" lang="ja-JP" altLang="en-US" sz="1400" u="none" strike="noStrike" kern="1200" dirty="0">
                          <a:solidFill>
                            <a:schemeClr val="dk1"/>
                          </a:solidFill>
                          <a:effectLst/>
                          <a:latin typeface="+mn-ea"/>
                          <a:ea typeface="+mn-ea"/>
                          <a:cs typeface="+mn-cs"/>
                        </a:rPr>
                        <a:t>橋梁</a:t>
                      </a:r>
                      <a:r>
                        <a:rPr kumimoji="1" lang="en-US" sz="1400" u="none" strike="noStrike" kern="1200" dirty="0">
                          <a:solidFill>
                            <a:schemeClr val="dk1"/>
                          </a:solidFill>
                          <a:effectLst/>
                          <a:latin typeface="+mn-ea"/>
                          <a:ea typeface="+mn-ea"/>
                          <a:cs typeface="+mn-cs"/>
                        </a:rPr>
                        <a:t>B</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新家田尻線</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大正大橋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a:solidFill>
                            <a:schemeClr val="dk1"/>
                          </a:solidFill>
                          <a:effectLst/>
                          <a:latin typeface="+mn-ea"/>
                          <a:ea typeface="+mn-ea"/>
                          <a:cs typeface="+mn-cs"/>
                        </a:rPr>
                        <a:t>53m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a:solidFill>
                            <a:schemeClr val="dk1"/>
                          </a:solidFill>
                          <a:effectLst/>
                          <a:latin typeface="+mn-ea"/>
                          <a:ea typeface="+mn-ea"/>
                          <a:cs typeface="+mn-cs"/>
                        </a:rPr>
                        <a:t>5.5m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400" u="none" strike="noStrike" dirty="0">
                          <a:effectLst/>
                          <a:latin typeface="+mn-ea"/>
                          <a:ea typeface="+mn-ea"/>
                        </a:rPr>
                        <a:t>　</a:t>
                      </a:r>
                      <a:r>
                        <a:rPr lang="en-US" altLang="ja-JP" sz="1400" u="none" strike="noStrike" dirty="0">
                          <a:effectLst/>
                          <a:latin typeface="+mn-ea"/>
                          <a:ea typeface="+mn-ea"/>
                        </a:rPr>
                        <a:t>RC</a:t>
                      </a:r>
                      <a:r>
                        <a:rPr lang="ja-JP" altLang="en-US" sz="1400" u="none" strike="noStrike" dirty="0">
                          <a:effectLst/>
                          <a:latin typeface="+mn-ea"/>
                          <a:ea typeface="+mn-ea"/>
                        </a:rPr>
                        <a:t>橋 </a:t>
                      </a:r>
                      <a:r>
                        <a:rPr lang="ja-JP" altLang="en-US" sz="1400" b="1" u="none" strike="noStrike" dirty="0">
                          <a:solidFill>
                            <a:srgbClr val="0070C0"/>
                          </a:solidFill>
                          <a:effectLst/>
                          <a:latin typeface="+mn-ea"/>
                          <a:ea typeface="+mn-ea"/>
                        </a:rPr>
                        <a:t>①ゲルバー橋</a:t>
                      </a:r>
                      <a:endParaRPr lang="ja-JP" altLang="en-US" sz="1400" b="1" i="0" u="none" strike="noStrike" dirty="0">
                        <a:solidFill>
                          <a:srgbClr val="0070C0"/>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57185">
                <a:tc>
                  <a:txBody>
                    <a:bodyPr/>
                    <a:lstStyle/>
                    <a:p>
                      <a:pPr algn="ctr" rtl="0" fontAlgn="ctr"/>
                      <a:r>
                        <a:rPr kumimoji="1" lang="ja-JP" altLang="en-US" sz="1400" u="none" strike="noStrike" kern="1200" dirty="0">
                          <a:solidFill>
                            <a:schemeClr val="dk1"/>
                          </a:solidFill>
                          <a:effectLst/>
                          <a:latin typeface="+mn-ea"/>
                          <a:ea typeface="+mn-ea"/>
                          <a:cs typeface="+mn-cs"/>
                        </a:rPr>
                        <a:t>橋梁</a:t>
                      </a:r>
                      <a:r>
                        <a:rPr kumimoji="1" lang="en-US" sz="1400" u="none" strike="noStrike" kern="1200" dirty="0">
                          <a:solidFill>
                            <a:schemeClr val="dk1"/>
                          </a:solidFill>
                          <a:effectLst/>
                          <a:latin typeface="+mn-ea"/>
                          <a:ea typeface="+mn-ea"/>
                          <a:cs typeface="+mn-cs"/>
                        </a:rPr>
                        <a:t>C</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zh-TW" altLang="en-US" sz="1400" u="none" strike="noStrike" kern="1200" dirty="0">
                          <a:solidFill>
                            <a:schemeClr val="dk1"/>
                          </a:solidFill>
                          <a:effectLst/>
                          <a:latin typeface="ＭＳ Ｐゴシック" panose="020B0600070205080204" pitchFamily="50" charset="-128"/>
                          <a:ea typeface="ＭＳ Ｐゴシック" panose="020B0600070205080204" pitchFamily="50" charset="-128"/>
                          <a:cs typeface="+mn-cs"/>
                        </a:rPr>
                        <a:t>深野南寺方大阪線</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三ツ島大橋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24.4m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7.9m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zh-TW" altLang="en-US" sz="1400" u="none" strike="noStrike" dirty="0">
                          <a:effectLst/>
                          <a:latin typeface="+mn-ea"/>
                          <a:ea typeface="+mn-ea"/>
                        </a:rPr>
                        <a:t>　</a:t>
                      </a:r>
                      <a:r>
                        <a:rPr lang="zh-TW" altLang="en-US" sz="1400" u="none" strike="noStrike" dirty="0">
                          <a:effectLst/>
                          <a:latin typeface="ＭＳ Ｐゴシック" panose="020B0600070205080204" pitchFamily="50" charset="-128"/>
                          <a:ea typeface="ＭＳ Ｐゴシック" panose="020B0600070205080204" pitchFamily="50" charset="-128"/>
                        </a:rPr>
                        <a:t>鋼橋 </a:t>
                      </a:r>
                      <a:r>
                        <a:rPr lang="zh-TW" altLang="en-US" sz="1400" b="1" u="none" strike="noStrike" dirty="0">
                          <a:solidFill>
                            <a:srgbClr val="FF0000"/>
                          </a:solidFill>
                          <a:effectLst/>
                          <a:latin typeface="ＭＳ Ｐゴシック" panose="020B0600070205080204" pitchFamily="50" charset="-128"/>
                          <a:ea typeface="ＭＳ Ｐゴシック" panose="020B0600070205080204" pitchFamily="50" charset="-128"/>
                        </a:rPr>
                        <a:t>②高齢橋</a:t>
                      </a:r>
                      <a:r>
                        <a:rPr lang="en-US" altLang="zh-TW" sz="1400" u="none" strike="noStrike" dirty="0">
                          <a:effectLst/>
                          <a:latin typeface="ＭＳ Ｐゴシック" panose="020B0600070205080204" pitchFamily="50" charset="-128"/>
                          <a:ea typeface="ＭＳ Ｐゴシック" panose="020B0600070205080204" pitchFamily="50" charset="-128"/>
                        </a:rPr>
                        <a:t>+</a:t>
                      </a:r>
                      <a:r>
                        <a:rPr lang="zh-TW" altLang="en-US" sz="1400" b="1" u="none" strike="noStrike" dirty="0">
                          <a:solidFill>
                            <a:srgbClr val="00B050"/>
                          </a:solidFill>
                          <a:effectLst/>
                          <a:latin typeface="ＭＳ Ｐゴシック" panose="020B0600070205080204" pitchFamily="50" charset="-128"/>
                          <a:ea typeface="ＭＳ Ｐゴシック" panose="020B0600070205080204" pitchFamily="50" charset="-128"/>
                        </a:rPr>
                        <a:t>疲労</a:t>
                      </a:r>
                      <a:endParaRPr lang="zh-TW" altLang="en-US" sz="1400" b="1" i="0" u="none" strike="noStrike" dirty="0">
                        <a:solidFill>
                          <a:srgbClr val="00B050"/>
                        </a:solidFill>
                        <a:effectLst/>
                        <a:latin typeface="ＭＳ Ｐゴシック" panose="020B0600070205080204" pitchFamily="50" charset="-128"/>
                        <a:ea typeface="ＭＳ Ｐゴシック" panose="020B0600070205080204" pitchFamily="50" charset="-128"/>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288032">
                <a:tc>
                  <a:txBody>
                    <a:bodyPr/>
                    <a:lstStyle/>
                    <a:p>
                      <a:pPr algn="ctr" rtl="0" fontAlgn="ctr"/>
                      <a:r>
                        <a:rPr kumimoji="1" lang="ja-JP" altLang="en-US" sz="1400" u="none" strike="noStrike" kern="1200">
                          <a:solidFill>
                            <a:schemeClr val="dk1"/>
                          </a:solidFill>
                          <a:effectLst/>
                          <a:latin typeface="+mn-ea"/>
                          <a:ea typeface="+mn-ea"/>
                          <a:cs typeface="+mn-cs"/>
                        </a:rPr>
                        <a:t>橋梁</a:t>
                      </a:r>
                      <a:r>
                        <a:rPr kumimoji="1" lang="en-US" sz="1400" u="none" strike="noStrike" kern="1200">
                          <a:solidFill>
                            <a:schemeClr val="dk1"/>
                          </a:solidFill>
                          <a:effectLst/>
                          <a:latin typeface="+mn-ea"/>
                          <a:ea typeface="+mn-ea"/>
                          <a:cs typeface="+mn-cs"/>
                        </a:rPr>
                        <a:t>E</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en-US" altLang="ja-JP" sz="1400" u="none" strike="noStrike" kern="1200" dirty="0">
                          <a:solidFill>
                            <a:schemeClr val="dk1"/>
                          </a:solidFill>
                          <a:effectLst/>
                          <a:latin typeface="+mn-ea"/>
                          <a:ea typeface="+mn-ea"/>
                          <a:cs typeface="+mn-cs"/>
                        </a:rPr>
                        <a:t>170</a:t>
                      </a:r>
                      <a:r>
                        <a:rPr kumimoji="1" lang="ja-JP" altLang="en-US" sz="1400" u="none" strike="noStrike" kern="1200" dirty="0">
                          <a:solidFill>
                            <a:schemeClr val="dk1"/>
                          </a:solidFill>
                          <a:effectLst/>
                          <a:latin typeface="+mn-ea"/>
                          <a:ea typeface="+mn-ea"/>
                          <a:cs typeface="+mn-cs"/>
                        </a:rPr>
                        <a:t>号</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蔀屋跨道橋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199m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14.5m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zh-TW" altLang="en-US" sz="1400" u="none" strike="noStrike" dirty="0">
                          <a:effectLst/>
                          <a:latin typeface="+mn-ea"/>
                          <a:ea typeface="+mn-ea"/>
                        </a:rPr>
                        <a:t>　</a:t>
                      </a:r>
                      <a:r>
                        <a:rPr lang="zh-TW" altLang="en-US" sz="1400" u="none" strike="noStrike" dirty="0">
                          <a:effectLst/>
                          <a:latin typeface="ＭＳ Ｐゴシック" panose="020B0600070205080204" pitchFamily="50" charset="-128"/>
                          <a:ea typeface="ＭＳ Ｐゴシック" panose="020B0600070205080204" pitchFamily="50" charset="-128"/>
                        </a:rPr>
                        <a:t>鋼橋</a:t>
                      </a:r>
                      <a:r>
                        <a:rPr lang="en-US" altLang="zh-TW" sz="1400" u="none" strike="noStrike" dirty="0">
                          <a:effectLst/>
                          <a:latin typeface="ＭＳ Ｐゴシック" panose="020B0600070205080204" pitchFamily="50" charset="-128"/>
                          <a:ea typeface="ＭＳ Ｐゴシック" panose="020B0600070205080204" pitchFamily="50" charset="-128"/>
                        </a:rPr>
                        <a:t>(RC+</a:t>
                      </a:r>
                      <a:r>
                        <a:rPr lang="zh-TW" altLang="en-US" sz="1400" u="none" strike="noStrike" dirty="0">
                          <a:effectLst/>
                          <a:latin typeface="ＭＳ Ｐゴシック" panose="020B0600070205080204" pitchFamily="50" charset="-128"/>
                          <a:ea typeface="ＭＳ Ｐゴシック" panose="020B0600070205080204" pitchFamily="50" charset="-128"/>
                        </a:rPr>
                        <a:t>鋼床板）  </a:t>
                      </a:r>
                      <a:r>
                        <a:rPr lang="zh-TW" altLang="en-US" sz="1400" b="1" u="none" strike="noStrike" dirty="0">
                          <a:solidFill>
                            <a:srgbClr val="00B050"/>
                          </a:solidFill>
                          <a:effectLst/>
                          <a:latin typeface="ＭＳ Ｐゴシック" panose="020B0600070205080204" pitchFamily="50" charset="-128"/>
                          <a:ea typeface="ＭＳ Ｐゴシック" panose="020B0600070205080204" pitchFamily="50" charset="-128"/>
                        </a:rPr>
                        <a:t>③疲労</a:t>
                      </a:r>
                      <a:endParaRPr lang="zh-TW" altLang="en-US" sz="1400" b="1" i="0" u="none" strike="noStrike" dirty="0">
                        <a:solidFill>
                          <a:srgbClr val="00B050"/>
                        </a:solidFill>
                        <a:effectLst/>
                        <a:latin typeface="ＭＳ Ｐゴシック" panose="020B0600070205080204" pitchFamily="50" charset="-128"/>
                        <a:ea typeface="ＭＳ Ｐゴシック" panose="020B0600070205080204" pitchFamily="50" charset="-128"/>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275302">
                <a:tc>
                  <a:txBody>
                    <a:bodyPr/>
                    <a:lstStyle/>
                    <a:p>
                      <a:pPr algn="ctr" rtl="0" fontAlgn="ctr"/>
                      <a:r>
                        <a:rPr kumimoji="1" lang="ja-JP" altLang="en-US" sz="1400" u="none" strike="noStrike" kern="1200">
                          <a:solidFill>
                            <a:schemeClr val="dk1"/>
                          </a:solidFill>
                          <a:effectLst/>
                          <a:latin typeface="+mn-ea"/>
                          <a:ea typeface="+mn-ea"/>
                          <a:cs typeface="+mn-cs"/>
                        </a:rPr>
                        <a:t>橋梁</a:t>
                      </a:r>
                      <a:r>
                        <a:rPr kumimoji="1" lang="en-US" sz="1400" u="none" strike="noStrike" kern="1200">
                          <a:solidFill>
                            <a:schemeClr val="dk1"/>
                          </a:solidFill>
                          <a:effectLst/>
                          <a:latin typeface="+mn-ea"/>
                          <a:ea typeface="+mn-ea"/>
                          <a:cs typeface="+mn-cs"/>
                        </a:rPr>
                        <a:t>D</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zh-TW" altLang="en-US" sz="1400" u="none" strike="noStrike" kern="1200" dirty="0">
                          <a:solidFill>
                            <a:schemeClr val="dk1"/>
                          </a:solidFill>
                          <a:effectLst/>
                          <a:latin typeface="ＭＳ Ｐゴシック" panose="020B0600070205080204" pitchFamily="50" charset="-128"/>
                          <a:ea typeface="ＭＳ Ｐゴシック" panose="020B0600070205080204" pitchFamily="50" charset="-128"/>
                          <a:cs typeface="+mn-cs"/>
                        </a:rPr>
                        <a:t>甘南備川向線</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古川橋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14.5m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13.4m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400" u="none" strike="noStrike" dirty="0">
                          <a:effectLst/>
                          <a:latin typeface="+mn-ea"/>
                          <a:ea typeface="+mn-ea"/>
                        </a:rPr>
                        <a:t>　</a:t>
                      </a:r>
                      <a:r>
                        <a:rPr lang="ja-JP" altLang="en-US" sz="1400" u="none" strike="noStrike" baseline="0" dirty="0">
                          <a:effectLst/>
                          <a:latin typeface="+mn-ea"/>
                          <a:ea typeface="+mn-ea"/>
                        </a:rPr>
                        <a:t> </a:t>
                      </a:r>
                      <a:r>
                        <a:rPr lang="en-US" sz="1400" u="none" strike="noStrike" dirty="0">
                          <a:effectLst/>
                          <a:latin typeface="+mn-ea"/>
                          <a:ea typeface="+mn-ea"/>
                        </a:rPr>
                        <a:t>RC</a:t>
                      </a:r>
                      <a:r>
                        <a:rPr lang="ja-JP" altLang="en-US" sz="1400" u="none" strike="noStrike" dirty="0">
                          <a:effectLst/>
                          <a:latin typeface="+mn-ea"/>
                          <a:ea typeface="+mn-ea"/>
                        </a:rPr>
                        <a:t>橋  </a:t>
                      </a:r>
                      <a:r>
                        <a:rPr lang="ja-JP" altLang="en-US" sz="1400" b="1" u="none" strike="noStrike" dirty="0">
                          <a:solidFill>
                            <a:srgbClr val="FF0000"/>
                          </a:solidFill>
                          <a:effectLst/>
                          <a:latin typeface="+mn-ea"/>
                          <a:ea typeface="+mn-ea"/>
                        </a:rPr>
                        <a:t>④高齢橋</a:t>
                      </a:r>
                      <a:r>
                        <a:rPr lang="ja-JP" altLang="en-US" sz="1400" u="none" strike="noStrike" dirty="0">
                          <a:effectLst/>
                          <a:latin typeface="+mn-ea"/>
                          <a:ea typeface="+mn-ea"/>
                        </a:rPr>
                        <a:t>、単純桁</a:t>
                      </a:r>
                      <a:endParaRPr lang="ja-JP" altLang="en-US" sz="1400" b="0" i="0" u="none" strike="noStrike" dirty="0">
                        <a:solidFill>
                          <a:srgbClr val="000000"/>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680813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１．更新計画の概要</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３）更新判定における基本的考え方</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556792"/>
            <a:ext cx="7876593"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中期的視点　～概ね平成</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年頃まで～</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22" name="テキスト ボックス 21"/>
          <p:cNvSpPr txBox="1"/>
          <p:nvPr/>
        </p:nvSpPr>
        <p:spPr>
          <a:xfrm>
            <a:off x="1115616" y="1916832"/>
            <a:ext cx="7272808" cy="707886"/>
          </a:xfrm>
          <a:prstGeom prst="rect">
            <a:avLst/>
          </a:prstGeom>
          <a:noFill/>
          <a:ln w="3175" cmpd="thinThick">
            <a:noFill/>
          </a:ln>
        </p:spPr>
        <p:txBody>
          <a:bodyPr wrap="square" rtlCol="0">
            <a:spAutoFit/>
          </a:bodyPr>
          <a:lstStyle/>
          <a:p>
            <a:pPr marL="457200" indent="-274638">
              <a:buFont typeface="Wingdings" panose="05000000000000000000" pitchFamily="2" charset="2"/>
              <a:buChar char="l"/>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長寿命化計画に定める更新判定フローに基づき、</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現時点で更新すべき橋梁</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を抽出</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827584" y="2852936"/>
            <a:ext cx="7876593"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中長期的視点　～概ね平成</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年頃以降～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テキスト ボックス 18"/>
          <p:cNvSpPr txBox="1"/>
          <p:nvPr/>
        </p:nvSpPr>
        <p:spPr>
          <a:xfrm>
            <a:off x="1115616" y="3205425"/>
            <a:ext cx="7272808" cy="707886"/>
          </a:xfrm>
          <a:prstGeom prst="rect">
            <a:avLst/>
          </a:prstGeom>
          <a:noFill/>
          <a:ln w="38100" cmpd="thinThick">
            <a:noFill/>
          </a:ln>
        </p:spPr>
        <p:txBody>
          <a:bodyPr wrap="square" rtlCol="0">
            <a:spAutoFit/>
          </a:bodyPr>
          <a:lstStyle/>
          <a:p>
            <a:pPr marL="457200" indent="-274638">
              <a:buFont typeface="Wingdings" panose="05000000000000000000" pitchFamily="2" charset="2"/>
              <a:buChar char="l"/>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将来的な更新時期の集中による歳出集中を平準化するため、</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計画的に更新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を実施</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3" name="下矢印 22"/>
          <p:cNvSpPr/>
          <p:nvPr/>
        </p:nvSpPr>
        <p:spPr>
          <a:xfrm>
            <a:off x="3725693" y="4149080"/>
            <a:ext cx="129614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115616" y="4725144"/>
            <a:ext cx="7272808" cy="1015663"/>
          </a:xfrm>
          <a:prstGeom prst="rect">
            <a:avLst/>
          </a:prstGeom>
          <a:noFill/>
          <a:ln w="38100" cmpd="thinThick">
            <a:solidFill>
              <a:schemeClr val="tx1"/>
            </a:solidFill>
          </a:ln>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更新判定フローの検討にあたっては、</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534988" indent="-268288">
              <a:buFont typeface="Wingdings" panose="05000000000000000000" pitchFamily="2" charset="2"/>
              <a:buChar char="l"/>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現時点で更新を検討すべき橋梁の抽出の視点　に加え</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534988" indent="-268288">
              <a:buFont typeface="Wingdings" panose="05000000000000000000" pitchFamily="2" charset="2"/>
              <a:buChar char="l"/>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将来の計画的更新に備え</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優先順位付けの視点</a:t>
            </a:r>
            <a:r>
              <a:rPr lang="ja-JP" altLang="en-US" dirty="0"/>
              <a:t> 　</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が必要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Tree>
    <p:extLst>
      <p:ext uri="{BB962C8B-B14F-4D97-AF65-F5344CB8AC3E}">
        <p14:creationId xmlns:p14="http://schemas.microsoft.com/office/powerpoint/2010/main" val="2453514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7"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２．前回までの検討内容</a:t>
            </a:r>
          </a:p>
        </p:txBody>
      </p:sp>
      <p:sp>
        <p:nvSpPr>
          <p:cNvPr id="1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16" name="テキスト ボックス 15"/>
          <p:cNvSpPr txBox="1"/>
          <p:nvPr/>
        </p:nvSpPr>
        <p:spPr>
          <a:xfrm>
            <a:off x="580848" y="1114361"/>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１）性能評価マトリクスによる点数評価</a:t>
            </a:r>
          </a:p>
        </p:txBody>
      </p:sp>
      <p:sp>
        <p:nvSpPr>
          <p:cNvPr id="17" name="正方形/長方形 16"/>
          <p:cNvSpPr/>
          <p:nvPr/>
        </p:nvSpPr>
        <p:spPr>
          <a:xfrm>
            <a:off x="827584" y="1519820"/>
            <a:ext cx="8064896"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府管理橋梁</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2217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橋に対し、「性能評価マトリクス」を用いて、総合評価点を算出した。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68" y="2157882"/>
            <a:ext cx="3672407" cy="427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ひし形 18"/>
          <p:cNvSpPr/>
          <p:nvPr/>
        </p:nvSpPr>
        <p:spPr>
          <a:xfrm>
            <a:off x="2521024" y="5249459"/>
            <a:ext cx="1334217" cy="360040"/>
          </a:xfrm>
          <a:prstGeom prst="diamond">
            <a:avLst/>
          </a:prstGeom>
          <a:solidFill>
            <a:srgbClr val="FFFF00"/>
          </a:soli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altLang="ja-JP" sz="800" b="1" dirty="0">
                <a:solidFill>
                  <a:schemeClr val="tx1"/>
                </a:solidFill>
              </a:rPr>
              <a:t>h</a:t>
            </a:r>
            <a:r>
              <a:rPr kumimoji="1" lang="ja-JP" altLang="en-US" sz="800" b="1" dirty="0">
                <a:solidFill>
                  <a:schemeClr val="tx1"/>
                </a:solidFill>
              </a:rPr>
              <a:t> </a:t>
            </a:r>
            <a:r>
              <a:rPr lang="ja-JP" altLang="en-US" sz="800" b="1" dirty="0">
                <a:solidFill>
                  <a:schemeClr val="tx1"/>
                </a:solidFill>
              </a:rPr>
              <a:t>性能ﾏﾄﾘｸｽによる評価</a:t>
            </a:r>
            <a:endParaRPr kumimoji="1" lang="ja-JP" altLang="en-US" sz="800" b="1" dirty="0">
              <a:solidFill>
                <a:schemeClr val="tx1"/>
              </a:solidFill>
            </a:endParaRPr>
          </a:p>
        </p:txBody>
      </p:sp>
      <p:sp>
        <p:nvSpPr>
          <p:cNvPr id="27" name="正方形/長方形 26"/>
          <p:cNvSpPr/>
          <p:nvPr/>
        </p:nvSpPr>
        <p:spPr>
          <a:xfrm>
            <a:off x="3419872" y="4297157"/>
            <a:ext cx="2736304" cy="523220"/>
          </a:xfrm>
          <a:prstGeom prst="rect">
            <a:avLst/>
          </a:prstGeom>
          <a:noFill/>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■橋梁毎の総合評価点</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集計イメージ</a:t>
            </a:r>
          </a:p>
        </p:txBody>
      </p:sp>
      <p:pic>
        <p:nvPicPr>
          <p:cNvPr id="2" name="図 1"/>
          <p:cNvPicPr>
            <a:picLocks noChangeAspect="1"/>
          </p:cNvPicPr>
          <p:nvPr/>
        </p:nvPicPr>
        <p:blipFill>
          <a:blip r:embed="rId4"/>
          <a:stretch>
            <a:fillRect/>
          </a:stretch>
        </p:blipFill>
        <p:spPr>
          <a:xfrm>
            <a:off x="3707904" y="2436084"/>
            <a:ext cx="4347046" cy="1941329"/>
          </a:xfrm>
          <a:prstGeom prst="rect">
            <a:avLst/>
          </a:prstGeom>
        </p:spPr>
      </p:pic>
      <p:sp>
        <p:nvSpPr>
          <p:cNvPr id="29" name="正方形/長方形 28"/>
          <p:cNvSpPr/>
          <p:nvPr/>
        </p:nvSpPr>
        <p:spPr>
          <a:xfrm>
            <a:off x="3419872" y="2172013"/>
            <a:ext cx="4108415" cy="307777"/>
          </a:xfrm>
          <a:prstGeom prst="rect">
            <a:avLst/>
          </a:prstGeom>
          <a:noFill/>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■各項目のマトリクス評価点（例）</a:t>
            </a:r>
          </a:p>
        </p:txBody>
      </p:sp>
      <p:pic>
        <p:nvPicPr>
          <p:cNvPr id="12" name="図 11"/>
          <p:cNvPicPr>
            <a:picLocks noChangeAspect="1"/>
          </p:cNvPicPr>
          <p:nvPr/>
        </p:nvPicPr>
        <p:blipFill>
          <a:blip r:embed="rId5"/>
          <a:stretch>
            <a:fillRect/>
          </a:stretch>
        </p:blipFill>
        <p:spPr>
          <a:xfrm>
            <a:off x="5366499" y="4412489"/>
            <a:ext cx="2048656" cy="1883418"/>
          </a:xfrm>
          <a:prstGeom prst="rect">
            <a:avLst/>
          </a:prstGeom>
        </p:spPr>
      </p:pic>
    </p:spTree>
    <p:extLst>
      <p:ext uri="{BB962C8B-B14F-4D97-AF65-F5344CB8AC3E}">
        <p14:creationId xmlns:p14="http://schemas.microsoft.com/office/powerpoint/2010/main" val="3290061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dirty="0"/>
          </a:p>
        </p:txBody>
      </p:sp>
      <p:sp>
        <p:nvSpPr>
          <p:cNvPr id="7"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２．前回までの検討内容</a:t>
            </a:r>
          </a:p>
        </p:txBody>
      </p:sp>
      <p:sp>
        <p:nvSpPr>
          <p:cNvPr id="1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16" name="テキスト ボックス 15"/>
          <p:cNvSpPr txBox="1"/>
          <p:nvPr/>
        </p:nvSpPr>
        <p:spPr>
          <a:xfrm>
            <a:off x="580848" y="1239143"/>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２）更新の最終判定実施橋梁の抽出</a:t>
            </a:r>
          </a:p>
        </p:txBody>
      </p:sp>
      <p:sp>
        <p:nvSpPr>
          <p:cNvPr id="17" name="正方形/長方形 16"/>
          <p:cNvSpPr/>
          <p:nvPr/>
        </p:nvSpPr>
        <p:spPr>
          <a:xfrm>
            <a:off x="827584" y="1765265"/>
            <a:ext cx="8064896" cy="132343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現時点で更新を検討すべき橋梁の閾値として、</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かつ</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「橋齢以外の各評価項目（小項目）で</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点以上を有する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」として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条件設定</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正方形/長方形 19"/>
          <p:cNvSpPr/>
          <p:nvPr/>
        </p:nvSpPr>
        <p:spPr>
          <a:xfrm>
            <a:off x="824608" y="3316922"/>
            <a:ext cx="8352928"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大正橋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及び</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大正大橋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の２橋を更新の最終判定実施橋梁に抽出</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01" y="4117627"/>
            <a:ext cx="8707710" cy="190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53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dirty="0"/>
          </a:p>
        </p:txBody>
      </p:sp>
      <p:sp>
        <p:nvSpPr>
          <p:cNvPr id="7" name="タイトル 1"/>
          <p:cNvSpPr>
            <a:spLocks noGrp="1"/>
          </p:cNvSpPr>
          <p:nvPr>
            <p:ph type="title"/>
          </p:nvPr>
        </p:nvSpPr>
        <p:spPr>
          <a:xfrm>
            <a:off x="230832" y="238054"/>
            <a:ext cx="8716202"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２．前回までの検討内容</a:t>
            </a:r>
            <a:r>
              <a:rPr lang="en-US" altLang="ja-JP" sz="3100" dirty="0">
                <a:solidFill>
                  <a:schemeClr val="tx1"/>
                </a:solidFill>
                <a:latin typeface="HGSｺﾞｼｯｸM" panose="020B0600000000000000" pitchFamily="50" charset="-128"/>
                <a:ea typeface="HGSｺﾞｼｯｸM" panose="020B0600000000000000" pitchFamily="50" charset="-128"/>
              </a:rPr>
              <a:t/>
            </a:r>
            <a:br>
              <a:rPr lang="en-US" altLang="ja-JP" sz="3100" dirty="0">
                <a:solidFill>
                  <a:schemeClr val="tx1"/>
                </a:solidFill>
                <a:latin typeface="HGSｺﾞｼｯｸM" panose="020B0600000000000000" pitchFamily="50" charset="-128"/>
                <a:ea typeface="HGSｺﾞｼｯｸM" panose="020B0600000000000000" pitchFamily="50" charset="-128"/>
              </a:rPr>
            </a:br>
            <a:r>
              <a:rPr lang="ja-JP" altLang="en-US" dirty="0">
                <a:solidFill>
                  <a:schemeClr val="tx1"/>
                </a:solidFill>
                <a:latin typeface="HGSｺﾞｼｯｸM" panose="020B0600000000000000" pitchFamily="50" charset="-128"/>
                <a:ea typeface="HGSｺﾞｼｯｸM" panose="020B0600000000000000" pitchFamily="50" charset="-128"/>
              </a:rPr>
              <a:t>　</a:t>
            </a:r>
            <a:r>
              <a:rPr lang="ja-JP" altLang="en-US" sz="2700" dirty="0">
                <a:solidFill>
                  <a:schemeClr val="tx1"/>
                </a:solidFill>
                <a:latin typeface="HGSｺﾞｼｯｸM" panose="020B0600000000000000" pitchFamily="50" charset="-128"/>
                <a:ea typeface="HGSｺﾞｼｯｸM" panose="020B0600000000000000" pitchFamily="50" charset="-128"/>
              </a:rPr>
              <a:t>３）課題</a:t>
            </a:r>
          </a:p>
        </p:txBody>
      </p:sp>
      <p:sp>
        <p:nvSpPr>
          <p:cNvPr id="1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12" name="正方形/長方形 11"/>
          <p:cNvSpPr/>
          <p:nvPr/>
        </p:nvSpPr>
        <p:spPr>
          <a:xfrm>
            <a:off x="467544" y="2026282"/>
            <a:ext cx="9001000" cy="3046988"/>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①性能評価マトリクス照査の閾値のキャリブレーション</a:t>
            </a:r>
            <a:r>
              <a:rPr lang="ja-JP" altLang="en-US" sz="2400" dirty="0" smtClean="0">
                <a:latin typeface="HGSｺﾞｼｯｸM" panose="020B0600000000000000" pitchFamily="50" charset="-128"/>
                <a:ea typeface="HGSｺﾞｼｯｸM" panose="020B0600000000000000" pitchFamily="50" charset="-128"/>
              </a:rPr>
              <a:t>を</a:t>
            </a:r>
            <a:endParaRPr lang="en-US" altLang="ja-JP" sz="2400" dirty="0" smtClean="0">
              <a:latin typeface="HGSｺﾞｼｯｸM" panose="020B0600000000000000" pitchFamily="50" charset="-128"/>
              <a:ea typeface="HGSｺﾞｼｯｸM" panose="020B0600000000000000" pitchFamily="50" charset="-128"/>
            </a:endParaRPr>
          </a:p>
          <a:p>
            <a:r>
              <a:rPr lang="en-US" altLang="ja-JP" sz="2400" dirty="0">
                <a:latin typeface="HGSｺﾞｼｯｸM" panose="020B0600000000000000" pitchFamily="50" charset="-128"/>
                <a:ea typeface="HGSｺﾞｼｯｸM" panose="020B0600000000000000" pitchFamily="50" charset="-128"/>
              </a:rPr>
              <a:t> </a:t>
            </a:r>
            <a:r>
              <a:rPr lang="en-US" altLang="ja-JP" sz="2400" dirty="0" smtClean="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行い、抽出される橋梁の傾向を確認する</a:t>
            </a:r>
            <a:r>
              <a:rPr lang="ja-JP" altLang="en-US" sz="2400" dirty="0" smtClean="0">
                <a:latin typeface="HGSｺﾞｼｯｸM" panose="020B0600000000000000" pitchFamily="50" charset="-128"/>
                <a:ea typeface="HGSｺﾞｼｯｸM" panose="020B0600000000000000" pitchFamily="50" charset="-128"/>
              </a:rPr>
              <a:t>。</a:t>
            </a:r>
            <a:endParaRPr lang="en-US" altLang="ja-JP" sz="2400" dirty="0">
              <a:latin typeface="HGSｺﾞｼｯｸM" panose="020B0600000000000000" pitchFamily="50" charset="-128"/>
              <a:ea typeface="HGSｺﾞｼｯｸM" panose="020B0600000000000000" pitchFamily="50" charset="-128"/>
            </a:endParaRPr>
          </a:p>
          <a:p>
            <a:pPr marL="457200" indent="-457200">
              <a:buFont typeface="Wingdings" panose="05000000000000000000" pitchFamily="2" charset="2"/>
              <a:buChar char="Ø"/>
            </a:pPr>
            <a:endParaRPr lang="en-US" altLang="ja-JP" sz="2400" dirty="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②それにより、将来</a:t>
            </a:r>
            <a:r>
              <a:rPr lang="ja-JP" altLang="en-US" sz="2400" dirty="0">
                <a:latin typeface="HGSｺﾞｼｯｸM" panose="020B0600000000000000" pitchFamily="50" charset="-128"/>
                <a:ea typeface="HGSｺﾞｼｯｸM" panose="020B0600000000000000" pitchFamily="50" charset="-128"/>
              </a:rPr>
              <a:t>抽出される橋梁の傾向を探る。</a:t>
            </a:r>
            <a:endParaRPr lang="en-US" altLang="ja-JP" sz="2400" dirty="0">
              <a:latin typeface="HGSｺﾞｼｯｸM" panose="020B0600000000000000" pitchFamily="50" charset="-128"/>
              <a:ea typeface="HGSｺﾞｼｯｸM" panose="020B0600000000000000" pitchFamily="50" charset="-128"/>
            </a:endParaRPr>
          </a:p>
          <a:p>
            <a:endParaRPr lang="en-US" altLang="ja-JP" sz="2400" dirty="0">
              <a:latin typeface="HGSｺﾞｼｯｸM" panose="020B0600000000000000" pitchFamily="50" charset="-128"/>
              <a:ea typeface="HGSｺﾞｼｯｸM" panose="020B0600000000000000" pitchFamily="50" charset="-128"/>
            </a:endParaRPr>
          </a:p>
          <a:p>
            <a:r>
              <a:rPr lang="ja-JP" altLang="en-US" sz="2400" dirty="0" smtClean="0">
                <a:latin typeface="HGSｺﾞｼｯｸM" panose="020B0600000000000000" pitchFamily="50" charset="-128"/>
                <a:ea typeface="HGSｺﾞｼｯｸM" panose="020B0600000000000000" pitchFamily="50" charset="-128"/>
              </a:rPr>
              <a:t>③</a:t>
            </a:r>
            <a:r>
              <a:rPr lang="ja-JP" altLang="en-US" sz="2400" dirty="0">
                <a:latin typeface="HGSｺﾞｼｯｸM" panose="020B0600000000000000" pitchFamily="50" charset="-128"/>
                <a:ea typeface="HGSｺﾞｼｯｸM" panose="020B0600000000000000" pitchFamily="50" charset="-128"/>
              </a:rPr>
              <a:t>抽出された複数橋（５橋）を、橋梁毎に更新、維持</a:t>
            </a:r>
            <a:r>
              <a:rPr lang="ja-JP" altLang="en-US" sz="2400" dirty="0" smtClean="0">
                <a:latin typeface="HGSｺﾞｼｯｸM" panose="020B0600000000000000" pitchFamily="50" charset="-128"/>
                <a:ea typeface="HGSｺﾞｼｯｸM" panose="020B0600000000000000" pitchFamily="50" charset="-128"/>
              </a:rPr>
              <a:t>管理</a:t>
            </a:r>
            <a:endParaRPr lang="en-US" altLang="ja-JP" sz="2400" dirty="0" smtClean="0">
              <a:latin typeface="HGSｺﾞｼｯｸM" panose="020B0600000000000000" pitchFamily="50" charset="-128"/>
              <a:ea typeface="HGSｺﾞｼｯｸM" panose="020B0600000000000000" pitchFamily="50" charset="-128"/>
            </a:endParaRPr>
          </a:p>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の詳細</a:t>
            </a:r>
            <a:r>
              <a:rPr lang="ja-JP" altLang="en-US" sz="2400" dirty="0">
                <a:latin typeface="HGSｺﾞｼｯｸM" panose="020B0600000000000000" pitchFamily="50" charset="-128"/>
                <a:ea typeface="HGSｺﾞｼｯｸM" panose="020B0600000000000000" pitchFamily="50" charset="-128"/>
              </a:rPr>
              <a:t>検討を</a:t>
            </a:r>
            <a:r>
              <a:rPr lang="ja-JP" altLang="en-US" sz="2400" dirty="0" smtClean="0">
                <a:latin typeface="HGSｺﾞｼｯｸM" panose="020B0600000000000000" pitchFamily="50" charset="-128"/>
                <a:ea typeface="HGSｺﾞｼｯｸM" panose="020B0600000000000000" pitchFamily="50" charset="-128"/>
              </a:rPr>
              <a:t>実施する。</a:t>
            </a:r>
            <a:endParaRPr lang="en-US" altLang="ja-JP" sz="2400" dirty="0">
              <a:latin typeface="HGSｺﾞｼｯｸM" panose="020B0600000000000000" pitchFamily="50" charset="-128"/>
              <a:ea typeface="HGSｺﾞｼｯｸM" panose="020B0600000000000000" pitchFamily="50" charset="-128"/>
            </a:endParaRPr>
          </a:p>
          <a:p>
            <a:endParaRPr lang="en-US" altLang="ja-JP" sz="2400" dirty="0">
              <a:latin typeface="HGSｺﾞｼｯｸM" panose="020B0600000000000000" pitchFamily="50" charset="-128"/>
              <a:ea typeface="HGSｺﾞｼｯｸM" panose="020B0600000000000000" pitchFamily="50" charset="-128"/>
            </a:endParaRPr>
          </a:p>
        </p:txBody>
      </p:sp>
      <p:sp>
        <p:nvSpPr>
          <p:cNvPr id="2" name="テキスト ボックス 1"/>
          <p:cNvSpPr txBox="1"/>
          <p:nvPr/>
        </p:nvSpPr>
        <p:spPr>
          <a:xfrm>
            <a:off x="467544" y="1516722"/>
            <a:ext cx="3005951" cy="400110"/>
          </a:xfrm>
          <a:prstGeom prst="rect">
            <a:avLst/>
          </a:prstGeom>
          <a:solidFill>
            <a:srgbClr val="FFFF00"/>
          </a:solidFill>
        </p:spPr>
        <p:txBody>
          <a:bodyPr wrap="none" rtlCol="0">
            <a:spAutoFit/>
          </a:bodyPr>
          <a:lstStyle/>
          <a:p>
            <a:r>
              <a:rPr kumimoji="1" lang="ja-JP" altLang="en-US" sz="2000" dirty="0">
                <a:latin typeface="HGSｺﾞｼｯｸM" panose="020B0600000000000000" pitchFamily="50" charset="-128"/>
                <a:ea typeface="HGSｺﾞｼｯｸM" panose="020B0600000000000000" pitchFamily="50" charset="-128"/>
              </a:rPr>
              <a:t>昨年度審議会の結果から</a:t>
            </a:r>
          </a:p>
        </p:txBody>
      </p:sp>
      <p:sp>
        <p:nvSpPr>
          <p:cNvPr id="3" name="テキスト ボックス 2"/>
          <p:cNvSpPr txBox="1"/>
          <p:nvPr/>
        </p:nvSpPr>
        <p:spPr>
          <a:xfrm>
            <a:off x="815188" y="4719327"/>
            <a:ext cx="7455887" cy="707886"/>
          </a:xfrm>
          <a:prstGeom prst="rect">
            <a:avLst/>
          </a:prstGeom>
          <a:solidFill>
            <a:srgbClr val="FFCCFF"/>
          </a:solidFill>
          <a:ln w="19050">
            <a:solidFill>
              <a:srgbClr val="FF0000"/>
            </a:solidFill>
            <a:prstDash val="lgDash"/>
          </a:ln>
        </p:spPr>
        <p:txBody>
          <a:bodyPr wrap="none" rtlCol="0">
            <a:spAutoFit/>
          </a:bodyPr>
          <a:lstStyle/>
          <a:p>
            <a:pPr marL="342900" indent="-342900">
              <a:buFont typeface="Wingdings" panose="05000000000000000000" pitchFamily="2" charset="2"/>
              <a:buChar char="l"/>
            </a:pPr>
            <a:r>
              <a:rPr kumimoji="1" lang="ja-JP" altLang="en-US" sz="2000" dirty="0">
                <a:latin typeface="HGSｺﾞｼｯｸM" panose="020B0600000000000000" pitchFamily="50" charset="-128"/>
                <a:ea typeface="HGSｺﾞｼｯｸM" panose="020B0600000000000000" pitchFamily="50" charset="-128"/>
              </a:rPr>
              <a:t>構造・工法・コスト比較や更新期間中の交通影響など技術的</a:t>
            </a:r>
            <a:endParaRPr kumimoji="1" lang="en-US" altLang="ja-JP" sz="2000" dirty="0">
              <a:latin typeface="HGSｺﾞｼｯｸM" panose="020B0600000000000000" pitchFamily="50" charset="-128"/>
              <a:ea typeface="HGSｺﾞｼｯｸM" panose="020B0600000000000000" pitchFamily="50" charset="-128"/>
            </a:endParaRPr>
          </a:p>
          <a:p>
            <a:r>
              <a:rPr kumimoji="1" lang="ja-JP" altLang="en-US" sz="2000" dirty="0">
                <a:latin typeface="HGSｺﾞｼｯｸM" panose="020B0600000000000000" pitchFamily="50" charset="-128"/>
                <a:ea typeface="HGSｺﾞｼｯｸM" panose="020B0600000000000000" pitchFamily="50" charset="-128"/>
              </a:rPr>
              <a:t>　・社会的観点</a:t>
            </a:r>
            <a:r>
              <a:rPr lang="ja-JP" altLang="en-US" sz="2000" dirty="0">
                <a:latin typeface="HGSｺﾞｼｯｸM" panose="020B0600000000000000" pitchFamily="50" charset="-128"/>
                <a:ea typeface="HGSｺﾞｼｯｸM" panose="020B0600000000000000" pitchFamily="50" charset="-128"/>
              </a:rPr>
              <a:t>から総合評価を実施。</a:t>
            </a:r>
            <a:endParaRPr lang="en-US" altLang="ja-JP" sz="2000" dirty="0">
              <a:latin typeface="HGSｺﾞｼｯｸM" panose="020B0600000000000000" pitchFamily="50" charset="-128"/>
              <a:ea typeface="HGSｺﾞｼｯｸM" panose="020B0600000000000000" pitchFamily="50" charset="-128"/>
            </a:endParaRPr>
          </a:p>
        </p:txBody>
      </p:sp>
      <p:sp>
        <p:nvSpPr>
          <p:cNvPr id="13" name="テキスト ボックス 12"/>
          <p:cNvSpPr txBox="1"/>
          <p:nvPr/>
        </p:nvSpPr>
        <p:spPr>
          <a:xfrm>
            <a:off x="841828" y="5454101"/>
            <a:ext cx="7258952" cy="307777"/>
          </a:xfrm>
          <a:prstGeom prst="rect">
            <a:avLst/>
          </a:prstGeom>
          <a:noFill/>
        </p:spPr>
        <p:txBody>
          <a:bodyPr wrap="square" rtlCol="0">
            <a:spAutoFit/>
          </a:bodyPr>
          <a:lstStyle/>
          <a:p>
            <a:r>
              <a:rPr lang="en-US" altLang="ja-JP" sz="1400" dirty="0"/>
              <a:t>(</a:t>
            </a:r>
            <a:r>
              <a:rPr lang="ja-JP" altLang="en-US" sz="1400" dirty="0"/>
              <a:t>大阪府都市基盤施設長寿命化計画　平成</a:t>
            </a:r>
            <a:r>
              <a:rPr lang="en-US" altLang="ja-JP" sz="1400" dirty="0"/>
              <a:t>27</a:t>
            </a:r>
            <a:r>
              <a:rPr lang="ja-JP" altLang="en-US" sz="1400" dirty="0"/>
              <a:t>年</a:t>
            </a:r>
            <a:r>
              <a:rPr lang="en-US" altLang="ja-JP" sz="1400" dirty="0"/>
              <a:t>3</a:t>
            </a:r>
            <a:r>
              <a:rPr lang="ja-JP" altLang="en-US" sz="1400" dirty="0"/>
              <a:t>月　「</a:t>
            </a:r>
            <a:r>
              <a:rPr lang="en-US" altLang="ja-JP" sz="1400" dirty="0"/>
              <a:t>2-1</a:t>
            </a:r>
            <a:r>
              <a:rPr lang="ja-JP" altLang="en-US" sz="1400" dirty="0"/>
              <a:t>道路施設長寿命化計画　</a:t>
            </a:r>
            <a:r>
              <a:rPr lang="en-US" altLang="ja-JP" sz="1400" dirty="0"/>
              <a:t>P97</a:t>
            </a:r>
            <a:r>
              <a:rPr lang="ja-JP" altLang="en-US" sz="1400" dirty="0"/>
              <a:t>」より</a:t>
            </a:r>
            <a:r>
              <a:rPr lang="en-US" altLang="ja-JP" sz="1400" dirty="0"/>
              <a:t>)</a:t>
            </a:r>
            <a:endParaRPr kumimoji="1" lang="ja-JP" altLang="en-US" sz="1400" dirty="0"/>
          </a:p>
        </p:txBody>
      </p:sp>
    </p:spTree>
    <p:extLst>
      <p:ext uri="{BB962C8B-B14F-4D97-AF65-F5344CB8AC3E}">
        <p14:creationId xmlns:p14="http://schemas.microsoft.com/office/powerpoint/2010/main" val="3636974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7" name="タイトル 1"/>
          <p:cNvSpPr>
            <a:spLocks noGrp="1"/>
          </p:cNvSpPr>
          <p:nvPr>
            <p:ph type="title"/>
          </p:nvPr>
        </p:nvSpPr>
        <p:spPr>
          <a:xfrm>
            <a:off x="230832" y="238054"/>
            <a:ext cx="8716202" cy="91440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３</a:t>
            </a:r>
            <a:r>
              <a:rPr lang="en-US" altLang="ja-JP" sz="3100" dirty="0">
                <a:solidFill>
                  <a:schemeClr val="tx1"/>
                </a:solidFill>
                <a:latin typeface="HGSｺﾞｼｯｸM" panose="020B0600000000000000" pitchFamily="50" charset="-128"/>
                <a:ea typeface="HGSｺﾞｼｯｸM" panose="020B0600000000000000" pitchFamily="50" charset="-128"/>
              </a:rPr>
              <a:t>.</a:t>
            </a:r>
            <a:r>
              <a:rPr lang="ja-JP" altLang="en-US" sz="3100" dirty="0">
                <a:solidFill>
                  <a:schemeClr val="tx1"/>
                </a:solidFill>
                <a:latin typeface="HGSｺﾞｼｯｸM" panose="020B0600000000000000" pitchFamily="50" charset="-128"/>
                <a:ea typeface="HGSｺﾞｼｯｸM" panose="020B0600000000000000" pitchFamily="50" charset="-128"/>
              </a:rPr>
              <a:t>更新判定フローの閾値の検討</a:t>
            </a:r>
            <a:r>
              <a:rPr lang="en-US" altLang="ja-JP" sz="3100" dirty="0">
                <a:solidFill>
                  <a:schemeClr val="tx1"/>
                </a:solidFill>
                <a:latin typeface="HGSｺﾞｼｯｸM" panose="020B0600000000000000" pitchFamily="50" charset="-128"/>
                <a:ea typeface="HGSｺﾞｼｯｸM" panose="020B0600000000000000" pitchFamily="50" charset="-128"/>
              </a:rPr>
              <a:t/>
            </a:r>
            <a:br>
              <a:rPr lang="en-US" altLang="ja-JP" sz="3100" dirty="0">
                <a:solidFill>
                  <a:schemeClr val="tx1"/>
                </a:solidFill>
                <a:latin typeface="HGSｺﾞｼｯｸM" panose="020B0600000000000000" pitchFamily="50" charset="-128"/>
                <a:ea typeface="HGSｺﾞｼｯｸM" panose="020B0600000000000000" pitchFamily="50" charset="-128"/>
              </a:rPr>
            </a:br>
            <a:r>
              <a:rPr lang="ja-JP" altLang="en-US" sz="3100" dirty="0">
                <a:solidFill>
                  <a:schemeClr val="tx1"/>
                </a:solidFill>
                <a:latin typeface="HGSｺﾞｼｯｸM" panose="020B0600000000000000" pitchFamily="50" charset="-128"/>
                <a:ea typeface="HGSｺﾞｼｯｸM" panose="020B0600000000000000" pitchFamily="50" charset="-128"/>
              </a:rPr>
              <a:t>　</a:t>
            </a:r>
            <a:r>
              <a:rPr lang="ja-JP" altLang="en-US" sz="2700" dirty="0">
                <a:solidFill>
                  <a:schemeClr val="tx1"/>
                </a:solidFill>
                <a:latin typeface="HGSｺﾞｼｯｸM" panose="020B0600000000000000" pitchFamily="50" charset="-128"/>
                <a:ea typeface="HGSｺﾞｼｯｸM" panose="020B0600000000000000" pitchFamily="50" charset="-128"/>
              </a:rPr>
              <a:t>１）閾値のキャリブレーション</a:t>
            </a:r>
          </a:p>
        </p:txBody>
      </p:sp>
      <p:sp>
        <p:nvSpPr>
          <p:cNvPr id="15" name="フッター プレースホルダー 2"/>
          <p:cNvSpPr>
            <a:spLocks noGrp="1"/>
          </p:cNvSpPr>
          <p:nvPr>
            <p:ph type="ftr" sz="quarter" idx="11"/>
          </p:nvPr>
        </p:nvSpPr>
        <p:spPr>
          <a:xfrm>
            <a:off x="5148064" y="6396567"/>
            <a:ext cx="3505200" cy="365760"/>
          </a:xfrm>
        </p:spPr>
        <p:txBody>
          <a:bodyPr/>
          <a:lstStyle/>
          <a:p>
            <a:r>
              <a:rPr kumimoji="1" lang="ja-JP" altLang="en-US" dirty="0"/>
              <a:t>資料１－１</a:t>
            </a:r>
          </a:p>
        </p:txBody>
      </p:sp>
      <p:sp>
        <p:nvSpPr>
          <p:cNvPr id="19" name="正方形/長方形 18"/>
          <p:cNvSpPr/>
          <p:nvPr/>
        </p:nvSpPr>
        <p:spPr>
          <a:xfrm>
            <a:off x="520530" y="1268760"/>
            <a:ext cx="8327032" cy="3785652"/>
          </a:xfrm>
          <a:prstGeom prst="rect">
            <a:avLst/>
          </a:prstGeom>
          <a:noFill/>
        </p:spPr>
        <p:txBody>
          <a:bodyPr wrap="square" rtlCol="0">
            <a:spAutoFit/>
          </a:bodyPr>
          <a:lstStyle/>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点以上」かつ「橋齢以外の</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600" b="1" dirty="0">
              <a:latin typeface="HGSｺﾞｼｯｸM" panose="020B0600000000000000" pitchFamily="50" charset="-128"/>
              <a:ea typeface="HGSｺﾞｼｯｸM" panose="020B0600000000000000" pitchFamily="50" charset="-128"/>
            </a:endParaRPr>
          </a:p>
          <a:p>
            <a:endParaRPr lang="en-US" altLang="ja-JP" sz="1600" b="1" dirty="0">
              <a:latin typeface="HGSｺﾞｼｯｸM" panose="020B0600000000000000" pitchFamily="50" charset="-128"/>
              <a:ea typeface="HGSｺﾞｼｯｸM" panose="020B0600000000000000" pitchFamily="50" charset="-128"/>
            </a:endParaRPr>
          </a:p>
          <a:p>
            <a:endParaRPr lang="en-US" altLang="ja-JP" sz="1600" b="1" dirty="0">
              <a:latin typeface="HGSｺﾞｼｯｸM" panose="020B0600000000000000" pitchFamily="50" charset="-128"/>
              <a:ea typeface="HGSｺﾞｼｯｸM" panose="020B0600000000000000" pitchFamily="50" charset="-128"/>
            </a:endParaRPr>
          </a:p>
          <a:p>
            <a:r>
              <a:rPr lang="ja-JP" altLang="en-US" sz="1600" b="1" dirty="0">
                <a:latin typeface="HGSｺﾞｼｯｸM" panose="020B0600000000000000" pitchFamily="50" charset="-128"/>
                <a:ea typeface="HGSｺﾞｼｯｸM" panose="020B0600000000000000" pitchFamily="50" charset="-128"/>
              </a:rPr>
              <a:t>キャリブレーション①</a:t>
            </a:r>
            <a:endParaRPr lang="en-US" altLang="ja-JP" sz="1600" b="1" dirty="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点以上」かつ「橋齢以外の</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b="1" dirty="0">
                <a:latin typeface="HGSｺﾞｼｯｸM" panose="020B0600000000000000" pitchFamily="50" charset="-128"/>
                <a:ea typeface="HGSｺﾞｼｯｸM" panose="020B0600000000000000" pitchFamily="50" charset="-128"/>
              </a:rPr>
              <a:t>キャリブレーション②</a:t>
            </a:r>
            <a:endParaRPr lang="en-US" altLang="ja-JP" sz="1600" b="1" dirty="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点以上」かつ「橋齢以外の</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endParaRPr lang="en-US" altLang="ja-JP" sz="2000" dirty="0">
              <a:latin typeface="HGSｺﾞｼｯｸM" panose="020B0600000000000000" pitchFamily="50" charset="-128"/>
              <a:ea typeface="HGSｺﾞｼｯｸM" panose="020B0600000000000000" pitchFamily="50" charset="-128"/>
            </a:endParaRPr>
          </a:p>
        </p:txBody>
      </p:sp>
      <p:sp>
        <p:nvSpPr>
          <p:cNvPr id="2" name="正方形/長方形 1"/>
          <p:cNvSpPr/>
          <p:nvPr/>
        </p:nvSpPr>
        <p:spPr>
          <a:xfrm>
            <a:off x="2585081" y="5055567"/>
            <a:ext cx="6336704" cy="461665"/>
          </a:xfrm>
          <a:prstGeom prst="rect">
            <a:avLst/>
          </a:prstGeom>
          <a:solidFill>
            <a:schemeClr val="accent4">
              <a:lumMod val="40000"/>
              <a:lumOff val="60000"/>
            </a:schemeClr>
          </a:solidFill>
        </p:spPr>
        <p:txBody>
          <a:bodyPr wrap="square">
            <a:spAutoFit/>
          </a:bodyPr>
          <a:lstStyle/>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注）小項目は、資料</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1-3</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「性能評価マトリクス及び評価指標について」の４３項目を指す</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大項目は、　　　　　　　　　　　　　</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１８項目　</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ja-JP" altLang="en-US" sz="1200" dirty="0"/>
          </a:p>
        </p:txBody>
      </p:sp>
      <p:sp>
        <p:nvSpPr>
          <p:cNvPr id="9" name="下矢印 8"/>
          <p:cNvSpPr/>
          <p:nvPr/>
        </p:nvSpPr>
        <p:spPr>
          <a:xfrm>
            <a:off x="1463196" y="5214392"/>
            <a:ext cx="697979" cy="230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12648" y="5601434"/>
            <a:ext cx="8327032" cy="707886"/>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現時点で抽出される橋梁数の確認</a:t>
            </a:r>
            <a:endParaRPr lang="en-US" altLang="ja-JP" sz="2000" dirty="0">
              <a:latin typeface="HGSｺﾞｼｯｸM" panose="020B0600000000000000" pitchFamily="50" charset="-128"/>
              <a:ea typeface="HGSｺﾞｼｯｸM" panose="020B0600000000000000" pitchFamily="50" charset="-128"/>
            </a:endParaRPr>
          </a:p>
          <a:p>
            <a:pPr marL="342900" indent="-3429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rPr>
              <a:t>将来抽出される橋梁の傾向及び橋数変動の確認</a:t>
            </a:r>
            <a:endParaRPr lang="en-US" altLang="ja-JP" sz="2000" dirty="0">
              <a:latin typeface="HGSｺﾞｼｯｸM" panose="020B0600000000000000" pitchFamily="50" charset="-128"/>
              <a:ea typeface="HGSｺﾞｼｯｸM" panose="020B0600000000000000" pitchFamily="50" charset="-128"/>
            </a:endParaRPr>
          </a:p>
        </p:txBody>
      </p:sp>
      <p:sp>
        <p:nvSpPr>
          <p:cNvPr id="23" name="テキスト ボックス 22"/>
          <p:cNvSpPr txBox="1"/>
          <p:nvPr/>
        </p:nvSpPr>
        <p:spPr>
          <a:xfrm>
            <a:off x="517480" y="2204864"/>
            <a:ext cx="3262432" cy="400110"/>
          </a:xfrm>
          <a:prstGeom prst="rect">
            <a:avLst/>
          </a:prstGeom>
          <a:solidFill>
            <a:srgbClr val="FFFF00"/>
          </a:solidFill>
        </p:spPr>
        <p:txBody>
          <a:bodyPr wrap="none" rtlCol="0">
            <a:spAutoFit/>
          </a:bodyPr>
          <a:lstStyle/>
          <a:p>
            <a:r>
              <a:rPr lang="ja-JP" altLang="en-US" sz="2000" dirty="0">
                <a:latin typeface="HGSｺﾞｼｯｸM" panose="020B0600000000000000" pitchFamily="50" charset="-128"/>
                <a:ea typeface="HGSｺﾞｼｯｸM" panose="020B0600000000000000" pitchFamily="50" charset="-128"/>
              </a:rPr>
              <a:t>今回のキャリブレーション</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3" name="テキスト ボックス 2"/>
          <p:cNvSpPr txBox="1"/>
          <p:nvPr/>
        </p:nvSpPr>
        <p:spPr>
          <a:xfrm>
            <a:off x="542137" y="2708920"/>
            <a:ext cx="8244565" cy="369332"/>
          </a:xfrm>
          <a:prstGeom prst="rect">
            <a:avLst/>
          </a:prstGeom>
          <a:solidFill>
            <a:srgbClr val="002060"/>
          </a:solidFill>
        </p:spPr>
        <p:txBody>
          <a:bodyPr wrap="none" rtlCol="0">
            <a:spAutoFit/>
          </a:bodyPr>
          <a:lstStyle/>
          <a:p>
            <a:r>
              <a:rPr lang="ja-JP" altLang="en-US"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マトリクス評価指標を再考察（高齢橋の経過年次を</a:t>
            </a:r>
            <a:r>
              <a:rPr lang="en-US" altLang="ja-JP"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100</a:t>
            </a:r>
            <a:r>
              <a:rPr lang="ja-JP" altLang="en-US"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年に見直し）</a:t>
            </a:r>
            <a:endParaRPr kumimoji="1" lang="ja-JP" altLang="en-US" b="1" dirty="0">
              <a:solidFill>
                <a:schemeClr val="bg1"/>
              </a:solidFill>
            </a:endParaRPr>
          </a:p>
        </p:txBody>
      </p:sp>
      <p:sp>
        <p:nvSpPr>
          <p:cNvPr id="17" name="テキスト ボックス 16"/>
          <p:cNvSpPr txBox="1"/>
          <p:nvPr/>
        </p:nvSpPr>
        <p:spPr>
          <a:xfrm>
            <a:off x="563756" y="1228690"/>
            <a:ext cx="2236510" cy="400110"/>
          </a:xfrm>
          <a:prstGeom prst="rect">
            <a:avLst/>
          </a:prstGeom>
          <a:solidFill>
            <a:srgbClr val="FFFF00"/>
          </a:solidFill>
        </p:spPr>
        <p:txBody>
          <a:bodyPr wrap="none" rtlCol="0">
            <a:spAutoFit/>
          </a:bodyPr>
          <a:lstStyle/>
          <a:p>
            <a:r>
              <a:rPr lang="ja-JP" altLang="en-US" sz="2000" dirty="0">
                <a:latin typeface="HGSｺﾞｼｯｸM" panose="020B0600000000000000" pitchFamily="50" charset="-128"/>
                <a:ea typeface="HGSｺﾞｼｯｸM" panose="020B0600000000000000" pitchFamily="50" charset="-128"/>
              </a:rPr>
              <a:t>昨年度の閾値　　</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13" name="下矢印 12"/>
          <p:cNvSpPr/>
          <p:nvPr/>
        </p:nvSpPr>
        <p:spPr>
          <a:xfrm>
            <a:off x="1450717" y="3270176"/>
            <a:ext cx="697979" cy="230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437869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21F9457-FBF3-4EE1-94D0-62FD85639237}"/>
</file>

<file path=customXml/itemProps2.xml><?xml version="1.0" encoding="utf-8"?>
<ds:datastoreItem xmlns:ds="http://schemas.openxmlformats.org/officeDocument/2006/customXml" ds:itemID="{D48A2069-17D8-41DC-9828-B134023612DA}"/>
</file>

<file path=customXml/itemProps3.xml><?xml version="1.0" encoding="utf-8"?>
<ds:datastoreItem xmlns:ds="http://schemas.openxmlformats.org/officeDocument/2006/customXml" ds:itemID="{DDB91470-83E3-421A-BBFE-33B3FE1F97BF}"/>
</file>

<file path=docProps/app.xml><?xml version="1.0" encoding="utf-8"?>
<Properties xmlns="http://schemas.openxmlformats.org/officeDocument/2006/extended-properties" xmlns:vt="http://schemas.openxmlformats.org/officeDocument/2006/docPropsVTypes">
  <Template>Origin</Template>
  <TotalTime>16228</TotalTime>
  <Words>4191</Words>
  <Application>Microsoft Office PowerPoint</Application>
  <PresentationFormat>画面に合わせる (4:3)</PresentationFormat>
  <Paragraphs>1199</Paragraphs>
  <Slides>44</Slides>
  <Notes>30</Notes>
  <HiddenSlides>0</HiddenSlides>
  <MMClips>0</MMClips>
  <ScaleCrop>false</ScaleCrop>
  <HeadingPairs>
    <vt:vector size="4" baseType="variant">
      <vt:variant>
        <vt:lpstr>テーマ</vt:lpstr>
      </vt:variant>
      <vt:variant>
        <vt:i4>1</vt:i4>
      </vt:variant>
      <vt:variant>
        <vt:lpstr>スライド タイトル</vt:lpstr>
      </vt:variant>
      <vt:variant>
        <vt:i4>44</vt:i4>
      </vt:variant>
    </vt:vector>
  </HeadingPairs>
  <TitlesOfParts>
    <vt:vector size="45" baseType="lpstr">
      <vt:lpstr>アース</vt:lpstr>
      <vt:lpstr>橋梁更新判定フローによる更新すべき施設の抽出について　　　　　</vt:lpstr>
      <vt:lpstr>PowerPoint プレゼンテーション</vt:lpstr>
      <vt:lpstr>１．更新計画の概要</vt:lpstr>
      <vt:lpstr>１．更新計画の概要</vt:lpstr>
      <vt:lpstr>１．更新計画の概要</vt:lpstr>
      <vt:lpstr>２．前回までの検討内容</vt:lpstr>
      <vt:lpstr>２．前回までの検討内容</vt:lpstr>
      <vt:lpstr>２．前回までの検討内容 　３）課題</vt:lpstr>
      <vt:lpstr>３.更新判定フローの閾値の検討 　１）閾値のキャリブレーション</vt:lpstr>
      <vt:lpstr>３.更新判定フローの閾値の検討 　１）高齢橋の経過年次を70年➡100年に見直し</vt:lpstr>
      <vt:lpstr>３.更新判定フローの閾値の検討 　２）閾値のキャリブレーション①</vt:lpstr>
      <vt:lpstr>３.更新判定フローの閾値の検討 　２）閾値のキャリブレーション②</vt:lpstr>
      <vt:lpstr>３.更新判定フローの閾値の検討 　３）将来抽出される橋数変動の確認</vt:lpstr>
      <vt:lpstr>３.更新判定フローの閾値の検討 　４）更新判定橋梁数に影響を与える要因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４．抽出済み２橋の検討状況 　１）大正大橋の概要（1/3）</vt:lpstr>
      <vt:lpstr>４．抽出済み２橋の検討経過報告 　１）大正大橋の概要（2/3）</vt:lpstr>
      <vt:lpstr>４．抽出済み２橋の検討経過報告 　１）大正大橋の概要（3/3）</vt:lpstr>
      <vt:lpstr>４．抽出済み２橋の検討状況　 　２）大正大橋の維持管理案</vt:lpstr>
      <vt:lpstr>４．抽出済み２橋の検討状況 　３）大正大橋の更新案</vt:lpstr>
      <vt:lpstr>４．抽出済み２橋の検討状況 　４）大正橋の概要（1/3）</vt:lpstr>
      <vt:lpstr>４．抽出済み２橋の検討状況 　４）大正橋の概要（2/3）</vt:lpstr>
      <vt:lpstr>４．抽出済み２橋の検討状況 　４）大正橋の概要（3/3）</vt:lpstr>
      <vt:lpstr>４．抽出済み２橋の検討状況 　５）大正橋の維持管理案</vt:lpstr>
      <vt:lpstr>４．抽出済み２橋の検討状況 　６）大正橋の更新案</vt:lpstr>
      <vt:lpstr>４．抽出済み２橋の検討状況 　７）大正大橋・大正橋の検討項目(2/2)</vt:lpstr>
      <vt:lpstr>４．抽出済み２橋の検討状況 　７）大正大橋・大正橋の検討項目(1/2)</vt:lpstr>
      <vt:lpstr>４．抽出済み２橋の検討状況 　８）ＬＣＣの比較方法（案）(1/3)</vt:lpstr>
      <vt:lpstr>４．抽出済み２橋の検討状況 　８）ＬＣＣの比較方法（案）(2/3)</vt:lpstr>
      <vt:lpstr>４．抽出済み２橋の検討状況 ８）ＬＣＣの比較方法（案）(3/3)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６．まとめ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751</cp:revision>
  <cp:lastPrinted>2016-09-14T12:09:14Z</cp:lastPrinted>
  <dcterms:created xsi:type="dcterms:W3CDTF">2015-11-17T02:43:53Z</dcterms:created>
  <dcterms:modified xsi:type="dcterms:W3CDTF">2016-09-27T04:29:47Z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