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39"/>
  </p:notesMasterIdLst>
  <p:handoutMasterIdLst>
    <p:handoutMasterId r:id="rId40"/>
  </p:handoutMasterIdLst>
  <p:sldIdLst>
    <p:sldId id="256" r:id="rId5"/>
    <p:sldId id="460" r:id="rId6"/>
    <p:sldId id="440" r:id="rId7"/>
    <p:sldId id="441" r:id="rId8"/>
    <p:sldId id="443" r:id="rId9"/>
    <p:sldId id="450" r:id="rId10"/>
    <p:sldId id="451" r:id="rId11"/>
    <p:sldId id="449" r:id="rId12"/>
    <p:sldId id="448" r:id="rId13"/>
    <p:sldId id="491" r:id="rId14"/>
    <p:sldId id="459" r:id="rId15"/>
    <p:sldId id="481" r:id="rId16"/>
    <p:sldId id="444" r:id="rId17"/>
    <p:sldId id="482" r:id="rId18"/>
    <p:sldId id="487" r:id="rId19"/>
    <p:sldId id="488" r:id="rId20"/>
    <p:sldId id="489" r:id="rId21"/>
    <p:sldId id="490" r:id="rId22"/>
    <p:sldId id="485" r:id="rId23"/>
    <p:sldId id="492" r:id="rId24"/>
    <p:sldId id="494" r:id="rId25"/>
    <p:sldId id="495" r:id="rId26"/>
    <p:sldId id="493" r:id="rId27"/>
    <p:sldId id="445" r:id="rId28"/>
    <p:sldId id="486" r:id="rId29"/>
    <p:sldId id="478" r:id="rId30"/>
    <p:sldId id="468" r:id="rId31"/>
    <p:sldId id="470" r:id="rId32"/>
    <p:sldId id="480" r:id="rId33"/>
    <p:sldId id="473" r:id="rId34"/>
    <p:sldId id="472" r:id="rId35"/>
    <p:sldId id="476" r:id="rId36"/>
    <p:sldId id="479" r:id="rId37"/>
    <p:sldId id="477" r:id="rId3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00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9" autoAdjust="0"/>
    <p:restoredTop sz="94700" autoAdjust="0"/>
  </p:normalViewPr>
  <p:slideViewPr>
    <p:cSldViewPr>
      <p:cViewPr varScale="1">
        <p:scale>
          <a:sx n="70" d="100"/>
          <a:sy n="70" d="100"/>
        </p:scale>
        <p:origin x="-132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2.xml.rels><?xml version="1.0" encoding="UTF-8" standalone="yes"?>
<Relationships xmlns="http://schemas.openxmlformats.org/package/2006/relationships"><Relationship Id="rId1" Type="http://schemas.openxmlformats.org/officeDocument/2006/relationships/oleObject" Target="file:///\\10000ws200594\H\&#12304;&#65297;&#65305;&#12305;&#37117;&#24066;&#22522;&#30436;&#26045;&#35373;&#32173;&#25345;&#31649;&#29702;&#23529;&#35696;&#20250;\H28&#24180;&#24230;\090_&#38468;&#23646;&#29289;&#65288;&#29031;&#26126;&#20498;&#22730;&#65289;\$$$&#37096;&#20250;\160714_&#29031;&#26126;&#26609;&#32202;&#24613;&#28857;&#26908;&#32080;&#2652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10000ws200594\H\&#12304;&#65297;&#65305;&#12305;&#37117;&#24066;&#22522;&#30436;&#26045;&#35373;&#32173;&#25345;&#31649;&#29702;&#23529;&#35696;&#20250;\H28&#24180;&#24230;\090_&#38468;&#23646;&#29289;&#65288;&#29031;&#26126;&#20498;&#22730;&#65289;\$$$&#37096;&#20250;\160714_&#29031;&#26126;&#26609;&#32202;&#24613;&#28857;&#26908;&#32080;&#2652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10000ws200594\H\&#12304;&#65297;&#65305;&#12305;&#37117;&#24066;&#22522;&#30436;&#26045;&#35373;&#32173;&#25345;&#31649;&#29702;&#23529;&#35696;&#20250;\H28&#24180;&#24230;\090_&#38468;&#23646;&#29289;&#65288;&#29031;&#26126;&#20498;&#22730;&#65289;\$$$&#37096;&#20250;\160714_&#29031;&#26126;&#26609;&#32202;&#24613;&#28857;&#26908;&#32080;&#26524;.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1400"/>
            </a:pPr>
            <a:r>
              <a:rPr lang="ja-JP" altLang="en-US" sz="1400" dirty="0" smtClean="0"/>
              <a:t>照明灯</a:t>
            </a:r>
            <a:endParaRPr lang="ja-JP" sz="1400" dirty="0"/>
          </a:p>
        </c:rich>
      </c:tx>
      <c:layout/>
      <c:overlay val="0"/>
    </c:title>
    <c:autoTitleDeleted val="0"/>
    <c:plotArea>
      <c:layout/>
      <c:pieChart>
        <c:varyColors val="1"/>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基礎</a:t>
            </a:r>
            <a:r>
              <a:rPr lang="ja-JP" dirty="0" smtClean="0"/>
              <a:t>形式別</a:t>
            </a:r>
            <a:r>
              <a:rPr lang="ja-JP" altLang="en-US" dirty="0" smtClean="0"/>
              <a:t>の判定結果</a:t>
            </a:r>
            <a:endParaRPr lang="ja-JP" dirty="0"/>
          </a:p>
        </c:rich>
      </c:tx>
      <c:layout/>
      <c:overlay val="0"/>
    </c:title>
    <c:autoTitleDeleted val="0"/>
    <c:plotArea>
      <c:layout/>
      <c:barChart>
        <c:barDir val="col"/>
        <c:grouping val="clustered"/>
        <c:varyColors val="0"/>
        <c:ser>
          <c:idx val="0"/>
          <c:order val="0"/>
          <c:tx>
            <c:strRef>
              <c:f>判定Ⅲ!$AG$246</c:f>
              <c:strCache>
                <c:ptCount val="1"/>
                <c:pt idx="0">
                  <c:v>判定①</c:v>
                </c:pt>
              </c:strCache>
            </c:strRef>
          </c:tx>
          <c:invertIfNegative val="0"/>
          <c:cat>
            <c:strRef>
              <c:f>判定Ⅲ!$AH$245:$AI$245</c:f>
              <c:strCache>
                <c:ptCount val="2"/>
                <c:pt idx="0">
                  <c:v>埋め込み式</c:v>
                </c:pt>
                <c:pt idx="1">
                  <c:v>ベースプレート式</c:v>
                </c:pt>
              </c:strCache>
            </c:strRef>
          </c:cat>
          <c:val>
            <c:numRef>
              <c:f>判定Ⅲ!$AH$246:$AI$246</c:f>
              <c:numCache>
                <c:formatCode>General</c:formatCode>
                <c:ptCount val="2"/>
                <c:pt idx="0">
                  <c:v>5756</c:v>
                </c:pt>
                <c:pt idx="1">
                  <c:v>9902</c:v>
                </c:pt>
              </c:numCache>
            </c:numRef>
          </c:val>
        </c:ser>
        <c:ser>
          <c:idx val="1"/>
          <c:order val="1"/>
          <c:tx>
            <c:strRef>
              <c:f>判定Ⅲ!$AG$247</c:f>
              <c:strCache>
                <c:ptCount val="1"/>
                <c:pt idx="0">
                  <c:v>判定②</c:v>
                </c:pt>
              </c:strCache>
            </c:strRef>
          </c:tx>
          <c:invertIfNegative val="0"/>
          <c:cat>
            <c:strRef>
              <c:f>判定Ⅲ!$AH$245:$AI$245</c:f>
              <c:strCache>
                <c:ptCount val="2"/>
                <c:pt idx="0">
                  <c:v>埋め込み式</c:v>
                </c:pt>
                <c:pt idx="1">
                  <c:v>ベースプレート式</c:v>
                </c:pt>
              </c:strCache>
            </c:strRef>
          </c:cat>
          <c:val>
            <c:numRef>
              <c:f>判定Ⅲ!$AH$247:$AI$247</c:f>
              <c:numCache>
                <c:formatCode>General</c:formatCode>
                <c:ptCount val="2"/>
                <c:pt idx="0">
                  <c:v>1136</c:v>
                </c:pt>
                <c:pt idx="1">
                  <c:v>1556</c:v>
                </c:pt>
              </c:numCache>
            </c:numRef>
          </c:val>
        </c:ser>
        <c:ser>
          <c:idx val="2"/>
          <c:order val="2"/>
          <c:tx>
            <c:strRef>
              <c:f>判定Ⅲ!$AG$248</c:f>
              <c:strCache>
                <c:ptCount val="1"/>
                <c:pt idx="0">
                  <c:v>判定③</c:v>
                </c:pt>
              </c:strCache>
            </c:strRef>
          </c:tx>
          <c:invertIfNegative val="0"/>
          <c:cat>
            <c:strRef>
              <c:f>判定Ⅲ!$AH$245:$AI$245</c:f>
              <c:strCache>
                <c:ptCount val="2"/>
                <c:pt idx="0">
                  <c:v>埋め込み式</c:v>
                </c:pt>
                <c:pt idx="1">
                  <c:v>ベースプレート式</c:v>
                </c:pt>
              </c:strCache>
            </c:strRef>
          </c:cat>
          <c:val>
            <c:numRef>
              <c:f>判定Ⅲ!$AH$248:$AI$248</c:f>
              <c:numCache>
                <c:formatCode>General</c:formatCode>
                <c:ptCount val="2"/>
                <c:pt idx="0">
                  <c:v>92</c:v>
                </c:pt>
                <c:pt idx="1">
                  <c:v>68</c:v>
                </c:pt>
              </c:numCache>
            </c:numRef>
          </c:val>
        </c:ser>
        <c:dLbls>
          <c:showLegendKey val="0"/>
          <c:showVal val="0"/>
          <c:showCatName val="0"/>
          <c:showSerName val="0"/>
          <c:showPercent val="0"/>
          <c:showBubbleSize val="0"/>
        </c:dLbls>
        <c:gapWidth val="75"/>
        <c:overlap val="-25"/>
        <c:axId val="200874624"/>
        <c:axId val="205761920"/>
      </c:barChart>
      <c:catAx>
        <c:axId val="200874624"/>
        <c:scaling>
          <c:orientation val="minMax"/>
        </c:scaling>
        <c:delete val="0"/>
        <c:axPos val="b"/>
        <c:majorTickMark val="none"/>
        <c:minorTickMark val="none"/>
        <c:tickLblPos val="nextTo"/>
        <c:txPr>
          <a:bodyPr/>
          <a:lstStyle/>
          <a:p>
            <a:pPr>
              <a:defRPr sz="1400"/>
            </a:pPr>
            <a:endParaRPr lang="ja-JP"/>
          </a:p>
        </c:txPr>
        <c:crossAx val="205761920"/>
        <c:crosses val="autoZero"/>
        <c:auto val="1"/>
        <c:lblAlgn val="ctr"/>
        <c:lblOffset val="100"/>
        <c:noMultiLvlLbl val="0"/>
      </c:catAx>
      <c:valAx>
        <c:axId val="205761920"/>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200874624"/>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根巻</a:t>
            </a:r>
            <a:r>
              <a:rPr lang="ja-JP" dirty="0" smtClean="0"/>
              <a:t>コンクリート別</a:t>
            </a:r>
            <a:r>
              <a:rPr lang="ja-JP" altLang="en-US" dirty="0" smtClean="0"/>
              <a:t>の判定結果</a:t>
            </a:r>
            <a:endParaRPr lang="ja-JP" dirty="0"/>
          </a:p>
        </c:rich>
      </c:tx>
      <c:layout/>
      <c:overlay val="0"/>
    </c:title>
    <c:autoTitleDeleted val="0"/>
    <c:plotArea>
      <c:layout/>
      <c:barChart>
        <c:barDir val="col"/>
        <c:grouping val="clustered"/>
        <c:varyColors val="0"/>
        <c:ser>
          <c:idx val="0"/>
          <c:order val="0"/>
          <c:tx>
            <c:strRef>
              <c:f>判定Ⅲ!$AG$252</c:f>
              <c:strCache>
                <c:ptCount val="1"/>
                <c:pt idx="0">
                  <c:v>判定①</c:v>
                </c:pt>
              </c:strCache>
            </c:strRef>
          </c:tx>
          <c:invertIfNegative val="0"/>
          <c:cat>
            <c:strRef>
              <c:f>判定Ⅲ!$AH$251:$AI$251</c:f>
              <c:strCache>
                <c:ptCount val="2"/>
                <c:pt idx="0">
                  <c:v>有り</c:v>
                </c:pt>
                <c:pt idx="1">
                  <c:v>無し</c:v>
                </c:pt>
              </c:strCache>
            </c:strRef>
          </c:cat>
          <c:val>
            <c:numRef>
              <c:f>判定Ⅲ!$AH$252:$AI$252</c:f>
              <c:numCache>
                <c:formatCode>General</c:formatCode>
                <c:ptCount val="2"/>
                <c:pt idx="0">
                  <c:v>8914</c:v>
                </c:pt>
                <c:pt idx="1">
                  <c:v>6744</c:v>
                </c:pt>
              </c:numCache>
            </c:numRef>
          </c:val>
        </c:ser>
        <c:ser>
          <c:idx val="1"/>
          <c:order val="1"/>
          <c:tx>
            <c:strRef>
              <c:f>判定Ⅲ!$AG$253</c:f>
              <c:strCache>
                <c:ptCount val="1"/>
                <c:pt idx="0">
                  <c:v>判定②</c:v>
                </c:pt>
              </c:strCache>
            </c:strRef>
          </c:tx>
          <c:invertIfNegative val="0"/>
          <c:cat>
            <c:strRef>
              <c:f>判定Ⅲ!$AH$251:$AI$251</c:f>
              <c:strCache>
                <c:ptCount val="2"/>
                <c:pt idx="0">
                  <c:v>有り</c:v>
                </c:pt>
                <c:pt idx="1">
                  <c:v>無し</c:v>
                </c:pt>
              </c:strCache>
            </c:strRef>
          </c:cat>
          <c:val>
            <c:numRef>
              <c:f>判定Ⅲ!$AH$253:$AI$253</c:f>
              <c:numCache>
                <c:formatCode>General</c:formatCode>
                <c:ptCount val="2"/>
                <c:pt idx="0">
                  <c:v>1252</c:v>
                </c:pt>
                <c:pt idx="1">
                  <c:v>1440</c:v>
                </c:pt>
              </c:numCache>
            </c:numRef>
          </c:val>
        </c:ser>
        <c:ser>
          <c:idx val="2"/>
          <c:order val="2"/>
          <c:tx>
            <c:strRef>
              <c:f>判定Ⅲ!$AG$254</c:f>
              <c:strCache>
                <c:ptCount val="1"/>
                <c:pt idx="0">
                  <c:v>判定③</c:v>
                </c:pt>
              </c:strCache>
            </c:strRef>
          </c:tx>
          <c:invertIfNegative val="0"/>
          <c:cat>
            <c:strRef>
              <c:f>判定Ⅲ!$AH$251:$AI$251</c:f>
              <c:strCache>
                <c:ptCount val="2"/>
                <c:pt idx="0">
                  <c:v>有り</c:v>
                </c:pt>
                <c:pt idx="1">
                  <c:v>無し</c:v>
                </c:pt>
              </c:strCache>
            </c:strRef>
          </c:cat>
          <c:val>
            <c:numRef>
              <c:f>判定Ⅲ!$AH$254:$AI$254</c:f>
              <c:numCache>
                <c:formatCode>General</c:formatCode>
                <c:ptCount val="2"/>
                <c:pt idx="0">
                  <c:v>76</c:v>
                </c:pt>
                <c:pt idx="1">
                  <c:v>84</c:v>
                </c:pt>
              </c:numCache>
            </c:numRef>
          </c:val>
        </c:ser>
        <c:dLbls>
          <c:showLegendKey val="0"/>
          <c:showVal val="0"/>
          <c:showCatName val="0"/>
          <c:showSerName val="0"/>
          <c:showPercent val="0"/>
          <c:showBubbleSize val="0"/>
        </c:dLbls>
        <c:gapWidth val="75"/>
        <c:overlap val="-25"/>
        <c:axId val="233171584"/>
        <c:axId val="233173376"/>
      </c:barChart>
      <c:catAx>
        <c:axId val="233171584"/>
        <c:scaling>
          <c:orientation val="minMax"/>
        </c:scaling>
        <c:delete val="0"/>
        <c:axPos val="b"/>
        <c:majorTickMark val="none"/>
        <c:minorTickMark val="none"/>
        <c:tickLblPos val="nextTo"/>
        <c:txPr>
          <a:bodyPr/>
          <a:lstStyle/>
          <a:p>
            <a:pPr>
              <a:defRPr sz="1400"/>
            </a:pPr>
            <a:endParaRPr lang="ja-JP"/>
          </a:p>
        </c:txPr>
        <c:crossAx val="233173376"/>
        <c:crosses val="autoZero"/>
        <c:auto val="1"/>
        <c:lblAlgn val="ctr"/>
        <c:lblOffset val="100"/>
        <c:noMultiLvlLbl val="0"/>
      </c:catAx>
      <c:valAx>
        <c:axId val="233173376"/>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233171584"/>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400"/>
            </a:pPr>
            <a:r>
              <a:rPr lang="ja-JP" altLang="en-US" sz="1400"/>
              <a:t>標識</a:t>
            </a:r>
          </a:p>
        </c:rich>
      </c:tx>
      <c:layout/>
      <c:overlay val="0"/>
    </c:title>
    <c:autoTitleDeleted val="0"/>
    <c:plotArea>
      <c:layout/>
      <c:pieChart>
        <c:varyColors val="1"/>
        <c:ser>
          <c:idx val="0"/>
          <c:order val="0"/>
          <c:dLbls>
            <c:showLegendKey val="0"/>
            <c:showVal val="0"/>
            <c:showCatName val="1"/>
            <c:showSerName val="0"/>
            <c:showPercent val="1"/>
            <c:showBubbleSize val="0"/>
            <c:showLeaderLines val="1"/>
          </c:dLbls>
          <c:cat>
            <c:strRef>
              <c:f>'160729部会用'!$F$29:$F$32</c:f>
              <c:strCache>
                <c:ptCount val="4"/>
                <c:pt idx="0">
                  <c:v>標識の判定割合</c:v>
                </c:pt>
                <c:pt idx="1">
                  <c:v>判定①</c:v>
                </c:pt>
                <c:pt idx="2">
                  <c:v>判定②</c:v>
                </c:pt>
                <c:pt idx="3">
                  <c:v>判定③</c:v>
                </c:pt>
              </c:strCache>
            </c:strRef>
          </c:cat>
          <c:val>
            <c:numRef>
              <c:f>'160729部会用'!$G$29:$G$32</c:f>
              <c:numCache>
                <c:formatCode>0.0%</c:formatCode>
                <c:ptCount val="4"/>
                <c:pt idx="1">
                  <c:v>0.91156998738965955</c:v>
                </c:pt>
                <c:pt idx="2">
                  <c:v>8.4804539722572514E-2</c:v>
                </c:pt>
                <c:pt idx="3">
                  <c:v>3.6254728877679696E-3</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a:pPr>
            <a:r>
              <a:rPr lang="ja-JP" sz="1400"/>
              <a:t>合計</a:t>
            </a:r>
          </a:p>
        </c:rich>
      </c:tx>
      <c:layout/>
      <c:overlay val="0"/>
    </c:title>
    <c:autoTitleDeleted val="0"/>
    <c:plotArea>
      <c:layout/>
      <c:pieChart>
        <c:varyColors val="1"/>
        <c:ser>
          <c:idx val="0"/>
          <c:order val="0"/>
          <c:dLbls>
            <c:txPr>
              <a:bodyPr/>
              <a:lstStyle/>
              <a:p>
                <a:pPr>
                  <a:defRPr sz="1000"/>
                </a:pPr>
                <a:endParaRPr lang="ja-JP"/>
              </a:p>
            </c:txPr>
            <c:showLegendKey val="0"/>
            <c:showVal val="0"/>
            <c:showCatName val="1"/>
            <c:showSerName val="0"/>
            <c:showPercent val="1"/>
            <c:showBubbleSize val="0"/>
            <c:showLeaderLines val="1"/>
          </c:dLbls>
          <c:cat>
            <c:strRef>
              <c:f>'160729部会用'!$F$34:$F$37</c:f>
              <c:strCache>
                <c:ptCount val="4"/>
                <c:pt idx="0">
                  <c:v>照明+標識の判定割合</c:v>
                </c:pt>
                <c:pt idx="1">
                  <c:v>判定①</c:v>
                </c:pt>
                <c:pt idx="2">
                  <c:v>判定②</c:v>
                </c:pt>
                <c:pt idx="3">
                  <c:v>判定③</c:v>
                </c:pt>
              </c:strCache>
            </c:strRef>
          </c:cat>
          <c:val>
            <c:numRef>
              <c:f>'160729部会用'!$G$34:$G$37</c:f>
              <c:numCache>
                <c:formatCode>0.0%</c:formatCode>
                <c:ptCount val="4"/>
                <c:pt idx="1">
                  <c:v>0.85585398303675375</c:v>
                </c:pt>
                <c:pt idx="2">
                  <c:v>0.13678696158323633</c:v>
                </c:pt>
                <c:pt idx="3">
                  <c:v>7.3590553800099781E-3</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1400"/>
            </a:pPr>
            <a:r>
              <a:rPr lang="ja-JP" altLang="en-US" sz="1400"/>
              <a:t>照明灯</a:t>
            </a:r>
            <a:endParaRPr lang="ja-JP" sz="1400"/>
          </a:p>
        </c:rich>
      </c:tx>
      <c:layout/>
      <c:overlay val="0"/>
    </c:title>
    <c:autoTitleDeleted val="0"/>
    <c:plotArea>
      <c:layout/>
      <c:pieChart>
        <c:varyColors val="1"/>
        <c:ser>
          <c:idx val="0"/>
          <c:order val="0"/>
          <c:dLbls>
            <c:showLegendKey val="0"/>
            <c:showVal val="0"/>
            <c:showCatName val="1"/>
            <c:showSerName val="0"/>
            <c:showPercent val="1"/>
            <c:showBubbleSize val="0"/>
            <c:showLeaderLines val="1"/>
          </c:dLbls>
          <c:cat>
            <c:strRef>
              <c:f>'160729部会用'!$F$24:$F$27</c:f>
              <c:strCache>
                <c:ptCount val="4"/>
                <c:pt idx="0">
                  <c:v>照明の判定割合</c:v>
                </c:pt>
                <c:pt idx="1">
                  <c:v>判定①</c:v>
                </c:pt>
                <c:pt idx="2">
                  <c:v>判定②</c:v>
                </c:pt>
                <c:pt idx="3">
                  <c:v>判定③</c:v>
                </c:pt>
              </c:strCache>
            </c:strRef>
          </c:cat>
          <c:val>
            <c:numRef>
              <c:f>'160729部会用'!$G$24:$G$27</c:f>
              <c:numCache>
                <c:formatCode>0.0%</c:formatCode>
                <c:ptCount val="4"/>
                <c:pt idx="1">
                  <c:v>0.83589338152247572</c:v>
                </c:pt>
                <c:pt idx="2">
                  <c:v>0.15540998418793767</c:v>
                </c:pt>
                <c:pt idx="3">
                  <c:v>8.6966342895866272E-3</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sz="1800" dirty="0"/>
              <a:t>建設年代別の判定</a:t>
            </a:r>
            <a:r>
              <a:rPr lang="ja-JP" sz="1800" dirty="0" smtClean="0"/>
              <a:t>結果</a:t>
            </a:r>
            <a:r>
              <a:rPr lang="ja-JP" altLang="en-US" sz="1800" dirty="0" smtClean="0"/>
              <a:t>（全体）</a:t>
            </a:r>
            <a:endParaRPr lang="ja-JP" sz="1800" dirty="0"/>
          </a:p>
        </c:rich>
      </c:tx>
      <c:layout/>
      <c:overlay val="0"/>
    </c:title>
    <c:autoTitleDeleted val="0"/>
    <c:plotArea>
      <c:layout/>
      <c:barChart>
        <c:barDir val="col"/>
        <c:grouping val="stacked"/>
        <c:varyColors val="0"/>
        <c:ser>
          <c:idx val="0"/>
          <c:order val="0"/>
          <c:tx>
            <c:strRef>
              <c:f>判定Ⅲ!$AG$194</c:f>
              <c:strCache>
                <c:ptCount val="1"/>
                <c:pt idx="0">
                  <c:v>判定①</c:v>
                </c:pt>
              </c:strCache>
            </c:strRef>
          </c:tx>
          <c:invertIfNegative val="0"/>
          <c:cat>
            <c:strRef>
              <c:f>判定Ⅲ!$AH$193:$AM$193</c:f>
              <c:strCache>
                <c:ptCount val="6"/>
                <c:pt idx="0">
                  <c:v>~1976</c:v>
                </c:pt>
                <c:pt idx="1">
                  <c:v>1977~1986</c:v>
                </c:pt>
                <c:pt idx="2">
                  <c:v>1987~1996</c:v>
                </c:pt>
                <c:pt idx="3">
                  <c:v>1997~2006</c:v>
                </c:pt>
                <c:pt idx="4">
                  <c:v>2007~2016</c:v>
                </c:pt>
                <c:pt idx="5">
                  <c:v>不明</c:v>
                </c:pt>
              </c:strCache>
            </c:strRef>
          </c:cat>
          <c:val>
            <c:numRef>
              <c:f>判定Ⅲ!$AH$194:$AM$194</c:f>
              <c:numCache>
                <c:formatCode>General</c:formatCode>
                <c:ptCount val="6"/>
                <c:pt idx="0">
                  <c:v>2459</c:v>
                </c:pt>
                <c:pt idx="1">
                  <c:v>773</c:v>
                </c:pt>
                <c:pt idx="2">
                  <c:v>1462</c:v>
                </c:pt>
                <c:pt idx="3">
                  <c:v>1303</c:v>
                </c:pt>
                <c:pt idx="4">
                  <c:v>2020</c:v>
                </c:pt>
                <c:pt idx="5">
                  <c:v>7641</c:v>
                </c:pt>
              </c:numCache>
            </c:numRef>
          </c:val>
        </c:ser>
        <c:ser>
          <c:idx val="1"/>
          <c:order val="1"/>
          <c:tx>
            <c:strRef>
              <c:f>判定Ⅲ!$AG$195</c:f>
              <c:strCache>
                <c:ptCount val="1"/>
                <c:pt idx="0">
                  <c:v>判定②</c:v>
                </c:pt>
              </c:strCache>
            </c:strRef>
          </c:tx>
          <c:invertIfNegative val="0"/>
          <c:cat>
            <c:strRef>
              <c:f>判定Ⅲ!$AH$193:$AM$193</c:f>
              <c:strCache>
                <c:ptCount val="6"/>
                <c:pt idx="0">
                  <c:v>~1976</c:v>
                </c:pt>
                <c:pt idx="1">
                  <c:v>1977~1986</c:v>
                </c:pt>
                <c:pt idx="2">
                  <c:v>1987~1996</c:v>
                </c:pt>
                <c:pt idx="3">
                  <c:v>1997~2006</c:v>
                </c:pt>
                <c:pt idx="4">
                  <c:v>2007~2016</c:v>
                </c:pt>
                <c:pt idx="5">
                  <c:v>不明</c:v>
                </c:pt>
              </c:strCache>
            </c:strRef>
          </c:cat>
          <c:val>
            <c:numRef>
              <c:f>判定Ⅲ!$AH$195:$AM$195</c:f>
              <c:numCache>
                <c:formatCode>General</c:formatCode>
                <c:ptCount val="6"/>
                <c:pt idx="0">
                  <c:v>1301</c:v>
                </c:pt>
                <c:pt idx="1">
                  <c:v>267</c:v>
                </c:pt>
                <c:pt idx="2">
                  <c:v>70</c:v>
                </c:pt>
                <c:pt idx="3">
                  <c:v>145</c:v>
                </c:pt>
                <c:pt idx="4">
                  <c:v>8</c:v>
                </c:pt>
                <c:pt idx="5">
                  <c:v>901</c:v>
                </c:pt>
              </c:numCache>
            </c:numRef>
          </c:val>
        </c:ser>
        <c:ser>
          <c:idx val="2"/>
          <c:order val="2"/>
          <c:tx>
            <c:strRef>
              <c:f>判定Ⅲ!$AG$196</c:f>
              <c:strCache>
                <c:ptCount val="1"/>
                <c:pt idx="0">
                  <c:v>判定③</c:v>
                </c:pt>
              </c:strCache>
            </c:strRef>
          </c:tx>
          <c:invertIfNegative val="0"/>
          <c:cat>
            <c:strRef>
              <c:f>判定Ⅲ!$AH$193:$AM$193</c:f>
              <c:strCache>
                <c:ptCount val="6"/>
                <c:pt idx="0">
                  <c:v>~1976</c:v>
                </c:pt>
                <c:pt idx="1">
                  <c:v>1977~1986</c:v>
                </c:pt>
                <c:pt idx="2">
                  <c:v>1987~1996</c:v>
                </c:pt>
                <c:pt idx="3">
                  <c:v>1997~2006</c:v>
                </c:pt>
                <c:pt idx="4">
                  <c:v>2007~2016</c:v>
                </c:pt>
                <c:pt idx="5">
                  <c:v>不明</c:v>
                </c:pt>
              </c:strCache>
            </c:strRef>
          </c:cat>
          <c:val>
            <c:numRef>
              <c:f>判定Ⅲ!$AH$196:$AM$196</c:f>
              <c:numCache>
                <c:formatCode>General</c:formatCode>
                <c:ptCount val="6"/>
                <c:pt idx="0">
                  <c:v>88</c:v>
                </c:pt>
                <c:pt idx="1">
                  <c:v>16</c:v>
                </c:pt>
                <c:pt idx="2">
                  <c:v>5</c:v>
                </c:pt>
                <c:pt idx="3">
                  <c:v>8</c:v>
                </c:pt>
                <c:pt idx="4">
                  <c:v>1</c:v>
                </c:pt>
                <c:pt idx="5">
                  <c:v>42</c:v>
                </c:pt>
              </c:numCache>
            </c:numRef>
          </c:val>
        </c:ser>
        <c:dLbls>
          <c:showLegendKey val="0"/>
          <c:showVal val="0"/>
          <c:showCatName val="0"/>
          <c:showSerName val="0"/>
          <c:showPercent val="0"/>
          <c:showBubbleSize val="0"/>
        </c:dLbls>
        <c:gapWidth val="75"/>
        <c:overlap val="100"/>
        <c:axId val="143365248"/>
        <c:axId val="143366784"/>
      </c:barChart>
      <c:catAx>
        <c:axId val="143365248"/>
        <c:scaling>
          <c:orientation val="minMax"/>
        </c:scaling>
        <c:delete val="0"/>
        <c:axPos val="b"/>
        <c:majorTickMark val="none"/>
        <c:minorTickMark val="none"/>
        <c:tickLblPos val="nextTo"/>
        <c:txPr>
          <a:bodyPr/>
          <a:lstStyle/>
          <a:p>
            <a:pPr>
              <a:defRPr sz="1400"/>
            </a:pPr>
            <a:endParaRPr lang="ja-JP"/>
          </a:p>
        </c:txPr>
        <c:crossAx val="143366784"/>
        <c:crosses val="autoZero"/>
        <c:auto val="1"/>
        <c:lblAlgn val="ctr"/>
        <c:lblOffset val="100"/>
        <c:noMultiLvlLbl val="0"/>
      </c:catAx>
      <c:valAx>
        <c:axId val="143366784"/>
        <c:scaling>
          <c:orientation val="minMax"/>
        </c:scaling>
        <c:delete val="0"/>
        <c:axPos val="l"/>
        <c:majorGridlines/>
        <c:numFmt formatCode="General" sourceLinked="1"/>
        <c:majorTickMark val="none"/>
        <c:minorTickMark val="none"/>
        <c:tickLblPos val="nextTo"/>
        <c:txPr>
          <a:bodyPr/>
          <a:lstStyle/>
          <a:p>
            <a:pPr>
              <a:defRPr sz="1400"/>
            </a:pPr>
            <a:endParaRPr lang="ja-JP"/>
          </a:p>
        </c:txPr>
        <c:crossAx val="143365248"/>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sz="180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altLang="en-US" sz="1800" dirty="0" smtClean="0"/>
              <a:t>建設年代別の判定結果（</a:t>
            </a:r>
            <a:r>
              <a:rPr lang="ja-JP" sz="1800" dirty="0" smtClean="0"/>
              <a:t>橋梁部</a:t>
            </a:r>
            <a:r>
              <a:rPr lang="ja-JP" altLang="en-US" sz="1800" dirty="0" smtClean="0"/>
              <a:t>）</a:t>
            </a:r>
            <a:endParaRPr lang="ja-JP" sz="1800" dirty="0"/>
          </a:p>
        </c:rich>
      </c:tx>
      <c:layout/>
      <c:overlay val="0"/>
    </c:title>
    <c:autoTitleDeleted val="0"/>
    <c:plotArea>
      <c:layout/>
      <c:barChart>
        <c:barDir val="col"/>
        <c:grouping val="stacked"/>
        <c:varyColors val="0"/>
        <c:ser>
          <c:idx val="0"/>
          <c:order val="0"/>
          <c:tx>
            <c:strRef>
              <c:f>判定Ⅲ!$AG$210</c:f>
              <c:strCache>
                <c:ptCount val="1"/>
                <c:pt idx="0">
                  <c:v>判定①</c:v>
                </c:pt>
              </c:strCache>
            </c:strRef>
          </c:tx>
          <c:invertIfNegative val="0"/>
          <c:cat>
            <c:strRef>
              <c:f>判定Ⅲ!$AH$209:$AM$209</c:f>
              <c:strCache>
                <c:ptCount val="6"/>
                <c:pt idx="0">
                  <c:v>~1976</c:v>
                </c:pt>
                <c:pt idx="1">
                  <c:v>1977~1986</c:v>
                </c:pt>
                <c:pt idx="2">
                  <c:v>1987~1996</c:v>
                </c:pt>
                <c:pt idx="3">
                  <c:v>1997~2006</c:v>
                </c:pt>
                <c:pt idx="4">
                  <c:v>2007~2016</c:v>
                </c:pt>
                <c:pt idx="5">
                  <c:v>不明</c:v>
                </c:pt>
              </c:strCache>
            </c:strRef>
          </c:cat>
          <c:val>
            <c:numRef>
              <c:f>判定Ⅲ!$AH$210:$AM$210</c:f>
              <c:numCache>
                <c:formatCode>General</c:formatCode>
                <c:ptCount val="6"/>
                <c:pt idx="0">
                  <c:v>725</c:v>
                </c:pt>
                <c:pt idx="1">
                  <c:v>243</c:v>
                </c:pt>
                <c:pt idx="2">
                  <c:v>271</c:v>
                </c:pt>
                <c:pt idx="3">
                  <c:v>180</c:v>
                </c:pt>
                <c:pt idx="4">
                  <c:v>407</c:v>
                </c:pt>
                <c:pt idx="5">
                  <c:v>714</c:v>
                </c:pt>
              </c:numCache>
            </c:numRef>
          </c:val>
        </c:ser>
        <c:ser>
          <c:idx val="1"/>
          <c:order val="1"/>
          <c:tx>
            <c:strRef>
              <c:f>判定Ⅲ!$AG$211</c:f>
              <c:strCache>
                <c:ptCount val="1"/>
                <c:pt idx="0">
                  <c:v>判定②</c:v>
                </c:pt>
              </c:strCache>
            </c:strRef>
          </c:tx>
          <c:invertIfNegative val="0"/>
          <c:cat>
            <c:strRef>
              <c:f>判定Ⅲ!$AH$209:$AM$209</c:f>
              <c:strCache>
                <c:ptCount val="6"/>
                <c:pt idx="0">
                  <c:v>~1976</c:v>
                </c:pt>
                <c:pt idx="1">
                  <c:v>1977~1986</c:v>
                </c:pt>
                <c:pt idx="2">
                  <c:v>1987~1996</c:v>
                </c:pt>
                <c:pt idx="3">
                  <c:v>1997~2006</c:v>
                </c:pt>
                <c:pt idx="4">
                  <c:v>2007~2016</c:v>
                </c:pt>
                <c:pt idx="5">
                  <c:v>不明</c:v>
                </c:pt>
              </c:strCache>
            </c:strRef>
          </c:cat>
          <c:val>
            <c:numRef>
              <c:f>判定Ⅲ!$AH$211:$AM$211</c:f>
              <c:numCache>
                <c:formatCode>General</c:formatCode>
                <c:ptCount val="6"/>
                <c:pt idx="0">
                  <c:v>342</c:v>
                </c:pt>
                <c:pt idx="1">
                  <c:v>27</c:v>
                </c:pt>
                <c:pt idx="2">
                  <c:v>24</c:v>
                </c:pt>
                <c:pt idx="3">
                  <c:v>14</c:v>
                </c:pt>
                <c:pt idx="4">
                  <c:v>3</c:v>
                </c:pt>
                <c:pt idx="5">
                  <c:v>0</c:v>
                </c:pt>
              </c:numCache>
            </c:numRef>
          </c:val>
        </c:ser>
        <c:ser>
          <c:idx val="2"/>
          <c:order val="2"/>
          <c:tx>
            <c:strRef>
              <c:f>判定Ⅲ!$AG$212</c:f>
              <c:strCache>
                <c:ptCount val="1"/>
                <c:pt idx="0">
                  <c:v>判定③</c:v>
                </c:pt>
              </c:strCache>
            </c:strRef>
          </c:tx>
          <c:invertIfNegative val="0"/>
          <c:cat>
            <c:strRef>
              <c:f>判定Ⅲ!$AH$209:$AM$209</c:f>
              <c:strCache>
                <c:ptCount val="6"/>
                <c:pt idx="0">
                  <c:v>~1976</c:v>
                </c:pt>
                <c:pt idx="1">
                  <c:v>1977~1986</c:v>
                </c:pt>
                <c:pt idx="2">
                  <c:v>1987~1996</c:v>
                </c:pt>
                <c:pt idx="3">
                  <c:v>1997~2006</c:v>
                </c:pt>
                <c:pt idx="4">
                  <c:v>2007~2016</c:v>
                </c:pt>
                <c:pt idx="5">
                  <c:v>不明</c:v>
                </c:pt>
              </c:strCache>
            </c:strRef>
          </c:cat>
          <c:val>
            <c:numRef>
              <c:f>判定Ⅲ!$AH$212:$AM$212</c:f>
              <c:numCache>
                <c:formatCode>General</c:formatCode>
                <c:ptCount val="6"/>
                <c:pt idx="0">
                  <c:v>35</c:v>
                </c:pt>
                <c:pt idx="1">
                  <c:v>0</c:v>
                </c:pt>
                <c:pt idx="2">
                  <c:v>1</c:v>
                </c:pt>
                <c:pt idx="3">
                  <c:v>0</c:v>
                </c:pt>
                <c:pt idx="4">
                  <c:v>0</c:v>
                </c:pt>
                <c:pt idx="5">
                  <c:v>0</c:v>
                </c:pt>
              </c:numCache>
            </c:numRef>
          </c:val>
        </c:ser>
        <c:dLbls>
          <c:showLegendKey val="0"/>
          <c:showVal val="0"/>
          <c:showCatName val="0"/>
          <c:showSerName val="0"/>
          <c:showPercent val="0"/>
          <c:showBubbleSize val="0"/>
        </c:dLbls>
        <c:gapWidth val="75"/>
        <c:overlap val="100"/>
        <c:axId val="194652800"/>
        <c:axId val="194658688"/>
      </c:barChart>
      <c:catAx>
        <c:axId val="194652800"/>
        <c:scaling>
          <c:orientation val="minMax"/>
        </c:scaling>
        <c:delete val="0"/>
        <c:axPos val="b"/>
        <c:majorTickMark val="none"/>
        <c:minorTickMark val="none"/>
        <c:tickLblPos val="nextTo"/>
        <c:txPr>
          <a:bodyPr/>
          <a:lstStyle/>
          <a:p>
            <a:pPr>
              <a:defRPr sz="1400"/>
            </a:pPr>
            <a:endParaRPr lang="ja-JP"/>
          </a:p>
        </c:txPr>
        <c:crossAx val="194658688"/>
        <c:crosses val="autoZero"/>
        <c:auto val="1"/>
        <c:lblAlgn val="ctr"/>
        <c:lblOffset val="100"/>
        <c:noMultiLvlLbl val="0"/>
      </c:catAx>
      <c:valAx>
        <c:axId val="194658688"/>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194652800"/>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altLang="en-US" sz="1800" dirty="0" smtClean="0"/>
              <a:t>建設年代別の判定結果（道路部）</a:t>
            </a:r>
            <a:endParaRPr lang="ja-JP" sz="1800" dirty="0"/>
          </a:p>
        </c:rich>
      </c:tx>
      <c:layout/>
      <c:overlay val="0"/>
    </c:title>
    <c:autoTitleDeleted val="0"/>
    <c:plotArea>
      <c:layout/>
      <c:barChart>
        <c:barDir val="col"/>
        <c:grouping val="stacked"/>
        <c:varyColors val="0"/>
        <c:ser>
          <c:idx val="0"/>
          <c:order val="0"/>
          <c:tx>
            <c:strRef>
              <c:f>判定Ⅲ!$AG$216</c:f>
              <c:strCache>
                <c:ptCount val="1"/>
                <c:pt idx="0">
                  <c:v>判定①</c:v>
                </c:pt>
              </c:strCache>
            </c:strRef>
          </c:tx>
          <c:invertIfNegative val="0"/>
          <c:cat>
            <c:strRef>
              <c:f>判定Ⅲ!$AH$215:$AM$215</c:f>
              <c:strCache>
                <c:ptCount val="6"/>
                <c:pt idx="0">
                  <c:v>~1976</c:v>
                </c:pt>
                <c:pt idx="1">
                  <c:v>1977~1986</c:v>
                </c:pt>
                <c:pt idx="2">
                  <c:v>1987~1996</c:v>
                </c:pt>
                <c:pt idx="3">
                  <c:v>1997~2006</c:v>
                </c:pt>
                <c:pt idx="4">
                  <c:v>2007~2016</c:v>
                </c:pt>
                <c:pt idx="5">
                  <c:v>不明</c:v>
                </c:pt>
              </c:strCache>
            </c:strRef>
          </c:cat>
          <c:val>
            <c:numRef>
              <c:f>判定Ⅲ!$AH$216:$AM$216</c:f>
              <c:numCache>
                <c:formatCode>General</c:formatCode>
                <c:ptCount val="6"/>
                <c:pt idx="0">
                  <c:v>1734</c:v>
                </c:pt>
                <c:pt idx="1">
                  <c:v>530</c:v>
                </c:pt>
                <c:pt idx="2">
                  <c:v>1191</c:v>
                </c:pt>
                <c:pt idx="3">
                  <c:v>1123</c:v>
                </c:pt>
                <c:pt idx="4">
                  <c:v>1613</c:v>
                </c:pt>
                <c:pt idx="5">
                  <c:v>6927</c:v>
                </c:pt>
              </c:numCache>
            </c:numRef>
          </c:val>
        </c:ser>
        <c:ser>
          <c:idx val="1"/>
          <c:order val="1"/>
          <c:tx>
            <c:strRef>
              <c:f>判定Ⅲ!$AG$217</c:f>
              <c:strCache>
                <c:ptCount val="1"/>
                <c:pt idx="0">
                  <c:v>判定②</c:v>
                </c:pt>
              </c:strCache>
            </c:strRef>
          </c:tx>
          <c:invertIfNegative val="0"/>
          <c:cat>
            <c:strRef>
              <c:f>判定Ⅲ!$AH$215:$AM$215</c:f>
              <c:strCache>
                <c:ptCount val="6"/>
                <c:pt idx="0">
                  <c:v>~1976</c:v>
                </c:pt>
                <c:pt idx="1">
                  <c:v>1977~1986</c:v>
                </c:pt>
                <c:pt idx="2">
                  <c:v>1987~1996</c:v>
                </c:pt>
                <c:pt idx="3">
                  <c:v>1997~2006</c:v>
                </c:pt>
                <c:pt idx="4">
                  <c:v>2007~2016</c:v>
                </c:pt>
                <c:pt idx="5">
                  <c:v>不明</c:v>
                </c:pt>
              </c:strCache>
            </c:strRef>
          </c:cat>
          <c:val>
            <c:numRef>
              <c:f>判定Ⅲ!$AH$217:$AM$217</c:f>
              <c:numCache>
                <c:formatCode>General</c:formatCode>
                <c:ptCount val="6"/>
                <c:pt idx="0">
                  <c:v>959</c:v>
                </c:pt>
                <c:pt idx="1">
                  <c:v>240</c:v>
                </c:pt>
                <c:pt idx="2">
                  <c:v>46</c:v>
                </c:pt>
                <c:pt idx="3">
                  <c:v>131</c:v>
                </c:pt>
                <c:pt idx="4">
                  <c:v>5</c:v>
                </c:pt>
                <c:pt idx="5">
                  <c:v>901</c:v>
                </c:pt>
              </c:numCache>
            </c:numRef>
          </c:val>
        </c:ser>
        <c:ser>
          <c:idx val="2"/>
          <c:order val="2"/>
          <c:tx>
            <c:strRef>
              <c:f>判定Ⅲ!$AG$218</c:f>
              <c:strCache>
                <c:ptCount val="1"/>
                <c:pt idx="0">
                  <c:v>判定③</c:v>
                </c:pt>
              </c:strCache>
            </c:strRef>
          </c:tx>
          <c:invertIfNegative val="0"/>
          <c:cat>
            <c:strRef>
              <c:f>判定Ⅲ!$AH$215:$AM$215</c:f>
              <c:strCache>
                <c:ptCount val="6"/>
                <c:pt idx="0">
                  <c:v>~1976</c:v>
                </c:pt>
                <c:pt idx="1">
                  <c:v>1977~1986</c:v>
                </c:pt>
                <c:pt idx="2">
                  <c:v>1987~1996</c:v>
                </c:pt>
                <c:pt idx="3">
                  <c:v>1997~2006</c:v>
                </c:pt>
                <c:pt idx="4">
                  <c:v>2007~2016</c:v>
                </c:pt>
                <c:pt idx="5">
                  <c:v>不明</c:v>
                </c:pt>
              </c:strCache>
            </c:strRef>
          </c:cat>
          <c:val>
            <c:numRef>
              <c:f>判定Ⅲ!$AH$218:$AM$218</c:f>
              <c:numCache>
                <c:formatCode>General</c:formatCode>
                <c:ptCount val="6"/>
                <c:pt idx="0">
                  <c:v>53</c:v>
                </c:pt>
                <c:pt idx="1">
                  <c:v>16</c:v>
                </c:pt>
                <c:pt idx="2">
                  <c:v>4</c:v>
                </c:pt>
                <c:pt idx="3">
                  <c:v>8</c:v>
                </c:pt>
                <c:pt idx="4">
                  <c:v>1</c:v>
                </c:pt>
                <c:pt idx="5">
                  <c:v>42</c:v>
                </c:pt>
              </c:numCache>
            </c:numRef>
          </c:val>
        </c:ser>
        <c:dLbls>
          <c:showLegendKey val="0"/>
          <c:showVal val="0"/>
          <c:showCatName val="0"/>
          <c:showSerName val="0"/>
          <c:showPercent val="0"/>
          <c:showBubbleSize val="0"/>
        </c:dLbls>
        <c:gapWidth val="75"/>
        <c:overlap val="100"/>
        <c:axId val="194381696"/>
        <c:axId val="194383232"/>
      </c:barChart>
      <c:catAx>
        <c:axId val="194381696"/>
        <c:scaling>
          <c:orientation val="minMax"/>
        </c:scaling>
        <c:delete val="0"/>
        <c:axPos val="b"/>
        <c:majorTickMark val="none"/>
        <c:minorTickMark val="none"/>
        <c:tickLblPos val="nextTo"/>
        <c:txPr>
          <a:bodyPr/>
          <a:lstStyle/>
          <a:p>
            <a:pPr>
              <a:defRPr sz="1400"/>
            </a:pPr>
            <a:endParaRPr lang="ja-JP"/>
          </a:p>
        </c:txPr>
        <c:crossAx val="194383232"/>
        <c:crosses val="autoZero"/>
        <c:auto val="1"/>
        <c:lblAlgn val="ctr"/>
        <c:lblOffset val="100"/>
        <c:noMultiLvlLbl val="0"/>
      </c:catAx>
      <c:valAx>
        <c:axId val="194383232"/>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194381696"/>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設置</a:t>
            </a:r>
            <a:r>
              <a:rPr lang="ja-JP" dirty="0" smtClean="0"/>
              <a:t>場所</a:t>
            </a:r>
            <a:r>
              <a:rPr lang="ja-JP" altLang="en-US" dirty="0" smtClean="0"/>
              <a:t>別</a:t>
            </a:r>
            <a:r>
              <a:rPr lang="ja-JP" dirty="0" smtClean="0"/>
              <a:t>の</a:t>
            </a:r>
            <a:r>
              <a:rPr lang="ja-JP" altLang="en-US" dirty="0" smtClean="0"/>
              <a:t>判定結果</a:t>
            </a:r>
            <a:endParaRPr lang="ja-JP" dirty="0"/>
          </a:p>
        </c:rich>
      </c:tx>
      <c:layout/>
      <c:overlay val="0"/>
    </c:title>
    <c:autoTitleDeleted val="0"/>
    <c:plotArea>
      <c:layout/>
      <c:barChart>
        <c:barDir val="col"/>
        <c:grouping val="clustered"/>
        <c:varyColors val="0"/>
        <c:ser>
          <c:idx val="0"/>
          <c:order val="0"/>
          <c:tx>
            <c:strRef>
              <c:f>判定Ⅲ!$AG$234</c:f>
              <c:strCache>
                <c:ptCount val="1"/>
                <c:pt idx="0">
                  <c:v>判定①</c:v>
                </c:pt>
              </c:strCache>
            </c:strRef>
          </c:tx>
          <c:invertIfNegative val="0"/>
          <c:cat>
            <c:strRef>
              <c:f>判定Ⅲ!$AH$233:$AI$233</c:f>
              <c:strCache>
                <c:ptCount val="2"/>
                <c:pt idx="0">
                  <c:v>橋梁部</c:v>
                </c:pt>
                <c:pt idx="1">
                  <c:v>道路部</c:v>
                </c:pt>
              </c:strCache>
            </c:strRef>
          </c:cat>
          <c:val>
            <c:numRef>
              <c:f>判定Ⅲ!$AH$234:$AI$234</c:f>
              <c:numCache>
                <c:formatCode>General</c:formatCode>
                <c:ptCount val="2"/>
                <c:pt idx="0">
                  <c:v>2540</c:v>
                </c:pt>
                <c:pt idx="1">
                  <c:v>13118</c:v>
                </c:pt>
              </c:numCache>
            </c:numRef>
          </c:val>
        </c:ser>
        <c:ser>
          <c:idx val="1"/>
          <c:order val="1"/>
          <c:tx>
            <c:strRef>
              <c:f>判定Ⅲ!$AG$235</c:f>
              <c:strCache>
                <c:ptCount val="1"/>
                <c:pt idx="0">
                  <c:v>判定②</c:v>
                </c:pt>
              </c:strCache>
            </c:strRef>
          </c:tx>
          <c:invertIfNegative val="0"/>
          <c:cat>
            <c:strRef>
              <c:f>判定Ⅲ!$AH$233:$AI$233</c:f>
              <c:strCache>
                <c:ptCount val="2"/>
                <c:pt idx="0">
                  <c:v>橋梁部</c:v>
                </c:pt>
                <c:pt idx="1">
                  <c:v>道路部</c:v>
                </c:pt>
              </c:strCache>
            </c:strRef>
          </c:cat>
          <c:val>
            <c:numRef>
              <c:f>判定Ⅲ!$AH$235:$AI$235</c:f>
              <c:numCache>
                <c:formatCode>General</c:formatCode>
                <c:ptCount val="2"/>
                <c:pt idx="0">
                  <c:v>410</c:v>
                </c:pt>
                <c:pt idx="1">
                  <c:v>2282</c:v>
                </c:pt>
              </c:numCache>
            </c:numRef>
          </c:val>
        </c:ser>
        <c:ser>
          <c:idx val="2"/>
          <c:order val="2"/>
          <c:tx>
            <c:strRef>
              <c:f>判定Ⅲ!$AG$236</c:f>
              <c:strCache>
                <c:ptCount val="1"/>
                <c:pt idx="0">
                  <c:v>判定③</c:v>
                </c:pt>
              </c:strCache>
            </c:strRef>
          </c:tx>
          <c:invertIfNegative val="0"/>
          <c:cat>
            <c:strRef>
              <c:f>判定Ⅲ!$AH$233:$AI$233</c:f>
              <c:strCache>
                <c:ptCount val="2"/>
                <c:pt idx="0">
                  <c:v>橋梁部</c:v>
                </c:pt>
                <c:pt idx="1">
                  <c:v>道路部</c:v>
                </c:pt>
              </c:strCache>
            </c:strRef>
          </c:cat>
          <c:val>
            <c:numRef>
              <c:f>判定Ⅲ!$AH$236:$AI$236</c:f>
              <c:numCache>
                <c:formatCode>General</c:formatCode>
                <c:ptCount val="2"/>
                <c:pt idx="0">
                  <c:v>36</c:v>
                </c:pt>
                <c:pt idx="1">
                  <c:v>124</c:v>
                </c:pt>
              </c:numCache>
            </c:numRef>
          </c:val>
        </c:ser>
        <c:dLbls>
          <c:showLegendKey val="0"/>
          <c:showVal val="0"/>
          <c:showCatName val="0"/>
          <c:showSerName val="0"/>
          <c:showPercent val="0"/>
          <c:showBubbleSize val="0"/>
        </c:dLbls>
        <c:gapWidth val="75"/>
        <c:overlap val="-25"/>
        <c:axId val="201140096"/>
        <c:axId val="201141632"/>
      </c:barChart>
      <c:catAx>
        <c:axId val="201140096"/>
        <c:scaling>
          <c:orientation val="minMax"/>
        </c:scaling>
        <c:delete val="0"/>
        <c:axPos val="b"/>
        <c:majorTickMark val="none"/>
        <c:minorTickMark val="none"/>
        <c:tickLblPos val="nextTo"/>
        <c:txPr>
          <a:bodyPr/>
          <a:lstStyle/>
          <a:p>
            <a:pPr>
              <a:defRPr sz="1400"/>
            </a:pPr>
            <a:endParaRPr lang="ja-JP"/>
          </a:p>
        </c:txPr>
        <c:crossAx val="201141632"/>
        <c:crosses val="autoZero"/>
        <c:auto val="1"/>
        <c:lblAlgn val="ctr"/>
        <c:lblOffset val="100"/>
        <c:noMultiLvlLbl val="0"/>
      </c:catAx>
      <c:valAx>
        <c:axId val="201141632"/>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201140096"/>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設置</a:t>
            </a:r>
            <a:r>
              <a:rPr lang="ja-JP" dirty="0" smtClean="0"/>
              <a:t>地域</a:t>
            </a:r>
            <a:r>
              <a:rPr lang="ja-JP" altLang="en-US" dirty="0" smtClean="0"/>
              <a:t>別</a:t>
            </a:r>
            <a:r>
              <a:rPr lang="ja-JP" dirty="0" smtClean="0"/>
              <a:t>の</a:t>
            </a:r>
            <a:r>
              <a:rPr lang="ja-JP" altLang="en-US" dirty="0" smtClean="0"/>
              <a:t>判定結果</a:t>
            </a:r>
            <a:endParaRPr lang="ja-JP" dirty="0"/>
          </a:p>
        </c:rich>
      </c:tx>
      <c:layout/>
      <c:overlay val="0"/>
    </c:title>
    <c:autoTitleDeleted val="0"/>
    <c:plotArea>
      <c:layout/>
      <c:barChart>
        <c:barDir val="col"/>
        <c:grouping val="clustered"/>
        <c:varyColors val="0"/>
        <c:ser>
          <c:idx val="0"/>
          <c:order val="0"/>
          <c:tx>
            <c:strRef>
              <c:f>判定Ⅲ!$AG$240</c:f>
              <c:strCache>
                <c:ptCount val="1"/>
                <c:pt idx="0">
                  <c:v>判定①</c:v>
                </c:pt>
              </c:strCache>
            </c:strRef>
          </c:tx>
          <c:invertIfNegative val="0"/>
          <c:cat>
            <c:strRef>
              <c:f>判定Ⅲ!$AH$239:$AK$239</c:f>
              <c:strCache>
                <c:ptCount val="4"/>
                <c:pt idx="0">
                  <c:v>都市部</c:v>
                </c:pt>
                <c:pt idx="1">
                  <c:v>地方部</c:v>
                </c:pt>
                <c:pt idx="2">
                  <c:v>山間部</c:v>
                </c:pt>
                <c:pt idx="3">
                  <c:v>沿岸部</c:v>
                </c:pt>
              </c:strCache>
            </c:strRef>
          </c:cat>
          <c:val>
            <c:numRef>
              <c:f>判定Ⅲ!$AH$240:$AK$240</c:f>
              <c:numCache>
                <c:formatCode>General</c:formatCode>
                <c:ptCount val="4"/>
                <c:pt idx="0">
                  <c:v>7931</c:v>
                </c:pt>
                <c:pt idx="1">
                  <c:v>6568</c:v>
                </c:pt>
                <c:pt idx="2">
                  <c:v>511</c:v>
                </c:pt>
                <c:pt idx="3">
                  <c:v>648</c:v>
                </c:pt>
              </c:numCache>
            </c:numRef>
          </c:val>
        </c:ser>
        <c:ser>
          <c:idx val="1"/>
          <c:order val="1"/>
          <c:tx>
            <c:strRef>
              <c:f>判定Ⅲ!$AG$241</c:f>
              <c:strCache>
                <c:ptCount val="1"/>
                <c:pt idx="0">
                  <c:v>判定②</c:v>
                </c:pt>
              </c:strCache>
            </c:strRef>
          </c:tx>
          <c:invertIfNegative val="0"/>
          <c:cat>
            <c:strRef>
              <c:f>判定Ⅲ!$AH$239:$AK$239</c:f>
              <c:strCache>
                <c:ptCount val="4"/>
                <c:pt idx="0">
                  <c:v>都市部</c:v>
                </c:pt>
                <c:pt idx="1">
                  <c:v>地方部</c:v>
                </c:pt>
                <c:pt idx="2">
                  <c:v>山間部</c:v>
                </c:pt>
                <c:pt idx="3">
                  <c:v>沿岸部</c:v>
                </c:pt>
              </c:strCache>
            </c:strRef>
          </c:cat>
          <c:val>
            <c:numRef>
              <c:f>判定Ⅲ!$AH$241:$AK$241</c:f>
              <c:numCache>
                <c:formatCode>General</c:formatCode>
                <c:ptCount val="4"/>
                <c:pt idx="0">
                  <c:v>1530</c:v>
                </c:pt>
                <c:pt idx="1">
                  <c:v>906</c:v>
                </c:pt>
                <c:pt idx="2">
                  <c:v>137</c:v>
                </c:pt>
                <c:pt idx="3">
                  <c:v>119</c:v>
                </c:pt>
              </c:numCache>
            </c:numRef>
          </c:val>
        </c:ser>
        <c:ser>
          <c:idx val="2"/>
          <c:order val="2"/>
          <c:tx>
            <c:strRef>
              <c:f>判定Ⅲ!$AG$242</c:f>
              <c:strCache>
                <c:ptCount val="1"/>
                <c:pt idx="0">
                  <c:v>判定③</c:v>
                </c:pt>
              </c:strCache>
            </c:strRef>
          </c:tx>
          <c:invertIfNegative val="0"/>
          <c:cat>
            <c:strRef>
              <c:f>判定Ⅲ!$AH$239:$AK$239</c:f>
              <c:strCache>
                <c:ptCount val="4"/>
                <c:pt idx="0">
                  <c:v>都市部</c:v>
                </c:pt>
                <c:pt idx="1">
                  <c:v>地方部</c:v>
                </c:pt>
                <c:pt idx="2">
                  <c:v>山間部</c:v>
                </c:pt>
                <c:pt idx="3">
                  <c:v>沿岸部</c:v>
                </c:pt>
              </c:strCache>
            </c:strRef>
          </c:cat>
          <c:val>
            <c:numRef>
              <c:f>判定Ⅲ!$AH$242:$AK$242</c:f>
              <c:numCache>
                <c:formatCode>General</c:formatCode>
                <c:ptCount val="4"/>
                <c:pt idx="0">
                  <c:v>82</c:v>
                </c:pt>
                <c:pt idx="1">
                  <c:v>58</c:v>
                </c:pt>
                <c:pt idx="2">
                  <c:v>16</c:v>
                </c:pt>
                <c:pt idx="3">
                  <c:v>4</c:v>
                </c:pt>
              </c:numCache>
            </c:numRef>
          </c:val>
        </c:ser>
        <c:dLbls>
          <c:showLegendKey val="0"/>
          <c:showVal val="0"/>
          <c:showCatName val="0"/>
          <c:showSerName val="0"/>
          <c:showPercent val="0"/>
          <c:showBubbleSize val="0"/>
        </c:dLbls>
        <c:gapWidth val="75"/>
        <c:overlap val="-25"/>
        <c:axId val="194345984"/>
        <c:axId val="194661760"/>
      </c:barChart>
      <c:catAx>
        <c:axId val="194345984"/>
        <c:scaling>
          <c:orientation val="minMax"/>
        </c:scaling>
        <c:delete val="0"/>
        <c:axPos val="b"/>
        <c:majorTickMark val="none"/>
        <c:minorTickMark val="none"/>
        <c:tickLblPos val="nextTo"/>
        <c:txPr>
          <a:bodyPr/>
          <a:lstStyle/>
          <a:p>
            <a:pPr>
              <a:defRPr sz="1400"/>
            </a:pPr>
            <a:endParaRPr lang="ja-JP"/>
          </a:p>
        </c:txPr>
        <c:crossAx val="194661760"/>
        <c:crosses val="autoZero"/>
        <c:auto val="1"/>
        <c:lblAlgn val="ctr"/>
        <c:lblOffset val="100"/>
        <c:noMultiLvlLbl val="0"/>
      </c:catAx>
      <c:valAx>
        <c:axId val="194661760"/>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194345984"/>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190" cy="497048"/>
          </a:xfrm>
          <a:prstGeom prst="rect">
            <a:avLst/>
          </a:prstGeom>
        </p:spPr>
        <p:txBody>
          <a:bodyPr vert="horz" lIns="93218" tIns="46608" rIns="93218" bIns="4660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84" y="0"/>
            <a:ext cx="2949190" cy="497048"/>
          </a:xfrm>
          <a:prstGeom prst="rect">
            <a:avLst/>
          </a:prstGeom>
        </p:spPr>
        <p:txBody>
          <a:bodyPr vert="horz" lIns="93218" tIns="46608" rIns="93218" bIns="46608" rtlCol="0"/>
          <a:lstStyle>
            <a:lvl1pPr algn="r">
              <a:defRPr sz="1200"/>
            </a:lvl1pPr>
          </a:lstStyle>
          <a:p>
            <a:fld id="{FD3ADC6C-0A69-4C30-8B87-6D0144EAB3B0}" type="datetimeFigureOut">
              <a:rPr kumimoji="1" lang="ja-JP" altLang="en-US" smtClean="0"/>
              <a:t>2016/7/27</a:t>
            </a:fld>
            <a:endParaRPr kumimoji="1" lang="ja-JP" altLang="en-US"/>
          </a:p>
        </p:txBody>
      </p:sp>
      <p:sp>
        <p:nvSpPr>
          <p:cNvPr id="4" name="フッター プレースホルダー 3"/>
          <p:cNvSpPr>
            <a:spLocks noGrp="1"/>
          </p:cNvSpPr>
          <p:nvPr>
            <p:ph type="ftr" sz="quarter" idx="2"/>
          </p:nvPr>
        </p:nvSpPr>
        <p:spPr>
          <a:xfrm>
            <a:off x="3" y="9440676"/>
            <a:ext cx="2949190" cy="497048"/>
          </a:xfrm>
          <a:prstGeom prst="rect">
            <a:avLst/>
          </a:prstGeom>
        </p:spPr>
        <p:txBody>
          <a:bodyPr vert="horz" lIns="93218" tIns="46608" rIns="93218" bIns="4660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84" y="9440676"/>
            <a:ext cx="2949190" cy="497048"/>
          </a:xfrm>
          <a:prstGeom prst="rect">
            <a:avLst/>
          </a:prstGeom>
        </p:spPr>
        <p:txBody>
          <a:bodyPr vert="horz" lIns="93218" tIns="46608" rIns="93218" bIns="46608"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5"/>
            <a:ext cx="2949787" cy="496967"/>
          </a:xfrm>
          <a:prstGeom prst="rect">
            <a:avLst/>
          </a:prstGeom>
        </p:spPr>
        <p:txBody>
          <a:bodyPr vert="horz" lIns="91403" tIns="45705" rIns="91403" bIns="4570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3" y="5"/>
            <a:ext cx="2949787" cy="496967"/>
          </a:xfrm>
          <a:prstGeom prst="rect">
            <a:avLst/>
          </a:prstGeom>
        </p:spPr>
        <p:txBody>
          <a:bodyPr vert="horz" lIns="91403" tIns="45705" rIns="91403" bIns="45705" rtlCol="0"/>
          <a:lstStyle>
            <a:lvl1pPr algn="r">
              <a:defRPr sz="1200"/>
            </a:lvl1pPr>
          </a:lstStyle>
          <a:p>
            <a:fld id="{ECF6F7F8-8913-4732-AEA3-7F832FCF49E4}" type="datetimeFigureOut">
              <a:rPr kumimoji="1" lang="ja-JP" altLang="en-US" smtClean="0"/>
              <a:t>2016/7/27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03" tIns="45705" rIns="91403" bIns="45705"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3" tIns="45705" rIns="91403" bIns="45705"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51"/>
            <a:ext cx="2949787" cy="496967"/>
          </a:xfrm>
          <a:prstGeom prst="rect">
            <a:avLst/>
          </a:prstGeom>
        </p:spPr>
        <p:txBody>
          <a:bodyPr vert="horz" lIns="91403" tIns="45705" rIns="91403" bIns="4570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3" y="9440651"/>
            <a:ext cx="2949787" cy="496967"/>
          </a:xfrm>
          <a:prstGeom prst="rect">
            <a:avLst/>
          </a:prstGeom>
        </p:spPr>
        <p:txBody>
          <a:bodyPr vert="horz" lIns="91403" tIns="45705" rIns="91403" bIns="45705"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a:t>
            </a:fld>
            <a:endParaRPr kumimoji="1" lang="ja-JP" altLang="en-US"/>
          </a:p>
        </p:txBody>
      </p:sp>
    </p:spTree>
    <p:extLst>
      <p:ext uri="{BB962C8B-B14F-4D97-AF65-F5344CB8AC3E}">
        <p14:creationId xmlns:p14="http://schemas.microsoft.com/office/powerpoint/2010/main" val="798210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a:t>
            </a:fld>
            <a:endParaRPr kumimoji="1" lang="ja-JP" altLang="en-US"/>
          </a:p>
        </p:txBody>
      </p:sp>
    </p:spTree>
    <p:extLst>
      <p:ext uri="{BB962C8B-B14F-4D97-AF65-F5344CB8AC3E}">
        <p14:creationId xmlns:p14="http://schemas.microsoft.com/office/powerpoint/2010/main" val="798210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a:t>
            </a:fld>
            <a:endParaRPr kumimoji="1" lang="ja-JP" altLang="en-US"/>
          </a:p>
        </p:txBody>
      </p:sp>
    </p:spTree>
    <p:extLst>
      <p:ext uri="{BB962C8B-B14F-4D97-AF65-F5344CB8AC3E}">
        <p14:creationId xmlns:p14="http://schemas.microsoft.com/office/powerpoint/2010/main" val="798210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資料６</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dirty="0"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資料６</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fontScale="90000"/>
          </a:bodyPr>
          <a:lstStyle/>
          <a:p>
            <a:pPr algn="l"/>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道路附属物（照明灯・標識）の</a:t>
            </a:r>
            <a: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36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維持管理・更新のあり方について</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サブタイトル 2"/>
          <p:cNvSpPr>
            <a:spLocks noGrp="1"/>
          </p:cNvSpPr>
          <p:nvPr>
            <p:ph type="subTitle" idx="1"/>
          </p:nvPr>
        </p:nvSpPr>
        <p:spPr>
          <a:xfrm>
            <a:off x="1115616" y="5013176"/>
            <a:ext cx="7056784" cy="720080"/>
          </a:xfrm>
        </p:spPr>
        <p:txBody>
          <a:bodyPr>
            <a:noAutofit/>
          </a:bodyPr>
          <a:lstStyle/>
          <a:p>
            <a:pPr algn="ctr"/>
            <a:r>
              <a:rPr lang="ja-JP" altLang="en-US" sz="1800" b="1" dirty="0" smtClean="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sz="1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平成２８年度　第１回　道路・橋梁等部会</a:t>
            </a:r>
            <a:endParaRPr kumimoji="1" lang="ja-JP" altLang="en-US"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a:t>
            </a:fld>
            <a:endParaRPr kumimoji="1" lang="ja-JP" altLang="en-US" dirty="0"/>
          </a:p>
        </p:txBody>
      </p:sp>
      <p:sp>
        <p:nvSpPr>
          <p:cNvPr id="11" name="フッター プレースホルダー 3"/>
          <p:cNvSpPr>
            <a:spLocks noGrp="1"/>
          </p:cNvSpPr>
          <p:nvPr>
            <p:ph type="ftr" sz="quarter" idx="11"/>
          </p:nvPr>
        </p:nvSpPr>
        <p:spPr>
          <a:xfrm>
            <a:off x="6660232" y="260648"/>
            <a:ext cx="2250584" cy="648072"/>
          </a:xfrm>
        </p:spPr>
        <p:txBody>
          <a:body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資料３</a:t>
            </a:r>
            <a:endParaRPr kumimoji="1" lang="ja-JP" altLang="en-US" sz="32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648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a:t>
            </a:r>
            <a:r>
              <a:rPr lang="ja-JP" altLang="en-US" dirty="0">
                <a:latin typeface="HGSｺﾞｼｯｸM" panose="020B0600000000000000" pitchFamily="50" charset="-128"/>
                <a:ea typeface="HGSｺﾞｼｯｸM" panose="020B0600000000000000" pitchFamily="50" charset="-128"/>
              </a:rPr>
              <a:t>結果の</a:t>
            </a:r>
            <a:r>
              <a:rPr lang="ja-JP" altLang="en-US" dirty="0" smtClean="0">
                <a:latin typeface="HGSｺﾞｼｯｸM" panose="020B0600000000000000" pitchFamily="50" charset="-128"/>
                <a:ea typeface="HGSｺﾞｼｯｸM" panose="020B0600000000000000" pitchFamily="50" charset="-128"/>
              </a:rPr>
              <a:t>傾向分析</a:t>
            </a:r>
            <a:endParaRPr kumimoji="1" lang="ja-JP" altLang="en-US" sz="2000" dirty="0">
              <a:latin typeface="HGSｺﾞｼｯｸM" panose="020B0600000000000000" pitchFamily="50" charset="-128"/>
              <a:ea typeface="HGSｺﾞｼｯｸM" panose="020B0600000000000000" pitchFamily="50" charset="-128"/>
            </a:endParaRPr>
          </a:p>
        </p:txBody>
      </p:sp>
      <p:graphicFrame>
        <p:nvGraphicFramePr>
          <p:cNvPr id="11" name="グラフ 10"/>
          <p:cNvGraphicFramePr>
            <a:graphicFrameLocks noChangeAspect="1"/>
          </p:cNvGraphicFramePr>
          <p:nvPr>
            <p:extLst>
              <p:ext uri="{D42A27DB-BD31-4B8C-83A1-F6EECF244321}">
                <p14:modId xmlns:p14="http://schemas.microsoft.com/office/powerpoint/2010/main" val="2757857541"/>
              </p:ext>
            </p:extLst>
          </p:nvPr>
        </p:nvGraphicFramePr>
        <p:xfrm>
          <a:off x="395536" y="3855124"/>
          <a:ext cx="2779412" cy="2700000"/>
        </p:xfrm>
        <a:graphic>
          <a:graphicData uri="http://schemas.openxmlformats.org/drawingml/2006/chart">
            <c:chart xmlns:c="http://schemas.openxmlformats.org/drawingml/2006/chart" xmlns:r="http://schemas.openxmlformats.org/officeDocument/2006/relationships" r:id="rId2"/>
          </a:graphicData>
        </a:graphic>
      </p:graphicFrame>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268760"/>
            <a:ext cx="78867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5021138" y="3332892"/>
            <a:ext cx="3494212" cy="646331"/>
          </a:xfrm>
          <a:prstGeom prst="rect">
            <a:avLst/>
          </a:prstGeom>
          <a:noFill/>
          <a:ln>
            <a:solidFill>
              <a:schemeClr val="tx1"/>
            </a:solidFill>
            <a:prstDash val="dash"/>
          </a:ln>
        </p:spPr>
        <p:txBody>
          <a:bodyPr wrap="square" rtlCol="0">
            <a:spAutoFit/>
          </a:bodyPr>
          <a:lstStyle/>
          <a:p>
            <a:r>
              <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判定区分</a:t>
            </a:r>
            <a:r>
              <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判定①：異常なし</a:t>
            </a:r>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　　　　　　　判定②：経過観察</a:t>
            </a:r>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　　　　　　　判定③：撤去もしくは補修補強</a:t>
            </a:r>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10" name="グラフ 9"/>
          <p:cNvGraphicFramePr>
            <a:graphicFrameLocks noChangeAspect="1"/>
          </p:cNvGraphicFramePr>
          <p:nvPr>
            <p:extLst>
              <p:ext uri="{D42A27DB-BD31-4B8C-83A1-F6EECF244321}">
                <p14:modId xmlns:p14="http://schemas.microsoft.com/office/powerpoint/2010/main" val="3176329863"/>
              </p:ext>
            </p:extLst>
          </p:nvPr>
        </p:nvGraphicFramePr>
        <p:xfrm>
          <a:off x="3311997" y="3878609"/>
          <a:ext cx="2742355" cy="266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グラフ 14"/>
          <p:cNvGraphicFramePr>
            <a:graphicFrameLocks noChangeAspect="1"/>
          </p:cNvGraphicFramePr>
          <p:nvPr>
            <p:extLst>
              <p:ext uri="{D42A27DB-BD31-4B8C-83A1-F6EECF244321}">
                <p14:modId xmlns:p14="http://schemas.microsoft.com/office/powerpoint/2010/main" val="897057365"/>
              </p:ext>
            </p:extLst>
          </p:nvPr>
        </p:nvGraphicFramePr>
        <p:xfrm>
          <a:off x="6084165" y="3878610"/>
          <a:ext cx="2743965" cy="26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グラフ 15"/>
          <p:cNvGraphicFramePr>
            <a:graphicFrameLocks noChangeAspect="1"/>
          </p:cNvGraphicFramePr>
          <p:nvPr>
            <p:extLst>
              <p:ext uri="{D42A27DB-BD31-4B8C-83A1-F6EECF244321}">
                <p14:modId xmlns:p14="http://schemas.microsoft.com/office/powerpoint/2010/main" val="802062114"/>
              </p:ext>
            </p:extLst>
          </p:nvPr>
        </p:nvGraphicFramePr>
        <p:xfrm>
          <a:off x="467542" y="3878609"/>
          <a:ext cx="2742353" cy="2664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70472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endParaRPr kumimoji="1" lang="ja-JP" altLang="en-US" sz="1800" dirty="0">
              <a:latin typeface="HGSｺﾞｼｯｸM" panose="020B0600000000000000" pitchFamily="50" charset="-128"/>
              <a:ea typeface="HGSｺﾞｼｯｸM" panose="020B0600000000000000" pitchFamily="50" charset="-128"/>
            </a:endParaRPr>
          </a:p>
        </p:txBody>
      </p:sp>
      <p:sp>
        <p:nvSpPr>
          <p:cNvPr id="6" name="テキスト ボックス 5"/>
          <p:cNvSpPr txBox="1"/>
          <p:nvPr/>
        </p:nvSpPr>
        <p:spPr>
          <a:xfrm>
            <a:off x="755576" y="1945863"/>
            <a:ext cx="7848872" cy="2308324"/>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建設年代</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建設</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年次を特定できなかったものは「不明」として</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表示</a:t>
            </a:r>
            <a:endParaRPr lang="en-US" altLang="ja-JP" sz="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設置場所</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（橋梁部、道路部）</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設置地域</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（都市部、地方部、山間部、海岸部）</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基礎形式</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（埋め込み式、ベースプレート式）</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根巻コンクリート</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（有り、</a:t>
            </a:r>
            <a:r>
              <a:rPr lang="ja-JP" altLang="en-US" dirty="0" err="1" smtClean="0">
                <a:latin typeface="HGSｺﾞｼｯｸM" panose="020B0600000000000000" pitchFamily="50" charset="-128"/>
                <a:ea typeface="HGSｺﾞｼｯｸM" panose="020B0600000000000000" pitchFamily="50" charset="-128"/>
                <a:cs typeface="Meiryo UI" panose="020B0604030504040204" pitchFamily="50" charset="-128"/>
              </a:rPr>
              <a:t>無し</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480832" y="126876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照明灯の点検結果を下記に分類し評価</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050" name="図 537" descr="説明: C:\Users\410986\AppData\Local\Microsoft\Windows\Temporary Internet Files\Content.Word\•附属物（標識、照明施設等）点検要領　平成26年6月_ページ_024.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99660" y="4437112"/>
            <a:ext cx="2316156" cy="145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537" descr="説明: C:\Users\410986\AppData\Local\Microsoft\Windows\Temporary Internet Files\Content.Word\•附属物（標識、照明施設等）点検要領　平成26年6月_ページ_024.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58074" y="4293096"/>
            <a:ext cx="2206414" cy="162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251520" y="6032321"/>
            <a:ext cx="2451312"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埋め込み式　根巻コンクリート有り</a:t>
            </a:r>
            <a:r>
              <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203848" y="6025965"/>
            <a:ext cx="2767104"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ベースプレート式　根巻コンクリート有り</a:t>
            </a:r>
            <a:r>
              <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6155579" y="6013468"/>
            <a:ext cx="2880917"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ベースプレート式　根巻コンクリート無し</a:t>
            </a:r>
            <a:r>
              <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kern="1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3261048" y="4365104"/>
            <a:ext cx="2679104" cy="1592668"/>
            <a:chOff x="3261048" y="4365104"/>
            <a:chExt cx="2679104" cy="1592668"/>
          </a:xfrm>
        </p:grpSpPr>
        <p:pic>
          <p:nvPicPr>
            <p:cNvPr id="8" name="図 537" descr="説明: C:\Users\410986\AppData\Local\Microsoft\Windows\Temporary Internet Files\Content.Word\•附属物（標識、照明施設等）点検要領　平成26年6月_ページ_024.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61048" y="4365104"/>
              <a:ext cx="2679104" cy="15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コネクタ 14"/>
            <p:cNvCxnSpPr/>
            <p:nvPr/>
          </p:nvCxnSpPr>
          <p:spPr>
            <a:xfrm flipV="1">
              <a:off x="4283968" y="5301208"/>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4538096" y="5301192"/>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3548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（照明灯）</a:t>
            </a:r>
            <a:endParaRPr kumimoji="1" lang="ja-JP" altLang="en-US" sz="2000" dirty="0">
              <a:latin typeface="HGSｺﾞｼｯｸM" panose="020B0600000000000000" pitchFamily="50" charset="-128"/>
              <a:ea typeface="HGSｺﾞｼｯｸM" panose="020B0600000000000000" pitchFamily="50" charset="-128"/>
            </a:endParaRPr>
          </a:p>
        </p:txBody>
      </p:sp>
      <p:graphicFrame>
        <p:nvGraphicFramePr>
          <p:cNvPr id="6" name="グラフ 5"/>
          <p:cNvGraphicFramePr>
            <a:graphicFrameLocks noChangeAspect="1"/>
          </p:cNvGraphicFramePr>
          <p:nvPr>
            <p:extLst>
              <p:ext uri="{D42A27DB-BD31-4B8C-83A1-F6EECF244321}">
                <p14:modId xmlns:p14="http://schemas.microsoft.com/office/powerpoint/2010/main" val="2735281356"/>
              </p:ext>
            </p:extLst>
          </p:nvPr>
        </p:nvGraphicFramePr>
        <p:xfrm>
          <a:off x="323528" y="1196752"/>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8" name="円形吹き出し 7"/>
          <p:cNvSpPr/>
          <p:nvPr/>
        </p:nvSpPr>
        <p:spPr>
          <a:xfrm>
            <a:off x="1295736" y="3284984"/>
            <a:ext cx="900000" cy="468000"/>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p>
        </p:txBody>
      </p:sp>
      <p:sp>
        <p:nvSpPr>
          <p:cNvPr id="10" name="正方形/長方形 9"/>
          <p:cNvSpPr/>
          <p:nvPr/>
        </p:nvSpPr>
        <p:spPr>
          <a:xfrm>
            <a:off x="1331640" y="3919436"/>
            <a:ext cx="828000" cy="612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形吹き出し 11"/>
          <p:cNvSpPr/>
          <p:nvPr/>
        </p:nvSpPr>
        <p:spPr>
          <a:xfrm>
            <a:off x="2495749" y="3991436"/>
            <a:ext cx="900000" cy="468000"/>
          </a:xfrm>
          <a:prstGeom prst="wedgeEllipseCallout">
            <a:avLst>
              <a:gd name="adj1" fmla="val -1482"/>
              <a:gd name="adj2" fmla="val 125060"/>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p>
        </p:txBody>
      </p:sp>
      <p:sp>
        <p:nvSpPr>
          <p:cNvPr id="14" name="正方形/長方形 13"/>
          <p:cNvSpPr/>
          <p:nvPr/>
        </p:nvSpPr>
        <p:spPr>
          <a:xfrm>
            <a:off x="2591776" y="4869160"/>
            <a:ext cx="828000" cy="238468"/>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形吹き出し 14"/>
          <p:cNvSpPr/>
          <p:nvPr/>
        </p:nvSpPr>
        <p:spPr>
          <a:xfrm>
            <a:off x="3779912" y="4007612"/>
            <a:ext cx="900000" cy="468000"/>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6" name="正方形/長方形 15"/>
          <p:cNvSpPr/>
          <p:nvPr/>
        </p:nvSpPr>
        <p:spPr>
          <a:xfrm>
            <a:off x="3815912" y="4733880"/>
            <a:ext cx="828000" cy="121632"/>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123728" y="3356992"/>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smtClean="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3347864" y="4089266"/>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smtClean="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43716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（照明灯）</a:t>
            </a:r>
            <a:endParaRPr kumimoji="1" lang="ja-JP" altLang="en-US" sz="2000" dirty="0">
              <a:latin typeface="HGSｺﾞｼｯｸM" panose="020B0600000000000000" pitchFamily="50" charset="-128"/>
              <a:ea typeface="HGSｺﾞｼｯｸM" panose="020B0600000000000000" pitchFamily="50" charset="-128"/>
            </a:endParaRPr>
          </a:p>
        </p:txBody>
      </p:sp>
      <p:graphicFrame>
        <p:nvGraphicFramePr>
          <p:cNvPr id="6" name="グラフ 5"/>
          <p:cNvGraphicFramePr>
            <a:graphicFrameLocks noChangeAspect="1"/>
          </p:cNvGraphicFramePr>
          <p:nvPr>
            <p:extLst>
              <p:ext uri="{D42A27DB-BD31-4B8C-83A1-F6EECF244321}">
                <p14:modId xmlns:p14="http://schemas.microsoft.com/office/powerpoint/2010/main" val="192057656"/>
              </p:ext>
            </p:extLst>
          </p:nvPr>
        </p:nvGraphicFramePr>
        <p:xfrm>
          <a:off x="467544" y="1268760"/>
          <a:ext cx="8400934"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7" name="円形吹き出し 6"/>
          <p:cNvSpPr/>
          <p:nvPr/>
        </p:nvSpPr>
        <p:spPr>
          <a:xfrm>
            <a:off x="1331640" y="1502388"/>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p>
        </p:txBody>
      </p:sp>
      <p:sp>
        <p:nvSpPr>
          <p:cNvPr id="8" name="正方形/長方形 7"/>
          <p:cNvSpPr/>
          <p:nvPr/>
        </p:nvSpPr>
        <p:spPr>
          <a:xfrm>
            <a:off x="1376344" y="2168992"/>
            <a:ext cx="828000" cy="1188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形吹き出し 8"/>
          <p:cNvSpPr/>
          <p:nvPr/>
        </p:nvSpPr>
        <p:spPr>
          <a:xfrm>
            <a:off x="2591776" y="3724375"/>
            <a:ext cx="900000" cy="432792"/>
          </a:xfrm>
          <a:prstGeom prst="wedgeEllipseCallout">
            <a:avLst>
              <a:gd name="adj1" fmla="val -1482"/>
              <a:gd name="adj2" fmla="val 125060"/>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p>
        </p:txBody>
      </p:sp>
      <p:sp>
        <p:nvSpPr>
          <p:cNvPr id="10" name="正方形/長方形 9"/>
          <p:cNvSpPr/>
          <p:nvPr/>
        </p:nvSpPr>
        <p:spPr>
          <a:xfrm>
            <a:off x="2632720" y="4553832"/>
            <a:ext cx="828000" cy="180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形吹き出し 10"/>
          <p:cNvSpPr/>
          <p:nvPr/>
        </p:nvSpPr>
        <p:spPr>
          <a:xfrm>
            <a:off x="3851824" y="3741979"/>
            <a:ext cx="900000" cy="432792"/>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p>
        </p:txBody>
      </p:sp>
      <p:sp>
        <p:nvSpPr>
          <p:cNvPr id="12" name="正方形/長方形 11"/>
          <p:cNvSpPr/>
          <p:nvPr/>
        </p:nvSpPr>
        <p:spPr>
          <a:xfrm>
            <a:off x="3901664" y="4490560"/>
            <a:ext cx="828000" cy="180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347864" y="3933056"/>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smtClean="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267740" y="2168992"/>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smtClean="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947976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（照明灯）</a:t>
            </a:r>
            <a:endParaRPr kumimoji="1" lang="ja-JP" altLang="en-US" sz="2000" dirty="0">
              <a:latin typeface="HGSｺﾞｼｯｸM" panose="020B0600000000000000" pitchFamily="50" charset="-128"/>
              <a:ea typeface="HGSｺﾞｼｯｸM" panose="020B0600000000000000" pitchFamily="50" charset="-128"/>
            </a:endParaRPr>
          </a:p>
        </p:txBody>
      </p:sp>
      <p:graphicFrame>
        <p:nvGraphicFramePr>
          <p:cNvPr id="6" name="グラフ 5"/>
          <p:cNvGraphicFramePr>
            <a:graphicFrameLocks noChangeAspect="1"/>
          </p:cNvGraphicFramePr>
          <p:nvPr>
            <p:extLst>
              <p:ext uri="{D42A27DB-BD31-4B8C-83A1-F6EECF244321}">
                <p14:modId xmlns:p14="http://schemas.microsoft.com/office/powerpoint/2010/main" val="1208842049"/>
              </p:ext>
            </p:extLst>
          </p:nvPr>
        </p:nvGraphicFramePr>
        <p:xfrm>
          <a:off x="323528" y="1268760"/>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7" name="円形吹き出し 6"/>
          <p:cNvSpPr/>
          <p:nvPr/>
        </p:nvSpPr>
        <p:spPr>
          <a:xfrm>
            <a:off x="1187624" y="3644280"/>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p>
        </p:txBody>
      </p:sp>
      <p:sp>
        <p:nvSpPr>
          <p:cNvPr id="8" name="正方形/長方形 7"/>
          <p:cNvSpPr/>
          <p:nvPr/>
        </p:nvSpPr>
        <p:spPr>
          <a:xfrm>
            <a:off x="1259632" y="4293152"/>
            <a:ext cx="828000" cy="504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形吹き出し 8"/>
          <p:cNvSpPr/>
          <p:nvPr/>
        </p:nvSpPr>
        <p:spPr>
          <a:xfrm>
            <a:off x="2411760" y="4220344"/>
            <a:ext cx="900000" cy="432792"/>
          </a:xfrm>
          <a:prstGeom prst="wedgeEllipseCallout">
            <a:avLst>
              <a:gd name="adj1" fmla="val -2998"/>
              <a:gd name="adj2" fmla="val 12190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p>
        </p:txBody>
      </p:sp>
      <p:sp>
        <p:nvSpPr>
          <p:cNvPr id="10" name="正方形/長方形 9"/>
          <p:cNvSpPr/>
          <p:nvPr/>
        </p:nvSpPr>
        <p:spPr>
          <a:xfrm>
            <a:off x="2497416" y="5008256"/>
            <a:ext cx="828000" cy="252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形吹き出し 10"/>
          <p:cNvSpPr/>
          <p:nvPr/>
        </p:nvSpPr>
        <p:spPr>
          <a:xfrm>
            <a:off x="3744008" y="4220344"/>
            <a:ext cx="900000" cy="432792"/>
          </a:xfrm>
          <a:prstGeom prst="wedgeEllipseCallout">
            <a:avLst>
              <a:gd name="adj1" fmla="val -1482"/>
              <a:gd name="adj2" fmla="val 96135"/>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p>
        </p:txBody>
      </p:sp>
      <p:sp>
        <p:nvSpPr>
          <p:cNvPr id="12" name="正方形/長方形 11"/>
          <p:cNvSpPr/>
          <p:nvPr/>
        </p:nvSpPr>
        <p:spPr>
          <a:xfrm>
            <a:off x="3774968" y="4829416"/>
            <a:ext cx="828000" cy="180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203848" y="4089266"/>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smtClean="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979712" y="3645024"/>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smtClean="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92982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（照明灯）</a:t>
            </a:r>
            <a:endParaRPr kumimoji="1" lang="ja-JP" altLang="en-US" sz="2000" dirty="0">
              <a:latin typeface="HGSｺﾞｼｯｸM" panose="020B0600000000000000" pitchFamily="50" charset="-128"/>
              <a:ea typeface="HGSｺﾞｼｯｸM" panose="020B0600000000000000" pitchFamily="50" charset="-128"/>
            </a:endParaRPr>
          </a:p>
        </p:txBody>
      </p:sp>
      <p:graphicFrame>
        <p:nvGraphicFramePr>
          <p:cNvPr id="7" name="グラフ 6"/>
          <p:cNvGraphicFramePr>
            <a:graphicFrameLocks noChangeAspect="1"/>
          </p:cNvGraphicFramePr>
          <p:nvPr>
            <p:extLst>
              <p:ext uri="{D42A27DB-BD31-4B8C-83A1-F6EECF244321}">
                <p14:modId xmlns:p14="http://schemas.microsoft.com/office/powerpoint/2010/main" val="1200077981"/>
              </p:ext>
            </p:extLst>
          </p:nvPr>
        </p:nvGraphicFramePr>
        <p:xfrm>
          <a:off x="467543" y="1268760"/>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6" name="円形吹き出し 5"/>
          <p:cNvSpPr/>
          <p:nvPr/>
        </p:nvSpPr>
        <p:spPr>
          <a:xfrm>
            <a:off x="1582888" y="3808820"/>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p>
        </p:txBody>
      </p:sp>
      <p:sp>
        <p:nvSpPr>
          <p:cNvPr id="9" name="円形吹き出し 8"/>
          <p:cNvSpPr/>
          <p:nvPr/>
        </p:nvSpPr>
        <p:spPr>
          <a:xfrm>
            <a:off x="2699792" y="4077072"/>
            <a:ext cx="900000" cy="432792"/>
          </a:xfrm>
          <a:prstGeom prst="wedgeEllipseCallout">
            <a:avLst>
              <a:gd name="adj1" fmla="val -4515"/>
              <a:gd name="adj2" fmla="val 96679"/>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p>
        </p:txBody>
      </p:sp>
      <p:sp>
        <p:nvSpPr>
          <p:cNvPr id="11" name="円形吹き出し 10"/>
          <p:cNvSpPr/>
          <p:nvPr/>
        </p:nvSpPr>
        <p:spPr>
          <a:xfrm>
            <a:off x="3744008" y="4437112"/>
            <a:ext cx="900000" cy="432792"/>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14" name="テキスト ボックス 13"/>
          <p:cNvSpPr txBox="1"/>
          <p:nvPr/>
        </p:nvSpPr>
        <p:spPr>
          <a:xfrm>
            <a:off x="4499992" y="3225170"/>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40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形吹き出し 14"/>
          <p:cNvSpPr/>
          <p:nvPr/>
        </p:nvSpPr>
        <p:spPr>
          <a:xfrm>
            <a:off x="6034239" y="1541661"/>
            <a:ext cx="900000" cy="432792"/>
          </a:xfrm>
          <a:prstGeom prst="wedgeEllipseCallout">
            <a:avLst>
              <a:gd name="adj1" fmla="val -19679"/>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p>
        </p:txBody>
      </p:sp>
      <p:sp>
        <p:nvSpPr>
          <p:cNvPr id="16" name="円形吹き出し 15"/>
          <p:cNvSpPr/>
          <p:nvPr/>
        </p:nvSpPr>
        <p:spPr>
          <a:xfrm>
            <a:off x="7116432" y="3128030"/>
            <a:ext cx="900000" cy="432792"/>
          </a:xfrm>
          <a:prstGeom prst="wedgeEllipseCallout">
            <a:avLst>
              <a:gd name="adj1" fmla="val -33327"/>
              <a:gd name="adj2" fmla="val 10298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p>
        </p:txBody>
      </p:sp>
      <p:sp>
        <p:nvSpPr>
          <p:cNvPr id="17" name="円形吹き出し 16"/>
          <p:cNvSpPr/>
          <p:nvPr/>
        </p:nvSpPr>
        <p:spPr>
          <a:xfrm>
            <a:off x="7776456" y="4292352"/>
            <a:ext cx="900000" cy="432792"/>
          </a:xfrm>
          <a:prstGeom prst="wedgeEllipseCallout">
            <a:avLst>
              <a:gd name="adj1" fmla="val -19680"/>
              <a:gd name="adj2" fmla="val 11190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cxnSp>
        <p:nvCxnSpPr>
          <p:cNvPr id="5" name="直線矢印コネクタ 4"/>
          <p:cNvCxnSpPr>
            <a:stCxn id="6" idx="8"/>
          </p:cNvCxnSpPr>
          <p:nvPr/>
        </p:nvCxnSpPr>
        <p:spPr>
          <a:xfrm>
            <a:off x="2019550" y="4389774"/>
            <a:ext cx="2192410" cy="695410"/>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6268015" y="2157526"/>
            <a:ext cx="1748417" cy="2927658"/>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575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（照明灯）</a:t>
            </a:r>
            <a:endParaRPr kumimoji="1" lang="ja-JP" altLang="en-US" sz="2000" dirty="0">
              <a:latin typeface="HGSｺﾞｼｯｸM" panose="020B0600000000000000" pitchFamily="50" charset="-128"/>
              <a:ea typeface="HGSｺﾞｼｯｸM" panose="020B0600000000000000" pitchFamily="50" charset="-128"/>
            </a:endParaRPr>
          </a:p>
        </p:txBody>
      </p:sp>
      <p:graphicFrame>
        <p:nvGraphicFramePr>
          <p:cNvPr id="6" name="グラフ 5"/>
          <p:cNvGraphicFramePr>
            <a:graphicFrameLocks noChangeAspect="1"/>
          </p:cNvGraphicFramePr>
          <p:nvPr>
            <p:extLst>
              <p:ext uri="{D42A27DB-BD31-4B8C-83A1-F6EECF244321}">
                <p14:modId xmlns:p14="http://schemas.microsoft.com/office/powerpoint/2010/main" val="477652696"/>
              </p:ext>
            </p:extLst>
          </p:nvPr>
        </p:nvGraphicFramePr>
        <p:xfrm>
          <a:off x="323528" y="1196752"/>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15" name="円形吹き出し 14"/>
          <p:cNvSpPr/>
          <p:nvPr/>
        </p:nvSpPr>
        <p:spPr>
          <a:xfrm>
            <a:off x="6840328" y="3933056"/>
            <a:ext cx="684000" cy="288000"/>
          </a:xfrm>
          <a:prstGeom prst="wedgeEllipseCallout">
            <a:avLst>
              <a:gd name="adj1" fmla="val -9063"/>
              <a:gd name="adj2" fmla="val 17276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a:t>
            </a:r>
          </a:p>
        </p:txBody>
      </p:sp>
      <p:sp>
        <p:nvSpPr>
          <p:cNvPr id="18" name="テキスト ボックス 17"/>
          <p:cNvSpPr txBox="1"/>
          <p:nvPr/>
        </p:nvSpPr>
        <p:spPr>
          <a:xfrm>
            <a:off x="2396877" y="2528892"/>
            <a:ext cx="648072" cy="5847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3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32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形吹き出し 19"/>
          <p:cNvSpPr/>
          <p:nvPr/>
        </p:nvSpPr>
        <p:spPr>
          <a:xfrm>
            <a:off x="7344384" y="4221120"/>
            <a:ext cx="684000" cy="288000"/>
          </a:xfrm>
          <a:prstGeom prst="wedgeEllipseCallout">
            <a:avLst>
              <a:gd name="adj1" fmla="val 414"/>
              <a:gd name="adj2" fmla="val 12511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p>
        </p:txBody>
      </p:sp>
      <p:sp>
        <p:nvSpPr>
          <p:cNvPr id="21" name="円形吹き出し 20"/>
          <p:cNvSpPr/>
          <p:nvPr/>
        </p:nvSpPr>
        <p:spPr>
          <a:xfrm>
            <a:off x="7902360" y="4437144"/>
            <a:ext cx="684000" cy="288000"/>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cxnSp>
        <p:nvCxnSpPr>
          <p:cNvPr id="22" name="直線矢印コネクタ 21"/>
          <p:cNvCxnSpPr/>
          <p:nvPr/>
        </p:nvCxnSpPr>
        <p:spPr>
          <a:xfrm>
            <a:off x="1639995" y="2276872"/>
            <a:ext cx="987789" cy="2700000"/>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7034562" y="4681369"/>
            <a:ext cx="1227798" cy="210859"/>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5148064" y="4681369"/>
            <a:ext cx="1227798" cy="210859"/>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3567878" y="2821280"/>
            <a:ext cx="864000" cy="2088000"/>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9" name="円形吹き出し 38"/>
          <p:cNvSpPr/>
          <p:nvPr/>
        </p:nvSpPr>
        <p:spPr>
          <a:xfrm>
            <a:off x="4914128" y="3933088"/>
            <a:ext cx="684000" cy="288000"/>
          </a:xfrm>
          <a:prstGeom prst="wedgeEllipseCallout">
            <a:avLst>
              <a:gd name="adj1" fmla="val -5272"/>
              <a:gd name="adj2" fmla="val 180648"/>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a:t>
            </a:r>
          </a:p>
        </p:txBody>
      </p:sp>
      <p:sp>
        <p:nvSpPr>
          <p:cNvPr id="40" name="円形吹き出し 39"/>
          <p:cNvSpPr/>
          <p:nvPr/>
        </p:nvSpPr>
        <p:spPr>
          <a:xfrm>
            <a:off x="5414442" y="4238536"/>
            <a:ext cx="684000" cy="288000"/>
          </a:xfrm>
          <a:prstGeom prst="wedgeEllipseCallout">
            <a:avLst>
              <a:gd name="adj1" fmla="val 414"/>
              <a:gd name="adj2" fmla="val 12511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p>
        </p:txBody>
      </p:sp>
      <p:sp>
        <p:nvSpPr>
          <p:cNvPr id="41" name="円形吹き出し 40"/>
          <p:cNvSpPr/>
          <p:nvPr/>
        </p:nvSpPr>
        <p:spPr>
          <a:xfrm>
            <a:off x="6012240" y="4437144"/>
            <a:ext cx="684000" cy="288000"/>
          </a:xfrm>
          <a:prstGeom prst="wedgeEllipseCallout">
            <a:avLst>
              <a:gd name="adj1" fmla="val 33"/>
              <a:gd name="adj2" fmla="val 89040"/>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p:txBody>
      </p:sp>
      <p:sp>
        <p:nvSpPr>
          <p:cNvPr id="42" name="円形吹き出し 41"/>
          <p:cNvSpPr/>
          <p:nvPr/>
        </p:nvSpPr>
        <p:spPr>
          <a:xfrm>
            <a:off x="3443131" y="2384892"/>
            <a:ext cx="684000" cy="288000"/>
          </a:xfrm>
          <a:prstGeom prst="wedgeEllipseCallout">
            <a:avLst>
              <a:gd name="adj1" fmla="val -27220"/>
              <a:gd name="adj2" fmla="val 8759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a:t>
            </a:r>
          </a:p>
        </p:txBody>
      </p:sp>
      <p:sp>
        <p:nvSpPr>
          <p:cNvPr id="45" name="円形吹き出し 44"/>
          <p:cNvSpPr/>
          <p:nvPr/>
        </p:nvSpPr>
        <p:spPr>
          <a:xfrm>
            <a:off x="1475656" y="1826559"/>
            <a:ext cx="684000" cy="288000"/>
          </a:xfrm>
          <a:prstGeom prst="wedgeEllipseCallout">
            <a:avLst>
              <a:gd name="adj1" fmla="val -22332"/>
              <a:gd name="adj2" fmla="val 103190"/>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a:t>
            </a:r>
          </a:p>
        </p:txBody>
      </p:sp>
      <p:sp>
        <p:nvSpPr>
          <p:cNvPr id="46" name="円形吹き出し 45"/>
          <p:cNvSpPr/>
          <p:nvPr/>
        </p:nvSpPr>
        <p:spPr>
          <a:xfrm>
            <a:off x="2061756" y="3302833"/>
            <a:ext cx="684000" cy="288000"/>
          </a:xfrm>
          <a:prstGeom prst="wedgeEllipseCallout">
            <a:avLst>
              <a:gd name="adj1" fmla="val -29914"/>
              <a:gd name="adj2" fmla="val 106157"/>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p>
        </p:txBody>
      </p:sp>
      <p:sp>
        <p:nvSpPr>
          <p:cNvPr id="47" name="円形吹き出し 46"/>
          <p:cNvSpPr/>
          <p:nvPr/>
        </p:nvSpPr>
        <p:spPr>
          <a:xfrm>
            <a:off x="2411760" y="4375072"/>
            <a:ext cx="684000" cy="288000"/>
          </a:xfrm>
          <a:prstGeom prst="wedgeEllipseCallout">
            <a:avLst>
              <a:gd name="adj1" fmla="val -13235"/>
              <a:gd name="adj2" fmla="val 8824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8" name="円形吹き出し 47"/>
          <p:cNvSpPr/>
          <p:nvPr/>
        </p:nvSpPr>
        <p:spPr>
          <a:xfrm>
            <a:off x="3907856" y="3417162"/>
            <a:ext cx="684000" cy="288000"/>
          </a:xfrm>
          <a:prstGeom prst="wedgeEllipseCallout">
            <a:avLst>
              <a:gd name="adj1" fmla="val -29914"/>
              <a:gd name="adj2" fmla="val 106157"/>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p>
        </p:txBody>
      </p:sp>
      <p:sp>
        <p:nvSpPr>
          <p:cNvPr id="49" name="円形吹き出し 48"/>
          <p:cNvSpPr/>
          <p:nvPr/>
        </p:nvSpPr>
        <p:spPr>
          <a:xfrm>
            <a:off x="4223402" y="4386885"/>
            <a:ext cx="684000" cy="288000"/>
          </a:xfrm>
          <a:prstGeom prst="wedgeEllipseCallout">
            <a:avLst>
              <a:gd name="adj1" fmla="val -13235"/>
              <a:gd name="adj2" fmla="val 8824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0" name="テキスト ボックス 49"/>
          <p:cNvSpPr txBox="1"/>
          <p:nvPr/>
        </p:nvSpPr>
        <p:spPr>
          <a:xfrm>
            <a:off x="4572000" y="3286725"/>
            <a:ext cx="648072" cy="5847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3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32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6228184" y="3646765"/>
            <a:ext cx="648072" cy="5847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3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32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36085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（照明灯）</a:t>
            </a:r>
            <a:endParaRPr kumimoji="1" lang="ja-JP" altLang="en-US" sz="2000" dirty="0">
              <a:latin typeface="HGSｺﾞｼｯｸM" panose="020B0600000000000000" pitchFamily="50" charset="-128"/>
              <a:ea typeface="HGSｺﾞｼｯｸM" panose="020B0600000000000000" pitchFamily="50" charset="-128"/>
            </a:endParaRPr>
          </a:p>
        </p:txBody>
      </p:sp>
      <p:graphicFrame>
        <p:nvGraphicFramePr>
          <p:cNvPr id="5" name="グラフ 4"/>
          <p:cNvGraphicFramePr>
            <a:graphicFrameLocks noChangeAspect="1"/>
          </p:cNvGraphicFramePr>
          <p:nvPr>
            <p:extLst>
              <p:ext uri="{D42A27DB-BD31-4B8C-83A1-F6EECF244321}">
                <p14:modId xmlns:p14="http://schemas.microsoft.com/office/powerpoint/2010/main" val="1249861879"/>
              </p:ext>
            </p:extLst>
          </p:nvPr>
        </p:nvGraphicFramePr>
        <p:xfrm>
          <a:off x="467543" y="1196752"/>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14" name="円形吹き出し 13"/>
          <p:cNvSpPr/>
          <p:nvPr/>
        </p:nvSpPr>
        <p:spPr>
          <a:xfrm>
            <a:off x="1691680" y="2780928"/>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a:t>
            </a:r>
          </a:p>
        </p:txBody>
      </p:sp>
      <p:sp>
        <p:nvSpPr>
          <p:cNvPr id="15" name="円形吹き出し 14"/>
          <p:cNvSpPr/>
          <p:nvPr/>
        </p:nvSpPr>
        <p:spPr>
          <a:xfrm>
            <a:off x="2808584" y="3379204"/>
            <a:ext cx="900000" cy="432792"/>
          </a:xfrm>
          <a:prstGeom prst="wedgeEllipseCallout">
            <a:avLst>
              <a:gd name="adj1" fmla="val -4515"/>
              <a:gd name="adj2" fmla="val 96679"/>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p>
        </p:txBody>
      </p:sp>
      <p:sp>
        <p:nvSpPr>
          <p:cNvPr id="16" name="円形吹き出し 15"/>
          <p:cNvSpPr/>
          <p:nvPr/>
        </p:nvSpPr>
        <p:spPr>
          <a:xfrm>
            <a:off x="3761960" y="4043513"/>
            <a:ext cx="900000" cy="432792"/>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17" name="円形吹き出し 16"/>
          <p:cNvSpPr/>
          <p:nvPr/>
        </p:nvSpPr>
        <p:spPr>
          <a:xfrm>
            <a:off x="6034239" y="1844824"/>
            <a:ext cx="900000" cy="432792"/>
          </a:xfrm>
          <a:prstGeom prst="wedgeEllipseCallout">
            <a:avLst>
              <a:gd name="adj1" fmla="val -19679"/>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86%</a:t>
            </a:r>
          </a:p>
        </p:txBody>
      </p:sp>
      <p:sp>
        <p:nvSpPr>
          <p:cNvPr id="18" name="円形吹き出し 17"/>
          <p:cNvSpPr/>
          <p:nvPr/>
        </p:nvSpPr>
        <p:spPr>
          <a:xfrm>
            <a:off x="7116432" y="3128030"/>
            <a:ext cx="900000" cy="432792"/>
          </a:xfrm>
          <a:prstGeom prst="wedgeEllipseCallout">
            <a:avLst>
              <a:gd name="adj1" fmla="val -33327"/>
              <a:gd name="adj2" fmla="val 10298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p>
        </p:txBody>
      </p:sp>
      <p:sp>
        <p:nvSpPr>
          <p:cNvPr id="19" name="円形吹き出し 18"/>
          <p:cNvSpPr/>
          <p:nvPr/>
        </p:nvSpPr>
        <p:spPr>
          <a:xfrm>
            <a:off x="7776456" y="4292352"/>
            <a:ext cx="900000" cy="432792"/>
          </a:xfrm>
          <a:prstGeom prst="wedgeEllipseCallout">
            <a:avLst>
              <a:gd name="adj1" fmla="val -19680"/>
              <a:gd name="adj2" fmla="val 11190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cxnSp>
        <p:nvCxnSpPr>
          <p:cNvPr id="20" name="直線矢印コネクタ 19"/>
          <p:cNvCxnSpPr>
            <a:stCxn id="14" idx="8"/>
          </p:cNvCxnSpPr>
          <p:nvPr/>
        </p:nvCxnSpPr>
        <p:spPr>
          <a:xfrm>
            <a:off x="2128342" y="3361882"/>
            <a:ext cx="2083618" cy="1363262"/>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endCxn id="19" idx="8"/>
          </p:cNvCxnSpPr>
          <p:nvPr/>
        </p:nvCxnSpPr>
        <p:spPr>
          <a:xfrm>
            <a:off x="6268015" y="2420888"/>
            <a:ext cx="1781321" cy="2572167"/>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572000" y="3225170"/>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40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24259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（照明灯）</a:t>
            </a:r>
            <a:endParaRPr kumimoji="1" lang="ja-JP" altLang="en-US" sz="2000" dirty="0">
              <a:latin typeface="HGSｺﾞｼｯｸM" panose="020B0600000000000000" pitchFamily="50" charset="-128"/>
              <a:ea typeface="HGSｺﾞｼｯｸM" panose="020B0600000000000000" pitchFamily="50" charset="-128"/>
            </a:endParaRPr>
          </a:p>
        </p:txBody>
      </p:sp>
      <p:graphicFrame>
        <p:nvGraphicFramePr>
          <p:cNvPr id="6" name="グラフ 5"/>
          <p:cNvGraphicFramePr>
            <a:graphicFrameLocks noChangeAspect="1"/>
          </p:cNvGraphicFramePr>
          <p:nvPr>
            <p:extLst>
              <p:ext uri="{D42A27DB-BD31-4B8C-83A1-F6EECF244321}">
                <p14:modId xmlns:p14="http://schemas.microsoft.com/office/powerpoint/2010/main" val="215171413"/>
              </p:ext>
            </p:extLst>
          </p:nvPr>
        </p:nvGraphicFramePr>
        <p:xfrm>
          <a:off x="467544" y="1268760"/>
          <a:ext cx="8280920"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15" name="円形吹き出し 14"/>
          <p:cNvSpPr/>
          <p:nvPr/>
        </p:nvSpPr>
        <p:spPr>
          <a:xfrm>
            <a:off x="2032888" y="1706201"/>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a:t>
            </a:r>
          </a:p>
        </p:txBody>
      </p:sp>
      <p:sp>
        <p:nvSpPr>
          <p:cNvPr id="18" name="円形吹き出し 17"/>
          <p:cNvSpPr/>
          <p:nvPr/>
        </p:nvSpPr>
        <p:spPr>
          <a:xfrm>
            <a:off x="5940152" y="2287155"/>
            <a:ext cx="900000" cy="432792"/>
          </a:xfrm>
          <a:prstGeom prst="wedgeEllipseCallout">
            <a:avLst>
              <a:gd name="adj1" fmla="val -19679"/>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a:t>
            </a:r>
          </a:p>
        </p:txBody>
      </p:sp>
      <p:sp>
        <p:nvSpPr>
          <p:cNvPr id="19" name="円形吹き出し 18"/>
          <p:cNvSpPr/>
          <p:nvPr/>
        </p:nvSpPr>
        <p:spPr>
          <a:xfrm>
            <a:off x="7094709" y="3397765"/>
            <a:ext cx="900000" cy="432792"/>
          </a:xfrm>
          <a:prstGeom prst="wedgeEllipseCallout">
            <a:avLst>
              <a:gd name="adj1" fmla="val -33327"/>
              <a:gd name="adj2" fmla="val 10298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p>
        </p:txBody>
      </p:sp>
      <p:sp>
        <p:nvSpPr>
          <p:cNvPr id="20" name="円形吹き出し 19"/>
          <p:cNvSpPr/>
          <p:nvPr/>
        </p:nvSpPr>
        <p:spPr>
          <a:xfrm>
            <a:off x="7776456" y="4292352"/>
            <a:ext cx="900000" cy="432792"/>
          </a:xfrm>
          <a:prstGeom prst="wedgeEllipseCallout">
            <a:avLst>
              <a:gd name="adj1" fmla="val -19680"/>
              <a:gd name="adj2" fmla="val 11190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cxnSp>
        <p:nvCxnSpPr>
          <p:cNvPr id="21" name="直線矢印コネクタ 20"/>
          <p:cNvCxnSpPr>
            <a:stCxn id="15" idx="8"/>
          </p:cNvCxnSpPr>
          <p:nvPr/>
        </p:nvCxnSpPr>
        <p:spPr>
          <a:xfrm>
            <a:off x="2469550" y="2287155"/>
            <a:ext cx="1958434" cy="2654013"/>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6156176" y="2924944"/>
            <a:ext cx="1860256" cy="2016224"/>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4572000" y="3225170"/>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40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形吹き出し 24"/>
          <p:cNvSpPr/>
          <p:nvPr/>
        </p:nvSpPr>
        <p:spPr>
          <a:xfrm>
            <a:off x="3491880" y="3325757"/>
            <a:ext cx="900000" cy="432792"/>
          </a:xfrm>
          <a:prstGeom prst="wedgeEllipseCallout">
            <a:avLst>
              <a:gd name="adj1" fmla="val -27261"/>
              <a:gd name="adj2" fmla="val 87219"/>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p>
        </p:txBody>
      </p:sp>
      <p:sp>
        <p:nvSpPr>
          <p:cNvPr id="26" name="円形吹き出し 25"/>
          <p:cNvSpPr/>
          <p:nvPr/>
        </p:nvSpPr>
        <p:spPr>
          <a:xfrm>
            <a:off x="4173627" y="4220344"/>
            <a:ext cx="900000" cy="432792"/>
          </a:xfrm>
          <a:prstGeom prst="wedgeEllipseCallout">
            <a:avLst>
              <a:gd name="adj1" fmla="val -19680"/>
              <a:gd name="adj2" fmla="val 11190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Tree>
    <p:extLst>
      <p:ext uri="{BB962C8B-B14F-4D97-AF65-F5344CB8AC3E}">
        <p14:creationId xmlns:p14="http://schemas.microsoft.com/office/powerpoint/2010/main" val="3735709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（照明灯：判定③）</a:t>
            </a:r>
            <a:endParaRPr kumimoji="1" lang="ja-JP" altLang="en-US" sz="1800" dirty="0">
              <a:latin typeface="HGSｺﾞｼｯｸM" panose="020B0600000000000000" pitchFamily="50" charset="-128"/>
              <a:ea typeface="HGSｺﾞｼｯｸM" panose="020B0600000000000000" pitchFamily="50" charset="-128"/>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456" y="1256670"/>
            <a:ext cx="6840000" cy="4908634"/>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04" y="4020257"/>
            <a:ext cx="3240000" cy="2289063"/>
          </a:xfrm>
          <a:prstGeom prst="rect">
            <a:avLst/>
          </a:prstGeom>
        </p:spPr>
      </p:pic>
      <p:sp>
        <p:nvSpPr>
          <p:cNvPr id="5" name="テキスト ボックス 24"/>
          <p:cNvSpPr txBox="1"/>
          <p:nvPr/>
        </p:nvSpPr>
        <p:spPr>
          <a:xfrm>
            <a:off x="1824433" y="1256670"/>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1959</a:t>
            </a: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損傷状況：支柱基部の腐食による孔</a:t>
            </a:r>
            <a:endParaRPr 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24"/>
          <p:cNvSpPr txBox="1"/>
          <p:nvPr/>
        </p:nvSpPr>
        <p:spPr>
          <a:xfrm>
            <a:off x="7316788" y="5810932"/>
            <a:ext cx="1359668"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埋め込み式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5707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914400"/>
          </a:xfrm>
        </p:spPr>
        <p:txBody>
          <a:bodyPr>
            <a:normAutofit/>
          </a:bodyPr>
          <a:lstStyle/>
          <a:p>
            <a:pPr marL="457200" indent="-457200">
              <a:buFont typeface="Wingdings" panose="05000000000000000000" pitchFamily="2" charset="2"/>
              <a:buChar char="l"/>
            </a:pPr>
            <a:r>
              <a:rPr lang="ja-JP" altLang="en-US" dirty="0" smtClean="0">
                <a:latin typeface="HGSｺﾞｼｯｸM" panose="020B0600000000000000" pitchFamily="50" charset="-128"/>
                <a:ea typeface="HGSｺﾞｼｯｸM" panose="020B0600000000000000" pitchFamily="50" charset="-128"/>
              </a:rPr>
              <a:t>平成</a:t>
            </a:r>
            <a:r>
              <a:rPr lang="en-US" altLang="ja-JP" dirty="0" smtClean="0">
                <a:latin typeface="HGSｺﾞｼｯｸM" panose="020B0600000000000000" pitchFamily="50" charset="-128"/>
                <a:ea typeface="HGSｺﾞｼｯｸM" panose="020B0600000000000000" pitchFamily="50" charset="-128"/>
              </a:rPr>
              <a:t>28</a:t>
            </a:r>
            <a:r>
              <a:rPr lang="ja-JP" altLang="en-US" dirty="0" smtClean="0">
                <a:latin typeface="HGSｺﾞｼｯｸM" panose="020B0600000000000000" pitchFamily="50" charset="-128"/>
                <a:ea typeface="HGSｺﾞｼｯｸM" panose="020B0600000000000000" pitchFamily="50" charset="-128"/>
              </a:rPr>
              <a:t>年度　第</a:t>
            </a:r>
            <a:r>
              <a:rPr lang="en-US" altLang="ja-JP" dirty="0" smtClean="0">
                <a:latin typeface="HGSｺﾞｼｯｸM" panose="020B0600000000000000" pitchFamily="50" charset="-128"/>
                <a:ea typeface="HGSｺﾞｼｯｸM" panose="020B0600000000000000" pitchFamily="50" charset="-128"/>
              </a:rPr>
              <a:t>1</a:t>
            </a:r>
            <a:r>
              <a:rPr lang="ja-JP" altLang="en-US" dirty="0">
                <a:latin typeface="HGSｺﾞｼｯｸM" panose="020B0600000000000000" pitchFamily="50" charset="-128"/>
                <a:ea typeface="HGSｺﾞｼｯｸM" panose="020B0600000000000000" pitchFamily="50" charset="-128"/>
              </a:rPr>
              <a:t>回道</a:t>
            </a:r>
            <a:r>
              <a:rPr lang="ja-JP" altLang="en-US" dirty="0" smtClean="0">
                <a:latin typeface="HGSｺﾞｼｯｸM" panose="020B0600000000000000" pitchFamily="50" charset="-128"/>
                <a:ea typeface="HGSｺﾞｼｯｸM" panose="020B0600000000000000" pitchFamily="50" charset="-128"/>
              </a:rPr>
              <a:t>路・橋梁</a:t>
            </a:r>
            <a:r>
              <a:rPr lang="ja-JP" altLang="en-US" dirty="0">
                <a:latin typeface="HGSｺﾞｼｯｸM" panose="020B0600000000000000" pitchFamily="50" charset="-128"/>
                <a:ea typeface="HGSｺﾞｼｯｸM" panose="020B0600000000000000" pitchFamily="50" charset="-128"/>
              </a:rPr>
              <a:t>等</a:t>
            </a:r>
            <a:r>
              <a:rPr lang="ja-JP" altLang="en-US" dirty="0" smtClean="0">
                <a:latin typeface="HGSｺﾞｼｯｸM" panose="020B0600000000000000" pitchFamily="50" charset="-128"/>
                <a:ea typeface="HGSｺﾞｼｯｸM" panose="020B0600000000000000" pitchFamily="50" charset="-128"/>
              </a:rPr>
              <a:t>部会</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資料３</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7" name="タイトル 1"/>
          <p:cNvSpPr txBox="1">
            <a:spLocks/>
          </p:cNvSpPr>
          <p:nvPr/>
        </p:nvSpPr>
        <p:spPr>
          <a:xfrm>
            <a:off x="467544" y="1294262"/>
            <a:ext cx="8229600" cy="4871041"/>
          </a:xfrm>
          <a:prstGeom prst="rect">
            <a:avLst/>
          </a:prstGeom>
        </p:spPr>
        <p:txBody>
          <a:bodyPr vert="horz" anchor="ctr"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solidFill>
                  <a:schemeClr val="tx1"/>
                </a:solidFill>
                <a:latin typeface="HGSｺﾞｼｯｸM" panose="020B0600000000000000" pitchFamily="50" charset="-128"/>
                <a:ea typeface="HGSｺﾞｼｯｸM" panose="020B0600000000000000" pitchFamily="50" charset="-128"/>
              </a:rPr>
              <a:t>１</a:t>
            </a:r>
            <a:r>
              <a:rPr lang="ja-JP" altLang="en-US" dirty="0" smtClean="0">
                <a:solidFill>
                  <a:schemeClr val="tx1"/>
                </a:solidFill>
                <a:latin typeface="HGSｺﾞｼｯｸM" panose="020B0600000000000000" pitchFamily="50" charset="-128"/>
                <a:ea typeface="HGSｺﾞｼｯｸM" panose="020B0600000000000000" pitchFamily="50" charset="-128"/>
              </a:rPr>
              <a:t>．照明灯倒壊事案の概要</a:t>
            </a:r>
            <a:endParaRPr lang="en-US" altLang="ja-JP" dirty="0" smtClean="0">
              <a:solidFill>
                <a:schemeClr val="tx1"/>
              </a:solidFill>
              <a:latin typeface="HGSｺﾞｼｯｸM" panose="020B0600000000000000" pitchFamily="50" charset="-128"/>
              <a:ea typeface="HGSｺﾞｼｯｸM" panose="020B0600000000000000" pitchFamily="50" charset="-128"/>
            </a:endParaRPr>
          </a:p>
          <a:p>
            <a:endParaRPr lang="en-US" altLang="ja-JP" sz="1200" dirty="0" smtClean="0">
              <a:solidFill>
                <a:schemeClr val="tx1"/>
              </a:solidFill>
              <a:latin typeface="HGSｺﾞｼｯｸM" panose="020B0600000000000000" pitchFamily="50" charset="-128"/>
              <a:ea typeface="HGSｺﾞｼｯｸM" panose="020B0600000000000000" pitchFamily="50" charset="-128"/>
            </a:endParaRPr>
          </a:p>
          <a:p>
            <a:r>
              <a:rPr lang="ja-JP" altLang="en-US" dirty="0" smtClean="0">
                <a:solidFill>
                  <a:schemeClr val="tx1"/>
                </a:solidFill>
                <a:latin typeface="HGSｺﾞｼｯｸM" panose="020B0600000000000000" pitchFamily="50" charset="-128"/>
                <a:ea typeface="HGSｺﾞｼｯｸM" panose="020B0600000000000000" pitchFamily="50" charset="-128"/>
              </a:rPr>
              <a:t>２．対応経過</a:t>
            </a:r>
            <a:endParaRPr lang="en-US" altLang="ja-JP" dirty="0" smtClean="0">
              <a:solidFill>
                <a:schemeClr val="tx1"/>
              </a:solidFill>
              <a:latin typeface="HGSｺﾞｼｯｸM" panose="020B0600000000000000" pitchFamily="50" charset="-128"/>
              <a:ea typeface="HGSｺﾞｼｯｸM" panose="020B0600000000000000" pitchFamily="50" charset="-128"/>
            </a:endParaRPr>
          </a:p>
          <a:p>
            <a:endParaRPr lang="en-US" altLang="ja-JP" sz="1200" dirty="0">
              <a:solidFill>
                <a:schemeClr val="tx1"/>
              </a:solidFill>
              <a:latin typeface="HGSｺﾞｼｯｸM" panose="020B0600000000000000" pitchFamily="50" charset="-128"/>
              <a:ea typeface="HGSｺﾞｼｯｸM" panose="020B0600000000000000" pitchFamily="50" charset="-128"/>
            </a:endParaRPr>
          </a:p>
          <a:p>
            <a:r>
              <a:rPr lang="ja-JP" altLang="en-US" dirty="0" smtClean="0">
                <a:solidFill>
                  <a:schemeClr val="tx1"/>
                </a:solidFill>
                <a:latin typeface="HGSｺﾞｼｯｸM" panose="020B0600000000000000" pitchFamily="50" charset="-128"/>
                <a:ea typeface="HGSｺﾞｼｯｸM" panose="020B0600000000000000" pitchFamily="50" charset="-128"/>
              </a:rPr>
              <a:t>３．倒壊原因の特定</a:t>
            </a:r>
            <a:endParaRPr lang="en-US" altLang="ja-JP" dirty="0" smtClean="0">
              <a:solidFill>
                <a:schemeClr val="tx1"/>
              </a:solidFill>
              <a:latin typeface="HGSｺﾞｼｯｸM" panose="020B0600000000000000" pitchFamily="50" charset="-128"/>
              <a:ea typeface="HGSｺﾞｼｯｸM" panose="020B0600000000000000" pitchFamily="50" charset="-128"/>
            </a:endParaRPr>
          </a:p>
          <a:p>
            <a:endParaRPr lang="en-US" altLang="ja-JP" sz="1200" dirty="0">
              <a:solidFill>
                <a:schemeClr val="tx1"/>
              </a:solidFill>
              <a:latin typeface="HGSｺﾞｼｯｸM" panose="020B0600000000000000" pitchFamily="50" charset="-128"/>
              <a:ea typeface="HGSｺﾞｼｯｸM" panose="020B0600000000000000" pitchFamily="50" charset="-128"/>
            </a:endParaRPr>
          </a:p>
          <a:p>
            <a:r>
              <a:rPr lang="ja-JP" altLang="en-US" dirty="0" smtClean="0">
                <a:solidFill>
                  <a:schemeClr val="tx1"/>
                </a:solidFill>
                <a:latin typeface="HGSｺﾞｼｯｸM" panose="020B0600000000000000" pitchFamily="50" charset="-128"/>
                <a:ea typeface="HGSｺﾞｼｯｸM" panose="020B0600000000000000" pitchFamily="50" charset="-128"/>
              </a:rPr>
              <a:t>４．緊急点検結果の傾向分析</a:t>
            </a:r>
            <a:endParaRPr lang="en-US" altLang="ja-JP" dirty="0" smtClean="0">
              <a:solidFill>
                <a:schemeClr val="tx1"/>
              </a:solidFill>
              <a:latin typeface="HGSｺﾞｼｯｸM" panose="020B0600000000000000" pitchFamily="50" charset="-128"/>
              <a:ea typeface="HGSｺﾞｼｯｸM" panose="020B0600000000000000" pitchFamily="50" charset="-128"/>
            </a:endParaRPr>
          </a:p>
          <a:p>
            <a:endParaRPr lang="en-US" altLang="ja-JP" sz="1200" dirty="0" smtClean="0">
              <a:solidFill>
                <a:schemeClr val="tx1"/>
              </a:solidFill>
              <a:latin typeface="HGSｺﾞｼｯｸM" panose="020B0600000000000000" pitchFamily="50" charset="-128"/>
              <a:ea typeface="HGSｺﾞｼｯｸM" panose="020B0600000000000000" pitchFamily="50" charset="-128"/>
            </a:endParaRPr>
          </a:p>
          <a:p>
            <a:r>
              <a:rPr lang="ja-JP" altLang="en-US" dirty="0">
                <a:solidFill>
                  <a:schemeClr val="tx1"/>
                </a:solidFill>
                <a:latin typeface="HGSｺﾞｼｯｸM" panose="020B0600000000000000" pitchFamily="50" charset="-128"/>
                <a:ea typeface="HGSｺﾞｼｯｸM" panose="020B0600000000000000" pitchFamily="50" charset="-128"/>
              </a:rPr>
              <a:t>５</a:t>
            </a:r>
            <a:r>
              <a:rPr lang="ja-JP" altLang="en-US" dirty="0" smtClean="0">
                <a:solidFill>
                  <a:schemeClr val="tx1"/>
                </a:solidFill>
                <a:latin typeface="HGSｺﾞｼｯｸM" panose="020B0600000000000000" pitchFamily="50" charset="-128"/>
                <a:ea typeface="HGSｺﾞｼｯｸM" panose="020B0600000000000000" pitchFamily="50" charset="-128"/>
              </a:rPr>
              <a:t>．定期点検の優先順位と更新等の検討</a:t>
            </a:r>
            <a:endParaRPr lang="en-US" altLang="ja-JP" dirty="0" smtClean="0">
              <a:solidFill>
                <a:schemeClr val="tx1"/>
              </a:solidFill>
              <a:latin typeface="HGSｺﾞｼｯｸM" panose="020B0600000000000000" pitchFamily="50" charset="-128"/>
              <a:ea typeface="HGSｺﾞｼｯｸM" panose="020B0600000000000000" pitchFamily="50" charset="-128"/>
            </a:endParaRPr>
          </a:p>
          <a:p>
            <a:endParaRPr lang="en-US" altLang="ja-JP" sz="1200" dirty="0" smtClean="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975749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（照明灯：判定③）</a:t>
            </a:r>
            <a:endParaRPr kumimoji="1" lang="ja-JP" altLang="en-US" sz="1800" dirty="0">
              <a:latin typeface="HGSｺﾞｼｯｸM" panose="020B0600000000000000" pitchFamily="50" charset="-128"/>
              <a:ea typeface="HGSｺﾞｼｯｸM" panose="020B0600000000000000" pitchFamily="50"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456" y="1251614"/>
            <a:ext cx="6840000" cy="4944754"/>
          </a:xfrm>
          <a:prstGeom prst="rect">
            <a:avLst/>
          </a:prstGeom>
        </p:spPr>
      </p:pic>
      <p:sp>
        <p:nvSpPr>
          <p:cNvPr id="10" name="テキスト ボックス 24"/>
          <p:cNvSpPr txBox="1"/>
          <p:nvPr/>
        </p:nvSpPr>
        <p:spPr>
          <a:xfrm>
            <a:off x="1836456" y="1256765"/>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1965</a:t>
            </a:r>
            <a:r>
              <a:rPr lang="ja-JP" altLang="en-US"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損傷状況：支柱基部の腐食による孔</a:t>
            </a:r>
            <a:endParaRPr lang="ja-JP"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04" y="3922596"/>
            <a:ext cx="3240000" cy="2369308"/>
          </a:xfrm>
          <a:prstGeom prst="rect">
            <a:avLst/>
          </a:prstGeom>
        </p:spPr>
      </p:pic>
      <p:sp>
        <p:nvSpPr>
          <p:cNvPr id="9" name="テキスト ボックス 24"/>
          <p:cNvSpPr txBox="1"/>
          <p:nvPr/>
        </p:nvSpPr>
        <p:spPr>
          <a:xfrm>
            <a:off x="7316788" y="5810932"/>
            <a:ext cx="1359668"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埋め込み式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837835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（照明灯：判定③）</a:t>
            </a:r>
            <a:endParaRPr kumimoji="1" lang="ja-JP" altLang="en-US" sz="1800" dirty="0">
              <a:latin typeface="HGSｺﾞｼｯｸM" panose="020B0600000000000000" pitchFamily="50" charset="-128"/>
              <a:ea typeface="HGSｺﾞｼｯｸM" panose="020B0600000000000000" pitchFamily="50" charset="-128"/>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275" y="1287418"/>
            <a:ext cx="6480000" cy="4860000"/>
          </a:xfrm>
          <a:prstGeom prst="rect">
            <a:avLst/>
          </a:prstGeom>
        </p:spPr>
      </p:pic>
      <p:sp>
        <p:nvSpPr>
          <p:cNvPr id="10" name="テキスト ボックス 24"/>
          <p:cNvSpPr txBox="1"/>
          <p:nvPr/>
        </p:nvSpPr>
        <p:spPr>
          <a:xfrm>
            <a:off x="2155708" y="1287418"/>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1975</a:t>
            </a: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p>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損傷状況：支柱基部の腐食による孔</a:t>
            </a:r>
            <a:endParaRPr 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544" y="3344944"/>
            <a:ext cx="3360000" cy="2520000"/>
          </a:xfrm>
          <a:prstGeom prst="rect">
            <a:avLst/>
          </a:prstGeom>
        </p:spPr>
      </p:pic>
      <p:sp>
        <p:nvSpPr>
          <p:cNvPr id="8" name="テキスト ボックス 24"/>
          <p:cNvSpPr txBox="1"/>
          <p:nvPr/>
        </p:nvSpPr>
        <p:spPr>
          <a:xfrm>
            <a:off x="6887018" y="5782016"/>
            <a:ext cx="1781257"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ベースプレート式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7749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（照明灯：判定③）</a:t>
            </a:r>
            <a:endParaRPr kumimoji="1" lang="ja-JP" altLang="en-US" sz="1800" dirty="0">
              <a:latin typeface="HGSｺﾞｼｯｸM" panose="020B0600000000000000" pitchFamily="50" charset="-128"/>
              <a:ea typeface="HGSｺﾞｼｯｸM" panose="020B0600000000000000" pitchFamily="50" charset="-128"/>
            </a:endParaRPr>
          </a:p>
        </p:txBody>
      </p:sp>
      <p:sp>
        <p:nvSpPr>
          <p:cNvPr id="10" name="テキスト ボックス 24"/>
          <p:cNvSpPr txBox="1"/>
          <p:nvPr/>
        </p:nvSpPr>
        <p:spPr>
          <a:xfrm>
            <a:off x="455521" y="1412776"/>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1972</a:t>
            </a: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a:t>
            </a:r>
            <a:r>
              <a:rPr lang="ja-JP" altLang="en-US"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腐食による孔</a:t>
            </a:r>
            <a:endParaRPr 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276872"/>
            <a:ext cx="5760000" cy="402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262996"/>
            <a:ext cx="3960000" cy="274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4493184"/>
            <a:ext cx="2520000" cy="177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24"/>
          <p:cNvSpPr txBox="1"/>
          <p:nvPr/>
        </p:nvSpPr>
        <p:spPr>
          <a:xfrm>
            <a:off x="4068735" y="5929452"/>
            <a:ext cx="1781257"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ベースプレート式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675879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（照明灯：判定③）</a:t>
            </a:r>
            <a:endParaRPr kumimoji="1" lang="ja-JP" altLang="en-US" sz="1800" dirty="0">
              <a:latin typeface="HGSｺﾞｼｯｸM" panose="020B0600000000000000" pitchFamily="50" charset="-128"/>
              <a:ea typeface="HGSｺﾞｼｯｸM" panose="020B0600000000000000" pitchFamily="50" charset="-128"/>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99697"/>
            <a:ext cx="5760000" cy="431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789" y="1220106"/>
            <a:ext cx="3960000" cy="297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424650"/>
            <a:ext cx="2520000" cy="1886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24"/>
          <p:cNvSpPr txBox="1"/>
          <p:nvPr/>
        </p:nvSpPr>
        <p:spPr>
          <a:xfrm>
            <a:off x="424187" y="1270501"/>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1975</a:t>
            </a: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損傷状況：支柱基部の腐食による孔</a:t>
            </a:r>
            <a:endParaRPr 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24"/>
          <p:cNvSpPr txBox="1"/>
          <p:nvPr/>
        </p:nvSpPr>
        <p:spPr>
          <a:xfrm>
            <a:off x="4139952" y="5949280"/>
            <a:ext cx="1781257"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ベースプレート式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066673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（まとめ）</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6" name="テキスト ボックス 5"/>
          <p:cNvSpPr txBox="1"/>
          <p:nvPr/>
        </p:nvSpPr>
        <p:spPr>
          <a:xfrm>
            <a:off x="467543" y="1261784"/>
            <a:ext cx="8208913" cy="4924425"/>
          </a:xfrm>
          <a:prstGeom prst="rect">
            <a:avLst/>
          </a:prstGeom>
          <a:noFill/>
          <a:ln>
            <a:solidFill>
              <a:schemeClr val="tx1"/>
            </a:solidFill>
            <a:prstDash val="dash"/>
          </a:ln>
        </p:spPr>
        <p:txBody>
          <a:bodyPr wrap="square" rtlCol="0">
            <a:spAutoFit/>
          </a:bodyPr>
          <a:lstStyle/>
          <a:p>
            <a:pPr marL="342900" indent="-342900">
              <a:buFont typeface="Arial" panose="020B0604020202020204" pitchFamily="34" charset="0"/>
              <a:buChar char="•"/>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管理施設の</a:t>
            </a:r>
            <a:r>
              <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85</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は「①</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異常なし</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が</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「②</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が</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「③</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撤去</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もしくは補修</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補強</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」が</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必要</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と判定。</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171450" indent="-171450">
              <a:buFont typeface="Arial" panose="020B0604020202020204" pitchFamily="34" charset="0"/>
              <a:buChar char="•"/>
            </a:pPr>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建設</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年次</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が古くなるに従い、「①異常なし」から「②経過観察」「③撤去もしくは補修補強」へ移行している状況。</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・②</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（直ち</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に倒壊する恐れはないが腐食</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、損傷が認められる状</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態）が多くなるのは、概ね</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建設後</a:t>
            </a:r>
            <a:r>
              <a:rPr lang="en-US" altLang="ja-JP"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年経過</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した施設。</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・③</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撤去もしくは補修補強</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（腐食</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等による倒壊の恐れ</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がある状態</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b="1" dirty="0" err="1" smtClean="0">
                <a:latin typeface="HGSｺﾞｼｯｸM" panose="020B0600000000000000" pitchFamily="50" charset="-128"/>
                <a:ea typeface="HGSｺﾞｼｯｸM" panose="020B0600000000000000" pitchFamily="50" charset="-128"/>
                <a:cs typeface="Meiryo UI" panose="020B0604030504040204" pitchFamily="50" charset="-128"/>
              </a:rPr>
              <a:t>ほ</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と</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んどが、</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後</a:t>
            </a:r>
            <a:r>
              <a:rPr lang="en-US" altLang="ja-JP"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年以上</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経過</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した施設。</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設置場所、設置地域、基礎形式、根巻状況」</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による評価は、判定区分</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による特別な傾向は見られない。</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024068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４．緊急点検結果の傾向分析</a:t>
            </a:r>
            <a:r>
              <a:rPr lang="ja-JP" altLang="en-US" sz="2400" dirty="0" smtClean="0">
                <a:latin typeface="HGSｺﾞｼｯｸM" panose="020B0600000000000000" pitchFamily="50" charset="-128"/>
                <a:ea typeface="HGSｺﾞｼｯｸM" panose="020B0600000000000000" pitchFamily="50" charset="-128"/>
              </a:rPr>
              <a:t>（まとめ）</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431735" y="1340768"/>
            <a:ext cx="8208913" cy="2123658"/>
          </a:xfrm>
          <a:prstGeom prst="rect">
            <a:avLst/>
          </a:prstGeom>
          <a:solidFill>
            <a:schemeClr val="accent4">
              <a:lumMod val="40000"/>
              <a:lumOff val="60000"/>
            </a:schemeClr>
          </a:solidFill>
          <a:ln w="12700">
            <a:solidFill>
              <a:schemeClr val="tx1"/>
            </a:solidFill>
          </a:ln>
        </p:spPr>
        <p:txBody>
          <a:bodyPr wrap="square" rtlCol="0">
            <a:spAutoFit/>
          </a:bodyPr>
          <a:lstStyle/>
          <a:p>
            <a:pPr marL="457200" indent="-457200">
              <a:buFont typeface="Wingdings" panose="05000000000000000000" pitchFamily="2" charset="2"/>
              <a:buChar char="ü"/>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附属物の適切な維持管理を実施するためには、</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施設の建設年次に着目</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し、「定期点検」「施設更新（補修補強）」を計画的に実施する必要がある。</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171450" indent="-171450">
              <a:buFont typeface="Wingdings" panose="05000000000000000000" pitchFamily="2" charset="2"/>
              <a:buChar char="ü"/>
            </a:pPr>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ü"/>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なお、今回の緊急点検で「</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③撤去もしくは補修補強</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」と</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判定</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したものは、</a:t>
            </a:r>
            <a:r>
              <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H28.6</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末までに対策済</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693681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．定期点検の優先順位と更新等の検討</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資料３</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26</a:t>
            </a:fld>
            <a:endParaRPr kumimoji="1" lang="ja-JP" altLang="en-US" dirty="0"/>
          </a:p>
        </p:txBody>
      </p:sp>
      <p:sp>
        <p:nvSpPr>
          <p:cNvPr id="10" name="テキスト ボックス 9"/>
          <p:cNvSpPr txBox="1"/>
          <p:nvPr/>
        </p:nvSpPr>
        <p:spPr>
          <a:xfrm>
            <a:off x="480832" y="126876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緊急点検結果と定期点検の関係概念</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223225930"/>
              </p:ext>
            </p:extLst>
          </p:nvPr>
        </p:nvGraphicFramePr>
        <p:xfrm>
          <a:off x="755576" y="1988840"/>
          <a:ext cx="2365694" cy="3827515"/>
        </p:xfrm>
        <a:graphic>
          <a:graphicData uri="http://schemas.openxmlformats.org/drawingml/2006/table">
            <a:tbl>
              <a:tblPr firstRow="1" bandRow="1">
                <a:tableStyleId>{5C22544A-7EE6-4342-B048-85BDC9FD1C3A}</a:tableStyleId>
              </a:tblPr>
              <a:tblGrid>
                <a:gridCol w="1182847"/>
                <a:gridCol w="1182847"/>
              </a:tblGrid>
              <a:tr h="711346">
                <a:tc gridSpan="2">
                  <a:txBody>
                    <a:bodyPr/>
                    <a:lstStyle/>
                    <a:p>
                      <a:pPr algn="ct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緊急点検</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r>
              <a:tr h="1038723">
                <a:tc>
                  <a:txBody>
                    <a:bodyPr/>
                    <a:lstStyle/>
                    <a:p>
                      <a:pPr algn="ct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①</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異常なし</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038723">
                <a:tc>
                  <a:txBody>
                    <a:bodyPr/>
                    <a:lstStyle/>
                    <a:p>
                      <a:pPr algn="ct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②</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経過観察</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038723">
                <a:tc>
                  <a:txBody>
                    <a:bodyPr/>
                    <a:lstStyle/>
                    <a:p>
                      <a:pPr algn="ct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③</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撤去</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もしくは</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補修補強</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511236885"/>
              </p:ext>
            </p:extLst>
          </p:nvPr>
        </p:nvGraphicFramePr>
        <p:xfrm>
          <a:off x="5724128" y="1988840"/>
          <a:ext cx="2619694" cy="3808180"/>
        </p:xfrm>
        <a:graphic>
          <a:graphicData uri="http://schemas.openxmlformats.org/drawingml/2006/table">
            <a:tbl>
              <a:tblPr firstRow="1" bandRow="1">
                <a:tableStyleId>{5C22544A-7EE6-4342-B048-85BDC9FD1C3A}</a:tableStyleId>
              </a:tblPr>
              <a:tblGrid>
                <a:gridCol w="1309847"/>
                <a:gridCol w="1309847"/>
              </a:tblGrid>
              <a:tr h="720080">
                <a:tc gridSpan="2">
                  <a:txBody>
                    <a:bodyPr/>
                    <a:lstStyle/>
                    <a:p>
                      <a:pPr algn="ct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定期点検</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r>
              <a:tr h="772025">
                <a:tc>
                  <a:txBody>
                    <a:bodyPr/>
                    <a:lstStyle/>
                    <a:p>
                      <a:pPr algn="ctr"/>
                      <a:r>
                        <a:rPr kumimoji="1" lang="en-US" altLang="ja-JP" sz="2800" dirty="0" smtClean="0">
                          <a:latin typeface="Meiryo UI" panose="020B0604030504040204" pitchFamily="50" charset="-128"/>
                          <a:ea typeface="Meiryo UI" panose="020B0604030504040204" pitchFamily="50" charset="-128"/>
                          <a:cs typeface="Meiryo UI" panose="020B0604030504040204" pitchFamily="50" charset="-128"/>
                        </a:rPr>
                        <a:t>Ⅰ</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健全</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772025">
                <a:tc>
                  <a:txBody>
                    <a:bodyPr/>
                    <a:lstStyle/>
                    <a:p>
                      <a:pPr algn="ctr"/>
                      <a:r>
                        <a:rPr kumimoji="1" lang="en-US" altLang="ja-JP" sz="2800" dirty="0" smtClean="0">
                          <a:latin typeface="Meiryo UI" panose="020B0604030504040204" pitchFamily="50" charset="-128"/>
                          <a:ea typeface="Meiryo UI" panose="020B0604030504040204" pitchFamily="50" charset="-128"/>
                          <a:cs typeface="Meiryo UI" panose="020B0604030504040204" pitchFamily="50" charset="-128"/>
                        </a:rPr>
                        <a:t>Ⅱ</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予防保全</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段階</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772025">
                <a:tc>
                  <a:txBody>
                    <a:bodyPr/>
                    <a:lstStyle/>
                    <a:p>
                      <a:pPr algn="ctr"/>
                      <a:r>
                        <a:rPr kumimoji="1" lang="en-US" altLang="ja-JP" sz="2800"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早期措置</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段階</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772025">
                <a:tc>
                  <a:txBody>
                    <a:bodyPr/>
                    <a:lstStyle/>
                    <a:p>
                      <a:pPr algn="ctr"/>
                      <a:r>
                        <a:rPr kumimoji="1" lang="en-US" altLang="ja-JP" sz="2800" dirty="0" smtClean="0">
                          <a:latin typeface="Meiryo UI" panose="020B0604030504040204" pitchFamily="50" charset="-128"/>
                          <a:ea typeface="Meiryo UI" panose="020B0604030504040204" pitchFamily="50" charset="-128"/>
                          <a:cs typeface="Meiryo UI" panose="020B0604030504040204" pitchFamily="50" charset="-128"/>
                        </a:rPr>
                        <a:t>Ⅳ</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緊急措置</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段階</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cxnSp>
        <p:nvCxnSpPr>
          <p:cNvPr id="16" name="直線矢印コネクタ 15"/>
          <p:cNvCxnSpPr/>
          <p:nvPr/>
        </p:nvCxnSpPr>
        <p:spPr>
          <a:xfrm flipV="1">
            <a:off x="3131840" y="3068960"/>
            <a:ext cx="2664296" cy="144016"/>
          </a:xfrm>
          <a:prstGeom prst="straightConnector1">
            <a:avLst/>
          </a:prstGeom>
          <a:ln w="38100">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3131840" y="3212976"/>
            <a:ext cx="2592288" cy="576064"/>
          </a:xfrm>
          <a:prstGeom prst="straightConnector1">
            <a:avLst/>
          </a:prstGeom>
          <a:ln w="38100">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3100028" y="4221088"/>
            <a:ext cx="2664296" cy="360040"/>
          </a:xfrm>
          <a:prstGeom prst="straightConnector1">
            <a:avLst/>
          </a:prstGeom>
          <a:ln w="38100">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3100028" y="5301208"/>
            <a:ext cx="2624100" cy="72008"/>
          </a:xfrm>
          <a:prstGeom prst="straightConnector1">
            <a:avLst/>
          </a:prstGeom>
          <a:ln w="38100">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3419872" y="5399058"/>
            <a:ext cx="1872208" cy="738664"/>
          </a:xfrm>
          <a:prstGeom prst="rect">
            <a:avLst/>
          </a:prstGeom>
          <a:noFill/>
          <a:ln w="6350">
            <a:solidFill>
              <a:schemeClr val="tx1"/>
            </a:solidFill>
            <a:prstDash val="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spcAft>
                <a:spcPts val="0"/>
              </a:spcAft>
            </a:pPr>
            <a:r>
              <a:rPr lang="ja-JP" altLang="en-US" sz="1400" kern="100" dirty="0">
                <a:ea typeface="Meiryo UI"/>
                <a:cs typeface="Times New Roman"/>
              </a:rPr>
              <a:t>対策</a:t>
            </a:r>
            <a:r>
              <a:rPr lang="ja-JP" altLang="en-US" sz="1400" kern="100" dirty="0" smtClean="0">
                <a:ea typeface="Meiryo UI"/>
                <a:cs typeface="Times New Roman"/>
              </a:rPr>
              <a:t>を実施しているので、そのまま定期点検に移行することは無い。</a:t>
            </a:r>
            <a:endParaRPr kumimoji="1" lang="ja-JP" altLang="en-US" sz="1400" kern="100" dirty="0">
              <a:effectLst/>
              <a:ea typeface="Meiryo UI"/>
              <a:cs typeface="Times New Roman"/>
            </a:endParaRPr>
          </a:p>
        </p:txBody>
      </p:sp>
      <p:sp>
        <p:nvSpPr>
          <p:cNvPr id="15" name="テキスト ボックス 14"/>
          <p:cNvSpPr txBox="1"/>
          <p:nvPr/>
        </p:nvSpPr>
        <p:spPr>
          <a:xfrm>
            <a:off x="3290933" y="2420888"/>
            <a:ext cx="2016224" cy="523220"/>
          </a:xfrm>
          <a:prstGeom prst="rect">
            <a:avLst/>
          </a:prstGeom>
          <a:noFill/>
          <a:ln w="6350">
            <a:solidFill>
              <a:schemeClr val="tx1"/>
            </a:solidFill>
            <a:prstDash val="sys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spcAft>
                <a:spcPts val="0"/>
              </a:spcAft>
            </a:pPr>
            <a:r>
              <a:rPr lang="ja-JP" altLang="en-US" sz="1400" kern="100" dirty="0">
                <a:ea typeface="Meiryo UI"/>
                <a:cs typeface="Times New Roman"/>
              </a:rPr>
              <a:t>定期</a:t>
            </a:r>
            <a:r>
              <a:rPr lang="ja-JP" altLang="en-US" sz="1400" kern="100" dirty="0" smtClean="0">
                <a:ea typeface="Meiryo UI"/>
                <a:cs typeface="Times New Roman"/>
              </a:rPr>
              <a:t>点検を実施した際、想定される判定結果</a:t>
            </a:r>
            <a:endParaRPr lang="en-US" altLang="ja-JP" sz="1400" kern="100" dirty="0" smtClean="0">
              <a:ea typeface="Meiryo UI"/>
              <a:cs typeface="Times New Roman"/>
            </a:endParaRPr>
          </a:p>
        </p:txBody>
      </p:sp>
    </p:spTree>
    <p:extLst>
      <p:ext uri="{BB962C8B-B14F-4D97-AF65-F5344CB8AC3E}">
        <p14:creationId xmlns:p14="http://schemas.microsoft.com/office/powerpoint/2010/main" val="1720532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．定期点検の優先順位と更新等の検討</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資料３</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27</a:t>
            </a:fld>
            <a:endParaRPr kumimoji="1" lang="ja-JP" altLang="en-US" dirty="0"/>
          </a:p>
        </p:txBody>
      </p:sp>
      <p:sp>
        <p:nvSpPr>
          <p:cNvPr id="10" name="テキスト ボックス 9"/>
          <p:cNvSpPr txBox="1"/>
          <p:nvPr/>
        </p:nvSpPr>
        <p:spPr>
          <a:xfrm>
            <a:off x="467544" y="1268760"/>
            <a:ext cx="8163481"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定期</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点検の頻度</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大阪府道路附属物点検</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要領）</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501339155"/>
              </p:ext>
            </p:extLst>
          </p:nvPr>
        </p:nvGraphicFramePr>
        <p:xfrm>
          <a:off x="570024" y="1844824"/>
          <a:ext cx="8064627" cy="2232248"/>
        </p:xfrm>
        <a:graphic>
          <a:graphicData uri="http://schemas.openxmlformats.org/drawingml/2006/table">
            <a:tbl>
              <a:tblPr firstRow="1" bandRow="1">
                <a:tableStyleId>{5C22544A-7EE6-4342-B048-85BDC9FD1C3A}</a:tableStyleId>
              </a:tblPr>
              <a:tblGrid>
                <a:gridCol w="2688209"/>
                <a:gridCol w="2688209"/>
                <a:gridCol w="2688209"/>
              </a:tblGrid>
              <a:tr h="576064">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附属物の種別</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定期点検（詳細点検）</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定期点検（中間点検）</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828092">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門型標識等（法定）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５年に１回の頻度で実施することを基本</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必要に応じて</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828092">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門型以外の標識、照明等</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１０年に１回の頻度で実施することを基本</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詳細点検を補完するため、中間時期を目途に実施</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709515168"/>
              </p:ext>
            </p:extLst>
          </p:nvPr>
        </p:nvGraphicFramePr>
        <p:xfrm>
          <a:off x="926167" y="4496524"/>
          <a:ext cx="7678281" cy="1722120"/>
        </p:xfrm>
        <a:graphic>
          <a:graphicData uri="http://schemas.openxmlformats.org/drawingml/2006/table">
            <a:tbl>
              <a:tblPr firstRow="1" bandRow="1">
                <a:tableStyleId>{21E4AEA4-8DFA-4A89-87EB-49C32662AFE0}</a:tableStyleId>
              </a:tblPr>
              <a:tblGrid>
                <a:gridCol w="562717"/>
                <a:gridCol w="562717"/>
                <a:gridCol w="562717"/>
                <a:gridCol w="665570"/>
                <a:gridCol w="665570"/>
                <a:gridCol w="665570"/>
                <a:gridCol w="665570"/>
                <a:gridCol w="665570"/>
                <a:gridCol w="665570"/>
                <a:gridCol w="665570"/>
                <a:gridCol w="665570"/>
                <a:gridCol w="665570"/>
              </a:tblGrid>
              <a:tr h="144016">
                <a:tc gridSpan="3">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経過年数</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dirty="0"/>
                    </a:p>
                  </a:txBody>
                  <a:tcPr/>
                </a:tc>
                <a:tc hMerge="1">
                  <a:txBody>
                    <a:bodyPr/>
                    <a:lstStyle/>
                    <a:p>
                      <a:pPr algn="ct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１年</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５年</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１０年</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１５年</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２０年</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２５年</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３０年</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３５年</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４０年</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80588">
                <a:tc rowSpan="2">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門型</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初期点検</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17160">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gridSpan="2">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定期点検</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（詳細）</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65720">
                <a:tc rowSpan="3">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門型</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以外</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初期点検</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30284">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定期点検</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中間</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詳細</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11" name="テキスト ボックス 10"/>
          <p:cNvSpPr txBox="1"/>
          <p:nvPr/>
        </p:nvSpPr>
        <p:spPr>
          <a:xfrm>
            <a:off x="566129" y="4129335"/>
            <a:ext cx="8064896" cy="307777"/>
          </a:xfrm>
          <a:prstGeom prst="rect">
            <a:avLst/>
          </a:prstGeom>
          <a:noFill/>
          <a:ln>
            <a:noFill/>
            <a:prstDash val="dash"/>
          </a:ln>
        </p:spPr>
        <p:txBody>
          <a:bodyPr wrap="square" rtlCol="0">
            <a:spAutoFit/>
          </a:bodyPr>
          <a:lstStyle/>
          <a:p>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定期サイクルの目安</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788659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．定期点検の優先順位と更新等の検討</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資料３</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28</a:t>
            </a:fld>
            <a:endParaRPr kumimoji="1" lang="ja-JP" altLang="en-US" dirty="0"/>
          </a:p>
        </p:txBody>
      </p:sp>
      <p:sp>
        <p:nvSpPr>
          <p:cNvPr id="10" name="テキスト ボックス 9"/>
          <p:cNvSpPr txBox="1"/>
          <p:nvPr/>
        </p:nvSpPr>
        <p:spPr>
          <a:xfrm>
            <a:off x="480832" y="126876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附属物の定期点検と施設更新の課題</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755576" y="1844824"/>
            <a:ext cx="7848872" cy="2123658"/>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膨大な管理施設数</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（標識、照明あわせ</a:t>
            </a:r>
            <a:r>
              <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24,000</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基以上）</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の中、附属物の定期点検・施設更新に</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充当できる</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予算に制約</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がある。</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府点検要領において、</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既存施設の点検実施時期</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は明記していないが、</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早期に実施</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する必要。</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下矢印 2"/>
          <p:cNvSpPr/>
          <p:nvPr/>
        </p:nvSpPr>
        <p:spPr>
          <a:xfrm>
            <a:off x="3635896" y="4005064"/>
            <a:ext cx="1728192" cy="324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5576" y="4365104"/>
            <a:ext cx="7848872" cy="1569660"/>
          </a:xfrm>
          <a:prstGeom prst="rect">
            <a:avLst/>
          </a:prstGeom>
          <a:solidFill>
            <a:schemeClr val="accent4">
              <a:lumMod val="40000"/>
              <a:lumOff val="60000"/>
            </a:schemeClr>
          </a:solidFill>
          <a:ln w="12700">
            <a:solidFill>
              <a:schemeClr val="tx1"/>
            </a:solidFill>
            <a:prstDash val="solid"/>
          </a:ln>
        </p:spPr>
        <p:txBody>
          <a:bodyPr wrap="square" rtlCol="0">
            <a:spAutoFit/>
          </a:bodyPr>
          <a:lstStyle/>
          <a:p>
            <a:pPr marL="457200" indent="-457200">
              <a:buFont typeface="Wingdings" panose="05000000000000000000" pitchFamily="2" charset="2"/>
              <a:buChar char="ü"/>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膨大な数の管理施設の</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定期点検・施設更新</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を行うため、</a:t>
            </a:r>
            <a:r>
              <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H27</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緊急</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点検</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結果を</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基に</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定期点検</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を行うものと</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、今後の維持</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管理のしやすさを重視し</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施設更新</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行うものに</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分類</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することを検討。</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07353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．定期点検の優先順位と更新等の検討</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資料３</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29</a:t>
            </a:fld>
            <a:endParaRPr kumimoji="1" lang="ja-JP" altLang="en-US" dirty="0"/>
          </a:p>
        </p:txBody>
      </p:sp>
      <p:sp>
        <p:nvSpPr>
          <p:cNvPr id="10" name="テキスト ボックス 9"/>
          <p:cNvSpPr txBox="1"/>
          <p:nvPr/>
        </p:nvSpPr>
        <p:spPr>
          <a:xfrm>
            <a:off x="480832" y="126876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定期点検</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の検討（</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案）</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755576" y="1966188"/>
            <a:ext cx="7848872" cy="830997"/>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予算に制約があるため、</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定期点検対象施設</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の優先順位付けを行い、実現可能な</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複数年に分割</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下矢印 6"/>
          <p:cNvSpPr/>
          <p:nvPr/>
        </p:nvSpPr>
        <p:spPr>
          <a:xfrm>
            <a:off x="3635896" y="3140968"/>
            <a:ext cx="172819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5576" y="4293096"/>
            <a:ext cx="7848872" cy="830997"/>
          </a:xfrm>
          <a:prstGeom prst="rect">
            <a:avLst/>
          </a:prstGeom>
          <a:solidFill>
            <a:schemeClr val="accent4">
              <a:lumMod val="40000"/>
              <a:lumOff val="60000"/>
            </a:schemeClr>
          </a:solidFill>
          <a:ln w="12700">
            <a:solidFill>
              <a:schemeClr val="tx1"/>
            </a:solidFill>
            <a:prstDash val="solid"/>
          </a:ln>
        </p:spPr>
        <p:txBody>
          <a:bodyPr wrap="square" rtlCol="0">
            <a:spAutoFit/>
          </a:bodyPr>
          <a:lstStyle/>
          <a:p>
            <a:pPr marL="457200" indent="-457200">
              <a:buFont typeface="Wingdings" panose="05000000000000000000" pitchFamily="2" charset="2"/>
              <a:buChar char="ü"/>
            </a:pPr>
            <a:r>
              <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H27</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緊急点検で</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「①異常</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なし」</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と判定</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した、</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年次の古い施設</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から</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順次</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実施</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概ね</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５年</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目途）</a:t>
            </a:r>
            <a:endParaRPr lang="en-US" altLang="ja-JP"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406609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13" name="タイトル 1"/>
          <p:cNvSpPr>
            <a:spLocks noGrp="1"/>
          </p:cNvSpPr>
          <p:nvPr>
            <p:ph type="title"/>
          </p:nvPr>
        </p:nvSpPr>
        <p:spPr>
          <a:xfrm>
            <a:off x="457200" y="188640"/>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１．照明灯倒壊事案の概要</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115041" y="1336700"/>
            <a:ext cx="8928000" cy="2862322"/>
          </a:xfrm>
          <a:prstGeom prst="rect">
            <a:avLst/>
          </a:prstGeom>
          <a:solidFill>
            <a:schemeClr val="accent4">
              <a:lumMod val="20000"/>
              <a:lumOff val="80000"/>
            </a:schemeClr>
          </a:solidFill>
          <a:ln w="12700">
            <a:solidFill>
              <a:schemeClr val="tx1"/>
            </a:solidFill>
            <a:prstDash val="solid"/>
          </a:ln>
        </p:spPr>
        <p:txBody>
          <a:bodyPr wrap="square" rtlCol="0">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概　要</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高架橋</a:t>
            </a:r>
            <a:r>
              <a:rPr lang="ja-JP" altLang="en-US" dirty="0">
                <a:latin typeface="Meiryo UI" panose="020B0604030504040204" pitchFamily="50" charset="-128"/>
                <a:ea typeface="Meiryo UI" panose="020B0604030504040204" pitchFamily="50" charset="-128"/>
                <a:cs typeface="Meiryo UI" panose="020B0604030504040204" pitchFamily="50" charset="-128"/>
              </a:rPr>
              <a:t>に設置されている照明灯が基部の腐食により倒壊</a:t>
            </a:r>
          </a:p>
          <a:p>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日　時＞平成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28</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14</a:t>
            </a:r>
            <a:r>
              <a:rPr lang="ja-JP" altLang="en-US" dirty="0">
                <a:latin typeface="Meiryo UI" panose="020B0604030504040204" pitchFamily="50" charset="-128"/>
                <a:ea typeface="Meiryo UI" panose="020B0604030504040204" pitchFamily="50" charset="-128"/>
                <a:cs typeface="Meiryo UI" panose="020B0604030504040204" pitchFamily="50" charset="-128"/>
              </a:rPr>
              <a:t>日（日）</a:t>
            </a:r>
            <a:r>
              <a:rPr lang="en-US" altLang="ja-JP" dirty="0">
                <a:latin typeface="Meiryo UI" panose="020B0604030504040204" pitchFamily="50" charset="-128"/>
                <a:ea typeface="Meiryo UI" panose="020B0604030504040204" pitchFamily="50" charset="-128"/>
                <a:cs typeface="Meiryo UI" panose="020B0604030504040204" pitchFamily="50" charset="-128"/>
              </a:rPr>
              <a:t>13:30</a:t>
            </a:r>
            <a:r>
              <a:rPr lang="ja-JP" altLang="en-US" dirty="0">
                <a:latin typeface="Meiryo UI" panose="020B0604030504040204" pitchFamily="50" charset="-128"/>
                <a:ea typeface="Meiryo UI" panose="020B0604030504040204" pitchFamily="50" charset="-128"/>
                <a:cs typeface="Meiryo UI" panose="020B0604030504040204" pitchFamily="50" charset="-128"/>
              </a:rPr>
              <a:t>頃</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＜路　線＞一般国道</a:t>
            </a:r>
            <a:r>
              <a:rPr lang="en-US" altLang="ja-JP" dirty="0">
                <a:latin typeface="Meiryo UI" panose="020B0604030504040204" pitchFamily="50" charset="-128"/>
                <a:ea typeface="Meiryo UI" panose="020B0604030504040204" pitchFamily="50" charset="-128"/>
                <a:cs typeface="Meiryo UI" panose="020B0604030504040204" pitchFamily="50" charset="-128"/>
              </a:rPr>
              <a:t>479</a:t>
            </a:r>
            <a:r>
              <a:rPr lang="ja-JP" altLang="en-US" dirty="0">
                <a:latin typeface="Meiryo UI" panose="020B0604030504040204" pitchFamily="50" charset="-128"/>
                <a:ea typeface="Meiryo UI" panose="020B0604030504040204" pitchFamily="50" charset="-128"/>
                <a:cs typeface="Meiryo UI" panose="020B0604030504040204" pitchFamily="50" charset="-128"/>
              </a:rPr>
              <a:t>号（吹田高架橋　茨木方面行）</a:t>
            </a:r>
          </a:p>
          <a:p>
            <a:r>
              <a:rPr lang="ja-JP" altLang="en-US" dirty="0">
                <a:latin typeface="Meiryo UI" panose="020B0604030504040204" pitchFamily="50" charset="-128"/>
                <a:ea typeface="Meiryo UI" panose="020B0604030504040204" pitchFamily="50" charset="-128"/>
                <a:cs typeface="Meiryo UI" panose="020B0604030504040204" pitchFamily="50" charset="-128"/>
              </a:rPr>
              <a:t>＜場　所＞吹田市泉町（吹田市役所付近）</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＜被　害＞人的物的被害なし</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＜原　因＞柱基部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dirty="0">
                <a:latin typeface="Meiryo UI" panose="020B0604030504040204" pitchFamily="50" charset="-128"/>
                <a:ea typeface="Meiryo UI" panose="020B0604030504040204" pitchFamily="50" charset="-128"/>
                <a:cs typeface="Meiryo UI" panose="020B0604030504040204" pitchFamily="50" charset="-128"/>
              </a:rPr>
              <a:t>湿潤状態に長く晒され、柱内部が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マクロセル（電気</a:t>
            </a:r>
            <a:r>
              <a:rPr lang="ja-JP" altLang="en-US" dirty="0">
                <a:latin typeface="Meiryo UI" panose="020B0604030504040204" pitchFamily="50" charset="-128"/>
                <a:ea typeface="Meiryo UI" panose="020B0604030504040204" pitchFamily="50" charset="-128"/>
                <a:cs typeface="Meiryo UI" panose="020B0604030504040204" pitchFamily="50" charset="-128"/>
              </a:rPr>
              <a:t>）腐食により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板</a:t>
            </a:r>
            <a:r>
              <a:rPr lang="ja-JP" altLang="en-US" dirty="0">
                <a:latin typeface="Meiryo UI" panose="020B0604030504040204" pitchFamily="50" charset="-128"/>
                <a:ea typeface="Meiryo UI" panose="020B0604030504040204" pitchFamily="50" charset="-128"/>
                <a:cs typeface="Meiryo UI" panose="020B0604030504040204" pitchFamily="50" charset="-128"/>
              </a:rPr>
              <a:t>厚が減少し倒壊したもの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＜材　質＞Ｓ</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S40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外面塗装</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＜諸　元＞</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H=</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８ｍ、</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φ</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150㎜</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ｔ＝</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8560" y="4300439"/>
            <a:ext cx="2679904" cy="2008881"/>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descr="\\G0000sv0ns502\d10202$\doc\031 環境整備グループ\環境整備G\21_その他道路資料\Ｈ２７照明緊急点検\2016.02.14 倒壊柱写真\橋台根元⑥.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8507" y="4300439"/>
            <a:ext cx="2679637" cy="2008881"/>
          </a:xfrm>
          <a:prstGeom prst="rect">
            <a:avLst/>
          </a:prstGeom>
          <a:noFill/>
          <a:ln>
            <a:noFill/>
          </a:ln>
        </p:spPr>
      </p:pic>
      <p:pic>
        <p:nvPicPr>
          <p:cNvPr id="10" name="図 9" descr="\\G0000sv0ns502\d10202$\doc\031 環境整備グループ\環境整備G\21_その他道路資料\Ｈ２７照明緊急点検\2016.02.14 倒壊柱写真\橋台根元②.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87" y="4300439"/>
            <a:ext cx="2679637" cy="2008881"/>
          </a:xfrm>
          <a:prstGeom prst="rect">
            <a:avLst/>
          </a:prstGeom>
          <a:noFill/>
          <a:ln>
            <a:noFill/>
          </a:ln>
        </p:spPr>
      </p:pic>
    </p:spTree>
    <p:extLst>
      <p:ext uri="{BB962C8B-B14F-4D97-AF65-F5344CB8AC3E}">
        <p14:creationId xmlns:p14="http://schemas.microsoft.com/office/powerpoint/2010/main" val="20728042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．定期点検の優先順位と更新等の検討</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資料３</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30</a:t>
            </a:fld>
            <a:endParaRPr kumimoji="1" lang="ja-JP" altLang="en-US" dirty="0"/>
          </a:p>
        </p:txBody>
      </p:sp>
      <p:sp>
        <p:nvSpPr>
          <p:cNvPr id="10" name="テキスト ボックス 9"/>
          <p:cNvSpPr txBox="1"/>
          <p:nvPr/>
        </p:nvSpPr>
        <p:spPr>
          <a:xfrm>
            <a:off x="480832" y="126876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施設更新の検討（案）</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755576" y="3097991"/>
            <a:ext cx="7848872" cy="3139321"/>
          </a:xfrm>
          <a:prstGeom prst="rect">
            <a:avLst/>
          </a:prstGeom>
          <a:solidFill>
            <a:schemeClr val="accent4">
              <a:lumMod val="40000"/>
              <a:lumOff val="60000"/>
            </a:schemeClr>
          </a:solidFill>
          <a:ln w="12700">
            <a:solidFill>
              <a:schemeClr val="tx1"/>
            </a:solidFill>
            <a:prstDash val="solid"/>
          </a:ln>
        </p:spPr>
        <p:txBody>
          <a:bodyPr wrap="square" rtlCol="0">
            <a:spAutoFit/>
          </a:bodyPr>
          <a:lstStyle/>
          <a:p>
            <a:pPr marL="457200" indent="-457200">
              <a:buFont typeface="Wingdings" panose="05000000000000000000" pitchFamily="2" charset="2"/>
              <a:buChar char="ü"/>
            </a:pPr>
            <a:r>
              <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H27</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緊急点検で</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「②経過観察」</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と判定した、</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建設年次の古い施設</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から</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順次更新</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概ね５年</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目途）</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171450" indent="-171450">
              <a:buFont typeface="Wingdings" panose="05000000000000000000" pitchFamily="2" charset="2"/>
              <a:buChar char="ü"/>
            </a:pPr>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ü"/>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今後実施する定期点検で</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Ⅲ</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早期措置段階」</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と判定された、</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建設年次の古い施設</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や</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損傷状況が進行している施設</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から</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順次更新</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（点検後</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概ね５年</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目途）</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あわせて、「</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施設更新が隣接構造物との離隔などから物理的に困難</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損傷が基部に限定的</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」な場合や「コスト低減」も視野に、施設更新</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にかわりうる有効な</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補修補強対策</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も</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検討</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下矢印 6"/>
          <p:cNvSpPr/>
          <p:nvPr/>
        </p:nvSpPr>
        <p:spPr>
          <a:xfrm>
            <a:off x="3648472" y="2736216"/>
            <a:ext cx="1728192" cy="3016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755576" y="1844824"/>
            <a:ext cx="7848872" cy="830997"/>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予算に制約があるため、</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施設更新対象施設</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の優先順位付けを行い、実現可能な</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複数年に分割</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4119389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．定期点検の優先順位と更新等の検討</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資料３</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31</a:t>
            </a:fld>
            <a:endParaRPr kumimoji="1" lang="ja-JP" altLang="en-US" dirty="0"/>
          </a:p>
        </p:txBody>
      </p:sp>
      <p:sp>
        <p:nvSpPr>
          <p:cNvPr id="10" name="テキスト ボックス 9"/>
          <p:cNvSpPr txBox="1"/>
          <p:nvPr/>
        </p:nvSpPr>
        <p:spPr>
          <a:xfrm>
            <a:off x="480832" y="126876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補修</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補強の検討</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定期点検結果（</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Ⅲ</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Ⅳ</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）の一部が対象</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テキスト ボックス 14"/>
          <p:cNvSpPr txBox="1"/>
          <p:nvPr/>
        </p:nvSpPr>
        <p:spPr>
          <a:xfrm>
            <a:off x="755576" y="2019612"/>
            <a:ext cx="7848872" cy="4216539"/>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府点検要領付録</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-8</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附属物の対策事例集にも、国の知見を基にした事例（実例）を掲載。</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「内部充填補強</a:t>
            </a:r>
            <a:r>
              <a:rPr lang="ja-JP" altLang="en-US"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」「基部の改良などで補強</a:t>
            </a:r>
            <a:r>
              <a:rPr lang="ja-JP" altLang="en-US"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」が実施できれば、一定程度の期間は施設の健全性の保持が可能と考えられる。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27" t="37594" r="46664" b="843"/>
          <a:stretch/>
        </p:blipFill>
        <p:spPr bwMode="auto">
          <a:xfrm>
            <a:off x="4563315" y="4077072"/>
            <a:ext cx="1736877" cy="16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470" t="9873" r="5925" b="7052"/>
          <a:stretch/>
        </p:blipFill>
        <p:spPr bwMode="auto">
          <a:xfrm>
            <a:off x="1178836" y="4077072"/>
            <a:ext cx="3105132" cy="203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スライド番号プレースホルダー 5"/>
          <p:cNvSpPr txBox="1">
            <a:spLocks/>
          </p:cNvSpPr>
          <p:nvPr/>
        </p:nvSpPr>
        <p:spPr>
          <a:xfrm>
            <a:off x="1187624" y="3789040"/>
            <a:ext cx="511679"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600" b="1" dirty="0" smtClean="0">
                <a:solidFill>
                  <a:schemeClr val="tx1"/>
                </a:solidFill>
                <a:latin typeface="HGSｺﾞｼｯｸM" panose="020B0600000000000000" pitchFamily="50" charset="-128"/>
                <a:ea typeface="HGSｺﾞｼｯｸM" panose="020B0600000000000000" pitchFamily="50" charset="-128"/>
              </a:rPr>
              <a:t>＊</a:t>
            </a:r>
            <a:r>
              <a:rPr kumimoji="1" lang="en-US" altLang="ja-JP" sz="1600" b="1" dirty="0" smtClean="0">
                <a:solidFill>
                  <a:schemeClr val="tx1"/>
                </a:solidFill>
                <a:latin typeface="HGSｺﾞｼｯｸM" panose="020B0600000000000000" pitchFamily="50" charset="-128"/>
                <a:ea typeface="HGSｺﾞｼｯｸM" panose="020B0600000000000000" pitchFamily="50" charset="-128"/>
              </a:rPr>
              <a:t>1</a:t>
            </a:r>
            <a:endParaRPr kumimoji="1" lang="ja-JP" altLang="en-US" sz="1600" b="1" dirty="0">
              <a:solidFill>
                <a:schemeClr val="tx1"/>
              </a:solidFill>
              <a:latin typeface="HGSｺﾞｼｯｸM" panose="020B0600000000000000" pitchFamily="50" charset="-128"/>
              <a:ea typeface="HGSｺﾞｼｯｸM" panose="020B0600000000000000" pitchFamily="50" charset="-128"/>
            </a:endParaRPr>
          </a:p>
        </p:txBody>
      </p:sp>
      <p:sp>
        <p:nvSpPr>
          <p:cNvPr id="17" name="スライド番号プレースホルダー 5"/>
          <p:cNvSpPr txBox="1">
            <a:spLocks/>
          </p:cNvSpPr>
          <p:nvPr/>
        </p:nvSpPr>
        <p:spPr>
          <a:xfrm>
            <a:off x="4492369" y="3789040"/>
            <a:ext cx="511679"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600" b="1" dirty="0" smtClean="0">
                <a:solidFill>
                  <a:schemeClr val="tx1"/>
                </a:solidFill>
                <a:latin typeface="HGSｺﾞｼｯｸM" panose="020B0600000000000000" pitchFamily="50" charset="-128"/>
                <a:ea typeface="HGSｺﾞｼｯｸM" panose="020B0600000000000000" pitchFamily="50" charset="-128"/>
              </a:rPr>
              <a:t>＊</a:t>
            </a:r>
            <a:r>
              <a:rPr kumimoji="1" lang="en-US" altLang="ja-JP" sz="1600" b="1" dirty="0" smtClean="0">
                <a:solidFill>
                  <a:schemeClr val="tx1"/>
                </a:solidFill>
                <a:latin typeface="HGSｺﾞｼｯｸM" panose="020B0600000000000000" pitchFamily="50" charset="-128"/>
                <a:ea typeface="HGSｺﾞｼｯｸM" panose="020B0600000000000000" pitchFamily="50" charset="-128"/>
              </a:rPr>
              <a:t>2</a:t>
            </a:r>
            <a:endParaRPr kumimoji="1" lang="ja-JP" altLang="en-US" sz="1600" b="1" dirty="0">
              <a:solidFill>
                <a:schemeClr val="tx1"/>
              </a:solidFill>
              <a:latin typeface="HGSｺﾞｼｯｸM" panose="020B0600000000000000" pitchFamily="50" charset="-128"/>
              <a:ea typeface="HGSｺﾞｼｯｸM" panose="020B0600000000000000" pitchFamily="50" charset="-128"/>
            </a:endParaRPr>
          </a:p>
        </p:txBody>
      </p:sp>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46800" y="4005064"/>
            <a:ext cx="1625600" cy="1865914"/>
          </a:xfrm>
          <a:prstGeom prst="rect">
            <a:avLst/>
          </a:prstGeom>
        </p:spPr>
      </p:pic>
      <p:sp>
        <p:nvSpPr>
          <p:cNvPr id="12" name="テキスト ボックス 11"/>
          <p:cNvSpPr txBox="1"/>
          <p:nvPr/>
        </p:nvSpPr>
        <p:spPr>
          <a:xfrm>
            <a:off x="6300192" y="5907748"/>
            <a:ext cx="2262158"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＜府の実施例：スナップガード＞</a:t>
            </a:r>
            <a:endParaRPr lang="ja-JP" altLang="en-US" sz="1200" b="1" kern="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540560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．定期点検の優先順位と更新等の検討</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資料３</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32</a:t>
            </a:fld>
            <a:endParaRPr kumimoji="1" lang="ja-JP" altLang="en-US" dirty="0"/>
          </a:p>
        </p:txBody>
      </p:sp>
      <p:sp>
        <p:nvSpPr>
          <p:cNvPr id="15" name="テキスト ボックス 14"/>
          <p:cNvSpPr txBox="1"/>
          <p:nvPr/>
        </p:nvSpPr>
        <p:spPr>
          <a:xfrm>
            <a:off x="611560" y="1988840"/>
            <a:ext cx="8280920" cy="1200329"/>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前述の「内部充填補強</a:t>
            </a:r>
            <a:r>
              <a:rPr lang="ja-JP" altLang="en-US"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」は、埋め込み式を対象としているため、</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ベースプレート式に応用</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できないか、</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実証実験</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を実施する</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予定</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コストも含め</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有用性が認められれば、補修補強工法に追加</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する。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3573016"/>
            <a:ext cx="2088232" cy="26992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971600" y="4298320"/>
            <a:ext cx="5040560" cy="1323439"/>
          </a:xfrm>
          <a:prstGeom prst="rect">
            <a:avLst/>
          </a:prstGeom>
          <a:solidFill>
            <a:schemeClr val="accent4">
              <a:lumMod val="40000"/>
              <a:lumOff val="60000"/>
            </a:schemeClr>
          </a:solidFill>
          <a:ln w="12700">
            <a:solidFill>
              <a:schemeClr val="tx1"/>
            </a:solidFill>
          </a:ln>
        </p:spPr>
        <p:txBody>
          <a:bodyPr wrap="square" rtlCol="0">
            <a:spAutoFit/>
          </a:bodyPr>
          <a:lstStyle/>
          <a:p>
            <a:pPr marL="285750" indent="-285750">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　実験は、ベースプレート式の照明灯を用い、基部に＊</a:t>
            </a:r>
            <a:r>
              <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と同様の内部充填補強を行い、上部に荷重を与え耐力を確認するもの。</a:t>
            </a:r>
            <a:endParaRPr lang="en-US" altLang="ja-JP" sz="20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480832" y="126876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補修</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補強の検討</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定期点検結果（</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Ⅲ</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Ⅳ</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）の一部が対象</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582270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．定期点検の優先順位と更新等の検討</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資料３</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33</a:t>
            </a:fld>
            <a:endParaRPr kumimoji="1" lang="ja-JP" altLang="en-US" dirty="0"/>
          </a:p>
        </p:txBody>
      </p:sp>
      <p:sp>
        <p:nvSpPr>
          <p:cNvPr id="10" name="テキスト ボックス 9"/>
          <p:cNvSpPr txBox="1"/>
          <p:nvPr/>
        </p:nvSpPr>
        <p:spPr>
          <a:xfrm>
            <a:off x="480832" y="126876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施設更新を加味した定期点検の考え方（案）</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55135719"/>
              </p:ext>
            </p:extLst>
          </p:nvPr>
        </p:nvGraphicFramePr>
        <p:xfrm>
          <a:off x="179512" y="2049757"/>
          <a:ext cx="1638617" cy="3827515"/>
        </p:xfrm>
        <a:graphic>
          <a:graphicData uri="http://schemas.openxmlformats.org/drawingml/2006/table">
            <a:tbl>
              <a:tblPr firstRow="1" bandRow="1">
                <a:tableStyleId>{5C22544A-7EE6-4342-B048-85BDC9FD1C3A}</a:tableStyleId>
              </a:tblPr>
              <a:tblGrid>
                <a:gridCol w="573087"/>
                <a:gridCol w="1065530"/>
              </a:tblGrid>
              <a:tr h="711346">
                <a:tc gridSpan="2">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緊急点検</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r>
              <a:tr h="1038723">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異常なし</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038723">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経過観察</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038723">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③</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撤去</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もしくは</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補修補強</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2966555220"/>
              </p:ext>
            </p:extLst>
          </p:nvPr>
        </p:nvGraphicFramePr>
        <p:xfrm>
          <a:off x="3779912" y="1997084"/>
          <a:ext cx="1808480" cy="3808180"/>
        </p:xfrm>
        <a:graphic>
          <a:graphicData uri="http://schemas.openxmlformats.org/drawingml/2006/table">
            <a:tbl>
              <a:tblPr firstRow="1" bandRow="1">
                <a:tableStyleId>{5C22544A-7EE6-4342-B048-85BDC9FD1C3A}</a:tableStyleId>
              </a:tblPr>
              <a:tblGrid>
                <a:gridCol w="498633"/>
                <a:gridCol w="1309847"/>
              </a:tblGrid>
              <a:tr h="720080">
                <a:tc gridSpan="2">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定期点検</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r>
              <a:tr h="772025">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Ⅰ</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健全</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772025">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Ⅱ</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予防保全</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段階</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772025">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早期措置</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段階</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772025">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Ⅳ</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緊急措置</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段階</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34" name="右矢印 33"/>
          <p:cNvSpPr/>
          <p:nvPr/>
        </p:nvSpPr>
        <p:spPr>
          <a:xfrm>
            <a:off x="5610552" y="2564904"/>
            <a:ext cx="3353936" cy="1640821"/>
          </a:xfrm>
          <a:prstGeom prst="rightArrow">
            <a:avLst>
              <a:gd name="adj1" fmla="val 70644"/>
              <a:gd name="adj2" fmla="val 4922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定期点検継続</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年に</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回の詳細</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点検</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（門型は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回の詳細点検）</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年に１回の中間点検</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右矢印 17"/>
          <p:cNvSpPr/>
          <p:nvPr/>
        </p:nvSpPr>
        <p:spPr>
          <a:xfrm>
            <a:off x="1871720" y="2564904"/>
            <a:ext cx="1836184" cy="1167408"/>
          </a:xfrm>
          <a:prstGeom prst="rightArrow">
            <a:avLst>
              <a:gd name="adj1" fmla="val 61691"/>
              <a:gd name="adj2" fmla="val 50000"/>
            </a:avLst>
          </a:prstGeom>
          <a:solidFill>
            <a:srgbClr val="FFFF00"/>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a:t>
            </a:r>
            <a:endPar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定期点検実施へ</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矢印コネクタ 3"/>
          <p:cNvCxnSpPr/>
          <p:nvPr/>
        </p:nvCxnSpPr>
        <p:spPr>
          <a:xfrm>
            <a:off x="1835696" y="5386438"/>
            <a:ext cx="3600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77048" y="5026399"/>
            <a:ext cx="1386840" cy="661138"/>
          </a:xfrm>
          <a:prstGeom prst="rect">
            <a:avLst/>
          </a:prstGeom>
          <a:solidFill>
            <a:schemeClr val="accent4">
              <a:lumMod val="40000"/>
              <a:lumOff val="60000"/>
            </a:schemeClr>
          </a:solidFill>
          <a:ln w="63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kumimoji="1" lang="en-US" altLang="ja-JP" sz="1400" b="1" kern="100" dirty="0" smtClean="0">
                <a:effectLst/>
                <a:latin typeface="Meiryo UI" panose="020B0604030504040204" pitchFamily="50" charset="-128"/>
                <a:ea typeface="Meiryo UI" panose="020B0604030504040204" pitchFamily="50" charset="-128"/>
                <a:cs typeface="Meiryo UI" panose="020B0604030504040204" pitchFamily="50" charset="-128"/>
              </a:rPr>
              <a:t>H28.6</a:t>
            </a:r>
            <a:r>
              <a:rPr kumimoji="1"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末</a:t>
            </a:r>
            <a:endParaRPr kumimoji="1" lang="en-US" altLang="ja-JP" sz="1400" b="1"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対策済</a:t>
            </a:r>
            <a:endPar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 name="直線矢印コネクタ 20"/>
          <p:cNvCxnSpPr/>
          <p:nvPr/>
        </p:nvCxnSpPr>
        <p:spPr>
          <a:xfrm>
            <a:off x="1839144" y="4360749"/>
            <a:ext cx="3600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2180496" y="4077072"/>
            <a:ext cx="1383392" cy="720080"/>
          </a:xfrm>
          <a:prstGeom prst="rect">
            <a:avLst/>
          </a:prstGeom>
          <a:solidFill>
            <a:schemeClr val="accent4">
              <a:lumMod val="40000"/>
              <a:lumOff val="60000"/>
            </a:schemeClr>
          </a:solidFill>
          <a:ln w="63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kumimoji="1"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今後５</a:t>
            </a: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年を</a:t>
            </a:r>
            <a:endParaRPr lang="en-US" altLang="ja-JP" sz="14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目途に更新</a:t>
            </a:r>
            <a:endParaRPr lang="en-US" altLang="ja-JP" sz="14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kumimoji="1"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（補修補強）</a:t>
            </a:r>
            <a:endPar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452320" y="4221088"/>
            <a:ext cx="1526312" cy="733302"/>
          </a:xfrm>
          <a:prstGeom prst="rect">
            <a:avLst/>
          </a:prstGeom>
          <a:solidFill>
            <a:schemeClr val="accent4">
              <a:lumMod val="40000"/>
              <a:lumOff val="60000"/>
            </a:schemeClr>
          </a:solidFill>
          <a:ln w="63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kumimoji="1"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点検後５</a:t>
            </a: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年を</a:t>
            </a:r>
            <a:endParaRPr lang="en-US" altLang="ja-JP" sz="14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目途に更新</a:t>
            </a:r>
            <a:endParaRPr lang="en-US" altLang="ja-JP" sz="14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（補修補強）</a:t>
            </a:r>
            <a:endPar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右矢印 28"/>
          <p:cNvSpPr/>
          <p:nvPr/>
        </p:nvSpPr>
        <p:spPr>
          <a:xfrm>
            <a:off x="5621056" y="4278371"/>
            <a:ext cx="1849368" cy="1496805"/>
          </a:xfrm>
          <a:prstGeom prst="rightArrow">
            <a:avLst>
              <a:gd name="adj1" fmla="val 70644"/>
              <a:gd name="adj2" fmla="val 441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定期点検</a:t>
            </a: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非継続</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7453416" y="5085184"/>
            <a:ext cx="1526312" cy="733302"/>
          </a:xfrm>
          <a:prstGeom prst="rect">
            <a:avLst/>
          </a:prstGeom>
          <a:solidFill>
            <a:schemeClr val="accent4">
              <a:lumMod val="40000"/>
              <a:lumOff val="60000"/>
            </a:schemeClr>
          </a:solidFill>
          <a:ln w="63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kumimoji="1"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緊急対応</a:t>
            </a:r>
            <a:endParaRPr lang="en-US" altLang="ja-JP" sz="14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撤去、更新</a:t>
            </a:r>
            <a:endParaRPr lang="en-US" altLang="ja-JP" sz="14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（補修補強）</a:t>
            </a:r>
            <a:endPar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838729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．定期点検の優先順位と更新等の検討</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資料３</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34</a:t>
            </a:fld>
            <a:endParaRPr kumimoji="1" lang="ja-JP" altLang="en-US" dirty="0"/>
          </a:p>
        </p:txBody>
      </p:sp>
      <p:sp>
        <p:nvSpPr>
          <p:cNvPr id="10" name="テキスト ボックス 9"/>
          <p:cNvSpPr txBox="1"/>
          <p:nvPr/>
        </p:nvSpPr>
        <p:spPr>
          <a:xfrm>
            <a:off x="480832" y="126876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検討</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の方向性</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テキスト ボックス 12"/>
          <p:cNvSpPr txBox="1"/>
          <p:nvPr/>
        </p:nvSpPr>
        <p:spPr>
          <a:xfrm>
            <a:off x="507408" y="1916832"/>
            <a:ext cx="8208913" cy="1569660"/>
          </a:xfrm>
          <a:prstGeom prst="rect">
            <a:avLst/>
          </a:prstGeom>
          <a:solidFill>
            <a:schemeClr val="accent4">
              <a:lumMod val="40000"/>
              <a:lumOff val="60000"/>
            </a:schemeClr>
          </a:solidFill>
          <a:ln w="12700">
            <a:solidFill>
              <a:schemeClr val="tx1"/>
            </a:solidFill>
          </a:ln>
        </p:spPr>
        <p:txBody>
          <a:bodyPr wrap="square" rtlCol="0">
            <a:spAutoFit/>
          </a:bodyPr>
          <a:lstStyle/>
          <a:p>
            <a:pPr marL="342900" indent="-342900">
              <a:buFont typeface="Wingdings" panose="05000000000000000000" pitchFamily="2" charset="2"/>
              <a:buChar char="ü"/>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予算の制約のある中、将来の「維持管理のしやすさ」や「ＬＣＣ」を考慮し、</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附属物の定期点検（詳細、中間）と施設更新（補修補強）について、実現</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可能な「</a:t>
            </a:r>
            <a:r>
              <a:rPr lang="ja-JP" altLang="en-US" sz="2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点検更新計画</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」をとりまとめ、適切な維持管理・更新を行う。</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755576" y="4009127"/>
            <a:ext cx="7848872" cy="1754326"/>
          </a:xfrm>
          <a:prstGeom prst="rect">
            <a:avLst/>
          </a:prstGeom>
          <a:noFill/>
          <a:ln>
            <a:solidFill>
              <a:schemeClr val="tx1"/>
            </a:solidFill>
            <a:prstDash val="dash"/>
          </a:ln>
        </p:spPr>
        <p:txBody>
          <a:bodyPr wrap="square" rtlCol="0">
            <a:spAutoFit/>
          </a:bodyPr>
          <a:lstStyle/>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（参考）</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・照明定期点検（詳細）：約</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万円</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基（総額約</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18</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億円）</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・照明定期点検（中間）：約</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万円</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基（総額約</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3.6</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億円）</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・照明更新（基礎含まず）：約</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60</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万円</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基</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・標識定期点検（詳細）：約</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万円</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基（総額約</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6</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億円）</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・標識定期点検（中間）：約</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万円</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基（総額約</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1.2</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億円）</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577100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13" name="タイトル 1"/>
          <p:cNvSpPr>
            <a:spLocks noGrp="1"/>
          </p:cNvSpPr>
          <p:nvPr>
            <p:ph type="title"/>
          </p:nvPr>
        </p:nvSpPr>
        <p:spPr>
          <a:xfrm>
            <a:off x="457200" y="202495"/>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２．対応経過</a:t>
            </a:r>
            <a:endParaRPr kumimoji="1" lang="ja-JP" altLang="en-US" sz="2700" dirty="0">
              <a:latin typeface="HGSｺﾞｼｯｸM" panose="020B0600000000000000" pitchFamily="50" charset="-128"/>
              <a:ea typeface="HGSｺﾞｼｯｸM" panose="020B0600000000000000" pitchFamily="50" charset="-128"/>
            </a:endParaRPr>
          </a:p>
        </p:txBody>
      </p:sp>
      <p:graphicFrame>
        <p:nvGraphicFramePr>
          <p:cNvPr id="9" name="表 8"/>
          <p:cNvGraphicFramePr>
            <a:graphicFrameLocks noGrp="1" noChangeAspect="1"/>
          </p:cNvGraphicFramePr>
          <p:nvPr>
            <p:extLst>
              <p:ext uri="{D42A27DB-BD31-4B8C-83A1-F6EECF244321}">
                <p14:modId xmlns:p14="http://schemas.microsoft.com/office/powerpoint/2010/main" val="1751184648"/>
              </p:ext>
            </p:extLst>
          </p:nvPr>
        </p:nvGraphicFramePr>
        <p:xfrm>
          <a:off x="107504" y="1228498"/>
          <a:ext cx="8928992" cy="5012582"/>
        </p:xfrm>
        <a:graphic>
          <a:graphicData uri="http://schemas.openxmlformats.org/drawingml/2006/table">
            <a:tbl>
              <a:tblPr firstRow="1" bandRow="1">
                <a:tableStyleId>{5C22544A-7EE6-4342-B048-85BDC9FD1C3A}</a:tableStyleId>
              </a:tblPr>
              <a:tblGrid>
                <a:gridCol w="1687830"/>
                <a:gridCol w="2165668"/>
                <a:gridCol w="5075494"/>
              </a:tblGrid>
              <a:tr h="0">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　月　日</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項　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内　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事案発生</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・国道</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479</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号吹田高架橋の照明灯が</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基倒壊</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45558">
                <a:tc rowSpan="2">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緊急点検の着手</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・管理する柱式の照明、標識を対象に、目視点検及び板厚調査を行う緊急点検に着手</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橋梁・高架部（</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月末）、一般部（</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月末を目途）</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vMerge="1">
                  <a:txBody>
                    <a:bodyPr/>
                    <a:lstStyle/>
                    <a:p>
                      <a:pPr algn="l"/>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審議会追加諮問</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（審議会会長へ相談）</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・大阪府都市基盤施設維持管理技術審議会　古田会長へ連絡し、腐食等に詳しい専門の先生の紹介を依頼</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関西大学：石川敏之准教授</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582718">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技術相談（石川准教授）</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・鋼製支柱の腐食原因やメカニズムの究明</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・点検の内容と頻度</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・不具合発生時の応急対策方法　など</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44558">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報道提供</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（緊急点検の中間報告）</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・橋梁、高架橋部の</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2,825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基の点検結果を公表</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そのうち、</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基を撤去もしくは補修補強が必要と判定</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rowSpan="2">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情報提供</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（府内全道路管理者）</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・大阪府道路メンテナンス会議、大阪府地域維持管理連携プラットフォームから、不具合事例紹介として情報提供</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vMerge="1">
                  <a:txBody>
                    <a:bodyPr/>
                    <a:lstStyle/>
                    <a:p>
                      <a:pPr algn="l"/>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諮問内容の詳細説明</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（審議会会長へ報告）</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・中間報告の説明、審議会への諮問事項の詳細説明を行い、内容を了承。　諮問書については、次回の部会で部会長に手交すること。</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技術相談（石川准教授）</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・鋼製支柱の腐食原因やメカニズムの究明</a:t>
                      </a: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・補修、補強工法の選定方法</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・新設時に配慮する構造（腐食させない）</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57376">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道路・橋梁等部会開催</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・審議会への諮問事項として、「道路附属物（照明灯・標識）の維持管理・更新のあり方」について、諮問文書を井上部会長に手交</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Tree>
    <p:extLst>
      <p:ext uri="{BB962C8B-B14F-4D97-AF65-F5344CB8AC3E}">
        <p14:creationId xmlns:p14="http://schemas.microsoft.com/office/powerpoint/2010/main" val="2522748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２．対応経過</a:t>
            </a:r>
            <a:endParaRPr kumimoji="1" lang="ja-JP" altLang="en-US" sz="2700" dirty="0">
              <a:latin typeface="HGSｺﾞｼｯｸM" panose="020B0600000000000000" pitchFamily="50" charset="-128"/>
              <a:ea typeface="HGSｺﾞｼｯｸM" panose="020B0600000000000000" pitchFamily="50" charset="-128"/>
            </a:endParaRPr>
          </a:p>
        </p:txBody>
      </p:sp>
      <p:graphicFrame>
        <p:nvGraphicFramePr>
          <p:cNvPr id="9" name="表 8"/>
          <p:cNvGraphicFramePr>
            <a:graphicFrameLocks noGrp="1" noChangeAspect="1"/>
          </p:cNvGraphicFramePr>
          <p:nvPr>
            <p:extLst>
              <p:ext uri="{D42A27DB-BD31-4B8C-83A1-F6EECF244321}">
                <p14:modId xmlns:p14="http://schemas.microsoft.com/office/powerpoint/2010/main" val="3713588895"/>
              </p:ext>
            </p:extLst>
          </p:nvPr>
        </p:nvGraphicFramePr>
        <p:xfrm>
          <a:off x="107504" y="1228498"/>
          <a:ext cx="8928992" cy="4864798"/>
        </p:xfrm>
        <a:graphic>
          <a:graphicData uri="http://schemas.openxmlformats.org/drawingml/2006/table">
            <a:tbl>
              <a:tblPr firstRow="1" bandRow="1">
                <a:tableStyleId>{5C22544A-7EE6-4342-B048-85BDC9FD1C3A}</a:tableStyleId>
              </a:tblPr>
              <a:tblGrid>
                <a:gridCol w="1687830"/>
                <a:gridCol w="2165668"/>
                <a:gridCol w="5075494"/>
              </a:tblGrid>
              <a:tr h="0">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　月　日</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項　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内　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報道提供</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（緊急点検の結果報告）</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・道路、公園、港湾、河川、下水道施設の照明灯など</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31,220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基の点検結果を公表し、</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基を撤去もしくは補修補強が必要と判定</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上記に含まれる、道路（照明・標識）</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24,052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基（照明</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17,708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基・標識</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6,344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基）のうち、</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177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基（照明</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154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基・標識</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基）を撤去もしくは補修補強が必要と判定</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582718">
                <a:tc rowSpan="2">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点検要領とりまとめの方向性</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（井上部会長）</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・府要領がベースとしている国直轄要領は、国交省の事例や知見を集めて記載されたものなので、細部まで網羅されており充実している。</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・石川先生からの助言も加味し、月内の策定に向け作業を進めることで了解</a:t>
                      </a:r>
                      <a:endPar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44558">
                <a:tc vMerge="1">
                  <a:txBody>
                    <a:bodyPr/>
                    <a:lstStyle/>
                    <a:p>
                      <a:pPr algn="l"/>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技術相談（石川准教授）</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・国の決め事を緩めることは困難だと考えられるので、国直轄要領に準拠するのは妥当であり、点検頻度も、法定対象（門型標識類）は</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年に</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回、その他施設は</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年に</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回の点検と</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年に</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回の中間点検を行う方向で進めてはどうか。</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・付録</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の対策事例など、技術進化に応じて追記改訂が必要と考えられるので、改訂の考え方も記載してはどうか。</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426550">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情報提供（各土木事務所）</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年度維持管理合同会議において、点検要領の策定案を情報提供</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点検要領策定通知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・道路附属物（標識・照明灯）点検要領の策定（あわせて、橋梁、トンネル、歩道橋、コンクリート構造物、舗装、道路防災も策定（改訂）し、一連の道路施設点検要領が完成：平成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日から適用）</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445440">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技術相談（石川准教授）</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rowSpan="2">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・倒壊原因の特定</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・緊急点検結果のグループ化と分析</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・施設点検と施設更新等をあわせた優先順位付けについての検討の方向性</a:t>
                      </a:r>
                    </a:p>
                  </a:txBody>
                  <a:tcPr anchor="ctr"/>
                </a:tc>
              </a:tr>
              <a:tr h="426648">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zh-TW" altLang="en-US" sz="1200" dirty="0" smtClean="0">
                          <a:latin typeface="Meiryo UI" panose="020B0604030504040204" pitchFamily="50" charset="-128"/>
                          <a:ea typeface="Meiryo UI" panose="020B0604030504040204" pitchFamily="50" charset="-128"/>
                          <a:cs typeface="Meiryo UI" panose="020B0604030504040204" pitchFamily="50" charset="-128"/>
                        </a:rPr>
                        <a:t>技術相談（石川准教授）</a:t>
                      </a:r>
                      <a:endParaRPr kumimoji="1" lang="zh-TW"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vMerge="1">
                  <a:txBody>
                    <a:bodyPr/>
                    <a:lstStyle/>
                    <a:p>
                      <a:pPr algn="l"/>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Tree>
    <p:extLst>
      <p:ext uri="{BB962C8B-B14F-4D97-AF65-F5344CB8AC3E}">
        <p14:creationId xmlns:p14="http://schemas.microsoft.com/office/powerpoint/2010/main" val="2795113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
        <p:nvSpPr>
          <p:cNvPr id="13" name="タイトル 1"/>
          <p:cNvSpPr>
            <a:spLocks noGrp="1"/>
          </p:cNvSpPr>
          <p:nvPr>
            <p:ph type="title"/>
          </p:nvPr>
        </p:nvSpPr>
        <p:spPr>
          <a:xfrm>
            <a:off x="457200" y="188640"/>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３．倒壊原因の特定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024" y="3807397"/>
            <a:ext cx="3312368" cy="2484405"/>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376" y="1224047"/>
            <a:ext cx="3319638" cy="2489729"/>
          </a:xfrm>
          <a:prstGeom prst="rect">
            <a:avLst/>
          </a:prstGeom>
        </p:spPr>
      </p:pic>
      <p:pic>
        <p:nvPicPr>
          <p:cNvPr id="23" name="図 22"/>
          <p:cNvPicPr>
            <a:picLocks noChangeAspect="1"/>
          </p:cNvPicPr>
          <p:nvPr/>
        </p:nvPicPr>
        <p:blipFill rotWithShape="1">
          <a:blip r:embed="rId5" cstate="print">
            <a:extLst>
              <a:ext uri="{28A0092B-C50C-407E-A947-70E740481C1C}">
                <a14:useLocalDpi xmlns:a14="http://schemas.microsoft.com/office/drawing/2010/main" val="0"/>
              </a:ext>
            </a:extLst>
          </a:blip>
          <a:srcRect l="15519" r="36418"/>
          <a:stretch/>
        </p:blipFill>
        <p:spPr bwMode="auto">
          <a:xfrm>
            <a:off x="1888610" y="2419333"/>
            <a:ext cx="3300798" cy="3862691"/>
          </a:xfrm>
          <a:prstGeom prst="rect">
            <a:avLst/>
          </a:prstGeom>
          <a:ln>
            <a:noFill/>
          </a:ln>
          <a:extLst>
            <a:ext uri="{53640926-AAD7-44D8-BBD7-CCE9431645EC}">
              <a14:shadowObscured xmlns:a14="http://schemas.microsoft.com/office/drawing/2010/main"/>
            </a:ext>
          </a:extLst>
        </p:spPr>
      </p:pic>
      <p:grpSp>
        <p:nvGrpSpPr>
          <p:cNvPr id="24" name="グループ化 23"/>
          <p:cNvGrpSpPr/>
          <p:nvPr/>
        </p:nvGrpSpPr>
        <p:grpSpPr>
          <a:xfrm>
            <a:off x="138568" y="1313472"/>
            <a:ext cx="1695450" cy="4896544"/>
            <a:chOff x="0" y="0"/>
            <a:chExt cx="1695450" cy="4029075"/>
          </a:xfrm>
        </p:grpSpPr>
        <p:grpSp>
          <p:nvGrpSpPr>
            <p:cNvPr id="25" name="グループ化 24"/>
            <p:cNvGrpSpPr/>
            <p:nvPr/>
          </p:nvGrpSpPr>
          <p:grpSpPr>
            <a:xfrm>
              <a:off x="0" y="0"/>
              <a:ext cx="1695450" cy="4029075"/>
              <a:chOff x="0" y="0"/>
              <a:chExt cx="1695450" cy="4029075"/>
            </a:xfrm>
          </p:grpSpPr>
          <p:grpSp>
            <p:nvGrpSpPr>
              <p:cNvPr id="28" name="グループ化 27"/>
              <p:cNvGrpSpPr/>
              <p:nvPr/>
            </p:nvGrpSpPr>
            <p:grpSpPr>
              <a:xfrm>
                <a:off x="0" y="0"/>
                <a:ext cx="1695450" cy="4029075"/>
                <a:chOff x="0" y="0"/>
                <a:chExt cx="1695450" cy="4029075"/>
              </a:xfrm>
            </p:grpSpPr>
            <p:grpSp>
              <p:nvGrpSpPr>
                <p:cNvPr id="32" name="グループ化 31"/>
                <p:cNvGrpSpPr/>
                <p:nvPr/>
              </p:nvGrpSpPr>
              <p:grpSpPr>
                <a:xfrm>
                  <a:off x="466725" y="0"/>
                  <a:ext cx="1143000" cy="4019550"/>
                  <a:chOff x="0" y="0"/>
                  <a:chExt cx="1143000" cy="4019550"/>
                </a:xfrm>
              </p:grpSpPr>
              <p:sp>
                <p:nvSpPr>
                  <p:cNvPr id="37" name="曲折矢印 36"/>
                  <p:cNvSpPr/>
                  <p:nvPr/>
                </p:nvSpPr>
                <p:spPr>
                  <a:xfrm>
                    <a:off x="238125" y="0"/>
                    <a:ext cx="904875" cy="3933825"/>
                  </a:xfrm>
                  <a:prstGeom prst="bentArrow">
                    <a:avLst>
                      <a:gd name="adj1" fmla="val 25000"/>
                      <a:gd name="adj2" fmla="val 11111"/>
                      <a:gd name="adj3" fmla="val 0"/>
                      <a:gd name="adj4" fmla="val 4375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8" name="正方形/長方形 37"/>
                  <p:cNvSpPr/>
                  <p:nvPr/>
                </p:nvSpPr>
                <p:spPr>
                  <a:xfrm>
                    <a:off x="0" y="3933825"/>
                    <a:ext cx="676275" cy="857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9" name="直角三角形 38"/>
                  <p:cNvSpPr/>
                  <p:nvPr/>
                </p:nvSpPr>
                <p:spPr>
                  <a:xfrm>
                    <a:off x="438150" y="3571875"/>
                    <a:ext cx="123825" cy="361950"/>
                  </a:xfrm>
                  <a:prstGeom prst="r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0" name="直角三角形 39"/>
                  <p:cNvSpPr/>
                  <p:nvPr/>
                </p:nvSpPr>
                <p:spPr>
                  <a:xfrm>
                    <a:off x="104775" y="3562350"/>
                    <a:ext cx="123825" cy="361950"/>
                  </a:xfrm>
                  <a:prstGeom prst="rtTriangle">
                    <a:avLst/>
                  </a:prstGeom>
                  <a:noFill/>
                  <a:ln w="19050">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33" name="角丸四角形 32"/>
                <p:cNvSpPr/>
                <p:nvPr/>
              </p:nvSpPr>
              <p:spPr>
                <a:xfrm>
                  <a:off x="742950" y="2581275"/>
                  <a:ext cx="133350" cy="6096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4" name="フリーフォーム 33"/>
                <p:cNvSpPr/>
                <p:nvPr/>
              </p:nvSpPr>
              <p:spPr>
                <a:xfrm>
                  <a:off x="0" y="3562350"/>
                  <a:ext cx="1695450" cy="466725"/>
                </a:xfrm>
                <a:custGeom>
                  <a:avLst/>
                  <a:gdLst>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200150 w 1695450"/>
                    <a:gd name="connsiteY4" fmla="*/ 0 h 466725"/>
                    <a:gd name="connsiteX5" fmla="*/ 1695450 w 1695450"/>
                    <a:gd name="connsiteY5" fmla="*/ 0 h 466725"/>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219200 w 1695450"/>
                    <a:gd name="connsiteY4" fmla="*/ 9525 h 466725"/>
                    <a:gd name="connsiteX5" fmla="*/ 1695450 w 1695450"/>
                    <a:gd name="connsiteY5" fmla="*/ 0 h 466725"/>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190625 w 1695450"/>
                    <a:gd name="connsiteY4" fmla="*/ 9525 h 466725"/>
                    <a:gd name="connsiteX5" fmla="*/ 1695450 w 1695450"/>
                    <a:gd name="connsiteY5"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5450" h="466725">
                      <a:moveTo>
                        <a:pt x="0" y="19050"/>
                      </a:moveTo>
                      <a:lnTo>
                        <a:pt x="400050" y="19050"/>
                      </a:lnTo>
                      <a:lnTo>
                        <a:pt x="419100" y="466725"/>
                      </a:lnTo>
                      <a:lnTo>
                        <a:pt x="1209675" y="447675"/>
                      </a:lnTo>
                      <a:lnTo>
                        <a:pt x="1190625" y="9525"/>
                      </a:lnTo>
                      <a:lnTo>
                        <a:pt x="169545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35" name="直線コネクタ 34"/>
                <p:cNvCxnSpPr/>
                <p:nvPr/>
              </p:nvCxnSpPr>
              <p:spPr>
                <a:xfrm>
                  <a:off x="285750" y="2419350"/>
                  <a:ext cx="100965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正方形/長方形 35"/>
                <p:cNvSpPr/>
                <p:nvPr/>
              </p:nvSpPr>
              <p:spPr>
                <a:xfrm>
                  <a:off x="409575" y="3571875"/>
                  <a:ext cx="790575" cy="457200"/>
                </a:xfrm>
                <a:prstGeom prst="rect">
                  <a:avLst/>
                </a:prstGeom>
                <a:solidFill>
                  <a:schemeClr val="tx2">
                    <a:lumMod val="40000"/>
                    <a:lumOff val="60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9" name="テキスト ボックス 15"/>
              <p:cNvSpPr txBox="1"/>
              <p:nvPr/>
            </p:nvSpPr>
            <p:spPr>
              <a:xfrm>
                <a:off x="861305" y="331156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①</a:t>
                </a:r>
                <a:endParaRPr lang="ja-JP" sz="1600" b="1" kern="100" dirty="0">
                  <a:effectLst/>
                  <a:ea typeface="ＭＳ 明朝"/>
                  <a:cs typeface="Times New Roman"/>
                </a:endParaRPr>
              </a:p>
            </p:txBody>
          </p:sp>
          <p:sp>
            <p:nvSpPr>
              <p:cNvPr id="30" name="テキスト ボックス 16"/>
              <p:cNvSpPr txBox="1"/>
              <p:nvPr/>
            </p:nvSpPr>
            <p:spPr>
              <a:xfrm>
                <a:off x="862350" y="2940088"/>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②</a:t>
                </a:r>
                <a:endParaRPr lang="ja-JP" sz="1600" b="1" kern="100" dirty="0">
                  <a:effectLst/>
                  <a:ea typeface="ＭＳ 明朝"/>
                  <a:cs typeface="Times New Roman"/>
                </a:endParaRPr>
              </a:p>
            </p:txBody>
          </p:sp>
          <p:sp>
            <p:nvSpPr>
              <p:cNvPr id="31" name="テキスト ボックス 17"/>
              <p:cNvSpPr txBox="1"/>
              <p:nvPr/>
            </p:nvSpPr>
            <p:spPr>
              <a:xfrm>
                <a:off x="852825" y="216856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③</a:t>
                </a:r>
                <a:endParaRPr lang="ja-JP" sz="1600" b="1" kern="100" dirty="0">
                  <a:effectLst/>
                  <a:ea typeface="ＭＳ 明朝"/>
                  <a:cs typeface="Times New Roman"/>
                </a:endParaRPr>
              </a:p>
            </p:txBody>
          </p:sp>
        </p:grpSp>
        <p:cxnSp>
          <p:nvCxnSpPr>
            <p:cNvPr id="26" name="直線コネクタ 25"/>
            <p:cNvCxnSpPr/>
            <p:nvPr/>
          </p:nvCxnSpPr>
          <p:spPr>
            <a:xfrm>
              <a:off x="295275" y="1028700"/>
              <a:ext cx="100965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テキスト ボックス 24"/>
            <p:cNvSpPr txBox="1"/>
            <p:nvPr/>
          </p:nvSpPr>
          <p:spPr>
            <a:xfrm>
              <a:off x="862350" y="77791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④</a:t>
              </a:r>
              <a:endParaRPr lang="ja-JP" sz="1600" b="1" kern="100" dirty="0">
                <a:effectLst/>
                <a:ea typeface="ＭＳ 明朝"/>
                <a:cs typeface="Times New Roman"/>
              </a:endParaRPr>
            </a:p>
          </p:txBody>
        </p:sp>
      </p:grpSp>
      <p:sp>
        <p:nvSpPr>
          <p:cNvPr id="42" name="テキスト ボックス 15"/>
          <p:cNvSpPr txBox="1"/>
          <p:nvPr/>
        </p:nvSpPr>
        <p:spPr>
          <a:xfrm>
            <a:off x="5319376" y="3303755"/>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ja-JP" sz="2000" b="1" kern="100" dirty="0">
                <a:solidFill>
                  <a:schemeClr val="tx1"/>
                </a:solidFill>
                <a:effectLst/>
                <a:ea typeface="Meiryo UI"/>
                <a:cs typeface="Times New Roman"/>
              </a:rPr>
              <a:t>①</a:t>
            </a:r>
            <a:endParaRPr lang="ja-JP" sz="2000" b="1" kern="100" dirty="0">
              <a:solidFill>
                <a:schemeClr val="tx1"/>
              </a:solidFill>
              <a:effectLst/>
              <a:ea typeface="ＭＳ 明朝"/>
              <a:cs typeface="Times New Roman"/>
            </a:endParaRPr>
          </a:p>
        </p:txBody>
      </p:sp>
      <p:sp>
        <p:nvSpPr>
          <p:cNvPr id="45" name="テキスト ボックス 15"/>
          <p:cNvSpPr txBox="1"/>
          <p:nvPr/>
        </p:nvSpPr>
        <p:spPr>
          <a:xfrm>
            <a:off x="5319376" y="5862743"/>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ja-JP" sz="2000" b="1" kern="100" dirty="0">
                <a:solidFill>
                  <a:schemeClr val="tx1"/>
                </a:solidFill>
                <a:effectLst/>
                <a:ea typeface="Meiryo UI"/>
                <a:cs typeface="Times New Roman"/>
              </a:rPr>
              <a:t>①</a:t>
            </a:r>
            <a:endParaRPr lang="ja-JP" sz="2000" b="1" kern="100" dirty="0">
              <a:solidFill>
                <a:schemeClr val="tx1"/>
              </a:solidFill>
              <a:effectLst/>
              <a:ea typeface="ＭＳ 明朝"/>
              <a:cs typeface="Times New Roman"/>
            </a:endParaRPr>
          </a:p>
        </p:txBody>
      </p:sp>
      <p:sp>
        <p:nvSpPr>
          <p:cNvPr id="46" name="テキスト ボックス 24"/>
          <p:cNvSpPr txBox="1"/>
          <p:nvPr/>
        </p:nvSpPr>
        <p:spPr>
          <a:xfrm>
            <a:off x="1907704" y="2020778"/>
            <a:ext cx="954107"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sz="2000" b="1" kern="100" dirty="0" smtClean="0">
                <a:effectLst/>
                <a:ea typeface="Meiryo UI"/>
                <a:cs typeface="Times New Roman"/>
              </a:rPr>
              <a:t>倒壊時</a:t>
            </a:r>
            <a:endParaRPr lang="ja-JP" sz="2000" b="1" kern="100" dirty="0">
              <a:effectLst/>
              <a:ea typeface="ＭＳ 明朝"/>
              <a:cs typeface="Times New Roman"/>
            </a:endParaRPr>
          </a:p>
        </p:txBody>
      </p:sp>
    </p:spTree>
    <p:extLst>
      <p:ext uri="{BB962C8B-B14F-4D97-AF65-F5344CB8AC3E}">
        <p14:creationId xmlns:p14="http://schemas.microsoft.com/office/powerpoint/2010/main" val="6145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a:p>
        </p:txBody>
      </p:sp>
      <p:sp>
        <p:nvSpPr>
          <p:cNvPr id="13" name="タイトル 1"/>
          <p:cNvSpPr>
            <a:spLocks noGrp="1"/>
          </p:cNvSpPr>
          <p:nvPr>
            <p:ph type="title"/>
          </p:nvPr>
        </p:nvSpPr>
        <p:spPr>
          <a:xfrm>
            <a:off x="457200" y="188640"/>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３．倒壊原因の特定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456" y="1250676"/>
            <a:ext cx="3312000" cy="2484000"/>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3824666"/>
            <a:ext cx="3312000" cy="2484000"/>
          </a:xfrm>
          <a:prstGeom prst="rect">
            <a:avLst/>
          </a:prstGeom>
        </p:spPr>
      </p:pic>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1268760"/>
            <a:ext cx="3313028" cy="2484000"/>
          </a:xfrm>
          <a:prstGeom prst="rect">
            <a:avLst/>
          </a:prstGeom>
        </p:spPr>
      </p:pic>
      <p:pic>
        <p:nvPicPr>
          <p:cNvPr id="21" name="図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3824666"/>
            <a:ext cx="3312000" cy="2484000"/>
          </a:xfrm>
          <a:prstGeom prst="rect">
            <a:avLst/>
          </a:prstGeom>
        </p:spPr>
      </p:pic>
      <p:sp>
        <p:nvSpPr>
          <p:cNvPr id="39" name="テキスト ボックス 17"/>
          <p:cNvSpPr txBox="1"/>
          <p:nvPr/>
        </p:nvSpPr>
        <p:spPr>
          <a:xfrm>
            <a:off x="5364456" y="1250676"/>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2000" b="1" kern="100" dirty="0">
                <a:solidFill>
                  <a:schemeClr val="tx1"/>
                </a:solidFill>
                <a:effectLst/>
                <a:ea typeface="Meiryo UI"/>
                <a:cs typeface="Times New Roman"/>
              </a:rPr>
              <a:t>③</a:t>
            </a:r>
            <a:endParaRPr lang="ja-JP" sz="2000" b="1" kern="100" dirty="0">
              <a:solidFill>
                <a:schemeClr val="tx1"/>
              </a:solidFill>
              <a:effectLst/>
              <a:ea typeface="ＭＳ 明朝"/>
              <a:cs typeface="Times New Roman"/>
            </a:endParaRPr>
          </a:p>
        </p:txBody>
      </p:sp>
      <p:sp>
        <p:nvSpPr>
          <p:cNvPr id="40" name="テキスト ボックス 16"/>
          <p:cNvSpPr txBox="1"/>
          <p:nvPr/>
        </p:nvSpPr>
        <p:spPr>
          <a:xfrm>
            <a:off x="1907704" y="1250676"/>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2000" b="1" kern="100" dirty="0">
                <a:solidFill>
                  <a:schemeClr val="tx1"/>
                </a:solidFill>
                <a:effectLst/>
                <a:ea typeface="Meiryo UI"/>
                <a:cs typeface="Times New Roman"/>
              </a:rPr>
              <a:t>②</a:t>
            </a:r>
            <a:endParaRPr lang="ja-JP" sz="2000" b="1" kern="100" dirty="0">
              <a:solidFill>
                <a:schemeClr val="tx1"/>
              </a:solidFill>
              <a:effectLst/>
              <a:ea typeface="ＭＳ 明朝"/>
              <a:cs typeface="Times New Roman"/>
            </a:endParaRPr>
          </a:p>
        </p:txBody>
      </p:sp>
      <p:grpSp>
        <p:nvGrpSpPr>
          <p:cNvPr id="41" name="グループ化 40"/>
          <p:cNvGrpSpPr/>
          <p:nvPr/>
        </p:nvGrpSpPr>
        <p:grpSpPr>
          <a:xfrm>
            <a:off x="138568" y="1313472"/>
            <a:ext cx="1695450" cy="4896544"/>
            <a:chOff x="0" y="0"/>
            <a:chExt cx="1695450" cy="4029075"/>
          </a:xfrm>
        </p:grpSpPr>
        <p:grpSp>
          <p:nvGrpSpPr>
            <p:cNvPr id="42" name="グループ化 41"/>
            <p:cNvGrpSpPr/>
            <p:nvPr/>
          </p:nvGrpSpPr>
          <p:grpSpPr>
            <a:xfrm>
              <a:off x="0" y="0"/>
              <a:ext cx="1695450" cy="4029075"/>
              <a:chOff x="0" y="0"/>
              <a:chExt cx="1695450" cy="4029075"/>
            </a:xfrm>
          </p:grpSpPr>
          <p:grpSp>
            <p:nvGrpSpPr>
              <p:cNvPr id="45" name="グループ化 44"/>
              <p:cNvGrpSpPr/>
              <p:nvPr/>
            </p:nvGrpSpPr>
            <p:grpSpPr>
              <a:xfrm>
                <a:off x="0" y="0"/>
                <a:ext cx="1695450" cy="4029075"/>
                <a:chOff x="0" y="0"/>
                <a:chExt cx="1695450" cy="4029075"/>
              </a:xfrm>
            </p:grpSpPr>
            <p:grpSp>
              <p:nvGrpSpPr>
                <p:cNvPr id="49" name="グループ化 48"/>
                <p:cNvGrpSpPr/>
                <p:nvPr/>
              </p:nvGrpSpPr>
              <p:grpSpPr>
                <a:xfrm>
                  <a:off x="466725" y="0"/>
                  <a:ext cx="1143000" cy="4019550"/>
                  <a:chOff x="0" y="0"/>
                  <a:chExt cx="1143000" cy="4019550"/>
                </a:xfrm>
              </p:grpSpPr>
              <p:sp>
                <p:nvSpPr>
                  <p:cNvPr id="54" name="曲折矢印 53"/>
                  <p:cNvSpPr/>
                  <p:nvPr/>
                </p:nvSpPr>
                <p:spPr>
                  <a:xfrm>
                    <a:off x="238125" y="0"/>
                    <a:ext cx="904875" cy="3933825"/>
                  </a:xfrm>
                  <a:prstGeom prst="bentArrow">
                    <a:avLst>
                      <a:gd name="adj1" fmla="val 25000"/>
                      <a:gd name="adj2" fmla="val 11111"/>
                      <a:gd name="adj3" fmla="val 0"/>
                      <a:gd name="adj4" fmla="val 4375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5" name="正方形/長方形 54"/>
                  <p:cNvSpPr/>
                  <p:nvPr/>
                </p:nvSpPr>
                <p:spPr>
                  <a:xfrm>
                    <a:off x="0" y="3933825"/>
                    <a:ext cx="676275" cy="857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6" name="直角三角形 55"/>
                  <p:cNvSpPr/>
                  <p:nvPr/>
                </p:nvSpPr>
                <p:spPr>
                  <a:xfrm>
                    <a:off x="438150" y="3571875"/>
                    <a:ext cx="123825" cy="361950"/>
                  </a:xfrm>
                  <a:prstGeom prst="r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7" name="直角三角形 56"/>
                  <p:cNvSpPr/>
                  <p:nvPr/>
                </p:nvSpPr>
                <p:spPr>
                  <a:xfrm>
                    <a:off x="104775" y="3562350"/>
                    <a:ext cx="123825" cy="361950"/>
                  </a:xfrm>
                  <a:prstGeom prst="rtTriangle">
                    <a:avLst/>
                  </a:prstGeom>
                  <a:noFill/>
                  <a:ln w="19050">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50" name="角丸四角形 49"/>
                <p:cNvSpPr/>
                <p:nvPr/>
              </p:nvSpPr>
              <p:spPr>
                <a:xfrm>
                  <a:off x="742950" y="2581275"/>
                  <a:ext cx="133350" cy="6096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1" name="フリーフォーム 50"/>
                <p:cNvSpPr/>
                <p:nvPr/>
              </p:nvSpPr>
              <p:spPr>
                <a:xfrm>
                  <a:off x="0" y="3562350"/>
                  <a:ext cx="1695450" cy="466725"/>
                </a:xfrm>
                <a:custGeom>
                  <a:avLst/>
                  <a:gdLst>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200150 w 1695450"/>
                    <a:gd name="connsiteY4" fmla="*/ 0 h 466725"/>
                    <a:gd name="connsiteX5" fmla="*/ 1695450 w 1695450"/>
                    <a:gd name="connsiteY5" fmla="*/ 0 h 466725"/>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219200 w 1695450"/>
                    <a:gd name="connsiteY4" fmla="*/ 9525 h 466725"/>
                    <a:gd name="connsiteX5" fmla="*/ 1695450 w 1695450"/>
                    <a:gd name="connsiteY5" fmla="*/ 0 h 466725"/>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190625 w 1695450"/>
                    <a:gd name="connsiteY4" fmla="*/ 9525 h 466725"/>
                    <a:gd name="connsiteX5" fmla="*/ 1695450 w 1695450"/>
                    <a:gd name="connsiteY5"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5450" h="466725">
                      <a:moveTo>
                        <a:pt x="0" y="19050"/>
                      </a:moveTo>
                      <a:lnTo>
                        <a:pt x="400050" y="19050"/>
                      </a:lnTo>
                      <a:lnTo>
                        <a:pt x="419100" y="466725"/>
                      </a:lnTo>
                      <a:lnTo>
                        <a:pt x="1209675" y="447675"/>
                      </a:lnTo>
                      <a:lnTo>
                        <a:pt x="1190625" y="9525"/>
                      </a:lnTo>
                      <a:lnTo>
                        <a:pt x="169545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52" name="直線コネクタ 51"/>
                <p:cNvCxnSpPr/>
                <p:nvPr/>
              </p:nvCxnSpPr>
              <p:spPr>
                <a:xfrm>
                  <a:off x="285750" y="2419350"/>
                  <a:ext cx="1009650"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409575" y="3571875"/>
                  <a:ext cx="790575" cy="457200"/>
                </a:xfrm>
                <a:prstGeom prst="rect">
                  <a:avLst/>
                </a:prstGeom>
                <a:solidFill>
                  <a:schemeClr val="tx2">
                    <a:lumMod val="40000"/>
                    <a:lumOff val="60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46" name="テキスト ボックス 15"/>
              <p:cNvSpPr txBox="1"/>
              <p:nvPr/>
            </p:nvSpPr>
            <p:spPr>
              <a:xfrm>
                <a:off x="861305" y="331156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①</a:t>
                </a:r>
                <a:endParaRPr lang="ja-JP" sz="1600" b="1" kern="100" dirty="0">
                  <a:effectLst/>
                  <a:ea typeface="ＭＳ 明朝"/>
                  <a:cs typeface="Times New Roman"/>
                </a:endParaRPr>
              </a:p>
            </p:txBody>
          </p:sp>
          <p:sp>
            <p:nvSpPr>
              <p:cNvPr id="47" name="テキスト ボックス 16"/>
              <p:cNvSpPr txBox="1"/>
              <p:nvPr/>
            </p:nvSpPr>
            <p:spPr>
              <a:xfrm>
                <a:off x="862350" y="2940088"/>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②</a:t>
                </a:r>
                <a:endParaRPr lang="ja-JP" sz="1600" b="1" kern="100" dirty="0">
                  <a:effectLst/>
                  <a:ea typeface="ＭＳ 明朝"/>
                  <a:cs typeface="Times New Roman"/>
                </a:endParaRPr>
              </a:p>
            </p:txBody>
          </p:sp>
          <p:sp>
            <p:nvSpPr>
              <p:cNvPr id="48" name="テキスト ボックス 17"/>
              <p:cNvSpPr txBox="1"/>
              <p:nvPr/>
            </p:nvSpPr>
            <p:spPr>
              <a:xfrm>
                <a:off x="852825" y="216856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③</a:t>
                </a:r>
                <a:endParaRPr lang="ja-JP" sz="1600" b="1" kern="100" dirty="0">
                  <a:effectLst/>
                  <a:ea typeface="ＭＳ 明朝"/>
                  <a:cs typeface="Times New Roman"/>
                </a:endParaRPr>
              </a:p>
            </p:txBody>
          </p:sp>
        </p:grpSp>
        <p:cxnSp>
          <p:nvCxnSpPr>
            <p:cNvPr id="43" name="直線コネクタ 42"/>
            <p:cNvCxnSpPr/>
            <p:nvPr/>
          </p:nvCxnSpPr>
          <p:spPr>
            <a:xfrm>
              <a:off x="295275" y="1028700"/>
              <a:ext cx="100965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テキスト ボックス 24"/>
            <p:cNvSpPr txBox="1"/>
            <p:nvPr/>
          </p:nvSpPr>
          <p:spPr>
            <a:xfrm>
              <a:off x="862350" y="77791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④</a:t>
              </a:r>
              <a:endParaRPr lang="ja-JP" sz="1600" b="1" kern="100" dirty="0">
                <a:effectLst/>
                <a:ea typeface="ＭＳ 明朝"/>
                <a:cs typeface="Times New Roman"/>
              </a:endParaRPr>
            </a:p>
          </p:txBody>
        </p:sp>
      </p:grpSp>
      <p:sp>
        <p:nvSpPr>
          <p:cNvPr id="58" name="テキスト ボックス 16"/>
          <p:cNvSpPr txBox="1"/>
          <p:nvPr/>
        </p:nvSpPr>
        <p:spPr>
          <a:xfrm>
            <a:off x="1907704" y="3818636"/>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2000" b="1" kern="100" dirty="0">
                <a:solidFill>
                  <a:schemeClr val="tx1"/>
                </a:solidFill>
                <a:effectLst/>
                <a:ea typeface="Meiryo UI"/>
                <a:cs typeface="Times New Roman"/>
              </a:rPr>
              <a:t>②</a:t>
            </a:r>
            <a:endParaRPr lang="ja-JP" sz="2000" b="1" kern="100" dirty="0">
              <a:solidFill>
                <a:schemeClr val="tx1"/>
              </a:solidFill>
              <a:effectLst/>
              <a:ea typeface="ＭＳ 明朝"/>
              <a:cs typeface="Times New Roman"/>
            </a:endParaRPr>
          </a:p>
        </p:txBody>
      </p:sp>
      <p:sp>
        <p:nvSpPr>
          <p:cNvPr id="59" name="テキスト ボックス 17"/>
          <p:cNvSpPr txBox="1"/>
          <p:nvPr/>
        </p:nvSpPr>
        <p:spPr>
          <a:xfrm>
            <a:off x="8235310" y="3824666"/>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sz="2000" b="1" kern="100" dirty="0" smtClean="0">
                <a:solidFill>
                  <a:schemeClr val="tx1"/>
                </a:solidFill>
                <a:effectLst/>
                <a:ea typeface="Meiryo UI"/>
                <a:cs typeface="Times New Roman"/>
              </a:rPr>
              <a:t>④</a:t>
            </a:r>
            <a:endParaRPr lang="ja-JP" sz="2000" b="1" kern="100" dirty="0">
              <a:solidFill>
                <a:schemeClr val="tx1"/>
              </a:solidFill>
              <a:effectLst/>
              <a:ea typeface="ＭＳ 明朝"/>
              <a:cs typeface="Times New Roman"/>
            </a:endParaRPr>
          </a:p>
        </p:txBody>
      </p:sp>
    </p:spTree>
    <p:extLst>
      <p:ext uri="{BB962C8B-B14F-4D97-AF65-F5344CB8AC3E}">
        <p14:creationId xmlns:p14="http://schemas.microsoft.com/office/powerpoint/2010/main" val="1274028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sp>
        <p:nvSpPr>
          <p:cNvPr id="13" name="タイトル 1"/>
          <p:cNvSpPr>
            <a:spLocks noGrp="1"/>
          </p:cNvSpPr>
          <p:nvPr>
            <p:ph type="title"/>
          </p:nvPr>
        </p:nvSpPr>
        <p:spPr>
          <a:xfrm>
            <a:off x="457200" y="188640"/>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３．倒壊原因の特定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108496" y="2636912"/>
            <a:ext cx="8928000" cy="2031325"/>
          </a:xfrm>
          <a:prstGeom prst="rect">
            <a:avLst/>
          </a:prstGeom>
          <a:solidFill>
            <a:schemeClr val="accent4">
              <a:lumMod val="20000"/>
              <a:lumOff val="80000"/>
            </a:schemeClr>
          </a:solidFill>
          <a:ln>
            <a:solidFill>
              <a:schemeClr val="tx1"/>
            </a:solidFill>
            <a:prstDash val="dash"/>
          </a:ln>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①倒壊</a:t>
            </a:r>
            <a:r>
              <a:rPr lang="ja-JP" altLang="en-US" dirty="0">
                <a:latin typeface="Meiryo UI" panose="020B0604030504040204" pitchFamily="50" charset="-128"/>
                <a:ea typeface="Meiryo UI" panose="020B0604030504040204" pitchFamily="50" charset="-128"/>
                <a:cs typeface="Meiryo UI" panose="020B0604030504040204" pitchFamily="50" charset="-128"/>
              </a:rPr>
              <a:t>照明の切断写真を見ても、開口部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より上部は</a:t>
            </a:r>
            <a:r>
              <a:rPr lang="ja-JP" altLang="en-US" dirty="0">
                <a:latin typeface="Meiryo UI" panose="020B0604030504040204" pitchFamily="50" charset="-128"/>
                <a:ea typeface="Meiryo UI" panose="020B0604030504040204" pitchFamily="50" charset="-128"/>
                <a:cs typeface="Meiryo UI" panose="020B0604030504040204" pitchFamily="50" charset="-128"/>
              </a:rPr>
              <a:t>非常に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綺麗な状態であり、細か</a:t>
            </a:r>
            <a:r>
              <a:rPr lang="ja-JP" altLang="en-US" dirty="0">
                <a:latin typeface="Meiryo UI" panose="020B0604030504040204" pitchFamily="50" charset="-128"/>
                <a:ea typeface="Meiryo UI" panose="020B0604030504040204" pitchFamily="50" charset="-128"/>
                <a:cs typeface="Meiryo UI" panose="020B0604030504040204" pitchFamily="50" charset="-128"/>
              </a:rPr>
              <a:t>な錆</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が確認できるのも開口部となっており、</a:t>
            </a:r>
            <a:r>
              <a:rPr lang="ja-JP" altLang="en-US" dirty="0">
                <a:latin typeface="Meiryo UI" panose="020B0604030504040204" pitchFamily="50" charset="-128"/>
                <a:ea typeface="Meiryo UI" panose="020B0604030504040204" pitchFamily="50" charset="-128"/>
                <a:cs typeface="Meiryo UI" panose="020B0604030504040204" pitchFamily="50" charset="-128"/>
              </a:rPr>
              <a:t>上部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から水分が供給されていることは考えにくい。</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②</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根巻</a:t>
            </a:r>
            <a:r>
              <a:rPr lang="ja-JP" altLang="en-US" dirty="0">
                <a:latin typeface="Meiryo UI" panose="020B0604030504040204" pitchFamily="50" charset="-128"/>
                <a:ea typeface="Meiryo UI" panose="020B0604030504040204" pitchFamily="50" charset="-128"/>
                <a:cs typeface="Meiryo UI" panose="020B0604030504040204" pitchFamily="50" charset="-128"/>
              </a:rPr>
              <a:t>コンクリートと柱との境界面は腐食しやすいため、水キレ</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しなかった雨水などの水分</a:t>
            </a:r>
            <a:r>
              <a:rPr lang="ja-JP" altLang="en-US" dirty="0">
                <a:latin typeface="Meiryo UI" panose="020B0604030504040204" pitchFamily="50" charset="-128"/>
                <a:ea typeface="Meiryo UI" panose="020B0604030504040204" pitchFamily="50" charset="-128"/>
                <a:cs typeface="Meiryo UI" panose="020B0604030504040204" pitchFamily="50" charset="-128"/>
              </a:rPr>
              <a:t>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よって外面からの錆が極</a:t>
            </a:r>
            <a:r>
              <a:rPr lang="ja-JP" altLang="en-US" dirty="0">
                <a:latin typeface="Meiryo UI" panose="020B0604030504040204" pitchFamily="50" charset="-128"/>
                <a:ea typeface="Meiryo UI" panose="020B0604030504040204" pitchFamily="50" charset="-128"/>
                <a:cs typeface="Meiryo UI" panose="020B0604030504040204" pitchFamily="50" charset="-128"/>
              </a:rPr>
              <a:t>小さな</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腐食孔をもたらし貫通</a:t>
            </a:r>
            <a:r>
              <a:rPr lang="ja-JP" altLang="en-US" dirty="0">
                <a:latin typeface="Meiryo UI" panose="020B0604030504040204" pitchFamily="50" charset="-128"/>
                <a:ea typeface="Meiryo UI" panose="020B0604030504040204" pitchFamily="50" charset="-128"/>
                <a:cs typeface="Meiryo UI" panose="020B0604030504040204" pitchFamily="50" charset="-128"/>
              </a:rPr>
              <a:t>し、そこ</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から雨水などの水分が内部へ供給されたと考えられる。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③</a:t>
            </a:r>
            <a:r>
              <a:rPr lang="ja-JP" altLang="en-US" dirty="0">
                <a:latin typeface="Meiryo UI" panose="020B0604030504040204" pitchFamily="50" charset="-128"/>
                <a:ea typeface="Meiryo UI" panose="020B0604030504040204" pitchFamily="50" charset="-128"/>
                <a:cs typeface="Meiryo UI" panose="020B0604030504040204" pitchFamily="50" charset="-128"/>
              </a:rPr>
              <a:t>照明</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灯には安定器や電線が格納されており発生する器具熱などにより、照明灯柱内と外気との温度差が基部でより助長され、結露が発生しやすい状況であったと考えられる。</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下矢印 1"/>
          <p:cNvSpPr>
            <a:spLocks noChangeAspect="1"/>
          </p:cNvSpPr>
          <p:nvPr/>
        </p:nvSpPr>
        <p:spPr>
          <a:xfrm>
            <a:off x="4122496" y="2105560"/>
            <a:ext cx="900000" cy="360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08496" y="1268760"/>
            <a:ext cx="8928000" cy="646331"/>
          </a:xfrm>
          <a:prstGeom prst="rect">
            <a:avLst/>
          </a:prstGeom>
          <a:solidFill>
            <a:schemeClr val="accent4">
              <a:lumMod val="20000"/>
              <a:lumOff val="80000"/>
            </a:schemeClr>
          </a:solidFill>
          <a:ln>
            <a:solidFill>
              <a:schemeClr val="tx1"/>
            </a:solidFill>
            <a:prstDash val="solid"/>
          </a:ln>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柱</a:t>
            </a:r>
            <a:r>
              <a:rPr lang="ja-JP" altLang="en-US" dirty="0">
                <a:latin typeface="Meiryo UI" panose="020B0604030504040204" pitchFamily="50" charset="-128"/>
                <a:ea typeface="Meiryo UI" panose="020B0604030504040204" pitchFamily="50" charset="-128"/>
                <a:cs typeface="Meiryo UI" panose="020B0604030504040204" pitchFamily="50" charset="-128"/>
              </a:rPr>
              <a:t>基部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dirty="0">
                <a:latin typeface="Meiryo UI" panose="020B0604030504040204" pitchFamily="50" charset="-128"/>
                <a:ea typeface="Meiryo UI" panose="020B0604030504040204" pitchFamily="50" charset="-128"/>
                <a:cs typeface="Meiryo UI" panose="020B0604030504040204" pitchFamily="50" charset="-128"/>
              </a:rPr>
              <a:t>湿潤状態に長く晒され、柱内部が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マクロセル（</a:t>
            </a:r>
            <a:r>
              <a:rPr lang="ja-JP" altLang="en-US" dirty="0">
                <a:latin typeface="Meiryo UI" panose="020B0604030504040204" pitchFamily="50" charset="-128"/>
                <a:ea typeface="Meiryo UI" panose="020B0604030504040204" pitchFamily="50" charset="-128"/>
                <a:cs typeface="Meiryo UI" panose="020B0604030504040204" pitchFamily="50" charset="-128"/>
              </a:rPr>
              <a:t>電気）腐食により、板厚が減少し倒壊したもの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108496" y="5445224"/>
            <a:ext cx="8928000" cy="707886"/>
          </a:xfrm>
          <a:prstGeom prst="rect">
            <a:avLst/>
          </a:prstGeom>
          <a:solidFill>
            <a:schemeClr val="accent4">
              <a:lumMod val="20000"/>
              <a:lumOff val="80000"/>
            </a:schemeClr>
          </a:solidFill>
          <a:ln>
            <a:solidFill>
              <a:schemeClr val="tx1"/>
            </a:solidFill>
            <a:prstDash val="solid"/>
          </a:ln>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以上①</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③を総合して、</a:t>
            </a:r>
            <a:r>
              <a:rPr lang="ja-JP" altLang="en-US"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外部</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からの極小さな</a:t>
            </a:r>
            <a:r>
              <a:rPr lang="ja-JP" altLang="en-US"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腐食孔による雨水などの水分</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供給</a:t>
            </a:r>
            <a:r>
              <a:rPr lang="ja-JP" altLang="en-US"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と柱内の結露が合わさり、内部</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腐食</a:t>
            </a:r>
            <a:r>
              <a:rPr lang="ja-JP" altLang="en-US"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が長年にわたって進行したものと断定する。</a:t>
            </a:r>
            <a:endPar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下矢印 21"/>
          <p:cNvSpPr>
            <a:spLocks noChangeAspect="1"/>
          </p:cNvSpPr>
          <p:nvPr/>
        </p:nvSpPr>
        <p:spPr>
          <a:xfrm>
            <a:off x="4122496" y="4941168"/>
            <a:ext cx="900000" cy="360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16805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179512" y="1700808"/>
            <a:ext cx="8856984" cy="4621928"/>
            <a:chOff x="179512" y="1700808"/>
            <a:chExt cx="8856984" cy="4621928"/>
          </a:xfrm>
        </p:grpSpPr>
        <p:pic>
          <p:nvPicPr>
            <p:cNvPr id="3074" name="図 527" descr="説明: C:\Users\410986\AppData\Local\Microsoft\Windows\Temporary Internet Files\Content.Word\•附属物（標識、照明施設等）点検要領　平成26年6月_ページ_003.tif"/>
            <p:cNvPicPr>
              <a:picLocks noChangeAspect="1" noChangeArrowheads="1"/>
            </p:cNvPicPr>
            <p:nvPr/>
          </p:nvPicPr>
          <p:blipFill rotWithShape="1">
            <a:blip r:embed="rId2">
              <a:extLst>
                <a:ext uri="{28A0092B-C50C-407E-A947-70E740481C1C}">
                  <a14:useLocalDpi xmlns:a14="http://schemas.microsoft.com/office/drawing/2010/main" val="0"/>
                </a:ext>
              </a:extLst>
            </a:blip>
            <a:srcRect l="12754" t="47920" r="4880" b="12920"/>
            <a:stretch/>
          </p:blipFill>
          <p:spPr bwMode="auto">
            <a:xfrm>
              <a:off x="251520" y="1879188"/>
              <a:ext cx="6465622" cy="435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2106312" y="4234736"/>
              <a:ext cx="4749956" cy="2088000"/>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円/楕円 1"/>
            <p:cNvSpPr/>
            <p:nvPr/>
          </p:nvSpPr>
          <p:spPr>
            <a:xfrm>
              <a:off x="792752" y="3370640"/>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724208" y="5388786"/>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360320" y="3297190"/>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3466915" y="3204288"/>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6732320" y="1791980"/>
              <a:ext cx="2304176" cy="2265928"/>
              <a:chOff x="6732320" y="1791980"/>
              <a:chExt cx="2304176" cy="2265928"/>
            </a:xfrm>
          </p:grpSpPr>
          <p:pic>
            <p:nvPicPr>
              <p:cNvPr id="1027" name="図 539" descr="説明: C:\Users\410986\AppData\Local\Microsoft\Windows\Temporary Internet Files\Content.Word\•附属物（標識、照明施設等）点検要領　平成26年6月_ページ_027.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83290" y="1791980"/>
                <a:ext cx="2253206" cy="226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円/楕円 19"/>
              <p:cNvSpPr/>
              <p:nvPr/>
            </p:nvSpPr>
            <p:spPr>
              <a:xfrm>
                <a:off x="6876256" y="3429000"/>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6732320" y="3644984"/>
                <a:ext cx="7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13"/>
            <p:cNvSpPr/>
            <p:nvPr/>
          </p:nvSpPr>
          <p:spPr>
            <a:xfrm>
              <a:off x="179512" y="1700808"/>
              <a:ext cx="8718828" cy="4618105"/>
            </a:xfrm>
            <a:custGeom>
              <a:avLst/>
              <a:gdLst>
                <a:gd name="connsiteX0" fmla="*/ 0 w 8516203"/>
                <a:gd name="connsiteY0" fmla="*/ 0 h 4585647"/>
                <a:gd name="connsiteX1" fmla="*/ 0 w 8516203"/>
                <a:gd name="connsiteY1" fmla="*/ 4585647 h 4585647"/>
                <a:gd name="connsiteX2" fmla="*/ 1815153 w 8516203"/>
                <a:gd name="connsiteY2" fmla="*/ 4572000 h 4585647"/>
                <a:gd name="connsiteX3" fmla="*/ 1815153 w 8516203"/>
                <a:gd name="connsiteY3" fmla="*/ 2456597 h 4585647"/>
                <a:gd name="connsiteX4" fmla="*/ 8516203 w 8516203"/>
                <a:gd name="connsiteY4" fmla="*/ 2415653 h 4585647"/>
                <a:gd name="connsiteX5" fmla="*/ 8516203 w 8516203"/>
                <a:gd name="connsiteY5" fmla="*/ 0 h 4585647"/>
                <a:gd name="connsiteX6" fmla="*/ 0 w 8516203"/>
                <a:gd name="connsiteY6" fmla="*/ 0 h 458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6203" h="4585647">
                  <a:moveTo>
                    <a:pt x="0" y="0"/>
                  </a:moveTo>
                  <a:lnTo>
                    <a:pt x="0" y="4585647"/>
                  </a:lnTo>
                  <a:lnTo>
                    <a:pt x="1815153" y="4572000"/>
                  </a:lnTo>
                  <a:lnTo>
                    <a:pt x="1815153" y="2456597"/>
                  </a:lnTo>
                  <a:lnTo>
                    <a:pt x="8516203" y="2415653"/>
                  </a:lnTo>
                  <a:lnTo>
                    <a:pt x="8516203" y="0"/>
                  </a:lnTo>
                  <a:lnTo>
                    <a:pt x="0" y="0"/>
                  </a:lnTo>
                  <a:close/>
                </a:path>
              </a:pathLst>
            </a:cu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フッター プレースホルダー 2"/>
          <p:cNvSpPr>
            <a:spLocks noGrp="1"/>
          </p:cNvSpPr>
          <p:nvPr>
            <p:ph type="ftr" sz="quarter" idx="11"/>
          </p:nvPr>
        </p:nvSpPr>
        <p:spPr/>
        <p:txBody>
          <a:bodyPr/>
          <a:lstStyle/>
          <a:p>
            <a:r>
              <a:rPr kumimoji="1" lang="ja-JP" altLang="en-US" dirty="0"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sp>
        <p:nvSpPr>
          <p:cNvPr id="13"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４．緊急点検</a:t>
            </a:r>
            <a:r>
              <a:rPr lang="ja-JP" altLang="en-US" dirty="0">
                <a:latin typeface="HGSｺﾞｼｯｸM" panose="020B0600000000000000" pitchFamily="50" charset="-128"/>
                <a:ea typeface="HGSｺﾞｼｯｸM" panose="020B0600000000000000" pitchFamily="50" charset="-128"/>
              </a:rPr>
              <a:t>結果の</a:t>
            </a:r>
            <a:r>
              <a:rPr lang="ja-JP" altLang="en-US" dirty="0" smtClean="0">
                <a:latin typeface="HGSｺﾞｼｯｸM" panose="020B0600000000000000" pitchFamily="50" charset="-128"/>
                <a:ea typeface="HGSｺﾞｼｯｸM" panose="020B0600000000000000" pitchFamily="50" charset="-128"/>
              </a:rPr>
              <a:t>傾向分析</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480832" y="1167135"/>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点検の対象（主な形式）</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テキスト ボックス 5"/>
          <p:cNvSpPr txBox="1"/>
          <p:nvPr/>
        </p:nvSpPr>
        <p:spPr>
          <a:xfrm>
            <a:off x="7288316" y="3887470"/>
            <a:ext cx="1172116" cy="2616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1100" u="sng" kern="100" dirty="0" smtClean="0">
                <a:effectLst/>
                <a:ea typeface="Meiryo UI"/>
                <a:cs typeface="Times New Roman"/>
              </a:rPr>
              <a:t>標識柱（門型）</a:t>
            </a:r>
            <a:endParaRPr kumimoji="1" lang="ja-JP" altLang="en-US" sz="1100" u="sng" kern="100" dirty="0">
              <a:effectLst/>
              <a:ea typeface="Meiryo UI"/>
              <a:cs typeface="Times New Roman"/>
            </a:endParaRPr>
          </a:p>
        </p:txBody>
      </p:sp>
      <p:sp>
        <p:nvSpPr>
          <p:cNvPr id="9" name="テキスト ボックス 8"/>
          <p:cNvSpPr txBox="1"/>
          <p:nvPr/>
        </p:nvSpPr>
        <p:spPr>
          <a:xfrm>
            <a:off x="3347864" y="4293096"/>
            <a:ext cx="1872208"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※H27</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緊急点検は対象外</a:t>
            </a:r>
          </a:p>
        </p:txBody>
      </p:sp>
      <p:sp>
        <p:nvSpPr>
          <p:cNvPr id="24" name="テキスト ボックス 23"/>
          <p:cNvSpPr txBox="1"/>
          <p:nvPr/>
        </p:nvSpPr>
        <p:spPr>
          <a:xfrm>
            <a:off x="6953577" y="4301079"/>
            <a:ext cx="2082919" cy="1769715"/>
          </a:xfrm>
          <a:prstGeom prst="rect">
            <a:avLst/>
          </a:prstGeom>
          <a:solidFill>
            <a:schemeClr val="accent4">
              <a:lumMod val="40000"/>
              <a:lumOff val="60000"/>
            </a:schemeClr>
          </a:solidFill>
          <a:ln w="9525">
            <a:solidFill>
              <a:schemeClr val="tx1"/>
            </a:solidFill>
            <a:prstDash val="sys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spcAft>
                <a:spcPts val="0"/>
              </a:spcAft>
            </a:pPr>
            <a:r>
              <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rPr>
              <a:t>【H27</a:t>
            </a: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緊急</a:t>
            </a: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点検の対象</a:t>
            </a:r>
            <a:r>
              <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rPr>
              <a:t>】</a:t>
            </a:r>
          </a:p>
          <a:p>
            <a:pPr>
              <a:spcAft>
                <a:spcPts val="0"/>
              </a:spcAft>
            </a:pPr>
            <a:r>
              <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　柱式の基部のみに着目</a:t>
            </a:r>
            <a:endPar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kern="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囲み内の</a:t>
            </a:r>
            <a:r>
              <a:rPr lang="ja-JP" altLang="en-US" sz="1600" b="1" kern="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部）</a:t>
            </a:r>
            <a:endPar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endPar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spcAft>
                <a:spcPts val="0"/>
              </a:spcAft>
            </a:pPr>
            <a:r>
              <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定期点検の対象</a:t>
            </a:r>
            <a:r>
              <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rPr>
              <a:t>】</a:t>
            </a:r>
          </a:p>
          <a:p>
            <a:pPr algn="ctr">
              <a:spcAft>
                <a:spcPts val="0"/>
              </a:spcAft>
            </a:pPr>
            <a:r>
              <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　柱式、添架式、共架式</a:t>
            </a:r>
            <a:endPar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　の全ての部位に着目</a:t>
            </a:r>
            <a:endPar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（左図の全て）</a:t>
            </a:r>
            <a:endParaRPr lang="ja-JP" altLang="en-US" sz="1300" b="1" kern="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240685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ln w="6350">
          <a:noFill/>
        </a:ln>
        <a:effectLst/>
      </a:spPr>
      <a:bodyPr rot="0" spcFirstLastPara="0" vert="horz" wrap="square" lIns="91440" tIns="45720" rIns="91440" bIns="45720" numCol="1" spcCol="0" rtlCol="0" fromWordArt="0" anchor="t" anchorCtr="0" forceAA="0" compatLnSpc="1">
        <a:prstTxWarp prst="textNoShape">
          <a:avLst/>
        </a:prstTxWarp>
        <a:noAutofit/>
      </a:bodyPr>
      <a:lstStyle>
        <a:defPPr algn="ctr">
          <a:spcAft>
            <a:spcPts val="0"/>
          </a:spcAft>
          <a:defRPr sz="2000" kern="100" dirty="0">
            <a:effectLst/>
            <a:ea typeface="Meiryo UI"/>
            <a:cs typeface="Times New Roman"/>
          </a:defRPr>
        </a:defPPr>
      </a:lstStyle>
      <a:style>
        <a:lnRef idx="0">
          <a:schemeClr val="accent1"/>
        </a:lnRef>
        <a:fillRef idx="0">
          <a:schemeClr val="accent1"/>
        </a:fillRef>
        <a:effectRef idx="0">
          <a:schemeClr val="accent1"/>
        </a:effectRef>
        <a:fontRef idx="minor">
          <a:schemeClr val="dk1"/>
        </a:fontRef>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CFB1D0-C368-486A-BC84-B261A8DEEBD7}">
  <ds:schemaRefs>
    <ds:schemaRef ds:uri="http://purl.org/dc/elements/1.1/"/>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http://purl.org/dc/dcmitype/"/>
    <ds:schemaRef ds:uri="http://schemas.microsoft.com/sharepoint/v3"/>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D9B741B0-5161-489F-9607-5E619ECBE9AA}">
  <ds:schemaRefs>
    <ds:schemaRef ds:uri="http://schemas.microsoft.com/sharepoint/v3/contenttype/forms"/>
  </ds:schemaRefs>
</ds:datastoreItem>
</file>

<file path=customXml/itemProps3.xml><?xml version="1.0" encoding="utf-8"?>
<ds:datastoreItem xmlns:ds="http://schemas.openxmlformats.org/officeDocument/2006/customXml" ds:itemID="{BCE72C01-6B1D-4795-AE74-F6EE53F03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Origin</Template>
  <TotalTime>10544</TotalTime>
  <Words>2704</Words>
  <Application>Microsoft Office PowerPoint</Application>
  <PresentationFormat>画面に合わせる (4:3)</PresentationFormat>
  <Paragraphs>496</Paragraphs>
  <Slides>34</Slides>
  <Notes>4</Notes>
  <HiddenSlides>0</HiddenSlides>
  <MMClips>0</MMClips>
  <ScaleCrop>false</ScaleCrop>
  <HeadingPairs>
    <vt:vector size="4" baseType="variant">
      <vt:variant>
        <vt:lpstr>テーマ</vt:lpstr>
      </vt:variant>
      <vt:variant>
        <vt:i4>1</vt:i4>
      </vt:variant>
      <vt:variant>
        <vt:lpstr>スライド タイトル</vt:lpstr>
      </vt:variant>
      <vt:variant>
        <vt:i4>34</vt:i4>
      </vt:variant>
    </vt:vector>
  </HeadingPairs>
  <TitlesOfParts>
    <vt:vector size="35" baseType="lpstr">
      <vt:lpstr>アース</vt:lpstr>
      <vt:lpstr>道路附属物（照明灯・標識）の 　維持管理・更新のあり方について　　　　　</vt:lpstr>
      <vt:lpstr>平成28年度　第1回道路・橋梁等部会</vt:lpstr>
      <vt:lpstr>１．照明灯倒壊事案の概要</vt:lpstr>
      <vt:lpstr>２．対応経過</vt:lpstr>
      <vt:lpstr>２．対応経過</vt:lpstr>
      <vt:lpstr>３．倒壊原因の特定</vt:lpstr>
      <vt:lpstr>３．倒壊原因の特定</vt:lpstr>
      <vt:lpstr>３．倒壊原因の特定</vt:lpstr>
      <vt:lpstr>４．緊急点検結果の傾向分析</vt:lpstr>
      <vt:lpstr>４．緊急点検結果の傾向分析</vt:lpstr>
      <vt:lpstr>４．緊急点検結果の傾向分析</vt:lpstr>
      <vt:lpstr>４．緊急点検結果の傾向分析（照明灯）</vt:lpstr>
      <vt:lpstr>４．緊急点検結果の傾向分析（照明灯）</vt:lpstr>
      <vt:lpstr>４．緊急点検結果の傾向分析（照明灯）</vt:lpstr>
      <vt:lpstr>４．緊急点検結果の傾向分析（照明灯）</vt:lpstr>
      <vt:lpstr>４．緊急点検結果の傾向分析（照明灯）</vt:lpstr>
      <vt:lpstr>４．緊急点検結果の傾向分析（照明灯）</vt:lpstr>
      <vt:lpstr>４．緊急点検結果の傾向分析（照明灯）</vt:lpstr>
      <vt:lpstr>４．緊急点検結果の傾向分析（照明灯：判定③）</vt:lpstr>
      <vt:lpstr>４．緊急点検結果の傾向分析（照明灯：判定③）</vt:lpstr>
      <vt:lpstr>４．緊急点検結果の傾向分析（照明灯：判定③）</vt:lpstr>
      <vt:lpstr>４．緊急点検結果の傾向分析（照明灯：判定③）</vt:lpstr>
      <vt:lpstr>４．緊急点検結果の傾向分析（照明灯：判定③）</vt:lpstr>
      <vt:lpstr>４．緊急点検結果の傾向分析（まとめ）</vt:lpstr>
      <vt:lpstr>４．緊急点検結果の傾向分析（まとめ）</vt:lpstr>
      <vt:lpstr>５．定期点検の優先順位と更新等の検討</vt:lpstr>
      <vt:lpstr>５．定期点検の優先順位と更新等の検討</vt:lpstr>
      <vt:lpstr>５．定期点検の優先順位と更新等の検討</vt:lpstr>
      <vt:lpstr>５．定期点検の優先順位と更新等の検討</vt:lpstr>
      <vt:lpstr>５．定期点検の優先順位と更新等の検討</vt:lpstr>
      <vt:lpstr>５．定期点検の優先順位と更新等の検討</vt:lpstr>
      <vt:lpstr>５．定期点検の優先順位と更新等の検討</vt:lpstr>
      <vt:lpstr>５．定期点検の優先順位と更新等の検討</vt:lpstr>
      <vt:lpstr>５．定期点検の優先順位と更新等の検討</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687</cp:revision>
  <cp:lastPrinted>2016-07-27T06:06:08Z</cp:lastPrinted>
  <dcterms:created xsi:type="dcterms:W3CDTF">2015-11-17T02:43:53Z</dcterms:created>
  <dcterms:modified xsi:type="dcterms:W3CDTF">2016-07-27T06:06:41Z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