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458"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9" autoAdjust="0"/>
    <p:restoredTop sz="98763" autoAdjust="0"/>
  </p:normalViewPr>
  <p:slideViewPr>
    <p:cSldViewPr>
      <p:cViewPr>
        <p:scale>
          <a:sx n="100" d="100"/>
          <a:sy n="100" d="100"/>
        </p:scale>
        <p:origin x="-234" y="1188"/>
      </p:cViewPr>
      <p:guideLst>
        <p:guide orient="horz" pos="2160"/>
        <p:guide pos="2880"/>
      </p:guideLst>
    </p:cSldViewPr>
  </p:slideViewPr>
  <p:outlineViewPr>
    <p:cViewPr>
      <p:scale>
        <a:sx n="33" d="100"/>
        <a:sy n="33" d="100"/>
      </p:scale>
      <p:origin x="252" y="15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8F669BCD-B990-4A90-82E4-D6DCA0B691C3}" type="datetimeFigureOut">
              <a:rPr kumimoji="1" lang="ja-JP" altLang="en-US" smtClean="0"/>
              <a:t>2017/2/3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2C9D8128-0D49-4FB7-BD1C-395F2D4B64DE}" type="slidenum">
              <a:rPr kumimoji="1" lang="ja-JP" altLang="en-US" smtClean="0"/>
              <a:t>‹#›</a:t>
            </a:fld>
            <a:endParaRPr kumimoji="1" lang="ja-JP" altLang="en-US"/>
          </a:p>
        </p:txBody>
      </p:sp>
    </p:spTree>
    <p:extLst>
      <p:ext uri="{BB962C8B-B14F-4D97-AF65-F5344CB8AC3E}">
        <p14:creationId xmlns:p14="http://schemas.microsoft.com/office/powerpoint/2010/main" val="16443513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C9D8128-0D49-4FB7-BD1C-395F2D4B64DE}" type="slidenum">
              <a:rPr kumimoji="1" lang="ja-JP" altLang="en-US" smtClean="0"/>
              <a:t>1</a:t>
            </a:fld>
            <a:endParaRPr kumimoji="1" lang="ja-JP" altLang="en-US"/>
          </a:p>
        </p:txBody>
      </p:sp>
    </p:spTree>
    <p:extLst>
      <p:ext uri="{BB962C8B-B14F-4D97-AF65-F5344CB8AC3E}">
        <p14:creationId xmlns:p14="http://schemas.microsoft.com/office/powerpoint/2010/main" val="2708614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177D46B-C50D-4FF8-8DE9-350ED691B94E}" type="datetime1">
              <a:rPr kumimoji="1" lang="ja-JP" altLang="en-US" smtClean="0"/>
              <a:t>2017/2/3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1700166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7B89890-415C-4496-B3FD-4CE701ABCE3F}" type="datetime1">
              <a:rPr kumimoji="1" lang="ja-JP" altLang="en-US" smtClean="0"/>
              <a:t>2017/2/3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1355316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9C03C9-23F1-4F70-9334-062A06BDA75E}" type="datetime1">
              <a:rPr kumimoji="1" lang="ja-JP" altLang="en-US" smtClean="0"/>
              <a:t>2017/2/3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2330682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543F732-C2AC-49AB-903C-A4670359364A}" type="datetime1">
              <a:rPr kumimoji="1" lang="ja-JP" altLang="en-US" smtClean="0"/>
              <a:t>2017/2/3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98152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EC6223B-8829-4160-8A8F-C1ED84AF7BC1}" type="datetime1">
              <a:rPr kumimoji="1" lang="ja-JP" altLang="en-US" smtClean="0"/>
              <a:t>2017/2/3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812154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828D09-089A-420B-AB7B-960F25F0B439}" type="datetime1">
              <a:rPr kumimoji="1" lang="ja-JP" altLang="en-US" smtClean="0"/>
              <a:t>2017/2/3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939609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49E3D46-14EE-48CF-A9D3-FC4AF167C24F}" type="datetime1">
              <a:rPr kumimoji="1" lang="ja-JP" altLang="en-US" smtClean="0"/>
              <a:t>2017/2/3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2206333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FE22097-C017-4225-AC58-F51BED61BC65}" type="datetime1">
              <a:rPr kumimoji="1" lang="ja-JP" altLang="en-US" smtClean="0"/>
              <a:t>2017/2/3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537494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394B06-3250-42F3-BFA6-5ADA478ED7DD}" type="datetime1">
              <a:rPr kumimoji="1" lang="ja-JP" altLang="en-US" smtClean="0"/>
              <a:t>2017/2/3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66296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64E6ED-5526-4728-A8B5-A3D136D5DAF8}" type="datetime1">
              <a:rPr kumimoji="1" lang="ja-JP" altLang="en-US" smtClean="0"/>
              <a:t>2017/2/3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7804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DC880E6-74B6-4CF2-B2E7-90F0B6867BDE}" type="datetime1">
              <a:rPr kumimoji="1" lang="ja-JP" altLang="en-US" smtClean="0"/>
              <a:t>2017/2/3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66904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52371-805D-47B2-B45B-70FD2353660B}" type="datetime1">
              <a:rPr kumimoji="1" lang="ja-JP" altLang="en-US" smtClean="0"/>
              <a:t>2017/2/3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1879779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349964" y="620687"/>
            <a:ext cx="916411" cy="1599303"/>
            <a:chOff x="1" y="165768"/>
            <a:chExt cx="844406" cy="1537783"/>
          </a:xfrm>
        </p:grpSpPr>
        <p:sp>
          <p:nvSpPr>
            <p:cNvPr id="25" name="山形 24"/>
            <p:cNvSpPr/>
            <p:nvPr/>
          </p:nvSpPr>
          <p:spPr>
            <a:xfrm rot="5400000">
              <a:off x="-346688" y="512457"/>
              <a:ext cx="1537783" cy="844405"/>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山形 4"/>
            <p:cNvSpPr/>
            <p:nvPr/>
          </p:nvSpPr>
          <p:spPr>
            <a:xfrm>
              <a:off x="2" y="554950"/>
              <a:ext cx="844405" cy="10095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平成</a:t>
              </a:r>
              <a:endPar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rPr>
                <a:t>27</a:t>
              </a:r>
            </a:p>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4" name="グループ化 3"/>
          <p:cNvGrpSpPr/>
          <p:nvPr/>
        </p:nvGrpSpPr>
        <p:grpSpPr>
          <a:xfrm>
            <a:off x="1318884" y="476672"/>
            <a:ext cx="7456016" cy="1440161"/>
            <a:chOff x="844406" y="-16208"/>
            <a:chExt cx="3036486" cy="928975"/>
          </a:xfrm>
        </p:grpSpPr>
        <p:sp>
          <p:nvSpPr>
            <p:cNvPr id="23" name="片側の 2 つの角を丸めた四角形 22"/>
            <p:cNvSpPr/>
            <p:nvPr/>
          </p:nvSpPr>
          <p:spPr>
            <a:xfrm rot="5400000">
              <a:off x="1991058" y="-1069963"/>
              <a:ext cx="743181" cy="3036486"/>
            </a:xfrm>
            <a:prstGeom prst="round2SameRect">
              <a:avLst>
                <a:gd name="adj1" fmla="val 18657"/>
                <a:gd name="adj2" fmla="val 0"/>
              </a:avLst>
            </a:prstGeom>
            <a:solidFill>
              <a:schemeClr val="bg1">
                <a:lumMod val="65000"/>
                <a:alpha val="90000"/>
              </a:schemeClr>
            </a:solid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4" name="片側の 2 つの角を丸めた四角形 6"/>
            <p:cNvSpPr/>
            <p:nvPr/>
          </p:nvSpPr>
          <p:spPr>
            <a:xfrm>
              <a:off x="844406" y="-16208"/>
              <a:ext cx="2985190" cy="9289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r>
                <a:rPr kumimoji="1" lang="ja-JP" altLang="en-US" sz="1400" b="1" kern="1200" dirty="0">
                  <a:latin typeface="Meiryo UI" pitchFamily="50" charset="-128"/>
                  <a:ea typeface="Meiryo UI" pitchFamily="50" charset="-128"/>
                  <a:cs typeface="Meiryo UI" pitchFamily="50" charset="-128"/>
                </a:rPr>
                <a:t>◆</a:t>
              </a:r>
              <a:r>
                <a:rPr kumimoji="1" lang="en-US" altLang="ja-JP" sz="1400" b="1" kern="1200" dirty="0" smtClean="0">
                  <a:latin typeface="Meiryo UI" pitchFamily="50" charset="-128"/>
                  <a:ea typeface="Meiryo UI" pitchFamily="50" charset="-128"/>
                  <a:cs typeface="Meiryo UI" pitchFamily="50" charset="-128"/>
                </a:rPr>
                <a:t>12/22</a:t>
              </a:r>
              <a:r>
                <a:rPr kumimoji="1" lang="ja-JP" altLang="en-US" sz="1400" b="1" kern="1200" dirty="0">
                  <a:latin typeface="Meiryo UI" pitchFamily="50" charset="-128"/>
                  <a:ea typeface="Meiryo UI" pitchFamily="50" charset="-128"/>
                  <a:cs typeface="Meiryo UI" pitchFamily="50" charset="-128"/>
                </a:rPr>
                <a:t>　</a:t>
              </a:r>
              <a:r>
                <a:rPr kumimoji="1" lang="ja-JP" altLang="en-US" sz="1400" b="1" kern="1200" dirty="0" smtClean="0">
                  <a:latin typeface="Meiryo UI" pitchFamily="50" charset="-128"/>
                  <a:ea typeface="Meiryo UI" pitchFamily="50" charset="-128"/>
                  <a:cs typeface="Meiryo UI" pitchFamily="50" charset="-128"/>
                </a:rPr>
                <a:t>第１回審議会</a:t>
              </a:r>
              <a:r>
                <a:rPr kumimoji="1" lang="ja-JP" altLang="en-US" sz="1400" kern="1200" dirty="0" smtClean="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a:t>
              </a:r>
              <a:r>
                <a:rPr lang="ja-JP"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審議会</a:t>
              </a:r>
              <a:r>
                <a:rPr lang="ja-JP" altLang="en-US" sz="1200" dirty="0" smtClean="0">
                  <a:latin typeface="Meiryo UI" pitchFamily="50" charset="-128"/>
                  <a:ea typeface="Meiryo UI" pitchFamily="50" charset="-128"/>
                  <a:cs typeface="Meiryo UI" pitchFamily="50" charset="-128"/>
                </a:rPr>
                <a:t>への諮問</a:t>
              </a:r>
              <a:r>
                <a:rPr lang="ja-JP"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審</a:t>
              </a:r>
              <a:r>
                <a:rPr lang="ja-JP" altLang="en-US" sz="1200" dirty="0">
                  <a:latin typeface="Meiryo UI" pitchFamily="50" charset="-128"/>
                  <a:ea typeface="Meiryo UI" pitchFamily="50" charset="-128"/>
                  <a:cs typeface="Meiryo UI" pitchFamily="50" charset="-128"/>
                </a:rPr>
                <a:t>議会</a:t>
              </a:r>
              <a:r>
                <a:rPr lang="ja-JP" altLang="en-US" sz="1200" dirty="0" smtClean="0">
                  <a:latin typeface="Meiryo UI" pitchFamily="50" charset="-128"/>
                  <a:ea typeface="Meiryo UI" pitchFamily="50" charset="-128"/>
                  <a:cs typeface="Meiryo UI" pitchFamily="50" charset="-128"/>
                </a:rPr>
                <a:t>の運営、長寿命化計画取組報告等</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・諮問内容の説明（</a:t>
              </a:r>
              <a:r>
                <a:rPr lang="ja-JP" altLang="ja-JP" sz="1200" dirty="0" smtClean="0">
                  <a:latin typeface="Meiryo UI" pitchFamily="50" charset="-128"/>
                  <a:ea typeface="Meiryo UI" pitchFamily="50" charset="-128"/>
                  <a:cs typeface="Meiryo UI" pitchFamily="50" charset="-128"/>
                </a:rPr>
                <a:t>現状</a:t>
              </a:r>
              <a:r>
                <a:rPr lang="ja-JP" altLang="ja-JP" sz="1200" dirty="0">
                  <a:latin typeface="Meiryo UI" pitchFamily="50" charset="-128"/>
                  <a:ea typeface="Meiryo UI" pitchFamily="50" charset="-128"/>
                  <a:cs typeface="Meiryo UI" pitchFamily="50" charset="-128"/>
                </a:rPr>
                <a:t>と</a:t>
              </a:r>
              <a:r>
                <a:rPr lang="ja-JP" altLang="ja-JP" sz="1200" dirty="0" smtClean="0">
                  <a:latin typeface="Meiryo UI" pitchFamily="50" charset="-128"/>
                  <a:ea typeface="Meiryo UI" pitchFamily="50" charset="-128"/>
                  <a:cs typeface="Meiryo UI" pitchFamily="50" charset="-128"/>
                </a:rPr>
                <a:t>課題</a:t>
              </a:r>
              <a:r>
                <a:rPr lang="ja-JP" altLang="en-US" sz="1200" dirty="0" smtClean="0">
                  <a:latin typeface="Meiryo UI" pitchFamily="50" charset="-128"/>
                  <a:ea typeface="Meiryo UI" pitchFamily="50" charset="-128"/>
                  <a:cs typeface="Meiryo UI" pitchFamily="50" charset="-128"/>
                </a:rPr>
                <a:t>）</a:t>
              </a:r>
              <a:endParaRPr lang="en-US" altLang="ja-JP" sz="120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・今後のスケジュール確認</a:t>
              </a:r>
              <a:endParaRPr lang="en-US" altLang="ja-JP" sz="1200" dirty="0">
                <a:latin typeface="Meiryo UI" pitchFamily="50" charset="-128"/>
                <a:ea typeface="Meiryo UI" pitchFamily="50" charset="-128"/>
                <a:cs typeface="Meiryo UI" pitchFamily="50" charset="-128"/>
              </a:endParaRPr>
            </a:p>
            <a:p>
              <a:r>
                <a:rPr kumimoji="1" lang="ja-JP" altLang="en-US" sz="1400" kern="1200" dirty="0" smtClean="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3</a:t>
              </a:r>
              <a:r>
                <a:rPr kumimoji="1" lang="en-US" altLang="ja-JP" sz="1400" b="1" kern="1200" dirty="0" smtClean="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28</a:t>
              </a:r>
              <a:r>
                <a:rPr kumimoji="1" lang="ja-JP" altLang="en-US" sz="1400" b="1" kern="1200" dirty="0">
                  <a:latin typeface="Meiryo UI" pitchFamily="50" charset="-128"/>
                  <a:ea typeface="Meiryo UI" pitchFamily="50" charset="-128"/>
                  <a:cs typeface="Meiryo UI" pitchFamily="50" charset="-128"/>
                </a:rPr>
                <a:t>　</a:t>
              </a:r>
              <a:r>
                <a:rPr kumimoji="1" lang="ja-JP" altLang="en-US" sz="1400" b="1" kern="1200" dirty="0" smtClean="0">
                  <a:latin typeface="Meiryo UI" pitchFamily="50" charset="-128"/>
                  <a:ea typeface="Meiryo UI" pitchFamily="50" charset="-128"/>
                  <a:cs typeface="Meiryo UI" pitchFamily="50" charset="-128"/>
                </a:rPr>
                <a:t>第１回道路・</a:t>
              </a:r>
              <a:r>
                <a:rPr lang="ja-JP" altLang="en-US" sz="1400" b="1" dirty="0" smtClean="0">
                  <a:latin typeface="Meiryo UI" pitchFamily="50" charset="-128"/>
                  <a:ea typeface="Meiryo UI" pitchFamily="50" charset="-128"/>
                  <a:cs typeface="Meiryo UI" pitchFamily="50" charset="-128"/>
                </a:rPr>
                <a:t>橋梁</a:t>
              </a:r>
              <a:r>
                <a:rPr kumimoji="1" lang="ja-JP" altLang="en-US" sz="1400" b="1" kern="1200" dirty="0" smtClean="0">
                  <a:latin typeface="Meiryo UI" pitchFamily="50" charset="-128"/>
                  <a:ea typeface="Meiryo UI" pitchFamily="50" charset="-128"/>
                  <a:cs typeface="Meiryo UI" pitchFamily="50" charset="-128"/>
                </a:rPr>
                <a:t>部会</a:t>
              </a:r>
              <a:r>
                <a:rPr kumimoji="1" lang="ja-JP" altLang="en-US" sz="1400" kern="1200" dirty="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a:p>
              <a:r>
                <a:rPr kumimoji="1" lang="ja-JP" altLang="en-US" sz="1200" kern="1200" dirty="0" smtClean="0">
                  <a:latin typeface="Meiryo UI" pitchFamily="50" charset="-128"/>
                  <a:ea typeface="Meiryo UI" pitchFamily="50" charset="-128"/>
                  <a:cs typeface="Meiryo UI" pitchFamily="50" charset="-128"/>
                </a:rPr>
                <a:t>　・審議内容における、検討が必要な事項及び検討の方向性　など</a:t>
              </a:r>
              <a:endParaRPr lang="en-US" altLang="ja-JP" sz="1200" dirty="0">
                <a:latin typeface="Meiryo UI" pitchFamily="50" charset="-128"/>
                <a:ea typeface="Meiryo UI" pitchFamily="50" charset="-128"/>
                <a:cs typeface="Meiryo UI" pitchFamily="50" charset="-128"/>
              </a:endParaRPr>
            </a:p>
          </p:txBody>
        </p:sp>
      </p:grpSp>
      <p:grpSp>
        <p:nvGrpSpPr>
          <p:cNvPr id="5" name="グループ化 4"/>
          <p:cNvGrpSpPr/>
          <p:nvPr/>
        </p:nvGrpSpPr>
        <p:grpSpPr>
          <a:xfrm>
            <a:off x="330912" y="1931346"/>
            <a:ext cx="935463" cy="2649782"/>
            <a:chOff x="-2" y="1562542"/>
            <a:chExt cx="844407" cy="1878347"/>
          </a:xfrm>
        </p:grpSpPr>
        <p:sp>
          <p:nvSpPr>
            <p:cNvPr id="21" name="山形 20"/>
            <p:cNvSpPr/>
            <p:nvPr/>
          </p:nvSpPr>
          <p:spPr>
            <a:xfrm rot="5400000">
              <a:off x="-516973" y="2079513"/>
              <a:ext cx="1878347" cy="844405"/>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山形 8"/>
            <p:cNvSpPr/>
            <p:nvPr/>
          </p:nvSpPr>
          <p:spPr>
            <a:xfrm>
              <a:off x="0" y="1888531"/>
              <a:ext cx="844405" cy="125765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平成</a:t>
              </a:r>
              <a:endPar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rPr>
                <a:t>28</a:t>
              </a:r>
            </a:p>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 name="グループ化 5"/>
          <p:cNvGrpSpPr/>
          <p:nvPr/>
        </p:nvGrpSpPr>
        <p:grpSpPr>
          <a:xfrm>
            <a:off x="1320643" y="3519094"/>
            <a:ext cx="7455745" cy="629986"/>
            <a:chOff x="779083" y="1936263"/>
            <a:chExt cx="3036486" cy="627486"/>
          </a:xfrm>
        </p:grpSpPr>
        <p:sp>
          <p:nvSpPr>
            <p:cNvPr id="19" name="片側の 2 つの角を丸めた四角形 18"/>
            <p:cNvSpPr/>
            <p:nvPr/>
          </p:nvSpPr>
          <p:spPr>
            <a:xfrm rot="5400000">
              <a:off x="1983583" y="731763"/>
              <a:ext cx="627485" cy="3036486"/>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0" name="片側の 2 つの角を丸めた四角形 10"/>
            <p:cNvSpPr/>
            <p:nvPr/>
          </p:nvSpPr>
          <p:spPr>
            <a:xfrm>
              <a:off x="786742" y="1939923"/>
              <a:ext cx="3021167" cy="6238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endParaRPr kumimoji="1" lang="en-US" altLang="ja-JP" sz="1400" b="1" kern="1200"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400" b="1" dirty="0" smtClean="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2/8    </a:t>
              </a:r>
              <a:r>
                <a:rPr lang="ja-JP" altLang="en-US" sz="1400" b="1" dirty="0" smtClean="0">
                  <a:latin typeface="Meiryo UI" pitchFamily="50" charset="-128"/>
                  <a:ea typeface="Meiryo UI" pitchFamily="50" charset="-128"/>
                  <a:cs typeface="Meiryo UI" pitchFamily="50" charset="-128"/>
                </a:rPr>
                <a:t>第３回</a:t>
              </a:r>
              <a:r>
                <a:rPr lang="ja-JP" altLang="en-US" sz="1400" b="1" dirty="0" smtClean="0">
                  <a:latin typeface="Meiryo UI" pitchFamily="50" charset="-128"/>
                  <a:ea typeface="Meiryo UI" pitchFamily="50" charset="-128"/>
                  <a:cs typeface="Meiryo UI" pitchFamily="50" charset="-128"/>
                </a:rPr>
                <a:t>道</a:t>
              </a:r>
              <a:r>
                <a:rPr lang="ja-JP" altLang="en-US" sz="1400" b="1" dirty="0">
                  <a:latin typeface="Meiryo UI" pitchFamily="50" charset="-128"/>
                  <a:ea typeface="Meiryo UI" pitchFamily="50" charset="-128"/>
                  <a:cs typeface="Meiryo UI" pitchFamily="50" charset="-128"/>
                </a:rPr>
                <a:t>路・橋梁等</a:t>
              </a:r>
              <a:r>
                <a:rPr lang="ja-JP" altLang="en-US" sz="1400" b="1" dirty="0" smtClean="0">
                  <a:latin typeface="Meiryo UI" pitchFamily="50" charset="-128"/>
                  <a:ea typeface="Meiryo UI" pitchFamily="50" charset="-128"/>
                  <a:cs typeface="Meiryo UI" pitchFamily="50" charset="-128"/>
                </a:rPr>
                <a:t>部会</a:t>
              </a:r>
              <a:endParaRPr lang="en-US" altLang="ja-JP" sz="1400" b="1"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400" b="1" dirty="0" smtClean="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3/28</a:t>
              </a:r>
              <a:r>
                <a:rPr lang="ja-JP" altLang="en-US" sz="1400" b="1" dirty="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 第１回審議会</a:t>
              </a:r>
              <a:r>
                <a:rPr lang="ja-JP" altLang="en-US" sz="1400" b="1" dirty="0" smtClean="0">
                  <a:latin typeface="Meiryo UI" pitchFamily="50" charset="-128"/>
                  <a:ea typeface="Meiryo UI" pitchFamily="50" charset="-128"/>
                  <a:cs typeface="Meiryo UI" pitchFamily="50" charset="-128"/>
                </a:rPr>
                <a:t>　</a:t>
              </a:r>
              <a:endParaRPr lang="en-US" altLang="ja-JP" sz="1400" b="1"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400" dirty="0" smtClean="0">
                  <a:latin typeface="Meiryo UI" pitchFamily="50" charset="-128"/>
                  <a:ea typeface="Meiryo UI" pitchFamily="50" charset="-128"/>
                  <a:cs typeface="Meiryo UI" pitchFamily="50" charset="-128"/>
                </a:rPr>
                <a:t>　　</a:t>
              </a:r>
              <a:endParaRPr lang="en-US" altLang="ja-JP" sz="1200" u="sng" dirty="0">
                <a:latin typeface="Meiryo UI" pitchFamily="50" charset="-128"/>
                <a:ea typeface="Meiryo UI" pitchFamily="50" charset="-128"/>
                <a:cs typeface="Meiryo UI" pitchFamily="50" charset="-128"/>
              </a:endParaRPr>
            </a:p>
          </p:txBody>
        </p:sp>
      </p:grpSp>
      <p:grpSp>
        <p:nvGrpSpPr>
          <p:cNvPr id="31" name="グループ化 30"/>
          <p:cNvGrpSpPr/>
          <p:nvPr/>
        </p:nvGrpSpPr>
        <p:grpSpPr>
          <a:xfrm>
            <a:off x="1341806" y="5733256"/>
            <a:ext cx="7478666" cy="571372"/>
            <a:chOff x="844405" y="5100292"/>
            <a:chExt cx="3036486" cy="784092"/>
          </a:xfrm>
        </p:grpSpPr>
        <p:sp>
          <p:nvSpPr>
            <p:cNvPr id="32" name="片側の 2 つの角を丸めた四角形 31"/>
            <p:cNvSpPr/>
            <p:nvPr/>
          </p:nvSpPr>
          <p:spPr>
            <a:xfrm rot="5400000">
              <a:off x="1970603" y="3974096"/>
              <a:ext cx="784090" cy="3036486"/>
            </a:xfrm>
            <a:prstGeom prst="round2SameRect">
              <a:avLst>
                <a:gd name="adj1" fmla="val 36672"/>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3" name="片側の 2 つの角を丸めた四角形 18"/>
            <p:cNvSpPr/>
            <p:nvPr/>
          </p:nvSpPr>
          <p:spPr>
            <a:xfrm>
              <a:off x="844405" y="5100292"/>
              <a:ext cx="2998210" cy="78409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r>
                <a:rPr kumimoji="1" lang="ja-JP" altLang="en-US" sz="1600" b="1" kern="1200" dirty="0" smtClean="0">
                  <a:latin typeface="Meiryo UI" pitchFamily="50" charset="-128"/>
                  <a:ea typeface="Meiryo UI" pitchFamily="50" charset="-128"/>
                  <a:cs typeface="Meiryo UI" pitchFamily="50" charset="-128"/>
                </a:rPr>
                <a:t>◆</a:t>
              </a:r>
              <a:r>
                <a:rPr kumimoji="1" lang="en-US" altLang="ja-JP" sz="1600" b="1" kern="1200" dirty="0" smtClean="0">
                  <a:latin typeface="Meiryo UI" pitchFamily="50" charset="-128"/>
                  <a:ea typeface="Meiryo UI" pitchFamily="50" charset="-128"/>
                  <a:cs typeface="Meiryo UI" pitchFamily="50" charset="-128"/>
                </a:rPr>
                <a:t>H2</a:t>
              </a:r>
              <a:r>
                <a:rPr kumimoji="1" lang="ja-JP" altLang="en-US" sz="1600" b="1" kern="1200" dirty="0" smtClean="0">
                  <a:latin typeface="Meiryo UI" pitchFamily="50" charset="-128"/>
                  <a:ea typeface="Meiryo UI" pitchFamily="50" charset="-128"/>
                  <a:cs typeface="Meiryo UI" pitchFamily="50" charset="-128"/>
                </a:rPr>
                <a:t>９．</a:t>
              </a:r>
              <a:r>
                <a:rPr kumimoji="1" lang="en-US" altLang="ja-JP" sz="1600" b="1" kern="1200" dirty="0" smtClean="0">
                  <a:latin typeface="Meiryo UI" pitchFamily="50" charset="-128"/>
                  <a:ea typeface="Meiryo UI" pitchFamily="50" charset="-128"/>
                  <a:cs typeface="Meiryo UI" pitchFamily="50" charset="-128"/>
                </a:rPr>
                <a:t>11</a:t>
              </a:r>
              <a:r>
                <a:rPr kumimoji="1" lang="ja-JP" altLang="en-US" sz="1600" b="1" kern="1200" dirty="0" smtClean="0">
                  <a:latin typeface="Meiryo UI" pitchFamily="50" charset="-128"/>
                  <a:ea typeface="Meiryo UI" pitchFamily="50" charset="-128"/>
                  <a:cs typeface="Meiryo UI" pitchFamily="50" charset="-128"/>
                </a:rPr>
                <a:t>月中旬</a:t>
              </a:r>
              <a:r>
                <a:rPr kumimoji="1" lang="ja-JP" altLang="en-US" sz="1600" b="1" kern="1200" dirty="0" smtClean="0">
                  <a:latin typeface="Meiryo UI" pitchFamily="50" charset="-128"/>
                  <a:ea typeface="Meiryo UI" pitchFamily="50" charset="-128"/>
                  <a:cs typeface="Meiryo UI" pitchFamily="50" charset="-128"/>
                </a:rPr>
                <a:t>頃　答申予定</a:t>
              </a:r>
              <a:endParaRPr kumimoji="1" lang="ja-JP" altLang="en-US" sz="1600" b="1" kern="1200" dirty="0">
                <a:latin typeface="Meiryo UI" pitchFamily="50" charset="-128"/>
                <a:ea typeface="Meiryo UI" pitchFamily="50" charset="-128"/>
                <a:cs typeface="Meiryo UI" pitchFamily="50" charset="-128"/>
              </a:endParaRPr>
            </a:p>
          </p:txBody>
        </p:sp>
      </p:grpSp>
      <p:sp>
        <p:nvSpPr>
          <p:cNvPr id="34" name="テキスト ボックス 33"/>
          <p:cNvSpPr txBox="1">
            <a:spLocks noChangeArrowheads="1"/>
          </p:cNvSpPr>
          <p:nvPr/>
        </p:nvSpPr>
        <p:spPr bwMode="auto">
          <a:xfrm>
            <a:off x="179512" y="116632"/>
            <a:ext cx="8077596" cy="432048"/>
          </a:xfrm>
          <a:prstGeom prst="rect">
            <a:avLst/>
          </a:prstGeom>
          <a:solidFill>
            <a:srgbClr val="FFFFFF"/>
          </a:solidFill>
          <a:ln w="9525">
            <a:solidFill>
              <a:srgbClr val="000000"/>
            </a:solidFill>
            <a:miter lim="800000"/>
            <a:headEnd/>
            <a:tailEnd/>
          </a:ln>
        </p:spPr>
        <p:txBody>
          <a:bodyPr rot="0" vert="horz" wrap="none" lIns="91440" tIns="45720" rIns="91440" bIns="45720" anchor="ctr" anchorCtr="0">
            <a:noAutofit/>
          </a:bodyPr>
          <a:lstStyle/>
          <a:p>
            <a:pPr algn="ctr">
              <a:lnSpc>
                <a:spcPts val="1300"/>
              </a:lnSpc>
              <a:spcAft>
                <a:spcPts val="0"/>
              </a:spcAft>
            </a:pPr>
            <a:r>
              <a:rPr lang="en-US" sz="2000" kern="100" dirty="0" smtClean="0">
                <a:solidFill>
                  <a:srgbClr val="000000"/>
                </a:solidFill>
                <a:effectLst/>
                <a:latin typeface="HGSｺﾞｼｯｸM"/>
                <a:ea typeface="ＭＳ 明朝"/>
                <a:cs typeface="Times New Roman"/>
              </a:rPr>
              <a:t> </a:t>
            </a:r>
            <a:endParaRPr lang="en-US" altLang="ja-JP" sz="2000" b="1" kern="100" dirty="0" smtClean="0">
              <a:solidFill>
                <a:srgbClr val="000000"/>
              </a:solidFill>
              <a:latin typeface="HGSｺﾞｼｯｸM"/>
              <a:ea typeface="ＭＳ 明朝"/>
              <a:cs typeface="Times New Roman"/>
            </a:endParaRPr>
          </a:p>
          <a:p>
            <a:pPr algn="ctr">
              <a:lnSpc>
                <a:spcPts val="1300"/>
              </a:lnSpc>
              <a:spcAft>
                <a:spcPts val="0"/>
              </a:spcAft>
            </a:pPr>
            <a:r>
              <a:rPr lang="ja-JP" altLang="en-US" sz="2000" b="1" kern="100" dirty="0" smtClean="0">
                <a:solidFill>
                  <a:srgbClr val="000000"/>
                </a:solidFill>
                <a:effectLst/>
                <a:latin typeface="Century"/>
                <a:ea typeface="Meiryo UI"/>
                <a:cs typeface="Times New Roman"/>
              </a:rPr>
              <a:t>大阪府都市基盤施設維持管理技術審議会スケジュール（案）</a:t>
            </a:r>
            <a:endParaRPr lang="ja-JP" sz="2000" kern="100" dirty="0">
              <a:effectLst/>
              <a:latin typeface="Century"/>
              <a:ea typeface="ＭＳ 明朝"/>
              <a:cs typeface="Times New Roman"/>
            </a:endParaRPr>
          </a:p>
        </p:txBody>
      </p:sp>
      <p:sp>
        <p:nvSpPr>
          <p:cNvPr id="2" name="テキスト ボックス 1"/>
          <p:cNvSpPr txBox="1"/>
          <p:nvPr/>
        </p:nvSpPr>
        <p:spPr>
          <a:xfrm>
            <a:off x="8257108" y="44624"/>
            <a:ext cx="877163" cy="369332"/>
          </a:xfrm>
          <a:prstGeom prst="rect">
            <a:avLst/>
          </a:prstGeom>
          <a:noFill/>
        </p:spPr>
        <p:txBody>
          <a:bodyPr wrap="none" rtlCol="0" anchor="ctr" anchorCtr="0">
            <a:spAutoFit/>
          </a:bodyPr>
          <a:lstStyle/>
          <a:p>
            <a:pPr algn="ctr"/>
            <a:r>
              <a:rPr kumimoji="1" lang="ja-JP" altLang="en-US" b="1" dirty="0" smtClean="0">
                <a:latin typeface="Meiryo UI" pitchFamily="50" charset="-128"/>
                <a:ea typeface="Meiryo UI" pitchFamily="50" charset="-128"/>
                <a:cs typeface="Meiryo UI" pitchFamily="50" charset="-128"/>
              </a:rPr>
              <a:t>資料５</a:t>
            </a:r>
            <a:endParaRPr kumimoji="1" lang="ja-JP" altLang="en-US" b="1" dirty="0">
              <a:latin typeface="Meiryo UI" pitchFamily="50" charset="-128"/>
              <a:ea typeface="Meiryo UI" pitchFamily="50" charset="-128"/>
              <a:cs typeface="Meiryo UI" pitchFamily="50" charset="-128"/>
            </a:endParaRPr>
          </a:p>
        </p:txBody>
      </p:sp>
      <p:grpSp>
        <p:nvGrpSpPr>
          <p:cNvPr id="35" name="グループ化 34"/>
          <p:cNvGrpSpPr/>
          <p:nvPr/>
        </p:nvGrpSpPr>
        <p:grpSpPr>
          <a:xfrm>
            <a:off x="353651" y="4293096"/>
            <a:ext cx="912724" cy="2448270"/>
            <a:chOff x="0" y="1536366"/>
            <a:chExt cx="844405" cy="1935039"/>
          </a:xfrm>
        </p:grpSpPr>
        <p:sp>
          <p:nvSpPr>
            <p:cNvPr id="36" name="山形 35"/>
            <p:cNvSpPr/>
            <p:nvPr/>
          </p:nvSpPr>
          <p:spPr>
            <a:xfrm rot="5400000">
              <a:off x="-545317" y="2081683"/>
              <a:ext cx="1935039" cy="844405"/>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7" name="山形 8"/>
            <p:cNvSpPr/>
            <p:nvPr/>
          </p:nvSpPr>
          <p:spPr>
            <a:xfrm>
              <a:off x="0" y="1888531"/>
              <a:ext cx="844405" cy="127006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平成</a:t>
              </a:r>
              <a:endPar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en-US" altLang="ja-JP" kern="1200" dirty="0" smtClean="0">
                  <a:latin typeface="Meiryo UI" panose="020B0604030504040204" pitchFamily="50" charset="-128"/>
                  <a:ea typeface="Meiryo UI" panose="020B0604030504040204" pitchFamily="50" charset="-128"/>
                  <a:cs typeface="Meiryo UI" panose="020B0604030504040204" pitchFamily="50" charset="-128"/>
                </a:rPr>
                <a:t>29</a:t>
              </a:r>
            </a:p>
            <a:p>
              <a:pPr lvl="0" algn="ctr" defTabSz="977900">
                <a:lnSpc>
                  <a:spcPct val="90000"/>
                </a:lnSpc>
                <a:spcBef>
                  <a:spcPct val="0"/>
                </a:spcBef>
                <a:spcAft>
                  <a:spcPct val="35000"/>
                </a:spcAft>
              </a:pPr>
              <a:r>
                <a:rPr kumimoji="1" lang="ja-JP" altLang="en-US" kern="1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7" name="グループ化 26"/>
          <p:cNvGrpSpPr/>
          <p:nvPr/>
        </p:nvGrpSpPr>
        <p:grpSpPr>
          <a:xfrm>
            <a:off x="1334118" y="4271127"/>
            <a:ext cx="7463433" cy="1412087"/>
            <a:chOff x="818411" y="1446430"/>
            <a:chExt cx="3039617" cy="1371606"/>
          </a:xfrm>
        </p:grpSpPr>
        <p:sp>
          <p:nvSpPr>
            <p:cNvPr id="28" name="片側の 2 つの角を丸めた四角形 27"/>
            <p:cNvSpPr/>
            <p:nvPr/>
          </p:nvSpPr>
          <p:spPr>
            <a:xfrm rot="5400000">
              <a:off x="1664651" y="603321"/>
              <a:ext cx="1350268" cy="3036486"/>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ja-JP" altLang="en-US" dirty="0"/>
            </a:p>
          </p:txBody>
        </p:sp>
        <p:sp>
          <p:nvSpPr>
            <p:cNvPr id="29" name="片側の 2 つの角を丸めた四角形 10"/>
            <p:cNvSpPr/>
            <p:nvPr/>
          </p:nvSpPr>
          <p:spPr>
            <a:xfrm>
              <a:off x="818411" y="1467768"/>
              <a:ext cx="2991064" cy="135026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889000">
                <a:lnSpc>
                  <a:spcPct val="90000"/>
                </a:lnSpc>
                <a:spcBef>
                  <a:spcPct val="0"/>
                </a:spcBef>
                <a:spcAft>
                  <a:spcPct val="15000"/>
                </a:spcAft>
              </a:pPr>
              <a:r>
                <a:rPr lang="ja-JP" altLang="en-US" sz="1400" dirty="0" smtClean="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道路・橋梁部会　　</a:t>
              </a:r>
              <a:endParaRPr lang="en-US" altLang="ja-JP" sz="1400" b="1" dirty="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２回程度</a:t>
              </a:r>
              <a:r>
                <a:rPr lang="ja-JP" altLang="en-US"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７</a:t>
              </a:r>
              <a:r>
                <a:rPr lang="ja-JP" altLang="en-US" sz="1200" dirty="0" smtClean="0">
                  <a:latin typeface="Meiryo UI" pitchFamily="50" charset="-128"/>
                  <a:ea typeface="Meiryo UI" pitchFamily="50" charset="-128"/>
                  <a:cs typeface="Meiryo UI" pitchFamily="50" charset="-128"/>
                </a:rPr>
                <a:t>月中</a:t>
              </a:r>
              <a:r>
                <a:rPr lang="ja-JP" altLang="en-US" sz="1200" dirty="0" smtClean="0">
                  <a:latin typeface="Meiryo UI" pitchFamily="50" charset="-128"/>
                  <a:ea typeface="Meiryo UI" pitchFamily="50" charset="-128"/>
                  <a:cs typeface="Meiryo UI" pitchFamily="50" charset="-128"/>
                </a:rPr>
                <a:t>旬頃</a:t>
              </a:r>
              <a:r>
                <a:rPr lang="ja-JP" altLang="en-US" sz="1200" dirty="0" smtClean="0">
                  <a:latin typeface="Meiryo UI" pitchFamily="50" charset="-128"/>
                  <a:ea typeface="Meiryo UI" pitchFamily="50" charset="-128"/>
                  <a:cs typeface="Meiryo UI" pitchFamily="50" charset="-128"/>
                </a:rPr>
                <a:t>、１０月下旬</a:t>
              </a:r>
              <a:r>
                <a:rPr lang="ja-JP" altLang="en-US" sz="1200" dirty="0" smtClean="0">
                  <a:latin typeface="Meiryo UI" pitchFamily="50" charset="-128"/>
                  <a:ea typeface="Meiryo UI" pitchFamily="50" charset="-128"/>
                  <a:cs typeface="Meiryo UI" pitchFamily="50" charset="-128"/>
                </a:rPr>
                <a:t>頃</a:t>
              </a:r>
              <a:r>
                <a:rPr lang="ja-JP" altLang="en-US" sz="1200" dirty="0" smtClean="0">
                  <a:latin typeface="Meiryo UI" pitchFamily="50" charset="-128"/>
                  <a:ea typeface="Meiryo UI" pitchFamily="50" charset="-128"/>
                  <a:cs typeface="Meiryo UI" pitchFamily="50" charset="-128"/>
                </a:rPr>
                <a:t>）</a:t>
              </a:r>
              <a:endParaRPr lang="en-US" altLang="ja-JP" sz="1200"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400" b="1" dirty="0">
                  <a:latin typeface="Meiryo UI" pitchFamily="50" charset="-128"/>
                  <a:ea typeface="Meiryo UI" pitchFamily="50" charset="-128"/>
                  <a:cs typeface="Meiryo UI" pitchFamily="50" charset="-128"/>
                </a:rPr>
                <a:t>◆審議会</a:t>
              </a:r>
              <a:r>
                <a:rPr lang="ja-JP" altLang="en-US" sz="1400" dirty="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200" dirty="0">
                  <a:latin typeface="Meiryo UI" pitchFamily="50" charset="-128"/>
                  <a:ea typeface="Meiryo UI" pitchFamily="50" charset="-128"/>
                  <a:cs typeface="Meiryo UI" pitchFamily="50" charset="-128"/>
                </a:rPr>
                <a:t>　・１回程度（</a:t>
              </a:r>
              <a:r>
                <a:rPr lang="en-US" altLang="ja-JP" sz="1200" dirty="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月下旬</a:t>
              </a:r>
              <a:r>
                <a:rPr lang="ja-JP" altLang="en-US" sz="1200" dirty="0">
                  <a:latin typeface="Meiryo UI" pitchFamily="50" charset="-128"/>
                  <a:ea typeface="Meiryo UI" pitchFamily="50" charset="-128"/>
                  <a:cs typeface="Meiryo UI" pitchFamily="50" charset="-128"/>
                </a:rPr>
                <a:t>頃）</a:t>
              </a:r>
              <a:endParaRPr lang="en-US" altLang="ja-JP" sz="1200" dirty="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200" dirty="0">
                  <a:latin typeface="Meiryo UI" pitchFamily="50" charset="-128"/>
                  <a:ea typeface="Meiryo UI" pitchFamily="50" charset="-128"/>
                  <a:cs typeface="Meiryo UI" pitchFamily="50" charset="-128"/>
                </a:rPr>
                <a:t>　</a:t>
              </a:r>
              <a:endParaRPr kumimoji="1" lang="ja-JP" altLang="en-US" sz="1200" kern="1200" dirty="0">
                <a:latin typeface="Meiryo UI" pitchFamily="50" charset="-128"/>
                <a:ea typeface="Meiryo UI" pitchFamily="50" charset="-128"/>
                <a:cs typeface="Meiryo UI" pitchFamily="50" charset="-128"/>
              </a:endParaRPr>
            </a:p>
          </p:txBody>
        </p:sp>
      </p:grpSp>
      <p:grpSp>
        <p:nvGrpSpPr>
          <p:cNvPr id="30" name="グループ化 29"/>
          <p:cNvGrpSpPr/>
          <p:nvPr/>
        </p:nvGrpSpPr>
        <p:grpSpPr>
          <a:xfrm>
            <a:off x="1318884" y="1916832"/>
            <a:ext cx="7478666" cy="762447"/>
            <a:chOff x="844405" y="5100292"/>
            <a:chExt cx="3036486" cy="784091"/>
          </a:xfrm>
        </p:grpSpPr>
        <p:sp>
          <p:nvSpPr>
            <p:cNvPr id="38" name="片側の 2 つの角を丸めた四角形 37"/>
            <p:cNvSpPr/>
            <p:nvPr/>
          </p:nvSpPr>
          <p:spPr>
            <a:xfrm rot="5400000">
              <a:off x="1970603" y="3974095"/>
              <a:ext cx="784089" cy="3036486"/>
            </a:xfrm>
            <a:prstGeom prst="round2SameRect">
              <a:avLst>
                <a:gd name="adj1" fmla="val 36672"/>
                <a:gd name="adj2" fmla="val 0"/>
              </a:avLst>
            </a:prstGeom>
            <a:solidFill>
              <a:schemeClr val="bg1">
                <a:lumMod val="65000"/>
                <a:alpha val="90000"/>
              </a:schemeClr>
            </a:solid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9" name="片側の 2 つの角を丸めた四角形 18"/>
            <p:cNvSpPr/>
            <p:nvPr/>
          </p:nvSpPr>
          <p:spPr>
            <a:xfrm>
              <a:off x="844405" y="5100292"/>
              <a:ext cx="2998210" cy="78409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r>
                <a:rPr kumimoji="1" lang="ja-JP" altLang="en-US" sz="1400" b="1" kern="1200" dirty="0" smtClean="0">
                  <a:latin typeface="Meiryo UI" pitchFamily="50" charset="-128"/>
                  <a:ea typeface="Meiryo UI" pitchFamily="50" charset="-128"/>
                  <a:cs typeface="Meiryo UI" pitchFamily="50" charset="-128"/>
                </a:rPr>
                <a:t>◆</a:t>
              </a:r>
              <a:r>
                <a:rPr kumimoji="1" lang="en-US" altLang="ja-JP" sz="1400" b="1" kern="1200" dirty="0" smtClean="0">
                  <a:latin typeface="Meiryo UI" pitchFamily="50" charset="-128"/>
                  <a:ea typeface="Meiryo UI" pitchFamily="50" charset="-128"/>
                  <a:cs typeface="Meiryo UI" pitchFamily="50" charset="-128"/>
                </a:rPr>
                <a:t>7/29</a:t>
              </a:r>
              <a:r>
                <a:rPr kumimoji="1" lang="ja-JP" altLang="en-US" sz="1400" b="1" kern="1200" dirty="0" smtClean="0">
                  <a:latin typeface="Meiryo UI" pitchFamily="50" charset="-128"/>
                  <a:ea typeface="Meiryo UI" pitchFamily="50" charset="-128"/>
                  <a:cs typeface="Meiryo UI" pitchFamily="50" charset="-128"/>
                </a:rPr>
                <a:t>　第１回道路・橋梁部会</a:t>
              </a:r>
              <a:endParaRPr kumimoji="1" lang="en-US" altLang="ja-JP" sz="1400" b="1" kern="1200"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200" b="1"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a:t>
              </a:r>
              <a:r>
                <a:rPr lang="en-US" altLang="ja-JP" sz="1200" dirty="0" smtClean="0">
                  <a:latin typeface="Meiryo UI" pitchFamily="50" charset="-128"/>
                  <a:ea typeface="Meiryo UI" pitchFamily="50" charset="-128"/>
                  <a:cs typeface="Meiryo UI" pitchFamily="50" charset="-128"/>
                </a:rPr>
                <a:t>H28</a:t>
              </a:r>
              <a:r>
                <a:rPr lang="ja-JP" altLang="en-US" sz="1200" dirty="0">
                  <a:latin typeface="Meiryo UI" pitchFamily="50" charset="-128"/>
                  <a:ea typeface="Meiryo UI" pitchFamily="50" charset="-128"/>
                  <a:cs typeface="Meiryo UI" pitchFamily="50" charset="-128"/>
                </a:rPr>
                <a:t>の検討の</a:t>
              </a:r>
              <a:r>
                <a:rPr lang="ja-JP" altLang="en-US" sz="1200" dirty="0" smtClean="0">
                  <a:latin typeface="Meiryo UI" pitchFamily="50" charset="-128"/>
                  <a:ea typeface="Meiryo UI" pitchFamily="50" charset="-128"/>
                  <a:cs typeface="Meiryo UI" pitchFamily="50" charset="-128"/>
                </a:rPr>
                <a:t>進め方、</a:t>
              </a:r>
              <a:endParaRPr lang="en-US" altLang="ja-JP" sz="1200"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審議内容における、検討が必要な事項及び検討の方向性　</a:t>
              </a:r>
              <a:r>
                <a:rPr lang="ja-JP" altLang="en-US" sz="1200" dirty="0" smtClean="0">
                  <a:latin typeface="Meiryo UI" pitchFamily="50" charset="-128"/>
                  <a:ea typeface="Meiryo UI" pitchFamily="50" charset="-128"/>
                  <a:cs typeface="Meiryo UI" pitchFamily="50" charset="-128"/>
                </a:rPr>
                <a:t>など</a:t>
              </a:r>
              <a:endParaRPr lang="en-US" altLang="ja-JP" sz="1200" dirty="0">
                <a:latin typeface="Meiryo UI" pitchFamily="50" charset="-128"/>
                <a:ea typeface="Meiryo UI" pitchFamily="50" charset="-128"/>
                <a:cs typeface="Meiryo UI" pitchFamily="50" charset="-128"/>
              </a:endParaRPr>
            </a:p>
          </p:txBody>
        </p:sp>
      </p:grpSp>
      <p:grpSp>
        <p:nvGrpSpPr>
          <p:cNvPr id="46" name="グループ化 45"/>
          <p:cNvGrpSpPr/>
          <p:nvPr/>
        </p:nvGrpSpPr>
        <p:grpSpPr>
          <a:xfrm>
            <a:off x="1327291" y="2780928"/>
            <a:ext cx="7478666" cy="738165"/>
            <a:chOff x="844405" y="5100294"/>
            <a:chExt cx="3036486" cy="868847"/>
          </a:xfrm>
        </p:grpSpPr>
        <p:sp>
          <p:nvSpPr>
            <p:cNvPr id="47" name="片側の 2 つの角を丸めた四角形 46"/>
            <p:cNvSpPr/>
            <p:nvPr/>
          </p:nvSpPr>
          <p:spPr>
            <a:xfrm rot="5400000">
              <a:off x="1970603" y="3974096"/>
              <a:ext cx="784090" cy="3036486"/>
            </a:xfrm>
            <a:prstGeom prst="round2SameRect">
              <a:avLst>
                <a:gd name="adj1" fmla="val 36672"/>
                <a:gd name="adj2" fmla="val 0"/>
              </a:avLst>
            </a:prstGeom>
            <a:solidFill>
              <a:schemeClr val="bg1">
                <a:lumMod val="65000"/>
                <a:alpha val="90000"/>
              </a:schemeClr>
            </a:solid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48" name="片側の 2 つの角を丸めた四角形 18"/>
            <p:cNvSpPr/>
            <p:nvPr/>
          </p:nvSpPr>
          <p:spPr>
            <a:xfrm>
              <a:off x="844405" y="5185049"/>
              <a:ext cx="2998210" cy="7840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r>
                <a:rPr kumimoji="1" lang="ja-JP" altLang="en-US" sz="1400" b="1" kern="1200" dirty="0" smtClean="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9</a:t>
              </a:r>
              <a:r>
                <a:rPr kumimoji="1" lang="en-US" altLang="ja-JP" sz="1400" b="1" kern="1200" dirty="0" smtClean="0">
                  <a:latin typeface="Meiryo UI" pitchFamily="50" charset="-128"/>
                  <a:ea typeface="Meiryo UI" pitchFamily="50" charset="-128"/>
                  <a:cs typeface="Meiryo UI" pitchFamily="50" charset="-128"/>
                </a:rPr>
                <a:t>/28</a:t>
              </a:r>
              <a:r>
                <a:rPr kumimoji="1" lang="ja-JP" altLang="en-US" sz="1400" b="1" kern="1200" dirty="0" smtClean="0">
                  <a:latin typeface="Meiryo UI" pitchFamily="50" charset="-128"/>
                  <a:ea typeface="Meiryo UI" pitchFamily="50" charset="-128"/>
                  <a:cs typeface="Meiryo UI" pitchFamily="50" charset="-128"/>
                </a:rPr>
                <a:t>　第</a:t>
              </a:r>
              <a:r>
                <a:rPr kumimoji="1" lang="en-US" altLang="ja-JP" sz="1400" b="1" kern="1200" dirty="0" smtClean="0">
                  <a:latin typeface="Meiryo UI" pitchFamily="50" charset="-128"/>
                  <a:ea typeface="Meiryo UI" pitchFamily="50" charset="-128"/>
                  <a:cs typeface="Meiryo UI" pitchFamily="50" charset="-128"/>
                </a:rPr>
                <a:t>2</a:t>
              </a:r>
              <a:r>
                <a:rPr kumimoji="1" lang="ja-JP" altLang="en-US" sz="1400" b="1" kern="1200" dirty="0" smtClean="0">
                  <a:latin typeface="Meiryo UI" pitchFamily="50" charset="-128"/>
                  <a:ea typeface="Meiryo UI" pitchFamily="50" charset="-128"/>
                  <a:cs typeface="Meiryo UI" pitchFamily="50" charset="-128"/>
                </a:rPr>
                <a:t>回道路・橋梁部会</a:t>
              </a:r>
              <a:endParaRPr kumimoji="1" lang="en-US" altLang="ja-JP" sz="1400" b="1" kern="1200" dirty="0" smtClean="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r>
                <a:rPr lang="ja-JP" altLang="en-US" sz="1200" b="1"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・審議内容における、検討が必要な事項及び検討の方向性　</a:t>
              </a:r>
              <a:r>
                <a:rPr lang="ja-JP" altLang="en-US" sz="1200" dirty="0" smtClean="0">
                  <a:latin typeface="Meiryo UI" pitchFamily="50" charset="-128"/>
                  <a:ea typeface="Meiryo UI" pitchFamily="50" charset="-128"/>
                  <a:cs typeface="Meiryo UI" pitchFamily="50" charset="-128"/>
                </a:rPr>
                <a:t>など　</a:t>
              </a:r>
              <a:endParaRPr lang="en-US" altLang="ja-JP" sz="1200" dirty="0">
                <a:latin typeface="Meiryo UI" pitchFamily="50" charset="-128"/>
                <a:ea typeface="Meiryo UI" pitchFamily="50" charset="-128"/>
                <a:cs typeface="Meiryo UI" pitchFamily="50" charset="-128"/>
              </a:endParaRPr>
            </a:p>
            <a:p>
              <a:pPr marL="0" lvl="1" defTabSz="889000">
                <a:lnSpc>
                  <a:spcPct val="90000"/>
                </a:lnSpc>
                <a:spcBef>
                  <a:spcPct val="0"/>
                </a:spcBef>
                <a:spcAft>
                  <a:spcPct val="15000"/>
                </a:spcAft>
              </a:pPr>
              <a:endParaRPr lang="ja-JP" altLang="en-US" sz="1200" dirty="0">
                <a:latin typeface="Meiryo UI" pitchFamily="50" charset="-128"/>
                <a:ea typeface="Meiryo UI" pitchFamily="50" charset="-128"/>
                <a:cs typeface="Meiryo UI" pitchFamily="50" charset="-128"/>
              </a:endParaRPr>
            </a:p>
          </p:txBody>
        </p:sp>
      </p:grpSp>
      <p:sp>
        <p:nvSpPr>
          <p:cNvPr id="7" name="正方形/長方形 6"/>
          <p:cNvSpPr/>
          <p:nvPr/>
        </p:nvSpPr>
        <p:spPr>
          <a:xfrm>
            <a:off x="5825164" y="3069432"/>
            <a:ext cx="2066591" cy="258532"/>
          </a:xfrm>
          <a:prstGeom prst="rect">
            <a:avLst/>
          </a:prstGeom>
        </p:spPr>
        <p:txBody>
          <a:bodyPr wrap="none">
            <a:spAutoFit/>
          </a:bodyPr>
          <a:lstStyle/>
          <a:p>
            <a:pPr marL="0" lvl="1" defTabSz="889000">
              <a:lnSpc>
                <a:spcPct val="90000"/>
              </a:lnSpc>
              <a:spcBef>
                <a:spcPct val="0"/>
              </a:spcBef>
              <a:spcAft>
                <a:spcPct val="15000"/>
              </a:spcAft>
            </a:pPr>
            <a:r>
              <a:rPr lang="en-US" altLang="ja-JP" sz="1200" u="sng" dirty="0">
                <a:latin typeface="Meiryo UI" pitchFamily="50" charset="-128"/>
                <a:ea typeface="Meiryo UI" pitchFamily="50" charset="-128"/>
                <a:cs typeface="Meiryo UI" pitchFamily="50" charset="-128"/>
              </a:rPr>
              <a:t>※</a:t>
            </a:r>
            <a:r>
              <a:rPr lang="ja-JP" altLang="en-US" sz="1200" u="sng" dirty="0">
                <a:latin typeface="Meiryo UI" pitchFamily="50" charset="-128"/>
                <a:ea typeface="Meiryo UI" pitchFamily="50" charset="-128"/>
                <a:cs typeface="Meiryo UI" pitchFamily="50" charset="-128"/>
              </a:rPr>
              <a:t>その他、随時現地調査確認</a:t>
            </a:r>
            <a:endParaRPr lang="en-US" altLang="ja-JP" sz="1200" u="sng" dirty="0">
              <a:latin typeface="Meiryo UI" pitchFamily="50" charset="-128"/>
              <a:ea typeface="Meiryo UI" pitchFamily="50" charset="-128"/>
              <a:cs typeface="Meiryo UI" pitchFamily="50" charset="-128"/>
            </a:endParaRPr>
          </a:p>
        </p:txBody>
      </p:sp>
      <p:sp>
        <p:nvSpPr>
          <p:cNvPr id="50" name="正方形/長方形 49"/>
          <p:cNvSpPr/>
          <p:nvPr/>
        </p:nvSpPr>
        <p:spPr>
          <a:xfrm>
            <a:off x="5817215" y="3802392"/>
            <a:ext cx="2066591" cy="258532"/>
          </a:xfrm>
          <a:prstGeom prst="rect">
            <a:avLst/>
          </a:prstGeom>
        </p:spPr>
        <p:txBody>
          <a:bodyPr wrap="none">
            <a:spAutoFit/>
          </a:bodyPr>
          <a:lstStyle/>
          <a:p>
            <a:pPr marL="0" lvl="1" defTabSz="889000">
              <a:lnSpc>
                <a:spcPct val="90000"/>
              </a:lnSpc>
              <a:spcBef>
                <a:spcPct val="0"/>
              </a:spcBef>
              <a:spcAft>
                <a:spcPct val="15000"/>
              </a:spcAft>
            </a:pPr>
            <a:r>
              <a:rPr lang="en-US" altLang="ja-JP" sz="1200" u="sng" dirty="0">
                <a:latin typeface="Meiryo UI" pitchFamily="50" charset="-128"/>
                <a:ea typeface="Meiryo UI" pitchFamily="50" charset="-128"/>
                <a:cs typeface="Meiryo UI" pitchFamily="50" charset="-128"/>
              </a:rPr>
              <a:t>※</a:t>
            </a:r>
            <a:r>
              <a:rPr lang="ja-JP" altLang="en-US" sz="1200" u="sng" dirty="0">
                <a:latin typeface="Meiryo UI" pitchFamily="50" charset="-128"/>
                <a:ea typeface="Meiryo UI" pitchFamily="50" charset="-128"/>
                <a:cs typeface="Meiryo UI" pitchFamily="50" charset="-128"/>
              </a:rPr>
              <a:t>その他、随時現地調査確認</a:t>
            </a:r>
            <a:endParaRPr lang="en-US" altLang="ja-JP" sz="1200" u="sng" dirty="0">
              <a:latin typeface="Meiryo UI" pitchFamily="50" charset="-128"/>
              <a:ea typeface="Meiryo UI" pitchFamily="50" charset="-128"/>
              <a:cs typeface="Meiryo UI" pitchFamily="50" charset="-128"/>
            </a:endParaRPr>
          </a:p>
        </p:txBody>
      </p:sp>
      <p:sp>
        <p:nvSpPr>
          <p:cNvPr id="40" name="正方形/長方形 39"/>
          <p:cNvSpPr/>
          <p:nvPr/>
        </p:nvSpPr>
        <p:spPr>
          <a:xfrm>
            <a:off x="5796136" y="4653136"/>
            <a:ext cx="2066591" cy="258532"/>
          </a:xfrm>
          <a:prstGeom prst="rect">
            <a:avLst/>
          </a:prstGeom>
        </p:spPr>
        <p:txBody>
          <a:bodyPr wrap="none">
            <a:spAutoFit/>
          </a:bodyPr>
          <a:lstStyle/>
          <a:p>
            <a:pPr marL="0" lvl="1" defTabSz="889000">
              <a:lnSpc>
                <a:spcPct val="90000"/>
              </a:lnSpc>
              <a:spcBef>
                <a:spcPct val="0"/>
              </a:spcBef>
              <a:spcAft>
                <a:spcPct val="15000"/>
              </a:spcAft>
            </a:pPr>
            <a:r>
              <a:rPr lang="en-US" altLang="ja-JP" sz="1200" u="sng" dirty="0">
                <a:latin typeface="Meiryo UI" pitchFamily="50" charset="-128"/>
                <a:ea typeface="Meiryo UI" pitchFamily="50" charset="-128"/>
                <a:cs typeface="Meiryo UI" pitchFamily="50" charset="-128"/>
              </a:rPr>
              <a:t>※</a:t>
            </a:r>
            <a:r>
              <a:rPr lang="ja-JP" altLang="en-US" sz="1200" u="sng" dirty="0">
                <a:latin typeface="Meiryo UI" pitchFamily="50" charset="-128"/>
                <a:ea typeface="Meiryo UI" pitchFamily="50" charset="-128"/>
                <a:cs typeface="Meiryo UI" pitchFamily="50" charset="-128"/>
              </a:rPr>
              <a:t>その他、随時現地調査確認</a:t>
            </a:r>
            <a:endParaRPr lang="en-US" altLang="ja-JP" sz="1200" u="sng"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7629806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1" ma:contentTypeDescription="新しいドキュメントを作成します。" ma:contentTypeScope="" ma:versionID="17a047c5ff0483f8bed5e9b271a4b474">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EFF4F0B-CAA3-40A3-A1BD-BD879371D84E}"/>
</file>

<file path=customXml/itemProps2.xml><?xml version="1.0" encoding="utf-8"?>
<ds:datastoreItem xmlns:ds="http://schemas.openxmlformats.org/officeDocument/2006/customXml" ds:itemID="{023B93C6-6259-442E-8E0B-03BED656B877}"/>
</file>

<file path=customXml/itemProps3.xml><?xml version="1.0" encoding="utf-8"?>
<ds:datastoreItem xmlns:ds="http://schemas.openxmlformats.org/officeDocument/2006/customXml" ds:itemID="{B01351DC-4415-4586-B2F6-D399B22B7849}"/>
</file>

<file path=docProps/app.xml><?xml version="1.0" encoding="utf-8"?>
<Properties xmlns="http://schemas.openxmlformats.org/officeDocument/2006/extended-properties" xmlns:vt="http://schemas.openxmlformats.org/officeDocument/2006/docPropsVTypes">
  <TotalTime>6779</TotalTime>
  <Words>64</Words>
  <Application>Microsoft Office PowerPoint</Application>
  <PresentationFormat>画面に合わせる (4:3)</PresentationFormat>
  <Paragraphs>37</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348</cp:revision>
  <cp:lastPrinted>2016-09-27T07:11:50Z</cp:lastPrinted>
  <dcterms:created xsi:type="dcterms:W3CDTF">2013-03-26T10:27:51Z</dcterms:created>
  <dcterms:modified xsi:type="dcterms:W3CDTF">2017-02-03T12:08:09Z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