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s/slide48.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101.xml" ContentType="application/vnd.openxmlformats-officedocument.presentationml.slide+xml"/>
  <Override PartName="/ppt/slides/slide100.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47.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99.xml" ContentType="application/vnd.openxmlformats-officedocument.presentationml.slide+xml"/>
  <Override PartName="/ppt/slides/slide28.xml" ContentType="application/vnd.openxmlformats-officedocument.presentationml.slide+xml"/>
  <Override PartName="/ppt/slides/slide97.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9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5.xml" ContentType="application/vnd.openxmlformats-officedocument.presentationml.slide+xml"/>
  <Override PartName="/ppt/slides/slide74.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76.xml" ContentType="application/vnd.openxmlformats-officedocument.presentationml.slide+xml"/>
  <Override PartName="/ppt/slides/slide64.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81.xml" ContentType="application/vnd.openxmlformats-officedocument.presentationml.slide+xml"/>
  <Override PartName="/ppt/slides/slide88.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79.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6.xml" ContentType="application/vnd.openxmlformats-officedocument.presentationml.slide+xml"/>
  <Override PartName="/ppt/slides/slide78.xml" ContentType="application/vnd.openxmlformats-officedocument.presentationml.slide+xml"/>
  <Override PartName="/ppt/slides/slide77.xml" ContentType="application/vnd.openxmlformats-officedocument.presentationml.slide+xml"/>
  <Override PartName="/ppt/slides/slide94.xml" ContentType="application/vnd.openxmlformats-officedocument.presentationml.slide+xml"/>
  <Override PartName="/ppt/slides/slide93.xml" ContentType="application/vnd.openxmlformats-officedocument.presentationml.slide+xml"/>
  <Override PartName="/ppt/slides/slide95.xml" ContentType="application/vnd.openxmlformats-officedocument.presentationml.slide+xml"/>
  <Override PartName="/ppt/notesSlides/notesSlide61.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67.xml" ContentType="application/vnd.openxmlformats-officedocument.presentationml.notesSlide+xml"/>
  <Override PartName="/ppt/notesSlides/notesSlide63.xml" ContentType="application/vnd.openxmlformats-officedocument.presentationml.notesSlide+xml"/>
  <Override PartName="/ppt/notesSlides/notesSlide62.xml" ContentType="application/vnd.openxmlformats-officedocument.presentationml.notesSlide+xml"/>
  <Override PartName="/ppt/notesSlides/notesSlide64.xml" ContentType="application/vnd.openxmlformats-officedocument.presentationml.notesSlide+xml"/>
  <Override PartName="/ppt/notesSlides/notesSlide66.xml" ContentType="application/vnd.openxmlformats-officedocument.presentationml.notesSlide+xml"/>
  <Override PartName="/ppt/notesSlides/notesSlide65.xml" ContentType="application/vnd.openxmlformats-officedocument.presentationml.notesSlide+xml"/>
  <Override PartName="/ppt/notesSlides/notesSlide94.xml" ContentType="application/vnd.openxmlformats-officedocument.presentationml.notesSlide+xml"/>
  <Override PartName="/ppt/notesSlides/notesSlide73.xml" ContentType="application/vnd.openxmlformats-officedocument.presentationml.notesSlide+xml"/>
  <Override PartName="/ppt/notesSlides/notesSlide87.xml" ContentType="application/vnd.openxmlformats-officedocument.presentationml.notesSlide+xml"/>
  <Override PartName="/ppt/notesSlides/notesSlide86.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notesSlides/notesSlide84.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3.xml" ContentType="application/vnd.openxmlformats-officedocument.presentationml.notesSlide+xml"/>
  <Override PartName="/ppt/slideMasters/slideMaster1.xml" ContentType="application/vnd.openxmlformats-officedocument.presentationml.slideMaster+xml"/>
  <Override PartName="/ppt/notesSlides/notesSlide92.xml" ContentType="application/vnd.openxmlformats-officedocument.presentationml.notesSlide+xml"/>
  <Override PartName="/ppt/notesSlides/notesSlide91.xml" ContentType="application/vnd.openxmlformats-officedocument.presentationml.notesSlide+xml"/>
  <Override PartName="/ppt/notesSlides/notesSlide95.xml" ContentType="application/vnd.openxmlformats-officedocument.presentationml.notesSlide+xml"/>
  <Override PartName="/ppt/notesSlides/notesSlide83.xml" ContentType="application/vnd.openxmlformats-officedocument.presentationml.notesSlide+xml"/>
  <Override PartName="/ppt/notesSlides/notesSlide97.xml" ContentType="application/vnd.openxmlformats-officedocument.presentationml.notesSlide+xml"/>
  <Override PartName="/ppt/notesSlides/notesSlide82.xml" ContentType="application/vnd.openxmlformats-officedocument.presentationml.notesSlide+xml"/>
  <Override PartName="/ppt/notesSlides/notesSlide77.xml" ContentType="application/vnd.openxmlformats-officedocument.presentationml.notesSlide+xml"/>
  <Override PartName="/ppt/notesSlides/notesSlide76.xml" ContentType="application/vnd.openxmlformats-officedocument.presentationml.notesSlide+xml"/>
  <Override PartName="/ppt/notesSlides/notesSlide75.xml" ContentType="application/vnd.openxmlformats-officedocument.presentationml.notesSlide+xml"/>
  <Override PartName="/ppt/notesSlides/notesSlide74.xml" ContentType="application/vnd.openxmlformats-officedocument.presentationml.notesSlide+xml"/>
  <Override PartName="/ppt/notesSlides/notesSlide101.xml" ContentType="application/vnd.openxmlformats-officedocument.presentationml.notesSlide+xml"/>
  <Override PartName="/ppt/notesSlides/notesSlide78.xml" ContentType="application/vnd.openxmlformats-officedocument.presentationml.notesSlide+xml"/>
  <Override PartName="/ppt/notesSlides/notesSlide100.xml" ContentType="application/vnd.openxmlformats-officedocument.presentationml.notesSlide+xml"/>
  <Override PartName="/ppt/notesSlides/notesSlide81.xml" ContentType="application/vnd.openxmlformats-officedocument.presentationml.notesSlide+xml"/>
  <Override PartName="/ppt/notesSlides/notesSlide98.xml" ContentType="application/vnd.openxmlformats-officedocument.presentationml.notesSlide+xml"/>
  <Override PartName="/ppt/notesSlides/notesSlide80.xml" ContentType="application/vnd.openxmlformats-officedocument.presentationml.notesSlide+xml"/>
  <Override PartName="/ppt/notesSlides/notesSlide79.xml" ContentType="application/vnd.openxmlformats-officedocument.presentationml.notesSlide+xml"/>
  <Override PartName="/ppt/notesSlides/notesSlide99.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9.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3.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13.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9.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60.xml" ContentType="application/vnd.openxmlformats-officedocument.presentationml.notesSlide+xml"/>
  <Override PartName="/ppt/notesSlides/notesSlide26.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47.xml" ContentType="application/vnd.openxmlformats-officedocument.presentationml.notesSlide+xml"/>
  <Override PartName="/ppt/notesSlides/notesSlide46.xml" ContentType="application/vnd.openxmlformats-officedocument.presentationml.notesSlide+xml"/>
  <Override PartName="/ppt/notesSlides/notesSlide45.xml" ContentType="application/vnd.openxmlformats-officedocument.presentationml.notesSlide+xml"/>
  <Override PartName="/ppt/notesSlides/notesSlide44.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43.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0.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03"/>
  </p:notesMasterIdLst>
  <p:handoutMasterIdLst>
    <p:handoutMasterId r:id="rId104"/>
  </p:handoutMasterIdLst>
  <p:sldIdLst>
    <p:sldId id="256" r:id="rId2"/>
    <p:sldId id="442" r:id="rId3"/>
    <p:sldId id="441" r:id="rId4"/>
    <p:sldId id="443" r:id="rId5"/>
    <p:sldId id="446" r:id="rId6"/>
    <p:sldId id="448" r:id="rId7"/>
    <p:sldId id="463" r:id="rId8"/>
    <p:sldId id="529" r:id="rId9"/>
    <p:sldId id="530" r:id="rId10"/>
    <p:sldId id="531" r:id="rId11"/>
    <p:sldId id="532" r:id="rId12"/>
    <p:sldId id="533" r:id="rId13"/>
    <p:sldId id="534" r:id="rId14"/>
    <p:sldId id="535" r:id="rId15"/>
    <p:sldId id="536" r:id="rId16"/>
    <p:sldId id="537" r:id="rId17"/>
    <p:sldId id="518" r:id="rId18"/>
    <p:sldId id="519" r:id="rId19"/>
    <p:sldId id="521" r:id="rId20"/>
    <p:sldId id="522" r:id="rId21"/>
    <p:sldId id="523" r:id="rId22"/>
    <p:sldId id="524" r:id="rId23"/>
    <p:sldId id="525" r:id="rId24"/>
    <p:sldId id="526" r:id="rId25"/>
    <p:sldId id="538" r:id="rId26"/>
    <p:sldId id="539" r:id="rId27"/>
    <p:sldId id="527" r:id="rId28"/>
    <p:sldId id="557" r:id="rId29"/>
    <p:sldId id="540" r:id="rId30"/>
    <p:sldId id="541" r:id="rId31"/>
    <p:sldId id="542" r:id="rId32"/>
    <p:sldId id="543" r:id="rId33"/>
    <p:sldId id="544" r:id="rId34"/>
    <p:sldId id="545" r:id="rId35"/>
    <p:sldId id="549" r:id="rId36"/>
    <p:sldId id="655" r:id="rId37"/>
    <p:sldId id="656" r:id="rId38"/>
    <p:sldId id="657" r:id="rId39"/>
    <p:sldId id="658" r:id="rId40"/>
    <p:sldId id="659" r:id="rId41"/>
    <p:sldId id="660" r:id="rId42"/>
    <p:sldId id="661" r:id="rId43"/>
    <p:sldId id="662" r:id="rId44"/>
    <p:sldId id="663" r:id="rId45"/>
    <p:sldId id="664" r:id="rId46"/>
    <p:sldId id="453" r:id="rId47"/>
    <p:sldId id="553" r:id="rId48"/>
    <p:sldId id="555" r:id="rId49"/>
    <p:sldId id="554" r:id="rId50"/>
    <p:sldId id="551" r:id="rId51"/>
    <p:sldId id="556" r:id="rId52"/>
    <p:sldId id="562" r:id="rId53"/>
    <p:sldId id="603" r:id="rId54"/>
    <p:sldId id="604" r:id="rId55"/>
    <p:sldId id="605" r:id="rId56"/>
    <p:sldId id="597" r:id="rId57"/>
    <p:sldId id="598" r:id="rId58"/>
    <p:sldId id="599" r:id="rId59"/>
    <p:sldId id="600" r:id="rId60"/>
    <p:sldId id="649" r:id="rId61"/>
    <p:sldId id="650" r:id="rId62"/>
    <p:sldId id="651" r:id="rId63"/>
    <p:sldId id="652" r:id="rId64"/>
    <p:sldId id="653" r:id="rId65"/>
    <p:sldId id="665" r:id="rId66"/>
    <p:sldId id="654" r:id="rId67"/>
    <p:sldId id="602" r:id="rId68"/>
    <p:sldId id="563" r:id="rId69"/>
    <p:sldId id="564" r:id="rId70"/>
    <p:sldId id="565" r:id="rId71"/>
    <p:sldId id="566" r:id="rId72"/>
    <p:sldId id="567" r:id="rId73"/>
    <p:sldId id="619" r:id="rId74"/>
    <p:sldId id="620" r:id="rId75"/>
    <p:sldId id="668" r:id="rId76"/>
    <p:sldId id="669" r:id="rId77"/>
    <p:sldId id="623" r:id="rId78"/>
    <p:sldId id="624" r:id="rId79"/>
    <p:sldId id="670" r:id="rId80"/>
    <p:sldId id="626" r:id="rId81"/>
    <p:sldId id="627" r:id="rId82"/>
    <p:sldId id="628" r:id="rId83"/>
    <p:sldId id="671" r:id="rId84"/>
    <p:sldId id="630" r:id="rId85"/>
    <p:sldId id="631" r:id="rId86"/>
    <p:sldId id="666" r:id="rId87"/>
    <p:sldId id="632" r:id="rId88"/>
    <p:sldId id="633" r:id="rId89"/>
    <p:sldId id="634" r:id="rId90"/>
    <p:sldId id="635" r:id="rId91"/>
    <p:sldId id="636" r:id="rId92"/>
    <p:sldId id="637" r:id="rId93"/>
    <p:sldId id="638" r:id="rId94"/>
    <p:sldId id="639" r:id="rId95"/>
    <p:sldId id="640" r:id="rId96"/>
    <p:sldId id="641" r:id="rId97"/>
    <p:sldId id="642" r:id="rId98"/>
    <p:sldId id="643" r:id="rId99"/>
    <p:sldId id="667" r:id="rId100"/>
    <p:sldId id="644" r:id="rId101"/>
    <p:sldId id="646" r:id="rId102"/>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OSTNAME" initials="H"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8088" autoAdjust="0"/>
    <p:restoredTop sz="95230" autoAdjust="0"/>
  </p:normalViewPr>
  <p:slideViewPr>
    <p:cSldViewPr>
      <p:cViewPr>
        <p:scale>
          <a:sx n="50" d="100"/>
          <a:sy n="50" d="100"/>
        </p:scale>
        <p:origin x="-966" y="-180"/>
      </p:cViewPr>
      <p:guideLst>
        <p:guide orient="horz" pos="2160"/>
        <p:guide pos="2880"/>
      </p:guideLst>
    </p:cSldViewPr>
  </p:slideViewPr>
  <p:outlineViewPr>
    <p:cViewPr>
      <p:scale>
        <a:sx n="33" d="100"/>
        <a:sy n="33" d="100"/>
      </p:scale>
      <p:origin x="0" y="1054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customXml" Target="../customXml/item3.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customXml" Target="../customXml/item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customXml" Target="../customXml/item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0"/>
            <a:ext cx="2949190" cy="497048"/>
          </a:xfrm>
          <a:prstGeom prst="rect">
            <a:avLst/>
          </a:prstGeom>
        </p:spPr>
        <p:txBody>
          <a:bodyPr vert="horz" lIns="93220" tIns="46608" rIns="93220" bIns="46608"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385" y="0"/>
            <a:ext cx="2949190" cy="497048"/>
          </a:xfrm>
          <a:prstGeom prst="rect">
            <a:avLst/>
          </a:prstGeom>
        </p:spPr>
        <p:txBody>
          <a:bodyPr vert="horz" lIns="93220" tIns="46608" rIns="93220" bIns="46608" rtlCol="0"/>
          <a:lstStyle>
            <a:lvl1pPr algn="r">
              <a:defRPr sz="1200"/>
            </a:lvl1pPr>
          </a:lstStyle>
          <a:p>
            <a:fld id="{FD3ADC6C-0A69-4C30-8B87-6D0144EAB3B0}" type="datetimeFigureOut">
              <a:rPr kumimoji="1" lang="ja-JP" altLang="en-US" smtClean="0"/>
              <a:t>2017/2/21</a:t>
            </a:fld>
            <a:endParaRPr kumimoji="1" lang="ja-JP" altLang="en-US"/>
          </a:p>
        </p:txBody>
      </p:sp>
      <p:sp>
        <p:nvSpPr>
          <p:cNvPr id="4" name="フッター プレースホルダー 3"/>
          <p:cNvSpPr>
            <a:spLocks noGrp="1"/>
          </p:cNvSpPr>
          <p:nvPr>
            <p:ph type="ftr" sz="quarter" idx="2"/>
          </p:nvPr>
        </p:nvSpPr>
        <p:spPr>
          <a:xfrm>
            <a:off x="5" y="9440676"/>
            <a:ext cx="2949190" cy="497048"/>
          </a:xfrm>
          <a:prstGeom prst="rect">
            <a:avLst/>
          </a:prstGeom>
        </p:spPr>
        <p:txBody>
          <a:bodyPr vert="horz" lIns="93220" tIns="46608" rIns="93220" bIns="46608"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385" y="9440676"/>
            <a:ext cx="2949190" cy="497048"/>
          </a:xfrm>
          <a:prstGeom prst="rect">
            <a:avLst/>
          </a:prstGeom>
        </p:spPr>
        <p:txBody>
          <a:bodyPr vert="horz" lIns="93220" tIns="46608" rIns="93220" bIns="46608" rtlCol="0" anchor="b"/>
          <a:lstStyle>
            <a:lvl1pPr algn="r">
              <a:defRPr sz="1200"/>
            </a:lvl1pPr>
          </a:lstStyle>
          <a:p>
            <a:fld id="{C728B60C-6745-431B-B9B6-A892AC2FDF1E}" type="slidenum">
              <a:rPr kumimoji="1" lang="ja-JP" altLang="en-US" smtClean="0"/>
              <a:t>‹#›</a:t>
            </a:fld>
            <a:endParaRPr kumimoji="1" lang="ja-JP" altLang="en-US"/>
          </a:p>
        </p:txBody>
      </p:sp>
    </p:spTree>
    <p:extLst>
      <p:ext uri="{BB962C8B-B14F-4D97-AF65-F5344CB8AC3E}">
        <p14:creationId xmlns:p14="http://schemas.microsoft.com/office/powerpoint/2010/main" val="337755293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7"/>
            <a:ext cx="2949788" cy="496967"/>
          </a:xfrm>
          <a:prstGeom prst="rect">
            <a:avLst/>
          </a:prstGeom>
        </p:spPr>
        <p:txBody>
          <a:bodyPr vert="horz" lIns="91405" tIns="45706" rIns="91405" bIns="4570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3" y="7"/>
            <a:ext cx="2949788" cy="496967"/>
          </a:xfrm>
          <a:prstGeom prst="rect">
            <a:avLst/>
          </a:prstGeom>
        </p:spPr>
        <p:txBody>
          <a:bodyPr vert="horz" lIns="91405" tIns="45706" rIns="91405" bIns="45706" rtlCol="0"/>
          <a:lstStyle>
            <a:lvl1pPr algn="r">
              <a:defRPr sz="1200"/>
            </a:lvl1pPr>
          </a:lstStyle>
          <a:p>
            <a:fld id="{ECF6F7F8-8913-4732-AEA3-7F832FCF49E4}" type="datetimeFigureOut">
              <a:rPr kumimoji="1" lang="ja-JP" altLang="en-US" smtClean="0"/>
              <a:t>2017/2/21</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05" tIns="45706" rIns="91405" bIns="45706"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05" tIns="45706" rIns="91405" bIns="45706"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53"/>
            <a:ext cx="2949788" cy="496967"/>
          </a:xfrm>
          <a:prstGeom prst="rect">
            <a:avLst/>
          </a:prstGeom>
        </p:spPr>
        <p:txBody>
          <a:bodyPr vert="horz" lIns="91405" tIns="45706" rIns="91405" bIns="4570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3" y="9440653"/>
            <a:ext cx="2949788" cy="496967"/>
          </a:xfrm>
          <a:prstGeom prst="rect">
            <a:avLst/>
          </a:prstGeom>
        </p:spPr>
        <p:txBody>
          <a:bodyPr vert="horz" lIns="91405" tIns="45706" rIns="91405" bIns="45706" rtlCol="0" anchor="b"/>
          <a:lstStyle>
            <a:lvl1pPr algn="r">
              <a:defRPr sz="1200"/>
            </a:lvl1pPr>
          </a:lstStyle>
          <a:p>
            <a:fld id="{54ED8BD2-EA18-4486-8D13-45C074BF6543}" type="slidenum">
              <a:rPr kumimoji="1" lang="ja-JP" altLang="en-US" smtClean="0"/>
              <a:t>‹#›</a:t>
            </a:fld>
            <a:endParaRPr kumimoji="1" lang="ja-JP" altLang="en-US"/>
          </a:p>
        </p:txBody>
      </p:sp>
    </p:spTree>
    <p:extLst>
      <p:ext uri="{BB962C8B-B14F-4D97-AF65-F5344CB8AC3E}">
        <p14:creationId xmlns:p14="http://schemas.microsoft.com/office/powerpoint/2010/main" val="332242213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048991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10</a:t>
            </a:fld>
            <a:endParaRPr kumimoji="1" lang="ja-JP" altLang="en-US"/>
          </a:p>
        </p:txBody>
      </p:sp>
    </p:spTree>
    <p:extLst>
      <p:ext uri="{BB962C8B-B14F-4D97-AF65-F5344CB8AC3E}">
        <p14:creationId xmlns:p14="http://schemas.microsoft.com/office/powerpoint/2010/main" val="330145532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100</a:t>
            </a:fld>
            <a:endParaRPr kumimoji="1" lang="ja-JP" altLang="en-US"/>
          </a:p>
        </p:txBody>
      </p:sp>
    </p:spTree>
    <p:extLst>
      <p:ext uri="{BB962C8B-B14F-4D97-AF65-F5344CB8AC3E}">
        <p14:creationId xmlns:p14="http://schemas.microsoft.com/office/powerpoint/2010/main" val="234331450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101</a:t>
            </a:fld>
            <a:endParaRPr kumimoji="1" lang="ja-JP" altLang="en-US"/>
          </a:p>
        </p:txBody>
      </p:sp>
    </p:spTree>
    <p:extLst>
      <p:ext uri="{BB962C8B-B14F-4D97-AF65-F5344CB8AC3E}">
        <p14:creationId xmlns:p14="http://schemas.microsoft.com/office/powerpoint/2010/main" val="80799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11</a:t>
            </a:fld>
            <a:endParaRPr kumimoji="1" lang="ja-JP" altLang="en-US"/>
          </a:p>
        </p:txBody>
      </p:sp>
    </p:spTree>
    <p:extLst>
      <p:ext uri="{BB962C8B-B14F-4D97-AF65-F5344CB8AC3E}">
        <p14:creationId xmlns:p14="http://schemas.microsoft.com/office/powerpoint/2010/main" val="3179852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12</a:t>
            </a:fld>
            <a:endParaRPr kumimoji="1" lang="ja-JP" altLang="en-US"/>
          </a:p>
        </p:txBody>
      </p:sp>
    </p:spTree>
    <p:extLst>
      <p:ext uri="{BB962C8B-B14F-4D97-AF65-F5344CB8AC3E}">
        <p14:creationId xmlns:p14="http://schemas.microsoft.com/office/powerpoint/2010/main" val="3916668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13</a:t>
            </a:fld>
            <a:endParaRPr kumimoji="1" lang="ja-JP" altLang="en-US"/>
          </a:p>
        </p:txBody>
      </p:sp>
    </p:spTree>
    <p:extLst>
      <p:ext uri="{BB962C8B-B14F-4D97-AF65-F5344CB8AC3E}">
        <p14:creationId xmlns:p14="http://schemas.microsoft.com/office/powerpoint/2010/main" val="3993693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14</a:t>
            </a:fld>
            <a:endParaRPr kumimoji="1" lang="ja-JP" altLang="en-US"/>
          </a:p>
        </p:txBody>
      </p:sp>
    </p:spTree>
    <p:extLst>
      <p:ext uri="{BB962C8B-B14F-4D97-AF65-F5344CB8AC3E}">
        <p14:creationId xmlns:p14="http://schemas.microsoft.com/office/powerpoint/2010/main" val="2905786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15</a:t>
            </a:fld>
            <a:endParaRPr kumimoji="1" lang="ja-JP" altLang="en-US"/>
          </a:p>
        </p:txBody>
      </p:sp>
    </p:spTree>
    <p:extLst>
      <p:ext uri="{BB962C8B-B14F-4D97-AF65-F5344CB8AC3E}">
        <p14:creationId xmlns:p14="http://schemas.microsoft.com/office/powerpoint/2010/main" val="1199066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16</a:t>
            </a:fld>
            <a:endParaRPr kumimoji="1" lang="ja-JP" altLang="en-US"/>
          </a:p>
        </p:txBody>
      </p:sp>
    </p:spTree>
    <p:extLst>
      <p:ext uri="{BB962C8B-B14F-4D97-AF65-F5344CB8AC3E}">
        <p14:creationId xmlns:p14="http://schemas.microsoft.com/office/powerpoint/2010/main" val="2566069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17</a:t>
            </a:fld>
            <a:endParaRPr kumimoji="1" lang="ja-JP" altLang="en-US"/>
          </a:p>
        </p:txBody>
      </p:sp>
    </p:spTree>
    <p:extLst>
      <p:ext uri="{BB962C8B-B14F-4D97-AF65-F5344CB8AC3E}">
        <p14:creationId xmlns:p14="http://schemas.microsoft.com/office/powerpoint/2010/main" val="89815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18</a:t>
            </a:fld>
            <a:endParaRPr kumimoji="1" lang="ja-JP" altLang="en-US"/>
          </a:p>
        </p:txBody>
      </p:sp>
    </p:spTree>
    <p:extLst>
      <p:ext uri="{BB962C8B-B14F-4D97-AF65-F5344CB8AC3E}">
        <p14:creationId xmlns:p14="http://schemas.microsoft.com/office/powerpoint/2010/main" val="668624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19</a:t>
            </a:fld>
            <a:endParaRPr kumimoji="1" lang="ja-JP" altLang="en-US"/>
          </a:p>
        </p:txBody>
      </p:sp>
    </p:spTree>
    <p:extLst>
      <p:ext uri="{BB962C8B-B14F-4D97-AF65-F5344CB8AC3E}">
        <p14:creationId xmlns:p14="http://schemas.microsoft.com/office/powerpoint/2010/main" val="1469873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2</a:t>
            </a:fld>
            <a:endParaRPr kumimoji="1" lang="ja-JP" altLang="en-US"/>
          </a:p>
        </p:txBody>
      </p:sp>
    </p:spTree>
    <p:extLst>
      <p:ext uri="{BB962C8B-B14F-4D97-AF65-F5344CB8AC3E}">
        <p14:creationId xmlns:p14="http://schemas.microsoft.com/office/powerpoint/2010/main" val="22102620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20</a:t>
            </a:fld>
            <a:endParaRPr kumimoji="1" lang="ja-JP" altLang="en-US"/>
          </a:p>
        </p:txBody>
      </p:sp>
    </p:spTree>
    <p:extLst>
      <p:ext uri="{BB962C8B-B14F-4D97-AF65-F5344CB8AC3E}">
        <p14:creationId xmlns:p14="http://schemas.microsoft.com/office/powerpoint/2010/main" val="4918921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21</a:t>
            </a:fld>
            <a:endParaRPr kumimoji="1" lang="ja-JP" altLang="en-US"/>
          </a:p>
        </p:txBody>
      </p:sp>
    </p:spTree>
    <p:extLst>
      <p:ext uri="{BB962C8B-B14F-4D97-AF65-F5344CB8AC3E}">
        <p14:creationId xmlns:p14="http://schemas.microsoft.com/office/powerpoint/2010/main" val="4216562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22</a:t>
            </a:fld>
            <a:endParaRPr kumimoji="1" lang="ja-JP" altLang="en-US"/>
          </a:p>
        </p:txBody>
      </p:sp>
    </p:spTree>
    <p:extLst>
      <p:ext uri="{BB962C8B-B14F-4D97-AF65-F5344CB8AC3E}">
        <p14:creationId xmlns:p14="http://schemas.microsoft.com/office/powerpoint/2010/main" val="2655699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23</a:t>
            </a:fld>
            <a:endParaRPr kumimoji="1" lang="ja-JP" altLang="en-US"/>
          </a:p>
        </p:txBody>
      </p:sp>
    </p:spTree>
    <p:extLst>
      <p:ext uri="{BB962C8B-B14F-4D97-AF65-F5344CB8AC3E}">
        <p14:creationId xmlns:p14="http://schemas.microsoft.com/office/powerpoint/2010/main" val="31398011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24</a:t>
            </a:fld>
            <a:endParaRPr kumimoji="1" lang="ja-JP" altLang="en-US"/>
          </a:p>
        </p:txBody>
      </p:sp>
    </p:spTree>
    <p:extLst>
      <p:ext uri="{BB962C8B-B14F-4D97-AF65-F5344CB8AC3E}">
        <p14:creationId xmlns:p14="http://schemas.microsoft.com/office/powerpoint/2010/main" val="13951612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25</a:t>
            </a:fld>
            <a:endParaRPr kumimoji="1" lang="ja-JP" altLang="en-US"/>
          </a:p>
        </p:txBody>
      </p:sp>
    </p:spTree>
    <p:extLst>
      <p:ext uri="{BB962C8B-B14F-4D97-AF65-F5344CB8AC3E}">
        <p14:creationId xmlns:p14="http://schemas.microsoft.com/office/powerpoint/2010/main" val="4202536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26</a:t>
            </a:fld>
            <a:endParaRPr kumimoji="1" lang="ja-JP" altLang="en-US"/>
          </a:p>
        </p:txBody>
      </p:sp>
    </p:spTree>
    <p:extLst>
      <p:ext uri="{BB962C8B-B14F-4D97-AF65-F5344CB8AC3E}">
        <p14:creationId xmlns:p14="http://schemas.microsoft.com/office/powerpoint/2010/main" val="12369234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27</a:t>
            </a:fld>
            <a:endParaRPr kumimoji="1" lang="ja-JP" altLang="en-US"/>
          </a:p>
        </p:txBody>
      </p:sp>
    </p:spTree>
    <p:extLst>
      <p:ext uri="{BB962C8B-B14F-4D97-AF65-F5344CB8AC3E}">
        <p14:creationId xmlns:p14="http://schemas.microsoft.com/office/powerpoint/2010/main" val="38303068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28</a:t>
            </a:fld>
            <a:endParaRPr kumimoji="1" lang="ja-JP" altLang="en-US"/>
          </a:p>
        </p:txBody>
      </p:sp>
    </p:spTree>
    <p:extLst>
      <p:ext uri="{BB962C8B-B14F-4D97-AF65-F5344CB8AC3E}">
        <p14:creationId xmlns:p14="http://schemas.microsoft.com/office/powerpoint/2010/main" val="15993978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29</a:t>
            </a:fld>
            <a:endParaRPr kumimoji="1" lang="ja-JP" altLang="en-US"/>
          </a:p>
        </p:txBody>
      </p:sp>
    </p:spTree>
    <p:extLst>
      <p:ext uri="{BB962C8B-B14F-4D97-AF65-F5344CB8AC3E}">
        <p14:creationId xmlns:p14="http://schemas.microsoft.com/office/powerpoint/2010/main" val="3288576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a:t>
            </a:fld>
            <a:endParaRPr kumimoji="1" lang="ja-JP" altLang="en-US"/>
          </a:p>
        </p:txBody>
      </p:sp>
    </p:spTree>
    <p:extLst>
      <p:ext uri="{BB962C8B-B14F-4D97-AF65-F5344CB8AC3E}">
        <p14:creationId xmlns:p14="http://schemas.microsoft.com/office/powerpoint/2010/main" val="14933919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30</a:t>
            </a:fld>
            <a:endParaRPr kumimoji="1" lang="ja-JP" altLang="en-US"/>
          </a:p>
        </p:txBody>
      </p:sp>
    </p:spTree>
    <p:extLst>
      <p:ext uri="{BB962C8B-B14F-4D97-AF65-F5344CB8AC3E}">
        <p14:creationId xmlns:p14="http://schemas.microsoft.com/office/powerpoint/2010/main" val="24479197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31</a:t>
            </a:fld>
            <a:endParaRPr kumimoji="1" lang="ja-JP" altLang="en-US"/>
          </a:p>
        </p:txBody>
      </p:sp>
    </p:spTree>
    <p:extLst>
      <p:ext uri="{BB962C8B-B14F-4D97-AF65-F5344CB8AC3E}">
        <p14:creationId xmlns:p14="http://schemas.microsoft.com/office/powerpoint/2010/main" val="12229809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32</a:t>
            </a:fld>
            <a:endParaRPr kumimoji="1" lang="ja-JP" altLang="en-US"/>
          </a:p>
        </p:txBody>
      </p:sp>
    </p:spTree>
    <p:extLst>
      <p:ext uri="{BB962C8B-B14F-4D97-AF65-F5344CB8AC3E}">
        <p14:creationId xmlns:p14="http://schemas.microsoft.com/office/powerpoint/2010/main" val="30914827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33</a:t>
            </a:fld>
            <a:endParaRPr kumimoji="1" lang="ja-JP" altLang="en-US"/>
          </a:p>
        </p:txBody>
      </p:sp>
    </p:spTree>
    <p:extLst>
      <p:ext uri="{BB962C8B-B14F-4D97-AF65-F5344CB8AC3E}">
        <p14:creationId xmlns:p14="http://schemas.microsoft.com/office/powerpoint/2010/main" val="26805897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34</a:t>
            </a:fld>
            <a:endParaRPr kumimoji="1" lang="ja-JP" altLang="en-US"/>
          </a:p>
        </p:txBody>
      </p:sp>
    </p:spTree>
    <p:extLst>
      <p:ext uri="{BB962C8B-B14F-4D97-AF65-F5344CB8AC3E}">
        <p14:creationId xmlns:p14="http://schemas.microsoft.com/office/powerpoint/2010/main" val="26881181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35</a:t>
            </a:fld>
            <a:endParaRPr kumimoji="1" lang="ja-JP" altLang="en-US"/>
          </a:p>
        </p:txBody>
      </p:sp>
    </p:spTree>
    <p:extLst>
      <p:ext uri="{BB962C8B-B14F-4D97-AF65-F5344CB8AC3E}">
        <p14:creationId xmlns:p14="http://schemas.microsoft.com/office/powerpoint/2010/main" val="20759226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36</a:t>
            </a:fld>
            <a:endParaRPr kumimoji="1" lang="ja-JP" altLang="en-US"/>
          </a:p>
        </p:txBody>
      </p:sp>
    </p:spTree>
    <p:extLst>
      <p:ext uri="{BB962C8B-B14F-4D97-AF65-F5344CB8AC3E}">
        <p14:creationId xmlns:p14="http://schemas.microsoft.com/office/powerpoint/2010/main" val="5501371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37</a:t>
            </a:fld>
            <a:endParaRPr kumimoji="1" lang="ja-JP" altLang="en-US"/>
          </a:p>
        </p:txBody>
      </p:sp>
    </p:spTree>
    <p:extLst>
      <p:ext uri="{BB962C8B-B14F-4D97-AF65-F5344CB8AC3E}">
        <p14:creationId xmlns:p14="http://schemas.microsoft.com/office/powerpoint/2010/main" val="12652144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38</a:t>
            </a:fld>
            <a:endParaRPr kumimoji="1" lang="ja-JP" altLang="en-US"/>
          </a:p>
        </p:txBody>
      </p:sp>
    </p:spTree>
    <p:extLst>
      <p:ext uri="{BB962C8B-B14F-4D97-AF65-F5344CB8AC3E}">
        <p14:creationId xmlns:p14="http://schemas.microsoft.com/office/powerpoint/2010/main" val="38701097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39</a:t>
            </a:fld>
            <a:endParaRPr kumimoji="1" lang="ja-JP" altLang="en-US"/>
          </a:p>
        </p:txBody>
      </p:sp>
    </p:spTree>
    <p:extLst>
      <p:ext uri="{BB962C8B-B14F-4D97-AF65-F5344CB8AC3E}">
        <p14:creationId xmlns:p14="http://schemas.microsoft.com/office/powerpoint/2010/main" val="324042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a:t>
            </a:fld>
            <a:endParaRPr kumimoji="1" lang="ja-JP" altLang="en-US"/>
          </a:p>
        </p:txBody>
      </p:sp>
    </p:spTree>
    <p:extLst>
      <p:ext uri="{BB962C8B-B14F-4D97-AF65-F5344CB8AC3E}">
        <p14:creationId xmlns:p14="http://schemas.microsoft.com/office/powerpoint/2010/main" val="38539955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40</a:t>
            </a:fld>
            <a:endParaRPr kumimoji="1" lang="ja-JP" altLang="en-US"/>
          </a:p>
        </p:txBody>
      </p:sp>
    </p:spTree>
    <p:extLst>
      <p:ext uri="{BB962C8B-B14F-4D97-AF65-F5344CB8AC3E}">
        <p14:creationId xmlns:p14="http://schemas.microsoft.com/office/powerpoint/2010/main" val="8221275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41</a:t>
            </a:fld>
            <a:endParaRPr kumimoji="1" lang="ja-JP" altLang="en-US"/>
          </a:p>
        </p:txBody>
      </p:sp>
    </p:spTree>
    <p:extLst>
      <p:ext uri="{BB962C8B-B14F-4D97-AF65-F5344CB8AC3E}">
        <p14:creationId xmlns:p14="http://schemas.microsoft.com/office/powerpoint/2010/main" val="41022635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42</a:t>
            </a:fld>
            <a:endParaRPr kumimoji="1" lang="ja-JP" altLang="en-US"/>
          </a:p>
        </p:txBody>
      </p:sp>
    </p:spTree>
    <p:extLst>
      <p:ext uri="{BB962C8B-B14F-4D97-AF65-F5344CB8AC3E}">
        <p14:creationId xmlns:p14="http://schemas.microsoft.com/office/powerpoint/2010/main" val="19687401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43</a:t>
            </a:fld>
            <a:endParaRPr kumimoji="1" lang="ja-JP" altLang="en-US"/>
          </a:p>
        </p:txBody>
      </p:sp>
    </p:spTree>
    <p:extLst>
      <p:ext uri="{BB962C8B-B14F-4D97-AF65-F5344CB8AC3E}">
        <p14:creationId xmlns:p14="http://schemas.microsoft.com/office/powerpoint/2010/main" val="19687401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44</a:t>
            </a:fld>
            <a:endParaRPr kumimoji="1" lang="ja-JP" altLang="en-US"/>
          </a:p>
        </p:txBody>
      </p:sp>
    </p:spTree>
    <p:extLst>
      <p:ext uri="{BB962C8B-B14F-4D97-AF65-F5344CB8AC3E}">
        <p14:creationId xmlns:p14="http://schemas.microsoft.com/office/powerpoint/2010/main" val="19687401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45</a:t>
            </a:fld>
            <a:endParaRPr kumimoji="1" lang="ja-JP" altLang="en-US"/>
          </a:p>
        </p:txBody>
      </p:sp>
    </p:spTree>
    <p:extLst>
      <p:ext uri="{BB962C8B-B14F-4D97-AF65-F5344CB8AC3E}">
        <p14:creationId xmlns:p14="http://schemas.microsoft.com/office/powerpoint/2010/main" val="19577189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46</a:t>
            </a:fld>
            <a:endParaRPr kumimoji="1" lang="ja-JP" altLang="en-US"/>
          </a:p>
        </p:txBody>
      </p:sp>
    </p:spTree>
    <p:extLst>
      <p:ext uri="{BB962C8B-B14F-4D97-AF65-F5344CB8AC3E}">
        <p14:creationId xmlns:p14="http://schemas.microsoft.com/office/powerpoint/2010/main" val="15256814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47</a:t>
            </a:fld>
            <a:endParaRPr kumimoji="1" lang="ja-JP" altLang="en-US"/>
          </a:p>
        </p:txBody>
      </p:sp>
    </p:spTree>
    <p:extLst>
      <p:ext uri="{BB962C8B-B14F-4D97-AF65-F5344CB8AC3E}">
        <p14:creationId xmlns:p14="http://schemas.microsoft.com/office/powerpoint/2010/main" val="33694267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48</a:t>
            </a:fld>
            <a:endParaRPr kumimoji="1" lang="ja-JP" altLang="en-US"/>
          </a:p>
        </p:txBody>
      </p:sp>
    </p:spTree>
    <p:extLst>
      <p:ext uri="{BB962C8B-B14F-4D97-AF65-F5344CB8AC3E}">
        <p14:creationId xmlns:p14="http://schemas.microsoft.com/office/powerpoint/2010/main" val="18958335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49</a:t>
            </a:fld>
            <a:endParaRPr kumimoji="1" lang="ja-JP" altLang="en-US"/>
          </a:p>
        </p:txBody>
      </p:sp>
    </p:spTree>
    <p:extLst>
      <p:ext uri="{BB962C8B-B14F-4D97-AF65-F5344CB8AC3E}">
        <p14:creationId xmlns:p14="http://schemas.microsoft.com/office/powerpoint/2010/main" val="2630774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5</a:t>
            </a:fld>
            <a:endParaRPr kumimoji="1" lang="ja-JP" altLang="en-US"/>
          </a:p>
        </p:txBody>
      </p:sp>
    </p:spTree>
    <p:extLst>
      <p:ext uri="{BB962C8B-B14F-4D97-AF65-F5344CB8AC3E}">
        <p14:creationId xmlns:p14="http://schemas.microsoft.com/office/powerpoint/2010/main" val="15256814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50</a:t>
            </a:fld>
            <a:endParaRPr kumimoji="1" lang="ja-JP" altLang="en-US"/>
          </a:p>
        </p:txBody>
      </p:sp>
    </p:spTree>
    <p:extLst>
      <p:ext uri="{BB962C8B-B14F-4D97-AF65-F5344CB8AC3E}">
        <p14:creationId xmlns:p14="http://schemas.microsoft.com/office/powerpoint/2010/main" val="22867556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51</a:t>
            </a:fld>
            <a:endParaRPr kumimoji="1" lang="ja-JP" altLang="en-US"/>
          </a:p>
        </p:txBody>
      </p:sp>
    </p:spTree>
    <p:extLst>
      <p:ext uri="{BB962C8B-B14F-4D97-AF65-F5344CB8AC3E}">
        <p14:creationId xmlns:p14="http://schemas.microsoft.com/office/powerpoint/2010/main" val="29975838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52</a:t>
            </a:fld>
            <a:endParaRPr kumimoji="1" lang="ja-JP" altLang="en-US"/>
          </a:p>
        </p:txBody>
      </p:sp>
    </p:spTree>
    <p:extLst>
      <p:ext uri="{BB962C8B-B14F-4D97-AF65-F5344CB8AC3E}">
        <p14:creationId xmlns:p14="http://schemas.microsoft.com/office/powerpoint/2010/main" val="26912747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53</a:t>
            </a:fld>
            <a:endParaRPr kumimoji="1" lang="ja-JP" altLang="en-US"/>
          </a:p>
        </p:txBody>
      </p:sp>
    </p:spTree>
    <p:extLst>
      <p:ext uri="{BB962C8B-B14F-4D97-AF65-F5344CB8AC3E}">
        <p14:creationId xmlns:p14="http://schemas.microsoft.com/office/powerpoint/2010/main" val="26516824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54</a:t>
            </a:fld>
            <a:endParaRPr kumimoji="1" lang="ja-JP" altLang="en-US"/>
          </a:p>
        </p:txBody>
      </p:sp>
    </p:spTree>
    <p:extLst>
      <p:ext uri="{BB962C8B-B14F-4D97-AF65-F5344CB8AC3E}">
        <p14:creationId xmlns:p14="http://schemas.microsoft.com/office/powerpoint/2010/main" val="7974080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55</a:t>
            </a:fld>
            <a:endParaRPr kumimoji="1" lang="ja-JP" altLang="en-US"/>
          </a:p>
        </p:txBody>
      </p:sp>
    </p:spTree>
    <p:extLst>
      <p:ext uri="{BB962C8B-B14F-4D97-AF65-F5344CB8AC3E}">
        <p14:creationId xmlns:p14="http://schemas.microsoft.com/office/powerpoint/2010/main" val="27932522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56</a:t>
            </a:fld>
            <a:endParaRPr kumimoji="1" lang="ja-JP" altLang="en-US"/>
          </a:p>
        </p:txBody>
      </p:sp>
    </p:spTree>
    <p:extLst>
      <p:ext uri="{BB962C8B-B14F-4D97-AF65-F5344CB8AC3E}">
        <p14:creationId xmlns:p14="http://schemas.microsoft.com/office/powerpoint/2010/main" val="28390675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57</a:t>
            </a:fld>
            <a:endParaRPr kumimoji="1" lang="ja-JP" altLang="en-US"/>
          </a:p>
        </p:txBody>
      </p:sp>
    </p:spTree>
    <p:extLst>
      <p:ext uri="{BB962C8B-B14F-4D97-AF65-F5344CB8AC3E}">
        <p14:creationId xmlns:p14="http://schemas.microsoft.com/office/powerpoint/2010/main" val="41742029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58</a:t>
            </a:fld>
            <a:endParaRPr kumimoji="1" lang="ja-JP" altLang="en-US"/>
          </a:p>
        </p:txBody>
      </p:sp>
    </p:spTree>
    <p:extLst>
      <p:ext uri="{BB962C8B-B14F-4D97-AF65-F5344CB8AC3E}">
        <p14:creationId xmlns:p14="http://schemas.microsoft.com/office/powerpoint/2010/main" val="531149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solidFill>
                  <a:srgbClr val="FF0000"/>
                </a:solidFill>
              </a:rPr>
              <a:t>・今回想定しているのは表層崩壊なので</a:t>
            </a:r>
            <a:r>
              <a:rPr kumimoji="1" lang="ja-JP" altLang="en-US" sz="1200" dirty="0" err="1" smtClean="0">
                <a:solidFill>
                  <a:srgbClr val="FF0000"/>
                </a:solidFill>
              </a:rPr>
              <a:t>。。。</a:t>
            </a:r>
            <a:r>
              <a:rPr kumimoji="1" lang="ja-JP" altLang="en-US" sz="1200" dirty="0" smtClean="0">
                <a:solidFill>
                  <a:srgbClr val="FF0000"/>
                </a:solidFill>
              </a:rPr>
              <a:t>という説明をしようと考えていますが、真砂土の場合も同じ事が言えますでしょうか？</a:t>
            </a:r>
            <a:endParaRPr kumimoji="1" lang="en-US" altLang="ja-JP" sz="1200" dirty="0" smtClean="0">
              <a:solidFill>
                <a:srgbClr val="FF0000"/>
              </a:solidFill>
            </a:endParaRPr>
          </a:p>
          <a:p>
            <a:r>
              <a:rPr lang="ja-JP" altLang="en-US" sz="1200" dirty="0" smtClean="0">
                <a:solidFill>
                  <a:srgbClr val="0000FF"/>
                </a:solidFill>
              </a:rPr>
              <a:t>⇒基本的には、ゆるく堆積している表層部分（風化層や崩壊土等）</a:t>
            </a:r>
            <a:endParaRPr kumimoji="1" lang="en-US" altLang="ja-JP" sz="1200" dirty="0" smtClean="0">
              <a:solidFill>
                <a:srgbClr val="0000FF"/>
              </a:solidFill>
            </a:endParaRPr>
          </a:p>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59</a:t>
            </a:fld>
            <a:endParaRPr kumimoji="1" lang="ja-JP" altLang="en-US"/>
          </a:p>
        </p:txBody>
      </p:sp>
    </p:spTree>
    <p:extLst>
      <p:ext uri="{BB962C8B-B14F-4D97-AF65-F5344CB8AC3E}">
        <p14:creationId xmlns:p14="http://schemas.microsoft.com/office/powerpoint/2010/main" val="3971404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6</a:t>
            </a:fld>
            <a:endParaRPr kumimoji="1" lang="ja-JP" altLang="en-US"/>
          </a:p>
        </p:txBody>
      </p:sp>
    </p:spTree>
    <p:extLst>
      <p:ext uri="{BB962C8B-B14F-4D97-AF65-F5344CB8AC3E}">
        <p14:creationId xmlns:p14="http://schemas.microsoft.com/office/powerpoint/2010/main" val="34568484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60</a:t>
            </a:fld>
            <a:endParaRPr kumimoji="1" lang="ja-JP" altLang="en-US"/>
          </a:p>
        </p:txBody>
      </p:sp>
    </p:spTree>
    <p:extLst>
      <p:ext uri="{BB962C8B-B14F-4D97-AF65-F5344CB8AC3E}">
        <p14:creationId xmlns:p14="http://schemas.microsoft.com/office/powerpoint/2010/main" val="12294708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a:p>
            <a:r>
              <a:rPr kumimoji="1" lang="ja-JP" altLang="en-US" dirty="0" smtClean="0"/>
              <a:t>①</a:t>
            </a:r>
            <a:r>
              <a:rPr lang="ja-JP" altLang="en-US" dirty="0" smtClean="0"/>
              <a:t>異常気象時通行規制区間もしくはその近傍</a:t>
            </a:r>
            <a:endParaRPr kumimoji="1" lang="en-US" altLang="ja-JP" dirty="0" smtClean="0"/>
          </a:p>
          <a:p>
            <a:r>
              <a:rPr kumimoji="1" lang="ja-JP" altLang="en-US" dirty="0" smtClean="0"/>
              <a:t>②</a:t>
            </a:r>
            <a:r>
              <a:rPr lang="ja-JP" altLang="en-US" sz="1200" dirty="0" smtClean="0">
                <a:effectLst/>
              </a:rPr>
              <a:t>（地形要件）大阪府内の土砂災害危険箇所</a:t>
            </a:r>
            <a:endParaRPr lang="en-US" altLang="ja-JP" sz="1200" dirty="0" smtClean="0">
              <a:effectLst/>
            </a:endParaRPr>
          </a:p>
          <a:p>
            <a:r>
              <a:rPr lang="ja-JP" altLang="en-US" sz="1200" dirty="0" smtClean="0">
                <a:effectLst/>
              </a:rPr>
              <a:t>　　</a:t>
            </a:r>
            <a:r>
              <a:rPr lang="en-US" altLang="ja-JP" sz="1200" dirty="0" smtClean="0">
                <a:effectLst/>
              </a:rPr>
              <a:t>【</a:t>
            </a:r>
            <a:r>
              <a:rPr lang="ja-JP" altLang="en-US" sz="1200" dirty="0" smtClean="0">
                <a:effectLst/>
              </a:rPr>
              <a:t>土石流危険渓流</a:t>
            </a:r>
            <a:r>
              <a:rPr lang="en-US" altLang="ja-JP" sz="1200" dirty="0" smtClean="0">
                <a:effectLst/>
              </a:rPr>
              <a:t>】</a:t>
            </a:r>
            <a:r>
              <a:rPr lang="ja-JP" altLang="en-US" sz="1200" dirty="0" smtClean="0">
                <a:effectLst/>
              </a:rPr>
              <a:t>：渓流の勾配が１５</a:t>
            </a:r>
            <a:r>
              <a:rPr lang="en-US" altLang="ja-JP" sz="1200" dirty="0" smtClean="0">
                <a:effectLst/>
              </a:rPr>
              <a:t>°</a:t>
            </a:r>
            <a:r>
              <a:rPr lang="ja-JP" altLang="en-US" sz="1200" dirty="0" smtClean="0">
                <a:effectLst/>
              </a:rPr>
              <a:t>以上で保全対象要件に該当する渓流</a:t>
            </a:r>
            <a:endParaRPr lang="en-US" altLang="ja-JP" sz="1200" dirty="0" smtClean="0">
              <a:effectLst/>
            </a:endParaRPr>
          </a:p>
          <a:p>
            <a:r>
              <a:rPr lang="ja-JP" altLang="en-US" sz="1200" dirty="0" smtClean="0">
                <a:effectLst/>
              </a:rPr>
              <a:t>　　</a:t>
            </a:r>
            <a:r>
              <a:rPr lang="en-US" altLang="ja-JP" sz="1200" dirty="0" smtClean="0">
                <a:effectLst/>
              </a:rPr>
              <a:t>【</a:t>
            </a:r>
            <a:r>
              <a:rPr lang="ja-JP" altLang="en-US" sz="1200" dirty="0" smtClean="0">
                <a:effectLst/>
              </a:rPr>
              <a:t>急傾斜地崩壊危険箇所</a:t>
            </a:r>
            <a:r>
              <a:rPr lang="en-US" altLang="ja-JP" sz="1200" dirty="0" smtClean="0">
                <a:effectLst/>
              </a:rPr>
              <a:t>】</a:t>
            </a:r>
            <a:r>
              <a:rPr lang="ja-JP" altLang="en-US" sz="1200" dirty="0" smtClean="0">
                <a:effectLst/>
              </a:rPr>
              <a:t>：傾斜度３０</a:t>
            </a:r>
            <a:r>
              <a:rPr lang="en-US" altLang="ja-JP" sz="1200" dirty="0" smtClean="0">
                <a:effectLst/>
              </a:rPr>
              <a:t>°</a:t>
            </a:r>
            <a:r>
              <a:rPr lang="ja-JP" altLang="en-US" sz="1200" dirty="0" smtClean="0">
                <a:effectLst/>
              </a:rPr>
              <a:t>以上、高さ５ｍ以上の急傾斜地（人工斜面を含む）で保全対象要件に該当する箇所</a:t>
            </a:r>
            <a:endParaRPr lang="en-US" altLang="ja-JP" sz="1200" dirty="0" smtClean="0">
              <a:effectLst/>
            </a:endParaRPr>
          </a:p>
          <a:p>
            <a:r>
              <a:rPr lang="ja-JP" altLang="en-US" sz="1200" dirty="0" smtClean="0">
                <a:effectLst/>
              </a:rPr>
              <a:t>　　</a:t>
            </a:r>
            <a:r>
              <a:rPr lang="en-US" altLang="ja-JP" sz="1200" dirty="0" smtClean="0">
                <a:effectLst/>
              </a:rPr>
              <a:t>【</a:t>
            </a:r>
            <a:r>
              <a:rPr lang="ja-JP" altLang="en-US" sz="1200" dirty="0" smtClean="0">
                <a:effectLst/>
              </a:rPr>
              <a:t>地すべり危険箇所</a:t>
            </a:r>
            <a:r>
              <a:rPr lang="en-US" altLang="ja-JP" sz="1200" dirty="0" smtClean="0">
                <a:effectLst/>
              </a:rPr>
              <a:t>】</a:t>
            </a:r>
            <a:r>
              <a:rPr lang="ja-JP" altLang="en-US" sz="1200" dirty="0" smtClean="0">
                <a:effectLst/>
              </a:rPr>
              <a:t>：地すべりが発生するおそれのある箇所</a:t>
            </a:r>
            <a:endParaRPr lang="en-US" altLang="ja-JP" sz="120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③防災総点検の結果から、優先的に対策が施されようとしている箇所</a:t>
            </a:r>
            <a:endParaRPr lang="en-US" altLang="ja-JP" sz="1200" dirty="0" smtClean="0">
              <a:effectLst/>
            </a:endParaRPr>
          </a:p>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61</a:t>
            </a:fld>
            <a:endParaRPr kumimoji="1" lang="ja-JP" altLang="en-US"/>
          </a:p>
        </p:txBody>
      </p:sp>
    </p:spTree>
    <p:extLst>
      <p:ext uri="{BB962C8B-B14F-4D97-AF65-F5344CB8AC3E}">
        <p14:creationId xmlns:p14="http://schemas.microsoft.com/office/powerpoint/2010/main" val="12011519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62</a:t>
            </a:fld>
            <a:endParaRPr kumimoji="1" lang="ja-JP" altLang="en-US"/>
          </a:p>
        </p:txBody>
      </p:sp>
    </p:spTree>
    <p:extLst>
      <p:ext uri="{BB962C8B-B14F-4D97-AF65-F5344CB8AC3E}">
        <p14:creationId xmlns:p14="http://schemas.microsoft.com/office/powerpoint/2010/main" val="39788792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63</a:t>
            </a:fld>
            <a:endParaRPr kumimoji="1" lang="ja-JP" altLang="en-US"/>
          </a:p>
        </p:txBody>
      </p:sp>
    </p:spTree>
    <p:extLst>
      <p:ext uri="{BB962C8B-B14F-4D97-AF65-F5344CB8AC3E}">
        <p14:creationId xmlns:p14="http://schemas.microsoft.com/office/powerpoint/2010/main" val="21485822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64</a:t>
            </a:fld>
            <a:endParaRPr kumimoji="1" lang="ja-JP" altLang="en-US"/>
          </a:p>
        </p:txBody>
      </p:sp>
    </p:spTree>
    <p:extLst>
      <p:ext uri="{BB962C8B-B14F-4D97-AF65-F5344CB8AC3E}">
        <p14:creationId xmlns:p14="http://schemas.microsoft.com/office/powerpoint/2010/main" val="238448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65</a:t>
            </a:fld>
            <a:endParaRPr kumimoji="1" lang="ja-JP" altLang="en-US"/>
          </a:p>
        </p:txBody>
      </p:sp>
    </p:spTree>
    <p:extLst>
      <p:ext uri="{BB962C8B-B14F-4D97-AF65-F5344CB8AC3E}">
        <p14:creationId xmlns:p14="http://schemas.microsoft.com/office/powerpoint/2010/main" val="1685292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66</a:t>
            </a:fld>
            <a:endParaRPr kumimoji="1" lang="ja-JP" altLang="en-US"/>
          </a:p>
        </p:txBody>
      </p:sp>
    </p:spTree>
    <p:extLst>
      <p:ext uri="{BB962C8B-B14F-4D97-AF65-F5344CB8AC3E}">
        <p14:creationId xmlns:p14="http://schemas.microsoft.com/office/powerpoint/2010/main" val="41310187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67</a:t>
            </a:fld>
            <a:endParaRPr kumimoji="1" lang="ja-JP" altLang="en-US"/>
          </a:p>
        </p:txBody>
      </p:sp>
    </p:spTree>
    <p:extLst>
      <p:ext uri="{BB962C8B-B14F-4D97-AF65-F5344CB8AC3E}">
        <p14:creationId xmlns:p14="http://schemas.microsoft.com/office/powerpoint/2010/main" val="5493681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68</a:t>
            </a:fld>
            <a:endParaRPr kumimoji="1" lang="ja-JP" altLang="en-US"/>
          </a:p>
        </p:txBody>
      </p:sp>
    </p:spTree>
    <p:extLst>
      <p:ext uri="{BB962C8B-B14F-4D97-AF65-F5344CB8AC3E}">
        <p14:creationId xmlns:p14="http://schemas.microsoft.com/office/powerpoint/2010/main" val="28513790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69</a:t>
            </a:fld>
            <a:endParaRPr kumimoji="1" lang="ja-JP" altLang="en-US"/>
          </a:p>
        </p:txBody>
      </p:sp>
    </p:spTree>
    <p:extLst>
      <p:ext uri="{BB962C8B-B14F-4D97-AF65-F5344CB8AC3E}">
        <p14:creationId xmlns:p14="http://schemas.microsoft.com/office/powerpoint/2010/main" val="4231222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7</a:t>
            </a:fld>
            <a:endParaRPr kumimoji="1" lang="ja-JP" altLang="en-US"/>
          </a:p>
        </p:txBody>
      </p:sp>
    </p:spTree>
    <p:extLst>
      <p:ext uri="{BB962C8B-B14F-4D97-AF65-F5344CB8AC3E}">
        <p14:creationId xmlns:p14="http://schemas.microsoft.com/office/powerpoint/2010/main" val="4172032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70</a:t>
            </a:fld>
            <a:endParaRPr kumimoji="1" lang="ja-JP" altLang="en-US"/>
          </a:p>
        </p:txBody>
      </p:sp>
    </p:spTree>
    <p:extLst>
      <p:ext uri="{BB962C8B-B14F-4D97-AF65-F5344CB8AC3E}">
        <p14:creationId xmlns:p14="http://schemas.microsoft.com/office/powerpoint/2010/main" val="4737312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71</a:t>
            </a:fld>
            <a:endParaRPr kumimoji="1" lang="ja-JP" altLang="en-US"/>
          </a:p>
        </p:txBody>
      </p:sp>
    </p:spTree>
    <p:extLst>
      <p:ext uri="{BB962C8B-B14F-4D97-AF65-F5344CB8AC3E}">
        <p14:creationId xmlns:p14="http://schemas.microsoft.com/office/powerpoint/2010/main" val="27505506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72</a:t>
            </a:fld>
            <a:endParaRPr kumimoji="1" lang="ja-JP" altLang="en-US"/>
          </a:p>
        </p:txBody>
      </p:sp>
    </p:spTree>
    <p:extLst>
      <p:ext uri="{BB962C8B-B14F-4D97-AF65-F5344CB8AC3E}">
        <p14:creationId xmlns:p14="http://schemas.microsoft.com/office/powerpoint/2010/main" val="21565039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73</a:t>
            </a:fld>
            <a:endParaRPr kumimoji="1" lang="ja-JP" altLang="en-US"/>
          </a:p>
        </p:txBody>
      </p:sp>
    </p:spTree>
    <p:extLst>
      <p:ext uri="{BB962C8B-B14F-4D97-AF65-F5344CB8AC3E}">
        <p14:creationId xmlns:p14="http://schemas.microsoft.com/office/powerpoint/2010/main" val="27646424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74</a:t>
            </a:fld>
            <a:endParaRPr kumimoji="1" lang="ja-JP" altLang="en-US"/>
          </a:p>
        </p:txBody>
      </p:sp>
    </p:spTree>
    <p:extLst>
      <p:ext uri="{BB962C8B-B14F-4D97-AF65-F5344CB8AC3E}">
        <p14:creationId xmlns:p14="http://schemas.microsoft.com/office/powerpoint/2010/main" val="41096198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75</a:t>
            </a:fld>
            <a:endParaRPr kumimoji="1" lang="ja-JP" altLang="en-US"/>
          </a:p>
        </p:txBody>
      </p:sp>
    </p:spTree>
    <p:extLst>
      <p:ext uri="{BB962C8B-B14F-4D97-AF65-F5344CB8AC3E}">
        <p14:creationId xmlns:p14="http://schemas.microsoft.com/office/powerpoint/2010/main" val="366565469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76</a:t>
            </a:fld>
            <a:endParaRPr kumimoji="1" lang="ja-JP" altLang="en-US"/>
          </a:p>
        </p:txBody>
      </p:sp>
    </p:spTree>
    <p:extLst>
      <p:ext uri="{BB962C8B-B14F-4D97-AF65-F5344CB8AC3E}">
        <p14:creationId xmlns:p14="http://schemas.microsoft.com/office/powerpoint/2010/main" val="40934729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77</a:t>
            </a:fld>
            <a:endParaRPr kumimoji="1" lang="ja-JP" altLang="en-US"/>
          </a:p>
        </p:txBody>
      </p:sp>
    </p:spTree>
    <p:extLst>
      <p:ext uri="{BB962C8B-B14F-4D97-AF65-F5344CB8AC3E}">
        <p14:creationId xmlns:p14="http://schemas.microsoft.com/office/powerpoint/2010/main" val="12336276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78</a:t>
            </a:fld>
            <a:endParaRPr kumimoji="1" lang="ja-JP" altLang="en-US"/>
          </a:p>
        </p:txBody>
      </p:sp>
    </p:spTree>
    <p:extLst>
      <p:ext uri="{BB962C8B-B14F-4D97-AF65-F5344CB8AC3E}">
        <p14:creationId xmlns:p14="http://schemas.microsoft.com/office/powerpoint/2010/main" val="18287775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79</a:t>
            </a:fld>
            <a:endParaRPr kumimoji="1" lang="ja-JP" altLang="en-US"/>
          </a:p>
        </p:txBody>
      </p:sp>
    </p:spTree>
    <p:extLst>
      <p:ext uri="{BB962C8B-B14F-4D97-AF65-F5344CB8AC3E}">
        <p14:creationId xmlns:p14="http://schemas.microsoft.com/office/powerpoint/2010/main" val="3341826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8</a:t>
            </a:fld>
            <a:endParaRPr kumimoji="1" lang="ja-JP" altLang="en-US"/>
          </a:p>
        </p:txBody>
      </p:sp>
    </p:spTree>
    <p:extLst>
      <p:ext uri="{BB962C8B-B14F-4D97-AF65-F5344CB8AC3E}">
        <p14:creationId xmlns:p14="http://schemas.microsoft.com/office/powerpoint/2010/main" val="969621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80</a:t>
            </a:fld>
            <a:endParaRPr kumimoji="1" lang="ja-JP" altLang="en-US"/>
          </a:p>
        </p:txBody>
      </p:sp>
    </p:spTree>
    <p:extLst>
      <p:ext uri="{BB962C8B-B14F-4D97-AF65-F5344CB8AC3E}">
        <p14:creationId xmlns:p14="http://schemas.microsoft.com/office/powerpoint/2010/main" val="11610231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81</a:t>
            </a:fld>
            <a:endParaRPr kumimoji="1" lang="ja-JP" altLang="en-US"/>
          </a:p>
        </p:txBody>
      </p:sp>
    </p:spTree>
    <p:extLst>
      <p:ext uri="{BB962C8B-B14F-4D97-AF65-F5344CB8AC3E}">
        <p14:creationId xmlns:p14="http://schemas.microsoft.com/office/powerpoint/2010/main" val="13345732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82</a:t>
            </a:fld>
            <a:endParaRPr kumimoji="1" lang="ja-JP" altLang="en-US"/>
          </a:p>
        </p:txBody>
      </p:sp>
    </p:spTree>
    <p:extLst>
      <p:ext uri="{BB962C8B-B14F-4D97-AF65-F5344CB8AC3E}">
        <p14:creationId xmlns:p14="http://schemas.microsoft.com/office/powerpoint/2010/main" val="1191719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83</a:t>
            </a:fld>
            <a:endParaRPr kumimoji="1" lang="ja-JP" altLang="en-US"/>
          </a:p>
        </p:txBody>
      </p:sp>
    </p:spTree>
    <p:extLst>
      <p:ext uri="{BB962C8B-B14F-4D97-AF65-F5344CB8AC3E}">
        <p14:creationId xmlns:p14="http://schemas.microsoft.com/office/powerpoint/2010/main" val="379351160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84</a:t>
            </a:fld>
            <a:endParaRPr kumimoji="1" lang="ja-JP" altLang="en-US"/>
          </a:p>
        </p:txBody>
      </p:sp>
    </p:spTree>
    <p:extLst>
      <p:ext uri="{BB962C8B-B14F-4D97-AF65-F5344CB8AC3E}">
        <p14:creationId xmlns:p14="http://schemas.microsoft.com/office/powerpoint/2010/main" val="348271212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85</a:t>
            </a:fld>
            <a:endParaRPr kumimoji="1" lang="ja-JP" altLang="en-US"/>
          </a:p>
        </p:txBody>
      </p:sp>
    </p:spTree>
    <p:extLst>
      <p:ext uri="{BB962C8B-B14F-4D97-AF65-F5344CB8AC3E}">
        <p14:creationId xmlns:p14="http://schemas.microsoft.com/office/powerpoint/2010/main" val="257101559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86</a:t>
            </a:fld>
            <a:endParaRPr kumimoji="1" lang="ja-JP" altLang="en-US"/>
          </a:p>
        </p:txBody>
      </p:sp>
    </p:spTree>
    <p:extLst>
      <p:ext uri="{BB962C8B-B14F-4D97-AF65-F5344CB8AC3E}">
        <p14:creationId xmlns:p14="http://schemas.microsoft.com/office/powerpoint/2010/main" val="24877334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87</a:t>
            </a:fld>
            <a:endParaRPr kumimoji="1" lang="ja-JP" altLang="en-US"/>
          </a:p>
        </p:txBody>
      </p:sp>
    </p:spTree>
    <p:extLst>
      <p:ext uri="{BB962C8B-B14F-4D97-AF65-F5344CB8AC3E}">
        <p14:creationId xmlns:p14="http://schemas.microsoft.com/office/powerpoint/2010/main" val="30650380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88</a:t>
            </a:fld>
            <a:endParaRPr kumimoji="1" lang="ja-JP" altLang="en-US"/>
          </a:p>
        </p:txBody>
      </p:sp>
    </p:spTree>
    <p:extLst>
      <p:ext uri="{BB962C8B-B14F-4D97-AF65-F5344CB8AC3E}">
        <p14:creationId xmlns:p14="http://schemas.microsoft.com/office/powerpoint/2010/main" val="223477208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89</a:t>
            </a:fld>
            <a:endParaRPr kumimoji="1" lang="ja-JP" altLang="en-US"/>
          </a:p>
        </p:txBody>
      </p:sp>
    </p:spTree>
    <p:extLst>
      <p:ext uri="{BB962C8B-B14F-4D97-AF65-F5344CB8AC3E}">
        <p14:creationId xmlns:p14="http://schemas.microsoft.com/office/powerpoint/2010/main" val="966474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9</a:t>
            </a:fld>
            <a:endParaRPr kumimoji="1" lang="ja-JP" altLang="en-US"/>
          </a:p>
        </p:txBody>
      </p:sp>
    </p:spTree>
    <p:extLst>
      <p:ext uri="{BB962C8B-B14F-4D97-AF65-F5344CB8AC3E}">
        <p14:creationId xmlns:p14="http://schemas.microsoft.com/office/powerpoint/2010/main" val="42763195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90</a:t>
            </a:fld>
            <a:endParaRPr kumimoji="1" lang="ja-JP" altLang="en-US"/>
          </a:p>
        </p:txBody>
      </p:sp>
    </p:spTree>
    <p:extLst>
      <p:ext uri="{BB962C8B-B14F-4D97-AF65-F5344CB8AC3E}">
        <p14:creationId xmlns:p14="http://schemas.microsoft.com/office/powerpoint/2010/main" val="853552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91</a:t>
            </a:fld>
            <a:endParaRPr kumimoji="1" lang="ja-JP" altLang="en-US"/>
          </a:p>
        </p:txBody>
      </p:sp>
    </p:spTree>
    <p:extLst>
      <p:ext uri="{BB962C8B-B14F-4D97-AF65-F5344CB8AC3E}">
        <p14:creationId xmlns:p14="http://schemas.microsoft.com/office/powerpoint/2010/main" val="351909693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92</a:t>
            </a:fld>
            <a:endParaRPr kumimoji="1" lang="ja-JP" altLang="en-US"/>
          </a:p>
        </p:txBody>
      </p:sp>
    </p:spTree>
    <p:extLst>
      <p:ext uri="{BB962C8B-B14F-4D97-AF65-F5344CB8AC3E}">
        <p14:creationId xmlns:p14="http://schemas.microsoft.com/office/powerpoint/2010/main" val="70162780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93</a:t>
            </a:fld>
            <a:endParaRPr kumimoji="1" lang="ja-JP" altLang="en-US"/>
          </a:p>
        </p:txBody>
      </p:sp>
    </p:spTree>
    <p:extLst>
      <p:ext uri="{BB962C8B-B14F-4D97-AF65-F5344CB8AC3E}">
        <p14:creationId xmlns:p14="http://schemas.microsoft.com/office/powerpoint/2010/main" val="9042570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94</a:t>
            </a:fld>
            <a:endParaRPr kumimoji="1" lang="ja-JP" altLang="en-US"/>
          </a:p>
        </p:txBody>
      </p:sp>
    </p:spTree>
    <p:extLst>
      <p:ext uri="{BB962C8B-B14F-4D97-AF65-F5344CB8AC3E}">
        <p14:creationId xmlns:p14="http://schemas.microsoft.com/office/powerpoint/2010/main" val="196089410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95</a:t>
            </a:fld>
            <a:endParaRPr kumimoji="1" lang="ja-JP" altLang="en-US"/>
          </a:p>
        </p:txBody>
      </p:sp>
    </p:spTree>
    <p:extLst>
      <p:ext uri="{BB962C8B-B14F-4D97-AF65-F5344CB8AC3E}">
        <p14:creationId xmlns:p14="http://schemas.microsoft.com/office/powerpoint/2010/main" val="186388230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96</a:t>
            </a:fld>
            <a:endParaRPr kumimoji="1" lang="ja-JP" altLang="en-US"/>
          </a:p>
        </p:txBody>
      </p:sp>
    </p:spTree>
    <p:extLst>
      <p:ext uri="{BB962C8B-B14F-4D97-AF65-F5344CB8AC3E}">
        <p14:creationId xmlns:p14="http://schemas.microsoft.com/office/powerpoint/2010/main" val="162217311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97</a:t>
            </a:fld>
            <a:endParaRPr kumimoji="1" lang="ja-JP" altLang="en-US"/>
          </a:p>
        </p:txBody>
      </p:sp>
    </p:spTree>
    <p:extLst>
      <p:ext uri="{BB962C8B-B14F-4D97-AF65-F5344CB8AC3E}">
        <p14:creationId xmlns:p14="http://schemas.microsoft.com/office/powerpoint/2010/main" val="301932352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98</a:t>
            </a:fld>
            <a:endParaRPr kumimoji="1" lang="ja-JP" altLang="en-US"/>
          </a:p>
        </p:txBody>
      </p:sp>
    </p:spTree>
    <p:extLst>
      <p:ext uri="{BB962C8B-B14F-4D97-AF65-F5344CB8AC3E}">
        <p14:creationId xmlns:p14="http://schemas.microsoft.com/office/powerpoint/2010/main" val="201860322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99</a:t>
            </a:fld>
            <a:endParaRPr kumimoji="1" lang="ja-JP" altLang="en-US"/>
          </a:p>
        </p:txBody>
      </p:sp>
    </p:spTree>
    <p:extLst>
      <p:ext uri="{BB962C8B-B14F-4D97-AF65-F5344CB8AC3E}">
        <p14:creationId xmlns:p14="http://schemas.microsoft.com/office/powerpoint/2010/main" val="3749909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8" name="タイトル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ja-JP" altLang="en-US" smtClean="0"/>
              <a:t>マスター タイトルの書式設定</a:t>
            </a:r>
            <a:endParaRPr kumimoji="0" lang="en-US"/>
          </a:p>
        </p:txBody>
      </p:sp>
      <p:sp>
        <p:nvSpPr>
          <p:cNvPr id="9" name="サブタイトル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マスター サブタイトルの書式設定</a:t>
            </a:r>
            <a:endParaRPr kumimoji="0" lang="en-US"/>
          </a:p>
        </p:txBody>
      </p:sp>
      <p:sp>
        <p:nvSpPr>
          <p:cNvPr id="28" name="日付プレースホルダー 27"/>
          <p:cNvSpPr>
            <a:spLocks noGrp="1"/>
          </p:cNvSpPr>
          <p:nvPr>
            <p:ph type="dt" sz="half" idx="10"/>
          </p:nvPr>
        </p:nvSpPr>
        <p:spPr>
          <a:xfrm>
            <a:off x="6400800" y="6355080"/>
            <a:ext cx="2286000" cy="365760"/>
          </a:xfrm>
        </p:spPr>
        <p:txBody>
          <a:bodyPr/>
          <a:lstStyle>
            <a:lvl1pPr>
              <a:defRPr sz="1400"/>
            </a:lvl1pPr>
          </a:lstStyle>
          <a:p>
            <a:endParaRPr kumimoji="1" lang="ja-JP" altLang="en-US"/>
          </a:p>
        </p:txBody>
      </p:sp>
      <p:sp>
        <p:nvSpPr>
          <p:cNvPr id="17" name="フッター プレースホルダー 16"/>
          <p:cNvSpPr>
            <a:spLocks noGrp="1"/>
          </p:cNvSpPr>
          <p:nvPr>
            <p:ph type="ftr" sz="quarter" idx="11"/>
          </p:nvPr>
        </p:nvSpPr>
        <p:spPr>
          <a:xfrm>
            <a:off x="2898648" y="6355080"/>
            <a:ext cx="3474720" cy="365760"/>
          </a:xfrm>
        </p:spPr>
        <p:txBody>
          <a:bodyPr/>
          <a:lstStyle/>
          <a:p>
            <a:r>
              <a:rPr kumimoji="1" lang="ja-JP" altLang="en-US" smtClean="0"/>
              <a:t>資料３</a:t>
            </a:r>
            <a:endParaRPr kumimoji="1" lang="ja-JP" altLang="en-US"/>
          </a:p>
        </p:txBody>
      </p:sp>
      <p:sp>
        <p:nvSpPr>
          <p:cNvPr id="29" name="スライド番号プレースホルダー 28"/>
          <p:cNvSpPr>
            <a:spLocks noGrp="1"/>
          </p:cNvSpPr>
          <p:nvPr>
            <p:ph type="sldNum" sz="quarter" idx="12"/>
          </p:nvPr>
        </p:nvSpPr>
        <p:spPr>
          <a:xfrm>
            <a:off x="1216152" y="6355080"/>
            <a:ext cx="1219200" cy="365760"/>
          </a:xfrm>
        </p:spPr>
        <p:txBody>
          <a:bodyPr/>
          <a:lstStyle/>
          <a:p>
            <a:fld id="{40F85341-AB73-4280-8395-A80C95690EE8}" type="slidenum">
              <a:rPr kumimoji="1" lang="ja-JP" altLang="en-US" smtClean="0"/>
              <a:t>‹#›</a:t>
            </a:fld>
            <a:endParaRPr kumimoji="1" lang="ja-JP" altLang="en-US"/>
          </a:p>
        </p:txBody>
      </p:sp>
      <p:sp>
        <p:nvSpPr>
          <p:cNvPr id="21" name="正方形/長方形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正方形/長方形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正方形/長方形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正方形/長方形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資料３</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資料３</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7" name="直線コネクタ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二等辺三角形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直線コネクタ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資料３</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コンテンツ プレースホルダー 7"/>
          <p:cNvSpPr>
            <a:spLocks noGrp="1"/>
          </p:cNvSpPr>
          <p:nvPr>
            <p:ph sz="quarter" idx="1"/>
          </p:nvPr>
        </p:nvSpPr>
        <p:spPr>
          <a:xfrm>
            <a:off x="457200" y="1219200"/>
            <a:ext cx="8229600"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マスター テキストの書式設定</a:t>
            </a:r>
          </a:p>
        </p:txBody>
      </p:sp>
      <p:sp>
        <p:nvSpPr>
          <p:cNvPr id="4" name="日付プレースホルダー 3"/>
          <p:cNvSpPr>
            <a:spLocks noGrp="1"/>
          </p:cNvSpPr>
          <p:nvPr>
            <p:ph type="dt" sz="half" idx="10"/>
          </p:nvPr>
        </p:nvSpPr>
        <p:spPr>
          <a:xfrm>
            <a:off x="6400800" y="6355080"/>
            <a:ext cx="2286000" cy="365760"/>
          </a:xfrm>
        </p:spPr>
        <p:txBody>
          <a:bodyPr/>
          <a:lstStyle/>
          <a:p>
            <a:endParaRPr kumimoji="1" lang="ja-JP" altLang="en-US"/>
          </a:p>
        </p:txBody>
      </p:sp>
      <p:sp>
        <p:nvSpPr>
          <p:cNvPr id="5" name="フッター プレースホルダー 4"/>
          <p:cNvSpPr>
            <a:spLocks noGrp="1"/>
          </p:cNvSpPr>
          <p:nvPr>
            <p:ph type="ftr" sz="quarter" idx="11"/>
          </p:nvPr>
        </p:nvSpPr>
        <p:spPr>
          <a:xfrm>
            <a:off x="2898648" y="6355080"/>
            <a:ext cx="3474720" cy="365760"/>
          </a:xfrm>
        </p:spPr>
        <p:txBody>
          <a:bodyPr/>
          <a:lstStyle/>
          <a:p>
            <a:r>
              <a:rPr kumimoji="1" lang="ja-JP" altLang="en-US" smtClean="0"/>
              <a:t>資料３</a:t>
            </a:r>
            <a:endParaRPr kumimoji="1" lang="ja-JP" altLang="en-US"/>
          </a:p>
        </p:txBody>
      </p:sp>
      <p:sp>
        <p:nvSpPr>
          <p:cNvPr id="6" name="スライド番号プレースホルダー 5"/>
          <p:cNvSpPr>
            <a:spLocks noGrp="1"/>
          </p:cNvSpPr>
          <p:nvPr>
            <p:ph type="sldNum" sz="quarter" idx="12"/>
          </p:nvPr>
        </p:nvSpPr>
        <p:spPr>
          <a:xfrm>
            <a:off x="1069848" y="6355080"/>
            <a:ext cx="1520952" cy="365760"/>
          </a:xfrm>
        </p:spPr>
        <p:txBody>
          <a:bodyPr/>
          <a:lstStyle/>
          <a:p>
            <a:fld id="{40F85341-AB73-4280-8395-A80C95690EE8}" type="slidenum">
              <a:rPr kumimoji="1" lang="ja-JP" altLang="en-US" smtClean="0"/>
              <a:t>‹#›</a:t>
            </a:fld>
            <a:endParaRPr kumimoji="1" lang="ja-JP" altLang="en-US"/>
          </a:p>
        </p:txBody>
      </p:sp>
      <p:sp>
        <p:nvSpPr>
          <p:cNvPr id="7" name="正方形/長方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正方形/長方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資料３</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9" name="コンテンツ プレースホルダー 8"/>
          <p:cNvSpPr>
            <a:spLocks noGrp="1"/>
          </p:cNvSpPr>
          <p:nvPr>
            <p:ph sz="quarter" idx="1"/>
          </p:nvPr>
        </p:nvSpPr>
        <p:spPr>
          <a:xfrm>
            <a:off x="457200" y="1219200"/>
            <a:ext cx="4041648"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1" name="コンテンツ プレースホルダー 10"/>
          <p:cNvSpPr>
            <a:spLocks noGrp="1"/>
          </p:cNvSpPr>
          <p:nvPr>
            <p:ph sz="quarter" idx="2"/>
          </p:nvPr>
        </p:nvSpPr>
        <p:spPr>
          <a:xfrm>
            <a:off x="4632198" y="1216152"/>
            <a:ext cx="4041648"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nchor="ctr"/>
          <a:lstStyle>
            <a:lvl1pPr>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4" name="テキスト プレースホルダー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7" name="日付プレースホルダー 6"/>
          <p:cNvSpPr>
            <a:spLocks noGrp="1"/>
          </p:cNvSpPr>
          <p:nvPr>
            <p:ph type="dt" sz="half" idx="10"/>
          </p:nvPr>
        </p:nvSpPr>
        <p:spPr/>
        <p:txBody>
          <a:bodyPr/>
          <a:lstStyle/>
          <a:p>
            <a:endParaRPr kumimoji="1" lang="ja-JP" altLang="en-US"/>
          </a:p>
        </p:txBody>
      </p:sp>
      <p:sp>
        <p:nvSpPr>
          <p:cNvPr id="8" name="フッター プレースホルダー 7"/>
          <p:cNvSpPr>
            <a:spLocks noGrp="1"/>
          </p:cNvSpPr>
          <p:nvPr>
            <p:ph type="ftr" sz="quarter" idx="11"/>
          </p:nvPr>
        </p:nvSpPr>
        <p:spPr/>
        <p:txBody>
          <a:bodyPr/>
          <a:lstStyle/>
          <a:p>
            <a:r>
              <a:rPr kumimoji="1" lang="ja-JP" altLang="en-US" smtClean="0"/>
              <a:t>資料３</a:t>
            </a:r>
            <a:endParaRPr kumimoji="1" lang="ja-JP" altLang="en-US"/>
          </a:p>
        </p:txBody>
      </p:sp>
      <p:sp>
        <p:nvSpPr>
          <p:cNvPr id="9" name="スライド番号プレースホルダー 8"/>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11" name="コンテンツ プレースホルダー 10"/>
          <p:cNvSpPr>
            <a:spLocks noGrp="1"/>
          </p:cNvSpPr>
          <p:nvPr>
            <p:ph sz="quarter" idx="2"/>
          </p:nvPr>
        </p:nvSpPr>
        <p:spPr>
          <a:xfrm>
            <a:off x="457200" y="2133600"/>
            <a:ext cx="4038600" cy="40386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3" name="コンテンツ プレースホルダー 12"/>
          <p:cNvSpPr>
            <a:spLocks noGrp="1"/>
          </p:cNvSpPr>
          <p:nvPr>
            <p:ph sz="quarter" idx="4"/>
          </p:nvPr>
        </p:nvSpPr>
        <p:spPr>
          <a:xfrm>
            <a:off x="4648200" y="2133600"/>
            <a:ext cx="4038600" cy="40386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
        <p:nvSpPr>
          <p:cNvPr id="4" name="フッター プレースホルダー 3"/>
          <p:cNvSpPr>
            <a:spLocks noGrp="1"/>
          </p:cNvSpPr>
          <p:nvPr>
            <p:ph type="ftr" sz="quarter" idx="11"/>
          </p:nvPr>
        </p:nvSpPr>
        <p:spPr>
          <a:xfrm>
            <a:off x="5220072" y="6344752"/>
            <a:ext cx="3505200" cy="365760"/>
          </a:xfrm>
        </p:spPr>
        <p:txBody>
          <a:bodyPr/>
          <a:lstStyle/>
          <a:p>
            <a:r>
              <a:rPr kumimoji="1" lang="ja-JP" altLang="en-US" smtClean="0"/>
              <a:t>資料３</a:t>
            </a:r>
            <a:endParaRPr kumimoji="1" lang="ja-JP" altLang="en-US" dirty="0"/>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kumimoji="1" lang="ja-JP" altLang="en-US"/>
          </a:p>
        </p:txBody>
      </p:sp>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5" name="直線コネクタ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ja-JP" altLang="en-US" smtClean="0"/>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資料３</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直線コネクタ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コンテンツ プレースホルダー 11"/>
          <p:cNvSpPr>
            <a:spLocks noGrp="1"/>
          </p:cNvSpPr>
          <p:nvPr>
            <p:ph sz="quarter" idx="1"/>
          </p:nvPr>
        </p:nvSpPr>
        <p:spPr>
          <a:xfrm>
            <a:off x="304800" y="304800"/>
            <a:ext cx="5715000" cy="57150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ja-JP" altLang="en-US" smtClean="0"/>
              <a:t>マスター タイトルの書式設定</a:t>
            </a:r>
            <a:endParaRPr kumimoji="0" lang="en-US"/>
          </a:p>
        </p:txBody>
      </p:sp>
      <p:sp>
        <p:nvSpPr>
          <p:cNvPr id="3" name="図プレースホルダー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ja-JP" altLang="en-US" smtClean="0"/>
              <a:t>アイコンをクリックして図を追加</a:t>
            </a:r>
            <a:endParaRPr kumimoji="0" lang="en-US" dirty="0"/>
          </a:p>
        </p:txBody>
      </p:sp>
      <p:sp>
        <p:nvSpPr>
          <p:cNvPr id="4" name="テキスト プレースホルダー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ja-JP" altLang="en-US" smtClean="0"/>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資料３</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タイトル プレースホルダー 21"/>
          <p:cNvSpPr>
            <a:spLocks noGrp="1"/>
          </p:cNvSpPr>
          <p:nvPr>
            <p:ph type="title"/>
          </p:nvPr>
        </p:nvSpPr>
        <p:spPr>
          <a:xfrm>
            <a:off x="457200" y="152400"/>
            <a:ext cx="8229600" cy="990600"/>
          </a:xfrm>
          <a:prstGeom prst="rect">
            <a:avLst/>
          </a:prstGeom>
        </p:spPr>
        <p:txBody>
          <a:bodyPr vert="horz" anchor="b" anchorCtr="0">
            <a:normAutofit/>
          </a:bodyPr>
          <a:lstStyle/>
          <a:p>
            <a:r>
              <a:rPr kumimoji="0" lang="ja-JP" altLang="en-US" smtClean="0"/>
              <a:t>マスター タイトルの書式設定</a:t>
            </a:r>
            <a:endParaRPr kumimoji="0" lang="en-US"/>
          </a:p>
        </p:txBody>
      </p:sp>
      <p:sp>
        <p:nvSpPr>
          <p:cNvPr id="13" name="テキスト プレースホルダー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4" name="日付プレースホルダー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endParaRPr kumimoji="1" lang="ja-JP" altLang="en-US"/>
          </a:p>
        </p:txBody>
      </p:sp>
      <p:sp>
        <p:nvSpPr>
          <p:cNvPr id="3" name="フッター プレースホルダー 2"/>
          <p:cNvSpPr>
            <a:spLocks noGrp="1"/>
          </p:cNvSpPr>
          <p:nvPr>
            <p:ph type="ftr" sz="quarter" idx="3"/>
          </p:nvPr>
        </p:nvSpPr>
        <p:spPr>
          <a:xfrm>
            <a:off x="5201614" y="6353175"/>
            <a:ext cx="3505200" cy="365760"/>
          </a:xfrm>
          <a:prstGeom prst="rect">
            <a:avLst/>
          </a:prstGeom>
        </p:spPr>
        <p:txBody>
          <a:bodyPr vert="horz"/>
          <a:lstStyle>
            <a:lvl1pPr algn="r" eaLnBrk="1" latinLnBrk="0" hangingPunct="1">
              <a:defRPr kumimoji="0" sz="1400">
                <a:solidFill>
                  <a:schemeClr val="tx2"/>
                </a:solidFill>
              </a:defRPr>
            </a:lvl1pPr>
          </a:lstStyle>
          <a:p>
            <a:r>
              <a:rPr kumimoji="1" lang="ja-JP" altLang="en-US" smtClean="0"/>
              <a:t>資料３</a:t>
            </a:r>
            <a:endParaRPr kumimoji="1" lang="ja-JP" altLang="en-US"/>
          </a:p>
        </p:txBody>
      </p:sp>
      <p:sp>
        <p:nvSpPr>
          <p:cNvPr id="23" name="スライド番号プレースホルダー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40F85341-AB73-4280-8395-A80C95690EE8}" type="slidenum">
              <a:rPr kumimoji="1" lang="ja-JP" altLang="en-US" smtClean="0"/>
              <a:t>‹#›</a:t>
            </a:fld>
            <a:endParaRPr kumimoji="1" lang="ja-JP" altLang="en-US"/>
          </a:p>
        </p:txBody>
      </p:sp>
      <p:sp>
        <p:nvSpPr>
          <p:cNvPr id="28" name="直線コネクタ 27"/>
          <p:cNvSpPr>
            <a:spLocks noChangeShapeType="1"/>
          </p:cNvSpPr>
          <p:nvPr/>
        </p:nvSpPr>
        <p:spPr bwMode="auto">
          <a:xfrm>
            <a:off x="467544"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直線コネクタ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二等辺三角形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dt="0"/>
  <p:txStyles>
    <p:titleStyle>
      <a:lvl1pPr algn="l" rtl="0" eaLnBrk="1" latinLnBrk="0" hangingPunct="1">
        <a:spcBef>
          <a:spcPct val="0"/>
        </a:spcBef>
        <a:buNone/>
        <a:defRPr kumimoji="1"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45.jpe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52.jpeg"/><Relationship Id="rId4" Type="http://schemas.openxmlformats.org/officeDocument/2006/relationships/image" Target="../media/image51.jpg"/></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65.emf"/><Relationship Id="rId4" Type="http://schemas.openxmlformats.org/officeDocument/2006/relationships/image" Target="../media/image64.emf"/></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71.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74.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6.xml"/><Relationship Id="rId1" Type="http://schemas.openxmlformats.org/officeDocument/2006/relationships/themeOverride" Target="../theme/themeOverride1.xml"/><Relationship Id="rId4" Type="http://schemas.openxmlformats.org/officeDocument/2006/relationships/image" Target="../media/image79.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82.jpe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80.wmf"/><Relationship Id="rId5" Type="http://schemas.openxmlformats.org/officeDocument/2006/relationships/oleObject" Target="../embeddings/oleObject1.bin"/><Relationship Id="rId4" Type="http://schemas.openxmlformats.org/officeDocument/2006/relationships/image" Target="../media/image81.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2.xml"/><Relationship Id="rId1" Type="http://schemas.openxmlformats.org/officeDocument/2006/relationships/slideLayout" Target="../slideLayouts/slideLayout6.xml"/><Relationship Id="rId5" Type="http://schemas.openxmlformats.org/officeDocument/2006/relationships/image" Target="../media/image88.jpeg"/><Relationship Id="rId4" Type="http://schemas.openxmlformats.org/officeDocument/2006/relationships/image" Target="../media/image87.emf"/></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90.png"/></Relationships>
</file>

<file path=ppt/slides/_rels/slide6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92.png"/></Relationships>
</file>

<file path=ppt/slides/_rels/slide65.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94.png"/></Relationships>
</file>

<file path=ppt/slides/_rels/slide6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96.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97.wmf"/><Relationship Id="rId4" Type="http://schemas.openxmlformats.org/officeDocument/2006/relationships/oleObject" Target="../embeddings/oleObject2.bin"/></Relationships>
</file>

<file path=ppt/slides/_rels/slide69.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notesSlide" Target="../notesSlides/notesSlide70.xml"/><Relationship Id="rId1" Type="http://schemas.openxmlformats.org/officeDocument/2006/relationships/slideLayout" Target="../slideLayouts/slideLayout6.xml"/><Relationship Id="rId4" Type="http://schemas.openxmlformats.org/officeDocument/2006/relationships/image" Target="../media/image100.gif"/></Relationships>
</file>

<file path=ppt/slides/_rels/slide71.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102.gif"/></Relationships>
</file>

<file path=ppt/slides/_rels/slide72.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72.xml"/><Relationship Id="rId1" Type="http://schemas.openxmlformats.org/officeDocument/2006/relationships/slideLayout" Target="../slideLayouts/slideLayout6.xml"/><Relationship Id="rId4" Type="http://schemas.openxmlformats.org/officeDocument/2006/relationships/image" Target="../media/image104.gif"/></Relationships>
</file>

<file path=ppt/slides/_rels/slide73.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image" Target="../media/image106.gif"/></Relationships>
</file>

<file path=ppt/slides/_rels/slide74.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notesSlide" Target="../notesSlides/notesSlide74.xml"/><Relationship Id="rId1" Type="http://schemas.openxmlformats.org/officeDocument/2006/relationships/slideLayout" Target="../slideLayouts/slideLayout6.xml"/><Relationship Id="rId4" Type="http://schemas.openxmlformats.org/officeDocument/2006/relationships/image" Target="../media/image108.gif"/></Relationships>
</file>

<file path=ppt/slides/_rels/slide75.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openxmlformats.org/officeDocument/2006/relationships/image" Target="../media/image110.gif"/></Relationships>
</file>

<file path=ppt/slides/_rels/slide76.xml.rels><?xml version="1.0" encoding="UTF-8" standalone="yes"?>
<Relationships xmlns="http://schemas.openxmlformats.org/package/2006/relationships"><Relationship Id="rId3" Type="http://schemas.openxmlformats.org/officeDocument/2006/relationships/image" Target="../media/image111.gif"/><Relationship Id="rId2" Type="http://schemas.openxmlformats.org/officeDocument/2006/relationships/notesSlide" Target="../notesSlides/notesSlide76.xml"/><Relationship Id="rId1" Type="http://schemas.openxmlformats.org/officeDocument/2006/relationships/slideLayout" Target="../slideLayouts/slideLayout6.xml"/><Relationship Id="rId4" Type="http://schemas.openxmlformats.org/officeDocument/2006/relationships/image" Target="../media/image112.gif"/></Relationships>
</file>

<file path=ppt/slides/_rels/slide77.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notesSlide" Target="../notesSlides/notesSlide77.xml"/><Relationship Id="rId1" Type="http://schemas.openxmlformats.org/officeDocument/2006/relationships/slideLayout" Target="../slideLayouts/slideLayout6.xml"/><Relationship Id="rId4" Type="http://schemas.openxmlformats.org/officeDocument/2006/relationships/image" Target="../media/image114.gif"/></Relationships>
</file>

<file path=ppt/slides/_rels/slide78.xml.rels><?xml version="1.0" encoding="UTF-8" standalone="yes"?>
<Relationships xmlns="http://schemas.openxmlformats.org/package/2006/relationships"><Relationship Id="rId3" Type="http://schemas.openxmlformats.org/officeDocument/2006/relationships/image" Target="../media/image115.gif"/><Relationship Id="rId2" Type="http://schemas.openxmlformats.org/officeDocument/2006/relationships/notesSlide" Target="../notesSlides/notesSlide78.xml"/><Relationship Id="rId1" Type="http://schemas.openxmlformats.org/officeDocument/2006/relationships/slideLayout" Target="../slideLayouts/slideLayout6.xml"/><Relationship Id="rId4" Type="http://schemas.openxmlformats.org/officeDocument/2006/relationships/image" Target="../media/image116.gif"/></Relationships>
</file>

<file path=ppt/slides/_rels/slide79.xml.rels><?xml version="1.0" encoding="UTF-8" standalone="yes"?>
<Relationships xmlns="http://schemas.openxmlformats.org/package/2006/relationships"><Relationship Id="rId3" Type="http://schemas.openxmlformats.org/officeDocument/2006/relationships/image" Target="../media/image117.gif"/><Relationship Id="rId2" Type="http://schemas.openxmlformats.org/officeDocument/2006/relationships/notesSlide" Target="../notesSlides/notesSlide79.xml"/><Relationship Id="rId1" Type="http://schemas.openxmlformats.org/officeDocument/2006/relationships/slideLayout" Target="../slideLayouts/slideLayout6.xml"/><Relationship Id="rId4" Type="http://schemas.openxmlformats.org/officeDocument/2006/relationships/image" Target="../media/image118.gif"/></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notesSlide" Target="../notesSlides/notesSlide80.xml"/><Relationship Id="rId1" Type="http://schemas.openxmlformats.org/officeDocument/2006/relationships/slideLayout" Target="../slideLayouts/slideLayout6.xml"/><Relationship Id="rId4" Type="http://schemas.openxmlformats.org/officeDocument/2006/relationships/image" Target="../media/image120.gif"/></Relationships>
</file>

<file path=ppt/slides/_rels/slide81.xml.rels><?xml version="1.0" encoding="UTF-8" standalone="yes"?>
<Relationships xmlns="http://schemas.openxmlformats.org/package/2006/relationships"><Relationship Id="rId3" Type="http://schemas.openxmlformats.org/officeDocument/2006/relationships/image" Target="../media/image121.gif"/><Relationship Id="rId2" Type="http://schemas.openxmlformats.org/officeDocument/2006/relationships/notesSlide" Target="../notesSlides/notesSlide81.xml"/><Relationship Id="rId1" Type="http://schemas.openxmlformats.org/officeDocument/2006/relationships/slideLayout" Target="../slideLayouts/slideLayout6.xml"/><Relationship Id="rId4" Type="http://schemas.openxmlformats.org/officeDocument/2006/relationships/image" Target="../media/image122.gif"/></Relationships>
</file>

<file path=ppt/slides/_rels/slide82.xml.rels><?xml version="1.0" encoding="UTF-8" standalone="yes"?>
<Relationships xmlns="http://schemas.openxmlformats.org/package/2006/relationships"><Relationship Id="rId3" Type="http://schemas.openxmlformats.org/officeDocument/2006/relationships/image" Target="../media/image123.gif"/><Relationship Id="rId2" Type="http://schemas.openxmlformats.org/officeDocument/2006/relationships/notesSlide" Target="../notesSlides/notesSlide82.xml"/><Relationship Id="rId1" Type="http://schemas.openxmlformats.org/officeDocument/2006/relationships/slideLayout" Target="../slideLayouts/slideLayout6.xml"/><Relationship Id="rId4" Type="http://schemas.openxmlformats.org/officeDocument/2006/relationships/image" Target="../media/image124.gif"/></Relationships>
</file>

<file path=ppt/slides/_rels/slide83.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notesSlide" Target="../notesSlides/notesSlide83.xml"/><Relationship Id="rId1" Type="http://schemas.openxmlformats.org/officeDocument/2006/relationships/slideLayout" Target="../slideLayouts/slideLayout6.xml"/><Relationship Id="rId4" Type="http://schemas.openxmlformats.org/officeDocument/2006/relationships/image" Target="../media/image126.gif"/></Relationships>
</file>

<file path=ppt/slides/_rels/slide84.xml.rels><?xml version="1.0" encoding="UTF-8" standalone="yes"?>
<Relationships xmlns="http://schemas.openxmlformats.org/package/2006/relationships"><Relationship Id="rId3" Type="http://schemas.openxmlformats.org/officeDocument/2006/relationships/image" Target="../media/image127.gif"/><Relationship Id="rId2" Type="http://schemas.openxmlformats.org/officeDocument/2006/relationships/notesSlide" Target="../notesSlides/notesSlide84.xml"/><Relationship Id="rId1" Type="http://schemas.openxmlformats.org/officeDocument/2006/relationships/slideLayout" Target="../slideLayouts/slideLayout6.xml"/><Relationship Id="rId4" Type="http://schemas.openxmlformats.org/officeDocument/2006/relationships/image" Target="../media/image128.gif"/></Relationships>
</file>

<file path=ppt/slides/_rels/slide85.xml.rels><?xml version="1.0" encoding="UTF-8" standalone="yes"?>
<Relationships xmlns="http://schemas.openxmlformats.org/package/2006/relationships"><Relationship Id="rId3" Type="http://schemas.openxmlformats.org/officeDocument/2006/relationships/image" Target="../media/image129.gif"/><Relationship Id="rId2" Type="http://schemas.openxmlformats.org/officeDocument/2006/relationships/notesSlide" Target="../notesSlides/notesSlide85.xml"/><Relationship Id="rId1" Type="http://schemas.openxmlformats.org/officeDocument/2006/relationships/slideLayout" Target="../slideLayouts/slideLayout6.xml"/><Relationship Id="rId4" Type="http://schemas.openxmlformats.org/officeDocument/2006/relationships/image" Target="../media/image130.gif"/></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31.gif"/><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32.gif"/><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33.gif"/><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34.gif"/><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35.gif"/><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36.gif"/><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37.gif"/><Relationship Id="rId2" Type="http://schemas.openxmlformats.org/officeDocument/2006/relationships/notesSlide" Target="../notesSlides/notesSlide95.xml"/><Relationship Id="rId1" Type="http://schemas.openxmlformats.org/officeDocument/2006/relationships/slideLayout" Target="../slideLayouts/slideLayout6.xml"/><Relationship Id="rId5" Type="http://schemas.openxmlformats.org/officeDocument/2006/relationships/image" Target="../media/image139.gif"/><Relationship Id="rId4" Type="http://schemas.openxmlformats.org/officeDocument/2006/relationships/image" Target="../media/image138.gif"/></Relationships>
</file>

<file path=ppt/slides/_rels/slide96.xml.rels><?xml version="1.0" encoding="UTF-8" standalone="yes"?>
<Relationships xmlns="http://schemas.openxmlformats.org/package/2006/relationships"><Relationship Id="rId3" Type="http://schemas.openxmlformats.org/officeDocument/2006/relationships/image" Target="../media/image140.gif"/><Relationship Id="rId2" Type="http://schemas.openxmlformats.org/officeDocument/2006/relationships/notesSlide" Target="../notesSlides/notesSlide96.xml"/><Relationship Id="rId1" Type="http://schemas.openxmlformats.org/officeDocument/2006/relationships/slideLayout" Target="../slideLayouts/slideLayout6.xml"/><Relationship Id="rId5" Type="http://schemas.openxmlformats.org/officeDocument/2006/relationships/image" Target="../media/image142.gif"/><Relationship Id="rId4" Type="http://schemas.openxmlformats.org/officeDocument/2006/relationships/image" Target="../media/image141.gif"/></Relationships>
</file>

<file path=ppt/slides/_rels/slide97.xml.rels><?xml version="1.0" encoding="UTF-8" standalone="yes"?>
<Relationships xmlns="http://schemas.openxmlformats.org/package/2006/relationships"><Relationship Id="rId3" Type="http://schemas.openxmlformats.org/officeDocument/2006/relationships/image" Target="../media/image143.gif"/><Relationship Id="rId2" Type="http://schemas.openxmlformats.org/officeDocument/2006/relationships/notesSlide" Target="../notesSlides/notesSlide97.xml"/><Relationship Id="rId1" Type="http://schemas.openxmlformats.org/officeDocument/2006/relationships/slideLayout" Target="../slideLayouts/slideLayout6.xml"/><Relationship Id="rId5" Type="http://schemas.openxmlformats.org/officeDocument/2006/relationships/image" Target="../media/image145.gif"/><Relationship Id="rId4" Type="http://schemas.openxmlformats.org/officeDocument/2006/relationships/image" Target="../media/image144.gif"/></Relationships>
</file>

<file path=ppt/slides/_rels/slide98.xml.rels><?xml version="1.0" encoding="UTF-8" standalone="yes"?>
<Relationships xmlns="http://schemas.openxmlformats.org/package/2006/relationships"><Relationship Id="rId3" Type="http://schemas.openxmlformats.org/officeDocument/2006/relationships/image" Target="../media/image146.gif"/><Relationship Id="rId2" Type="http://schemas.openxmlformats.org/officeDocument/2006/relationships/notesSlide" Target="../notesSlides/notesSlide98.xml"/><Relationship Id="rId1" Type="http://schemas.openxmlformats.org/officeDocument/2006/relationships/slideLayout" Target="../slideLayouts/slideLayout6.xml"/><Relationship Id="rId5" Type="http://schemas.openxmlformats.org/officeDocument/2006/relationships/image" Target="../media/image148.gif"/><Relationship Id="rId4" Type="http://schemas.openxmlformats.org/officeDocument/2006/relationships/image" Target="../media/image147.gif"/></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87624" y="3717032"/>
            <a:ext cx="6984776" cy="1152128"/>
          </a:xfrm>
        </p:spPr>
        <p:txBody>
          <a:bodyPr>
            <a:normAutofit fontScale="90000"/>
          </a:bodyPr>
          <a:lstStyle/>
          <a:p>
            <a:pPr algn="l"/>
            <a:r>
              <a:rPr lang="ja-JP" altLang="en-US" sz="3600" b="1" dirty="0" smtClean="0">
                <a:latin typeface="HGSｺﾞｼｯｸM" panose="020B0600000000000000" pitchFamily="50" charset="-128"/>
                <a:ea typeface="HGSｺﾞｼｯｸM" panose="020B0600000000000000" pitchFamily="50" charset="-128"/>
                <a:cs typeface="Meiryo UI" panose="020B0604030504040204" pitchFamily="50" charset="-128"/>
              </a:rPr>
              <a:t>異常気象時通行規制区間及び</a:t>
            </a:r>
            <a:r>
              <a:rPr lang="en-US" altLang="ja-JP" sz="3600" b="1" dirty="0" smtClean="0">
                <a:latin typeface="HGSｺﾞｼｯｸM" panose="020B0600000000000000" pitchFamily="50" charset="-128"/>
                <a:ea typeface="HGSｺﾞｼｯｸM" panose="020B0600000000000000" pitchFamily="50" charset="-128"/>
                <a:cs typeface="Meiryo UI" panose="020B0604030504040204" pitchFamily="50" charset="-128"/>
              </a:rPr>
              <a:t/>
            </a:r>
            <a:br>
              <a:rPr lang="en-US" altLang="ja-JP" sz="3600" b="1" dirty="0" smtClean="0">
                <a:latin typeface="HGSｺﾞｼｯｸM" panose="020B0600000000000000" pitchFamily="50" charset="-128"/>
                <a:ea typeface="HGSｺﾞｼｯｸM" panose="020B0600000000000000" pitchFamily="50" charset="-128"/>
                <a:cs typeface="Meiryo UI" panose="020B0604030504040204" pitchFamily="50" charset="-128"/>
              </a:rPr>
            </a:br>
            <a:r>
              <a:rPr lang="ja-JP" altLang="en-US" sz="3600" b="1"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3600" b="1" dirty="0" smtClean="0">
                <a:latin typeface="HGSｺﾞｼｯｸM" panose="020B0600000000000000" pitchFamily="50" charset="-128"/>
                <a:ea typeface="HGSｺﾞｼｯｸM" panose="020B0600000000000000" pitchFamily="50" charset="-128"/>
                <a:cs typeface="Meiryo UI" panose="020B0604030504040204" pitchFamily="50" charset="-128"/>
              </a:rPr>
              <a:t>規制基準の見直し検討について</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　　　　</a:t>
            </a:r>
            <a:endParaRPr kumimoji="1"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 name="サブタイトル 2"/>
          <p:cNvSpPr>
            <a:spLocks noGrp="1"/>
          </p:cNvSpPr>
          <p:nvPr>
            <p:ph type="subTitle" idx="1"/>
          </p:nvPr>
        </p:nvSpPr>
        <p:spPr>
          <a:xfrm>
            <a:off x="1115616" y="5013176"/>
            <a:ext cx="7056784" cy="720080"/>
          </a:xfrm>
        </p:spPr>
        <p:txBody>
          <a:bodyPr>
            <a:noAutofit/>
          </a:bodyPr>
          <a:lstStyle/>
          <a:p>
            <a:pPr algn="ctr"/>
            <a:r>
              <a:rPr lang="ja-JP" altLang="en-US" sz="1800" b="1" dirty="0" smtClean="0">
                <a:latin typeface="HGSｺﾞｼｯｸM" panose="020B0600000000000000" pitchFamily="50" charset="-128"/>
                <a:ea typeface="HGSｺﾞｼｯｸM" panose="020B0600000000000000" pitchFamily="50" charset="-128"/>
                <a:cs typeface="Meiryo UI" panose="020B0604030504040204" pitchFamily="50" charset="-128"/>
              </a:rPr>
              <a:t>大阪府都市基盤施設維持管理技術審議会</a:t>
            </a:r>
            <a:endParaRPr lang="en-US" altLang="ja-JP" sz="18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algn="ct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平成２８年度　第３回　道路・橋梁等部会</a:t>
            </a:r>
            <a:endParaRPr kumimoji="1" lang="ja-JP" altLang="en-US"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8" name="スライド番号プレースホルダー 7"/>
          <p:cNvSpPr>
            <a:spLocks noGrp="1"/>
          </p:cNvSpPr>
          <p:nvPr>
            <p:ph type="sldNum" sz="quarter" idx="12"/>
          </p:nvPr>
        </p:nvSpPr>
        <p:spPr>
          <a:xfrm>
            <a:off x="539552" y="6355080"/>
            <a:ext cx="1219200" cy="365760"/>
          </a:xfrm>
        </p:spPr>
        <p:txBody>
          <a:bodyPr/>
          <a:lstStyle/>
          <a:p>
            <a:fld id="{40F85341-AB73-4280-8395-A80C95690EE8}" type="slidenum">
              <a:rPr kumimoji="1" lang="ja-JP" altLang="en-US" smtClean="0"/>
              <a:t>1</a:t>
            </a:fld>
            <a:endParaRPr kumimoji="1" lang="ja-JP" altLang="en-US" dirty="0"/>
          </a:p>
        </p:txBody>
      </p:sp>
      <p:sp>
        <p:nvSpPr>
          <p:cNvPr id="11" name="フッター プレースホルダー 3"/>
          <p:cNvSpPr>
            <a:spLocks noGrp="1"/>
          </p:cNvSpPr>
          <p:nvPr>
            <p:ph type="ftr" sz="quarter" idx="11"/>
          </p:nvPr>
        </p:nvSpPr>
        <p:spPr>
          <a:xfrm>
            <a:off x="6660232" y="260648"/>
            <a:ext cx="2250584" cy="648072"/>
          </a:xfrm>
        </p:spPr>
        <p:txBody>
          <a:bodyPr/>
          <a:lstStyle/>
          <a:p>
            <a:r>
              <a:rPr kumimoji="1" lang="ja-JP" altLang="en-US" sz="3200" b="1" smtClean="0">
                <a:latin typeface="Meiryo UI" panose="020B0604030504040204" pitchFamily="50" charset="-128"/>
                <a:ea typeface="Meiryo UI" panose="020B0604030504040204" pitchFamily="50" charset="-128"/>
                <a:cs typeface="Meiryo UI" panose="020B0604030504040204" pitchFamily="50" charset="-128"/>
              </a:rPr>
              <a:t>資料３</a:t>
            </a:r>
            <a:endParaRPr kumimoji="1" lang="en-US" altLang="ja-JP" sz="3200" b="1"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648829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10</a:t>
            </a:fld>
            <a:endParaRPr kumimoji="1" lang="ja-JP" altLang="en-US"/>
          </a:p>
        </p:txBody>
      </p:sp>
      <p:sp>
        <p:nvSpPr>
          <p:cNvPr id="5" name="正方形/長方形 4"/>
          <p:cNvSpPr/>
          <p:nvPr/>
        </p:nvSpPr>
        <p:spPr>
          <a:xfrm>
            <a:off x="1187624" y="1124744"/>
            <a:ext cx="7416824" cy="369332"/>
          </a:xfrm>
          <a:prstGeom prst="rect">
            <a:avLst/>
          </a:prstGeom>
        </p:spPr>
        <p:txBody>
          <a:bodyPr wrap="square">
            <a:spAutoFit/>
          </a:bodyPr>
          <a:lstStyle/>
          <a:p>
            <a:r>
              <a:rPr lang="ja-JP" altLang="en-US" dirty="0" smtClean="0"/>
              <a:t>４</a:t>
            </a:r>
            <a:r>
              <a:rPr lang="ja-JP" altLang="ja-JP" dirty="0" smtClean="0"/>
              <a:t>．</a:t>
            </a:r>
            <a:r>
              <a:rPr lang="ja-JP" altLang="en-US" dirty="0" smtClean="0"/>
              <a:t>路線図</a:t>
            </a:r>
            <a:endParaRPr lang="ja-JP" altLang="ja-JP" dirty="0"/>
          </a:p>
        </p:txBody>
      </p:sp>
      <p:sp>
        <p:nvSpPr>
          <p:cNvPr id="10"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zh-TW" altLang="en-US" sz="2200" dirty="0">
                <a:latin typeface="HGSｺﾞｼｯｸM" panose="020B0600000000000000" pitchFamily="50" charset="-128"/>
                <a:ea typeface="HGSｺﾞｼｯｸM" panose="020B0600000000000000" pitchFamily="50" charset="-128"/>
              </a:rPr>
              <a:t>４）現地確認結果</a:t>
            </a:r>
            <a:r>
              <a:rPr lang="zh-TW" altLang="en-US" sz="2200" dirty="0" smtClean="0">
                <a:latin typeface="HGSｺﾞｼｯｸM" panose="020B0600000000000000" pitchFamily="50" charset="-128"/>
                <a:ea typeface="HGSｺﾞｼｯｸM" panose="020B0600000000000000" pitchFamily="50" charset="-128"/>
              </a:rPr>
              <a:t>（</a:t>
            </a:r>
            <a:r>
              <a:rPr lang="ja-JP" altLang="en-US" sz="2200" dirty="0">
                <a:latin typeface="HGSｺﾞｼｯｸM" panose="020B0600000000000000" pitchFamily="50" charset="-128"/>
                <a:ea typeface="HGSｺﾞｼｯｸM" panose="020B0600000000000000" pitchFamily="50" charset="-128"/>
              </a:rPr>
              <a:t>中垣内南田原線</a:t>
            </a:r>
            <a:r>
              <a:rPr lang="zh-TW" altLang="en-US" sz="2200" dirty="0" smtClean="0">
                <a:latin typeface="HGSｺﾞｼｯｸM" panose="020B0600000000000000" pitchFamily="50" charset="-128"/>
                <a:ea typeface="HGSｺﾞｼｯｸM" panose="020B0600000000000000" pitchFamily="50" charset="-128"/>
              </a:rPr>
              <a:t>）</a:t>
            </a:r>
            <a:endParaRPr lang="zh-TW" altLang="en-US" sz="2200" dirty="0">
              <a:latin typeface="HGSｺﾞｼｯｸM" panose="020B0600000000000000" pitchFamily="50" charset="-128"/>
              <a:ea typeface="HGSｺﾞｼｯｸM" panose="020B0600000000000000" pitchFamily="50" charset="-128"/>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461517"/>
            <a:ext cx="7344816" cy="4847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39334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176730" y="2549955"/>
            <a:ext cx="2763726" cy="3687357"/>
          </a:xfrm>
          <a:prstGeom prst="rect">
            <a:avLst/>
          </a:prstGeom>
          <a:effectLst>
            <a:outerShdw blurRad="50800" dist="38100" dir="18900000" algn="b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4" name="正方形/長方形 3"/>
          <p:cNvSpPr/>
          <p:nvPr/>
        </p:nvSpPr>
        <p:spPr>
          <a:xfrm>
            <a:off x="76545" y="1347711"/>
            <a:ext cx="5519577" cy="2979524"/>
          </a:xfrm>
          <a:prstGeom prst="rect">
            <a:avLst/>
          </a:prstGeom>
          <a:effectLst>
            <a:outerShdw blurRad="50800" dist="38100" dir="18900000" algn="b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grpSp>
        <p:nvGrpSpPr>
          <p:cNvPr id="5" name="グループ化 4"/>
          <p:cNvGrpSpPr/>
          <p:nvPr/>
        </p:nvGrpSpPr>
        <p:grpSpPr>
          <a:xfrm>
            <a:off x="153092" y="2067791"/>
            <a:ext cx="5335528" cy="2088232"/>
            <a:chOff x="96456" y="980728"/>
            <a:chExt cx="4906796" cy="2088232"/>
          </a:xfrm>
        </p:grpSpPr>
        <p:sp>
          <p:nvSpPr>
            <p:cNvPr id="6" name="正方形/長方形 5"/>
            <p:cNvSpPr/>
            <p:nvPr/>
          </p:nvSpPr>
          <p:spPr>
            <a:xfrm>
              <a:off x="96456" y="980728"/>
              <a:ext cx="4906796" cy="208823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sz="2400"/>
            </a:p>
          </p:txBody>
        </p:sp>
        <p:sp>
          <p:nvSpPr>
            <p:cNvPr id="7" name="角丸四角形 6"/>
            <p:cNvSpPr/>
            <p:nvPr/>
          </p:nvSpPr>
          <p:spPr>
            <a:xfrm>
              <a:off x="158800" y="1045793"/>
              <a:ext cx="2467600" cy="10378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t>府域の降雨特性の分析</a:t>
              </a:r>
              <a:endParaRPr lang="en-US" altLang="ja-JP" sz="1200" dirty="0"/>
            </a:p>
            <a:p>
              <a:r>
                <a:rPr kumimoji="1" lang="ja-JP" altLang="en-US" sz="1200" dirty="0"/>
                <a:t>　①降雨データの書式変換</a:t>
              </a:r>
              <a:endParaRPr kumimoji="1" lang="en-US" altLang="ja-JP" sz="1200" dirty="0"/>
            </a:p>
            <a:p>
              <a:r>
                <a:rPr lang="ja-JP" altLang="en-US" sz="1200" dirty="0"/>
                <a:t>　②降雨強度算出</a:t>
              </a:r>
              <a:endParaRPr lang="en-US" altLang="ja-JP" sz="1200" dirty="0"/>
            </a:p>
            <a:p>
              <a:r>
                <a:rPr kumimoji="1" lang="ja-JP" altLang="en-US" sz="1200" dirty="0"/>
                <a:t>　③地域における降雨の頻度分析</a:t>
              </a:r>
              <a:endParaRPr kumimoji="1" lang="en-US" altLang="ja-JP" sz="1200" dirty="0"/>
            </a:p>
            <a:p>
              <a:r>
                <a:rPr lang="ja-JP" altLang="en-US" sz="1200" dirty="0"/>
                <a:t>　④降雨の発生確率検討</a:t>
              </a:r>
              <a:endParaRPr kumimoji="1" lang="ja-JP" altLang="en-US" sz="1200" dirty="0"/>
            </a:p>
          </p:txBody>
        </p:sp>
        <p:sp>
          <p:nvSpPr>
            <p:cNvPr id="8" name="角丸四角形 7"/>
            <p:cNvSpPr/>
            <p:nvPr/>
          </p:nvSpPr>
          <p:spPr>
            <a:xfrm>
              <a:off x="2736476" y="1045793"/>
              <a:ext cx="2232248" cy="10378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t>府域の災害特性の分析</a:t>
              </a:r>
              <a:endParaRPr lang="en-US" altLang="ja-JP" sz="1200" dirty="0"/>
            </a:p>
            <a:p>
              <a:r>
                <a:rPr kumimoji="1" lang="ja-JP" altLang="en-US" sz="1200" dirty="0"/>
                <a:t>　①座標位置の取得</a:t>
              </a:r>
              <a:endParaRPr kumimoji="1" lang="en-US" altLang="ja-JP" sz="1200" dirty="0"/>
            </a:p>
            <a:p>
              <a:r>
                <a:rPr lang="ja-JP" altLang="en-US" sz="1200" dirty="0"/>
                <a:t>　②地質・地形情報の抽出</a:t>
              </a:r>
              <a:endParaRPr lang="en-US" altLang="ja-JP" sz="1200" dirty="0"/>
            </a:p>
            <a:p>
              <a:r>
                <a:rPr kumimoji="1" lang="ja-JP" altLang="en-US" sz="1200" dirty="0"/>
                <a:t>　③降雨特性情報の抽出</a:t>
              </a:r>
              <a:endParaRPr kumimoji="1" lang="en-US" altLang="ja-JP" sz="1200" dirty="0"/>
            </a:p>
            <a:p>
              <a:r>
                <a:rPr lang="ja-JP" altLang="en-US" sz="1200" dirty="0"/>
                <a:t>　④崩壊要因の頻度</a:t>
              </a:r>
              <a:endParaRPr kumimoji="1" lang="ja-JP" altLang="en-US" sz="1200" dirty="0"/>
            </a:p>
          </p:txBody>
        </p:sp>
        <p:sp>
          <p:nvSpPr>
            <p:cNvPr id="9" name="角丸四角形 8"/>
            <p:cNvSpPr/>
            <p:nvPr/>
          </p:nvSpPr>
          <p:spPr>
            <a:xfrm>
              <a:off x="185918" y="2191791"/>
              <a:ext cx="2363936" cy="8406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t>災害履歴密度の検討</a:t>
              </a:r>
              <a:endParaRPr lang="en-US" altLang="ja-JP" sz="1200" dirty="0"/>
            </a:p>
            <a:p>
              <a:r>
                <a:rPr kumimoji="1" lang="ja-JP" altLang="en-US" sz="1200" dirty="0"/>
                <a:t>　①座標位置の取得</a:t>
              </a:r>
              <a:endParaRPr kumimoji="1" lang="en-US" altLang="ja-JP" sz="1200" dirty="0"/>
            </a:p>
            <a:p>
              <a:r>
                <a:rPr lang="ja-JP" altLang="en-US" sz="1200" dirty="0"/>
                <a:t>　②総点検情報の</a:t>
              </a:r>
              <a:r>
                <a:rPr lang="en-US" altLang="ja-JP" sz="1200" dirty="0"/>
                <a:t>DB</a:t>
              </a:r>
            </a:p>
            <a:p>
              <a:r>
                <a:rPr lang="ja-JP" altLang="en-US" sz="1200" dirty="0"/>
                <a:t>　③履歴密度の検討</a:t>
              </a:r>
              <a:endParaRPr lang="en-US" altLang="ja-JP" sz="1200" dirty="0"/>
            </a:p>
          </p:txBody>
        </p:sp>
      </p:grpSp>
      <p:sp>
        <p:nvSpPr>
          <p:cNvPr id="10" name="角丸四角形 9"/>
          <p:cNvSpPr/>
          <p:nvPr/>
        </p:nvSpPr>
        <p:spPr>
          <a:xfrm>
            <a:off x="6270562" y="3413098"/>
            <a:ext cx="2621918" cy="6680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t>道路区間の地形・地質条件等の抽出</a:t>
            </a:r>
            <a:endParaRPr lang="en-US" altLang="ja-JP" sz="1200" dirty="0"/>
          </a:p>
          <a:p>
            <a:r>
              <a:rPr kumimoji="1" lang="ja-JP" altLang="en-US" sz="1200" dirty="0"/>
              <a:t>　①斜面情報の抽出</a:t>
            </a:r>
            <a:endParaRPr kumimoji="1" lang="en-US" altLang="ja-JP" sz="1200" dirty="0"/>
          </a:p>
        </p:txBody>
      </p:sp>
      <p:sp>
        <p:nvSpPr>
          <p:cNvPr id="11" name="角丸四角形 10"/>
          <p:cNvSpPr/>
          <p:nvPr/>
        </p:nvSpPr>
        <p:spPr>
          <a:xfrm>
            <a:off x="115962" y="5229200"/>
            <a:ext cx="3015878" cy="1008112"/>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r>
              <a:rPr lang="ja-JP" altLang="en-US" sz="1200" dirty="0"/>
              <a:t>斜面災害要因の分析</a:t>
            </a:r>
            <a:endParaRPr lang="en-US" altLang="ja-JP" sz="1200" dirty="0"/>
          </a:p>
          <a:p>
            <a:r>
              <a:rPr kumimoji="1" lang="ja-JP" altLang="en-US" sz="1200" dirty="0"/>
              <a:t>　①崩壊要因の組み合わせとランク分け</a:t>
            </a:r>
            <a:endParaRPr kumimoji="1" lang="en-US" altLang="ja-JP" sz="1200" dirty="0"/>
          </a:p>
          <a:p>
            <a:r>
              <a:rPr lang="ja-JP" altLang="en-US" sz="1200" dirty="0"/>
              <a:t>　②要因毎の重み係数算出　</a:t>
            </a:r>
            <a:endParaRPr lang="en-US" altLang="ja-JP" sz="1200" dirty="0"/>
          </a:p>
          <a:p>
            <a:r>
              <a:rPr lang="ja-JP" altLang="en-US" sz="1200" dirty="0"/>
              <a:t>　③回帰分析による危険度評価</a:t>
            </a:r>
            <a:endParaRPr lang="en-US" altLang="ja-JP" sz="1200" dirty="0"/>
          </a:p>
        </p:txBody>
      </p:sp>
      <p:sp>
        <p:nvSpPr>
          <p:cNvPr id="12" name="角丸四角形 11"/>
          <p:cNvSpPr/>
          <p:nvPr/>
        </p:nvSpPr>
        <p:spPr>
          <a:xfrm>
            <a:off x="6270562" y="4482515"/>
            <a:ext cx="2621918" cy="51041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r>
              <a:rPr lang="ja-JP" altLang="en-US" sz="1200" dirty="0"/>
              <a:t>道路災害発生危険度の評価</a:t>
            </a:r>
            <a:endParaRPr lang="en-US" altLang="ja-JP" sz="1200" dirty="0"/>
          </a:p>
          <a:p>
            <a:r>
              <a:rPr kumimoji="1" lang="ja-JP" altLang="en-US" sz="1200" dirty="0"/>
              <a:t>　①災害発生の危険度評価</a:t>
            </a:r>
            <a:endParaRPr lang="en-US" altLang="ja-JP" sz="1200" dirty="0"/>
          </a:p>
        </p:txBody>
      </p:sp>
      <p:sp>
        <p:nvSpPr>
          <p:cNvPr id="13" name="角丸四角形 12"/>
          <p:cNvSpPr/>
          <p:nvPr/>
        </p:nvSpPr>
        <p:spPr>
          <a:xfrm>
            <a:off x="6270562" y="5457299"/>
            <a:ext cx="2611078" cy="546382"/>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r>
              <a:rPr lang="ja-JP" altLang="en-US" sz="1200" dirty="0"/>
              <a:t>道路防災対策の優先順位付けの評価</a:t>
            </a:r>
            <a:endParaRPr lang="en-US" altLang="ja-JP" sz="1200" dirty="0"/>
          </a:p>
        </p:txBody>
      </p:sp>
      <p:sp>
        <p:nvSpPr>
          <p:cNvPr id="17" name="下矢印 16"/>
          <p:cNvSpPr/>
          <p:nvPr/>
        </p:nvSpPr>
        <p:spPr>
          <a:xfrm>
            <a:off x="1819914" y="4455729"/>
            <a:ext cx="452368" cy="700133"/>
          </a:xfrm>
          <a:prstGeom prst="down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横巻き 17"/>
          <p:cNvSpPr/>
          <p:nvPr/>
        </p:nvSpPr>
        <p:spPr>
          <a:xfrm>
            <a:off x="328066" y="1419719"/>
            <a:ext cx="2114092" cy="504056"/>
          </a:xfrm>
          <a:prstGeom prst="horizontalScroll">
            <a:avLst/>
          </a:prstGeom>
        </p:spPr>
        <p:style>
          <a:lnRef idx="1">
            <a:schemeClr val="dk1"/>
          </a:lnRef>
          <a:fillRef idx="2">
            <a:schemeClr val="dk1"/>
          </a:fillRef>
          <a:effectRef idx="1">
            <a:schemeClr val="dk1"/>
          </a:effectRef>
          <a:fontRef idx="minor">
            <a:schemeClr val="dk1"/>
          </a:fontRef>
        </p:style>
        <p:txBody>
          <a:bodyPr rtlCol="0" anchor="ctr"/>
          <a:lstStyle/>
          <a:p>
            <a:pPr algn="ctr"/>
            <a:r>
              <a:rPr kumimoji="1" lang="ja-JP" altLang="en-US" dirty="0"/>
              <a:t>メッシュ単位評価</a:t>
            </a:r>
          </a:p>
        </p:txBody>
      </p:sp>
      <p:sp>
        <p:nvSpPr>
          <p:cNvPr id="19" name="横巻き 18"/>
          <p:cNvSpPr/>
          <p:nvPr/>
        </p:nvSpPr>
        <p:spPr>
          <a:xfrm>
            <a:off x="6318537" y="2695517"/>
            <a:ext cx="1944216" cy="504056"/>
          </a:xfrm>
          <a:prstGeom prst="horizontalScroll">
            <a:avLst/>
          </a:prstGeom>
        </p:spPr>
        <p:style>
          <a:lnRef idx="1">
            <a:schemeClr val="dk1"/>
          </a:lnRef>
          <a:fillRef idx="2">
            <a:schemeClr val="dk1"/>
          </a:fillRef>
          <a:effectRef idx="1">
            <a:schemeClr val="dk1"/>
          </a:effectRef>
          <a:fontRef idx="minor">
            <a:schemeClr val="dk1"/>
          </a:fontRef>
        </p:style>
        <p:txBody>
          <a:bodyPr rtlCol="0" anchor="ctr"/>
          <a:lstStyle/>
          <a:p>
            <a:pPr algn="ctr"/>
            <a:r>
              <a:rPr lang="ja-JP" altLang="en-US" dirty="0"/>
              <a:t>道路区間</a:t>
            </a:r>
            <a:r>
              <a:rPr kumimoji="1" lang="ja-JP" altLang="en-US" dirty="0"/>
              <a:t>評価</a:t>
            </a:r>
          </a:p>
        </p:txBody>
      </p:sp>
      <p:cxnSp>
        <p:nvCxnSpPr>
          <p:cNvPr id="20" name="直線矢印コネクタ 19"/>
          <p:cNvCxnSpPr/>
          <p:nvPr/>
        </p:nvCxnSpPr>
        <p:spPr>
          <a:xfrm>
            <a:off x="7599091" y="4081179"/>
            <a:ext cx="0" cy="283488"/>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7599091" y="5116309"/>
            <a:ext cx="0" cy="283488"/>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 name="ストライプ矢印 1"/>
          <p:cNvSpPr/>
          <p:nvPr/>
        </p:nvSpPr>
        <p:spPr>
          <a:xfrm>
            <a:off x="5652120" y="5493504"/>
            <a:ext cx="452602" cy="406485"/>
          </a:xfrm>
          <a:prstGeom prst="striped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ローチャート : 定義済み処理 14"/>
          <p:cNvSpPr/>
          <p:nvPr/>
        </p:nvSpPr>
        <p:spPr>
          <a:xfrm>
            <a:off x="3688420" y="5434988"/>
            <a:ext cx="1800200" cy="514292"/>
          </a:xfrm>
          <a:prstGeom prst="flowChartPredefined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1200" dirty="0"/>
              <a:t>危険度評価</a:t>
            </a:r>
            <a:r>
              <a:rPr kumimoji="1" lang="ja-JP" altLang="en-US" sz="1200" dirty="0" smtClean="0"/>
              <a:t>確認</a:t>
            </a:r>
            <a:endParaRPr kumimoji="1" lang="ja-JP" altLang="en-US" sz="1200" dirty="0"/>
          </a:p>
        </p:txBody>
      </p:sp>
      <p:sp>
        <p:nvSpPr>
          <p:cNvPr id="26" name="ストライプ矢印 25"/>
          <p:cNvSpPr/>
          <p:nvPr/>
        </p:nvSpPr>
        <p:spPr>
          <a:xfrm>
            <a:off x="3244390" y="5493504"/>
            <a:ext cx="391506" cy="397259"/>
          </a:xfrm>
          <a:prstGeom prst="striped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ッター プレースホルダー 22"/>
          <p:cNvSpPr>
            <a:spLocks noGrp="1"/>
          </p:cNvSpPr>
          <p:nvPr>
            <p:ph type="ftr" sz="quarter" idx="11"/>
          </p:nvPr>
        </p:nvSpPr>
        <p:spPr/>
        <p:txBody>
          <a:bodyPr/>
          <a:lstStyle/>
          <a:p>
            <a:r>
              <a:rPr kumimoji="1" lang="ja-JP" altLang="en-US" smtClean="0"/>
              <a:t>資料３</a:t>
            </a:r>
            <a:endParaRPr kumimoji="1" lang="ja-JP" altLang="en-US" dirty="0"/>
          </a:p>
        </p:txBody>
      </p:sp>
      <p:sp>
        <p:nvSpPr>
          <p:cNvPr id="24" name="スライド番号プレースホルダー 23"/>
          <p:cNvSpPr>
            <a:spLocks noGrp="1"/>
          </p:cNvSpPr>
          <p:nvPr>
            <p:ph type="sldNum" sz="quarter" idx="12"/>
          </p:nvPr>
        </p:nvSpPr>
        <p:spPr/>
        <p:txBody>
          <a:bodyPr/>
          <a:lstStyle/>
          <a:p>
            <a:fld id="{40F85341-AB73-4280-8395-A80C95690EE8}" type="slidenum">
              <a:rPr kumimoji="1" lang="ja-JP" altLang="en-US" smtClean="0"/>
              <a:t>100</a:t>
            </a:fld>
            <a:endParaRPr kumimoji="1" lang="ja-JP" altLang="en-US"/>
          </a:p>
        </p:txBody>
      </p:sp>
      <p:sp>
        <p:nvSpPr>
          <p:cNvPr id="31" name="タイトル 1"/>
          <p:cNvSpPr txBox="1">
            <a:spLocks/>
          </p:cNvSpPr>
          <p:nvPr/>
        </p:nvSpPr>
        <p:spPr>
          <a:xfrm>
            <a:off x="457200" y="228600"/>
            <a:ext cx="8507288" cy="914400"/>
          </a:xfrm>
          <a:prstGeom prst="rect">
            <a:avLst/>
          </a:prstGeom>
        </p:spPr>
        <p:txBody>
          <a:bodyPr vert="horz" anchor="b" anchorCtr="0">
            <a:normAutofit fontScale="975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４．</a:t>
            </a:r>
            <a:r>
              <a:rPr lang="ja-JP" altLang="en-US" sz="3100" dirty="0">
                <a:latin typeface="HGSｺﾞｼｯｸM" panose="020B0600000000000000" pitchFamily="50" charset="-128"/>
                <a:ea typeface="HGSｺﾞｼｯｸM" panose="020B0600000000000000" pitchFamily="50" charset="-128"/>
              </a:rPr>
              <a:t>道路防災対策の優先順位付けの検討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700" dirty="0">
                <a:latin typeface="HGSｺﾞｼｯｸM" panose="020B0600000000000000" pitchFamily="50" charset="-128"/>
                <a:ea typeface="HGSｺﾞｼｯｸM" panose="020B0600000000000000" pitchFamily="50" charset="-128"/>
              </a:rPr>
              <a:t>4</a:t>
            </a:r>
            <a:r>
              <a:rPr lang="ja-JP" altLang="en-US" sz="2200" dirty="0">
                <a:latin typeface="HGSｺﾞｼｯｸM" panose="020B0600000000000000" pitchFamily="50" charset="-128"/>
                <a:ea typeface="HGSｺﾞｼｯｸM" panose="020B0600000000000000" pitchFamily="50" charset="-128"/>
              </a:rPr>
              <a:t>）大阪府域の</a:t>
            </a:r>
            <a:r>
              <a:rPr lang="ja-JP" altLang="en-US" sz="2200" dirty="0" smtClean="0">
                <a:latin typeface="HGSｺﾞｼｯｸM" panose="020B0600000000000000" pitchFamily="50" charset="-128"/>
                <a:ea typeface="HGSｺﾞｼｯｸM" panose="020B0600000000000000" pitchFamily="50" charset="-128"/>
              </a:rPr>
              <a:t>災害特性</a:t>
            </a:r>
            <a:r>
              <a:rPr lang="ja-JP" altLang="en-US" sz="2200" dirty="0">
                <a:latin typeface="HGSｺﾞｼｯｸM" panose="020B0600000000000000" pitchFamily="50" charset="-128"/>
                <a:ea typeface="HGSｺﾞｼｯｸM" panose="020B0600000000000000" pitchFamily="50" charset="-128"/>
              </a:rPr>
              <a:t>の把握（今後のスケジュール）</a:t>
            </a:r>
            <a:endParaRPr lang="ja-JP" altLang="en-US" sz="2200" dirty="0"/>
          </a:p>
        </p:txBody>
      </p:sp>
      <p:cxnSp>
        <p:nvCxnSpPr>
          <p:cNvPr id="25" name="直線コネクタ 24"/>
          <p:cNvCxnSpPr/>
          <p:nvPr/>
        </p:nvCxnSpPr>
        <p:spPr>
          <a:xfrm>
            <a:off x="182120" y="3228768"/>
            <a:ext cx="5297983" cy="0"/>
          </a:xfrm>
          <a:prstGeom prst="line">
            <a:avLst/>
          </a:prstGeom>
          <a:ln w="38100">
            <a:prstDash val="dashDot"/>
          </a:ln>
        </p:spPr>
        <p:style>
          <a:lnRef idx="1">
            <a:schemeClr val="accent1"/>
          </a:lnRef>
          <a:fillRef idx="0">
            <a:schemeClr val="accent1"/>
          </a:fillRef>
          <a:effectRef idx="0">
            <a:schemeClr val="accent1"/>
          </a:effectRef>
          <a:fontRef idx="minor">
            <a:schemeClr val="tx1"/>
          </a:fontRef>
        </p:style>
      </p:cxnSp>
      <p:sp>
        <p:nvSpPr>
          <p:cNvPr id="33" name="下矢印 32"/>
          <p:cNvSpPr/>
          <p:nvPr/>
        </p:nvSpPr>
        <p:spPr>
          <a:xfrm>
            <a:off x="3635896" y="3299498"/>
            <a:ext cx="1064811" cy="232219"/>
          </a:xfrm>
          <a:prstGeom prst="down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3526140" y="3534109"/>
            <a:ext cx="1261884" cy="369332"/>
          </a:xfrm>
          <a:prstGeom prst="rect">
            <a:avLst/>
          </a:prstGeom>
        </p:spPr>
        <p:txBody>
          <a:bodyPr wrap="none">
            <a:spAutoFit/>
          </a:bodyPr>
          <a:lstStyle/>
          <a:p>
            <a:r>
              <a:rPr lang="ja-JP" altLang="en-US" dirty="0" smtClean="0"/>
              <a:t>今後、検討</a:t>
            </a:r>
            <a:endParaRPr lang="ja-JP" altLang="ja-JP" dirty="0"/>
          </a:p>
        </p:txBody>
      </p:sp>
    </p:spTree>
    <p:extLst>
      <p:ext uri="{BB962C8B-B14F-4D97-AF65-F5344CB8AC3E}">
        <p14:creationId xmlns:p14="http://schemas.microsoft.com/office/powerpoint/2010/main" val="273918788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101</a:t>
            </a:fld>
            <a:endParaRPr kumimoji="1" lang="ja-JP" altLang="en-US"/>
          </a:p>
        </p:txBody>
      </p:sp>
      <p:sp>
        <p:nvSpPr>
          <p:cNvPr id="6" name="タイトル 1"/>
          <p:cNvSpPr>
            <a:spLocks noGrp="1"/>
          </p:cNvSpPr>
          <p:nvPr>
            <p:ph type="title"/>
          </p:nvPr>
        </p:nvSpPr>
        <p:spPr>
          <a:xfrm>
            <a:off x="457200" y="188640"/>
            <a:ext cx="8229600"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５</a:t>
            </a:r>
            <a:r>
              <a:rPr lang="ja-JP" altLang="en-US" dirty="0" smtClean="0">
                <a:latin typeface="HGSｺﾞｼｯｸM" panose="020B0600000000000000" pitchFamily="50" charset="-128"/>
                <a:ea typeface="HGSｺﾞｼｯｸM" panose="020B0600000000000000" pitchFamily="50" charset="-128"/>
              </a:rPr>
              <a:t>．まとめ（審議いただきたい事項）</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7" name="テキスト ボックス 6"/>
          <p:cNvSpPr txBox="1"/>
          <p:nvPr/>
        </p:nvSpPr>
        <p:spPr>
          <a:xfrm>
            <a:off x="467543" y="1179324"/>
            <a:ext cx="8424937" cy="4339650"/>
          </a:xfrm>
          <a:prstGeom prst="rect">
            <a:avLst/>
          </a:prstGeom>
          <a:noFill/>
        </p:spPr>
        <p:txBody>
          <a:bodyPr wrap="square" rtlCol="0">
            <a:spAutoFit/>
          </a:bodyPr>
          <a:lstStyle/>
          <a:p>
            <a:pPr marL="342900" indent="-342900">
              <a:buFont typeface="Wingdings" panose="05000000000000000000" pitchFamily="2" charset="2"/>
              <a:buChar char="Ø"/>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規制区間の解除（緩和）について</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622300" indent="-622300"/>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・現地確認結果を踏まえた取扱い</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622300" indent="-622300"/>
            <a:r>
              <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・規制区間延長の見直しの取扱い</a:t>
            </a:r>
            <a:endPar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342900" indent="-342900">
              <a:buFont typeface="Wingdings" panose="05000000000000000000" pitchFamily="2" charset="2"/>
              <a:buChar char="Ø"/>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規制発令の解除基準について</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・モニタリング内容</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・モニタリング場所</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342900" indent="-342900">
              <a:buFont typeface="Wingdings" panose="05000000000000000000" pitchFamily="2" charset="2"/>
              <a:buChar char="Ø"/>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道路防災対策の優先順位付けについて</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a:latin typeface="HGSｺﾞｼｯｸM" panose="020B0600000000000000" pitchFamily="50" charset="-128"/>
                <a:ea typeface="HGSｺﾞｼｯｸM" panose="020B0600000000000000" pitchFamily="50" charset="-128"/>
                <a:cs typeface="Meiryo UI" panose="020B0604030504040204" pitchFamily="50" charset="-128"/>
              </a:rPr>
              <a:t>降雨</a:t>
            </a:r>
            <a:r>
              <a:rPr lang="ja-JP" altLang="en-US" sz="2400" smtClean="0">
                <a:latin typeface="HGSｺﾞｼｯｸM" panose="020B0600000000000000" pitchFamily="50" charset="-128"/>
                <a:ea typeface="HGSｺﾞｼｯｸM" panose="020B0600000000000000" pitchFamily="50" charset="-128"/>
                <a:cs typeface="Meiryo UI" panose="020B0604030504040204" pitchFamily="50" charset="-128"/>
              </a:rPr>
              <a:t>特性</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、災害特性の整理について</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・今後の進め方について</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2592260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6539" y="1494076"/>
            <a:ext cx="6068855" cy="4817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11</a:t>
            </a:fld>
            <a:endParaRPr kumimoji="1" lang="ja-JP" altLang="en-US"/>
          </a:p>
        </p:txBody>
      </p:sp>
      <p:sp>
        <p:nvSpPr>
          <p:cNvPr id="5" name="正方形/長方形 4"/>
          <p:cNvSpPr/>
          <p:nvPr/>
        </p:nvSpPr>
        <p:spPr>
          <a:xfrm>
            <a:off x="1187624" y="1124744"/>
            <a:ext cx="7416824" cy="369332"/>
          </a:xfrm>
          <a:prstGeom prst="rect">
            <a:avLst/>
          </a:prstGeom>
        </p:spPr>
        <p:txBody>
          <a:bodyPr wrap="square">
            <a:spAutoFit/>
          </a:bodyPr>
          <a:lstStyle/>
          <a:p>
            <a:r>
              <a:rPr lang="ja-JP" altLang="en-US" dirty="0" smtClean="0"/>
              <a:t>５</a:t>
            </a:r>
            <a:r>
              <a:rPr lang="ja-JP" altLang="ja-JP" dirty="0" smtClean="0"/>
              <a:t>．</a:t>
            </a:r>
            <a:r>
              <a:rPr lang="ja-JP" altLang="en-US" dirty="0" smtClean="0"/>
              <a:t>航空写真</a:t>
            </a:r>
            <a:endParaRPr lang="ja-JP" altLang="ja-JP" dirty="0"/>
          </a:p>
        </p:txBody>
      </p:sp>
      <p:sp>
        <p:nvSpPr>
          <p:cNvPr id="9"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zh-TW" altLang="en-US" sz="2200" dirty="0">
                <a:latin typeface="HGSｺﾞｼｯｸM" panose="020B0600000000000000" pitchFamily="50" charset="-128"/>
                <a:ea typeface="HGSｺﾞｼｯｸM" panose="020B0600000000000000" pitchFamily="50" charset="-128"/>
              </a:rPr>
              <a:t>４）現地確認結果</a:t>
            </a:r>
            <a:r>
              <a:rPr lang="zh-TW" altLang="en-US" sz="2200" dirty="0" smtClean="0">
                <a:latin typeface="HGSｺﾞｼｯｸM" panose="020B0600000000000000" pitchFamily="50" charset="-128"/>
                <a:ea typeface="HGSｺﾞｼｯｸM" panose="020B0600000000000000" pitchFamily="50" charset="-128"/>
              </a:rPr>
              <a:t>（</a:t>
            </a:r>
            <a:r>
              <a:rPr lang="ja-JP" altLang="en-US" sz="2200" dirty="0">
                <a:latin typeface="HGSｺﾞｼｯｸM" panose="020B0600000000000000" pitchFamily="50" charset="-128"/>
                <a:ea typeface="HGSｺﾞｼｯｸM" panose="020B0600000000000000" pitchFamily="50" charset="-128"/>
              </a:rPr>
              <a:t>中垣内南田原線</a:t>
            </a:r>
            <a:r>
              <a:rPr lang="zh-TW" altLang="en-US" sz="2200" dirty="0" smtClean="0">
                <a:latin typeface="HGSｺﾞｼｯｸM" panose="020B0600000000000000" pitchFamily="50" charset="-128"/>
                <a:ea typeface="HGSｺﾞｼｯｸM" panose="020B0600000000000000" pitchFamily="50" charset="-128"/>
              </a:rPr>
              <a:t>）</a:t>
            </a:r>
            <a:endParaRPr lang="zh-TW" altLang="en-US" sz="2200" dirty="0">
              <a:latin typeface="HGSｺﾞｼｯｸM" panose="020B0600000000000000" pitchFamily="50" charset="-128"/>
              <a:ea typeface="HGSｺﾞｼｯｸM" panose="020B0600000000000000" pitchFamily="50" charset="-128"/>
            </a:endParaRPr>
          </a:p>
        </p:txBody>
      </p:sp>
      <p:sp>
        <p:nvSpPr>
          <p:cNvPr id="6" name="円/楕円 5"/>
          <p:cNvSpPr/>
          <p:nvPr/>
        </p:nvSpPr>
        <p:spPr>
          <a:xfrm rot="20081177">
            <a:off x="5301376" y="3666452"/>
            <a:ext cx="296734" cy="194807"/>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3215942" y="3475045"/>
            <a:ext cx="1757212" cy="338554"/>
          </a:xfrm>
          <a:prstGeom prst="rect">
            <a:avLst/>
          </a:prstGeom>
          <a:solidFill>
            <a:schemeClr val="bg1"/>
          </a:solidFill>
          <a:ln>
            <a:solidFill>
              <a:schemeClr val="tx1"/>
            </a:solidFill>
            <a:prstDash val="solid"/>
          </a:ln>
        </p:spPr>
        <p:txBody>
          <a:bodyPr wrap="none" rtlCol="0">
            <a:spAutoFit/>
          </a:bodyPr>
          <a:lstStyle/>
          <a:p>
            <a:r>
              <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A</a:t>
            </a:r>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カルテ対応箇所</a:t>
            </a:r>
          </a:p>
        </p:txBody>
      </p:sp>
      <p:sp>
        <p:nvSpPr>
          <p:cNvPr id="12" name="円/楕円 11"/>
          <p:cNvSpPr/>
          <p:nvPr/>
        </p:nvSpPr>
        <p:spPr>
          <a:xfrm rot="20053318">
            <a:off x="4785726" y="3855601"/>
            <a:ext cx="374856" cy="300436"/>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5390764" y="3921819"/>
            <a:ext cx="1826141"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Ｂカルテ対応箇所</a:t>
            </a:r>
          </a:p>
        </p:txBody>
      </p:sp>
      <p:cxnSp>
        <p:nvCxnSpPr>
          <p:cNvPr id="13" name="直線コネクタ 12"/>
          <p:cNvCxnSpPr/>
          <p:nvPr/>
        </p:nvCxnSpPr>
        <p:spPr>
          <a:xfrm flipV="1">
            <a:off x="7619370" y="2780928"/>
            <a:ext cx="0" cy="72008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円/楕円 19"/>
          <p:cNvSpPr/>
          <p:nvPr/>
        </p:nvSpPr>
        <p:spPr>
          <a:xfrm rot="20081177">
            <a:off x="6493688" y="2715494"/>
            <a:ext cx="413129" cy="202876"/>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6706299" y="2971691"/>
            <a:ext cx="1826141"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Ｄカルテ対応箇所</a:t>
            </a:r>
          </a:p>
        </p:txBody>
      </p:sp>
      <p:sp>
        <p:nvSpPr>
          <p:cNvPr id="23" name="テキスト ボックス 22"/>
          <p:cNvSpPr txBox="1"/>
          <p:nvPr/>
        </p:nvSpPr>
        <p:spPr>
          <a:xfrm>
            <a:off x="6074569" y="3466856"/>
            <a:ext cx="1826141" cy="338554"/>
          </a:xfrm>
          <a:prstGeom prst="rect">
            <a:avLst/>
          </a:prstGeom>
          <a:solidFill>
            <a:schemeClr val="bg1"/>
          </a:solidFill>
          <a:ln>
            <a:solidFill>
              <a:schemeClr val="tx1"/>
            </a:solidFill>
            <a:prstDash val="solid"/>
          </a:ln>
        </p:spPr>
        <p:txBody>
          <a:bodyPr wrap="none" rtlCol="0">
            <a:spAutoFit/>
          </a:bodyPr>
          <a:lstStyle/>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Ｃ</a:t>
            </a:r>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カルテ対応箇所</a:t>
            </a:r>
          </a:p>
        </p:txBody>
      </p:sp>
      <p:sp>
        <p:nvSpPr>
          <p:cNvPr id="24" name="円/楕円 23"/>
          <p:cNvSpPr/>
          <p:nvPr/>
        </p:nvSpPr>
        <p:spPr>
          <a:xfrm rot="19150617">
            <a:off x="5607590" y="3224321"/>
            <a:ext cx="740810" cy="263525"/>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878326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105" y="1484784"/>
            <a:ext cx="3227051" cy="242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454" y="1484784"/>
            <a:ext cx="3227051" cy="242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75809" y="4077072"/>
            <a:ext cx="3536247" cy="1989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12</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現地状況写真（Ａ）</a:t>
            </a:r>
            <a:endParaRPr lang="ja-JP" altLang="ja-JP" dirty="0"/>
          </a:p>
        </p:txBody>
      </p:sp>
      <p:sp>
        <p:nvSpPr>
          <p:cNvPr id="13"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zh-TW" altLang="en-US" sz="2200" dirty="0">
                <a:latin typeface="HGSｺﾞｼｯｸM" panose="020B0600000000000000" pitchFamily="50" charset="-128"/>
                <a:ea typeface="HGSｺﾞｼｯｸM" panose="020B0600000000000000" pitchFamily="50" charset="-128"/>
              </a:rPr>
              <a:t>４）現地確認結果</a:t>
            </a:r>
            <a:r>
              <a:rPr lang="zh-TW" altLang="en-US" sz="2200" dirty="0" smtClean="0">
                <a:latin typeface="HGSｺﾞｼｯｸM" panose="020B0600000000000000" pitchFamily="50" charset="-128"/>
                <a:ea typeface="HGSｺﾞｼｯｸM" panose="020B0600000000000000" pitchFamily="50" charset="-128"/>
              </a:rPr>
              <a:t>（</a:t>
            </a:r>
            <a:r>
              <a:rPr lang="ja-JP" altLang="en-US" sz="2200" dirty="0">
                <a:latin typeface="HGSｺﾞｼｯｸM" panose="020B0600000000000000" pitchFamily="50" charset="-128"/>
                <a:ea typeface="HGSｺﾞｼｯｸM" panose="020B0600000000000000" pitchFamily="50" charset="-128"/>
              </a:rPr>
              <a:t>中垣内南田原線</a:t>
            </a:r>
            <a:r>
              <a:rPr lang="zh-TW" altLang="en-US" sz="2200" dirty="0" smtClean="0">
                <a:latin typeface="HGSｺﾞｼｯｸM" panose="020B0600000000000000" pitchFamily="50" charset="-128"/>
                <a:ea typeface="HGSｺﾞｼｯｸM" panose="020B0600000000000000" pitchFamily="50" charset="-128"/>
              </a:rPr>
              <a:t>）</a:t>
            </a:r>
            <a:endParaRPr lang="zh-TW" altLang="en-US" sz="2200" dirty="0">
              <a:latin typeface="HGSｺﾞｼｯｸM" panose="020B0600000000000000" pitchFamily="50" charset="-128"/>
              <a:ea typeface="HGSｺﾞｼｯｸM" panose="020B0600000000000000" pitchFamily="50" charset="-128"/>
            </a:endParaRPr>
          </a:p>
        </p:txBody>
      </p:sp>
      <p:sp>
        <p:nvSpPr>
          <p:cNvPr id="6" name="正方形/長方形 5"/>
          <p:cNvSpPr/>
          <p:nvPr/>
        </p:nvSpPr>
        <p:spPr>
          <a:xfrm>
            <a:off x="6012160" y="3188266"/>
            <a:ext cx="318436" cy="24878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866681" y="3613266"/>
            <a:ext cx="2552302" cy="338554"/>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擁壁部全景（</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H28.6</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撮影）</a:t>
            </a:r>
            <a:endPar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7" name="テキスト ボックス 16"/>
          <p:cNvSpPr txBox="1"/>
          <p:nvPr/>
        </p:nvSpPr>
        <p:spPr>
          <a:xfrm>
            <a:off x="5868144" y="3717032"/>
            <a:ext cx="3057247" cy="584775"/>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擁壁ジョイント部の開き</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⇒擁壁上側斜面の変状を確認</a:t>
            </a:r>
          </a:p>
        </p:txBody>
      </p:sp>
      <p:sp>
        <p:nvSpPr>
          <p:cNvPr id="23" name="テキスト ボックス 22"/>
          <p:cNvSpPr txBox="1"/>
          <p:nvPr/>
        </p:nvSpPr>
        <p:spPr>
          <a:xfrm>
            <a:off x="1115616" y="5724545"/>
            <a:ext cx="3057247" cy="584775"/>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２段擁壁中段部の排水溝に滞水</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⇒排水経路の確認と機能確保</a:t>
            </a:r>
            <a:endPar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4" name="円/楕円 23"/>
          <p:cNvSpPr/>
          <p:nvPr/>
        </p:nvSpPr>
        <p:spPr>
          <a:xfrm>
            <a:off x="4088581" y="5148595"/>
            <a:ext cx="725908" cy="104197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7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5094058" y="4887162"/>
            <a:ext cx="1728191" cy="972108"/>
          </a:xfrm>
          <a:prstGeom prst="rect">
            <a:avLst/>
          </a:prstGeom>
          <a:noFill/>
          <a:ln w="571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テキスト ボックス 17"/>
          <p:cNvSpPr txBox="1"/>
          <p:nvPr/>
        </p:nvSpPr>
        <p:spPr>
          <a:xfrm>
            <a:off x="6090930" y="5351398"/>
            <a:ext cx="2031325" cy="338554"/>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不法占用物件の撤去</a:t>
            </a:r>
            <a:endPar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9" name="正方形/長方形 18"/>
          <p:cNvSpPr/>
          <p:nvPr/>
        </p:nvSpPr>
        <p:spPr>
          <a:xfrm>
            <a:off x="4451535" y="4596218"/>
            <a:ext cx="601984" cy="864096"/>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83" name="Picture 11"/>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098" t="50147" r="10246" b="10444"/>
          <a:stretch/>
        </p:blipFill>
        <p:spPr bwMode="auto">
          <a:xfrm>
            <a:off x="7020272" y="1335866"/>
            <a:ext cx="1912261" cy="1661086"/>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18733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21372" r="8604" b="4436"/>
          <a:stretch/>
        </p:blipFill>
        <p:spPr bwMode="auto">
          <a:xfrm>
            <a:off x="187899" y="1628800"/>
            <a:ext cx="4312093" cy="268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7555"/>
          <a:stretch/>
        </p:blipFill>
        <p:spPr bwMode="auto">
          <a:xfrm>
            <a:off x="4572000" y="3000587"/>
            <a:ext cx="4463989" cy="2716199"/>
          </a:xfrm>
          <a:prstGeom prst="rect">
            <a:avLst/>
          </a:prstGeom>
          <a:noFill/>
          <a:ln w="571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13</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現地状況写真（Ｂ）</a:t>
            </a:r>
            <a:endParaRPr lang="ja-JP" altLang="ja-JP" dirty="0"/>
          </a:p>
        </p:txBody>
      </p:sp>
      <p:sp>
        <p:nvSpPr>
          <p:cNvPr id="13"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zh-TW" altLang="en-US" sz="2200" dirty="0">
                <a:latin typeface="HGSｺﾞｼｯｸM" panose="020B0600000000000000" pitchFamily="50" charset="-128"/>
                <a:ea typeface="HGSｺﾞｼｯｸM" panose="020B0600000000000000" pitchFamily="50" charset="-128"/>
              </a:rPr>
              <a:t>４）現地確認結果</a:t>
            </a:r>
            <a:r>
              <a:rPr lang="zh-TW" altLang="en-US" sz="2200" dirty="0" smtClean="0">
                <a:latin typeface="HGSｺﾞｼｯｸM" panose="020B0600000000000000" pitchFamily="50" charset="-128"/>
                <a:ea typeface="HGSｺﾞｼｯｸM" panose="020B0600000000000000" pitchFamily="50" charset="-128"/>
              </a:rPr>
              <a:t>（</a:t>
            </a:r>
            <a:r>
              <a:rPr lang="ja-JP" altLang="en-US" sz="2200" dirty="0">
                <a:latin typeface="HGSｺﾞｼｯｸM" panose="020B0600000000000000" pitchFamily="50" charset="-128"/>
                <a:ea typeface="HGSｺﾞｼｯｸM" panose="020B0600000000000000" pitchFamily="50" charset="-128"/>
              </a:rPr>
              <a:t>中垣内南田原線</a:t>
            </a:r>
            <a:r>
              <a:rPr lang="zh-TW" altLang="en-US" sz="2200" dirty="0" smtClean="0">
                <a:latin typeface="HGSｺﾞｼｯｸM" panose="020B0600000000000000" pitchFamily="50" charset="-128"/>
                <a:ea typeface="HGSｺﾞｼｯｸM" panose="020B0600000000000000" pitchFamily="50" charset="-128"/>
              </a:rPr>
              <a:t>）</a:t>
            </a:r>
            <a:endParaRPr lang="zh-TW" altLang="en-US" sz="2200" dirty="0">
              <a:latin typeface="HGSｺﾞｼｯｸM" panose="020B0600000000000000" pitchFamily="50" charset="-128"/>
              <a:ea typeface="HGSｺﾞｼｯｸM" panose="020B0600000000000000" pitchFamily="50" charset="-128"/>
            </a:endParaRPr>
          </a:p>
        </p:txBody>
      </p:sp>
      <p:sp>
        <p:nvSpPr>
          <p:cNvPr id="16" name="テキスト ボックス 15"/>
          <p:cNvSpPr txBox="1"/>
          <p:nvPr/>
        </p:nvSpPr>
        <p:spPr>
          <a:xfrm>
            <a:off x="4644008" y="5724545"/>
            <a:ext cx="3672800" cy="584775"/>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一部斜面崩壊跡地あり</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⇒直ちに対策が必要な状態ではない</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0" name="円/楕円 19"/>
          <p:cNvSpPr/>
          <p:nvPr/>
        </p:nvSpPr>
        <p:spPr>
          <a:xfrm>
            <a:off x="4776420" y="3340522"/>
            <a:ext cx="4044052" cy="182051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1555962" y="4331882"/>
            <a:ext cx="1620957"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自然斜面の状況</a:t>
            </a:r>
          </a:p>
        </p:txBody>
      </p:sp>
      <p:pic>
        <p:nvPicPr>
          <p:cNvPr id="1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4" r="41469" b="-18131"/>
          <a:stretch/>
        </p:blipFill>
        <p:spPr bwMode="auto">
          <a:xfrm>
            <a:off x="3644194" y="4043850"/>
            <a:ext cx="792088" cy="216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正方形/長方形 22"/>
          <p:cNvSpPr/>
          <p:nvPr/>
        </p:nvSpPr>
        <p:spPr>
          <a:xfrm>
            <a:off x="1331640" y="2875978"/>
            <a:ext cx="1152128" cy="570322"/>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rot="-180000">
            <a:off x="3036437" y="2969253"/>
            <a:ext cx="198545" cy="371516"/>
          </a:xfrm>
          <a:prstGeom prst="rect">
            <a:avLst/>
          </a:prstGeom>
          <a:solidFill>
            <a:schemeClr val="bg1">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9956214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9"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3879710"/>
            <a:ext cx="3228294" cy="2421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1511" y="1478652"/>
            <a:ext cx="3851328" cy="2166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92" y="3879710"/>
            <a:ext cx="4021730" cy="2408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14</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現地状況写真（Ｃ）</a:t>
            </a:r>
            <a:endParaRPr lang="ja-JP" altLang="ja-JP" dirty="0"/>
          </a:p>
        </p:txBody>
      </p:sp>
      <p:sp>
        <p:nvSpPr>
          <p:cNvPr id="13"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zh-TW" altLang="en-US" sz="2200" dirty="0">
                <a:latin typeface="HGSｺﾞｼｯｸM" panose="020B0600000000000000" pitchFamily="50" charset="-128"/>
                <a:ea typeface="HGSｺﾞｼｯｸM" panose="020B0600000000000000" pitchFamily="50" charset="-128"/>
              </a:rPr>
              <a:t>４）現地確認結果</a:t>
            </a:r>
            <a:r>
              <a:rPr lang="zh-TW" altLang="en-US" sz="2200" dirty="0" smtClean="0">
                <a:latin typeface="HGSｺﾞｼｯｸM" panose="020B0600000000000000" pitchFamily="50" charset="-128"/>
                <a:ea typeface="HGSｺﾞｼｯｸM" panose="020B0600000000000000" pitchFamily="50" charset="-128"/>
              </a:rPr>
              <a:t>（</a:t>
            </a:r>
            <a:r>
              <a:rPr lang="ja-JP" altLang="en-US" sz="2200" dirty="0">
                <a:latin typeface="HGSｺﾞｼｯｸM" panose="020B0600000000000000" pitchFamily="50" charset="-128"/>
                <a:ea typeface="HGSｺﾞｼｯｸM" panose="020B0600000000000000" pitchFamily="50" charset="-128"/>
              </a:rPr>
              <a:t>中垣内南田原線</a:t>
            </a:r>
            <a:r>
              <a:rPr lang="zh-TW" altLang="en-US" sz="2200" dirty="0" smtClean="0">
                <a:latin typeface="HGSｺﾞｼｯｸM" panose="020B0600000000000000" pitchFamily="50" charset="-128"/>
                <a:ea typeface="HGSｺﾞｼｯｸM" panose="020B0600000000000000" pitchFamily="50" charset="-128"/>
              </a:rPr>
              <a:t>）</a:t>
            </a:r>
            <a:endParaRPr lang="zh-TW" altLang="en-US" sz="2200" dirty="0">
              <a:latin typeface="HGSｺﾞｼｯｸM" panose="020B0600000000000000" pitchFamily="50" charset="-128"/>
              <a:ea typeface="HGSｺﾞｼｯｸM" panose="020B0600000000000000" pitchFamily="50" charset="-128"/>
            </a:endParaRPr>
          </a:p>
        </p:txBody>
      </p:sp>
      <p:sp>
        <p:nvSpPr>
          <p:cNvPr id="15" name="円/楕円 14"/>
          <p:cNvSpPr/>
          <p:nvPr/>
        </p:nvSpPr>
        <p:spPr>
          <a:xfrm rot="20210555">
            <a:off x="6831111" y="1849262"/>
            <a:ext cx="2011391" cy="77001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rot="20894239">
            <a:off x="3370277" y="4128773"/>
            <a:ext cx="1256292" cy="413737"/>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3675189" y="5970766"/>
            <a:ext cx="2441694" cy="338554"/>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ブロック積み擁壁の状況</a:t>
            </a:r>
            <a:endPar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2" name="テキスト ボックス 21"/>
          <p:cNvSpPr txBox="1"/>
          <p:nvPr/>
        </p:nvSpPr>
        <p:spPr>
          <a:xfrm>
            <a:off x="5600511" y="3204265"/>
            <a:ext cx="2852063" cy="584775"/>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擁壁上の自然斜面に倒木あり</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⇒撤去等の対策が必要</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512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2559" y="1556792"/>
            <a:ext cx="3647433" cy="2051682"/>
          </a:xfrm>
          <a:prstGeom prst="rect">
            <a:avLst/>
          </a:prstGeom>
          <a:noFill/>
          <a:ln w="571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テキスト ボックス 17"/>
          <p:cNvSpPr txBox="1"/>
          <p:nvPr/>
        </p:nvSpPr>
        <p:spPr>
          <a:xfrm>
            <a:off x="971208" y="3204265"/>
            <a:ext cx="3672800" cy="584775"/>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擁壁上に自然斜面あり</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⇒直ちに対策が必要な状況にはない</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3" name="正方形/長方形 22"/>
          <p:cNvSpPr/>
          <p:nvPr/>
        </p:nvSpPr>
        <p:spPr>
          <a:xfrm rot="608856">
            <a:off x="5869618" y="4769146"/>
            <a:ext cx="2272417" cy="413737"/>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255784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1656" y="1808819"/>
            <a:ext cx="5616624" cy="4212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15</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現地状況写真（Ｄ）</a:t>
            </a:r>
            <a:endParaRPr lang="ja-JP" altLang="ja-JP" dirty="0"/>
          </a:p>
        </p:txBody>
      </p:sp>
      <p:sp>
        <p:nvSpPr>
          <p:cNvPr id="13"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zh-TW" altLang="en-US" sz="2200" dirty="0">
                <a:latin typeface="HGSｺﾞｼｯｸM" panose="020B0600000000000000" pitchFamily="50" charset="-128"/>
                <a:ea typeface="HGSｺﾞｼｯｸM" panose="020B0600000000000000" pitchFamily="50" charset="-128"/>
              </a:rPr>
              <a:t>４）現地確認結果</a:t>
            </a:r>
            <a:r>
              <a:rPr lang="zh-TW" altLang="en-US" sz="2200" dirty="0" smtClean="0">
                <a:latin typeface="HGSｺﾞｼｯｸM" panose="020B0600000000000000" pitchFamily="50" charset="-128"/>
                <a:ea typeface="HGSｺﾞｼｯｸM" panose="020B0600000000000000" pitchFamily="50" charset="-128"/>
              </a:rPr>
              <a:t>（</a:t>
            </a:r>
            <a:r>
              <a:rPr lang="ja-JP" altLang="en-US" sz="2200" dirty="0">
                <a:latin typeface="HGSｺﾞｼｯｸM" panose="020B0600000000000000" pitchFamily="50" charset="-128"/>
                <a:ea typeface="HGSｺﾞｼｯｸM" panose="020B0600000000000000" pitchFamily="50" charset="-128"/>
              </a:rPr>
              <a:t>中垣内南田原線</a:t>
            </a:r>
            <a:r>
              <a:rPr lang="zh-TW" altLang="en-US" sz="2200" dirty="0" smtClean="0">
                <a:latin typeface="HGSｺﾞｼｯｸM" panose="020B0600000000000000" pitchFamily="50" charset="-128"/>
                <a:ea typeface="HGSｺﾞｼｯｸM" panose="020B0600000000000000" pitchFamily="50" charset="-128"/>
              </a:rPr>
              <a:t>）</a:t>
            </a:r>
            <a:endParaRPr lang="zh-TW" altLang="en-US" sz="2200" dirty="0">
              <a:latin typeface="HGSｺﾞｼｯｸM" panose="020B0600000000000000" pitchFamily="50" charset="-128"/>
              <a:ea typeface="HGSｺﾞｼｯｸM" panose="020B0600000000000000" pitchFamily="50" charset="-128"/>
            </a:endParaRPr>
          </a:p>
        </p:txBody>
      </p:sp>
      <p:sp>
        <p:nvSpPr>
          <p:cNvPr id="15" name="円/楕円 14"/>
          <p:cNvSpPr/>
          <p:nvPr/>
        </p:nvSpPr>
        <p:spPr>
          <a:xfrm>
            <a:off x="3397800" y="2344380"/>
            <a:ext cx="2304256" cy="288482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1263109" y="5406315"/>
            <a:ext cx="5519460" cy="830997"/>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一部斜面崩壊跡地あり</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⇒斜面高が低く、緩和</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のための</a:t>
            </a:r>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追加対策は不要</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（区間解除までには、崩壊土砂の流出防止対策が必要）</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5" name="円/楕円 24"/>
          <p:cNvSpPr/>
          <p:nvPr/>
        </p:nvSpPr>
        <p:spPr>
          <a:xfrm>
            <a:off x="6422136" y="1361498"/>
            <a:ext cx="1440160" cy="231019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5198000" y="1260049"/>
            <a:ext cx="3262432" cy="584775"/>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道路</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側</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に出ている枝の対策が必要</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⇒道路部分にはみ出た枝の伐採</a:t>
            </a:r>
          </a:p>
        </p:txBody>
      </p:sp>
    </p:spTree>
    <p:extLst>
      <p:ext uri="{BB962C8B-B14F-4D97-AF65-F5344CB8AC3E}">
        <p14:creationId xmlns:p14="http://schemas.microsoft.com/office/powerpoint/2010/main" val="36366953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16</a:t>
            </a:fld>
            <a:endParaRPr kumimoji="1" lang="ja-JP" altLang="en-US"/>
          </a:p>
        </p:txBody>
      </p:sp>
      <p:sp>
        <p:nvSpPr>
          <p:cNvPr id="5" name="正方形/長方形 4"/>
          <p:cNvSpPr/>
          <p:nvPr/>
        </p:nvSpPr>
        <p:spPr>
          <a:xfrm>
            <a:off x="1043608" y="1159074"/>
            <a:ext cx="7416824" cy="369332"/>
          </a:xfrm>
          <a:prstGeom prst="rect">
            <a:avLst/>
          </a:prstGeom>
        </p:spPr>
        <p:txBody>
          <a:bodyPr wrap="square">
            <a:spAutoFit/>
          </a:bodyPr>
          <a:lstStyle/>
          <a:p>
            <a:r>
              <a:rPr lang="ja-JP" altLang="en-US" dirty="0" smtClean="0"/>
              <a:t>７</a:t>
            </a:r>
            <a:r>
              <a:rPr lang="ja-JP" altLang="ja-JP" dirty="0" smtClean="0"/>
              <a:t>．</a:t>
            </a:r>
            <a:r>
              <a:rPr lang="ja-JP" altLang="en-US" dirty="0" smtClean="0"/>
              <a:t>所見</a:t>
            </a:r>
            <a:endParaRPr lang="ja-JP" altLang="ja-JP" dirty="0"/>
          </a:p>
        </p:txBody>
      </p:sp>
      <p:sp>
        <p:nvSpPr>
          <p:cNvPr id="11"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zh-TW" altLang="en-US" sz="2200" dirty="0">
                <a:latin typeface="HGSｺﾞｼｯｸM" panose="020B0600000000000000" pitchFamily="50" charset="-128"/>
                <a:ea typeface="HGSｺﾞｼｯｸM" panose="020B0600000000000000" pitchFamily="50" charset="-128"/>
              </a:rPr>
              <a:t>４）現地確認結果</a:t>
            </a:r>
            <a:r>
              <a:rPr lang="zh-TW" altLang="en-US" sz="2200" dirty="0" smtClean="0">
                <a:latin typeface="HGSｺﾞｼｯｸM" panose="020B0600000000000000" pitchFamily="50" charset="-128"/>
                <a:ea typeface="HGSｺﾞｼｯｸM" panose="020B0600000000000000" pitchFamily="50" charset="-128"/>
              </a:rPr>
              <a:t>（</a:t>
            </a:r>
            <a:r>
              <a:rPr lang="ja-JP" altLang="en-US" sz="2200" dirty="0">
                <a:latin typeface="HGSｺﾞｼｯｸM" panose="020B0600000000000000" pitchFamily="50" charset="-128"/>
                <a:ea typeface="HGSｺﾞｼｯｸM" panose="020B0600000000000000" pitchFamily="50" charset="-128"/>
              </a:rPr>
              <a:t>中垣内南田原線</a:t>
            </a:r>
            <a:r>
              <a:rPr lang="zh-TW" altLang="en-US" sz="2200" dirty="0" smtClean="0">
                <a:latin typeface="HGSｺﾞｼｯｸM" panose="020B0600000000000000" pitchFamily="50" charset="-128"/>
                <a:ea typeface="HGSｺﾞｼｯｸM" panose="020B0600000000000000" pitchFamily="50" charset="-128"/>
              </a:rPr>
              <a:t>）</a:t>
            </a:r>
            <a:endParaRPr lang="zh-TW" altLang="en-US" sz="2200" dirty="0">
              <a:latin typeface="HGSｺﾞｼｯｸM" panose="020B0600000000000000" pitchFamily="50" charset="-128"/>
              <a:ea typeface="HGSｺﾞｼｯｸM" panose="020B0600000000000000" pitchFamily="50" charset="-128"/>
            </a:endParaRPr>
          </a:p>
        </p:txBody>
      </p:sp>
      <p:sp>
        <p:nvSpPr>
          <p:cNvPr id="13" name="正方形/長方形 12"/>
          <p:cNvSpPr/>
          <p:nvPr/>
        </p:nvSpPr>
        <p:spPr>
          <a:xfrm>
            <a:off x="1175498" y="1556792"/>
            <a:ext cx="8077022" cy="3139321"/>
          </a:xfrm>
          <a:prstGeom prst="rect">
            <a:avLst/>
          </a:prstGeom>
        </p:spPr>
        <p:txBody>
          <a:bodyPr wrap="square">
            <a:spAutoFit/>
          </a:bodyPr>
          <a:lstStyle/>
          <a:p>
            <a:r>
              <a:rPr lang="ja-JP" altLang="en-US" dirty="0" smtClean="0"/>
              <a:t>■斜面の安定性</a:t>
            </a:r>
            <a:endParaRPr lang="en-US" altLang="ja-JP" dirty="0" smtClean="0"/>
          </a:p>
          <a:p>
            <a:r>
              <a:rPr lang="ja-JP" altLang="en-US" dirty="0" smtClean="0"/>
              <a:t>　○</a:t>
            </a:r>
            <a:r>
              <a:rPr lang="en-US" altLang="ja-JP" dirty="0" smtClean="0"/>
              <a:t>2</a:t>
            </a:r>
            <a:r>
              <a:rPr lang="ja-JP" altLang="en-US" dirty="0" smtClean="0"/>
              <a:t>段擁壁中段部の排水溝の機能確保が必要（</a:t>
            </a:r>
            <a:r>
              <a:rPr lang="en-US" altLang="ja-JP" dirty="0" smtClean="0"/>
              <a:t>A</a:t>
            </a:r>
            <a:r>
              <a:rPr lang="ja-JP" altLang="en-US" dirty="0" smtClean="0"/>
              <a:t>区間）</a:t>
            </a:r>
            <a:endParaRPr lang="en-US" altLang="ja-JP" dirty="0" smtClean="0"/>
          </a:p>
          <a:p>
            <a:r>
              <a:rPr lang="ja-JP" altLang="en-US" dirty="0" smtClean="0"/>
              <a:t>　　　</a:t>
            </a:r>
            <a:r>
              <a:rPr lang="en-US" altLang="ja-JP" dirty="0" smtClean="0">
                <a:solidFill>
                  <a:srgbClr val="FF0000"/>
                </a:solidFill>
              </a:rPr>
              <a:t>【</a:t>
            </a:r>
            <a:r>
              <a:rPr lang="ja-JP" altLang="en-US" dirty="0" smtClean="0">
                <a:solidFill>
                  <a:srgbClr val="FF0000"/>
                </a:solidFill>
              </a:rPr>
              <a:t>追加対策</a:t>
            </a:r>
            <a:r>
              <a:rPr lang="en-US" altLang="ja-JP" dirty="0" smtClean="0">
                <a:solidFill>
                  <a:srgbClr val="FF0000"/>
                </a:solidFill>
              </a:rPr>
              <a:t>】</a:t>
            </a:r>
            <a:r>
              <a:rPr lang="ja-JP" altLang="en-US" dirty="0" smtClean="0">
                <a:solidFill>
                  <a:srgbClr val="FF0000"/>
                </a:solidFill>
              </a:rPr>
              <a:t>排水機能確保の対策</a:t>
            </a:r>
            <a:endParaRPr lang="en-US" altLang="ja-JP" baseline="30000" dirty="0" smtClean="0"/>
          </a:p>
          <a:p>
            <a:r>
              <a:rPr lang="ja-JP" altLang="en-US" dirty="0" smtClean="0"/>
              <a:t>　○</a:t>
            </a:r>
            <a:r>
              <a:rPr lang="en-US" altLang="ja-JP" dirty="0" smtClean="0"/>
              <a:t>2</a:t>
            </a:r>
            <a:r>
              <a:rPr lang="ja-JP" altLang="en-US" dirty="0" smtClean="0"/>
              <a:t>段擁壁上段のブロック積み擁壁の安定性の確認</a:t>
            </a:r>
            <a:r>
              <a:rPr lang="ja-JP" altLang="en-US" dirty="0"/>
              <a:t>が必要（</a:t>
            </a:r>
            <a:r>
              <a:rPr lang="en-US" altLang="ja-JP" dirty="0"/>
              <a:t>A</a:t>
            </a:r>
            <a:r>
              <a:rPr lang="ja-JP" altLang="en-US" dirty="0"/>
              <a:t>区間）</a:t>
            </a:r>
            <a:endParaRPr lang="en-US" altLang="ja-JP" dirty="0" smtClean="0"/>
          </a:p>
          <a:p>
            <a:r>
              <a:rPr lang="ja-JP" altLang="en-US" dirty="0"/>
              <a:t>　　　</a:t>
            </a:r>
            <a:r>
              <a:rPr lang="en-US" altLang="ja-JP" dirty="0">
                <a:solidFill>
                  <a:srgbClr val="FF0000"/>
                </a:solidFill>
              </a:rPr>
              <a:t>【</a:t>
            </a:r>
            <a:r>
              <a:rPr lang="ja-JP" altLang="en-US" dirty="0">
                <a:solidFill>
                  <a:srgbClr val="FF0000"/>
                </a:solidFill>
              </a:rPr>
              <a:t>追加対策</a:t>
            </a:r>
            <a:r>
              <a:rPr lang="en-US" altLang="ja-JP" dirty="0" smtClean="0">
                <a:solidFill>
                  <a:srgbClr val="FF0000"/>
                </a:solidFill>
              </a:rPr>
              <a:t>】</a:t>
            </a:r>
            <a:r>
              <a:rPr lang="ja-JP" altLang="en-US" dirty="0" smtClean="0">
                <a:solidFill>
                  <a:srgbClr val="FF0000"/>
                </a:solidFill>
              </a:rPr>
              <a:t>擁壁上部の状況を確認後、対策の必要性を確認</a:t>
            </a:r>
            <a:endParaRPr lang="en-US" altLang="ja-JP" dirty="0">
              <a:solidFill>
                <a:srgbClr val="FF0000"/>
              </a:solidFill>
            </a:endParaRPr>
          </a:p>
          <a:p>
            <a:r>
              <a:rPr lang="ja-JP" altLang="en-US" dirty="0"/>
              <a:t>　○倒木が道路側に落下しない対策が必要</a:t>
            </a:r>
            <a:r>
              <a:rPr lang="ja-JP" altLang="en-US" dirty="0" smtClean="0"/>
              <a:t>（</a:t>
            </a:r>
            <a:r>
              <a:rPr lang="en-US" altLang="ja-JP" dirty="0" smtClean="0"/>
              <a:t>C</a:t>
            </a:r>
            <a:r>
              <a:rPr lang="ja-JP" altLang="en-US" dirty="0" smtClean="0"/>
              <a:t>区間</a:t>
            </a:r>
            <a:r>
              <a:rPr lang="ja-JP" altLang="en-US" dirty="0"/>
              <a:t>）</a:t>
            </a:r>
            <a:endParaRPr lang="en-US" altLang="ja-JP" dirty="0"/>
          </a:p>
          <a:p>
            <a:r>
              <a:rPr lang="ja-JP" altLang="en-US" dirty="0"/>
              <a:t>　　　</a:t>
            </a:r>
            <a:r>
              <a:rPr lang="en-US" altLang="ja-JP" dirty="0">
                <a:solidFill>
                  <a:srgbClr val="FF0000"/>
                </a:solidFill>
              </a:rPr>
              <a:t>【</a:t>
            </a:r>
            <a:r>
              <a:rPr lang="ja-JP" altLang="en-US" dirty="0">
                <a:solidFill>
                  <a:srgbClr val="FF0000"/>
                </a:solidFill>
              </a:rPr>
              <a:t>追加対策</a:t>
            </a:r>
            <a:r>
              <a:rPr lang="en-US" altLang="ja-JP" dirty="0">
                <a:solidFill>
                  <a:srgbClr val="FF0000"/>
                </a:solidFill>
              </a:rPr>
              <a:t>】</a:t>
            </a:r>
            <a:r>
              <a:rPr lang="ja-JP" altLang="en-US" dirty="0">
                <a:solidFill>
                  <a:srgbClr val="FF0000"/>
                </a:solidFill>
              </a:rPr>
              <a:t>倒木の除去</a:t>
            </a:r>
            <a:r>
              <a:rPr lang="ja-JP" altLang="en-US" dirty="0" smtClean="0">
                <a:solidFill>
                  <a:srgbClr val="FF0000"/>
                </a:solidFill>
              </a:rPr>
              <a:t>等</a:t>
            </a:r>
            <a:endParaRPr lang="en-US" altLang="ja-JP" dirty="0" smtClean="0">
              <a:solidFill>
                <a:srgbClr val="FF0000"/>
              </a:solidFill>
            </a:endParaRPr>
          </a:p>
          <a:p>
            <a:r>
              <a:rPr lang="ja-JP" altLang="en-US" dirty="0"/>
              <a:t>　○道路側にせり出ている木枝の撤去が</a:t>
            </a:r>
            <a:r>
              <a:rPr lang="ja-JP" altLang="en-US" dirty="0" smtClean="0"/>
              <a:t>必要（</a:t>
            </a:r>
            <a:r>
              <a:rPr lang="en-US" altLang="ja-JP" dirty="0" smtClean="0"/>
              <a:t>D</a:t>
            </a:r>
            <a:r>
              <a:rPr lang="ja-JP" altLang="en-US" dirty="0" smtClean="0"/>
              <a:t>区間）</a:t>
            </a:r>
            <a:endParaRPr lang="en-US" altLang="ja-JP" dirty="0"/>
          </a:p>
          <a:p>
            <a:r>
              <a:rPr lang="ja-JP" altLang="en-US" dirty="0"/>
              <a:t>　　　</a:t>
            </a:r>
            <a:r>
              <a:rPr lang="en-US" altLang="ja-JP" dirty="0">
                <a:solidFill>
                  <a:srgbClr val="FF0000"/>
                </a:solidFill>
              </a:rPr>
              <a:t>【</a:t>
            </a:r>
            <a:r>
              <a:rPr lang="ja-JP" altLang="en-US" dirty="0">
                <a:solidFill>
                  <a:srgbClr val="FF0000"/>
                </a:solidFill>
              </a:rPr>
              <a:t>追加対策</a:t>
            </a:r>
            <a:r>
              <a:rPr lang="en-US" altLang="ja-JP" dirty="0">
                <a:solidFill>
                  <a:srgbClr val="FF0000"/>
                </a:solidFill>
              </a:rPr>
              <a:t>】</a:t>
            </a:r>
            <a:r>
              <a:rPr lang="ja-JP" altLang="en-US" dirty="0">
                <a:solidFill>
                  <a:srgbClr val="FF0000"/>
                </a:solidFill>
              </a:rPr>
              <a:t>木枝の伐採</a:t>
            </a:r>
            <a:endParaRPr lang="en-US" altLang="ja-JP" dirty="0">
              <a:solidFill>
                <a:srgbClr val="FF0000"/>
              </a:solidFill>
            </a:endParaRPr>
          </a:p>
          <a:p>
            <a:r>
              <a:rPr lang="ja-JP" altLang="en-US" dirty="0"/>
              <a:t>　</a:t>
            </a:r>
            <a:r>
              <a:rPr lang="ja-JP" altLang="en-US" dirty="0" smtClean="0"/>
              <a:t>○自然斜面の崩壊土砂の流出防止対策が必要（</a:t>
            </a:r>
            <a:r>
              <a:rPr lang="en-US" altLang="ja-JP" dirty="0" smtClean="0"/>
              <a:t>D</a:t>
            </a:r>
            <a:r>
              <a:rPr lang="ja-JP" altLang="en-US" dirty="0" smtClean="0"/>
              <a:t>区間</a:t>
            </a:r>
            <a:r>
              <a:rPr lang="ja-JP" altLang="en-US" dirty="0"/>
              <a:t>）</a:t>
            </a:r>
            <a:endParaRPr lang="en-US" altLang="ja-JP" dirty="0"/>
          </a:p>
          <a:p>
            <a:r>
              <a:rPr lang="ja-JP" altLang="en-US" dirty="0"/>
              <a:t>　　　</a:t>
            </a:r>
            <a:r>
              <a:rPr lang="en-US" altLang="ja-JP" dirty="0">
                <a:solidFill>
                  <a:srgbClr val="FF0000"/>
                </a:solidFill>
              </a:rPr>
              <a:t>【</a:t>
            </a:r>
            <a:r>
              <a:rPr lang="ja-JP" altLang="en-US" dirty="0">
                <a:solidFill>
                  <a:srgbClr val="FF0000"/>
                </a:solidFill>
              </a:rPr>
              <a:t>追加対策</a:t>
            </a:r>
            <a:r>
              <a:rPr lang="en-US" altLang="ja-JP" dirty="0" smtClean="0">
                <a:solidFill>
                  <a:srgbClr val="FF0000"/>
                </a:solidFill>
              </a:rPr>
              <a:t>】</a:t>
            </a:r>
            <a:r>
              <a:rPr lang="ja-JP" altLang="en-US" dirty="0" smtClean="0">
                <a:solidFill>
                  <a:srgbClr val="FF0000"/>
                </a:solidFill>
              </a:rPr>
              <a:t>区間解除（</a:t>
            </a:r>
            <a:r>
              <a:rPr lang="en-US" altLang="ja-JP" dirty="0" smtClean="0">
                <a:solidFill>
                  <a:srgbClr val="FF0000"/>
                </a:solidFill>
              </a:rPr>
              <a:t>5</a:t>
            </a:r>
            <a:r>
              <a:rPr lang="ja-JP" altLang="en-US" dirty="0" smtClean="0">
                <a:solidFill>
                  <a:srgbClr val="FF0000"/>
                </a:solidFill>
              </a:rPr>
              <a:t>年の経過観察後）までに検討（当面は定期的な観察）</a:t>
            </a:r>
            <a:endParaRPr lang="en-US" altLang="ja-JP" dirty="0">
              <a:solidFill>
                <a:srgbClr val="FF0000"/>
              </a:solidFill>
            </a:endParaRPr>
          </a:p>
        </p:txBody>
      </p:sp>
      <p:sp>
        <p:nvSpPr>
          <p:cNvPr id="15" name="正方形/長方形 14"/>
          <p:cNvSpPr/>
          <p:nvPr/>
        </p:nvSpPr>
        <p:spPr>
          <a:xfrm>
            <a:off x="1175498" y="4665910"/>
            <a:ext cx="7416824" cy="923330"/>
          </a:xfrm>
          <a:prstGeom prst="rect">
            <a:avLst/>
          </a:prstGeom>
        </p:spPr>
        <p:txBody>
          <a:bodyPr wrap="square">
            <a:spAutoFit/>
          </a:bodyPr>
          <a:lstStyle/>
          <a:p>
            <a:r>
              <a:rPr lang="ja-JP" altLang="en-US" dirty="0" smtClean="0"/>
              <a:t>■経過観察の内容</a:t>
            </a:r>
            <a:endParaRPr lang="en-US" altLang="ja-JP" dirty="0" smtClean="0"/>
          </a:p>
          <a:p>
            <a:r>
              <a:rPr lang="ja-JP" altLang="en-US" dirty="0" smtClean="0"/>
              <a:t>　○定期的な目視点検による確認を行う</a:t>
            </a:r>
            <a:endParaRPr lang="en-US" altLang="ja-JP" dirty="0" smtClean="0"/>
          </a:p>
          <a:p>
            <a:r>
              <a:rPr lang="ja-JP" altLang="en-US" dirty="0"/>
              <a:t>　</a:t>
            </a:r>
            <a:r>
              <a:rPr lang="ja-JP" altLang="en-US" dirty="0" smtClean="0"/>
              <a:t>　　（表面の変状、排水の状況 等）</a:t>
            </a:r>
            <a:endParaRPr lang="ja-JP" altLang="en-US" dirty="0"/>
          </a:p>
        </p:txBody>
      </p:sp>
      <p:sp>
        <p:nvSpPr>
          <p:cNvPr id="16" name="下矢印 15"/>
          <p:cNvSpPr/>
          <p:nvPr/>
        </p:nvSpPr>
        <p:spPr>
          <a:xfrm rot="16200000">
            <a:off x="1321826" y="5703606"/>
            <a:ext cx="732787"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2051720" y="5712121"/>
            <a:ext cx="5472608" cy="453183"/>
          </a:xfrm>
          <a:prstGeom prst="rect">
            <a:avLst/>
          </a:prstGeom>
          <a:ln w="63500" cmpd="thinThick">
            <a:solidFill>
              <a:schemeClr val="tx1"/>
            </a:solidFill>
          </a:ln>
        </p:spPr>
        <p:txBody>
          <a:bodyPr wrap="square" lIns="108000" tIns="72000" rIns="108000" bIns="72000">
            <a:spAutoFit/>
          </a:bodyPr>
          <a:lstStyle/>
          <a:p>
            <a:r>
              <a:rPr lang="ja-JP" altLang="en-US" sz="2000" dirty="0" smtClean="0"/>
              <a:t>追加対策完了後、規制基準の引き上げを実施</a:t>
            </a:r>
            <a:endParaRPr lang="ja-JP" altLang="en-US" sz="1400" dirty="0"/>
          </a:p>
        </p:txBody>
      </p:sp>
    </p:spTree>
    <p:extLst>
      <p:ext uri="{BB962C8B-B14F-4D97-AF65-F5344CB8AC3E}">
        <p14:creationId xmlns:p14="http://schemas.microsoft.com/office/powerpoint/2010/main" val="4933412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17</a:t>
            </a:fld>
            <a:endParaRPr kumimoji="1" lang="ja-JP" altLang="en-US"/>
          </a:p>
        </p:txBody>
      </p:sp>
      <p:sp>
        <p:nvSpPr>
          <p:cNvPr id="5" name="正方形/長方形 4"/>
          <p:cNvSpPr/>
          <p:nvPr/>
        </p:nvSpPr>
        <p:spPr>
          <a:xfrm>
            <a:off x="1187624" y="1159074"/>
            <a:ext cx="7416824" cy="369332"/>
          </a:xfrm>
          <a:prstGeom prst="rect">
            <a:avLst/>
          </a:prstGeom>
        </p:spPr>
        <p:txBody>
          <a:bodyPr wrap="square">
            <a:spAutoFit/>
          </a:bodyPr>
          <a:lstStyle/>
          <a:p>
            <a:r>
              <a:rPr lang="ja-JP" altLang="en-US" dirty="0" smtClean="0"/>
              <a:t>８</a:t>
            </a:r>
            <a:r>
              <a:rPr lang="ja-JP" altLang="ja-JP" dirty="0" smtClean="0"/>
              <a:t>．</a:t>
            </a:r>
            <a:r>
              <a:rPr lang="ja-JP" altLang="en-US" dirty="0" smtClean="0"/>
              <a:t>追加対策の実施状況</a:t>
            </a:r>
            <a:endParaRPr lang="ja-JP" altLang="ja-JP" dirty="0"/>
          </a:p>
        </p:txBody>
      </p:sp>
      <p:sp>
        <p:nvSpPr>
          <p:cNvPr id="11"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zh-TW" altLang="en-US" sz="2200" dirty="0" smtClean="0">
                <a:latin typeface="HGSｺﾞｼｯｸM" panose="020B0600000000000000" pitchFamily="50" charset="-128"/>
                <a:ea typeface="HGSｺﾞｼｯｸM" panose="020B0600000000000000" pitchFamily="50" charset="-128"/>
              </a:rPr>
              <a:t>４）</a:t>
            </a:r>
            <a:r>
              <a:rPr lang="zh-TW" altLang="en-US" sz="2200" dirty="0">
                <a:latin typeface="HGSｺﾞｼｯｸM" panose="020B0600000000000000" pitchFamily="50" charset="-128"/>
                <a:ea typeface="HGSｺﾞｼｯｸM" panose="020B0600000000000000" pitchFamily="50" charset="-128"/>
              </a:rPr>
              <a:t>現地確認結果</a:t>
            </a:r>
            <a:r>
              <a:rPr lang="zh-TW" altLang="en-US" sz="2200" dirty="0" smtClean="0">
                <a:latin typeface="HGSｺﾞｼｯｸM" panose="020B0600000000000000" pitchFamily="50" charset="-128"/>
                <a:ea typeface="HGSｺﾞｼｯｸM" panose="020B0600000000000000" pitchFamily="50" charset="-128"/>
              </a:rPr>
              <a:t>（</a:t>
            </a:r>
            <a:r>
              <a:rPr lang="ja-JP" altLang="en-US" sz="2200" dirty="0">
                <a:latin typeface="HGSｺﾞｼｯｸM" panose="020B0600000000000000" pitchFamily="50" charset="-128"/>
                <a:ea typeface="HGSｺﾞｼｯｸM" panose="020B0600000000000000" pitchFamily="50" charset="-128"/>
              </a:rPr>
              <a:t>中垣内南田原線</a:t>
            </a:r>
            <a:r>
              <a:rPr lang="zh-TW" altLang="en-US" sz="2200" dirty="0" smtClean="0">
                <a:latin typeface="HGSｺﾞｼｯｸM" panose="020B0600000000000000" pitchFamily="50" charset="-128"/>
                <a:ea typeface="HGSｺﾞｼｯｸM" panose="020B0600000000000000" pitchFamily="50" charset="-128"/>
              </a:rPr>
              <a:t>）</a:t>
            </a:r>
            <a:endParaRPr lang="zh-TW" altLang="en-US" sz="2200" dirty="0">
              <a:latin typeface="HGSｺﾞｼｯｸM" panose="020B0600000000000000" pitchFamily="50" charset="-128"/>
              <a:ea typeface="HGSｺﾞｼｯｸM" panose="020B0600000000000000" pitchFamily="50" charset="-128"/>
            </a:endParaRPr>
          </a:p>
        </p:txBody>
      </p:sp>
      <p:sp>
        <p:nvSpPr>
          <p:cNvPr id="7" name="正方形/長方形 6"/>
          <p:cNvSpPr/>
          <p:nvPr/>
        </p:nvSpPr>
        <p:spPr>
          <a:xfrm>
            <a:off x="1319514" y="1441807"/>
            <a:ext cx="7716982" cy="4801314"/>
          </a:xfrm>
          <a:prstGeom prst="rect">
            <a:avLst/>
          </a:prstGeom>
        </p:spPr>
        <p:txBody>
          <a:bodyPr wrap="square">
            <a:spAutoFit/>
          </a:bodyPr>
          <a:lstStyle/>
          <a:p>
            <a:r>
              <a:rPr lang="ja-JP" altLang="en-US" dirty="0" smtClean="0"/>
              <a:t>（</a:t>
            </a:r>
            <a:r>
              <a:rPr lang="en-US" altLang="ja-JP" dirty="0" smtClean="0"/>
              <a:t>A</a:t>
            </a:r>
            <a:r>
              <a:rPr lang="ja-JP" altLang="en-US" dirty="0" smtClean="0"/>
              <a:t>区間）不法占用物件の撤去</a:t>
            </a:r>
            <a:endParaRPr lang="en-US" altLang="ja-JP" dirty="0" smtClean="0"/>
          </a:p>
          <a:p>
            <a:endParaRPr lang="en-US" altLang="ja-JP" dirty="0">
              <a:solidFill>
                <a:srgbClr val="FF0000"/>
              </a:solidFill>
            </a:endParaRPr>
          </a:p>
          <a:p>
            <a:endParaRPr lang="en-US" altLang="ja-JP" dirty="0" smtClean="0">
              <a:solidFill>
                <a:srgbClr val="FF0000"/>
              </a:solidFill>
            </a:endParaRPr>
          </a:p>
          <a:p>
            <a:endParaRPr lang="en-US" altLang="ja-JP" dirty="0">
              <a:solidFill>
                <a:srgbClr val="FF0000"/>
              </a:solidFill>
            </a:endParaRPr>
          </a:p>
          <a:p>
            <a:endParaRPr lang="en-US" altLang="ja-JP" dirty="0" smtClean="0">
              <a:solidFill>
                <a:srgbClr val="FF0000"/>
              </a:solidFill>
            </a:endParaRPr>
          </a:p>
          <a:p>
            <a:endParaRPr lang="en-US" altLang="ja-JP" dirty="0">
              <a:solidFill>
                <a:srgbClr val="FF0000"/>
              </a:solidFill>
            </a:endParaRPr>
          </a:p>
          <a:p>
            <a:endParaRPr lang="en-US" altLang="ja-JP" dirty="0" smtClean="0">
              <a:solidFill>
                <a:srgbClr val="FF0000"/>
              </a:solidFill>
            </a:endParaRPr>
          </a:p>
          <a:p>
            <a:endParaRPr lang="en-US" altLang="ja-JP" dirty="0">
              <a:solidFill>
                <a:srgbClr val="FF0000"/>
              </a:solidFill>
            </a:endParaRPr>
          </a:p>
          <a:p>
            <a:endParaRPr lang="en-US" altLang="ja-JP" dirty="0" smtClean="0"/>
          </a:p>
          <a:p>
            <a:r>
              <a:rPr lang="ja-JP" altLang="en-US" dirty="0" smtClean="0"/>
              <a:t>（</a:t>
            </a:r>
            <a:r>
              <a:rPr lang="en-US" altLang="ja-JP" dirty="0" smtClean="0"/>
              <a:t>A</a:t>
            </a:r>
            <a:r>
              <a:rPr lang="ja-JP" altLang="en-US" dirty="0" smtClean="0"/>
              <a:t>区間）擁壁背面の排水対策</a:t>
            </a:r>
            <a:endParaRPr lang="en-US" altLang="ja-JP" dirty="0" smtClean="0"/>
          </a:p>
          <a:p>
            <a:endParaRPr lang="en-US" altLang="ja-JP" dirty="0"/>
          </a:p>
          <a:p>
            <a:endParaRPr lang="en-US" altLang="ja-JP" dirty="0" smtClean="0"/>
          </a:p>
          <a:p>
            <a:endParaRPr lang="en-US" altLang="ja-JP" dirty="0"/>
          </a:p>
          <a:p>
            <a:endParaRPr lang="en-US" altLang="ja-JP" dirty="0" smtClean="0"/>
          </a:p>
          <a:p>
            <a:endParaRPr lang="en-US" altLang="ja-JP" dirty="0" smtClean="0">
              <a:solidFill>
                <a:srgbClr val="FF0000"/>
              </a:solidFill>
            </a:endParaRPr>
          </a:p>
          <a:p>
            <a:endParaRPr lang="en-US" altLang="ja-JP" dirty="0">
              <a:solidFill>
                <a:srgbClr val="FF0000"/>
              </a:solidFill>
            </a:endParaRPr>
          </a:p>
          <a:p>
            <a:endParaRPr lang="en-US" altLang="ja-JP" dirty="0">
              <a:solidFill>
                <a:srgbClr val="FF0000"/>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1807255"/>
            <a:ext cx="2736303" cy="2053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1813516"/>
            <a:ext cx="2736304" cy="2047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下矢印 9"/>
          <p:cNvSpPr/>
          <p:nvPr/>
        </p:nvSpPr>
        <p:spPr>
          <a:xfrm rot="16200000">
            <a:off x="4745666" y="2598273"/>
            <a:ext cx="732787"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下矢印 11"/>
          <p:cNvSpPr/>
          <p:nvPr/>
        </p:nvSpPr>
        <p:spPr>
          <a:xfrm rot="16200000">
            <a:off x="4781673" y="4883097"/>
            <a:ext cx="732787"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3131840" y="2420888"/>
            <a:ext cx="936104" cy="108910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8643" b="8083"/>
          <a:stretch/>
        </p:blipFill>
        <p:spPr bwMode="auto">
          <a:xfrm>
            <a:off x="1907704" y="4306769"/>
            <a:ext cx="2764804" cy="1936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3294" y="4306769"/>
            <a:ext cx="2753122" cy="1930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円/楕円 14"/>
          <p:cNvSpPr/>
          <p:nvPr/>
        </p:nvSpPr>
        <p:spPr>
          <a:xfrm>
            <a:off x="2555776" y="5274945"/>
            <a:ext cx="936104" cy="77112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846480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18</a:t>
            </a:fld>
            <a:endParaRPr kumimoji="1" lang="ja-JP" altLang="en-US"/>
          </a:p>
        </p:txBody>
      </p:sp>
      <p:sp>
        <p:nvSpPr>
          <p:cNvPr id="5" name="正方形/長方形 4"/>
          <p:cNvSpPr/>
          <p:nvPr/>
        </p:nvSpPr>
        <p:spPr>
          <a:xfrm>
            <a:off x="1187624" y="1159074"/>
            <a:ext cx="7416824" cy="369332"/>
          </a:xfrm>
          <a:prstGeom prst="rect">
            <a:avLst/>
          </a:prstGeom>
        </p:spPr>
        <p:txBody>
          <a:bodyPr wrap="square">
            <a:spAutoFit/>
          </a:bodyPr>
          <a:lstStyle/>
          <a:p>
            <a:r>
              <a:rPr lang="ja-JP" altLang="en-US" dirty="0" smtClean="0"/>
              <a:t>８</a:t>
            </a:r>
            <a:r>
              <a:rPr lang="ja-JP" altLang="ja-JP" dirty="0" smtClean="0"/>
              <a:t>．</a:t>
            </a:r>
            <a:r>
              <a:rPr lang="ja-JP" altLang="en-US" dirty="0" smtClean="0"/>
              <a:t>追加</a:t>
            </a:r>
            <a:r>
              <a:rPr lang="ja-JP" altLang="en-US" dirty="0"/>
              <a:t>対策の実施状況</a:t>
            </a:r>
            <a:endParaRPr lang="ja-JP" altLang="ja-JP" dirty="0"/>
          </a:p>
        </p:txBody>
      </p:sp>
      <p:sp>
        <p:nvSpPr>
          <p:cNvPr id="11"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zh-TW" altLang="en-US" sz="2200" dirty="0" smtClean="0">
                <a:latin typeface="HGSｺﾞｼｯｸM" panose="020B0600000000000000" pitchFamily="50" charset="-128"/>
                <a:ea typeface="HGSｺﾞｼｯｸM" panose="020B0600000000000000" pitchFamily="50" charset="-128"/>
              </a:rPr>
              <a:t>４）</a:t>
            </a:r>
            <a:r>
              <a:rPr lang="zh-TW" altLang="en-US" sz="2200" dirty="0">
                <a:latin typeface="HGSｺﾞｼｯｸM" panose="020B0600000000000000" pitchFamily="50" charset="-128"/>
                <a:ea typeface="HGSｺﾞｼｯｸM" panose="020B0600000000000000" pitchFamily="50" charset="-128"/>
              </a:rPr>
              <a:t>現地確認結果</a:t>
            </a:r>
            <a:r>
              <a:rPr lang="zh-TW" altLang="en-US" sz="2200" dirty="0" smtClean="0">
                <a:latin typeface="HGSｺﾞｼｯｸM" panose="020B0600000000000000" pitchFamily="50" charset="-128"/>
                <a:ea typeface="HGSｺﾞｼｯｸM" panose="020B0600000000000000" pitchFamily="50" charset="-128"/>
              </a:rPr>
              <a:t>（</a:t>
            </a:r>
            <a:r>
              <a:rPr lang="ja-JP" altLang="en-US" sz="2200" dirty="0">
                <a:latin typeface="HGSｺﾞｼｯｸM" panose="020B0600000000000000" pitchFamily="50" charset="-128"/>
                <a:ea typeface="HGSｺﾞｼｯｸM" panose="020B0600000000000000" pitchFamily="50" charset="-128"/>
              </a:rPr>
              <a:t>中垣内南田原線</a:t>
            </a:r>
            <a:r>
              <a:rPr lang="zh-TW" altLang="en-US" sz="2200" dirty="0" smtClean="0">
                <a:latin typeface="HGSｺﾞｼｯｸM" panose="020B0600000000000000" pitchFamily="50" charset="-128"/>
                <a:ea typeface="HGSｺﾞｼｯｸM" panose="020B0600000000000000" pitchFamily="50" charset="-128"/>
              </a:rPr>
              <a:t>）</a:t>
            </a:r>
            <a:endParaRPr lang="zh-TW" altLang="en-US" sz="2200" dirty="0">
              <a:latin typeface="HGSｺﾞｼｯｸM" panose="020B0600000000000000" pitchFamily="50" charset="-128"/>
              <a:ea typeface="HGSｺﾞｼｯｸM" panose="020B0600000000000000" pitchFamily="50" charset="-128"/>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1845886"/>
            <a:ext cx="2573712" cy="2015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1" y="1844824"/>
            <a:ext cx="2622128" cy="2010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下矢印 8"/>
          <p:cNvSpPr/>
          <p:nvPr/>
        </p:nvSpPr>
        <p:spPr>
          <a:xfrm rot="16200000">
            <a:off x="4745666" y="2598273"/>
            <a:ext cx="732787"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1319514" y="1441807"/>
            <a:ext cx="7716982" cy="4801314"/>
          </a:xfrm>
          <a:prstGeom prst="rect">
            <a:avLst/>
          </a:prstGeom>
        </p:spPr>
        <p:txBody>
          <a:bodyPr wrap="square">
            <a:spAutoFit/>
          </a:bodyPr>
          <a:lstStyle/>
          <a:p>
            <a:r>
              <a:rPr lang="ja-JP" altLang="en-US" dirty="0" smtClean="0"/>
              <a:t>（</a:t>
            </a:r>
            <a:r>
              <a:rPr lang="en-US" altLang="ja-JP" dirty="0" smtClean="0"/>
              <a:t>C</a:t>
            </a:r>
            <a:r>
              <a:rPr lang="ja-JP" altLang="en-US" dirty="0" smtClean="0"/>
              <a:t>区間）木枝の伐採</a:t>
            </a:r>
            <a:endParaRPr lang="en-US" altLang="ja-JP" dirty="0" smtClean="0"/>
          </a:p>
          <a:p>
            <a:endParaRPr lang="en-US" altLang="ja-JP" dirty="0">
              <a:solidFill>
                <a:srgbClr val="FF0000"/>
              </a:solidFill>
            </a:endParaRPr>
          </a:p>
          <a:p>
            <a:endParaRPr lang="en-US" altLang="ja-JP" dirty="0" smtClean="0">
              <a:solidFill>
                <a:srgbClr val="FF0000"/>
              </a:solidFill>
            </a:endParaRPr>
          </a:p>
          <a:p>
            <a:endParaRPr lang="en-US" altLang="ja-JP" dirty="0">
              <a:solidFill>
                <a:srgbClr val="FF0000"/>
              </a:solidFill>
            </a:endParaRPr>
          </a:p>
          <a:p>
            <a:endParaRPr lang="en-US" altLang="ja-JP" dirty="0" smtClean="0">
              <a:solidFill>
                <a:srgbClr val="FF0000"/>
              </a:solidFill>
            </a:endParaRPr>
          </a:p>
          <a:p>
            <a:endParaRPr lang="en-US" altLang="ja-JP" dirty="0">
              <a:solidFill>
                <a:srgbClr val="FF0000"/>
              </a:solidFill>
            </a:endParaRPr>
          </a:p>
          <a:p>
            <a:endParaRPr lang="en-US" altLang="ja-JP" dirty="0" smtClean="0">
              <a:solidFill>
                <a:srgbClr val="FF0000"/>
              </a:solidFill>
            </a:endParaRPr>
          </a:p>
          <a:p>
            <a:endParaRPr lang="en-US" altLang="ja-JP" dirty="0">
              <a:solidFill>
                <a:srgbClr val="FF0000"/>
              </a:solidFill>
            </a:endParaRPr>
          </a:p>
          <a:p>
            <a:endParaRPr lang="en-US" altLang="ja-JP" dirty="0" smtClean="0"/>
          </a:p>
          <a:p>
            <a:r>
              <a:rPr lang="ja-JP" altLang="en-US" dirty="0" smtClean="0"/>
              <a:t>（</a:t>
            </a:r>
            <a:r>
              <a:rPr lang="en-US" altLang="ja-JP" dirty="0" smtClean="0"/>
              <a:t>D</a:t>
            </a:r>
            <a:r>
              <a:rPr lang="ja-JP" altLang="en-US" dirty="0" smtClean="0"/>
              <a:t>区間</a:t>
            </a:r>
            <a:r>
              <a:rPr lang="ja-JP" altLang="en-US" dirty="0"/>
              <a:t>）木枝の</a:t>
            </a:r>
            <a:r>
              <a:rPr lang="ja-JP" altLang="en-US" dirty="0" smtClean="0"/>
              <a:t>伐採</a:t>
            </a:r>
            <a:endParaRPr lang="en-US" altLang="ja-JP" dirty="0" smtClean="0"/>
          </a:p>
          <a:p>
            <a:endParaRPr lang="en-US" altLang="ja-JP" dirty="0"/>
          </a:p>
          <a:p>
            <a:endParaRPr lang="en-US" altLang="ja-JP" dirty="0" smtClean="0"/>
          </a:p>
          <a:p>
            <a:endParaRPr lang="en-US" altLang="ja-JP" dirty="0"/>
          </a:p>
          <a:p>
            <a:endParaRPr lang="en-US" altLang="ja-JP" dirty="0" smtClean="0"/>
          </a:p>
          <a:p>
            <a:endParaRPr lang="en-US" altLang="ja-JP" dirty="0" smtClean="0">
              <a:solidFill>
                <a:srgbClr val="FF0000"/>
              </a:solidFill>
            </a:endParaRPr>
          </a:p>
          <a:p>
            <a:endParaRPr lang="en-US" altLang="ja-JP" dirty="0">
              <a:solidFill>
                <a:srgbClr val="FF0000"/>
              </a:solidFill>
            </a:endParaRPr>
          </a:p>
          <a:p>
            <a:endParaRPr lang="en-US" altLang="ja-JP" dirty="0">
              <a:solidFill>
                <a:srgbClr val="FF0000"/>
              </a:solidFill>
            </a:endParaRPr>
          </a:p>
        </p:txBody>
      </p:sp>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7850" r="7131"/>
          <a:stretch/>
        </p:blipFill>
        <p:spPr bwMode="auto">
          <a:xfrm>
            <a:off x="1979712" y="4290377"/>
            <a:ext cx="2659619" cy="2007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下矢印 11"/>
          <p:cNvSpPr/>
          <p:nvPr/>
        </p:nvSpPr>
        <p:spPr>
          <a:xfrm rot="16200000">
            <a:off x="4781673" y="4883097"/>
            <a:ext cx="732787"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2"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8761"/>
          <a:stretch/>
        </p:blipFill>
        <p:spPr bwMode="auto">
          <a:xfrm>
            <a:off x="5580112" y="4290378"/>
            <a:ext cx="2619130" cy="2007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円/楕円 13"/>
          <p:cNvSpPr/>
          <p:nvPr/>
        </p:nvSpPr>
        <p:spPr>
          <a:xfrm rot="2677493">
            <a:off x="2649053" y="1707317"/>
            <a:ext cx="1220805" cy="189073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rot="6062964">
            <a:off x="2735157" y="3935608"/>
            <a:ext cx="1220805" cy="189073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898607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19</a:t>
            </a:fld>
            <a:endParaRPr kumimoji="1" lang="ja-JP" altLang="en-US"/>
          </a:p>
        </p:txBody>
      </p:sp>
      <p:sp>
        <p:nvSpPr>
          <p:cNvPr id="5" name="正方形/長方形 4"/>
          <p:cNvSpPr/>
          <p:nvPr/>
        </p:nvSpPr>
        <p:spPr>
          <a:xfrm>
            <a:off x="1187624" y="1268760"/>
            <a:ext cx="7416824" cy="4801314"/>
          </a:xfrm>
          <a:prstGeom prst="rect">
            <a:avLst/>
          </a:prstGeom>
        </p:spPr>
        <p:txBody>
          <a:bodyPr wrap="square">
            <a:spAutoFit/>
          </a:bodyPr>
          <a:lstStyle/>
          <a:p>
            <a:r>
              <a:rPr lang="ja-JP" altLang="ja-JP" dirty="0"/>
              <a:t>１</a:t>
            </a:r>
            <a:r>
              <a:rPr lang="ja-JP" altLang="ja-JP" dirty="0" smtClean="0"/>
              <a:t>．異常</a:t>
            </a:r>
            <a:r>
              <a:rPr lang="ja-JP" altLang="ja-JP" dirty="0"/>
              <a:t>気象時通行規制区間の</a:t>
            </a:r>
            <a:r>
              <a:rPr lang="ja-JP" altLang="ja-JP" dirty="0" smtClean="0"/>
              <a:t>概要</a:t>
            </a:r>
          </a:p>
          <a:p>
            <a:r>
              <a:rPr lang="ja-JP" altLang="ja-JP" dirty="0" smtClean="0"/>
              <a:t>　　</a:t>
            </a:r>
            <a:r>
              <a:rPr lang="ja-JP" altLang="en-US" dirty="0"/>
              <a:t>○路線名	：　</a:t>
            </a:r>
            <a:r>
              <a:rPr lang="ja-JP" altLang="en-US" dirty="0" smtClean="0"/>
              <a:t>主要地方道　岸和田港塔原線</a:t>
            </a:r>
            <a:endParaRPr lang="ja-JP" altLang="en-US" dirty="0"/>
          </a:p>
          <a:p>
            <a:r>
              <a:rPr lang="ja-JP" altLang="en-US" dirty="0"/>
              <a:t>　　○対象区間	：　</a:t>
            </a:r>
            <a:r>
              <a:rPr lang="ja-JP" altLang="en-US" dirty="0" smtClean="0"/>
              <a:t>河合町～土竜滝町（</a:t>
            </a:r>
            <a:r>
              <a:rPr lang="ja-JP" altLang="en-US" dirty="0"/>
              <a:t>延長</a:t>
            </a:r>
            <a:r>
              <a:rPr lang="en-US" altLang="ja-JP" dirty="0" smtClean="0"/>
              <a:t>1.5km</a:t>
            </a:r>
            <a:r>
              <a:rPr lang="ja-JP" altLang="en-US" dirty="0"/>
              <a:t>）</a:t>
            </a:r>
          </a:p>
          <a:p>
            <a:r>
              <a:rPr lang="ja-JP" altLang="en-US" dirty="0"/>
              <a:t>　　○交通量	：　</a:t>
            </a:r>
            <a:r>
              <a:rPr lang="en-US" altLang="ja-JP" dirty="0" smtClean="0"/>
              <a:t>1,226</a:t>
            </a:r>
            <a:r>
              <a:rPr lang="ja-JP" altLang="en-US" dirty="0" smtClean="0"/>
              <a:t>台</a:t>
            </a:r>
            <a:r>
              <a:rPr lang="en-US" altLang="ja-JP" dirty="0"/>
              <a:t>/24h</a:t>
            </a:r>
            <a:r>
              <a:rPr lang="ja-JP" altLang="en-US" dirty="0"/>
              <a:t>（出典：平成</a:t>
            </a:r>
            <a:r>
              <a:rPr lang="en-US" altLang="ja-JP" dirty="0"/>
              <a:t>22</a:t>
            </a:r>
            <a:r>
              <a:rPr lang="ja-JP" altLang="en-US" dirty="0"/>
              <a:t>年度道路交通センサス）</a:t>
            </a:r>
          </a:p>
          <a:p>
            <a:r>
              <a:rPr lang="ja-JP" altLang="en-US" dirty="0"/>
              <a:t>　　○規制基準	：　通行止め連続雨量</a:t>
            </a:r>
            <a:r>
              <a:rPr lang="en-US" altLang="ja-JP" dirty="0" smtClean="0"/>
              <a:t>130mm</a:t>
            </a:r>
            <a:r>
              <a:rPr lang="ja-JP" altLang="en-US" dirty="0"/>
              <a:t>（通行</a:t>
            </a:r>
            <a:r>
              <a:rPr lang="ja-JP" altLang="en-US" dirty="0" smtClean="0"/>
              <a:t>注意</a:t>
            </a:r>
            <a:r>
              <a:rPr lang="en-US" altLang="ja-JP" dirty="0" smtClean="0"/>
              <a:t>80mm</a:t>
            </a:r>
            <a:r>
              <a:rPr lang="ja-JP" altLang="en-US" dirty="0"/>
              <a:t>）</a:t>
            </a:r>
          </a:p>
          <a:p>
            <a:r>
              <a:rPr lang="ja-JP" altLang="en-US" dirty="0"/>
              <a:t>　　○指定年度	：　昭和</a:t>
            </a:r>
            <a:r>
              <a:rPr lang="en-US" altLang="ja-JP" dirty="0"/>
              <a:t>47</a:t>
            </a:r>
            <a:r>
              <a:rPr lang="ja-JP" altLang="en-US" dirty="0"/>
              <a:t>年度</a:t>
            </a:r>
          </a:p>
          <a:p>
            <a:r>
              <a:rPr lang="en-US" altLang="ja-JP" dirty="0"/>
              <a:t>  </a:t>
            </a:r>
            <a:endParaRPr lang="ja-JP" altLang="ja-JP" dirty="0"/>
          </a:p>
          <a:p>
            <a:r>
              <a:rPr lang="ja-JP" altLang="ja-JP" dirty="0"/>
              <a:t>２</a:t>
            </a:r>
            <a:r>
              <a:rPr lang="ja-JP" altLang="ja-JP" dirty="0" smtClean="0"/>
              <a:t>．</a:t>
            </a:r>
            <a:r>
              <a:rPr lang="ja-JP" altLang="ja-JP" dirty="0"/>
              <a:t>過去の雨量履歴及び災害履歴</a:t>
            </a:r>
          </a:p>
          <a:p>
            <a:endParaRPr lang="en-US" altLang="ja-JP" dirty="0"/>
          </a:p>
          <a:p>
            <a:endParaRPr lang="en-US" altLang="ja-JP" dirty="0" smtClean="0"/>
          </a:p>
          <a:p>
            <a:endParaRPr lang="en-US" altLang="ja-JP" dirty="0"/>
          </a:p>
          <a:p>
            <a:endParaRPr lang="en-US" altLang="ja-JP" dirty="0" smtClean="0"/>
          </a:p>
          <a:p>
            <a:endParaRPr lang="en-US" altLang="ja-JP" dirty="0" smtClean="0"/>
          </a:p>
          <a:p>
            <a:r>
              <a:rPr lang="ja-JP" altLang="en-US" dirty="0" smtClean="0"/>
              <a:t>３</a:t>
            </a:r>
            <a:r>
              <a:rPr lang="ja-JP" altLang="ja-JP" dirty="0" smtClean="0"/>
              <a:t>．</a:t>
            </a:r>
            <a:r>
              <a:rPr lang="ja-JP" altLang="ja-JP" dirty="0"/>
              <a:t>過去の最大雨量と基準の見直し</a:t>
            </a:r>
            <a:endParaRPr lang="en-US" altLang="ja-JP" dirty="0" smtClean="0"/>
          </a:p>
          <a:p>
            <a:endParaRPr lang="en-US" altLang="ja-JP" dirty="0"/>
          </a:p>
          <a:p>
            <a:endParaRPr lang="en-US" altLang="ja-JP" dirty="0" smtClean="0"/>
          </a:p>
          <a:p>
            <a:endParaRPr lang="ja-JP" altLang="ja-JP" dirty="0"/>
          </a:p>
        </p:txBody>
      </p:sp>
      <p:graphicFrame>
        <p:nvGraphicFramePr>
          <p:cNvPr id="2" name="表 1"/>
          <p:cNvGraphicFramePr>
            <a:graphicFrameLocks noGrp="1"/>
          </p:cNvGraphicFramePr>
          <p:nvPr>
            <p:extLst>
              <p:ext uri="{D42A27DB-BD31-4B8C-83A1-F6EECF244321}">
                <p14:modId xmlns:p14="http://schemas.microsoft.com/office/powerpoint/2010/main" val="1831520826"/>
              </p:ext>
            </p:extLst>
          </p:nvPr>
        </p:nvGraphicFramePr>
        <p:xfrm>
          <a:off x="1547664" y="3514656"/>
          <a:ext cx="6912768" cy="822960"/>
        </p:xfrm>
        <a:graphic>
          <a:graphicData uri="http://schemas.openxmlformats.org/drawingml/2006/table">
            <a:tbl>
              <a:tblPr firstRow="1" firstCol="1" bandRow="1">
                <a:tableStyleId>{5C22544A-7EE6-4342-B048-85BDC9FD1C3A}</a:tableStyleId>
              </a:tblPr>
              <a:tblGrid>
                <a:gridCol w="2304256"/>
                <a:gridCol w="2304256"/>
                <a:gridCol w="2304256"/>
              </a:tblGrid>
              <a:tr h="270686">
                <a:tc>
                  <a:txBody>
                    <a:bodyPr/>
                    <a:lstStyle/>
                    <a:p>
                      <a:pPr algn="ctr">
                        <a:spcAft>
                          <a:spcPts val="0"/>
                        </a:spcAft>
                      </a:pPr>
                      <a:r>
                        <a:rPr lang="ja-JP" sz="1800" kern="100" dirty="0">
                          <a:effectLst/>
                        </a:rPr>
                        <a:t>降雨日時</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連続雨量</a:t>
                      </a:r>
                      <a:r>
                        <a:rPr lang="ja-JP" sz="1800" kern="100" dirty="0" smtClean="0">
                          <a:effectLst/>
                        </a:rPr>
                        <a:t>（</a:t>
                      </a:r>
                      <a:r>
                        <a:rPr lang="ja-JP" altLang="en-US" sz="1800" kern="100" dirty="0" smtClean="0">
                          <a:effectLst/>
                        </a:rPr>
                        <a:t>神於山</a:t>
                      </a:r>
                      <a:r>
                        <a:rPr lang="ja-JP" sz="1800" kern="100" dirty="0" smtClean="0">
                          <a:effectLst/>
                        </a:rPr>
                        <a:t>）</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災害履歴</a:t>
                      </a:r>
                      <a:endParaRPr lang="ja-JP" sz="1800" kern="100" dirty="0">
                        <a:effectLst/>
                        <a:latin typeface="Century"/>
                        <a:ea typeface="ＭＳ 明朝"/>
                        <a:cs typeface="Times New Roman"/>
                      </a:endParaRPr>
                    </a:p>
                  </a:txBody>
                  <a:tcPr marL="68580" marR="68580" marT="0" marB="0"/>
                </a:tc>
              </a:tr>
              <a:tr h="258181">
                <a:tc>
                  <a:txBody>
                    <a:bodyPr/>
                    <a:lstStyle/>
                    <a:p>
                      <a:pPr algn="ctr">
                        <a:spcAft>
                          <a:spcPts val="0"/>
                        </a:spcAft>
                      </a:pPr>
                      <a:r>
                        <a:rPr lang="en-US" sz="1800" kern="100" smtClean="0">
                          <a:effectLst/>
                        </a:rPr>
                        <a:t>H25.9.15</a:t>
                      </a:r>
                      <a:r>
                        <a:rPr lang="ja-JP" sz="1800" kern="100" smtClean="0">
                          <a:effectLst/>
                        </a:rPr>
                        <a:t>～</a:t>
                      </a:r>
                      <a:r>
                        <a:rPr lang="en-US" sz="1800" kern="100" smtClean="0">
                          <a:effectLst/>
                        </a:rPr>
                        <a:t>16</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altLang="ja-JP" sz="1800" kern="100" dirty="0" smtClean="0">
                          <a:effectLst/>
                        </a:rPr>
                        <a:t>190</a:t>
                      </a:r>
                      <a:r>
                        <a:rPr lang="en-US" sz="1800" kern="100" dirty="0" smtClean="0">
                          <a:effectLst/>
                        </a:rPr>
                        <a:t>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災害なし</a:t>
                      </a:r>
                      <a:endParaRPr lang="ja-JP" sz="1800" kern="100" dirty="0">
                        <a:effectLst/>
                        <a:latin typeface="Century"/>
                        <a:ea typeface="ＭＳ 明朝"/>
                        <a:cs typeface="Times New Roman"/>
                      </a:endParaRPr>
                    </a:p>
                  </a:txBody>
                  <a:tcPr marL="68580" marR="68580" marT="0" marB="0"/>
                </a:tc>
              </a:tr>
              <a:tr h="258181">
                <a:tc>
                  <a:txBody>
                    <a:bodyPr/>
                    <a:lstStyle/>
                    <a:p>
                      <a:pPr algn="ctr">
                        <a:spcAft>
                          <a:spcPts val="0"/>
                        </a:spcAft>
                      </a:pPr>
                      <a:r>
                        <a:rPr lang="en-US" sz="1800" kern="100" dirty="0" smtClean="0">
                          <a:effectLst/>
                        </a:rPr>
                        <a:t>H2</a:t>
                      </a:r>
                      <a:r>
                        <a:rPr lang="en-US" altLang="ja-JP" sz="1800" kern="100" dirty="0" smtClean="0">
                          <a:effectLst/>
                        </a:rPr>
                        <a:t>6.8.8</a:t>
                      </a:r>
                      <a:r>
                        <a:rPr lang="ja-JP" sz="1800" kern="100" dirty="0" smtClean="0">
                          <a:effectLst/>
                        </a:rPr>
                        <a:t>～</a:t>
                      </a:r>
                      <a:r>
                        <a:rPr lang="en-US" altLang="ja-JP" sz="1800" kern="100" dirty="0" smtClean="0">
                          <a:effectLst/>
                        </a:rPr>
                        <a:t>9</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sz="1800" kern="100" dirty="0" smtClean="0">
                          <a:effectLst/>
                        </a:rPr>
                        <a:t>1</a:t>
                      </a:r>
                      <a:r>
                        <a:rPr lang="en-US" altLang="ja-JP" sz="1800" kern="100" dirty="0" smtClean="0">
                          <a:effectLst/>
                        </a:rPr>
                        <a:t>40</a:t>
                      </a:r>
                      <a:r>
                        <a:rPr lang="en-US" sz="1800" kern="100" dirty="0" smtClean="0">
                          <a:effectLst/>
                        </a:rPr>
                        <a:t>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altLang="ja-JP" sz="1800" kern="100" dirty="0" smtClean="0">
                          <a:effectLst/>
                        </a:rPr>
                        <a:t>災害</a:t>
                      </a:r>
                      <a:r>
                        <a:rPr lang="ja-JP" sz="1800" kern="100" dirty="0" smtClean="0">
                          <a:effectLst/>
                        </a:rPr>
                        <a:t>なし</a:t>
                      </a:r>
                      <a:endParaRPr lang="ja-JP" sz="1800" kern="100" dirty="0">
                        <a:effectLst/>
                        <a:latin typeface="Century"/>
                        <a:ea typeface="ＭＳ 明朝"/>
                        <a:cs typeface="Times New Roman"/>
                      </a:endParaRPr>
                    </a:p>
                  </a:txBody>
                  <a:tcPr marL="68580" marR="68580" marT="0" marB="0"/>
                </a:tc>
              </a:tr>
            </a:tbl>
          </a:graphicData>
        </a:graphic>
      </p:graphicFrame>
      <p:graphicFrame>
        <p:nvGraphicFramePr>
          <p:cNvPr id="6" name="表 5"/>
          <p:cNvGraphicFramePr>
            <a:graphicFrameLocks noGrp="1"/>
          </p:cNvGraphicFramePr>
          <p:nvPr>
            <p:extLst>
              <p:ext uri="{D42A27DB-BD31-4B8C-83A1-F6EECF244321}">
                <p14:modId xmlns:p14="http://schemas.microsoft.com/office/powerpoint/2010/main" val="2071216304"/>
              </p:ext>
            </p:extLst>
          </p:nvPr>
        </p:nvGraphicFramePr>
        <p:xfrm>
          <a:off x="1549107" y="5201768"/>
          <a:ext cx="6911325" cy="548640"/>
        </p:xfrm>
        <a:graphic>
          <a:graphicData uri="http://schemas.openxmlformats.org/drawingml/2006/table">
            <a:tbl>
              <a:tblPr firstRow="1" firstCol="1" bandRow="1">
                <a:tableStyleId>{5C22544A-7EE6-4342-B048-85BDC9FD1C3A}</a:tableStyleId>
              </a:tblPr>
              <a:tblGrid>
                <a:gridCol w="2303775"/>
                <a:gridCol w="2303775"/>
                <a:gridCol w="2303775"/>
              </a:tblGrid>
              <a:tr h="233680">
                <a:tc>
                  <a:txBody>
                    <a:bodyPr/>
                    <a:lstStyle/>
                    <a:p>
                      <a:pPr algn="ctr">
                        <a:spcAft>
                          <a:spcPts val="0"/>
                        </a:spcAft>
                      </a:pPr>
                      <a:r>
                        <a:rPr lang="ja-JP" sz="1800" kern="100" dirty="0">
                          <a:effectLst/>
                        </a:rPr>
                        <a:t>規制実施日時</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経験雨量（連続雨量）</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見直し基準雨量</a:t>
                      </a:r>
                      <a:endParaRPr lang="ja-JP" sz="1800" kern="100" dirty="0">
                        <a:effectLst/>
                        <a:latin typeface="Century"/>
                        <a:ea typeface="ＭＳ 明朝"/>
                        <a:cs typeface="Times New Roman"/>
                      </a:endParaRPr>
                    </a:p>
                  </a:txBody>
                  <a:tcPr marL="68580" marR="68580" marT="0" marB="0"/>
                </a:tc>
              </a:tr>
              <a:tr h="222885">
                <a:tc>
                  <a:txBody>
                    <a:bodyPr/>
                    <a:lstStyle/>
                    <a:p>
                      <a:pPr algn="ctr">
                        <a:spcAft>
                          <a:spcPts val="0"/>
                        </a:spcAft>
                      </a:pPr>
                      <a:r>
                        <a:rPr lang="en-US" sz="1800" kern="100" dirty="0" smtClean="0">
                          <a:effectLst/>
                        </a:rPr>
                        <a:t>H25.9.</a:t>
                      </a:r>
                      <a:r>
                        <a:rPr lang="en-US" altLang="ja-JP" sz="1800" kern="100" dirty="0" smtClean="0">
                          <a:effectLst/>
                        </a:rPr>
                        <a:t>15</a:t>
                      </a:r>
                      <a:r>
                        <a:rPr lang="ja-JP" altLang="en-US" sz="1800" kern="100" dirty="0" smtClean="0">
                          <a:effectLst/>
                        </a:rPr>
                        <a:t>～</a:t>
                      </a:r>
                      <a:r>
                        <a:rPr lang="en-US" sz="1800" kern="100" dirty="0" smtClean="0">
                          <a:effectLst/>
                        </a:rPr>
                        <a:t>16</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altLang="ja-JP" sz="1800" kern="100" dirty="0" smtClean="0">
                          <a:effectLst/>
                        </a:rPr>
                        <a:t>190</a:t>
                      </a:r>
                      <a:r>
                        <a:rPr lang="en-US" sz="1800" kern="100" dirty="0" smtClean="0">
                          <a:effectLst/>
                        </a:rPr>
                        <a:t>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altLang="ja-JP" sz="1800" kern="100" dirty="0" smtClean="0">
                          <a:effectLst/>
                        </a:rPr>
                        <a:t>170</a:t>
                      </a:r>
                      <a:r>
                        <a:rPr lang="en-US" sz="1800" kern="100" dirty="0" smtClean="0">
                          <a:effectLst/>
                        </a:rPr>
                        <a:t>mm</a:t>
                      </a:r>
                      <a:endParaRPr lang="ja-JP" sz="1800" kern="100" dirty="0">
                        <a:effectLst/>
                        <a:latin typeface="Century"/>
                        <a:ea typeface="ＭＳ 明朝"/>
                        <a:cs typeface="Times New Roman"/>
                      </a:endParaRPr>
                    </a:p>
                  </a:txBody>
                  <a:tcPr marL="68580" marR="68580" marT="0" marB="0" anchor="ctr"/>
                </a:tc>
              </a:tr>
            </a:tbl>
          </a:graphicData>
        </a:graphic>
      </p:graphicFrame>
      <p:sp>
        <p:nvSpPr>
          <p:cNvPr id="9" name="正方形/長方形 8"/>
          <p:cNvSpPr/>
          <p:nvPr/>
        </p:nvSpPr>
        <p:spPr>
          <a:xfrm>
            <a:off x="1547664" y="5727318"/>
            <a:ext cx="7344308" cy="338554"/>
          </a:xfrm>
          <a:prstGeom prst="rect">
            <a:avLst/>
          </a:prstGeom>
        </p:spPr>
        <p:txBody>
          <a:bodyPr wrap="square">
            <a:spAutoFit/>
          </a:bodyPr>
          <a:lstStyle/>
          <a:p>
            <a:r>
              <a:rPr lang="ja-JP" altLang="ja-JP" sz="1600" dirty="0"/>
              <a:t>※雨量観測所　</a:t>
            </a:r>
            <a:r>
              <a:rPr lang="ja-JP" altLang="en-US" sz="1600" dirty="0" smtClean="0"/>
              <a:t>神於山（</a:t>
            </a:r>
            <a:r>
              <a:rPr lang="ja-JP" altLang="en-US" sz="1600" dirty="0"/>
              <a:t>観測所からの距離　</a:t>
            </a:r>
            <a:r>
              <a:rPr lang="en-US" altLang="ja-JP" sz="1600" dirty="0" smtClean="0"/>
              <a:t>1.3</a:t>
            </a:r>
            <a:r>
              <a:rPr lang="ja-JP" altLang="en-US" sz="1600" dirty="0" smtClean="0"/>
              <a:t>ｋｍ</a:t>
            </a:r>
            <a:r>
              <a:rPr lang="en-US" altLang="ja-JP" sz="1600" dirty="0"/>
              <a:t>[</a:t>
            </a:r>
            <a:r>
              <a:rPr lang="ja-JP" altLang="en-US" sz="1600" dirty="0"/>
              <a:t>最長</a:t>
            </a:r>
            <a:r>
              <a:rPr lang="en-US" altLang="ja-JP" sz="1600" dirty="0" smtClean="0"/>
              <a:t>1.5km</a:t>
            </a:r>
            <a:r>
              <a:rPr lang="ja-JP" altLang="en-US" sz="1600" dirty="0" err="1" smtClean="0"/>
              <a:t>、</a:t>
            </a:r>
            <a:r>
              <a:rPr lang="ja-JP" altLang="en-US" sz="1600" dirty="0" smtClean="0"/>
              <a:t>最短</a:t>
            </a:r>
            <a:r>
              <a:rPr lang="en-US" altLang="ja-JP" sz="1600" dirty="0" smtClean="0"/>
              <a:t>1.1km</a:t>
            </a:r>
            <a:r>
              <a:rPr lang="en-US" altLang="ja-JP" sz="1600" dirty="0"/>
              <a:t>]</a:t>
            </a:r>
            <a:r>
              <a:rPr lang="ja-JP" altLang="en-US" sz="1600" dirty="0"/>
              <a:t>）</a:t>
            </a:r>
            <a:endParaRPr lang="ja-JP" altLang="ja-JP" sz="1600" dirty="0"/>
          </a:p>
        </p:txBody>
      </p:sp>
      <p:sp>
        <p:nvSpPr>
          <p:cNvPr id="11"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zh-TW" altLang="en-US" sz="2200" dirty="0">
                <a:latin typeface="HGSｺﾞｼｯｸM" panose="020B0600000000000000" pitchFamily="50" charset="-128"/>
                <a:ea typeface="HGSｺﾞｼｯｸM" panose="020B0600000000000000" pitchFamily="50" charset="-128"/>
              </a:rPr>
              <a:t>４）現地確認結果</a:t>
            </a:r>
            <a:r>
              <a:rPr lang="zh-TW" altLang="en-US" sz="2200" dirty="0" smtClean="0">
                <a:latin typeface="HGSｺﾞｼｯｸM" panose="020B0600000000000000" pitchFamily="50" charset="-128"/>
                <a:ea typeface="HGSｺﾞｼｯｸM" panose="020B0600000000000000" pitchFamily="50" charset="-128"/>
              </a:rPr>
              <a:t>（</a:t>
            </a:r>
            <a:r>
              <a:rPr lang="ja-JP" altLang="en-US" sz="2200" dirty="0" smtClean="0">
                <a:latin typeface="HGSｺﾞｼｯｸM" panose="020B0600000000000000" pitchFamily="50" charset="-128"/>
                <a:ea typeface="HGSｺﾞｼｯｸM" panose="020B0600000000000000" pitchFamily="50" charset="-128"/>
              </a:rPr>
              <a:t>岸和田港塔原線</a:t>
            </a:r>
            <a:r>
              <a:rPr lang="zh-TW" altLang="en-US" sz="2200" dirty="0" smtClean="0">
                <a:latin typeface="HGSｺﾞｼｯｸM" panose="020B0600000000000000" pitchFamily="50" charset="-128"/>
                <a:ea typeface="HGSｺﾞｼｯｸM" panose="020B0600000000000000" pitchFamily="50" charset="-128"/>
              </a:rPr>
              <a:t>）</a:t>
            </a:r>
            <a:endParaRPr lang="zh-TW" altLang="en-US" sz="2200" dirty="0">
              <a:latin typeface="HGSｺﾞｼｯｸM" panose="020B0600000000000000" pitchFamily="50" charset="-128"/>
              <a:ea typeface="HGSｺﾞｼｯｸM" panose="020B0600000000000000" pitchFamily="50" charset="-128"/>
            </a:endParaRPr>
          </a:p>
        </p:txBody>
      </p:sp>
      <p:sp>
        <p:nvSpPr>
          <p:cNvPr id="12" name="正方形/長方形 11"/>
          <p:cNvSpPr/>
          <p:nvPr/>
        </p:nvSpPr>
        <p:spPr>
          <a:xfrm>
            <a:off x="1547664" y="4314582"/>
            <a:ext cx="7344308" cy="338554"/>
          </a:xfrm>
          <a:prstGeom prst="rect">
            <a:avLst/>
          </a:prstGeom>
        </p:spPr>
        <p:txBody>
          <a:bodyPr wrap="square">
            <a:spAutoFit/>
          </a:bodyPr>
          <a:lstStyle/>
          <a:p>
            <a:r>
              <a:rPr lang="ja-JP" altLang="ja-JP" sz="1600" dirty="0" smtClean="0"/>
              <a:t>※</a:t>
            </a:r>
            <a:r>
              <a:rPr lang="ja-JP" altLang="en-US" sz="1600" dirty="0" smtClean="0"/>
              <a:t>規制基準雨量以下の降雨でも災害履歴なし</a:t>
            </a:r>
            <a:endParaRPr lang="ja-JP" altLang="ja-JP" sz="1600" dirty="0"/>
          </a:p>
        </p:txBody>
      </p:sp>
    </p:spTree>
    <p:extLst>
      <p:ext uri="{BB962C8B-B14F-4D97-AF65-F5344CB8AC3E}">
        <p14:creationId xmlns:p14="http://schemas.microsoft.com/office/powerpoint/2010/main" val="5411048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a:xfrm>
            <a:off x="5220072" y="6338348"/>
            <a:ext cx="3505200" cy="365760"/>
          </a:xfrm>
        </p:spPr>
        <p:txBody>
          <a:bodyPr/>
          <a:lstStyle/>
          <a:p>
            <a:r>
              <a:rPr kumimoji="1" lang="ja-JP" altLang="en-US" smtClean="0"/>
              <a:t>資料３</a:t>
            </a:r>
            <a:endParaRPr kumimoji="1" lang="ja-JP" altLang="en-US" dirty="0"/>
          </a:p>
        </p:txBody>
      </p:sp>
      <p:sp>
        <p:nvSpPr>
          <p:cNvPr id="17" name="テキスト ボックス 16"/>
          <p:cNvSpPr txBox="1"/>
          <p:nvPr/>
        </p:nvSpPr>
        <p:spPr>
          <a:xfrm>
            <a:off x="971600" y="1268760"/>
            <a:ext cx="7704856" cy="4247317"/>
          </a:xfrm>
          <a:prstGeom prst="rect">
            <a:avLst/>
          </a:prstGeom>
          <a:noFill/>
        </p:spPr>
        <p:txBody>
          <a:bodyPr wrap="square" rtlCol="0">
            <a:spAutoFit/>
          </a:bodyPr>
          <a:lstStyle/>
          <a:p>
            <a:pPr>
              <a:lnSpc>
                <a:spcPct val="150000"/>
              </a:lnSpc>
            </a:pPr>
            <a:r>
              <a:rPr lang="ja-JP" altLang="en-US" sz="3600" dirty="0" smtClean="0">
                <a:latin typeface="HGSｺﾞｼｯｸM" panose="020B0600000000000000" pitchFamily="50" charset="-128"/>
                <a:ea typeface="HGSｺﾞｼｯｸM" panose="020B0600000000000000" pitchFamily="50" charset="-128"/>
              </a:rPr>
              <a:t>１．はじめに</a:t>
            </a:r>
            <a:endParaRPr lang="en-US" altLang="ja-JP" sz="36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3600" dirty="0" smtClean="0">
                <a:latin typeface="HGSｺﾞｼｯｸM" panose="020B0600000000000000" pitchFamily="50" charset="-128"/>
                <a:ea typeface="HGSｺﾞｼｯｸM" panose="020B0600000000000000" pitchFamily="50" charset="-128"/>
              </a:rPr>
              <a:t>２．規制区間の解除（緩和）</a:t>
            </a:r>
            <a:endParaRPr lang="en-US" altLang="ja-JP" sz="36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3600" dirty="0" smtClean="0">
                <a:latin typeface="HGSｺﾞｼｯｸM" panose="020B0600000000000000" pitchFamily="50" charset="-128"/>
                <a:ea typeface="HGSｺﾞｼｯｸM" panose="020B0600000000000000" pitchFamily="50" charset="-128"/>
              </a:rPr>
              <a:t>３．規制発令の解除基準の検討</a:t>
            </a:r>
            <a:endParaRPr lang="en-US" altLang="ja-JP" sz="36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3600" dirty="0" smtClean="0">
                <a:latin typeface="HGSｺﾞｼｯｸM" panose="020B0600000000000000" pitchFamily="50" charset="-128"/>
                <a:ea typeface="HGSｺﾞｼｯｸM" panose="020B0600000000000000" pitchFamily="50" charset="-128"/>
              </a:rPr>
              <a:t>４．道路防災対策の優先順位の検討</a:t>
            </a:r>
            <a:endParaRPr lang="en-US" altLang="ja-JP" sz="36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3600" dirty="0" smtClean="0">
                <a:latin typeface="HGSｺﾞｼｯｸM" panose="020B0600000000000000" pitchFamily="50" charset="-128"/>
                <a:ea typeface="HGSｺﾞｼｯｸM" panose="020B0600000000000000" pitchFamily="50" charset="-128"/>
              </a:rPr>
              <a:t>５．まとめ</a:t>
            </a:r>
            <a:endParaRPr lang="ja-JP" altLang="en-US" sz="36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a:t>
            </a:fld>
            <a:endParaRPr kumimoji="1" lang="ja-JP" altLang="en-US"/>
          </a:p>
        </p:txBody>
      </p:sp>
    </p:spTree>
    <p:extLst>
      <p:ext uri="{BB962C8B-B14F-4D97-AF65-F5344CB8AC3E}">
        <p14:creationId xmlns:p14="http://schemas.microsoft.com/office/powerpoint/2010/main" val="25005308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20</a:t>
            </a:fld>
            <a:endParaRPr kumimoji="1" lang="ja-JP" altLang="en-US"/>
          </a:p>
        </p:txBody>
      </p:sp>
      <p:sp>
        <p:nvSpPr>
          <p:cNvPr id="5" name="正方形/長方形 4"/>
          <p:cNvSpPr/>
          <p:nvPr/>
        </p:nvSpPr>
        <p:spPr>
          <a:xfrm>
            <a:off x="1187624" y="1124744"/>
            <a:ext cx="7416824" cy="369332"/>
          </a:xfrm>
          <a:prstGeom prst="rect">
            <a:avLst/>
          </a:prstGeom>
        </p:spPr>
        <p:txBody>
          <a:bodyPr wrap="square">
            <a:spAutoFit/>
          </a:bodyPr>
          <a:lstStyle/>
          <a:p>
            <a:r>
              <a:rPr lang="ja-JP" altLang="en-US" dirty="0" smtClean="0"/>
              <a:t>４</a:t>
            </a:r>
            <a:r>
              <a:rPr lang="ja-JP" altLang="ja-JP" dirty="0" smtClean="0"/>
              <a:t>．</a:t>
            </a:r>
            <a:r>
              <a:rPr lang="ja-JP" altLang="en-US" dirty="0" smtClean="0"/>
              <a:t>路線図</a:t>
            </a:r>
            <a:endParaRPr lang="ja-JP" altLang="ja-JP" dirty="0"/>
          </a:p>
        </p:txBody>
      </p:sp>
      <p:sp>
        <p:nvSpPr>
          <p:cNvPr id="10"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zh-TW" altLang="en-US" sz="2200" dirty="0">
                <a:latin typeface="HGSｺﾞｼｯｸM" panose="020B0600000000000000" pitchFamily="50" charset="-128"/>
                <a:ea typeface="HGSｺﾞｼｯｸM" panose="020B0600000000000000" pitchFamily="50" charset="-128"/>
              </a:rPr>
              <a:t>４）現地確認</a:t>
            </a:r>
            <a:r>
              <a:rPr lang="zh-TW" altLang="en-US" sz="2200" dirty="0" smtClean="0">
                <a:latin typeface="HGSｺﾞｼｯｸM" panose="020B0600000000000000" pitchFamily="50" charset="-128"/>
                <a:ea typeface="HGSｺﾞｼｯｸM" panose="020B0600000000000000" pitchFamily="50" charset="-128"/>
              </a:rPr>
              <a:t>結果（</a:t>
            </a:r>
            <a:r>
              <a:rPr lang="ja-JP" altLang="en-US" sz="2200" dirty="0">
                <a:latin typeface="HGSｺﾞｼｯｸM" panose="020B0600000000000000" pitchFamily="50" charset="-128"/>
                <a:ea typeface="HGSｺﾞｼｯｸM" panose="020B0600000000000000" pitchFamily="50" charset="-128"/>
              </a:rPr>
              <a:t>岸和田港塔原線</a:t>
            </a:r>
            <a:r>
              <a:rPr lang="zh-TW" altLang="en-US" sz="2200" dirty="0">
                <a:latin typeface="HGSｺﾞｼｯｸM" panose="020B0600000000000000" pitchFamily="50" charset="-128"/>
                <a:ea typeface="HGSｺﾞｼｯｸM" panose="020B0600000000000000" pitchFamily="50" charset="-128"/>
              </a:rPr>
              <a:t>）</a:t>
            </a:r>
          </a:p>
        </p:txBody>
      </p:sp>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807" y="1484784"/>
            <a:ext cx="7725649" cy="472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3933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498829" y="-182845"/>
            <a:ext cx="4480442" cy="7992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21</a:t>
            </a:fld>
            <a:endParaRPr kumimoji="1" lang="ja-JP" altLang="en-US"/>
          </a:p>
        </p:txBody>
      </p:sp>
      <p:sp>
        <p:nvSpPr>
          <p:cNvPr id="5" name="正方形/長方形 4"/>
          <p:cNvSpPr/>
          <p:nvPr/>
        </p:nvSpPr>
        <p:spPr>
          <a:xfrm>
            <a:off x="1187624" y="1124744"/>
            <a:ext cx="7416824" cy="369332"/>
          </a:xfrm>
          <a:prstGeom prst="rect">
            <a:avLst/>
          </a:prstGeom>
        </p:spPr>
        <p:txBody>
          <a:bodyPr wrap="square">
            <a:spAutoFit/>
          </a:bodyPr>
          <a:lstStyle/>
          <a:p>
            <a:r>
              <a:rPr lang="ja-JP" altLang="en-US" dirty="0" smtClean="0"/>
              <a:t>５</a:t>
            </a:r>
            <a:r>
              <a:rPr lang="ja-JP" altLang="ja-JP" dirty="0" smtClean="0"/>
              <a:t>．</a:t>
            </a:r>
            <a:r>
              <a:rPr lang="ja-JP" altLang="en-US" dirty="0" smtClean="0"/>
              <a:t>航空写真</a:t>
            </a:r>
            <a:endParaRPr lang="ja-JP" altLang="ja-JP" dirty="0"/>
          </a:p>
        </p:txBody>
      </p:sp>
      <p:sp>
        <p:nvSpPr>
          <p:cNvPr id="9"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zh-TW" altLang="en-US" sz="2200" dirty="0">
                <a:latin typeface="HGSｺﾞｼｯｸM" panose="020B0600000000000000" pitchFamily="50" charset="-128"/>
                <a:ea typeface="HGSｺﾞｼｯｸM" panose="020B0600000000000000" pitchFamily="50" charset="-128"/>
              </a:rPr>
              <a:t>４）現地確認結果</a:t>
            </a:r>
            <a:r>
              <a:rPr lang="zh-TW" altLang="en-US" sz="2200" dirty="0" smtClean="0">
                <a:latin typeface="HGSｺﾞｼｯｸM" panose="020B0600000000000000" pitchFamily="50" charset="-128"/>
                <a:ea typeface="HGSｺﾞｼｯｸM" panose="020B0600000000000000" pitchFamily="50" charset="-128"/>
              </a:rPr>
              <a:t>（</a:t>
            </a:r>
            <a:r>
              <a:rPr lang="ja-JP" altLang="en-US" sz="2200" dirty="0">
                <a:latin typeface="HGSｺﾞｼｯｸM" panose="020B0600000000000000" pitchFamily="50" charset="-128"/>
                <a:ea typeface="HGSｺﾞｼｯｸM" panose="020B0600000000000000" pitchFamily="50" charset="-128"/>
              </a:rPr>
              <a:t>岸和田港塔原線</a:t>
            </a:r>
            <a:r>
              <a:rPr lang="zh-TW" altLang="en-US" sz="2200" dirty="0">
                <a:latin typeface="HGSｺﾞｼｯｸM" panose="020B0600000000000000" pitchFamily="50" charset="-128"/>
                <a:ea typeface="HGSｺﾞｼｯｸM" panose="020B0600000000000000" pitchFamily="50" charset="-128"/>
              </a:rPr>
              <a:t>）</a:t>
            </a:r>
          </a:p>
        </p:txBody>
      </p:sp>
      <p:sp>
        <p:nvSpPr>
          <p:cNvPr id="6" name="円/楕円 5"/>
          <p:cNvSpPr/>
          <p:nvPr/>
        </p:nvSpPr>
        <p:spPr>
          <a:xfrm rot="213831">
            <a:off x="2777568" y="3801222"/>
            <a:ext cx="296734" cy="194807"/>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489204" y="3984269"/>
            <a:ext cx="1210588" cy="338554"/>
          </a:xfrm>
          <a:prstGeom prst="rect">
            <a:avLst/>
          </a:prstGeom>
          <a:solidFill>
            <a:schemeClr val="bg1"/>
          </a:solidFill>
          <a:ln>
            <a:solidFill>
              <a:schemeClr val="tx1"/>
            </a:solidFill>
            <a:prstDash val="solid"/>
          </a:ln>
        </p:spPr>
        <p:txBody>
          <a:bodyPr wrap="none" rtlCol="0">
            <a:spAutoFit/>
          </a:bodyPr>
          <a:lstStyle/>
          <a:p>
            <a:r>
              <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A</a:t>
            </a:r>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確認箇所</a:t>
            </a:r>
          </a:p>
        </p:txBody>
      </p:sp>
      <p:sp>
        <p:nvSpPr>
          <p:cNvPr id="12" name="円/楕円 11"/>
          <p:cNvSpPr/>
          <p:nvPr/>
        </p:nvSpPr>
        <p:spPr>
          <a:xfrm rot="1654296">
            <a:off x="4441243" y="3859434"/>
            <a:ext cx="374856" cy="219615"/>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2843808" y="4293096"/>
            <a:ext cx="1826141"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Ｂカルテ対応箇所</a:t>
            </a:r>
          </a:p>
        </p:txBody>
      </p:sp>
      <p:sp>
        <p:nvSpPr>
          <p:cNvPr id="20" name="円/楕円 19"/>
          <p:cNvSpPr/>
          <p:nvPr/>
        </p:nvSpPr>
        <p:spPr>
          <a:xfrm rot="20081177">
            <a:off x="5027587" y="3975635"/>
            <a:ext cx="413129" cy="202876"/>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5338147" y="4221088"/>
            <a:ext cx="1210588"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Ｄ確認箇所</a:t>
            </a:r>
          </a:p>
        </p:txBody>
      </p:sp>
      <p:sp>
        <p:nvSpPr>
          <p:cNvPr id="23" name="テキスト ボックス 22"/>
          <p:cNvSpPr txBox="1"/>
          <p:nvPr/>
        </p:nvSpPr>
        <p:spPr>
          <a:xfrm>
            <a:off x="3793460" y="3450486"/>
            <a:ext cx="1210588" cy="338554"/>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Ｃ確認箇所</a:t>
            </a:r>
            <a:endPar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4" name="円/楕円 23"/>
          <p:cNvSpPr/>
          <p:nvPr/>
        </p:nvSpPr>
        <p:spPr>
          <a:xfrm rot="819591">
            <a:off x="3245783" y="3990242"/>
            <a:ext cx="370405" cy="229972"/>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2627784" y="2564904"/>
            <a:ext cx="1632178" cy="338554"/>
          </a:xfrm>
          <a:prstGeom prst="rect">
            <a:avLst/>
          </a:prstGeom>
          <a:solidFill>
            <a:schemeClr val="bg1"/>
          </a:solidFill>
          <a:ln>
            <a:solidFill>
              <a:schemeClr val="tx1"/>
            </a:solidFill>
            <a:prstDash val="solid"/>
          </a:ln>
        </p:spPr>
        <p:txBody>
          <a:bodyPr wrap="none" rtlCol="0">
            <a:spAutoFit/>
          </a:bodyPr>
          <a:lstStyle/>
          <a:p>
            <a:r>
              <a:rPr lang="ja-JP" altLang="en-US" sz="16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規　制　</a:t>
            </a:r>
            <a:r>
              <a:rPr kumimoji="1" lang="ja-JP" altLang="en-US" sz="16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区　間</a:t>
            </a:r>
          </a:p>
        </p:txBody>
      </p:sp>
      <p:pic>
        <p:nvPicPr>
          <p:cNvPr id="307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829643" y="1700808"/>
            <a:ext cx="715962"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円/楕円 20"/>
          <p:cNvSpPr/>
          <p:nvPr/>
        </p:nvSpPr>
        <p:spPr>
          <a:xfrm rot="19428404">
            <a:off x="5263089" y="2666996"/>
            <a:ext cx="286867" cy="191749"/>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rot="21303418">
            <a:off x="5557576" y="2396561"/>
            <a:ext cx="286867" cy="191749"/>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5885660" y="2087985"/>
            <a:ext cx="1210588"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Ｆ確認箇所</a:t>
            </a:r>
          </a:p>
        </p:txBody>
      </p:sp>
      <p:sp>
        <p:nvSpPr>
          <p:cNvPr id="27" name="テキスト ボックス 26"/>
          <p:cNvSpPr txBox="1"/>
          <p:nvPr/>
        </p:nvSpPr>
        <p:spPr>
          <a:xfrm>
            <a:off x="4283968" y="2257262"/>
            <a:ext cx="1210588"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Ｅ確認箇所</a:t>
            </a:r>
          </a:p>
        </p:txBody>
      </p:sp>
    </p:spTree>
    <p:extLst>
      <p:ext uri="{BB962C8B-B14F-4D97-AF65-F5344CB8AC3E}">
        <p14:creationId xmlns:p14="http://schemas.microsoft.com/office/powerpoint/2010/main" val="27878326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150232"/>
            <a:ext cx="3053011" cy="229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22</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現地状況写真（Ａ）</a:t>
            </a:r>
            <a:endParaRPr lang="ja-JP" altLang="ja-JP" dirty="0"/>
          </a:p>
        </p:txBody>
      </p:sp>
      <p:sp>
        <p:nvSpPr>
          <p:cNvPr id="13"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zh-TW" altLang="en-US" sz="2200" dirty="0">
                <a:latin typeface="HGSｺﾞｼｯｸM" panose="020B0600000000000000" pitchFamily="50" charset="-128"/>
                <a:ea typeface="HGSｺﾞｼｯｸM" panose="020B0600000000000000" pitchFamily="50" charset="-128"/>
              </a:rPr>
              <a:t>４）現地確認結果</a:t>
            </a:r>
            <a:r>
              <a:rPr lang="zh-TW" altLang="en-US" sz="2200" dirty="0" smtClean="0">
                <a:latin typeface="HGSｺﾞｼｯｸM" panose="020B0600000000000000" pitchFamily="50" charset="-128"/>
                <a:ea typeface="HGSｺﾞｼｯｸM" panose="020B0600000000000000" pitchFamily="50" charset="-128"/>
              </a:rPr>
              <a:t>（</a:t>
            </a:r>
            <a:r>
              <a:rPr lang="ja-JP" altLang="en-US" sz="2200" dirty="0">
                <a:latin typeface="HGSｺﾞｼｯｸM" panose="020B0600000000000000" pitchFamily="50" charset="-128"/>
                <a:ea typeface="HGSｺﾞｼｯｸM" panose="020B0600000000000000" pitchFamily="50" charset="-128"/>
              </a:rPr>
              <a:t>岸和田港塔原線</a:t>
            </a:r>
            <a:r>
              <a:rPr lang="zh-TW" altLang="en-US" sz="2200" dirty="0" smtClean="0">
                <a:latin typeface="HGSｺﾞｼｯｸM" panose="020B0600000000000000" pitchFamily="50" charset="-128"/>
                <a:ea typeface="HGSｺﾞｼｯｸM" panose="020B0600000000000000" pitchFamily="50" charset="-128"/>
              </a:rPr>
              <a:t>）</a:t>
            </a:r>
            <a:endParaRPr lang="zh-TW" altLang="en-US" sz="2200" dirty="0">
              <a:latin typeface="HGSｺﾞｼｯｸM" panose="020B0600000000000000" pitchFamily="50" charset="-128"/>
              <a:ea typeface="HGSｺﾞｼｯｸM" panose="020B0600000000000000" pitchFamily="50" charset="-128"/>
            </a:endParaRPr>
          </a:p>
        </p:txBody>
      </p:sp>
      <p:sp>
        <p:nvSpPr>
          <p:cNvPr id="16" name="テキスト ボックス 15"/>
          <p:cNvSpPr txBox="1"/>
          <p:nvPr/>
        </p:nvSpPr>
        <p:spPr>
          <a:xfrm>
            <a:off x="1187624" y="5777859"/>
            <a:ext cx="1210588" cy="338554"/>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擁壁部全景</a:t>
            </a:r>
            <a:endPar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7" name="テキスト ボックス 16"/>
          <p:cNvSpPr txBox="1"/>
          <p:nvPr/>
        </p:nvSpPr>
        <p:spPr>
          <a:xfrm>
            <a:off x="5882482" y="3356992"/>
            <a:ext cx="2852063" cy="584775"/>
          </a:xfrm>
          <a:prstGeom prst="rect">
            <a:avLst/>
          </a:prstGeom>
          <a:solidFill>
            <a:schemeClr val="bg1"/>
          </a:solidFill>
          <a:ln>
            <a:solidFill>
              <a:schemeClr val="tx1"/>
            </a:solidFill>
            <a:prstDash val="solid"/>
          </a:ln>
        </p:spPr>
        <p:txBody>
          <a:bodyPr wrap="none" rtlCol="0">
            <a:spAutoFit/>
          </a:bodyPr>
          <a:lstStyle/>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擁壁上の自然斜面に倒木あり</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⇒撤去等の対策が必要</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4" name="円/楕円 23"/>
          <p:cNvSpPr/>
          <p:nvPr/>
        </p:nvSpPr>
        <p:spPr>
          <a:xfrm rot="19763507">
            <a:off x="6537628" y="1445208"/>
            <a:ext cx="1266189" cy="209431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3998650"/>
            <a:ext cx="3096344" cy="2322258"/>
          </a:xfrm>
          <a:prstGeom prst="rect">
            <a:avLst/>
          </a:prstGeom>
        </p:spPr>
      </p:pic>
      <p:sp>
        <p:nvSpPr>
          <p:cNvPr id="21" name="円/楕円 20"/>
          <p:cNvSpPr/>
          <p:nvPr/>
        </p:nvSpPr>
        <p:spPr>
          <a:xfrm rot="16003442">
            <a:off x="6070452" y="3682950"/>
            <a:ext cx="1323864" cy="209431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6444208" y="5699931"/>
            <a:ext cx="2646878" cy="584775"/>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擁壁の隙間から植生が繁茂</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⇒植生の撤去が必要</a:t>
            </a:r>
            <a:endPar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19" y="2492366"/>
            <a:ext cx="4272405" cy="3207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正方形/長方形 17"/>
          <p:cNvSpPr/>
          <p:nvPr/>
        </p:nvSpPr>
        <p:spPr>
          <a:xfrm>
            <a:off x="2051902" y="4307364"/>
            <a:ext cx="720080" cy="645107"/>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3347864" y="3348750"/>
            <a:ext cx="720080" cy="645107"/>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曲折矢印 5"/>
          <p:cNvSpPr/>
          <p:nvPr/>
        </p:nvSpPr>
        <p:spPr>
          <a:xfrm>
            <a:off x="3635896" y="1757177"/>
            <a:ext cx="1008111" cy="1527807"/>
          </a:xfrm>
          <a:prstGeom prst="bentArrow">
            <a:avLst>
              <a:gd name="adj1" fmla="val 15705"/>
              <a:gd name="adj2" fmla="val 24225"/>
              <a:gd name="adj3" fmla="val 25000"/>
              <a:gd name="adj4" fmla="val 4375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solidFill>
                <a:schemeClr val="tx1"/>
              </a:solidFill>
            </a:endParaRPr>
          </a:p>
        </p:txBody>
      </p:sp>
      <p:sp>
        <p:nvSpPr>
          <p:cNvPr id="7" name="左矢印 6"/>
          <p:cNvSpPr/>
          <p:nvPr/>
        </p:nvSpPr>
        <p:spPr>
          <a:xfrm flipH="1">
            <a:off x="2772075" y="4435587"/>
            <a:ext cx="1943941" cy="499094"/>
          </a:xfrm>
          <a:prstGeom prst="leftArrow">
            <a:avLst>
              <a:gd name="adj1" fmla="val 41947"/>
              <a:gd name="adj2" fmla="val 5000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218733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1752" y="1655451"/>
            <a:ext cx="3672408" cy="2759931"/>
          </a:xfrm>
          <a:prstGeom prst="rect">
            <a:avLst/>
          </a:prstGeom>
          <a:noFill/>
          <a:ln w="571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630" y="2203054"/>
            <a:ext cx="4752418" cy="3571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23</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現地状況写真（Ｂ）</a:t>
            </a:r>
            <a:endParaRPr lang="ja-JP" altLang="ja-JP" dirty="0"/>
          </a:p>
        </p:txBody>
      </p:sp>
      <p:sp>
        <p:nvSpPr>
          <p:cNvPr id="13"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zh-TW" altLang="en-US" sz="2200" dirty="0">
                <a:latin typeface="HGSｺﾞｼｯｸM" panose="020B0600000000000000" pitchFamily="50" charset="-128"/>
                <a:ea typeface="HGSｺﾞｼｯｸM" panose="020B0600000000000000" pitchFamily="50" charset="-128"/>
              </a:rPr>
              <a:t>４）現地確認結果</a:t>
            </a:r>
            <a:r>
              <a:rPr lang="zh-TW" altLang="en-US" sz="2200" dirty="0" smtClean="0">
                <a:latin typeface="HGSｺﾞｼｯｸM" panose="020B0600000000000000" pitchFamily="50" charset="-128"/>
                <a:ea typeface="HGSｺﾞｼｯｸM" panose="020B0600000000000000" pitchFamily="50" charset="-128"/>
              </a:rPr>
              <a:t>（</a:t>
            </a:r>
            <a:r>
              <a:rPr lang="ja-JP" altLang="en-US" sz="2200" dirty="0">
                <a:latin typeface="HGSｺﾞｼｯｸM" panose="020B0600000000000000" pitchFamily="50" charset="-128"/>
                <a:ea typeface="HGSｺﾞｼｯｸM" panose="020B0600000000000000" pitchFamily="50" charset="-128"/>
              </a:rPr>
              <a:t>岸和田港塔原線</a:t>
            </a:r>
            <a:r>
              <a:rPr lang="zh-TW" altLang="en-US" sz="2200" dirty="0" smtClean="0">
                <a:latin typeface="HGSｺﾞｼｯｸM" panose="020B0600000000000000" pitchFamily="50" charset="-128"/>
                <a:ea typeface="HGSｺﾞｼｯｸM" panose="020B0600000000000000" pitchFamily="50" charset="-128"/>
              </a:rPr>
              <a:t>）</a:t>
            </a:r>
            <a:endParaRPr lang="zh-TW" altLang="en-US" sz="2200" dirty="0">
              <a:latin typeface="HGSｺﾞｼｯｸM" panose="020B0600000000000000" pitchFamily="50" charset="-128"/>
              <a:ea typeface="HGSｺﾞｼｯｸM" panose="020B0600000000000000" pitchFamily="50" charset="-128"/>
            </a:endParaRPr>
          </a:p>
        </p:txBody>
      </p:sp>
      <p:sp>
        <p:nvSpPr>
          <p:cNvPr id="16" name="テキスト ボックス 15"/>
          <p:cNvSpPr txBox="1"/>
          <p:nvPr/>
        </p:nvSpPr>
        <p:spPr>
          <a:xfrm>
            <a:off x="5148064" y="4509120"/>
            <a:ext cx="3672800" cy="584775"/>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吹付コンクリートから植生発生、</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ひび割れが進展、吹付背面に浮きあり</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0" name="円/楕円 19"/>
          <p:cNvSpPr/>
          <p:nvPr/>
        </p:nvSpPr>
        <p:spPr>
          <a:xfrm>
            <a:off x="7095968" y="1412776"/>
            <a:ext cx="1944608" cy="208823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1187624" y="5805264"/>
            <a:ext cx="2852063"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吹付コンクリート斜面の全景</a:t>
            </a:r>
          </a:p>
        </p:txBody>
      </p:sp>
      <p:sp>
        <p:nvSpPr>
          <p:cNvPr id="23" name="正方形/長方形 22"/>
          <p:cNvSpPr/>
          <p:nvPr/>
        </p:nvSpPr>
        <p:spPr>
          <a:xfrm>
            <a:off x="2483768" y="2855901"/>
            <a:ext cx="720080" cy="645107"/>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956214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24</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現地状況写真（Ｃ）</a:t>
            </a:r>
            <a:endParaRPr lang="ja-JP" altLang="ja-JP" dirty="0"/>
          </a:p>
        </p:txBody>
      </p:sp>
      <p:sp>
        <p:nvSpPr>
          <p:cNvPr id="13"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zh-TW" altLang="en-US" sz="2200" dirty="0">
                <a:latin typeface="HGSｺﾞｼｯｸM" panose="020B0600000000000000" pitchFamily="50" charset="-128"/>
                <a:ea typeface="HGSｺﾞｼｯｸM" panose="020B0600000000000000" pitchFamily="50" charset="-128"/>
              </a:rPr>
              <a:t>４）現地確認結果</a:t>
            </a:r>
            <a:r>
              <a:rPr lang="zh-TW" altLang="en-US" sz="2200" dirty="0" smtClean="0">
                <a:latin typeface="HGSｺﾞｼｯｸM" panose="020B0600000000000000" pitchFamily="50" charset="-128"/>
                <a:ea typeface="HGSｺﾞｼｯｸM" panose="020B0600000000000000" pitchFamily="50" charset="-128"/>
              </a:rPr>
              <a:t>（</a:t>
            </a:r>
            <a:r>
              <a:rPr lang="ja-JP" altLang="en-US" sz="2200" dirty="0">
                <a:latin typeface="HGSｺﾞｼｯｸM" panose="020B0600000000000000" pitchFamily="50" charset="-128"/>
                <a:ea typeface="HGSｺﾞｼｯｸM" panose="020B0600000000000000" pitchFamily="50" charset="-128"/>
              </a:rPr>
              <a:t>岸和田港塔原線</a:t>
            </a:r>
            <a:r>
              <a:rPr lang="zh-TW" altLang="en-US" sz="2200" dirty="0" smtClean="0">
                <a:latin typeface="HGSｺﾞｼｯｸM" panose="020B0600000000000000" pitchFamily="50" charset="-128"/>
                <a:ea typeface="HGSｺﾞｼｯｸM" panose="020B0600000000000000" pitchFamily="50" charset="-128"/>
              </a:rPr>
              <a:t>）</a:t>
            </a:r>
            <a:endParaRPr lang="zh-TW" altLang="en-US" sz="2200" dirty="0">
              <a:latin typeface="HGSｺﾞｼｯｸM" panose="020B0600000000000000" pitchFamily="50" charset="-128"/>
              <a:ea typeface="HGSｺﾞｼｯｸM" panose="020B0600000000000000" pitchFamily="50" charset="-128"/>
            </a:endParaRPr>
          </a:p>
        </p:txBody>
      </p:sp>
      <p:sp>
        <p:nvSpPr>
          <p:cNvPr id="16" name="テキスト ボックス 15"/>
          <p:cNvSpPr txBox="1"/>
          <p:nvPr/>
        </p:nvSpPr>
        <p:spPr>
          <a:xfrm>
            <a:off x="755576" y="5826750"/>
            <a:ext cx="3262432" cy="338554"/>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斜面の全景　</a:t>
            </a:r>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吹付背面に浮きあり</a:t>
            </a:r>
          </a:p>
        </p:txBody>
      </p:sp>
      <p:sp>
        <p:nvSpPr>
          <p:cNvPr id="24" name="正方形/長方形 23"/>
          <p:cNvSpPr/>
          <p:nvPr/>
        </p:nvSpPr>
        <p:spPr>
          <a:xfrm>
            <a:off x="1964761" y="3074281"/>
            <a:ext cx="540060" cy="642752"/>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5" name="Picture 4" descr="T:\地域支援課\☆☆★地域支援防災グループ★☆☆\◆写真\H28\281115_委員現地調査（異常気象時通行規制緩和）\山浦\IMG_29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2289" y="1395142"/>
            <a:ext cx="2664296" cy="1998148"/>
          </a:xfrm>
          <a:prstGeom prst="rect">
            <a:avLst/>
          </a:prstGeom>
          <a:noFill/>
          <a:ln w="57150">
            <a:solidFill>
              <a:srgbClr val="0000FF"/>
            </a:solidFill>
          </a:ln>
          <a:extLst>
            <a:ext uri="{909E8E84-426E-40DD-AFC4-6F175D3DCCD1}">
              <a14:hiddenFill xmlns:a14="http://schemas.microsoft.com/office/drawing/2010/main">
                <a:solidFill>
                  <a:srgbClr val="FFFFFF"/>
                </a:solidFill>
              </a14:hiddenFill>
            </a:ext>
          </a:extLst>
        </p:spPr>
      </p:pic>
      <p:sp>
        <p:nvSpPr>
          <p:cNvPr id="26" name="円/楕円 25"/>
          <p:cNvSpPr/>
          <p:nvPr/>
        </p:nvSpPr>
        <p:spPr>
          <a:xfrm rot="17996497">
            <a:off x="6688067" y="697353"/>
            <a:ext cx="872734" cy="259918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492896"/>
            <a:ext cx="4418713" cy="3317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0454" y="3501008"/>
            <a:ext cx="3658010" cy="2746301"/>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正方形/長方形 19"/>
          <p:cNvSpPr/>
          <p:nvPr/>
        </p:nvSpPr>
        <p:spPr>
          <a:xfrm>
            <a:off x="6220058" y="3655022"/>
            <a:ext cx="1044369" cy="792087"/>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3131840" y="4051066"/>
            <a:ext cx="1332401" cy="114486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左矢印 22"/>
          <p:cNvSpPr/>
          <p:nvPr/>
        </p:nvSpPr>
        <p:spPr>
          <a:xfrm flipH="1">
            <a:off x="4464241" y="4412243"/>
            <a:ext cx="629349" cy="499094"/>
          </a:xfrm>
          <a:prstGeom prst="leftArrow">
            <a:avLst>
              <a:gd name="adj1" fmla="val 41947"/>
              <a:gd name="adj2" fmla="val 5000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27" name="左矢印 26"/>
          <p:cNvSpPr/>
          <p:nvPr/>
        </p:nvSpPr>
        <p:spPr>
          <a:xfrm rot="16374631" flipH="1">
            <a:off x="6511650" y="3189585"/>
            <a:ext cx="452185" cy="499094"/>
          </a:xfrm>
          <a:prstGeom prst="leftArrow">
            <a:avLst>
              <a:gd name="adj1" fmla="val 41947"/>
              <a:gd name="adj2" fmla="val 5000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5930620" y="2802414"/>
            <a:ext cx="2852063" cy="338554"/>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吹付コンクリ</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トのひび割れ</a:t>
            </a:r>
            <a:endPar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7255784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3510" y="1495522"/>
            <a:ext cx="2763812" cy="3704054"/>
          </a:xfrm>
          <a:prstGeom prst="rect">
            <a:avLst/>
          </a:prstGeom>
          <a:noFill/>
          <a:ln w="381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25</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現地状況写真（Ｄ）</a:t>
            </a:r>
            <a:endParaRPr lang="ja-JP" altLang="ja-JP" dirty="0"/>
          </a:p>
        </p:txBody>
      </p:sp>
      <p:sp>
        <p:nvSpPr>
          <p:cNvPr id="13"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zh-TW" altLang="en-US" sz="2200" dirty="0">
                <a:latin typeface="HGSｺﾞｼｯｸM" panose="020B0600000000000000" pitchFamily="50" charset="-128"/>
                <a:ea typeface="HGSｺﾞｼｯｸM" panose="020B0600000000000000" pitchFamily="50" charset="-128"/>
              </a:rPr>
              <a:t>４）現地確認結果</a:t>
            </a:r>
            <a:r>
              <a:rPr lang="zh-TW" altLang="en-US" sz="2200" dirty="0" smtClean="0">
                <a:latin typeface="HGSｺﾞｼｯｸM" panose="020B0600000000000000" pitchFamily="50" charset="-128"/>
                <a:ea typeface="HGSｺﾞｼｯｸM" panose="020B0600000000000000" pitchFamily="50" charset="-128"/>
              </a:rPr>
              <a:t>（</a:t>
            </a:r>
            <a:r>
              <a:rPr lang="ja-JP" altLang="en-US" sz="2200" dirty="0">
                <a:latin typeface="HGSｺﾞｼｯｸM" panose="020B0600000000000000" pitchFamily="50" charset="-128"/>
                <a:ea typeface="HGSｺﾞｼｯｸM" panose="020B0600000000000000" pitchFamily="50" charset="-128"/>
              </a:rPr>
              <a:t>岸和田港塔原線</a:t>
            </a:r>
            <a:r>
              <a:rPr lang="zh-TW" altLang="en-US" sz="2200" dirty="0" smtClean="0">
                <a:latin typeface="HGSｺﾞｼｯｸM" panose="020B0600000000000000" pitchFamily="50" charset="-128"/>
                <a:ea typeface="HGSｺﾞｼｯｸM" panose="020B0600000000000000" pitchFamily="50" charset="-128"/>
              </a:rPr>
              <a:t>）</a:t>
            </a:r>
            <a:endParaRPr lang="zh-TW" altLang="en-US" sz="2200" dirty="0">
              <a:latin typeface="HGSｺﾞｼｯｸM" panose="020B0600000000000000" pitchFamily="50" charset="-128"/>
              <a:ea typeface="HGSｺﾞｼｯｸM" panose="020B0600000000000000" pitchFamily="50" charset="-128"/>
            </a:endParaRPr>
          </a:p>
        </p:txBody>
      </p:sp>
      <p:sp>
        <p:nvSpPr>
          <p:cNvPr id="15" name="円/楕円 14"/>
          <p:cNvSpPr/>
          <p:nvPr/>
        </p:nvSpPr>
        <p:spPr>
          <a:xfrm rot="19755542">
            <a:off x="6670887" y="2031490"/>
            <a:ext cx="1363490" cy="323395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6130072" y="5325452"/>
            <a:ext cx="2031325" cy="584775"/>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吹付から植生が発生</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吹付背面に浮きあり</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6" name="テキスト ボックス 15"/>
          <p:cNvSpPr txBox="1"/>
          <p:nvPr/>
        </p:nvSpPr>
        <p:spPr>
          <a:xfrm>
            <a:off x="2267744" y="5970766"/>
            <a:ext cx="1210588" cy="338554"/>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斜面の全景</a:t>
            </a:r>
            <a:endPar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629" y="1975197"/>
            <a:ext cx="5197475" cy="390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正方形/長方形 16"/>
          <p:cNvSpPr/>
          <p:nvPr/>
        </p:nvSpPr>
        <p:spPr>
          <a:xfrm>
            <a:off x="3064578" y="3627257"/>
            <a:ext cx="856270" cy="936104"/>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906952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0017" y="1584990"/>
            <a:ext cx="4094471" cy="3068146"/>
          </a:xfrm>
          <a:prstGeom prst="rect">
            <a:avLst/>
          </a:prstGeom>
          <a:noFill/>
          <a:ln w="381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176" y="2591473"/>
            <a:ext cx="4298408" cy="3213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26</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現地状況写真（Ｅ）</a:t>
            </a:r>
            <a:endParaRPr lang="ja-JP" altLang="ja-JP" dirty="0"/>
          </a:p>
        </p:txBody>
      </p:sp>
      <p:sp>
        <p:nvSpPr>
          <p:cNvPr id="13"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zh-TW" altLang="en-US" sz="2200" dirty="0">
                <a:latin typeface="HGSｺﾞｼｯｸM" panose="020B0600000000000000" pitchFamily="50" charset="-128"/>
                <a:ea typeface="HGSｺﾞｼｯｸM" panose="020B0600000000000000" pitchFamily="50" charset="-128"/>
              </a:rPr>
              <a:t>４）現地確認結果</a:t>
            </a:r>
            <a:r>
              <a:rPr lang="zh-TW" altLang="en-US" sz="2200" dirty="0" smtClean="0">
                <a:latin typeface="HGSｺﾞｼｯｸM" panose="020B0600000000000000" pitchFamily="50" charset="-128"/>
                <a:ea typeface="HGSｺﾞｼｯｸM" panose="020B0600000000000000" pitchFamily="50" charset="-128"/>
              </a:rPr>
              <a:t>（</a:t>
            </a:r>
            <a:r>
              <a:rPr lang="ja-JP" altLang="en-US" sz="2200" dirty="0">
                <a:latin typeface="HGSｺﾞｼｯｸM" panose="020B0600000000000000" pitchFamily="50" charset="-128"/>
                <a:ea typeface="HGSｺﾞｼｯｸM" panose="020B0600000000000000" pitchFamily="50" charset="-128"/>
              </a:rPr>
              <a:t>岸和田港塔原線</a:t>
            </a:r>
            <a:r>
              <a:rPr lang="zh-TW" altLang="en-US" sz="2200" dirty="0" smtClean="0">
                <a:latin typeface="HGSｺﾞｼｯｸM" panose="020B0600000000000000" pitchFamily="50" charset="-128"/>
                <a:ea typeface="HGSｺﾞｼｯｸM" panose="020B0600000000000000" pitchFamily="50" charset="-128"/>
              </a:rPr>
              <a:t>）</a:t>
            </a:r>
            <a:endParaRPr lang="zh-TW" altLang="en-US" sz="2200" dirty="0">
              <a:latin typeface="HGSｺﾞｼｯｸM" panose="020B0600000000000000" pitchFamily="50" charset="-128"/>
              <a:ea typeface="HGSｺﾞｼｯｸM" panose="020B0600000000000000" pitchFamily="50" charset="-128"/>
            </a:endParaRPr>
          </a:p>
        </p:txBody>
      </p:sp>
      <p:sp>
        <p:nvSpPr>
          <p:cNvPr id="24" name="テキスト ボックス 23"/>
          <p:cNvSpPr txBox="1"/>
          <p:nvPr/>
        </p:nvSpPr>
        <p:spPr>
          <a:xfrm>
            <a:off x="1259632" y="5826750"/>
            <a:ext cx="2441694"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ブロック積み擁壁の状況</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5" name="円/楕円 24"/>
          <p:cNvSpPr/>
          <p:nvPr/>
        </p:nvSpPr>
        <p:spPr>
          <a:xfrm rot="16627685">
            <a:off x="5831256" y="676339"/>
            <a:ext cx="2121733" cy="426637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6169724" y="4738668"/>
            <a:ext cx="1210588"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植生が繁茂</a:t>
            </a:r>
          </a:p>
        </p:txBody>
      </p:sp>
      <p:sp>
        <p:nvSpPr>
          <p:cNvPr id="12" name="正方形/長方形 11"/>
          <p:cNvSpPr/>
          <p:nvPr/>
        </p:nvSpPr>
        <p:spPr>
          <a:xfrm rot="20695567">
            <a:off x="710931" y="2462505"/>
            <a:ext cx="3862131" cy="1658762"/>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128723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00" y="2029540"/>
            <a:ext cx="5197475" cy="390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2594" y="4044939"/>
            <a:ext cx="2586439" cy="1932739"/>
          </a:xfrm>
          <a:prstGeom prst="rect">
            <a:avLst/>
          </a:prstGeom>
          <a:noFill/>
          <a:ln w="381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9149" y="1260999"/>
            <a:ext cx="3193331" cy="2384025"/>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27</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現地状況写真（Ｆ）</a:t>
            </a:r>
            <a:endParaRPr lang="ja-JP" altLang="ja-JP" dirty="0"/>
          </a:p>
        </p:txBody>
      </p:sp>
      <p:sp>
        <p:nvSpPr>
          <p:cNvPr id="13"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zh-TW" altLang="en-US" sz="2200" dirty="0">
                <a:latin typeface="HGSｺﾞｼｯｸM" panose="020B0600000000000000" pitchFamily="50" charset="-128"/>
                <a:ea typeface="HGSｺﾞｼｯｸM" panose="020B0600000000000000" pitchFamily="50" charset="-128"/>
              </a:rPr>
              <a:t>４）現地確認結果</a:t>
            </a:r>
            <a:r>
              <a:rPr lang="zh-TW" altLang="en-US" sz="2200" dirty="0" smtClean="0">
                <a:latin typeface="HGSｺﾞｼｯｸM" panose="020B0600000000000000" pitchFamily="50" charset="-128"/>
                <a:ea typeface="HGSｺﾞｼｯｸM" panose="020B0600000000000000" pitchFamily="50" charset="-128"/>
              </a:rPr>
              <a:t>（</a:t>
            </a:r>
            <a:r>
              <a:rPr lang="ja-JP" altLang="en-US" sz="2200" dirty="0">
                <a:latin typeface="HGSｺﾞｼｯｸM" panose="020B0600000000000000" pitchFamily="50" charset="-128"/>
                <a:ea typeface="HGSｺﾞｼｯｸM" panose="020B0600000000000000" pitchFamily="50" charset="-128"/>
              </a:rPr>
              <a:t>岸和田港塔原線</a:t>
            </a:r>
            <a:r>
              <a:rPr lang="zh-TW" altLang="en-US" sz="2200" dirty="0" smtClean="0">
                <a:latin typeface="HGSｺﾞｼｯｸM" panose="020B0600000000000000" pitchFamily="50" charset="-128"/>
                <a:ea typeface="HGSｺﾞｼｯｸM" panose="020B0600000000000000" pitchFamily="50" charset="-128"/>
              </a:rPr>
              <a:t>）</a:t>
            </a:r>
            <a:endParaRPr lang="zh-TW" altLang="en-US" sz="2200" dirty="0">
              <a:latin typeface="HGSｺﾞｼｯｸM" panose="020B0600000000000000" pitchFamily="50" charset="-128"/>
              <a:ea typeface="HGSｺﾞｼｯｸM" panose="020B0600000000000000" pitchFamily="50" charset="-128"/>
            </a:endParaRPr>
          </a:p>
        </p:txBody>
      </p:sp>
      <p:sp>
        <p:nvSpPr>
          <p:cNvPr id="25" name="円/楕円 24"/>
          <p:cNvSpPr/>
          <p:nvPr/>
        </p:nvSpPr>
        <p:spPr>
          <a:xfrm>
            <a:off x="6829205" y="4067657"/>
            <a:ext cx="1042025" cy="200252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6404128" y="6042774"/>
            <a:ext cx="2031325"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吹付にひび割れあり</a:t>
            </a:r>
          </a:p>
        </p:txBody>
      </p:sp>
      <p:sp>
        <p:nvSpPr>
          <p:cNvPr id="16" name="テキスト ボックス 15"/>
          <p:cNvSpPr txBox="1"/>
          <p:nvPr/>
        </p:nvSpPr>
        <p:spPr>
          <a:xfrm>
            <a:off x="179512" y="5949280"/>
            <a:ext cx="5407497" cy="338554"/>
          </a:xfrm>
          <a:prstGeom prst="rect">
            <a:avLst/>
          </a:prstGeom>
          <a:solidFill>
            <a:schemeClr val="bg1"/>
          </a:solidFill>
          <a:ln>
            <a:solidFill>
              <a:schemeClr val="tx1"/>
            </a:solidFill>
            <a:prstDash val="solid"/>
          </a:ln>
        </p:spPr>
        <p:txBody>
          <a:bodyPr wrap="none" lIns="72000" rIns="0" rtlCol="0">
            <a:spAutoFit/>
          </a:bodyPr>
          <a:lstStyle/>
          <a:p>
            <a:pPr algn="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斜面全景（２段擁壁小段部に落石等がないか確認が必要</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a:t>
            </a:r>
            <a:endPar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7" name="正方形/長方形 16"/>
          <p:cNvSpPr/>
          <p:nvPr/>
        </p:nvSpPr>
        <p:spPr>
          <a:xfrm>
            <a:off x="7211317" y="1872964"/>
            <a:ext cx="936104" cy="1673382"/>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3010280" y="4066725"/>
            <a:ext cx="936104" cy="167338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rot="3911046">
            <a:off x="1477293" y="3546117"/>
            <a:ext cx="545818" cy="200252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左矢印 14"/>
          <p:cNvSpPr/>
          <p:nvPr/>
        </p:nvSpPr>
        <p:spPr>
          <a:xfrm rot="19658222" flipH="1">
            <a:off x="3834526" y="3312485"/>
            <a:ext cx="1943941" cy="499094"/>
          </a:xfrm>
          <a:prstGeom prst="leftArrow">
            <a:avLst>
              <a:gd name="adj1" fmla="val 41947"/>
              <a:gd name="adj2" fmla="val 5000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21" name="左矢印 20"/>
          <p:cNvSpPr/>
          <p:nvPr/>
        </p:nvSpPr>
        <p:spPr>
          <a:xfrm rot="5400000" flipH="1">
            <a:off x="7552656" y="3562296"/>
            <a:ext cx="442438" cy="499094"/>
          </a:xfrm>
          <a:prstGeom prst="leftArrow">
            <a:avLst>
              <a:gd name="adj1" fmla="val 41947"/>
              <a:gd name="adj2" fmla="val 5000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366953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28</a:t>
            </a:fld>
            <a:endParaRPr kumimoji="1" lang="ja-JP" altLang="en-US"/>
          </a:p>
        </p:txBody>
      </p:sp>
      <p:sp>
        <p:nvSpPr>
          <p:cNvPr id="5" name="正方形/長方形 4"/>
          <p:cNvSpPr/>
          <p:nvPr/>
        </p:nvSpPr>
        <p:spPr>
          <a:xfrm>
            <a:off x="1187624" y="1159074"/>
            <a:ext cx="7416824" cy="369332"/>
          </a:xfrm>
          <a:prstGeom prst="rect">
            <a:avLst/>
          </a:prstGeom>
        </p:spPr>
        <p:txBody>
          <a:bodyPr wrap="square">
            <a:spAutoFit/>
          </a:bodyPr>
          <a:lstStyle/>
          <a:p>
            <a:r>
              <a:rPr lang="ja-JP" altLang="en-US" dirty="0" smtClean="0"/>
              <a:t>７</a:t>
            </a:r>
            <a:r>
              <a:rPr lang="ja-JP" altLang="ja-JP" dirty="0" smtClean="0"/>
              <a:t>．</a:t>
            </a:r>
            <a:r>
              <a:rPr lang="ja-JP" altLang="en-US" dirty="0" smtClean="0"/>
              <a:t>所見</a:t>
            </a:r>
            <a:endParaRPr lang="ja-JP" altLang="ja-JP" dirty="0"/>
          </a:p>
        </p:txBody>
      </p:sp>
      <p:sp>
        <p:nvSpPr>
          <p:cNvPr id="11"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zh-TW" altLang="en-US" sz="2200" dirty="0">
                <a:latin typeface="HGSｺﾞｼｯｸM" panose="020B0600000000000000" pitchFamily="50" charset="-128"/>
                <a:ea typeface="HGSｺﾞｼｯｸM" panose="020B0600000000000000" pitchFamily="50" charset="-128"/>
              </a:rPr>
              <a:t>４）現地確認結果</a:t>
            </a:r>
            <a:r>
              <a:rPr lang="zh-TW" altLang="en-US" sz="2200" dirty="0" smtClean="0">
                <a:latin typeface="HGSｺﾞｼｯｸM" panose="020B0600000000000000" pitchFamily="50" charset="-128"/>
                <a:ea typeface="HGSｺﾞｼｯｸM" panose="020B0600000000000000" pitchFamily="50" charset="-128"/>
              </a:rPr>
              <a:t>（</a:t>
            </a:r>
            <a:r>
              <a:rPr lang="ja-JP" altLang="en-US" sz="2200" dirty="0">
                <a:latin typeface="HGSｺﾞｼｯｸM" panose="020B0600000000000000" pitchFamily="50" charset="-128"/>
                <a:ea typeface="HGSｺﾞｼｯｸM" panose="020B0600000000000000" pitchFamily="50" charset="-128"/>
              </a:rPr>
              <a:t>岸和田港塔</a:t>
            </a:r>
            <a:r>
              <a:rPr lang="ja-JP" altLang="en-US" sz="2200" dirty="0" smtClean="0">
                <a:latin typeface="HGSｺﾞｼｯｸM" panose="020B0600000000000000" pitchFamily="50" charset="-128"/>
                <a:ea typeface="HGSｺﾞｼｯｸM" panose="020B0600000000000000" pitchFamily="50" charset="-128"/>
              </a:rPr>
              <a:t>原線</a:t>
            </a:r>
            <a:r>
              <a:rPr lang="zh-TW" altLang="en-US" sz="2200" dirty="0" smtClean="0">
                <a:latin typeface="HGSｺﾞｼｯｸM" panose="020B0600000000000000" pitchFamily="50" charset="-128"/>
                <a:ea typeface="HGSｺﾞｼｯｸM" panose="020B0600000000000000" pitchFamily="50" charset="-128"/>
              </a:rPr>
              <a:t>）</a:t>
            </a:r>
            <a:endParaRPr lang="zh-TW" altLang="en-US" sz="2200" dirty="0">
              <a:latin typeface="HGSｺﾞｼｯｸM" panose="020B0600000000000000" pitchFamily="50" charset="-128"/>
              <a:ea typeface="HGSｺﾞｼｯｸM" panose="020B0600000000000000" pitchFamily="50" charset="-128"/>
            </a:endParaRPr>
          </a:p>
        </p:txBody>
      </p:sp>
      <p:sp>
        <p:nvSpPr>
          <p:cNvPr id="13" name="正方形/長方形 12"/>
          <p:cNvSpPr/>
          <p:nvPr/>
        </p:nvSpPr>
        <p:spPr>
          <a:xfrm>
            <a:off x="1319514" y="1556792"/>
            <a:ext cx="8005014" cy="1754326"/>
          </a:xfrm>
          <a:prstGeom prst="rect">
            <a:avLst/>
          </a:prstGeom>
        </p:spPr>
        <p:txBody>
          <a:bodyPr wrap="square">
            <a:spAutoFit/>
          </a:bodyPr>
          <a:lstStyle/>
          <a:p>
            <a:r>
              <a:rPr lang="ja-JP" altLang="en-US" dirty="0" smtClean="0"/>
              <a:t>■斜面の安定性</a:t>
            </a:r>
            <a:endParaRPr lang="en-US" altLang="ja-JP" dirty="0" smtClean="0"/>
          </a:p>
          <a:p>
            <a:r>
              <a:rPr lang="ja-JP" altLang="en-US" dirty="0" smtClean="0"/>
              <a:t>　○</a:t>
            </a:r>
            <a:r>
              <a:rPr lang="ja-JP" altLang="en-US" dirty="0"/>
              <a:t>倒木が道路側に落下しない対策が必要</a:t>
            </a:r>
            <a:r>
              <a:rPr lang="ja-JP" altLang="en-US" dirty="0" smtClean="0"/>
              <a:t>（</a:t>
            </a:r>
            <a:r>
              <a:rPr lang="en-US" altLang="ja-JP" dirty="0" smtClean="0"/>
              <a:t>A</a:t>
            </a:r>
            <a:r>
              <a:rPr lang="ja-JP" altLang="en-US" dirty="0" smtClean="0"/>
              <a:t>区間</a:t>
            </a:r>
            <a:r>
              <a:rPr lang="ja-JP" altLang="en-US" dirty="0"/>
              <a:t>）</a:t>
            </a:r>
            <a:endParaRPr lang="en-US" altLang="ja-JP" dirty="0"/>
          </a:p>
          <a:p>
            <a:r>
              <a:rPr lang="ja-JP" altLang="en-US" dirty="0" smtClean="0"/>
              <a:t>　○吹付背面の浮き・クラックが散見され現況の確認が必要（</a:t>
            </a:r>
            <a:r>
              <a:rPr lang="en-US" altLang="ja-JP" dirty="0" smtClean="0"/>
              <a:t>B~D,F</a:t>
            </a:r>
            <a:r>
              <a:rPr lang="ja-JP" altLang="en-US" dirty="0" smtClean="0"/>
              <a:t>区間）</a:t>
            </a:r>
            <a:endParaRPr lang="en-US" altLang="ja-JP" dirty="0" smtClean="0"/>
          </a:p>
          <a:p>
            <a:r>
              <a:rPr lang="ja-JP" altLang="en-US" dirty="0" smtClean="0"/>
              <a:t>　○吹付コンクリートに植生が発生しており対策が必要（</a:t>
            </a:r>
            <a:r>
              <a:rPr lang="en-US" altLang="ja-JP" dirty="0" smtClean="0"/>
              <a:t>B~D,F</a:t>
            </a:r>
            <a:r>
              <a:rPr lang="ja-JP" altLang="en-US" dirty="0" smtClean="0"/>
              <a:t>区間</a:t>
            </a:r>
            <a:r>
              <a:rPr lang="ja-JP" altLang="en-US" dirty="0"/>
              <a:t>）</a:t>
            </a:r>
            <a:endParaRPr lang="en-US" altLang="ja-JP" dirty="0" smtClean="0"/>
          </a:p>
          <a:p>
            <a:r>
              <a:rPr lang="ja-JP" altLang="en-US" dirty="0"/>
              <a:t>　</a:t>
            </a:r>
            <a:r>
              <a:rPr lang="ja-JP" altLang="en-US" dirty="0" smtClean="0"/>
              <a:t>○ブロック積み擁壁等の隙間からの植生の対策が</a:t>
            </a:r>
            <a:r>
              <a:rPr lang="ja-JP" altLang="en-US" dirty="0"/>
              <a:t>必要</a:t>
            </a:r>
            <a:r>
              <a:rPr lang="ja-JP" altLang="en-US" dirty="0" smtClean="0"/>
              <a:t>（</a:t>
            </a:r>
            <a:r>
              <a:rPr lang="en-US" altLang="ja-JP" dirty="0" smtClean="0"/>
              <a:t>A,</a:t>
            </a:r>
            <a:r>
              <a:rPr lang="en-US" altLang="ja-JP" dirty="0"/>
              <a:t>E</a:t>
            </a:r>
            <a:r>
              <a:rPr lang="ja-JP" altLang="en-US" dirty="0" smtClean="0"/>
              <a:t>区間</a:t>
            </a:r>
            <a:r>
              <a:rPr lang="ja-JP" altLang="en-US" dirty="0"/>
              <a:t>）</a:t>
            </a:r>
            <a:endParaRPr lang="en-US" altLang="ja-JP" dirty="0"/>
          </a:p>
          <a:p>
            <a:r>
              <a:rPr lang="ja-JP" altLang="en-US" dirty="0"/>
              <a:t>　</a:t>
            </a:r>
            <a:r>
              <a:rPr lang="ja-JP" altLang="en-US" dirty="0" smtClean="0"/>
              <a:t>○２段擁壁小段部に落石等があれば対策が必要（</a:t>
            </a:r>
            <a:r>
              <a:rPr lang="en-US" altLang="ja-JP" dirty="0"/>
              <a:t>F</a:t>
            </a:r>
            <a:r>
              <a:rPr lang="ja-JP" altLang="en-US" dirty="0" smtClean="0"/>
              <a:t>区間）</a:t>
            </a:r>
            <a:endParaRPr lang="en-US" altLang="ja-JP" dirty="0"/>
          </a:p>
        </p:txBody>
      </p:sp>
      <p:sp>
        <p:nvSpPr>
          <p:cNvPr id="16" name="下矢印 15"/>
          <p:cNvSpPr/>
          <p:nvPr/>
        </p:nvSpPr>
        <p:spPr>
          <a:xfrm>
            <a:off x="3635896" y="3501008"/>
            <a:ext cx="1296144"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1043608" y="4509120"/>
            <a:ext cx="6552728" cy="1007181"/>
          </a:xfrm>
          <a:prstGeom prst="rect">
            <a:avLst/>
          </a:prstGeom>
          <a:ln w="63500" cmpd="thinThick">
            <a:solidFill>
              <a:schemeClr val="tx1"/>
            </a:solidFill>
          </a:ln>
        </p:spPr>
        <p:txBody>
          <a:bodyPr wrap="square" lIns="108000" tIns="72000" rIns="108000" bIns="72000">
            <a:spAutoFit/>
          </a:bodyPr>
          <a:lstStyle/>
          <a:p>
            <a:r>
              <a:rPr lang="ja-JP" altLang="en-US" sz="2800" dirty="0" smtClean="0"/>
              <a:t>今後、追加対策を検討後に、報告・実施し</a:t>
            </a:r>
            <a:endParaRPr lang="en-US" altLang="ja-JP" sz="2800" dirty="0" smtClean="0"/>
          </a:p>
          <a:p>
            <a:r>
              <a:rPr lang="ja-JP" altLang="en-US" sz="2800" dirty="0" smtClean="0"/>
              <a:t>規制基準の引き上げを実施</a:t>
            </a:r>
            <a:endParaRPr lang="ja-JP" altLang="en-US" dirty="0"/>
          </a:p>
        </p:txBody>
      </p:sp>
    </p:spTree>
    <p:extLst>
      <p:ext uri="{BB962C8B-B14F-4D97-AF65-F5344CB8AC3E}">
        <p14:creationId xmlns:p14="http://schemas.microsoft.com/office/powerpoint/2010/main" val="19498437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29</a:t>
            </a:fld>
            <a:endParaRPr kumimoji="1" lang="ja-JP" altLang="en-US"/>
          </a:p>
        </p:txBody>
      </p:sp>
      <p:sp>
        <p:nvSpPr>
          <p:cNvPr id="5" name="正方形/長方形 4"/>
          <p:cNvSpPr/>
          <p:nvPr/>
        </p:nvSpPr>
        <p:spPr>
          <a:xfrm>
            <a:off x="1187624" y="1268760"/>
            <a:ext cx="7416824" cy="5078313"/>
          </a:xfrm>
          <a:prstGeom prst="rect">
            <a:avLst/>
          </a:prstGeom>
        </p:spPr>
        <p:txBody>
          <a:bodyPr wrap="square">
            <a:spAutoFit/>
          </a:bodyPr>
          <a:lstStyle/>
          <a:p>
            <a:r>
              <a:rPr lang="ja-JP" altLang="ja-JP" dirty="0"/>
              <a:t>１</a:t>
            </a:r>
            <a:r>
              <a:rPr lang="ja-JP" altLang="ja-JP" dirty="0" smtClean="0"/>
              <a:t>．異常</a:t>
            </a:r>
            <a:r>
              <a:rPr lang="ja-JP" altLang="ja-JP" dirty="0"/>
              <a:t>気象時通行規制区間の</a:t>
            </a:r>
            <a:r>
              <a:rPr lang="ja-JP" altLang="ja-JP" dirty="0" smtClean="0"/>
              <a:t>概要</a:t>
            </a:r>
          </a:p>
          <a:p>
            <a:r>
              <a:rPr lang="ja-JP" altLang="ja-JP" dirty="0" smtClean="0"/>
              <a:t>　　</a:t>
            </a:r>
            <a:r>
              <a:rPr lang="ja-JP" altLang="en-US" dirty="0"/>
              <a:t>○路線名	：　</a:t>
            </a:r>
            <a:r>
              <a:rPr lang="ja-JP" altLang="en-US" dirty="0" smtClean="0"/>
              <a:t>主要地方道　岸和田牛滝山貝塚線</a:t>
            </a:r>
            <a:endParaRPr lang="ja-JP" altLang="en-US" dirty="0"/>
          </a:p>
          <a:p>
            <a:r>
              <a:rPr lang="ja-JP" altLang="en-US" dirty="0"/>
              <a:t>　　○対象区間	：　内畑</a:t>
            </a:r>
            <a:r>
              <a:rPr lang="ja-JP" altLang="en-US" dirty="0" smtClean="0"/>
              <a:t>町～大沢町（</a:t>
            </a:r>
            <a:r>
              <a:rPr lang="ja-JP" altLang="en-US" dirty="0"/>
              <a:t>延長</a:t>
            </a:r>
            <a:r>
              <a:rPr lang="en-US" altLang="ja-JP" dirty="0" smtClean="0"/>
              <a:t>1.5km</a:t>
            </a:r>
            <a:r>
              <a:rPr lang="ja-JP" altLang="en-US" dirty="0"/>
              <a:t>）</a:t>
            </a:r>
          </a:p>
          <a:p>
            <a:r>
              <a:rPr lang="ja-JP" altLang="en-US" dirty="0"/>
              <a:t>　　○交通量	：　</a:t>
            </a:r>
            <a:r>
              <a:rPr lang="en-US" altLang="ja-JP" dirty="0" smtClean="0"/>
              <a:t>1,226</a:t>
            </a:r>
            <a:r>
              <a:rPr lang="ja-JP" altLang="en-US" dirty="0" smtClean="0"/>
              <a:t>台</a:t>
            </a:r>
            <a:r>
              <a:rPr lang="en-US" altLang="ja-JP" dirty="0"/>
              <a:t>/24h</a:t>
            </a:r>
            <a:r>
              <a:rPr lang="ja-JP" altLang="en-US" dirty="0"/>
              <a:t>（出典：平成</a:t>
            </a:r>
            <a:r>
              <a:rPr lang="en-US" altLang="ja-JP" dirty="0"/>
              <a:t>22</a:t>
            </a:r>
            <a:r>
              <a:rPr lang="ja-JP" altLang="en-US" dirty="0"/>
              <a:t>年度道路交通センサス）</a:t>
            </a:r>
          </a:p>
          <a:p>
            <a:r>
              <a:rPr lang="ja-JP" altLang="en-US" dirty="0"/>
              <a:t>　　○規制基準	：　通行止め連続雨量</a:t>
            </a:r>
            <a:r>
              <a:rPr lang="en-US" altLang="ja-JP" dirty="0" smtClean="0"/>
              <a:t>150mm</a:t>
            </a:r>
            <a:r>
              <a:rPr lang="ja-JP" altLang="en-US" dirty="0"/>
              <a:t>（通行</a:t>
            </a:r>
            <a:r>
              <a:rPr lang="ja-JP" altLang="en-US" dirty="0" smtClean="0"/>
              <a:t>注意</a:t>
            </a:r>
            <a:r>
              <a:rPr lang="en-US" altLang="ja-JP" dirty="0" smtClean="0"/>
              <a:t>100mm</a:t>
            </a:r>
            <a:r>
              <a:rPr lang="ja-JP" altLang="en-US" dirty="0"/>
              <a:t>）</a:t>
            </a:r>
          </a:p>
          <a:p>
            <a:r>
              <a:rPr lang="ja-JP" altLang="en-US" dirty="0"/>
              <a:t>　　○指定年度	：　昭和</a:t>
            </a:r>
            <a:r>
              <a:rPr lang="en-US" altLang="ja-JP" dirty="0"/>
              <a:t>47</a:t>
            </a:r>
            <a:r>
              <a:rPr lang="ja-JP" altLang="en-US" dirty="0"/>
              <a:t>年度</a:t>
            </a:r>
          </a:p>
          <a:p>
            <a:r>
              <a:rPr lang="en-US" altLang="ja-JP" dirty="0"/>
              <a:t>  </a:t>
            </a:r>
            <a:endParaRPr lang="ja-JP" altLang="ja-JP" dirty="0"/>
          </a:p>
          <a:p>
            <a:r>
              <a:rPr lang="ja-JP" altLang="ja-JP" dirty="0"/>
              <a:t>２</a:t>
            </a:r>
            <a:r>
              <a:rPr lang="ja-JP" altLang="ja-JP" dirty="0" smtClean="0"/>
              <a:t>．</a:t>
            </a:r>
            <a:r>
              <a:rPr lang="ja-JP" altLang="ja-JP" dirty="0"/>
              <a:t>過去の雨量履歴及び災害履歴</a:t>
            </a:r>
          </a:p>
          <a:p>
            <a:endParaRPr lang="en-US" altLang="ja-JP" dirty="0"/>
          </a:p>
          <a:p>
            <a:endParaRPr lang="en-US" altLang="ja-JP" dirty="0" smtClean="0"/>
          </a:p>
          <a:p>
            <a:endParaRPr lang="en-US" altLang="ja-JP" dirty="0"/>
          </a:p>
          <a:p>
            <a:endParaRPr lang="en-US" altLang="ja-JP" dirty="0" smtClean="0"/>
          </a:p>
          <a:p>
            <a:endParaRPr lang="en-US" altLang="ja-JP" dirty="0" smtClean="0"/>
          </a:p>
          <a:p>
            <a:endParaRPr lang="en-US" altLang="ja-JP" dirty="0" smtClean="0"/>
          </a:p>
          <a:p>
            <a:r>
              <a:rPr lang="ja-JP" altLang="en-US" dirty="0" smtClean="0"/>
              <a:t>３</a:t>
            </a:r>
            <a:r>
              <a:rPr lang="ja-JP" altLang="ja-JP" dirty="0" smtClean="0"/>
              <a:t>．</a:t>
            </a:r>
            <a:r>
              <a:rPr lang="ja-JP" altLang="ja-JP" dirty="0"/>
              <a:t>過去の最大雨量と基準の見直し</a:t>
            </a:r>
            <a:endParaRPr lang="en-US" altLang="ja-JP" dirty="0" smtClean="0"/>
          </a:p>
          <a:p>
            <a:endParaRPr lang="en-US" altLang="ja-JP" dirty="0"/>
          </a:p>
          <a:p>
            <a:endParaRPr lang="en-US" altLang="ja-JP" dirty="0" smtClean="0"/>
          </a:p>
          <a:p>
            <a:endParaRPr lang="ja-JP" altLang="ja-JP" dirty="0"/>
          </a:p>
        </p:txBody>
      </p:sp>
      <p:graphicFrame>
        <p:nvGraphicFramePr>
          <p:cNvPr id="2" name="表 1"/>
          <p:cNvGraphicFramePr>
            <a:graphicFrameLocks noGrp="1"/>
          </p:cNvGraphicFramePr>
          <p:nvPr>
            <p:extLst>
              <p:ext uri="{D42A27DB-BD31-4B8C-83A1-F6EECF244321}">
                <p14:modId xmlns:p14="http://schemas.microsoft.com/office/powerpoint/2010/main" val="1293125442"/>
              </p:ext>
            </p:extLst>
          </p:nvPr>
        </p:nvGraphicFramePr>
        <p:xfrm>
          <a:off x="1547664" y="3514656"/>
          <a:ext cx="6912768" cy="1097280"/>
        </p:xfrm>
        <a:graphic>
          <a:graphicData uri="http://schemas.openxmlformats.org/drawingml/2006/table">
            <a:tbl>
              <a:tblPr firstRow="1" firstCol="1" bandRow="1">
                <a:tableStyleId>{5C22544A-7EE6-4342-B048-85BDC9FD1C3A}</a:tableStyleId>
              </a:tblPr>
              <a:tblGrid>
                <a:gridCol w="2304256"/>
                <a:gridCol w="2304256"/>
                <a:gridCol w="2304256"/>
              </a:tblGrid>
              <a:tr h="270686">
                <a:tc>
                  <a:txBody>
                    <a:bodyPr/>
                    <a:lstStyle/>
                    <a:p>
                      <a:pPr algn="ctr">
                        <a:spcAft>
                          <a:spcPts val="0"/>
                        </a:spcAft>
                      </a:pPr>
                      <a:r>
                        <a:rPr lang="ja-JP" sz="1800" kern="100" dirty="0">
                          <a:effectLst/>
                        </a:rPr>
                        <a:t>降雨日時</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連続雨量</a:t>
                      </a:r>
                      <a:r>
                        <a:rPr lang="ja-JP" sz="1800" kern="100" dirty="0" smtClean="0">
                          <a:effectLst/>
                        </a:rPr>
                        <a:t>（</a:t>
                      </a:r>
                      <a:r>
                        <a:rPr lang="ja-JP" altLang="en-US" sz="1800" kern="100" dirty="0" smtClean="0">
                          <a:effectLst/>
                        </a:rPr>
                        <a:t>大沢町</a:t>
                      </a:r>
                      <a:r>
                        <a:rPr lang="ja-JP" sz="1800" kern="100" dirty="0" smtClean="0">
                          <a:effectLst/>
                        </a:rPr>
                        <a:t>）</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災害履歴</a:t>
                      </a:r>
                      <a:endParaRPr lang="ja-JP" sz="1800" kern="100" dirty="0">
                        <a:effectLst/>
                        <a:latin typeface="Century"/>
                        <a:ea typeface="ＭＳ 明朝"/>
                        <a:cs typeface="Times New Roman"/>
                      </a:endParaRPr>
                    </a:p>
                  </a:txBody>
                  <a:tcPr marL="68580" marR="68580" marT="0" marB="0"/>
                </a:tc>
              </a:tr>
              <a:tr h="258181">
                <a:tc>
                  <a:txBody>
                    <a:bodyPr/>
                    <a:lstStyle/>
                    <a:p>
                      <a:pPr algn="ctr">
                        <a:spcAft>
                          <a:spcPts val="0"/>
                        </a:spcAft>
                      </a:pPr>
                      <a:r>
                        <a:rPr lang="en-US" sz="1800" kern="100" dirty="0" smtClean="0">
                          <a:effectLst/>
                        </a:rPr>
                        <a:t>H25.9.15</a:t>
                      </a:r>
                      <a:r>
                        <a:rPr lang="ja-JP" sz="1800" kern="100" dirty="0" smtClean="0">
                          <a:effectLst/>
                        </a:rPr>
                        <a:t>～</a:t>
                      </a:r>
                      <a:r>
                        <a:rPr lang="en-US" sz="1800" kern="100" dirty="0" smtClean="0">
                          <a:effectLst/>
                        </a:rPr>
                        <a:t>16</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altLang="ja-JP" sz="1800" kern="100" dirty="0" smtClean="0">
                          <a:effectLst/>
                        </a:rPr>
                        <a:t>277</a:t>
                      </a:r>
                      <a:r>
                        <a:rPr lang="en-US" sz="1800" kern="100" dirty="0" smtClean="0">
                          <a:effectLst/>
                        </a:rPr>
                        <a:t>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災害なし</a:t>
                      </a:r>
                      <a:endParaRPr lang="ja-JP" sz="1800" kern="100" dirty="0">
                        <a:effectLst/>
                        <a:latin typeface="Century"/>
                        <a:ea typeface="ＭＳ 明朝"/>
                        <a:cs typeface="Times New Roman"/>
                      </a:endParaRPr>
                    </a:p>
                  </a:txBody>
                  <a:tcPr marL="68580" marR="68580" marT="0" marB="0"/>
                </a:tc>
              </a:tr>
              <a:tr h="258181">
                <a:tc>
                  <a:txBody>
                    <a:bodyPr/>
                    <a:lstStyle/>
                    <a:p>
                      <a:pPr algn="ctr">
                        <a:spcAft>
                          <a:spcPts val="0"/>
                        </a:spcAft>
                      </a:pPr>
                      <a:r>
                        <a:rPr lang="en-US" sz="1800" kern="100" dirty="0" smtClean="0">
                          <a:effectLst/>
                        </a:rPr>
                        <a:t>H2</a:t>
                      </a:r>
                      <a:r>
                        <a:rPr lang="en-US" altLang="ja-JP" sz="1800" kern="100" dirty="0" smtClean="0">
                          <a:effectLst/>
                        </a:rPr>
                        <a:t>6.8.8</a:t>
                      </a:r>
                      <a:r>
                        <a:rPr lang="ja-JP" sz="1800" kern="100" dirty="0" smtClean="0">
                          <a:effectLst/>
                        </a:rPr>
                        <a:t>～</a:t>
                      </a:r>
                      <a:r>
                        <a:rPr lang="en-US" altLang="ja-JP" sz="1800" kern="100" dirty="0" smtClean="0">
                          <a:effectLst/>
                        </a:rPr>
                        <a:t>9</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sz="1800" kern="100" dirty="0" smtClean="0">
                          <a:effectLst/>
                        </a:rPr>
                        <a:t>1</a:t>
                      </a:r>
                      <a:r>
                        <a:rPr lang="en-US" altLang="ja-JP" sz="1800" kern="100" dirty="0" smtClean="0">
                          <a:effectLst/>
                        </a:rPr>
                        <a:t>72</a:t>
                      </a:r>
                      <a:r>
                        <a:rPr lang="en-US" sz="1800" kern="100" dirty="0" smtClean="0">
                          <a:effectLst/>
                        </a:rPr>
                        <a:t>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altLang="ja-JP" sz="1800" kern="100" dirty="0" smtClean="0">
                          <a:effectLst/>
                        </a:rPr>
                        <a:t>災害</a:t>
                      </a:r>
                      <a:r>
                        <a:rPr lang="ja-JP" sz="1800" kern="100" dirty="0" smtClean="0">
                          <a:effectLst/>
                        </a:rPr>
                        <a:t>なし</a:t>
                      </a:r>
                      <a:endParaRPr lang="ja-JP" sz="1800" kern="100" dirty="0">
                        <a:effectLst/>
                        <a:latin typeface="Century"/>
                        <a:ea typeface="ＭＳ 明朝"/>
                        <a:cs typeface="Times New Roman"/>
                      </a:endParaRPr>
                    </a:p>
                  </a:txBody>
                  <a:tcPr marL="68580" marR="68580" marT="0" marB="0"/>
                </a:tc>
              </a:tr>
              <a:tr h="258181">
                <a:tc>
                  <a:txBody>
                    <a:bodyPr/>
                    <a:lstStyle/>
                    <a:p>
                      <a:pPr marL="0" algn="ctr" rtl="0" eaLnBrk="1" latinLnBrk="0" hangingPunct="1">
                        <a:spcAft>
                          <a:spcPts val="0"/>
                        </a:spcAft>
                      </a:pPr>
                      <a:r>
                        <a:rPr kumimoji="1" lang="en-US" altLang="ja-JP" sz="1800" b="1" kern="100" dirty="0" smtClean="0">
                          <a:solidFill>
                            <a:schemeClr val="lt1"/>
                          </a:solidFill>
                          <a:effectLst/>
                          <a:latin typeface="+mn-lt"/>
                          <a:ea typeface="+mn-ea"/>
                          <a:cs typeface="+mn-cs"/>
                        </a:rPr>
                        <a:t>H27.7.16~18</a:t>
                      </a:r>
                      <a:endParaRPr kumimoji="1" lang="ja-JP" sz="1800" b="1" kern="100" dirty="0">
                        <a:solidFill>
                          <a:schemeClr val="lt1"/>
                        </a:solidFill>
                        <a:effectLst/>
                        <a:latin typeface="+mn-lt"/>
                        <a:ea typeface="+mn-ea"/>
                        <a:cs typeface="+mn-cs"/>
                      </a:endParaRPr>
                    </a:p>
                  </a:txBody>
                  <a:tcPr marL="68580" marR="68580" marT="0" marB="0"/>
                </a:tc>
                <a:tc>
                  <a:txBody>
                    <a:bodyPr/>
                    <a:lstStyle/>
                    <a:p>
                      <a:pPr algn="ctr">
                        <a:spcAft>
                          <a:spcPts val="0"/>
                        </a:spcAft>
                      </a:pPr>
                      <a:r>
                        <a:rPr lang="en-US" altLang="ja-JP" sz="1800" kern="100" dirty="0" smtClean="0">
                          <a:effectLst/>
                        </a:rPr>
                        <a:t>168mm</a:t>
                      </a:r>
                      <a:endParaRPr lang="ja-JP" alt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altLang="ja-JP" sz="1800" kern="100" dirty="0" smtClean="0">
                          <a:effectLst/>
                        </a:rPr>
                        <a:t>災害なし</a:t>
                      </a:r>
                      <a:endParaRPr lang="ja-JP" altLang="ja-JP" sz="1800" kern="100" dirty="0">
                        <a:effectLst/>
                        <a:latin typeface="Century"/>
                        <a:ea typeface="ＭＳ 明朝"/>
                        <a:cs typeface="Times New Roman"/>
                      </a:endParaRPr>
                    </a:p>
                  </a:txBody>
                  <a:tcPr marL="68580" marR="68580" marT="0" marB="0"/>
                </a:tc>
              </a:tr>
            </a:tbl>
          </a:graphicData>
        </a:graphic>
      </p:graphicFrame>
      <p:graphicFrame>
        <p:nvGraphicFramePr>
          <p:cNvPr id="6" name="表 5"/>
          <p:cNvGraphicFramePr>
            <a:graphicFrameLocks noGrp="1"/>
          </p:cNvGraphicFramePr>
          <p:nvPr>
            <p:extLst>
              <p:ext uri="{D42A27DB-BD31-4B8C-83A1-F6EECF244321}">
                <p14:modId xmlns:p14="http://schemas.microsoft.com/office/powerpoint/2010/main" val="1962339225"/>
              </p:ext>
            </p:extLst>
          </p:nvPr>
        </p:nvGraphicFramePr>
        <p:xfrm>
          <a:off x="1549107" y="5445224"/>
          <a:ext cx="6911325" cy="548640"/>
        </p:xfrm>
        <a:graphic>
          <a:graphicData uri="http://schemas.openxmlformats.org/drawingml/2006/table">
            <a:tbl>
              <a:tblPr firstRow="1" firstCol="1" bandRow="1">
                <a:tableStyleId>{5C22544A-7EE6-4342-B048-85BDC9FD1C3A}</a:tableStyleId>
              </a:tblPr>
              <a:tblGrid>
                <a:gridCol w="2303775"/>
                <a:gridCol w="2303775"/>
                <a:gridCol w="2303775"/>
              </a:tblGrid>
              <a:tr h="233680">
                <a:tc>
                  <a:txBody>
                    <a:bodyPr/>
                    <a:lstStyle/>
                    <a:p>
                      <a:pPr algn="ctr">
                        <a:spcAft>
                          <a:spcPts val="0"/>
                        </a:spcAft>
                      </a:pPr>
                      <a:r>
                        <a:rPr lang="ja-JP" sz="1800" kern="100" dirty="0">
                          <a:effectLst/>
                        </a:rPr>
                        <a:t>規制実施</a:t>
                      </a:r>
                      <a:r>
                        <a:rPr lang="ja-JP" sz="1800" kern="100" dirty="0" smtClean="0">
                          <a:effectLst/>
                        </a:rPr>
                        <a:t>日時</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経験雨量（連続雨量）</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見直し基準雨量</a:t>
                      </a:r>
                      <a:endParaRPr lang="ja-JP" sz="1800" kern="100" dirty="0">
                        <a:effectLst/>
                        <a:latin typeface="Century"/>
                        <a:ea typeface="ＭＳ 明朝"/>
                        <a:cs typeface="Times New Roman"/>
                      </a:endParaRPr>
                    </a:p>
                  </a:txBody>
                  <a:tcPr marL="68580" marR="68580" marT="0" marB="0"/>
                </a:tc>
              </a:tr>
              <a:tr h="222885">
                <a:tc>
                  <a:txBody>
                    <a:bodyPr/>
                    <a:lstStyle/>
                    <a:p>
                      <a:pPr algn="ctr">
                        <a:spcAft>
                          <a:spcPts val="0"/>
                        </a:spcAft>
                      </a:pPr>
                      <a:r>
                        <a:rPr lang="en-US" sz="1800" kern="100" dirty="0" smtClean="0">
                          <a:effectLst/>
                        </a:rPr>
                        <a:t>H25.9.</a:t>
                      </a:r>
                      <a:r>
                        <a:rPr lang="en-US" altLang="ja-JP" sz="1800" kern="100" dirty="0" smtClean="0">
                          <a:effectLst/>
                        </a:rPr>
                        <a:t>15</a:t>
                      </a:r>
                      <a:r>
                        <a:rPr lang="ja-JP" altLang="en-US" sz="1800" kern="100" dirty="0" smtClean="0">
                          <a:effectLst/>
                        </a:rPr>
                        <a:t>～</a:t>
                      </a:r>
                      <a:r>
                        <a:rPr lang="en-US" sz="1800" kern="100" dirty="0" smtClean="0">
                          <a:effectLst/>
                        </a:rPr>
                        <a:t>16</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altLang="ja-JP" sz="1800" kern="100" dirty="0" smtClean="0">
                          <a:effectLst/>
                        </a:rPr>
                        <a:t>277</a:t>
                      </a:r>
                      <a:r>
                        <a:rPr lang="en-US" sz="1800" kern="100" dirty="0" smtClean="0">
                          <a:effectLst/>
                        </a:rPr>
                        <a:t>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altLang="ja-JP" sz="1800" kern="100" dirty="0" smtClean="0">
                          <a:effectLst/>
                        </a:rPr>
                        <a:t>210</a:t>
                      </a:r>
                      <a:r>
                        <a:rPr lang="en-US" sz="1800" kern="100" dirty="0" smtClean="0">
                          <a:effectLst/>
                        </a:rPr>
                        <a:t>mm</a:t>
                      </a:r>
                      <a:endParaRPr lang="ja-JP" sz="1800" kern="100" dirty="0">
                        <a:effectLst/>
                        <a:latin typeface="Century"/>
                        <a:ea typeface="ＭＳ 明朝"/>
                        <a:cs typeface="Times New Roman"/>
                      </a:endParaRPr>
                    </a:p>
                  </a:txBody>
                  <a:tcPr marL="68580" marR="68580" marT="0" marB="0" anchor="ctr"/>
                </a:tc>
              </a:tr>
            </a:tbl>
          </a:graphicData>
        </a:graphic>
      </p:graphicFrame>
      <p:sp>
        <p:nvSpPr>
          <p:cNvPr id="9" name="正方形/長方形 8"/>
          <p:cNvSpPr/>
          <p:nvPr/>
        </p:nvSpPr>
        <p:spPr>
          <a:xfrm>
            <a:off x="1547664" y="5949280"/>
            <a:ext cx="7344308" cy="338554"/>
          </a:xfrm>
          <a:prstGeom prst="rect">
            <a:avLst/>
          </a:prstGeom>
        </p:spPr>
        <p:txBody>
          <a:bodyPr wrap="square">
            <a:spAutoFit/>
          </a:bodyPr>
          <a:lstStyle/>
          <a:p>
            <a:r>
              <a:rPr lang="ja-JP" altLang="ja-JP" sz="1600" dirty="0"/>
              <a:t>※雨量観測所　</a:t>
            </a:r>
            <a:r>
              <a:rPr lang="ja-JP" altLang="en-US" sz="1600" dirty="0" smtClean="0"/>
              <a:t>大沢町（</a:t>
            </a:r>
            <a:r>
              <a:rPr lang="ja-JP" altLang="en-US" sz="1600" dirty="0"/>
              <a:t>観測所からの距離　</a:t>
            </a:r>
            <a:r>
              <a:rPr lang="en-US" altLang="ja-JP" sz="1600" dirty="0" smtClean="0"/>
              <a:t>1.2</a:t>
            </a:r>
            <a:r>
              <a:rPr lang="ja-JP" altLang="en-US" sz="1600" dirty="0" smtClean="0"/>
              <a:t>ｋｍ</a:t>
            </a:r>
            <a:r>
              <a:rPr lang="en-US" altLang="ja-JP" sz="1600" dirty="0" smtClean="0"/>
              <a:t>[</a:t>
            </a:r>
            <a:r>
              <a:rPr lang="ja-JP" altLang="en-US" sz="1600" dirty="0"/>
              <a:t>最長</a:t>
            </a:r>
            <a:r>
              <a:rPr lang="en-US" altLang="ja-JP" sz="1600" dirty="0" smtClean="0"/>
              <a:t>1.5km</a:t>
            </a:r>
            <a:r>
              <a:rPr lang="ja-JP" altLang="en-US" sz="1600" dirty="0" err="1" smtClean="0"/>
              <a:t>、</a:t>
            </a:r>
            <a:r>
              <a:rPr lang="ja-JP" altLang="en-US" sz="1600" dirty="0" smtClean="0"/>
              <a:t>最短</a:t>
            </a:r>
            <a:r>
              <a:rPr lang="en-US" altLang="ja-JP" sz="1600" dirty="0" smtClean="0"/>
              <a:t>0.9km</a:t>
            </a:r>
            <a:r>
              <a:rPr lang="en-US" altLang="ja-JP" sz="1600" dirty="0"/>
              <a:t>]</a:t>
            </a:r>
            <a:r>
              <a:rPr lang="ja-JP" altLang="en-US" sz="1600" dirty="0"/>
              <a:t>）</a:t>
            </a:r>
            <a:endParaRPr lang="ja-JP" altLang="ja-JP" sz="1600" dirty="0"/>
          </a:p>
        </p:txBody>
      </p:sp>
      <p:sp>
        <p:nvSpPr>
          <p:cNvPr id="11"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zh-TW" altLang="en-US" sz="2200" dirty="0">
                <a:latin typeface="HGSｺﾞｼｯｸM" panose="020B0600000000000000" pitchFamily="50" charset="-128"/>
                <a:ea typeface="HGSｺﾞｼｯｸM" panose="020B0600000000000000" pitchFamily="50" charset="-128"/>
              </a:rPr>
              <a:t>４）現地確認結果</a:t>
            </a:r>
            <a:r>
              <a:rPr lang="zh-TW" altLang="en-US" sz="2200" dirty="0" smtClean="0">
                <a:latin typeface="HGSｺﾞｼｯｸM" panose="020B0600000000000000" pitchFamily="50" charset="-128"/>
                <a:ea typeface="HGSｺﾞｼｯｸM" panose="020B0600000000000000" pitchFamily="50" charset="-128"/>
              </a:rPr>
              <a:t>（</a:t>
            </a:r>
            <a:r>
              <a:rPr lang="ja-JP" altLang="en-US" sz="2200" dirty="0" smtClean="0">
                <a:latin typeface="HGSｺﾞｼｯｸM" panose="020B0600000000000000" pitchFamily="50" charset="-128"/>
                <a:ea typeface="HGSｺﾞｼｯｸM" panose="020B0600000000000000" pitchFamily="50" charset="-128"/>
              </a:rPr>
              <a:t>岸和田牛滝山貝塚線</a:t>
            </a:r>
            <a:r>
              <a:rPr lang="zh-TW" altLang="en-US" sz="2200" dirty="0" smtClean="0">
                <a:latin typeface="HGSｺﾞｼｯｸM" panose="020B0600000000000000" pitchFamily="50" charset="-128"/>
                <a:ea typeface="HGSｺﾞｼｯｸM" panose="020B0600000000000000" pitchFamily="50" charset="-128"/>
              </a:rPr>
              <a:t>）</a:t>
            </a:r>
            <a:endParaRPr lang="zh-TW" altLang="en-US" sz="2200" dirty="0">
              <a:latin typeface="HGSｺﾞｼｯｸM" panose="020B0600000000000000" pitchFamily="50" charset="-128"/>
              <a:ea typeface="HGSｺﾞｼｯｸM" panose="020B0600000000000000" pitchFamily="50" charset="-128"/>
            </a:endParaRPr>
          </a:p>
        </p:txBody>
      </p:sp>
      <p:sp>
        <p:nvSpPr>
          <p:cNvPr id="12" name="正方形/長方形 11"/>
          <p:cNvSpPr/>
          <p:nvPr/>
        </p:nvSpPr>
        <p:spPr>
          <a:xfrm>
            <a:off x="1547664" y="4581128"/>
            <a:ext cx="7344308" cy="338554"/>
          </a:xfrm>
          <a:prstGeom prst="rect">
            <a:avLst/>
          </a:prstGeom>
        </p:spPr>
        <p:txBody>
          <a:bodyPr wrap="square">
            <a:spAutoFit/>
          </a:bodyPr>
          <a:lstStyle/>
          <a:p>
            <a:r>
              <a:rPr lang="ja-JP" altLang="ja-JP" sz="1600" dirty="0" smtClean="0"/>
              <a:t>※</a:t>
            </a:r>
            <a:r>
              <a:rPr lang="ja-JP" altLang="en-US" sz="1600" dirty="0" smtClean="0"/>
              <a:t>規制基準雨量以下の降雨でも災害履歴なし</a:t>
            </a:r>
            <a:endParaRPr lang="ja-JP" altLang="ja-JP" sz="1600" dirty="0"/>
          </a:p>
        </p:txBody>
      </p:sp>
    </p:spTree>
    <p:extLst>
      <p:ext uri="{BB962C8B-B14F-4D97-AF65-F5344CB8AC3E}">
        <p14:creationId xmlns:p14="http://schemas.microsoft.com/office/powerpoint/2010/main" val="14050056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１．はじめに　～検討対象～</a:t>
            </a:r>
            <a:endParaRPr kumimoji="1" lang="ja-JP" altLang="en-US" dirty="0"/>
          </a:p>
        </p:txBody>
      </p:sp>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a:t>
            </a:fld>
            <a:endParaRPr kumimoji="1" lang="ja-JP" altLang="en-US"/>
          </a:p>
        </p:txBody>
      </p:sp>
      <p:sp>
        <p:nvSpPr>
          <p:cNvPr id="34" name="テキスト ボックス 33"/>
          <p:cNvSpPr txBox="1"/>
          <p:nvPr/>
        </p:nvSpPr>
        <p:spPr>
          <a:xfrm>
            <a:off x="467543" y="1179324"/>
            <a:ext cx="8424937" cy="4247317"/>
          </a:xfrm>
          <a:prstGeom prst="rect">
            <a:avLst/>
          </a:prstGeom>
          <a:noFill/>
        </p:spPr>
        <p:txBody>
          <a:bodyPr wrap="square" rtlCol="0">
            <a:spAutoFit/>
          </a:bodyPr>
          <a:lstStyle/>
          <a:p>
            <a:pPr marL="342900" indent="-342900">
              <a:buFont typeface="Wingdings" panose="05000000000000000000" pitchFamily="2" charset="2"/>
              <a:buChar char="Ø"/>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規制区間の解除（緩和）について</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622300" indent="-622300"/>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⇒枚方土木管内１区間</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(10/7)</a:t>
            </a:r>
            <a:r>
              <a:rPr lang="ja-JP" altLang="en-US" sz="2400" dirty="0" err="1"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岸和田土木管内</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区間</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(11/15)</a:t>
            </a:r>
            <a:r>
              <a:rPr lang="ja-JP" altLang="en-US" sz="2400" dirty="0" err="1"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池田土木管内</a:t>
            </a:r>
            <a:r>
              <a:rPr lang="en-US" altLang="ja-JP" sz="24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の現地確認を実施。</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確認結果を踏まえた取扱いを検討</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※H28</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第</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回道路・橋梁等部会（</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9/28</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）で要</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再</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確認となっていた区間</a:t>
            </a:r>
            <a:endPar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342900" indent="-342900">
              <a:buFont typeface="Wingdings" panose="05000000000000000000" pitchFamily="2" charset="2"/>
              <a:buChar char="Ø"/>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規制発令の解除基準について</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⇒解除基準の設定手法の検討を開始。</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342900" indent="-342900">
              <a:buFont typeface="Wingdings" panose="05000000000000000000" pitchFamily="2" charset="2"/>
              <a:buChar char="Ø"/>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道路防災対策の優先順位付けについて</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⇒優先順位付けに関する指標等の検討を開始</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2119549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30</a:t>
            </a:fld>
            <a:endParaRPr kumimoji="1" lang="ja-JP" altLang="en-US"/>
          </a:p>
        </p:txBody>
      </p:sp>
      <p:sp>
        <p:nvSpPr>
          <p:cNvPr id="5" name="正方形/長方形 4"/>
          <p:cNvSpPr/>
          <p:nvPr/>
        </p:nvSpPr>
        <p:spPr>
          <a:xfrm>
            <a:off x="1187624" y="1124744"/>
            <a:ext cx="7416824" cy="369332"/>
          </a:xfrm>
          <a:prstGeom prst="rect">
            <a:avLst/>
          </a:prstGeom>
        </p:spPr>
        <p:txBody>
          <a:bodyPr wrap="square">
            <a:spAutoFit/>
          </a:bodyPr>
          <a:lstStyle/>
          <a:p>
            <a:r>
              <a:rPr lang="ja-JP" altLang="en-US" dirty="0" smtClean="0"/>
              <a:t>４</a:t>
            </a:r>
            <a:r>
              <a:rPr lang="ja-JP" altLang="ja-JP" dirty="0" smtClean="0"/>
              <a:t>．</a:t>
            </a:r>
            <a:r>
              <a:rPr lang="ja-JP" altLang="en-US" dirty="0" smtClean="0"/>
              <a:t>路線図</a:t>
            </a:r>
            <a:endParaRPr lang="ja-JP" altLang="ja-JP" dirty="0"/>
          </a:p>
        </p:txBody>
      </p:sp>
      <p:sp>
        <p:nvSpPr>
          <p:cNvPr id="10"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zh-TW" altLang="en-US" sz="2200" dirty="0">
                <a:latin typeface="HGSｺﾞｼｯｸM" panose="020B0600000000000000" pitchFamily="50" charset="-128"/>
                <a:ea typeface="HGSｺﾞｼｯｸM" panose="020B0600000000000000" pitchFamily="50" charset="-128"/>
              </a:rPr>
              <a:t>４）現地確認</a:t>
            </a:r>
            <a:r>
              <a:rPr lang="zh-TW" altLang="en-US" sz="2200" dirty="0" smtClean="0">
                <a:latin typeface="HGSｺﾞｼｯｸM" panose="020B0600000000000000" pitchFamily="50" charset="-128"/>
                <a:ea typeface="HGSｺﾞｼｯｸM" panose="020B0600000000000000" pitchFamily="50" charset="-128"/>
              </a:rPr>
              <a:t>結果（</a:t>
            </a:r>
            <a:r>
              <a:rPr lang="ja-JP" altLang="en-US" sz="2200" dirty="0">
                <a:latin typeface="HGSｺﾞｼｯｸM" panose="020B0600000000000000" pitchFamily="50" charset="-128"/>
                <a:ea typeface="HGSｺﾞｼｯｸM" panose="020B0600000000000000" pitchFamily="50" charset="-128"/>
              </a:rPr>
              <a:t>岸和田牛滝山貝塚</a:t>
            </a:r>
            <a:r>
              <a:rPr lang="ja-JP" altLang="en-US" sz="2200" dirty="0" smtClean="0">
                <a:latin typeface="HGSｺﾞｼｯｸM" panose="020B0600000000000000" pitchFamily="50" charset="-128"/>
                <a:ea typeface="HGSｺﾞｼｯｸM" panose="020B0600000000000000" pitchFamily="50" charset="-128"/>
              </a:rPr>
              <a:t>線</a:t>
            </a:r>
            <a:r>
              <a:rPr lang="zh-TW" altLang="en-US" sz="2200" dirty="0">
                <a:latin typeface="HGSｺﾞｼｯｸM" panose="020B0600000000000000" pitchFamily="50" charset="-128"/>
                <a:ea typeface="HGSｺﾞｼｯｸM" panose="020B0600000000000000" pitchFamily="50" charset="-128"/>
              </a:rPr>
              <a:t>）</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680358"/>
            <a:ext cx="7401390" cy="452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73537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547693" y="268732"/>
            <a:ext cx="4706413" cy="7282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31</a:t>
            </a:fld>
            <a:endParaRPr kumimoji="1" lang="ja-JP" altLang="en-US"/>
          </a:p>
        </p:txBody>
      </p:sp>
      <p:sp>
        <p:nvSpPr>
          <p:cNvPr id="5" name="正方形/長方形 4"/>
          <p:cNvSpPr/>
          <p:nvPr/>
        </p:nvSpPr>
        <p:spPr>
          <a:xfrm>
            <a:off x="1187624" y="1124744"/>
            <a:ext cx="7416824" cy="369332"/>
          </a:xfrm>
          <a:prstGeom prst="rect">
            <a:avLst/>
          </a:prstGeom>
        </p:spPr>
        <p:txBody>
          <a:bodyPr wrap="square">
            <a:spAutoFit/>
          </a:bodyPr>
          <a:lstStyle/>
          <a:p>
            <a:r>
              <a:rPr lang="ja-JP" altLang="en-US" dirty="0" smtClean="0"/>
              <a:t>５</a:t>
            </a:r>
            <a:r>
              <a:rPr lang="ja-JP" altLang="ja-JP" dirty="0" smtClean="0"/>
              <a:t>．</a:t>
            </a:r>
            <a:r>
              <a:rPr lang="ja-JP" altLang="en-US" dirty="0" smtClean="0"/>
              <a:t>航空写真</a:t>
            </a:r>
            <a:endParaRPr lang="ja-JP" altLang="ja-JP" dirty="0"/>
          </a:p>
        </p:txBody>
      </p:sp>
      <p:sp>
        <p:nvSpPr>
          <p:cNvPr id="9"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zh-TW" altLang="en-US" sz="2200" dirty="0">
                <a:latin typeface="HGSｺﾞｼｯｸM" panose="020B0600000000000000" pitchFamily="50" charset="-128"/>
                <a:ea typeface="HGSｺﾞｼｯｸM" panose="020B0600000000000000" pitchFamily="50" charset="-128"/>
              </a:rPr>
              <a:t>４）現地確認結果</a:t>
            </a:r>
            <a:r>
              <a:rPr lang="zh-TW" altLang="en-US" sz="2200" dirty="0" smtClean="0">
                <a:latin typeface="HGSｺﾞｼｯｸM" panose="020B0600000000000000" pitchFamily="50" charset="-128"/>
                <a:ea typeface="HGSｺﾞｼｯｸM" panose="020B0600000000000000" pitchFamily="50" charset="-128"/>
              </a:rPr>
              <a:t>（</a:t>
            </a:r>
            <a:r>
              <a:rPr lang="ja-JP" altLang="en-US" sz="2200" dirty="0">
                <a:latin typeface="HGSｺﾞｼｯｸM" panose="020B0600000000000000" pitchFamily="50" charset="-128"/>
                <a:ea typeface="HGSｺﾞｼｯｸM" panose="020B0600000000000000" pitchFamily="50" charset="-128"/>
              </a:rPr>
              <a:t>岸和田牛滝山貝塚</a:t>
            </a:r>
            <a:r>
              <a:rPr lang="ja-JP" altLang="en-US" sz="2200" dirty="0" smtClean="0">
                <a:latin typeface="HGSｺﾞｼｯｸM" panose="020B0600000000000000" pitchFamily="50" charset="-128"/>
                <a:ea typeface="HGSｺﾞｼｯｸM" panose="020B0600000000000000" pitchFamily="50" charset="-128"/>
              </a:rPr>
              <a:t>線</a:t>
            </a:r>
            <a:r>
              <a:rPr lang="zh-TW" altLang="en-US" sz="2200" dirty="0">
                <a:latin typeface="HGSｺﾞｼｯｸM" panose="020B0600000000000000" pitchFamily="50" charset="-128"/>
                <a:ea typeface="HGSｺﾞｼｯｸM" panose="020B0600000000000000" pitchFamily="50" charset="-128"/>
              </a:rPr>
              <a:t>）</a:t>
            </a:r>
          </a:p>
        </p:txBody>
      </p:sp>
      <p:sp>
        <p:nvSpPr>
          <p:cNvPr id="10" name="テキスト ボックス 9"/>
          <p:cNvSpPr txBox="1"/>
          <p:nvPr/>
        </p:nvSpPr>
        <p:spPr>
          <a:xfrm>
            <a:off x="1763688" y="2996952"/>
            <a:ext cx="1826141" cy="338554"/>
          </a:xfrm>
          <a:prstGeom prst="rect">
            <a:avLst/>
          </a:prstGeom>
          <a:solidFill>
            <a:schemeClr val="bg1"/>
          </a:solidFill>
          <a:ln>
            <a:solidFill>
              <a:schemeClr val="tx1"/>
            </a:solidFill>
            <a:prstDash val="solid"/>
          </a:ln>
        </p:spPr>
        <p:txBody>
          <a:bodyPr wrap="none" rtlCol="0">
            <a:spAutoFit/>
          </a:bodyPr>
          <a:lstStyle/>
          <a:p>
            <a:r>
              <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A</a:t>
            </a:r>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カルテ対応箇所</a:t>
            </a:r>
          </a:p>
        </p:txBody>
      </p:sp>
      <p:sp>
        <p:nvSpPr>
          <p:cNvPr id="12" name="円/楕円 11"/>
          <p:cNvSpPr/>
          <p:nvPr/>
        </p:nvSpPr>
        <p:spPr>
          <a:xfrm rot="1654296">
            <a:off x="1361180" y="3287258"/>
            <a:ext cx="374856" cy="219615"/>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1259632" y="4509120"/>
            <a:ext cx="1826141"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Ｂカルテ対応箇所</a:t>
            </a:r>
          </a:p>
        </p:txBody>
      </p:sp>
      <p:sp>
        <p:nvSpPr>
          <p:cNvPr id="20" name="円/楕円 19"/>
          <p:cNvSpPr/>
          <p:nvPr/>
        </p:nvSpPr>
        <p:spPr>
          <a:xfrm rot="20860582">
            <a:off x="3008330" y="4191970"/>
            <a:ext cx="258672" cy="220072"/>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3249915" y="3594502"/>
            <a:ext cx="1826141" cy="338554"/>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Ｃ</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カルテ対応箇所</a:t>
            </a:r>
          </a:p>
        </p:txBody>
      </p:sp>
      <p:sp>
        <p:nvSpPr>
          <p:cNvPr id="24" name="円/楕円 23"/>
          <p:cNvSpPr/>
          <p:nvPr/>
        </p:nvSpPr>
        <p:spPr>
          <a:xfrm rot="17975363">
            <a:off x="2617173" y="4220824"/>
            <a:ext cx="210247" cy="263601"/>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3199880" y="2492896"/>
            <a:ext cx="1632178" cy="338554"/>
          </a:xfrm>
          <a:prstGeom prst="rect">
            <a:avLst/>
          </a:prstGeom>
          <a:solidFill>
            <a:schemeClr val="bg1"/>
          </a:solidFill>
          <a:ln>
            <a:solidFill>
              <a:schemeClr val="tx1"/>
            </a:solidFill>
            <a:prstDash val="solid"/>
          </a:ln>
        </p:spPr>
        <p:txBody>
          <a:bodyPr wrap="none" rtlCol="0">
            <a:spAutoFit/>
          </a:bodyPr>
          <a:lstStyle/>
          <a:p>
            <a:r>
              <a:rPr lang="ja-JP" altLang="en-US" sz="16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規　制　</a:t>
            </a:r>
            <a:r>
              <a:rPr kumimoji="1" lang="ja-JP" altLang="en-US" sz="16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区　間</a:t>
            </a:r>
          </a:p>
        </p:txBody>
      </p:sp>
      <p:pic>
        <p:nvPicPr>
          <p:cNvPr id="307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1335758" y="1628800"/>
            <a:ext cx="715962"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817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2402453"/>
            <a:ext cx="3744416" cy="2809269"/>
          </a:xfrm>
          <a:prstGeom prst="rect">
            <a:avLst/>
          </a:prstGeom>
          <a:noFill/>
          <a:ln w="381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32</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現地状況写真（Ａ）</a:t>
            </a:r>
            <a:endParaRPr lang="ja-JP" altLang="ja-JP" dirty="0"/>
          </a:p>
        </p:txBody>
      </p:sp>
      <p:sp>
        <p:nvSpPr>
          <p:cNvPr id="13"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zh-TW" altLang="en-US" sz="2200" dirty="0">
                <a:latin typeface="HGSｺﾞｼｯｸM" panose="020B0600000000000000" pitchFamily="50" charset="-128"/>
                <a:ea typeface="HGSｺﾞｼｯｸM" panose="020B0600000000000000" pitchFamily="50" charset="-128"/>
              </a:rPr>
              <a:t>４）現地確認結果</a:t>
            </a:r>
            <a:r>
              <a:rPr lang="zh-TW" altLang="en-US" sz="2200" dirty="0" smtClean="0">
                <a:latin typeface="HGSｺﾞｼｯｸM" panose="020B0600000000000000" pitchFamily="50" charset="-128"/>
                <a:ea typeface="HGSｺﾞｼｯｸM" panose="020B0600000000000000" pitchFamily="50" charset="-128"/>
              </a:rPr>
              <a:t>（</a:t>
            </a:r>
            <a:r>
              <a:rPr lang="ja-JP" altLang="en-US" sz="2200" dirty="0">
                <a:latin typeface="HGSｺﾞｼｯｸM" panose="020B0600000000000000" pitchFamily="50" charset="-128"/>
                <a:ea typeface="HGSｺﾞｼｯｸM" panose="020B0600000000000000" pitchFamily="50" charset="-128"/>
              </a:rPr>
              <a:t>岸和田牛滝山貝塚</a:t>
            </a:r>
            <a:r>
              <a:rPr lang="ja-JP" altLang="en-US" sz="2200" dirty="0" smtClean="0">
                <a:latin typeface="HGSｺﾞｼｯｸM" panose="020B0600000000000000" pitchFamily="50" charset="-128"/>
                <a:ea typeface="HGSｺﾞｼｯｸM" panose="020B0600000000000000" pitchFamily="50" charset="-128"/>
              </a:rPr>
              <a:t>線</a:t>
            </a:r>
            <a:r>
              <a:rPr lang="zh-TW" altLang="en-US" sz="2200" dirty="0" smtClean="0">
                <a:latin typeface="HGSｺﾞｼｯｸM" panose="020B0600000000000000" pitchFamily="50" charset="-128"/>
                <a:ea typeface="HGSｺﾞｼｯｸM" panose="020B0600000000000000" pitchFamily="50" charset="-128"/>
              </a:rPr>
              <a:t>）</a:t>
            </a:r>
            <a:endParaRPr lang="zh-TW" altLang="en-US" sz="2200" dirty="0">
              <a:latin typeface="HGSｺﾞｼｯｸM" panose="020B0600000000000000" pitchFamily="50" charset="-128"/>
              <a:ea typeface="HGSｺﾞｼｯｸM" panose="020B0600000000000000" pitchFamily="50" charset="-128"/>
            </a:endParaRPr>
          </a:p>
        </p:txBody>
      </p:sp>
      <p:sp>
        <p:nvSpPr>
          <p:cNvPr id="16" name="テキスト ボックス 15"/>
          <p:cNvSpPr txBox="1"/>
          <p:nvPr/>
        </p:nvSpPr>
        <p:spPr>
          <a:xfrm>
            <a:off x="1894403" y="5898758"/>
            <a:ext cx="1210588" cy="338554"/>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擁壁部全景</a:t>
            </a:r>
            <a:endPar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1" name="円/楕円 20"/>
          <p:cNvSpPr/>
          <p:nvPr/>
        </p:nvSpPr>
        <p:spPr>
          <a:xfrm rot="16003442">
            <a:off x="6362474" y="2571483"/>
            <a:ext cx="1891688" cy="172576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5961571" y="5220489"/>
            <a:ext cx="2646878" cy="584775"/>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擁壁の隙間から植生が繁茂</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⇒植生の撤去が必要</a:t>
            </a:r>
            <a:endPar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5122" name="Picture 2" descr="D:\YodenY\Desktop\現場全景写真\岸和田牛滝山貝塚線（A)\IMG_26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168" y="2060848"/>
            <a:ext cx="5049269" cy="3786952"/>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p:cNvSpPr/>
          <p:nvPr/>
        </p:nvSpPr>
        <p:spPr>
          <a:xfrm>
            <a:off x="3203848" y="3420751"/>
            <a:ext cx="936104" cy="100722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549914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0914" y="3645221"/>
            <a:ext cx="3080005" cy="2305433"/>
          </a:xfrm>
          <a:prstGeom prst="rect">
            <a:avLst/>
          </a:prstGeom>
          <a:noFill/>
          <a:ln w="571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314" y="2236186"/>
            <a:ext cx="4278718" cy="3209038"/>
          </a:xfrm>
          <a:prstGeom prst="rect">
            <a:avLst/>
          </a:prstGeom>
        </p:spPr>
      </p:pic>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33</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現地状況写真（Ｂ）</a:t>
            </a:r>
            <a:endParaRPr lang="ja-JP" altLang="ja-JP" dirty="0"/>
          </a:p>
        </p:txBody>
      </p:sp>
      <p:sp>
        <p:nvSpPr>
          <p:cNvPr id="13"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zh-TW" altLang="en-US" sz="2200" dirty="0">
                <a:latin typeface="HGSｺﾞｼｯｸM" panose="020B0600000000000000" pitchFamily="50" charset="-128"/>
                <a:ea typeface="HGSｺﾞｼｯｸM" panose="020B0600000000000000" pitchFamily="50" charset="-128"/>
              </a:rPr>
              <a:t>４）現地確認結果</a:t>
            </a:r>
            <a:r>
              <a:rPr lang="zh-TW" altLang="en-US" sz="2200" dirty="0" smtClean="0">
                <a:latin typeface="HGSｺﾞｼｯｸM" panose="020B0600000000000000" pitchFamily="50" charset="-128"/>
                <a:ea typeface="HGSｺﾞｼｯｸM" panose="020B0600000000000000" pitchFamily="50" charset="-128"/>
              </a:rPr>
              <a:t>（</a:t>
            </a:r>
            <a:r>
              <a:rPr lang="ja-JP" altLang="en-US" sz="2200" dirty="0">
                <a:latin typeface="HGSｺﾞｼｯｸM" panose="020B0600000000000000" pitchFamily="50" charset="-128"/>
                <a:ea typeface="HGSｺﾞｼｯｸM" panose="020B0600000000000000" pitchFamily="50" charset="-128"/>
              </a:rPr>
              <a:t>岸和田牛滝山貝塚</a:t>
            </a:r>
            <a:r>
              <a:rPr lang="ja-JP" altLang="en-US" sz="2200" dirty="0" smtClean="0">
                <a:latin typeface="HGSｺﾞｼｯｸM" panose="020B0600000000000000" pitchFamily="50" charset="-128"/>
                <a:ea typeface="HGSｺﾞｼｯｸM" panose="020B0600000000000000" pitchFamily="50" charset="-128"/>
              </a:rPr>
              <a:t>線</a:t>
            </a:r>
            <a:r>
              <a:rPr lang="zh-TW" altLang="en-US" sz="2200" dirty="0" smtClean="0">
                <a:latin typeface="HGSｺﾞｼｯｸM" panose="020B0600000000000000" pitchFamily="50" charset="-128"/>
                <a:ea typeface="HGSｺﾞｼｯｸM" panose="020B0600000000000000" pitchFamily="50" charset="-128"/>
              </a:rPr>
              <a:t>）</a:t>
            </a:r>
            <a:endParaRPr lang="zh-TW" altLang="en-US" sz="2200" dirty="0">
              <a:latin typeface="HGSｺﾞｼｯｸM" panose="020B0600000000000000" pitchFamily="50" charset="-128"/>
              <a:ea typeface="HGSｺﾞｼｯｸM" panose="020B0600000000000000" pitchFamily="50" charset="-128"/>
            </a:endParaRPr>
          </a:p>
        </p:txBody>
      </p:sp>
      <p:sp>
        <p:nvSpPr>
          <p:cNvPr id="16" name="テキスト ボックス 15"/>
          <p:cNvSpPr txBox="1"/>
          <p:nvPr/>
        </p:nvSpPr>
        <p:spPr>
          <a:xfrm>
            <a:off x="6272152" y="5970766"/>
            <a:ext cx="1826141"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擁壁のはらみ出し</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0" name="円/楕円 19"/>
          <p:cNvSpPr/>
          <p:nvPr/>
        </p:nvSpPr>
        <p:spPr>
          <a:xfrm>
            <a:off x="5940152" y="3804402"/>
            <a:ext cx="1368152" cy="149680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1157378" y="5466710"/>
            <a:ext cx="2852063"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道路下側の石積み擁壁の状況</a:t>
            </a:r>
          </a:p>
        </p:txBody>
      </p:sp>
      <p:sp>
        <p:nvSpPr>
          <p:cNvPr id="23" name="正方形/長方形 22"/>
          <p:cNvSpPr/>
          <p:nvPr/>
        </p:nvSpPr>
        <p:spPr>
          <a:xfrm>
            <a:off x="1229386" y="3860451"/>
            <a:ext cx="720080" cy="896014"/>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6012160" y="3212976"/>
            <a:ext cx="2236510"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擁壁基礎部の欠損状況</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8" name="正方形/長方形 17"/>
          <p:cNvSpPr/>
          <p:nvPr/>
        </p:nvSpPr>
        <p:spPr>
          <a:xfrm>
            <a:off x="179512" y="6038277"/>
            <a:ext cx="7344308" cy="338554"/>
          </a:xfrm>
          <a:prstGeom prst="rect">
            <a:avLst/>
          </a:prstGeom>
        </p:spPr>
        <p:txBody>
          <a:bodyPr wrap="square">
            <a:spAutoFit/>
          </a:bodyPr>
          <a:lstStyle/>
          <a:p>
            <a:r>
              <a:rPr lang="ja-JP" altLang="ja-JP" sz="1600" dirty="0" smtClean="0"/>
              <a:t>※</a:t>
            </a:r>
            <a:r>
              <a:rPr lang="ja-JP" altLang="en-US" sz="1600" dirty="0" smtClean="0"/>
              <a:t>道路下側へのアクセスが困難なため、事前に写真を撮影</a:t>
            </a:r>
            <a:endParaRPr lang="ja-JP" altLang="ja-JP" sz="1600" dirty="0"/>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9378" y="1235969"/>
            <a:ext cx="2943062" cy="1977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テキスト ボックス 18"/>
          <p:cNvSpPr txBox="1"/>
          <p:nvPr/>
        </p:nvSpPr>
        <p:spPr>
          <a:xfrm>
            <a:off x="7596336" y="1804754"/>
            <a:ext cx="748923" cy="400110"/>
          </a:xfrm>
          <a:prstGeom prst="rect">
            <a:avLst/>
          </a:prstGeom>
          <a:solidFill>
            <a:schemeClr val="bg1"/>
          </a:solidFill>
          <a:ln>
            <a:solidFill>
              <a:schemeClr val="tx1"/>
            </a:solidFill>
            <a:prstDash val="solid"/>
          </a:ln>
        </p:spPr>
        <p:txBody>
          <a:bodyPr wrap="none" rtlCol="0">
            <a:spAutoFit/>
          </a:bodyPr>
          <a:lstStyle/>
          <a:p>
            <a:r>
              <a:rPr lang="ja-JP" altLang="en-US" sz="1000" dirty="0" smtClean="0">
                <a:latin typeface="HGSｺﾞｼｯｸM" panose="020B0600000000000000" pitchFamily="50" charset="-128"/>
                <a:ea typeface="HGSｺﾞｼｯｸM" panose="020B0600000000000000" pitchFamily="50" charset="-128"/>
                <a:cs typeface="Meiryo UI" panose="020B0604030504040204" pitchFamily="50" charset="-128"/>
              </a:rPr>
              <a:t>奥行</a:t>
            </a:r>
            <a:r>
              <a:rPr lang="en-US" altLang="ja-JP" sz="1000" dirty="0" smtClean="0">
                <a:latin typeface="HGSｺﾞｼｯｸM" panose="020B0600000000000000" pitchFamily="50" charset="-128"/>
                <a:ea typeface="HGSｺﾞｼｯｸM" panose="020B0600000000000000" pitchFamily="50" charset="-128"/>
                <a:cs typeface="Meiryo UI" panose="020B0604030504040204" pitchFamily="50" charset="-128"/>
              </a:rPr>
              <a:t>40cm</a:t>
            </a:r>
          </a:p>
          <a:p>
            <a:r>
              <a:rPr lang="ja-JP" altLang="en-US" sz="1000" dirty="0" smtClean="0">
                <a:latin typeface="HGSｺﾞｼｯｸM" panose="020B0600000000000000" pitchFamily="50" charset="-128"/>
                <a:ea typeface="HGSｺﾞｼｯｸM" panose="020B0600000000000000" pitchFamily="50" charset="-128"/>
                <a:cs typeface="Meiryo UI" panose="020B0604030504040204" pitchFamily="50" charset="-128"/>
              </a:rPr>
              <a:t>　幅</a:t>
            </a:r>
            <a:r>
              <a:rPr lang="en-US" altLang="ja-JP" sz="1000" dirty="0" smtClean="0">
                <a:latin typeface="HGSｺﾞｼｯｸM" panose="020B0600000000000000" pitchFamily="50" charset="-128"/>
                <a:ea typeface="HGSｺﾞｼｯｸM" panose="020B0600000000000000" pitchFamily="50" charset="-128"/>
                <a:cs typeface="Meiryo UI" panose="020B0604030504040204" pitchFamily="50" charset="-128"/>
              </a:rPr>
              <a:t>30cm</a:t>
            </a:r>
            <a:endParaRPr lang="ja-JP" altLang="en-US" sz="1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9089919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1120" y="2206782"/>
            <a:ext cx="4028176"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916832"/>
            <a:ext cx="4353436" cy="326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34</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現地状況写真（Ｃ）</a:t>
            </a:r>
            <a:endParaRPr lang="ja-JP" altLang="ja-JP" dirty="0"/>
          </a:p>
        </p:txBody>
      </p:sp>
      <p:sp>
        <p:nvSpPr>
          <p:cNvPr id="13"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zh-TW" altLang="en-US" sz="2200" dirty="0">
                <a:latin typeface="HGSｺﾞｼｯｸM" panose="020B0600000000000000" pitchFamily="50" charset="-128"/>
                <a:ea typeface="HGSｺﾞｼｯｸM" panose="020B0600000000000000" pitchFamily="50" charset="-128"/>
              </a:rPr>
              <a:t>４）現地確認結果</a:t>
            </a:r>
            <a:r>
              <a:rPr lang="zh-TW" altLang="en-US" sz="2200" dirty="0" smtClean="0">
                <a:latin typeface="HGSｺﾞｼｯｸM" panose="020B0600000000000000" pitchFamily="50" charset="-128"/>
                <a:ea typeface="HGSｺﾞｼｯｸM" panose="020B0600000000000000" pitchFamily="50" charset="-128"/>
              </a:rPr>
              <a:t>（</a:t>
            </a:r>
            <a:r>
              <a:rPr lang="ja-JP" altLang="en-US" sz="2200" dirty="0">
                <a:latin typeface="HGSｺﾞｼｯｸM" panose="020B0600000000000000" pitchFamily="50" charset="-128"/>
                <a:ea typeface="HGSｺﾞｼｯｸM" panose="020B0600000000000000" pitchFamily="50" charset="-128"/>
              </a:rPr>
              <a:t>岸和田牛滝山貝塚</a:t>
            </a:r>
            <a:r>
              <a:rPr lang="ja-JP" altLang="en-US" sz="2200" dirty="0" smtClean="0">
                <a:latin typeface="HGSｺﾞｼｯｸM" panose="020B0600000000000000" pitchFamily="50" charset="-128"/>
                <a:ea typeface="HGSｺﾞｼｯｸM" panose="020B0600000000000000" pitchFamily="50" charset="-128"/>
              </a:rPr>
              <a:t>線</a:t>
            </a:r>
            <a:r>
              <a:rPr lang="zh-TW" altLang="en-US" sz="2200" dirty="0" smtClean="0">
                <a:latin typeface="HGSｺﾞｼｯｸM" panose="020B0600000000000000" pitchFamily="50" charset="-128"/>
                <a:ea typeface="HGSｺﾞｼｯｸM" panose="020B0600000000000000" pitchFamily="50" charset="-128"/>
              </a:rPr>
              <a:t>）</a:t>
            </a:r>
            <a:endParaRPr lang="zh-TW" altLang="en-US" sz="2200" dirty="0">
              <a:latin typeface="HGSｺﾞｼｯｸM" panose="020B0600000000000000" pitchFamily="50" charset="-128"/>
              <a:ea typeface="HGSｺﾞｼｯｸM" panose="020B0600000000000000" pitchFamily="50" charset="-128"/>
            </a:endParaRPr>
          </a:p>
        </p:txBody>
      </p:sp>
      <p:sp>
        <p:nvSpPr>
          <p:cNvPr id="21" name="テキスト ボックス 20"/>
          <p:cNvSpPr txBox="1"/>
          <p:nvPr/>
        </p:nvSpPr>
        <p:spPr>
          <a:xfrm>
            <a:off x="5440042" y="5269644"/>
            <a:ext cx="2236510" cy="338554"/>
          </a:xfrm>
          <a:prstGeom prst="rect">
            <a:avLst/>
          </a:prstGeom>
          <a:solidFill>
            <a:schemeClr val="bg1"/>
          </a:solidFill>
          <a:ln>
            <a:solidFill>
              <a:schemeClr val="tx1"/>
            </a:solidFill>
            <a:prstDash val="solid"/>
          </a:ln>
        </p:spPr>
        <p:txBody>
          <a:bodyPr wrap="none" rtlCol="0">
            <a:spAutoFit/>
          </a:bodyPr>
          <a:lstStyle/>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間知</a:t>
            </a:r>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石積みの崩壊状況</a:t>
            </a:r>
          </a:p>
        </p:txBody>
      </p:sp>
      <p:sp>
        <p:nvSpPr>
          <p:cNvPr id="24" name="正方形/長方形 23"/>
          <p:cNvSpPr/>
          <p:nvPr/>
        </p:nvSpPr>
        <p:spPr>
          <a:xfrm>
            <a:off x="935498" y="3442537"/>
            <a:ext cx="1988380" cy="1173762"/>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p:cNvSpPr/>
          <p:nvPr/>
        </p:nvSpPr>
        <p:spPr>
          <a:xfrm rot="18619097">
            <a:off x="6420871" y="2139298"/>
            <a:ext cx="1500308" cy="280166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828694" y="5269644"/>
            <a:ext cx="2852063"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道路下側の石積み擁壁の状況</a:t>
            </a:r>
          </a:p>
        </p:txBody>
      </p:sp>
      <p:sp>
        <p:nvSpPr>
          <p:cNvPr id="18" name="正方形/長方形 17"/>
          <p:cNvSpPr/>
          <p:nvPr/>
        </p:nvSpPr>
        <p:spPr>
          <a:xfrm>
            <a:off x="881267" y="5899896"/>
            <a:ext cx="7344308" cy="338554"/>
          </a:xfrm>
          <a:prstGeom prst="rect">
            <a:avLst/>
          </a:prstGeom>
        </p:spPr>
        <p:txBody>
          <a:bodyPr wrap="square">
            <a:spAutoFit/>
          </a:bodyPr>
          <a:lstStyle/>
          <a:p>
            <a:r>
              <a:rPr lang="ja-JP" altLang="ja-JP" sz="1600" dirty="0" smtClean="0"/>
              <a:t>※</a:t>
            </a:r>
            <a:r>
              <a:rPr lang="ja-JP" altLang="en-US" sz="1600" dirty="0" smtClean="0"/>
              <a:t>道路下側へのアクセスが困難なため、事前に写真を撮影</a:t>
            </a:r>
            <a:endParaRPr lang="ja-JP" altLang="ja-JP" sz="1600" dirty="0"/>
          </a:p>
        </p:txBody>
      </p:sp>
    </p:spTree>
    <p:extLst>
      <p:ext uri="{BB962C8B-B14F-4D97-AF65-F5344CB8AC3E}">
        <p14:creationId xmlns:p14="http://schemas.microsoft.com/office/powerpoint/2010/main" val="2639489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35</a:t>
            </a:fld>
            <a:endParaRPr kumimoji="1" lang="ja-JP" altLang="en-US"/>
          </a:p>
        </p:txBody>
      </p:sp>
      <p:sp>
        <p:nvSpPr>
          <p:cNvPr id="5" name="正方形/長方形 4"/>
          <p:cNvSpPr/>
          <p:nvPr/>
        </p:nvSpPr>
        <p:spPr>
          <a:xfrm>
            <a:off x="1187624" y="1159074"/>
            <a:ext cx="7416824" cy="369332"/>
          </a:xfrm>
          <a:prstGeom prst="rect">
            <a:avLst/>
          </a:prstGeom>
        </p:spPr>
        <p:txBody>
          <a:bodyPr wrap="square">
            <a:spAutoFit/>
          </a:bodyPr>
          <a:lstStyle/>
          <a:p>
            <a:r>
              <a:rPr lang="ja-JP" altLang="en-US" dirty="0" smtClean="0"/>
              <a:t>７</a:t>
            </a:r>
            <a:r>
              <a:rPr lang="ja-JP" altLang="ja-JP" dirty="0" smtClean="0"/>
              <a:t>．</a:t>
            </a:r>
            <a:r>
              <a:rPr lang="ja-JP" altLang="en-US" dirty="0" smtClean="0"/>
              <a:t>所見</a:t>
            </a:r>
            <a:endParaRPr lang="ja-JP" altLang="ja-JP" dirty="0"/>
          </a:p>
        </p:txBody>
      </p:sp>
      <p:sp>
        <p:nvSpPr>
          <p:cNvPr id="11"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zh-TW" altLang="en-US" sz="2200" dirty="0">
                <a:latin typeface="HGSｺﾞｼｯｸM" panose="020B0600000000000000" pitchFamily="50" charset="-128"/>
                <a:ea typeface="HGSｺﾞｼｯｸM" panose="020B0600000000000000" pitchFamily="50" charset="-128"/>
              </a:rPr>
              <a:t>４）現地確認結果</a:t>
            </a:r>
            <a:r>
              <a:rPr lang="zh-TW" altLang="en-US" sz="2200" dirty="0" smtClean="0">
                <a:latin typeface="HGSｺﾞｼｯｸM" panose="020B0600000000000000" pitchFamily="50" charset="-128"/>
                <a:ea typeface="HGSｺﾞｼｯｸM" panose="020B0600000000000000" pitchFamily="50" charset="-128"/>
              </a:rPr>
              <a:t>（</a:t>
            </a:r>
            <a:r>
              <a:rPr lang="ja-JP" altLang="en-US" sz="2200" dirty="0">
                <a:latin typeface="HGSｺﾞｼｯｸM" panose="020B0600000000000000" pitchFamily="50" charset="-128"/>
                <a:ea typeface="HGSｺﾞｼｯｸM" panose="020B0600000000000000" pitchFamily="50" charset="-128"/>
              </a:rPr>
              <a:t>岸和田牛滝山貝塚</a:t>
            </a:r>
            <a:r>
              <a:rPr lang="ja-JP" altLang="en-US" sz="2200" dirty="0" smtClean="0">
                <a:latin typeface="HGSｺﾞｼｯｸM" panose="020B0600000000000000" pitchFamily="50" charset="-128"/>
                <a:ea typeface="HGSｺﾞｼｯｸM" panose="020B0600000000000000" pitchFamily="50" charset="-128"/>
              </a:rPr>
              <a:t>線</a:t>
            </a:r>
            <a:r>
              <a:rPr lang="zh-TW" altLang="en-US" sz="2200" dirty="0" smtClean="0">
                <a:latin typeface="HGSｺﾞｼｯｸM" panose="020B0600000000000000" pitchFamily="50" charset="-128"/>
                <a:ea typeface="HGSｺﾞｼｯｸM" panose="020B0600000000000000" pitchFamily="50" charset="-128"/>
              </a:rPr>
              <a:t>）</a:t>
            </a:r>
            <a:endParaRPr lang="zh-TW" altLang="en-US" sz="2200" dirty="0">
              <a:latin typeface="HGSｺﾞｼｯｸM" panose="020B0600000000000000" pitchFamily="50" charset="-128"/>
              <a:ea typeface="HGSｺﾞｼｯｸM" panose="020B0600000000000000" pitchFamily="50" charset="-128"/>
            </a:endParaRPr>
          </a:p>
        </p:txBody>
      </p:sp>
      <p:sp>
        <p:nvSpPr>
          <p:cNvPr id="13" name="正方形/長方形 12"/>
          <p:cNvSpPr/>
          <p:nvPr/>
        </p:nvSpPr>
        <p:spPr>
          <a:xfrm>
            <a:off x="1319514" y="1556792"/>
            <a:ext cx="7284934" cy="1200329"/>
          </a:xfrm>
          <a:prstGeom prst="rect">
            <a:avLst/>
          </a:prstGeom>
        </p:spPr>
        <p:txBody>
          <a:bodyPr wrap="square">
            <a:spAutoFit/>
          </a:bodyPr>
          <a:lstStyle/>
          <a:p>
            <a:r>
              <a:rPr lang="ja-JP" altLang="en-US" dirty="0" smtClean="0"/>
              <a:t>■斜面の安定性</a:t>
            </a:r>
            <a:endParaRPr lang="en-US" altLang="ja-JP" dirty="0" smtClean="0"/>
          </a:p>
          <a:p>
            <a:r>
              <a:rPr lang="ja-JP" altLang="en-US" dirty="0"/>
              <a:t>　○ブロック積み擁壁の隙間からの植生の対策が必要（</a:t>
            </a:r>
            <a:r>
              <a:rPr lang="en-US" altLang="ja-JP" dirty="0"/>
              <a:t>A</a:t>
            </a:r>
            <a:r>
              <a:rPr lang="ja-JP" altLang="en-US" dirty="0"/>
              <a:t>区間）</a:t>
            </a:r>
            <a:endParaRPr lang="en-US" altLang="ja-JP" dirty="0"/>
          </a:p>
          <a:p>
            <a:r>
              <a:rPr lang="ja-JP" altLang="en-US" dirty="0" smtClean="0"/>
              <a:t>　○擁壁欠損部及びはらみ出しの確認が必要（</a:t>
            </a:r>
            <a:r>
              <a:rPr lang="en-US" altLang="ja-JP" dirty="0" smtClean="0"/>
              <a:t>B</a:t>
            </a:r>
            <a:r>
              <a:rPr lang="ja-JP" altLang="en-US" dirty="0" smtClean="0"/>
              <a:t>区間）</a:t>
            </a:r>
            <a:endParaRPr lang="en-US" altLang="ja-JP" dirty="0" smtClean="0"/>
          </a:p>
          <a:p>
            <a:r>
              <a:rPr lang="ja-JP" altLang="en-US" dirty="0" smtClean="0"/>
              <a:t>　○間知石積み擁壁端部崩壊部の浸食防止対策が必要（</a:t>
            </a:r>
            <a:r>
              <a:rPr lang="en-US" altLang="ja-JP" dirty="0" smtClean="0"/>
              <a:t>C</a:t>
            </a:r>
            <a:r>
              <a:rPr lang="ja-JP" altLang="en-US" dirty="0" smtClean="0"/>
              <a:t>区間）</a:t>
            </a:r>
            <a:endParaRPr lang="en-US" altLang="ja-JP" dirty="0" smtClean="0"/>
          </a:p>
        </p:txBody>
      </p:sp>
      <p:sp>
        <p:nvSpPr>
          <p:cNvPr id="10" name="下矢印 9"/>
          <p:cNvSpPr/>
          <p:nvPr/>
        </p:nvSpPr>
        <p:spPr>
          <a:xfrm>
            <a:off x="3635896" y="3501008"/>
            <a:ext cx="1296144"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1043608" y="4509120"/>
            <a:ext cx="6552728" cy="1007181"/>
          </a:xfrm>
          <a:prstGeom prst="rect">
            <a:avLst/>
          </a:prstGeom>
          <a:ln w="63500" cmpd="thinThick">
            <a:solidFill>
              <a:schemeClr val="tx1"/>
            </a:solidFill>
          </a:ln>
        </p:spPr>
        <p:txBody>
          <a:bodyPr wrap="square" lIns="108000" tIns="72000" rIns="108000" bIns="72000">
            <a:spAutoFit/>
          </a:bodyPr>
          <a:lstStyle/>
          <a:p>
            <a:r>
              <a:rPr lang="ja-JP" altLang="en-US" sz="2800" dirty="0" smtClean="0"/>
              <a:t>今後、追加対策を検討後に、報告・実施し</a:t>
            </a:r>
            <a:endParaRPr lang="en-US" altLang="ja-JP" sz="2800" dirty="0" smtClean="0"/>
          </a:p>
          <a:p>
            <a:r>
              <a:rPr lang="ja-JP" altLang="en-US" sz="2800" dirty="0" smtClean="0"/>
              <a:t>規制基準の引き上げを実施</a:t>
            </a:r>
            <a:endParaRPr lang="ja-JP" altLang="en-US" dirty="0"/>
          </a:p>
        </p:txBody>
      </p:sp>
    </p:spTree>
    <p:extLst>
      <p:ext uri="{BB962C8B-B14F-4D97-AF65-F5344CB8AC3E}">
        <p14:creationId xmlns:p14="http://schemas.microsoft.com/office/powerpoint/2010/main" val="30227573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36</a:t>
            </a:fld>
            <a:endParaRPr kumimoji="1" lang="ja-JP" altLang="en-US"/>
          </a:p>
        </p:txBody>
      </p:sp>
      <p:sp>
        <p:nvSpPr>
          <p:cNvPr id="5" name="正方形/長方形 4"/>
          <p:cNvSpPr/>
          <p:nvPr/>
        </p:nvSpPr>
        <p:spPr>
          <a:xfrm>
            <a:off x="1187624" y="1196752"/>
            <a:ext cx="7416824" cy="5116785"/>
          </a:xfrm>
          <a:prstGeom prst="rect">
            <a:avLst/>
          </a:prstGeom>
        </p:spPr>
        <p:txBody>
          <a:bodyPr wrap="square">
            <a:spAutoFit/>
          </a:bodyPr>
          <a:lstStyle/>
          <a:p>
            <a:r>
              <a:rPr lang="ja-JP" altLang="ja-JP" dirty="0"/>
              <a:t>１</a:t>
            </a:r>
            <a:r>
              <a:rPr lang="ja-JP" altLang="ja-JP" dirty="0" smtClean="0"/>
              <a:t>．異常</a:t>
            </a:r>
            <a:r>
              <a:rPr lang="ja-JP" altLang="ja-JP" dirty="0"/>
              <a:t>気象時通行規制区間の</a:t>
            </a:r>
            <a:r>
              <a:rPr lang="ja-JP" altLang="ja-JP" dirty="0" smtClean="0"/>
              <a:t>概要</a:t>
            </a:r>
          </a:p>
          <a:p>
            <a:r>
              <a:rPr lang="ja-JP" altLang="ja-JP" dirty="0" smtClean="0"/>
              <a:t>　　</a:t>
            </a:r>
            <a:r>
              <a:rPr lang="ja-JP" altLang="en-US" dirty="0"/>
              <a:t>○路線名	：　国道４２３号</a:t>
            </a:r>
          </a:p>
          <a:p>
            <a:r>
              <a:rPr lang="ja-JP" altLang="en-US" dirty="0" smtClean="0"/>
              <a:t>　　○</a:t>
            </a:r>
            <a:r>
              <a:rPr lang="ja-JP" altLang="en-US" dirty="0"/>
              <a:t>対象区間	：　箕面市下止々呂美（延長</a:t>
            </a:r>
            <a:r>
              <a:rPr lang="en-US" altLang="ja-JP" dirty="0"/>
              <a:t>1.6km</a:t>
            </a:r>
            <a:r>
              <a:rPr lang="ja-JP" altLang="en-US" dirty="0"/>
              <a:t>）</a:t>
            </a:r>
          </a:p>
          <a:p>
            <a:r>
              <a:rPr lang="ja-JP" altLang="en-US" dirty="0" smtClean="0"/>
              <a:t>　　○</a:t>
            </a:r>
            <a:r>
              <a:rPr lang="ja-JP" altLang="en-US" dirty="0"/>
              <a:t>交通量	：　</a:t>
            </a:r>
            <a:r>
              <a:rPr lang="en-US" altLang="ja-JP" dirty="0"/>
              <a:t>9,269</a:t>
            </a:r>
            <a:r>
              <a:rPr lang="ja-JP" altLang="en-US" dirty="0"/>
              <a:t>台</a:t>
            </a:r>
            <a:r>
              <a:rPr lang="en-US" altLang="ja-JP" dirty="0"/>
              <a:t>/24h</a:t>
            </a:r>
            <a:r>
              <a:rPr lang="ja-JP" altLang="en-US" dirty="0"/>
              <a:t>（</a:t>
            </a:r>
            <a:r>
              <a:rPr lang="en-US" altLang="ja-JP" dirty="0"/>
              <a:t>H22</a:t>
            </a:r>
            <a:r>
              <a:rPr lang="ja-JP" altLang="en-US" dirty="0"/>
              <a:t>年度道路交通センサス）</a:t>
            </a:r>
          </a:p>
          <a:p>
            <a:r>
              <a:rPr lang="ja-JP" altLang="en-US" dirty="0" smtClean="0"/>
              <a:t>　　○</a:t>
            </a:r>
            <a:r>
              <a:rPr lang="ja-JP" altLang="en-US" dirty="0"/>
              <a:t>規制基準	：　通行止め連続雨量</a:t>
            </a:r>
            <a:r>
              <a:rPr lang="en-US" altLang="ja-JP" dirty="0"/>
              <a:t>130mm</a:t>
            </a:r>
            <a:r>
              <a:rPr lang="ja-JP" altLang="en-US" dirty="0"/>
              <a:t>（通行注意</a:t>
            </a:r>
            <a:r>
              <a:rPr lang="en-US" altLang="ja-JP" dirty="0"/>
              <a:t>80mm</a:t>
            </a:r>
            <a:r>
              <a:rPr lang="ja-JP" altLang="en-US" dirty="0"/>
              <a:t>）</a:t>
            </a:r>
          </a:p>
          <a:p>
            <a:r>
              <a:rPr lang="ja-JP" altLang="en-US" dirty="0" smtClean="0"/>
              <a:t>　　○指</a:t>
            </a:r>
            <a:r>
              <a:rPr lang="ja-JP" altLang="en-US" dirty="0"/>
              <a:t>定年度	：　昭和</a:t>
            </a:r>
            <a:r>
              <a:rPr lang="en-US" altLang="ja-JP" dirty="0"/>
              <a:t>46</a:t>
            </a:r>
            <a:r>
              <a:rPr lang="ja-JP" altLang="en-US" dirty="0"/>
              <a:t>年度</a:t>
            </a:r>
            <a:endParaRPr lang="ja-JP" altLang="en-US" sz="1050" dirty="0"/>
          </a:p>
          <a:p>
            <a:r>
              <a:rPr lang="en-US" altLang="ja-JP" sz="1050" dirty="0"/>
              <a:t>  </a:t>
            </a:r>
            <a:endParaRPr lang="ja-JP" altLang="ja-JP" sz="1050" dirty="0"/>
          </a:p>
          <a:p>
            <a:r>
              <a:rPr lang="ja-JP" altLang="ja-JP" dirty="0"/>
              <a:t>２</a:t>
            </a:r>
            <a:r>
              <a:rPr lang="ja-JP" altLang="ja-JP" dirty="0" smtClean="0"/>
              <a:t>．</a:t>
            </a:r>
            <a:r>
              <a:rPr lang="ja-JP" altLang="ja-JP" dirty="0"/>
              <a:t>過去の雨量履歴及び災害履歴</a:t>
            </a:r>
          </a:p>
          <a:p>
            <a:endParaRPr lang="en-US" altLang="ja-JP" dirty="0"/>
          </a:p>
          <a:p>
            <a:endParaRPr lang="en-US" altLang="ja-JP" dirty="0" smtClean="0"/>
          </a:p>
          <a:p>
            <a:endParaRPr lang="en-US" altLang="ja-JP" dirty="0" smtClean="0"/>
          </a:p>
          <a:p>
            <a:endParaRPr lang="en-US" altLang="ja-JP" dirty="0"/>
          </a:p>
          <a:p>
            <a:endParaRPr lang="en-US" altLang="ja-JP" dirty="0"/>
          </a:p>
          <a:p>
            <a:pPr>
              <a:spcBef>
                <a:spcPts val="600"/>
              </a:spcBef>
            </a:pPr>
            <a:endParaRPr lang="en-US" altLang="ja-JP" dirty="0" smtClean="0"/>
          </a:p>
          <a:p>
            <a:pPr>
              <a:spcBef>
                <a:spcPts val="600"/>
              </a:spcBef>
            </a:pPr>
            <a:r>
              <a:rPr lang="ja-JP" altLang="en-US" dirty="0" smtClean="0"/>
              <a:t>３</a:t>
            </a:r>
            <a:r>
              <a:rPr lang="ja-JP" altLang="ja-JP" dirty="0" smtClean="0"/>
              <a:t>．</a:t>
            </a:r>
            <a:r>
              <a:rPr lang="ja-JP" altLang="ja-JP" dirty="0"/>
              <a:t>過去の最大雨量と基準の見直し</a:t>
            </a:r>
            <a:endParaRPr lang="en-US" altLang="ja-JP" dirty="0" smtClean="0"/>
          </a:p>
          <a:p>
            <a:endParaRPr lang="en-US" altLang="ja-JP" dirty="0"/>
          </a:p>
          <a:p>
            <a:endParaRPr lang="en-US" altLang="ja-JP" dirty="0" smtClean="0"/>
          </a:p>
          <a:p>
            <a:endParaRPr lang="ja-JP" altLang="ja-JP" dirty="0"/>
          </a:p>
        </p:txBody>
      </p:sp>
      <p:sp>
        <p:nvSpPr>
          <p:cNvPr id="9" name="正方形/長方形 8"/>
          <p:cNvSpPr/>
          <p:nvPr/>
        </p:nvSpPr>
        <p:spPr>
          <a:xfrm>
            <a:off x="1547664" y="5949280"/>
            <a:ext cx="7344308" cy="338554"/>
          </a:xfrm>
          <a:prstGeom prst="rect">
            <a:avLst/>
          </a:prstGeom>
        </p:spPr>
        <p:txBody>
          <a:bodyPr wrap="square">
            <a:spAutoFit/>
          </a:bodyPr>
          <a:lstStyle/>
          <a:p>
            <a:r>
              <a:rPr lang="ja-JP" altLang="ja-JP" sz="1600" dirty="0" smtClean="0"/>
              <a:t>※</a:t>
            </a:r>
            <a:r>
              <a:rPr lang="ja-JP" altLang="ja-JP" sz="1600" dirty="0"/>
              <a:t>雨量観測所　下止々呂美（観測所からの距離 １．５ｋｍ〔最長</a:t>
            </a:r>
            <a:r>
              <a:rPr lang="en-US" altLang="ja-JP" sz="1600" dirty="0"/>
              <a:t>2.0km</a:t>
            </a:r>
            <a:r>
              <a:rPr lang="ja-JP" altLang="ja-JP" sz="1600" dirty="0" err="1"/>
              <a:t>、</a:t>
            </a:r>
            <a:r>
              <a:rPr lang="ja-JP" altLang="ja-JP" sz="1600" dirty="0"/>
              <a:t>最短</a:t>
            </a:r>
            <a:r>
              <a:rPr lang="en-US" altLang="ja-JP" sz="1600" dirty="0"/>
              <a:t>1.0km</a:t>
            </a:r>
            <a:r>
              <a:rPr lang="ja-JP" altLang="ja-JP" sz="1600" dirty="0"/>
              <a:t>〕</a:t>
            </a:r>
            <a:r>
              <a:rPr lang="ja-JP" altLang="ja-JP" sz="1600" dirty="0" smtClean="0"/>
              <a:t>）</a:t>
            </a:r>
            <a:endParaRPr lang="ja-JP" altLang="ja-JP" sz="1600" dirty="0"/>
          </a:p>
        </p:txBody>
      </p:sp>
      <p:graphicFrame>
        <p:nvGraphicFramePr>
          <p:cNvPr id="10" name="表 9"/>
          <p:cNvGraphicFramePr>
            <a:graphicFrameLocks noGrp="1"/>
          </p:cNvGraphicFramePr>
          <p:nvPr>
            <p:extLst>
              <p:ext uri="{D42A27DB-BD31-4B8C-83A1-F6EECF244321}">
                <p14:modId xmlns:p14="http://schemas.microsoft.com/office/powerpoint/2010/main" val="2585866062"/>
              </p:ext>
            </p:extLst>
          </p:nvPr>
        </p:nvGraphicFramePr>
        <p:xfrm>
          <a:off x="1578104" y="3356992"/>
          <a:ext cx="6810321" cy="1371600"/>
        </p:xfrm>
        <a:graphic>
          <a:graphicData uri="http://schemas.openxmlformats.org/drawingml/2006/table">
            <a:tbl>
              <a:tblPr firstRow="1" firstCol="1" bandRow="1">
                <a:tableStyleId>{5C22544A-7EE6-4342-B048-85BDC9FD1C3A}</a:tableStyleId>
              </a:tblPr>
              <a:tblGrid>
                <a:gridCol w="2270107"/>
                <a:gridCol w="2451981"/>
                <a:gridCol w="2088233"/>
              </a:tblGrid>
              <a:tr h="233680">
                <a:tc>
                  <a:txBody>
                    <a:bodyPr/>
                    <a:lstStyle/>
                    <a:p>
                      <a:pPr algn="ctr">
                        <a:spcAft>
                          <a:spcPts val="0"/>
                        </a:spcAft>
                      </a:pPr>
                      <a:r>
                        <a:rPr lang="ja-JP" sz="1800" kern="100" dirty="0">
                          <a:effectLst/>
                        </a:rPr>
                        <a:t>降雨日時</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a:effectLst/>
                        </a:rPr>
                        <a:t>連続雨量（下止々呂美）</a:t>
                      </a:r>
                      <a:endParaRPr lang="ja-JP" sz="1800" kern="100">
                        <a:effectLst/>
                        <a:latin typeface="Century"/>
                        <a:ea typeface="ＭＳ 明朝"/>
                        <a:cs typeface="Times New Roman"/>
                      </a:endParaRPr>
                    </a:p>
                  </a:txBody>
                  <a:tcPr marL="68580" marR="68580" marT="0" marB="0"/>
                </a:tc>
                <a:tc>
                  <a:txBody>
                    <a:bodyPr/>
                    <a:lstStyle/>
                    <a:p>
                      <a:pPr algn="ctr">
                        <a:spcAft>
                          <a:spcPts val="0"/>
                        </a:spcAft>
                      </a:pPr>
                      <a:r>
                        <a:rPr lang="ja-JP" sz="1800" kern="100">
                          <a:effectLst/>
                        </a:rPr>
                        <a:t>災害履歴</a:t>
                      </a:r>
                      <a:endParaRPr lang="ja-JP" sz="1800" kern="100">
                        <a:effectLst/>
                        <a:latin typeface="Century"/>
                        <a:ea typeface="ＭＳ 明朝"/>
                        <a:cs typeface="Times New Roman"/>
                      </a:endParaRPr>
                    </a:p>
                  </a:txBody>
                  <a:tcPr marL="68580" marR="68580" marT="0" marB="0"/>
                </a:tc>
              </a:tr>
              <a:tr h="233680">
                <a:tc>
                  <a:txBody>
                    <a:bodyPr/>
                    <a:lstStyle/>
                    <a:p>
                      <a:pPr algn="ctr">
                        <a:spcAft>
                          <a:spcPts val="0"/>
                        </a:spcAft>
                      </a:pPr>
                      <a:r>
                        <a:rPr lang="en-US" sz="1800" kern="100" dirty="0">
                          <a:effectLst/>
                        </a:rPr>
                        <a:t>H25.9.15</a:t>
                      </a:r>
                      <a:r>
                        <a:rPr lang="ja-JP" sz="1800" kern="100" dirty="0">
                          <a:effectLst/>
                        </a:rPr>
                        <a:t>～</a:t>
                      </a:r>
                      <a:r>
                        <a:rPr lang="en-US" sz="1800" kern="100" dirty="0">
                          <a:effectLst/>
                        </a:rPr>
                        <a:t>16</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sz="1800" kern="100">
                          <a:effectLst/>
                        </a:rPr>
                        <a:t>248mm</a:t>
                      </a:r>
                      <a:endParaRPr lang="ja-JP" sz="1800" kern="100">
                        <a:effectLst/>
                        <a:latin typeface="Century"/>
                        <a:ea typeface="ＭＳ 明朝"/>
                        <a:cs typeface="Times New Roman"/>
                      </a:endParaRPr>
                    </a:p>
                  </a:txBody>
                  <a:tcPr marL="68580" marR="68580" marT="0" marB="0"/>
                </a:tc>
                <a:tc>
                  <a:txBody>
                    <a:bodyPr/>
                    <a:lstStyle/>
                    <a:p>
                      <a:pPr algn="ctr">
                        <a:spcAft>
                          <a:spcPts val="0"/>
                        </a:spcAft>
                      </a:pPr>
                      <a:r>
                        <a:rPr lang="ja-JP" sz="1800" kern="100">
                          <a:effectLst/>
                        </a:rPr>
                        <a:t>災害なし</a:t>
                      </a:r>
                      <a:endParaRPr lang="ja-JP" sz="1800" kern="100">
                        <a:effectLst/>
                        <a:latin typeface="Century"/>
                        <a:ea typeface="ＭＳ 明朝"/>
                        <a:cs typeface="Times New Roman"/>
                      </a:endParaRPr>
                    </a:p>
                  </a:txBody>
                  <a:tcPr marL="68580" marR="68580" marT="0" marB="0"/>
                </a:tc>
              </a:tr>
              <a:tr h="233680">
                <a:tc>
                  <a:txBody>
                    <a:bodyPr/>
                    <a:lstStyle/>
                    <a:p>
                      <a:pPr algn="ctr">
                        <a:spcAft>
                          <a:spcPts val="0"/>
                        </a:spcAft>
                      </a:pPr>
                      <a:r>
                        <a:rPr lang="en-US" sz="1800" kern="100">
                          <a:effectLst/>
                        </a:rPr>
                        <a:t>H26.8.10</a:t>
                      </a:r>
                      <a:endParaRPr lang="ja-JP" sz="1800" kern="100">
                        <a:effectLst/>
                        <a:latin typeface="Century"/>
                        <a:ea typeface="ＭＳ 明朝"/>
                        <a:cs typeface="Times New Roman"/>
                      </a:endParaRPr>
                    </a:p>
                  </a:txBody>
                  <a:tcPr marL="68580" marR="68580" marT="0" marB="0"/>
                </a:tc>
                <a:tc>
                  <a:txBody>
                    <a:bodyPr/>
                    <a:lstStyle/>
                    <a:p>
                      <a:pPr algn="ctr">
                        <a:spcAft>
                          <a:spcPts val="0"/>
                        </a:spcAft>
                      </a:pPr>
                      <a:r>
                        <a:rPr lang="en-US" sz="1800" kern="100" dirty="0">
                          <a:effectLst/>
                        </a:rPr>
                        <a:t>142mm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a:effectLst/>
                        </a:rPr>
                        <a:t>災害なし</a:t>
                      </a:r>
                      <a:endParaRPr lang="ja-JP" sz="1800" kern="100">
                        <a:effectLst/>
                        <a:latin typeface="Century"/>
                        <a:ea typeface="ＭＳ 明朝"/>
                        <a:cs typeface="Times New Roman"/>
                      </a:endParaRPr>
                    </a:p>
                  </a:txBody>
                  <a:tcPr marL="68580" marR="68580" marT="0" marB="0"/>
                </a:tc>
              </a:tr>
              <a:tr h="233680">
                <a:tc>
                  <a:txBody>
                    <a:bodyPr/>
                    <a:lstStyle/>
                    <a:p>
                      <a:pPr algn="ctr">
                        <a:spcAft>
                          <a:spcPts val="0"/>
                        </a:spcAft>
                      </a:pPr>
                      <a:r>
                        <a:rPr lang="en-US" sz="1800" kern="100">
                          <a:effectLst/>
                        </a:rPr>
                        <a:t>H27.7.17</a:t>
                      </a:r>
                      <a:r>
                        <a:rPr lang="ja-JP" sz="1800" kern="100">
                          <a:effectLst/>
                        </a:rPr>
                        <a:t>～</a:t>
                      </a:r>
                      <a:r>
                        <a:rPr lang="en-US" sz="1800" kern="100">
                          <a:effectLst/>
                        </a:rPr>
                        <a:t>18</a:t>
                      </a:r>
                      <a:endParaRPr lang="ja-JP" sz="1800" kern="100">
                        <a:effectLst/>
                        <a:latin typeface="Century"/>
                        <a:ea typeface="ＭＳ 明朝"/>
                        <a:cs typeface="Times New Roman"/>
                      </a:endParaRPr>
                    </a:p>
                  </a:txBody>
                  <a:tcPr marL="68580" marR="68580" marT="0" marB="0"/>
                </a:tc>
                <a:tc>
                  <a:txBody>
                    <a:bodyPr/>
                    <a:lstStyle/>
                    <a:p>
                      <a:pPr algn="ctr">
                        <a:spcAft>
                          <a:spcPts val="0"/>
                        </a:spcAft>
                      </a:pPr>
                      <a:r>
                        <a:rPr lang="en-US" sz="1800" kern="100" dirty="0">
                          <a:effectLst/>
                        </a:rPr>
                        <a:t>274mm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a:effectLst/>
                        </a:rPr>
                        <a:t>災害なし</a:t>
                      </a:r>
                      <a:endParaRPr lang="ja-JP" sz="1800" kern="100">
                        <a:effectLst/>
                        <a:latin typeface="Century"/>
                        <a:ea typeface="ＭＳ 明朝"/>
                        <a:cs typeface="Times New Roman"/>
                      </a:endParaRPr>
                    </a:p>
                  </a:txBody>
                  <a:tcPr marL="68580" marR="68580" marT="0" marB="0"/>
                </a:tc>
              </a:tr>
              <a:tr h="233680">
                <a:tc>
                  <a:txBody>
                    <a:bodyPr/>
                    <a:lstStyle/>
                    <a:p>
                      <a:pPr algn="ctr">
                        <a:spcAft>
                          <a:spcPts val="0"/>
                        </a:spcAft>
                      </a:pPr>
                      <a:r>
                        <a:rPr lang="en-US" sz="1800" kern="100">
                          <a:effectLst/>
                        </a:rPr>
                        <a:t>H28.8.29</a:t>
                      </a:r>
                      <a:endParaRPr lang="ja-JP" sz="1800" kern="100">
                        <a:effectLst/>
                        <a:latin typeface="Century"/>
                        <a:ea typeface="ＭＳ 明朝"/>
                        <a:cs typeface="Times New Roman"/>
                      </a:endParaRPr>
                    </a:p>
                  </a:txBody>
                  <a:tcPr marL="68580" marR="68580" marT="0" marB="0"/>
                </a:tc>
                <a:tc>
                  <a:txBody>
                    <a:bodyPr/>
                    <a:lstStyle/>
                    <a:p>
                      <a:pPr algn="ctr">
                        <a:spcAft>
                          <a:spcPts val="0"/>
                        </a:spcAft>
                      </a:pPr>
                      <a:r>
                        <a:rPr lang="en-US" sz="1800" kern="100">
                          <a:effectLst/>
                        </a:rPr>
                        <a:t>142mm</a:t>
                      </a:r>
                      <a:endParaRPr lang="ja-JP" sz="1800" kern="10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災害なし</a:t>
                      </a:r>
                      <a:endParaRPr lang="ja-JP" sz="1800" kern="100" dirty="0">
                        <a:effectLst/>
                        <a:latin typeface="Century"/>
                        <a:ea typeface="ＭＳ 明朝"/>
                        <a:cs typeface="Times New Roman"/>
                      </a:endParaRPr>
                    </a:p>
                  </a:txBody>
                  <a:tcPr marL="68580" marR="68580" marT="0" marB="0"/>
                </a:tc>
              </a:tr>
            </a:tbl>
          </a:graphicData>
        </a:graphic>
      </p:graphicFrame>
      <p:graphicFrame>
        <p:nvGraphicFramePr>
          <p:cNvPr id="11" name="表 10"/>
          <p:cNvGraphicFramePr>
            <a:graphicFrameLocks noGrp="1"/>
          </p:cNvGraphicFramePr>
          <p:nvPr>
            <p:extLst>
              <p:ext uri="{D42A27DB-BD31-4B8C-83A1-F6EECF244321}">
                <p14:modId xmlns:p14="http://schemas.microsoft.com/office/powerpoint/2010/main" val="1821399455"/>
              </p:ext>
            </p:extLst>
          </p:nvPr>
        </p:nvGraphicFramePr>
        <p:xfrm>
          <a:off x="1572495" y="5445224"/>
          <a:ext cx="6815928" cy="548640"/>
        </p:xfrm>
        <a:graphic>
          <a:graphicData uri="http://schemas.openxmlformats.org/drawingml/2006/table">
            <a:tbl>
              <a:tblPr firstRow="1" firstCol="1" bandRow="1">
                <a:tableStyleId>{5C22544A-7EE6-4342-B048-85BDC9FD1C3A}</a:tableStyleId>
              </a:tblPr>
              <a:tblGrid>
                <a:gridCol w="2271976"/>
                <a:gridCol w="2271976"/>
                <a:gridCol w="2271976"/>
              </a:tblGrid>
              <a:tr h="233680">
                <a:tc>
                  <a:txBody>
                    <a:bodyPr/>
                    <a:lstStyle/>
                    <a:p>
                      <a:pPr algn="ctr">
                        <a:spcAft>
                          <a:spcPts val="0"/>
                        </a:spcAft>
                      </a:pPr>
                      <a:r>
                        <a:rPr lang="ja-JP" sz="1800" kern="100" dirty="0">
                          <a:effectLst/>
                        </a:rPr>
                        <a:t>規制実施日時</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a:effectLst/>
                        </a:rPr>
                        <a:t>経験雨量（連続雨量）</a:t>
                      </a:r>
                      <a:endParaRPr lang="ja-JP" sz="1800" kern="100">
                        <a:effectLst/>
                        <a:latin typeface="Century"/>
                        <a:ea typeface="ＭＳ 明朝"/>
                        <a:cs typeface="Times New Roman"/>
                      </a:endParaRPr>
                    </a:p>
                  </a:txBody>
                  <a:tcPr marL="68580" marR="68580" marT="0" marB="0"/>
                </a:tc>
                <a:tc>
                  <a:txBody>
                    <a:bodyPr/>
                    <a:lstStyle/>
                    <a:p>
                      <a:pPr algn="ctr">
                        <a:spcAft>
                          <a:spcPts val="0"/>
                        </a:spcAft>
                      </a:pPr>
                      <a:r>
                        <a:rPr lang="ja-JP" sz="1800" kern="100">
                          <a:effectLst/>
                        </a:rPr>
                        <a:t>見直し基準雨量</a:t>
                      </a:r>
                      <a:endParaRPr lang="ja-JP" sz="1800" kern="100">
                        <a:effectLst/>
                        <a:latin typeface="Century"/>
                        <a:ea typeface="ＭＳ 明朝"/>
                        <a:cs typeface="Times New Roman"/>
                      </a:endParaRPr>
                    </a:p>
                  </a:txBody>
                  <a:tcPr marL="68580" marR="68580" marT="0" marB="0"/>
                </a:tc>
              </a:tr>
              <a:tr h="233680">
                <a:tc>
                  <a:txBody>
                    <a:bodyPr/>
                    <a:lstStyle/>
                    <a:p>
                      <a:pPr algn="ctr">
                        <a:spcAft>
                          <a:spcPts val="0"/>
                        </a:spcAft>
                      </a:pPr>
                      <a:r>
                        <a:rPr lang="en-US" sz="1800" kern="100" dirty="0">
                          <a:effectLst/>
                        </a:rPr>
                        <a:t>H27.7.17</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sz="1800" kern="100" dirty="0">
                          <a:effectLst/>
                        </a:rPr>
                        <a:t>274mm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sz="1800" kern="100" dirty="0">
                          <a:effectLst/>
                        </a:rPr>
                        <a:t>190mm</a:t>
                      </a:r>
                      <a:endParaRPr lang="ja-JP" sz="1800" kern="100" dirty="0">
                        <a:effectLst/>
                        <a:latin typeface="Century"/>
                        <a:ea typeface="ＭＳ 明朝"/>
                        <a:cs typeface="Times New Roman"/>
                      </a:endParaRPr>
                    </a:p>
                  </a:txBody>
                  <a:tcPr marL="68580" marR="68580" marT="0" marB="0" anchor="ctr"/>
                </a:tc>
              </a:tr>
            </a:tbl>
          </a:graphicData>
        </a:graphic>
      </p:graphicFrame>
      <p:sp>
        <p:nvSpPr>
          <p:cNvPr id="12" name="正方形/長方形 11"/>
          <p:cNvSpPr/>
          <p:nvPr/>
        </p:nvSpPr>
        <p:spPr>
          <a:xfrm>
            <a:off x="1547664" y="4674622"/>
            <a:ext cx="7344308" cy="338554"/>
          </a:xfrm>
          <a:prstGeom prst="rect">
            <a:avLst/>
          </a:prstGeom>
        </p:spPr>
        <p:txBody>
          <a:bodyPr wrap="square">
            <a:spAutoFit/>
          </a:bodyPr>
          <a:lstStyle/>
          <a:p>
            <a:r>
              <a:rPr lang="ja-JP" altLang="ja-JP" sz="1600" dirty="0" smtClean="0"/>
              <a:t>※</a:t>
            </a:r>
            <a:r>
              <a:rPr lang="ja-JP" altLang="en-US" sz="1600" dirty="0" smtClean="0"/>
              <a:t>規制基準雨量</a:t>
            </a:r>
            <a:r>
              <a:rPr lang="ja-JP" altLang="en-US" sz="1600" dirty="0"/>
              <a:t>以下の降雨でも災害履歴なし</a:t>
            </a:r>
            <a:endParaRPr lang="ja-JP" altLang="ja-JP" sz="1600" dirty="0"/>
          </a:p>
        </p:txBody>
      </p:sp>
      <p:sp>
        <p:nvSpPr>
          <p:cNvPr id="13"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ja-JP" altLang="en-US" sz="2400" dirty="0">
                <a:latin typeface="HGSｺﾞｼｯｸM" panose="020B0600000000000000" pitchFamily="50" charset="-128"/>
                <a:ea typeface="HGSｺﾞｼｯｸM" panose="020B0600000000000000" pitchFamily="50" charset="-128"/>
              </a:rPr>
              <a:t> </a:t>
            </a:r>
            <a:r>
              <a:rPr lang="ja-JP" altLang="en-US" sz="2400" dirty="0" smtClean="0">
                <a:latin typeface="HGSｺﾞｼｯｸM" panose="020B0600000000000000" pitchFamily="50" charset="-128"/>
                <a:ea typeface="HGSｺﾞｼｯｸM" panose="020B0600000000000000" pitchFamily="50" charset="-128"/>
              </a:rPr>
              <a:t>４）</a:t>
            </a:r>
            <a:r>
              <a:rPr lang="ja-JP" altLang="en-US" sz="2400" dirty="0">
                <a:latin typeface="HGSｺﾞｼｯｸM" panose="020B0600000000000000" pitchFamily="50" charset="-128"/>
                <a:ea typeface="HGSｺﾞｼｯｸM" panose="020B0600000000000000" pitchFamily="50" charset="-128"/>
              </a:rPr>
              <a:t>現地確認結果（国道</a:t>
            </a:r>
            <a:r>
              <a:rPr lang="en-US" altLang="ja-JP" sz="2400" dirty="0">
                <a:latin typeface="HGSｺﾞｼｯｸM" panose="020B0600000000000000" pitchFamily="50" charset="-128"/>
                <a:ea typeface="HGSｺﾞｼｯｸM" panose="020B0600000000000000" pitchFamily="50" charset="-128"/>
              </a:rPr>
              <a:t>423</a:t>
            </a:r>
            <a:r>
              <a:rPr lang="ja-JP" altLang="en-US" sz="2400" dirty="0">
                <a:latin typeface="HGSｺﾞｼｯｸM" panose="020B0600000000000000" pitchFamily="50" charset="-128"/>
                <a:ea typeface="HGSｺﾞｼｯｸM" panose="020B0600000000000000" pitchFamily="50" charset="-128"/>
              </a:rPr>
              <a:t>号）</a:t>
            </a:r>
            <a:endParaRPr lang="zh-TW" altLang="en-US" sz="2200" dirty="0">
              <a:latin typeface="HGSｺﾞｼｯｸM" panose="020B0600000000000000" pitchFamily="50" charset="-128"/>
              <a:ea typeface="HGSｺﾞｼｯｸM" panose="020B0600000000000000" pitchFamily="50" charset="-128"/>
            </a:endParaRPr>
          </a:p>
        </p:txBody>
      </p:sp>
      <p:sp>
        <p:nvSpPr>
          <p:cNvPr id="14" name="正方形/長方形 13"/>
          <p:cNvSpPr/>
          <p:nvPr/>
        </p:nvSpPr>
        <p:spPr>
          <a:xfrm>
            <a:off x="6130284" y="0"/>
            <a:ext cx="2989921" cy="307777"/>
          </a:xfrm>
          <a:prstGeom prst="rect">
            <a:avLst/>
          </a:prstGeom>
        </p:spPr>
        <p:txBody>
          <a:bodyPr wrap="none">
            <a:spAutoFit/>
          </a:bodyPr>
          <a:lstStyle/>
          <a:p>
            <a:r>
              <a:rPr lang="en-US" altLang="ja-JP" sz="1400" dirty="0" smtClean="0"/>
              <a:t>H28</a:t>
            </a:r>
            <a:r>
              <a:rPr lang="ja-JP" altLang="en-US" sz="1400" dirty="0" smtClean="0"/>
              <a:t> 第</a:t>
            </a:r>
            <a:r>
              <a:rPr lang="en-US" altLang="ja-JP" sz="1400" dirty="0" smtClean="0"/>
              <a:t>2</a:t>
            </a:r>
            <a:r>
              <a:rPr lang="ja-JP" altLang="en-US" sz="1400" dirty="0" smtClean="0"/>
              <a:t>回道路・橋梁等部会資料より</a:t>
            </a:r>
            <a:endParaRPr lang="ja-JP" altLang="ja-JP" sz="1400" dirty="0"/>
          </a:p>
        </p:txBody>
      </p:sp>
    </p:spTree>
    <p:extLst>
      <p:ext uri="{BB962C8B-B14F-4D97-AF65-F5344CB8AC3E}">
        <p14:creationId xmlns:p14="http://schemas.microsoft.com/office/powerpoint/2010/main" val="34976100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37</a:t>
            </a:fld>
            <a:endParaRPr kumimoji="1" lang="ja-JP" altLang="en-US"/>
          </a:p>
        </p:txBody>
      </p:sp>
      <p:sp>
        <p:nvSpPr>
          <p:cNvPr id="5" name="正方形/長方形 4"/>
          <p:cNvSpPr/>
          <p:nvPr/>
        </p:nvSpPr>
        <p:spPr>
          <a:xfrm>
            <a:off x="1187624" y="1164784"/>
            <a:ext cx="7416824" cy="369332"/>
          </a:xfrm>
          <a:prstGeom prst="rect">
            <a:avLst/>
          </a:prstGeom>
        </p:spPr>
        <p:txBody>
          <a:bodyPr wrap="square">
            <a:spAutoFit/>
          </a:bodyPr>
          <a:lstStyle/>
          <a:p>
            <a:r>
              <a:rPr lang="ja-JP" altLang="en-US" dirty="0" smtClean="0"/>
              <a:t>４</a:t>
            </a:r>
            <a:r>
              <a:rPr lang="ja-JP" altLang="ja-JP" dirty="0" smtClean="0"/>
              <a:t>．</a:t>
            </a:r>
            <a:r>
              <a:rPr lang="ja-JP" altLang="en-US" dirty="0" smtClean="0"/>
              <a:t>路線図</a:t>
            </a:r>
            <a:endParaRPr lang="ja-JP" altLang="ja-JP"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466881"/>
            <a:ext cx="7344816" cy="4842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ja-JP" altLang="en-US" sz="2400" dirty="0">
                <a:latin typeface="HGSｺﾞｼｯｸM" panose="020B0600000000000000" pitchFamily="50" charset="-128"/>
                <a:ea typeface="HGSｺﾞｼｯｸM" panose="020B0600000000000000" pitchFamily="50" charset="-128"/>
              </a:rPr>
              <a:t> </a:t>
            </a:r>
            <a:r>
              <a:rPr lang="ja-JP" altLang="en-US" sz="2400" dirty="0" smtClean="0">
                <a:latin typeface="HGSｺﾞｼｯｸM" panose="020B0600000000000000" pitchFamily="50" charset="-128"/>
                <a:ea typeface="HGSｺﾞｼｯｸM" panose="020B0600000000000000" pitchFamily="50" charset="-128"/>
              </a:rPr>
              <a:t>４）</a:t>
            </a:r>
            <a:r>
              <a:rPr lang="ja-JP" altLang="en-US" sz="2400" dirty="0">
                <a:latin typeface="HGSｺﾞｼｯｸM" panose="020B0600000000000000" pitchFamily="50" charset="-128"/>
                <a:ea typeface="HGSｺﾞｼｯｸM" panose="020B0600000000000000" pitchFamily="50" charset="-128"/>
              </a:rPr>
              <a:t>現地確認結果（国道</a:t>
            </a:r>
            <a:r>
              <a:rPr lang="en-US" altLang="ja-JP" sz="2400" dirty="0">
                <a:latin typeface="HGSｺﾞｼｯｸM" panose="020B0600000000000000" pitchFamily="50" charset="-128"/>
                <a:ea typeface="HGSｺﾞｼｯｸM" panose="020B0600000000000000" pitchFamily="50" charset="-128"/>
              </a:rPr>
              <a:t>423</a:t>
            </a:r>
            <a:r>
              <a:rPr lang="ja-JP" altLang="en-US" sz="2400" dirty="0">
                <a:latin typeface="HGSｺﾞｼｯｸM" panose="020B0600000000000000" pitchFamily="50" charset="-128"/>
                <a:ea typeface="HGSｺﾞｼｯｸM" panose="020B0600000000000000" pitchFamily="50" charset="-128"/>
              </a:rPr>
              <a:t>号）</a:t>
            </a:r>
            <a:endParaRPr lang="zh-TW" altLang="en-US" sz="2200" dirty="0">
              <a:latin typeface="HGSｺﾞｼｯｸM" panose="020B0600000000000000" pitchFamily="50" charset="-128"/>
              <a:ea typeface="HGSｺﾞｼｯｸM" panose="020B0600000000000000" pitchFamily="50" charset="-128"/>
            </a:endParaRPr>
          </a:p>
        </p:txBody>
      </p:sp>
      <p:sp>
        <p:nvSpPr>
          <p:cNvPr id="7" name="正方形/長方形 6"/>
          <p:cNvSpPr/>
          <p:nvPr/>
        </p:nvSpPr>
        <p:spPr>
          <a:xfrm>
            <a:off x="6130284" y="0"/>
            <a:ext cx="2989921" cy="307777"/>
          </a:xfrm>
          <a:prstGeom prst="rect">
            <a:avLst/>
          </a:prstGeom>
        </p:spPr>
        <p:txBody>
          <a:bodyPr wrap="none">
            <a:spAutoFit/>
          </a:bodyPr>
          <a:lstStyle/>
          <a:p>
            <a:r>
              <a:rPr lang="en-US" altLang="ja-JP" sz="1400" dirty="0" smtClean="0"/>
              <a:t>H28</a:t>
            </a:r>
            <a:r>
              <a:rPr lang="ja-JP" altLang="en-US" sz="1400" dirty="0" smtClean="0"/>
              <a:t> 第</a:t>
            </a:r>
            <a:r>
              <a:rPr lang="en-US" altLang="ja-JP" sz="1400" dirty="0" smtClean="0"/>
              <a:t>2</a:t>
            </a:r>
            <a:r>
              <a:rPr lang="ja-JP" altLang="en-US" sz="1400" dirty="0" smtClean="0"/>
              <a:t>回道路・橋梁等部会資料より</a:t>
            </a:r>
            <a:endParaRPr lang="ja-JP" altLang="ja-JP" sz="1400" dirty="0"/>
          </a:p>
        </p:txBody>
      </p:sp>
    </p:spTree>
    <p:extLst>
      <p:ext uri="{BB962C8B-B14F-4D97-AF65-F5344CB8AC3E}">
        <p14:creationId xmlns:p14="http://schemas.microsoft.com/office/powerpoint/2010/main" val="41205522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38</a:t>
            </a:fld>
            <a:endParaRPr kumimoji="1" lang="ja-JP" altLang="en-US"/>
          </a:p>
        </p:txBody>
      </p:sp>
      <p:sp>
        <p:nvSpPr>
          <p:cNvPr id="5" name="正方形/長方形 4"/>
          <p:cNvSpPr/>
          <p:nvPr/>
        </p:nvSpPr>
        <p:spPr>
          <a:xfrm>
            <a:off x="1187624" y="1197967"/>
            <a:ext cx="7416824" cy="369332"/>
          </a:xfrm>
          <a:prstGeom prst="rect">
            <a:avLst/>
          </a:prstGeom>
        </p:spPr>
        <p:txBody>
          <a:bodyPr wrap="square">
            <a:spAutoFit/>
          </a:bodyPr>
          <a:lstStyle/>
          <a:p>
            <a:r>
              <a:rPr lang="ja-JP" altLang="en-US" dirty="0" smtClean="0"/>
              <a:t>５</a:t>
            </a:r>
            <a:r>
              <a:rPr lang="ja-JP" altLang="ja-JP" dirty="0" smtClean="0"/>
              <a:t>．</a:t>
            </a:r>
            <a:r>
              <a:rPr lang="ja-JP" altLang="en-US" dirty="0" smtClean="0"/>
              <a:t>航空写真</a:t>
            </a:r>
            <a:endParaRPr lang="ja-JP" altLang="ja-JP"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567299"/>
            <a:ext cx="6761587" cy="4742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ja-JP" altLang="en-US" sz="2400" dirty="0">
                <a:latin typeface="HGSｺﾞｼｯｸM" panose="020B0600000000000000" pitchFamily="50" charset="-128"/>
                <a:ea typeface="HGSｺﾞｼｯｸM" panose="020B0600000000000000" pitchFamily="50" charset="-128"/>
              </a:rPr>
              <a:t> </a:t>
            </a:r>
            <a:r>
              <a:rPr lang="ja-JP" altLang="en-US" sz="2400" dirty="0" smtClean="0">
                <a:latin typeface="HGSｺﾞｼｯｸM" panose="020B0600000000000000" pitchFamily="50" charset="-128"/>
                <a:ea typeface="HGSｺﾞｼｯｸM" panose="020B0600000000000000" pitchFamily="50" charset="-128"/>
              </a:rPr>
              <a:t>４）</a:t>
            </a:r>
            <a:r>
              <a:rPr lang="ja-JP" altLang="en-US" sz="2400" dirty="0">
                <a:latin typeface="HGSｺﾞｼｯｸM" panose="020B0600000000000000" pitchFamily="50" charset="-128"/>
                <a:ea typeface="HGSｺﾞｼｯｸM" panose="020B0600000000000000" pitchFamily="50" charset="-128"/>
              </a:rPr>
              <a:t>現地確認結果（国道</a:t>
            </a:r>
            <a:r>
              <a:rPr lang="en-US" altLang="ja-JP" sz="2400" dirty="0">
                <a:latin typeface="HGSｺﾞｼｯｸM" panose="020B0600000000000000" pitchFamily="50" charset="-128"/>
                <a:ea typeface="HGSｺﾞｼｯｸM" panose="020B0600000000000000" pitchFamily="50" charset="-128"/>
              </a:rPr>
              <a:t>423</a:t>
            </a:r>
            <a:r>
              <a:rPr lang="ja-JP" altLang="en-US" sz="2400" dirty="0">
                <a:latin typeface="HGSｺﾞｼｯｸM" panose="020B0600000000000000" pitchFamily="50" charset="-128"/>
                <a:ea typeface="HGSｺﾞｼｯｸM" panose="020B0600000000000000" pitchFamily="50" charset="-128"/>
              </a:rPr>
              <a:t>号）</a:t>
            </a:r>
            <a:endParaRPr lang="zh-TW" altLang="en-US" sz="2200" dirty="0">
              <a:latin typeface="HGSｺﾞｼｯｸM" panose="020B0600000000000000" pitchFamily="50" charset="-128"/>
              <a:ea typeface="HGSｺﾞｼｯｸM" panose="020B0600000000000000" pitchFamily="50" charset="-128"/>
            </a:endParaRPr>
          </a:p>
        </p:txBody>
      </p:sp>
      <p:sp>
        <p:nvSpPr>
          <p:cNvPr id="10" name="円/楕円 9"/>
          <p:cNvSpPr/>
          <p:nvPr/>
        </p:nvSpPr>
        <p:spPr>
          <a:xfrm rot="16526189">
            <a:off x="2616487" y="4201023"/>
            <a:ext cx="675238" cy="446663"/>
          </a:xfrm>
          <a:prstGeom prst="ellipse">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754940" y="4843899"/>
            <a:ext cx="1826141"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Ａカルテ対応箇所</a:t>
            </a:r>
          </a:p>
        </p:txBody>
      </p:sp>
      <p:sp>
        <p:nvSpPr>
          <p:cNvPr id="12" name="円/楕円 11"/>
          <p:cNvSpPr/>
          <p:nvPr/>
        </p:nvSpPr>
        <p:spPr>
          <a:xfrm rot="1546156">
            <a:off x="4481316" y="4633690"/>
            <a:ext cx="675238" cy="446663"/>
          </a:xfrm>
          <a:prstGeom prst="ellipse">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rot="20729751">
            <a:off x="5492208" y="4923388"/>
            <a:ext cx="1140016" cy="446663"/>
          </a:xfrm>
          <a:prstGeom prst="ellipse">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4236075" y="4255077"/>
            <a:ext cx="1826141"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Ｂカルテ対応箇所</a:t>
            </a:r>
          </a:p>
        </p:txBody>
      </p:sp>
      <p:sp>
        <p:nvSpPr>
          <p:cNvPr id="15" name="テキスト ボックス 14"/>
          <p:cNvSpPr txBox="1"/>
          <p:nvPr/>
        </p:nvSpPr>
        <p:spPr>
          <a:xfrm>
            <a:off x="5292080" y="5493569"/>
            <a:ext cx="1826141"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Ｃカルテ対応箇所</a:t>
            </a:r>
          </a:p>
        </p:txBody>
      </p:sp>
      <p:cxnSp>
        <p:nvCxnSpPr>
          <p:cNvPr id="16" name="直線コネクタ 15"/>
          <p:cNvCxnSpPr/>
          <p:nvPr/>
        </p:nvCxnSpPr>
        <p:spPr>
          <a:xfrm flipV="1">
            <a:off x="6588224" y="1956496"/>
            <a:ext cx="0" cy="353707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V="1">
            <a:off x="2051720" y="1956496"/>
            <a:ext cx="0" cy="60840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H="1">
            <a:off x="2051720" y="2172521"/>
            <a:ext cx="4536504" cy="0"/>
          </a:xfrm>
          <a:prstGeom prst="line">
            <a:avLst/>
          </a:prstGeom>
          <a:ln w="57150">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3742736" y="1754120"/>
            <a:ext cx="1217000" cy="400110"/>
          </a:xfrm>
          <a:prstGeom prst="rect">
            <a:avLst/>
          </a:prstGeom>
          <a:noFill/>
          <a:ln>
            <a:noFill/>
            <a:prstDash val="solid"/>
          </a:ln>
        </p:spPr>
        <p:txBody>
          <a:bodyPr wrap="none" rtlCol="0">
            <a:spAutoFit/>
          </a:bodyPr>
          <a:lstStyle/>
          <a:p>
            <a:r>
              <a:rPr kumimoji="1" lang="ja-JP" altLang="en-US" sz="2000" b="1" dirty="0" smtClean="0">
                <a:solidFill>
                  <a:schemeClr val="bg1"/>
                </a:solidFill>
                <a:latin typeface="HGSｺﾞｼｯｸM" panose="020B0600000000000000" pitchFamily="50" charset="-128"/>
                <a:ea typeface="HGSｺﾞｼｯｸM" panose="020B0600000000000000" pitchFamily="50" charset="-128"/>
                <a:cs typeface="Meiryo UI" panose="020B0604030504040204" pitchFamily="50" charset="-128"/>
              </a:rPr>
              <a:t>規制区間</a:t>
            </a:r>
          </a:p>
        </p:txBody>
      </p:sp>
      <p:pic>
        <p:nvPicPr>
          <p:cNvPr id="2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4" r="41469" b="-18131"/>
          <a:stretch/>
        </p:blipFill>
        <p:spPr bwMode="auto">
          <a:xfrm>
            <a:off x="7380312" y="6093296"/>
            <a:ext cx="792088" cy="216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正方形/長方形 19"/>
          <p:cNvSpPr/>
          <p:nvPr/>
        </p:nvSpPr>
        <p:spPr>
          <a:xfrm>
            <a:off x="5651982" y="0"/>
            <a:ext cx="3528530" cy="307777"/>
          </a:xfrm>
          <a:prstGeom prst="rect">
            <a:avLst/>
          </a:prstGeom>
        </p:spPr>
        <p:txBody>
          <a:bodyPr wrap="none">
            <a:spAutoFit/>
          </a:bodyPr>
          <a:lstStyle/>
          <a:p>
            <a:r>
              <a:rPr lang="ja-JP" altLang="en-US" sz="1400" dirty="0" smtClean="0"/>
              <a:t>（参考）</a:t>
            </a:r>
            <a:r>
              <a:rPr lang="en-US" altLang="ja-JP" sz="1400" dirty="0" smtClean="0"/>
              <a:t>H28</a:t>
            </a:r>
            <a:r>
              <a:rPr lang="ja-JP" altLang="en-US" sz="1400" dirty="0" smtClean="0"/>
              <a:t> 第</a:t>
            </a:r>
            <a:r>
              <a:rPr lang="en-US" altLang="ja-JP" sz="1400" dirty="0" smtClean="0"/>
              <a:t>2</a:t>
            </a:r>
            <a:r>
              <a:rPr lang="ja-JP" altLang="en-US" sz="1400" dirty="0" smtClean="0"/>
              <a:t>回道路・橋梁等部会資料より</a:t>
            </a:r>
            <a:endParaRPr lang="ja-JP" altLang="ja-JP" sz="1400" dirty="0"/>
          </a:p>
        </p:txBody>
      </p:sp>
    </p:spTree>
    <p:extLst>
      <p:ext uri="{BB962C8B-B14F-4D97-AF65-F5344CB8AC3E}">
        <p14:creationId xmlns:p14="http://schemas.microsoft.com/office/powerpoint/2010/main" val="422200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39</a:t>
            </a:fld>
            <a:endParaRPr kumimoji="1" lang="ja-JP" altLang="en-US"/>
          </a:p>
        </p:txBody>
      </p:sp>
      <p:sp>
        <p:nvSpPr>
          <p:cNvPr id="5" name="正方形/長方形 4"/>
          <p:cNvSpPr/>
          <p:nvPr/>
        </p:nvSpPr>
        <p:spPr>
          <a:xfrm>
            <a:off x="1187624" y="1187460"/>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現地状況写真（Ａ）</a:t>
            </a:r>
            <a:endParaRPr lang="ja-JP" altLang="ja-JP" dirty="0"/>
          </a:p>
        </p:txBody>
      </p:sp>
      <p:sp>
        <p:nvSpPr>
          <p:cNvPr id="10"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ja-JP" altLang="en-US" sz="2400" dirty="0">
                <a:latin typeface="HGSｺﾞｼｯｸM" panose="020B0600000000000000" pitchFamily="50" charset="-128"/>
                <a:ea typeface="HGSｺﾞｼｯｸM" panose="020B0600000000000000" pitchFamily="50" charset="-128"/>
              </a:rPr>
              <a:t> </a:t>
            </a:r>
            <a:r>
              <a:rPr lang="ja-JP" altLang="en-US" sz="2400" dirty="0" smtClean="0">
                <a:latin typeface="HGSｺﾞｼｯｸM" panose="020B0600000000000000" pitchFamily="50" charset="-128"/>
                <a:ea typeface="HGSｺﾞｼｯｸM" panose="020B0600000000000000" pitchFamily="50" charset="-128"/>
              </a:rPr>
              <a:t>４）</a:t>
            </a:r>
            <a:r>
              <a:rPr lang="ja-JP" altLang="en-US" sz="2400" dirty="0">
                <a:latin typeface="HGSｺﾞｼｯｸM" panose="020B0600000000000000" pitchFamily="50" charset="-128"/>
                <a:ea typeface="HGSｺﾞｼｯｸM" panose="020B0600000000000000" pitchFamily="50" charset="-128"/>
              </a:rPr>
              <a:t>現地確認結果（国道</a:t>
            </a:r>
            <a:r>
              <a:rPr lang="en-US" altLang="ja-JP" sz="2400" dirty="0">
                <a:latin typeface="HGSｺﾞｼｯｸM" panose="020B0600000000000000" pitchFamily="50" charset="-128"/>
                <a:ea typeface="HGSｺﾞｼｯｸM" panose="020B0600000000000000" pitchFamily="50" charset="-128"/>
              </a:rPr>
              <a:t>423</a:t>
            </a:r>
            <a:r>
              <a:rPr lang="ja-JP" altLang="en-US" sz="2400" dirty="0">
                <a:latin typeface="HGSｺﾞｼｯｸM" panose="020B0600000000000000" pitchFamily="50" charset="-128"/>
                <a:ea typeface="HGSｺﾞｼｯｸM" panose="020B0600000000000000" pitchFamily="50" charset="-128"/>
              </a:rPr>
              <a:t>号）</a:t>
            </a:r>
            <a:endParaRPr lang="zh-TW" altLang="en-US" sz="2200" dirty="0">
              <a:latin typeface="HGSｺﾞｼｯｸM" panose="020B0600000000000000" pitchFamily="50" charset="-128"/>
              <a:ea typeface="HGSｺﾞｼｯｸM" panose="020B0600000000000000" pitchFamily="50" charset="-128"/>
            </a:endParaRPr>
          </a:p>
        </p:txBody>
      </p:sp>
      <p:pic>
        <p:nvPicPr>
          <p:cNvPr id="819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36" t="6536" r="16912" b="16912"/>
          <a:stretch/>
        </p:blipFill>
        <p:spPr bwMode="auto">
          <a:xfrm>
            <a:off x="84403" y="1903721"/>
            <a:ext cx="4457393" cy="3343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円/楕円 12"/>
          <p:cNvSpPr/>
          <p:nvPr/>
        </p:nvSpPr>
        <p:spPr>
          <a:xfrm rot="19277242">
            <a:off x="1499067" y="2681365"/>
            <a:ext cx="2599152" cy="190903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323528" y="1781191"/>
            <a:ext cx="1620957"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斜面自体は安定</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8" name="テキスト ボックス 17"/>
          <p:cNvSpPr txBox="1"/>
          <p:nvPr/>
        </p:nvSpPr>
        <p:spPr>
          <a:xfrm>
            <a:off x="611560" y="5246766"/>
            <a:ext cx="3877985" cy="584775"/>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急斜面に転石あり</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⇒落石の可能性のある石は撤去等が必要</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8449" y="1916216"/>
            <a:ext cx="4457393" cy="3343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テキスト ボックス 19"/>
          <p:cNvSpPr txBox="1"/>
          <p:nvPr/>
        </p:nvSpPr>
        <p:spPr>
          <a:xfrm>
            <a:off x="4754846" y="5300872"/>
            <a:ext cx="4083169" cy="646331"/>
          </a:xfrm>
          <a:prstGeom prst="rect">
            <a:avLst/>
          </a:prstGeom>
          <a:solidFill>
            <a:schemeClr val="bg1"/>
          </a:solidFill>
          <a:ln>
            <a:solidFill>
              <a:schemeClr val="tx1"/>
            </a:solidFill>
            <a:prstDash val="solid"/>
          </a:ln>
        </p:spPr>
        <p:txBody>
          <a:bodyPr wrap="none" rtlCol="0">
            <a:spAutoFit/>
          </a:bodyPr>
          <a:lstStyle/>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草木</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の繁茂により</a:t>
            </a:r>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斜面の状況を確認できず</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草木が枯れた時期に確認が必要</a:t>
            </a:r>
            <a:endParaRPr lang="en-US" altLang="ja-JP" sz="20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1" name="円/楕円 20"/>
          <p:cNvSpPr/>
          <p:nvPr/>
        </p:nvSpPr>
        <p:spPr>
          <a:xfrm rot="374757">
            <a:off x="4648831" y="1723851"/>
            <a:ext cx="4485146" cy="165708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5651982" y="0"/>
            <a:ext cx="3528530" cy="307777"/>
          </a:xfrm>
          <a:prstGeom prst="rect">
            <a:avLst/>
          </a:prstGeom>
        </p:spPr>
        <p:txBody>
          <a:bodyPr wrap="none">
            <a:spAutoFit/>
          </a:bodyPr>
          <a:lstStyle/>
          <a:p>
            <a:r>
              <a:rPr lang="ja-JP" altLang="en-US" sz="1400" dirty="0" smtClean="0"/>
              <a:t>（参考）</a:t>
            </a:r>
            <a:r>
              <a:rPr lang="en-US" altLang="ja-JP" sz="1400" dirty="0" smtClean="0"/>
              <a:t>H28</a:t>
            </a:r>
            <a:r>
              <a:rPr lang="ja-JP" altLang="en-US" sz="1400" dirty="0" smtClean="0"/>
              <a:t> 第</a:t>
            </a:r>
            <a:r>
              <a:rPr lang="en-US" altLang="ja-JP" sz="1400" dirty="0" smtClean="0"/>
              <a:t>2</a:t>
            </a:r>
            <a:r>
              <a:rPr lang="ja-JP" altLang="en-US" sz="1400" dirty="0" smtClean="0"/>
              <a:t>回道路・橋梁等部会資料より</a:t>
            </a:r>
            <a:endParaRPr lang="ja-JP" altLang="ja-JP" sz="1400" dirty="0"/>
          </a:p>
        </p:txBody>
      </p:sp>
    </p:spTree>
    <p:extLst>
      <p:ext uri="{BB962C8B-B14F-4D97-AF65-F5344CB8AC3E}">
        <p14:creationId xmlns:p14="http://schemas.microsoft.com/office/powerpoint/2010/main" val="34310642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100" dirty="0" smtClean="0">
                <a:latin typeface="HGSｺﾞｼｯｸM" panose="020B0600000000000000" pitchFamily="50" charset="-128"/>
                <a:ea typeface="HGSｺﾞｼｯｸM" panose="020B0600000000000000" pitchFamily="50" charset="-128"/>
              </a:rPr>
              <a:t>２．規制区間の解除（緩和）</a:t>
            </a:r>
            <a:r>
              <a:rPr lang="en-US" altLang="ja-JP" sz="2800" dirty="0" smtClean="0">
                <a:latin typeface="HGSｺﾞｼｯｸM" panose="020B0600000000000000" pitchFamily="50" charset="-128"/>
                <a:ea typeface="HGSｺﾞｼｯｸM" panose="020B0600000000000000" pitchFamily="50" charset="-128"/>
              </a:rPr>
              <a:t/>
            </a:r>
            <a:br>
              <a:rPr lang="en-US" altLang="ja-JP" sz="2800" dirty="0" smtClean="0">
                <a:latin typeface="HGSｺﾞｼｯｸM" panose="020B0600000000000000" pitchFamily="50" charset="-128"/>
                <a:ea typeface="HGSｺﾞｼｯｸM" panose="020B0600000000000000" pitchFamily="50" charset="-128"/>
              </a:rPr>
            </a:br>
            <a:r>
              <a:rPr lang="ja-JP" altLang="en-US" sz="2800" dirty="0" smtClean="0">
                <a:latin typeface="HGSｺﾞｼｯｸM" panose="020B0600000000000000" pitchFamily="50" charset="-128"/>
                <a:ea typeface="HGSｺﾞｼｯｸM" panose="020B0600000000000000" pitchFamily="50" charset="-128"/>
              </a:rPr>
              <a:t>　</a:t>
            </a:r>
            <a:r>
              <a:rPr lang="ja-JP" altLang="en-US" sz="2200" dirty="0" smtClean="0">
                <a:latin typeface="HGSｺﾞｼｯｸM" panose="020B0600000000000000" pitchFamily="50" charset="-128"/>
                <a:ea typeface="HGSｺﾞｼｯｸM" panose="020B0600000000000000" pitchFamily="50" charset="-128"/>
              </a:rPr>
              <a:t>１</a:t>
            </a:r>
            <a:r>
              <a:rPr lang="ja-JP" altLang="en-US" sz="2200" dirty="0">
                <a:latin typeface="HGSｺﾞｼｯｸM" panose="020B0600000000000000" pitchFamily="50" charset="-128"/>
                <a:ea typeface="HGSｺﾞｼｯｸM" panose="020B0600000000000000" pitchFamily="50" charset="-128"/>
              </a:rPr>
              <a:t>）</a:t>
            </a:r>
            <a:r>
              <a:rPr lang="ja-JP" altLang="en-US" sz="2200" dirty="0" smtClean="0">
                <a:latin typeface="HGSｺﾞｼｯｸM" panose="020B0600000000000000" pitchFamily="50" charset="-128"/>
                <a:ea typeface="HGSｺﾞｼｯｸM" panose="020B0600000000000000" pitchFamily="50" charset="-128"/>
              </a:rPr>
              <a:t>異常気象</a:t>
            </a:r>
            <a:r>
              <a:rPr lang="ja-JP" altLang="en-US" sz="2200" dirty="0">
                <a:latin typeface="HGSｺﾞｼｯｸM" panose="020B0600000000000000" pitchFamily="50" charset="-128"/>
                <a:ea typeface="HGSｺﾞｼｯｸM" panose="020B0600000000000000" pitchFamily="50" charset="-128"/>
              </a:rPr>
              <a:t>時通行規制区間の</a:t>
            </a:r>
            <a:r>
              <a:rPr lang="ja-JP" altLang="en-US" sz="2200" dirty="0" smtClean="0">
                <a:latin typeface="HGSｺﾞｼｯｸM" panose="020B0600000000000000" pitchFamily="50" charset="-128"/>
                <a:ea typeface="HGSｺﾞｼｯｸM" panose="020B0600000000000000" pitchFamily="50" charset="-128"/>
              </a:rPr>
              <a:t>見直し</a:t>
            </a:r>
            <a:endParaRPr kumimoji="1" lang="ja-JP" altLang="en-US" sz="2200" dirty="0"/>
          </a:p>
        </p:txBody>
      </p:sp>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a:t>
            </a:fld>
            <a:endParaRPr kumimoji="1" lang="ja-JP" altLang="en-US"/>
          </a:p>
        </p:txBody>
      </p:sp>
      <p:sp>
        <p:nvSpPr>
          <p:cNvPr id="7" name="テキスト ボックス 6"/>
          <p:cNvSpPr txBox="1"/>
          <p:nvPr/>
        </p:nvSpPr>
        <p:spPr>
          <a:xfrm>
            <a:off x="1265265" y="2888938"/>
            <a:ext cx="7195167" cy="2739211"/>
          </a:xfrm>
          <a:prstGeom prst="rect">
            <a:avLst/>
          </a:prstGeom>
          <a:noFill/>
          <a:ln>
            <a:solidFill>
              <a:schemeClr val="tx1"/>
            </a:solidFill>
            <a:prstDash val="dash"/>
          </a:ln>
        </p:spPr>
        <p:txBody>
          <a:bodyPr wrap="square" rtlCol="0">
            <a:spAutoFit/>
          </a:bodyPr>
          <a:lstStyle/>
          <a:p>
            <a:pPr marL="457200" indent="-457200">
              <a:buFont typeface="Wingdings" panose="05000000000000000000" pitchFamily="2" charset="2"/>
              <a:buChar char="Ø"/>
            </a:pPr>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平成２７年度の道路防災点検による「要対策箇所」の</a:t>
            </a:r>
            <a:endParaRPr lang="en-US" altLang="ja-JP" sz="20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indent="449263"/>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対策工が完了</a:t>
            </a:r>
            <a:r>
              <a:rPr lang="en-US" altLang="ja-JP" sz="20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１</a:t>
            </a:r>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していること。</a:t>
            </a:r>
            <a:endParaRPr lang="en-US" altLang="ja-JP" sz="20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spcBef>
                <a:spcPts val="1200"/>
              </a:spcBef>
              <a:buFont typeface="Wingdings" panose="05000000000000000000" pitchFamily="2" charset="2"/>
              <a:buChar char="Ø"/>
            </a:pPr>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対策工の完了後に一定期間の経過観察を行うこと。</a:t>
            </a:r>
            <a:endParaRPr lang="en-US" altLang="ja-JP" sz="20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spcBef>
                <a:spcPts val="1200"/>
              </a:spcBef>
              <a:buFont typeface="Wingdings" panose="05000000000000000000" pitchFamily="2" charset="2"/>
              <a:buChar char="Ø"/>
            </a:pPr>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経過観察結果を参考に規制区間の安全性評価について、</a:t>
            </a:r>
            <a:endParaRPr lang="en-US" altLang="ja-JP" sz="20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indent="449263"/>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学識経験者</a:t>
            </a:r>
            <a:r>
              <a:rPr lang="en-US" altLang="ja-JP" sz="20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２</a:t>
            </a:r>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の見解を得ること。</a:t>
            </a:r>
            <a:endParaRPr lang="en-US" altLang="ja-JP" sz="20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endParaRPr lang="en-US" altLang="ja-JP" sz="2000" b="1"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１：「要対策箇所」が無い場合も含む。</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２：大阪府都市基盤施設維持管理技術審議会委員</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8" name="テキスト ボックス 7"/>
          <p:cNvSpPr txBox="1"/>
          <p:nvPr/>
        </p:nvSpPr>
        <p:spPr>
          <a:xfrm>
            <a:off x="827584" y="1844824"/>
            <a:ext cx="6676518" cy="830997"/>
          </a:xfrm>
          <a:prstGeom prst="rect">
            <a:avLst/>
          </a:prstGeom>
          <a:noFill/>
          <a:ln>
            <a:noFill/>
            <a:prstDash val="dash"/>
          </a:ln>
        </p:spPr>
        <p:txBody>
          <a:bodyPr wrap="square" rtlCol="0">
            <a:spAutoFit/>
          </a:bodyPr>
          <a:lstStyle/>
          <a:p>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　⇒次の３条件を満たすものについて、</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711200" indent="-87313"/>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随時、通行規制区間の見直しを実施する。</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29996891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40</a:t>
            </a:fld>
            <a:endParaRPr kumimoji="1" lang="ja-JP" altLang="en-US"/>
          </a:p>
        </p:txBody>
      </p:sp>
      <p:sp>
        <p:nvSpPr>
          <p:cNvPr id="5" name="正方形/長方形 4"/>
          <p:cNvSpPr/>
          <p:nvPr/>
        </p:nvSpPr>
        <p:spPr>
          <a:xfrm>
            <a:off x="1187624" y="1187460"/>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現地状況写真（Ａ） </a:t>
            </a:r>
            <a:r>
              <a:rPr lang="en-US" altLang="ja-JP" dirty="0" smtClean="0"/>
              <a:t>【1/23</a:t>
            </a:r>
            <a:r>
              <a:rPr lang="ja-JP" altLang="en-US" dirty="0" smtClean="0"/>
              <a:t> 現地確認を実施</a:t>
            </a:r>
            <a:r>
              <a:rPr lang="en-US" altLang="ja-JP" dirty="0" smtClean="0"/>
              <a:t>】</a:t>
            </a:r>
            <a:endParaRPr lang="ja-JP" altLang="ja-JP" dirty="0"/>
          </a:p>
        </p:txBody>
      </p:sp>
      <p:sp>
        <p:nvSpPr>
          <p:cNvPr id="10"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ja-JP" altLang="en-US" sz="2400" dirty="0">
                <a:latin typeface="HGSｺﾞｼｯｸM" panose="020B0600000000000000" pitchFamily="50" charset="-128"/>
                <a:ea typeface="HGSｺﾞｼｯｸM" panose="020B0600000000000000" pitchFamily="50" charset="-128"/>
              </a:rPr>
              <a:t> </a:t>
            </a:r>
            <a:r>
              <a:rPr lang="ja-JP" altLang="en-US" sz="2400" dirty="0" smtClean="0">
                <a:latin typeface="HGSｺﾞｼｯｸM" panose="020B0600000000000000" pitchFamily="50" charset="-128"/>
                <a:ea typeface="HGSｺﾞｼｯｸM" panose="020B0600000000000000" pitchFamily="50" charset="-128"/>
              </a:rPr>
              <a:t>４）</a:t>
            </a:r>
            <a:r>
              <a:rPr lang="ja-JP" altLang="en-US" sz="2400" dirty="0">
                <a:latin typeface="HGSｺﾞｼｯｸM" panose="020B0600000000000000" pitchFamily="50" charset="-128"/>
                <a:ea typeface="HGSｺﾞｼｯｸM" panose="020B0600000000000000" pitchFamily="50" charset="-128"/>
              </a:rPr>
              <a:t>現地確認結果（国道</a:t>
            </a:r>
            <a:r>
              <a:rPr lang="en-US" altLang="ja-JP" sz="2400" dirty="0">
                <a:latin typeface="HGSｺﾞｼｯｸM" panose="020B0600000000000000" pitchFamily="50" charset="-128"/>
                <a:ea typeface="HGSｺﾞｼｯｸM" panose="020B0600000000000000" pitchFamily="50" charset="-128"/>
              </a:rPr>
              <a:t>423</a:t>
            </a:r>
            <a:r>
              <a:rPr lang="ja-JP" altLang="en-US" sz="2400" dirty="0">
                <a:latin typeface="HGSｺﾞｼｯｸM" panose="020B0600000000000000" pitchFamily="50" charset="-128"/>
                <a:ea typeface="HGSｺﾞｼｯｸM" panose="020B0600000000000000" pitchFamily="50" charset="-128"/>
              </a:rPr>
              <a:t>号）</a:t>
            </a:r>
            <a:endParaRPr lang="zh-TW" altLang="en-US" sz="2200" dirty="0">
              <a:latin typeface="HGSｺﾞｼｯｸM" panose="020B0600000000000000" pitchFamily="50" charset="-128"/>
              <a:ea typeface="HGSｺﾞｼｯｸM" panose="020B0600000000000000" pitchFamily="50" charset="-128"/>
            </a:endParaRPr>
          </a:p>
        </p:txBody>
      </p:sp>
      <p:sp>
        <p:nvSpPr>
          <p:cNvPr id="20" name="テキスト ボックス 19"/>
          <p:cNvSpPr txBox="1"/>
          <p:nvPr/>
        </p:nvSpPr>
        <p:spPr>
          <a:xfrm>
            <a:off x="344815" y="5394702"/>
            <a:ext cx="4083169" cy="338554"/>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擁壁上の斜面内に立ち入り現地確認を実施</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5" name="テキスト ボックス 14"/>
          <p:cNvSpPr txBox="1"/>
          <p:nvPr/>
        </p:nvSpPr>
        <p:spPr>
          <a:xfrm>
            <a:off x="5148064" y="5406118"/>
            <a:ext cx="3467616" cy="338554"/>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斜面に大きな転石や落石はなかった</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488" y="2276872"/>
            <a:ext cx="4321181" cy="3106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1126" y="2312422"/>
            <a:ext cx="4197435" cy="3070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97173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41</a:t>
            </a:fld>
            <a:endParaRPr kumimoji="1" lang="ja-JP" altLang="en-US"/>
          </a:p>
        </p:txBody>
      </p:sp>
      <p:sp>
        <p:nvSpPr>
          <p:cNvPr id="5" name="正方形/長方形 4"/>
          <p:cNvSpPr/>
          <p:nvPr/>
        </p:nvSpPr>
        <p:spPr>
          <a:xfrm>
            <a:off x="1187624" y="1187460"/>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現地状況写真（Ａ）</a:t>
            </a:r>
            <a:endParaRPr lang="ja-JP" altLang="ja-JP" dirty="0"/>
          </a:p>
        </p:txBody>
      </p:sp>
      <p:sp>
        <p:nvSpPr>
          <p:cNvPr id="10"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ja-JP" altLang="en-US" sz="2400" dirty="0">
                <a:latin typeface="HGSｺﾞｼｯｸM" panose="020B0600000000000000" pitchFamily="50" charset="-128"/>
                <a:ea typeface="HGSｺﾞｼｯｸM" panose="020B0600000000000000" pitchFamily="50" charset="-128"/>
              </a:rPr>
              <a:t> </a:t>
            </a:r>
            <a:r>
              <a:rPr lang="ja-JP" altLang="en-US" sz="2400" dirty="0" smtClean="0">
                <a:latin typeface="HGSｺﾞｼｯｸM" panose="020B0600000000000000" pitchFamily="50" charset="-128"/>
                <a:ea typeface="HGSｺﾞｼｯｸM" panose="020B0600000000000000" pitchFamily="50" charset="-128"/>
              </a:rPr>
              <a:t>４）</a:t>
            </a:r>
            <a:r>
              <a:rPr lang="ja-JP" altLang="en-US" sz="2400" dirty="0">
                <a:latin typeface="HGSｺﾞｼｯｸM" panose="020B0600000000000000" pitchFamily="50" charset="-128"/>
                <a:ea typeface="HGSｺﾞｼｯｸM" panose="020B0600000000000000" pitchFamily="50" charset="-128"/>
              </a:rPr>
              <a:t>現地確認結果（国道</a:t>
            </a:r>
            <a:r>
              <a:rPr lang="en-US" altLang="ja-JP" sz="2400" dirty="0">
                <a:latin typeface="HGSｺﾞｼｯｸM" panose="020B0600000000000000" pitchFamily="50" charset="-128"/>
                <a:ea typeface="HGSｺﾞｼｯｸM" panose="020B0600000000000000" pitchFamily="50" charset="-128"/>
              </a:rPr>
              <a:t>423</a:t>
            </a:r>
            <a:r>
              <a:rPr lang="ja-JP" altLang="en-US" sz="2400" dirty="0">
                <a:latin typeface="HGSｺﾞｼｯｸM" panose="020B0600000000000000" pitchFamily="50" charset="-128"/>
                <a:ea typeface="HGSｺﾞｼｯｸM" panose="020B0600000000000000" pitchFamily="50" charset="-128"/>
              </a:rPr>
              <a:t>号）</a:t>
            </a:r>
            <a:endParaRPr lang="zh-TW" altLang="en-US" sz="2200" dirty="0">
              <a:latin typeface="HGSｺﾞｼｯｸM" panose="020B0600000000000000" pitchFamily="50" charset="-128"/>
              <a:ea typeface="HGSｺﾞｼｯｸM" panose="020B0600000000000000" pitchFamily="50" charset="-128"/>
            </a:endParaRPr>
          </a:p>
        </p:txBody>
      </p:sp>
      <p:pic>
        <p:nvPicPr>
          <p:cNvPr id="14" name="Picture 4" descr="\\10000ws200594\H\【１９】都市基盤施設維持管理審議会\H28年度\●異常気象時事前通行規制区間関連\160912_現地確認写真\国道４２３号\DSCF33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319" y="1949451"/>
            <a:ext cx="4427984" cy="3320987"/>
          </a:xfrm>
          <a:prstGeom prst="rect">
            <a:avLst/>
          </a:prstGeom>
          <a:noFill/>
          <a:extLst>
            <a:ext uri="{909E8E84-426E-40DD-AFC4-6F175D3DCCD1}">
              <a14:hiddenFill xmlns:a14="http://schemas.microsoft.com/office/drawing/2010/main">
                <a:solidFill>
                  <a:srgbClr val="FFFFFF"/>
                </a:solidFill>
              </a14:hiddenFill>
            </a:ext>
          </a:extLst>
        </p:spPr>
      </p:pic>
      <p:sp>
        <p:nvSpPr>
          <p:cNvPr id="15" name="円/楕円 14"/>
          <p:cNvSpPr/>
          <p:nvPr/>
        </p:nvSpPr>
        <p:spPr>
          <a:xfrm rot="20436377">
            <a:off x="308893" y="2434975"/>
            <a:ext cx="3417278" cy="276022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480318" y="5292497"/>
            <a:ext cx="3877985" cy="584775"/>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急斜面に転石あり</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⇒落石の可能性のある石は撤去等が必要</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922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1970938"/>
            <a:ext cx="4349426" cy="3262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テキスト ボックス 17"/>
          <p:cNvSpPr txBox="1"/>
          <p:nvPr/>
        </p:nvSpPr>
        <p:spPr>
          <a:xfrm>
            <a:off x="6080250" y="5292497"/>
            <a:ext cx="1620957" cy="338554"/>
          </a:xfrm>
          <a:prstGeom prst="rect">
            <a:avLst/>
          </a:prstGeom>
          <a:solidFill>
            <a:schemeClr val="bg1"/>
          </a:solidFill>
          <a:ln>
            <a:solidFill>
              <a:schemeClr val="tx1"/>
            </a:solidFill>
            <a:prstDash val="solid"/>
          </a:ln>
        </p:spPr>
        <p:txBody>
          <a:bodyPr wrap="none" rtlCol="0">
            <a:spAutoFit/>
          </a:bodyPr>
          <a:lstStyle/>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斜面</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の確認状況</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2" name="正方形/長方形 11"/>
          <p:cNvSpPr/>
          <p:nvPr/>
        </p:nvSpPr>
        <p:spPr>
          <a:xfrm>
            <a:off x="5651982" y="0"/>
            <a:ext cx="3528530" cy="307777"/>
          </a:xfrm>
          <a:prstGeom prst="rect">
            <a:avLst/>
          </a:prstGeom>
        </p:spPr>
        <p:txBody>
          <a:bodyPr wrap="none">
            <a:spAutoFit/>
          </a:bodyPr>
          <a:lstStyle/>
          <a:p>
            <a:r>
              <a:rPr lang="ja-JP" altLang="en-US" sz="1400" dirty="0" smtClean="0"/>
              <a:t>（参考）</a:t>
            </a:r>
            <a:r>
              <a:rPr lang="en-US" altLang="ja-JP" sz="1400" dirty="0" smtClean="0"/>
              <a:t>H28</a:t>
            </a:r>
            <a:r>
              <a:rPr lang="ja-JP" altLang="en-US" sz="1400" dirty="0" smtClean="0"/>
              <a:t> 第</a:t>
            </a:r>
            <a:r>
              <a:rPr lang="en-US" altLang="ja-JP" sz="1400" dirty="0" smtClean="0"/>
              <a:t>2</a:t>
            </a:r>
            <a:r>
              <a:rPr lang="ja-JP" altLang="en-US" sz="1400" dirty="0" smtClean="0"/>
              <a:t>回道路・橋梁等部会資料より</a:t>
            </a:r>
            <a:endParaRPr lang="ja-JP" altLang="ja-JP" sz="1400" dirty="0"/>
          </a:p>
        </p:txBody>
      </p:sp>
    </p:spTree>
    <p:extLst>
      <p:ext uri="{BB962C8B-B14F-4D97-AF65-F5344CB8AC3E}">
        <p14:creationId xmlns:p14="http://schemas.microsoft.com/office/powerpoint/2010/main" val="26862629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155" y="1556793"/>
            <a:ext cx="3650309"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42</a:t>
            </a:fld>
            <a:endParaRPr kumimoji="1" lang="ja-JP" altLang="en-US"/>
          </a:p>
        </p:txBody>
      </p:sp>
      <p:sp>
        <p:nvSpPr>
          <p:cNvPr id="5" name="正方形/長方形 4"/>
          <p:cNvSpPr/>
          <p:nvPr/>
        </p:nvSpPr>
        <p:spPr>
          <a:xfrm>
            <a:off x="1187624" y="1187460"/>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現地状況写真（Ｂ及びＣ）</a:t>
            </a:r>
            <a:endParaRPr lang="ja-JP" altLang="ja-JP" dirty="0"/>
          </a:p>
        </p:txBody>
      </p:sp>
      <p:sp>
        <p:nvSpPr>
          <p:cNvPr id="10"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ja-JP" altLang="en-US" sz="2400" dirty="0">
                <a:latin typeface="HGSｺﾞｼｯｸM" panose="020B0600000000000000" pitchFamily="50" charset="-128"/>
                <a:ea typeface="HGSｺﾞｼｯｸM" panose="020B0600000000000000" pitchFamily="50" charset="-128"/>
              </a:rPr>
              <a:t> </a:t>
            </a:r>
            <a:r>
              <a:rPr lang="ja-JP" altLang="en-US" sz="2400" dirty="0" smtClean="0">
                <a:latin typeface="HGSｺﾞｼｯｸM" panose="020B0600000000000000" pitchFamily="50" charset="-128"/>
                <a:ea typeface="HGSｺﾞｼｯｸM" panose="020B0600000000000000" pitchFamily="50" charset="-128"/>
              </a:rPr>
              <a:t>４）</a:t>
            </a:r>
            <a:r>
              <a:rPr lang="ja-JP" altLang="en-US" sz="2400" dirty="0">
                <a:latin typeface="HGSｺﾞｼｯｸM" panose="020B0600000000000000" pitchFamily="50" charset="-128"/>
                <a:ea typeface="HGSｺﾞｼｯｸM" panose="020B0600000000000000" pitchFamily="50" charset="-128"/>
              </a:rPr>
              <a:t>現地確認結果（国道</a:t>
            </a:r>
            <a:r>
              <a:rPr lang="en-US" altLang="ja-JP" sz="2400" dirty="0">
                <a:latin typeface="HGSｺﾞｼｯｸM" panose="020B0600000000000000" pitchFamily="50" charset="-128"/>
                <a:ea typeface="HGSｺﾞｼｯｸM" panose="020B0600000000000000" pitchFamily="50" charset="-128"/>
              </a:rPr>
              <a:t>423</a:t>
            </a:r>
            <a:r>
              <a:rPr lang="ja-JP" altLang="en-US" sz="2400" dirty="0">
                <a:latin typeface="HGSｺﾞｼｯｸM" panose="020B0600000000000000" pitchFamily="50" charset="-128"/>
                <a:ea typeface="HGSｺﾞｼｯｸM" panose="020B0600000000000000" pitchFamily="50" charset="-128"/>
              </a:rPr>
              <a:t>号）</a:t>
            </a:r>
            <a:endParaRPr lang="zh-TW" altLang="en-US" sz="2200" dirty="0">
              <a:latin typeface="HGSｺﾞｼｯｸM" panose="020B0600000000000000" pitchFamily="50" charset="-128"/>
              <a:ea typeface="HGSｺﾞｼｯｸM" panose="020B0600000000000000" pitchFamily="50" charset="-128"/>
            </a:endParaRPr>
          </a:p>
        </p:txBody>
      </p:sp>
      <p:sp>
        <p:nvSpPr>
          <p:cNvPr id="15" name="円/楕円 14"/>
          <p:cNvSpPr/>
          <p:nvPr/>
        </p:nvSpPr>
        <p:spPr>
          <a:xfrm rot="1223126">
            <a:off x="1400976" y="2108596"/>
            <a:ext cx="2686523" cy="191973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2599" y="1589955"/>
            <a:ext cx="3587790" cy="2689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736" y="4096184"/>
            <a:ext cx="3470739" cy="2601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円/楕円 16"/>
          <p:cNvSpPr/>
          <p:nvPr/>
        </p:nvSpPr>
        <p:spPr>
          <a:xfrm rot="5753268">
            <a:off x="5691188" y="2742839"/>
            <a:ext cx="2480322" cy="64690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5004048" y="4077072"/>
            <a:ext cx="3877985" cy="584775"/>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吹付にひび割れ</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⇒変状を確認し必要に応じて対策を検討</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0" name="円/楕円 19"/>
          <p:cNvSpPr/>
          <p:nvPr/>
        </p:nvSpPr>
        <p:spPr>
          <a:xfrm rot="431154">
            <a:off x="2794053" y="4617659"/>
            <a:ext cx="2686523" cy="191973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857438" y="5652537"/>
            <a:ext cx="2236510" cy="584775"/>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ネット内に落石が堆積</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⇒撤去が必要</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6" name="テキスト ボックス 15"/>
          <p:cNvSpPr txBox="1"/>
          <p:nvPr/>
        </p:nvSpPr>
        <p:spPr>
          <a:xfrm>
            <a:off x="35496" y="3803796"/>
            <a:ext cx="2236510" cy="584775"/>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ネットの破損・ゆるみ</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⇒補修が必要</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2" name="下矢印 21"/>
          <p:cNvSpPr/>
          <p:nvPr/>
        </p:nvSpPr>
        <p:spPr>
          <a:xfrm rot="16200000">
            <a:off x="5483748" y="5672897"/>
            <a:ext cx="732787" cy="2520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6012160" y="5313982"/>
            <a:ext cx="3024335" cy="923330"/>
          </a:xfrm>
          <a:prstGeom prst="rect">
            <a:avLst/>
          </a:prstGeom>
          <a:solidFill>
            <a:schemeClr val="bg1"/>
          </a:solidFill>
          <a:ln>
            <a:solidFill>
              <a:schemeClr val="tx1"/>
            </a:solidFill>
            <a:prstDash val="solid"/>
          </a:ln>
        </p:spPr>
        <p:txBody>
          <a:bodyPr wrap="square" rtlCol="0">
            <a:spAutoFit/>
          </a:bodyPr>
          <a:lstStyle/>
          <a:p>
            <a:r>
              <a:rPr lang="ja-JP" altLang="en-US"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踏査による現地確認ができておらず、道路管理者による再度の確認が必要</a:t>
            </a:r>
            <a:endParaRPr lang="en-US" altLang="ja-JP"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4" name="正方形/長方形 23"/>
          <p:cNvSpPr/>
          <p:nvPr/>
        </p:nvSpPr>
        <p:spPr>
          <a:xfrm>
            <a:off x="5651982" y="0"/>
            <a:ext cx="3528530" cy="307777"/>
          </a:xfrm>
          <a:prstGeom prst="rect">
            <a:avLst/>
          </a:prstGeom>
        </p:spPr>
        <p:txBody>
          <a:bodyPr wrap="none">
            <a:spAutoFit/>
          </a:bodyPr>
          <a:lstStyle/>
          <a:p>
            <a:r>
              <a:rPr lang="ja-JP" altLang="en-US" sz="1400" dirty="0" smtClean="0"/>
              <a:t>（参考）</a:t>
            </a:r>
            <a:r>
              <a:rPr lang="en-US" altLang="ja-JP" sz="1400" dirty="0" smtClean="0"/>
              <a:t>H28</a:t>
            </a:r>
            <a:r>
              <a:rPr lang="ja-JP" altLang="en-US" sz="1400" dirty="0" smtClean="0"/>
              <a:t> 第</a:t>
            </a:r>
            <a:r>
              <a:rPr lang="en-US" altLang="ja-JP" sz="1400" dirty="0" smtClean="0"/>
              <a:t>2</a:t>
            </a:r>
            <a:r>
              <a:rPr lang="ja-JP" altLang="en-US" sz="1400" dirty="0" smtClean="0"/>
              <a:t>回道路・橋梁等部会資料より</a:t>
            </a:r>
            <a:endParaRPr lang="ja-JP" altLang="ja-JP" sz="1400" dirty="0"/>
          </a:p>
        </p:txBody>
      </p:sp>
    </p:spTree>
    <p:extLst>
      <p:ext uri="{BB962C8B-B14F-4D97-AF65-F5344CB8AC3E}">
        <p14:creationId xmlns:p14="http://schemas.microsoft.com/office/powerpoint/2010/main" val="8183927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1"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2332" y="2884159"/>
            <a:ext cx="4057652" cy="3043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356" y="2906041"/>
            <a:ext cx="4057652" cy="3043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43</a:t>
            </a:fld>
            <a:endParaRPr kumimoji="1" lang="ja-JP" altLang="en-US"/>
          </a:p>
        </p:txBody>
      </p:sp>
      <p:sp>
        <p:nvSpPr>
          <p:cNvPr id="5" name="正方形/長方形 4"/>
          <p:cNvSpPr/>
          <p:nvPr/>
        </p:nvSpPr>
        <p:spPr>
          <a:xfrm>
            <a:off x="1187624" y="1187460"/>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現地状況写真（Ｂ） </a:t>
            </a:r>
            <a:r>
              <a:rPr lang="en-US" altLang="ja-JP" dirty="0"/>
              <a:t>【</a:t>
            </a:r>
            <a:r>
              <a:rPr lang="en-US" altLang="ja-JP" dirty="0" smtClean="0"/>
              <a:t>11/</a:t>
            </a:r>
            <a:r>
              <a:rPr lang="en-US" altLang="ja-JP" dirty="0"/>
              <a:t>28</a:t>
            </a:r>
            <a:r>
              <a:rPr lang="ja-JP" altLang="en-US" dirty="0" smtClean="0"/>
              <a:t> </a:t>
            </a:r>
            <a:r>
              <a:rPr lang="ja-JP" altLang="en-US" dirty="0"/>
              <a:t>現地確認を実施</a:t>
            </a:r>
            <a:r>
              <a:rPr lang="en-US" altLang="ja-JP" dirty="0" smtClean="0"/>
              <a:t>】</a:t>
            </a:r>
            <a:endParaRPr lang="ja-JP" altLang="ja-JP" dirty="0"/>
          </a:p>
        </p:txBody>
      </p:sp>
      <p:sp>
        <p:nvSpPr>
          <p:cNvPr id="10"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ja-JP" altLang="en-US" sz="2400" dirty="0">
                <a:latin typeface="HGSｺﾞｼｯｸM" panose="020B0600000000000000" pitchFamily="50" charset="-128"/>
                <a:ea typeface="HGSｺﾞｼｯｸM" panose="020B0600000000000000" pitchFamily="50" charset="-128"/>
              </a:rPr>
              <a:t> </a:t>
            </a:r>
            <a:r>
              <a:rPr lang="ja-JP" altLang="en-US" sz="2400" dirty="0" smtClean="0">
                <a:latin typeface="HGSｺﾞｼｯｸM" panose="020B0600000000000000" pitchFamily="50" charset="-128"/>
                <a:ea typeface="HGSｺﾞｼｯｸM" panose="020B0600000000000000" pitchFamily="50" charset="-128"/>
              </a:rPr>
              <a:t>４）</a:t>
            </a:r>
            <a:r>
              <a:rPr lang="ja-JP" altLang="en-US" sz="2400" dirty="0">
                <a:latin typeface="HGSｺﾞｼｯｸM" panose="020B0600000000000000" pitchFamily="50" charset="-128"/>
                <a:ea typeface="HGSｺﾞｼｯｸM" panose="020B0600000000000000" pitchFamily="50" charset="-128"/>
              </a:rPr>
              <a:t>現地確認結果（国道</a:t>
            </a:r>
            <a:r>
              <a:rPr lang="en-US" altLang="ja-JP" sz="2400" dirty="0">
                <a:latin typeface="HGSｺﾞｼｯｸM" panose="020B0600000000000000" pitchFamily="50" charset="-128"/>
                <a:ea typeface="HGSｺﾞｼｯｸM" panose="020B0600000000000000" pitchFamily="50" charset="-128"/>
              </a:rPr>
              <a:t>423</a:t>
            </a:r>
            <a:r>
              <a:rPr lang="ja-JP" altLang="en-US" sz="2400" dirty="0">
                <a:latin typeface="HGSｺﾞｼｯｸM" panose="020B0600000000000000" pitchFamily="50" charset="-128"/>
                <a:ea typeface="HGSｺﾞｼｯｸM" panose="020B0600000000000000" pitchFamily="50" charset="-128"/>
              </a:rPr>
              <a:t>号）</a:t>
            </a:r>
            <a:endParaRPr lang="zh-TW" altLang="en-US" sz="2200" dirty="0">
              <a:latin typeface="HGSｺﾞｼｯｸM" panose="020B0600000000000000" pitchFamily="50" charset="-128"/>
              <a:ea typeface="HGSｺﾞｼｯｸM" panose="020B0600000000000000" pitchFamily="50" charset="-128"/>
            </a:endParaRPr>
          </a:p>
        </p:txBody>
      </p:sp>
      <p:sp>
        <p:nvSpPr>
          <p:cNvPr id="17" name="円/楕円 16"/>
          <p:cNvSpPr/>
          <p:nvPr/>
        </p:nvSpPr>
        <p:spPr>
          <a:xfrm rot="5724104">
            <a:off x="1479203" y="4027524"/>
            <a:ext cx="2774147" cy="61371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5742903" y="5949280"/>
            <a:ext cx="2236510" cy="338554"/>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落石防止網に破損あり</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5" name="正方形/長方形 24"/>
          <p:cNvSpPr/>
          <p:nvPr/>
        </p:nvSpPr>
        <p:spPr>
          <a:xfrm>
            <a:off x="6516216" y="3644363"/>
            <a:ext cx="720080" cy="936104"/>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523" y="1700808"/>
            <a:ext cx="2208245"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テキスト ボックス 17"/>
          <p:cNvSpPr txBox="1"/>
          <p:nvPr/>
        </p:nvSpPr>
        <p:spPr>
          <a:xfrm>
            <a:off x="1599519" y="5978960"/>
            <a:ext cx="2031325" cy="338554"/>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ひび割れに進展なし</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5129" name="Picture 9"/>
          <p:cNvPicPr>
            <a:picLocks noChangeAspect="1" noChangeArrowheads="1"/>
          </p:cNvPicPr>
          <p:nvPr/>
        </p:nvPicPr>
        <p:blipFill rotWithShape="1">
          <a:blip r:embed="rId6">
            <a:extLst>
              <a:ext uri="{28A0092B-C50C-407E-A947-70E740481C1C}">
                <a14:useLocalDpi xmlns:a14="http://schemas.microsoft.com/office/drawing/2010/main" val="0"/>
              </a:ext>
            </a:extLst>
          </a:blip>
          <a:srcRect l="36704" t="21212" r="28305" b="25866"/>
          <a:stretch/>
        </p:blipFill>
        <p:spPr bwMode="auto">
          <a:xfrm>
            <a:off x="7105650" y="1166673"/>
            <a:ext cx="1930846" cy="2190319"/>
          </a:xfrm>
          <a:prstGeom prst="rect">
            <a:avLst/>
          </a:prstGeom>
          <a:noFill/>
          <a:ln w="571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40499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0467" y="2279611"/>
            <a:ext cx="4248472" cy="3093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44</a:t>
            </a:fld>
            <a:endParaRPr kumimoji="1" lang="ja-JP" altLang="en-US"/>
          </a:p>
        </p:txBody>
      </p:sp>
      <p:sp>
        <p:nvSpPr>
          <p:cNvPr id="5" name="正方形/長方形 4"/>
          <p:cNvSpPr/>
          <p:nvPr/>
        </p:nvSpPr>
        <p:spPr>
          <a:xfrm>
            <a:off x="1187624" y="1187460"/>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a:t>
            </a:r>
            <a:r>
              <a:rPr lang="en-US" altLang="ja-JP" dirty="0" smtClean="0"/>
              <a:t>A</a:t>
            </a:r>
            <a:r>
              <a:rPr lang="ja-JP" altLang="en-US" dirty="0" smtClean="0"/>
              <a:t>及び</a:t>
            </a:r>
            <a:r>
              <a:rPr lang="en-US" altLang="ja-JP" dirty="0" smtClean="0"/>
              <a:t>C</a:t>
            </a:r>
            <a:r>
              <a:rPr lang="ja-JP" altLang="en-US" dirty="0" smtClean="0"/>
              <a:t>） </a:t>
            </a:r>
            <a:r>
              <a:rPr lang="en-US" altLang="ja-JP" dirty="0"/>
              <a:t>【</a:t>
            </a:r>
            <a:r>
              <a:rPr lang="en-US" altLang="ja-JP" dirty="0" smtClean="0"/>
              <a:t>11/28</a:t>
            </a:r>
            <a:r>
              <a:rPr lang="ja-JP" altLang="en-US" dirty="0" smtClean="0"/>
              <a:t> </a:t>
            </a:r>
            <a:r>
              <a:rPr lang="ja-JP" altLang="en-US" dirty="0"/>
              <a:t>現地確認を実施</a:t>
            </a:r>
            <a:r>
              <a:rPr lang="en-US" altLang="ja-JP" dirty="0" smtClean="0"/>
              <a:t>】</a:t>
            </a:r>
            <a:endParaRPr lang="ja-JP" altLang="ja-JP" dirty="0"/>
          </a:p>
        </p:txBody>
      </p:sp>
      <p:sp>
        <p:nvSpPr>
          <p:cNvPr id="10"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ja-JP" altLang="en-US" sz="2400" dirty="0">
                <a:latin typeface="HGSｺﾞｼｯｸM" panose="020B0600000000000000" pitchFamily="50" charset="-128"/>
                <a:ea typeface="HGSｺﾞｼｯｸM" panose="020B0600000000000000" pitchFamily="50" charset="-128"/>
              </a:rPr>
              <a:t> </a:t>
            </a:r>
            <a:r>
              <a:rPr lang="ja-JP" altLang="en-US" sz="2400" dirty="0" smtClean="0">
                <a:latin typeface="HGSｺﾞｼｯｸM" panose="020B0600000000000000" pitchFamily="50" charset="-128"/>
                <a:ea typeface="HGSｺﾞｼｯｸM" panose="020B0600000000000000" pitchFamily="50" charset="-128"/>
              </a:rPr>
              <a:t>４）</a:t>
            </a:r>
            <a:r>
              <a:rPr lang="ja-JP" altLang="en-US" sz="2400" dirty="0">
                <a:latin typeface="HGSｺﾞｼｯｸM" panose="020B0600000000000000" pitchFamily="50" charset="-128"/>
                <a:ea typeface="HGSｺﾞｼｯｸM" panose="020B0600000000000000" pitchFamily="50" charset="-128"/>
              </a:rPr>
              <a:t>現地確認結果（国道</a:t>
            </a:r>
            <a:r>
              <a:rPr lang="en-US" altLang="ja-JP" sz="2400" dirty="0">
                <a:latin typeface="HGSｺﾞｼｯｸM" panose="020B0600000000000000" pitchFamily="50" charset="-128"/>
                <a:ea typeface="HGSｺﾞｼｯｸM" panose="020B0600000000000000" pitchFamily="50" charset="-128"/>
              </a:rPr>
              <a:t>423</a:t>
            </a:r>
            <a:r>
              <a:rPr lang="ja-JP" altLang="en-US" sz="2400" dirty="0">
                <a:latin typeface="HGSｺﾞｼｯｸM" panose="020B0600000000000000" pitchFamily="50" charset="-128"/>
                <a:ea typeface="HGSｺﾞｼｯｸM" panose="020B0600000000000000" pitchFamily="50" charset="-128"/>
              </a:rPr>
              <a:t>号）</a:t>
            </a:r>
            <a:endParaRPr lang="zh-TW" altLang="en-US" sz="2200" dirty="0">
              <a:latin typeface="HGSｺﾞｼｯｸM" panose="020B0600000000000000" pitchFamily="50" charset="-128"/>
              <a:ea typeface="HGSｺﾞｼｯｸM" panose="020B0600000000000000" pitchFamily="50" charset="-128"/>
            </a:endParaRPr>
          </a:p>
        </p:txBody>
      </p:sp>
      <p:sp>
        <p:nvSpPr>
          <p:cNvPr id="17" name="円/楕円 16"/>
          <p:cNvSpPr/>
          <p:nvPr/>
        </p:nvSpPr>
        <p:spPr>
          <a:xfrm rot="20377191">
            <a:off x="4770229" y="2123267"/>
            <a:ext cx="3786957" cy="260631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5004048" y="5456244"/>
            <a:ext cx="3595856" cy="338554"/>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落石防止網内に落石が堆積（</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C</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区間）</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4" name="テキスト ボックス 13"/>
          <p:cNvSpPr txBox="1"/>
          <p:nvPr/>
        </p:nvSpPr>
        <p:spPr>
          <a:xfrm>
            <a:off x="1159641" y="5456244"/>
            <a:ext cx="2783134" cy="584775"/>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斜面</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上</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に転石存在（</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A</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区間）</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⇒落石防止対策が必要</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16" name="図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2279611"/>
            <a:ext cx="4195137" cy="3029017"/>
          </a:xfrm>
          <a:prstGeom prst="rect">
            <a:avLst/>
          </a:prstGeom>
        </p:spPr>
      </p:pic>
      <p:sp>
        <p:nvSpPr>
          <p:cNvPr id="20" name="円/楕円 19"/>
          <p:cNvSpPr/>
          <p:nvPr/>
        </p:nvSpPr>
        <p:spPr>
          <a:xfrm rot="20377191">
            <a:off x="144940" y="2380484"/>
            <a:ext cx="2802106" cy="158614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562576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45</a:t>
            </a:fld>
            <a:endParaRPr kumimoji="1" lang="ja-JP" altLang="en-US"/>
          </a:p>
        </p:txBody>
      </p:sp>
      <p:sp>
        <p:nvSpPr>
          <p:cNvPr id="5" name="正方形/長方形 4"/>
          <p:cNvSpPr/>
          <p:nvPr/>
        </p:nvSpPr>
        <p:spPr>
          <a:xfrm>
            <a:off x="1187624" y="1124744"/>
            <a:ext cx="7416824" cy="369332"/>
          </a:xfrm>
          <a:prstGeom prst="rect">
            <a:avLst/>
          </a:prstGeom>
        </p:spPr>
        <p:txBody>
          <a:bodyPr wrap="square">
            <a:spAutoFit/>
          </a:bodyPr>
          <a:lstStyle/>
          <a:p>
            <a:r>
              <a:rPr lang="ja-JP" altLang="en-US" dirty="0" smtClean="0"/>
              <a:t>７</a:t>
            </a:r>
            <a:r>
              <a:rPr lang="ja-JP" altLang="ja-JP" dirty="0" smtClean="0"/>
              <a:t>．</a:t>
            </a:r>
            <a:r>
              <a:rPr lang="ja-JP" altLang="en-US" dirty="0" smtClean="0"/>
              <a:t>所見</a:t>
            </a:r>
            <a:endParaRPr lang="ja-JP" altLang="ja-JP" dirty="0"/>
          </a:p>
        </p:txBody>
      </p:sp>
      <p:sp>
        <p:nvSpPr>
          <p:cNvPr id="9"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ja-JP" altLang="en-US" sz="2400" dirty="0">
                <a:latin typeface="HGSｺﾞｼｯｸM" panose="020B0600000000000000" pitchFamily="50" charset="-128"/>
                <a:ea typeface="HGSｺﾞｼｯｸM" panose="020B0600000000000000" pitchFamily="50" charset="-128"/>
              </a:rPr>
              <a:t> </a:t>
            </a:r>
            <a:r>
              <a:rPr lang="ja-JP" altLang="en-US" sz="2400" dirty="0" smtClean="0">
                <a:latin typeface="HGSｺﾞｼｯｸM" panose="020B0600000000000000" pitchFamily="50" charset="-128"/>
                <a:ea typeface="HGSｺﾞｼｯｸM" panose="020B0600000000000000" pitchFamily="50" charset="-128"/>
              </a:rPr>
              <a:t>４）</a:t>
            </a:r>
            <a:r>
              <a:rPr lang="ja-JP" altLang="en-US" sz="2400" dirty="0">
                <a:latin typeface="HGSｺﾞｼｯｸM" panose="020B0600000000000000" pitchFamily="50" charset="-128"/>
                <a:ea typeface="HGSｺﾞｼｯｸM" panose="020B0600000000000000" pitchFamily="50" charset="-128"/>
              </a:rPr>
              <a:t>現地確認結果（国道</a:t>
            </a:r>
            <a:r>
              <a:rPr lang="en-US" altLang="ja-JP" sz="2400" dirty="0">
                <a:latin typeface="HGSｺﾞｼｯｸM" panose="020B0600000000000000" pitchFamily="50" charset="-128"/>
                <a:ea typeface="HGSｺﾞｼｯｸM" panose="020B0600000000000000" pitchFamily="50" charset="-128"/>
              </a:rPr>
              <a:t>423</a:t>
            </a:r>
            <a:r>
              <a:rPr lang="ja-JP" altLang="en-US" sz="2400" dirty="0">
                <a:latin typeface="HGSｺﾞｼｯｸM" panose="020B0600000000000000" pitchFamily="50" charset="-128"/>
                <a:ea typeface="HGSｺﾞｼｯｸM" panose="020B0600000000000000" pitchFamily="50" charset="-128"/>
              </a:rPr>
              <a:t>号）</a:t>
            </a:r>
            <a:endParaRPr lang="zh-TW" altLang="en-US" sz="2200" dirty="0">
              <a:latin typeface="HGSｺﾞｼｯｸM" panose="020B0600000000000000" pitchFamily="50" charset="-128"/>
              <a:ea typeface="HGSｺﾞｼｯｸM" panose="020B0600000000000000" pitchFamily="50" charset="-128"/>
            </a:endParaRPr>
          </a:p>
        </p:txBody>
      </p:sp>
      <p:sp>
        <p:nvSpPr>
          <p:cNvPr id="10" name="正方形/長方形 9"/>
          <p:cNvSpPr/>
          <p:nvPr/>
        </p:nvSpPr>
        <p:spPr>
          <a:xfrm>
            <a:off x="1319514" y="1412776"/>
            <a:ext cx="7416824" cy="3693319"/>
          </a:xfrm>
          <a:prstGeom prst="rect">
            <a:avLst/>
          </a:prstGeom>
        </p:spPr>
        <p:txBody>
          <a:bodyPr wrap="square">
            <a:spAutoFit/>
          </a:bodyPr>
          <a:lstStyle/>
          <a:p>
            <a:r>
              <a:rPr lang="ja-JP" altLang="en-US" dirty="0" smtClean="0"/>
              <a:t>■構造物の安定性</a:t>
            </a:r>
            <a:endParaRPr lang="en-US" altLang="ja-JP" dirty="0" smtClean="0"/>
          </a:p>
          <a:p>
            <a:r>
              <a:rPr lang="ja-JP" altLang="en-US" dirty="0"/>
              <a:t>　</a:t>
            </a:r>
            <a:r>
              <a:rPr lang="ja-JP" altLang="en-US" dirty="0" smtClean="0"/>
              <a:t>○斜面</a:t>
            </a:r>
            <a:r>
              <a:rPr lang="ja-JP" altLang="en-US" dirty="0"/>
              <a:t>自体</a:t>
            </a:r>
            <a:r>
              <a:rPr lang="ja-JP" altLang="en-US" dirty="0" smtClean="0"/>
              <a:t>は安定</a:t>
            </a:r>
            <a:endParaRPr lang="en-US" altLang="ja-JP" dirty="0" smtClean="0"/>
          </a:p>
          <a:p>
            <a:r>
              <a:rPr lang="ja-JP" altLang="en-US" dirty="0" smtClean="0"/>
              <a:t>　○斜面上に大小多くの転石が散見され、必要に応じて落石対策が必要</a:t>
            </a:r>
            <a:endParaRPr lang="en-US" altLang="ja-JP" dirty="0" smtClean="0"/>
          </a:p>
          <a:p>
            <a:r>
              <a:rPr lang="ja-JP" altLang="en-US" dirty="0" smtClean="0"/>
              <a:t>　　　</a:t>
            </a:r>
            <a:r>
              <a:rPr lang="en-US" altLang="ja-JP" dirty="0" smtClean="0">
                <a:solidFill>
                  <a:srgbClr val="FF0000"/>
                </a:solidFill>
              </a:rPr>
              <a:t>【</a:t>
            </a:r>
            <a:r>
              <a:rPr lang="ja-JP" altLang="en-US" dirty="0" smtClean="0">
                <a:solidFill>
                  <a:srgbClr val="FF0000"/>
                </a:solidFill>
              </a:rPr>
              <a:t>追加対策</a:t>
            </a:r>
            <a:r>
              <a:rPr lang="en-US" altLang="ja-JP" dirty="0" smtClean="0">
                <a:solidFill>
                  <a:srgbClr val="FF0000"/>
                </a:solidFill>
              </a:rPr>
              <a:t>】</a:t>
            </a:r>
            <a:r>
              <a:rPr lang="ja-JP" altLang="en-US" dirty="0">
                <a:solidFill>
                  <a:srgbClr val="FF0000"/>
                </a:solidFill>
              </a:rPr>
              <a:t>落石防止</a:t>
            </a:r>
            <a:r>
              <a:rPr lang="ja-JP" altLang="en-US" dirty="0" smtClean="0">
                <a:solidFill>
                  <a:srgbClr val="FF0000"/>
                </a:solidFill>
              </a:rPr>
              <a:t>対策を検討</a:t>
            </a:r>
            <a:endParaRPr lang="en-US" altLang="ja-JP" baseline="30000" dirty="0" smtClean="0"/>
          </a:p>
          <a:p>
            <a:r>
              <a:rPr lang="ja-JP" altLang="en-US" dirty="0" smtClean="0"/>
              <a:t>　○一部の擁壁区間は草木の繁茂により斜面の状況を確認できなかった</a:t>
            </a:r>
            <a:endParaRPr lang="en-US" altLang="ja-JP" dirty="0" smtClean="0"/>
          </a:p>
          <a:p>
            <a:r>
              <a:rPr lang="ja-JP" altLang="en-US" dirty="0"/>
              <a:t>　　　</a:t>
            </a:r>
            <a:r>
              <a:rPr lang="en-US" altLang="ja-JP" dirty="0">
                <a:solidFill>
                  <a:srgbClr val="FF0000"/>
                </a:solidFill>
              </a:rPr>
              <a:t>【</a:t>
            </a:r>
            <a:r>
              <a:rPr lang="ja-JP" altLang="en-US" dirty="0">
                <a:solidFill>
                  <a:srgbClr val="FF0000"/>
                </a:solidFill>
              </a:rPr>
              <a:t>追加対策</a:t>
            </a:r>
            <a:r>
              <a:rPr lang="en-US" altLang="ja-JP" dirty="0" smtClean="0">
                <a:solidFill>
                  <a:srgbClr val="FF0000"/>
                </a:solidFill>
              </a:rPr>
              <a:t>】</a:t>
            </a:r>
            <a:r>
              <a:rPr lang="ja-JP" altLang="en-US" dirty="0">
                <a:solidFill>
                  <a:srgbClr val="FF0000"/>
                </a:solidFill>
              </a:rPr>
              <a:t>状況</a:t>
            </a:r>
            <a:r>
              <a:rPr lang="ja-JP" altLang="en-US" dirty="0" smtClean="0">
                <a:solidFill>
                  <a:srgbClr val="FF0000"/>
                </a:solidFill>
              </a:rPr>
              <a:t>確認</a:t>
            </a:r>
            <a:r>
              <a:rPr lang="ja-JP" altLang="en-US" dirty="0">
                <a:solidFill>
                  <a:srgbClr val="FF0000"/>
                </a:solidFill>
              </a:rPr>
              <a:t>後</a:t>
            </a:r>
            <a:r>
              <a:rPr lang="ja-JP" altLang="en-US" dirty="0" smtClean="0">
                <a:solidFill>
                  <a:srgbClr val="FF0000"/>
                </a:solidFill>
              </a:rPr>
              <a:t>に対応を検討</a:t>
            </a:r>
            <a:endParaRPr lang="en-US" altLang="ja-JP" dirty="0" smtClean="0">
              <a:solidFill>
                <a:srgbClr val="FF0000"/>
              </a:solidFill>
            </a:endParaRPr>
          </a:p>
          <a:p>
            <a:r>
              <a:rPr lang="en-US" altLang="ja-JP" dirty="0">
                <a:solidFill>
                  <a:srgbClr val="FF0000"/>
                </a:solidFill>
              </a:rPr>
              <a:t>	</a:t>
            </a:r>
            <a:r>
              <a:rPr lang="ja-JP" altLang="en-US" dirty="0" smtClean="0">
                <a:solidFill>
                  <a:srgbClr val="FF0000"/>
                </a:solidFill>
              </a:rPr>
              <a:t>⇒転石や落石等は確認されなかった。</a:t>
            </a:r>
            <a:endParaRPr lang="en-US" altLang="ja-JP" dirty="0">
              <a:solidFill>
                <a:srgbClr val="FF0000"/>
              </a:solidFill>
            </a:endParaRPr>
          </a:p>
          <a:p>
            <a:pPr marL="261938" indent="-261938"/>
            <a:r>
              <a:rPr lang="ja-JP" altLang="en-US" dirty="0" smtClean="0"/>
              <a:t>　○Ｂ及びＣ区間は、車中からの目視及びカルテによる確認を行った。ネットの破損やゆるみは、道路側に落石が生じない対策が必要</a:t>
            </a:r>
            <a:endParaRPr lang="en-US" altLang="ja-JP" dirty="0" smtClean="0"/>
          </a:p>
          <a:p>
            <a:pPr marL="261938" indent="-261938"/>
            <a:r>
              <a:rPr lang="ja-JP" altLang="en-US" dirty="0"/>
              <a:t>　　　</a:t>
            </a:r>
            <a:r>
              <a:rPr lang="en-US" altLang="ja-JP" dirty="0">
                <a:solidFill>
                  <a:srgbClr val="FF0000"/>
                </a:solidFill>
              </a:rPr>
              <a:t>【</a:t>
            </a:r>
            <a:r>
              <a:rPr lang="ja-JP" altLang="en-US" dirty="0">
                <a:solidFill>
                  <a:srgbClr val="FF0000"/>
                </a:solidFill>
              </a:rPr>
              <a:t>追加対策</a:t>
            </a:r>
            <a:r>
              <a:rPr lang="en-US" altLang="ja-JP" dirty="0" smtClean="0">
                <a:solidFill>
                  <a:srgbClr val="FF0000"/>
                </a:solidFill>
              </a:rPr>
              <a:t>】</a:t>
            </a:r>
            <a:r>
              <a:rPr lang="ja-JP" altLang="en-US" dirty="0" smtClean="0">
                <a:solidFill>
                  <a:srgbClr val="FF0000"/>
                </a:solidFill>
              </a:rPr>
              <a:t>ネットの補修、ネット内の落石の撤去</a:t>
            </a:r>
            <a:endParaRPr lang="en-US" altLang="ja-JP" dirty="0" smtClean="0">
              <a:solidFill>
                <a:srgbClr val="FF0000"/>
              </a:solidFill>
            </a:endParaRPr>
          </a:p>
          <a:p>
            <a:pPr marL="261938" indent="-261938"/>
            <a:r>
              <a:rPr lang="ja-JP" altLang="en-US" dirty="0"/>
              <a:t>　</a:t>
            </a:r>
            <a:r>
              <a:rPr lang="ja-JP" altLang="en-US" dirty="0" smtClean="0"/>
              <a:t>○Ｂ及びＣ区間の吹付コンクリートで、幅の大きなひび割れが気になる。現状を確認して対策要否を含めた確認が必要</a:t>
            </a:r>
            <a:endParaRPr lang="en-US" altLang="ja-JP" dirty="0" smtClean="0"/>
          </a:p>
          <a:p>
            <a:pPr marL="261938" indent="-261938"/>
            <a:r>
              <a:rPr lang="ja-JP" altLang="en-US" dirty="0" smtClean="0">
                <a:solidFill>
                  <a:srgbClr val="FF0000"/>
                </a:solidFill>
              </a:rPr>
              <a:t>　</a:t>
            </a:r>
            <a:r>
              <a:rPr lang="ja-JP" altLang="en-US" dirty="0"/>
              <a:t>　　</a:t>
            </a:r>
            <a:r>
              <a:rPr lang="en-US" altLang="ja-JP" dirty="0" smtClean="0">
                <a:solidFill>
                  <a:srgbClr val="FF0000"/>
                </a:solidFill>
              </a:rPr>
              <a:t>【</a:t>
            </a:r>
            <a:r>
              <a:rPr lang="ja-JP" altLang="en-US" dirty="0">
                <a:solidFill>
                  <a:srgbClr val="FF0000"/>
                </a:solidFill>
              </a:rPr>
              <a:t>追加対策</a:t>
            </a:r>
            <a:r>
              <a:rPr lang="en-US" altLang="ja-JP" dirty="0" smtClean="0">
                <a:solidFill>
                  <a:srgbClr val="FF0000"/>
                </a:solidFill>
              </a:rPr>
              <a:t>】</a:t>
            </a:r>
            <a:r>
              <a:rPr lang="ja-JP" altLang="en-US" dirty="0" smtClean="0">
                <a:solidFill>
                  <a:srgbClr val="FF0000"/>
                </a:solidFill>
              </a:rPr>
              <a:t>ひび割れの変状を経過観察</a:t>
            </a:r>
            <a:endParaRPr lang="en-US" altLang="ja-JP" dirty="0">
              <a:solidFill>
                <a:srgbClr val="FF0000"/>
              </a:solidFill>
            </a:endParaRPr>
          </a:p>
        </p:txBody>
      </p:sp>
      <p:sp>
        <p:nvSpPr>
          <p:cNvPr id="12" name="下矢印 11"/>
          <p:cNvSpPr/>
          <p:nvPr/>
        </p:nvSpPr>
        <p:spPr>
          <a:xfrm rot="16200000">
            <a:off x="1561358" y="6251003"/>
            <a:ext cx="620688" cy="5040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2195736" y="6308640"/>
            <a:ext cx="5472608" cy="453183"/>
          </a:xfrm>
          <a:prstGeom prst="rect">
            <a:avLst/>
          </a:prstGeom>
          <a:ln w="63500" cmpd="thinThick">
            <a:solidFill>
              <a:schemeClr val="tx1"/>
            </a:solidFill>
          </a:ln>
        </p:spPr>
        <p:txBody>
          <a:bodyPr wrap="square" lIns="108000" tIns="72000" rIns="108000" bIns="72000">
            <a:spAutoFit/>
          </a:bodyPr>
          <a:lstStyle/>
          <a:p>
            <a:r>
              <a:rPr lang="ja-JP" altLang="en-US" sz="2000" dirty="0" smtClean="0"/>
              <a:t>追加対策完了後、規制基準の引き上げを実施</a:t>
            </a:r>
            <a:endParaRPr lang="ja-JP" altLang="en-US" sz="1400" dirty="0"/>
          </a:p>
        </p:txBody>
      </p:sp>
      <p:sp>
        <p:nvSpPr>
          <p:cNvPr id="13" name="正方形/長方形 12"/>
          <p:cNvSpPr/>
          <p:nvPr/>
        </p:nvSpPr>
        <p:spPr>
          <a:xfrm>
            <a:off x="1319514" y="5313982"/>
            <a:ext cx="7416824" cy="923330"/>
          </a:xfrm>
          <a:prstGeom prst="rect">
            <a:avLst/>
          </a:prstGeom>
        </p:spPr>
        <p:txBody>
          <a:bodyPr wrap="square">
            <a:spAutoFit/>
          </a:bodyPr>
          <a:lstStyle/>
          <a:p>
            <a:r>
              <a:rPr lang="ja-JP" altLang="en-US" dirty="0" smtClean="0"/>
              <a:t>■経過観察の内容</a:t>
            </a:r>
            <a:endParaRPr lang="en-US" altLang="ja-JP" dirty="0" smtClean="0"/>
          </a:p>
          <a:p>
            <a:r>
              <a:rPr lang="ja-JP" altLang="en-US" dirty="0" smtClean="0"/>
              <a:t>　○定期的な目視点検による確認を行う</a:t>
            </a:r>
            <a:endParaRPr lang="en-US" altLang="ja-JP" dirty="0" smtClean="0"/>
          </a:p>
          <a:p>
            <a:r>
              <a:rPr lang="ja-JP" altLang="en-US" dirty="0"/>
              <a:t>　</a:t>
            </a:r>
            <a:r>
              <a:rPr lang="ja-JP" altLang="en-US" dirty="0" smtClean="0"/>
              <a:t>　　（表面の変状、排水の状況 等）</a:t>
            </a:r>
            <a:endParaRPr lang="ja-JP" altLang="en-US" dirty="0"/>
          </a:p>
        </p:txBody>
      </p:sp>
    </p:spTree>
    <p:extLst>
      <p:ext uri="{BB962C8B-B14F-4D97-AF65-F5344CB8AC3E}">
        <p14:creationId xmlns:p14="http://schemas.microsoft.com/office/powerpoint/2010/main" val="39655104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46</a:t>
            </a:fld>
            <a:endParaRPr kumimoji="1" lang="ja-JP" altLang="en-US"/>
          </a:p>
        </p:txBody>
      </p:sp>
      <p:graphicFrame>
        <p:nvGraphicFramePr>
          <p:cNvPr id="32" name="表 31"/>
          <p:cNvGraphicFramePr>
            <a:graphicFrameLocks noGrp="1"/>
          </p:cNvGraphicFramePr>
          <p:nvPr>
            <p:extLst>
              <p:ext uri="{D42A27DB-BD31-4B8C-83A1-F6EECF244321}">
                <p14:modId xmlns:p14="http://schemas.microsoft.com/office/powerpoint/2010/main" val="1230633222"/>
              </p:ext>
            </p:extLst>
          </p:nvPr>
        </p:nvGraphicFramePr>
        <p:xfrm>
          <a:off x="899592" y="2674078"/>
          <a:ext cx="7920878" cy="3673049"/>
        </p:xfrm>
        <a:graphic>
          <a:graphicData uri="http://schemas.openxmlformats.org/drawingml/2006/table">
            <a:tbl>
              <a:tblPr firstRow="1" firstCol="1" bandRow="1">
                <a:tableStyleId>{5C22544A-7EE6-4342-B048-85BDC9FD1C3A}</a:tableStyleId>
              </a:tblPr>
              <a:tblGrid>
                <a:gridCol w="2192946"/>
                <a:gridCol w="818276"/>
                <a:gridCol w="818276"/>
                <a:gridCol w="818276"/>
                <a:gridCol w="818276"/>
                <a:gridCol w="818276"/>
                <a:gridCol w="818276"/>
                <a:gridCol w="818276"/>
              </a:tblGrid>
              <a:tr h="580439">
                <a:tc>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路線名</a:t>
                      </a: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月</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10</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月</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68580" marR="68580" marT="0" marB="0" anchor="ctr"/>
                </a:tc>
                <a:tc>
                  <a:txBody>
                    <a:bodyPr/>
                    <a:lstStyle/>
                    <a:p>
                      <a:pPr algn="ctr">
                        <a:spcAft>
                          <a:spcPts val="0"/>
                        </a:spcAft>
                      </a:pPr>
                      <a:r>
                        <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12</a:t>
                      </a: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68580" marR="68580" marT="0" marB="0" anchor="ctr"/>
                </a:tc>
                <a:tc>
                  <a:txBody>
                    <a:bodyPr/>
                    <a:lstStyle/>
                    <a:p>
                      <a:pPr algn="ctr">
                        <a:spcAft>
                          <a:spcPts val="0"/>
                        </a:spcAft>
                      </a:pPr>
                      <a:r>
                        <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68580" marR="68580" marT="0" marB="0" anchor="ctr"/>
                </a:tc>
                <a:tc>
                  <a:txBody>
                    <a:bodyPr/>
                    <a:lstStyle/>
                    <a:p>
                      <a:pPr algn="ctr">
                        <a:spcAft>
                          <a:spcPts val="0"/>
                        </a:spcAft>
                      </a:pPr>
                      <a:r>
                        <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68580" marR="68580" marT="0" marB="0" anchor="ctr"/>
                </a:tc>
                <a:tc>
                  <a:txBody>
                    <a:bodyPr/>
                    <a:lstStyle/>
                    <a:p>
                      <a:pPr algn="ctr">
                        <a:spcAft>
                          <a:spcPts val="0"/>
                        </a:spcAft>
                      </a:pPr>
                      <a:r>
                        <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68580" marR="68580" marT="0" marB="0" anchor="ctr"/>
                </a:tc>
              </a:tr>
              <a:tr h="515435">
                <a:tc>
                  <a:txBody>
                    <a:bodyPr/>
                    <a:lstStyle/>
                    <a:p>
                      <a:pPr algn="ctr">
                        <a:spcAft>
                          <a:spcPts val="0"/>
                        </a:spcAft>
                      </a:pPr>
                      <a:r>
                        <a:rPr lang="zh-TW"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園部能勢線</a:t>
                      </a:r>
                    </a:p>
                    <a:p>
                      <a:pPr algn="ctr">
                        <a:spcAft>
                          <a:spcPts val="0"/>
                        </a:spcAft>
                      </a:pPr>
                      <a:r>
                        <a:rPr lang="zh-TW"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（主要地方道）</a:t>
                      </a:r>
                    </a:p>
                  </a:txBody>
                  <a:tcPr marL="68580" marR="68580" marT="0" marB="0" anchor="ctr"/>
                </a:tc>
                <a:tc>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515435">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茨木能勢線</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（主要地方道）</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515435">
                <a:tc>
                  <a:txBody>
                    <a:bodyPr/>
                    <a:lstStyle/>
                    <a:p>
                      <a:pPr algn="ctr">
                        <a:spcAft>
                          <a:spcPts val="0"/>
                        </a:spcAft>
                      </a:pPr>
                      <a:r>
                        <a:rPr lang="zh-CN"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国道</a:t>
                      </a:r>
                      <a:r>
                        <a:rPr lang="en-US" altLang="zh-CN" sz="1400" kern="100" dirty="0" smtClean="0">
                          <a:effectLst/>
                          <a:latin typeface="Meiryo UI" panose="020B0604030504040204" pitchFamily="50" charset="-128"/>
                          <a:ea typeface="Meiryo UI" panose="020B0604030504040204" pitchFamily="50" charset="-128"/>
                          <a:cs typeface="Meiryo UI" panose="020B0604030504040204" pitchFamily="50" charset="-128"/>
                        </a:rPr>
                        <a:t>423</a:t>
                      </a:r>
                      <a:r>
                        <a:rPr lang="zh-CN"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号</a:t>
                      </a:r>
                    </a:p>
                    <a:p>
                      <a:pPr algn="ctr">
                        <a:spcAft>
                          <a:spcPts val="0"/>
                        </a:spcAft>
                      </a:pPr>
                      <a:r>
                        <a:rPr lang="zh-CN"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（一般国道）</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515435">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中垣内南田原線</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（一般府道）</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515435">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岸和田牛滝山貝塚線</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（主要地方道）</a:t>
                      </a:r>
                      <a:endPar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515435">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岸和田港塔原線</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（主要地方道）</a:t>
                      </a:r>
                      <a:endPar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b="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b="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b="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b="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b="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bl>
          </a:graphicData>
        </a:graphic>
      </p:graphicFrame>
      <p:sp>
        <p:nvSpPr>
          <p:cNvPr id="6" name="V 字形矢印 5"/>
          <p:cNvSpPr/>
          <p:nvPr/>
        </p:nvSpPr>
        <p:spPr>
          <a:xfrm>
            <a:off x="3203848" y="3939682"/>
            <a:ext cx="578312" cy="207266"/>
          </a:xfrm>
          <a:prstGeom prst="notch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11" name="V 字形矢印 10"/>
          <p:cNvSpPr/>
          <p:nvPr/>
        </p:nvSpPr>
        <p:spPr>
          <a:xfrm>
            <a:off x="5148063" y="6021288"/>
            <a:ext cx="2089031" cy="207266"/>
          </a:xfrm>
          <a:prstGeom prst="notch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28" name="V 字形矢印 27"/>
          <p:cNvSpPr/>
          <p:nvPr/>
        </p:nvSpPr>
        <p:spPr>
          <a:xfrm>
            <a:off x="4285096" y="4869160"/>
            <a:ext cx="2951200" cy="207266"/>
          </a:xfrm>
          <a:prstGeom prst="notch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29" name="テキスト ボックス 28"/>
          <p:cNvSpPr txBox="1"/>
          <p:nvPr/>
        </p:nvSpPr>
        <p:spPr>
          <a:xfrm>
            <a:off x="4163881" y="4685452"/>
            <a:ext cx="768159" cy="415498"/>
          </a:xfrm>
          <a:prstGeom prst="rect">
            <a:avLst/>
          </a:prstGeom>
          <a:noFill/>
          <a:ln>
            <a:noFill/>
            <a:prstDash val="solid"/>
          </a:ln>
        </p:spPr>
        <p:txBody>
          <a:bodyPr wrap="none" rtlCol="0">
            <a:spAutoFit/>
          </a:bodyPr>
          <a:lstStyle/>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現地確認</a:t>
            </a:r>
            <a:endPar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rPr>
              <a:t>10/7</a:t>
            </a:r>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a:t>
            </a:r>
          </a:p>
        </p:txBody>
      </p:sp>
      <p:sp>
        <p:nvSpPr>
          <p:cNvPr id="23" name="角丸四角形 22"/>
          <p:cNvSpPr/>
          <p:nvPr/>
        </p:nvSpPr>
        <p:spPr>
          <a:xfrm>
            <a:off x="8504255" y="3267926"/>
            <a:ext cx="316217" cy="3041393"/>
          </a:xfrm>
          <a:prstGeom prst="roundRect">
            <a:avLst/>
          </a:prstGeom>
          <a:ln w="44450" cmpd="thickThin">
            <a:solidFill>
              <a:schemeClr val="tx1"/>
            </a:solidFill>
          </a:ln>
        </p:spPr>
        <p:style>
          <a:lnRef idx="1">
            <a:schemeClr val="accent5"/>
          </a:lnRef>
          <a:fillRef idx="2">
            <a:schemeClr val="accent5"/>
          </a:fillRef>
          <a:effectRef idx="1">
            <a:schemeClr val="accent5"/>
          </a:effectRef>
          <a:fontRef idx="minor">
            <a:schemeClr val="dk1"/>
          </a:fontRef>
        </p:style>
        <p:txBody>
          <a:bodyPr vert="eaVert" rtlCol="0" anchor="ctr"/>
          <a:lstStyle/>
          <a:p>
            <a:pPr algn="ctr"/>
            <a:r>
              <a:rPr kumimoji="1" lang="ja-JP" altLang="en-US" sz="1600" dirty="0" smtClean="0"/>
              <a:t>技術審議会</a:t>
            </a:r>
            <a:r>
              <a:rPr lang="ja-JP" altLang="en-US" sz="1600" dirty="0" smtClean="0"/>
              <a:t>　</a:t>
            </a:r>
            <a:r>
              <a:rPr kumimoji="1" lang="ja-JP" altLang="en-US" sz="1600" dirty="0" smtClean="0"/>
              <a:t>（</a:t>
            </a:r>
            <a:r>
              <a:rPr kumimoji="1" lang="en-US" altLang="ja-JP" sz="1600" dirty="0" smtClean="0"/>
              <a:t>3</a:t>
            </a:r>
            <a:r>
              <a:rPr lang="en-US" altLang="ja-JP" sz="1600" dirty="0" smtClean="0"/>
              <a:t>/</a:t>
            </a:r>
            <a:r>
              <a:rPr lang="ja-JP" altLang="en-US" sz="1600" dirty="0" smtClean="0"/>
              <a:t> </a:t>
            </a:r>
            <a:r>
              <a:rPr lang="en-US" altLang="ja-JP" sz="1600" dirty="0" smtClean="0"/>
              <a:t>28</a:t>
            </a:r>
            <a:r>
              <a:rPr lang="ja-JP" altLang="en-US" sz="1600" dirty="0" smtClean="0"/>
              <a:t>）</a:t>
            </a:r>
            <a:endParaRPr lang="ja-JP" altLang="en-US" sz="1600" dirty="0"/>
          </a:p>
        </p:txBody>
      </p:sp>
      <p:sp>
        <p:nvSpPr>
          <p:cNvPr id="25"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ja-JP" altLang="en-US" sz="2400" dirty="0">
                <a:latin typeface="HGSｺﾞｼｯｸM" panose="020B0600000000000000" pitchFamily="50" charset="-128"/>
                <a:ea typeface="HGSｺﾞｼｯｸM" panose="020B0600000000000000" pitchFamily="50" charset="-128"/>
              </a:rPr>
              <a:t> </a:t>
            </a:r>
            <a:r>
              <a:rPr lang="ja-JP" altLang="en-US" sz="2400" dirty="0" smtClean="0">
                <a:latin typeface="HGSｺﾞｼｯｸM" panose="020B0600000000000000" pitchFamily="50" charset="-128"/>
                <a:ea typeface="HGSｺﾞｼｯｸM" panose="020B0600000000000000" pitchFamily="50" charset="-128"/>
              </a:rPr>
              <a:t>５）</a:t>
            </a:r>
            <a:r>
              <a:rPr lang="ja-JP" altLang="en-US" sz="2400" dirty="0">
                <a:latin typeface="HGSｺﾞｼｯｸM" panose="020B0600000000000000" pitchFamily="50" charset="-128"/>
                <a:ea typeface="HGSｺﾞｼｯｸM" panose="020B0600000000000000" pitchFamily="50" charset="-128"/>
              </a:rPr>
              <a:t>現地</a:t>
            </a:r>
            <a:r>
              <a:rPr lang="ja-JP" altLang="en-US" sz="2400" dirty="0" smtClean="0">
                <a:latin typeface="HGSｺﾞｼｯｸM" panose="020B0600000000000000" pitchFamily="50" charset="-128"/>
                <a:ea typeface="HGSｺﾞｼｯｸM" panose="020B0600000000000000" pitchFamily="50" charset="-128"/>
              </a:rPr>
              <a:t>確認等スケジュール</a:t>
            </a:r>
            <a:r>
              <a:rPr lang="ja-JP" altLang="en-US" sz="2400" dirty="0">
                <a:latin typeface="HGSｺﾞｼｯｸM" panose="020B0600000000000000" pitchFamily="50" charset="-128"/>
                <a:ea typeface="HGSｺﾞｼｯｸM" panose="020B0600000000000000" pitchFamily="50" charset="-128"/>
              </a:rPr>
              <a:t>（案）</a:t>
            </a:r>
          </a:p>
        </p:txBody>
      </p:sp>
      <p:sp>
        <p:nvSpPr>
          <p:cNvPr id="30" name="V 字形矢印 29"/>
          <p:cNvSpPr/>
          <p:nvPr/>
        </p:nvSpPr>
        <p:spPr>
          <a:xfrm>
            <a:off x="4067944" y="3941814"/>
            <a:ext cx="2255554" cy="207266"/>
          </a:xfrm>
          <a:prstGeom prst="notchedRightArrow">
            <a:avLst/>
          </a:prstGeom>
          <a:solidFill>
            <a:schemeClr val="bg1"/>
          </a:solidFill>
          <a:ln>
            <a:prstDash val="dash"/>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33" name="テキスト ボックス 32"/>
          <p:cNvSpPr txBox="1"/>
          <p:nvPr/>
        </p:nvSpPr>
        <p:spPr>
          <a:xfrm>
            <a:off x="4856837" y="3770269"/>
            <a:ext cx="723275" cy="253916"/>
          </a:xfrm>
          <a:prstGeom prst="rect">
            <a:avLst/>
          </a:prstGeom>
          <a:noFill/>
          <a:ln>
            <a:noFill/>
            <a:prstDash val="solid"/>
          </a:ln>
        </p:spPr>
        <p:txBody>
          <a:bodyPr wrap="none" rtlCol="0">
            <a:spAutoFit/>
          </a:bodyPr>
          <a:lstStyle/>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追加対策</a:t>
            </a:r>
            <a:endPar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6" name="テキスト ボックス 35"/>
          <p:cNvSpPr txBox="1"/>
          <p:nvPr/>
        </p:nvSpPr>
        <p:spPr>
          <a:xfrm>
            <a:off x="2963859" y="3750767"/>
            <a:ext cx="697627" cy="408152"/>
          </a:xfrm>
          <a:prstGeom prst="rect">
            <a:avLst/>
          </a:prstGeom>
          <a:noFill/>
          <a:ln>
            <a:noFill/>
            <a:prstDash val="solid"/>
          </a:ln>
        </p:spPr>
        <p:txBody>
          <a:bodyPr wrap="none" rtlCol="0">
            <a:spAutoFit/>
          </a:bodyPr>
          <a:lstStyle/>
          <a:p>
            <a:r>
              <a:rPr kumimoji="1" lang="ja-JP" altLang="en-US" sz="1000" dirty="0" smtClean="0">
                <a:latin typeface="HGSｺﾞｼｯｸM" panose="020B0600000000000000" pitchFamily="50" charset="-128"/>
                <a:ea typeface="HGSｺﾞｼｯｸM" panose="020B0600000000000000" pitchFamily="50" charset="-128"/>
                <a:cs typeface="Meiryo UI" panose="020B0604030504040204" pitchFamily="50" charset="-128"/>
              </a:rPr>
              <a:t>現地確認</a:t>
            </a:r>
            <a:endParaRPr kumimoji="1" lang="en-US" altLang="ja-JP" sz="1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en-US" altLang="ja-JP" sz="1000" dirty="0" smtClean="0">
                <a:latin typeface="HGSｺﾞｼｯｸM" panose="020B0600000000000000" pitchFamily="50" charset="-128"/>
                <a:ea typeface="HGSｺﾞｼｯｸM" panose="020B0600000000000000" pitchFamily="50" charset="-128"/>
                <a:cs typeface="Meiryo UI" panose="020B0604030504040204" pitchFamily="50" charset="-128"/>
              </a:rPr>
              <a:t>(9/12)</a:t>
            </a:r>
            <a:endParaRPr kumimoji="1" lang="ja-JP" altLang="en-US" sz="1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7" name="星 5 36"/>
          <p:cNvSpPr/>
          <p:nvPr/>
        </p:nvSpPr>
        <p:spPr>
          <a:xfrm>
            <a:off x="3062645" y="3982863"/>
            <a:ext cx="314247" cy="365542"/>
          </a:xfrm>
          <a:prstGeom prst="star5">
            <a:avLst>
              <a:gd name="adj" fmla="val 27670"/>
              <a:gd name="hf" fmla="val 105146"/>
              <a:gd name="vf" fmla="val 11055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1200" dirty="0" smtClean="0"/>
              <a:t>済</a:t>
            </a:r>
            <a:endParaRPr kumimoji="1" lang="ja-JP" altLang="en-US" sz="1200" dirty="0"/>
          </a:p>
        </p:txBody>
      </p:sp>
      <p:sp>
        <p:nvSpPr>
          <p:cNvPr id="38" name="V 字形矢印 37"/>
          <p:cNvSpPr/>
          <p:nvPr/>
        </p:nvSpPr>
        <p:spPr>
          <a:xfrm>
            <a:off x="4054554" y="3437156"/>
            <a:ext cx="3901822" cy="207868"/>
          </a:xfrm>
          <a:prstGeom prst="notchedRightArrow">
            <a:avLst/>
          </a:prstGeom>
          <a:solidFill>
            <a:schemeClr val="bg1"/>
          </a:solidFill>
          <a:ln>
            <a:prstDash val="dash"/>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39" name="テキスト ボックス 38"/>
          <p:cNvSpPr txBox="1"/>
          <p:nvPr/>
        </p:nvSpPr>
        <p:spPr>
          <a:xfrm>
            <a:off x="4644008" y="3255248"/>
            <a:ext cx="1800493" cy="253916"/>
          </a:xfrm>
          <a:prstGeom prst="rect">
            <a:avLst/>
          </a:prstGeom>
          <a:noFill/>
          <a:ln>
            <a:noFill/>
            <a:prstDash val="solid"/>
          </a:ln>
        </p:spPr>
        <p:txBody>
          <a:bodyPr wrap="none" rtlCol="0">
            <a:spAutoFit/>
          </a:bodyPr>
          <a:lstStyle/>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追加対策（関係機関調整）</a:t>
            </a:r>
            <a:endPar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40" name="V 字形矢印 39"/>
          <p:cNvSpPr/>
          <p:nvPr/>
        </p:nvSpPr>
        <p:spPr>
          <a:xfrm>
            <a:off x="3203848" y="4437112"/>
            <a:ext cx="578312" cy="207266"/>
          </a:xfrm>
          <a:prstGeom prst="notch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5" name="星 5 4"/>
          <p:cNvSpPr/>
          <p:nvPr/>
        </p:nvSpPr>
        <p:spPr>
          <a:xfrm>
            <a:off x="3062645" y="4510820"/>
            <a:ext cx="314247" cy="358340"/>
          </a:xfrm>
          <a:prstGeom prst="star5">
            <a:avLst>
              <a:gd name="adj" fmla="val 27670"/>
              <a:gd name="hf" fmla="val 105146"/>
              <a:gd name="vf" fmla="val 11055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1200" dirty="0" smtClean="0"/>
              <a:t>済</a:t>
            </a:r>
            <a:endParaRPr kumimoji="1" lang="ja-JP" altLang="en-US" sz="1200" dirty="0"/>
          </a:p>
        </p:txBody>
      </p:sp>
      <p:sp>
        <p:nvSpPr>
          <p:cNvPr id="7" name="テキスト ボックス 6"/>
          <p:cNvSpPr txBox="1"/>
          <p:nvPr/>
        </p:nvSpPr>
        <p:spPr>
          <a:xfrm>
            <a:off x="2963859" y="4279144"/>
            <a:ext cx="697627" cy="400110"/>
          </a:xfrm>
          <a:prstGeom prst="rect">
            <a:avLst/>
          </a:prstGeom>
          <a:noFill/>
          <a:ln>
            <a:noFill/>
            <a:prstDash val="solid"/>
          </a:ln>
        </p:spPr>
        <p:txBody>
          <a:bodyPr wrap="none" rtlCol="0">
            <a:spAutoFit/>
          </a:bodyPr>
          <a:lstStyle/>
          <a:p>
            <a:r>
              <a:rPr kumimoji="1" lang="ja-JP" altLang="en-US" sz="1000" dirty="0" smtClean="0">
                <a:latin typeface="HGSｺﾞｼｯｸM" panose="020B0600000000000000" pitchFamily="50" charset="-128"/>
                <a:ea typeface="HGSｺﾞｼｯｸM" panose="020B0600000000000000" pitchFamily="50" charset="-128"/>
                <a:cs typeface="Meiryo UI" panose="020B0604030504040204" pitchFamily="50" charset="-128"/>
              </a:rPr>
              <a:t>現地確認</a:t>
            </a:r>
            <a:endParaRPr kumimoji="1" lang="en-US" altLang="ja-JP" sz="1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en-US" altLang="ja-JP" sz="1000" dirty="0" smtClean="0">
                <a:latin typeface="HGSｺﾞｼｯｸM" panose="020B0600000000000000" pitchFamily="50" charset="-128"/>
                <a:ea typeface="HGSｺﾞｼｯｸM" panose="020B0600000000000000" pitchFamily="50" charset="-128"/>
                <a:cs typeface="Meiryo UI" panose="020B0604030504040204" pitchFamily="50" charset="-128"/>
              </a:rPr>
              <a:t>(9/12)</a:t>
            </a:r>
            <a:endParaRPr kumimoji="1" lang="ja-JP" altLang="en-US" sz="1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2" name="角丸四角形 11"/>
          <p:cNvSpPr/>
          <p:nvPr/>
        </p:nvSpPr>
        <p:spPr>
          <a:xfrm>
            <a:off x="3782160" y="3214677"/>
            <a:ext cx="272394" cy="3166651"/>
          </a:xfrm>
          <a:prstGeom prst="roundRect">
            <a:avLst/>
          </a:prstGeom>
        </p:spPr>
        <p:style>
          <a:lnRef idx="1">
            <a:schemeClr val="accent5"/>
          </a:lnRef>
          <a:fillRef idx="2">
            <a:schemeClr val="accent5"/>
          </a:fillRef>
          <a:effectRef idx="1">
            <a:schemeClr val="accent5"/>
          </a:effectRef>
          <a:fontRef idx="minor">
            <a:schemeClr val="dk1"/>
          </a:fontRef>
        </p:style>
        <p:txBody>
          <a:bodyPr vert="eaVert" rtlCol="0" anchor="ctr"/>
          <a:lstStyle/>
          <a:p>
            <a:pPr algn="ctr"/>
            <a:r>
              <a:rPr kumimoji="1" lang="ja-JP" altLang="en-US" sz="1600" dirty="0" smtClean="0"/>
              <a:t>技術審議会・部会②　（</a:t>
            </a:r>
            <a:r>
              <a:rPr kumimoji="1" lang="en-US" altLang="ja-JP" sz="1600" dirty="0" smtClean="0"/>
              <a:t>9</a:t>
            </a:r>
            <a:r>
              <a:rPr lang="en-US" altLang="ja-JP" sz="1600" dirty="0" smtClean="0"/>
              <a:t>/</a:t>
            </a:r>
            <a:r>
              <a:rPr kumimoji="1" lang="en-US" altLang="ja-JP" sz="1600" dirty="0" smtClean="0"/>
              <a:t>28</a:t>
            </a:r>
            <a:r>
              <a:rPr kumimoji="1" lang="ja-JP" altLang="en-US" sz="1600" dirty="0" smtClean="0"/>
              <a:t>）</a:t>
            </a:r>
            <a:endParaRPr kumimoji="1" lang="ja-JP" altLang="en-US" sz="1600" dirty="0"/>
          </a:p>
        </p:txBody>
      </p:sp>
      <p:sp>
        <p:nvSpPr>
          <p:cNvPr id="43" name="V 字形矢印 42"/>
          <p:cNvSpPr/>
          <p:nvPr/>
        </p:nvSpPr>
        <p:spPr>
          <a:xfrm>
            <a:off x="5415842" y="4354508"/>
            <a:ext cx="1820454" cy="207266"/>
          </a:xfrm>
          <a:prstGeom prst="notchedRightArrow">
            <a:avLst/>
          </a:prstGeom>
          <a:ln>
            <a:prstDash val="dashDot"/>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44" name="V 字形矢印 43"/>
          <p:cNvSpPr/>
          <p:nvPr/>
        </p:nvSpPr>
        <p:spPr>
          <a:xfrm>
            <a:off x="3203848" y="3389100"/>
            <a:ext cx="578312" cy="207266"/>
          </a:xfrm>
          <a:prstGeom prst="notch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35" name="星 5 34"/>
          <p:cNvSpPr/>
          <p:nvPr/>
        </p:nvSpPr>
        <p:spPr>
          <a:xfrm>
            <a:off x="3062645" y="3427953"/>
            <a:ext cx="314247" cy="358340"/>
          </a:xfrm>
          <a:prstGeom prst="star5">
            <a:avLst>
              <a:gd name="adj" fmla="val 27670"/>
              <a:gd name="hf" fmla="val 105146"/>
              <a:gd name="vf" fmla="val 11055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1200" dirty="0" smtClean="0"/>
              <a:t>済</a:t>
            </a:r>
            <a:endParaRPr kumimoji="1" lang="ja-JP" altLang="en-US" sz="1200" dirty="0"/>
          </a:p>
        </p:txBody>
      </p:sp>
      <p:sp>
        <p:nvSpPr>
          <p:cNvPr id="34" name="テキスト ボックス 33"/>
          <p:cNvSpPr txBox="1"/>
          <p:nvPr/>
        </p:nvSpPr>
        <p:spPr>
          <a:xfrm>
            <a:off x="2963859" y="3196277"/>
            <a:ext cx="697627" cy="400110"/>
          </a:xfrm>
          <a:prstGeom prst="rect">
            <a:avLst/>
          </a:prstGeom>
          <a:noFill/>
          <a:ln>
            <a:noFill/>
            <a:prstDash val="solid"/>
          </a:ln>
        </p:spPr>
        <p:txBody>
          <a:bodyPr wrap="none" rtlCol="0">
            <a:spAutoFit/>
          </a:bodyPr>
          <a:lstStyle/>
          <a:p>
            <a:r>
              <a:rPr kumimoji="1" lang="ja-JP" altLang="en-US" sz="1000" dirty="0" smtClean="0">
                <a:latin typeface="HGSｺﾞｼｯｸM" panose="020B0600000000000000" pitchFamily="50" charset="-128"/>
                <a:ea typeface="HGSｺﾞｼｯｸM" panose="020B0600000000000000" pitchFamily="50" charset="-128"/>
                <a:cs typeface="Meiryo UI" panose="020B0604030504040204" pitchFamily="50" charset="-128"/>
              </a:rPr>
              <a:t>現地確認</a:t>
            </a:r>
            <a:endParaRPr kumimoji="1" lang="en-US" altLang="ja-JP" sz="1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en-US" altLang="ja-JP" sz="1000" dirty="0" smtClean="0">
                <a:latin typeface="HGSｺﾞｼｯｸM" panose="020B0600000000000000" pitchFamily="50" charset="-128"/>
                <a:ea typeface="HGSｺﾞｼｯｸM" panose="020B0600000000000000" pitchFamily="50" charset="-128"/>
                <a:cs typeface="Meiryo UI" panose="020B0604030504040204" pitchFamily="50" charset="-128"/>
              </a:rPr>
              <a:t>(9/12)</a:t>
            </a:r>
            <a:endParaRPr kumimoji="1" lang="ja-JP" altLang="en-US" sz="1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45" name="V 字形矢印 44"/>
          <p:cNvSpPr/>
          <p:nvPr/>
        </p:nvSpPr>
        <p:spPr>
          <a:xfrm>
            <a:off x="5148063" y="5453982"/>
            <a:ext cx="2089031" cy="242420"/>
          </a:xfrm>
          <a:prstGeom prst="notch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46" name="星 5 45"/>
          <p:cNvSpPr/>
          <p:nvPr/>
        </p:nvSpPr>
        <p:spPr>
          <a:xfrm>
            <a:off x="4113737" y="4869160"/>
            <a:ext cx="314247" cy="358340"/>
          </a:xfrm>
          <a:prstGeom prst="star5">
            <a:avLst>
              <a:gd name="adj" fmla="val 27670"/>
              <a:gd name="hf" fmla="val 105146"/>
              <a:gd name="vf" fmla="val 11055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1200" dirty="0" smtClean="0"/>
              <a:t>済</a:t>
            </a:r>
            <a:endParaRPr kumimoji="1" lang="ja-JP" altLang="en-US" sz="1200" dirty="0"/>
          </a:p>
        </p:txBody>
      </p:sp>
      <p:sp>
        <p:nvSpPr>
          <p:cNvPr id="47" name="V 字形矢印 46"/>
          <p:cNvSpPr/>
          <p:nvPr/>
        </p:nvSpPr>
        <p:spPr>
          <a:xfrm>
            <a:off x="4733146" y="5058077"/>
            <a:ext cx="1892522" cy="241431"/>
          </a:xfrm>
          <a:prstGeom prst="notchedRightArrow">
            <a:avLst/>
          </a:prstGeom>
          <a:solidFill>
            <a:schemeClr val="bg1"/>
          </a:solidFill>
          <a:ln>
            <a:prstDash val="dash"/>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48" name="テキスト ボックス 47"/>
          <p:cNvSpPr txBox="1"/>
          <p:nvPr/>
        </p:nvSpPr>
        <p:spPr>
          <a:xfrm>
            <a:off x="4352781" y="5047292"/>
            <a:ext cx="723275" cy="253916"/>
          </a:xfrm>
          <a:prstGeom prst="rect">
            <a:avLst/>
          </a:prstGeom>
          <a:noFill/>
          <a:ln>
            <a:noFill/>
            <a:prstDash val="solid"/>
          </a:ln>
        </p:spPr>
        <p:txBody>
          <a:bodyPr wrap="none" rtlCol="0">
            <a:spAutoFit/>
          </a:bodyPr>
          <a:lstStyle/>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追加対策</a:t>
            </a:r>
            <a:endPar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49" name="星 5 48"/>
          <p:cNvSpPr/>
          <p:nvPr/>
        </p:nvSpPr>
        <p:spPr>
          <a:xfrm>
            <a:off x="5049841" y="5517232"/>
            <a:ext cx="314247" cy="358340"/>
          </a:xfrm>
          <a:prstGeom prst="star5">
            <a:avLst>
              <a:gd name="adj" fmla="val 27670"/>
              <a:gd name="hf" fmla="val 105146"/>
              <a:gd name="vf" fmla="val 11055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1200" dirty="0" smtClean="0"/>
              <a:t>済</a:t>
            </a:r>
            <a:endParaRPr kumimoji="1" lang="ja-JP" altLang="en-US" sz="1200" dirty="0"/>
          </a:p>
        </p:txBody>
      </p:sp>
      <p:sp>
        <p:nvSpPr>
          <p:cNvPr id="50" name="星 5 49"/>
          <p:cNvSpPr/>
          <p:nvPr/>
        </p:nvSpPr>
        <p:spPr>
          <a:xfrm>
            <a:off x="5049841" y="6094996"/>
            <a:ext cx="314247" cy="358340"/>
          </a:xfrm>
          <a:prstGeom prst="star5">
            <a:avLst>
              <a:gd name="adj" fmla="val 27670"/>
              <a:gd name="hf" fmla="val 105146"/>
              <a:gd name="vf" fmla="val 11055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1200" dirty="0" smtClean="0"/>
              <a:t>済</a:t>
            </a:r>
            <a:endParaRPr kumimoji="1" lang="ja-JP" altLang="en-US" sz="1200" dirty="0"/>
          </a:p>
        </p:txBody>
      </p:sp>
      <p:sp>
        <p:nvSpPr>
          <p:cNvPr id="15" name="テキスト ボックス 14"/>
          <p:cNvSpPr txBox="1"/>
          <p:nvPr/>
        </p:nvSpPr>
        <p:spPr>
          <a:xfrm>
            <a:off x="4475275" y="5954475"/>
            <a:ext cx="846707" cy="415498"/>
          </a:xfrm>
          <a:prstGeom prst="rect">
            <a:avLst/>
          </a:prstGeom>
          <a:noFill/>
          <a:ln>
            <a:noFill/>
            <a:prstDash val="solid"/>
          </a:ln>
        </p:spPr>
        <p:txBody>
          <a:bodyPr wrap="none" rtlCol="0">
            <a:spAutoFit/>
          </a:bodyPr>
          <a:lstStyle/>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現地確認</a:t>
            </a:r>
            <a:endPar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rPr>
              <a:t>11/15</a:t>
            </a:r>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1" name="テキスト ボックス 30"/>
          <p:cNvSpPr txBox="1"/>
          <p:nvPr/>
        </p:nvSpPr>
        <p:spPr>
          <a:xfrm>
            <a:off x="4488353" y="5373216"/>
            <a:ext cx="846707" cy="415498"/>
          </a:xfrm>
          <a:prstGeom prst="rect">
            <a:avLst/>
          </a:prstGeom>
          <a:noFill/>
          <a:ln>
            <a:noFill/>
            <a:prstDash val="solid"/>
          </a:ln>
        </p:spPr>
        <p:txBody>
          <a:bodyPr wrap="none" rtlCol="0">
            <a:spAutoFit/>
          </a:bodyPr>
          <a:lstStyle/>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現地確認</a:t>
            </a:r>
            <a:endPar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rPr>
              <a:t>11/15</a:t>
            </a:r>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54" name="テキスト ボックス 53"/>
          <p:cNvSpPr txBox="1"/>
          <p:nvPr/>
        </p:nvSpPr>
        <p:spPr>
          <a:xfrm>
            <a:off x="5148064" y="4124532"/>
            <a:ext cx="697627" cy="400110"/>
          </a:xfrm>
          <a:prstGeom prst="rect">
            <a:avLst/>
          </a:prstGeom>
          <a:noFill/>
          <a:ln>
            <a:noFill/>
            <a:prstDash val="solid"/>
          </a:ln>
        </p:spPr>
        <p:txBody>
          <a:bodyPr wrap="none" rtlCol="0">
            <a:spAutoFit/>
          </a:bodyPr>
          <a:lstStyle/>
          <a:p>
            <a:r>
              <a:rPr kumimoji="1" lang="ja-JP" altLang="en-US" sz="1000" dirty="0" smtClean="0">
                <a:latin typeface="HGSｺﾞｼｯｸM" panose="020B0600000000000000" pitchFamily="50" charset="-128"/>
                <a:ea typeface="HGSｺﾞｼｯｸM" panose="020B0600000000000000" pitchFamily="50" charset="-128"/>
                <a:cs typeface="Meiryo UI" panose="020B0604030504040204" pitchFamily="50" charset="-128"/>
              </a:rPr>
              <a:t>現地確認</a:t>
            </a:r>
            <a:endParaRPr kumimoji="1" lang="en-US" altLang="ja-JP" sz="1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en-US" altLang="ja-JP" sz="1000" dirty="0" smtClean="0">
                <a:latin typeface="HGSｺﾞｼｯｸM" panose="020B0600000000000000" pitchFamily="50" charset="-128"/>
                <a:ea typeface="HGSｺﾞｼｯｸM" panose="020B0600000000000000" pitchFamily="50" charset="-128"/>
                <a:cs typeface="Meiryo UI" panose="020B0604030504040204" pitchFamily="50" charset="-128"/>
              </a:rPr>
              <a:t>(11/28)</a:t>
            </a:r>
            <a:endParaRPr kumimoji="1" lang="ja-JP" altLang="en-US" sz="1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56" name="テキスト ボックス 55"/>
          <p:cNvSpPr txBox="1"/>
          <p:nvPr/>
        </p:nvSpPr>
        <p:spPr>
          <a:xfrm>
            <a:off x="5968314" y="4543236"/>
            <a:ext cx="723275" cy="253916"/>
          </a:xfrm>
          <a:prstGeom prst="rect">
            <a:avLst/>
          </a:prstGeom>
          <a:noFill/>
          <a:ln>
            <a:noFill/>
            <a:prstDash val="solid"/>
          </a:ln>
        </p:spPr>
        <p:txBody>
          <a:bodyPr wrap="none" rtlCol="0">
            <a:spAutoFit/>
          </a:bodyPr>
          <a:lstStyle/>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追加対策</a:t>
            </a:r>
            <a:endPar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57" name="角丸四角形 56"/>
          <p:cNvSpPr/>
          <p:nvPr/>
        </p:nvSpPr>
        <p:spPr>
          <a:xfrm>
            <a:off x="8188038" y="3269268"/>
            <a:ext cx="272394" cy="2053857"/>
          </a:xfrm>
          <a:prstGeom prst="roundRect">
            <a:avLst/>
          </a:prstGeom>
        </p:spPr>
        <p:style>
          <a:lnRef idx="1">
            <a:schemeClr val="accent4"/>
          </a:lnRef>
          <a:fillRef idx="2">
            <a:schemeClr val="accent4"/>
          </a:fillRef>
          <a:effectRef idx="1">
            <a:schemeClr val="accent4"/>
          </a:effectRef>
          <a:fontRef idx="minor">
            <a:schemeClr val="dk1"/>
          </a:fontRef>
        </p:style>
        <p:txBody>
          <a:bodyPr vert="eaVert" rtlCol="0" anchor="ctr"/>
          <a:lstStyle/>
          <a:p>
            <a:pPr algn="ctr"/>
            <a:r>
              <a:rPr kumimoji="1" lang="ja-JP" altLang="en-US" sz="1600" dirty="0" smtClean="0"/>
              <a:t>基準緩和</a:t>
            </a:r>
            <a:endParaRPr kumimoji="1" lang="ja-JP" altLang="en-US" sz="1600" dirty="0"/>
          </a:p>
        </p:txBody>
      </p:sp>
      <p:sp>
        <p:nvSpPr>
          <p:cNvPr id="60" name="正方形/長方形 59"/>
          <p:cNvSpPr/>
          <p:nvPr/>
        </p:nvSpPr>
        <p:spPr>
          <a:xfrm>
            <a:off x="899591" y="1196752"/>
            <a:ext cx="7762771" cy="1477328"/>
          </a:xfrm>
          <a:prstGeom prst="rect">
            <a:avLst/>
          </a:prstGeom>
        </p:spPr>
        <p:txBody>
          <a:bodyPr wrap="square">
            <a:spAutoFit/>
          </a:bodyPr>
          <a:lstStyle/>
          <a:p>
            <a:r>
              <a:rPr lang="ja-JP" altLang="en-US" dirty="0" smtClean="0"/>
              <a:t>■園部</a:t>
            </a:r>
            <a:r>
              <a:rPr lang="ja-JP" altLang="en-US" dirty="0"/>
              <a:t>能勢</a:t>
            </a:r>
            <a:r>
              <a:rPr lang="ja-JP" altLang="en-US" dirty="0" smtClean="0"/>
              <a:t>線、茨木能勢線は、追加対策完了後に基準緩和を実施</a:t>
            </a:r>
            <a:endParaRPr lang="en-US" altLang="ja-JP" dirty="0" smtClean="0"/>
          </a:p>
          <a:p>
            <a:r>
              <a:rPr lang="ja-JP" altLang="en-US" dirty="0"/>
              <a:t>　</a:t>
            </a:r>
            <a:r>
              <a:rPr lang="ja-JP" altLang="en-US" dirty="0" smtClean="0"/>
              <a:t>　（第</a:t>
            </a:r>
            <a:r>
              <a:rPr lang="en-US" altLang="ja-JP" dirty="0"/>
              <a:t>2</a:t>
            </a:r>
            <a:r>
              <a:rPr lang="ja-JP" altLang="en-US" dirty="0" smtClean="0"/>
              <a:t>回部会で方針確認済み）</a:t>
            </a:r>
            <a:endParaRPr lang="en-US" altLang="ja-JP" dirty="0" smtClean="0"/>
          </a:p>
          <a:p>
            <a:r>
              <a:rPr lang="ja-JP" altLang="en-US" dirty="0" smtClean="0"/>
              <a:t>■国道</a:t>
            </a:r>
            <a:r>
              <a:rPr lang="en-US" altLang="ja-JP" dirty="0" smtClean="0"/>
              <a:t>423</a:t>
            </a:r>
            <a:r>
              <a:rPr lang="ja-JP" altLang="en-US" dirty="0" smtClean="0"/>
              <a:t>号、中垣内南田原線は、追加対策方針をご審議いただきたい</a:t>
            </a:r>
            <a:endParaRPr lang="en-US" altLang="ja-JP" dirty="0" smtClean="0"/>
          </a:p>
          <a:p>
            <a:pPr marL="177800" indent="-177800"/>
            <a:r>
              <a:rPr lang="ja-JP" altLang="en-US" dirty="0" smtClean="0"/>
              <a:t>■岸和田牛滝山貝塚線、岸和田港塔原線は、現地確認結果をご報告。次回の部会にて追加対策方針をご審議いただきたい。</a:t>
            </a:r>
            <a:endParaRPr lang="ja-JP" altLang="ja-JP" dirty="0"/>
          </a:p>
        </p:txBody>
      </p:sp>
      <p:sp>
        <p:nvSpPr>
          <p:cNvPr id="41" name="V 字形矢印 40"/>
          <p:cNvSpPr/>
          <p:nvPr/>
        </p:nvSpPr>
        <p:spPr>
          <a:xfrm>
            <a:off x="6625667" y="4567246"/>
            <a:ext cx="1390737" cy="219310"/>
          </a:xfrm>
          <a:prstGeom prst="notchedRightArrow">
            <a:avLst/>
          </a:prstGeom>
          <a:solidFill>
            <a:schemeClr val="bg1"/>
          </a:solidFill>
          <a:ln>
            <a:prstDash val="dash"/>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22" name="角丸四角形 21"/>
          <p:cNvSpPr/>
          <p:nvPr/>
        </p:nvSpPr>
        <p:spPr>
          <a:xfrm>
            <a:off x="7236296" y="3212976"/>
            <a:ext cx="252028" cy="3168352"/>
          </a:xfrm>
          <a:prstGeom prst="roundRect">
            <a:avLst/>
          </a:prstGeom>
        </p:spPr>
        <p:style>
          <a:lnRef idx="1">
            <a:schemeClr val="accent5"/>
          </a:lnRef>
          <a:fillRef idx="2">
            <a:schemeClr val="accent5"/>
          </a:fillRef>
          <a:effectRef idx="1">
            <a:schemeClr val="accent5"/>
          </a:effectRef>
          <a:fontRef idx="minor">
            <a:schemeClr val="dk1"/>
          </a:fontRef>
        </p:style>
        <p:txBody>
          <a:bodyPr vert="eaVert" rtlCol="0" anchor="ctr"/>
          <a:lstStyle/>
          <a:p>
            <a:pPr algn="ctr"/>
            <a:r>
              <a:rPr kumimoji="1" lang="ja-JP" altLang="en-US" sz="1600" dirty="0" smtClean="0"/>
              <a:t>技術審議会・部会③　（</a:t>
            </a:r>
            <a:r>
              <a:rPr kumimoji="1" lang="en-US" altLang="ja-JP" sz="1600" dirty="0" smtClean="0"/>
              <a:t>2</a:t>
            </a:r>
            <a:r>
              <a:rPr lang="en-US" altLang="ja-JP" sz="1600" dirty="0" smtClean="0"/>
              <a:t>/8</a:t>
            </a:r>
            <a:r>
              <a:rPr kumimoji="1" lang="ja-JP" altLang="en-US" sz="1600" dirty="0" smtClean="0"/>
              <a:t>）</a:t>
            </a:r>
            <a:endParaRPr kumimoji="1" lang="ja-JP" altLang="en-US" sz="1600" dirty="0"/>
          </a:p>
        </p:txBody>
      </p:sp>
      <p:sp>
        <p:nvSpPr>
          <p:cNvPr id="42" name="星 5 41"/>
          <p:cNvSpPr/>
          <p:nvPr/>
        </p:nvSpPr>
        <p:spPr>
          <a:xfrm>
            <a:off x="6853479" y="4295248"/>
            <a:ext cx="314247" cy="358340"/>
          </a:xfrm>
          <a:prstGeom prst="star5">
            <a:avLst>
              <a:gd name="adj" fmla="val 27670"/>
              <a:gd name="hf" fmla="val 105146"/>
              <a:gd name="vf" fmla="val 11055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1200" dirty="0" smtClean="0"/>
              <a:t>済</a:t>
            </a:r>
            <a:endParaRPr kumimoji="1" lang="ja-JP" altLang="en-US" sz="1200" dirty="0"/>
          </a:p>
        </p:txBody>
      </p:sp>
      <p:sp>
        <p:nvSpPr>
          <p:cNvPr id="51" name="テキスト ボックス 50"/>
          <p:cNvSpPr txBox="1"/>
          <p:nvPr/>
        </p:nvSpPr>
        <p:spPr>
          <a:xfrm>
            <a:off x="6588224" y="4124532"/>
            <a:ext cx="697627" cy="400110"/>
          </a:xfrm>
          <a:prstGeom prst="rect">
            <a:avLst/>
          </a:prstGeom>
          <a:noFill/>
          <a:ln>
            <a:noFill/>
            <a:prstDash val="solid"/>
          </a:ln>
        </p:spPr>
        <p:txBody>
          <a:bodyPr wrap="none" rtlCol="0">
            <a:spAutoFit/>
          </a:bodyPr>
          <a:lstStyle/>
          <a:p>
            <a:r>
              <a:rPr kumimoji="1" lang="ja-JP" altLang="en-US" sz="1000" dirty="0" smtClean="0">
                <a:latin typeface="HGSｺﾞｼｯｸM" panose="020B0600000000000000" pitchFamily="50" charset="-128"/>
                <a:ea typeface="HGSｺﾞｼｯｸM" panose="020B0600000000000000" pitchFamily="50" charset="-128"/>
                <a:cs typeface="Meiryo UI" panose="020B0604030504040204" pitchFamily="50" charset="-128"/>
              </a:rPr>
              <a:t>現地確認</a:t>
            </a:r>
            <a:endParaRPr kumimoji="1" lang="en-US" altLang="ja-JP" sz="1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en-US" altLang="ja-JP" sz="1000" dirty="0" smtClean="0">
                <a:latin typeface="HGSｺﾞｼｯｸM" panose="020B0600000000000000" pitchFamily="50" charset="-128"/>
                <a:ea typeface="HGSｺﾞｼｯｸM" panose="020B0600000000000000" pitchFamily="50" charset="-128"/>
                <a:cs typeface="Meiryo UI" panose="020B0604030504040204" pitchFamily="50" charset="-128"/>
              </a:rPr>
              <a:t>(1/23)</a:t>
            </a:r>
            <a:endParaRPr kumimoji="1" lang="ja-JP" altLang="en-US" sz="1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23449121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47</a:t>
            </a:fld>
            <a:endParaRPr kumimoji="1" lang="ja-JP" altLang="en-US"/>
          </a:p>
        </p:txBody>
      </p:sp>
      <p:sp>
        <p:nvSpPr>
          <p:cNvPr id="5" name="正方形/長方形 4"/>
          <p:cNvSpPr/>
          <p:nvPr/>
        </p:nvSpPr>
        <p:spPr>
          <a:xfrm>
            <a:off x="1187624" y="1196752"/>
            <a:ext cx="7416824" cy="4247317"/>
          </a:xfrm>
          <a:prstGeom prst="rect">
            <a:avLst/>
          </a:prstGeom>
        </p:spPr>
        <p:txBody>
          <a:bodyPr wrap="square">
            <a:spAutoFit/>
          </a:bodyPr>
          <a:lstStyle/>
          <a:p>
            <a:r>
              <a:rPr lang="ja-JP" altLang="en-US" dirty="0"/>
              <a:t>■</a:t>
            </a:r>
            <a:r>
              <a:rPr lang="ja-JP" altLang="ja-JP" dirty="0" smtClean="0"/>
              <a:t>概要</a:t>
            </a:r>
          </a:p>
          <a:p>
            <a:pPr marL="534988" indent="-534988"/>
            <a:r>
              <a:rPr lang="ja-JP" altLang="ja-JP" dirty="0" smtClean="0"/>
              <a:t>　　</a:t>
            </a:r>
            <a:r>
              <a:rPr lang="ja-JP" altLang="en-US" dirty="0" smtClean="0"/>
              <a:t>○異常気象時通行規制区間については、昭和４７年に設定されているが、指定当時の記録が残っていない。</a:t>
            </a:r>
            <a:endParaRPr lang="en-US" altLang="ja-JP" dirty="0" smtClean="0"/>
          </a:p>
          <a:p>
            <a:pPr marL="534988" indent="-534988"/>
            <a:r>
              <a:rPr lang="ja-JP" altLang="en-US" dirty="0"/>
              <a:t>　</a:t>
            </a:r>
            <a:r>
              <a:rPr lang="ja-JP" altLang="en-US" dirty="0" smtClean="0"/>
              <a:t>　○規制基準値については、「異常気象時における通行規制の規制区間の解除に関する運用について（通知）</a:t>
            </a:r>
            <a:r>
              <a:rPr lang="en-US" altLang="ja-JP" dirty="0" smtClean="0"/>
              <a:t>【H28.3.31】</a:t>
            </a:r>
            <a:r>
              <a:rPr lang="ja-JP" altLang="en-US" dirty="0" smtClean="0"/>
              <a:t>」に基づき、数値の見直しを行うこととしているが、規制区間の範囲の見直しの運用については定めていない。</a:t>
            </a:r>
            <a:endParaRPr lang="en-US" altLang="ja-JP" dirty="0" smtClean="0"/>
          </a:p>
          <a:p>
            <a:pPr marL="534988" indent="-534988"/>
            <a:endParaRPr lang="en-US" altLang="ja-JP" dirty="0" smtClean="0"/>
          </a:p>
          <a:p>
            <a:r>
              <a:rPr lang="ja-JP" altLang="en-US" dirty="0" smtClean="0"/>
              <a:t>■課題</a:t>
            </a:r>
            <a:endParaRPr lang="en-US" altLang="ja-JP" dirty="0"/>
          </a:p>
          <a:p>
            <a:pPr marL="450850" indent="-450850"/>
            <a:r>
              <a:rPr lang="ja-JP" altLang="en-US" dirty="0" smtClean="0"/>
              <a:t>　　○異常気象時通行規制区間のうち、斜面に面していないなど、現時点において、防災上、異常気象時における規制の必要性が認められない区間があること。</a:t>
            </a:r>
            <a:endParaRPr lang="en-US" altLang="ja-JP" dirty="0" smtClean="0"/>
          </a:p>
          <a:p>
            <a:pPr marL="450850" indent="-450850"/>
            <a:r>
              <a:rPr lang="ja-JP" altLang="en-US" dirty="0"/>
              <a:t>　</a:t>
            </a:r>
            <a:r>
              <a:rPr lang="ja-JP" altLang="en-US" dirty="0" smtClean="0"/>
              <a:t>　○異常気象時における通行規制によって、上記区間に接続する迂回路が使用できないことや沿道住民の帰宅に支障が生じる</a:t>
            </a:r>
            <a:r>
              <a:rPr lang="ja-JP" altLang="en-US" dirty="0"/>
              <a:t>など</a:t>
            </a:r>
            <a:r>
              <a:rPr lang="ja-JP" altLang="en-US" dirty="0" smtClean="0"/>
              <a:t>、道路サービスの低下が生じていること。</a:t>
            </a:r>
            <a:endParaRPr lang="ja-JP" altLang="ja-JP" dirty="0"/>
          </a:p>
        </p:txBody>
      </p:sp>
      <p:sp>
        <p:nvSpPr>
          <p:cNvPr id="11"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a:latin typeface="HGSｺﾞｼｯｸM" panose="020B0600000000000000" pitchFamily="50" charset="-128"/>
                <a:ea typeface="HGSｺﾞｼｯｸM" panose="020B0600000000000000" pitchFamily="50" charset="-128"/>
              </a:rPr>
              <a:t>　６</a:t>
            </a:r>
            <a:r>
              <a:rPr lang="zh-TW" altLang="en-US" sz="2200" dirty="0">
                <a:latin typeface="HGSｺﾞｼｯｸM" panose="020B0600000000000000" pitchFamily="50" charset="-128"/>
                <a:ea typeface="HGSｺﾞｼｯｸM" panose="020B0600000000000000" pitchFamily="50" charset="-128"/>
              </a:rPr>
              <a:t>）</a:t>
            </a:r>
            <a:r>
              <a:rPr lang="ja-JP" altLang="en-US" sz="2200" dirty="0">
                <a:latin typeface="HGSｺﾞｼｯｸM" panose="020B0600000000000000" pitchFamily="50" charset="-128"/>
                <a:ea typeface="HGSｺﾞｼｯｸM" panose="020B0600000000000000" pitchFamily="50" charset="-128"/>
              </a:rPr>
              <a:t>規制区間の範囲の見直しについて</a:t>
            </a:r>
            <a:endParaRPr lang="zh-TW" altLang="en-US" sz="2200" dirty="0">
              <a:latin typeface="HGSｺﾞｼｯｸM" panose="020B0600000000000000" pitchFamily="50" charset="-128"/>
              <a:ea typeface="HGSｺﾞｼｯｸM" panose="020B0600000000000000" pitchFamily="50" charset="-128"/>
            </a:endParaRPr>
          </a:p>
        </p:txBody>
      </p:sp>
      <p:sp>
        <p:nvSpPr>
          <p:cNvPr id="6" name="下矢印 5"/>
          <p:cNvSpPr/>
          <p:nvPr/>
        </p:nvSpPr>
        <p:spPr>
          <a:xfrm>
            <a:off x="3851920" y="5445224"/>
            <a:ext cx="1914566" cy="360040"/>
          </a:xfrm>
          <a:prstGeom prst="downArrow">
            <a:avLst>
              <a:gd name="adj1" fmla="val 50000"/>
              <a:gd name="adj2" fmla="val 664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1115616" y="5805264"/>
            <a:ext cx="7416824" cy="400110"/>
          </a:xfrm>
          <a:prstGeom prst="rect">
            <a:avLst/>
          </a:prstGeom>
        </p:spPr>
        <p:txBody>
          <a:bodyPr wrap="square">
            <a:spAutoFit/>
          </a:bodyPr>
          <a:lstStyle/>
          <a:p>
            <a:pPr marL="450850" indent="-450850"/>
            <a:r>
              <a:rPr lang="ja-JP" altLang="en-US" sz="2000" b="1" dirty="0" smtClean="0">
                <a:solidFill>
                  <a:srgbClr val="FF0000"/>
                </a:solidFill>
              </a:rPr>
              <a:t>一定の条件を満たす区間については、規制範囲の見直しを検討</a:t>
            </a:r>
            <a:endParaRPr lang="ja-JP" altLang="ja-JP" sz="2000" b="1" dirty="0">
              <a:solidFill>
                <a:srgbClr val="FF0000"/>
              </a:solidFill>
            </a:endParaRPr>
          </a:p>
        </p:txBody>
      </p:sp>
    </p:spTree>
    <p:extLst>
      <p:ext uri="{BB962C8B-B14F-4D97-AF65-F5344CB8AC3E}">
        <p14:creationId xmlns:p14="http://schemas.microsoft.com/office/powerpoint/2010/main" val="31853952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２．規制区間の解除（緩和）</a:t>
            </a:r>
            <a:r>
              <a:rPr lang="en-US" altLang="ja-JP" sz="2800" dirty="0">
                <a:latin typeface="HGSｺﾞｼｯｸM" panose="020B0600000000000000" pitchFamily="50" charset="-128"/>
                <a:ea typeface="HGSｺﾞｼｯｸM" panose="020B0600000000000000" pitchFamily="50" charset="-128"/>
              </a:rPr>
              <a:t/>
            </a:r>
            <a:br>
              <a:rPr lang="en-US" altLang="ja-JP" sz="2800" dirty="0">
                <a:latin typeface="HGSｺﾞｼｯｸM" panose="020B0600000000000000" pitchFamily="50" charset="-128"/>
                <a:ea typeface="HGSｺﾞｼｯｸM" panose="020B0600000000000000" pitchFamily="50" charset="-128"/>
              </a:rPr>
            </a:br>
            <a:r>
              <a:rPr lang="ja-JP" altLang="en-US" sz="2800" dirty="0">
                <a:latin typeface="HGSｺﾞｼｯｸM" panose="020B0600000000000000" pitchFamily="50" charset="-128"/>
                <a:ea typeface="HGSｺﾞｼｯｸM" panose="020B0600000000000000" pitchFamily="50" charset="-128"/>
              </a:rPr>
              <a:t>　６</a:t>
            </a:r>
            <a:r>
              <a:rPr lang="zh-TW" altLang="en-US" sz="2800" dirty="0">
                <a:latin typeface="HGSｺﾞｼｯｸM" panose="020B0600000000000000" pitchFamily="50" charset="-128"/>
                <a:ea typeface="HGSｺﾞｼｯｸM" panose="020B0600000000000000" pitchFamily="50" charset="-128"/>
              </a:rPr>
              <a:t>）</a:t>
            </a:r>
            <a:r>
              <a:rPr lang="ja-JP" altLang="en-US" sz="2800" dirty="0">
                <a:latin typeface="HGSｺﾞｼｯｸM" panose="020B0600000000000000" pitchFamily="50" charset="-128"/>
                <a:ea typeface="HGSｺﾞｼｯｸM" panose="020B0600000000000000" pitchFamily="50" charset="-128"/>
              </a:rPr>
              <a:t>規制区間の範囲の見直しについて</a:t>
            </a:r>
            <a:endParaRPr kumimoji="1" lang="ja-JP" altLang="en-US" sz="2200" dirty="0"/>
          </a:p>
        </p:txBody>
      </p:sp>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48</a:t>
            </a:fld>
            <a:endParaRPr kumimoji="1" lang="ja-JP" altLang="en-US"/>
          </a:p>
        </p:txBody>
      </p:sp>
      <p:sp>
        <p:nvSpPr>
          <p:cNvPr id="7" name="テキスト ボックス 6"/>
          <p:cNvSpPr txBox="1"/>
          <p:nvPr/>
        </p:nvSpPr>
        <p:spPr>
          <a:xfrm>
            <a:off x="1187624" y="3068960"/>
            <a:ext cx="7195167" cy="2123658"/>
          </a:xfrm>
          <a:prstGeom prst="rect">
            <a:avLst/>
          </a:prstGeom>
          <a:noFill/>
          <a:ln>
            <a:solidFill>
              <a:schemeClr val="tx1"/>
            </a:solidFill>
            <a:prstDash val="dash"/>
          </a:ln>
        </p:spPr>
        <p:txBody>
          <a:bodyPr wrap="square" rtlCol="0">
            <a:spAutoFit/>
          </a:bodyPr>
          <a:lstStyle/>
          <a:p>
            <a:pPr marL="457200" indent="-457200">
              <a:buFont typeface="Wingdings" panose="05000000000000000000" pitchFamily="2" charset="2"/>
              <a:buChar char="Ø"/>
            </a:pPr>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平成２７年度の道路防災点検による「要対策箇所」及び「カルテ対応箇所</a:t>
            </a:r>
            <a:r>
              <a:rPr lang="en-US" altLang="ja-JP" sz="2000" b="1" baseline="30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」がないこと。</a:t>
            </a:r>
            <a:endParaRPr lang="en-US" altLang="ja-JP" sz="20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spcBef>
                <a:spcPts val="1200"/>
              </a:spcBef>
              <a:buFont typeface="Wingdings" panose="05000000000000000000" pitchFamily="2" charset="2"/>
              <a:buChar char="Ø"/>
            </a:pPr>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通行規制区間の範囲</a:t>
            </a:r>
            <a:r>
              <a:rPr lang="ja-JP" altLang="en-US" sz="2000" b="1" dirty="0">
                <a:latin typeface="HGSｺﾞｼｯｸM" panose="020B0600000000000000" pitchFamily="50" charset="-128"/>
                <a:ea typeface="HGSｺﾞｼｯｸM" panose="020B0600000000000000" pitchFamily="50" charset="-128"/>
                <a:cs typeface="Meiryo UI" panose="020B0604030504040204" pitchFamily="50" charset="-128"/>
              </a:rPr>
              <a:t>の</a:t>
            </a:r>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見直しに伴い、一定のサービス向上が見込まれること。</a:t>
            </a:r>
            <a:endParaRPr lang="en-US" altLang="ja-JP" sz="20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623888" indent="-174625">
              <a:spcBef>
                <a:spcPts val="1200"/>
              </a:spcBef>
            </a:pP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防災カルテを作成し、原則</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1</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年に</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1</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回の簡易点検を行うなど経過観察を行う箇所</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8" name="テキスト ボックス 7"/>
          <p:cNvSpPr txBox="1"/>
          <p:nvPr/>
        </p:nvSpPr>
        <p:spPr>
          <a:xfrm>
            <a:off x="1043607" y="1412776"/>
            <a:ext cx="7339183" cy="1569660"/>
          </a:xfrm>
          <a:prstGeom prst="rect">
            <a:avLst/>
          </a:prstGeom>
          <a:noFill/>
          <a:ln>
            <a:noFill/>
            <a:prstDash val="dash"/>
          </a:ln>
        </p:spPr>
        <p:txBody>
          <a:bodyPr wrap="square" rtlCol="0">
            <a:spAutoFit/>
          </a:bodyPr>
          <a:lstStyle/>
          <a:p>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　一連の異常</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気象</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時</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通行</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規制区間のうち、一部区間において、次の２条件を満たすものについて、随時、通行規制区間の範囲の見直しを実施することができる。</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24200567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49</a:t>
            </a:fld>
            <a:endParaRPr kumimoji="1" lang="ja-JP" altLang="en-US"/>
          </a:p>
        </p:txBody>
      </p:sp>
      <p:sp>
        <p:nvSpPr>
          <p:cNvPr id="5" name="正方形/長方形 4"/>
          <p:cNvSpPr/>
          <p:nvPr/>
        </p:nvSpPr>
        <p:spPr>
          <a:xfrm>
            <a:off x="1187624" y="1268760"/>
            <a:ext cx="7416824" cy="1754326"/>
          </a:xfrm>
          <a:prstGeom prst="rect">
            <a:avLst/>
          </a:prstGeom>
        </p:spPr>
        <p:txBody>
          <a:bodyPr wrap="square">
            <a:spAutoFit/>
          </a:bodyPr>
          <a:lstStyle/>
          <a:p>
            <a:r>
              <a:rPr lang="ja-JP" altLang="en-US" dirty="0" smtClean="0"/>
              <a:t>■今回検討区間</a:t>
            </a:r>
            <a:endParaRPr lang="en-US" altLang="ja-JP" dirty="0"/>
          </a:p>
          <a:p>
            <a:r>
              <a:rPr lang="ja-JP" altLang="en-US" dirty="0" smtClean="0"/>
              <a:t>　　○</a:t>
            </a:r>
            <a:r>
              <a:rPr lang="ja-JP" altLang="en-US" dirty="0"/>
              <a:t>路線名	：　</a:t>
            </a:r>
            <a:r>
              <a:rPr lang="ja-JP" altLang="en-US" dirty="0" smtClean="0"/>
              <a:t>主要地方道　岸和田牛滝山貝塚線</a:t>
            </a:r>
            <a:endParaRPr lang="ja-JP" altLang="en-US" dirty="0"/>
          </a:p>
          <a:p>
            <a:r>
              <a:rPr lang="ja-JP" altLang="en-US" dirty="0"/>
              <a:t>　　○対象区間	：　内畑</a:t>
            </a:r>
            <a:r>
              <a:rPr lang="ja-JP" altLang="en-US" dirty="0" smtClean="0"/>
              <a:t>町～大沢町（</a:t>
            </a:r>
            <a:r>
              <a:rPr lang="ja-JP" altLang="en-US" dirty="0"/>
              <a:t>延長</a:t>
            </a:r>
            <a:r>
              <a:rPr lang="en-US" altLang="ja-JP" dirty="0" smtClean="0"/>
              <a:t>1.5km</a:t>
            </a:r>
            <a:r>
              <a:rPr lang="ja-JP" altLang="en-US" dirty="0"/>
              <a:t>）</a:t>
            </a:r>
          </a:p>
          <a:p>
            <a:r>
              <a:rPr lang="ja-JP" altLang="en-US" dirty="0"/>
              <a:t>　　○交通量	：　</a:t>
            </a:r>
            <a:r>
              <a:rPr lang="en-US" altLang="ja-JP" dirty="0" smtClean="0"/>
              <a:t>1,226</a:t>
            </a:r>
            <a:r>
              <a:rPr lang="ja-JP" altLang="en-US" dirty="0" smtClean="0"/>
              <a:t>台</a:t>
            </a:r>
            <a:r>
              <a:rPr lang="en-US" altLang="ja-JP" dirty="0"/>
              <a:t>/24h</a:t>
            </a:r>
            <a:r>
              <a:rPr lang="ja-JP" altLang="en-US" dirty="0"/>
              <a:t>（出典：平成</a:t>
            </a:r>
            <a:r>
              <a:rPr lang="en-US" altLang="ja-JP" dirty="0"/>
              <a:t>22</a:t>
            </a:r>
            <a:r>
              <a:rPr lang="ja-JP" altLang="en-US" dirty="0"/>
              <a:t>年度道路交通センサス）</a:t>
            </a:r>
          </a:p>
          <a:p>
            <a:r>
              <a:rPr lang="ja-JP" altLang="en-US" dirty="0"/>
              <a:t>　　○規制基準	：　通行止め連続雨量</a:t>
            </a:r>
            <a:r>
              <a:rPr lang="en-US" altLang="ja-JP" dirty="0" smtClean="0"/>
              <a:t>150mm</a:t>
            </a:r>
            <a:r>
              <a:rPr lang="ja-JP" altLang="en-US" dirty="0"/>
              <a:t>（通行</a:t>
            </a:r>
            <a:r>
              <a:rPr lang="ja-JP" altLang="en-US" dirty="0" smtClean="0"/>
              <a:t>注意</a:t>
            </a:r>
            <a:r>
              <a:rPr lang="en-US" altLang="ja-JP" dirty="0" smtClean="0"/>
              <a:t>100mm</a:t>
            </a:r>
            <a:r>
              <a:rPr lang="ja-JP" altLang="en-US" dirty="0"/>
              <a:t>）</a:t>
            </a:r>
          </a:p>
          <a:p>
            <a:r>
              <a:rPr lang="ja-JP" altLang="en-US" dirty="0"/>
              <a:t>　　○指定年度	：　昭和</a:t>
            </a:r>
            <a:r>
              <a:rPr lang="en-US" altLang="ja-JP" dirty="0"/>
              <a:t>47</a:t>
            </a:r>
            <a:r>
              <a:rPr lang="ja-JP" altLang="en-US" dirty="0" smtClean="0"/>
              <a:t>年度</a:t>
            </a:r>
            <a:endParaRPr lang="ja-JP" altLang="ja-JP" dirty="0"/>
          </a:p>
        </p:txBody>
      </p:sp>
      <p:sp>
        <p:nvSpPr>
          <p:cNvPr id="11"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a:latin typeface="HGSｺﾞｼｯｸM" panose="020B0600000000000000" pitchFamily="50" charset="-128"/>
                <a:ea typeface="HGSｺﾞｼｯｸM" panose="020B0600000000000000" pitchFamily="50" charset="-128"/>
              </a:rPr>
              <a:t>　６</a:t>
            </a:r>
            <a:r>
              <a:rPr lang="zh-TW" altLang="en-US" sz="2200" dirty="0">
                <a:latin typeface="HGSｺﾞｼｯｸM" panose="020B0600000000000000" pitchFamily="50" charset="-128"/>
                <a:ea typeface="HGSｺﾞｼｯｸM" panose="020B0600000000000000" pitchFamily="50" charset="-128"/>
              </a:rPr>
              <a:t>）</a:t>
            </a:r>
            <a:r>
              <a:rPr lang="ja-JP" altLang="en-US" sz="2200" dirty="0">
                <a:latin typeface="HGSｺﾞｼｯｸM" panose="020B0600000000000000" pitchFamily="50" charset="-128"/>
                <a:ea typeface="HGSｺﾞｼｯｸM" panose="020B0600000000000000" pitchFamily="50" charset="-128"/>
              </a:rPr>
              <a:t>規制区間の範囲の見直しについて</a:t>
            </a:r>
            <a:endParaRPr lang="zh-TW" altLang="en-US" sz="2200" dirty="0">
              <a:latin typeface="HGSｺﾞｼｯｸM" panose="020B0600000000000000" pitchFamily="50" charset="-128"/>
              <a:ea typeface="HGSｺﾞｼｯｸM" panose="020B0600000000000000" pitchFamily="50" charset="-128"/>
            </a:endParaRPr>
          </a:p>
        </p:txBody>
      </p:sp>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8511"/>
          <a:stretch/>
        </p:blipFill>
        <p:spPr bwMode="auto">
          <a:xfrm rot="16200000">
            <a:off x="3174438" y="1527380"/>
            <a:ext cx="3299183" cy="6264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テキスト ボックス 6"/>
          <p:cNvSpPr txBox="1"/>
          <p:nvPr/>
        </p:nvSpPr>
        <p:spPr>
          <a:xfrm>
            <a:off x="3216411" y="3033335"/>
            <a:ext cx="3155031" cy="338554"/>
          </a:xfrm>
          <a:prstGeom prst="rect">
            <a:avLst/>
          </a:prstGeom>
          <a:solidFill>
            <a:schemeClr val="bg1"/>
          </a:solidFill>
          <a:ln>
            <a:solidFill>
              <a:schemeClr val="tx1"/>
            </a:solidFill>
            <a:prstDash val="solid"/>
          </a:ln>
        </p:spPr>
        <p:txBody>
          <a:bodyPr wrap="none" rtlCol="0">
            <a:spAutoFit/>
          </a:bodyPr>
          <a:lstStyle/>
          <a:p>
            <a:r>
              <a:rPr lang="ja-JP" altLang="en-US" sz="16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現　規　制　</a:t>
            </a:r>
            <a:r>
              <a:rPr kumimoji="1" lang="ja-JP" altLang="en-US" sz="16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区　間（</a:t>
            </a:r>
            <a:r>
              <a:rPr kumimoji="1" lang="en-US" altLang="ja-JP" sz="16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1.5</a:t>
            </a:r>
            <a:r>
              <a:rPr kumimoji="1" lang="ja-JP" altLang="en-US" sz="16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ｋｍ）</a:t>
            </a:r>
          </a:p>
        </p:txBody>
      </p:sp>
      <p:pic>
        <p:nvPicPr>
          <p:cNvPr id="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7598395" y="3023085"/>
            <a:ext cx="331847" cy="331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直線コネクタ 8"/>
          <p:cNvCxnSpPr/>
          <p:nvPr/>
        </p:nvCxnSpPr>
        <p:spPr>
          <a:xfrm>
            <a:off x="3840045" y="4509120"/>
            <a:ext cx="0" cy="148627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1763688" y="3670916"/>
            <a:ext cx="0" cy="235037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7740568" y="3789040"/>
            <a:ext cx="0" cy="22322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3779912" y="5744289"/>
            <a:ext cx="3960656" cy="0"/>
          </a:xfrm>
          <a:prstGeom prst="straightConnector1">
            <a:avLst/>
          </a:prstGeom>
          <a:ln w="571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4199761" y="5805264"/>
            <a:ext cx="3108543" cy="276999"/>
          </a:xfrm>
          <a:prstGeom prst="rect">
            <a:avLst/>
          </a:prstGeom>
          <a:solidFill>
            <a:schemeClr val="bg1"/>
          </a:solidFill>
          <a:ln>
            <a:solidFill>
              <a:schemeClr val="tx1"/>
            </a:solidFill>
            <a:prstDash val="solid"/>
          </a:ln>
        </p:spPr>
        <p:txBody>
          <a:bodyPr wrap="none" rtlCol="0">
            <a:spAutoFit/>
          </a:bodyPr>
          <a:lstStyle/>
          <a:p>
            <a:r>
              <a:rPr kumimoji="1" lang="ja-JP" altLang="en-US" sz="12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山側斜面がなく、防災カルテ対応箇所無し</a:t>
            </a:r>
          </a:p>
        </p:txBody>
      </p:sp>
      <p:sp>
        <p:nvSpPr>
          <p:cNvPr id="18" name="テキスト ボックス 17"/>
          <p:cNvSpPr txBox="1"/>
          <p:nvPr/>
        </p:nvSpPr>
        <p:spPr>
          <a:xfrm>
            <a:off x="4321716" y="5373216"/>
            <a:ext cx="2089033" cy="276999"/>
          </a:xfrm>
          <a:prstGeom prst="rect">
            <a:avLst/>
          </a:prstGeom>
          <a:solidFill>
            <a:schemeClr val="bg1"/>
          </a:solidFill>
          <a:ln>
            <a:solidFill>
              <a:schemeClr val="tx1"/>
            </a:solidFill>
            <a:prstDash val="solid"/>
          </a:ln>
        </p:spPr>
        <p:txBody>
          <a:bodyPr wrap="none" rtlCol="0">
            <a:spAutoFit/>
          </a:bodyPr>
          <a:lstStyle/>
          <a:p>
            <a:r>
              <a:rPr kumimoji="1" lang="ja-JP" altLang="en-US" sz="12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見直し対象範囲（</a:t>
            </a:r>
            <a:r>
              <a:rPr kumimoji="1" lang="en-US" altLang="ja-JP" sz="12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0.8</a:t>
            </a:r>
            <a:r>
              <a:rPr kumimoji="1" lang="ja-JP" altLang="en-US" sz="12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ｋｍ）</a:t>
            </a:r>
          </a:p>
        </p:txBody>
      </p:sp>
      <p:sp>
        <p:nvSpPr>
          <p:cNvPr id="20" name="フリーフォーム 19"/>
          <p:cNvSpPr/>
          <p:nvPr/>
        </p:nvSpPr>
        <p:spPr>
          <a:xfrm>
            <a:off x="6069724" y="3421117"/>
            <a:ext cx="1749973" cy="2774731"/>
          </a:xfrm>
          <a:custGeom>
            <a:avLst/>
            <a:gdLst>
              <a:gd name="connsiteX0" fmla="*/ 1828800 w 1828800"/>
              <a:gd name="connsiteY0" fmla="*/ 2774731 h 2774731"/>
              <a:gd name="connsiteX1" fmla="*/ 1450427 w 1828800"/>
              <a:gd name="connsiteY1" fmla="*/ 2475186 h 2774731"/>
              <a:gd name="connsiteX2" fmla="*/ 1072055 w 1828800"/>
              <a:gd name="connsiteY2" fmla="*/ 2128345 h 2774731"/>
              <a:gd name="connsiteX3" fmla="*/ 772510 w 1828800"/>
              <a:gd name="connsiteY3" fmla="*/ 1923393 h 2774731"/>
              <a:gd name="connsiteX4" fmla="*/ 394137 w 1828800"/>
              <a:gd name="connsiteY4" fmla="*/ 1781504 h 2774731"/>
              <a:gd name="connsiteX5" fmla="*/ 189186 w 1828800"/>
              <a:gd name="connsiteY5" fmla="*/ 1481959 h 2774731"/>
              <a:gd name="connsiteX6" fmla="*/ 0 w 1828800"/>
              <a:gd name="connsiteY6" fmla="*/ 1150883 h 2774731"/>
              <a:gd name="connsiteX7" fmla="*/ 331075 w 1828800"/>
              <a:gd name="connsiteY7" fmla="*/ 945931 h 2774731"/>
              <a:gd name="connsiteX8" fmla="*/ 1072055 w 1828800"/>
              <a:gd name="connsiteY8" fmla="*/ 457200 h 2774731"/>
              <a:gd name="connsiteX9" fmla="*/ 1592317 w 1828800"/>
              <a:gd name="connsiteY9" fmla="*/ 0 h 2774731"/>
              <a:gd name="connsiteX0" fmla="*/ 1749973 w 1749973"/>
              <a:gd name="connsiteY0" fmla="*/ 2774731 h 2774731"/>
              <a:gd name="connsiteX1" fmla="*/ 1371600 w 1749973"/>
              <a:gd name="connsiteY1" fmla="*/ 2475186 h 2774731"/>
              <a:gd name="connsiteX2" fmla="*/ 993228 w 1749973"/>
              <a:gd name="connsiteY2" fmla="*/ 2128345 h 2774731"/>
              <a:gd name="connsiteX3" fmla="*/ 693683 w 1749973"/>
              <a:gd name="connsiteY3" fmla="*/ 1923393 h 2774731"/>
              <a:gd name="connsiteX4" fmla="*/ 315310 w 1749973"/>
              <a:gd name="connsiteY4" fmla="*/ 1781504 h 2774731"/>
              <a:gd name="connsiteX5" fmla="*/ 110359 w 1749973"/>
              <a:gd name="connsiteY5" fmla="*/ 1481959 h 2774731"/>
              <a:gd name="connsiteX6" fmla="*/ 0 w 1749973"/>
              <a:gd name="connsiteY6" fmla="*/ 1056290 h 2774731"/>
              <a:gd name="connsiteX7" fmla="*/ 252248 w 1749973"/>
              <a:gd name="connsiteY7" fmla="*/ 945931 h 2774731"/>
              <a:gd name="connsiteX8" fmla="*/ 993228 w 1749973"/>
              <a:gd name="connsiteY8" fmla="*/ 457200 h 2774731"/>
              <a:gd name="connsiteX9" fmla="*/ 1513490 w 1749973"/>
              <a:gd name="connsiteY9" fmla="*/ 0 h 277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9973" h="2774731">
                <a:moveTo>
                  <a:pt x="1749973" y="2774731"/>
                </a:moveTo>
                <a:lnTo>
                  <a:pt x="1371600" y="2475186"/>
                </a:lnTo>
                <a:lnTo>
                  <a:pt x="993228" y="2128345"/>
                </a:lnTo>
                <a:lnTo>
                  <a:pt x="693683" y="1923393"/>
                </a:lnTo>
                <a:lnTo>
                  <a:pt x="315310" y="1781504"/>
                </a:lnTo>
                <a:lnTo>
                  <a:pt x="110359" y="1481959"/>
                </a:lnTo>
                <a:lnTo>
                  <a:pt x="0" y="1056290"/>
                </a:lnTo>
                <a:lnTo>
                  <a:pt x="252248" y="945931"/>
                </a:lnTo>
                <a:lnTo>
                  <a:pt x="993228" y="457200"/>
                </a:lnTo>
                <a:lnTo>
                  <a:pt x="1513490" y="0"/>
                </a:lnTo>
              </a:path>
            </a:pathLst>
          </a:custGeom>
          <a:noFill/>
          <a:ln w="57150">
            <a:solidFill>
              <a:srgbClr val="0000FF"/>
            </a:solidFill>
            <a:prstDash val="sysDash"/>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20"/>
          <p:cNvSpPr/>
          <p:nvPr/>
        </p:nvSpPr>
        <p:spPr>
          <a:xfrm>
            <a:off x="4840014" y="3626069"/>
            <a:ext cx="1213945" cy="788276"/>
          </a:xfrm>
          <a:custGeom>
            <a:avLst/>
            <a:gdLst>
              <a:gd name="connsiteX0" fmla="*/ 1213945 w 1213945"/>
              <a:gd name="connsiteY0" fmla="*/ 788276 h 788276"/>
              <a:gd name="connsiteX1" fmla="*/ 1008993 w 1213945"/>
              <a:gd name="connsiteY1" fmla="*/ 756745 h 788276"/>
              <a:gd name="connsiteX2" fmla="*/ 599089 w 1213945"/>
              <a:gd name="connsiteY2" fmla="*/ 693683 h 788276"/>
              <a:gd name="connsiteX3" fmla="*/ 394138 w 1213945"/>
              <a:gd name="connsiteY3" fmla="*/ 504497 h 788276"/>
              <a:gd name="connsiteX4" fmla="*/ 599089 w 1213945"/>
              <a:gd name="connsiteY4" fmla="*/ 126124 h 788276"/>
              <a:gd name="connsiteX5" fmla="*/ 394138 w 1213945"/>
              <a:gd name="connsiteY5" fmla="*/ 63062 h 788276"/>
              <a:gd name="connsiteX6" fmla="*/ 204952 w 1213945"/>
              <a:gd name="connsiteY6" fmla="*/ 204952 h 788276"/>
              <a:gd name="connsiteX7" fmla="*/ 0 w 1213945"/>
              <a:gd name="connsiteY7" fmla="*/ 0 h 78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3945" h="788276">
                <a:moveTo>
                  <a:pt x="1213945" y="788276"/>
                </a:moveTo>
                <a:lnTo>
                  <a:pt x="1008993" y="756745"/>
                </a:lnTo>
                <a:lnTo>
                  <a:pt x="599089" y="693683"/>
                </a:lnTo>
                <a:lnTo>
                  <a:pt x="394138" y="504497"/>
                </a:lnTo>
                <a:lnTo>
                  <a:pt x="599089" y="126124"/>
                </a:lnTo>
                <a:lnTo>
                  <a:pt x="394138" y="63062"/>
                </a:lnTo>
                <a:lnTo>
                  <a:pt x="204952" y="204952"/>
                </a:lnTo>
                <a:lnTo>
                  <a:pt x="0" y="0"/>
                </a:lnTo>
              </a:path>
            </a:pathLst>
          </a:custGeom>
          <a:noFill/>
          <a:ln w="57150">
            <a:solidFill>
              <a:srgbClr val="0000FF"/>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テキスト ボックス 21"/>
          <p:cNvSpPr txBox="1"/>
          <p:nvPr/>
        </p:nvSpPr>
        <p:spPr>
          <a:xfrm>
            <a:off x="5653861" y="4016097"/>
            <a:ext cx="646331" cy="276999"/>
          </a:xfrm>
          <a:prstGeom prst="rect">
            <a:avLst/>
          </a:prstGeom>
          <a:solidFill>
            <a:schemeClr val="bg1"/>
          </a:solidFill>
          <a:ln>
            <a:solidFill>
              <a:srgbClr val="0000FF"/>
            </a:solidFill>
            <a:prstDash val="solid"/>
          </a:ln>
        </p:spPr>
        <p:txBody>
          <a:bodyPr wrap="none" rtlCol="0">
            <a:spAutoFit/>
          </a:bodyPr>
          <a:lstStyle/>
          <a:p>
            <a:r>
              <a:rPr kumimoji="1" lang="ja-JP" altLang="en-US" sz="1200" b="1" dirty="0" smtClean="0">
                <a:solidFill>
                  <a:srgbClr val="0000FF"/>
                </a:solidFill>
                <a:latin typeface="HGSｺﾞｼｯｸM" panose="020B0600000000000000" pitchFamily="50" charset="-128"/>
                <a:ea typeface="HGSｺﾞｼｯｸM" panose="020B0600000000000000" pitchFamily="50" charset="-128"/>
                <a:cs typeface="Meiryo UI" panose="020B0604030504040204" pitchFamily="50" charset="-128"/>
              </a:rPr>
              <a:t>迂回路</a:t>
            </a:r>
          </a:p>
        </p:txBody>
      </p:sp>
    </p:spTree>
    <p:extLst>
      <p:ext uri="{BB962C8B-B14F-4D97-AF65-F5344CB8AC3E}">
        <p14:creationId xmlns:p14="http://schemas.microsoft.com/office/powerpoint/2010/main" val="34228625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a:t>
            </a:fld>
            <a:endParaRPr kumimoji="1" lang="ja-JP" altLang="en-US"/>
          </a:p>
        </p:txBody>
      </p:sp>
      <p:sp>
        <p:nvSpPr>
          <p:cNvPr id="11" name="正方形/長方形 10"/>
          <p:cNvSpPr/>
          <p:nvPr/>
        </p:nvSpPr>
        <p:spPr>
          <a:xfrm>
            <a:off x="805712" y="3848589"/>
            <a:ext cx="4292590" cy="37841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規制基準雨量緩和（引上げ</a:t>
            </a:r>
            <a:r>
              <a:rPr lang="en-US" altLang="ja-JP" sz="1600" b="1" baseline="30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）の実施</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3219895" y="2382617"/>
            <a:ext cx="1204741" cy="363514"/>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災害：無</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860032" y="2383145"/>
            <a:ext cx="1200474" cy="3564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災害：有</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2198281" y="6106591"/>
            <a:ext cx="4756865" cy="37305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通行規制区間解除（道路管理者の最終判断）</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220456" y="5586143"/>
            <a:ext cx="8700268" cy="347404"/>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安全性の評価（</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学識経験者</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による</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見解：</a:t>
            </a:r>
            <a:r>
              <a:rPr lang="zh-TW"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大阪府</a:t>
            </a:r>
            <a:r>
              <a:rPr lang="zh-TW"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都市基盤施設維持管理技術審</a:t>
            </a:r>
            <a:r>
              <a:rPr lang="zh-TW"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議会</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3751668" y="1196752"/>
            <a:ext cx="1711613" cy="36003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通行規制区間</a:t>
            </a:r>
            <a:endParaRPr kumimoji="1"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3" name="グループ化 22"/>
          <p:cNvGrpSpPr/>
          <p:nvPr/>
        </p:nvGrpSpPr>
        <p:grpSpPr>
          <a:xfrm>
            <a:off x="1418289" y="1556790"/>
            <a:ext cx="6288619" cy="215666"/>
            <a:chOff x="1603249" y="1895286"/>
            <a:chExt cx="6288619" cy="296878"/>
          </a:xfrm>
        </p:grpSpPr>
        <p:cxnSp>
          <p:nvCxnSpPr>
            <p:cNvPr id="21" name="直線コネクタ 20"/>
            <p:cNvCxnSpPr/>
            <p:nvPr/>
          </p:nvCxnSpPr>
          <p:spPr>
            <a:xfrm flipH="1">
              <a:off x="1603249" y="1997803"/>
              <a:ext cx="62811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a:stCxn id="5" idx="2"/>
            </p:cNvCxnSpPr>
            <p:nvPr/>
          </p:nvCxnSpPr>
          <p:spPr>
            <a:xfrm flipH="1">
              <a:off x="4788024" y="1895286"/>
              <a:ext cx="4411" cy="29687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flipH="1">
              <a:off x="1609598" y="1981205"/>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p:nvPr/>
          </p:nvCxnSpPr>
          <p:spPr>
            <a:xfrm flipH="1">
              <a:off x="7891868" y="1974856"/>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グループ化 21"/>
          <p:cNvGrpSpPr/>
          <p:nvPr/>
        </p:nvGrpSpPr>
        <p:grpSpPr>
          <a:xfrm>
            <a:off x="639352" y="2074143"/>
            <a:ext cx="1556384" cy="302998"/>
            <a:chOff x="783368" y="2807679"/>
            <a:chExt cx="1556384" cy="405630"/>
          </a:xfrm>
        </p:grpSpPr>
        <p:cxnSp>
          <p:nvCxnSpPr>
            <p:cNvPr id="48" name="直線矢印コネクタ 47"/>
            <p:cNvCxnSpPr/>
            <p:nvPr/>
          </p:nvCxnSpPr>
          <p:spPr>
            <a:xfrm flipH="1">
              <a:off x="2336245" y="3008044"/>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flipH="1">
              <a:off x="785230" y="3007817"/>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flipH="1">
              <a:off x="783368" y="3015802"/>
              <a:ext cx="15563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p:nvPr/>
          </p:nvCxnSpPr>
          <p:spPr>
            <a:xfrm flipH="1">
              <a:off x="1589582" y="2807679"/>
              <a:ext cx="0" cy="205265"/>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55" name="直線矢印コネクタ 54"/>
          <p:cNvCxnSpPr/>
          <p:nvPr/>
        </p:nvCxnSpPr>
        <p:spPr>
          <a:xfrm>
            <a:off x="1456098" y="3084033"/>
            <a:ext cx="0" cy="76455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線矢印コネクタ 64"/>
          <p:cNvCxnSpPr/>
          <p:nvPr/>
        </p:nvCxnSpPr>
        <p:spPr>
          <a:xfrm>
            <a:off x="5580112" y="2763159"/>
            <a:ext cx="0" cy="549991"/>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p:cNvCxnSpPr/>
          <p:nvPr/>
        </p:nvCxnSpPr>
        <p:spPr>
          <a:xfrm>
            <a:off x="6927962" y="2778539"/>
            <a:ext cx="0" cy="523417"/>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p:cNvCxnSpPr/>
          <p:nvPr/>
        </p:nvCxnSpPr>
        <p:spPr>
          <a:xfrm>
            <a:off x="8482867" y="2763159"/>
            <a:ext cx="0" cy="549991"/>
          </a:xfrm>
          <a:prstGeom prst="straightConnector1">
            <a:avLst/>
          </a:prstGeom>
          <a:ln w="12700" cmpd="dbl">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1" name="正方形/長方形 70"/>
          <p:cNvSpPr/>
          <p:nvPr/>
        </p:nvSpPr>
        <p:spPr>
          <a:xfrm>
            <a:off x="1464738" y="4509120"/>
            <a:ext cx="6234670" cy="36004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５年間の経過観察（対策工の評価、降雨観測、雨水浸透挙動観測）</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5388261" y="3284984"/>
            <a:ext cx="3288195" cy="377012"/>
          </a:xfrm>
          <a:prstGeom prst="rect">
            <a:avLst/>
          </a:prstGeom>
          <a:solidFill>
            <a:srgbClr val="FF000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対策</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工</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実施</a:t>
            </a:r>
            <a:endPar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正方形/長方形 93"/>
          <p:cNvSpPr/>
          <p:nvPr/>
        </p:nvSpPr>
        <p:spPr>
          <a:xfrm>
            <a:off x="6325592" y="2387561"/>
            <a:ext cx="1204741" cy="364136"/>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災害：無</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5" name="正方形/長方形 94"/>
          <p:cNvSpPr/>
          <p:nvPr/>
        </p:nvSpPr>
        <p:spPr>
          <a:xfrm>
            <a:off x="7882630" y="2387439"/>
            <a:ext cx="1200474" cy="3642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災害：有</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6" name="正方形/長方形 95"/>
          <p:cNvSpPr/>
          <p:nvPr/>
        </p:nvSpPr>
        <p:spPr>
          <a:xfrm>
            <a:off x="54891" y="2396510"/>
            <a:ext cx="1204741" cy="35671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災害：無</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7" name="正方形/長方形 96"/>
          <p:cNvSpPr/>
          <p:nvPr/>
        </p:nvSpPr>
        <p:spPr>
          <a:xfrm>
            <a:off x="1605234" y="2391753"/>
            <a:ext cx="1200474" cy="3606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災害：有</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4" name="グループ化 23"/>
          <p:cNvGrpSpPr/>
          <p:nvPr/>
        </p:nvGrpSpPr>
        <p:grpSpPr>
          <a:xfrm>
            <a:off x="4927299" y="3645023"/>
            <a:ext cx="2020679" cy="361343"/>
            <a:chOff x="4927299" y="3637211"/>
            <a:chExt cx="2020679" cy="425312"/>
          </a:xfrm>
        </p:grpSpPr>
        <p:cxnSp>
          <p:nvCxnSpPr>
            <p:cNvPr id="68" name="直線矢印コネクタ 67"/>
            <p:cNvCxnSpPr/>
            <p:nvPr/>
          </p:nvCxnSpPr>
          <p:spPr>
            <a:xfrm flipH="1" flipV="1">
              <a:off x="4927299" y="4060994"/>
              <a:ext cx="2016000" cy="1529"/>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0" name="直線矢印コネクタ 109"/>
            <p:cNvCxnSpPr/>
            <p:nvPr/>
          </p:nvCxnSpPr>
          <p:spPr>
            <a:xfrm>
              <a:off x="6947978" y="3637211"/>
              <a:ext cx="0" cy="425312"/>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12" name="直線矢印コネクタ 111"/>
          <p:cNvCxnSpPr/>
          <p:nvPr/>
        </p:nvCxnSpPr>
        <p:spPr>
          <a:xfrm flipH="1">
            <a:off x="4572000" y="5926591"/>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直線矢印コネクタ 112"/>
          <p:cNvCxnSpPr/>
          <p:nvPr/>
        </p:nvCxnSpPr>
        <p:spPr>
          <a:xfrm flipH="1">
            <a:off x="3452248" y="5423181"/>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正方形/長方形 62"/>
          <p:cNvSpPr/>
          <p:nvPr/>
        </p:nvSpPr>
        <p:spPr>
          <a:xfrm>
            <a:off x="2849877" y="5101800"/>
            <a:ext cx="1204741" cy="35671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災害：無</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正方形/長方形 68"/>
          <p:cNvSpPr/>
          <p:nvPr/>
        </p:nvSpPr>
        <p:spPr>
          <a:xfrm>
            <a:off x="4946554" y="5127507"/>
            <a:ext cx="2745840" cy="360663"/>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災害：有、追加対策必要</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8" name="グループ化 17"/>
          <p:cNvGrpSpPr/>
          <p:nvPr/>
        </p:nvGrpSpPr>
        <p:grpSpPr>
          <a:xfrm>
            <a:off x="7692394" y="3661997"/>
            <a:ext cx="335990" cy="1639212"/>
            <a:chOff x="7692394" y="3576145"/>
            <a:chExt cx="434634" cy="1724863"/>
          </a:xfrm>
        </p:grpSpPr>
        <p:cxnSp>
          <p:nvCxnSpPr>
            <p:cNvPr id="10" name="直線コネクタ 9"/>
            <p:cNvCxnSpPr>
              <a:stCxn id="69" idx="3"/>
            </p:cNvCxnSpPr>
            <p:nvPr/>
          </p:nvCxnSpPr>
          <p:spPr>
            <a:xfrm>
              <a:off x="7692394" y="5301008"/>
              <a:ext cx="434634" cy="0"/>
            </a:xfrm>
            <a:prstGeom prst="line">
              <a:avLst/>
            </a:prstGeom>
            <a:ln w="12700">
              <a:prstDash val="lgDashDotDot"/>
            </a:ln>
          </p:spPr>
          <p:style>
            <a:lnRef idx="1">
              <a:schemeClr val="dk1"/>
            </a:lnRef>
            <a:fillRef idx="0">
              <a:schemeClr val="dk1"/>
            </a:fillRef>
            <a:effectRef idx="0">
              <a:schemeClr val="dk1"/>
            </a:effectRef>
            <a:fontRef idx="minor">
              <a:schemeClr val="tx1"/>
            </a:fontRef>
          </p:style>
        </p:cxnSp>
        <p:cxnSp>
          <p:nvCxnSpPr>
            <p:cNvPr id="17" name="直線コネクタ 16"/>
            <p:cNvCxnSpPr/>
            <p:nvPr/>
          </p:nvCxnSpPr>
          <p:spPr>
            <a:xfrm flipV="1">
              <a:off x="8114040" y="3576145"/>
              <a:ext cx="0" cy="1706853"/>
            </a:xfrm>
            <a:prstGeom prst="line">
              <a:avLst/>
            </a:prstGeom>
            <a:ln w="12700">
              <a:prstDash val="lgDashDotDot"/>
              <a:tailEnd type="triangle"/>
            </a:ln>
          </p:spPr>
          <p:style>
            <a:lnRef idx="1">
              <a:schemeClr val="dk1"/>
            </a:lnRef>
            <a:fillRef idx="0">
              <a:schemeClr val="dk1"/>
            </a:fillRef>
            <a:effectRef idx="0">
              <a:schemeClr val="dk1"/>
            </a:effectRef>
            <a:fontRef idx="minor">
              <a:schemeClr val="tx1"/>
            </a:fontRef>
          </p:style>
        </p:cxnSp>
      </p:grpSp>
      <p:cxnSp>
        <p:nvCxnSpPr>
          <p:cNvPr id="72" name="直線矢印コネクタ 71"/>
          <p:cNvCxnSpPr/>
          <p:nvPr/>
        </p:nvCxnSpPr>
        <p:spPr>
          <a:xfrm>
            <a:off x="7503144" y="3658675"/>
            <a:ext cx="0" cy="863740"/>
          </a:xfrm>
          <a:prstGeom prst="straightConnector1">
            <a:avLst/>
          </a:prstGeom>
          <a:ln w="12700">
            <a:solidFill>
              <a:schemeClr val="tx1"/>
            </a:solidFill>
            <a:prstDash val="lgDashDotDot"/>
            <a:tailEnd type="triangle"/>
          </a:ln>
        </p:spPr>
        <p:style>
          <a:lnRef idx="1">
            <a:schemeClr val="accent1"/>
          </a:lnRef>
          <a:fillRef idx="0">
            <a:schemeClr val="accent1"/>
          </a:fillRef>
          <a:effectRef idx="0">
            <a:schemeClr val="accent1"/>
          </a:effectRef>
          <a:fontRef idx="minor">
            <a:schemeClr val="tx1"/>
          </a:fontRef>
        </p:style>
      </p:cxnSp>
      <p:grpSp>
        <p:nvGrpSpPr>
          <p:cNvPr id="78" name="グループ化 77"/>
          <p:cNvGrpSpPr/>
          <p:nvPr/>
        </p:nvGrpSpPr>
        <p:grpSpPr>
          <a:xfrm>
            <a:off x="3820856" y="2060848"/>
            <a:ext cx="1744742" cy="302998"/>
            <a:chOff x="783368" y="2807679"/>
            <a:chExt cx="1744742" cy="405630"/>
          </a:xfrm>
        </p:grpSpPr>
        <p:cxnSp>
          <p:nvCxnSpPr>
            <p:cNvPr id="79" name="直線矢印コネクタ 78"/>
            <p:cNvCxnSpPr/>
            <p:nvPr/>
          </p:nvCxnSpPr>
          <p:spPr>
            <a:xfrm flipH="1">
              <a:off x="2528110" y="3008044"/>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矢印コネクタ 79"/>
            <p:cNvCxnSpPr/>
            <p:nvPr/>
          </p:nvCxnSpPr>
          <p:spPr>
            <a:xfrm flipH="1">
              <a:off x="785230" y="3007817"/>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flipH="1">
              <a:off x="783368" y="3015802"/>
              <a:ext cx="172537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矢印コネクタ 84"/>
            <p:cNvCxnSpPr/>
            <p:nvPr/>
          </p:nvCxnSpPr>
          <p:spPr>
            <a:xfrm flipH="1">
              <a:off x="1589582" y="2807679"/>
              <a:ext cx="0" cy="205265"/>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86" name="グループ化 85"/>
          <p:cNvGrpSpPr/>
          <p:nvPr/>
        </p:nvGrpSpPr>
        <p:grpSpPr>
          <a:xfrm>
            <a:off x="6914202" y="2079008"/>
            <a:ext cx="1556384" cy="302997"/>
            <a:chOff x="783368" y="2807680"/>
            <a:chExt cx="1556384" cy="405629"/>
          </a:xfrm>
        </p:grpSpPr>
        <p:cxnSp>
          <p:nvCxnSpPr>
            <p:cNvPr id="87" name="直線矢印コネクタ 86"/>
            <p:cNvCxnSpPr/>
            <p:nvPr/>
          </p:nvCxnSpPr>
          <p:spPr>
            <a:xfrm flipH="1">
              <a:off x="2336245" y="3008044"/>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線矢印コネクタ 87"/>
            <p:cNvCxnSpPr/>
            <p:nvPr/>
          </p:nvCxnSpPr>
          <p:spPr>
            <a:xfrm flipH="1">
              <a:off x="785230" y="3007817"/>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flipH="1">
              <a:off x="783368" y="3015802"/>
              <a:ext cx="15563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矢印コネクタ 90"/>
            <p:cNvCxnSpPr/>
            <p:nvPr/>
          </p:nvCxnSpPr>
          <p:spPr>
            <a:xfrm flipH="1">
              <a:off x="1589582" y="2807679"/>
              <a:ext cx="0" cy="205265"/>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2" name="グループ化 91"/>
          <p:cNvGrpSpPr/>
          <p:nvPr/>
        </p:nvGrpSpPr>
        <p:grpSpPr>
          <a:xfrm>
            <a:off x="1461563" y="2936111"/>
            <a:ext cx="2102726" cy="912474"/>
            <a:chOff x="772593" y="2824066"/>
            <a:chExt cx="1561012" cy="1030240"/>
          </a:xfrm>
        </p:grpSpPr>
        <p:cxnSp>
          <p:nvCxnSpPr>
            <p:cNvPr id="93" name="直線矢印コネクタ 92"/>
            <p:cNvCxnSpPr/>
            <p:nvPr/>
          </p:nvCxnSpPr>
          <p:spPr>
            <a:xfrm>
              <a:off x="2333307" y="2991079"/>
              <a:ext cx="0" cy="86322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a:xfrm flipH="1">
              <a:off x="772593" y="2991079"/>
              <a:ext cx="15610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線矢印コネクタ 114"/>
            <p:cNvCxnSpPr/>
            <p:nvPr/>
          </p:nvCxnSpPr>
          <p:spPr>
            <a:xfrm>
              <a:off x="1589582" y="2824066"/>
              <a:ext cx="0" cy="134238"/>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16" name="正方形/長方形 115"/>
          <p:cNvSpPr/>
          <p:nvPr/>
        </p:nvSpPr>
        <p:spPr>
          <a:xfrm>
            <a:off x="603360" y="3281372"/>
            <a:ext cx="1734505" cy="35671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追加対策不要</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7" name="正方形/長方形 116"/>
          <p:cNvSpPr/>
          <p:nvPr/>
        </p:nvSpPr>
        <p:spPr>
          <a:xfrm>
            <a:off x="2706656" y="3292566"/>
            <a:ext cx="1715266" cy="342156"/>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追加対策必要</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2" name="グループ化 31"/>
          <p:cNvGrpSpPr/>
          <p:nvPr/>
        </p:nvGrpSpPr>
        <p:grpSpPr>
          <a:xfrm>
            <a:off x="657261" y="2773410"/>
            <a:ext cx="3168001" cy="180000"/>
            <a:chOff x="657261" y="2875665"/>
            <a:chExt cx="3168001" cy="180000"/>
          </a:xfrm>
        </p:grpSpPr>
        <p:cxnSp>
          <p:nvCxnSpPr>
            <p:cNvPr id="20" name="直線コネクタ 19"/>
            <p:cNvCxnSpPr/>
            <p:nvPr/>
          </p:nvCxnSpPr>
          <p:spPr>
            <a:xfrm flipH="1">
              <a:off x="657261" y="2875665"/>
              <a:ext cx="1" cy="180000"/>
            </a:xfrm>
            <a:prstGeom prst="line">
              <a:avLst/>
            </a:prstGeom>
            <a:ln w="12700"/>
          </p:spPr>
          <p:style>
            <a:lnRef idx="1">
              <a:schemeClr val="dk1"/>
            </a:lnRef>
            <a:fillRef idx="0">
              <a:schemeClr val="dk1"/>
            </a:fillRef>
            <a:effectRef idx="0">
              <a:schemeClr val="dk1"/>
            </a:effectRef>
            <a:fontRef idx="minor">
              <a:schemeClr val="tx1"/>
            </a:fontRef>
          </p:style>
        </p:cxnSp>
        <p:cxnSp>
          <p:nvCxnSpPr>
            <p:cNvPr id="29" name="直線コネクタ 28"/>
            <p:cNvCxnSpPr/>
            <p:nvPr/>
          </p:nvCxnSpPr>
          <p:spPr>
            <a:xfrm flipH="1">
              <a:off x="3820856" y="2875665"/>
              <a:ext cx="1410" cy="180000"/>
            </a:xfrm>
            <a:prstGeom prst="line">
              <a:avLst/>
            </a:prstGeom>
            <a:ln w="12700"/>
          </p:spPr>
          <p:style>
            <a:lnRef idx="1">
              <a:schemeClr val="dk1"/>
            </a:lnRef>
            <a:fillRef idx="0">
              <a:schemeClr val="dk1"/>
            </a:fillRef>
            <a:effectRef idx="0">
              <a:schemeClr val="dk1"/>
            </a:effectRef>
            <a:fontRef idx="minor">
              <a:schemeClr val="tx1"/>
            </a:fontRef>
          </p:style>
        </p:cxnSp>
        <p:cxnSp>
          <p:nvCxnSpPr>
            <p:cNvPr id="31" name="直線コネクタ 30"/>
            <p:cNvCxnSpPr/>
            <p:nvPr/>
          </p:nvCxnSpPr>
          <p:spPr>
            <a:xfrm>
              <a:off x="657262" y="3055312"/>
              <a:ext cx="3168000"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 name="グループ化 8"/>
          <p:cNvGrpSpPr/>
          <p:nvPr/>
        </p:nvGrpSpPr>
        <p:grpSpPr>
          <a:xfrm>
            <a:off x="2202287" y="2752416"/>
            <a:ext cx="3184116" cy="721636"/>
            <a:chOff x="2202287" y="2811129"/>
            <a:chExt cx="3184116" cy="721636"/>
          </a:xfrm>
        </p:grpSpPr>
        <p:grpSp>
          <p:nvGrpSpPr>
            <p:cNvPr id="33" name="グループ化 32"/>
            <p:cNvGrpSpPr/>
            <p:nvPr/>
          </p:nvGrpSpPr>
          <p:grpSpPr>
            <a:xfrm>
              <a:off x="2202287" y="2811129"/>
              <a:ext cx="3184116" cy="721636"/>
              <a:chOff x="2202287" y="2811129"/>
              <a:chExt cx="3184116" cy="721636"/>
            </a:xfrm>
          </p:grpSpPr>
          <p:cxnSp>
            <p:nvCxnSpPr>
              <p:cNvPr id="64" name="直線矢印コネクタ 63"/>
              <p:cNvCxnSpPr>
                <a:stCxn id="97" idx="2"/>
              </p:cNvCxnSpPr>
              <p:nvPr/>
            </p:nvCxnSpPr>
            <p:spPr>
              <a:xfrm>
                <a:off x="2205471" y="2811129"/>
                <a:ext cx="0" cy="85272"/>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直線矢印コネクタ 80"/>
              <p:cNvCxnSpPr/>
              <p:nvPr/>
            </p:nvCxnSpPr>
            <p:spPr>
              <a:xfrm>
                <a:off x="2202287" y="2911649"/>
                <a:ext cx="2657745" cy="0"/>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直線矢印コネクタ 82"/>
              <p:cNvCxnSpPr/>
              <p:nvPr/>
            </p:nvCxnSpPr>
            <p:spPr>
              <a:xfrm>
                <a:off x="4860032" y="2911649"/>
                <a:ext cx="0" cy="605092"/>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直線矢印コネクタ 83"/>
              <p:cNvCxnSpPr/>
              <p:nvPr/>
            </p:nvCxnSpPr>
            <p:spPr>
              <a:xfrm flipV="1">
                <a:off x="4788024" y="3531255"/>
                <a:ext cx="598379" cy="1510"/>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99" name="直線矢印コネクタ 98"/>
            <p:cNvCxnSpPr/>
            <p:nvPr/>
          </p:nvCxnSpPr>
          <p:spPr>
            <a:xfrm flipV="1">
              <a:off x="4428032" y="3531255"/>
              <a:ext cx="432000" cy="0"/>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0" name="グループ化 99"/>
          <p:cNvGrpSpPr/>
          <p:nvPr/>
        </p:nvGrpSpPr>
        <p:grpSpPr>
          <a:xfrm>
            <a:off x="3449740" y="4810447"/>
            <a:ext cx="2096492" cy="302999"/>
            <a:chOff x="783368" y="2807679"/>
            <a:chExt cx="1556384" cy="405630"/>
          </a:xfrm>
        </p:grpSpPr>
        <p:cxnSp>
          <p:nvCxnSpPr>
            <p:cNvPr id="101" name="直線矢印コネクタ 100"/>
            <p:cNvCxnSpPr/>
            <p:nvPr/>
          </p:nvCxnSpPr>
          <p:spPr>
            <a:xfrm flipH="1">
              <a:off x="2336245" y="3008044"/>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直線矢印コネクタ 101"/>
            <p:cNvCxnSpPr/>
            <p:nvPr/>
          </p:nvCxnSpPr>
          <p:spPr>
            <a:xfrm flipH="1">
              <a:off x="785230" y="3007817"/>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flipH="1">
              <a:off x="783368" y="3015802"/>
              <a:ext cx="15563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直線矢印コネクタ 103"/>
            <p:cNvCxnSpPr/>
            <p:nvPr/>
          </p:nvCxnSpPr>
          <p:spPr>
            <a:xfrm flipH="1">
              <a:off x="1589582" y="2807679"/>
              <a:ext cx="0" cy="205265"/>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8" name="正方形/長方形 7"/>
          <p:cNvSpPr/>
          <p:nvPr/>
        </p:nvSpPr>
        <p:spPr>
          <a:xfrm>
            <a:off x="6467628" y="1772816"/>
            <a:ext cx="2468616" cy="3534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要対策箇所：未対策</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3366228" y="1772816"/>
            <a:ext cx="2468616" cy="35341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要対策箇所：対策済</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92212" y="1772816"/>
            <a:ext cx="2468616" cy="34734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要対策箇所：無</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5" name="直線矢印コネクタ 104"/>
          <p:cNvCxnSpPr/>
          <p:nvPr/>
        </p:nvCxnSpPr>
        <p:spPr>
          <a:xfrm>
            <a:off x="2952007" y="4233247"/>
            <a:ext cx="0" cy="27587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正方形/長方形 51"/>
          <p:cNvSpPr/>
          <p:nvPr/>
        </p:nvSpPr>
        <p:spPr>
          <a:xfrm>
            <a:off x="755576" y="4178108"/>
            <a:ext cx="4572000" cy="307777"/>
          </a:xfrm>
          <a:prstGeom prst="rect">
            <a:avLst/>
          </a:prstGeom>
        </p:spPr>
        <p:txBody>
          <a:bodyPr>
            <a:spAutoFit/>
          </a:bodyPr>
          <a:lstStyle/>
          <a:p>
            <a:r>
              <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経験最大雨量を基に引き上げ（上限</a:t>
            </a:r>
            <a:r>
              <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rPr>
              <a:t>60mm</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54" name="正方形/長方形 53"/>
          <p:cNvSpPr/>
          <p:nvPr/>
        </p:nvSpPr>
        <p:spPr>
          <a:xfrm>
            <a:off x="192212" y="1783125"/>
            <a:ext cx="2468616" cy="3543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正方形/長方形 107"/>
          <p:cNvSpPr/>
          <p:nvPr/>
        </p:nvSpPr>
        <p:spPr>
          <a:xfrm>
            <a:off x="3380315" y="1799689"/>
            <a:ext cx="2468616" cy="3543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正方形/長方形 117"/>
          <p:cNvSpPr/>
          <p:nvPr/>
        </p:nvSpPr>
        <p:spPr>
          <a:xfrm>
            <a:off x="57512" y="2394308"/>
            <a:ext cx="1218058" cy="36885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正方形/長方形 118"/>
          <p:cNvSpPr/>
          <p:nvPr/>
        </p:nvSpPr>
        <p:spPr>
          <a:xfrm>
            <a:off x="3205721" y="2394308"/>
            <a:ext cx="1218058" cy="3438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 name="正方形/長方形 145"/>
          <p:cNvSpPr/>
          <p:nvPr/>
        </p:nvSpPr>
        <p:spPr>
          <a:xfrm>
            <a:off x="467544" y="3207657"/>
            <a:ext cx="4152600" cy="509375"/>
          </a:xfrm>
          <a:prstGeom prst="rect">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正方形/長方形 146"/>
          <p:cNvSpPr/>
          <p:nvPr/>
        </p:nvSpPr>
        <p:spPr>
          <a:xfrm>
            <a:off x="-13896" y="2901455"/>
            <a:ext cx="1417544" cy="356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今回の現地確認</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0" name="タイトル 1"/>
          <p:cNvSpPr>
            <a:spLocks noGrp="1"/>
          </p:cNvSpPr>
          <p:nvPr>
            <p:ph type="title"/>
          </p:nvPr>
        </p:nvSpPr>
        <p:spPr>
          <a:xfrm>
            <a:off x="457200" y="228600"/>
            <a:ext cx="8229600" cy="914400"/>
          </a:xfrm>
        </p:spPr>
        <p:txBody>
          <a:bodyPr>
            <a:normAutofit fontScale="90000"/>
          </a:bodyPr>
          <a:lstStyle/>
          <a:p>
            <a:r>
              <a:rPr lang="ja-JP" altLang="en-US" sz="3100" dirty="0" smtClean="0">
                <a:latin typeface="HGSｺﾞｼｯｸM" panose="020B0600000000000000" pitchFamily="50" charset="-128"/>
                <a:ea typeface="HGSｺﾞｼｯｸM" panose="020B0600000000000000" pitchFamily="50" charset="-128"/>
              </a:rPr>
              <a:t>２．規制区間の解除（緩和）</a:t>
            </a:r>
            <a:r>
              <a:rPr lang="en-US" altLang="ja-JP" sz="2800" dirty="0" smtClean="0">
                <a:latin typeface="HGSｺﾞｼｯｸM" panose="020B0600000000000000" pitchFamily="50" charset="-128"/>
                <a:ea typeface="HGSｺﾞｼｯｸM" panose="020B0600000000000000" pitchFamily="50" charset="-128"/>
              </a:rPr>
              <a:t/>
            </a:r>
            <a:br>
              <a:rPr lang="en-US" altLang="ja-JP" sz="2800" dirty="0" smtClean="0">
                <a:latin typeface="HGSｺﾞｼｯｸM" panose="020B0600000000000000" pitchFamily="50" charset="-128"/>
                <a:ea typeface="HGSｺﾞｼｯｸM" panose="020B0600000000000000" pitchFamily="50" charset="-128"/>
              </a:rPr>
            </a:br>
            <a:r>
              <a:rPr lang="ja-JP" altLang="en-US" sz="2800" dirty="0" smtClean="0">
                <a:latin typeface="HGSｺﾞｼｯｸM" panose="020B0600000000000000" pitchFamily="50" charset="-128"/>
                <a:ea typeface="HGSｺﾞｼｯｸM" panose="020B0600000000000000" pitchFamily="50" charset="-128"/>
              </a:rPr>
              <a:t>　</a:t>
            </a:r>
            <a:r>
              <a:rPr lang="ja-JP" altLang="en-US" sz="2200" dirty="0" smtClean="0">
                <a:latin typeface="HGSｺﾞｼｯｸM" panose="020B0600000000000000" pitchFamily="50" charset="-128"/>
                <a:ea typeface="HGSｺﾞｼｯｸM" panose="020B0600000000000000" pitchFamily="50" charset="-128"/>
              </a:rPr>
              <a:t>１</a:t>
            </a:r>
            <a:r>
              <a:rPr lang="ja-JP" altLang="en-US" sz="2200" dirty="0">
                <a:latin typeface="HGSｺﾞｼｯｸM" panose="020B0600000000000000" pitchFamily="50" charset="-128"/>
                <a:ea typeface="HGSｺﾞｼｯｸM" panose="020B0600000000000000" pitchFamily="50" charset="-128"/>
              </a:rPr>
              <a:t>）</a:t>
            </a:r>
            <a:r>
              <a:rPr lang="ja-JP" altLang="en-US" sz="2200" dirty="0" smtClean="0">
                <a:latin typeface="HGSｺﾞｼｯｸM" panose="020B0600000000000000" pitchFamily="50" charset="-128"/>
                <a:ea typeface="HGSｺﾞｼｯｸM" panose="020B0600000000000000" pitchFamily="50" charset="-128"/>
              </a:rPr>
              <a:t>異常気象</a:t>
            </a:r>
            <a:r>
              <a:rPr lang="ja-JP" altLang="en-US" sz="2200" dirty="0">
                <a:latin typeface="HGSｺﾞｼｯｸM" panose="020B0600000000000000" pitchFamily="50" charset="-128"/>
                <a:ea typeface="HGSｺﾞｼｯｸM" panose="020B0600000000000000" pitchFamily="50" charset="-128"/>
              </a:rPr>
              <a:t>時通行規制区間の</a:t>
            </a:r>
            <a:r>
              <a:rPr lang="ja-JP" altLang="en-US" sz="2200" dirty="0" smtClean="0">
                <a:latin typeface="HGSｺﾞｼｯｸM" panose="020B0600000000000000" pitchFamily="50" charset="-128"/>
                <a:ea typeface="HGSｺﾞｼｯｸM" panose="020B0600000000000000" pitchFamily="50" charset="-128"/>
              </a:rPr>
              <a:t>見直し</a:t>
            </a:r>
            <a:endParaRPr kumimoji="1" lang="ja-JP" altLang="en-US" sz="2200" dirty="0"/>
          </a:p>
        </p:txBody>
      </p:sp>
      <p:sp>
        <p:nvSpPr>
          <p:cNvPr id="98" name="正方形/長方形 97"/>
          <p:cNvSpPr/>
          <p:nvPr/>
        </p:nvSpPr>
        <p:spPr>
          <a:xfrm>
            <a:off x="1308405" y="4471371"/>
            <a:ext cx="6551984" cy="509375"/>
          </a:xfrm>
          <a:prstGeom prst="rect">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正方形/長方形 105"/>
          <p:cNvSpPr/>
          <p:nvPr/>
        </p:nvSpPr>
        <p:spPr>
          <a:xfrm>
            <a:off x="-13896" y="4525553"/>
            <a:ext cx="1417544" cy="356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今回の現地確認</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02190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1000"/>
                                        <p:tgtEl>
                                          <p:spTgt spid="108"/>
                                        </p:tgtEl>
                                      </p:cBhvr>
                                    </p:animEffect>
                                    <p:anim calcmode="lin" valueType="num">
                                      <p:cBhvr>
                                        <p:cTn id="8" dur="1000" fill="hold"/>
                                        <p:tgtEl>
                                          <p:spTgt spid="108"/>
                                        </p:tgtEl>
                                        <p:attrNameLst>
                                          <p:attrName>ppt_x</p:attrName>
                                        </p:attrNameLst>
                                      </p:cBhvr>
                                      <p:tavLst>
                                        <p:tav tm="0">
                                          <p:val>
                                            <p:strVal val="#ppt_x"/>
                                          </p:val>
                                        </p:tav>
                                        <p:tav tm="100000">
                                          <p:val>
                                            <p:strVal val="#ppt_x"/>
                                          </p:val>
                                        </p:tav>
                                      </p:tavLst>
                                    </p:anim>
                                    <p:anim calcmode="lin" valueType="num">
                                      <p:cBhvr>
                                        <p:cTn id="9" dur="1000" fill="hold"/>
                                        <p:tgtEl>
                                          <p:spTgt spid="10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1000"/>
                                        <p:tgtEl>
                                          <p:spTgt spid="54"/>
                                        </p:tgtEl>
                                      </p:cBhvr>
                                    </p:animEffect>
                                    <p:anim calcmode="lin" valueType="num">
                                      <p:cBhvr>
                                        <p:cTn id="13" dur="1000" fill="hold"/>
                                        <p:tgtEl>
                                          <p:spTgt spid="54"/>
                                        </p:tgtEl>
                                        <p:attrNameLst>
                                          <p:attrName>ppt_x</p:attrName>
                                        </p:attrNameLst>
                                      </p:cBhvr>
                                      <p:tavLst>
                                        <p:tav tm="0">
                                          <p:val>
                                            <p:strVal val="#ppt_x"/>
                                          </p:val>
                                        </p:tav>
                                        <p:tav tm="100000">
                                          <p:val>
                                            <p:strVal val="#ppt_x"/>
                                          </p:val>
                                        </p:tav>
                                      </p:tavLst>
                                    </p:anim>
                                    <p:anim calcmode="lin" valueType="num">
                                      <p:cBhvr>
                                        <p:cTn id="1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8"/>
                                        </p:tgtEl>
                                        <p:attrNameLst>
                                          <p:attrName>style.visibility</p:attrName>
                                        </p:attrNameLst>
                                      </p:cBhvr>
                                      <p:to>
                                        <p:strVal val="visible"/>
                                      </p:to>
                                    </p:set>
                                    <p:animEffect transition="in" filter="fade">
                                      <p:cBhvr>
                                        <p:cTn id="19" dur="1000"/>
                                        <p:tgtEl>
                                          <p:spTgt spid="118"/>
                                        </p:tgtEl>
                                      </p:cBhvr>
                                    </p:animEffect>
                                    <p:anim calcmode="lin" valueType="num">
                                      <p:cBhvr>
                                        <p:cTn id="20" dur="1000" fill="hold"/>
                                        <p:tgtEl>
                                          <p:spTgt spid="118"/>
                                        </p:tgtEl>
                                        <p:attrNameLst>
                                          <p:attrName>ppt_x</p:attrName>
                                        </p:attrNameLst>
                                      </p:cBhvr>
                                      <p:tavLst>
                                        <p:tav tm="0">
                                          <p:val>
                                            <p:strVal val="#ppt_x"/>
                                          </p:val>
                                        </p:tav>
                                        <p:tav tm="100000">
                                          <p:val>
                                            <p:strVal val="#ppt_x"/>
                                          </p:val>
                                        </p:tav>
                                      </p:tavLst>
                                    </p:anim>
                                    <p:anim calcmode="lin" valueType="num">
                                      <p:cBhvr>
                                        <p:cTn id="21" dur="1000" fill="hold"/>
                                        <p:tgtEl>
                                          <p:spTgt spid="1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9"/>
                                        </p:tgtEl>
                                        <p:attrNameLst>
                                          <p:attrName>style.visibility</p:attrName>
                                        </p:attrNameLst>
                                      </p:cBhvr>
                                      <p:to>
                                        <p:strVal val="visible"/>
                                      </p:to>
                                    </p:set>
                                    <p:animEffect transition="in" filter="fade">
                                      <p:cBhvr>
                                        <p:cTn id="24" dur="1000"/>
                                        <p:tgtEl>
                                          <p:spTgt spid="119"/>
                                        </p:tgtEl>
                                      </p:cBhvr>
                                    </p:animEffect>
                                    <p:anim calcmode="lin" valueType="num">
                                      <p:cBhvr>
                                        <p:cTn id="25" dur="1000" fill="hold"/>
                                        <p:tgtEl>
                                          <p:spTgt spid="119"/>
                                        </p:tgtEl>
                                        <p:attrNameLst>
                                          <p:attrName>ppt_x</p:attrName>
                                        </p:attrNameLst>
                                      </p:cBhvr>
                                      <p:tavLst>
                                        <p:tav tm="0">
                                          <p:val>
                                            <p:strVal val="#ppt_x"/>
                                          </p:val>
                                        </p:tav>
                                        <p:tav tm="100000">
                                          <p:val>
                                            <p:strVal val="#ppt_x"/>
                                          </p:val>
                                        </p:tav>
                                      </p:tavLst>
                                    </p:anim>
                                    <p:anim calcmode="lin" valueType="num">
                                      <p:cBhvr>
                                        <p:cTn id="26"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6"/>
                                        </p:tgtEl>
                                        <p:attrNameLst>
                                          <p:attrName>style.visibility</p:attrName>
                                        </p:attrNameLst>
                                      </p:cBhvr>
                                      <p:to>
                                        <p:strVal val="visible"/>
                                      </p:to>
                                    </p:set>
                                    <p:animEffect transition="in" filter="fade">
                                      <p:cBhvr>
                                        <p:cTn id="31" dur="1000"/>
                                        <p:tgtEl>
                                          <p:spTgt spid="146"/>
                                        </p:tgtEl>
                                      </p:cBhvr>
                                    </p:animEffect>
                                    <p:anim calcmode="lin" valueType="num">
                                      <p:cBhvr>
                                        <p:cTn id="32" dur="1000" fill="hold"/>
                                        <p:tgtEl>
                                          <p:spTgt spid="146"/>
                                        </p:tgtEl>
                                        <p:attrNameLst>
                                          <p:attrName>ppt_x</p:attrName>
                                        </p:attrNameLst>
                                      </p:cBhvr>
                                      <p:tavLst>
                                        <p:tav tm="0">
                                          <p:val>
                                            <p:strVal val="#ppt_x"/>
                                          </p:val>
                                        </p:tav>
                                        <p:tav tm="100000">
                                          <p:val>
                                            <p:strVal val="#ppt_x"/>
                                          </p:val>
                                        </p:tav>
                                      </p:tavLst>
                                    </p:anim>
                                    <p:anim calcmode="lin" valueType="num">
                                      <p:cBhvr>
                                        <p:cTn id="33" dur="1000" fill="hold"/>
                                        <p:tgtEl>
                                          <p:spTgt spid="14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47"/>
                                        </p:tgtEl>
                                        <p:attrNameLst>
                                          <p:attrName>style.visibility</p:attrName>
                                        </p:attrNameLst>
                                      </p:cBhvr>
                                      <p:to>
                                        <p:strVal val="visible"/>
                                      </p:to>
                                    </p:set>
                                    <p:animEffect transition="in" filter="fade">
                                      <p:cBhvr>
                                        <p:cTn id="36" dur="1000"/>
                                        <p:tgtEl>
                                          <p:spTgt spid="147"/>
                                        </p:tgtEl>
                                      </p:cBhvr>
                                    </p:animEffect>
                                    <p:anim calcmode="lin" valueType="num">
                                      <p:cBhvr>
                                        <p:cTn id="37" dur="1000" fill="hold"/>
                                        <p:tgtEl>
                                          <p:spTgt spid="147"/>
                                        </p:tgtEl>
                                        <p:attrNameLst>
                                          <p:attrName>ppt_x</p:attrName>
                                        </p:attrNameLst>
                                      </p:cBhvr>
                                      <p:tavLst>
                                        <p:tav tm="0">
                                          <p:val>
                                            <p:strVal val="#ppt_x"/>
                                          </p:val>
                                        </p:tav>
                                        <p:tav tm="100000">
                                          <p:val>
                                            <p:strVal val="#ppt_x"/>
                                          </p:val>
                                        </p:tav>
                                      </p:tavLst>
                                    </p:anim>
                                    <p:anim calcmode="lin" valueType="num">
                                      <p:cBhvr>
                                        <p:cTn id="38" dur="1000" fill="hold"/>
                                        <p:tgtEl>
                                          <p:spTgt spid="14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98"/>
                                        </p:tgtEl>
                                        <p:attrNameLst>
                                          <p:attrName>style.visibility</p:attrName>
                                        </p:attrNameLst>
                                      </p:cBhvr>
                                      <p:to>
                                        <p:strVal val="visible"/>
                                      </p:to>
                                    </p:set>
                                    <p:animEffect transition="in" filter="fade">
                                      <p:cBhvr>
                                        <p:cTn id="43" dur="1000"/>
                                        <p:tgtEl>
                                          <p:spTgt spid="98"/>
                                        </p:tgtEl>
                                      </p:cBhvr>
                                    </p:animEffect>
                                    <p:anim calcmode="lin" valueType="num">
                                      <p:cBhvr>
                                        <p:cTn id="44" dur="1000" fill="hold"/>
                                        <p:tgtEl>
                                          <p:spTgt spid="98"/>
                                        </p:tgtEl>
                                        <p:attrNameLst>
                                          <p:attrName>ppt_x</p:attrName>
                                        </p:attrNameLst>
                                      </p:cBhvr>
                                      <p:tavLst>
                                        <p:tav tm="0">
                                          <p:val>
                                            <p:strVal val="#ppt_x"/>
                                          </p:val>
                                        </p:tav>
                                        <p:tav tm="100000">
                                          <p:val>
                                            <p:strVal val="#ppt_x"/>
                                          </p:val>
                                        </p:tav>
                                      </p:tavLst>
                                    </p:anim>
                                    <p:anim calcmode="lin" valueType="num">
                                      <p:cBhvr>
                                        <p:cTn id="45" dur="1000" fill="hold"/>
                                        <p:tgtEl>
                                          <p:spTgt spid="9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06"/>
                                        </p:tgtEl>
                                        <p:attrNameLst>
                                          <p:attrName>style.visibility</p:attrName>
                                        </p:attrNameLst>
                                      </p:cBhvr>
                                      <p:to>
                                        <p:strVal val="visible"/>
                                      </p:to>
                                    </p:set>
                                    <p:animEffect transition="in" filter="fade">
                                      <p:cBhvr>
                                        <p:cTn id="48" dur="1000"/>
                                        <p:tgtEl>
                                          <p:spTgt spid="106"/>
                                        </p:tgtEl>
                                      </p:cBhvr>
                                    </p:animEffect>
                                    <p:anim calcmode="lin" valueType="num">
                                      <p:cBhvr>
                                        <p:cTn id="49" dur="1000" fill="hold"/>
                                        <p:tgtEl>
                                          <p:spTgt spid="106"/>
                                        </p:tgtEl>
                                        <p:attrNameLst>
                                          <p:attrName>ppt_x</p:attrName>
                                        </p:attrNameLst>
                                      </p:cBhvr>
                                      <p:tavLst>
                                        <p:tav tm="0">
                                          <p:val>
                                            <p:strVal val="#ppt_x"/>
                                          </p:val>
                                        </p:tav>
                                        <p:tav tm="100000">
                                          <p:val>
                                            <p:strVal val="#ppt_x"/>
                                          </p:val>
                                        </p:tav>
                                      </p:tavLst>
                                    </p:anim>
                                    <p:anim calcmode="lin" valueType="num">
                                      <p:cBhvr>
                                        <p:cTn id="50"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108" grpId="0" animBg="1"/>
      <p:bldP spid="118" grpId="0" animBg="1"/>
      <p:bldP spid="119" grpId="0" animBg="1"/>
      <p:bldP spid="146" grpId="0" animBg="1"/>
      <p:bldP spid="147" grpId="0"/>
      <p:bldP spid="98" grpId="0" animBg="1"/>
      <p:bldP spid="10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50</a:t>
            </a:fld>
            <a:endParaRPr kumimoji="1" lang="ja-JP" altLang="en-US"/>
          </a:p>
        </p:txBody>
      </p:sp>
      <p:sp>
        <p:nvSpPr>
          <p:cNvPr id="5" name="正方形/長方形 4"/>
          <p:cNvSpPr/>
          <p:nvPr/>
        </p:nvSpPr>
        <p:spPr>
          <a:xfrm>
            <a:off x="1187624" y="1124744"/>
            <a:ext cx="7416824" cy="369332"/>
          </a:xfrm>
          <a:prstGeom prst="rect">
            <a:avLst/>
          </a:prstGeom>
        </p:spPr>
        <p:txBody>
          <a:bodyPr wrap="square">
            <a:spAutoFit/>
          </a:bodyPr>
          <a:lstStyle/>
          <a:p>
            <a:r>
              <a:rPr lang="ja-JP" altLang="en-US" dirty="0" smtClean="0"/>
              <a:t>■規制範囲の見直しの必要性</a:t>
            </a:r>
            <a:endParaRPr lang="ja-JP" altLang="ja-JP" dirty="0"/>
          </a:p>
        </p:txBody>
      </p:sp>
      <p:sp>
        <p:nvSpPr>
          <p:cNvPr id="9"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６</a:t>
            </a:r>
            <a:r>
              <a:rPr lang="zh-TW" altLang="en-US" sz="2200" dirty="0" smtClean="0">
                <a:latin typeface="HGSｺﾞｼｯｸM" panose="020B0600000000000000" pitchFamily="50" charset="-128"/>
                <a:ea typeface="HGSｺﾞｼｯｸM" panose="020B0600000000000000" pitchFamily="50" charset="-128"/>
              </a:rPr>
              <a:t>）</a:t>
            </a:r>
            <a:r>
              <a:rPr lang="ja-JP" altLang="en-US" sz="2200" dirty="0" smtClean="0">
                <a:latin typeface="HGSｺﾞｼｯｸM" panose="020B0600000000000000" pitchFamily="50" charset="-128"/>
                <a:ea typeface="HGSｺﾞｼｯｸM" panose="020B0600000000000000" pitchFamily="50" charset="-128"/>
              </a:rPr>
              <a:t>規制区間の範囲の見直しについて</a:t>
            </a:r>
            <a:endParaRPr lang="zh-TW" altLang="en-US" sz="2200" dirty="0">
              <a:latin typeface="HGSｺﾞｼｯｸM" panose="020B0600000000000000" pitchFamily="50" charset="-128"/>
              <a:ea typeface="HGSｺﾞｼｯｸM" panose="020B0600000000000000" pitchFamily="50" charset="-128"/>
            </a:endParaRPr>
          </a:p>
        </p:txBody>
      </p:sp>
      <p:sp>
        <p:nvSpPr>
          <p:cNvPr id="14" name="正方形/長方形 13"/>
          <p:cNvSpPr/>
          <p:nvPr/>
        </p:nvSpPr>
        <p:spPr>
          <a:xfrm>
            <a:off x="1319514" y="1556792"/>
            <a:ext cx="7284934" cy="4478149"/>
          </a:xfrm>
          <a:prstGeom prst="rect">
            <a:avLst/>
          </a:prstGeom>
        </p:spPr>
        <p:txBody>
          <a:bodyPr wrap="square">
            <a:spAutoFit/>
          </a:bodyPr>
          <a:lstStyle/>
          <a:p>
            <a:pPr marL="285750" indent="-285750">
              <a:buFont typeface="Wingdings" panose="05000000000000000000" pitchFamily="2" charset="2"/>
              <a:buChar char="Ø"/>
            </a:pPr>
            <a:r>
              <a:rPr lang="ja-JP" altLang="en-US" dirty="0" smtClean="0"/>
              <a:t>現状</a:t>
            </a:r>
            <a:endParaRPr lang="en-US" altLang="ja-JP" dirty="0" smtClean="0"/>
          </a:p>
          <a:p>
            <a:pPr marL="355600" indent="-355600">
              <a:spcAft>
                <a:spcPts val="600"/>
              </a:spcAft>
            </a:pPr>
            <a:r>
              <a:rPr lang="ja-JP" altLang="en-US" dirty="0"/>
              <a:t>　</a:t>
            </a:r>
            <a:r>
              <a:rPr lang="ja-JP" altLang="en-US" dirty="0" smtClean="0"/>
              <a:t>○規制区間</a:t>
            </a:r>
            <a:r>
              <a:rPr lang="en-US" altLang="ja-JP" dirty="0" smtClean="0"/>
              <a:t>1.5km</a:t>
            </a:r>
            <a:r>
              <a:rPr lang="ja-JP" altLang="en-US" dirty="0" smtClean="0"/>
              <a:t>のうち、南側</a:t>
            </a:r>
            <a:r>
              <a:rPr lang="en-US" altLang="ja-JP" dirty="0" smtClean="0"/>
              <a:t>800m</a:t>
            </a:r>
            <a:r>
              <a:rPr lang="ja-JP" altLang="en-US" dirty="0" smtClean="0"/>
              <a:t>は山側斜面に面していない。また、川側には一部擁壁区間があるものの、防災カルテによる監視が必要な箇所がない。</a:t>
            </a:r>
            <a:endParaRPr lang="en-US" altLang="ja-JP" dirty="0" smtClean="0"/>
          </a:p>
          <a:p>
            <a:pPr marL="355600" indent="-355600">
              <a:spcAft>
                <a:spcPts val="600"/>
              </a:spcAft>
            </a:pPr>
            <a:r>
              <a:rPr lang="ja-JP" altLang="en-US" dirty="0"/>
              <a:t>　</a:t>
            </a:r>
            <a:r>
              <a:rPr lang="ja-JP" altLang="en-US" dirty="0" smtClean="0"/>
              <a:t>○上記南側区間には、民家が密集しており、周辺住民の帰宅に支障が生じるなど、住民サービスの低下が発生している。</a:t>
            </a:r>
            <a:endParaRPr lang="en-US" altLang="ja-JP" dirty="0" smtClean="0"/>
          </a:p>
          <a:p>
            <a:pPr marL="355600" indent="-355600"/>
            <a:r>
              <a:rPr lang="ja-JP" altLang="en-US" dirty="0"/>
              <a:t>　</a:t>
            </a:r>
            <a:r>
              <a:rPr lang="ja-JP" altLang="en-US" dirty="0" smtClean="0"/>
              <a:t>○同区間に接続する迂回路が使用できず、道路サービスの低下が発生している</a:t>
            </a:r>
            <a:endParaRPr lang="en-US" altLang="ja-JP" dirty="0"/>
          </a:p>
          <a:p>
            <a:pPr marL="355600" indent="-355600"/>
            <a:endParaRPr lang="en-US" altLang="ja-JP" dirty="0" smtClean="0">
              <a:solidFill>
                <a:srgbClr val="FF0000"/>
              </a:solidFill>
            </a:endParaRPr>
          </a:p>
          <a:p>
            <a:pPr marL="355600" indent="-355600"/>
            <a:endParaRPr lang="en-US" altLang="ja-JP" dirty="0" smtClean="0"/>
          </a:p>
          <a:p>
            <a:pPr marL="355600" indent="-355600"/>
            <a:endParaRPr lang="en-US" altLang="ja-JP" dirty="0" smtClean="0"/>
          </a:p>
          <a:p>
            <a:pPr marL="355600" indent="-355600">
              <a:spcAft>
                <a:spcPts val="600"/>
              </a:spcAft>
            </a:pPr>
            <a:r>
              <a:rPr lang="ja-JP" altLang="en-US" dirty="0"/>
              <a:t>　○平成２７年度の道路防災点検に</a:t>
            </a:r>
            <a:r>
              <a:rPr lang="ja-JP" altLang="en-US" dirty="0" smtClean="0"/>
              <a:t>よる「要対策箇所」及び「</a:t>
            </a:r>
            <a:r>
              <a:rPr lang="ja-JP" altLang="en-US" dirty="0"/>
              <a:t>カルテ対応箇所」が</a:t>
            </a:r>
            <a:r>
              <a:rPr lang="ja-JP" altLang="en-US" dirty="0" smtClean="0"/>
              <a:t>ない。</a:t>
            </a:r>
            <a:endParaRPr lang="en-US" altLang="ja-JP" dirty="0" smtClean="0"/>
          </a:p>
          <a:p>
            <a:pPr marL="355600" indent="-355600"/>
            <a:r>
              <a:rPr lang="ja-JP" altLang="en-US" dirty="0"/>
              <a:t>　</a:t>
            </a:r>
            <a:r>
              <a:rPr lang="ja-JP" altLang="en-US" dirty="0" smtClean="0"/>
              <a:t>○通</a:t>
            </a:r>
            <a:r>
              <a:rPr lang="ja-JP" altLang="en-US" dirty="0"/>
              <a:t>行規制区間の範囲の見直しに伴い、一定のサービス向上が</a:t>
            </a:r>
            <a:r>
              <a:rPr lang="ja-JP" altLang="en-US" dirty="0" smtClean="0"/>
              <a:t>見込まれる。</a:t>
            </a:r>
            <a:endParaRPr lang="en-US" altLang="ja-JP" dirty="0"/>
          </a:p>
        </p:txBody>
      </p:sp>
      <p:sp>
        <p:nvSpPr>
          <p:cNvPr id="15" name="下矢印 14"/>
          <p:cNvSpPr/>
          <p:nvPr/>
        </p:nvSpPr>
        <p:spPr>
          <a:xfrm>
            <a:off x="3881570" y="4077072"/>
            <a:ext cx="1914566" cy="360040"/>
          </a:xfrm>
          <a:prstGeom prst="downArrow">
            <a:avLst>
              <a:gd name="adj1" fmla="val 50000"/>
              <a:gd name="adj2" fmla="val 664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567850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51</a:t>
            </a:fld>
            <a:endParaRPr kumimoji="1" lang="ja-JP" altLang="en-US"/>
          </a:p>
        </p:txBody>
      </p:sp>
      <p:sp>
        <p:nvSpPr>
          <p:cNvPr id="5" name="正方形/長方形 4"/>
          <p:cNvSpPr/>
          <p:nvPr/>
        </p:nvSpPr>
        <p:spPr>
          <a:xfrm>
            <a:off x="1187624" y="1124744"/>
            <a:ext cx="7416824" cy="369332"/>
          </a:xfrm>
          <a:prstGeom prst="rect">
            <a:avLst/>
          </a:prstGeom>
        </p:spPr>
        <p:txBody>
          <a:bodyPr wrap="square">
            <a:spAutoFit/>
          </a:bodyPr>
          <a:lstStyle/>
          <a:p>
            <a:r>
              <a:rPr lang="ja-JP" altLang="en-US" dirty="0"/>
              <a:t>■規制</a:t>
            </a:r>
            <a:r>
              <a:rPr lang="ja-JP" altLang="en-US" dirty="0" smtClean="0"/>
              <a:t>範囲の見直しの必要性</a:t>
            </a:r>
            <a:endParaRPr lang="ja-JP" altLang="ja-JP" dirty="0"/>
          </a:p>
        </p:txBody>
      </p:sp>
      <p:sp>
        <p:nvSpPr>
          <p:cNvPr id="9"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６</a:t>
            </a:r>
            <a:r>
              <a:rPr lang="zh-TW" altLang="en-US" sz="2200" dirty="0" smtClean="0">
                <a:latin typeface="HGSｺﾞｼｯｸM" panose="020B0600000000000000" pitchFamily="50" charset="-128"/>
                <a:ea typeface="HGSｺﾞｼｯｸM" panose="020B0600000000000000" pitchFamily="50" charset="-128"/>
              </a:rPr>
              <a:t>）</a:t>
            </a:r>
            <a:r>
              <a:rPr lang="ja-JP" altLang="en-US" sz="2200" dirty="0" smtClean="0">
                <a:latin typeface="HGSｺﾞｼｯｸM" panose="020B0600000000000000" pitchFamily="50" charset="-128"/>
                <a:ea typeface="HGSｺﾞｼｯｸM" panose="020B0600000000000000" pitchFamily="50" charset="-128"/>
              </a:rPr>
              <a:t>規制区間の範囲の見直しについて</a:t>
            </a:r>
            <a:endParaRPr lang="zh-TW" altLang="en-US" sz="2200" dirty="0">
              <a:latin typeface="HGSｺﾞｼｯｸM" panose="020B0600000000000000" pitchFamily="50" charset="-128"/>
              <a:ea typeface="HGSｺﾞｼｯｸM" panose="020B0600000000000000" pitchFamily="50" charset="-128"/>
            </a:endParaRPr>
          </a:p>
        </p:txBody>
      </p:sp>
      <p:sp>
        <p:nvSpPr>
          <p:cNvPr id="14" name="正方形/長方形 13"/>
          <p:cNvSpPr/>
          <p:nvPr/>
        </p:nvSpPr>
        <p:spPr>
          <a:xfrm>
            <a:off x="1319514" y="1556792"/>
            <a:ext cx="7284934" cy="4939814"/>
          </a:xfrm>
          <a:prstGeom prst="rect">
            <a:avLst/>
          </a:prstGeom>
        </p:spPr>
        <p:txBody>
          <a:bodyPr wrap="square">
            <a:spAutoFit/>
          </a:bodyPr>
          <a:lstStyle/>
          <a:p>
            <a:pPr marL="285750" indent="-285750">
              <a:buFont typeface="Wingdings" panose="05000000000000000000" pitchFamily="2" charset="2"/>
              <a:buChar char="Ø"/>
            </a:pPr>
            <a:r>
              <a:rPr lang="ja-JP" altLang="en-US" dirty="0" smtClean="0"/>
              <a:t>現地</a:t>
            </a:r>
            <a:r>
              <a:rPr lang="ja-JP" altLang="en-US" dirty="0"/>
              <a:t>に</a:t>
            </a:r>
            <a:r>
              <a:rPr lang="ja-JP" altLang="en-US" dirty="0" smtClean="0"/>
              <a:t>おける状況</a:t>
            </a:r>
            <a:endParaRPr lang="en-US" altLang="ja-JP" dirty="0" smtClean="0"/>
          </a:p>
          <a:p>
            <a:pPr marL="355600" indent="-355600">
              <a:spcAft>
                <a:spcPts val="600"/>
              </a:spcAft>
            </a:pPr>
            <a:r>
              <a:rPr lang="ja-JP" altLang="en-US" dirty="0"/>
              <a:t>　</a:t>
            </a:r>
            <a:r>
              <a:rPr lang="ja-JP" altLang="en-US" dirty="0" smtClean="0"/>
              <a:t>○同規制区間の規制基準の見直しにかかる現地確認に併せて、規制範囲の見直しについて、安全性等に関する意見を頂戴した。</a:t>
            </a:r>
            <a:endParaRPr lang="en-US" altLang="ja-JP" dirty="0" smtClean="0"/>
          </a:p>
          <a:p>
            <a:pPr marL="355600" indent="-355600">
              <a:spcAft>
                <a:spcPts val="600"/>
              </a:spcAft>
            </a:pPr>
            <a:endParaRPr lang="en-US" altLang="ja-JP" dirty="0" smtClean="0"/>
          </a:p>
          <a:p>
            <a:pPr marL="355600" indent="-355600">
              <a:spcAft>
                <a:spcPts val="600"/>
              </a:spcAft>
            </a:pPr>
            <a:endParaRPr lang="en-US" altLang="ja-JP" dirty="0" smtClean="0"/>
          </a:p>
          <a:p>
            <a:pPr marL="355600" indent="-355600">
              <a:spcAft>
                <a:spcPts val="600"/>
              </a:spcAft>
            </a:pPr>
            <a:endParaRPr lang="en-US" altLang="ja-JP" dirty="0"/>
          </a:p>
          <a:p>
            <a:pPr marL="355600" indent="-355600">
              <a:spcAft>
                <a:spcPts val="600"/>
              </a:spcAft>
            </a:pPr>
            <a:endParaRPr lang="en-US" altLang="ja-JP" dirty="0" smtClean="0"/>
          </a:p>
          <a:p>
            <a:pPr marL="355600" indent="-355600">
              <a:spcAft>
                <a:spcPts val="600"/>
              </a:spcAft>
            </a:pPr>
            <a:endParaRPr lang="en-US" altLang="ja-JP" dirty="0"/>
          </a:p>
          <a:p>
            <a:pPr marL="355600" indent="-355600">
              <a:spcAft>
                <a:spcPts val="600"/>
              </a:spcAft>
            </a:pPr>
            <a:endParaRPr lang="en-US" altLang="ja-JP" dirty="0" smtClean="0"/>
          </a:p>
          <a:p>
            <a:pPr marL="355600" indent="-355600">
              <a:spcAft>
                <a:spcPts val="600"/>
              </a:spcAft>
            </a:pPr>
            <a:endParaRPr lang="en-US" altLang="ja-JP" dirty="0"/>
          </a:p>
          <a:p>
            <a:pPr marL="355600" indent="-355600">
              <a:spcAft>
                <a:spcPts val="600"/>
              </a:spcAft>
            </a:pPr>
            <a:endParaRPr lang="en-US" altLang="ja-JP" dirty="0"/>
          </a:p>
          <a:p>
            <a:pPr marL="355600" indent="-355600">
              <a:spcAft>
                <a:spcPts val="600"/>
              </a:spcAft>
            </a:pPr>
            <a:r>
              <a:rPr lang="ja-JP" altLang="en-US" dirty="0" smtClean="0"/>
              <a:t>　○規制区間の</a:t>
            </a:r>
            <a:r>
              <a:rPr lang="en-US" altLang="ja-JP" dirty="0" smtClean="0"/>
              <a:t>1.5km</a:t>
            </a:r>
            <a:r>
              <a:rPr lang="ja-JP" altLang="en-US" dirty="0" smtClean="0"/>
              <a:t>のうち、南側</a:t>
            </a:r>
            <a:r>
              <a:rPr lang="en-US" altLang="ja-JP" dirty="0" smtClean="0"/>
              <a:t>800m</a:t>
            </a:r>
            <a:r>
              <a:rPr lang="ja-JP" altLang="en-US" dirty="0" smtClean="0"/>
              <a:t>については、現時点において、防災上、異常気象時における規制の必要性は低く、通行規制に伴う道路サービスの低下は、不合理と思料される。現地状況に応じて、規制区間の延長の見直しを検討することは意義がある。</a:t>
            </a:r>
            <a:endParaRPr lang="en-US" altLang="ja-JP" dirty="0" smtClean="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2481591"/>
            <a:ext cx="3521162" cy="2643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2481591"/>
            <a:ext cx="3547179" cy="2663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74173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2800" dirty="0">
                <a:solidFill>
                  <a:schemeClr val="tx1"/>
                </a:solidFill>
                <a:latin typeface="HGSｺﾞｼｯｸM" panose="020B0600000000000000" pitchFamily="50" charset="-128"/>
                <a:ea typeface="HGSｺﾞｼｯｸM" panose="020B0600000000000000" pitchFamily="50" charset="-128"/>
              </a:rPr>
              <a:t>３．</a:t>
            </a:r>
            <a:r>
              <a:rPr lang="ja-JP" altLang="en-US" sz="3100" dirty="0" smtClean="0">
                <a:solidFill>
                  <a:schemeClr val="tx1"/>
                </a:solidFill>
                <a:latin typeface="HGSｺﾞｼｯｸM" panose="020B0600000000000000" pitchFamily="50" charset="-128"/>
                <a:ea typeface="HGSｺﾞｼｯｸM" panose="020B0600000000000000" pitchFamily="50" charset="-128"/>
              </a:rPr>
              <a:t>規制</a:t>
            </a:r>
            <a:r>
              <a:rPr lang="ja-JP" altLang="en-US" sz="3100" dirty="0">
                <a:solidFill>
                  <a:schemeClr val="tx1"/>
                </a:solidFill>
                <a:latin typeface="HGSｺﾞｼｯｸM" panose="020B0600000000000000" pitchFamily="50" charset="-128"/>
                <a:ea typeface="HGSｺﾞｼｯｸM" panose="020B0600000000000000" pitchFamily="50" charset="-128"/>
              </a:rPr>
              <a:t>発令の解除基準の見直しの検討</a:t>
            </a:r>
            <a:r>
              <a:rPr lang="en-US" altLang="ja-JP" dirty="0">
                <a:solidFill>
                  <a:schemeClr val="tx1"/>
                </a:solidFill>
                <a:latin typeface="HGSｺﾞｼｯｸM" panose="020B0600000000000000" pitchFamily="50" charset="-128"/>
                <a:ea typeface="HGSｺﾞｼｯｸM" panose="020B0600000000000000" pitchFamily="50" charset="-128"/>
              </a:rPr>
              <a:t/>
            </a:r>
            <a:br>
              <a:rPr lang="en-US" altLang="ja-JP" dirty="0">
                <a:solidFill>
                  <a:schemeClr val="tx1"/>
                </a:solidFill>
                <a:latin typeface="HGSｺﾞｼｯｸM" panose="020B0600000000000000" pitchFamily="50" charset="-128"/>
                <a:ea typeface="HGSｺﾞｼｯｸM" panose="020B0600000000000000" pitchFamily="50" charset="-128"/>
              </a:rPr>
            </a:br>
            <a:r>
              <a:rPr lang="ja-JP" altLang="en-US" dirty="0">
                <a:solidFill>
                  <a:schemeClr val="tx1"/>
                </a:solidFill>
                <a:latin typeface="HGSｺﾞｼｯｸM" panose="020B0600000000000000" pitchFamily="50" charset="-128"/>
                <a:ea typeface="HGSｺﾞｼｯｸM" panose="020B0600000000000000" pitchFamily="50" charset="-128"/>
              </a:rPr>
              <a:t>　</a:t>
            </a:r>
            <a:r>
              <a:rPr lang="en-US" altLang="ja-JP" sz="2200" dirty="0" smtClean="0">
                <a:solidFill>
                  <a:schemeClr val="tx1"/>
                </a:solidFill>
                <a:latin typeface="HGSｺﾞｼｯｸM" panose="020B0600000000000000" pitchFamily="50" charset="-128"/>
                <a:ea typeface="HGSｺﾞｼｯｸM" panose="020B0600000000000000" pitchFamily="50" charset="-128"/>
              </a:rPr>
              <a:t>1</a:t>
            </a:r>
            <a:r>
              <a:rPr lang="ja-JP" altLang="en-US" sz="2200" dirty="0" smtClean="0">
                <a:solidFill>
                  <a:schemeClr val="tx1"/>
                </a:solidFill>
                <a:latin typeface="HGSｺﾞｼｯｸM" panose="020B0600000000000000" pitchFamily="50" charset="-128"/>
                <a:ea typeface="HGSｺﾞｼｯｸM" panose="020B0600000000000000" pitchFamily="50" charset="-128"/>
              </a:rPr>
              <a:t>）</a:t>
            </a:r>
            <a:r>
              <a:rPr lang="ja-JP" altLang="en-US" sz="2200" dirty="0">
                <a:solidFill>
                  <a:schemeClr val="tx1"/>
                </a:solidFill>
                <a:latin typeface="HGSｺﾞｼｯｸM" panose="020B0600000000000000" pitchFamily="50" charset="-128"/>
                <a:ea typeface="HGSｺﾞｼｯｸM" panose="020B0600000000000000" pitchFamily="50" charset="-128"/>
              </a:rPr>
              <a:t>解除基準の</a:t>
            </a:r>
            <a:r>
              <a:rPr lang="ja-JP" altLang="en-US" sz="2200" dirty="0" smtClean="0">
                <a:solidFill>
                  <a:schemeClr val="tx1"/>
                </a:solidFill>
                <a:latin typeface="HGSｺﾞｼｯｸM" panose="020B0600000000000000" pitchFamily="50" charset="-128"/>
                <a:ea typeface="HGSｺﾞｼｯｸM" panose="020B0600000000000000" pitchFamily="50" charset="-128"/>
              </a:rPr>
              <a:t>検討フロー</a:t>
            </a:r>
            <a:endParaRPr kumimoji="1" lang="ja-JP" altLang="en-US" dirty="0">
              <a:solidFill>
                <a:schemeClr val="tx1"/>
              </a:solidFill>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52</a:t>
            </a:fld>
            <a:endParaRPr kumimoji="1" lang="ja-JP" altLang="en-US"/>
          </a:p>
        </p:txBody>
      </p:sp>
      <p:sp>
        <p:nvSpPr>
          <p:cNvPr id="5" name="角丸四角形 4"/>
          <p:cNvSpPr/>
          <p:nvPr/>
        </p:nvSpPr>
        <p:spPr>
          <a:xfrm>
            <a:off x="1860725" y="1377330"/>
            <a:ext cx="3993814" cy="50405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a:t>①降雨指標の整理</a:t>
            </a:r>
          </a:p>
        </p:txBody>
      </p:sp>
      <p:sp>
        <p:nvSpPr>
          <p:cNvPr id="6" name="角丸四角形 5"/>
          <p:cNvSpPr/>
          <p:nvPr/>
        </p:nvSpPr>
        <p:spPr>
          <a:xfrm>
            <a:off x="1872511" y="2169418"/>
            <a:ext cx="3981666" cy="50405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dirty="0"/>
              <a:t>②災害履歴の整理</a:t>
            </a:r>
            <a:endParaRPr kumimoji="1" lang="ja-JP" altLang="en-US" dirty="0"/>
          </a:p>
        </p:txBody>
      </p:sp>
      <p:sp>
        <p:nvSpPr>
          <p:cNvPr id="8" name="角丸四角形 7"/>
          <p:cNvSpPr/>
          <p:nvPr/>
        </p:nvSpPr>
        <p:spPr>
          <a:xfrm>
            <a:off x="1947382" y="3035824"/>
            <a:ext cx="3904496" cy="609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dirty="0"/>
              <a:t>③降雨停止</a:t>
            </a:r>
            <a:r>
              <a:rPr lang="ja-JP" altLang="en-US" dirty="0" smtClean="0"/>
              <a:t>時間等と災害の関係整理</a:t>
            </a:r>
            <a:endParaRPr lang="en-US" altLang="ja-JP" dirty="0"/>
          </a:p>
          <a:p>
            <a:pPr algn="ctr"/>
            <a:r>
              <a:rPr lang="ja-JP" altLang="en-US" dirty="0" smtClean="0">
                <a:solidFill>
                  <a:schemeClr val="tx1"/>
                </a:solidFill>
              </a:rPr>
              <a:t>～解除</a:t>
            </a:r>
            <a:r>
              <a:rPr lang="ja-JP" altLang="en-US" dirty="0">
                <a:solidFill>
                  <a:schemeClr val="tx1"/>
                </a:solidFill>
              </a:rPr>
              <a:t>基準の</a:t>
            </a:r>
            <a:r>
              <a:rPr lang="ja-JP" altLang="en-US" dirty="0" smtClean="0">
                <a:solidFill>
                  <a:schemeClr val="tx1"/>
                </a:solidFill>
              </a:rPr>
              <a:t>設定方法の検討～</a:t>
            </a:r>
            <a:endParaRPr kumimoji="1" lang="ja-JP" altLang="en-US" dirty="0">
              <a:solidFill>
                <a:schemeClr val="tx1"/>
              </a:solidFill>
            </a:endParaRPr>
          </a:p>
        </p:txBody>
      </p:sp>
      <p:sp>
        <p:nvSpPr>
          <p:cNvPr id="9" name="角丸四角形 8"/>
          <p:cNvSpPr/>
          <p:nvPr/>
        </p:nvSpPr>
        <p:spPr>
          <a:xfrm>
            <a:off x="2063708" y="5397192"/>
            <a:ext cx="3788170" cy="50405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dirty="0"/>
              <a:t>⑤規制発令の解除</a:t>
            </a:r>
            <a:r>
              <a:rPr kumimoji="1" lang="ja-JP" altLang="en-US" dirty="0" smtClean="0"/>
              <a:t>基準の設定</a:t>
            </a:r>
            <a:endParaRPr kumimoji="1" lang="ja-JP" altLang="en-US" dirty="0"/>
          </a:p>
        </p:txBody>
      </p:sp>
      <p:sp>
        <p:nvSpPr>
          <p:cNvPr id="10" name="下矢印 9"/>
          <p:cNvSpPr/>
          <p:nvPr/>
        </p:nvSpPr>
        <p:spPr>
          <a:xfrm>
            <a:off x="3799650" y="4725144"/>
            <a:ext cx="360040"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10"/>
          <p:cNvSpPr/>
          <p:nvPr/>
        </p:nvSpPr>
        <p:spPr>
          <a:xfrm>
            <a:off x="1947382" y="4005064"/>
            <a:ext cx="3904496" cy="50405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a:t>④モニタリングによる確認</a:t>
            </a:r>
          </a:p>
        </p:txBody>
      </p:sp>
      <p:sp>
        <p:nvSpPr>
          <p:cNvPr id="12" name="フッター プレースホルダー 2"/>
          <p:cNvSpPr>
            <a:spLocks noGrp="1"/>
          </p:cNvSpPr>
          <p:nvPr>
            <p:ph type="ftr" sz="quarter" idx="11"/>
          </p:nvPr>
        </p:nvSpPr>
        <p:spPr>
          <a:xfrm>
            <a:off x="5220072" y="6344752"/>
            <a:ext cx="3505200" cy="365760"/>
          </a:xfrm>
        </p:spPr>
        <p:txBody>
          <a:bodyPr/>
          <a:lstStyle/>
          <a:p>
            <a:r>
              <a:rPr kumimoji="1" lang="ja-JP" altLang="en-US" smtClean="0"/>
              <a:t>資料３</a:t>
            </a:r>
            <a:endParaRPr kumimoji="1" lang="ja-JP" altLang="en-US" dirty="0"/>
          </a:p>
        </p:txBody>
      </p:sp>
      <p:sp>
        <p:nvSpPr>
          <p:cNvPr id="3" name="右中かっこ 2"/>
          <p:cNvSpPr/>
          <p:nvPr/>
        </p:nvSpPr>
        <p:spPr>
          <a:xfrm>
            <a:off x="6120172" y="1412776"/>
            <a:ext cx="324036" cy="2267694"/>
          </a:xfrm>
          <a:prstGeom prst="rightBrace">
            <a:avLst>
              <a:gd name="adj1" fmla="val 8333"/>
              <a:gd name="adj2" fmla="val 48796"/>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正方形/長方形 12"/>
          <p:cNvSpPr/>
          <p:nvPr/>
        </p:nvSpPr>
        <p:spPr>
          <a:xfrm>
            <a:off x="6535668" y="2339588"/>
            <a:ext cx="1492716" cy="369332"/>
          </a:xfrm>
          <a:prstGeom prst="rect">
            <a:avLst/>
          </a:prstGeom>
        </p:spPr>
        <p:txBody>
          <a:bodyPr wrap="none">
            <a:spAutoFit/>
          </a:bodyPr>
          <a:lstStyle/>
          <a:p>
            <a:r>
              <a:rPr lang="ja-JP" altLang="en-US" dirty="0" smtClean="0"/>
              <a:t>現在、整理中</a:t>
            </a:r>
            <a:endParaRPr lang="ja-JP" altLang="ja-JP" dirty="0"/>
          </a:p>
        </p:txBody>
      </p:sp>
      <p:sp>
        <p:nvSpPr>
          <p:cNvPr id="14" name="右中かっこ 13"/>
          <p:cNvSpPr/>
          <p:nvPr/>
        </p:nvSpPr>
        <p:spPr>
          <a:xfrm>
            <a:off x="6120172" y="4005064"/>
            <a:ext cx="324036" cy="504056"/>
          </a:xfrm>
          <a:prstGeom prst="rightBrace">
            <a:avLst>
              <a:gd name="adj1" fmla="val 8333"/>
              <a:gd name="adj2" fmla="val 48796"/>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正方形/長方形 14"/>
          <p:cNvSpPr/>
          <p:nvPr/>
        </p:nvSpPr>
        <p:spPr>
          <a:xfrm>
            <a:off x="6535668" y="4067780"/>
            <a:ext cx="1468672" cy="369332"/>
          </a:xfrm>
          <a:prstGeom prst="rect">
            <a:avLst/>
          </a:prstGeom>
        </p:spPr>
        <p:txBody>
          <a:bodyPr wrap="none">
            <a:spAutoFit/>
          </a:bodyPr>
          <a:lstStyle/>
          <a:p>
            <a:r>
              <a:rPr lang="ja-JP" altLang="en-US" dirty="0" smtClean="0"/>
              <a:t>今回、ご提案</a:t>
            </a:r>
            <a:endParaRPr lang="ja-JP" altLang="ja-JP" dirty="0"/>
          </a:p>
        </p:txBody>
      </p:sp>
      <p:sp>
        <p:nvSpPr>
          <p:cNvPr id="16" name="正方形/長方形 15"/>
          <p:cNvSpPr/>
          <p:nvPr/>
        </p:nvSpPr>
        <p:spPr>
          <a:xfrm>
            <a:off x="5651982" y="0"/>
            <a:ext cx="3528530" cy="307777"/>
          </a:xfrm>
          <a:prstGeom prst="rect">
            <a:avLst/>
          </a:prstGeom>
        </p:spPr>
        <p:txBody>
          <a:bodyPr wrap="none">
            <a:spAutoFit/>
          </a:bodyPr>
          <a:lstStyle/>
          <a:p>
            <a:r>
              <a:rPr lang="ja-JP" altLang="en-US" sz="1400" dirty="0" smtClean="0"/>
              <a:t>（参考）</a:t>
            </a:r>
            <a:r>
              <a:rPr lang="en-US" altLang="ja-JP" sz="1400" dirty="0" smtClean="0"/>
              <a:t>H28</a:t>
            </a:r>
            <a:r>
              <a:rPr lang="ja-JP" altLang="en-US" sz="1400" dirty="0" smtClean="0"/>
              <a:t> 第</a:t>
            </a:r>
            <a:r>
              <a:rPr lang="en-US" altLang="ja-JP" sz="1400" dirty="0" smtClean="0"/>
              <a:t>2</a:t>
            </a:r>
            <a:r>
              <a:rPr lang="ja-JP" altLang="en-US" sz="1400" dirty="0" smtClean="0"/>
              <a:t>回道路・橋梁等部会資料より</a:t>
            </a:r>
            <a:endParaRPr lang="ja-JP" altLang="ja-JP" sz="1400" dirty="0"/>
          </a:p>
        </p:txBody>
      </p:sp>
    </p:spTree>
    <p:extLst>
      <p:ext uri="{BB962C8B-B14F-4D97-AF65-F5344CB8AC3E}">
        <p14:creationId xmlns:p14="http://schemas.microsoft.com/office/powerpoint/2010/main" val="32525650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6857" y="116632"/>
            <a:ext cx="8229600" cy="1008112"/>
          </a:xfrm>
        </p:spPr>
        <p:txBody>
          <a:bodyPr>
            <a:normAutofit fontScale="90000"/>
          </a:bodyPr>
          <a:lstStyle/>
          <a:p>
            <a:r>
              <a:rPr lang="ja-JP" altLang="en-US" sz="2800" dirty="0">
                <a:latin typeface="HGSｺﾞｼｯｸM" panose="020B0600000000000000" pitchFamily="50" charset="-128"/>
                <a:ea typeface="HGSｺﾞｼｯｸM" panose="020B0600000000000000" pitchFamily="50" charset="-128"/>
              </a:rPr>
              <a:t>３．</a:t>
            </a:r>
            <a:r>
              <a:rPr lang="ja-JP" altLang="en-US" sz="3100" dirty="0" smtClean="0">
                <a:latin typeface="HGSｺﾞｼｯｸM" panose="020B0600000000000000" pitchFamily="50" charset="-128"/>
                <a:ea typeface="HGSｺﾞｼｯｸM" panose="020B0600000000000000" pitchFamily="50" charset="-128"/>
              </a:rPr>
              <a:t>規制</a:t>
            </a:r>
            <a:r>
              <a:rPr lang="ja-JP" altLang="en-US" sz="3100" dirty="0">
                <a:latin typeface="HGSｺﾞｼｯｸM" panose="020B0600000000000000" pitchFamily="50" charset="-128"/>
                <a:ea typeface="HGSｺﾞｼｯｸM" panose="020B0600000000000000" pitchFamily="50" charset="-128"/>
              </a:rPr>
              <a:t>発令の解除基準の見直しの検討</a:t>
            </a:r>
            <a:r>
              <a:rPr lang="en-US" altLang="ja-JP" dirty="0">
                <a:latin typeface="HGSｺﾞｼｯｸM" panose="020B0600000000000000" pitchFamily="50" charset="-128"/>
                <a:ea typeface="HGSｺﾞｼｯｸM" panose="020B0600000000000000" pitchFamily="50" charset="-128"/>
              </a:rPr>
              <a:t/>
            </a:r>
            <a:br>
              <a:rPr lang="en-US" altLang="ja-JP"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en-US" altLang="ja-JP" sz="2200" dirty="0">
                <a:latin typeface="HGSｺﾞｼｯｸM" panose="020B0600000000000000" pitchFamily="50" charset="-128"/>
                <a:ea typeface="HGSｺﾞｼｯｸM" panose="020B0600000000000000" pitchFamily="50" charset="-128"/>
              </a:rPr>
              <a:t>2</a:t>
            </a:r>
            <a:r>
              <a:rPr lang="ja-JP" altLang="en-US" sz="2200" dirty="0">
                <a:latin typeface="HGSｺﾞｼｯｸM" panose="020B0600000000000000" pitchFamily="50" charset="-128"/>
                <a:ea typeface="HGSｺﾞｼｯｸM" panose="020B0600000000000000" pitchFamily="50" charset="-128"/>
              </a:rPr>
              <a:t>）基本項目：①降雨指標の整理</a:t>
            </a:r>
            <a:endParaRPr kumimoji="1" lang="ja-JP" altLang="en-US" sz="2200" dirty="0"/>
          </a:p>
        </p:txBody>
      </p:sp>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53</a:t>
            </a:fld>
            <a:endParaRPr kumimoji="1" lang="ja-JP" altLang="en-US"/>
          </a:p>
        </p:txBody>
      </p:sp>
      <p:graphicFrame>
        <p:nvGraphicFramePr>
          <p:cNvPr id="18" name="表 17"/>
          <p:cNvGraphicFramePr>
            <a:graphicFrameLocks noGrp="1"/>
          </p:cNvGraphicFramePr>
          <p:nvPr>
            <p:extLst>
              <p:ext uri="{D42A27DB-BD31-4B8C-83A1-F6EECF244321}">
                <p14:modId xmlns:p14="http://schemas.microsoft.com/office/powerpoint/2010/main" val="2540786029"/>
              </p:ext>
            </p:extLst>
          </p:nvPr>
        </p:nvGraphicFramePr>
        <p:xfrm>
          <a:off x="183169" y="1916888"/>
          <a:ext cx="8810626" cy="4392432"/>
        </p:xfrm>
        <a:graphic>
          <a:graphicData uri="http://schemas.openxmlformats.org/drawingml/2006/table">
            <a:tbl>
              <a:tblPr firstRow="1" bandRow="1">
                <a:tableStyleId>{5C22544A-7EE6-4342-B048-85BDC9FD1C3A}</a:tableStyleId>
              </a:tblPr>
              <a:tblGrid>
                <a:gridCol w="1430314">
                  <a:extLst>
                    <a:ext uri="{9D8B030D-6E8A-4147-A177-3AD203B41FA5}">
                      <a16:colId xmlns="" xmlns:a16="http://schemas.microsoft.com/office/drawing/2014/main" val="20000"/>
                    </a:ext>
                  </a:extLst>
                </a:gridCol>
                <a:gridCol w="4211959">
                  <a:extLst>
                    <a:ext uri="{9D8B030D-6E8A-4147-A177-3AD203B41FA5}">
                      <a16:colId xmlns="" xmlns:a16="http://schemas.microsoft.com/office/drawing/2014/main" val="20001"/>
                    </a:ext>
                  </a:extLst>
                </a:gridCol>
                <a:gridCol w="3168353">
                  <a:extLst>
                    <a:ext uri="{9D8B030D-6E8A-4147-A177-3AD203B41FA5}">
                      <a16:colId xmlns="" xmlns:a16="http://schemas.microsoft.com/office/drawing/2014/main" val="20002"/>
                    </a:ext>
                  </a:extLst>
                </a:gridCol>
              </a:tblGrid>
              <a:tr h="3237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kern="1200" dirty="0">
                          <a:ln>
                            <a:noFill/>
                          </a:ln>
                          <a:solidFill>
                            <a:schemeClr val="bg1"/>
                          </a:solidFill>
                          <a:latin typeface="Meiryo UI" panose="020B0604030504040204" pitchFamily="50" charset="-128"/>
                          <a:ea typeface="Meiryo UI" panose="020B0604030504040204" pitchFamily="50" charset="-128"/>
                          <a:cs typeface="Meiryo UI" panose="020B0604030504040204" pitchFamily="50" charset="-128"/>
                        </a:rPr>
                        <a:t>降雨指標</a:t>
                      </a:r>
                      <a:endParaRPr kumimoji="1" lang="en-US" altLang="ja-JP" sz="1400" b="1" kern="1200" dirty="0">
                        <a:ln>
                          <a:noFill/>
                        </a:ln>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r>
                        <a:rPr kumimoji="1" lang="ja-JP" altLang="en-US" sz="1400" b="1" kern="1200" dirty="0">
                          <a:ln>
                            <a:noFill/>
                          </a:ln>
                          <a:solidFill>
                            <a:schemeClr val="bg1"/>
                          </a:solidFill>
                          <a:latin typeface="Meiryo UI" panose="020B0604030504040204" pitchFamily="50" charset="-128"/>
                          <a:ea typeface="Meiryo UI" panose="020B0604030504040204" pitchFamily="50" charset="-128"/>
                          <a:cs typeface="Meiryo UI" panose="020B0604030504040204" pitchFamily="50" charset="-128"/>
                        </a:rPr>
                        <a:t>概要</a:t>
                      </a:r>
                    </a:p>
                  </a:txBody>
                  <a:tcPr anchor="ctr">
                    <a:lnR w="12700" cap="flat" cmpd="sng" algn="ctr">
                      <a:solidFill>
                        <a:schemeClr val="bg1"/>
                      </a:solidFill>
                      <a:prstDash val="solid"/>
                      <a:round/>
                      <a:headEnd type="none" w="med" len="med"/>
                      <a:tailEnd type="none" w="med" len="med"/>
                    </a:lnR>
                  </a:tcPr>
                </a:tc>
                <a:tc>
                  <a:txBody>
                    <a:bodyPr/>
                    <a:lstStyle/>
                    <a:p>
                      <a:pPr algn="ctr"/>
                      <a:r>
                        <a:rPr kumimoji="1" lang="ja-JP" altLang="en-US" sz="1400" dirty="0">
                          <a:ln>
                            <a:noFill/>
                          </a:ln>
                          <a:solidFill>
                            <a:schemeClr val="bg1"/>
                          </a:solidFill>
                          <a:latin typeface="Meiryo UI" panose="020B0604030504040204" pitchFamily="50" charset="-128"/>
                          <a:ea typeface="Meiryo UI" panose="020B0604030504040204" pitchFamily="50" charset="-128"/>
                          <a:cs typeface="Meiryo UI" panose="020B0604030504040204" pitchFamily="50" charset="-128"/>
                        </a:rPr>
                        <a:t>指標情報の入手方法</a:t>
                      </a:r>
                    </a:p>
                  </a:txBody>
                  <a:tcPr anchor="ctr">
                    <a:lnL w="12700" cap="flat" cmpd="sng" algn="ctr">
                      <a:solidFill>
                        <a:schemeClr val="bg1"/>
                      </a:solidFill>
                      <a:prstDash val="solid"/>
                      <a:round/>
                      <a:headEnd type="none" w="med" len="med"/>
                      <a:tailEnd type="none" w="med" len="med"/>
                    </a:lnL>
                  </a:tcPr>
                </a:tc>
                <a:extLst>
                  <a:ext uri="{0D108BD9-81ED-4DB2-BD59-A6C34878D82A}">
                    <a16:rowId xmlns="" xmlns:a16="http://schemas.microsoft.com/office/drawing/2014/main" val="10000"/>
                  </a:ext>
                </a:extLst>
              </a:tr>
              <a:tr h="7562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dk1"/>
                          </a:solidFill>
                          <a:effectLst/>
                          <a:latin typeface="+mn-ea"/>
                          <a:ea typeface="+mn-ea"/>
                          <a:cs typeface="+mn-cs"/>
                        </a:rPr>
                        <a:t>時間</a:t>
                      </a:r>
                      <a:r>
                        <a:rPr kumimoji="1" lang="ja-JP" altLang="en-US" sz="1200" kern="1200" dirty="0">
                          <a:solidFill>
                            <a:schemeClr val="dk1"/>
                          </a:solidFill>
                          <a:effectLst/>
                          <a:latin typeface="+mn-ea"/>
                          <a:ea typeface="+mn-ea"/>
                          <a:cs typeface="+mn-cs"/>
                        </a:rPr>
                        <a:t>雨量，ｎ時間雨量</a:t>
                      </a:r>
                      <a:endParaRPr kumimoji="1" lang="ja-JP" altLang="en-US" sz="1200" b="0" kern="1200" dirty="0">
                        <a:ln>
                          <a:solidFill>
                            <a:schemeClr val="bg1"/>
                          </a:solidFill>
                        </a:ln>
                        <a:solidFill>
                          <a:schemeClr val="dk1"/>
                        </a:solidFill>
                        <a:latin typeface="+mn-ea"/>
                        <a:ea typeface="+mn-ea"/>
                        <a:cs typeface="Meiryo UI" panose="020B0604030504040204" pitchFamily="50" charset="-128"/>
                      </a:endParaRPr>
                    </a:p>
                    <a:p>
                      <a:pPr algn="l"/>
                      <a:endParaRPr kumimoji="1" lang="ja-JP" altLang="en-US" sz="1200" b="0" dirty="0">
                        <a:ln>
                          <a:solidFill>
                            <a:schemeClr val="bg1"/>
                          </a:solidFill>
                        </a:ln>
                        <a:latin typeface="+mn-ea"/>
                        <a:ea typeface="+mn-ea"/>
                        <a:cs typeface="Meiryo UI" panose="020B0604030504040204" pitchFamily="50" charset="-128"/>
                      </a:endParaRPr>
                    </a:p>
                  </a:txBody>
                  <a:tcPr anchor="ctr"/>
                </a:tc>
                <a:tc>
                  <a:txBody>
                    <a:bodyPr/>
                    <a:lstStyle/>
                    <a:p>
                      <a:pPr marL="0" algn="l" rtl="0" eaLnBrk="1" latinLnBrk="0" hangingPunct="1"/>
                      <a:r>
                        <a:rPr kumimoji="1" lang="ja-JP" altLang="ja-JP" sz="1200" kern="1200" dirty="0">
                          <a:solidFill>
                            <a:schemeClr val="dk1"/>
                          </a:solidFill>
                          <a:effectLst/>
                          <a:latin typeface="+mn-ea"/>
                          <a:ea typeface="+mn-ea"/>
                          <a:cs typeface="+mn-cs"/>
                        </a:rPr>
                        <a:t>任意の時間を基準としてｎ時間前までの１時間雨量の合計値</a:t>
                      </a:r>
                      <a:endParaRPr kumimoji="1" lang="en-US" altLang="ja-JP" sz="1200" kern="1200" dirty="0">
                        <a:solidFill>
                          <a:schemeClr val="dk1"/>
                        </a:solidFill>
                        <a:effectLst/>
                        <a:latin typeface="+mn-ea"/>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u="sng" kern="1200" dirty="0">
                          <a:solidFill>
                            <a:schemeClr val="dk1"/>
                          </a:solidFill>
                          <a:effectLst/>
                          <a:latin typeface="+mn-ea"/>
                          <a:ea typeface="+mn-ea"/>
                          <a:cs typeface="+mn-cs"/>
                        </a:rPr>
                        <a:t>時間雨量</a:t>
                      </a:r>
                      <a:r>
                        <a:rPr kumimoji="1" lang="ja-JP" altLang="en-US" sz="1200" u="sng" kern="1200" dirty="0" smtClean="0">
                          <a:solidFill>
                            <a:schemeClr val="dk1"/>
                          </a:solidFill>
                          <a:effectLst/>
                          <a:latin typeface="+mn-ea"/>
                          <a:ea typeface="+mn-ea"/>
                          <a:cs typeface="+mn-cs"/>
                        </a:rPr>
                        <a:t>は、実務的</a:t>
                      </a:r>
                      <a:r>
                        <a:rPr kumimoji="1" lang="ja-JP" altLang="en-US" sz="1200" u="sng" kern="1200" dirty="0">
                          <a:solidFill>
                            <a:schemeClr val="dk1"/>
                          </a:solidFill>
                          <a:effectLst/>
                          <a:latin typeface="+mn-ea"/>
                          <a:ea typeface="+mn-ea"/>
                          <a:cs typeface="+mn-cs"/>
                        </a:rPr>
                        <a:t>に扱いやすい</a:t>
                      </a:r>
                      <a:endParaRPr kumimoji="1" lang="en-US" altLang="ja-JP" sz="1200" u="sng" kern="1200" dirty="0">
                        <a:solidFill>
                          <a:schemeClr val="dk1"/>
                        </a:solidFill>
                        <a:effectLst/>
                        <a:latin typeface="+mn-ea"/>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u="sng" kern="1200" baseline="0" dirty="0">
                          <a:solidFill>
                            <a:schemeClr val="dk1"/>
                          </a:solidFill>
                          <a:effectLst/>
                          <a:uFill>
                            <a:solidFill>
                              <a:schemeClr val="tx1"/>
                            </a:solidFill>
                          </a:uFill>
                          <a:latin typeface="+mn-ea"/>
                          <a:ea typeface="+mn-ea"/>
                          <a:cs typeface="+mn-cs"/>
                        </a:rPr>
                        <a:t>Ｎ</a:t>
                      </a:r>
                      <a:r>
                        <a:rPr kumimoji="1" lang="ja-JP" altLang="ja-JP" sz="1200" u="sng" kern="1200" baseline="0" dirty="0">
                          <a:solidFill>
                            <a:schemeClr val="dk1"/>
                          </a:solidFill>
                          <a:effectLst/>
                          <a:uFill>
                            <a:solidFill>
                              <a:schemeClr val="tx1"/>
                            </a:solidFill>
                          </a:uFill>
                          <a:latin typeface="+mn-ea"/>
                          <a:ea typeface="+mn-ea"/>
                          <a:cs typeface="+mn-cs"/>
                        </a:rPr>
                        <a:t>時間</a:t>
                      </a:r>
                      <a:r>
                        <a:rPr kumimoji="1" lang="ja-JP" altLang="en-US" sz="1200" u="sng" kern="1200" baseline="0" dirty="0">
                          <a:solidFill>
                            <a:schemeClr val="dk1"/>
                          </a:solidFill>
                          <a:effectLst/>
                          <a:uFill>
                            <a:solidFill>
                              <a:schemeClr val="tx1"/>
                            </a:solidFill>
                          </a:uFill>
                          <a:latin typeface="+mn-ea"/>
                          <a:ea typeface="+mn-ea"/>
                          <a:cs typeface="+mn-cs"/>
                        </a:rPr>
                        <a:t>雨量算出に</a:t>
                      </a:r>
                      <a:r>
                        <a:rPr kumimoji="1" lang="ja-JP" altLang="en-US" sz="1200" u="sng" kern="1200" baseline="0" dirty="0" smtClean="0">
                          <a:solidFill>
                            <a:schemeClr val="dk1"/>
                          </a:solidFill>
                          <a:effectLst/>
                          <a:uFill>
                            <a:solidFill>
                              <a:schemeClr val="tx1"/>
                            </a:solidFill>
                          </a:uFill>
                          <a:latin typeface="+mn-ea"/>
                          <a:ea typeface="+mn-ea"/>
                          <a:cs typeface="+mn-cs"/>
                        </a:rPr>
                        <a:t>は、合計値</a:t>
                      </a:r>
                      <a:r>
                        <a:rPr kumimoji="1" lang="ja-JP" altLang="en-US" sz="1200" u="sng" kern="1200" baseline="0" dirty="0">
                          <a:solidFill>
                            <a:schemeClr val="dk1"/>
                          </a:solidFill>
                          <a:effectLst/>
                          <a:uFill>
                            <a:solidFill>
                              <a:schemeClr val="tx1"/>
                            </a:solidFill>
                          </a:uFill>
                          <a:latin typeface="+mn-ea"/>
                          <a:ea typeface="+mn-ea"/>
                          <a:cs typeface="+mn-cs"/>
                        </a:rPr>
                        <a:t>を算出するためプログラムが必要</a:t>
                      </a:r>
                      <a:endParaRPr kumimoji="1" lang="en-US" altLang="ja-JP" sz="1200" u="sng" kern="1200" baseline="0" dirty="0">
                        <a:solidFill>
                          <a:schemeClr val="dk1"/>
                        </a:solidFill>
                        <a:effectLst/>
                        <a:uFill>
                          <a:solidFill>
                            <a:schemeClr val="tx1"/>
                          </a:solidFill>
                        </a:uFill>
                        <a:latin typeface="+mn-ea"/>
                        <a:ea typeface="+mn-ea"/>
                        <a:cs typeface="+mn-cs"/>
                      </a:endParaRPr>
                    </a:p>
                  </a:txBody>
                  <a:tcP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dk1"/>
                          </a:solidFill>
                          <a:effectLst/>
                          <a:latin typeface="+mn-ea"/>
                          <a:ea typeface="+mn-ea"/>
                          <a:cs typeface="+mn-cs"/>
                        </a:rPr>
                        <a:t>時間</a:t>
                      </a:r>
                      <a:r>
                        <a:rPr kumimoji="1" lang="ja-JP" altLang="en-US" sz="1200" kern="1200" dirty="0">
                          <a:solidFill>
                            <a:schemeClr val="dk1"/>
                          </a:solidFill>
                          <a:effectLst/>
                          <a:latin typeface="+mn-ea"/>
                          <a:ea typeface="+mn-ea"/>
                          <a:cs typeface="+mn-cs"/>
                        </a:rPr>
                        <a:t>雨量：大阪府降雨</a:t>
                      </a:r>
                      <a:r>
                        <a:rPr kumimoji="1" lang="ja-JP" altLang="en-US" sz="1200" kern="1200" dirty="0" smtClean="0">
                          <a:solidFill>
                            <a:schemeClr val="dk1"/>
                          </a:solidFill>
                          <a:effectLst/>
                          <a:latin typeface="+mn-ea"/>
                          <a:ea typeface="+mn-ea"/>
                          <a:cs typeface="+mn-cs"/>
                        </a:rPr>
                        <a:t>観測所、気象庁</a:t>
                      </a:r>
                      <a:endParaRPr kumimoji="1" lang="ja-JP" altLang="en-US" sz="1200" b="0" kern="1200" dirty="0">
                        <a:ln>
                          <a:solidFill>
                            <a:schemeClr val="bg1"/>
                          </a:solidFill>
                        </a:ln>
                        <a:solidFill>
                          <a:schemeClr val="dk1"/>
                        </a:solidFill>
                        <a:latin typeface="+mn-ea"/>
                        <a:ea typeface="+mn-ea"/>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 xmlns:a16="http://schemas.microsoft.com/office/drawing/2014/main" val="10001"/>
                  </a:ext>
                </a:extLst>
              </a:tr>
              <a:tr h="6779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dk1"/>
                          </a:solidFill>
                          <a:effectLst/>
                          <a:latin typeface="+mn-ea"/>
                          <a:ea typeface="+mn-ea"/>
                          <a:cs typeface="+mn-cs"/>
                        </a:rPr>
                        <a:t>実効雨量</a:t>
                      </a:r>
                      <a:endParaRPr kumimoji="1" lang="ja-JP" altLang="en-US" sz="1200" b="0" kern="1200" dirty="0">
                        <a:ln>
                          <a:solidFill>
                            <a:schemeClr val="bg1"/>
                          </a:solidFill>
                        </a:ln>
                        <a:solidFill>
                          <a:schemeClr val="dk1"/>
                        </a:solidFill>
                        <a:latin typeface="+mn-ea"/>
                        <a:ea typeface="+mn-ea"/>
                        <a:cs typeface="Meiryo UI" panose="020B0604030504040204" pitchFamily="50" charset="-128"/>
                      </a:endParaRPr>
                    </a:p>
                  </a:txBody>
                  <a:tcPr anchor="ctr"/>
                </a:tc>
                <a:tc>
                  <a:txBody>
                    <a:bodyPr/>
                    <a:lstStyle/>
                    <a:p>
                      <a:pPr marL="0" algn="l" rtl="0" eaLnBrk="1" latinLnBrk="0" hangingPunct="1"/>
                      <a:r>
                        <a:rPr kumimoji="1" lang="en-US" altLang="ja-JP" sz="1200" kern="1200" dirty="0">
                          <a:solidFill>
                            <a:schemeClr val="dk1"/>
                          </a:solidFill>
                          <a:effectLst/>
                          <a:latin typeface="+mn-lt"/>
                          <a:ea typeface="+mn-ea"/>
                          <a:cs typeface="+mn-cs"/>
                        </a:rPr>
                        <a:t>n</a:t>
                      </a:r>
                      <a:r>
                        <a:rPr kumimoji="1" lang="ja-JP" altLang="ja-JP" sz="1200" kern="1200" dirty="0">
                          <a:solidFill>
                            <a:schemeClr val="dk1"/>
                          </a:solidFill>
                          <a:effectLst/>
                          <a:latin typeface="+mn-lt"/>
                          <a:ea typeface="+mn-ea"/>
                          <a:cs typeface="+mn-cs"/>
                        </a:rPr>
                        <a:t>時間前までの</a:t>
                      </a:r>
                      <a:r>
                        <a:rPr kumimoji="1" lang="en-US" altLang="ja-JP" sz="1200" kern="1200" dirty="0">
                          <a:solidFill>
                            <a:schemeClr val="dk1"/>
                          </a:solidFill>
                          <a:effectLst/>
                          <a:latin typeface="+mn-lt"/>
                          <a:ea typeface="+mn-ea"/>
                          <a:cs typeface="+mn-cs"/>
                        </a:rPr>
                        <a:t>1</a:t>
                      </a:r>
                      <a:r>
                        <a:rPr kumimoji="1" lang="ja-JP" altLang="ja-JP" sz="1200" kern="1200" dirty="0">
                          <a:solidFill>
                            <a:schemeClr val="dk1"/>
                          </a:solidFill>
                          <a:effectLst/>
                          <a:latin typeface="+mn-lt"/>
                          <a:ea typeface="+mn-ea"/>
                          <a:cs typeface="+mn-cs"/>
                        </a:rPr>
                        <a:t>時間雨量</a:t>
                      </a:r>
                      <a:r>
                        <a:rPr kumimoji="1" lang="ja-JP" altLang="en-US" sz="1200" kern="1200" dirty="0">
                          <a:solidFill>
                            <a:schemeClr val="dk1"/>
                          </a:solidFill>
                          <a:effectLst/>
                          <a:latin typeface="+mn-lt"/>
                          <a:ea typeface="+mn-ea"/>
                          <a:cs typeface="+mn-cs"/>
                        </a:rPr>
                        <a:t>に</a:t>
                      </a:r>
                      <a:r>
                        <a:rPr kumimoji="1" lang="ja-JP" altLang="ja-JP" sz="1200" kern="1200" dirty="0">
                          <a:solidFill>
                            <a:schemeClr val="dk1"/>
                          </a:solidFill>
                          <a:effectLst/>
                          <a:latin typeface="+mn-lt"/>
                          <a:ea typeface="+mn-ea"/>
                          <a:cs typeface="+mn-cs"/>
                        </a:rPr>
                        <a:t>時間の経過とともに小さくなる重みを乗じて足し合わせる方法</a:t>
                      </a:r>
                      <a:endParaRPr kumimoji="1" lang="en-US" altLang="ja-JP" sz="1200" u="sng" kern="1200" dirty="0">
                        <a:solidFill>
                          <a:schemeClr val="tx1"/>
                        </a:solidFill>
                        <a:effectLst/>
                        <a:latin typeface="+mn-ea"/>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u="sng" kern="1200" dirty="0" smtClean="0">
                          <a:solidFill>
                            <a:schemeClr val="tx1"/>
                          </a:solidFill>
                          <a:effectLst/>
                          <a:latin typeface="+mn-ea"/>
                          <a:ea typeface="+mn-ea"/>
                          <a:cs typeface="+mn-cs"/>
                        </a:rPr>
                        <a:t>便宜的に地盤内に浸透した雨量を算出</a:t>
                      </a:r>
                      <a:endParaRPr kumimoji="1" lang="en-US" altLang="ja-JP" sz="1200" u="sng" kern="1200" dirty="0" smtClean="0">
                        <a:solidFill>
                          <a:schemeClr val="tx1"/>
                        </a:solidFill>
                        <a:effectLst/>
                        <a:latin typeface="+mn-ea"/>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u="sng" kern="1200" dirty="0" smtClean="0">
                          <a:solidFill>
                            <a:schemeClr val="tx1"/>
                          </a:solidFill>
                          <a:effectLst/>
                          <a:latin typeface="+mn-ea"/>
                          <a:ea typeface="+mn-ea"/>
                          <a:cs typeface="+mn-cs"/>
                        </a:rPr>
                        <a:t>実効</a:t>
                      </a:r>
                      <a:r>
                        <a:rPr kumimoji="1" lang="ja-JP" altLang="en-US" sz="1200" u="sng" kern="1200" dirty="0">
                          <a:solidFill>
                            <a:schemeClr val="tx1"/>
                          </a:solidFill>
                          <a:effectLst/>
                          <a:latin typeface="+mn-ea"/>
                          <a:ea typeface="+mn-ea"/>
                          <a:cs typeface="+mn-cs"/>
                        </a:rPr>
                        <a:t>雨量を算出するためプログラムが必要</a:t>
                      </a:r>
                      <a:endParaRPr kumimoji="1" lang="en-US" altLang="ja-JP" sz="1200" u="sng" kern="1200" dirty="0">
                        <a:solidFill>
                          <a:schemeClr val="tx1"/>
                        </a:solidFill>
                        <a:effectLst/>
                        <a:latin typeface="+mn-ea"/>
                        <a:ea typeface="+mn-ea"/>
                        <a:cs typeface="+mn-cs"/>
                      </a:endParaRPr>
                    </a:p>
                  </a:txBody>
                  <a:tcPr anchor="ct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dk1"/>
                          </a:solidFill>
                          <a:effectLst/>
                          <a:latin typeface="+mn-ea"/>
                          <a:ea typeface="+mn-ea"/>
                          <a:cs typeface="+mn-cs"/>
                        </a:rPr>
                        <a:t>条件を設定し、プログラムによる算出</a:t>
                      </a:r>
                      <a:endParaRPr kumimoji="1" lang="en-US" altLang="ja-JP" sz="1200" kern="1200" dirty="0">
                        <a:solidFill>
                          <a:schemeClr val="dk1"/>
                        </a:solidFill>
                        <a:effectLst/>
                        <a:latin typeface="+mn-ea"/>
                        <a:ea typeface="+mn-ea"/>
                        <a:cs typeface="+mn-cs"/>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 xmlns:a16="http://schemas.microsoft.com/office/drawing/2014/main" val="10002"/>
                  </a:ext>
                </a:extLst>
              </a:tr>
              <a:tr h="140928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dk1"/>
                          </a:solidFill>
                          <a:effectLst/>
                          <a:latin typeface="+mn-ea"/>
                          <a:ea typeface="+mn-ea"/>
                          <a:cs typeface="+mn-cs"/>
                        </a:rPr>
                        <a:t>土壌雨量指数</a:t>
                      </a:r>
                      <a:endParaRPr kumimoji="1" lang="en-US" altLang="ja-JP" sz="1200" kern="1200" dirty="0">
                        <a:solidFill>
                          <a:schemeClr val="dk1"/>
                        </a:solidFill>
                        <a:effectLst/>
                        <a:latin typeface="+mn-ea"/>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dk1"/>
                          </a:solidFill>
                          <a:effectLst/>
                          <a:latin typeface="+mn-ea"/>
                          <a:ea typeface="+mn-ea"/>
                          <a:cs typeface="+mn-cs"/>
                        </a:rPr>
                        <a:t>（タンクモデル）</a:t>
                      </a:r>
                      <a:endParaRPr kumimoji="1" lang="en-US" altLang="ja-JP" sz="1200" b="0" kern="1200" dirty="0">
                        <a:ln>
                          <a:solidFill>
                            <a:schemeClr val="bg1"/>
                          </a:solidFill>
                        </a:ln>
                        <a:solidFill>
                          <a:schemeClr val="dk1"/>
                        </a:solidFill>
                        <a:latin typeface="+mn-ea"/>
                        <a:ea typeface="+mn-ea"/>
                        <a:cs typeface="Meiryo UI" panose="020B0604030504040204" pitchFamily="50" charset="-128"/>
                      </a:endParaRPr>
                    </a:p>
                  </a:txBody>
                  <a:tcPr/>
                </a:tc>
                <a:tc>
                  <a:txBody>
                    <a:bodyPr/>
                    <a:lstStyle/>
                    <a:p>
                      <a:pPr marL="0" algn="l" rtl="0" eaLnBrk="1" latinLnBrk="0" hangingPunct="1"/>
                      <a:r>
                        <a:rPr kumimoji="1" lang="ja-JP" altLang="ja-JP" sz="1200" kern="1200" dirty="0">
                          <a:solidFill>
                            <a:schemeClr val="dk1"/>
                          </a:solidFill>
                          <a:effectLst/>
                          <a:latin typeface="+mn-lt"/>
                          <a:ea typeface="+mn-ea"/>
                          <a:cs typeface="+mn-cs"/>
                        </a:rPr>
                        <a:t>仮想的な孔のあいたタンクを</a:t>
                      </a:r>
                      <a:r>
                        <a:rPr kumimoji="1" lang="ja-JP" altLang="ja-JP" sz="1200" kern="1200" dirty="0" smtClean="0">
                          <a:solidFill>
                            <a:schemeClr val="dk1"/>
                          </a:solidFill>
                          <a:effectLst/>
                          <a:latin typeface="+mn-lt"/>
                          <a:ea typeface="+mn-ea"/>
                          <a:cs typeface="+mn-cs"/>
                        </a:rPr>
                        <a:t>想定</a:t>
                      </a:r>
                      <a:r>
                        <a:rPr kumimoji="1" lang="ja-JP" altLang="en-US" sz="1200" kern="1200" dirty="0" smtClean="0">
                          <a:solidFill>
                            <a:schemeClr val="dk1"/>
                          </a:solidFill>
                          <a:effectLst/>
                          <a:latin typeface="+mn-lt"/>
                          <a:ea typeface="+mn-ea"/>
                          <a:cs typeface="+mn-cs"/>
                        </a:rPr>
                        <a:t>。</a:t>
                      </a:r>
                      <a:r>
                        <a:rPr kumimoji="1" lang="ja-JP" altLang="ja-JP" sz="1200" kern="1200" dirty="0" smtClean="0">
                          <a:solidFill>
                            <a:schemeClr val="dk1"/>
                          </a:solidFill>
                          <a:effectLst/>
                          <a:latin typeface="+mn-lt"/>
                          <a:ea typeface="+mn-ea"/>
                          <a:cs typeface="+mn-cs"/>
                        </a:rPr>
                        <a:t>上</a:t>
                      </a:r>
                      <a:r>
                        <a:rPr kumimoji="1" lang="ja-JP" altLang="ja-JP" sz="1200" kern="1200" dirty="0">
                          <a:solidFill>
                            <a:schemeClr val="dk1"/>
                          </a:solidFill>
                          <a:effectLst/>
                          <a:latin typeface="+mn-lt"/>
                          <a:ea typeface="+mn-ea"/>
                          <a:cs typeface="+mn-cs"/>
                        </a:rPr>
                        <a:t>から降雨を入れるとタンクの水位が</a:t>
                      </a:r>
                      <a:r>
                        <a:rPr kumimoji="1" lang="ja-JP" altLang="ja-JP" sz="1200" kern="1200" dirty="0" smtClean="0">
                          <a:solidFill>
                            <a:schemeClr val="dk1"/>
                          </a:solidFill>
                          <a:effectLst/>
                          <a:latin typeface="+mn-lt"/>
                          <a:ea typeface="+mn-ea"/>
                          <a:cs typeface="+mn-cs"/>
                        </a:rPr>
                        <a:t>上昇</a:t>
                      </a:r>
                      <a:r>
                        <a:rPr kumimoji="1" lang="ja-JP" altLang="en-US" sz="1200" kern="1200" dirty="0" smtClean="0">
                          <a:solidFill>
                            <a:schemeClr val="dk1"/>
                          </a:solidFill>
                          <a:effectLst/>
                          <a:latin typeface="+mn-lt"/>
                          <a:ea typeface="+mn-ea"/>
                          <a:cs typeface="+mn-cs"/>
                        </a:rPr>
                        <a:t>し</a:t>
                      </a:r>
                      <a:r>
                        <a:rPr kumimoji="1" lang="ja-JP" altLang="en-US" sz="1200" u="none" kern="1200" dirty="0" smtClean="0">
                          <a:solidFill>
                            <a:schemeClr val="dk1"/>
                          </a:solidFill>
                          <a:effectLst/>
                          <a:latin typeface="+mn-ea"/>
                          <a:ea typeface="+mn-ea"/>
                          <a:cs typeface="+mn-cs"/>
                        </a:rPr>
                        <a:t>、</a:t>
                      </a:r>
                      <a:r>
                        <a:rPr kumimoji="1" lang="ja-JP" altLang="ja-JP" sz="1200" kern="1200" dirty="0" smtClean="0">
                          <a:solidFill>
                            <a:schemeClr val="dk1"/>
                          </a:solidFill>
                          <a:effectLst/>
                          <a:latin typeface="+mn-lt"/>
                          <a:ea typeface="+mn-ea"/>
                          <a:cs typeface="+mn-cs"/>
                        </a:rPr>
                        <a:t>同時</a:t>
                      </a:r>
                      <a:r>
                        <a:rPr kumimoji="1" lang="ja-JP" altLang="ja-JP" sz="1200" kern="1200" dirty="0">
                          <a:solidFill>
                            <a:schemeClr val="dk1"/>
                          </a:solidFill>
                          <a:effectLst/>
                          <a:latin typeface="+mn-lt"/>
                          <a:ea typeface="+mn-ea"/>
                          <a:cs typeface="+mn-cs"/>
                        </a:rPr>
                        <a:t>にタンクの孔からも水が流出</a:t>
                      </a:r>
                      <a:r>
                        <a:rPr kumimoji="1" lang="ja-JP" altLang="ja-JP" sz="1200" kern="1200" dirty="0" smtClean="0">
                          <a:solidFill>
                            <a:schemeClr val="dk1"/>
                          </a:solidFill>
                          <a:effectLst/>
                          <a:latin typeface="+mn-lt"/>
                          <a:ea typeface="+mn-ea"/>
                          <a:cs typeface="+mn-cs"/>
                        </a:rPr>
                        <a:t>する</a:t>
                      </a:r>
                      <a:r>
                        <a:rPr kumimoji="1" lang="ja-JP" altLang="en-US" sz="1200" kern="1200" dirty="0" smtClean="0">
                          <a:solidFill>
                            <a:schemeClr val="dk1"/>
                          </a:solidFill>
                          <a:effectLst/>
                          <a:latin typeface="+mn-lt"/>
                          <a:ea typeface="+mn-ea"/>
                          <a:cs typeface="+mn-cs"/>
                        </a:rPr>
                        <a:t>。</a:t>
                      </a:r>
                      <a:endParaRPr kumimoji="1" lang="en-US" altLang="ja-JP" sz="1200" kern="1200" dirty="0">
                        <a:solidFill>
                          <a:schemeClr val="dk1"/>
                        </a:solidFill>
                        <a:effectLst/>
                        <a:latin typeface="+mn-lt"/>
                        <a:ea typeface="+mn-ea"/>
                        <a:cs typeface="+mn-cs"/>
                      </a:endParaRPr>
                    </a:p>
                    <a:p>
                      <a:pPr marL="0" algn="l" rtl="0" eaLnBrk="1" latinLnBrk="0" hangingPunct="1"/>
                      <a:r>
                        <a:rPr kumimoji="1" lang="ja-JP" altLang="en-US" sz="1200" kern="1200" dirty="0">
                          <a:solidFill>
                            <a:schemeClr val="dk1"/>
                          </a:solidFill>
                          <a:effectLst/>
                          <a:latin typeface="+mn-lt"/>
                          <a:ea typeface="+mn-ea"/>
                          <a:cs typeface="+mn-cs"/>
                        </a:rPr>
                        <a:t>その</a:t>
                      </a:r>
                      <a:r>
                        <a:rPr kumimoji="1" lang="ja-JP" altLang="ja-JP" sz="1200" kern="1200" dirty="0" smtClean="0">
                          <a:solidFill>
                            <a:schemeClr val="dk1"/>
                          </a:solidFill>
                          <a:effectLst/>
                          <a:latin typeface="+mn-lt"/>
                          <a:ea typeface="+mn-ea"/>
                          <a:cs typeface="+mn-cs"/>
                        </a:rPr>
                        <a:t>ため降雨</a:t>
                      </a:r>
                      <a:r>
                        <a:rPr kumimoji="1" lang="ja-JP" altLang="ja-JP" sz="1200" kern="1200" dirty="0">
                          <a:solidFill>
                            <a:schemeClr val="dk1"/>
                          </a:solidFill>
                          <a:effectLst/>
                          <a:latin typeface="+mn-lt"/>
                          <a:ea typeface="+mn-ea"/>
                          <a:cs typeface="+mn-cs"/>
                        </a:rPr>
                        <a:t>強度の変化に</a:t>
                      </a:r>
                      <a:r>
                        <a:rPr kumimoji="1" lang="ja-JP" altLang="ja-JP" sz="1200" kern="1200" dirty="0" smtClean="0">
                          <a:solidFill>
                            <a:schemeClr val="dk1"/>
                          </a:solidFill>
                          <a:effectLst/>
                          <a:latin typeface="+mn-lt"/>
                          <a:ea typeface="+mn-ea"/>
                          <a:cs typeface="+mn-cs"/>
                        </a:rPr>
                        <a:t>伴い</a:t>
                      </a:r>
                      <a:r>
                        <a:rPr kumimoji="1" lang="ja-JP" altLang="en-US" sz="1200" kern="1200" dirty="0" smtClean="0">
                          <a:solidFill>
                            <a:schemeClr val="dk1"/>
                          </a:solidFill>
                          <a:effectLst/>
                          <a:latin typeface="+mn-lt"/>
                          <a:ea typeface="+mn-ea"/>
                          <a:cs typeface="+mn-cs"/>
                        </a:rPr>
                        <a:t>、</a:t>
                      </a:r>
                      <a:r>
                        <a:rPr kumimoji="1" lang="ja-JP" altLang="ja-JP" sz="1200" kern="1200" dirty="0" smtClean="0">
                          <a:solidFill>
                            <a:schemeClr val="dk1"/>
                          </a:solidFill>
                          <a:effectLst/>
                          <a:latin typeface="+mn-lt"/>
                          <a:ea typeface="+mn-ea"/>
                          <a:cs typeface="+mn-cs"/>
                        </a:rPr>
                        <a:t>タンクの</a:t>
                      </a:r>
                      <a:endParaRPr kumimoji="1" lang="en-US" altLang="ja-JP" sz="1200" kern="1200" dirty="0" smtClean="0">
                        <a:solidFill>
                          <a:schemeClr val="dk1"/>
                        </a:solidFill>
                        <a:effectLst/>
                        <a:latin typeface="+mn-lt"/>
                        <a:ea typeface="+mn-ea"/>
                        <a:cs typeface="+mn-cs"/>
                      </a:endParaRPr>
                    </a:p>
                    <a:p>
                      <a:pPr marL="0" algn="l" rtl="0" eaLnBrk="1" latinLnBrk="0" hangingPunct="1"/>
                      <a:r>
                        <a:rPr kumimoji="1" lang="ja-JP" altLang="ja-JP" sz="1200" kern="1200" dirty="0" smtClean="0">
                          <a:solidFill>
                            <a:schemeClr val="dk1"/>
                          </a:solidFill>
                          <a:effectLst/>
                          <a:latin typeface="+mn-lt"/>
                          <a:ea typeface="+mn-ea"/>
                          <a:cs typeface="+mn-cs"/>
                        </a:rPr>
                        <a:t>水位</a:t>
                      </a:r>
                      <a:r>
                        <a:rPr kumimoji="1" lang="ja-JP" altLang="ja-JP" sz="1200" kern="1200" dirty="0">
                          <a:solidFill>
                            <a:schemeClr val="dk1"/>
                          </a:solidFill>
                          <a:effectLst/>
                          <a:latin typeface="+mn-lt"/>
                          <a:ea typeface="+mn-ea"/>
                          <a:cs typeface="+mn-cs"/>
                        </a:rPr>
                        <a:t>は非線形的な複雑な変動をする</a:t>
                      </a:r>
                      <a:r>
                        <a:rPr kumimoji="1" lang="ja-JP" altLang="ja-JP" sz="1200" kern="1200" dirty="0" smtClean="0">
                          <a:solidFill>
                            <a:schemeClr val="dk1"/>
                          </a:solidFill>
                          <a:effectLst/>
                          <a:latin typeface="+mn-lt"/>
                          <a:ea typeface="+mn-ea"/>
                          <a:cs typeface="+mn-cs"/>
                        </a:rPr>
                        <a:t>。</a:t>
                      </a:r>
                      <a:endParaRPr kumimoji="1" lang="en-US" altLang="ja-JP" sz="1200" kern="1200" dirty="0" smtClean="0">
                        <a:solidFill>
                          <a:schemeClr val="dk1"/>
                        </a:solidFill>
                        <a:effectLst/>
                        <a:latin typeface="+mn-lt"/>
                        <a:ea typeface="+mn-ea"/>
                        <a:cs typeface="+mn-cs"/>
                      </a:endParaRPr>
                    </a:p>
                    <a:p>
                      <a:pPr marL="0" algn="l" rtl="0" eaLnBrk="1" latinLnBrk="0" hangingPunct="1"/>
                      <a:r>
                        <a:rPr kumimoji="1" lang="ja-JP" altLang="ja-JP" sz="1200" u="sng" kern="1200" dirty="0" smtClean="0">
                          <a:solidFill>
                            <a:schemeClr val="dk1"/>
                          </a:solidFill>
                          <a:effectLst/>
                          <a:latin typeface="+mn-lt"/>
                          <a:ea typeface="+mn-ea"/>
                          <a:cs typeface="+mn-cs"/>
                        </a:rPr>
                        <a:t>仮想的</a:t>
                      </a:r>
                      <a:r>
                        <a:rPr kumimoji="1" lang="ja-JP" altLang="ja-JP" sz="1200" u="sng" kern="1200" dirty="0">
                          <a:solidFill>
                            <a:schemeClr val="dk1"/>
                          </a:solidFill>
                          <a:effectLst/>
                          <a:latin typeface="+mn-lt"/>
                          <a:ea typeface="+mn-ea"/>
                          <a:cs typeface="+mn-cs"/>
                        </a:rPr>
                        <a:t>な地下水位や流量を</a:t>
                      </a:r>
                      <a:r>
                        <a:rPr kumimoji="1" lang="ja-JP" altLang="ja-JP" sz="1200" u="sng" kern="1200" dirty="0" smtClean="0">
                          <a:solidFill>
                            <a:schemeClr val="dk1"/>
                          </a:solidFill>
                          <a:effectLst/>
                          <a:latin typeface="+mn-lt"/>
                          <a:ea typeface="+mn-ea"/>
                          <a:cs typeface="+mn-cs"/>
                        </a:rPr>
                        <a:t>表現</a:t>
                      </a:r>
                      <a:endParaRPr kumimoji="1" lang="en-US" altLang="ja-JP" sz="1200" u="sng" kern="1200" dirty="0">
                        <a:solidFill>
                          <a:schemeClr val="dk1"/>
                        </a:solidFill>
                        <a:effectLst/>
                        <a:latin typeface="+mn-ea"/>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u="sng" kern="1200" dirty="0" smtClean="0">
                          <a:solidFill>
                            <a:schemeClr val="dk1"/>
                          </a:solidFill>
                          <a:effectLst/>
                          <a:latin typeface="+mn-ea"/>
                          <a:ea typeface="+mn-ea"/>
                          <a:cs typeface="+mn-cs"/>
                        </a:rPr>
                        <a:t>土壌雨量指数を算出するためプログラムが必要</a:t>
                      </a:r>
                      <a:endParaRPr kumimoji="1" lang="en-US" altLang="ja-JP" sz="1200" u="sng" kern="1200" dirty="0" smtClean="0">
                        <a:solidFill>
                          <a:schemeClr val="dk1"/>
                        </a:solidFill>
                        <a:effectLst/>
                        <a:latin typeface="+mn-ea"/>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smtClean="0">
                          <a:solidFill>
                            <a:schemeClr val="dk1"/>
                          </a:solidFill>
                          <a:effectLst/>
                          <a:latin typeface="+mn-ea"/>
                          <a:ea typeface="+mn-ea"/>
                          <a:cs typeface="+mn-cs"/>
                        </a:rPr>
                        <a:t>　</a:t>
                      </a:r>
                      <a:r>
                        <a:rPr kumimoji="1" lang="en-US" altLang="ja-JP" sz="1200" u="none" kern="1200" dirty="0" smtClean="0">
                          <a:solidFill>
                            <a:schemeClr val="dk1"/>
                          </a:solidFill>
                          <a:effectLst/>
                          <a:latin typeface="+mn-ea"/>
                          <a:ea typeface="+mn-ea"/>
                          <a:cs typeface="+mn-cs"/>
                        </a:rPr>
                        <a:t>※</a:t>
                      </a:r>
                      <a:r>
                        <a:rPr kumimoji="1" lang="ja-JP" altLang="en-US" sz="1200" u="none" kern="1200" dirty="0" smtClean="0">
                          <a:solidFill>
                            <a:schemeClr val="dk1"/>
                          </a:solidFill>
                          <a:effectLst/>
                          <a:latin typeface="+mn-ea"/>
                          <a:ea typeface="+mn-ea"/>
                          <a:cs typeface="+mn-cs"/>
                        </a:rPr>
                        <a:t>規制区間近傍</a:t>
                      </a:r>
                      <a:r>
                        <a:rPr kumimoji="1" lang="ja-JP" altLang="en-US" sz="1200" u="none" kern="1200" dirty="0">
                          <a:solidFill>
                            <a:schemeClr val="dk1"/>
                          </a:solidFill>
                          <a:effectLst/>
                          <a:latin typeface="+mn-ea"/>
                          <a:ea typeface="+mn-ea"/>
                          <a:cs typeface="+mn-cs"/>
                        </a:rPr>
                        <a:t>に気象庁観測所が</a:t>
                      </a:r>
                      <a:r>
                        <a:rPr kumimoji="1" lang="ja-JP" altLang="en-US" sz="1200" u="none" kern="1200" dirty="0" smtClean="0">
                          <a:solidFill>
                            <a:schemeClr val="dk1"/>
                          </a:solidFill>
                          <a:effectLst/>
                          <a:latin typeface="+mn-ea"/>
                          <a:ea typeface="+mn-ea"/>
                          <a:cs typeface="+mn-cs"/>
                        </a:rPr>
                        <a:t>あれば情報入手可能</a:t>
                      </a:r>
                      <a:endParaRPr kumimoji="1" lang="en-US" altLang="ja-JP" sz="1200" u="none" kern="1200" dirty="0">
                        <a:solidFill>
                          <a:schemeClr val="dk1"/>
                        </a:solidFill>
                        <a:effectLst/>
                        <a:latin typeface="+mn-ea"/>
                        <a:ea typeface="+mn-ea"/>
                        <a:cs typeface="+mn-cs"/>
                      </a:endParaRPr>
                    </a:p>
                  </a:txBody>
                  <a:tcP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dk1"/>
                          </a:solidFill>
                          <a:effectLst/>
                          <a:latin typeface="+mn-ea"/>
                          <a:ea typeface="+mn-ea"/>
                          <a:cs typeface="+mn-cs"/>
                        </a:rPr>
                        <a:t>土壌雨量指数は</a:t>
                      </a:r>
                      <a:r>
                        <a:rPr kumimoji="1" lang="ja-JP" altLang="en-US" sz="1200" kern="1200" dirty="0" smtClean="0">
                          <a:solidFill>
                            <a:schemeClr val="dk1"/>
                          </a:solidFill>
                          <a:effectLst/>
                          <a:latin typeface="+mn-ea"/>
                          <a:ea typeface="+mn-ea"/>
                          <a:cs typeface="+mn-cs"/>
                        </a:rPr>
                        <a:t>気象庁が</a:t>
                      </a:r>
                      <a:endParaRPr kumimoji="1" lang="en-US" altLang="ja-JP" sz="1200" kern="1200" dirty="0" smtClean="0">
                        <a:solidFill>
                          <a:schemeClr val="dk1"/>
                        </a:solidFill>
                        <a:effectLst/>
                        <a:latin typeface="+mn-ea"/>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dk1"/>
                          </a:solidFill>
                          <a:effectLst/>
                          <a:latin typeface="+mn-ea"/>
                          <a:ea typeface="+mn-ea"/>
                          <a:cs typeface="+mn-cs"/>
                        </a:rPr>
                        <a:t>公表</a:t>
                      </a:r>
                      <a:r>
                        <a:rPr kumimoji="1" lang="ja-JP" altLang="en-US" sz="1200" kern="1200" dirty="0">
                          <a:solidFill>
                            <a:schemeClr val="dk1"/>
                          </a:solidFill>
                          <a:effectLst/>
                          <a:latin typeface="+mn-ea"/>
                          <a:ea typeface="+mn-ea"/>
                          <a:cs typeface="+mn-cs"/>
                        </a:rPr>
                        <a:t>している</a:t>
                      </a:r>
                      <a:r>
                        <a:rPr kumimoji="1" lang="ja-JP" altLang="en-US" sz="1200" kern="1200" dirty="0" smtClean="0">
                          <a:solidFill>
                            <a:schemeClr val="dk1"/>
                          </a:solidFill>
                          <a:effectLst/>
                          <a:latin typeface="+mn-ea"/>
                          <a:ea typeface="+mn-ea"/>
                          <a:cs typeface="+mn-cs"/>
                        </a:rPr>
                        <a:t>が</a:t>
                      </a:r>
                      <a:r>
                        <a:rPr kumimoji="1" lang="ja-JP" altLang="en-US" sz="1200" kern="1200" dirty="0" smtClean="0">
                          <a:solidFill>
                            <a:schemeClr val="dk1"/>
                          </a:solidFill>
                          <a:effectLst/>
                          <a:latin typeface="+mn-lt"/>
                          <a:ea typeface="+mn-ea"/>
                          <a:cs typeface="+mn-cs"/>
                        </a:rPr>
                        <a:t>、</a:t>
                      </a:r>
                      <a:endParaRPr kumimoji="1" lang="en-US" altLang="ja-JP" sz="1200" kern="1200" dirty="0">
                        <a:solidFill>
                          <a:schemeClr val="dk1"/>
                        </a:solidFill>
                        <a:effectLst/>
                        <a:latin typeface="+mn-ea"/>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dk1"/>
                          </a:solidFill>
                          <a:effectLst/>
                          <a:latin typeface="+mn-ea"/>
                          <a:ea typeface="+mn-ea"/>
                          <a:cs typeface="+mn-cs"/>
                        </a:rPr>
                        <a:t>気象庁観測網のみであり</a:t>
                      </a:r>
                      <a:endParaRPr kumimoji="1" lang="en-US" altLang="ja-JP" sz="1200" kern="1200" dirty="0">
                        <a:solidFill>
                          <a:schemeClr val="dk1"/>
                        </a:solidFill>
                        <a:effectLst/>
                        <a:latin typeface="+mn-ea"/>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dk1"/>
                          </a:solidFill>
                          <a:effectLst/>
                          <a:latin typeface="+mn-ea"/>
                          <a:ea typeface="+mn-ea"/>
                          <a:cs typeface="+mn-cs"/>
                        </a:rPr>
                        <a:t>限定的</a:t>
                      </a:r>
                      <a:endParaRPr kumimoji="1" lang="en-US" altLang="ja-JP" sz="1200" kern="1200" dirty="0">
                        <a:solidFill>
                          <a:schemeClr val="dk1"/>
                        </a:solidFill>
                        <a:effectLst/>
                        <a:latin typeface="+mn-ea"/>
                        <a:ea typeface="+mn-ea"/>
                        <a:cs typeface="+mn-cs"/>
                      </a:endParaRPr>
                    </a:p>
                  </a:txBody>
                  <a:tcPr>
                    <a:lnL w="12700" cap="flat" cmpd="sng" algn="ctr">
                      <a:solidFill>
                        <a:schemeClr val="bg1"/>
                      </a:solidFill>
                      <a:prstDash val="solid"/>
                      <a:round/>
                      <a:headEnd type="none" w="med" len="med"/>
                      <a:tailEnd type="none" w="med" len="med"/>
                    </a:lnL>
                  </a:tcPr>
                </a:tc>
                <a:extLst>
                  <a:ext uri="{0D108BD9-81ED-4DB2-BD59-A6C34878D82A}">
                    <a16:rowId xmlns="" xmlns:a16="http://schemas.microsoft.com/office/drawing/2014/main" val="10003"/>
                  </a:ext>
                </a:extLst>
              </a:tr>
              <a:tr h="10801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dk1"/>
                          </a:solidFill>
                          <a:effectLst/>
                          <a:latin typeface="+mn-ea"/>
                          <a:ea typeface="+mn-ea"/>
                          <a:cs typeface="+mn-cs"/>
                        </a:rPr>
                        <a:t>スネーク曲線雨量</a:t>
                      </a:r>
                      <a:endParaRPr kumimoji="1" lang="en-US" altLang="ja-JP" sz="1200" kern="1200" dirty="0">
                        <a:solidFill>
                          <a:schemeClr val="dk1"/>
                        </a:solidFill>
                        <a:effectLst/>
                        <a:latin typeface="+mn-ea"/>
                        <a:ea typeface="+mn-ea"/>
                        <a:cs typeface="+mn-cs"/>
                      </a:endParaRPr>
                    </a:p>
                    <a:p>
                      <a:pPr algn="l"/>
                      <a:endParaRPr kumimoji="1" lang="ja-JP" altLang="en-US" sz="1200" b="1" dirty="0">
                        <a:ln>
                          <a:solidFill>
                            <a:schemeClr val="bg1"/>
                          </a:solidFill>
                        </a:ln>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marL="0" algn="l" rtl="0" eaLnBrk="1" latinLnBrk="0" hangingPunct="1"/>
                      <a:r>
                        <a:rPr kumimoji="1" lang="ja-JP" altLang="ja-JP" sz="1200" kern="1200" dirty="0">
                          <a:solidFill>
                            <a:schemeClr val="dk1"/>
                          </a:solidFill>
                          <a:effectLst/>
                          <a:latin typeface="+mn-lt"/>
                          <a:ea typeface="+mn-ea"/>
                          <a:cs typeface="+mn-cs"/>
                        </a:rPr>
                        <a:t>長短２種類の半減期の実効降雨をそれぞれ</a:t>
                      </a:r>
                      <a:r>
                        <a:rPr kumimoji="1" lang="en-US" altLang="ja-JP" sz="1200" kern="1200" dirty="0">
                          <a:solidFill>
                            <a:schemeClr val="dk1"/>
                          </a:solidFill>
                          <a:effectLst/>
                          <a:latin typeface="+mn-lt"/>
                          <a:ea typeface="+mn-ea"/>
                          <a:cs typeface="+mn-cs"/>
                        </a:rPr>
                        <a:t>x</a:t>
                      </a:r>
                      <a:r>
                        <a:rPr kumimoji="1" lang="ja-JP" altLang="ja-JP" sz="1200" kern="1200" dirty="0" err="1">
                          <a:solidFill>
                            <a:schemeClr val="dk1"/>
                          </a:solidFill>
                          <a:effectLst/>
                          <a:latin typeface="+mn-lt"/>
                          <a:ea typeface="+mn-ea"/>
                          <a:cs typeface="+mn-cs"/>
                        </a:rPr>
                        <a:t>，</a:t>
                      </a:r>
                      <a:r>
                        <a:rPr kumimoji="1" lang="en-US" altLang="ja-JP" sz="1200" kern="1200" dirty="0">
                          <a:solidFill>
                            <a:schemeClr val="dk1"/>
                          </a:solidFill>
                          <a:effectLst/>
                          <a:latin typeface="+mn-lt"/>
                          <a:ea typeface="+mn-ea"/>
                          <a:cs typeface="+mn-cs"/>
                        </a:rPr>
                        <a:t>y</a:t>
                      </a:r>
                      <a:r>
                        <a:rPr kumimoji="1" lang="ja-JP" altLang="ja-JP" sz="1200" kern="1200" dirty="0">
                          <a:solidFill>
                            <a:schemeClr val="dk1"/>
                          </a:solidFill>
                          <a:effectLst/>
                          <a:latin typeface="+mn-lt"/>
                          <a:ea typeface="+mn-ea"/>
                          <a:cs typeface="+mn-cs"/>
                        </a:rPr>
                        <a:t>座標としてグラフ上</a:t>
                      </a:r>
                      <a:r>
                        <a:rPr kumimoji="1" lang="ja-JP" altLang="en-US" sz="1200" kern="1200" dirty="0">
                          <a:solidFill>
                            <a:schemeClr val="dk1"/>
                          </a:solidFill>
                          <a:effectLst/>
                          <a:latin typeface="+mn-lt"/>
                          <a:ea typeface="+mn-ea"/>
                          <a:cs typeface="+mn-cs"/>
                        </a:rPr>
                        <a:t>に表現した曲線</a:t>
                      </a:r>
                      <a:r>
                        <a:rPr kumimoji="1" lang="ja-JP" altLang="en-US" sz="1200" kern="1200" dirty="0" smtClean="0">
                          <a:solidFill>
                            <a:schemeClr val="dk1"/>
                          </a:solidFill>
                          <a:effectLst/>
                          <a:latin typeface="+mn-lt"/>
                          <a:ea typeface="+mn-ea"/>
                          <a:cs typeface="+mn-cs"/>
                        </a:rPr>
                        <a:t>。</a:t>
                      </a:r>
                      <a:endParaRPr kumimoji="1" lang="en-US" altLang="ja-JP" sz="1200" kern="1200" dirty="0" smtClean="0">
                        <a:solidFill>
                          <a:schemeClr val="dk1"/>
                        </a:solidFill>
                        <a:effectLst/>
                        <a:latin typeface="+mn-lt"/>
                        <a:ea typeface="+mn-ea"/>
                        <a:cs typeface="+mn-cs"/>
                      </a:endParaRPr>
                    </a:p>
                    <a:p>
                      <a:pPr marL="0" algn="l" rtl="0" eaLnBrk="1" latinLnBrk="0" hangingPunct="1"/>
                      <a:r>
                        <a:rPr kumimoji="1" lang="ja-JP" altLang="en-US" sz="1200" u="sng" kern="1200" dirty="0" smtClean="0">
                          <a:solidFill>
                            <a:schemeClr val="dk1"/>
                          </a:solidFill>
                          <a:effectLst/>
                          <a:latin typeface="+mn-lt"/>
                          <a:ea typeface="+mn-ea"/>
                          <a:cs typeface="+mn-cs"/>
                        </a:rPr>
                        <a:t>降雨</a:t>
                      </a:r>
                      <a:r>
                        <a:rPr kumimoji="1" lang="ja-JP" altLang="en-US" sz="1200" u="sng" kern="1200" dirty="0">
                          <a:solidFill>
                            <a:schemeClr val="dk1"/>
                          </a:solidFill>
                          <a:effectLst/>
                          <a:latin typeface="+mn-lt"/>
                          <a:ea typeface="+mn-ea"/>
                          <a:cs typeface="+mn-cs"/>
                        </a:rPr>
                        <a:t>の継続により、スネーク曲線がＣＬ（土砂災害発生危険基準線）を超えると、災害の可能性が高いと</a:t>
                      </a:r>
                      <a:r>
                        <a:rPr kumimoji="1" lang="ja-JP" altLang="en-US" sz="1200" u="sng" kern="1200" dirty="0" smtClean="0">
                          <a:solidFill>
                            <a:schemeClr val="dk1"/>
                          </a:solidFill>
                          <a:effectLst/>
                          <a:latin typeface="+mn-lt"/>
                          <a:ea typeface="+mn-ea"/>
                          <a:cs typeface="+mn-cs"/>
                        </a:rPr>
                        <a:t>判断</a:t>
                      </a:r>
                      <a:endParaRPr kumimoji="1" lang="en-US" altLang="ja-JP" sz="1200" u="sng" kern="1200" dirty="0">
                        <a:solidFill>
                          <a:schemeClr val="tx1"/>
                        </a:solidFill>
                        <a:effectLst/>
                        <a:latin typeface="+mn-ea"/>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u="sng" kern="1200" dirty="0">
                          <a:solidFill>
                            <a:schemeClr val="dk1"/>
                          </a:solidFill>
                          <a:effectLst/>
                          <a:latin typeface="+mn-ea"/>
                          <a:ea typeface="+mn-ea"/>
                          <a:cs typeface="+mn-cs"/>
                        </a:rPr>
                        <a:t>スネーク曲線雨量を算出するためプログラムが必要</a:t>
                      </a:r>
                      <a:endParaRPr kumimoji="1" lang="ja-JP" altLang="en-US" sz="1200" b="0" u="sng" kern="1200" dirty="0">
                        <a:ln>
                          <a:solidFill>
                            <a:schemeClr val="bg1"/>
                          </a:solidFill>
                        </a:ln>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dk1"/>
                          </a:solidFill>
                          <a:effectLst/>
                          <a:latin typeface="+mn-ea"/>
                          <a:ea typeface="+mn-ea"/>
                          <a:cs typeface="+mn-cs"/>
                        </a:rPr>
                        <a:t>条件を設定し、プログラムによる算出</a:t>
                      </a:r>
                      <a:endParaRPr kumimoji="1" lang="en-US" altLang="ja-JP" sz="1200" kern="1200" dirty="0" smtClean="0">
                        <a:solidFill>
                          <a:schemeClr val="dk1"/>
                        </a:solidFill>
                        <a:effectLst/>
                        <a:latin typeface="+mn-ea"/>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kern="1200" dirty="0">
                        <a:ln>
                          <a:solidFill>
                            <a:schemeClr val="bg1"/>
                          </a:solidFill>
                        </a:ln>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bg1"/>
                      </a:solidFill>
                      <a:prstDash val="solid"/>
                      <a:round/>
                      <a:headEnd type="none" w="med" len="med"/>
                      <a:tailEnd type="none" w="med" len="med"/>
                    </a:lnL>
                  </a:tcPr>
                </a:tc>
                <a:extLst>
                  <a:ext uri="{0D108BD9-81ED-4DB2-BD59-A6C34878D82A}">
                    <a16:rowId xmlns="" xmlns:a16="http://schemas.microsoft.com/office/drawing/2014/main" val="10004"/>
                  </a:ext>
                </a:extLst>
              </a:tr>
            </a:tbl>
          </a:graphicData>
        </a:graphic>
      </p:graphicFrame>
      <p:pic>
        <p:nvPicPr>
          <p:cNvPr id="7170" name="Picture 2" descr="04-11_17-53_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3365"/>
          <a:stretch/>
        </p:blipFill>
        <p:spPr bwMode="auto">
          <a:xfrm>
            <a:off x="7740352" y="3501008"/>
            <a:ext cx="1312341" cy="1724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04-11_17-53_00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t="32941" b="6274"/>
          <a:stretch/>
        </p:blipFill>
        <p:spPr bwMode="auto">
          <a:xfrm>
            <a:off x="5997732" y="5445224"/>
            <a:ext cx="1843934" cy="137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p:cNvSpPr txBox="1"/>
          <p:nvPr/>
        </p:nvSpPr>
        <p:spPr>
          <a:xfrm>
            <a:off x="611560" y="1198493"/>
            <a:ext cx="8064897" cy="646331"/>
          </a:xfrm>
          <a:prstGeom prst="rect">
            <a:avLst/>
          </a:prstGeom>
          <a:noFill/>
          <a:ln>
            <a:noFill/>
            <a:prstDash val="solid"/>
          </a:ln>
        </p:spPr>
        <p:txBody>
          <a:bodyPr wrap="square" rtlCol="0">
            <a:spAutoFit/>
          </a:bodyPr>
          <a:lstStyle/>
          <a:p>
            <a:r>
              <a:rPr lang="ja-JP" altLang="en-US" dirty="0">
                <a:latin typeface="+mn-ea"/>
              </a:rPr>
              <a:t>災害発生と降雨履歴を検討する</a:t>
            </a:r>
            <a:r>
              <a:rPr lang="ja-JP" altLang="en-US" dirty="0" smtClean="0">
                <a:latin typeface="+mn-ea"/>
              </a:rPr>
              <a:t>ため，平成</a:t>
            </a:r>
            <a:r>
              <a:rPr lang="en-US" altLang="ja-JP" dirty="0" smtClean="0">
                <a:latin typeface="+mn-ea"/>
              </a:rPr>
              <a:t>6</a:t>
            </a:r>
            <a:r>
              <a:rPr lang="ja-JP" altLang="en-US" dirty="0" smtClean="0">
                <a:latin typeface="+mn-ea"/>
              </a:rPr>
              <a:t>年</a:t>
            </a:r>
            <a:r>
              <a:rPr lang="ja-JP" altLang="en-US" dirty="0">
                <a:latin typeface="+mn-ea"/>
              </a:rPr>
              <a:t>～平成</a:t>
            </a:r>
            <a:r>
              <a:rPr lang="en-US" altLang="ja-JP" dirty="0">
                <a:latin typeface="+mn-ea"/>
              </a:rPr>
              <a:t>27</a:t>
            </a:r>
            <a:r>
              <a:rPr lang="ja-JP" altLang="en-US" dirty="0">
                <a:latin typeface="+mn-ea"/>
              </a:rPr>
              <a:t>年までの降雨データ</a:t>
            </a:r>
            <a:r>
              <a:rPr lang="ja-JP" altLang="en-US" dirty="0" smtClean="0">
                <a:latin typeface="+mn-ea"/>
              </a:rPr>
              <a:t>を用いて各降雨</a:t>
            </a:r>
            <a:r>
              <a:rPr lang="ja-JP" altLang="en-US" dirty="0">
                <a:latin typeface="+mn-ea"/>
              </a:rPr>
              <a:t>指標による雨量を算出する</a:t>
            </a:r>
          </a:p>
        </p:txBody>
      </p:sp>
      <p:sp>
        <p:nvSpPr>
          <p:cNvPr id="9" name="正方形/長方形 8"/>
          <p:cNvSpPr/>
          <p:nvPr/>
        </p:nvSpPr>
        <p:spPr>
          <a:xfrm>
            <a:off x="5651982" y="0"/>
            <a:ext cx="3528530" cy="307777"/>
          </a:xfrm>
          <a:prstGeom prst="rect">
            <a:avLst/>
          </a:prstGeom>
        </p:spPr>
        <p:txBody>
          <a:bodyPr wrap="none">
            <a:spAutoFit/>
          </a:bodyPr>
          <a:lstStyle/>
          <a:p>
            <a:r>
              <a:rPr lang="ja-JP" altLang="en-US" sz="1400" dirty="0" smtClean="0"/>
              <a:t>（参考）</a:t>
            </a:r>
            <a:r>
              <a:rPr lang="en-US" altLang="ja-JP" sz="1400" dirty="0" smtClean="0"/>
              <a:t>H28</a:t>
            </a:r>
            <a:r>
              <a:rPr lang="ja-JP" altLang="en-US" sz="1400" dirty="0" smtClean="0"/>
              <a:t> 第</a:t>
            </a:r>
            <a:r>
              <a:rPr lang="en-US" altLang="ja-JP" sz="1400" dirty="0" smtClean="0"/>
              <a:t>2</a:t>
            </a:r>
            <a:r>
              <a:rPr lang="ja-JP" altLang="en-US" sz="1400" dirty="0" smtClean="0"/>
              <a:t>回道路・橋梁等部会資料より</a:t>
            </a:r>
            <a:endParaRPr lang="ja-JP" altLang="ja-JP" sz="1400" dirty="0"/>
          </a:p>
        </p:txBody>
      </p:sp>
    </p:spTree>
    <p:extLst>
      <p:ext uri="{BB962C8B-B14F-4D97-AF65-F5344CB8AC3E}">
        <p14:creationId xmlns:p14="http://schemas.microsoft.com/office/powerpoint/2010/main" val="18502617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2800" dirty="0">
                <a:latin typeface="HGSｺﾞｼｯｸM" panose="020B0600000000000000" pitchFamily="50" charset="-128"/>
                <a:ea typeface="HGSｺﾞｼｯｸM" panose="020B0600000000000000" pitchFamily="50" charset="-128"/>
              </a:rPr>
              <a:t>３．</a:t>
            </a:r>
            <a:r>
              <a:rPr lang="ja-JP" altLang="en-US" sz="3100" dirty="0" smtClean="0">
                <a:latin typeface="HGSｺﾞｼｯｸM" panose="020B0600000000000000" pitchFamily="50" charset="-128"/>
                <a:ea typeface="HGSｺﾞｼｯｸM" panose="020B0600000000000000" pitchFamily="50" charset="-128"/>
              </a:rPr>
              <a:t>規制</a:t>
            </a:r>
            <a:r>
              <a:rPr lang="ja-JP" altLang="en-US" sz="3100" dirty="0">
                <a:latin typeface="HGSｺﾞｼｯｸM" panose="020B0600000000000000" pitchFamily="50" charset="-128"/>
                <a:ea typeface="HGSｺﾞｼｯｸM" panose="020B0600000000000000" pitchFamily="50" charset="-128"/>
              </a:rPr>
              <a:t>発令の解除基準の見直しの検討</a:t>
            </a:r>
            <a:r>
              <a:rPr lang="en-US" altLang="ja-JP" dirty="0">
                <a:latin typeface="HGSｺﾞｼｯｸM" panose="020B0600000000000000" pitchFamily="50" charset="-128"/>
                <a:ea typeface="HGSｺﾞｼｯｸM" panose="020B0600000000000000" pitchFamily="50" charset="-128"/>
              </a:rPr>
              <a:t/>
            </a:r>
            <a:br>
              <a:rPr lang="en-US" altLang="ja-JP"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en-US" altLang="ja-JP" sz="2200" dirty="0">
                <a:latin typeface="HGSｺﾞｼｯｸM" panose="020B0600000000000000" pitchFamily="50" charset="-128"/>
                <a:ea typeface="HGSｺﾞｼｯｸM" panose="020B0600000000000000" pitchFamily="50" charset="-128"/>
              </a:rPr>
              <a:t>2</a:t>
            </a:r>
            <a:r>
              <a:rPr lang="ja-JP" altLang="en-US" sz="2200" dirty="0">
                <a:latin typeface="HGSｺﾞｼｯｸM" panose="020B0600000000000000" pitchFamily="50" charset="-128"/>
                <a:ea typeface="HGSｺﾞｼｯｸM" panose="020B0600000000000000" pitchFamily="50" charset="-128"/>
              </a:rPr>
              <a:t>）基本項目：②災害履歴の整理</a:t>
            </a:r>
            <a:endParaRPr kumimoji="1" lang="ja-JP" altLang="en-US" dirty="0"/>
          </a:p>
        </p:txBody>
      </p:sp>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54</a:t>
            </a:fld>
            <a:endParaRPr kumimoji="1" lang="ja-JP" alt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2037914"/>
            <a:ext cx="6933778" cy="4271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1043608" y="1268760"/>
            <a:ext cx="7308411" cy="646331"/>
          </a:xfrm>
          <a:prstGeom prst="rect">
            <a:avLst/>
          </a:prstGeom>
          <a:noFill/>
          <a:ln>
            <a:noFill/>
            <a:prstDash val="solid"/>
          </a:ln>
        </p:spPr>
        <p:txBody>
          <a:bodyPr wrap="square" rtlCol="0">
            <a:spAutoFit/>
          </a:bodyPr>
          <a:lstStyle>
            <a:defPPr>
              <a:defRPr lang="ja-JP"/>
            </a:defPPr>
            <a:lvl1pPr>
              <a:defRPr>
                <a:solidFill>
                  <a:schemeClr val="tx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ja-JP" altLang="en-US" dirty="0"/>
              <a:t>降雨特性</a:t>
            </a:r>
            <a:r>
              <a:rPr lang="ja-JP" altLang="en-US" dirty="0" smtClean="0"/>
              <a:t>と災害履歴の関係</a:t>
            </a:r>
            <a:r>
              <a:rPr lang="ja-JP" altLang="en-US" dirty="0"/>
              <a:t>を分析</a:t>
            </a:r>
            <a:r>
              <a:rPr lang="ja-JP" altLang="en-US" dirty="0" smtClean="0"/>
              <a:t>するにあたり</a:t>
            </a:r>
            <a:endParaRPr lang="en-US" altLang="ja-JP" dirty="0"/>
          </a:p>
          <a:p>
            <a:r>
              <a:rPr lang="ja-JP" altLang="en-US" dirty="0"/>
              <a:t>災害発生</a:t>
            </a:r>
            <a:r>
              <a:rPr lang="ja-JP" altLang="en-US" dirty="0" smtClean="0"/>
              <a:t>位置</a:t>
            </a:r>
            <a:r>
              <a:rPr lang="ja-JP" altLang="en-US" dirty="0">
                <a:solidFill>
                  <a:schemeClr val="dk1"/>
                </a:solidFill>
              </a:rPr>
              <a:t>、</a:t>
            </a:r>
            <a:r>
              <a:rPr lang="ja-JP" altLang="en-US" dirty="0" smtClean="0"/>
              <a:t>発生時刻</a:t>
            </a:r>
            <a:r>
              <a:rPr lang="ja-JP" altLang="en-US" dirty="0">
                <a:solidFill>
                  <a:schemeClr val="dk1"/>
                </a:solidFill>
              </a:rPr>
              <a:t>、</a:t>
            </a:r>
            <a:r>
              <a:rPr lang="ja-JP" altLang="en-US" dirty="0" smtClean="0"/>
              <a:t>地質区分</a:t>
            </a:r>
            <a:r>
              <a:rPr lang="ja-JP" altLang="en-US" dirty="0">
                <a:solidFill>
                  <a:schemeClr val="dk1"/>
                </a:solidFill>
              </a:rPr>
              <a:t>、</a:t>
            </a:r>
            <a:r>
              <a:rPr lang="ja-JP" altLang="en-US" dirty="0" smtClean="0"/>
              <a:t>災害内容</a:t>
            </a:r>
            <a:r>
              <a:rPr lang="ja-JP" altLang="en-US" dirty="0"/>
              <a:t>情報</a:t>
            </a:r>
            <a:r>
              <a:rPr lang="ja-JP" altLang="en-US" dirty="0" smtClean="0"/>
              <a:t>を整理する</a:t>
            </a:r>
            <a:endParaRPr lang="ja-JP" altLang="en-US" dirty="0"/>
          </a:p>
        </p:txBody>
      </p:sp>
      <p:sp>
        <p:nvSpPr>
          <p:cNvPr id="7" name="正方形/長方形 6"/>
          <p:cNvSpPr/>
          <p:nvPr/>
        </p:nvSpPr>
        <p:spPr>
          <a:xfrm>
            <a:off x="5651982" y="0"/>
            <a:ext cx="3528530" cy="307777"/>
          </a:xfrm>
          <a:prstGeom prst="rect">
            <a:avLst/>
          </a:prstGeom>
        </p:spPr>
        <p:txBody>
          <a:bodyPr wrap="none">
            <a:spAutoFit/>
          </a:bodyPr>
          <a:lstStyle/>
          <a:p>
            <a:r>
              <a:rPr lang="ja-JP" altLang="en-US" sz="1400" dirty="0" smtClean="0"/>
              <a:t>（参考）</a:t>
            </a:r>
            <a:r>
              <a:rPr lang="en-US" altLang="ja-JP" sz="1400" dirty="0" smtClean="0"/>
              <a:t>H28</a:t>
            </a:r>
            <a:r>
              <a:rPr lang="ja-JP" altLang="en-US" sz="1400" dirty="0" smtClean="0"/>
              <a:t> 第</a:t>
            </a:r>
            <a:r>
              <a:rPr lang="en-US" altLang="ja-JP" sz="1400" dirty="0" smtClean="0"/>
              <a:t>2</a:t>
            </a:r>
            <a:r>
              <a:rPr lang="ja-JP" altLang="en-US" sz="1400" dirty="0" smtClean="0"/>
              <a:t>回道路・橋梁等部会資料より</a:t>
            </a:r>
            <a:endParaRPr lang="ja-JP" altLang="ja-JP" sz="1400" dirty="0"/>
          </a:p>
        </p:txBody>
      </p:sp>
    </p:spTree>
    <p:extLst>
      <p:ext uri="{BB962C8B-B14F-4D97-AF65-F5344CB8AC3E}">
        <p14:creationId xmlns:p14="http://schemas.microsoft.com/office/powerpoint/2010/main" val="75235954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44624"/>
            <a:ext cx="8229600" cy="1152128"/>
          </a:xfrm>
        </p:spPr>
        <p:txBody>
          <a:bodyPr>
            <a:normAutofit fontScale="90000"/>
          </a:bodyPr>
          <a:lstStyle/>
          <a:p>
            <a:r>
              <a:rPr lang="ja-JP" altLang="en-US" sz="2800" dirty="0">
                <a:latin typeface="HGSｺﾞｼｯｸM" panose="020B0600000000000000" pitchFamily="50" charset="-128"/>
                <a:ea typeface="HGSｺﾞｼｯｸM" panose="020B0600000000000000" pitchFamily="50" charset="-128"/>
              </a:rPr>
              <a:t>３．</a:t>
            </a:r>
            <a:r>
              <a:rPr lang="ja-JP" altLang="en-US" sz="3100" dirty="0" smtClean="0">
                <a:latin typeface="HGSｺﾞｼｯｸM" panose="020B0600000000000000" pitchFamily="50" charset="-128"/>
                <a:ea typeface="HGSｺﾞｼｯｸM" panose="020B0600000000000000" pitchFamily="50" charset="-128"/>
              </a:rPr>
              <a:t>規制</a:t>
            </a:r>
            <a:r>
              <a:rPr lang="ja-JP" altLang="en-US" sz="3100" dirty="0">
                <a:latin typeface="HGSｺﾞｼｯｸM" panose="020B0600000000000000" pitchFamily="50" charset="-128"/>
                <a:ea typeface="HGSｺﾞｼｯｸM" panose="020B0600000000000000" pitchFamily="50" charset="-128"/>
              </a:rPr>
              <a:t>発令の解除基準の見直しの検討</a:t>
            </a:r>
            <a:r>
              <a:rPr lang="en-US" altLang="ja-JP" dirty="0">
                <a:latin typeface="HGSｺﾞｼｯｸM" panose="020B0600000000000000" pitchFamily="50" charset="-128"/>
                <a:ea typeface="HGSｺﾞｼｯｸM" panose="020B0600000000000000" pitchFamily="50" charset="-128"/>
              </a:rPr>
              <a:t/>
            </a:r>
            <a:br>
              <a:rPr lang="en-US" altLang="ja-JP" dirty="0">
                <a:latin typeface="HGSｺﾞｼｯｸM" panose="020B0600000000000000" pitchFamily="50" charset="-128"/>
                <a:ea typeface="HGSｺﾞｼｯｸM" panose="020B0600000000000000" pitchFamily="50" charset="-128"/>
              </a:rPr>
            </a:br>
            <a:r>
              <a:rPr lang="ja-JP" altLang="en-US" sz="2200" dirty="0">
                <a:latin typeface="HGSｺﾞｼｯｸM" panose="020B0600000000000000" pitchFamily="50" charset="-128"/>
                <a:ea typeface="HGSｺﾞｼｯｸM" panose="020B0600000000000000" pitchFamily="50" charset="-128"/>
              </a:rPr>
              <a:t>　</a:t>
            </a:r>
            <a:r>
              <a:rPr lang="en-US" altLang="ja-JP" sz="2200" dirty="0">
                <a:latin typeface="HGSｺﾞｼｯｸM" panose="020B0600000000000000" pitchFamily="50" charset="-128"/>
                <a:ea typeface="HGSｺﾞｼｯｸM" panose="020B0600000000000000" pitchFamily="50" charset="-128"/>
              </a:rPr>
              <a:t>2</a:t>
            </a:r>
            <a:r>
              <a:rPr lang="ja-JP" altLang="en-US" sz="2200" dirty="0">
                <a:latin typeface="HGSｺﾞｼｯｸM" panose="020B0600000000000000" pitchFamily="50" charset="-128"/>
                <a:ea typeface="HGSｺﾞｼｯｸM" panose="020B0600000000000000" pitchFamily="50" charset="-128"/>
              </a:rPr>
              <a:t>）基本項目：③降雨停止時間等と</a:t>
            </a:r>
            <a:r>
              <a:rPr lang="ja-JP" altLang="en-US" sz="2200" dirty="0" smtClean="0">
                <a:latin typeface="HGSｺﾞｼｯｸM" panose="020B0600000000000000" pitchFamily="50" charset="-128"/>
                <a:ea typeface="HGSｺﾞｼｯｸM" panose="020B0600000000000000" pitchFamily="50" charset="-128"/>
              </a:rPr>
              <a:t>災害の関係整理</a:t>
            </a:r>
            <a:r>
              <a:rPr lang="en-US" altLang="ja-JP" sz="2200" dirty="0">
                <a:latin typeface="HGSｺﾞｼｯｸM" panose="020B0600000000000000" pitchFamily="50" charset="-128"/>
                <a:ea typeface="HGSｺﾞｼｯｸM" panose="020B0600000000000000" pitchFamily="50" charset="-128"/>
              </a:rPr>
              <a:t/>
            </a:r>
            <a:br>
              <a:rPr lang="en-US" altLang="ja-JP" sz="2200" dirty="0">
                <a:latin typeface="HGSｺﾞｼｯｸM" panose="020B0600000000000000" pitchFamily="50" charset="-128"/>
                <a:ea typeface="HGSｺﾞｼｯｸM" panose="020B0600000000000000" pitchFamily="50" charset="-128"/>
              </a:rPr>
            </a:br>
            <a:r>
              <a:rPr lang="ja-JP" altLang="en-US" sz="2200" dirty="0">
                <a:latin typeface="HGSｺﾞｼｯｸM" panose="020B0600000000000000" pitchFamily="50" charset="-128"/>
                <a:ea typeface="HGSｺﾞｼｯｸM" panose="020B0600000000000000" pitchFamily="50" charset="-128"/>
              </a:rPr>
              <a:t>　　　　　　　　</a:t>
            </a:r>
            <a:r>
              <a:rPr lang="ja-JP" altLang="en-US" sz="2200" dirty="0" smtClean="0">
                <a:latin typeface="HGSｺﾞｼｯｸM" panose="020B0600000000000000" pitchFamily="50" charset="-128"/>
                <a:ea typeface="HGSｺﾞｼｯｸM" panose="020B0600000000000000" pitchFamily="50" charset="-128"/>
              </a:rPr>
              <a:t>　～規制</a:t>
            </a:r>
            <a:r>
              <a:rPr lang="ja-JP" altLang="en-US" sz="2200" dirty="0">
                <a:latin typeface="HGSｺﾞｼｯｸM" panose="020B0600000000000000" pitchFamily="50" charset="-128"/>
                <a:ea typeface="HGSｺﾞｼｯｸM" panose="020B0600000000000000" pitchFamily="50" charset="-128"/>
              </a:rPr>
              <a:t>発令の解除基準の設定方法の</a:t>
            </a:r>
            <a:r>
              <a:rPr lang="ja-JP" altLang="en-US" sz="2200" dirty="0" smtClean="0">
                <a:latin typeface="HGSｺﾞｼｯｸM" panose="020B0600000000000000" pitchFamily="50" charset="-128"/>
                <a:ea typeface="HGSｺﾞｼｯｸM" panose="020B0600000000000000" pitchFamily="50" charset="-128"/>
              </a:rPr>
              <a:t>検討～</a:t>
            </a:r>
            <a:endParaRPr kumimoji="1" lang="ja-JP" altLang="en-US" sz="2200" dirty="0"/>
          </a:p>
        </p:txBody>
      </p:sp>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55</a:t>
            </a:fld>
            <a:endParaRPr kumimoji="1" lang="ja-JP" altLang="en-US"/>
          </a:p>
        </p:txBody>
      </p:sp>
      <p:pic>
        <p:nvPicPr>
          <p:cNvPr id="5" name="図 4" descr="図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3789040"/>
            <a:ext cx="4104456" cy="2520280"/>
          </a:xfrm>
          <a:prstGeom prst="rect">
            <a:avLst/>
          </a:prstGeom>
          <a:noFill/>
          <a:ln>
            <a:noFill/>
          </a:ln>
        </p:spPr>
      </p:pic>
      <p:sp>
        <p:nvSpPr>
          <p:cNvPr id="6" name="テキスト ボックス 5"/>
          <p:cNvSpPr txBox="1"/>
          <p:nvPr/>
        </p:nvSpPr>
        <p:spPr>
          <a:xfrm>
            <a:off x="395536" y="1196752"/>
            <a:ext cx="8568952" cy="2416046"/>
          </a:xfrm>
          <a:prstGeom prst="rect">
            <a:avLst/>
          </a:prstGeom>
          <a:noFill/>
          <a:ln>
            <a:noFill/>
            <a:prstDash val="solid"/>
          </a:ln>
        </p:spPr>
        <p:txBody>
          <a:bodyPr wrap="square" rtlCol="0">
            <a:spAutoFit/>
          </a:bodyPr>
          <a:lstStyle>
            <a:defPPr>
              <a:defRPr lang="ja-JP"/>
            </a:defPPr>
            <a:lvl1pPr>
              <a:defRPr>
                <a:solidFill>
                  <a:schemeClr val="tx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ja-JP" altLang="en-US" dirty="0" smtClean="0"/>
              <a:t>■降雨指標、災害履歴、地質区分の関係を分析</a:t>
            </a:r>
            <a:endParaRPr lang="en-US" altLang="ja-JP" dirty="0"/>
          </a:p>
          <a:p>
            <a:r>
              <a:rPr lang="ja-JP" altLang="en-US" dirty="0" smtClean="0"/>
              <a:t>　　〇時間雨量　：　降雨</a:t>
            </a:r>
            <a:r>
              <a:rPr lang="ja-JP" altLang="en-US" dirty="0"/>
              <a:t>停止時間と災害履歴の</a:t>
            </a:r>
            <a:r>
              <a:rPr lang="ja-JP" altLang="en-US" dirty="0" smtClean="0"/>
              <a:t>関係を整理</a:t>
            </a:r>
            <a:endParaRPr lang="en-US" altLang="ja-JP" dirty="0"/>
          </a:p>
          <a:p>
            <a:pPr marL="1698625" indent="-1698625"/>
            <a:r>
              <a:rPr lang="ja-JP" altLang="en-US" dirty="0" smtClean="0"/>
              <a:t>　　〇</a:t>
            </a:r>
            <a:r>
              <a:rPr lang="ja-JP" altLang="en-US" dirty="0"/>
              <a:t>連続</a:t>
            </a:r>
            <a:r>
              <a:rPr lang="ja-JP" altLang="en-US" dirty="0" smtClean="0"/>
              <a:t>雨量　：　実効雨量</a:t>
            </a:r>
            <a:r>
              <a:rPr lang="ja-JP" altLang="en-US" dirty="0">
                <a:solidFill>
                  <a:schemeClr val="dk1"/>
                </a:solidFill>
              </a:rPr>
              <a:t>、</a:t>
            </a:r>
            <a:r>
              <a:rPr lang="ja-JP" altLang="en-US" dirty="0" smtClean="0"/>
              <a:t>土壌</a:t>
            </a:r>
            <a:r>
              <a:rPr lang="ja-JP" altLang="en-US" dirty="0"/>
              <a:t>雨量</a:t>
            </a:r>
            <a:r>
              <a:rPr lang="ja-JP" altLang="en-US" dirty="0" smtClean="0"/>
              <a:t>指数等では</a:t>
            </a:r>
            <a:r>
              <a:rPr lang="ja-JP" altLang="en-US" dirty="0">
                <a:solidFill>
                  <a:schemeClr val="dk1"/>
                </a:solidFill>
              </a:rPr>
              <a:t>、</a:t>
            </a:r>
            <a:r>
              <a:rPr lang="ja-JP" altLang="en-US" dirty="0" smtClean="0"/>
              <a:t>まず</a:t>
            </a:r>
            <a:r>
              <a:rPr lang="ja-JP" altLang="en-US" dirty="0"/>
              <a:t>時間雨量で降雨停止</a:t>
            </a:r>
            <a:r>
              <a:rPr lang="ja-JP" altLang="en-US" dirty="0" smtClean="0"/>
              <a:t>時間の各雨量指数（停止雨量）を算出。降雨停止時間からの各雨量指数と</a:t>
            </a:r>
            <a:r>
              <a:rPr lang="ja-JP" altLang="en-US" dirty="0"/>
              <a:t>災害発生時刻の関係を整理</a:t>
            </a:r>
            <a:endParaRPr lang="en-US" altLang="ja-JP" dirty="0"/>
          </a:p>
          <a:p>
            <a:pPr marL="1800225"/>
            <a:r>
              <a:rPr lang="en-US" altLang="ja-JP" sz="1600" dirty="0" smtClean="0"/>
              <a:t>※</a:t>
            </a:r>
            <a:r>
              <a:rPr lang="ja-JP" altLang="en-US" sz="1600" dirty="0"/>
              <a:t>降雨停止後発生する災害と降雨停止</a:t>
            </a:r>
            <a:r>
              <a:rPr lang="ja-JP" altLang="en-US" sz="1600" dirty="0" smtClean="0"/>
              <a:t>時間の関係を整理する必要</a:t>
            </a:r>
            <a:r>
              <a:rPr lang="ja-JP" altLang="en-US" sz="1600" dirty="0"/>
              <a:t>　</a:t>
            </a:r>
            <a:endParaRPr lang="en-US" altLang="ja-JP" sz="1600" dirty="0"/>
          </a:p>
          <a:p>
            <a:r>
              <a:rPr lang="ja-JP" altLang="en-US" dirty="0"/>
              <a:t>　　〇解除基準　：　</a:t>
            </a:r>
            <a:r>
              <a:rPr lang="ja-JP" altLang="en-US" dirty="0" smtClean="0"/>
              <a:t>各雨量指数と降雨停止後の災害発生頻度</a:t>
            </a:r>
            <a:r>
              <a:rPr lang="ja-JP" altLang="en-US" dirty="0"/>
              <a:t>等を考慮しながら設定</a:t>
            </a:r>
            <a:endParaRPr lang="en-US" altLang="ja-JP" dirty="0"/>
          </a:p>
          <a:p>
            <a:pPr>
              <a:lnSpc>
                <a:spcPct val="150000"/>
              </a:lnSpc>
            </a:pPr>
            <a:r>
              <a:rPr lang="ja-JP" altLang="en-US" dirty="0"/>
              <a:t>　　⇒モニタリングにより</a:t>
            </a:r>
            <a:r>
              <a:rPr lang="ja-JP" altLang="en-US" dirty="0" smtClean="0"/>
              <a:t>降雨等の要因と災害を関連付ける</a:t>
            </a:r>
            <a:r>
              <a:rPr lang="ja-JP" altLang="en-US" dirty="0"/>
              <a:t>　　　</a:t>
            </a:r>
            <a:endParaRPr lang="en-US" altLang="ja-JP" dirty="0"/>
          </a:p>
        </p:txBody>
      </p:sp>
      <p:sp>
        <p:nvSpPr>
          <p:cNvPr id="7" name="テキスト ボックス 6"/>
          <p:cNvSpPr txBox="1"/>
          <p:nvPr/>
        </p:nvSpPr>
        <p:spPr>
          <a:xfrm>
            <a:off x="809581" y="4005064"/>
            <a:ext cx="954107" cy="400110"/>
          </a:xfrm>
          <a:prstGeom prst="rect">
            <a:avLst/>
          </a:prstGeom>
          <a:solidFill>
            <a:schemeClr val="bg1"/>
          </a:solidFill>
          <a:ln>
            <a:solidFill>
              <a:schemeClr val="tx1"/>
            </a:solidFill>
            <a:prstDash val="solid"/>
          </a:ln>
        </p:spPr>
        <p:txBody>
          <a:bodyPr wrap="none" rtlCol="0">
            <a:spAutoFit/>
          </a:bodyPr>
          <a:lstStyle/>
          <a:p>
            <a:r>
              <a:rPr kumimoji="1" lang="ja-JP" altLang="en-US" sz="1000" dirty="0">
                <a:latin typeface="HGSｺﾞｼｯｸM" panose="020B0600000000000000" pitchFamily="50" charset="-128"/>
                <a:ea typeface="HGSｺﾞｼｯｸM" panose="020B0600000000000000" pitchFamily="50" charset="-128"/>
                <a:cs typeface="Meiryo UI" panose="020B0604030504040204" pitchFamily="50" charset="-128"/>
              </a:rPr>
              <a:t>時間雨量</a:t>
            </a:r>
            <a:endParaRPr kumimoji="1" lang="en-US" altLang="ja-JP" sz="1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000" dirty="0">
                <a:latin typeface="HGSｺﾞｼｯｸM" panose="020B0600000000000000" pitchFamily="50" charset="-128"/>
                <a:ea typeface="HGSｺﾞｼｯｸM" panose="020B0600000000000000" pitchFamily="50" charset="-128"/>
                <a:cs typeface="Meiryo UI" panose="020B0604030504040204" pitchFamily="50" charset="-128"/>
              </a:rPr>
              <a:t>地質毎に検討</a:t>
            </a:r>
          </a:p>
        </p:txBody>
      </p:sp>
      <p:sp>
        <p:nvSpPr>
          <p:cNvPr id="25" name="テキスト ボックス 24"/>
          <p:cNvSpPr txBox="1"/>
          <p:nvPr/>
        </p:nvSpPr>
        <p:spPr>
          <a:xfrm>
            <a:off x="4902034" y="3861048"/>
            <a:ext cx="1107996" cy="276999"/>
          </a:xfrm>
          <a:prstGeom prst="rect">
            <a:avLst/>
          </a:prstGeom>
          <a:solidFill>
            <a:schemeClr val="bg1"/>
          </a:solidFill>
          <a:ln>
            <a:solidFill>
              <a:schemeClr val="tx1"/>
            </a:solidFill>
            <a:prstDash val="solid"/>
          </a:ln>
        </p:spPr>
        <p:txBody>
          <a:bodyPr wrap="none" rtlCol="0">
            <a:spAutoFit/>
          </a:bodyPr>
          <a:lstStyle/>
          <a:p>
            <a:r>
              <a:rPr kumimoji="1"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実効雨量など</a:t>
            </a:r>
            <a:endParaRPr kumimoji="1"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pSp>
        <p:nvGrpSpPr>
          <p:cNvPr id="33" name="キャンバス 1"/>
          <p:cNvGrpSpPr/>
          <p:nvPr/>
        </p:nvGrpSpPr>
        <p:grpSpPr>
          <a:xfrm>
            <a:off x="4860032" y="3960217"/>
            <a:ext cx="4030039" cy="2338070"/>
            <a:chOff x="-145274" y="0"/>
            <a:chExt cx="5545949" cy="3150235"/>
          </a:xfrm>
        </p:grpSpPr>
        <p:sp>
          <p:nvSpPr>
            <p:cNvPr id="34" name="正方形/長方形 33"/>
            <p:cNvSpPr/>
            <p:nvPr/>
          </p:nvSpPr>
          <p:spPr>
            <a:xfrm>
              <a:off x="0" y="0"/>
              <a:ext cx="5400675" cy="3150235"/>
            </a:xfrm>
            <a:prstGeom prst="rect">
              <a:avLst/>
            </a:prstGeom>
          </p:spPr>
        </p:sp>
        <p:grpSp>
          <p:nvGrpSpPr>
            <p:cNvPr id="35" name="グループ化 34"/>
            <p:cNvGrpSpPr/>
            <p:nvPr/>
          </p:nvGrpSpPr>
          <p:grpSpPr>
            <a:xfrm>
              <a:off x="466725" y="533400"/>
              <a:ext cx="4657725" cy="2133601"/>
              <a:chOff x="466725" y="533400"/>
              <a:chExt cx="4657725" cy="2133601"/>
            </a:xfrm>
          </p:grpSpPr>
          <p:cxnSp>
            <p:nvCxnSpPr>
              <p:cNvPr id="55" name="直線コネクタ 54"/>
              <p:cNvCxnSpPr/>
              <p:nvPr/>
            </p:nvCxnSpPr>
            <p:spPr>
              <a:xfrm flipV="1">
                <a:off x="466725" y="2667000"/>
                <a:ext cx="4657725" cy="1"/>
              </a:xfrm>
              <a:prstGeom prst="line">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flipV="1">
                <a:off x="466725" y="533400"/>
                <a:ext cx="0" cy="213360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6" name="フリーフォーム 35"/>
            <p:cNvSpPr/>
            <p:nvPr/>
          </p:nvSpPr>
          <p:spPr>
            <a:xfrm>
              <a:off x="495300" y="860221"/>
              <a:ext cx="4581525" cy="1178129"/>
            </a:xfrm>
            <a:custGeom>
              <a:avLst/>
              <a:gdLst>
                <a:gd name="connsiteX0" fmla="*/ 0 w 4581525"/>
                <a:gd name="connsiteY0" fmla="*/ 711404 h 1178129"/>
                <a:gd name="connsiteX1" fmla="*/ 85725 w 4581525"/>
                <a:gd name="connsiteY1" fmla="*/ 711404 h 1178129"/>
                <a:gd name="connsiteX2" fmla="*/ 314325 w 4581525"/>
                <a:gd name="connsiteY2" fmla="*/ 701879 h 1178129"/>
                <a:gd name="connsiteX3" fmla="*/ 657225 w 4581525"/>
                <a:gd name="connsiteY3" fmla="*/ 597104 h 1178129"/>
                <a:gd name="connsiteX4" fmla="*/ 971550 w 4581525"/>
                <a:gd name="connsiteY4" fmla="*/ 358979 h 1178129"/>
                <a:gd name="connsiteX5" fmla="*/ 1162050 w 4581525"/>
                <a:gd name="connsiteY5" fmla="*/ 139904 h 1178129"/>
                <a:gd name="connsiteX6" fmla="*/ 1333500 w 4581525"/>
                <a:gd name="connsiteY6" fmla="*/ 16079 h 1178129"/>
                <a:gd name="connsiteX7" fmla="*/ 1495425 w 4581525"/>
                <a:gd name="connsiteY7" fmla="*/ 16079 h 1178129"/>
                <a:gd name="connsiteX8" fmla="*/ 1638300 w 4581525"/>
                <a:gd name="connsiteY8" fmla="*/ 149429 h 1178129"/>
                <a:gd name="connsiteX9" fmla="*/ 1924050 w 4581525"/>
                <a:gd name="connsiteY9" fmla="*/ 339929 h 1178129"/>
                <a:gd name="connsiteX10" fmla="*/ 2324100 w 4581525"/>
                <a:gd name="connsiteY10" fmla="*/ 654254 h 1178129"/>
                <a:gd name="connsiteX11" fmla="*/ 2676525 w 4581525"/>
                <a:gd name="connsiteY11" fmla="*/ 816179 h 1178129"/>
                <a:gd name="connsiteX12" fmla="*/ 3333750 w 4581525"/>
                <a:gd name="connsiteY12" fmla="*/ 978104 h 1178129"/>
                <a:gd name="connsiteX13" fmla="*/ 4105275 w 4581525"/>
                <a:gd name="connsiteY13" fmla="*/ 1092404 h 1178129"/>
                <a:gd name="connsiteX14" fmla="*/ 4581525 w 4581525"/>
                <a:gd name="connsiteY14" fmla="*/ 1178129 h 1178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81525" h="1178129">
                  <a:moveTo>
                    <a:pt x="0" y="711404"/>
                  </a:moveTo>
                  <a:cubicBezTo>
                    <a:pt x="16669" y="712197"/>
                    <a:pt x="33338" y="712991"/>
                    <a:pt x="85725" y="711404"/>
                  </a:cubicBezTo>
                  <a:cubicBezTo>
                    <a:pt x="138112" y="709817"/>
                    <a:pt x="219075" y="720929"/>
                    <a:pt x="314325" y="701879"/>
                  </a:cubicBezTo>
                  <a:cubicBezTo>
                    <a:pt x="409575" y="682829"/>
                    <a:pt x="547687" y="654254"/>
                    <a:pt x="657225" y="597104"/>
                  </a:cubicBezTo>
                  <a:cubicBezTo>
                    <a:pt x="766763" y="539954"/>
                    <a:pt x="887413" y="435179"/>
                    <a:pt x="971550" y="358979"/>
                  </a:cubicBezTo>
                  <a:cubicBezTo>
                    <a:pt x="1055687" y="282779"/>
                    <a:pt x="1101725" y="197054"/>
                    <a:pt x="1162050" y="139904"/>
                  </a:cubicBezTo>
                  <a:cubicBezTo>
                    <a:pt x="1222375" y="82754"/>
                    <a:pt x="1277938" y="36716"/>
                    <a:pt x="1333500" y="16079"/>
                  </a:cubicBezTo>
                  <a:cubicBezTo>
                    <a:pt x="1389063" y="-4559"/>
                    <a:pt x="1444625" y="-6146"/>
                    <a:pt x="1495425" y="16079"/>
                  </a:cubicBezTo>
                  <a:cubicBezTo>
                    <a:pt x="1546225" y="38304"/>
                    <a:pt x="1566863" y="95454"/>
                    <a:pt x="1638300" y="149429"/>
                  </a:cubicBezTo>
                  <a:cubicBezTo>
                    <a:pt x="1709737" y="203404"/>
                    <a:pt x="1809750" y="255792"/>
                    <a:pt x="1924050" y="339929"/>
                  </a:cubicBezTo>
                  <a:cubicBezTo>
                    <a:pt x="2038350" y="424066"/>
                    <a:pt x="2198688" y="574879"/>
                    <a:pt x="2324100" y="654254"/>
                  </a:cubicBezTo>
                  <a:cubicBezTo>
                    <a:pt x="2449512" y="733629"/>
                    <a:pt x="2508250" y="762204"/>
                    <a:pt x="2676525" y="816179"/>
                  </a:cubicBezTo>
                  <a:cubicBezTo>
                    <a:pt x="2844800" y="870154"/>
                    <a:pt x="3095625" y="932066"/>
                    <a:pt x="3333750" y="978104"/>
                  </a:cubicBezTo>
                  <a:cubicBezTo>
                    <a:pt x="3571875" y="1024142"/>
                    <a:pt x="3897313" y="1059067"/>
                    <a:pt x="4105275" y="1092404"/>
                  </a:cubicBezTo>
                  <a:cubicBezTo>
                    <a:pt x="4313237" y="1125741"/>
                    <a:pt x="4447381" y="1151935"/>
                    <a:pt x="4581525" y="1178129"/>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7" name="正方形/長方形 36"/>
            <p:cNvSpPr/>
            <p:nvPr/>
          </p:nvSpPr>
          <p:spPr>
            <a:xfrm>
              <a:off x="2237971" y="1476374"/>
              <a:ext cx="190499" cy="1190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8" name="正方形/長方形 37"/>
            <p:cNvSpPr/>
            <p:nvPr/>
          </p:nvSpPr>
          <p:spPr>
            <a:xfrm>
              <a:off x="2047471" y="1790700"/>
              <a:ext cx="190499" cy="8763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9" name="正方形/長方形 38"/>
            <p:cNvSpPr/>
            <p:nvPr/>
          </p:nvSpPr>
          <p:spPr>
            <a:xfrm>
              <a:off x="1856972" y="2038350"/>
              <a:ext cx="190499" cy="628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40" name="正方形/長方形 39"/>
            <p:cNvSpPr/>
            <p:nvPr/>
          </p:nvSpPr>
          <p:spPr>
            <a:xfrm>
              <a:off x="2446546" y="2038350"/>
              <a:ext cx="190499" cy="628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41" name="正方形/長方形 40"/>
            <p:cNvSpPr/>
            <p:nvPr/>
          </p:nvSpPr>
          <p:spPr>
            <a:xfrm>
              <a:off x="2637047" y="2362199"/>
              <a:ext cx="190499" cy="303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42" name="ストライプ矢印 41"/>
            <p:cNvSpPr/>
            <p:nvPr/>
          </p:nvSpPr>
          <p:spPr>
            <a:xfrm rot="5400000">
              <a:off x="2277722" y="944532"/>
              <a:ext cx="614678" cy="161924"/>
            </a:xfrm>
            <a:prstGeom prst="strip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43" name="直線矢印コネクタ 42"/>
            <p:cNvCxnSpPr/>
            <p:nvPr/>
          </p:nvCxnSpPr>
          <p:spPr>
            <a:xfrm flipH="1">
              <a:off x="409575" y="1685925"/>
              <a:ext cx="2762251" cy="19050"/>
            </a:xfrm>
            <a:prstGeom prst="straightConnector1">
              <a:avLst/>
            </a:prstGeom>
            <a:ln>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a:xfrm flipV="1">
              <a:off x="5076825" y="685800"/>
              <a:ext cx="0" cy="1981200"/>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テキスト ボックス 2"/>
            <p:cNvSpPr txBox="1">
              <a:spLocks noChangeArrowheads="1"/>
            </p:cNvSpPr>
            <p:nvPr/>
          </p:nvSpPr>
          <p:spPr bwMode="auto">
            <a:xfrm>
              <a:off x="4448704" y="248671"/>
              <a:ext cx="895350" cy="456156"/>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ja-JP" sz="800" dirty="0">
                  <a:effectLst/>
                  <a:latin typeface="Century"/>
                  <a:ea typeface="ＭＳ 明朝"/>
                  <a:cs typeface="Times New Roman"/>
                </a:rPr>
                <a:t>被災</a:t>
              </a:r>
              <a:endParaRPr lang="ja-JP" sz="800" dirty="0">
                <a:effectLst/>
                <a:latin typeface="ＭＳ Ｐゴシック"/>
                <a:cs typeface="ＭＳ Ｐゴシック"/>
              </a:endParaRPr>
            </a:p>
            <a:p>
              <a:pPr algn="just">
                <a:spcAft>
                  <a:spcPts val="0"/>
                </a:spcAft>
              </a:pPr>
              <a:r>
                <a:rPr lang="en-US" sz="800" dirty="0">
                  <a:effectLst/>
                  <a:latin typeface="Century"/>
                  <a:ea typeface="ＭＳ 明朝"/>
                  <a:cs typeface="Times New Roman"/>
                </a:rPr>
                <a:t>Number</a:t>
              </a:r>
              <a:endParaRPr lang="ja-JP" sz="800" dirty="0">
                <a:effectLst/>
                <a:latin typeface="ＭＳ Ｐゴシック"/>
                <a:cs typeface="ＭＳ Ｐゴシック"/>
              </a:endParaRPr>
            </a:p>
          </p:txBody>
        </p:sp>
        <p:sp>
          <p:nvSpPr>
            <p:cNvPr id="46" name="テキスト ボックス 2"/>
            <p:cNvSpPr txBox="1">
              <a:spLocks noChangeArrowheads="1"/>
            </p:cNvSpPr>
            <p:nvPr/>
          </p:nvSpPr>
          <p:spPr bwMode="auto">
            <a:xfrm>
              <a:off x="2103596" y="254468"/>
              <a:ext cx="1417608" cy="497625"/>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ja-JP" sz="900" dirty="0">
                  <a:effectLst/>
                  <a:latin typeface="ＭＳ Ｐゴシック"/>
                  <a:ea typeface="ＭＳ ゴシック"/>
                  <a:cs typeface="Times New Roman"/>
                </a:rPr>
                <a:t>時間雨量に</a:t>
              </a:r>
              <a:r>
                <a:rPr lang="ja-JP" sz="900" dirty="0" smtClean="0">
                  <a:effectLst/>
                  <a:latin typeface="ＭＳ Ｐゴシック"/>
                  <a:ea typeface="ＭＳ ゴシック"/>
                  <a:cs typeface="Times New Roman"/>
                </a:rPr>
                <a:t>よる</a:t>
              </a:r>
              <a:endParaRPr lang="en-US" altLang="ja-JP" sz="900" dirty="0" smtClean="0">
                <a:effectLst/>
                <a:latin typeface="ＭＳ Ｐゴシック"/>
                <a:ea typeface="ＭＳ ゴシック"/>
                <a:cs typeface="Times New Roman"/>
              </a:endParaRPr>
            </a:p>
            <a:p>
              <a:pPr algn="just">
                <a:spcAft>
                  <a:spcPts val="0"/>
                </a:spcAft>
              </a:pPr>
              <a:r>
                <a:rPr lang="ja-JP" sz="900" dirty="0" smtClean="0">
                  <a:effectLst/>
                  <a:latin typeface="ＭＳ Ｐゴシック"/>
                  <a:ea typeface="ＭＳ ゴシック"/>
                  <a:cs typeface="Times New Roman"/>
                </a:rPr>
                <a:t>降雨</a:t>
              </a:r>
              <a:r>
                <a:rPr lang="ja-JP" sz="900" dirty="0">
                  <a:effectLst/>
                  <a:latin typeface="ＭＳ Ｐゴシック"/>
                  <a:ea typeface="ＭＳ ゴシック"/>
                  <a:cs typeface="Times New Roman"/>
                </a:rPr>
                <a:t>停止時間</a:t>
              </a:r>
              <a:endParaRPr lang="ja-JP" sz="900" dirty="0">
                <a:effectLst/>
                <a:latin typeface="ＭＳ Ｐゴシック"/>
                <a:cs typeface="ＭＳ Ｐゴシック"/>
              </a:endParaRPr>
            </a:p>
          </p:txBody>
        </p:sp>
        <p:sp>
          <p:nvSpPr>
            <p:cNvPr id="47" name="テキスト ボックス 2"/>
            <p:cNvSpPr txBox="1">
              <a:spLocks noChangeArrowheads="1"/>
            </p:cNvSpPr>
            <p:nvPr/>
          </p:nvSpPr>
          <p:spPr bwMode="auto">
            <a:xfrm>
              <a:off x="924553" y="533400"/>
              <a:ext cx="1085215" cy="497625"/>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ja-JP" sz="900" dirty="0">
                  <a:effectLst/>
                  <a:latin typeface="ＭＳ Ｐゴシック"/>
                  <a:ea typeface="ＭＳ ゴシック"/>
                  <a:cs typeface="Times New Roman"/>
                </a:rPr>
                <a:t>降雨指標による雨量</a:t>
              </a:r>
              <a:endParaRPr lang="ja-JP" sz="900" dirty="0">
                <a:effectLst/>
                <a:latin typeface="ＭＳ Ｐゴシック"/>
                <a:cs typeface="ＭＳ Ｐゴシック"/>
              </a:endParaRPr>
            </a:p>
          </p:txBody>
        </p:sp>
        <p:sp>
          <p:nvSpPr>
            <p:cNvPr id="48" name="テキスト ボックス 2"/>
            <p:cNvSpPr txBox="1">
              <a:spLocks noChangeArrowheads="1"/>
            </p:cNvSpPr>
            <p:nvPr/>
          </p:nvSpPr>
          <p:spPr bwMode="auto">
            <a:xfrm>
              <a:off x="-145274" y="1419502"/>
              <a:ext cx="789939" cy="290282"/>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ja-JP" sz="800" dirty="0">
                  <a:effectLst/>
                  <a:latin typeface="ＭＳ Ｐゴシック"/>
                  <a:ea typeface="ＭＳ ゴシック"/>
                  <a:cs typeface="Times New Roman"/>
                </a:rPr>
                <a:t>下限値</a:t>
              </a:r>
              <a:endParaRPr lang="ja-JP" sz="800" dirty="0">
                <a:effectLst/>
                <a:latin typeface="ＭＳ Ｐゴシック"/>
                <a:cs typeface="ＭＳ Ｐゴシック"/>
              </a:endParaRPr>
            </a:p>
          </p:txBody>
        </p:sp>
        <p:sp>
          <p:nvSpPr>
            <p:cNvPr id="49" name="テキスト ボックス 2"/>
            <p:cNvSpPr txBox="1">
              <a:spLocks noChangeArrowheads="1"/>
            </p:cNvSpPr>
            <p:nvPr/>
          </p:nvSpPr>
          <p:spPr bwMode="auto">
            <a:xfrm>
              <a:off x="662774" y="2665730"/>
              <a:ext cx="4047558" cy="31101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just">
                <a:spcAft>
                  <a:spcPts val="0"/>
                </a:spcAft>
              </a:pPr>
              <a:r>
                <a:rPr lang="ja-JP" altLang="en-US" sz="900" dirty="0" smtClean="0">
                  <a:effectLst/>
                  <a:latin typeface="Century"/>
                  <a:ea typeface="ＭＳ 明朝"/>
                  <a:cs typeface="Times New Roman"/>
                </a:rPr>
                <a:t>（一例）</a:t>
              </a:r>
              <a:r>
                <a:rPr lang="ja-JP" sz="900" dirty="0" smtClean="0">
                  <a:effectLst/>
                  <a:latin typeface="Century"/>
                  <a:ea typeface="ＭＳ 明朝"/>
                  <a:cs typeface="Times New Roman"/>
                </a:rPr>
                <a:t>下限値</a:t>
              </a:r>
              <a:r>
                <a:rPr lang="ja-JP" sz="900" dirty="0">
                  <a:effectLst/>
                  <a:latin typeface="Century"/>
                  <a:ea typeface="ＭＳ 明朝"/>
                  <a:cs typeface="Times New Roman"/>
                </a:rPr>
                <a:t>を決めて，その下限値</a:t>
              </a:r>
              <a:r>
                <a:rPr lang="ja-JP" sz="900" dirty="0" smtClean="0">
                  <a:effectLst/>
                  <a:latin typeface="Century"/>
                  <a:ea typeface="ＭＳ 明朝"/>
                  <a:cs typeface="Times New Roman"/>
                </a:rPr>
                <a:t>以下で</a:t>
              </a:r>
              <a:r>
                <a:rPr lang="ja-JP" sz="900" dirty="0">
                  <a:effectLst/>
                  <a:latin typeface="Century"/>
                  <a:ea typeface="ＭＳ 明朝"/>
                  <a:cs typeface="Times New Roman"/>
                </a:rPr>
                <a:t>解除</a:t>
              </a:r>
              <a:endParaRPr lang="ja-JP" sz="900" dirty="0">
                <a:effectLst/>
                <a:latin typeface="ＭＳ Ｐゴシック"/>
                <a:cs typeface="ＭＳ Ｐゴシック"/>
              </a:endParaRPr>
            </a:p>
          </p:txBody>
        </p:sp>
        <p:sp>
          <p:nvSpPr>
            <p:cNvPr id="50" name="テキスト ボックス 2"/>
            <p:cNvSpPr txBox="1">
              <a:spLocks noChangeArrowheads="1"/>
            </p:cNvSpPr>
            <p:nvPr/>
          </p:nvSpPr>
          <p:spPr bwMode="auto">
            <a:xfrm>
              <a:off x="1417846" y="2123101"/>
              <a:ext cx="495299" cy="456156"/>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ja-JP" sz="800" dirty="0">
                  <a:effectLst/>
                  <a:latin typeface="ＭＳ Ｐゴシック"/>
                  <a:ea typeface="ＭＳ ゴシック"/>
                  <a:cs typeface="Times New Roman"/>
                </a:rPr>
                <a:t>被災</a:t>
              </a:r>
              <a:endParaRPr lang="ja-JP" sz="800" dirty="0">
                <a:effectLst/>
                <a:latin typeface="ＭＳ Ｐゴシック"/>
                <a:cs typeface="ＭＳ Ｐゴシック"/>
              </a:endParaRPr>
            </a:p>
          </p:txBody>
        </p:sp>
        <p:sp>
          <p:nvSpPr>
            <p:cNvPr id="51" name="テキスト ボックス 2"/>
            <p:cNvSpPr txBox="1">
              <a:spLocks noChangeArrowheads="1"/>
            </p:cNvSpPr>
            <p:nvPr/>
          </p:nvSpPr>
          <p:spPr bwMode="auto">
            <a:xfrm>
              <a:off x="4952025" y="2667001"/>
              <a:ext cx="295275" cy="328930"/>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en-US" sz="1200">
                  <a:effectLst/>
                  <a:latin typeface="Century"/>
                  <a:ea typeface="ＭＳ 明朝"/>
                  <a:cs typeface="Times New Roman"/>
                </a:rPr>
                <a:t>T</a:t>
              </a:r>
              <a:endParaRPr lang="ja-JP" sz="1200">
                <a:effectLst/>
                <a:latin typeface="ＭＳ Ｐゴシック"/>
                <a:cs typeface="ＭＳ Ｐゴシック"/>
              </a:endParaRPr>
            </a:p>
          </p:txBody>
        </p:sp>
        <p:sp>
          <p:nvSpPr>
            <p:cNvPr id="52" name="テキスト ボックス 2"/>
            <p:cNvSpPr txBox="1">
              <a:spLocks noChangeArrowheads="1"/>
            </p:cNvSpPr>
            <p:nvPr/>
          </p:nvSpPr>
          <p:spPr bwMode="auto">
            <a:xfrm>
              <a:off x="162629" y="313350"/>
              <a:ext cx="762000" cy="386238"/>
            </a:xfrm>
            <a:prstGeom prst="rect">
              <a:avLst/>
            </a:prstGeom>
            <a:noFill/>
            <a:ln w="9525">
              <a:noFill/>
              <a:miter lim="800000"/>
              <a:headEnd/>
              <a:tailEnd/>
            </a:ln>
          </p:spPr>
          <p:txBody>
            <a:bodyPr rot="0" vert="horz" wrap="square" lIns="91440" tIns="45720" rIns="91440" bIns="45720" anchor="t" anchorCtr="0">
              <a:noAutofit/>
            </a:bodyPr>
            <a:lstStyle/>
            <a:p>
              <a:pPr algn="just">
                <a:spcAft>
                  <a:spcPts val="0"/>
                </a:spcAft>
              </a:pPr>
              <a:r>
                <a:rPr lang="en-US" sz="800" dirty="0">
                  <a:effectLst/>
                  <a:latin typeface="Century"/>
                  <a:ea typeface="ＭＳ 明朝"/>
                  <a:cs typeface="Times New Roman"/>
                </a:rPr>
                <a:t>R(mm)</a:t>
              </a:r>
              <a:endParaRPr lang="ja-JP" sz="800" dirty="0">
                <a:effectLst/>
                <a:latin typeface="ＭＳ Ｐゴシック"/>
                <a:cs typeface="ＭＳ Ｐゴシック"/>
              </a:endParaRPr>
            </a:p>
          </p:txBody>
        </p:sp>
        <p:sp>
          <p:nvSpPr>
            <p:cNvPr id="53" name="正方形/長方形 52"/>
            <p:cNvSpPr/>
            <p:nvPr/>
          </p:nvSpPr>
          <p:spPr>
            <a:xfrm>
              <a:off x="4257725" y="2362199"/>
              <a:ext cx="190500" cy="3035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4" name="正方形/長方形 53"/>
            <p:cNvSpPr/>
            <p:nvPr/>
          </p:nvSpPr>
          <p:spPr>
            <a:xfrm>
              <a:off x="4751432" y="2363471"/>
              <a:ext cx="190500" cy="3035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57" name="正方形/長方形 56"/>
          <p:cNvSpPr/>
          <p:nvPr/>
        </p:nvSpPr>
        <p:spPr>
          <a:xfrm>
            <a:off x="5651982" y="-54592"/>
            <a:ext cx="3528530" cy="307777"/>
          </a:xfrm>
          <a:prstGeom prst="rect">
            <a:avLst/>
          </a:prstGeom>
        </p:spPr>
        <p:txBody>
          <a:bodyPr wrap="none">
            <a:spAutoFit/>
          </a:bodyPr>
          <a:lstStyle/>
          <a:p>
            <a:r>
              <a:rPr lang="ja-JP" altLang="en-US" sz="1400" dirty="0" smtClean="0"/>
              <a:t>（参考）</a:t>
            </a:r>
            <a:r>
              <a:rPr lang="en-US" altLang="ja-JP" sz="1400" dirty="0" smtClean="0"/>
              <a:t>H28</a:t>
            </a:r>
            <a:r>
              <a:rPr lang="ja-JP" altLang="en-US" sz="1400" dirty="0" smtClean="0"/>
              <a:t> 第</a:t>
            </a:r>
            <a:r>
              <a:rPr lang="en-US" altLang="ja-JP" sz="1400" dirty="0" smtClean="0"/>
              <a:t>2</a:t>
            </a:r>
            <a:r>
              <a:rPr lang="ja-JP" altLang="en-US" sz="1400" dirty="0" smtClean="0"/>
              <a:t>回道路・橋梁等部会資料より</a:t>
            </a:r>
            <a:endParaRPr lang="ja-JP" altLang="ja-JP" sz="1400" dirty="0"/>
          </a:p>
        </p:txBody>
      </p:sp>
    </p:spTree>
    <p:extLst>
      <p:ext uri="{BB962C8B-B14F-4D97-AF65-F5344CB8AC3E}">
        <p14:creationId xmlns:p14="http://schemas.microsoft.com/office/powerpoint/2010/main" val="30155810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2" descr="地質と被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064" y="1178470"/>
            <a:ext cx="3805609" cy="5070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p:txBody>
          <a:bodyPr>
            <a:normAutofit/>
          </a:bodyPr>
          <a:lstStyle/>
          <a:p>
            <a:r>
              <a:rPr lang="ja-JP" altLang="en-US" sz="2400" dirty="0">
                <a:latin typeface="HGSｺﾞｼｯｸM" panose="020B0600000000000000" pitchFamily="50" charset="-128"/>
                <a:ea typeface="HGSｺﾞｼｯｸM" panose="020B0600000000000000" pitchFamily="50" charset="-128"/>
              </a:rPr>
              <a:t>３．</a:t>
            </a:r>
            <a:r>
              <a:rPr lang="ja-JP" altLang="en-US" sz="2800" dirty="0">
                <a:latin typeface="HGSｺﾞｼｯｸM" panose="020B0600000000000000" pitchFamily="50" charset="-128"/>
                <a:ea typeface="HGSｺﾞｼｯｸM" panose="020B0600000000000000" pitchFamily="50" charset="-128"/>
              </a:rPr>
              <a:t>規制発令の解除基準の見直しの検討</a:t>
            </a:r>
            <a:r>
              <a:rPr lang="en-US" altLang="ja-JP" sz="2800" dirty="0">
                <a:latin typeface="HGSｺﾞｼｯｸM" panose="020B0600000000000000" pitchFamily="50" charset="-128"/>
                <a:ea typeface="HGSｺﾞｼｯｸM" panose="020B0600000000000000" pitchFamily="50" charset="-128"/>
              </a:rPr>
              <a:t/>
            </a:r>
            <a:br>
              <a:rPr lang="en-US" altLang="ja-JP" sz="2800" dirty="0">
                <a:latin typeface="HGSｺﾞｼｯｸM" panose="020B0600000000000000" pitchFamily="50" charset="-128"/>
                <a:ea typeface="HGSｺﾞｼｯｸM" panose="020B0600000000000000" pitchFamily="50" charset="-128"/>
              </a:rPr>
            </a:br>
            <a:r>
              <a:rPr lang="ja-JP" altLang="en-US" sz="2000" dirty="0">
                <a:latin typeface="HGSｺﾞｼｯｸM" panose="020B0600000000000000" pitchFamily="50" charset="-128"/>
                <a:ea typeface="HGSｺﾞｼｯｸM" panose="020B0600000000000000" pitchFamily="50" charset="-128"/>
              </a:rPr>
              <a:t>　</a:t>
            </a:r>
            <a:r>
              <a:rPr lang="en-US" altLang="ja-JP" sz="2000" dirty="0">
                <a:latin typeface="HGSｺﾞｼｯｸM" panose="020B0600000000000000" pitchFamily="50" charset="-128"/>
                <a:ea typeface="HGSｺﾞｼｯｸM" panose="020B0600000000000000" pitchFamily="50" charset="-128"/>
              </a:rPr>
              <a:t>2</a:t>
            </a:r>
            <a:r>
              <a:rPr lang="ja-JP" altLang="en-US" sz="2000" dirty="0">
                <a:latin typeface="HGSｺﾞｼｯｸM" panose="020B0600000000000000" pitchFamily="50" charset="-128"/>
                <a:ea typeface="HGSｺﾞｼｯｸM" panose="020B0600000000000000" pitchFamily="50" charset="-128"/>
              </a:rPr>
              <a:t>）基本項目： </a:t>
            </a:r>
            <a:r>
              <a:rPr lang="ja-JP" altLang="en-US" sz="2000" dirty="0" smtClean="0">
                <a:latin typeface="HGSｺﾞｼｯｸM" panose="020B0600000000000000" pitchFamily="50" charset="-128"/>
                <a:ea typeface="HGSｺﾞｼｯｸM" panose="020B0600000000000000" pitchFamily="50" charset="-128"/>
              </a:rPr>
              <a:t>④</a:t>
            </a:r>
            <a:r>
              <a:rPr lang="ja-JP" altLang="en-US" sz="2000" dirty="0">
                <a:latin typeface="HGSｺﾞｼｯｸM" panose="020B0600000000000000" pitchFamily="50" charset="-128"/>
                <a:ea typeface="HGSｺﾞｼｯｸM" panose="020B0600000000000000" pitchFamily="50" charset="-128"/>
              </a:rPr>
              <a:t>モニタリング</a:t>
            </a:r>
            <a:endParaRPr kumimoji="1" lang="ja-JP" altLang="en-US" sz="2000" dirty="0"/>
          </a:p>
        </p:txBody>
      </p:sp>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56</a:t>
            </a:fld>
            <a:endParaRPr kumimoji="1" lang="ja-JP" altLang="en-US"/>
          </a:p>
        </p:txBody>
      </p:sp>
      <p:sp>
        <p:nvSpPr>
          <p:cNvPr id="5" name="テキスト ボックス 4"/>
          <p:cNvSpPr txBox="1"/>
          <p:nvPr/>
        </p:nvSpPr>
        <p:spPr>
          <a:xfrm>
            <a:off x="179512" y="1312972"/>
            <a:ext cx="4943416" cy="4678204"/>
          </a:xfrm>
          <a:prstGeom prst="rect">
            <a:avLst/>
          </a:prstGeom>
          <a:noFill/>
          <a:ln>
            <a:noFill/>
            <a:prstDash val="dash"/>
          </a:ln>
        </p:spPr>
        <p:txBody>
          <a:bodyPr wrap="square" rtlCol="0">
            <a:spAutoFit/>
          </a:bodyPr>
          <a:lstStyle/>
          <a:p>
            <a:pPr marL="342900" indent="-342900">
              <a:buFont typeface="Wingdings" panose="05000000000000000000" pitchFamily="2" charset="2"/>
              <a:buChar char="Ø"/>
            </a:pPr>
            <a:r>
              <a:rPr lang="ja-JP" altLang="en-US" dirty="0">
                <a:solidFill>
                  <a:srgbClr val="000000"/>
                </a:solidFill>
                <a:latin typeface="+mn-ea"/>
                <a:cs typeface="Times New Roman"/>
              </a:rPr>
              <a:t>目的</a:t>
            </a:r>
            <a:r>
              <a:rPr lang="ja-JP" altLang="en-US" dirty="0" smtClean="0">
                <a:solidFill>
                  <a:srgbClr val="000000"/>
                </a:solidFill>
                <a:latin typeface="+mn-ea"/>
                <a:cs typeface="Times New Roman"/>
              </a:rPr>
              <a:t>：</a:t>
            </a:r>
            <a:endParaRPr lang="en-US" altLang="ja-JP" dirty="0" smtClean="0">
              <a:solidFill>
                <a:srgbClr val="000000"/>
              </a:solidFill>
              <a:latin typeface="+mn-ea"/>
              <a:cs typeface="Times New Roman"/>
            </a:endParaRPr>
          </a:p>
          <a:p>
            <a:pPr marL="536575" indent="174625">
              <a:spcAft>
                <a:spcPts val="600"/>
              </a:spcAft>
            </a:pPr>
            <a:r>
              <a:rPr lang="ja-JP" altLang="en-US" dirty="0" smtClean="0">
                <a:solidFill>
                  <a:srgbClr val="000000"/>
                </a:solidFill>
                <a:latin typeface="+mn-ea"/>
                <a:cs typeface="Times New Roman"/>
              </a:rPr>
              <a:t>降雨</a:t>
            </a:r>
            <a:r>
              <a:rPr lang="ja-JP" altLang="en-US" dirty="0">
                <a:solidFill>
                  <a:srgbClr val="000000"/>
                </a:solidFill>
                <a:latin typeface="+mn-ea"/>
                <a:cs typeface="Times New Roman"/>
              </a:rPr>
              <a:t>停止時間以降</a:t>
            </a:r>
            <a:r>
              <a:rPr lang="ja-JP" altLang="en-US" dirty="0" smtClean="0">
                <a:solidFill>
                  <a:srgbClr val="000000"/>
                </a:solidFill>
                <a:latin typeface="+mn-ea"/>
                <a:cs typeface="Times New Roman"/>
              </a:rPr>
              <a:t>における土壌</a:t>
            </a:r>
            <a:r>
              <a:rPr lang="ja-JP" altLang="en-US" dirty="0">
                <a:solidFill>
                  <a:srgbClr val="000000"/>
                </a:solidFill>
                <a:latin typeface="+mn-ea"/>
                <a:cs typeface="Times New Roman"/>
              </a:rPr>
              <a:t>の</a:t>
            </a:r>
            <a:r>
              <a:rPr lang="ja-JP" altLang="en-US">
                <a:solidFill>
                  <a:srgbClr val="000000"/>
                </a:solidFill>
                <a:latin typeface="+mn-ea"/>
                <a:cs typeface="Times New Roman"/>
              </a:rPr>
              <a:t>水</a:t>
            </a:r>
            <a:r>
              <a:rPr lang="ja-JP" altLang="en-US" smtClean="0">
                <a:solidFill>
                  <a:srgbClr val="000000"/>
                </a:solidFill>
                <a:latin typeface="+mn-ea"/>
                <a:cs typeface="Times New Roman"/>
              </a:rPr>
              <a:t>分量の</a:t>
            </a:r>
            <a:r>
              <a:rPr lang="ja-JP" altLang="en-US" dirty="0" smtClean="0">
                <a:solidFill>
                  <a:srgbClr val="000000"/>
                </a:solidFill>
                <a:latin typeface="+mn-ea"/>
                <a:cs typeface="Times New Roman"/>
              </a:rPr>
              <a:t>モニタリング</a:t>
            </a:r>
            <a:r>
              <a:rPr lang="ja-JP" altLang="en-US" dirty="0">
                <a:solidFill>
                  <a:srgbClr val="000000"/>
                </a:solidFill>
                <a:latin typeface="+mn-ea"/>
                <a:cs typeface="Times New Roman"/>
              </a:rPr>
              <a:t>を実施</a:t>
            </a:r>
            <a:r>
              <a:rPr lang="ja-JP" altLang="en-US" dirty="0" smtClean="0">
                <a:solidFill>
                  <a:srgbClr val="000000"/>
                </a:solidFill>
                <a:latin typeface="+mn-ea"/>
                <a:cs typeface="Times New Roman"/>
              </a:rPr>
              <a:t>。</a:t>
            </a:r>
            <a:r>
              <a:rPr lang="en-US" altLang="ja-JP" dirty="0" smtClean="0">
                <a:solidFill>
                  <a:srgbClr val="000000"/>
                </a:solidFill>
                <a:latin typeface="+mn-ea"/>
                <a:cs typeface="Times New Roman"/>
              </a:rPr>
              <a:t/>
            </a:r>
            <a:br>
              <a:rPr lang="en-US" altLang="ja-JP" dirty="0" smtClean="0">
                <a:solidFill>
                  <a:srgbClr val="000000"/>
                </a:solidFill>
                <a:latin typeface="+mn-ea"/>
                <a:cs typeface="Times New Roman"/>
              </a:rPr>
            </a:br>
            <a:r>
              <a:rPr lang="ja-JP" altLang="en-US" dirty="0" smtClean="0">
                <a:solidFill>
                  <a:srgbClr val="000000"/>
                </a:solidFill>
                <a:latin typeface="+mn-ea"/>
                <a:cs typeface="Times New Roman"/>
              </a:rPr>
              <a:t>　地質</a:t>
            </a:r>
            <a:r>
              <a:rPr lang="ja-JP" altLang="en-US" dirty="0">
                <a:solidFill>
                  <a:srgbClr val="000000"/>
                </a:solidFill>
                <a:latin typeface="+mn-ea"/>
                <a:cs typeface="Times New Roman"/>
              </a:rPr>
              <a:t>条件や地域の降雨特性による解除時間（ルール）</a:t>
            </a:r>
            <a:r>
              <a:rPr lang="ja-JP" altLang="en-US" dirty="0" smtClean="0">
                <a:solidFill>
                  <a:srgbClr val="000000"/>
                </a:solidFill>
                <a:latin typeface="+mn-ea"/>
                <a:cs typeface="Times New Roman"/>
              </a:rPr>
              <a:t>の見直しを検討</a:t>
            </a:r>
            <a:r>
              <a:rPr lang="ja-JP" altLang="en-US" dirty="0">
                <a:solidFill>
                  <a:srgbClr val="000000"/>
                </a:solidFill>
                <a:latin typeface="+mn-ea"/>
                <a:cs typeface="Times New Roman"/>
              </a:rPr>
              <a:t>する</a:t>
            </a:r>
            <a:endParaRPr lang="en-US" altLang="ja-JP" dirty="0">
              <a:solidFill>
                <a:srgbClr val="000000"/>
              </a:solidFill>
              <a:latin typeface="+mn-ea"/>
              <a:cs typeface="Times New Roman"/>
            </a:endParaRPr>
          </a:p>
          <a:p>
            <a:pPr marL="342900" indent="-342900">
              <a:buFont typeface="Wingdings" panose="05000000000000000000" pitchFamily="2" charset="2"/>
              <a:buChar char="Ø"/>
            </a:pPr>
            <a:r>
              <a:rPr lang="ja-JP" altLang="en-US" dirty="0" smtClean="0">
                <a:solidFill>
                  <a:srgbClr val="000000"/>
                </a:solidFill>
                <a:latin typeface="+mn-ea"/>
                <a:cs typeface="Meiryo UI" panose="020B0604030504040204" pitchFamily="50" charset="-128"/>
              </a:rPr>
              <a:t>モニタリング項目：</a:t>
            </a:r>
            <a:endParaRPr lang="en-US" altLang="ja-JP" dirty="0">
              <a:solidFill>
                <a:srgbClr val="000000"/>
              </a:solidFill>
              <a:latin typeface="+mn-ea"/>
              <a:cs typeface="Meiryo UI" panose="020B0604030504040204" pitchFamily="50" charset="-128"/>
            </a:endParaRPr>
          </a:p>
          <a:p>
            <a:pPr marL="342900" indent="-342900">
              <a:buFont typeface="Wingdings" panose="05000000000000000000" pitchFamily="2" charset="2"/>
              <a:buChar char="Ø"/>
            </a:pPr>
            <a:endParaRPr lang="en-US" altLang="ja-JP" dirty="0">
              <a:solidFill>
                <a:srgbClr val="000000"/>
              </a:solidFill>
              <a:latin typeface="+mn-ea"/>
              <a:cs typeface="Times New Roman"/>
            </a:endParaRPr>
          </a:p>
          <a:p>
            <a:pPr marL="342900" indent="-342900">
              <a:buFont typeface="Wingdings" panose="05000000000000000000" pitchFamily="2" charset="2"/>
              <a:buChar char="Ø"/>
            </a:pPr>
            <a:endParaRPr lang="en-US" altLang="ja-JP" dirty="0">
              <a:solidFill>
                <a:srgbClr val="000000"/>
              </a:solidFill>
              <a:latin typeface="+mn-ea"/>
              <a:cs typeface="Times New Roman"/>
            </a:endParaRPr>
          </a:p>
          <a:p>
            <a:pPr marL="342900" indent="-342900">
              <a:buFont typeface="Wingdings" panose="05000000000000000000" pitchFamily="2" charset="2"/>
              <a:buChar char="Ø"/>
            </a:pPr>
            <a:endParaRPr lang="en-US" altLang="ja-JP" dirty="0">
              <a:solidFill>
                <a:srgbClr val="000000"/>
              </a:solidFill>
              <a:latin typeface="+mn-ea"/>
              <a:cs typeface="Times New Roman"/>
            </a:endParaRPr>
          </a:p>
          <a:p>
            <a:pPr marL="342900" indent="-342900">
              <a:buFont typeface="Wingdings" panose="05000000000000000000" pitchFamily="2" charset="2"/>
              <a:buChar char="Ø"/>
            </a:pPr>
            <a:endParaRPr lang="en-US" altLang="ja-JP" dirty="0">
              <a:solidFill>
                <a:srgbClr val="000000"/>
              </a:solidFill>
              <a:latin typeface="+mn-ea"/>
              <a:cs typeface="Times New Roman"/>
            </a:endParaRPr>
          </a:p>
          <a:p>
            <a:endParaRPr lang="en-US" altLang="ja-JP" dirty="0" smtClean="0">
              <a:solidFill>
                <a:srgbClr val="000000"/>
              </a:solidFill>
              <a:latin typeface="+mn-ea"/>
              <a:cs typeface="Times New Roman"/>
            </a:endParaRPr>
          </a:p>
          <a:p>
            <a:pPr marL="342900" indent="-342900">
              <a:spcBef>
                <a:spcPts val="600"/>
              </a:spcBef>
              <a:buFont typeface="Wingdings" panose="05000000000000000000" pitchFamily="2" charset="2"/>
              <a:buChar char="Ø"/>
            </a:pPr>
            <a:r>
              <a:rPr lang="ja-JP" altLang="en-US" dirty="0" smtClean="0">
                <a:solidFill>
                  <a:srgbClr val="000000"/>
                </a:solidFill>
                <a:latin typeface="+mn-ea"/>
                <a:cs typeface="Times New Roman"/>
              </a:rPr>
              <a:t>モニタリング箇所：</a:t>
            </a:r>
            <a:endParaRPr lang="en-US" altLang="ja-JP" dirty="0" smtClean="0">
              <a:solidFill>
                <a:srgbClr val="000000"/>
              </a:solidFill>
              <a:latin typeface="+mn-ea"/>
              <a:cs typeface="Times New Roman"/>
            </a:endParaRPr>
          </a:p>
          <a:p>
            <a:pPr marL="536575" indent="174625"/>
            <a:r>
              <a:rPr lang="ja-JP" altLang="en-US" dirty="0" smtClean="0">
                <a:solidFill>
                  <a:srgbClr val="000000"/>
                </a:solidFill>
                <a:latin typeface="+mn-ea"/>
                <a:cs typeface="Times New Roman"/>
              </a:rPr>
              <a:t>比較的</a:t>
            </a:r>
            <a:r>
              <a:rPr lang="ja-JP" altLang="en-US" dirty="0">
                <a:solidFill>
                  <a:srgbClr val="000000"/>
                </a:solidFill>
                <a:latin typeface="+mn-ea"/>
                <a:cs typeface="Times New Roman"/>
              </a:rPr>
              <a:t>過去の被害が</a:t>
            </a:r>
            <a:r>
              <a:rPr lang="ja-JP" altLang="en-US" dirty="0" smtClean="0">
                <a:solidFill>
                  <a:srgbClr val="000000"/>
                </a:solidFill>
                <a:latin typeface="+mn-ea"/>
                <a:cs typeface="Times New Roman"/>
              </a:rPr>
              <a:t>多く、地質</a:t>
            </a:r>
            <a:r>
              <a:rPr lang="ja-JP" altLang="en-US" dirty="0">
                <a:solidFill>
                  <a:srgbClr val="000000"/>
                </a:solidFill>
                <a:latin typeface="+mn-ea"/>
                <a:cs typeface="Times New Roman"/>
              </a:rPr>
              <a:t>による差を比較するために以下の２地点とする</a:t>
            </a:r>
            <a:endParaRPr lang="en-US" altLang="ja-JP" dirty="0">
              <a:solidFill>
                <a:srgbClr val="000000"/>
              </a:solidFill>
              <a:latin typeface="+mn-ea"/>
              <a:cs typeface="Times New Roman"/>
            </a:endParaRPr>
          </a:p>
          <a:p>
            <a:pPr marL="536575" indent="174625"/>
            <a:r>
              <a:rPr lang="ja-JP" altLang="en-US" dirty="0">
                <a:solidFill>
                  <a:srgbClr val="000000"/>
                </a:solidFill>
                <a:latin typeface="+mn-ea"/>
                <a:cs typeface="Times New Roman"/>
              </a:rPr>
              <a:t>・泥岩・砂岩系（丹波層群）（北摂地域）</a:t>
            </a:r>
            <a:endParaRPr lang="en-US" altLang="ja-JP" dirty="0">
              <a:solidFill>
                <a:srgbClr val="000000"/>
              </a:solidFill>
              <a:latin typeface="+mn-ea"/>
              <a:cs typeface="Times New Roman"/>
            </a:endParaRPr>
          </a:p>
          <a:p>
            <a:pPr marL="536575" indent="174625"/>
            <a:r>
              <a:rPr lang="ja-JP" altLang="en-US" dirty="0">
                <a:solidFill>
                  <a:srgbClr val="000000"/>
                </a:solidFill>
                <a:latin typeface="+mn-ea"/>
                <a:cs typeface="Times New Roman"/>
              </a:rPr>
              <a:t>・花崗岩系（金剛</a:t>
            </a:r>
            <a:r>
              <a:rPr lang="ja-JP" altLang="en-US" dirty="0" smtClean="0">
                <a:solidFill>
                  <a:srgbClr val="000000"/>
                </a:solidFill>
                <a:latin typeface="+mn-ea"/>
                <a:cs typeface="Times New Roman"/>
              </a:rPr>
              <a:t>和泉</a:t>
            </a:r>
            <a:r>
              <a:rPr lang="ja-JP" altLang="en-US" dirty="0">
                <a:solidFill>
                  <a:srgbClr val="000000"/>
                </a:solidFill>
                <a:latin typeface="+mn-ea"/>
                <a:cs typeface="Times New Roman"/>
              </a:rPr>
              <a:t>又</a:t>
            </a:r>
            <a:r>
              <a:rPr lang="ja-JP" altLang="en-US" dirty="0" smtClean="0">
                <a:solidFill>
                  <a:srgbClr val="000000"/>
                </a:solidFill>
                <a:latin typeface="+mn-ea"/>
                <a:cs typeface="Times New Roman"/>
              </a:rPr>
              <a:t>は北河内地域）</a:t>
            </a:r>
            <a:endParaRPr lang="en-US" altLang="ja-JP" dirty="0">
              <a:solidFill>
                <a:srgbClr val="000000"/>
              </a:solidFill>
              <a:latin typeface="+mn-ea"/>
              <a:cs typeface="Times New Roman"/>
            </a:endParaRPr>
          </a:p>
        </p:txBody>
      </p:sp>
      <p:sp>
        <p:nvSpPr>
          <p:cNvPr id="7" name="円/楕円 6"/>
          <p:cNvSpPr/>
          <p:nvPr/>
        </p:nvSpPr>
        <p:spPr>
          <a:xfrm rot="4817983">
            <a:off x="7200489" y="1290901"/>
            <a:ext cx="670587" cy="19540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rot="3587323">
            <a:off x="7605327" y="4169453"/>
            <a:ext cx="670587" cy="19540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2" name="表 11"/>
          <p:cNvGraphicFramePr>
            <a:graphicFrameLocks noGrp="1"/>
          </p:cNvGraphicFramePr>
          <p:nvPr>
            <p:extLst>
              <p:ext uri="{D42A27DB-BD31-4B8C-83A1-F6EECF244321}">
                <p14:modId xmlns:p14="http://schemas.microsoft.com/office/powerpoint/2010/main" val="710969841"/>
              </p:ext>
            </p:extLst>
          </p:nvPr>
        </p:nvGraphicFramePr>
        <p:xfrm>
          <a:off x="815016" y="3100194"/>
          <a:ext cx="3672408" cy="1264910"/>
        </p:xfrm>
        <a:graphic>
          <a:graphicData uri="http://schemas.openxmlformats.org/drawingml/2006/table">
            <a:tbl>
              <a:tblPr firstRow="1" bandRow="1">
                <a:tableStyleId>{5C22544A-7EE6-4342-B048-85BDC9FD1C3A}</a:tableStyleId>
              </a:tblPr>
              <a:tblGrid>
                <a:gridCol w="1368448">
                  <a:extLst>
                    <a:ext uri="{9D8B030D-6E8A-4147-A177-3AD203B41FA5}">
                      <a16:colId xmlns="" xmlns:a16="http://schemas.microsoft.com/office/drawing/2014/main" val="20000"/>
                    </a:ext>
                  </a:extLst>
                </a:gridCol>
                <a:gridCol w="2303960">
                  <a:extLst>
                    <a:ext uri="{9D8B030D-6E8A-4147-A177-3AD203B41FA5}">
                      <a16:colId xmlns="" xmlns:a16="http://schemas.microsoft.com/office/drawing/2014/main" val="20001"/>
                    </a:ext>
                  </a:extLst>
                </a:gridCol>
              </a:tblGrid>
              <a:tr h="382823">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項　目</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測　定</a:t>
                      </a:r>
                    </a:p>
                  </a:txBody>
                  <a:tcPr anchor="ctr"/>
                </a:tc>
                <a:extLst>
                  <a:ext uri="{0D108BD9-81ED-4DB2-BD59-A6C34878D82A}">
                    <a16:rowId xmlns="" xmlns:a16="http://schemas.microsoft.com/office/drawing/2014/main" val="10000"/>
                  </a:ext>
                </a:extLst>
              </a:tr>
              <a:tr h="294029">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降水量</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雨　量</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 xmlns:a16="http://schemas.microsoft.com/office/drawing/2014/main" val="10001"/>
                  </a:ext>
                </a:extLst>
              </a:tr>
              <a:tr h="294029">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温　度</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土中温度</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294029">
                <a:tc>
                  <a:txBody>
                    <a:bodyPr/>
                    <a:lstStyle/>
                    <a:p>
                      <a:pPr marL="0" algn="ctr" rtl="0" eaLnBrk="1" latinLnBrk="0" hangingPunct="1"/>
                      <a:r>
                        <a:rPr kumimoji="1" lang="ja-JP" altLang="en-US" sz="120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雨水浸透挙動</a:t>
                      </a:r>
                      <a:endParaRPr kumimoji="1" lang="ja-JP" altLang="en-US" sz="120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r>
                        <a:rPr kumimoji="1" lang="ja-JP" altLang="en-US" sz="120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土中水分</a:t>
                      </a:r>
                      <a:endParaRPr kumimoji="1" lang="ja-JP" altLang="en-US" sz="120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bl>
          </a:graphicData>
        </a:graphic>
      </p:graphicFrame>
      <p:sp>
        <p:nvSpPr>
          <p:cNvPr id="6" name="Text Box 2"/>
          <p:cNvSpPr txBox="1">
            <a:spLocks noChangeArrowheads="1"/>
          </p:cNvSpPr>
          <p:nvPr/>
        </p:nvSpPr>
        <p:spPr bwMode="auto">
          <a:xfrm>
            <a:off x="5189241" y="4869160"/>
            <a:ext cx="1187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a:ln>
                  <a:noFill/>
                </a:ln>
                <a:solidFill>
                  <a:schemeClr val="tx1"/>
                </a:solidFill>
                <a:effectLst/>
                <a:latin typeface="ＭＳ ゴシック" pitchFamily="49" charset="-128"/>
                <a:ea typeface="ＭＳ ゴシック" pitchFamily="49" charset="-128"/>
                <a:cs typeface="ＭＳ Ｐゴシック" pitchFamily="50" charset="-128"/>
              </a:rPr>
              <a:t>● </a:t>
            </a:r>
            <a:r>
              <a:rPr kumimoji="1" lang="ja-JP" altLang="en-US" sz="800" b="0" i="0" u="none" strike="noStrike" cap="none" normalizeH="0" baseline="0">
                <a:ln>
                  <a:noFill/>
                </a:ln>
                <a:solidFill>
                  <a:schemeClr val="tx1"/>
                </a:solidFill>
                <a:effectLst/>
                <a:latin typeface="ＭＳ ゴシック" pitchFamily="49" charset="-128"/>
                <a:ea typeface="ＭＳ ゴシック" pitchFamily="49" charset="-128"/>
                <a:cs typeface="ＭＳ Ｐゴシック" pitchFamily="50" charset="-128"/>
              </a:rPr>
              <a:t>斜面災害発生地点</a:t>
            </a: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テキスト ボックス 7"/>
          <p:cNvSpPr txBox="1"/>
          <p:nvPr/>
        </p:nvSpPr>
        <p:spPr>
          <a:xfrm>
            <a:off x="6927568" y="1495857"/>
            <a:ext cx="800219" cy="276999"/>
          </a:xfrm>
          <a:prstGeom prst="rect">
            <a:avLst/>
          </a:prstGeom>
          <a:solidFill>
            <a:schemeClr val="bg1"/>
          </a:solidFill>
          <a:ln>
            <a:solidFill>
              <a:schemeClr val="tx1"/>
            </a:solidFill>
            <a:prstDash val="solid"/>
          </a:ln>
        </p:spPr>
        <p:txBody>
          <a:bodyPr wrap="none" rtlCol="0">
            <a:spAutoFit/>
          </a:bodyPr>
          <a:lstStyle/>
          <a:p>
            <a:r>
              <a:rPr kumimoji="1"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北摂地域</a:t>
            </a:r>
          </a:p>
        </p:txBody>
      </p:sp>
      <p:sp>
        <p:nvSpPr>
          <p:cNvPr id="13" name="テキスト ボックス 12"/>
          <p:cNvSpPr txBox="1"/>
          <p:nvPr/>
        </p:nvSpPr>
        <p:spPr>
          <a:xfrm>
            <a:off x="7535782" y="5653222"/>
            <a:ext cx="1107996" cy="276999"/>
          </a:xfrm>
          <a:prstGeom prst="rect">
            <a:avLst/>
          </a:prstGeom>
          <a:solidFill>
            <a:schemeClr val="bg1"/>
          </a:solidFill>
          <a:ln>
            <a:solidFill>
              <a:schemeClr val="tx1"/>
            </a:solidFill>
            <a:prstDash val="solid"/>
          </a:ln>
        </p:spPr>
        <p:txBody>
          <a:bodyPr wrap="none" rtlCol="0">
            <a:spAutoFit/>
          </a:bodyPr>
          <a:lstStyle/>
          <a:p>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金剛和泉</a:t>
            </a:r>
            <a:r>
              <a:rPr kumimoji="1"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地域</a:t>
            </a:r>
          </a:p>
        </p:txBody>
      </p:sp>
      <p:sp>
        <p:nvSpPr>
          <p:cNvPr id="15" name="円/楕円 14"/>
          <p:cNvSpPr/>
          <p:nvPr/>
        </p:nvSpPr>
        <p:spPr>
          <a:xfrm rot="1646207">
            <a:off x="8234801" y="2629464"/>
            <a:ext cx="529122" cy="10196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7164289" y="3356992"/>
            <a:ext cx="1057868" cy="276999"/>
          </a:xfrm>
          <a:prstGeom prst="rect">
            <a:avLst/>
          </a:prstGeom>
          <a:solidFill>
            <a:schemeClr val="bg1"/>
          </a:solidFill>
          <a:ln>
            <a:solidFill>
              <a:schemeClr val="tx1"/>
            </a:solidFill>
            <a:prstDash val="solid"/>
          </a:ln>
        </p:spPr>
        <p:txBody>
          <a:bodyPr wrap="square" rtlCol="0">
            <a:spAutoFit/>
          </a:bodyPr>
          <a:lstStyle/>
          <a:p>
            <a:r>
              <a:rPr lang="ja-JP" altLang="en-US" sz="1200" dirty="0" smtClean="0">
                <a:latin typeface="HGSｺﾞｼｯｸM" panose="020B0600000000000000" pitchFamily="50" charset="-128"/>
                <a:ea typeface="HGSｺﾞｼｯｸM" panose="020B0600000000000000" pitchFamily="50" charset="-128"/>
                <a:cs typeface="Meiryo UI" panose="020B0604030504040204" pitchFamily="50" charset="-128"/>
              </a:rPr>
              <a:t>北河内地域</a:t>
            </a:r>
            <a:endParaRPr kumimoji="1"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8697531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2800" dirty="0">
                <a:latin typeface="HGSｺﾞｼｯｸM" panose="020B0600000000000000" pitchFamily="50" charset="-128"/>
                <a:ea typeface="HGSｺﾞｼｯｸM" panose="020B0600000000000000" pitchFamily="50" charset="-128"/>
              </a:rPr>
              <a:t>３．</a:t>
            </a:r>
            <a:r>
              <a:rPr lang="ja-JP" altLang="en-US" dirty="0">
                <a:latin typeface="HGSｺﾞｼｯｸM" panose="020B0600000000000000" pitchFamily="50" charset="-128"/>
                <a:ea typeface="HGSｺﾞｼｯｸM" panose="020B0600000000000000" pitchFamily="50" charset="-128"/>
              </a:rPr>
              <a:t>規制発令の解除基準の見直しの検討</a:t>
            </a:r>
            <a:r>
              <a:rPr lang="en-US" altLang="ja-JP" dirty="0">
                <a:latin typeface="HGSｺﾞｼｯｸM" panose="020B0600000000000000" pitchFamily="50" charset="-128"/>
                <a:ea typeface="HGSｺﾞｼｯｸM" panose="020B0600000000000000" pitchFamily="50" charset="-128"/>
              </a:rPr>
              <a:t/>
            </a:r>
            <a:br>
              <a:rPr lang="en-US" altLang="ja-JP" dirty="0">
                <a:latin typeface="HGSｺﾞｼｯｸM" panose="020B0600000000000000" pitchFamily="50" charset="-128"/>
                <a:ea typeface="HGSｺﾞｼｯｸM" panose="020B0600000000000000" pitchFamily="50" charset="-128"/>
              </a:rPr>
            </a:br>
            <a:r>
              <a:rPr lang="ja-JP" altLang="en-US" sz="2400" dirty="0">
                <a:latin typeface="HGSｺﾞｼｯｸM" panose="020B0600000000000000" pitchFamily="50" charset="-128"/>
                <a:ea typeface="HGSｺﾞｼｯｸM" panose="020B0600000000000000" pitchFamily="50" charset="-128"/>
              </a:rPr>
              <a:t>　</a:t>
            </a:r>
            <a:r>
              <a:rPr lang="en-US" altLang="ja-JP" sz="2400" dirty="0">
                <a:latin typeface="HGSｺﾞｼｯｸM" panose="020B0600000000000000" pitchFamily="50" charset="-128"/>
                <a:ea typeface="HGSｺﾞｼｯｸM" panose="020B0600000000000000" pitchFamily="50" charset="-128"/>
              </a:rPr>
              <a:t>2</a:t>
            </a:r>
            <a:r>
              <a:rPr lang="ja-JP" altLang="en-US" sz="2400" dirty="0">
                <a:latin typeface="HGSｺﾞｼｯｸM" panose="020B0600000000000000" pitchFamily="50" charset="-128"/>
                <a:ea typeface="HGSｺﾞｼｯｸM" panose="020B0600000000000000" pitchFamily="50" charset="-128"/>
              </a:rPr>
              <a:t>）基本項目： ④</a:t>
            </a:r>
            <a:r>
              <a:rPr lang="ja-JP" altLang="en-US" sz="2400" dirty="0" smtClean="0">
                <a:latin typeface="HGSｺﾞｼｯｸM" panose="020B0600000000000000" pitchFamily="50" charset="-128"/>
                <a:ea typeface="HGSｺﾞｼｯｸM" panose="020B0600000000000000" pitchFamily="50" charset="-128"/>
              </a:rPr>
              <a:t>モニタリング</a:t>
            </a:r>
            <a:r>
              <a:rPr lang="ja-JP" altLang="en-US" sz="2200" dirty="0">
                <a:latin typeface="HGSｺﾞｼｯｸM" panose="020B0600000000000000" pitchFamily="50" charset="-128"/>
                <a:ea typeface="HGSｺﾞｼｯｸM" panose="020B0600000000000000" pitchFamily="50" charset="-128"/>
              </a:rPr>
              <a:t>　～</a:t>
            </a:r>
            <a:r>
              <a:rPr lang="ja-JP" altLang="en-US" sz="2200" dirty="0" smtClean="0">
                <a:latin typeface="HGSｺﾞｼｯｸM" panose="020B0600000000000000" pitchFamily="50" charset="-128"/>
                <a:ea typeface="HGSｺﾞｼｯｸM" panose="020B0600000000000000" pitchFamily="50" charset="-128"/>
              </a:rPr>
              <a:t>計測システムの概略～</a:t>
            </a:r>
            <a:endParaRPr kumimoji="1" lang="ja-JP" altLang="en-US" sz="2200" dirty="0"/>
          </a:p>
        </p:txBody>
      </p:sp>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57</a:t>
            </a:fld>
            <a:endParaRPr kumimoji="1" lang="ja-JP" altLang="en-US"/>
          </a:p>
        </p:txBody>
      </p:sp>
      <p:pic>
        <p:nvPicPr>
          <p:cNvPr id="3092" name="図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4774" y="2967355"/>
            <a:ext cx="3803650"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22" name="Rectangle 24"/>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4" name="正方形/長方形 23"/>
          <p:cNvSpPr/>
          <p:nvPr/>
        </p:nvSpPr>
        <p:spPr>
          <a:xfrm>
            <a:off x="5850634" y="5805264"/>
            <a:ext cx="1569660" cy="369332"/>
          </a:xfrm>
          <a:prstGeom prst="rect">
            <a:avLst/>
          </a:prstGeom>
        </p:spPr>
        <p:txBody>
          <a:bodyPr wrap="none">
            <a:spAutoFit/>
          </a:bodyPr>
          <a:lstStyle/>
          <a:p>
            <a:r>
              <a:rPr lang="ja-JP" altLang="en-US" dirty="0" smtClean="0"/>
              <a:t>計測</a:t>
            </a:r>
            <a:r>
              <a:rPr lang="ja-JP" altLang="ja-JP" dirty="0" smtClean="0"/>
              <a:t>状況</a:t>
            </a:r>
            <a:r>
              <a:rPr lang="ja-JP" altLang="ja-JP" dirty="0"/>
              <a:t>の例</a:t>
            </a:r>
            <a:endParaRPr lang="ja-JP" altLang="en-US" dirty="0"/>
          </a:p>
        </p:txBody>
      </p:sp>
      <p:sp>
        <p:nvSpPr>
          <p:cNvPr id="23" name="テキスト ボックス 22"/>
          <p:cNvSpPr txBox="1"/>
          <p:nvPr/>
        </p:nvSpPr>
        <p:spPr>
          <a:xfrm>
            <a:off x="1073681" y="1268760"/>
            <a:ext cx="7170727" cy="1477328"/>
          </a:xfrm>
          <a:prstGeom prst="rect">
            <a:avLst/>
          </a:prstGeom>
          <a:noFill/>
          <a:ln>
            <a:solidFill>
              <a:schemeClr val="tx1"/>
            </a:solidFill>
            <a:prstDash val="solid"/>
          </a:ln>
        </p:spPr>
        <p:txBody>
          <a:bodyPr wrap="square" rtlCol="0">
            <a:spAutoFit/>
          </a:bodyPr>
          <a:lstStyle/>
          <a:p>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　斜面</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の安定性に密接な関係があると</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考えられる土中水分</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土壌水分量</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および土中温度の挙動に注目し、観測された降雨に対する土中水</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挙動</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の応答性</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を</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検討する。</a:t>
            </a:r>
            <a:endPar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代表的な２地点でモニタリングを実施し、地質による差を比較検討する。</a:t>
            </a:r>
            <a:endParaRPr kumimoji="1"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grpSp>
        <p:nvGrpSpPr>
          <p:cNvPr id="26" name="グループ化 25"/>
          <p:cNvGrpSpPr/>
          <p:nvPr/>
        </p:nvGrpSpPr>
        <p:grpSpPr>
          <a:xfrm>
            <a:off x="975891" y="2832695"/>
            <a:ext cx="3324225" cy="3476625"/>
            <a:chOff x="975891" y="2832695"/>
            <a:chExt cx="3324225" cy="3476625"/>
          </a:xfrm>
        </p:grpSpPr>
        <p:grpSp>
          <p:nvGrpSpPr>
            <p:cNvPr id="25" name="グループ化 24"/>
            <p:cNvGrpSpPr/>
            <p:nvPr/>
          </p:nvGrpSpPr>
          <p:grpSpPr>
            <a:xfrm>
              <a:off x="975891" y="2832695"/>
              <a:ext cx="3324225" cy="3476625"/>
              <a:chOff x="975891" y="2832695"/>
              <a:chExt cx="3324225" cy="3476625"/>
            </a:xfrm>
          </p:grpSpPr>
          <p:graphicFrame>
            <p:nvGraphicFramePr>
              <p:cNvPr id="7" name="オブジェクト 6"/>
              <p:cNvGraphicFramePr>
                <a:graphicFrameLocks noChangeAspect="1"/>
              </p:cNvGraphicFramePr>
              <p:nvPr>
                <p:extLst>
                  <p:ext uri="{D42A27DB-BD31-4B8C-83A1-F6EECF244321}">
                    <p14:modId xmlns:p14="http://schemas.microsoft.com/office/powerpoint/2010/main" val="179955725"/>
                  </p:ext>
                </p:extLst>
              </p:nvPr>
            </p:nvGraphicFramePr>
            <p:xfrm>
              <a:off x="975891" y="2832695"/>
              <a:ext cx="3324225" cy="3476625"/>
            </p:xfrm>
            <a:graphic>
              <a:graphicData uri="http://schemas.openxmlformats.org/presentationml/2006/ole">
                <mc:AlternateContent xmlns:mc="http://schemas.openxmlformats.org/markup-compatibility/2006">
                  <mc:Choice xmlns:v="urn:schemas-microsoft-com:vml" Requires="v">
                    <p:oleObj spid="_x0000_s4183" name="Picture" r:id="rId5" imgW="3320796" imgH="3476244" progId="Word.Picture.8">
                      <p:embed/>
                    </p:oleObj>
                  </mc:Choice>
                  <mc:Fallback>
                    <p:oleObj name="Picture" r:id="rId5" imgW="3320796" imgH="3476244" progId="Word.Pictur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5891" y="2832695"/>
                            <a:ext cx="3324225" cy="3476625"/>
                          </a:xfrm>
                          <a:prstGeom prst="rect">
                            <a:avLst/>
                          </a:prstGeom>
                          <a:solidFill>
                            <a:srgbClr val="CCFFFF"/>
                          </a:solidFill>
                          <a:ln w="9525">
                            <a:solidFill>
                              <a:srgbClr val="000000"/>
                            </a:solidFill>
                            <a:miter lim="800000"/>
                            <a:headEnd/>
                            <a:tailEnd/>
                          </a:ln>
                        </p:spPr>
                      </p:pic>
                    </p:oleObj>
                  </mc:Fallback>
                </mc:AlternateContent>
              </a:graphicData>
            </a:graphic>
          </p:graphicFrame>
          <p:sp>
            <p:nvSpPr>
              <p:cNvPr id="8" name="AutoShape 17"/>
              <p:cNvSpPr>
                <a:spLocks noChangeArrowheads="1"/>
              </p:cNvSpPr>
              <p:nvPr/>
            </p:nvSpPr>
            <p:spPr bwMode="auto">
              <a:xfrm>
                <a:off x="3416196" y="4475440"/>
                <a:ext cx="59690" cy="149860"/>
              </a:xfrm>
              <a:prstGeom prst="roundRect">
                <a:avLst>
                  <a:gd name="adj" fmla="val 50000"/>
                </a:avLst>
              </a:prstGeom>
              <a:solidFill>
                <a:srgbClr val="FF0000"/>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endParaRPr lang="ja-JP" altLang="en-US"/>
              </a:p>
            </p:txBody>
          </p:sp>
          <p:sp>
            <p:nvSpPr>
              <p:cNvPr id="9" name="Text Box 16"/>
              <p:cNvSpPr txBox="1">
                <a:spLocks noChangeArrowheads="1"/>
              </p:cNvSpPr>
              <p:nvPr/>
            </p:nvSpPr>
            <p:spPr bwMode="auto">
              <a:xfrm>
                <a:off x="3348251" y="4652605"/>
                <a:ext cx="696595"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土</a:t>
                </a:r>
                <a:r>
                  <a:rPr kumimoji="1" lang="ja-JP" altLang="en-US" sz="8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中</a:t>
                </a:r>
                <a:r>
                  <a:rPr kumimoji="1" lang="ja-JP" altLang="ja-JP" sz="8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水分</a:t>
                </a:r>
                <a:endParaRPr kumimoji="1" lang="en-US" altLang="ja-JP" sz="8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＋温度</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 name="Oval 15"/>
              <p:cNvSpPr>
                <a:spLocks noChangeArrowheads="1"/>
              </p:cNvSpPr>
              <p:nvPr/>
            </p:nvSpPr>
            <p:spPr bwMode="auto">
              <a:xfrm flipH="1">
                <a:off x="3334916" y="4475440"/>
                <a:ext cx="68580" cy="149860"/>
              </a:xfrm>
              <a:prstGeom prst="ellipse">
                <a:avLst/>
              </a:prstGeom>
              <a:solidFill>
                <a:srgbClr val="800080"/>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endParaRPr lang="ja-JP" altLang="en-US"/>
              </a:p>
            </p:txBody>
          </p:sp>
          <p:sp>
            <p:nvSpPr>
              <p:cNvPr id="11" name="Rectangle 14"/>
              <p:cNvSpPr>
                <a:spLocks noChangeArrowheads="1"/>
              </p:cNvSpPr>
              <p:nvPr/>
            </p:nvSpPr>
            <p:spPr bwMode="auto">
              <a:xfrm>
                <a:off x="1073681" y="4763730"/>
                <a:ext cx="581025" cy="542925"/>
              </a:xfrm>
              <a:prstGeom prst="rect">
                <a:avLst/>
              </a:prstGeom>
              <a:solidFill>
                <a:srgbClr val="FFCC99">
                  <a:alpha val="60001"/>
                </a:srgbClr>
              </a:solidFill>
              <a:ln w="38100" cmpd="dbl">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p>
            </p:txBody>
          </p:sp>
          <p:sp>
            <p:nvSpPr>
              <p:cNvPr id="12" name="Text Box 13"/>
              <p:cNvSpPr txBox="1">
                <a:spLocks noChangeArrowheads="1"/>
              </p:cNvSpPr>
              <p:nvPr/>
            </p:nvSpPr>
            <p:spPr bwMode="auto">
              <a:xfrm>
                <a:off x="1113051" y="4834215"/>
                <a:ext cx="53276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ﾃﾞｰﾀﾛｶﾞｰ</a:t>
                </a:r>
                <a:endParaRPr kumimoji="1" lang="en-US" altLang="ja-JP"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ja-JP" altLang="en-US" sz="1000" b="1" dirty="0">
                    <a:latin typeface="Arial" pitchFamily="34" charset="0"/>
                    <a:ea typeface="ＭＳ Ｐゴシック" pitchFamily="50" charset="-128"/>
                    <a:cs typeface="ＭＳ Ｐゴシック" pitchFamily="50" charset="-128"/>
                  </a:rPr>
                  <a:t>ﾕﾆｯﾄ</a:t>
                </a:r>
                <a:endParaRPr kumimoji="1" lang="ja-JP" altLang="ja-JP" sz="10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3" name="Oval 11"/>
              <p:cNvSpPr>
                <a:spLocks noChangeArrowheads="1"/>
              </p:cNvSpPr>
              <p:nvPr/>
            </p:nvSpPr>
            <p:spPr bwMode="auto">
              <a:xfrm flipH="1">
                <a:off x="2888511" y="4927560"/>
                <a:ext cx="68580" cy="149860"/>
              </a:xfrm>
              <a:prstGeom prst="ellipse">
                <a:avLst/>
              </a:prstGeom>
              <a:solidFill>
                <a:srgbClr val="800080"/>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endParaRPr lang="ja-JP" altLang="en-US"/>
              </a:p>
            </p:txBody>
          </p:sp>
          <p:sp>
            <p:nvSpPr>
              <p:cNvPr id="14" name="AutoShape 10"/>
              <p:cNvSpPr>
                <a:spLocks noChangeArrowheads="1"/>
              </p:cNvSpPr>
              <p:nvPr/>
            </p:nvSpPr>
            <p:spPr bwMode="auto">
              <a:xfrm>
                <a:off x="2957091" y="4927560"/>
                <a:ext cx="59690" cy="149860"/>
              </a:xfrm>
              <a:prstGeom prst="roundRect">
                <a:avLst>
                  <a:gd name="adj" fmla="val 50000"/>
                </a:avLst>
              </a:prstGeom>
              <a:solidFill>
                <a:srgbClr val="FF0000"/>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endParaRPr lang="ja-JP" altLang="en-US"/>
              </a:p>
            </p:txBody>
          </p:sp>
          <p:sp>
            <p:nvSpPr>
              <p:cNvPr id="15" name="AutoShape 9"/>
              <p:cNvSpPr>
                <a:spLocks noChangeArrowheads="1"/>
              </p:cNvSpPr>
              <p:nvPr/>
            </p:nvSpPr>
            <p:spPr bwMode="auto">
              <a:xfrm>
                <a:off x="2373526" y="5286970"/>
                <a:ext cx="59690" cy="149860"/>
              </a:xfrm>
              <a:prstGeom prst="roundRect">
                <a:avLst>
                  <a:gd name="adj" fmla="val 50000"/>
                </a:avLst>
              </a:prstGeom>
              <a:solidFill>
                <a:srgbClr val="FF0000"/>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endParaRPr lang="ja-JP" altLang="en-US"/>
              </a:p>
            </p:txBody>
          </p:sp>
          <p:sp>
            <p:nvSpPr>
              <p:cNvPr id="16" name="Oval 8"/>
              <p:cNvSpPr>
                <a:spLocks noChangeArrowheads="1"/>
              </p:cNvSpPr>
              <p:nvPr/>
            </p:nvSpPr>
            <p:spPr bwMode="auto">
              <a:xfrm flipH="1">
                <a:off x="2297961" y="5286970"/>
                <a:ext cx="68580" cy="149860"/>
              </a:xfrm>
              <a:prstGeom prst="ellipse">
                <a:avLst/>
              </a:prstGeom>
              <a:solidFill>
                <a:srgbClr val="800080"/>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endParaRPr lang="ja-JP" altLang="en-US"/>
              </a:p>
            </p:txBody>
          </p:sp>
          <p:sp>
            <p:nvSpPr>
              <p:cNvPr id="17" name="Freeform 7"/>
              <p:cNvSpPr>
                <a:spLocks/>
              </p:cNvSpPr>
              <p:nvPr/>
            </p:nvSpPr>
            <p:spPr bwMode="auto">
              <a:xfrm>
                <a:off x="1521356" y="4695785"/>
                <a:ext cx="1435735" cy="554355"/>
              </a:xfrm>
              <a:custGeom>
                <a:avLst/>
                <a:gdLst>
                  <a:gd name="T0" fmla="*/ 0 w 2261"/>
                  <a:gd name="T1" fmla="*/ 819 h 873"/>
                  <a:gd name="T2" fmla="*/ 636 w 2261"/>
                  <a:gd name="T3" fmla="*/ 810 h 873"/>
                  <a:gd name="T4" fmla="*/ 1431 w 2261"/>
                  <a:gd name="T5" fmla="*/ 439 h 873"/>
                  <a:gd name="T6" fmla="*/ 2058 w 2261"/>
                  <a:gd name="T7" fmla="*/ 6 h 873"/>
                  <a:gd name="T8" fmla="*/ 2261 w 2261"/>
                  <a:gd name="T9" fmla="*/ 404 h 873"/>
                </a:gdLst>
                <a:ahLst/>
                <a:cxnLst>
                  <a:cxn ang="0">
                    <a:pos x="T0" y="T1"/>
                  </a:cxn>
                  <a:cxn ang="0">
                    <a:pos x="T2" y="T3"/>
                  </a:cxn>
                  <a:cxn ang="0">
                    <a:pos x="T4" y="T5"/>
                  </a:cxn>
                  <a:cxn ang="0">
                    <a:pos x="T6" y="T7"/>
                  </a:cxn>
                  <a:cxn ang="0">
                    <a:pos x="T8" y="T9"/>
                  </a:cxn>
                </a:cxnLst>
                <a:rect l="0" t="0" r="r" b="b"/>
                <a:pathLst>
                  <a:path w="2261" h="873">
                    <a:moveTo>
                      <a:pt x="0" y="819"/>
                    </a:moveTo>
                    <a:cubicBezTo>
                      <a:pt x="106" y="818"/>
                      <a:pt x="398" y="873"/>
                      <a:pt x="636" y="810"/>
                    </a:cubicBezTo>
                    <a:cubicBezTo>
                      <a:pt x="874" y="747"/>
                      <a:pt x="1194" y="573"/>
                      <a:pt x="1431" y="439"/>
                    </a:cubicBezTo>
                    <a:cubicBezTo>
                      <a:pt x="1668" y="305"/>
                      <a:pt x="1920" y="12"/>
                      <a:pt x="2058" y="6"/>
                    </a:cubicBezTo>
                    <a:cubicBezTo>
                      <a:pt x="2196" y="0"/>
                      <a:pt x="2219" y="321"/>
                      <a:pt x="2261" y="404"/>
                    </a:cubicBezTo>
                  </a:path>
                </a:pathLst>
              </a:custGeom>
              <a:noFill/>
              <a:ln w="12700">
                <a:solidFill>
                  <a:srgbClr val="8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8" name="Freeform 6"/>
              <p:cNvSpPr>
                <a:spLocks/>
              </p:cNvSpPr>
              <p:nvPr/>
            </p:nvSpPr>
            <p:spPr bwMode="auto">
              <a:xfrm>
                <a:off x="1515641" y="4209375"/>
                <a:ext cx="1887855" cy="1038860"/>
              </a:xfrm>
              <a:custGeom>
                <a:avLst/>
                <a:gdLst>
                  <a:gd name="T0" fmla="*/ 0 w 2973"/>
                  <a:gd name="T1" fmla="*/ 1585 h 1636"/>
                  <a:gd name="T2" fmla="*/ 768 w 2973"/>
                  <a:gd name="T3" fmla="*/ 1532 h 1636"/>
                  <a:gd name="T4" fmla="*/ 1767 w 2973"/>
                  <a:gd name="T5" fmla="*/ 958 h 1636"/>
                  <a:gd name="T6" fmla="*/ 2770 w 2973"/>
                  <a:gd name="T7" fmla="*/ 80 h 1636"/>
                  <a:gd name="T8" fmla="*/ 2973 w 2973"/>
                  <a:gd name="T9" fmla="*/ 478 h 1636"/>
                </a:gdLst>
                <a:ahLst/>
                <a:cxnLst>
                  <a:cxn ang="0">
                    <a:pos x="T0" y="T1"/>
                  </a:cxn>
                  <a:cxn ang="0">
                    <a:pos x="T2" y="T3"/>
                  </a:cxn>
                  <a:cxn ang="0">
                    <a:pos x="T4" y="T5"/>
                  </a:cxn>
                  <a:cxn ang="0">
                    <a:pos x="T6" y="T7"/>
                  </a:cxn>
                  <a:cxn ang="0">
                    <a:pos x="T8" y="T9"/>
                  </a:cxn>
                </a:cxnLst>
                <a:rect l="0" t="0" r="r" b="b"/>
                <a:pathLst>
                  <a:path w="2973" h="1636">
                    <a:moveTo>
                      <a:pt x="0" y="1585"/>
                    </a:moveTo>
                    <a:cubicBezTo>
                      <a:pt x="128" y="1576"/>
                      <a:pt x="474" y="1636"/>
                      <a:pt x="768" y="1532"/>
                    </a:cubicBezTo>
                    <a:cubicBezTo>
                      <a:pt x="1062" y="1428"/>
                      <a:pt x="1433" y="1200"/>
                      <a:pt x="1767" y="958"/>
                    </a:cubicBezTo>
                    <a:cubicBezTo>
                      <a:pt x="2101" y="716"/>
                      <a:pt x="2569" y="160"/>
                      <a:pt x="2770" y="80"/>
                    </a:cubicBezTo>
                    <a:cubicBezTo>
                      <a:pt x="2971" y="0"/>
                      <a:pt x="2931" y="395"/>
                      <a:pt x="2973" y="478"/>
                    </a:cubicBezTo>
                  </a:path>
                </a:pathLst>
              </a:custGeom>
              <a:noFill/>
              <a:ln w="12700">
                <a:solidFill>
                  <a:srgbClr val="8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Freeform 5"/>
              <p:cNvSpPr>
                <a:spLocks/>
              </p:cNvSpPr>
              <p:nvPr/>
            </p:nvSpPr>
            <p:spPr bwMode="auto">
              <a:xfrm>
                <a:off x="1521356" y="5055195"/>
                <a:ext cx="833755" cy="233680"/>
              </a:xfrm>
              <a:custGeom>
                <a:avLst/>
                <a:gdLst>
                  <a:gd name="T0" fmla="*/ 0 w 1313"/>
                  <a:gd name="T1" fmla="*/ 250 h 368"/>
                  <a:gd name="T2" fmla="*/ 636 w 1313"/>
                  <a:gd name="T3" fmla="*/ 241 h 368"/>
                  <a:gd name="T4" fmla="*/ 1015 w 1313"/>
                  <a:gd name="T5" fmla="*/ 67 h 368"/>
                  <a:gd name="T6" fmla="*/ 1192 w 1313"/>
                  <a:gd name="T7" fmla="*/ 6 h 368"/>
                  <a:gd name="T8" fmla="*/ 1298 w 1313"/>
                  <a:gd name="T9" fmla="*/ 103 h 368"/>
                  <a:gd name="T10" fmla="*/ 1281 w 1313"/>
                  <a:gd name="T11" fmla="*/ 368 h 368"/>
                </a:gdLst>
                <a:ahLst/>
                <a:cxnLst>
                  <a:cxn ang="0">
                    <a:pos x="T0" y="T1"/>
                  </a:cxn>
                  <a:cxn ang="0">
                    <a:pos x="T2" y="T3"/>
                  </a:cxn>
                  <a:cxn ang="0">
                    <a:pos x="T4" y="T5"/>
                  </a:cxn>
                  <a:cxn ang="0">
                    <a:pos x="T6" y="T7"/>
                  </a:cxn>
                  <a:cxn ang="0">
                    <a:pos x="T8" y="T9"/>
                  </a:cxn>
                  <a:cxn ang="0">
                    <a:pos x="T10" y="T11"/>
                  </a:cxn>
                </a:cxnLst>
                <a:rect l="0" t="0" r="r" b="b"/>
                <a:pathLst>
                  <a:path w="1313" h="368">
                    <a:moveTo>
                      <a:pt x="0" y="250"/>
                    </a:moveTo>
                    <a:cubicBezTo>
                      <a:pt x="106" y="249"/>
                      <a:pt x="467" y="271"/>
                      <a:pt x="636" y="241"/>
                    </a:cubicBezTo>
                    <a:cubicBezTo>
                      <a:pt x="805" y="211"/>
                      <a:pt x="922" y="106"/>
                      <a:pt x="1015" y="67"/>
                    </a:cubicBezTo>
                    <a:cubicBezTo>
                      <a:pt x="1108" y="28"/>
                      <a:pt x="1145" y="0"/>
                      <a:pt x="1192" y="6"/>
                    </a:cubicBezTo>
                    <a:cubicBezTo>
                      <a:pt x="1239" y="12"/>
                      <a:pt x="1283" y="43"/>
                      <a:pt x="1298" y="103"/>
                    </a:cubicBezTo>
                    <a:cubicBezTo>
                      <a:pt x="1313" y="163"/>
                      <a:pt x="1285" y="313"/>
                      <a:pt x="1281" y="368"/>
                    </a:cubicBezTo>
                  </a:path>
                </a:pathLst>
              </a:custGeom>
              <a:noFill/>
              <a:ln w="12700">
                <a:solidFill>
                  <a:srgbClr val="8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Text Box 4"/>
              <p:cNvSpPr txBox="1">
                <a:spLocks noChangeArrowheads="1"/>
              </p:cNvSpPr>
              <p:nvPr/>
            </p:nvSpPr>
            <p:spPr bwMode="auto">
              <a:xfrm>
                <a:off x="2887876" y="5092660"/>
                <a:ext cx="718820" cy="299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土</a:t>
                </a:r>
                <a:r>
                  <a:rPr kumimoji="1" lang="ja-JP" altLang="en-US" sz="8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中</a:t>
                </a:r>
                <a:r>
                  <a:rPr kumimoji="1" lang="ja-JP" altLang="ja-JP" sz="8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水分</a:t>
                </a:r>
                <a:endParaRPr kumimoji="1" lang="en-US" altLang="ja-JP" sz="8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＋温度</a:t>
                </a:r>
                <a:endParaRPr kumimoji="1" lang="ja-JP" altLang="ja-JP"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1" name="Text Box 2"/>
              <p:cNvSpPr txBox="1">
                <a:spLocks noChangeArrowheads="1"/>
              </p:cNvSpPr>
              <p:nvPr/>
            </p:nvSpPr>
            <p:spPr bwMode="auto">
              <a:xfrm>
                <a:off x="1113051" y="5726390"/>
                <a:ext cx="664845" cy="25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ja-JP" sz="8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転倒</a:t>
                </a:r>
                <a:r>
                  <a:rPr kumimoji="1" lang="ja-JP" altLang="ja-JP" sz="800" b="1" i="0" u="none" strike="noStrike" cap="none" normalizeH="0" baseline="0" dirty="0" err="1" smtClean="0">
                    <a:ln>
                      <a:noFill/>
                    </a:ln>
                    <a:solidFill>
                      <a:schemeClr val="tx1"/>
                    </a:solidFill>
                    <a:effectLst/>
                    <a:latin typeface="ＭＳ ゴシック" pitchFamily="49" charset="-128"/>
                    <a:ea typeface="ＭＳ ゴシック" pitchFamily="49" charset="-128"/>
                    <a:cs typeface="Times New Roman" pitchFamily="18" charset="0"/>
                  </a:rPr>
                  <a:t>ます</a:t>
                </a:r>
                <a:r>
                  <a:rPr kumimoji="1" lang="ja-JP" altLang="ja-JP" sz="8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式</a:t>
                </a:r>
                <a:endParaRPr kumimoji="1" lang="ja-JP" altLang="ja-JP" sz="6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ja-JP" sz="8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雨量計</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grpSp>
        <p:pic>
          <p:nvPicPr>
            <p:cNvPr id="44" name="図 2" descr="転倒ます式雨量計"/>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5810" y="5353645"/>
              <a:ext cx="236855" cy="3727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4503226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100" dirty="0">
                <a:latin typeface="HGSｺﾞｼｯｸM" panose="020B0600000000000000" pitchFamily="50" charset="-128"/>
                <a:ea typeface="HGSｺﾞｼｯｸM" panose="020B0600000000000000" pitchFamily="50" charset="-128"/>
              </a:rPr>
              <a:t>３．規制発令の解除基準の見直しの検討</a:t>
            </a:r>
            <a:r>
              <a:rPr lang="en-US" altLang="ja-JP" sz="4000" dirty="0">
                <a:latin typeface="HGSｺﾞｼｯｸM" panose="020B0600000000000000" pitchFamily="50" charset="-128"/>
                <a:ea typeface="HGSｺﾞｼｯｸM" panose="020B0600000000000000" pitchFamily="50" charset="-128"/>
              </a:rPr>
              <a:t/>
            </a:r>
            <a:br>
              <a:rPr lang="en-US" altLang="ja-JP" sz="4000" dirty="0">
                <a:latin typeface="HGSｺﾞｼｯｸM" panose="020B0600000000000000" pitchFamily="50" charset="-128"/>
                <a:ea typeface="HGSｺﾞｼｯｸM" panose="020B0600000000000000" pitchFamily="50" charset="-128"/>
              </a:rPr>
            </a:br>
            <a:r>
              <a:rPr lang="ja-JP" altLang="en-US" sz="2400" dirty="0">
                <a:latin typeface="HGSｺﾞｼｯｸM" panose="020B0600000000000000" pitchFamily="50" charset="-128"/>
                <a:ea typeface="HGSｺﾞｼｯｸM" panose="020B0600000000000000" pitchFamily="50" charset="-128"/>
              </a:rPr>
              <a:t>　</a:t>
            </a:r>
            <a:r>
              <a:rPr lang="en-US" altLang="ja-JP" sz="2200" dirty="0">
                <a:latin typeface="HGSｺﾞｼｯｸM" panose="020B0600000000000000" pitchFamily="50" charset="-128"/>
                <a:ea typeface="HGSｺﾞｼｯｸM" panose="020B0600000000000000" pitchFamily="50" charset="-128"/>
              </a:rPr>
              <a:t>2</a:t>
            </a:r>
            <a:r>
              <a:rPr lang="ja-JP" altLang="en-US" sz="2200" dirty="0">
                <a:latin typeface="HGSｺﾞｼｯｸM" panose="020B0600000000000000" pitchFamily="50" charset="-128"/>
                <a:ea typeface="HGSｺﾞｼｯｸM" panose="020B0600000000000000" pitchFamily="50" charset="-128"/>
              </a:rPr>
              <a:t>）基本項目： ④モニタリング　～</a:t>
            </a:r>
            <a:r>
              <a:rPr lang="ja-JP" altLang="en-US" sz="2200" dirty="0" smtClean="0">
                <a:latin typeface="HGSｺﾞｼｯｸM" panose="020B0600000000000000" pitchFamily="50" charset="-128"/>
                <a:ea typeface="HGSｺﾞｼｯｸM" panose="020B0600000000000000" pitchFamily="50" charset="-128"/>
              </a:rPr>
              <a:t>計測内容および仕様～</a:t>
            </a:r>
            <a:endParaRPr kumimoji="1" lang="ja-JP" altLang="en-US" sz="2200" dirty="0"/>
          </a:p>
        </p:txBody>
      </p:sp>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58</a:t>
            </a:fld>
            <a:endParaRPr kumimoji="1" lang="ja-JP" altLang="en-US"/>
          </a:p>
        </p:txBody>
      </p:sp>
      <p:graphicFrame>
        <p:nvGraphicFramePr>
          <p:cNvPr id="5" name="表 4"/>
          <p:cNvGraphicFramePr>
            <a:graphicFrameLocks noGrp="1"/>
          </p:cNvGraphicFramePr>
          <p:nvPr>
            <p:extLst>
              <p:ext uri="{D42A27DB-BD31-4B8C-83A1-F6EECF244321}">
                <p14:modId xmlns:p14="http://schemas.microsoft.com/office/powerpoint/2010/main" val="931667945"/>
              </p:ext>
            </p:extLst>
          </p:nvPr>
        </p:nvGraphicFramePr>
        <p:xfrm>
          <a:off x="539552" y="1511173"/>
          <a:ext cx="7776861" cy="3643355"/>
        </p:xfrm>
        <a:graphic>
          <a:graphicData uri="http://schemas.openxmlformats.org/drawingml/2006/table">
            <a:tbl>
              <a:tblPr firstRow="1" bandRow="1">
                <a:tableStyleId>{5C22544A-7EE6-4342-B048-85BDC9FD1C3A}</a:tableStyleId>
              </a:tblPr>
              <a:tblGrid>
                <a:gridCol w="1008112"/>
                <a:gridCol w="1368152"/>
                <a:gridCol w="1728192"/>
                <a:gridCol w="2117033"/>
                <a:gridCol w="1555372"/>
              </a:tblGrid>
              <a:tr h="504056">
                <a:tc>
                  <a:txBody>
                    <a:bodyPr/>
                    <a:lstStyle/>
                    <a:p>
                      <a:r>
                        <a:rPr kumimoji="1" lang="ja-JP" altLang="en-US" sz="1600" dirty="0" smtClean="0"/>
                        <a:t>計測項目</a:t>
                      </a:r>
                      <a:endParaRPr kumimoji="1" lang="ja-JP" altLang="en-US" sz="1600" dirty="0"/>
                    </a:p>
                  </a:txBody>
                  <a:tcPr/>
                </a:tc>
                <a:tc>
                  <a:txBody>
                    <a:bodyPr/>
                    <a:lstStyle/>
                    <a:p>
                      <a:r>
                        <a:rPr kumimoji="1" lang="ja-JP" altLang="en-US" sz="1600" dirty="0" smtClean="0"/>
                        <a:t>内容</a:t>
                      </a:r>
                      <a:endParaRPr kumimoji="1" lang="ja-JP" altLang="en-US" sz="1600" dirty="0"/>
                    </a:p>
                  </a:txBody>
                  <a:tcPr/>
                </a:tc>
                <a:tc>
                  <a:txBody>
                    <a:bodyPr/>
                    <a:lstStyle/>
                    <a:p>
                      <a:r>
                        <a:rPr kumimoji="1" lang="ja-JP" altLang="en-US" sz="1600" dirty="0" smtClean="0"/>
                        <a:t>センサー仕様</a:t>
                      </a:r>
                      <a:endParaRPr kumimoji="1" lang="ja-JP" altLang="en-US" sz="1600" dirty="0"/>
                    </a:p>
                  </a:txBody>
                  <a:tcPr/>
                </a:tc>
                <a:tc>
                  <a:txBody>
                    <a:bodyPr/>
                    <a:lstStyle/>
                    <a:p>
                      <a:r>
                        <a:rPr kumimoji="1" lang="ja-JP" altLang="en-US" sz="1600" dirty="0" smtClean="0"/>
                        <a:t>計測頻度等</a:t>
                      </a:r>
                      <a:endParaRPr kumimoji="1" lang="ja-JP" altLang="en-US" sz="1600" dirty="0"/>
                    </a:p>
                  </a:txBody>
                  <a:tcPr/>
                </a:tc>
                <a:tc>
                  <a:txBody>
                    <a:bodyPr/>
                    <a:lstStyle/>
                    <a:p>
                      <a:r>
                        <a:rPr kumimoji="1" lang="ja-JP" altLang="en-US" sz="1600" dirty="0" smtClean="0"/>
                        <a:t>設置仕様</a:t>
                      </a:r>
                      <a:endParaRPr kumimoji="1" lang="ja-JP" altLang="en-US" sz="1600" dirty="0"/>
                    </a:p>
                  </a:txBody>
                  <a:tcPr/>
                </a:tc>
              </a:tr>
              <a:tr h="609459">
                <a:tc>
                  <a:txBody>
                    <a:bodyPr/>
                    <a:lstStyle/>
                    <a:p>
                      <a:r>
                        <a:rPr kumimoji="1" lang="ja-JP" altLang="en-US" sz="1400" dirty="0" smtClean="0"/>
                        <a:t>土中水分</a:t>
                      </a:r>
                      <a:endParaRPr kumimoji="1" lang="ja-JP" altLang="en-US" sz="1400" dirty="0"/>
                    </a:p>
                  </a:txBody>
                  <a:tcPr/>
                </a:tc>
                <a:tc>
                  <a:txBody>
                    <a:bodyPr/>
                    <a:lstStyle/>
                    <a:p>
                      <a:r>
                        <a:rPr kumimoji="1" lang="ja-JP" altLang="en-US" sz="1400" smtClean="0"/>
                        <a:t>土壌水分量の変動を計測</a:t>
                      </a:r>
                      <a:endParaRPr kumimoji="1" lang="ja-JP" altLang="en-US" sz="1400" dirty="0"/>
                    </a:p>
                  </a:txBody>
                  <a:tcPr/>
                </a:tc>
                <a:tc>
                  <a:txBody>
                    <a:bodyPr/>
                    <a:lstStyle/>
                    <a:p>
                      <a:r>
                        <a:rPr kumimoji="1" lang="ja-JP" altLang="en-US" sz="1400" dirty="0" smtClean="0"/>
                        <a:t>体積含水率</a:t>
                      </a:r>
                      <a:r>
                        <a:rPr kumimoji="1" lang="en-US" altLang="ja-JP" sz="1400" dirty="0" smtClean="0"/>
                        <a:t>(VWC)</a:t>
                      </a:r>
                      <a:r>
                        <a:rPr kumimoji="1" lang="ja-JP" altLang="en-US" sz="1400" dirty="0" smtClean="0"/>
                        <a:t>の測定：</a:t>
                      </a:r>
                      <a:endParaRPr kumimoji="1" lang="en-US" altLang="ja-JP" sz="1400" dirty="0" smtClean="0"/>
                    </a:p>
                    <a:p>
                      <a:r>
                        <a:rPr kumimoji="1" lang="ja-JP" altLang="en-US" sz="1400" dirty="0" smtClean="0"/>
                        <a:t>精度：</a:t>
                      </a:r>
                      <a:r>
                        <a:rPr kumimoji="1" lang="en-US" altLang="ja-JP" sz="1400" dirty="0" smtClean="0"/>
                        <a:t>±3%</a:t>
                      </a:r>
                    </a:p>
                    <a:p>
                      <a:r>
                        <a:rPr kumimoji="1" lang="ja-JP" altLang="en-US" sz="1400" dirty="0" smtClean="0"/>
                        <a:t>分解能：</a:t>
                      </a:r>
                      <a:r>
                        <a:rPr kumimoji="1" lang="en-US" altLang="ja-JP" sz="1400" dirty="0" smtClean="0"/>
                        <a:t>0.1%VWC</a:t>
                      </a:r>
                    </a:p>
                    <a:p>
                      <a:r>
                        <a:rPr kumimoji="1" lang="ja-JP" altLang="en-US" sz="1400" dirty="0" smtClean="0"/>
                        <a:t>動作環境：</a:t>
                      </a:r>
                      <a:r>
                        <a:rPr kumimoji="1" lang="en-US" altLang="ja-JP" sz="1400" dirty="0" smtClean="0"/>
                        <a:t>0</a:t>
                      </a:r>
                      <a:r>
                        <a:rPr kumimoji="1" lang="ja-JP" altLang="en-US" sz="1400" dirty="0" smtClean="0"/>
                        <a:t>～</a:t>
                      </a:r>
                      <a:r>
                        <a:rPr kumimoji="1" lang="en-US" altLang="ja-JP" sz="1400" dirty="0" smtClean="0"/>
                        <a:t>50</a:t>
                      </a:r>
                      <a:r>
                        <a:rPr kumimoji="1" lang="ja-JP" altLang="en-US" sz="1400" dirty="0" smtClean="0"/>
                        <a:t>℃</a:t>
                      </a:r>
                      <a:endParaRPr kumimoji="1" lang="ja-JP" altLang="en-US" sz="1400" dirty="0"/>
                    </a:p>
                  </a:txBody>
                  <a:tcPr/>
                </a:tc>
                <a:tc rowSpan="2">
                  <a:txBody>
                    <a:bodyPr/>
                    <a:lstStyle/>
                    <a:p>
                      <a:r>
                        <a:rPr kumimoji="1" lang="ja-JP" altLang="en-US" sz="1400" dirty="0" smtClean="0">
                          <a:solidFill>
                            <a:srgbClr val="0000FF"/>
                          </a:solidFill>
                        </a:rPr>
                        <a:t>ﾃﾞｰﾀ取得ｲﾝﾀｰﾊﾞﾙ：</a:t>
                      </a:r>
                      <a:endParaRPr kumimoji="1" lang="en-US" altLang="ja-JP" sz="1400" dirty="0" smtClean="0">
                        <a:solidFill>
                          <a:srgbClr val="0000FF"/>
                        </a:solidFill>
                      </a:endParaRPr>
                    </a:p>
                    <a:p>
                      <a:r>
                        <a:rPr kumimoji="1" lang="ja-JP" altLang="en-US" sz="1400" dirty="0" smtClean="0">
                          <a:solidFill>
                            <a:srgbClr val="0000FF"/>
                          </a:solidFill>
                        </a:rPr>
                        <a:t>　</a:t>
                      </a:r>
                      <a:r>
                        <a:rPr kumimoji="1" lang="en-US" altLang="ja-JP" sz="1400" dirty="0" smtClean="0">
                          <a:solidFill>
                            <a:srgbClr val="0000FF"/>
                          </a:solidFill>
                        </a:rPr>
                        <a:t>10</a:t>
                      </a:r>
                      <a:r>
                        <a:rPr kumimoji="1" lang="ja-JP" altLang="en-US" sz="1400" dirty="0" smtClean="0">
                          <a:solidFill>
                            <a:srgbClr val="0000FF"/>
                          </a:solidFill>
                        </a:rPr>
                        <a:t>分に１回</a:t>
                      </a:r>
                      <a:endParaRPr kumimoji="1" lang="en-US" altLang="ja-JP" sz="1400" dirty="0" smtClean="0">
                        <a:solidFill>
                          <a:srgbClr val="0000FF"/>
                        </a:solidFill>
                      </a:endParaRPr>
                    </a:p>
                    <a:p>
                      <a:endParaRPr kumimoji="1" lang="en-US" altLang="ja-JP" sz="1400" dirty="0" smtClean="0"/>
                    </a:p>
                    <a:p>
                      <a:r>
                        <a:rPr kumimoji="1" lang="ja-JP" altLang="en-US" sz="1400" dirty="0" smtClean="0"/>
                        <a:t>ｲﾝﾀｰﾈｯﾄを通じた</a:t>
                      </a:r>
                      <a:endParaRPr kumimoji="1" lang="en-US" altLang="ja-JP" sz="1400" dirty="0" smtClean="0"/>
                    </a:p>
                    <a:p>
                      <a:r>
                        <a:rPr kumimoji="1" lang="ja-JP" altLang="en-US" sz="1400" dirty="0" smtClean="0"/>
                        <a:t>　　ﾃﾞｰﾀ収録：</a:t>
                      </a:r>
                      <a:endParaRPr kumimoji="1" lang="en-US" altLang="ja-JP" sz="1400" dirty="0" smtClean="0"/>
                    </a:p>
                    <a:p>
                      <a:r>
                        <a:rPr kumimoji="1" lang="ja-JP" altLang="en-US" sz="1400" dirty="0" smtClean="0"/>
                        <a:t>　　　</a:t>
                      </a:r>
                      <a:r>
                        <a:rPr kumimoji="1" lang="en-US" altLang="ja-JP" sz="1400" dirty="0" smtClean="0"/>
                        <a:t>60</a:t>
                      </a:r>
                      <a:r>
                        <a:rPr kumimoji="1" lang="ja-JP" altLang="en-US" sz="1400" dirty="0" smtClean="0"/>
                        <a:t>分に１回</a:t>
                      </a:r>
                      <a:endParaRPr kumimoji="1" lang="ja-JP" altLang="en-US" sz="1400" dirty="0"/>
                    </a:p>
                  </a:txBody>
                  <a:tcPr/>
                </a:tc>
                <a:tc rowSpan="2">
                  <a:txBody>
                    <a:bodyPr/>
                    <a:lstStyle/>
                    <a:p>
                      <a:r>
                        <a:rPr kumimoji="1" lang="en-US" altLang="ja-JP" dirty="0" smtClean="0"/>
                        <a:t>2</a:t>
                      </a:r>
                      <a:r>
                        <a:rPr kumimoji="1" lang="ja-JP" altLang="en-US" dirty="0" smtClean="0"/>
                        <a:t>～</a:t>
                      </a:r>
                      <a:r>
                        <a:rPr kumimoji="1" lang="en-US" altLang="ja-JP" dirty="0" smtClean="0"/>
                        <a:t>3</a:t>
                      </a:r>
                      <a:r>
                        <a:rPr kumimoji="1" lang="ja-JP" altLang="en-US" dirty="0" smtClean="0"/>
                        <a:t>地点</a:t>
                      </a:r>
                      <a:endParaRPr kumimoji="1" lang="en-US" altLang="ja-JP" dirty="0" smtClean="0"/>
                    </a:p>
                    <a:p>
                      <a:r>
                        <a:rPr kumimoji="1" lang="en-US" altLang="ja-JP" dirty="0" smtClean="0"/>
                        <a:t>(6</a:t>
                      </a:r>
                      <a:r>
                        <a:rPr kumimoji="1" lang="ja-JP" altLang="en-US" dirty="0" smtClean="0"/>
                        <a:t>箇所</a:t>
                      </a:r>
                      <a:r>
                        <a:rPr kumimoji="1" lang="en-US" altLang="ja-JP" dirty="0" smtClean="0"/>
                        <a:t>)</a:t>
                      </a:r>
                      <a:r>
                        <a:rPr kumimoji="1" lang="ja-JP" altLang="en-US" dirty="0" smtClean="0"/>
                        <a:t>程度とする</a:t>
                      </a:r>
                      <a:endParaRPr kumimoji="1" lang="en-US" altLang="ja-JP" dirty="0" smtClean="0"/>
                    </a:p>
                    <a:p>
                      <a:r>
                        <a:rPr kumimoji="1" lang="ja-JP" altLang="en-US" sz="1400" dirty="0" smtClean="0"/>
                        <a:t>設置深度</a:t>
                      </a:r>
                      <a:r>
                        <a:rPr kumimoji="1" lang="en-US" altLang="ja-JP" sz="1400" baseline="30000" dirty="0" smtClean="0"/>
                        <a:t>※</a:t>
                      </a:r>
                    </a:p>
                    <a:p>
                      <a:r>
                        <a:rPr kumimoji="1" lang="ja-JP" altLang="en-US" sz="1400" dirty="0" smtClean="0"/>
                        <a:t>（</a:t>
                      </a:r>
                      <a:r>
                        <a:rPr kumimoji="1" lang="en-US" altLang="ja-JP" sz="1400" dirty="0" smtClean="0"/>
                        <a:t>GL-0.1m</a:t>
                      </a:r>
                      <a:r>
                        <a:rPr kumimoji="1" lang="ja-JP" altLang="en-US" sz="1400" dirty="0" err="1" smtClean="0"/>
                        <a:t>，</a:t>
                      </a:r>
                      <a:r>
                        <a:rPr kumimoji="1" lang="en-US" altLang="ja-JP" sz="1400" dirty="0" smtClean="0"/>
                        <a:t>-0.3m)</a:t>
                      </a:r>
                    </a:p>
                    <a:p>
                      <a:endParaRPr kumimoji="1" lang="ja-JP" altLang="en-US" dirty="0"/>
                    </a:p>
                  </a:txBody>
                  <a:tcPr/>
                </a:tc>
              </a:tr>
              <a:tr h="6094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土中温度</a:t>
                      </a: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土中温度の変動を計測</a:t>
                      </a:r>
                      <a:endParaRPr kumimoji="1" lang="ja-JP" altLang="en-US" sz="1400" dirty="0"/>
                    </a:p>
                  </a:txBody>
                  <a:tcPr/>
                </a:tc>
                <a:tc>
                  <a:txBody>
                    <a:bodyPr/>
                    <a:lstStyle/>
                    <a:p>
                      <a:r>
                        <a:rPr kumimoji="1" lang="ja-JP" altLang="en-US" sz="1400" dirty="0" smtClean="0"/>
                        <a:t>ｾﾝｻｰ熱電対</a:t>
                      </a:r>
                      <a:endParaRPr kumimoji="1" lang="ja-JP" altLang="en-US" sz="1400" dirty="0"/>
                    </a:p>
                  </a:txBody>
                  <a:tcPr/>
                </a:tc>
                <a:tc vMerge="1">
                  <a:txBody>
                    <a:bodyPr/>
                    <a:lstStyle/>
                    <a:p>
                      <a:endParaRPr kumimoji="1" lang="ja-JP" altLang="en-US" dirty="0"/>
                    </a:p>
                  </a:txBody>
                  <a:tcPr/>
                </a:tc>
                <a:tc vMerge="1">
                  <a:txBody>
                    <a:bodyPr/>
                    <a:lstStyle/>
                    <a:p>
                      <a:endParaRPr kumimoji="1" lang="ja-JP" altLang="en-US" dirty="0"/>
                    </a:p>
                  </a:txBody>
                  <a:tcPr/>
                </a:tc>
              </a:tr>
              <a:tr h="6094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kern="1200" dirty="0" smtClean="0">
                          <a:solidFill>
                            <a:schemeClr val="dk1"/>
                          </a:solidFill>
                          <a:latin typeface="+mn-lt"/>
                          <a:ea typeface="+mn-ea"/>
                          <a:cs typeface="+mn-cs"/>
                        </a:rPr>
                        <a:t>降水量</a:t>
                      </a:r>
                      <a:endParaRPr kumimoji="1" lang="ja-JP" altLang="en-US" sz="1400" kern="1200" dirty="0">
                        <a:solidFill>
                          <a:schemeClr val="dk1"/>
                        </a:solidFill>
                        <a:latin typeface="+mn-lt"/>
                        <a:ea typeface="+mn-ea"/>
                        <a:cs typeface="+mn-cs"/>
                      </a:endParaRPr>
                    </a:p>
                  </a:txBody>
                  <a:tcPr/>
                </a:tc>
                <a:tc>
                  <a:txBody>
                    <a:bodyPr/>
                    <a:lstStyle/>
                    <a:p>
                      <a:r>
                        <a:rPr kumimoji="1" lang="ja-JP" altLang="en-US" sz="1400" dirty="0" smtClean="0"/>
                        <a:t>降雨の変化を測定</a:t>
                      </a:r>
                      <a:endParaRPr kumimoji="1" lang="ja-JP" altLang="en-US" sz="1400" dirty="0"/>
                    </a:p>
                  </a:txBody>
                  <a:tcPr/>
                </a:tc>
                <a:tc>
                  <a:txBody>
                    <a:bodyPr/>
                    <a:lstStyle/>
                    <a:p>
                      <a:r>
                        <a:rPr kumimoji="1" lang="ja-JP" altLang="en-US" sz="1400" dirty="0" smtClean="0"/>
                        <a:t>加速度計測対応型</a:t>
                      </a:r>
                      <a:endParaRPr kumimoji="1" lang="en-US" altLang="ja-JP" sz="1400" dirty="0" smtClean="0"/>
                    </a:p>
                    <a:p>
                      <a:r>
                        <a:rPr kumimoji="1" lang="ja-JP" altLang="en-US" sz="1400" dirty="0" smtClean="0"/>
                        <a:t>転倒枡式雨量計</a:t>
                      </a:r>
                      <a:endParaRPr kumimoji="1" lang="ja-JP" altLang="en-US" sz="1400" dirty="0"/>
                    </a:p>
                  </a:txBody>
                  <a:tcPr/>
                </a:tc>
                <a:tc>
                  <a:txBody>
                    <a:bodyPr/>
                    <a:lstStyle/>
                    <a:p>
                      <a:r>
                        <a:rPr kumimoji="1" lang="ja-JP" altLang="en-US" sz="1400" dirty="0" smtClean="0">
                          <a:solidFill>
                            <a:srgbClr val="0000FF"/>
                          </a:solidFill>
                        </a:rPr>
                        <a:t>ﾘｱﾙﾀｲﾑ計測：</a:t>
                      </a:r>
                      <a:endParaRPr kumimoji="1" lang="en-US" altLang="ja-JP" sz="1400" dirty="0" smtClean="0">
                        <a:solidFill>
                          <a:srgbClr val="0000FF"/>
                        </a:solidFill>
                      </a:endParaRPr>
                    </a:p>
                    <a:p>
                      <a:r>
                        <a:rPr kumimoji="1" lang="ja-JP" altLang="en-US" sz="1400" dirty="0" smtClean="0">
                          <a:solidFill>
                            <a:srgbClr val="0000FF"/>
                          </a:solidFill>
                        </a:rPr>
                        <a:t>枡が転倒</a:t>
                      </a:r>
                      <a:r>
                        <a:rPr kumimoji="1" lang="en-US" altLang="ja-JP" sz="1400" dirty="0" smtClean="0">
                          <a:solidFill>
                            <a:srgbClr val="0000FF"/>
                          </a:solidFill>
                        </a:rPr>
                        <a:t>(</a:t>
                      </a:r>
                      <a:r>
                        <a:rPr kumimoji="1" lang="ja-JP" altLang="en-US" sz="1400" kern="1200" dirty="0" smtClean="0">
                          <a:solidFill>
                            <a:srgbClr val="0000FF"/>
                          </a:solidFill>
                          <a:latin typeface="+mn-lt"/>
                          <a:ea typeface="+mn-ea"/>
                          <a:cs typeface="+mn-cs"/>
                        </a:rPr>
                        <a:t>一転倒 </a:t>
                      </a:r>
                      <a:r>
                        <a:rPr kumimoji="1" lang="en-US" altLang="ja-JP" sz="1400" kern="1200" dirty="0" smtClean="0">
                          <a:solidFill>
                            <a:srgbClr val="0000FF"/>
                          </a:solidFill>
                          <a:latin typeface="+mn-lt"/>
                          <a:ea typeface="+mn-ea"/>
                          <a:cs typeface="+mn-cs"/>
                        </a:rPr>
                        <a:t>0.5mm)</a:t>
                      </a:r>
                      <a:r>
                        <a:rPr kumimoji="1" lang="ja-JP" altLang="en-US" sz="1400" dirty="0" smtClean="0">
                          <a:solidFill>
                            <a:srgbClr val="0000FF"/>
                          </a:solidFill>
                        </a:rPr>
                        <a:t>した時刻を収録</a:t>
                      </a:r>
                      <a:endParaRPr kumimoji="1" lang="en-US" altLang="ja-JP" sz="1400" dirty="0" smtClean="0">
                        <a:solidFill>
                          <a:srgbClr val="0000FF"/>
                        </a:solidFill>
                      </a:endParaRPr>
                    </a:p>
                    <a:p>
                      <a:r>
                        <a:rPr kumimoji="1" lang="ja-JP" altLang="en-US" sz="1400" dirty="0" smtClean="0"/>
                        <a:t>ｲﾝﾀｰﾈｯﾄを通じた</a:t>
                      </a:r>
                      <a:endParaRPr kumimoji="1" lang="en-US" altLang="ja-JP" sz="1400" dirty="0" smtClean="0"/>
                    </a:p>
                    <a:p>
                      <a:r>
                        <a:rPr kumimoji="1" lang="ja-JP" altLang="en-US" sz="1400" dirty="0" smtClean="0"/>
                        <a:t>　　ﾃﾞｰﾀ収録：</a:t>
                      </a:r>
                      <a:endParaRPr kumimoji="1" lang="en-US" altLang="ja-JP" sz="1400" dirty="0" smtClean="0"/>
                    </a:p>
                    <a:p>
                      <a:r>
                        <a:rPr kumimoji="1" lang="ja-JP" altLang="en-US" sz="1400" dirty="0" smtClean="0"/>
                        <a:t>　　　</a:t>
                      </a:r>
                      <a:r>
                        <a:rPr kumimoji="1" lang="en-US" altLang="ja-JP" sz="1400" dirty="0" smtClean="0"/>
                        <a:t>60</a:t>
                      </a:r>
                      <a:r>
                        <a:rPr kumimoji="1" lang="ja-JP" altLang="en-US" sz="1400" dirty="0" smtClean="0"/>
                        <a:t>分に１回</a:t>
                      </a:r>
                      <a:endParaRPr kumimoji="1" lang="ja-JP" altLang="en-US" sz="1400" dirty="0"/>
                    </a:p>
                  </a:txBody>
                  <a:tcPr/>
                </a:tc>
                <a:tc>
                  <a:txBody>
                    <a:bodyPr/>
                    <a:lstStyle/>
                    <a:p>
                      <a:endParaRPr kumimoji="1" lang="ja-JP" altLang="en-US" dirty="0"/>
                    </a:p>
                  </a:txBody>
                  <a:tcPr/>
                </a:tc>
              </a:tr>
            </a:tbl>
          </a:graphicData>
        </a:graphic>
      </p:graphicFrame>
      <p:sp>
        <p:nvSpPr>
          <p:cNvPr id="7" name="正方形/長方形 6"/>
          <p:cNvSpPr/>
          <p:nvPr/>
        </p:nvSpPr>
        <p:spPr>
          <a:xfrm>
            <a:off x="1259632" y="5373216"/>
            <a:ext cx="6048672" cy="738664"/>
          </a:xfrm>
          <a:prstGeom prst="rect">
            <a:avLst/>
          </a:prstGeom>
          <a:ln>
            <a:solidFill>
              <a:schemeClr val="tx1"/>
            </a:solidFill>
          </a:ln>
        </p:spPr>
        <p:txBody>
          <a:bodyPr wrap="square">
            <a:spAutoFit/>
          </a:bodyPr>
          <a:lstStyle/>
          <a:p>
            <a:r>
              <a:rPr lang="en-US" altLang="ja-JP" sz="1400" dirty="0"/>
              <a:t>※</a:t>
            </a:r>
            <a:r>
              <a:rPr lang="ja-JP" altLang="en-US" sz="1400" dirty="0" smtClean="0"/>
              <a:t>計器設置前に、サウンディング（例えば、簡易動的コーン貫入試験）を実施し、</a:t>
            </a:r>
            <a:endParaRPr lang="en-US" altLang="ja-JP" sz="1400" dirty="0" smtClean="0"/>
          </a:p>
          <a:p>
            <a:r>
              <a:rPr lang="ja-JP" altLang="en-US" sz="1400" dirty="0"/>
              <a:t>　</a:t>
            </a:r>
            <a:r>
              <a:rPr lang="ja-JP" altLang="en-US" sz="1400" dirty="0" smtClean="0"/>
              <a:t>　地盤の硬軟および地層構成、風化層や崩壊土の層厚を確認</a:t>
            </a:r>
            <a:r>
              <a:rPr lang="ja-JP" altLang="en-US" sz="1400" dirty="0"/>
              <a:t>した</a:t>
            </a:r>
            <a:r>
              <a:rPr lang="ja-JP" altLang="en-US" sz="1400" dirty="0" smtClean="0"/>
              <a:t>うえで、</a:t>
            </a:r>
            <a:r>
              <a:rPr lang="en-US" altLang="ja-JP" sz="1400" dirty="0" smtClean="0"/>
              <a:t/>
            </a:r>
            <a:br>
              <a:rPr lang="en-US" altLang="ja-JP" sz="1400" dirty="0" smtClean="0"/>
            </a:br>
            <a:r>
              <a:rPr lang="ja-JP" altLang="en-US" sz="1400" dirty="0" smtClean="0"/>
              <a:t>　　計器埋設深度を決定する。</a:t>
            </a:r>
            <a:endParaRPr lang="ja-JP" altLang="en-US" sz="1400" dirty="0"/>
          </a:p>
        </p:txBody>
      </p:sp>
    </p:spTree>
    <p:extLst>
      <p:ext uri="{BB962C8B-B14F-4D97-AF65-F5344CB8AC3E}">
        <p14:creationId xmlns:p14="http://schemas.microsoft.com/office/powerpoint/2010/main" val="352217276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雲形吹き出し 156"/>
          <p:cNvSpPr/>
          <p:nvPr/>
        </p:nvSpPr>
        <p:spPr>
          <a:xfrm>
            <a:off x="6757149" y="3764178"/>
            <a:ext cx="1870640" cy="536079"/>
          </a:xfrm>
          <a:prstGeom prst="cloudCallou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創英角ｺﾞｼｯｸUB" panose="020B0900000000000000" pitchFamily="50" charset="-128"/>
              <a:ea typeface="HGP創英角ｺﾞｼｯｸUB" panose="020B0900000000000000" pitchFamily="50" charset="-128"/>
            </a:endParaRPr>
          </a:p>
        </p:txBody>
      </p:sp>
      <p:sp>
        <p:nvSpPr>
          <p:cNvPr id="2" name="タイトル 1"/>
          <p:cNvSpPr>
            <a:spLocks noGrp="1"/>
          </p:cNvSpPr>
          <p:nvPr>
            <p:ph type="title"/>
          </p:nvPr>
        </p:nvSpPr>
        <p:spPr>
          <a:xfrm>
            <a:off x="457200" y="228600"/>
            <a:ext cx="8229600" cy="857464"/>
          </a:xfrm>
        </p:spPr>
        <p:txBody>
          <a:bodyPr>
            <a:normAutofit/>
          </a:bodyPr>
          <a:lstStyle/>
          <a:p>
            <a:r>
              <a:rPr lang="ja-JP" altLang="en-US" sz="2800" dirty="0">
                <a:latin typeface="HGSｺﾞｼｯｸM" panose="020B0600000000000000" pitchFamily="50" charset="-128"/>
                <a:ea typeface="HGSｺﾞｼｯｸM" panose="020B0600000000000000" pitchFamily="50" charset="-128"/>
              </a:rPr>
              <a:t>３．規制発令の解除基準の見直しの検討</a:t>
            </a:r>
            <a:r>
              <a:rPr lang="en-US" altLang="ja-JP" sz="2800" dirty="0">
                <a:latin typeface="HGSｺﾞｼｯｸM" panose="020B0600000000000000" pitchFamily="50" charset="-128"/>
                <a:ea typeface="HGSｺﾞｼｯｸM" panose="020B0600000000000000" pitchFamily="50" charset="-128"/>
              </a:rPr>
              <a:t/>
            </a:r>
            <a:br>
              <a:rPr lang="en-US" altLang="ja-JP" sz="2800" dirty="0">
                <a:latin typeface="HGSｺﾞｼｯｸM" panose="020B0600000000000000" pitchFamily="50" charset="-128"/>
                <a:ea typeface="HGSｺﾞｼｯｸM" panose="020B0600000000000000" pitchFamily="50" charset="-128"/>
              </a:rPr>
            </a:br>
            <a:r>
              <a:rPr lang="ja-JP" altLang="en-US" sz="1600" dirty="0">
                <a:latin typeface="HGSｺﾞｼｯｸM" panose="020B0600000000000000" pitchFamily="50" charset="-128"/>
                <a:ea typeface="HGSｺﾞｼｯｸM" panose="020B0600000000000000" pitchFamily="50" charset="-128"/>
              </a:rPr>
              <a:t>　</a:t>
            </a:r>
            <a:r>
              <a:rPr lang="en-US" altLang="ja-JP" sz="2000" dirty="0">
                <a:latin typeface="HGSｺﾞｼｯｸM" panose="020B0600000000000000" pitchFamily="50" charset="-128"/>
                <a:ea typeface="HGSｺﾞｼｯｸM" panose="020B0600000000000000" pitchFamily="50" charset="-128"/>
              </a:rPr>
              <a:t>2</a:t>
            </a:r>
            <a:r>
              <a:rPr lang="ja-JP" altLang="en-US" sz="2000" dirty="0">
                <a:latin typeface="HGSｺﾞｼｯｸM" panose="020B0600000000000000" pitchFamily="50" charset="-128"/>
                <a:ea typeface="HGSｺﾞｼｯｸM" panose="020B0600000000000000" pitchFamily="50" charset="-128"/>
              </a:rPr>
              <a:t>）基本項目： ④</a:t>
            </a:r>
            <a:r>
              <a:rPr lang="ja-JP" altLang="en-US" sz="2000" dirty="0" smtClean="0">
                <a:latin typeface="HGSｺﾞｼｯｸM" panose="020B0600000000000000" pitchFamily="50" charset="-128"/>
                <a:ea typeface="HGSｺﾞｼｯｸM" panose="020B0600000000000000" pitchFamily="50" charset="-128"/>
              </a:rPr>
              <a:t>モニタリング　～計測</a:t>
            </a:r>
            <a:r>
              <a:rPr lang="ja-JP" altLang="en-US" sz="2000" dirty="0">
                <a:latin typeface="HGSｺﾞｼｯｸM" panose="020B0600000000000000" pitchFamily="50" charset="-128"/>
                <a:ea typeface="HGSｺﾞｼｯｸM" panose="020B0600000000000000" pitchFamily="50" charset="-128"/>
              </a:rPr>
              <a:t>およびデータ</a:t>
            </a:r>
            <a:r>
              <a:rPr lang="ja-JP" altLang="en-US" sz="2000" dirty="0" smtClean="0">
                <a:latin typeface="HGSｺﾞｼｯｸM" panose="020B0600000000000000" pitchFamily="50" charset="-128"/>
                <a:ea typeface="HGSｺﾞｼｯｸM" panose="020B0600000000000000" pitchFamily="50" charset="-128"/>
              </a:rPr>
              <a:t>収録～</a:t>
            </a:r>
            <a:endParaRPr lang="ja-JP" altLang="en-US" sz="2000" dirty="0">
              <a:latin typeface="HGSｺﾞｼｯｸM" panose="020B0600000000000000" pitchFamily="50" charset="-128"/>
              <a:ea typeface="HGSｺﾞｼｯｸM" panose="020B0600000000000000" pitchFamily="50" charset="-128"/>
            </a:endParaRPr>
          </a:p>
        </p:txBody>
      </p:sp>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59</a:t>
            </a:fld>
            <a:endParaRPr kumimoji="1" lang="ja-JP" altLang="en-US"/>
          </a:p>
        </p:txBody>
      </p:sp>
      <p:sp>
        <p:nvSpPr>
          <p:cNvPr id="83" name="テキスト ボックス 82"/>
          <p:cNvSpPr txBox="1"/>
          <p:nvPr/>
        </p:nvSpPr>
        <p:spPr>
          <a:xfrm>
            <a:off x="7084963" y="3766361"/>
            <a:ext cx="1365602" cy="461665"/>
          </a:xfrm>
          <a:prstGeom prst="rect">
            <a:avLst/>
          </a:prstGeom>
          <a:noFill/>
        </p:spPr>
        <p:txBody>
          <a:bodyPr wrap="square" rtlCol="0">
            <a:spAutoFit/>
          </a:bodyPr>
          <a:lstStyle/>
          <a:p>
            <a:r>
              <a:rPr lang="ja-JP" altLang="en-US" sz="1200" dirty="0">
                <a:latin typeface="HGP創英角ｺﾞｼｯｸUB" panose="020B0900000000000000" pitchFamily="50" charset="-128"/>
                <a:ea typeface="HGP創英角ｺﾞｼｯｸUB" panose="020B0900000000000000" pitchFamily="50" charset="-128"/>
              </a:rPr>
              <a:t>クラウド</a:t>
            </a:r>
            <a:endParaRPr lang="en-US" altLang="ja-JP" sz="1200" dirty="0">
              <a:latin typeface="HGP創英角ｺﾞｼｯｸUB" panose="020B0900000000000000" pitchFamily="50" charset="-128"/>
              <a:ea typeface="HGP創英角ｺﾞｼｯｸUB" panose="020B0900000000000000" pitchFamily="50" charset="-128"/>
            </a:endParaRPr>
          </a:p>
          <a:p>
            <a:r>
              <a:rPr lang="en-US" altLang="ja-JP" sz="1200" dirty="0">
                <a:latin typeface="HGP創英角ｺﾞｼｯｸUB" panose="020B0900000000000000" pitchFamily="50" charset="-128"/>
                <a:ea typeface="HGP創英角ｺﾞｼｯｸUB" panose="020B0900000000000000" pitchFamily="50" charset="-128"/>
              </a:rPr>
              <a:t>(</a:t>
            </a:r>
            <a:r>
              <a:rPr lang="ja-JP" altLang="en-US" sz="1200" dirty="0">
                <a:latin typeface="HGP創英角ｺﾞｼｯｸUB" panose="020B0900000000000000" pitchFamily="50" charset="-128"/>
                <a:ea typeface="HGP創英角ｺﾞｼｯｸUB" panose="020B0900000000000000" pitchFamily="50" charset="-128"/>
              </a:rPr>
              <a:t>インターネット網</a:t>
            </a:r>
            <a:r>
              <a:rPr lang="en-US" altLang="ja-JP" sz="1200" dirty="0">
                <a:latin typeface="HGP創英角ｺﾞｼｯｸUB" panose="020B0900000000000000" pitchFamily="50" charset="-128"/>
                <a:ea typeface="HGP創英角ｺﾞｼｯｸUB" panose="020B0900000000000000" pitchFamily="50" charset="-128"/>
              </a:rPr>
              <a:t>)</a:t>
            </a:r>
            <a:endParaRPr lang="ja-JP" altLang="en-US" sz="1200" dirty="0">
              <a:latin typeface="HGP創英角ｺﾞｼｯｸUB" panose="020B0900000000000000" pitchFamily="50" charset="-128"/>
              <a:ea typeface="HGP創英角ｺﾞｼｯｸUB" panose="020B0900000000000000" pitchFamily="50" charset="-128"/>
            </a:endParaRPr>
          </a:p>
        </p:txBody>
      </p:sp>
      <p:pic>
        <p:nvPicPr>
          <p:cNvPr id="84" name="図 8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8643" y="4614287"/>
            <a:ext cx="1679896" cy="1732460"/>
          </a:xfrm>
          <a:prstGeom prst="rect">
            <a:avLst/>
          </a:prstGeom>
        </p:spPr>
      </p:pic>
      <p:cxnSp>
        <p:nvCxnSpPr>
          <p:cNvPr id="85" name="直線コネクタ 84"/>
          <p:cNvCxnSpPr/>
          <p:nvPr/>
        </p:nvCxnSpPr>
        <p:spPr>
          <a:xfrm flipV="1">
            <a:off x="5308591" y="3901884"/>
            <a:ext cx="0" cy="1121281"/>
          </a:xfrm>
          <a:prstGeom prst="line">
            <a:avLst/>
          </a:prstGeom>
        </p:spPr>
        <p:style>
          <a:lnRef idx="1">
            <a:schemeClr val="accent1"/>
          </a:lnRef>
          <a:fillRef idx="0">
            <a:schemeClr val="accent1"/>
          </a:fillRef>
          <a:effectRef idx="0">
            <a:schemeClr val="accent1"/>
          </a:effectRef>
          <a:fontRef idx="minor">
            <a:schemeClr val="tx1"/>
          </a:fontRef>
        </p:style>
      </p:cxnSp>
      <p:sp>
        <p:nvSpPr>
          <p:cNvPr id="86" name="角丸四角形 85"/>
          <p:cNvSpPr/>
          <p:nvPr/>
        </p:nvSpPr>
        <p:spPr>
          <a:xfrm>
            <a:off x="6342785" y="5062792"/>
            <a:ext cx="1455966" cy="7518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その他</a:t>
            </a:r>
            <a:endParaRPr kumimoji="1" lang="en-US" altLang="ja-JP" dirty="0" smtClean="0"/>
          </a:p>
          <a:p>
            <a:pPr algn="ctr"/>
            <a:r>
              <a:rPr kumimoji="1" lang="ja-JP" altLang="en-US" dirty="0" smtClean="0"/>
              <a:t>汎用計測機</a:t>
            </a:r>
            <a:endParaRPr kumimoji="1" lang="ja-JP" altLang="en-US" dirty="0"/>
          </a:p>
        </p:txBody>
      </p:sp>
      <p:cxnSp>
        <p:nvCxnSpPr>
          <p:cNvPr id="87" name="直線コネクタ 86"/>
          <p:cNvCxnSpPr/>
          <p:nvPr/>
        </p:nvCxnSpPr>
        <p:spPr>
          <a:xfrm flipH="1" flipV="1">
            <a:off x="5787127" y="4127512"/>
            <a:ext cx="1534442" cy="1215524"/>
          </a:xfrm>
          <a:prstGeom prst="line">
            <a:avLst/>
          </a:prstGeom>
        </p:spPr>
        <p:style>
          <a:lnRef idx="1">
            <a:schemeClr val="accent1"/>
          </a:lnRef>
          <a:fillRef idx="0">
            <a:schemeClr val="accent1"/>
          </a:fillRef>
          <a:effectRef idx="0">
            <a:schemeClr val="accent1"/>
          </a:effectRef>
          <a:fontRef idx="minor">
            <a:schemeClr val="tx1"/>
          </a:fontRef>
        </p:style>
      </p:cxnSp>
      <p:grpSp>
        <p:nvGrpSpPr>
          <p:cNvPr id="88" name="グループ化 87"/>
          <p:cNvGrpSpPr/>
          <p:nvPr/>
        </p:nvGrpSpPr>
        <p:grpSpPr>
          <a:xfrm>
            <a:off x="7018047" y="1915934"/>
            <a:ext cx="1941531" cy="1403725"/>
            <a:chOff x="8315643" y="1057372"/>
            <a:chExt cx="2155259" cy="1403725"/>
          </a:xfrm>
        </p:grpSpPr>
        <p:sp>
          <p:nvSpPr>
            <p:cNvPr id="89" name="正方形/長方形 88"/>
            <p:cNvSpPr/>
            <p:nvPr/>
          </p:nvSpPr>
          <p:spPr>
            <a:xfrm>
              <a:off x="8315643" y="1057372"/>
              <a:ext cx="2155259" cy="1403725"/>
            </a:xfrm>
            <a:prstGeom prst="rect">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latin typeface="HGP創英角ｺﾞｼｯｸUB" panose="020B0900000000000000" pitchFamily="50" charset="-128"/>
                  <a:ea typeface="HGP創英角ｺﾞｼｯｸUB" panose="020B0900000000000000" pitchFamily="50" charset="-128"/>
                </a:rPr>
                <a:t>データ監視用</a:t>
              </a:r>
              <a:r>
                <a:rPr lang="en-US" altLang="ja-JP" sz="1200" dirty="0" smtClean="0">
                  <a:solidFill>
                    <a:schemeClr val="tx1"/>
                  </a:solidFill>
                  <a:latin typeface="HGP創英角ｺﾞｼｯｸUB" panose="020B0900000000000000" pitchFamily="50" charset="-128"/>
                  <a:ea typeface="HGP創英角ｺﾞｼｯｸUB" panose="020B0900000000000000" pitchFamily="50" charset="-128"/>
                </a:rPr>
                <a:t>PC</a:t>
              </a:r>
              <a:endParaRPr lang="en-US" altLang="ja-JP" sz="1200" dirty="0">
                <a:solidFill>
                  <a:schemeClr val="tx1"/>
                </a:solidFill>
                <a:latin typeface="HGP創英角ｺﾞｼｯｸUB" panose="020B0900000000000000" pitchFamily="50" charset="-128"/>
                <a:ea typeface="HGP創英角ｺﾞｼｯｸUB" panose="020B0900000000000000" pitchFamily="50" charset="-128"/>
              </a:endParaRPr>
            </a:p>
            <a:p>
              <a:pPr algn="ctr"/>
              <a:endParaRPr lang="en-US" altLang="ja-JP" sz="1200" dirty="0">
                <a:solidFill>
                  <a:schemeClr val="tx1"/>
                </a:solidFill>
                <a:latin typeface="HGP創英角ｺﾞｼｯｸUB" panose="020B0900000000000000" pitchFamily="50" charset="-128"/>
                <a:ea typeface="HGP創英角ｺﾞｼｯｸUB" panose="020B0900000000000000" pitchFamily="50" charset="-128"/>
              </a:endParaRPr>
            </a:p>
            <a:p>
              <a:pPr algn="ctr"/>
              <a:endParaRPr lang="en-US" altLang="ja-JP" sz="1200" dirty="0">
                <a:solidFill>
                  <a:schemeClr val="tx1"/>
                </a:solidFill>
                <a:latin typeface="HGP創英角ｺﾞｼｯｸUB" panose="020B0900000000000000" pitchFamily="50" charset="-128"/>
                <a:ea typeface="HGP創英角ｺﾞｼｯｸUB" panose="020B0900000000000000" pitchFamily="50" charset="-128"/>
              </a:endParaRPr>
            </a:p>
            <a:p>
              <a:pPr algn="ctr"/>
              <a:endParaRPr lang="en-US" altLang="ja-JP" sz="1200" dirty="0">
                <a:solidFill>
                  <a:schemeClr val="tx1"/>
                </a:solidFill>
                <a:latin typeface="HGP創英角ｺﾞｼｯｸUB" panose="020B0900000000000000" pitchFamily="50" charset="-128"/>
                <a:ea typeface="HGP創英角ｺﾞｼｯｸUB" panose="020B0900000000000000" pitchFamily="50" charset="-128"/>
              </a:endParaRPr>
            </a:p>
            <a:p>
              <a:pPr algn="ctr"/>
              <a:endParaRPr lang="ja-JP" altLang="en-US" sz="120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90" name="正方形/長方形 89"/>
            <p:cNvSpPr/>
            <p:nvPr/>
          </p:nvSpPr>
          <p:spPr>
            <a:xfrm>
              <a:off x="8489628" y="1552427"/>
              <a:ext cx="704091" cy="75426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a:solidFill>
                    <a:schemeClr val="tx1"/>
                  </a:solidFill>
                  <a:latin typeface="HGP創英角ｺﾞｼｯｸUB" panose="020B0900000000000000" pitchFamily="50" charset="-128"/>
                  <a:ea typeface="HGP創英角ｺﾞｼｯｸUB" panose="020B0900000000000000" pitchFamily="50" charset="-128"/>
                </a:rPr>
                <a:t>SOI</a:t>
              </a:r>
            </a:p>
            <a:p>
              <a:pPr algn="ctr"/>
              <a:r>
                <a:rPr lang="en-US" altLang="ja-JP" sz="800" dirty="0">
                  <a:solidFill>
                    <a:schemeClr val="tx1"/>
                  </a:solidFill>
                  <a:latin typeface="HGP創英角ｺﾞｼｯｸUB" panose="020B0900000000000000" pitchFamily="50" charset="-128"/>
                  <a:ea typeface="HGP創英角ｺﾞｼｯｸUB" panose="020B0900000000000000" pitchFamily="50" charset="-128"/>
                </a:rPr>
                <a:t>(BASE)</a:t>
              </a:r>
              <a:endParaRPr lang="ja-JP" altLang="en-US" sz="80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91" name="正方形/長方形 90"/>
            <p:cNvSpPr/>
            <p:nvPr/>
          </p:nvSpPr>
          <p:spPr>
            <a:xfrm>
              <a:off x="9222341" y="1543791"/>
              <a:ext cx="1015954" cy="75426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a:solidFill>
                    <a:schemeClr val="tx1"/>
                  </a:solidFill>
                  <a:latin typeface="HGP創英角ｺﾞｼｯｸUB" panose="020B0900000000000000" pitchFamily="50" charset="-128"/>
                  <a:ea typeface="HGP創英角ｺﾞｼｯｸUB" panose="020B0900000000000000" pitchFamily="50" charset="-128"/>
                </a:rPr>
                <a:t>PC</a:t>
              </a:r>
            </a:p>
            <a:p>
              <a:pPr algn="ctr"/>
              <a:r>
                <a:rPr lang="ja-JP" altLang="en-US" sz="800" dirty="0">
                  <a:solidFill>
                    <a:schemeClr val="tx1"/>
                  </a:solidFill>
                  <a:latin typeface="HGP創英角ｺﾞｼｯｸUB" panose="020B0900000000000000" pitchFamily="50" charset="-128"/>
                  <a:ea typeface="HGP創英角ｺﾞｼｯｸUB" panose="020B0900000000000000" pitchFamily="50" charset="-128"/>
                </a:rPr>
                <a:t>（リアルタイム</a:t>
              </a:r>
              <a:endParaRPr lang="en-US" altLang="ja-JP" sz="800" dirty="0">
                <a:solidFill>
                  <a:schemeClr val="tx1"/>
                </a:solidFill>
                <a:latin typeface="HGP創英角ｺﾞｼｯｸUB" panose="020B0900000000000000" pitchFamily="50" charset="-128"/>
                <a:ea typeface="HGP創英角ｺﾞｼｯｸUB" panose="020B0900000000000000" pitchFamily="50" charset="-128"/>
              </a:endParaRPr>
            </a:p>
            <a:p>
              <a:pPr algn="ctr"/>
              <a:r>
                <a:rPr lang="ja-JP" altLang="en-US" sz="800" dirty="0">
                  <a:solidFill>
                    <a:schemeClr val="tx1"/>
                  </a:solidFill>
                  <a:latin typeface="HGP創英角ｺﾞｼｯｸUB" panose="020B0900000000000000" pitchFamily="50" charset="-128"/>
                  <a:ea typeface="HGP創英角ｺﾞｼｯｸUB" panose="020B0900000000000000" pitchFamily="50" charset="-128"/>
                </a:rPr>
                <a:t>モニタリング）</a:t>
              </a:r>
            </a:p>
          </p:txBody>
        </p:sp>
      </p:grpSp>
      <p:grpSp>
        <p:nvGrpSpPr>
          <p:cNvPr id="92" name="グループ化 91"/>
          <p:cNvGrpSpPr/>
          <p:nvPr/>
        </p:nvGrpSpPr>
        <p:grpSpPr>
          <a:xfrm flipH="1" flipV="1">
            <a:off x="7754843" y="3354962"/>
            <a:ext cx="233970" cy="505809"/>
            <a:chOff x="6444208" y="2132856"/>
            <a:chExt cx="1152128" cy="576064"/>
          </a:xfrm>
        </p:grpSpPr>
        <p:cxnSp>
          <p:nvCxnSpPr>
            <p:cNvPr id="93" name="直線コネクタ 92"/>
            <p:cNvCxnSpPr/>
            <p:nvPr/>
          </p:nvCxnSpPr>
          <p:spPr>
            <a:xfrm flipV="1">
              <a:off x="6444208" y="2276872"/>
              <a:ext cx="504056" cy="432048"/>
            </a:xfrm>
            <a:prstGeom prst="line">
              <a:avLst/>
            </a:prstGeom>
            <a:ln w="38100">
              <a:solidFill>
                <a:srgbClr val="3333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flipV="1">
              <a:off x="7092280" y="2132856"/>
              <a:ext cx="504056" cy="432048"/>
            </a:xfrm>
            <a:prstGeom prst="line">
              <a:avLst/>
            </a:prstGeom>
            <a:ln w="38100">
              <a:solidFill>
                <a:srgbClr val="3333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flipH="1" flipV="1">
              <a:off x="6948264" y="2276872"/>
              <a:ext cx="135632" cy="279648"/>
            </a:xfrm>
            <a:prstGeom prst="line">
              <a:avLst/>
            </a:prstGeom>
            <a:ln w="38100">
              <a:solidFill>
                <a:srgbClr val="3333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6" name="グループ化 95"/>
          <p:cNvGrpSpPr/>
          <p:nvPr/>
        </p:nvGrpSpPr>
        <p:grpSpPr>
          <a:xfrm rot="3819064" flipH="1" flipV="1">
            <a:off x="6481452" y="3878333"/>
            <a:ext cx="168458" cy="356115"/>
            <a:chOff x="6444208" y="2132856"/>
            <a:chExt cx="1152128" cy="576064"/>
          </a:xfrm>
        </p:grpSpPr>
        <p:cxnSp>
          <p:nvCxnSpPr>
            <p:cNvPr id="97" name="直線コネクタ 96"/>
            <p:cNvCxnSpPr/>
            <p:nvPr/>
          </p:nvCxnSpPr>
          <p:spPr>
            <a:xfrm flipV="1">
              <a:off x="6444208" y="2276872"/>
              <a:ext cx="504056" cy="432048"/>
            </a:xfrm>
            <a:prstGeom prst="line">
              <a:avLst/>
            </a:prstGeom>
            <a:ln w="38100">
              <a:solidFill>
                <a:srgbClr val="3333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flipV="1">
              <a:off x="7092280" y="2132856"/>
              <a:ext cx="504056" cy="432048"/>
            </a:xfrm>
            <a:prstGeom prst="line">
              <a:avLst/>
            </a:prstGeom>
            <a:ln w="38100">
              <a:solidFill>
                <a:srgbClr val="3333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flipH="1" flipV="1">
              <a:off x="6948264" y="2276872"/>
              <a:ext cx="135632" cy="279648"/>
            </a:xfrm>
            <a:prstGeom prst="line">
              <a:avLst/>
            </a:prstGeom>
            <a:ln w="38100">
              <a:solidFill>
                <a:srgbClr val="3333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0" name="テキスト ボックス 99"/>
          <p:cNvSpPr txBox="1"/>
          <p:nvPr/>
        </p:nvSpPr>
        <p:spPr>
          <a:xfrm>
            <a:off x="3984834" y="3574677"/>
            <a:ext cx="633507" cy="253916"/>
          </a:xfrm>
          <a:prstGeom prst="rect">
            <a:avLst/>
          </a:prstGeom>
          <a:noFill/>
        </p:spPr>
        <p:txBody>
          <a:bodyPr wrap="none" rtlCol="0">
            <a:spAutoFit/>
          </a:bodyPr>
          <a:lstStyle/>
          <a:p>
            <a:r>
              <a:rPr kumimoji="1" lang="en-US" altLang="ja-JP" sz="1050" dirty="0" smtClean="0"/>
              <a:t>429MHz</a:t>
            </a:r>
            <a:endParaRPr kumimoji="1" lang="ja-JP" altLang="en-US" sz="1050" dirty="0"/>
          </a:p>
        </p:txBody>
      </p:sp>
      <p:grpSp>
        <p:nvGrpSpPr>
          <p:cNvPr id="101" name="グループ化 100"/>
          <p:cNvGrpSpPr/>
          <p:nvPr/>
        </p:nvGrpSpPr>
        <p:grpSpPr>
          <a:xfrm>
            <a:off x="287538" y="2142601"/>
            <a:ext cx="3360001" cy="1572595"/>
            <a:chOff x="1385646" y="4149080"/>
            <a:chExt cx="4590510" cy="2489313"/>
          </a:xfrm>
        </p:grpSpPr>
        <p:sp>
          <p:nvSpPr>
            <p:cNvPr id="102" name="正方形/長方形 101"/>
            <p:cNvSpPr/>
            <p:nvPr/>
          </p:nvSpPr>
          <p:spPr>
            <a:xfrm>
              <a:off x="1385646" y="5013178"/>
              <a:ext cx="4590510" cy="1116741"/>
            </a:xfrm>
            <a:prstGeom prst="rect">
              <a:avLst/>
            </a:prstGeom>
            <a:solidFill>
              <a:srgbClr val="990000">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創英角ｺﾞｼｯｸUB" panose="020B0900000000000000" pitchFamily="50" charset="-128"/>
                <a:ea typeface="HGP創英角ｺﾞｼｯｸUB" panose="020B0900000000000000" pitchFamily="50" charset="-128"/>
              </a:endParaRPr>
            </a:p>
          </p:txBody>
        </p:sp>
        <p:cxnSp>
          <p:nvCxnSpPr>
            <p:cNvPr id="103" name="直線矢印コネクタ 102"/>
            <p:cNvCxnSpPr/>
            <p:nvPr/>
          </p:nvCxnSpPr>
          <p:spPr>
            <a:xfrm flipV="1">
              <a:off x="4307470" y="4149080"/>
              <a:ext cx="0" cy="1368152"/>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4" name="直線矢印コネクタ 103"/>
            <p:cNvCxnSpPr/>
            <p:nvPr/>
          </p:nvCxnSpPr>
          <p:spPr>
            <a:xfrm flipV="1">
              <a:off x="4631506" y="4149080"/>
              <a:ext cx="0" cy="1805716"/>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5" name="テキスト ボックス 104"/>
            <p:cNvSpPr txBox="1"/>
            <p:nvPr/>
          </p:nvSpPr>
          <p:spPr>
            <a:xfrm>
              <a:off x="3097370" y="5227254"/>
              <a:ext cx="1253616" cy="730785"/>
            </a:xfrm>
            <a:prstGeom prst="rect">
              <a:avLst/>
            </a:prstGeom>
            <a:noFill/>
          </p:spPr>
          <p:txBody>
            <a:bodyPr wrap="square" rtlCol="0">
              <a:spAutoFit/>
            </a:bodyPr>
            <a:lstStyle/>
            <a:p>
              <a:r>
                <a:rPr lang="ja-JP" altLang="en-US" sz="1200" dirty="0">
                  <a:latin typeface="HGP創英角ｺﾞｼｯｸUB" panose="020B0900000000000000" pitchFamily="50" charset="-128"/>
                  <a:ea typeface="HGP創英角ｺﾞｼｯｸUB" panose="020B0900000000000000" pitchFamily="50" charset="-128"/>
                </a:rPr>
                <a:t>地中温度</a:t>
              </a:r>
              <a:r>
                <a:rPr lang="en-US" altLang="ja-JP" sz="1200" dirty="0" smtClean="0">
                  <a:latin typeface="HGP創英角ｺﾞｼｯｸUB" panose="020B0900000000000000" pitchFamily="50" charset="-128"/>
                  <a:ea typeface="HGP創英角ｺﾞｼｯｸUB" panose="020B0900000000000000" pitchFamily="50" charset="-128"/>
                </a:rPr>
                <a:t>+</a:t>
              </a:r>
              <a:r>
                <a:rPr lang="ja-JP" altLang="en-US" sz="1200" dirty="0" smtClean="0">
                  <a:latin typeface="HGP創英角ｺﾞｼｯｸUB" panose="020B0900000000000000" pitchFamily="50" charset="-128"/>
                  <a:ea typeface="HGP創英角ｺﾞｼｯｸUB" panose="020B0900000000000000" pitchFamily="50" charset="-128"/>
                </a:rPr>
                <a:t>土中水分</a:t>
              </a:r>
              <a:endParaRPr lang="ja-JP" altLang="en-US" sz="1200" dirty="0">
                <a:latin typeface="HGP創英角ｺﾞｼｯｸUB" panose="020B0900000000000000" pitchFamily="50" charset="-128"/>
                <a:ea typeface="HGP創英角ｺﾞｼｯｸUB" panose="020B0900000000000000" pitchFamily="50" charset="-128"/>
              </a:endParaRPr>
            </a:p>
          </p:txBody>
        </p:sp>
        <p:cxnSp>
          <p:nvCxnSpPr>
            <p:cNvPr id="106" name="直線コネクタ 105"/>
            <p:cNvCxnSpPr/>
            <p:nvPr/>
          </p:nvCxnSpPr>
          <p:spPr>
            <a:xfrm>
              <a:off x="1547664" y="5013176"/>
              <a:ext cx="436103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下矢印 106"/>
            <p:cNvSpPr/>
            <p:nvPr/>
          </p:nvSpPr>
          <p:spPr>
            <a:xfrm>
              <a:off x="1493658" y="5013178"/>
              <a:ext cx="213077" cy="59170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創英角ｺﾞｼｯｸUB" panose="020B0900000000000000" pitchFamily="50" charset="-128"/>
                <a:ea typeface="HGP創英角ｺﾞｼｯｸUB" panose="020B0900000000000000" pitchFamily="50" charset="-128"/>
              </a:endParaRPr>
            </a:p>
          </p:txBody>
        </p:sp>
        <p:sp>
          <p:nvSpPr>
            <p:cNvPr id="108" name="テキスト ボックス 107"/>
            <p:cNvSpPr txBox="1"/>
            <p:nvPr/>
          </p:nvSpPr>
          <p:spPr>
            <a:xfrm>
              <a:off x="1600196" y="5470722"/>
              <a:ext cx="646331" cy="369332"/>
            </a:xfrm>
            <a:prstGeom prst="rect">
              <a:avLst/>
            </a:prstGeom>
            <a:noFill/>
          </p:spPr>
          <p:txBody>
            <a:bodyPr wrap="none" rtlCol="0">
              <a:spAutoFit/>
            </a:bodyPr>
            <a:lstStyle/>
            <a:p>
              <a:r>
                <a:rPr lang="ja-JP" altLang="en-US" dirty="0">
                  <a:latin typeface="HGP創英角ｺﾞｼｯｸUB" panose="020B0900000000000000" pitchFamily="50" charset="-128"/>
                  <a:ea typeface="HGP創英角ｺﾞｼｯｸUB" panose="020B0900000000000000" pitchFamily="50" charset="-128"/>
                </a:rPr>
                <a:t>地中</a:t>
              </a:r>
            </a:p>
          </p:txBody>
        </p:sp>
        <p:sp>
          <p:nvSpPr>
            <p:cNvPr id="109" name="テキスト ボックス 108"/>
            <p:cNvSpPr txBox="1"/>
            <p:nvPr/>
          </p:nvSpPr>
          <p:spPr>
            <a:xfrm>
              <a:off x="4770440" y="4971534"/>
              <a:ext cx="527411" cy="633348"/>
            </a:xfrm>
            <a:prstGeom prst="rect">
              <a:avLst/>
            </a:prstGeom>
            <a:noFill/>
          </p:spPr>
          <p:txBody>
            <a:bodyPr wrap="square" rtlCol="0">
              <a:spAutoFit/>
            </a:bodyPr>
            <a:lstStyle/>
            <a:p>
              <a:pPr>
                <a:lnSpc>
                  <a:spcPts val="1200"/>
                </a:lnSpc>
              </a:pPr>
              <a:r>
                <a:rPr lang="en-US" altLang="ja-JP" sz="1200" dirty="0" smtClean="0">
                  <a:latin typeface="HGP創英角ｺﾞｼｯｸUB" panose="020B0900000000000000" pitchFamily="50" charset="-128"/>
                  <a:ea typeface="HGP創英角ｺﾞｼｯｸUB" panose="020B0900000000000000" pitchFamily="50" charset="-128"/>
                </a:rPr>
                <a:t>10</a:t>
              </a:r>
            </a:p>
            <a:p>
              <a:pPr>
                <a:lnSpc>
                  <a:spcPts val="1200"/>
                </a:lnSpc>
              </a:pPr>
              <a:r>
                <a:rPr lang="en-US" altLang="ja-JP" sz="1200" dirty="0" smtClean="0">
                  <a:latin typeface="HGP創英角ｺﾞｼｯｸUB" panose="020B0900000000000000" pitchFamily="50" charset="-128"/>
                  <a:ea typeface="HGP創英角ｺﾞｼｯｸUB" panose="020B0900000000000000" pitchFamily="50" charset="-128"/>
                </a:rPr>
                <a:t>cm</a:t>
              </a:r>
              <a:endParaRPr lang="en-US" altLang="ja-JP" sz="1200" dirty="0">
                <a:latin typeface="HGP創英角ｺﾞｼｯｸUB" panose="020B0900000000000000" pitchFamily="50" charset="-128"/>
                <a:ea typeface="HGP創英角ｺﾞｼｯｸUB" panose="020B0900000000000000" pitchFamily="50" charset="-128"/>
              </a:endParaRPr>
            </a:p>
          </p:txBody>
        </p:sp>
        <p:cxnSp>
          <p:nvCxnSpPr>
            <p:cNvPr id="110" name="直線矢印コネクタ 109"/>
            <p:cNvCxnSpPr/>
            <p:nvPr/>
          </p:nvCxnSpPr>
          <p:spPr>
            <a:xfrm flipV="1">
              <a:off x="4355582" y="4149080"/>
              <a:ext cx="0" cy="1368152"/>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 name="直線矢印コネクタ 110"/>
            <p:cNvCxnSpPr/>
            <p:nvPr/>
          </p:nvCxnSpPr>
          <p:spPr>
            <a:xfrm flipV="1">
              <a:off x="4679618" y="4149080"/>
              <a:ext cx="0" cy="1805716"/>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p:nvPr/>
          </p:nvCxnSpPr>
          <p:spPr>
            <a:xfrm>
              <a:off x="1561111" y="5517232"/>
              <a:ext cx="4361039"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3" name="直線コネクタ 112"/>
            <p:cNvCxnSpPr/>
            <p:nvPr/>
          </p:nvCxnSpPr>
          <p:spPr>
            <a:xfrm>
              <a:off x="1574559" y="6021288"/>
              <a:ext cx="4361039"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4" name="直線矢印コネクタ 113"/>
            <p:cNvCxnSpPr/>
            <p:nvPr/>
          </p:nvCxnSpPr>
          <p:spPr>
            <a:xfrm>
              <a:off x="4793918" y="5013177"/>
              <a:ext cx="0" cy="50843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 name="直線矢印コネクタ 114"/>
            <p:cNvCxnSpPr/>
            <p:nvPr/>
          </p:nvCxnSpPr>
          <p:spPr>
            <a:xfrm>
              <a:off x="5247812" y="5036114"/>
              <a:ext cx="0" cy="98955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6" name="テキスト ボックス 115"/>
            <p:cNvSpPr txBox="1"/>
            <p:nvPr/>
          </p:nvSpPr>
          <p:spPr>
            <a:xfrm>
              <a:off x="5219677" y="5443024"/>
              <a:ext cx="617990" cy="633348"/>
            </a:xfrm>
            <a:prstGeom prst="rect">
              <a:avLst/>
            </a:prstGeom>
            <a:noFill/>
          </p:spPr>
          <p:txBody>
            <a:bodyPr wrap="square" rtlCol="0">
              <a:spAutoFit/>
            </a:bodyPr>
            <a:lstStyle/>
            <a:p>
              <a:pPr>
                <a:lnSpc>
                  <a:spcPts val="1200"/>
                </a:lnSpc>
              </a:pPr>
              <a:r>
                <a:rPr lang="en-US" altLang="ja-JP" sz="1200" dirty="0">
                  <a:latin typeface="HGP創英角ｺﾞｼｯｸUB" panose="020B0900000000000000" pitchFamily="50" charset="-128"/>
                  <a:ea typeface="HGP創英角ｺﾞｼｯｸUB" panose="020B0900000000000000" pitchFamily="50" charset="-128"/>
                </a:rPr>
                <a:t>30cm</a:t>
              </a:r>
            </a:p>
          </p:txBody>
        </p:sp>
        <p:sp>
          <p:nvSpPr>
            <p:cNvPr id="117" name="円/楕円 116"/>
            <p:cNvSpPr/>
            <p:nvPr/>
          </p:nvSpPr>
          <p:spPr>
            <a:xfrm>
              <a:off x="4247965" y="5453983"/>
              <a:ext cx="53612" cy="13525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創英角ｺﾞｼｯｸUB" panose="020B0900000000000000" pitchFamily="50" charset="-128"/>
                <a:ea typeface="HGP創英角ｺﾞｼｯｸUB" panose="020B0900000000000000" pitchFamily="50" charset="-128"/>
              </a:endParaRPr>
            </a:p>
          </p:txBody>
        </p:sp>
        <p:sp>
          <p:nvSpPr>
            <p:cNvPr id="118" name="円/楕円 117"/>
            <p:cNvSpPr/>
            <p:nvPr/>
          </p:nvSpPr>
          <p:spPr>
            <a:xfrm>
              <a:off x="4355977" y="5445226"/>
              <a:ext cx="53612" cy="135259"/>
            </a:xfrm>
            <a:prstGeom prst="ellipse">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創英角ｺﾞｼｯｸUB" panose="020B0900000000000000" pitchFamily="50" charset="-128"/>
                <a:ea typeface="HGP創英角ｺﾞｼｯｸUB" panose="020B0900000000000000" pitchFamily="50" charset="-128"/>
              </a:endParaRPr>
            </a:p>
          </p:txBody>
        </p:sp>
        <p:sp>
          <p:nvSpPr>
            <p:cNvPr id="119" name="円/楕円 118"/>
            <p:cNvSpPr/>
            <p:nvPr/>
          </p:nvSpPr>
          <p:spPr>
            <a:xfrm>
              <a:off x="4572001" y="5958039"/>
              <a:ext cx="53612" cy="13525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創英角ｺﾞｼｯｸUB" panose="020B0900000000000000" pitchFamily="50" charset="-128"/>
                <a:ea typeface="HGP創英角ｺﾞｼｯｸUB" panose="020B0900000000000000" pitchFamily="50" charset="-128"/>
              </a:endParaRPr>
            </a:p>
          </p:txBody>
        </p:sp>
        <p:sp>
          <p:nvSpPr>
            <p:cNvPr id="120" name="円/楕円 119"/>
            <p:cNvSpPr/>
            <p:nvPr/>
          </p:nvSpPr>
          <p:spPr>
            <a:xfrm>
              <a:off x="4680013" y="5949282"/>
              <a:ext cx="53612" cy="135259"/>
            </a:xfrm>
            <a:prstGeom prst="ellipse">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創英角ｺﾞｼｯｸUB" panose="020B0900000000000000" pitchFamily="50" charset="-128"/>
                <a:ea typeface="HGP創英角ｺﾞｼｯｸUB" panose="020B0900000000000000" pitchFamily="50" charset="-128"/>
              </a:endParaRPr>
            </a:p>
          </p:txBody>
        </p:sp>
        <p:sp>
          <p:nvSpPr>
            <p:cNvPr id="121" name="テキスト ボックス 120"/>
            <p:cNvSpPr txBox="1"/>
            <p:nvPr/>
          </p:nvSpPr>
          <p:spPr>
            <a:xfrm>
              <a:off x="2418606" y="6199922"/>
              <a:ext cx="3320684" cy="438471"/>
            </a:xfrm>
            <a:prstGeom prst="rect">
              <a:avLst/>
            </a:prstGeom>
            <a:solidFill>
              <a:schemeClr val="bg1"/>
            </a:solidFill>
          </p:spPr>
          <p:txBody>
            <a:bodyPr wrap="square" rtlCol="0">
              <a:spAutoFit/>
            </a:bodyPr>
            <a:lstStyle/>
            <a:p>
              <a:r>
                <a:rPr lang="en-US" altLang="ja-JP" sz="1200" dirty="0" smtClean="0">
                  <a:solidFill>
                    <a:srgbClr val="FF0000"/>
                  </a:solidFill>
                  <a:latin typeface="HGP創英角ｺﾞｼｯｸUB" panose="020B0900000000000000" pitchFamily="50" charset="-128"/>
                  <a:ea typeface="HGP創英角ｺﾞｼｯｸUB" panose="020B0900000000000000" pitchFamily="50" charset="-128"/>
                </a:rPr>
                <a:t>2</a:t>
              </a:r>
              <a:r>
                <a:rPr lang="ja-JP" altLang="en-US" sz="1200" dirty="0" smtClean="0">
                  <a:solidFill>
                    <a:srgbClr val="FF0000"/>
                  </a:solidFill>
                  <a:latin typeface="HGP創英角ｺﾞｼｯｸUB" panose="020B0900000000000000" pitchFamily="50" charset="-128"/>
                  <a:ea typeface="HGP創英角ｺﾞｼｯｸUB" panose="020B0900000000000000" pitchFamily="50" charset="-128"/>
                </a:rPr>
                <a:t>～</a:t>
              </a:r>
              <a:r>
                <a:rPr lang="en-US" altLang="ja-JP" sz="1200" dirty="0" smtClean="0">
                  <a:solidFill>
                    <a:srgbClr val="FF0000"/>
                  </a:solidFill>
                  <a:latin typeface="HGP創英角ｺﾞｼｯｸUB" panose="020B0900000000000000" pitchFamily="50" charset="-128"/>
                  <a:ea typeface="HGP創英角ｺﾞｼｯｸUB" panose="020B0900000000000000" pitchFamily="50" charset="-128"/>
                </a:rPr>
                <a:t>3</a:t>
              </a:r>
              <a:r>
                <a:rPr lang="ja-JP" altLang="en-US" sz="1200" dirty="0" smtClean="0">
                  <a:solidFill>
                    <a:srgbClr val="FF0000"/>
                  </a:solidFill>
                  <a:latin typeface="HGP創英角ｺﾞｼｯｸUB" panose="020B0900000000000000" pitchFamily="50" charset="-128"/>
                  <a:ea typeface="HGP創英角ｺﾞｼｯｸUB" panose="020B0900000000000000" pitchFamily="50" charset="-128"/>
                </a:rPr>
                <a:t>系統</a:t>
              </a:r>
              <a:r>
                <a:rPr lang="ja-JP" altLang="en-US" sz="1200" dirty="0">
                  <a:solidFill>
                    <a:srgbClr val="FF0000"/>
                  </a:solidFill>
                  <a:latin typeface="HGP創英角ｺﾞｼｯｸUB" panose="020B0900000000000000" pitchFamily="50" charset="-128"/>
                  <a:ea typeface="HGP創英角ｺﾞｼｯｸUB" panose="020B0900000000000000" pitchFamily="50" charset="-128"/>
                </a:rPr>
                <a:t>のセンサ</a:t>
              </a:r>
              <a:r>
                <a:rPr lang="ja-JP" altLang="en-US" sz="1200" dirty="0" smtClean="0">
                  <a:solidFill>
                    <a:srgbClr val="FF0000"/>
                  </a:solidFill>
                  <a:latin typeface="HGP創英角ｺﾞｼｯｸUB" panose="020B0900000000000000" pitchFamily="50" charset="-128"/>
                  <a:ea typeface="HGP創英角ｺﾞｼｯｸUB" panose="020B0900000000000000" pitchFamily="50" charset="-128"/>
                </a:rPr>
                <a:t>を斜面に埋込む</a:t>
              </a:r>
              <a:endParaRPr lang="ja-JP" altLang="en-US" sz="1200" dirty="0">
                <a:solidFill>
                  <a:srgbClr val="FF0000"/>
                </a:solidFill>
                <a:latin typeface="HGP創英角ｺﾞｼｯｸUB" panose="020B0900000000000000" pitchFamily="50" charset="-128"/>
                <a:ea typeface="HGP創英角ｺﾞｼｯｸUB" panose="020B0900000000000000" pitchFamily="50" charset="-128"/>
              </a:endParaRPr>
            </a:p>
          </p:txBody>
        </p:sp>
      </p:grpSp>
      <p:grpSp>
        <p:nvGrpSpPr>
          <p:cNvPr id="122" name="グループ化 121"/>
          <p:cNvGrpSpPr/>
          <p:nvPr/>
        </p:nvGrpSpPr>
        <p:grpSpPr>
          <a:xfrm>
            <a:off x="1152033" y="1171128"/>
            <a:ext cx="2088293" cy="1491049"/>
            <a:chOff x="1779372" y="1565189"/>
            <a:chExt cx="3492844" cy="1944130"/>
          </a:xfrm>
        </p:grpSpPr>
        <p:pic>
          <p:nvPicPr>
            <p:cNvPr id="123" name="図 122"/>
            <p:cNvPicPr>
              <a:picLocks noChangeAspect="1"/>
            </p:cNvPicPr>
            <p:nvPr/>
          </p:nvPicPr>
          <p:blipFill>
            <a:blip r:embed="rId4"/>
            <a:stretch>
              <a:fillRect/>
            </a:stretch>
          </p:blipFill>
          <p:spPr>
            <a:xfrm>
              <a:off x="2108886" y="1817633"/>
              <a:ext cx="2604505" cy="1611367"/>
            </a:xfrm>
            <a:prstGeom prst="rect">
              <a:avLst/>
            </a:prstGeom>
          </p:spPr>
        </p:pic>
        <p:sp>
          <p:nvSpPr>
            <p:cNvPr id="124" name="直方体 123"/>
            <p:cNvSpPr/>
            <p:nvPr/>
          </p:nvSpPr>
          <p:spPr>
            <a:xfrm>
              <a:off x="1779372" y="1565189"/>
              <a:ext cx="3492844" cy="1944130"/>
            </a:xfrm>
            <a:prstGeom prst="cub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5" name="グループ化 124"/>
          <p:cNvGrpSpPr/>
          <p:nvPr/>
        </p:nvGrpSpPr>
        <p:grpSpPr>
          <a:xfrm>
            <a:off x="275763" y="4797152"/>
            <a:ext cx="3360001" cy="1572595"/>
            <a:chOff x="1385646" y="4149080"/>
            <a:chExt cx="4590510" cy="2489313"/>
          </a:xfrm>
        </p:grpSpPr>
        <p:sp>
          <p:nvSpPr>
            <p:cNvPr id="126" name="正方形/長方形 125"/>
            <p:cNvSpPr/>
            <p:nvPr/>
          </p:nvSpPr>
          <p:spPr>
            <a:xfrm>
              <a:off x="1385646" y="5013178"/>
              <a:ext cx="4590510" cy="1116741"/>
            </a:xfrm>
            <a:prstGeom prst="rect">
              <a:avLst/>
            </a:prstGeom>
            <a:solidFill>
              <a:srgbClr val="990000">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創英角ｺﾞｼｯｸUB" panose="020B0900000000000000" pitchFamily="50" charset="-128"/>
                <a:ea typeface="HGP創英角ｺﾞｼｯｸUB" panose="020B0900000000000000" pitchFamily="50" charset="-128"/>
              </a:endParaRPr>
            </a:p>
          </p:txBody>
        </p:sp>
        <p:cxnSp>
          <p:nvCxnSpPr>
            <p:cNvPr id="127" name="直線矢印コネクタ 126"/>
            <p:cNvCxnSpPr/>
            <p:nvPr/>
          </p:nvCxnSpPr>
          <p:spPr>
            <a:xfrm flipV="1">
              <a:off x="4307470" y="4149080"/>
              <a:ext cx="0" cy="1368152"/>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8" name="直線矢印コネクタ 127"/>
            <p:cNvCxnSpPr/>
            <p:nvPr/>
          </p:nvCxnSpPr>
          <p:spPr>
            <a:xfrm flipV="1">
              <a:off x="4631506" y="4149080"/>
              <a:ext cx="0" cy="1805716"/>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9" name="テキスト ボックス 128"/>
            <p:cNvSpPr txBox="1"/>
            <p:nvPr/>
          </p:nvSpPr>
          <p:spPr>
            <a:xfrm>
              <a:off x="3097370" y="5227254"/>
              <a:ext cx="1253616" cy="730785"/>
            </a:xfrm>
            <a:prstGeom prst="rect">
              <a:avLst/>
            </a:prstGeom>
            <a:noFill/>
          </p:spPr>
          <p:txBody>
            <a:bodyPr wrap="square" rtlCol="0">
              <a:spAutoFit/>
            </a:bodyPr>
            <a:lstStyle/>
            <a:p>
              <a:r>
                <a:rPr lang="ja-JP" altLang="en-US" sz="1200" dirty="0">
                  <a:latin typeface="HGP創英角ｺﾞｼｯｸUB" panose="020B0900000000000000" pitchFamily="50" charset="-128"/>
                  <a:ea typeface="HGP創英角ｺﾞｼｯｸUB" panose="020B0900000000000000" pitchFamily="50" charset="-128"/>
                </a:rPr>
                <a:t>地中温度</a:t>
              </a:r>
              <a:r>
                <a:rPr lang="en-US" altLang="ja-JP" sz="1200" dirty="0" smtClean="0">
                  <a:latin typeface="HGP創英角ｺﾞｼｯｸUB" panose="020B0900000000000000" pitchFamily="50" charset="-128"/>
                  <a:ea typeface="HGP創英角ｺﾞｼｯｸUB" panose="020B0900000000000000" pitchFamily="50" charset="-128"/>
                </a:rPr>
                <a:t>+</a:t>
              </a:r>
              <a:r>
                <a:rPr lang="ja-JP" altLang="en-US" sz="1200" dirty="0" smtClean="0">
                  <a:latin typeface="HGP創英角ｺﾞｼｯｸUB" panose="020B0900000000000000" pitchFamily="50" charset="-128"/>
                  <a:ea typeface="HGP創英角ｺﾞｼｯｸUB" panose="020B0900000000000000" pitchFamily="50" charset="-128"/>
                </a:rPr>
                <a:t>土中水分</a:t>
              </a:r>
              <a:endParaRPr lang="ja-JP" altLang="en-US" sz="1200" dirty="0">
                <a:latin typeface="HGP創英角ｺﾞｼｯｸUB" panose="020B0900000000000000" pitchFamily="50" charset="-128"/>
                <a:ea typeface="HGP創英角ｺﾞｼｯｸUB" panose="020B0900000000000000" pitchFamily="50" charset="-128"/>
              </a:endParaRPr>
            </a:p>
          </p:txBody>
        </p:sp>
        <p:cxnSp>
          <p:nvCxnSpPr>
            <p:cNvPr id="130" name="直線コネクタ 129"/>
            <p:cNvCxnSpPr/>
            <p:nvPr/>
          </p:nvCxnSpPr>
          <p:spPr>
            <a:xfrm>
              <a:off x="1547664" y="5013176"/>
              <a:ext cx="436103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1" name="下矢印 130"/>
            <p:cNvSpPr/>
            <p:nvPr/>
          </p:nvSpPr>
          <p:spPr>
            <a:xfrm>
              <a:off x="1493658" y="5013178"/>
              <a:ext cx="213077" cy="59170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創英角ｺﾞｼｯｸUB" panose="020B0900000000000000" pitchFamily="50" charset="-128"/>
                <a:ea typeface="HGP創英角ｺﾞｼｯｸUB" panose="020B0900000000000000" pitchFamily="50" charset="-128"/>
              </a:endParaRPr>
            </a:p>
          </p:txBody>
        </p:sp>
        <p:sp>
          <p:nvSpPr>
            <p:cNvPr id="132" name="テキスト ボックス 131"/>
            <p:cNvSpPr txBox="1"/>
            <p:nvPr/>
          </p:nvSpPr>
          <p:spPr>
            <a:xfrm>
              <a:off x="1600196" y="5470722"/>
              <a:ext cx="646331" cy="369332"/>
            </a:xfrm>
            <a:prstGeom prst="rect">
              <a:avLst/>
            </a:prstGeom>
            <a:noFill/>
          </p:spPr>
          <p:txBody>
            <a:bodyPr wrap="none" rtlCol="0">
              <a:spAutoFit/>
            </a:bodyPr>
            <a:lstStyle/>
            <a:p>
              <a:r>
                <a:rPr lang="ja-JP" altLang="en-US" dirty="0">
                  <a:latin typeface="HGP創英角ｺﾞｼｯｸUB" panose="020B0900000000000000" pitchFamily="50" charset="-128"/>
                  <a:ea typeface="HGP創英角ｺﾞｼｯｸUB" panose="020B0900000000000000" pitchFamily="50" charset="-128"/>
                </a:rPr>
                <a:t>地中</a:t>
              </a:r>
            </a:p>
          </p:txBody>
        </p:sp>
        <p:sp>
          <p:nvSpPr>
            <p:cNvPr id="133" name="テキスト ボックス 132"/>
            <p:cNvSpPr txBox="1"/>
            <p:nvPr/>
          </p:nvSpPr>
          <p:spPr>
            <a:xfrm>
              <a:off x="4770440" y="4971534"/>
              <a:ext cx="527411" cy="633348"/>
            </a:xfrm>
            <a:prstGeom prst="rect">
              <a:avLst/>
            </a:prstGeom>
            <a:noFill/>
          </p:spPr>
          <p:txBody>
            <a:bodyPr wrap="square" rtlCol="0">
              <a:spAutoFit/>
            </a:bodyPr>
            <a:lstStyle/>
            <a:p>
              <a:pPr>
                <a:lnSpc>
                  <a:spcPts val="1200"/>
                </a:lnSpc>
              </a:pPr>
              <a:r>
                <a:rPr lang="en-US" altLang="ja-JP" sz="1200" dirty="0" smtClean="0">
                  <a:latin typeface="HGP創英角ｺﾞｼｯｸUB" panose="020B0900000000000000" pitchFamily="50" charset="-128"/>
                  <a:ea typeface="HGP創英角ｺﾞｼｯｸUB" panose="020B0900000000000000" pitchFamily="50" charset="-128"/>
                </a:rPr>
                <a:t>10</a:t>
              </a:r>
            </a:p>
            <a:p>
              <a:pPr>
                <a:lnSpc>
                  <a:spcPts val="1200"/>
                </a:lnSpc>
              </a:pPr>
              <a:r>
                <a:rPr lang="en-US" altLang="ja-JP" sz="1200" dirty="0" smtClean="0">
                  <a:latin typeface="HGP創英角ｺﾞｼｯｸUB" panose="020B0900000000000000" pitchFamily="50" charset="-128"/>
                  <a:ea typeface="HGP創英角ｺﾞｼｯｸUB" panose="020B0900000000000000" pitchFamily="50" charset="-128"/>
                </a:rPr>
                <a:t>cm</a:t>
              </a:r>
              <a:endParaRPr lang="en-US" altLang="ja-JP" sz="1200" dirty="0">
                <a:latin typeface="HGP創英角ｺﾞｼｯｸUB" panose="020B0900000000000000" pitchFamily="50" charset="-128"/>
                <a:ea typeface="HGP創英角ｺﾞｼｯｸUB" panose="020B0900000000000000" pitchFamily="50" charset="-128"/>
              </a:endParaRPr>
            </a:p>
          </p:txBody>
        </p:sp>
        <p:cxnSp>
          <p:nvCxnSpPr>
            <p:cNvPr id="134" name="直線矢印コネクタ 133"/>
            <p:cNvCxnSpPr/>
            <p:nvPr/>
          </p:nvCxnSpPr>
          <p:spPr>
            <a:xfrm flipV="1">
              <a:off x="4355582" y="4149080"/>
              <a:ext cx="0" cy="1368152"/>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5" name="直線矢印コネクタ 134"/>
            <p:cNvCxnSpPr/>
            <p:nvPr/>
          </p:nvCxnSpPr>
          <p:spPr>
            <a:xfrm flipV="1">
              <a:off x="4679618" y="4149080"/>
              <a:ext cx="0" cy="1805716"/>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6" name="直線コネクタ 135"/>
            <p:cNvCxnSpPr/>
            <p:nvPr/>
          </p:nvCxnSpPr>
          <p:spPr>
            <a:xfrm>
              <a:off x="1561111" y="5517232"/>
              <a:ext cx="4361039"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7" name="直線コネクタ 136"/>
            <p:cNvCxnSpPr/>
            <p:nvPr/>
          </p:nvCxnSpPr>
          <p:spPr>
            <a:xfrm>
              <a:off x="1574559" y="6021288"/>
              <a:ext cx="4361039"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8" name="直線矢印コネクタ 137"/>
            <p:cNvCxnSpPr/>
            <p:nvPr/>
          </p:nvCxnSpPr>
          <p:spPr>
            <a:xfrm>
              <a:off x="4793918" y="5013177"/>
              <a:ext cx="0" cy="50843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9" name="直線矢印コネクタ 138"/>
            <p:cNvCxnSpPr/>
            <p:nvPr/>
          </p:nvCxnSpPr>
          <p:spPr>
            <a:xfrm>
              <a:off x="5247812" y="5036114"/>
              <a:ext cx="0" cy="98955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0" name="テキスト ボックス 139"/>
            <p:cNvSpPr txBox="1"/>
            <p:nvPr/>
          </p:nvSpPr>
          <p:spPr>
            <a:xfrm>
              <a:off x="5219677" y="5443024"/>
              <a:ext cx="617990" cy="633348"/>
            </a:xfrm>
            <a:prstGeom prst="rect">
              <a:avLst/>
            </a:prstGeom>
            <a:noFill/>
          </p:spPr>
          <p:txBody>
            <a:bodyPr wrap="square" rtlCol="0">
              <a:spAutoFit/>
            </a:bodyPr>
            <a:lstStyle/>
            <a:p>
              <a:pPr>
                <a:lnSpc>
                  <a:spcPts val="1200"/>
                </a:lnSpc>
              </a:pPr>
              <a:r>
                <a:rPr lang="en-US" altLang="ja-JP" sz="1200" dirty="0">
                  <a:latin typeface="HGP創英角ｺﾞｼｯｸUB" panose="020B0900000000000000" pitchFamily="50" charset="-128"/>
                  <a:ea typeface="HGP創英角ｺﾞｼｯｸUB" panose="020B0900000000000000" pitchFamily="50" charset="-128"/>
                </a:rPr>
                <a:t>30cm</a:t>
              </a:r>
            </a:p>
          </p:txBody>
        </p:sp>
        <p:sp>
          <p:nvSpPr>
            <p:cNvPr id="141" name="円/楕円 140"/>
            <p:cNvSpPr/>
            <p:nvPr/>
          </p:nvSpPr>
          <p:spPr>
            <a:xfrm>
              <a:off x="4247965" y="5453983"/>
              <a:ext cx="53612" cy="13525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創英角ｺﾞｼｯｸUB" panose="020B0900000000000000" pitchFamily="50" charset="-128"/>
                <a:ea typeface="HGP創英角ｺﾞｼｯｸUB" panose="020B0900000000000000" pitchFamily="50" charset="-128"/>
              </a:endParaRPr>
            </a:p>
          </p:txBody>
        </p:sp>
        <p:sp>
          <p:nvSpPr>
            <p:cNvPr id="142" name="円/楕円 141"/>
            <p:cNvSpPr/>
            <p:nvPr/>
          </p:nvSpPr>
          <p:spPr>
            <a:xfrm>
              <a:off x="4355977" y="5445226"/>
              <a:ext cx="53612" cy="135259"/>
            </a:xfrm>
            <a:prstGeom prst="ellipse">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創英角ｺﾞｼｯｸUB" panose="020B0900000000000000" pitchFamily="50" charset="-128"/>
                <a:ea typeface="HGP創英角ｺﾞｼｯｸUB" panose="020B0900000000000000" pitchFamily="50" charset="-128"/>
              </a:endParaRPr>
            </a:p>
          </p:txBody>
        </p:sp>
        <p:sp>
          <p:nvSpPr>
            <p:cNvPr id="143" name="円/楕円 142"/>
            <p:cNvSpPr/>
            <p:nvPr/>
          </p:nvSpPr>
          <p:spPr>
            <a:xfrm>
              <a:off x="4572001" y="5958039"/>
              <a:ext cx="53612" cy="13525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創英角ｺﾞｼｯｸUB" panose="020B0900000000000000" pitchFamily="50" charset="-128"/>
                <a:ea typeface="HGP創英角ｺﾞｼｯｸUB" panose="020B0900000000000000" pitchFamily="50" charset="-128"/>
              </a:endParaRPr>
            </a:p>
          </p:txBody>
        </p:sp>
        <p:sp>
          <p:nvSpPr>
            <p:cNvPr id="144" name="円/楕円 143"/>
            <p:cNvSpPr/>
            <p:nvPr/>
          </p:nvSpPr>
          <p:spPr>
            <a:xfrm>
              <a:off x="4680013" y="5949282"/>
              <a:ext cx="53612" cy="135259"/>
            </a:xfrm>
            <a:prstGeom prst="ellipse">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P創英角ｺﾞｼｯｸUB" panose="020B0900000000000000" pitchFamily="50" charset="-128"/>
                <a:ea typeface="HGP創英角ｺﾞｼｯｸUB" panose="020B0900000000000000" pitchFamily="50" charset="-128"/>
              </a:endParaRPr>
            </a:p>
          </p:txBody>
        </p:sp>
        <p:sp>
          <p:nvSpPr>
            <p:cNvPr id="145" name="テキスト ボックス 144"/>
            <p:cNvSpPr txBox="1"/>
            <p:nvPr/>
          </p:nvSpPr>
          <p:spPr>
            <a:xfrm>
              <a:off x="2434693" y="6199922"/>
              <a:ext cx="3304597" cy="438471"/>
            </a:xfrm>
            <a:prstGeom prst="rect">
              <a:avLst/>
            </a:prstGeom>
            <a:solidFill>
              <a:schemeClr val="bg1"/>
            </a:solidFill>
          </p:spPr>
          <p:txBody>
            <a:bodyPr wrap="square" rtlCol="0">
              <a:spAutoFit/>
            </a:bodyPr>
            <a:lstStyle/>
            <a:p>
              <a:r>
                <a:rPr lang="en-US" altLang="ja-JP" sz="1200" dirty="0" smtClean="0">
                  <a:solidFill>
                    <a:srgbClr val="FF0000"/>
                  </a:solidFill>
                  <a:latin typeface="HGP創英角ｺﾞｼｯｸUB" panose="020B0900000000000000" pitchFamily="50" charset="-128"/>
                  <a:ea typeface="HGP創英角ｺﾞｼｯｸUB" panose="020B0900000000000000" pitchFamily="50" charset="-128"/>
                </a:rPr>
                <a:t>2</a:t>
              </a:r>
              <a:r>
                <a:rPr lang="ja-JP" altLang="en-US" sz="1200" dirty="0" smtClean="0">
                  <a:solidFill>
                    <a:srgbClr val="FF0000"/>
                  </a:solidFill>
                  <a:latin typeface="HGP創英角ｺﾞｼｯｸUB" panose="020B0900000000000000" pitchFamily="50" charset="-128"/>
                  <a:ea typeface="HGP創英角ｺﾞｼｯｸUB" panose="020B0900000000000000" pitchFamily="50" charset="-128"/>
                </a:rPr>
                <a:t>～</a:t>
              </a:r>
              <a:r>
                <a:rPr lang="en-US" altLang="ja-JP" sz="1200" dirty="0" smtClean="0">
                  <a:solidFill>
                    <a:srgbClr val="FF0000"/>
                  </a:solidFill>
                  <a:latin typeface="HGP創英角ｺﾞｼｯｸUB" panose="020B0900000000000000" pitchFamily="50" charset="-128"/>
                  <a:ea typeface="HGP創英角ｺﾞｼｯｸUB" panose="020B0900000000000000" pitchFamily="50" charset="-128"/>
                </a:rPr>
                <a:t>3</a:t>
              </a:r>
              <a:r>
                <a:rPr lang="ja-JP" altLang="en-US" sz="1200" dirty="0" smtClean="0">
                  <a:solidFill>
                    <a:srgbClr val="FF0000"/>
                  </a:solidFill>
                  <a:latin typeface="HGP創英角ｺﾞｼｯｸUB" panose="020B0900000000000000" pitchFamily="50" charset="-128"/>
                  <a:ea typeface="HGP創英角ｺﾞｼｯｸUB" panose="020B0900000000000000" pitchFamily="50" charset="-128"/>
                </a:rPr>
                <a:t>系統</a:t>
              </a:r>
              <a:r>
                <a:rPr lang="ja-JP" altLang="en-US" sz="1200" dirty="0">
                  <a:solidFill>
                    <a:srgbClr val="FF0000"/>
                  </a:solidFill>
                  <a:latin typeface="HGP創英角ｺﾞｼｯｸUB" panose="020B0900000000000000" pitchFamily="50" charset="-128"/>
                  <a:ea typeface="HGP創英角ｺﾞｼｯｸUB" panose="020B0900000000000000" pitchFamily="50" charset="-128"/>
                </a:rPr>
                <a:t>のセンサ</a:t>
              </a:r>
              <a:r>
                <a:rPr lang="ja-JP" altLang="en-US" sz="1200" dirty="0" smtClean="0">
                  <a:solidFill>
                    <a:srgbClr val="FF0000"/>
                  </a:solidFill>
                  <a:latin typeface="HGP創英角ｺﾞｼｯｸUB" panose="020B0900000000000000" pitchFamily="50" charset="-128"/>
                  <a:ea typeface="HGP創英角ｺﾞｼｯｸUB" panose="020B0900000000000000" pitchFamily="50" charset="-128"/>
                </a:rPr>
                <a:t>を斜面に埋込む</a:t>
              </a:r>
              <a:endParaRPr lang="ja-JP" altLang="en-US" sz="1200" dirty="0">
                <a:solidFill>
                  <a:srgbClr val="FF0000"/>
                </a:solidFill>
                <a:latin typeface="HGP創英角ｺﾞｼｯｸUB" panose="020B0900000000000000" pitchFamily="50" charset="-128"/>
                <a:ea typeface="HGP創英角ｺﾞｼｯｸUB" panose="020B0900000000000000" pitchFamily="50" charset="-128"/>
              </a:endParaRPr>
            </a:p>
          </p:txBody>
        </p:sp>
      </p:grpSp>
      <p:grpSp>
        <p:nvGrpSpPr>
          <p:cNvPr id="146" name="グループ化 145"/>
          <p:cNvGrpSpPr/>
          <p:nvPr/>
        </p:nvGrpSpPr>
        <p:grpSpPr>
          <a:xfrm>
            <a:off x="1177419" y="3807999"/>
            <a:ext cx="2088293" cy="1491049"/>
            <a:chOff x="1779372" y="1565189"/>
            <a:chExt cx="3492844" cy="1944130"/>
          </a:xfrm>
        </p:grpSpPr>
        <p:pic>
          <p:nvPicPr>
            <p:cNvPr id="147" name="図 146"/>
            <p:cNvPicPr>
              <a:picLocks noChangeAspect="1"/>
            </p:cNvPicPr>
            <p:nvPr/>
          </p:nvPicPr>
          <p:blipFill>
            <a:blip r:embed="rId4"/>
            <a:stretch>
              <a:fillRect/>
            </a:stretch>
          </p:blipFill>
          <p:spPr>
            <a:xfrm>
              <a:off x="2108886" y="1817633"/>
              <a:ext cx="2604505" cy="1611367"/>
            </a:xfrm>
            <a:prstGeom prst="rect">
              <a:avLst/>
            </a:prstGeom>
          </p:spPr>
        </p:pic>
        <p:sp>
          <p:nvSpPr>
            <p:cNvPr id="148" name="直方体 147"/>
            <p:cNvSpPr/>
            <p:nvPr/>
          </p:nvSpPr>
          <p:spPr>
            <a:xfrm>
              <a:off x="1779372" y="1565189"/>
              <a:ext cx="3492844" cy="1944130"/>
            </a:xfrm>
            <a:prstGeom prst="cub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9" name="グループ化 148"/>
          <p:cNvGrpSpPr/>
          <p:nvPr/>
        </p:nvGrpSpPr>
        <p:grpSpPr>
          <a:xfrm rot="3149009">
            <a:off x="3877229" y="3962598"/>
            <a:ext cx="124697" cy="946406"/>
            <a:chOff x="6444208" y="2132856"/>
            <a:chExt cx="1152128" cy="576064"/>
          </a:xfrm>
        </p:grpSpPr>
        <p:cxnSp>
          <p:nvCxnSpPr>
            <p:cNvPr id="150" name="直線コネクタ 149"/>
            <p:cNvCxnSpPr/>
            <p:nvPr/>
          </p:nvCxnSpPr>
          <p:spPr>
            <a:xfrm flipV="1">
              <a:off x="6444208" y="2276872"/>
              <a:ext cx="504056" cy="432048"/>
            </a:xfrm>
            <a:prstGeom prst="line">
              <a:avLst/>
            </a:prstGeom>
            <a:ln w="38100">
              <a:solidFill>
                <a:srgbClr val="3333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1" name="直線コネクタ 150"/>
            <p:cNvCxnSpPr/>
            <p:nvPr/>
          </p:nvCxnSpPr>
          <p:spPr>
            <a:xfrm flipV="1">
              <a:off x="7092280" y="2132856"/>
              <a:ext cx="504056" cy="432048"/>
            </a:xfrm>
            <a:prstGeom prst="line">
              <a:avLst/>
            </a:prstGeom>
            <a:ln w="38100">
              <a:solidFill>
                <a:srgbClr val="3333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2" name="直線コネクタ 151"/>
            <p:cNvCxnSpPr/>
            <p:nvPr/>
          </p:nvCxnSpPr>
          <p:spPr>
            <a:xfrm flipH="1" flipV="1">
              <a:off x="6948264" y="2276872"/>
              <a:ext cx="135632" cy="279648"/>
            </a:xfrm>
            <a:prstGeom prst="line">
              <a:avLst/>
            </a:prstGeom>
            <a:ln w="38100">
              <a:solidFill>
                <a:srgbClr val="3333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53" name="グループ化 152"/>
          <p:cNvGrpSpPr/>
          <p:nvPr/>
        </p:nvGrpSpPr>
        <p:grpSpPr>
          <a:xfrm rot="6547827">
            <a:off x="3874162" y="2125555"/>
            <a:ext cx="179206" cy="1076142"/>
            <a:chOff x="6444208" y="2132856"/>
            <a:chExt cx="1152128" cy="576064"/>
          </a:xfrm>
        </p:grpSpPr>
        <p:cxnSp>
          <p:nvCxnSpPr>
            <p:cNvPr id="154" name="直線コネクタ 153"/>
            <p:cNvCxnSpPr/>
            <p:nvPr/>
          </p:nvCxnSpPr>
          <p:spPr>
            <a:xfrm flipV="1">
              <a:off x="6444208" y="2276872"/>
              <a:ext cx="504056" cy="432048"/>
            </a:xfrm>
            <a:prstGeom prst="line">
              <a:avLst/>
            </a:prstGeom>
            <a:ln w="38100">
              <a:solidFill>
                <a:srgbClr val="3333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5" name="直線コネクタ 154"/>
            <p:cNvCxnSpPr/>
            <p:nvPr/>
          </p:nvCxnSpPr>
          <p:spPr>
            <a:xfrm flipV="1">
              <a:off x="7092280" y="2132856"/>
              <a:ext cx="504056" cy="432048"/>
            </a:xfrm>
            <a:prstGeom prst="line">
              <a:avLst/>
            </a:prstGeom>
            <a:ln w="38100">
              <a:solidFill>
                <a:srgbClr val="3333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6" name="直線コネクタ 155"/>
            <p:cNvCxnSpPr/>
            <p:nvPr/>
          </p:nvCxnSpPr>
          <p:spPr>
            <a:xfrm flipH="1" flipV="1">
              <a:off x="6948264" y="2276872"/>
              <a:ext cx="135632" cy="279648"/>
            </a:xfrm>
            <a:prstGeom prst="line">
              <a:avLst/>
            </a:prstGeom>
            <a:ln w="38100">
              <a:solidFill>
                <a:srgbClr val="3333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77" name="グループ化 76"/>
          <p:cNvGrpSpPr/>
          <p:nvPr/>
        </p:nvGrpSpPr>
        <p:grpSpPr>
          <a:xfrm>
            <a:off x="4434055" y="2930397"/>
            <a:ext cx="1872208" cy="1354940"/>
            <a:chOff x="8256241" y="3310511"/>
            <a:chExt cx="2151123" cy="1296144"/>
          </a:xfrm>
        </p:grpSpPr>
        <p:sp>
          <p:nvSpPr>
            <p:cNvPr id="78" name="正方形/長方形 77"/>
            <p:cNvSpPr/>
            <p:nvPr/>
          </p:nvSpPr>
          <p:spPr>
            <a:xfrm>
              <a:off x="8379180" y="3310511"/>
              <a:ext cx="2028184" cy="1296144"/>
            </a:xfrm>
            <a:prstGeom prst="rect">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latin typeface="HGP創英角ｺﾞｼｯｸUB" panose="020B0900000000000000" pitchFamily="50" charset="-128"/>
                  <a:ea typeface="HGP創英角ｺﾞｼｯｸUB" panose="020B0900000000000000" pitchFamily="50" charset="-128"/>
                </a:rPr>
                <a:t>計測コントローラ</a:t>
              </a:r>
              <a:r>
                <a:rPr lang="ja-JP" altLang="en-US" sz="1200" dirty="0" smtClean="0">
                  <a:solidFill>
                    <a:srgbClr val="FF0000"/>
                  </a:solidFill>
                  <a:latin typeface="HGP創英角ｺﾞｼｯｸUB" panose="020B0900000000000000" pitchFamily="50" charset="-128"/>
                  <a:ea typeface="HGP創英角ｺﾞｼｯｸUB" panose="020B0900000000000000" pitchFamily="50" charset="-128"/>
                </a:rPr>
                <a:t>（現場）</a:t>
              </a:r>
              <a:endParaRPr lang="en-US" altLang="ja-JP" sz="1200" dirty="0">
                <a:solidFill>
                  <a:srgbClr val="FF0000"/>
                </a:solidFill>
                <a:latin typeface="HGP創英角ｺﾞｼｯｸUB" panose="020B0900000000000000" pitchFamily="50" charset="-128"/>
                <a:ea typeface="HGP創英角ｺﾞｼｯｸUB" panose="020B0900000000000000" pitchFamily="50" charset="-128"/>
              </a:endParaRPr>
            </a:p>
            <a:p>
              <a:pPr algn="ctr"/>
              <a:endParaRPr lang="en-US" altLang="ja-JP" sz="1200" dirty="0">
                <a:solidFill>
                  <a:schemeClr val="tx1"/>
                </a:solidFill>
                <a:latin typeface="HGP創英角ｺﾞｼｯｸUB" panose="020B0900000000000000" pitchFamily="50" charset="-128"/>
                <a:ea typeface="HGP創英角ｺﾞｼｯｸUB" panose="020B0900000000000000" pitchFamily="50" charset="-128"/>
              </a:endParaRPr>
            </a:p>
            <a:p>
              <a:pPr algn="ctr"/>
              <a:endParaRPr lang="en-US" altLang="ja-JP" sz="1200" dirty="0">
                <a:solidFill>
                  <a:schemeClr val="tx1"/>
                </a:solidFill>
                <a:latin typeface="HGP創英角ｺﾞｼｯｸUB" panose="020B0900000000000000" pitchFamily="50" charset="-128"/>
                <a:ea typeface="HGP創英角ｺﾞｼｯｸUB" panose="020B0900000000000000" pitchFamily="50" charset="-128"/>
              </a:endParaRPr>
            </a:p>
            <a:p>
              <a:pPr algn="ctr"/>
              <a:endParaRPr lang="en-US" altLang="ja-JP" sz="1200" dirty="0">
                <a:solidFill>
                  <a:schemeClr val="tx1"/>
                </a:solidFill>
                <a:latin typeface="HGP創英角ｺﾞｼｯｸUB" panose="020B0900000000000000" pitchFamily="50" charset="-128"/>
                <a:ea typeface="HGP創英角ｺﾞｼｯｸUB" panose="020B0900000000000000" pitchFamily="50" charset="-128"/>
              </a:endParaRPr>
            </a:p>
            <a:p>
              <a:pPr algn="ctr"/>
              <a:endParaRPr lang="en-US" altLang="ja-JP" sz="1200" dirty="0">
                <a:solidFill>
                  <a:schemeClr val="tx1"/>
                </a:solidFill>
                <a:latin typeface="HGP創英角ｺﾞｼｯｸUB" panose="020B0900000000000000" pitchFamily="50" charset="-128"/>
                <a:ea typeface="HGP創英角ｺﾞｼｯｸUB" panose="020B0900000000000000" pitchFamily="50" charset="-128"/>
              </a:endParaRPr>
            </a:p>
            <a:p>
              <a:pPr algn="ctr"/>
              <a:endParaRPr lang="ja-JP" altLang="en-US" sz="120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79" name="正方形/長方形 78"/>
            <p:cNvSpPr/>
            <p:nvPr/>
          </p:nvSpPr>
          <p:spPr>
            <a:xfrm>
              <a:off x="8433708" y="3771426"/>
              <a:ext cx="827354" cy="74356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a:solidFill>
                    <a:schemeClr val="tx1"/>
                  </a:solidFill>
                  <a:latin typeface="HGP創英角ｺﾞｼｯｸUB" panose="020B0900000000000000" pitchFamily="50" charset="-128"/>
                  <a:ea typeface="HGP創英角ｺﾞｼｯｸUB" panose="020B0900000000000000" pitchFamily="50" charset="-128"/>
                </a:rPr>
                <a:t>MU-2</a:t>
              </a:r>
            </a:p>
            <a:p>
              <a:pPr algn="ctr"/>
              <a:r>
                <a:rPr lang="en-US" altLang="ja-JP" sz="80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800" dirty="0">
                  <a:solidFill>
                    <a:schemeClr val="tx1"/>
                  </a:solidFill>
                  <a:latin typeface="HGP創英角ｺﾞｼｯｸUB" panose="020B0900000000000000" pitchFamily="50" charset="-128"/>
                  <a:ea typeface="HGP創英角ｺﾞｼｯｸUB" panose="020B0900000000000000" pitchFamily="50" charset="-128"/>
                </a:rPr>
                <a:t>特小無線</a:t>
              </a:r>
              <a:endParaRPr lang="en-US" altLang="ja-JP" sz="800" dirty="0">
                <a:solidFill>
                  <a:schemeClr val="tx1"/>
                </a:solidFill>
                <a:latin typeface="HGP創英角ｺﾞｼｯｸUB" panose="020B0900000000000000" pitchFamily="50" charset="-128"/>
                <a:ea typeface="HGP創英角ｺﾞｼｯｸUB" panose="020B0900000000000000" pitchFamily="50" charset="-128"/>
              </a:endParaRPr>
            </a:p>
            <a:p>
              <a:pPr algn="ctr"/>
              <a:r>
                <a:rPr lang="ja-JP" altLang="en-US" sz="800" dirty="0">
                  <a:solidFill>
                    <a:schemeClr val="tx1"/>
                  </a:solidFill>
                  <a:latin typeface="HGP創英角ｺﾞｼｯｸUB" panose="020B0900000000000000" pitchFamily="50" charset="-128"/>
                  <a:ea typeface="HGP創英角ｺﾞｼｯｸUB" panose="020B0900000000000000" pitchFamily="50" charset="-128"/>
                </a:rPr>
                <a:t>モジュール</a:t>
              </a:r>
              <a:r>
                <a:rPr lang="en-US" altLang="ja-JP" sz="800" dirty="0">
                  <a:solidFill>
                    <a:schemeClr val="tx1"/>
                  </a:solidFill>
                  <a:latin typeface="HGP創英角ｺﾞｼｯｸUB" panose="020B0900000000000000" pitchFamily="50" charset="-128"/>
                  <a:ea typeface="HGP創英角ｺﾞｼｯｸUB" panose="020B0900000000000000" pitchFamily="50" charset="-128"/>
                </a:rPr>
                <a:t>)</a:t>
              </a:r>
              <a:endParaRPr lang="ja-JP" altLang="en-US" sz="80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80" name="正方形/長方形 79"/>
            <p:cNvSpPr/>
            <p:nvPr/>
          </p:nvSpPr>
          <p:spPr>
            <a:xfrm>
              <a:off x="9601437" y="3760720"/>
              <a:ext cx="771535" cy="75426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a:solidFill>
                    <a:schemeClr val="tx1"/>
                  </a:solidFill>
                  <a:latin typeface="HGP創英角ｺﾞｼｯｸUB" panose="020B0900000000000000" pitchFamily="50" charset="-128"/>
                  <a:ea typeface="HGP創英角ｺﾞｼｯｸUB" panose="020B0900000000000000" pitchFamily="50" charset="-128"/>
                </a:rPr>
                <a:t>SOI</a:t>
              </a:r>
              <a:r>
                <a:rPr lang="ja-JP" altLang="en-US" sz="800" dirty="0">
                  <a:solidFill>
                    <a:schemeClr val="tx1"/>
                  </a:solidFill>
                  <a:latin typeface="HGP創英角ｺﾞｼｯｸUB" panose="020B0900000000000000" pitchFamily="50" charset="-128"/>
                  <a:ea typeface="HGP創英角ｺﾞｼｯｸUB" panose="020B0900000000000000" pitchFamily="50" charset="-128"/>
                </a:rPr>
                <a:t>　</a:t>
              </a:r>
              <a:r>
                <a:rPr lang="en-US" altLang="ja-JP" sz="800" dirty="0">
                  <a:solidFill>
                    <a:schemeClr val="tx1"/>
                  </a:solidFill>
                  <a:latin typeface="HGP創英角ｺﾞｼｯｸUB" panose="020B0900000000000000" pitchFamily="50" charset="-128"/>
                  <a:ea typeface="HGP創英角ｺﾞｼｯｸUB" panose="020B0900000000000000" pitchFamily="50" charset="-128"/>
                </a:rPr>
                <a:t>BOX</a:t>
              </a:r>
            </a:p>
            <a:p>
              <a:pPr algn="ctr"/>
              <a:r>
                <a:rPr lang="en-US" altLang="ja-JP" sz="800" dirty="0">
                  <a:solidFill>
                    <a:schemeClr val="tx1"/>
                  </a:solidFill>
                  <a:latin typeface="HGP創英角ｺﾞｼｯｸUB" panose="020B0900000000000000" pitchFamily="50" charset="-128"/>
                  <a:ea typeface="HGP創英角ｺﾞｼｯｸUB" panose="020B0900000000000000" pitchFamily="50" charset="-128"/>
                </a:rPr>
                <a:t> 3G/LTE</a:t>
              </a:r>
            </a:p>
            <a:p>
              <a:pPr algn="ctr"/>
              <a:r>
                <a:rPr lang="ja-JP" altLang="en-US" sz="800" dirty="0">
                  <a:solidFill>
                    <a:schemeClr val="tx1"/>
                  </a:solidFill>
                  <a:latin typeface="HGP創英角ｺﾞｼｯｸUB" panose="020B0900000000000000" pitchFamily="50" charset="-128"/>
                  <a:ea typeface="HGP創英角ｺﾞｼｯｸUB" panose="020B0900000000000000" pitchFamily="50" charset="-128"/>
                </a:rPr>
                <a:t>モジュール</a:t>
              </a:r>
              <a:endParaRPr lang="en-US" altLang="ja-JP" sz="800" dirty="0">
                <a:solidFill>
                  <a:schemeClr val="tx1"/>
                </a:solidFill>
                <a:latin typeface="HGP創英角ｺﾞｼｯｸUB" panose="020B0900000000000000" pitchFamily="50" charset="-128"/>
                <a:ea typeface="HGP創英角ｺﾞｼｯｸUB" panose="020B0900000000000000" pitchFamily="50" charset="-128"/>
              </a:endParaRPr>
            </a:p>
            <a:p>
              <a:pPr algn="ctr"/>
              <a:r>
                <a:rPr lang="ja-JP" altLang="en-US" sz="800" dirty="0">
                  <a:solidFill>
                    <a:schemeClr val="tx1"/>
                  </a:solidFill>
                  <a:latin typeface="HGP創英角ｺﾞｼｯｸUB" panose="020B0900000000000000" pitchFamily="50" charset="-128"/>
                  <a:ea typeface="HGP創英角ｺﾞｼｯｸUB" panose="020B0900000000000000" pitchFamily="50" charset="-128"/>
                </a:rPr>
                <a:t>（</a:t>
              </a:r>
              <a:r>
                <a:rPr lang="en-US" altLang="ja-JP" sz="800" dirty="0" err="1">
                  <a:solidFill>
                    <a:schemeClr val="tx1"/>
                  </a:solidFill>
                  <a:latin typeface="HGP創英角ｺﾞｼｯｸUB" panose="020B0900000000000000" pitchFamily="50" charset="-128"/>
                  <a:ea typeface="HGP創英角ｺﾞｼｯｸUB" panose="020B0900000000000000" pitchFamily="50" charset="-128"/>
                </a:rPr>
                <a:t>Docomo</a:t>
              </a:r>
              <a:r>
                <a:rPr lang="en-US" altLang="ja-JP" sz="800" dirty="0">
                  <a:solidFill>
                    <a:schemeClr val="tx1"/>
                  </a:solidFill>
                  <a:latin typeface="HGP創英角ｺﾞｼｯｸUB" panose="020B0900000000000000" pitchFamily="50" charset="-128"/>
                  <a:ea typeface="HGP創英角ｺﾞｼｯｸUB" panose="020B0900000000000000" pitchFamily="50" charset="-128"/>
                </a:rPr>
                <a:t>)</a:t>
              </a:r>
              <a:endParaRPr lang="ja-JP" altLang="en-US" sz="80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81" name="テキスト ボックス 80"/>
            <p:cNvSpPr txBox="1"/>
            <p:nvPr/>
          </p:nvSpPr>
          <p:spPr>
            <a:xfrm>
              <a:off x="9169389" y="4000479"/>
              <a:ext cx="504056" cy="338554"/>
            </a:xfrm>
            <a:prstGeom prst="rect">
              <a:avLst/>
            </a:prstGeom>
            <a:noFill/>
          </p:spPr>
          <p:txBody>
            <a:bodyPr wrap="square" rtlCol="0">
              <a:spAutoFit/>
            </a:bodyPr>
            <a:lstStyle/>
            <a:p>
              <a:r>
                <a:rPr lang="en-US" altLang="ja-JP" sz="800" dirty="0">
                  <a:latin typeface="HGP創英角ｺﾞｼｯｸUB" panose="020B0900000000000000" pitchFamily="50" charset="-128"/>
                  <a:ea typeface="HGP創英角ｺﾞｼｯｸUB" panose="020B0900000000000000" pitchFamily="50" charset="-128"/>
                </a:rPr>
                <a:t>UART</a:t>
              </a:r>
              <a:endParaRPr lang="ja-JP" altLang="en-US" sz="800" dirty="0">
                <a:latin typeface="HGP創英角ｺﾞｼｯｸUB" panose="020B0900000000000000" pitchFamily="50" charset="-128"/>
                <a:ea typeface="HGP創英角ｺﾞｼｯｸUB" panose="020B0900000000000000" pitchFamily="50" charset="-128"/>
              </a:endParaRPr>
            </a:p>
          </p:txBody>
        </p:sp>
        <p:cxnSp>
          <p:nvCxnSpPr>
            <p:cNvPr id="82" name="直線コネクタ 81"/>
            <p:cNvCxnSpPr/>
            <p:nvPr/>
          </p:nvCxnSpPr>
          <p:spPr>
            <a:xfrm flipH="1">
              <a:off x="8256241" y="4164440"/>
              <a:ext cx="26507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0" name="テキスト ボックス 159"/>
          <p:cNvSpPr txBox="1"/>
          <p:nvPr/>
        </p:nvSpPr>
        <p:spPr>
          <a:xfrm>
            <a:off x="3742253" y="2383134"/>
            <a:ext cx="1102507" cy="369332"/>
          </a:xfrm>
          <a:prstGeom prst="rect">
            <a:avLst/>
          </a:prstGeom>
          <a:noFill/>
        </p:spPr>
        <p:txBody>
          <a:bodyPr wrap="square" rtlCol="0">
            <a:spAutoFit/>
          </a:bodyPr>
          <a:lstStyle/>
          <a:p>
            <a:r>
              <a:rPr kumimoji="1" lang="ja-JP" altLang="en-US" sz="900" dirty="0" smtClean="0">
                <a:solidFill>
                  <a:srgbClr val="0000FF"/>
                </a:solidFill>
              </a:rPr>
              <a:t>無線通信</a:t>
            </a:r>
            <a:endParaRPr kumimoji="1" lang="en-US" altLang="ja-JP" sz="900" dirty="0" smtClean="0">
              <a:solidFill>
                <a:srgbClr val="0000FF"/>
              </a:solidFill>
            </a:endParaRPr>
          </a:p>
          <a:p>
            <a:r>
              <a:rPr lang="ja-JP" altLang="en-US" sz="900" dirty="0">
                <a:solidFill>
                  <a:srgbClr val="0000FF"/>
                </a:solidFill>
              </a:rPr>
              <a:t>　</a:t>
            </a:r>
            <a:r>
              <a:rPr lang="ja-JP" altLang="en-US" sz="900" dirty="0" smtClean="0">
                <a:solidFill>
                  <a:srgbClr val="0000FF"/>
                </a:solidFill>
              </a:rPr>
              <a:t>　　　</a:t>
            </a:r>
            <a:r>
              <a:rPr kumimoji="1" lang="ja-JP" altLang="en-US" sz="900" dirty="0" smtClean="0">
                <a:solidFill>
                  <a:srgbClr val="0000FF"/>
                </a:solidFill>
              </a:rPr>
              <a:t>による計測</a:t>
            </a:r>
            <a:endParaRPr kumimoji="1" lang="ja-JP" altLang="en-US" sz="900" dirty="0">
              <a:solidFill>
                <a:srgbClr val="0000FF"/>
              </a:solidFill>
            </a:endParaRPr>
          </a:p>
        </p:txBody>
      </p:sp>
      <p:sp>
        <p:nvSpPr>
          <p:cNvPr id="161" name="テキスト ボックス 160"/>
          <p:cNvSpPr txBox="1"/>
          <p:nvPr/>
        </p:nvSpPr>
        <p:spPr>
          <a:xfrm>
            <a:off x="3453530" y="3994493"/>
            <a:ext cx="1102507" cy="369332"/>
          </a:xfrm>
          <a:prstGeom prst="rect">
            <a:avLst/>
          </a:prstGeom>
          <a:noFill/>
        </p:spPr>
        <p:txBody>
          <a:bodyPr wrap="square" rtlCol="0">
            <a:spAutoFit/>
          </a:bodyPr>
          <a:lstStyle/>
          <a:p>
            <a:r>
              <a:rPr kumimoji="1" lang="ja-JP" altLang="en-US" sz="900" dirty="0" smtClean="0">
                <a:solidFill>
                  <a:srgbClr val="0000FF"/>
                </a:solidFill>
              </a:rPr>
              <a:t>無線通信</a:t>
            </a:r>
            <a:endParaRPr lang="en-US" altLang="ja-JP" sz="900" dirty="0">
              <a:solidFill>
                <a:srgbClr val="0000FF"/>
              </a:solidFill>
            </a:endParaRPr>
          </a:p>
          <a:p>
            <a:r>
              <a:rPr kumimoji="1" lang="ja-JP" altLang="en-US" sz="900" dirty="0" smtClean="0">
                <a:solidFill>
                  <a:srgbClr val="0000FF"/>
                </a:solidFill>
              </a:rPr>
              <a:t>による計測</a:t>
            </a:r>
            <a:endParaRPr kumimoji="1" lang="ja-JP" altLang="en-US" sz="900" dirty="0">
              <a:solidFill>
                <a:srgbClr val="0000FF"/>
              </a:solidFill>
            </a:endParaRPr>
          </a:p>
        </p:txBody>
      </p:sp>
      <p:sp>
        <p:nvSpPr>
          <p:cNvPr id="162" name="正方形/長方形 161"/>
          <p:cNvSpPr/>
          <p:nvPr/>
        </p:nvSpPr>
        <p:spPr>
          <a:xfrm>
            <a:off x="1327180" y="1805444"/>
            <a:ext cx="1480213" cy="574516"/>
          </a:xfrm>
          <a:prstGeom prst="rect">
            <a:avLst/>
          </a:prstGeom>
          <a:solidFill>
            <a:srgbClr val="FFFFCC"/>
          </a:solidFill>
        </p:spPr>
        <p:txBody>
          <a:bodyPr wrap="none">
            <a:spAutoFit/>
          </a:bodyPr>
          <a:lstStyle/>
          <a:p>
            <a:pPr marL="367200" indent="-255600" algn="ctr">
              <a:spcBef>
                <a:spcPts val="400"/>
              </a:spcBef>
            </a:pPr>
            <a:r>
              <a:rPr lang="ja-JP" altLang="en-US" sz="1400" b="1" dirty="0" smtClean="0">
                <a:solidFill>
                  <a:srgbClr val="0000FF"/>
                </a:solidFill>
                <a:latin typeface="HG丸ｺﾞｼｯｸM-PRO" panose="020F0600000000000000" pitchFamily="50" charset="-128"/>
                <a:ea typeface="HG丸ｺﾞｼｯｸM-PRO" panose="020F0600000000000000" pitchFamily="50" charset="-128"/>
                <a:cs typeface="メイリオ" pitchFamily="50" charset="-128"/>
              </a:rPr>
              <a:t>データロガー</a:t>
            </a:r>
            <a:endParaRPr lang="en-US" altLang="ja-JP" sz="1400" b="1" dirty="0" smtClean="0">
              <a:solidFill>
                <a:srgbClr val="0000FF"/>
              </a:solidFill>
              <a:latin typeface="HG丸ｺﾞｼｯｸM-PRO" panose="020F0600000000000000" pitchFamily="50" charset="-128"/>
              <a:ea typeface="HG丸ｺﾞｼｯｸM-PRO" panose="020F0600000000000000" pitchFamily="50" charset="-128"/>
              <a:cs typeface="メイリオ" pitchFamily="50" charset="-128"/>
            </a:endParaRPr>
          </a:p>
          <a:p>
            <a:pPr marL="367200" indent="-255600">
              <a:spcBef>
                <a:spcPts val="400"/>
              </a:spcBef>
            </a:pPr>
            <a:r>
              <a:rPr lang="ja-JP" altLang="en-US" sz="1400" b="1" dirty="0" smtClean="0">
                <a:solidFill>
                  <a:srgbClr val="0000FF"/>
                </a:solidFill>
                <a:latin typeface="HG丸ｺﾞｼｯｸM-PRO" panose="020F0600000000000000" pitchFamily="50" charset="-128"/>
                <a:ea typeface="HG丸ｺﾞｼｯｸM-PRO" panose="020F0600000000000000" pitchFamily="50" charset="-128"/>
                <a:cs typeface="メイリオ" pitchFamily="50" charset="-128"/>
              </a:rPr>
              <a:t>ユニット</a:t>
            </a:r>
            <a:endParaRPr lang="en-US" altLang="ja-JP" sz="1400" b="1" dirty="0">
              <a:solidFill>
                <a:srgbClr val="0000FF"/>
              </a:solidFill>
              <a:latin typeface="HG丸ｺﾞｼｯｸM-PRO" panose="020F0600000000000000" pitchFamily="50" charset="-128"/>
              <a:ea typeface="HG丸ｺﾞｼｯｸM-PRO" panose="020F0600000000000000" pitchFamily="50" charset="-128"/>
              <a:cs typeface="メイリオ" pitchFamily="50" charset="-128"/>
            </a:endParaRPr>
          </a:p>
        </p:txBody>
      </p:sp>
      <p:sp>
        <p:nvSpPr>
          <p:cNvPr id="163" name="正方形/長方形 162"/>
          <p:cNvSpPr/>
          <p:nvPr/>
        </p:nvSpPr>
        <p:spPr>
          <a:xfrm>
            <a:off x="1407471" y="4448649"/>
            <a:ext cx="1374735" cy="574516"/>
          </a:xfrm>
          <a:prstGeom prst="rect">
            <a:avLst/>
          </a:prstGeom>
          <a:solidFill>
            <a:srgbClr val="FFFFCC"/>
          </a:solidFill>
        </p:spPr>
        <p:txBody>
          <a:bodyPr wrap="none">
            <a:spAutoFit/>
          </a:bodyPr>
          <a:lstStyle/>
          <a:p>
            <a:pPr marL="367200" indent="-255600" algn="ctr">
              <a:spcBef>
                <a:spcPts val="400"/>
              </a:spcBef>
            </a:pPr>
            <a:r>
              <a:rPr lang="ja-JP" altLang="en-US" sz="1400" b="1" dirty="0">
                <a:solidFill>
                  <a:srgbClr val="0000FF"/>
                </a:solidFill>
                <a:latin typeface="HG丸ｺﾞｼｯｸM-PRO" panose="020F0600000000000000" pitchFamily="50" charset="-128"/>
                <a:ea typeface="HG丸ｺﾞｼｯｸM-PRO" panose="020F0600000000000000" pitchFamily="50" charset="-128"/>
                <a:cs typeface="メイリオ" pitchFamily="50" charset="-128"/>
              </a:rPr>
              <a:t>データロガー</a:t>
            </a:r>
            <a:endParaRPr lang="en-US" altLang="ja-JP" sz="1400" b="1" dirty="0">
              <a:solidFill>
                <a:srgbClr val="0000FF"/>
              </a:solidFill>
              <a:latin typeface="HG丸ｺﾞｼｯｸM-PRO" panose="020F0600000000000000" pitchFamily="50" charset="-128"/>
              <a:ea typeface="HG丸ｺﾞｼｯｸM-PRO" panose="020F0600000000000000" pitchFamily="50" charset="-128"/>
              <a:cs typeface="メイリオ" pitchFamily="50" charset="-128"/>
            </a:endParaRPr>
          </a:p>
          <a:p>
            <a:pPr marL="367200" indent="-255600">
              <a:spcBef>
                <a:spcPts val="400"/>
              </a:spcBef>
            </a:pPr>
            <a:r>
              <a:rPr lang="ja-JP" altLang="en-US" sz="1400" b="1" dirty="0" smtClean="0">
                <a:solidFill>
                  <a:srgbClr val="0000FF"/>
                </a:solidFill>
                <a:latin typeface="HG丸ｺﾞｼｯｸM-PRO" panose="020F0600000000000000" pitchFamily="50" charset="-128"/>
                <a:ea typeface="HG丸ｺﾞｼｯｸM-PRO" panose="020F0600000000000000" pitchFamily="50" charset="-128"/>
                <a:cs typeface="メイリオ" pitchFamily="50" charset="-128"/>
              </a:rPr>
              <a:t>ユニット</a:t>
            </a:r>
            <a:endParaRPr lang="en-US" altLang="ja-JP" sz="1400" b="1" dirty="0">
              <a:solidFill>
                <a:srgbClr val="0000FF"/>
              </a:solidFill>
              <a:latin typeface="HG丸ｺﾞｼｯｸM-PRO" panose="020F0600000000000000" pitchFamily="50" charset="-128"/>
              <a:ea typeface="HG丸ｺﾞｼｯｸM-PRO" panose="020F0600000000000000" pitchFamily="50" charset="-128"/>
              <a:cs typeface="メイリオ" pitchFamily="50" charset="-128"/>
            </a:endParaRPr>
          </a:p>
        </p:txBody>
      </p:sp>
      <p:sp>
        <p:nvSpPr>
          <p:cNvPr id="164" name="正方形/長方形 163"/>
          <p:cNvSpPr/>
          <p:nvPr/>
        </p:nvSpPr>
        <p:spPr>
          <a:xfrm>
            <a:off x="5308591" y="6024566"/>
            <a:ext cx="839948" cy="307777"/>
          </a:xfrm>
          <a:prstGeom prst="rect">
            <a:avLst/>
          </a:prstGeom>
          <a:solidFill>
            <a:srgbClr val="FFFFCC"/>
          </a:solidFill>
        </p:spPr>
        <p:txBody>
          <a:bodyPr wrap="square">
            <a:spAutoFit/>
          </a:bodyPr>
          <a:lstStyle/>
          <a:p>
            <a:pPr marL="367200" indent="-255600">
              <a:spcBef>
                <a:spcPts val="400"/>
              </a:spcBef>
            </a:pPr>
            <a:r>
              <a:rPr lang="ja-JP" altLang="en-US" sz="1400" b="1" dirty="0" smtClean="0">
                <a:solidFill>
                  <a:srgbClr val="0000FF"/>
                </a:solidFill>
                <a:latin typeface="HG丸ｺﾞｼｯｸM-PRO" panose="020F0600000000000000" pitchFamily="50" charset="-128"/>
                <a:ea typeface="HG丸ｺﾞｼｯｸM-PRO" panose="020F0600000000000000" pitchFamily="50" charset="-128"/>
                <a:cs typeface="メイリオ" pitchFamily="50" charset="-128"/>
              </a:rPr>
              <a:t>雨量計</a:t>
            </a:r>
            <a:endParaRPr lang="en-US" altLang="ja-JP" sz="1400" b="1" dirty="0">
              <a:solidFill>
                <a:srgbClr val="0000FF"/>
              </a:solidFill>
              <a:latin typeface="HG丸ｺﾞｼｯｸM-PRO" panose="020F0600000000000000" pitchFamily="50" charset="-128"/>
              <a:ea typeface="HG丸ｺﾞｼｯｸM-PRO" panose="020F0600000000000000" pitchFamily="50" charset="-128"/>
              <a:cs typeface="メイリオ" pitchFamily="50" charset="-128"/>
            </a:endParaRPr>
          </a:p>
        </p:txBody>
      </p:sp>
      <p:sp>
        <p:nvSpPr>
          <p:cNvPr id="5" name="正方形/長方形 4"/>
          <p:cNvSpPr/>
          <p:nvPr/>
        </p:nvSpPr>
        <p:spPr>
          <a:xfrm>
            <a:off x="3742253" y="1448114"/>
            <a:ext cx="3020371" cy="738664"/>
          </a:xfrm>
          <a:prstGeom prst="rect">
            <a:avLst/>
          </a:prstGeom>
          <a:noFill/>
          <a:ln>
            <a:solidFill>
              <a:srgbClr val="FF0000"/>
            </a:solidFill>
          </a:ln>
        </p:spPr>
        <p:txBody>
          <a:bodyPr wrap="square">
            <a:spAutoFit/>
          </a:bodyPr>
          <a:lstStyle/>
          <a:p>
            <a:r>
              <a:rPr lang="ja-JP" altLang="en-US" sz="1400" dirty="0" smtClean="0">
                <a:solidFill>
                  <a:srgbClr val="FF0000"/>
                </a:solidFill>
              </a:rPr>
              <a:t>計器</a:t>
            </a:r>
            <a:r>
              <a:rPr lang="ja-JP" altLang="en-US" sz="1400" dirty="0">
                <a:solidFill>
                  <a:srgbClr val="FF0000"/>
                </a:solidFill>
              </a:rPr>
              <a:t>埋設</a:t>
            </a:r>
            <a:r>
              <a:rPr lang="ja-JP" altLang="en-US" sz="1400" dirty="0" smtClean="0">
                <a:solidFill>
                  <a:srgbClr val="FF0000"/>
                </a:solidFill>
              </a:rPr>
              <a:t>深度は、</a:t>
            </a:r>
            <a:r>
              <a:rPr lang="ja-JP" altLang="en-US" sz="1400" dirty="0">
                <a:solidFill>
                  <a:srgbClr val="FF0000"/>
                </a:solidFill>
              </a:rPr>
              <a:t>地盤の硬軟、風化層や</a:t>
            </a:r>
            <a:r>
              <a:rPr lang="ja-JP" altLang="en-US" sz="1400" dirty="0" smtClean="0">
                <a:solidFill>
                  <a:srgbClr val="FF0000"/>
                </a:solidFill>
              </a:rPr>
              <a:t>崩壊土等の</a:t>
            </a:r>
            <a:r>
              <a:rPr lang="ja-JP" altLang="en-US" sz="1400" dirty="0">
                <a:solidFill>
                  <a:srgbClr val="FF0000"/>
                </a:solidFill>
              </a:rPr>
              <a:t>層厚を確認したうえ</a:t>
            </a:r>
            <a:r>
              <a:rPr lang="ja-JP" altLang="en-US" sz="1400" dirty="0" smtClean="0">
                <a:solidFill>
                  <a:srgbClr val="FF0000"/>
                </a:solidFill>
              </a:rPr>
              <a:t>で決定</a:t>
            </a:r>
            <a:r>
              <a:rPr lang="ja-JP" altLang="en-US" sz="1400" dirty="0">
                <a:solidFill>
                  <a:srgbClr val="FF0000"/>
                </a:solidFill>
              </a:rPr>
              <a:t>する。</a:t>
            </a:r>
          </a:p>
        </p:txBody>
      </p:sp>
      <p:sp>
        <p:nvSpPr>
          <p:cNvPr id="6" name="円/楕円 5"/>
          <p:cNvSpPr/>
          <p:nvPr/>
        </p:nvSpPr>
        <p:spPr>
          <a:xfrm>
            <a:off x="2607999" y="2574758"/>
            <a:ext cx="918273" cy="8192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 name="円/楕円 157"/>
          <p:cNvSpPr/>
          <p:nvPr/>
        </p:nvSpPr>
        <p:spPr>
          <a:xfrm>
            <a:off x="2607999" y="5237448"/>
            <a:ext cx="918273" cy="8192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矢印コネクタ 7"/>
          <p:cNvCxnSpPr/>
          <p:nvPr/>
        </p:nvCxnSpPr>
        <p:spPr>
          <a:xfrm flipH="1">
            <a:off x="3308230" y="2142601"/>
            <a:ext cx="449859" cy="63688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9" name="直線矢印コネクタ 158"/>
          <p:cNvCxnSpPr/>
          <p:nvPr/>
        </p:nvCxnSpPr>
        <p:spPr>
          <a:xfrm flipH="1">
            <a:off x="3265712" y="2142601"/>
            <a:ext cx="492377" cy="329611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66718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800" dirty="0">
                <a:latin typeface="HGSｺﾞｼｯｸM" panose="020B0600000000000000" pitchFamily="50" charset="-128"/>
                <a:ea typeface="HGSｺﾞｼｯｸM" panose="020B0600000000000000" pitchFamily="50" charset="-128"/>
              </a:rPr>
              <a:t>２</a:t>
            </a:r>
            <a:r>
              <a:rPr lang="ja-JP" altLang="en-US" sz="2800" dirty="0" smtClean="0">
                <a:latin typeface="HGSｺﾞｼｯｸM" panose="020B0600000000000000" pitchFamily="50" charset="-128"/>
                <a:ea typeface="HGSｺﾞｼｯｸM" panose="020B0600000000000000" pitchFamily="50" charset="-128"/>
              </a:rPr>
              <a:t>．規制区間の解除（緩和）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a:latin typeface="HGSｺﾞｼｯｸM" panose="020B0600000000000000" pitchFamily="50" charset="-128"/>
                <a:ea typeface="HGSｺﾞｼｯｸM" panose="020B0600000000000000" pitchFamily="50" charset="-128"/>
              </a:rPr>
              <a:t>　２）今回、現地確認を実施した</a:t>
            </a:r>
            <a:r>
              <a:rPr lang="ja-JP" altLang="en-US" sz="2200" dirty="0" smtClean="0">
                <a:latin typeface="HGSｺﾞｼｯｸM" panose="020B0600000000000000" pitchFamily="50" charset="-128"/>
                <a:ea typeface="HGSｺﾞｼｯｸM" panose="020B0600000000000000" pitchFamily="50" charset="-128"/>
              </a:rPr>
              <a:t>区間</a:t>
            </a:r>
            <a:endParaRPr kumimoji="1" lang="ja-JP" altLang="en-US" sz="2200" dirty="0"/>
          </a:p>
        </p:txBody>
      </p:sp>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a:t>
            </a:fld>
            <a:endParaRPr kumimoji="1" lang="ja-JP" altLang="en-US"/>
          </a:p>
        </p:txBody>
      </p:sp>
      <p:graphicFrame>
        <p:nvGraphicFramePr>
          <p:cNvPr id="10" name="表 9"/>
          <p:cNvGraphicFramePr>
            <a:graphicFrameLocks noGrp="1"/>
          </p:cNvGraphicFramePr>
          <p:nvPr>
            <p:extLst>
              <p:ext uri="{D42A27DB-BD31-4B8C-83A1-F6EECF244321}">
                <p14:modId xmlns:p14="http://schemas.microsoft.com/office/powerpoint/2010/main" val="3109047470"/>
              </p:ext>
            </p:extLst>
          </p:nvPr>
        </p:nvGraphicFramePr>
        <p:xfrm>
          <a:off x="755576" y="1268760"/>
          <a:ext cx="7662904" cy="4536505"/>
        </p:xfrm>
        <a:graphic>
          <a:graphicData uri="http://schemas.openxmlformats.org/drawingml/2006/table">
            <a:tbl>
              <a:tblPr firstRow="1" firstCol="1" bandRow="1">
                <a:tableStyleId>{5C22544A-7EE6-4342-B048-85BDC9FD1C3A}</a:tableStyleId>
              </a:tblPr>
              <a:tblGrid>
                <a:gridCol w="1894417"/>
                <a:gridCol w="1375999"/>
                <a:gridCol w="936104"/>
                <a:gridCol w="1224136"/>
                <a:gridCol w="1080120"/>
                <a:gridCol w="1152128"/>
              </a:tblGrid>
              <a:tr h="924911">
                <a:tc>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路線名</a:t>
                      </a:r>
                    </a:p>
                  </a:txBody>
                  <a:tcPr marL="68580" marR="68580" marT="0" marB="0" anchor="ctr"/>
                </a:tc>
                <a:tc>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位　置</a:t>
                      </a:r>
                    </a:p>
                  </a:txBody>
                  <a:tcPr marL="68580" marR="68580" marT="0" marB="0" anchor="ctr"/>
                </a:tc>
                <a:tc>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延　</a:t>
                      </a: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長</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【Km】</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（現）</a:t>
                      </a: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基準</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雨量</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区分</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最大経験</a:t>
                      </a:r>
                      <a:endPar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雨量</a:t>
                      </a:r>
                      <a:r>
                        <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ｍｍ</a:t>
                      </a:r>
                      <a:r>
                        <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（新）基準</a:t>
                      </a:r>
                      <a:endPar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雨量区分</a:t>
                      </a:r>
                      <a:endParaRPr lang="ja-JP" sz="14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924915">
                <a:tc>
                  <a:txBody>
                    <a:bodyPr/>
                    <a:lstStyle/>
                    <a:p>
                      <a:pPr marL="0" algn="ctr" rtl="0" eaLnBrk="1" fontAlgn="ctr" latinLnBrk="0" hangingPunct="1">
                        <a:spcBef>
                          <a:spcPts val="0"/>
                        </a:spcBef>
                        <a:spcAft>
                          <a:spcPts val="0"/>
                        </a:spcAft>
                      </a:pPr>
                      <a:r>
                        <a:rPr kumimoji="1" lang="ja-JP" altLang="en-US" sz="1400" b="1" i="0" u="none" strike="noStrike" kern="100" dirty="0" smtClean="0">
                          <a:solidFill>
                            <a:srgbClr val="FFFFFF"/>
                          </a:solidFill>
                          <a:effectLst/>
                          <a:latin typeface="Meiryo UI"/>
                          <a:ea typeface="Meiryo UI"/>
                          <a:cs typeface="Meiryo UI"/>
                        </a:rPr>
                        <a:t>中垣内</a:t>
                      </a:r>
                      <a:r>
                        <a:rPr kumimoji="1" lang="ja-JP" altLang="en-US" sz="1400" b="1" i="0" u="none" strike="noStrike" kern="100" dirty="0">
                          <a:solidFill>
                            <a:srgbClr val="FFFFFF"/>
                          </a:solidFill>
                          <a:effectLst/>
                          <a:latin typeface="Meiryo UI"/>
                          <a:ea typeface="Meiryo UI"/>
                          <a:cs typeface="Meiryo UI"/>
                        </a:rPr>
                        <a:t>南田原線</a:t>
                      </a:r>
                      <a:endParaRPr lang="ja-JP" altLang="en-US" sz="1800" b="0" i="0" u="none" strike="noStrike" dirty="0">
                        <a:effectLst/>
                        <a:latin typeface="Arial"/>
                      </a:endParaRPr>
                    </a:p>
                    <a:p>
                      <a:pPr marL="0" algn="ctr" rtl="0" eaLnBrk="1" fontAlgn="ctr" latinLnBrk="0" hangingPunct="1">
                        <a:spcBef>
                          <a:spcPts val="0"/>
                        </a:spcBef>
                        <a:spcAft>
                          <a:spcPts val="0"/>
                        </a:spcAft>
                      </a:pPr>
                      <a:r>
                        <a:rPr kumimoji="1" lang="ja-JP" altLang="en-US" sz="1400" b="1" i="0" u="none" strike="noStrike" kern="100" dirty="0">
                          <a:solidFill>
                            <a:srgbClr val="FFFFFF"/>
                          </a:solidFill>
                          <a:effectLst/>
                          <a:latin typeface="Meiryo UI"/>
                          <a:ea typeface="Meiryo UI"/>
                          <a:cs typeface="Meiryo UI"/>
                        </a:rPr>
                        <a:t>（一般府道）</a:t>
                      </a:r>
                      <a:endParaRPr lang="ja-JP" altLang="en-US" sz="1800" b="0" i="0" u="none" strike="noStrike" dirty="0">
                        <a:effectLst/>
                        <a:latin typeface="Arial"/>
                      </a:endParaRPr>
                    </a:p>
                  </a:txBody>
                  <a:tcPr marL="68580" marR="68580" marT="9525" marB="0" anchor="ctr"/>
                </a:tc>
                <a:tc>
                  <a:txBody>
                    <a:bodyPr/>
                    <a:lstStyle/>
                    <a:p>
                      <a:pPr marL="0" algn="ctr" rtl="0" eaLnBrk="1" fontAlgn="ctr" latinLnBrk="0" hangingPunct="1">
                        <a:spcBef>
                          <a:spcPts val="0"/>
                        </a:spcBef>
                        <a:spcAft>
                          <a:spcPts val="0"/>
                        </a:spcAft>
                      </a:pPr>
                      <a:r>
                        <a:rPr kumimoji="1" lang="zh-TW" altLang="en-US" sz="1200" b="0" i="0" u="none" strike="noStrike" kern="100" dirty="0">
                          <a:solidFill>
                            <a:schemeClr val="tx1"/>
                          </a:solidFill>
                          <a:effectLst/>
                          <a:latin typeface="Meiryo UI"/>
                          <a:ea typeface="Meiryo UI"/>
                          <a:cs typeface="Meiryo UI"/>
                        </a:rPr>
                        <a:t>四條畷市</a:t>
                      </a:r>
                      <a:endParaRPr lang="zh-TW" altLang="en-US" sz="1800" b="0" i="0" u="none" strike="noStrike" dirty="0">
                        <a:solidFill>
                          <a:schemeClr val="tx1"/>
                        </a:solidFill>
                        <a:effectLst/>
                        <a:latin typeface="Arial"/>
                      </a:endParaRPr>
                    </a:p>
                    <a:p>
                      <a:pPr marL="0" algn="ctr" rtl="0" eaLnBrk="1" fontAlgn="ctr" latinLnBrk="0" hangingPunct="1">
                        <a:spcBef>
                          <a:spcPts val="0"/>
                        </a:spcBef>
                        <a:spcAft>
                          <a:spcPts val="0"/>
                        </a:spcAft>
                      </a:pPr>
                      <a:r>
                        <a:rPr kumimoji="1" lang="zh-TW" altLang="en-US" sz="1200" b="0" i="0" u="none" strike="noStrike" kern="100" dirty="0">
                          <a:solidFill>
                            <a:schemeClr val="tx1"/>
                          </a:solidFill>
                          <a:effectLst/>
                          <a:latin typeface="Meiryo UI"/>
                          <a:ea typeface="Meiryo UI"/>
                          <a:cs typeface="Meiryo UI"/>
                        </a:rPr>
                        <a:t>上田原</a:t>
                      </a:r>
                      <a:endParaRPr lang="zh-TW" altLang="en-US" sz="1800" b="0" i="0" u="none" strike="noStrike" dirty="0">
                        <a:solidFill>
                          <a:schemeClr val="tx1"/>
                        </a:solidFill>
                        <a:effectLst/>
                        <a:latin typeface="Arial"/>
                      </a:endParaRPr>
                    </a:p>
                  </a:txBody>
                  <a:tcPr marL="68580" marR="68580" marT="9525" marB="0" anchor="ctr"/>
                </a:tc>
                <a:tc>
                  <a:txBody>
                    <a:bodyPr/>
                    <a:lstStyle/>
                    <a:p>
                      <a:pPr marL="0" algn="ctr" rtl="0" eaLnBrk="1" fontAlgn="ctr" latinLnBrk="0" hangingPunct="1">
                        <a:spcBef>
                          <a:spcPts val="0"/>
                        </a:spcBef>
                        <a:spcAft>
                          <a:spcPts val="0"/>
                        </a:spcAft>
                      </a:pPr>
                      <a:r>
                        <a:rPr kumimoji="1" lang="en-US" sz="1400" b="0" i="0" u="none" strike="noStrike" kern="100" dirty="0">
                          <a:solidFill>
                            <a:schemeClr val="tx1"/>
                          </a:solidFill>
                          <a:effectLst/>
                          <a:latin typeface="Meiryo UI"/>
                          <a:ea typeface="Meiryo UI"/>
                          <a:cs typeface="Meiryo UI"/>
                        </a:rPr>
                        <a:t>1.0</a:t>
                      </a:r>
                      <a:endParaRPr lang="en-US" altLang="ja-JP" sz="1800" b="0" i="0" u="none" strike="noStrike" dirty="0">
                        <a:solidFill>
                          <a:schemeClr val="tx1"/>
                        </a:solidFill>
                        <a:effectLst/>
                        <a:latin typeface="Arial"/>
                      </a:endParaRPr>
                    </a:p>
                  </a:txBody>
                  <a:tcPr marL="68580" marR="68580" marT="9525" marB="0" anchor="ctr"/>
                </a:tc>
                <a:tc>
                  <a:txBody>
                    <a:bodyPr/>
                    <a:lstStyle/>
                    <a:p>
                      <a:pPr marL="0" algn="ctr" rtl="0" eaLnBrk="1" fontAlgn="ctr" latinLnBrk="0" hangingPunct="1">
                        <a:spcBef>
                          <a:spcPts val="0"/>
                        </a:spcBef>
                        <a:spcAft>
                          <a:spcPts val="0"/>
                        </a:spcAft>
                      </a:pPr>
                      <a:r>
                        <a:rPr kumimoji="1" lang="ja-JP" altLang="en-US" sz="1400" b="0" i="0" u="none" strike="noStrike" kern="100" dirty="0">
                          <a:solidFill>
                            <a:schemeClr val="tx1"/>
                          </a:solidFill>
                          <a:effectLst/>
                          <a:latin typeface="Meiryo UI"/>
                          <a:ea typeface="Meiryo UI"/>
                          <a:cs typeface="Meiryo UI"/>
                        </a:rPr>
                        <a:t>基準</a:t>
                      </a:r>
                      <a:r>
                        <a:rPr kumimoji="1" lang="en-US" altLang="ja-JP" sz="1400" b="0" i="0" u="none" strike="noStrike" kern="100" dirty="0">
                          <a:solidFill>
                            <a:schemeClr val="tx1"/>
                          </a:solidFill>
                          <a:effectLst/>
                          <a:latin typeface="Meiryo UI"/>
                          <a:ea typeface="Meiryo UI"/>
                          <a:cs typeface="Meiryo UI"/>
                        </a:rPr>
                        <a:t>150</a:t>
                      </a:r>
                      <a:r>
                        <a:rPr kumimoji="1" lang="ja-JP" altLang="en-US" sz="1400" b="0" i="0" u="none" strike="noStrike" kern="100" dirty="0">
                          <a:solidFill>
                            <a:schemeClr val="tx1"/>
                          </a:solidFill>
                          <a:effectLst/>
                          <a:latin typeface="Meiryo UI"/>
                          <a:ea typeface="Meiryo UI"/>
                          <a:cs typeface="Meiryo UI"/>
                        </a:rPr>
                        <a:t>㎜</a:t>
                      </a:r>
                      <a:endParaRPr lang="ja-JP" altLang="en-US" sz="1800" b="0" i="0" u="none" strike="noStrike" dirty="0">
                        <a:solidFill>
                          <a:schemeClr val="tx1"/>
                        </a:solidFill>
                        <a:effectLst/>
                        <a:latin typeface="Arial"/>
                      </a:endParaRPr>
                    </a:p>
                  </a:txBody>
                  <a:tcPr marL="68580" marR="68580" marT="9525" marB="0" anchor="ctr"/>
                </a:tc>
                <a:tc>
                  <a:txBody>
                    <a:bodyPr/>
                    <a:lstStyle/>
                    <a:p>
                      <a:pPr marL="0" algn="ctr" rtl="0" eaLnBrk="1" fontAlgn="ctr" latinLnBrk="0" hangingPunct="1">
                        <a:spcBef>
                          <a:spcPts val="0"/>
                        </a:spcBef>
                        <a:spcAft>
                          <a:spcPts val="0"/>
                        </a:spcAft>
                      </a:pPr>
                      <a:r>
                        <a:rPr kumimoji="1" lang="en-US" sz="1400" b="0" i="0" u="none" strike="noStrike" kern="100" dirty="0" smtClean="0">
                          <a:solidFill>
                            <a:srgbClr val="FF0000"/>
                          </a:solidFill>
                          <a:effectLst/>
                          <a:latin typeface="Meiryo UI"/>
                          <a:ea typeface="Meiryo UI"/>
                          <a:cs typeface="Meiryo UI"/>
                        </a:rPr>
                        <a:t>3</a:t>
                      </a:r>
                      <a:r>
                        <a:rPr kumimoji="1" lang="en-US" altLang="ja-JP" sz="1400" b="0" i="0" u="none" strike="noStrike" kern="100" dirty="0" smtClean="0">
                          <a:solidFill>
                            <a:srgbClr val="FF0000"/>
                          </a:solidFill>
                          <a:effectLst/>
                          <a:latin typeface="Meiryo UI"/>
                          <a:ea typeface="Meiryo UI"/>
                          <a:cs typeface="Meiryo UI"/>
                        </a:rPr>
                        <a:t>75</a:t>
                      </a:r>
                      <a:endParaRPr lang="en-US" altLang="ja-JP" sz="1800" b="0" i="0" u="none" strike="noStrike" dirty="0">
                        <a:effectLst/>
                        <a:latin typeface="Arial"/>
                      </a:endParaRPr>
                    </a:p>
                  </a:txBody>
                  <a:tcPr marL="68580" marR="68580" marT="9525" marB="0" anchor="ctr"/>
                </a:tc>
                <a:tc>
                  <a:txBody>
                    <a:bodyPr/>
                    <a:lstStyle/>
                    <a:p>
                      <a:pPr marL="0" algn="ctr" rtl="0" eaLnBrk="1" fontAlgn="ctr" latinLnBrk="0" hangingPunct="1">
                        <a:spcBef>
                          <a:spcPts val="0"/>
                        </a:spcBef>
                        <a:spcAft>
                          <a:spcPts val="0"/>
                        </a:spcAft>
                      </a:pPr>
                      <a:r>
                        <a:rPr kumimoji="1" lang="ja-JP" altLang="en-US" sz="1400" b="1" i="0" u="none" strike="noStrike" kern="100" dirty="0">
                          <a:solidFill>
                            <a:srgbClr val="FF0000"/>
                          </a:solidFill>
                          <a:effectLst/>
                          <a:latin typeface="Meiryo UI"/>
                          <a:ea typeface="Meiryo UI"/>
                          <a:cs typeface="Meiryo UI"/>
                        </a:rPr>
                        <a:t>基準</a:t>
                      </a:r>
                      <a:r>
                        <a:rPr kumimoji="1" lang="en-US" altLang="ja-JP" sz="1400" b="1" i="0" u="none" strike="noStrike" kern="100" dirty="0">
                          <a:solidFill>
                            <a:srgbClr val="FF0000"/>
                          </a:solidFill>
                          <a:effectLst/>
                          <a:latin typeface="Meiryo UI"/>
                          <a:ea typeface="Meiryo UI"/>
                          <a:cs typeface="Meiryo UI"/>
                        </a:rPr>
                        <a:t>210㎜</a:t>
                      </a:r>
                      <a:endParaRPr lang="ja-JP" altLang="en-US" sz="1800" b="0" i="0" u="none" strike="noStrike" dirty="0">
                        <a:effectLst/>
                        <a:latin typeface="Arial"/>
                      </a:endParaRPr>
                    </a:p>
                  </a:txBody>
                  <a:tcPr marL="68580" marR="68580" marT="9525" marB="0" anchor="ctr"/>
                </a:tc>
              </a:tr>
              <a:tr h="924915">
                <a:tc>
                  <a:txBody>
                    <a:bodyPr/>
                    <a:lstStyle/>
                    <a:p>
                      <a:pPr marL="0" algn="ctr" rtl="0" eaLnBrk="1" fontAlgn="ctr" latinLnBrk="0" hangingPunct="1">
                        <a:spcBef>
                          <a:spcPts val="0"/>
                        </a:spcBef>
                        <a:spcAft>
                          <a:spcPts val="0"/>
                        </a:spcAft>
                      </a:pPr>
                      <a:r>
                        <a:rPr kumimoji="1" lang="zh-TW" altLang="en-US" sz="1400" b="1" i="0" u="none" strike="noStrike" kern="100" dirty="0">
                          <a:solidFill>
                            <a:srgbClr val="FFFFFF"/>
                          </a:solidFill>
                          <a:effectLst/>
                          <a:latin typeface="Meiryo UI"/>
                          <a:ea typeface="Meiryo UI"/>
                          <a:cs typeface="Meiryo UI"/>
                        </a:rPr>
                        <a:t>岸和田牛滝山貝塚線</a:t>
                      </a:r>
                      <a:endParaRPr lang="zh-TW" altLang="en-US" sz="1800" b="0" i="0" u="none" strike="noStrike" dirty="0">
                        <a:effectLst/>
                        <a:latin typeface="Arial"/>
                      </a:endParaRPr>
                    </a:p>
                    <a:p>
                      <a:pPr marL="0" algn="ctr" rtl="0" eaLnBrk="1" fontAlgn="ctr" latinLnBrk="0" hangingPunct="1">
                        <a:spcBef>
                          <a:spcPts val="0"/>
                        </a:spcBef>
                        <a:spcAft>
                          <a:spcPts val="0"/>
                        </a:spcAft>
                      </a:pPr>
                      <a:r>
                        <a:rPr kumimoji="1" lang="zh-TW" altLang="en-US" sz="1400" b="1" i="0" u="none" strike="noStrike" kern="100" dirty="0">
                          <a:solidFill>
                            <a:srgbClr val="FFFFFF"/>
                          </a:solidFill>
                          <a:effectLst/>
                          <a:latin typeface="Meiryo UI"/>
                          <a:ea typeface="Meiryo UI"/>
                          <a:cs typeface="Meiryo UI"/>
                        </a:rPr>
                        <a:t>（主要地方道）</a:t>
                      </a:r>
                      <a:endParaRPr lang="zh-TW" altLang="en-US" sz="1800" b="0" i="0" u="none" strike="noStrike" dirty="0">
                        <a:effectLst/>
                        <a:latin typeface="Arial"/>
                      </a:endParaRPr>
                    </a:p>
                  </a:txBody>
                  <a:tcPr marL="68580" marR="68580" marT="9525" marB="0" anchor="ctr"/>
                </a:tc>
                <a:tc>
                  <a:txBody>
                    <a:bodyPr/>
                    <a:lstStyle/>
                    <a:p>
                      <a:pPr marL="0" algn="ctr" rtl="0" eaLnBrk="1" fontAlgn="ctr" latinLnBrk="0" hangingPunct="1">
                        <a:spcBef>
                          <a:spcPts val="0"/>
                        </a:spcBef>
                        <a:spcAft>
                          <a:spcPts val="0"/>
                        </a:spcAft>
                      </a:pPr>
                      <a:r>
                        <a:rPr kumimoji="1" lang="zh-CN" altLang="en-US" sz="1200" b="0" i="0" u="none" strike="noStrike" kern="100" dirty="0">
                          <a:solidFill>
                            <a:schemeClr val="tx1"/>
                          </a:solidFill>
                          <a:effectLst/>
                          <a:latin typeface="Meiryo UI"/>
                          <a:ea typeface="Meiryo UI"/>
                          <a:cs typeface="Meiryo UI"/>
                        </a:rPr>
                        <a:t>岸和田市大沢</a:t>
                      </a:r>
                      <a:endParaRPr lang="zh-CN" altLang="en-US" sz="1800" b="0" i="0" u="none" strike="noStrike" dirty="0">
                        <a:solidFill>
                          <a:schemeClr val="tx1"/>
                        </a:solidFill>
                        <a:effectLst/>
                        <a:latin typeface="Arial"/>
                      </a:endParaRPr>
                    </a:p>
                    <a:p>
                      <a:pPr marL="0" algn="ctr" rtl="0" eaLnBrk="1" fontAlgn="ctr" latinLnBrk="0" hangingPunct="1">
                        <a:spcBef>
                          <a:spcPts val="0"/>
                        </a:spcBef>
                        <a:spcAft>
                          <a:spcPts val="0"/>
                        </a:spcAft>
                      </a:pPr>
                      <a:r>
                        <a:rPr kumimoji="1" lang="zh-CN" altLang="en-US" sz="1200" b="0" i="0" u="none" strike="noStrike" kern="100" dirty="0">
                          <a:solidFill>
                            <a:schemeClr val="tx1"/>
                          </a:solidFill>
                          <a:effectLst/>
                          <a:latin typeface="Meiryo UI"/>
                          <a:ea typeface="Meiryo UI"/>
                          <a:cs typeface="Meiryo UI"/>
                        </a:rPr>
                        <a:t>～</a:t>
                      </a:r>
                      <a:endParaRPr lang="zh-CN" altLang="en-US" sz="1800" b="0" i="0" u="none" strike="noStrike" dirty="0">
                        <a:solidFill>
                          <a:schemeClr val="tx1"/>
                        </a:solidFill>
                        <a:effectLst/>
                        <a:latin typeface="Arial"/>
                      </a:endParaRPr>
                    </a:p>
                    <a:p>
                      <a:pPr marL="0" algn="ctr" rtl="0" eaLnBrk="1" fontAlgn="ctr" latinLnBrk="0" hangingPunct="1">
                        <a:spcBef>
                          <a:spcPts val="0"/>
                        </a:spcBef>
                        <a:spcAft>
                          <a:spcPts val="0"/>
                        </a:spcAft>
                      </a:pPr>
                      <a:r>
                        <a:rPr kumimoji="1" lang="zh-CN" altLang="en-US" sz="1200" b="0" i="0" u="none" strike="noStrike" kern="100" dirty="0">
                          <a:solidFill>
                            <a:schemeClr val="tx1"/>
                          </a:solidFill>
                          <a:effectLst/>
                          <a:latin typeface="Meiryo UI"/>
                          <a:ea typeface="Meiryo UI"/>
                          <a:cs typeface="Meiryo UI"/>
                        </a:rPr>
                        <a:t>内畑</a:t>
                      </a:r>
                      <a:endParaRPr lang="zh-CN" altLang="en-US" sz="1800" b="0" i="0" u="none" strike="noStrike" dirty="0">
                        <a:solidFill>
                          <a:schemeClr val="tx1"/>
                        </a:solidFill>
                        <a:effectLst/>
                        <a:latin typeface="Arial"/>
                      </a:endParaRPr>
                    </a:p>
                  </a:txBody>
                  <a:tcPr marL="68580" marR="68580" marT="9525" marB="0" anchor="ctr"/>
                </a:tc>
                <a:tc>
                  <a:txBody>
                    <a:bodyPr/>
                    <a:lstStyle/>
                    <a:p>
                      <a:pPr marL="0" algn="ctr" rtl="0" eaLnBrk="1" fontAlgn="ctr" latinLnBrk="0" hangingPunct="1">
                        <a:spcBef>
                          <a:spcPts val="0"/>
                        </a:spcBef>
                        <a:spcAft>
                          <a:spcPts val="0"/>
                        </a:spcAft>
                      </a:pPr>
                      <a:r>
                        <a:rPr kumimoji="1" lang="en-US" sz="1400" b="0" i="0" u="none" strike="noStrike" kern="100" dirty="0">
                          <a:solidFill>
                            <a:schemeClr val="tx1"/>
                          </a:solidFill>
                          <a:effectLst/>
                          <a:latin typeface="Meiryo UI"/>
                          <a:ea typeface="Meiryo UI"/>
                          <a:cs typeface="Meiryo UI"/>
                        </a:rPr>
                        <a:t>1.5</a:t>
                      </a:r>
                      <a:endParaRPr lang="en-US" altLang="ja-JP" sz="1800" b="0" i="0" u="none" strike="noStrike" dirty="0">
                        <a:solidFill>
                          <a:schemeClr val="tx1"/>
                        </a:solidFill>
                        <a:effectLst/>
                        <a:latin typeface="Arial"/>
                      </a:endParaRPr>
                    </a:p>
                  </a:txBody>
                  <a:tcPr marL="68580" marR="68580" marT="9525" marB="0" anchor="ctr"/>
                </a:tc>
                <a:tc>
                  <a:txBody>
                    <a:bodyPr/>
                    <a:lstStyle/>
                    <a:p>
                      <a:pPr marL="0" algn="ctr" rtl="0" eaLnBrk="1" fontAlgn="ctr" latinLnBrk="0" hangingPunct="1">
                        <a:spcBef>
                          <a:spcPts val="0"/>
                        </a:spcBef>
                        <a:spcAft>
                          <a:spcPts val="0"/>
                        </a:spcAft>
                      </a:pPr>
                      <a:r>
                        <a:rPr kumimoji="1" lang="ja-JP" altLang="en-US" sz="1400" b="0" i="0" u="none" strike="noStrike" kern="100" dirty="0">
                          <a:solidFill>
                            <a:schemeClr val="tx1"/>
                          </a:solidFill>
                          <a:effectLst/>
                          <a:latin typeface="Meiryo UI"/>
                          <a:ea typeface="Meiryo UI"/>
                          <a:cs typeface="Meiryo UI"/>
                        </a:rPr>
                        <a:t>基準</a:t>
                      </a:r>
                      <a:r>
                        <a:rPr kumimoji="1" lang="en-US" altLang="ja-JP" sz="1400" b="0" i="0" u="none" strike="noStrike" kern="100" dirty="0">
                          <a:solidFill>
                            <a:schemeClr val="tx1"/>
                          </a:solidFill>
                          <a:effectLst/>
                          <a:latin typeface="Meiryo UI"/>
                          <a:ea typeface="Meiryo UI"/>
                          <a:cs typeface="Meiryo UI"/>
                        </a:rPr>
                        <a:t>150</a:t>
                      </a:r>
                      <a:r>
                        <a:rPr kumimoji="1" lang="ja-JP" altLang="en-US" sz="1400" b="0" i="0" u="none" strike="noStrike" kern="100" dirty="0">
                          <a:solidFill>
                            <a:schemeClr val="tx1"/>
                          </a:solidFill>
                          <a:effectLst/>
                          <a:latin typeface="Meiryo UI"/>
                          <a:ea typeface="Meiryo UI"/>
                          <a:cs typeface="Meiryo UI"/>
                        </a:rPr>
                        <a:t>㎜</a:t>
                      </a:r>
                      <a:endParaRPr lang="ja-JP" altLang="en-US" sz="1800" b="0" i="0" u="none" strike="noStrike" dirty="0">
                        <a:solidFill>
                          <a:schemeClr val="tx1"/>
                        </a:solidFill>
                        <a:effectLst/>
                        <a:latin typeface="Arial"/>
                      </a:endParaRPr>
                    </a:p>
                  </a:txBody>
                  <a:tcPr marL="68580" marR="68580" marT="9525" marB="0" anchor="ctr"/>
                </a:tc>
                <a:tc>
                  <a:txBody>
                    <a:bodyPr/>
                    <a:lstStyle/>
                    <a:p>
                      <a:pPr marL="0" algn="ctr" rtl="0" eaLnBrk="1" fontAlgn="ctr" latinLnBrk="0" hangingPunct="1">
                        <a:spcBef>
                          <a:spcPts val="0"/>
                        </a:spcBef>
                        <a:spcAft>
                          <a:spcPts val="0"/>
                        </a:spcAft>
                      </a:pPr>
                      <a:r>
                        <a:rPr kumimoji="1" lang="en-US" altLang="ja-JP" sz="1400" b="0" i="0" u="none" strike="noStrike" kern="100" dirty="0" smtClean="0">
                          <a:solidFill>
                            <a:srgbClr val="FF0000"/>
                          </a:solidFill>
                          <a:effectLst/>
                          <a:latin typeface="Meiryo UI"/>
                          <a:ea typeface="Meiryo UI"/>
                          <a:cs typeface="Meiryo UI"/>
                        </a:rPr>
                        <a:t>277</a:t>
                      </a:r>
                      <a:endParaRPr lang="en-US" altLang="ja-JP" sz="1800" b="0" i="0" u="none" strike="noStrike" dirty="0">
                        <a:effectLst/>
                        <a:latin typeface="Arial"/>
                      </a:endParaRPr>
                    </a:p>
                  </a:txBody>
                  <a:tcPr marL="68580" marR="68580" marT="9525" marB="0" anchor="ctr"/>
                </a:tc>
                <a:tc>
                  <a:txBody>
                    <a:bodyPr/>
                    <a:lstStyle/>
                    <a:p>
                      <a:pPr marL="0" algn="ctr" rtl="0" eaLnBrk="1" fontAlgn="ctr" latinLnBrk="0" hangingPunct="1">
                        <a:spcBef>
                          <a:spcPts val="0"/>
                        </a:spcBef>
                        <a:spcAft>
                          <a:spcPts val="0"/>
                        </a:spcAft>
                      </a:pPr>
                      <a:r>
                        <a:rPr kumimoji="1" lang="ja-JP" altLang="en-US" sz="1400" b="1" i="0" u="none" strike="noStrike" kern="100">
                          <a:solidFill>
                            <a:srgbClr val="FF0000"/>
                          </a:solidFill>
                          <a:effectLst/>
                          <a:latin typeface="Meiryo UI"/>
                          <a:ea typeface="Meiryo UI"/>
                          <a:cs typeface="Meiryo UI"/>
                        </a:rPr>
                        <a:t>基準</a:t>
                      </a:r>
                      <a:r>
                        <a:rPr kumimoji="1" lang="en-US" altLang="ja-JP" sz="1400" b="1" i="0" u="none" strike="noStrike" kern="100">
                          <a:solidFill>
                            <a:srgbClr val="FF0000"/>
                          </a:solidFill>
                          <a:effectLst/>
                          <a:latin typeface="Meiryo UI"/>
                          <a:ea typeface="Meiryo UI"/>
                          <a:cs typeface="Meiryo UI"/>
                        </a:rPr>
                        <a:t>210㎜</a:t>
                      </a:r>
                      <a:endParaRPr lang="ja-JP" altLang="en-US" sz="1800" b="0" i="0" u="none" strike="noStrike">
                        <a:effectLst/>
                        <a:latin typeface="Arial"/>
                      </a:endParaRPr>
                    </a:p>
                  </a:txBody>
                  <a:tcPr marL="68580" marR="68580" marT="9525" marB="0" anchor="ctr"/>
                </a:tc>
              </a:tr>
              <a:tr h="880882">
                <a:tc>
                  <a:txBody>
                    <a:bodyPr/>
                    <a:lstStyle/>
                    <a:p>
                      <a:pPr marL="0" algn="ctr" rtl="0" eaLnBrk="1" fontAlgn="ctr" latinLnBrk="0" hangingPunct="1">
                        <a:spcBef>
                          <a:spcPts val="0"/>
                        </a:spcBef>
                        <a:spcAft>
                          <a:spcPts val="0"/>
                        </a:spcAft>
                      </a:pPr>
                      <a:r>
                        <a:rPr kumimoji="1" lang="zh-TW" altLang="en-US" sz="1400" b="1" i="0" u="none" strike="noStrike" kern="100">
                          <a:solidFill>
                            <a:srgbClr val="FFFFFF"/>
                          </a:solidFill>
                          <a:effectLst/>
                          <a:latin typeface="Meiryo UI"/>
                          <a:ea typeface="Meiryo UI"/>
                          <a:cs typeface="Meiryo UI"/>
                        </a:rPr>
                        <a:t>岸和田港塔原線</a:t>
                      </a:r>
                      <a:endParaRPr lang="zh-TW" altLang="en-US" sz="1800" b="0" i="0" u="none" strike="noStrike">
                        <a:effectLst/>
                        <a:latin typeface="Arial"/>
                      </a:endParaRPr>
                    </a:p>
                    <a:p>
                      <a:pPr marL="0" algn="ctr" rtl="0" eaLnBrk="1" fontAlgn="ctr" latinLnBrk="0" hangingPunct="1">
                        <a:spcBef>
                          <a:spcPts val="0"/>
                        </a:spcBef>
                        <a:spcAft>
                          <a:spcPts val="0"/>
                        </a:spcAft>
                      </a:pPr>
                      <a:r>
                        <a:rPr kumimoji="1" lang="zh-TW" altLang="en-US" sz="1400" b="1" i="0" u="none" strike="noStrike" kern="100">
                          <a:solidFill>
                            <a:srgbClr val="FFFFFF"/>
                          </a:solidFill>
                          <a:effectLst/>
                          <a:latin typeface="Meiryo UI"/>
                          <a:ea typeface="Meiryo UI"/>
                          <a:cs typeface="Meiryo UI"/>
                        </a:rPr>
                        <a:t>（主要地方道）</a:t>
                      </a:r>
                      <a:endParaRPr lang="zh-TW" altLang="en-US" sz="1800" b="0" i="0" u="none" strike="noStrike">
                        <a:effectLst/>
                        <a:latin typeface="Arial"/>
                      </a:endParaRPr>
                    </a:p>
                  </a:txBody>
                  <a:tcPr marL="68580" marR="68580" marT="9525" marB="0" anchor="ctr"/>
                </a:tc>
                <a:tc>
                  <a:txBody>
                    <a:bodyPr/>
                    <a:lstStyle/>
                    <a:p>
                      <a:pPr marL="0" algn="ctr" rtl="0" eaLnBrk="1" fontAlgn="ctr" latinLnBrk="0" hangingPunct="1">
                        <a:spcBef>
                          <a:spcPts val="0"/>
                        </a:spcBef>
                        <a:spcAft>
                          <a:spcPts val="0"/>
                        </a:spcAft>
                      </a:pPr>
                      <a:r>
                        <a:rPr kumimoji="1" lang="ja-JP" altLang="en-US" sz="1200" b="0" i="0" u="none" strike="noStrike" kern="100">
                          <a:solidFill>
                            <a:schemeClr val="tx1"/>
                          </a:solidFill>
                          <a:effectLst/>
                          <a:latin typeface="Meiryo UI"/>
                          <a:ea typeface="Meiryo UI"/>
                          <a:cs typeface="Meiryo UI"/>
                        </a:rPr>
                        <a:t>岸和田市河合</a:t>
                      </a:r>
                      <a:endParaRPr lang="ja-JP" altLang="en-US" sz="1800" b="0" i="0" u="none" strike="noStrike">
                        <a:solidFill>
                          <a:schemeClr val="tx1"/>
                        </a:solidFill>
                        <a:effectLst/>
                        <a:latin typeface="Arial"/>
                      </a:endParaRPr>
                    </a:p>
                    <a:p>
                      <a:pPr marL="0" algn="ctr" rtl="0" eaLnBrk="1" fontAlgn="ctr" latinLnBrk="0" hangingPunct="1">
                        <a:spcBef>
                          <a:spcPts val="0"/>
                        </a:spcBef>
                        <a:spcAft>
                          <a:spcPts val="0"/>
                        </a:spcAft>
                      </a:pPr>
                      <a:r>
                        <a:rPr kumimoji="1" lang="ja-JP" altLang="en-US" sz="1200" b="0" i="0" u="none" strike="noStrike" kern="100">
                          <a:solidFill>
                            <a:schemeClr val="tx1"/>
                          </a:solidFill>
                          <a:effectLst/>
                          <a:latin typeface="Meiryo UI"/>
                          <a:ea typeface="Meiryo UI"/>
                          <a:cs typeface="Meiryo UI"/>
                        </a:rPr>
                        <a:t>～</a:t>
                      </a:r>
                      <a:endParaRPr lang="ja-JP" altLang="en-US" sz="1800" b="0" i="0" u="none" strike="noStrike">
                        <a:solidFill>
                          <a:schemeClr val="tx1"/>
                        </a:solidFill>
                        <a:effectLst/>
                        <a:latin typeface="Arial"/>
                      </a:endParaRPr>
                    </a:p>
                    <a:p>
                      <a:pPr marL="0" algn="ctr" rtl="0" eaLnBrk="1" fontAlgn="ctr" latinLnBrk="0" hangingPunct="1">
                        <a:spcBef>
                          <a:spcPts val="0"/>
                        </a:spcBef>
                        <a:spcAft>
                          <a:spcPts val="0"/>
                        </a:spcAft>
                      </a:pPr>
                      <a:r>
                        <a:rPr kumimoji="1" lang="ja-JP" altLang="en-US" sz="1200" b="0" i="0" u="none" strike="noStrike" kern="100">
                          <a:solidFill>
                            <a:schemeClr val="tx1"/>
                          </a:solidFill>
                          <a:effectLst/>
                          <a:latin typeface="Meiryo UI"/>
                          <a:ea typeface="Meiryo UI"/>
                          <a:cs typeface="Meiryo UI"/>
                        </a:rPr>
                        <a:t>土生滝</a:t>
                      </a:r>
                      <a:endParaRPr lang="ja-JP" altLang="en-US" sz="1800" b="0" i="0" u="none" strike="noStrike">
                        <a:solidFill>
                          <a:schemeClr val="tx1"/>
                        </a:solidFill>
                        <a:effectLst/>
                        <a:latin typeface="Arial"/>
                      </a:endParaRPr>
                    </a:p>
                  </a:txBody>
                  <a:tcPr marL="68580" marR="68580" marT="9525" marB="0" anchor="ctr"/>
                </a:tc>
                <a:tc>
                  <a:txBody>
                    <a:bodyPr/>
                    <a:lstStyle/>
                    <a:p>
                      <a:pPr marL="0" algn="ctr" rtl="0" eaLnBrk="1" fontAlgn="ctr" latinLnBrk="0" hangingPunct="1">
                        <a:spcBef>
                          <a:spcPts val="0"/>
                        </a:spcBef>
                        <a:spcAft>
                          <a:spcPts val="0"/>
                        </a:spcAft>
                      </a:pPr>
                      <a:r>
                        <a:rPr kumimoji="1" lang="en-US" sz="1400" b="0" i="0" u="none" strike="noStrike" kern="100">
                          <a:solidFill>
                            <a:schemeClr val="tx1"/>
                          </a:solidFill>
                          <a:effectLst/>
                          <a:latin typeface="Meiryo UI"/>
                          <a:ea typeface="Meiryo UI"/>
                          <a:cs typeface="Meiryo UI"/>
                        </a:rPr>
                        <a:t>1.5</a:t>
                      </a:r>
                      <a:endParaRPr lang="en-US" altLang="ja-JP" sz="1800" b="0" i="0" u="none" strike="noStrike">
                        <a:solidFill>
                          <a:schemeClr val="tx1"/>
                        </a:solidFill>
                        <a:effectLst/>
                        <a:latin typeface="Arial"/>
                      </a:endParaRPr>
                    </a:p>
                  </a:txBody>
                  <a:tcPr marL="68580" marR="68580" marT="9525" marB="0" anchor="ctr"/>
                </a:tc>
                <a:tc>
                  <a:txBody>
                    <a:bodyPr/>
                    <a:lstStyle/>
                    <a:p>
                      <a:pPr marL="0" algn="ctr" rtl="0" eaLnBrk="1" fontAlgn="ctr" latinLnBrk="0" hangingPunct="1">
                        <a:spcBef>
                          <a:spcPts val="0"/>
                        </a:spcBef>
                        <a:spcAft>
                          <a:spcPts val="0"/>
                        </a:spcAft>
                      </a:pPr>
                      <a:r>
                        <a:rPr kumimoji="1" lang="ja-JP" altLang="en-US" sz="1400" b="0" i="0" u="none" strike="noStrike" kern="100" dirty="0">
                          <a:solidFill>
                            <a:schemeClr val="tx1"/>
                          </a:solidFill>
                          <a:effectLst/>
                          <a:latin typeface="Meiryo UI"/>
                          <a:ea typeface="Meiryo UI"/>
                          <a:cs typeface="Meiryo UI"/>
                        </a:rPr>
                        <a:t>基準</a:t>
                      </a:r>
                      <a:r>
                        <a:rPr kumimoji="1" lang="en-US" altLang="ja-JP" sz="1400" b="0" i="0" u="none" strike="noStrike" kern="100" dirty="0">
                          <a:solidFill>
                            <a:schemeClr val="tx1"/>
                          </a:solidFill>
                          <a:effectLst/>
                          <a:latin typeface="Meiryo UI"/>
                          <a:ea typeface="Meiryo UI"/>
                          <a:cs typeface="Meiryo UI"/>
                        </a:rPr>
                        <a:t>130</a:t>
                      </a:r>
                      <a:r>
                        <a:rPr kumimoji="1" lang="ja-JP" altLang="en-US" sz="1400" b="0" i="0" u="none" strike="noStrike" kern="100" dirty="0">
                          <a:solidFill>
                            <a:schemeClr val="tx1"/>
                          </a:solidFill>
                          <a:effectLst/>
                          <a:latin typeface="Meiryo UI"/>
                          <a:ea typeface="Meiryo UI"/>
                          <a:cs typeface="Meiryo UI"/>
                        </a:rPr>
                        <a:t>㎜</a:t>
                      </a:r>
                      <a:endParaRPr lang="ja-JP" altLang="en-US" sz="1800" b="0" i="0" u="none" strike="noStrike" dirty="0">
                        <a:solidFill>
                          <a:schemeClr val="tx1"/>
                        </a:solidFill>
                        <a:effectLst/>
                        <a:latin typeface="Arial"/>
                      </a:endParaRPr>
                    </a:p>
                  </a:txBody>
                  <a:tcPr marL="68580" marR="68580" marT="9525" marB="0" anchor="ctr"/>
                </a:tc>
                <a:tc>
                  <a:txBody>
                    <a:bodyPr/>
                    <a:lstStyle/>
                    <a:p>
                      <a:pPr marL="0" algn="ctr" rtl="0" eaLnBrk="1" fontAlgn="ctr" latinLnBrk="0" hangingPunct="1">
                        <a:spcBef>
                          <a:spcPts val="0"/>
                        </a:spcBef>
                        <a:spcAft>
                          <a:spcPts val="0"/>
                        </a:spcAft>
                      </a:pPr>
                      <a:r>
                        <a:rPr kumimoji="1" lang="en-US" sz="1400" b="0" i="0" u="none" strike="noStrike" kern="100" dirty="0" smtClean="0">
                          <a:solidFill>
                            <a:srgbClr val="FF0000"/>
                          </a:solidFill>
                          <a:effectLst/>
                          <a:latin typeface="Meiryo UI"/>
                          <a:ea typeface="Meiryo UI"/>
                          <a:cs typeface="Meiryo UI"/>
                        </a:rPr>
                        <a:t>1</a:t>
                      </a:r>
                      <a:r>
                        <a:rPr kumimoji="1" lang="en-US" altLang="ja-JP" sz="1400" b="0" i="0" u="none" strike="noStrike" kern="100" dirty="0" smtClean="0">
                          <a:solidFill>
                            <a:srgbClr val="FF0000"/>
                          </a:solidFill>
                          <a:effectLst/>
                          <a:latin typeface="Meiryo UI"/>
                          <a:ea typeface="Meiryo UI"/>
                          <a:cs typeface="Meiryo UI"/>
                        </a:rPr>
                        <a:t>90</a:t>
                      </a:r>
                      <a:endParaRPr lang="en-US" altLang="ja-JP" sz="1800" b="0" i="0" u="none" strike="noStrike" dirty="0">
                        <a:effectLst/>
                        <a:latin typeface="Arial"/>
                      </a:endParaRPr>
                    </a:p>
                  </a:txBody>
                  <a:tcPr marL="68580" marR="68580" marT="9525" marB="0" anchor="ctr"/>
                </a:tc>
                <a:tc>
                  <a:txBody>
                    <a:bodyPr/>
                    <a:lstStyle/>
                    <a:p>
                      <a:pPr marL="0" algn="ctr" rtl="0" eaLnBrk="1" fontAlgn="ctr" latinLnBrk="0" hangingPunct="1">
                        <a:spcBef>
                          <a:spcPts val="0"/>
                        </a:spcBef>
                        <a:spcAft>
                          <a:spcPts val="0"/>
                        </a:spcAft>
                      </a:pPr>
                      <a:r>
                        <a:rPr kumimoji="1" lang="ja-JP" altLang="en-US" sz="1400" b="1" i="0" u="none" strike="noStrike" kern="100" dirty="0">
                          <a:solidFill>
                            <a:srgbClr val="FF0000"/>
                          </a:solidFill>
                          <a:effectLst/>
                          <a:latin typeface="Meiryo UI"/>
                          <a:ea typeface="Meiryo UI"/>
                          <a:cs typeface="Meiryo UI"/>
                        </a:rPr>
                        <a:t>基準</a:t>
                      </a:r>
                      <a:r>
                        <a:rPr kumimoji="1" lang="en-US" altLang="ja-JP" sz="1400" b="1" i="0" u="none" strike="noStrike" kern="100" dirty="0" smtClean="0">
                          <a:solidFill>
                            <a:srgbClr val="FF0000"/>
                          </a:solidFill>
                          <a:effectLst/>
                          <a:latin typeface="Meiryo UI"/>
                          <a:ea typeface="Meiryo UI"/>
                          <a:cs typeface="Meiryo UI"/>
                        </a:rPr>
                        <a:t>170</a:t>
                      </a:r>
                      <a:r>
                        <a:rPr kumimoji="1" lang="en-US" altLang="ja-JP" sz="1400" b="1" i="0" u="none" strike="noStrike" kern="100" dirty="0">
                          <a:solidFill>
                            <a:srgbClr val="FF0000"/>
                          </a:solidFill>
                          <a:effectLst/>
                          <a:latin typeface="Meiryo UI"/>
                          <a:ea typeface="Meiryo UI"/>
                          <a:cs typeface="Meiryo UI"/>
                        </a:rPr>
                        <a:t>㎜</a:t>
                      </a:r>
                      <a:endParaRPr lang="ja-JP" altLang="en-US" sz="1800" b="0" i="0" u="none" strike="noStrike" dirty="0">
                        <a:effectLst/>
                        <a:latin typeface="Arial"/>
                      </a:endParaRPr>
                    </a:p>
                  </a:txBody>
                  <a:tcPr marL="68580" marR="68580" marT="9525" marB="0" anchor="ctr"/>
                </a:tc>
              </a:tr>
              <a:tr h="880882">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国道</a:t>
                      </a: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423</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号</a:t>
                      </a:r>
                      <a:r>
                        <a:rPr lang="en-US" altLang="ja-JP" sz="1400" kern="100" baseline="30000" dirty="0" smtClean="0">
                          <a:effectLst/>
                          <a:latin typeface="Meiryo UI" panose="020B0604030504040204" pitchFamily="50" charset="-128"/>
                          <a:ea typeface="Meiryo UI" panose="020B0604030504040204" pitchFamily="50" charset="-128"/>
                          <a:cs typeface="Meiryo UI" panose="020B0604030504040204" pitchFamily="50" charset="-128"/>
                        </a:rPr>
                        <a:t>※</a:t>
                      </a: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（一般国道）</a:t>
                      </a:r>
                      <a:endPar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箕面市</a:t>
                      </a:r>
                    </a:p>
                    <a:p>
                      <a:pPr algn="ctr">
                        <a:spcAft>
                          <a:spcPts val="0"/>
                        </a:spcAft>
                      </a:pP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下止々呂美</a:t>
                      </a:r>
                    </a:p>
                  </a:txBody>
                  <a:tcPr marL="68580" marR="68580" marT="0" marB="0" anchor="ctr"/>
                </a:tc>
                <a:tc>
                  <a:txBody>
                    <a:bodyPr/>
                    <a:lstStyle/>
                    <a:p>
                      <a:pPr algn="ctr">
                        <a:spcAft>
                          <a:spcPts val="0"/>
                        </a:spcAft>
                      </a:pPr>
                      <a:r>
                        <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1.6</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基準</a:t>
                      </a:r>
                      <a:r>
                        <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130</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274</a:t>
                      </a:r>
                    </a:p>
                  </a:txBody>
                  <a:tcPr marL="68580" marR="68580" marT="0" marB="0" anchor="ctr"/>
                </a:tc>
                <a:tc>
                  <a:txBody>
                    <a:bodyPr/>
                    <a:lstStyle/>
                    <a:p>
                      <a:pPr algn="ctr">
                        <a:spcAft>
                          <a:spcPts val="0"/>
                        </a:spcAft>
                      </a:pPr>
                      <a:r>
                        <a:rPr lang="ja-JP" altLang="en-US"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基準</a:t>
                      </a:r>
                      <a:r>
                        <a:rPr lang="en-US" altLang="ja-JP"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190㎜</a:t>
                      </a:r>
                    </a:p>
                  </a:txBody>
                  <a:tcPr marL="68580" marR="68580" marT="0" marB="0" anchor="ctr"/>
                </a:tc>
              </a:tr>
            </a:tbl>
          </a:graphicData>
        </a:graphic>
      </p:graphicFrame>
      <p:sp>
        <p:nvSpPr>
          <p:cNvPr id="6" name="正方形/長方形 5"/>
          <p:cNvSpPr/>
          <p:nvPr/>
        </p:nvSpPr>
        <p:spPr>
          <a:xfrm>
            <a:off x="936104" y="5857527"/>
            <a:ext cx="7524328" cy="307777"/>
          </a:xfrm>
          <a:prstGeom prst="rect">
            <a:avLst/>
          </a:prstGeom>
        </p:spPr>
        <p:txBody>
          <a:bodyPr wrap="square">
            <a:spAutoFit/>
          </a:bodyPr>
          <a:lstStyle/>
          <a:p>
            <a:r>
              <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rPr>
              <a:t>※H28</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第</a:t>
            </a:r>
            <a:r>
              <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回道路･橋梁等部会において、道路管理者にて再度確認することとなっていた区間</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130335762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100" dirty="0">
                <a:latin typeface="HGSｺﾞｼｯｸM" panose="020B0600000000000000" pitchFamily="50" charset="-128"/>
                <a:ea typeface="HGSｺﾞｼｯｸM" panose="020B0600000000000000" pitchFamily="50" charset="-128"/>
              </a:rPr>
              <a:t>３．規制発令の解除基準の見直しの検討</a:t>
            </a:r>
            <a:r>
              <a:rPr lang="en-US" altLang="ja-JP" sz="4000" dirty="0">
                <a:latin typeface="HGSｺﾞｼｯｸM" panose="020B0600000000000000" pitchFamily="50" charset="-128"/>
                <a:ea typeface="HGSｺﾞｼｯｸM" panose="020B0600000000000000" pitchFamily="50" charset="-128"/>
              </a:rPr>
              <a:t/>
            </a:r>
            <a:br>
              <a:rPr lang="en-US" altLang="ja-JP" sz="4000" dirty="0">
                <a:latin typeface="HGSｺﾞｼｯｸM" panose="020B0600000000000000" pitchFamily="50" charset="-128"/>
                <a:ea typeface="HGSｺﾞｼｯｸM" panose="020B0600000000000000" pitchFamily="50" charset="-128"/>
              </a:rPr>
            </a:br>
            <a:r>
              <a:rPr lang="ja-JP" altLang="en-US" sz="2200" dirty="0">
                <a:latin typeface="HGSｺﾞｼｯｸM" panose="020B0600000000000000" pitchFamily="50" charset="-128"/>
                <a:ea typeface="HGSｺﾞｼｯｸM" panose="020B0600000000000000" pitchFamily="50" charset="-128"/>
              </a:rPr>
              <a:t>　</a:t>
            </a:r>
            <a:r>
              <a:rPr lang="en-US" altLang="ja-JP" sz="2200" dirty="0">
                <a:latin typeface="HGSｺﾞｼｯｸM" panose="020B0600000000000000" pitchFamily="50" charset="-128"/>
                <a:ea typeface="HGSｺﾞｼｯｸM" panose="020B0600000000000000" pitchFamily="50" charset="-128"/>
              </a:rPr>
              <a:t>2</a:t>
            </a:r>
            <a:r>
              <a:rPr lang="ja-JP" altLang="en-US" sz="2200" dirty="0">
                <a:latin typeface="HGSｺﾞｼｯｸM" panose="020B0600000000000000" pitchFamily="50" charset="-128"/>
                <a:ea typeface="HGSｺﾞｼｯｸM" panose="020B0600000000000000" pitchFamily="50" charset="-128"/>
              </a:rPr>
              <a:t>）基本項目： ④</a:t>
            </a:r>
            <a:r>
              <a:rPr lang="ja-JP" altLang="en-US" sz="2200" dirty="0" smtClean="0">
                <a:latin typeface="HGSｺﾞｼｯｸM" panose="020B0600000000000000" pitchFamily="50" charset="-128"/>
                <a:ea typeface="HGSｺﾞｼｯｸM" panose="020B0600000000000000" pitchFamily="50" charset="-128"/>
              </a:rPr>
              <a:t>モニタリング</a:t>
            </a:r>
            <a:endParaRPr kumimoji="1" lang="ja-JP" altLang="en-US" sz="2200" dirty="0"/>
          </a:p>
        </p:txBody>
      </p:sp>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60</a:t>
            </a:fld>
            <a:endParaRPr kumimoji="1" lang="ja-JP" altLang="en-US"/>
          </a:p>
        </p:txBody>
      </p:sp>
      <p:sp>
        <p:nvSpPr>
          <p:cNvPr id="5" name="テキスト ボックス 4"/>
          <p:cNvSpPr txBox="1"/>
          <p:nvPr/>
        </p:nvSpPr>
        <p:spPr>
          <a:xfrm>
            <a:off x="395536" y="1864208"/>
            <a:ext cx="8424936" cy="4401205"/>
          </a:xfrm>
          <a:prstGeom prst="rect">
            <a:avLst/>
          </a:prstGeom>
          <a:noFill/>
          <a:ln>
            <a:solidFill>
              <a:schemeClr val="tx1"/>
            </a:solidFill>
            <a:prstDash val="solid"/>
          </a:ln>
        </p:spPr>
        <p:txBody>
          <a:bodyPr wrap="square" rtlCol="0">
            <a:spAutoFit/>
          </a:bodyPr>
          <a:lstStyle/>
          <a:p>
            <a:r>
              <a:rPr lang="ja-JP" altLang="en-US" sz="2000" dirty="0" smtClean="0"/>
              <a:t>＜</a:t>
            </a:r>
            <a:r>
              <a:rPr lang="ja-JP" altLang="ja-JP" sz="2000" dirty="0" smtClean="0"/>
              <a:t>現場作業</a:t>
            </a:r>
            <a:r>
              <a:rPr lang="ja-JP" altLang="en-US" sz="2000" dirty="0" smtClean="0"/>
              <a:t>、（一部、</a:t>
            </a:r>
            <a:r>
              <a:rPr lang="ja-JP" altLang="ja-JP" sz="2000" dirty="0" smtClean="0"/>
              <a:t>室内作業</a:t>
            </a:r>
            <a:r>
              <a:rPr lang="ja-JP" altLang="en-US" sz="2000" dirty="0" smtClean="0"/>
              <a:t>を含む＞</a:t>
            </a:r>
            <a:endParaRPr lang="ja-JP" altLang="ja-JP" sz="2000" dirty="0"/>
          </a:p>
          <a:p>
            <a:r>
              <a:rPr lang="ja-JP" altLang="en-US" sz="2000" dirty="0" smtClean="0"/>
              <a:t>■簡易動的コーン貫入試験　　　　　</a:t>
            </a:r>
            <a:r>
              <a:rPr lang="ja-JP" altLang="en-US" sz="2000" dirty="0" smtClean="0">
                <a:solidFill>
                  <a:srgbClr val="FF0000"/>
                </a:solidFill>
              </a:rPr>
              <a:t>⇒</a:t>
            </a:r>
            <a:r>
              <a:rPr lang="ja-JP" altLang="en-US" sz="2000" dirty="0">
                <a:solidFill>
                  <a:srgbClr val="FF0000"/>
                </a:solidFill>
              </a:rPr>
              <a:t>土層</a:t>
            </a:r>
            <a:r>
              <a:rPr lang="ja-JP" altLang="en-US" sz="2000" dirty="0" smtClean="0">
                <a:solidFill>
                  <a:srgbClr val="FF0000"/>
                </a:solidFill>
              </a:rPr>
              <a:t>構成区分</a:t>
            </a:r>
            <a:r>
              <a:rPr lang="en-US" altLang="ja-JP" sz="2000" dirty="0" smtClean="0">
                <a:solidFill>
                  <a:srgbClr val="FF0000"/>
                </a:solidFill>
              </a:rPr>
              <a:t>,</a:t>
            </a:r>
            <a:r>
              <a:rPr lang="ja-JP" altLang="en-US" sz="2000" dirty="0" smtClean="0">
                <a:solidFill>
                  <a:srgbClr val="FF0000"/>
                </a:solidFill>
              </a:rPr>
              <a:t>強度</a:t>
            </a:r>
            <a:r>
              <a:rPr lang="ja-JP" altLang="en-US" sz="2000" dirty="0">
                <a:solidFill>
                  <a:srgbClr val="FF0000"/>
                </a:solidFill>
              </a:rPr>
              <a:t>定数の</a:t>
            </a:r>
            <a:r>
              <a:rPr lang="ja-JP" altLang="en-US" sz="2000" dirty="0" smtClean="0">
                <a:solidFill>
                  <a:srgbClr val="FF0000"/>
                </a:solidFill>
              </a:rPr>
              <a:t>推定</a:t>
            </a:r>
            <a:endParaRPr lang="en-US" altLang="ja-JP" sz="2000" dirty="0" smtClean="0">
              <a:solidFill>
                <a:srgbClr val="FF0000"/>
              </a:solidFill>
            </a:endParaRPr>
          </a:p>
          <a:p>
            <a:r>
              <a:rPr lang="en-US" altLang="ja-JP" sz="2000" dirty="0">
                <a:solidFill>
                  <a:srgbClr val="FF0000"/>
                </a:solidFill>
              </a:rPr>
              <a:t> </a:t>
            </a:r>
            <a:r>
              <a:rPr lang="en-US" altLang="ja-JP" sz="2000" dirty="0" smtClean="0">
                <a:solidFill>
                  <a:srgbClr val="FF0000"/>
                </a:solidFill>
              </a:rPr>
              <a:t>                                                   </a:t>
            </a:r>
            <a:r>
              <a:rPr lang="ja-JP" altLang="en-US" sz="2000" dirty="0" smtClean="0">
                <a:solidFill>
                  <a:srgbClr val="FF0000"/>
                </a:solidFill>
              </a:rPr>
              <a:t>（</a:t>
            </a:r>
            <a:r>
              <a:rPr lang="en-US" altLang="ja-JP" sz="2000" dirty="0" err="1" smtClean="0">
                <a:solidFill>
                  <a:srgbClr val="FF0000"/>
                </a:solidFill>
              </a:rPr>
              <a:t>Nd</a:t>
            </a:r>
            <a:r>
              <a:rPr lang="ja-JP" altLang="en-US" sz="2000" dirty="0" smtClean="0">
                <a:solidFill>
                  <a:srgbClr val="FF0000"/>
                </a:solidFill>
              </a:rPr>
              <a:t>値、換算</a:t>
            </a:r>
            <a:r>
              <a:rPr lang="en-US" altLang="ja-JP" sz="2000" dirty="0" smtClean="0">
                <a:solidFill>
                  <a:srgbClr val="FF0000"/>
                </a:solidFill>
              </a:rPr>
              <a:t>N</a:t>
            </a:r>
            <a:r>
              <a:rPr lang="ja-JP" altLang="en-US" sz="2000" dirty="0" smtClean="0">
                <a:solidFill>
                  <a:srgbClr val="FF0000"/>
                </a:solidFill>
              </a:rPr>
              <a:t>値）　　　　　　　　　　　　　　 </a:t>
            </a:r>
            <a:r>
              <a:rPr lang="ja-JP" altLang="ja-JP" sz="2000" dirty="0" smtClean="0"/>
              <a:t>■</a:t>
            </a:r>
            <a:r>
              <a:rPr lang="ja-JP" altLang="ja-JP" sz="2000" dirty="0"/>
              <a:t>現場密度試験（</a:t>
            </a:r>
            <a:r>
              <a:rPr lang="en-US" altLang="ja-JP" sz="2000" dirty="0"/>
              <a:t>JIS A1214</a:t>
            </a:r>
            <a:r>
              <a:rPr lang="ja-JP" altLang="ja-JP" sz="2000" dirty="0"/>
              <a:t>砂置換法による密度試験</a:t>
            </a:r>
            <a:r>
              <a:rPr lang="ja-JP" altLang="ja-JP" sz="2000" dirty="0" smtClean="0"/>
              <a:t>）</a:t>
            </a:r>
            <a:endParaRPr lang="en-US" altLang="ja-JP" sz="2000" dirty="0" smtClean="0"/>
          </a:p>
          <a:p>
            <a:r>
              <a:rPr lang="ja-JP" altLang="en-US" sz="2000" dirty="0"/>
              <a:t>　</a:t>
            </a:r>
            <a:r>
              <a:rPr lang="ja-JP" altLang="ja-JP" sz="2000" dirty="0" smtClean="0"/>
              <a:t>又</a:t>
            </a:r>
            <a:r>
              <a:rPr lang="ja-JP" altLang="ja-JP" sz="2000" dirty="0"/>
              <a:t>は「土壌採取用円筒」にて</a:t>
            </a:r>
            <a:r>
              <a:rPr lang="ja-JP" altLang="ja-JP" sz="2000" dirty="0" smtClean="0"/>
              <a:t>採取</a:t>
            </a:r>
            <a:r>
              <a:rPr lang="ja-JP" altLang="en-US" sz="2000" dirty="0" smtClean="0"/>
              <a:t>　　　　　</a:t>
            </a:r>
            <a:r>
              <a:rPr lang="ja-JP" altLang="en-US" sz="2000" dirty="0" smtClean="0">
                <a:solidFill>
                  <a:srgbClr val="FF0000"/>
                </a:solidFill>
              </a:rPr>
              <a:t>⇒現場での土の</a:t>
            </a:r>
            <a:r>
              <a:rPr lang="ja-JP" altLang="en-US" sz="2000" dirty="0">
                <a:solidFill>
                  <a:srgbClr val="FF0000"/>
                </a:solidFill>
              </a:rPr>
              <a:t>（初期）</a:t>
            </a:r>
            <a:r>
              <a:rPr lang="ja-JP" altLang="en-US" sz="2000" dirty="0" smtClean="0">
                <a:solidFill>
                  <a:srgbClr val="FF0000"/>
                </a:solidFill>
              </a:rPr>
              <a:t>状態把握</a:t>
            </a:r>
            <a:endParaRPr lang="ja-JP" altLang="ja-JP" sz="2000" dirty="0"/>
          </a:p>
          <a:p>
            <a:r>
              <a:rPr lang="ja-JP" altLang="ja-JP" sz="2000" dirty="0"/>
              <a:t>　</a:t>
            </a:r>
          </a:p>
          <a:p>
            <a:r>
              <a:rPr lang="ja-JP" altLang="en-US" sz="2000" dirty="0" smtClean="0"/>
              <a:t>＜</a:t>
            </a:r>
            <a:r>
              <a:rPr lang="ja-JP" altLang="ja-JP" sz="2000" dirty="0" smtClean="0"/>
              <a:t>室内作業</a:t>
            </a:r>
            <a:r>
              <a:rPr lang="ja-JP" altLang="en-US" sz="2000" dirty="0" smtClean="0"/>
              <a:t>＞</a:t>
            </a:r>
            <a:endParaRPr lang="ja-JP" altLang="ja-JP" sz="2000" dirty="0"/>
          </a:p>
          <a:p>
            <a:r>
              <a:rPr lang="ja-JP" altLang="ja-JP" sz="2000" dirty="0"/>
              <a:t>※現地より質量</a:t>
            </a:r>
            <a:r>
              <a:rPr lang="en-US" altLang="ja-JP" sz="2000" dirty="0"/>
              <a:t>60kg</a:t>
            </a:r>
            <a:r>
              <a:rPr lang="ja-JP" altLang="ja-JP" sz="2000" dirty="0" smtClean="0"/>
              <a:t>程度</a:t>
            </a:r>
            <a:r>
              <a:rPr lang="ja-JP" altLang="en-US" sz="2000" dirty="0" smtClean="0"/>
              <a:t>を試料採取</a:t>
            </a:r>
            <a:r>
              <a:rPr lang="ja-JP" altLang="ja-JP" sz="2000" dirty="0" smtClean="0"/>
              <a:t>行う</a:t>
            </a:r>
            <a:r>
              <a:rPr lang="ja-JP" altLang="ja-JP" sz="2000" dirty="0"/>
              <a:t>。</a:t>
            </a:r>
          </a:p>
          <a:p>
            <a:r>
              <a:rPr lang="ja-JP" altLang="ja-JP" sz="2000" dirty="0"/>
              <a:t>■土粒子の密度試験</a:t>
            </a:r>
          </a:p>
          <a:p>
            <a:r>
              <a:rPr lang="ja-JP" altLang="ja-JP" sz="2000" dirty="0"/>
              <a:t>■含水比</a:t>
            </a:r>
            <a:r>
              <a:rPr lang="ja-JP" altLang="ja-JP" sz="2000" dirty="0" smtClean="0"/>
              <a:t>試験</a:t>
            </a:r>
            <a:r>
              <a:rPr lang="ja-JP" altLang="en-US" sz="2000" dirty="0" smtClean="0"/>
              <a:t>　　　　　　　　　　　　　</a:t>
            </a:r>
            <a:r>
              <a:rPr lang="ja-JP" altLang="en-US" sz="2000" dirty="0" smtClean="0">
                <a:solidFill>
                  <a:srgbClr val="FF0000"/>
                </a:solidFill>
              </a:rPr>
              <a:t>⇒土の基本的特性の把握、</a:t>
            </a:r>
            <a:endParaRPr lang="en-US" altLang="ja-JP" sz="2000" dirty="0" smtClean="0">
              <a:solidFill>
                <a:srgbClr val="FF0000"/>
              </a:solidFill>
            </a:endParaRPr>
          </a:p>
          <a:p>
            <a:r>
              <a:rPr lang="ja-JP" altLang="ja-JP" sz="2000" dirty="0" smtClean="0"/>
              <a:t>■</a:t>
            </a:r>
            <a:r>
              <a:rPr lang="ja-JP" altLang="ja-JP" sz="2000" dirty="0"/>
              <a:t>粒度</a:t>
            </a:r>
            <a:r>
              <a:rPr lang="ja-JP" altLang="ja-JP" sz="2000" dirty="0" smtClean="0"/>
              <a:t>試験</a:t>
            </a:r>
            <a:r>
              <a:rPr lang="ja-JP" altLang="en-US" sz="2000" dirty="0" smtClean="0"/>
              <a:t>　　　　　　　　　　　　　　　　</a:t>
            </a:r>
            <a:r>
              <a:rPr lang="ja-JP" altLang="en-US" sz="2000" dirty="0" smtClean="0">
                <a:solidFill>
                  <a:srgbClr val="FF0000"/>
                </a:solidFill>
              </a:rPr>
              <a:t>透水係数等の推定</a:t>
            </a:r>
            <a:endParaRPr lang="ja-JP" altLang="ja-JP" sz="2000" dirty="0"/>
          </a:p>
          <a:p>
            <a:r>
              <a:rPr lang="ja-JP" altLang="ja-JP" sz="2000" dirty="0"/>
              <a:t>■液性限界・塑性限界試験</a:t>
            </a:r>
          </a:p>
          <a:p>
            <a:r>
              <a:rPr lang="ja-JP" altLang="ja-JP" sz="2000" dirty="0"/>
              <a:t>■突固めによる締固め</a:t>
            </a:r>
            <a:r>
              <a:rPr lang="ja-JP" altLang="ja-JP" sz="2000" dirty="0" smtClean="0"/>
              <a:t>試験</a:t>
            </a:r>
            <a:r>
              <a:rPr lang="ja-JP" altLang="en-US" sz="2000" dirty="0" smtClean="0"/>
              <a:t>　　　　 </a:t>
            </a:r>
            <a:r>
              <a:rPr lang="ja-JP" altLang="en-US" sz="2000" dirty="0" smtClean="0">
                <a:solidFill>
                  <a:srgbClr val="FF0000"/>
                </a:solidFill>
              </a:rPr>
              <a:t>⇒締固め特性の把握、締まり具合の判定</a:t>
            </a:r>
            <a:endParaRPr lang="ja-JP" altLang="ja-JP" sz="2000" dirty="0"/>
          </a:p>
          <a:p>
            <a:r>
              <a:rPr lang="ja-JP" altLang="ja-JP" sz="2000" dirty="0"/>
              <a:t>■土の保水量</a:t>
            </a:r>
            <a:r>
              <a:rPr lang="ja-JP" altLang="ja-JP" sz="2000" dirty="0" smtClean="0"/>
              <a:t>試験</a:t>
            </a:r>
            <a:r>
              <a:rPr lang="ja-JP" altLang="en-US" sz="2000" dirty="0" smtClean="0"/>
              <a:t>　　　　　　　　    </a:t>
            </a:r>
            <a:r>
              <a:rPr lang="ja-JP" altLang="en-US" sz="2000" dirty="0" smtClean="0">
                <a:solidFill>
                  <a:srgbClr val="FF0000"/>
                </a:solidFill>
              </a:rPr>
              <a:t>⇒不飽和状態の土の水分特性</a:t>
            </a:r>
            <a:endParaRPr kumimoji="1"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6" name="右中かっこ 5"/>
          <p:cNvSpPr/>
          <p:nvPr/>
        </p:nvSpPr>
        <p:spPr>
          <a:xfrm>
            <a:off x="3519448" y="4454273"/>
            <a:ext cx="216024" cy="1080120"/>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タイトル 1"/>
          <p:cNvSpPr txBox="1">
            <a:spLocks/>
          </p:cNvSpPr>
          <p:nvPr/>
        </p:nvSpPr>
        <p:spPr>
          <a:xfrm>
            <a:off x="493204" y="1295400"/>
            <a:ext cx="6527068" cy="568808"/>
          </a:xfrm>
          <a:prstGeom prst="rect">
            <a:avLst/>
          </a:prstGeom>
        </p:spPr>
        <p:txBody>
          <a:bodyPr vert="horz" anchor="b" anchorCtr="0">
            <a:normAutofit fontScale="9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ja-JP" sz="2400" dirty="0" smtClean="0"/>
              <a:t>計器設置時に</a:t>
            </a:r>
            <a:r>
              <a:rPr lang="ja-JP" altLang="en-US" sz="2400" dirty="0" smtClean="0"/>
              <a:t>あわせて</a:t>
            </a:r>
            <a:r>
              <a:rPr lang="ja-JP" altLang="ja-JP" sz="2400" dirty="0" smtClean="0"/>
              <a:t>実施する試験項目</a:t>
            </a:r>
            <a:r>
              <a:rPr lang="ja-JP" altLang="en-US" sz="2400" dirty="0" smtClean="0"/>
              <a:t>（予定）</a:t>
            </a:r>
            <a:endParaRPr lang="ja-JP" altLang="en-US" sz="2400" dirty="0"/>
          </a:p>
        </p:txBody>
      </p:sp>
    </p:spTree>
    <p:extLst>
      <p:ext uri="{BB962C8B-B14F-4D97-AF65-F5344CB8AC3E}">
        <p14:creationId xmlns:p14="http://schemas.microsoft.com/office/powerpoint/2010/main" val="14804088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100" dirty="0">
                <a:latin typeface="HGSｺﾞｼｯｸM" panose="020B0600000000000000" pitchFamily="50" charset="-128"/>
                <a:ea typeface="HGSｺﾞｼｯｸM" panose="020B0600000000000000" pitchFamily="50" charset="-128"/>
              </a:rPr>
              <a:t>３．規制発令の解除基準の見直しの検討</a:t>
            </a:r>
            <a:r>
              <a:rPr lang="en-US" altLang="ja-JP" sz="4000" dirty="0">
                <a:latin typeface="HGSｺﾞｼｯｸM" panose="020B0600000000000000" pitchFamily="50" charset="-128"/>
                <a:ea typeface="HGSｺﾞｼｯｸM" panose="020B0600000000000000" pitchFamily="50" charset="-128"/>
              </a:rPr>
              <a:t/>
            </a:r>
            <a:br>
              <a:rPr lang="en-US" altLang="ja-JP" sz="4000" dirty="0">
                <a:latin typeface="HGSｺﾞｼｯｸM" panose="020B0600000000000000" pitchFamily="50" charset="-128"/>
                <a:ea typeface="HGSｺﾞｼｯｸM" panose="020B0600000000000000" pitchFamily="50" charset="-128"/>
              </a:rPr>
            </a:br>
            <a:r>
              <a:rPr lang="ja-JP" altLang="en-US" sz="2200" dirty="0">
                <a:latin typeface="HGSｺﾞｼｯｸM" panose="020B0600000000000000" pitchFamily="50" charset="-128"/>
                <a:ea typeface="HGSｺﾞｼｯｸM" panose="020B0600000000000000" pitchFamily="50" charset="-128"/>
              </a:rPr>
              <a:t>　</a:t>
            </a:r>
            <a:r>
              <a:rPr lang="en-US" altLang="ja-JP" sz="2200" dirty="0">
                <a:latin typeface="HGSｺﾞｼｯｸM" panose="020B0600000000000000" pitchFamily="50" charset="-128"/>
                <a:ea typeface="HGSｺﾞｼｯｸM" panose="020B0600000000000000" pitchFamily="50" charset="-128"/>
              </a:rPr>
              <a:t>2</a:t>
            </a:r>
            <a:r>
              <a:rPr lang="ja-JP" altLang="en-US" sz="2200" dirty="0">
                <a:latin typeface="HGSｺﾞｼｯｸM" panose="020B0600000000000000" pitchFamily="50" charset="-128"/>
                <a:ea typeface="HGSｺﾞｼｯｸM" panose="020B0600000000000000" pitchFamily="50" charset="-128"/>
              </a:rPr>
              <a:t>）基本項目： ④</a:t>
            </a:r>
            <a:r>
              <a:rPr lang="ja-JP" altLang="en-US" sz="2200" dirty="0" smtClean="0">
                <a:latin typeface="HGSｺﾞｼｯｸM" panose="020B0600000000000000" pitchFamily="50" charset="-128"/>
                <a:ea typeface="HGSｺﾞｼｯｸM" panose="020B0600000000000000" pitchFamily="50" charset="-128"/>
              </a:rPr>
              <a:t>モニタリング箇所</a:t>
            </a:r>
            <a:endParaRPr kumimoji="1" lang="ja-JP" altLang="en-US" sz="2200" dirty="0"/>
          </a:p>
        </p:txBody>
      </p:sp>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61</a:t>
            </a:fld>
            <a:endParaRPr kumimoji="1" lang="ja-JP" altLang="en-US"/>
          </a:p>
        </p:txBody>
      </p:sp>
      <p:sp>
        <p:nvSpPr>
          <p:cNvPr id="9" name="テキスト ボックス 8"/>
          <p:cNvSpPr txBox="1"/>
          <p:nvPr/>
        </p:nvSpPr>
        <p:spPr>
          <a:xfrm>
            <a:off x="323528" y="1196752"/>
            <a:ext cx="8552128" cy="2000548"/>
          </a:xfrm>
          <a:prstGeom prst="rect">
            <a:avLst/>
          </a:prstGeom>
          <a:noFill/>
          <a:ln>
            <a:noFill/>
            <a:prstDash val="solid"/>
          </a:ln>
        </p:spPr>
        <p:txBody>
          <a:bodyPr wrap="square" rtlCol="0">
            <a:spAutoFit/>
          </a:bodyPr>
          <a:lstStyle>
            <a:defPPr>
              <a:defRPr lang="ja-JP"/>
            </a:defPPr>
            <a:lvl1pPr>
              <a:defRPr>
                <a:solidFill>
                  <a:schemeClr val="tx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ja-JP" altLang="en-US" dirty="0" smtClean="0"/>
              <a:t>■モニタリング候補箇所</a:t>
            </a:r>
            <a:endParaRPr lang="en-US" altLang="ja-JP" dirty="0"/>
          </a:p>
          <a:p>
            <a:pPr marL="536575" indent="-536575"/>
            <a:r>
              <a:rPr lang="ja-JP" altLang="en-US" dirty="0" smtClean="0"/>
              <a:t>　　〇大阪府の異常気象時通行規制区間のうち、代表的な地質のうち、</a:t>
            </a:r>
            <a:endParaRPr lang="en-US" altLang="ja-JP" dirty="0" smtClean="0"/>
          </a:p>
          <a:p>
            <a:r>
              <a:rPr lang="en-US" altLang="ja-JP" dirty="0" smtClean="0"/>
              <a:t>	</a:t>
            </a:r>
            <a:r>
              <a:rPr lang="ja-JP" altLang="en-US" dirty="0" smtClean="0"/>
              <a:t>泥岩・砂岩系</a:t>
            </a:r>
            <a:r>
              <a:rPr lang="ja-JP" altLang="en-US" dirty="0"/>
              <a:t>　</a:t>
            </a:r>
            <a:r>
              <a:rPr lang="ja-JP" altLang="en-US" dirty="0" smtClean="0"/>
              <a:t>・・・ 北摂地域　から選定</a:t>
            </a:r>
            <a:endParaRPr lang="en-US" altLang="ja-JP" dirty="0" smtClean="0"/>
          </a:p>
          <a:p>
            <a:r>
              <a:rPr lang="en-US" altLang="ja-JP" dirty="0"/>
              <a:t>	</a:t>
            </a:r>
            <a:r>
              <a:rPr lang="ja-JP" altLang="en-US" dirty="0" smtClean="0"/>
              <a:t>花崗岩系　　　・・・　金剛和泉  または 北河内地域　から選定</a:t>
            </a:r>
            <a:endParaRPr lang="en-US" altLang="ja-JP" dirty="0" smtClean="0"/>
          </a:p>
          <a:p>
            <a:endParaRPr lang="en-US" altLang="ja-JP" sz="1600" dirty="0"/>
          </a:p>
          <a:p>
            <a:pPr marL="623888" indent="-623888"/>
            <a:r>
              <a:rPr lang="ja-JP" altLang="en-US" dirty="0"/>
              <a:t>　　</a:t>
            </a:r>
            <a:r>
              <a:rPr lang="ja-JP" altLang="en-US" dirty="0" smtClean="0"/>
              <a:t>〇計測箇所は、異常気象時通行規制区間もしくはその近傍で、</a:t>
            </a:r>
            <a:endParaRPr lang="en-US" altLang="ja-JP" dirty="0" smtClean="0"/>
          </a:p>
          <a:p>
            <a:pPr marL="623888" indent="-623888"/>
            <a:r>
              <a:rPr lang="ja-JP" altLang="en-US" dirty="0"/>
              <a:t>　</a:t>
            </a:r>
            <a:r>
              <a:rPr lang="ja-JP" altLang="en-US" dirty="0" smtClean="0"/>
              <a:t>　　使用が可能な土地から選定</a:t>
            </a:r>
            <a:endParaRPr lang="en-US" altLang="ja-JP" dirty="0"/>
          </a:p>
        </p:txBody>
      </p:sp>
      <p:sp>
        <p:nvSpPr>
          <p:cNvPr id="10" name="下矢印 9"/>
          <p:cNvSpPr/>
          <p:nvPr/>
        </p:nvSpPr>
        <p:spPr>
          <a:xfrm>
            <a:off x="2699792" y="3356992"/>
            <a:ext cx="1512168"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icture 2" descr="地質と被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7532" y="2899256"/>
            <a:ext cx="2570972" cy="342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
          <p:cNvSpPr txBox="1">
            <a:spLocks noChangeArrowheads="1"/>
          </p:cNvSpPr>
          <p:nvPr/>
        </p:nvSpPr>
        <p:spPr bwMode="auto">
          <a:xfrm>
            <a:off x="6494684" y="5424622"/>
            <a:ext cx="1187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ＭＳ ゴシック" pitchFamily="49" charset="-128"/>
                <a:ea typeface="ＭＳ ゴシック" pitchFamily="49" charset="-128"/>
                <a:cs typeface="ＭＳ Ｐゴシック" pitchFamily="50" charset="-128"/>
              </a:rPr>
              <a:t>● </a:t>
            </a:r>
            <a:r>
              <a:rPr kumimoji="1" lang="ja-JP" altLang="en-US" sz="800" b="0" i="0" u="none" strike="noStrike" cap="none" normalizeH="0" baseline="0" dirty="0">
                <a:ln>
                  <a:noFill/>
                </a:ln>
                <a:solidFill>
                  <a:schemeClr val="tx1"/>
                </a:solidFill>
                <a:effectLst/>
                <a:latin typeface="ＭＳ ゴシック" pitchFamily="49" charset="-128"/>
                <a:ea typeface="ＭＳ ゴシック" pitchFamily="49" charset="-128"/>
                <a:cs typeface="ＭＳ Ｐゴシック" pitchFamily="50" charset="-128"/>
              </a:rPr>
              <a:t>斜面災害発生地点</a:t>
            </a: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5" name="テキスト ボックス 14"/>
          <p:cNvSpPr txBox="1"/>
          <p:nvPr/>
        </p:nvSpPr>
        <p:spPr>
          <a:xfrm>
            <a:off x="8004400" y="2920300"/>
            <a:ext cx="800219" cy="276999"/>
          </a:xfrm>
          <a:prstGeom prst="rect">
            <a:avLst/>
          </a:prstGeom>
          <a:solidFill>
            <a:schemeClr val="bg1"/>
          </a:solidFill>
          <a:ln>
            <a:solidFill>
              <a:schemeClr val="tx1"/>
            </a:solidFill>
            <a:prstDash val="solid"/>
          </a:ln>
        </p:spPr>
        <p:txBody>
          <a:bodyPr wrap="none" rtlCol="0">
            <a:spAutoFit/>
          </a:bodyPr>
          <a:lstStyle/>
          <a:p>
            <a:r>
              <a:rPr kumimoji="1"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北摂地域</a:t>
            </a:r>
          </a:p>
        </p:txBody>
      </p:sp>
      <p:sp>
        <p:nvSpPr>
          <p:cNvPr id="18" name="テキスト ボックス 17"/>
          <p:cNvSpPr txBox="1"/>
          <p:nvPr/>
        </p:nvSpPr>
        <p:spPr>
          <a:xfrm>
            <a:off x="7474572" y="4367106"/>
            <a:ext cx="1057868" cy="276999"/>
          </a:xfrm>
          <a:prstGeom prst="rect">
            <a:avLst/>
          </a:prstGeom>
          <a:solidFill>
            <a:schemeClr val="bg1"/>
          </a:solidFill>
          <a:ln>
            <a:solidFill>
              <a:schemeClr val="tx1"/>
            </a:solidFill>
            <a:prstDash val="solid"/>
          </a:ln>
        </p:spPr>
        <p:txBody>
          <a:bodyPr wrap="square" rtlCol="0">
            <a:spAutoFit/>
          </a:bodyPr>
          <a:lstStyle/>
          <a:p>
            <a:r>
              <a:rPr lang="ja-JP" altLang="en-US" sz="1200" dirty="0" smtClean="0">
                <a:latin typeface="HGSｺﾞｼｯｸM" panose="020B0600000000000000" pitchFamily="50" charset="-128"/>
                <a:ea typeface="HGSｺﾞｼｯｸM" panose="020B0600000000000000" pitchFamily="50" charset="-128"/>
                <a:cs typeface="Meiryo UI" panose="020B0604030504040204" pitchFamily="50" charset="-128"/>
              </a:rPr>
              <a:t>北河内地域</a:t>
            </a:r>
            <a:endParaRPr kumimoji="1"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9" name="テキスト ボックス 18"/>
          <p:cNvSpPr txBox="1"/>
          <p:nvPr/>
        </p:nvSpPr>
        <p:spPr>
          <a:xfrm>
            <a:off x="899592" y="3997513"/>
            <a:ext cx="5155548" cy="1015663"/>
          </a:xfrm>
          <a:prstGeom prst="rect">
            <a:avLst/>
          </a:prstGeom>
          <a:noFill/>
          <a:ln>
            <a:noFill/>
            <a:prstDash val="solid"/>
          </a:ln>
        </p:spPr>
        <p:txBody>
          <a:bodyPr wrap="square" rtlCol="0">
            <a:spAutoFit/>
          </a:bodyPr>
          <a:lstStyle>
            <a:defPPr>
              <a:defRPr lang="ja-JP"/>
            </a:defPPr>
            <a:lvl1pPr>
              <a:defRPr>
                <a:solidFill>
                  <a:schemeClr val="tx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536575" indent="-536575"/>
            <a:r>
              <a:rPr lang="ja-JP" altLang="en-US" sz="2000" dirty="0" smtClean="0"/>
              <a:t>〇泥岩・砂岩系</a:t>
            </a:r>
            <a:r>
              <a:rPr lang="ja-JP" altLang="en-US" sz="2000" dirty="0"/>
              <a:t>　</a:t>
            </a:r>
            <a:r>
              <a:rPr lang="ja-JP" altLang="en-US" sz="2000" dirty="0" smtClean="0"/>
              <a:t>・・・ 枚方亀岡線　を選定</a:t>
            </a:r>
            <a:endParaRPr lang="en-US" altLang="ja-JP" sz="2000" dirty="0" smtClean="0"/>
          </a:p>
          <a:p>
            <a:endParaRPr lang="en-US" altLang="ja-JP" sz="2000" dirty="0" smtClean="0"/>
          </a:p>
          <a:p>
            <a:r>
              <a:rPr lang="ja-JP" altLang="en-US" sz="2000" dirty="0"/>
              <a:t>○</a:t>
            </a:r>
            <a:r>
              <a:rPr lang="ja-JP" altLang="en-US" sz="2000" dirty="0" smtClean="0"/>
              <a:t>花崗岩系　　　・・・　国道</a:t>
            </a:r>
            <a:r>
              <a:rPr lang="en-US" altLang="ja-JP" sz="2000" dirty="0" smtClean="0"/>
              <a:t>168</a:t>
            </a:r>
            <a:r>
              <a:rPr lang="ja-JP" altLang="en-US" sz="2000" dirty="0" smtClean="0"/>
              <a:t>号付近　を選定</a:t>
            </a:r>
            <a:endParaRPr lang="en-US" altLang="ja-JP" sz="2000" dirty="0"/>
          </a:p>
        </p:txBody>
      </p:sp>
      <p:sp>
        <p:nvSpPr>
          <p:cNvPr id="5" name="円/楕円 4"/>
          <p:cNvSpPr/>
          <p:nvPr/>
        </p:nvSpPr>
        <p:spPr>
          <a:xfrm>
            <a:off x="8460432" y="3367534"/>
            <a:ext cx="144016" cy="144016"/>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a:off x="8710630" y="4068589"/>
            <a:ext cx="144016" cy="144016"/>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線吹き出し 1 (枠付き) 6"/>
          <p:cNvSpPr/>
          <p:nvPr/>
        </p:nvSpPr>
        <p:spPr>
          <a:xfrm>
            <a:off x="6732240" y="3220626"/>
            <a:ext cx="761747" cy="230832"/>
          </a:xfrm>
          <a:prstGeom prst="borderCallout1">
            <a:avLst>
              <a:gd name="adj1" fmla="val 50787"/>
              <a:gd name="adj2" fmla="val 102780"/>
              <a:gd name="adj3" fmla="val 95605"/>
              <a:gd name="adj4" fmla="val 2288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900" dirty="0" smtClean="0">
                <a:solidFill>
                  <a:schemeClr val="tx1"/>
                </a:solidFill>
              </a:rPr>
              <a:t>枚方亀岡線</a:t>
            </a:r>
            <a:endParaRPr kumimoji="1" lang="ja-JP" altLang="en-US" sz="900" dirty="0">
              <a:solidFill>
                <a:schemeClr val="tx1"/>
              </a:solidFill>
            </a:endParaRPr>
          </a:p>
        </p:txBody>
      </p:sp>
      <p:sp>
        <p:nvSpPr>
          <p:cNvPr id="21" name="線吹き出し 1 (枠付き) 20"/>
          <p:cNvSpPr/>
          <p:nvPr/>
        </p:nvSpPr>
        <p:spPr>
          <a:xfrm>
            <a:off x="6876256" y="3906823"/>
            <a:ext cx="934871" cy="230832"/>
          </a:xfrm>
          <a:prstGeom prst="borderCallout1">
            <a:avLst>
              <a:gd name="adj1" fmla="val 50787"/>
              <a:gd name="adj2" fmla="val 102780"/>
              <a:gd name="adj3" fmla="val 90103"/>
              <a:gd name="adj4" fmla="val 19626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900" dirty="0" smtClean="0">
                <a:solidFill>
                  <a:schemeClr val="tx1"/>
                </a:solidFill>
              </a:rPr>
              <a:t>国道</a:t>
            </a:r>
            <a:r>
              <a:rPr lang="en-US" altLang="ja-JP" sz="900" dirty="0" smtClean="0">
                <a:solidFill>
                  <a:schemeClr val="tx1"/>
                </a:solidFill>
              </a:rPr>
              <a:t>168</a:t>
            </a:r>
            <a:r>
              <a:rPr lang="ja-JP" altLang="en-US" sz="900" dirty="0" smtClean="0">
                <a:solidFill>
                  <a:schemeClr val="tx1"/>
                </a:solidFill>
              </a:rPr>
              <a:t>号付近</a:t>
            </a:r>
            <a:endParaRPr kumimoji="1" lang="ja-JP" altLang="en-US" sz="900" dirty="0">
              <a:solidFill>
                <a:schemeClr val="tx1"/>
              </a:solidFill>
            </a:endParaRPr>
          </a:p>
        </p:txBody>
      </p:sp>
    </p:spTree>
    <p:extLst>
      <p:ext uri="{BB962C8B-B14F-4D97-AF65-F5344CB8AC3E}">
        <p14:creationId xmlns:p14="http://schemas.microsoft.com/office/powerpoint/2010/main" val="82456466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100" dirty="0">
                <a:latin typeface="HGSｺﾞｼｯｸM" panose="020B0600000000000000" pitchFamily="50" charset="-128"/>
                <a:ea typeface="HGSｺﾞｼｯｸM" panose="020B0600000000000000" pitchFamily="50" charset="-128"/>
              </a:rPr>
              <a:t>３．規制発令の解除基準の見直しの検討</a:t>
            </a:r>
            <a:r>
              <a:rPr lang="en-US" altLang="ja-JP" sz="4000" dirty="0">
                <a:latin typeface="HGSｺﾞｼｯｸM" panose="020B0600000000000000" pitchFamily="50" charset="-128"/>
                <a:ea typeface="HGSｺﾞｼｯｸM" panose="020B0600000000000000" pitchFamily="50" charset="-128"/>
              </a:rPr>
              <a:t/>
            </a:r>
            <a:br>
              <a:rPr lang="en-US" altLang="ja-JP" sz="4000" dirty="0">
                <a:latin typeface="HGSｺﾞｼｯｸM" panose="020B0600000000000000" pitchFamily="50" charset="-128"/>
                <a:ea typeface="HGSｺﾞｼｯｸM" panose="020B0600000000000000" pitchFamily="50" charset="-128"/>
              </a:rPr>
            </a:br>
            <a:r>
              <a:rPr lang="ja-JP" altLang="en-US" sz="2200" dirty="0">
                <a:latin typeface="HGSｺﾞｼｯｸM" panose="020B0600000000000000" pitchFamily="50" charset="-128"/>
                <a:ea typeface="HGSｺﾞｼｯｸM" panose="020B0600000000000000" pitchFamily="50" charset="-128"/>
              </a:rPr>
              <a:t>　</a:t>
            </a:r>
            <a:r>
              <a:rPr lang="en-US" altLang="ja-JP" sz="2200" dirty="0">
                <a:latin typeface="HGSｺﾞｼｯｸM" panose="020B0600000000000000" pitchFamily="50" charset="-128"/>
                <a:ea typeface="HGSｺﾞｼｯｸM" panose="020B0600000000000000" pitchFamily="50" charset="-128"/>
              </a:rPr>
              <a:t>2</a:t>
            </a:r>
            <a:r>
              <a:rPr lang="ja-JP" altLang="en-US" sz="2200" dirty="0">
                <a:latin typeface="HGSｺﾞｼｯｸM" panose="020B0600000000000000" pitchFamily="50" charset="-128"/>
                <a:ea typeface="HGSｺﾞｼｯｸM" panose="020B0600000000000000" pitchFamily="50" charset="-128"/>
              </a:rPr>
              <a:t>）基本項目： ④</a:t>
            </a:r>
            <a:r>
              <a:rPr lang="ja-JP" altLang="en-US" sz="2200" dirty="0" smtClean="0">
                <a:latin typeface="HGSｺﾞｼｯｸM" panose="020B0600000000000000" pitchFamily="50" charset="-128"/>
                <a:ea typeface="HGSｺﾞｼｯｸM" panose="020B0600000000000000" pitchFamily="50" charset="-128"/>
              </a:rPr>
              <a:t>モニタリング箇所</a:t>
            </a:r>
            <a:endParaRPr kumimoji="1" lang="ja-JP" altLang="en-US" sz="2200" dirty="0"/>
          </a:p>
        </p:txBody>
      </p:sp>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62</a:t>
            </a:fld>
            <a:endParaRPr kumimoji="1" lang="ja-JP" altLang="en-US"/>
          </a:p>
        </p:txBody>
      </p:sp>
      <p:sp>
        <p:nvSpPr>
          <p:cNvPr id="9" name="テキスト ボックス 8"/>
          <p:cNvSpPr txBox="1"/>
          <p:nvPr/>
        </p:nvSpPr>
        <p:spPr>
          <a:xfrm>
            <a:off x="323528" y="1196752"/>
            <a:ext cx="8552128" cy="1477328"/>
          </a:xfrm>
          <a:prstGeom prst="rect">
            <a:avLst/>
          </a:prstGeom>
          <a:noFill/>
          <a:ln>
            <a:noFill/>
            <a:prstDash val="solid"/>
          </a:ln>
        </p:spPr>
        <p:txBody>
          <a:bodyPr wrap="square" rtlCol="0">
            <a:spAutoFit/>
          </a:bodyPr>
          <a:lstStyle>
            <a:defPPr>
              <a:defRPr lang="ja-JP"/>
            </a:defPPr>
            <a:lvl1pPr>
              <a:defRPr>
                <a:solidFill>
                  <a:schemeClr val="tx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ja-JP" altLang="en-US" dirty="0" smtClean="0"/>
              <a:t>■モニタリング候補箇所１</a:t>
            </a:r>
            <a:endParaRPr lang="en-US" altLang="ja-JP" dirty="0" smtClean="0"/>
          </a:p>
          <a:p>
            <a:pPr marL="536575" indent="-536575"/>
            <a:r>
              <a:rPr lang="ja-JP" altLang="en-US" dirty="0" smtClean="0"/>
              <a:t>　　〇枚方亀岡線</a:t>
            </a:r>
            <a:endParaRPr lang="en-US" altLang="ja-JP" dirty="0" smtClean="0"/>
          </a:p>
          <a:p>
            <a:pPr marL="536575" indent="-536575"/>
            <a:r>
              <a:rPr lang="ja-JP" altLang="en-US" dirty="0" smtClean="0"/>
              <a:t>　　　　</a:t>
            </a:r>
            <a:r>
              <a:rPr lang="ja-JP" altLang="en-US" dirty="0"/>
              <a:t>　</a:t>
            </a:r>
            <a:r>
              <a:rPr lang="ja-JP" altLang="en-US" dirty="0" smtClean="0"/>
              <a:t>丹波帯の頁岩が分布する地域で、斜面の岩が風化・崩落し堆積した崖</a:t>
            </a:r>
            <a:r>
              <a:rPr lang="ja-JP" altLang="en-US" dirty="0"/>
              <a:t>錐が形成</a:t>
            </a:r>
            <a:r>
              <a:rPr lang="ja-JP" altLang="en-US" dirty="0" smtClean="0"/>
              <a:t>されている。降雨時に表層すべりが懸念されることから、</a:t>
            </a:r>
            <a:r>
              <a:rPr lang="ja-JP" altLang="en-US" dirty="0"/>
              <a:t>降雨時挙動調査の候補地として選定したい</a:t>
            </a:r>
            <a:r>
              <a:rPr lang="ja-JP" altLang="en-US" dirty="0" smtClean="0"/>
              <a:t>。</a:t>
            </a:r>
            <a:endParaRPr lang="en-US" altLang="ja-JP" dirty="0"/>
          </a:p>
        </p:txBody>
      </p:sp>
      <p:sp>
        <p:nvSpPr>
          <p:cNvPr id="6" name="テキスト ボックス 5"/>
          <p:cNvSpPr txBox="1"/>
          <p:nvPr/>
        </p:nvSpPr>
        <p:spPr>
          <a:xfrm>
            <a:off x="395535" y="2951078"/>
            <a:ext cx="3355735" cy="3238034"/>
          </a:xfrm>
          <a:prstGeom prst="rect">
            <a:avLst/>
          </a:prstGeom>
          <a:noFill/>
          <a:ln>
            <a:solidFill>
              <a:schemeClr val="tx1"/>
            </a:solidFill>
            <a:prstDash val="solid"/>
          </a:ln>
        </p:spPr>
        <p:txBody>
          <a:bodyPr wrap="square" rtlCol="0">
            <a:noAutofit/>
          </a:bodyPr>
          <a:lstStyle/>
          <a:p>
            <a:endParaRPr kumimoji="1"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位置図</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　</a:t>
            </a:r>
            <a:r>
              <a:rPr kumimoji="1"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・測定箇所</a:t>
            </a:r>
            <a:endParaRPr kumimoji="1"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・規制区間</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が分かるように</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42" y="2990117"/>
            <a:ext cx="3152954" cy="3193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2679513"/>
            <a:ext cx="2695720" cy="2005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6853" y="4077072"/>
            <a:ext cx="3096344" cy="2322258"/>
          </a:xfrm>
          <a:prstGeom prst="rect">
            <a:avLst/>
          </a:prstGeom>
        </p:spPr>
      </p:pic>
    </p:spTree>
    <p:extLst>
      <p:ext uri="{BB962C8B-B14F-4D97-AF65-F5344CB8AC3E}">
        <p14:creationId xmlns:p14="http://schemas.microsoft.com/office/powerpoint/2010/main" val="7616321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100" dirty="0">
                <a:latin typeface="HGSｺﾞｼｯｸM" panose="020B0600000000000000" pitchFamily="50" charset="-128"/>
                <a:ea typeface="HGSｺﾞｼｯｸM" panose="020B0600000000000000" pitchFamily="50" charset="-128"/>
              </a:rPr>
              <a:t>３．規制発令の解除基準の見直しの検討</a:t>
            </a:r>
            <a:r>
              <a:rPr lang="en-US" altLang="ja-JP" sz="4000" dirty="0">
                <a:latin typeface="HGSｺﾞｼｯｸM" panose="020B0600000000000000" pitchFamily="50" charset="-128"/>
                <a:ea typeface="HGSｺﾞｼｯｸM" panose="020B0600000000000000" pitchFamily="50" charset="-128"/>
              </a:rPr>
              <a:t/>
            </a:r>
            <a:br>
              <a:rPr lang="en-US" altLang="ja-JP" sz="4000" dirty="0">
                <a:latin typeface="HGSｺﾞｼｯｸM" panose="020B0600000000000000" pitchFamily="50" charset="-128"/>
                <a:ea typeface="HGSｺﾞｼｯｸM" panose="020B0600000000000000" pitchFamily="50" charset="-128"/>
              </a:rPr>
            </a:br>
            <a:r>
              <a:rPr lang="ja-JP" altLang="en-US" sz="2200" dirty="0">
                <a:latin typeface="HGSｺﾞｼｯｸM" panose="020B0600000000000000" pitchFamily="50" charset="-128"/>
                <a:ea typeface="HGSｺﾞｼｯｸM" panose="020B0600000000000000" pitchFamily="50" charset="-128"/>
              </a:rPr>
              <a:t>　</a:t>
            </a:r>
            <a:r>
              <a:rPr lang="en-US" altLang="ja-JP" sz="2200" dirty="0">
                <a:latin typeface="HGSｺﾞｼｯｸM" panose="020B0600000000000000" pitchFamily="50" charset="-128"/>
                <a:ea typeface="HGSｺﾞｼｯｸM" panose="020B0600000000000000" pitchFamily="50" charset="-128"/>
              </a:rPr>
              <a:t>2</a:t>
            </a:r>
            <a:r>
              <a:rPr lang="ja-JP" altLang="en-US" sz="2200" dirty="0">
                <a:latin typeface="HGSｺﾞｼｯｸM" panose="020B0600000000000000" pitchFamily="50" charset="-128"/>
                <a:ea typeface="HGSｺﾞｼｯｸM" panose="020B0600000000000000" pitchFamily="50" charset="-128"/>
              </a:rPr>
              <a:t>）基本項目： ④</a:t>
            </a:r>
            <a:r>
              <a:rPr lang="ja-JP" altLang="en-US" sz="2200" dirty="0" smtClean="0">
                <a:latin typeface="HGSｺﾞｼｯｸM" panose="020B0600000000000000" pitchFamily="50" charset="-128"/>
                <a:ea typeface="HGSｺﾞｼｯｸM" panose="020B0600000000000000" pitchFamily="50" charset="-128"/>
              </a:rPr>
              <a:t>モニタリング箇所</a:t>
            </a:r>
            <a:endParaRPr kumimoji="1" lang="ja-JP" altLang="en-US" sz="2200" dirty="0"/>
          </a:p>
        </p:txBody>
      </p:sp>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63</a:t>
            </a:fld>
            <a:endParaRPr kumimoji="1" lang="ja-JP" altLang="en-US"/>
          </a:p>
        </p:txBody>
      </p:sp>
      <p:sp>
        <p:nvSpPr>
          <p:cNvPr id="9" name="テキスト ボックス 8"/>
          <p:cNvSpPr txBox="1"/>
          <p:nvPr/>
        </p:nvSpPr>
        <p:spPr>
          <a:xfrm>
            <a:off x="323528" y="1196752"/>
            <a:ext cx="8552128" cy="2031325"/>
          </a:xfrm>
          <a:prstGeom prst="rect">
            <a:avLst/>
          </a:prstGeom>
          <a:noFill/>
          <a:ln>
            <a:noFill/>
            <a:prstDash val="solid"/>
          </a:ln>
        </p:spPr>
        <p:txBody>
          <a:bodyPr wrap="square" rtlCol="0">
            <a:spAutoFit/>
          </a:bodyPr>
          <a:lstStyle>
            <a:defPPr>
              <a:defRPr lang="ja-JP"/>
            </a:defPPr>
            <a:lvl1pPr>
              <a:defRPr>
                <a:solidFill>
                  <a:schemeClr val="tx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ja-JP" altLang="en-US" dirty="0" smtClean="0"/>
              <a:t>■モニタリング候補箇所１</a:t>
            </a:r>
            <a:endParaRPr lang="en-US" altLang="ja-JP" dirty="0"/>
          </a:p>
          <a:p>
            <a:pPr marL="536575" indent="-536575"/>
            <a:r>
              <a:rPr lang="ja-JP" altLang="en-US" dirty="0" smtClean="0"/>
              <a:t>　　〇枚方亀岡線</a:t>
            </a:r>
            <a:endParaRPr lang="en-US" altLang="ja-JP" dirty="0" smtClean="0"/>
          </a:p>
          <a:p>
            <a:pPr marL="536575" indent="-536575"/>
            <a:r>
              <a:rPr lang="ja-JP" altLang="en-US" dirty="0" smtClean="0"/>
              <a:t>　　　　</a:t>
            </a:r>
            <a:r>
              <a:rPr lang="ja-JP" altLang="en-US" dirty="0"/>
              <a:t>　</a:t>
            </a:r>
            <a:r>
              <a:rPr lang="ja-JP" altLang="en-US" dirty="0" smtClean="0"/>
              <a:t>当該箇所では、斜面ブロック積擁壁の上部に延長約</a:t>
            </a:r>
            <a:r>
              <a:rPr lang="en-US" altLang="ja-JP" dirty="0" smtClean="0"/>
              <a:t>18m</a:t>
            </a:r>
            <a:r>
              <a:rPr lang="ja-JP" altLang="en-US" dirty="0" smtClean="0"/>
              <a:t>にわたって水平クラックが入っており、その上部のブロック積擁壁が山側へ傾倒している。</a:t>
            </a:r>
            <a:endParaRPr lang="en-US" altLang="ja-JP" dirty="0" smtClean="0"/>
          </a:p>
          <a:p>
            <a:pPr marL="536575" indent="-536575"/>
            <a:r>
              <a:rPr lang="ja-JP" altLang="en-US" dirty="0" smtClean="0"/>
              <a:t>　　　　　変状</a:t>
            </a:r>
            <a:r>
              <a:rPr lang="ja-JP" altLang="en-US" dirty="0"/>
              <a:t>区間のブロック積擁壁下部では、</a:t>
            </a:r>
            <a:r>
              <a:rPr lang="en-US" altLang="ja-JP" dirty="0"/>
              <a:t>3 </a:t>
            </a:r>
            <a:r>
              <a:rPr lang="ja-JP" altLang="en-US" dirty="0"/>
              <a:t>ヶ所の水抜き孔から比較的多量の湧水が見られるが、擁壁</a:t>
            </a:r>
            <a:r>
              <a:rPr lang="ja-JP" altLang="en-US" dirty="0" smtClean="0"/>
              <a:t>下部にははらみ出し</a:t>
            </a:r>
            <a:r>
              <a:rPr lang="ja-JP" altLang="en-US" dirty="0"/>
              <a:t>は見られず</a:t>
            </a:r>
            <a:r>
              <a:rPr lang="ja-JP" altLang="en-US" dirty="0" smtClean="0"/>
              <a:t>、背後</a:t>
            </a:r>
            <a:r>
              <a:rPr lang="ja-JP" altLang="en-US" dirty="0"/>
              <a:t>の地下水による水圧が擁壁水平クラックの要因になって</a:t>
            </a:r>
            <a:r>
              <a:rPr lang="ja-JP" altLang="en-US" dirty="0" smtClean="0"/>
              <a:t>いるようには</a:t>
            </a:r>
            <a:r>
              <a:rPr lang="ja-JP" altLang="en-US" dirty="0"/>
              <a:t>見受けられない</a:t>
            </a:r>
            <a:r>
              <a:rPr lang="ja-JP" altLang="en-US" dirty="0" smtClean="0"/>
              <a:t>。</a:t>
            </a:r>
            <a:r>
              <a:rPr lang="ja-JP" altLang="en-US" dirty="0"/>
              <a:t>　</a:t>
            </a:r>
            <a:r>
              <a:rPr lang="ja-JP" altLang="en-US" dirty="0" smtClean="0"/>
              <a:t>　　　　</a:t>
            </a:r>
            <a:endParaRPr lang="en-US" altLang="ja-JP"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86" y="4042892"/>
            <a:ext cx="3072639" cy="2296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9142" y="3933708"/>
            <a:ext cx="3245371" cy="2446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円/楕円 4"/>
          <p:cNvSpPr/>
          <p:nvPr/>
        </p:nvSpPr>
        <p:spPr>
          <a:xfrm>
            <a:off x="976589" y="5805263"/>
            <a:ext cx="715091" cy="421897"/>
          </a:xfrm>
          <a:prstGeom prst="ellipse">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4960858" y="4789587"/>
            <a:ext cx="1830572" cy="1440159"/>
          </a:xfrm>
          <a:prstGeom prst="ellipse">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rot="21021278">
            <a:off x="1214864" y="4734263"/>
            <a:ext cx="2400105" cy="61594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2141827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100" dirty="0">
                <a:latin typeface="HGSｺﾞｼｯｸM" panose="020B0600000000000000" pitchFamily="50" charset="-128"/>
                <a:ea typeface="HGSｺﾞｼｯｸM" panose="020B0600000000000000" pitchFamily="50" charset="-128"/>
              </a:rPr>
              <a:t>３．規制発令の解除基準の見直しの検討</a:t>
            </a:r>
            <a:r>
              <a:rPr lang="en-US" altLang="ja-JP" sz="4000" dirty="0">
                <a:latin typeface="HGSｺﾞｼｯｸM" panose="020B0600000000000000" pitchFamily="50" charset="-128"/>
                <a:ea typeface="HGSｺﾞｼｯｸM" panose="020B0600000000000000" pitchFamily="50" charset="-128"/>
              </a:rPr>
              <a:t/>
            </a:r>
            <a:br>
              <a:rPr lang="en-US" altLang="ja-JP" sz="4000" dirty="0">
                <a:latin typeface="HGSｺﾞｼｯｸM" panose="020B0600000000000000" pitchFamily="50" charset="-128"/>
                <a:ea typeface="HGSｺﾞｼｯｸM" panose="020B0600000000000000" pitchFamily="50" charset="-128"/>
              </a:rPr>
            </a:br>
            <a:r>
              <a:rPr lang="ja-JP" altLang="en-US" sz="2200" dirty="0">
                <a:latin typeface="HGSｺﾞｼｯｸM" panose="020B0600000000000000" pitchFamily="50" charset="-128"/>
                <a:ea typeface="HGSｺﾞｼｯｸM" panose="020B0600000000000000" pitchFamily="50" charset="-128"/>
              </a:rPr>
              <a:t>　</a:t>
            </a:r>
            <a:r>
              <a:rPr lang="en-US" altLang="ja-JP" sz="2200" dirty="0">
                <a:latin typeface="HGSｺﾞｼｯｸM" panose="020B0600000000000000" pitchFamily="50" charset="-128"/>
                <a:ea typeface="HGSｺﾞｼｯｸM" panose="020B0600000000000000" pitchFamily="50" charset="-128"/>
              </a:rPr>
              <a:t>2</a:t>
            </a:r>
            <a:r>
              <a:rPr lang="ja-JP" altLang="en-US" sz="2200" dirty="0">
                <a:latin typeface="HGSｺﾞｼｯｸM" panose="020B0600000000000000" pitchFamily="50" charset="-128"/>
                <a:ea typeface="HGSｺﾞｼｯｸM" panose="020B0600000000000000" pitchFamily="50" charset="-128"/>
              </a:rPr>
              <a:t>）基本項目： ④</a:t>
            </a:r>
            <a:r>
              <a:rPr lang="ja-JP" altLang="en-US" sz="2200" dirty="0" smtClean="0">
                <a:latin typeface="HGSｺﾞｼｯｸM" panose="020B0600000000000000" pitchFamily="50" charset="-128"/>
                <a:ea typeface="HGSｺﾞｼｯｸM" panose="020B0600000000000000" pitchFamily="50" charset="-128"/>
              </a:rPr>
              <a:t>モニタリング箇所</a:t>
            </a:r>
            <a:endParaRPr kumimoji="1" lang="ja-JP" altLang="en-US" sz="2200" dirty="0"/>
          </a:p>
        </p:txBody>
      </p:sp>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64</a:t>
            </a:fld>
            <a:endParaRPr kumimoji="1" lang="ja-JP" altLang="en-US"/>
          </a:p>
        </p:txBody>
      </p:sp>
      <p:sp>
        <p:nvSpPr>
          <p:cNvPr id="9" name="テキスト ボックス 8"/>
          <p:cNvSpPr txBox="1"/>
          <p:nvPr/>
        </p:nvSpPr>
        <p:spPr>
          <a:xfrm>
            <a:off x="323528" y="1196752"/>
            <a:ext cx="8552128" cy="646331"/>
          </a:xfrm>
          <a:prstGeom prst="rect">
            <a:avLst/>
          </a:prstGeom>
          <a:noFill/>
          <a:ln>
            <a:noFill/>
            <a:prstDash val="solid"/>
          </a:ln>
        </p:spPr>
        <p:txBody>
          <a:bodyPr wrap="square" rtlCol="0">
            <a:spAutoFit/>
          </a:bodyPr>
          <a:lstStyle>
            <a:defPPr>
              <a:defRPr lang="ja-JP"/>
            </a:defPPr>
            <a:lvl1pPr>
              <a:defRPr>
                <a:solidFill>
                  <a:schemeClr val="tx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ja-JP" altLang="en-US" dirty="0" smtClean="0"/>
              <a:t>■モニタリング候補箇所１</a:t>
            </a:r>
            <a:endParaRPr lang="en-US" altLang="ja-JP" dirty="0"/>
          </a:p>
          <a:p>
            <a:pPr marL="536575" indent="-536575"/>
            <a:r>
              <a:rPr lang="ja-JP" altLang="en-US" dirty="0" smtClean="0"/>
              <a:t>　　〇枚方亀岡線</a:t>
            </a:r>
            <a:endParaRPr lang="en-US" altLang="ja-JP" dirty="0"/>
          </a:p>
        </p:txBody>
      </p:sp>
      <p:pic>
        <p:nvPicPr>
          <p:cNvPr id="717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591"/>
          <a:stretch/>
        </p:blipFill>
        <p:spPr bwMode="auto">
          <a:xfrm>
            <a:off x="14486" y="2019300"/>
            <a:ext cx="6861770" cy="4273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064" y="1196752"/>
            <a:ext cx="3995936" cy="2805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01184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100" dirty="0">
                <a:latin typeface="HGSｺﾞｼｯｸM" panose="020B0600000000000000" pitchFamily="50" charset="-128"/>
                <a:ea typeface="HGSｺﾞｼｯｸM" panose="020B0600000000000000" pitchFamily="50" charset="-128"/>
              </a:rPr>
              <a:t>３．規制発令の解除基準の見直しの検討</a:t>
            </a:r>
            <a:r>
              <a:rPr lang="en-US" altLang="ja-JP" sz="4000" dirty="0">
                <a:latin typeface="HGSｺﾞｼｯｸM" panose="020B0600000000000000" pitchFamily="50" charset="-128"/>
                <a:ea typeface="HGSｺﾞｼｯｸM" panose="020B0600000000000000" pitchFamily="50" charset="-128"/>
              </a:rPr>
              <a:t/>
            </a:r>
            <a:br>
              <a:rPr lang="en-US" altLang="ja-JP" sz="4000" dirty="0">
                <a:latin typeface="HGSｺﾞｼｯｸM" panose="020B0600000000000000" pitchFamily="50" charset="-128"/>
                <a:ea typeface="HGSｺﾞｼｯｸM" panose="020B0600000000000000" pitchFamily="50" charset="-128"/>
              </a:rPr>
            </a:br>
            <a:r>
              <a:rPr lang="ja-JP" altLang="en-US" sz="2200" dirty="0">
                <a:latin typeface="HGSｺﾞｼｯｸM" panose="020B0600000000000000" pitchFamily="50" charset="-128"/>
                <a:ea typeface="HGSｺﾞｼｯｸM" panose="020B0600000000000000" pitchFamily="50" charset="-128"/>
              </a:rPr>
              <a:t>　</a:t>
            </a:r>
            <a:r>
              <a:rPr lang="en-US" altLang="ja-JP" sz="2200" dirty="0">
                <a:latin typeface="HGSｺﾞｼｯｸM" panose="020B0600000000000000" pitchFamily="50" charset="-128"/>
                <a:ea typeface="HGSｺﾞｼｯｸM" panose="020B0600000000000000" pitchFamily="50" charset="-128"/>
              </a:rPr>
              <a:t>2</a:t>
            </a:r>
            <a:r>
              <a:rPr lang="ja-JP" altLang="en-US" sz="2200" dirty="0">
                <a:latin typeface="HGSｺﾞｼｯｸM" panose="020B0600000000000000" pitchFamily="50" charset="-128"/>
                <a:ea typeface="HGSｺﾞｼｯｸM" panose="020B0600000000000000" pitchFamily="50" charset="-128"/>
              </a:rPr>
              <a:t>）基本項目： ④</a:t>
            </a:r>
            <a:r>
              <a:rPr lang="ja-JP" altLang="en-US" sz="2200" dirty="0" smtClean="0">
                <a:latin typeface="HGSｺﾞｼｯｸM" panose="020B0600000000000000" pitchFamily="50" charset="-128"/>
                <a:ea typeface="HGSｺﾞｼｯｸM" panose="020B0600000000000000" pitchFamily="50" charset="-128"/>
              </a:rPr>
              <a:t>モニタリング箇所</a:t>
            </a:r>
            <a:endParaRPr kumimoji="1" lang="ja-JP" altLang="en-US" sz="2200" dirty="0"/>
          </a:p>
        </p:txBody>
      </p:sp>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65</a:t>
            </a:fld>
            <a:endParaRPr kumimoji="1" lang="ja-JP" altLang="en-US"/>
          </a:p>
        </p:txBody>
      </p:sp>
      <p:pic>
        <p:nvPicPr>
          <p:cNvPr id="11" name="Picture 2" descr="C:\Users\OptiPlex\Desktop\hosida2.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51" t="8275" r="5371" b="25844"/>
          <a:stretch/>
        </p:blipFill>
        <p:spPr bwMode="auto">
          <a:xfrm>
            <a:off x="824641" y="2387522"/>
            <a:ext cx="3774951" cy="39398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323528" y="1196752"/>
            <a:ext cx="8552128" cy="1477328"/>
          </a:xfrm>
          <a:prstGeom prst="rect">
            <a:avLst/>
          </a:prstGeom>
          <a:noFill/>
          <a:ln>
            <a:noFill/>
            <a:prstDash val="solid"/>
          </a:ln>
        </p:spPr>
        <p:txBody>
          <a:bodyPr wrap="square" rtlCol="0">
            <a:spAutoFit/>
          </a:bodyPr>
          <a:lstStyle>
            <a:defPPr>
              <a:defRPr lang="ja-JP"/>
            </a:defPPr>
            <a:lvl1pPr>
              <a:defRPr>
                <a:solidFill>
                  <a:schemeClr val="tx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ja-JP" altLang="en-US" dirty="0" smtClean="0"/>
              <a:t>■モニタリング候補箇所２</a:t>
            </a:r>
            <a:endParaRPr lang="en-US" altLang="ja-JP" dirty="0"/>
          </a:p>
          <a:p>
            <a:pPr marL="536575" indent="-536575"/>
            <a:r>
              <a:rPr lang="ja-JP" altLang="en-US" dirty="0" smtClean="0"/>
              <a:t>　　〇国道</a:t>
            </a:r>
            <a:r>
              <a:rPr lang="en-US" altLang="ja-JP" dirty="0" smtClean="0"/>
              <a:t>168</a:t>
            </a:r>
            <a:r>
              <a:rPr lang="ja-JP" altLang="en-US" dirty="0" smtClean="0"/>
              <a:t>号</a:t>
            </a:r>
            <a:endParaRPr lang="en-US" altLang="ja-JP" dirty="0" smtClean="0"/>
          </a:p>
          <a:p>
            <a:pPr marL="536575" indent="-536575"/>
            <a:r>
              <a:rPr lang="ja-JP" altLang="en-US" dirty="0"/>
              <a:t>　</a:t>
            </a:r>
            <a:r>
              <a:rPr lang="ja-JP" altLang="en-US" dirty="0" smtClean="0"/>
              <a:t>　　異常</a:t>
            </a:r>
            <a:r>
              <a:rPr lang="ja-JP" altLang="en-US" dirty="0"/>
              <a:t>気象時通行規制区間に隣接</a:t>
            </a:r>
            <a:r>
              <a:rPr lang="ja-JP" altLang="en-US" dirty="0" smtClean="0"/>
              <a:t>する、府</a:t>
            </a:r>
            <a:r>
              <a:rPr lang="ja-JP" altLang="en-US" dirty="0"/>
              <a:t>が調査可能な箇所として</a:t>
            </a:r>
            <a:r>
              <a:rPr lang="ja-JP" altLang="en-US" dirty="0" smtClean="0"/>
              <a:t>、</a:t>
            </a:r>
            <a:endParaRPr lang="en-US" altLang="ja-JP" dirty="0" smtClean="0"/>
          </a:p>
          <a:p>
            <a:pPr marL="536575" indent="-536575"/>
            <a:r>
              <a:rPr lang="ja-JP" altLang="en-US" dirty="0" smtClean="0"/>
              <a:t>　　　ほしだ園地内を選定。</a:t>
            </a:r>
            <a:endParaRPr lang="en-US" altLang="ja-JP" dirty="0" smtClean="0"/>
          </a:p>
          <a:p>
            <a:pPr marL="536575" indent="-536575"/>
            <a:r>
              <a:rPr lang="ja-JP" altLang="en-US" dirty="0"/>
              <a:t>　</a:t>
            </a:r>
            <a:r>
              <a:rPr lang="ja-JP" altLang="en-US" dirty="0" smtClean="0"/>
              <a:t>　　　　　　</a:t>
            </a:r>
            <a:endParaRPr lang="en-US" altLang="ja-JP" dirty="0"/>
          </a:p>
        </p:txBody>
      </p:sp>
      <p:grpSp>
        <p:nvGrpSpPr>
          <p:cNvPr id="13" name="グループ化 12"/>
          <p:cNvGrpSpPr/>
          <p:nvPr/>
        </p:nvGrpSpPr>
        <p:grpSpPr>
          <a:xfrm>
            <a:off x="5220072" y="2271219"/>
            <a:ext cx="3655584" cy="4056134"/>
            <a:chOff x="447806" y="2204177"/>
            <a:chExt cx="3276939" cy="3636000"/>
          </a:xfrm>
        </p:grpSpPr>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0787" b="211"/>
            <a:stretch/>
          </p:blipFill>
          <p:spPr bwMode="auto">
            <a:xfrm>
              <a:off x="447806" y="2204177"/>
              <a:ext cx="3276939" cy="363600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5" name="円/楕円 14"/>
            <p:cNvSpPr/>
            <p:nvPr/>
          </p:nvSpPr>
          <p:spPr>
            <a:xfrm>
              <a:off x="1331640" y="3680192"/>
              <a:ext cx="72008" cy="72008"/>
            </a:xfrm>
            <a:prstGeom prst="ellipse">
              <a:avLst/>
            </a:prstGeom>
            <a:solidFill>
              <a:srgbClr val="FF0000">
                <a:alpha val="55000"/>
              </a:srgbClr>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508928" y="3893086"/>
              <a:ext cx="1717433" cy="529201"/>
            </a:xfrm>
            <a:prstGeom prst="rect">
              <a:avLst/>
            </a:prstGeom>
            <a:solidFill>
              <a:schemeClr val="bg1"/>
            </a:solidFill>
            <a:ln>
              <a:solidFill>
                <a:schemeClr val="tx1"/>
              </a:solidFill>
              <a:prstDash val="solid"/>
            </a:ln>
          </p:spPr>
          <p:txBody>
            <a:bodyPr wrap="square" lIns="0" tIns="18000" rIns="0" bIns="18000" rtlCol="0">
              <a:spAutoFit/>
            </a:bodyPr>
            <a:lstStyle/>
            <a:p>
              <a:r>
                <a:rPr kumimoji="1" lang="ja-JP" altLang="en-US"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　調査地　</a:t>
              </a:r>
              <a:endParaRPr kumimoji="1" lang="en-US" altLang="ja-JP"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algn="ctr"/>
              <a:r>
                <a:rPr lang="en-US" altLang="ja-JP"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ほしだ園地内）</a:t>
              </a:r>
              <a:endParaRPr kumimoji="1" lang="ja-JP" altLang="en-US"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grpSp>
      <p:grpSp>
        <p:nvGrpSpPr>
          <p:cNvPr id="17" name="グループ化 16"/>
          <p:cNvGrpSpPr/>
          <p:nvPr/>
        </p:nvGrpSpPr>
        <p:grpSpPr>
          <a:xfrm>
            <a:off x="1308403" y="5289700"/>
            <a:ext cx="1008632" cy="473664"/>
            <a:chOff x="4690980" y="1737567"/>
            <a:chExt cx="906796" cy="425841"/>
          </a:xfrm>
        </p:grpSpPr>
        <p:sp>
          <p:nvSpPr>
            <p:cNvPr id="18" name="円/楕円 17"/>
            <p:cNvSpPr>
              <a:spLocks noChangeAspect="1"/>
            </p:cNvSpPr>
            <p:nvPr/>
          </p:nvSpPr>
          <p:spPr>
            <a:xfrm>
              <a:off x="5502921" y="1737567"/>
              <a:ext cx="94855" cy="97096"/>
            </a:xfrm>
            <a:prstGeom prst="ellipse">
              <a:avLst/>
            </a:prstGeom>
            <a:solidFill>
              <a:srgbClr val="FF0000">
                <a:alpha val="55000"/>
              </a:srgb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4690980" y="1881695"/>
              <a:ext cx="865015" cy="281713"/>
            </a:xfrm>
            <a:prstGeom prst="rect">
              <a:avLst/>
            </a:prstGeom>
            <a:solidFill>
              <a:schemeClr val="bg1"/>
            </a:solidFill>
            <a:ln>
              <a:solidFill>
                <a:schemeClr val="tx1"/>
              </a:solidFill>
              <a:prstDash val="solid"/>
            </a:ln>
          </p:spPr>
          <p:txBody>
            <a:bodyPr wrap="square" lIns="0" tIns="18000" rIns="0" bIns="18000" rtlCol="0">
              <a:spAutoFit/>
            </a:bodyPr>
            <a:lstStyle/>
            <a:p>
              <a:pPr algn="ctr"/>
              <a:r>
                <a:rPr kumimoji="1" lang="ja-JP" altLang="en-US"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調査地</a:t>
              </a:r>
              <a:endParaRPr kumimoji="1" lang="ja-JP" altLang="en-US" sz="2000"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grpSp>
      <p:sp>
        <p:nvSpPr>
          <p:cNvPr id="20" name="テキスト ボックス 19"/>
          <p:cNvSpPr txBox="1"/>
          <p:nvPr/>
        </p:nvSpPr>
        <p:spPr>
          <a:xfrm>
            <a:off x="2766046" y="2480440"/>
            <a:ext cx="1729013" cy="523220"/>
          </a:xfrm>
          <a:prstGeom prst="rect">
            <a:avLst/>
          </a:prstGeom>
          <a:noFill/>
          <a:ln>
            <a:solidFill>
              <a:schemeClr val="tx1"/>
            </a:solidFill>
            <a:prstDash val="solid"/>
          </a:ln>
        </p:spPr>
        <p:txBody>
          <a:bodyPr wrap="square" rtlCol="0">
            <a:spAutoFit/>
          </a:bodyPr>
          <a:lstStyle/>
          <a:p>
            <a:r>
              <a:rPr kumimoji="1"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調査箇所の地質は、</a:t>
            </a:r>
            <a:endParaRPr kumimoji="1"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400" b="1" u="sng" dirty="0" smtClean="0">
                <a:latin typeface="HGSｺﾞｼｯｸM" panose="020B0600000000000000" pitchFamily="50" charset="-128"/>
                <a:ea typeface="HGSｺﾞｼｯｸM" panose="020B0600000000000000" pitchFamily="50" charset="-128"/>
                <a:cs typeface="Meiryo UI" panose="020B0604030504040204" pitchFamily="50" charset="-128"/>
              </a:rPr>
              <a:t>花崗岩</a:t>
            </a:r>
          </a:p>
        </p:txBody>
      </p:sp>
      <p:sp>
        <p:nvSpPr>
          <p:cNvPr id="21" name="テキスト ボックス 20"/>
          <p:cNvSpPr txBox="1"/>
          <p:nvPr/>
        </p:nvSpPr>
        <p:spPr>
          <a:xfrm rot="3683137">
            <a:off x="1845828" y="3898405"/>
            <a:ext cx="543739" cy="276999"/>
          </a:xfrm>
          <a:prstGeom prst="rect">
            <a:avLst/>
          </a:prstGeom>
          <a:noFill/>
          <a:ln>
            <a:noFill/>
            <a:prstDash val="solid"/>
          </a:ln>
        </p:spPr>
        <p:txBody>
          <a:bodyPr wrap="none" rtlCol="0">
            <a:spAutoFit/>
          </a:bodyPr>
          <a:lstStyle/>
          <a:p>
            <a:r>
              <a:rPr kumimoji="1" lang="en-US" altLang="ja-JP" sz="1200" dirty="0" smtClean="0">
                <a:latin typeface="HGSｺﾞｼｯｸM" panose="020B0600000000000000" pitchFamily="50" charset="-128"/>
                <a:ea typeface="HGSｺﾞｼｯｸM" panose="020B0600000000000000" pitchFamily="50" charset="-128"/>
                <a:cs typeface="Meiryo UI" panose="020B0604030504040204" pitchFamily="50" charset="-128"/>
              </a:rPr>
              <a:t>R168</a:t>
            </a:r>
            <a:endParaRPr kumimoji="1" lang="ja-JP" altLang="en-US" sz="12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2" name="テキスト ボックス 21"/>
          <p:cNvSpPr txBox="1"/>
          <p:nvPr/>
        </p:nvSpPr>
        <p:spPr>
          <a:xfrm rot="3683137">
            <a:off x="6775995" y="2853612"/>
            <a:ext cx="543739" cy="276999"/>
          </a:xfrm>
          <a:prstGeom prst="rect">
            <a:avLst/>
          </a:prstGeom>
          <a:noFill/>
          <a:ln>
            <a:noFill/>
            <a:prstDash val="solid"/>
          </a:ln>
        </p:spPr>
        <p:txBody>
          <a:bodyPr wrap="none" rtlCol="0">
            <a:spAutoFit/>
          </a:bodyPr>
          <a:lstStyle/>
          <a:p>
            <a:r>
              <a:rPr kumimoji="1" lang="en-US" altLang="ja-JP" sz="1200" dirty="0" smtClean="0">
                <a:latin typeface="HGSｺﾞｼｯｸM" panose="020B0600000000000000" pitchFamily="50" charset="-128"/>
                <a:ea typeface="HGSｺﾞｼｯｸM" panose="020B0600000000000000" pitchFamily="50" charset="-128"/>
                <a:cs typeface="Meiryo UI" panose="020B0604030504040204" pitchFamily="50" charset="-128"/>
              </a:rPr>
              <a:t>R168</a:t>
            </a:r>
            <a:endParaRPr kumimoji="1" lang="ja-JP" altLang="en-US" sz="12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11103033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100" dirty="0">
                <a:latin typeface="HGSｺﾞｼｯｸM" panose="020B0600000000000000" pitchFamily="50" charset="-128"/>
                <a:ea typeface="HGSｺﾞｼｯｸM" panose="020B0600000000000000" pitchFamily="50" charset="-128"/>
              </a:rPr>
              <a:t>３．規制発令の解除基準の見直しの検討</a:t>
            </a:r>
            <a:r>
              <a:rPr lang="en-US" altLang="ja-JP" sz="4000" dirty="0">
                <a:latin typeface="HGSｺﾞｼｯｸM" panose="020B0600000000000000" pitchFamily="50" charset="-128"/>
                <a:ea typeface="HGSｺﾞｼｯｸM" panose="020B0600000000000000" pitchFamily="50" charset="-128"/>
              </a:rPr>
              <a:t/>
            </a:r>
            <a:br>
              <a:rPr lang="en-US" altLang="ja-JP" sz="4000" dirty="0">
                <a:latin typeface="HGSｺﾞｼｯｸM" panose="020B0600000000000000" pitchFamily="50" charset="-128"/>
                <a:ea typeface="HGSｺﾞｼｯｸM" panose="020B0600000000000000" pitchFamily="50" charset="-128"/>
              </a:rPr>
            </a:br>
            <a:r>
              <a:rPr lang="ja-JP" altLang="en-US" sz="2200" dirty="0">
                <a:latin typeface="HGSｺﾞｼｯｸM" panose="020B0600000000000000" pitchFamily="50" charset="-128"/>
                <a:ea typeface="HGSｺﾞｼｯｸM" panose="020B0600000000000000" pitchFamily="50" charset="-128"/>
              </a:rPr>
              <a:t>　</a:t>
            </a:r>
            <a:r>
              <a:rPr lang="en-US" altLang="ja-JP" sz="2200" dirty="0">
                <a:latin typeface="HGSｺﾞｼｯｸM" panose="020B0600000000000000" pitchFamily="50" charset="-128"/>
                <a:ea typeface="HGSｺﾞｼｯｸM" panose="020B0600000000000000" pitchFamily="50" charset="-128"/>
              </a:rPr>
              <a:t>2</a:t>
            </a:r>
            <a:r>
              <a:rPr lang="ja-JP" altLang="en-US" sz="2200" dirty="0">
                <a:latin typeface="HGSｺﾞｼｯｸM" panose="020B0600000000000000" pitchFamily="50" charset="-128"/>
                <a:ea typeface="HGSｺﾞｼｯｸM" panose="020B0600000000000000" pitchFamily="50" charset="-128"/>
              </a:rPr>
              <a:t>）基本項目： ④</a:t>
            </a:r>
            <a:r>
              <a:rPr lang="ja-JP" altLang="en-US" sz="2200" dirty="0" smtClean="0">
                <a:latin typeface="HGSｺﾞｼｯｸM" panose="020B0600000000000000" pitchFamily="50" charset="-128"/>
                <a:ea typeface="HGSｺﾞｼｯｸM" panose="020B0600000000000000" pitchFamily="50" charset="-128"/>
              </a:rPr>
              <a:t>モニタリング箇所</a:t>
            </a:r>
            <a:endParaRPr kumimoji="1" lang="ja-JP" altLang="en-US" sz="2200" dirty="0"/>
          </a:p>
        </p:txBody>
      </p:sp>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66</a:t>
            </a:fld>
            <a:endParaRPr kumimoji="1" lang="ja-JP" altLang="en-US"/>
          </a:p>
        </p:txBody>
      </p:sp>
      <p:sp>
        <p:nvSpPr>
          <p:cNvPr id="9" name="テキスト ボックス 8"/>
          <p:cNvSpPr txBox="1"/>
          <p:nvPr/>
        </p:nvSpPr>
        <p:spPr>
          <a:xfrm>
            <a:off x="323528" y="1196752"/>
            <a:ext cx="8552128" cy="1477328"/>
          </a:xfrm>
          <a:prstGeom prst="rect">
            <a:avLst/>
          </a:prstGeom>
          <a:noFill/>
          <a:ln>
            <a:noFill/>
            <a:prstDash val="solid"/>
          </a:ln>
        </p:spPr>
        <p:txBody>
          <a:bodyPr wrap="square" rtlCol="0">
            <a:spAutoFit/>
          </a:bodyPr>
          <a:lstStyle>
            <a:defPPr>
              <a:defRPr lang="ja-JP"/>
            </a:defPPr>
            <a:lvl1pPr>
              <a:defRPr>
                <a:solidFill>
                  <a:schemeClr val="tx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ja-JP" altLang="en-US" dirty="0" smtClean="0"/>
              <a:t>■モニタリング候補箇所２</a:t>
            </a:r>
            <a:endParaRPr lang="en-US" altLang="ja-JP" dirty="0"/>
          </a:p>
          <a:p>
            <a:pPr marL="536575" indent="-536575"/>
            <a:r>
              <a:rPr lang="ja-JP" altLang="en-US" dirty="0" smtClean="0"/>
              <a:t>　　〇国道</a:t>
            </a:r>
            <a:r>
              <a:rPr lang="en-US" altLang="ja-JP" dirty="0" smtClean="0"/>
              <a:t>168</a:t>
            </a:r>
            <a:r>
              <a:rPr lang="ja-JP" altLang="en-US" dirty="0" smtClean="0"/>
              <a:t>号</a:t>
            </a:r>
            <a:endParaRPr lang="en-US" altLang="ja-JP" dirty="0" smtClean="0"/>
          </a:p>
          <a:p>
            <a:pPr marL="536575" indent="-536575"/>
            <a:r>
              <a:rPr lang="ja-JP" altLang="en-US" dirty="0"/>
              <a:t>　</a:t>
            </a:r>
            <a:r>
              <a:rPr lang="ja-JP" altLang="en-US" dirty="0" smtClean="0"/>
              <a:t>　　　　花崗岩域の特徴である花崗岩基盤とその上位の風化帯、さらに二次堆積物のマサ土が形成されている。降雨の地中への浸透が期待できる上に周囲に表層すべりの履歴があり、降雨時挙動調査の候補地として選定したい。　　　　　</a:t>
            </a:r>
            <a:endParaRPr lang="en-US" altLang="ja-JP"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941538"/>
            <a:ext cx="4153794" cy="3121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7627" y="2941539"/>
            <a:ext cx="4151133" cy="3121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02655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latin typeface="HGSｺﾞｼｯｸM" panose="020B0600000000000000" pitchFamily="50" charset="-128"/>
                <a:ea typeface="HGSｺﾞｼｯｸM" panose="020B0600000000000000" pitchFamily="50" charset="-128"/>
              </a:rPr>
              <a:t>３．規制発令の解除基準の見直しの検討</a:t>
            </a:r>
            <a:r>
              <a:rPr lang="en-US" altLang="ja-JP" sz="4400" dirty="0">
                <a:latin typeface="HGSｺﾞｼｯｸM" panose="020B0600000000000000" pitchFamily="50" charset="-128"/>
                <a:ea typeface="HGSｺﾞｼｯｸM" panose="020B0600000000000000" pitchFamily="50" charset="-128"/>
              </a:rPr>
              <a:t/>
            </a:r>
            <a:br>
              <a:rPr lang="en-US" altLang="ja-JP" sz="4400" dirty="0">
                <a:latin typeface="HGSｺﾞｼｯｸM" panose="020B0600000000000000" pitchFamily="50" charset="-128"/>
                <a:ea typeface="HGSｺﾞｼｯｸM" panose="020B0600000000000000" pitchFamily="50" charset="-128"/>
              </a:rPr>
            </a:br>
            <a:r>
              <a:rPr lang="ja-JP" altLang="en-US" sz="2400" dirty="0">
                <a:latin typeface="HGSｺﾞｼｯｸM" panose="020B0600000000000000" pitchFamily="50" charset="-128"/>
                <a:ea typeface="HGSｺﾞｼｯｸM" panose="020B0600000000000000" pitchFamily="50" charset="-128"/>
              </a:rPr>
              <a:t>　</a:t>
            </a:r>
            <a:r>
              <a:rPr lang="en-US" altLang="ja-JP" sz="2400" dirty="0">
                <a:latin typeface="HGSｺﾞｼｯｸM" panose="020B0600000000000000" pitchFamily="50" charset="-128"/>
                <a:ea typeface="HGSｺﾞｼｯｸM" panose="020B0600000000000000" pitchFamily="50" charset="-128"/>
              </a:rPr>
              <a:t>2</a:t>
            </a:r>
            <a:r>
              <a:rPr lang="ja-JP" altLang="en-US" sz="2400" dirty="0">
                <a:latin typeface="HGSｺﾞｼｯｸM" panose="020B0600000000000000" pitchFamily="50" charset="-128"/>
                <a:ea typeface="HGSｺﾞｼｯｸM" panose="020B0600000000000000" pitchFamily="50" charset="-128"/>
              </a:rPr>
              <a:t>）基本項目： ④</a:t>
            </a:r>
            <a:r>
              <a:rPr lang="ja-JP" altLang="en-US" sz="2400" dirty="0" smtClean="0">
                <a:latin typeface="HGSｺﾞｼｯｸM" panose="020B0600000000000000" pitchFamily="50" charset="-128"/>
                <a:ea typeface="HGSｺﾞｼｯｸM" panose="020B0600000000000000" pitchFamily="50" charset="-128"/>
              </a:rPr>
              <a:t>モニタリング</a:t>
            </a:r>
            <a:endParaRPr kumimoji="1" lang="ja-JP" altLang="en-US" dirty="0"/>
          </a:p>
        </p:txBody>
      </p:sp>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67</a:t>
            </a:fld>
            <a:endParaRPr kumimoji="1" lang="ja-JP" altLang="en-US"/>
          </a:p>
        </p:txBody>
      </p:sp>
      <p:graphicFrame>
        <p:nvGraphicFramePr>
          <p:cNvPr id="5" name="表 4"/>
          <p:cNvGraphicFramePr>
            <a:graphicFrameLocks noGrp="1"/>
          </p:cNvGraphicFramePr>
          <p:nvPr>
            <p:extLst>
              <p:ext uri="{D42A27DB-BD31-4B8C-83A1-F6EECF244321}">
                <p14:modId xmlns:p14="http://schemas.microsoft.com/office/powerpoint/2010/main" val="2590824568"/>
              </p:ext>
            </p:extLst>
          </p:nvPr>
        </p:nvGraphicFramePr>
        <p:xfrm>
          <a:off x="395538" y="1844824"/>
          <a:ext cx="8496940" cy="3139440"/>
        </p:xfrm>
        <a:graphic>
          <a:graphicData uri="http://schemas.openxmlformats.org/drawingml/2006/table">
            <a:tbl>
              <a:tblPr firstRow="1" bandRow="1">
                <a:tableStyleId>{5C22544A-7EE6-4342-B048-85BDC9FD1C3A}</a:tableStyleId>
              </a:tblPr>
              <a:tblGrid>
                <a:gridCol w="1345348"/>
                <a:gridCol w="595966"/>
                <a:gridCol w="595966"/>
                <a:gridCol w="595966"/>
                <a:gridCol w="595966"/>
                <a:gridCol w="595966"/>
                <a:gridCol w="595966"/>
                <a:gridCol w="595966"/>
                <a:gridCol w="595966"/>
                <a:gridCol w="595966"/>
                <a:gridCol w="595966"/>
                <a:gridCol w="595966"/>
                <a:gridCol w="595966"/>
              </a:tblGrid>
              <a:tr h="370840">
                <a:tc>
                  <a:txBody>
                    <a:bodyPr/>
                    <a:lstStyle/>
                    <a:p>
                      <a:endParaRPr kumimoji="1" lang="ja-JP" altLang="en-US" sz="16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r>
                        <a:rPr kumimoji="1" lang="en-US" altLang="ja-JP" sz="1400" dirty="0" smtClean="0"/>
                        <a:t>H29</a:t>
                      </a:r>
                    </a:p>
                    <a:p>
                      <a:r>
                        <a:rPr kumimoji="1" lang="en-US" altLang="ja-JP" sz="1400" dirty="0" smtClean="0"/>
                        <a:t>1</a:t>
                      </a:r>
                      <a:r>
                        <a:rPr kumimoji="1" lang="ja-JP" altLang="en-US" sz="1400" dirty="0" smtClean="0"/>
                        <a:t>月</a:t>
                      </a:r>
                      <a:endParaRPr kumimoji="1" lang="ja-JP" altLang="en-US" sz="14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endParaRPr kumimoji="1" lang="en-US" altLang="ja-JP" sz="1400" dirty="0" smtClean="0"/>
                    </a:p>
                    <a:p>
                      <a:r>
                        <a:rPr kumimoji="1" lang="ja-JP" altLang="en-US" sz="1400" dirty="0" smtClean="0"/>
                        <a:t>２月</a:t>
                      </a:r>
                      <a:endParaRPr kumimoji="1" lang="ja-JP" altLang="en-US" sz="14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endParaRPr kumimoji="1" lang="en-US" altLang="ja-JP" sz="1400" dirty="0" smtClean="0"/>
                    </a:p>
                    <a:p>
                      <a:r>
                        <a:rPr kumimoji="1" lang="ja-JP" altLang="en-US" sz="1400" dirty="0" smtClean="0"/>
                        <a:t>３月</a:t>
                      </a:r>
                      <a:endParaRPr kumimoji="1" lang="ja-JP" altLang="en-US" sz="14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４月</a:t>
                      </a:r>
                      <a:endParaRPr kumimoji="1" lang="ja-JP" altLang="en-US" sz="14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５月</a:t>
                      </a:r>
                      <a:endParaRPr kumimoji="1" lang="ja-JP" altLang="en-US" sz="14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endParaRPr kumimoji="1" lang="en-US" altLang="ja-JP" sz="1400" dirty="0" smtClean="0"/>
                    </a:p>
                    <a:p>
                      <a:r>
                        <a:rPr kumimoji="1" lang="ja-JP" altLang="en-US" sz="1400" dirty="0" smtClean="0"/>
                        <a:t>６月</a:t>
                      </a:r>
                      <a:endParaRPr kumimoji="1" lang="ja-JP" altLang="en-US" sz="14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７月</a:t>
                      </a:r>
                      <a:endParaRPr kumimoji="1" lang="ja-JP" altLang="en-US" sz="14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８月</a:t>
                      </a:r>
                      <a:endParaRPr kumimoji="1" lang="ja-JP" altLang="en-US" sz="14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smtClean="0"/>
                        <a:t>９月</a:t>
                      </a:r>
                      <a:endParaRPr kumimoji="1" lang="ja-JP" altLang="en-US" sz="14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10</a:t>
                      </a:r>
                      <a:r>
                        <a:rPr kumimoji="1" lang="ja-JP" altLang="en-US" sz="1400" dirty="0" smtClean="0"/>
                        <a:t>月</a:t>
                      </a:r>
                      <a:endParaRPr kumimoji="1" lang="ja-JP" altLang="en-US" sz="14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11</a:t>
                      </a:r>
                      <a:r>
                        <a:rPr kumimoji="1" lang="ja-JP" altLang="en-US" sz="1400" dirty="0" smtClean="0"/>
                        <a:t>月</a:t>
                      </a:r>
                      <a:endParaRPr kumimoji="1" lang="ja-JP" altLang="en-US" sz="14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12</a:t>
                      </a:r>
                      <a:r>
                        <a:rPr kumimoji="1" lang="ja-JP" altLang="en-US" sz="1400" dirty="0" smtClean="0"/>
                        <a:t>月</a:t>
                      </a:r>
                      <a:endParaRPr kumimoji="1" lang="ja-JP" altLang="en-US" sz="14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r>
              <a:tr h="370840">
                <a:tc>
                  <a:txBody>
                    <a:bodyPr/>
                    <a:lstStyle/>
                    <a:p>
                      <a:r>
                        <a:rPr kumimoji="1" lang="ja-JP" altLang="en-US" sz="1400" dirty="0" smtClean="0"/>
                        <a:t>現地確認</a:t>
                      </a:r>
                      <a:endParaRPr kumimoji="1" lang="ja-JP" altLang="en-US" sz="14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r>
                        <a:rPr kumimoji="1" lang="ja-JP" altLang="en-US" sz="2000" dirty="0" smtClean="0"/>
                        <a:t>◇</a:t>
                      </a: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r>
              <a:tr h="370840">
                <a:tc>
                  <a:txBody>
                    <a:bodyPr/>
                    <a:lstStyle/>
                    <a:p>
                      <a:r>
                        <a:rPr kumimoji="1" lang="ja-JP" altLang="en-US" sz="1400" dirty="0" smtClean="0"/>
                        <a:t>ﾓﾆﾀﾘﾝｸﾞ箇所</a:t>
                      </a:r>
                      <a:endParaRPr kumimoji="1" lang="en-US" altLang="ja-JP" sz="1400" dirty="0" smtClean="0"/>
                    </a:p>
                    <a:p>
                      <a:r>
                        <a:rPr kumimoji="1" lang="ja-JP" altLang="en-US" sz="1400" dirty="0" smtClean="0"/>
                        <a:t>決定</a:t>
                      </a:r>
                      <a:endParaRPr kumimoji="1" lang="ja-JP" altLang="en-US" sz="14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a:t>
                      </a: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r>
              <a:tr h="370840">
                <a:tc>
                  <a:txBody>
                    <a:bodyPr/>
                    <a:lstStyle/>
                    <a:p>
                      <a:r>
                        <a:rPr kumimoji="1" lang="ja-JP" altLang="en-US" sz="1400" dirty="0" smtClean="0"/>
                        <a:t>事前調査実施</a:t>
                      </a:r>
                      <a:endParaRPr kumimoji="1" lang="en-US" altLang="ja-JP" sz="1400" dirty="0" smtClean="0"/>
                    </a:p>
                    <a:p>
                      <a:r>
                        <a:rPr kumimoji="1" lang="ja-JP" altLang="en-US" sz="1400" dirty="0" smtClean="0"/>
                        <a:t>（ｻｳﾝﾃﾞｨﾝｸﾞ）</a:t>
                      </a:r>
                      <a:endParaRPr kumimoji="1" lang="ja-JP" altLang="en-US" sz="14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r>
              <a:tr h="370840">
                <a:tc>
                  <a:txBody>
                    <a:bodyPr/>
                    <a:lstStyle/>
                    <a:p>
                      <a:r>
                        <a:rPr kumimoji="1" lang="ja-JP" altLang="en-US" sz="1400" dirty="0" smtClean="0"/>
                        <a:t>計器設置</a:t>
                      </a:r>
                      <a:endParaRPr kumimoji="1" lang="ja-JP" altLang="en-US" sz="14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l"/>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r>
              <a:tr h="370840">
                <a:tc>
                  <a:txBody>
                    <a:bodyPr/>
                    <a:lstStyle/>
                    <a:p>
                      <a:r>
                        <a:rPr kumimoji="1" lang="ja-JP" altLang="en-US" sz="1400" dirty="0" smtClean="0"/>
                        <a:t>モニタリング</a:t>
                      </a:r>
                      <a:endParaRPr kumimoji="1" lang="ja-JP" altLang="en-US" sz="14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r>
              <a:tr h="370840">
                <a:tc>
                  <a:txBody>
                    <a:bodyPr/>
                    <a:lstStyle/>
                    <a:p>
                      <a:r>
                        <a:rPr kumimoji="1" lang="ja-JP" altLang="en-US" sz="1400" dirty="0" smtClean="0"/>
                        <a:t>計器撤去</a:t>
                      </a:r>
                      <a:endParaRPr kumimoji="1" lang="ja-JP" altLang="en-US" sz="14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lgn="ct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a:t>
                      </a: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r>
            </a:tbl>
          </a:graphicData>
        </a:graphic>
      </p:graphicFrame>
      <p:sp>
        <p:nvSpPr>
          <p:cNvPr id="6" name="左右矢印 5"/>
          <p:cNvSpPr/>
          <p:nvPr/>
        </p:nvSpPr>
        <p:spPr>
          <a:xfrm>
            <a:off x="3131840" y="4305211"/>
            <a:ext cx="4536504" cy="236656"/>
          </a:xfrm>
          <a:prstGeom prst="leftRightArrow">
            <a:avLst>
              <a:gd name="adj1" fmla="val 50000"/>
              <a:gd name="adj2" fmla="val 784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1547664" y="5122676"/>
            <a:ext cx="6192688" cy="707886"/>
          </a:xfrm>
          <a:prstGeom prst="rect">
            <a:avLst/>
          </a:prstGeom>
        </p:spPr>
        <p:txBody>
          <a:bodyPr wrap="square">
            <a:spAutoFit/>
          </a:bodyPr>
          <a:lstStyle/>
          <a:p>
            <a:r>
              <a:rPr lang="ja-JP" altLang="en-US" sz="2000" dirty="0">
                <a:solidFill>
                  <a:srgbClr val="FF0000"/>
                </a:solidFill>
              </a:rPr>
              <a:t>計測</a:t>
            </a:r>
            <a:r>
              <a:rPr lang="ja-JP" altLang="en-US" sz="2000" dirty="0" smtClean="0">
                <a:solidFill>
                  <a:srgbClr val="FF0000"/>
                </a:solidFill>
              </a:rPr>
              <a:t>期間：</a:t>
            </a:r>
            <a:endParaRPr lang="en-US" altLang="ja-JP" sz="2000" dirty="0" smtClean="0">
              <a:solidFill>
                <a:srgbClr val="FF0000"/>
              </a:solidFill>
            </a:endParaRPr>
          </a:p>
          <a:p>
            <a:r>
              <a:rPr lang="ja-JP" altLang="en-US" sz="2000" dirty="0" smtClean="0">
                <a:solidFill>
                  <a:srgbClr val="FF0000"/>
                </a:solidFill>
              </a:rPr>
              <a:t>　平成</a:t>
            </a:r>
            <a:r>
              <a:rPr lang="en-US" altLang="ja-JP" sz="2000" dirty="0" smtClean="0">
                <a:solidFill>
                  <a:srgbClr val="FF0000"/>
                </a:solidFill>
              </a:rPr>
              <a:t>29</a:t>
            </a:r>
            <a:r>
              <a:rPr lang="ja-JP" altLang="en-US" sz="2000" dirty="0" smtClean="0">
                <a:solidFill>
                  <a:srgbClr val="FF0000"/>
                </a:solidFill>
              </a:rPr>
              <a:t>年</a:t>
            </a:r>
            <a:r>
              <a:rPr lang="en-US" altLang="ja-JP" sz="2000" dirty="0" smtClean="0">
                <a:solidFill>
                  <a:srgbClr val="FF0000"/>
                </a:solidFill>
              </a:rPr>
              <a:t>3</a:t>
            </a:r>
            <a:r>
              <a:rPr lang="ja-JP" altLang="en-US" sz="2000" dirty="0" smtClean="0">
                <a:solidFill>
                  <a:srgbClr val="FF0000"/>
                </a:solidFill>
              </a:rPr>
              <a:t>月頃～</a:t>
            </a:r>
            <a:r>
              <a:rPr lang="en-US" altLang="ja-JP" sz="2000" dirty="0">
                <a:solidFill>
                  <a:srgbClr val="FF0000"/>
                </a:solidFill>
              </a:rPr>
              <a:t>10</a:t>
            </a:r>
            <a:r>
              <a:rPr lang="ja-JP" altLang="en-US" sz="2000" dirty="0" smtClean="0">
                <a:solidFill>
                  <a:srgbClr val="FF0000"/>
                </a:solidFill>
              </a:rPr>
              <a:t>月</a:t>
            </a:r>
            <a:r>
              <a:rPr lang="ja-JP" altLang="en-US" sz="2000" dirty="0">
                <a:solidFill>
                  <a:srgbClr val="FF0000"/>
                </a:solidFill>
              </a:rPr>
              <a:t>末まで（梅雨時期＋台風期間）</a:t>
            </a:r>
          </a:p>
        </p:txBody>
      </p:sp>
      <p:sp>
        <p:nvSpPr>
          <p:cNvPr id="8" name="正方形/長方形 7"/>
          <p:cNvSpPr/>
          <p:nvPr/>
        </p:nvSpPr>
        <p:spPr>
          <a:xfrm>
            <a:off x="467544" y="1341834"/>
            <a:ext cx="6192688" cy="400110"/>
          </a:xfrm>
          <a:prstGeom prst="rect">
            <a:avLst/>
          </a:prstGeom>
        </p:spPr>
        <p:txBody>
          <a:bodyPr wrap="square">
            <a:spAutoFit/>
          </a:bodyPr>
          <a:lstStyle/>
          <a:p>
            <a:r>
              <a:rPr lang="ja-JP" altLang="en-US" sz="2000" dirty="0" smtClean="0"/>
              <a:t>＜工程＞</a:t>
            </a:r>
            <a:endParaRPr lang="ja-JP" altLang="en-US" sz="2000" dirty="0"/>
          </a:p>
        </p:txBody>
      </p:sp>
      <p:sp>
        <p:nvSpPr>
          <p:cNvPr id="9" name="正方形/長方形 8"/>
          <p:cNvSpPr/>
          <p:nvPr/>
        </p:nvSpPr>
        <p:spPr>
          <a:xfrm>
            <a:off x="2714306" y="3356992"/>
            <a:ext cx="441146" cy="400110"/>
          </a:xfrm>
          <a:prstGeom prst="rect">
            <a:avLst/>
          </a:prstGeom>
        </p:spPr>
        <p:txBody>
          <a:bodyPr wrap="none">
            <a:spAutoFit/>
          </a:bodyPr>
          <a:lstStyle/>
          <a:p>
            <a:pPr algn="ctr">
              <a:defRPr/>
            </a:pPr>
            <a:r>
              <a:rPr lang="ja-JP" altLang="en-US" sz="2000" dirty="0"/>
              <a:t>◇</a:t>
            </a:r>
          </a:p>
        </p:txBody>
      </p:sp>
      <p:sp>
        <p:nvSpPr>
          <p:cNvPr id="10" name="正方形/長方形 9"/>
          <p:cNvSpPr/>
          <p:nvPr/>
        </p:nvSpPr>
        <p:spPr>
          <a:xfrm>
            <a:off x="2915816" y="3789040"/>
            <a:ext cx="441146" cy="400110"/>
          </a:xfrm>
          <a:prstGeom prst="rect">
            <a:avLst/>
          </a:prstGeom>
        </p:spPr>
        <p:txBody>
          <a:bodyPr wrap="none">
            <a:spAutoFit/>
          </a:bodyPr>
          <a:lstStyle/>
          <a:p>
            <a:pPr algn="ctr">
              <a:defRPr/>
            </a:pPr>
            <a:r>
              <a:rPr lang="ja-JP" altLang="en-US" sz="2000" dirty="0"/>
              <a:t>◇</a:t>
            </a:r>
          </a:p>
        </p:txBody>
      </p:sp>
    </p:spTree>
    <p:extLst>
      <p:ext uri="{BB962C8B-B14F-4D97-AF65-F5344CB8AC3E}">
        <p14:creationId xmlns:p14="http://schemas.microsoft.com/office/powerpoint/2010/main" val="326232832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2800" dirty="0">
                <a:latin typeface="HGSｺﾞｼｯｸM" panose="020B0600000000000000" pitchFamily="50" charset="-128"/>
                <a:ea typeface="HGSｺﾞｼｯｸM" panose="020B0600000000000000" pitchFamily="50" charset="-128"/>
              </a:rPr>
              <a:t>４．</a:t>
            </a:r>
            <a:r>
              <a:rPr lang="ja-JP" altLang="en-US" sz="3100" dirty="0" smtClean="0">
                <a:latin typeface="HGSｺﾞｼｯｸM" panose="020B0600000000000000" pitchFamily="50" charset="-128"/>
                <a:ea typeface="HGSｺﾞｼｯｸM" panose="020B0600000000000000" pitchFamily="50" charset="-128"/>
              </a:rPr>
              <a:t>道路</a:t>
            </a:r>
            <a:r>
              <a:rPr lang="ja-JP" altLang="en-US" sz="3100" dirty="0">
                <a:latin typeface="HGSｺﾞｼｯｸM" panose="020B0600000000000000" pitchFamily="50" charset="-128"/>
                <a:ea typeface="HGSｺﾞｼｯｸM" panose="020B0600000000000000" pitchFamily="50" charset="-128"/>
              </a:rPr>
              <a:t>防災対策の優先順位付けの検討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700" dirty="0" smtClean="0">
                <a:latin typeface="HGSｺﾞｼｯｸM" panose="020B0600000000000000" pitchFamily="50" charset="-128"/>
                <a:ea typeface="HGSｺﾞｼｯｸM" panose="020B0600000000000000" pitchFamily="50" charset="-128"/>
              </a:rPr>
              <a:t>1</a:t>
            </a:r>
            <a:r>
              <a:rPr lang="ja-JP" altLang="en-US" sz="2200" dirty="0" smtClean="0">
                <a:latin typeface="HGSｺﾞｼｯｸM" panose="020B0600000000000000" pitchFamily="50" charset="-128"/>
                <a:ea typeface="HGSｺﾞｼｯｸM" panose="020B0600000000000000" pitchFamily="50" charset="-128"/>
              </a:rPr>
              <a:t>）検討</a:t>
            </a:r>
            <a:r>
              <a:rPr lang="ja-JP" altLang="en-US" sz="2200" dirty="0">
                <a:latin typeface="HGSｺﾞｼｯｸM" panose="020B0600000000000000" pitchFamily="50" charset="-128"/>
                <a:ea typeface="HGSｺﾞｼｯｸM" panose="020B0600000000000000" pitchFamily="50" charset="-128"/>
              </a:rPr>
              <a:t>フロー</a:t>
            </a:r>
            <a:endParaRPr kumimoji="1" lang="ja-JP" altLang="en-US" sz="2200" dirty="0"/>
          </a:p>
        </p:txBody>
      </p:sp>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68</a:t>
            </a:fld>
            <a:endParaRPr kumimoji="1" lang="ja-JP"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aphicFrame>
        <p:nvGraphicFramePr>
          <p:cNvPr id="9" name="オブジェクト 8"/>
          <p:cNvGraphicFramePr>
            <a:graphicFrameLocks noChangeAspect="1"/>
          </p:cNvGraphicFramePr>
          <p:nvPr>
            <p:extLst>
              <p:ext uri="{D42A27DB-BD31-4B8C-83A1-F6EECF244321}">
                <p14:modId xmlns:p14="http://schemas.microsoft.com/office/powerpoint/2010/main" val="694012199"/>
              </p:ext>
            </p:extLst>
          </p:nvPr>
        </p:nvGraphicFramePr>
        <p:xfrm>
          <a:off x="1547664" y="1153772"/>
          <a:ext cx="5851885" cy="5661025"/>
        </p:xfrm>
        <a:graphic>
          <a:graphicData uri="http://schemas.openxmlformats.org/presentationml/2006/ole">
            <mc:AlternateContent xmlns:mc="http://schemas.openxmlformats.org/markup-compatibility/2006">
              <mc:Choice xmlns:v="urn:schemas-microsoft-com:vml" Requires="v">
                <p:oleObj spid="_x0000_s3165" name="Picture" r:id="rId4" imgW="6749280" imgH="6529680" progId="Word.Picture.8">
                  <p:embed/>
                </p:oleObj>
              </mc:Choice>
              <mc:Fallback>
                <p:oleObj name="Picture" r:id="rId4" imgW="6749280" imgH="6529680" progId="Word.Picture.8">
                  <p:embed/>
                  <p:pic>
                    <p:nvPicPr>
                      <p:cNvPr id="0" name=""/>
                      <p:cNvPicPr>
                        <a:picLocks noChangeAspect="1" noChangeArrowheads="1"/>
                      </p:cNvPicPr>
                      <p:nvPr/>
                    </p:nvPicPr>
                    <p:blipFill>
                      <a:blip r:embed="rId5"/>
                      <a:srcRect/>
                      <a:stretch>
                        <a:fillRect/>
                      </a:stretch>
                    </p:blipFill>
                    <p:spPr bwMode="auto">
                      <a:xfrm>
                        <a:off x="1547664" y="1153772"/>
                        <a:ext cx="5851885" cy="5661025"/>
                      </a:xfrm>
                      <a:prstGeom prst="rect">
                        <a:avLst/>
                      </a:prstGeom>
                      <a:noFill/>
                      <a:ln>
                        <a:noFill/>
                      </a:ln>
                      <a:extLst/>
                    </p:spPr>
                  </p:pic>
                </p:oleObj>
              </mc:Fallback>
            </mc:AlternateContent>
          </a:graphicData>
        </a:graphic>
      </p:graphicFrame>
      <p:sp>
        <p:nvSpPr>
          <p:cNvPr id="7" name="正方形/長方形 6"/>
          <p:cNvSpPr/>
          <p:nvPr/>
        </p:nvSpPr>
        <p:spPr>
          <a:xfrm>
            <a:off x="5651982" y="0"/>
            <a:ext cx="3528530" cy="307777"/>
          </a:xfrm>
          <a:prstGeom prst="rect">
            <a:avLst/>
          </a:prstGeom>
        </p:spPr>
        <p:txBody>
          <a:bodyPr wrap="none">
            <a:spAutoFit/>
          </a:bodyPr>
          <a:lstStyle/>
          <a:p>
            <a:r>
              <a:rPr lang="ja-JP" altLang="en-US" sz="1400" dirty="0" smtClean="0"/>
              <a:t>（参考）</a:t>
            </a:r>
            <a:r>
              <a:rPr lang="en-US" altLang="ja-JP" sz="1400" dirty="0" smtClean="0"/>
              <a:t>H28</a:t>
            </a:r>
            <a:r>
              <a:rPr lang="ja-JP" altLang="en-US" sz="1400" dirty="0" smtClean="0"/>
              <a:t> 第</a:t>
            </a:r>
            <a:r>
              <a:rPr lang="en-US" altLang="ja-JP" sz="1400" dirty="0" smtClean="0"/>
              <a:t>2</a:t>
            </a:r>
            <a:r>
              <a:rPr lang="ja-JP" altLang="en-US" sz="1400" dirty="0" smtClean="0"/>
              <a:t>回道路・橋梁等部会資料より</a:t>
            </a:r>
            <a:endParaRPr lang="ja-JP" altLang="ja-JP" sz="1400" dirty="0"/>
          </a:p>
        </p:txBody>
      </p:sp>
      <p:sp>
        <p:nvSpPr>
          <p:cNvPr id="8" name="右中かっこ 7"/>
          <p:cNvSpPr/>
          <p:nvPr/>
        </p:nvSpPr>
        <p:spPr>
          <a:xfrm>
            <a:off x="7092280" y="2017306"/>
            <a:ext cx="398738" cy="1152128"/>
          </a:xfrm>
          <a:prstGeom prst="rightBrace">
            <a:avLst>
              <a:gd name="adj1" fmla="val 8333"/>
              <a:gd name="adj2" fmla="val 48796"/>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 name="正方形/長方形 9"/>
          <p:cNvSpPr/>
          <p:nvPr/>
        </p:nvSpPr>
        <p:spPr>
          <a:xfrm>
            <a:off x="7491018" y="2420888"/>
            <a:ext cx="1261884" cy="369332"/>
          </a:xfrm>
          <a:prstGeom prst="rect">
            <a:avLst/>
          </a:prstGeom>
        </p:spPr>
        <p:txBody>
          <a:bodyPr wrap="none">
            <a:spAutoFit/>
          </a:bodyPr>
          <a:lstStyle/>
          <a:p>
            <a:r>
              <a:rPr lang="ja-JP" altLang="en-US" dirty="0" smtClean="0"/>
              <a:t>今回、検討</a:t>
            </a:r>
            <a:endParaRPr lang="ja-JP" altLang="ja-JP" dirty="0"/>
          </a:p>
        </p:txBody>
      </p:sp>
    </p:spTree>
    <p:extLst>
      <p:ext uri="{BB962C8B-B14F-4D97-AF65-F5344CB8AC3E}">
        <p14:creationId xmlns:p14="http://schemas.microsoft.com/office/powerpoint/2010/main" val="345973074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E:\E_back\hamada\H28\大阪府\確率降雨\画像20170123\kansoku.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6803" y="1377802"/>
            <a:ext cx="3754760" cy="4643094"/>
          </a:xfrm>
          <a:prstGeom prst="rect">
            <a:avLst/>
          </a:prstGeom>
          <a:noFill/>
          <a:extLst>
            <a:ext uri="{909E8E84-426E-40DD-AFC4-6F175D3DCCD1}">
              <a14:hiddenFill xmlns:a14="http://schemas.microsoft.com/office/drawing/2010/main">
                <a:solidFill>
                  <a:srgbClr val="FFFFFF"/>
                </a:solidFill>
              </a14:hiddenFill>
            </a:ext>
          </a:extLst>
        </p:spPr>
      </p:pic>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69</a:t>
            </a:fld>
            <a:endParaRPr kumimoji="1" lang="ja-JP" altLang="en-US"/>
          </a:p>
        </p:txBody>
      </p:sp>
      <p:sp>
        <p:nvSpPr>
          <p:cNvPr id="6" name="コンテンツ プレースホルダー 2"/>
          <p:cNvSpPr txBox="1">
            <a:spLocks/>
          </p:cNvSpPr>
          <p:nvPr/>
        </p:nvSpPr>
        <p:spPr>
          <a:xfrm>
            <a:off x="107504" y="1340768"/>
            <a:ext cx="4896544" cy="4998607"/>
          </a:xfrm>
          <a:prstGeom prst="rect">
            <a:avLst/>
          </a:prstGeom>
        </p:spPr>
        <p:txBody>
          <a:bodyPr>
            <a:noAutofit/>
          </a:bodyPr>
          <a:lst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a:lstStyle>
          <a:p>
            <a:pPr>
              <a:buFont typeface="Wingdings" panose="05000000000000000000" pitchFamily="2" charset="2"/>
              <a:buChar char="Ø"/>
            </a:pPr>
            <a:r>
              <a:rPr lang="ja-JP" altLang="en-US" sz="1600" dirty="0" smtClean="0">
                <a:latin typeface="ＭＳ ゴシック" panose="020B0609070205080204" pitchFamily="49" charset="-128"/>
                <a:ea typeface="ＭＳ ゴシック" panose="020B0609070205080204" pitchFamily="49" charset="-128"/>
                <a:cs typeface="Meiryo UI" panose="020B0604030504040204" pitchFamily="50" charset="-128"/>
              </a:rPr>
              <a:t>大阪府における雨量頻度の地域性を把握するために，降雨特性（</a:t>
            </a:r>
            <a:r>
              <a:rPr lang="en-US" altLang="ja-JP" sz="1600" dirty="0" smtClean="0">
                <a:latin typeface="ＭＳ ゴシック" panose="020B0609070205080204" pitchFamily="49" charset="-128"/>
                <a:ea typeface="ＭＳ ゴシック" panose="020B0609070205080204" pitchFamily="49" charset="-128"/>
                <a:cs typeface="Meiryo UI" panose="020B0604030504040204" pitchFamily="50" charset="-128"/>
              </a:rPr>
              <a:t>1</a:t>
            </a:r>
            <a:r>
              <a:rPr lang="ja-JP" altLang="en-US" sz="1600" dirty="0" smtClean="0">
                <a:latin typeface="ＭＳ ゴシック" panose="020B0609070205080204" pitchFamily="49" charset="-128"/>
                <a:ea typeface="ＭＳ ゴシック" panose="020B0609070205080204" pitchFamily="49" charset="-128"/>
                <a:cs typeface="Meiryo UI" panose="020B0604030504040204" pitchFamily="50" charset="-128"/>
              </a:rPr>
              <a:t>時間，</a:t>
            </a:r>
            <a:r>
              <a:rPr lang="en-US" altLang="ja-JP" sz="1600" dirty="0" smtClean="0">
                <a:latin typeface="ＭＳ ゴシック" panose="020B0609070205080204" pitchFamily="49" charset="-128"/>
                <a:ea typeface="ＭＳ ゴシック" panose="020B0609070205080204" pitchFamily="49" charset="-128"/>
                <a:cs typeface="Meiryo UI" panose="020B0604030504040204" pitchFamily="50" charset="-128"/>
              </a:rPr>
              <a:t>24</a:t>
            </a:r>
            <a:r>
              <a:rPr lang="ja-JP" altLang="en-US" sz="1600" dirty="0" smtClean="0">
                <a:latin typeface="ＭＳ ゴシック" panose="020B0609070205080204" pitchFamily="49" charset="-128"/>
                <a:ea typeface="ＭＳ ゴシック" panose="020B0609070205080204" pitchFamily="49" charset="-128"/>
                <a:cs typeface="Meiryo UI" panose="020B0604030504040204" pitchFamily="50" charset="-128"/>
              </a:rPr>
              <a:t>時間，連続雨量，総雨量）を整理</a:t>
            </a:r>
            <a:endParaRPr lang="en-US" altLang="ja-JP" sz="1600"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marL="1255713" indent="-1255713">
              <a:buFont typeface="Wingdings 3"/>
              <a:buNone/>
            </a:pPr>
            <a:r>
              <a:rPr lang="ja-JP" altLang="en-US" sz="1600" dirty="0" smtClean="0">
                <a:latin typeface="ＭＳ ゴシック" panose="020B0609070205080204" pitchFamily="49" charset="-128"/>
                <a:ea typeface="ＭＳ ゴシック" panose="020B0609070205080204" pitchFamily="49" charset="-128"/>
              </a:rPr>
              <a:t>　　■</a:t>
            </a:r>
            <a:r>
              <a:rPr lang="en-US" altLang="ja-JP" sz="1600" dirty="0" smtClean="0">
                <a:latin typeface="ＭＳ ゴシック" panose="020B0609070205080204" pitchFamily="49" charset="-128"/>
                <a:ea typeface="ＭＳ ゴシック" panose="020B0609070205080204" pitchFamily="49" charset="-128"/>
              </a:rPr>
              <a:t>1</a:t>
            </a:r>
            <a:r>
              <a:rPr lang="ja-JP" altLang="ja-JP" sz="1600" dirty="0" smtClean="0">
                <a:latin typeface="ＭＳ ゴシック" panose="020B0609070205080204" pitchFamily="49" charset="-128"/>
                <a:ea typeface="ＭＳ ゴシック" panose="020B0609070205080204" pitchFamily="49" charset="-128"/>
              </a:rPr>
              <a:t>時間雨量：正時ごとのその前１時間の雨量</a:t>
            </a:r>
            <a:r>
              <a:rPr lang="ja-JP" altLang="en-US" sz="1600" dirty="0" smtClean="0">
                <a:latin typeface="ＭＳ ゴシック" panose="020B0609070205080204" pitchFamily="49" charset="-128"/>
                <a:ea typeface="ＭＳ ゴシック" panose="020B0609070205080204" pitchFamily="49" charset="-128"/>
              </a:rPr>
              <a:t>（</a:t>
            </a:r>
            <a:r>
              <a:rPr lang="ja-JP" altLang="ja-JP" sz="1600" dirty="0" smtClean="0">
                <a:latin typeface="ＭＳ ゴシック" panose="020B0609070205080204" pitchFamily="49" charset="-128"/>
                <a:ea typeface="ＭＳ ゴシック" panose="020B0609070205080204" pitchFamily="49" charset="-128"/>
              </a:rPr>
              <a:t>大阪府</a:t>
            </a:r>
            <a:r>
              <a:rPr lang="ja-JP" altLang="en-US" sz="1600" dirty="0" smtClean="0">
                <a:latin typeface="ＭＳ ゴシック" panose="020B0609070205080204" pitchFamily="49" charset="-128"/>
                <a:ea typeface="ＭＳ ゴシック" panose="020B0609070205080204" pitchFamily="49" charset="-128"/>
              </a:rPr>
              <a:t>及び</a:t>
            </a:r>
            <a:r>
              <a:rPr lang="ja-JP" altLang="ja-JP" sz="1600" dirty="0" smtClean="0">
                <a:latin typeface="ＭＳ ゴシック" panose="020B0609070205080204" pitchFamily="49" charset="-128"/>
                <a:ea typeface="ＭＳ ゴシック" panose="020B0609070205080204" pitchFamily="49" charset="-128"/>
              </a:rPr>
              <a:t>気象庁アメダスデ－タ</a:t>
            </a:r>
            <a:r>
              <a:rPr lang="ja-JP" altLang="en-US" sz="1600" dirty="0" smtClean="0">
                <a:latin typeface="ＭＳ ゴシック" panose="020B0609070205080204" pitchFamily="49" charset="-128"/>
                <a:ea typeface="ＭＳ ゴシック" panose="020B0609070205080204" pitchFamily="49" charset="-128"/>
              </a:rPr>
              <a:t>）</a:t>
            </a:r>
            <a:endParaRPr lang="ja-JP" altLang="ja-JP" sz="1600" dirty="0" smtClean="0">
              <a:latin typeface="ＭＳ ゴシック" panose="020B0609070205080204" pitchFamily="49" charset="-128"/>
              <a:ea typeface="ＭＳ ゴシック" panose="020B0609070205080204" pitchFamily="49" charset="-128"/>
            </a:endParaRPr>
          </a:p>
          <a:p>
            <a:pPr marL="1255713" indent="-1255713">
              <a:buFont typeface="Wingdings 3"/>
              <a:buNone/>
            </a:pPr>
            <a:endParaRPr lang="en-US" altLang="ja-JP" sz="1600" dirty="0" smtClean="0">
              <a:latin typeface="ＭＳ ゴシック" panose="020B0609070205080204" pitchFamily="49" charset="-128"/>
              <a:ea typeface="ＭＳ ゴシック" panose="020B0609070205080204" pitchFamily="49" charset="-128"/>
            </a:endParaRPr>
          </a:p>
          <a:p>
            <a:pPr marL="1255713" indent="-1255713">
              <a:buFont typeface="Wingdings 3"/>
              <a:buNone/>
            </a:pPr>
            <a:r>
              <a:rPr lang="ja-JP" altLang="en-US" sz="1600" dirty="0" smtClean="0">
                <a:latin typeface="ＭＳ ゴシック" panose="020B0609070205080204" pitchFamily="49" charset="-128"/>
                <a:ea typeface="ＭＳ ゴシック" panose="020B0609070205080204" pitchFamily="49" charset="-128"/>
              </a:rPr>
              <a:t>　　■</a:t>
            </a:r>
            <a:r>
              <a:rPr lang="en-US" altLang="ja-JP" sz="1600" dirty="0" smtClean="0">
                <a:latin typeface="ＭＳ ゴシック" panose="020B0609070205080204" pitchFamily="49" charset="-128"/>
                <a:ea typeface="ＭＳ ゴシック" panose="020B0609070205080204" pitchFamily="49" charset="-128"/>
              </a:rPr>
              <a:t>24</a:t>
            </a:r>
            <a:r>
              <a:rPr lang="ja-JP" altLang="ja-JP" sz="1600" dirty="0" smtClean="0">
                <a:latin typeface="ＭＳ ゴシック" panose="020B0609070205080204" pitchFamily="49" charset="-128"/>
                <a:ea typeface="ＭＳ ゴシック" panose="020B0609070205080204" pitchFamily="49" charset="-128"/>
              </a:rPr>
              <a:t>時間雨量：それぞれの正時刻から</a:t>
            </a:r>
            <a:r>
              <a:rPr lang="ja-JP" altLang="en-US" sz="1600" dirty="0" smtClean="0">
                <a:latin typeface="ＭＳ ゴシック" panose="020B0609070205080204" pitchFamily="49" charset="-128"/>
                <a:ea typeface="ＭＳ ゴシック" panose="020B0609070205080204" pitchFamily="49" charset="-128"/>
              </a:rPr>
              <a:t>前</a:t>
            </a:r>
            <a:r>
              <a:rPr lang="ja-JP" altLang="ja-JP" sz="1600" dirty="0" smtClean="0">
                <a:latin typeface="ＭＳ ゴシック" panose="020B0609070205080204" pitchFamily="49" charset="-128"/>
                <a:ea typeface="ＭＳ ゴシック" panose="020B0609070205080204" pitchFamily="49" charset="-128"/>
              </a:rPr>
              <a:t>の</a:t>
            </a:r>
            <a:r>
              <a:rPr lang="en-US" altLang="ja-JP" sz="1600" dirty="0" smtClean="0">
                <a:latin typeface="ＭＳ ゴシック" panose="020B0609070205080204" pitchFamily="49" charset="-128"/>
                <a:ea typeface="ＭＳ ゴシック" panose="020B0609070205080204" pitchFamily="49" charset="-128"/>
              </a:rPr>
              <a:t>24</a:t>
            </a:r>
            <a:r>
              <a:rPr lang="ja-JP" altLang="ja-JP" sz="1600" dirty="0" smtClean="0">
                <a:latin typeface="ＭＳ ゴシック" panose="020B0609070205080204" pitchFamily="49" charset="-128"/>
                <a:ea typeface="ＭＳ ゴシック" panose="020B0609070205080204" pitchFamily="49" charset="-128"/>
              </a:rPr>
              <a:t>時間雨量</a:t>
            </a:r>
            <a:endParaRPr lang="en-US" altLang="ja-JP" sz="1600" dirty="0" smtClean="0">
              <a:latin typeface="ＭＳ ゴシック" panose="020B0609070205080204" pitchFamily="49" charset="-128"/>
              <a:ea typeface="ＭＳ ゴシック" panose="020B0609070205080204" pitchFamily="49" charset="-128"/>
            </a:endParaRPr>
          </a:p>
          <a:p>
            <a:pPr marL="1255713" indent="-1255713">
              <a:buFont typeface="Wingdings 3"/>
              <a:buNone/>
            </a:pPr>
            <a:endParaRPr lang="en-US" altLang="ja-JP" sz="1600"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marL="1255713" indent="-1255713">
              <a:buFont typeface="Wingdings 3"/>
              <a:buNone/>
            </a:pPr>
            <a:r>
              <a:rPr lang="ja-JP" altLang="en-US" sz="1600" dirty="0" smtClean="0">
                <a:latin typeface="ＭＳ ゴシック" panose="020B0609070205080204" pitchFamily="49" charset="-128"/>
                <a:ea typeface="ＭＳ ゴシック" panose="020B0609070205080204" pitchFamily="49" charset="-128"/>
                <a:cs typeface="Meiryo UI" panose="020B0604030504040204" pitchFamily="50" charset="-128"/>
              </a:rPr>
              <a:t>　　■連続雨量：</a:t>
            </a:r>
            <a:r>
              <a:rPr lang="en-US" altLang="ja-JP" sz="1600" dirty="0" smtClean="0">
                <a:latin typeface="ＭＳ ゴシック" panose="020B0609070205080204" pitchFamily="49" charset="-128"/>
                <a:ea typeface="ＭＳ ゴシック" panose="020B0609070205080204" pitchFamily="49" charset="-128"/>
              </a:rPr>
              <a:t>2mm</a:t>
            </a:r>
            <a:r>
              <a:rPr lang="ja-JP" altLang="ja-JP" sz="1600" dirty="0" smtClean="0">
                <a:latin typeface="ＭＳ ゴシック" panose="020B0609070205080204" pitchFamily="49" charset="-128"/>
                <a:ea typeface="ＭＳ ゴシック" panose="020B0609070205080204" pitchFamily="49" charset="-128"/>
              </a:rPr>
              <a:t>以下の降雨時間が</a:t>
            </a:r>
            <a:r>
              <a:rPr lang="en-US" altLang="ja-JP" sz="1600" dirty="0" smtClean="0">
                <a:solidFill>
                  <a:sysClr val="windowText" lastClr="000000"/>
                </a:solidFill>
                <a:latin typeface="ＭＳ ゴシック" panose="020B0609070205080204" pitchFamily="49" charset="-128"/>
                <a:ea typeface="ＭＳ ゴシック" panose="020B0609070205080204" pitchFamily="49" charset="-128"/>
              </a:rPr>
              <a:t>6</a:t>
            </a:r>
            <a:r>
              <a:rPr lang="ja-JP" altLang="ja-JP" sz="1600" dirty="0" smtClean="0">
                <a:latin typeface="ＭＳ ゴシック" panose="020B0609070205080204" pitchFamily="49" charset="-128"/>
                <a:ea typeface="ＭＳ ゴシック" panose="020B0609070205080204" pitchFamily="49" charset="-128"/>
              </a:rPr>
              <a:t>時間続</a:t>
            </a:r>
            <a:r>
              <a:rPr lang="ja-JP" altLang="en-US" sz="1600" dirty="0" smtClean="0">
                <a:latin typeface="ＭＳ ゴシック" panose="020B0609070205080204" pitchFamily="49" charset="-128"/>
                <a:ea typeface="ＭＳ ゴシック" panose="020B0609070205080204" pitchFamily="49" charset="-128"/>
              </a:rPr>
              <a:t>く</a:t>
            </a:r>
            <a:r>
              <a:rPr lang="ja-JP" altLang="ja-JP" sz="1600" dirty="0" smtClean="0">
                <a:latin typeface="ＭＳ ゴシック" panose="020B0609070205080204" pitchFamily="49" charset="-128"/>
                <a:ea typeface="ＭＳ ゴシック" panose="020B0609070205080204" pitchFamily="49" charset="-128"/>
              </a:rPr>
              <a:t>までの積算雨量</a:t>
            </a:r>
            <a:endParaRPr lang="en-US" altLang="ja-JP" sz="1600" dirty="0" smtClean="0">
              <a:latin typeface="ＭＳ ゴシック" panose="020B0609070205080204" pitchFamily="49" charset="-128"/>
              <a:ea typeface="ＭＳ ゴシック" panose="020B0609070205080204" pitchFamily="49" charset="-128"/>
            </a:endParaRPr>
          </a:p>
          <a:p>
            <a:pPr marL="1255713" indent="-1255713">
              <a:buFont typeface="Wingdings 3"/>
              <a:buNone/>
            </a:pPr>
            <a:endParaRPr lang="en-US" altLang="ja-JP" sz="1600"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marL="1255713" indent="-1255713">
              <a:buFont typeface="Wingdings 3"/>
              <a:buNone/>
            </a:pPr>
            <a:r>
              <a:rPr lang="ja-JP" altLang="en-US" sz="1600" dirty="0" smtClean="0">
                <a:latin typeface="ＭＳ ゴシック" panose="020B0609070205080204" pitchFamily="49" charset="-128"/>
                <a:ea typeface="ＭＳ ゴシック" panose="020B0609070205080204" pitchFamily="49" charset="-128"/>
                <a:cs typeface="Meiryo UI" panose="020B0604030504040204" pitchFamily="50" charset="-128"/>
              </a:rPr>
              <a:t>　　■総雨量：</a:t>
            </a:r>
            <a:r>
              <a:rPr lang="en-US" altLang="ja-JP" sz="1600" dirty="0" smtClean="0">
                <a:latin typeface="ＭＳ ゴシック" panose="020B0609070205080204" pitchFamily="49" charset="-128"/>
                <a:ea typeface="ＭＳ ゴシック" panose="020B0609070205080204" pitchFamily="49" charset="-128"/>
              </a:rPr>
              <a:t>2mm</a:t>
            </a:r>
            <a:r>
              <a:rPr lang="ja-JP" altLang="ja-JP" sz="1600" dirty="0" smtClean="0">
                <a:latin typeface="ＭＳ ゴシック" panose="020B0609070205080204" pitchFamily="49" charset="-128"/>
                <a:ea typeface="ＭＳ ゴシック" panose="020B0609070205080204" pitchFamily="49" charset="-128"/>
              </a:rPr>
              <a:t>以下の降雨が</a:t>
            </a:r>
            <a:r>
              <a:rPr lang="en-US" altLang="ja-JP" sz="1600" dirty="0" smtClean="0">
                <a:latin typeface="ＭＳ ゴシック" panose="020B0609070205080204" pitchFamily="49" charset="-128"/>
                <a:ea typeface="ＭＳ ゴシック" panose="020B0609070205080204" pitchFamily="49" charset="-128"/>
              </a:rPr>
              <a:t>24</a:t>
            </a:r>
            <a:r>
              <a:rPr lang="ja-JP" altLang="ja-JP" sz="1600" dirty="0" smtClean="0">
                <a:latin typeface="ＭＳ ゴシック" panose="020B0609070205080204" pitchFamily="49" charset="-128"/>
                <a:ea typeface="ＭＳ ゴシック" panose="020B0609070205080204" pitchFamily="49" charset="-128"/>
              </a:rPr>
              <a:t>時間続</a:t>
            </a:r>
            <a:r>
              <a:rPr lang="ja-JP" altLang="en-US" sz="1600" dirty="0" smtClean="0">
                <a:latin typeface="ＭＳ ゴシック" panose="020B0609070205080204" pitchFamily="49" charset="-128"/>
                <a:ea typeface="ＭＳ ゴシック" panose="020B0609070205080204" pitchFamily="49" charset="-128"/>
              </a:rPr>
              <a:t>く</a:t>
            </a:r>
            <a:r>
              <a:rPr lang="ja-JP" altLang="ja-JP" sz="1600" dirty="0" smtClean="0">
                <a:latin typeface="ＭＳ ゴシック" panose="020B0609070205080204" pitchFamily="49" charset="-128"/>
                <a:ea typeface="ＭＳ ゴシック" panose="020B0609070205080204" pitchFamily="49" charset="-128"/>
              </a:rPr>
              <a:t>までの積算雨量</a:t>
            </a:r>
            <a:endParaRPr lang="en-US" altLang="ja-JP" sz="1600" dirty="0" smtClean="0">
              <a:latin typeface="ＭＳ ゴシック" panose="020B0609070205080204" pitchFamily="49" charset="-128"/>
              <a:ea typeface="ＭＳ ゴシック" panose="020B0609070205080204" pitchFamily="49" charset="-128"/>
            </a:endParaRPr>
          </a:p>
          <a:p>
            <a:pPr marL="0" indent="0">
              <a:buNone/>
            </a:pPr>
            <a:endParaRPr lang="en-US" altLang="ja-JP" sz="1600" dirty="0" smtClean="0">
              <a:latin typeface="ＭＳ ゴシック" panose="020B0609070205080204" pitchFamily="49" charset="-128"/>
              <a:ea typeface="ＭＳ ゴシック" panose="020B0609070205080204" pitchFamily="49" charset="-128"/>
            </a:endParaRPr>
          </a:p>
          <a:p>
            <a:pPr marL="266700" indent="0">
              <a:buNone/>
            </a:pPr>
            <a:r>
              <a:rPr lang="en-US" altLang="ja-JP" sz="1400" dirty="0">
                <a:latin typeface="ＭＳ ゴシック" panose="020B0609070205080204" pitchFamily="49" charset="-128"/>
                <a:ea typeface="ＭＳ ゴシック" panose="020B0609070205080204" pitchFamily="49" charset="-128"/>
              </a:rPr>
              <a:t>※</a:t>
            </a:r>
            <a:r>
              <a:rPr lang="en-US" altLang="ja-JP" sz="1400" dirty="0" smtClean="0">
                <a:latin typeface="ＭＳ ゴシック" panose="020B0609070205080204" pitchFamily="49" charset="-128"/>
                <a:ea typeface="ＭＳ ゴシック" panose="020B0609070205080204" pitchFamily="49" charset="-128"/>
              </a:rPr>
              <a:t>1994</a:t>
            </a:r>
            <a:r>
              <a:rPr lang="ja-JP" altLang="en-US" sz="1400" dirty="0" smtClean="0">
                <a:latin typeface="ＭＳ ゴシック" panose="020B0609070205080204" pitchFamily="49" charset="-128"/>
                <a:ea typeface="ＭＳ ゴシック" panose="020B0609070205080204" pitchFamily="49" charset="-128"/>
              </a:rPr>
              <a:t>～</a:t>
            </a:r>
            <a:r>
              <a:rPr lang="en-US" altLang="ja-JP" sz="1400" dirty="0" smtClean="0">
                <a:latin typeface="ＭＳ ゴシック" panose="020B0609070205080204" pitchFamily="49" charset="-128"/>
                <a:ea typeface="ＭＳ ゴシック" panose="020B0609070205080204" pitchFamily="49" charset="-128"/>
              </a:rPr>
              <a:t>2004</a:t>
            </a:r>
            <a:r>
              <a:rPr lang="ja-JP" altLang="en-US" sz="1400" dirty="0" smtClean="0">
                <a:latin typeface="ＭＳ ゴシック" panose="020B0609070205080204" pitchFamily="49" charset="-128"/>
                <a:ea typeface="ＭＳ ゴシック" panose="020B0609070205080204" pitchFamily="49" charset="-128"/>
              </a:rPr>
              <a:t>年（前期），</a:t>
            </a:r>
            <a:r>
              <a:rPr lang="en-US" altLang="ja-JP" sz="1400" dirty="0" smtClean="0">
                <a:latin typeface="ＭＳ ゴシック" panose="020B0609070205080204" pitchFamily="49" charset="-128"/>
                <a:ea typeface="ＭＳ ゴシック" panose="020B0609070205080204" pitchFamily="49" charset="-128"/>
              </a:rPr>
              <a:t>2005</a:t>
            </a:r>
            <a:r>
              <a:rPr lang="ja-JP" altLang="en-US" sz="1400" dirty="0" smtClean="0">
                <a:latin typeface="ＭＳ ゴシック" panose="020B0609070205080204" pitchFamily="49" charset="-128"/>
                <a:ea typeface="ＭＳ ゴシック" panose="020B0609070205080204" pitchFamily="49" charset="-128"/>
              </a:rPr>
              <a:t>年～</a:t>
            </a:r>
            <a:r>
              <a:rPr lang="en-US" altLang="ja-JP" sz="1400" dirty="0" smtClean="0">
                <a:latin typeface="ＭＳ ゴシック" panose="020B0609070205080204" pitchFamily="49" charset="-128"/>
                <a:ea typeface="ＭＳ ゴシック" panose="020B0609070205080204" pitchFamily="49" charset="-128"/>
              </a:rPr>
              <a:t>2015</a:t>
            </a:r>
            <a:r>
              <a:rPr lang="ja-JP" altLang="en-US" sz="1400" dirty="0" smtClean="0">
                <a:latin typeface="ＭＳ ゴシック" panose="020B0609070205080204" pitchFamily="49" charset="-128"/>
                <a:ea typeface="ＭＳ ゴシック" panose="020B0609070205080204" pitchFamily="49" charset="-128"/>
              </a:rPr>
              <a:t>年（後期）の降雨量および</a:t>
            </a:r>
            <a:r>
              <a:rPr lang="en-US" altLang="ja-JP" sz="1400" dirty="0" smtClean="0">
                <a:latin typeface="ＭＳ ゴシック" panose="020B0609070205080204" pitchFamily="49" charset="-128"/>
                <a:ea typeface="ＭＳ ゴシック" panose="020B0609070205080204" pitchFamily="49" charset="-128"/>
              </a:rPr>
              <a:t>10</a:t>
            </a:r>
            <a:r>
              <a:rPr lang="ja-JP" altLang="en-US" sz="1400" dirty="0" smtClean="0">
                <a:latin typeface="ＭＳ ゴシック" panose="020B0609070205080204" pitchFamily="49" charset="-128"/>
                <a:ea typeface="ＭＳ ゴシック" panose="020B0609070205080204" pitchFamily="49" charset="-128"/>
              </a:rPr>
              <a:t>年確率</a:t>
            </a:r>
            <a:r>
              <a:rPr lang="en-US" altLang="ja-JP" sz="1400" dirty="0" smtClean="0">
                <a:latin typeface="ＭＳ ゴシック" panose="020B0609070205080204" pitchFamily="49" charset="-128"/>
                <a:ea typeface="ＭＳ ゴシック" panose="020B0609070205080204" pitchFamily="49" charset="-128"/>
              </a:rPr>
              <a:t>24</a:t>
            </a:r>
            <a:r>
              <a:rPr lang="ja-JP" altLang="en-US" sz="1400" dirty="0" smtClean="0">
                <a:latin typeface="ＭＳ ゴシック" panose="020B0609070205080204" pitchFamily="49" charset="-128"/>
                <a:ea typeface="ＭＳ ゴシック" panose="020B0609070205080204" pitchFamily="49" charset="-128"/>
              </a:rPr>
              <a:t>時間雨量を検討</a:t>
            </a:r>
            <a:endParaRPr lang="en-US" altLang="ja-JP" sz="1400" dirty="0">
              <a:latin typeface="ＭＳ ゴシック" panose="020B0609070205080204" pitchFamily="49" charset="-128"/>
              <a:ea typeface="ＭＳ ゴシック" panose="020B0609070205080204" pitchFamily="49" charset="-128"/>
            </a:endParaRPr>
          </a:p>
        </p:txBody>
      </p:sp>
      <p:sp>
        <p:nvSpPr>
          <p:cNvPr id="9" name="タイトル 1"/>
          <p:cNvSpPr txBox="1">
            <a:spLocks/>
          </p:cNvSpPr>
          <p:nvPr/>
        </p:nvSpPr>
        <p:spPr>
          <a:xfrm>
            <a:off x="457200" y="228600"/>
            <a:ext cx="8229600" cy="914400"/>
          </a:xfrm>
          <a:prstGeom prst="rect">
            <a:avLst/>
          </a:prstGeom>
        </p:spPr>
        <p:txBody>
          <a:bodyPr vert="horz" anchor="b" anchorCtr="0">
            <a:normAutofit fontScale="975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smtClean="0">
                <a:latin typeface="HGSｺﾞｼｯｸM" panose="020B0600000000000000" pitchFamily="50" charset="-128"/>
                <a:ea typeface="HGSｺﾞｼｯｸM" panose="020B0600000000000000" pitchFamily="50" charset="-128"/>
              </a:rPr>
              <a:t>４．</a:t>
            </a:r>
            <a:r>
              <a:rPr lang="ja-JP" altLang="en-US" sz="3100" dirty="0" smtClean="0">
                <a:latin typeface="HGSｺﾞｼｯｸM" panose="020B0600000000000000" pitchFamily="50" charset="-128"/>
                <a:ea typeface="HGSｺﾞｼｯｸM" panose="020B0600000000000000" pitchFamily="50" charset="-128"/>
              </a:rPr>
              <a:t>道路防災対策の優先順位付けの検討</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a:t>
            </a:r>
            <a:r>
              <a:rPr lang="en-US" altLang="ja-JP" sz="2700" dirty="0" smtClean="0">
                <a:latin typeface="HGSｺﾞｼｯｸM" panose="020B0600000000000000" pitchFamily="50" charset="-128"/>
                <a:ea typeface="HGSｺﾞｼｯｸM" panose="020B0600000000000000" pitchFamily="50" charset="-128"/>
              </a:rPr>
              <a:t>2</a:t>
            </a:r>
            <a:r>
              <a:rPr lang="ja-JP" altLang="en-US" sz="2200" dirty="0" smtClean="0">
                <a:latin typeface="HGSｺﾞｼｯｸM" panose="020B0600000000000000" pitchFamily="50" charset="-128"/>
                <a:ea typeface="HGSｺﾞｼｯｸM" panose="020B0600000000000000" pitchFamily="50" charset="-128"/>
              </a:rPr>
              <a:t>）大阪府域の降雨特性の分析</a:t>
            </a:r>
            <a:endParaRPr lang="ja-JP" altLang="en-US" sz="2200" dirty="0"/>
          </a:p>
        </p:txBody>
      </p:sp>
      <p:sp>
        <p:nvSpPr>
          <p:cNvPr id="2" name="正方形/長方形 1"/>
          <p:cNvSpPr/>
          <p:nvPr/>
        </p:nvSpPr>
        <p:spPr>
          <a:xfrm>
            <a:off x="6588224" y="1393030"/>
            <a:ext cx="2232248" cy="19639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6804248" y="3356992"/>
            <a:ext cx="2016224" cy="15841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5332021" y="4941168"/>
            <a:ext cx="3488451" cy="9964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8244408" y="1431826"/>
            <a:ext cx="543739" cy="307777"/>
          </a:xfrm>
          <a:prstGeom prst="rect">
            <a:avLst/>
          </a:prstGeom>
          <a:solidFill>
            <a:schemeClr val="bg1"/>
          </a:solidFill>
          <a:ln>
            <a:noFill/>
            <a:prstDash val="solid"/>
          </a:ln>
        </p:spPr>
        <p:txBody>
          <a:bodyPr wrap="none" rtlCol="0">
            <a:spAutoFit/>
          </a:bodyPr>
          <a:lstStyle/>
          <a:p>
            <a:r>
              <a:rPr kumimoji="1"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北部</a:t>
            </a:r>
          </a:p>
        </p:txBody>
      </p:sp>
      <p:sp>
        <p:nvSpPr>
          <p:cNvPr id="12" name="テキスト ボックス 11"/>
          <p:cNvSpPr txBox="1"/>
          <p:nvPr/>
        </p:nvSpPr>
        <p:spPr>
          <a:xfrm>
            <a:off x="8271539" y="3517848"/>
            <a:ext cx="543739" cy="307777"/>
          </a:xfrm>
          <a:prstGeom prst="rect">
            <a:avLst/>
          </a:prstGeom>
          <a:noFill/>
          <a:ln>
            <a:noFill/>
            <a:prstDash val="solid"/>
          </a:ln>
        </p:spPr>
        <p:txBody>
          <a:bodyPr wrap="none" rtlCol="0">
            <a:spAutoFit/>
          </a:bodyPr>
          <a:lstStyle/>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中</a:t>
            </a:r>
            <a:r>
              <a:rPr kumimoji="1"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部</a:t>
            </a:r>
          </a:p>
        </p:txBody>
      </p:sp>
      <p:sp>
        <p:nvSpPr>
          <p:cNvPr id="13" name="テキスト ボックス 12"/>
          <p:cNvSpPr txBox="1"/>
          <p:nvPr/>
        </p:nvSpPr>
        <p:spPr>
          <a:xfrm>
            <a:off x="8271539" y="5359785"/>
            <a:ext cx="543739" cy="307777"/>
          </a:xfrm>
          <a:prstGeom prst="rect">
            <a:avLst/>
          </a:prstGeom>
          <a:noFill/>
          <a:ln>
            <a:noFill/>
            <a:prstDash val="solid"/>
          </a:ln>
        </p:spPr>
        <p:txBody>
          <a:bodyPr wrap="none" rtlCol="0">
            <a:spAutoFit/>
          </a:bodyPr>
          <a:lstStyle/>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南</a:t>
            </a:r>
            <a:r>
              <a:rPr kumimoji="1"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部</a:t>
            </a:r>
          </a:p>
        </p:txBody>
      </p:sp>
    </p:spTree>
    <p:extLst>
      <p:ext uri="{BB962C8B-B14F-4D97-AF65-F5344CB8AC3E}">
        <p14:creationId xmlns:p14="http://schemas.microsoft.com/office/powerpoint/2010/main" val="40181736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a:t>
            </a:fld>
            <a:endParaRPr kumimoji="1" lang="ja-JP" altLang="en-US" dirty="0"/>
          </a:p>
        </p:txBody>
      </p:sp>
      <p:sp>
        <p:nvSpPr>
          <p:cNvPr id="5" name="正方形/長方形 4"/>
          <p:cNvSpPr/>
          <p:nvPr/>
        </p:nvSpPr>
        <p:spPr>
          <a:xfrm>
            <a:off x="971600" y="1340768"/>
            <a:ext cx="7560840" cy="3539430"/>
          </a:xfrm>
          <a:prstGeom prst="rect">
            <a:avLst/>
          </a:prstGeom>
        </p:spPr>
        <p:txBody>
          <a:bodyPr wrap="square">
            <a:spAutoFit/>
          </a:bodyPr>
          <a:lstStyle/>
          <a:p>
            <a:r>
              <a:rPr lang="ja-JP" altLang="ja-JP" sz="2000" dirty="0"/>
              <a:t>１</a:t>
            </a:r>
            <a:r>
              <a:rPr lang="ja-JP" altLang="ja-JP" sz="2000" dirty="0" smtClean="0"/>
              <a:t>．</a:t>
            </a:r>
            <a:r>
              <a:rPr lang="ja-JP" altLang="en-US" sz="2000" dirty="0" smtClean="0"/>
              <a:t>実施日時</a:t>
            </a:r>
            <a:r>
              <a:rPr lang="en-US" altLang="ja-JP" sz="2000" dirty="0" smtClean="0"/>
              <a:t>	</a:t>
            </a:r>
            <a:r>
              <a:rPr lang="ja-JP" altLang="en-US" sz="2000" dirty="0" smtClean="0"/>
              <a:t>：　平成２８年１０月７日（金）１４時～１７時</a:t>
            </a:r>
            <a:endParaRPr lang="en-US" altLang="ja-JP" sz="2000" dirty="0" smtClean="0"/>
          </a:p>
          <a:p>
            <a:r>
              <a:rPr lang="en-US" altLang="ja-JP" sz="2000" dirty="0"/>
              <a:t>  </a:t>
            </a:r>
            <a:endParaRPr lang="ja-JP" altLang="ja-JP" sz="2000" dirty="0"/>
          </a:p>
          <a:p>
            <a:r>
              <a:rPr lang="ja-JP" altLang="ja-JP" sz="2000" dirty="0"/>
              <a:t>２</a:t>
            </a:r>
            <a:r>
              <a:rPr lang="ja-JP" altLang="ja-JP" sz="2000" dirty="0" smtClean="0"/>
              <a:t>．</a:t>
            </a:r>
            <a:r>
              <a:rPr lang="ja-JP" altLang="en-US" sz="2000" dirty="0" smtClean="0"/>
              <a:t>現地確認者</a:t>
            </a:r>
            <a:r>
              <a:rPr lang="en-US" altLang="ja-JP" sz="2000" dirty="0" smtClean="0"/>
              <a:t>	</a:t>
            </a:r>
            <a:r>
              <a:rPr lang="ja-JP" altLang="en-US" sz="2000" dirty="0" smtClean="0"/>
              <a:t>：　京都大学　岸田准教授</a:t>
            </a:r>
            <a:endParaRPr lang="en-US" altLang="ja-JP" sz="2000" dirty="0" smtClean="0"/>
          </a:p>
          <a:p>
            <a:r>
              <a:rPr lang="en-US" altLang="ja-JP" sz="2000" dirty="0"/>
              <a:t> 	</a:t>
            </a:r>
            <a:r>
              <a:rPr lang="en-US" altLang="ja-JP" sz="2000" dirty="0" smtClean="0"/>
              <a:t>	</a:t>
            </a:r>
            <a:r>
              <a:rPr lang="ja-JP" altLang="en-US" sz="2000" dirty="0" smtClean="0"/>
              <a:t>　　京都</a:t>
            </a:r>
            <a:r>
              <a:rPr lang="ja-JP" altLang="en-US" sz="2000" dirty="0"/>
              <a:t>大学　古川准</a:t>
            </a:r>
            <a:r>
              <a:rPr lang="ja-JP" altLang="en-US" sz="2000" dirty="0" smtClean="0"/>
              <a:t>教授</a:t>
            </a:r>
            <a:endParaRPr lang="en-US" altLang="ja-JP" sz="2000" dirty="0" smtClean="0"/>
          </a:p>
          <a:p>
            <a:r>
              <a:rPr lang="ja-JP" altLang="en-US" sz="2000" dirty="0" smtClean="0"/>
              <a:t>　　　　</a:t>
            </a:r>
            <a:r>
              <a:rPr lang="ja-JP" altLang="en-US" sz="2000" dirty="0"/>
              <a:t>　</a:t>
            </a:r>
            <a:r>
              <a:rPr lang="ja-JP" altLang="en-US" sz="2000" dirty="0" smtClean="0"/>
              <a:t>　　　　　　　　関西</a:t>
            </a:r>
            <a:r>
              <a:rPr lang="ja-JP" altLang="en-US" sz="2000" dirty="0"/>
              <a:t>大学　</a:t>
            </a:r>
            <a:r>
              <a:rPr lang="ja-JP" altLang="en-US" sz="2000" dirty="0" smtClean="0"/>
              <a:t>小山准教授</a:t>
            </a:r>
            <a:endParaRPr lang="ja-JP" altLang="ja-JP" sz="2000" dirty="0"/>
          </a:p>
          <a:p>
            <a:endParaRPr lang="en-US" altLang="ja-JP" sz="2000" dirty="0" smtClean="0"/>
          </a:p>
          <a:p>
            <a:r>
              <a:rPr lang="ja-JP" altLang="en-US" sz="2000" dirty="0" smtClean="0"/>
              <a:t>３．対象路線　　　：中垣内南田原線</a:t>
            </a:r>
            <a:endParaRPr lang="en-US" altLang="ja-JP" sz="2000" dirty="0"/>
          </a:p>
          <a:p>
            <a:endParaRPr lang="ja-JP" altLang="ja-JP" sz="2000" dirty="0"/>
          </a:p>
          <a:p>
            <a:r>
              <a:rPr lang="ja-JP" altLang="en-US" sz="2000" dirty="0" smtClean="0"/>
              <a:t>４</a:t>
            </a:r>
            <a:r>
              <a:rPr lang="ja-JP" altLang="ja-JP" sz="2000" dirty="0" smtClean="0"/>
              <a:t>．</a:t>
            </a:r>
            <a:r>
              <a:rPr lang="ja-JP" altLang="en-US" sz="2000" dirty="0" smtClean="0"/>
              <a:t>現地確認ルート：　右図のとおり</a:t>
            </a:r>
            <a:endParaRPr lang="en-US" altLang="ja-JP" sz="2000" dirty="0" smtClean="0"/>
          </a:p>
          <a:p>
            <a:endParaRPr lang="en-US" altLang="ja-JP" sz="2000" dirty="0" smtClean="0"/>
          </a:p>
          <a:p>
            <a:r>
              <a:rPr lang="en-US" altLang="ja-JP" sz="2400" dirty="0" smtClean="0"/>
              <a:t>	</a:t>
            </a:r>
            <a:endParaRPr lang="ja-JP" altLang="ja-JP" sz="1600" dirty="0" smtClean="0"/>
          </a:p>
        </p:txBody>
      </p:sp>
      <p:sp>
        <p:nvSpPr>
          <p:cNvPr id="9" name="タイトル 1"/>
          <p:cNvSpPr>
            <a:spLocks noGrp="1"/>
          </p:cNvSpPr>
          <p:nvPr>
            <p:ph type="title"/>
          </p:nvPr>
        </p:nvSpPr>
        <p:spPr>
          <a:xfrm>
            <a:off x="457200" y="228600"/>
            <a:ext cx="8229600" cy="914400"/>
          </a:xfrm>
        </p:spPr>
        <p:txBody>
          <a:bodyPr>
            <a:normAutofit/>
          </a:bodyPr>
          <a:lstStyle/>
          <a:p>
            <a:r>
              <a:rPr lang="ja-JP" altLang="en-US" sz="2800" dirty="0">
                <a:latin typeface="HGSｺﾞｼｯｸM" panose="020B0600000000000000" pitchFamily="50" charset="-128"/>
                <a:ea typeface="HGSｺﾞｼｯｸM" panose="020B0600000000000000" pitchFamily="50" charset="-128"/>
              </a:rPr>
              <a:t>２</a:t>
            </a:r>
            <a:r>
              <a:rPr lang="ja-JP" altLang="en-US" sz="2800" dirty="0" smtClean="0">
                <a:latin typeface="HGSｺﾞｼｯｸM" panose="020B0600000000000000" pitchFamily="50" charset="-128"/>
                <a:ea typeface="HGSｺﾞｼｯｸM" panose="020B0600000000000000" pitchFamily="50" charset="-128"/>
              </a:rPr>
              <a:t>．規制区間の解除（緩和）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a:latin typeface="HGSｺﾞｼｯｸM" panose="020B0600000000000000" pitchFamily="50" charset="-128"/>
                <a:ea typeface="HGSｺﾞｼｯｸM" panose="020B0600000000000000" pitchFamily="50" charset="-128"/>
              </a:rPr>
              <a:t>　３）現地確認の概要</a:t>
            </a:r>
          </a:p>
        </p:txBody>
      </p:sp>
      <p:grpSp>
        <p:nvGrpSpPr>
          <p:cNvPr id="2" name="グループ化 1"/>
          <p:cNvGrpSpPr/>
          <p:nvPr/>
        </p:nvGrpSpPr>
        <p:grpSpPr>
          <a:xfrm>
            <a:off x="5069979" y="3074276"/>
            <a:ext cx="3678485" cy="3268779"/>
            <a:chOff x="5004048" y="3074276"/>
            <a:chExt cx="3678485" cy="3268779"/>
          </a:xfrm>
        </p:grpSpPr>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209" t="8664" b="12472"/>
            <a:stretch/>
          </p:blipFill>
          <p:spPr bwMode="auto">
            <a:xfrm>
              <a:off x="5004048" y="3074276"/>
              <a:ext cx="3678485" cy="3268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4" r="41469" b="-18131"/>
            <a:stretch/>
          </p:blipFill>
          <p:spPr bwMode="auto">
            <a:xfrm>
              <a:off x="5076056" y="6093296"/>
              <a:ext cx="792088" cy="216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テキスト ボックス 30"/>
            <p:cNvSpPr txBox="1"/>
            <p:nvPr/>
          </p:nvSpPr>
          <p:spPr>
            <a:xfrm>
              <a:off x="5195362" y="3523645"/>
              <a:ext cx="1282700" cy="368935"/>
            </a:xfrm>
            <a:prstGeom prst="borderCallout2">
              <a:avLst>
                <a:gd name="adj1" fmla="val 31288"/>
                <a:gd name="adj2" fmla="val 103284"/>
                <a:gd name="adj3" fmla="val 34028"/>
                <a:gd name="adj4" fmla="val 126508"/>
                <a:gd name="adj5" fmla="val -54905"/>
                <a:gd name="adj6" fmla="val 142387"/>
              </a:avLst>
            </a:prstGeom>
            <a:solidFill>
              <a:schemeClr val="lt1"/>
            </a:solidFill>
            <a:ln w="28575">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72000" tIns="45720" rIns="72000" bIns="45720" numCol="1" spcCol="0" rtlCol="0" fromWordArt="0" anchor="ctr" anchorCtr="0" forceAA="0" compatLnSpc="1">
              <a:prstTxWarp prst="textNoShape">
                <a:avLst/>
              </a:prstTxWarp>
              <a:noAutofit/>
            </a:bodyPr>
            <a:lstStyle/>
            <a:p>
              <a:pPr algn="just">
                <a:spcAft>
                  <a:spcPts val="0"/>
                </a:spcAft>
              </a:pPr>
              <a:r>
                <a:rPr lang="ja-JP" sz="1100" kern="100" dirty="0">
                  <a:effectLst/>
                  <a:ea typeface="ＭＳ 明朝"/>
                  <a:cs typeface="Times New Roman"/>
                </a:rPr>
                <a:t>枚方土木事務所</a:t>
              </a:r>
            </a:p>
          </p:txBody>
        </p:sp>
        <p:sp>
          <p:nvSpPr>
            <p:cNvPr id="12" name="テキスト ボックス 30"/>
            <p:cNvSpPr txBox="1"/>
            <p:nvPr/>
          </p:nvSpPr>
          <p:spPr>
            <a:xfrm>
              <a:off x="5393270" y="5452046"/>
              <a:ext cx="1282700" cy="368935"/>
            </a:xfrm>
            <a:prstGeom prst="borderCallout2">
              <a:avLst>
                <a:gd name="adj1" fmla="val 31288"/>
                <a:gd name="adj2" fmla="val 103284"/>
                <a:gd name="adj3" fmla="val 34028"/>
                <a:gd name="adj4" fmla="val 126508"/>
                <a:gd name="adj5" fmla="val 133118"/>
                <a:gd name="adj6" fmla="val 180489"/>
              </a:avLst>
            </a:prstGeom>
            <a:solidFill>
              <a:schemeClr val="lt1"/>
            </a:solidFill>
            <a:ln w="28575">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72000" tIns="45720" rIns="72000" bIns="45720" numCol="1" spcCol="0" rtlCol="0" fromWordArt="0" anchor="ctr" anchorCtr="0" forceAA="0" compatLnSpc="1">
              <a:prstTxWarp prst="textNoShape">
                <a:avLst/>
              </a:prstTxWarp>
              <a:noAutofit/>
            </a:bodyPr>
            <a:lstStyle/>
            <a:p>
              <a:pPr algn="just">
                <a:spcAft>
                  <a:spcPts val="0"/>
                </a:spcAft>
              </a:pPr>
              <a:r>
                <a:rPr lang="ja-JP" altLang="en-US" sz="1100" kern="100" dirty="0">
                  <a:ea typeface="ＭＳ 明朝"/>
                  <a:cs typeface="Times New Roman"/>
                </a:rPr>
                <a:t>中垣内南田原線</a:t>
              </a:r>
              <a:endParaRPr lang="ja-JP" sz="1100" kern="100" dirty="0">
                <a:effectLst/>
                <a:ea typeface="ＭＳ 明朝"/>
                <a:cs typeface="Times New Roman"/>
              </a:endParaRPr>
            </a:p>
          </p:txBody>
        </p:sp>
        <p:sp>
          <p:nvSpPr>
            <p:cNvPr id="13" name="円/楕円 12"/>
            <p:cNvSpPr/>
            <p:nvPr/>
          </p:nvSpPr>
          <p:spPr>
            <a:xfrm rot="4258032">
              <a:off x="7650507" y="5846586"/>
              <a:ext cx="155893" cy="237173"/>
            </a:xfrm>
            <a:prstGeom prst="ellipse">
              <a:avLst/>
            </a:prstGeom>
            <a:solidFill>
              <a:srgbClr val="FF0000">
                <a:alpha val="31000"/>
              </a:srgbClr>
            </a:solid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Tree>
    <p:extLst>
      <p:ext uri="{BB962C8B-B14F-4D97-AF65-F5344CB8AC3E}">
        <p14:creationId xmlns:p14="http://schemas.microsoft.com/office/powerpoint/2010/main" val="336041673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70</a:t>
            </a:fld>
            <a:endParaRPr kumimoji="1" lang="ja-JP" altLang="en-US"/>
          </a:p>
        </p:txBody>
      </p:sp>
      <p:sp>
        <p:nvSpPr>
          <p:cNvPr id="8" name="テキスト ボックス 7"/>
          <p:cNvSpPr txBox="1"/>
          <p:nvPr/>
        </p:nvSpPr>
        <p:spPr>
          <a:xfrm>
            <a:off x="1547664" y="6309320"/>
            <a:ext cx="2031325" cy="369332"/>
          </a:xfrm>
          <a:prstGeom prst="rect">
            <a:avLst/>
          </a:prstGeom>
          <a:noFill/>
        </p:spPr>
        <p:txBody>
          <a:bodyPr wrap="none" rtlCol="0">
            <a:spAutoFit/>
          </a:bodyPr>
          <a:lstStyle/>
          <a:p>
            <a:r>
              <a:rPr kumimoji="1" lang="en-US" altLang="ja-JP" dirty="0" smtClean="0"/>
              <a:t>1994</a:t>
            </a:r>
            <a:r>
              <a:rPr kumimoji="1" lang="ja-JP" altLang="en-US" dirty="0" smtClean="0"/>
              <a:t>～</a:t>
            </a:r>
            <a:r>
              <a:rPr kumimoji="1" lang="en-US" altLang="ja-JP" dirty="0" smtClean="0"/>
              <a:t>2004</a:t>
            </a:r>
            <a:r>
              <a:rPr kumimoji="1" lang="ja-JP" altLang="en-US" dirty="0" smtClean="0"/>
              <a:t>（前期）</a:t>
            </a:r>
            <a:endParaRPr kumimoji="1" lang="en-US" altLang="ja-JP" dirty="0" smtClean="0"/>
          </a:p>
        </p:txBody>
      </p:sp>
      <p:sp>
        <p:nvSpPr>
          <p:cNvPr id="9" name="テキスト ボックス 8"/>
          <p:cNvSpPr txBox="1"/>
          <p:nvPr/>
        </p:nvSpPr>
        <p:spPr>
          <a:xfrm>
            <a:off x="5812636" y="6309320"/>
            <a:ext cx="2031325" cy="369332"/>
          </a:xfrm>
          <a:prstGeom prst="rect">
            <a:avLst/>
          </a:prstGeom>
          <a:noFill/>
        </p:spPr>
        <p:txBody>
          <a:bodyPr wrap="none" rtlCol="0">
            <a:spAutoFit/>
          </a:bodyPr>
          <a:lstStyle/>
          <a:p>
            <a:r>
              <a:rPr lang="en-US" altLang="ja-JP" dirty="0"/>
              <a:t>2005</a:t>
            </a:r>
            <a:r>
              <a:rPr kumimoji="1" lang="ja-JP" altLang="en-US" dirty="0" smtClean="0"/>
              <a:t>～</a:t>
            </a:r>
            <a:r>
              <a:rPr kumimoji="1" lang="en-US" altLang="ja-JP" dirty="0" smtClean="0"/>
              <a:t>2015</a:t>
            </a:r>
            <a:r>
              <a:rPr kumimoji="1" lang="ja-JP" altLang="en-US" dirty="0" smtClean="0"/>
              <a:t>（後期）</a:t>
            </a:r>
            <a:endParaRPr kumimoji="1" lang="ja-JP" altLang="en-US" dirty="0"/>
          </a:p>
        </p:txBody>
      </p:sp>
      <p:sp>
        <p:nvSpPr>
          <p:cNvPr id="16" name="タイトル 1"/>
          <p:cNvSpPr txBox="1">
            <a:spLocks/>
          </p:cNvSpPr>
          <p:nvPr/>
        </p:nvSpPr>
        <p:spPr>
          <a:xfrm>
            <a:off x="457200" y="228600"/>
            <a:ext cx="8229600" cy="914400"/>
          </a:xfrm>
          <a:prstGeom prst="rect">
            <a:avLst/>
          </a:prstGeom>
        </p:spPr>
        <p:txBody>
          <a:bodyPr vert="horz" anchor="b" anchorCtr="0">
            <a:normAutofit fontScale="975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smtClean="0">
                <a:latin typeface="HGSｺﾞｼｯｸM" panose="020B0600000000000000" pitchFamily="50" charset="-128"/>
                <a:ea typeface="HGSｺﾞｼｯｸM" panose="020B0600000000000000" pitchFamily="50" charset="-128"/>
              </a:rPr>
              <a:t>４．</a:t>
            </a:r>
            <a:r>
              <a:rPr lang="ja-JP" altLang="en-US" sz="3100" dirty="0" smtClean="0">
                <a:latin typeface="HGSｺﾞｼｯｸM" panose="020B0600000000000000" pitchFamily="50" charset="-128"/>
                <a:ea typeface="HGSｺﾞｼｯｸM" panose="020B0600000000000000" pitchFamily="50" charset="-128"/>
              </a:rPr>
              <a:t>道路防災対策の優先順位付けの検討</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a:t>
            </a:r>
            <a:r>
              <a:rPr lang="en-US" altLang="ja-JP" sz="2700" dirty="0" smtClean="0">
                <a:latin typeface="HGSｺﾞｼｯｸM" panose="020B0600000000000000" pitchFamily="50" charset="-128"/>
                <a:ea typeface="HGSｺﾞｼｯｸM" panose="020B0600000000000000" pitchFamily="50" charset="-128"/>
              </a:rPr>
              <a:t>2</a:t>
            </a:r>
            <a:r>
              <a:rPr lang="ja-JP" altLang="en-US" sz="2200" dirty="0" smtClean="0">
                <a:latin typeface="HGSｺﾞｼｯｸM" panose="020B0600000000000000" pitchFamily="50" charset="-128"/>
                <a:ea typeface="HGSｺﾞｼｯｸM" panose="020B0600000000000000" pitchFamily="50" charset="-128"/>
              </a:rPr>
              <a:t>）大阪府域の</a:t>
            </a:r>
            <a:r>
              <a:rPr lang="ja-JP" altLang="en-US" sz="2200" dirty="0">
                <a:latin typeface="HGSｺﾞｼｯｸM" panose="020B0600000000000000" pitchFamily="50" charset="-128"/>
                <a:ea typeface="HGSｺﾞｼｯｸM" panose="020B0600000000000000" pitchFamily="50" charset="-128"/>
              </a:rPr>
              <a:t>降雨特性の分析（</a:t>
            </a:r>
            <a:r>
              <a:rPr lang="ja-JP" altLang="en-US" sz="2200" dirty="0" smtClean="0">
                <a:latin typeface="HGSｺﾞｼｯｸM" panose="020B0600000000000000" pitchFamily="50" charset="-128"/>
                <a:ea typeface="HGSｺﾞｼｯｸM" panose="020B0600000000000000" pitchFamily="50" charset="-128"/>
              </a:rPr>
              <a:t>１時間雨量 最大値）</a:t>
            </a:r>
            <a:endParaRPr lang="ja-JP" altLang="en-US" sz="2200" dirty="0"/>
          </a:p>
        </p:txBody>
      </p:sp>
      <p:sp>
        <p:nvSpPr>
          <p:cNvPr id="10" name="コンテンツ プレースホルダー 2"/>
          <p:cNvSpPr txBox="1">
            <a:spLocks/>
          </p:cNvSpPr>
          <p:nvPr/>
        </p:nvSpPr>
        <p:spPr>
          <a:xfrm>
            <a:off x="323528" y="1124744"/>
            <a:ext cx="8712968" cy="701731"/>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buFont typeface="Wingdings" panose="05000000000000000000" pitchFamily="2" charset="2"/>
              <a:buChar char="Ø"/>
            </a:pPr>
            <a:r>
              <a:rPr lang="en-US" altLang="ja-JP" sz="1800" dirty="0" smtClean="0"/>
              <a:t>2005</a:t>
            </a:r>
            <a:r>
              <a:rPr lang="ja-JP" altLang="en-US" sz="1800" dirty="0" smtClean="0"/>
              <a:t>年以降では、府内全域で</a:t>
            </a:r>
            <a:r>
              <a:rPr lang="en-US" altLang="ja-JP" sz="1800" dirty="0" smtClean="0"/>
              <a:t>80mm</a:t>
            </a:r>
            <a:r>
              <a:rPr lang="ja-JP" altLang="en-US" sz="1800" dirty="0" smtClean="0"/>
              <a:t>以下の地点が多い。</a:t>
            </a:r>
            <a:endParaRPr lang="en-US" altLang="ja-JP" sz="1800" dirty="0" smtClean="0"/>
          </a:p>
          <a:p>
            <a:pPr>
              <a:buFont typeface="Wingdings" panose="05000000000000000000" pitchFamily="2" charset="2"/>
              <a:buChar char="Ø"/>
            </a:pPr>
            <a:r>
              <a:rPr lang="ja-JP" altLang="en-US" sz="1800" dirty="0" smtClean="0"/>
              <a:t>両期間ともに、北部では複数地点で</a:t>
            </a:r>
            <a:r>
              <a:rPr lang="en-US" altLang="ja-JP" sz="1800" dirty="0" smtClean="0"/>
              <a:t>80mm</a:t>
            </a:r>
            <a:r>
              <a:rPr lang="ja-JP" altLang="en-US" sz="1800" dirty="0" smtClean="0"/>
              <a:t>以上の雨量が観測されている。</a:t>
            </a:r>
            <a:endParaRPr lang="ja-JP" altLang="en-US" sz="1800" dirty="0"/>
          </a:p>
        </p:txBody>
      </p:sp>
      <p:pic>
        <p:nvPicPr>
          <p:cNvPr id="12" name="Picture 2" descr="E:\E_back\hamada\H28\大阪府\確率降雨\画像20170201\1_94.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695" y="1754184"/>
            <a:ext cx="3462338" cy="46148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E:\E_back\hamada\H28\大阪府\確率降雨\画像20170201\1_OV.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1107" y="1749842"/>
            <a:ext cx="3462338" cy="4614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43809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71</a:t>
            </a:fld>
            <a:endParaRPr kumimoji="1" lang="ja-JP" altLang="en-US"/>
          </a:p>
        </p:txBody>
      </p:sp>
      <p:sp>
        <p:nvSpPr>
          <p:cNvPr id="8" name="コンテンツ プレースホルダー 2"/>
          <p:cNvSpPr txBox="1">
            <a:spLocks/>
          </p:cNvSpPr>
          <p:nvPr/>
        </p:nvSpPr>
        <p:spPr>
          <a:xfrm>
            <a:off x="4572000" y="1412776"/>
            <a:ext cx="4248472" cy="173378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buFont typeface="Wingdings" panose="05000000000000000000" pitchFamily="2" charset="2"/>
              <a:buChar char="Ø"/>
            </a:pPr>
            <a:r>
              <a:rPr lang="en-US" altLang="ja-JP" sz="1800" dirty="0" smtClean="0"/>
              <a:t>1994</a:t>
            </a:r>
            <a:r>
              <a:rPr lang="ja-JP" altLang="en-US" sz="1800" dirty="0" smtClean="0"/>
              <a:t>年から観測を継続してる観測所では、両期間の差は、概ね</a:t>
            </a:r>
            <a:r>
              <a:rPr lang="en-US" altLang="ja-JP" sz="1800" dirty="0" smtClean="0"/>
              <a:t>-20</a:t>
            </a:r>
            <a:r>
              <a:rPr lang="ja-JP" altLang="en-US" sz="1800" dirty="0" smtClean="0"/>
              <a:t>～</a:t>
            </a:r>
            <a:r>
              <a:rPr lang="en-US" altLang="ja-JP" sz="1800" dirty="0" smtClean="0"/>
              <a:t>60mm</a:t>
            </a:r>
            <a:r>
              <a:rPr lang="ja-JP" altLang="en-US" sz="1800" dirty="0" smtClean="0"/>
              <a:t>程度で前期の方が大きい傾向にある。</a:t>
            </a:r>
            <a:endParaRPr lang="en-US" altLang="ja-JP" sz="1800" dirty="0" smtClean="0"/>
          </a:p>
          <a:p>
            <a:pPr>
              <a:buFont typeface="Wingdings" panose="05000000000000000000" pitchFamily="2" charset="2"/>
              <a:buChar char="Ø"/>
            </a:pPr>
            <a:r>
              <a:rPr lang="ja-JP" altLang="en-US" sz="1800" dirty="0" smtClean="0"/>
              <a:t>地域による大きな傾向の変化は認められない。</a:t>
            </a:r>
            <a:endParaRPr lang="ja-JP" altLang="en-US" sz="1800" dirty="0"/>
          </a:p>
        </p:txBody>
      </p:sp>
      <p:sp>
        <p:nvSpPr>
          <p:cNvPr id="10" name="タイトル 1"/>
          <p:cNvSpPr txBox="1">
            <a:spLocks/>
          </p:cNvSpPr>
          <p:nvPr/>
        </p:nvSpPr>
        <p:spPr>
          <a:xfrm>
            <a:off x="457200" y="228600"/>
            <a:ext cx="8229600" cy="914400"/>
          </a:xfrm>
          <a:prstGeom prst="rect">
            <a:avLst/>
          </a:prstGeom>
        </p:spPr>
        <p:txBody>
          <a:bodyPr vert="horz" anchor="b" anchorCtr="0">
            <a:normAutofit fontScale="975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smtClean="0">
                <a:latin typeface="HGSｺﾞｼｯｸM" panose="020B0600000000000000" pitchFamily="50" charset="-128"/>
                <a:ea typeface="HGSｺﾞｼｯｸM" panose="020B0600000000000000" pitchFamily="50" charset="-128"/>
              </a:rPr>
              <a:t>４．</a:t>
            </a:r>
            <a:r>
              <a:rPr lang="ja-JP" altLang="en-US" sz="3100" dirty="0" smtClean="0">
                <a:latin typeface="HGSｺﾞｼｯｸM" panose="020B0600000000000000" pitchFamily="50" charset="-128"/>
                <a:ea typeface="HGSｺﾞｼｯｸM" panose="020B0600000000000000" pitchFamily="50" charset="-128"/>
              </a:rPr>
              <a:t>道路防災対策の優先順位付けの検討</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a:t>
            </a:r>
            <a:r>
              <a:rPr lang="en-US" altLang="ja-JP" sz="2700" dirty="0" smtClean="0">
                <a:latin typeface="HGSｺﾞｼｯｸM" panose="020B0600000000000000" pitchFamily="50" charset="-128"/>
                <a:ea typeface="HGSｺﾞｼｯｸM" panose="020B0600000000000000" pitchFamily="50" charset="-128"/>
              </a:rPr>
              <a:t>2</a:t>
            </a:r>
            <a:r>
              <a:rPr lang="ja-JP" altLang="en-US" sz="2200" dirty="0" smtClean="0">
                <a:latin typeface="HGSｺﾞｼｯｸM" panose="020B0600000000000000" pitchFamily="50" charset="-128"/>
                <a:ea typeface="HGSｺﾞｼｯｸM" panose="020B0600000000000000" pitchFamily="50" charset="-128"/>
              </a:rPr>
              <a:t>）大阪府域の</a:t>
            </a:r>
            <a:r>
              <a:rPr lang="ja-JP" altLang="en-US" sz="2200" dirty="0">
                <a:latin typeface="HGSｺﾞｼｯｸM" panose="020B0600000000000000" pitchFamily="50" charset="-128"/>
                <a:ea typeface="HGSｺﾞｼｯｸM" panose="020B0600000000000000" pitchFamily="50" charset="-128"/>
              </a:rPr>
              <a:t>降雨特性の分析（</a:t>
            </a:r>
            <a:r>
              <a:rPr lang="ja-JP" altLang="en-US" sz="2200" dirty="0" smtClean="0">
                <a:latin typeface="HGSｺﾞｼｯｸM" panose="020B0600000000000000" pitchFamily="50" charset="-128"/>
                <a:ea typeface="HGSｺﾞｼｯｸM" panose="020B0600000000000000" pitchFamily="50" charset="-128"/>
              </a:rPr>
              <a:t>１時間雨量　最大値）</a:t>
            </a:r>
            <a:endParaRPr lang="ja-JP" altLang="en-US" sz="2200" dirty="0"/>
          </a:p>
        </p:txBody>
      </p:sp>
      <p:sp>
        <p:nvSpPr>
          <p:cNvPr id="9" name="テキスト ボックス 8"/>
          <p:cNvSpPr txBox="1"/>
          <p:nvPr/>
        </p:nvSpPr>
        <p:spPr>
          <a:xfrm>
            <a:off x="1115616" y="6300028"/>
            <a:ext cx="5314275" cy="369332"/>
          </a:xfrm>
          <a:prstGeom prst="rect">
            <a:avLst/>
          </a:prstGeom>
          <a:noFill/>
        </p:spPr>
        <p:txBody>
          <a:bodyPr wrap="none" rtlCol="0">
            <a:spAutoFit/>
          </a:bodyPr>
          <a:lstStyle/>
          <a:p>
            <a:r>
              <a:rPr lang="ja-JP" altLang="en-US" dirty="0" smtClean="0"/>
              <a:t>（</a:t>
            </a:r>
            <a:r>
              <a:rPr lang="en-US" altLang="ja-JP" dirty="0" smtClean="0"/>
              <a:t>1994</a:t>
            </a:r>
            <a:r>
              <a:rPr lang="ja-JP" altLang="en-US" dirty="0"/>
              <a:t>～</a:t>
            </a:r>
            <a:r>
              <a:rPr lang="en-US" altLang="ja-JP" dirty="0" smtClean="0"/>
              <a:t>2004</a:t>
            </a:r>
            <a:r>
              <a:rPr lang="ja-JP" altLang="en-US" dirty="0" smtClean="0"/>
              <a:t>）－（</a:t>
            </a:r>
            <a:r>
              <a:rPr lang="en-US" altLang="ja-JP" dirty="0"/>
              <a:t> 2005</a:t>
            </a:r>
            <a:r>
              <a:rPr lang="ja-JP" altLang="en-US" dirty="0"/>
              <a:t>～</a:t>
            </a:r>
            <a:r>
              <a:rPr lang="en-US" altLang="ja-JP" dirty="0"/>
              <a:t>2015 </a:t>
            </a:r>
            <a:r>
              <a:rPr lang="ja-JP" altLang="en-US" dirty="0" smtClean="0"/>
              <a:t>）</a:t>
            </a:r>
            <a:r>
              <a:rPr lang="en-US" altLang="ja-JP" dirty="0" smtClean="0"/>
              <a:t>【</a:t>
            </a:r>
            <a:r>
              <a:rPr lang="ja-JP" altLang="en-US" dirty="0" smtClean="0"/>
              <a:t>以下、前期－後期</a:t>
            </a:r>
            <a:r>
              <a:rPr lang="en-US" altLang="ja-JP" dirty="0" smtClean="0"/>
              <a:t>】</a:t>
            </a:r>
            <a:endParaRPr lang="en-US" altLang="ja-JP"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3213" y="3212976"/>
            <a:ext cx="3456432" cy="2900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descr="E:\E_back\hamada\H28\大阪府\確率降雨\画像20170201\1_sa.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6" y="1347315"/>
            <a:ext cx="3739325" cy="4984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05707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72</a:t>
            </a:fld>
            <a:endParaRPr kumimoji="1" lang="ja-JP" altLang="en-US"/>
          </a:p>
        </p:txBody>
      </p:sp>
      <p:sp>
        <p:nvSpPr>
          <p:cNvPr id="11" name="タイトル 1"/>
          <p:cNvSpPr txBox="1">
            <a:spLocks/>
          </p:cNvSpPr>
          <p:nvPr/>
        </p:nvSpPr>
        <p:spPr>
          <a:xfrm>
            <a:off x="457200" y="228600"/>
            <a:ext cx="8229600" cy="914400"/>
          </a:xfrm>
          <a:prstGeom prst="rect">
            <a:avLst/>
          </a:prstGeom>
        </p:spPr>
        <p:txBody>
          <a:bodyPr vert="horz" anchor="b" anchorCtr="0">
            <a:normAutofit fontScale="975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smtClean="0">
                <a:latin typeface="HGSｺﾞｼｯｸM" panose="020B0600000000000000" pitchFamily="50" charset="-128"/>
                <a:ea typeface="HGSｺﾞｼｯｸM" panose="020B0600000000000000" pitchFamily="50" charset="-128"/>
              </a:rPr>
              <a:t>４．</a:t>
            </a:r>
            <a:r>
              <a:rPr lang="ja-JP" altLang="en-US" sz="3100" dirty="0" smtClean="0">
                <a:latin typeface="HGSｺﾞｼｯｸM" panose="020B0600000000000000" pitchFamily="50" charset="-128"/>
                <a:ea typeface="HGSｺﾞｼｯｸM" panose="020B0600000000000000" pitchFamily="50" charset="-128"/>
              </a:rPr>
              <a:t>道路防災対策の優先順位付けの検討</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a:t>
            </a:r>
            <a:r>
              <a:rPr lang="en-US" altLang="ja-JP" sz="2700" dirty="0" smtClean="0">
                <a:latin typeface="HGSｺﾞｼｯｸM" panose="020B0600000000000000" pitchFamily="50" charset="-128"/>
                <a:ea typeface="HGSｺﾞｼｯｸM" panose="020B0600000000000000" pitchFamily="50" charset="-128"/>
              </a:rPr>
              <a:t>2</a:t>
            </a:r>
            <a:r>
              <a:rPr lang="ja-JP" altLang="en-US" sz="2200" dirty="0" smtClean="0">
                <a:latin typeface="HGSｺﾞｼｯｸM" panose="020B0600000000000000" pitchFamily="50" charset="-128"/>
                <a:ea typeface="HGSｺﾞｼｯｸM" panose="020B0600000000000000" pitchFamily="50" charset="-128"/>
              </a:rPr>
              <a:t>）大阪府域の</a:t>
            </a:r>
            <a:r>
              <a:rPr lang="ja-JP" altLang="en-US" sz="2200" dirty="0">
                <a:latin typeface="HGSｺﾞｼｯｸM" panose="020B0600000000000000" pitchFamily="50" charset="-128"/>
                <a:ea typeface="HGSｺﾞｼｯｸM" panose="020B0600000000000000" pitchFamily="50" charset="-128"/>
              </a:rPr>
              <a:t>降雨特性の分析（</a:t>
            </a:r>
            <a:r>
              <a:rPr lang="en-US" altLang="ja-JP" sz="2200" dirty="0" smtClean="0">
                <a:latin typeface="HGSｺﾞｼｯｸM" panose="020B0600000000000000" pitchFamily="50" charset="-128"/>
                <a:ea typeface="HGSｺﾞｼｯｸM" panose="020B0600000000000000" pitchFamily="50" charset="-128"/>
              </a:rPr>
              <a:t>24</a:t>
            </a:r>
            <a:r>
              <a:rPr lang="ja-JP" altLang="en-US" sz="2200" dirty="0" smtClean="0">
                <a:latin typeface="HGSｺﾞｼｯｸM" panose="020B0600000000000000" pitchFamily="50" charset="-128"/>
                <a:ea typeface="HGSｺﾞｼｯｸM" panose="020B0600000000000000" pitchFamily="50" charset="-128"/>
              </a:rPr>
              <a:t>時間雨量　最大値）</a:t>
            </a:r>
            <a:endParaRPr lang="ja-JP" altLang="en-US" sz="2200" dirty="0"/>
          </a:p>
        </p:txBody>
      </p:sp>
      <p:sp>
        <p:nvSpPr>
          <p:cNvPr id="9" name="テキスト ボックス 8"/>
          <p:cNvSpPr txBox="1"/>
          <p:nvPr/>
        </p:nvSpPr>
        <p:spPr>
          <a:xfrm>
            <a:off x="1547664" y="6310899"/>
            <a:ext cx="2031325" cy="369332"/>
          </a:xfrm>
          <a:prstGeom prst="rect">
            <a:avLst/>
          </a:prstGeom>
          <a:noFill/>
        </p:spPr>
        <p:txBody>
          <a:bodyPr wrap="none" rtlCol="0">
            <a:spAutoFit/>
          </a:bodyPr>
          <a:lstStyle/>
          <a:p>
            <a:r>
              <a:rPr kumimoji="1" lang="en-US" altLang="ja-JP" dirty="0" smtClean="0"/>
              <a:t>1994</a:t>
            </a:r>
            <a:r>
              <a:rPr kumimoji="1" lang="ja-JP" altLang="en-US" dirty="0" smtClean="0"/>
              <a:t>～</a:t>
            </a:r>
            <a:r>
              <a:rPr kumimoji="1" lang="en-US" altLang="ja-JP" dirty="0" smtClean="0"/>
              <a:t>2004</a:t>
            </a:r>
            <a:r>
              <a:rPr kumimoji="1" lang="ja-JP" altLang="en-US" dirty="0" smtClean="0"/>
              <a:t>（前期）</a:t>
            </a:r>
            <a:endParaRPr kumimoji="1" lang="en-US" altLang="ja-JP" dirty="0" smtClean="0"/>
          </a:p>
        </p:txBody>
      </p:sp>
      <p:sp>
        <p:nvSpPr>
          <p:cNvPr id="10" name="テキスト ボックス 9"/>
          <p:cNvSpPr txBox="1"/>
          <p:nvPr/>
        </p:nvSpPr>
        <p:spPr>
          <a:xfrm>
            <a:off x="5812636" y="6310899"/>
            <a:ext cx="2031325" cy="369332"/>
          </a:xfrm>
          <a:prstGeom prst="rect">
            <a:avLst/>
          </a:prstGeom>
          <a:noFill/>
        </p:spPr>
        <p:txBody>
          <a:bodyPr wrap="none" rtlCol="0">
            <a:spAutoFit/>
          </a:bodyPr>
          <a:lstStyle/>
          <a:p>
            <a:r>
              <a:rPr lang="en-US" altLang="ja-JP" dirty="0"/>
              <a:t>2005</a:t>
            </a:r>
            <a:r>
              <a:rPr kumimoji="1" lang="ja-JP" altLang="en-US" dirty="0" smtClean="0"/>
              <a:t>～</a:t>
            </a:r>
            <a:r>
              <a:rPr kumimoji="1" lang="en-US" altLang="ja-JP" dirty="0" smtClean="0"/>
              <a:t>2015</a:t>
            </a:r>
            <a:r>
              <a:rPr kumimoji="1" lang="ja-JP" altLang="en-US" dirty="0" smtClean="0"/>
              <a:t>（後期）</a:t>
            </a:r>
            <a:endParaRPr kumimoji="1" lang="ja-JP" altLang="en-US" dirty="0"/>
          </a:p>
        </p:txBody>
      </p:sp>
      <p:sp>
        <p:nvSpPr>
          <p:cNvPr id="2" name="正方形/長方形 1"/>
          <p:cNvSpPr/>
          <p:nvPr/>
        </p:nvSpPr>
        <p:spPr>
          <a:xfrm>
            <a:off x="323528" y="1143000"/>
            <a:ext cx="8640960" cy="646331"/>
          </a:xfrm>
          <a:prstGeom prst="rect">
            <a:avLst/>
          </a:prstGeom>
        </p:spPr>
        <p:txBody>
          <a:bodyPr wrap="square">
            <a:spAutoFit/>
          </a:bodyPr>
          <a:lstStyle/>
          <a:p>
            <a:pPr>
              <a:buFont typeface="Wingdings" panose="05000000000000000000" pitchFamily="2" charset="2"/>
              <a:buChar char="Ø"/>
            </a:pPr>
            <a:r>
              <a:rPr lang="ja-JP" altLang="en-US" dirty="0" smtClean="0"/>
              <a:t>北部で</a:t>
            </a:r>
            <a:r>
              <a:rPr lang="en-US" altLang="ja-JP" dirty="0" smtClean="0"/>
              <a:t>260mm</a:t>
            </a:r>
            <a:r>
              <a:rPr lang="ja-JP" altLang="en-US" dirty="0" smtClean="0"/>
              <a:t>以上、中部で</a:t>
            </a:r>
            <a:r>
              <a:rPr lang="en-US" altLang="ja-JP" dirty="0" smtClean="0"/>
              <a:t>180mm</a:t>
            </a:r>
            <a:r>
              <a:rPr lang="ja-JP" altLang="en-US" dirty="0" smtClean="0"/>
              <a:t>以下、南部で</a:t>
            </a:r>
            <a:r>
              <a:rPr lang="en-US" altLang="ja-JP" dirty="0" smtClean="0"/>
              <a:t>220mm</a:t>
            </a:r>
            <a:r>
              <a:rPr lang="ja-JP" altLang="en-US" dirty="0" smtClean="0"/>
              <a:t>以上となる地点が多い傾向にあり、山際</a:t>
            </a:r>
            <a:r>
              <a:rPr lang="ja-JP" altLang="en-US" dirty="0"/>
              <a:t>で多く降っている</a:t>
            </a:r>
            <a:r>
              <a:rPr lang="ja-JP" altLang="en-US" dirty="0" smtClean="0"/>
              <a:t>。</a:t>
            </a:r>
            <a:endParaRPr lang="en-US" altLang="ja-JP" dirty="0"/>
          </a:p>
        </p:txBody>
      </p:sp>
      <p:pic>
        <p:nvPicPr>
          <p:cNvPr id="12" name="Picture 2" descr="E:\E_back\hamada\H28\大阪府\確率降雨\画像20170201\24r_94.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1731098"/>
            <a:ext cx="3462338" cy="46148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E:\E_back\hamada\H28\大阪府\確率降雨\画像20170201\24r_OV.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1731098"/>
            <a:ext cx="3462338" cy="4614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32635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73</a:t>
            </a:fld>
            <a:endParaRPr kumimoji="1" lang="ja-JP" altLang="en-US"/>
          </a:p>
        </p:txBody>
      </p:sp>
      <p:sp>
        <p:nvSpPr>
          <p:cNvPr id="9" name="コンテンツ プレースホルダー 2"/>
          <p:cNvSpPr txBox="1">
            <a:spLocks/>
          </p:cNvSpPr>
          <p:nvPr/>
        </p:nvSpPr>
        <p:spPr>
          <a:xfrm>
            <a:off x="4548112" y="1412776"/>
            <a:ext cx="4344368" cy="193027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buFont typeface="Wingdings" panose="05000000000000000000" pitchFamily="2" charset="2"/>
              <a:buChar char="Ø"/>
            </a:pPr>
            <a:r>
              <a:rPr lang="en-US" altLang="ja-JP" sz="1800" dirty="0" smtClean="0"/>
              <a:t>1994</a:t>
            </a:r>
            <a:r>
              <a:rPr lang="ja-JP" altLang="en-US" sz="1800" dirty="0"/>
              <a:t>年から観測を継続してる観測所で</a:t>
            </a:r>
            <a:r>
              <a:rPr lang="ja-JP" altLang="en-US" sz="1800" dirty="0" smtClean="0"/>
              <a:t>は、両期間</a:t>
            </a:r>
            <a:r>
              <a:rPr lang="ja-JP" altLang="en-US" sz="1800" dirty="0"/>
              <a:t>の差</a:t>
            </a:r>
            <a:r>
              <a:rPr lang="ja-JP" altLang="en-US" sz="1800" dirty="0" smtClean="0"/>
              <a:t>は、概ね</a:t>
            </a:r>
            <a:r>
              <a:rPr lang="en-US" altLang="ja-JP" sz="1800" dirty="0" smtClean="0"/>
              <a:t>-</a:t>
            </a:r>
            <a:r>
              <a:rPr lang="en-US" altLang="ja-JP" sz="1800" dirty="0"/>
              <a:t>40</a:t>
            </a:r>
            <a:r>
              <a:rPr lang="ja-JP" altLang="en-US" sz="1800" dirty="0"/>
              <a:t>～</a:t>
            </a:r>
            <a:r>
              <a:rPr lang="en-US" altLang="ja-JP" sz="1800" dirty="0"/>
              <a:t>40mm</a:t>
            </a:r>
            <a:r>
              <a:rPr lang="ja-JP" altLang="en-US" sz="1800" dirty="0" smtClean="0"/>
              <a:t>程度となっている。</a:t>
            </a:r>
            <a:endParaRPr lang="en-US" altLang="ja-JP" sz="1800" dirty="0" smtClean="0"/>
          </a:p>
          <a:p>
            <a:pPr>
              <a:buFont typeface="Wingdings" panose="05000000000000000000" pitchFamily="2" charset="2"/>
              <a:buChar char="Ø"/>
            </a:pPr>
            <a:r>
              <a:rPr lang="ja-JP" altLang="en-US" sz="1800" dirty="0" smtClean="0"/>
              <a:t>山際で差が大きくなっており、北部では後期、中部・南部では前期の雨量が大きい傾向にある。</a:t>
            </a:r>
            <a:endParaRPr lang="ja-JP" altLang="en-US" sz="1800" dirty="0"/>
          </a:p>
        </p:txBody>
      </p:sp>
      <p:sp>
        <p:nvSpPr>
          <p:cNvPr id="10" name="タイトル 1"/>
          <p:cNvSpPr txBox="1">
            <a:spLocks/>
          </p:cNvSpPr>
          <p:nvPr/>
        </p:nvSpPr>
        <p:spPr>
          <a:xfrm>
            <a:off x="457200" y="228600"/>
            <a:ext cx="8229600" cy="914400"/>
          </a:xfrm>
          <a:prstGeom prst="rect">
            <a:avLst/>
          </a:prstGeom>
        </p:spPr>
        <p:txBody>
          <a:bodyPr vert="horz" anchor="b" anchorCtr="0">
            <a:normAutofit fontScale="975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４．</a:t>
            </a:r>
            <a:r>
              <a:rPr lang="ja-JP" altLang="en-US" sz="3100" dirty="0">
                <a:latin typeface="HGSｺﾞｼｯｸM" panose="020B0600000000000000" pitchFamily="50" charset="-128"/>
                <a:ea typeface="HGSｺﾞｼｯｸM" panose="020B0600000000000000" pitchFamily="50" charset="-128"/>
              </a:rPr>
              <a:t>道路防災対策の優先順位付けの検討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700" dirty="0">
                <a:latin typeface="HGSｺﾞｼｯｸM" panose="020B0600000000000000" pitchFamily="50" charset="-128"/>
                <a:ea typeface="HGSｺﾞｼｯｸM" panose="020B0600000000000000" pitchFamily="50" charset="-128"/>
              </a:rPr>
              <a:t>2</a:t>
            </a:r>
            <a:r>
              <a:rPr lang="ja-JP" altLang="en-US" sz="2200" dirty="0">
                <a:latin typeface="HGSｺﾞｼｯｸM" panose="020B0600000000000000" pitchFamily="50" charset="-128"/>
                <a:ea typeface="HGSｺﾞｼｯｸM" panose="020B0600000000000000" pitchFamily="50" charset="-128"/>
              </a:rPr>
              <a:t>）大阪府域の降雨特性の分析（</a:t>
            </a:r>
            <a:r>
              <a:rPr lang="en-US" altLang="ja-JP" sz="2200" dirty="0">
                <a:latin typeface="HGSｺﾞｼｯｸM" panose="020B0600000000000000" pitchFamily="50" charset="-128"/>
                <a:ea typeface="HGSｺﾞｼｯｸM" panose="020B0600000000000000" pitchFamily="50" charset="-128"/>
              </a:rPr>
              <a:t>24</a:t>
            </a:r>
            <a:r>
              <a:rPr lang="ja-JP" altLang="en-US" sz="2200" dirty="0">
                <a:latin typeface="HGSｺﾞｼｯｸM" panose="020B0600000000000000" pitchFamily="50" charset="-128"/>
                <a:ea typeface="HGSｺﾞｼｯｸM" panose="020B0600000000000000" pitchFamily="50" charset="-128"/>
              </a:rPr>
              <a:t>時間雨量　最大値）</a:t>
            </a:r>
            <a:endParaRPr lang="ja-JP" altLang="en-US" sz="2200" dirty="0"/>
          </a:p>
        </p:txBody>
      </p:sp>
      <p:sp>
        <p:nvSpPr>
          <p:cNvPr id="8" name="テキスト ボックス 7"/>
          <p:cNvSpPr txBox="1"/>
          <p:nvPr/>
        </p:nvSpPr>
        <p:spPr>
          <a:xfrm>
            <a:off x="1937028" y="6324820"/>
            <a:ext cx="1338828" cy="369332"/>
          </a:xfrm>
          <a:prstGeom prst="rect">
            <a:avLst/>
          </a:prstGeom>
          <a:noFill/>
        </p:spPr>
        <p:txBody>
          <a:bodyPr wrap="none" rtlCol="0">
            <a:spAutoFit/>
          </a:bodyPr>
          <a:lstStyle/>
          <a:p>
            <a:r>
              <a:rPr lang="ja-JP" altLang="en-US" dirty="0" smtClean="0"/>
              <a:t>前期－後期</a:t>
            </a:r>
            <a:endParaRPr lang="en-US" altLang="ja-JP"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2338" y="3449534"/>
            <a:ext cx="3470148" cy="2859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descr="E:\E_back\hamada\H28\大阪府\確率降雨\画像20170201\24r_sa.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779" y="1370129"/>
            <a:ext cx="3739325" cy="4984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16663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74</a:t>
            </a:fld>
            <a:endParaRPr kumimoji="1" lang="ja-JP" altLang="en-US"/>
          </a:p>
        </p:txBody>
      </p:sp>
      <p:sp>
        <p:nvSpPr>
          <p:cNvPr id="16" name="タイトル 1"/>
          <p:cNvSpPr txBox="1">
            <a:spLocks/>
          </p:cNvSpPr>
          <p:nvPr/>
        </p:nvSpPr>
        <p:spPr>
          <a:xfrm>
            <a:off x="457200" y="228600"/>
            <a:ext cx="8229600" cy="914400"/>
          </a:xfrm>
          <a:prstGeom prst="rect">
            <a:avLst/>
          </a:prstGeom>
        </p:spPr>
        <p:txBody>
          <a:bodyPr vert="horz" anchor="b" anchorCtr="0">
            <a:normAutofit fontScale="825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４．</a:t>
            </a:r>
            <a:r>
              <a:rPr lang="ja-JP" altLang="en-US" sz="3100" dirty="0">
                <a:latin typeface="HGSｺﾞｼｯｸM" panose="020B0600000000000000" pitchFamily="50" charset="-128"/>
                <a:ea typeface="HGSｺﾞｼｯｸM" panose="020B0600000000000000" pitchFamily="50" charset="-128"/>
              </a:rPr>
              <a:t>道路防災対策の優先順位付けの検討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700" dirty="0">
                <a:latin typeface="HGSｺﾞｼｯｸM" panose="020B0600000000000000" pitchFamily="50" charset="-128"/>
                <a:ea typeface="HGSｺﾞｼｯｸM" panose="020B0600000000000000" pitchFamily="50" charset="-128"/>
              </a:rPr>
              <a:t>2</a:t>
            </a:r>
            <a:r>
              <a:rPr lang="ja-JP" altLang="en-US" sz="2200" dirty="0">
                <a:latin typeface="HGSｺﾞｼｯｸM" panose="020B0600000000000000" pitchFamily="50" charset="-128"/>
                <a:ea typeface="HGSｺﾞｼｯｸM" panose="020B0600000000000000" pitchFamily="50" charset="-128"/>
              </a:rPr>
              <a:t>）大阪府域の降雨特性の分析（</a:t>
            </a:r>
            <a:r>
              <a:rPr lang="en-US" altLang="ja-JP" sz="2200" dirty="0">
                <a:latin typeface="HGSｺﾞｼｯｸM" panose="020B0600000000000000" pitchFamily="50" charset="-128"/>
                <a:ea typeface="HGSｺﾞｼｯｸM" panose="020B0600000000000000" pitchFamily="50" charset="-128"/>
              </a:rPr>
              <a:t>24</a:t>
            </a:r>
            <a:r>
              <a:rPr lang="ja-JP" altLang="en-US" sz="2200" dirty="0">
                <a:latin typeface="HGSｺﾞｼｯｸM" panose="020B0600000000000000" pitchFamily="50" charset="-128"/>
                <a:ea typeface="HGSｺﾞｼｯｸM" panose="020B0600000000000000" pitchFamily="50" charset="-128"/>
              </a:rPr>
              <a:t>時間雨量　</a:t>
            </a:r>
            <a:r>
              <a:rPr lang="en-US" altLang="ja-JP" sz="2200" dirty="0">
                <a:latin typeface="HGSｺﾞｼｯｸM" panose="020B0600000000000000" pitchFamily="50" charset="-128"/>
                <a:ea typeface="HGSｺﾞｼｯｸM" panose="020B0600000000000000" pitchFamily="50" charset="-128"/>
              </a:rPr>
              <a:t>100mm</a:t>
            </a:r>
            <a:r>
              <a:rPr lang="ja-JP" altLang="en-US" sz="2200" dirty="0">
                <a:latin typeface="HGSｺﾞｼｯｸM" panose="020B0600000000000000" pitchFamily="50" charset="-128"/>
                <a:ea typeface="HGSｺﾞｼｯｸM" panose="020B0600000000000000" pitchFamily="50" charset="-128"/>
              </a:rPr>
              <a:t>を超える回数）</a:t>
            </a:r>
            <a:endParaRPr lang="ja-JP" altLang="en-US" sz="2200" dirty="0"/>
          </a:p>
        </p:txBody>
      </p:sp>
      <p:sp>
        <p:nvSpPr>
          <p:cNvPr id="11" name="テキスト ボックス 10"/>
          <p:cNvSpPr txBox="1"/>
          <p:nvPr/>
        </p:nvSpPr>
        <p:spPr>
          <a:xfrm>
            <a:off x="1547664" y="6300470"/>
            <a:ext cx="2031325" cy="369332"/>
          </a:xfrm>
          <a:prstGeom prst="rect">
            <a:avLst/>
          </a:prstGeom>
          <a:noFill/>
        </p:spPr>
        <p:txBody>
          <a:bodyPr wrap="none" rtlCol="0">
            <a:spAutoFit/>
          </a:bodyPr>
          <a:lstStyle/>
          <a:p>
            <a:r>
              <a:rPr kumimoji="1" lang="en-US" altLang="ja-JP" dirty="0" smtClean="0"/>
              <a:t>1994</a:t>
            </a:r>
            <a:r>
              <a:rPr kumimoji="1" lang="ja-JP" altLang="en-US" dirty="0" smtClean="0"/>
              <a:t>～</a:t>
            </a:r>
            <a:r>
              <a:rPr kumimoji="1" lang="en-US" altLang="ja-JP" dirty="0" smtClean="0"/>
              <a:t>2004</a:t>
            </a:r>
            <a:r>
              <a:rPr kumimoji="1" lang="ja-JP" altLang="en-US" dirty="0" smtClean="0"/>
              <a:t>（前期）</a:t>
            </a:r>
            <a:endParaRPr kumimoji="1" lang="en-US" altLang="ja-JP" dirty="0" smtClean="0"/>
          </a:p>
        </p:txBody>
      </p:sp>
      <p:sp>
        <p:nvSpPr>
          <p:cNvPr id="12" name="テキスト ボックス 11"/>
          <p:cNvSpPr txBox="1"/>
          <p:nvPr/>
        </p:nvSpPr>
        <p:spPr>
          <a:xfrm>
            <a:off x="5812636" y="6300470"/>
            <a:ext cx="2031325" cy="369332"/>
          </a:xfrm>
          <a:prstGeom prst="rect">
            <a:avLst/>
          </a:prstGeom>
          <a:noFill/>
        </p:spPr>
        <p:txBody>
          <a:bodyPr wrap="none" rtlCol="0">
            <a:spAutoFit/>
          </a:bodyPr>
          <a:lstStyle/>
          <a:p>
            <a:r>
              <a:rPr lang="en-US" altLang="ja-JP" dirty="0"/>
              <a:t>2005</a:t>
            </a:r>
            <a:r>
              <a:rPr kumimoji="1" lang="ja-JP" altLang="en-US" dirty="0" smtClean="0"/>
              <a:t>～</a:t>
            </a:r>
            <a:r>
              <a:rPr kumimoji="1" lang="en-US" altLang="ja-JP" dirty="0" smtClean="0"/>
              <a:t>2015</a:t>
            </a:r>
            <a:r>
              <a:rPr kumimoji="1" lang="ja-JP" altLang="en-US" dirty="0" smtClean="0"/>
              <a:t>（後期）</a:t>
            </a:r>
            <a:endParaRPr kumimoji="1" lang="ja-JP" altLang="en-US" dirty="0"/>
          </a:p>
        </p:txBody>
      </p:sp>
      <p:sp>
        <p:nvSpPr>
          <p:cNvPr id="2" name="正方形/長方形 1"/>
          <p:cNvSpPr/>
          <p:nvPr/>
        </p:nvSpPr>
        <p:spPr>
          <a:xfrm>
            <a:off x="323528" y="1143000"/>
            <a:ext cx="8496944" cy="646331"/>
          </a:xfrm>
          <a:prstGeom prst="rect">
            <a:avLst/>
          </a:prstGeom>
        </p:spPr>
        <p:txBody>
          <a:bodyPr wrap="square">
            <a:spAutoFit/>
          </a:bodyPr>
          <a:lstStyle/>
          <a:p>
            <a:pPr>
              <a:buFont typeface="Wingdings" panose="05000000000000000000" pitchFamily="2" charset="2"/>
              <a:buChar char="Ø"/>
            </a:pPr>
            <a:r>
              <a:rPr lang="ja-JP" altLang="en-US" dirty="0" smtClean="0"/>
              <a:t>北部・南部で</a:t>
            </a:r>
            <a:r>
              <a:rPr lang="en-US" altLang="ja-JP" dirty="0" smtClean="0"/>
              <a:t>10</a:t>
            </a:r>
            <a:r>
              <a:rPr lang="ja-JP" altLang="en-US" dirty="0"/>
              <a:t>回</a:t>
            </a:r>
            <a:r>
              <a:rPr lang="ja-JP" altLang="en-US" dirty="0" smtClean="0"/>
              <a:t>以上の地点が多く、中部では</a:t>
            </a:r>
            <a:r>
              <a:rPr lang="en-US" altLang="ja-JP" dirty="0" smtClean="0"/>
              <a:t>6</a:t>
            </a:r>
            <a:r>
              <a:rPr lang="ja-JP" altLang="en-US" dirty="0"/>
              <a:t>回</a:t>
            </a:r>
            <a:r>
              <a:rPr lang="ja-JP" altLang="en-US" dirty="0" smtClean="0"/>
              <a:t>以下と相対的に少ない傾向にあり、山際で多くなって</a:t>
            </a:r>
            <a:r>
              <a:rPr lang="ja-JP" altLang="en-US" dirty="0"/>
              <a:t>いる</a:t>
            </a:r>
            <a:r>
              <a:rPr lang="ja-JP" altLang="en-US" dirty="0" smtClean="0"/>
              <a:t>。</a:t>
            </a:r>
            <a:endParaRPr lang="en-US" altLang="ja-JP" dirty="0"/>
          </a:p>
        </p:txBody>
      </p:sp>
      <p:pic>
        <p:nvPicPr>
          <p:cNvPr id="10" name="Picture 2" descr="E:\E_back\hamada\H28\大阪府\確率降雨\画像20170201\24rc_94.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1735357"/>
            <a:ext cx="3462338" cy="46148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E:\E_back\hamada\H28\大阪府\確率降雨\画像20170201\24rc_OV.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1735509"/>
            <a:ext cx="3462338" cy="4614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94486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75</a:t>
            </a:fld>
            <a:endParaRPr kumimoji="1" lang="ja-JP" altLang="en-US"/>
          </a:p>
        </p:txBody>
      </p:sp>
      <p:sp>
        <p:nvSpPr>
          <p:cNvPr id="8" name="コンテンツ プレースホルダー 2"/>
          <p:cNvSpPr txBox="1">
            <a:spLocks/>
          </p:cNvSpPr>
          <p:nvPr/>
        </p:nvSpPr>
        <p:spPr>
          <a:xfrm>
            <a:off x="4512880" y="1412776"/>
            <a:ext cx="4173920" cy="18722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buFont typeface="Wingdings" panose="05000000000000000000" pitchFamily="2" charset="2"/>
              <a:buChar char="Ø"/>
            </a:pPr>
            <a:r>
              <a:rPr lang="en-US" altLang="ja-JP" sz="1800" dirty="0" smtClean="0"/>
              <a:t>1994</a:t>
            </a:r>
            <a:r>
              <a:rPr lang="ja-JP" altLang="en-US" sz="1800" dirty="0"/>
              <a:t>年から観測を継続してる観測所で</a:t>
            </a:r>
            <a:r>
              <a:rPr lang="ja-JP" altLang="en-US" sz="1800" dirty="0" smtClean="0"/>
              <a:t>は、両期間の差は、概ね</a:t>
            </a:r>
            <a:r>
              <a:rPr lang="en-US" altLang="ja-JP" sz="1800" dirty="0" smtClean="0"/>
              <a:t>4~10</a:t>
            </a:r>
            <a:r>
              <a:rPr lang="ja-JP" altLang="en-US" sz="1800" dirty="0" smtClean="0"/>
              <a:t>回程度となっており、前期の回数が多い傾向にある。</a:t>
            </a:r>
            <a:endParaRPr lang="en-US" altLang="ja-JP" sz="1800" dirty="0" smtClean="0"/>
          </a:p>
          <a:p>
            <a:pPr>
              <a:buFont typeface="Wingdings" panose="05000000000000000000" pitchFamily="2" charset="2"/>
              <a:buChar char="Ø"/>
            </a:pPr>
            <a:r>
              <a:rPr lang="ja-JP" altLang="en-US" sz="1800" dirty="0"/>
              <a:t>特</a:t>
            </a:r>
            <a:r>
              <a:rPr lang="ja-JP" altLang="en-US" sz="1800" dirty="0" smtClean="0"/>
              <a:t>に</a:t>
            </a:r>
            <a:r>
              <a:rPr lang="ja-JP" altLang="en-US" sz="1800" dirty="0"/>
              <a:t>、</a:t>
            </a:r>
            <a:r>
              <a:rPr lang="ja-JP" altLang="en-US" sz="1800" dirty="0" smtClean="0"/>
              <a:t>北部ではその傾向が強くなっている。</a:t>
            </a:r>
            <a:endParaRPr lang="ja-JP" altLang="en-US" sz="1800" dirty="0"/>
          </a:p>
        </p:txBody>
      </p:sp>
      <p:sp>
        <p:nvSpPr>
          <p:cNvPr id="10" name="タイトル 1"/>
          <p:cNvSpPr txBox="1">
            <a:spLocks/>
          </p:cNvSpPr>
          <p:nvPr/>
        </p:nvSpPr>
        <p:spPr>
          <a:xfrm>
            <a:off x="457200" y="228600"/>
            <a:ext cx="8229600" cy="914400"/>
          </a:xfrm>
          <a:prstGeom prst="rect">
            <a:avLst/>
          </a:prstGeom>
        </p:spPr>
        <p:txBody>
          <a:bodyPr vert="horz" anchor="b" anchorCtr="0">
            <a:normAutofit fontScale="825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４．</a:t>
            </a:r>
            <a:r>
              <a:rPr lang="ja-JP" altLang="en-US" sz="3100" dirty="0">
                <a:latin typeface="HGSｺﾞｼｯｸM" panose="020B0600000000000000" pitchFamily="50" charset="-128"/>
                <a:ea typeface="HGSｺﾞｼｯｸM" panose="020B0600000000000000" pitchFamily="50" charset="-128"/>
              </a:rPr>
              <a:t>道路防災対策の優先順位付けの検討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700" dirty="0">
                <a:latin typeface="HGSｺﾞｼｯｸM" panose="020B0600000000000000" pitchFamily="50" charset="-128"/>
                <a:ea typeface="HGSｺﾞｼｯｸM" panose="020B0600000000000000" pitchFamily="50" charset="-128"/>
              </a:rPr>
              <a:t>2</a:t>
            </a:r>
            <a:r>
              <a:rPr lang="ja-JP" altLang="en-US" sz="2200" dirty="0">
                <a:latin typeface="HGSｺﾞｼｯｸM" panose="020B0600000000000000" pitchFamily="50" charset="-128"/>
                <a:ea typeface="HGSｺﾞｼｯｸM" panose="020B0600000000000000" pitchFamily="50" charset="-128"/>
              </a:rPr>
              <a:t>）大阪府域の降雨特性の分析（</a:t>
            </a:r>
            <a:r>
              <a:rPr lang="en-US" altLang="ja-JP" sz="2200" dirty="0">
                <a:latin typeface="HGSｺﾞｼｯｸM" panose="020B0600000000000000" pitchFamily="50" charset="-128"/>
                <a:ea typeface="HGSｺﾞｼｯｸM" panose="020B0600000000000000" pitchFamily="50" charset="-128"/>
              </a:rPr>
              <a:t>24</a:t>
            </a:r>
            <a:r>
              <a:rPr lang="ja-JP" altLang="en-US" sz="2200" dirty="0">
                <a:latin typeface="HGSｺﾞｼｯｸM" panose="020B0600000000000000" pitchFamily="50" charset="-128"/>
                <a:ea typeface="HGSｺﾞｼｯｸM" panose="020B0600000000000000" pitchFamily="50" charset="-128"/>
              </a:rPr>
              <a:t>時間雨量　</a:t>
            </a:r>
            <a:r>
              <a:rPr lang="en-US" altLang="ja-JP" sz="2200" dirty="0">
                <a:latin typeface="HGSｺﾞｼｯｸM" panose="020B0600000000000000" pitchFamily="50" charset="-128"/>
                <a:ea typeface="HGSｺﾞｼｯｸM" panose="020B0600000000000000" pitchFamily="50" charset="-128"/>
              </a:rPr>
              <a:t>100mm</a:t>
            </a:r>
            <a:r>
              <a:rPr lang="ja-JP" altLang="en-US" sz="2200" dirty="0">
                <a:latin typeface="HGSｺﾞｼｯｸM" panose="020B0600000000000000" pitchFamily="50" charset="-128"/>
                <a:ea typeface="HGSｺﾞｼｯｸM" panose="020B0600000000000000" pitchFamily="50" charset="-128"/>
              </a:rPr>
              <a:t>を超える回数）</a:t>
            </a:r>
            <a:endParaRPr lang="ja-JP" altLang="en-US" sz="2200" dirty="0"/>
          </a:p>
        </p:txBody>
      </p:sp>
      <p:sp>
        <p:nvSpPr>
          <p:cNvPr id="9" name="テキスト ボックス 8"/>
          <p:cNvSpPr txBox="1"/>
          <p:nvPr/>
        </p:nvSpPr>
        <p:spPr>
          <a:xfrm>
            <a:off x="1937028" y="6300028"/>
            <a:ext cx="1338828" cy="369332"/>
          </a:xfrm>
          <a:prstGeom prst="rect">
            <a:avLst/>
          </a:prstGeom>
          <a:noFill/>
        </p:spPr>
        <p:txBody>
          <a:bodyPr wrap="none" rtlCol="0">
            <a:spAutoFit/>
          </a:bodyPr>
          <a:lstStyle/>
          <a:p>
            <a:r>
              <a:rPr lang="ja-JP" altLang="en-US" dirty="0" smtClean="0"/>
              <a:t>前期－後期</a:t>
            </a:r>
            <a:endParaRPr lang="en-US" altLang="ja-JP"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8480" y="3417245"/>
            <a:ext cx="3421952" cy="2820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E:\E_back\hamada\H28\大阪府\確率降雨\画像20170207\24c_sa.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1340887"/>
            <a:ext cx="3739325" cy="4984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60835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76</a:t>
            </a:fld>
            <a:endParaRPr kumimoji="1" lang="ja-JP" altLang="en-US"/>
          </a:p>
        </p:txBody>
      </p:sp>
      <p:sp>
        <p:nvSpPr>
          <p:cNvPr id="11" name="タイトル 1"/>
          <p:cNvSpPr txBox="1">
            <a:spLocks/>
          </p:cNvSpPr>
          <p:nvPr/>
        </p:nvSpPr>
        <p:spPr>
          <a:xfrm>
            <a:off x="457200" y="228600"/>
            <a:ext cx="8229600" cy="914400"/>
          </a:xfrm>
          <a:prstGeom prst="rect">
            <a:avLst/>
          </a:prstGeom>
        </p:spPr>
        <p:txBody>
          <a:bodyPr vert="horz" anchor="b" anchorCtr="0">
            <a:normAutofit fontScale="975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４．</a:t>
            </a:r>
            <a:r>
              <a:rPr lang="ja-JP" altLang="en-US" sz="3100" dirty="0">
                <a:latin typeface="HGSｺﾞｼｯｸM" panose="020B0600000000000000" pitchFamily="50" charset="-128"/>
                <a:ea typeface="HGSｺﾞｼｯｸM" panose="020B0600000000000000" pitchFamily="50" charset="-128"/>
              </a:rPr>
              <a:t>道路防災対策の優先順位付けの検討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700" dirty="0">
                <a:latin typeface="HGSｺﾞｼｯｸM" panose="020B0600000000000000" pitchFamily="50" charset="-128"/>
                <a:ea typeface="HGSｺﾞｼｯｸM" panose="020B0600000000000000" pitchFamily="50" charset="-128"/>
              </a:rPr>
              <a:t>2</a:t>
            </a:r>
            <a:r>
              <a:rPr lang="ja-JP" altLang="en-US" sz="2200" dirty="0">
                <a:latin typeface="HGSｺﾞｼｯｸM" panose="020B0600000000000000" pitchFamily="50" charset="-128"/>
                <a:ea typeface="HGSｺﾞｼｯｸM" panose="020B0600000000000000" pitchFamily="50" charset="-128"/>
              </a:rPr>
              <a:t>）大阪府域の降雨特性の分析（連続雨量　最大値）</a:t>
            </a:r>
            <a:endParaRPr lang="ja-JP" altLang="en-US" sz="2200" dirty="0"/>
          </a:p>
        </p:txBody>
      </p:sp>
      <p:sp>
        <p:nvSpPr>
          <p:cNvPr id="9" name="テキスト ボックス 8"/>
          <p:cNvSpPr txBox="1"/>
          <p:nvPr/>
        </p:nvSpPr>
        <p:spPr>
          <a:xfrm>
            <a:off x="1547664" y="6287328"/>
            <a:ext cx="2031325" cy="369332"/>
          </a:xfrm>
          <a:prstGeom prst="rect">
            <a:avLst/>
          </a:prstGeom>
          <a:noFill/>
        </p:spPr>
        <p:txBody>
          <a:bodyPr wrap="none" rtlCol="0">
            <a:spAutoFit/>
          </a:bodyPr>
          <a:lstStyle/>
          <a:p>
            <a:r>
              <a:rPr kumimoji="1" lang="en-US" altLang="ja-JP" dirty="0" smtClean="0"/>
              <a:t>1994</a:t>
            </a:r>
            <a:r>
              <a:rPr kumimoji="1" lang="ja-JP" altLang="en-US" dirty="0" smtClean="0"/>
              <a:t>～</a:t>
            </a:r>
            <a:r>
              <a:rPr kumimoji="1" lang="en-US" altLang="ja-JP" dirty="0" smtClean="0"/>
              <a:t>2004</a:t>
            </a:r>
            <a:r>
              <a:rPr kumimoji="1" lang="ja-JP" altLang="en-US" dirty="0" smtClean="0"/>
              <a:t>（前期）</a:t>
            </a:r>
            <a:endParaRPr kumimoji="1" lang="en-US" altLang="ja-JP" dirty="0" smtClean="0"/>
          </a:p>
        </p:txBody>
      </p:sp>
      <p:sp>
        <p:nvSpPr>
          <p:cNvPr id="10" name="テキスト ボックス 9"/>
          <p:cNvSpPr txBox="1"/>
          <p:nvPr/>
        </p:nvSpPr>
        <p:spPr>
          <a:xfrm>
            <a:off x="5812636" y="6287328"/>
            <a:ext cx="2031325" cy="369332"/>
          </a:xfrm>
          <a:prstGeom prst="rect">
            <a:avLst/>
          </a:prstGeom>
          <a:noFill/>
        </p:spPr>
        <p:txBody>
          <a:bodyPr wrap="none" rtlCol="0">
            <a:spAutoFit/>
          </a:bodyPr>
          <a:lstStyle/>
          <a:p>
            <a:r>
              <a:rPr lang="en-US" altLang="ja-JP" dirty="0"/>
              <a:t>2005</a:t>
            </a:r>
            <a:r>
              <a:rPr kumimoji="1" lang="ja-JP" altLang="en-US" dirty="0" smtClean="0"/>
              <a:t>～</a:t>
            </a:r>
            <a:r>
              <a:rPr kumimoji="1" lang="en-US" altLang="ja-JP" dirty="0" smtClean="0"/>
              <a:t>2015</a:t>
            </a:r>
            <a:r>
              <a:rPr kumimoji="1" lang="ja-JP" altLang="en-US" dirty="0" smtClean="0"/>
              <a:t>（後期）</a:t>
            </a:r>
            <a:endParaRPr kumimoji="1" lang="ja-JP" altLang="en-US" dirty="0"/>
          </a:p>
        </p:txBody>
      </p:sp>
      <p:sp>
        <p:nvSpPr>
          <p:cNvPr id="2" name="正方形/長方形 1"/>
          <p:cNvSpPr/>
          <p:nvPr/>
        </p:nvSpPr>
        <p:spPr>
          <a:xfrm>
            <a:off x="338990" y="1143000"/>
            <a:ext cx="8553490" cy="646331"/>
          </a:xfrm>
          <a:prstGeom prst="rect">
            <a:avLst/>
          </a:prstGeom>
        </p:spPr>
        <p:txBody>
          <a:bodyPr wrap="square">
            <a:spAutoFit/>
          </a:bodyPr>
          <a:lstStyle/>
          <a:p>
            <a:pPr>
              <a:buFont typeface="Wingdings" panose="05000000000000000000" pitchFamily="2" charset="2"/>
              <a:buChar char="Ø"/>
            </a:pPr>
            <a:r>
              <a:rPr lang="ja-JP" altLang="en-US" dirty="0" smtClean="0"/>
              <a:t>北部・南部で</a:t>
            </a:r>
            <a:r>
              <a:rPr lang="en-US" altLang="ja-JP" dirty="0" smtClean="0"/>
              <a:t>260mm</a:t>
            </a:r>
            <a:r>
              <a:rPr lang="ja-JP" altLang="en-US" dirty="0"/>
              <a:t>以上</a:t>
            </a:r>
            <a:r>
              <a:rPr lang="ja-JP" altLang="en-US" dirty="0" smtClean="0"/>
              <a:t>，中部で</a:t>
            </a:r>
            <a:r>
              <a:rPr lang="en-US" altLang="ja-JP" dirty="0" smtClean="0"/>
              <a:t>180mm</a:t>
            </a:r>
            <a:r>
              <a:rPr lang="ja-JP" altLang="en-US" dirty="0" smtClean="0"/>
              <a:t>以下の地点が多い傾向にあり、山際で大きくなっている。</a:t>
            </a:r>
            <a:endParaRPr lang="en-US" altLang="ja-JP" dirty="0"/>
          </a:p>
        </p:txBody>
      </p:sp>
      <p:pic>
        <p:nvPicPr>
          <p:cNvPr id="13" name="Picture 3" descr="E:\E_back\hamada\H28\大阪府\確率降雨\画像20170201\r_OV.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1729384"/>
            <a:ext cx="3462338" cy="461486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E:\E_back\hamada\H28\大阪府\確率降雨\画像20170207\r_94.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222" y="1729384"/>
            <a:ext cx="3462338" cy="4614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2979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77</a:t>
            </a:fld>
            <a:endParaRPr kumimoji="1" lang="ja-JP" altLang="en-US"/>
          </a:p>
        </p:txBody>
      </p:sp>
      <p:sp>
        <p:nvSpPr>
          <p:cNvPr id="10" name="コンテンツ プレースホルダー 2"/>
          <p:cNvSpPr txBox="1">
            <a:spLocks/>
          </p:cNvSpPr>
          <p:nvPr/>
        </p:nvSpPr>
        <p:spPr>
          <a:xfrm>
            <a:off x="4499992" y="1409691"/>
            <a:ext cx="4114800" cy="180328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buFont typeface="Wingdings" panose="05000000000000000000" pitchFamily="2" charset="2"/>
              <a:buChar char="Ø"/>
            </a:pPr>
            <a:r>
              <a:rPr lang="en-US" altLang="ja-JP" sz="1800" dirty="0" smtClean="0"/>
              <a:t>1994</a:t>
            </a:r>
            <a:r>
              <a:rPr lang="ja-JP" altLang="en-US" sz="1800" dirty="0"/>
              <a:t>年から観測を継続してる観測所では、両期間の差は</a:t>
            </a:r>
            <a:r>
              <a:rPr lang="ja-JP" altLang="en-US" sz="1800" dirty="0" smtClean="0"/>
              <a:t>、概ね</a:t>
            </a:r>
            <a:r>
              <a:rPr lang="en-US" altLang="ja-JP" sz="1800" dirty="0" smtClean="0"/>
              <a:t>-80~80mm</a:t>
            </a:r>
            <a:r>
              <a:rPr lang="ja-JP" altLang="en-US" sz="1800" dirty="0" smtClean="0"/>
              <a:t>程度となっている。</a:t>
            </a:r>
            <a:endParaRPr lang="en-US" altLang="ja-JP" sz="1800" dirty="0" smtClean="0"/>
          </a:p>
          <a:p>
            <a:pPr>
              <a:buFont typeface="Wingdings" panose="05000000000000000000" pitchFamily="2" charset="2"/>
              <a:buChar char="Ø"/>
            </a:pPr>
            <a:r>
              <a:rPr lang="ja-JP" altLang="en-US" sz="1800" dirty="0" smtClean="0"/>
              <a:t>北部</a:t>
            </a:r>
            <a:r>
              <a:rPr lang="ja-JP" altLang="en-US" sz="1800" dirty="0"/>
              <a:t>で</a:t>
            </a:r>
            <a:r>
              <a:rPr lang="ja-JP" altLang="en-US" sz="1800" dirty="0" smtClean="0"/>
              <a:t>は後期、中部・南部では前期の</a:t>
            </a:r>
            <a:r>
              <a:rPr lang="ja-JP" altLang="en-US" sz="1800" dirty="0"/>
              <a:t>方が</a:t>
            </a:r>
            <a:r>
              <a:rPr lang="ja-JP" altLang="en-US" sz="1800" dirty="0" smtClean="0"/>
              <a:t>多い傾向にある。</a:t>
            </a:r>
            <a:endParaRPr lang="ja-JP" altLang="en-US" sz="1800" dirty="0"/>
          </a:p>
        </p:txBody>
      </p:sp>
      <p:sp>
        <p:nvSpPr>
          <p:cNvPr id="11" name="タイトル 1"/>
          <p:cNvSpPr txBox="1">
            <a:spLocks/>
          </p:cNvSpPr>
          <p:nvPr/>
        </p:nvSpPr>
        <p:spPr>
          <a:xfrm>
            <a:off x="457200" y="228600"/>
            <a:ext cx="8229600" cy="914400"/>
          </a:xfrm>
          <a:prstGeom prst="rect">
            <a:avLst/>
          </a:prstGeom>
        </p:spPr>
        <p:txBody>
          <a:bodyPr vert="horz" anchor="b" anchorCtr="0">
            <a:normAutofit fontScale="975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４．</a:t>
            </a:r>
            <a:r>
              <a:rPr lang="ja-JP" altLang="en-US" sz="3100" dirty="0">
                <a:latin typeface="HGSｺﾞｼｯｸM" panose="020B0600000000000000" pitchFamily="50" charset="-128"/>
                <a:ea typeface="HGSｺﾞｼｯｸM" panose="020B0600000000000000" pitchFamily="50" charset="-128"/>
              </a:rPr>
              <a:t>道路防災対策の優先順位付けの検討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700" dirty="0">
                <a:latin typeface="HGSｺﾞｼｯｸM" panose="020B0600000000000000" pitchFamily="50" charset="-128"/>
                <a:ea typeface="HGSｺﾞｼｯｸM" panose="020B0600000000000000" pitchFamily="50" charset="-128"/>
              </a:rPr>
              <a:t>2</a:t>
            </a:r>
            <a:r>
              <a:rPr lang="ja-JP" altLang="en-US" sz="2200" dirty="0">
                <a:latin typeface="HGSｺﾞｼｯｸM" panose="020B0600000000000000" pitchFamily="50" charset="-128"/>
                <a:ea typeface="HGSｺﾞｼｯｸM" panose="020B0600000000000000" pitchFamily="50" charset="-128"/>
              </a:rPr>
              <a:t>）大阪府域の降雨特性の分析（連続雨量　最大値）</a:t>
            </a:r>
            <a:endParaRPr lang="ja-JP" altLang="en-US" sz="2200" dirty="0"/>
          </a:p>
        </p:txBody>
      </p:sp>
      <p:sp>
        <p:nvSpPr>
          <p:cNvPr id="8" name="テキスト ボックス 7"/>
          <p:cNvSpPr txBox="1"/>
          <p:nvPr/>
        </p:nvSpPr>
        <p:spPr>
          <a:xfrm>
            <a:off x="1937028" y="6333936"/>
            <a:ext cx="1338828" cy="369332"/>
          </a:xfrm>
          <a:prstGeom prst="rect">
            <a:avLst/>
          </a:prstGeom>
          <a:noFill/>
        </p:spPr>
        <p:txBody>
          <a:bodyPr wrap="none" rtlCol="0">
            <a:spAutoFit/>
          </a:bodyPr>
          <a:lstStyle/>
          <a:p>
            <a:r>
              <a:rPr lang="ja-JP" altLang="en-US" dirty="0" smtClean="0"/>
              <a:t>前期－後期</a:t>
            </a:r>
            <a:endParaRPr lang="en-US" altLang="ja-JP"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3398480"/>
            <a:ext cx="3415189" cy="2887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E:\E_back\hamada\H28\大阪府\確率降雨\画像20170201\r_sa.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0667" y="1349884"/>
            <a:ext cx="3739325" cy="4984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19076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78</a:t>
            </a:fld>
            <a:endParaRPr kumimoji="1" lang="ja-JP" altLang="en-US"/>
          </a:p>
        </p:txBody>
      </p:sp>
      <p:sp>
        <p:nvSpPr>
          <p:cNvPr id="11" name="タイトル 1"/>
          <p:cNvSpPr txBox="1">
            <a:spLocks/>
          </p:cNvSpPr>
          <p:nvPr/>
        </p:nvSpPr>
        <p:spPr>
          <a:xfrm>
            <a:off x="457200" y="228600"/>
            <a:ext cx="8229600" cy="914400"/>
          </a:xfrm>
          <a:prstGeom prst="rect">
            <a:avLst/>
          </a:prstGeom>
        </p:spPr>
        <p:txBody>
          <a:bodyPr vert="horz" anchor="b" anchorCtr="0">
            <a:normAutofit fontScale="9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４．</a:t>
            </a:r>
            <a:r>
              <a:rPr lang="ja-JP" altLang="en-US" sz="3100" dirty="0">
                <a:latin typeface="HGSｺﾞｼｯｸM" panose="020B0600000000000000" pitchFamily="50" charset="-128"/>
                <a:ea typeface="HGSｺﾞｼｯｸM" panose="020B0600000000000000" pitchFamily="50" charset="-128"/>
              </a:rPr>
              <a:t>道路防災対策の優先順位付けの検討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700" dirty="0">
                <a:latin typeface="HGSｺﾞｼｯｸM" panose="020B0600000000000000" pitchFamily="50" charset="-128"/>
                <a:ea typeface="HGSｺﾞｼｯｸM" panose="020B0600000000000000" pitchFamily="50" charset="-128"/>
              </a:rPr>
              <a:t>2</a:t>
            </a:r>
            <a:r>
              <a:rPr lang="ja-JP" altLang="en-US" sz="2200" dirty="0">
                <a:latin typeface="HGSｺﾞｼｯｸM" panose="020B0600000000000000" pitchFamily="50" charset="-128"/>
                <a:ea typeface="HGSｺﾞｼｯｸM" panose="020B0600000000000000" pitchFamily="50" charset="-128"/>
              </a:rPr>
              <a:t>）大阪府域の降雨特性の分析（連続雨量　</a:t>
            </a:r>
            <a:r>
              <a:rPr lang="en-US" altLang="ja-JP" sz="2200" dirty="0">
                <a:latin typeface="HGSｺﾞｼｯｸM" panose="020B0600000000000000" pitchFamily="50" charset="-128"/>
                <a:ea typeface="HGSｺﾞｼｯｸM" panose="020B0600000000000000" pitchFamily="50" charset="-128"/>
              </a:rPr>
              <a:t>100mm</a:t>
            </a:r>
            <a:r>
              <a:rPr lang="ja-JP" altLang="en-US" sz="2200" dirty="0">
                <a:latin typeface="HGSｺﾞｼｯｸM" panose="020B0600000000000000" pitchFamily="50" charset="-128"/>
                <a:ea typeface="HGSｺﾞｼｯｸM" panose="020B0600000000000000" pitchFamily="50" charset="-128"/>
              </a:rPr>
              <a:t>を超える回数）</a:t>
            </a:r>
            <a:endParaRPr lang="ja-JP" altLang="en-US" sz="2200" dirty="0"/>
          </a:p>
        </p:txBody>
      </p:sp>
      <p:sp>
        <p:nvSpPr>
          <p:cNvPr id="9" name="テキスト ボックス 8"/>
          <p:cNvSpPr txBox="1"/>
          <p:nvPr/>
        </p:nvSpPr>
        <p:spPr>
          <a:xfrm>
            <a:off x="1547664" y="6258188"/>
            <a:ext cx="2031325" cy="369332"/>
          </a:xfrm>
          <a:prstGeom prst="rect">
            <a:avLst/>
          </a:prstGeom>
          <a:noFill/>
        </p:spPr>
        <p:txBody>
          <a:bodyPr wrap="none" rtlCol="0">
            <a:spAutoFit/>
          </a:bodyPr>
          <a:lstStyle/>
          <a:p>
            <a:r>
              <a:rPr kumimoji="1" lang="en-US" altLang="ja-JP" dirty="0" smtClean="0"/>
              <a:t>1994</a:t>
            </a:r>
            <a:r>
              <a:rPr kumimoji="1" lang="ja-JP" altLang="en-US" dirty="0" smtClean="0"/>
              <a:t>～</a:t>
            </a:r>
            <a:r>
              <a:rPr kumimoji="1" lang="en-US" altLang="ja-JP" dirty="0" smtClean="0"/>
              <a:t>2004</a:t>
            </a:r>
            <a:r>
              <a:rPr kumimoji="1" lang="ja-JP" altLang="en-US" dirty="0" smtClean="0"/>
              <a:t>（前期）</a:t>
            </a:r>
            <a:endParaRPr kumimoji="1" lang="en-US" altLang="ja-JP" dirty="0" smtClean="0"/>
          </a:p>
        </p:txBody>
      </p:sp>
      <p:sp>
        <p:nvSpPr>
          <p:cNvPr id="10" name="テキスト ボックス 9"/>
          <p:cNvSpPr txBox="1"/>
          <p:nvPr/>
        </p:nvSpPr>
        <p:spPr>
          <a:xfrm>
            <a:off x="5812636" y="6258188"/>
            <a:ext cx="2031325" cy="369332"/>
          </a:xfrm>
          <a:prstGeom prst="rect">
            <a:avLst/>
          </a:prstGeom>
          <a:noFill/>
        </p:spPr>
        <p:txBody>
          <a:bodyPr wrap="none" rtlCol="0">
            <a:spAutoFit/>
          </a:bodyPr>
          <a:lstStyle/>
          <a:p>
            <a:r>
              <a:rPr lang="en-US" altLang="ja-JP" dirty="0"/>
              <a:t>2005</a:t>
            </a:r>
            <a:r>
              <a:rPr kumimoji="1" lang="ja-JP" altLang="en-US" dirty="0" smtClean="0"/>
              <a:t>～</a:t>
            </a:r>
            <a:r>
              <a:rPr kumimoji="1" lang="en-US" altLang="ja-JP" dirty="0" smtClean="0"/>
              <a:t>2015</a:t>
            </a:r>
            <a:r>
              <a:rPr kumimoji="1" lang="ja-JP" altLang="en-US" dirty="0" smtClean="0"/>
              <a:t>（後期）</a:t>
            </a:r>
            <a:endParaRPr kumimoji="1" lang="ja-JP" altLang="en-US" dirty="0"/>
          </a:p>
        </p:txBody>
      </p:sp>
      <p:sp>
        <p:nvSpPr>
          <p:cNvPr id="2" name="正方形/長方形 1"/>
          <p:cNvSpPr/>
          <p:nvPr/>
        </p:nvSpPr>
        <p:spPr>
          <a:xfrm>
            <a:off x="323528" y="1154837"/>
            <a:ext cx="8507288" cy="369332"/>
          </a:xfrm>
          <a:prstGeom prst="rect">
            <a:avLst/>
          </a:prstGeom>
        </p:spPr>
        <p:txBody>
          <a:bodyPr wrap="square">
            <a:spAutoFit/>
          </a:bodyPr>
          <a:lstStyle/>
          <a:p>
            <a:pPr>
              <a:buFont typeface="Wingdings" panose="05000000000000000000" pitchFamily="2" charset="2"/>
              <a:buChar char="Ø"/>
            </a:pPr>
            <a:r>
              <a:rPr lang="ja-JP" altLang="en-US" dirty="0" smtClean="0"/>
              <a:t>北部・南部で</a:t>
            </a:r>
            <a:r>
              <a:rPr lang="en-US" altLang="ja-JP" dirty="0" smtClean="0"/>
              <a:t>10</a:t>
            </a:r>
            <a:r>
              <a:rPr lang="ja-JP" altLang="en-US" dirty="0" smtClean="0"/>
              <a:t>回程度以上、中部</a:t>
            </a:r>
            <a:r>
              <a:rPr lang="ja-JP" altLang="en-US" dirty="0"/>
              <a:t>で</a:t>
            </a:r>
            <a:r>
              <a:rPr lang="en-US" altLang="ja-JP" dirty="0"/>
              <a:t>6</a:t>
            </a:r>
            <a:r>
              <a:rPr lang="ja-JP" altLang="en-US" dirty="0" smtClean="0"/>
              <a:t>回程度以下の地点が多い傾向にある。</a:t>
            </a:r>
            <a:endParaRPr lang="en-US" altLang="ja-JP" dirty="0"/>
          </a:p>
        </p:txBody>
      </p:sp>
      <p:pic>
        <p:nvPicPr>
          <p:cNvPr id="12" name="Picture 2" descr="E:\E_back\hamada\H28\大阪府\確率降雨\画像20170201\rc_94.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1704228"/>
            <a:ext cx="3462338" cy="46148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E:\E_back\hamada\H28\大阪府\確率降雨\画像20170201\rc_OV.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1704228"/>
            <a:ext cx="3462338" cy="4614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78855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79</a:t>
            </a:fld>
            <a:endParaRPr kumimoji="1" lang="ja-JP" altLang="en-US"/>
          </a:p>
        </p:txBody>
      </p:sp>
      <p:sp>
        <p:nvSpPr>
          <p:cNvPr id="8" name="コンテンツ プレースホルダー 2"/>
          <p:cNvSpPr txBox="1">
            <a:spLocks/>
          </p:cNvSpPr>
          <p:nvPr/>
        </p:nvSpPr>
        <p:spPr>
          <a:xfrm>
            <a:off x="4499992" y="1454032"/>
            <a:ext cx="4320480" cy="16149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buFont typeface="Wingdings" panose="05000000000000000000" pitchFamily="2" charset="2"/>
              <a:buChar char="Ø"/>
            </a:pPr>
            <a:r>
              <a:rPr lang="en-US" altLang="ja-JP" sz="1800" dirty="0" smtClean="0"/>
              <a:t>1994</a:t>
            </a:r>
            <a:r>
              <a:rPr lang="ja-JP" altLang="en-US" sz="1800" dirty="0"/>
              <a:t>年から観測を継続してる観測所で</a:t>
            </a:r>
            <a:r>
              <a:rPr lang="ja-JP" altLang="en-US" sz="1800" dirty="0" smtClean="0"/>
              <a:t>は、両期間</a:t>
            </a:r>
            <a:r>
              <a:rPr lang="ja-JP" altLang="en-US" sz="1800" dirty="0"/>
              <a:t>の差</a:t>
            </a:r>
            <a:r>
              <a:rPr lang="ja-JP" altLang="en-US" sz="1800" dirty="0" smtClean="0"/>
              <a:t>は、概ね</a:t>
            </a:r>
            <a:r>
              <a:rPr lang="en-US" altLang="ja-JP" sz="1800" dirty="0" smtClean="0"/>
              <a:t>-10~10</a:t>
            </a:r>
            <a:r>
              <a:rPr lang="ja-JP" altLang="en-US" sz="1800" dirty="0" smtClean="0"/>
              <a:t>回程度となっている。</a:t>
            </a:r>
            <a:endParaRPr lang="en-US" altLang="ja-JP" sz="1800" dirty="0" smtClean="0"/>
          </a:p>
          <a:p>
            <a:pPr>
              <a:buFont typeface="Wingdings" panose="05000000000000000000" pitchFamily="2" charset="2"/>
              <a:buChar char="Ø"/>
            </a:pPr>
            <a:r>
              <a:rPr lang="ja-JP" altLang="en-US" sz="1800" dirty="0" smtClean="0"/>
              <a:t>北部の中でも、枚方付近で前期の方が多い傾向にある。</a:t>
            </a:r>
            <a:endParaRPr lang="ja-JP" altLang="en-US" sz="1800" dirty="0"/>
          </a:p>
        </p:txBody>
      </p:sp>
      <p:sp>
        <p:nvSpPr>
          <p:cNvPr id="10" name="タイトル 1"/>
          <p:cNvSpPr txBox="1">
            <a:spLocks/>
          </p:cNvSpPr>
          <p:nvPr/>
        </p:nvSpPr>
        <p:spPr>
          <a:xfrm>
            <a:off x="457200" y="228600"/>
            <a:ext cx="8229600" cy="914400"/>
          </a:xfrm>
          <a:prstGeom prst="rect">
            <a:avLst/>
          </a:prstGeom>
        </p:spPr>
        <p:txBody>
          <a:bodyPr vert="horz" anchor="b" anchorCtr="0">
            <a:normAutofit fontScale="9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４．</a:t>
            </a:r>
            <a:r>
              <a:rPr lang="ja-JP" altLang="en-US" sz="3100" dirty="0">
                <a:latin typeface="HGSｺﾞｼｯｸM" panose="020B0600000000000000" pitchFamily="50" charset="-128"/>
                <a:ea typeface="HGSｺﾞｼｯｸM" panose="020B0600000000000000" pitchFamily="50" charset="-128"/>
              </a:rPr>
              <a:t>道路防災対策の優先順位付けの検討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700" dirty="0">
                <a:latin typeface="HGSｺﾞｼｯｸM" panose="020B0600000000000000" pitchFamily="50" charset="-128"/>
                <a:ea typeface="HGSｺﾞｼｯｸM" panose="020B0600000000000000" pitchFamily="50" charset="-128"/>
              </a:rPr>
              <a:t>2</a:t>
            </a:r>
            <a:r>
              <a:rPr lang="ja-JP" altLang="en-US" sz="2200" dirty="0">
                <a:latin typeface="HGSｺﾞｼｯｸM" panose="020B0600000000000000" pitchFamily="50" charset="-128"/>
                <a:ea typeface="HGSｺﾞｼｯｸM" panose="020B0600000000000000" pitchFamily="50" charset="-128"/>
              </a:rPr>
              <a:t>）大阪府域の降雨特性の分析（連続雨量　</a:t>
            </a:r>
            <a:r>
              <a:rPr lang="en-US" altLang="ja-JP" sz="2200" dirty="0">
                <a:latin typeface="HGSｺﾞｼｯｸM" panose="020B0600000000000000" pitchFamily="50" charset="-128"/>
                <a:ea typeface="HGSｺﾞｼｯｸM" panose="020B0600000000000000" pitchFamily="50" charset="-128"/>
              </a:rPr>
              <a:t>100mm</a:t>
            </a:r>
            <a:r>
              <a:rPr lang="ja-JP" altLang="en-US" sz="2200" dirty="0">
                <a:latin typeface="HGSｺﾞｼｯｸM" panose="020B0600000000000000" pitchFamily="50" charset="-128"/>
                <a:ea typeface="HGSｺﾞｼｯｸM" panose="020B0600000000000000" pitchFamily="50" charset="-128"/>
              </a:rPr>
              <a:t>を超える回数）</a:t>
            </a:r>
            <a:endParaRPr lang="ja-JP" altLang="en-US" sz="2200" dirty="0"/>
          </a:p>
        </p:txBody>
      </p:sp>
      <p:sp>
        <p:nvSpPr>
          <p:cNvPr id="11" name="テキスト ボックス 10"/>
          <p:cNvSpPr txBox="1"/>
          <p:nvPr/>
        </p:nvSpPr>
        <p:spPr>
          <a:xfrm>
            <a:off x="1937028" y="6372036"/>
            <a:ext cx="1338828" cy="369332"/>
          </a:xfrm>
          <a:prstGeom prst="rect">
            <a:avLst/>
          </a:prstGeom>
          <a:noFill/>
        </p:spPr>
        <p:txBody>
          <a:bodyPr wrap="none" rtlCol="0">
            <a:spAutoFit/>
          </a:bodyPr>
          <a:lstStyle/>
          <a:p>
            <a:r>
              <a:rPr lang="ja-JP" altLang="en-US" dirty="0" smtClean="0"/>
              <a:t>前期－後期</a:t>
            </a:r>
            <a:endParaRPr lang="en-US" altLang="ja-JP" dirty="0"/>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7595" y="3376914"/>
            <a:ext cx="3415189" cy="2887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descr="E:\E_back\hamada\H28\大阪府\確率降雨\画像20170207\rc_sa.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1359678"/>
            <a:ext cx="3739325" cy="4984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0742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8</a:t>
            </a:fld>
            <a:endParaRPr kumimoji="1" lang="ja-JP" altLang="en-US" dirty="0"/>
          </a:p>
        </p:txBody>
      </p:sp>
      <p:sp>
        <p:nvSpPr>
          <p:cNvPr id="5" name="正方形/長方形 4"/>
          <p:cNvSpPr/>
          <p:nvPr/>
        </p:nvSpPr>
        <p:spPr>
          <a:xfrm>
            <a:off x="971600" y="1340768"/>
            <a:ext cx="7560840" cy="3847207"/>
          </a:xfrm>
          <a:prstGeom prst="rect">
            <a:avLst/>
          </a:prstGeom>
        </p:spPr>
        <p:txBody>
          <a:bodyPr wrap="square">
            <a:spAutoFit/>
          </a:bodyPr>
          <a:lstStyle/>
          <a:p>
            <a:r>
              <a:rPr lang="ja-JP" altLang="ja-JP" sz="2000" dirty="0"/>
              <a:t>１</a:t>
            </a:r>
            <a:r>
              <a:rPr lang="ja-JP" altLang="ja-JP" sz="2000" dirty="0" smtClean="0"/>
              <a:t>．</a:t>
            </a:r>
            <a:r>
              <a:rPr lang="ja-JP" altLang="en-US" sz="2000" dirty="0" smtClean="0"/>
              <a:t>実施日時</a:t>
            </a:r>
            <a:r>
              <a:rPr lang="en-US" altLang="ja-JP" sz="2000" dirty="0" smtClean="0"/>
              <a:t>	</a:t>
            </a:r>
            <a:r>
              <a:rPr lang="ja-JP" altLang="en-US" sz="2000" dirty="0" smtClean="0"/>
              <a:t>：　平成２８年１１月１５日（金）１４時～１７時</a:t>
            </a:r>
            <a:endParaRPr lang="en-US" altLang="ja-JP" sz="2000" dirty="0" smtClean="0"/>
          </a:p>
          <a:p>
            <a:r>
              <a:rPr lang="en-US" altLang="ja-JP" sz="2000" dirty="0"/>
              <a:t>  </a:t>
            </a:r>
            <a:endParaRPr lang="ja-JP" altLang="ja-JP" sz="2000" dirty="0"/>
          </a:p>
          <a:p>
            <a:r>
              <a:rPr lang="ja-JP" altLang="ja-JP" sz="2000" dirty="0"/>
              <a:t>２</a:t>
            </a:r>
            <a:r>
              <a:rPr lang="ja-JP" altLang="ja-JP" sz="2000" dirty="0" smtClean="0"/>
              <a:t>．</a:t>
            </a:r>
            <a:r>
              <a:rPr lang="ja-JP" altLang="en-US" sz="2000" dirty="0" smtClean="0"/>
              <a:t>現地確認者</a:t>
            </a:r>
            <a:r>
              <a:rPr lang="en-US" altLang="ja-JP" sz="2000" dirty="0" smtClean="0"/>
              <a:t>	</a:t>
            </a:r>
            <a:r>
              <a:rPr lang="ja-JP" altLang="en-US" sz="2000" dirty="0" smtClean="0"/>
              <a:t>：　京都大学　岸田准教授</a:t>
            </a:r>
            <a:endParaRPr lang="en-US" altLang="ja-JP" sz="2000" dirty="0" smtClean="0"/>
          </a:p>
          <a:p>
            <a:r>
              <a:rPr lang="en-US" altLang="ja-JP" sz="2000" dirty="0"/>
              <a:t> 	</a:t>
            </a:r>
            <a:r>
              <a:rPr lang="en-US" altLang="ja-JP" sz="2000" dirty="0" smtClean="0"/>
              <a:t>	</a:t>
            </a:r>
            <a:r>
              <a:rPr lang="ja-JP" altLang="en-US" sz="2000" dirty="0" smtClean="0"/>
              <a:t>　　京都</a:t>
            </a:r>
            <a:r>
              <a:rPr lang="ja-JP" altLang="en-US" sz="2000" dirty="0"/>
              <a:t>大学　古川准</a:t>
            </a:r>
            <a:r>
              <a:rPr lang="ja-JP" altLang="en-US" sz="2000" dirty="0" smtClean="0"/>
              <a:t>教授</a:t>
            </a:r>
            <a:endParaRPr lang="en-US" altLang="ja-JP" sz="2000" dirty="0" smtClean="0"/>
          </a:p>
          <a:p>
            <a:r>
              <a:rPr lang="ja-JP" altLang="en-US" sz="2000" dirty="0" smtClean="0"/>
              <a:t>　　　　</a:t>
            </a:r>
            <a:r>
              <a:rPr lang="ja-JP" altLang="en-US" sz="2000" dirty="0"/>
              <a:t>　</a:t>
            </a:r>
            <a:r>
              <a:rPr lang="ja-JP" altLang="en-US" sz="2000" dirty="0" smtClean="0"/>
              <a:t>　　　　　　　　関西</a:t>
            </a:r>
            <a:r>
              <a:rPr lang="ja-JP" altLang="en-US" sz="2000" dirty="0"/>
              <a:t>大学　</a:t>
            </a:r>
            <a:r>
              <a:rPr lang="ja-JP" altLang="en-US" sz="2000" dirty="0" smtClean="0"/>
              <a:t>小山准教授は書面確認（</a:t>
            </a:r>
            <a:r>
              <a:rPr lang="en-US" altLang="ja-JP" sz="2000" dirty="0" smtClean="0"/>
              <a:t>11/10</a:t>
            </a:r>
            <a:r>
              <a:rPr lang="ja-JP" altLang="en-US" sz="2000" dirty="0" smtClean="0"/>
              <a:t>）</a:t>
            </a:r>
            <a:endParaRPr lang="ja-JP" altLang="ja-JP" sz="2000" dirty="0"/>
          </a:p>
          <a:p>
            <a:endParaRPr lang="en-US" altLang="ja-JP" sz="2000" dirty="0" smtClean="0"/>
          </a:p>
          <a:p>
            <a:r>
              <a:rPr lang="ja-JP" altLang="en-US" sz="2000" dirty="0" smtClean="0"/>
              <a:t>３．対象路線　　　：岸和田港塔原線</a:t>
            </a:r>
            <a:endParaRPr lang="en-US" altLang="ja-JP" sz="2000" dirty="0" smtClean="0"/>
          </a:p>
          <a:p>
            <a:r>
              <a:rPr lang="ja-JP" altLang="en-US" sz="2000" dirty="0"/>
              <a:t>　</a:t>
            </a:r>
            <a:r>
              <a:rPr lang="ja-JP" altLang="en-US" sz="2000" dirty="0" smtClean="0"/>
              <a:t>　　　　　　　　　　　岸和田牛</a:t>
            </a:r>
            <a:r>
              <a:rPr lang="ja-JP" altLang="en-US" sz="2000" dirty="0" smtClean="0"/>
              <a:t>滝山貝塚</a:t>
            </a:r>
            <a:r>
              <a:rPr lang="ja-JP" altLang="en-US" sz="2000" dirty="0" smtClean="0"/>
              <a:t>線</a:t>
            </a:r>
            <a:endParaRPr lang="en-US" altLang="ja-JP" sz="2000" dirty="0"/>
          </a:p>
          <a:p>
            <a:endParaRPr lang="ja-JP" altLang="ja-JP" sz="2000" dirty="0"/>
          </a:p>
          <a:p>
            <a:r>
              <a:rPr lang="ja-JP" altLang="en-US" sz="2000" dirty="0" smtClean="0"/>
              <a:t>４</a:t>
            </a:r>
            <a:r>
              <a:rPr lang="ja-JP" altLang="ja-JP" sz="2000" dirty="0" smtClean="0"/>
              <a:t>．</a:t>
            </a:r>
            <a:r>
              <a:rPr lang="ja-JP" altLang="en-US" sz="2000" dirty="0" smtClean="0"/>
              <a:t>現地確認ルート：　右図のとおり</a:t>
            </a:r>
            <a:endParaRPr lang="en-US" altLang="ja-JP" sz="2000" dirty="0" smtClean="0"/>
          </a:p>
          <a:p>
            <a:endParaRPr lang="en-US" altLang="ja-JP" sz="2000" dirty="0" smtClean="0"/>
          </a:p>
          <a:p>
            <a:r>
              <a:rPr lang="en-US" altLang="ja-JP" sz="2400" dirty="0" smtClean="0"/>
              <a:t>	</a:t>
            </a:r>
            <a:endParaRPr lang="ja-JP" altLang="ja-JP" sz="1600" dirty="0" smtClean="0"/>
          </a:p>
        </p:txBody>
      </p:sp>
      <p:sp>
        <p:nvSpPr>
          <p:cNvPr id="9" name="タイトル 1"/>
          <p:cNvSpPr>
            <a:spLocks noGrp="1"/>
          </p:cNvSpPr>
          <p:nvPr>
            <p:ph type="title"/>
          </p:nvPr>
        </p:nvSpPr>
        <p:spPr>
          <a:xfrm>
            <a:off x="457200" y="228600"/>
            <a:ext cx="8229600" cy="914400"/>
          </a:xfrm>
        </p:spPr>
        <p:txBody>
          <a:bodyPr>
            <a:normAutofit/>
          </a:bodyPr>
          <a:lstStyle/>
          <a:p>
            <a:r>
              <a:rPr lang="ja-JP" altLang="en-US" sz="2800" dirty="0">
                <a:latin typeface="HGSｺﾞｼｯｸM" panose="020B0600000000000000" pitchFamily="50" charset="-128"/>
                <a:ea typeface="HGSｺﾞｼｯｸM" panose="020B0600000000000000" pitchFamily="50" charset="-128"/>
              </a:rPr>
              <a:t>２</a:t>
            </a:r>
            <a:r>
              <a:rPr lang="ja-JP" altLang="en-US" sz="2800" dirty="0" smtClean="0">
                <a:latin typeface="HGSｺﾞｼｯｸM" panose="020B0600000000000000" pitchFamily="50" charset="-128"/>
                <a:ea typeface="HGSｺﾞｼｯｸM" panose="020B0600000000000000" pitchFamily="50" charset="-128"/>
              </a:rPr>
              <a:t>．規制区間の解除（緩和）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a:latin typeface="HGSｺﾞｼｯｸM" panose="020B0600000000000000" pitchFamily="50" charset="-128"/>
                <a:ea typeface="HGSｺﾞｼｯｸM" panose="020B0600000000000000" pitchFamily="50" charset="-128"/>
              </a:rPr>
              <a:t>　３）現地確認の概要</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488" t="11407" r="16190" b="2859"/>
          <a:stretch/>
        </p:blipFill>
        <p:spPr bwMode="auto">
          <a:xfrm>
            <a:off x="5796136" y="2924944"/>
            <a:ext cx="3056118" cy="3456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テキスト ボックス 30"/>
          <p:cNvSpPr txBox="1"/>
          <p:nvPr/>
        </p:nvSpPr>
        <p:spPr>
          <a:xfrm>
            <a:off x="7557697" y="3041541"/>
            <a:ext cx="1282700" cy="368935"/>
          </a:xfrm>
          <a:prstGeom prst="borderCallout2">
            <a:avLst>
              <a:gd name="adj1" fmla="val 39033"/>
              <a:gd name="adj2" fmla="val -1419"/>
              <a:gd name="adj3" fmla="val 44355"/>
              <a:gd name="adj4" fmla="val -33145"/>
              <a:gd name="adj5" fmla="val 123236"/>
              <a:gd name="adj6" fmla="val -57365"/>
            </a:avLst>
          </a:prstGeom>
          <a:solidFill>
            <a:schemeClr val="lt1"/>
          </a:solidFill>
          <a:ln w="28575">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72000" tIns="45720" rIns="72000" bIns="45720" numCol="1" spcCol="0" rtlCol="0" fromWordArt="0" anchor="ctr" anchorCtr="0" forceAA="0" compatLnSpc="1">
            <a:prstTxWarp prst="textNoShape">
              <a:avLst/>
            </a:prstTxWarp>
            <a:noAutofit/>
          </a:bodyPr>
          <a:lstStyle/>
          <a:p>
            <a:pPr algn="just">
              <a:spcAft>
                <a:spcPts val="0"/>
              </a:spcAft>
            </a:pPr>
            <a:r>
              <a:rPr lang="ja-JP" altLang="en-US" sz="1100" kern="100" dirty="0" smtClean="0">
                <a:effectLst/>
                <a:ea typeface="ＭＳ 明朝"/>
                <a:cs typeface="Times New Roman"/>
              </a:rPr>
              <a:t>岸和田</a:t>
            </a:r>
            <a:r>
              <a:rPr lang="ja-JP" sz="1100" kern="100" dirty="0" smtClean="0">
                <a:effectLst/>
                <a:ea typeface="ＭＳ 明朝"/>
                <a:cs typeface="Times New Roman"/>
              </a:rPr>
              <a:t>土木</a:t>
            </a:r>
            <a:r>
              <a:rPr lang="ja-JP" sz="1100" kern="100" dirty="0">
                <a:effectLst/>
                <a:ea typeface="ＭＳ 明朝"/>
                <a:cs typeface="Times New Roman"/>
              </a:rPr>
              <a:t>事務所</a:t>
            </a:r>
          </a:p>
        </p:txBody>
      </p:sp>
      <p:sp>
        <p:nvSpPr>
          <p:cNvPr id="16" name="円/楕円 15"/>
          <p:cNvSpPr/>
          <p:nvPr/>
        </p:nvSpPr>
        <p:spPr>
          <a:xfrm rot="4541256">
            <a:off x="7360240" y="4818552"/>
            <a:ext cx="329683" cy="139770"/>
          </a:xfrm>
          <a:prstGeom prst="ellipse">
            <a:avLst/>
          </a:prstGeom>
          <a:solidFill>
            <a:srgbClr val="FF0000">
              <a:alpha val="31000"/>
            </a:srgbClr>
          </a:solid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6" name="フリーフォーム 5"/>
          <p:cNvSpPr/>
          <p:nvPr/>
        </p:nvSpPr>
        <p:spPr>
          <a:xfrm>
            <a:off x="6785387" y="3604037"/>
            <a:ext cx="752475" cy="1181100"/>
          </a:xfrm>
          <a:custGeom>
            <a:avLst/>
            <a:gdLst>
              <a:gd name="connsiteX0" fmla="*/ 0 w 752475"/>
              <a:gd name="connsiteY0" fmla="*/ 0 h 1181100"/>
              <a:gd name="connsiteX1" fmla="*/ 95250 w 752475"/>
              <a:gd name="connsiteY1" fmla="*/ 228600 h 1181100"/>
              <a:gd name="connsiteX2" fmla="*/ 323850 w 752475"/>
              <a:gd name="connsiteY2" fmla="*/ 352425 h 1181100"/>
              <a:gd name="connsiteX3" fmla="*/ 514350 w 752475"/>
              <a:gd name="connsiteY3" fmla="*/ 552450 h 1181100"/>
              <a:gd name="connsiteX4" fmla="*/ 714375 w 752475"/>
              <a:gd name="connsiteY4" fmla="*/ 904875 h 1181100"/>
              <a:gd name="connsiteX5" fmla="*/ 752475 w 752475"/>
              <a:gd name="connsiteY5" fmla="*/ 1133475 h 1181100"/>
              <a:gd name="connsiteX6" fmla="*/ 723900 w 752475"/>
              <a:gd name="connsiteY6"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475" h="1181100">
                <a:moveTo>
                  <a:pt x="0" y="0"/>
                </a:moveTo>
                <a:lnTo>
                  <a:pt x="95250" y="228600"/>
                </a:lnTo>
                <a:lnTo>
                  <a:pt x="323850" y="352425"/>
                </a:lnTo>
                <a:lnTo>
                  <a:pt x="514350" y="552450"/>
                </a:lnTo>
                <a:lnTo>
                  <a:pt x="714375" y="904875"/>
                </a:lnTo>
                <a:lnTo>
                  <a:pt x="752475" y="1133475"/>
                </a:lnTo>
                <a:lnTo>
                  <a:pt x="723900" y="1181100"/>
                </a:lnTo>
              </a:path>
            </a:pathLst>
          </a:custGeom>
          <a:noFill/>
          <a:ln w="381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30"/>
          <p:cNvSpPr txBox="1"/>
          <p:nvPr/>
        </p:nvSpPr>
        <p:spPr>
          <a:xfrm>
            <a:off x="5809580" y="4428217"/>
            <a:ext cx="1282700" cy="368935"/>
          </a:xfrm>
          <a:prstGeom prst="borderCallout2">
            <a:avLst>
              <a:gd name="adj1" fmla="val 31288"/>
              <a:gd name="adj2" fmla="val 103284"/>
              <a:gd name="adj3" fmla="val 34028"/>
              <a:gd name="adj4" fmla="val 115369"/>
              <a:gd name="adj5" fmla="val 89228"/>
              <a:gd name="adj6" fmla="val 126281"/>
            </a:avLst>
          </a:prstGeom>
          <a:solidFill>
            <a:schemeClr val="lt1"/>
          </a:solidFill>
          <a:ln w="28575">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72000" tIns="45720" rIns="72000" bIns="45720" numCol="1" spcCol="0" rtlCol="0" fromWordArt="0" anchor="ctr" anchorCtr="0" forceAA="0" compatLnSpc="1">
            <a:prstTxWarp prst="textNoShape">
              <a:avLst/>
            </a:prstTxWarp>
            <a:noAutofit/>
          </a:bodyPr>
          <a:lstStyle/>
          <a:p>
            <a:pPr algn="just">
              <a:spcAft>
                <a:spcPts val="0"/>
              </a:spcAft>
            </a:pPr>
            <a:r>
              <a:rPr lang="ja-JP" altLang="en-US" sz="1100" kern="100" dirty="0" smtClean="0">
                <a:ea typeface="ＭＳ 明朝"/>
                <a:cs typeface="Times New Roman"/>
              </a:rPr>
              <a:t>①岸和田港塔原線</a:t>
            </a:r>
            <a:endParaRPr lang="ja-JP" sz="1100" kern="100" dirty="0">
              <a:effectLst/>
              <a:ea typeface="ＭＳ 明朝"/>
              <a:cs typeface="Times New Roman"/>
            </a:endParaRPr>
          </a:p>
        </p:txBody>
      </p:sp>
      <p:sp>
        <p:nvSpPr>
          <p:cNvPr id="18" name="テキスト ボックス 30"/>
          <p:cNvSpPr txBox="1"/>
          <p:nvPr/>
        </p:nvSpPr>
        <p:spPr>
          <a:xfrm>
            <a:off x="5868144" y="5628235"/>
            <a:ext cx="1623095" cy="368935"/>
          </a:xfrm>
          <a:prstGeom prst="borderCallout2">
            <a:avLst>
              <a:gd name="adj1" fmla="val 31288"/>
              <a:gd name="adj2" fmla="val 103284"/>
              <a:gd name="adj3" fmla="val 32419"/>
              <a:gd name="adj4" fmla="val 119549"/>
              <a:gd name="adj5" fmla="val -23301"/>
              <a:gd name="adj6" fmla="val 138263"/>
            </a:avLst>
          </a:prstGeom>
          <a:solidFill>
            <a:schemeClr val="lt1"/>
          </a:solidFill>
          <a:ln w="28575">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72000" tIns="45720" rIns="72000" bIns="45720" numCol="1" spcCol="0" rtlCol="0" fromWordArt="0" anchor="ctr" anchorCtr="0" forceAA="0" compatLnSpc="1">
            <a:prstTxWarp prst="textNoShape">
              <a:avLst/>
            </a:prstTxWarp>
            <a:noAutofit/>
          </a:bodyPr>
          <a:lstStyle/>
          <a:p>
            <a:pPr algn="just">
              <a:spcAft>
                <a:spcPts val="0"/>
              </a:spcAft>
            </a:pPr>
            <a:r>
              <a:rPr lang="ja-JP" altLang="en-US" sz="1100" kern="100" smtClean="0">
                <a:ea typeface="ＭＳ 明朝"/>
                <a:cs typeface="Times New Roman"/>
              </a:rPr>
              <a:t>②岸和田</a:t>
            </a:r>
            <a:r>
              <a:rPr lang="ja-JP" altLang="en-US" sz="1100" kern="100" dirty="0" smtClean="0">
                <a:ea typeface="ＭＳ 明朝"/>
                <a:cs typeface="Times New Roman"/>
              </a:rPr>
              <a:t>牛滝山貝塚線</a:t>
            </a:r>
            <a:endParaRPr lang="ja-JP" sz="1100" kern="100" dirty="0">
              <a:effectLst/>
              <a:ea typeface="ＭＳ 明朝"/>
              <a:cs typeface="Times New Roman"/>
            </a:endParaRPr>
          </a:p>
        </p:txBody>
      </p:sp>
      <p:sp>
        <p:nvSpPr>
          <p:cNvPr id="7" name="フリーフォーム 6"/>
          <p:cNvSpPr/>
          <p:nvPr/>
        </p:nvSpPr>
        <p:spPr>
          <a:xfrm>
            <a:off x="7564582" y="5058888"/>
            <a:ext cx="534389" cy="261257"/>
          </a:xfrm>
          <a:custGeom>
            <a:avLst/>
            <a:gdLst>
              <a:gd name="connsiteX0" fmla="*/ 0 w 534389"/>
              <a:gd name="connsiteY0" fmla="*/ 0 h 261257"/>
              <a:gd name="connsiteX1" fmla="*/ 201880 w 534389"/>
              <a:gd name="connsiteY1" fmla="*/ 77190 h 261257"/>
              <a:gd name="connsiteX2" fmla="*/ 391886 w 534389"/>
              <a:gd name="connsiteY2" fmla="*/ 213756 h 261257"/>
              <a:gd name="connsiteX3" fmla="*/ 415636 w 534389"/>
              <a:gd name="connsiteY3" fmla="*/ 261257 h 261257"/>
              <a:gd name="connsiteX4" fmla="*/ 534389 w 534389"/>
              <a:gd name="connsiteY4" fmla="*/ 255320 h 261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389" h="261257">
                <a:moveTo>
                  <a:pt x="0" y="0"/>
                </a:moveTo>
                <a:lnTo>
                  <a:pt x="201880" y="77190"/>
                </a:lnTo>
                <a:lnTo>
                  <a:pt x="391886" y="213756"/>
                </a:lnTo>
                <a:lnTo>
                  <a:pt x="415636" y="261257"/>
                </a:lnTo>
                <a:lnTo>
                  <a:pt x="534389" y="255320"/>
                </a:lnTo>
              </a:path>
            </a:pathLst>
          </a:custGeom>
          <a:noFill/>
          <a:ln w="381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円/楕円 19"/>
          <p:cNvSpPr/>
          <p:nvPr/>
        </p:nvSpPr>
        <p:spPr>
          <a:xfrm rot="5400000">
            <a:off x="7971767" y="5244592"/>
            <a:ext cx="329256" cy="216026"/>
          </a:xfrm>
          <a:prstGeom prst="ellipse">
            <a:avLst/>
          </a:prstGeom>
          <a:solidFill>
            <a:srgbClr val="FF0000">
              <a:alpha val="31000"/>
            </a:srgbClr>
          </a:solid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8502" y="6210084"/>
            <a:ext cx="647700" cy="14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639428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80</a:t>
            </a:fld>
            <a:endParaRPr kumimoji="1" lang="ja-JP" altLang="en-US"/>
          </a:p>
        </p:txBody>
      </p:sp>
      <p:sp>
        <p:nvSpPr>
          <p:cNvPr id="11" name="タイトル 1"/>
          <p:cNvSpPr txBox="1">
            <a:spLocks/>
          </p:cNvSpPr>
          <p:nvPr/>
        </p:nvSpPr>
        <p:spPr>
          <a:xfrm>
            <a:off x="457200" y="228600"/>
            <a:ext cx="8229600" cy="914400"/>
          </a:xfrm>
          <a:prstGeom prst="rect">
            <a:avLst/>
          </a:prstGeom>
        </p:spPr>
        <p:txBody>
          <a:bodyPr vert="horz" anchor="b" anchorCtr="0">
            <a:normAutofit fontScale="975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４．</a:t>
            </a:r>
            <a:r>
              <a:rPr lang="ja-JP" altLang="en-US" sz="3100" dirty="0">
                <a:latin typeface="HGSｺﾞｼｯｸM" panose="020B0600000000000000" pitchFamily="50" charset="-128"/>
                <a:ea typeface="HGSｺﾞｼｯｸM" panose="020B0600000000000000" pitchFamily="50" charset="-128"/>
              </a:rPr>
              <a:t>道路防災対策の優先順位付けの検討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700" dirty="0">
                <a:latin typeface="HGSｺﾞｼｯｸM" panose="020B0600000000000000" pitchFamily="50" charset="-128"/>
                <a:ea typeface="HGSｺﾞｼｯｸM" panose="020B0600000000000000" pitchFamily="50" charset="-128"/>
              </a:rPr>
              <a:t>2</a:t>
            </a:r>
            <a:r>
              <a:rPr lang="ja-JP" altLang="en-US" sz="2200" dirty="0">
                <a:latin typeface="HGSｺﾞｼｯｸM" panose="020B0600000000000000" pitchFamily="50" charset="-128"/>
                <a:ea typeface="HGSｺﾞｼｯｸM" panose="020B0600000000000000" pitchFamily="50" charset="-128"/>
              </a:rPr>
              <a:t>）大阪府域の降雨特性の分析（総雨量　最大値）</a:t>
            </a:r>
            <a:endParaRPr lang="ja-JP" altLang="en-US" sz="2200" dirty="0"/>
          </a:p>
        </p:txBody>
      </p:sp>
      <p:sp>
        <p:nvSpPr>
          <p:cNvPr id="9" name="テキスト ボックス 8"/>
          <p:cNvSpPr txBox="1"/>
          <p:nvPr/>
        </p:nvSpPr>
        <p:spPr>
          <a:xfrm>
            <a:off x="1547664" y="6264320"/>
            <a:ext cx="2031325" cy="369332"/>
          </a:xfrm>
          <a:prstGeom prst="rect">
            <a:avLst/>
          </a:prstGeom>
          <a:noFill/>
        </p:spPr>
        <p:txBody>
          <a:bodyPr wrap="none" rtlCol="0">
            <a:spAutoFit/>
          </a:bodyPr>
          <a:lstStyle/>
          <a:p>
            <a:r>
              <a:rPr kumimoji="1" lang="en-US" altLang="ja-JP" dirty="0" smtClean="0"/>
              <a:t>1994</a:t>
            </a:r>
            <a:r>
              <a:rPr kumimoji="1" lang="ja-JP" altLang="en-US" dirty="0" smtClean="0"/>
              <a:t>～</a:t>
            </a:r>
            <a:r>
              <a:rPr kumimoji="1" lang="en-US" altLang="ja-JP" dirty="0" smtClean="0"/>
              <a:t>2004</a:t>
            </a:r>
            <a:r>
              <a:rPr kumimoji="1" lang="ja-JP" altLang="en-US" dirty="0" smtClean="0"/>
              <a:t>（前期）</a:t>
            </a:r>
            <a:endParaRPr kumimoji="1" lang="en-US" altLang="ja-JP" dirty="0" smtClean="0"/>
          </a:p>
        </p:txBody>
      </p:sp>
      <p:sp>
        <p:nvSpPr>
          <p:cNvPr id="10" name="テキスト ボックス 9"/>
          <p:cNvSpPr txBox="1"/>
          <p:nvPr/>
        </p:nvSpPr>
        <p:spPr>
          <a:xfrm>
            <a:off x="5812636" y="6264320"/>
            <a:ext cx="2031325" cy="369332"/>
          </a:xfrm>
          <a:prstGeom prst="rect">
            <a:avLst/>
          </a:prstGeom>
          <a:noFill/>
        </p:spPr>
        <p:txBody>
          <a:bodyPr wrap="none" rtlCol="0">
            <a:spAutoFit/>
          </a:bodyPr>
          <a:lstStyle/>
          <a:p>
            <a:r>
              <a:rPr lang="en-US" altLang="ja-JP" dirty="0"/>
              <a:t>2005</a:t>
            </a:r>
            <a:r>
              <a:rPr kumimoji="1" lang="ja-JP" altLang="en-US" dirty="0" smtClean="0"/>
              <a:t>～</a:t>
            </a:r>
            <a:r>
              <a:rPr kumimoji="1" lang="en-US" altLang="ja-JP" dirty="0" smtClean="0"/>
              <a:t>2015</a:t>
            </a:r>
            <a:r>
              <a:rPr kumimoji="1" lang="ja-JP" altLang="en-US" dirty="0" smtClean="0"/>
              <a:t>（後期）</a:t>
            </a:r>
            <a:endParaRPr kumimoji="1" lang="ja-JP" altLang="en-US" dirty="0"/>
          </a:p>
        </p:txBody>
      </p:sp>
      <p:sp>
        <p:nvSpPr>
          <p:cNvPr id="2" name="正方形/長方形 1"/>
          <p:cNvSpPr/>
          <p:nvPr/>
        </p:nvSpPr>
        <p:spPr>
          <a:xfrm>
            <a:off x="360040" y="1142137"/>
            <a:ext cx="8388424" cy="646331"/>
          </a:xfrm>
          <a:prstGeom prst="rect">
            <a:avLst/>
          </a:prstGeom>
        </p:spPr>
        <p:txBody>
          <a:bodyPr wrap="square">
            <a:spAutoFit/>
          </a:bodyPr>
          <a:lstStyle/>
          <a:p>
            <a:pPr>
              <a:buFont typeface="Wingdings" panose="05000000000000000000" pitchFamily="2" charset="2"/>
              <a:buChar char="Ø"/>
            </a:pPr>
            <a:r>
              <a:rPr lang="ja-JP" altLang="en-US" dirty="0" smtClean="0"/>
              <a:t>北部・南部で</a:t>
            </a:r>
            <a:r>
              <a:rPr lang="en-US" altLang="ja-JP" dirty="0" smtClean="0"/>
              <a:t>260mm</a:t>
            </a:r>
            <a:r>
              <a:rPr lang="ja-JP" altLang="en-US" dirty="0"/>
              <a:t>以上</a:t>
            </a:r>
            <a:r>
              <a:rPr lang="ja-JP" altLang="en-US" dirty="0" smtClean="0"/>
              <a:t>，中部で</a:t>
            </a:r>
            <a:r>
              <a:rPr lang="en-US" altLang="ja-JP" dirty="0" smtClean="0"/>
              <a:t>220mm</a:t>
            </a:r>
            <a:r>
              <a:rPr lang="ja-JP" altLang="en-US" dirty="0" smtClean="0"/>
              <a:t>以下の地点が多い傾向があり</a:t>
            </a:r>
            <a:r>
              <a:rPr lang="ja-JP" altLang="en-US" dirty="0"/>
              <a:t>，山際で多く降っている</a:t>
            </a:r>
            <a:r>
              <a:rPr lang="ja-JP" altLang="en-US" dirty="0" smtClean="0"/>
              <a:t>。</a:t>
            </a:r>
            <a:endParaRPr lang="en-US" altLang="ja-JP" dirty="0"/>
          </a:p>
        </p:txBody>
      </p:sp>
      <p:pic>
        <p:nvPicPr>
          <p:cNvPr id="12" name="Picture 2" descr="E:\E_back\hamada\H28\大阪府\確率降雨\画像20170201\s_94.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1749212"/>
            <a:ext cx="3462338" cy="46148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E:\E_back\hamada\H28\大阪府\確率降雨\画像20170201\s_OV.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1260" y="1749211"/>
            <a:ext cx="3462338" cy="4614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09021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81</a:t>
            </a:fld>
            <a:endParaRPr kumimoji="1" lang="ja-JP" altLang="en-US"/>
          </a:p>
        </p:txBody>
      </p:sp>
      <p:sp>
        <p:nvSpPr>
          <p:cNvPr id="9" name="コンテンツ プレースホルダー 2"/>
          <p:cNvSpPr txBox="1">
            <a:spLocks/>
          </p:cNvSpPr>
          <p:nvPr/>
        </p:nvSpPr>
        <p:spPr>
          <a:xfrm>
            <a:off x="4504253" y="1412776"/>
            <a:ext cx="4244211" cy="180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buFont typeface="Wingdings" panose="05000000000000000000" pitchFamily="2" charset="2"/>
              <a:buChar char="Ø"/>
            </a:pPr>
            <a:r>
              <a:rPr lang="en-US" altLang="ja-JP" sz="1800" dirty="0" smtClean="0"/>
              <a:t>1994</a:t>
            </a:r>
            <a:r>
              <a:rPr lang="ja-JP" altLang="en-US" sz="1800" dirty="0"/>
              <a:t>年から観測を継続してる観測所で</a:t>
            </a:r>
            <a:r>
              <a:rPr lang="ja-JP" altLang="en-US" sz="1800" dirty="0" smtClean="0"/>
              <a:t>は、両期間</a:t>
            </a:r>
            <a:r>
              <a:rPr lang="ja-JP" altLang="en-US" sz="1800" dirty="0"/>
              <a:t>の差</a:t>
            </a:r>
            <a:r>
              <a:rPr lang="ja-JP" altLang="en-US" sz="1800" dirty="0" smtClean="0"/>
              <a:t>は、概ね</a:t>
            </a:r>
            <a:r>
              <a:rPr lang="en-US" altLang="ja-JP" sz="1800" dirty="0" smtClean="0"/>
              <a:t>-80~80mm</a:t>
            </a:r>
            <a:r>
              <a:rPr lang="ja-JP" altLang="en-US" sz="1800" dirty="0" smtClean="0"/>
              <a:t>程度となっている。</a:t>
            </a:r>
            <a:endParaRPr lang="en-US" altLang="ja-JP" sz="1800" dirty="0" smtClean="0"/>
          </a:p>
          <a:p>
            <a:pPr>
              <a:buFont typeface="Wingdings" panose="05000000000000000000" pitchFamily="2" charset="2"/>
              <a:buChar char="Ø"/>
            </a:pPr>
            <a:r>
              <a:rPr lang="ja-JP" altLang="en-US" sz="1800" dirty="0"/>
              <a:t>北部では後期、中部・南部では前期の方が多い傾向に</a:t>
            </a:r>
            <a:r>
              <a:rPr lang="ja-JP" altLang="en-US" sz="1800" dirty="0" smtClean="0"/>
              <a:t>ある。</a:t>
            </a:r>
            <a:endParaRPr lang="ja-JP" altLang="en-US" sz="1800" dirty="0"/>
          </a:p>
        </p:txBody>
      </p:sp>
      <p:sp>
        <p:nvSpPr>
          <p:cNvPr id="10" name="タイトル 1"/>
          <p:cNvSpPr txBox="1">
            <a:spLocks/>
          </p:cNvSpPr>
          <p:nvPr/>
        </p:nvSpPr>
        <p:spPr>
          <a:xfrm>
            <a:off x="457200" y="228600"/>
            <a:ext cx="8229600" cy="914400"/>
          </a:xfrm>
          <a:prstGeom prst="rect">
            <a:avLst/>
          </a:prstGeom>
        </p:spPr>
        <p:txBody>
          <a:bodyPr vert="horz" anchor="b" anchorCtr="0">
            <a:normAutofit fontScale="975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４．</a:t>
            </a:r>
            <a:r>
              <a:rPr lang="ja-JP" altLang="en-US" sz="3100" dirty="0">
                <a:latin typeface="HGSｺﾞｼｯｸM" panose="020B0600000000000000" pitchFamily="50" charset="-128"/>
                <a:ea typeface="HGSｺﾞｼｯｸM" panose="020B0600000000000000" pitchFamily="50" charset="-128"/>
              </a:rPr>
              <a:t>道路防災対策の優先順位付けの検討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700" dirty="0">
                <a:latin typeface="HGSｺﾞｼｯｸM" panose="020B0600000000000000" pitchFamily="50" charset="-128"/>
                <a:ea typeface="HGSｺﾞｼｯｸM" panose="020B0600000000000000" pitchFamily="50" charset="-128"/>
              </a:rPr>
              <a:t>2</a:t>
            </a:r>
            <a:r>
              <a:rPr lang="ja-JP" altLang="en-US" sz="2200" dirty="0">
                <a:latin typeface="HGSｺﾞｼｯｸM" panose="020B0600000000000000" pitchFamily="50" charset="-128"/>
                <a:ea typeface="HGSｺﾞｼｯｸM" panose="020B0600000000000000" pitchFamily="50" charset="-128"/>
              </a:rPr>
              <a:t>）大阪府域の降雨特性の分析（総雨量　最大値）</a:t>
            </a:r>
            <a:endParaRPr lang="ja-JP" altLang="en-US" sz="2200" dirty="0"/>
          </a:p>
        </p:txBody>
      </p:sp>
      <p:sp>
        <p:nvSpPr>
          <p:cNvPr id="8" name="テキスト ボックス 7"/>
          <p:cNvSpPr txBox="1"/>
          <p:nvPr/>
        </p:nvSpPr>
        <p:spPr>
          <a:xfrm>
            <a:off x="1937028" y="6350208"/>
            <a:ext cx="1338828" cy="369332"/>
          </a:xfrm>
          <a:prstGeom prst="rect">
            <a:avLst/>
          </a:prstGeom>
          <a:noFill/>
        </p:spPr>
        <p:txBody>
          <a:bodyPr wrap="none" rtlCol="0">
            <a:spAutoFit/>
          </a:bodyPr>
          <a:lstStyle/>
          <a:p>
            <a:r>
              <a:rPr lang="ja-JP" altLang="en-US" dirty="0" smtClean="0"/>
              <a:t>前期－後期</a:t>
            </a:r>
            <a:endParaRPr lang="en-US" altLang="ja-JP" dirty="0"/>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3487416"/>
            <a:ext cx="3449574" cy="2873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descr="E:\E_back\hamada\H28\大阪府\確率降雨\画像20170201\s_sa.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779" y="1366156"/>
            <a:ext cx="3739325" cy="4984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22344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82</a:t>
            </a:fld>
            <a:endParaRPr kumimoji="1" lang="ja-JP" altLang="en-US"/>
          </a:p>
        </p:txBody>
      </p:sp>
      <p:sp>
        <p:nvSpPr>
          <p:cNvPr id="11" name="タイトル 1"/>
          <p:cNvSpPr txBox="1">
            <a:spLocks/>
          </p:cNvSpPr>
          <p:nvPr/>
        </p:nvSpPr>
        <p:spPr>
          <a:xfrm>
            <a:off x="457200" y="228600"/>
            <a:ext cx="8229600" cy="914400"/>
          </a:xfrm>
          <a:prstGeom prst="rect">
            <a:avLst/>
          </a:prstGeom>
        </p:spPr>
        <p:txBody>
          <a:bodyPr vert="horz" anchor="b" anchorCtr="0">
            <a:normAutofit fontScale="975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４．</a:t>
            </a:r>
            <a:r>
              <a:rPr lang="ja-JP" altLang="en-US" sz="3100" dirty="0">
                <a:latin typeface="HGSｺﾞｼｯｸM" panose="020B0600000000000000" pitchFamily="50" charset="-128"/>
                <a:ea typeface="HGSｺﾞｼｯｸM" panose="020B0600000000000000" pitchFamily="50" charset="-128"/>
              </a:rPr>
              <a:t>道路防災対策の優先順位付けの検討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700" dirty="0">
                <a:latin typeface="HGSｺﾞｼｯｸM" panose="020B0600000000000000" pitchFamily="50" charset="-128"/>
                <a:ea typeface="HGSｺﾞｼｯｸM" panose="020B0600000000000000" pitchFamily="50" charset="-128"/>
              </a:rPr>
              <a:t>2</a:t>
            </a:r>
            <a:r>
              <a:rPr lang="ja-JP" altLang="en-US" sz="2200" dirty="0">
                <a:latin typeface="HGSｺﾞｼｯｸM" panose="020B0600000000000000" pitchFamily="50" charset="-128"/>
                <a:ea typeface="HGSｺﾞｼｯｸM" panose="020B0600000000000000" pitchFamily="50" charset="-128"/>
              </a:rPr>
              <a:t>）大阪府域の降雨特性の分析（総雨量　</a:t>
            </a:r>
            <a:r>
              <a:rPr lang="en-US" altLang="ja-JP" sz="2200" dirty="0">
                <a:latin typeface="HGSｺﾞｼｯｸM" panose="020B0600000000000000" pitchFamily="50" charset="-128"/>
                <a:ea typeface="HGSｺﾞｼｯｸM" panose="020B0600000000000000" pitchFamily="50" charset="-128"/>
              </a:rPr>
              <a:t>100mm</a:t>
            </a:r>
            <a:r>
              <a:rPr lang="ja-JP" altLang="en-US" sz="2200" dirty="0">
                <a:latin typeface="HGSｺﾞｼｯｸM" panose="020B0600000000000000" pitchFamily="50" charset="-128"/>
                <a:ea typeface="HGSｺﾞｼｯｸM" panose="020B0600000000000000" pitchFamily="50" charset="-128"/>
              </a:rPr>
              <a:t>を超える回数）</a:t>
            </a:r>
            <a:endParaRPr lang="ja-JP" altLang="en-US" sz="2200" dirty="0"/>
          </a:p>
        </p:txBody>
      </p:sp>
      <p:sp>
        <p:nvSpPr>
          <p:cNvPr id="9" name="テキスト ボックス 8"/>
          <p:cNvSpPr txBox="1"/>
          <p:nvPr/>
        </p:nvSpPr>
        <p:spPr>
          <a:xfrm>
            <a:off x="1547664" y="6261928"/>
            <a:ext cx="2031325" cy="369332"/>
          </a:xfrm>
          <a:prstGeom prst="rect">
            <a:avLst/>
          </a:prstGeom>
          <a:noFill/>
        </p:spPr>
        <p:txBody>
          <a:bodyPr wrap="none" rtlCol="0">
            <a:spAutoFit/>
          </a:bodyPr>
          <a:lstStyle/>
          <a:p>
            <a:r>
              <a:rPr kumimoji="1" lang="en-US" altLang="ja-JP" dirty="0" smtClean="0"/>
              <a:t>1994</a:t>
            </a:r>
            <a:r>
              <a:rPr kumimoji="1" lang="ja-JP" altLang="en-US" dirty="0" smtClean="0"/>
              <a:t>～</a:t>
            </a:r>
            <a:r>
              <a:rPr kumimoji="1" lang="en-US" altLang="ja-JP" dirty="0" smtClean="0"/>
              <a:t>2004</a:t>
            </a:r>
            <a:r>
              <a:rPr kumimoji="1" lang="ja-JP" altLang="en-US" dirty="0" smtClean="0"/>
              <a:t>（前期）</a:t>
            </a:r>
            <a:endParaRPr kumimoji="1" lang="en-US" altLang="ja-JP" dirty="0" smtClean="0"/>
          </a:p>
        </p:txBody>
      </p:sp>
      <p:sp>
        <p:nvSpPr>
          <p:cNvPr id="10" name="テキスト ボックス 9"/>
          <p:cNvSpPr txBox="1"/>
          <p:nvPr/>
        </p:nvSpPr>
        <p:spPr>
          <a:xfrm>
            <a:off x="5812636" y="6261928"/>
            <a:ext cx="2031325" cy="369332"/>
          </a:xfrm>
          <a:prstGeom prst="rect">
            <a:avLst/>
          </a:prstGeom>
          <a:noFill/>
        </p:spPr>
        <p:txBody>
          <a:bodyPr wrap="none" rtlCol="0">
            <a:spAutoFit/>
          </a:bodyPr>
          <a:lstStyle/>
          <a:p>
            <a:r>
              <a:rPr lang="en-US" altLang="ja-JP" dirty="0"/>
              <a:t>2005</a:t>
            </a:r>
            <a:r>
              <a:rPr kumimoji="1" lang="ja-JP" altLang="en-US" dirty="0" smtClean="0"/>
              <a:t>～</a:t>
            </a:r>
            <a:r>
              <a:rPr kumimoji="1" lang="en-US" altLang="ja-JP" dirty="0" smtClean="0"/>
              <a:t>2015</a:t>
            </a:r>
            <a:r>
              <a:rPr kumimoji="1" lang="ja-JP" altLang="en-US" dirty="0" smtClean="0"/>
              <a:t>（後期）</a:t>
            </a:r>
            <a:endParaRPr kumimoji="1" lang="ja-JP" altLang="en-US" dirty="0"/>
          </a:p>
        </p:txBody>
      </p:sp>
      <p:sp>
        <p:nvSpPr>
          <p:cNvPr id="2" name="正方形/長方形 1"/>
          <p:cNvSpPr/>
          <p:nvPr/>
        </p:nvSpPr>
        <p:spPr>
          <a:xfrm>
            <a:off x="360040" y="1143000"/>
            <a:ext cx="8532440" cy="369332"/>
          </a:xfrm>
          <a:prstGeom prst="rect">
            <a:avLst/>
          </a:prstGeom>
        </p:spPr>
        <p:txBody>
          <a:bodyPr wrap="square">
            <a:spAutoFit/>
          </a:bodyPr>
          <a:lstStyle/>
          <a:p>
            <a:pPr>
              <a:buFont typeface="Wingdings" panose="05000000000000000000" pitchFamily="2" charset="2"/>
              <a:buChar char="Ø"/>
            </a:pPr>
            <a:r>
              <a:rPr lang="ja-JP" altLang="en-US" dirty="0"/>
              <a:t>北部・南部で</a:t>
            </a:r>
            <a:r>
              <a:rPr lang="en-US" altLang="ja-JP" dirty="0"/>
              <a:t>10</a:t>
            </a:r>
            <a:r>
              <a:rPr lang="ja-JP" altLang="en-US" dirty="0"/>
              <a:t>回程度以上、中部</a:t>
            </a:r>
            <a:r>
              <a:rPr lang="ja-JP" altLang="en-US" dirty="0" smtClean="0"/>
              <a:t>で</a:t>
            </a:r>
            <a:r>
              <a:rPr lang="en-US" altLang="ja-JP" dirty="0" smtClean="0"/>
              <a:t>10</a:t>
            </a:r>
            <a:r>
              <a:rPr lang="ja-JP" altLang="en-US" dirty="0" smtClean="0"/>
              <a:t>回</a:t>
            </a:r>
            <a:r>
              <a:rPr lang="ja-JP" altLang="en-US" dirty="0"/>
              <a:t>程度以下の地点が多い傾向にある</a:t>
            </a:r>
            <a:r>
              <a:rPr lang="ja-JP" altLang="en-US" dirty="0" smtClean="0"/>
              <a:t>。</a:t>
            </a:r>
            <a:endParaRPr lang="en-US" altLang="ja-JP" dirty="0"/>
          </a:p>
        </p:txBody>
      </p:sp>
      <p:pic>
        <p:nvPicPr>
          <p:cNvPr id="12" name="Picture 2" descr="E:\E_back\hamada\H28\大阪府\確率降雨\画像20170201\sc_94.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1739824"/>
            <a:ext cx="3462338" cy="46148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E:\E_back\hamada\H28\大阪府\確率降雨\画像20170201\sc_OV.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1739824"/>
            <a:ext cx="3462338" cy="4614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22491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83</a:t>
            </a:fld>
            <a:endParaRPr kumimoji="1" lang="ja-JP" altLang="en-US"/>
          </a:p>
        </p:txBody>
      </p:sp>
      <p:sp>
        <p:nvSpPr>
          <p:cNvPr id="8" name="コンテンツ プレースホルダー 2"/>
          <p:cNvSpPr txBox="1">
            <a:spLocks/>
          </p:cNvSpPr>
          <p:nvPr/>
        </p:nvSpPr>
        <p:spPr>
          <a:xfrm>
            <a:off x="4463900" y="1422796"/>
            <a:ext cx="4356572" cy="18722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buFont typeface="Wingdings" panose="05000000000000000000" pitchFamily="2" charset="2"/>
              <a:buChar char="Ø"/>
            </a:pPr>
            <a:r>
              <a:rPr lang="en-US" altLang="ja-JP" sz="1800" dirty="0" smtClean="0"/>
              <a:t>1994</a:t>
            </a:r>
            <a:r>
              <a:rPr lang="ja-JP" altLang="en-US" sz="1800" dirty="0"/>
              <a:t>年から観測を継続してる観測所では、両期間の差は、概ね</a:t>
            </a:r>
            <a:r>
              <a:rPr lang="en-US" altLang="ja-JP" sz="1800" dirty="0" smtClean="0"/>
              <a:t>-10~10</a:t>
            </a:r>
            <a:r>
              <a:rPr lang="ja-JP" altLang="en-US" sz="1800" dirty="0" smtClean="0"/>
              <a:t>回程度</a:t>
            </a:r>
            <a:r>
              <a:rPr lang="ja-JP" altLang="en-US" sz="1800" dirty="0"/>
              <a:t>となっている</a:t>
            </a:r>
            <a:r>
              <a:rPr lang="ja-JP" altLang="en-US" sz="1800" dirty="0" smtClean="0"/>
              <a:t>。</a:t>
            </a:r>
            <a:endParaRPr lang="en-US" altLang="ja-JP" sz="1800" dirty="0" smtClean="0"/>
          </a:p>
          <a:p>
            <a:pPr>
              <a:buFont typeface="Wingdings" panose="05000000000000000000" pitchFamily="2" charset="2"/>
              <a:buChar char="Ø"/>
            </a:pPr>
            <a:r>
              <a:rPr lang="ja-JP" altLang="en-US" sz="1800" dirty="0" smtClean="0"/>
              <a:t>北部</a:t>
            </a:r>
            <a:r>
              <a:rPr lang="ja-JP" altLang="en-US" sz="1800" dirty="0"/>
              <a:t>で</a:t>
            </a:r>
            <a:r>
              <a:rPr lang="ja-JP" altLang="en-US" sz="1800" dirty="0" smtClean="0"/>
              <a:t>は前期が多い傾向にある。</a:t>
            </a:r>
            <a:endParaRPr lang="ja-JP" altLang="en-US" sz="1800" dirty="0"/>
          </a:p>
        </p:txBody>
      </p:sp>
      <p:sp>
        <p:nvSpPr>
          <p:cNvPr id="10" name="タイトル 1"/>
          <p:cNvSpPr txBox="1">
            <a:spLocks/>
          </p:cNvSpPr>
          <p:nvPr/>
        </p:nvSpPr>
        <p:spPr>
          <a:xfrm>
            <a:off x="457200" y="228600"/>
            <a:ext cx="8229600" cy="914400"/>
          </a:xfrm>
          <a:prstGeom prst="rect">
            <a:avLst/>
          </a:prstGeom>
        </p:spPr>
        <p:txBody>
          <a:bodyPr vert="horz" anchor="b" anchorCtr="0">
            <a:normAutofit fontScale="975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４．</a:t>
            </a:r>
            <a:r>
              <a:rPr lang="ja-JP" altLang="en-US" sz="3100" dirty="0">
                <a:latin typeface="HGSｺﾞｼｯｸM" panose="020B0600000000000000" pitchFamily="50" charset="-128"/>
                <a:ea typeface="HGSｺﾞｼｯｸM" panose="020B0600000000000000" pitchFamily="50" charset="-128"/>
              </a:rPr>
              <a:t>道路防災対策の優先順位付けの検討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700" dirty="0">
                <a:latin typeface="HGSｺﾞｼｯｸM" panose="020B0600000000000000" pitchFamily="50" charset="-128"/>
                <a:ea typeface="HGSｺﾞｼｯｸM" panose="020B0600000000000000" pitchFamily="50" charset="-128"/>
              </a:rPr>
              <a:t>2</a:t>
            </a:r>
            <a:r>
              <a:rPr lang="ja-JP" altLang="en-US" sz="2200" dirty="0">
                <a:latin typeface="HGSｺﾞｼｯｸM" panose="020B0600000000000000" pitchFamily="50" charset="-128"/>
                <a:ea typeface="HGSｺﾞｼｯｸM" panose="020B0600000000000000" pitchFamily="50" charset="-128"/>
              </a:rPr>
              <a:t>）大阪府域の降雨特性の分析（総雨量　</a:t>
            </a:r>
            <a:r>
              <a:rPr lang="en-US" altLang="ja-JP" sz="2200" dirty="0">
                <a:latin typeface="HGSｺﾞｼｯｸM" panose="020B0600000000000000" pitchFamily="50" charset="-128"/>
                <a:ea typeface="HGSｺﾞｼｯｸM" panose="020B0600000000000000" pitchFamily="50" charset="-128"/>
              </a:rPr>
              <a:t>100mm</a:t>
            </a:r>
            <a:r>
              <a:rPr lang="ja-JP" altLang="en-US" sz="2200" dirty="0">
                <a:latin typeface="HGSｺﾞｼｯｸM" panose="020B0600000000000000" pitchFamily="50" charset="-128"/>
                <a:ea typeface="HGSｺﾞｼｯｸM" panose="020B0600000000000000" pitchFamily="50" charset="-128"/>
              </a:rPr>
              <a:t>を超える回数）</a:t>
            </a:r>
            <a:endParaRPr lang="ja-JP" altLang="en-US" sz="2200" dirty="0"/>
          </a:p>
        </p:txBody>
      </p:sp>
      <p:sp>
        <p:nvSpPr>
          <p:cNvPr id="9" name="テキスト ボックス 8"/>
          <p:cNvSpPr txBox="1"/>
          <p:nvPr/>
        </p:nvSpPr>
        <p:spPr>
          <a:xfrm>
            <a:off x="1937028" y="6346636"/>
            <a:ext cx="1338828" cy="369332"/>
          </a:xfrm>
          <a:prstGeom prst="rect">
            <a:avLst/>
          </a:prstGeom>
          <a:noFill/>
        </p:spPr>
        <p:txBody>
          <a:bodyPr wrap="none" rtlCol="0">
            <a:spAutoFit/>
          </a:bodyPr>
          <a:lstStyle/>
          <a:p>
            <a:r>
              <a:rPr lang="ja-JP" altLang="en-US" dirty="0" smtClean="0"/>
              <a:t>前期－後期</a:t>
            </a:r>
            <a:endParaRPr lang="en-US" altLang="ja-JP"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3869" y="3430427"/>
            <a:ext cx="3401663" cy="2833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E:\E_back\hamada\H28\大阪府\確率降雨\画像20170207\sc_sa.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1373169"/>
            <a:ext cx="3739325" cy="4984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60076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84</a:t>
            </a:fld>
            <a:endParaRPr kumimoji="1" lang="ja-JP" altLang="en-US"/>
          </a:p>
        </p:txBody>
      </p:sp>
      <p:sp>
        <p:nvSpPr>
          <p:cNvPr id="11" name="タイトル 1"/>
          <p:cNvSpPr txBox="1">
            <a:spLocks/>
          </p:cNvSpPr>
          <p:nvPr/>
        </p:nvSpPr>
        <p:spPr>
          <a:xfrm>
            <a:off x="457200" y="228600"/>
            <a:ext cx="8229600" cy="914400"/>
          </a:xfrm>
          <a:prstGeom prst="rect">
            <a:avLst/>
          </a:prstGeom>
        </p:spPr>
        <p:txBody>
          <a:bodyPr vert="horz" anchor="b" anchorCtr="0">
            <a:normAutofit fontScale="975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４．</a:t>
            </a:r>
            <a:r>
              <a:rPr lang="ja-JP" altLang="en-US" sz="3100" dirty="0">
                <a:latin typeface="HGSｺﾞｼｯｸM" panose="020B0600000000000000" pitchFamily="50" charset="-128"/>
                <a:ea typeface="HGSｺﾞｼｯｸM" panose="020B0600000000000000" pitchFamily="50" charset="-128"/>
              </a:rPr>
              <a:t>道路防災対策の優先順位付けの検討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700" dirty="0">
                <a:latin typeface="HGSｺﾞｼｯｸM" panose="020B0600000000000000" pitchFamily="50" charset="-128"/>
                <a:ea typeface="HGSｺﾞｼｯｸM" panose="020B0600000000000000" pitchFamily="50" charset="-128"/>
              </a:rPr>
              <a:t>2</a:t>
            </a:r>
            <a:r>
              <a:rPr lang="ja-JP" altLang="en-US" sz="2200" dirty="0">
                <a:latin typeface="HGSｺﾞｼｯｸM" panose="020B0600000000000000" pitchFamily="50" charset="-128"/>
                <a:ea typeface="HGSｺﾞｼｯｸM" panose="020B0600000000000000" pitchFamily="50" charset="-128"/>
              </a:rPr>
              <a:t>）大阪府域の降雨特性の分析　（</a:t>
            </a:r>
            <a:r>
              <a:rPr lang="en-US" altLang="ja-JP" sz="2200" dirty="0">
                <a:latin typeface="HGSｺﾞｼｯｸM" panose="020B0600000000000000" pitchFamily="50" charset="-128"/>
                <a:ea typeface="HGSｺﾞｼｯｸM" panose="020B0600000000000000" pitchFamily="50" charset="-128"/>
              </a:rPr>
              <a:t>10</a:t>
            </a:r>
            <a:r>
              <a:rPr lang="ja-JP" altLang="en-US" sz="2200" dirty="0">
                <a:latin typeface="HGSｺﾞｼｯｸM" panose="020B0600000000000000" pitchFamily="50" charset="-128"/>
                <a:ea typeface="HGSｺﾞｼｯｸM" panose="020B0600000000000000" pitchFamily="50" charset="-128"/>
              </a:rPr>
              <a:t>年確率</a:t>
            </a:r>
            <a:r>
              <a:rPr lang="en-US" altLang="ja-JP" sz="2200" dirty="0">
                <a:latin typeface="HGSｺﾞｼｯｸM" panose="020B0600000000000000" pitchFamily="50" charset="-128"/>
                <a:ea typeface="HGSｺﾞｼｯｸM" panose="020B0600000000000000" pitchFamily="50" charset="-128"/>
              </a:rPr>
              <a:t>24</a:t>
            </a:r>
            <a:r>
              <a:rPr lang="ja-JP" altLang="en-US" sz="2200" dirty="0">
                <a:latin typeface="HGSｺﾞｼｯｸM" panose="020B0600000000000000" pitchFamily="50" charset="-128"/>
                <a:ea typeface="HGSｺﾞｼｯｸM" panose="020B0600000000000000" pitchFamily="50" charset="-128"/>
              </a:rPr>
              <a:t>時間雨量）</a:t>
            </a:r>
            <a:endParaRPr lang="ja-JP" altLang="en-US" sz="2200" dirty="0"/>
          </a:p>
        </p:txBody>
      </p:sp>
      <p:sp>
        <p:nvSpPr>
          <p:cNvPr id="9" name="テキスト ボックス 8"/>
          <p:cNvSpPr txBox="1"/>
          <p:nvPr/>
        </p:nvSpPr>
        <p:spPr>
          <a:xfrm>
            <a:off x="1547664" y="6261686"/>
            <a:ext cx="2031325" cy="369332"/>
          </a:xfrm>
          <a:prstGeom prst="rect">
            <a:avLst/>
          </a:prstGeom>
          <a:noFill/>
        </p:spPr>
        <p:txBody>
          <a:bodyPr wrap="none" rtlCol="0">
            <a:spAutoFit/>
          </a:bodyPr>
          <a:lstStyle/>
          <a:p>
            <a:r>
              <a:rPr kumimoji="1" lang="en-US" altLang="ja-JP" dirty="0" smtClean="0"/>
              <a:t>1994</a:t>
            </a:r>
            <a:r>
              <a:rPr kumimoji="1" lang="ja-JP" altLang="en-US" dirty="0" smtClean="0"/>
              <a:t>～</a:t>
            </a:r>
            <a:r>
              <a:rPr kumimoji="1" lang="en-US" altLang="ja-JP" dirty="0" smtClean="0"/>
              <a:t>2004</a:t>
            </a:r>
            <a:r>
              <a:rPr kumimoji="1" lang="ja-JP" altLang="en-US" dirty="0" smtClean="0"/>
              <a:t>（前期）</a:t>
            </a:r>
            <a:endParaRPr kumimoji="1" lang="en-US" altLang="ja-JP" dirty="0" smtClean="0"/>
          </a:p>
        </p:txBody>
      </p:sp>
      <p:sp>
        <p:nvSpPr>
          <p:cNvPr id="10" name="テキスト ボックス 9"/>
          <p:cNvSpPr txBox="1"/>
          <p:nvPr/>
        </p:nvSpPr>
        <p:spPr>
          <a:xfrm>
            <a:off x="5812636" y="6261686"/>
            <a:ext cx="2031325" cy="369332"/>
          </a:xfrm>
          <a:prstGeom prst="rect">
            <a:avLst/>
          </a:prstGeom>
          <a:noFill/>
        </p:spPr>
        <p:txBody>
          <a:bodyPr wrap="none" rtlCol="0">
            <a:spAutoFit/>
          </a:bodyPr>
          <a:lstStyle/>
          <a:p>
            <a:r>
              <a:rPr lang="en-US" altLang="ja-JP" dirty="0"/>
              <a:t>2005</a:t>
            </a:r>
            <a:r>
              <a:rPr kumimoji="1" lang="ja-JP" altLang="en-US" dirty="0" smtClean="0"/>
              <a:t>～</a:t>
            </a:r>
            <a:r>
              <a:rPr kumimoji="1" lang="en-US" altLang="ja-JP" dirty="0" smtClean="0"/>
              <a:t>2015</a:t>
            </a:r>
            <a:r>
              <a:rPr kumimoji="1" lang="ja-JP" altLang="en-US" dirty="0" smtClean="0"/>
              <a:t>（後期）</a:t>
            </a:r>
            <a:endParaRPr kumimoji="1" lang="ja-JP" altLang="en-US" dirty="0"/>
          </a:p>
        </p:txBody>
      </p:sp>
      <p:sp>
        <p:nvSpPr>
          <p:cNvPr id="2" name="正方形/長方形 1"/>
          <p:cNvSpPr/>
          <p:nvPr/>
        </p:nvSpPr>
        <p:spPr>
          <a:xfrm>
            <a:off x="360040" y="1143000"/>
            <a:ext cx="8532440" cy="369332"/>
          </a:xfrm>
          <a:prstGeom prst="rect">
            <a:avLst/>
          </a:prstGeom>
        </p:spPr>
        <p:txBody>
          <a:bodyPr wrap="square">
            <a:spAutoFit/>
          </a:bodyPr>
          <a:lstStyle/>
          <a:p>
            <a:pPr>
              <a:buFont typeface="Wingdings" panose="05000000000000000000" pitchFamily="2" charset="2"/>
              <a:buChar char="Ø"/>
            </a:pPr>
            <a:r>
              <a:rPr lang="ja-JP" altLang="en-US" dirty="0" smtClean="0"/>
              <a:t>北部・南部で</a:t>
            </a:r>
            <a:r>
              <a:rPr lang="en-US" altLang="ja-JP" dirty="0" smtClean="0"/>
              <a:t>180mm</a:t>
            </a:r>
            <a:r>
              <a:rPr lang="ja-JP" altLang="en-US" dirty="0"/>
              <a:t>以上 </a:t>
            </a:r>
            <a:r>
              <a:rPr lang="ja-JP" altLang="en-US" dirty="0" smtClean="0"/>
              <a:t>，中部で</a:t>
            </a:r>
            <a:r>
              <a:rPr lang="en-US" altLang="ja-JP" dirty="0" smtClean="0"/>
              <a:t>180mm</a:t>
            </a:r>
            <a:r>
              <a:rPr lang="ja-JP" altLang="en-US" dirty="0" smtClean="0"/>
              <a:t>以下の地点が多い傾向にある。</a:t>
            </a:r>
            <a:endParaRPr lang="en-US" altLang="ja-JP" dirty="0"/>
          </a:p>
        </p:txBody>
      </p:sp>
      <p:pic>
        <p:nvPicPr>
          <p:cNvPr id="12" name="Picture 2" descr="E:\E_back\hamada\H28\大阪府\確率降雨\画像20170201\10y_94.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1709957"/>
            <a:ext cx="3462338" cy="46148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E:\E_back\hamada\H28\大阪府\確率降雨\画像20170201\10y_OV.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1709956"/>
            <a:ext cx="3462338" cy="4614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87317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85</a:t>
            </a:fld>
            <a:endParaRPr kumimoji="1" lang="ja-JP" altLang="en-US"/>
          </a:p>
        </p:txBody>
      </p:sp>
      <p:sp>
        <p:nvSpPr>
          <p:cNvPr id="6" name="タイトル 1"/>
          <p:cNvSpPr txBox="1">
            <a:spLocks/>
          </p:cNvSpPr>
          <p:nvPr/>
        </p:nvSpPr>
        <p:spPr>
          <a:xfrm>
            <a:off x="467544" y="0"/>
            <a:ext cx="8229600" cy="11430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endParaRPr lang="ja-JP" altLang="en-US" sz="3600" dirty="0"/>
          </a:p>
        </p:txBody>
      </p:sp>
      <p:sp>
        <p:nvSpPr>
          <p:cNvPr id="7" name="コンテンツ プレースホルダー 2"/>
          <p:cNvSpPr txBox="1">
            <a:spLocks/>
          </p:cNvSpPr>
          <p:nvPr/>
        </p:nvSpPr>
        <p:spPr>
          <a:xfrm>
            <a:off x="4427984" y="1481011"/>
            <a:ext cx="4392488" cy="158794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buFont typeface="Wingdings" panose="05000000000000000000" pitchFamily="2" charset="2"/>
              <a:buChar char="Ø"/>
            </a:pPr>
            <a:r>
              <a:rPr lang="en-US" altLang="ja-JP" sz="1800" dirty="0" smtClean="0"/>
              <a:t>1994</a:t>
            </a:r>
            <a:r>
              <a:rPr lang="ja-JP" altLang="en-US" sz="1800" dirty="0"/>
              <a:t>年から観測を継続してる観測所で</a:t>
            </a:r>
            <a:r>
              <a:rPr lang="ja-JP" altLang="en-US" sz="1800" dirty="0" smtClean="0"/>
              <a:t>は</a:t>
            </a:r>
            <a:r>
              <a:rPr lang="ja-JP" altLang="en-US" sz="1800" dirty="0"/>
              <a:t>、</a:t>
            </a:r>
            <a:r>
              <a:rPr lang="ja-JP" altLang="en-US" sz="1800" dirty="0" smtClean="0"/>
              <a:t>両期間</a:t>
            </a:r>
            <a:r>
              <a:rPr lang="ja-JP" altLang="en-US" sz="1800" dirty="0"/>
              <a:t>の差</a:t>
            </a:r>
            <a:r>
              <a:rPr lang="ja-JP" altLang="en-US" sz="1800" dirty="0" smtClean="0"/>
              <a:t>は、概ね</a:t>
            </a:r>
            <a:r>
              <a:rPr lang="en-US" altLang="ja-JP" sz="1800" dirty="0" smtClean="0"/>
              <a:t>-80</a:t>
            </a:r>
            <a:r>
              <a:rPr lang="ja-JP" altLang="en-US" sz="1800" dirty="0" smtClean="0"/>
              <a:t>～</a:t>
            </a:r>
            <a:r>
              <a:rPr lang="en-US" altLang="ja-JP" sz="1800" dirty="0"/>
              <a:t>4</a:t>
            </a:r>
            <a:r>
              <a:rPr lang="en-US" altLang="ja-JP" sz="1800" dirty="0" smtClean="0"/>
              <a:t>0mm</a:t>
            </a:r>
            <a:r>
              <a:rPr lang="ja-JP" altLang="en-US" sz="1800" dirty="0" smtClean="0"/>
              <a:t>程度となっている。</a:t>
            </a:r>
            <a:endParaRPr lang="en-US" altLang="ja-JP" sz="1800" dirty="0"/>
          </a:p>
          <a:p>
            <a:pPr>
              <a:buFont typeface="Wingdings" panose="05000000000000000000" pitchFamily="2" charset="2"/>
              <a:buChar char="Ø"/>
            </a:pPr>
            <a:r>
              <a:rPr lang="ja-JP" altLang="en-US" sz="1800" dirty="0"/>
              <a:t>地域による大きな傾向の変化は認められない。</a:t>
            </a:r>
          </a:p>
        </p:txBody>
      </p:sp>
      <p:sp>
        <p:nvSpPr>
          <p:cNvPr id="11" name="タイトル 1"/>
          <p:cNvSpPr txBox="1">
            <a:spLocks/>
          </p:cNvSpPr>
          <p:nvPr/>
        </p:nvSpPr>
        <p:spPr>
          <a:xfrm>
            <a:off x="457200" y="228600"/>
            <a:ext cx="8229600" cy="914400"/>
          </a:xfrm>
          <a:prstGeom prst="rect">
            <a:avLst/>
          </a:prstGeom>
        </p:spPr>
        <p:txBody>
          <a:bodyPr vert="horz" anchor="b" anchorCtr="0">
            <a:normAutofit fontScale="975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４．</a:t>
            </a:r>
            <a:r>
              <a:rPr lang="ja-JP" altLang="en-US" sz="3100" dirty="0">
                <a:latin typeface="HGSｺﾞｼｯｸM" panose="020B0600000000000000" pitchFamily="50" charset="-128"/>
                <a:ea typeface="HGSｺﾞｼｯｸM" panose="020B0600000000000000" pitchFamily="50" charset="-128"/>
              </a:rPr>
              <a:t>道路防災対策の優先順位付けの検討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700" dirty="0">
                <a:latin typeface="HGSｺﾞｼｯｸM" panose="020B0600000000000000" pitchFamily="50" charset="-128"/>
                <a:ea typeface="HGSｺﾞｼｯｸM" panose="020B0600000000000000" pitchFamily="50" charset="-128"/>
              </a:rPr>
              <a:t>2</a:t>
            </a:r>
            <a:r>
              <a:rPr lang="ja-JP" altLang="en-US" sz="2200" dirty="0">
                <a:latin typeface="HGSｺﾞｼｯｸM" panose="020B0600000000000000" pitchFamily="50" charset="-128"/>
                <a:ea typeface="HGSｺﾞｼｯｸM" panose="020B0600000000000000" pitchFamily="50" charset="-128"/>
              </a:rPr>
              <a:t>）大阪府域の降雨特性の分析　（</a:t>
            </a:r>
            <a:r>
              <a:rPr lang="en-US" altLang="ja-JP" sz="2200" dirty="0">
                <a:latin typeface="HGSｺﾞｼｯｸM" panose="020B0600000000000000" pitchFamily="50" charset="-128"/>
                <a:ea typeface="HGSｺﾞｼｯｸM" panose="020B0600000000000000" pitchFamily="50" charset="-128"/>
              </a:rPr>
              <a:t>10</a:t>
            </a:r>
            <a:r>
              <a:rPr lang="ja-JP" altLang="en-US" sz="2200" dirty="0">
                <a:latin typeface="HGSｺﾞｼｯｸM" panose="020B0600000000000000" pitchFamily="50" charset="-128"/>
                <a:ea typeface="HGSｺﾞｼｯｸM" panose="020B0600000000000000" pitchFamily="50" charset="-128"/>
              </a:rPr>
              <a:t>年確率</a:t>
            </a:r>
            <a:r>
              <a:rPr lang="en-US" altLang="ja-JP" sz="2200" dirty="0">
                <a:latin typeface="HGSｺﾞｼｯｸM" panose="020B0600000000000000" pitchFamily="50" charset="-128"/>
                <a:ea typeface="HGSｺﾞｼｯｸM" panose="020B0600000000000000" pitchFamily="50" charset="-128"/>
              </a:rPr>
              <a:t>24</a:t>
            </a:r>
            <a:r>
              <a:rPr lang="ja-JP" altLang="en-US" sz="2200" dirty="0">
                <a:latin typeface="HGSｺﾞｼｯｸM" panose="020B0600000000000000" pitchFamily="50" charset="-128"/>
                <a:ea typeface="HGSｺﾞｼｯｸM" panose="020B0600000000000000" pitchFamily="50" charset="-128"/>
              </a:rPr>
              <a:t>時間雨量）</a:t>
            </a:r>
            <a:endParaRPr lang="ja-JP" altLang="en-US" sz="2200" dirty="0"/>
          </a:p>
        </p:txBody>
      </p:sp>
      <p:sp>
        <p:nvSpPr>
          <p:cNvPr id="9" name="テキスト ボックス 8"/>
          <p:cNvSpPr txBox="1"/>
          <p:nvPr/>
        </p:nvSpPr>
        <p:spPr>
          <a:xfrm>
            <a:off x="1937028" y="6324820"/>
            <a:ext cx="1338828" cy="369332"/>
          </a:xfrm>
          <a:prstGeom prst="rect">
            <a:avLst/>
          </a:prstGeom>
          <a:noFill/>
        </p:spPr>
        <p:txBody>
          <a:bodyPr wrap="none" rtlCol="0">
            <a:spAutoFit/>
          </a:bodyPr>
          <a:lstStyle/>
          <a:p>
            <a:r>
              <a:rPr lang="ja-JP" altLang="en-US" dirty="0" smtClean="0"/>
              <a:t>前期－後期</a:t>
            </a:r>
            <a:endParaRPr lang="en-US" altLang="ja-JP"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8086" y="3352826"/>
            <a:ext cx="3428714" cy="282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E:\E_back\hamada\H28\大阪府\確率降雨\画像20170201\10y_sa.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1340768"/>
            <a:ext cx="3739325" cy="4984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96395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86</a:t>
            </a:fld>
            <a:endParaRPr kumimoji="1" lang="ja-JP" altLang="en-US"/>
          </a:p>
        </p:txBody>
      </p:sp>
      <p:sp>
        <p:nvSpPr>
          <p:cNvPr id="6" name="タイトル 1"/>
          <p:cNvSpPr txBox="1">
            <a:spLocks/>
          </p:cNvSpPr>
          <p:nvPr/>
        </p:nvSpPr>
        <p:spPr>
          <a:xfrm>
            <a:off x="467544" y="0"/>
            <a:ext cx="8229600" cy="11430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endParaRPr lang="ja-JP" altLang="en-US" sz="3600" dirty="0"/>
          </a:p>
        </p:txBody>
      </p:sp>
      <p:sp>
        <p:nvSpPr>
          <p:cNvPr id="11" name="タイトル 1"/>
          <p:cNvSpPr txBox="1">
            <a:spLocks/>
          </p:cNvSpPr>
          <p:nvPr/>
        </p:nvSpPr>
        <p:spPr>
          <a:xfrm>
            <a:off x="457200" y="228600"/>
            <a:ext cx="8229600" cy="914400"/>
          </a:xfrm>
          <a:prstGeom prst="rect">
            <a:avLst/>
          </a:prstGeom>
        </p:spPr>
        <p:txBody>
          <a:bodyPr vert="horz" anchor="b" anchorCtr="0">
            <a:normAutofit fontScale="975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４．</a:t>
            </a:r>
            <a:r>
              <a:rPr lang="ja-JP" altLang="en-US" sz="3100" dirty="0">
                <a:latin typeface="HGSｺﾞｼｯｸM" panose="020B0600000000000000" pitchFamily="50" charset="-128"/>
                <a:ea typeface="HGSｺﾞｼｯｸM" panose="020B0600000000000000" pitchFamily="50" charset="-128"/>
              </a:rPr>
              <a:t>道路防災対策の優先順位付けの検討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700" dirty="0">
                <a:latin typeface="HGSｺﾞｼｯｸM" panose="020B0600000000000000" pitchFamily="50" charset="-128"/>
                <a:ea typeface="HGSｺﾞｼｯｸM" panose="020B0600000000000000" pitchFamily="50" charset="-128"/>
              </a:rPr>
              <a:t>2</a:t>
            </a:r>
            <a:r>
              <a:rPr lang="ja-JP" altLang="en-US" sz="2200" dirty="0">
                <a:latin typeface="HGSｺﾞｼｯｸM" panose="020B0600000000000000" pitchFamily="50" charset="-128"/>
                <a:ea typeface="HGSｺﾞｼｯｸM" panose="020B0600000000000000" pitchFamily="50" charset="-128"/>
              </a:rPr>
              <a:t>）大阪府域の降雨特性の分析　</a:t>
            </a:r>
            <a:r>
              <a:rPr lang="ja-JP" altLang="en-US" sz="2200" dirty="0" smtClean="0">
                <a:latin typeface="HGSｺﾞｼｯｸM" panose="020B0600000000000000" pitchFamily="50" charset="-128"/>
                <a:ea typeface="HGSｺﾞｼｯｸM" panose="020B0600000000000000" pitchFamily="50" charset="-128"/>
              </a:rPr>
              <a:t>（まとめ）</a:t>
            </a:r>
            <a:endParaRPr lang="ja-JP" altLang="en-US" sz="2200" dirty="0"/>
          </a:p>
        </p:txBody>
      </p:sp>
      <p:sp>
        <p:nvSpPr>
          <p:cNvPr id="8" name="コンテンツ プレースホルダー 2"/>
          <p:cNvSpPr txBox="1">
            <a:spLocks/>
          </p:cNvSpPr>
          <p:nvPr/>
        </p:nvSpPr>
        <p:spPr>
          <a:xfrm>
            <a:off x="971600" y="1295101"/>
            <a:ext cx="7848872" cy="40061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buFont typeface="Wingdings" panose="05000000000000000000" pitchFamily="2" charset="2"/>
              <a:buChar char="Ø"/>
            </a:pPr>
            <a:r>
              <a:rPr lang="ja-JP" altLang="en-US" sz="2000" dirty="0" smtClean="0"/>
              <a:t>地域特性について</a:t>
            </a:r>
            <a:endParaRPr lang="en-US" altLang="ja-JP" sz="2000" dirty="0" smtClean="0"/>
          </a:p>
          <a:p>
            <a:pPr marL="541338" indent="-96838">
              <a:buNone/>
            </a:pPr>
            <a:r>
              <a:rPr lang="ja-JP" altLang="en-US" sz="2000" dirty="0" smtClean="0"/>
              <a:t>・北部・南部に降雨量が多く、中部は降雨量が少ない傾向にある。</a:t>
            </a:r>
            <a:endParaRPr lang="en-US" altLang="ja-JP" sz="2000" dirty="0" smtClean="0"/>
          </a:p>
          <a:p>
            <a:pPr marL="541338" indent="-96838">
              <a:buNone/>
            </a:pPr>
            <a:r>
              <a:rPr lang="ja-JP" altLang="en-US" sz="2000" dirty="0"/>
              <a:t>・降雨量</a:t>
            </a:r>
            <a:r>
              <a:rPr lang="en-US" altLang="ja-JP" sz="2000" dirty="0"/>
              <a:t>100mm</a:t>
            </a:r>
            <a:r>
              <a:rPr lang="ja-JP" altLang="en-US" sz="2000" dirty="0"/>
              <a:t>を超える降雨の回数では、北部・南部で多く、中部では少ない傾向にある。</a:t>
            </a:r>
            <a:endParaRPr lang="en-US" altLang="ja-JP" sz="2000" dirty="0"/>
          </a:p>
          <a:p>
            <a:pPr marL="541338" indent="-96838">
              <a:buNone/>
            </a:pPr>
            <a:r>
              <a:rPr lang="ja-JP" altLang="en-US" sz="2000" dirty="0" smtClean="0"/>
              <a:t>・中部を含め、山際では山裾に比べ降雨量が多い傾向にある。</a:t>
            </a:r>
            <a:endParaRPr lang="en-US" altLang="ja-JP" sz="2000" dirty="0" smtClean="0"/>
          </a:p>
          <a:p>
            <a:pPr marL="541338" indent="-96838">
              <a:buNone/>
            </a:pPr>
            <a:endParaRPr lang="en-US" altLang="ja-JP" sz="2000" dirty="0" smtClean="0"/>
          </a:p>
          <a:p>
            <a:pPr>
              <a:buFont typeface="Wingdings" panose="05000000000000000000" pitchFamily="2" charset="2"/>
              <a:buChar char="Ø"/>
            </a:pPr>
            <a:r>
              <a:rPr lang="ja-JP" altLang="en-US" sz="2000" dirty="0" smtClean="0"/>
              <a:t>期間特性について</a:t>
            </a:r>
            <a:endParaRPr lang="en-US" altLang="ja-JP" sz="2000" dirty="0" smtClean="0"/>
          </a:p>
          <a:p>
            <a:pPr marL="541338" indent="-96838">
              <a:buNone/>
            </a:pPr>
            <a:r>
              <a:rPr lang="ja-JP" altLang="en-US" sz="2000" dirty="0"/>
              <a:t>・</a:t>
            </a:r>
            <a:r>
              <a:rPr lang="en-US" altLang="ja-JP" sz="2000" dirty="0"/>
              <a:t>1994</a:t>
            </a:r>
            <a:r>
              <a:rPr lang="ja-JP" altLang="en-US" sz="2000" dirty="0"/>
              <a:t>～</a:t>
            </a:r>
            <a:r>
              <a:rPr lang="en-US" altLang="ja-JP" sz="2000" dirty="0"/>
              <a:t>2004</a:t>
            </a:r>
            <a:r>
              <a:rPr lang="ja-JP" altLang="en-US" sz="2000" dirty="0"/>
              <a:t>年の</a:t>
            </a:r>
            <a:r>
              <a:rPr lang="en-US" altLang="ja-JP" sz="2000" dirty="0"/>
              <a:t>11</a:t>
            </a:r>
            <a:r>
              <a:rPr lang="ja-JP" altLang="en-US" sz="2000" dirty="0"/>
              <a:t>年間（前期）と</a:t>
            </a:r>
            <a:r>
              <a:rPr lang="en-US" altLang="ja-JP" sz="2000" dirty="0"/>
              <a:t>2005</a:t>
            </a:r>
            <a:r>
              <a:rPr lang="ja-JP" altLang="en-US" sz="2000" dirty="0"/>
              <a:t>～</a:t>
            </a:r>
            <a:r>
              <a:rPr lang="en-US" altLang="ja-JP" sz="2000" dirty="0"/>
              <a:t>2015</a:t>
            </a:r>
            <a:r>
              <a:rPr lang="ja-JP" altLang="en-US" sz="2000" dirty="0"/>
              <a:t>年（後期）の</a:t>
            </a:r>
            <a:r>
              <a:rPr lang="en-US" altLang="ja-JP" sz="2000" dirty="0"/>
              <a:t>11</a:t>
            </a:r>
            <a:r>
              <a:rPr lang="ja-JP" altLang="en-US" sz="2000" dirty="0"/>
              <a:t>年間の比較で</a:t>
            </a:r>
            <a:r>
              <a:rPr lang="ja-JP" altLang="en-US" sz="2000" dirty="0" smtClean="0"/>
              <a:t>は、降雨量</a:t>
            </a:r>
            <a:r>
              <a:rPr lang="ja-JP" altLang="en-US" sz="2000" dirty="0"/>
              <a:t>や降雨量</a:t>
            </a:r>
            <a:r>
              <a:rPr lang="en-US" altLang="ja-JP" sz="2000" dirty="0"/>
              <a:t>100mm</a:t>
            </a:r>
            <a:r>
              <a:rPr lang="ja-JP" altLang="en-US" sz="2000" dirty="0"/>
              <a:t>を超える降雨の回数</a:t>
            </a:r>
            <a:r>
              <a:rPr lang="ja-JP" altLang="en-US" sz="2000" dirty="0" smtClean="0"/>
              <a:t>に顕著な差はみられない。</a:t>
            </a:r>
            <a:endParaRPr lang="en-US" altLang="ja-JP" sz="2000" dirty="0"/>
          </a:p>
        </p:txBody>
      </p:sp>
    </p:spTree>
    <p:extLst>
      <p:ext uri="{BB962C8B-B14F-4D97-AF65-F5344CB8AC3E}">
        <p14:creationId xmlns:p14="http://schemas.microsoft.com/office/powerpoint/2010/main" val="164332311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87</a:t>
            </a:fld>
            <a:endParaRPr kumimoji="1" lang="ja-JP" altLang="en-US"/>
          </a:p>
        </p:txBody>
      </p:sp>
      <p:sp>
        <p:nvSpPr>
          <p:cNvPr id="7" name="スライド番号プレースホルダー 3"/>
          <p:cNvSpPr txBox="1">
            <a:spLocks/>
          </p:cNvSpPr>
          <p:nvPr/>
        </p:nvSpPr>
        <p:spPr>
          <a:xfrm>
            <a:off x="612648" y="6356350"/>
            <a:ext cx="1981200" cy="365760"/>
          </a:xfrm>
          <a:prstGeom prst="rect">
            <a:avLst/>
          </a:prstGeom>
        </p:spPr>
        <p:txBody>
          <a:bodyPr vert="horz"/>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40F85341-AB73-4280-8395-A80C95690EE8}" type="slidenum">
              <a:rPr kumimoji="1" lang="ja-JP" altLang="en-US" smtClean="0"/>
              <a:pPr/>
              <a:t>87</a:t>
            </a:fld>
            <a:endParaRPr kumimoji="1" lang="ja-JP" altLang="en-US"/>
          </a:p>
        </p:txBody>
      </p:sp>
      <p:sp>
        <p:nvSpPr>
          <p:cNvPr id="8" name="テキスト ボックス 7"/>
          <p:cNvSpPr txBox="1"/>
          <p:nvPr/>
        </p:nvSpPr>
        <p:spPr>
          <a:xfrm>
            <a:off x="458339" y="1340768"/>
            <a:ext cx="8496945" cy="430887"/>
          </a:xfrm>
          <a:prstGeom prst="rect">
            <a:avLst/>
          </a:prstGeom>
          <a:noFill/>
          <a:ln>
            <a:noFill/>
            <a:prstDash val="dash"/>
          </a:ln>
        </p:spPr>
        <p:txBody>
          <a:bodyPr wrap="square" rtlCol="0">
            <a:spAutoFit/>
          </a:bodyPr>
          <a:lstStyle/>
          <a:p>
            <a:pPr marL="457200" indent="-457200">
              <a:buFont typeface="Wingdings" panose="05000000000000000000" pitchFamily="2" charset="2"/>
              <a:buChar char="Ø"/>
            </a:pPr>
            <a:r>
              <a:rPr lang="ja-JP" altLang="en-US" sz="2200" b="1" dirty="0">
                <a:solidFill>
                  <a:srgbClr val="000000"/>
                </a:solidFill>
                <a:latin typeface="HGSｺﾞｼｯｸM" panose="020B0600000000000000" pitchFamily="50" charset="-128"/>
                <a:ea typeface="HGSｺﾞｼｯｸM" panose="020B0600000000000000" pitchFamily="50" charset="-128"/>
                <a:cs typeface="Times New Roman"/>
              </a:rPr>
              <a:t>分析に用いる斜面崩壊要因</a:t>
            </a:r>
            <a:endParaRPr lang="en-US" altLang="ja-JP" sz="2200" b="1" dirty="0">
              <a:solidFill>
                <a:srgbClr val="000000"/>
              </a:solidFill>
              <a:latin typeface="HGSｺﾞｼｯｸM" panose="020B0600000000000000" pitchFamily="50" charset="-128"/>
              <a:ea typeface="HGSｺﾞｼｯｸM" panose="020B0600000000000000" pitchFamily="50" charset="-128"/>
              <a:cs typeface="Times New Roman"/>
            </a:endParaRPr>
          </a:p>
        </p:txBody>
      </p:sp>
      <p:graphicFrame>
        <p:nvGraphicFramePr>
          <p:cNvPr id="9" name="表 8"/>
          <p:cNvGraphicFramePr>
            <a:graphicFrameLocks noGrp="1"/>
          </p:cNvGraphicFramePr>
          <p:nvPr>
            <p:extLst>
              <p:ext uri="{D42A27DB-BD31-4B8C-83A1-F6EECF244321}">
                <p14:modId xmlns:p14="http://schemas.microsoft.com/office/powerpoint/2010/main" val="1097222254"/>
              </p:ext>
            </p:extLst>
          </p:nvPr>
        </p:nvGraphicFramePr>
        <p:xfrm>
          <a:off x="539552" y="1844824"/>
          <a:ext cx="7776863" cy="4308946"/>
        </p:xfrm>
        <a:graphic>
          <a:graphicData uri="http://schemas.openxmlformats.org/drawingml/2006/table">
            <a:tbl>
              <a:tblPr firstRow="1" bandRow="1">
                <a:tableStyleId>{5C22544A-7EE6-4342-B048-85BDC9FD1C3A}</a:tableStyleId>
              </a:tblPr>
              <a:tblGrid>
                <a:gridCol w="818617">
                  <a:extLst>
                    <a:ext uri="{9D8B030D-6E8A-4147-A177-3AD203B41FA5}">
                      <a16:colId xmlns="" xmlns:a16="http://schemas.microsoft.com/office/drawing/2014/main" val="20000"/>
                    </a:ext>
                  </a:extLst>
                </a:gridCol>
                <a:gridCol w="2128405">
                  <a:extLst>
                    <a:ext uri="{9D8B030D-6E8A-4147-A177-3AD203B41FA5}">
                      <a16:colId xmlns="" xmlns:a16="http://schemas.microsoft.com/office/drawing/2014/main" val="20001"/>
                    </a:ext>
                  </a:extLst>
                </a:gridCol>
                <a:gridCol w="4829841">
                  <a:extLst>
                    <a:ext uri="{9D8B030D-6E8A-4147-A177-3AD203B41FA5}">
                      <a16:colId xmlns="" xmlns:a16="http://schemas.microsoft.com/office/drawing/2014/main" val="20002"/>
                    </a:ext>
                  </a:extLst>
                </a:gridCol>
              </a:tblGrid>
              <a:tr h="458971">
                <a:tc gridSpan="2">
                  <a:txBody>
                    <a:bodyPr/>
                    <a:lstStyle/>
                    <a:p>
                      <a:r>
                        <a:rPr kumimoji="1" lang="ja-JP" altLang="en-US" sz="1800" dirty="0">
                          <a:latin typeface="Meiryo UI" panose="020B0604030504040204" pitchFamily="50" charset="-128"/>
                          <a:ea typeface="Meiryo UI" panose="020B0604030504040204" pitchFamily="50" charset="-128"/>
                          <a:cs typeface="Meiryo UI" panose="020B0604030504040204" pitchFamily="50" charset="-128"/>
                        </a:rPr>
                        <a:t>崩壊要因</a:t>
                      </a:r>
                    </a:p>
                  </a:txBody>
                  <a:tcPr anchor="ctr"/>
                </a:tc>
                <a:tc hMerge="1">
                  <a:txBody>
                    <a:bodyPr/>
                    <a:lstStyle/>
                    <a:p>
                      <a:endParaRPr kumimoji="1" lang="ja-JP" altLang="en-US"/>
                    </a:p>
                  </a:txBody>
                  <a:tcPr/>
                </a:tc>
                <a:tc>
                  <a:txBody>
                    <a:bodyPr/>
                    <a:lstStyle/>
                    <a:p>
                      <a:pPr algn="ctr"/>
                      <a:r>
                        <a:rPr kumimoji="1" lang="ja-JP" altLang="en-US" sz="1800" dirty="0">
                          <a:latin typeface="Meiryo UI" panose="020B0604030504040204" pitchFamily="50" charset="-128"/>
                          <a:ea typeface="Meiryo UI" panose="020B0604030504040204" pitchFamily="50" charset="-128"/>
                          <a:cs typeface="Meiryo UI" panose="020B0604030504040204" pitchFamily="50" charset="-128"/>
                        </a:rPr>
                        <a:t>内容</a:t>
                      </a:r>
                    </a:p>
                  </a:txBody>
                  <a:tcPr anchor="ctr"/>
                </a:tc>
                <a:extLst>
                  <a:ext uri="{0D108BD9-81ED-4DB2-BD59-A6C34878D82A}">
                    <a16:rowId xmlns="" xmlns:a16="http://schemas.microsoft.com/office/drawing/2014/main" val="10000"/>
                  </a:ext>
                </a:extLst>
              </a:tr>
              <a:tr h="764952">
                <a:tc rowSpan="3">
                  <a:txBody>
                    <a:bodyPr/>
                    <a:lstStyle/>
                    <a:p>
                      <a:pPr algn="ctr"/>
                      <a:r>
                        <a:rPr kumimoji="1" lang="ja-JP" altLang="en-US" sz="1800" b="1" dirty="0">
                          <a:latin typeface="Meiryo UI" panose="020B0604030504040204" pitchFamily="50" charset="-128"/>
                          <a:ea typeface="Meiryo UI" panose="020B0604030504040204" pitchFamily="50" charset="-128"/>
                          <a:cs typeface="Meiryo UI" panose="020B0604030504040204" pitchFamily="50" charset="-128"/>
                        </a:rPr>
                        <a:t>素因</a:t>
                      </a:r>
                    </a:p>
                  </a:txBody>
                  <a:tcPr anchor="ctr">
                    <a:lnR w="12700" cap="flat" cmpd="sng" algn="ctr">
                      <a:solidFill>
                        <a:schemeClr val="bg1"/>
                      </a:solidFill>
                      <a:prstDash val="solid"/>
                      <a:round/>
                      <a:headEnd type="none" w="med" len="med"/>
                      <a:tailEnd type="none" w="med" len="med"/>
                    </a:lnR>
                  </a:tcPr>
                </a:tc>
                <a:tc>
                  <a:txBody>
                    <a:bodyPr/>
                    <a:lstStyle/>
                    <a:p>
                      <a:pPr algn="l"/>
                      <a:r>
                        <a:rPr lang="ja-JP" altLang="en-US" sz="1800" b="1" dirty="0">
                          <a:solidFill>
                            <a:srgbClr val="000000"/>
                          </a:solidFill>
                          <a:latin typeface="+mn-ea"/>
                          <a:ea typeface="+mn-ea"/>
                          <a:cs typeface="Times New Roman"/>
                        </a:rPr>
                        <a:t>地質</a:t>
                      </a:r>
                      <a:endParaRPr kumimoji="1" lang="ja-JP" altLang="en-US" sz="1800" b="1" dirty="0">
                        <a:latin typeface="+mn-ea"/>
                        <a:ea typeface="+mn-ea"/>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n-ea"/>
                          <a:ea typeface="+mn-ea"/>
                          <a:cs typeface="Meiryo UI" panose="020B0604030504040204" pitchFamily="50" charset="-128"/>
                        </a:rPr>
                        <a:t>沖積層，段丘層，大阪層群，和泉層群，花崗岩，泥岩・頁岩（近畿地方土木地質図）</a:t>
                      </a:r>
                    </a:p>
                  </a:txBody>
                  <a:tcPr anchor="ctr"/>
                </a:tc>
                <a:extLst>
                  <a:ext uri="{0D108BD9-81ED-4DB2-BD59-A6C34878D82A}">
                    <a16:rowId xmlns="" xmlns:a16="http://schemas.microsoft.com/office/drawing/2014/main" val="10001"/>
                  </a:ext>
                </a:extLst>
              </a:tr>
              <a:tr h="458971">
                <a:tc vMerge="1">
                  <a:txBody>
                    <a:bodyPr/>
                    <a:lstStyle/>
                    <a:p>
                      <a:pPr algn="ct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l"/>
                      <a:r>
                        <a:rPr lang="ja-JP" altLang="en-US" sz="1800" b="1" dirty="0">
                          <a:solidFill>
                            <a:srgbClr val="000000"/>
                          </a:solidFill>
                          <a:latin typeface="+mn-ea"/>
                          <a:ea typeface="+mn-ea"/>
                          <a:cs typeface="Times New Roman"/>
                        </a:rPr>
                        <a:t>比高</a:t>
                      </a:r>
                      <a:endParaRPr kumimoji="1" lang="ja-JP" altLang="en-US" sz="1800" b="1" dirty="0">
                        <a:latin typeface="+mn-ea"/>
                        <a:ea typeface="+mn-ea"/>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ja-JP" sz="1800" dirty="0">
                          <a:latin typeface="+mn-ea"/>
                          <a:ea typeface="+mn-ea"/>
                        </a:rPr>
                        <a:t>東西</a:t>
                      </a:r>
                      <a:r>
                        <a:rPr lang="en-US" altLang="ja-JP" sz="1800" dirty="0">
                          <a:latin typeface="+mn-ea"/>
                          <a:ea typeface="+mn-ea"/>
                        </a:rPr>
                        <a:t>2</a:t>
                      </a:r>
                      <a:r>
                        <a:rPr lang="ja-JP" altLang="ja-JP" sz="1800" dirty="0">
                          <a:latin typeface="+mn-ea"/>
                          <a:ea typeface="+mn-ea"/>
                        </a:rPr>
                        <a:t>ｋｍ</a:t>
                      </a:r>
                      <a:r>
                        <a:rPr lang="en-US" altLang="ja-JP" sz="1800" dirty="0">
                          <a:latin typeface="+mn-ea"/>
                          <a:ea typeface="+mn-ea"/>
                        </a:rPr>
                        <a:t>×</a:t>
                      </a:r>
                      <a:r>
                        <a:rPr lang="ja-JP" altLang="ja-JP" sz="1800" dirty="0">
                          <a:latin typeface="+mn-ea"/>
                          <a:ea typeface="+mn-ea"/>
                        </a:rPr>
                        <a:t>南北</a:t>
                      </a:r>
                      <a:r>
                        <a:rPr lang="en-US" altLang="ja-JP" sz="1800" dirty="0">
                          <a:latin typeface="+mn-ea"/>
                          <a:ea typeface="+mn-ea"/>
                        </a:rPr>
                        <a:t>1.5</a:t>
                      </a:r>
                      <a:r>
                        <a:rPr lang="ja-JP" altLang="ja-JP" sz="1800" dirty="0">
                          <a:latin typeface="+mn-ea"/>
                          <a:ea typeface="+mn-ea"/>
                        </a:rPr>
                        <a:t>ｋｍの行政メッシュ</a:t>
                      </a:r>
                      <a:r>
                        <a:rPr lang="ja-JP" altLang="en-US" sz="1800" dirty="0">
                          <a:latin typeface="+mn-ea"/>
                          <a:ea typeface="+mn-ea"/>
                        </a:rPr>
                        <a:t>（</a:t>
                      </a:r>
                      <a:r>
                        <a:rPr lang="ja-JP" altLang="ja-JP" sz="1800" dirty="0"/>
                        <a:t>大阪府地形図（</a:t>
                      </a:r>
                      <a:r>
                        <a:rPr lang="en-US" altLang="ja-JP" sz="1800" dirty="0"/>
                        <a:t>1/2500</a:t>
                      </a:r>
                      <a:r>
                        <a:rPr lang="ja-JP" altLang="ja-JP" sz="1800" dirty="0"/>
                        <a:t>）図郭割</a:t>
                      </a:r>
                      <a:r>
                        <a:rPr lang="ja-JP" altLang="en-US" sz="1800" dirty="0"/>
                        <a:t>）</a:t>
                      </a:r>
                      <a:r>
                        <a:rPr lang="ja-JP" altLang="ja-JP" sz="1800" dirty="0"/>
                        <a:t>のメッシュ</a:t>
                      </a:r>
                      <a:r>
                        <a:rPr lang="ja-JP" altLang="ja-JP" sz="1800" dirty="0">
                          <a:latin typeface="+mn-ea"/>
                          <a:ea typeface="+mn-ea"/>
                        </a:rPr>
                        <a:t>内の最高標高と最低標高の差</a:t>
                      </a:r>
                    </a:p>
                  </a:txBody>
                  <a:tcPr anchor="ctr"/>
                </a:tc>
                <a:extLst>
                  <a:ext uri="{0D108BD9-81ED-4DB2-BD59-A6C34878D82A}">
                    <a16:rowId xmlns="" xmlns:a16="http://schemas.microsoft.com/office/drawing/2014/main" val="10002"/>
                  </a:ext>
                </a:extLst>
              </a:tr>
              <a:tr h="458971">
                <a:tc vMerge="1">
                  <a:txBody>
                    <a:bodyPr/>
                    <a:lstStyle/>
                    <a:p>
                      <a:pPr algn="ct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l"/>
                      <a:r>
                        <a:rPr lang="ja-JP" altLang="en-US" sz="1800" b="1" dirty="0">
                          <a:solidFill>
                            <a:srgbClr val="000000"/>
                          </a:solidFill>
                          <a:latin typeface="+mn-ea"/>
                          <a:ea typeface="+mn-ea"/>
                          <a:cs typeface="Times New Roman"/>
                        </a:rPr>
                        <a:t>傾斜</a:t>
                      </a:r>
                      <a:endParaRPr kumimoji="1" lang="ja-JP" altLang="en-US" sz="1800" b="1" dirty="0">
                        <a:latin typeface="+mn-ea"/>
                        <a:ea typeface="+mn-ea"/>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c>
                  <a:txBody>
                    <a:bodyPr/>
                    <a:lstStyle/>
                    <a:p>
                      <a:pPr algn="l"/>
                      <a:r>
                        <a:rPr lang="ja-JP" altLang="ja-JP" sz="1800" dirty="0">
                          <a:latin typeface="+mn-ea"/>
                          <a:ea typeface="+mn-ea"/>
                        </a:rPr>
                        <a:t>行政メッシュ</a:t>
                      </a:r>
                      <a:r>
                        <a:rPr lang="ja-JP" altLang="en-US" sz="1800" dirty="0">
                          <a:latin typeface="+mn-ea"/>
                          <a:ea typeface="+mn-ea"/>
                        </a:rPr>
                        <a:t>（</a:t>
                      </a:r>
                      <a:r>
                        <a:rPr lang="ja-JP" altLang="ja-JP" sz="1800" dirty="0"/>
                        <a:t>大阪府地形図（</a:t>
                      </a:r>
                      <a:r>
                        <a:rPr lang="en-US" altLang="ja-JP" sz="1800" dirty="0"/>
                        <a:t>1/2500</a:t>
                      </a:r>
                      <a:r>
                        <a:rPr lang="ja-JP" altLang="ja-JP" sz="1800" dirty="0"/>
                        <a:t>）図郭割</a:t>
                      </a:r>
                      <a:r>
                        <a:rPr lang="ja-JP" altLang="en-US" sz="1800" dirty="0"/>
                        <a:t>）</a:t>
                      </a:r>
                      <a:r>
                        <a:rPr lang="ja-JP" altLang="ja-JP" sz="1800" dirty="0">
                          <a:latin typeface="+mn-ea"/>
                          <a:ea typeface="+mn-ea"/>
                        </a:rPr>
                        <a:t>内の</a:t>
                      </a:r>
                      <a:r>
                        <a:rPr lang="en-US" altLang="ja-JP" sz="1800" dirty="0">
                          <a:latin typeface="+mn-ea"/>
                          <a:ea typeface="+mn-ea"/>
                        </a:rPr>
                        <a:t>50</a:t>
                      </a:r>
                      <a:r>
                        <a:rPr lang="ja-JP" altLang="ja-JP" sz="1800" dirty="0" err="1">
                          <a:latin typeface="+mn-ea"/>
                          <a:ea typeface="+mn-ea"/>
                        </a:rPr>
                        <a:t>ｍ</a:t>
                      </a:r>
                      <a:r>
                        <a:rPr lang="ja-JP" altLang="ja-JP" sz="1800" dirty="0">
                          <a:latin typeface="+mn-ea"/>
                          <a:ea typeface="+mn-ea"/>
                        </a:rPr>
                        <a:t>数値地図による最大傾斜</a:t>
                      </a:r>
                      <a:endParaRPr kumimoji="1" lang="ja-JP" altLang="en-US" sz="1800" dirty="0">
                        <a:latin typeface="+mn-ea"/>
                        <a:ea typeface="+mn-ea"/>
                        <a:cs typeface="Meiryo UI" panose="020B0604030504040204" pitchFamily="50" charset="-128"/>
                      </a:endParaRPr>
                    </a:p>
                  </a:txBody>
                  <a:tcPr anchor="ctr"/>
                </a:tc>
                <a:extLst>
                  <a:ext uri="{0D108BD9-81ED-4DB2-BD59-A6C34878D82A}">
                    <a16:rowId xmlns="" xmlns:a16="http://schemas.microsoft.com/office/drawing/2014/main" val="10003"/>
                  </a:ext>
                </a:extLst>
              </a:tr>
              <a:tr h="749611">
                <a:tc rowSpan="2">
                  <a:txBody>
                    <a:bodyPr/>
                    <a:lstStyle/>
                    <a:p>
                      <a:pPr algn="ctr"/>
                      <a:r>
                        <a:rPr kumimoji="1" lang="ja-JP" altLang="en-US" sz="1800" b="1" dirty="0">
                          <a:latin typeface="Meiryo UI" panose="020B0604030504040204" pitchFamily="50" charset="-128"/>
                          <a:ea typeface="Meiryo UI" panose="020B0604030504040204" pitchFamily="50" charset="-128"/>
                          <a:cs typeface="Meiryo UI" panose="020B0604030504040204" pitchFamily="50" charset="-128"/>
                        </a:rPr>
                        <a:t>誘因</a:t>
                      </a:r>
                    </a:p>
                  </a:txBody>
                  <a:tcPr anchor="ctr">
                    <a:lnR w="12700" cap="flat" cmpd="sng" algn="ctr">
                      <a:solidFill>
                        <a:schemeClr val="bg1"/>
                      </a:solidFill>
                      <a:prstDash val="solid"/>
                      <a:round/>
                      <a:headEnd type="none" w="med" len="med"/>
                      <a:tailEnd type="none" w="med" len="med"/>
                    </a:lnR>
                  </a:tcPr>
                </a:tc>
                <a:tc>
                  <a:txBody>
                    <a:bodyPr/>
                    <a:lstStyle/>
                    <a:p>
                      <a:pPr algn="l"/>
                      <a:r>
                        <a:rPr lang="ja-JP" altLang="en-US" sz="1800" b="1" dirty="0">
                          <a:solidFill>
                            <a:srgbClr val="000000"/>
                          </a:solidFill>
                          <a:latin typeface="+mn-ea"/>
                          <a:ea typeface="+mn-ea"/>
                          <a:cs typeface="Times New Roman"/>
                        </a:rPr>
                        <a:t>災害時最大</a:t>
                      </a:r>
                      <a:r>
                        <a:rPr lang="en-US" altLang="ja-JP" sz="1800" b="1" dirty="0">
                          <a:solidFill>
                            <a:srgbClr val="000000"/>
                          </a:solidFill>
                          <a:latin typeface="+mn-ea"/>
                          <a:ea typeface="+mn-ea"/>
                          <a:cs typeface="Times New Roman"/>
                        </a:rPr>
                        <a:t>24</a:t>
                      </a:r>
                      <a:r>
                        <a:rPr lang="ja-JP" altLang="en-US" sz="1800" b="1" dirty="0">
                          <a:solidFill>
                            <a:srgbClr val="000000"/>
                          </a:solidFill>
                          <a:latin typeface="+mn-ea"/>
                          <a:ea typeface="+mn-ea"/>
                          <a:cs typeface="Times New Roman"/>
                        </a:rPr>
                        <a:t>時間雨量</a:t>
                      </a:r>
                      <a:endParaRPr kumimoji="1" lang="ja-JP" altLang="en-US" sz="1800" b="1" dirty="0">
                        <a:latin typeface="+mn-ea"/>
                        <a:ea typeface="+mn-ea"/>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c>
                  <a:txBody>
                    <a:bodyPr/>
                    <a:lstStyle/>
                    <a:p>
                      <a:pPr algn="l"/>
                      <a:r>
                        <a:rPr lang="ja-JP" altLang="ja-JP" sz="1800" dirty="0">
                          <a:latin typeface="+mn-ea"/>
                          <a:ea typeface="+mn-ea"/>
                        </a:rPr>
                        <a:t>災害発生時の降雨イベントごとの</a:t>
                      </a:r>
                      <a:r>
                        <a:rPr lang="en-US" altLang="ja-JP" sz="1800" dirty="0">
                          <a:latin typeface="+mn-ea"/>
                          <a:ea typeface="+mn-ea"/>
                        </a:rPr>
                        <a:t>24</a:t>
                      </a:r>
                      <a:r>
                        <a:rPr lang="ja-JP" altLang="ja-JP" sz="1800" dirty="0">
                          <a:latin typeface="+mn-ea"/>
                          <a:ea typeface="+mn-ea"/>
                        </a:rPr>
                        <a:t>時間雨量の最大値</a:t>
                      </a:r>
                      <a:endParaRPr kumimoji="1" lang="ja-JP" altLang="en-US" sz="1800" dirty="0">
                        <a:latin typeface="+mn-ea"/>
                        <a:ea typeface="+mn-ea"/>
                        <a:cs typeface="Meiryo UI" panose="020B0604030504040204" pitchFamily="50" charset="-128"/>
                      </a:endParaRPr>
                    </a:p>
                  </a:txBody>
                  <a:tcPr anchor="ctr"/>
                </a:tc>
                <a:extLst>
                  <a:ext uri="{0D108BD9-81ED-4DB2-BD59-A6C34878D82A}">
                    <a16:rowId xmlns="" xmlns:a16="http://schemas.microsoft.com/office/drawing/2014/main" val="10004"/>
                  </a:ext>
                </a:extLst>
              </a:tr>
              <a:tr h="780932">
                <a:tc vMerge="1">
                  <a:txBody>
                    <a:bodyPr/>
                    <a:lstStyle/>
                    <a:p>
                      <a:pPr algn="ct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marL="0" indent="0">
                        <a:buFont typeface="Wingdings" panose="05000000000000000000" pitchFamily="2" charset="2"/>
                        <a:buNone/>
                      </a:pPr>
                      <a:r>
                        <a:rPr lang="en-US" altLang="ja-JP" sz="1800" b="1" dirty="0">
                          <a:solidFill>
                            <a:srgbClr val="000000"/>
                          </a:solidFill>
                          <a:latin typeface="+mn-ea"/>
                          <a:ea typeface="+mn-ea"/>
                          <a:cs typeface="Times New Roman"/>
                        </a:rPr>
                        <a:t>10</a:t>
                      </a:r>
                      <a:r>
                        <a:rPr lang="ja-JP" altLang="en-US" sz="1800" b="1" dirty="0">
                          <a:solidFill>
                            <a:srgbClr val="000000"/>
                          </a:solidFill>
                          <a:latin typeface="+mn-ea"/>
                          <a:ea typeface="+mn-ea"/>
                          <a:cs typeface="Times New Roman"/>
                        </a:rPr>
                        <a:t>年確率</a:t>
                      </a:r>
                      <a:r>
                        <a:rPr lang="en-US" altLang="ja-JP" sz="1800" b="1" dirty="0">
                          <a:solidFill>
                            <a:srgbClr val="000000"/>
                          </a:solidFill>
                          <a:latin typeface="+mn-ea"/>
                          <a:ea typeface="+mn-ea"/>
                          <a:cs typeface="Times New Roman"/>
                        </a:rPr>
                        <a:t>24</a:t>
                      </a:r>
                      <a:r>
                        <a:rPr lang="ja-JP" altLang="en-US" sz="1800" b="1" dirty="0">
                          <a:solidFill>
                            <a:srgbClr val="000000"/>
                          </a:solidFill>
                          <a:latin typeface="+mn-ea"/>
                          <a:ea typeface="+mn-ea"/>
                          <a:cs typeface="Times New Roman"/>
                        </a:rPr>
                        <a:t>時間雨量</a:t>
                      </a:r>
                      <a:endParaRPr lang="en-US" altLang="ja-JP" sz="1800" b="1" dirty="0">
                        <a:solidFill>
                          <a:srgbClr val="000000"/>
                        </a:solidFill>
                        <a:latin typeface="+mn-ea"/>
                        <a:ea typeface="+mn-ea"/>
                        <a:cs typeface="Times New Roman"/>
                      </a:endParaRPr>
                    </a:p>
                  </a:txBody>
                  <a:tcPr anchor="ctr">
                    <a:lnL w="12700" cap="flat" cmpd="sng" algn="ctr">
                      <a:solidFill>
                        <a:schemeClr val="bg1"/>
                      </a:solidFill>
                      <a:prstDash val="solid"/>
                      <a:round/>
                      <a:headEnd type="none" w="med" len="med"/>
                      <a:tailEnd type="none" w="med" len="med"/>
                    </a:lnL>
                  </a:tcPr>
                </a:tc>
                <a:tc>
                  <a:txBody>
                    <a:bodyPr/>
                    <a:lstStyle/>
                    <a:p>
                      <a:pPr algn="l"/>
                      <a:r>
                        <a:rPr lang="ja-JP" altLang="ja-JP" sz="1800" dirty="0">
                          <a:latin typeface="+mn-ea"/>
                          <a:ea typeface="+mn-ea"/>
                        </a:rPr>
                        <a:t>メッシュの</a:t>
                      </a:r>
                      <a:r>
                        <a:rPr lang="ja-JP" altLang="en-US" sz="1800" dirty="0">
                          <a:latin typeface="+mn-ea"/>
                          <a:ea typeface="+mn-ea"/>
                        </a:rPr>
                        <a:t>最寄の</a:t>
                      </a:r>
                      <a:r>
                        <a:rPr lang="ja-JP" altLang="ja-JP" sz="1800" dirty="0">
                          <a:latin typeface="+mn-ea"/>
                          <a:ea typeface="+mn-ea"/>
                        </a:rPr>
                        <a:t>観測所における</a:t>
                      </a:r>
                      <a:r>
                        <a:rPr lang="en-US" altLang="ja-JP" sz="1800" dirty="0">
                          <a:latin typeface="+mn-ea"/>
                          <a:ea typeface="+mn-ea"/>
                        </a:rPr>
                        <a:t>10</a:t>
                      </a:r>
                      <a:r>
                        <a:rPr lang="ja-JP" altLang="ja-JP" sz="1800" dirty="0">
                          <a:latin typeface="+mn-ea"/>
                          <a:ea typeface="+mn-ea"/>
                        </a:rPr>
                        <a:t>年確率</a:t>
                      </a:r>
                      <a:r>
                        <a:rPr lang="en-US" altLang="ja-JP" sz="1800" dirty="0">
                          <a:latin typeface="+mn-ea"/>
                          <a:ea typeface="+mn-ea"/>
                        </a:rPr>
                        <a:t>24</a:t>
                      </a:r>
                      <a:r>
                        <a:rPr lang="ja-JP" altLang="ja-JP" sz="1800" dirty="0">
                          <a:latin typeface="+mn-ea"/>
                          <a:ea typeface="+mn-ea"/>
                        </a:rPr>
                        <a:t>時間雨量</a:t>
                      </a:r>
                      <a:endParaRPr kumimoji="1" lang="ja-JP" altLang="en-US" sz="1800" dirty="0">
                        <a:latin typeface="+mn-ea"/>
                        <a:ea typeface="+mn-ea"/>
                        <a:cs typeface="Meiryo UI" panose="020B0604030504040204" pitchFamily="50" charset="-128"/>
                      </a:endParaRPr>
                    </a:p>
                  </a:txBody>
                  <a:tcPr anchor="ctr"/>
                </a:tc>
                <a:extLst>
                  <a:ext uri="{0D108BD9-81ED-4DB2-BD59-A6C34878D82A}">
                    <a16:rowId xmlns="" xmlns:a16="http://schemas.microsoft.com/office/drawing/2014/main" val="10005"/>
                  </a:ext>
                </a:extLst>
              </a:tr>
            </a:tbl>
          </a:graphicData>
        </a:graphic>
      </p:graphicFrame>
      <p:sp>
        <p:nvSpPr>
          <p:cNvPr id="12" name="タイトル 1"/>
          <p:cNvSpPr txBox="1">
            <a:spLocks/>
          </p:cNvSpPr>
          <p:nvPr/>
        </p:nvSpPr>
        <p:spPr>
          <a:xfrm>
            <a:off x="457200" y="228600"/>
            <a:ext cx="8229600" cy="914400"/>
          </a:xfrm>
          <a:prstGeom prst="rect">
            <a:avLst/>
          </a:prstGeom>
        </p:spPr>
        <p:txBody>
          <a:bodyPr vert="horz" anchor="b" anchorCtr="0">
            <a:normAutofit fontScale="975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４．</a:t>
            </a:r>
            <a:r>
              <a:rPr lang="ja-JP" altLang="en-US" sz="3100" dirty="0">
                <a:latin typeface="HGSｺﾞｼｯｸM" panose="020B0600000000000000" pitchFamily="50" charset="-128"/>
                <a:ea typeface="HGSｺﾞｼｯｸM" panose="020B0600000000000000" pitchFamily="50" charset="-128"/>
              </a:rPr>
              <a:t>道路防災対策の優先順位付けの検討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700" dirty="0">
                <a:latin typeface="HGSｺﾞｼｯｸM" panose="020B0600000000000000" pitchFamily="50" charset="-128"/>
                <a:ea typeface="HGSｺﾞｼｯｸM" panose="020B0600000000000000" pitchFamily="50" charset="-128"/>
              </a:rPr>
              <a:t>3</a:t>
            </a:r>
            <a:r>
              <a:rPr lang="ja-JP" altLang="en-US" sz="2200" dirty="0">
                <a:latin typeface="HGSｺﾞｼｯｸM" panose="020B0600000000000000" pitchFamily="50" charset="-128"/>
                <a:ea typeface="HGSｺﾞｼｯｸM" panose="020B0600000000000000" pitchFamily="50" charset="-128"/>
              </a:rPr>
              <a:t>）大阪府域の</a:t>
            </a:r>
            <a:r>
              <a:rPr lang="ja-JP" altLang="en-US" sz="2200" dirty="0" smtClean="0">
                <a:latin typeface="HGSｺﾞｼｯｸM" panose="020B0600000000000000" pitchFamily="50" charset="-128"/>
                <a:ea typeface="HGSｺﾞｼｯｸM" panose="020B0600000000000000" pitchFamily="50" charset="-128"/>
              </a:rPr>
              <a:t>災害特性の把握</a:t>
            </a:r>
            <a:r>
              <a:rPr lang="ja-JP" altLang="en-US" sz="2200" dirty="0">
                <a:latin typeface="HGSｺﾞｼｯｸM" panose="020B0600000000000000" pitchFamily="50" charset="-128"/>
                <a:ea typeface="HGSｺﾞｼｯｸM" panose="020B0600000000000000" pitchFamily="50" charset="-128"/>
              </a:rPr>
              <a:t>　（斜面崩壊要因）</a:t>
            </a:r>
            <a:endParaRPr lang="ja-JP" altLang="en-US" sz="2200" dirty="0"/>
          </a:p>
        </p:txBody>
      </p:sp>
      <p:sp>
        <p:nvSpPr>
          <p:cNvPr id="10" name="正方形/長方形 9"/>
          <p:cNvSpPr/>
          <p:nvPr/>
        </p:nvSpPr>
        <p:spPr>
          <a:xfrm>
            <a:off x="5651982" y="0"/>
            <a:ext cx="3528530" cy="307777"/>
          </a:xfrm>
          <a:prstGeom prst="rect">
            <a:avLst/>
          </a:prstGeom>
        </p:spPr>
        <p:txBody>
          <a:bodyPr wrap="none">
            <a:spAutoFit/>
          </a:bodyPr>
          <a:lstStyle/>
          <a:p>
            <a:r>
              <a:rPr lang="ja-JP" altLang="en-US" sz="1400" dirty="0" smtClean="0"/>
              <a:t>（参考）</a:t>
            </a:r>
            <a:r>
              <a:rPr lang="en-US" altLang="ja-JP" sz="1400" dirty="0" smtClean="0"/>
              <a:t>H28</a:t>
            </a:r>
            <a:r>
              <a:rPr lang="ja-JP" altLang="en-US" sz="1400" dirty="0" smtClean="0"/>
              <a:t> 第</a:t>
            </a:r>
            <a:r>
              <a:rPr lang="en-US" altLang="ja-JP" sz="1400" dirty="0" smtClean="0"/>
              <a:t>2</a:t>
            </a:r>
            <a:r>
              <a:rPr lang="ja-JP" altLang="en-US" sz="1400" dirty="0" smtClean="0"/>
              <a:t>回道路・橋梁等部会資料より</a:t>
            </a:r>
            <a:endParaRPr lang="ja-JP" altLang="ja-JP" sz="1400" dirty="0"/>
          </a:p>
        </p:txBody>
      </p:sp>
    </p:spTree>
    <p:extLst>
      <p:ext uri="{BB962C8B-B14F-4D97-AF65-F5344CB8AC3E}">
        <p14:creationId xmlns:p14="http://schemas.microsoft.com/office/powerpoint/2010/main" val="178964183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88</a:t>
            </a:fld>
            <a:endParaRPr kumimoji="1" lang="ja-JP" altLang="en-US"/>
          </a:p>
        </p:txBody>
      </p:sp>
      <p:graphicFrame>
        <p:nvGraphicFramePr>
          <p:cNvPr id="7" name="コンテンツ プレースホルダー 4"/>
          <p:cNvGraphicFramePr>
            <a:graphicFrameLocks/>
          </p:cNvGraphicFramePr>
          <p:nvPr>
            <p:extLst>
              <p:ext uri="{D42A27DB-BD31-4B8C-83A1-F6EECF244321}">
                <p14:modId xmlns:p14="http://schemas.microsoft.com/office/powerpoint/2010/main" val="2121816692"/>
              </p:ext>
            </p:extLst>
          </p:nvPr>
        </p:nvGraphicFramePr>
        <p:xfrm>
          <a:off x="971600" y="1484784"/>
          <a:ext cx="3611780" cy="5033169"/>
        </p:xfrm>
        <a:graphic>
          <a:graphicData uri="http://schemas.openxmlformats.org/drawingml/2006/table">
            <a:tbl>
              <a:tblPr firstRow="1" firstCol="1" bandRow="1">
                <a:tableStyleId>{5C22544A-7EE6-4342-B048-85BDC9FD1C3A}</a:tableStyleId>
              </a:tblPr>
              <a:tblGrid>
                <a:gridCol w="471102">
                  <a:extLst>
                    <a:ext uri="{9D8B030D-6E8A-4147-A177-3AD203B41FA5}">
                      <a16:colId xmlns="" xmlns:a16="http://schemas.microsoft.com/office/drawing/2014/main" val="20000"/>
                    </a:ext>
                  </a:extLst>
                </a:gridCol>
                <a:gridCol w="824847">
                  <a:extLst>
                    <a:ext uri="{9D8B030D-6E8A-4147-A177-3AD203B41FA5}">
                      <a16:colId xmlns="" xmlns:a16="http://schemas.microsoft.com/office/drawing/2014/main" val="20001"/>
                    </a:ext>
                  </a:extLst>
                </a:gridCol>
                <a:gridCol w="1667759">
                  <a:extLst>
                    <a:ext uri="{9D8B030D-6E8A-4147-A177-3AD203B41FA5}">
                      <a16:colId xmlns="" xmlns:a16="http://schemas.microsoft.com/office/drawing/2014/main" val="20002"/>
                    </a:ext>
                  </a:extLst>
                </a:gridCol>
                <a:gridCol w="648072">
                  <a:extLst>
                    <a:ext uri="{9D8B030D-6E8A-4147-A177-3AD203B41FA5}">
                      <a16:colId xmlns="" xmlns:a16="http://schemas.microsoft.com/office/drawing/2014/main" val="20003"/>
                    </a:ext>
                  </a:extLst>
                </a:gridCol>
              </a:tblGrid>
              <a:tr h="203544">
                <a:tc gridSpan="2">
                  <a:txBody>
                    <a:bodyPr/>
                    <a:lstStyle/>
                    <a:p>
                      <a:endParaRPr lang="ja-JP" sz="1050" kern="100" dirty="0">
                        <a:effectLst/>
                        <a:latin typeface="Century"/>
                      </a:endParaRPr>
                    </a:p>
                  </a:txBody>
                  <a:tcPr marL="53285" marR="53285" marT="0" marB="0" anchor="ctr"/>
                </a:tc>
                <a:tc hMerge="1">
                  <a:txBody>
                    <a:bodyPr/>
                    <a:lstStyle/>
                    <a:p>
                      <a:endParaRPr kumimoji="1" lang="ja-JP" altLang="en-US"/>
                    </a:p>
                  </a:txBody>
                  <a:tcPr/>
                </a:tc>
                <a:tc>
                  <a:txBody>
                    <a:bodyPr/>
                    <a:lstStyle/>
                    <a:p>
                      <a:endParaRPr lang="ja-JP" sz="1050" kern="100" dirty="0">
                        <a:effectLst/>
                        <a:latin typeface="Century"/>
                      </a:endParaRPr>
                    </a:p>
                  </a:txBody>
                  <a:tcPr marL="53285" marR="53285" marT="0" marB="0" anchor="ctr"/>
                </a:tc>
                <a:tc>
                  <a:txBody>
                    <a:bodyPr/>
                    <a:lstStyle/>
                    <a:p>
                      <a:pPr algn="l">
                        <a:spcAft>
                          <a:spcPts val="0"/>
                        </a:spcAft>
                      </a:pPr>
                      <a:r>
                        <a:rPr lang="ja-JP" sz="1000" kern="0" dirty="0">
                          <a:effectLst/>
                        </a:rPr>
                        <a:t>道路災害</a:t>
                      </a:r>
                      <a:endParaRPr lang="ja-JP" sz="1050" kern="100" dirty="0">
                        <a:effectLst/>
                        <a:latin typeface="Century"/>
                        <a:ea typeface="ＭＳ 明朝"/>
                        <a:cs typeface="Times New Roman"/>
                      </a:endParaRPr>
                    </a:p>
                  </a:txBody>
                  <a:tcPr marL="53285" marR="53285" marT="0" marB="0" anchor="ctr"/>
                </a:tc>
                <a:extLst>
                  <a:ext uri="{0D108BD9-81ED-4DB2-BD59-A6C34878D82A}">
                    <a16:rowId xmlns="" xmlns:a16="http://schemas.microsoft.com/office/drawing/2014/main" val="10000"/>
                  </a:ext>
                </a:extLst>
              </a:tr>
              <a:tr h="124936">
                <a:tc>
                  <a:txBody>
                    <a:bodyPr/>
                    <a:lstStyle/>
                    <a:p>
                      <a:pPr algn="l">
                        <a:spcAft>
                          <a:spcPts val="0"/>
                        </a:spcAft>
                      </a:pPr>
                      <a:r>
                        <a:rPr lang="en-US" altLang="ja-JP" sz="1000" kern="0" dirty="0">
                          <a:effectLst/>
                          <a:latin typeface="+mn-lt"/>
                          <a:ea typeface="+mn-ea"/>
                          <a:cs typeface="+mn-cs"/>
                        </a:rPr>
                        <a:t>1994</a:t>
                      </a:r>
                      <a:endParaRPr lang="ja-JP" sz="1050" kern="100" dirty="0">
                        <a:effectLst/>
                        <a:latin typeface="Century"/>
                        <a:ea typeface="ＭＳ 明朝"/>
                        <a:cs typeface="Times New Roman"/>
                      </a:endParaRPr>
                    </a:p>
                  </a:txBody>
                  <a:tcPr marL="53285" marR="53285" marT="0" marB="0" anchor="ctr"/>
                </a:tc>
                <a:tc>
                  <a:txBody>
                    <a:bodyPr/>
                    <a:lstStyle/>
                    <a:p>
                      <a:pPr algn="l">
                        <a:spcAft>
                          <a:spcPts val="0"/>
                        </a:spcAft>
                      </a:pPr>
                      <a:r>
                        <a:rPr lang="en-US" sz="1000" kern="0">
                          <a:effectLst/>
                        </a:rPr>
                        <a:t>9.7</a:t>
                      </a:r>
                      <a:endParaRPr lang="ja-JP" sz="1050" kern="100">
                        <a:effectLst/>
                        <a:latin typeface="Century"/>
                        <a:ea typeface="ＭＳ 明朝"/>
                        <a:cs typeface="Times New Roman"/>
                      </a:endParaRPr>
                    </a:p>
                  </a:txBody>
                  <a:tcPr marL="53285" marR="53285" marT="0" marB="0" anchor="ctr"/>
                </a:tc>
                <a:tc>
                  <a:txBody>
                    <a:bodyPr/>
                    <a:lstStyle/>
                    <a:p>
                      <a:pPr algn="l">
                        <a:spcAft>
                          <a:spcPts val="0"/>
                        </a:spcAft>
                      </a:pPr>
                      <a:r>
                        <a:rPr lang="ja-JP" sz="1000" kern="0" dirty="0">
                          <a:effectLst/>
                        </a:rPr>
                        <a:t>豪雨</a:t>
                      </a:r>
                      <a:endParaRPr lang="ja-JP" sz="1050" kern="100" dirty="0">
                        <a:effectLst/>
                        <a:latin typeface="Century"/>
                        <a:ea typeface="ＭＳ 明朝"/>
                        <a:cs typeface="Times New Roman"/>
                      </a:endParaRPr>
                    </a:p>
                  </a:txBody>
                  <a:tcPr marL="53285" marR="53285" marT="0" marB="0" anchor="ctr"/>
                </a:tc>
                <a:tc>
                  <a:txBody>
                    <a:bodyPr/>
                    <a:lstStyle/>
                    <a:p>
                      <a:pPr algn="ctr">
                        <a:spcAft>
                          <a:spcPts val="0"/>
                        </a:spcAft>
                      </a:pPr>
                      <a:r>
                        <a:rPr lang="en-US" sz="1000" kern="0" dirty="0">
                          <a:effectLst/>
                        </a:rPr>
                        <a:t>1</a:t>
                      </a:r>
                      <a:endParaRPr lang="ja-JP" sz="1050" kern="100" dirty="0">
                        <a:effectLst/>
                        <a:latin typeface="Century"/>
                        <a:ea typeface="ＭＳ 明朝"/>
                        <a:cs typeface="Times New Roman"/>
                      </a:endParaRPr>
                    </a:p>
                  </a:txBody>
                  <a:tcPr marL="53285" marR="53285" marT="0" marB="0" anchor="ctr"/>
                </a:tc>
                <a:extLst>
                  <a:ext uri="{0D108BD9-81ED-4DB2-BD59-A6C34878D82A}">
                    <a16:rowId xmlns="" xmlns:a16="http://schemas.microsoft.com/office/drawing/2014/main" val="10001"/>
                  </a:ext>
                </a:extLst>
              </a:tr>
              <a:tr h="124936">
                <a:tc rowSpan="2">
                  <a:txBody>
                    <a:bodyPr/>
                    <a:lstStyle/>
                    <a:p>
                      <a:pPr algn="l">
                        <a:spcAft>
                          <a:spcPts val="0"/>
                        </a:spcAft>
                      </a:pPr>
                      <a:r>
                        <a:rPr lang="en-US" altLang="ja-JP" sz="1000" kern="0" dirty="0">
                          <a:effectLst/>
                          <a:latin typeface="+mn-lt"/>
                          <a:ea typeface="+mn-ea"/>
                          <a:cs typeface="+mn-cs"/>
                        </a:rPr>
                        <a:t>1995</a:t>
                      </a:r>
                      <a:endParaRPr lang="ja-JP" sz="1050" kern="100" dirty="0">
                        <a:effectLst/>
                        <a:latin typeface="Century"/>
                        <a:ea typeface="ＭＳ 明朝"/>
                        <a:cs typeface="Times New Roman"/>
                      </a:endParaRPr>
                    </a:p>
                  </a:txBody>
                  <a:tcPr marL="53285" marR="53285" marT="0" marB="0" anchor="ctr"/>
                </a:tc>
                <a:tc>
                  <a:txBody>
                    <a:bodyPr/>
                    <a:lstStyle/>
                    <a:p>
                      <a:pPr algn="l">
                        <a:spcAft>
                          <a:spcPts val="0"/>
                        </a:spcAft>
                      </a:pPr>
                      <a:r>
                        <a:rPr lang="en-US" sz="1000" kern="0">
                          <a:effectLst/>
                        </a:rPr>
                        <a:t>5.11</a:t>
                      </a:r>
                      <a:r>
                        <a:rPr lang="ja-JP" sz="1000" kern="0">
                          <a:effectLst/>
                        </a:rPr>
                        <a:t>～</a:t>
                      </a:r>
                      <a:r>
                        <a:rPr lang="en-US" sz="1000" kern="0">
                          <a:effectLst/>
                        </a:rPr>
                        <a:t>5.15</a:t>
                      </a:r>
                      <a:endParaRPr lang="ja-JP" sz="1050" kern="100">
                        <a:effectLst/>
                        <a:latin typeface="Century"/>
                        <a:ea typeface="ＭＳ 明朝"/>
                        <a:cs typeface="Times New Roman"/>
                      </a:endParaRPr>
                    </a:p>
                  </a:txBody>
                  <a:tcPr marL="53285" marR="53285" marT="0" marB="0" anchor="ctr"/>
                </a:tc>
                <a:tc>
                  <a:txBody>
                    <a:bodyPr/>
                    <a:lstStyle/>
                    <a:p>
                      <a:pPr algn="l">
                        <a:spcAft>
                          <a:spcPts val="0"/>
                        </a:spcAft>
                      </a:pPr>
                      <a:r>
                        <a:rPr lang="ja-JP" sz="1000" kern="0">
                          <a:effectLst/>
                        </a:rPr>
                        <a:t>梅雨前線</a:t>
                      </a:r>
                      <a:endParaRPr lang="ja-JP" sz="1050" kern="100">
                        <a:effectLst/>
                        <a:latin typeface="Century"/>
                        <a:ea typeface="ＭＳ 明朝"/>
                        <a:cs typeface="Times New Roman"/>
                      </a:endParaRPr>
                    </a:p>
                  </a:txBody>
                  <a:tcPr marL="53285" marR="53285" marT="0" marB="0" anchor="ctr"/>
                </a:tc>
                <a:tc>
                  <a:txBody>
                    <a:bodyPr/>
                    <a:lstStyle/>
                    <a:p>
                      <a:pPr algn="ctr">
                        <a:spcAft>
                          <a:spcPts val="0"/>
                        </a:spcAft>
                      </a:pPr>
                      <a:r>
                        <a:rPr lang="en-US" sz="1000" kern="0">
                          <a:effectLst/>
                        </a:rPr>
                        <a:t>2</a:t>
                      </a:r>
                      <a:endParaRPr lang="ja-JP" sz="1050" kern="100">
                        <a:effectLst/>
                        <a:latin typeface="Century"/>
                        <a:ea typeface="ＭＳ 明朝"/>
                        <a:cs typeface="Times New Roman"/>
                      </a:endParaRPr>
                    </a:p>
                  </a:txBody>
                  <a:tcPr marL="53285" marR="53285" marT="0" marB="0" anchor="ctr"/>
                </a:tc>
                <a:extLst>
                  <a:ext uri="{0D108BD9-81ED-4DB2-BD59-A6C34878D82A}">
                    <a16:rowId xmlns="" xmlns:a16="http://schemas.microsoft.com/office/drawing/2014/main" val="10002"/>
                  </a:ext>
                </a:extLst>
              </a:tr>
              <a:tr h="124936">
                <a:tc vMerge="1">
                  <a:txBody>
                    <a:bodyPr/>
                    <a:lstStyle/>
                    <a:p>
                      <a:endParaRPr kumimoji="1" lang="ja-JP" altLang="en-US"/>
                    </a:p>
                  </a:txBody>
                  <a:tcPr/>
                </a:tc>
                <a:tc>
                  <a:txBody>
                    <a:bodyPr/>
                    <a:lstStyle/>
                    <a:p>
                      <a:pPr algn="l">
                        <a:spcAft>
                          <a:spcPts val="0"/>
                        </a:spcAft>
                      </a:pPr>
                      <a:r>
                        <a:rPr lang="en-US" sz="1000" kern="0">
                          <a:effectLst/>
                        </a:rPr>
                        <a:t>6.30</a:t>
                      </a:r>
                      <a:r>
                        <a:rPr lang="ja-JP" sz="1000" kern="0">
                          <a:effectLst/>
                        </a:rPr>
                        <a:t>～</a:t>
                      </a:r>
                      <a:r>
                        <a:rPr lang="en-US" sz="1000" kern="0">
                          <a:effectLst/>
                        </a:rPr>
                        <a:t>7.6</a:t>
                      </a:r>
                      <a:endParaRPr lang="ja-JP" sz="1050" kern="100">
                        <a:effectLst/>
                        <a:latin typeface="Century"/>
                        <a:ea typeface="ＭＳ 明朝"/>
                        <a:cs typeface="Times New Roman"/>
                      </a:endParaRPr>
                    </a:p>
                  </a:txBody>
                  <a:tcPr marL="53285" marR="53285" marT="0" marB="0" anchor="ctr"/>
                </a:tc>
                <a:tc>
                  <a:txBody>
                    <a:bodyPr/>
                    <a:lstStyle/>
                    <a:p>
                      <a:pPr algn="l">
                        <a:spcAft>
                          <a:spcPts val="0"/>
                        </a:spcAft>
                      </a:pPr>
                      <a:r>
                        <a:rPr lang="ja-JP" sz="1000" kern="0">
                          <a:effectLst/>
                        </a:rPr>
                        <a:t>梅雨前線</a:t>
                      </a:r>
                      <a:endParaRPr lang="ja-JP" sz="1050" kern="100">
                        <a:effectLst/>
                        <a:latin typeface="Century"/>
                        <a:ea typeface="ＭＳ 明朝"/>
                        <a:cs typeface="Times New Roman"/>
                      </a:endParaRPr>
                    </a:p>
                  </a:txBody>
                  <a:tcPr marL="53285" marR="53285" marT="0" marB="0" anchor="ctr"/>
                </a:tc>
                <a:tc>
                  <a:txBody>
                    <a:bodyPr/>
                    <a:lstStyle/>
                    <a:p>
                      <a:pPr algn="ctr">
                        <a:spcAft>
                          <a:spcPts val="0"/>
                        </a:spcAft>
                      </a:pPr>
                      <a:r>
                        <a:rPr lang="en-US" sz="1000" kern="0">
                          <a:effectLst/>
                        </a:rPr>
                        <a:t>4</a:t>
                      </a:r>
                      <a:endParaRPr lang="ja-JP" sz="1050" kern="100">
                        <a:effectLst/>
                        <a:latin typeface="Century"/>
                        <a:ea typeface="ＭＳ 明朝"/>
                        <a:cs typeface="Times New Roman"/>
                      </a:endParaRPr>
                    </a:p>
                  </a:txBody>
                  <a:tcPr marL="53285" marR="53285" marT="0" marB="0" anchor="ctr"/>
                </a:tc>
                <a:extLst>
                  <a:ext uri="{0D108BD9-81ED-4DB2-BD59-A6C34878D82A}">
                    <a16:rowId xmlns="" xmlns:a16="http://schemas.microsoft.com/office/drawing/2014/main" val="10003"/>
                  </a:ext>
                </a:extLst>
              </a:tr>
              <a:tr h="124936">
                <a:tc rowSpan="2">
                  <a:txBody>
                    <a:bodyPr/>
                    <a:lstStyle/>
                    <a:p>
                      <a:pPr algn="l">
                        <a:spcAft>
                          <a:spcPts val="0"/>
                        </a:spcAft>
                      </a:pPr>
                      <a:r>
                        <a:rPr lang="en-US" altLang="ja-JP" sz="1000" kern="0" dirty="0">
                          <a:effectLst/>
                        </a:rPr>
                        <a:t>1997</a:t>
                      </a:r>
                      <a:endParaRPr lang="ja-JP" sz="1050" kern="100" dirty="0">
                        <a:effectLst/>
                      </a:endParaRPr>
                    </a:p>
                  </a:txBody>
                  <a:tcPr marL="53285" marR="53285" marT="0" marB="0" anchor="ctr"/>
                </a:tc>
                <a:tc>
                  <a:txBody>
                    <a:bodyPr/>
                    <a:lstStyle/>
                    <a:p>
                      <a:pPr algn="l">
                        <a:spcAft>
                          <a:spcPts val="0"/>
                        </a:spcAft>
                      </a:pPr>
                      <a:r>
                        <a:rPr lang="en-US" sz="1000" kern="0">
                          <a:effectLst/>
                        </a:rPr>
                        <a:t>7.2</a:t>
                      </a:r>
                      <a:r>
                        <a:rPr lang="ja-JP" sz="1000" kern="0">
                          <a:effectLst/>
                        </a:rPr>
                        <a:t>～</a:t>
                      </a:r>
                      <a:r>
                        <a:rPr lang="en-US" sz="1000" kern="0">
                          <a:effectLst/>
                        </a:rPr>
                        <a:t>7.18</a:t>
                      </a:r>
                      <a:endParaRPr lang="ja-JP" sz="1050" kern="100">
                        <a:effectLst/>
                        <a:latin typeface="Century"/>
                        <a:ea typeface="ＭＳ 明朝"/>
                        <a:cs typeface="Times New Roman"/>
                      </a:endParaRPr>
                    </a:p>
                  </a:txBody>
                  <a:tcPr marL="53285" marR="53285" marT="0" marB="0" anchor="ctr"/>
                </a:tc>
                <a:tc>
                  <a:txBody>
                    <a:bodyPr/>
                    <a:lstStyle/>
                    <a:p>
                      <a:pPr algn="l">
                        <a:spcAft>
                          <a:spcPts val="0"/>
                        </a:spcAft>
                      </a:pPr>
                      <a:r>
                        <a:rPr lang="ja-JP" sz="1000" kern="0">
                          <a:effectLst/>
                        </a:rPr>
                        <a:t>梅雨前線豪雨</a:t>
                      </a:r>
                      <a:endParaRPr lang="ja-JP" sz="1050" kern="100">
                        <a:effectLst/>
                        <a:latin typeface="Century"/>
                        <a:ea typeface="ＭＳ 明朝"/>
                        <a:cs typeface="Times New Roman"/>
                      </a:endParaRPr>
                    </a:p>
                  </a:txBody>
                  <a:tcPr marL="53285" marR="53285" marT="0" marB="0" anchor="ctr"/>
                </a:tc>
                <a:tc>
                  <a:txBody>
                    <a:bodyPr/>
                    <a:lstStyle/>
                    <a:p>
                      <a:pPr algn="ctr">
                        <a:spcAft>
                          <a:spcPts val="0"/>
                        </a:spcAft>
                      </a:pPr>
                      <a:r>
                        <a:rPr lang="en-US" sz="1000" kern="0">
                          <a:effectLst/>
                        </a:rPr>
                        <a:t>6</a:t>
                      </a:r>
                      <a:endParaRPr lang="ja-JP" sz="1050" kern="100">
                        <a:effectLst/>
                        <a:latin typeface="Century"/>
                        <a:ea typeface="ＭＳ 明朝"/>
                        <a:cs typeface="Times New Roman"/>
                      </a:endParaRPr>
                    </a:p>
                  </a:txBody>
                  <a:tcPr marL="53285" marR="53285" marT="0" marB="0" anchor="ctr"/>
                </a:tc>
                <a:extLst>
                  <a:ext uri="{0D108BD9-81ED-4DB2-BD59-A6C34878D82A}">
                    <a16:rowId xmlns="" xmlns:a16="http://schemas.microsoft.com/office/drawing/2014/main" val="10004"/>
                  </a:ext>
                </a:extLst>
              </a:tr>
              <a:tr h="124936">
                <a:tc vMerge="1">
                  <a:txBody>
                    <a:bodyPr/>
                    <a:lstStyle/>
                    <a:p>
                      <a:endParaRPr kumimoji="1" lang="ja-JP" altLang="en-US"/>
                    </a:p>
                  </a:txBody>
                  <a:tcPr/>
                </a:tc>
                <a:tc>
                  <a:txBody>
                    <a:bodyPr/>
                    <a:lstStyle/>
                    <a:p>
                      <a:pPr algn="l">
                        <a:spcAft>
                          <a:spcPts val="0"/>
                        </a:spcAft>
                      </a:pPr>
                      <a:r>
                        <a:rPr lang="en-US" sz="1000" kern="0">
                          <a:effectLst/>
                        </a:rPr>
                        <a:t>8.3</a:t>
                      </a:r>
                      <a:r>
                        <a:rPr lang="ja-JP" sz="1000" kern="0">
                          <a:effectLst/>
                        </a:rPr>
                        <a:t>～</a:t>
                      </a:r>
                      <a:r>
                        <a:rPr lang="en-US" sz="1000" kern="0">
                          <a:effectLst/>
                        </a:rPr>
                        <a:t>8.13</a:t>
                      </a:r>
                      <a:endParaRPr lang="ja-JP" sz="1050" kern="100">
                        <a:effectLst/>
                        <a:latin typeface="Century"/>
                        <a:ea typeface="ＭＳ 明朝"/>
                        <a:cs typeface="Times New Roman"/>
                      </a:endParaRPr>
                    </a:p>
                  </a:txBody>
                  <a:tcPr marL="53285" marR="53285" marT="0" marB="0" anchor="ctr"/>
                </a:tc>
                <a:tc>
                  <a:txBody>
                    <a:bodyPr/>
                    <a:lstStyle/>
                    <a:p>
                      <a:pPr algn="l">
                        <a:spcAft>
                          <a:spcPts val="0"/>
                        </a:spcAft>
                      </a:pPr>
                      <a:r>
                        <a:rPr lang="ja-JP" sz="1000" kern="0">
                          <a:effectLst/>
                        </a:rPr>
                        <a:t>豪雨及び台風</a:t>
                      </a:r>
                      <a:r>
                        <a:rPr lang="en-US" sz="1000" kern="0">
                          <a:effectLst/>
                        </a:rPr>
                        <a:t>11</a:t>
                      </a:r>
                      <a:r>
                        <a:rPr lang="ja-JP" sz="1000" kern="0">
                          <a:effectLst/>
                        </a:rPr>
                        <a:t>号</a:t>
                      </a:r>
                      <a:endParaRPr lang="ja-JP" sz="1050" kern="100">
                        <a:effectLst/>
                        <a:latin typeface="Century"/>
                        <a:ea typeface="ＭＳ 明朝"/>
                        <a:cs typeface="Times New Roman"/>
                      </a:endParaRPr>
                    </a:p>
                  </a:txBody>
                  <a:tcPr marL="53285" marR="53285" marT="0" marB="0" anchor="ctr"/>
                </a:tc>
                <a:tc>
                  <a:txBody>
                    <a:bodyPr/>
                    <a:lstStyle/>
                    <a:p>
                      <a:pPr algn="ctr">
                        <a:spcAft>
                          <a:spcPts val="0"/>
                        </a:spcAft>
                      </a:pPr>
                      <a:r>
                        <a:rPr lang="en-US" sz="1000" kern="0">
                          <a:effectLst/>
                        </a:rPr>
                        <a:t>6</a:t>
                      </a:r>
                      <a:endParaRPr lang="ja-JP" sz="1050" kern="100">
                        <a:effectLst/>
                        <a:latin typeface="Century"/>
                        <a:ea typeface="ＭＳ 明朝"/>
                        <a:cs typeface="Times New Roman"/>
                      </a:endParaRPr>
                    </a:p>
                  </a:txBody>
                  <a:tcPr marL="53285" marR="53285" marT="0" marB="0" anchor="ctr"/>
                </a:tc>
                <a:extLst>
                  <a:ext uri="{0D108BD9-81ED-4DB2-BD59-A6C34878D82A}">
                    <a16:rowId xmlns="" xmlns:a16="http://schemas.microsoft.com/office/drawing/2014/main" val="10005"/>
                  </a:ext>
                </a:extLst>
              </a:tr>
              <a:tr h="124936">
                <a:tc rowSpan="2">
                  <a:txBody>
                    <a:bodyPr/>
                    <a:lstStyle/>
                    <a:p>
                      <a:pPr algn="l">
                        <a:spcAft>
                          <a:spcPts val="0"/>
                        </a:spcAft>
                      </a:pPr>
                      <a:r>
                        <a:rPr lang="en-US" altLang="ja-JP" sz="1000" kern="0" dirty="0">
                          <a:effectLst/>
                          <a:latin typeface="+mn-lt"/>
                          <a:ea typeface="+mn-ea"/>
                          <a:cs typeface="+mn-cs"/>
                        </a:rPr>
                        <a:t>1998</a:t>
                      </a:r>
                      <a:endParaRPr lang="ja-JP" sz="1050" kern="100" dirty="0">
                        <a:effectLst/>
                        <a:latin typeface="Century"/>
                        <a:ea typeface="ＭＳ 明朝"/>
                        <a:cs typeface="Times New Roman"/>
                      </a:endParaRPr>
                    </a:p>
                  </a:txBody>
                  <a:tcPr marL="53285" marR="53285" marT="0" marB="0" anchor="ctr"/>
                </a:tc>
                <a:tc>
                  <a:txBody>
                    <a:bodyPr/>
                    <a:lstStyle/>
                    <a:p>
                      <a:pPr algn="l">
                        <a:spcAft>
                          <a:spcPts val="0"/>
                        </a:spcAft>
                      </a:pPr>
                      <a:r>
                        <a:rPr lang="en-US" sz="1000" kern="0">
                          <a:effectLst/>
                        </a:rPr>
                        <a:t>6.12</a:t>
                      </a:r>
                      <a:r>
                        <a:rPr lang="ja-JP" sz="1000" kern="0">
                          <a:effectLst/>
                        </a:rPr>
                        <a:t>～</a:t>
                      </a:r>
                      <a:r>
                        <a:rPr lang="en-US" sz="1000" kern="0">
                          <a:effectLst/>
                        </a:rPr>
                        <a:t>6.28</a:t>
                      </a:r>
                      <a:endParaRPr lang="ja-JP" sz="1050" kern="100">
                        <a:effectLst/>
                        <a:latin typeface="Century"/>
                        <a:ea typeface="ＭＳ 明朝"/>
                        <a:cs typeface="Times New Roman"/>
                      </a:endParaRPr>
                    </a:p>
                  </a:txBody>
                  <a:tcPr marL="53285" marR="53285" marT="0" marB="0" anchor="ctr"/>
                </a:tc>
                <a:tc>
                  <a:txBody>
                    <a:bodyPr/>
                    <a:lstStyle/>
                    <a:p>
                      <a:pPr algn="l">
                        <a:spcAft>
                          <a:spcPts val="0"/>
                        </a:spcAft>
                      </a:pPr>
                      <a:r>
                        <a:rPr lang="ja-JP" sz="1000" kern="0">
                          <a:effectLst/>
                        </a:rPr>
                        <a:t>梅雨前線豪雨</a:t>
                      </a:r>
                      <a:endParaRPr lang="ja-JP" sz="1050" kern="100">
                        <a:effectLst/>
                        <a:latin typeface="Century"/>
                        <a:ea typeface="ＭＳ 明朝"/>
                        <a:cs typeface="Times New Roman"/>
                      </a:endParaRPr>
                    </a:p>
                  </a:txBody>
                  <a:tcPr marL="53285" marR="53285" marT="0" marB="0" anchor="ctr"/>
                </a:tc>
                <a:tc>
                  <a:txBody>
                    <a:bodyPr/>
                    <a:lstStyle/>
                    <a:p>
                      <a:pPr algn="ctr">
                        <a:spcAft>
                          <a:spcPts val="0"/>
                        </a:spcAft>
                      </a:pPr>
                      <a:r>
                        <a:rPr lang="en-US" sz="1000" kern="0">
                          <a:effectLst/>
                        </a:rPr>
                        <a:t>2</a:t>
                      </a:r>
                      <a:endParaRPr lang="ja-JP" sz="1050" kern="100">
                        <a:effectLst/>
                        <a:latin typeface="Century"/>
                        <a:ea typeface="ＭＳ 明朝"/>
                        <a:cs typeface="Times New Roman"/>
                      </a:endParaRPr>
                    </a:p>
                  </a:txBody>
                  <a:tcPr marL="53285" marR="53285" marT="0" marB="0" anchor="ctr"/>
                </a:tc>
                <a:extLst>
                  <a:ext uri="{0D108BD9-81ED-4DB2-BD59-A6C34878D82A}">
                    <a16:rowId xmlns="" xmlns:a16="http://schemas.microsoft.com/office/drawing/2014/main" val="10006"/>
                  </a:ext>
                </a:extLst>
              </a:tr>
              <a:tr h="131624">
                <a:tc vMerge="1">
                  <a:txBody>
                    <a:bodyPr/>
                    <a:lstStyle/>
                    <a:p>
                      <a:endParaRPr kumimoji="1" lang="ja-JP" altLang="en-US"/>
                    </a:p>
                  </a:txBody>
                  <a:tcPr/>
                </a:tc>
                <a:tc>
                  <a:txBody>
                    <a:bodyPr/>
                    <a:lstStyle/>
                    <a:p>
                      <a:pPr algn="l">
                        <a:spcAft>
                          <a:spcPts val="0"/>
                        </a:spcAft>
                      </a:pPr>
                      <a:r>
                        <a:rPr lang="en-US" sz="1000" kern="0">
                          <a:effectLst/>
                        </a:rPr>
                        <a:t>10.13</a:t>
                      </a:r>
                      <a:r>
                        <a:rPr lang="ja-JP" sz="1000" kern="0">
                          <a:effectLst/>
                        </a:rPr>
                        <a:t>～</a:t>
                      </a:r>
                      <a:r>
                        <a:rPr lang="en-US" sz="1000" kern="0">
                          <a:effectLst/>
                        </a:rPr>
                        <a:t>10.18</a:t>
                      </a:r>
                      <a:endParaRPr lang="ja-JP" sz="1050" kern="100">
                        <a:effectLst/>
                        <a:latin typeface="Century"/>
                        <a:ea typeface="ＭＳ 明朝"/>
                        <a:cs typeface="Times New Roman"/>
                      </a:endParaRPr>
                    </a:p>
                  </a:txBody>
                  <a:tcPr marL="53285" marR="53285" marT="0" marB="0" anchor="ctr"/>
                </a:tc>
                <a:tc>
                  <a:txBody>
                    <a:bodyPr/>
                    <a:lstStyle/>
                    <a:p>
                      <a:pPr algn="l">
                        <a:spcAft>
                          <a:spcPts val="0"/>
                        </a:spcAft>
                      </a:pPr>
                      <a:r>
                        <a:rPr lang="ja-JP" sz="1000" kern="0">
                          <a:effectLst/>
                        </a:rPr>
                        <a:t>豪雨及び台風</a:t>
                      </a:r>
                      <a:r>
                        <a:rPr lang="en-US" sz="1000" kern="0">
                          <a:effectLst/>
                        </a:rPr>
                        <a:t>10</a:t>
                      </a:r>
                      <a:r>
                        <a:rPr lang="ja-JP" sz="1000" kern="0">
                          <a:effectLst/>
                        </a:rPr>
                        <a:t>号</a:t>
                      </a:r>
                      <a:endParaRPr lang="ja-JP" sz="1050" kern="100">
                        <a:effectLst/>
                        <a:latin typeface="Century"/>
                        <a:ea typeface="ＭＳ 明朝"/>
                        <a:cs typeface="Times New Roman"/>
                      </a:endParaRPr>
                    </a:p>
                  </a:txBody>
                  <a:tcPr marL="53285" marR="53285" marT="0" marB="0" anchor="ctr"/>
                </a:tc>
                <a:tc>
                  <a:txBody>
                    <a:bodyPr/>
                    <a:lstStyle/>
                    <a:p>
                      <a:pPr algn="ctr">
                        <a:spcAft>
                          <a:spcPts val="0"/>
                        </a:spcAft>
                      </a:pPr>
                      <a:r>
                        <a:rPr lang="en-US" sz="1000" kern="0">
                          <a:effectLst/>
                        </a:rPr>
                        <a:t>2</a:t>
                      </a:r>
                      <a:endParaRPr lang="ja-JP" sz="1050" kern="100">
                        <a:effectLst/>
                        <a:latin typeface="Century"/>
                        <a:ea typeface="ＭＳ 明朝"/>
                        <a:cs typeface="Times New Roman"/>
                      </a:endParaRPr>
                    </a:p>
                  </a:txBody>
                  <a:tcPr marL="53285" marR="53285" marT="0" marB="0" anchor="ctr"/>
                </a:tc>
                <a:extLst>
                  <a:ext uri="{0D108BD9-81ED-4DB2-BD59-A6C34878D82A}">
                    <a16:rowId xmlns="" xmlns:a16="http://schemas.microsoft.com/office/drawing/2014/main" val="10007"/>
                  </a:ext>
                </a:extLst>
              </a:tr>
              <a:tr h="191469">
                <a:tc>
                  <a:txBody>
                    <a:bodyPr/>
                    <a:lstStyle/>
                    <a:p>
                      <a:pPr algn="l">
                        <a:spcAft>
                          <a:spcPts val="0"/>
                        </a:spcAft>
                      </a:pPr>
                      <a:r>
                        <a:rPr lang="en-US" altLang="ja-JP" sz="1000" kern="0" dirty="0">
                          <a:effectLst/>
                          <a:latin typeface="+mn-lt"/>
                          <a:ea typeface="+mn-ea"/>
                          <a:cs typeface="+mn-cs"/>
                        </a:rPr>
                        <a:t>1999</a:t>
                      </a:r>
                      <a:endParaRPr lang="ja-JP" sz="1050" kern="100" dirty="0">
                        <a:effectLst/>
                        <a:latin typeface="Century"/>
                        <a:ea typeface="ＭＳ 明朝"/>
                        <a:cs typeface="Times New Roman"/>
                      </a:endParaRPr>
                    </a:p>
                  </a:txBody>
                  <a:tcPr marL="53285" marR="53285" marT="0" marB="0" anchor="ctr"/>
                </a:tc>
                <a:tc>
                  <a:txBody>
                    <a:bodyPr/>
                    <a:lstStyle/>
                    <a:p>
                      <a:pPr algn="l">
                        <a:spcAft>
                          <a:spcPts val="0"/>
                        </a:spcAft>
                      </a:pPr>
                      <a:r>
                        <a:rPr lang="en-US" sz="1000" kern="0">
                          <a:effectLst/>
                        </a:rPr>
                        <a:t>6.27</a:t>
                      </a:r>
                      <a:r>
                        <a:rPr lang="ja-JP" sz="1000" kern="0">
                          <a:effectLst/>
                        </a:rPr>
                        <a:t>～</a:t>
                      </a:r>
                      <a:r>
                        <a:rPr lang="en-US" sz="1000" kern="0">
                          <a:effectLst/>
                        </a:rPr>
                        <a:t>7.4</a:t>
                      </a:r>
                      <a:endParaRPr lang="ja-JP" sz="1050" kern="100">
                        <a:effectLst/>
                        <a:latin typeface="Century"/>
                        <a:ea typeface="ＭＳ 明朝"/>
                        <a:cs typeface="Times New Roman"/>
                      </a:endParaRPr>
                    </a:p>
                  </a:txBody>
                  <a:tcPr marL="53285" marR="53285" marT="0" marB="0" anchor="ctr"/>
                </a:tc>
                <a:tc>
                  <a:txBody>
                    <a:bodyPr/>
                    <a:lstStyle/>
                    <a:p>
                      <a:pPr algn="l">
                        <a:spcAft>
                          <a:spcPts val="0"/>
                        </a:spcAft>
                      </a:pPr>
                      <a:r>
                        <a:rPr lang="ja-JP" sz="1000" kern="0">
                          <a:effectLst/>
                        </a:rPr>
                        <a:t>梅雨前線豪雨</a:t>
                      </a:r>
                      <a:endParaRPr lang="ja-JP" sz="1050" kern="100">
                        <a:effectLst/>
                        <a:latin typeface="Century"/>
                        <a:ea typeface="ＭＳ 明朝"/>
                        <a:cs typeface="Times New Roman"/>
                      </a:endParaRPr>
                    </a:p>
                  </a:txBody>
                  <a:tcPr marL="53285" marR="53285" marT="0" marB="0" anchor="ctr"/>
                </a:tc>
                <a:tc>
                  <a:txBody>
                    <a:bodyPr/>
                    <a:lstStyle/>
                    <a:p>
                      <a:pPr algn="ctr">
                        <a:spcAft>
                          <a:spcPts val="0"/>
                        </a:spcAft>
                      </a:pPr>
                      <a:r>
                        <a:rPr lang="en-US" sz="1000" kern="0">
                          <a:effectLst/>
                        </a:rPr>
                        <a:t>25</a:t>
                      </a:r>
                      <a:endParaRPr lang="ja-JP" sz="1050" kern="100">
                        <a:effectLst/>
                        <a:latin typeface="Century"/>
                        <a:ea typeface="ＭＳ 明朝"/>
                        <a:cs typeface="Times New Roman"/>
                      </a:endParaRPr>
                    </a:p>
                  </a:txBody>
                  <a:tcPr marL="53285" marR="53285" marT="0" marB="0" anchor="ctr"/>
                </a:tc>
                <a:extLst>
                  <a:ext uri="{0D108BD9-81ED-4DB2-BD59-A6C34878D82A}">
                    <a16:rowId xmlns="" xmlns:a16="http://schemas.microsoft.com/office/drawing/2014/main" val="10008"/>
                  </a:ext>
                </a:extLst>
              </a:tr>
              <a:tr h="191469">
                <a:tc>
                  <a:txBody>
                    <a:bodyPr/>
                    <a:lstStyle/>
                    <a:p>
                      <a:pPr algn="l">
                        <a:spcAft>
                          <a:spcPts val="0"/>
                        </a:spcAft>
                      </a:pPr>
                      <a:r>
                        <a:rPr lang="en-US" altLang="ja-JP" sz="1000" kern="0" dirty="0">
                          <a:effectLst/>
                          <a:latin typeface="+mn-lt"/>
                          <a:ea typeface="+mn-ea"/>
                          <a:cs typeface="+mn-cs"/>
                        </a:rPr>
                        <a:t>2001</a:t>
                      </a:r>
                      <a:endParaRPr lang="ja-JP" sz="1050" kern="100" dirty="0">
                        <a:effectLst/>
                        <a:latin typeface="Century"/>
                        <a:ea typeface="ＭＳ 明朝"/>
                        <a:cs typeface="Times New Roman"/>
                      </a:endParaRPr>
                    </a:p>
                  </a:txBody>
                  <a:tcPr marL="53285" marR="53285" marT="0" marB="0" anchor="ctr"/>
                </a:tc>
                <a:tc>
                  <a:txBody>
                    <a:bodyPr/>
                    <a:lstStyle/>
                    <a:p>
                      <a:pPr algn="l">
                        <a:spcAft>
                          <a:spcPts val="0"/>
                        </a:spcAft>
                      </a:pPr>
                      <a:r>
                        <a:rPr lang="en-US" sz="1000" kern="0">
                          <a:effectLst/>
                        </a:rPr>
                        <a:t>11.15</a:t>
                      </a:r>
                      <a:endParaRPr lang="ja-JP" sz="1050" kern="100">
                        <a:effectLst/>
                        <a:latin typeface="Century"/>
                        <a:ea typeface="ＭＳ 明朝"/>
                        <a:cs typeface="Times New Roman"/>
                      </a:endParaRPr>
                    </a:p>
                  </a:txBody>
                  <a:tcPr marL="53285" marR="53285" marT="0" marB="0" anchor="ctr"/>
                </a:tc>
                <a:tc>
                  <a:txBody>
                    <a:bodyPr/>
                    <a:lstStyle/>
                    <a:p>
                      <a:pPr algn="l">
                        <a:spcAft>
                          <a:spcPts val="0"/>
                        </a:spcAft>
                      </a:pPr>
                      <a:r>
                        <a:rPr lang="ja-JP" sz="1000" kern="0">
                          <a:effectLst/>
                        </a:rPr>
                        <a:t>地すべり</a:t>
                      </a:r>
                      <a:endParaRPr lang="ja-JP" sz="1050" kern="100">
                        <a:effectLst/>
                        <a:latin typeface="Century"/>
                        <a:ea typeface="ＭＳ 明朝"/>
                        <a:cs typeface="Times New Roman"/>
                      </a:endParaRPr>
                    </a:p>
                  </a:txBody>
                  <a:tcPr marL="53285" marR="53285" marT="0" marB="0" anchor="ctr"/>
                </a:tc>
                <a:tc>
                  <a:txBody>
                    <a:bodyPr/>
                    <a:lstStyle/>
                    <a:p>
                      <a:pPr algn="ctr">
                        <a:spcAft>
                          <a:spcPts val="0"/>
                        </a:spcAft>
                      </a:pPr>
                      <a:r>
                        <a:rPr lang="en-US" sz="1000" kern="0">
                          <a:effectLst/>
                        </a:rPr>
                        <a:t>1</a:t>
                      </a:r>
                      <a:endParaRPr lang="ja-JP" sz="1050" kern="100">
                        <a:effectLst/>
                        <a:latin typeface="Century"/>
                        <a:ea typeface="ＭＳ 明朝"/>
                        <a:cs typeface="Times New Roman"/>
                      </a:endParaRPr>
                    </a:p>
                  </a:txBody>
                  <a:tcPr marL="53285" marR="53285" marT="0" marB="0" anchor="ctr"/>
                </a:tc>
                <a:extLst>
                  <a:ext uri="{0D108BD9-81ED-4DB2-BD59-A6C34878D82A}">
                    <a16:rowId xmlns="" xmlns:a16="http://schemas.microsoft.com/office/drawing/2014/main" val="10009"/>
                  </a:ext>
                </a:extLst>
              </a:tr>
              <a:tr h="124936">
                <a:tc>
                  <a:txBody>
                    <a:bodyPr/>
                    <a:lstStyle/>
                    <a:p>
                      <a:pPr algn="l">
                        <a:spcAft>
                          <a:spcPts val="0"/>
                        </a:spcAft>
                      </a:pPr>
                      <a:r>
                        <a:rPr lang="en-US" altLang="ja-JP" sz="1000" kern="0" dirty="0">
                          <a:effectLst/>
                          <a:latin typeface="+mn-lt"/>
                          <a:ea typeface="+mn-ea"/>
                          <a:cs typeface="+mn-cs"/>
                        </a:rPr>
                        <a:t>2003</a:t>
                      </a:r>
                      <a:endParaRPr lang="ja-JP" sz="1050" kern="100" dirty="0">
                        <a:effectLst/>
                        <a:latin typeface="Century"/>
                        <a:ea typeface="ＭＳ 明朝"/>
                        <a:cs typeface="Times New Roman"/>
                      </a:endParaRPr>
                    </a:p>
                  </a:txBody>
                  <a:tcPr marL="53285" marR="53285" marT="0" marB="0" anchor="ctr"/>
                </a:tc>
                <a:tc>
                  <a:txBody>
                    <a:bodyPr/>
                    <a:lstStyle/>
                    <a:p>
                      <a:pPr algn="l">
                        <a:spcAft>
                          <a:spcPts val="0"/>
                        </a:spcAft>
                      </a:pPr>
                      <a:r>
                        <a:rPr lang="en-US" sz="1000" kern="0">
                          <a:effectLst/>
                        </a:rPr>
                        <a:t>9.24</a:t>
                      </a:r>
                      <a:r>
                        <a:rPr lang="ja-JP" sz="1000" kern="0">
                          <a:effectLst/>
                        </a:rPr>
                        <a:t>～</a:t>
                      </a:r>
                      <a:r>
                        <a:rPr lang="en-US" sz="1000" kern="0">
                          <a:effectLst/>
                        </a:rPr>
                        <a:t>9.25</a:t>
                      </a:r>
                      <a:endParaRPr lang="ja-JP" sz="1050" kern="100">
                        <a:effectLst/>
                        <a:latin typeface="Century"/>
                        <a:ea typeface="ＭＳ 明朝"/>
                        <a:cs typeface="Times New Roman"/>
                      </a:endParaRPr>
                    </a:p>
                  </a:txBody>
                  <a:tcPr marL="53285" marR="53285" marT="0" marB="0" anchor="ctr"/>
                </a:tc>
                <a:tc>
                  <a:txBody>
                    <a:bodyPr/>
                    <a:lstStyle/>
                    <a:p>
                      <a:pPr algn="l">
                        <a:spcAft>
                          <a:spcPts val="0"/>
                        </a:spcAft>
                      </a:pPr>
                      <a:r>
                        <a:rPr lang="ja-JP" sz="1000" kern="0" dirty="0">
                          <a:effectLst/>
                        </a:rPr>
                        <a:t>豪雨</a:t>
                      </a:r>
                      <a:endParaRPr lang="ja-JP" sz="1050" kern="100" dirty="0">
                        <a:effectLst/>
                        <a:latin typeface="Century"/>
                        <a:ea typeface="ＭＳ 明朝"/>
                        <a:cs typeface="Times New Roman"/>
                      </a:endParaRPr>
                    </a:p>
                  </a:txBody>
                  <a:tcPr marL="53285" marR="53285" marT="0" marB="0" anchor="ctr"/>
                </a:tc>
                <a:tc>
                  <a:txBody>
                    <a:bodyPr/>
                    <a:lstStyle/>
                    <a:p>
                      <a:pPr algn="ctr">
                        <a:spcAft>
                          <a:spcPts val="0"/>
                        </a:spcAft>
                      </a:pPr>
                      <a:r>
                        <a:rPr lang="en-US" sz="1000" kern="0">
                          <a:effectLst/>
                        </a:rPr>
                        <a:t>1</a:t>
                      </a:r>
                      <a:endParaRPr lang="ja-JP" sz="1050" kern="100">
                        <a:effectLst/>
                        <a:latin typeface="Century"/>
                        <a:ea typeface="ＭＳ 明朝"/>
                        <a:cs typeface="Times New Roman"/>
                      </a:endParaRPr>
                    </a:p>
                  </a:txBody>
                  <a:tcPr marL="53285" marR="53285" marT="0" marB="0" anchor="ctr"/>
                </a:tc>
                <a:extLst>
                  <a:ext uri="{0D108BD9-81ED-4DB2-BD59-A6C34878D82A}">
                    <a16:rowId xmlns="" xmlns:a16="http://schemas.microsoft.com/office/drawing/2014/main" val="10010"/>
                  </a:ext>
                </a:extLst>
              </a:tr>
              <a:tr h="191469">
                <a:tc>
                  <a:txBody>
                    <a:bodyPr/>
                    <a:lstStyle/>
                    <a:p>
                      <a:pPr algn="l">
                        <a:spcAft>
                          <a:spcPts val="0"/>
                        </a:spcAft>
                      </a:pPr>
                      <a:r>
                        <a:rPr lang="en-US" altLang="ja-JP" sz="1000" kern="0" dirty="0">
                          <a:effectLst/>
                          <a:latin typeface="+mn-lt"/>
                          <a:ea typeface="+mn-ea"/>
                          <a:cs typeface="+mn-cs"/>
                        </a:rPr>
                        <a:t>2004</a:t>
                      </a:r>
                      <a:endParaRPr lang="ja-JP" sz="1050" kern="100" dirty="0">
                        <a:effectLst/>
                        <a:latin typeface="Century"/>
                        <a:ea typeface="ＭＳ 明朝"/>
                        <a:cs typeface="Times New Roman"/>
                      </a:endParaRPr>
                    </a:p>
                  </a:txBody>
                  <a:tcPr marL="53285" marR="53285" marT="0" marB="0" anchor="ctr"/>
                </a:tc>
                <a:tc>
                  <a:txBody>
                    <a:bodyPr/>
                    <a:lstStyle/>
                    <a:p>
                      <a:pPr algn="l">
                        <a:spcAft>
                          <a:spcPts val="0"/>
                        </a:spcAft>
                      </a:pPr>
                      <a:r>
                        <a:rPr lang="en-US" sz="1000" kern="0">
                          <a:effectLst/>
                        </a:rPr>
                        <a:t>9.28</a:t>
                      </a:r>
                      <a:r>
                        <a:rPr lang="ja-JP" sz="1000" kern="0">
                          <a:effectLst/>
                        </a:rPr>
                        <a:t>～</a:t>
                      </a:r>
                      <a:r>
                        <a:rPr lang="en-US" sz="1000" kern="0">
                          <a:effectLst/>
                        </a:rPr>
                        <a:t>9.30</a:t>
                      </a:r>
                      <a:endParaRPr lang="ja-JP" sz="1050" kern="100">
                        <a:effectLst/>
                        <a:latin typeface="Century"/>
                        <a:ea typeface="ＭＳ 明朝"/>
                        <a:cs typeface="Times New Roman"/>
                      </a:endParaRPr>
                    </a:p>
                  </a:txBody>
                  <a:tcPr marL="53285" marR="53285" marT="0" marB="0" anchor="ctr"/>
                </a:tc>
                <a:tc>
                  <a:txBody>
                    <a:bodyPr/>
                    <a:lstStyle/>
                    <a:p>
                      <a:pPr algn="l">
                        <a:spcAft>
                          <a:spcPts val="0"/>
                        </a:spcAft>
                      </a:pPr>
                      <a:r>
                        <a:rPr lang="ja-JP" sz="1000" kern="0">
                          <a:effectLst/>
                        </a:rPr>
                        <a:t>台風</a:t>
                      </a:r>
                      <a:r>
                        <a:rPr lang="en-US" sz="1000" kern="0">
                          <a:effectLst/>
                        </a:rPr>
                        <a:t>21</a:t>
                      </a:r>
                      <a:r>
                        <a:rPr lang="ja-JP" sz="1000" kern="0">
                          <a:effectLst/>
                        </a:rPr>
                        <a:t>号</a:t>
                      </a:r>
                      <a:endParaRPr lang="ja-JP" sz="1050" kern="100">
                        <a:effectLst/>
                        <a:latin typeface="Century"/>
                        <a:ea typeface="ＭＳ 明朝"/>
                        <a:cs typeface="Times New Roman"/>
                      </a:endParaRPr>
                    </a:p>
                  </a:txBody>
                  <a:tcPr marL="53285" marR="53285" marT="0" marB="0" anchor="ctr"/>
                </a:tc>
                <a:tc>
                  <a:txBody>
                    <a:bodyPr/>
                    <a:lstStyle/>
                    <a:p>
                      <a:pPr algn="ctr">
                        <a:spcAft>
                          <a:spcPts val="0"/>
                        </a:spcAft>
                      </a:pPr>
                      <a:r>
                        <a:rPr lang="en-US" sz="1000" kern="0">
                          <a:effectLst/>
                        </a:rPr>
                        <a:t>1</a:t>
                      </a:r>
                      <a:endParaRPr lang="ja-JP" sz="1050" kern="100">
                        <a:effectLst/>
                        <a:latin typeface="Century"/>
                        <a:ea typeface="ＭＳ 明朝"/>
                        <a:cs typeface="Times New Roman"/>
                      </a:endParaRPr>
                    </a:p>
                  </a:txBody>
                  <a:tcPr marL="53285" marR="53285" marT="0" marB="0" anchor="ctr"/>
                </a:tc>
                <a:extLst>
                  <a:ext uri="{0D108BD9-81ED-4DB2-BD59-A6C34878D82A}">
                    <a16:rowId xmlns="" xmlns:a16="http://schemas.microsoft.com/office/drawing/2014/main" val="10011"/>
                  </a:ext>
                </a:extLst>
              </a:tr>
              <a:tr h="191469">
                <a:tc>
                  <a:txBody>
                    <a:bodyPr/>
                    <a:lstStyle/>
                    <a:p>
                      <a:pPr algn="l">
                        <a:spcAft>
                          <a:spcPts val="0"/>
                        </a:spcAft>
                      </a:pPr>
                      <a:r>
                        <a:rPr lang="en-US" altLang="ja-JP" sz="1000" kern="0" dirty="0">
                          <a:effectLst/>
                          <a:latin typeface="+mn-lt"/>
                          <a:ea typeface="+mn-ea"/>
                          <a:cs typeface="+mn-cs"/>
                        </a:rPr>
                        <a:t>2005</a:t>
                      </a:r>
                      <a:endParaRPr lang="ja-JP" sz="1050" kern="100" dirty="0">
                        <a:effectLst/>
                        <a:latin typeface="Century"/>
                        <a:ea typeface="ＭＳ 明朝"/>
                        <a:cs typeface="Times New Roman"/>
                      </a:endParaRPr>
                    </a:p>
                  </a:txBody>
                  <a:tcPr marL="53285" marR="53285" marT="0" marB="0" anchor="ctr"/>
                </a:tc>
                <a:tc>
                  <a:txBody>
                    <a:bodyPr/>
                    <a:lstStyle/>
                    <a:p>
                      <a:pPr algn="l">
                        <a:spcAft>
                          <a:spcPts val="0"/>
                        </a:spcAft>
                      </a:pPr>
                      <a:r>
                        <a:rPr lang="en-US" sz="1000" kern="0">
                          <a:effectLst/>
                        </a:rPr>
                        <a:t>9.9</a:t>
                      </a:r>
                      <a:r>
                        <a:rPr lang="ja-JP" sz="1000" kern="0">
                          <a:effectLst/>
                        </a:rPr>
                        <a:t>～</a:t>
                      </a:r>
                      <a:r>
                        <a:rPr lang="en-US" sz="1000" kern="0">
                          <a:effectLst/>
                        </a:rPr>
                        <a:t>9.11</a:t>
                      </a:r>
                      <a:endParaRPr lang="ja-JP" sz="1050" kern="100">
                        <a:effectLst/>
                        <a:latin typeface="Century"/>
                        <a:ea typeface="ＭＳ 明朝"/>
                        <a:cs typeface="Times New Roman"/>
                      </a:endParaRPr>
                    </a:p>
                  </a:txBody>
                  <a:tcPr marL="53285" marR="53285" marT="0" marB="0" anchor="ctr"/>
                </a:tc>
                <a:tc>
                  <a:txBody>
                    <a:bodyPr/>
                    <a:lstStyle/>
                    <a:p>
                      <a:pPr algn="l">
                        <a:spcAft>
                          <a:spcPts val="0"/>
                        </a:spcAft>
                      </a:pPr>
                      <a:r>
                        <a:rPr lang="ja-JP" sz="1000" kern="0">
                          <a:effectLst/>
                        </a:rPr>
                        <a:t>豪雨</a:t>
                      </a:r>
                      <a:endParaRPr lang="ja-JP" sz="1050" kern="100">
                        <a:effectLst/>
                        <a:latin typeface="Century"/>
                        <a:ea typeface="ＭＳ 明朝"/>
                        <a:cs typeface="Times New Roman"/>
                      </a:endParaRPr>
                    </a:p>
                  </a:txBody>
                  <a:tcPr marL="53285" marR="53285" marT="0" marB="0" anchor="ctr"/>
                </a:tc>
                <a:tc>
                  <a:txBody>
                    <a:bodyPr/>
                    <a:lstStyle/>
                    <a:p>
                      <a:pPr algn="ctr">
                        <a:spcAft>
                          <a:spcPts val="0"/>
                        </a:spcAft>
                      </a:pPr>
                      <a:r>
                        <a:rPr lang="en-US" sz="1000" kern="0">
                          <a:effectLst/>
                        </a:rPr>
                        <a:t>1</a:t>
                      </a:r>
                      <a:endParaRPr lang="ja-JP" sz="1050" kern="100">
                        <a:effectLst/>
                        <a:latin typeface="Century"/>
                        <a:ea typeface="ＭＳ 明朝"/>
                        <a:cs typeface="Times New Roman"/>
                      </a:endParaRPr>
                    </a:p>
                  </a:txBody>
                  <a:tcPr marL="53285" marR="53285" marT="0" marB="0" anchor="ctr"/>
                </a:tc>
                <a:extLst>
                  <a:ext uri="{0D108BD9-81ED-4DB2-BD59-A6C34878D82A}">
                    <a16:rowId xmlns="" xmlns:a16="http://schemas.microsoft.com/office/drawing/2014/main" val="10012"/>
                  </a:ext>
                </a:extLst>
              </a:tr>
              <a:tr h="249873">
                <a:tc>
                  <a:txBody>
                    <a:bodyPr/>
                    <a:lstStyle/>
                    <a:p>
                      <a:pPr algn="l">
                        <a:spcAft>
                          <a:spcPts val="0"/>
                        </a:spcAft>
                      </a:pPr>
                      <a:r>
                        <a:rPr lang="en-US" altLang="ja-JP" sz="1000" kern="0" dirty="0">
                          <a:effectLst/>
                          <a:latin typeface="+mn-lt"/>
                          <a:ea typeface="+mn-ea"/>
                          <a:cs typeface="+mn-cs"/>
                        </a:rPr>
                        <a:t>2007</a:t>
                      </a:r>
                      <a:endParaRPr lang="ja-JP" sz="1050" kern="100" dirty="0">
                        <a:effectLst/>
                        <a:latin typeface="Century"/>
                        <a:ea typeface="ＭＳ 明朝"/>
                        <a:cs typeface="Times New Roman"/>
                      </a:endParaRPr>
                    </a:p>
                  </a:txBody>
                  <a:tcPr marL="53285" marR="53285" marT="0" marB="0" anchor="ctr"/>
                </a:tc>
                <a:tc>
                  <a:txBody>
                    <a:bodyPr/>
                    <a:lstStyle/>
                    <a:p>
                      <a:pPr algn="l">
                        <a:spcAft>
                          <a:spcPts val="0"/>
                        </a:spcAft>
                      </a:pPr>
                      <a:r>
                        <a:rPr lang="en-US" sz="1000" kern="0">
                          <a:effectLst/>
                        </a:rPr>
                        <a:t>7.5</a:t>
                      </a:r>
                      <a:r>
                        <a:rPr lang="ja-JP" sz="1000" kern="0">
                          <a:effectLst/>
                        </a:rPr>
                        <a:t>～</a:t>
                      </a:r>
                      <a:r>
                        <a:rPr lang="en-US" sz="1000" kern="0">
                          <a:effectLst/>
                        </a:rPr>
                        <a:t>7.17</a:t>
                      </a:r>
                      <a:endParaRPr lang="ja-JP" sz="1050" kern="100">
                        <a:effectLst/>
                        <a:latin typeface="Century"/>
                        <a:ea typeface="ＭＳ 明朝"/>
                        <a:cs typeface="Times New Roman"/>
                      </a:endParaRPr>
                    </a:p>
                  </a:txBody>
                  <a:tcPr marL="53285" marR="53285" marT="0" marB="0" anchor="ctr"/>
                </a:tc>
                <a:tc>
                  <a:txBody>
                    <a:bodyPr/>
                    <a:lstStyle/>
                    <a:p>
                      <a:pPr algn="l">
                        <a:spcAft>
                          <a:spcPts val="0"/>
                        </a:spcAft>
                      </a:pPr>
                      <a:r>
                        <a:rPr lang="ja-JP" sz="1000" kern="0">
                          <a:effectLst/>
                        </a:rPr>
                        <a:t>梅雨前線豪雨及び台風</a:t>
                      </a:r>
                      <a:r>
                        <a:rPr lang="en-US" sz="1000" kern="0">
                          <a:effectLst/>
                        </a:rPr>
                        <a:t>4</a:t>
                      </a:r>
                      <a:r>
                        <a:rPr lang="ja-JP" sz="1000" kern="0">
                          <a:effectLst/>
                        </a:rPr>
                        <a:t>号</a:t>
                      </a:r>
                      <a:endParaRPr lang="ja-JP" sz="1050" kern="100">
                        <a:effectLst/>
                        <a:latin typeface="Century"/>
                        <a:ea typeface="ＭＳ 明朝"/>
                        <a:cs typeface="Times New Roman"/>
                      </a:endParaRPr>
                    </a:p>
                  </a:txBody>
                  <a:tcPr marL="53285" marR="53285" marT="0" marB="0" anchor="ctr"/>
                </a:tc>
                <a:tc>
                  <a:txBody>
                    <a:bodyPr/>
                    <a:lstStyle/>
                    <a:p>
                      <a:pPr algn="ctr">
                        <a:spcAft>
                          <a:spcPts val="0"/>
                        </a:spcAft>
                      </a:pPr>
                      <a:r>
                        <a:rPr lang="en-US" altLang="ja-JP" sz="1050" kern="100" dirty="0">
                          <a:effectLst/>
                          <a:latin typeface="Century"/>
                          <a:ea typeface="ＭＳ 明朝"/>
                          <a:cs typeface="Times New Roman"/>
                        </a:rPr>
                        <a:t>4</a:t>
                      </a:r>
                      <a:endParaRPr lang="ja-JP" sz="1050" kern="100" dirty="0">
                        <a:effectLst/>
                        <a:latin typeface="Century"/>
                        <a:ea typeface="ＭＳ 明朝"/>
                        <a:cs typeface="Times New Roman"/>
                      </a:endParaRPr>
                    </a:p>
                  </a:txBody>
                  <a:tcPr marL="53285" marR="53285" marT="0" marB="0" anchor="ctr"/>
                </a:tc>
                <a:extLst>
                  <a:ext uri="{0D108BD9-81ED-4DB2-BD59-A6C34878D82A}">
                    <a16:rowId xmlns="" xmlns:a16="http://schemas.microsoft.com/office/drawing/2014/main" val="10013"/>
                  </a:ext>
                </a:extLst>
              </a:tr>
              <a:tr h="191469">
                <a:tc>
                  <a:txBody>
                    <a:bodyPr/>
                    <a:lstStyle/>
                    <a:p>
                      <a:pPr algn="l">
                        <a:spcAft>
                          <a:spcPts val="0"/>
                        </a:spcAft>
                      </a:pPr>
                      <a:r>
                        <a:rPr lang="en-US" altLang="ja-JP" sz="1000" kern="0" dirty="0">
                          <a:effectLst/>
                          <a:latin typeface="+mn-lt"/>
                          <a:ea typeface="+mn-ea"/>
                          <a:cs typeface="+mn-cs"/>
                        </a:rPr>
                        <a:t>2008</a:t>
                      </a:r>
                      <a:endParaRPr lang="ja-JP" sz="1050" kern="100" dirty="0">
                        <a:effectLst/>
                        <a:latin typeface="Century"/>
                        <a:ea typeface="ＭＳ 明朝"/>
                        <a:cs typeface="Times New Roman"/>
                      </a:endParaRPr>
                    </a:p>
                  </a:txBody>
                  <a:tcPr marL="53285" marR="53285" marT="0" marB="0" anchor="ctr"/>
                </a:tc>
                <a:tc>
                  <a:txBody>
                    <a:bodyPr/>
                    <a:lstStyle/>
                    <a:p>
                      <a:pPr algn="l">
                        <a:spcAft>
                          <a:spcPts val="0"/>
                        </a:spcAft>
                      </a:pPr>
                      <a:r>
                        <a:rPr lang="en-US" sz="1000" kern="0">
                          <a:effectLst/>
                        </a:rPr>
                        <a:t>5.24</a:t>
                      </a:r>
                      <a:r>
                        <a:rPr lang="ja-JP" sz="1000" kern="0">
                          <a:effectLst/>
                        </a:rPr>
                        <a:t>～</a:t>
                      </a:r>
                      <a:r>
                        <a:rPr lang="en-US" sz="1000" kern="0">
                          <a:effectLst/>
                        </a:rPr>
                        <a:t>5.25</a:t>
                      </a:r>
                      <a:endParaRPr lang="ja-JP" sz="1050" kern="100">
                        <a:effectLst/>
                        <a:latin typeface="Century"/>
                        <a:ea typeface="ＭＳ 明朝"/>
                        <a:cs typeface="Times New Roman"/>
                      </a:endParaRPr>
                    </a:p>
                  </a:txBody>
                  <a:tcPr marL="53285" marR="53285" marT="0" marB="0" anchor="ctr"/>
                </a:tc>
                <a:tc>
                  <a:txBody>
                    <a:bodyPr/>
                    <a:lstStyle/>
                    <a:p>
                      <a:pPr algn="l">
                        <a:spcAft>
                          <a:spcPts val="0"/>
                        </a:spcAft>
                      </a:pPr>
                      <a:r>
                        <a:rPr lang="ja-JP" sz="1000" kern="0">
                          <a:effectLst/>
                        </a:rPr>
                        <a:t>豪雨</a:t>
                      </a:r>
                      <a:endParaRPr lang="ja-JP" sz="1050" kern="100">
                        <a:effectLst/>
                        <a:latin typeface="Century"/>
                        <a:ea typeface="ＭＳ 明朝"/>
                        <a:cs typeface="Times New Roman"/>
                      </a:endParaRPr>
                    </a:p>
                  </a:txBody>
                  <a:tcPr marL="53285" marR="53285" marT="0" marB="0" anchor="ctr"/>
                </a:tc>
                <a:tc>
                  <a:txBody>
                    <a:bodyPr/>
                    <a:lstStyle/>
                    <a:p>
                      <a:pPr algn="ctr">
                        <a:spcAft>
                          <a:spcPts val="0"/>
                        </a:spcAft>
                      </a:pPr>
                      <a:r>
                        <a:rPr lang="en-US" sz="1000" kern="0" dirty="0">
                          <a:effectLst/>
                        </a:rPr>
                        <a:t>2</a:t>
                      </a:r>
                      <a:endParaRPr lang="ja-JP" sz="1050" kern="100" dirty="0">
                        <a:effectLst/>
                        <a:latin typeface="Century"/>
                        <a:ea typeface="ＭＳ 明朝"/>
                        <a:cs typeface="Times New Roman"/>
                      </a:endParaRPr>
                    </a:p>
                  </a:txBody>
                  <a:tcPr marL="53285" marR="53285" marT="0" marB="0" anchor="ctr"/>
                </a:tc>
                <a:extLst>
                  <a:ext uri="{0D108BD9-81ED-4DB2-BD59-A6C34878D82A}">
                    <a16:rowId xmlns="" xmlns:a16="http://schemas.microsoft.com/office/drawing/2014/main" val="10014"/>
                  </a:ext>
                </a:extLst>
              </a:tr>
              <a:tr h="191469">
                <a:tc>
                  <a:txBody>
                    <a:bodyPr/>
                    <a:lstStyle/>
                    <a:p>
                      <a:pPr algn="l">
                        <a:spcAft>
                          <a:spcPts val="0"/>
                        </a:spcAft>
                      </a:pPr>
                      <a:r>
                        <a:rPr lang="en-US" altLang="ja-JP" sz="1000" kern="0" dirty="0">
                          <a:effectLst/>
                          <a:latin typeface="+mn-lt"/>
                          <a:ea typeface="+mn-ea"/>
                          <a:cs typeface="+mn-cs"/>
                        </a:rPr>
                        <a:t>2009</a:t>
                      </a:r>
                      <a:endParaRPr lang="ja-JP" sz="1050" kern="100" dirty="0">
                        <a:effectLst/>
                        <a:latin typeface="Century"/>
                        <a:ea typeface="ＭＳ 明朝"/>
                        <a:cs typeface="Times New Roman"/>
                      </a:endParaRPr>
                    </a:p>
                  </a:txBody>
                  <a:tcPr marL="53285" marR="53285" marT="0" marB="0" anchor="ctr"/>
                </a:tc>
                <a:tc>
                  <a:txBody>
                    <a:bodyPr/>
                    <a:lstStyle/>
                    <a:p>
                      <a:pPr algn="l">
                        <a:spcAft>
                          <a:spcPts val="0"/>
                        </a:spcAft>
                      </a:pPr>
                      <a:r>
                        <a:rPr lang="en-US" sz="1000" kern="0">
                          <a:effectLst/>
                        </a:rPr>
                        <a:t>10.5</a:t>
                      </a:r>
                      <a:r>
                        <a:rPr lang="ja-JP" sz="1000" kern="0">
                          <a:effectLst/>
                        </a:rPr>
                        <a:t>～</a:t>
                      </a:r>
                      <a:r>
                        <a:rPr lang="en-US" sz="1000" kern="0">
                          <a:effectLst/>
                        </a:rPr>
                        <a:t>10.9</a:t>
                      </a:r>
                      <a:endParaRPr lang="ja-JP" sz="1050" kern="100">
                        <a:effectLst/>
                        <a:latin typeface="Century"/>
                        <a:ea typeface="ＭＳ 明朝"/>
                        <a:cs typeface="Times New Roman"/>
                      </a:endParaRPr>
                    </a:p>
                  </a:txBody>
                  <a:tcPr marL="53285" marR="53285" marT="0" marB="0" anchor="ctr"/>
                </a:tc>
                <a:tc>
                  <a:txBody>
                    <a:bodyPr/>
                    <a:lstStyle/>
                    <a:p>
                      <a:pPr algn="l">
                        <a:spcAft>
                          <a:spcPts val="0"/>
                        </a:spcAft>
                      </a:pPr>
                      <a:r>
                        <a:rPr lang="ja-JP" sz="1000" kern="0" dirty="0">
                          <a:effectLst/>
                        </a:rPr>
                        <a:t>台風１８号</a:t>
                      </a:r>
                      <a:endParaRPr lang="ja-JP" sz="1050" kern="100" dirty="0">
                        <a:effectLst/>
                        <a:latin typeface="Century"/>
                        <a:ea typeface="ＭＳ 明朝"/>
                        <a:cs typeface="Times New Roman"/>
                      </a:endParaRPr>
                    </a:p>
                  </a:txBody>
                  <a:tcPr marL="53285" marR="53285" marT="0" marB="0" anchor="ctr"/>
                </a:tc>
                <a:tc>
                  <a:txBody>
                    <a:bodyPr/>
                    <a:lstStyle/>
                    <a:p>
                      <a:pPr algn="ctr">
                        <a:spcAft>
                          <a:spcPts val="0"/>
                        </a:spcAft>
                      </a:pPr>
                      <a:r>
                        <a:rPr lang="en-US" sz="1000" kern="0" dirty="0">
                          <a:effectLst/>
                        </a:rPr>
                        <a:t>2</a:t>
                      </a:r>
                      <a:endParaRPr lang="ja-JP" sz="1050" kern="100" dirty="0">
                        <a:effectLst/>
                        <a:latin typeface="Century"/>
                        <a:ea typeface="ＭＳ 明朝"/>
                        <a:cs typeface="Times New Roman"/>
                      </a:endParaRPr>
                    </a:p>
                  </a:txBody>
                  <a:tcPr marL="53285" marR="53285" marT="0" marB="0" anchor="ctr"/>
                </a:tc>
                <a:extLst>
                  <a:ext uri="{0D108BD9-81ED-4DB2-BD59-A6C34878D82A}">
                    <a16:rowId xmlns="" xmlns:a16="http://schemas.microsoft.com/office/drawing/2014/main" val="10015"/>
                  </a:ext>
                </a:extLst>
              </a:tr>
              <a:tr h="124936">
                <a:tc rowSpan="3">
                  <a:txBody>
                    <a:bodyPr/>
                    <a:lstStyle/>
                    <a:p>
                      <a:pPr algn="l">
                        <a:spcAft>
                          <a:spcPts val="0"/>
                        </a:spcAft>
                      </a:pPr>
                      <a:r>
                        <a:rPr lang="en-US" altLang="ja-JP" sz="1000" kern="0" dirty="0">
                          <a:effectLst/>
                          <a:latin typeface="+mn-lt"/>
                          <a:ea typeface="+mn-ea"/>
                          <a:cs typeface="+mn-cs"/>
                        </a:rPr>
                        <a:t>2010</a:t>
                      </a:r>
                      <a:endParaRPr lang="ja-JP" sz="1050" kern="100" dirty="0">
                        <a:effectLst/>
                        <a:latin typeface="Century"/>
                        <a:ea typeface="ＭＳ 明朝"/>
                        <a:cs typeface="Times New Roman"/>
                      </a:endParaRPr>
                    </a:p>
                  </a:txBody>
                  <a:tcPr marL="53285" marR="53285" marT="0" marB="0" anchor="ctr"/>
                </a:tc>
                <a:tc>
                  <a:txBody>
                    <a:bodyPr/>
                    <a:lstStyle/>
                    <a:p>
                      <a:pPr algn="l">
                        <a:spcAft>
                          <a:spcPts val="0"/>
                        </a:spcAft>
                      </a:pPr>
                      <a:r>
                        <a:rPr lang="en-US" sz="1000" kern="0">
                          <a:effectLst/>
                        </a:rPr>
                        <a:t>6.15</a:t>
                      </a:r>
                      <a:r>
                        <a:rPr lang="ja-JP" sz="1000" kern="0">
                          <a:effectLst/>
                        </a:rPr>
                        <a:t>～</a:t>
                      </a:r>
                      <a:r>
                        <a:rPr lang="en-US" sz="1000" kern="0">
                          <a:effectLst/>
                        </a:rPr>
                        <a:t>6.16</a:t>
                      </a:r>
                      <a:endParaRPr lang="ja-JP" sz="1050" kern="100">
                        <a:effectLst/>
                        <a:latin typeface="Century"/>
                        <a:ea typeface="ＭＳ 明朝"/>
                        <a:cs typeface="Times New Roman"/>
                      </a:endParaRPr>
                    </a:p>
                  </a:txBody>
                  <a:tcPr marL="53285" marR="53285" marT="0" marB="0" anchor="ctr"/>
                </a:tc>
                <a:tc>
                  <a:txBody>
                    <a:bodyPr/>
                    <a:lstStyle/>
                    <a:p>
                      <a:pPr algn="l">
                        <a:spcAft>
                          <a:spcPts val="0"/>
                        </a:spcAft>
                      </a:pPr>
                      <a:r>
                        <a:rPr lang="ja-JP" sz="1000" kern="0">
                          <a:effectLst/>
                        </a:rPr>
                        <a:t>梅雨前線豪雨</a:t>
                      </a:r>
                      <a:endParaRPr lang="ja-JP" sz="1050" kern="100">
                        <a:effectLst/>
                        <a:latin typeface="Century"/>
                        <a:ea typeface="ＭＳ 明朝"/>
                        <a:cs typeface="Times New Roman"/>
                      </a:endParaRPr>
                    </a:p>
                  </a:txBody>
                  <a:tcPr marL="53285" marR="53285" marT="0" marB="0" anchor="ctr"/>
                </a:tc>
                <a:tc>
                  <a:txBody>
                    <a:bodyPr/>
                    <a:lstStyle/>
                    <a:p>
                      <a:pPr algn="ctr">
                        <a:spcAft>
                          <a:spcPts val="0"/>
                        </a:spcAft>
                      </a:pPr>
                      <a:r>
                        <a:rPr lang="en-US" sz="1000" kern="0" dirty="0">
                          <a:effectLst/>
                        </a:rPr>
                        <a:t>1</a:t>
                      </a:r>
                      <a:endParaRPr lang="ja-JP" sz="1050" kern="100" dirty="0">
                        <a:effectLst/>
                        <a:latin typeface="Century"/>
                        <a:ea typeface="ＭＳ 明朝"/>
                        <a:cs typeface="Times New Roman"/>
                      </a:endParaRPr>
                    </a:p>
                  </a:txBody>
                  <a:tcPr marL="53285" marR="53285" marT="0" marB="0" anchor="ctr"/>
                </a:tc>
                <a:extLst>
                  <a:ext uri="{0D108BD9-81ED-4DB2-BD59-A6C34878D82A}">
                    <a16:rowId xmlns="" xmlns:a16="http://schemas.microsoft.com/office/drawing/2014/main" val="10016"/>
                  </a:ext>
                </a:extLst>
              </a:tr>
              <a:tr h="124936">
                <a:tc vMerge="1">
                  <a:txBody>
                    <a:bodyPr/>
                    <a:lstStyle/>
                    <a:p>
                      <a:endParaRPr kumimoji="1" lang="ja-JP" altLang="en-US"/>
                    </a:p>
                  </a:txBody>
                  <a:tcPr/>
                </a:tc>
                <a:tc>
                  <a:txBody>
                    <a:bodyPr/>
                    <a:lstStyle/>
                    <a:p>
                      <a:pPr algn="l">
                        <a:spcAft>
                          <a:spcPts val="0"/>
                        </a:spcAft>
                      </a:pPr>
                      <a:r>
                        <a:rPr lang="en-US" sz="1000" kern="0">
                          <a:effectLst/>
                        </a:rPr>
                        <a:t>7.8</a:t>
                      </a:r>
                      <a:r>
                        <a:rPr lang="ja-JP" sz="1000" kern="0">
                          <a:effectLst/>
                        </a:rPr>
                        <a:t>～</a:t>
                      </a:r>
                      <a:r>
                        <a:rPr lang="en-US" sz="1000" kern="0">
                          <a:effectLst/>
                        </a:rPr>
                        <a:t>7.17</a:t>
                      </a:r>
                      <a:endParaRPr lang="ja-JP" sz="1050" kern="100">
                        <a:effectLst/>
                        <a:latin typeface="Century"/>
                        <a:ea typeface="ＭＳ 明朝"/>
                        <a:cs typeface="Times New Roman"/>
                      </a:endParaRPr>
                    </a:p>
                  </a:txBody>
                  <a:tcPr marL="53285" marR="53285" marT="0" marB="0" anchor="ctr"/>
                </a:tc>
                <a:tc>
                  <a:txBody>
                    <a:bodyPr/>
                    <a:lstStyle/>
                    <a:p>
                      <a:pPr algn="l">
                        <a:spcAft>
                          <a:spcPts val="0"/>
                        </a:spcAft>
                      </a:pPr>
                      <a:r>
                        <a:rPr lang="ja-JP" sz="1000" kern="0">
                          <a:effectLst/>
                        </a:rPr>
                        <a:t>梅雨前線豪雨</a:t>
                      </a:r>
                      <a:endParaRPr lang="ja-JP" sz="1050" kern="100">
                        <a:effectLst/>
                        <a:latin typeface="Century"/>
                        <a:ea typeface="ＭＳ 明朝"/>
                        <a:cs typeface="Times New Roman"/>
                      </a:endParaRPr>
                    </a:p>
                  </a:txBody>
                  <a:tcPr marL="53285" marR="53285" marT="0" marB="0" anchor="ctr"/>
                </a:tc>
                <a:tc>
                  <a:txBody>
                    <a:bodyPr/>
                    <a:lstStyle/>
                    <a:p>
                      <a:pPr algn="ctr">
                        <a:spcAft>
                          <a:spcPts val="0"/>
                        </a:spcAft>
                      </a:pPr>
                      <a:r>
                        <a:rPr lang="en-US" sz="1000" kern="0">
                          <a:effectLst/>
                        </a:rPr>
                        <a:t>5</a:t>
                      </a:r>
                      <a:endParaRPr lang="ja-JP" sz="1050" kern="100">
                        <a:effectLst/>
                        <a:latin typeface="Century"/>
                        <a:ea typeface="ＭＳ 明朝"/>
                        <a:cs typeface="Times New Roman"/>
                      </a:endParaRPr>
                    </a:p>
                  </a:txBody>
                  <a:tcPr marL="53285" marR="53285" marT="0" marB="0" anchor="ctr"/>
                </a:tc>
                <a:extLst>
                  <a:ext uri="{0D108BD9-81ED-4DB2-BD59-A6C34878D82A}">
                    <a16:rowId xmlns="" xmlns:a16="http://schemas.microsoft.com/office/drawing/2014/main" val="10017"/>
                  </a:ext>
                </a:extLst>
              </a:tr>
              <a:tr h="124936">
                <a:tc vMerge="1">
                  <a:txBody>
                    <a:bodyPr/>
                    <a:lstStyle/>
                    <a:p>
                      <a:endParaRPr kumimoji="1" lang="ja-JP" altLang="en-US"/>
                    </a:p>
                  </a:txBody>
                  <a:tcPr/>
                </a:tc>
                <a:tc>
                  <a:txBody>
                    <a:bodyPr/>
                    <a:lstStyle/>
                    <a:p>
                      <a:pPr algn="l">
                        <a:spcAft>
                          <a:spcPts val="0"/>
                        </a:spcAft>
                      </a:pPr>
                      <a:r>
                        <a:rPr lang="en-US" sz="1000" kern="0">
                          <a:effectLst/>
                        </a:rPr>
                        <a:t>8.8</a:t>
                      </a:r>
                      <a:r>
                        <a:rPr lang="ja-JP" sz="1000" kern="0">
                          <a:effectLst/>
                        </a:rPr>
                        <a:t>～</a:t>
                      </a:r>
                      <a:r>
                        <a:rPr lang="en-US" sz="1000" kern="0">
                          <a:effectLst/>
                        </a:rPr>
                        <a:t>8.12</a:t>
                      </a:r>
                      <a:endParaRPr lang="ja-JP" sz="1050" kern="100">
                        <a:effectLst/>
                        <a:latin typeface="Century"/>
                        <a:ea typeface="ＭＳ 明朝"/>
                        <a:cs typeface="Times New Roman"/>
                      </a:endParaRPr>
                    </a:p>
                  </a:txBody>
                  <a:tcPr marL="53285" marR="53285" marT="0" marB="0" anchor="ctr"/>
                </a:tc>
                <a:tc>
                  <a:txBody>
                    <a:bodyPr/>
                    <a:lstStyle/>
                    <a:p>
                      <a:pPr algn="l">
                        <a:spcAft>
                          <a:spcPts val="0"/>
                        </a:spcAft>
                      </a:pPr>
                      <a:r>
                        <a:rPr lang="ja-JP" sz="1000" kern="0">
                          <a:effectLst/>
                        </a:rPr>
                        <a:t>豪雨及び台風</a:t>
                      </a:r>
                      <a:r>
                        <a:rPr lang="en-US" sz="1000" kern="0">
                          <a:effectLst/>
                        </a:rPr>
                        <a:t>4</a:t>
                      </a:r>
                      <a:r>
                        <a:rPr lang="ja-JP" sz="1000" kern="0">
                          <a:effectLst/>
                        </a:rPr>
                        <a:t>号</a:t>
                      </a:r>
                      <a:endParaRPr lang="ja-JP" sz="1050" kern="100">
                        <a:effectLst/>
                        <a:latin typeface="Century"/>
                        <a:ea typeface="ＭＳ 明朝"/>
                        <a:cs typeface="Times New Roman"/>
                      </a:endParaRPr>
                    </a:p>
                  </a:txBody>
                  <a:tcPr marL="53285" marR="53285" marT="0" marB="0" anchor="ctr"/>
                </a:tc>
                <a:tc>
                  <a:txBody>
                    <a:bodyPr/>
                    <a:lstStyle/>
                    <a:p>
                      <a:pPr algn="ctr">
                        <a:spcAft>
                          <a:spcPts val="0"/>
                        </a:spcAft>
                      </a:pPr>
                      <a:r>
                        <a:rPr lang="en-US" sz="1000" kern="0" dirty="0">
                          <a:effectLst/>
                        </a:rPr>
                        <a:t>1</a:t>
                      </a:r>
                      <a:endParaRPr lang="ja-JP" sz="1050" kern="100" dirty="0">
                        <a:effectLst/>
                        <a:latin typeface="Century"/>
                        <a:ea typeface="ＭＳ 明朝"/>
                        <a:cs typeface="Times New Roman"/>
                      </a:endParaRPr>
                    </a:p>
                  </a:txBody>
                  <a:tcPr marL="53285" marR="53285" marT="0" marB="0" anchor="ctr"/>
                </a:tc>
                <a:extLst>
                  <a:ext uri="{0D108BD9-81ED-4DB2-BD59-A6C34878D82A}">
                    <a16:rowId xmlns="" xmlns:a16="http://schemas.microsoft.com/office/drawing/2014/main" val="10018"/>
                  </a:ext>
                </a:extLst>
              </a:tr>
              <a:tr h="124936">
                <a:tc rowSpan="2">
                  <a:txBody>
                    <a:bodyPr/>
                    <a:lstStyle/>
                    <a:p>
                      <a:pPr algn="l">
                        <a:spcAft>
                          <a:spcPts val="0"/>
                        </a:spcAft>
                      </a:pPr>
                      <a:r>
                        <a:rPr lang="en-US" altLang="ja-JP" sz="1000" kern="0" dirty="0">
                          <a:effectLst/>
                          <a:latin typeface="+mn-lt"/>
                          <a:ea typeface="+mn-ea"/>
                          <a:cs typeface="+mn-cs"/>
                        </a:rPr>
                        <a:t>2011</a:t>
                      </a:r>
                      <a:endParaRPr lang="ja-JP" sz="1050" kern="100" dirty="0">
                        <a:effectLst/>
                        <a:latin typeface="Century"/>
                        <a:ea typeface="ＭＳ 明朝"/>
                        <a:cs typeface="Times New Roman"/>
                      </a:endParaRPr>
                    </a:p>
                  </a:txBody>
                  <a:tcPr marL="53285" marR="53285" marT="0" marB="0" anchor="ctr"/>
                </a:tc>
                <a:tc>
                  <a:txBody>
                    <a:bodyPr/>
                    <a:lstStyle/>
                    <a:p>
                      <a:pPr algn="l">
                        <a:spcAft>
                          <a:spcPts val="0"/>
                        </a:spcAft>
                      </a:pPr>
                      <a:r>
                        <a:rPr lang="en-US" sz="1000" kern="0">
                          <a:effectLst/>
                        </a:rPr>
                        <a:t>5.27</a:t>
                      </a:r>
                      <a:r>
                        <a:rPr lang="ja-JP" sz="1000" kern="0">
                          <a:effectLst/>
                        </a:rPr>
                        <a:t>～</a:t>
                      </a:r>
                      <a:r>
                        <a:rPr lang="en-US" sz="1000" kern="0">
                          <a:effectLst/>
                        </a:rPr>
                        <a:t>5.30</a:t>
                      </a:r>
                      <a:endParaRPr lang="ja-JP" sz="1050" kern="100">
                        <a:effectLst/>
                        <a:latin typeface="Century"/>
                        <a:ea typeface="ＭＳ 明朝"/>
                        <a:cs typeface="Times New Roman"/>
                      </a:endParaRPr>
                    </a:p>
                  </a:txBody>
                  <a:tcPr marL="53285" marR="53285" marT="0" marB="0" anchor="ctr"/>
                </a:tc>
                <a:tc>
                  <a:txBody>
                    <a:bodyPr/>
                    <a:lstStyle/>
                    <a:p>
                      <a:pPr algn="l">
                        <a:spcAft>
                          <a:spcPts val="0"/>
                        </a:spcAft>
                      </a:pPr>
                      <a:r>
                        <a:rPr lang="ja-JP" sz="1000" kern="0">
                          <a:effectLst/>
                        </a:rPr>
                        <a:t>台風</a:t>
                      </a:r>
                      <a:r>
                        <a:rPr lang="en-US" sz="1000" kern="0">
                          <a:effectLst/>
                        </a:rPr>
                        <a:t>2</a:t>
                      </a:r>
                      <a:r>
                        <a:rPr lang="ja-JP" sz="1000" kern="0">
                          <a:effectLst/>
                        </a:rPr>
                        <a:t>号及び豪雨</a:t>
                      </a:r>
                      <a:endParaRPr lang="ja-JP" sz="1050" kern="100">
                        <a:effectLst/>
                        <a:latin typeface="Century"/>
                        <a:ea typeface="ＭＳ 明朝"/>
                        <a:cs typeface="Times New Roman"/>
                      </a:endParaRPr>
                    </a:p>
                  </a:txBody>
                  <a:tcPr marL="53285" marR="53285" marT="0" marB="0" anchor="ctr"/>
                </a:tc>
                <a:tc>
                  <a:txBody>
                    <a:bodyPr/>
                    <a:lstStyle/>
                    <a:p>
                      <a:pPr algn="ctr">
                        <a:spcAft>
                          <a:spcPts val="0"/>
                        </a:spcAft>
                      </a:pPr>
                      <a:r>
                        <a:rPr lang="en-US" sz="1000" kern="0" dirty="0">
                          <a:effectLst/>
                        </a:rPr>
                        <a:t>3</a:t>
                      </a:r>
                      <a:endParaRPr lang="ja-JP" sz="1050" kern="100" dirty="0">
                        <a:effectLst/>
                        <a:latin typeface="Century"/>
                        <a:ea typeface="ＭＳ 明朝"/>
                        <a:cs typeface="Times New Roman"/>
                      </a:endParaRPr>
                    </a:p>
                  </a:txBody>
                  <a:tcPr marL="53285" marR="53285" marT="0" marB="0" anchor="ctr"/>
                </a:tc>
                <a:extLst>
                  <a:ext uri="{0D108BD9-81ED-4DB2-BD59-A6C34878D82A}">
                    <a16:rowId xmlns="" xmlns:a16="http://schemas.microsoft.com/office/drawing/2014/main" val="10019"/>
                  </a:ext>
                </a:extLst>
              </a:tr>
              <a:tr h="124936">
                <a:tc vMerge="1">
                  <a:txBody>
                    <a:bodyPr/>
                    <a:lstStyle/>
                    <a:p>
                      <a:endParaRPr kumimoji="1" lang="ja-JP" altLang="en-US"/>
                    </a:p>
                  </a:txBody>
                  <a:tcPr/>
                </a:tc>
                <a:tc>
                  <a:txBody>
                    <a:bodyPr/>
                    <a:lstStyle/>
                    <a:p>
                      <a:pPr algn="l">
                        <a:spcAft>
                          <a:spcPts val="0"/>
                        </a:spcAft>
                      </a:pPr>
                      <a:r>
                        <a:rPr lang="en-US" sz="1000" kern="0">
                          <a:effectLst/>
                        </a:rPr>
                        <a:t>6.10</a:t>
                      </a:r>
                      <a:r>
                        <a:rPr lang="ja-JP" sz="1000" kern="0">
                          <a:effectLst/>
                        </a:rPr>
                        <a:t>～</a:t>
                      </a:r>
                      <a:r>
                        <a:rPr lang="en-US" sz="1000" kern="0">
                          <a:effectLst/>
                        </a:rPr>
                        <a:t>6.13</a:t>
                      </a:r>
                      <a:endParaRPr lang="ja-JP" sz="1050" kern="100">
                        <a:effectLst/>
                        <a:latin typeface="Century"/>
                        <a:ea typeface="ＭＳ 明朝"/>
                        <a:cs typeface="Times New Roman"/>
                      </a:endParaRPr>
                    </a:p>
                  </a:txBody>
                  <a:tcPr marL="53285" marR="53285" marT="0" marB="0" anchor="ctr"/>
                </a:tc>
                <a:tc>
                  <a:txBody>
                    <a:bodyPr/>
                    <a:lstStyle/>
                    <a:p>
                      <a:pPr algn="l">
                        <a:spcAft>
                          <a:spcPts val="0"/>
                        </a:spcAft>
                      </a:pPr>
                      <a:r>
                        <a:rPr lang="ja-JP" sz="1000" kern="0">
                          <a:effectLst/>
                        </a:rPr>
                        <a:t>梅雨前線豪雨</a:t>
                      </a:r>
                      <a:endParaRPr lang="ja-JP" sz="1050" kern="100">
                        <a:effectLst/>
                        <a:latin typeface="Century"/>
                        <a:ea typeface="ＭＳ 明朝"/>
                        <a:cs typeface="Times New Roman"/>
                      </a:endParaRPr>
                    </a:p>
                  </a:txBody>
                  <a:tcPr marL="53285" marR="53285" marT="0" marB="0" anchor="ctr"/>
                </a:tc>
                <a:tc>
                  <a:txBody>
                    <a:bodyPr/>
                    <a:lstStyle/>
                    <a:p>
                      <a:pPr algn="ctr">
                        <a:spcAft>
                          <a:spcPts val="0"/>
                        </a:spcAft>
                      </a:pPr>
                      <a:r>
                        <a:rPr lang="en-US" sz="1000" kern="0" dirty="0">
                          <a:effectLst/>
                        </a:rPr>
                        <a:t>1</a:t>
                      </a:r>
                      <a:endParaRPr lang="ja-JP" sz="1050" kern="100" dirty="0">
                        <a:effectLst/>
                        <a:latin typeface="Century"/>
                        <a:ea typeface="ＭＳ 明朝"/>
                        <a:cs typeface="Times New Roman"/>
                      </a:endParaRPr>
                    </a:p>
                  </a:txBody>
                  <a:tcPr marL="53285" marR="53285" marT="0" marB="0" anchor="ctr"/>
                </a:tc>
                <a:extLst>
                  <a:ext uri="{0D108BD9-81ED-4DB2-BD59-A6C34878D82A}">
                    <a16:rowId xmlns="" xmlns:a16="http://schemas.microsoft.com/office/drawing/2014/main" val="10020"/>
                  </a:ext>
                </a:extLst>
              </a:tr>
              <a:tr h="124936">
                <a:tc rowSpan="4">
                  <a:txBody>
                    <a:bodyPr/>
                    <a:lstStyle/>
                    <a:p>
                      <a:pPr algn="l">
                        <a:spcAft>
                          <a:spcPts val="0"/>
                        </a:spcAft>
                      </a:pPr>
                      <a:r>
                        <a:rPr lang="en-US" altLang="ja-JP" sz="1000" kern="0" dirty="0">
                          <a:effectLst/>
                          <a:latin typeface="+mn-lt"/>
                          <a:ea typeface="+mn-ea"/>
                          <a:cs typeface="+mn-cs"/>
                        </a:rPr>
                        <a:t>2012</a:t>
                      </a:r>
                      <a:endParaRPr lang="ja-JP" sz="1050" kern="100" dirty="0">
                        <a:effectLst/>
                        <a:latin typeface="Century"/>
                        <a:ea typeface="ＭＳ 明朝"/>
                        <a:cs typeface="Times New Roman"/>
                      </a:endParaRPr>
                    </a:p>
                  </a:txBody>
                  <a:tcPr marL="53285" marR="53285" marT="0" marB="0" anchor="ctr"/>
                </a:tc>
                <a:tc>
                  <a:txBody>
                    <a:bodyPr/>
                    <a:lstStyle/>
                    <a:p>
                      <a:pPr algn="l">
                        <a:spcAft>
                          <a:spcPts val="0"/>
                        </a:spcAft>
                      </a:pPr>
                      <a:r>
                        <a:rPr lang="en-US" sz="1000" kern="0">
                          <a:effectLst/>
                        </a:rPr>
                        <a:t>6.14</a:t>
                      </a:r>
                      <a:r>
                        <a:rPr lang="ja-JP" sz="1000" kern="0">
                          <a:effectLst/>
                        </a:rPr>
                        <a:t>～</a:t>
                      </a:r>
                      <a:r>
                        <a:rPr lang="en-US" sz="1000" kern="0">
                          <a:effectLst/>
                        </a:rPr>
                        <a:t>6.28</a:t>
                      </a:r>
                      <a:endParaRPr lang="ja-JP" sz="1050" kern="100">
                        <a:effectLst/>
                        <a:latin typeface="Century"/>
                        <a:ea typeface="ＭＳ 明朝"/>
                        <a:cs typeface="Times New Roman"/>
                      </a:endParaRPr>
                    </a:p>
                  </a:txBody>
                  <a:tcPr marL="53285" marR="53285" marT="0" marB="0" anchor="ctr"/>
                </a:tc>
                <a:tc>
                  <a:txBody>
                    <a:bodyPr/>
                    <a:lstStyle/>
                    <a:p>
                      <a:pPr algn="l">
                        <a:spcAft>
                          <a:spcPts val="0"/>
                        </a:spcAft>
                      </a:pPr>
                      <a:r>
                        <a:rPr lang="ja-JP" sz="1000" kern="0">
                          <a:effectLst/>
                        </a:rPr>
                        <a:t>台風</a:t>
                      </a:r>
                      <a:r>
                        <a:rPr lang="en-US" sz="1000" kern="0">
                          <a:effectLst/>
                        </a:rPr>
                        <a:t>12</a:t>
                      </a:r>
                      <a:r>
                        <a:rPr lang="ja-JP" sz="1000" kern="0">
                          <a:effectLst/>
                        </a:rPr>
                        <a:t>号及び豪雨</a:t>
                      </a:r>
                      <a:endParaRPr lang="ja-JP" sz="1050" kern="100">
                        <a:effectLst/>
                        <a:latin typeface="Century"/>
                        <a:ea typeface="ＭＳ 明朝"/>
                        <a:cs typeface="Times New Roman"/>
                      </a:endParaRPr>
                    </a:p>
                  </a:txBody>
                  <a:tcPr marL="53285" marR="53285" marT="0" marB="0" anchor="ctr"/>
                </a:tc>
                <a:tc>
                  <a:txBody>
                    <a:bodyPr/>
                    <a:lstStyle/>
                    <a:p>
                      <a:pPr algn="ctr">
                        <a:spcAft>
                          <a:spcPts val="0"/>
                        </a:spcAft>
                      </a:pPr>
                      <a:r>
                        <a:rPr lang="en-US" sz="1000" kern="0">
                          <a:effectLst/>
                        </a:rPr>
                        <a:t>4</a:t>
                      </a:r>
                      <a:endParaRPr lang="ja-JP" sz="1050" kern="100">
                        <a:effectLst/>
                        <a:latin typeface="Century"/>
                        <a:ea typeface="ＭＳ 明朝"/>
                        <a:cs typeface="Times New Roman"/>
                      </a:endParaRPr>
                    </a:p>
                  </a:txBody>
                  <a:tcPr marL="53285" marR="53285" marT="0" marB="0" anchor="ctr"/>
                </a:tc>
                <a:extLst>
                  <a:ext uri="{0D108BD9-81ED-4DB2-BD59-A6C34878D82A}">
                    <a16:rowId xmlns="" xmlns:a16="http://schemas.microsoft.com/office/drawing/2014/main" val="10021"/>
                  </a:ext>
                </a:extLst>
              </a:tr>
              <a:tr h="124936">
                <a:tc vMerge="1">
                  <a:txBody>
                    <a:bodyPr/>
                    <a:lstStyle/>
                    <a:p>
                      <a:endParaRPr kumimoji="1" lang="ja-JP" altLang="en-US"/>
                    </a:p>
                  </a:txBody>
                  <a:tcPr/>
                </a:tc>
                <a:tc>
                  <a:txBody>
                    <a:bodyPr/>
                    <a:lstStyle/>
                    <a:p>
                      <a:pPr algn="l">
                        <a:spcAft>
                          <a:spcPts val="0"/>
                        </a:spcAft>
                      </a:pPr>
                      <a:r>
                        <a:rPr lang="en-US" sz="1000" kern="0">
                          <a:effectLst/>
                        </a:rPr>
                        <a:t>6.30</a:t>
                      </a:r>
                      <a:r>
                        <a:rPr lang="ja-JP" sz="1000" kern="0">
                          <a:effectLst/>
                        </a:rPr>
                        <a:t>～</a:t>
                      </a:r>
                      <a:r>
                        <a:rPr lang="en-US" sz="1000" kern="0">
                          <a:effectLst/>
                        </a:rPr>
                        <a:t>7.8</a:t>
                      </a:r>
                      <a:endParaRPr lang="ja-JP" sz="1050" kern="100">
                        <a:effectLst/>
                        <a:latin typeface="Century"/>
                        <a:ea typeface="ＭＳ 明朝"/>
                        <a:cs typeface="Times New Roman"/>
                      </a:endParaRPr>
                    </a:p>
                  </a:txBody>
                  <a:tcPr marL="53285" marR="53285" marT="0" marB="0" anchor="ctr"/>
                </a:tc>
                <a:tc>
                  <a:txBody>
                    <a:bodyPr/>
                    <a:lstStyle/>
                    <a:p>
                      <a:pPr algn="l">
                        <a:spcAft>
                          <a:spcPts val="0"/>
                        </a:spcAft>
                      </a:pPr>
                      <a:r>
                        <a:rPr lang="ja-JP" sz="1000" kern="0">
                          <a:effectLst/>
                        </a:rPr>
                        <a:t>梅雨前線豪雨</a:t>
                      </a:r>
                      <a:endParaRPr lang="ja-JP" sz="1050" kern="100">
                        <a:effectLst/>
                        <a:latin typeface="Century"/>
                        <a:ea typeface="ＭＳ 明朝"/>
                        <a:cs typeface="Times New Roman"/>
                      </a:endParaRPr>
                    </a:p>
                  </a:txBody>
                  <a:tcPr marL="53285" marR="53285" marT="0" marB="0" anchor="ctr"/>
                </a:tc>
                <a:tc>
                  <a:txBody>
                    <a:bodyPr/>
                    <a:lstStyle/>
                    <a:p>
                      <a:pPr algn="ctr">
                        <a:spcAft>
                          <a:spcPts val="0"/>
                        </a:spcAft>
                      </a:pPr>
                      <a:r>
                        <a:rPr lang="en-US" sz="1000" kern="0">
                          <a:effectLst/>
                        </a:rPr>
                        <a:t>2</a:t>
                      </a:r>
                      <a:endParaRPr lang="ja-JP" sz="1050" kern="100">
                        <a:effectLst/>
                        <a:latin typeface="Century"/>
                        <a:ea typeface="ＭＳ 明朝"/>
                        <a:cs typeface="Times New Roman"/>
                      </a:endParaRPr>
                    </a:p>
                  </a:txBody>
                  <a:tcPr marL="53285" marR="53285" marT="0" marB="0" anchor="ctr"/>
                </a:tc>
                <a:extLst>
                  <a:ext uri="{0D108BD9-81ED-4DB2-BD59-A6C34878D82A}">
                    <a16:rowId xmlns="" xmlns:a16="http://schemas.microsoft.com/office/drawing/2014/main" val="10022"/>
                  </a:ext>
                </a:extLst>
              </a:tr>
              <a:tr h="124936">
                <a:tc vMerge="1">
                  <a:txBody>
                    <a:bodyPr/>
                    <a:lstStyle/>
                    <a:p>
                      <a:endParaRPr kumimoji="1" lang="ja-JP" altLang="en-US"/>
                    </a:p>
                  </a:txBody>
                  <a:tcPr/>
                </a:tc>
                <a:tc>
                  <a:txBody>
                    <a:bodyPr/>
                    <a:lstStyle/>
                    <a:p>
                      <a:pPr algn="l">
                        <a:spcAft>
                          <a:spcPts val="0"/>
                        </a:spcAft>
                      </a:pPr>
                      <a:r>
                        <a:rPr lang="en-US" sz="1000" kern="0">
                          <a:effectLst/>
                        </a:rPr>
                        <a:t>7.10</a:t>
                      </a:r>
                      <a:r>
                        <a:rPr lang="ja-JP" sz="1000" kern="0">
                          <a:effectLst/>
                        </a:rPr>
                        <a:t>～</a:t>
                      </a:r>
                      <a:r>
                        <a:rPr lang="en-US" sz="1000" kern="0">
                          <a:effectLst/>
                        </a:rPr>
                        <a:t>7.23</a:t>
                      </a:r>
                      <a:endParaRPr lang="ja-JP" sz="1050" kern="100">
                        <a:effectLst/>
                        <a:latin typeface="Century"/>
                        <a:ea typeface="ＭＳ 明朝"/>
                        <a:cs typeface="Times New Roman"/>
                      </a:endParaRPr>
                    </a:p>
                  </a:txBody>
                  <a:tcPr marL="53285" marR="53285" marT="0" marB="0" anchor="ctr"/>
                </a:tc>
                <a:tc>
                  <a:txBody>
                    <a:bodyPr/>
                    <a:lstStyle/>
                    <a:p>
                      <a:pPr algn="l">
                        <a:spcAft>
                          <a:spcPts val="0"/>
                        </a:spcAft>
                      </a:pPr>
                      <a:r>
                        <a:rPr lang="ja-JP" sz="1000" kern="0">
                          <a:effectLst/>
                        </a:rPr>
                        <a:t>梅雨前線豪雨</a:t>
                      </a:r>
                      <a:endParaRPr lang="ja-JP" sz="1050" kern="100">
                        <a:effectLst/>
                        <a:latin typeface="Century"/>
                        <a:ea typeface="ＭＳ 明朝"/>
                        <a:cs typeface="Times New Roman"/>
                      </a:endParaRPr>
                    </a:p>
                  </a:txBody>
                  <a:tcPr marL="53285" marR="53285" marT="0" marB="0" anchor="ctr"/>
                </a:tc>
                <a:tc>
                  <a:txBody>
                    <a:bodyPr/>
                    <a:lstStyle/>
                    <a:p>
                      <a:pPr algn="ctr">
                        <a:spcAft>
                          <a:spcPts val="0"/>
                        </a:spcAft>
                      </a:pPr>
                      <a:r>
                        <a:rPr lang="en-US" sz="1000" kern="0">
                          <a:effectLst/>
                        </a:rPr>
                        <a:t>2</a:t>
                      </a:r>
                      <a:endParaRPr lang="ja-JP" sz="1050" kern="100">
                        <a:effectLst/>
                        <a:latin typeface="Century"/>
                        <a:ea typeface="ＭＳ 明朝"/>
                        <a:cs typeface="Times New Roman"/>
                      </a:endParaRPr>
                    </a:p>
                  </a:txBody>
                  <a:tcPr marL="53285" marR="53285" marT="0" marB="0" anchor="ctr"/>
                </a:tc>
                <a:extLst>
                  <a:ext uri="{0D108BD9-81ED-4DB2-BD59-A6C34878D82A}">
                    <a16:rowId xmlns="" xmlns:a16="http://schemas.microsoft.com/office/drawing/2014/main" val="10023"/>
                  </a:ext>
                </a:extLst>
              </a:tr>
              <a:tr h="124936">
                <a:tc vMerge="1">
                  <a:txBody>
                    <a:bodyPr/>
                    <a:lstStyle/>
                    <a:p>
                      <a:endParaRPr kumimoji="1" lang="ja-JP" altLang="en-US"/>
                    </a:p>
                  </a:txBody>
                  <a:tcPr/>
                </a:tc>
                <a:tc>
                  <a:txBody>
                    <a:bodyPr/>
                    <a:lstStyle/>
                    <a:p>
                      <a:pPr algn="l">
                        <a:spcAft>
                          <a:spcPts val="0"/>
                        </a:spcAft>
                      </a:pPr>
                      <a:r>
                        <a:rPr lang="en-US" sz="1000" kern="0">
                          <a:effectLst/>
                        </a:rPr>
                        <a:t>8.11</a:t>
                      </a:r>
                      <a:r>
                        <a:rPr lang="ja-JP" sz="1000" kern="0">
                          <a:effectLst/>
                        </a:rPr>
                        <a:t>～</a:t>
                      </a:r>
                      <a:r>
                        <a:rPr lang="en-US" sz="1000" kern="0">
                          <a:effectLst/>
                        </a:rPr>
                        <a:t>8.15</a:t>
                      </a:r>
                      <a:endParaRPr lang="ja-JP" sz="1050" kern="100">
                        <a:effectLst/>
                        <a:latin typeface="Century"/>
                        <a:ea typeface="ＭＳ 明朝"/>
                        <a:cs typeface="Times New Roman"/>
                      </a:endParaRPr>
                    </a:p>
                  </a:txBody>
                  <a:tcPr marL="53285" marR="53285" marT="0" marB="0" anchor="ctr"/>
                </a:tc>
                <a:tc>
                  <a:txBody>
                    <a:bodyPr/>
                    <a:lstStyle/>
                    <a:p>
                      <a:pPr algn="l">
                        <a:spcAft>
                          <a:spcPts val="0"/>
                        </a:spcAft>
                      </a:pPr>
                      <a:r>
                        <a:rPr lang="ja-JP" sz="1000" kern="0">
                          <a:effectLst/>
                        </a:rPr>
                        <a:t>豪雨</a:t>
                      </a:r>
                      <a:endParaRPr lang="ja-JP" sz="1050" kern="100">
                        <a:effectLst/>
                        <a:latin typeface="Century"/>
                        <a:ea typeface="ＭＳ 明朝"/>
                        <a:cs typeface="Times New Roman"/>
                      </a:endParaRPr>
                    </a:p>
                  </a:txBody>
                  <a:tcPr marL="53285" marR="53285" marT="0" marB="0" anchor="ctr"/>
                </a:tc>
                <a:tc>
                  <a:txBody>
                    <a:bodyPr/>
                    <a:lstStyle/>
                    <a:p>
                      <a:pPr algn="ctr">
                        <a:spcAft>
                          <a:spcPts val="0"/>
                        </a:spcAft>
                      </a:pPr>
                      <a:r>
                        <a:rPr lang="en-US" sz="1000" kern="0" dirty="0">
                          <a:effectLst/>
                        </a:rPr>
                        <a:t>1</a:t>
                      </a:r>
                      <a:endParaRPr lang="ja-JP" sz="1050" kern="100" dirty="0">
                        <a:effectLst/>
                        <a:latin typeface="Century"/>
                        <a:ea typeface="ＭＳ 明朝"/>
                        <a:cs typeface="Times New Roman"/>
                      </a:endParaRPr>
                    </a:p>
                  </a:txBody>
                  <a:tcPr marL="53285" marR="53285" marT="0" marB="0" anchor="ctr"/>
                </a:tc>
                <a:extLst>
                  <a:ext uri="{0D108BD9-81ED-4DB2-BD59-A6C34878D82A}">
                    <a16:rowId xmlns="" xmlns:a16="http://schemas.microsoft.com/office/drawing/2014/main" val="10024"/>
                  </a:ext>
                </a:extLst>
              </a:tr>
              <a:tr h="191469">
                <a:tc>
                  <a:txBody>
                    <a:bodyPr/>
                    <a:lstStyle/>
                    <a:p>
                      <a:pPr algn="l">
                        <a:spcAft>
                          <a:spcPts val="0"/>
                        </a:spcAft>
                      </a:pPr>
                      <a:r>
                        <a:rPr lang="en-US" altLang="ja-JP" sz="1000" kern="0" dirty="0">
                          <a:effectLst/>
                          <a:latin typeface="+mn-lt"/>
                          <a:ea typeface="+mn-ea"/>
                          <a:cs typeface="+mn-cs"/>
                        </a:rPr>
                        <a:t>2013</a:t>
                      </a:r>
                      <a:endParaRPr lang="ja-JP" sz="1050" kern="100" dirty="0">
                        <a:effectLst/>
                        <a:latin typeface="Century"/>
                        <a:ea typeface="ＭＳ 明朝"/>
                        <a:cs typeface="Times New Roman"/>
                      </a:endParaRPr>
                    </a:p>
                  </a:txBody>
                  <a:tcPr marL="53285" marR="53285" marT="0" marB="0" anchor="ctr"/>
                </a:tc>
                <a:tc>
                  <a:txBody>
                    <a:bodyPr/>
                    <a:lstStyle/>
                    <a:p>
                      <a:pPr algn="l">
                        <a:spcAft>
                          <a:spcPts val="0"/>
                        </a:spcAft>
                      </a:pPr>
                      <a:r>
                        <a:rPr lang="en-US" sz="1000" kern="0">
                          <a:effectLst/>
                        </a:rPr>
                        <a:t>9.14</a:t>
                      </a:r>
                      <a:r>
                        <a:rPr lang="ja-JP" sz="1000" kern="0">
                          <a:effectLst/>
                        </a:rPr>
                        <a:t>～</a:t>
                      </a:r>
                      <a:r>
                        <a:rPr lang="en-US" sz="1000" kern="0">
                          <a:effectLst/>
                        </a:rPr>
                        <a:t>9.17</a:t>
                      </a:r>
                      <a:endParaRPr lang="ja-JP" sz="1050" kern="100">
                        <a:effectLst/>
                        <a:latin typeface="Century"/>
                        <a:ea typeface="ＭＳ 明朝"/>
                        <a:cs typeface="Times New Roman"/>
                      </a:endParaRPr>
                    </a:p>
                  </a:txBody>
                  <a:tcPr marL="53285" marR="53285" marT="0" marB="0" anchor="ctr"/>
                </a:tc>
                <a:tc>
                  <a:txBody>
                    <a:bodyPr/>
                    <a:lstStyle/>
                    <a:p>
                      <a:pPr algn="l">
                        <a:spcAft>
                          <a:spcPts val="0"/>
                        </a:spcAft>
                      </a:pPr>
                      <a:r>
                        <a:rPr lang="ja-JP" sz="1000" kern="0">
                          <a:effectLst/>
                        </a:rPr>
                        <a:t>台風</a:t>
                      </a:r>
                      <a:r>
                        <a:rPr lang="en-US" sz="1000" kern="0">
                          <a:effectLst/>
                        </a:rPr>
                        <a:t>18</a:t>
                      </a:r>
                      <a:r>
                        <a:rPr lang="ja-JP" sz="1000" kern="0">
                          <a:effectLst/>
                        </a:rPr>
                        <a:t>号</a:t>
                      </a:r>
                      <a:endParaRPr lang="ja-JP" sz="1050" kern="100">
                        <a:effectLst/>
                        <a:latin typeface="Century"/>
                        <a:ea typeface="ＭＳ 明朝"/>
                        <a:cs typeface="Times New Roman"/>
                      </a:endParaRPr>
                    </a:p>
                  </a:txBody>
                  <a:tcPr marL="53285" marR="53285" marT="0" marB="0" anchor="ctr"/>
                </a:tc>
                <a:tc>
                  <a:txBody>
                    <a:bodyPr/>
                    <a:lstStyle/>
                    <a:p>
                      <a:pPr algn="ctr">
                        <a:spcAft>
                          <a:spcPts val="0"/>
                        </a:spcAft>
                      </a:pPr>
                      <a:r>
                        <a:rPr lang="en-US" sz="1000" kern="0" dirty="0">
                          <a:effectLst/>
                        </a:rPr>
                        <a:t>13</a:t>
                      </a:r>
                      <a:endParaRPr lang="ja-JP" sz="1050" kern="100" dirty="0">
                        <a:effectLst/>
                        <a:latin typeface="Century"/>
                        <a:ea typeface="ＭＳ 明朝"/>
                        <a:cs typeface="Times New Roman"/>
                      </a:endParaRPr>
                    </a:p>
                  </a:txBody>
                  <a:tcPr marL="53285" marR="53285" marT="0" marB="0" anchor="ctr"/>
                </a:tc>
                <a:extLst>
                  <a:ext uri="{0D108BD9-81ED-4DB2-BD59-A6C34878D82A}">
                    <a16:rowId xmlns="" xmlns:a16="http://schemas.microsoft.com/office/drawing/2014/main" val="10025"/>
                  </a:ext>
                </a:extLst>
              </a:tr>
              <a:tr h="124936">
                <a:tc rowSpan="2">
                  <a:txBody>
                    <a:bodyPr/>
                    <a:lstStyle/>
                    <a:p>
                      <a:pPr algn="l">
                        <a:spcAft>
                          <a:spcPts val="0"/>
                        </a:spcAft>
                      </a:pPr>
                      <a:r>
                        <a:rPr lang="en-US" altLang="ja-JP" sz="1000" kern="0" dirty="0">
                          <a:effectLst/>
                          <a:latin typeface="+mn-lt"/>
                          <a:ea typeface="+mn-ea"/>
                          <a:cs typeface="+mn-cs"/>
                        </a:rPr>
                        <a:t>2016</a:t>
                      </a:r>
                      <a:endParaRPr lang="ja-JP" sz="1050" kern="100" dirty="0">
                        <a:effectLst/>
                        <a:latin typeface="Century"/>
                        <a:ea typeface="ＭＳ 明朝"/>
                        <a:cs typeface="Times New Roman"/>
                      </a:endParaRPr>
                    </a:p>
                  </a:txBody>
                  <a:tcPr marL="53285" marR="53285" marT="0" marB="0" anchor="ctr"/>
                </a:tc>
                <a:tc>
                  <a:txBody>
                    <a:bodyPr/>
                    <a:lstStyle/>
                    <a:p>
                      <a:pPr algn="l">
                        <a:spcAft>
                          <a:spcPts val="0"/>
                        </a:spcAft>
                      </a:pPr>
                      <a:r>
                        <a:rPr lang="en-US" sz="1000" kern="0">
                          <a:effectLst/>
                        </a:rPr>
                        <a:t>7.29</a:t>
                      </a:r>
                      <a:r>
                        <a:rPr lang="ja-JP" sz="1000" kern="0">
                          <a:effectLst/>
                        </a:rPr>
                        <a:t>～</a:t>
                      </a:r>
                      <a:r>
                        <a:rPr lang="en-US" sz="1000" kern="0">
                          <a:effectLst/>
                        </a:rPr>
                        <a:t>8.12</a:t>
                      </a:r>
                      <a:endParaRPr lang="ja-JP" sz="1050" kern="100">
                        <a:effectLst/>
                        <a:latin typeface="Century"/>
                        <a:ea typeface="ＭＳ 明朝"/>
                        <a:cs typeface="Times New Roman"/>
                      </a:endParaRPr>
                    </a:p>
                  </a:txBody>
                  <a:tcPr marL="53285" marR="53285" marT="0" marB="0" anchor="ctr"/>
                </a:tc>
                <a:tc>
                  <a:txBody>
                    <a:bodyPr/>
                    <a:lstStyle/>
                    <a:p>
                      <a:pPr algn="l">
                        <a:spcAft>
                          <a:spcPts val="0"/>
                        </a:spcAft>
                      </a:pPr>
                      <a:r>
                        <a:rPr lang="ja-JP" sz="1000" kern="0">
                          <a:effectLst/>
                        </a:rPr>
                        <a:t>台風</a:t>
                      </a:r>
                      <a:r>
                        <a:rPr lang="en-US" sz="1000" kern="0">
                          <a:effectLst/>
                        </a:rPr>
                        <a:t>12</a:t>
                      </a:r>
                      <a:r>
                        <a:rPr lang="ja-JP" sz="1000" kern="0">
                          <a:effectLst/>
                        </a:rPr>
                        <a:t>・</a:t>
                      </a:r>
                      <a:r>
                        <a:rPr lang="en-US" sz="1000" kern="0">
                          <a:effectLst/>
                        </a:rPr>
                        <a:t>11</a:t>
                      </a:r>
                      <a:r>
                        <a:rPr lang="ja-JP" sz="1000" kern="0">
                          <a:effectLst/>
                        </a:rPr>
                        <a:t>号及び豪雨</a:t>
                      </a:r>
                      <a:endParaRPr lang="ja-JP" sz="1050" kern="100">
                        <a:effectLst/>
                        <a:latin typeface="Century"/>
                        <a:ea typeface="ＭＳ 明朝"/>
                        <a:cs typeface="Times New Roman"/>
                      </a:endParaRPr>
                    </a:p>
                  </a:txBody>
                  <a:tcPr marL="53285" marR="53285" marT="0" marB="0" anchor="ctr"/>
                </a:tc>
                <a:tc>
                  <a:txBody>
                    <a:bodyPr/>
                    <a:lstStyle/>
                    <a:p>
                      <a:pPr algn="ctr">
                        <a:spcAft>
                          <a:spcPts val="0"/>
                        </a:spcAft>
                      </a:pPr>
                      <a:r>
                        <a:rPr lang="en-US" sz="1000" kern="0">
                          <a:effectLst/>
                        </a:rPr>
                        <a:t>1</a:t>
                      </a:r>
                      <a:endParaRPr lang="ja-JP" sz="1050" kern="100">
                        <a:effectLst/>
                        <a:latin typeface="Century"/>
                        <a:ea typeface="ＭＳ 明朝"/>
                        <a:cs typeface="Times New Roman"/>
                      </a:endParaRPr>
                    </a:p>
                  </a:txBody>
                  <a:tcPr marL="53285" marR="53285" marT="0" marB="0" anchor="ctr"/>
                </a:tc>
                <a:extLst>
                  <a:ext uri="{0D108BD9-81ED-4DB2-BD59-A6C34878D82A}">
                    <a16:rowId xmlns="" xmlns:a16="http://schemas.microsoft.com/office/drawing/2014/main" val="10026"/>
                  </a:ext>
                </a:extLst>
              </a:tr>
              <a:tr h="124936">
                <a:tc vMerge="1">
                  <a:txBody>
                    <a:bodyPr/>
                    <a:lstStyle/>
                    <a:p>
                      <a:endParaRPr kumimoji="1" lang="ja-JP" altLang="en-US"/>
                    </a:p>
                  </a:txBody>
                  <a:tcPr/>
                </a:tc>
                <a:tc>
                  <a:txBody>
                    <a:bodyPr/>
                    <a:lstStyle/>
                    <a:p>
                      <a:pPr algn="l">
                        <a:spcAft>
                          <a:spcPts val="0"/>
                        </a:spcAft>
                      </a:pPr>
                      <a:r>
                        <a:rPr lang="en-US" sz="1000" kern="0">
                          <a:effectLst/>
                        </a:rPr>
                        <a:t>8.13</a:t>
                      </a:r>
                      <a:r>
                        <a:rPr lang="ja-JP" sz="1000" kern="0">
                          <a:effectLst/>
                        </a:rPr>
                        <a:t>～</a:t>
                      </a:r>
                      <a:r>
                        <a:rPr lang="en-US" sz="1000" kern="0">
                          <a:effectLst/>
                        </a:rPr>
                        <a:t>8.26</a:t>
                      </a:r>
                      <a:endParaRPr lang="ja-JP" sz="1050" kern="100">
                        <a:effectLst/>
                        <a:latin typeface="Century"/>
                        <a:ea typeface="ＭＳ 明朝"/>
                        <a:cs typeface="Times New Roman"/>
                      </a:endParaRPr>
                    </a:p>
                  </a:txBody>
                  <a:tcPr marL="53285" marR="53285" marT="0" marB="0" anchor="ctr"/>
                </a:tc>
                <a:tc>
                  <a:txBody>
                    <a:bodyPr/>
                    <a:lstStyle/>
                    <a:p>
                      <a:pPr algn="l">
                        <a:spcAft>
                          <a:spcPts val="0"/>
                        </a:spcAft>
                      </a:pPr>
                      <a:r>
                        <a:rPr lang="ja-JP" sz="1000" kern="0">
                          <a:effectLst/>
                        </a:rPr>
                        <a:t>豪雨</a:t>
                      </a:r>
                      <a:endParaRPr lang="ja-JP" sz="1050" kern="100">
                        <a:effectLst/>
                        <a:latin typeface="Century"/>
                        <a:ea typeface="ＭＳ 明朝"/>
                        <a:cs typeface="Times New Roman"/>
                      </a:endParaRPr>
                    </a:p>
                  </a:txBody>
                  <a:tcPr marL="53285" marR="53285" marT="0" marB="0" anchor="ctr"/>
                </a:tc>
                <a:tc>
                  <a:txBody>
                    <a:bodyPr/>
                    <a:lstStyle/>
                    <a:p>
                      <a:pPr algn="ctr">
                        <a:spcAft>
                          <a:spcPts val="0"/>
                        </a:spcAft>
                      </a:pPr>
                      <a:r>
                        <a:rPr lang="en-US" sz="1000" kern="0">
                          <a:effectLst/>
                        </a:rPr>
                        <a:t>5</a:t>
                      </a:r>
                      <a:endParaRPr lang="ja-JP" sz="1050" kern="100">
                        <a:effectLst/>
                        <a:latin typeface="Century"/>
                        <a:ea typeface="ＭＳ 明朝"/>
                        <a:cs typeface="Times New Roman"/>
                      </a:endParaRPr>
                    </a:p>
                  </a:txBody>
                  <a:tcPr marL="53285" marR="53285" marT="0" marB="0" anchor="ctr"/>
                </a:tc>
                <a:extLst>
                  <a:ext uri="{0D108BD9-81ED-4DB2-BD59-A6C34878D82A}">
                    <a16:rowId xmlns="" xmlns:a16="http://schemas.microsoft.com/office/drawing/2014/main" val="10027"/>
                  </a:ext>
                </a:extLst>
              </a:tr>
              <a:tr h="191469">
                <a:tc>
                  <a:txBody>
                    <a:bodyPr/>
                    <a:lstStyle/>
                    <a:p>
                      <a:pPr algn="l">
                        <a:spcAft>
                          <a:spcPts val="0"/>
                        </a:spcAft>
                      </a:pPr>
                      <a:r>
                        <a:rPr lang="en-US" altLang="ja-JP" sz="1000" kern="0" dirty="0">
                          <a:effectLst/>
                          <a:latin typeface="+mn-lt"/>
                          <a:ea typeface="+mn-ea"/>
                          <a:cs typeface="+mn-cs"/>
                        </a:rPr>
                        <a:t>2015</a:t>
                      </a:r>
                      <a:endParaRPr lang="ja-JP" sz="1050" kern="100" dirty="0">
                        <a:effectLst/>
                        <a:latin typeface="Century"/>
                        <a:ea typeface="ＭＳ 明朝"/>
                        <a:cs typeface="Times New Roman"/>
                      </a:endParaRPr>
                    </a:p>
                  </a:txBody>
                  <a:tcPr marL="53285" marR="53285" marT="0" marB="0" anchor="ctr"/>
                </a:tc>
                <a:tc>
                  <a:txBody>
                    <a:bodyPr/>
                    <a:lstStyle/>
                    <a:p>
                      <a:pPr algn="l">
                        <a:spcAft>
                          <a:spcPts val="0"/>
                        </a:spcAft>
                      </a:pPr>
                      <a:r>
                        <a:rPr lang="en-US" sz="1000" kern="0">
                          <a:effectLst/>
                        </a:rPr>
                        <a:t>7.15</a:t>
                      </a:r>
                      <a:r>
                        <a:rPr lang="ja-JP" sz="1000" kern="0">
                          <a:effectLst/>
                        </a:rPr>
                        <a:t>～</a:t>
                      </a:r>
                      <a:r>
                        <a:rPr lang="en-US" sz="1000" kern="0">
                          <a:effectLst/>
                        </a:rPr>
                        <a:t>7.23</a:t>
                      </a:r>
                      <a:endParaRPr lang="ja-JP" sz="1050" kern="100">
                        <a:effectLst/>
                        <a:latin typeface="Century"/>
                        <a:ea typeface="ＭＳ 明朝"/>
                        <a:cs typeface="Times New Roman"/>
                      </a:endParaRPr>
                    </a:p>
                  </a:txBody>
                  <a:tcPr marL="53285" marR="53285" marT="0" marB="0" anchor="ctr"/>
                </a:tc>
                <a:tc>
                  <a:txBody>
                    <a:bodyPr/>
                    <a:lstStyle/>
                    <a:p>
                      <a:pPr algn="l">
                        <a:spcAft>
                          <a:spcPts val="0"/>
                        </a:spcAft>
                      </a:pPr>
                      <a:r>
                        <a:rPr lang="ja-JP" sz="1000" kern="0">
                          <a:effectLst/>
                        </a:rPr>
                        <a:t>台風</a:t>
                      </a:r>
                      <a:r>
                        <a:rPr lang="en-US" sz="1000" kern="0">
                          <a:effectLst/>
                        </a:rPr>
                        <a:t>11</a:t>
                      </a:r>
                      <a:r>
                        <a:rPr lang="ja-JP" sz="1000" kern="0">
                          <a:effectLst/>
                        </a:rPr>
                        <a:t>号及び豪雨</a:t>
                      </a:r>
                      <a:endParaRPr lang="ja-JP" sz="1050" kern="100">
                        <a:effectLst/>
                        <a:latin typeface="Century"/>
                        <a:ea typeface="ＭＳ 明朝"/>
                        <a:cs typeface="Times New Roman"/>
                      </a:endParaRPr>
                    </a:p>
                  </a:txBody>
                  <a:tcPr marL="53285" marR="53285" marT="0" marB="0" anchor="ctr"/>
                </a:tc>
                <a:tc>
                  <a:txBody>
                    <a:bodyPr/>
                    <a:lstStyle/>
                    <a:p>
                      <a:pPr algn="ctr">
                        <a:spcAft>
                          <a:spcPts val="0"/>
                        </a:spcAft>
                      </a:pPr>
                      <a:r>
                        <a:rPr lang="en-US" sz="1000" kern="0" dirty="0">
                          <a:effectLst/>
                        </a:rPr>
                        <a:t>5</a:t>
                      </a:r>
                      <a:endParaRPr lang="ja-JP" sz="1050" kern="100" dirty="0">
                        <a:effectLst/>
                        <a:latin typeface="Century"/>
                        <a:ea typeface="ＭＳ 明朝"/>
                        <a:cs typeface="Times New Roman"/>
                      </a:endParaRPr>
                    </a:p>
                  </a:txBody>
                  <a:tcPr marL="53285" marR="53285" marT="0" marB="0" anchor="ctr"/>
                </a:tc>
                <a:extLst>
                  <a:ext uri="{0D108BD9-81ED-4DB2-BD59-A6C34878D82A}">
                    <a16:rowId xmlns="" xmlns:a16="http://schemas.microsoft.com/office/drawing/2014/main" val="10028"/>
                  </a:ext>
                </a:extLst>
              </a:tr>
              <a:tr h="124936">
                <a:tc gridSpan="3">
                  <a:txBody>
                    <a:bodyPr/>
                    <a:lstStyle/>
                    <a:p>
                      <a:pPr algn="ctr">
                        <a:spcAft>
                          <a:spcPts val="0"/>
                        </a:spcAft>
                      </a:pPr>
                      <a:r>
                        <a:rPr lang="ja-JP" sz="1000" kern="0" dirty="0">
                          <a:effectLst/>
                        </a:rPr>
                        <a:t>計</a:t>
                      </a:r>
                      <a:endParaRPr lang="ja-JP" sz="1050" kern="100" dirty="0">
                        <a:effectLst/>
                        <a:latin typeface="Century"/>
                        <a:ea typeface="ＭＳ 明朝"/>
                        <a:cs typeface="Times New Roman"/>
                      </a:endParaRPr>
                    </a:p>
                  </a:txBody>
                  <a:tcPr marL="53285" marR="53285" marT="0" marB="0" anchor="ctr"/>
                </a:tc>
                <a:tc hMerge="1">
                  <a:txBody>
                    <a:bodyPr/>
                    <a:lstStyle/>
                    <a:p>
                      <a:endParaRPr kumimoji="1" lang="ja-JP" altLang="en-US"/>
                    </a:p>
                  </a:txBody>
                  <a:tcPr/>
                </a:tc>
                <a:tc hMerge="1">
                  <a:txBody>
                    <a:bodyPr/>
                    <a:lstStyle/>
                    <a:p>
                      <a:endParaRPr kumimoji="1" lang="ja-JP" altLang="en-US"/>
                    </a:p>
                  </a:txBody>
                  <a:tcPr/>
                </a:tc>
                <a:tc>
                  <a:txBody>
                    <a:bodyPr/>
                    <a:lstStyle/>
                    <a:p>
                      <a:pPr algn="ctr">
                        <a:spcAft>
                          <a:spcPts val="0"/>
                        </a:spcAft>
                      </a:pPr>
                      <a:r>
                        <a:rPr lang="en-US" sz="1000" kern="0" dirty="0">
                          <a:effectLst/>
                        </a:rPr>
                        <a:t>10</a:t>
                      </a:r>
                      <a:r>
                        <a:rPr lang="en-US" altLang="ja-JP" sz="1000" kern="0" dirty="0">
                          <a:effectLst/>
                        </a:rPr>
                        <a:t>4</a:t>
                      </a:r>
                      <a:endParaRPr lang="ja-JP" sz="1050" kern="100" dirty="0">
                        <a:effectLst/>
                        <a:latin typeface="Century"/>
                        <a:ea typeface="ＭＳ 明朝"/>
                        <a:cs typeface="Times New Roman"/>
                      </a:endParaRPr>
                    </a:p>
                  </a:txBody>
                  <a:tcPr marL="53285" marR="53285" marT="0" marB="0" anchor="ctr"/>
                </a:tc>
                <a:extLst>
                  <a:ext uri="{0D108BD9-81ED-4DB2-BD59-A6C34878D82A}">
                    <a16:rowId xmlns="" xmlns:a16="http://schemas.microsoft.com/office/drawing/2014/main" val="10029"/>
                  </a:ext>
                </a:extLst>
              </a:tr>
            </a:tbl>
          </a:graphicData>
        </a:graphic>
      </p:graphicFrame>
      <p:sp>
        <p:nvSpPr>
          <p:cNvPr id="5" name="コンテンツ プレースホルダー 2"/>
          <p:cNvSpPr txBox="1">
            <a:spLocks/>
          </p:cNvSpPr>
          <p:nvPr/>
        </p:nvSpPr>
        <p:spPr>
          <a:xfrm>
            <a:off x="475095" y="1196752"/>
            <a:ext cx="4824536" cy="428006"/>
          </a:xfrm>
          <a:prstGeom prst="rect">
            <a:avLst/>
          </a:prstGeom>
        </p:spPr>
        <p:txBody>
          <a:bodyPr>
            <a:noAutofit/>
          </a:bodyPr>
          <a:lst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a:lstStyle>
          <a:p>
            <a:pPr>
              <a:buFont typeface="Wingdings" panose="05000000000000000000" pitchFamily="2" charset="2"/>
              <a:buChar char="Ø"/>
            </a:pPr>
            <a:r>
              <a:rPr lang="ja-JP" altLang="en-US" sz="1400" dirty="0">
                <a:latin typeface="+mn-ea"/>
              </a:rPr>
              <a:t>災　　　害：</a:t>
            </a:r>
            <a:r>
              <a:rPr lang="en-US" altLang="ja-JP" sz="1400" dirty="0">
                <a:latin typeface="+mn-ea"/>
              </a:rPr>
              <a:t>1994</a:t>
            </a:r>
            <a:r>
              <a:rPr lang="ja-JP" altLang="en-US" sz="1400" dirty="0">
                <a:latin typeface="+mn-ea"/>
              </a:rPr>
              <a:t>～</a:t>
            </a:r>
            <a:r>
              <a:rPr lang="en-US" altLang="ja-JP" sz="1400" dirty="0">
                <a:latin typeface="+mn-ea"/>
              </a:rPr>
              <a:t>2015</a:t>
            </a:r>
            <a:r>
              <a:rPr lang="ja-JP" altLang="en-US" sz="1400" dirty="0">
                <a:latin typeface="+mn-ea"/>
              </a:rPr>
              <a:t>年まで道路災害（復旧工事</a:t>
            </a:r>
            <a:r>
              <a:rPr lang="ja-JP" altLang="en-US" sz="1400" dirty="0" smtClean="0">
                <a:latin typeface="+mn-ea"/>
              </a:rPr>
              <a:t>）</a:t>
            </a:r>
            <a:endParaRPr lang="en-US" altLang="ja-JP" sz="1400" dirty="0">
              <a:latin typeface="+mn-ea"/>
            </a:endParaRPr>
          </a:p>
        </p:txBody>
      </p:sp>
      <p:sp>
        <p:nvSpPr>
          <p:cNvPr id="10" name="タイトル 1"/>
          <p:cNvSpPr txBox="1">
            <a:spLocks/>
          </p:cNvSpPr>
          <p:nvPr/>
        </p:nvSpPr>
        <p:spPr>
          <a:xfrm>
            <a:off x="457200" y="228600"/>
            <a:ext cx="8229600" cy="914400"/>
          </a:xfrm>
          <a:prstGeom prst="rect">
            <a:avLst/>
          </a:prstGeom>
        </p:spPr>
        <p:txBody>
          <a:bodyPr vert="horz" anchor="b" anchorCtr="0">
            <a:normAutofit fontScale="975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４．</a:t>
            </a:r>
            <a:r>
              <a:rPr lang="ja-JP" altLang="en-US" sz="3100" dirty="0">
                <a:latin typeface="HGSｺﾞｼｯｸM" panose="020B0600000000000000" pitchFamily="50" charset="-128"/>
                <a:ea typeface="HGSｺﾞｼｯｸM" panose="020B0600000000000000" pitchFamily="50" charset="-128"/>
              </a:rPr>
              <a:t>道路防災対策の優先順位付けの検討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700" dirty="0">
                <a:latin typeface="HGSｺﾞｼｯｸM" panose="020B0600000000000000" pitchFamily="50" charset="-128"/>
                <a:ea typeface="HGSｺﾞｼｯｸM" panose="020B0600000000000000" pitchFamily="50" charset="-128"/>
              </a:rPr>
              <a:t>3</a:t>
            </a:r>
            <a:r>
              <a:rPr lang="ja-JP" altLang="en-US" sz="2200" dirty="0">
                <a:latin typeface="HGSｺﾞｼｯｸM" panose="020B0600000000000000" pitchFamily="50" charset="-128"/>
                <a:ea typeface="HGSｺﾞｼｯｸM" panose="020B0600000000000000" pitchFamily="50" charset="-128"/>
              </a:rPr>
              <a:t>）大阪府域の</a:t>
            </a:r>
            <a:r>
              <a:rPr lang="ja-JP" altLang="en-US" sz="2200" dirty="0" smtClean="0">
                <a:latin typeface="HGSｺﾞｼｯｸM" panose="020B0600000000000000" pitchFamily="50" charset="-128"/>
                <a:ea typeface="HGSｺﾞｼｯｸM" panose="020B0600000000000000" pitchFamily="50" charset="-128"/>
              </a:rPr>
              <a:t>災害特性の把握</a:t>
            </a:r>
            <a:r>
              <a:rPr lang="ja-JP" altLang="en-US" sz="2200" dirty="0">
                <a:latin typeface="HGSｺﾞｼｯｸM" panose="020B0600000000000000" pitchFamily="50" charset="-128"/>
                <a:ea typeface="HGSｺﾞｼｯｸM" panose="020B0600000000000000" pitchFamily="50" charset="-128"/>
              </a:rPr>
              <a:t>　（道路降雨災害）</a:t>
            </a:r>
            <a:endParaRPr lang="ja-JP" altLang="en-US" sz="2200" dirty="0"/>
          </a:p>
        </p:txBody>
      </p:sp>
      <p:pic>
        <p:nvPicPr>
          <p:cNvPr id="24578" name="Picture 2" descr="E:\E_back\hamada\H28\大阪府\確率降雨\画像20170123\kansoku.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1556792"/>
            <a:ext cx="3754760" cy="4643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47055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2490896"/>
            <a:ext cx="5678418" cy="3811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89</a:t>
            </a:fld>
            <a:endParaRPr kumimoji="1" lang="ja-JP" altLang="en-US"/>
          </a:p>
        </p:txBody>
      </p:sp>
      <p:sp>
        <p:nvSpPr>
          <p:cNvPr id="5" name="コンテンツ プレースホルダー 2"/>
          <p:cNvSpPr txBox="1">
            <a:spLocks/>
          </p:cNvSpPr>
          <p:nvPr/>
        </p:nvSpPr>
        <p:spPr>
          <a:xfrm>
            <a:off x="1043608" y="1340768"/>
            <a:ext cx="7776864" cy="1224135"/>
          </a:xfrm>
          <a:prstGeom prst="rect">
            <a:avLst/>
          </a:prstGeom>
        </p:spPr>
        <p:txBody>
          <a:bodyPr>
            <a:normAutofit/>
          </a:bodyPr>
          <a:lst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a:lstStyle>
          <a:p>
            <a:pPr>
              <a:buFont typeface="Wingdings" panose="05000000000000000000" pitchFamily="2" charset="2"/>
              <a:buChar char="Ø"/>
            </a:pPr>
            <a:r>
              <a:rPr lang="en-US" altLang="ja-JP" sz="2000" dirty="0"/>
              <a:t>1999</a:t>
            </a:r>
            <a:r>
              <a:rPr lang="ja-JP" altLang="en-US" sz="2000" dirty="0"/>
              <a:t>年</a:t>
            </a:r>
            <a:r>
              <a:rPr lang="en-US" altLang="ja-JP" sz="2000" dirty="0"/>
              <a:t>6</a:t>
            </a:r>
            <a:r>
              <a:rPr lang="ja-JP" altLang="en-US" sz="2000" dirty="0"/>
              <a:t>月</a:t>
            </a:r>
            <a:r>
              <a:rPr lang="en-US" altLang="ja-JP" sz="2000" dirty="0"/>
              <a:t>29</a:t>
            </a:r>
            <a:r>
              <a:rPr lang="ja-JP" altLang="en-US" sz="2000" dirty="0"/>
              <a:t>日の集中</a:t>
            </a:r>
            <a:r>
              <a:rPr lang="ja-JP" altLang="en-US" sz="2000" dirty="0" smtClean="0"/>
              <a:t>豪雨、</a:t>
            </a:r>
            <a:r>
              <a:rPr lang="en-US" altLang="ja-JP" sz="2000" dirty="0" smtClean="0"/>
              <a:t>2013</a:t>
            </a:r>
            <a:r>
              <a:rPr lang="ja-JP" altLang="en-US" sz="2000" dirty="0"/>
              <a:t>年</a:t>
            </a:r>
            <a:r>
              <a:rPr lang="en-US" altLang="ja-JP" sz="2000" dirty="0"/>
              <a:t>9</a:t>
            </a:r>
            <a:r>
              <a:rPr lang="ja-JP" altLang="en-US" sz="2000" dirty="0"/>
              <a:t>月</a:t>
            </a:r>
            <a:r>
              <a:rPr lang="en-US" altLang="ja-JP" sz="2000" dirty="0"/>
              <a:t>14</a:t>
            </a:r>
            <a:r>
              <a:rPr lang="ja-JP" altLang="en-US" sz="2000" dirty="0"/>
              <a:t>日の台風</a:t>
            </a:r>
            <a:r>
              <a:rPr lang="en-US" altLang="ja-JP" sz="2000" dirty="0"/>
              <a:t>18</a:t>
            </a:r>
            <a:r>
              <a:rPr lang="ja-JP" altLang="en-US" sz="2000" dirty="0"/>
              <a:t>号などで被害が</a:t>
            </a:r>
            <a:r>
              <a:rPr lang="ja-JP" altLang="en-US" sz="2000" dirty="0" smtClean="0"/>
              <a:t>多く発生</a:t>
            </a:r>
            <a:r>
              <a:rPr lang="ja-JP" altLang="en-US" sz="2000" dirty="0"/>
              <a:t>している。</a:t>
            </a:r>
            <a:endParaRPr lang="en-US" altLang="ja-JP" sz="2000" dirty="0"/>
          </a:p>
          <a:p>
            <a:pPr>
              <a:buFont typeface="Wingdings" panose="05000000000000000000" pitchFamily="2" charset="2"/>
              <a:buChar char="Ø"/>
            </a:pPr>
            <a:r>
              <a:rPr lang="ja-JP" altLang="en-US" sz="2000" dirty="0"/>
              <a:t>これらの被害は主に大阪府</a:t>
            </a:r>
            <a:r>
              <a:rPr lang="ja-JP" altLang="en-US" sz="2000" dirty="0" smtClean="0"/>
              <a:t>北部に集中</a:t>
            </a:r>
            <a:r>
              <a:rPr lang="ja-JP" altLang="en-US" sz="2000" dirty="0"/>
              <a:t>している。</a:t>
            </a:r>
            <a:endParaRPr lang="en-US" altLang="ja-JP" sz="2000" dirty="0"/>
          </a:p>
          <a:p>
            <a:endParaRPr lang="ja-JP" altLang="en-US" sz="2400" dirty="0"/>
          </a:p>
        </p:txBody>
      </p:sp>
      <p:sp>
        <p:nvSpPr>
          <p:cNvPr id="9" name="タイトル 1"/>
          <p:cNvSpPr txBox="1">
            <a:spLocks/>
          </p:cNvSpPr>
          <p:nvPr/>
        </p:nvSpPr>
        <p:spPr>
          <a:xfrm>
            <a:off x="457200" y="228600"/>
            <a:ext cx="8229600" cy="914400"/>
          </a:xfrm>
          <a:prstGeom prst="rect">
            <a:avLst/>
          </a:prstGeom>
        </p:spPr>
        <p:txBody>
          <a:bodyPr vert="horz" anchor="b" anchorCtr="0">
            <a:normAutofit fontScale="975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４．</a:t>
            </a:r>
            <a:r>
              <a:rPr lang="ja-JP" altLang="en-US" sz="3100" dirty="0">
                <a:latin typeface="HGSｺﾞｼｯｸM" panose="020B0600000000000000" pitchFamily="50" charset="-128"/>
                <a:ea typeface="HGSｺﾞｼｯｸM" panose="020B0600000000000000" pitchFamily="50" charset="-128"/>
              </a:rPr>
              <a:t>道路防災対策の優先順位付けの検討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700" dirty="0">
                <a:latin typeface="HGSｺﾞｼｯｸM" panose="020B0600000000000000" pitchFamily="50" charset="-128"/>
                <a:ea typeface="HGSｺﾞｼｯｸM" panose="020B0600000000000000" pitchFamily="50" charset="-128"/>
              </a:rPr>
              <a:t>3</a:t>
            </a:r>
            <a:r>
              <a:rPr lang="ja-JP" altLang="en-US" sz="2200" dirty="0">
                <a:latin typeface="HGSｺﾞｼｯｸM" panose="020B0600000000000000" pitchFamily="50" charset="-128"/>
                <a:ea typeface="HGSｺﾞｼｯｸM" panose="020B0600000000000000" pitchFamily="50" charset="-128"/>
              </a:rPr>
              <a:t>）大阪府域の災害特性の</a:t>
            </a:r>
            <a:r>
              <a:rPr lang="ja-JP" altLang="en-US" sz="2200" dirty="0" smtClean="0">
                <a:latin typeface="HGSｺﾞｼｯｸM" panose="020B0600000000000000" pitchFamily="50" charset="-128"/>
                <a:ea typeface="HGSｺﾞｼｯｸM" panose="020B0600000000000000" pitchFamily="50" charset="-128"/>
              </a:rPr>
              <a:t>把握（</a:t>
            </a:r>
            <a:r>
              <a:rPr lang="ja-JP" altLang="en-US" sz="2200" dirty="0">
                <a:latin typeface="HGSｺﾞｼｯｸM" panose="020B0600000000000000" pitchFamily="50" charset="-128"/>
                <a:ea typeface="HGSｺﾞｼｯｸM" panose="020B0600000000000000" pitchFamily="50" charset="-128"/>
              </a:rPr>
              <a:t>道路降雨災害　降雨イベント）</a:t>
            </a:r>
            <a:endParaRPr lang="ja-JP" altLang="en-US" sz="2200" dirty="0"/>
          </a:p>
        </p:txBody>
      </p:sp>
    </p:spTree>
    <p:extLst>
      <p:ext uri="{BB962C8B-B14F-4D97-AF65-F5344CB8AC3E}">
        <p14:creationId xmlns:p14="http://schemas.microsoft.com/office/powerpoint/2010/main" val="15637914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9</a:t>
            </a:fld>
            <a:endParaRPr kumimoji="1" lang="ja-JP" altLang="en-US"/>
          </a:p>
        </p:txBody>
      </p:sp>
      <p:sp>
        <p:nvSpPr>
          <p:cNvPr id="5" name="正方形/長方形 4"/>
          <p:cNvSpPr/>
          <p:nvPr/>
        </p:nvSpPr>
        <p:spPr>
          <a:xfrm>
            <a:off x="1187624" y="1268760"/>
            <a:ext cx="7416824" cy="4801314"/>
          </a:xfrm>
          <a:prstGeom prst="rect">
            <a:avLst/>
          </a:prstGeom>
        </p:spPr>
        <p:txBody>
          <a:bodyPr wrap="square">
            <a:spAutoFit/>
          </a:bodyPr>
          <a:lstStyle/>
          <a:p>
            <a:r>
              <a:rPr lang="ja-JP" altLang="ja-JP" dirty="0"/>
              <a:t>１</a:t>
            </a:r>
            <a:r>
              <a:rPr lang="ja-JP" altLang="ja-JP" dirty="0" smtClean="0"/>
              <a:t>．異常</a:t>
            </a:r>
            <a:r>
              <a:rPr lang="ja-JP" altLang="ja-JP" dirty="0"/>
              <a:t>気象時通行規制区間の</a:t>
            </a:r>
            <a:r>
              <a:rPr lang="ja-JP" altLang="ja-JP" dirty="0" smtClean="0"/>
              <a:t>概要</a:t>
            </a:r>
          </a:p>
          <a:p>
            <a:r>
              <a:rPr lang="ja-JP" altLang="ja-JP" dirty="0" smtClean="0"/>
              <a:t>　　</a:t>
            </a:r>
            <a:r>
              <a:rPr lang="ja-JP" altLang="en-US" dirty="0"/>
              <a:t>○路線名	：　一般府道　中垣内南田原線</a:t>
            </a:r>
          </a:p>
          <a:p>
            <a:r>
              <a:rPr lang="ja-JP" altLang="en-US" dirty="0"/>
              <a:t>　　○対象区間	：　四條畷市上田原（延長</a:t>
            </a:r>
            <a:r>
              <a:rPr lang="en-US" altLang="ja-JP" dirty="0"/>
              <a:t>1.0km</a:t>
            </a:r>
            <a:r>
              <a:rPr lang="ja-JP" altLang="en-US" dirty="0"/>
              <a:t>）</a:t>
            </a:r>
          </a:p>
          <a:p>
            <a:r>
              <a:rPr lang="ja-JP" altLang="en-US" dirty="0"/>
              <a:t>　　○交通量	：　</a:t>
            </a:r>
            <a:r>
              <a:rPr lang="en-US" altLang="ja-JP" dirty="0"/>
              <a:t>6305</a:t>
            </a:r>
            <a:r>
              <a:rPr lang="ja-JP" altLang="en-US" dirty="0"/>
              <a:t>台</a:t>
            </a:r>
            <a:r>
              <a:rPr lang="en-US" altLang="ja-JP" dirty="0"/>
              <a:t>/24h</a:t>
            </a:r>
            <a:r>
              <a:rPr lang="ja-JP" altLang="en-US" dirty="0"/>
              <a:t>（出典：平成</a:t>
            </a:r>
            <a:r>
              <a:rPr lang="en-US" altLang="ja-JP" dirty="0"/>
              <a:t>22</a:t>
            </a:r>
            <a:r>
              <a:rPr lang="ja-JP" altLang="en-US" dirty="0"/>
              <a:t>年度道路交通センサス）</a:t>
            </a:r>
          </a:p>
          <a:p>
            <a:r>
              <a:rPr lang="ja-JP" altLang="en-US" dirty="0"/>
              <a:t>　　○規制基準	：　通行止め連続雨量</a:t>
            </a:r>
            <a:r>
              <a:rPr lang="en-US" altLang="ja-JP" dirty="0"/>
              <a:t>150mm</a:t>
            </a:r>
            <a:r>
              <a:rPr lang="ja-JP" altLang="en-US" dirty="0"/>
              <a:t>（通行注意</a:t>
            </a:r>
            <a:r>
              <a:rPr lang="en-US" altLang="ja-JP" dirty="0"/>
              <a:t>100mm</a:t>
            </a:r>
            <a:r>
              <a:rPr lang="ja-JP" altLang="en-US" dirty="0"/>
              <a:t>）</a:t>
            </a:r>
          </a:p>
          <a:p>
            <a:r>
              <a:rPr lang="ja-JP" altLang="en-US" dirty="0"/>
              <a:t>　　○指定年度	：　昭和</a:t>
            </a:r>
            <a:r>
              <a:rPr lang="en-US" altLang="ja-JP" dirty="0"/>
              <a:t>47</a:t>
            </a:r>
            <a:r>
              <a:rPr lang="ja-JP" altLang="en-US" dirty="0"/>
              <a:t>年度</a:t>
            </a:r>
          </a:p>
          <a:p>
            <a:r>
              <a:rPr lang="en-US" altLang="ja-JP" dirty="0"/>
              <a:t>  </a:t>
            </a:r>
            <a:endParaRPr lang="ja-JP" altLang="ja-JP" dirty="0"/>
          </a:p>
          <a:p>
            <a:r>
              <a:rPr lang="ja-JP" altLang="ja-JP" dirty="0"/>
              <a:t>２</a:t>
            </a:r>
            <a:r>
              <a:rPr lang="ja-JP" altLang="ja-JP" dirty="0" smtClean="0"/>
              <a:t>．</a:t>
            </a:r>
            <a:r>
              <a:rPr lang="ja-JP" altLang="ja-JP" dirty="0"/>
              <a:t>過去の雨量履歴及び災害履歴</a:t>
            </a:r>
          </a:p>
          <a:p>
            <a:endParaRPr lang="en-US" altLang="ja-JP" dirty="0"/>
          </a:p>
          <a:p>
            <a:endParaRPr lang="en-US" altLang="ja-JP" dirty="0" smtClean="0"/>
          </a:p>
          <a:p>
            <a:endParaRPr lang="en-US" altLang="ja-JP" dirty="0"/>
          </a:p>
          <a:p>
            <a:endParaRPr lang="en-US" altLang="ja-JP" dirty="0" smtClean="0"/>
          </a:p>
          <a:p>
            <a:endParaRPr lang="en-US" altLang="ja-JP" dirty="0" smtClean="0"/>
          </a:p>
          <a:p>
            <a:r>
              <a:rPr lang="ja-JP" altLang="en-US" dirty="0" smtClean="0"/>
              <a:t>３</a:t>
            </a:r>
            <a:r>
              <a:rPr lang="ja-JP" altLang="ja-JP" dirty="0" smtClean="0"/>
              <a:t>．</a:t>
            </a:r>
            <a:r>
              <a:rPr lang="ja-JP" altLang="ja-JP" dirty="0"/>
              <a:t>過去の最大雨量と基準の見直し</a:t>
            </a:r>
            <a:endParaRPr lang="en-US" altLang="ja-JP" dirty="0" smtClean="0"/>
          </a:p>
          <a:p>
            <a:endParaRPr lang="en-US" altLang="ja-JP" dirty="0"/>
          </a:p>
          <a:p>
            <a:endParaRPr lang="en-US" altLang="ja-JP" dirty="0" smtClean="0"/>
          </a:p>
          <a:p>
            <a:endParaRPr lang="ja-JP" altLang="ja-JP" dirty="0"/>
          </a:p>
        </p:txBody>
      </p:sp>
      <p:graphicFrame>
        <p:nvGraphicFramePr>
          <p:cNvPr id="2" name="表 1"/>
          <p:cNvGraphicFramePr>
            <a:graphicFrameLocks noGrp="1"/>
          </p:cNvGraphicFramePr>
          <p:nvPr>
            <p:extLst>
              <p:ext uri="{D42A27DB-BD31-4B8C-83A1-F6EECF244321}">
                <p14:modId xmlns:p14="http://schemas.microsoft.com/office/powerpoint/2010/main" val="1068456551"/>
              </p:ext>
            </p:extLst>
          </p:nvPr>
        </p:nvGraphicFramePr>
        <p:xfrm>
          <a:off x="1547664" y="3514656"/>
          <a:ext cx="6912768" cy="822960"/>
        </p:xfrm>
        <a:graphic>
          <a:graphicData uri="http://schemas.openxmlformats.org/drawingml/2006/table">
            <a:tbl>
              <a:tblPr firstRow="1" firstCol="1" bandRow="1">
                <a:tableStyleId>{5C22544A-7EE6-4342-B048-85BDC9FD1C3A}</a:tableStyleId>
              </a:tblPr>
              <a:tblGrid>
                <a:gridCol w="2304256"/>
                <a:gridCol w="2304256"/>
                <a:gridCol w="2304256"/>
              </a:tblGrid>
              <a:tr h="270686">
                <a:tc>
                  <a:txBody>
                    <a:bodyPr/>
                    <a:lstStyle/>
                    <a:p>
                      <a:pPr algn="ctr">
                        <a:spcAft>
                          <a:spcPts val="0"/>
                        </a:spcAft>
                      </a:pPr>
                      <a:r>
                        <a:rPr lang="ja-JP" sz="1800" kern="100" dirty="0">
                          <a:effectLst/>
                        </a:rPr>
                        <a:t>降雨日時</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連続雨量</a:t>
                      </a:r>
                      <a:r>
                        <a:rPr lang="ja-JP" sz="1800" kern="100" dirty="0" smtClean="0">
                          <a:effectLst/>
                        </a:rPr>
                        <a:t>（</a:t>
                      </a:r>
                      <a:r>
                        <a:rPr lang="ja-JP" altLang="en-US" sz="1800" kern="100" dirty="0" smtClean="0">
                          <a:effectLst/>
                        </a:rPr>
                        <a:t>生駒口</a:t>
                      </a:r>
                      <a:r>
                        <a:rPr lang="ja-JP" sz="1800" kern="100" dirty="0" smtClean="0">
                          <a:effectLst/>
                        </a:rPr>
                        <a:t>）</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災害履歴</a:t>
                      </a:r>
                      <a:endParaRPr lang="ja-JP" sz="1800" kern="100" dirty="0">
                        <a:effectLst/>
                        <a:latin typeface="Century"/>
                        <a:ea typeface="ＭＳ 明朝"/>
                        <a:cs typeface="Times New Roman"/>
                      </a:endParaRPr>
                    </a:p>
                  </a:txBody>
                  <a:tcPr marL="68580" marR="68580" marT="0" marB="0"/>
                </a:tc>
              </a:tr>
              <a:tr h="258181">
                <a:tc>
                  <a:txBody>
                    <a:bodyPr/>
                    <a:lstStyle/>
                    <a:p>
                      <a:pPr algn="ctr">
                        <a:spcAft>
                          <a:spcPts val="0"/>
                        </a:spcAft>
                      </a:pPr>
                      <a:r>
                        <a:rPr lang="en-US" sz="1800" kern="100" smtClean="0">
                          <a:effectLst/>
                        </a:rPr>
                        <a:t>H25.9.15</a:t>
                      </a:r>
                      <a:r>
                        <a:rPr lang="ja-JP" sz="1800" kern="100" smtClean="0">
                          <a:effectLst/>
                        </a:rPr>
                        <a:t>～</a:t>
                      </a:r>
                      <a:r>
                        <a:rPr lang="en-US" sz="1800" kern="100" smtClean="0">
                          <a:effectLst/>
                        </a:rPr>
                        <a:t>16</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altLang="ja-JP" sz="1800" kern="100" dirty="0" smtClean="0">
                          <a:effectLst/>
                        </a:rPr>
                        <a:t>375</a:t>
                      </a:r>
                      <a:r>
                        <a:rPr lang="en-US" sz="1800" kern="100" dirty="0" smtClean="0">
                          <a:effectLst/>
                        </a:rPr>
                        <a:t>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災害なし</a:t>
                      </a:r>
                      <a:endParaRPr lang="ja-JP" sz="1800" kern="100" dirty="0">
                        <a:effectLst/>
                        <a:latin typeface="Century"/>
                        <a:ea typeface="ＭＳ 明朝"/>
                        <a:cs typeface="Times New Roman"/>
                      </a:endParaRPr>
                    </a:p>
                  </a:txBody>
                  <a:tcPr marL="68580" marR="68580" marT="0" marB="0"/>
                </a:tc>
              </a:tr>
              <a:tr h="258181">
                <a:tc>
                  <a:txBody>
                    <a:bodyPr/>
                    <a:lstStyle/>
                    <a:p>
                      <a:pPr algn="ctr">
                        <a:spcAft>
                          <a:spcPts val="0"/>
                        </a:spcAft>
                      </a:pPr>
                      <a:r>
                        <a:rPr lang="en-US" sz="1800" kern="100" dirty="0" smtClean="0">
                          <a:effectLst/>
                        </a:rPr>
                        <a:t>H2</a:t>
                      </a:r>
                      <a:r>
                        <a:rPr lang="en-US" altLang="ja-JP" sz="1800" kern="100" dirty="0" smtClean="0">
                          <a:effectLst/>
                        </a:rPr>
                        <a:t>7.7.17</a:t>
                      </a:r>
                      <a:r>
                        <a:rPr lang="ja-JP" sz="1800" kern="100" dirty="0" smtClean="0">
                          <a:effectLst/>
                        </a:rPr>
                        <a:t>～</a:t>
                      </a:r>
                      <a:r>
                        <a:rPr lang="en-US" sz="1800" kern="100" dirty="0" smtClean="0">
                          <a:effectLst/>
                        </a:rPr>
                        <a:t>1</a:t>
                      </a:r>
                      <a:r>
                        <a:rPr lang="en-US" altLang="ja-JP" sz="1800" kern="100" dirty="0" smtClean="0">
                          <a:effectLst/>
                        </a:rPr>
                        <a:t>8</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sz="1800" kern="100" dirty="0" smtClean="0">
                          <a:effectLst/>
                        </a:rPr>
                        <a:t>16</a:t>
                      </a:r>
                      <a:r>
                        <a:rPr lang="en-US" altLang="ja-JP" sz="1800" kern="100" dirty="0" smtClean="0">
                          <a:effectLst/>
                        </a:rPr>
                        <a:t>4</a:t>
                      </a:r>
                      <a:r>
                        <a:rPr lang="en-US" sz="1800" kern="100" dirty="0" smtClean="0">
                          <a:effectLst/>
                        </a:rPr>
                        <a:t>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altLang="ja-JP" sz="1800" kern="100" dirty="0" smtClean="0">
                          <a:effectLst/>
                        </a:rPr>
                        <a:t>災害</a:t>
                      </a:r>
                      <a:r>
                        <a:rPr lang="ja-JP" sz="1800" kern="100" dirty="0" smtClean="0">
                          <a:effectLst/>
                        </a:rPr>
                        <a:t>なし</a:t>
                      </a:r>
                      <a:endParaRPr lang="ja-JP" sz="1800" kern="100" dirty="0">
                        <a:effectLst/>
                        <a:latin typeface="Century"/>
                        <a:ea typeface="ＭＳ 明朝"/>
                        <a:cs typeface="Times New Roman"/>
                      </a:endParaRPr>
                    </a:p>
                  </a:txBody>
                  <a:tcPr marL="68580" marR="68580" marT="0" marB="0"/>
                </a:tc>
              </a:tr>
            </a:tbl>
          </a:graphicData>
        </a:graphic>
      </p:graphicFrame>
      <p:graphicFrame>
        <p:nvGraphicFramePr>
          <p:cNvPr id="6" name="表 5"/>
          <p:cNvGraphicFramePr>
            <a:graphicFrameLocks noGrp="1"/>
          </p:cNvGraphicFramePr>
          <p:nvPr>
            <p:extLst>
              <p:ext uri="{D42A27DB-BD31-4B8C-83A1-F6EECF244321}">
                <p14:modId xmlns:p14="http://schemas.microsoft.com/office/powerpoint/2010/main" val="4229417940"/>
              </p:ext>
            </p:extLst>
          </p:nvPr>
        </p:nvGraphicFramePr>
        <p:xfrm>
          <a:off x="1549107" y="5201768"/>
          <a:ext cx="6911325" cy="548640"/>
        </p:xfrm>
        <a:graphic>
          <a:graphicData uri="http://schemas.openxmlformats.org/drawingml/2006/table">
            <a:tbl>
              <a:tblPr firstRow="1" firstCol="1" bandRow="1">
                <a:tableStyleId>{5C22544A-7EE6-4342-B048-85BDC9FD1C3A}</a:tableStyleId>
              </a:tblPr>
              <a:tblGrid>
                <a:gridCol w="2303775"/>
                <a:gridCol w="2303775"/>
                <a:gridCol w="2303775"/>
              </a:tblGrid>
              <a:tr h="233680">
                <a:tc>
                  <a:txBody>
                    <a:bodyPr/>
                    <a:lstStyle/>
                    <a:p>
                      <a:pPr algn="ctr">
                        <a:spcAft>
                          <a:spcPts val="0"/>
                        </a:spcAft>
                      </a:pPr>
                      <a:r>
                        <a:rPr lang="ja-JP" sz="1800" kern="100" dirty="0">
                          <a:effectLst/>
                        </a:rPr>
                        <a:t>規制実施日時</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経験雨量（連続雨量）</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見直し基準雨量</a:t>
                      </a:r>
                      <a:endParaRPr lang="ja-JP" sz="1800" kern="100" dirty="0">
                        <a:effectLst/>
                        <a:latin typeface="Century"/>
                        <a:ea typeface="ＭＳ 明朝"/>
                        <a:cs typeface="Times New Roman"/>
                      </a:endParaRPr>
                    </a:p>
                  </a:txBody>
                  <a:tcPr marL="68580" marR="68580" marT="0" marB="0"/>
                </a:tc>
              </a:tr>
              <a:tr h="222885">
                <a:tc>
                  <a:txBody>
                    <a:bodyPr/>
                    <a:lstStyle/>
                    <a:p>
                      <a:pPr algn="ctr">
                        <a:spcAft>
                          <a:spcPts val="0"/>
                        </a:spcAft>
                      </a:pPr>
                      <a:r>
                        <a:rPr lang="en-US" sz="1800" kern="100" dirty="0">
                          <a:effectLst/>
                        </a:rPr>
                        <a:t>H25.9.16</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altLang="ja-JP" sz="1800" kern="100" dirty="0" smtClean="0">
                          <a:effectLst/>
                        </a:rPr>
                        <a:t>375</a:t>
                      </a:r>
                      <a:r>
                        <a:rPr lang="en-US" sz="1800" kern="100" dirty="0" smtClean="0">
                          <a:effectLst/>
                        </a:rPr>
                        <a:t>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sz="1800" kern="100" dirty="0">
                          <a:effectLst/>
                        </a:rPr>
                        <a:t>210mm</a:t>
                      </a:r>
                      <a:endParaRPr lang="ja-JP" sz="1800" kern="100" dirty="0">
                        <a:effectLst/>
                        <a:latin typeface="Century"/>
                        <a:ea typeface="ＭＳ 明朝"/>
                        <a:cs typeface="Times New Roman"/>
                      </a:endParaRPr>
                    </a:p>
                  </a:txBody>
                  <a:tcPr marL="68580" marR="68580" marT="0" marB="0" anchor="ctr"/>
                </a:tc>
              </a:tr>
            </a:tbl>
          </a:graphicData>
        </a:graphic>
      </p:graphicFrame>
      <p:sp>
        <p:nvSpPr>
          <p:cNvPr id="9" name="正方形/長方形 8"/>
          <p:cNvSpPr/>
          <p:nvPr/>
        </p:nvSpPr>
        <p:spPr>
          <a:xfrm>
            <a:off x="1547664" y="5727318"/>
            <a:ext cx="7344308" cy="338554"/>
          </a:xfrm>
          <a:prstGeom prst="rect">
            <a:avLst/>
          </a:prstGeom>
        </p:spPr>
        <p:txBody>
          <a:bodyPr wrap="square">
            <a:spAutoFit/>
          </a:bodyPr>
          <a:lstStyle/>
          <a:p>
            <a:r>
              <a:rPr lang="ja-JP" altLang="ja-JP" sz="1600" dirty="0"/>
              <a:t>※雨量観測所　</a:t>
            </a:r>
            <a:r>
              <a:rPr lang="ja-JP" altLang="en-US" sz="1600" dirty="0"/>
              <a:t>生駒口（観測所からの距離　</a:t>
            </a:r>
            <a:r>
              <a:rPr lang="en-US" altLang="ja-JP" sz="1600" dirty="0"/>
              <a:t>0.7</a:t>
            </a:r>
            <a:r>
              <a:rPr lang="ja-JP" altLang="en-US" sz="1600" dirty="0"/>
              <a:t>ｋｍ</a:t>
            </a:r>
            <a:r>
              <a:rPr lang="en-US" altLang="ja-JP" sz="1600" dirty="0"/>
              <a:t>[</a:t>
            </a:r>
            <a:r>
              <a:rPr lang="ja-JP" altLang="en-US" sz="1600" dirty="0"/>
              <a:t>最長</a:t>
            </a:r>
            <a:r>
              <a:rPr lang="en-US" altLang="ja-JP" sz="1600" dirty="0"/>
              <a:t>1.2</a:t>
            </a:r>
            <a:r>
              <a:rPr lang="ja-JP" altLang="en-US" sz="1600" dirty="0"/>
              <a:t>ｋｍ、最短</a:t>
            </a:r>
            <a:r>
              <a:rPr lang="en-US" altLang="ja-JP" sz="1600" dirty="0"/>
              <a:t>0.2km]</a:t>
            </a:r>
            <a:r>
              <a:rPr lang="ja-JP" altLang="en-US" sz="1600" dirty="0"/>
              <a:t>）</a:t>
            </a:r>
            <a:endParaRPr lang="ja-JP" altLang="ja-JP" sz="1600" dirty="0"/>
          </a:p>
        </p:txBody>
      </p:sp>
      <p:sp>
        <p:nvSpPr>
          <p:cNvPr id="11"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zh-TW" altLang="en-US" sz="2200" dirty="0">
                <a:latin typeface="HGSｺﾞｼｯｸM" panose="020B0600000000000000" pitchFamily="50" charset="-128"/>
                <a:ea typeface="HGSｺﾞｼｯｸM" panose="020B0600000000000000" pitchFamily="50" charset="-128"/>
              </a:rPr>
              <a:t>４）現地確認結果</a:t>
            </a:r>
            <a:r>
              <a:rPr lang="zh-TW" altLang="en-US" sz="2200" dirty="0" smtClean="0">
                <a:latin typeface="HGSｺﾞｼｯｸM" panose="020B0600000000000000" pitchFamily="50" charset="-128"/>
                <a:ea typeface="HGSｺﾞｼｯｸM" panose="020B0600000000000000" pitchFamily="50" charset="-128"/>
              </a:rPr>
              <a:t>（</a:t>
            </a:r>
            <a:r>
              <a:rPr lang="ja-JP" altLang="en-US" sz="2200" dirty="0" smtClean="0">
                <a:latin typeface="HGSｺﾞｼｯｸM" panose="020B0600000000000000" pitchFamily="50" charset="-128"/>
                <a:ea typeface="HGSｺﾞｼｯｸM" panose="020B0600000000000000" pitchFamily="50" charset="-128"/>
              </a:rPr>
              <a:t>中垣内南田原線</a:t>
            </a:r>
            <a:r>
              <a:rPr lang="zh-TW" altLang="en-US" sz="2200" dirty="0" smtClean="0">
                <a:latin typeface="HGSｺﾞｼｯｸM" panose="020B0600000000000000" pitchFamily="50" charset="-128"/>
                <a:ea typeface="HGSｺﾞｼｯｸM" panose="020B0600000000000000" pitchFamily="50" charset="-128"/>
              </a:rPr>
              <a:t>）</a:t>
            </a:r>
            <a:endParaRPr lang="zh-TW" altLang="en-US" sz="2200" dirty="0">
              <a:latin typeface="HGSｺﾞｼｯｸM" panose="020B0600000000000000" pitchFamily="50" charset="-128"/>
              <a:ea typeface="HGSｺﾞｼｯｸM" panose="020B0600000000000000" pitchFamily="50" charset="-128"/>
            </a:endParaRPr>
          </a:p>
        </p:txBody>
      </p:sp>
      <p:sp>
        <p:nvSpPr>
          <p:cNvPr id="12" name="正方形/長方形 11"/>
          <p:cNvSpPr/>
          <p:nvPr/>
        </p:nvSpPr>
        <p:spPr>
          <a:xfrm>
            <a:off x="1547664" y="4314582"/>
            <a:ext cx="7344308" cy="338554"/>
          </a:xfrm>
          <a:prstGeom prst="rect">
            <a:avLst/>
          </a:prstGeom>
        </p:spPr>
        <p:txBody>
          <a:bodyPr wrap="square">
            <a:spAutoFit/>
          </a:bodyPr>
          <a:lstStyle/>
          <a:p>
            <a:r>
              <a:rPr lang="ja-JP" altLang="ja-JP" sz="1600" dirty="0" smtClean="0"/>
              <a:t>※</a:t>
            </a:r>
            <a:r>
              <a:rPr lang="ja-JP" altLang="en-US" sz="1600" dirty="0" smtClean="0"/>
              <a:t>規制基準雨量以下の降雨でも災害履歴なし</a:t>
            </a:r>
            <a:endParaRPr lang="ja-JP" altLang="ja-JP" sz="1600" dirty="0"/>
          </a:p>
        </p:txBody>
      </p:sp>
    </p:spTree>
    <p:extLst>
      <p:ext uri="{BB962C8B-B14F-4D97-AF65-F5344CB8AC3E}">
        <p14:creationId xmlns:p14="http://schemas.microsoft.com/office/powerpoint/2010/main" val="54110487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90</a:t>
            </a:fld>
            <a:endParaRPr kumimoji="1" lang="ja-JP" altLang="en-US"/>
          </a:p>
        </p:txBody>
      </p:sp>
      <p:sp>
        <p:nvSpPr>
          <p:cNvPr id="5" name="コンテンツ プレースホルダー 2"/>
          <p:cNvSpPr txBox="1">
            <a:spLocks/>
          </p:cNvSpPr>
          <p:nvPr/>
        </p:nvSpPr>
        <p:spPr>
          <a:xfrm>
            <a:off x="1043608" y="1340768"/>
            <a:ext cx="7704856" cy="864096"/>
          </a:xfrm>
          <a:prstGeom prst="rect">
            <a:avLst/>
          </a:prstGeom>
        </p:spPr>
        <p:txBody>
          <a:bodyPr>
            <a:noAutofit/>
          </a:bodyPr>
          <a:lst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a:lstStyle>
          <a:p>
            <a:pPr>
              <a:buFont typeface="Wingdings" panose="05000000000000000000" pitchFamily="2" charset="2"/>
              <a:buChar char="Ø"/>
            </a:pPr>
            <a:r>
              <a:rPr lang="ja-JP" altLang="en-US" sz="2000" dirty="0"/>
              <a:t>地質データ</a:t>
            </a:r>
            <a:r>
              <a:rPr lang="ja-JP" altLang="en-US" sz="2000" dirty="0" smtClean="0"/>
              <a:t>は、近畿</a:t>
            </a:r>
            <a:r>
              <a:rPr lang="ja-JP" altLang="en-US" sz="2000" dirty="0"/>
              <a:t>地方土木地質図</a:t>
            </a:r>
            <a:r>
              <a:rPr lang="ja-JP" altLang="en-US" sz="2000" dirty="0" smtClean="0"/>
              <a:t>より、抽出した</a:t>
            </a:r>
            <a:r>
              <a:rPr lang="ja-JP" altLang="en-US" sz="2000" dirty="0"/>
              <a:t>。</a:t>
            </a:r>
            <a:endParaRPr lang="en-US" altLang="ja-JP" sz="2000" dirty="0"/>
          </a:p>
          <a:p>
            <a:pPr>
              <a:buFont typeface="Wingdings" panose="05000000000000000000" pitchFamily="2" charset="2"/>
              <a:buChar char="Ø"/>
            </a:pPr>
            <a:r>
              <a:rPr lang="ja-JP" altLang="en-US" sz="2000" dirty="0"/>
              <a:t>泥岩・</a:t>
            </a:r>
            <a:r>
              <a:rPr lang="ja-JP" altLang="en-US" sz="2000" dirty="0" smtClean="0"/>
              <a:t>頁岩、花崗岩</a:t>
            </a:r>
            <a:r>
              <a:rPr lang="ja-JP" altLang="en-US" sz="2000" dirty="0"/>
              <a:t>で被害の発生が多い。</a:t>
            </a:r>
            <a:endParaRPr lang="en-US" altLang="ja-JP" sz="20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2204864"/>
            <a:ext cx="6192688" cy="3986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タイトル 1"/>
          <p:cNvSpPr txBox="1">
            <a:spLocks/>
          </p:cNvSpPr>
          <p:nvPr/>
        </p:nvSpPr>
        <p:spPr>
          <a:xfrm>
            <a:off x="457200" y="228600"/>
            <a:ext cx="8229600" cy="914400"/>
          </a:xfrm>
          <a:prstGeom prst="rect">
            <a:avLst/>
          </a:prstGeom>
        </p:spPr>
        <p:txBody>
          <a:bodyPr vert="horz" anchor="b" anchorCtr="0">
            <a:normAutofit fontScale="975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４．</a:t>
            </a:r>
            <a:r>
              <a:rPr lang="ja-JP" altLang="en-US" sz="3100" dirty="0">
                <a:latin typeface="HGSｺﾞｼｯｸM" panose="020B0600000000000000" pitchFamily="50" charset="-128"/>
                <a:ea typeface="HGSｺﾞｼｯｸM" panose="020B0600000000000000" pitchFamily="50" charset="-128"/>
              </a:rPr>
              <a:t>道路防災対策の優先順位付けの検討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700" dirty="0">
                <a:latin typeface="HGSｺﾞｼｯｸM" panose="020B0600000000000000" pitchFamily="50" charset="-128"/>
                <a:ea typeface="HGSｺﾞｼｯｸM" panose="020B0600000000000000" pitchFamily="50" charset="-128"/>
              </a:rPr>
              <a:t>3</a:t>
            </a:r>
            <a:r>
              <a:rPr lang="ja-JP" altLang="en-US" sz="2200" dirty="0">
                <a:latin typeface="HGSｺﾞｼｯｸM" panose="020B0600000000000000" pitchFamily="50" charset="-128"/>
                <a:ea typeface="HGSｺﾞｼｯｸM" panose="020B0600000000000000" pitchFamily="50" charset="-128"/>
              </a:rPr>
              <a:t>）大阪府域の災害特性の把握（道路降雨災害　地質）</a:t>
            </a:r>
            <a:endParaRPr lang="ja-JP" altLang="en-US" sz="2200" dirty="0"/>
          </a:p>
        </p:txBody>
      </p:sp>
    </p:spTree>
    <p:extLst>
      <p:ext uri="{BB962C8B-B14F-4D97-AF65-F5344CB8AC3E}">
        <p14:creationId xmlns:p14="http://schemas.microsoft.com/office/powerpoint/2010/main" val="303400722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91</a:t>
            </a:fld>
            <a:endParaRPr kumimoji="1" lang="ja-JP" altLang="en-US"/>
          </a:p>
        </p:txBody>
      </p:sp>
      <p:sp>
        <p:nvSpPr>
          <p:cNvPr id="5" name="コンテンツ プレースホルダー 2"/>
          <p:cNvSpPr txBox="1">
            <a:spLocks/>
          </p:cNvSpPr>
          <p:nvPr/>
        </p:nvSpPr>
        <p:spPr>
          <a:xfrm>
            <a:off x="1043608" y="1196752"/>
            <a:ext cx="7920880" cy="1224136"/>
          </a:xfrm>
          <a:prstGeom prst="rect">
            <a:avLst/>
          </a:prstGeom>
        </p:spPr>
        <p:txBody>
          <a:bodyPr>
            <a:noAutofit/>
          </a:bodyPr>
          <a:lst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a:lstStyle>
          <a:p>
            <a:pPr>
              <a:buFont typeface="Wingdings" panose="05000000000000000000" pitchFamily="2" charset="2"/>
              <a:buChar char="Ø"/>
            </a:pPr>
            <a:r>
              <a:rPr lang="ja-JP" altLang="en-US" sz="2000" dirty="0"/>
              <a:t>傾斜</a:t>
            </a:r>
            <a:r>
              <a:rPr lang="ja-JP" altLang="en-US" sz="2000" dirty="0" smtClean="0"/>
              <a:t>は、</a:t>
            </a:r>
            <a:r>
              <a:rPr lang="en-US" altLang="ja-JP" sz="2000" dirty="0" smtClean="0"/>
              <a:t>50mDEM</a:t>
            </a:r>
            <a:r>
              <a:rPr lang="ja-JP" altLang="en-US" sz="2000" dirty="0" smtClean="0"/>
              <a:t>より</a:t>
            </a:r>
            <a:r>
              <a:rPr lang="en-US" altLang="ja-JP" sz="2000" dirty="0" smtClean="0"/>
              <a:t>8</a:t>
            </a:r>
            <a:r>
              <a:rPr lang="ja-JP" altLang="en-US" sz="2000" dirty="0" smtClean="0"/>
              <a:t>方向</a:t>
            </a:r>
            <a:r>
              <a:rPr lang="ja-JP" altLang="en-US" sz="2000" dirty="0"/>
              <a:t>の傾斜を</a:t>
            </a:r>
            <a:r>
              <a:rPr lang="ja-JP" altLang="en-US" sz="2000" dirty="0" smtClean="0"/>
              <a:t>求め、その最</a:t>
            </a:r>
            <a:r>
              <a:rPr lang="ja-JP" altLang="en-US" sz="2000" dirty="0"/>
              <a:t>大傾斜とした。</a:t>
            </a:r>
            <a:endParaRPr lang="en-US" altLang="ja-JP" sz="2000" dirty="0"/>
          </a:p>
          <a:p>
            <a:pPr>
              <a:buFont typeface="Wingdings" panose="05000000000000000000" pitchFamily="2" charset="2"/>
              <a:buChar char="Ø"/>
            </a:pPr>
            <a:r>
              <a:rPr lang="ja-JP" altLang="en-US" sz="2000" dirty="0"/>
              <a:t>災害位置の傾斜</a:t>
            </a:r>
            <a:r>
              <a:rPr lang="ja-JP" altLang="en-US" sz="2000" dirty="0" smtClean="0"/>
              <a:t>は、災害</a:t>
            </a:r>
            <a:r>
              <a:rPr lang="ja-JP" altLang="en-US" sz="2000" dirty="0"/>
              <a:t>位置から最も近い</a:t>
            </a:r>
            <a:r>
              <a:rPr lang="en-US" altLang="ja-JP" sz="2000" dirty="0"/>
              <a:t>50mDEM</a:t>
            </a:r>
            <a:r>
              <a:rPr lang="ja-JP" altLang="en-US" sz="2000" dirty="0"/>
              <a:t>の傾斜とした。</a:t>
            </a:r>
            <a:endParaRPr lang="en-US" altLang="ja-JP" sz="2000" dirty="0"/>
          </a:p>
          <a:p>
            <a:pPr>
              <a:buFont typeface="Wingdings" panose="05000000000000000000" pitchFamily="2" charset="2"/>
              <a:buChar char="Ø"/>
            </a:pPr>
            <a:r>
              <a:rPr lang="ja-JP" altLang="en-US" sz="2000" dirty="0" smtClean="0"/>
              <a:t>傾斜が</a:t>
            </a:r>
            <a:r>
              <a:rPr lang="en-US" altLang="ja-JP" sz="2000" dirty="0" smtClean="0"/>
              <a:t>20</a:t>
            </a:r>
            <a:r>
              <a:rPr lang="ja-JP" altLang="en-US" sz="2000" dirty="0" smtClean="0"/>
              <a:t>度を超えると災害が少ない傾向</a:t>
            </a:r>
            <a:r>
              <a:rPr lang="ja-JP" altLang="en-US" sz="2000" dirty="0"/>
              <a:t>となる</a:t>
            </a:r>
            <a:r>
              <a:rPr lang="ja-JP" altLang="en-US" sz="2000" dirty="0" smtClean="0"/>
              <a:t>。</a:t>
            </a:r>
            <a:endParaRPr lang="ja-JP" altLang="en-US" sz="20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2348880"/>
            <a:ext cx="5976664" cy="394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タイトル 1"/>
          <p:cNvSpPr txBox="1">
            <a:spLocks/>
          </p:cNvSpPr>
          <p:nvPr/>
        </p:nvSpPr>
        <p:spPr>
          <a:xfrm>
            <a:off x="457200" y="228600"/>
            <a:ext cx="8229600" cy="914400"/>
          </a:xfrm>
          <a:prstGeom prst="rect">
            <a:avLst/>
          </a:prstGeom>
        </p:spPr>
        <p:txBody>
          <a:bodyPr vert="horz" anchor="b" anchorCtr="0">
            <a:normAutofit fontScale="975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４．</a:t>
            </a:r>
            <a:r>
              <a:rPr lang="ja-JP" altLang="en-US" sz="3100" dirty="0">
                <a:latin typeface="HGSｺﾞｼｯｸM" panose="020B0600000000000000" pitchFamily="50" charset="-128"/>
                <a:ea typeface="HGSｺﾞｼｯｸM" panose="020B0600000000000000" pitchFamily="50" charset="-128"/>
              </a:rPr>
              <a:t>道路防災対策の優先順位付けの検討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700" dirty="0">
                <a:latin typeface="HGSｺﾞｼｯｸM" panose="020B0600000000000000" pitchFamily="50" charset="-128"/>
                <a:ea typeface="HGSｺﾞｼｯｸM" panose="020B0600000000000000" pitchFamily="50" charset="-128"/>
              </a:rPr>
              <a:t>3</a:t>
            </a:r>
            <a:r>
              <a:rPr lang="ja-JP" altLang="en-US" sz="2200" dirty="0">
                <a:latin typeface="HGSｺﾞｼｯｸM" panose="020B0600000000000000" pitchFamily="50" charset="-128"/>
                <a:ea typeface="HGSｺﾞｼｯｸM" panose="020B0600000000000000" pitchFamily="50" charset="-128"/>
              </a:rPr>
              <a:t>）大阪府域の災害特性の把握（道路降雨災害　傾斜）</a:t>
            </a:r>
            <a:endParaRPr lang="ja-JP" altLang="en-US" sz="2200" dirty="0"/>
          </a:p>
        </p:txBody>
      </p:sp>
    </p:spTree>
    <p:extLst>
      <p:ext uri="{BB962C8B-B14F-4D97-AF65-F5344CB8AC3E}">
        <p14:creationId xmlns:p14="http://schemas.microsoft.com/office/powerpoint/2010/main" val="285114349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92</a:t>
            </a:fld>
            <a:endParaRPr kumimoji="1" lang="ja-JP" altLang="en-US"/>
          </a:p>
        </p:txBody>
      </p:sp>
      <p:sp>
        <p:nvSpPr>
          <p:cNvPr id="5" name="コンテンツ プレースホルダー 2"/>
          <p:cNvSpPr txBox="1">
            <a:spLocks/>
          </p:cNvSpPr>
          <p:nvPr/>
        </p:nvSpPr>
        <p:spPr>
          <a:xfrm>
            <a:off x="611561" y="1124744"/>
            <a:ext cx="8424936" cy="1184692"/>
          </a:xfrm>
          <a:prstGeom prst="rect">
            <a:avLst/>
          </a:prstGeom>
        </p:spPr>
        <p:txBody>
          <a:bodyPr>
            <a:noAutofit/>
          </a:bodyPr>
          <a:lst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a:lstStyle>
          <a:p>
            <a:pPr>
              <a:buFont typeface="Wingdings" panose="05000000000000000000" pitchFamily="2" charset="2"/>
              <a:buChar char="Ø"/>
            </a:pPr>
            <a:r>
              <a:rPr lang="en-US" altLang="ja-JP" sz="2000" dirty="0" smtClean="0">
                <a:latin typeface="+mn-ea"/>
              </a:rPr>
              <a:t>24</a:t>
            </a:r>
            <a:r>
              <a:rPr lang="ja-JP" altLang="en-US" sz="2000" dirty="0" smtClean="0">
                <a:latin typeface="+mn-ea"/>
              </a:rPr>
              <a:t>時間連続雨量における最大降雨量と災害の関係を</a:t>
            </a:r>
            <a:r>
              <a:rPr lang="ja-JP" altLang="en-US" sz="2000" dirty="0">
                <a:latin typeface="+mn-ea"/>
              </a:rPr>
              <a:t>整理した。</a:t>
            </a:r>
            <a:endParaRPr lang="en-US" altLang="ja-JP" sz="2000" dirty="0">
              <a:latin typeface="+mn-ea"/>
            </a:endParaRPr>
          </a:p>
          <a:p>
            <a:pPr>
              <a:buFont typeface="Wingdings" panose="05000000000000000000" pitchFamily="2" charset="2"/>
              <a:buChar char="Ø"/>
            </a:pPr>
            <a:r>
              <a:rPr lang="ja-JP" altLang="en-US" sz="2000" dirty="0">
                <a:latin typeface="+mn-ea"/>
              </a:rPr>
              <a:t>降雨量</a:t>
            </a:r>
            <a:r>
              <a:rPr lang="ja-JP" altLang="en-US" sz="2000" dirty="0" smtClean="0">
                <a:latin typeface="+mn-ea"/>
              </a:rPr>
              <a:t>は、災害</a:t>
            </a:r>
            <a:r>
              <a:rPr lang="ja-JP" altLang="en-US" sz="2000" dirty="0">
                <a:latin typeface="+mn-ea"/>
              </a:rPr>
              <a:t>位置から最も近い観測所から抽出した。</a:t>
            </a:r>
            <a:endParaRPr lang="en-US" altLang="ja-JP" sz="2000" dirty="0">
              <a:latin typeface="+mn-ea"/>
            </a:endParaRPr>
          </a:p>
          <a:p>
            <a:pPr>
              <a:buFont typeface="Wingdings" panose="05000000000000000000" pitchFamily="2" charset="2"/>
              <a:buChar char="Ø"/>
            </a:pPr>
            <a:r>
              <a:rPr lang="ja-JP" altLang="en-US" sz="2000" dirty="0" smtClean="0">
                <a:latin typeface="+mn-ea"/>
              </a:rPr>
              <a:t>降雨量が</a:t>
            </a:r>
            <a:r>
              <a:rPr lang="en-US" altLang="ja-JP" sz="2000" dirty="0" smtClean="0">
                <a:latin typeface="+mn-ea"/>
              </a:rPr>
              <a:t>250mm</a:t>
            </a:r>
            <a:r>
              <a:rPr lang="ja-JP" altLang="en-US" sz="2000" dirty="0" smtClean="0">
                <a:latin typeface="+mn-ea"/>
              </a:rPr>
              <a:t>を超えると、降雨</a:t>
            </a:r>
            <a:r>
              <a:rPr lang="ja-JP" altLang="en-US" sz="2000" dirty="0">
                <a:latin typeface="+mn-ea"/>
              </a:rPr>
              <a:t>イベント</a:t>
            </a:r>
            <a:r>
              <a:rPr lang="ja-JP" altLang="en-US" sz="2000" dirty="0" smtClean="0">
                <a:latin typeface="+mn-ea"/>
              </a:rPr>
              <a:t>１回あたりの災害数が多くなる。</a:t>
            </a:r>
            <a:endParaRPr lang="ja-JP" altLang="en-US" sz="2000" dirty="0">
              <a:latin typeface="+mn-ea"/>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1622" y="2309436"/>
            <a:ext cx="6232706" cy="4068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2279484" y="5157192"/>
            <a:ext cx="420308" cy="253916"/>
          </a:xfrm>
          <a:prstGeom prst="rect">
            <a:avLst/>
          </a:prstGeom>
          <a:noFill/>
          <a:ln>
            <a:noFill/>
            <a:prstDash val="solid"/>
          </a:ln>
        </p:spPr>
        <p:txBody>
          <a:bodyPr wrap="none" rtlCol="0">
            <a:spAutoFit/>
          </a:bodyPr>
          <a:lstStyle/>
          <a:p>
            <a:r>
              <a:rPr kumimoji="1" lang="en-US" altLang="ja-JP" sz="1050" dirty="0">
                <a:latin typeface="HGSｺﾞｼｯｸM" panose="020B0600000000000000" pitchFamily="50" charset="-128"/>
                <a:ea typeface="HGSｺﾞｼｯｸM" panose="020B0600000000000000" pitchFamily="50" charset="-128"/>
                <a:cs typeface="Meiryo UI" panose="020B0604030504040204" pitchFamily="50" charset="-128"/>
              </a:rPr>
              <a:t>2/2</a:t>
            </a:r>
            <a:endParaRPr kumimoji="1" lang="ja-JP" altLang="en-US" sz="105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8" name="テキスト ボックス 7"/>
          <p:cNvSpPr txBox="1"/>
          <p:nvPr/>
        </p:nvSpPr>
        <p:spPr>
          <a:xfrm>
            <a:off x="2986486" y="3823156"/>
            <a:ext cx="577402" cy="253916"/>
          </a:xfrm>
          <a:prstGeom prst="rect">
            <a:avLst/>
          </a:prstGeom>
          <a:noFill/>
          <a:ln>
            <a:noFill/>
            <a:prstDash val="solid"/>
          </a:ln>
        </p:spPr>
        <p:txBody>
          <a:bodyPr wrap="none" rtlCol="0">
            <a:spAutoFit/>
          </a:bodyPr>
          <a:lstStyle/>
          <a:p>
            <a:r>
              <a:rPr lang="en-US" altLang="ja-JP" sz="1050" dirty="0">
                <a:latin typeface="HGSｺﾞｼｯｸM" panose="020B0600000000000000" pitchFamily="50" charset="-128"/>
                <a:ea typeface="HGSｺﾞｼｯｸM" panose="020B0600000000000000" pitchFamily="50" charset="-128"/>
                <a:cs typeface="Meiryo UI" panose="020B0604030504040204" pitchFamily="50" charset="-128"/>
              </a:rPr>
              <a:t>15</a:t>
            </a:r>
            <a:r>
              <a:rPr kumimoji="1" lang="en-US" altLang="ja-JP" sz="1050" dirty="0">
                <a:latin typeface="HGSｺﾞｼｯｸM" panose="020B0600000000000000" pitchFamily="50" charset="-128"/>
                <a:ea typeface="HGSｺﾞｼｯｸM" panose="020B0600000000000000" pitchFamily="50" charset="-128"/>
                <a:cs typeface="Meiryo UI" panose="020B0604030504040204" pitchFamily="50" charset="-128"/>
              </a:rPr>
              <a:t>/11</a:t>
            </a:r>
            <a:endParaRPr kumimoji="1" lang="ja-JP" altLang="en-US" sz="105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テキスト ボックス 8"/>
          <p:cNvSpPr txBox="1"/>
          <p:nvPr/>
        </p:nvSpPr>
        <p:spPr>
          <a:xfrm>
            <a:off x="4066606" y="2492896"/>
            <a:ext cx="577402" cy="253916"/>
          </a:xfrm>
          <a:prstGeom prst="rect">
            <a:avLst/>
          </a:prstGeom>
          <a:noFill/>
          <a:ln>
            <a:noFill/>
            <a:prstDash val="solid"/>
          </a:ln>
        </p:spPr>
        <p:txBody>
          <a:bodyPr wrap="none" rtlCol="0">
            <a:spAutoFit/>
          </a:bodyPr>
          <a:lstStyle/>
          <a:p>
            <a:r>
              <a:rPr lang="en-US" altLang="ja-JP" sz="1050" dirty="0">
                <a:latin typeface="HGSｺﾞｼｯｸM" panose="020B0600000000000000" pitchFamily="50" charset="-128"/>
                <a:ea typeface="HGSｺﾞｼｯｸM" panose="020B0600000000000000" pitchFamily="50" charset="-128"/>
                <a:cs typeface="Meiryo UI" panose="020B0604030504040204" pitchFamily="50" charset="-128"/>
              </a:rPr>
              <a:t>30</a:t>
            </a:r>
            <a:r>
              <a:rPr kumimoji="1" lang="en-US" altLang="ja-JP" sz="1050" dirty="0">
                <a:latin typeface="HGSｺﾞｼｯｸM" panose="020B0600000000000000" pitchFamily="50" charset="-128"/>
                <a:ea typeface="HGSｺﾞｼｯｸM" panose="020B0600000000000000" pitchFamily="50" charset="-128"/>
                <a:cs typeface="Meiryo UI" panose="020B0604030504040204" pitchFamily="50" charset="-128"/>
              </a:rPr>
              <a:t>/15</a:t>
            </a:r>
            <a:endParaRPr kumimoji="1" lang="ja-JP" altLang="en-US" sz="105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0" name="テキスト ボックス 9"/>
          <p:cNvSpPr txBox="1"/>
          <p:nvPr/>
        </p:nvSpPr>
        <p:spPr>
          <a:xfrm>
            <a:off x="4371362" y="3619741"/>
            <a:ext cx="577402" cy="253916"/>
          </a:xfrm>
          <a:prstGeom prst="rect">
            <a:avLst/>
          </a:prstGeom>
          <a:noFill/>
          <a:ln>
            <a:noFill/>
            <a:prstDash val="solid"/>
          </a:ln>
        </p:spPr>
        <p:txBody>
          <a:bodyPr wrap="none" rtlCol="0">
            <a:spAutoFit/>
          </a:bodyPr>
          <a:lstStyle/>
          <a:p>
            <a:r>
              <a:rPr lang="en-US" altLang="ja-JP" sz="1050" dirty="0">
                <a:latin typeface="HGSｺﾞｼｯｸM" panose="020B0600000000000000" pitchFamily="50" charset="-128"/>
                <a:ea typeface="HGSｺﾞｼｯｸM" panose="020B0600000000000000" pitchFamily="50" charset="-128"/>
                <a:cs typeface="Meiryo UI" panose="020B0604030504040204" pitchFamily="50" charset="-128"/>
              </a:rPr>
              <a:t>17</a:t>
            </a:r>
            <a:r>
              <a:rPr kumimoji="1" lang="en-US" altLang="ja-JP" sz="1050" dirty="0">
                <a:latin typeface="HGSｺﾞｼｯｸM" panose="020B0600000000000000" pitchFamily="50" charset="-128"/>
                <a:ea typeface="HGSｺﾞｼｯｸM" panose="020B0600000000000000" pitchFamily="50" charset="-128"/>
                <a:cs typeface="Meiryo UI" panose="020B0604030504040204" pitchFamily="50" charset="-128"/>
              </a:rPr>
              <a:t>/10</a:t>
            </a:r>
            <a:endParaRPr kumimoji="1" lang="ja-JP" altLang="en-US" sz="105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1" name="テキスト ボックス 10"/>
          <p:cNvSpPr txBox="1"/>
          <p:nvPr/>
        </p:nvSpPr>
        <p:spPr>
          <a:xfrm>
            <a:off x="5132896" y="4074216"/>
            <a:ext cx="498855" cy="253916"/>
          </a:xfrm>
          <a:prstGeom prst="rect">
            <a:avLst/>
          </a:prstGeom>
          <a:noFill/>
          <a:ln>
            <a:noFill/>
            <a:prstDash val="solid"/>
          </a:ln>
        </p:spPr>
        <p:txBody>
          <a:bodyPr wrap="none" rtlCol="0">
            <a:spAutoFit/>
          </a:bodyPr>
          <a:lstStyle/>
          <a:p>
            <a:r>
              <a:rPr lang="en-US" altLang="ja-JP" sz="1050" dirty="0">
                <a:latin typeface="HGSｺﾞｼｯｸM" panose="020B0600000000000000" pitchFamily="50" charset="-128"/>
                <a:ea typeface="HGSｺﾞｼｯｸM" panose="020B0600000000000000" pitchFamily="50" charset="-128"/>
                <a:cs typeface="Meiryo UI" panose="020B0604030504040204" pitchFamily="50" charset="-128"/>
              </a:rPr>
              <a:t>13</a:t>
            </a:r>
            <a:r>
              <a:rPr kumimoji="1" lang="en-US" altLang="ja-JP" sz="1050" dirty="0">
                <a:latin typeface="HGSｺﾞｼｯｸM" panose="020B0600000000000000" pitchFamily="50" charset="-128"/>
                <a:ea typeface="HGSｺﾞｼｯｸM" panose="020B0600000000000000" pitchFamily="50" charset="-128"/>
                <a:cs typeface="Meiryo UI" panose="020B0604030504040204" pitchFamily="50" charset="-128"/>
              </a:rPr>
              <a:t>/7</a:t>
            </a:r>
            <a:endParaRPr kumimoji="1" lang="ja-JP" altLang="en-US" sz="105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2" name="テキスト ボックス 11"/>
          <p:cNvSpPr txBox="1"/>
          <p:nvPr/>
        </p:nvSpPr>
        <p:spPr>
          <a:xfrm>
            <a:off x="5846480" y="3247092"/>
            <a:ext cx="498855" cy="253916"/>
          </a:xfrm>
          <a:prstGeom prst="rect">
            <a:avLst/>
          </a:prstGeom>
          <a:noFill/>
          <a:ln>
            <a:noFill/>
            <a:prstDash val="solid"/>
          </a:ln>
        </p:spPr>
        <p:txBody>
          <a:bodyPr wrap="none" rtlCol="0">
            <a:spAutoFit/>
          </a:bodyPr>
          <a:lstStyle/>
          <a:p>
            <a:r>
              <a:rPr lang="en-US" altLang="ja-JP" sz="1050" dirty="0">
                <a:latin typeface="HGSｺﾞｼｯｸM" panose="020B0600000000000000" pitchFamily="50" charset="-128"/>
                <a:ea typeface="HGSｺﾞｼｯｸM" panose="020B0600000000000000" pitchFamily="50" charset="-128"/>
                <a:cs typeface="Meiryo UI" panose="020B0604030504040204" pitchFamily="50" charset="-128"/>
              </a:rPr>
              <a:t>21</a:t>
            </a:r>
            <a:r>
              <a:rPr kumimoji="1" lang="en-US" altLang="ja-JP" sz="1050" dirty="0">
                <a:latin typeface="HGSｺﾞｼｯｸM" panose="020B0600000000000000" pitchFamily="50" charset="-128"/>
                <a:ea typeface="HGSｺﾞｼｯｸM" panose="020B0600000000000000" pitchFamily="50" charset="-128"/>
                <a:cs typeface="Meiryo UI" panose="020B0604030504040204" pitchFamily="50" charset="-128"/>
              </a:rPr>
              <a:t>/3</a:t>
            </a:r>
            <a:endParaRPr kumimoji="1" lang="ja-JP" altLang="en-US" sz="105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3" name="テキスト ボックス 12"/>
          <p:cNvSpPr txBox="1"/>
          <p:nvPr/>
        </p:nvSpPr>
        <p:spPr>
          <a:xfrm>
            <a:off x="6671972" y="4736080"/>
            <a:ext cx="420308" cy="253916"/>
          </a:xfrm>
          <a:prstGeom prst="rect">
            <a:avLst/>
          </a:prstGeom>
          <a:noFill/>
          <a:ln>
            <a:noFill/>
            <a:prstDash val="solid"/>
          </a:ln>
        </p:spPr>
        <p:txBody>
          <a:bodyPr wrap="none" rtlCol="0">
            <a:spAutoFit/>
          </a:bodyPr>
          <a:lstStyle/>
          <a:p>
            <a:r>
              <a:rPr lang="en-US" altLang="ja-JP" sz="1050" dirty="0">
                <a:latin typeface="HGSｺﾞｼｯｸM" panose="020B0600000000000000" pitchFamily="50" charset="-128"/>
                <a:ea typeface="HGSｺﾞｼｯｸM" panose="020B0600000000000000" pitchFamily="50" charset="-128"/>
                <a:cs typeface="Meiryo UI" panose="020B0604030504040204" pitchFamily="50" charset="-128"/>
              </a:rPr>
              <a:t>6</a:t>
            </a:r>
            <a:r>
              <a:rPr kumimoji="1" lang="en-US" altLang="ja-JP" sz="1050" dirty="0">
                <a:latin typeface="HGSｺﾞｼｯｸM" panose="020B0600000000000000" pitchFamily="50" charset="-128"/>
                <a:ea typeface="HGSｺﾞｼｯｸM" panose="020B0600000000000000" pitchFamily="50" charset="-128"/>
                <a:cs typeface="Meiryo UI" panose="020B0604030504040204" pitchFamily="50" charset="-128"/>
              </a:rPr>
              <a:t>/1</a:t>
            </a:r>
            <a:endParaRPr kumimoji="1" lang="ja-JP" altLang="en-US" sz="105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4" name="テキスト ボックス 13"/>
          <p:cNvSpPr txBox="1"/>
          <p:nvPr/>
        </p:nvSpPr>
        <p:spPr>
          <a:xfrm>
            <a:off x="2843808" y="6366906"/>
            <a:ext cx="2787943" cy="253916"/>
          </a:xfrm>
          <a:prstGeom prst="rect">
            <a:avLst/>
          </a:prstGeom>
          <a:noFill/>
          <a:ln>
            <a:noFill/>
            <a:prstDash val="solid"/>
          </a:ln>
        </p:spPr>
        <p:txBody>
          <a:bodyPr wrap="none" rtlCol="0">
            <a:spAutoFit/>
          </a:bodyPr>
          <a:lstStyle/>
          <a:p>
            <a:r>
              <a:rPr lang="ja-JP" altLang="en-US" sz="1050" dirty="0">
                <a:latin typeface="HGSｺﾞｼｯｸM" panose="020B0600000000000000" pitchFamily="50" charset="-128"/>
                <a:ea typeface="HGSｺﾞｼｯｸM" panose="020B0600000000000000" pitchFamily="50" charset="-128"/>
                <a:cs typeface="Meiryo UI" panose="020B0604030504040204" pitchFamily="50" charset="-128"/>
              </a:rPr>
              <a:t>図中の</a:t>
            </a:r>
            <a:r>
              <a:rPr lang="en-US" altLang="ja-JP" sz="1050" dirty="0">
                <a:latin typeface="HGSｺﾞｼｯｸM" panose="020B0600000000000000" pitchFamily="50" charset="-128"/>
                <a:ea typeface="HGSｺﾞｼｯｸM" panose="020B0600000000000000" pitchFamily="50" charset="-128"/>
                <a:cs typeface="Meiryo UI" panose="020B0604030504040204" pitchFamily="50" charset="-128"/>
              </a:rPr>
              <a:t>2/2</a:t>
            </a:r>
            <a:r>
              <a:rPr lang="ja-JP" altLang="en-US" sz="1050" dirty="0">
                <a:latin typeface="HGSｺﾞｼｯｸM" panose="020B0600000000000000" pitchFamily="50" charset="-128"/>
                <a:ea typeface="HGSｺﾞｼｯｸM" panose="020B0600000000000000" pitchFamily="50" charset="-128"/>
                <a:cs typeface="Meiryo UI" panose="020B0604030504040204" pitchFamily="50" charset="-128"/>
              </a:rPr>
              <a:t>は，災害件数</a:t>
            </a:r>
            <a:r>
              <a:rPr lang="en-US" altLang="ja-JP" sz="105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050" dirty="0">
                <a:latin typeface="HGSｺﾞｼｯｸM" panose="020B0600000000000000" pitchFamily="50" charset="-128"/>
                <a:ea typeface="HGSｺﾞｼｯｸM" panose="020B0600000000000000" pitchFamily="50" charset="-128"/>
                <a:cs typeface="Meiryo UI" panose="020B0604030504040204" pitchFamily="50" charset="-128"/>
              </a:rPr>
              <a:t>降雨イベント回数</a:t>
            </a:r>
            <a:endParaRPr kumimoji="1" lang="ja-JP" altLang="en-US" sz="105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5" name="タイトル 1"/>
          <p:cNvSpPr txBox="1">
            <a:spLocks/>
          </p:cNvSpPr>
          <p:nvPr/>
        </p:nvSpPr>
        <p:spPr>
          <a:xfrm>
            <a:off x="457200" y="228600"/>
            <a:ext cx="8229600" cy="914400"/>
          </a:xfrm>
          <a:prstGeom prst="rect">
            <a:avLst/>
          </a:prstGeom>
        </p:spPr>
        <p:txBody>
          <a:bodyPr vert="horz" anchor="b" anchorCtr="0">
            <a:normAutofit fontScale="825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４．</a:t>
            </a:r>
            <a:r>
              <a:rPr lang="ja-JP" altLang="en-US" sz="3100" dirty="0">
                <a:latin typeface="HGSｺﾞｼｯｸM" panose="020B0600000000000000" pitchFamily="50" charset="-128"/>
                <a:ea typeface="HGSｺﾞｼｯｸM" panose="020B0600000000000000" pitchFamily="50" charset="-128"/>
              </a:rPr>
              <a:t>道路防災対策の優先順位付けの検討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700" dirty="0">
                <a:latin typeface="HGSｺﾞｼｯｸM" panose="020B0600000000000000" pitchFamily="50" charset="-128"/>
                <a:ea typeface="HGSｺﾞｼｯｸM" panose="020B0600000000000000" pitchFamily="50" charset="-128"/>
              </a:rPr>
              <a:t>3</a:t>
            </a:r>
            <a:r>
              <a:rPr lang="ja-JP" altLang="en-US" sz="2200" dirty="0">
                <a:latin typeface="HGSｺﾞｼｯｸM" panose="020B0600000000000000" pitchFamily="50" charset="-128"/>
                <a:ea typeface="HGSｺﾞｼｯｸM" panose="020B0600000000000000" pitchFamily="50" charset="-128"/>
              </a:rPr>
              <a:t>）大阪府域の災害特性の把握（道路降雨災害　</a:t>
            </a:r>
            <a:r>
              <a:rPr lang="ja-JP" altLang="en-US" sz="2200" dirty="0" smtClean="0">
                <a:latin typeface="HGSｺﾞｼｯｸM" panose="020B0600000000000000" pitchFamily="50" charset="-128"/>
                <a:ea typeface="HGSｺﾞｼｯｸM" panose="020B0600000000000000" pitchFamily="50" charset="-128"/>
              </a:rPr>
              <a:t>災害時</a:t>
            </a:r>
            <a:r>
              <a:rPr lang="en-US" altLang="ja-JP" sz="2200" dirty="0" smtClean="0">
                <a:latin typeface="HGSｺﾞｼｯｸM" panose="020B0600000000000000" pitchFamily="50" charset="-128"/>
                <a:ea typeface="HGSｺﾞｼｯｸM" panose="020B0600000000000000" pitchFamily="50" charset="-128"/>
              </a:rPr>
              <a:t>24</a:t>
            </a:r>
            <a:r>
              <a:rPr lang="ja-JP" altLang="en-US" sz="2200" dirty="0" smtClean="0">
                <a:latin typeface="HGSｺﾞｼｯｸM" panose="020B0600000000000000" pitchFamily="50" charset="-128"/>
                <a:ea typeface="HGSｺﾞｼｯｸM" panose="020B0600000000000000" pitchFamily="50" charset="-128"/>
              </a:rPr>
              <a:t>時間最大雨量）</a:t>
            </a:r>
            <a:endParaRPr lang="ja-JP" altLang="en-US" sz="2200" dirty="0"/>
          </a:p>
        </p:txBody>
      </p:sp>
    </p:spTree>
    <p:extLst>
      <p:ext uri="{BB962C8B-B14F-4D97-AF65-F5344CB8AC3E}">
        <p14:creationId xmlns:p14="http://schemas.microsoft.com/office/powerpoint/2010/main" val="291654995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93</a:t>
            </a:fld>
            <a:endParaRPr kumimoji="1" lang="ja-JP" altLang="en-US"/>
          </a:p>
        </p:txBody>
      </p:sp>
      <p:sp>
        <p:nvSpPr>
          <p:cNvPr id="8" name="コンテンツ プレースホルダー 2"/>
          <p:cNvSpPr txBox="1">
            <a:spLocks/>
          </p:cNvSpPr>
          <p:nvPr/>
        </p:nvSpPr>
        <p:spPr>
          <a:xfrm>
            <a:off x="977371" y="1196752"/>
            <a:ext cx="7483061" cy="1415222"/>
          </a:xfrm>
          <a:prstGeom prst="rect">
            <a:avLst/>
          </a:prstGeom>
        </p:spPr>
        <p:txBody>
          <a:bodyPr>
            <a:noAutofit/>
          </a:bodyPr>
          <a:lst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a:lstStyle>
          <a:p>
            <a:pPr>
              <a:buFont typeface="Wingdings" panose="05000000000000000000" pitchFamily="2" charset="2"/>
              <a:buChar char="Ø"/>
            </a:pPr>
            <a:r>
              <a:rPr lang="en-US" altLang="ja-JP" sz="2000" dirty="0" smtClean="0">
                <a:latin typeface="+mn-ea"/>
              </a:rPr>
              <a:t>10</a:t>
            </a:r>
            <a:r>
              <a:rPr lang="ja-JP" altLang="en-US" sz="2000" dirty="0" smtClean="0">
                <a:latin typeface="+mn-ea"/>
              </a:rPr>
              <a:t>年確率</a:t>
            </a:r>
            <a:r>
              <a:rPr lang="en-US" altLang="ja-JP" sz="2000" dirty="0" smtClean="0">
                <a:latin typeface="+mn-ea"/>
              </a:rPr>
              <a:t>24</a:t>
            </a:r>
            <a:r>
              <a:rPr lang="ja-JP" altLang="en-US" sz="2000" dirty="0" smtClean="0">
                <a:latin typeface="+mn-ea"/>
              </a:rPr>
              <a:t>時間雨量と災害の関係を</a:t>
            </a:r>
            <a:r>
              <a:rPr lang="ja-JP" altLang="en-US" sz="2000" dirty="0">
                <a:latin typeface="+mn-ea"/>
              </a:rPr>
              <a:t>整理した。</a:t>
            </a:r>
            <a:endParaRPr lang="en-US" altLang="ja-JP" sz="2000" dirty="0">
              <a:latin typeface="+mn-ea"/>
            </a:endParaRPr>
          </a:p>
          <a:p>
            <a:pPr>
              <a:buFont typeface="Wingdings" panose="05000000000000000000" pitchFamily="2" charset="2"/>
              <a:buChar char="Ø"/>
            </a:pPr>
            <a:r>
              <a:rPr lang="ja-JP" altLang="en-US" sz="2000" dirty="0">
                <a:latin typeface="+mn-ea"/>
              </a:rPr>
              <a:t>降雨量</a:t>
            </a:r>
            <a:r>
              <a:rPr lang="ja-JP" altLang="en-US" sz="2000" dirty="0" smtClean="0">
                <a:latin typeface="+mn-ea"/>
              </a:rPr>
              <a:t>は、災害</a:t>
            </a:r>
            <a:r>
              <a:rPr lang="ja-JP" altLang="en-US" sz="2000" dirty="0">
                <a:latin typeface="+mn-ea"/>
              </a:rPr>
              <a:t>位置から最も近い観測所から抽出した</a:t>
            </a:r>
            <a:r>
              <a:rPr lang="ja-JP" altLang="en-US" sz="2000" dirty="0" smtClean="0">
                <a:latin typeface="+mn-ea"/>
              </a:rPr>
              <a:t>。</a:t>
            </a:r>
            <a:endParaRPr lang="en-US" altLang="ja-JP" sz="2000" dirty="0" smtClean="0">
              <a:latin typeface="+mn-ea"/>
            </a:endParaRPr>
          </a:p>
          <a:p>
            <a:pPr>
              <a:buFont typeface="Wingdings" panose="05000000000000000000" pitchFamily="2" charset="2"/>
              <a:buChar char="Ø"/>
            </a:pPr>
            <a:r>
              <a:rPr lang="ja-JP" altLang="en-US" sz="2000" dirty="0" smtClean="0">
                <a:latin typeface="+mn-ea"/>
              </a:rPr>
              <a:t>確率降雨量が多くなるに従い災害も多くなる傾向にある。</a:t>
            </a:r>
            <a:endParaRPr lang="en-US" altLang="ja-JP" sz="2000" dirty="0" smtClean="0">
              <a:latin typeface="+mn-ea"/>
            </a:endParaRPr>
          </a:p>
        </p:txBody>
      </p:sp>
      <p:sp>
        <p:nvSpPr>
          <p:cNvPr id="9" name="タイトル 1"/>
          <p:cNvSpPr txBox="1">
            <a:spLocks/>
          </p:cNvSpPr>
          <p:nvPr/>
        </p:nvSpPr>
        <p:spPr>
          <a:xfrm>
            <a:off x="457200" y="228600"/>
            <a:ext cx="8229600" cy="914400"/>
          </a:xfrm>
          <a:prstGeom prst="rect">
            <a:avLst/>
          </a:prstGeom>
        </p:spPr>
        <p:txBody>
          <a:bodyPr vert="horz" anchor="b" anchorCtr="0">
            <a:normAutofit fontScale="825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４．</a:t>
            </a:r>
            <a:r>
              <a:rPr lang="ja-JP" altLang="en-US" sz="3100" dirty="0">
                <a:latin typeface="HGSｺﾞｼｯｸM" panose="020B0600000000000000" pitchFamily="50" charset="-128"/>
                <a:ea typeface="HGSｺﾞｼｯｸM" panose="020B0600000000000000" pitchFamily="50" charset="-128"/>
              </a:rPr>
              <a:t>道路防災対策の優先順位付けの検討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700" dirty="0">
                <a:latin typeface="HGSｺﾞｼｯｸM" panose="020B0600000000000000" pitchFamily="50" charset="-128"/>
                <a:ea typeface="HGSｺﾞｼｯｸM" panose="020B0600000000000000" pitchFamily="50" charset="-128"/>
              </a:rPr>
              <a:t>3</a:t>
            </a:r>
            <a:r>
              <a:rPr lang="ja-JP" altLang="en-US" sz="2200" dirty="0">
                <a:latin typeface="HGSｺﾞｼｯｸM" panose="020B0600000000000000" pitchFamily="50" charset="-128"/>
                <a:ea typeface="HGSｺﾞｼｯｸM" panose="020B0600000000000000" pitchFamily="50" charset="-128"/>
              </a:rPr>
              <a:t>）大阪府域の災害特性の把握（道路降雨災害　</a:t>
            </a:r>
            <a:r>
              <a:rPr lang="en-US" altLang="ja-JP" sz="2200" dirty="0" smtClean="0">
                <a:latin typeface="HGSｺﾞｼｯｸM" panose="020B0600000000000000" pitchFamily="50" charset="-128"/>
                <a:ea typeface="HGSｺﾞｼｯｸM" panose="020B0600000000000000" pitchFamily="50" charset="-128"/>
              </a:rPr>
              <a:t>10</a:t>
            </a:r>
            <a:r>
              <a:rPr lang="ja-JP" altLang="en-US" sz="2200" dirty="0" smtClean="0">
                <a:latin typeface="HGSｺﾞｼｯｸM" panose="020B0600000000000000" pitchFamily="50" charset="-128"/>
                <a:ea typeface="HGSｺﾞｼｯｸM" panose="020B0600000000000000" pitchFamily="50" charset="-128"/>
              </a:rPr>
              <a:t>年確率</a:t>
            </a:r>
            <a:r>
              <a:rPr lang="en-US" altLang="ja-JP" sz="2200" dirty="0" smtClean="0">
                <a:latin typeface="HGSｺﾞｼｯｸM" panose="020B0600000000000000" pitchFamily="50" charset="-128"/>
                <a:ea typeface="HGSｺﾞｼｯｸM" panose="020B0600000000000000" pitchFamily="50" charset="-128"/>
              </a:rPr>
              <a:t>24</a:t>
            </a:r>
            <a:r>
              <a:rPr lang="ja-JP" altLang="en-US" sz="2200" dirty="0" smtClean="0">
                <a:latin typeface="HGSｺﾞｼｯｸM" panose="020B0600000000000000" pitchFamily="50" charset="-128"/>
                <a:ea typeface="HGSｺﾞｼｯｸM" panose="020B0600000000000000" pitchFamily="50" charset="-128"/>
              </a:rPr>
              <a:t>時間雨量）</a:t>
            </a:r>
            <a:endParaRPr lang="ja-JP" altLang="en-US" sz="2200" dirty="0"/>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2420888"/>
            <a:ext cx="5976664" cy="391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513848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94</a:t>
            </a:fld>
            <a:endParaRPr kumimoji="1" lang="ja-JP" altLang="en-US"/>
          </a:p>
        </p:txBody>
      </p:sp>
      <p:graphicFrame>
        <p:nvGraphicFramePr>
          <p:cNvPr id="5" name="表 4"/>
          <p:cNvGraphicFramePr>
            <a:graphicFrameLocks noGrp="1"/>
          </p:cNvGraphicFramePr>
          <p:nvPr>
            <p:extLst>
              <p:ext uri="{D42A27DB-BD31-4B8C-83A1-F6EECF244321}">
                <p14:modId xmlns:p14="http://schemas.microsoft.com/office/powerpoint/2010/main" val="879970108"/>
              </p:ext>
            </p:extLst>
          </p:nvPr>
        </p:nvGraphicFramePr>
        <p:xfrm>
          <a:off x="456672" y="2421216"/>
          <a:ext cx="4067101" cy="1112520"/>
        </p:xfrm>
        <a:graphic>
          <a:graphicData uri="http://schemas.openxmlformats.org/drawingml/2006/table">
            <a:tbl>
              <a:tblPr firstRow="1" bandRow="1">
                <a:tableStyleId>{5C22544A-7EE6-4342-B048-85BDC9FD1C3A}</a:tableStyleId>
              </a:tblPr>
              <a:tblGrid>
                <a:gridCol w="1355700">
                  <a:extLst>
                    <a:ext uri="{9D8B030D-6E8A-4147-A177-3AD203B41FA5}">
                      <a16:colId xmlns="" xmlns:a16="http://schemas.microsoft.com/office/drawing/2014/main" val="20000"/>
                    </a:ext>
                  </a:extLst>
                </a:gridCol>
                <a:gridCol w="927585">
                  <a:extLst>
                    <a:ext uri="{9D8B030D-6E8A-4147-A177-3AD203B41FA5}">
                      <a16:colId xmlns="" xmlns:a16="http://schemas.microsoft.com/office/drawing/2014/main" val="20001"/>
                    </a:ext>
                  </a:extLst>
                </a:gridCol>
                <a:gridCol w="1783816">
                  <a:extLst>
                    <a:ext uri="{9D8B030D-6E8A-4147-A177-3AD203B41FA5}">
                      <a16:colId xmlns="" xmlns:a16="http://schemas.microsoft.com/office/drawing/2014/main" val="20002"/>
                    </a:ext>
                  </a:extLst>
                </a:gridCol>
              </a:tblGrid>
              <a:tr h="370840">
                <a:tc>
                  <a:txBody>
                    <a:bodyPr/>
                    <a:lstStyle/>
                    <a:p>
                      <a:endParaRPr kumimoji="1" lang="ja-JP" altLang="en-US" sz="1400" dirty="0"/>
                    </a:p>
                  </a:txBody>
                  <a:tcPr/>
                </a:tc>
                <a:tc>
                  <a:txBody>
                    <a:bodyPr/>
                    <a:lstStyle/>
                    <a:p>
                      <a:pPr algn="ctr"/>
                      <a:r>
                        <a:rPr kumimoji="1" lang="ja-JP" altLang="en-US" sz="1400" dirty="0"/>
                        <a:t>災害数</a:t>
                      </a:r>
                    </a:p>
                  </a:txBody>
                  <a:tcPr/>
                </a:tc>
                <a:tc>
                  <a:txBody>
                    <a:bodyPr/>
                    <a:lstStyle/>
                    <a:p>
                      <a:pPr algn="ctr"/>
                      <a:r>
                        <a:rPr kumimoji="1" lang="ja-JP" altLang="en-US" sz="1400" dirty="0"/>
                        <a:t>検討対象災害数</a:t>
                      </a:r>
                    </a:p>
                  </a:txBody>
                  <a:tcPr/>
                </a:tc>
                <a:extLst>
                  <a:ext uri="{0D108BD9-81ED-4DB2-BD59-A6C34878D82A}">
                    <a16:rowId xmlns="" xmlns:a16="http://schemas.microsoft.com/office/drawing/2014/main" val="10000"/>
                  </a:ext>
                </a:extLst>
              </a:tr>
              <a:tr h="370840">
                <a:tc>
                  <a:txBody>
                    <a:bodyPr/>
                    <a:lstStyle/>
                    <a:p>
                      <a:r>
                        <a:rPr kumimoji="1" lang="ja-JP" altLang="en-US" sz="1400" dirty="0"/>
                        <a:t>道路関係</a:t>
                      </a:r>
                    </a:p>
                  </a:txBody>
                  <a:tcPr/>
                </a:tc>
                <a:tc>
                  <a:txBody>
                    <a:bodyPr/>
                    <a:lstStyle/>
                    <a:p>
                      <a:pPr algn="ctr"/>
                      <a:r>
                        <a:rPr kumimoji="1" lang="en-US" altLang="ja-JP" sz="1400" dirty="0"/>
                        <a:t>104</a:t>
                      </a:r>
                      <a:endParaRPr kumimoji="1" lang="ja-JP" altLang="en-US" sz="1400" dirty="0"/>
                    </a:p>
                  </a:txBody>
                  <a:tcPr/>
                </a:tc>
                <a:tc>
                  <a:txBody>
                    <a:bodyPr/>
                    <a:lstStyle/>
                    <a:p>
                      <a:pPr algn="ctr"/>
                      <a:r>
                        <a:rPr kumimoji="1" lang="en-US" altLang="ja-JP" sz="1400" dirty="0"/>
                        <a:t>104</a:t>
                      </a:r>
                      <a:endParaRPr kumimoji="1" lang="ja-JP" altLang="en-US" sz="1400" dirty="0"/>
                    </a:p>
                  </a:txBody>
                  <a:tcPr/>
                </a:tc>
                <a:extLst>
                  <a:ext uri="{0D108BD9-81ED-4DB2-BD59-A6C34878D82A}">
                    <a16:rowId xmlns="" xmlns:a16="http://schemas.microsoft.com/office/drawing/2014/main" val="10001"/>
                  </a:ext>
                </a:extLst>
              </a:tr>
              <a:tr h="370840">
                <a:tc>
                  <a:txBody>
                    <a:bodyPr/>
                    <a:lstStyle/>
                    <a:p>
                      <a:r>
                        <a:rPr kumimoji="1" lang="ja-JP" altLang="en-US" sz="1400" dirty="0"/>
                        <a:t>砂防関係</a:t>
                      </a:r>
                    </a:p>
                  </a:txBody>
                  <a:tcPr/>
                </a:tc>
                <a:tc>
                  <a:txBody>
                    <a:bodyPr/>
                    <a:lstStyle/>
                    <a:p>
                      <a:pPr algn="ctr"/>
                      <a:r>
                        <a:rPr kumimoji="1" lang="en-US" altLang="ja-JP" sz="1400" dirty="0"/>
                        <a:t>330</a:t>
                      </a:r>
                      <a:endParaRPr kumimoji="1" lang="ja-JP" altLang="en-US" sz="1400" dirty="0"/>
                    </a:p>
                  </a:txBody>
                  <a:tcPr/>
                </a:tc>
                <a:tc>
                  <a:txBody>
                    <a:bodyPr/>
                    <a:lstStyle/>
                    <a:p>
                      <a:pPr algn="ctr"/>
                      <a:r>
                        <a:rPr kumimoji="1" lang="en-US" altLang="ja-JP" sz="1400" dirty="0"/>
                        <a:t>246</a:t>
                      </a:r>
                      <a:endParaRPr kumimoji="1" lang="ja-JP" altLang="en-US" sz="1400" dirty="0"/>
                    </a:p>
                  </a:txBody>
                  <a:tcPr/>
                </a:tc>
                <a:extLst>
                  <a:ext uri="{0D108BD9-81ED-4DB2-BD59-A6C34878D82A}">
                    <a16:rowId xmlns="" xmlns:a16="http://schemas.microsoft.com/office/drawing/2014/main" val="10002"/>
                  </a:ext>
                </a:extLst>
              </a:tr>
            </a:tbl>
          </a:graphicData>
        </a:graphic>
      </p:graphicFrame>
      <p:sp>
        <p:nvSpPr>
          <p:cNvPr id="10" name="タイトル 1"/>
          <p:cNvSpPr txBox="1">
            <a:spLocks/>
          </p:cNvSpPr>
          <p:nvPr/>
        </p:nvSpPr>
        <p:spPr>
          <a:xfrm>
            <a:off x="457200" y="228600"/>
            <a:ext cx="8507288" cy="914400"/>
          </a:xfrm>
          <a:prstGeom prst="rect">
            <a:avLst/>
          </a:prstGeom>
        </p:spPr>
        <p:txBody>
          <a:bodyPr vert="horz" anchor="b" anchorCtr="0">
            <a:normAutofit fontScale="975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４．</a:t>
            </a:r>
            <a:r>
              <a:rPr lang="ja-JP" altLang="en-US" sz="3100" dirty="0">
                <a:latin typeface="HGSｺﾞｼｯｸM" panose="020B0600000000000000" pitchFamily="50" charset="-128"/>
                <a:ea typeface="HGSｺﾞｼｯｸM" panose="020B0600000000000000" pitchFamily="50" charset="-128"/>
              </a:rPr>
              <a:t>道路防災対策の優先順位付けの検討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700" dirty="0">
                <a:latin typeface="HGSｺﾞｼｯｸM" panose="020B0600000000000000" pitchFamily="50" charset="-128"/>
                <a:ea typeface="HGSｺﾞｼｯｸM" panose="020B0600000000000000" pitchFamily="50" charset="-128"/>
              </a:rPr>
              <a:t>3</a:t>
            </a:r>
            <a:r>
              <a:rPr lang="ja-JP" altLang="en-US" sz="2200" dirty="0">
                <a:latin typeface="HGSｺﾞｼｯｸM" panose="020B0600000000000000" pitchFamily="50" charset="-128"/>
                <a:ea typeface="HGSｺﾞｼｯｸM" panose="020B0600000000000000" pitchFamily="50" charset="-128"/>
              </a:rPr>
              <a:t>）大阪府域</a:t>
            </a:r>
            <a:r>
              <a:rPr lang="ja-JP" altLang="en-US" sz="2200" dirty="0" smtClean="0">
                <a:latin typeface="HGSｺﾞｼｯｸM" panose="020B0600000000000000" pitchFamily="50" charset="-128"/>
                <a:ea typeface="HGSｺﾞｼｯｸM" panose="020B0600000000000000" pitchFamily="50" charset="-128"/>
              </a:rPr>
              <a:t>の災害</a:t>
            </a:r>
            <a:r>
              <a:rPr lang="ja-JP" altLang="en-US" sz="2200" dirty="0">
                <a:latin typeface="HGSｺﾞｼｯｸM" panose="020B0600000000000000" pitchFamily="50" charset="-128"/>
                <a:ea typeface="HGSｺﾞｼｯｸM" panose="020B0600000000000000" pitchFamily="50" charset="-128"/>
              </a:rPr>
              <a:t>特性の</a:t>
            </a:r>
            <a:r>
              <a:rPr lang="ja-JP" altLang="en-US" sz="2200" dirty="0" smtClean="0">
                <a:latin typeface="HGSｺﾞｼｯｸM" panose="020B0600000000000000" pitchFamily="50" charset="-128"/>
                <a:ea typeface="HGSｺﾞｼｯｸM" panose="020B0600000000000000" pitchFamily="50" charset="-128"/>
              </a:rPr>
              <a:t>把握（</a:t>
            </a:r>
            <a:r>
              <a:rPr lang="ja-JP" altLang="en-US" sz="2200" dirty="0">
                <a:latin typeface="HGSｺﾞｼｯｸM" panose="020B0600000000000000" pitchFamily="50" charset="-128"/>
                <a:ea typeface="HGSｺﾞｼｯｸM" panose="020B0600000000000000" pitchFamily="50" charset="-128"/>
              </a:rPr>
              <a:t>降雨災害）</a:t>
            </a:r>
            <a:endParaRPr lang="ja-JP" altLang="en-US" sz="2200" dirty="0"/>
          </a:p>
        </p:txBody>
      </p:sp>
      <p:sp>
        <p:nvSpPr>
          <p:cNvPr id="11" name="テキスト ボックス 10"/>
          <p:cNvSpPr txBox="1"/>
          <p:nvPr/>
        </p:nvSpPr>
        <p:spPr>
          <a:xfrm>
            <a:off x="365212" y="3713936"/>
            <a:ext cx="4710844" cy="2031325"/>
          </a:xfrm>
          <a:prstGeom prst="rect">
            <a:avLst/>
          </a:prstGeom>
          <a:noFill/>
          <a:ln>
            <a:noFill/>
            <a:prstDash val="solid"/>
          </a:ln>
        </p:spPr>
        <p:txBody>
          <a:bodyPr wrap="square" rtlCol="0">
            <a:spAutoFit/>
          </a:bodyPr>
          <a:lstStyle/>
          <a:p>
            <a:pPr marL="285750" indent="-285750">
              <a:buFont typeface="Wingdings" panose="05000000000000000000" pitchFamily="2" charset="2"/>
              <a:buChar char="Ø"/>
            </a:pPr>
            <a:r>
              <a:rPr kumimoji="1" lang="ja-JP" altLang="en-US" dirty="0">
                <a:latin typeface="+mn-ea"/>
                <a:cs typeface="Meiryo UI" panose="020B0604030504040204" pitchFamily="50" charset="-128"/>
              </a:rPr>
              <a:t>災害数：収集災害数（位置が確定のみ）</a:t>
            </a:r>
            <a:endParaRPr kumimoji="1" lang="en-US" altLang="ja-JP" dirty="0">
              <a:latin typeface="+mn-ea"/>
              <a:cs typeface="Meiryo UI" panose="020B0604030504040204" pitchFamily="50" charset="-128"/>
            </a:endParaRPr>
          </a:p>
          <a:p>
            <a:pPr marL="285750" indent="-285750">
              <a:buFont typeface="Wingdings" panose="05000000000000000000" pitchFamily="2" charset="2"/>
              <a:buChar char="Ø"/>
            </a:pPr>
            <a:r>
              <a:rPr kumimoji="1" lang="ja-JP" altLang="en-US" dirty="0">
                <a:latin typeface="+mn-ea"/>
                <a:cs typeface="Meiryo UI" panose="020B0604030504040204" pitchFamily="50" charset="-128"/>
              </a:rPr>
              <a:t>検討対象災害数：</a:t>
            </a:r>
            <a:endParaRPr kumimoji="1" lang="en-US" altLang="ja-JP" dirty="0">
              <a:latin typeface="+mn-ea"/>
              <a:cs typeface="Meiryo UI" panose="020B0604030504040204" pitchFamily="50" charset="-128"/>
            </a:endParaRPr>
          </a:p>
          <a:p>
            <a:pPr marL="361950"/>
            <a:r>
              <a:rPr kumimoji="1" lang="ja-JP" altLang="en-US" dirty="0">
                <a:latin typeface="+mn-ea"/>
                <a:cs typeface="Meiryo UI" panose="020B0604030504040204" pitchFamily="50" charset="-128"/>
              </a:rPr>
              <a:t>　砂防関係の災害で以下の災害を除く</a:t>
            </a:r>
            <a:endParaRPr kumimoji="1" lang="en-US" altLang="ja-JP" dirty="0">
              <a:latin typeface="+mn-ea"/>
              <a:cs typeface="Meiryo UI" panose="020B0604030504040204" pitchFamily="50" charset="-128"/>
            </a:endParaRPr>
          </a:p>
          <a:p>
            <a:pPr marL="447675"/>
            <a:r>
              <a:rPr lang="ja-JP" altLang="en-US" dirty="0">
                <a:latin typeface="+mn-ea"/>
                <a:cs typeface="Meiryo UI" panose="020B0604030504040204" pitchFamily="50" charset="-128"/>
              </a:rPr>
              <a:t>　　道路関係と重なるもの　</a:t>
            </a:r>
            <a:endParaRPr lang="en-US" altLang="ja-JP" dirty="0">
              <a:latin typeface="+mn-ea"/>
              <a:cs typeface="Meiryo UI" panose="020B0604030504040204" pitchFamily="50" charset="-128"/>
            </a:endParaRPr>
          </a:p>
          <a:p>
            <a:pPr marL="447675"/>
            <a:r>
              <a:rPr lang="ja-JP" altLang="en-US" dirty="0">
                <a:latin typeface="+mn-ea"/>
                <a:cs typeface="Meiryo UI" panose="020B0604030504040204" pitchFamily="50" charset="-128"/>
              </a:rPr>
              <a:t>　　災害年月日が不明なもの</a:t>
            </a:r>
            <a:endParaRPr lang="en-US" altLang="ja-JP" dirty="0">
              <a:latin typeface="+mn-ea"/>
              <a:cs typeface="Meiryo UI" panose="020B0604030504040204" pitchFamily="50" charset="-128"/>
            </a:endParaRPr>
          </a:p>
          <a:p>
            <a:pPr marL="714375" indent="-266700"/>
            <a:r>
              <a:rPr lang="ja-JP" altLang="en-US" dirty="0">
                <a:latin typeface="+mn-ea"/>
                <a:cs typeface="Meiryo UI" panose="020B0604030504040204" pitchFamily="50" charset="-128"/>
              </a:rPr>
              <a:t>　　</a:t>
            </a:r>
            <a:r>
              <a:rPr lang="ja-JP" altLang="en-US" dirty="0" smtClean="0">
                <a:latin typeface="+mn-ea"/>
                <a:cs typeface="Meiryo UI" panose="020B0604030504040204" pitchFamily="50" charset="-128"/>
              </a:rPr>
              <a:t>倒木、護岸</a:t>
            </a:r>
            <a:r>
              <a:rPr lang="ja-JP" altLang="en-US" dirty="0">
                <a:latin typeface="+mn-ea"/>
                <a:cs typeface="Meiryo UI" panose="020B0604030504040204" pitchFamily="50" charset="-128"/>
              </a:rPr>
              <a:t>崩壊など斜面災害と明らかに異なるもの</a:t>
            </a:r>
            <a:endParaRPr lang="en-US" altLang="ja-JP" dirty="0">
              <a:latin typeface="+mn-ea"/>
              <a:cs typeface="Meiryo UI" panose="020B0604030504040204" pitchFamily="50" charset="-128"/>
            </a:endParaRPr>
          </a:p>
        </p:txBody>
      </p:sp>
      <p:sp>
        <p:nvSpPr>
          <p:cNvPr id="6" name="テキスト ボックス 5"/>
          <p:cNvSpPr txBox="1"/>
          <p:nvPr/>
        </p:nvSpPr>
        <p:spPr>
          <a:xfrm>
            <a:off x="323528" y="1412776"/>
            <a:ext cx="4715172" cy="646331"/>
          </a:xfrm>
          <a:prstGeom prst="rect">
            <a:avLst/>
          </a:prstGeom>
          <a:noFill/>
          <a:ln>
            <a:noFill/>
            <a:prstDash val="solid"/>
          </a:ln>
        </p:spPr>
        <p:txBody>
          <a:bodyPr wrap="square" rtlCol="0">
            <a:spAutoFit/>
          </a:bodyPr>
          <a:lstStyle/>
          <a:p>
            <a:pPr marL="285750" indent="-285750">
              <a:buFont typeface="Wingdings" panose="05000000000000000000" pitchFamily="2" charset="2"/>
              <a:buChar char="Ø"/>
            </a:pPr>
            <a:r>
              <a:rPr lang="ja-JP" altLang="en-US" dirty="0">
                <a:latin typeface="+mn-ea"/>
                <a:cs typeface="Meiryo UI" panose="020B0604030504040204" pitchFamily="50" charset="-128"/>
              </a:rPr>
              <a:t>検討対象：道路関係（前述</a:t>
            </a:r>
            <a:r>
              <a:rPr lang="ja-JP" altLang="en-US" dirty="0" smtClean="0">
                <a:latin typeface="+mn-ea"/>
                <a:cs typeface="Meiryo UI" panose="020B0604030504040204" pitchFamily="50" charset="-128"/>
              </a:rPr>
              <a:t>）、砂防</a:t>
            </a:r>
            <a:r>
              <a:rPr lang="ja-JP" altLang="en-US" dirty="0">
                <a:latin typeface="+mn-ea"/>
                <a:cs typeface="Meiryo UI" panose="020B0604030504040204" pitchFamily="50" charset="-128"/>
              </a:rPr>
              <a:t>関係</a:t>
            </a:r>
            <a:endParaRPr lang="en-US" altLang="ja-JP" dirty="0">
              <a:latin typeface="+mn-ea"/>
              <a:cs typeface="Meiryo UI" panose="020B0604030504040204" pitchFamily="50" charset="-128"/>
            </a:endParaRPr>
          </a:p>
          <a:p>
            <a:r>
              <a:rPr kumimoji="1" lang="ja-JP" altLang="en-US" dirty="0" smtClean="0">
                <a:latin typeface="+mn-ea"/>
                <a:cs typeface="Meiryo UI" panose="020B0604030504040204" pitchFamily="50" charset="-128"/>
              </a:rPr>
              <a:t>　　</a:t>
            </a:r>
            <a:r>
              <a:rPr kumimoji="1" lang="ja-JP" altLang="en-US" dirty="0">
                <a:latin typeface="+mn-ea"/>
                <a:cs typeface="Meiryo UI" panose="020B0604030504040204" pitchFamily="50" charset="-128"/>
              </a:rPr>
              <a:t>　　　　</a:t>
            </a:r>
            <a:r>
              <a:rPr kumimoji="1" lang="en-US" altLang="ja-JP" dirty="0" smtClean="0">
                <a:latin typeface="+mn-ea"/>
                <a:cs typeface="Meiryo UI" panose="020B0604030504040204" pitchFamily="50" charset="-128"/>
              </a:rPr>
              <a:t>1994</a:t>
            </a:r>
            <a:r>
              <a:rPr kumimoji="1" lang="ja-JP" altLang="en-US" dirty="0">
                <a:latin typeface="+mn-ea"/>
                <a:cs typeface="Meiryo UI" panose="020B0604030504040204" pitchFamily="50" charset="-128"/>
              </a:rPr>
              <a:t>～</a:t>
            </a:r>
            <a:r>
              <a:rPr kumimoji="1" lang="en-US" altLang="ja-JP" dirty="0">
                <a:latin typeface="+mn-ea"/>
                <a:cs typeface="Meiryo UI" panose="020B0604030504040204" pitchFamily="50" charset="-128"/>
              </a:rPr>
              <a:t>2015</a:t>
            </a:r>
            <a:r>
              <a:rPr kumimoji="1" lang="ja-JP" altLang="en-US" dirty="0">
                <a:latin typeface="+mn-ea"/>
                <a:cs typeface="Meiryo UI" panose="020B0604030504040204" pitchFamily="50" charset="-128"/>
              </a:rPr>
              <a:t>年までの降雨による災害</a:t>
            </a:r>
            <a:endParaRPr kumimoji="1" lang="en-US" altLang="ja-JP" dirty="0">
              <a:latin typeface="+mn-ea"/>
              <a:cs typeface="Meiryo UI" panose="020B0604030504040204" pitchFamily="50" charset="-128"/>
            </a:endParaRPr>
          </a:p>
        </p:txBody>
      </p:sp>
      <p:pic>
        <p:nvPicPr>
          <p:cNvPr id="19459" name="Picture 3" descr="E:\E_back\hamada\H28\大阪府\確率降雨\画像20170123\saigai.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8700" y="1556792"/>
            <a:ext cx="3649232" cy="4512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60494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4319" y="1988840"/>
            <a:ext cx="3505200" cy="2090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4319" y="4119258"/>
            <a:ext cx="3505200" cy="2090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95</a:t>
            </a:fld>
            <a:endParaRPr kumimoji="1" lang="ja-JP" altLang="en-US"/>
          </a:p>
        </p:txBody>
      </p:sp>
      <p:sp>
        <p:nvSpPr>
          <p:cNvPr id="6" name="テキスト ボックス 5"/>
          <p:cNvSpPr txBox="1"/>
          <p:nvPr/>
        </p:nvSpPr>
        <p:spPr>
          <a:xfrm>
            <a:off x="8259265" y="1988840"/>
            <a:ext cx="640507" cy="276999"/>
          </a:xfrm>
          <a:prstGeom prst="rect">
            <a:avLst/>
          </a:prstGeom>
          <a:solidFill>
            <a:schemeClr val="bg1"/>
          </a:solidFill>
          <a:ln>
            <a:solidFill>
              <a:schemeClr val="tx1"/>
            </a:solidFill>
            <a:prstDash val="solid"/>
          </a:ln>
        </p:spPr>
        <p:txBody>
          <a:bodyPr wrap="square" rtlCol="0">
            <a:spAutoFit/>
          </a:bodyPr>
          <a:lstStyle/>
          <a:p>
            <a:r>
              <a:rPr kumimoji="1" lang="ja-JP" altLang="en-US" sz="600" dirty="0">
                <a:latin typeface="HGSｺﾞｼｯｸM" panose="020B0600000000000000" pitchFamily="50" charset="-128"/>
                <a:ea typeface="HGSｺﾞｼｯｸM" panose="020B0600000000000000" pitchFamily="50" charset="-128"/>
                <a:cs typeface="Meiryo UI" panose="020B0604030504040204" pitchFamily="50" charset="-128"/>
              </a:rPr>
              <a:t>メッシュ当りの災害件数</a:t>
            </a:r>
          </a:p>
        </p:txBody>
      </p:sp>
      <p:sp>
        <p:nvSpPr>
          <p:cNvPr id="11" name="テキスト ボックス 10"/>
          <p:cNvSpPr txBox="1"/>
          <p:nvPr/>
        </p:nvSpPr>
        <p:spPr>
          <a:xfrm>
            <a:off x="8272272" y="4119258"/>
            <a:ext cx="640507" cy="276999"/>
          </a:xfrm>
          <a:prstGeom prst="rect">
            <a:avLst/>
          </a:prstGeom>
          <a:solidFill>
            <a:schemeClr val="bg1"/>
          </a:solidFill>
          <a:ln>
            <a:solidFill>
              <a:schemeClr val="tx1"/>
            </a:solidFill>
            <a:prstDash val="solid"/>
          </a:ln>
        </p:spPr>
        <p:txBody>
          <a:bodyPr wrap="square" rtlCol="0">
            <a:spAutoFit/>
          </a:bodyPr>
          <a:lstStyle/>
          <a:p>
            <a:r>
              <a:rPr kumimoji="1" lang="ja-JP" altLang="en-US" sz="600" dirty="0">
                <a:latin typeface="HGSｺﾞｼｯｸM" panose="020B0600000000000000" pitchFamily="50" charset="-128"/>
                <a:ea typeface="HGSｺﾞｼｯｸM" panose="020B0600000000000000" pitchFamily="50" charset="-128"/>
                <a:cs typeface="Meiryo UI" panose="020B0604030504040204" pitchFamily="50" charset="-128"/>
              </a:rPr>
              <a:t>メッシュ当りの災害件数</a:t>
            </a:r>
          </a:p>
        </p:txBody>
      </p:sp>
      <p:sp>
        <p:nvSpPr>
          <p:cNvPr id="8" name="テキスト ボックス 7"/>
          <p:cNvSpPr txBox="1"/>
          <p:nvPr/>
        </p:nvSpPr>
        <p:spPr>
          <a:xfrm>
            <a:off x="899592" y="1270501"/>
            <a:ext cx="7757801" cy="646331"/>
          </a:xfrm>
          <a:prstGeom prst="rect">
            <a:avLst/>
          </a:prstGeom>
          <a:solidFill>
            <a:schemeClr val="bg1"/>
          </a:solidFill>
          <a:ln>
            <a:noFill/>
            <a:prstDash val="solid"/>
          </a:ln>
        </p:spPr>
        <p:txBody>
          <a:bodyPr wrap="square" rtlCol="0">
            <a:spAutoFit/>
          </a:bodyPr>
          <a:lstStyle/>
          <a:p>
            <a:pPr marL="285750" indent="-285750">
              <a:buFont typeface="Wingdings" panose="05000000000000000000" pitchFamily="2" charset="2"/>
              <a:buChar char="Ø"/>
            </a:pPr>
            <a:r>
              <a:rPr lang="ja-JP" altLang="ja-JP" dirty="0"/>
              <a:t>花崗岩と</a:t>
            </a:r>
            <a:r>
              <a:rPr lang="ja-JP" altLang="en-US" dirty="0"/>
              <a:t>泥岩・砂岩など</a:t>
            </a:r>
            <a:r>
              <a:rPr lang="ja-JP" altLang="ja-JP" dirty="0"/>
              <a:t>で</a:t>
            </a:r>
            <a:r>
              <a:rPr lang="ja-JP" altLang="en-US" dirty="0"/>
              <a:t>降雨</a:t>
            </a:r>
            <a:r>
              <a:rPr lang="ja-JP" altLang="ja-JP" dirty="0"/>
              <a:t>災害が比較的</a:t>
            </a:r>
            <a:r>
              <a:rPr lang="ja-JP" altLang="ja-JP" dirty="0" smtClean="0"/>
              <a:t>多く</a:t>
            </a:r>
            <a:r>
              <a:rPr lang="ja-JP" altLang="en-US" dirty="0" smtClean="0"/>
              <a:t>、段丘、</a:t>
            </a:r>
            <a:r>
              <a:rPr lang="ja-JP" altLang="ja-JP" dirty="0" smtClean="0"/>
              <a:t>和泉層群</a:t>
            </a:r>
            <a:r>
              <a:rPr lang="ja-JP" altLang="ja-JP" dirty="0"/>
              <a:t>での</a:t>
            </a:r>
            <a:r>
              <a:rPr lang="ja-JP" altLang="en-US" dirty="0"/>
              <a:t>降雨</a:t>
            </a:r>
            <a:r>
              <a:rPr lang="ja-JP" altLang="ja-JP" dirty="0"/>
              <a:t>災害は比較的少ない</a:t>
            </a:r>
            <a:r>
              <a:rPr lang="ja-JP" altLang="en-US" dirty="0"/>
              <a:t>。</a:t>
            </a:r>
            <a:endParaRPr lang="en-US" altLang="ja-JP" dirty="0"/>
          </a:p>
        </p:txBody>
      </p:sp>
      <p:sp>
        <p:nvSpPr>
          <p:cNvPr id="13" name="タイトル 1"/>
          <p:cNvSpPr txBox="1">
            <a:spLocks/>
          </p:cNvSpPr>
          <p:nvPr/>
        </p:nvSpPr>
        <p:spPr>
          <a:xfrm>
            <a:off x="457200" y="228600"/>
            <a:ext cx="8507288" cy="914400"/>
          </a:xfrm>
          <a:prstGeom prst="rect">
            <a:avLst/>
          </a:prstGeom>
        </p:spPr>
        <p:txBody>
          <a:bodyPr vert="horz" anchor="b" anchorCtr="0">
            <a:normAutofit fontScale="975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４．</a:t>
            </a:r>
            <a:r>
              <a:rPr lang="ja-JP" altLang="en-US" sz="3100" dirty="0">
                <a:latin typeface="HGSｺﾞｼｯｸM" panose="020B0600000000000000" pitchFamily="50" charset="-128"/>
                <a:ea typeface="HGSｺﾞｼｯｸM" panose="020B0600000000000000" pitchFamily="50" charset="-128"/>
              </a:rPr>
              <a:t>道路防災対策の優先順位付けの検討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700" dirty="0">
                <a:latin typeface="HGSｺﾞｼｯｸM" panose="020B0600000000000000" pitchFamily="50" charset="-128"/>
                <a:ea typeface="HGSｺﾞｼｯｸM" panose="020B0600000000000000" pitchFamily="50" charset="-128"/>
              </a:rPr>
              <a:t>3</a:t>
            </a:r>
            <a:r>
              <a:rPr lang="ja-JP" altLang="en-US" sz="2200" dirty="0">
                <a:latin typeface="HGSｺﾞｼｯｸM" panose="020B0600000000000000" pitchFamily="50" charset="-128"/>
                <a:ea typeface="HGSｺﾞｼｯｸM" panose="020B0600000000000000" pitchFamily="50" charset="-128"/>
              </a:rPr>
              <a:t>）大阪府域の</a:t>
            </a:r>
            <a:r>
              <a:rPr lang="ja-JP" altLang="en-US" sz="2200" dirty="0" smtClean="0">
                <a:latin typeface="HGSｺﾞｼｯｸM" panose="020B0600000000000000" pitchFamily="50" charset="-128"/>
                <a:ea typeface="HGSｺﾞｼｯｸM" panose="020B0600000000000000" pitchFamily="50" charset="-128"/>
              </a:rPr>
              <a:t>災害特性</a:t>
            </a:r>
            <a:r>
              <a:rPr lang="ja-JP" altLang="en-US" sz="2200" dirty="0">
                <a:latin typeface="HGSｺﾞｼｯｸM" panose="020B0600000000000000" pitchFamily="50" charset="-128"/>
                <a:ea typeface="HGSｺﾞｼｯｸM" panose="020B0600000000000000" pitchFamily="50" charset="-128"/>
              </a:rPr>
              <a:t>の把握（降雨災害　地質）</a:t>
            </a:r>
            <a:endParaRPr lang="ja-JP" altLang="en-US" sz="2200" dirty="0"/>
          </a:p>
        </p:txBody>
      </p:sp>
      <p:pic>
        <p:nvPicPr>
          <p:cNvPr id="20482" name="Picture 2" descr="E:\E_back\hamada\H28\大阪府\確率降雨\画像20170123\tisitu.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7524" y="2099958"/>
            <a:ext cx="3323844" cy="4110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05992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4596" y="1965725"/>
            <a:ext cx="3511296" cy="2090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4596" y="4159284"/>
            <a:ext cx="3505200" cy="2090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96</a:t>
            </a:fld>
            <a:endParaRPr kumimoji="1" lang="ja-JP" altLang="en-US"/>
          </a:p>
        </p:txBody>
      </p:sp>
      <p:sp>
        <p:nvSpPr>
          <p:cNvPr id="8" name="テキスト ボックス 7"/>
          <p:cNvSpPr txBox="1"/>
          <p:nvPr/>
        </p:nvSpPr>
        <p:spPr>
          <a:xfrm>
            <a:off x="8149541" y="1990422"/>
            <a:ext cx="640507" cy="276999"/>
          </a:xfrm>
          <a:prstGeom prst="rect">
            <a:avLst/>
          </a:prstGeom>
          <a:solidFill>
            <a:schemeClr val="bg1"/>
          </a:solidFill>
          <a:ln>
            <a:solidFill>
              <a:schemeClr val="tx1"/>
            </a:solidFill>
            <a:prstDash val="solid"/>
          </a:ln>
        </p:spPr>
        <p:txBody>
          <a:bodyPr wrap="square" rtlCol="0">
            <a:spAutoFit/>
          </a:bodyPr>
          <a:lstStyle/>
          <a:p>
            <a:r>
              <a:rPr kumimoji="1" lang="ja-JP" altLang="en-US" sz="600" dirty="0">
                <a:latin typeface="HGSｺﾞｼｯｸM" panose="020B0600000000000000" pitchFamily="50" charset="-128"/>
                <a:ea typeface="HGSｺﾞｼｯｸM" panose="020B0600000000000000" pitchFamily="50" charset="-128"/>
                <a:cs typeface="Meiryo UI" panose="020B0604030504040204" pitchFamily="50" charset="-128"/>
              </a:rPr>
              <a:t>メッシュ当りの災害件数</a:t>
            </a:r>
          </a:p>
        </p:txBody>
      </p:sp>
      <p:sp>
        <p:nvSpPr>
          <p:cNvPr id="9" name="テキスト ボックス 8"/>
          <p:cNvSpPr txBox="1"/>
          <p:nvPr/>
        </p:nvSpPr>
        <p:spPr>
          <a:xfrm>
            <a:off x="8149540" y="4159284"/>
            <a:ext cx="640507" cy="276999"/>
          </a:xfrm>
          <a:prstGeom prst="rect">
            <a:avLst/>
          </a:prstGeom>
          <a:solidFill>
            <a:schemeClr val="bg1"/>
          </a:solidFill>
          <a:ln>
            <a:solidFill>
              <a:schemeClr val="tx1"/>
            </a:solidFill>
            <a:prstDash val="solid"/>
          </a:ln>
        </p:spPr>
        <p:txBody>
          <a:bodyPr wrap="square" rtlCol="0">
            <a:spAutoFit/>
          </a:bodyPr>
          <a:lstStyle/>
          <a:p>
            <a:r>
              <a:rPr kumimoji="1" lang="ja-JP" altLang="en-US" sz="600" dirty="0">
                <a:latin typeface="HGSｺﾞｼｯｸM" panose="020B0600000000000000" pitchFamily="50" charset="-128"/>
                <a:ea typeface="HGSｺﾞｼｯｸM" panose="020B0600000000000000" pitchFamily="50" charset="-128"/>
                <a:cs typeface="Meiryo UI" panose="020B0604030504040204" pitchFamily="50" charset="-128"/>
              </a:rPr>
              <a:t>メッシュ当りの災害件数</a:t>
            </a:r>
          </a:p>
        </p:txBody>
      </p:sp>
      <p:sp>
        <p:nvSpPr>
          <p:cNvPr id="10" name="テキスト ボックス 9"/>
          <p:cNvSpPr txBox="1"/>
          <p:nvPr/>
        </p:nvSpPr>
        <p:spPr>
          <a:xfrm>
            <a:off x="971600" y="1270501"/>
            <a:ext cx="7992888" cy="646331"/>
          </a:xfrm>
          <a:prstGeom prst="rect">
            <a:avLst/>
          </a:prstGeom>
          <a:solidFill>
            <a:schemeClr val="bg1"/>
          </a:solidFill>
          <a:ln>
            <a:noFill/>
            <a:prstDash val="solid"/>
          </a:ln>
        </p:spPr>
        <p:txBody>
          <a:bodyPr wrap="square" rtlCol="0">
            <a:spAutoFit/>
          </a:bodyPr>
          <a:lstStyle/>
          <a:p>
            <a:pPr marL="342900" indent="-342900">
              <a:buFont typeface="Wingdings" panose="05000000000000000000" pitchFamily="2" charset="2"/>
              <a:buChar char="Ø"/>
            </a:pPr>
            <a:r>
              <a:rPr lang="ja-JP" altLang="en-US" dirty="0"/>
              <a:t>降雨災害の発生</a:t>
            </a:r>
            <a:r>
              <a:rPr lang="ja-JP" altLang="en-US" dirty="0" smtClean="0"/>
              <a:t>は、比</a:t>
            </a:r>
            <a:r>
              <a:rPr lang="ja-JP" altLang="en-US" dirty="0"/>
              <a:t>高</a:t>
            </a:r>
            <a:r>
              <a:rPr lang="en-US" altLang="ja-JP" dirty="0"/>
              <a:t>100</a:t>
            </a:r>
            <a:r>
              <a:rPr lang="ja-JP" altLang="ja-JP" dirty="0"/>
              <a:t>～</a:t>
            </a:r>
            <a:r>
              <a:rPr lang="en-US" altLang="ja-JP" dirty="0"/>
              <a:t>350m</a:t>
            </a:r>
            <a:r>
              <a:rPr lang="ja-JP" altLang="en-US" dirty="0"/>
              <a:t>程度にピークがみられる。</a:t>
            </a:r>
            <a:endParaRPr lang="en-US" altLang="ja-JP" dirty="0"/>
          </a:p>
          <a:p>
            <a:pPr marL="342900" indent="-342900">
              <a:buFont typeface="Wingdings" panose="05000000000000000000" pitchFamily="2" charset="2"/>
              <a:buChar char="Ø"/>
            </a:pPr>
            <a:r>
              <a:rPr lang="ja-JP" altLang="en-US" dirty="0"/>
              <a:t>比高が</a:t>
            </a:r>
            <a:r>
              <a:rPr lang="en-US" altLang="ja-JP" dirty="0"/>
              <a:t>350m</a:t>
            </a:r>
            <a:r>
              <a:rPr lang="ja-JP" altLang="en-US" dirty="0"/>
              <a:t>以上で</a:t>
            </a:r>
            <a:r>
              <a:rPr lang="ja-JP" altLang="en-US" dirty="0" smtClean="0"/>
              <a:t>は、降雨</a:t>
            </a:r>
            <a:r>
              <a:rPr lang="ja-JP" altLang="en-US" dirty="0"/>
              <a:t>災害の発生は少なくなる</a:t>
            </a:r>
            <a:r>
              <a:rPr lang="ja-JP" altLang="en-US" dirty="0" smtClean="0"/>
              <a:t>。</a:t>
            </a:r>
            <a:endParaRPr lang="en-US" altLang="ja-JP" dirty="0"/>
          </a:p>
        </p:txBody>
      </p:sp>
      <p:sp>
        <p:nvSpPr>
          <p:cNvPr id="13" name="タイトル 1"/>
          <p:cNvSpPr txBox="1">
            <a:spLocks/>
          </p:cNvSpPr>
          <p:nvPr/>
        </p:nvSpPr>
        <p:spPr>
          <a:xfrm>
            <a:off x="457200" y="228600"/>
            <a:ext cx="8507288" cy="914400"/>
          </a:xfrm>
          <a:prstGeom prst="rect">
            <a:avLst/>
          </a:prstGeom>
        </p:spPr>
        <p:txBody>
          <a:bodyPr vert="horz" anchor="b" anchorCtr="0">
            <a:normAutofit fontScale="975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４．</a:t>
            </a:r>
            <a:r>
              <a:rPr lang="ja-JP" altLang="en-US" sz="3100" dirty="0">
                <a:latin typeface="HGSｺﾞｼｯｸM" panose="020B0600000000000000" pitchFamily="50" charset="-128"/>
                <a:ea typeface="HGSｺﾞｼｯｸM" panose="020B0600000000000000" pitchFamily="50" charset="-128"/>
              </a:rPr>
              <a:t>道路防災対策の優先順位付けの検討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700" dirty="0">
                <a:latin typeface="HGSｺﾞｼｯｸM" panose="020B0600000000000000" pitchFamily="50" charset="-128"/>
                <a:ea typeface="HGSｺﾞｼｯｸM" panose="020B0600000000000000" pitchFamily="50" charset="-128"/>
              </a:rPr>
              <a:t>3</a:t>
            </a:r>
            <a:r>
              <a:rPr lang="ja-JP" altLang="en-US" sz="2200" dirty="0">
                <a:latin typeface="HGSｺﾞｼｯｸM" panose="020B0600000000000000" pitchFamily="50" charset="-128"/>
                <a:ea typeface="HGSｺﾞｼｯｸM" panose="020B0600000000000000" pitchFamily="50" charset="-128"/>
              </a:rPr>
              <a:t>）大阪府域の災害特性の把握（降雨災害　比高）</a:t>
            </a:r>
            <a:endParaRPr lang="ja-JP" altLang="en-US" sz="2200" dirty="0"/>
          </a:p>
        </p:txBody>
      </p:sp>
      <p:pic>
        <p:nvPicPr>
          <p:cNvPr id="21506" name="Picture 2" descr="E:\E_back\hamada\H28\大阪府\確率降雨\画像20170123\hyoko.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584" y="2104170"/>
            <a:ext cx="3323844" cy="4110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99383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0012" y="2084937"/>
            <a:ext cx="3505200" cy="2090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9930" y="4201031"/>
            <a:ext cx="3505200" cy="2090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97</a:t>
            </a:fld>
            <a:endParaRPr kumimoji="1" lang="ja-JP" altLang="en-US"/>
          </a:p>
        </p:txBody>
      </p:sp>
      <p:sp>
        <p:nvSpPr>
          <p:cNvPr id="9" name="テキスト ボックス 8"/>
          <p:cNvSpPr txBox="1"/>
          <p:nvPr/>
        </p:nvSpPr>
        <p:spPr>
          <a:xfrm>
            <a:off x="8207608" y="4220930"/>
            <a:ext cx="640507" cy="276999"/>
          </a:xfrm>
          <a:prstGeom prst="rect">
            <a:avLst/>
          </a:prstGeom>
          <a:solidFill>
            <a:schemeClr val="bg1"/>
          </a:solidFill>
          <a:ln>
            <a:solidFill>
              <a:schemeClr val="tx1"/>
            </a:solidFill>
            <a:prstDash val="solid"/>
          </a:ln>
        </p:spPr>
        <p:txBody>
          <a:bodyPr wrap="square" rtlCol="0">
            <a:spAutoFit/>
          </a:bodyPr>
          <a:lstStyle/>
          <a:p>
            <a:r>
              <a:rPr kumimoji="1" lang="ja-JP" altLang="en-US" sz="600" dirty="0">
                <a:latin typeface="HGSｺﾞｼｯｸM" panose="020B0600000000000000" pitchFamily="50" charset="-128"/>
                <a:ea typeface="HGSｺﾞｼｯｸM" panose="020B0600000000000000" pitchFamily="50" charset="-128"/>
                <a:cs typeface="Meiryo UI" panose="020B0604030504040204" pitchFamily="50" charset="-128"/>
              </a:rPr>
              <a:t>メッシュ当りの災害件数</a:t>
            </a:r>
          </a:p>
        </p:txBody>
      </p:sp>
      <p:sp>
        <p:nvSpPr>
          <p:cNvPr id="10" name="テキスト ボックス 9"/>
          <p:cNvSpPr txBox="1"/>
          <p:nvPr/>
        </p:nvSpPr>
        <p:spPr>
          <a:xfrm>
            <a:off x="899592" y="1161607"/>
            <a:ext cx="7848872" cy="923330"/>
          </a:xfrm>
          <a:prstGeom prst="rect">
            <a:avLst/>
          </a:prstGeom>
          <a:solidFill>
            <a:schemeClr val="bg1"/>
          </a:solidFill>
          <a:ln>
            <a:noFill/>
            <a:prstDash val="solid"/>
          </a:ln>
        </p:spPr>
        <p:txBody>
          <a:bodyPr wrap="square" rtlCol="0">
            <a:spAutoFit/>
          </a:bodyPr>
          <a:lstStyle/>
          <a:p>
            <a:pPr marL="285750" indent="-285750">
              <a:buFont typeface="Wingdings" panose="05000000000000000000" pitchFamily="2" charset="2"/>
              <a:buChar char="Ø"/>
            </a:pPr>
            <a:r>
              <a:rPr lang="ja-JP" altLang="en-US" dirty="0"/>
              <a:t>傾斜</a:t>
            </a:r>
            <a:r>
              <a:rPr lang="en-US" altLang="ja-JP" dirty="0"/>
              <a:t>15</a:t>
            </a:r>
            <a:r>
              <a:rPr lang="ja-JP" altLang="ja-JP" dirty="0"/>
              <a:t>～</a:t>
            </a:r>
            <a:r>
              <a:rPr lang="en-US" altLang="ja-JP" dirty="0"/>
              <a:t>20°</a:t>
            </a:r>
            <a:r>
              <a:rPr lang="ja-JP" altLang="en-US" dirty="0"/>
              <a:t>において災害の</a:t>
            </a:r>
            <a:r>
              <a:rPr lang="ja-JP" altLang="en-US" dirty="0" smtClean="0"/>
              <a:t>発生率の</a:t>
            </a:r>
            <a:r>
              <a:rPr lang="ja-JP" altLang="en-US" dirty="0"/>
              <a:t>ピークが</a:t>
            </a:r>
            <a:r>
              <a:rPr lang="ja-JP" altLang="en-US" dirty="0" smtClean="0"/>
              <a:t>みられ、傾斜</a:t>
            </a:r>
            <a:r>
              <a:rPr lang="en-US" altLang="ja-JP" dirty="0"/>
              <a:t>20</a:t>
            </a:r>
            <a:r>
              <a:rPr lang="en-US" altLang="ja-JP" dirty="0" smtClean="0"/>
              <a:t>°</a:t>
            </a:r>
            <a:r>
              <a:rPr lang="ja-JP" altLang="en-US" dirty="0" smtClean="0"/>
              <a:t>を超えると災害</a:t>
            </a:r>
            <a:r>
              <a:rPr lang="ja-JP" altLang="en-US" dirty="0"/>
              <a:t>の発生は減少傾向となる。</a:t>
            </a:r>
            <a:endParaRPr lang="en-US" altLang="ja-JP" dirty="0"/>
          </a:p>
          <a:p>
            <a:pPr marL="285750" indent="-285750">
              <a:buFont typeface="Wingdings" panose="05000000000000000000" pitchFamily="2" charset="2"/>
              <a:buChar char="Ø"/>
            </a:pPr>
            <a:r>
              <a:rPr lang="ja-JP" altLang="en-US" dirty="0"/>
              <a:t>傾斜</a:t>
            </a:r>
            <a:r>
              <a:rPr lang="en-US" altLang="ja-JP" dirty="0"/>
              <a:t>5°</a:t>
            </a:r>
            <a:r>
              <a:rPr lang="ja-JP" altLang="en-US" dirty="0"/>
              <a:t>以下の緩傾斜や傾斜</a:t>
            </a:r>
            <a:r>
              <a:rPr lang="en-US" altLang="ja-JP" dirty="0"/>
              <a:t>30°</a:t>
            </a:r>
            <a:r>
              <a:rPr lang="ja-JP" altLang="en-US" dirty="0"/>
              <a:t>以上の急傾斜での災害の</a:t>
            </a:r>
            <a:r>
              <a:rPr lang="ja-JP" altLang="en-US" dirty="0" smtClean="0"/>
              <a:t>発生率は</a:t>
            </a:r>
            <a:r>
              <a:rPr lang="ja-JP" altLang="en-US" dirty="0"/>
              <a:t>少ない。</a:t>
            </a:r>
            <a:endParaRPr lang="en-US" altLang="ja-JP" dirty="0"/>
          </a:p>
        </p:txBody>
      </p:sp>
      <p:sp>
        <p:nvSpPr>
          <p:cNvPr id="13" name="タイトル 1"/>
          <p:cNvSpPr txBox="1">
            <a:spLocks/>
          </p:cNvSpPr>
          <p:nvPr/>
        </p:nvSpPr>
        <p:spPr>
          <a:xfrm>
            <a:off x="457200" y="228600"/>
            <a:ext cx="8507288" cy="914400"/>
          </a:xfrm>
          <a:prstGeom prst="rect">
            <a:avLst/>
          </a:prstGeom>
        </p:spPr>
        <p:txBody>
          <a:bodyPr vert="horz" anchor="b" anchorCtr="0">
            <a:normAutofit fontScale="975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４．</a:t>
            </a:r>
            <a:r>
              <a:rPr lang="ja-JP" altLang="en-US" sz="3100" dirty="0">
                <a:latin typeface="HGSｺﾞｼｯｸM" panose="020B0600000000000000" pitchFamily="50" charset="-128"/>
                <a:ea typeface="HGSｺﾞｼｯｸM" panose="020B0600000000000000" pitchFamily="50" charset="-128"/>
              </a:rPr>
              <a:t>道路防災対策の優先順位付けの検討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700" dirty="0">
                <a:latin typeface="HGSｺﾞｼｯｸM" panose="020B0600000000000000" pitchFamily="50" charset="-128"/>
                <a:ea typeface="HGSｺﾞｼｯｸM" panose="020B0600000000000000" pitchFamily="50" charset="-128"/>
              </a:rPr>
              <a:t>3</a:t>
            </a:r>
            <a:r>
              <a:rPr lang="ja-JP" altLang="en-US" sz="2200" dirty="0">
                <a:latin typeface="HGSｺﾞｼｯｸM" panose="020B0600000000000000" pitchFamily="50" charset="-128"/>
                <a:ea typeface="HGSｺﾞｼｯｸM" panose="020B0600000000000000" pitchFamily="50" charset="-128"/>
              </a:rPr>
              <a:t>）大阪府域の災害特性の把握（降雨災害　傾斜）</a:t>
            </a:r>
            <a:endParaRPr lang="ja-JP" altLang="en-US" sz="2200" dirty="0"/>
          </a:p>
        </p:txBody>
      </p:sp>
      <p:pic>
        <p:nvPicPr>
          <p:cNvPr id="22530" name="Picture 2" descr="E:\E_back\hamada\H28\大阪府\確率降雨\画像20170123\keisha.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2757" y="2198702"/>
            <a:ext cx="3323844" cy="4110228"/>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8107957" y="2074859"/>
            <a:ext cx="640507" cy="276999"/>
          </a:xfrm>
          <a:prstGeom prst="rect">
            <a:avLst/>
          </a:prstGeom>
          <a:solidFill>
            <a:schemeClr val="bg1"/>
          </a:solidFill>
          <a:ln>
            <a:solidFill>
              <a:schemeClr val="tx1"/>
            </a:solidFill>
            <a:prstDash val="solid"/>
          </a:ln>
        </p:spPr>
        <p:txBody>
          <a:bodyPr wrap="square" rtlCol="0">
            <a:spAutoFit/>
          </a:bodyPr>
          <a:lstStyle/>
          <a:p>
            <a:r>
              <a:rPr kumimoji="1" lang="ja-JP" altLang="en-US" sz="600" dirty="0">
                <a:latin typeface="HGSｺﾞｼｯｸM" panose="020B0600000000000000" pitchFamily="50" charset="-128"/>
                <a:ea typeface="HGSｺﾞｼｯｸM" panose="020B0600000000000000" pitchFamily="50" charset="-128"/>
                <a:cs typeface="Meiryo UI" panose="020B0604030504040204" pitchFamily="50" charset="-128"/>
              </a:rPr>
              <a:t>メッシュ当りの災害件数</a:t>
            </a:r>
          </a:p>
        </p:txBody>
      </p:sp>
    </p:spTree>
    <p:extLst>
      <p:ext uri="{BB962C8B-B14F-4D97-AF65-F5344CB8AC3E}">
        <p14:creationId xmlns:p14="http://schemas.microsoft.com/office/powerpoint/2010/main" val="36162104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98</a:t>
            </a:fld>
            <a:endParaRPr kumimoji="1" lang="ja-JP" altLang="en-US"/>
          </a:p>
        </p:txBody>
      </p:sp>
      <p:sp>
        <p:nvSpPr>
          <p:cNvPr id="12" name="テキスト ボックス 11"/>
          <p:cNvSpPr txBox="1"/>
          <p:nvPr/>
        </p:nvSpPr>
        <p:spPr>
          <a:xfrm>
            <a:off x="457200" y="1319320"/>
            <a:ext cx="8538729" cy="646331"/>
          </a:xfrm>
          <a:prstGeom prst="rect">
            <a:avLst/>
          </a:prstGeom>
          <a:solidFill>
            <a:schemeClr val="bg1"/>
          </a:solidFill>
          <a:ln>
            <a:noFill/>
            <a:prstDash val="solid"/>
          </a:ln>
        </p:spPr>
        <p:txBody>
          <a:bodyPr wrap="square" rtlCol="0">
            <a:spAutoFit/>
          </a:bodyPr>
          <a:lstStyle/>
          <a:p>
            <a:pPr marL="285750" indent="-285750">
              <a:buFont typeface="Wingdings" panose="05000000000000000000" pitchFamily="2" charset="2"/>
              <a:buChar char="Ø"/>
            </a:pPr>
            <a:r>
              <a:rPr lang="en-US" altLang="ja-JP" dirty="0"/>
              <a:t>10</a:t>
            </a:r>
            <a:r>
              <a:rPr lang="ja-JP" altLang="en-US" dirty="0"/>
              <a:t>年確率</a:t>
            </a:r>
            <a:r>
              <a:rPr lang="en-US" altLang="ja-JP" dirty="0"/>
              <a:t>24</a:t>
            </a:r>
            <a:r>
              <a:rPr lang="ja-JP" altLang="en-US" dirty="0"/>
              <a:t>時間雨量が</a:t>
            </a:r>
            <a:r>
              <a:rPr lang="en-US" altLang="ja-JP" dirty="0"/>
              <a:t>240mm</a:t>
            </a:r>
            <a:r>
              <a:rPr lang="ja-JP" altLang="en-US" dirty="0"/>
              <a:t>以上での災害</a:t>
            </a:r>
            <a:r>
              <a:rPr lang="ja-JP" altLang="en-US" dirty="0" smtClean="0"/>
              <a:t>発生率が高い。</a:t>
            </a:r>
            <a:endParaRPr lang="en-US" altLang="ja-JP" dirty="0"/>
          </a:p>
          <a:p>
            <a:pPr marL="285750" indent="-285750">
              <a:buFont typeface="Wingdings" panose="05000000000000000000" pitchFamily="2" charset="2"/>
              <a:buChar char="Ø"/>
            </a:pPr>
            <a:r>
              <a:rPr lang="en-US" altLang="ja-JP" dirty="0"/>
              <a:t>10</a:t>
            </a:r>
            <a:r>
              <a:rPr lang="ja-JP" altLang="en-US" dirty="0"/>
              <a:t>年確率</a:t>
            </a:r>
            <a:r>
              <a:rPr lang="en-US" altLang="ja-JP" dirty="0"/>
              <a:t>24</a:t>
            </a:r>
            <a:r>
              <a:rPr lang="ja-JP" altLang="en-US" dirty="0"/>
              <a:t>時間雨量が</a:t>
            </a:r>
            <a:r>
              <a:rPr lang="en-US" altLang="ja-JP" dirty="0" smtClean="0"/>
              <a:t>240mm</a:t>
            </a:r>
            <a:r>
              <a:rPr lang="ja-JP" altLang="en-US" dirty="0" smtClean="0"/>
              <a:t>未満では、災害発生に大きな傾向はみられない。</a:t>
            </a:r>
            <a:endParaRPr lang="en-US" altLang="ja-JP" dirty="0"/>
          </a:p>
        </p:txBody>
      </p:sp>
      <p:sp>
        <p:nvSpPr>
          <p:cNvPr id="13" name="タイトル 1"/>
          <p:cNvSpPr txBox="1">
            <a:spLocks/>
          </p:cNvSpPr>
          <p:nvPr/>
        </p:nvSpPr>
        <p:spPr>
          <a:xfrm>
            <a:off x="457200" y="228600"/>
            <a:ext cx="8507288" cy="914400"/>
          </a:xfrm>
          <a:prstGeom prst="rect">
            <a:avLst/>
          </a:prstGeom>
        </p:spPr>
        <p:txBody>
          <a:bodyPr vert="horz" anchor="b" anchorCtr="0">
            <a:normAutofit fontScale="9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４．</a:t>
            </a:r>
            <a:r>
              <a:rPr lang="ja-JP" altLang="en-US" sz="3100" dirty="0">
                <a:latin typeface="HGSｺﾞｼｯｸM" panose="020B0600000000000000" pitchFamily="50" charset="-128"/>
                <a:ea typeface="HGSｺﾞｼｯｸM" panose="020B0600000000000000" pitchFamily="50" charset="-128"/>
              </a:rPr>
              <a:t>道路防災対策の優先順位付けの検討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700" dirty="0">
                <a:latin typeface="HGSｺﾞｼｯｸM" panose="020B0600000000000000" pitchFamily="50" charset="-128"/>
                <a:ea typeface="HGSｺﾞｼｯｸM" panose="020B0600000000000000" pitchFamily="50" charset="-128"/>
              </a:rPr>
              <a:t>3</a:t>
            </a:r>
            <a:r>
              <a:rPr lang="ja-JP" altLang="en-US" sz="2200" dirty="0">
                <a:latin typeface="HGSｺﾞｼｯｸM" panose="020B0600000000000000" pitchFamily="50" charset="-128"/>
                <a:ea typeface="HGSｺﾞｼｯｸM" panose="020B0600000000000000" pitchFamily="50" charset="-128"/>
              </a:rPr>
              <a:t>）大阪府域の災害特性の把握（降雨災害　</a:t>
            </a:r>
            <a:r>
              <a:rPr lang="en-US" altLang="ja-JP" sz="2200" dirty="0">
                <a:latin typeface="HGSｺﾞｼｯｸM" panose="020B0600000000000000" pitchFamily="50" charset="-128"/>
                <a:ea typeface="HGSｺﾞｼｯｸM" panose="020B0600000000000000" pitchFamily="50" charset="-128"/>
              </a:rPr>
              <a:t>10</a:t>
            </a:r>
            <a:r>
              <a:rPr lang="ja-JP" altLang="en-US" sz="2200" dirty="0">
                <a:latin typeface="HGSｺﾞｼｯｸM" panose="020B0600000000000000" pitchFamily="50" charset="-128"/>
                <a:ea typeface="HGSｺﾞｼｯｸM" panose="020B0600000000000000" pitchFamily="50" charset="-128"/>
              </a:rPr>
              <a:t>年確率</a:t>
            </a:r>
            <a:r>
              <a:rPr lang="en-US" altLang="ja-JP" sz="2200" dirty="0">
                <a:latin typeface="HGSｺﾞｼｯｸM" panose="020B0600000000000000" pitchFamily="50" charset="-128"/>
                <a:ea typeface="HGSｺﾞｼｯｸM" panose="020B0600000000000000" pitchFamily="50" charset="-128"/>
              </a:rPr>
              <a:t>24</a:t>
            </a:r>
            <a:r>
              <a:rPr lang="ja-JP" altLang="en-US" sz="2200" dirty="0">
                <a:latin typeface="HGSｺﾞｼｯｸM" panose="020B0600000000000000" pitchFamily="50" charset="-128"/>
                <a:ea typeface="HGSｺﾞｼｯｸM" panose="020B0600000000000000" pitchFamily="50" charset="-128"/>
              </a:rPr>
              <a:t>時間雨量）</a:t>
            </a:r>
            <a:endParaRPr lang="ja-JP" altLang="en-US" sz="2200" dirty="0"/>
          </a:p>
        </p:txBody>
      </p:sp>
      <p:pic>
        <p:nvPicPr>
          <p:cNvPr id="23554" name="Picture 2" descr="E:\E_back\hamada\H28\大阪府\確率降雨\画像20170123\kakuritu.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2147083"/>
            <a:ext cx="3323844" cy="41102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0244" y="2021254"/>
            <a:ext cx="3505200" cy="2090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7357" y="4202197"/>
            <a:ext cx="3505200" cy="2090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テキスト ボックス 7"/>
          <p:cNvSpPr txBox="1"/>
          <p:nvPr/>
        </p:nvSpPr>
        <p:spPr>
          <a:xfrm>
            <a:off x="8190519" y="2147083"/>
            <a:ext cx="640507" cy="276999"/>
          </a:xfrm>
          <a:prstGeom prst="rect">
            <a:avLst/>
          </a:prstGeom>
          <a:solidFill>
            <a:schemeClr val="bg1"/>
          </a:solidFill>
          <a:ln>
            <a:solidFill>
              <a:schemeClr val="tx1"/>
            </a:solidFill>
            <a:prstDash val="solid"/>
          </a:ln>
        </p:spPr>
        <p:txBody>
          <a:bodyPr wrap="square" rtlCol="0">
            <a:spAutoFit/>
          </a:bodyPr>
          <a:lstStyle/>
          <a:p>
            <a:r>
              <a:rPr kumimoji="1" lang="ja-JP" altLang="en-US" sz="600" dirty="0">
                <a:latin typeface="HGSｺﾞｼｯｸM" panose="020B0600000000000000" pitchFamily="50" charset="-128"/>
                <a:ea typeface="HGSｺﾞｼｯｸM" panose="020B0600000000000000" pitchFamily="50" charset="-128"/>
                <a:cs typeface="Meiryo UI" panose="020B0604030504040204" pitchFamily="50" charset="-128"/>
              </a:rPr>
              <a:t>メッシュ当りの災害件数</a:t>
            </a:r>
          </a:p>
        </p:txBody>
      </p:sp>
      <p:sp>
        <p:nvSpPr>
          <p:cNvPr id="9" name="テキスト ボックス 8"/>
          <p:cNvSpPr txBox="1"/>
          <p:nvPr/>
        </p:nvSpPr>
        <p:spPr>
          <a:xfrm>
            <a:off x="8195191" y="4234772"/>
            <a:ext cx="640507" cy="276999"/>
          </a:xfrm>
          <a:prstGeom prst="rect">
            <a:avLst/>
          </a:prstGeom>
          <a:solidFill>
            <a:schemeClr val="bg1"/>
          </a:solidFill>
          <a:ln>
            <a:solidFill>
              <a:schemeClr val="tx1"/>
            </a:solidFill>
            <a:prstDash val="solid"/>
          </a:ln>
        </p:spPr>
        <p:txBody>
          <a:bodyPr wrap="square" rtlCol="0">
            <a:spAutoFit/>
          </a:bodyPr>
          <a:lstStyle/>
          <a:p>
            <a:r>
              <a:rPr kumimoji="1" lang="ja-JP" altLang="en-US" sz="600" dirty="0">
                <a:latin typeface="HGSｺﾞｼｯｸM" panose="020B0600000000000000" pitchFamily="50" charset="-128"/>
                <a:ea typeface="HGSｺﾞｼｯｸM" panose="020B0600000000000000" pitchFamily="50" charset="-128"/>
                <a:cs typeface="Meiryo UI" panose="020B0604030504040204" pitchFamily="50" charset="-128"/>
              </a:rPr>
              <a:t>メッシュ当りの災害件数</a:t>
            </a:r>
          </a:p>
        </p:txBody>
      </p:sp>
    </p:spTree>
    <p:extLst>
      <p:ext uri="{BB962C8B-B14F-4D97-AF65-F5344CB8AC3E}">
        <p14:creationId xmlns:p14="http://schemas.microsoft.com/office/powerpoint/2010/main" val="267016374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99</a:t>
            </a:fld>
            <a:endParaRPr kumimoji="1" lang="ja-JP" altLang="en-US"/>
          </a:p>
        </p:txBody>
      </p:sp>
      <p:sp>
        <p:nvSpPr>
          <p:cNvPr id="13" name="タイトル 1"/>
          <p:cNvSpPr txBox="1">
            <a:spLocks/>
          </p:cNvSpPr>
          <p:nvPr/>
        </p:nvSpPr>
        <p:spPr>
          <a:xfrm>
            <a:off x="457200" y="228600"/>
            <a:ext cx="8507288" cy="914400"/>
          </a:xfrm>
          <a:prstGeom prst="rect">
            <a:avLst/>
          </a:prstGeom>
        </p:spPr>
        <p:txBody>
          <a:bodyPr vert="horz" anchor="b" anchorCtr="0">
            <a:normAutofit fontScale="975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４．</a:t>
            </a:r>
            <a:r>
              <a:rPr lang="ja-JP" altLang="en-US" sz="3100" dirty="0">
                <a:latin typeface="HGSｺﾞｼｯｸM" panose="020B0600000000000000" pitchFamily="50" charset="-128"/>
                <a:ea typeface="HGSｺﾞｼｯｸM" panose="020B0600000000000000" pitchFamily="50" charset="-128"/>
              </a:rPr>
              <a:t>道路防災対策の優先順位付けの検討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700" dirty="0">
                <a:latin typeface="HGSｺﾞｼｯｸM" panose="020B0600000000000000" pitchFamily="50" charset="-128"/>
                <a:ea typeface="HGSｺﾞｼｯｸM" panose="020B0600000000000000" pitchFamily="50" charset="-128"/>
              </a:rPr>
              <a:t>3</a:t>
            </a:r>
            <a:r>
              <a:rPr lang="ja-JP" altLang="en-US" sz="2200" dirty="0">
                <a:latin typeface="HGSｺﾞｼｯｸM" panose="020B0600000000000000" pitchFamily="50" charset="-128"/>
                <a:ea typeface="HGSｺﾞｼｯｸM" panose="020B0600000000000000" pitchFamily="50" charset="-128"/>
              </a:rPr>
              <a:t>）大阪府域の災害特性の把握</a:t>
            </a:r>
            <a:r>
              <a:rPr lang="ja-JP" altLang="en-US" sz="2200" dirty="0" smtClean="0">
                <a:latin typeface="HGSｺﾞｼｯｸM" panose="020B0600000000000000" pitchFamily="50" charset="-128"/>
                <a:ea typeface="HGSｺﾞｼｯｸM" panose="020B0600000000000000" pitchFamily="50" charset="-128"/>
              </a:rPr>
              <a:t>（まとめ）</a:t>
            </a:r>
            <a:endParaRPr lang="ja-JP" altLang="en-US" sz="2200" dirty="0"/>
          </a:p>
        </p:txBody>
      </p:sp>
      <p:sp>
        <p:nvSpPr>
          <p:cNvPr id="7" name="コンテンツ プレースホルダー 2"/>
          <p:cNvSpPr txBox="1">
            <a:spLocks/>
          </p:cNvSpPr>
          <p:nvPr/>
        </p:nvSpPr>
        <p:spPr>
          <a:xfrm>
            <a:off x="971600" y="1295101"/>
            <a:ext cx="7848872" cy="487020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spcBef>
                <a:spcPts val="0"/>
              </a:spcBef>
              <a:buFont typeface="Wingdings" panose="05000000000000000000" pitchFamily="2" charset="2"/>
              <a:buChar char="Ø"/>
            </a:pPr>
            <a:r>
              <a:rPr lang="ja-JP" altLang="en-US" sz="2000" dirty="0" smtClean="0"/>
              <a:t>降雨災害分析に用いるデータについて</a:t>
            </a:r>
            <a:endParaRPr lang="en-US" altLang="ja-JP" sz="2000" dirty="0" smtClean="0"/>
          </a:p>
          <a:p>
            <a:pPr marL="538163" indent="0">
              <a:spcBef>
                <a:spcPts val="0"/>
              </a:spcBef>
              <a:buNone/>
            </a:pPr>
            <a:r>
              <a:rPr lang="ja-JP" altLang="en-US" sz="2000" dirty="0" smtClean="0"/>
              <a:t>・道路及び砂防関係の災害要因で、同様な傾向が確認できた。</a:t>
            </a:r>
            <a:endParaRPr lang="en-US" altLang="ja-JP" sz="2000" dirty="0" smtClean="0"/>
          </a:p>
          <a:p>
            <a:pPr marL="538163" indent="0">
              <a:spcBef>
                <a:spcPts val="0"/>
              </a:spcBef>
              <a:buNone/>
            </a:pPr>
            <a:endParaRPr lang="en-US" altLang="ja-JP" sz="2000" dirty="0" smtClean="0"/>
          </a:p>
          <a:p>
            <a:pPr>
              <a:spcBef>
                <a:spcPts val="0"/>
              </a:spcBef>
              <a:buFont typeface="Wingdings" panose="05000000000000000000" pitchFamily="2" charset="2"/>
              <a:buChar char="Ø"/>
            </a:pPr>
            <a:r>
              <a:rPr lang="ja-JP" altLang="en-US" sz="2000" dirty="0" smtClean="0"/>
              <a:t>地域・地形特性に</a:t>
            </a:r>
            <a:r>
              <a:rPr lang="ja-JP" altLang="en-US" sz="2000" dirty="0"/>
              <a:t>ついて</a:t>
            </a:r>
            <a:endParaRPr lang="en-US" altLang="ja-JP" sz="2000" dirty="0" smtClean="0"/>
          </a:p>
          <a:p>
            <a:pPr marL="627063" indent="-85725">
              <a:spcBef>
                <a:spcPts val="0"/>
              </a:spcBef>
              <a:buNone/>
            </a:pPr>
            <a:r>
              <a:rPr lang="ja-JP" altLang="en-US" sz="2000" dirty="0" smtClean="0"/>
              <a:t>・北部や南部の降雨量が多い地域で、災害の発生が多くなっている。</a:t>
            </a:r>
            <a:endParaRPr lang="en-US" altLang="ja-JP" sz="2000" dirty="0" smtClean="0"/>
          </a:p>
          <a:p>
            <a:pPr marL="627063" indent="-85725">
              <a:spcBef>
                <a:spcPts val="0"/>
              </a:spcBef>
              <a:buNone/>
            </a:pPr>
            <a:r>
              <a:rPr lang="ja-JP" altLang="en-US" sz="2000" dirty="0" smtClean="0"/>
              <a:t>・比</a:t>
            </a:r>
            <a:r>
              <a:rPr lang="ja-JP" altLang="en-US" sz="2000" dirty="0"/>
              <a:t>高や傾斜</a:t>
            </a:r>
            <a:r>
              <a:rPr lang="ja-JP" altLang="en-US" sz="2000" dirty="0" smtClean="0"/>
              <a:t>が一定程度を超えて大きい地域では、降雨</a:t>
            </a:r>
            <a:r>
              <a:rPr lang="ja-JP" altLang="en-US" sz="2000" dirty="0"/>
              <a:t>災害の発生が</a:t>
            </a:r>
            <a:r>
              <a:rPr lang="ja-JP" altLang="en-US" sz="2000" dirty="0" smtClean="0"/>
              <a:t>少なくなる傾向</a:t>
            </a:r>
            <a:r>
              <a:rPr lang="ja-JP" altLang="en-US" sz="2000" dirty="0"/>
              <a:t>にある</a:t>
            </a:r>
            <a:r>
              <a:rPr lang="ja-JP" altLang="en-US" sz="2000" dirty="0" smtClean="0"/>
              <a:t>。</a:t>
            </a:r>
            <a:endParaRPr lang="en-US" altLang="ja-JP" sz="2000" dirty="0" smtClean="0"/>
          </a:p>
          <a:p>
            <a:pPr marL="627063" indent="-85725">
              <a:spcBef>
                <a:spcPts val="0"/>
              </a:spcBef>
              <a:buNone/>
            </a:pPr>
            <a:endParaRPr lang="en-US" altLang="ja-JP" sz="2000" dirty="0"/>
          </a:p>
          <a:p>
            <a:pPr>
              <a:spcBef>
                <a:spcPts val="0"/>
              </a:spcBef>
              <a:buFont typeface="Wingdings" panose="05000000000000000000" pitchFamily="2" charset="2"/>
              <a:buChar char="Ø"/>
            </a:pPr>
            <a:r>
              <a:rPr lang="ja-JP" altLang="en-US" sz="2000" dirty="0" smtClean="0"/>
              <a:t>地質</a:t>
            </a:r>
            <a:r>
              <a:rPr lang="ja-JP" altLang="en-US" sz="2000" dirty="0"/>
              <a:t>特性</a:t>
            </a:r>
            <a:r>
              <a:rPr lang="ja-JP" altLang="en-US" sz="2000" dirty="0" smtClean="0"/>
              <a:t>に</a:t>
            </a:r>
            <a:r>
              <a:rPr lang="ja-JP" altLang="en-US" sz="2000" dirty="0"/>
              <a:t>ついて</a:t>
            </a:r>
            <a:endParaRPr lang="en-US" altLang="ja-JP" sz="2000" dirty="0" smtClean="0"/>
          </a:p>
          <a:p>
            <a:pPr marL="541338" indent="0">
              <a:spcBef>
                <a:spcPts val="0"/>
              </a:spcBef>
              <a:buNone/>
            </a:pPr>
            <a:r>
              <a:rPr lang="ja-JP" altLang="en-US" sz="2000" dirty="0" smtClean="0"/>
              <a:t>・降雨災害は、泥岩・頁岩および花崗岩の地域で多くみられる 。</a:t>
            </a:r>
            <a:endParaRPr lang="en-US" altLang="ja-JP" sz="2000" dirty="0" smtClean="0"/>
          </a:p>
          <a:p>
            <a:pPr marL="541338" indent="0">
              <a:spcBef>
                <a:spcPts val="0"/>
              </a:spcBef>
              <a:buNone/>
            </a:pPr>
            <a:endParaRPr lang="en-US" altLang="ja-JP" sz="2000" dirty="0"/>
          </a:p>
          <a:p>
            <a:pPr>
              <a:spcBef>
                <a:spcPts val="0"/>
              </a:spcBef>
              <a:buFont typeface="Wingdings" panose="05000000000000000000" pitchFamily="2" charset="2"/>
              <a:buChar char="Ø"/>
            </a:pPr>
            <a:r>
              <a:rPr lang="ja-JP" altLang="en-US" sz="2000" dirty="0" smtClean="0"/>
              <a:t>回帰分析の方針について</a:t>
            </a:r>
            <a:endParaRPr lang="en-US" altLang="ja-JP" sz="2000" dirty="0" smtClean="0"/>
          </a:p>
          <a:p>
            <a:pPr marL="630238" indent="-88900">
              <a:spcBef>
                <a:spcPts val="0"/>
              </a:spcBef>
              <a:buNone/>
            </a:pPr>
            <a:r>
              <a:rPr lang="ja-JP" altLang="en-US" sz="2000" dirty="0" smtClean="0"/>
              <a:t>・回帰分析では、</a:t>
            </a:r>
            <a:r>
              <a:rPr lang="ja-JP" altLang="en-US" sz="2000" dirty="0"/>
              <a:t>データ数確保の</a:t>
            </a:r>
            <a:r>
              <a:rPr lang="ja-JP" altLang="en-US" sz="2000" dirty="0" smtClean="0"/>
              <a:t>ため、</a:t>
            </a:r>
            <a:r>
              <a:rPr lang="ja-JP" altLang="ja-JP" sz="2000" dirty="0" smtClean="0"/>
              <a:t>道路</a:t>
            </a:r>
            <a:r>
              <a:rPr lang="ja-JP" altLang="ja-JP" sz="2000" dirty="0"/>
              <a:t>災害デ－タ</a:t>
            </a:r>
            <a:r>
              <a:rPr lang="ja-JP" altLang="en-US" sz="2000" dirty="0"/>
              <a:t>に砂防</a:t>
            </a:r>
            <a:r>
              <a:rPr lang="ja-JP" altLang="ja-JP" sz="2000" dirty="0"/>
              <a:t>災害デ－タを</a:t>
            </a:r>
            <a:r>
              <a:rPr lang="ja-JP" altLang="en-US" sz="2000" dirty="0"/>
              <a:t>加えて</a:t>
            </a:r>
            <a:r>
              <a:rPr lang="ja-JP" altLang="ja-JP" sz="2000" dirty="0"/>
              <a:t>分析する</a:t>
            </a:r>
            <a:r>
              <a:rPr lang="ja-JP" altLang="en-US" sz="2000" dirty="0"/>
              <a:t>。</a:t>
            </a:r>
            <a:endParaRPr lang="ja-JP" altLang="ja-JP" sz="2000" dirty="0"/>
          </a:p>
          <a:p>
            <a:pPr marL="630238" indent="-88900">
              <a:spcBef>
                <a:spcPts val="0"/>
              </a:spcBef>
              <a:buNone/>
            </a:pPr>
            <a:r>
              <a:rPr lang="ja-JP" altLang="en-US" sz="2000" dirty="0" smtClean="0"/>
              <a:t>・</a:t>
            </a:r>
            <a:r>
              <a:rPr lang="ja-JP" altLang="ja-JP" sz="2000" dirty="0" smtClean="0"/>
              <a:t>災害要因</a:t>
            </a:r>
            <a:r>
              <a:rPr lang="ja-JP" altLang="en-US" sz="2000" dirty="0"/>
              <a:t>の</a:t>
            </a:r>
            <a:r>
              <a:rPr lang="ja-JP" altLang="en-US" sz="2000" dirty="0" smtClean="0"/>
              <a:t>降雨データは、</a:t>
            </a:r>
            <a:r>
              <a:rPr lang="ja-JP" altLang="ja-JP" sz="2000" dirty="0" smtClean="0"/>
              <a:t>災害</a:t>
            </a:r>
            <a:r>
              <a:rPr lang="ja-JP" altLang="ja-JP" sz="2000" dirty="0"/>
              <a:t>時の</a:t>
            </a:r>
            <a:r>
              <a:rPr lang="ja-JP" altLang="ja-JP" sz="2000" dirty="0" smtClean="0"/>
              <a:t>降雨</a:t>
            </a:r>
            <a:r>
              <a:rPr lang="ja-JP" altLang="en-US" sz="2000" dirty="0" smtClean="0"/>
              <a:t>データを使用</a:t>
            </a:r>
            <a:r>
              <a:rPr lang="ja-JP" altLang="ja-JP" sz="2000" dirty="0" smtClean="0"/>
              <a:t>する</a:t>
            </a:r>
            <a:r>
              <a:rPr lang="ja-JP" altLang="en-US" sz="2000" dirty="0" smtClean="0"/>
              <a:t>。</a:t>
            </a:r>
            <a:endParaRPr lang="ja-JP" altLang="ja-JP" sz="2000" dirty="0"/>
          </a:p>
        </p:txBody>
      </p:sp>
    </p:spTree>
    <p:extLst>
      <p:ext uri="{BB962C8B-B14F-4D97-AF65-F5344CB8AC3E}">
        <p14:creationId xmlns:p14="http://schemas.microsoft.com/office/powerpoint/2010/main" val="396783756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アース">
  <a:themeElements>
    <a:clrScheme name="アース">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アース">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アース">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txDef>
      <a:spPr>
        <a:noFill/>
        <a:ln>
          <a:solidFill>
            <a:schemeClr val="tx1"/>
          </a:solidFill>
          <a:prstDash val="solid"/>
        </a:ln>
      </a:spPr>
      <a:bodyPr wrap="square" rtlCol="0">
        <a:spAutoFit/>
      </a:bodyPr>
      <a:lstStyle>
        <a:defPPr marL="457200" indent="-457200">
          <a:buFont typeface="Wingdings" panose="05000000000000000000" pitchFamily="2" charset="2"/>
          <a:buChar char="l"/>
          <a:defRPr sz="2800" dirty="0" smtClean="0">
            <a:latin typeface="HGSｺﾞｼｯｸM" panose="020B0600000000000000" pitchFamily="50" charset="-128"/>
            <a:ea typeface="HGSｺﾞｼｯｸM" panose="020B0600000000000000" pitchFamily="50" charset="-128"/>
            <a:cs typeface="Meiryo UI" panose="020B0604030504040204" pitchFamily="50" charset="-128"/>
          </a:defRPr>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アース">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1" ma:contentTypeDescription="新しいドキュメントを作成します。" ma:contentTypeScope="" ma:versionID="17a047c5ff0483f8bed5e9b271a4b474">
  <xsd:schema xmlns:xsd="http://www.w3.org/2001/XMLSchema" xmlns:xs="http://www.w3.org/2001/XMLSchema" xmlns:p="http://schemas.microsoft.com/office/2006/metadata/properties" xmlns:ns1="http://schemas.microsoft.com/sharepoint/v3" targetNamespace="http://schemas.microsoft.com/office/2006/metadata/properties" ma:root="true" ma:fieldsID="b80dedcaabf93eecb3f8d093b26cd29b"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FFFDA839-7B27-44E9-B942-85F95DFEC845}"/>
</file>

<file path=customXml/itemProps2.xml><?xml version="1.0" encoding="utf-8"?>
<ds:datastoreItem xmlns:ds="http://schemas.openxmlformats.org/officeDocument/2006/customXml" ds:itemID="{C0D23B9C-4105-49D1-825A-677FF85D9EDC}"/>
</file>

<file path=customXml/itemProps3.xml><?xml version="1.0" encoding="utf-8"?>
<ds:datastoreItem xmlns:ds="http://schemas.openxmlformats.org/officeDocument/2006/customXml" ds:itemID="{9B1B039A-D126-4FF9-A804-5FE8677D987A}"/>
</file>

<file path=docProps/app.xml><?xml version="1.0" encoding="utf-8"?>
<Properties xmlns="http://schemas.openxmlformats.org/officeDocument/2006/extended-properties" xmlns:vt="http://schemas.openxmlformats.org/officeDocument/2006/docPropsVTypes">
  <Template/>
  <TotalTime>19430</TotalTime>
  <Words>6004</Words>
  <Application>Microsoft Office PowerPoint</Application>
  <PresentationFormat>画面に合わせる (4:3)</PresentationFormat>
  <Paragraphs>1550</Paragraphs>
  <Slides>101</Slides>
  <Notes>101</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101</vt:i4>
      </vt:variant>
    </vt:vector>
  </HeadingPairs>
  <TitlesOfParts>
    <vt:vector size="103" baseType="lpstr">
      <vt:lpstr>アース</vt:lpstr>
      <vt:lpstr>Picture</vt:lpstr>
      <vt:lpstr>異常気象時通行規制区間及び 　規制基準の見直し検討について　　　　　</vt:lpstr>
      <vt:lpstr>PowerPoint プレゼンテーション</vt:lpstr>
      <vt:lpstr>１．はじめに　～検討対象～</vt:lpstr>
      <vt:lpstr>２．規制区間の解除（緩和） 　１）異常気象時通行規制区間の見直し</vt:lpstr>
      <vt:lpstr>２．規制区間の解除（緩和） 　１）異常気象時通行規制区間の見直し</vt:lpstr>
      <vt:lpstr>２．規制区間の解除（緩和） 　２）今回、現地確認を実施した区間</vt:lpstr>
      <vt:lpstr>２．規制区間の解除（緩和） 　３）現地確認の概要</vt:lpstr>
      <vt:lpstr>２．規制区間の解除（緩和） 　３）現地確認の概要</vt:lpstr>
      <vt:lpstr>２．規制区間の解除（緩和） 　４）現地確認結果（中垣内南田原線）</vt:lpstr>
      <vt:lpstr>２．規制区間の解除（緩和） 　４）現地確認結果（中垣内南田原線）</vt:lpstr>
      <vt:lpstr>２．規制区間の解除（緩和） 　４）現地確認結果（中垣内南田原線）</vt:lpstr>
      <vt:lpstr>２．規制区間の解除（緩和） 　４）現地確認結果（中垣内南田原線）</vt:lpstr>
      <vt:lpstr>２．規制区間の解除（緩和） 　４）現地確認結果（中垣内南田原線）</vt:lpstr>
      <vt:lpstr>２．規制区間の解除（緩和） 　４）現地確認結果（中垣内南田原線）</vt:lpstr>
      <vt:lpstr>２．規制区間の解除（緩和） 　４）現地確認結果（中垣内南田原線）</vt:lpstr>
      <vt:lpstr>２．規制区間の解除（緩和） 　４）現地確認結果（中垣内南田原線）</vt:lpstr>
      <vt:lpstr>２．規制区間の解除（緩和） 　４）現地確認結果（中垣内南田原線）</vt:lpstr>
      <vt:lpstr>２．規制区間の解除（緩和） 　４）現地確認結果（中垣内南田原線）</vt:lpstr>
      <vt:lpstr>２．規制区間の解除（緩和） 　４）現地確認結果（岸和田港塔原線）</vt:lpstr>
      <vt:lpstr>２．規制区間の解除（緩和） 　４）現地確認結果（岸和田港塔原線）</vt:lpstr>
      <vt:lpstr>２．規制区間の解除（緩和） 　４）現地確認結果（岸和田港塔原線）</vt:lpstr>
      <vt:lpstr>２．規制区間の解除（緩和） 　４）現地確認結果（岸和田港塔原線）</vt:lpstr>
      <vt:lpstr>２．規制区間の解除（緩和） 　４）現地確認結果（岸和田港塔原線）</vt:lpstr>
      <vt:lpstr>２．規制区間の解除（緩和） 　４）現地確認結果（岸和田港塔原線）</vt:lpstr>
      <vt:lpstr>２．規制区間の解除（緩和） 　４）現地確認結果（岸和田港塔原線）</vt:lpstr>
      <vt:lpstr>２．規制区間の解除（緩和） 　４）現地確認結果（岸和田港塔原線）</vt:lpstr>
      <vt:lpstr>２．規制区間の解除（緩和） 　４）現地確認結果（岸和田港塔原線）</vt:lpstr>
      <vt:lpstr>２．規制区間の解除（緩和） 　４）現地確認結果（岸和田港塔原線）</vt:lpstr>
      <vt:lpstr>２．規制区間の解除（緩和） 　４）現地確認結果（岸和田牛滝山貝塚線）</vt:lpstr>
      <vt:lpstr>２．規制区間の解除（緩和） 　４）現地確認結果（岸和田牛滝山貝塚線）</vt:lpstr>
      <vt:lpstr>２．規制区間の解除（緩和） 　４）現地確認結果（岸和田牛滝山貝塚線）</vt:lpstr>
      <vt:lpstr>２．規制区間の解除（緩和） 　４）現地確認結果（岸和田牛滝山貝塚線）</vt:lpstr>
      <vt:lpstr>２．規制区間の解除（緩和） 　４）現地確認結果（岸和田牛滝山貝塚線）</vt:lpstr>
      <vt:lpstr>２．規制区間の解除（緩和） 　４）現地確認結果（岸和田牛滝山貝塚線）</vt:lpstr>
      <vt:lpstr>２．規制区間の解除（緩和） 　４）現地確認結果（岸和田牛滝山貝塚線）</vt:lpstr>
      <vt:lpstr>２．規制区間の解除（緩和） 　 ４）現地確認結果（国道423号）</vt:lpstr>
      <vt:lpstr>２．規制区間の解除（緩和） 　 ４）現地確認結果（国道423号）</vt:lpstr>
      <vt:lpstr>２．規制区間の解除（緩和） 　 ４）現地確認結果（国道423号）</vt:lpstr>
      <vt:lpstr>２．規制区間の解除（緩和） 　 ４）現地確認結果（国道423号）</vt:lpstr>
      <vt:lpstr>２．規制区間の解除（緩和） 　 ４）現地確認結果（国道423号）</vt:lpstr>
      <vt:lpstr>２．規制区間の解除（緩和） 　 ４）現地確認結果（国道423号）</vt:lpstr>
      <vt:lpstr>２．規制区間の解除（緩和） 　 ４）現地確認結果（国道423号）</vt:lpstr>
      <vt:lpstr>２．規制区間の解除（緩和） 　 ４）現地確認結果（国道423号）</vt:lpstr>
      <vt:lpstr>２．規制区間の解除（緩和） 　 ４）現地確認結果（国道423号）</vt:lpstr>
      <vt:lpstr>２．規制区間の解除（緩和） 　 ４）現地確認結果（国道423号）</vt:lpstr>
      <vt:lpstr>２．規制区間の解除（緩和） 　 ５）現地確認等スケジュール（案）</vt:lpstr>
      <vt:lpstr>２．規制区間の解除（緩和） 　６）規制区間の範囲の見直しについて</vt:lpstr>
      <vt:lpstr>２．規制区間の解除（緩和） 　６）規制区間の範囲の見直しについて</vt:lpstr>
      <vt:lpstr>２．規制区間の解除（緩和） 　６）規制区間の範囲の見直しについて</vt:lpstr>
      <vt:lpstr>２．規制区間の解除（緩和） 　６）規制区間の範囲の見直しについて</vt:lpstr>
      <vt:lpstr>２．規制区間の解除（緩和） 　６）規制区間の範囲の見直しについて</vt:lpstr>
      <vt:lpstr>３．規制発令の解除基準の見直しの検討 　1）解除基準の検討フロー</vt:lpstr>
      <vt:lpstr>３．規制発令の解除基準の見直しの検討 　2）基本項目：①降雨指標の整理</vt:lpstr>
      <vt:lpstr>３．規制発令の解除基準の見直しの検討 　2）基本項目：②災害履歴の整理</vt:lpstr>
      <vt:lpstr>３．規制発令の解除基準の見直しの検討 　2）基本項目：③降雨停止時間等と災害の関係整理 　　　　　　　　　～規制発令の解除基準の設定方法の検討～</vt:lpstr>
      <vt:lpstr>３．規制発令の解除基準の見直しの検討 　2）基本項目： ④モニタリング</vt:lpstr>
      <vt:lpstr>３．規制発令の解除基準の見直しの検討 　2）基本項目： ④モニタリング　～計測システムの概略～</vt:lpstr>
      <vt:lpstr>３．規制発令の解除基準の見直しの検討 　2）基本項目： ④モニタリング　～計測内容および仕様～</vt:lpstr>
      <vt:lpstr>３．規制発令の解除基準の見直しの検討 　2）基本項目： ④モニタリング　～計測およびデータ収録～</vt:lpstr>
      <vt:lpstr>３．規制発令の解除基準の見直しの検討 　2）基本項目： ④モニタリング</vt:lpstr>
      <vt:lpstr>３．規制発令の解除基準の見直しの検討 　2）基本項目： ④モニタリング箇所</vt:lpstr>
      <vt:lpstr>３．規制発令の解除基準の見直しの検討 　2）基本項目： ④モニタリング箇所</vt:lpstr>
      <vt:lpstr>３．規制発令の解除基準の見直しの検討 　2）基本項目： ④モニタリング箇所</vt:lpstr>
      <vt:lpstr>３．規制発令の解除基準の見直しの検討 　2）基本項目： ④モニタリング箇所</vt:lpstr>
      <vt:lpstr>３．規制発令の解除基準の見直しの検討 　2）基本項目： ④モニタリング箇所</vt:lpstr>
      <vt:lpstr>３．規制発令の解除基準の見直しの検討 　2）基本項目： ④モニタリング箇所</vt:lpstr>
      <vt:lpstr>３．規制発令の解除基準の見直しの検討 　2）基本項目： ④モニタリング</vt:lpstr>
      <vt:lpstr>４．道路防災対策の優先順位付けの検討 　1）検討フロー</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５．まとめ（審議いただきたい事項）</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大阪府都市基盤施設長寿命化計画（概要版）</dc:title>
  <dc:creator>HOSTNAME</dc:creator>
  <cp:lastModifiedBy>HOSTNAME</cp:lastModifiedBy>
  <cp:revision>864</cp:revision>
  <cp:lastPrinted>2017-02-07T09:16:33Z</cp:lastPrinted>
  <dcterms:created xsi:type="dcterms:W3CDTF">2015-11-17T02:43:53Z</dcterms:created>
  <dcterms:modified xsi:type="dcterms:W3CDTF">2017-02-21T02:40:53Z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0x01010085D4A840C0B79842806973E30B2A13A0</vt:lpwstr>
  </property>
</Properties>
</file>