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39"/>
  </p:notesMasterIdLst>
  <p:handoutMasterIdLst>
    <p:handoutMasterId r:id="rId40"/>
  </p:handoutMasterIdLst>
  <p:sldIdLst>
    <p:sldId id="457" r:id="rId5"/>
    <p:sldId id="458" r:id="rId6"/>
    <p:sldId id="459" r:id="rId7"/>
    <p:sldId id="530" r:id="rId8"/>
    <p:sldId id="512" r:id="rId9"/>
    <p:sldId id="514" r:id="rId10"/>
    <p:sldId id="543" r:id="rId11"/>
    <p:sldId id="544" r:id="rId12"/>
    <p:sldId id="517" r:id="rId13"/>
    <p:sldId id="532" r:id="rId14"/>
    <p:sldId id="542" r:id="rId15"/>
    <p:sldId id="519" r:id="rId16"/>
    <p:sldId id="520" r:id="rId17"/>
    <p:sldId id="521" r:id="rId18"/>
    <p:sldId id="522" r:id="rId19"/>
    <p:sldId id="523" r:id="rId20"/>
    <p:sldId id="524" r:id="rId21"/>
    <p:sldId id="525" r:id="rId22"/>
    <p:sldId id="526" r:id="rId23"/>
    <p:sldId id="527" r:id="rId24"/>
    <p:sldId id="528" r:id="rId25"/>
    <p:sldId id="536" r:id="rId26"/>
    <p:sldId id="537" r:id="rId27"/>
    <p:sldId id="463" r:id="rId28"/>
    <p:sldId id="465" r:id="rId29"/>
    <p:sldId id="506" r:id="rId30"/>
    <p:sldId id="505" r:id="rId31"/>
    <p:sldId id="507" r:id="rId32"/>
    <p:sldId id="508" r:id="rId33"/>
    <p:sldId id="538" r:id="rId34"/>
    <p:sldId id="539" r:id="rId35"/>
    <p:sldId id="540" r:id="rId36"/>
    <p:sldId id="541" r:id="rId37"/>
    <p:sldId id="535" r:id="rId38"/>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15"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5DA"/>
    <a:srgbClr val="CCECFF"/>
    <a:srgbClr val="FF7C80"/>
    <a:srgbClr val="CCFFCC"/>
    <a:srgbClr val="FFCCFF"/>
    <a:srgbClr val="66CCFF"/>
    <a:srgbClr val="99FF66"/>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00" autoAdjust="0"/>
    <p:restoredTop sz="96429" autoAdjust="0"/>
  </p:normalViewPr>
  <p:slideViewPr>
    <p:cSldViewPr>
      <p:cViewPr>
        <p:scale>
          <a:sx n="79" d="100"/>
          <a:sy n="79" d="100"/>
        </p:scale>
        <p:origin x="-996" y="216"/>
      </p:cViewPr>
      <p:guideLst>
        <p:guide orient="horz" pos="2115"/>
        <p:guide pos="292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8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BC3C6862-171D-4FA5-8E4E-589A6A937605}" type="datetimeFigureOut">
              <a:rPr kumimoji="1" lang="ja-JP" altLang="en-US" smtClean="0"/>
              <a:t>2017/2/7</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1697467D-8C6B-4E34-A3D7-29A58627CA01}" type="slidenum">
              <a:rPr kumimoji="1" lang="ja-JP" altLang="en-US" smtClean="0"/>
              <a:t>‹#›</a:t>
            </a:fld>
            <a:endParaRPr kumimoji="1" lang="ja-JP" altLang="en-US"/>
          </a:p>
        </p:txBody>
      </p:sp>
    </p:spTree>
    <p:extLst>
      <p:ext uri="{BB962C8B-B14F-4D97-AF65-F5344CB8AC3E}">
        <p14:creationId xmlns:p14="http://schemas.microsoft.com/office/powerpoint/2010/main" val="10993533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6967"/>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6967"/>
          </a:xfrm>
          <a:prstGeom prst="rect">
            <a:avLst/>
          </a:prstGeom>
        </p:spPr>
        <p:txBody>
          <a:bodyPr vert="horz" lIns="91433" tIns="45717" rIns="91433" bIns="45717" rtlCol="0"/>
          <a:lstStyle>
            <a:lvl1pPr algn="r">
              <a:defRPr sz="1200"/>
            </a:lvl1pPr>
          </a:lstStyle>
          <a:p>
            <a:fld id="{ECF6F7F8-8913-4732-AEA3-7F832FCF49E4}" type="datetimeFigureOut">
              <a:rPr kumimoji="1" lang="ja-JP" altLang="en-US" smtClean="0"/>
              <a:t>2017/2/7</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6967"/>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6967"/>
          </a:xfrm>
          <a:prstGeom prst="rect">
            <a:avLst/>
          </a:prstGeom>
        </p:spPr>
        <p:txBody>
          <a:bodyPr vert="horz" lIns="91433" tIns="45717" rIns="91433" bIns="45717"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Tree>
    <p:extLst>
      <p:ext uri="{BB962C8B-B14F-4D97-AF65-F5344CB8AC3E}">
        <p14:creationId xmlns:p14="http://schemas.microsoft.com/office/powerpoint/2010/main" val="3718832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27</a:t>
            </a:fld>
            <a:endParaRPr kumimoji="1" lang="ja-JP" altLang="en-US"/>
          </a:p>
        </p:txBody>
      </p:sp>
    </p:spTree>
    <p:extLst>
      <p:ext uri="{BB962C8B-B14F-4D97-AF65-F5344CB8AC3E}">
        <p14:creationId xmlns:p14="http://schemas.microsoft.com/office/powerpoint/2010/main" val="740915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28</a:t>
            </a:fld>
            <a:endParaRPr kumimoji="1" lang="ja-JP" altLang="en-US"/>
          </a:p>
        </p:txBody>
      </p:sp>
    </p:spTree>
    <p:extLst>
      <p:ext uri="{BB962C8B-B14F-4D97-AF65-F5344CB8AC3E}">
        <p14:creationId xmlns:p14="http://schemas.microsoft.com/office/powerpoint/2010/main" val="3628128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29</a:t>
            </a:fld>
            <a:endParaRPr kumimoji="1" lang="ja-JP" altLang="en-US"/>
          </a:p>
        </p:txBody>
      </p:sp>
    </p:spTree>
    <p:extLst>
      <p:ext uri="{BB962C8B-B14F-4D97-AF65-F5344CB8AC3E}">
        <p14:creationId xmlns:p14="http://schemas.microsoft.com/office/powerpoint/2010/main" val="2064424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30</a:t>
            </a:fld>
            <a:endParaRPr kumimoji="1" lang="ja-JP" altLang="en-US"/>
          </a:p>
        </p:txBody>
      </p:sp>
    </p:spTree>
    <p:extLst>
      <p:ext uri="{BB962C8B-B14F-4D97-AF65-F5344CB8AC3E}">
        <p14:creationId xmlns:p14="http://schemas.microsoft.com/office/powerpoint/2010/main" val="2486350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31</a:t>
            </a:fld>
            <a:endParaRPr kumimoji="1" lang="ja-JP" altLang="en-US"/>
          </a:p>
        </p:txBody>
      </p:sp>
    </p:spTree>
    <p:extLst>
      <p:ext uri="{BB962C8B-B14F-4D97-AF65-F5344CB8AC3E}">
        <p14:creationId xmlns:p14="http://schemas.microsoft.com/office/powerpoint/2010/main" val="350171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32</a:t>
            </a:fld>
            <a:endParaRPr kumimoji="1" lang="ja-JP" altLang="en-US"/>
          </a:p>
        </p:txBody>
      </p:sp>
    </p:spTree>
    <p:extLst>
      <p:ext uri="{BB962C8B-B14F-4D97-AF65-F5344CB8AC3E}">
        <p14:creationId xmlns:p14="http://schemas.microsoft.com/office/powerpoint/2010/main" val="3060594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33</a:t>
            </a:fld>
            <a:endParaRPr kumimoji="1" lang="ja-JP" altLang="en-US"/>
          </a:p>
        </p:txBody>
      </p:sp>
    </p:spTree>
    <p:extLst>
      <p:ext uri="{BB962C8B-B14F-4D97-AF65-F5344CB8AC3E}">
        <p14:creationId xmlns:p14="http://schemas.microsoft.com/office/powerpoint/2010/main" val="3701127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並びは、・・・</a:t>
            </a:r>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a:t>
            </a:fld>
            <a:endParaRPr kumimoji="1" lang="ja-JP" altLang="en-US"/>
          </a:p>
        </p:txBody>
      </p:sp>
    </p:spTree>
    <p:extLst>
      <p:ext uri="{BB962C8B-B14F-4D97-AF65-F5344CB8AC3E}">
        <p14:creationId xmlns:p14="http://schemas.microsoft.com/office/powerpoint/2010/main" val="193143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〇本検討は、大阪中央環状線や国道</a:t>
            </a:r>
            <a:r>
              <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rPr>
              <a:t>423</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号などの、社会的影響度の大きい大幹線道路の橋梁群の架け替え、維持管理の在り方については、将来に負担を残さないため、</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見極めが必要と、</a:t>
            </a:r>
            <a:r>
              <a:rPr kumimoji="1" lang="ja-JP" altLang="en-US" sz="1200" dirty="0">
                <a:latin typeface="HGSｺﾞｼｯｸM" panose="020B0600000000000000" pitchFamily="50" charset="-128"/>
                <a:ea typeface="HGSｺﾞｼｯｸM" panose="020B0600000000000000" pitchFamily="50" charset="-128"/>
              </a:rPr>
              <a:t>大阪府都市基盤施設長寿命化計画において、位置づけられております。</a:t>
            </a:r>
            <a:endParaRPr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a:t>
            </a:fld>
            <a:endParaRPr kumimoji="1" lang="ja-JP" altLang="en-US"/>
          </a:p>
        </p:txBody>
      </p:sp>
    </p:spTree>
    <p:extLst>
      <p:ext uri="{BB962C8B-B14F-4D97-AF65-F5344CB8AC3E}">
        <p14:creationId xmlns:p14="http://schemas.microsoft.com/office/powerpoint/2010/main" val="2810229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r>
              <a:rPr lang="ja-JP" altLang="en-US" dirty="0">
                <a:latin typeface="Arial" panose="020B0604020202020204" pitchFamily="34" charset="0"/>
              </a:rPr>
              <a:t>〇まず、社会的影響の検討方針につきましては、交通量推計（マクロ分析）を実施し、</a:t>
            </a:r>
            <a:endParaRPr lang="en-US" altLang="ja-JP" dirty="0">
              <a:latin typeface="Arial" panose="020B0604020202020204" pitchFamily="34" charset="0"/>
            </a:endParaRPr>
          </a:p>
          <a:p>
            <a:r>
              <a:rPr lang="ja-JP" altLang="en-US" dirty="0">
                <a:latin typeface="Arial" panose="020B0604020202020204" pitchFamily="34" charset="0"/>
              </a:rPr>
              <a:t>〇並行して、費用便益分析マニュアルに沿った、（走行時間、走行経費、交通事故）による損失を算出し、</a:t>
            </a:r>
            <a:endParaRPr lang="en-US" altLang="ja-JP" dirty="0">
              <a:latin typeface="Arial" panose="020B0604020202020204" pitchFamily="34" charset="0"/>
            </a:endParaRPr>
          </a:p>
          <a:p>
            <a:r>
              <a:rPr lang="ja-JP" altLang="en-US" dirty="0">
                <a:latin typeface="Arial" panose="020B0604020202020204" pitchFamily="34" charset="0"/>
              </a:rPr>
              <a:t>〇詳細な説明は、</a:t>
            </a:r>
            <a:r>
              <a:rPr lang="en-US" altLang="ja-JP" dirty="0">
                <a:latin typeface="Arial" panose="020B0604020202020204" pitchFamily="34" charset="0"/>
              </a:rPr>
              <a:t>6</a:t>
            </a:r>
            <a:r>
              <a:rPr lang="ja-JP" altLang="en-US" dirty="0">
                <a:latin typeface="Arial" panose="020B0604020202020204" pitchFamily="34" charset="0"/>
              </a:rPr>
              <a:t>ページ、</a:t>
            </a:r>
            <a:r>
              <a:rPr lang="en-US" altLang="ja-JP" dirty="0">
                <a:latin typeface="Arial" panose="020B0604020202020204" pitchFamily="34" charset="0"/>
              </a:rPr>
              <a:t>7</a:t>
            </a:r>
            <a:r>
              <a:rPr lang="ja-JP" altLang="en-US" dirty="0">
                <a:latin typeface="Arial" panose="020B0604020202020204" pitchFamily="34" charset="0"/>
              </a:rPr>
              <a:t>ページに記載しておりますが、時間の関係上今回は割愛させていただきます。</a:t>
            </a:r>
            <a:endParaRPr lang="en-US" altLang="ja-JP" dirty="0">
              <a:latin typeface="Arial" panose="020B0604020202020204" pitchFamily="34" charset="0"/>
            </a:endParaRPr>
          </a:p>
          <a:p>
            <a:r>
              <a:rPr lang="ja-JP" altLang="en-US" dirty="0">
                <a:latin typeface="Arial" panose="020B0604020202020204" pitchFamily="34" charset="0"/>
              </a:rPr>
              <a:t>〇また、現在の作業の進捗でございますが、・・・・・・</a:t>
            </a:r>
            <a:endParaRPr lang="en-US" altLang="ja-JP"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4</a:t>
            </a:fld>
            <a:endParaRPr lang="en-US" altLang="ja-JP"/>
          </a:p>
        </p:txBody>
      </p:sp>
    </p:spTree>
    <p:extLst>
      <p:ext uri="{BB962C8B-B14F-4D97-AF65-F5344CB8AC3E}">
        <p14:creationId xmlns:p14="http://schemas.microsoft.com/office/powerpoint/2010/main" val="1745427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22</a:t>
            </a:fld>
            <a:endParaRPr lang="en-US" altLang="ja-JP"/>
          </a:p>
        </p:txBody>
      </p:sp>
    </p:spTree>
    <p:extLst>
      <p:ext uri="{BB962C8B-B14F-4D97-AF65-F5344CB8AC3E}">
        <p14:creationId xmlns:p14="http://schemas.microsoft.com/office/powerpoint/2010/main" val="2073883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23</a:t>
            </a:fld>
            <a:endParaRPr lang="en-US" altLang="ja-JP"/>
          </a:p>
        </p:txBody>
      </p:sp>
    </p:spTree>
    <p:extLst>
      <p:ext uri="{BB962C8B-B14F-4D97-AF65-F5344CB8AC3E}">
        <p14:creationId xmlns:p14="http://schemas.microsoft.com/office/powerpoint/2010/main" val="3519754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24</a:t>
            </a:fld>
            <a:endParaRPr lang="en-US" altLang="ja-JP"/>
          </a:p>
        </p:txBody>
      </p:sp>
    </p:spTree>
    <p:extLst>
      <p:ext uri="{BB962C8B-B14F-4D97-AF65-F5344CB8AC3E}">
        <p14:creationId xmlns:p14="http://schemas.microsoft.com/office/powerpoint/2010/main" val="3039153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24932" name="スライド番号プレースホルダー 3"/>
          <p:cNvSpPr>
            <a:spLocks noGrp="1"/>
          </p:cNvSpPr>
          <p:nvPr>
            <p:ph type="sldNum" sz="quarter" idx="5"/>
          </p:nvPr>
        </p:nvSpPr>
        <p:spPr>
          <a:noFill/>
        </p:spPr>
        <p:txBody>
          <a:bodyPr/>
          <a:lstStyle/>
          <a:p>
            <a:fld id="{9F639210-1E83-41C7-8B0B-4907E16E5E26}" type="slidenum">
              <a:rPr lang="en-US" altLang="ja-JP"/>
              <a:pPr/>
              <a:t>25</a:t>
            </a:fld>
            <a:endParaRPr lang="en-US" altLang="ja-JP"/>
          </a:p>
        </p:txBody>
      </p:sp>
    </p:spTree>
    <p:extLst>
      <p:ext uri="{BB962C8B-B14F-4D97-AF65-F5344CB8AC3E}">
        <p14:creationId xmlns:p14="http://schemas.microsoft.com/office/powerpoint/2010/main" val="3865474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26</a:t>
            </a:fld>
            <a:endParaRPr kumimoji="1" lang="ja-JP" altLang="en-US"/>
          </a:p>
        </p:txBody>
      </p:sp>
    </p:spTree>
    <p:extLst>
      <p:ext uri="{BB962C8B-B14F-4D97-AF65-F5344CB8AC3E}">
        <p14:creationId xmlns:p14="http://schemas.microsoft.com/office/powerpoint/2010/main" val="3268495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fld id="{B1C94A8D-3514-41B1-A579-16D4BEFCDF14}" type="datetime1">
              <a:rPr kumimoji="1" lang="ja-JP" altLang="en-US" smtClean="0"/>
              <a:t>2017/2/7</a:t>
            </a:fld>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a:t>資料</a:t>
            </a:r>
            <a:r>
              <a:rPr kumimoji="1" lang="en-US" altLang="ja-JP"/>
              <a:t>1-2</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FED7D494-EAB3-4E58-AC2E-8A487EA01345}" type="datetime1">
              <a:rPr kumimoji="1" lang="ja-JP" altLang="en-US" smtClean="0"/>
              <a:t>2017/2/7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D7F668F1-7B4E-4A3E-A4D1-0D3A5611C5F8}" type="datetime1">
              <a:rPr kumimoji="1" lang="ja-JP" altLang="en-US" smtClean="0"/>
              <a:t>2017/2/7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4" name="日付プレースホルダー 3"/>
          <p:cNvSpPr>
            <a:spLocks noGrp="1"/>
          </p:cNvSpPr>
          <p:nvPr>
            <p:ph type="dt" sz="half" idx="10"/>
          </p:nvPr>
        </p:nvSpPr>
        <p:spPr/>
        <p:txBody>
          <a:bodyPr/>
          <a:lstStyle/>
          <a:p>
            <a:fld id="{517D8AA4-EA8A-4C1A-9FE4-69A36B18E00D}" type="datetime1">
              <a:rPr kumimoji="1" lang="ja-JP" altLang="en-US" smtClean="0"/>
              <a:t>2017/2/7</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fld id="{EF921BAD-18FD-4EE9-A963-4C3271A3E30C}" type="datetime1">
              <a:rPr kumimoji="1" lang="ja-JP" altLang="en-US" smtClean="0"/>
              <a:t>2017/2/7</a:t>
            </a:fld>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a:t>資料</a:t>
            </a:r>
            <a:r>
              <a:rPr kumimoji="1" lang="en-US" altLang="ja-JP"/>
              <a:t>1-2</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fld id="{4DCEE7DD-0ACE-4E21-89C2-D47A7DA71F1D}" type="datetime1">
              <a:rPr kumimoji="1" lang="ja-JP" altLang="en-US" smtClean="0"/>
              <a:t>2017/2/7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7" name="日付プレースホルダー 6"/>
          <p:cNvSpPr>
            <a:spLocks noGrp="1"/>
          </p:cNvSpPr>
          <p:nvPr>
            <p:ph type="dt" sz="half" idx="10"/>
          </p:nvPr>
        </p:nvSpPr>
        <p:spPr/>
        <p:txBody>
          <a:bodyPr/>
          <a:lstStyle/>
          <a:p>
            <a:fld id="{3FBD7D46-5E02-452E-8215-3CDF6B1D31E2}" type="datetime1">
              <a:rPr kumimoji="1" lang="ja-JP" altLang="en-US" smtClean="0"/>
              <a:t>2017/2/7</a:t>
            </a:fld>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fld id="{0623EA37-C0BF-4539-ADA4-02CBAB649938}" type="datetime1">
              <a:rPr kumimoji="1" lang="ja-JP" altLang="en-US" smtClean="0"/>
              <a:t>2017/2/7</a:t>
            </a:fld>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6577F2E-7A41-48EC-ADC9-6EA557FB513A}" type="datetime1">
              <a:rPr kumimoji="1" lang="ja-JP" altLang="en-US" smtClean="0"/>
              <a:t>2017/2/7</a:t>
            </a:fld>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22784BB4-1305-4F96-91A8-D500D1E94A5F}" type="datetime1">
              <a:rPr kumimoji="1" lang="ja-JP" altLang="en-US" smtClean="0"/>
              <a:t>2017/2/7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B234B5DB-D821-4ED2-9875-B3D2E7CE70FD}" type="datetime1">
              <a:rPr kumimoji="1" lang="ja-JP" altLang="en-US" smtClean="0"/>
              <a:t>2017/2/7</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資料</a:t>
            </a:r>
            <a:r>
              <a:rPr kumimoji="1" lang="en-US" altLang="ja-JP"/>
              <a:t>1-2</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7C790AC7-9E4F-4157-9FE8-88B0DFE9C43E}" type="datetime1">
              <a:rPr kumimoji="1" lang="ja-JP" altLang="en-US" smtClean="0"/>
              <a:t>2017/2/7</a:t>
            </a:fld>
            <a:endParaRPr kumimoji="1" lang="ja-JP" altLang="en-US"/>
          </a:p>
        </p:txBody>
      </p:sp>
      <p:sp>
        <p:nvSpPr>
          <p:cNvPr id="3" name="フッター プレースホルダー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a:t>資料</a:t>
            </a:r>
            <a:r>
              <a:rPr kumimoji="1" lang="en-US" altLang="ja-JP"/>
              <a:t>1-2</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wm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emf"/><Relationship Id="rId9"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a:bodyPr>
          <a:lstStyle/>
          <a:p>
            <a:pPr algn="l"/>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大幹線道路における橋梁群の</a:t>
            </a:r>
            <a:r>
              <a:rPr lang="en-US" altLang="ja-JP" sz="2800" b="1" dirty="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維持管理・更新のあり方について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サブタイトル 2"/>
          <p:cNvSpPr txBox="1">
            <a:spLocks/>
          </p:cNvSpPr>
          <p:nvPr/>
        </p:nvSpPr>
        <p:spPr>
          <a:xfrm>
            <a:off x="1115616" y="5013176"/>
            <a:ext cx="7056784" cy="720080"/>
          </a:xfrm>
          <a:prstGeom prst="rect">
            <a:avLst/>
          </a:prstGeom>
        </p:spPr>
        <p:txBody>
          <a:bodyPr vert="horz">
            <a:noAutofit/>
          </a:bodyPr>
          <a:lstStyle>
            <a:lvl1pPr marL="0" indent="0" algn="r" rtl="0" eaLnBrk="1" latinLnBrk="0" hangingPunct="1">
              <a:spcBef>
                <a:spcPts val="600"/>
              </a:spcBef>
              <a:buClr>
                <a:schemeClr val="accent1"/>
              </a:buClr>
              <a:buSzPct val="76000"/>
              <a:buFont typeface="Wingdings 3"/>
              <a:buNone/>
              <a:defRPr kumimoji="1" sz="2000" kern="1200">
                <a:solidFill>
                  <a:schemeClr val="tx2"/>
                </a:solidFill>
                <a:latin typeface="+mj-lt"/>
                <a:ea typeface="+mj-ea"/>
                <a:cs typeface="+mj-cs"/>
              </a:defRPr>
            </a:lvl1pPr>
            <a:lvl2pPr marL="457200" indent="0" algn="ctr" rtl="0" eaLnBrk="1" latinLnBrk="0" hangingPunct="1">
              <a:spcBef>
                <a:spcPts val="500"/>
              </a:spcBef>
              <a:buClr>
                <a:schemeClr val="accent2"/>
              </a:buClr>
              <a:buSzPct val="76000"/>
              <a:buFont typeface="Wingdings 3"/>
              <a:buNone/>
              <a:defRPr kumimoji="1" sz="2300" kern="1200">
                <a:solidFill>
                  <a:schemeClr val="tx2"/>
                </a:solidFill>
                <a:latin typeface="+mn-lt"/>
                <a:ea typeface="+mn-ea"/>
                <a:cs typeface="+mn-cs"/>
              </a:defRPr>
            </a:lvl2pPr>
            <a:lvl3pPr marL="914400" indent="0" algn="ctr" rtl="0" eaLnBrk="1" latinLnBrk="0" hangingPunct="1">
              <a:spcBef>
                <a:spcPts val="500"/>
              </a:spcBef>
              <a:buClr>
                <a:schemeClr val="bg1">
                  <a:shade val="50000"/>
                </a:schemeClr>
              </a:buClr>
              <a:buSzPct val="76000"/>
              <a:buFont typeface="Wingdings 3"/>
              <a:buNone/>
              <a:defRPr kumimoji="1" sz="2000" kern="1200">
                <a:solidFill>
                  <a:schemeClr val="tx1"/>
                </a:solidFill>
                <a:latin typeface="+mn-lt"/>
                <a:ea typeface="+mn-ea"/>
                <a:cs typeface="+mn-cs"/>
              </a:defRPr>
            </a:lvl3pPr>
            <a:lvl4pPr marL="1371600" indent="0" algn="ctr" rtl="0" eaLnBrk="1" latinLnBrk="0" hangingPunct="1">
              <a:spcBef>
                <a:spcPts val="400"/>
              </a:spcBef>
              <a:buClr>
                <a:schemeClr val="accent2">
                  <a:shade val="75000"/>
                </a:schemeClr>
              </a:buClr>
              <a:buSzPct val="70000"/>
              <a:buFont typeface="Wingdings"/>
              <a:buNone/>
              <a:defRPr kumimoji="1" sz="1800" kern="1200">
                <a:solidFill>
                  <a:schemeClr val="tx1"/>
                </a:solidFill>
                <a:latin typeface="+mn-lt"/>
                <a:ea typeface="+mn-ea"/>
                <a:cs typeface="+mn-cs"/>
              </a:defRPr>
            </a:lvl4pPr>
            <a:lvl5pPr marL="1828800" indent="0" algn="ctr" rtl="0" eaLnBrk="1" latinLnBrk="0" hangingPunct="1">
              <a:spcBef>
                <a:spcPts val="300"/>
              </a:spcBef>
              <a:buClr>
                <a:schemeClr val="accent2"/>
              </a:buClr>
              <a:buSzPct val="70000"/>
              <a:buFont typeface="Wingdings"/>
              <a:buNone/>
              <a:defRPr kumimoji="1" sz="1600" kern="1200">
                <a:solidFill>
                  <a:schemeClr val="tx1"/>
                </a:solidFill>
                <a:latin typeface="+mn-lt"/>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1"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1"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1"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1" lang="en-US" sz="1200" kern="1200" smtClean="0">
                <a:solidFill>
                  <a:schemeClr val="tx1"/>
                </a:solidFill>
                <a:latin typeface="+mn-lt"/>
                <a:ea typeface="+mn-ea"/>
                <a:cs typeface="+mn-cs"/>
              </a:defRPr>
            </a:lvl9pPr>
          </a:lstStyle>
          <a:p>
            <a:pPr algn="ctr"/>
            <a:r>
              <a:rPr lang="ja-JP" altLang="en-US" sz="1800" b="1" dirty="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sz="18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平成２８年度　第３回　道路・橋梁等部会</a:t>
            </a:r>
          </a:p>
        </p:txBody>
      </p:sp>
      <p:sp>
        <p:nvSpPr>
          <p:cNvPr id="8" name="フッター プレースホルダー 3"/>
          <p:cNvSpPr txBox="1">
            <a:spLocks/>
          </p:cNvSpPr>
          <p:nvPr/>
        </p:nvSpPr>
        <p:spPr>
          <a:xfrm>
            <a:off x="6660232" y="260648"/>
            <a:ext cx="2250584" cy="648072"/>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3200" b="1" dirty="0">
                <a:latin typeface="Meiryo UI" panose="020B0604030504040204" pitchFamily="50" charset="-128"/>
                <a:ea typeface="Meiryo UI" panose="020B0604030504040204" pitchFamily="50" charset="-128"/>
                <a:cs typeface="Meiryo UI" panose="020B0604030504040204" pitchFamily="50" charset="-128"/>
              </a:rPr>
              <a:t>資料２　</a:t>
            </a:r>
            <a:endParaRPr kumimoji="1" lang="en-US" altLang="ja-JP" sz="32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834477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 name="テキスト ボックス 122"/>
          <p:cNvSpPr txBox="1"/>
          <p:nvPr/>
        </p:nvSpPr>
        <p:spPr>
          <a:xfrm>
            <a:off x="296739" y="-459432"/>
            <a:ext cx="3962749" cy="369332"/>
          </a:xfrm>
          <a:prstGeom prst="rect">
            <a:avLst/>
          </a:prstGeom>
          <a:noFill/>
          <a:ln>
            <a:noFill/>
          </a:ln>
        </p:spPr>
        <p:txBody>
          <a:bodyPr wrap="square" rtlCol="0" anchor="ctr" anchorCtr="0">
            <a:spAutoFit/>
          </a:bodyPr>
          <a:lstStyle/>
          <a:p>
            <a:r>
              <a:rPr lang="ja-JP" altLang="en-US" sz="1200" dirty="0"/>
              <a:t>●施工ケース別交通量変動図（榎坂高架橋）</a:t>
            </a:r>
            <a:r>
              <a:rPr kumimoji="1" lang="ja-JP" altLang="en-US" sz="1200" dirty="0"/>
              <a:t>　　　　　　</a:t>
            </a:r>
            <a:r>
              <a:rPr kumimoji="1" lang="ja-JP" altLang="en-US" dirty="0"/>
              <a:t>　　　　　　　　　　　　　　　　　　　　　　　　　　　　　　　　　　　　　　　　　　　　　　　　　　　　　　　　　　　　　　　　　　　　　　　　　　　　　　　　　　　　　　　　　　　　　　　　　　　　　　　　　　　　　　　　　　　　　　　　　　　　　　　　　　　　　　　　　　　　　　　　　　　　　　　　　　　　　　　　　　　　　　　　　　　　　　　　　　　　　　　　　　　　　　　　　　　　　　　　　　　　　　　　　　　　　　　　　　　　　　　　　　　　　　　　　　　　　　　　　　　　　　　　　　　　　　　　　　　　　　　　　　　　　　　　　　　　　　　　　　　　　　　　　　　　　　　　　　　　　　　　　　　　　　　　　　　　　　　　　　　　　　　　　　　　　　　　　　　　　　　　　　　　　　　　　　　　　　　　　　　　　　　　　　　　　　　　　　　　　　　　　　　　　　　　　　　　　　　　　　　　　　　　　　　　　　　　　　　　　　　　　　　　　　　　　　　　　　　　　　　　　　　　　　　　　　　　　　　　　　　　　　　　　　　　　　　　　　　　　　　　　　　　　　　　　　　　　　　　　　　　　　　　　　　　　　　　　　　　　　　　　　　　　　　　　　　　　　　　　　　　　　　　　　　　　　　　　　　　　　　　　　　　　　　　　　　　　　　　　　　　　　　　　　　　　　　　　　　　　　　　　　　　　　　　　　　　　　　　　　　　　　　　　　　　　　　　　　　　　　　　　　　　　　　　　　　　　　　　　　　　　　　　　　　　　　　　　　　　　　　　　　　　　　　　　　　　　　　　　　　　　　　　　　　　　　　　　　　　　　　　　　　　　　　　　　　　　　　　　　　　　　　　　　　　　　　　　　　　　　　　　　　　　　　　　　　　　　　　　　　　　　　　　　　　　　　　　　　　　　　　　　　　　　　　　　　　　　　　　　　　　　　　　　　　　　　　　　　　　　　　　　　　　　　　　　　　　　　　　　　　　　　　　　　　　　　　　　　　　　　　　　　　　　　　　　　　　　　　　　　　　　　　　　　　　　　　　　　　　　　　　　　　　　　　　　　　　　　　　　　　　　　　　　　　　　　　　　　　　　　　　　　　　　　　　　　　　　　　　　　　　　　　　　　　　　　　　　　　　　　　　　　　　　　　　　　　　　　　　　　　　　　　　　　　　　　　　　　　　　　　　　　　　　　　　　　　　　　　　　　　　　　　　　　　　　　　　　　　　　　　　　　　　　　　　　　　　　　　　　　　　　　　　　　　　　　　　　　　　　　　　　　　　　　　　　　　　　　　　　　　　　　　　　　　　　　　　　　　　　　　　　　　　　　　　　　　　　　　　　　　　　　　　　　　　　　　　　　　　　　　　　　　　　　　　　　　　　　　　　　　　　　　　　　　　　　　　　　　　　　　　　　　　　　　　　　　　　　　　　　　　　　　　　　　　　　　　　　　　　　　　　　　　　　　　　　　　　　　　　　　　　　　　　　　　　　　　　　　　　　　　　　　　　　　　　　　　　　　　　　　　　　　　　　　　　　　　　　　　　　　　　　　　　　　　　　　　　　　　　　　　　　　　　　　　　　　　　　　　　　　　　　　　　　　　　　　　　　　　　　　　　　　　　　　　　　　　　　　　　　　　　　　　　　　　　　　　　　　　　　　　　　　　　　　　　　　　　　　　　　　　　　　　　　　　　　　　　　　　　　　　　　　　　　　　　　　　　　　　　　　　　　　　　　　　　　　　　　　　　　　　　　　　　　　　　　　　　　　　　　　　　　　　　　　　　　　　　　　　　　　　　　　　　　　　　　　　　　　　　　　　　　　　　　　　　　　　　　　　　　　　　　　　　　　　　　　　　　　　　　　　　　　　　　　　　　　　　　　　　　　　　　　　　　　　　　　　　　　　　　　　　　　　　　　　　　　　　　　　　　　　　　　　　　　　　　　　　　　　　　　　　　　　　　　　　　　　　　　　　　　　　　　　　　　　　　　　　　　　　　　　　　　　　　　　　　　　　　　　　　　　　　　　　　　　　　　　　　　　　　　　　　　　　　　　　　　　　　　　　　　　　　　　　　　　　　　　　　　　　　　　　　　　　　　　　　　　　　　　　　　　　　　　　　　　　　　　　　　　　　　　　　　　　　　　　　　　　　　　　　　　　　　　　　　　　　　　　　　　　　　　　　　　　　　　　　　　　　　　　　　　　　　　　　　　　　　　　　　　　　　　　　　　　　　　　　　　　　　　　　　　　　　　　　　　　　　　　　　　　　　　　　　　　　　　　　　　　　　　　　　　　　　　　　　　　　　　　　　　　　　　　　　　　　　　　　　　　　　　　　　　　　　　　　　　　　　　　　　　　　　　　　　　　　　　　　　　　　　　　</a:t>
            </a:r>
          </a:p>
        </p:txBody>
      </p:sp>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２．施工時交通量推計</a:t>
            </a:r>
            <a:endParaRPr kumimoji="1" lang="ja-JP" altLang="en-US" dirty="0"/>
          </a:p>
        </p:txBody>
      </p:sp>
      <p:sp>
        <p:nvSpPr>
          <p:cNvPr id="677" name="テキスト ボックス 676"/>
          <p:cNvSpPr txBox="1"/>
          <p:nvPr/>
        </p:nvSpPr>
        <p:spPr>
          <a:xfrm>
            <a:off x="-11503" y="548681"/>
            <a:ext cx="4392488" cy="338554"/>
          </a:xfrm>
          <a:prstGeom prst="rect">
            <a:avLst/>
          </a:prstGeom>
          <a:noFill/>
        </p:spPr>
        <p:txBody>
          <a:bodyPr wrap="square" rtlCol="0">
            <a:spAutoFit/>
          </a:bodyPr>
          <a:lstStyle/>
          <a:p>
            <a:pPr marL="92075" indent="-92075"/>
            <a:r>
              <a:rPr lang="ja-JP" altLang="en-US" sz="1600" dirty="0">
                <a:latin typeface="+mn-ea"/>
              </a:rPr>
              <a:t>（３）広域交通の変動特性</a:t>
            </a:r>
            <a:endParaRPr lang="en-US" altLang="ja-JP" sz="1600" dirty="0">
              <a:latin typeface="+mn-ea"/>
            </a:endParaRPr>
          </a:p>
        </p:txBody>
      </p:sp>
      <p:graphicFrame>
        <p:nvGraphicFramePr>
          <p:cNvPr id="593" name="表 592"/>
          <p:cNvGraphicFramePr>
            <a:graphicFrameLocks noGrp="1"/>
          </p:cNvGraphicFramePr>
          <p:nvPr>
            <p:extLst/>
          </p:nvPr>
        </p:nvGraphicFramePr>
        <p:xfrm>
          <a:off x="336652" y="921440"/>
          <a:ext cx="8514531" cy="2411691"/>
        </p:xfrm>
        <a:graphic>
          <a:graphicData uri="http://schemas.openxmlformats.org/drawingml/2006/table">
            <a:tbl>
              <a:tblPr firstRow="1" bandRow="1">
                <a:tableStyleId>{5C22544A-7EE6-4342-B048-85BDC9FD1C3A}</a:tableStyleId>
              </a:tblPr>
              <a:tblGrid>
                <a:gridCol w="994988">
                  <a:extLst>
                    <a:ext uri="{9D8B030D-6E8A-4147-A177-3AD203B41FA5}">
                      <a16:colId xmlns:a16="http://schemas.microsoft.com/office/drawing/2014/main" xmlns="" val="20000"/>
                    </a:ext>
                  </a:extLst>
                </a:gridCol>
                <a:gridCol w="3456384">
                  <a:extLst>
                    <a:ext uri="{9D8B030D-6E8A-4147-A177-3AD203B41FA5}">
                      <a16:colId xmlns:a16="http://schemas.microsoft.com/office/drawing/2014/main" xmlns="" val="20001"/>
                    </a:ext>
                  </a:extLst>
                </a:gridCol>
                <a:gridCol w="4063159">
                  <a:extLst>
                    <a:ext uri="{9D8B030D-6E8A-4147-A177-3AD203B41FA5}">
                      <a16:colId xmlns:a16="http://schemas.microsoft.com/office/drawing/2014/main" xmlns="" val="20002"/>
                    </a:ext>
                  </a:extLst>
                </a:gridCol>
              </a:tblGrid>
              <a:tr h="323728">
                <a:tc>
                  <a:txBody>
                    <a:bodyPr/>
                    <a:lstStyle/>
                    <a:p>
                      <a:pPr algn="ctr"/>
                      <a:r>
                        <a:rPr kumimoji="1" lang="ja-JP" altLang="en-US" sz="1200" b="0" dirty="0">
                          <a:solidFill>
                            <a:schemeClr val="bg1"/>
                          </a:solidFill>
                        </a:rPr>
                        <a:t>対　象</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変動特性</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考　察</a:t>
                      </a: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0"/>
                  </a:ext>
                </a:extLst>
              </a:tr>
              <a:tr h="1151388">
                <a:tc>
                  <a:txBody>
                    <a:bodyPr/>
                    <a:lstStyle/>
                    <a:p>
                      <a:r>
                        <a:rPr kumimoji="1" lang="ja-JP" altLang="en-US" sz="1200" dirty="0">
                          <a:latin typeface="+mn-ea"/>
                          <a:ea typeface="+mn-ea"/>
                        </a:rPr>
                        <a:t>大日跨道橋</a:t>
                      </a: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285750" indent="-285750">
                        <a:buFont typeface="Wingdings" panose="05000000000000000000" pitchFamily="2" charset="2"/>
                        <a:buChar char="l"/>
                      </a:pPr>
                      <a:r>
                        <a:rPr kumimoji="1" lang="ja-JP" altLang="en-US" sz="1200" dirty="0">
                          <a:latin typeface="+mn-ea"/>
                          <a:ea typeface="+mn-ea"/>
                        </a:rPr>
                        <a:t>各ケースとも並行他路線への転換はあまり見られない</a:t>
                      </a:r>
                      <a:endParaRPr kumimoji="1" lang="en-US" altLang="ja-JP" sz="1200" dirty="0">
                        <a:latin typeface="+mn-ea"/>
                        <a:ea typeface="+mn-ea"/>
                      </a:endParaRPr>
                    </a:p>
                    <a:p>
                      <a:pPr marL="285750" indent="-285750">
                        <a:buFont typeface="Wingdings" panose="05000000000000000000" pitchFamily="2" charset="2"/>
                        <a:buChar char="l"/>
                      </a:pPr>
                      <a:r>
                        <a:rPr kumimoji="1" lang="ja-JP" altLang="en-US" sz="1200" dirty="0">
                          <a:latin typeface="+mn-ea"/>
                          <a:ea typeface="+mn-ea"/>
                        </a:rPr>
                        <a:t>大日交差点（側道＝ランプ）での交通量変動が最も多い</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200" dirty="0">
                          <a:latin typeface="+mn-ea"/>
                          <a:ea typeface="+mn-ea"/>
                        </a:rPr>
                        <a:t>淀川渡河により、右左岸を跨ぐＯＤは迂回距離が大きいため、転換しにくい</a:t>
                      </a:r>
                      <a:endParaRPr kumimoji="1" lang="en-US" altLang="ja-JP" sz="1200" dirty="0">
                        <a:latin typeface="+mn-ea"/>
                        <a:ea typeface="+mn-ea"/>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200" dirty="0">
                          <a:latin typeface="+mn-ea"/>
                          <a:ea typeface="+mn-ea"/>
                        </a:rPr>
                        <a:t>更に、交差点間隔が広く、短距離の迂回路がないため、他路線に転換しにくい</a:t>
                      </a:r>
                      <a:endParaRPr kumimoji="1" lang="en-US" altLang="ja-JP" sz="1200" dirty="0">
                        <a:latin typeface="+mn-ea"/>
                        <a:ea typeface="+mn-ea"/>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200" dirty="0">
                          <a:latin typeface="+mn-ea"/>
                          <a:ea typeface="+mn-ea"/>
                        </a:rPr>
                        <a:t>近畿道の料金割引により、交差点の交通緩和に一定の効果が見られた。今後、個別事象での検討が必要</a:t>
                      </a:r>
                    </a:p>
                  </a:txBody>
                  <a:tcP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r h="899243">
                <a:tc>
                  <a:txBody>
                    <a:bodyPr/>
                    <a:lstStyle/>
                    <a:p>
                      <a:r>
                        <a:rPr kumimoji="1" lang="ja-JP" altLang="en-US" sz="1200" dirty="0">
                          <a:latin typeface="+mn-ea"/>
                          <a:ea typeface="+mn-ea"/>
                        </a:rPr>
                        <a:t>榎坂高架橋</a:t>
                      </a: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285750" indent="-285750">
                        <a:buFont typeface="Wingdings" panose="05000000000000000000" pitchFamily="2" charset="2"/>
                        <a:buChar char="l"/>
                      </a:pPr>
                      <a:r>
                        <a:rPr kumimoji="1" lang="ja-JP" altLang="en-US" sz="1200" dirty="0">
                          <a:latin typeface="+mn-ea"/>
                          <a:ea typeface="+mn-ea"/>
                        </a:rPr>
                        <a:t>ケース２、３で高架本線交通が約１０千台（通常時の約３０％）減少するが、側道の増加量は小さく、他路線に広く分散する</a:t>
                      </a:r>
                      <a:endParaRPr kumimoji="1" lang="en-US" altLang="ja-JP" sz="1200" dirty="0">
                        <a:latin typeface="+mn-ea"/>
                        <a:ea typeface="+mn-ea"/>
                      </a:endParaRPr>
                    </a:p>
                    <a:p>
                      <a:pPr marL="285750" indent="-285750">
                        <a:buFont typeface="Wingdings" panose="05000000000000000000" pitchFamily="2" charset="2"/>
                        <a:buChar char="l"/>
                      </a:pPr>
                      <a:r>
                        <a:rPr kumimoji="1" lang="ja-JP" altLang="en-US" sz="1200" dirty="0">
                          <a:latin typeface="+mn-ea"/>
                          <a:ea typeface="+mn-ea"/>
                        </a:rPr>
                        <a:t>並行する域内道路エリアへの転換が発生する</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285750" indent="-285750">
                        <a:buFont typeface="Wingdings" panose="05000000000000000000" pitchFamily="2" charset="2"/>
                        <a:buChar char="p"/>
                      </a:pPr>
                      <a:r>
                        <a:rPr kumimoji="1" lang="ja-JP" altLang="en-US" sz="1200" dirty="0">
                          <a:latin typeface="+mn-ea"/>
                          <a:ea typeface="+mn-ea"/>
                        </a:rPr>
                        <a:t>域内道路で最大５０％程度の交通量増加がみられる</a:t>
                      </a:r>
                      <a:endParaRPr kumimoji="1" lang="en-US" altLang="ja-JP" sz="1200" dirty="0">
                        <a:latin typeface="+mn-ea"/>
                        <a:ea typeface="+mn-ea"/>
                      </a:endParaRPr>
                    </a:p>
                    <a:p>
                      <a:pPr marL="285750" indent="-285750">
                        <a:buFont typeface="Wingdings" panose="05000000000000000000" pitchFamily="2" charset="2"/>
                        <a:buChar char="p"/>
                      </a:pPr>
                      <a:r>
                        <a:rPr kumimoji="1" lang="ja-JP" altLang="en-US" sz="1200" dirty="0">
                          <a:latin typeface="+mn-ea"/>
                          <a:ea typeface="+mn-ea"/>
                        </a:rPr>
                        <a:t>他の幹線としては国道１７６号への転換が多いが、３～５％程度の増加である</a:t>
                      </a:r>
                    </a:p>
                  </a:txBody>
                  <a:tcP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2"/>
                  </a:ext>
                </a:extLst>
              </a:tr>
            </a:tbl>
          </a:graphicData>
        </a:graphic>
      </p:graphicFrame>
      <p:graphicFrame>
        <p:nvGraphicFramePr>
          <p:cNvPr id="609" name="表 608"/>
          <p:cNvGraphicFramePr>
            <a:graphicFrameLocks noGrp="1"/>
          </p:cNvGraphicFramePr>
          <p:nvPr>
            <p:extLst/>
          </p:nvPr>
        </p:nvGraphicFramePr>
        <p:xfrm>
          <a:off x="321258" y="3822214"/>
          <a:ext cx="8543106" cy="1554480"/>
        </p:xfrm>
        <a:graphic>
          <a:graphicData uri="http://schemas.openxmlformats.org/drawingml/2006/table">
            <a:tbl>
              <a:tblPr firstRow="1" bandRow="1">
                <a:tableStyleId>{5C22544A-7EE6-4342-B048-85BDC9FD1C3A}</a:tableStyleId>
              </a:tblPr>
              <a:tblGrid>
                <a:gridCol w="1024463">
                  <a:extLst>
                    <a:ext uri="{9D8B030D-6E8A-4147-A177-3AD203B41FA5}">
                      <a16:colId xmlns:a16="http://schemas.microsoft.com/office/drawing/2014/main" xmlns="" val="20000"/>
                    </a:ext>
                  </a:extLst>
                </a:gridCol>
                <a:gridCol w="2290175">
                  <a:extLst>
                    <a:ext uri="{9D8B030D-6E8A-4147-A177-3AD203B41FA5}">
                      <a16:colId xmlns:a16="http://schemas.microsoft.com/office/drawing/2014/main" xmlns="" val="20001"/>
                    </a:ext>
                  </a:extLst>
                </a:gridCol>
                <a:gridCol w="5228468">
                  <a:extLst>
                    <a:ext uri="{9D8B030D-6E8A-4147-A177-3AD203B41FA5}">
                      <a16:colId xmlns:a16="http://schemas.microsoft.com/office/drawing/2014/main" xmlns="" val="20002"/>
                    </a:ext>
                  </a:extLst>
                </a:gridCol>
              </a:tblGrid>
              <a:tr h="134778">
                <a:tc>
                  <a:txBody>
                    <a:bodyPr/>
                    <a:lstStyle/>
                    <a:p>
                      <a:pPr algn="ctr"/>
                      <a:r>
                        <a:rPr kumimoji="1" lang="ja-JP" altLang="en-US" sz="1200" b="0" dirty="0">
                          <a:solidFill>
                            <a:schemeClr val="accent5">
                              <a:lumMod val="50000"/>
                            </a:schemeClr>
                          </a:solidFill>
                        </a:rPr>
                        <a:t>対　象</a:t>
                      </a:r>
                    </a:p>
                  </a:txBody>
                  <a:tcPr anchor="ctr">
                    <a:lnL w="19050" cap="flat" cmpd="sng" algn="ctr">
                      <a:solidFill>
                        <a:schemeClr val="accent5">
                          <a:lumMod val="50000"/>
                        </a:schemeClr>
                      </a:solidFill>
                      <a:prstDash val="solid"/>
                      <a:round/>
                      <a:headEnd type="none" w="med" len="med"/>
                      <a:tailEnd type="none" w="med" len="med"/>
                    </a:lnL>
                    <a:lnR w="9525"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b="0" dirty="0">
                          <a:solidFill>
                            <a:schemeClr val="accent5">
                              <a:lumMod val="50000"/>
                            </a:schemeClr>
                          </a:solidFill>
                        </a:rPr>
                        <a:t>着目箇所</a:t>
                      </a:r>
                    </a:p>
                  </a:txBody>
                  <a:tcPr anchor="ctr">
                    <a:lnL w="9525" cap="flat" cmpd="sng" algn="ctr">
                      <a:solidFill>
                        <a:schemeClr val="accent5">
                          <a:lumMod val="50000"/>
                        </a:schemeClr>
                      </a:solidFill>
                      <a:prstDash val="solid"/>
                      <a:round/>
                      <a:headEnd type="none" w="med" len="med"/>
                      <a:tailEnd type="none" w="med" len="med"/>
                    </a:lnL>
                    <a:lnR w="9525"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200" b="0" dirty="0">
                          <a:solidFill>
                            <a:schemeClr val="accent5">
                              <a:lumMod val="50000"/>
                            </a:schemeClr>
                          </a:solidFill>
                        </a:rPr>
                        <a:t>評価方針</a:t>
                      </a:r>
                    </a:p>
                  </a:txBody>
                  <a:tcPr anchor="ctr">
                    <a:lnL w="9525"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370840">
                <a:tc>
                  <a:txBody>
                    <a:bodyPr/>
                    <a:lstStyle/>
                    <a:p>
                      <a:r>
                        <a:rPr kumimoji="1" lang="ja-JP" altLang="en-US" sz="1200" dirty="0">
                          <a:latin typeface="+mn-ea"/>
                          <a:ea typeface="+mn-ea"/>
                        </a:rPr>
                        <a:t>大日跨道橋</a:t>
                      </a:r>
                    </a:p>
                  </a:txBody>
                  <a:tcPr>
                    <a:lnL w="19050" cap="flat" cmpd="sng" algn="ctr">
                      <a:solidFill>
                        <a:schemeClr val="accent5">
                          <a:lumMod val="50000"/>
                        </a:schemeClr>
                      </a:solidFill>
                      <a:prstDash val="solid"/>
                      <a:round/>
                      <a:headEnd type="none" w="med" len="med"/>
                      <a:tailEnd type="none" w="med" len="med"/>
                    </a:lnL>
                    <a:lnR w="9525"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9525"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l"/>
                      </a:pPr>
                      <a:r>
                        <a:rPr kumimoji="1" lang="ja-JP" altLang="en-US" sz="1200" dirty="0">
                          <a:latin typeface="+mn-ea"/>
                          <a:ea typeface="+mn-ea"/>
                        </a:rPr>
                        <a:t>大日交差点</a:t>
                      </a:r>
                    </a:p>
                  </a:txBody>
                  <a:tcPr>
                    <a:lnL w="9525" cap="flat" cmpd="sng" algn="ctr">
                      <a:solidFill>
                        <a:schemeClr val="accent5">
                          <a:lumMod val="50000"/>
                        </a:schemeClr>
                      </a:solidFill>
                      <a:prstDash val="solid"/>
                      <a:round/>
                      <a:headEnd type="none" w="med" len="med"/>
                      <a:tailEnd type="none" w="med" len="med"/>
                    </a:lnL>
                    <a:lnR w="9525"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9525"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p"/>
                      </a:pPr>
                      <a:r>
                        <a:rPr kumimoji="1" lang="ja-JP" altLang="en-US" sz="1200" dirty="0">
                          <a:latin typeface="+mn-ea"/>
                          <a:ea typeface="+mn-ea"/>
                        </a:rPr>
                        <a:t>交差点の交通需要率解析により、跨道橋本線規制時の増加交通量の受容性を評価</a:t>
                      </a:r>
                    </a:p>
                  </a:txBody>
                  <a:tcPr>
                    <a:lnL w="9525"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9525"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70840">
                <a:tc>
                  <a:txBody>
                    <a:bodyPr/>
                    <a:lstStyle/>
                    <a:p>
                      <a:r>
                        <a:rPr kumimoji="1" lang="ja-JP" altLang="en-US" sz="1200" dirty="0">
                          <a:latin typeface="+mn-ea"/>
                          <a:ea typeface="+mn-ea"/>
                        </a:rPr>
                        <a:t>榎坂高架橋</a:t>
                      </a:r>
                    </a:p>
                  </a:txBody>
                  <a:tcPr>
                    <a:lnL w="19050" cap="flat" cmpd="sng" algn="ctr">
                      <a:solidFill>
                        <a:schemeClr val="accent5">
                          <a:lumMod val="50000"/>
                        </a:schemeClr>
                      </a:solidFill>
                      <a:prstDash val="solid"/>
                      <a:round/>
                      <a:headEnd type="none" w="med" len="med"/>
                      <a:tailEnd type="none" w="med" len="med"/>
                    </a:lnL>
                    <a:lnR w="9525" cap="flat" cmpd="sng" algn="ctr">
                      <a:solidFill>
                        <a:schemeClr val="accent5">
                          <a:lumMod val="50000"/>
                        </a:schemeClr>
                      </a:solidFill>
                      <a:prstDash val="solid"/>
                      <a:round/>
                      <a:headEnd type="none" w="med" len="med"/>
                      <a:tailEnd type="none" w="med" len="med"/>
                    </a:lnR>
                    <a:lnT w="9525"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l"/>
                      </a:pPr>
                      <a:r>
                        <a:rPr kumimoji="1" lang="ja-JP" altLang="en-US" sz="1200" dirty="0">
                          <a:latin typeface="+mn-ea"/>
                          <a:ea typeface="+mn-ea"/>
                        </a:rPr>
                        <a:t>新御堂筋（</a:t>
                      </a:r>
                      <a:r>
                        <a:rPr kumimoji="1" lang="en-US" altLang="ja-JP" sz="1200" dirty="0">
                          <a:latin typeface="+mn-ea"/>
                          <a:ea typeface="+mn-ea"/>
                        </a:rPr>
                        <a:t>R</a:t>
                      </a:r>
                      <a:r>
                        <a:rPr kumimoji="1" lang="ja-JP" altLang="en-US" sz="1200" dirty="0">
                          <a:latin typeface="+mn-ea"/>
                          <a:ea typeface="+mn-ea"/>
                        </a:rPr>
                        <a:t>４２３）江の木町～江坂交差点</a:t>
                      </a:r>
                      <a:endParaRPr kumimoji="1" lang="en-US" altLang="ja-JP" sz="1200" dirty="0">
                        <a:latin typeface="+mn-ea"/>
                        <a:ea typeface="+mn-ea"/>
                      </a:endParaRPr>
                    </a:p>
                    <a:p>
                      <a:pPr marL="0" indent="0">
                        <a:buFont typeface="Wingdings" panose="05000000000000000000" pitchFamily="2" charset="2"/>
                        <a:buNone/>
                      </a:pPr>
                      <a:r>
                        <a:rPr kumimoji="1" lang="ja-JP" altLang="en-US" sz="1200" dirty="0">
                          <a:latin typeface="+mn-ea"/>
                          <a:ea typeface="+mn-ea"/>
                        </a:rPr>
                        <a:t>　　（側道交差点；６箇所）</a:t>
                      </a:r>
                    </a:p>
                  </a:txBody>
                  <a:tcPr>
                    <a:lnL w="9525" cap="flat" cmpd="sng" algn="ctr">
                      <a:solidFill>
                        <a:schemeClr val="accent5">
                          <a:lumMod val="50000"/>
                        </a:schemeClr>
                      </a:solidFill>
                      <a:prstDash val="solid"/>
                      <a:round/>
                      <a:headEnd type="none" w="med" len="med"/>
                      <a:tailEnd type="none" w="med" len="med"/>
                    </a:lnL>
                    <a:lnR w="9525" cap="flat" cmpd="sng" algn="ctr">
                      <a:solidFill>
                        <a:schemeClr val="accent5">
                          <a:lumMod val="50000"/>
                        </a:schemeClr>
                      </a:solidFill>
                      <a:prstDash val="solid"/>
                      <a:round/>
                      <a:headEnd type="none" w="med" len="med"/>
                      <a:tailEnd type="none" w="med" len="med"/>
                    </a:lnR>
                    <a:lnT w="9525"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p"/>
                      </a:pPr>
                      <a:r>
                        <a:rPr kumimoji="1" lang="ja-JP" altLang="en-US" sz="1200" dirty="0">
                          <a:latin typeface="+mn-ea"/>
                          <a:ea typeface="+mn-ea"/>
                        </a:rPr>
                        <a:t>新御堂筋の６交差点は、信号サイクル及びオフセット状況をもとに、交通需要率及び滞留長を連続的に分析し、改善点を考察する</a:t>
                      </a:r>
                      <a:endParaRPr kumimoji="1" lang="en-US" altLang="ja-JP" sz="1200" dirty="0">
                        <a:latin typeface="+mn-ea"/>
                        <a:ea typeface="+mn-ea"/>
                      </a:endParaRPr>
                    </a:p>
                    <a:p>
                      <a:pPr marL="285750" indent="-285750">
                        <a:buFont typeface="Wingdings" panose="05000000000000000000" pitchFamily="2" charset="2"/>
                        <a:buChar char="p"/>
                      </a:pPr>
                      <a:r>
                        <a:rPr kumimoji="1" lang="ja-JP" altLang="en-US" sz="1200" dirty="0">
                          <a:latin typeface="+mn-ea"/>
                          <a:ea typeface="+mn-ea"/>
                        </a:rPr>
                        <a:t>側道交差点の処理能力向上により、域内道路への流入が抑制可能と考察する</a:t>
                      </a:r>
                    </a:p>
                  </a:txBody>
                  <a:tcPr>
                    <a:lnL w="9525"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9525"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bl>
          </a:graphicData>
        </a:graphic>
      </p:graphicFrame>
      <p:graphicFrame>
        <p:nvGraphicFramePr>
          <p:cNvPr id="680" name="表 679"/>
          <p:cNvGraphicFramePr>
            <a:graphicFrameLocks noGrp="1"/>
          </p:cNvGraphicFramePr>
          <p:nvPr>
            <p:extLst>
              <p:ext uri="{D42A27DB-BD31-4B8C-83A1-F6EECF244321}">
                <p14:modId xmlns:p14="http://schemas.microsoft.com/office/powerpoint/2010/main" val="486205368"/>
              </p:ext>
            </p:extLst>
          </p:nvPr>
        </p:nvGraphicFramePr>
        <p:xfrm>
          <a:off x="398184" y="5444429"/>
          <a:ext cx="8222765" cy="1090578"/>
        </p:xfrm>
        <a:graphic>
          <a:graphicData uri="http://schemas.openxmlformats.org/drawingml/2006/table">
            <a:tbl>
              <a:tblPr firstRow="1" bandRow="1">
                <a:tableStyleId>{5C22544A-7EE6-4342-B048-85BDC9FD1C3A}</a:tableStyleId>
              </a:tblPr>
              <a:tblGrid>
                <a:gridCol w="967385">
                  <a:extLst>
                    <a:ext uri="{9D8B030D-6E8A-4147-A177-3AD203B41FA5}">
                      <a16:colId xmlns:a16="http://schemas.microsoft.com/office/drawing/2014/main" xmlns="" val="20000"/>
                    </a:ext>
                  </a:extLst>
                </a:gridCol>
                <a:gridCol w="1727471">
                  <a:extLst>
                    <a:ext uri="{9D8B030D-6E8A-4147-A177-3AD203B41FA5}">
                      <a16:colId xmlns:a16="http://schemas.microsoft.com/office/drawing/2014/main" xmlns="" val="20001"/>
                    </a:ext>
                  </a:extLst>
                </a:gridCol>
                <a:gridCol w="1796571">
                  <a:extLst>
                    <a:ext uri="{9D8B030D-6E8A-4147-A177-3AD203B41FA5}">
                      <a16:colId xmlns:a16="http://schemas.microsoft.com/office/drawing/2014/main" xmlns="" val="20002"/>
                    </a:ext>
                  </a:extLst>
                </a:gridCol>
                <a:gridCol w="898285">
                  <a:extLst>
                    <a:ext uri="{9D8B030D-6E8A-4147-A177-3AD203B41FA5}">
                      <a16:colId xmlns:a16="http://schemas.microsoft.com/office/drawing/2014/main" xmlns="" val="20003"/>
                    </a:ext>
                  </a:extLst>
                </a:gridCol>
                <a:gridCol w="2833053">
                  <a:extLst>
                    <a:ext uri="{9D8B030D-6E8A-4147-A177-3AD203B41FA5}">
                      <a16:colId xmlns:a16="http://schemas.microsoft.com/office/drawing/2014/main" xmlns="" val="20004"/>
                    </a:ext>
                  </a:extLst>
                </a:gridCol>
              </a:tblGrid>
              <a:tr h="204118">
                <a:tc>
                  <a:txBody>
                    <a:bodyPr/>
                    <a:lstStyle/>
                    <a:p>
                      <a:pPr algn="ctr"/>
                      <a:r>
                        <a:rPr kumimoji="1" lang="ja-JP" altLang="en-US" sz="800" b="0" dirty="0">
                          <a:solidFill>
                            <a:schemeClr val="tx1"/>
                          </a:solidFill>
                        </a:rPr>
                        <a:t>手法</a:t>
                      </a:r>
                    </a:p>
                  </a:txBody>
                  <a:tcPr marT="36000" marB="36000"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0" dirty="0">
                          <a:solidFill>
                            <a:schemeClr val="tx1"/>
                          </a:solidFill>
                        </a:rPr>
                        <a:t>利点</a:t>
                      </a:r>
                    </a:p>
                  </a:txBody>
                  <a:tcPr marT="36000" marB="3600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0" dirty="0">
                          <a:solidFill>
                            <a:schemeClr val="tx1"/>
                          </a:solidFill>
                        </a:rPr>
                        <a:t>欠点</a:t>
                      </a:r>
                    </a:p>
                  </a:txBody>
                  <a:tcPr marT="36000" marB="3600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0" dirty="0">
                          <a:solidFill>
                            <a:schemeClr val="tx1"/>
                          </a:solidFill>
                        </a:rPr>
                        <a:t>今回適用</a:t>
                      </a:r>
                    </a:p>
                  </a:txBody>
                  <a:tcPr marT="36000" marB="36000"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800" b="0" dirty="0">
                          <a:solidFill>
                            <a:schemeClr val="tx1"/>
                          </a:solidFill>
                        </a:rPr>
                        <a:t>適用方針</a:t>
                      </a:r>
                    </a:p>
                  </a:txBody>
                  <a:tcPr marT="36000" marB="36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0"/>
                  </a:ext>
                </a:extLst>
              </a:tr>
              <a:tr h="370840">
                <a:tc>
                  <a:txBody>
                    <a:bodyPr/>
                    <a:lstStyle/>
                    <a:p>
                      <a:r>
                        <a:rPr kumimoji="1" lang="ja-JP" altLang="en-US" sz="800" dirty="0">
                          <a:latin typeface="+mn-ea"/>
                          <a:ea typeface="+mn-ea"/>
                        </a:rPr>
                        <a:t>動的交通シミュレーション</a:t>
                      </a: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0">
                        <a:buFont typeface="Wingdings" panose="05000000000000000000" pitchFamily="2" charset="2"/>
                        <a:buNone/>
                      </a:pPr>
                      <a:r>
                        <a:rPr kumimoji="1" lang="ja-JP" altLang="en-US" sz="800" dirty="0">
                          <a:latin typeface="+mn-ea"/>
                          <a:ea typeface="+mn-ea"/>
                        </a:rPr>
                        <a:t>交差点の捌け残りの影響、連続交差点における先詰まり等、より交通実態に近い評価が可能</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0">
                        <a:buFont typeface="Wingdings" panose="05000000000000000000" pitchFamily="2" charset="2"/>
                        <a:buNone/>
                      </a:pPr>
                      <a:r>
                        <a:rPr kumimoji="1" lang="ja-JP" altLang="en-US" sz="800" dirty="0">
                          <a:latin typeface="+mn-ea"/>
                          <a:ea typeface="+mn-ea"/>
                        </a:rPr>
                        <a:t>現況再現のためのデータ（交通量、歩行者やバス、路上駐車等の阻害要因）を詳細に把握する必要がある</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0" algn="ctr">
                        <a:buFont typeface="Wingdings" panose="05000000000000000000" pitchFamily="2" charset="2"/>
                        <a:buNone/>
                      </a:pPr>
                      <a:r>
                        <a:rPr kumimoji="1" lang="ja-JP" altLang="en-US" sz="800" dirty="0">
                          <a:latin typeface="+mn-ea"/>
                          <a:ea typeface="+mn-ea"/>
                        </a:rPr>
                        <a:t>－</a:t>
                      </a: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rowSpan="2">
                  <a:txBody>
                    <a:bodyPr/>
                    <a:lstStyle/>
                    <a:p>
                      <a:pPr marL="0" indent="0">
                        <a:buFont typeface="Wingdings" panose="05000000000000000000" pitchFamily="2" charset="2"/>
                        <a:buNone/>
                      </a:pPr>
                      <a:r>
                        <a:rPr kumimoji="1" lang="ja-JP" altLang="en-US" sz="800" u="sng" dirty="0">
                          <a:latin typeface="+mn-ea"/>
                          <a:ea typeface="+mn-ea"/>
                        </a:rPr>
                        <a:t>大日：</a:t>
                      </a:r>
                      <a:r>
                        <a:rPr kumimoji="1" lang="ja-JP" altLang="en-US" sz="800" dirty="0">
                          <a:latin typeface="+mn-ea"/>
                          <a:ea typeface="+mn-ea"/>
                        </a:rPr>
                        <a:t>交差点間隔の広い単体交差点であるため、静的解析で必要十分</a:t>
                      </a:r>
                      <a:endParaRPr kumimoji="1" lang="en-US" altLang="ja-JP" sz="800" dirty="0">
                        <a:latin typeface="+mn-ea"/>
                        <a:ea typeface="+mn-ea"/>
                      </a:endParaRPr>
                    </a:p>
                    <a:p>
                      <a:pPr marL="0" indent="0">
                        <a:lnSpc>
                          <a:spcPts val="500"/>
                        </a:lnSpc>
                        <a:buFont typeface="Wingdings" panose="05000000000000000000" pitchFamily="2" charset="2"/>
                        <a:buNone/>
                      </a:pPr>
                      <a:endParaRPr kumimoji="1" lang="en-US" altLang="ja-JP" sz="800" dirty="0">
                        <a:latin typeface="+mn-ea"/>
                        <a:ea typeface="+mn-ea"/>
                      </a:endParaRPr>
                    </a:p>
                    <a:p>
                      <a:pPr marL="0" indent="0">
                        <a:buFont typeface="Wingdings" panose="05000000000000000000" pitchFamily="2" charset="2"/>
                        <a:buNone/>
                      </a:pPr>
                      <a:r>
                        <a:rPr kumimoji="1" lang="ja-JP" altLang="en-US" sz="800" u="sng" dirty="0">
                          <a:latin typeface="+mn-ea"/>
                          <a:ea typeface="+mn-ea"/>
                        </a:rPr>
                        <a:t>江坂：</a:t>
                      </a:r>
                      <a:r>
                        <a:rPr kumimoji="1" lang="ja-JP" altLang="en-US" sz="800" dirty="0">
                          <a:latin typeface="+mn-ea"/>
                          <a:ea typeface="+mn-ea"/>
                        </a:rPr>
                        <a:t>連続交差点かつ面的な変動となるが、状況変化や課題整理は静的解析及び交通量推計結果で一定の把握は可能</a:t>
                      </a:r>
                      <a:endParaRPr kumimoji="1" lang="en-US" altLang="ja-JP" sz="800" dirty="0">
                        <a:latin typeface="+mn-ea"/>
                        <a:ea typeface="+mn-ea"/>
                      </a:endParaRPr>
                    </a:p>
                    <a:p>
                      <a:pPr marL="0" indent="0">
                        <a:buFont typeface="Wingdings" panose="05000000000000000000" pitchFamily="2" charset="2"/>
                        <a:buNone/>
                      </a:pPr>
                      <a:r>
                        <a:rPr kumimoji="1" lang="en-US" altLang="ja-JP" sz="800" dirty="0">
                          <a:latin typeface="+mn-ea"/>
                          <a:ea typeface="+mn-ea"/>
                        </a:rPr>
                        <a:t>※</a:t>
                      </a:r>
                      <a:r>
                        <a:rPr kumimoji="1" lang="ja-JP" altLang="en-US" sz="800" dirty="0">
                          <a:latin typeface="+mn-ea"/>
                          <a:ea typeface="+mn-ea"/>
                        </a:rPr>
                        <a:t>動的シミュレーションでは詳細を評価できるが、施工段階ごとに変化する交通状況の再現には限界がある。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370840">
                <a:tc>
                  <a:txBody>
                    <a:bodyPr/>
                    <a:lstStyle/>
                    <a:p>
                      <a:r>
                        <a:rPr kumimoji="1" lang="ja-JP" altLang="en-US" sz="800" dirty="0">
                          <a:latin typeface="+mn-ea"/>
                          <a:ea typeface="+mn-ea"/>
                        </a:rPr>
                        <a:t>静的解析</a:t>
                      </a:r>
                      <a:endParaRPr kumimoji="1" lang="en-US" altLang="ja-JP" sz="800" dirty="0">
                        <a:latin typeface="+mn-ea"/>
                        <a:ea typeface="+mn-ea"/>
                      </a:endParaRPr>
                    </a:p>
                    <a:p>
                      <a:r>
                        <a:rPr kumimoji="1" lang="ja-JP" altLang="en-US" sz="800" dirty="0">
                          <a:latin typeface="+mn-ea"/>
                          <a:ea typeface="+mn-ea"/>
                        </a:rPr>
                        <a:t>（交通需要率）</a:t>
                      </a: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0">
                        <a:buFont typeface="Wingdings" panose="05000000000000000000" pitchFamily="2" charset="2"/>
                        <a:buNone/>
                      </a:pPr>
                      <a:r>
                        <a:rPr kumimoji="1" lang="ja-JP" altLang="en-US" sz="800" dirty="0">
                          <a:latin typeface="+mn-ea"/>
                          <a:ea typeface="+mn-ea"/>
                        </a:rPr>
                        <a:t>交差点の交通量変動に対する受容性を比較的容易に検討できる</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0">
                        <a:buFont typeface="Wingdings" panose="05000000000000000000" pitchFamily="2" charset="2"/>
                        <a:buNone/>
                      </a:pPr>
                      <a:r>
                        <a:rPr kumimoji="1" lang="ja-JP" altLang="en-US" sz="800" dirty="0">
                          <a:latin typeface="+mn-ea"/>
                          <a:ea typeface="+mn-ea"/>
                        </a:rPr>
                        <a:t>連続交差点や飽和状態にある交差点を単純に評価することが困難</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0" algn="ctr">
                        <a:buFont typeface="Wingdings" panose="05000000000000000000" pitchFamily="2" charset="2"/>
                        <a:buNone/>
                      </a:pPr>
                      <a:r>
                        <a:rPr kumimoji="1" lang="ja-JP" altLang="en-US" sz="800" dirty="0">
                          <a:latin typeface="+mn-ea"/>
                          <a:ea typeface="+mn-ea"/>
                        </a:rPr>
                        <a:t>○</a:t>
                      </a:r>
                      <a:endParaRPr kumimoji="1" lang="en-US" altLang="ja-JP" sz="800" dirty="0">
                        <a:latin typeface="+mn-ea"/>
                        <a:ea typeface="+mn-ea"/>
                      </a:endParaRPr>
                    </a:p>
                    <a:p>
                      <a:pPr marL="0" indent="0" algn="ctr">
                        <a:buFont typeface="Wingdings" panose="05000000000000000000" pitchFamily="2" charset="2"/>
                        <a:buNone/>
                      </a:pPr>
                      <a:r>
                        <a:rPr kumimoji="1" lang="ja-JP" altLang="en-US" sz="800" dirty="0">
                          <a:latin typeface="+mn-ea"/>
                          <a:ea typeface="+mn-ea"/>
                        </a:rPr>
                        <a:t>大日，江坂</a:t>
                      </a: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vMerge="1">
                  <a:txBody>
                    <a:bodyPr/>
                    <a:lstStyle/>
                    <a:p>
                      <a:pPr marL="285750" indent="-285750">
                        <a:buFont typeface="Wingdings" panose="05000000000000000000" pitchFamily="2" charset="2"/>
                        <a:buChar char="p"/>
                      </a:pPr>
                      <a:endParaRPr kumimoji="1" lang="ja-JP" altLang="en-US" sz="10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sp>
        <p:nvSpPr>
          <p:cNvPr id="34" name="正方形/長方形 33"/>
          <p:cNvSpPr/>
          <p:nvPr/>
        </p:nvSpPr>
        <p:spPr>
          <a:xfrm>
            <a:off x="240711" y="3690896"/>
            <a:ext cx="8722133" cy="3098093"/>
          </a:xfrm>
          <a:prstGeom prst="rect">
            <a:avLst/>
          </a:prstGeom>
          <a:noFill/>
          <a:ln w="19050">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下矢印 31"/>
          <p:cNvSpPr/>
          <p:nvPr/>
        </p:nvSpPr>
        <p:spPr>
          <a:xfrm>
            <a:off x="1192027" y="3400264"/>
            <a:ext cx="992714" cy="368642"/>
          </a:xfrm>
          <a:prstGeom prst="downArrow">
            <a:avLst/>
          </a:prstGeom>
          <a:solidFill>
            <a:schemeClr val="accent5">
              <a:lumMod val="75000"/>
            </a:schemeClr>
          </a:solidFill>
          <a:ln w="635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テキスト ボックス 37"/>
          <p:cNvSpPr txBox="1"/>
          <p:nvPr/>
        </p:nvSpPr>
        <p:spPr>
          <a:xfrm>
            <a:off x="2184741" y="3385473"/>
            <a:ext cx="3954929" cy="307777"/>
          </a:xfrm>
          <a:prstGeom prst="rect">
            <a:avLst/>
          </a:prstGeom>
          <a:noFill/>
        </p:spPr>
        <p:txBody>
          <a:bodyPr wrap="none" rtlCol="0" anchor="ctr" anchorCtr="0">
            <a:spAutoFit/>
          </a:bodyPr>
          <a:lstStyle/>
          <a:p>
            <a:r>
              <a:rPr kumimoji="1" lang="ja-JP" altLang="en-US" sz="1400" dirty="0">
                <a:solidFill>
                  <a:schemeClr val="accent5">
                    <a:lumMod val="50000"/>
                  </a:schemeClr>
                </a:solidFill>
              </a:rPr>
              <a:t>主要交差点等の交通状況変化の評価方針（後述）</a:t>
            </a:r>
          </a:p>
        </p:txBody>
      </p:sp>
      <p:sp>
        <p:nvSpPr>
          <p:cNvPr id="15" name="テキスト ボックス 14"/>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6" name="フッター プレースホルダー 2"/>
          <p:cNvSpPr>
            <a:spLocks noGrp="1"/>
          </p:cNvSpPr>
          <p:nvPr>
            <p:ph type="ftr" sz="quarter" idx="11"/>
          </p:nvPr>
        </p:nvSpPr>
        <p:spPr>
          <a:xfrm>
            <a:off x="5220000" y="6591632"/>
            <a:ext cx="3505200" cy="365760"/>
          </a:xfrm>
        </p:spPr>
        <p:txBody>
          <a:bodyPr/>
          <a:lstStyle/>
          <a:p>
            <a:r>
              <a:rPr kumimoji="1" lang="ja-JP" altLang="en-US" dirty="0"/>
              <a:t>資料</a:t>
            </a:r>
            <a:r>
              <a:rPr kumimoji="1" lang="en-US" altLang="ja-JP" dirty="0"/>
              <a:t>2</a:t>
            </a:r>
            <a:endParaRPr kumimoji="1" lang="ja-JP" altLang="en-US" dirty="0"/>
          </a:p>
        </p:txBody>
      </p:sp>
      <p:sp>
        <p:nvSpPr>
          <p:cNvPr id="17" name="スライド番号プレースホルダー 2"/>
          <p:cNvSpPr>
            <a:spLocks noGrp="1"/>
          </p:cNvSpPr>
          <p:nvPr>
            <p:ph type="sldNum" sz="quarter" idx="12"/>
          </p:nvPr>
        </p:nvSpPr>
        <p:spPr>
          <a:xfrm>
            <a:off x="426933" y="6538874"/>
            <a:ext cx="252000" cy="216000"/>
          </a:xfrm>
          <a:solidFill>
            <a:schemeClr val="bg1"/>
          </a:solidFill>
        </p:spPr>
        <p:txBody>
          <a:bodyPr lIns="0" tIns="0" rIns="0" bIns="0" anchor="ctr" anchorCtr="1"/>
          <a:lstStyle/>
          <a:p>
            <a:pPr algn="ctr"/>
            <a:r>
              <a:rPr kumimoji="1" lang="en-US" altLang="ja-JP" dirty="0" smtClean="0"/>
              <a:t>10</a:t>
            </a:r>
            <a:endParaRPr kumimoji="1" lang="ja-JP" altLang="en-US" dirty="0"/>
          </a:p>
        </p:txBody>
      </p:sp>
      <p:sp>
        <p:nvSpPr>
          <p:cNvPr id="18" name="二等辺三角形 17"/>
          <p:cNvSpPr/>
          <p:nvPr/>
        </p:nvSpPr>
        <p:spPr>
          <a:xfrm rot="5400000">
            <a:off x="299184" y="6583874"/>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9325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表 44"/>
          <p:cNvGraphicFramePr>
            <a:graphicFrameLocks noGrp="1"/>
          </p:cNvGraphicFramePr>
          <p:nvPr>
            <p:extLst/>
          </p:nvPr>
        </p:nvGraphicFramePr>
        <p:xfrm>
          <a:off x="35628" y="794549"/>
          <a:ext cx="9067328" cy="5469686"/>
        </p:xfrm>
        <a:graphic>
          <a:graphicData uri="http://schemas.openxmlformats.org/drawingml/2006/table">
            <a:tbl>
              <a:tblPr/>
              <a:tblGrid>
                <a:gridCol w="828000"/>
                <a:gridCol w="412873"/>
                <a:gridCol w="861607"/>
                <a:gridCol w="455810"/>
                <a:gridCol w="473803"/>
                <a:gridCol w="403875"/>
                <a:gridCol w="403875"/>
                <a:gridCol w="559377"/>
                <a:gridCol w="559377"/>
                <a:gridCol w="584921"/>
                <a:gridCol w="584921"/>
                <a:gridCol w="576000"/>
                <a:gridCol w="610837"/>
                <a:gridCol w="876026"/>
                <a:gridCol w="876026"/>
              </a:tblGrid>
              <a:tr h="461063">
                <a:tc rowSpan="3">
                  <a:txBody>
                    <a:bodyPr/>
                    <a:lstStyle/>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検討モデル</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gridSpan="4">
                  <a:txBody>
                    <a:bodyPr/>
                    <a:lstStyle/>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施工概要</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マクロ交通変動</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2">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施工時費用便益比</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3">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社会的影響</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pPr algn="ctr" fontAlgn="ct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個別箇所の受容性</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rowSpan="3">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採択判断上の</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考察</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r>
              <a:tr h="589212">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gridSpan="2">
                  <a:txBody>
                    <a:bodyPr/>
                    <a:lstStyle/>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施工ケース</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h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概算</a:t>
                      </a:r>
                      <a:br>
                        <a:rPr lang="ja-JP" altLang="en-US" sz="1000" b="0" i="0" u="none" strike="noStrike" dirty="0">
                          <a:effectLst/>
                          <a:latin typeface="ＭＳ Ｐゴシック" panose="020B0600070205080204" pitchFamily="50" charset="-128"/>
                          <a:ea typeface="ＭＳ Ｐゴシック" panose="020B0600070205080204" pitchFamily="50" charset="-128"/>
                        </a:rPr>
                      </a:br>
                      <a:r>
                        <a:rPr lang="ja-JP" altLang="en-US" sz="1000" b="0" i="0" u="none" strike="noStrike" dirty="0" smtClean="0">
                          <a:effectLst/>
                          <a:latin typeface="ＭＳ Ｐゴシック" panose="020B0600070205080204" pitchFamily="50" charset="-128"/>
                          <a:ea typeface="ＭＳ Ｐゴシック" panose="020B0600070205080204" pitchFamily="50" charset="-128"/>
                        </a:rPr>
                        <a:t>工事費</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a:t>
                      </a:r>
                      <a:r>
                        <a:rPr lang="en-US" altLang="ja-JP" sz="1000" b="0" i="0" u="none" strike="noStrike" dirty="0" smtClean="0">
                          <a:effectLst/>
                          <a:latin typeface="ＭＳ Ｐゴシック" panose="020B0600070205080204" pitchFamily="50" charset="-128"/>
                          <a:ea typeface="ＭＳ Ｐゴシック" panose="020B0600070205080204" pitchFamily="50" charset="-128"/>
                        </a:rPr>
                        <a:t>Cc</a:t>
                      </a:r>
                      <a:r>
                        <a:rPr lang="ja-JP" altLang="en-US" sz="1000" b="0" i="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規制</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期間</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交通量</a:t>
                      </a:r>
                      <a:endParaRPr lang="en-US" altLang="ja-JP"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百台</a:t>
                      </a: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日</a:t>
                      </a:r>
                      <a:r>
                        <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広域交通</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便益</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1000" b="0" i="0" u="none" strike="noStrike" dirty="0" smtClean="0">
                          <a:effectLst/>
                          <a:latin typeface="ＭＳ Ｐゴシック" panose="020B0600070205080204" pitchFamily="50" charset="-128"/>
                          <a:ea typeface="ＭＳ Ｐゴシック" panose="020B0600070205080204" pitchFamily="50" charset="-128"/>
                        </a:rPr>
                        <a:t>(</a:t>
                      </a:r>
                      <a:r>
                        <a:rPr lang="en-US" altLang="ja-JP" sz="1000" b="0" i="0" u="none" strike="noStrike" dirty="0" err="1" smtClean="0">
                          <a:effectLst/>
                          <a:latin typeface="ＭＳ Ｐゴシック" panose="020B0600070205080204" pitchFamily="50" charset="-128"/>
                          <a:ea typeface="ＭＳ Ｐゴシック" panose="020B0600070205080204" pitchFamily="50" charset="-128"/>
                        </a:rPr>
                        <a:t>Bc</a:t>
                      </a:r>
                      <a:r>
                        <a:rPr lang="en-US" altLang="ja-JP" sz="1000" b="0" i="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r>
                        <a:rPr lang="en-US" altLang="ja-JP" sz="1000" b="0" i="0" u="none" strike="noStrike" dirty="0" err="1" smtClean="0">
                          <a:effectLst/>
                          <a:latin typeface="ＭＳ Ｐゴシック" panose="020B0600070205080204" pitchFamily="50" charset="-128"/>
                          <a:ea typeface="ＭＳ Ｐゴシック" panose="020B0600070205080204" pitchFamily="50" charset="-128"/>
                        </a:rPr>
                        <a:t>Bc</a:t>
                      </a:r>
                      <a:r>
                        <a:rPr lang="en-US" altLang="ja-JP" sz="1000" b="0" i="0" u="none" strike="noStrike" dirty="0" smtClean="0">
                          <a:effectLst/>
                          <a:latin typeface="ＭＳ Ｐゴシック" panose="020B0600070205080204" pitchFamily="50" charset="-128"/>
                          <a:ea typeface="ＭＳ Ｐゴシック" panose="020B0600070205080204" pitchFamily="50" charset="-128"/>
                        </a:rPr>
                        <a:t>/Cc</a:t>
                      </a:r>
                      <a:r>
                        <a:rPr lang="en-US" altLang="ja-JP" sz="900" b="0" i="0" u="none" strike="noStrike" baseline="30000" dirty="0" smtClean="0">
                          <a:effectLst/>
                          <a:latin typeface="ＭＳ Ｐゴシック" panose="020B0600070205080204" pitchFamily="50" charset="-128"/>
                          <a:ea typeface="ＭＳ Ｐゴシック" panose="020B0600070205080204" pitchFamily="50" charset="-128"/>
                        </a:rPr>
                        <a:t>※</a:t>
                      </a:r>
                      <a:endParaRPr lang="ja-JP" altLang="en-US" sz="900" b="0" i="0" u="none" strike="noStrike" baseline="3000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期間中の</a:t>
                      </a:r>
                      <a:endParaRPr lang="en-US" altLang="ja-JP" sz="900" b="0" i="0" u="none" strike="noStrike" baseline="0"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900" b="0" i="0" u="none" strike="noStrike" baseline="0" dirty="0" smtClean="0">
                          <a:effectLst/>
                          <a:latin typeface="ＭＳ Ｐゴシック" panose="020B0600070205080204" pitchFamily="50" charset="-128"/>
                          <a:ea typeface="ＭＳ Ｐゴシック" panose="020B0600070205080204" pitchFamily="50" charset="-128"/>
                        </a:rPr>
                        <a:t>CO2</a:t>
                      </a: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排出</a:t>
                      </a:r>
                      <a:endParaRPr lang="en-US" altLang="ja-JP" sz="900" b="0" i="0" u="none" strike="noStrike" baseline="0"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ja-JP" altLang="en-US" sz="9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l" fontAlgn="ct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（参考）</a:t>
                      </a:r>
                      <a:endParaRPr lang="en-US" altLang="ja-JP" sz="900" b="0" i="0" u="none" strike="noStrike" baseline="0"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期間中</a:t>
                      </a:r>
                      <a:r>
                        <a:rPr lang="en-US" altLang="ja-JP" sz="900" b="0" i="0" u="none" strike="noStrike" baseline="0" dirty="0" smtClean="0">
                          <a:effectLst/>
                          <a:latin typeface="ＭＳ Ｐゴシック" panose="020B0600070205080204" pitchFamily="50" charset="-128"/>
                          <a:ea typeface="ＭＳ Ｐゴシック" panose="020B0600070205080204" pitchFamily="50" charset="-128"/>
                        </a:rPr>
                        <a:t>1</a:t>
                      </a: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搬送あたりの救命率の低下</a:t>
                      </a:r>
                      <a:endParaRPr lang="ja-JP" altLang="en-US" sz="9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交差点</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交通処理</a:t>
                      </a:r>
                      <a:endParaRPr lang="en-US" altLang="ja-JP" sz="100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1000" b="0" i="0" u="none" strike="noStrike" dirty="0" smtClean="0">
                          <a:effectLst/>
                          <a:latin typeface="ＭＳ Ｐゴシック" panose="020B0600070205080204" pitchFamily="50" charset="-128"/>
                          <a:ea typeface="ＭＳ Ｐゴシック" panose="020B0600070205080204" pitchFamily="50" charset="-128"/>
                        </a:rPr>
                        <a:t>λ</a:t>
                      </a:r>
                      <a:r>
                        <a:rPr lang="ja-JP" altLang="en-US" sz="1000" b="0" i="0" u="none" strike="noStrike" dirty="0" smtClean="0">
                          <a:effectLst/>
                          <a:latin typeface="ＭＳ Ｐゴシック" panose="020B0600070205080204" pitchFamily="50" charset="-128"/>
                          <a:ea typeface="ＭＳ Ｐゴシック" panose="020B0600070205080204" pitchFamily="50" charset="-128"/>
                        </a:rPr>
                        <a:t>≧</a:t>
                      </a:r>
                      <a:r>
                        <a:rPr lang="en-US" altLang="ja-JP" sz="1000" b="0" i="0" u="none" strike="noStrike" dirty="0" smtClean="0">
                          <a:effectLst/>
                          <a:latin typeface="ＭＳ Ｐゴシック" panose="020B0600070205080204" pitchFamily="50" charset="-128"/>
                          <a:ea typeface="ＭＳ Ｐゴシック" panose="020B0600070205080204" pitchFamily="50" charset="-128"/>
                        </a:rPr>
                        <a:t>1.00</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r>
                        <a:rPr lang="zh-CN" altLang="en-US" sz="1000" b="0" i="0" u="none" strike="noStrike" dirty="0" smtClean="0">
                          <a:effectLst/>
                          <a:latin typeface="ＭＳ Ｐゴシック" panose="020B0600070205080204" pitchFamily="50" charset="-128"/>
                          <a:ea typeface="ＭＳ Ｐゴシック" panose="020B0600070205080204" pitchFamily="50" charset="-128"/>
                        </a:rPr>
                        <a:t>滞留（渋滞）長</a:t>
                      </a:r>
                      <a:endParaRPr lang="en-US" altLang="zh-CN" sz="1000" b="0" i="0" u="none" strike="noStrike" dirty="0" smtClean="0">
                        <a:effectLst/>
                        <a:latin typeface="ＭＳ Ｐゴシック" panose="020B0600070205080204" pitchFamily="50" charset="-128"/>
                        <a:ea typeface="ＭＳ Ｐゴシック" panose="020B0600070205080204" pitchFamily="50" charset="-128"/>
                      </a:endParaRPr>
                    </a:p>
                    <a:p>
                      <a:pPr algn="l" fontAlgn="ctr"/>
                      <a:r>
                        <a:rPr lang="ja-JP" altLang="en-US" sz="600" b="0" i="0" u="none" strike="noStrike" dirty="0" smtClean="0">
                          <a:effectLst/>
                          <a:latin typeface="ＭＳ Ｐゴシック" panose="020B0600070205080204" pitchFamily="50" charset="-128"/>
                          <a:ea typeface="ＭＳ Ｐゴシック" panose="020B0600070205080204" pitchFamily="50" charset="-128"/>
                        </a:rPr>
                        <a:t>単体：右折滞留長</a:t>
                      </a:r>
                      <a:endParaRPr lang="en-US" altLang="ja-JP" sz="600" b="0" i="0" u="none" strike="noStrike" dirty="0" smtClean="0">
                        <a:effectLst/>
                        <a:latin typeface="ＭＳ Ｐゴシック" panose="020B0600070205080204" pitchFamily="50" charset="-128"/>
                        <a:ea typeface="ＭＳ Ｐゴシック" panose="020B0600070205080204" pitchFamily="50" charset="-128"/>
                      </a:endParaRPr>
                    </a:p>
                    <a:p>
                      <a:pPr algn="l" fontAlgn="ctr"/>
                      <a:r>
                        <a:rPr lang="ja-JP" altLang="en-US" sz="600" b="0" i="0" u="none" strike="noStrike" dirty="0" smtClean="0">
                          <a:effectLst/>
                          <a:latin typeface="ＭＳ Ｐゴシック" panose="020B0600070205080204" pitchFamily="50" charset="-128"/>
                          <a:ea typeface="ＭＳ Ｐゴシック" panose="020B0600070205080204" pitchFamily="50" charset="-128"/>
                        </a:rPr>
                        <a:t>連続：滞留長の相互干渉</a:t>
                      </a:r>
                      <a:endParaRPr lang="zh-CN" altLang="en-US" sz="600" b="0" i="0" u="none" strike="noStrike"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vMerge="1">
                  <a:txBody>
                    <a:bodyPr/>
                    <a:lstStyle/>
                    <a:p>
                      <a:pPr algn="l" fontAlgn="ctr"/>
                      <a:endParaRPr lang="zh-CN" altLang="en-US" sz="600" b="0" i="0" u="none" strike="noStrike"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r>
              <a:tr h="737838">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00" b="0" i="0" u="none" strike="noStrike" dirty="0" smtClean="0">
                          <a:effectLst/>
                          <a:latin typeface="ＭＳ Ｐゴシック" panose="020B0600070205080204" pitchFamily="50" charset="-128"/>
                          <a:ea typeface="ＭＳ Ｐゴシック" panose="020B0600070205080204" pitchFamily="50" charset="-128"/>
                        </a:rPr>
                        <a:t>本線</a:t>
                      </a:r>
                      <a:endParaRPr lang="ja-JP" altLang="en-US" sz="10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000" b="0" i="0" u="none" strike="noStrike" dirty="0">
                          <a:effectLst/>
                          <a:latin typeface="ＭＳ Ｐゴシック" panose="020B0600070205080204" pitchFamily="50" charset="-128"/>
                          <a:ea typeface="ＭＳ Ｐゴシック" panose="020B0600070205080204" pitchFamily="50" charset="-128"/>
                        </a:rPr>
                        <a:t>側</a:t>
                      </a:r>
                      <a:r>
                        <a:rPr lang="zh-TW" altLang="en-US" sz="1000" b="0" i="0" u="none" strike="noStrike" dirty="0" smtClean="0">
                          <a:effectLst/>
                          <a:latin typeface="ＭＳ Ｐゴシック" panose="020B0600070205080204" pitchFamily="50" charset="-128"/>
                          <a:ea typeface="ＭＳ Ｐゴシック" panose="020B0600070205080204" pitchFamily="50" charset="-128"/>
                        </a:rPr>
                        <a:t>道</a:t>
                      </a:r>
                      <a:endParaRPr lang="en-US" altLang="zh-TW" sz="1000" b="0" i="0" u="none" strike="noStrike" dirty="0" smtClean="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増加量</a:t>
                      </a:r>
                      <a:endParaRPr lang="en-US" altLang="ja-JP" sz="900" b="0" i="0" u="none" strike="noStrike" baseline="0"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900" b="0" i="0" u="none" strike="noStrike" baseline="0" dirty="0" smtClean="0">
                          <a:effectLst/>
                          <a:latin typeface="ＭＳ Ｐゴシック" panose="020B0600070205080204" pitchFamily="50" charset="-128"/>
                          <a:ea typeface="ＭＳ Ｐゴシック" panose="020B0600070205080204" pitchFamily="50" charset="-128"/>
                        </a:rPr>
                        <a:t>(</a:t>
                      </a: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増加率</a:t>
                      </a:r>
                      <a:r>
                        <a:rPr lang="en-US" altLang="ja-JP" sz="900" b="0" i="0" u="none" strike="noStrike" baseline="0" dirty="0" smtClean="0">
                          <a:effectLst/>
                          <a:latin typeface="ＭＳ Ｐゴシック" panose="020B0600070205080204" pitchFamily="50" charset="-128"/>
                          <a:ea typeface="ＭＳ Ｐゴシック" panose="020B0600070205080204" pitchFamily="50" charset="-128"/>
                        </a:rPr>
                        <a:t>)</a:t>
                      </a:r>
                    </a:p>
                    <a:p>
                      <a:pPr algn="ctr" fontAlgn="ctr"/>
                      <a:endParaRPr lang="en-US" altLang="ja-JP" sz="800" b="0" i="0" u="none" strike="noStrike" baseline="0" dirty="0" smtClean="0">
                        <a:effectLst/>
                        <a:latin typeface="ＭＳ Ｐゴシック" panose="020B0600070205080204" pitchFamily="50" charset="-128"/>
                        <a:ea typeface="ＭＳ Ｐゴシック" panose="020B0600070205080204" pitchFamily="50" charset="-128"/>
                      </a:endParaRPr>
                    </a:p>
                    <a:p>
                      <a:pPr algn="ctr" fontAlgn="ctr"/>
                      <a:r>
                        <a:rPr lang="en-US" altLang="ja-JP" sz="800" b="0" i="0" u="none" strike="noStrike" baseline="0" dirty="0" smtClean="0">
                          <a:effectLst/>
                          <a:latin typeface="ＭＳ Ｐゴシック" panose="020B0600070205080204" pitchFamily="50" charset="-128"/>
                          <a:ea typeface="ＭＳ Ｐゴシック" panose="020B0600070205080204" pitchFamily="50" charset="-128"/>
                        </a:rPr>
                        <a:t>【</a:t>
                      </a:r>
                      <a:r>
                        <a:rPr lang="ja-JP" altLang="en-US" sz="800" b="0" i="0" u="none" strike="noStrike" baseline="0" dirty="0" smtClean="0">
                          <a:effectLst/>
                          <a:latin typeface="ＭＳ Ｐゴシック" panose="020B0600070205080204" pitchFamily="50" charset="-128"/>
                          <a:ea typeface="ＭＳ Ｐゴシック" panose="020B0600070205080204" pitchFamily="50" charset="-128"/>
                        </a:rPr>
                        <a:t>大阪府の年間排出量に対する割合</a:t>
                      </a:r>
                      <a:r>
                        <a:rPr lang="en-US" altLang="ja-JP" sz="800" b="0" i="0" u="none" strike="noStrike" baseline="0" dirty="0" smtClean="0">
                          <a:effectLst/>
                          <a:latin typeface="ＭＳ Ｐゴシック" panose="020B0600070205080204" pitchFamily="50" charset="-128"/>
                          <a:ea typeface="ＭＳ Ｐゴシック" panose="020B0600070205080204" pitchFamily="50" charset="-128"/>
                        </a:rPr>
                        <a:t>】</a:t>
                      </a:r>
                      <a:endParaRPr lang="ja-JP" altLang="en-US" sz="8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900" b="0" i="0" u="none" strike="noStrike" baseline="0" dirty="0" smtClean="0">
                          <a:effectLst/>
                          <a:latin typeface="ＭＳ Ｐゴシック" panose="020B0600070205080204" pitchFamily="50" charset="-128"/>
                          <a:ea typeface="ＭＳ Ｐゴシック" panose="020B0600070205080204" pitchFamily="50" charset="-128"/>
                        </a:rPr>
                        <a:t>便益</a:t>
                      </a:r>
                      <a:endParaRPr lang="ja-JP" altLang="en-US" sz="900" b="0" i="0" u="none" strike="noStrike" baseline="0"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435852">
                <a:tc rowSpan="4">
                  <a:txBody>
                    <a:bodyPr/>
                    <a:lstStyle/>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単体主要</a:t>
                      </a:r>
                      <a:endParaRPr lang="en-US" altLang="ja-JP"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交差点</a:t>
                      </a:r>
                      <a:endParaRPr lang="en-US" altLang="ja-JP"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（大日跨道橋）</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規制なし</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503</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222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mn-ea"/>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l" fontAlgn="ctr"/>
                      <a:r>
                        <a:rPr lang="ja-JP" altLang="en-US" sz="1050" b="0" i="0" u="none" strike="noStrike" dirty="0" smtClean="0">
                          <a:effectLst/>
                          <a:latin typeface="ＭＳ Ｐゴシック" panose="020B0600070205080204" pitchFamily="50" charset="-128"/>
                          <a:ea typeface="ＭＳ Ｐゴシック" panose="020B0600070205080204" pitchFamily="50" charset="-128"/>
                        </a:rPr>
                        <a:t>各ｹｰｽとも施工費に大きな差はなく、ｹｰｽ</a:t>
                      </a:r>
                      <a:r>
                        <a:rPr lang="en-US" altLang="ja-JP" sz="1050" b="0" i="0" u="none" strike="noStrike" dirty="0" smtClean="0">
                          <a:effectLst/>
                          <a:latin typeface="ＭＳ Ｐゴシック" panose="020B0600070205080204" pitchFamily="50" charset="-128"/>
                          <a:ea typeface="ＭＳ Ｐゴシック" panose="020B0600070205080204" pitchFamily="50" charset="-128"/>
                        </a:rPr>
                        <a:t>1</a:t>
                      </a:r>
                      <a:r>
                        <a:rPr lang="ja-JP" altLang="en-US" sz="1050" b="0" i="0" u="none" strike="noStrike" dirty="0" smtClean="0">
                          <a:effectLst/>
                          <a:latin typeface="ＭＳ Ｐゴシック" panose="020B0600070205080204" pitchFamily="50" charset="-128"/>
                          <a:ea typeface="ＭＳ Ｐゴシック" panose="020B0600070205080204" pitchFamily="50" charset="-128"/>
                        </a:rPr>
                        <a:t>は広域交通損益がやや高いが、主要交差点の処理が比較的良好である</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2697">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大日跨道橋・北行きを対面利用</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7.4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18</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404</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250</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effectLst/>
                          <a:latin typeface="ＭＳ Ｐゴシック" panose="020B0600070205080204" pitchFamily="50" charset="-128"/>
                          <a:ea typeface="ＭＳ Ｐゴシック" panose="020B0600070205080204" pitchFamily="50" charset="-128"/>
                        </a:rPr>
                        <a:t>-74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-10.00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+8.2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11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0.10%</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【0.019%】</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-87</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+3%</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OK</a:t>
                      </a: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0.48</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OK</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vMerge="1">
                  <a:txBody>
                    <a:bodyPr/>
                    <a:lstStyle/>
                    <a:p>
                      <a:pPr algn="ctr" fontAlgn="ct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r>
              <a:tr h="462697">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桁下道路で南行き直進を確保</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7.7</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18</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455</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234</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a:t>
                      </a:r>
                      <a:r>
                        <a:rPr lang="en-US" altLang="ja-JP" sz="1100" b="0" i="0" u="none" strike="noStrike" dirty="0" smtClean="0">
                          <a:effectLst/>
                          <a:latin typeface="ＭＳ Ｐゴシック" panose="020B0600070205080204" pitchFamily="50" charset="-128"/>
                          <a:ea typeface="ＭＳ Ｐゴシック" panose="020B0600070205080204" pitchFamily="50" charset="-128"/>
                        </a:rPr>
                        <a:t>52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-6.75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+2.9</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11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0.04%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【0.006%】</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-30</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NG</a:t>
                      </a:r>
                    </a:p>
                    <a:p>
                      <a:pPr algn="ctr" fontAlgn="ct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1.51</a:t>
                      </a: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endPar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rgbClr val="FF0000"/>
                          </a:solidFill>
                          <a:effectLst/>
                          <a:latin typeface="ＭＳ Ｐゴシック" panose="020B0600070205080204" pitchFamily="50" charset="-128"/>
                          <a:ea typeface="+mn-ea"/>
                        </a:rPr>
                        <a:t>NG</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vMerge="1">
                  <a:txBody>
                    <a:bodyPr/>
                    <a:lstStyle/>
                    <a:p>
                      <a:pPr algn="ctr" fontAlgn="ct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r>
              <a:tr h="462697">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側道で南行き直進を確保</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7.1</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18</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229</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379</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a:t>
                      </a:r>
                      <a:r>
                        <a:rPr lang="en-US" altLang="ja-JP" sz="1100" b="0" i="0" u="none" strike="noStrike" dirty="0" smtClean="0">
                          <a:effectLst/>
                          <a:latin typeface="ＭＳ Ｐゴシック" panose="020B0600070205080204" pitchFamily="50" charset="-128"/>
                          <a:ea typeface="ＭＳ Ｐゴシック" panose="020B0600070205080204" pitchFamily="50" charset="-128"/>
                        </a:rPr>
                        <a:t>78</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-10.99</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+1.5</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11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0.02%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【0.003%】</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-16</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NG</a:t>
                      </a:r>
                    </a:p>
                    <a:p>
                      <a:pPr algn="ctr" fontAlgn="ct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1.40</a:t>
                      </a:r>
                      <a:r>
                        <a:rPr lang="ja-JP" altLang="en-US" sz="8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a:t>
                      </a:r>
                      <a:endParaRPr lang="en-US" altLang="ja-JP" sz="8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effectLst/>
                          <a:latin typeface="ＭＳ Ｐゴシック" panose="020B0600070205080204" pitchFamily="50" charset="-128"/>
                          <a:ea typeface="+mn-ea"/>
                        </a:rPr>
                        <a:t>OK</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r>
              <a:tr h="435852">
                <a:tc rowSpan="4">
                  <a:txBody>
                    <a:bodyPr/>
                    <a:lstStyle/>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市街部連続</a:t>
                      </a:r>
                      <a:endParaRPr lang="en-US" altLang="ja-JP"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交差点</a:t>
                      </a:r>
                      <a:endParaRPr lang="en-US" altLang="ja-JP"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10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（榎坂高架橋）</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gridSpan="2">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規制なし</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973</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290</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effectLst/>
                          <a:latin typeface="ＭＳ Ｐゴシック" panose="020B0600070205080204" pitchFamily="50" charset="-128"/>
                          <a:ea typeface="+mn-ea"/>
                        </a:rPr>
                        <a:t>－</a:t>
                      </a:r>
                      <a:endParaRPr lang="en-US" altLang="ja-JP" sz="1100" b="0" i="0" u="none" strike="noStrike" dirty="0" smtClean="0">
                        <a:effectLst/>
                        <a:latin typeface="ＭＳ Ｐゴシック" panose="020B0600070205080204" pitchFamily="50" charset="-128"/>
                        <a:ea typeface="+mn-ea"/>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l" fontAlgn="ctr"/>
                      <a:r>
                        <a:rPr lang="ja-JP" altLang="en-US" sz="1050" b="0" i="0" u="none" strike="noStrike" dirty="0" smtClean="0">
                          <a:effectLst/>
                          <a:latin typeface="ＭＳ Ｐゴシック" panose="020B0600070205080204" pitchFamily="50" charset="-128"/>
                          <a:ea typeface="ＭＳ Ｐゴシック" panose="020B0600070205080204" pitchFamily="50" charset="-128"/>
                        </a:rPr>
                        <a:t>ｹｰｽ</a:t>
                      </a:r>
                      <a:r>
                        <a:rPr lang="en-US" altLang="ja-JP" sz="1050" b="0" i="0" u="none" strike="noStrike" dirty="0" smtClean="0">
                          <a:effectLst/>
                          <a:latin typeface="ＭＳ Ｐゴシック" panose="020B0600070205080204" pitchFamily="50" charset="-128"/>
                          <a:ea typeface="ＭＳ Ｐゴシック" panose="020B0600070205080204" pitchFamily="50" charset="-128"/>
                        </a:rPr>
                        <a:t>1</a:t>
                      </a:r>
                      <a:r>
                        <a:rPr lang="ja-JP" altLang="en-US" sz="1050" b="0" i="0" u="none" strike="noStrike" dirty="0" smtClean="0">
                          <a:effectLst/>
                          <a:latin typeface="ＭＳ Ｐゴシック" panose="020B0600070205080204" pitchFamily="50" charset="-128"/>
                          <a:ea typeface="ＭＳ Ｐゴシック" panose="020B0600070205080204" pitchFamily="50" charset="-128"/>
                        </a:rPr>
                        <a:t>は、施工費は高価となるが、広域交通の損益が最も少なく、かつ個別箇所の受容性も比較的良好である</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r>
              <a:tr h="462697">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北行側道上に迂回路仮橋１車線確保</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35</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61</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974</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241</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-108</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-3.09</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+5.6</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11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0.02%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【0.013%】</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-59</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OK</a:t>
                      </a: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（最大</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0.59</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OK</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vMerge="1">
                  <a:txBody>
                    <a:bodyPr/>
                    <a:lstStyle/>
                    <a:p>
                      <a:pPr algn="ctr" fontAlgn="ct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r>
              <a:tr h="462697">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南行高架橋を対面利用</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20</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40</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669</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338</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-1,225</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-56.25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+42.3</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11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0.24%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【0.096%】</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-448</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OK</a:t>
                      </a: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（最大</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0.74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a:txBody>
                    <a:bodyPr/>
                    <a:lstStyle/>
                    <a:p>
                      <a:pPr algn="ctr" fontAlgn="ctr"/>
                      <a:r>
                        <a:rPr lang="en-US" altLang="ja-JP" sz="11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NG</a:t>
                      </a: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c vMerge="1">
                  <a:txBody>
                    <a:bodyPr/>
                    <a:lstStyle/>
                    <a:p>
                      <a:pPr algn="ctr" fontAlgn="ct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9525" cap="flat" cmpd="sng" algn="ctr">
                      <a:solidFill>
                        <a:schemeClr val="tx1">
                          <a:lumMod val="75000"/>
                          <a:lumOff val="25000"/>
                        </a:schemeClr>
                      </a:solidFill>
                      <a:prstDash val="sysDot"/>
                      <a:round/>
                      <a:headEnd type="none" w="med" len="med"/>
                      <a:tailEnd type="none" w="med" len="med"/>
                    </a:lnB>
                  </a:tcPr>
                </a:tc>
              </a:tr>
              <a:tr h="462697">
                <a:tc vMerge="1">
                  <a:txBody>
                    <a:bodyPr/>
                    <a:lstStyle/>
                    <a:p>
                      <a:pPr algn="ctr"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lumMod val="75000"/>
                          <a:lumOff val="2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ｹｰｽ</a:t>
                      </a: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南行高架橋対面、北行側道通行止め</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12</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ja-JP" altLang="en-US"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12</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ヶ月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684</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148</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-418</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億円</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-34.83</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+12.4</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千</a:t>
                      </a:r>
                      <a:r>
                        <a:rPr lang="en-US" altLang="ja-JP" sz="1100" b="0" i="0" u="none" strike="noStrike" dirty="0" smtClean="0">
                          <a:effectLst/>
                          <a:latin typeface="ＭＳ Ｐゴシック" panose="020B0600070205080204" pitchFamily="50" charset="-128"/>
                          <a:ea typeface="ＭＳ Ｐゴシック" panose="020B0600070205080204" pitchFamily="50" charset="-128"/>
                        </a:rPr>
                        <a:t>t</a:t>
                      </a:r>
                    </a:p>
                    <a:p>
                      <a:pPr algn="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0.23%</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増）</a:t>
                      </a:r>
                      <a:endParaRPr lang="en-US" altLang="ja-JP" sz="800" b="0" i="0" u="none" strike="noStrike" dirty="0" smtClean="0">
                        <a:effectLst/>
                        <a:latin typeface="ＭＳ Ｐゴシック" panose="020B0600070205080204" pitchFamily="50" charset="-128"/>
                        <a:ea typeface="ＭＳ Ｐゴシック" panose="020B0600070205080204" pitchFamily="50" charset="-128"/>
                      </a:endParaRPr>
                    </a:p>
                    <a:p>
                      <a:pPr algn="r" fontAlgn="ctr"/>
                      <a:r>
                        <a:rPr lang="en-US" altLang="ja-JP" sz="800" b="0" i="0" u="none" strike="noStrike" dirty="0" smtClean="0">
                          <a:effectLst/>
                          <a:latin typeface="ＭＳ Ｐゴシック" panose="020B0600070205080204" pitchFamily="50" charset="-128"/>
                          <a:ea typeface="ＭＳ Ｐゴシック" panose="020B0600070205080204" pitchFamily="50" charset="-128"/>
                        </a:rPr>
                        <a:t>【0.028%】</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-131</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mn-ea"/>
                          <a:cs typeface="+mn-cs"/>
                        </a:rPr>
                        <a:t>億円</a:t>
                      </a: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+15%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en-US" altLang="ja-JP" sz="1100" b="0" i="0" u="none" strike="noStrike" dirty="0" smtClean="0">
                          <a:effectLst/>
                          <a:latin typeface="ＭＳ Ｐゴシック" panose="020B0600070205080204" pitchFamily="50" charset="-128"/>
                          <a:ea typeface="ＭＳ Ｐゴシック" panose="020B0600070205080204" pitchFamily="50" charset="-128"/>
                        </a:rPr>
                        <a:t>OK</a:t>
                      </a:r>
                    </a:p>
                    <a:p>
                      <a:pPr algn="ctr" fontAlgn="ctr"/>
                      <a:r>
                        <a:rPr lang="ja-JP" altLang="en-US" sz="800" b="0" i="0" u="none" strike="noStrike" dirty="0" smtClean="0">
                          <a:effectLst/>
                          <a:latin typeface="ＭＳ Ｐゴシック" panose="020B0600070205080204" pitchFamily="50" charset="-128"/>
                          <a:ea typeface="ＭＳ Ｐゴシック" panose="020B0600070205080204" pitchFamily="50" charset="-128"/>
                        </a:rPr>
                        <a:t>（最大</a:t>
                      </a:r>
                      <a:r>
                        <a:rPr lang="en-US" altLang="ja-JP" sz="800" b="0" i="0" u="none" strike="noStrike" dirty="0" smtClean="0">
                          <a:effectLst/>
                          <a:latin typeface="ＭＳ Ｐゴシック" panose="020B0600070205080204" pitchFamily="50" charset="-128"/>
                          <a:ea typeface="ＭＳ Ｐゴシック" panose="020B0600070205080204" pitchFamily="50" charset="-128"/>
                        </a:rPr>
                        <a:t>0.73</a:t>
                      </a:r>
                      <a:r>
                        <a:rPr lang="ja-JP" altLang="en-US" sz="8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8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a:txBody>
                    <a:bodyPr/>
                    <a:lstStyle/>
                    <a:p>
                      <a:pPr algn="ctr" fontAlgn="ctr"/>
                      <a:r>
                        <a:rPr lang="en-US" altLang="ja-JP" sz="1100" b="0" i="0" u="none" strike="noStrike" dirty="0" smtClean="0">
                          <a:solidFill>
                            <a:srgbClr val="FF0000"/>
                          </a:solidFill>
                          <a:effectLst/>
                          <a:latin typeface="ＭＳ Ｐゴシック" panose="020B0600070205080204" pitchFamily="50" charset="-128"/>
                          <a:ea typeface="ＭＳ Ｐゴシック" panose="020B0600070205080204" pitchFamily="50" charset="-128"/>
                        </a:rPr>
                        <a:t>NG</a:t>
                      </a: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c vMerge="1">
                  <a:txBody>
                    <a:bodyPr/>
                    <a:lstStyle/>
                    <a:p>
                      <a:pPr algn="ctr" fontAlgn="ctr"/>
                      <a:endParaRPr lang="en-US" altLang="ja-JP" sz="11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9525" cap="flat" cmpd="sng" algn="ctr">
                      <a:solidFill>
                        <a:schemeClr val="tx1">
                          <a:lumMod val="75000"/>
                          <a:lumOff val="25000"/>
                        </a:schemeClr>
                      </a:solidFill>
                      <a:prstDash val="solid"/>
                      <a:round/>
                      <a:headEnd type="none" w="med" len="med"/>
                      <a:tailEnd type="none" w="med" len="med"/>
                    </a:lnL>
                    <a:lnR w="9525" cap="flat" cmpd="sng" algn="ctr">
                      <a:solidFill>
                        <a:schemeClr val="tx1">
                          <a:lumMod val="75000"/>
                          <a:lumOff val="25000"/>
                        </a:schemeClr>
                      </a:solidFill>
                      <a:prstDash val="solid"/>
                      <a:round/>
                      <a:headEnd type="none" w="med" len="med"/>
                      <a:tailEnd type="none" w="med" len="med"/>
                    </a:lnR>
                    <a:lnT w="9525"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tr>
            </a:tbl>
          </a:graphicData>
        </a:graphic>
      </p:graphicFrame>
      <p:sp>
        <p:nvSpPr>
          <p:cNvPr id="19" name="テキスト ボックス 18"/>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20" name="テキスト ボックス 19"/>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pPr algn="ctr"/>
            <a:r>
              <a:rPr kumimoji="1" lang="ja-JP" altLang="en-US" dirty="0" smtClean="0"/>
              <a:t>検討概要（②指標値等結果一覧）</a:t>
            </a:r>
            <a:endParaRPr kumimoji="1" lang="ja-JP" altLang="en-US" dirty="0"/>
          </a:p>
        </p:txBody>
      </p:sp>
      <p:sp>
        <p:nvSpPr>
          <p:cNvPr id="2" name="テキスト ボックス 1"/>
          <p:cNvSpPr txBox="1"/>
          <p:nvPr/>
        </p:nvSpPr>
        <p:spPr>
          <a:xfrm>
            <a:off x="4644008" y="6309320"/>
            <a:ext cx="3905236" cy="200055"/>
          </a:xfrm>
          <a:prstGeom prst="rect">
            <a:avLst/>
          </a:prstGeom>
          <a:noFill/>
        </p:spPr>
        <p:txBody>
          <a:bodyPr wrap="none" rtlCol="0" anchor="ctr" anchorCtr="0">
            <a:spAutoFit/>
          </a:bodyPr>
          <a:lstStyle/>
          <a:p>
            <a:pPr fontAlgn="ctr"/>
            <a:r>
              <a:rPr lang="en-US" altLang="ja-JP" sz="700" dirty="0" smtClean="0">
                <a:latin typeface="ＭＳ Ｐゴシック" panose="020B0600070205080204" pitchFamily="50" charset="-128"/>
                <a:ea typeface="ＭＳ Ｐゴシック" panose="020B0600070205080204" pitchFamily="50" charset="-128"/>
              </a:rPr>
              <a:t>※</a:t>
            </a:r>
            <a:r>
              <a:rPr lang="ja-JP" altLang="en-US" sz="700" dirty="0" smtClean="0">
                <a:latin typeface="ＭＳ Ｐゴシック" panose="020B0600070205080204" pitchFamily="50" charset="-128"/>
                <a:ea typeface="ＭＳ Ｐゴシック" panose="020B0600070205080204" pitchFamily="50" charset="-128"/>
              </a:rPr>
              <a:t>「施工時費用便益比」においては基</a:t>
            </a:r>
            <a:r>
              <a:rPr lang="ja-JP" altLang="en-US" sz="700" dirty="0">
                <a:latin typeface="ＭＳ Ｐゴシック" panose="020B0600070205080204" pitchFamily="50" charset="-128"/>
                <a:ea typeface="ＭＳ Ｐゴシック" panose="020B0600070205080204" pitchFamily="50" charset="-128"/>
              </a:rPr>
              <a:t>準年による現在価値化及び走行台キロ伸び率は考慮しない。</a:t>
            </a:r>
          </a:p>
        </p:txBody>
      </p:sp>
      <p:sp>
        <p:nvSpPr>
          <p:cNvPr id="8" name="テキスト ボックス 7"/>
          <p:cNvSpPr txBox="1"/>
          <p:nvPr/>
        </p:nvSpPr>
        <p:spPr>
          <a:xfrm>
            <a:off x="4644008" y="6461720"/>
            <a:ext cx="2018501" cy="200055"/>
          </a:xfrm>
          <a:prstGeom prst="rect">
            <a:avLst/>
          </a:prstGeom>
          <a:noFill/>
        </p:spPr>
        <p:txBody>
          <a:bodyPr wrap="none" rtlCol="0" anchor="ctr" anchorCtr="0">
            <a:spAutoFit/>
          </a:bodyPr>
          <a:lstStyle/>
          <a:p>
            <a:pPr fontAlgn="ctr"/>
            <a:r>
              <a:rPr lang="en-US" altLang="ja-JP" sz="700" dirty="0" smtClean="0">
                <a:latin typeface="ＭＳ Ｐゴシック" panose="020B0600070205080204" pitchFamily="50" charset="-128"/>
                <a:ea typeface="ＭＳ Ｐゴシック" panose="020B0600070205080204" pitchFamily="50" charset="-128"/>
              </a:rPr>
              <a:t>※</a:t>
            </a:r>
            <a:r>
              <a:rPr lang="ja-JP" altLang="en-US" sz="700" dirty="0" smtClean="0">
                <a:latin typeface="ＭＳ Ｐゴシック" panose="020B0600070205080204" pitchFamily="50" charset="-128"/>
                <a:ea typeface="ＭＳ Ｐゴシック" panose="020B0600070205080204" pitchFamily="50" charset="-128"/>
              </a:rPr>
              <a:t>大阪府の</a:t>
            </a:r>
            <a:r>
              <a:rPr lang="en-US" altLang="ja-JP" sz="700" dirty="0" smtClean="0">
                <a:latin typeface="ＭＳ Ｐゴシック" panose="020B0600070205080204" pitchFamily="50" charset="-128"/>
                <a:ea typeface="ＭＳ Ｐゴシック" panose="020B0600070205080204" pitchFamily="50" charset="-128"/>
              </a:rPr>
              <a:t>CO2</a:t>
            </a:r>
            <a:r>
              <a:rPr lang="ja-JP" altLang="en-US" sz="700" dirty="0">
                <a:latin typeface="ＭＳ Ｐゴシック" panose="020B0600070205080204" pitchFamily="50" charset="-128"/>
              </a:rPr>
              <a:t>年間</a:t>
            </a:r>
            <a:r>
              <a:rPr lang="ja-JP" altLang="en-US" sz="700" dirty="0" smtClean="0">
                <a:latin typeface="ＭＳ Ｐゴシック" panose="020B0600070205080204" pitchFamily="50" charset="-128"/>
              </a:rPr>
              <a:t>排出量は</a:t>
            </a:r>
            <a:r>
              <a:rPr lang="en-US" altLang="ja-JP" sz="700" dirty="0" smtClean="0">
                <a:latin typeface="ＭＳ Ｐゴシック" panose="020B0600070205080204" pitchFamily="50" charset="-128"/>
              </a:rPr>
              <a:t>4,402</a:t>
            </a:r>
            <a:r>
              <a:rPr lang="ja-JP" altLang="en-US" sz="700" dirty="0" smtClean="0">
                <a:latin typeface="ＭＳ Ｐゴシック" panose="020B0600070205080204" pitchFamily="50" charset="-128"/>
              </a:rPr>
              <a:t>万</a:t>
            </a:r>
            <a:r>
              <a:rPr lang="en-US" altLang="ja-JP" sz="700" dirty="0" smtClean="0">
                <a:latin typeface="ＭＳ Ｐゴシック" panose="020B0600070205080204" pitchFamily="50" charset="-128"/>
              </a:rPr>
              <a:t>t</a:t>
            </a:r>
            <a:r>
              <a:rPr lang="ja-JP" altLang="en-US" sz="700" dirty="0" smtClean="0">
                <a:latin typeface="ＭＳ Ｐゴシック" panose="020B0600070205080204" pitchFamily="50" charset="-128"/>
              </a:rPr>
              <a:t>（</a:t>
            </a:r>
            <a:r>
              <a:rPr lang="en-US" altLang="ja-JP" sz="700" dirty="0" smtClean="0">
                <a:latin typeface="ＭＳ Ｐゴシック" panose="020B0600070205080204" pitchFamily="50" charset="-128"/>
              </a:rPr>
              <a:t>2014</a:t>
            </a:r>
            <a:r>
              <a:rPr lang="ja-JP" altLang="en-US" sz="700" dirty="0" smtClean="0">
                <a:latin typeface="ＭＳ Ｐゴシック" panose="020B0600070205080204" pitchFamily="50" charset="-128"/>
              </a:rPr>
              <a:t>年）</a:t>
            </a:r>
            <a:endParaRPr lang="ja-JP" altLang="en-US" sz="700" dirty="0">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a:t>
            </a:r>
            <a:r>
              <a:rPr lang="ja-JP" altLang="en-US" sz="2000" dirty="0" smtClean="0">
                <a:solidFill>
                  <a:schemeClr val="bg1"/>
                </a:solidFill>
              </a:rPr>
              <a:t>検討</a:t>
            </a:r>
            <a:endParaRPr kumimoji="1" lang="ja-JP" altLang="en-US" sz="2800" dirty="0">
              <a:solidFill>
                <a:schemeClr val="bg1"/>
              </a:solidFill>
            </a:endParaRPr>
          </a:p>
        </p:txBody>
      </p:sp>
      <p:sp>
        <p:nvSpPr>
          <p:cNvPr id="10" name="フッター プレースホルダー 2"/>
          <p:cNvSpPr>
            <a:spLocks noGrp="1"/>
          </p:cNvSpPr>
          <p:nvPr>
            <p:ph type="ftr" sz="quarter" idx="11"/>
          </p:nvPr>
        </p:nvSpPr>
        <p:spPr>
          <a:xfrm>
            <a:off x="5220000" y="6372000"/>
            <a:ext cx="3505200" cy="365760"/>
          </a:xfrm>
        </p:spPr>
        <p:txBody>
          <a:bodyPr/>
          <a:lstStyle/>
          <a:p>
            <a:r>
              <a:rPr kumimoji="1" lang="ja-JP" altLang="en-US" dirty="0" smtClean="0"/>
              <a:t>資料</a:t>
            </a:r>
            <a:r>
              <a:rPr kumimoji="1" lang="en-US" altLang="ja-JP" dirty="0" smtClean="0"/>
              <a:t>2</a:t>
            </a:r>
            <a:endParaRPr kumimoji="1" lang="ja-JP" altLang="en-US" dirty="0"/>
          </a:p>
        </p:txBody>
      </p:sp>
      <p:sp>
        <p:nvSpPr>
          <p:cNvPr id="11" name="スライド番号プレースホルダー 2"/>
          <p:cNvSpPr>
            <a:spLocks noGrp="1"/>
          </p:cNvSpPr>
          <p:nvPr>
            <p:ph type="sldNum" sz="quarter" idx="12"/>
          </p:nvPr>
        </p:nvSpPr>
        <p:spPr>
          <a:xfrm>
            <a:off x="611560" y="6401375"/>
            <a:ext cx="288032" cy="216000"/>
          </a:xfrm>
          <a:solidFill>
            <a:schemeClr val="bg1"/>
          </a:solidFill>
        </p:spPr>
        <p:txBody>
          <a:bodyPr lIns="0" tIns="36000" rIns="0" bIns="36000" anchor="ctr" anchorCtr="1"/>
          <a:lstStyle/>
          <a:p>
            <a:pPr algn="ctr"/>
            <a:r>
              <a:rPr kumimoji="1" lang="en-US" altLang="ja-JP" dirty="0" smtClean="0"/>
              <a:t>1</a:t>
            </a:r>
            <a:r>
              <a:rPr kumimoji="1" lang="en-US" altLang="ja-JP" dirty="0"/>
              <a:t>1</a:t>
            </a:r>
            <a:endParaRPr kumimoji="1" lang="ja-JP" altLang="en-US" dirty="0"/>
          </a:p>
        </p:txBody>
      </p:sp>
    </p:spTree>
    <p:extLst>
      <p:ext uri="{BB962C8B-B14F-4D97-AF65-F5344CB8AC3E}">
        <p14:creationId xmlns:p14="http://schemas.microsoft.com/office/powerpoint/2010/main" val="3346487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３．施工時費用便益比の算定</a:t>
            </a:r>
            <a:endParaRPr kumimoji="1" lang="ja-JP" altLang="en-US" dirty="0"/>
          </a:p>
        </p:txBody>
      </p:sp>
      <p:sp>
        <p:nvSpPr>
          <p:cNvPr id="10" name="テキスト ボックス 9"/>
          <p:cNvSpPr txBox="1"/>
          <p:nvPr/>
        </p:nvSpPr>
        <p:spPr>
          <a:xfrm>
            <a:off x="4538662" y="3564702"/>
            <a:ext cx="4392488" cy="1615827"/>
          </a:xfrm>
          <a:prstGeom prst="rect">
            <a:avLst/>
          </a:prstGeom>
          <a:noFill/>
        </p:spPr>
        <p:txBody>
          <a:bodyPr wrap="square" rtlCol="0">
            <a:spAutoFit/>
          </a:bodyPr>
          <a:lstStyle/>
          <a:p>
            <a:pPr marL="92075" indent="-92075"/>
            <a:r>
              <a:rPr lang="ja-JP" altLang="en-US" sz="1100" dirty="0">
                <a:latin typeface="+mn-ea"/>
              </a:rPr>
              <a:t>①再現エリア；交通量推計</a:t>
            </a:r>
            <a:endParaRPr lang="en-US" altLang="ja-JP" sz="1100" dirty="0">
              <a:latin typeface="+mn-ea"/>
            </a:endParaRPr>
          </a:p>
          <a:p>
            <a:pPr marL="92075" indent="-92075"/>
            <a:r>
              <a:rPr lang="ja-JP" altLang="en-US" sz="1100" dirty="0">
                <a:latin typeface="+mn-ea"/>
              </a:rPr>
              <a:t>（マクロ分析）を算定する現況の再現範囲として、対象地から概ね半径</a:t>
            </a:r>
            <a:r>
              <a:rPr lang="en-US" altLang="ja-JP" sz="1100" dirty="0">
                <a:latin typeface="+mn-ea"/>
              </a:rPr>
              <a:t>10km</a:t>
            </a:r>
            <a:r>
              <a:rPr lang="ja-JP" altLang="en-US" sz="1100" dirty="0">
                <a:latin typeface="+mn-ea"/>
              </a:rPr>
              <a:t>を設定。　</a:t>
            </a:r>
            <a:endParaRPr lang="en-US" altLang="ja-JP" sz="1100" dirty="0">
              <a:latin typeface="+mn-ea"/>
            </a:endParaRPr>
          </a:p>
          <a:p>
            <a:pPr marL="92075" indent="-92075"/>
            <a:endParaRPr lang="en-US" altLang="ja-JP" sz="1100" dirty="0">
              <a:latin typeface="+mn-ea"/>
            </a:endParaRPr>
          </a:p>
          <a:p>
            <a:pPr marL="92075" indent="-92075"/>
            <a:r>
              <a:rPr lang="ja-JP" altLang="en-US" sz="1100" dirty="0">
                <a:latin typeface="+mn-ea"/>
              </a:rPr>
              <a:t>②便益算定エリア；工事（交通規制時）の迂回等で交通量の影響（増減）による便益算定の範囲として、周辺の幹線道、周辺の渡河部、府県境を想定。</a:t>
            </a:r>
            <a:endParaRPr lang="en-US" altLang="ja-JP" sz="1100" dirty="0">
              <a:latin typeface="+mn-ea"/>
            </a:endParaRPr>
          </a:p>
          <a:p>
            <a:pPr marL="92075" indent="-92075"/>
            <a:endParaRPr lang="en-US" altLang="ja-JP" sz="1100" dirty="0">
              <a:latin typeface="+mn-ea"/>
            </a:endParaRPr>
          </a:p>
          <a:p>
            <a:pPr marL="92075" indent="-92075"/>
            <a:r>
              <a:rPr lang="en-US" altLang="ja-JP" sz="1100" dirty="0">
                <a:latin typeface="+mn-ea"/>
              </a:rPr>
              <a:t>※</a:t>
            </a:r>
            <a:r>
              <a:rPr lang="ja-JP" altLang="en-US" sz="1100" dirty="0">
                <a:latin typeface="+mn-ea"/>
              </a:rPr>
              <a:t>本検討において、再現エリアと便益算定エリアは同範囲</a:t>
            </a:r>
            <a:endParaRPr lang="en-US" altLang="ja-JP" sz="1100" dirty="0">
              <a:latin typeface="+mn-ea"/>
            </a:endParaRPr>
          </a:p>
        </p:txBody>
      </p:sp>
      <p:sp>
        <p:nvSpPr>
          <p:cNvPr id="22" name="テキスト ボックス 21"/>
          <p:cNvSpPr txBox="1"/>
          <p:nvPr/>
        </p:nvSpPr>
        <p:spPr>
          <a:xfrm>
            <a:off x="126073" y="1523282"/>
            <a:ext cx="2724972" cy="488201"/>
          </a:xfrm>
          <a:prstGeom prst="rect">
            <a:avLst/>
          </a:prstGeom>
          <a:noFill/>
          <a:ln>
            <a:solidFill>
              <a:schemeClr val="tx1"/>
            </a:solidFill>
          </a:ln>
        </p:spPr>
        <p:txBody>
          <a:bodyPr wrap="square" tIns="36000" bIns="36000" rtlCol="0">
            <a:spAutoFit/>
          </a:bodyPr>
          <a:lstStyle/>
          <a:p>
            <a:r>
              <a:rPr kumimoji="1" lang="en-US" altLang="ja-JP" sz="900" dirty="0">
                <a:latin typeface="+mj-ea"/>
                <a:ea typeface="+mj-ea"/>
              </a:rPr>
              <a:t>【</a:t>
            </a:r>
            <a:r>
              <a:rPr kumimoji="1" lang="ja-JP" altLang="en-US" sz="900" dirty="0">
                <a:latin typeface="+mj-ea"/>
                <a:ea typeface="+mj-ea"/>
              </a:rPr>
              <a:t>交通量配分用データの作成</a:t>
            </a:r>
            <a:r>
              <a:rPr kumimoji="1" lang="en-US" altLang="ja-JP" sz="900" dirty="0">
                <a:latin typeface="+mj-ea"/>
                <a:ea typeface="+mj-ea"/>
              </a:rPr>
              <a:t>】</a:t>
            </a:r>
          </a:p>
          <a:p>
            <a:pPr marL="180975" indent="-180975"/>
            <a:r>
              <a:rPr kumimoji="1" lang="ja-JP" altLang="en-US" sz="900" dirty="0">
                <a:latin typeface="+mj-ea"/>
                <a:ea typeface="+mj-ea"/>
              </a:rPr>
              <a:t>　・大阪中央環状線及び国道</a:t>
            </a:r>
            <a:r>
              <a:rPr kumimoji="1" lang="en-US" altLang="ja-JP" sz="900" dirty="0">
                <a:latin typeface="+mj-ea"/>
                <a:ea typeface="+mj-ea"/>
              </a:rPr>
              <a:t>423</a:t>
            </a:r>
            <a:r>
              <a:rPr kumimoji="1" lang="ja-JP" altLang="en-US" sz="900" dirty="0">
                <a:latin typeface="+mj-ea"/>
                <a:ea typeface="+mj-ea"/>
              </a:rPr>
              <a:t>号周辺について、　ネットワークデータ及び</a:t>
            </a:r>
            <a:r>
              <a:rPr kumimoji="1" lang="en-US" altLang="ja-JP" sz="900" dirty="0">
                <a:latin typeface="+mj-ea"/>
                <a:ea typeface="+mj-ea"/>
              </a:rPr>
              <a:t>OD</a:t>
            </a:r>
            <a:r>
              <a:rPr kumimoji="1" lang="ja-JP" altLang="en-US" sz="900" dirty="0">
                <a:latin typeface="+mj-ea"/>
                <a:ea typeface="+mj-ea"/>
              </a:rPr>
              <a:t>データの修正</a:t>
            </a:r>
          </a:p>
        </p:txBody>
      </p:sp>
      <p:sp>
        <p:nvSpPr>
          <p:cNvPr id="23" name="テキスト ボックス 22"/>
          <p:cNvSpPr txBox="1"/>
          <p:nvPr/>
        </p:nvSpPr>
        <p:spPr>
          <a:xfrm>
            <a:off x="126072" y="873122"/>
            <a:ext cx="6174120" cy="488201"/>
          </a:xfrm>
          <a:prstGeom prst="rect">
            <a:avLst/>
          </a:prstGeom>
          <a:noFill/>
          <a:ln>
            <a:solidFill>
              <a:schemeClr val="tx1"/>
            </a:solidFill>
          </a:ln>
        </p:spPr>
        <p:txBody>
          <a:bodyPr wrap="square" tIns="36000" bIns="36000" rtlCol="0">
            <a:spAutoFit/>
          </a:bodyPr>
          <a:lstStyle/>
          <a:p>
            <a:r>
              <a:rPr lang="en-US" altLang="ja-JP" sz="900" dirty="0">
                <a:latin typeface="+mj-ea"/>
                <a:ea typeface="+mj-ea"/>
              </a:rPr>
              <a:t>【</a:t>
            </a:r>
            <a:r>
              <a:rPr kumimoji="1" lang="ja-JP" altLang="en-US" sz="900" dirty="0">
                <a:latin typeface="+mj-ea"/>
                <a:ea typeface="+mj-ea"/>
              </a:rPr>
              <a:t>大阪府交通量配分データの把握</a:t>
            </a:r>
            <a:r>
              <a:rPr kumimoji="1" lang="en-US" altLang="ja-JP" sz="900" dirty="0">
                <a:latin typeface="+mj-ea"/>
                <a:ea typeface="+mj-ea"/>
              </a:rPr>
              <a:t>】</a:t>
            </a:r>
          </a:p>
          <a:p>
            <a:r>
              <a:rPr kumimoji="1" lang="ja-JP" altLang="en-US" sz="900" dirty="0">
                <a:latin typeface="+mj-ea"/>
                <a:ea typeface="+mj-ea"/>
              </a:rPr>
              <a:t>　・府の将来道路ネットワーク（新重点ネット）</a:t>
            </a:r>
            <a:endParaRPr kumimoji="1" lang="en-US" altLang="ja-JP" sz="900" dirty="0">
              <a:latin typeface="+mj-ea"/>
              <a:ea typeface="+mj-ea"/>
            </a:endParaRPr>
          </a:p>
          <a:p>
            <a:r>
              <a:rPr kumimoji="1" lang="ja-JP" altLang="en-US" sz="900" dirty="0">
                <a:latin typeface="+mj-ea"/>
                <a:ea typeface="+mj-ea"/>
              </a:rPr>
              <a:t>　・新</a:t>
            </a:r>
            <a:r>
              <a:rPr kumimoji="1" lang="en-US" altLang="ja-JP" sz="900" dirty="0">
                <a:latin typeface="+mj-ea"/>
                <a:ea typeface="+mj-ea"/>
              </a:rPr>
              <a:t>2030</a:t>
            </a:r>
            <a:r>
              <a:rPr kumimoji="1" lang="ja-JP" altLang="en-US" sz="900" dirty="0">
                <a:latin typeface="+mj-ea"/>
                <a:ea typeface="+mj-ea"/>
              </a:rPr>
              <a:t>年府補正将来</a:t>
            </a:r>
            <a:r>
              <a:rPr kumimoji="1" lang="en-US" altLang="ja-JP" sz="900" dirty="0">
                <a:latin typeface="+mj-ea"/>
                <a:ea typeface="+mj-ea"/>
              </a:rPr>
              <a:t>OD</a:t>
            </a:r>
            <a:r>
              <a:rPr kumimoji="1" lang="ja-JP" altLang="en-US" sz="900" dirty="0">
                <a:latin typeface="+mj-ea"/>
                <a:ea typeface="+mj-ea"/>
              </a:rPr>
              <a:t>表</a:t>
            </a:r>
            <a:r>
              <a:rPr kumimoji="1" lang="en-US" altLang="ja-JP" sz="900" dirty="0">
                <a:latin typeface="+mj-ea"/>
                <a:ea typeface="+mj-ea"/>
              </a:rPr>
              <a:t>※1</a:t>
            </a:r>
          </a:p>
        </p:txBody>
      </p:sp>
      <p:sp>
        <p:nvSpPr>
          <p:cNvPr id="24" name="テキスト ボックス 23"/>
          <p:cNvSpPr txBox="1"/>
          <p:nvPr/>
        </p:nvSpPr>
        <p:spPr>
          <a:xfrm>
            <a:off x="6588224" y="889500"/>
            <a:ext cx="2076092" cy="230832"/>
          </a:xfrm>
          <a:prstGeom prst="rect">
            <a:avLst/>
          </a:prstGeom>
          <a:noFill/>
          <a:ln>
            <a:solidFill>
              <a:schemeClr val="tx1"/>
            </a:solidFill>
            <a:prstDash val="dash"/>
          </a:ln>
        </p:spPr>
        <p:txBody>
          <a:bodyPr wrap="square" rtlCol="0">
            <a:spAutoFit/>
          </a:bodyPr>
          <a:lstStyle/>
          <a:p>
            <a:r>
              <a:rPr lang="ja-JP" altLang="en-US" sz="900" dirty="0">
                <a:latin typeface="+mj-ea"/>
                <a:ea typeface="+mj-ea"/>
              </a:rPr>
              <a:t>大阪府将来交通流動予想業務　</a:t>
            </a:r>
            <a:r>
              <a:rPr lang="en-US" altLang="ja-JP" sz="900" dirty="0">
                <a:latin typeface="+mj-ea"/>
                <a:ea typeface="+mj-ea"/>
              </a:rPr>
              <a:t>H27.2</a:t>
            </a:r>
            <a:endParaRPr kumimoji="1" lang="ja-JP" altLang="en-US" sz="900" dirty="0">
              <a:latin typeface="+mj-ea"/>
              <a:ea typeface="+mj-ea"/>
            </a:endParaRPr>
          </a:p>
        </p:txBody>
      </p:sp>
      <p:sp>
        <p:nvSpPr>
          <p:cNvPr id="25" name="テキスト ボックス 24"/>
          <p:cNvSpPr txBox="1"/>
          <p:nvPr/>
        </p:nvSpPr>
        <p:spPr>
          <a:xfrm>
            <a:off x="3042770" y="1523282"/>
            <a:ext cx="2044790" cy="230832"/>
          </a:xfrm>
          <a:prstGeom prst="rect">
            <a:avLst/>
          </a:prstGeom>
          <a:noFill/>
          <a:ln>
            <a:solidFill>
              <a:schemeClr val="tx1"/>
            </a:solidFill>
            <a:prstDash val="dash"/>
          </a:ln>
        </p:spPr>
        <p:txBody>
          <a:bodyPr wrap="square" rtlCol="0">
            <a:spAutoFit/>
          </a:bodyPr>
          <a:lstStyle/>
          <a:p>
            <a:r>
              <a:rPr lang="ja-JP" altLang="en-US" sz="900" dirty="0">
                <a:latin typeface="+mj-ea"/>
                <a:ea typeface="+mj-ea"/>
              </a:rPr>
              <a:t>施工計画案（交通規制）</a:t>
            </a:r>
            <a:endParaRPr kumimoji="1" lang="ja-JP" altLang="en-US" sz="900" dirty="0">
              <a:latin typeface="+mj-ea"/>
              <a:ea typeface="+mj-ea"/>
            </a:endParaRPr>
          </a:p>
        </p:txBody>
      </p:sp>
      <p:sp>
        <p:nvSpPr>
          <p:cNvPr id="26" name="テキスト ボックス 25"/>
          <p:cNvSpPr txBox="1"/>
          <p:nvPr/>
        </p:nvSpPr>
        <p:spPr>
          <a:xfrm>
            <a:off x="126073" y="2173442"/>
            <a:ext cx="2724972" cy="349702"/>
          </a:xfrm>
          <a:prstGeom prst="rect">
            <a:avLst/>
          </a:prstGeom>
          <a:noFill/>
          <a:ln>
            <a:solidFill>
              <a:schemeClr val="tx1"/>
            </a:solidFill>
          </a:ln>
        </p:spPr>
        <p:txBody>
          <a:bodyPr wrap="square" tIns="36000" bIns="36000" rtlCol="0">
            <a:spAutoFit/>
          </a:bodyPr>
          <a:lstStyle/>
          <a:p>
            <a:r>
              <a:rPr kumimoji="1" lang="en-US" altLang="ja-JP" sz="900" dirty="0">
                <a:latin typeface="+mj-ea"/>
                <a:ea typeface="+mj-ea"/>
              </a:rPr>
              <a:t>【</a:t>
            </a:r>
            <a:r>
              <a:rPr kumimoji="1" lang="ja-JP" altLang="en-US" sz="900" dirty="0">
                <a:latin typeface="+mj-ea"/>
                <a:ea typeface="+mj-ea"/>
              </a:rPr>
              <a:t>交通量配分の実施</a:t>
            </a:r>
            <a:r>
              <a:rPr kumimoji="1" lang="en-US" altLang="ja-JP" sz="900" dirty="0">
                <a:latin typeface="+mj-ea"/>
                <a:ea typeface="+mj-ea"/>
              </a:rPr>
              <a:t>】</a:t>
            </a:r>
          </a:p>
          <a:p>
            <a:pPr marL="180975" indent="-180975"/>
            <a:r>
              <a:rPr kumimoji="1" lang="ja-JP" altLang="en-US" sz="900" dirty="0">
                <a:latin typeface="+mj-ea"/>
                <a:ea typeface="+mj-ea"/>
              </a:rPr>
              <a:t>　・配分ケース（規制有無）</a:t>
            </a:r>
          </a:p>
        </p:txBody>
      </p:sp>
      <p:sp>
        <p:nvSpPr>
          <p:cNvPr id="27" name="テキスト ボックス 26"/>
          <p:cNvSpPr txBox="1"/>
          <p:nvPr/>
        </p:nvSpPr>
        <p:spPr>
          <a:xfrm>
            <a:off x="126073" y="2685876"/>
            <a:ext cx="2724972" cy="488201"/>
          </a:xfrm>
          <a:prstGeom prst="rect">
            <a:avLst/>
          </a:prstGeom>
          <a:noFill/>
          <a:ln>
            <a:solidFill>
              <a:schemeClr val="tx1"/>
            </a:solidFill>
          </a:ln>
        </p:spPr>
        <p:txBody>
          <a:bodyPr wrap="square" tIns="36000" bIns="36000" rtlCol="0">
            <a:spAutoFit/>
          </a:bodyPr>
          <a:lstStyle/>
          <a:p>
            <a:r>
              <a:rPr kumimoji="1" lang="en-US" altLang="ja-JP" sz="900" dirty="0">
                <a:latin typeface="+mj-ea"/>
                <a:ea typeface="+mj-ea"/>
              </a:rPr>
              <a:t>【</a:t>
            </a:r>
            <a:r>
              <a:rPr kumimoji="1" lang="ja-JP" altLang="en-US" sz="900" dirty="0">
                <a:latin typeface="+mj-ea"/>
                <a:ea typeface="+mj-ea"/>
              </a:rPr>
              <a:t>負の便益算出のためのデータ出力</a:t>
            </a:r>
            <a:r>
              <a:rPr kumimoji="1" lang="en-US" altLang="ja-JP" sz="900" dirty="0">
                <a:latin typeface="+mj-ea"/>
                <a:ea typeface="+mj-ea"/>
              </a:rPr>
              <a:t>】</a:t>
            </a:r>
          </a:p>
          <a:p>
            <a:pPr marL="180975" indent="-180975"/>
            <a:r>
              <a:rPr kumimoji="1" lang="ja-JP" altLang="en-US" sz="900" dirty="0">
                <a:latin typeface="+mj-ea"/>
                <a:ea typeface="+mj-ea"/>
              </a:rPr>
              <a:t>　・リンク別の交通量、速度、距離等の情報</a:t>
            </a:r>
            <a:endParaRPr kumimoji="1" lang="en-US" altLang="ja-JP" sz="900" dirty="0">
              <a:latin typeface="+mj-ea"/>
              <a:ea typeface="+mj-ea"/>
            </a:endParaRPr>
          </a:p>
          <a:p>
            <a:pPr marL="180975" indent="-180975"/>
            <a:r>
              <a:rPr lang="ja-JP" altLang="en-US" sz="900" dirty="0">
                <a:latin typeface="+mj-ea"/>
                <a:ea typeface="+mj-ea"/>
              </a:rPr>
              <a:t>　・影響のある路線の把握</a:t>
            </a:r>
            <a:endParaRPr kumimoji="1" lang="ja-JP" altLang="en-US" sz="900" dirty="0">
              <a:latin typeface="+mj-ea"/>
              <a:ea typeface="+mj-ea"/>
            </a:endParaRPr>
          </a:p>
        </p:txBody>
      </p:sp>
      <p:cxnSp>
        <p:nvCxnSpPr>
          <p:cNvPr id="28" name="直線矢印コネクタ 27"/>
          <p:cNvCxnSpPr>
            <a:stCxn id="23" idx="2"/>
            <a:endCxn id="22" idx="0"/>
          </p:cNvCxnSpPr>
          <p:nvPr/>
        </p:nvCxnSpPr>
        <p:spPr>
          <a:xfrm flipH="1">
            <a:off x="1488559" y="1361323"/>
            <a:ext cx="1724573" cy="1619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22" idx="2"/>
            <a:endCxn id="26" idx="0"/>
          </p:cNvCxnSpPr>
          <p:nvPr/>
        </p:nvCxnSpPr>
        <p:spPr>
          <a:xfrm>
            <a:off x="1488559" y="2011483"/>
            <a:ext cx="0" cy="1619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26" idx="2"/>
            <a:endCxn id="27" idx="0"/>
          </p:cNvCxnSpPr>
          <p:nvPr/>
        </p:nvCxnSpPr>
        <p:spPr>
          <a:xfrm>
            <a:off x="1488559" y="2523144"/>
            <a:ext cx="0" cy="1627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24" idx="1"/>
          </p:cNvCxnSpPr>
          <p:nvPr/>
        </p:nvCxnSpPr>
        <p:spPr>
          <a:xfrm flipH="1">
            <a:off x="6432068" y="1004916"/>
            <a:ext cx="156156" cy="0"/>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stCxn id="25" idx="1"/>
          </p:cNvCxnSpPr>
          <p:nvPr/>
        </p:nvCxnSpPr>
        <p:spPr>
          <a:xfrm flipH="1">
            <a:off x="2855312" y="1638698"/>
            <a:ext cx="187458" cy="0"/>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073" y="3575384"/>
            <a:ext cx="4229903" cy="326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テキスト ボックス 61"/>
          <p:cNvSpPr txBox="1"/>
          <p:nvPr/>
        </p:nvSpPr>
        <p:spPr>
          <a:xfrm>
            <a:off x="3131840" y="2601191"/>
            <a:ext cx="4032448" cy="626701"/>
          </a:xfrm>
          <a:prstGeom prst="rect">
            <a:avLst/>
          </a:prstGeom>
          <a:noFill/>
          <a:ln w="12700">
            <a:solidFill>
              <a:schemeClr val="tx1"/>
            </a:solidFill>
          </a:ln>
        </p:spPr>
        <p:txBody>
          <a:bodyPr wrap="square" tIns="36000" bIns="36000" rtlCol="0">
            <a:spAutoFit/>
          </a:bodyPr>
          <a:lstStyle/>
          <a:p>
            <a:r>
              <a:rPr kumimoji="1" lang="en-US" altLang="ja-JP" sz="900" dirty="0">
                <a:latin typeface="+mj-ea"/>
                <a:ea typeface="+mj-ea"/>
              </a:rPr>
              <a:t>【</a:t>
            </a:r>
            <a:r>
              <a:rPr kumimoji="1" lang="ja-JP" altLang="en-US" sz="900" dirty="0">
                <a:latin typeface="+mj-ea"/>
                <a:ea typeface="+mj-ea"/>
              </a:rPr>
              <a:t>負の便益算</a:t>
            </a:r>
            <a:r>
              <a:rPr kumimoji="1" lang="en-US" altLang="ja-JP" sz="900" dirty="0">
                <a:latin typeface="+mj-ea"/>
                <a:ea typeface="+mj-ea"/>
              </a:rPr>
              <a:t>】</a:t>
            </a:r>
          </a:p>
          <a:p>
            <a:pPr marL="180975" indent="-180975"/>
            <a:r>
              <a:rPr kumimoji="1" lang="ja-JP" altLang="en-US" sz="900" dirty="0">
                <a:latin typeface="+mj-ea"/>
                <a:ea typeface="+mj-ea"/>
              </a:rPr>
              <a:t>　・走行時間便益（増大による損失）、走行経費便益（増大による損失）、交通事故減少便益（リスク増による損失）</a:t>
            </a:r>
            <a:endParaRPr kumimoji="1" lang="en-US" altLang="ja-JP" sz="900" dirty="0">
              <a:latin typeface="+mj-ea"/>
              <a:ea typeface="+mj-ea"/>
            </a:endParaRPr>
          </a:p>
          <a:p>
            <a:pPr marL="180975" indent="-180975"/>
            <a:r>
              <a:rPr lang="ja-JP" altLang="en-US" sz="900" dirty="0">
                <a:latin typeface="+mj-ea"/>
                <a:ea typeface="+mj-ea"/>
              </a:rPr>
              <a:t>　・規制あり</a:t>
            </a:r>
            <a:r>
              <a:rPr lang="en-US" altLang="ja-JP" sz="900" dirty="0">
                <a:latin typeface="+mj-ea"/>
                <a:ea typeface="+mj-ea"/>
              </a:rPr>
              <a:t>/</a:t>
            </a:r>
            <a:r>
              <a:rPr lang="ja-JP" altLang="en-US" sz="900" dirty="0">
                <a:latin typeface="+mj-ea"/>
                <a:ea typeface="+mj-ea"/>
              </a:rPr>
              <a:t>なし　による変動量</a:t>
            </a:r>
            <a:r>
              <a:rPr lang="en-US" altLang="ja-JP" sz="900" dirty="0">
                <a:latin typeface="+mj-ea"/>
                <a:ea typeface="+mj-ea"/>
              </a:rPr>
              <a:t>×</a:t>
            </a:r>
            <a:r>
              <a:rPr lang="ja-JP" altLang="en-US" sz="900" dirty="0">
                <a:latin typeface="+mj-ea"/>
                <a:ea typeface="+mj-ea"/>
              </a:rPr>
              <a:t>原単位の総和</a:t>
            </a:r>
            <a:endParaRPr kumimoji="1" lang="ja-JP" altLang="en-US" sz="900" dirty="0">
              <a:latin typeface="+mj-ea"/>
              <a:ea typeface="+mj-ea"/>
            </a:endParaRPr>
          </a:p>
        </p:txBody>
      </p:sp>
      <p:sp>
        <p:nvSpPr>
          <p:cNvPr id="694" name="右矢印 693"/>
          <p:cNvSpPr/>
          <p:nvPr/>
        </p:nvSpPr>
        <p:spPr>
          <a:xfrm>
            <a:off x="2883430" y="2795098"/>
            <a:ext cx="216024" cy="289386"/>
          </a:xfrm>
          <a:prstGeom prst="rightArrow">
            <a:avLst/>
          </a:prstGeom>
          <a:solidFill>
            <a:schemeClr val="tx1">
              <a:lumMod val="75000"/>
              <a:lumOff val="2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6" name="テキスト ボックス 65"/>
          <p:cNvSpPr txBox="1"/>
          <p:nvPr/>
        </p:nvSpPr>
        <p:spPr>
          <a:xfrm>
            <a:off x="-11503" y="548681"/>
            <a:ext cx="4392488" cy="338554"/>
          </a:xfrm>
          <a:prstGeom prst="rect">
            <a:avLst/>
          </a:prstGeom>
          <a:noFill/>
        </p:spPr>
        <p:txBody>
          <a:bodyPr wrap="square" rtlCol="0">
            <a:spAutoFit/>
          </a:bodyPr>
          <a:lstStyle/>
          <a:p>
            <a:pPr marL="92075" indent="-92075"/>
            <a:r>
              <a:rPr lang="ja-JP" altLang="en-US" sz="1600" dirty="0">
                <a:latin typeface="+mn-ea"/>
              </a:rPr>
              <a:t>（１）算定フロー</a:t>
            </a:r>
            <a:endParaRPr lang="en-US" altLang="ja-JP" sz="1600" dirty="0">
              <a:latin typeface="+mn-ea"/>
            </a:endParaRPr>
          </a:p>
        </p:txBody>
      </p:sp>
      <p:sp>
        <p:nvSpPr>
          <p:cNvPr id="67" name="テキスト ボックス 66"/>
          <p:cNvSpPr txBox="1"/>
          <p:nvPr/>
        </p:nvSpPr>
        <p:spPr>
          <a:xfrm>
            <a:off x="-6789" y="3216155"/>
            <a:ext cx="4392488" cy="338554"/>
          </a:xfrm>
          <a:prstGeom prst="rect">
            <a:avLst/>
          </a:prstGeom>
          <a:noFill/>
        </p:spPr>
        <p:txBody>
          <a:bodyPr wrap="square" rtlCol="0">
            <a:spAutoFit/>
          </a:bodyPr>
          <a:lstStyle/>
          <a:p>
            <a:pPr marL="92075" indent="-92075"/>
            <a:r>
              <a:rPr lang="ja-JP" altLang="en-US" sz="1600" dirty="0">
                <a:latin typeface="+mn-ea"/>
              </a:rPr>
              <a:t>（２）算定エリア</a:t>
            </a:r>
            <a:endParaRPr lang="en-US" altLang="ja-JP" sz="1600" dirty="0">
              <a:latin typeface="+mn-ea"/>
            </a:endParaRPr>
          </a:p>
        </p:txBody>
      </p:sp>
      <p:sp>
        <p:nvSpPr>
          <p:cNvPr id="36" name="テキスト ボックス 35"/>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33"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
        <p:nvSpPr>
          <p:cNvPr id="34" name="二等辺三角形 33"/>
          <p:cNvSpPr/>
          <p:nvPr/>
        </p:nvSpPr>
        <p:spPr>
          <a:xfrm rot="5400000">
            <a:off x="4344985" y="6432600"/>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ライド番号プレースホルダー 2"/>
          <p:cNvSpPr>
            <a:spLocks noGrp="1"/>
          </p:cNvSpPr>
          <p:nvPr>
            <p:ph type="sldNum" sz="quarter" idx="12"/>
          </p:nvPr>
        </p:nvSpPr>
        <p:spPr>
          <a:xfrm>
            <a:off x="4506985" y="6372000"/>
            <a:ext cx="252000" cy="216000"/>
          </a:xfrm>
          <a:solidFill>
            <a:schemeClr val="bg1"/>
          </a:solidFill>
        </p:spPr>
        <p:txBody>
          <a:bodyPr lIns="0" tIns="0" rIns="0" bIns="0" anchor="ctr" anchorCtr="1"/>
          <a:lstStyle/>
          <a:p>
            <a:pPr algn="ctr"/>
            <a:r>
              <a:rPr kumimoji="1" lang="en-US" altLang="ja-JP" dirty="0"/>
              <a:t>12</a:t>
            </a:r>
            <a:endParaRPr kumimoji="1" lang="ja-JP" altLang="en-US" dirty="0"/>
          </a:p>
        </p:txBody>
      </p:sp>
    </p:spTree>
    <p:extLst>
      <p:ext uri="{BB962C8B-B14F-4D97-AF65-F5344CB8AC3E}">
        <p14:creationId xmlns:p14="http://schemas.microsoft.com/office/powerpoint/2010/main" val="4124925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３．施工時費用便益比の算定</a:t>
            </a:r>
            <a:endParaRPr kumimoji="1" lang="ja-JP" altLang="en-US" dirty="0"/>
          </a:p>
        </p:txBody>
      </p:sp>
      <p:pic>
        <p:nvPicPr>
          <p:cNvPr id="593" name="図 592"/>
          <p:cNvPicPr>
            <a:picLocks noChangeAspect="1"/>
          </p:cNvPicPr>
          <p:nvPr/>
        </p:nvPicPr>
        <p:blipFill>
          <a:blip r:embed="rId2"/>
          <a:stretch>
            <a:fillRect/>
          </a:stretch>
        </p:blipFill>
        <p:spPr>
          <a:xfrm>
            <a:off x="568440" y="5860478"/>
            <a:ext cx="7200000" cy="899973"/>
          </a:xfrm>
          <a:prstGeom prst="rect">
            <a:avLst/>
          </a:prstGeom>
        </p:spPr>
      </p:pic>
      <p:sp>
        <p:nvSpPr>
          <p:cNvPr id="594" name="正方形/長方形 593"/>
          <p:cNvSpPr/>
          <p:nvPr/>
        </p:nvSpPr>
        <p:spPr>
          <a:xfrm>
            <a:off x="7803111" y="5969892"/>
            <a:ext cx="786902" cy="338554"/>
          </a:xfrm>
          <a:prstGeom prst="rect">
            <a:avLst/>
          </a:prstGeom>
        </p:spPr>
        <p:txBody>
          <a:bodyPr wrap="square">
            <a:spAutoFit/>
          </a:bodyPr>
          <a:lstStyle/>
          <a:p>
            <a:pPr marL="171450" indent="-171450">
              <a:spcBef>
                <a:spcPct val="0"/>
              </a:spcBef>
              <a:buFont typeface="HGSｺﾞｼｯｸM" panose="020B0600000000000000" pitchFamily="50" charset="-128"/>
              <a:buChar char="※"/>
            </a:pPr>
            <a:r>
              <a:rPr lang="ja-JP" altLang="en-US" sz="8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赤文字：規制内容</a:t>
            </a:r>
            <a:endParaRPr lang="en-US" altLang="ja-JP" sz="8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609" name="図 608"/>
          <p:cNvPicPr>
            <a:picLocks noChangeAspect="1"/>
          </p:cNvPicPr>
          <p:nvPr/>
        </p:nvPicPr>
        <p:blipFill>
          <a:blip r:embed="rId3"/>
          <a:stretch>
            <a:fillRect/>
          </a:stretch>
        </p:blipFill>
        <p:spPr>
          <a:xfrm>
            <a:off x="568440" y="986069"/>
            <a:ext cx="7200000" cy="4842674"/>
          </a:xfrm>
          <a:prstGeom prst="rect">
            <a:avLst/>
          </a:prstGeom>
        </p:spPr>
      </p:pic>
      <p:sp>
        <p:nvSpPr>
          <p:cNvPr id="653" name="テキスト ボックス 652"/>
          <p:cNvSpPr txBox="1"/>
          <p:nvPr/>
        </p:nvSpPr>
        <p:spPr>
          <a:xfrm>
            <a:off x="-6789" y="548681"/>
            <a:ext cx="4392488" cy="338554"/>
          </a:xfrm>
          <a:prstGeom prst="rect">
            <a:avLst/>
          </a:prstGeom>
          <a:noFill/>
        </p:spPr>
        <p:txBody>
          <a:bodyPr wrap="square" rtlCol="0">
            <a:spAutoFit/>
          </a:bodyPr>
          <a:lstStyle/>
          <a:p>
            <a:pPr marL="92075" indent="-92075"/>
            <a:r>
              <a:rPr lang="ja-JP" altLang="en-US" sz="1600" dirty="0">
                <a:latin typeface="+mn-ea"/>
              </a:rPr>
              <a:t>（３）算定対象規制ケースの詳細（大日跨道橋）</a:t>
            </a:r>
            <a:endParaRPr lang="en-US" altLang="ja-JP" sz="1600" dirty="0">
              <a:latin typeface="+mn-ea"/>
            </a:endParaRPr>
          </a:p>
        </p:txBody>
      </p:sp>
      <p:sp>
        <p:nvSpPr>
          <p:cNvPr id="11" name="テキスト ボックス 10"/>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2"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
        <p:nvSpPr>
          <p:cNvPr id="10" name="二等辺三角形 9"/>
          <p:cNvSpPr/>
          <p:nvPr/>
        </p:nvSpPr>
        <p:spPr>
          <a:xfrm rot="5400000">
            <a:off x="144000" y="6454865"/>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2"/>
          <p:cNvSpPr>
            <a:spLocks noGrp="1"/>
          </p:cNvSpPr>
          <p:nvPr>
            <p:ph type="sldNum" sz="quarter" idx="12"/>
          </p:nvPr>
        </p:nvSpPr>
        <p:spPr>
          <a:xfrm>
            <a:off x="306000" y="6392548"/>
            <a:ext cx="252000" cy="216000"/>
          </a:xfrm>
          <a:solidFill>
            <a:schemeClr val="bg1"/>
          </a:solidFill>
        </p:spPr>
        <p:txBody>
          <a:bodyPr lIns="0" tIns="0" rIns="0" bIns="0" anchor="ctr" anchorCtr="1"/>
          <a:lstStyle/>
          <a:p>
            <a:pPr algn="ctr"/>
            <a:r>
              <a:rPr kumimoji="1" lang="en-US" altLang="ja-JP" dirty="0"/>
              <a:t>13</a:t>
            </a:r>
            <a:endParaRPr kumimoji="1" lang="ja-JP" altLang="en-US" dirty="0"/>
          </a:p>
        </p:txBody>
      </p:sp>
    </p:spTree>
    <p:extLst>
      <p:ext uri="{BB962C8B-B14F-4D97-AF65-F5344CB8AC3E}">
        <p14:creationId xmlns:p14="http://schemas.microsoft.com/office/powerpoint/2010/main" val="819874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３．施工時費用便益比の算定</a:t>
            </a:r>
            <a:endParaRPr kumimoji="1" lang="ja-JP" altLang="en-US" dirty="0"/>
          </a:p>
        </p:txBody>
      </p:sp>
      <p:pic>
        <p:nvPicPr>
          <p:cNvPr id="9" name="図 8"/>
          <p:cNvPicPr>
            <a:picLocks noChangeAspect="1"/>
          </p:cNvPicPr>
          <p:nvPr/>
        </p:nvPicPr>
        <p:blipFill>
          <a:blip r:embed="rId2"/>
          <a:stretch>
            <a:fillRect/>
          </a:stretch>
        </p:blipFill>
        <p:spPr>
          <a:xfrm>
            <a:off x="568440" y="5860477"/>
            <a:ext cx="7200000" cy="899973"/>
          </a:xfrm>
          <a:prstGeom prst="rect">
            <a:avLst/>
          </a:prstGeom>
        </p:spPr>
      </p:pic>
      <p:pic>
        <p:nvPicPr>
          <p:cNvPr id="11" name="図 10"/>
          <p:cNvPicPr>
            <a:picLocks noChangeAspect="1"/>
          </p:cNvPicPr>
          <p:nvPr/>
        </p:nvPicPr>
        <p:blipFill rotWithShape="1">
          <a:blip r:embed="rId3"/>
          <a:srcRect t="50636"/>
          <a:stretch/>
        </p:blipFill>
        <p:spPr>
          <a:xfrm>
            <a:off x="568440" y="3273098"/>
            <a:ext cx="7200000" cy="2540580"/>
          </a:xfrm>
          <a:prstGeom prst="rect">
            <a:avLst/>
          </a:prstGeom>
        </p:spPr>
      </p:pic>
      <p:pic>
        <p:nvPicPr>
          <p:cNvPr id="15" name="図 14"/>
          <p:cNvPicPr>
            <a:picLocks noChangeAspect="1"/>
          </p:cNvPicPr>
          <p:nvPr/>
        </p:nvPicPr>
        <p:blipFill rotWithShape="1">
          <a:blip r:embed="rId3"/>
          <a:srcRect t="13063" b="50000"/>
          <a:stretch/>
        </p:blipFill>
        <p:spPr>
          <a:xfrm>
            <a:off x="569299" y="1370865"/>
            <a:ext cx="7200000" cy="1901004"/>
          </a:xfrm>
          <a:prstGeom prst="rect">
            <a:avLst/>
          </a:prstGeom>
        </p:spPr>
      </p:pic>
      <p:pic>
        <p:nvPicPr>
          <p:cNvPr id="16" name="図 15"/>
          <p:cNvPicPr>
            <a:picLocks noChangeAspect="1"/>
          </p:cNvPicPr>
          <p:nvPr/>
        </p:nvPicPr>
        <p:blipFill rotWithShape="1">
          <a:blip r:embed="rId3"/>
          <a:srcRect b="94107"/>
          <a:stretch/>
        </p:blipFill>
        <p:spPr>
          <a:xfrm>
            <a:off x="571462" y="1066454"/>
            <a:ext cx="7200000" cy="303313"/>
          </a:xfrm>
          <a:prstGeom prst="rect">
            <a:avLst/>
          </a:prstGeom>
        </p:spPr>
      </p:pic>
      <p:sp>
        <p:nvSpPr>
          <p:cNvPr id="17" name="テキスト ボックス 16"/>
          <p:cNvSpPr txBox="1"/>
          <p:nvPr/>
        </p:nvSpPr>
        <p:spPr>
          <a:xfrm>
            <a:off x="-6789" y="548681"/>
            <a:ext cx="4392488" cy="338554"/>
          </a:xfrm>
          <a:prstGeom prst="rect">
            <a:avLst/>
          </a:prstGeom>
          <a:noFill/>
        </p:spPr>
        <p:txBody>
          <a:bodyPr wrap="square" rtlCol="0">
            <a:spAutoFit/>
          </a:bodyPr>
          <a:lstStyle/>
          <a:p>
            <a:pPr marL="92075" indent="-92075"/>
            <a:r>
              <a:rPr lang="ja-JP" altLang="en-US" sz="1600" dirty="0">
                <a:latin typeface="+mn-ea"/>
              </a:rPr>
              <a:t>（３）算定対象規制ケースの詳細（榎坂高架橋）</a:t>
            </a:r>
            <a:endParaRPr lang="en-US" altLang="ja-JP" sz="1600" dirty="0">
              <a:latin typeface="+mn-ea"/>
            </a:endParaRPr>
          </a:p>
        </p:txBody>
      </p:sp>
      <p:sp>
        <p:nvSpPr>
          <p:cNvPr id="18" name="正方形/長方形 17"/>
          <p:cNvSpPr/>
          <p:nvPr/>
        </p:nvSpPr>
        <p:spPr>
          <a:xfrm>
            <a:off x="7803111" y="5969892"/>
            <a:ext cx="786902" cy="338554"/>
          </a:xfrm>
          <a:prstGeom prst="rect">
            <a:avLst/>
          </a:prstGeom>
        </p:spPr>
        <p:txBody>
          <a:bodyPr wrap="square">
            <a:spAutoFit/>
          </a:bodyPr>
          <a:lstStyle/>
          <a:p>
            <a:pPr marL="171450" indent="-171450">
              <a:spcBef>
                <a:spcPct val="0"/>
              </a:spcBef>
              <a:buFont typeface="HGSｺﾞｼｯｸM" panose="020B0600000000000000" pitchFamily="50" charset="-128"/>
              <a:buChar char="※"/>
            </a:pPr>
            <a:r>
              <a:rPr lang="ja-JP" altLang="en-US" sz="8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赤文字：規制内容</a:t>
            </a:r>
            <a:endParaRPr lang="en-US" altLang="ja-JP" sz="8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テキスト ボックス 12"/>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4"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
        <p:nvSpPr>
          <p:cNvPr id="12" name="二等辺三角形 11"/>
          <p:cNvSpPr/>
          <p:nvPr/>
        </p:nvSpPr>
        <p:spPr>
          <a:xfrm rot="5400000">
            <a:off x="144000" y="6454865"/>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2"/>
          <p:cNvSpPr>
            <a:spLocks noGrp="1"/>
          </p:cNvSpPr>
          <p:nvPr>
            <p:ph type="sldNum" sz="quarter" idx="12"/>
          </p:nvPr>
        </p:nvSpPr>
        <p:spPr>
          <a:xfrm>
            <a:off x="306000" y="6392548"/>
            <a:ext cx="252000" cy="216000"/>
          </a:xfrm>
          <a:solidFill>
            <a:schemeClr val="bg1"/>
          </a:solidFill>
        </p:spPr>
        <p:txBody>
          <a:bodyPr lIns="0" tIns="0" rIns="0" bIns="0" anchor="ctr" anchorCtr="1"/>
          <a:lstStyle/>
          <a:p>
            <a:pPr algn="ctr"/>
            <a:r>
              <a:rPr kumimoji="1" lang="en-US" altLang="ja-JP" dirty="0"/>
              <a:t>14</a:t>
            </a:r>
            <a:endParaRPr kumimoji="1" lang="ja-JP" altLang="en-US" dirty="0"/>
          </a:p>
        </p:txBody>
      </p:sp>
    </p:spTree>
    <p:extLst>
      <p:ext uri="{BB962C8B-B14F-4D97-AF65-F5344CB8AC3E}">
        <p14:creationId xmlns:p14="http://schemas.microsoft.com/office/powerpoint/2010/main" val="1275934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893875"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３．施工時費用便益比の算定</a:t>
            </a:r>
            <a:endParaRPr kumimoji="1" lang="ja-JP" altLang="en-US" dirty="0"/>
          </a:p>
        </p:txBody>
      </p:sp>
      <p:sp>
        <p:nvSpPr>
          <p:cNvPr id="12" name="テキスト ボックス 11"/>
          <p:cNvSpPr txBox="1"/>
          <p:nvPr/>
        </p:nvSpPr>
        <p:spPr>
          <a:xfrm>
            <a:off x="1" y="887235"/>
            <a:ext cx="9144000" cy="738664"/>
          </a:xfrm>
          <a:prstGeom prst="rect">
            <a:avLst/>
          </a:prstGeom>
          <a:noFill/>
        </p:spPr>
        <p:txBody>
          <a:bodyPr wrap="square" rtlCol="0">
            <a:spAutoFit/>
          </a:bodyPr>
          <a:lstStyle/>
          <a:p>
            <a:pPr marL="342900" indent="-342900">
              <a:buClr>
                <a:schemeClr val="tx1"/>
              </a:buClr>
              <a:buFont typeface="Wingdings" panose="05000000000000000000" pitchFamily="2" charset="2"/>
              <a:buChar char="l"/>
            </a:pPr>
            <a:r>
              <a:rPr lang="ja-JP" altLang="en-US" sz="1400" dirty="0">
                <a:solidFill>
                  <a:srgbClr val="FF0000"/>
                </a:solidFill>
                <a:latin typeface="ＭＳ Ｐゴシック" panose="020B0600070205080204" pitchFamily="50" charset="-128"/>
                <a:ea typeface="ＭＳ Ｐゴシック" panose="020B0600070205080204" pitchFamily="50" charset="-128"/>
              </a:rPr>
              <a:t>規制によって発生する速度低下や迂回による損失額を「負の便益」として算定</a:t>
            </a:r>
            <a:r>
              <a:rPr lang="ja-JP" altLang="en-US" sz="1400" dirty="0">
                <a:latin typeface="ＭＳ Ｐゴシック" panose="020B0600070205080204" pitchFamily="50" charset="-128"/>
                <a:ea typeface="ＭＳ Ｐゴシック" panose="020B0600070205080204" pitchFamily="50" charset="-128"/>
              </a:rPr>
              <a:t>する。算定は、「費用便益分析マニュアル」（平成</a:t>
            </a:r>
            <a:r>
              <a:rPr lang="en-US" altLang="ja-JP" sz="1400" dirty="0">
                <a:latin typeface="ＭＳ Ｐゴシック" panose="020B0600070205080204" pitchFamily="50" charset="-128"/>
                <a:ea typeface="ＭＳ Ｐゴシック" panose="020B0600070205080204" pitchFamily="50" charset="-128"/>
              </a:rPr>
              <a:t>20</a:t>
            </a:r>
            <a:r>
              <a:rPr lang="ja-JP" altLang="en-US" sz="1400" dirty="0">
                <a:latin typeface="ＭＳ Ｐゴシック" panose="020B0600070205080204" pitchFamily="50" charset="-128"/>
                <a:ea typeface="ＭＳ Ｐゴシック" panose="020B0600070205080204" pitchFamily="50" charset="-128"/>
              </a:rPr>
              <a:t>年</a:t>
            </a:r>
            <a:r>
              <a:rPr lang="en-US" altLang="ja-JP" sz="1400" dirty="0">
                <a:latin typeface="ＭＳ Ｐゴシック" panose="020B0600070205080204" pitchFamily="50" charset="-128"/>
                <a:ea typeface="ＭＳ Ｐゴシック" panose="020B0600070205080204" pitchFamily="50" charset="-128"/>
              </a:rPr>
              <a:t>11</a:t>
            </a:r>
            <a:r>
              <a:rPr lang="ja-JP" altLang="en-US" sz="1400" dirty="0">
                <a:latin typeface="ＭＳ Ｐゴシック" panose="020B0600070205080204" pitchFamily="50" charset="-128"/>
                <a:ea typeface="ＭＳ Ｐゴシック" panose="020B0600070205080204" pitchFamily="50" charset="-128"/>
              </a:rPr>
              <a:t>月　国土交通省道路局、都市・地域整備局）に基づき、「走行時間の減少（ここでは増大）」、「走行経費の縮減（ここでは増大）」、「交通事故減少（ここではリスク増）」について、社会的便益を算定する。</a:t>
            </a:r>
          </a:p>
        </p:txBody>
      </p:sp>
      <p:graphicFrame>
        <p:nvGraphicFramePr>
          <p:cNvPr id="13" name="表 12"/>
          <p:cNvGraphicFramePr>
            <a:graphicFrameLocks noGrp="1"/>
          </p:cNvGraphicFramePr>
          <p:nvPr>
            <p:extLst/>
          </p:nvPr>
        </p:nvGraphicFramePr>
        <p:xfrm>
          <a:off x="108778" y="1795802"/>
          <a:ext cx="8980929" cy="4680520"/>
        </p:xfrm>
        <a:graphic>
          <a:graphicData uri="http://schemas.openxmlformats.org/drawingml/2006/table">
            <a:tbl>
              <a:tblPr firstRow="1" bandRow="1">
                <a:tableStyleId>{5C22544A-7EE6-4342-B048-85BDC9FD1C3A}</a:tableStyleId>
              </a:tblPr>
              <a:tblGrid>
                <a:gridCol w="2993643">
                  <a:extLst>
                    <a:ext uri="{9D8B030D-6E8A-4147-A177-3AD203B41FA5}">
                      <a16:colId xmlns:a16="http://schemas.microsoft.com/office/drawing/2014/main" xmlns="" val="20000"/>
                    </a:ext>
                  </a:extLst>
                </a:gridCol>
                <a:gridCol w="2993643">
                  <a:extLst>
                    <a:ext uri="{9D8B030D-6E8A-4147-A177-3AD203B41FA5}">
                      <a16:colId xmlns:a16="http://schemas.microsoft.com/office/drawing/2014/main" xmlns="" val="20001"/>
                    </a:ext>
                  </a:extLst>
                </a:gridCol>
                <a:gridCol w="2993643">
                  <a:extLst>
                    <a:ext uri="{9D8B030D-6E8A-4147-A177-3AD203B41FA5}">
                      <a16:colId xmlns:a16="http://schemas.microsoft.com/office/drawing/2014/main" xmlns="" val="20002"/>
                    </a:ext>
                  </a:extLst>
                </a:gridCol>
              </a:tblGrid>
              <a:tr h="4680520">
                <a:tc>
                  <a:txBody>
                    <a:bodyPr/>
                    <a:lstStyle/>
                    <a:p>
                      <a:endParaRPr kumimoji="1" lang="ja-JP"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bl>
          </a:graphicData>
        </a:graphic>
      </p:graphicFrame>
      <p:sp>
        <p:nvSpPr>
          <p:cNvPr id="17" name="正方形/長方形 16"/>
          <p:cNvSpPr/>
          <p:nvPr/>
        </p:nvSpPr>
        <p:spPr>
          <a:xfrm>
            <a:off x="337658" y="1795802"/>
            <a:ext cx="2476960" cy="307777"/>
          </a:xfrm>
          <a:prstGeom prst="rect">
            <a:avLst/>
          </a:prstGeom>
        </p:spPr>
        <p:txBody>
          <a:bodyPr wrap="none">
            <a:spAutoFit/>
          </a:bodyPr>
          <a:lstStyle/>
          <a:p>
            <a:pPr algn="ctr">
              <a:spcBef>
                <a:spcPct val="0"/>
              </a:spcBef>
            </a:pPr>
            <a:r>
              <a:rPr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400" dirty="0">
                <a:latin typeface="ＭＳ Ｐゴシック" panose="020B0600070205080204" pitchFamily="50" charset="-128"/>
                <a:ea typeface="ＭＳ Ｐゴシック" panose="020B0600070205080204" pitchFamily="50" charset="-128"/>
                <a:cs typeface="Meiryo UI" panose="020B0604030504040204" pitchFamily="50" charset="-128"/>
              </a:rPr>
              <a:t>走行時間に関する負の便益</a:t>
            </a:r>
            <a:r>
              <a:rPr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rPr>
              <a:t>】</a:t>
            </a:r>
          </a:p>
        </p:txBody>
      </p:sp>
      <p:sp>
        <p:nvSpPr>
          <p:cNvPr id="18" name="正方形/長方形 17"/>
          <p:cNvSpPr/>
          <p:nvPr/>
        </p:nvSpPr>
        <p:spPr>
          <a:xfrm>
            <a:off x="3333521" y="1795802"/>
            <a:ext cx="2476960" cy="307777"/>
          </a:xfrm>
          <a:prstGeom prst="rect">
            <a:avLst/>
          </a:prstGeom>
        </p:spPr>
        <p:txBody>
          <a:bodyPr wrap="none">
            <a:spAutoFit/>
          </a:bodyPr>
          <a:lstStyle/>
          <a:p>
            <a:pPr algn="ctr">
              <a:spcBef>
                <a:spcPct val="0"/>
              </a:spcBef>
            </a:pPr>
            <a:r>
              <a:rPr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400" dirty="0">
                <a:latin typeface="ＭＳ Ｐゴシック" panose="020B0600070205080204" pitchFamily="50" charset="-128"/>
                <a:ea typeface="ＭＳ Ｐゴシック" panose="020B0600070205080204" pitchFamily="50" charset="-128"/>
                <a:cs typeface="Meiryo UI" panose="020B0604030504040204" pitchFamily="50" charset="-128"/>
              </a:rPr>
              <a:t>走行経費に関する負の便益</a:t>
            </a:r>
            <a:r>
              <a:rPr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rPr>
              <a:t>】</a:t>
            </a:r>
          </a:p>
        </p:txBody>
      </p:sp>
      <p:sp>
        <p:nvSpPr>
          <p:cNvPr id="19" name="正方形/長方形 18"/>
          <p:cNvSpPr/>
          <p:nvPr/>
        </p:nvSpPr>
        <p:spPr>
          <a:xfrm>
            <a:off x="6356759" y="1808938"/>
            <a:ext cx="2476960" cy="307777"/>
          </a:xfrm>
          <a:prstGeom prst="rect">
            <a:avLst/>
          </a:prstGeom>
        </p:spPr>
        <p:txBody>
          <a:bodyPr wrap="none">
            <a:spAutoFit/>
          </a:bodyPr>
          <a:lstStyle/>
          <a:p>
            <a:pPr algn="ctr">
              <a:spcBef>
                <a:spcPct val="0"/>
              </a:spcBef>
            </a:pPr>
            <a:r>
              <a:rPr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400" dirty="0">
                <a:latin typeface="ＭＳ Ｐゴシック" panose="020B0600070205080204" pitchFamily="50" charset="-128"/>
                <a:ea typeface="ＭＳ Ｐゴシック" panose="020B0600070205080204" pitchFamily="50" charset="-128"/>
                <a:cs typeface="Meiryo UI" panose="020B0604030504040204" pitchFamily="50" charset="-128"/>
              </a:rPr>
              <a:t>交通事故に関する負の便益</a:t>
            </a:r>
            <a:r>
              <a:rPr lang="en-US" altLang="ja-JP" sz="1400" dirty="0">
                <a:latin typeface="ＭＳ Ｐゴシック" panose="020B0600070205080204" pitchFamily="50" charset="-128"/>
                <a:ea typeface="ＭＳ Ｐゴシック" panose="020B0600070205080204" pitchFamily="50" charset="-128"/>
                <a:cs typeface="Meiryo UI" panose="020B0604030504040204" pitchFamily="50" charset="-128"/>
              </a:rPr>
              <a:t>】</a:t>
            </a:r>
          </a:p>
        </p:txBody>
      </p:sp>
      <p:pic>
        <p:nvPicPr>
          <p:cNvPr id="20" name="図 19"/>
          <p:cNvPicPr>
            <a:picLocks noChangeAspect="1"/>
          </p:cNvPicPr>
          <p:nvPr/>
        </p:nvPicPr>
        <p:blipFill>
          <a:blip r:embed="rId2"/>
          <a:stretch>
            <a:fillRect/>
          </a:stretch>
        </p:blipFill>
        <p:spPr>
          <a:xfrm>
            <a:off x="3113700" y="2148925"/>
            <a:ext cx="2952000" cy="1758188"/>
          </a:xfrm>
          <a:prstGeom prst="rect">
            <a:avLst/>
          </a:prstGeom>
        </p:spPr>
      </p:pic>
      <p:pic>
        <p:nvPicPr>
          <p:cNvPr id="21" name="図 20"/>
          <p:cNvPicPr>
            <a:picLocks noChangeAspect="1"/>
          </p:cNvPicPr>
          <p:nvPr/>
        </p:nvPicPr>
        <p:blipFill>
          <a:blip r:embed="rId3"/>
          <a:stretch>
            <a:fillRect/>
          </a:stretch>
        </p:blipFill>
        <p:spPr>
          <a:xfrm>
            <a:off x="135239" y="2148925"/>
            <a:ext cx="2952000" cy="1861790"/>
          </a:xfrm>
          <a:prstGeom prst="rect">
            <a:avLst/>
          </a:prstGeom>
        </p:spPr>
      </p:pic>
      <p:pic>
        <p:nvPicPr>
          <p:cNvPr id="22" name="図 21"/>
          <p:cNvPicPr>
            <a:picLocks noChangeAspect="1"/>
          </p:cNvPicPr>
          <p:nvPr/>
        </p:nvPicPr>
        <p:blipFill>
          <a:blip r:embed="rId4"/>
          <a:stretch>
            <a:fillRect/>
          </a:stretch>
        </p:blipFill>
        <p:spPr>
          <a:xfrm>
            <a:off x="6119239" y="2131589"/>
            <a:ext cx="2952000" cy="1896461"/>
          </a:xfrm>
          <a:prstGeom prst="rect">
            <a:avLst/>
          </a:prstGeom>
        </p:spPr>
      </p:pic>
      <p:sp>
        <p:nvSpPr>
          <p:cNvPr id="23" name="正方形/長方形 22"/>
          <p:cNvSpPr/>
          <p:nvPr/>
        </p:nvSpPr>
        <p:spPr>
          <a:xfrm>
            <a:off x="159583" y="4056061"/>
            <a:ext cx="2833110" cy="1323439"/>
          </a:xfrm>
          <a:prstGeom prst="rect">
            <a:avLst/>
          </a:prstGeom>
        </p:spPr>
        <p:txBody>
          <a:bodyPr wrap="square">
            <a:spAutoFit/>
          </a:bodyPr>
          <a:lstStyle/>
          <a:p>
            <a:pPr marL="90488" indent="-90488"/>
            <a:r>
              <a:rPr lang="ja-JP" altLang="en-US" sz="1000" dirty="0">
                <a:latin typeface="+mn-ea"/>
              </a:rPr>
              <a:t>・ 走行時間に関する負の便益は、規制が行われない場合の総走行時間費用から、規制が行われる場合の総走行時間費用を減じた差として算定する。</a:t>
            </a:r>
          </a:p>
          <a:p>
            <a:pPr marL="90488" indent="-90488"/>
            <a:r>
              <a:rPr lang="ja-JP" altLang="en-US" sz="1000" dirty="0">
                <a:latin typeface="+mn-ea"/>
              </a:rPr>
              <a:t>・ 総走行時間費用は、交通量推計で得られる各トリップのリンク別車種別の走行時間に時間価値原単位を乗じた値をトリップ全体で集計したものである。</a:t>
            </a:r>
          </a:p>
        </p:txBody>
      </p:sp>
      <p:sp>
        <p:nvSpPr>
          <p:cNvPr id="24" name="正方形/長方形 23"/>
          <p:cNvSpPr/>
          <p:nvPr/>
        </p:nvSpPr>
        <p:spPr>
          <a:xfrm>
            <a:off x="6150634" y="4998994"/>
            <a:ext cx="2872078" cy="1477328"/>
          </a:xfrm>
          <a:prstGeom prst="rect">
            <a:avLst/>
          </a:prstGeom>
        </p:spPr>
        <p:txBody>
          <a:bodyPr wrap="square">
            <a:spAutoFit/>
          </a:bodyPr>
          <a:lstStyle/>
          <a:p>
            <a:pPr marL="90488" indent="-90488"/>
            <a:r>
              <a:rPr lang="ja-JP" altLang="en-US" sz="1000" dirty="0">
                <a:latin typeface="+mn-ea"/>
              </a:rPr>
              <a:t>・交通事故に関する負の便益は、規制が行われない場合の交通事故による社会的損失から、規制が行われる場合の交通事故による社会的損失を減じた差として算定する。</a:t>
            </a:r>
          </a:p>
          <a:p>
            <a:pPr marL="90488" indent="-90488"/>
            <a:r>
              <a:rPr lang="ja-JP" altLang="en-US" sz="1000" dirty="0">
                <a:latin typeface="+mn-ea"/>
              </a:rPr>
              <a:t>・ 規制が行われない場合の総事故損失及び規制が行われる場合の総事故損失は、事故率を基準とした算定式を用いてリンク別の交通事故の社会的損失を算定し、これを全対象リンクで集計する。</a:t>
            </a:r>
            <a:endParaRPr lang="en-US" altLang="ja-JP" sz="1000" dirty="0">
              <a:latin typeface="+mn-ea"/>
            </a:endParaRPr>
          </a:p>
        </p:txBody>
      </p:sp>
      <p:sp>
        <p:nvSpPr>
          <p:cNvPr id="25" name="正方形/長方形 24"/>
          <p:cNvSpPr/>
          <p:nvPr/>
        </p:nvSpPr>
        <p:spPr>
          <a:xfrm>
            <a:off x="3155446" y="4048815"/>
            <a:ext cx="2833110" cy="1631216"/>
          </a:xfrm>
          <a:prstGeom prst="rect">
            <a:avLst/>
          </a:prstGeom>
        </p:spPr>
        <p:txBody>
          <a:bodyPr wrap="square">
            <a:spAutoFit/>
          </a:bodyPr>
          <a:lstStyle/>
          <a:p>
            <a:pPr marL="90488" indent="-90488"/>
            <a:r>
              <a:rPr lang="ja-JP" altLang="en-US" sz="1000" dirty="0">
                <a:latin typeface="+mn-ea"/>
              </a:rPr>
              <a:t>・走行経費に関する負の便益は、規制が行われない場合の走行経費から、規制が行われる場合の走行経費を減じた差として算定する。</a:t>
            </a:r>
          </a:p>
          <a:p>
            <a:pPr marL="90488" indent="-90488"/>
            <a:r>
              <a:rPr lang="ja-JP" altLang="en-US" sz="1000" dirty="0">
                <a:latin typeface="+mn-ea"/>
              </a:rPr>
              <a:t>・走行経費は、走行条件が改善されることによる費用の変化のうち、走行時間に含まれない項目を対象としている。具体的には、燃料費、油脂（オイル）費、タイヤ・チューブ費、車両整備（維持・修繕）費、車両償却費等の項目について走行距離単位当たりで計測した原単位（円／台・</a:t>
            </a:r>
            <a:r>
              <a:rPr lang="en-US" altLang="ja-JP" sz="1000" dirty="0">
                <a:latin typeface="+mn-ea"/>
              </a:rPr>
              <a:t>km</a:t>
            </a:r>
            <a:r>
              <a:rPr lang="ja-JP" altLang="en-US" sz="1000" dirty="0">
                <a:latin typeface="+mn-ea"/>
              </a:rPr>
              <a:t>）を用いて算定する。</a:t>
            </a:r>
          </a:p>
        </p:txBody>
      </p:sp>
      <p:pic>
        <p:nvPicPr>
          <p:cNvPr id="26" name="図 25"/>
          <p:cNvPicPr>
            <a:picLocks noChangeAspect="1"/>
          </p:cNvPicPr>
          <p:nvPr/>
        </p:nvPicPr>
        <p:blipFill>
          <a:blip r:embed="rId5"/>
          <a:stretch>
            <a:fillRect/>
          </a:stretch>
        </p:blipFill>
        <p:spPr>
          <a:xfrm>
            <a:off x="6397124" y="4014225"/>
            <a:ext cx="2489608" cy="984769"/>
          </a:xfrm>
          <a:prstGeom prst="rect">
            <a:avLst/>
          </a:prstGeom>
        </p:spPr>
      </p:pic>
      <p:sp>
        <p:nvSpPr>
          <p:cNvPr id="27" name="テキスト ボックス 26"/>
          <p:cNvSpPr txBox="1"/>
          <p:nvPr/>
        </p:nvSpPr>
        <p:spPr>
          <a:xfrm>
            <a:off x="-6789" y="548681"/>
            <a:ext cx="4392488" cy="338554"/>
          </a:xfrm>
          <a:prstGeom prst="rect">
            <a:avLst/>
          </a:prstGeom>
          <a:noFill/>
        </p:spPr>
        <p:txBody>
          <a:bodyPr wrap="square" rtlCol="0">
            <a:spAutoFit/>
          </a:bodyPr>
          <a:lstStyle/>
          <a:p>
            <a:pPr marL="92075" indent="-92075"/>
            <a:r>
              <a:rPr lang="ja-JP" altLang="en-US" sz="1600" dirty="0">
                <a:latin typeface="+mn-ea"/>
              </a:rPr>
              <a:t>（４）算定の考え方</a:t>
            </a:r>
            <a:endParaRPr lang="en-US" altLang="ja-JP" sz="1600" dirty="0">
              <a:latin typeface="+mn-ea"/>
            </a:endParaRPr>
          </a:p>
        </p:txBody>
      </p:sp>
      <p:sp>
        <p:nvSpPr>
          <p:cNvPr id="29" name="テキスト ボックス 28"/>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32" name="スライド番号プレースホルダー 2"/>
          <p:cNvSpPr>
            <a:spLocks noGrp="1"/>
          </p:cNvSpPr>
          <p:nvPr>
            <p:ph type="sldNum" sz="quarter" idx="12"/>
          </p:nvPr>
        </p:nvSpPr>
        <p:spPr>
          <a:xfrm>
            <a:off x="539552" y="6372000"/>
            <a:ext cx="1981200" cy="365760"/>
          </a:xfrm>
        </p:spPr>
        <p:txBody>
          <a:bodyPr/>
          <a:lstStyle/>
          <a:p>
            <a:r>
              <a:rPr kumimoji="1" lang="en-US" altLang="ja-JP" dirty="0"/>
              <a:t>15</a:t>
            </a:r>
            <a:endParaRPr kumimoji="1" lang="ja-JP" altLang="en-US" dirty="0"/>
          </a:p>
        </p:txBody>
      </p:sp>
      <p:sp>
        <p:nvSpPr>
          <p:cNvPr id="28"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19578897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３．施工時費用便益比の算定</a:t>
            </a:r>
            <a:endParaRPr kumimoji="1" lang="ja-JP" altLang="en-US" dirty="0"/>
          </a:p>
        </p:txBody>
      </p:sp>
      <p:graphicFrame>
        <p:nvGraphicFramePr>
          <p:cNvPr id="28" name="表 27"/>
          <p:cNvGraphicFramePr>
            <a:graphicFrameLocks noGrp="1"/>
          </p:cNvGraphicFramePr>
          <p:nvPr>
            <p:extLst/>
          </p:nvPr>
        </p:nvGraphicFramePr>
        <p:xfrm>
          <a:off x="251518" y="1510045"/>
          <a:ext cx="8640961" cy="1920743"/>
        </p:xfrm>
        <a:graphic>
          <a:graphicData uri="http://schemas.openxmlformats.org/drawingml/2006/table">
            <a:tbl>
              <a:tblPr/>
              <a:tblGrid>
                <a:gridCol w="723352">
                  <a:extLst>
                    <a:ext uri="{9D8B030D-6E8A-4147-A177-3AD203B41FA5}">
                      <a16:colId xmlns:a16="http://schemas.microsoft.com/office/drawing/2014/main" xmlns="" val="20000"/>
                    </a:ext>
                  </a:extLst>
                </a:gridCol>
                <a:gridCol w="707154">
                  <a:extLst>
                    <a:ext uri="{9D8B030D-6E8A-4147-A177-3AD203B41FA5}">
                      <a16:colId xmlns:a16="http://schemas.microsoft.com/office/drawing/2014/main" xmlns="" val="20001"/>
                    </a:ext>
                  </a:extLst>
                </a:gridCol>
                <a:gridCol w="707154">
                  <a:extLst>
                    <a:ext uri="{9D8B030D-6E8A-4147-A177-3AD203B41FA5}">
                      <a16:colId xmlns:a16="http://schemas.microsoft.com/office/drawing/2014/main" xmlns="" val="20002"/>
                    </a:ext>
                  </a:extLst>
                </a:gridCol>
                <a:gridCol w="707154">
                  <a:extLst>
                    <a:ext uri="{9D8B030D-6E8A-4147-A177-3AD203B41FA5}">
                      <a16:colId xmlns:a16="http://schemas.microsoft.com/office/drawing/2014/main" xmlns="" val="20003"/>
                    </a:ext>
                  </a:extLst>
                </a:gridCol>
                <a:gridCol w="863649">
                  <a:extLst>
                    <a:ext uri="{9D8B030D-6E8A-4147-A177-3AD203B41FA5}">
                      <a16:colId xmlns:a16="http://schemas.microsoft.com/office/drawing/2014/main" xmlns="" val="20004"/>
                    </a:ext>
                  </a:extLst>
                </a:gridCol>
                <a:gridCol w="863649">
                  <a:extLst>
                    <a:ext uri="{9D8B030D-6E8A-4147-A177-3AD203B41FA5}">
                      <a16:colId xmlns:a16="http://schemas.microsoft.com/office/drawing/2014/main" xmlns="" val="20005"/>
                    </a:ext>
                  </a:extLst>
                </a:gridCol>
                <a:gridCol w="1018049">
                  <a:extLst>
                    <a:ext uri="{9D8B030D-6E8A-4147-A177-3AD203B41FA5}">
                      <a16:colId xmlns:a16="http://schemas.microsoft.com/office/drawing/2014/main" xmlns="" val="20006"/>
                    </a:ext>
                  </a:extLst>
                </a:gridCol>
                <a:gridCol w="1018049">
                  <a:extLst>
                    <a:ext uri="{9D8B030D-6E8A-4147-A177-3AD203B41FA5}">
                      <a16:colId xmlns:a16="http://schemas.microsoft.com/office/drawing/2014/main" xmlns="" val="20007"/>
                    </a:ext>
                  </a:extLst>
                </a:gridCol>
                <a:gridCol w="1018049">
                  <a:extLst>
                    <a:ext uri="{9D8B030D-6E8A-4147-A177-3AD203B41FA5}">
                      <a16:colId xmlns:a16="http://schemas.microsoft.com/office/drawing/2014/main" xmlns="" val="20008"/>
                    </a:ext>
                  </a:extLst>
                </a:gridCol>
                <a:gridCol w="1014702">
                  <a:extLst>
                    <a:ext uri="{9D8B030D-6E8A-4147-A177-3AD203B41FA5}">
                      <a16:colId xmlns:a16="http://schemas.microsoft.com/office/drawing/2014/main" xmlns="" val="20009"/>
                    </a:ext>
                  </a:extLst>
                </a:gridCol>
              </a:tblGrid>
              <a:tr h="314068">
                <a:tc rowSpan="2">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3">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交通量</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百台</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日</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概算</a:t>
                      </a:r>
                      <a:br>
                        <a:rPr lang="ja-JP" altLang="en-US" sz="1000" b="0" i="0" u="none" strike="noStrike" dirty="0">
                          <a:effectLst/>
                          <a:latin typeface="ＭＳ Ｐゴシック" panose="020B0600070205080204" pitchFamily="50" charset="-128"/>
                          <a:ea typeface="ＭＳ Ｐゴシック" panose="020B0600070205080204" pitchFamily="50" charset="-128"/>
                        </a:rPr>
                      </a:br>
                      <a:r>
                        <a:rPr lang="ja-JP" altLang="en-US" sz="1000" b="0" i="0" u="none" strike="noStrike" dirty="0">
                          <a:effectLst/>
                          <a:latin typeface="ＭＳ Ｐゴシック" panose="020B0600070205080204" pitchFamily="50" charset="-128"/>
                          <a:ea typeface="ＭＳ Ｐゴシック" panose="020B0600070205080204" pitchFamily="50" charset="-128"/>
                        </a:rPr>
                        <a:t>工事費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規制期間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4">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交通に関する負の便益額</a:t>
                      </a:r>
                      <a:r>
                        <a:rPr lang="en-US" altLang="ja-JP" sz="1000" b="0" i="0" u="none" strike="noStrike">
                          <a:effectLst/>
                          <a:latin typeface="ＭＳ Ｐゴシック" panose="020B0600070205080204" pitchFamily="50" charset="-128"/>
                          <a:ea typeface="ＭＳ Ｐゴシック" panose="020B0600070205080204" pitchFamily="50" charset="-128"/>
                        </a:rPr>
                        <a:t>(</a:t>
                      </a:r>
                      <a:r>
                        <a:rPr lang="ja-JP" altLang="en-US" sz="1000" b="0" i="0" u="none" strike="noStrike">
                          <a:effectLst/>
                          <a:latin typeface="ＭＳ Ｐゴシック" panose="020B0600070205080204" pitchFamily="50" charset="-128"/>
                          <a:ea typeface="ＭＳ Ｐゴシック" panose="020B0600070205080204" pitchFamily="50" charset="-128"/>
                        </a:rPr>
                        <a:t>億円</a:t>
                      </a: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xmlns="" val="10000"/>
                  </a:ext>
                </a:extLst>
              </a:tr>
              <a:tr h="350403">
                <a:tc vMerge="1">
                  <a:txBody>
                    <a:bodyPr/>
                    <a:lstStyle/>
                    <a:p>
                      <a:endParaRPr kumimoji="1" lang="ja-JP" altLang="en-US"/>
                    </a:p>
                  </a:txBody>
                  <a:tcPr/>
                </a:tc>
                <a:tc>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本線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000" b="0" i="0" u="none" strike="noStrike">
                          <a:effectLst/>
                          <a:latin typeface="ＭＳ Ｐゴシック" panose="020B0600070205080204" pitchFamily="50" charset="-128"/>
                          <a:ea typeface="ＭＳ Ｐゴシック" panose="020B0600070205080204" pitchFamily="50" charset="-128"/>
                        </a:rPr>
                        <a:t>側道</a:t>
                      </a:r>
                      <a:br>
                        <a:rPr lang="zh-TW" altLang="en-US" sz="1000" b="0" i="0" u="none" strike="noStrike">
                          <a:effectLst/>
                          <a:latin typeface="ＭＳ Ｐゴシック" panose="020B0600070205080204" pitchFamily="50" charset="-128"/>
                          <a:ea typeface="ＭＳ Ｐゴシック" panose="020B0600070205080204" pitchFamily="50" charset="-128"/>
                        </a:rPr>
                      </a:br>
                      <a:r>
                        <a:rPr lang="zh-TW" altLang="en-US" sz="1000" b="0" i="0" u="none" strike="noStrike">
                          <a:effectLst/>
                          <a:latin typeface="ＭＳ Ｐゴシック" panose="020B0600070205080204" pitchFamily="50" charset="-128"/>
                          <a:ea typeface="ＭＳ Ｐゴシック" panose="020B0600070205080204" pitchFamily="50" charset="-128"/>
                        </a:rPr>
                        <a:t>北側断面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000" b="0" i="0" u="none" strike="noStrike">
                          <a:effectLst/>
                          <a:latin typeface="ＭＳ Ｐゴシック" panose="020B0600070205080204" pitchFamily="50" charset="-128"/>
                          <a:ea typeface="ＭＳ Ｐゴシック" panose="020B0600070205080204" pitchFamily="50" charset="-128"/>
                        </a:rPr>
                        <a:t>側道</a:t>
                      </a:r>
                      <a:br>
                        <a:rPr lang="zh-TW" altLang="en-US" sz="1000" b="0" i="0" u="none" strike="noStrike">
                          <a:effectLst/>
                          <a:latin typeface="ＭＳ Ｐゴシック" panose="020B0600070205080204" pitchFamily="50" charset="-128"/>
                          <a:ea typeface="ＭＳ Ｐゴシック" panose="020B0600070205080204" pitchFamily="50" charset="-128"/>
                        </a:rPr>
                      </a:br>
                      <a:r>
                        <a:rPr lang="zh-TW" altLang="en-US" sz="1000" b="0" i="0" u="none" strike="noStrike">
                          <a:effectLst/>
                          <a:latin typeface="ＭＳ Ｐゴシック" panose="020B0600070205080204" pitchFamily="50" charset="-128"/>
                          <a:ea typeface="ＭＳ Ｐゴシック" panose="020B0600070205080204" pitchFamily="50" charset="-128"/>
                        </a:rPr>
                        <a:t>南側断面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走行時間</a:t>
                      </a:r>
                      <a:br>
                        <a:rPr lang="ja-JP" altLang="en-US" sz="1000" b="0" i="0" u="none" strike="noStrike" dirty="0">
                          <a:effectLst/>
                          <a:latin typeface="ＭＳ Ｐゴシック" panose="020B0600070205080204" pitchFamily="50" charset="-128"/>
                          <a:ea typeface="ＭＳ Ｐゴシック" panose="020B0600070205080204" pitchFamily="50" charset="-128"/>
                        </a:rPr>
                      </a:br>
                      <a:r>
                        <a:rPr lang="ja-JP" altLang="en-US" sz="1000" b="0" i="0" u="none" strike="noStrike" dirty="0">
                          <a:effectLst/>
                          <a:latin typeface="ＭＳ Ｐゴシック" panose="020B0600070205080204" pitchFamily="50" charset="-128"/>
                          <a:ea typeface="ＭＳ Ｐゴシック" panose="020B0600070205080204" pitchFamily="50" charset="-128"/>
                        </a:rPr>
                        <a:t>による損失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走行経費</a:t>
                      </a:r>
                      <a:br>
                        <a:rPr lang="ja-JP" altLang="en-US" sz="1000" b="0" i="0" u="none" strike="noStrike">
                          <a:effectLst/>
                          <a:latin typeface="ＭＳ Ｐゴシック" panose="020B0600070205080204" pitchFamily="50" charset="-128"/>
                          <a:ea typeface="ＭＳ Ｐゴシック" panose="020B0600070205080204" pitchFamily="50" charset="-128"/>
                        </a:rPr>
                      </a:br>
                      <a:r>
                        <a:rPr lang="ja-JP" altLang="en-US" sz="1000" b="0" i="0" u="none" strike="noStrike">
                          <a:effectLst/>
                          <a:latin typeface="ＭＳ Ｐゴシック" panose="020B0600070205080204" pitchFamily="50" charset="-128"/>
                          <a:ea typeface="ＭＳ Ｐゴシック" panose="020B0600070205080204" pitchFamily="50" charset="-128"/>
                        </a:rPr>
                        <a:t>による損失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交通事故に</a:t>
                      </a:r>
                      <a:br>
                        <a:rPr lang="ja-JP" altLang="en-US" sz="1000" b="0" i="0" u="none" strike="noStrike">
                          <a:effectLst/>
                          <a:latin typeface="ＭＳ Ｐゴシック" panose="020B0600070205080204" pitchFamily="50" charset="-128"/>
                          <a:ea typeface="ＭＳ Ｐゴシック" panose="020B0600070205080204" pitchFamily="50" charset="-128"/>
                        </a:rPr>
                      </a:br>
                      <a:r>
                        <a:rPr lang="ja-JP" altLang="en-US" sz="1000" b="0" i="0" u="none" strike="noStrike">
                          <a:effectLst/>
                          <a:latin typeface="ＭＳ Ｐゴシック" panose="020B0600070205080204" pitchFamily="50" charset="-128"/>
                          <a:ea typeface="ＭＳ Ｐゴシック" panose="020B0600070205080204" pitchFamily="50" charset="-128"/>
                        </a:rPr>
                        <a:t>関する損失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合計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1"/>
                  </a:ext>
                </a:extLst>
              </a:tr>
              <a:tr h="314068">
                <a:tc>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規制無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503</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222</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136</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14068">
                <a:tc>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404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250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160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7.4</a:t>
                      </a:r>
                      <a:r>
                        <a:rPr lang="ja-JP" altLang="en-US" sz="1000" b="0" i="0" u="none" strike="noStrike" dirty="0">
                          <a:effectLst/>
                          <a:latin typeface="ＭＳ Ｐゴシック" panose="020B0600070205080204" pitchFamily="50" charset="-128"/>
                          <a:ea typeface="ＭＳ Ｐゴシック" panose="020B0600070205080204" pitchFamily="50" charset="-128"/>
                        </a:rPr>
                        <a:t>億円</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ヶ月</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-73</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effectLst/>
                          <a:latin typeface="ＭＳ Ｐゴシック" panose="020B0600070205080204" pitchFamily="50" charset="-128"/>
                          <a:ea typeface="ＭＳ Ｐゴシック" panose="020B0600070205080204" pitchFamily="50" charset="-128"/>
                        </a:rPr>
                        <a:t>-74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14068">
                <a:tc>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455</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234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141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7.7</a:t>
                      </a:r>
                      <a:r>
                        <a:rPr lang="ja-JP" altLang="en-US" sz="1000" b="0" i="0" u="none" strike="noStrike" dirty="0">
                          <a:effectLst/>
                          <a:latin typeface="ＭＳ Ｐゴシック" panose="020B0600070205080204" pitchFamily="50" charset="-128"/>
                          <a:ea typeface="ＭＳ Ｐゴシック" panose="020B0600070205080204" pitchFamily="50" charset="-128"/>
                        </a:rPr>
                        <a:t>億円</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ヶ月</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effectLst/>
                          <a:latin typeface="ＭＳ Ｐゴシック" panose="020B0600070205080204" pitchFamily="50" charset="-128"/>
                          <a:ea typeface="ＭＳ Ｐゴシック" panose="020B0600070205080204" pitchFamily="50" charset="-128"/>
                        </a:rPr>
                        <a:t>-51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effectLst/>
                          <a:latin typeface="ＭＳ Ｐゴシック" panose="020B0600070205080204" pitchFamily="50" charset="-128"/>
                          <a:ea typeface="ＭＳ Ｐゴシック" panose="020B0600070205080204" pitchFamily="50" charset="-128"/>
                        </a:rPr>
                        <a:t>-52</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14068">
                <a:tc>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3</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229</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379</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284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7.1</a:t>
                      </a:r>
                      <a:r>
                        <a:rPr lang="ja-JP" altLang="en-US" sz="1000" b="0" i="0" u="none" strike="noStrike" dirty="0">
                          <a:effectLst/>
                          <a:latin typeface="ＭＳ Ｐゴシック" panose="020B0600070205080204" pitchFamily="50" charset="-128"/>
                          <a:ea typeface="ＭＳ Ｐゴシック" panose="020B0600070205080204" pitchFamily="50" charset="-128"/>
                        </a:rPr>
                        <a:t>億円</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6</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ヶ月</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-79</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effectLst/>
                          <a:latin typeface="ＭＳ Ｐゴシック" panose="020B0600070205080204" pitchFamily="50" charset="-128"/>
                          <a:ea typeface="ＭＳ Ｐゴシック" panose="020B0600070205080204" pitchFamily="50" charset="-128"/>
                        </a:rPr>
                        <a:t>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effectLst/>
                          <a:latin typeface="ＭＳ Ｐゴシック" panose="020B0600070205080204" pitchFamily="50" charset="-128"/>
                          <a:ea typeface="ＭＳ Ｐゴシック" panose="020B0600070205080204" pitchFamily="50" charset="-128"/>
                        </a:rPr>
                        <a:t>-78</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29" name="正方形/長方形 28"/>
          <p:cNvSpPr/>
          <p:nvPr/>
        </p:nvSpPr>
        <p:spPr>
          <a:xfrm>
            <a:off x="251520" y="1150005"/>
            <a:ext cx="2749471" cy="338554"/>
          </a:xfrm>
          <a:prstGeom prst="rect">
            <a:avLst/>
          </a:prstGeom>
        </p:spPr>
        <p:txBody>
          <a:bodyPr wrap="none">
            <a:spAutoFit/>
          </a:bodyPr>
          <a:lstStyle/>
          <a:p>
            <a:pPr>
              <a:spcBef>
                <a:spcPct val="0"/>
              </a:spcBef>
            </a:pPr>
            <a:r>
              <a:rPr lang="en-US" altLang="ja-JP" sz="1600" dirty="0">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600" dirty="0">
                <a:latin typeface="ＭＳ Ｐゴシック" panose="020B0600070205080204" pitchFamily="50" charset="-128"/>
                <a:ea typeface="ＭＳ Ｐゴシック" panose="020B0600070205080204" pitchFamily="50" charset="-128"/>
                <a:cs typeface="Meiryo UI" panose="020B0604030504040204" pitchFamily="50" charset="-128"/>
              </a:rPr>
              <a:t>大阪中央環状：大日跨道橋</a:t>
            </a:r>
            <a:r>
              <a:rPr lang="en-US" altLang="ja-JP" sz="1600" dirty="0">
                <a:latin typeface="ＭＳ Ｐゴシック" panose="020B0600070205080204" pitchFamily="50" charset="-128"/>
                <a:ea typeface="ＭＳ Ｐゴシック" panose="020B0600070205080204" pitchFamily="50" charset="-128"/>
                <a:cs typeface="Meiryo UI" panose="020B0604030504040204" pitchFamily="50" charset="-128"/>
              </a:rPr>
              <a:t>】</a:t>
            </a:r>
          </a:p>
        </p:txBody>
      </p:sp>
      <p:sp>
        <p:nvSpPr>
          <p:cNvPr id="30" name="正方形/長方形 29"/>
          <p:cNvSpPr/>
          <p:nvPr/>
        </p:nvSpPr>
        <p:spPr>
          <a:xfrm>
            <a:off x="251520" y="3935955"/>
            <a:ext cx="2339102" cy="338554"/>
          </a:xfrm>
          <a:prstGeom prst="rect">
            <a:avLst/>
          </a:prstGeom>
        </p:spPr>
        <p:txBody>
          <a:bodyPr wrap="none">
            <a:spAutoFit/>
          </a:bodyPr>
          <a:lstStyle/>
          <a:p>
            <a:pPr>
              <a:spcBef>
                <a:spcPct val="0"/>
              </a:spcBef>
            </a:pPr>
            <a:r>
              <a:rPr lang="en-US" altLang="ja-JP" sz="1600" dirty="0">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600" dirty="0">
                <a:latin typeface="ＭＳ Ｐゴシック" panose="020B0600070205080204" pitchFamily="50" charset="-128"/>
                <a:ea typeface="ＭＳ Ｐゴシック" panose="020B0600070205080204" pitchFamily="50" charset="-128"/>
                <a:cs typeface="Meiryo UI" panose="020B0604030504040204" pitchFamily="50" charset="-128"/>
              </a:rPr>
              <a:t>新御堂筋：榎坂高架橋</a:t>
            </a:r>
            <a:r>
              <a:rPr lang="en-US" altLang="ja-JP" sz="1600" dirty="0">
                <a:latin typeface="ＭＳ Ｐゴシック" panose="020B0600070205080204" pitchFamily="50" charset="-128"/>
                <a:ea typeface="ＭＳ Ｐゴシック" panose="020B0600070205080204" pitchFamily="50" charset="-128"/>
                <a:cs typeface="Meiryo UI" panose="020B0604030504040204" pitchFamily="50" charset="-128"/>
              </a:rPr>
              <a:t>】</a:t>
            </a:r>
          </a:p>
        </p:txBody>
      </p:sp>
      <p:graphicFrame>
        <p:nvGraphicFramePr>
          <p:cNvPr id="31" name="表 30"/>
          <p:cNvGraphicFramePr>
            <a:graphicFrameLocks noGrp="1"/>
          </p:cNvGraphicFramePr>
          <p:nvPr>
            <p:extLst/>
          </p:nvPr>
        </p:nvGraphicFramePr>
        <p:xfrm>
          <a:off x="251520" y="4300890"/>
          <a:ext cx="8640961" cy="1918925"/>
        </p:xfrm>
        <a:graphic>
          <a:graphicData uri="http://schemas.openxmlformats.org/drawingml/2006/table">
            <a:tbl>
              <a:tblPr/>
              <a:tblGrid>
                <a:gridCol w="721760">
                  <a:extLst>
                    <a:ext uri="{9D8B030D-6E8A-4147-A177-3AD203B41FA5}">
                      <a16:colId xmlns:a16="http://schemas.microsoft.com/office/drawing/2014/main" xmlns="" val="20000"/>
                    </a:ext>
                  </a:extLst>
                </a:gridCol>
                <a:gridCol w="1063275">
                  <a:extLst>
                    <a:ext uri="{9D8B030D-6E8A-4147-A177-3AD203B41FA5}">
                      <a16:colId xmlns:a16="http://schemas.microsoft.com/office/drawing/2014/main" xmlns="" val="20001"/>
                    </a:ext>
                  </a:extLst>
                </a:gridCol>
                <a:gridCol w="1063275">
                  <a:extLst>
                    <a:ext uri="{9D8B030D-6E8A-4147-A177-3AD203B41FA5}">
                      <a16:colId xmlns:a16="http://schemas.microsoft.com/office/drawing/2014/main" xmlns="" val="20002"/>
                    </a:ext>
                  </a:extLst>
                </a:gridCol>
                <a:gridCol w="866373">
                  <a:extLst>
                    <a:ext uri="{9D8B030D-6E8A-4147-A177-3AD203B41FA5}">
                      <a16:colId xmlns:a16="http://schemas.microsoft.com/office/drawing/2014/main" xmlns="" val="20003"/>
                    </a:ext>
                  </a:extLst>
                </a:gridCol>
                <a:gridCol w="866373">
                  <a:extLst>
                    <a:ext uri="{9D8B030D-6E8A-4147-A177-3AD203B41FA5}">
                      <a16:colId xmlns:a16="http://schemas.microsoft.com/office/drawing/2014/main" xmlns="" val="20004"/>
                    </a:ext>
                  </a:extLst>
                </a:gridCol>
                <a:gridCol w="1015812">
                  <a:extLst>
                    <a:ext uri="{9D8B030D-6E8A-4147-A177-3AD203B41FA5}">
                      <a16:colId xmlns:a16="http://schemas.microsoft.com/office/drawing/2014/main" xmlns="" val="20005"/>
                    </a:ext>
                  </a:extLst>
                </a:gridCol>
                <a:gridCol w="1015812">
                  <a:extLst>
                    <a:ext uri="{9D8B030D-6E8A-4147-A177-3AD203B41FA5}">
                      <a16:colId xmlns:a16="http://schemas.microsoft.com/office/drawing/2014/main" xmlns="" val="20006"/>
                    </a:ext>
                  </a:extLst>
                </a:gridCol>
                <a:gridCol w="1015812">
                  <a:extLst>
                    <a:ext uri="{9D8B030D-6E8A-4147-A177-3AD203B41FA5}">
                      <a16:colId xmlns:a16="http://schemas.microsoft.com/office/drawing/2014/main" xmlns="" val="20007"/>
                    </a:ext>
                  </a:extLst>
                </a:gridCol>
                <a:gridCol w="1012469">
                  <a:extLst>
                    <a:ext uri="{9D8B030D-6E8A-4147-A177-3AD203B41FA5}">
                      <a16:colId xmlns:a16="http://schemas.microsoft.com/office/drawing/2014/main" xmlns="" val="20008"/>
                    </a:ext>
                  </a:extLst>
                </a:gridCol>
              </a:tblGrid>
              <a:tr h="314456">
                <a:tc rowSpan="2">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2">
                  <a:txBody>
                    <a:bodyPr/>
                    <a:lstStyle/>
                    <a:p>
                      <a:pPr algn="ctr" fontAlgn="ct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交通量</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百台</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rPr>
                        <a:t>日</a:t>
                      </a: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kumimoji="1" lang="ja-JP" altLang="en-US"/>
                    </a:p>
                  </a:txBody>
                  <a:tcPr/>
                </a:tc>
                <a:tc rowSpan="2">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概算</a:t>
                      </a:r>
                      <a:br>
                        <a:rPr lang="ja-JP" altLang="en-US" sz="1000" b="0" i="0" u="none" strike="noStrike" dirty="0">
                          <a:effectLst/>
                          <a:latin typeface="ＭＳ Ｐゴシック" panose="020B0600070205080204" pitchFamily="50" charset="-128"/>
                          <a:ea typeface="ＭＳ Ｐゴシック" panose="020B0600070205080204" pitchFamily="50" charset="-128"/>
                        </a:rPr>
                      </a:br>
                      <a:r>
                        <a:rPr lang="ja-JP" altLang="en-US" sz="1000" b="0" i="0" u="none" strike="noStrike" dirty="0">
                          <a:effectLst/>
                          <a:latin typeface="ＭＳ Ｐゴシック" panose="020B0600070205080204" pitchFamily="50" charset="-128"/>
                          <a:ea typeface="ＭＳ Ｐゴシック" panose="020B0600070205080204" pitchFamily="50" charset="-128"/>
                        </a:rPr>
                        <a:t>工事費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2">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規制期間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4">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交通に関する負の便益額</a:t>
                      </a:r>
                      <a:r>
                        <a:rPr lang="en-US" altLang="ja-JP" sz="1000" b="0" i="0" u="none" strike="noStrike">
                          <a:effectLst/>
                          <a:latin typeface="ＭＳ Ｐゴシック" panose="020B0600070205080204" pitchFamily="50" charset="-128"/>
                          <a:ea typeface="ＭＳ Ｐゴシック" panose="020B0600070205080204" pitchFamily="50" charset="-128"/>
                        </a:rPr>
                        <a:t>(</a:t>
                      </a:r>
                      <a:r>
                        <a:rPr lang="ja-JP" altLang="en-US" sz="1000" b="0" i="0" u="none" strike="noStrike">
                          <a:effectLst/>
                          <a:latin typeface="ＭＳ Ｐゴシック" panose="020B0600070205080204" pitchFamily="50" charset="-128"/>
                          <a:ea typeface="ＭＳ Ｐゴシック" panose="020B0600070205080204" pitchFamily="50" charset="-128"/>
                        </a:rPr>
                        <a:t>億円</a:t>
                      </a: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xmlns="" val="10000"/>
                  </a:ext>
                </a:extLst>
              </a:tr>
              <a:tr h="346645">
                <a:tc vMerge="1">
                  <a:txBody>
                    <a:bodyPr/>
                    <a:lstStyle/>
                    <a:p>
                      <a:endParaRPr kumimoji="1" lang="ja-JP" altLang="en-US"/>
                    </a:p>
                  </a:txBody>
                  <a:tcPr/>
                </a:tc>
                <a:tc>
                  <a:txBody>
                    <a:bodyPr/>
                    <a:lstStyle/>
                    <a:p>
                      <a:pPr algn="ctr" fontAlgn="ctr"/>
                      <a:r>
                        <a:rPr lang="ja-JP" altLang="en-US" sz="1000" b="0" i="0" u="none" strike="noStrike" dirty="0">
                          <a:effectLst/>
                          <a:latin typeface="ＭＳ Ｐゴシック" panose="020B0600070205080204" pitchFamily="50" charset="-128"/>
                          <a:ea typeface="ＭＳ Ｐゴシック" panose="020B0600070205080204" pitchFamily="50" charset="-128"/>
                        </a:rPr>
                        <a:t>本線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側道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走行時間</a:t>
                      </a:r>
                      <a:br>
                        <a:rPr lang="ja-JP" altLang="en-US" sz="1000" b="0" i="0" u="none" strike="noStrike">
                          <a:effectLst/>
                          <a:latin typeface="ＭＳ Ｐゴシック" panose="020B0600070205080204" pitchFamily="50" charset="-128"/>
                          <a:ea typeface="ＭＳ Ｐゴシック" panose="020B0600070205080204" pitchFamily="50" charset="-128"/>
                        </a:rPr>
                      </a:br>
                      <a:r>
                        <a:rPr lang="ja-JP" altLang="en-US" sz="1000" b="0" i="0" u="none" strike="noStrike">
                          <a:effectLst/>
                          <a:latin typeface="ＭＳ Ｐゴシック" panose="020B0600070205080204" pitchFamily="50" charset="-128"/>
                          <a:ea typeface="ＭＳ Ｐゴシック" panose="020B0600070205080204" pitchFamily="50" charset="-128"/>
                        </a:rPr>
                        <a:t>による損失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走行経費</a:t>
                      </a:r>
                      <a:br>
                        <a:rPr lang="ja-JP" altLang="en-US" sz="1000" b="0" i="0" u="none" strike="noStrike">
                          <a:effectLst/>
                          <a:latin typeface="ＭＳ Ｐゴシック" panose="020B0600070205080204" pitchFamily="50" charset="-128"/>
                          <a:ea typeface="ＭＳ Ｐゴシック" panose="020B0600070205080204" pitchFamily="50" charset="-128"/>
                        </a:rPr>
                      </a:br>
                      <a:r>
                        <a:rPr lang="ja-JP" altLang="en-US" sz="1000" b="0" i="0" u="none" strike="noStrike">
                          <a:effectLst/>
                          <a:latin typeface="ＭＳ Ｐゴシック" panose="020B0600070205080204" pitchFamily="50" charset="-128"/>
                          <a:ea typeface="ＭＳ Ｐゴシック" panose="020B0600070205080204" pitchFamily="50" charset="-128"/>
                        </a:rPr>
                        <a:t>による損失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交通事故に</a:t>
                      </a:r>
                      <a:br>
                        <a:rPr lang="ja-JP" altLang="en-US" sz="1000" b="0" i="0" u="none" strike="noStrike">
                          <a:effectLst/>
                          <a:latin typeface="ＭＳ Ｐゴシック" panose="020B0600070205080204" pitchFamily="50" charset="-128"/>
                          <a:ea typeface="ＭＳ Ｐゴシック" panose="020B0600070205080204" pitchFamily="50" charset="-128"/>
                        </a:rPr>
                      </a:br>
                      <a:r>
                        <a:rPr lang="ja-JP" altLang="en-US" sz="1000" b="0" i="0" u="none" strike="noStrike">
                          <a:effectLst/>
                          <a:latin typeface="ＭＳ Ｐゴシック" panose="020B0600070205080204" pitchFamily="50" charset="-128"/>
                          <a:ea typeface="ＭＳ Ｐゴシック" panose="020B0600070205080204" pitchFamily="50" charset="-128"/>
                        </a:rPr>
                        <a:t>関する損失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合計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1"/>
                  </a:ext>
                </a:extLst>
              </a:tr>
              <a:tr h="314456">
                <a:tc>
                  <a:txBody>
                    <a:bodyPr/>
                    <a:lstStyle/>
                    <a:p>
                      <a:pPr algn="ctr" fontAlgn="ctr"/>
                      <a:r>
                        <a:rPr lang="ja-JP" altLang="en-US" sz="1000" b="0" i="0" u="none" strike="noStrike">
                          <a:effectLst/>
                          <a:latin typeface="ＭＳ Ｐゴシック" panose="020B0600070205080204" pitchFamily="50" charset="-128"/>
                          <a:ea typeface="ＭＳ Ｐゴシック" panose="020B0600070205080204" pitchFamily="50" charset="-128"/>
                        </a:rPr>
                        <a:t>規制無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973</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effectLst/>
                          <a:latin typeface="ＭＳ Ｐゴシック" panose="020B0600070205080204" pitchFamily="50" charset="-128"/>
                          <a:ea typeface="ＭＳ Ｐゴシック" panose="020B0600070205080204" pitchFamily="50" charset="-128"/>
                        </a:rPr>
                        <a:t>290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effectLst/>
                          <a:latin typeface="ＭＳ Ｐゴシック" panose="020B0600070205080204" pitchFamily="50" charset="-128"/>
                          <a:ea typeface="ＭＳ Ｐゴシック" panose="020B060007020508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14456">
                <a:tc>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974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241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35</a:t>
                      </a:r>
                      <a:r>
                        <a:rPr lang="ja-JP" altLang="en-US" sz="1000" b="0" i="0" u="none" strike="noStrike" dirty="0">
                          <a:effectLst/>
                          <a:latin typeface="ＭＳ Ｐゴシック" panose="020B0600070205080204" pitchFamily="50" charset="-128"/>
                          <a:ea typeface="ＭＳ Ｐゴシック" panose="020B0600070205080204" pitchFamily="50" charset="-128"/>
                        </a:rPr>
                        <a:t>億円</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5</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ヶ月</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-105</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-3</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0</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effectLst/>
                          <a:latin typeface="ＭＳ Ｐゴシック" panose="020B0600070205080204" pitchFamily="50" charset="-128"/>
                          <a:ea typeface="ＭＳ Ｐゴシック" panose="020B0600070205080204" pitchFamily="50" charset="-128"/>
                        </a:rPr>
                        <a:t>-108</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14456">
                <a:tc>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669</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338</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20</a:t>
                      </a:r>
                      <a:r>
                        <a:rPr lang="ja-JP" altLang="en-US" sz="1000" b="0" i="0" u="none" strike="noStrike" dirty="0">
                          <a:effectLst/>
                          <a:latin typeface="ＭＳ Ｐゴシック" panose="020B0600070205080204" pitchFamily="50" charset="-128"/>
                          <a:ea typeface="ＭＳ Ｐゴシック" panose="020B0600070205080204" pitchFamily="50" charset="-128"/>
                        </a:rPr>
                        <a:t>億円</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3</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4</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ヶ月</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-1,233</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effectLst/>
                          <a:latin typeface="ＭＳ Ｐゴシック" panose="020B0600070205080204" pitchFamily="50" charset="-128"/>
                          <a:ea typeface="ＭＳ Ｐゴシック" panose="020B0600070205080204" pitchFamily="50" charset="-128"/>
                        </a:rPr>
                        <a:t>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5</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effectLst/>
                          <a:latin typeface="ＭＳ Ｐゴシック" panose="020B0600070205080204" pitchFamily="50" charset="-128"/>
                          <a:ea typeface="ＭＳ Ｐゴシック" panose="020B0600070205080204" pitchFamily="50" charset="-128"/>
                        </a:rPr>
                        <a:t>-1,225</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14456">
                <a:tc>
                  <a:txBody>
                    <a:bodyPr/>
                    <a:lstStyle/>
                    <a:p>
                      <a:pPr algn="ctr" fontAlgn="ctr"/>
                      <a:r>
                        <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rPr>
                        <a:t>ケース</a:t>
                      </a: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3</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rPr>
                        <a:t>684</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rPr>
                        <a:t>148</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12</a:t>
                      </a:r>
                      <a:r>
                        <a:rPr lang="ja-JP" altLang="en-US" sz="1000" b="0" i="0" u="none" strike="noStrike" dirty="0">
                          <a:effectLst/>
                          <a:latin typeface="ＭＳ Ｐゴシック" panose="020B0600070205080204" pitchFamily="50" charset="-128"/>
                          <a:ea typeface="ＭＳ Ｐゴシック" panose="020B0600070205080204" pitchFamily="50" charset="-128"/>
                        </a:rPr>
                        <a:t>億円</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1100" b="0" i="0" u="none" strike="noStrike" dirty="0">
                          <a:solidFill>
                            <a:schemeClr val="bg1"/>
                          </a:solidFill>
                          <a:effectLst/>
                          <a:latin typeface="ＭＳ Ｐゴシック" panose="020B0600070205080204" pitchFamily="50" charset="-128"/>
                          <a:ea typeface="ＭＳ Ｐゴシック" panose="020B0600070205080204" pitchFamily="50" charset="-128"/>
                        </a:rPr>
                        <a:t>0</a:t>
                      </a:r>
                      <a:r>
                        <a:rPr lang="ja-JP" altLang="en-US" sz="1100" b="0" i="0" u="none" strike="noStrike" dirty="0">
                          <a:solidFill>
                            <a:schemeClr val="bg1"/>
                          </a:solidFill>
                          <a:effectLst/>
                          <a:latin typeface="ＭＳ Ｐゴシック" panose="020B0600070205080204" pitchFamily="50" charset="-128"/>
                          <a:ea typeface="ＭＳ Ｐゴシック" panose="020B0600070205080204" pitchFamily="50" charset="-128"/>
                        </a:rPr>
                        <a:t>ヶ月</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effectLst/>
                          <a:latin typeface="ＭＳ Ｐゴシック" panose="020B0600070205080204" pitchFamily="50" charset="-128"/>
                          <a:ea typeface="ＭＳ Ｐゴシック" panose="020B0600070205080204" pitchFamily="50" charset="-128"/>
                        </a:rPr>
                        <a:t>-421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effectLst/>
                          <a:latin typeface="ＭＳ Ｐゴシック" panose="020B0600070205080204" pitchFamily="50" charset="-128"/>
                          <a:ea typeface="ＭＳ Ｐゴシック" panose="020B0600070205080204" pitchFamily="50" charset="-128"/>
                        </a:rPr>
                        <a:t>1</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effectLst/>
                          <a:latin typeface="ＭＳ Ｐゴシック" panose="020B0600070205080204" pitchFamily="50" charset="-128"/>
                          <a:ea typeface="ＭＳ Ｐゴシック" panose="020B0600070205080204" pitchFamily="50" charset="-128"/>
                        </a:rPr>
                        <a:t>2</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effectLst/>
                          <a:latin typeface="ＭＳ Ｐゴシック" panose="020B0600070205080204" pitchFamily="50" charset="-128"/>
                          <a:ea typeface="ＭＳ Ｐゴシック" panose="020B0600070205080204" pitchFamily="50" charset="-128"/>
                        </a:rPr>
                        <a:t>-418</a:t>
                      </a:r>
                    </a:p>
                  </a:txBody>
                  <a:tcPr marL="9525" marR="72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4" name="テキスト ボックス 33"/>
          <p:cNvSpPr txBox="1"/>
          <p:nvPr/>
        </p:nvSpPr>
        <p:spPr>
          <a:xfrm>
            <a:off x="-6789" y="548681"/>
            <a:ext cx="4392488" cy="338554"/>
          </a:xfrm>
          <a:prstGeom prst="rect">
            <a:avLst/>
          </a:prstGeom>
          <a:noFill/>
        </p:spPr>
        <p:txBody>
          <a:bodyPr wrap="square" rtlCol="0">
            <a:spAutoFit/>
          </a:bodyPr>
          <a:lstStyle/>
          <a:p>
            <a:pPr marL="92075" indent="-92075"/>
            <a:r>
              <a:rPr lang="ja-JP" altLang="en-US" sz="1600" dirty="0">
                <a:latin typeface="+mn-ea"/>
              </a:rPr>
              <a:t>（５）算定結果</a:t>
            </a:r>
            <a:endParaRPr lang="en-US" altLang="ja-JP" sz="1600" dirty="0">
              <a:latin typeface="+mn-ea"/>
            </a:endParaRPr>
          </a:p>
        </p:txBody>
      </p:sp>
      <p:sp>
        <p:nvSpPr>
          <p:cNvPr id="12" name="テキスト ボックス 11"/>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4" name="スライド番号プレースホルダー 2"/>
          <p:cNvSpPr>
            <a:spLocks noGrp="1"/>
          </p:cNvSpPr>
          <p:nvPr>
            <p:ph type="sldNum" sz="quarter" idx="12"/>
          </p:nvPr>
        </p:nvSpPr>
        <p:spPr>
          <a:xfrm>
            <a:off x="612648" y="6356350"/>
            <a:ext cx="1981200" cy="365760"/>
          </a:xfrm>
        </p:spPr>
        <p:txBody>
          <a:bodyPr/>
          <a:lstStyle/>
          <a:p>
            <a:r>
              <a:rPr kumimoji="1" lang="en-US" altLang="ja-JP" dirty="0"/>
              <a:t>16</a:t>
            </a:r>
            <a:endParaRPr kumimoji="1" lang="ja-JP" altLang="en-US" dirty="0"/>
          </a:p>
        </p:txBody>
      </p:sp>
      <p:sp>
        <p:nvSpPr>
          <p:cNvPr id="15"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23430159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 name="テキスト ボックス 76"/>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80" name="テキスト ボックス 79"/>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４．主要交差点等の交通状況変化</a:t>
            </a:r>
            <a:endParaRPr kumimoji="1" lang="ja-JP" altLang="en-US" dirty="0"/>
          </a:p>
        </p:txBody>
      </p:sp>
      <p:sp>
        <p:nvSpPr>
          <p:cNvPr id="81" name="テキスト ボックス 80"/>
          <p:cNvSpPr txBox="1"/>
          <p:nvPr/>
        </p:nvSpPr>
        <p:spPr>
          <a:xfrm>
            <a:off x="57276" y="548339"/>
            <a:ext cx="8424936" cy="400110"/>
          </a:xfrm>
          <a:prstGeom prst="rect">
            <a:avLst/>
          </a:prstGeom>
          <a:noFill/>
          <a:ln>
            <a:noFill/>
          </a:ln>
        </p:spPr>
        <p:txBody>
          <a:bodyPr wrap="square" rtlCol="0" anchor="ctr" anchorCtr="0">
            <a:spAutoFit/>
          </a:bodyPr>
          <a:lstStyle/>
          <a:p>
            <a:r>
              <a:rPr kumimoji="1" lang="ja-JP" altLang="en-US" sz="2000" dirty="0"/>
              <a:t>（</a:t>
            </a:r>
            <a:r>
              <a:rPr lang="ja-JP" altLang="en-US" sz="2000" dirty="0"/>
              <a:t>１</a:t>
            </a:r>
            <a:r>
              <a:rPr kumimoji="1" lang="ja-JP" altLang="en-US" sz="2000" dirty="0"/>
              <a:t>）交通状況変化の検討箇所及び評価方針　　　　</a:t>
            </a:r>
            <a:r>
              <a:rPr kumimoji="1" lang="ja-JP" altLang="en-US" dirty="0"/>
              <a:t>　　　　　　　　　　　　　　　　　　　　　　　　　　　　　　　　　　　　　　　　　　　　　　　　　　　　　　　　　　　　　　　　　　　　　　　　　　　　　　　　　　　　　　　　　　　　　　　　　　　　　　　　　　　　　　　　　　　　　　　　　　　　　　　　　　　　　　　　　　　　　　　　　　　　　　　　　　　　　　　　　　　　　　　　　　　　　　　　　　　　　　　　　　　　　　　　　　　　　　　　　　　　　　　　　　　　　　　　　　　　　　　　　　　　　　　　　　　　　　　　　　　　　　　　　　　　　　　　　　　　　　　　　　　　　　　　　　　　　　　　　　　　　　　　　　　　　　　　　　　　　　　　　　　　　　　　　　　　　　　　　　　　　　　　　　　　　　　　　　　　　　　　　　　　　　　　　　　　　　　　　　　　　　　　　　　　　　　　　　　　　　　　　　　　　　　　　　　　　　　　　　　　　　　　　　　　　　　　　　　　　　　　　　　　　　　　　　　　　　　　　　　　　　　　　　　　　　　　　　　　　　　　　　　　　　　　　　　　　　　　　　　　　　　　　　　　　　　　　　　　　　　　　　　　　　　　　　　　　　　　　　　　　　　　　　　　　　　　　　　　　　　　　　　　　　　　　　　　　　　　　　　　　　　　　　　　　　　　　　　　　　　　　　　　　　　　　　　　　　　　　　　　　　　　　　　　　　　　　　　　　　　　　　　　　　　　　　　　　　　　　　　　　　　　　　　　　　　　　　　　　　　　　　　　　　　　　　　　　　　　　　　　　　　　　　　　　　　　　　　　　　　　　　　　　　　　　　　　　　　　　　　　　　　　　　　　　　　　　　　　　　　　　　　　　　　　　　　　　　　　　　　　　　　　　　　　　　　　　　　　　　　　　　　　　　　　　　　　　　　　　　　　　　　　　　　　　　　　　　　　　　　　　　　　　　　　　　　　　　　　　　　　　　　　　　　　　　　　　　　　　　　　　　　　　　　　　　　　　　　　　　　　　　　　　　　　　　　　　　　　　　　　　　　　　　　　　　　　　　　　　　　　　　　　　　　　　　　　　　　　　　　　　　　　　　　　　　　　　　　　　　　　　　　　　　　　　　　　　　　　　　　　　　　　　　　　　　　　　　　　　　　　　　　　　　　　　　　　　　　　　　　　　　　　　　　　　　　　　　　　　　　　　　　　　　　　　　　　　　　　　　　　　　　　　　　　　　　　　　　　　　　　　　　　　　　　　　　　　　　　　　　　　　　　　　　　　　　　　　　　　　　　　　　　　　　　　　　　　　　　　　　　　　　　　　　　　　　　　　　　　　　　　　　　　　　　　　　　　　　　　　　　　　　　　　　　　　　　　　　　　　　　　　　　　　　　　　　　　　　　　　　　　　　　　　　　　　　　　　　　　　　　　　　　　　　　　　　　　　　　　　　　　　　　　　　　　　　　　　　　　　　　　　　　　　　　　　　　　　　　　　　　　　　　　　　　　　　　　　　　　　　　　　　　　　　　　　　　　　　　　　　　　　　　　　　　　　　　　　　　　　　　　　　　　　　　　　　　　　　　　　　　　　　　　　　　　　　　　　　　　　　　　　　　　　　　　　　　　　　　　　　　　　　　　　　　　　　　　　　　　　　　　　　　　　　　　　　　　　　　　　　　　　　　　　　　　　　　　　　　　　　　　　　　　　　　　　　　　　　　　　　　　　　　　　　　　　　　　　　　　　　　　　　　　　　　　　　　　　　　　　　　　　　　　　　　　　　　　　　　　　　　　　　　　　　　　　　　　　　　　　　　　　　　　　　　　　　　　　　　　　　　　　　　　　　　　　　　　　　　　　　　　　　　　　　　　　　　　　　　　　　　　　　　　　　　　　　　　　　　　　　　　　　　　　　　　　　　　　　　　　　　　　　　　　　　　　　　　　　　　　　　　　　　　　　　　　　　　　　　　　　　　　　　　　　　　　　　　　　　　　　　　　　　　　　　　　　　　　　　　　　　　　　　　　　　　　　　　　　　　　　　　　　　　　　　　　　　　　　　　　　　　　　　　　　　　　　　　　　　　　　　　　　　　　　　　　　　　　　　　　　　　　　　　　　　　　　　　　　　　　　　　　　　　　　　　　　　　　　　　　　　　　　　　　　　　　　　　　　　　　　　　　　　　　　　　　　　　　　　　　　　　　　　　　　　　　　　　　　　　　　　　　　　　　　　　　　　　　　　　　　　　　　　　　　　　　　　　　　　　　　　　　　　　　　　　　　　　　　　　　　　　　　　　　　　　　　　　　　　　　　　　　　　　　　　　　　　　　　　　　　　　　　　　　　　　　　　　　　　　　　　　　　　　　　　　　　　　　　　　　　　　　　　　　　　　　　　　　　　　　　　　　　　　　　　　　　　</a:t>
            </a:r>
          </a:p>
        </p:txBody>
      </p:sp>
      <p:sp>
        <p:nvSpPr>
          <p:cNvPr id="82" name="テキスト ボックス 81"/>
          <p:cNvSpPr txBox="1"/>
          <p:nvPr/>
        </p:nvSpPr>
        <p:spPr>
          <a:xfrm>
            <a:off x="276085" y="923666"/>
            <a:ext cx="8424936" cy="523220"/>
          </a:xfrm>
          <a:prstGeom prst="rect">
            <a:avLst/>
          </a:prstGeom>
          <a:noFill/>
          <a:ln>
            <a:noFill/>
          </a:ln>
        </p:spPr>
        <p:txBody>
          <a:bodyPr wrap="square" rtlCol="0" anchor="ctr" anchorCtr="0">
            <a:spAutoFit/>
          </a:bodyPr>
          <a:lstStyle/>
          <a:p>
            <a:pPr marL="285750" indent="-285750">
              <a:buFont typeface="Wingdings" panose="05000000000000000000" pitchFamily="2" charset="2"/>
              <a:buChar char="l"/>
            </a:pPr>
            <a:r>
              <a:rPr kumimoji="1" lang="ja-JP" altLang="en-US" sz="1400" dirty="0"/>
              <a:t>交差点需要率解析（「平面交差点の計画と設計」</a:t>
            </a:r>
            <a:r>
              <a:rPr kumimoji="1" lang="en-US" altLang="ja-JP" sz="1400" dirty="0"/>
              <a:t>2007</a:t>
            </a:r>
            <a:r>
              <a:rPr kumimoji="1" lang="ja-JP" altLang="en-US" sz="1400" dirty="0" err="1"/>
              <a:t>，</a:t>
            </a:r>
            <a:r>
              <a:rPr kumimoji="1" lang="ja-JP" altLang="en-US" sz="1400" dirty="0"/>
              <a:t>交通工学研究会）をもとに、施工時交通規制の影響度、課題及び対応方針を検討する。（　　箇所を対象に実施）　　　　　　　　　</a:t>
            </a:r>
            <a:r>
              <a:rPr kumimoji="1" lang="ja-JP" altLang="en-US" sz="1200" dirty="0"/>
              <a:t>　　　　</a:t>
            </a:r>
            <a:r>
              <a:rPr kumimoji="1" lang="ja-JP" altLang="en-US" sz="1400" dirty="0"/>
              <a:t>　　　　　　　　　　　　　　　　　　　　　　　　　　　　　　　　　　　　　　　　　　　　　　　　　　　　　　　　　　　　　　　　　　　　　　　　　　　　　　　　　　　　　　　　　　　　　　　　　　　　　　　　　　　　　　　　　　　　　　　　　　　　　　　　　　　　　　　　　　　　　　　　　　　　　　　　　　　　　　　　　　　　　　　　　　　　　　　　　　　　　　　　　　　　　　　　　　　　　　　　　　　　　　　　　　　　　　　　　　　　　　　　　　　　　　　　　　　　　　　　　　　　　　　　　　　　　　　　　　　　　　　　　　　　　　　　　　　　　　　　　　　　　　　　　　　　　　　　　　　　　　　　　　　　　　　　　　　　　　　　　　　　　　　　　　　　　　　　　　　　　　　　　　　　　　　　　　　　　　　　　　　　　　　　　　　　　　　　　　　　　　　　　　　　　　　　　　　　　　　　　　　　　　　　　　　　　　　　　　　　　　　　　　　　　　　　　　　　　　　　　　　　　　　　　　　　　　　　　　　　　　　　　　　　　　　　　　　　　　　　　　　　　　　　　　　　　　　　　　　　　　　　　　　　　　　　　　　　　　　　　　　　　　　　　　　　　　　　　　　　　　　　　　　　　　　　　　　　　　　　　　　　　　　　　　　　　　　　　　　　　　　　　　　　　　　　　　　　　　　　　　　　　　　　　　　　　　　　　　　　　　　　　　　　　　　　　　　　　　　　　　　　　　　　　　　　　　　　　　　　　　　　　　　　　　　　　　　　　　　　　　　　　　　　　　　　　　　　　　　　　　　　　　　　　　　　　　　　　　　　　　　　　　　　　　　　　　　　　　　　　　　　　　　　　　　　　　　　　　　　　　　　　　　　　　　　　　　　　　　　　　　　　　　　　　　　　　　　　　　　　　　　　　　　　　　　　　　　　　　　　　　　　　　　　　　　　　　　　　　　　　　　　　　　　　　　　　　　　　　　　　　　　　　　　　　　　　　　　　　　　　　　　　　　　　　　　　　　　　　　　　　　　　　　　　　　　　　　　　　　　　　　　　　　　　　　　　　　　　　　　　　　　　　　　　　　　　　　　　　　　　　　　　　　　　　　　　　　　　　　　　　　　　　　　　　　　　　　　　　　　　　　　　　　　　　　　　　　　　　　　　　　　　　　　　　　　　　　　　　　　　　　　　　　　　　　　　　　　　　　　　　　　　　　　　　　　　　　　　　　　　　　　　　　　　　　　　　　　　　　　　　　　　　　　　　　　　　　　　　　　　　　　　　　　　　　　　　　　　　　　　　　　　　　　　　　　　　　　　　　　　　　　　　　　　　　　　　　　　　　　　　　　　　　　　　　　　　　　　　　　　　　　　　　　　　　　　　　　　　　　　　　　　　　　　　　　　　　　　　　　　　　　　　　　　　　　　　　　　　　　　　　　　　　　　　　　　　　　　　　　　　　　　　　　　　　　　　　　　　　　　　　　　　　　　　　　　　　　　　　　　　　　　　　　　　　　　　　　　　　　　　　　　　　　　　　　　　　　　　　　　　　　　　　　　　　　　　　　　　　　　　　　　　　　　　　　　　　　　　　　　　　　　　　　　　　　　　　　　　　　　　　　　　　　　　　　　　　　　　　　　　　　　　　　　　　　　　　　　　　　　　　　　　　　　　　　　　　　　　　　　　　　　　　　　　　　　　　　　　　　　　　　　　　　　　　　　　　　　　　　　　　　　　　　　　　　　　　　　　　　　　　　　　　　　　　　　　　　　　　　　　　　　　　　　　　　　　　　　　　　　　　　　　　　　　　　　　　　　　　　　　　　　　　　　　　　　　　　　　　　　　　　　　　　　　　　　　　　　　　　　　　　　　　　　　　　　　　　　　　　　　　　　　　　　　　　　　　　　　　　　　　　　　　　　　　　　　　　　　　　　　　　　　　　　　　　　　　　　　　　　　　　　　　　　　　　　　　　　　　　　　　　　　　　　　　　　　　　　　　　　　　　　　　　　　　　　　　　　　　　　　　　　　　　　　　　　　　　　　　　　　　　　　　　　　　　　　　　　　　　　　　　　　　　　　　　　　　　　　　　　　　　　　　　　　　　　　　　　　　　　　　　　　　　　　　　　　　　　　　　　　　　　　　　　　　　　　　　　　　　　　　　　　　　　　　　　　　　　　　　　　　　　　　　　　　　　　　　　　　　　　　　　　　　　　　　　　　　　　　　　　　　　　　　　　　　　　　　　　　　　　　　　　　　　　　　　　　　　　　　　　　　　　　　　　　　　　　　　　　　　　　　　　　　　　　　　　　　　　　　　　　　　　　　　　　　　　　　　　　　　　　　　　　　　　　　　　　　　　　　　　　　　　　　　　　　　　　　　　　　　　　　</a:t>
            </a:r>
          </a:p>
        </p:txBody>
      </p:sp>
      <p:pic>
        <p:nvPicPr>
          <p:cNvPr id="7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565"/>
          <a:stretch/>
        </p:blipFill>
        <p:spPr bwMode="auto">
          <a:xfrm>
            <a:off x="788807" y="4771953"/>
            <a:ext cx="5583545" cy="193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テキスト ボックス 74"/>
          <p:cNvSpPr txBox="1"/>
          <p:nvPr/>
        </p:nvSpPr>
        <p:spPr>
          <a:xfrm>
            <a:off x="6528654" y="4941168"/>
            <a:ext cx="2318629" cy="938719"/>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100" dirty="0"/>
              <a:t>交差点需要率検討（静的解析）により、個々の交差点の変化状況を把握</a:t>
            </a:r>
            <a:endParaRPr kumimoji="1" lang="en-US" altLang="ja-JP" sz="1100" dirty="0"/>
          </a:p>
          <a:p>
            <a:pPr marL="171450" indent="-171450">
              <a:buFont typeface="Wingdings" panose="05000000000000000000" pitchFamily="2" charset="2"/>
              <a:buChar char="l"/>
            </a:pPr>
            <a:r>
              <a:rPr lang="ja-JP" altLang="en-US" sz="1100" dirty="0"/>
              <a:t>交差点の位置関係を考慮し、相互干渉等の状況を把握</a:t>
            </a:r>
            <a:endParaRPr kumimoji="1" lang="ja-JP" altLang="en-US" sz="1100" dirty="0"/>
          </a:p>
        </p:txBody>
      </p:sp>
      <p:sp>
        <p:nvSpPr>
          <p:cNvPr id="87" name="テキスト ボックス 86"/>
          <p:cNvSpPr txBox="1"/>
          <p:nvPr/>
        </p:nvSpPr>
        <p:spPr>
          <a:xfrm>
            <a:off x="6600663" y="6051591"/>
            <a:ext cx="1944216" cy="430887"/>
          </a:xfrm>
          <a:prstGeom prst="rect">
            <a:avLst/>
          </a:prstGeom>
          <a:solidFill>
            <a:schemeClr val="bg1"/>
          </a:solidFill>
          <a:ln w="12700">
            <a:solidFill>
              <a:schemeClr val="tx1"/>
            </a:solidFill>
          </a:ln>
        </p:spPr>
        <p:txBody>
          <a:bodyPr wrap="square" rtlCol="0">
            <a:spAutoFit/>
          </a:bodyPr>
          <a:lstStyle/>
          <a:p>
            <a:pPr algn="ctr"/>
            <a:r>
              <a:rPr kumimoji="1" lang="ja-JP" altLang="en-US" sz="1100" dirty="0"/>
              <a:t>交差点毎、連続交差点間の</a:t>
            </a:r>
            <a:endParaRPr kumimoji="1" lang="en-US" altLang="ja-JP" sz="1100" dirty="0"/>
          </a:p>
          <a:p>
            <a:pPr algn="ctr"/>
            <a:r>
              <a:rPr kumimoji="1" lang="ja-JP" altLang="en-US" sz="1100" dirty="0"/>
              <a:t>想定課題を整理</a:t>
            </a:r>
          </a:p>
        </p:txBody>
      </p:sp>
      <p:sp>
        <p:nvSpPr>
          <p:cNvPr id="88" name="正方形/長方形 87"/>
          <p:cNvSpPr/>
          <p:nvPr/>
        </p:nvSpPr>
        <p:spPr>
          <a:xfrm>
            <a:off x="467543" y="4730683"/>
            <a:ext cx="8485443" cy="1979258"/>
          </a:xfrm>
          <a:prstGeom prst="rect">
            <a:avLst/>
          </a:prstGeom>
          <a:noFill/>
          <a:ln w="31750">
            <a:solidFill>
              <a:srgbClr val="0070C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9" name="テキスト ボックス 88"/>
          <p:cNvSpPr txBox="1"/>
          <p:nvPr/>
        </p:nvSpPr>
        <p:spPr>
          <a:xfrm>
            <a:off x="276085" y="4679020"/>
            <a:ext cx="1415595" cy="261610"/>
          </a:xfrm>
          <a:prstGeom prst="rect">
            <a:avLst/>
          </a:prstGeom>
          <a:solidFill>
            <a:schemeClr val="accent5">
              <a:lumMod val="40000"/>
              <a:lumOff val="60000"/>
            </a:schemeClr>
          </a:solidFill>
          <a:ln w="12700">
            <a:noFill/>
          </a:ln>
          <a:effectLst>
            <a:outerShdw blurRad="50800" dist="38100" dir="2700000" algn="tl" rotWithShape="0">
              <a:prstClr val="black">
                <a:alpha val="40000"/>
              </a:prstClr>
            </a:outerShdw>
          </a:effectLst>
        </p:spPr>
        <p:txBody>
          <a:bodyPr wrap="square" rtlCol="0">
            <a:spAutoFit/>
          </a:bodyPr>
          <a:lstStyle/>
          <a:p>
            <a:r>
              <a:rPr kumimoji="1" lang="ja-JP" altLang="en-US" sz="1100" dirty="0"/>
              <a:t>評価イメージ</a:t>
            </a:r>
          </a:p>
        </p:txBody>
      </p:sp>
      <p:sp>
        <p:nvSpPr>
          <p:cNvPr id="90" name="ホームベース 89"/>
          <p:cNvSpPr/>
          <p:nvPr/>
        </p:nvSpPr>
        <p:spPr>
          <a:xfrm>
            <a:off x="5160503" y="6124378"/>
            <a:ext cx="1584176" cy="484682"/>
          </a:xfrm>
          <a:prstGeom prst="homePlate">
            <a:avLst>
              <a:gd name="adj" fmla="val 36876"/>
            </a:avLst>
          </a:prstGeom>
          <a:solidFill>
            <a:schemeClr val="accent5">
              <a:lumMod val="75000"/>
            </a:schemeClr>
          </a:solidFill>
          <a:ln w="3175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chemeClr val="bg1"/>
                </a:solidFill>
              </a:rPr>
              <a:t>施工パターン毎の</a:t>
            </a:r>
            <a:endParaRPr kumimoji="1" lang="en-US" altLang="ja-JP" sz="1200" dirty="0">
              <a:solidFill>
                <a:schemeClr val="bg1"/>
              </a:solidFill>
            </a:endParaRPr>
          </a:p>
          <a:p>
            <a:pPr algn="ctr"/>
            <a:r>
              <a:rPr kumimoji="1" lang="ja-JP" altLang="en-US" sz="1200" dirty="0">
                <a:solidFill>
                  <a:schemeClr val="bg1"/>
                </a:solidFill>
              </a:rPr>
              <a:t>影響度合い、優劣</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4393" y="1627475"/>
            <a:ext cx="2305026" cy="297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7661" y="1633703"/>
            <a:ext cx="2285649" cy="297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テキスト ボックス 90"/>
          <p:cNvSpPr txBox="1"/>
          <p:nvPr/>
        </p:nvSpPr>
        <p:spPr>
          <a:xfrm>
            <a:off x="1833954" y="1614778"/>
            <a:ext cx="1288119" cy="369332"/>
          </a:xfrm>
          <a:prstGeom prst="rect">
            <a:avLst/>
          </a:prstGeom>
          <a:noFill/>
          <a:ln w="12700">
            <a:noFill/>
          </a:ln>
          <a:effectLst/>
        </p:spPr>
        <p:txBody>
          <a:bodyPr wrap="square" rtlCol="0">
            <a:spAutoFit/>
          </a:bodyPr>
          <a:lstStyle/>
          <a:p>
            <a:r>
              <a:rPr kumimoji="1" lang="ja-JP" altLang="en-US" sz="900" dirty="0">
                <a:latin typeface="+mj-ea"/>
                <a:ea typeface="+mj-ea"/>
              </a:rPr>
              <a:t>大阪中央環状線</a:t>
            </a:r>
            <a:endParaRPr kumimoji="1" lang="en-US" altLang="ja-JP" sz="900" dirty="0">
              <a:latin typeface="+mj-ea"/>
              <a:ea typeface="+mj-ea"/>
            </a:endParaRPr>
          </a:p>
          <a:p>
            <a:r>
              <a:rPr lang="ja-JP" altLang="en-US" sz="900" dirty="0">
                <a:latin typeface="+mj-ea"/>
                <a:ea typeface="+mj-ea"/>
              </a:rPr>
              <a:t>（大日交差点）</a:t>
            </a:r>
            <a:endParaRPr kumimoji="1" lang="ja-JP" altLang="en-US" sz="900" dirty="0">
              <a:latin typeface="+mj-ea"/>
              <a:ea typeface="+mj-ea"/>
            </a:endParaRPr>
          </a:p>
        </p:txBody>
      </p:sp>
      <p:sp>
        <p:nvSpPr>
          <p:cNvPr id="92" name="テキスト ボックス 91"/>
          <p:cNvSpPr txBox="1"/>
          <p:nvPr/>
        </p:nvSpPr>
        <p:spPr>
          <a:xfrm>
            <a:off x="5396170" y="1622695"/>
            <a:ext cx="1288119" cy="369332"/>
          </a:xfrm>
          <a:prstGeom prst="rect">
            <a:avLst/>
          </a:prstGeom>
          <a:noFill/>
          <a:ln w="12700">
            <a:noFill/>
          </a:ln>
          <a:effectLst/>
        </p:spPr>
        <p:txBody>
          <a:bodyPr wrap="square" rtlCol="0">
            <a:spAutoFit/>
          </a:bodyPr>
          <a:lstStyle/>
          <a:p>
            <a:r>
              <a:rPr kumimoji="1" lang="ja-JP" altLang="en-US" sz="900" dirty="0">
                <a:latin typeface="+mj-ea"/>
                <a:ea typeface="+mj-ea"/>
              </a:rPr>
              <a:t>新御堂筋</a:t>
            </a:r>
            <a:endParaRPr kumimoji="1" lang="en-US" altLang="ja-JP" sz="900" dirty="0">
              <a:latin typeface="+mj-ea"/>
              <a:ea typeface="+mj-ea"/>
            </a:endParaRPr>
          </a:p>
          <a:p>
            <a:r>
              <a:rPr lang="ja-JP" altLang="en-US" sz="900" dirty="0">
                <a:latin typeface="+mj-ea"/>
                <a:ea typeface="+mj-ea"/>
              </a:rPr>
              <a:t>（江坂駅周辺）</a:t>
            </a:r>
            <a:endParaRPr kumimoji="1" lang="ja-JP" altLang="en-US" sz="900" dirty="0">
              <a:latin typeface="+mj-ea"/>
              <a:ea typeface="+mj-ea"/>
            </a:endParaRPr>
          </a:p>
        </p:txBody>
      </p:sp>
      <p:sp>
        <p:nvSpPr>
          <p:cNvPr id="83" name="円/楕円 82"/>
          <p:cNvSpPr>
            <a:spLocks noChangeAspect="1"/>
          </p:cNvSpPr>
          <p:nvPr/>
        </p:nvSpPr>
        <p:spPr>
          <a:xfrm>
            <a:off x="3450445" y="1209665"/>
            <a:ext cx="150945" cy="144000"/>
          </a:xfrm>
          <a:prstGeom prst="ellipse">
            <a:avLst/>
          </a:prstGeom>
          <a:noFill/>
          <a:ln w="22225">
            <a:solidFill>
              <a:srgbClr val="FF0000"/>
            </a:solidFill>
            <a:prstDash val="sysDot"/>
            <a:miter lim="800000"/>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3" name="正方形/長方形 162"/>
          <p:cNvSpPr/>
          <p:nvPr/>
        </p:nvSpPr>
        <p:spPr>
          <a:xfrm>
            <a:off x="457488" y="1529891"/>
            <a:ext cx="8485443" cy="3104180"/>
          </a:xfrm>
          <a:prstGeom prst="rect">
            <a:avLst/>
          </a:prstGeom>
          <a:noFill/>
          <a:ln w="31750">
            <a:solidFill>
              <a:srgbClr val="0070C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4" name="テキスト ボックス 163"/>
          <p:cNvSpPr txBox="1"/>
          <p:nvPr/>
        </p:nvSpPr>
        <p:spPr>
          <a:xfrm>
            <a:off x="276085" y="1483973"/>
            <a:ext cx="1415595" cy="261610"/>
          </a:xfrm>
          <a:prstGeom prst="rect">
            <a:avLst/>
          </a:prstGeom>
          <a:solidFill>
            <a:schemeClr val="accent5">
              <a:lumMod val="40000"/>
              <a:lumOff val="60000"/>
            </a:schemeClr>
          </a:solidFill>
          <a:ln w="12700">
            <a:noFill/>
          </a:ln>
          <a:effectLst>
            <a:outerShdw blurRad="50800" dist="38100" dir="2700000" algn="tl" rotWithShape="0">
              <a:prstClr val="black">
                <a:alpha val="40000"/>
              </a:prstClr>
            </a:outerShdw>
          </a:effectLst>
        </p:spPr>
        <p:txBody>
          <a:bodyPr wrap="square" rtlCol="0">
            <a:spAutoFit/>
          </a:bodyPr>
          <a:lstStyle/>
          <a:p>
            <a:r>
              <a:rPr kumimoji="1" lang="ja-JP" altLang="en-US" sz="1100" dirty="0"/>
              <a:t>検討箇所</a:t>
            </a:r>
          </a:p>
        </p:txBody>
      </p:sp>
      <p:sp>
        <p:nvSpPr>
          <p:cNvPr id="165" name="テキスト ボックス 164"/>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22" name="スライド番号プレースホルダー 3"/>
          <p:cNvSpPr>
            <a:spLocks noGrp="1"/>
          </p:cNvSpPr>
          <p:nvPr>
            <p:ph type="sldNum" sz="quarter" idx="12"/>
          </p:nvPr>
        </p:nvSpPr>
        <p:spPr>
          <a:xfrm>
            <a:off x="489482" y="6372000"/>
            <a:ext cx="1981200" cy="365760"/>
          </a:xfrm>
        </p:spPr>
        <p:txBody>
          <a:bodyPr/>
          <a:lstStyle/>
          <a:p>
            <a:r>
              <a:rPr kumimoji="1" lang="en-US" altLang="ja-JP" dirty="0"/>
              <a:t>17</a:t>
            </a:r>
            <a:endParaRPr kumimoji="1" lang="ja-JP" altLang="en-US" dirty="0"/>
          </a:p>
        </p:txBody>
      </p:sp>
      <p:sp>
        <p:nvSpPr>
          <p:cNvPr id="23"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30405749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正方形/長方形 44"/>
          <p:cNvSpPr/>
          <p:nvPr/>
        </p:nvSpPr>
        <p:spPr>
          <a:xfrm>
            <a:off x="525736" y="4520308"/>
            <a:ext cx="2625718" cy="1107996"/>
          </a:xfrm>
          <a:prstGeom prst="rect">
            <a:avLst/>
          </a:prstGeom>
          <a:solidFill>
            <a:schemeClr val="bg1"/>
          </a:solidFill>
          <a:ln w="12700">
            <a:solidFill>
              <a:schemeClr val="tx1">
                <a:lumMod val="50000"/>
                <a:lumOff val="50000"/>
                <a:alpha val="8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93" name="テキスト ボックス 92"/>
          <p:cNvSpPr txBox="1"/>
          <p:nvPr/>
        </p:nvSpPr>
        <p:spPr>
          <a:xfrm>
            <a:off x="57275" y="553600"/>
            <a:ext cx="7063215" cy="400110"/>
          </a:xfrm>
          <a:prstGeom prst="rect">
            <a:avLst/>
          </a:prstGeom>
          <a:noFill/>
          <a:ln>
            <a:noFill/>
          </a:ln>
        </p:spPr>
        <p:txBody>
          <a:bodyPr wrap="square" rtlCol="0" anchor="ctr" anchorCtr="0">
            <a:spAutoFit/>
          </a:bodyPr>
          <a:lstStyle/>
          <a:p>
            <a:r>
              <a:rPr kumimoji="1" lang="ja-JP" altLang="en-US" sz="2000" dirty="0"/>
              <a:t>（</a:t>
            </a:r>
            <a:r>
              <a:rPr lang="ja-JP" altLang="en-US" sz="2000" dirty="0"/>
              <a:t>２</a:t>
            </a:r>
            <a:r>
              <a:rPr kumimoji="1" lang="ja-JP" altLang="en-US" sz="2000" dirty="0"/>
              <a:t>）評価値算定の考え方</a:t>
            </a:r>
            <a:r>
              <a:rPr kumimoji="1" lang="ja-JP" altLang="en-US" dirty="0"/>
              <a:t>（方向別交通量の設定方法）</a:t>
            </a:r>
            <a:r>
              <a:rPr kumimoji="1" lang="ja-JP" altLang="en-US" sz="2000" dirty="0"/>
              <a:t>　　　　</a:t>
            </a:r>
            <a:r>
              <a:rPr kumimoji="1" lang="ja-JP" altLang="en-US" dirty="0"/>
              <a:t>　　　　　　　　　　　　　　　　　　　　　　　　　　　　　　　　　　　　　　　　　　　　　　　　　　　　　　　　　　　　　　　　　　　　　　　　　　　　　　　　　　　　　　　　　　　　　　　　　　　　　　　　　　　　　　　　　　　　　　　　　　　　　　　　　　　　　　　　　　　　　　　　　　　　　　　　　　　　　　　　　　　　　　　　　　　　　　　　　　　　　　　　　　　　　　　　　　　　　　　　　　　　　　　　　　　　　　　　　　　　　　　　　　　　　　　　　　　　　　　　　　　　　　　　　　　　　　　　　　　　　　　　　　　　　　　　　　　　　　　　　　　　　　　　　　　　　　　　　　　　　　　　　　　　　　　　　　　　　　　　　　　　　　　　　　　　　　　　　　　　　　　　　　　　　　　　　　　　　　　　　　　　　　　　　　　　　　　　　　　　　　　　　　　　　　　　　　　　　　　　　　　　　　　　　　　　　　　　　　　　　　　　　　　　　　　　　　　　　　　　　　　　　　　　　　　　　　　　　　　　　　　　　　　　　　　　　　　　　　　　　　　　　　　　　　　　　　　　　　　　　　　　　　　　　　　　　　　　　　　　　　　　　　　　　　　　　　　　　　　　　　　　　　　　　　　　　　　　　　　　　　　　　　　　　　　　　　　　　　　　　　　　　　　　　　　　　　　　　　　　　　　　　　　　　　　　　　　　　　　　　　　　　　　　　　　　　　　　　　　　　　　　　　　　　　　　　　　　　　　　　　　　　　　　　　　　　　　　　　　　　　　　　　　　　　　　　　　　　　　　　　　　　　　　　　　　　　　　　　　　　　　　　　　　　　　　　　　　　　　　　　　　　　　　　　　　　　　　　　　　　　　　　　　　　　　　　　　　　　　　　　　　　　　　　　　　　　　　　　　　　　　　　　　　　　　　　　　　　　　　　　　　　　　　　　　　　　　　　　　　　　　　　　　　　　　　　　　　　　　　　　　　　　　　　　　　　　　　　　　　　　　　　　　　　　　　　　　　　　　　　　　　　　　　　　　　　　　　　　　　　　　　　　　　　　　　　　　　　　　　　　　　　　　　　　　　　　　　　　　　　　　　　　　　　　　　　　　　　　　　　　　　　　　　　　　　　　　　　　　　　　　　　　　　　　　　　　　　　　　　　　　　　　　　　　　　　　　　　　　　　　　　　　　　　　　　　　　　　　　　　　　　　　　　　　　　　　　　　　　　　　　　　　　　　　　　　　　　　　　　　　　　　　　　　　　　　　　　　　　　　　　　　　　　　　　　　　　　　　　　　　　　　　　　　　　　　　　　　　　　　　　　　　　　　　　　　　　　　　　　　　　　　　　　　　　　　　　　　　　　　　　　　　　　　　　　　　　　　　　　　　　　　　　　　　　　　　　　　　　　　　　　　　　　　　　　　　　　　　　　　　　　　　　　　　　　　　　　　　　　　　　　　　　　　　　　　　　　　　　　　　　　　　　　　　　　　　　　　　　　　　　　　　　　　　　　　　　　　　　　　　　　　　　　　　　　　　　　　　　　　　　　　　　　　　　　　　　　　　　　　　　　　　　　　　　　　　　　　　　　　　　　　　　　　　　　　　　　　　　　　　　　　　　　　　　　　　　　　　　　　　　　　　　　　　　　　　　　　　　　　　　　　　　　　　　　　　　　　　　　　　　　　　　　　　　　　　　　　　　　　　　　　　　　　　　　　　　　　　　　　　　　　　　　　　　　　　　　　　　　　　　　　　　　　　　　　　　　　　　　　　　　　　　　　　　　　　　　　　　　　　　　　　　　　　　　　　　　　　　　　　　　　　　　　　　　　　　　　　　　　　　　　　　　　　　　　　　　　　　　　　　　　　　　　　　　　　　　　　　　　　　　　　　　　　　　　　　　　　　　　　　　　　　　　　　　　　　　　　　　　　　　　　　　　　　　　　　　　　　　　　　　　　　　　　　　　　　　　　　　　　　　　　　　　　　　　　　　　　　　　　　　　　　　　　　　　　　　　　　　　　　　　　　　　　　　　　　　　　　　　　　　　　　　　　　　　　　　　　　　　　　　　　　　　　　　　　　　　　　　　　　　　　　　　　　　　　　　　　　　　　　　　　　　　　　　　　　　　　　　　　　　　　　　　　　　　　　　　　　　　　　　　　　　　　　　　　　　　　　　　　　　　　　　　　　　　　　　　　　　　　　　　　　　　　　　　　　　　　　　　　　　　　　　　　　　　　　　　　　　　　　　　　　　　　　　　　　　　　　　　　　　　　　　　　　　　　　　　　　　　　　　　　　　　　　　　　　　　　　　　　　　　　　　　　　　　　　　　　　　　　　　　　　　　　　　　　　　　　　　　　　　　　　　　　　　　　　　　　　　　　　　　　　　　　　　　　　　</a:t>
            </a:r>
          </a:p>
        </p:txBody>
      </p:sp>
      <p:sp>
        <p:nvSpPr>
          <p:cNvPr id="102" name="テキスト ボックス 101"/>
          <p:cNvSpPr txBox="1"/>
          <p:nvPr/>
        </p:nvSpPr>
        <p:spPr>
          <a:xfrm>
            <a:off x="3226436" y="3051576"/>
            <a:ext cx="2087952" cy="307777"/>
          </a:xfrm>
          <a:prstGeom prst="rect">
            <a:avLst/>
          </a:prstGeom>
          <a:noFill/>
          <a:ln w="15875">
            <a:solidFill>
              <a:schemeClr val="tx1"/>
            </a:solidFill>
          </a:ln>
        </p:spPr>
        <p:txBody>
          <a:bodyPr wrap="square" rtlCol="0" anchor="ctr" anchorCtr="0">
            <a:spAutoFit/>
          </a:bodyPr>
          <a:lstStyle/>
          <a:p>
            <a:pPr algn="ctr"/>
            <a:r>
              <a:rPr kumimoji="1" lang="ja-JP" altLang="en-US" sz="1200" dirty="0"/>
              <a:t>交通量推計　</a:t>
            </a:r>
            <a:r>
              <a:rPr kumimoji="1" lang="ja-JP" altLang="en-US" sz="1400" dirty="0"/>
              <a:t>　　　　　　　　　　　　　　　　　　　　　　　　　　　　　　　　　　　　　　　　　　　　　　　　　　　　　　　　　　　　　　　　　　　　　　　　　　　　　　　　　　　　　　　　　　　　　　　　　　　　　　　　　　　　　　　　　　　　　　　　　　　　　　　　　　　　　　　　　　　　　　　　　　　　　　　　　　　　　　　　　　　　　　　　　　　　　　　　　　　　　　　　　　　　　　　　　　　　　　　　　　　　　　　　　　　　　　　　　　　　　　　　　　　　　　　　　　　　　　　　　　　　　　　　　　　　　　　　　　　　　　　　　　　　　　　　　　　　　　　　　　　　　　　　　　　　　　　　　　　　　　　　　　　　　　　　　　　　　　　　　　　　　　　　　　　　　　　　　　　　　　　　　　　　　　　　　　　　　　　　　　　　　　　　　　　　　　　　　　　　　　　　　　　　　　　　　　　　　　　　　　　　　　　　　　　　　　　　　　　　　　　　　　　　　　　　　　　　　　　　　　　　　　　　　　　　　　　　　　　　　　　　　　　　　　　　　　　　　　　　　　　　　　　　　　　　　　　　　　　　　　　　　　　　　　　　　　　　　　　　　　　　　　　　　　　　　　　　　　　　　　　　　　　　　　　　　　　　　　　　　　　　　　　　　　　　　　　　　　　　　　　　　　　　　　　　　　　　　　　　　　　　　　　　　　　　　　　　　　　　　　　　　　　　　　　　　　　　　　　　　　　　　　　　　　　　　　　　　　　　　　　　　　　　　　　　　　　　　　　　　　　　　　　　　　　　　　　　　　　　　　　　　　　　　　　　　　　　　　　　　　　　　　　　　　　　　　　　　　　　　　　　　　　　　　　　　　　　　　　　　　　　　　　　　　　　　　　　　　　　　　　　　　　　　　　　　　　　　　　　　　　　　　　　　　　　　　　　　　　　　　　　　　　　　　　　　　　　　　　　　　　　　　　　　　　　　　　　　　　　　　　　　　　　　　　　　　　　　　　　　　　　　　　　　　　　　　　　　　　　　　　　　　　　　　　　　　　　　　　　　　　　　　　　　　　　　　　　　　　　　　　　　　　　　　　　　　　　　　　　　　　　　　　　　　　　　　　　　　　　　　　　　　　　　　　　　　　　　　　　　　　　　　　　　　　　　　　　　　　　　　　　　　　　　　　　　　　　　　　　　　　　　　　　　　　　　　　　　　　　　　　　　　　　　　　　　　　　　　　　　　　　　　　　　　　　　　　　　　　　　　　　　　　　　　　　　　　　　　　　　　　　　　　　　　　　　　　　　　　　　　　　　　　　　　　　　　　　　　　　　　　　　　　　　　　　　　　　　　　　　　　　　　　　　　　　　　　　　　　　　　　　　　　　　　　　　　　　　　　　　　　　　　　　　　　　　　　　　　　　　　　　　　　　　　　　　　　　　　　　　　　　　　　　　　　　　　　　　　　　　　　　　　　　　　　　　　　　　　　　　　　　　　　　　　　　　　　　　　　　　　　　　　　　　　　　　　　　　　　　　　　　　　　　　　　　　　　　　　　　　　　　　　　　　　　　　　　　　　　　　　　　　　　　　　　　　　　　　　　　　　　　　　　　　　　　　　　　　　　　　　　　　　　　　　　　　　　　　　　　　　　　　　　　　　　　　　　　　　　　　　　　　　　　　　　　　　　　　　　　　　　　　　　　　　　　　　　　　　　　　　　　　　　　　　　　　　　　　　　　　　　　　　　　　　　　　　　　　　　　　　　　　　　　　　　　　　　　　　　　　　　　　　　　　　　　　　　　　　　　　　　　　　　　　　　　　　　　　　　　　　　　　　　　　　　　　　　　　　　　　　　　　　　　　　　　　　　　　　　　　　　　　　　　　　　　　　　　　　　　　　　　　　　　　　　　　　　　　　　　　　　　　　　　　　　　　　　　　　　　　　　　　　　　　　　　　　　　　　　　　　　　　　　　　　　　　　　　　　　　　　　　　　　　　　　　　　　　　　　　　　　　　　　　　　　　　　　　　　　　　　　　　　　　　　　　　　　　　　　　　　　　　　　　　　　　　　　　　　　　　　　　　　　　　　　　　　　　　　　　　　　　　　　　　　　　　　　　　　　　　　　　　　　　　　　　　　　　　　　　　　　　　　　　　　　　　　　　　　　　　　　　　　　　　　　　　　　　　　　　　　　　　　　　　　　　　　　　　　　　　　　　　　　　　　　　　　　　　　　　　　　　　　　　　　　　　　　　　　　　　　　　　　　　　　　　　　　　　　　　　　　　　　　　　　　　　　　　　　　　　　　　　　　　　　　　　　　　　　　　　　　　　　　　　　　　　　　　　　　　　　　　　　　　　　　　　　　　　　　　　　　　　　　　　　　　　　　　　　　　　　　　　　　　　　　　　</a:t>
            </a:r>
          </a:p>
        </p:txBody>
      </p:sp>
      <p:sp>
        <p:nvSpPr>
          <p:cNvPr id="103" name="テキスト ボックス 102"/>
          <p:cNvSpPr txBox="1"/>
          <p:nvPr/>
        </p:nvSpPr>
        <p:spPr>
          <a:xfrm>
            <a:off x="6349315" y="3051576"/>
            <a:ext cx="2087952" cy="307777"/>
          </a:xfrm>
          <a:prstGeom prst="rect">
            <a:avLst/>
          </a:prstGeom>
          <a:noFill/>
          <a:ln w="15875">
            <a:solidFill>
              <a:schemeClr val="tx1"/>
            </a:solidFill>
          </a:ln>
        </p:spPr>
        <p:txBody>
          <a:bodyPr wrap="square" rtlCol="0" anchor="ctr" anchorCtr="0">
            <a:spAutoFit/>
          </a:bodyPr>
          <a:lstStyle/>
          <a:p>
            <a:pPr algn="ctr"/>
            <a:r>
              <a:rPr kumimoji="1" lang="ja-JP" altLang="en-US" sz="1200" dirty="0"/>
              <a:t>現況交通量調査　</a:t>
            </a:r>
            <a:r>
              <a:rPr kumimoji="1" lang="ja-JP" altLang="en-US" sz="1400" dirty="0"/>
              <a:t>　　　　　　　　　　　　　　　　　　　　　　　　　　　　　　　　　　　　　　　　　　　　　　　　　　　　　　　　　　　　　　　　　　　　　　　　　　　　　　　　　　　　　　　　　　　　　　　　　　　　　　　　　　　　　　　　　　　　　　　　　　　　　　　　　　　　　　　　　　　　　　　　　　　　　　　　　　　　　　　　　　　　　　　　　　　　　　　　　　　　　　　　　　　　　　　　　　　　　　　　　　　　　　　　　　　　　　　　　　　　　　　　　　　　　　　　　　　　　　　　　　　　　　　　　　　　　　　　　　　　　　　　　　　　　　　　　　　　　　　　　　　　　　　　　　　　　　　　　　　　　　　　　　　　　　　　　　　　　　　　　　　　　　　　　　　　　　　　　　　　　　　　　　　　　　　　　　　　　　　　　　　　　　　　　　　　　　　　　　　　　　　　　　　　　　　　　　　　　　　　　　　　　　　　　　　　　　　　　　　　　　　　　　　　　　　　　　　　　　　　　　　　　　　　　　　　　　　　　　　　　　　　　　　　　　　　　　　　　　　　　　　　　　　　　　　　　　　　　　　　　　　　　　　　　　　　　　　　　　　　　　　　　　　　　　　　　　　　　　　　　　　　　　　　　　　　　　　　　　　　　　　　　　　　　　　　　　　　　　　　　　　　　　　　　　　　　　　　　　　　　　　　　　　　　　　　　　　　　　　　　　　　　　　　　　　　　　　　　　　　　　　　　　　　　　　　　　　　　　　　　　　　　　　　　　　　　　　　　　　　　　　　　　　　　　　　　　　　　　　　　　　　　　　　　　　　　　　　　　　　　　　　　　　　　　　　　　　　　　　　　　　　　　　　　　　　　　　　　　　　　　　　　　　　　　　　　　　　　　　　　　　　　　　　　　　　　　　　　　　　　　　　　　　　　　　　　　　　　　　　　　　　　　　　　　　　　　　　　　　　　　　　　　　　　　　　　　　　　　　　　　　　　　　　　　　　　　　　　　　　　　　　　　　　　　　　　　　　　　　　　　　　　　　　　　　　　　　　　　　　　　　　　　　　　　　　　　　　　　　　　　　　　　　　　　　　　　　　　　　　　　　　　　　　　　　　　　　　　　　　　　　　　　　　　　　　　　　　　　　　　　　　　　　　　　　　　　　　　　　　　　　　　　　　　　　　　　　　　　　　　　　　　　　　　　　　　　　　　　　　　　　　　　　　　　　　　　　　　　　　　　　　　　　　　　　　　　　　　　　　　　　　　　　　　　　　　　　　　　　　　　　　　　　　　　　　　　　　　　　　　　　　　　　　　　　　　　　　　　　　　　　　　　　　　　　　　　　　　　　　　　　　　　　　　　　　　　　　　　　　　　　　　　　　　　　　　　　　　　　　　　　　　　　　　　　　　　　　　　　　　　　　　　　　　　　　　　　　　　　　　　　　　　　　　　　　　　　　　　　　　　　　　　　　　　　　　　　　　　　　　　　　　　　　　　　　　　　　　　　　　　　　　　　　　　　　　　　　　　　　　　　　　　　　　　　　　　　　　　　　　　　　　　　　　　　　　　　　　　　　　　　　　　　　　　　　　　　　　　　　　　　　　　　　　　　　　　　　　　　　　　　　　　　　　　　　　　　　　　　　　　　　　　　　　　　　　　　　　　　　　　　　　　　　　　　　　　　　　　　　　　　　　　　　　　　　　　　　　　　　　　　　　　　　　　　　　　　　　　　　　　　　　　　　　　　　　　　　　　　　　　　　　　　　　　　　　　　　　　　　　　　　　　　　　　　　　　　　　　　　　　　　　　　　　　　　　　　　　　　　　　　　　　　　　　　　　　　　　　　　　　　　　　　　　　　　　　　　　　　　　　　　　　　　　　　　　　　　　　　　　　　　　　　　　　　　　　　　　　　　　　　　　　　　　　　　　　　　　　　　　　　　　　　　　　　　　　　　　　　　　　　　　　　　　　　　　　　　　　　　　　　　　　　　　　　　　　　　　　　　　　　　　　　　　　　　　　　　　　　　　　　　　　　　　　　　　　　　　　　　　　　　　　　　　　　　　　　　　　　　　　　　　　　　　　　　　　　　　　　　　　　　　　　　　　　　　　　　　　　　　　　　　　　　　　　　　　　　　　　　　　　　　　　　　　　　　　　　　　　　　　　　　　　　　　　　　　　　　　　　　　　　　　　　　　　　　　　　　　　　　　　　　　　　　　　　　　　　　　　　　　　　　　　　　　　　　　　　　　　　　　　　　　　　　　　　　　　　　　　　　　　　　　　　　　　　　　　　　　　　　　　　　　　　　　　　　　　　　　　　　　　　　　　　　　　　　　　　　　　　　　　　　　　　　　　　　　　　　　　　　　　　　　　　　　　　　　　　　　　　　　　　　　　　　　　　　　　</a:t>
            </a:r>
          </a:p>
        </p:txBody>
      </p:sp>
      <p:cxnSp>
        <p:nvCxnSpPr>
          <p:cNvPr id="11" name="直線コネクタ 10"/>
          <p:cNvCxnSpPr/>
          <p:nvPr/>
        </p:nvCxnSpPr>
        <p:spPr>
          <a:xfrm>
            <a:off x="5314388" y="3123584"/>
            <a:ext cx="1034927"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a:off x="5523861" y="2770210"/>
            <a:ext cx="615979" cy="938719"/>
          </a:xfrm>
          <a:prstGeom prst="rect">
            <a:avLst/>
          </a:prstGeom>
          <a:noFill/>
          <a:ln>
            <a:noFill/>
          </a:ln>
        </p:spPr>
        <p:txBody>
          <a:bodyPr wrap="square" tIns="0" rtlCol="0" anchor="ctr" anchorCtr="0">
            <a:spAutoFit/>
          </a:bodyPr>
          <a:lstStyle/>
          <a:p>
            <a:r>
              <a:rPr lang="en-US" altLang="ja-JP" sz="4000" dirty="0">
                <a:solidFill>
                  <a:srgbClr val="FF0000"/>
                </a:solidFill>
              </a:rPr>
              <a:t>×</a:t>
            </a:r>
            <a:r>
              <a:rPr kumimoji="1" lang="ja-JP" altLang="en-US" dirty="0"/>
              <a:t>　　　　　　　　　　　　　　　　　　　　　　　　　　　　　　　　　　　　　　　　　　　　　　　　　　　　　　　　　　　　　　　　　　　　　　　　　　　　　　　　　　　　　　　　　　　　　　　　　　　　　　　　　　　　　　　　　　　　　　　　　　　　　　　　　　　　　　　　　　　　　　　　　　　　　　　　　　　　　　　　　　　　　　　　　　　　　　　　　　　　　　　　　　　　　　　　　　　　　　　　　　　　　　　　　　　　　　　　　　　　　　　　　　　　　　　　　　　　　　　　　　　　　　　　　　　　　　　　　　　　　　　　　　　　　　　　　　　　　　　　　　　　　　　　　　　　　　　　　　　　　　　　　　　　　　　　　　　　　　　　　　　　　　　　　　　　　　　　　　　　　　　　　　　　　　　　　　　　　　　　　　　　　　　　　　　　　　　　　　　　　　　　　　　　　　　　　　　　　　　　　　　　　　　　　　　　　　　　　　　　　　　　　　　　　　　　　　　　　　　　　　　　　　　　　　　　　　　　　　　　　　　　　　　　　　　　　　　　　　　　　　　　　　　　　　　　　　　　　　　　　　　　　　　　　　　　　　　　　　　　　　　　　　　　　　　　　　　　　　　　　　　　　　　　　　　　　　　　　　　　　　　　　　　　　　　　　　　　　　　　　　　　　　　　　　　　　　　　　　　　　　　　　　　　　　　　　　　　　　　　　　　　　　　　　　　　　　　　　　　　　　　　　　　　　　　　　　　　　　　　　　　　　　　　　　　　　　　　　　　　　　　　　　　　　　　　　　　　　　　　　　　　　　　　　　　　　　　　　　　　　　　　　　　　　　　　　　　　　　　　　　　　　　　　　　　　　　　　　　　　　　　　　　　　　　　　　　　　　　　　　　　　　　　　　　　　　　　　　　　　　　　　　　　　　　　　　　　　　　　　　　　　　　　　　　　　　　　　　　　　　　　　　　　　　　　　　　　　　　　　　　　　　　　　　　　　　　　　　　　　　　　　　　　　　　　　　　　　　　　　　　　　　　　　　　　　　　　　　　　　　　　　　　　　　　　　　　　　　　　　　　　　　　　　　　　　　　　　　　　　　　　　　　　　　　　　　　　　　　　　　　　　　　　　　　　　　　　　　　　　　　　　　　　　　　　　　　　　　　　　　　　　　　　　　　　　　　　　　　　　　　　　　　　　　　　　　　　　　　　　　　　　　　　　　　　　　　　　　　　　　　　　　　　　　　　　　　　　　　　　　　　　　　　　　　　　　　　　　　　　　　　　　　　　　　　　　　　　　　　　　　　　　　　　　　　　　　　　　　　　　　　　　　　　　　　　　　　　　　　　　　　　　　　　　　　　　　　　　　　　　　　　　　　　　　　　　　　　　　　　　　　　　　　　　　　　　　　　　　　　　　　　　　　　　　　　　　　　　　　　　　　　　　　　　　　　　　　　　　　　　　　　　　　　　　　　　　　　　　　　　　　　　　　　　　　　　　　　　　　　　　　　　　　　　　　　　　　　　　　　　　　　　　　　　　　　　　　　　　　　　　　　　　　　　　　　　　　　　　　　　　　　　　　　　　　　　　　　　　　　　　　　　　　　　　　　　　　　　　　　　　　　　　　　　　　　　　　　　　　　　　　　　　　　　　　　　　　　　　　　　　　　　　　　　　　　　　　　　　　　　　　　　　　　　　　　　　　　　　　　　　　　　　　　　　　　　　　　　　　　　　　　　　　　　　　　　　　　　　　　　　　　　　　　　　　　　　　　　　　　　　　　　　　　　　　　　　　　　　　　　　　　　　　　　　　　　　　　　　　　　　　　　　　　　　　　　　　　　　　　　　　　　　　　　　　　　　　　　　　　　　　　　　　　　　　　　　　　　　　　　　　　　　　　　　　　　　　　　　　　　　　　　　　　　　　　　　　　　　　　　　　　　　　　　　　　　　　　　　　　　　　　　　　　　　　　　　　　　　　　　　　　　　　　　　　　　　　　　　　　　　　　　　　　　　　　　　　　　　　　　　　　　　　　　　　　　　　　　　　　　　　　　　　　　　　　　　　　　　　　　　　　　　　　　　　　　　　　　　　　　　　　　　　　　　　　　　　　　　　　　　　　　　　　　　　　　　　　　　　　　　　　　　　　　　　　　　　　　　　　　　　　　　　　　　　　　　　　　　　　　　　　　　　　　　　　　　　　　　　　　　　　　　　　　　　　　　　　　　　　　　　　　　　　　　　　　　　　　　　　　　　　　　　　　　　　　　　　　　　　　　　　　　　　　　　　　　　　　　　　　　　　　　　　　　　　　　　　　　　　　　　　　　　　　　　　　　　　　　　　　　　　　　　　　　　　　　　　　　　　　　　　　　　　　　　　　　　　　　　　　　　　　　　　　　　　</a:t>
            </a:r>
          </a:p>
        </p:txBody>
      </p:sp>
      <p:sp>
        <p:nvSpPr>
          <p:cNvPr id="110" name="テキスト ボックス 109"/>
          <p:cNvSpPr txBox="1"/>
          <p:nvPr/>
        </p:nvSpPr>
        <p:spPr>
          <a:xfrm>
            <a:off x="6205299" y="3574796"/>
            <a:ext cx="2376264" cy="461665"/>
          </a:xfrm>
          <a:prstGeom prst="rect">
            <a:avLst/>
          </a:prstGeom>
          <a:noFill/>
          <a:ln w="15875">
            <a:noFill/>
          </a:ln>
        </p:spPr>
        <p:txBody>
          <a:bodyPr wrap="square" rtlCol="0" anchor="ctr" anchorCtr="0">
            <a:spAutoFit/>
          </a:bodyPr>
          <a:lstStyle/>
          <a:p>
            <a:pPr algn="ctr"/>
            <a:r>
              <a:rPr kumimoji="1" lang="ja-JP" altLang="en-US" sz="1200" dirty="0"/>
              <a:t>現況交通量調査結果</a:t>
            </a:r>
            <a:endParaRPr kumimoji="1" lang="en-US" altLang="ja-JP" sz="1200" dirty="0"/>
          </a:p>
          <a:p>
            <a:pPr algn="ctr"/>
            <a:r>
              <a:rPr kumimoji="1" lang="ja-JP" altLang="en-US" sz="1200" dirty="0"/>
              <a:t>を方向別交通量のベースとする　　　　　　　　　　　　　　　　　　　　　　　　　　　　　　　　　　　　　　　　　　　　　　　　　　　　　　　　　　　　　　　　　　　　　　　　　　　　　　　　　　　　　　　　　　　　　　　　　　　　　　　　　　　　　　　　　　　　　　　　　　　　　　　　　　　　　　　　　　　　　　　　　　　　　　　　　　　　　　　　　　　　　　　　　　　　　　　　　　　　　　　　　　　　　　　　　　　　　　　　　　　　　　　　　　　　　　　　　　　　　　　　　　　　　　　　　　　　　　　　　　　　　　　　　　　　　　　　　　　　　　　　　　　　　　　　　　　　　　　　　　　　　　　　　　　　　　　　　　　　　　　　　　　　　　　　　　　　　　　　　　　　　　　　　　　　　　　　　　　　　　　　　　　　　　　　　　　　　　　　　　　　　　　　　　　　　　　　　　　　　　　　　　　　　　　　　　　　　　　　　　　　　　　　　　　　　　　　　　　　　　　　　　　　　　　　　　　　　　　　　　　　　　　　　　　　　　　　　　　　　　　　　　　　　　　　　　　　　　　　　　　　　　　　　　　　　　　　　　　　　　　　　　　　　　　　　　　　　　　　　　　　　　　　　　　　　　　　　　　　　　　　　　　　　　　　　　　　　　　　　　　　　　　　　　　　　　　　　　　　　　　　　　　　　　　　　　　　　　　　　　　　　　　　　　　　　　　　　　　　　　　　　　　　　　　　　　　　　　　　　　　　　　　　　　　　　　　　　　　　　　　　　　　　　　　　　　　　　　　　　　　　　　　　　　　　　　　　　　　　　　　　　　　　　　　　　　　　　　　　　　　　　　　　　　　　　　　　　　　　　　　　　　　　　　　　　　　　　　　　　　　　　　　　　　　　　　　　　　　　　　　　　　　　　　　　　　　　　　　　　　　　　　　　　　　　　　　　　　　　　　　　　　　　　　　　　　　　　　　　　　　　　　　　　　　　　　　　　　　　　　　　　　　　　　　　　　　　　　　　　　　　　　　　　　　　　　　　　　　　　　　　　　　　　　　　　　　　　　　　　　　　　　　　　　　　　　　　　　　　　　　　　　　　　　　　　　　　　　　　　　　　　　　　　　　　　　　　　　　　　　　　　　　　　　　　　　　　　　　　　　　　　　　　　　　　　　　　　　　　　　　　　　　　　　　　　　　　　　　　　　　　　　　　　　　　　　　　　　　　　　　　　　　　　　　　　　　　　　　　　　　　　　　　　　　　　　　　　　　　　　　　　　　　　　　　　　　　　　　　　　　　　　　　　　　　　　　　　　　　　　　　　　　　　　　　　　　　　　　　　　　　　　　　　　　　　　　　　　　　　　　　　　　　　　　　　　　　　　　　　　　　　　　　　　　　　　　　　　　　　　　　　　　　　　　　　　　　　　　　　　　　　　　　　　　　　　　　　　　　　　　　　　　　　　　　　　　　　　　　　　　　　　　　　　　　　　　　　　　　　　　　　　　　　　　　　　　　　　　　　　　　　　　　　　　　　　　　　　　　　　　　　　　　　　　　　　　　　　　　　　　　　　　　　　　　　　　　　　　　　　　　　　　　　　　　　　　　　　　　　　　　　　　　　　　　　　　　　　　　　　　　　　　　　　　　　　　　　　　　　　　　　　　　　　　　　　　　　　　　　　　　　　　　　　　　　　　　　　　　　　　　　　　　　　　　　　　　　　　　　　　　　　　　　　　　　　　　　　　　　　　　　　　　　　　　　　　　　　　　　　　　　　　　　　　　　　　　　　　　　　　　　　　　　　　　　　　　　　　　　　　　　　　　　　　　　　　　　　　　　　　　　　　　　　　　　　　　　　　　　　　　　　　　　　　　　　　　　　　　　　　　　　　　　　　　　　　　　　　　　　　　　　　　　　　　　　　　　　　　　　　　　　　　　　　　　　　　　　　　　　　　　　　　　　　　　　　　　　　　　　　　　　　　　　　　　　　　　　　　　　　　　　　　　　　　　　　　　　　　　　　　　　　　　　　　　　　　　　　　　　　　　　　　　　　　　　　　　　　　　　　　　　　　　　　　　　　　　　　　　　　　　　　　　　　　　　　　　　　　　　　　　　　　　　　　　　　　　　　　　　　　　　　　　　　　　　　　　　　　　　　　　　　　　　　　　　　　　　　　　　　　　　　　　　　　　　　　　　　　　　　　　　　　　　　　　　　　　　　　　　　　　　　　　　　　　　　　　　　　　　　　　　　　　　　　　　　　　　　　　　　　　　　　　　　　　　　　　　　　　　　　　　　　　　　　　　　　　　　　　　　　　　　　　　　　　　　　　　　　　　　　　　　　　　　　　　　　　　　　　　　　　　　　　　　　　　　　　　　　　　　　　　　　　　　　　　　　　　　　　　　　　　　　　　　　　　　　</a:t>
            </a:r>
          </a:p>
        </p:txBody>
      </p:sp>
      <p:cxnSp>
        <p:nvCxnSpPr>
          <p:cNvPr id="13" name="直線コネクタ 12"/>
          <p:cNvCxnSpPr>
            <a:stCxn id="103" idx="2"/>
            <a:endCxn id="110" idx="0"/>
          </p:cNvCxnSpPr>
          <p:nvPr/>
        </p:nvCxnSpPr>
        <p:spPr>
          <a:xfrm>
            <a:off x="7393291" y="3359353"/>
            <a:ext cx="140" cy="215443"/>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3082280" y="3574796"/>
            <a:ext cx="2376264" cy="461665"/>
          </a:xfrm>
          <a:prstGeom prst="rect">
            <a:avLst/>
          </a:prstGeom>
          <a:noFill/>
          <a:ln w="15875">
            <a:noFill/>
          </a:ln>
        </p:spPr>
        <p:txBody>
          <a:bodyPr wrap="square" rtlCol="0" anchor="ctr" anchorCtr="0">
            <a:spAutoFit/>
          </a:bodyPr>
          <a:lstStyle/>
          <a:p>
            <a:pPr algn="ctr"/>
            <a:r>
              <a:rPr kumimoji="1" lang="ja-JP" altLang="en-US" sz="1200" dirty="0"/>
              <a:t>施工パターン</a:t>
            </a:r>
            <a:r>
              <a:rPr lang="ja-JP" altLang="en-US" sz="1200" dirty="0"/>
              <a:t>毎の交通変動は</a:t>
            </a:r>
            <a:endParaRPr lang="en-US" altLang="ja-JP" sz="1200" dirty="0"/>
          </a:p>
          <a:p>
            <a:pPr algn="ctr"/>
            <a:r>
              <a:rPr kumimoji="1" lang="ja-JP" altLang="en-US" sz="1200" dirty="0"/>
              <a:t>交通量推計の結果を用いる　　　　　　　　　　　　　　　　　　　　　　　　　　　　　　　　　　　　　　　　　　　　　　　　　　　　　　　　　　　　　　　　　　　　　　　　　　　　　　　　　　　　　　　　　　　　　　　　　　　　　　　　　　　　　　　　　　　　　　　　　　　　　　　　　　　　　　　　　　　　　　　　　　　　　　　　　　　　　　　　　　　　　　　　　　　　　　　　　　　　　　　　　　　　　　　　　　　　　　　　　　　　　　　　　　　　　　　　　　　　　　　　　　　　　　　　　　　　　　　　　　　　　　　　　　　　　　　　　　　　　　　　　　　　　　　　　　　　　　　　　　　　　　　　　　　　　　　　　　　　　　　　　　　　　　　　　　　　　　　　　　　　　　　　　　　　　　　　　　　　　　　　　　　　　　　　　　　　　　　　　　　　　　　　　　　　　　　　　　　　　　　　　　　　　　　　　　　　　　　　　　　　　　　　　　　　　　　　　　　　　　　　　　　　　　　　　　　　　　　　　　　　　　　　　　　　　　　　　　　　　　　　　　　　　　　　　　　　　　　　　　　　　　　　　　　　　　　　　　　　　　　　　　　　　　　　　　　　　　　　　　　　　　　　　　　　　　　　　　　　　　　　　　　　　　　　　　　　　　　　　　　　　　　　　　　　　　　　　　　　　　　　　　　　　　　　　　　　　　　　　　　　　　　　　　　　　　　　　　　　　　　　　　　　　　　　　　　　　　　　　　　　　　　　　　　　　　　　　　　　　　　　　　　　　　　　　　　　　　　　　　　　　　　　　　　　　　　　　　　　　　　　　　　　　　　　　　　　　　　　　　　　　　　　　　　　　　　　　　　　　　　　　　　　　　　　　　　　　　　　　　　　　　　　　　　　　　　　　　　　　　　　　　　　　　　　　　　　　　　　　　　　　　　　　　　　　　　　　　　　　　　　　　　　　　　　　　　　　　　　　　　　　　　　　　　　　　　　　　　　　　　　　　　　　　　　　　　　　　　　　　　　　　　　　　　　　　　　　　　　　　　　　　　　　　　　　　　　　　　　　　　　　　　　　　　　　　　　　　　　　　　　　　　　　　　　　　　　　　　　　　　　　　　　　　　　　　　　　　　　　　　　　　　　　　　　　　　　　　　　　　　　　　　　　　　　　　　　　　　　　　　　　　　　　　　　　　　　　　　　　　　　　　　　　　　　　　　　　　　　　　　　　　　　　　　　　　　　　　　　　　　　　　　　　　　　　　　　　　　　　　　　　　　　　　　　　　　　　　　　　　　　　　　　　　　　　　　　　　　　　　　　　　　　　　　　　　　　　　　　　　　　　　　　　　　　　　　　　　　　　　　　　　　　　　　　　　　　　　　　　　　　　　　　　　　　　　　　　　　　　　　　　　　　　　　　　　　　　　　　　　　　　　　　　　　　　　　　　　　　　　　　　　　　　　　　　　　　　　　　　　　　　　　　　　　　　　　　　　　　　　　　　　　　　　　　　　　　　　　　　　　　　　　　　　　　　　　　　　　　　　　　　　　　　　　　　　　　　　　　　　　　　　　　　　　　　　　　　　　　　　　　　　　　　　　　　　　　　　　　　　　　　　　　　　　　　　　　　　　　　　　　　　　　　　　　　　　　　　　　　　　　　　　　　　　　　　　　　　　　　　　　　　　　　　　　　　　　　　　　　　　　　　　　　　　　　　　　　　　　　　　　　　　　　　　　　　　　　　　　　　　　　　　　　　　　　　　　　　　　　　　　　　　　　　　　　　　　　　　　　　　　　　　　　　　　　　　　　　　　　　　　　　　　　　　　　　　　　　　　　　　　　　　　　　　　　　　　　　　　　　　　　　　　　　　　　　　　　　　　　　　　　　　　　　　　　　　　　　　　　　　　　　　　　　　　　　　　　　　　　　　　　　　　　　　　　　　　　　　　　　　　　　　　　　　　　　　　　　　　　　　　　　　　　　　　　　　　　　　　　　　　　　　　　　　　　　　　　　　　　　　　　　　　　　　　　　　　　　　　　　　　　　　　　　　　　　　　　　　　　　　　　　　　　　　　　　　　　　　　　　　　　　　　　　　　　　　　　　　　　　　　　　　　　　　　　　　　　　　　　　　　　　　　　　　　　　　　　　　　　　　　　　　　　　　　　　　　　　　　　　　　　　　　　　　　　　　　　　　　　　　　　　　　　　　　　　　　　　　　　　　　　　　　　　　　　　　　　　　　　　　　　　　　　　　　　　　　　　　　　　　　　　　　　　　　　　　　　　　　　　　　　　　　　　　　　　　　　　　　　　　　　　　　　　　　　　　　　　　　　　　　　　　　　　　　　　　　　　　　　　　　　　　　　　　　　　　　　　　　　　　　　　　　　　　　　　　　　　　　　　　　　　　　　　　　　　　　</a:t>
            </a:r>
          </a:p>
        </p:txBody>
      </p:sp>
      <p:cxnSp>
        <p:nvCxnSpPr>
          <p:cNvPr id="113" name="直線コネクタ 112"/>
          <p:cNvCxnSpPr>
            <a:endCxn id="111" idx="0"/>
          </p:cNvCxnSpPr>
          <p:nvPr/>
        </p:nvCxnSpPr>
        <p:spPr>
          <a:xfrm>
            <a:off x="4270272" y="3359353"/>
            <a:ext cx="140" cy="215443"/>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フリーフォーム 16"/>
          <p:cNvSpPr/>
          <p:nvPr/>
        </p:nvSpPr>
        <p:spPr>
          <a:xfrm>
            <a:off x="4261404" y="4037109"/>
            <a:ext cx="2087637" cy="759178"/>
          </a:xfrm>
          <a:custGeom>
            <a:avLst/>
            <a:gdLst>
              <a:gd name="connsiteX0" fmla="*/ 0 w 2456597"/>
              <a:gd name="connsiteY0" fmla="*/ 0 h 348018"/>
              <a:gd name="connsiteX1" fmla="*/ 0 w 2456597"/>
              <a:gd name="connsiteY1" fmla="*/ 348018 h 348018"/>
              <a:gd name="connsiteX2" fmla="*/ 2456597 w 2456597"/>
              <a:gd name="connsiteY2" fmla="*/ 348018 h 348018"/>
            </a:gdLst>
            <a:ahLst/>
            <a:cxnLst>
              <a:cxn ang="0">
                <a:pos x="connsiteX0" y="connsiteY0"/>
              </a:cxn>
              <a:cxn ang="0">
                <a:pos x="connsiteX1" y="connsiteY1"/>
              </a:cxn>
              <a:cxn ang="0">
                <a:pos x="connsiteX2" y="connsiteY2"/>
              </a:cxn>
            </a:cxnLst>
            <a:rect l="l" t="t" r="r" b="b"/>
            <a:pathLst>
              <a:path w="2456597" h="348018">
                <a:moveTo>
                  <a:pt x="0" y="0"/>
                </a:moveTo>
                <a:lnTo>
                  <a:pt x="0" y="348018"/>
                </a:lnTo>
                <a:lnTo>
                  <a:pt x="2456597" y="348018"/>
                </a:lnTo>
              </a:path>
            </a:pathLst>
          </a:custGeom>
          <a:noFill/>
          <a:ln w="12700">
            <a:solidFill>
              <a:schemeClr val="tx1"/>
            </a:solidFill>
            <a:miter lim="8000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p:cNvSpPr txBox="1"/>
          <p:nvPr/>
        </p:nvSpPr>
        <p:spPr>
          <a:xfrm>
            <a:off x="3543009" y="4821798"/>
            <a:ext cx="2840538" cy="461665"/>
          </a:xfrm>
          <a:prstGeom prst="rect">
            <a:avLst/>
          </a:prstGeom>
          <a:noFill/>
          <a:ln w="15875">
            <a:noFill/>
          </a:ln>
        </p:spPr>
        <p:txBody>
          <a:bodyPr wrap="square" rtlCol="0" anchor="ctr" anchorCtr="0">
            <a:spAutoFit/>
          </a:bodyPr>
          <a:lstStyle/>
          <a:p>
            <a:pPr algn="ctr"/>
            <a:r>
              <a:rPr kumimoji="1" lang="ja-JP" altLang="en-US" sz="1200" dirty="0"/>
              <a:t>通行制限を踏まえて</a:t>
            </a:r>
            <a:endParaRPr kumimoji="1" lang="en-US" altLang="ja-JP" sz="1200" dirty="0"/>
          </a:p>
          <a:p>
            <a:pPr algn="ctr"/>
            <a:r>
              <a:rPr kumimoji="1" lang="ja-JP" altLang="en-US" sz="1200" dirty="0"/>
              <a:t>断面交通量の変化量（変化率）を乗ずる　　　　　　　　　　　　　　　　　　　　　　　　　　　　　　　　　　　　　　　　　　　　　　　　　　　　　　　　　　　　　　　　　　　　　　　　　　　　　　　　　　　　　　　　　　　　　　　　　　　　　　　　　　　　　　　　　　　　　　　　　　　　　　　　　　　　　　　　　　　　　　　　　　　　　　　　　　　　　　　　　　　　　　　　　　　　　　　　　　　　　　　　　　　　　　　　　　　　　　　　　　　　　　　　　　　　　　　　　　　　　　　　　　　　　　　　　　　　　　　　　　　　　　　　　　　　　　　　　　　　　　　　　　　　　　　　　　　　　　　　　　　　　　　　　　　　　　　　　　　　　　　　　　　　　　　　　　　　　　　　　　　　　　　　　　　　　　　　　　　　　　　　　　　　　　　　　　　　　　　　　　　　　　　　　　　　　　　　　　　　　　　　　　　　　　　　　　　　　　　　　　　　　　　　　　　　　　　　　　　　　　　　　　　　　　　　　　　　　　　　　　　　　　　　　　　　　　　　　　　　　　　　　　　　　　　　　　　　　　　　　　　　　　　　　　　　　　　　　　　　　　　　　　　　　　　　　　　　　　　　　　　　　　　　　　　　　　　　　　　　　　　　　　　　　　　　　　　　　　　　　　　　　　　　　　　　　　　　　　　　　　　　　　　　　　　　　　　　　　　　　　　　　　　　　　　　　　　　　　　　　　　　　　　　　　　　　　　　　　　　　　　　　　　　　　　　　　　　　　　　　　　　　　　　　　　　　　　　　　　　　　　　　　　　　　　　　　　　　　　　　　　　　　　　　　　　　　　　　　　　　　　　　　　　　　　　　　　　　　　　　　　　　　　　　　　　　　　　　　　　　　　　　　　　　　　　　　　　　　　　　　　　　　　　　　　　　　　　　　　　　　　　　　　　　　　　　　　　　　　　　　　　　　　　　　　　　　　　　　　　　　　　　　　　　　　　　　　　　　　　　　　　　　　　　　　　　　　　　　　　　　　　　　　　　　　　　　　　　　　　　　　　　　　　　　　　　　　　　　　　　　　　　　　　　　　　　　　　　　　　　　　　　　　　　　　　　　　　　　　　　　　　　　　　　　　　　　　　　　　　　　　　　　　　　　　　　　　　　　　　　　　　　　　　　　　　　　　　　　　　　　　　　　　　　　　　　　　　　　　　　　　　　　　　　　　　　　　　　　　　　　　　　　　　　　　　　　　　　　　　　　　　　　　　　　　　　　　　　　　　　　　　　　　　　　　　　　　　　　　　　　　　　　　　　　　　　　　　　　　　　　　　　　　　　　　　　　　　　　　　　　　　　　　　　　　　　　　　　　　　　　　　　　　　　　　　　　　　　　　　　　　　　　　　　　　　　　　　　　　　　　　　　　　　　　　　　　　　　　　　　　　　　　　　　　　　　　　　　　　　　　　　　　　　　　　　　　　　　　　　　　　　　　　　　　　　　　　　　　　　　　　　　　　　　　　　　　　　　　　　　　　　　　　　　　　　　　　　　　　　　　　　　　　　　　　　　　　　　　　　　　　　　　　　　　　　　　　　　　　　　　　　　　　　　　　　　　　　　　　　　　　　　　　　　　　　　　　　　　　　　　　　　　　　　　　　　　　　　　　　　　　　　　　　　　　　　　　　　　　　　　　　　　　　　　　　　　　　　　　　　　　　　　　　　　　　　　　　　　　　　　　　　　　　　　　　　　　　　　　　　　　　　　　　　　　　　　　　　　　　　　　　　　　　　　　　　　　　　　　　　　　　　　　　　　　　　　　　　　　　　　　　　　　　　　　　　　　　　　　　　　　　　　　　　　　　　　　　　　　　　　　　　　　　　　　　　　　　　　　　　　　　　　　　　　　　　　　　　　　　　　　　　　　　　　　　　　　　　　　　　　　　　　　　　　　　　　　　　　　　　　　　　　　　　　　　　　　　　　　　　　　　　　　　　　　　　　　　　　　　　　　　　　　　　　　　　　　　　　　　　　　　　　　　　　　　　　　　　　　　　　　　　　　　　　　　　　　　　　　　　　　　　　　　　　　　　　　　　　　　　　　　　　　　　　　　　　　　　　　　　　　　　　　　　　　　　　　　　　　　　　　　　　　　　　　　　　　　　　　　　　　　　　　　　　　　　　　　　　　　　　　　　　　　　　　　　　　　　　　　　　　　　　　　　　　　　　　　　　　　　　　　　　　　　　　　　　　　　　　　　　　　　　　　　　　　　　　　　　　　　　　　　　　　　　　　　　　　　　　　　　　　　　　　　　　　　　　　　　　　　　　　　　　　　　　　　　　　　　　　　　　　　　　　　　　　　　　　　　　　　　　　　　　　　　　　　　　　　　　　　　　　　　　　　　　　　　　　　　　　　　　　　　　　　　　　　　　　</a:t>
            </a:r>
          </a:p>
        </p:txBody>
      </p:sp>
      <p:sp>
        <p:nvSpPr>
          <p:cNvPr id="120" name="テキスト ボックス 119"/>
          <p:cNvSpPr txBox="1"/>
          <p:nvPr/>
        </p:nvSpPr>
        <p:spPr>
          <a:xfrm>
            <a:off x="6349041" y="4578891"/>
            <a:ext cx="2087952" cy="523220"/>
          </a:xfrm>
          <a:prstGeom prst="rect">
            <a:avLst/>
          </a:prstGeom>
          <a:noFill/>
          <a:ln w="22225">
            <a:solidFill>
              <a:schemeClr val="tx1"/>
            </a:solidFill>
          </a:ln>
        </p:spPr>
        <p:txBody>
          <a:bodyPr wrap="square" rtlCol="0" anchor="ctr" anchorCtr="0">
            <a:spAutoFit/>
          </a:bodyPr>
          <a:lstStyle/>
          <a:p>
            <a:pPr algn="ctr"/>
            <a:r>
              <a:rPr kumimoji="1" lang="ja-JP" altLang="en-US" sz="1400" dirty="0"/>
              <a:t>施工時方向別交通量の推定値　　　　　　　　　　　　　　　　　　　　　　　　　　　　　　　　　　　　　　　　　　　　　　　　　　　　　　　　　　　　　　　　　　　　　　　　　　　　　　　　　　　　　　　　　　　　　　　　　　　　　　　　　　　　　　　　　　　　　　　　　　　　　　　　　　　　　　　　　　　　　　　　　　　　　　　　　　　　　　　　　　　　　　　　　　　　　　　　　　　　　　　　　　　　　　　　　　　　　　　　　　　　　　　　　　　　　　　　　　　　　　　　　　　　　　　　　　　　　　　　　　　　　　　　　　　　　　　　　　　　　　　　　　　　　　　　　　　　　　　　　　　　　　　　　　　　　　　　　　　　　　　　　　　　　　　　　　　　　　　　　　　　　　　　　　　　　　　　　　　　　　　　　　　　　　　　　　　　　　　　　　　　　　　　　　　　　　　　　　　　　　　　　　　　　　　　　　　　　　　　　　　　　　　　　　　　　　　　　　　　　　　　　　　　　　　　　　　　　　　　　　　　　　　　　　　　　　　　　　　　　　　　　　　　　　　　　　　　　　　　　　　　　　　　　　　　　　　　　　　　　　　　　　　　　　　　　　　　　　　　　　　　　　　　　　　　　　　　　　　　　　　　　　　　　　　　　　　　　　　　　　　　　　　　　　　　　　　　　　　　　　　　　　　　　　　　　　　　　　　　　　　　　　　　　　　　　　　　　　　　　　　　　　　　　　　　　　　　　　　　　　　　　　　　　　　　　　　　　　　　　　　　　　　　　　　　　　　　　　　　　　　　　　　　　　　　　　　　　　　　　　　　　　　　　　　　　　　　　　　　　　　　　　　　　　　　　　　　　　　　　　　　　　　　　　　　　　　　　　　　　　　　　　　　　　　　　　　　　　　　　　　　　　　　　　　　　　　　　　　　　　　　　　　　　　　　　　　　　　　　　　　　　　　　　　　　　　　　　　　　　　　　　　　　　　　　　　　　　　　　　　　　　　　　　　　　　　　　　　　　　　　　　　　　　　　　　　　　　　　　　　　　　　　　　　　　　　　　　　　　　　　　　　　　　　　　　　　　　　　　　　　　　　　　　　　　　　　　　　　　　　　　　　　　　　　　　　　　　　　　　　　　　　　　　　　　　　　　　　　　　　　　　　　　　　　　　　　　　　　　　　　　　　　　　　　　　　　　　　　　　　　　　　　　　　　　　　　　　　　　　　　　　　　　　　　　　　　　　　　　　　　　　　　　　　　　　　　　　　　　　　　　　　　　　　　　　　　　　　　　　　　　　　　　　　　　　　　　　　　　　　　　　　　　　　　　　　　　　　　　　　　　　　　　　　　　　　　　　　　　　　　　　　　　　　　　　　　　　　　　　　　　　　　　　　　　　　　　　　　　　　　　　　　　　　　　　　　　　　　　　　　　　　　　　　　　　　　　　　　　　　　　　　　　　　　　　　　　　　　　　　　　　　　　　　　　　　　　　　　　　　　　　　　　　　　　　　　　　　　　　　　　　　　　　　　　　　　　　　　　　　　　　　　　　　　　　　　　　　　　　　　　　　　　　　　　　　　　　　　　　　　　　　　　　　　　　　　　　　　　　　　　　　　　　　　　　　　　　　　　　　　　　　　　　　　　　　　　　　　　　　　　　　　　　　　　　　　　　　　　　　　　　　　　　　　　　　　　　　　　　　　　　　　　　　　　　　　　　　　　　　　　　　　　　　　　　　　　　　　　　　　　　　　　　　　　　　　　　　　　　　　　　　　　　　　　　　　　　　　　　　　　　　　　　　　　　　　　　　　　　　　　　　　　　　　　　　　　　　　　　　　　　　　　　　　　　　　　　　　　　　　　　　　　　　　　　　　　　　　　　　　　　　　　　　　　　　　　　　　　　　　　　　　　　　　　　　　　　　　　　　　　　　　　　　　　　　　　　　　　　　　　　　　　　　　　　　　　　　　　　　　　　　　　　　　　　　　　　　　　　　　　　　　　　　　　　　　　　　　　　　　　　　　　　　　　　　　　　　　　　　　　　　　　　　　　　　　　　　　　　　　　　　　　　　　　　　　　　　　　　　　　　　　　　　　　　　　　　　　　　　　　　　　　　　　　　　　　　　　　　　　　　　　　　　　　　　　　　　　　　　　　　　　　　　　　　　　　　　　　　　　　　　　　　　　　　　　　　　　　　　　　　　　　　　　　　　　　　　　　　　　　　　　　　　　　　　　　　　　　　　　　　　　　　　　　　　　　　　　　　　　　　　　　　　　　　　　　　　　　　　　　　　　　　　　　　　　　　　　　　　　　　　　　　　　　　　　　　　　　　　　　　　　　　　　　　　　　　　　　　　　　　　　　　　　　　　　　　　　　　　　　　　　　　　　　　　　　　　　　　　　　　　　　　　　　</a:t>
            </a:r>
          </a:p>
        </p:txBody>
      </p:sp>
      <p:cxnSp>
        <p:nvCxnSpPr>
          <p:cNvPr id="123" name="直線コネクタ 122"/>
          <p:cNvCxnSpPr>
            <a:stCxn id="110" idx="2"/>
            <a:endCxn id="120" idx="0"/>
          </p:cNvCxnSpPr>
          <p:nvPr/>
        </p:nvCxnSpPr>
        <p:spPr>
          <a:xfrm flipH="1">
            <a:off x="7393017" y="4036461"/>
            <a:ext cx="414" cy="54243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テキスト ボックス 124"/>
          <p:cNvSpPr txBox="1"/>
          <p:nvPr/>
        </p:nvSpPr>
        <p:spPr>
          <a:xfrm>
            <a:off x="6349041" y="5765689"/>
            <a:ext cx="2087952" cy="307777"/>
          </a:xfrm>
          <a:prstGeom prst="rect">
            <a:avLst/>
          </a:prstGeom>
          <a:noFill/>
          <a:ln w="15875">
            <a:solidFill>
              <a:schemeClr val="tx1"/>
            </a:solidFill>
          </a:ln>
        </p:spPr>
        <p:txBody>
          <a:bodyPr wrap="square" rtlCol="0" anchor="ctr" anchorCtr="0">
            <a:spAutoFit/>
          </a:bodyPr>
          <a:lstStyle/>
          <a:p>
            <a:pPr algn="ctr"/>
            <a:r>
              <a:rPr kumimoji="1" lang="ja-JP" altLang="en-US" sz="1200" dirty="0"/>
              <a:t>交差点交通需要率の評価　　　　</a:t>
            </a:r>
            <a:r>
              <a:rPr kumimoji="1" lang="ja-JP" altLang="en-US" sz="1400" dirty="0"/>
              <a:t>　　　　　　　　　　　　　　　　　　　　　　　　　　　　　　　　　　　　　　　　　　　　　　　　　　　　　　　　　　　　　　　　　　　　　　　　　　　　　　　　　　　　　　　　　　　　　　　　　　　　　　　　　　　　　　　　　　　　　　　　　　　　　　　　　　　　　　　　　　　　　　　　　　　　　　　　　　　　　　　　　　　　　　　　　　　　　　　　　　　　　　　　　　　　　　　　　　　　　　　　　　　　　　　　　　　　　　　　　　　　　　　　　　　　　　　　　　　　　　　　　　　　　　　　　　　　　　　　　　　　　　　　　　　　　　　　　　　　　　　　　　　　　　　　　　　　　　　　　　　　　　　　　　　　　　　　　　　　　　　　　　　　　　　　　　　　　　　　　　　　　　　　　　　　　　　　　　　　　　　　　　　　　　　　　　　　　　　　　　　　　　　　　　　　　　　　　　　　　　　　　　　　　　　　　　　　　　　　　　　　　　　　　　　　　　　　　　　　　　　　　　　　　　　　　　　　　　　　　　　　　　　　　　　　　　　　　　　　　　　　　　　　　　　　　　　　　　　　　　　　　　　　　　　　　　　　　　　　　　　　　　　　　　　　　　　　　　　　　　　　　　　　　　　　　　　　　　　　　　　　　　　　　　　　　　　　　　　　　　　　　　　　　　　　　　　　　　　　　　　　　　　　　　　　　　　　　　　　　　　　　　　　　　　　　　　　　　　　　　　　　　　　　　　　　　　　　　　　　　　　　　　　　　　　　　　　　　　　　　　　　　　　　　　　　　　　　　　　　　　　　　　　　　　　　　　　　　　　　　　　　　　　　　　　　　　　　　　　　　　　　　　　　　　　　　　　　　　　　　　　　　　　　　　　　　　　　　　　　　　　　　　　　　　　　　　　　　　　　　　　　　　　　　　　　　　　　　　　　　　　　　　　　　　　　　　　　　　　　　　　　　　　　　　　　　　　　　　　　　　　　　　　　　　　　　　　　　　　　　　　　　　　　　　　　　　　　　　　　　　　　　　　　　　　　　　　　　　　　　　　　　　　　　　　　　　　　　　　　　　　　　　　　　　　　　　　　　　　　　　　　　　　　　　　　　　　　　　　　　　　　　　　　　　　　　　　　　　　　　　　　　　　　　　　　　　　　　　　　　　　　　　　　　　　　　　　　　　　　　　　　　　　　　　　　　　　　　　　　　　　　　　　　　　　　　　　　　　　　　　　　　　　　　　　　　　　　　　　　　　　　　　　　　　　　　　　　　　　　　　　　　　　　　　　　　　　　　　　　　　　　　　　　　　　　　　　　　　　　　　　　　　　　　　　　　　　　　　　　　　　　　　　　　　　　　　　　　　　　　　　　　　　　　　　　　　　　　　　　　　　　　　　　　　　　　　　　　　　　　　　　　　　　　　　　　　　　　　　　　　　　　　　　　　　　　　　　　　　　　　　　　　　　　　　　　　　　　　　　　　　　　　　　　　　　　　　　　　　　　　　　　　　　　　　　　　　　　　　　　　　　　　　　　　　　　　　　　　　　　　　　　　　　　　　　　　　　　　　　　　　　　　　　　　　　　　　　　　　　　　　　　　　　　　　　　　　　　　　　　　　　　　　　　　　　　　　　　　　　　　　　　　　　　　　　　　　　　　　　　　　　　　　　　　　　　　　　　　　　　　　　　　　　　　　　　　　　　　　　　　　　　　　　　　　　　　　　　　　　　　　　　　　　　　　　　　　　　　　　　　　　　　　　　　　　　　　　　　　　　　　　　　　　　　　　　　　　　　　　　　　　　　　　　　　　　　　　　　　　　　　　　　　　　　　　　　　　　　　　　　　　　　　　　　　　　　　　　　　　　　　　　　　　　　　　　　　　　　　　　　　　　　　　　　　　　　　　　　　　　　　　　　　　　　　　　　　　　　　　　　　　　　　　　　　　　　　　　　　　　　　　　　　　　　　　　　　　　　　　　　　　　　　　　　　　　　　　　　　　　　　　　　　　　　　　　　　　　　　　　　　　　　　　　　　　　　　　　　　　　　　　　　　　　　　　　　　　　　　　　　　　　　　　　　　　　　　　　　　　　　　　　　　　　　　　　　　　　　　　　　　　　　　　　　　　　　　　　　　　　　　　　　　　　　　　　　　　　　　　　　　　　　　　　　　　　　　　　　　　　　　　　　　　　　　　　　　　　　　　　　　　　　　　　　　　　　　　　　　　　　　　　　　　　　　　　　　　　　　　　　　　　　　　　　　　　　　　　　　　　　　　　　　　　　　　　　　　　　　　　　　　　　　　　　　　　　　　　　　　　　　　　　　　　　　　　　　　　　　　　　　　　　　　　　　　　　　　　　　　　　　　　　　　　　　　　　　　　　　　　　　　　　　　　　　　　　　</a:t>
            </a:r>
          </a:p>
        </p:txBody>
      </p:sp>
      <p:cxnSp>
        <p:nvCxnSpPr>
          <p:cNvPr id="129" name="直線コネクタ 128"/>
          <p:cNvCxnSpPr>
            <a:stCxn id="120" idx="2"/>
            <a:endCxn id="125" idx="0"/>
          </p:cNvCxnSpPr>
          <p:nvPr/>
        </p:nvCxnSpPr>
        <p:spPr>
          <a:xfrm>
            <a:off x="7393017" y="5102111"/>
            <a:ext cx="0" cy="663578"/>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3023679" y="2836489"/>
            <a:ext cx="5557884" cy="599392"/>
          </a:xfrm>
          <a:prstGeom prst="rect">
            <a:avLst/>
          </a:prstGeom>
          <a:noFill/>
          <a:ln w="19050">
            <a:solidFill>
              <a:schemeClr val="tx1">
                <a:alpha val="75000"/>
              </a:schemeClr>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テキスト ボックス 135"/>
          <p:cNvSpPr txBox="1"/>
          <p:nvPr/>
        </p:nvSpPr>
        <p:spPr>
          <a:xfrm>
            <a:off x="2828560" y="2620342"/>
            <a:ext cx="999806" cy="276999"/>
          </a:xfrm>
          <a:prstGeom prst="rect">
            <a:avLst/>
          </a:prstGeom>
          <a:solidFill>
            <a:schemeClr val="accent5">
              <a:lumMod val="20000"/>
              <a:lumOff val="80000"/>
            </a:schemeClr>
          </a:solidFill>
          <a:ln w="15875">
            <a:noFill/>
          </a:ln>
          <a:effectLst>
            <a:outerShdw blurRad="50800" dist="25400" dir="2700000" algn="tl" rotWithShape="0">
              <a:prstClr val="black">
                <a:alpha val="40000"/>
              </a:prstClr>
            </a:outerShdw>
          </a:effectLst>
        </p:spPr>
        <p:txBody>
          <a:bodyPr wrap="square" rtlCol="0" anchor="ctr" anchorCtr="0">
            <a:spAutoFit/>
          </a:bodyPr>
          <a:lstStyle/>
          <a:p>
            <a:pPr algn="ctr"/>
            <a:r>
              <a:rPr kumimoji="1" lang="ja-JP" altLang="en-US" sz="1200" dirty="0"/>
              <a:t>交通量情報　　　　　　　　　　　　　　　　　　　　　　　　　　　　　　　　　　　　　　　　　　　　　　　　　　　　　　　　　　　　　　　　　　　　　　　　　　　　　　　　　　　　　　　　　　　　　　　　　　　　　　　　　　　　　　　　　　　　　　　　　　　　　　　　　　　　　　　　　　　　　　　　　　　　　　　　　　　　　　　　　　　　　　　　　　　　　　　　　　　　　　　　　　　　　　　　　　　　　　　　　　　　　　　　　　　　　　　　　　　　　　　　　　　　　　　　　　　　　　　　　　　　　　　　　　　　　　　　　　　　　　　　　　　　　　　　　　　　　　　　　　　　　　　　　　　　　　　　　　　　　　　　　　　　　　　　　　　　　　　　　　　　　　　　　　　　　　　　　　　　　　　　　　　　　　　　　　　　　　　　　　　　　　　　　　　　　　　　　　　　　　　　　　　　　　　　　　　　　　　　　　　　　　　　　　　　　　　　　　　　　　　　　　　　　　　　　　　　　　　　　　　　　　　　　　　　　　　　　　　　　　　　　　　　　　　　　　　　　　　　　　　　　　　　　　　　　　　　　　　　　　　　　　　　　　　　　　　　　　　　　　　　　　　　　　　　　　　　　　　　　　　　　　　　　　　　　　　　　　　　　　　　　　　　　　　　　　　　　　　　　　　　　　　　　　　　　　　　　　　　　　　　　　　　　　　　　　　　　　　　　　　　　　　　　　　　　　　　　　　　　　　　　　　　　　　　　　　　　　　　　　　　　　　　　　　　　　　　　　　　　　　　　　　　　　　　　　　　　　　　　　　　　　　　　　　　　　　　　　　　　　　　　　　　　　　　　　　　　　　　　　　　　　　　　　　　　　　　　　　　　　　　　　　　　　　　　　　　　　　　　　　　　　　　　　　　　　　　　　　　　　　　　　　　　　　　　　　　　　　　　　　　　　　　　　　　　　　　　　　　　　　　　　　　　　　　　　　　　　　　　　　　　　　　　　　　　　　　　　　　　　　　　　　　　　　　　　　　　　　　　　　　　　　　　　　　　　　　　　　　　　　　　　　　　　　　　　　　　　　　　　　　　　　　　　　　　　　　　　　　　　　　　　　　　　　　　　　　　　　　　　　　　　　　　　　　　　　　　　　　　　　　　　　　　　　　　　　　　　　　　　　　　　　　　　　　　　　　　　　　　　　　　　　　　　　　　　　　　　　　　　　　　　　　　　　　　　　　　　　　　　　　　　　　　　　　　　　　　　　　　　　　　　　　　　　　　　　　　　　　　　　　　　　　　　　　　　　　　　　　　　　　　　　　　　　　　　　　　　　　　　　　　　　　　　　　　　　　　　　　　　　　　　　　　　　　　　　　　　　　　　　　　　　　　　　　　　　　　　　　　　　　　　　　　　　　　　　　　　　　　　　　　　　　　　　　　　　　　　　　　　　　　　　　　　　　　　　　　　　　　　　　　　　　　　　　　　　　　　　　　　　　　　　　　　　　　　　　　　　　　　　　　　　　　　　　　　　　　　　　　　　　　　　　　　　　　　　　　　　　　　　　　　　　　　　　　　　　　　　　　　　　　　　　　　　　　　　　　　　　　　　　　　　　　　　　　　　　　　　　　　　　　　　　　　　　　　　　　　　　　　　　　　　　　　　　　　　　　　　　　　　　　　　　　　　　　　　　　　　　　　　　　　　　　　　　　　　　　　　　　　　　　　　　　　　　　　　　　　　　　　　　　　　　　　　　　　　　　　　　　　　　　　　　　　　　　　　　　　　　　　　　　　　　　　　　　　　　　　　　　　　　　　　　　　　　　　　　　　　　　　　　　　　　　　　　　　　　　　　　　　　　　　　　　　　　　　　　　　　　　　　　　　　　　　　　　　　　　　　　　　　　　　　　　　　　　　　　　　　　　　　　　　　　　　　　　　　　　　　　　　　　　　　　　　　　　　　　　　　　　　　　　　　　　　　　　　　　　　　　　　　　　　　　　　　　　　　　　　　　　　　　　　　　　　　　　　　　　　　　　　　　　　　　　　　　　　　　　　　　　　　　　　　　　　　　　　　　　　　　　　　　　　　　　　　　　　　　　　　　　　　　　　　　　　　　　　　　　　　　　　　　　　　　　　　　　　　　　　　　　　　　　　　　　　　　　　　　　　　　　　　　　　　　　　　　　　　　　　　　　　　　　　　　　　　　　　　　　　　　　　　　　　　　　　　　　　　　　　　　　　　　　　　　　　　　　　　　　　　　　　　　　　　　　　　　　　　　　　　　　　　　　　　　　　　　　　　　　　　　　　　　　　　　　　　　　　　　　　　　　　　　　　　　　　　　　　　　　　　　　　　　　　　　　　　　　　　　　　　　　　　　　　　　　　　　　　　　　　　　　　　　　　　　　　　　　　</a:t>
            </a:r>
          </a:p>
        </p:txBody>
      </p:sp>
      <p:sp>
        <p:nvSpPr>
          <p:cNvPr id="139" name="テキスト ボックス 138"/>
          <p:cNvSpPr txBox="1"/>
          <p:nvPr/>
        </p:nvSpPr>
        <p:spPr>
          <a:xfrm>
            <a:off x="649999" y="5135862"/>
            <a:ext cx="1475656" cy="246221"/>
          </a:xfrm>
          <a:prstGeom prst="rect">
            <a:avLst/>
          </a:prstGeom>
          <a:noFill/>
          <a:ln w="15875">
            <a:noFill/>
          </a:ln>
        </p:spPr>
        <p:txBody>
          <a:bodyPr wrap="square" rtlCol="0" anchor="ctr" anchorCtr="0">
            <a:spAutoFit/>
          </a:bodyPr>
          <a:lstStyle/>
          <a:p>
            <a:pPr algn="ctr"/>
            <a:r>
              <a:rPr kumimoji="1" lang="en-US" altLang="ja-JP" sz="1000" dirty="0"/>
              <a:t>H17</a:t>
            </a:r>
            <a:r>
              <a:rPr kumimoji="1" lang="ja-JP" altLang="en-US" sz="1000" dirty="0"/>
              <a:t>ベース現況再現　　　　　　　　　　　　　　　　　　　　　　　　　　　　　　　　　　　　　　　　　　　　　　　　　　　　　　　　　　　　　　　　　　　　　　　　　　　　　　　　　　　　　　　　　　　　　　　　　　　　　　　　　　　　　　　　　　　　　　　　　　　　　　　　　　　　　　　　　　　　　　　　　　　　　　　　　　　　　　　　　　　　　　　　　　　　　　　　　　　　　　　　　　　　　　　　　　　　　　　　　　　　　　　　　　　　　　　　　　　　　　　　　　　　　　　　　　　　　　　　　　　　　　　　　　　　　　　　　　　　　　　　　　　　　　　　　　　　　　　　　　　　　　　　　　　　　　　　　　　　　　　　　　　　　　　　　　　　　　　　　　　　　　　　　　　　　　　　　　　　　　　　　　　　　　　　　　　　　　　　　　　　　　　　　　　　　　　　　　　　　　　　　　　　　　　　　　　　　　　　　　　　　　　　　　　　　　　　　　　　　　　　　　　　　　　　　　　　　　　　　　　　　　　　　　　　　　　　　　　　　　　　　　　　　　　　　　　　　　　　　　　　　　　　　　　　　　　　　　　　　　　　　　　　　　　　　　　　　　　　　　　　　　　　　　　　　　　　　　　　　　　　　　　　　　　　　　　　　　　　　　　　　　　　　　　　　　　　　　　　　　　　　　　　　　　　　　　　　　　　　　　　　　　　　　　　　　　　　　　　　　　　　　　　　　　　　　　　　　　　　　　　　　　　　　　　　　　　　　　　　　　　　　　　　　　　　　　　　　　　　　　　　　　　　　　　　　　　　　　　　　　　　　　　　　　　　　　　　　　　　　　　　　　　　　　　　　　　　　　　　　　　　　　　　　　　　　　　　　　　　　　　　　　　　　　　　　　　　　　　　　　　　　　　　　　　　　　　　　　　　　　　　　　　　　　　　　　　　　　　　　　　　　　　　　　　　　　　　　　　　　　　　　　　　　　　　　　　　　　　　　　　　　　　　　　　　　　　　　　　　　　　　　　　　　　　　　　　　　　　　　　　　　　　　　　　　　　　　　　　　　　　　　　　　　　　　　　　　　　　　　　　　　　　　　　　　　　　　　　　　　　　　　　　　　　　　　　　　　　　　　　　　　　　　　　　　　　　　　　　　　　　　　　　　　　　　　　　　　　　　　　　　　　　　　　　　　　　　　　　　　　　　　　　　　　　　　　　　　　　　　　　　　　　　　　　　　　　　　　　　　　　　　　　　　　　　　　　　　　　　　　　　　　　　　　　　　　　　　　　　　　　　　　　　　　　　　　　　　　　　　　　　　　　　　　　　　　　　　　　　　　　　　　　　　　　　　　　　　　　　　　　　　　　　　　　　　　　　　　　　　　　　　　　　　　　　　　　　　　　　　　　　　　　　　　　　　　　　　　　　　　　　　　　　　　　　　　　　　　　　　　　　　　　　　　　　　　　　　　　　　　　　　　　　　　　　　　　　　　　　　　　　　　　　　　　　　　　　　　　　　　　　　　　　　　　　　　　　　　　　　　　　　　　　　　　　　　　　　　　　　　　　　　　　　　　　　　　　　　　　　　　　　　　　　　　　　　　　　　　　　　　　　　　　　　　　　　　　　　　　　　　　　　　　　　　　　　　　　　　　　　　　　　　　　　　　　　　　　　　　　　　　　　　　　　　　　　　　　　　　　　　　　　　　　　　　　　　　　　　　　　　　　　　　　　　　　　　　　　　　　　　　　　　　　　　　　　　　　　　　　　　　　　　　　　　　　　　　　　　　　　　　　　　　　　　　　　　　　　　　　　　　　　　　　　　　　　　　　　　　　　　　　　　　　　　　　　　　　　　　　　　　　　　　　　　　　　　　　　　　　　　　　　　　　　　　　　　　　　　　　　　　　　　　　　　　　　　　　　　　　　　　　　　　　　　　　　　　　　　　　　　　　　　　　　　　　　　　　　　　　　　　　　　　　　　　　　　　　　　　　　　　　　　　　　　　　　　　　　　　　　　　　　　　　　　　　　　　　　　　　　　　　　　　　　　　　　　　　　　　　　　　　　　　　　　　　　　　　　　　　　　　　　　　　　　　　　　　　　　　　　　　　　　　　　　　　　　　　　　　　　　　　　　　　　　　　　　　　　　　　　　　　　　　　　　　　　　　　　　　　　　　　　　　　　　　　　　　　　　　　　　　　　　　　　　　　　　　　　　　　　　　　　　　　　　　　　　　　　　　　　　　　　　　　　　　　　　　　　　　　　　　　　　　　　　　　　　　　　　　　　　　　　　　　　　　　　　　　　　　　　　　　　　　　　　　　　　　　　　　　　　　　　　　　　　　　　　　　　　　　　　　　　　　　　　　　　　　　　　　　　　　　　　　　　　　　　　　　　　　　　　　　　　　　　　　　　　</a:t>
            </a:r>
          </a:p>
        </p:txBody>
      </p:sp>
      <p:cxnSp>
        <p:nvCxnSpPr>
          <p:cNvPr id="43" name="直線コネクタ 42"/>
          <p:cNvCxnSpPr/>
          <p:nvPr/>
        </p:nvCxnSpPr>
        <p:spPr>
          <a:xfrm>
            <a:off x="682100" y="5135862"/>
            <a:ext cx="13565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テキスト ボックス 139"/>
          <p:cNvSpPr txBox="1"/>
          <p:nvPr/>
        </p:nvSpPr>
        <p:spPr>
          <a:xfrm>
            <a:off x="650415" y="4889640"/>
            <a:ext cx="1475656" cy="246221"/>
          </a:xfrm>
          <a:prstGeom prst="rect">
            <a:avLst/>
          </a:prstGeom>
          <a:noFill/>
          <a:ln w="15875">
            <a:noFill/>
          </a:ln>
        </p:spPr>
        <p:txBody>
          <a:bodyPr wrap="square" rtlCol="0" anchor="ctr" anchorCtr="0">
            <a:spAutoFit/>
          </a:bodyPr>
          <a:lstStyle/>
          <a:p>
            <a:pPr algn="ctr"/>
            <a:r>
              <a:rPr kumimoji="1" lang="ja-JP" altLang="en-US" sz="1000" dirty="0"/>
              <a:t>各ケース施工時交通量　　　　　　　　　　　　　　　　　　　　　　　　　　　　　　　　　　　　　　　　　　　　　　　　　　　　　　　　　　　　　　　　　　　　　　　　　　　　　　　　　　　　　　　　　　　　　　　　　　　　　　　　　　　　　　　　　　　　　　　　　　　　　　　　　　　　　　　　　　　　　　　　　　　　　　　　　　　　　　　　　　　　　　　　　　　　　　　　　　　　　　　　　　　　　　　　　　　　　　　　　　　　　　　　　　　　　　　　　　　　　　　　　　　　　　　　　　　　　　　　　　　　　　　　　　　　　　　　　　　　　　　　　　　　　　　　　　　　　　　　　　　　　　　　　　　　　　　　　　　　　　　　　　　　　　　　　　　　　　　　　　　　　　　　　　　　　　　　　　　　　　　　　　　　　　　　　　　　　　　　　　　　　　　　　　　　　　　　　　　　　　　　　　　　　　　　　　　　　　　　　　　　　　　　　　　　　　　　　　　　　　　　　　　　　　　　　　　　　　　　　　　　　　　　　　　　　　　　　　　　　　　　　　　　　　　　　　　　　　　　　　　　　　　　　　　　　　　　　　　　　　　　　　　　　　　　　　　　　　　　　　　　　　　　　　　　　　　　　　　　　　　　　　　　　　　　　　　　　　　　　　　　　　　　　　　　　　　　　　　　　　　　　　　　　　　　　　　　　　　　　　　　　　　　　　　　　　　　　　　　　　　　　　　　　　　　　　　　　　　　　　　　　　　　　　　　　　　　　　　　　　　　　　　　　　　　　　　　　　　　　　　　　　　　　　　　　　　　　　　　　　　　　　　　　　　　　　　　　　　　　　　　　　　　　　　　　　　　　　　　　　　　　　　　　　　　　　　　　　　　　　　　　　　　　　　　　　　　　　　　　　　　　　　　　　　　　　　　　　　　　　　　　　　　　　　　　　　　　　　　　　　　　　　　　　　　　　　　　　　　　　　　　　　　　　　　　　　　　　　　　　　　　　　　　　　　　　　　　　　　　　　　　　　　　　　　　　　　　　　　　　　　　　　　　　　　　　　　　　　　　　　　　　　　　　　　　　　　　　　　　　　　　　　　　　　　　　　　　　　　　　　　　　　　　　　　　　　　　　　　　　　　　　　　　　　　　　　　　　　　　　　　　　　　　　　　　　　　　　　　　　　　　　　　　　　　　　　　　　　　　　　　　　　　　　　　　　　　　　　　　　　　　　　　　　　　　　　　　　　　　　　　　　　　　　　　　　　　　　　　　　　　　　　　　　　　　　　　　　　　　　　　　　　　　　　　　　　　　　　　　　　　　　　　　　　　　　　　　　　　　　　　　　　　　　　　　　　　　　　　　　　　　　　　　　　　　　　　　　　　　　　　　　　　　　　　　　　　　　　　　　　　　　　　　　　　　　　　　　　　　　　　　　　　　　　　　　　　　　　　　　　　　　　　　　　　　　　　　　　　　　　　　　　　　　　　　　　　　　　　　　　　　　　　　　　　　　　　　　　　　　　　　　　　　　　　　　　　　　　　　　　　　　　　　　　　　　　　　　　　　　　　　　　　　　　　　　　　　　　　　　　　　　　　　　　　　　　　　　　　　　　　　　　　　　　　　　　　　　　　　　　　　　　　　　　　　　　　　　　　　　　　　　　　　　　　　　　　　　　　　　　　　　　　　　　　　　　　　　　　　　　　　　　　　　　　　　　　　　　　　　　　　　　　　　　　　　　　　　　　　　　　　　　　　　　　　　　　　　　　　　　　　　　　　　　　　　　　　　　　　　　　　　　　　　　　　　　　　　　　　　　　　　　　　　　　　　　　　　　　　　　　　　　　　　　　　　　　　　　　　　　　　　　　　　　　　　　　　　　　　　　　　　　　　　　　　　　　　　　　　　　　　　　　　　　　　　　　　　　　　　　　　　　　　　　　　　　　　　　　　　　　　　　　　　　　　　　　　　　　　　　　　　　　　　　　　　　　　　　　　　　　　　　　　　　　　　　　　　　　　　　　　　　　　　　　　　　　　　　　　　　　　　　　　　　　　　　　　　　　　　　　　　　　　　　　　　　　　　　　　　　　　　　　　　　　　　　　　　　　　　　　　　　　　　　　　　　　　　　　　　　　　　　　　　　　　　　　　　　　　　　　　　　　　　　　　　　　　　　　　　　　　　　　　　　　　　　　　　　　　　　　　　　　　　　　　　　　　　　　　　　　　　　　　　　　　　　　　　　　　　　　　　　　　　　　　　　　　　　　　　　　　　　　　　　　　　　　　　　　　　　　　　　　　　　　　　　　　　　　　　　　　　　　　　　　　　　　　　　　　　　　　　　　　　　　　　　　　　　　　　　　　　　　　　　　　　　　　　　　　　　　　　　　　　　　　　　　　　　　　　　　　　　　　　　　　　　</a:t>
            </a:r>
          </a:p>
        </p:txBody>
      </p:sp>
      <p:sp>
        <p:nvSpPr>
          <p:cNvPr id="141" name="テキスト ボックス 140"/>
          <p:cNvSpPr txBox="1"/>
          <p:nvPr/>
        </p:nvSpPr>
        <p:spPr>
          <a:xfrm>
            <a:off x="2002904" y="5012751"/>
            <a:ext cx="1096654" cy="246221"/>
          </a:xfrm>
          <a:prstGeom prst="rect">
            <a:avLst/>
          </a:prstGeom>
          <a:noFill/>
          <a:ln w="15875">
            <a:noFill/>
          </a:ln>
        </p:spPr>
        <p:txBody>
          <a:bodyPr wrap="square" rtlCol="0" anchor="ctr" anchorCtr="0">
            <a:spAutoFit/>
          </a:bodyPr>
          <a:lstStyle/>
          <a:p>
            <a:pPr algn="ctr"/>
            <a:r>
              <a:rPr kumimoji="1" lang="en-US" altLang="ja-JP" sz="1000" dirty="0"/>
              <a:t>×</a:t>
            </a:r>
            <a:r>
              <a:rPr kumimoji="1" lang="ja-JP" altLang="en-US" sz="1000" dirty="0"/>
              <a:t>　観測交通量　　　　　　　　　　　　　　　　　　　　　　　　　　　　　　　　　　　　　　　　　　　　　　　　　　　　　　　　　　　　　　　　　　　　　　　　　　　　　　　　　　　　　　　　　　　　　　　　　　　　　　　　　　　　　　　　　　　　　　　　　　　　　　　　　　　　　　　　　　　　　　　　　　　　　　　　　　　　　　　　　　　　　　　　　　　　　　　　　　　　　　　　　　　　　　　　　　　　　　　　　　　　　　　　　　　　　　　　　　　　　　　　　　　　　　　　　　　　　　　　　　　　　　　　　　　　　　　　　　　　　　　　　　　　　　　　　　　　　　　　　　　　　　　　　　　　　　　　　　　　　　　　　　　　　　　　　　　　　　　　　　　　　　　　　　　　　　　　　　　　　　　　　　　　　　　　　　　　　　　　　　　　　　　　　　　　　　　　　　　　　　　　　　　　　　　　　　　　　　　　　　　　　　　　　　　　　　　　　　　　　　　　　　　　　　　　　　　　　　　　　　　　　　　　　　　　　　　　　　　　　　　　　　　　　　　　　　　　　　　　　　　　　　　　　　　　　　　　　　　　　　　　　　　　　　　　　　　　　　　　　　　　　　　　　　　　　　　　　　　　　　　　　　　　　　　　　　　　　　　　　　　　　　　　　　　　　　　　　　　　　　　　　　　　　　　　　　　　　　　　　　　　　　　　　　　　　　　　　　　　　　　　　　　　　　　　　　　　　　　　　　　　　　　　　　　　　　　　　　　　　　　　　　　　　　　　　　　　　　　　　　　　　　　　　　　　　　　　　　　　　　　　　　　　　　　　　　　　　　　　　　　　　　　　　　　　　　　　　　　　　　　　　　　　　　　　　　　　　　　　　　　　　　　　　　　　　　　　　　　　　　　　　　　　　　　　　　　　　　　　　　　　　　　　　　　　　　　　　　　　　　　　　　　　　　　　　　　　　　　　　　　　　　　　　　　　　　　　　　　　　　　　　　　　　　　　　　　　　　　　　　　　　　　　　　　　　　　　　　　　　　　　　　　　　　　　　　　　　　　　　　　　　　　　　　　　　　　　　　　　　　　　　　　　　　　　　　　　　　　　　　　　　　　　　　　　　　　　　　　　　　　　　　　　　　　　　　　　　　　　　　　　　　　　　　　　　　　　　　　　　　　　　　　　　　　　　　　　　　　　　　　　　　　　　　　　　　　　　　　　　　　　　　　　　　　　　　　　　　　　　　　　　　　　　　　　　　　　　　　　　　　　　　　　　　　　　　　　　　　　　　　　　　　　　　　　　　　　　　　　　　　　　　　　　　　　　　　　　　　　　　　　　　　　　　　　　　　　　　　　　　　　　　　　　　　　　　　　　　　　　　　　　　　　　　　　　　　　　　　　　　　　　　　　　　　　　　　　　　　　　　　　　　　　　　　　　　　　　　　　　　　　　　　　　　　　　　　　　　　　　　　　　　　　　　　　　　　　　　　　　　　　　　　　　　　　　　　　　　　　　　　　　　　　　　　　　　　　　　　　　　　　　　　　　　　　　　　　　　　　　　　　　　　　　　　　　　　　　　　　　　　　　　　　　　　　　　　　　　　　　　　　　　　　　　　　　　　　　　　　　　　　　　　　　　　　　　　　　　　　　　　　　　　　　　　　　　　　　　　　　　　　　　　　　　　　　　　　　　　　　　　　　　　　　　　　　　　　　　　　　　　　　　　　　　　　　　　　　　　　　　　　　　　　　　　　　　　　　　　　　　　　　　　　　　　　　　　　　　　　　　　　　　　　　　　　　　　　　　　　　　　　　　　　　　　　　　　　　　　　　　　　　　　　　　　　　　　　　　　　　　　　　　　　　　　　　　　　　　　　　　　　　　　　　　　　　　　　　　　　　　　　　　　　　　　　　　　　　　　　　　　　　　　　　　　　　　　　　　　　　　　　　　　　　　　　　　　　　　　　　　　　　　　　　　　　　　　　　　　　　　　　　　　　　　　　　　　　　　　　　　　　　　　　　　　　　　　　　　　　　　　　　　　　　　　　　　　　　　　　　　　　　　　　　　　　　　　　　　　　　　　　　　　　　　　　　　　　　　　　　　　　　　　　　　　　　　　　　　　　　　　　　　　　　　　　　　　　　　　　　　　　　　　　　　　　　　　　　　　　　　　　　　　　　　　　　　　　　　　　　　　　　　　　　　　　　　　　　　　　　　　　　　　　　　　　　　　　　　　　　　　　　　　　　　　　　　　　　　　　　　　　　　　　　　　　　　　　　　　　　　　　　　　　　　　　　　　　　　　　　　　　　　　　　　　　　　　　　　　　　　　　　　　　　　　　　　　　　　　　　　　　　　　　　　　　　　　　　　　　　　　　　　　　　　　　　　　　　　　　　　　　　　　　　　　　　　　　</a:t>
            </a:r>
          </a:p>
        </p:txBody>
      </p:sp>
      <p:sp>
        <p:nvSpPr>
          <p:cNvPr id="142" name="テキスト ボックス 141"/>
          <p:cNvSpPr txBox="1"/>
          <p:nvPr/>
        </p:nvSpPr>
        <p:spPr>
          <a:xfrm>
            <a:off x="532960" y="4520308"/>
            <a:ext cx="697994" cy="246221"/>
          </a:xfrm>
          <a:prstGeom prst="rect">
            <a:avLst/>
          </a:prstGeom>
          <a:noFill/>
          <a:ln w="15875">
            <a:noFill/>
          </a:ln>
        </p:spPr>
        <p:txBody>
          <a:bodyPr wrap="square" rtlCol="0" anchor="ctr" anchorCtr="0">
            <a:spAutoFit/>
          </a:bodyPr>
          <a:lstStyle/>
          <a:p>
            <a:pPr algn="ctr"/>
            <a:r>
              <a:rPr kumimoji="1" lang="en-US" altLang="ja-JP" sz="1000" dirty="0"/>
              <a:t>【</a:t>
            </a:r>
            <a:r>
              <a:rPr kumimoji="1" lang="ja-JP" altLang="en-US" sz="1000" dirty="0"/>
              <a:t>変化率</a:t>
            </a:r>
            <a:r>
              <a:rPr kumimoji="1" lang="en-US" altLang="ja-JP" sz="1000" dirty="0"/>
              <a:t>】</a:t>
            </a:r>
            <a:r>
              <a:rPr kumimoji="1" lang="ja-JP" altLang="en-US" sz="1000" dirty="0"/>
              <a:t>　　　　　　　　　　　　　　　　　　　　　　　　　　　　　　　　　　　　　　　　　　　　　　　　　　　　　　　　　　　　　　　　　　　　　　　　　　　　　　　　　　　　　　　　　　　　　　　　　　　　　　　　　　　　　　　　　　　　　　　　　　　　　　　　　　　　　　　　　　　　　　　　　　　　　　　　　　　　　　　　　　　　　　　　　　　　　　　　　　　　　　　　　　　　　　　　　　　　　　　　　　　　　　　　　　　　　　　　　　　　　　　　　　　　　　　　　　　　　　　　　　　　　　　　　　　　　　　　　　　　　　　　　　　　　　　　　　　　　　　　　　　　　　　　　　　　　　　　　　　　　　　　　　　　　　　　　　　　　　　　　　　　　　　　　　　　　　　　　　　　　　　　　　　　　　　　　　　　　　　　　　　　　　　　　　　　　　　　　　　　　　　　　　　　　　　　　　　　　　　　　　　　　　　　　　　　　　　　　　　　　　　　　　　　　　　　　　　　　　　　　　　　　　　　　　　　　　　　　　　　　　　　　　　　　　　　　　　　　　　　　　　　　　　　　　　　　　　　　　　　　　　　　　　　　　　　　　　　　　　　　　　　　　　　　　　　　　　　　　　　　　　　　　　　　　　　　　　　　　　　　　　　　　　　　　　　　　　　　　　　　　　　　　　　　　　　　　　　　　　　　　　　　　　　　　　　　　　　　　　　　　　　　　　　　　　　　　　　　　　　　　　　　　　　　　　　　　　　　　　　　　　　　　　　　　　　　　　　　　　　　　　　　　　　　　　　　　　　　　　　　　　　　　　　　　　　　　　　　　　　　　　　　　　　　　　　　　　　　　　　　　　　　　　　　　　　　　　　　　　　　　　　　　　　　　　　　　　　　　　　　　　　　　　　　　　　　　　　　　　　　　　　　　　　　　　　　　　　　　　　　　　　　　　　　　　　　　　　　　　　　　　　　　　　　　　　　　　　　　　　　　　　　　　　　　　　　　　　　　　　　　　　　　　　　　　　　　　　　　　　　　　　　　　　　　　　　　　　　　　　　　　　　　　　　　　　　　　　　　　　　　　　　　　　　　　　　　　　　　　　　　　　　　　　　　　　　　　　　　　　　　　　　　　　　　　　　　　　　　　　　　　　　　　　　　　　　　　　　　　　　　　　　　　　　　　　　　　　　　　　　　　　　　　　　　　　　　　　　　　　　　　　　　　　　　　　　　　　　　　　　　　　　　　　　　　　　　　　　　　　　　　　　　　　　　　　　　　　　　　　　　　　　　　　　　　　　　　　　　　　　　　　　　　　　　　　　　　　　　　　　　　　　　　　　　　　　　　　　　　　　　　　　　　　　　　　　　　　　　　　　　　　　　　　　　　　　　　　　　　　　　　　　　　　　　　　　　　　　　　　　　　　　　　　　　　　　　　　　　　　　　　　　　　　　　　　　　　　　　　　　　　　　　　　　　　　　　　　　　　　　　　　　　　　　　　　　　　　　　　　　　　　　　　　　　　　　　　　　　　　　　　　　　　　　　　　　　　　　　　　　　　　　　　　　　　　　　　　　　　　　　　　　　　　　　　　　　　　　　　　　　　　　　　　　　　　　　　　　　　　　　　　　　　　　　　　　　　　　　　　　　　　　　　　　　　　　　　　　　　　　　　　　　　　　　　　　　　　　　　　　　　　　　　　　　　　　　　　　　　　　　　　　　　　　　　　　　　　　　　　　　　　　　　　　　　　　　　　　　　　　　　　　　　　　　　　　　　　　　　　　　　　　　　　　　　　　　　　　　　　　　　　　　　　　　　　　　　　　　　　　　　　　　　　　　　　　　　　　　　　　　　　　　　　　　　　　　　　　　　　　　　　　　　　　　　　　　　　　　　　　　　　　　　　　　　　　　　　　　　　　　　　　　　　　　　　　　　　　　　　　　　　　　　　　　　　　　　　　　　　　　　　　　　　　　　　　　　　　　　　　　　　　　　　　　　　　　　　　　　　　　　　　　　　　　　　　　　　　　　　　　　　　　　　　　　　　　　　　　　　　　　　　　　　　　　　　　　　　　　　　　　　　　　　　　　　　　　　　　　　　　　　　　　　　　　　　　　　　　　　　　　　　　　　　　　　　　　　　　　　　　　　　　　　　　　　　　　　　　　　　　　　　　　　　　　　　　　　　　　　　　　　　　　　　　　　　　　　　　　　　　　　　　　　　　　　　　　　　　　　　　　　　　　　　　　　　　　　　　　　　　　　　　　　　　　　　　　　　　　　　　　　　　　　　　　　　　　　　　　　　　　　　　　　　　　　　　　　　　　　　　　　　　　　　　　　　　　　　　　　　　　　　　　　　　　　　　　　　　　　　　　　　　　　　　　　　　　　　　　　　　　　　　　　　　　　　　　　</a:t>
            </a:r>
          </a:p>
        </p:txBody>
      </p:sp>
      <p:sp>
        <p:nvSpPr>
          <p:cNvPr id="143" name="正方形/長方形 142"/>
          <p:cNvSpPr/>
          <p:nvPr/>
        </p:nvSpPr>
        <p:spPr>
          <a:xfrm>
            <a:off x="630700" y="4860724"/>
            <a:ext cx="1468105" cy="526984"/>
          </a:xfrm>
          <a:prstGeom prst="rect">
            <a:avLst/>
          </a:prstGeom>
          <a:noFill/>
          <a:ln w="9525">
            <a:solidFill>
              <a:schemeClr val="tx1">
                <a:alpha val="75000"/>
              </a:schemeClr>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テキスト ボックス 143"/>
          <p:cNvSpPr txBox="1"/>
          <p:nvPr/>
        </p:nvSpPr>
        <p:spPr>
          <a:xfrm>
            <a:off x="603434" y="5382083"/>
            <a:ext cx="827584" cy="246221"/>
          </a:xfrm>
          <a:prstGeom prst="rect">
            <a:avLst/>
          </a:prstGeom>
          <a:noFill/>
          <a:ln w="15875">
            <a:noFill/>
          </a:ln>
        </p:spPr>
        <p:txBody>
          <a:bodyPr wrap="square" rtlCol="0" anchor="ctr" anchorCtr="0">
            <a:spAutoFit/>
          </a:bodyPr>
          <a:lstStyle/>
          <a:p>
            <a:pPr algn="ctr"/>
            <a:r>
              <a:rPr kumimoji="1" lang="ja-JP" altLang="en-US" sz="1000" dirty="0"/>
              <a:t>交通量推計　　　　　　　　　　　　　　　　　　　　　　　　　　　　　　　　　　　　　　　　　　　　　　　　　　　　　　　　　　　　　　　　　　　　　　　　　　　　　　　　　　　　　　　　　　　　　　　　　　　　　　　　　　　　　　　　　　　　　　　　　　　　　　　　　　　　　　　　　　　　　　　　　　　　　　　　　　　　　　　　　　　　　　　　　　　　　　　　　　　　　　　　　　　　　　　　　　　　　　　　　　　　　　　　　　　　　　　　　　　　　　　　　　　　　　　　　　　　　　　　　　　　　　　　　　　　　　　　　　　　　　　　　　　　　　　　　　　　　　　　　　　　　　　　　　　　　　　　　　　　　　　　　　　　　　　　　　　　　　　　　　　　　　　　　　　　　　　　　　　　　　　　　　　　　　　　　　　　　　　　　　　　　　　　　　　　　　　　　　　　　　　　　　　　　　　　　　　　　　　　　　　　　　　　　　　　　　　　　　　　　　　　　　　　　　　　　　　　　　　　　　　　　　　　　　　　　　　　　　　　　　　　　　　　　　　　　　　　　　　　　　　　　　　　　　　　　　　　　　　　　　　　　　　　　　　　　　　　　　　　　　　　　　　　　　　　　　　　　　　　　　　　　　　　　　　　　　　　　　　　　　　　　　　　　　　　　　　　　　　　　　　　　　　　　　　　　　　　　　　　　　　　　　　　　　　　　　　　　　　　　　　　　　　　　　　　　　　　　　　　　　　　　　　　　　　　　　　　　　　　　　　　　　　　　　　　　　　　　　　　　　　　　　　　　　　　　　　　　　　　　　　　　　　　　　　　　　　　　　　　　　　　　　　　　　　　　　　　　　　　　　　　　　　　　　　　　　　　　　　　　　　　　　　　　　　　　　　　　　　　　　　　　　　　　　　　　　　　　　　　　　　　　　　　　　　　　　　　　　　　　　　　　　　　　　　　　　　　　　　　　　　　　　　　　　　　　　　　　　　　　　　　　　　　　　　　　　　　　　　　　　　　　　　　　　　　　　　　　　　　　　　　　　　　　　　　　　　　　　　　　　　　　　　　　　　　　　　　　　　　　　　　　　　　　　　　　　　　　　　　　　　　　　　　　　　　　　　　　　　　　　　　　　　　　　　　　　　　　　　　　　　　　　　　　　　　　　　　　　　　　　　　　　　　　　　　　　　　　　　　　　　　　　　　　　　　　　　　　　　　　　　　　　　　　　　　　　　　　　　　　　　　　　　　　　　　　　　　　　　　　　　　　　　　　　　　　　　　　　　　　　　　　　　　　　　　　　　　　　　　　　　　　　　　　　　　　　　　　　　　　　　　　　　　　　　　　　　　　　　　　　　　　　　　　　　　　　　　　　　　　　　　　　　　　　　　　　　　　　　　　　　　　　　　　　　　　　　　　　　　　　　　　　　　　　　　　　　　　　　　　　　　　　　　　　　　　　　　　　　　　　　　　　　　　　　　　　　　　　　　　　　　　　　　　　　　　　　　　　　　　　　　　　　　　　　　　　　　　　　　　　　　　　　　　　　　　　　　　　　　　　　　　　　　　　　　　　　　　　　　　　　　　　　　　　　　　　　　　　　　　　　　　　　　　　　　　　　　　　　　　　　　　　　　　　　　　　　　　　　　　　　　　　　　　　　　　　　　　　　　　　　　　　　　　　　　　　　　　　　　　　　　　　　　　　　　　　　　　　　　　　　　　　　　　　　　　　　　　　　　　　　　　　　　　　　　　　　　　　　　　　　　　　　　　　　　　　　　　　　　　　　　　　　　　　　　　　　　　　　　　　　　　　　　　　　　　　　　　　　　　　　　　　　　　　　　　　　　　　　　　　　　　　　　　　　　　　　　　　　　　　　　　　　　　　　　　　　　　　　　　　　　　　　　　　　　　　　　　　　　　　　　　　　　　　　　　　　　　　　　　　　　　　　　　　　　　　　　　　　　　　　　　　　　　　　　　　　　　　　　　　　　　　　　　　　　　　　　　　　　　　　　　　　　　　　　　　　　　　　　　　　　　　　　　　　　　　　　　　　　　　　　　　　　　　　　　　　　　　　　　　　　　　　　　　　　　　　　　　　　　　　　　　　　　　　　　　　　　　　　　　　　　　　　　　　　　　　　　　　　　　　　　　　　　　　　　　　　　　　　　　　　　　　　　　　　　　　　　　　　　　　　　　　　　　　　　　　　　　　　　　　　　　　　　　　　　　　　　　　　　　　　　　　　　　　　　　　　　　　　　　　　　　　　　　　　　　　　　　　　　　　　　　　　　　　　　　　　　　　　　　　　　　　　　　　　　　　　　　　　　　　　　　　　　　　　　　　　　　　　　　　　　　　　　　　　　　　　　　　　　　　　　　　　　　　　　　　　　　　　　　　　　　　　　　　　　　　　</a:t>
            </a:r>
          </a:p>
        </p:txBody>
      </p:sp>
      <p:sp>
        <p:nvSpPr>
          <p:cNvPr id="47" name="右矢印 46"/>
          <p:cNvSpPr/>
          <p:nvPr/>
        </p:nvSpPr>
        <p:spPr>
          <a:xfrm>
            <a:off x="3178720" y="4752019"/>
            <a:ext cx="329783" cy="383841"/>
          </a:xfrm>
          <a:prstGeom prst="rightArrow">
            <a:avLst/>
          </a:prstGeom>
          <a:solidFill>
            <a:schemeClr val="tx1">
              <a:lumMod val="50000"/>
              <a:lumOff val="50000"/>
            </a:schemeClr>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テキスト ボックス 144"/>
          <p:cNvSpPr txBox="1"/>
          <p:nvPr/>
        </p:nvSpPr>
        <p:spPr>
          <a:xfrm>
            <a:off x="2154302" y="5412860"/>
            <a:ext cx="997152" cy="215444"/>
          </a:xfrm>
          <a:prstGeom prst="rect">
            <a:avLst/>
          </a:prstGeom>
          <a:noFill/>
          <a:ln w="15875">
            <a:noFill/>
          </a:ln>
        </p:spPr>
        <p:txBody>
          <a:bodyPr wrap="square" rtlCol="0" anchor="ctr" anchorCtr="0">
            <a:spAutoFit/>
          </a:bodyPr>
          <a:lstStyle/>
          <a:p>
            <a:r>
              <a:rPr kumimoji="1" lang="en-US" altLang="ja-JP" sz="650" dirty="0"/>
              <a:t>※</a:t>
            </a:r>
            <a:r>
              <a:rPr kumimoji="1" lang="ja-JP" altLang="en-US" sz="650" dirty="0"/>
              <a:t>方向率は観測ベース　　　</a:t>
            </a:r>
            <a:r>
              <a:rPr kumimoji="1" lang="ja-JP" altLang="en-US" sz="800" dirty="0"/>
              <a:t>　　　　　　　　　　　　　　　　　　　　　　　　　　　　　　　　　　　　　　　　　　　　　　　　　　　　　　　　　　　　　　　　　　　　　　　　　　　　　　　　　　　　　　　　　　　　　　　　　　　　　　　　　　　　　　　　　　　　　　　　　　　　　　　　　　　　　　　　　　　　　　　　　　　　　　　　　　　　　　　　　　　　　　　　　　　　　　　　　　　　　　　　　　　　　　　　　　　　　　　　　　　　　　　　　　　　　　　　　　　　　　　　　　　　　　　　　　　　　　　　　　　　　　　　　　　　　　　　　　　　　　　　　　　　　　　　　　　　　　　　　　　　　　　　　　　　　　　　　　　　　　　　　　　　　　　　　　　　　　　　　　　　　　　　　　　　　　　　　　　　　　　　　　　　　　　　　　　　　　　　　　　　　　　　　　　　　　　　　　　　　　　　　　　　　　　　　　　　　　　　　　　　　　　　　　　　　　　　　　　　　　　　　　　　　　　　　　　　　　　　　　　　　　　　　　　　　　　　　　　　　　　　　　　　　　　　　　　　　　　　　　　　　　　　　　　　　　　　　　　　　　　　　　　　　　　　　　　　　　　　　　　　　　　　　　　　　　　　　　　　　　　　　　　　　　　　　　　　　　　　　　　　　　　　　　　　　　　　　　　　　　　　　　　　　　　　　　　　　　　　　　　　　　　　　　　　　　　　　　　　　　　　　　　　　　　　　　　　　　　　　　　　　　　　　　　　　　　　　　　　　　　　　　　　　　　　　　　　　　　　　　　　　　　　　　　　　　　　　　　　　　　　　　　　　　　　　　　　　　　　　　　　　　　　　　　　　　　　　　　　　　　　　　　　　　　　　　　　　　　　　　　　　　　　　　　　　　　　　　　　　　　　　　　　　　　　　　　　　　　　　　　　　　　　　　　　　　　　　　　　　　　　　　　　　　　　　　　　　　　　　　　　　　　　　　　　　　　　　　　　　　　　　　　　　　　　　　　　　　　　　　　　　　　　　　　　　　　　　　　　　　　　　　　　　　　　　　　　　　　　　　　　　　　　　　　　　　　　　　　　　　　　　　　　　　　　　　　　　　　　　　　　　　　　　　　　　　　　　　　　　　　　　　　　　　　　　　　　　　　　　　　　　　　　　　　　　　　　　　　　　　　　　　　　　　　　　　　　　　　　　　　　　　　　　　　　　　　　　　　　　　　　　　　　　　　　　　　　　　　　　　　　　　　　　　　　　　　　　　　　　　　　　　　　　　　　　　　　　　　　　　　　　　　　　　　　　　　　　　　　　　　　　　　　　　　　　　　　　　　　　　　　　　　　　　　　　　　　　　　　　　　　　　　　　　　　　　　　　　　　　　　　　　　　　　　　　　　　　　　　　　　　　　　　　　　　　　　　　　　　　　　　　　　　　　　　　　　　　　　　　　　　　　　　　　　　　　　　　　　　　　　　　　　　　　　　　　　　　　　　　　　　　　　　　　　　　　　　　　　　　　　　　　　　　　　　　　　　　　　　　　　　　　　　　　　　　　　　　　　　　　　　　　　　　　　　　　　　　　　　　　　　　　　　　　　　　　　　　　　　　　　　　　　　　　　　　　　　　　　　　　　　　　　　　　　　　　　　　　　　　　　　　　　　　　　　　　　　　　　　　　　　　　　　　　　　　　　　　　　　　　　　　　　　　　　　　　　　　　　　　　　　　　　　　　　　　　　　　　　　　　　　　　　　　　　　　　　　　　　　　　　　　　　　　　　　　　　　　　　　　　　　　　　　　　　　　　　　　　　　　　　　　　　　　　　　　　　　　　　　　　　　　　　　　　　　　　　　　　　　　　　　　　　　　　　　　　　　　　　　　　　　　　　　　　　　　　　　　　　　　　　　　　　　　　　　　　　　　　　　　　　　　　　　　　　　　　　　　　　　　　　　　　　　　　　　　　　　　　　　　　　　　　　　　　　　　　　　　　　　　　　　　　　　　　　　　　　　　　　　　　　　　　　　　　　　　　　　　　　　　　　　　　　　　　　　　　　　　　　　　　　　　　　　　　　　　　　　　　　　　　　　　　　　　　　　　　　　　　　　　　　　　　　　　　　　　　　　　　　　　　　　　　　　　　　　　　　　　　　　　　　　　　　　　　　　　　　　　　　　　　　　　　　　　　　　　　　　　　　　　　　　　　　　　　　　　　　　　　　　　　　　　　　　　　　　　　　　　　　　　　　　　　　　　　　　　　　　　　　　　　　　　　　　　　　　　　　　　　　　　　　　　　　　　　　　　　　　　　　　　　　　　　　　　　　　　　　　　　　　　　　　　　　　　　　　　　　　　　　　　　　　　　　　　　　　　　　　　　　　　　　　　　　　　　　　　　　　　　　　　　　　　　　　　　　　</a:t>
            </a:r>
          </a:p>
        </p:txBody>
      </p:sp>
      <p:sp>
        <p:nvSpPr>
          <p:cNvPr id="147" name="テキスト ボックス 146"/>
          <p:cNvSpPr txBox="1"/>
          <p:nvPr/>
        </p:nvSpPr>
        <p:spPr>
          <a:xfrm>
            <a:off x="7643868" y="5193330"/>
            <a:ext cx="995407" cy="461665"/>
          </a:xfrm>
          <a:prstGeom prst="rect">
            <a:avLst/>
          </a:prstGeom>
          <a:noFill/>
          <a:ln w="15875">
            <a:noFill/>
          </a:ln>
        </p:spPr>
        <p:txBody>
          <a:bodyPr wrap="square" rtlCol="0" anchor="ctr" anchorCtr="0">
            <a:spAutoFit/>
          </a:bodyPr>
          <a:lstStyle/>
          <a:p>
            <a:r>
              <a:rPr kumimoji="1" lang="ja-JP" altLang="en-US" sz="1200" dirty="0"/>
              <a:t>信号現示</a:t>
            </a:r>
            <a:endParaRPr kumimoji="1" lang="en-US" altLang="ja-JP" sz="1200" dirty="0"/>
          </a:p>
          <a:p>
            <a:r>
              <a:rPr kumimoji="1" lang="ja-JP" altLang="en-US" sz="1200" dirty="0"/>
              <a:t>（現況原則）　　　　　　　　　　　　　　　　　　　　　　　　　　　　　　　　　　　　　　　　　　　　　　　　　　　　　　　　　　　　　　　　　　　　　　　　　　　　　　　　　　　　　　　　　　　　　　　　　　　　　　　　　　　　　　　　　　　　　　　　　　　　　　　　　　　　　　　　　　　　　　　　　　　　　　　　　　　　　　　　　　　　　　　　　　　　　　　　　　　　　　　　　　　　　　　　　　　　　　　　　　　　　　　　　　　　　　　　　　　　　　　　　　　　　　　　　　　　　　　　　　　　　　　　　　　　　　　　　　　　　　　　　　　　　　　　　　　　　　　　　　　　　　　　　　　　　　　　　　　　　　　　　　　　　　　　　　　　　　　　　　　　　　　　　　　　　　　　　　　　　　　　　　　　　　　　　　　　　　　　　　　　　　　　　　　　　　　　　　　　　　　　　　　　　　　　　　　　　　　　　　　　　　　　　　　　　　　　　　　　　　　　　　　　　　　　　　　　　　　　　　　　　　　　　　　　　　　　　　　　　　　　　　　　　　　　　　　　　　　　　　　　　　　　　　　　　　　　　　　　　　　　　　　　　　　　　　　　　　　　　　　　　　　　　　　　　　　　　　　　　　　　　　　　　　　　　　　　　　　　　　　　　　　　　　　　　　　　　　　　　　　　　　　　　　　　　　　　　　　　　　　　　　　　　　　　　　　　　　　　　　　　　　　　　　　　　　　　　　　　　　　　　　　　　　　　　　　　　　　　　　　　　　　　　　　　　　　　　　　　　　　　　　　　　　　　　　　　　　　　　　　　　　　　　　　　　　　　　　　　　　　　　　　　　　　　　　　　　　　　　　　　　　　　　　　　　　　　　　　　　　　　　　　　　　　　　　　　　　　　　　　　　　　　　　　　　　　　　　　　　　　　　　　　　　　　　　　　　　　　　　　　　　　　　　　　　　　　　　　　　　　　　　　　　　　　　　　　　　　　　　　　　　　　　　　　　　　　　　　　　　　　　　　　　　　　　　　　　　　　　　　　　　　　　　　　　　　　　　　　　　　　　　　　　　　　　　　　　　　　　　　　　　　　　　　　　　　　　　　　　　　　　　　　　　　　　　　　　　　　　　　　　　　　　　　　　　　　　　　　　　　　　　　　　　　　　　　　　　　　　　　　　　　　　　　　　　　　　　　　　　　　　　　　　　　　　　　　　　　　　　　　　　　　　　　　　　　　　　　　　　　　　　　　　　　　　　　　　　　　　　　　　　　　　　　　　　　　　　　　　　　　　　　　　　　　　　　　　　　　　　　　　　　　　　　　　　　　　　　　　　　　　　　　　　　　　　　　　　　　　　　　　　　　　　　　　　　　　　　　　　　　　　　　　　　　　　　　　　　　　　　　　　　　　　　　　　　　　　　　　　　　　　　　　　　　　　　　　　　　　　　　　　　　　　　　　　　　　　　　　　　　　　　　　　　　　　　　　　　　　　　　　　　　　　　　　　　　　　　　　　　　　　　　　　　　　　　　　　　　　　　　　　　　　　　　　　　　　　　　　　　　　　　　　　　　　　　　　　　　　　　　　　　　　　　　　　　　　　　　　　　　　　　　　　　　　　　　　　　　　　　　　　　　　　　　　　　　　　　　　　　　　　　　　　　　　　　　　　　　　　　　　　　　　　　　　　　　　　　　　　　　　　　　　　　　　　　　　　　　　　　　　　　　　　　　　　　　　　　　　　　　　　　　　　　　　　　　　　　　　　　　　　　　　　　　　　　　　　　　　　　　　　　　　　　　　　　　　　　　　　　　　　　　　　　　　　　　　　　　　　　　　　　　　　　　　　　　　　　　　　　　　　　　　　　　　　　　　　　　　　　　　　　　　　　　　　　　　　　　　　　　　　　　　　　　　　　　　　　　　　　　　　　　　　　　　　　　　　　　　　　　　　　　　　　　　　　　　　　　　　　　　　　　　　　　　　　　　　　　　　　　　　　　　　　　　　　　　　　　　　　　　　　　　　　　　　　　　　　　　　　　　　　　　　　　　　　　　　　　　　　　　　　　　　　　　　　　　　　　　　　　　　　　　　　　　　　　　　　　　　　　　　　　　　　　　　　　　　　　　　　　　　　　　　　　　　　　　　　　　　　　　　　　　　　　　　　　　　　　　　　　　　　　　　　　　　　　　　　　　　　　　　　　　　　　　　　　　　　　　　　　　　　　　　　　　　　　　　　　　　　　　　　　　　　　　　　　　　　　　　　　　　　　　　　　　　　　　　　　　　　　　　　　　　　　　　　　　　　　　　　　　　　　　　　　　　　　　　　　　　　　　　　　　　　　　　　　　　　　　　　　　　　　　　　　　　　　　　　　　　　　　　　　　　　　　　　　　　　　　　　　　　　　　　　　　　　　</a:t>
            </a:r>
          </a:p>
        </p:txBody>
      </p:sp>
      <p:cxnSp>
        <p:nvCxnSpPr>
          <p:cNvPr id="148" name="直線コネクタ 147"/>
          <p:cNvCxnSpPr>
            <a:stCxn id="147" idx="1"/>
          </p:cNvCxnSpPr>
          <p:nvPr/>
        </p:nvCxnSpPr>
        <p:spPr>
          <a:xfrm flipH="1">
            <a:off x="7393018" y="5424163"/>
            <a:ext cx="250850"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４．主要交差点等の交通状況変化</a:t>
            </a:r>
            <a:endParaRPr kumimoji="1" lang="ja-JP" altLang="en-US" dirty="0"/>
          </a:p>
        </p:txBody>
      </p:sp>
      <p:sp>
        <p:nvSpPr>
          <p:cNvPr id="50" name="テキスト ボックス 49"/>
          <p:cNvSpPr txBox="1"/>
          <p:nvPr/>
        </p:nvSpPr>
        <p:spPr>
          <a:xfrm>
            <a:off x="276085" y="953710"/>
            <a:ext cx="8424936" cy="1169551"/>
          </a:xfrm>
          <a:prstGeom prst="rect">
            <a:avLst/>
          </a:prstGeom>
          <a:noFill/>
          <a:ln>
            <a:noFill/>
          </a:ln>
        </p:spPr>
        <p:txBody>
          <a:bodyPr wrap="square" rtlCol="0" anchor="ctr" anchorCtr="0">
            <a:spAutoFit/>
          </a:bodyPr>
          <a:lstStyle/>
          <a:p>
            <a:pPr marL="285750" indent="-285750">
              <a:buFont typeface="Wingdings" panose="05000000000000000000" pitchFamily="2" charset="2"/>
              <a:buChar char="l"/>
            </a:pPr>
            <a:r>
              <a:rPr kumimoji="1" lang="ja-JP" altLang="en-US" sz="1400" dirty="0"/>
              <a:t>評価値（交差点の交通需要率、滞留長）を算出する上では交差点方向別交通量をインプットデータとする</a:t>
            </a:r>
            <a:r>
              <a:rPr lang="ja-JP" altLang="en-US" sz="1400" dirty="0"/>
              <a:t>が、交通量推計はマクロ的な変動を把握するモデルであり、個別交差点の方向別交通量（ミクロ事象）は傾向が一致しない場合がある</a:t>
            </a:r>
            <a:endParaRPr lang="en-US" altLang="ja-JP" sz="1400" dirty="0"/>
          </a:p>
          <a:p>
            <a:pPr marL="285750" indent="-285750">
              <a:buFont typeface="Wingdings" panose="05000000000000000000" pitchFamily="2" charset="2"/>
              <a:buChar char="l"/>
            </a:pPr>
            <a:r>
              <a:rPr lang="ja-JP" altLang="en-US" sz="1400" dirty="0"/>
              <a:t>このため、現況交通量調査を実施し、この結果を基準値として、交通量推計による変動量を考慮して方向別交通量を設定する　　　</a:t>
            </a:r>
            <a:r>
              <a:rPr kumimoji="1" lang="ja-JP" altLang="en-US" sz="1200" dirty="0"/>
              <a:t>　</a:t>
            </a:r>
            <a:r>
              <a:rPr kumimoji="1" lang="ja-JP" altLang="en-US" sz="1400" dirty="0"/>
              <a:t>　　　　　　　　　　　　　　　　　　　　　　　　　　　　　　　　　　　　　　　　　　　　　　　　　　　　　　　　　　　　　　　　　　　　　　　　　　　　　　　　　　　　　　　　　　　　　　　　　　　　　　　　　　　　　　　　　　　　　　　　　　　　　　　　　　　　　　　　　　　　　　　　　　　　　　　　　　　　　　　　　　　　　　　　　　　　　　　　　　　　　　　　　　　　　　　　　　　　　　　　　　　　　　　　　　　　　　　　　　　　　　　　　　　　　　　　　　　　　　　　　　　　　　　　　　　　　　　　　　　　　　　　　　　　　　　　　　　　　　　　　　　　　　　　　　　　　　　　　　　　　　　　　　　　　　　　　　　　　　　　　　　　　　　　　　　　　　　　　　　　　　　　　　　　　　　　　　　　　　　　　　　　　　　　　　　　　　　　　　　　　　　　　　　　　　　　　　　　　　　　　　　　　　　　　　　　　　　　　　　　　　　　　　　　　　　　　　　　　　　　　　　　　　　　　　　　　　　　　　　　　　　　　　　　　　　　　　　　　　　　　　　　　　　　　　　　　　　　　　　　　　　　　　　　　　　　　　　　　　　　　　　　　　　　　　　　　　　　　　　　　　　　　　　　　　　　　　　　　　　　　　　　　　　　　　　　　　　　　　　　　　　　　　　　　　　　　　　　　　　　　　　　　　　　　　　　　　　　　　　　　　　　　　　　　　　　　　　　　　　　　　　　　　　　　　　　　　　　　　　　　　　　　　　　　　　　　　　　　　　　　　　　　　　　　　　　　　　　　　　　　　　　　　　　　　　　　　　　　　　　　　　　　　　　　　　　　　　　　　　　　　　　　　　　　　　　　　　　　　　　　　　　　　　　　　　　　　　　　　　　　　　　　　　　　　　　　　　　　　　　　　　　　　　　　　　　　　　　　　　　　　　　　　　　　　　　　　　　　　　　　　　　　　　　　　　　　　　　　　　　　　　　　　　　　　　　　　　　　　　　　　　　　　　　　　　　　　　　　　　　　　　　　　　　　　　　　　　　　　　　　　　　　　　　　　　　　　　　　　　　　　　　　　　　　　　　　　　　　　　　　　　　　　　　　　　　　　　　　　　　　　　　　　　　　　　　　　　　　　　　　　　　　　　　　　　　　　　　　　　　　　　　　　　　　　　　　　　　　　　　　　　　　　　　　　　　　　　　　　　　　　　　　　　　　　　　　　　　　　　　　　　　　　　　　　　　　　　　　　　　　　　　　　　　　　　　　　　　　　　　　　　　　　　　　　　　　　　　　　　　　　　　　　　　　　　　　　　　　　　　　　　　　　　　　　　　　　　　　　　　　　　　　　　　　　　　　　　　　　　　　　　　　　　　　　　　　　　　　　　　　　　　　　　　　　　　　　　　　　　　　　　　　　　　　　　　　　　　　　　　　　　　　　　　　　　　　　　　　　　　　　　　　　　　　　　　　　　　　　　　　　　　　　　　　　　　　　　　　　　　　　　　　　　　　　　　　　　　　　　　　　　　　　　　　　　　　　　　　　　　　　　　　　　　　　　　　　　　　　　　　　　　　　　　　　　　　　　　　　　　　　　　　　　　　　　　　　　　　　　　　　　　　　　　　　　　　　　　　　　　　　　　　　　　　　　　　　　　　　　　　　　　　　　　　　　　　　　　　　　　　　　　　　　　　　　　　　　　　　　　　　　　　　　　　　　　　　　　　　　　　　　　　　　　　　　　　　　　　　　　　　　　　　　　　　　　　　　　　　　　　　　　　　　　　　　　　　　　　　　　　　　　　　　　　　　　　　　　　　　　　　　　　　　　　　　　　　　　　　　　　　　　　　　　　　　　　　　　　　　　　　　　　　　　　　　　　　　　　　　　　　　　　　　　　　　　　　　　　　　　　　　　　　　　　　　　　　　　　　　　　　　　　　　　　　　　　　　　　　　　　　　　　　　　　　　　　　　　　　　　　　　　　　　　　　　　　　　　　　　　　　　　　　　　　　　　　　　　　　　　　　　　　　　　　　　　　　　　　　　　　　　　　　　　　　　　　　　　　　　　　　　　　　　　　　　　　　　　　　　　　　　　　　　　　　　　　　　　　　　　　　　　　　　　　　　　　　　　　　　　　　　　　　　　　　　　　　　　　　　　　　　　　　　　　　　　　　　　　　　　　　　　　　　　　　　　　　　　　　　　　　　　　　　　　　　　　　　　　　　　　　　　　　　　　　　　　　　　　　　　　　　　　　　　　　　　　　　　　　　　　　　　　　　　　　　　　　　　　　　　　　　　　　　　　　　　　　　　　　　　　　　　　　　　　　　　　　　　　　　　　　　　　　　　　　　　　　　　　　　　　　　　　　　　　　　　　　　　　　　　　　　　　</a:t>
            </a:r>
          </a:p>
        </p:txBody>
      </p:sp>
      <p:sp>
        <p:nvSpPr>
          <p:cNvPr id="44" name="テキスト ボックス 43"/>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51" name="スライド番号プレースホルダー 2"/>
          <p:cNvSpPr>
            <a:spLocks noGrp="1"/>
          </p:cNvSpPr>
          <p:nvPr>
            <p:ph type="sldNum" sz="quarter" idx="12"/>
          </p:nvPr>
        </p:nvSpPr>
        <p:spPr>
          <a:xfrm>
            <a:off x="612648" y="6356350"/>
            <a:ext cx="1981200" cy="365760"/>
          </a:xfrm>
        </p:spPr>
        <p:txBody>
          <a:bodyPr/>
          <a:lstStyle/>
          <a:p>
            <a:r>
              <a:rPr kumimoji="1" lang="en-US" altLang="ja-JP" dirty="0"/>
              <a:t>18</a:t>
            </a:r>
            <a:endParaRPr kumimoji="1" lang="ja-JP" altLang="en-US" dirty="0"/>
          </a:p>
        </p:txBody>
      </p:sp>
      <p:sp>
        <p:nvSpPr>
          <p:cNvPr id="37"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3781676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テキスト ボックス 3"/>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7" name="テキスト ボックス 6"/>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pPr algn="ctr"/>
            <a:r>
              <a:rPr lang="ja-JP" altLang="en-US" sz="2000" dirty="0"/>
              <a:t>交通量変動特性を踏まえた今後の交通影響検討</a:t>
            </a:r>
            <a:endParaRPr kumimoji="1" lang="ja-JP" altLang="en-US" dirty="0"/>
          </a:p>
        </p:txBody>
      </p:sp>
      <p:graphicFrame>
        <p:nvGraphicFramePr>
          <p:cNvPr id="95" name="表 94"/>
          <p:cNvGraphicFramePr>
            <a:graphicFrameLocks noGrp="1"/>
          </p:cNvGraphicFramePr>
          <p:nvPr>
            <p:extLst/>
          </p:nvPr>
        </p:nvGraphicFramePr>
        <p:xfrm>
          <a:off x="467544" y="953710"/>
          <a:ext cx="8220076" cy="3798570"/>
        </p:xfrm>
        <a:graphic>
          <a:graphicData uri="http://schemas.openxmlformats.org/drawingml/2006/table">
            <a:tbl>
              <a:tblPr firstRow="1" bandRow="1">
                <a:tableStyleId>{5C22544A-7EE6-4342-B048-85BDC9FD1C3A}</a:tableStyleId>
              </a:tblPr>
              <a:tblGrid>
                <a:gridCol w="924243">
                  <a:extLst>
                    <a:ext uri="{9D8B030D-6E8A-4147-A177-3AD203B41FA5}">
                      <a16:colId xmlns:a16="http://schemas.microsoft.com/office/drawing/2014/main" xmlns="" val="20000"/>
                    </a:ext>
                  </a:extLst>
                </a:gridCol>
                <a:gridCol w="1254443">
                  <a:extLst>
                    <a:ext uri="{9D8B030D-6E8A-4147-A177-3AD203B41FA5}">
                      <a16:colId xmlns:a16="http://schemas.microsoft.com/office/drawing/2014/main" xmlns="" val="20001"/>
                    </a:ext>
                  </a:extLst>
                </a:gridCol>
                <a:gridCol w="776605">
                  <a:extLst>
                    <a:ext uri="{9D8B030D-6E8A-4147-A177-3AD203B41FA5}">
                      <a16:colId xmlns:a16="http://schemas.microsoft.com/office/drawing/2014/main" xmlns="" val="20002"/>
                    </a:ext>
                  </a:extLst>
                </a:gridCol>
                <a:gridCol w="748030">
                  <a:extLst>
                    <a:ext uri="{9D8B030D-6E8A-4147-A177-3AD203B41FA5}">
                      <a16:colId xmlns:a16="http://schemas.microsoft.com/office/drawing/2014/main" xmlns="" val="20003"/>
                    </a:ext>
                  </a:extLst>
                </a:gridCol>
                <a:gridCol w="748030">
                  <a:extLst>
                    <a:ext uri="{9D8B030D-6E8A-4147-A177-3AD203B41FA5}">
                      <a16:colId xmlns:a16="http://schemas.microsoft.com/office/drawing/2014/main" xmlns="" val="20004"/>
                    </a:ext>
                  </a:extLst>
                </a:gridCol>
                <a:gridCol w="748030">
                  <a:extLst>
                    <a:ext uri="{9D8B030D-6E8A-4147-A177-3AD203B41FA5}">
                      <a16:colId xmlns:a16="http://schemas.microsoft.com/office/drawing/2014/main" xmlns="" val="20005"/>
                    </a:ext>
                  </a:extLst>
                </a:gridCol>
                <a:gridCol w="776605">
                  <a:extLst>
                    <a:ext uri="{9D8B030D-6E8A-4147-A177-3AD203B41FA5}">
                      <a16:colId xmlns:a16="http://schemas.microsoft.com/office/drawing/2014/main" xmlns="" val="20006"/>
                    </a:ext>
                  </a:extLst>
                </a:gridCol>
                <a:gridCol w="748030">
                  <a:extLst>
                    <a:ext uri="{9D8B030D-6E8A-4147-A177-3AD203B41FA5}">
                      <a16:colId xmlns:a16="http://schemas.microsoft.com/office/drawing/2014/main" xmlns="" val="20007"/>
                    </a:ext>
                  </a:extLst>
                </a:gridCol>
                <a:gridCol w="748030">
                  <a:extLst>
                    <a:ext uri="{9D8B030D-6E8A-4147-A177-3AD203B41FA5}">
                      <a16:colId xmlns:a16="http://schemas.microsoft.com/office/drawing/2014/main" xmlns="" val="20008"/>
                    </a:ext>
                  </a:extLst>
                </a:gridCol>
                <a:gridCol w="748030">
                  <a:extLst>
                    <a:ext uri="{9D8B030D-6E8A-4147-A177-3AD203B41FA5}">
                      <a16:colId xmlns:a16="http://schemas.microsoft.com/office/drawing/2014/main" xmlns="" val="20009"/>
                    </a:ext>
                  </a:extLst>
                </a:gridCol>
              </a:tblGrid>
              <a:tr h="0">
                <a:tc rowSpan="2">
                  <a:txBody>
                    <a:bodyPr/>
                    <a:lstStyle/>
                    <a:p>
                      <a:pPr algn="ctr"/>
                      <a:r>
                        <a:rPr kumimoji="1" lang="ja-JP" altLang="en-US" sz="1200" b="0" dirty="0">
                          <a:solidFill>
                            <a:schemeClr val="accent5">
                              <a:lumMod val="50000"/>
                            </a:schemeClr>
                          </a:solidFill>
                        </a:rPr>
                        <a:t>対象</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60000"/>
                        <a:lumOff val="40000"/>
                      </a:schemeClr>
                    </a:solidFill>
                  </a:tcPr>
                </a:tc>
                <a:tc rowSpan="2">
                  <a:txBody>
                    <a:bodyPr/>
                    <a:lstStyle/>
                    <a:p>
                      <a:pPr algn="ctr"/>
                      <a:r>
                        <a:rPr kumimoji="1" lang="ja-JP" altLang="en-US" sz="1200" b="0" dirty="0">
                          <a:solidFill>
                            <a:schemeClr val="accent5">
                              <a:lumMod val="50000"/>
                            </a:schemeClr>
                          </a:solidFill>
                        </a:rPr>
                        <a:t>着目箇所</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60000"/>
                        <a:lumOff val="40000"/>
                      </a:schemeClr>
                    </a:solidFill>
                  </a:tcPr>
                </a:tc>
                <a:tc gridSpan="4">
                  <a:txBody>
                    <a:bodyPr/>
                    <a:lstStyle/>
                    <a:p>
                      <a:pPr algn="ctr"/>
                      <a:r>
                        <a:rPr kumimoji="1" lang="ja-JP" altLang="en-US" sz="1200" b="0" dirty="0">
                          <a:solidFill>
                            <a:schemeClr val="accent5">
                              <a:lumMod val="50000"/>
                            </a:schemeClr>
                          </a:solidFill>
                        </a:rPr>
                        <a:t>交差点交通量の総和</a:t>
                      </a:r>
                      <a:r>
                        <a:rPr kumimoji="1" lang="ja-JP" altLang="en-US" sz="1000" b="0" dirty="0">
                          <a:solidFill>
                            <a:schemeClr val="accent5">
                              <a:lumMod val="50000"/>
                            </a:schemeClr>
                          </a:solidFill>
                        </a:rPr>
                        <a:t>（台／時）</a:t>
                      </a:r>
                      <a:endParaRPr kumimoji="1" lang="en-US" altLang="ja-JP" sz="1000" b="0" dirty="0">
                        <a:solidFill>
                          <a:schemeClr val="accent5">
                            <a:lumMod val="50000"/>
                          </a:schemeClr>
                        </a:solidFill>
                      </a:endParaRPr>
                    </a:p>
                    <a:p>
                      <a:pPr algn="ctr"/>
                      <a:r>
                        <a:rPr kumimoji="1" lang="en-US" altLang="ja-JP" sz="800" b="0" dirty="0">
                          <a:solidFill>
                            <a:schemeClr val="accent5">
                              <a:lumMod val="50000"/>
                            </a:schemeClr>
                          </a:solidFill>
                        </a:rPr>
                        <a:t>※</a:t>
                      </a:r>
                      <a:r>
                        <a:rPr kumimoji="1" lang="ja-JP" altLang="en-US" sz="800" b="0" dirty="0">
                          <a:solidFill>
                            <a:schemeClr val="accent5">
                              <a:lumMod val="50000"/>
                            </a:schemeClr>
                          </a:solidFill>
                        </a:rPr>
                        <a:t>信号制御対象</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hMerge="1">
                  <a:txBody>
                    <a:bodyPr/>
                    <a:lstStyle/>
                    <a:p>
                      <a:endParaRPr kumimoji="1" lang="ja-JP" altLang="en-US"/>
                    </a:p>
                  </a:txBody>
                  <a:tcPr/>
                </a:tc>
                <a:tc hMerge="1">
                  <a:txBody>
                    <a:bodyPr/>
                    <a:lstStyle/>
                    <a:p>
                      <a:pPr algn="ctr"/>
                      <a:endParaRPr kumimoji="1" lang="ja-JP" altLang="en-US" sz="1200" b="0" dirty="0">
                        <a:solidFill>
                          <a:schemeClr val="bg1"/>
                        </a:solidFill>
                      </a:endParaRP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hMerge="1">
                  <a:txBody>
                    <a:bodyPr/>
                    <a:lstStyle/>
                    <a:p>
                      <a:endParaRPr kumimoji="1" lang="ja-JP" altLang="en-US"/>
                    </a:p>
                  </a:txBody>
                  <a:tcPr/>
                </a:tc>
                <a:tc gridSpan="4">
                  <a:txBody>
                    <a:bodyPr/>
                    <a:lstStyle/>
                    <a:p>
                      <a:pPr algn="ctr"/>
                      <a:r>
                        <a:rPr kumimoji="1" lang="ja-JP" altLang="en-US" sz="1200" b="0" dirty="0">
                          <a:solidFill>
                            <a:schemeClr val="bg1"/>
                          </a:solidFill>
                        </a:rPr>
                        <a:t>交差点需要率　（　）：現況比率</a:t>
                      </a:r>
                      <a:endParaRPr kumimoji="1" lang="en-US" altLang="ja-JP" sz="1200" b="0" dirty="0">
                        <a:solidFill>
                          <a:schemeClr val="bg1"/>
                        </a:solidFill>
                      </a:endParaRPr>
                    </a:p>
                    <a:p>
                      <a:pPr algn="ctr"/>
                      <a:r>
                        <a:rPr kumimoji="1" lang="ja-JP" altLang="en-US" sz="1200" b="0" dirty="0">
                          <a:solidFill>
                            <a:schemeClr val="bg1"/>
                          </a:solidFill>
                        </a:rPr>
                        <a:t>　</a:t>
                      </a:r>
                      <a:r>
                        <a:rPr kumimoji="1" lang="en-US" altLang="ja-JP" sz="1000" b="0" dirty="0">
                          <a:solidFill>
                            <a:schemeClr val="bg1"/>
                          </a:solidFill>
                        </a:rPr>
                        <a:t>※</a:t>
                      </a:r>
                      <a:r>
                        <a:rPr kumimoji="1" lang="ja-JP" altLang="en-US" sz="1000" b="0" dirty="0">
                          <a:solidFill>
                            <a:srgbClr val="FF0000"/>
                          </a:solidFill>
                        </a:rPr>
                        <a:t>朱書き</a:t>
                      </a:r>
                      <a:r>
                        <a:rPr kumimoji="1" lang="ja-JP" altLang="en-US" sz="1000" b="0" dirty="0">
                          <a:solidFill>
                            <a:schemeClr val="bg1"/>
                          </a:solidFill>
                        </a:rPr>
                        <a:t>：閾値を超過</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0"/>
                  </a:ext>
                </a:extLst>
              </a:tr>
              <a:tr h="342900">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200" b="0" dirty="0">
                          <a:solidFill>
                            <a:schemeClr val="accent5">
                              <a:lumMod val="50000"/>
                            </a:schemeClr>
                          </a:solidFill>
                        </a:rPr>
                        <a:t>現況</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200" b="0" dirty="0">
                          <a:solidFill>
                            <a:schemeClr val="accent5">
                              <a:lumMod val="50000"/>
                            </a:schemeClr>
                          </a:solidFill>
                        </a:rPr>
                        <a:t>ケース１</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200" b="0" dirty="0">
                          <a:solidFill>
                            <a:schemeClr val="accent5">
                              <a:lumMod val="50000"/>
                            </a:schemeClr>
                          </a:solidFill>
                        </a:rPr>
                        <a:t>ケース２</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200" b="0" dirty="0">
                          <a:solidFill>
                            <a:schemeClr val="accent5">
                              <a:lumMod val="50000"/>
                            </a:schemeClr>
                          </a:solidFill>
                        </a:rPr>
                        <a:t>ケース３</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200" b="0" dirty="0">
                          <a:solidFill>
                            <a:schemeClr val="bg1"/>
                          </a:solidFill>
                        </a:rPr>
                        <a:t>現況</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ケース１</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ケース２</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ケース３</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1"/>
                  </a:ext>
                </a:extLst>
              </a:tr>
              <a:tr h="370840">
                <a:tc>
                  <a:txBody>
                    <a:bodyPr/>
                    <a:lstStyle/>
                    <a:p>
                      <a:r>
                        <a:rPr kumimoji="1" lang="ja-JP" altLang="en-US" sz="1100" dirty="0">
                          <a:solidFill>
                            <a:schemeClr val="accent5">
                              <a:lumMod val="50000"/>
                            </a:schemeClr>
                          </a:solidFill>
                          <a:latin typeface="+mn-ea"/>
                          <a:ea typeface="+mn-ea"/>
                        </a:rPr>
                        <a:t>大日跨道橋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大日交差点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2,786</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2,938</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2,946</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2,868</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latin typeface="+mn-ea"/>
                          <a:ea typeface="+mn-ea"/>
                        </a:rPr>
                        <a:t>0.447</a:t>
                      </a:r>
                      <a:endParaRPr kumimoji="1" lang="ja-JP" altLang="en-US" sz="1100" dirty="0">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0.482</a:t>
                      </a:r>
                    </a:p>
                    <a:p>
                      <a:pPr marL="0" indent="0" algn="r">
                        <a:buFont typeface="Wingdings" panose="05000000000000000000" pitchFamily="2" charset="2"/>
                        <a:buNone/>
                      </a:pPr>
                      <a:r>
                        <a:rPr kumimoji="1" lang="ja-JP" altLang="en-US" sz="1100" dirty="0">
                          <a:latin typeface="+mn-ea"/>
                          <a:ea typeface="+mn-ea"/>
                        </a:rPr>
                        <a:t>（</a:t>
                      </a:r>
                      <a:r>
                        <a:rPr kumimoji="1" lang="en-US" altLang="ja-JP" sz="1100" dirty="0">
                          <a:latin typeface="+mn-ea"/>
                          <a:ea typeface="+mn-ea"/>
                        </a:rPr>
                        <a:t>1.078</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rgbClr val="FF0000"/>
                          </a:solidFill>
                          <a:latin typeface="+mn-ea"/>
                          <a:ea typeface="+mn-ea"/>
                        </a:rPr>
                        <a:t>1.512</a:t>
                      </a:r>
                    </a:p>
                    <a:p>
                      <a:pPr marL="0" indent="0" algn="r">
                        <a:buFont typeface="Wingdings" panose="05000000000000000000" pitchFamily="2" charset="2"/>
                        <a:buNone/>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3.283</a:t>
                      </a:r>
                      <a:r>
                        <a:rPr kumimoji="1" lang="ja-JP" altLang="en-US" sz="1100" dirty="0">
                          <a:solidFill>
                            <a:schemeClr val="tx1"/>
                          </a:solidFill>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rgbClr val="FF0000"/>
                          </a:solidFill>
                          <a:latin typeface="+mn-ea"/>
                          <a:ea typeface="+mn-ea"/>
                        </a:rPr>
                        <a:t>1.401</a:t>
                      </a:r>
                    </a:p>
                    <a:p>
                      <a:pPr marL="0" indent="0" algn="r">
                        <a:buFont typeface="Wingdings" panose="05000000000000000000" pitchFamily="2" charset="2"/>
                        <a:buNone/>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3.134</a:t>
                      </a:r>
                      <a:r>
                        <a:rPr kumimoji="1" lang="ja-JP" altLang="en-US" sz="1100" dirty="0">
                          <a:solidFill>
                            <a:schemeClr val="tx1"/>
                          </a:solidFill>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2"/>
                  </a:ext>
                </a:extLst>
              </a:tr>
              <a:tr h="0">
                <a:tc rowSpan="6">
                  <a:txBody>
                    <a:bodyPr/>
                    <a:lstStyle/>
                    <a:p>
                      <a:r>
                        <a:rPr kumimoji="1" lang="ja-JP" altLang="en-US" sz="1100" dirty="0">
                          <a:solidFill>
                            <a:schemeClr val="accent5">
                              <a:lumMod val="50000"/>
                            </a:schemeClr>
                          </a:solidFill>
                          <a:latin typeface="+mn-ea"/>
                          <a:ea typeface="+mn-ea"/>
                        </a:rPr>
                        <a:t>江坂高架橋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交差点①</a:t>
                      </a:r>
                      <a:endParaRPr kumimoji="1" lang="en-US" altLang="ja-JP" sz="1100" dirty="0">
                        <a:solidFill>
                          <a:schemeClr val="accent5">
                            <a:lumMod val="50000"/>
                          </a:schemeClr>
                        </a:solidFill>
                        <a:latin typeface="+mn-ea"/>
                        <a:ea typeface="+mn-ea"/>
                      </a:endParaRPr>
                    </a:p>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江坂町交差点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1,815</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1,799</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2,131</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2,089</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Tx/>
                        <a:buNone/>
                      </a:pPr>
                      <a:r>
                        <a:rPr kumimoji="1" lang="en-US" altLang="ja-JP" sz="1100" dirty="0">
                          <a:latin typeface="+mn-ea"/>
                          <a:ea typeface="+mn-ea"/>
                        </a:rPr>
                        <a:t>0.456</a:t>
                      </a:r>
                      <a:endParaRPr kumimoji="1" lang="ja-JP" altLang="en-US" sz="1100" dirty="0">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0.460</a:t>
                      </a:r>
                    </a:p>
                    <a:p>
                      <a:pPr marL="0" indent="0" algn="r">
                        <a:buFontTx/>
                        <a:buNone/>
                      </a:pPr>
                      <a:r>
                        <a:rPr kumimoji="1" lang="ja-JP" altLang="en-US" sz="1100" dirty="0">
                          <a:latin typeface="+mn-ea"/>
                          <a:ea typeface="+mn-ea"/>
                        </a:rPr>
                        <a:t>（</a:t>
                      </a:r>
                      <a:r>
                        <a:rPr kumimoji="1" lang="en-US" altLang="ja-JP" sz="1100" dirty="0">
                          <a:latin typeface="+mn-ea"/>
                          <a:ea typeface="+mn-ea"/>
                        </a:rPr>
                        <a:t>1.008</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0.436</a:t>
                      </a:r>
                    </a:p>
                    <a:p>
                      <a:pPr marL="0" indent="0" algn="r">
                        <a:buFontTx/>
                        <a:buNone/>
                      </a:pPr>
                      <a:r>
                        <a:rPr kumimoji="1" lang="ja-JP" altLang="en-US" sz="1100" dirty="0">
                          <a:latin typeface="+mn-ea"/>
                          <a:ea typeface="+mn-ea"/>
                        </a:rPr>
                        <a:t>（</a:t>
                      </a:r>
                      <a:r>
                        <a:rPr kumimoji="1" lang="en-US" altLang="ja-JP" sz="1100" dirty="0">
                          <a:latin typeface="+mn-ea"/>
                          <a:ea typeface="+mn-ea"/>
                        </a:rPr>
                        <a:t>0.956</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0.508</a:t>
                      </a:r>
                    </a:p>
                    <a:p>
                      <a:pPr marL="0" indent="0" algn="r">
                        <a:buFontTx/>
                        <a:buNone/>
                      </a:pPr>
                      <a:r>
                        <a:rPr kumimoji="1" lang="ja-JP" altLang="en-US" sz="1100" dirty="0">
                          <a:latin typeface="+mn-ea"/>
                          <a:ea typeface="+mn-ea"/>
                        </a:rPr>
                        <a:t>（</a:t>
                      </a:r>
                      <a:r>
                        <a:rPr kumimoji="1" lang="en-US" altLang="ja-JP" sz="1100" dirty="0">
                          <a:latin typeface="+mn-ea"/>
                          <a:ea typeface="+mn-ea"/>
                        </a:rPr>
                        <a:t>1.114</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3"/>
                  </a:ext>
                </a:extLst>
              </a:tr>
              <a:tr h="43815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交差点②</a:t>
                      </a:r>
                      <a:endParaRPr kumimoji="1" lang="en-US" altLang="ja-JP" sz="1100" dirty="0">
                        <a:solidFill>
                          <a:schemeClr val="accent5">
                            <a:lumMod val="50000"/>
                          </a:schemeClr>
                        </a:solidFill>
                        <a:latin typeface="+mn-ea"/>
                        <a:ea typeface="+mn-ea"/>
                      </a:endParaRPr>
                    </a:p>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垂水町西交差点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1,809</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1,725</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2,052</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1,922</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Tx/>
                        <a:buNone/>
                      </a:pPr>
                      <a:r>
                        <a:rPr kumimoji="1" lang="en-US" altLang="ja-JP" sz="1100" dirty="0">
                          <a:latin typeface="+mn-ea"/>
                          <a:ea typeface="+mn-ea"/>
                        </a:rPr>
                        <a:t>0.347</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0.342</a:t>
                      </a:r>
                    </a:p>
                    <a:p>
                      <a:pPr marL="0" indent="0" algn="r">
                        <a:buFontTx/>
                        <a:buNone/>
                      </a:pPr>
                      <a:r>
                        <a:rPr kumimoji="1" lang="ja-JP" altLang="en-US" sz="1100" dirty="0">
                          <a:latin typeface="+mn-ea"/>
                          <a:ea typeface="+mn-ea"/>
                        </a:rPr>
                        <a:t>（</a:t>
                      </a:r>
                      <a:r>
                        <a:rPr kumimoji="1" lang="en-US" altLang="ja-JP" sz="1100" dirty="0">
                          <a:latin typeface="+mn-ea"/>
                          <a:ea typeface="+mn-ea"/>
                        </a:rPr>
                        <a:t>0.986</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0.382</a:t>
                      </a:r>
                    </a:p>
                    <a:p>
                      <a:pPr marL="0" indent="0" algn="r">
                        <a:buFontTx/>
                        <a:buNone/>
                      </a:pPr>
                      <a:r>
                        <a:rPr kumimoji="1" lang="ja-JP" altLang="en-US" sz="1100" dirty="0">
                          <a:latin typeface="+mn-ea"/>
                          <a:ea typeface="+mn-ea"/>
                        </a:rPr>
                        <a:t>（</a:t>
                      </a:r>
                      <a:r>
                        <a:rPr kumimoji="1" lang="en-US" altLang="ja-JP" sz="1100" dirty="0">
                          <a:latin typeface="+mn-ea"/>
                          <a:ea typeface="+mn-ea"/>
                        </a:rPr>
                        <a:t>1.101</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0.398</a:t>
                      </a:r>
                    </a:p>
                    <a:p>
                      <a:pPr marL="0" indent="0" algn="r">
                        <a:buFontTx/>
                        <a:buNone/>
                      </a:pPr>
                      <a:r>
                        <a:rPr kumimoji="1" lang="ja-JP" altLang="en-US" sz="1100" dirty="0">
                          <a:latin typeface="+mn-ea"/>
                          <a:ea typeface="+mn-ea"/>
                        </a:rPr>
                        <a:t>（</a:t>
                      </a:r>
                      <a:r>
                        <a:rPr kumimoji="1" lang="en-US" altLang="ja-JP" sz="1100" dirty="0">
                          <a:latin typeface="+mn-ea"/>
                          <a:ea typeface="+mn-ea"/>
                        </a:rPr>
                        <a:t>1.147</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4"/>
                  </a:ext>
                </a:extLst>
              </a:tr>
              <a:tr h="39243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交差点③</a:t>
                      </a:r>
                      <a:endParaRPr kumimoji="1" lang="en-US" altLang="ja-JP" sz="1100" dirty="0">
                        <a:solidFill>
                          <a:schemeClr val="accent5">
                            <a:lumMod val="50000"/>
                          </a:schemeClr>
                        </a:solidFill>
                        <a:latin typeface="+mn-ea"/>
                        <a:ea typeface="+mn-ea"/>
                      </a:endParaRPr>
                    </a:p>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榎坂駅前交差点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1,522</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1,378</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1,745</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1,519</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Tx/>
                        <a:buNone/>
                      </a:pPr>
                      <a:r>
                        <a:rPr kumimoji="1" lang="en-US" altLang="ja-JP" sz="1100" dirty="0">
                          <a:latin typeface="+mn-ea"/>
                          <a:ea typeface="+mn-ea"/>
                        </a:rPr>
                        <a:t>0.356</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0.451</a:t>
                      </a:r>
                    </a:p>
                    <a:p>
                      <a:pPr marL="0" indent="0" algn="r">
                        <a:buFontTx/>
                        <a:buNone/>
                      </a:pPr>
                      <a:r>
                        <a:rPr kumimoji="1" lang="ja-JP" altLang="en-US" sz="1100" dirty="0">
                          <a:latin typeface="+mn-ea"/>
                          <a:ea typeface="+mn-ea"/>
                        </a:rPr>
                        <a:t>（</a:t>
                      </a:r>
                      <a:r>
                        <a:rPr kumimoji="1" lang="en-US" altLang="ja-JP" sz="1100" dirty="0">
                          <a:latin typeface="+mn-ea"/>
                          <a:ea typeface="+mn-ea"/>
                        </a:rPr>
                        <a:t>1.267</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0.678</a:t>
                      </a:r>
                    </a:p>
                    <a:p>
                      <a:pPr marL="0" indent="0" algn="r">
                        <a:buFontTx/>
                        <a:buNone/>
                      </a:pPr>
                      <a:r>
                        <a:rPr kumimoji="1" lang="ja-JP" altLang="en-US" sz="1100" dirty="0">
                          <a:latin typeface="+mn-ea"/>
                          <a:ea typeface="+mn-ea"/>
                        </a:rPr>
                        <a:t>（</a:t>
                      </a:r>
                      <a:r>
                        <a:rPr kumimoji="1" lang="en-US" altLang="ja-JP" sz="1100" dirty="0">
                          <a:latin typeface="+mn-ea"/>
                          <a:ea typeface="+mn-ea"/>
                        </a:rPr>
                        <a:t>1.904</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0.598</a:t>
                      </a:r>
                    </a:p>
                    <a:p>
                      <a:pPr marL="0" indent="0" algn="r">
                        <a:buFontTx/>
                        <a:buNone/>
                      </a:pPr>
                      <a:r>
                        <a:rPr kumimoji="1" lang="ja-JP" altLang="en-US" sz="1100" dirty="0">
                          <a:latin typeface="+mn-ea"/>
                          <a:ea typeface="+mn-ea"/>
                        </a:rPr>
                        <a:t>（</a:t>
                      </a:r>
                      <a:r>
                        <a:rPr kumimoji="1" lang="en-US" altLang="ja-JP" sz="1100" dirty="0">
                          <a:latin typeface="+mn-ea"/>
                          <a:ea typeface="+mn-ea"/>
                        </a:rPr>
                        <a:t>1.680</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5"/>
                  </a:ext>
                </a:extLst>
              </a:tr>
              <a:tr h="40386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交差点④</a:t>
                      </a:r>
                      <a:endParaRPr kumimoji="1" lang="en-US" altLang="ja-JP" sz="1100" dirty="0">
                        <a:solidFill>
                          <a:schemeClr val="accent5">
                            <a:lumMod val="50000"/>
                          </a:schemeClr>
                        </a:solidFill>
                        <a:latin typeface="+mn-ea"/>
                        <a:ea typeface="+mn-ea"/>
                      </a:endParaRPr>
                    </a:p>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広芝交差点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2,811</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2,645</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3,035</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2,915</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Tx/>
                        <a:buNone/>
                      </a:pPr>
                      <a:r>
                        <a:rPr kumimoji="1" lang="en-US" altLang="ja-JP" sz="1100" dirty="0">
                          <a:latin typeface="+mn-ea"/>
                          <a:ea typeface="+mn-ea"/>
                        </a:rPr>
                        <a:t>0.549</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0.453</a:t>
                      </a:r>
                    </a:p>
                    <a:p>
                      <a:pPr marL="0" indent="0" algn="r">
                        <a:buFontTx/>
                        <a:buNone/>
                      </a:pPr>
                      <a:r>
                        <a:rPr kumimoji="1" lang="ja-JP" altLang="en-US" sz="1100" dirty="0">
                          <a:latin typeface="+mn-ea"/>
                          <a:ea typeface="+mn-ea"/>
                        </a:rPr>
                        <a:t>（</a:t>
                      </a:r>
                      <a:r>
                        <a:rPr kumimoji="1" lang="en-US" altLang="ja-JP" sz="1100" dirty="0">
                          <a:latin typeface="+mn-ea"/>
                          <a:ea typeface="+mn-ea"/>
                        </a:rPr>
                        <a:t>0.825</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0.528</a:t>
                      </a:r>
                    </a:p>
                    <a:p>
                      <a:pPr marL="0" indent="0" algn="r">
                        <a:buFontTx/>
                        <a:buNone/>
                      </a:pPr>
                      <a:r>
                        <a:rPr kumimoji="1" lang="ja-JP" altLang="en-US" sz="1100" dirty="0">
                          <a:latin typeface="+mn-ea"/>
                          <a:ea typeface="+mn-ea"/>
                        </a:rPr>
                        <a:t>（</a:t>
                      </a:r>
                      <a:r>
                        <a:rPr kumimoji="1" lang="en-US" altLang="ja-JP" sz="1100" dirty="0">
                          <a:latin typeface="+mn-ea"/>
                          <a:ea typeface="+mn-ea"/>
                        </a:rPr>
                        <a:t>0.962</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0.727</a:t>
                      </a:r>
                    </a:p>
                    <a:p>
                      <a:pPr marL="0" indent="0" algn="r">
                        <a:buFontTx/>
                        <a:buNone/>
                      </a:pPr>
                      <a:r>
                        <a:rPr kumimoji="1" lang="ja-JP" altLang="en-US" sz="1100" dirty="0">
                          <a:latin typeface="+mn-ea"/>
                          <a:ea typeface="+mn-ea"/>
                        </a:rPr>
                        <a:t>（</a:t>
                      </a:r>
                      <a:r>
                        <a:rPr kumimoji="1" lang="en-US" altLang="ja-JP" sz="1100" dirty="0">
                          <a:latin typeface="+mn-ea"/>
                          <a:ea typeface="+mn-ea"/>
                        </a:rPr>
                        <a:t>1.324</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6"/>
                  </a:ext>
                </a:extLst>
              </a:tr>
              <a:tr h="41529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交差点⑤</a:t>
                      </a:r>
                      <a:endParaRPr kumimoji="1" lang="en-US" altLang="ja-JP" sz="1100" dirty="0">
                        <a:solidFill>
                          <a:schemeClr val="accent5">
                            <a:lumMod val="50000"/>
                          </a:schemeClr>
                        </a:solidFill>
                        <a:latin typeface="+mn-ea"/>
                        <a:ea typeface="+mn-ea"/>
                      </a:endParaRPr>
                    </a:p>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広芝</a:t>
                      </a:r>
                      <a:r>
                        <a:rPr kumimoji="1" lang="en-US" altLang="ja-JP" sz="1100" dirty="0">
                          <a:solidFill>
                            <a:schemeClr val="accent5">
                              <a:lumMod val="50000"/>
                            </a:schemeClr>
                          </a:solidFill>
                          <a:latin typeface="+mn-ea"/>
                          <a:ea typeface="+mn-ea"/>
                        </a:rPr>
                        <a:t>11</a:t>
                      </a:r>
                      <a:r>
                        <a:rPr kumimoji="1" lang="ja-JP" altLang="en-US" sz="1100" dirty="0">
                          <a:solidFill>
                            <a:schemeClr val="accent5">
                              <a:lumMod val="50000"/>
                            </a:schemeClr>
                          </a:solidFill>
                          <a:latin typeface="+mn-ea"/>
                          <a:ea typeface="+mn-ea"/>
                        </a:rPr>
                        <a:t>番交差点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1,747</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1,728</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2,104</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2,005</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Tx/>
                        <a:buNone/>
                      </a:pPr>
                      <a:r>
                        <a:rPr kumimoji="1" lang="en-US" altLang="ja-JP" sz="1100" dirty="0">
                          <a:latin typeface="+mn-ea"/>
                          <a:ea typeface="+mn-ea"/>
                        </a:rPr>
                        <a:t>0.429</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0.368</a:t>
                      </a:r>
                    </a:p>
                    <a:p>
                      <a:pPr marL="0" indent="0" algn="r">
                        <a:buFontTx/>
                        <a:buNone/>
                      </a:pPr>
                      <a:r>
                        <a:rPr kumimoji="1" lang="ja-JP" altLang="en-US" sz="1100" dirty="0">
                          <a:latin typeface="+mn-ea"/>
                          <a:ea typeface="+mn-ea"/>
                        </a:rPr>
                        <a:t>（</a:t>
                      </a:r>
                      <a:r>
                        <a:rPr kumimoji="1" lang="en-US" altLang="ja-JP" sz="1100" dirty="0">
                          <a:latin typeface="+mn-ea"/>
                          <a:ea typeface="+mn-ea"/>
                        </a:rPr>
                        <a:t>0.858</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0.429</a:t>
                      </a:r>
                    </a:p>
                    <a:p>
                      <a:pPr marL="0" indent="0" algn="r">
                        <a:buFontTx/>
                        <a:buNone/>
                      </a:pPr>
                      <a:r>
                        <a:rPr kumimoji="1" lang="ja-JP" altLang="en-US" sz="1100" dirty="0">
                          <a:latin typeface="+mn-ea"/>
                          <a:ea typeface="+mn-ea"/>
                        </a:rPr>
                        <a:t>（</a:t>
                      </a:r>
                      <a:r>
                        <a:rPr kumimoji="1" lang="en-US" altLang="ja-JP" sz="1100" dirty="0">
                          <a:latin typeface="+mn-ea"/>
                          <a:ea typeface="+mn-ea"/>
                        </a:rPr>
                        <a:t>1.000</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0.413</a:t>
                      </a:r>
                    </a:p>
                    <a:p>
                      <a:pPr marL="0" indent="0" algn="r">
                        <a:buFontTx/>
                        <a:buNone/>
                      </a:pPr>
                      <a:r>
                        <a:rPr kumimoji="1" lang="ja-JP" altLang="en-US" sz="1100" dirty="0">
                          <a:latin typeface="+mn-ea"/>
                          <a:ea typeface="+mn-ea"/>
                        </a:rPr>
                        <a:t>（</a:t>
                      </a:r>
                      <a:r>
                        <a:rPr kumimoji="1" lang="en-US" altLang="ja-JP" sz="1100" dirty="0">
                          <a:latin typeface="+mn-ea"/>
                          <a:ea typeface="+mn-ea"/>
                        </a:rPr>
                        <a:t>0.963</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7"/>
                  </a:ext>
                </a:extLst>
              </a:tr>
              <a:tr h="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交差点⑥</a:t>
                      </a:r>
                      <a:endParaRPr kumimoji="1" lang="en-US" altLang="ja-JP" sz="1100" dirty="0">
                        <a:solidFill>
                          <a:schemeClr val="accent5">
                            <a:lumMod val="50000"/>
                          </a:schemeClr>
                        </a:solidFill>
                        <a:latin typeface="+mn-ea"/>
                        <a:ea typeface="+mn-ea"/>
                      </a:endParaRPr>
                    </a:p>
                    <a:p>
                      <a:pPr marL="0" indent="0">
                        <a:buFont typeface="Wingdings" panose="05000000000000000000" pitchFamily="2" charset="2"/>
                        <a:buNone/>
                      </a:pPr>
                      <a:r>
                        <a:rPr kumimoji="1" lang="ja-JP" altLang="en-US" sz="1100" dirty="0">
                          <a:solidFill>
                            <a:schemeClr val="accent5">
                              <a:lumMod val="50000"/>
                            </a:schemeClr>
                          </a:solidFill>
                          <a:latin typeface="+mn-ea"/>
                          <a:ea typeface="+mn-ea"/>
                        </a:rPr>
                        <a:t>江の木町交差点</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3,065</a:t>
                      </a:r>
                      <a:endParaRPr kumimoji="1" lang="ja-JP" altLang="en-US" sz="1100" dirty="0">
                        <a:solidFill>
                          <a:schemeClr val="accent5">
                            <a:lumMod val="50000"/>
                          </a:schemeClr>
                        </a:solidFill>
                        <a:latin typeface="+mn-ea"/>
                        <a:ea typeface="+mn-ea"/>
                      </a:endParaRP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3,061</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3,782</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1100" dirty="0">
                          <a:solidFill>
                            <a:schemeClr val="accent5">
                              <a:lumMod val="50000"/>
                            </a:schemeClr>
                          </a:solidFill>
                          <a:latin typeface="+mn-ea"/>
                          <a:ea typeface="+mn-ea"/>
                        </a:rPr>
                        <a:t>3,810</a:t>
                      </a:r>
                      <a:endParaRPr kumimoji="1" lang="ja-JP" altLang="en-US" sz="1100" dirty="0">
                        <a:solidFill>
                          <a:schemeClr val="accent5">
                            <a:lumMod val="50000"/>
                          </a:schemeClr>
                        </a:solidFill>
                        <a:latin typeface="+mn-ea"/>
                        <a:ea typeface="+mn-ea"/>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indent="0" algn="r">
                        <a:buFontTx/>
                        <a:buNone/>
                      </a:pPr>
                      <a:r>
                        <a:rPr kumimoji="1" lang="en-US" altLang="ja-JP" sz="1100" dirty="0">
                          <a:latin typeface="+mn-ea"/>
                          <a:ea typeface="+mn-ea"/>
                        </a:rPr>
                        <a:t>0.682</a:t>
                      </a:r>
                    </a:p>
                  </a:txBody>
                  <a:tcPr anchor="ctr">
                    <a:lnL w="19050" cap="flat" cmpd="sng" algn="ctr">
                      <a:solidFill>
                        <a:schemeClr val="tx1">
                          <a:lumMod val="50000"/>
                          <a:lumOff val="50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0.588</a:t>
                      </a:r>
                    </a:p>
                    <a:p>
                      <a:pPr marL="0" indent="0" algn="r">
                        <a:buFontTx/>
                        <a:buNone/>
                      </a:pPr>
                      <a:r>
                        <a:rPr kumimoji="1" lang="ja-JP" altLang="en-US" sz="1100" dirty="0">
                          <a:latin typeface="+mn-ea"/>
                          <a:ea typeface="+mn-ea"/>
                        </a:rPr>
                        <a:t>（</a:t>
                      </a:r>
                      <a:r>
                        <a:rPr kumimoji="1" lang="en-US" altLang="ja-JP" sz="1100" dirty="0">
                          <a:latin typeface="+mn-ea"/>
                          <a:ea typeface="+mn-ea"/>
                        </a:rPr>
                        <a:t>0.862</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0.741</a:t>
                      </a:r>
                    </a:p>
                    <a:p>
                      <a:pPr marL="0" indent="0" algn="r">
                        <a:buFontTx/>
                        <a:buNone/>
                      </a:pPr>
                      <a:r>
                        <a:rPr kumimoji="1" lang="ja-JP" altLang="en-US" sz="1100" dirty="0">
                          <a:latin typeface="+mn-ea"/>
                          <a:ea typeface="+mn-ea"/>
                        </a:rPr>
                        <a:t>（</a:t>
                      </a:r>
                      <a:r>
                        <a:rPr kumimoji="1" lang="en-US" altLang="ja-JP" sz="1100" dirty="0">
                          <a:latin typeface="+mn-ea"/>
                          <a:ea typeface="+mn-ea"/>
                        </a:rPr>
                        <a:t>1.086</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0.730</a:t>
                      </a:r>
                    </a:p>
                    <a:p>
                      <a:pPr marL="0" indent="0" algn="r">
                        <a:buFontTx/>
                        <a:buNone/>
                      </a:pPr>
                      <a:r>
                        <a:rPr kumimoji="1" lang="ja-JP" altLang="en-US" sz="1100" dirty="0">
                          <a:latin typeface="+mn-ea"/>
                          <a:ea typeface="+mn-ea"/>
                        </a:rPr>
                        <a:t>（</a:t>
                      </a:r>
                      <a:r>
                        <a:rPr kumimoji="1" lang="en-US" altLang="ja-JP" sz="1100" dirty="0">
                          <a:latin typeface="+mn-ea"/>
                          <a:ea typeface="+mn-ea"/>
                        </a:rPr>
                        <a:t>1.070</a:t>
                      </a:r>
                      <a:r>
                        <a:rPr kumimoji="1" lang="ja-JP" altLang="en-US" sz="1100" dirty="0">
                          <a:latin typeface="+mn-ea"/>
                          <a:ea typeface="+mn-ea"/>
                        </a:rPr>
                        <a:t>）</a:t>
                      </a: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8"/>
                  </a:ext>
                </a:extLst>
              </a:tr>
            </a:tbl>
          </a:graphicData>
        </a:graphic>
      </p:graphicFrame>
      <p:sp>
        <p:nvSpPr>
          <p:cNvPr id="34" name="テキスト ボックス 33"/>
          <p:cNvSpPr txBox="1"/>
          <p:nvPr/>
        </p:nvSpPr>
        <p:spPr>
          <a:xfrm>
            <a:off x="467544" y="4941169"/>
            <a:ext cx="8220076" cy="1296144"/>
          </a:xfrm>
          <a:prstGeom prst="rect">
            <a:avLst/>
          </a:prstGeom>
          <a:noFill/>
          <a:ln w="15875">
            <a:solidFill>
              <a:schemeClr val="tx1"/>
            </a:solidFill>
          </a:ln>
        </p:spPr>
        <p:txBody>
          <a:bodyPr wrap="square" rtlCol="0" anchor="t" anchorCtr="0">
            <a:noAutofit/>
          </a:bodyPr>
          <a:lstStyle/>
          <a:p>
            <a:r>
              <a:rPr lang="en-US" altLang="ja-JP" sz="1200" dirty="0">
                <a:latin typeface="+mn-ea"/>
              </a:rPr>
              <a:t>【</a:t>
            </a:r>
            <a:r>
              <a:rPr lang="ja-JP" altLang="en-US" sz="1200" dirty="0">
                <a:latin typeface="+mn-ea"/>
              </a:rPr>
              <a:t>大日跨道橋</a:t>
            </a:r>
            <a:r>
              <a:rPr lang="en-US" altLang="ja-JP" sz="1200" dirty="0">
                <a:latin typeface="+mn-ea"/>
              </a:rPr>
              <a:t>】</a:t>
            </a:r>
          </a:p>
          <a:p>
            <a:pPr marL="171450" indent="-171450">
              <a:buFont typeface="Wingdings" panose="05000000000000000000" pitchFamily="2" charset="2"/>
              <a:buChar char="l"/>
            </a:pPr>
            <a:r>
              <a:rPr kumimoji="1" lang="ja-JP" altLang="en-US" sz="1200" dirty="0">
                <a:latin typeface="+mn-ea"/>
              </a:rPr>
              <a:t>ケース２、ケース３において需要率が</a:t>
            </a:r>
            <a:r>
              <a:rPr kumimoji="1" lang="en-US" altLang="ja-JP" sz="1200" dirty="0">
                <a:latin typeface="+mn-ea"/>
              </a:rPr>
              <a:t>1.0</a:t>
            </a:r>
            <a:r>
              <a:rPr kumimoji="1" lang="ja-JP" altLang="en-US" sz="1200" dirty="0">
                <a:latin typeface="+mn-ea"/>
              </a:rPr>
              <a:t>を大きく超過し、交差点渋滞が想定される</a:t>
            </a:r>
            <a:endParaRPr kumimoji="1" lang="en-US" altLang="ja-JP" sz="1200" dirty="0">
              <a:latin typeface="+mn-ea"/>
            </a:endParaRPr>
          </a:p>
          <a:p>
            <a:pPr marL="171450" indent="-171450">
              <a:buFont typeface="Wingdings" panose="05000000000000000000" pitchFamily="2" charset="2"/>
              <a:buChar char="l"/>
            </a:pPr>
            <a:r>
              <a:rPr lang="ja-JP" altLang="en-US" sz="1200" dirty="0">
                <a:latin typeface="+mn-ea"/>
              </a:rPr>
              <a:t>総交通量は各ケースとも大きく変動しないが、ケース２、ケース３では南行直進（</a:t>
            </a:r>
            <a:r>
              <a:rPr lang="en-US" altLang="ja-JP" sz="1200" dirty="0">
                <a:latin typeface="+mn-ea"/>
              </a:rPr>
              <a:t>2</a:t>
            </a:r>
            <a:r>
              <a:rPr lang="ja-JP" altLang="en-US" sz="1200" dirty="0">
                <a:latin typeface="+mn-ea"/>
              </a:rPr>
              <a:t>→平面</a:t>
            </a:r>
            <a:r>
              <a:rPr lang="en-US" altLang="ja-JP" sz="1200" dirty="0">
                <a:latin typeface="+mn-ea"/>
              </a:rPr>
              <a:t>1</a:t>
            </a:r>
            <a:r>
              <a:rPr lang="ja-JP" altLang="en-US" sz="1200" dirty="0">
                <a:latin typeface="+mn-ea"/>
              </a:rPr>
              <a:t>車線）による影響が非常に大きいため、ケース１のように対向２車線であっても直進立体を残すことが有益である</a:t>
            </a:r>
            <a:endParaRPr lang="en-US" altLang="ja-JP" sz="1200" dirty="0">
              <a:latin typeface="+mn-ea"/>
            </a:endParaRPr>
          </a:p>
          <a:p>
            <a:pPr>
              <a:lnSpc>
                <a:spcPts val="500"/>
              </a:lnSpc>
            </a:pPr>
            <a:endParaRPr kumimoji="1" lang="en-US" altLang="ja-JP" sz="1200" dirty="0">
              <a:latin typeface="+mn-ea"/>
            </a:endParaRPr>
          </a:p>
          <a:p>
            <a:r>
              <a:rPr lang="en-US" altLang="ja-JP" sz="1200" dirty="0">
                <a:latin typeface="+mn-ea"/>
              </a:rPr>
              <a:t>【</a:t>
            </a:r>
            <a:r>
              <a:rPr lang="ja-JP" altLang="en-US" sz="1200" dirty="0">
                <a:latin typeface="+mn-ea"/>
              </a:rPr>
              <a:t>榎坂高架橋</a:t>
            </a:r>
            <a:r>
              <a:rPr lang="en-US" altLang="ja-JP" sz="1200" dirty="0">
                <a:latin typeface="+mn-ea"/>
              </a:rPr>
              <a:t>】</a:t>
            </a:r>
          </a:p>
          <a:p>
            <a:pPr marL="171450" indent="-171450">
              <a:buFont typeface="Wingdings" panose="05000000000000000000" pitchFamily="2" charset="2"/>
              <a:buChar char="l"/>
            </a:pPr>
            <a:r>
              <a:rPr kumimoji="1" lang="ja-JP" altLang="en-US" sz="1200" dirty="0">
                <a:latin typeface="+mn-ea"/>
              </a:rPr>
              <a:t>各ケースとも高架橋本線車線を残すことから、側道交差点における需要率は閾値（</a:t>
            </a:r>
            <a:r>
              <a:rPr kumimoji="1" lang="en-US" altLang="ja-JP" sz="1200" dirty="0">
                <a:latin typeface="+mn-ea"/>
              </a:rPr>
              <a:t>λ</a:t>
            </a:r>
            <a:r>
              <a:rPr kumimoji="1" lang="ja-JP" altLang="en-US" sz="1200" dirty="0">
                <a:latin typeface="+mn-ea"/>
              </a:rPr>
              <a:t>≧</a:t>
            </a:r>
            <a:r>
              <a:rPr kumimoji="1" lang="en-US" altLang="ja-JP" sz="1200" dirty="0">
                <a:latin typeface="+mn-ea"/>
              </a:rPr>
              <a:t>1.0</a:t>
            </a:r>
            <a:r>
              <a:rPr kumimoji="1" lang="ja-JP" altLang="en-US" sz="1200" dirty="0">
                <a:latin typeface="+mn-ea"/>
              </a:rPr>
              <a:t>）を下回る　　</a:t>
            </a:r>
            <a:r>
              <a:rPr kumimoji="1" lang="ja-JP" altLang="en-US" sz="1400" dirty="0">
                <a:latin typeface="+mn-ea"/>
              </a:rPr>
              <a:t>　　　　　　　　　　　　　　　　　　　　　　　　　　　　　　　　　　　　　　　　　　　　　　　　　　　　　　　　　　　　　　　　　　　　　　　　　　　　　　　　　　　　　　　　　　　　　　　　　　　　　　　　　　　　　　　　　　　　　　　　　　　　　　　　　　　　　　　　　　　　　　　　　　　　　　　　　　　　　　　　　　　　　　　　　　　　　　　　　　　　　　　　　　　　　　　　　　　　　　　　　　　　　　　　　　　　　　　　　　　　　　　　　　　　　　　　　　　　　　　　　　　　　　　　　　　　　　　　　　　　　　　　　　　　　　　　　　　　　　　　　　　　　　　　　　　　　　　　　　　　　　　　　　　　　　　　　　　　　　　　　　　　　　　　　　　　　　　　　　　　　　　　　　　　　　　　　　　　　　　　　　　　　　　　　　　　　　　　　　　　　　　　　　　　　　　　　　　　　　　　　　　　　　　　　　　　　　　　　　　　　　　　　　　　　　　　　　　　　　　　　　　　　　　　　　　　　　　　　　　　　　　　　　　　　　　　　　　　　　　　　　　　　　　　　　　　　　　　　　　　　　　　　　　　　　　　　　　　　　　　　　　　　　　　　　　　　　　　　　　　　　　　　　　　　　　　　　　　　　　　　　　　　　　　　　　　　　　　　　　　　　　　　　　　　　　　　　　　　　　　　　　　　　　　　　　　　　　　　　　　　　　　　　　　　　　　　　　　　　　　　　　　　　　　　　　　　　　　　　　　　　　　　　　　　　　　　　　　　　　　　　　　　　　　　　　　　　　　　　　　　　　　　　　　　　　　　　　　　　　　　　　　　　　　　　　　　　　　　　　　　　　　　　　　　　　　　　　　　　　　　　　　　　　　　　　　　　　　　　　　　　　　　　　　　　　　　　　　　　　　　　　　　　　　　　　　　　　　　　　　　　　　　　　　　　　　　　　　　　　　　　　　　　　　　　　　　　　　　　　　　　　　　　　　　　　　　　　　　　　　　　　　　　　　　　　　　　　　　　　　　　　　　　　　　　　　　　　　　　　　　　　　　　　　　　　　　　　　　　　　　　　　　　　　　　　　　　　　　　　　　　　　　　　　　　　　　　　　　　　　　　　　　　　　　　　　　　　　　　　　　　　　　　　　　　　　　　　　　　　　　　　　　　　　　　　　　　　　　　　　　　　　　　　　　　　　　　　　　　　　　　　　　　　　　　　　　　　　　　　　　　　　　　　　　　　　　　　　　　　　　　　　　　　　　　　　　　　　　　　　　　　　　　　　　　　　　　　　　　　　　　　　　　　　　　　　　　　　　　　　　　　　　　　　　　　　　　　　　　　　　　　　　　　　　　　　　　　　　　　　　　　　　　　　　　　　　　　　　　　　　　　　　　　　　　　　　　　　　　　　　　　　　　　　　　　　　　　　　　　　　　　　　　　　　　　　　　　　　　　　　　　　　　　　　　　　　　　　　　　　　　　　　　　　　　　　　　　　　　　　　　　　　　　　　　　　　　　　　　　　　　　　　　　　　　　　　　　　　　　　　　　　　　　　　　　　　　　　　　　　　　　　　　　　　　　　　　　　　　　　　　　　　　　　　　　　　　　　　　　　　　　　　　　　　　　　　　　　　　　　　　　　　　　　　　　　　　　　　　　　　　　　　　　　　　　　　　　　　　　　　　　　　　　　　　　　　　　　　　　　　　　　　　　　　　　　　　　　　　　　　　　　　　　　　　　　　　　　　　　　　　　　　　　　　　　　　　　　　　　　　　　　　　　　　　　　　　　　　　　　　　　　　　　　　　　　　　　　　　　　　　　　　　　　　　　　　　　　　　　　　　　　　　　　　　　　　　　　　　　　　　　　　　　　　　　　　　　　　　　　　　　　　　　　　　　　　　　　　　　　　　　　　　　　　　　　　　　　　　　　　　　　　　　　　　　　　　　　　　　　　　　　　　　　　　　　　　　　　　　　　　　　　　　　　　　　　　　　　　　　　　　　　　　　　　　　　　　　　　　　　　　　　　　　　　　　　　　　　　　　　　　　　　　　　　　　　　　　　　　　　　　　　　　　　　　　　　　　　　　　　　　　　　　　　　　　　　　　　　　　　　　　　　　　　　　　　　　　　　　　　　　　　　　　　　　　　　　　　　　　　　　　　　　　　　　　　　　　　　　　　　　　　　　　　　　　　　　　　　　　　　　　　　　　　　　　　　　　　　　　　　　　　　　　　　　　　　　　　　　　　　　　　　　　　　　　　　　　　　　　　　　　　　　　　　　　　　　　　　　　　　　　　　　　　　　　　　　　　　　　　　　　　　　　　　　　　　　　　　　　　　　　　　　　　　　　　　　　　　　　　　　　　　　　　　　　　　　　　　　　　　　　　　　</a:t>
            </a:r>
          </a:p>
        </p:txBody>
      </p:sp>
      <p:sp>
        <p:nvSpPr>
          <p:cNvPr id="13" name="テキスト ボックス 12"/>
          <p:cNvSpPr txBox="1"/>
          <p:nvPr/>
        </p:nvSpPr>
        <p:spPr>
          <a:xfrm>
            <a:off x="57275" y="553600"/>
            <a:ext cx="7063215" cy="400110"/>
          </a:xfrm>
          <a:prstGeom prst="rect">
            <a:avLst/>
          </a:prstGeom>
          <a:noFill/>
          <a:ln>
            <a:noFill/>
          </a:ln>
        </p:spPr>
        <p:txBody>
          <a:bodyPr wrap="square" rtlCol="0" anchor="ctr" anchorCtr="0">
            <a:spAutoFit/>
          </a:bodyPr>
          <a:lstStyle/>
          <a:p>
            <a:r>
              <a:rPr kumimoji="1" lang="ja-JP" altLang="en-US" sz="2000" dirty="0"/>
              <a:t>（</a:t>
            </a:r>
            <a:r>
              <a:rPr lang="ja-JP" altLang="en-US" sz="2000" dirty="0"/>
              <a:t>３</a:t>
            </a:r>
            <a:r>
              <a:rPr kumimoji="1" lang="ja-JP" altLang="en-US" sz="2000" dirty="0"/>
              <a:t>）評価値算定結果</a:t>
            </a:r>
            <a:r>
              <a:rPr kumimoji="1" lang="ja-JP" altLang="en-US" dirty="0"/>
              <a:t>（交通需要率）</a:t>
            </a:r>
            <a:r>
              <a:rPr kumimoji="1" lang="ja-JP" altLang="en-US" sz="2000" dirty="0"/>
              <a:t>　　　　</a:t>
            </a:r>
            <a:r>
              <a:rPr kumimoji="1" lang="ja-JP" altLang="en-US" dirty="0"/>
              <a:t>　　　　　　　　　　　　　　　　　　　　　　　　　　　　　　　　　　　　　　　　　　　　　　　　　　　　　　　　　　　　　　　　　　　　　　　　　　　　　　　　　　　　　　　　　　　　　　　　　　　　　　　　　　　　　　　　　　　　　　　　　　　　　　　　　　　　　　　　　　　　　　　　　　　　　　　　　　　　　　　　　　　　　　　　　　　　　　　　　　　　　　　　　　　　　　　　　　　　　　　　　　　　　　　　　　　　　　　　　　　　　　　　　　　　　　　　　　　　　　　　　　　　　　　　　　　　　　　　　　　　　　　　　　　　　　　　　　　　　　　　　　　　　　　　　　　　　　　　　　　　　　　　　　　　　　　　　　　　　　　　　　　　　　　　　　　　　　　　　　　　　　　　　　　　　　　　　　　　　　　　　　　　　　　　　　　　　　　　　　　　　　　　　　　　　　　　　　　　　　　　　　　　　　　　　　　　　　　　　　　　　　　　　　　　　　　　　　　　　　　　　　　　　　　　　　　　　　　　　　　　　　　　　　　　　　　　　　　　　　　　　　　　　　　　　　　　　　　　　　　　　　　　　　　　　　　　　　　　　　　　　　　　　　　　　　　　　　　　　　　　　　　　　　　　　　　　　　　　　　　　　　　　　　　　　　　　　　　　　　　　　　　　　　　　　　　　　　　　　　　　　　　　　　　　　　　　　　　　　　　　　　　　　　　　　　　　　　　　　　　　　　　　　　　　　　　　　　　　　　　　　　　　　　　　　　　　　　　　　　　　　　　　　　　　　　　　　　　　　　　　　　　　　　　　　　　　　　　　　　　　　　　　　　　　　　　　　　　　　　　　　　　　　　　　　　　　　　　　　　　　　　　　　　　　　　　　　　　　　　　　　　　　　　　　　　　　　　　　　　　　　　　　　　　　　　　　　　　　　　　　　　　　　　　　　　　　　　　　　　　　　　　　　　　　　　　　　　　　　　　　　　　　　　　　　　　　　　　　　　　　　　　　　　　　　　　　　　　　　　　　　　　　　　　　　　　　　　　　　　　　　　　　　　　　　　　　　　　　　　　　　　　　　　　　　　　　　　　　　　　　　　　　　　　　　　　　　　　　　　　　　　　　　　　　　　　　　　　　　　　　　　　　　　　　　　　　　　　　　　　　　　　　　　　　　　　　　　　　　　　　　　　　　　　　　　　　　　　　　　　　　　　　　　　　　　　　　　　　　　　　　　　　　　　　　　　　　　　　　　　　　　　　　　　　　　　　　　　　　　　　　　　　　　　　　　　　　　　　　　　　　　　　　　　　　　　　　　　　　　　　　　　　　　　　　　　　　　　　　　　　　　　　　　　　　　　　　　　　　　　　　　　　　　　　　　　　　　　　　　　　　　　　　　　　　　　　　　　　　　　　　　　　　　　　　　　　　　　　　　　　　　　　　　　　　　　　　　　　　　　　　　　　　　　　　　　　　　　　　　　　　　　　　　　　　　　　　　　　　　　　　　　　　　　　　　　　　　　　　　　　　　　　　　　　　　　　　　　　　　　　　　　　　　　　　　　　　　　　　　　　　　　　　　　　　　　　　　　　　　　　　　　　　　　　　　　　　　　　　　　　　　　　　　　　　　　　　　　　　　　　　　　　　　　　　　　　　　　　　　　　　　　　　　　　　　　　　　　　　　　　　　　　　　　　　　　　　　　　　　　　　　　　　　　　　　　　　　　　　　　　　　　　　　　　　　　　　　　　　　　　　　　　　　　　　　　　　　　　　　　　　　　　　　　　　　　　　　　　　　　　　　　　　　　　　　　　　　　　　　　　　　　　　　　　　　　　　　　　　　　　　　　　　　　　　　　　　　　　　　　　　　　　　　　　　　　　　　　　　　　　　　　　　　　　　　　　　　　　　　　　　　　　　　　　　　　　　　　　　　　　　　　　　　　　　　　　　　　　　　　　　　　　　　　　　　　　　　　　　　　　　　　　　　　　　　　　　　　　　　　　　　　　　　　　　　　　　　　　　　　　　　　　　　　　　　　　　　　　　　　　　　　　　　　　　　　　　　　　　　　　　　　　　　　　　　　　　　　　　　　　　　　　　　　　　　　　　　　　　　　　　　　　　　　　　　　　　　　　　　　　　　　　　　　　　　　　　　　　　　　　　　　　　　　　　　　　　　　　　　　　　　　　　　　　　　　　　　　　　　　　　　　　　　　　　　　　　　　　　　　　　　　　　　　　　　　　　　　　　　　　　　　　　　　　　　　　　　　　　　　　　　　　　　　　　　　　　　　　　　　　　　　　　　　　　　　　　　　　　　　　　　　　　　　　　　　　　　　　　　　　　　　　　　　　　　　　　　　　　　　　　　　　　　　　　　　　　　　　　　　　　　　　　　　　　　　　　　　　</a:t>
            </a:r>
          </a:p>
        </p:txBody>
      </p:sp>
      <p:sp>
        <p:nvSpPr>
          <p:cNvPr id="15" name="テキスト ボックス 14"/>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7" name="スライド番号プレースホルダー 2"/>
          <p:cNvSpPr>
            <a:spLocks noGrp="1"/>
          </p:cNvSpPr>
          <p:nvPr>
            <p:ph type="sldNum" sz="quarter" idx="12"/>
          </p:nvPr>
        </p:nvSpPr>
        <p:spPr>
          <a:xfrm>
            <a:off x="612648" y="6356350"/>
            <a:ext cx="1981200" cy="365760"/>
          </a:xfrm>
        </p:spPr>
        <p:txBody>
          <a:bodyPr/>
          <a:lstStyle/>
          <a:p>
            <a:r>
              <a:rPr kumimoji="1" lang="en-US" altLang="ja-JP" dirty="0"/>
              <a:t>19</a:t>
            </a:r>
            <a:endParaRPr kumimoji="1" lang="ja-JP" altLang="en-US" dirty="0"/>
          </a:p>
        </p:txBody>
      </p:sp>
      <p:sp>
        <p:nvSpPr>
          <p:cNvPr id="10"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1471650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99592" y="1485939"/>
            <a:ext cx="7776864" cy="4247317"/>
          </a:xfrm>
          <a:prstGeom prst="rect">
            <a:avLst/>
          </a:prstGeom>
          <a:noFill/>
        </p:spPr>
        <p:txBody>
          <a:bodyPr wrap="square" rtlCol="0">
            <a:spAutoFit/>
          </a:bodyPr>
          <a:lstStyle/>
          <a:p>
            <a:pPr>
              <a:lnSpc>
                <a:spcPct val="150000"/>
              </a:lnSpc>
            </a:pPr>
            <a:r>
              <a:rPr lang="ja-JP" altLang="en-US" sz="3600" dirty="0">
                <a:latin typeface="HGSｺﾞｼｯｸM" panose="020B0600000000000000" pitchFamily="50" charset="-128"/>
                <a:ea typeface="HGSｺﾞｼｯｸM" panose="020B0600000000000000" pitchFamily="50" charset="-128"/>
              </a:rPr>
              <a:t>１．検討課題・概要</a:t>
            </a:r>
            <a:endParaRPr lang="en-US" altLang="ja-JP" sz="3600" dirty="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２．社会的影響度の検討</a:t>
            </a:r>
            <a:endParaRPr lang="en-US" altLang="ja-JP" sz="3600" dirty="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３．更新におけるメリット</a:t>
            </a:r>
            <a:endParaRPr lang="en-US" altLang="ja-JP" sz="2000" dirty="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４．跨線橋の補修・補強検討</a:t>
            </a:r>
            <a:endParaRPr lang="en-US" altLang="ja-JP" sz="3600" dirty="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５．検討結果とまとめ</a:t>
            </a:r>
            <a:endParaRPr lang="en-US" altLang="ja-JP" sz="36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5"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25511906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テキスト ボックス 3"/>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7" name="テキスト ボックス 6"/>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pPr algn="ctr"/>
            <a:r>
              <a:rPr lang="ja-JP" altLang="en-US" sz="2000" dirty="0"/>
              <a:t>交通量変動特性を踏まえた今後の交通影響検討</a:t>
            </a:r>
            <a:endParaRPr kumimoji="1" lang="ja-JP" altLang="en-US" dirty="0"/>
          </a:p>
        </p:txBody>
      </p:sp>
      <p:graphicFrame>
        <p:nvGraphicFramePr>
          <p:cNvPr id="95" name="表 94"/>
          <p:cNvGraphicFramePr>
            <a:graphicFrameLocks noGrp="1"/>
          </p:cNvGraphicFramePr>
          <p:nvPr>
            <p:extLst/>
          </p:nvPr>
        </p:nvGraphicFramePr>
        <p:xfrm>
          <a:off x="467544" y="1234951"/>
          <a:ext cx="8220077" cy="3992880"/>
        </p:xfrm>
        <a:graphic>
          <a:graphicData uri="http://schemas.openxmlformats.org/drawingml/2006/table">
            <a:tbl>
              <a:tblPr firstRow="1" bandRow="1">
                <a:tableStyleId>{5C22544A-7EE6-4342-B048-85BDC9FD1C3A}</a:tableStyleId>
              </a:tblPr>
              <a:tblGrid>
                <a:gridCol w="941127">
                  <a:extLst>
                    <a:ext uri="{9D8B030D-6E8A-4147-A177-3AD203B41FA5}">
                      <a16:colId xmlns:a16="http://schemas.microsoft.com/office/drawing/2014/main" xmlns="" val="20000"/>
                    </a:ext>
                  </a:extLst>
                </a:gridCol>
                <a:gridCol w="1367883">
                  <a:extLst>
                    <a:ext uri="{9D8B030D-6E8A-4147-A177-3AD203B41FA5}">
                      <a16:colId xmlns:a16="http://schemas.microsoft.com/office/drawing/2014/main" xmlns="" val="20001"/>
                    </a:ext>
                  </a:extLst>
                </a:gridCol>
                <a:gridCol w="422144">
                  <a:extLst>
                    <a:ext uri="{9D8B030D-6E8A-4147-A177-3AD203B41FA5}">
                      <a16:colId xmlns:a16="http://schemas.microsoft.com/office/drawing/2014/main" xmlns="" val="20002"/>
                    </a:ext>
                  </a:extLst>
                </a:gridCol>
                <a:gridCol w="532152">
                  <a:extLst>
                    <a:ext uri="{9D8B030D-6E8A-4147-A177-3AD203B41FA5}">
                      <a16:colId xmlns:a16="http://schemas.microsoft.com/office/drawing/2014/main" xmlns="" val="20003"/>
                    </a:ext>
                  </a:extLst>
                </a:gridCol>
                <a:gridCol w="532152">
                  <a:extLst>
                    <a:ext uri="{9D8B030D-6E8A-4147-A177-3AD203B41FA5}">
                      <a16:colId xmlns:a16="http://schemas.microsoft.com/office/drawing/2014/main" xmlns="" val="20004"/>
                    </a:ext>
                  </a:extLst>
                </a:gridCol>
                <a:gridCol w="532152">
                  <a:extLst>
                    <a:ext uri="{9D8B030D-6E8A-4147-A177-3AD203B41FA5}">
                      <a16:colId xmlns:a16="http://schemas.microsoft.com/office/drawing/2014/main" xmlns="" val="20005"/>
                    </a:ext>
                  </a:extLst>
                </a:gridCol>
                <a:gridCol w="532152">
                  <a:extLst>
                    <a:ext uri="{9D8B030D-6E8A-4147-A177-3AD203B41FA5}">
                      <a16:colId xmlns:a16="http://schemas.microsoft.com/office/drawing/2014/main" xmlns="" val="20006"/>
                    </a:ext>
                  </a:extLst>
                </a:gridCol>
                <a:gridCol w="532152">
                  <a:extLst>
                    <a:ext uri="{9D8B030D-6E8A-4147-A177-3AD203B41FA5}">
                      <a16:colId xmlns:a16="http://schemas.microsoft.com/office/drawing/2014/main" xmlns="" val="20007"/>
                    </a:ext>
                  </a:extLst>
                </a:gridCol>
                <a:gridCol w="532152">
                  <a:extLst>
                    <a:ext uri="{9D8B030D-6E8A-4147-A177-3AD203B41FA5}">
                      <a16:colId xmlns:a16="http://schemas.microsoft.com/office/drawing/2014/main" xmlns="" val="20008"/>
                    </a:ext>
                  </a:extLst>
                </a:gridCol>
                <a:gridCol w="532152">
                  <a:extLst>
                    <a:ext uri="{9D8B030D-6E8A-4147-A177-3AD203B41FA5}">
                      <a16:colId xmlns:a16="http://schemas.microsoft.com/office/drawing/2014/main" xmlns="" val="20009"/>
                    </a:ext>
                  </a:extLst>
                </a:gridCol>
                <a:gridCol w="532152">
                  <a:extLst>
                    <a:ext uri="{9D8B030D-6E8A-4147-A177-3AD203B41FA5}">
                      <a16:colId xmlns:a16="http://schemas.microsoft.com/office/drawing/2014/main" xmlns="" val="20010"/>
                    </a:ext>
                  </a:extLst>
                </a:gridCol>
                <a:gridCol w="1231707">
                  <a:extLst>
                    <a:ext uri="{9D8B030D-6E8A-4147-A177-3AD203B41FA5}">
                      <a16:colId xmlns:a16="http://schemas.microsoft.com/office/drawing/2014/main" xmlns="" val="20011"/>
                    </a:ext>
                  </a:extLst>
                </a:gridCol>
              </a:tblGrid>
              <a:tr h="0">
                <a:tc rowSpan="3">
                  <a:txBody>
                    <a:bodyPr/>
                    <a:lstStyle/>
                    <a:p>
                      <a:pPr algn="ctr"/>
                      <a:r>
                        <a:rPr kumimoji="1" lang="ja-JP" altLang="en-US" sz="1200" b="0" dirty="0">
                          <a:solidFill>
                            <a:schemeClr val="bg1"/>
                          </a:solidFill>
                        </a:rPr>
                        <a:t>対象</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rowSpan="3" gridSpan="2">
                  <a:txBody>
                    <a:bodyPr/>
                    <a:lstStyle/>
                    <a:p>
                      <a:pPr algn="ctr"/>
                      <a:r>
                        <a:rPr kumimoji="1" lang="ja-JP" altLang="en-US" sz="1200" b="0" dirty="0">
                          <a:solidFill>
                            <a:schemeClr val="bg1"/>
                          </a:solidFill>
                        </a:rPr>
                        <a:t>着目箇所</a:t>
                      </a: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rowSpan="3"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8">
                  <a:txBody>
                    <a:bodyPr/>
                    <a:lstStyle/>
                    <a:p>
                      <a:pPr algn="ctr"/>
                      <a:r>
                        <a:rPr kumimoji="1" lang="ja-JP" altLang="en-US" sz="1200" b="0" dirty="0">
                          <a:solidFill>
                            <a:schemeClr val="bg1"/>
                          </a:solidFill>
                        </a:rPr>
                        <a:t>滞留長　（　）：現況比率</a:t>
                      </a:r>
                      <a:endParaRPr kumimoji="1" lang="en-US" altLang="ja-JP" sz="1200" b="0" dirty="0">
                        <a:solidFill>
                          <a:schemeClr val="bg1"/>
                        </a:solidFill>
                      </a:endParaRPr>
                    </a:p>
                    <a:p>
                      <a:pPr algn="ctr"/>
                      <a:r>
                        <a:rPr kumimoji="1" lang="ja-JP" altLang="en-US" sz="1200" b="0" dirty="0">
                          <a:solidFill>
                            <a:schemeClr val="bg1"/>
                          </a:solidFill>
                        </a:rPr>
                        <a:t>　</a:t>
                      </a:r>
                      <a:r>
                        <a:rPr kumimoji="1" lang="en-US" altLang="ja-JP" sz="1000" b="0" dirty="0">
                          <a:solidFill>
                            <a:schemeClr val="bg1"/>
                          </a:solidFill>
                        </a:rPr>
                        <a:t>※</a:t>
                      </a:r>
                      <a:r>
                        <a:rPr kumimoji="1" lang="ja-JP" altLang="en-US" sz="1000" b="0" dirty="0">
                          <a:solidFill>
                            <a:srgbClr val="FF0000"/>
                          </a:solidFill>
                        </a:rPr>
                        <a:t>朱書き</a:t>
                      </a:r>
                      <a:r>
                        <a:rPr kumimoji="1" lang="ja-JP" altLang="en-US" sz="1000" b="0" dirty="0">
                          <a:solidFill>
                            <a:schemeClr val="bg1"/>
                          </a:solidFill>
                        </a:rPr>
                        <a:t>：現況右折車線長又は隣接交差点間距離を超過</a:t>
                      </a:r>
                    </a:p>
                  </a:txBody>
                  <a:tcPr anchor="ct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rowSpan="3">
                  <a:txBody>
                    <a:bodyPr/>
                    <a:lstStyle/>
                    <a:p>
                      <a:pPr algn="ctr"/>
                      <a:r>
                        <a:rPr kumimoji="1" lang="ja-JP" altLang="en-US" sz="1200" b="0" dirty="0">
                          <a:solidFill>
                            <a:schemeClr val="bg1"/>
                          </a:solidFill>
                        </a:rPr>
                        <a:t>交差点</a:t>
                      </a:r>
                      <a:endParaRPr kumimoji="1" lang="en-US" altLang="ja-JP" sz="1200" b="0" dirty="0">
                        <a:solidFill>
                          <a:schemeClr val="bg1"/>
                        </a:solidFill>
                      </a:endParaRPr>
                    </a:p>
                    <a:p>
                      <a:pPr algn="ctr"/>
                      <a:r>
                        <a:rPr kumimoji="1" lang="ja-JP" altLang="en-US" sz="1200" b="0" dirty="0">
                          <a:solidFill>
                            <a:schemeClr val="bg1"/>
                          </a:solidFill>
                        </a:rPr>
                        <a:t>間距離</a:t>
                      </a:r>
                      <a:endParaRPr kumimoji="1" lang="en-US" altLang="ja-JP"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0"/>
                  </a:ext>
                </a:extLst>
              </a:tr>
              <a:tr h="171450">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200" b="0" dirty="0">
                          <a:solidFill>
                            <a:schemeClr val="bg1"/>
                          </a:solidFill>
                        </a:rPr>
                        <a:t>現況</a:t>
                      </a:r>
                    </a:p>
                  </a:txBody>
                  <a:tcPr anchor="ct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2">
                  <a:txBody>
                    <a:bodyPr/>
                    <a:lstStyle/>
                    <a:p>
                      <a:pPr algn="ctr"/>
                      <a:r>
                        <a:rPr kumimoji="1" lang="ja-JP" altLang="en-US" sz="1200" b="0" dirty="0">
                          <a:solidFill>
                            <a:schemeClr val="bg1"/>
                          </a:solidFill>
                        </a:rPr>
                        <a:t>ケース１</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2">
                  <a:txBody>
                    <a:bodyPr/>
                    <a:lstStyle/>
                    <a:p>
                      <a:pPr algn="ctr"/>
                      <a:r>
                        <a:rPr kumimoji="1" lang="ja-JP" altLang="en-US" sz="1200" b="0" dirty="0">
                          <a:solidFill>
                            <a:schemeClr val="bg1"/>
                          </a:solidFill>
                        </a:rPr>
                        <a:t>ケース２</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2">
                  <a:txBody>
                    <a:bodyPr/>
                    <a:lstStyle/>
                    <a:p>
                      <a:pPr algn="ctr"/>
                      <a:r>
                        <a:rPr kumimoji="1" lang="ja-JP" altLang="en-US" sz="1200" b="0" dirty="0">
                          <a:solidFill>
                            <a:schemeClr val="bg1"/>
                          </a:solidFill>
                        </a:rPr>
                        <a:t>ケース３</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v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1"/>
                  </a:ext>
                </a:extLst>
              </a:tr>
              <a:tr h="171450">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200" b="0" dirty="0">
                          <a:solidFill>
                            <a:schemeClr val="bg1"/>
                          </a:solidFill>
                        </a:rPr>
                        <a:t>南行</a:t>
                      </a:r>
                    </a:p>
                  </a:txBody>
                  <a:tcPr anchor="ct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北行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vMerge="1">
                  <a:txBody>
                    <a:bodyPr/>
                    <a:lstStyle/>
                    <a:p>
                      <a:pPr algn="ctr"/>
                      <a:endParaRPr kumimoji="1" lang="ja-JP" altLang="en-US" sz="120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2"/>
                  </a:ext>
                </a:extLst>
              </a:tr>
              <a:tr h="108089">
                <a:tc rowSpan="2">
                  <a:txBody>
                    <a:bodyPr/>
                    <a:lstStyle/>
                    <a:p>
                      <a:r>
                        <a:rPr kumimoji="1" lang="ja-JP" altLang="en-US" sz="1100" dirty="0">
                          <a:latin typeface="+mn-ea"/>
                          <a:ea typeface="+mn-ea"/>
                        </a:rPr>
                        <a:t>大日跨道橋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大日交差点</a:t>
                      </a:r>
                      <a:endParaRPr kumimoji="1" lang="en-US" altLang="ja-JP" sz="1100" dirty="0">
                        <a:latin typeface="+mn-ea"/>
                        <a:ea typeface="+mn-ea"/>
                      </a:endParaRPr>
                    </a:p>
                    <a:p>
                      <a:pPr marL="0" indent="0">
                        <a:buFont typeface="Wingdings" panose="05000000000000000000" pitchFamily="2" charset="2"/>
                        <a:buNone/>
                      </a:pPr>
                      <a:endParaRPr kumimoji="1" lang="ja-JP" altLang="en-US" sz="1100" dirty="0">
                        <a:latin typeface="+mn-ea"/>
                        <a:ea typeface="+mn-ea"/>
                      </a:endParaRP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右折</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90.2</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99.7</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97.0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118.9</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108.4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rgbClr val="FF0000"/>
                          </a:solidFill>
                          <a:latin typeface="+mn-ea"/>
                          <a:ea typeface="+mn-ea"/>
                        </a:rPr>
                        <a:t>267.5</a:t>
                      </a:r>
                      <a:endParaRPr kumimoji="1" lang="ja-JP" altLang="en-US" sz="1100" dirty="0">
                        <a:solidFill>
                          <a:srgbClr val="FF0000"/>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108.4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latin typeface="+mn-ea"/>
                          <a:ea typeface="+mn-ea"/>
                        </a:rPr>
                        <a:t>133.7</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3"/>
                  </a:ext>
                </a:extLst>
              </a:tr>
              <a:tr h="123613">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ja-JP" altLang="en-US" sz="1100" dirty="0">
                          <a:latin typeface="+mn-ea"/>
                          <a:ea typeface="+mn-ea"/>
                        </a:rPr>
                        <a:t>（</a:t>
                      </a:r>
                      <a:r>
                        <a:rPr kumimoji="1" lang="en-US" altLang="ja-JP" sz="1100" dirty="0">
                          <a:latin typeface="+mn-ea"/>
                          <a:ea typeface="+mn-ea"/>
                        </a:rPr>
                        <a:t>1.075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ja-JP" altLang="en-US" sz="1100" dirty="0">
                          <a:latin typeface="+mn-ea"/>
                          <a:ea typeface="+mn-ea"/>
                        </a:rPr>
                        <a:t>（</a:t>
                      </a:r>
                      <a:r>
                        <a:rPr kumimoji="1" lang="en-US" altLang="ja-JP" sz="1100" dirty="0">
                          <a:latin typeface="+mn-ea"/>
                          <a:ea typeface="+mn-ea"/>
                        </a:rPr>
                        <a:t>1.193</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1.202</a:t>
                      </a:r>
                      <a:r>
                        <a:rPr kumimoji="1" lang="ja-JP" altLang="en-US" sz="1100" dirty="0">
                          <a:solidFill>
                            <a:schemeClr val="tx1"/>
                          </a:solidFill>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2.683</a:t>
                      </a:r>
                      <a:r>
                        <a:rPr kumimoji="1" lang="ja-JP" altLang="en-US" sz="1100" dirty="0">
                          <a:solidFill>
                            <a:schemeClr val="tx1"/>
                          </a:solidFill>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1.202</a:t>
                      </a:r>
                      <a:r>
                        <a:rPr kumimoji="1" lang="ja-JP" altLang="en-US" sz="1100" dirty="0">
                          <a:solidFill>
                            <a:schemeClr val="tx1"/>
                          </a:solidFill>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1.341</a:t>
                      </a:r>
                      <a:r>
                        <a:rPr kumimoji="1" lang="ja-JP" altLang="en-US" sz="1100" dirty="0">
                          <a:solidFill>
                            <a:schemeClr val="tx1"/>
                          </a:solidFill>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indent="0">
                        <a:buFont typeface="Wingdings" panose="05000000000000000000" pitchFamily="2" charset="2"/>
                        <a:buNone/>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4"/>
                  </a:ext>
                </a:extLst>
              </a:tr>
              <a:tr h="113417">
                <a:tc rowSpan="12">
                  <a:txBody>
                    <a:bodyPr/>
                    <a:lstStyle/>
                    <a:p>
                      <a:r>
                        <a:rPr kumimoji="1" lang="ja-JP" altLang="en-US" sz="1100" dirty="0">
                          <a:latin typeface="+mn-ea"/>
                          <a:ea typeface="+mn-ea"/>
                        </a:rPr>
                        <a:t>江坂高架橋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交差点①</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江坂町交差点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154.9</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135.9</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155.5</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129.1</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187.3</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166.5</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188.1</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152.2</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05"/>
                  </a:ext>
                </a:extLst>
              </a:tr>
              <a:tr h="109225">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(1.004)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(0.950)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(1.209)</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(1.225)</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(1.214)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(1.120)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Tx/>
                        <a:buNone/>
                      </a:pPr>
                      <a:r>
                        <a:rPr kumimoji="1" lang="en-US" altLang="ja-JP" sz="1100" dirty="0">
                          <a:latin typeface="+mn-ea"/>
                          <a:ea typeface="+mn-ea"/>
                        </a:rPr>
                        <a:t>   250m</a:t>
                      </a: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6"/>
                  </a:ext>
                </a:extLst>
              </a:tr>
              <a:tr h="14605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交差点②</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垂水町西交差点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143.5</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116.8</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134.4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105.0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168.6</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139.6</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164.0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103.6</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vMerge="1">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7"/>
                  </a:ext>
                </a:extLst>
              </a:tr>
              <a:tr h="14605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0.937</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0.899</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1.175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1.195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1.143</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0.887</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n-ea"/>
                          <a:ea typeface="+mn-ea"/>
                        </a:rPr>
                        <a:t>   220m</a:t>
                      </a: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8"/>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交差点③</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榎坂駅前交差点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117.8</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115.0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191.4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112.9</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rgbClr val="FF0000"/>
                          </a:solidFill>
                          <a:latin typeface="+mn-ea"/>
                          <a:ea typeface="+mn-ea"/>
                        </a:rPr>
                        <a:t>322.4</a:t>
                      </a:r>
                      <a:endParaRPr kumimoji="1" lang="ja-JP" altLang="en-US" sz="1100" dirty="0">
                        <a:solidFill>
                          <a:srgbClr val="FF0000"/>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138.1</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rgbClr val="FF0000"/>
                          </a:solidFill>
                          <a:latin typeface="+mn-ea"/>
                          <a:ea typeface="+mn-ea"/>
                        </a:rPr>
                        <a:t>256.7</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rgbClr val="FF0000"/>
                          </a:solidFill>
                          <a:latin typeface="+mn-ea"/>
                          <a:ea typeface="+mn-ea"/>
                        </a:rPr>
                        <a:t>256.0</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vMerge="1">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9"/>
                  </a:ext>
                </a:extLst>
              </a:tr>
              <a:tr h="14224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1.624</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0.982</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2.737</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1.201</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2.179</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2.226</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Tx/>
                        <a:buNone/>
                      </a:pPr>
                      <a:r>
                        <a:rPr kumimoji="1" lang="en-US" altLang="ja-JP" sz="1100" dirty="0">
                          <a:latin typeface="+mn-ea"/>
                          <a:ea typeface="+mn-ea"/>
                        </a:rPr>
                        <a:t>   230m</a:t>
                      </a: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10"/>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交差点④</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広芝町交差点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101.7</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51.3</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98.0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83.9</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118.8</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99.4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rgbClr val="FF0000"/>
                          </a:solidFill>
                          <a:latin typeface="+mn-ea"/>
                          <a:ea typeface="+mn-ea"/>
                        </a:rPr>
                        <a:t>279.6</a:t>
                      </a:r>
                      <a:endParaRPr kumimoji="1" lang="ja-JP" altLang="en-US" sz="1100" dirty="0">
                        <a:solidFill>
                          <a:srgbClr val="FF0000"/>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91.7</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vMerge="1">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11"/>
                  </a:ext>
                </a:extLst>
              </a:tr>
              <a:tr h="14224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0.964</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1.635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1.168</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1.938</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2.749</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1.788</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Tx/>
                        <a:buNone/>
                      </a:pPr>
                      <a:r>
                        <a:rPr kumimoji="1" lang="en-US" altLang="ja-JP" sz="1100" dirty="0">
                          <a:latin typeface="+mn-ea"/>
                          <a:ea typeface="+mn-ea"/>
                        </a:rPr>
                        <a:t>   140m</a:t>
                      </a: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12"/>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交差点⑤</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広芝町</a:t>
                      </a:r>
                      <a:r>
                        <a:rPr kumimoji="1" lang="en-US" altLang="ja-JP" sz="1100" dirty="0">
                          <a:latin typeface="+mn-ea"/>
                          <a:ea typeface="+mn-ea"/>
                        </a:rPr>
                        <a:t>11</a:t>
                      </a:r>
                      <a:r>
                        <a:rPr kumimoji="1" lang="ja-JP" altLang="en-US" sz="1100" dirty="0">
                          <a:latin typeface="+mn-ea"/>
                          <a:ea typeface="+mn-ea"/>
                        </a:rPr>
                        <a:t>番交差点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96.8</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136.2</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97.0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136.2</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124.4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161.5</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118.0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154.8</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vMerge="1">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13"/>
                  </a:ext>
                </a:extLst>
              </a:tr>
              <a:tr h="14224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1.002</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1.000</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1.285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1.186</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1.219</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1.137</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Tx/>
                        <a:buNone/>
                      </a:pPr>
                      <a:r>
                        <a:rPr kumimoji="1" lang="en-US" altLang="ja-JP" sz="1100" dirty="0">
                          <a:latin typeface="+mn-ea"/>
                          <a:ea typeface="+mn-ea"/>
                        </a:rPr>
                        <a:t>   150m</a:t>
                      </a: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14"/>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交差点⑥</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江の木町交差点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105.1</a:t>
                      </a: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158.8</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103.6</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157.0</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rgbClr val="FF0000"/>
                          </a:solidFill>
                          <a:latin typeface="+mn-ea"/>
                          <a:ea typeface="+mn-ea"/>
                        </a:rPr>
                        <a:t>156.8</a:t>
                      </a:r>
                      <a:endParaRPr kumimoji="1" lang="ja-JP" altLang="en-US" sz="1100" dirty="0">
                        <a:solidFill>
                          <a:srgbClr val="FF0000"/>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199.1</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149.6</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latin typeface="+mn-ea"/>
                          <a:ea typeface="+mn-ea"/>
                        </a:rPr>
                        <a:t>191.4</a:t>
                      </a: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vMerge="1">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15"/>
                  </a:ext>
                </a:extLst>
              </a:tr>
              <a:tr h="142240">
                <a:tc vMerge="1">
                  <a:txBody>
                    <a:bodyPr/>
                    <a:lstStyle/>
                    <a:p>
                      <a:endParaRPr kumimoji="1" lang="ja-JP" altLang="en-US"/>
                    </a:p>
                  </a:txBody>
                  <a:tcPr/>
                </a:tc>
                <a:tc vMerge="1">
                  <a:txBody>
                    <a:bodyPr/>
                    <a:lstStyle/>
                    <a:p>
                      <a:endParaRPr kumimoji="1" lang="ja-JP" altLang="en-US" dirty="0"/>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0.985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0.989</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1.492</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1.254</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1.423</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ja-JP" altLang="en-US" sz="1100" dirty="0">
                          <a:latin typeface="+mn-ea"/>
                          <a:ea typeface="+mn-ea"/>
                        </a:rPr>
                        <a:t>（</a:t>
                      </a:r>
                      <a:r>
                        <a:rPr kumimoji="1" lang="en-US" altLang="ja-JP" sz="1100" dirty="0">
                          <a:latin typeface="+mn-ea"/>
                          <a:ea typeface="+mn-ea"/>
                        </a:rPr>
                        <a:t>1.205</a:t>
                      </a:r>
                      <a:r>
                        <a:rPr kumimoji="1" lang="ja-JP" altLang="en-US" sz="1100" dirty="0">
                          <a:latin typeface="+mn-ea"/>
                          <a:ea typeface="+mn-ea"/>
                        </a:rPr>
                        <a:t>）</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16"/>
                  </a:ext>
                </a:extLst>
              </a:tr>
            </a:tbl>
          </a:graphicData>
        </a:graphic>
      </p:graphicFrame>
      <p:cxnSp>
        <p:nvCxnSpPr>
          <p:cNvPr id="3" name="直線コネクタ 2"/>
          <p:cNvCxnSpPr/>
          <p:nvPr/>
        </p:nvCxnSpPr>
        <p:spPr>
          <a:xfrm>
            <a:off x="7524328" y="2905648"/>
            <a:ext cx="0" cy="288032"/>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7530079" y="3334093"/>
            <a:ext cx="0" cy="288032"/>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7530079" y="3765414"/>
            <a:ext cx="0" cy="288032"/>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7538705" y="4188109"/>
            <a:ext cx="0" cy="288032"/>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7538705" y="4602176"/>
            <a:ext cx="0" cy="288032"/>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67544" y="5290848"/>
            <a:ext cx="8220076" cy="1018134"/>
          </a:xfrm>
          <a:prstGeom prst="rect">
            <a:avLst/>
          </a:prstGeom>
          <a:noFill/>
          <a:ln w="15875">
            <a:solidFill>
              <a:schemeClr val="tx1"/>
            </a:solidFill>
          </a:ln>
        </p:spPr>
        <p:txBody>
          <a:bodyPr wrap="square" rtlCol="0" anchor="t" anchorCtr="0">
            <a:noAutofit/>
          </a:bodyPr>
          <a:lstStyle/>
          <a:p>
            <a:r>
              <a:rPr lang="en-US" altLang="ja-JP" sz="1200" dirty="0">
                <a:latin typeface="+mn-ea"/>
              </a:rPr>
              <a:t>【</a:t>
            </a:r>
            <a:r>
              <a:rPr lang="ja-JP" altLang="en-US" sz="1200" dirty="0">
                <a:latin typeface="+mn-ea"/>
              </a:rPr>
              <a:t>大日跨道橋</a:t>
            </a:r>
            <a:r>
              <a:rPr lang="en-US" altLang="ja-JP" sz="1200" dirty="0">
                <a:latin typeface="+mn-ea"/>
              </a:rPr>
              <a:t>】</a:t>
            </a:r>
          </a:p>
          <a:p>
            <a:pPr marL="171450" indent="-171450">
              <a:buFont typeface="Wingdings" panose="05000000000000000000" pitchFamily="2" charset="2"/>
              <a:buChar char="l"/>
            </a:pPr>
            <a:r>
              <a:rPr kumimoji="1" lang="ja-JP" altLang="en-US" sz="1200" dirty="0">
                <a:latin typeface="+mn-ea"/>
              </a:rPr>
              <a:t>単独交差点であるため、滞留が他へ及ぼす影響はないが、ケース２において北向き右折が右折車線長を超過し、右折待ち車両が本線に及ぶと想定される</a:t>
            </a:r>
            <a:endParaRPr kumimoji="1" lang="en-US" altLang="ja-JP" sz="1200" dirty="0">
              <a:latin typeface="+mn-ea"/>
            </a:endParaRPr>
          </a:p>
          <a:p>
            <a:r>
              <a:rPr lang="en-US" altLang="ja-JP" sz="1200" dirty="0">
                <a:latin typeface="+mn-ea"/>
              </a:rPr>
              <a:t>【</a:t>
            </a:r>
            <a:r>
              <a:rPr lang="ja-JP" altLang="en-US" sz="1200" dirty="0">
                <a:latin typeface="+mn-ea"/>
              </a:rPr>
              <a:t>榎坂高架橋</a:t>
            </a:r>
            <a:r>
              <a:rPr lang="en-US" altLang="ja-JP" sz="1200" dirty="0">
                <a:latin typeface="+mn-ea"/>
              </a:rPr>
              <a:t>】</a:t>
            </a:r>
          </a:p>
          <a:p>
            <a:pPr marL="171450" indent="-171450">
              <a:buFont typeface="Wingdings" panose="05000000000000000000" pitchFamily="2" charset="2"/>
              <a:buChar char="l"/>
            </a:pPr>
            <a:r>
              <a:rPr kumimoji="1" lang="ja-JP" altLang="en-US" sz="1200" dirty="0">
                <a:latin typeface="+mn-ea"/>
              </a:rPr>
              <a:t>ケース２、ケース３において滞留が隣接交差点に及び、前後交差点の処理能力が更に低下すると想定される　</a:t>
            </a:r>
            <a:r>
              <a:rPr kumimoji="1" lang="ja-JP" altLang="en-US" sz="1400" dirty="0">
                <a:latin typeface="+mn-ea"/>
              </a:rPr>
              <a:t>　　　　　　　　　　　　　　　　　　　　　　　　　　　　　　　　　　　　　　　　　　　　　　　　　　　　　　　　　　　　　　　　　　　　　　　　　　　　　　　　　　　　　　　　　　　　　　　　　　　　　　　　　　　　　　　　　　　　　　　　　　　　　　　　　　　　　　　　　　　　　　　　　　　　　　　　　　　　　　　　　　　　　　　　　　　　　　　　　　　　　　　　　　　　　　　　　　　　　　　　　　　　　　　　　　　　　　　　　　　　　　　　　　　　　　　　　　　　　　　　　　　　　　　　　　　　　　　　　　　　　　　　　　　　　　　　　　　　　　　　　　　　　　　　　　　　　　　　　　　　　　　　　　　　　　　　　　　　　　　　　　　　　　　　　　　　　　　　　　　　　　　　　　　　　　　　　　　　　　　　　　　　　　　　　　　　　　　　　　　　　　　　　　　　　　　　　　　　　　　　　　　　　　　　　　　　　　　　　　　　　　　　　　　　　　　　　　　　　　　　　　　　　　　　　　　　　　　　　　　　　　　　　　　　　　　　　　　　　　　　　　　　　　　　　　　　　　　　　　　　　　　　　　　　　　　　　　　　　　　　　　　　　　　　　　　　　　　　　　　　　　　　　　　　　　　　　　　　　　　　　　　　　　　　　　　　　　　　　　　　　　　　　　　　　　　　　　　　　　　　　　　　　　　　　　　　　　　　　　　　　　　　　　　　　　　　　　　　　　　　　　　　　　　　　　　　　　　　　　　　　　　　　　　　　　　　　　　　　　　　　　　　　　　　　　　　　　　　　　　　　　　　　　　　　　　　　　　　　　　　　　　　　　　　　　　　　　　　　　　　　　　　　　　　　　　　　　　　　　　　　　　　　　　　　　　　　　　　　　　　　　　　　　　　　　　　　　　　　　　　　　　　　　　　　　　　　　　　　　　　　　　　　　　　　　　　　　　　　　　　　　　　　　　　　　　　　　　　　　　　　　　　　　　　　　　　　　　　　　　　　　　　　　　　　　　　　　　　　　　　　　　　　　　　　　　　　　　　　　　　　　　　　　　　　　　　　　　　　　　　　　　　　　　　　　　　　　　　　　　　　　　　　　　　　　　　　　　　　　　　　　　　　　　　　　　　　　　　　　　　　　　　　　　　　　　　　　　　　　　　　　　　　　　　　　　　　　　　　　　　　　　　　　　　　　　　　　　　　　　　　　　　　　　　　　　　　　　　　　　　　　　　　　　　　　　　　　　　　　　　　　　　　　　　　　　　　　　　　　　　　　　　　　　　　　　　　　　　　　　　　　　　　　　　　　　　　　　　　　　　　　　　　　　　　　　　　　　　　　　　　　　　　　　　　　　　　　　　　　　　　　　　　　　　　　　　　　　　　　　　　　　　　　　　　　　　　　　　　　　　　　　　　　　　　　　　　　　　　　　　　　　　　　　　　　　　　　　　　　　　　　　　　　　　　　　　　　　　　　　　　　　　　　　　　　　　　　　　　　　　　　　　　　　　　　　　　　　　　　　　　　　　　　　　　　　　　　　　　　　　　　　　　　　　　　　　　　　　　　　　　　　　　　　　　　　　　　　　　　　　　　　　　　　　　　　　　　　　　　　　　　　　　　　　　　　　　　　　　　　　　　　　　　　　　　　　　　　　　　　　　　　　　　　　　　　　　　　　　　　　　　　　　　　　　　　　　　　　　　　　　　　　　　　　　　　　　　　　　　　　　　　　　　　　　　　　　　　　　　　　　　　　　　　　　　　　　　　　　　　　　　　　　　　　　　　　　　　　　　　　　　　　　　　　　　　　　　　　　　　　　　　　　　　　　　　　　　　　　　　　　　　　　　　　　　　　　　　　　　　　　　　　　　　　　　　　　　　　　　　　　　　　　　　　　　　　　　　　　　　　　　　　　　　　　　　　　　　　　　　　　　　　　　　　　　　　　　　　　　　　　　　　　　　　　　　　　　　　　　　　　　　　　　　　　　　　　　　　　　　　　　　　　　　　　　　　　　　　　　　　　　　　　　　　　　　　　　　　　　　　　　　　　　　　　　　　　　　　　　　　　　　　　　　　　　　　　　　　　　　　　　　　　　　　　　　　　　　　　　　　　　　　　　　　　　　　　　　　　　　　　　　　　　　　　　　　　　　　　　　　　　　　　　　　　　　　　　　　　　　　　　　　　　　　　　　　　　　　　　　　　　　　　　　　　　　　　　　　　　　　　　　　　　　　　　　　　　　　　　　　　　　　　　　　　　　　　　　　　　　　　　　　　　　　　　　　　　　　　　　　　　　　　　　　　　　　　　　　　　　　　　　　　　　　　　　　　　　　　　　　　　　　　　　　　　　　　　　　　　　　　　　　　　　　　　　　　　　　　　　　　　　　　　　</a:t>
            </a:r>
          </a:p>
        </p:txBody>
      </p:sp>
      <p:sp>
        <p:nvSpPr>
          <p:cNvPr id="21" name="テキスト ボックス 20"/>
          <p:cNvSpPr txBox="1"/>
          <p:nvPr/>
        </p:nvSpPr>
        <p:spPr>
          <a:xfrm>
            <a:off x="57275" y="553600"/>
            <a:ext cx="7063215" cy="400110"/>
          </a:xfrm>
          <a:prstGeom prst="rect">
            <a:avLst/>
          </a:prstGeom>
          <a:noFill/>
          <a:ln>
            <a:noFill/>
          </a:ln>
        </p:spPr>
        <p:txBody>
          <a:bodyPr wrap="square" rtlCol="0" anchor="ctr" anchorCtr="0">
            <a:spAutoFit/>
          </a:bodyPr>
          <a:lstStyle/>
          <a:p>
            <a:r>
              <a:rPr kumimoji="1" lang="ja-JP" altLang="en-US" sz="2000" dirty="0"/>
              <a:t>（</a:t>
            </a:r>
            <a:r>
              <a:rPr lang="ja-JP" altLang="en-US" sz="2000" dirty="0"/>
              <a:t>３</a:t>
            </a:r>
            <a:r>
              <a:rPr kumimoji="1" lang="ja-JP" altLang="en-US" sz="2000" dirty="0"/>
              <a:t>）評価値算定結果</a:t>
            </a:r>
            <a:r>
              <a:rPr lang="ja-JP" altLang="en-US" dirty="0"/>
              <a:t>（幹線側滞留長）</a:t>
            </a:r>
            <a:r>
              <a:rPr kumimoji="1" lang="ja-JP" altLang="en-US" sz="2000" dirty="0"/>
              <a:t>　　　　</a:t>
            </a:r>
            <a:r>
              <a:rPr kumimoji="1" lang="ja-JP" altLang="en-US" dirty="0"/>
              <a:t>　　　　　　　　　　　　　　　　　　　　　　　　　　　　　　　　　　　　　　　　　　　　　　　　　　　　　　　　　　　　　　　　　　　　　　　　　　　　　　　　　　　　　　　　　　　　　　　　　　　　　　　　　　　　　　　　　　　　　　　　　　　　　　　　　　　　　　　　　　　　　　　　　　　　　　　　　　　　　　　　　　　　　　　　　　　　　　　　　　　　　　　　　　　　　　　　　　　　　　　　　　　　　　　　　　　　　　　　　　　　　　　　　　　　　　　　　　　　　　　　　　　　　　　　　　　　　　　　　　　　　　　　　　　　　　　　　　　　　　　　　　　　　　　　　　　　　　　　　　　　　　　　　　　　　　　　　　　　　　　　　　　　　　　　　　　　　　　　　　　　　　　　　　　　　　　　　　　　　　　　　　　　　　　　　　　　　　　　　　　　　　　　　　　　　　　　　　　　　　　　　　　　　　　　　　　　　　　　　　　　　　　　　　　　　　　　　　　　　　　　　　　　　　　　　　　　　　　　　　　　　　　　　　　　　　　　　　　　　　　　　　　　　　　　　　　　　　　　　　　　　　　　　　　　　　　　　　　　　　　　　　　　　　　　　　　　　　　　　　　　　　　　　　　　　　　　　　　　　　　　　　　　　　　　　　　　　　　　　　　　　　　　　　　　　　　　　　　　　　　　　　　　　　　　　　　　　　　　　　　　　　　　　　　　　　　　　　　　　　　　　　　　　　　　　　　　　　　　　　　　　　　　　　　　　　　　　　　　　　　　　　　　　　　　　　　　　　　　　　　　　　　　　　　　　　　　　　　　　　　　　　　　　　　　　　　　　　　　　　　　　　　　　　　　　　　　　　　　　　　　　　　　　　　　　　　　　　　　　　　　　　　　　　　　　　　　　　　　　　　　　　　　　　　　　　　　　　　　　　　　　　　　　　　　　　　　　　　　　　　　　　　　　　　　　　　　　　　　　　　　　　　　　　　　　　　　　　　　　　　　　　　　　　　　　　　　　　　　　　　　　　　　　　　　　　　　　　　　　　　　　　　　　　　　　　　　　　　　　　　　　　　　　　　　　　　　　　　　　　　　　　　　　　　　　　　　　　　　　　　　　　　　　　　　　　　　　　　　　　　　　　　　　　　　　　　　　　　　　　　　　　　　　　　　　　　　　　　　　　　　　　　　　　　　　　　　　　　　　　　　　　　　　　　　　　　　　　　　　　　　　　　　　　　　　　　　　　　　　　　　　　　　　　　　　　　　　　　　　　　　　　　　　　　　　　　　　　　　　　　　　　　　　　　　　　　　　　　　　　　　　　　　　　　　　　　　　　　　　　　　　　　　　　　　　　　　　　　　　　　　　　　　　　　　　　　　　　　　　　　　　　　　　　　　　　　　　　　　　　　　　　　　　　　　　　　　　　　　　　　　　　　　　　　　　　　　　　　　　　　　　　　　　　　　　　　　　　　　　　　　　　　　　　　　　　　　　　　　　　　　　　　　　　　　　　　　　　　　　　　　　　　　　　　　　　　　　　　　　　　　　　　　　　　　　　　　　　　　　　　　　　　　　　　　　　　　　　　　　　　　　　　　　　　　　　　　　　　　　　　　　　　　　　　　　　　　　　　　　　　　　　　　　　　　　　　　　　　　　　　　　　　　　　　　　　　　　　　　　　　　　　　　　　　　　　　　　　　　　　　　　　　　　　　　　　　　　　　　　　　　　　　　　　　　　　　　　　　　　　　　　　　　　　　　　　　　　　　　　　　　　　　　　　　　　　　　　　　　　　　　　　　　　　　　　　　　　　　　　　　　　　　　　　　　　　　　　　　　　　　　　　　　　　　　　　　　　　　　　　　　　　　　　　　　　　　　　　　　　　　　　　　　　　　　　　　　　　　　　　　　　　　　　　　　　　　　　　　　　　　　　　　　　　　　　　　　　　　　　　　　　　　　　　　　　　　　　　　　　　　　　　　　　　　　　　　　　　　　　　　　　　　　　　　　　　　　　　　　　　　　　　　　　　　　　　　　　　　　　　　　　　　　　　　　　　　　　　　　　　　　　　　　　　　　　　　　　　　　　　　　　　　　　　　　　　　　　　　　　　　　　　　　　　　　　　　　　　　　　　　　　　　　　　　　　　　　　　　　　　　　　　　　　　　　　　　　　　　　　　　　　　　　　　　　　　　　　　　　　　　　　　　　　　　　　　　　　　　　　　　　　　　　　　　　　　　　　　　　　　　　　　　　　　　　　　　　　　　　　　　　　　　　　　　　　　　　　　　　　　　　　　　　　　　　　　　　　　　　　　　　　　　　　　　　　　　　　　　　　　　　　　　　　　　　　　　　　　　　　　　　　　　　　　　　　　　　　　　　　　　　　　　　　　　　　　　　　　　　</a:t>
            </a:r>
          </a:p>
        </p:txBody>
      </p:sp>
      <p:sp>
        <p:nvSpPr>
          <p:cNvPr id="22" name="テキスト ボックス 21"/>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24" name="スライド番号プレースホルダー 2"/>
          <p:cNvSpPr>
            <a:spLocks noGrp="1"/>
          </p:cNvSpPr>
          <p:nvPr>
            <p:ph type="sldNum" sz="quarter" idx="12"/>
          </p:nvPr>
        </p:nvSpPr>
        <p:spPr>
          <a:xfrm>
            <a:off x="612648" y="6356350"/>
            <a:ext cx="1981200" cy="365760"/>
          </a:xfrm>
        </p:spPr>
        <p:txBody>
          <a:bodyPr/>
          <a:lstStyle/>
          <a:p>
            <a:r>
              <a:rPr kumimoji="1" lang="en-US" altLang="ja-JP" dirty="0"/>
              <a:t>20</a:t>
            </a:r>
            <a:endParaRPr kumimoji="1" lang="ja-JP" altLang="en-US" dirty="0"/>
          </a:p>
        </p:txBody>
      </p:sp>
      <p:sp>
        <p:nvSpPr>
          <p:cNvPr id="20"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33067752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テキスト ボックス 3"/>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7" name="テキスト ボックス 6"/>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pPr algn="ctr"/>
            <a:r>
              <a:rPr lang="ja-JP" altLang="en-US" sz="2000" dirty="0"/>
              <a:t>交通量変動特性を踏まえた今後の交通影響検討</a:t>
            </a:r>
            <a:endParaRPr kumimoji="1" lang="ja-JP" altLang="en-US" dirty="0"/>
          </a:p>
        </p:txBody>
      </p:sp>
      <p:graphicFrame>
        <p:nvGraphicFramePr>
          <p:cNvPr id="13" name="表 12"/>
          <p:cNvGraphicFramePr>
            <a:graphicFrameLocks noGrp="1"/>
          </p:cNvGraphicFramePr>
          <p:nvPr>
            <p:extLst/>
          </p:nvPr>
        </p:nvGraphicFramePr>
        <p:xfrm>
          <a:off x="467544" y="1234951"/>
          <a:ext cx="8208912" cy="3992880"/>
        </p:xfrm>
        <a:graphic>
          <a:graphicData uri="http://schemas.openxmlformats.org/drawingml/2006/table">
            <a:tbl>
              <a:tblPr firstRow="1" bandRow="1">
                <a:tableStyleId>{5C22544A-7EE6-4342-B048-85BDC9FD1C3A}</a:tableStyleId>
              </a:tblPr>
              <a:tblGrid>
                <a:gridCol w="924243">
                  <a:extLst>
                    <a:ext uri="{9D8B030D-6E8A-4147-A177-3AD203B41FA5}">
                      <a16:colId xmlns:a16="http://schemas.microsoft.com/office/drawing/2014/main" xmlns="" val="20000"/>
                    </a:ext>
                  </a:extLst>
                </a:gridCol>
                <a:gridCol w="1343343">
                  <a:extLst>
                    <a:ext uri="{9D8B030D-6E8A-4147-A177-3AD203B41FA5}">
                      <a16:colId xmlns:a16="http://schemas.microsoft.com/office/drawing/2014/main" xmlns="" val="20001"/>
                    </a:ext>
                  </a:extLst>
                </a:gridCol>
                <a:gridCol w="414571">
                  <a:extLst>
                    <a:ext uri="{9D8B030D-6E8A-4147-A177-3AD203B41FA5}">
                      <a16:colId xmlns:a16="http://schemas.microsoft.com/office/drawing/2014/main" xmlns="" val="20002"/>
                    </a:ext>
                  </a:extLst>
                </a:gridCol>
                <a:gridCol w="522605">
                  <a:extLst>
                    <a:ext uri="{9D8B030D-6E8A-4147-A177-3AD203B41FA5}">
                      <a16:colId xmlns:a16="http://schemas.microsoft.com/office/drawing/2014/main" xmlns="" val="20003"/>
                    </a:ext>
                  </a:extLst>
                </a:gridCol>
                <a:gridCol w="522605">
                  <a:extLst>
                    <a:ext uri="{9D8B030D-6E8A-4147-A177-3AD203B41FA5}">
                      <a16:colId xmlns:a16="http://schemas.microsoft.com/office/drawing/2014/main" xmlns="" val="20004"/>
                    </a:ext>
                  </a:extLst>
                </a:gridCol>
                <a:gridCol w="522605">
                  <a:extLst>
                    <a:ext uri="{9D8B030D-6E8A-4147-A177-3AD203B41FA5}">
                      <a16:colId xmlns:a16="http://schemas.microsoft.com/office/drawing/2014/main" xmlns="" val="20005"/>
                    </a:ext>
                  </a:extLst>
                </a:gridCol>
                <a:gridCol w="522605">
                  <a:extLst>
                    <a:ext uri="{9D8B030D-6E8A-4147-A177-3AD203B41FA5}">
                      <a16:colId xmlns:a16="http://schemas.microsoft.com/office/drawing/2014/main" xmlns="" val="20006"/>
                    </a:ext>
                  </a:extLst>
                </a:gridCol>
                <a:gridCol w="522605">
                  <a:extLst>
                    <a:ext uri="{9D8B030D-6E8A-4147-A177-3AD203B41FA5}">
                      <a16:colId xmlns:a16="http://schemas.microsoft.com/office/drawing/2014/main" xmlns="" val="20007"/>
                    </a:ext>
                  </a:extLst>
                </a:gridCol>
                <a:gridCol w="522605">
                  <a:extLst>
                    <a:ext uri="{9D8B030D-6E8A-4147-A177-3AD203B41FA5}">
                      <a16:colId xmlns:a16="http://schemas.microsoft.com/office/drawing/2014/main" xmlns="" val="20008"/>
                    </a:ext>
                  </a:extLst>
                </a:gridCol>
                <a:gridCol w="522605">
                  <a:extLst>
                    <a:ext uri="{9D8B030D-6E8A-4147-A177-3AD203B41FA5}">
                      <a16:colId xmlns:a16="http://schemas.microsoft.com/office/drawing/2014/main" xmlns="" val="20009"/>
                    </a:ext>
                  </a:extLst>
                </a:gridCol>
                <a:gridCol w="522605">
                  <a:extLst>
                    <a:ext uri="{9D8B030D-6E8A-4147-A177-3AD203B41FA5}">
                      <a16:colId xmlns:a16="http://schemas.microsoft.com/office/drawing/2014/main" xmlns="" val="20010"/>
                    </a:ext>
                  </a:extLst>
                </a:gridCol>
                <a:gridCol w="1345915">
                  <a:extLst>
                    <a:ext uri="{9D8B030D-6E8A-4147-A177-3AD203B41FA5}">
                      <a16:colId xmlns:a16="http://schemas.microsoft.com/office/drawing/2014/main" xmlns="" val="20011"/>
                    </a:ext>
                  </a:extLst>
                </a:gridCol>
              </a:tblGrid>
              <a:tr h="0">
                <a:tc rowSpan="3">
                  <a:txBody>
                    <a:bodyPr/>
                    <a:lstStyle/>
                    <a:p>
                      <a:pPr algn="ctr"/>
                      <a:r>
                        <a:rPr kumimoji="1" lang="ja-JP" altLang="en-US" sz="1200" b="0" dirty="0">
                          <a:solidFill>
                            <a:schemeClr val="bg1"/>
                          </a:solidFill>
                        </a:rPr>
                        <a:t>対象</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rowSpan="3" gridSpan="2">
                  <a:txBody>
                    <a:bodyPr/>
                    <a:lstStyle/>
                    <a:p>
                      <a:pPr algn="ctr"/>
                      <a:r>
                        <a:rPr kumimoji="1" lang="ja-JP" altLang="en-US" sz="1200" b="0" dirty="0">
                          <a:solidFill>
                            <a:schemeClr val="bg1"/>
                          </a:solidFill>
                        </a:rPr>
                        <a:t>着目箇所</a:t>
                      </a: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rowSpan="3"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8">
                  <a:txBody>
                    <a:bodyPr/>
                    <a:lstStyle/>
                    <a:p>
                      <a:pPr algn="ctr"/>
                      <a:r>
                        <a:rPr kumimoji="1" lang="ja-JP" altLang="en-US" sz="1200" b="0" dirty="0">
                          <a:solidFill>
                            <a:schemeClr val="bg1"/>
                          </a:solidFill>
                        </a:rPr>
                        <a:t>滞留長　（　）：現況比率</a:t>
                      </a:r>
                    </a:p>
                    <a:p>
                      <a:pPr algn="ctr"/>
                      <a:r>
                        <a:rPr kumimoji="1" lang="ja-JP" altLang="en-US" sz="1200" b="0" dirty="0">
                          <a:solidFill>
                            <a:schemeClr val="bg1"/>
                          </a:solidFill>
                        </a:rPr>
                        <a:t>　</a:t>
                      </a:r>
                      <a:r>
                        <a:rPr kumimoji="1" lang="en-US" altLang="ja-JP" sz="1000" b="0" dirty="0">
                          <a:solidFill>
                            <a:schemeClr val="bg1"/>
                          </a:solidFill>
                        </a:rPr>
                        <a:t>※</a:t>
                      </a:r>
                      <a:r>
                        <a:rPr kumimoji="1" lang="ja-JP" altLang="en-US" sz="1000" b="0" dirty="0">
                          <a:solidFill>
                            <a:srgbClr val="FF0000"/>
                          </a:solidFill>
                        </a:rPr>
                        <a:t>朱書き</a:t>
                      </a:r>
                      <a:r>
                        <a:rPr kumimoji="1" lang="ja-JP" altLang="en-US" sz="1000" b="0" dirty="0">
                          <a:solidFill>
                            <a:schemeClr val="bg1"/>
                          </a:solidFill>
                        </a:rPr>
                        <a:t>：現況右折車線長又は隣接交差点間距離を超過</a:t>
                      </a:r>
                    </a:p>
                  </a:txBody>
                  <a:tcPr anchor="ct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19050"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rowSpan="3">
                  <a:txBody>
                    <a:bodyPr/>
                    <a:lstStyle/>
                    <a:p>
                      <a:pPr algn="ctr"/>
                      <a:endParaRPr kumimoji="1" lang="en-US" altLang="ja-JP"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0"/>
                  </a:ext>
                </a:extLst>
              </a:tr>
              <a:tr h="171450">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a:r>
                        <a:rPr kumimoji="1" lang="ja-JP" altLang="en-US" sz="1200" b="0" dirty="0">
                          <a:solidFill>
                            <a:schemeClr val="bg1"/>
                          </a:solidFill>
                        </a:rPr>
                        <a:t>現況</a:t>
                      </a:r>
                    </a:p>
                  </a:txBody>
                  <a:tcPr anchor="ct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2">
                  <a:txBody>
                    <a:bodyPr/>
                    <a:lstStyle/>
                    <a:p>
                      <a:pPr algn="ctr"/>
                      <a:r>
                        <a:rPr kumimoji="1" lang="ja-JP" altLang="en-US" sz="1200" b="0" dirty="0">
                          <a:solidFill>
                            <a:schemeClr val="bg1"/>
                          </a:solidFill>
                        </a:rPr>
                        <a:t>ケース１</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2">
                  <a:txBody>
                    <a:bodyPr/>
                    <a:lstStyle/>
                    <a:p>
                      <a:pPr algn="ctr"/>
                      <a:r>
                        <a:rPr kumimoji="1" lang="ja-JP" altLang="en-US" sz="1200" b="0" dirty="0">
                          <a:solidFill>
                            <a:schemeClr val="bg1"/>
                          </a:solidFill>
                        </a:rPr>
                        <a:t>ケース２</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gridSpan="2">
                  <a:txBody>
                    <a:bodyPr/>
                    <a:lstStyle/>
                    <a:p>
                      <a:pPr algn="ctr"/>
                      <a:r>
                        <a:rPr kumimoji="1" lang="ja-JP" altLang="en-US" sz="1200" b="0" dirty="0">
                          <a:solidFill>
                            <a:schemeClr val="bg1"/>
                          </a:solidFill>
                        </a:rPr>
                        <a:t>ケース３</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75000"/>
                      </a:schemeClr>
                    </a:solidFill>
                  </a:tcPr>
                </a:tc>
                <a:tc h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vMerge="1">
                  <a:txBody>
                    <a:bodyPr/>
                    <a:lstStyle/>
                    <a:p>
                      <a:pPr algn="ctr"/>
                      <a:endParaRPr kumimoji="1" lang="ja-JP" altLang="en-US" sz="1200" b="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1"/>
                  </a:ext>
                </a:extLst>
              </a:tr>
              <a:tr h="171450">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200" b="0" dirty="0">
                          <a:solidFill>
                            <a:schemeClr val="bg1"/>
                          </a:solidFill>
                        </a:rPr>
                        <a:t>西行</a:t>
                      </a:r>
                    </a:p>
                  </a:txBody>
                  <a:tcPr anchor="ct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東行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西行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東行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西行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東行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b="0" dirty="0">
                          <a:solidFill>
                            <a:schemeClr val="bg1"/>
                          </a:solidFill>
                        </a:rPr>
                        <a:t>西行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a:txBody>
                    <a:bodyPr/>
                    <a:lstStyle/>
                    <a:p>
                      <a:pPr algn="ctr"/>
                      <a:r>
                        <a:rPr kumimoji="1" lang="ja-JP" altLang="en-US" sz="1200" dirty="0">
                          <a:solidFill>
                            <a:schemeClr val="bg1"/>
                          </a:solidFill>
                        </a:rPr>
                        <a:t>東行</a:t>
                      </a:r>
                    </a:p>
                  </a:txBody>
                  <a:tcPr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vMerge="1">
                  <a:txBody>
                    <a:bodyPr/>
                    <a:lstStyle/>
                    <a:p>
                      <a:pPr algn="ctr"/>
                      <a:endParaRPr kumimoji="1" lang="ja-JP" altLang="en-US" sz="1200" dirty="0">
                        <a:solidFill>
                          <a:schemeClr val="bg1"/>
                        </a:solidFill>
                      </a:endParaRPr>
                    </a:p>
                  </a:txBody>
                  <a:tcPr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2"/>
                  </a:ext>
                </a:extLst>
              </a:tr>
              <a:tr h="108089">
                <a:tc rowSpan="2">
                  <a:txBody>
                    <a:bodyPr/>
                    <a:lstStyle/>
                    <a:p>
                      <a:r>
                        <a:rPr kumimoji="1" lang="ja-JP" altLang="en-US" sz="1100" dirty="0">
                          <a:latin typeface="+mn-ea"/>
                          <a:ea typeface="+mn-ea"/>
                        </a:rPr>
                        <a:t>大日跨道橋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大日交差点</a:t>
                      </a:r>
                      <a:endParaRPr kumimoji="1" lang="en-US" altLang="ja-JP" sz="1100" dirty="0">
                        <a:latin typeface="+mn-ea"/>
                        <a:ea typeface="+mn-ea"/>
                      </a:endParaRPr>
                    </a:p>
                    <a:p>
                      <a:pPr marL="0" indent="0">
                        <a:buFont typeface="Wingdings" panose="05000000000000000000" pitchFamily="2" charset="2"/>
                        <a:buNone/>
                      </a:pPr>
                      <a:endParaRPr kumimoji="1" lang="ja-JP" altLang="en-US" sz="1100" dirty="0">
                        <a:latin typeface="+mn-ea"/>
                        <a:ea typeface="+mn-ea"/>
                      </a:endParaRP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右折</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95.4</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68.4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97.0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67.1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108.8</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74.2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108.8</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74.2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 typeface="Wingdings" panose="05000000000000000000" pitchFamily="2" charset="2"/>
                        <a:buNone/>
                      </a:pPr>
                      <a:r>
                        <a:rPr kumimoji="1" lang="ja-JP" altLang="en-US" sz="1100" dirty="0">
                          <a:latin typeface="+mn-ea"/>
                          <a:ea typeface="+mn-ea"/>
                        </a:rPr>
                        <a:t>西行：</a:t>
                      </a:r>
                      <a:r>
                        <a:rPr kumimoji="1" lang="en-US" altLang="ja-JP" sz="1100" dirty="0">
                          <a:latin typeface="+mn-ea"/>
                          <a:ea typeface="+mn-ea"/>
                        </a:rPr>
                        <a:t>100+160m</a:t>
                      </a:r>
                    </a:p>
                    <a:p>
                      <a:pPr marL="0" indent="0" algn="l">
                        <a:buFont typeface="Wingdings" panose="05000000000000000000" pitchFamily="2" charset="2"/>
                        <a:buNone/>
                      </a:pPr>
                      <a:r>
                        <a:rPr kumimoji="1" lang="ja-JP" altLang="en-US" sz="1100" dirty="0">
                          <a:latin typeface="+mn-ea"/>
                          <a:ea typeface="+mn-ea"/>
                        </a:rPr>
                        <a:t>東行：</a:t>
                      </a:r>
                      <a:r>
                        <a:rPr kumimoji="1" lang="en-US" altLang="ja-JP" sz="1100" dirty="0">
                          <a:latin typeface="+mn-ea"/>
                          <a:ea typeface="+mn-ea"/>
                        </a:rPr>
                        <a:t>130+130m</a:t>
                      </a: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3"/>
                  </a:ext>
                </a:extLst>
              </a:tr>
              <a:tr h="123613">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(1.016)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(0.981)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(1.140)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(1.085)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(1.140)</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(1.085)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indent="0">
                        <a:buFont typeface="Wingdings" panose="05000000000000000000" pitchFamily="2" charset="2"/>
                        <a:buNone/>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4"/>
                  </a:ext>
                </a:extLst>
              </a:tr>
              <a:tr h="113417">
                <a:tc rowSpan="12">
                  <a:txBody>
                    <a:bodyPr/>
                    <a:lstStyle/>
                    <a:p>
                      <a:r>
                        <a:rPr kumimoji="1" lang="ja-JP" altLang="en-US" sz="1100" dirty="0">
                          <a:latin typeface="+mn-ea"/>
                          <a:ea typeface="+mn-ea"/>
                        </a:rPr>
                        <a:t>江坂高架橋</a:t>
                      </a: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交差点①</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江坂町交差点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136.8</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49.1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138.4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52.4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138.3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55.2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141.5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 typeface="Wingdings" panose="05000000000000000000" pitchFamily="2" charset="2"/>
                        <a:buNone/>
                      </a:pPr>
                      <a:r>
                        <a:rPr kumimoji="1" lang="en-US" altLang="ja-JP" sz="1100" dirty="0">
                          <a:solidFill>
                            <a:schemeClr val="tx1"/>
                          </a:solidFill>
                          <a:latin typeface="+mn-ea"/>
                          <a:ea typeface="+mn-ea"/>
                        </a:rPr>
                        <a:t>59.3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西行：</a:t>
                      </a:r>
                      <a:r>
                        <a:rPr kumimoji="1" lang="en-US" altLang="ja-JP" sz="1100" dirty="0">
                          <a:latin typeface="ＭＳ Ｐゴシック" panose="020B0600070205080204" pitchFamily="50" charset="-128"/>
                          <a:ea typeface="ＭＳ Ｐゴシック" panose="020B0600070205080204" pitchFamily="50" charset="-128"/>
                        </a:rPr>
                        <a:t>190m</a:t>
                      </a:r>
                      <a:endParaRPr kumimoji="1" lang="zh-TW" altLang="en-US" sz="1100" dirty="0">
                        <a:latin typeface="ＭＳ Ｐゴシック" panose="020B0600070205080204" pitchFamily="50" charset="-128"/>
                        <a:ea typeface="ＭＳ Ｐゴシック" panose="020B0600070205080204" pitchFamily="50" charset="-128"/>
                      </a:endParaRPr>
                    </a:p>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東行：</a:t>
                      </a:r>
                      <a:r>
                        <a:rPr kumimoji="1" lang="en-US" altLang="ja-JP" sz="1100" dirty="0">
                          <a:latin typeface="ＭＳ Ｐゴシック" panose="020B0600070205080204" pitchFamily="50" charset="-128"/>
                          <a:ea typeface="ＭＳ Ｐゴシック" panose="020B0600070205080204" pitchFamily="50" charset="-128"/>
                        </a:rPr>
                        <a:t>320m</a:t>
                      </a:r>
                      <a:endParaRPr kumimoji="1" lang="zh-TW" altLang="en-US" sz="1100" dirty="0">
                        <a:latin typeface="ＭＳ Ｐゴシック" panose="020B0600070205080204" pitchFamily="50" charset="-128"/>
                        <a:ea typeface="ＭＳ Ｐゴシック" panose="020B0600070205080204" pitchFamily="50" charset="-128"/>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05"/>
                  </a:ext>
                </a:extLst>
              </a:tr>
              <a:tr h="21336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(1.012)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(1.067)</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(1.011)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(1.124)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(1.034)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(1.208)</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indent="0">
                        <a:buFontTx/>
                        <a:buNone/>
                      </a:pP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06"/>
                  </a:ext>
                </a:extLst>
              </a:tr>
              <a:tr h="14605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交差点②</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垂水町西交差点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76.2</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91.9</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77.5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95.8</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71.3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88.1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80.3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101.3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西行：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東行：</a:t>
                      </a:r>
                      <a:r>
                        <a:rPr kumimoji="1" lang="en-US" altLang="ja-JP" sz="1100" dirty="0">
                          <a:latin typeface="ＭＳ Ｐゴシック" panose="020B0600070205080204" pitchFamily="50" charset="-128"/>
                          <a:ea typeface="ＭＳ Ｐゴシック" panose="020B0600070205080204" pitchFamily="50" charset="-128"/>
                        </a:rPr>
                        <a:t>65m</a:t>
                      </a:r>
                      <a:endParaRPr kumimoji="1" lang="zh-TW" altLang="en-US" sz="1100" dirty="0">
                        <a:latin typeface="ＭＳ Ｐゴシック" panose="020B0600070205080204" pitchFamily="50" charset="-128"/>
                        <a:ea typeface="ＭＳ Ｐゴシック" panose="020B0600070205080204" pitchFamily="50" charset="-128"/>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07"/>
                  </a:ext>
                </a:extLst>
              </a:tr>
              <a:tr h="21336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(1.017)</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(1.042)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(0.936)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(0.959)</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(1.054)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(1.102)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08"/>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交差点③</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榎坂駅前交差点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81.6</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75.6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91.9</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85.2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85.3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72.6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56.6</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89.4</a:t>
                      </a: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西行：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東行：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09"/>
                  </a:ext>
                </a:extLst>
              </a:tr>
              <a:tr h="21336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(1.126)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(1.127)</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(1.045)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(0.960)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(0.694)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(1.183)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indent="0">
                        <a:buFontTx/>
                        <a:buNone/>
                      </a:pP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10"/>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交差点④</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広芝町交差点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143.1</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150.6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133.3</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139.4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159.4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138.5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159.0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125.6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西行：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東行：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11"/>
                  </a:ext>
                </a:extLst>
              </a:tr>
              <a:tr h="21336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(0.932)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(0.926)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(1.114)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(0.920)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(1.111)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(0.834)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indent="0">
                        <a:buFontTx/>
                        <a:buNone/>
                      </a:pP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12"/>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交差点⑤</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広芝町</a:t>
                      </a:r>
                      <a:r>
                        <a:rPr kumimoji="1" lang="en-US" altLang="ja-JP" sz="1100" dirty="0">
                          <a:latin typeface="+mn-ea"/>
                          <a:ea typeface="+mn-ea"/>
                        </a:rPr>
                        <a:t>11</a:t>
                      </a:r>
                      <a:r>
                        <a:rPr kumimoji="1" lang="ja-JP" altLang="en-US" sz="1100" dirty="0">
                          <a:latin typeface="+mn-ea"/>
                          <a:ea typeface="+mn-ea"/>
                        </a:rPr>
                        <a:t>番交差点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50.2</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109.6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47.4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105.9</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55.4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116.9</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50.8</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114.1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西行：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東行：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13"/>
                  </a:ext>
                </a:extLst>
              </a:tr>
              <a:tr h="213360">
                <a:tc vMerge="1">
                  <a:txBody>
                    <a:bodyPr/>
                    <a:lstStyle/>
                    <a:p>
                      <a:endParaRPr kumimoji="1" lang="ja-JP" altLang="en-US"/>
                    </a:p>
                  </a:txBody>
                  <a:tcPr/>
                </a:tc>
                <a:tc vMerge="1">
                  <a:txBody>
                    <a:bodyPr/>
                    <a:lstStyle/>
                    <a:p>
                      <a:endParaRPr kumimoji="1" lang="ja-JP" altLang="en-US"/>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(0.944)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(0.966)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(1.104)</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(1.067)</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(1.012)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(1.041)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marL="0" indent="0">
                        <a:buFontTx/>
                        <a:buNone/>
                      </a:pPr>
                      <a:endParaRPr kumimoji="1" lang="ja-JP" altLang="en-US" sz="1100" dirty="0">
                        <a:latin typeface="+mn-ea"/>
                        <a:ea typeface="+mn-ea"/>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9525" cap="flat" cmpd="sng" algn="ctr">
                      <a:solidFill>
                        <a:schemeClr val="bg1">
                          <a:lumMod val="65000"/>
                        </a:schemeClr>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xmlns="" val="10014"/>
                  </a:ext>
                </a:extLst>
              </a:tr>
              <a:tr h="142240">
                <a:tc vMerge="1">
                  <a:txBody>
                    <a:bodyPr/>
                    <a:lstStyle/>
                    <a:p>
                      <a:endParaRPr kumimoji="1" lang="ja-JP" altLang="en-US" sz="1100" dirty="0">
                        <a:latin typeface="+mn-ea"/>
                        <a:ea typeface="+mn-ea"/>
                      </a:endParaRPr>
                    </a:p>
                  </a:txBody>
                  <a:tcP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buFont typeface="Wingdings" panose="05000000000000000000" pitchFamily="2" charset="2"/>
                        <a:buNone/>
                      </a:pPr>
                      <a:r>
                        <a:rPr kumimoji="1" lang="ja-JP" altLang="en-US" sz="1100" dirty="0">
                          <a:latin typeface="+mn-ea"/>
                          <a:ea typeface="+mn-ea"/>
                        </a:rPr>
                        <a:t>交差点⑥</a:t>
                      </a:r>
                      <a:endParaRPr kumimoji="1" lang="en-US" altLang="ja-JP" sz="1100" dirty="0">
                        <a:latin typeface="+mn-ea"/>
                        <a:ea typeface="+mn-ea"/>
                      </a:endParaRPr>
                    </a:p>
                    <a:p>
                      <a:pPr marL="0" indent="0">
                        <a:buFont typeface="Wingdings" panose="05000000000000000000" pitchFamily="2" charset="2"/>
                        <a:buNone/>
                      </a:pPr>
                      <a:r>
                        <a:rPr kumimoji="1" lang="ja-JP" altLang="en-US" sz="1100" dirty="0">
                          <a:latin typeface="+mn-ea"/>
                          <a:ea typeface="+mn-ea"/>
                        </a:rPr>
                        <a:t>江の木町交差点</a:t>
                      </a:r>
                    </a:p>
                  </a:txBody>
                  <a:tcPr>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rowSpan="2">
                  <a:txBody>
                    <a:bodyPr/>
                    <a:lstStyle/>
                    <a:p>
                      <a:pPr marL="0" indent="0" algn="ctr">
                        <a:buFont typeface="Wingdings" panose="05000000000000000000" pitchFamily="2" charset="2"/>
                        <a:buNone/>
                      </a:pPr>
                      <a:r>
                        <a:rPr kumimoji="1" lang="ja-JP" altLang="en-US" sz="900" dirty="0">
                          <a:latin typeface="+mn-ea"/>
                          <a:ea typeface="+mn-ea"/>
                        </a:rPr>
                        <a:t>最大</a:t>
                      </a: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95.6</a:t>
                      </a: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89.7</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97.1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89.7</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90.6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102.1</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99.5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107.2</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ysDot"/>
                      <a:round/>
                      <a:headEnd type="none" w="med" len="med"/>
                      <a:tailEnd type="none" w="med" len="med"/>
                    </a:lnB>
                    <a:solidFill>
                      <a:schemeClr val="accent5">
                        <a:lumMod val="20000"/>
                        <a:lumOff val="80000"/>
                      </a:schemeClr>
                    </a:solidFill>
                  </a:tcPr>
                </a:tc>
                <a:tc rowSpan="2">
                  <a:txBody>
                    <a:bodyPr/>
                    <a:lstStyle/>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西行：</a:t>
                      </a:r>
                      <a:r>
                        <a:rPr kumimoji="1" lang="en-US" altLang="ja-JP" sz="1100" dirty="0">
                          <a:latin typeface="ＭＳ Ｐゴシック" panose="020B0600070205080204" pitchFamily="50" charset="-128"/>
                          <a:ea typeface="ＭＳ Ｐゴシック" panose="020B0600070205080204" pitchFamily="50" charset="-128"/>
                        </a:rPr>
                        <a:t>60m</a:t>
                      </a:r>
                      <a:endParaRPr kumimoji="1" lang="zh-TW" altLang="en-US" sz="1100" dirty="0">
                        <a:latin typeface="ＭＳ Ｐゴシック" panose="020B0600070205080204" pitchFamily="50" charset="-128"/>
                        <a:ea typeface="ＭＳ Ｐゴシック" panose="020B0600070205080204" pitchFamily="50" charset="-128"/>
                      </a:endParaRPr>
                    </a:p>
                    <a:p>
                      <a:pPr marL="0" indent="0" algn="l">
                        <a:buFontTx/>
                        <a:buNone/>
                      </a:pPr>
                      <a:r>
                        <a:rPr kumimoji="1" lang="zh-TW" altLang="en-US" sz="1100" dirty="0">
                          <a:latin typeface="ＭＳ Ｐゴシック" panose="020B0600070205080204" pitchFamily="50" charset="-128"/>
                          <a:ea typeface="ＭＳ Ｐゴシック" panose="020B0600070205080204" pitchFamily="50" charset="-128"/>
                        </a:rPr>
                        <a:t>東行：</a:t>
                      </a:r>
                      <a:r>
                        <a:rPr kumimoji="1" lang="en-US" altLang="ja-JP" sz="1100" dirty="0">
                          <a:latin typeface="ＭＳ Ｐゴシック" panose="020B0600070205080204" pitchFamily="50" charset="-128"/>
                          <a:ea typeface="ＭＳ Ｐゴシック" panose="020B0600070205080204" pitchFamily="50" charset="-128"/>
                        </a:rPr>
                        <a:t>120m</a:t>
                      </a:r>
                      <a:endParaRPr kumimoji="1" lang="zh-TW" altLang="en-US" sz="1100" dirty="0">
                        <a:latin typeface="ＭＳ Ｐゴシック" panose="020B0600070205080204" pitchFamily="50" charset="-128"/>
                        <a:ea typeface="ＭＳ Ｐゴシック" panose="020B0600070205080204" pitchFamily="50" charset="-128"/>
                      </a:endParaRPr>
                    </a:p>
                  </a:txBody>
                  <a:tcPr marL="36000" marR="18000" marT="0" marB="0" anchor="ctr">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15"/>
                  </a:ext>
                </a:extLst>
              </a:tr>
              <a:tr h="142240">
                <a:tc vMerge="1">
                  <a:txBody>
                    <a:bodyPr/>
                    <a:lstStyle/>
                    <a:p>
                      <a:endParaRPr kumimoji="1" lang="ja-JP" altLang="en-US"/>
                    </a:p>
                  </a:txBody>
                  <a:tcPr/>
                </a:tc>
                <a:tc vMerge="1">
                  <a:txBody>
                    <a:bodyPr/>
                    <a:lstStyle/>
                    <a:p>
                      <a:endParaRPr kumimoji="1" lang="ja-JP" altLang="en-US" dirty="0"/>
                    </a:p>
                  </a:txBody>
                  <a:tcPr/>
                </a:tc>
                <a:tc vMerge="1">
                  <a:txBody>
                    <a:bodyPr/>
                    <a:lstStyle/>
                    <a:p>
                      <a:pPr marL="0" indent="0" algn="ctr">
                        <a:buFont typeface="Wingdings" panose="05000000000000000000" pitchFamily="2" charset="2"/>
                        <a:buNone/>
                      </a:pPr>
                      <a:endParaRPr kumimoji="1" lang="ja-JP" altLang="en-US" sz="9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19050"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(1.016)</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(1.000)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(0.948)</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(1.138)</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(1.040)</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0" indent="0" algn="r">
                        <a:buFontTx/>
                        <a:buNone/>
                      </a:pPr>
                      <a:r>
                        <a:rPr kumimoji="1" lang="en-US" altLang="ja-JP" sz="1100" dirty="0">
                          <a:solidFill>
                            <a:schemeClr val="tx1"/>
                          </a:solidFill>
                          <a:latin typeface="+mn-ea"/>
                          <a:ea typeface="+mn-ea"/>
                        </a:rPr>
                        <a:t>(1.195)</a:t>
                      </a:r>
                      <a:endParaRPr kumimoji="1" lang="ja-JP" altLang="en-US" sz="1100" dirty="0">
                        <a:solidFill>
                          <a:schemeClr val="tx1"/>
                        </a:solidFill>
                        <a:latin typeface="+mn-ea"/>
                        <a:ea typeface="+mn-ea"/>
                      </a:endParaRPr>
                    </a:p>
                  </a:txBody>
                  <a:tcPr marL="36000" marR="3600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vMerge="1">
                  <a:txBody>
                    <a:bodyPr/>
                    <a:lstStyle/>
                    <a:p>
                      <a:pPr marL="285750" indent="-285750">
                        <a:buFont typeface="Wingdings" panose="05000000000000000000" pitchFamily="2" charset="2"/>
                        <a:buChar char="p"/>
                      </a:pPr>
                      <a:endParaRPr kumimoji="1" lang="ja-JP" altLang="en-US" sz="1100" dirty="0">
                        <a:latin typeface="+mn-ea"/>
                        <a:ea typeface="+mn-ea"/>
                      </a:endParaRPr>
                    </a:p>
                  </a:txBody>
                  <a:tcPr marL="36000" marR="18000" marT="0" marB="0">
                    <a:lnL w="9525" cap="flat" cmpd="sng" algn="ctr">
                      <a:solidFill>
                        <a:schemeClr val="bg1">
                          <a:lumMod val="65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9525" cap="flat" cmpd="sng" algn="ctr">
                      <a:solidFill>
                        <a:schemeClr val="bg1">
                          <a:lumMod val="65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16"/>
                  </a:ext>
                </a:extLst>
              </a:tr>
            </a:tbl>
          </a:graphicData>
        </a:graphic>
      </p:graphicFrame>
      <p:sp>
        <p:nvSpPr>
          <p:cNvPr id="14" name="テキスト ボックス 13"/>
          <p:cNvSpPr txBox="1"/>
          <p:nvPr/>
        </p:nvSpPr>
        <p:spPr>
          <a:xfrm>
            <a:off x="467544" y="5301209"/>
            <a:ext cx="8220076" cy="1011896"/>
          </a:xfrm>
          <a:prstGeom prst="rect">
            <a:avLst/>
          </a:prstGeom>
          <a:noFill/>
          <a:ln w="15875">
            <a:solidFill>
              <a:schemeClr val="tx1"/>
            </a:solidFill>
          </a:ln>
        </p:spPr>
        <p:txBody>
          <a:bodyPr wrap="square" rtlCol="0" anchor="t" anchorCtr="0">
            <a:noAutofit/>
          </a:bodyPr>
          <a:lstStyle/>
          <a:p>
            <a:r>
              <a:rPr lang="en-US" altLang="ja-JP" sz="1200" dirty="0">
                <a:latin typeface="+mn-ea"/>
              </a:rPr>
              <a:t>【</a:t>
            </a:r>
            <a:r>
              <a:rPr lang="ja-JP" altLang="en-US" sz="1200" dirty="0">
                <a:latin typeface="+mn-ea"/>
              </a:rPr>
              <a:t>大日跨道橋</a:t>
            </a:r>
            <a:r>
              <a:rPr lang="en-US" altLang="ja-JP" sz="1200" dirty="0">
                <a:latin typeface="+mn-ea"/>
              </a:rPr>
              <a:t>】</a:t>
            </a:r>
          </a:p>
          <a:p>
            <a:pPr marL="171450" indent="-171450">
              <a:buFont typeface="Wingdings" panose="05000000000000000000" pitchFamily="2" charset="2"/>
              <a:buChar char="l"/>
            </a:pPr>
            <a:r>
              <a:rPr kumimoji="1" lang="ja-JP" altLang="en-US" sz="1200" dirty="0">
                <a:latin typeface="+mn-ea"/>
              </a:rPr>
              <a:t>交差道路側右折滞留長の変化量は少なく、各ケースとも現況の右折車線長で処理可能と想定される</a:t>
            </a:r>
            <a:endParaRPr kumimoji="1" lang="en-US" altLang="ja-JP" sz="1200" dirty="0">
              <a:latin typeface="+mn-ea"/>
            </a:endParaRPr>
          </a:p>
          <a:p>
            <a:pPr>
              <a:lnSpc>
                <a:spcPts val="1000"/>
              </a:lnSpc>
            </a:pPr>
            <a:endParaRPr lang="en-US" altLang="ja-JP" sz="1200" dirty="0">
              <a:latin typeface="+mn-ea"/>
            </a:endParaRPr>
          </a:p>
          <a:p>
            <a:r>
              <a:rPr lang="en-US" altLang="ja-JP" sz="1200" dirty="0">
                <a:latin typeface="+mn-ea"/>
              </a:rPr>
              <a:t>【</a:t>
            </a:r>
            <a:r>
              <a:rPr lang="ja-JP" altLang="en-US" sz="1200" dirty="0">
                <a:latin typeface="+mn-ea"/>
              </a:rPr>
              <a:t>榎坂高架橋</a:t>
            </a:r>
            <a:r>
              <a:rPr lang="en-US" altLang="ja-JP" sz="1200" dirty="0">
                <a:latin typeface="+mn-ea"/>
              </a:rPr>
              <a:t>】</a:t>
            </a:r>
          </a:p>
          <a:p>
            <a:pPr marL="171450" indent="-171450">
              <a:buFont typeface="Wingdings" panose="05000000000000000000" pitchFamily="2" charset="2"/>
              <a:buChar char="l"/>
            </a:pPr>
            <a:r>
              <a:rPr kumimoji="1" lang="ja-JP" altLang="en-US" sz="1200" dirty="0">
                <a:latin typeface="+mn-ea"/>
              </a:rPr>
              <a:t>交差道路側最大滞留長の変化量は少なく、現況でも隣接交差点に滞留影響が及んでいるため、改悪感は小さい　</a:t>
            </a:r>
            <a:r>
              <a:rPr kumimoji="1" lang="ja-JP" altLang="en-US" sz="1400" dirty="0">
                <a:latin typeface="+mn-ea"/>
              </a:rPr>
              <a:t>　　　　　　　　　　　　　　　　　　　　　　　　　　　　　　　　　　　　　　　　　　　　　　　　　　　　　　　　　　　　　　　　　　　　　　　　　　　　　　　　　　　　　　　　　　　　　　　　　　　　　　　　　　　　　　　　　　　　　　　　　　　　　　　　　　　　　　　　　　　　　　　　　　　　　　　　　　　　　　　　　　　　　　　　　　　　　　　　　　　　　　　　　　　　　　　　　　　　　　　　　　　　　　　　　　　　　　　　　　　　　　　　　　　　　　　　　　　　　　　　　　　　　　　　　　　　　　　　　　　　　　　　　　　　　　　　　　　　　　　　　　　　　　　　　　　　　　　　　　　　　　　　　　　　　　　　　　　　　　　　　　　　　　　　　　　　　　　　　　　　　　　　　　　　　　　　　　　　　　　　　　　　　　　　　　　　　　　　　　　　　　　　　　　　　　　　　　　　　　　　　　　　　　　　　　　　　　　　　　　　　　　　　　　　　　　　　　　　　　　　　　　　　　　　　　　　　　　　　　　　　　　　　　　　　　　　　　　　　　　　　　　　　　　　　　　　　　　　　　　　　　　　　　　　　　　　　　　　　　　　　　　　　　　　　　　　　　　　　　　　　　　　　　　　　　　　　　　　　　　　　　　　　　　　　　　　　　　　　　　　　　　　　　　　　　　　　　　　　　　　　　　　　　　　　　　　　　　　　　　　　　　　　　　　　　　　　　　　　　　　　　　　　　　　　　　　　　　　　　　　　　　　　　　　　　　　　　　　　　　　　　　　　　　　　　　　　　　　　　　　　　　　　　　　　　　　　　　　　　　　　　　　　　　　　　　　　　　　　　　　　　　　　　　　　　　　　　　　　　　　　　　　　　　　　　　　　　　　　　　　　　　　　　　　　　　　　　　　　　　　　　　　　　　　　　　　　　　　　　　　　　　　　　　　　　　　　　　　　　　　　　　　　　　　　　　　　　　　　　　　　　　　　　　　　　　　　　　　　　　　　　　　　　　　　　　　　　　　　　　　　　　　　　　　　　　　　　　　　　　　　　　　　　　　　　　　　　　　　　　　　　　　　　　　　　　　　　　　　　　　　　　　　　　　　　　　　　　　　　　　　　　　　　　　　　　　　　　　　　　　　　　　　　　　　　　　　　　　　　　　　　　　　　　　　　　　　　　　　　　　　　　　　　　　　　　　　　　　　　　　　　　　　　　　　　　　　　　　　　　　　　　　　　　　　　　　　　　　　　　　　　　　　　　　　　　　　　　　　　　　　　　　　　　　　　　　　　　　　　　　　　　　　　　　　　　　　　　　　　　　　　　　　　　　　　　　　　　　　　　　　　　　　　　　　　　　　　　　　　　　　　　　　　　　　　　　　　　　　　　　　　　　　　　　　　　　　　　　　　　　　　　　　　　　　　　　　　　　　　　　　　　　　　　　　　　　　　　　　　　　　　　　　　　　　　　　　　　　　　　　　　　　　　　　　　　　　　　　　　　　　　　　　　　　　　　　　　　　　　　　　　　　　　　　　　　　　　　　　　　　　　　　　　　　　　　　　　　　　　　　　　　　　　　　　　　　　　　　　　　　　　　　　　　　　　　　　　　　　　　　　　　　　　　　　　　　　　　　　　　　　　　　　　　　　　　　　　　　　　　　　　　　　　　　　　　　　　　　　　　　　　　　　　　　　　　　　　　　　　　　　　　　　　　　　　　　　　　　　　　　　　　　　　　　　　　　　　　　　　　　　　　　　　　　　　　　　　　　　　　　　　　　　　　　　　　　　　　　　　　　　　　　　　　　　　　　　　　　　　　　　　　　　　　　　　　　　　　　　　　　　　　　　　　　　　　　　　　　　　　　　　　　　　　　　　　　　　　　　　　　　　　　　　　　　　　　　　　　　　　　　　　　　　　　　　　　　　　　　　　　　　　　　　　　　　　　　　　　　　　　　　　　　　　　　　　　　　　　　　　　　　　　　　　　　　　　　　　　　　　　　　　　　　　　　　　　　　　　　　　　　　　　　　　　　　　　　　　　　　　　　　　　　　　　　　　　　　　　　　　　　　　　　　　　　　　　　　　　　　　　　　　　　　　　　　　　　　　　　　　　　　　　　　　　　　　　　　　　　　　　　　　　　　　　　　　　　　　　　　　　　　　　　　　　　　　　　　　　　　　　　　　　　　　　　　　　　　　　　　　　　　　　　　　　　　　　　　　　　　　　　　　　　　　　　　　　　　　　　　　　　　　　　　　　　　　　　　　　　　　　　　　　　　　　　　　　　　　　　　　　　　　　　　　　　　　　　　　　　　　　　　　　　　　　　　　　　　　　　　　　　　　　　　　　　　　　　　　　　　　　　　　　　　　　　　　　　　　　　　　　　　　　　　　</a:t>
            </a:r>
          </a:p>
        </p:txBody>
      </p:sp>
      <p:sp>
        <p:nvSpPr>
          <p:cNvPr id="16" name="テキスト ボックス 15"/>
          <p:cNvSpPr txBox="1"/>
          <p:nvPr/>
        </p:nvSpPr>
        <p:spPr>
          <a:xfrm>
            <a:off x="57275" y="553600"/>
            <a:ext cx="7063215" cy="400110"/>
          </a:xfrm>
          <a:prstGeom prst="rect">
            <a:avLst/>
          </a:prstGeom>
          <a:noFill/>
          <a:ln>
            <a:noFill/>
          </a:ln>
        </p:spPr>
        <p:txBody>
          <a:bodyPr wrap="square" rtlCol="0" anchor="ctr" anchorCtr="0">
            <a:spAutoFit/>
          </a:bodyPr>
          <a:lstStyle/>
          <a:p>
            <a:r>
              <a:rPr kumimoji="1" lang="ja-JP" altLang="en-US" sz="2000" dirty="0"/>
              <a:t>（</a:t>
            </a:r>
            <a:r>
              <a:rPr lang="ja-JP" altLang="en-US" sz="2000" dirty="0"/>
              <a:t>３</a:t>
            </a:r>
            <a:r>
              <a:rPr kumimoji="1" lang="ja-JP" altLang="en-US" sz="2000" dirty="0"/>
              <a:t>）評価値算定結果</a:t>
            </a:r>
            <a:r>
              <a:rPr lang="ja-JP" altLang="en-US" dirty="0"/>
              <a:t>（交差道路側滞留長）</a:t>
            </a:r>
            <a:r>
              <a:rPr kumimoji="1" lang="ja-JP" altLang="en-US" sz="2000" dirty="0"/>
              <a:t>　　　　</a:t>
            </a:r>
            <a:r>
              <a:rPr kumimoji="1" lang="ja-JP" altLang="en-US" dirty="0"/>
              <a:t>　　　　　　　　　　　　　　　　　　　　　　　　　　　　　　　　　　　　　　　　　　　　　　　　　　　　　　　　　　　　　　　　　　　　　　　　　　　　　　　　　　　　　　　　　　　　　　　　　　　　　　　　　　　　　　　　　　　　　　　　　　　　　　　　　　　　　　　　　　　　　　　　　　　　　　　　　　　　　　　　　　　　　　　　　　　　　　　　　　　　　　　　　　　　　　　　　　　　　　　　　　　　　　　　　　　　　　　　　　　　　　　　　　　　　　　　　　　　　　　　　　　　　　　　　　　　　　　　　　　　　　　　　　　　　　　　　　　　　　　　　　　　　　　　　　　　　　　　　　　　　　　　　　　　　　　　　　　　　　　　　　　　　　　　　　　　　　　　　　　　　　　　　　　　　　　　　　　　　　　　　　　　　　　　　　　　　　　　　　　　　　　　　　　　　　　　　　　　　　　　　　　　　　　　　　　　　　　　　　　　　　　　　　　　　　　　　　　　　　　　　　　　　　　　　　　　　　　　　　　　　　　　　　　　　　　　　　　　　　　　　　　　　　　　　　　　　　　　　　　　　　　　　　　　　　　　　　　　　　　　　　　　　　　　　　　　　　　　　　　　　　　　　　　　　　　　　　　　　　　　　　　　　　　　　　　　　　　　　　　　　　　　　　　　　　　　　　　　　　　　　　　　　　　　　　　　　　　　　　　　　　　　　　　　　　　　　　　　　　　　　　　　　　　　　　　　　　　　　　　　　　　　　　　　　　　　　　　　　　　　　　　　　　　　　　　　　　　　　　　　　　　　　　　　　　　　　　　　　　　　　　　　　　　　　　　　　　　　　　　　　　　　　　　　　　　　　　　　　　　　　　　　　　　　　　　　　　　　　　　　　　　　　　　　　　　　　　　　　　　　　　　　　　　　　　　　　　　　　　　　　　　　　　　　　　　　　　　　　　　　　　　　　　　　　　　　　　　　　　　　　　　　　　　　　　　　　　　　　　　　　　　　　　　　　　　　　　　　　　　　　　　　　　　　　　　　　　　　　　　　　　　　　　　　　　　　　　　　　　　　　　　　　　　　　　　　　　　　　　　　　　　　　　　　　　　　　　　　　　　　　　　　　　　　　　　　　　　　　　　　　　　　　　　　　　　　　　　　　　　　　　　　　　　　　　　　　　　　　　　　　　　　　　　　　　　　　　　　　　　　　　　　　　　　　　　　　　　　　　　　　　　　　　　　　　　　　　　　　　　　　　　　　　　　　　　　　　　　　　　　　　　　　　　　　　　　　　　　　　　　　　　　　　　　　　　　　　　　　　　　　　　　　　　　　　　　　　　　　　　　　　　　　　　　　　　　　　　　　　　　　　　　　　　　　　　　　　　　　　　　　　　　　　　　　　　　　　　　　　　　　　　　　　　　　　　　　　　　　　　　　　　　　　　　　　　　　　　　　　　　　　　　　　　　　　　　　　　　　　　　　　　　　　　　　　　　　　　　　　　　　　　　　　　　　　　　　　　　　　　　　　　　　　　　　　　　　　　　　　　　　　　　　　　　　　　　　　　　　　　　　　　　　　　　　　　　　　　　　　　　　　　　　　　　　　　　　　　　　　　　　　　　　　　　　　　　　　　　　　　　　　　　　　　　　　　　　　　　　　　　　　　　　　　　　　　　　　　　　　　　　　　　　　　　　　　　　　　　　　　　　　　　　　　　　　　　　　　　　　　　　　　　　　　　　　　　　　　　　　　　　　　　　　　　　　　　　　　　　　　　　　　　　　　　　　　　　　　　　　　　　　　　　　　　　　　　　　　　　　　　　　　　　　　　　　　　　　　　　　　　　　　　　　　　　　　　　　　　　　　　　　　　　　　　　　　　　　　　　　　　　　　　　　　　　　　　　　　　　　　　　　　　　　　　　　　　　　　　　　　　　　　　　　　　　　　　　　　　　　　　　　　　　　　　　　　　　　　　　　　　　　　　　　　　　　　　　　　　　　　　　　　　　　　　　　　　　　　　　　　　　　　　　　　　　　　　　　　　　　　　　　　　　　　　　　　　　　　　　　　　　　　　　　　　　　　　　　　　　　　　　　　　　　　　　　　　　　　　　　　　　　　　　　　　　　　　　　　　　　　　　　　　　　　　　　　　　　　　　　　　　　　　　　　　　　　　　　　　　　　　　　　　　　　　　　　　　　　　　　　　　　　　　　　　　　　　　　　　　　　　　　　　　　　　　　　　　　　　　　　　　　　　　　　　　　　　　　　　　　　　　　　　　　　　　　　　　　　　　　　　　　　　　　　　　　　　　　　　　　　　　　　　　　　　　　　　　　　　　　　　　　　　　　　　　　　　　　　　　　　　　　　　　　　　　　　　　　　　　　　　　　　　　　　　　　　　　　　　</a:t>
            </a:r>
          </a:p>
        </p:txBody>
      </p:sp>
      <p:sp>
        <p:nvSpPr>
          <p:cNvPr id="17" name="テキスト ボックス 16"/>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9" name="スライド番号プレースホルダー 2"/>
          <p:cNvSpPr>
            <a:spLocks noGrp="1"/>
          </p:cNvSpPr>
          <p:nvPr>
            <p:ph type="sldNum" sz="quarter" idx="12"/>
          </p:nvPr>
        </p:nvSpPr>
        <p:spPr>
          <a:xfrm>
            <a:off x="612648" y="6356350"/>
            <a:ext cx="1981200" cy="365760"/>
          </a:xfrm>
        </p:spPr>
        <p:txBody>
          <a:bodyPr/>
          <a:lstStyle/>
          <a:p>
            <a:r>
              <a:rPr kumimoji="1" lang="en-US" altLang="ja-JP" dirty="0"/>
              <a:t>21</a:t>
            </a:r>
            <a:endParaRPr kumimoji="1" lang="ja-JP" altLang="en-US" dirty="0"/>
          </a:p>
        </p:txBody>
      </p:sp>
      <p:sp>
        <p:nvSpPr>
          <p:cNvPr id="10"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37674883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1634120" y="5235784"/>
            <a:ext cx="6898320" cy="10922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756481" y="5288470"/>
            <a:ext cx="3852398" cy="830997"/>
          </a:xfrm>
          <a:prstGeom prst="rect">
            <a:avLst/>
          </a:prstGeom>
          <a:noFill/>
        </p:spPr>
        <p:txBody>
          <a:bodyPr wrap="square" rtlCol="0">
            <a:spAutoFit/>
          </a:bodyPr>
          <a:lstStyle/>
          <a:p>
            <a:r>
              <a:rPr kumimoji="1" lang="en-US" altLang="ja-JP" sz="1200" dirty="0" smtClean="0">
                <a:solidFill>
                  <a:srgbClr val="FF0000"/>
                </a:solidFill>
              </a:rPr>
              <a:t>《</a:t>
            </a:r>
            <a:r>
              <a:rPr kumimoji="1" lang="ja-JP" altLang="en-US" sz="1200" dirty="0" smtClean="0">
                <a:solidFill>
                  <a:srgbClr val="FF0000"/>
                </a:solidFill>
              </a:rPr>
              <a:t>新工法</a:t>
            </a:r>
            <a:r>
              <a:rPr kumimoji="1" lang="en-US" altLang="ja-JP" sz="1200" dirty="0" smtClean="0">
                <a:solidFill>
                  <a:srgbClr val="FF0000"/>
                </a:solidFill>
              </a:rPr>
              <a:t>》</a:t>
            </a:r>
            <a:r>
              <a:rPr kumimoji="1" lang="ja-JP" altLang="en-US" sz="1200" dirty="0" smtClean="0">
                <a:solidFill>
                  <a:srgbClr val="FF0000"/>
                </a:solidFill>
              </a:rPr>
              <a:t>　</a:t>
            </a:r>
            <a:r>
              <a:rPr lang="ja-JP" altLang="en-US" sz="1200" dirty="0" smtClean="0"/>
              <a:t>プレテンＴ桁橋の例</a:t>
            </a:r>
            <a:endParaRPr kumimoji="1" lang="en-US" altLang="ja-JP" sz="1200" dirty="0" smtClean="0">
              <a:solidFill>
                <a:srgbClr val="FF0000"/>
              </a:solidFill>
            </a:endParaRPr>
          </a:p>
          <a:p>
            <a:r>
              <a:rPr kumimoji="1" lang="en-US" altLang="ja-JP" sz="1200" dirty="0" smtClean="0"/>
              <a:t>Smart Connected Bridge</a:t>
            </a:r>
            <a:r>
              <a:rPr kumimoji="1" lang="ja-JP" altLang="en-US" sz="1200" dirty="0" smtClean="0"/>
              <a:t>工法</a:t>
            </a:r>
            <a:r>
              <a:rPr kumimoji="1" lang="en-US" altLang="ja-JP" sz="1200" dirty="0" smtClean="0"/>
              <a:t>(SCBR</a:t>
            </a:r>
            <a:r>
              <a:rPr kumimoji="1" lang="ja-JP" altLang="en-US" sz="1200" dirty="0" smtClean="0"/>
              <a:t>工法</a:t>
            </a:r>
            <a:r>
              <a:rPr kumimoji="1" lang="en-US" altLang="ja-JP" sz="1200" dirty="0" smtClean="0"/>
              <a:t>)</a:t>
            </a:r>
          </a:p>
          <a:p>
            <a:r>
              <a:rPr lang="ja-JP" altLang="en-US" sz="1200" dirty="0" smtClean="0"/>
              <a:t>中間支点上の連結部において、</a:t>
            </a:r>
            <a:endParaRPr lang="en-US" altLang="ja-JP" sz="1200" dirty="0" smtClean="0"/>
          </a:p>
          <a:p>
            <a:r>
              <a:rPr lang="ja-JP" altLang="en-US" sz="1200" dirty="0" smtClean="0"/>
              <a:t>プレキャスト横桁を介して連結する構造</a:t>
            </a:r>
            <a:endParaRPr lang="en-US" altLang="ja-JP" sz="1200" dirty="0" smtClean="0"/>
          </a:p>
        </p:txBody>
      </p:sp>
      <p:sp>
        <p:nvSpPr>
          <p:cNvPr id="19" name="正方形/長方形 18"/>
          <p:cNvSpPr/>
          <p:nvPr/>
        </p:nvSpPr>
        <p:spPr>
          <a:xfrm>
            <a:off x="4611226" y="5309149"/>
            <a:ext cx="3775467" cy="977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rotWithShape="1">
          <a:blip r:embed="rId3"/>
          <a:srcRect l="2335" t="9977" r="6622" b="52112"/>
          <a:stretch/>
        </p:blipFill>
        <p:spPr>
          <a:xfrm>
            <a:off x="6846066" y="5579971"/>
            <a:ext cx="1386722" cy="675582"/>
          </a:xfrm>
          <a:prstGeom prst="rect">
            <a:avLst/>
          </a:prstGeom>
        </p:spPr>
      </p:pic>
      <p:pic>
        <p:nvPicPr>
          <p:cNvPr id="13" name="図 12"/>
          <p:cNvPicPr>
            <a:picLocks noChangeAspect="1"/>
          </p:cNvPicPr>
          <p:nvPr/>
        </p:nvPicPr>
        <p:blipFill rotWithShape="1">
          <a:blip r:embed="rId3"/>
          <a:srcRect l="-963" t="54794" r="8527" b="5299"/>
          <a:stretch/>
        </p:blipFill>
        <p:spPr>
          <a:xfrm>
            <a:off x="4628735" y="5441370"/>
            <a:ext cx="1615225" cy="815841"/>
          </a:xfrm>
          <a:prstGeom prst="rect">
            <a:avLst/>
          </a:prstGeom>
        </p:spPr>
      </p:pic>
      <p:sp>
        <p:nvSpPr>
          <p:cNvPr id="16" name="右矢印 15"/>
          <p:cNvSpPr/>
          <p:nvPr/>
        </p:nvSpPr>
        <p:spPr>
          <a:xfrm>
            <a:off x="6364993" y="5636057"/>
            <a:ext cx="360040" cy="412396"/>
          </a:xfrm>
          <a:prstGeom prst="rightArrow">
            <a:avLst>
              <a:gd name="adj1" fmla="val 50000"/>
              <a:gd name="adj2" fmla="val 632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a:spLocks noGrp="1"/>
          </p:cNvSpPr>
          <p:nvPr>
            <p:ph type="title"/>
          </p:nvPr>
        </p:nvSpPr>
        <p:spPr>
          <a:xfrm>
            <a:off x="230832" y="215144"/>
            <a:ext cx="8716202" cy="914400"/>
          </a:xfrm>
        </p:spPr>
        <p:txBody>
          <a:bodyPr>
            <a:noAutofit/>
          </a:bodyPr>
          <a:lstStyle/>
          <a:p>
            <a:pPr lvl="0"/>
            <a:r>
              <a:rPr lang="ja-JP" altLang="en-US" sz="2800" dirty="0">
                <a:solidFill>
                  <a:schemeClr val="tx1"/>
                </a:solidFill>
                <a:latin typeface="HGSｺﾞｼｯｸM" panose="020B0600000000000000" pitchFamily="50" charset="-128"/>
                <a:ea typeface="HGSｺﾞｼｯｸM" panose="020B0600000000000000" pitchFamily="50" charset="-128"/>
              </a:rPr>
              <a:t>３．</a:t>
            </a:r>
            <a:r>
              <a:rPr lang="ja-JP" altLang="en-US" sz="2800" dirty="0" smtClean="0">
                <a:solidFill>
                  <a:schemeClr val="tx1"/>
                </a:solidFill>
                <a:latin typeface="HGSｺﾞｼｯｸM" panose="020B0600000000000000" pitchFamily="50" charset="-128"/>
                <a:ea typeface="HGSｺﾞｼｯｸM" panose="020B0600000000000000" pitchFamily="50" charset="-128"/>
              </a:rPr>
              <a:t>更新におけるメリット　</a:t>
            </a:r>
            <a:r>
              <a:rPr lang="en-US" altLang="ja-JP" sz="2800" dirty="0" smtClean="0">
                <a:solidFill>
                  <a:schemeClr val="tx1"/>
                </a:solidFill>
                <a:latin typeface="HGSｺﾞｼｯｸM" panose="020B0600000000000000" pitchFamily="50" charset="-128"/>
                <a:ea typeface="HGSｺﾞｼｯｸM" panose="020B0600000000000000" pitchFamily="50" charset="-128"/>
              </a:rPr>
              <a:t>(1/2)</a:t>
            </a:r>
            <a:r>
              <a:rPr lang="ja-JP" altLang="en-US" sz="2800" dirty="0" smtClean="0">
                <a:solidFill>
                  <a:schemeClr val="tx1"/>
                </a:solidFill>
                <a:latin typeface="HGSｺﾞｼｯｸM" panose="020B0600000000000000" pitchFamily="50" charset="-128"/>
                <a:ea typeface="HGSｺﾞｼｯｸM" panose="020B0600000000000000" pitchFamily="50" charset="-128"/>
              </a:rPr>
              <a:t>　　　　　　　　　　　　　　　　　　　　　　　　　　　</a:t>
            </a:r>
            <a:endParaRPr lang="ja-JP" altLang="en-US" sz="2400" dirty="0">
              <a:solidFill>
                <a:schemeClr val="tx1"/>
              </a:solidFill>
              <a:latin typeface="HGSｺﾞｼｯｸM" panose="020B0600000000000000" pitchFamily="50" charset="-128"/>
              <a:ea typeface="HGSｺﾞｼｯｸM" panose="020B0600000000000000" pitchFamily="50" charset="-128"/>
            </a:endParaRPr>
          </a:p>
        </p:txBody>
      </p:sp>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3509731977"/>
              </p:ext>
            </p:extLst>
          </p:nvPr>
        </p:nvGraphicFramePr>
        <p:xfrm>
          <a:off x="612647" y="1340768"/>
          <a:ext cx="7847787" cy="3776093"/>
        </p:xfrm>
        <a:graphic>
          <a:graphicData uri="http://schemas.openxmlformats.org/drawingml/2006/table">
            <a:tbl>
              <a:tblPr firstRow="1" firstCol="1" bandRow="1"/>
              <a:tblGrid>
                <a:gridCol w="1727105"/>
                <a:gridCol w="3060341"/>
                <a:gridCol w="3060341"/>
              </a:tblGrid>
              <a:tr h="0">
                <a:tc>
                  <a:txBody>
                    <a:bodyPr/>
                    <a:lstStyle/>
                    <a:p>
                      <a:pPr algn="ctr">
                        <a:spcAft>
                          <a:spcPts val="0"/>
                        </a:spcAft>
                      </a:pPr>
                      <a:r>
                        <a:rPr lang="ja-JP" sz="1400" kern="100" dirty="0">
                          <a:effectLst/>
                          <a:latin typeface="+mn-ea"/>
                          <a:ea typeface="+mn-ea"/>
                          <a:cs typeface="Times New Roman" panose="02020603050405020304" pitchFamily="18" charset="0"/>
                        </a:rPr>
                        <a:t>項目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400" kern="100" dirty="0">
                          <a:effectLst/>
                          <a:latin typeface="+mn-ea"/>
                          <a:ea typeface="+mn-ea"/>
                          <a:cs typeface="Times New Roman" panose="02020603050405020304" pitchFamily="18" charset="0"/>
                        </a:rPr>
                        <a:t>既設における問題点</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400" kern="100" dirty="0">
                          <a:effectLst/>
                          <a:latin typeface="+mn-ea"/>
                          <a:ea typeface="+mn-ea"/>
                          <a:cs typeface="Times New Roman" panose="02020603050405020304" pitchFamily="18" charset="0"/>
                        </a:rPr>
                        <a:t>更新メリット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rowSpan="2">
                  <a:txBody>
                    <a:bodyPr/>
                    <a:lstStyle/>
                    <a:p>
                      <a:pPr algn="just">
                        <a:spcAft>
                          <a:spcPts val="0"/>
                        </a:spcAft>
                      </a:pPr>
                      <a:r>
                        <a:rPr lang="ja-JP" sz="1400" kern="100" dirty="0">
                          <a:effectLst/>
                          <a:latin typeface="+mn-ea"/>
                          <a:ea typeface="+mn-ea"/>
                          <a:cs typeface="Times New Roman" panose="02020603050405020304" pitchFamily="18" charset="0"/>
                        </a:rPr>
                        <a:t>安全性の向上</a:t>
                      </a:r>
                    </a:p>
                    <a:p>
                      <a:pPr algn="just">
                        <a:spcAft>
                          <a:spcPts val="0"/>
                        </a:spcAft>
                      </a:pPr>
                      <a:r>
                        <a:rPr lang="en-US" altLang="ja-JP" sz="1400" kern="100" dirty="0" smtClean="0">
                          <a:effectLst/>
                          <a:latin typeface="+mn-ea"/>
                          <a:ea typeface="+mn-ea"/>
                          <a:cs typeface="Times New Roman" panose="02020603050405020304" pitchFamily="18" charset="0"/>
                        </a:rPr>
                        <a:t>(</a:t>
                      </a:r>
                      <a:r>
                        <a:rPr lang="ja-JP" sz="1400" kern="100" dirty="0" smtClean="0">
                          <a:effectLst/>
                          <a:latin typeface="+mn-ea"/>
                          <a:ea typeface="+mn-ea"/>
                          <a:cs typeface="Times New Roman" panose="02020603050405020304" pitchFamily="18" charset="0"/>
                        </a:rPr>
                        <a:t>内包リスク軽減</a:t>
                      </a:r>
                      <a:r>
                        <a:rPr lang="en-US" altLang="ja-JP" sz="1400" kern="100" dirty="0" smtClean="0">
                          <a:effectLst/>
                          <a:latin typeface="+mn-ea"/>
                          <a:ea typeface="+mn-ea"/>
                          <a:cs typeface="Times New Roman" panose="02020603050405020304" pitchFamily="18" charset="0"/>
                        </a:rPr>
                        <a:t>)</a:t>
                      </a:r>
                      <a:endParaRPr lang="ja-JP" sz="14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effectLst/>
                          <a:latin typeface="+mn-ea"/>
                          <a:ea typeface="+mn-ea"/>
                          <a:cs typeface="Times New Roman" panose="02020603050405020304" pitchFamily="18" charset="0"/>
                        </a:rPr>
                        <a:t>大幹線道路の</a:t>
                      </a:r>
                      <a:r>
                        <a:rPr lang="ja-JP" sz="1200" kern="100" dirty="0" smtClean="0">
                          <a:effectLst/>
                          <a:latin typeface="+mn-ea"/>
                          <a:ea typeface="+mn-ea"/>
                          <a:cs typeface="Times New Roman" panose="02020603050405020304" pitchFamily="18" charset="0"/>
                        </a:rPr>
                        <a:t>高架橋</a:t>
                      </a:r>
                      <a:r>
                        <a:rPr lang="ja-JP" altLang="en-US" sz="1200" kern="100" dirty="0" smtClean="0">
                          <a:effectLst/>
                          <a:latin typeface="+mn-ea"/>
                          <a:ea typeface="+mn-ea"/>
                          <a:cs typeface="Times New Roman" panose="02020603050405020304" pitchFamily="18" charset="0"/>
                        </a:rPr>
                        <a:t>は</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altLang="en-US" sz="1200" kern="100" dirty="0" smtClean="0">
                          <a:effectLst/>
                          <a:latin typeface="+mn-ea"/>
                          <a:ea typeface="+mn-ea"/>
                          <a:cs typeface="Times New Roman" panose="02020603050405020304" pitchFamily="18" charset="0"/>
                        </a:rPr>
                        <a:t>Ｓ４０年代（</a:t>
                      </a:r>
                      <a:r>
                        <a:rPr lang="ja-JP" sz="1200" kern="100" dirty="0" smtClean="0">
                          <a:effectLst/>
                          <a:latin typeface="+mn-ea"/>
                          <a:ea typeface="+mn-ea"/>
                          <a:cs typeface="Times New Roman" panose="02020603050405020304" pitchFamily="18" charset="0"/>
                        </a:rPr>
                        <a:t>大量建設</a:t>
                      </a:r>
                      <a:r>
                        <a:rPr lang="ja-JP" altLang="en-US" sz="1200" kern="100" dirty="0" smtClean="0">
                          <a:effectLst/>
                          <a:latin typeface="+mn-ea"/>
                          <a:ea typeface="+mn-ea"/>
                          <a:cs typeface="Times New Roman" panose="02020603050405020304" pitchFamily="18" charset="0"/>
                        </a:rPr>
                        <a:t>）に施工</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altLang="en-US" sz="1200" kern="100" dirty="0" smtClean="0">
                          <a:effectLst/>
                          <a:latin typeface="+mn-ea"/>
                          <a:ea typeface="+mn-ea"/>
                          <a:cs typeface="Times New Roman" panose="02020603050405020304" pitchFamily="18" charset="0"/>
                        </a:rPr>
                        <a:t>　</a:t>
                      </a:r>
                      <a:r>
                        <a:rPr kumimoji="1" lang="ja-JP" altLang="en-US" sz="1200" kern="100" dirty="0" smtClean="0">
                          <a:solidFill>
                            <a:schemeClr val="tx1"/>
                          </a:solidFill>
                          <a:effectLst/>
                          <a:latin typeface="+mn-ea"/>
                          <a:ea typeface="+mn-ea"/>
                          <a:cs typeface="Times New Roman" panose="02020603050405020304" pitchFamily="18" charset="0"/>
                        </a:rPr>
                        <a:t>⇒</a:t>
                      </a:r>
                      <a:r>
                        <a:rPr lang="ja-JP" altLang="ja-JP" sz="1200" kern="100" dirty="0" smtClean="0">
                          <a:effectLst/>
                          <a:latin typeface="+mn-ea"/>
                          <a:ea typeface="+mn-ea"/>
                          <a:cs typeface="Times New Roman" panose="02020603050405020304" pitchFamily="18" charset="0"/>
                        </a:rPr>
                        <a:t>　</a:t>
                      </a:r>
                      <a:r>
                        <a:rPr lang="ja-JP" altLang="en-US" sz="1200" kern="100" dirty="0" smtClean="0">
                          <a:effectLst/>
                          <a:latin typeface="+mn-ea"/>
                          <a:ea typeface="+mn-ea"/>
                          <a:cs typeface="Times New Roman" panose="02020603050405020304" pitchFamily="18" charset="0"/>
                        </a:rPr>
                        <a:t>疲労などの</a:t>
                      </a:r>
                      <a:r>
                        <a:rPr lang="ja-JP" sz="1200" kern="100" dirty="0" smtClean="0">
                          <a:effectLst/>
                          <a:latin typeface="+mn-ea"/>
                          <a:ea typeface="+mn-ea"/>
                          <a:cs typeface="Times New Roman" panose="02020603050405020304" pitchFamily="18" charset="0"/>
                        </a:rPr>
                        <a:t>耐久性</a:t>
                      </a:r>
                      <a:r>
                        <a:rPr lang="ja-JP" altLang="en-US" sz="1200" kern="100" dirty="0" smtClean="0">
                          <a:effectLst/>
                          <a:latin typeface="+mn-ea"/>
                          <a:ea typeface="+mn-ea"/>
                          <a:cs typeface="Times New Roman" panose="02020603050405020304" pitchFamily="18" charset="0"/>
                        </a:rPr>
                        <a:t>が</a:t>
                      </a:r>
                      <a:r>
                        <a:rPr lang="ja-JP" sz="1200" kern="100" dirty="0" smtClean="0">
                          <a:effectLst/>
                          <a:latin typeface="+mn-ea"/>
                          <a:ea typeface="+mn-ea"/>
                          <a:cs typeface="Times New Roman" panose="02020603050405020304" pitchFamily="18" charset="0"/>
                        </a:rPr>
                        <a:t>懸念</a:t>
                      </a:r>
                      <a:r>
                        <a:rPr lang="ja-JP" altLang="en-US" sz="1200" kern="100" dirty="0" smtClean="0">
                          <a:effectLst/>
                          <a:latin typeface="+mn-ea"/>
                          <a:ea typeface="+mn-ea"/>
                          <a:cs typeface="Times New Roman" panose="02020603050405020304" pitchFamily="18" charset="0"/>
                        </a:rPr>
                        <a:t>され、問題の</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altLang="en-US" sz="1200" kern="100" dirty="0" smtClean="0">
                          <a:effectLst/>
                          <a:latin typeface="+mn-ea"/>
                          <a:ea typeface="+mn-ea"/>
                          <a:cs typeface="Times New Roman" panose="02020603050405020304" pitchFamily="18" charset="0"/>
                        </a:rPr>
                        <a:t>　　　</a:t>
                      </a:r>
                      <a:r>
                        <a:rPr lang="ja-JP" altLang="en-US" sz="1200" kern="100" baseline="0" dirty="0" smtClean="0">
                          <a:effectLst/>
                          <a:latin typeface="+mn-ea"/>
                          <a:ea typeface="+mn-ea"/>
                          <a:cs typeface="Times New Roman" panose="02020603050405020304" pitchFamily="18" charset="0"/>
                        </a:rPr>
                        <a:t> </a:t>
                      </a:r>
                      <a:r>
                        <a:rPr lang="ja-JP" sz="1200" kern="100" dirty="0" smtClean="0">
                          <a:effectLst/>
                          <a:latin typeface="+mn-ea"/>
                          <a:ea typeface="+mn-ea"/>
                          <a:cs typeface="Times New Roman" panose="02020603050405020304" pitchFamily="18" charset="0"/>
                        </a:rPr>
                        <a:t>顕在化</a:t>
                      </a:r>
                      <a:r>
                        <a:rPr lang="ja-JP" sz="1200" kern="100" dirty="0">
                          <a:effectLst/>
                          <a:latin typeface="+mn-ea"/>
                          <a:ea typeface="+mn-ea"/>
                          <a:cs typeface="Times New Roman" panose="02020603050405020304" pitchFamily="18" charset="0"/>
                        </a:rPr>
                        <a:t>が同時多発的</a:t>
                      </a:r>
                      <a:r>
                        <a:rPr lang="ja-JP" sz="1200" kern="100" dirty="0" smtClean="0">
                          <a:effectLst/>
                          <a:latin typeface="+mn-ea"/>
                          <a:ea typeface="+mn-ea"/>
                          <a:cs typeface="Times New Roman" panose="02020603050405020304" pitchFamily="18" charset="0"/>
                        </a:rPr>
                        <a:t>に起こる</a:t>
                      </a:r>
                      <a:r>
                        <a:rPr lang="ja-JP" altLang="en-US" sz="1200" kern="100" dirty="0" smtClean="0">
                          <a:effectLst/>
                          <a:latin typeface="+mn-ea"/>
                          <a:ea typeface="+mn-ea"/>
                          <a:cs typeface="Times New Roman" panose="02020603050405020304" pitchFamily="18" charset="0"/>
                        </a:rPr>
                        <a:t>可能性　　　 </a:t>
                      </a: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200" kern="100" dirty="0" smtClean="0">
                          <a:effectLst/>
                          <a:latin typeface="+mn-ea"/>
                          <a:ea typeface="+mn-ea"/>
                          <a:cs typeface="Times New Roman" panose="02020603050405020304" pitchFamily="18" charset="0"/>
                        </a:rPr>
                        <a:t>更新に伴う高強度、高</a:t>
                      </a:r>
                      <a:r>
                        <a:rPr lang="ja-JP" sz="1200" kern="100" dirty="0" smtClean="0">
                          <a:effectLst/>
                          <a:latin typeface="+mn-ea"/>
                          <a:ea typeface="+mn-ea"/>
                          <a:cs typeface="Times New Roman" panose="02020603050405020304" pitchFamily="18" charset="0"/>
                        </a:rPr>
                        <a:t>耐久</a:t>
                      </a:r>
                      <a:r>
                        <a:rPr lang="ja-JP" altLang="en-US" sz="1200" kern="100" dirty="0" smtClean="0">
                          <a:effectLst/>
                          <a:latin typeface="+mn-ea"/>
                          <a:ea typeface="+mn-ea"/>
                          <a:cs typeface="Times New Roman" panose="02020603050405020304" pitchFamily="18" charset="0"/>
                        </a:rPr>
                        <a:t>化橋梁の実現</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altLang="en-US" sz="1200" kern="100" dirty="0" smtClean="0">
                          <a:effectLst/>
                          <a:latin typeface="+mn-ea"/>
                          <a:ea typeface="+mn-ea"/>
                          <a:cs typeface="Times New Roman" panose="02020603050405020304" pitchFamily="18" charset="0"/>
                        </a:rPr>
                        <a:t>耐久性の懸念が払拭</a:t>
                      </a:r>
                      <a:endParaRPr lang="en-US" altLang="ja-JP" sz="1200" kern="100" dirty="0" smtClean="0">
                        <a:effectLst/>
                        <a:latin typeface="+mn-ea"/>
                        <a:ea typeface="+mn-ea"/>
                        <a:cs typeface="Times New Roman" panose="02020603050405020304" pitchFamily="18" charset="0"/>
                      </a:endParaRPr>
                    </a:p>
                    <a:p>
                      <a:pPr algn="just">
                        <a:spcAft>
                          <a:spcPts val="0"/>
                        </a:spcAft>
                      </a:pP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2813">
                <a:tc vMerge="1">
                  <a:txBody>
                    <a:bodyPr/>
                    <a:lstStyle/>
                    <a:p>
                      <a:endParaRPr kumimoji="1" lang="ja-JP" altLang="en-US"/>
                    </a:p>
                  </a:txBody>
                  <a:tcPr/>
                </a:tc>
                <a:tc>
                  <a:txBody>
                    <a:bodyPr/>
                    <a:lstStyle/>
                    <a:p>
                      <a:pPr algn="just">
                        <a:spcAft>
                          <a:spcPts val="0"/>
                        </a:spcAft>
                      </a:pPr>
                      <a:r>
                        <a:rPr lang="ja-JP" sz="1200" kern="100" dirty="0">
                          <a:effectLst/>
                          <a:latin typeface="+mn-ea"/>
                          <a:ea typeface="+mn-ea"/>
                          <a:cs typeface="Times New Roman" panose="02020603050405020304" pitchFamily="18" charset="0"/>
                        </a:rPr>
                        <a:t>単純橋が続く高架橋</a:t>
                      </a:r>
                    </a:p>
                    <a:p>
                      <a:pPr algn="just">
                        <a:spcAft>
                          <a:spcPts val="0"/>
                        </a:spcAft>
                      </a:pPr>
                      <a:r>
                        <a:rPr lang="ja-JP" altLang="en-US" sz="1200" kern="100" dirty="0" smtClean="0">
                          <a:effectLst/>
                          <a:latin typeface="+mn-ea"/>
                          <a:ea typeface="+mn-ea"/>
                          <a:cs typeface="Times New Roman" panose="02020603050405020304" pitchFamily="18" charset="0"/>
                        </a:rPr>
                        <a:t>　</a:t>
                      </a:r>
                      <a:r>
                        <a:rPr kumimoji="1" lang="ja-JP" altLang="en-US" sz="1200" kern="100" dirty="0" smtClean="0">
                          <a:solidFill>
                            <a:schemeClr val="tx1"/>
                          </a:solidFill>
                          <a:effectLst/>
                          <a:latin typeface="+mn-ea"/>
                          <a:ea typeface="+mn-ea"/>
                          <a:cs typeface="Times New Roman" panose="02020603050405020304" pitchFamily="18" charset="0"/>
                        </a:rPr>
                        <a:t>⇒</a:t>
                      </a:r>
                      <a:r>
                        <a:rPr lang="ja-JP" sz="1200" kern="100" dirty="0">
                          <a:effectLst/>
                          <a:latin typeface="+mn-ea"/>
                          <a:ea typeface="+mn-ea"/>
                          <a:cs typeface="Times New Roman" panose="02020603050405020304" pitchFamily="18" charset="0"/>
                        </a:rPr>
                        <a:t>　落橋</a:t>
                      </a:r>
                      <a:r>
                        <a:rPr lang="ja-JP" sz="1200" kern="100" dirty="0" smtClean="0">
                          <a:effectLst/>
                          <a:latin typeface="+mn-ea"/>
                          <a:ea typeface="+mn-ea"/>
                          <a:cs typeface="Times New Roman" panose="02020603050405020304" pitchFamily="18" charset="0"/>
                        </a:rPr>
                        <a:t>リスクが</a:t>
                      </a:r>
                      <a:r>
                        <a:rPr lang="ja-JP" altLang="en-US" sz="1200" kern="100" dirty="0" smtClean="0">
                          <a:effectLst/>
                          <a:latin typeface="+mn-ea"/>
                          <a:ea typeface="+mn-ea"/>
                          <a:cs typeface="Times New Roman" panose="02020603050405020304" pitchFamily="18" charset="0"/>
                        </a:rPr>
                        <a:t>高くなる要因</a:t>
                      </a: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effectLst/>
                          <a:latin typeface="+mn-ea"/>
                          <a:ea typeface="+mn-ea"/>
                          <a:cs typeface="Times New Roman" panose="02020603050405020304" pitchFamily="18" charset="0"/>
                        </a:rPr>
                        <a:t>連続橋に更新することにより</a:t>
                      </a:r>
                      <a:r>
                        <a:rPr lang="ja-JP" sz="1200" kern="100" dirty="0" smtClean="0">
                          <a:effectLst/>
                          <a:latin typeface="+mn-ea"/>
                          <a:ea typeface="+mn-ea"/>
                          <a:cs typeface="Times New Roman" panose="02020603050405020304" pitchFamily="18" charset="0"/>
                        </a:rPr>
                        <a:t>、</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sz="1200" kern="100" dirty="0" smtClean="0">
                          <a:effectLst/>
                          <a:latin typeface="+mn-ea"/>
                          <a:ea typeface="+mn-ea"/>
                          <a:cs typeface="Times New Roman" panose="02020603050405020304" pitchFamily="18" charset="0"/>
                        </a:rPr>
                        <a:t>耐震性</a:t>
                      </a:r>
                      <a:r>
                        <a:rPr lang="ja-JP" sz="1200" kern="100" dirty="0">
                          <a:effectLst/>
                          <a:latin typeface="+mn-ea"/>
                          <a:ea typeface="+mn-ea"/>
                          <a:cs typeface="Times New Roman" panose="02020603050405020304" pitchFamily="18" charset="0"/>
                        </a:rPr>
                        <a:t>の大幅な向上</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rowSpan="2">
                  <a:txBody>
                    <a:bodyPr/>
                    <a:lstStyle/>
                    <a:p>
                      <a:pPr algn="just">
                        <a:spcAft>
                          <a:spcPts val="0"/>
                        </a:spcAft>
                      </a:pPr>
                      <a:r>
                        <a:rPr lang="ja-JP" sz="1400" kern="100" dirty="0">
                          <a:effectLst/>
                          <a:latin typeface="+mn-ea"/>
                          <a:ea typeface="+mn-ea"/>
                          <a:cs typeface="Times New Roman" panose="02020603050405020304" pitchFamily="18" charset="0"/>
                        </a:rPr>
                        <a:t>維持管理性の</a:t>
                      </a:r>
                      <a:r>
                        <a:rPr lang="ja-JP" sz="1400" kern="100" dirty="0" smtClean="0">
                          <a:effectLst/>
                          <a:latin typeface="+mn-ea"/>
                          <a:ea typeface="+mn-ea"/>
                          <a:cs typeface="Times New Roman" panose="02020603050405020304" pitchFamily="18" charset="0"/>
                        </a:rPr>
                        <a:t>向上</a:t>
                      </a:r>
                      <a:endParaRPr lang="en-US" altLang="ja-JP" sz="1400" kern="100" dirty="0" smtClean="0">
                        <a:effectLst/>
                        <a:latin typeface="+mn-ea"/>
                        <a:ea typeface="+mn-ea"/>
                        <a:cs typeface="Times New Roman" panose="02020603050405020304" pitchFamily="18" charset="0"/>
                      </a:endParaRPr>
                    </a:p>
                    <a:p>
                      <a:pPr algn="just">
                        <a:spcAft>
                          <a:spcPts val="0"/>
                        </a:spcAft>
                      </a:pPr>
                      <a:endParaRPr lang="en-US" altLang="ja-JP" sz="1400" kern="100" dirty="0" smtClean="0">
                        <a:effectLst/>
                        <a:latin typeface="+mn-ea"/>
                        <a:ea typeface="+mn-ea"/>
                        <a:cs typeface="Times New Roman" panose="02020603050405020304" pitchFamily="18" charset="0"/>
                      </a:endParaRPr>
                    </a:p>
                    <a:p>
                      <a:pPr algn="just">
                        <a:spcAft>
                          <a:spcPts val="0"/>
                        </a:spcAft>
                      </a:pPr>
                      <a:endParaRPr lang="en-US" altLang="ja-JP" sz="1400" kern="100" dirty="0" smtClean="0">
                        <a:effectLst/>
                        <a:latin typeface="+mn-ea"/>
                        <a:ea typeface="+mn-ea"/>
                        <a:cs typeface="Times New Roman" panose="02020603050405020304" pitchFamily="18" charset="0"/>
                      </a:endParaRPr>
                    </a:p>
                    <a:p>
                      <a:pPr algn="just">
                        <a:spcAft>
                          <a:spcPts val="0"/>
                        </a:spcAft>
                      </a:pPr>
                      <a:endParaRPr lang="en-US" altLang="ja-JP" sz="1400" kern="100" dirty="0" smtClean="0">
                        <a:effectLst/>
                        <a:latin typeface="+mn-ea"/>
                        <a:ea typeface="+mn-ea"/>
                        <a:cs typeface="Times New Roman" panose="02020603050405020304" pitchFamily="18" charset="0"/>
                      </a:endParaRPr>
                    </a:p>
                    <a:p>
                      <a:pPr algn="just">
                        <a:spcAft>
                          <a:spcPts val="0"/>
                        </a:spcAft>
                      </a:pPr>
                      <a:endParaRPr lang="en-US" altLang="ja-JP" sz="1400" kern="100" dirty="0" smtClean="0">
                        <a:effectLst/>
                        <a:latin typeface="+mn-ea"/>
                        <a:ea typeface="+mn-ea"/>
                        <a:cs typeface="Times New Roman" panose="02020603050405020304" pitchFamily="18" charset="0"/>
                      </a:endParaRPr>
                    </a:p>
                    <a:p>
                      <a:pPr algn="just">
                        <a:spcAft>
                          <a:spcPts val="0"/>
                        </a:spcAft>
                      </a:pPr>
                      <a:endParaRPr lang="en-US" altLang="ja-JP" sz="1400" kern="100" dirty="0" smtClean="0">
                        <a:effectLst/>
                        <a:latin typeface="+mn-ea"/>
                        <a:ea typeface="+mn-ea"/>
                        <a:cs typeface="Times New Roman" panose="02020603050405020304" pitchFamily="18" charset="0"/>
                      </a:endParaRPr>
                    </a:p>
                    <a:p>
                      <a:pPr algn="just">
                        <a:spcAft>
                          <a:spcPts val="0"/>
                        </a:spcAft>
                      </a:pPr>
                      <a:endParaRPr lang="en-US" altLang="ja-JP" sz="1400" kern="100" dirty="0" smtClean="0">
                        <a:effectLst/>
                        <a:latin typeface="+mn-ea"/>
                        <a:ea typeface="+mn-ea"/>
                        <a:cs typeface="Times New Roman" panose="02020603050405020304" pitchFamily="18" charset="0"/>
                      </a:endParaRPr>
                    </a:p>
                    <a:p>
                      <a:pPr algn="just">
                        <a:spcAft>
                          <a:spcPts val="0"/>
                        </a:spcAft>
                      </a:pPr>
                      <a:endParaRPr lang="ja-JP" sz="14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effectLst/>
                          <a:latin typeface="+mn-ea"/>
                          <a:ea typeface="+mn-ea"/>
                          <a:cs typeface="Times New Roman" panose="02020603050405020304" pitchFamily="18" charset="0"/>
                        </a:rPr>
                        <a:t>橋面防水未設置かつ掛け違い部（構造的な弱点）が</a:t>
                      </a:r>
                      <a:r>
                        <a:rPr lang="ja-JP" sz="1200" kern="100" dirty="0" smtClean="0">
                          <a:effectLst/>
                          <a:latin typeface="+mn-ea"/>
                          <a:ea typeface="+mn-ea"/>
                          <a:cs typeface="Times New Roman" panose="02020603050405020304" pitchFamily="18" charset="0"/>
                        </a:rPr>
                        <a:t>多数</a:t>
                      </a:r>
                      <a:r>
                        <a:rPr lang="ja-JP" altLang="en-US" sz="1200" kern="100" dirty="0" smtClean="0">
                          <a:effectLst/>
                          <a:latin typeface="+mn-ea"/>
                          <a:ea typeface="+mn-ea"/>
                          <a:cs typeface="Times New Roman" panose="02020603050405020304" pitchFamily="18" charset="0"/>
                        </a:rPr>
                        <a:t>のため、漏水・腐食が多い</a:t>
                      </a:r>
                      <a:endParaRPr lang="ja-JP" sz="1200" kern="100" dirty="0">
                        <a:effectLst/>
                        <a:latin typeface="+mn-ea"/>
                        <a:ea typeface="+mn-ea"/>
                        <a:cs typeface="Times New Roman" panose="02020603050405020304" pitchFamily="18" charset="0"/>
                      </a:endParaRPr>
                    </a:p>
                    <a:p>
                      <a:pPr algn="just">
                        <a:spcAft>
                          <a:spcPts val="0"/>
                        </a:spcAft>
                      </a:pPr>
                      <a:r>
                        <a:rPr lang="en-US" sz="1200" kern="100" dirty="0">
                          <a:effectLst/>
                          <a:latin typeface="+mn-ea"/>
                          <a:ea typeface="+mn-ea"/>
                          <a:cs typeface="Times New Roman" panose="02020603050405020304" pitchFamily="18" charset="0"/>
                        </a:rPr>
                        <a:t> </a:t>
                      </a:r>
                      <a:r>
                        <a:rPr lang="ja-JP" altLang="en-US" sz="1200" kern="100" dirty="0" smtClean="0">
                          <a:effectLst/>
                          <a:latin typeface="+mn-ea"/>
                          <a:ea typeface="+mn-ea"/>
                          <a:cs typeface="Times New Roman" panose="02020603050405020304" pitchFamily="18" charset="0"/>
                        </a:rPr>
                        <a:t>　</a:t>
                      </a:r>
                      <a:r>
                        <a:rPr kumimoji="1" lang="ja-JP" altLang="en-US" sz="1200" kern="100" dirty="0" smtClean="0">
                          <a:solidFill>
                            <a:schemeClr val="tx1"/>
                          </a:solidFill>
                          <a:effectLst/>
                          <a:latin typeface="+mn-ea"/>
                          <a:ea typeface="+mn-ea"/>
                          <a:cs typeface="Times New Roman" panose="02020603050405020304" pitchFamily="18" charset="0"/>
                        </a:rPr>
                        <a:t>⇒</a:t>
                      </a:r>
                      <a:r>
                        <a:rPr lang="ja-JP" altLang="en-US" sz="1200" kern="100" dirty="0" smtClean="0">
                          <a:effectLst/>
                          <a:latin typeface="+mn-ea"/>
                          <a:ea typeface="+mn-ea"/>
                          <a:cs typeface="Times New Roman" panose="02020603050405020304" pitchFamily="18" charset="0"/>
                        </a:rPr>
                        <a:t>　</a:t>
                      </a:r>
                      <a:r>
                        <a:rPr lang="ja-JP" sz="1200" kern="100" dirty="0" smtClean="0">
                          <a:effectLst/>
                          <a:latin typeface="+mn-ea"/>
                          <a:ea typeface="+mn-ea"/>
                          <a:cs typeface="Times New Roman" panose="02020603050405020304" pitchFamily="18" charset="0"/>
                        </a:rPr>
                        <a:t>延命化</a:t>
                      </a:r>
                      <a:r>
                        <a:rPr lang="ja-JP" altLang="en-US" sz="1200" kern="100" dirty="0" smtClean="0">
                          <a:effectLst/>
                          <a:latin typeface="+mn-ea"/>
                          <a:ea typeface="+mn-ea"/>
                          <a:cs typeface="Times New Roman" panose="02020603050405020304" pitchFamily="18" charset="0"/>
                        </a:rPr>
                        <a:t>による点検コスト</a:t>
                      </a:r>
                      <a:r>
                        <a:rPr lang="en-US" altLang="ja-JP" sz="1200" kern="100" dirty="0" smtClean="0">
                          <a:effectLst/>
                          <a:latin typeface="+mn-ea"/>
                          <a:ea typeface="+mn-ea"/>
                          <a:cs typeface="Times New Roman" panose="02020603050405020304" pitchFamily="18" charset="0"/>
                        </a:rPr>
                        <a:t>+</a:t>
                      </a:r>
                      <a:r>
                        <a:rPr lang="ja-JP" altLang="en-US" sz="1200" kern="100" dirty="0" smtClean="0">
                          <a:effectLst/>
                          <a:latin typeface="+mn-ea"/>
                          <a:ea typeface="+mn-ea"/>
                          <a:cs typeface="Times New Roman" panose="02020603050405020304" pitchFamily="18" charset="0"/>
                        </a:rPr>
                        <a:t>補修コストの</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altLang="en-US" sz="1200" kern="100" dirty="0" smtClean="0">
                          <a:effectLst/>
                          <a:latin typeface="+mn-ea"/>
                          <a:ea typeface="+mn-ea"/>
                          <a:cs typeface="Times New Roman" panose="02020603050405020304" pitchFamily="18" charset="0"/>
                        </a:rPr>
                        <a:t>　　　　</a:t>
                      </a:r>
                      <a:r>
                        <a:rPr lang="ja-JP" sz="1200" kern="100" dirty="0" smtClean="0">
                          <a:effectLst/>
                          <a:latin typeface="+mn-ea"/>
                          <a:ea typeface="+mn-ea"/>
                          <a:cs typeface="Times New Roman" panose="02020603050405020304" pitchFamily="18" charset="0"/>
                        </a:rPr>
                        <a:t>増大</a:t>
                      </a:r>
                      <a:r>
                        <a:rPr lang="ja-JP" altLang="en-US" sz="1200" kern="100" dirty="0" smtClean="0">
                          <a:effectLst/>
                          <a:latin typeface="+mn-ea"/>
                          <a:ea typeface="+mn-ea"/>
                          <a:cs typeface="Times New Roman" panose="02020603050405020304" pitchFamily="18" charset="0"/>
                        </a:rPr>
                        <a:t>要因</a:t>
                      </a:r>
                      <a:endParaRPr lang="en-US" altLang="ja-JP" sz="1200" kern="100" dirty="0" smtClean="0">
                        <a:effectLst/>
                        <a:latin typeface="+mn-ea"/>
                        <a:ea typeface="+mn-ea"/>
                        <a:cs typeface="Times New Roman" panose="02020603050405020304" pitchFamily="18" charset="0"/>
                      </a:endParaRPr>
                    </a:p>
                    <a:p>
                      <a:pPr algn="just">
                        <a:spcAft>
                          <a:spcPts val="0"/>
                        </a:spcAft>
                      </a:pP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effectLst/>
                          <a:latin typeface="+mn-ea"/>
                          <a:ea typeface="+mn-ea"/>
                          <a:cs typeface="Times New Roman" panose="02020603050405020304" pitchFamily="18" charset="0"/>
                        </a:rPr>
                        <a:t>連続橋に更新することにより</a:t>
                      </a:r>
                      <a:r>
                        <a:rPr lang="ja-JP" sz="1200" kern="100" dirty="0" smtClean="0">
                          <a:effectLst/>
                          <a:latin typeface="+mn-ea"/>
                          <a:ea typeface="+mn-ea"/>
                          <a:cs typeface="Times New Roman" panose="02020603050405020304" pitchFamily="18" charset="0"/>
                        </a:rPr>
                        <a:t>、掛違い部</a:t>
                      </a:r>
                      <a:r>
                        <a:rPr lang="ja-JP" sz="1200" kern="100" dirty="0">
                          <a:effectLst/>
                          <a:latin typeface="+mn-ea"/>
                          <a:ea typeface="+mn-ea"/>
                          <a:cs typeface="Times New Roman" panose="02020603050405020304" pitchFamily="18" charset="0"/>
                        </a:rPr>
                        <a:t>を大幅に減らし</a:t>
                      </a:r>
                      <a:r>
                        <a:rPr lang="ja-JP" sz="1200" kern="100" dirty="0" smtClean="0">
                          <a:effectLst/>
                          <a:latin typeface="+mn-ea"/>
                          <a:ea typeface="+mn-ea"/>
                          <a:cs typeface="Times New Roman" panose="02020603050405020304" pitchFamily="18" charset="0"/>
                        </a:rPr>
                        <a:t>、</a:t>
                      </a:r>
                      <a:r>
                        <a:rPr lang="ja-JP" altLang="en-US" sz="1200" kern="100" dirty="0" smtClean="0">
                          <a:effectLst/>
                          <a:latin typeface="+mn-ea"/>
                          <a:ea typeface="+mn-ea"/>
                          <a:cs typeface="Times New Roman" panose="02020603050405020304" pitchFamily="18" charset="0"/>
                        </a:rPr>
                        <a:t>点検コスト</a:t>
                      </a:r>
                      <a:r>
                        <a:rPr lang="en-US" altLang="ja-JP" sz="1200" kern="100" dirty="0" smtClean="0">
                          <a:effectLst/>
                          <a:latin typeface="+mn-ea"/>
                          <a:ea typeface="+mn-ea"/>
                          <a:cs typeface="Times New Roman" panose="02020603050405020304" pitchFamily="18" charset="0"/>
                        </a:rPr>
                        <a:t>+</a:t>
                      </a:r>
                      <a:r>
                        <a:rPr lang="ja-JP" altLang="en-US" sz="1200" kern="100" dirty="0" smtClean="0">
                          <a:effectLst/>
                          <a:latin typeface="+mn-ea"/>
                          <a:ea typeface="+mn-ea"/>
                          <a:cs typeface="Times New Roman" panose="02020603050405020304" pitchFamily="18" charset="0"/>
                        </a:rPr>
                        <a:t>補修コストを</a:t>
                      </a:r>
                      <a:r>
                        <a:rPr lang="ja-JP" sz="1200" kern="100" dirty="0" smtClean="0">
                          <a:effectLst/>
                          <a:latin typeface="+mn-ea"/>
                          <a:ea typeface="+mn-ea"/>
                          <a:cs typeface="Times New Roman" panose="02020603050405020304" pitchFamily="18" charset="0"/>
                        </a:rPr>
                        <a:t>縮減</a:t>
                      </a: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kumimoji="1" lang="ja-JP" altLang="en-US"/>
                    </a:p>
                  </a:txBody>
                  <a:tcPr/>
                </a:tc>
                <a:tc>
                  <a:txBody>
                    <a:bodyPr/>
                    <a:lstStyle/>
                    <a:p>
                      <a:pPr algn="just">
                        <a:spcAft>
                          <a:spcPts val="0"/>
                        </a:spcAft>
                      </a:pPr>
                      <a:r>
                        <a:rPr lang="ja-JP" sz="1200" kern="100" dirty="0">
                          <a:effectLst/>
                          <a:latin typeface="+mn-ea"/>
                          <a:ea typeface="+mn-ea"/>
                          <a:cs typeface="Times New Roman" panose="02020603050405020304" pitchFamily="18" charset="0"/>
                        </a:rPr>
                        <a:t>支承数及び伸縮装置数が</a:t>
                      </a:r>
                      <a:r>
                        <a:rPr lang="ja-JP" sz="1200" kern="100" dirty="0" smtClean="0">
                          <a:effectLst/>
                          <a:latin typeface="+mn-ea"/>
                          <a:ea typeface="+mn-ea"/>
                          <a:cs typeface="Times New Roman" panose="02020603050405020304" pitchFamily="18" charset="0"/>
                        </a:rPr>
                        <a:t>多</a:t>
                      </a:r>
                      <a:r>
                        <a:rPr lang="ja-JP" altLang="en-US" sz="1200" kern="100" dirty="0" smtClean="0">
                          <a:effectLst/>
                          <a:latin typeface="+mn-ea"/>
                          <a:ea typeface="+mn-ea"/>
                          <a:cs typeface="Times New Roman" panose="02020603050405020304" pitchFamily="18" charset="0"/>
                        </a:rPr>
                        <a:t>く、</a:t>
                      </a:r>
                      <a:endParaRPr lang="en-US" altLang="ja-JP" sz="1200" kern="100" dirty="0" smtClean="0">
                        <a:effectLst/>
                        <a:latin typeface="+mn-ea"/>
                        <a:ea typeface="+mn-ea"/>
                        <a:cs typeface="Times New Roman" panose="02020603050405020304" pitchFamily="18" charset="0"/>
                      </a:endParaRPr>
                    </a:p>
                    <a:p>
                      <a:pPr algn="just">
                        <a:spcAft>
                          <a:spcPts val="0"/>
                        </a:spcAft>
                      </a:pPr>
                      <a:r>
                        <a:rPr lang="ja-JP" altLang="ja-JP" sz="1200" kern="100" dirty="0" smtClean="0">
                          <a:effectLst/>
                          <a:latin typeface="+mn-ea"/>
                          <a:ea typeface="+mn-ea"/>
                          <a:cs typeface="Times New Roman" panose="02020603050405020304" pitchFamily="18" charset="0"/>
                        </a:rPr>
                        <a:t>点検</a:t>
                      </a:r>
                      <a:r>
                        <a:rPr lang="ja-JP" altLang="en-US" sz="1200" kern="100" dirty="0" smtClean="0">
                          <a:effectLst/>
                          <a:latin typeface="+mn-ea"/>
                          <a:ea typeface="+mn-ea"/>
                          <a:cs typeface="Times New Roman" panose="02020603050405020304" pitchFamily="18" charset="0"/>
                        </a:rPr>
                        <a:t>の効率及び精度の低下</a:t>
                      </a:r>
                      <a:endParaRPr lang="ja-JP" sz="1200" kern="100" dirty="0">
                        <a:effectLst/>
                        <a:latin typeface="+mn-ea"/>
                        <a:ea typeface="+mn-ea"/>
                        <a:cs typeface="Times New Roman" panose="02020603050405020304" pitchFamily="18" charset="0"/>
                      </a:endParaRPr>
                    </a:p>
                    <a:p>
                      <a:pPr algn="just">
                        <a:spcAft>
                          <a:spcPts val="0"/>
                        </a:spcAft>
                      </a:pPr>
                      <a:r>
                        <a:rPr lang="ja-JP" altLang="en-US" sz="1200" kern="100" dirty="0" smtClean="0">
                          <a:effectLst/>
                          <a:latin typeface="+mn-ea"/>
                          <a:ea typeface="+mn-ea"/>
                          <a:cs typeface="Times New Roman" panose="02020603050405020304" pitchFamily="18" charset="0"/>
                        </a:rPr>
                        <a:t>　</a:t>
                      </a:r>
                      <a:r>
                        <a:rPr kumimoji="1" lang="ja-JP" altLang="en-US" sz="1200" kern="100" dirty="0" smtClean="0">
                          <a:solidFill>
                            <a:schemeClr val="tx1"/>
                          </a:solidFill>
                          <a:effectLst/>
                          <a:latin typeface="+mn-ea"/>
                          <a:ea typeface="+mn-ea"/>
                          <a:cs typeface="Times New Roman" panose="02020603050405020304" pitchFamily="18" charset="0"/>
                        </a:rPr>
                        <a:t>⇒</a:t>
                      </a:r>
                      <a:r>
                        <a:rPr lang="ja-JP" altLang="en-US" sz="1200" kern="100" dirty="0" smtClean="0">
                          <a:effectLst/>
                          <a:latin typeface="+mn-ea"/>
                          <a:ea typeface="+mn-ea"/>
                          <a:cs typeface="Times New Roman" panose="02020603050405020304" pitchFamily="18" charset="0"/>
                        </a:rPr>
                        <a:t>　</a:t>
                      </a:r>
                      <a:r>
                        <a:rPr lang="ja-JP" sz="1200" kern="100" dirty="0" smtClean="0">
                          <a:effectLst/>
                          <a:latin typeface="+mn-ea"/>
                          <a:ea typeface="+mn-ea"/>
                          <a:cs typeface="Times New Roman" panose="02020603050405020304" pitchFamily="18" charset="0"/>
                        </a:rPr>
                        <a:t>点検</a:t>
                      </a:r>
                      <a:r>
                        <a:rPr lang="ja-JP" altLang="en-US" sz="1200" kern="100" dirty="0" smtClean="0">
                          <a:effectLst/>
                          <a:latin typeface="+mn-ea"/>
                          <a:ea typeface="+mn-ea"/>
                          <a:cs typeface="Times New Roman" panose="02020603050405020304" pitchFamily="18" charset="0"/>
                        </a:rPr>
                        <a:t>コストの増大要因</a:t>
                      </a: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effectLst/>
                          <a:latin typeface="+mn-ea"/>
                          <a:ea typeface="+mn-ea"/>
                          <a:cs typeface="Times New Roman" panose="02020603050405020304" pitchFamily="18" charset="0"/>
                        </a:rPr>
                        <a:t>連続橋に更新することにより</a:t>
                      </a:r>
                      <a:r>
                        <a:rPr lang="ja-JP" sz="1200" kern="100" dirty="0" smtClean="0">
                          <a:effectLst/>
                          <a:latin typeface="+mn-ea"/>
                          <a:ea typeface="+mn-ea"/>
                          <a:cs typeface="Times New Roman" panose="02020603050405020304" pitchFamily="18" charset="0"/>
                        </a:rPr>
                        <a:t>、伸縮装置数減</a:t>
                      </a:r>
                      <a:endParaRPr lang="ja-JP" sz="1200" kern="100" dirty="0">
                        <a:effectLst/>
                        <a:latin typeface="+mn-ea"/>
                        <a:ea typeface="+mn-ea"/>
                        <a:cs typeface="Times New Roman" panose="02020603050405020304" pitchFamily="18" charset="0"/>
                      </a:endParaRPr>
                    </a:p>
                    <a:p>
                      <a:pPr algn="just">
                        <a:spcAft>
                          <a:spcPts val="0"/>
                        </a:spcAft>
                      </a:pPr>
                      <a:r>
                        <a:rPr lang="ja-JP" sz="1200" b="1" kern="100" dirty="0">
                          <a:solidFill>
                            <a:srgbClr val="FF0000"/>
                          </a:solidFill>
                          <a:effectLst/>
                          <a:latin typeface="+mn-ea"/>
                          <a:ea typeface="+mn-ea"/>
                          <a:cs typeface="Times New Roman" panose="02020603050405020304" pitchFamily="18" charset="0"/>
                        </a:rPr>
                        <a:t>新工法</a:t>
                      </a:r>
                      <a:r>
                        <a:rPr lang="ja-JP" sz="1200" b="1" kern="100" dirty="0" smtClean="0">
                          <a:solidFill>
                            <a:srgbClr val="FF0000"/>
                          </a:solidFill>
                          <a:effectLst/>
                          <a:latin typeface="+mn-ea"/>
                          <a:ea typeface="+mn-ea"/>
                          <a:cs typeface="Times New Roman" panose="02020603050405020304" pitchFamily="18" charset="0"/>
                        </a:rPr>
                        <a:t>採用</a:t>
                      </a:r>
                      <a:r>
                        <a:rPr lang="ja-JP" altLang="en-US" sz="1200" kern="100" dirty="0" smtClean="0">
                          <a:effectLst/>
                          <a:latin typeface="+mn-ea"/>
                          <a:ea typeface="+mn-ea"/>
                          <a:cs typeface="Times New Roman" panose="02020603050405020304" pitchFamily="18" charset="0"/>
                        </a:rPr>
                        <a:t>により、</a:t>
                      </a:r>
                      <a:r>
                        <a:rPr lang="ja-JP" sz="1200" kern="100" dirty="0" smtClean="0">
                          <a:effectLst/>
                          <a:latin typeface="+mn-ea"/>
                          <a:ea typeface="+mn-ea"/>
                          <a:cs typeface="Times New Roman" panose="02020603050405020304" pitchFamily="18" charset="0"/>
                        </a:rPr>
                        <a:t>支承数減</a:t>
                      </a:r>
                      <a:endParaRPr kumimoji="1" lang="ja-JP" altLang="en-US" sz="1200" b="0" dirty="0" smtClean="0">
                        <a:solidFill>
                          <a:schemeClr val="tx1"/>
                        </a:solidFill>
                      </a:endParaRPr>
                    </a:p>
                    <a:p>
                      <a:pPr algn="just">
                        <a:spcAft>
                          <a:spcPts val="0"/>
                        </a:spcAft>
                      </a:pPr>
                      <a:endParaRPr lang="ja-JP" sz="12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6632">
                <a:tc>
                  <a:txBody>
                    <a:bodyPr/>
                    <a:lstStyle/>
                    <a:p>
                      <a:pPr algn="just">
                        <a:spcAft>
                          <a:spcPts val="0"/>
                        </a:spcAft>
                      </a:pPr>
                      <a:r>
                        <a:rPr lang="ja-JP" altLang="en-US" sz="1400" kern="100" dirty="0" smtClean="0">
                          <a:effectLst/>
                          <a:latin typeface="+mn-ea"/>
                          <a:ea typeface="+mn-ea"/>
                          <a:cs typeface="Times New Roman" panose="02020603050405020304" pitchFamily="18" charset="0"/>
                        </a:rPr>
                        <a:t>第三者被害の減少</a:t>
                      </a:r>
                      <a:endParaRPr lang="en-US" altLang="ja-JP" sz="1400" kern="100" dirty="0" smtClean="0">
                        <a:effectLst/>
                        <a:latin typeface="+mn-ea"/>
                        <a:ea typeface="+mn-ea"/>
                        <a:cs typeface="Times New Roman" panose="02020603050405020304" pitchFamily="18" charset="0"/>
                      </a:endParaRPr>
                    </a:p>
                    <a:p>
                      <a:pPr algn="just">
                        <a:spcAft>
                          <a:spcPts val="0"/>
                        </a:spcAft>
                      </a:pPr>
                      <a:r>
                        <a:rPr lang="ja-JP" altLang="en-US" sz="1400" kern="100" dirty="0" smtClean="0">
                          <a:effectLst/>
                          <a:latin typeface="+mn-ea"/>
                          <a:ea typeface="+mn-ea"/>
                          <a:cs typeface="Times New Roman" panose="02020603050405020304" pitchFamily="18" charset="0"/>
                        </a:rPr>
                        <a:t>（安全性及び</a:t>
                      </a:r>
                      <a:endParaRPr lang="en-US" altLang="ja-JP" sz="1400" kern="100" dirty="0" smtClean="0">
                        <a:effectLst/>
                        <a:latin typeface="+mn-ea"/>
                        <a:ea typeface="+mn-ea"/>
                        <a:cs typeface="Times New Roman" panose="02020603050405020304" pitchFamily="18" charset="0"/>
                      </a:endParaRPr>
                    </a:p>
                    <a:p>
                      <a:pPr algn="just">
                        <a:spcAft>
                          <a:spcPts val="0"/>
                        </a:spcAft>
                      </a:pPr>
                      <a:r>
                        <a:rPr lang="ja-JP" altLang="en-US" sz="1400" kern="100" baseline="0" dirty="0" smtClean="0">
                          <a:effectLst/>
                          <a:latin typeface="+mn-ea"/>
                          <a:ea typeface="+mn-ea"/>
                          <a:cs typeface="Times New Roman" panose="02020603050405020304" pitchFamily="18" charset="0"/>
                        </a:rPr>
                        <a:t> </a:t>
                      </a:r>
                      <a:r>
                        <a:rPr lang="ja-JP" altLang="en-US" sz="1400" kern="100" dirty="0" smtClean="0">
                          <a:effectLst/>
                          <a:latin typeface="+mn-ea"/>
                          <a:ea typeface="+mn-ea"/>
                          <a:cs typeface="Times New Roman" panose="02020603050405020304" pitchFamily="18" charset="0"/>
                        </a:rPr>
                        <a:t>維持管理性の向上）</a:t>
                      </a:r>
                      <a:endParaRPr lang="ja-JP" sz="1400" kern="100" dirty="0">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kumimoji="1" lang="ja-JP" altLang="en-US" sz="1200" b="0" dirty="0" smtClean="0">
                          <a:solidFill>
                            <a:schemeClr val="tx1"/>
                          </a:solidFill>
                        </a:rPr>
                        <a:t>壁高欄側壁、床板下面のコンクリートの剥落</a:t>
                      </a:r>
                      <a:endParaRPr kumimoji="1" lang="en-US" altLang="ja-JP" sz="1200" b="0" dirty="0" smtClean="0">
                        <a:solidFill>
                          <a:schemeClr val="tx1"/>
                        </a:solidFill>
                      </a:endParaRPr>
                    </a:p>
                    <a:p>
                      <a:r>
                        <a:rPr kumimoji="1" lang="ja-JP" altLang="en-US" sz="1200" b="0" dirty="0" smtClean="0">
                          <a:solidFill>
                            <a:schemeClr val="tx1"/>
                          </a:solidFill>
                        </a:rPr>
                        <a:t>　⇒　第三者被害の発生</a:t>
                      </a:r>
                      <a:endParaRPr kumimoji="1" lang="en-US" altLang="ja-JP" sz="1200" b="0" dirty="0" smtClean="0">
                        <a:solidFill>
                          <a:schemeClr val="tx1"/>
                        </a:solidFill>
                      </a:endParaRPr>
                    </a:p>
                    <a:p>
                      <a:r>
                        <a:rPr kumimoji="1" lang="ja-JP" altLang="en-US" sz="1200" b="0" dirty="0" smtClean="0">
                          <a:solidFill>
                            <a:schemeClr val="tx1"/>
                          </a:solidFill>
                        </a:rPr>
                        <a:t>　　　</a:t>
                      </a:r>
                      <a:r>
                        <a:rPr kumimoji="1" lang="ja-JP" altLang="en-US" sz="1200" b="0" baseline="0" dirty="0" smtClean="0">
                          <a:solidFill>
                            <a:schemeClr val="tx1"/>
                          </a:solidFill>
                        </a:rPr>
                        <a:t> </a:t>
                      </a:r>
                      <a:r>
                        <a:rPr kumimoji="1" lang="ja-JP" altLang="en-US" sz="1200" b="0" dirty="0" smtClean="0">
                          <a:solidFill>
                            <a:schemeClr val="tx1"/>
                          </a:solidFill>
                        </a:rPr>
                        <a:t>防護対策は、点検コスト</a:t>
                      </a:r>
                      <a:r>
                        <a:rPr kumimoji="1" lang="en-US" altLang="ja-JP" sz="1200" b="0" dirty="0" smtClean="0">
                          <a:solidFill>
                            <a:schemeClr val="tx1"/>
                          </a:solidFill>
                        </a:rPr>
                        <a:t>+</a:t>
                      </a:r>
                      <a:r>
                        <a:rPr kumimoji="1" lang="ja-JP" altLang="en-US" sz="1200" b="0" dirty="0" smtClean="0">
                          <a:solidFill>
                            <a:schemeClr val="tx1"/>
                          </a:solidFill>
                        </a:rPr>
                        <a:t>補修コストの</a:t>
                      </a:r>
                      <a:endParaRPr kumimoji="1" lang="en-US" altLang="ja-JP" sz="1200" b="0" dirty="0" smtClean="0">
                        <a:solidFill>
                          <a:schemeClr val="tx1"/>
                        </a:solidFill>
                      </a:endParaRPr>
                    </a:p>
                    <a:p>
                      <a:r>
                        <a:rPr kumimoji="1" lang="ja-JP" altLang="en-US" sz="1200" b="0" dirty="0" smtClean="0">
                          <a:solidFill>
                            <a:schemeClr val="tx1"/>
                          </a:solidFill>
                        </a:rPr>
                        <a:t>　　　 増大要因</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更新に伴う高品質な橋梁の完成</a:t>
                      </a:r>
                      <a:endParaRPr kumimoji="1" lang="en-US" altLang="ja-JP" sz="1200" b="0" dirty="0" smtClean="0">
                        <a:solidFill>
                          <a:schemeClr val="tx1"/>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道路利用者、第三者への安全性が向上、</a:t>
                      </a:r>
                      <a:endParaRPr kumimoji="1" lang="en-US" altLang="ja-JP" sz="1200" b="0" dirty="0" smtClean="0">
                        <a:solidFill>
                          <a:schemeClr val="tx1"/>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かつ点検コスト</a:t>
                      </a:r>
                      <a:r>
                        <a:rPr kumimoji="1" lang="en-US" altLang="ja-JP" sz="1200" b="0" dirty="0" smtClean="0">
                          <a:solidFill>
                            <a:schemeClr val="tx1"/>
                          </a:solidFill>
                        </a:rPr>
                        <a:t>+</a:t>
                      </a:r>
                      <a:r>
                        <a:rPr kumimoji="1" lang="ja-JP" altLang="en-US" sz="1200" b="0" dirty="0" smtClean="0">
                          <a:solidFill>
                            <a:schemeClr val="tx1"/>
                          </a:solidFill>
                        </a:rPr>
                        <a:t>補修コストを縮減</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 name="正方形/長方形 19"/>
          <p:cNvSpPr/>
          <p:nvPr/>
        </p:nvSpPr>
        <p:spPr>
          <a:xfrm>
            <a:off x="6693793" y="5390211"/>
            <a:ext cx="1615416" cy="22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693793" y="5340474"/>
            <a:ext cx="864096" cy="261610"/>
          </a:xfrm>
          <a:prstGeom prst="rect">
            <a:avLst/>
          </a:prstGeom>
          <a:noFill/>
        </p:spPr>
        <p:txBody>
          <a:bodyPr wrap="square" rtlCol="0">
            <a:spAutoFit/>
          </a:bodyPr>
          <a:lstStyle/>
          <a:p>
            <a:r>
              <a:rPr kumimoji="1" lang="en-US" altLang="ja-JP" sz="1100" dirty="0" smtClean="0"/>
              <a:t>SCBR</a:t>
            </a:r>
            <a:r>
              <a:rPr kumimoji="1" lang="ja-JP" altLang="en-US" sz="1100" dirty="0" smtClean="0"/>
              <a:t>工法</a:t>
            </a:r>
            <a:endParaRPr kumimoji="1" lang="en-US" altLang="ja-JP" sz="1100" dirty="0" smtClean="0"/>
          </a:p>
        </p:txBody>
      </p:sp>
      <p:sp>
        <p:nvSpPr>
          <p:cNvPr id="15" name="フッター プレースホルダー 2"/>
          <p:cNvSpPr>
            <a:spLocks noGrp="1"/>
          </p:cNvSpPr>
          <p:nvPr>
            <p:ph type="ftr" sz="quarter" idx="11"/>
          </p:nvPr>
        </p:nvSpPr>
        <p:spPr>
          <a:xfrm>
            <a:off x="5220000" y="6372000"/>
            <a:ext cx="3505200" cy="365760"/>
          </a:xfrm>
        </p:spPr>
        <p:txBody>
          <a:bodyPr/>
          <a:lstStyle/>
          <a:p>
            <a:r>
              <a:rPr kumimoji="1" lang="ja-JP" altLang="en-US" dirty="0" smtClean="0"/>
              <a:t>資料２</a:t>
            </a:r>
            <a:endParaRPr kumimoji="1" lang="ja-JP" altLang="en-US" dirty="0"/>
          </a:p>
        </p:txBody>
      </p:sp>
    </p:spTree>
    <p:extLst>
      <p:ext uri="{BB962C8B-B14F-4D97-AF65-F5344CB8AC3E}">
        <p14:creationId xmlns:p14="http://schemas.microsoft.com/office/powerpoint/2010/main" val="21850761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230832" y="215144"/>
            <a:ext cx="8716202" cy="914400"/>
          </a:xfrm>
        </p:spPr>
        <p:txBody>
          <a:bodyPr>
            <a:noAutofit/>
          </a:bodyPr>
          <a:lstStyle/>
          <a:p>
            <a:pPr lvl="0"/>
            <a:r>
              <a:rPr lang="ja-JP" altLang="en-US" sz="2800" dirty="0">
                <a:solidFill>
                  <a:schemeClr val="tx1"/>
                </a:solidFill>
                <a:latin typeface="HGSｺﾞｼｯｸM" panose="020B0600000000000000" pitchFamily="50" charset="-128"/>
                <a:ea typeface="HGSｺﾞｼｯｸM" panose="020B0600000000000000" pitchFamily="50" charset="-128"/>
              </a:rPr>
              <a:t>３．</a:t>
            </a:r>
            <a:r>
              <a:rPr lang="ja-JP" altLang="en-US" sz="2800" dirty="0" smtClean="0">
                <a:solidFill>
                  <a:schemeClr val="tx1"/>
                </a:solidFill>
                <a:latin typeface="HGSｺﾞｼｯｸM" panose="020B0600000000000000" pitchFamily="50" charset="-128"/>
                <a:ea typeface="HGSｺﾞｼｯｸM" panose="020B0600000000000000" pitchFamily="50" charset="-128"/>
              </a:rPr>
              <a:t>更新におけるメリット　</a:t>
            </a:r>
            <a:r>
              <a:rPr lang="en-US" altLang="ja-JP" sz="2800" dirty="0" smtClean="0">
                <a:solidFill>
                  <a:schemeClr val="tx1"/>
                </a:solidFill>
                <a:latin typeface="HGSｺﾞｼｯｸM" panose="020B0600000000000000" pitchFamily="50" charset="-128"/>
                <a:ea typeface="HGSｺﾞｼｯｸM" panose="020B0600000000000000" pitchFamily="50" charset="-128"/>
              </a:rPr>
              <a:t>(2/2)</a:t>
            </a:r>
            <a:r>
              <a:rPr lang="ja-JP" altLang="en-US" sz="2800" dirty="0" smtClean="0">
                <a:solidFill>
                  <a:schemeClr val="tx1"/>
                </a:solidFill>
                <a:latin typeface="HGSｺﾞｼｯｸM" panose="020B0600000000000000" pitchFamily="50" charset="-128"/>
                <a:ea typeface="HGSｺﾞｼｯｸM" panose="020B0600000000000000" pitchFamily="50" charset="-128"/>
              </a:rPr>
              <a:t>　　　　　　　　　　　　　　　　　　　　　　　　　　　</a:t>
            </a:r>
            <a:endParaRPr lang="ja-JP" altLang="en-US" sz="2400" dirty="0">
              <a:solidFill>
                <a:schemeClr val="tx1"/>
              </a:solidFill>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1152751379"/>
              </p:ext>
            </p:extLst>
          </p:nvPr>
        </p:nvGraphicFramePr>
        <p:xfrm>
          <a:off x="612647" y="1268760"/>
          <a:ext cx="7847787" cy="4940598"/>
        </p:xfrm>
        <a:graphic>
          <a:graphicData uri="http://schemas.openxmlformats.org/drawingml/2006/table">
            <a:tbl>
              <a:tblPr firstRow="1" firstCol="1" bandRow="1"/>
              <a:tblGrid>
                <a:gridCol w="1727105"/>
                <a:gridCol w="3060341"/>
                <a:gridCol w="3060341"/>
              </a:tblGrid>
              <a:tr h="246678">
                <a:tc>
                  <a:txBody>
                    <a:bodyPr/>
                    <a:lstStyle/>
                    <a:p>
                      <a:pPr algn="ctr">
                        <a:spcAft>
                          <a:spcPts val="0"/>
                        </a:spcAft>
                      </a:pPr>
                      <a:r>
                        <a:rPr lang="ja-JP" sz="1400" kern="100" dirty="0">
                          <a:effectLst/>
                          <a:latin typeface="+mn-ea"/>
                          <a:ea typeface="+mn-ea"/>
                          <a:cs typeface="Times New Roman" panose="02020603050405020304" pitchFamily="18" charset="0"/>
                        </a:rPr>
                        <a:t>項目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400" kern="100" dirty="0">
                          <a:effectLst/>
                          <a:latin typeface="+mn-ea"/>
                          <a:ea typeface="+mn-ea"/>
                          <a:cs typeface="Times New Roman" panose="02020603050405020304" pitchFamily="18" charset="0"/>
                        </a:rPr>
                        <a:t>既設における問題点</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400" kern="100" dirty="0">
                          <a:effectLst/>
                          <a:latin typeface="+mn-ea"/>
                          <a:ea typeface="+mn-ea"/>
                          <a:cs typeface="Times New Roman" panose="02020603050405020304" pitchFamily="18" charset="0"/>
                        </a:rPr>
                        <a:t>更新メリット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877">
                <a:tc rowSpan="2">
                  <a:txBody>
                    <a:bodyPr/>
                    <a:lstStyle/>
                    <a:p>
                      <a:pPr algn="just">
                        <a:spcAft>
                          <a:spcPts val="0"/>
                        </a:spcAft>
                      </a:pPr>
                      <a:r>
                        <a:rPr kumimoji="1" lang="ja-JP" sz="1400" kern="100" dirty="0">
                          <a:solidFill>
                            <a:schemeClr val="tx1"/>
                          </a:solidFill>
                          <a:effectLst/>
                          <a:latin typeface="+mn-ea"/>
                          <a:ea typeface="+mn-ea"/>
                          <a:cs typeface="Times New Roman" panose="02020603050405020304" pitchFamily="18" charset="0"/>
                        </a:rPr>
                        <a:t>ユーザーの</a:t>
                      </a:r>
                    </a:p>
                    <a:p>
                      <a:pPr algn="just">
                        <a:spcAft>
                          <a:spcPts val="0"/>
                        </a:spcAft>
                      </a:pPr>
                      <a:r>
                        <a:rPr kumimoji="1" lang="ja-JP" sz="1400" kern="100" dirty="0">
                          <a:solidFill>
                            <a:schemeClr val="tx1"/>
                          </a:solidFill>
                          <a:effectLst/>
                          <a:latin typeface="+mn-ea"/>
                          <a:ea typeface="+mn-ea"/>
                          <a:cs typeface="Times New Roman" panose="02020603050405020304" pitchFamily="18" charset="0"/>
                        </a:rPr>
                        <a:t>走行性向上</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路面ひび割れが多く発生</a:t>
                      </a: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a:t>
                      </a:r>
                      <a:r>
                        <a:rPr kumimoji="1" lang="ja-JP" altLang="ja-JP" sz="1400" kern="100" dirty="0" smtClean="0">
                          <a:solidFill>
                            <a:schemeClr val="tx1"/>
                          </a:solidFill>
                          <a:effectLst/>
                          <a:latin typeface="+mn-ea"/>
                          <a:ea typeface="+mn-ea"/>
                          <a:cs typeface="Times New Roman" panose="02020603050405020304" pitchFamily="18" charset="0"/>
                        </a:rPr>
                        <a:t>　</a:t>
                      </a:r>
                      <a:r>
                        <a:rPr kumimoji="1" lang="ja-JP" altLang="en-US" sz="1400" kern="100" dirty="0" smtClean="0">
                          <a:solidFill>
                            <a:schemeClr val="tx1"/>
                          </a:solidFill>
                          <a:effectLst/>
                          <a:latin typeface="+mn-ea"/>
                          <a:ea typeface="+mn-ea"/>
                          <a:cs typeface="Times New Roman" panose="02020603050405020304" pitchFamily="18" charset="0"/>
                        </a:rPr>
                        <a:t>掛け違い部多数、埋設ジョイント　</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a:t>
                      </a:r>
                      <a:r>
                        <a:rPr kumimoji="1" lang="ja-JP" altLang="en-US" sz="1400" kern="100" baseline="0" dirty="0" smtClean="0">
                          <a:solidFill>
                            <a:schemeClr val="tx1"/>
                          </a:solidFill>
                          <a:effectLst/>
                          <a:latin typeface="+mn-ea"/>
                          <a:ea typeface="+mn-ea"/>
                          <a:cs typeface="Times New Roman" panose="02020603050405020304" pitchFamily="18" charset="0"/>
                        </a:rPr>
                        <a:t> </a:t>
                      </a:r>
                      <a:r>
                        <a:rPr kumimoji="1" lang="ja-JP" altLang="en-US" sz="1400" kern="100" dirty="0" smtClean="0">
                          <a:solidFill>
                            <a:schemeClr val="tx1"/>
                          </a:solidFill>
                          <a:effectLst/>
                          <a:latin typeface="+mn-ea"/>
                          <a:ea typeface="+mn-ea"/>
                          <a:cs typeface="Times New Roman" panose="02020603050405020304" pitchFamily="18" charset="0"/>
                        </a:rPr>
                        <a:t>で対応するも破損が顕著</a:t>
                      </a:r>
                    </a:p>
                    <a:p>
                      <a:pPr algn="just">
                        <a:spcAft>
                          <a:spcPts val="0"/>
                        </a:spcAft>
                      </a:pPr>
                      <a:endParaRPr kumimoji="1" lang="ja-JP" altLang="en-US" sz="1400" kern="100" dirty="0" smtClean="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kumimoji="1" lang="ja-JP" sz="1400" kern="100" dirty="0">
                          <a:solidFill>
                            <a:schemeClr val="tx1"/>
                          </a:solidFill>
                          <a:effectLst/>
                          <a:latin typeface="+mn-ea"/>
                          <a:ea typeface="+mn-ea"/>
                          <a:cs typeface="Times New Roman" panose="02020603050405020304" pitchFamily="18" charset="0"/>
                        </a:rPr>
                        <a:t>連続橋に更新することに</a:t>
                      </a:r>
                      <a:r>
                        <a:rPr kumimoji="1" lang="ja-JP" sz="1400" kern="100" dirty="0" smtClean="0">
                          <a:solidFill>
                            <a:schemeClr val="tx1"/>
                          </a:solidFill>
                          <a:effectLst/>
                          <a:latin typeface="+mn-ea"/>
                          <a:ea typeface="+mn-ea"/>
                          <a:cs typeface="Times New Roman" panose="02020603050405020304" pitchFamily="18" charset="0"/>
                        </a:rPr>
                        <a:t>より、伸縮</a:t>
                      </a:r>
                      <a:r>
                        <a:rPr kumimoji="1" lang="ja-JP" sz="1400" kern="100" dirty="0">
                          <a:solidFill>
                            <a:schemeClr val="tx1"/>
                          </a:solidFill>
                          <a:effectLst/>
                          <a:latin typeface="+mn-ea"/>
                          <a:ea typeface="+mn-ea"/>
                          <a:cs typeface="Times New Roman" panose="02020603050405020304" pitchFamily="18" charset="0"/>
                        </a:rPr>
                        <a:t>装置数の大幅な減</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4154">
                <a:tc vMerge="1">
                  <a:txBody>
                    <a:bodyPr/>
                    <a:lstStyle/>
                    <a:p>
                      <a:endParaRPr kumimoji="1" lang="ja-JP" altLang="en-US"/>
                    </a:p>
                  </a:txBody>
                  <a:tcPr/>
                </a:tc>
                <a:tc>
                  <a:txBody>
                    <a:bodyPr/>
                    <a:lstStyle/>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渋滞の発生</a:t>
                      </a: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　ラ</a:t>
                      </a:r>
                      <a:r>
                        <a:rPr kumimoji="1" lang="ja-JP" altLang="ja-JP" sz="1400" kern="100" dirty="0" smtClean="0">
                          <a:solidFill>
                            <a:schemeClr val="tx1"/>
                          </a:solidFill>
                          <a:effectLst/>
                          <a:latin typeface="+mn-ea"/>
                          <a:ea typeface="+mn-ea"/>
                          <a:cs typeface="Times New Roman" panose="02020603050405020304" pitchFamily="18" charset="0"/>
                        </a:rPr>
                        <a:t>ンプの縦断勾配がきつい</a:t>
                      </a:r>
                      <a:r>
                        <a:rPr kumimoji="1" lang="ja-JP" altLang="en-US" sz="1400" kern="100" dirty="0" smtClean="0">
                          <a:solidFill>
                            <a:schemeClr val="tx1"/>
                          </a:solidFill>
                          <a:effectLst/>
                          <a:latin typeface="+mn-ea"/>
                          <a:ea typeface="+mn-ea"/>
                          <a:cs typeface="Times New Roman" panose="02020603050405020304" pitchFamily="18" charset="0"/>
                        </a:rPr>
                        <a:t>シフト</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en-US" altLang="ja-JP" sz="1400" kern="100" dirty="0" smtClean="0">
                          <a:solidFill>
                            <a:schemeClr val="tx1"/>
                          </a:solidFill>
                          <a:effectLst/>
                          <a:latin typeface="+mn-ea"/>
                          <a:ea typeface="+mn-ea"/>
                          <a:cs typeface="Times New Roman" panose="02020603050405020304" pitchFamily="18" charset="0"/>
                        </a:rPr>
                        <a:t>       </a:t>
                      </a:r>
                      <a:r>
                        <a:rPr kumimoji="1" lang="ja-JP" altLang="en-US" sz="1400" kern="100" dirty="0" smtClean="0">
                          <a:solidFill>
                            <a:schemeClr val="tx1"/>
                          </a:solidFill>
                          <a:effectLst/>
                          <a:latin typeface="+mn-ea"/>
                          <a:ea typeface="+mn-ea"/>
                          <a:cs typeface="Times New Roman" panose="02020603050405020304" pitchFamily="18" charset="0"/>
                        </a:rPr>
                        <a:t>長、加速長不足による車線規制</a:t>
                      </a:r>
                    </a:p>
                    <a:p>
                      <a:pPr algn="just">
                        <a:spcAft>
                          <a:spcPts val="0"/>
                        </a:spcAft>
                      </a:pPr>
                      <a:endParaRPr kumimoji="1" lang="ja-JP" sz="1400"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1400" kern="100" dirty="0" smtClean="0">
                          <a:solidFill>
                            <a:schemeClr val="tx1"/>
                          </a:solidFill>
                          <a:effectLst/>
                          <a:latin typeface="+mn-ea"/>
                          <a:ea typeface="+mn-ea"/>
                          <a:cs typeface="Times New Roman" panose="02020603050405020304" pitchFamily="18" charset="0"/>
                        </a:rPr>
                        <a:t>更新とともに、ランプ橋の</a:t>
                      </a:r>
                      <a:r>
                        <a:rPr kumimoji="1" lang="ja-JP" altLang="en-US" sz="1400" kern="100" dirty="0" smtClean="0">
                          <a:solidFill>
                            <a:schemeClr val="tx1"/>
                          </a:solidFill>
                          <a:effectLst/>
                          <a:latin typeface="+mn-ea"/>
                          <a:ea typeface="+mn-ea"/>
                          <a:cs typeface="Times New Roman" panose="02020603050405020304" pitchFamily="18" charset="0"/>
                        </a:rPr>
                        <a:t>改良により、</a:t>
                      </a:r>
                      <a:r>
                        <a:rPr kumimoji="1" lang="ja-JP" altLang="ja-JP" sz="1400" kern="100" dirty="0" smtClean="0">
                          <a:solidFill>
                            <a:schemeClr val="tx1"/>
                          </a:solidFill>
                          <a:effectLst/>
                          <a:latin typeface="+mn-ea"/>
                          <a:ea typeface="+mn-ea"/>
                          <a:cs typeface="Times New Roman" panose="02020603050405020304" pitchFamily="18" charset="0"/>
                        </a:rPr>
                        <a:t>縦断勾配</a:t>
                      </a:r>
                      <a:r>
                        <a:rPr kumimoji="1" lang="ja-JP" altLang="en-US" sz="1400" kern="100" dirty="0" smtClean="0">
                          <a:solidFill>
                            <a:schemeClr val="tx1"/>
                          </a:solidFill>
                          <a:effectLst/>
                          <a:latin typeface="+mn-ea"/>
                          <a:ea typeface="+mn-ea"/>
                          <a:cs typeface="Times New Roman" panose="02020603050405020304" pitchFamily="18" charset="0"/>
                        </a:rPr>
                        <a:t>の緩和、必要延長</a:t>
                      </a:r>
                      <a:r>
                        <a:rPr kumimoji="1" lang="ja-JP" altLang="ja-JP" sz="1400" kern="100" dirty="0" smtClean="0">
                          <a:solidFill>
                            <a:schemeClr val="tx1"/>
                          </a:solidFill>
                          <a:effectLst/>
                          <a:latin typeface="+mn-ea"/>
                          <a:ea typeface="+mn-ea"/>
                          <a:cs typeface="Times New Roman" panose="02020603050405020304" pitchFamily="18" charset="0"/>
                        </a:rPr>
                        <a:t>を</a:t>
                      </a:r>
                      <a:r>
                        <a:rPr kumimoji="1" lang="ja-JP" altLang="en-US" sz="1400" kern="100" dirty="0" smtClean="0">
                          <a:solidFill>
                            <a:schemeClr val="tx1"/>
                          </a:solidFill>
                          <a:effectLst/>
                          <a:latin typeface="+mn-ea"/>
                          <a:ea typeface="+mn-ea"/>
                          <a:cs typeface="Times New Roman" panose="02020603050405020304" pitchFamily="18" charset="0"/>
                        </a:rPr>
                        <a:t>確保し</a:t>
                      </a:r>
                      <a:r>
                        <a:rPr kumimoji="1" lang="ja-JP" altLang="ja-JP" sz="1400" kern="100" dirty="0" smtClean="0">
                          <a:solidFill>
                            <a:schemeClr val="tx1"/>
                          </a:solidFill>
                          <a:effectLst/>
                          <a:latin typeface="+mn-ea"/>
                          <a:ea typeface="+mn-ea"/>
                          <a:cs typeface="Times New Roman" panose="02020603050405020304" pitchFamily="18" charset="0"/>
                        </a:rPr>
                        <a:t>渋滞を</a:t>
                      </a:r>
                      <a:r>
                        <a:rPr kumimoji="1" lang="ja-JP" altLang="en-US" sz="1400" kern="100" dirty="0" smtClean="0">
                          <a:solidFill>
                            <a:schemeClr val="tx1"/>
                          </a:solidFill>
                          <a:effectLst/>
                          <a:latin typeface="+mn-ea"/>
                          <a:ea typeface="+mn-ea"/>
                          <a:cs typeface="Times New Roman" panose="02020603050405020304" pitchFamily="18" charset="0"/>
                        </a:rPr>
                        <a:t>緩和</a:t>
                      </a:r>
                      <a:endParaRPr kumimoji="1" lang="ja-JP" altLang="ja-JP" sz="1400" kern="100" dirty="0" smtClean="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877">
                <a:tc rowSpan="2">
                  <a:txBody>
                    <a:bodyPr/>
                    <a:lstStyle/>
                    <a:p>
                      <a:pPr algn="just">
                        <a:spcAft>
                          <a:spcPts val="0"/>
                        </a:spcAft>
                      </a:pPr>
                      <a:r>
                        <a:rPr kumimoji="1" lang="ja-JP" sz="1400" kern="100" dirty="0">
                          <a:solidFill>
                            <a:schemeClr val="tx1"/>
                          </a:solidFill>
                          <a:effectLst/>
                          <a:latin typeface="+mn-ea"/>
                          <a:ea typeface="+mn-ea"/>
                          <a:cs typeface="Times New Roman" panose="02020603050405020304" pitchFamily="18" charset="0"/>
                        </a:rPr>
                        <a:t>環境との調和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騒音が環境基準（夜間６５ｄｂ）を超過（要請限度夜間</a:t>
                      </a:r>
                      <a:r>
                        <a:rPr kumimoji="1" lang="en-US" altLang="ja-JP" sz="1400" kern="100" dirty="0" smtClean="0">
                          <a:solidFill>
                            <a:schemeClr val="tx1"/>
                          </a:solidFill>
                          <a:effectLst/>
                          <a:latin typeface="+mn-ea"/>
                          <a:ea typeface="+mn-ea"/>
                          <a:cs typeface="Times New Roman" panose="02020603050405020304" pitchFamily="18" charset="0"/>
                        </a:rPr>
                        <a:t>70</a:t>
                      </a:r>
                      <a:r>
                        <a:rPr kumimoji="1" lang="ja-JP" altLang="en-US" sz="1400" kern="100" dirty="0" smtClean="0">
                          <a:solidFill>
                            <a:schemeClr val="tx1"/>
                          </a:solidFill>
                          <a:effectLst/>
                          <a:latin typeface="+mn-ea"/>
                          <a:ea typeface="+mn-ea"/>
                          <a:cs typeface="Times New Roman" panose="02020603050405020304" pitchFamily="18" charset="0"/>
                        </a:rPr>
                        <a:t>ｄｂは満足）（低騒音舗装済み）</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　耐力不足により既設橋への遮音</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en-US" altLang="ja-JP" sz="1400" kern="100" dirty="0" smtClean="0">
                          <a:solidFill>
                            <a:schemeClr val="tx1"/>
                          </a:solidFill>
                          <a:effectLst/>
                          <a:latin typeface="+mn-ea"/>
                          <a:ea typeface="+mn-ea"/>
                          <a:cs typeface="Times New Roman" panose="02020603050405020304" pitchFamily="18" charset="0"/>
                        </a:rPr>
                        <a:t>       </a:t>
                      </a:r>
                      <a:r>
                        <a:rPr kumimoji="1" lang="ja-JP" altLang="en-US" sz="1400" kern="100" dirty="0" smtClean="0">
                          <a:solidFill>
                            <a:schemeClr val="tx1"/>
                          </a:solidFill>
                          <a:effectLst/>
                          <a:latin typeface="+mn-ea"/>
                          <a:ea typeface="+mn-ea"/>
                          <a:cs typeface="Times New Roman" panose="02020603050405020304" pitchFamily="18" charset="0"/>
                        </a:rPr>
                        <a:t>壁取り付けが困難</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endParaRPr kumimoji="1" lang="ja-JP" altLang="ja-JP" sz="1400" kern="100" dirty="0" smtClean="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kern="100" dirty="0" smtClean="0">
                          <a:solidFill>
                            <a:schemeClr val="tx1"/>
                          </a:solidFill>
                          <a:effectLst/>
                          <a:latin typeface="+mn-ea"/>
                          <a:ea typeface="+mn-ea"/>
                          <a:cs typeface="Times New Roman" panose="02020603050405020304" pitchFamily="18" charset="0"/>
                        </a:rPr>
                        <a:t>新基準で更新することで、遮音壁を設置することが可能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877">
                <a:tc vMerge="1">
                  <a:txBody>
                    <a:bodyPr/>
                    <a:lstStyle/>
                    <a:p>
                      <a:endParaRPr kumimoji="1" lang="ja-JP" altLang="en-US"/>
                    </a:p>
                  </a:txBody>
                  <a:tcPr/>
                </a:tc>
                <a:tc>
                  <a:txBody>
                    <a:bodyPr/>
                    <a:lstStyle/>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うるおいのある良好な都市景観とミスマッチ</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　漏水及び補修・補強の後や落橋 </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en-US" altLang="ja-JP" sz="1400" kern="100" dirty="0" smtClean="0">
                          <a:solidFill>
                            <a:schemeClr val="tx1"/>
                          </a:solidFill>
                          <a:effectLst/>
                          <a:latin typeface="+mn-ea"/>
                          <a:ea typeface="+mn-ea"/>
                          <a:cs typeface="Times New Roman" panose="02020603050405020304" pitchFamily="18" charset="0"/>
                        </a:rPr>
                        <a:t>        </a:t>
                      </a:r>
                      <a:r>
                        <a:rPr kumimoji="1" lang="ja-JP" altLang="en-US" sz="1400" kern="100" dirty="0" smtClean="0">
                          <a:solidFill>
                            <a:schemeClr val="tx1"/>
                          </a:solidFill>
                          <a:effectLst/>
                          <a:latin typeface="+mn-ea"/>
                          <a:ea typeface="+mn-ea"/>
                          <a:cs typeface="Times New Roman" panose="02020603050405020304" pitchFamily="18" charset="0"/>
                        </a:rPr>
                        <a:t>防止装置の別付構造など見栄え</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en-US" altLang="ja-JP" sz="1400" kern="100" dirty="0" smtClean="0">
                          <a:solidFill>
                            <a:schemeClr val="tx1"/>
                          </a:solidFill>
                          <a:effectLst/>
                          <a:latin typeface="+mn-ea"/>
                          <a:ea typeface="+mn-ea"/>
                          <a:cs typeface="Times New Roman" panose="02020603050405020304" pitchFamily="18" charset="0"/>
                        </a:rPr>
                        <a:t>        </a:t>
                      </a:r>
                      <a:r>
                        <a:rPr kumimoji="1" lang="ja-JP" altLang="en-US" sz="1400" kern="100" dirty="0" smtClean="0">
                          <a:solidFill>
                            <a:schemeClr val="tx1"/>
                          </a:solidFill>
                          <a:effectLst/>
                          <a:latin typeface="+mn-ea"/>
                          <a:ea typeface="+mn-ea"/>
                          <a:cs typeface="Times New Roman" panose="02020603050405020304" pitchFamily="18" charset="0"/>
                        </a:rPr>
                        <a:t>が悪い。</a:t>
                      </a:r>
                      <a:endParaRPr kumimoji="1" lang="en-US" altLang="ja-JP" sz="1400" kern="100" dirty="0" smtClean="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kern="100" dirty="0" smtClean="0">
                          <a:solidFill>
                            <a:schemeClr val="tx1"/>
                          </a:solidFill>
                          <a:effectLst/>
                          <a:latin typeface="+mn-ea"/>
                          <a:ea typeface="+mn-ea"/>
                          <a:cs typeface="Times New Roman" panose="02020603050405020304" pitchFamily="18" charset="0"/>
                        </a:rPr>
                        <a:t>更新することで景観性と安心感ＵＰ</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4315">
                <a:tc>
                  <a:txBody>
                    <a:bodyPr/>
                    <a:lstStyle/>
                    <a:p>
                      <a:pPr algn="just">
                        <a:spcAft>
                          <a:spcPts val="0"/>
                        </a:spcAft>
                      </a:pPr>
                      <a:r>
                        <a:rPr kumimoji="1" lang="ja-JP" sz="1400" kern="100" dirty="0">
                          <a:solidFill>
                            <a:schemeClr val="tx1"/>
                          </a:solidFill>
                          <a:effectLst/>
                          <a:latin typeface="+mn-ea"/>
                          <a:ea typeface="+mn-ea"/>
                          <a:cs typeface="Times New Roman" panose="02020603050405020304" pitchFamily="18" charset="0"/>
                        </a:rPr>
                        <a:t>予算計画</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更新には多額の予算が必要</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　</a:t>
                      </a:r>
                      <a:r>
                        <a:rPr kumimoji="1" lang="ja-JP" altLang="ja-JP" sz="1400" kern="100" dirty="0" smtClean="0">
                          <a:solidFill>
                            <a:schemeClr val="tx1"/>
                          </a:solidFill>
                          <a:effectLst/>
                          <a:latin typeface="+mn-ea"/>
                          <a:ea typeface="+mn-ea"/>
                          <a:cs typeface="Times New Roman" panose="02020603050405020304" pitchFamily="18" charset="0"/>
                        </a:rPr>
                        <a:t>大幹線道路の高架延長が長</a:t>
                      </a:r>
                      <a:r>
                        <a:rPr kumimoji="1" lang="ja-JP" altLang="en-US" sz="1400" kern="100" dirty="0" smtClean="0">
                          <a:solidFill>
                            <a:schemeClr val="tx1"/>
                          </a:solidFill>
                          <a:effectLst/>
                          <a:latin typeface="+mn-ea"/>
                          <a:ea typeface="+mn-ea"/>
                          <a:cs typeface="Times New Roman" panose="02020603050405020304" pitchFamily="18" charset="0"/>
                        </a:rPr>
                        <a:t>く、　</a:t>
                      </a:r>
                      <a:endParaRPr kumimoji="1" lang="en-US" altLang="ja-JP" sz="1400" kern="100" dirty="0" smtClean="0">
                        <a:solidFill>
                          <a:schemeClr val="tx1"/>
                        </a:solidFill>
                        <a:effectLst/>
                        <a:latin typeface="+mn-ea"/>
                        <a:ea typeface="+mn-ea"/>
                        <a:cs typeface="Times New Roman" panose="02020603050405020304" pitchFamily="18" charset="0"/>
                      </a:endParaRPr>
                    </a:p>
                    <a:p>
                      <a:pPr algn="just">
                        <a:spcAft>
                          <a:spcPts val="0"/>
                        </a:spcAft>
                      </a:pPr>
                      <a:r>
                        <a:rPr kumimoji="1" lang="ja-JP" altLang="en-US" sz="1400" kern="100" dirty="0" smtClean="0">
                          <a:solidFill>
                            <a:schemeClr val="tx1"/>
                          </a:solidFill>
                          <a:effectLst/>
                          <a:latin typeface="+mn-ea"/>
                          <a:ea typeface="+mn-ea"/>
                          <a:cs typeface="Times New Roman" panose="02020603050405020304" pitchFamily="18" charset="0"/>
                        </a:rPr>
                        <a:t>　　　　</a:t>
                      </a:r>
                      <a:r>
                        <a:rPr kumimoji="1" lang="ja-JP" altLang="ja-JP" sz="1400" kern="100" dirty="0" smtClean="0">
                          <a:solidFill>
                            <a:schemeClr val="tx1"/>
                          </a:solidFill>
                          <a:effectLst/>
                          <a:latin typeface="+mn-ea"/>
                          <a:ea typeface="+mn-ea"/>
                          <a:cs typeface="Times New Roman" panose="02020603050405020304" pitchFamily="18" charset="0"/>
                        </a:rPr>
                        <a:t>同時更新は予算制約上困難</a:t>
                      </a:r>
                      <a:r>
                        <a:rPr kumimoji="1" lang="en-US" sz="1400" kern="100" dirty="0">
                          <a:solidFill>
                            <a:schemeClr val="tx1"/>
                          </a:solidFill>
                          <a:effectLst/>
                          <a:latin typeface="+mn-ea"/>
                          <a:ea typeface="+mn-ea"/>
                          <a:cs typeface="Times New Roman" panose="02020603050405020304" pitchFamily="18" charset="0"/>
                        </a:rPr>
                        <a:t> </a:t>
                      </a:r>
                      <a:endParaRPr kumimoji="1" lang="en-US" sz="1400" kern="100" dirty="0" smtClean="0">
                        <a:solidFill>
                          <a:schemeClr val="tx1"/>
                        </a:solidFill>
                        <a:effectLst/>
                        <a:latin typeface="+mn-ea"/>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kern="100" dirty="0" smtClean="0">
                          <a:solidFill>
                            <a:schemeClr val="tx1"/>
                          </a:solidFill>
                          <a:effectLst/>
                          <a:latin typeface="+mn-ea"/>
                          <a:ea typeface="+mn-ea"/>
                          <a:cs typeface="Times New Roman" panose="02020603050405020304" pitchFamily="18" charset="0"/>
                        </a:rPr>
                        <a:t>更新を</a:t>
                      </a:r>
                      <a:r>
                        <a:rPr kumimoji="1" lang="ja-JP" altLang="ja-JP" sz="1400" kern="100" dirty="0" smtClean="0">
                          <a:solidFill>
                            <a:schemeClr val="tx1"/>
                          </a:solidFill>
                          <a:effectLst/>
                          <a:latin typeface="+mn-ea"/>
                          <a:ea typeface="+mn-ea"/>
                          <a:cs typeface="Times New Roman" panose="02020603050405020304" pitchFamily="18" charset="0"/>
                        </a:rPr>
                        <a:t>計画的</a:t>
                      </a:r>
                      <a:r>
                        <a:rPr kumimoji="1" lang="ja-JP" altLang="en-US" sz="1400" kern="100" dirty="0" smtClean="0">
                          <a:solidFill>
                            <a:schemeClr val="tx1"/>
                          </a:solidFill>
                          <a:effectLst/>
                          <a:latin typeface="+mn-ea"/>
                          <a:ea typeface="+mn-ea"/>
                          <a:cs typeface="Times New Roman" panose="02020603050405020304" pitchFamily="18" charset="0"/>
                        </a:rPr>
                        <a:t>スタートさせる</a:t>
                      </a:r>
                      <a:r>
                        <a:rPr kumimoji="1" lang="ja-JP" altLang="ja-JP" sz="1400" kern="100" dirty="0" smtClean="0">
                          <a:solidFill>
                            <a:schemeClr val="tx1"/>
                          </a:solidFill>
                          <a:effectLst/>
                          <a:latin typeface="+mn-ea"/>
                          <a:ea typeface="+mn-ea"/>
                          <a:cs typeface="Times New Roman" panose="02020603050405020304" pitchFamily="18" charset="0"/>
                        </a:rPr>
                        <a:t>ことで、予算の平準化を図る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フッター プレースホルダー 2"/>
          <p:cNvSpPr>
            <a:spLocks noGrp="1"/>
          </p:cNvSpPr>
          <p:nvPr>
            <p:ph type="ftr" sz="quarter" idx="11"/>
          </p:nvPr>
        </p:nvSpPr>
        <p:spPr>
          <a:xfrm>
            <a:off x="5220000" y="6372000"/>
            <a:ext cx="3505200" cy="365760"/>
          </a:xfrm>
        </p:spPr>
        <p:txBody>
          <a:bodyPr/>
          <a:lstStyle/>
          <a:p>
            <a:r>
              <a:rPr kumimoji="1" lang="ja-JP" altLang="en-US" dirty="0" smtClean="0"/>
              <a:t>資料２</a:t>
            </a:r>
            <a:endParaRPr kumimoji="1" lang="ja-JP" altLang="en-US" dirty="0"/>
          </a:p>
        </p:txBody>
      </p:sp>
    </p:spTree>
    <p:extLst>
      <p:ext uri="{BB962C8B-B14F-4D97-AF65-F5344CB8AC3E}">
        <p14:creationId xmlns:p14="http://schemas.microsoft.com/office/powerpoint/2010/main" val="3174707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sp>
        <p:nvSpPr>
          <p:cNvPr id="29" name="テキスト ボックス 28"/>
          <p:cNvSpPr txBox="1"/>
          <p:nvPr/>
        </p:nvSpPr>
        <p:spPr>
          <a:xfrm>
            <a:off x="611560" y="1126485"/>
            <a:ext cx="7776864"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１）目的</a:t>
            </a:r>
          </a:p>
        </p:txBody>
      </p:sp>
      <p:sp>
        <p:nvSpPr>
          <p:cNvPr id="30" name="テキスト ボックス 29"/>
          <p:cNvSpPr txBox="1"/>
          <p:nvPr/>
        </p:nvSpPr>
        <p:spPr>
          <a:xfrm>
            <a:off x="611562" y="1714661"/>
            <a:ext cx="7776862" cy="1569660"/>
          </a:xfrm>
          <a:prstGeom prst="rect">
            <a:avLst/>
          </a:prstGeom>
          <a:noFill/>
        </p:spPr>
        <p:txBody>
          <a:bodyPr wrap="square" rtlCol="0">
            <a:spAutoFit/>
          </a:bodyPr>
          <a:lstStyle/>
          <a:p>
            <a:pPr marL="536575" indent="-536575"/>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○国道</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423</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号または大阪中央環状線にかかる跨線橋の更新は社会的影響が大きく困難。</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536575" indent="-536575"/>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そのため、更新工事に相当する補強方法を検討し、維持管理による対応が可能か検証を行う。</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正方形/長方形 1"/>
          <p:cNvSpPr/>
          <p:nvPr/>
        </p:nvSpPr>
        <p:spPr>
          <a:xfrm>
            <a:off x="1259632" y="4045130"/>
            <a:ext cx="4572000" cy="1200329"/>
          </a:xfrm>
          <a:prstGeom prst="rect">
            <a:avLst/>
          </a:prstGeom>
        </p:spPr>
        <p:txBody>
          <a:bodyPr>
            <a:spAutoFit/>
          </a:bodyPr>
          <a:lstStyle/>
          <a:p>
            <a:pPr fontAlgn="base"/>
            <a:r>
              <a:rPr lang="ja-JP" altLang="en-US" sz="2400" dirty="0">
                <a:latin typeface="HGSｺﾞｼｯｸM" panose="020B0600000000000000" pitchFamily="50" charset="-128"/>
                <a:ea typeface="HGSｺﾞｼｯｸM" panose="020B0600000000000000" pitchFamily="50" charset="-128"/>
              </a:rPr>
              <a:t>対象</a:t>
            </a:r>
            <a:endParaRPr lang="en-US" altLang="ja-JP" sz="2400" dirty="0">
              <a:latin typeface="HGSｺﾞｼｯｸM" panose="020B0600000000000000" pitchFamily="50" charset="-128"/>
              <a:ea typeface="HGSｺﾞｼｯｸM" panose="020B0600000000000000" pitchFamily="50" charset="-128"/>
            </a:endParaRPr>
          </a:p>
          <a:p>
            <a:pPr fontAlgn="base"/>
            <a:r>
              <a:rPr lang="ja-JP"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鋼　</a:t>
            </a:r>
            <a:r>
              <a:rPr lang="ja-JP" altLang="ja-JP" sz="2400" dirty="0">
                <a:latin typeface="HGSｺﾞｼｯｸM" panose="020B0600000000000000" pitchFamily="50" charset="-128"/>
                <a:ea typeface="HGSｺﾞｼｯｸM" panose="020B0600000000000000" pitchFamily="50" charset="-128"/>
              </a:rPr>
              <a:t>橋：</a:t>
            </a:r>
            <a:r>
              <a:rPr lang="ja-JP" altLang="en-US" sz="2400" dirty="0">
                <a:latin typeface="HGSｺﾞｼｯｸM" panose="020B0600000000000000" pitchFamily="50" charset="-128"/>
                <a:ea typeface="HGSｺﾞｼｯｸM" panose="020B0600000000000000" pitchFamily="50" charset="-128"/>
              </a:rPr>
              <a:t>１橋</a:t>
            </a:r>
            <a:endParaRPr lang="ja-JP" altLang="ja-JP" sz="2400" dirty="0">
              <a:latin typeface="HGSｺﾞｼｯｸM" panose="020B0600000000000000" pitchFamily="50" charset="-128"/>
              <a:ea typeface="HGSｺﾞｼｯｸM" panose="020B0600000000000000" pitchFamily="50" charset="-128"/>
            </a:endParaRPr>
          </a:p>
          <a:p>
            <a:pPr fontAlgn="base"/>
            <a:r>
              <a:rPr lang="ja-JP"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ＰＣ</a:t>
            </a:r>
            <a:r>
              <a:rPr lang="ja-JP" altLang="ja-JP" sz="2400" dirty="0">
                <a:latin typeface="HGSｺﾞｼｯｸM" panose="020B0600000000000000" pitchFamily="50" charset="-128"/>
                <a:ea typeface="HGSｺﾞｼｯｸM" panose="020B0600000000000000" pitchFamily="50" charset="-128"/>
              </a:rPr>
              <a:t>橋：</a:t>
            </a:r>
            <a:r>
              <a:rPr lang="ja-JP" altLang="en-US" sz="2400" dirty="0">
                <a:latin typeface="HGSｺﾞｼｯｸM" panose="020B0600000000000000" pitchFamily="50" charset="-128"/>
                <a:ea typeface="HGSｺﾞｼｯｸM" panose="020B0600000000000000" pitchFamily="50" charset="-128"/>
              </a:rPr>
              <a:t>１橋</a:t>
            </a:r>
            <a:endParaRPr lang="en-US" altLang="ja-JP" sz="2400" dirty="0">
              <a:latin typeface="HGSｺﾞｼｯｸM" panose="020B0600000000000000" pitchFamily="50" charset="-128"/>
              <a:ea typeface="HGSｺﾞｼｯｸM" panose="020B0600000000000000" pitchFamily="50" charset="-128"/>
            </a:endParaRPr>
          </a:p>
        </p:txBody>
      </p:sp>
      <p:sp>
        <p:nvSpPr>
          <p:cNvPr id="9"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en-US" altLang="ja-JP" sz="2800"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跨線橋の補修・補強検討</a:t>
            </a:r>
            <a:endParaRPr lang="en-US" altLang="ja-JP" sz="28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１</a:t>
            </a:r>
            <a:r>
              <a:rPr lang="ja-JP" altLang="en-US" sz="2400" dirty="0">
                <a:latin typeface="HGSｺﾞｼｯｸM" panose="020B0600000000000000" pitchFamily="50" charset="-128"/>
                <a:ea typeface="HGSｺﾞｼｯｸM" panose="020B0600000000000000" pitchFamily="50" charset="-128"/>
              </a:rPr>
              <a:t>）前回までの内容　</a:t>
            </a:r>
            <a:r>
              <a:rPr lang="en-US" altLang="ja-JP" sz="2400" dirty="0">
                <a:latin typeface="HGSｺﾞｼｯｸM" panose="020B0600000000000000" pitchFamily="50" charset="-128"/>
                <a:ea typeface="HGSｺﾞｼｯｸM" panose="020B0600000000000000" pitchFamily="50" charset="-128"/>
              </a:rPr>
              <a:t>(1/2)</a:t>
            </a:r>
            <a:endParaRPr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19889019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9"/>
          <p:cNvSpPr>
            <a:spLocks noChangeArrowheads="1"/>
          </p:cNvSpPr>
          <p:nvPr/>
        </p:nvSpPr>
        <p:spPr bwMode="auto">
          <a:xfrm>
            <a:off x="1475656" y="20366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1322700"/>
              </p:ext>
            </p:extLst>
          </p:nvPr>
        </p:nvGraphicFramePr>
        <p:xfrm>
          <a:off x="1026222" y="1712393"/>
          <a:ext cx="7426653" cy="3479994"/>
        </p:xfrm>
        <a:graphic>
          <a:graphicData uri="http://schemas.openxmlformats.org/drawingml/2006/table">
            <a:tbl>
              <a:tblPr/>
              <a:tblGrid>
                <a:gridCol w="978467">
                  <a:extLst>
                    <a:ext uri="{9D8B030D-6E8A-4147-A177-3AD203B41FA5}">
                      <a16:colId xmlns:a16="http://schemas.microsoft.com/office/drawing/2014/main" xmlns="" val="20000"/>
                    </a:ext>
                  </a:extLst>
                </a:gridCol>
                <a:gridCol w="1224136">
                  <a:extLst>
                    <a:ext uri="{9D8B030D-6E8A-4147-A177-3AD203B41FA5}">
                      <a16:colId xmlns:a16="http://schemas.microsoft.com/office/drawing/2014/main" xmlns="" val="20001"/>
                    </a:ext>
                  </a:extLst>
                </a:gridCol>
                <a:gridCol w="435188">
                  <a:extLst>
                    <a:ext uri="{9D8B030D-6E8A-4147-A177-3AD203B41FA5}">
                      <a16:colId xmlns:a16="http://schemas.microsoft.com/office/drawing/2014/main" xmlns="" val="20002"/>
                    </a:ext>
                  </a:extLst>
                </a:gridCol>
                <a:gridCol w="428908">
                  <a:extLst>
                    <a:ext uri="{9D8B030D-6E8A-4147-A177-3AD203B41FA5}">
                      <a16:colId xmlns:a16="http://schemas.microsoft.com/office/drawing/2014/main" xmlns="" val="20003"/>
                    </a:ext>
                  </a:extLst>
                </a:gridCol>
                <a:gridCol w="432048">
                  <a:extLst>
                    <a:ext uri="{9D8B030D-6E8A-4147-A177-3AD203B41FA5}">
                      <a16:colId xmlns:a16="http://schemas.microsoft.com/office/drawing/2014/main" xmlns="" val="20004"/>
                    </a:ext>
                  </a:extLst>
                </a:gridCol>
                <a:gridCol w="496428">
                  <a:extLst>
                    <a:ext uri="{9D8B030D-6E8A-4147-A177-3AD203B41FA5}">
                      <a16:colId xmlns:a16="http://schemas.microsoft.com/office/drawing/2014/main" xmlns="" val="20005"/>
                    </a:ext>
                  </a:extLst>
                </a:gridCol>
                <a:gridCol w="1991316">
                  <a:extLst>
                    <a:ext uri="{9D8B030D-6E8A-4147-A177-3AD203B41FA5}">
                      <a16:colId xmlns:a16="http://schemas.microsoft.com/office/drawing/2014/main" xmlns="" val="20006"/>
                    </a:ext>
                  </a:extLst>
                </a:gridCol>
                <a:gridCol w="752616">
                  <a:extLst>
                    <a:ext uri="{9D8B030D-6E8A-4147-A177-3AD203B41FA5}">
                      <a16:colId xmlns:a16="http://schemas.microsoft.com/office/drawing/2014/main" xmlns="" val="20007"/>
                    </a:ext>
                  </a:extLst>
                </a:gridCol>
                <a:gridCol w="687546">
                  <a:extLst>
                    <a:ext uri="{9D8B030D-6E8A-4147-A177-3AD203B41FA5}">
                      <a16:colId xmlns:a16="http://schemas.microsoft.com/office/drawing/2014/main" xmlns="" val="20008"/>
                    </a:ext>
                  </a:extLst>
                </a:gridCol>
              </a:tblGrid>
              <a:tr h="387035">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路線名</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橋梁名</a:t>
                      </a:r>
                      <a:r>
                        <a:rPr kumimoji="1" lang="en-US" altLang="ja-JP" sz="900" u="none" strike="noStrike" kern="1200" dirty="0">
                          <a:solidFill>
                            <a:schemeClr val="tx1"/>
                          </a:solidFill>
                          <a:effectLst/>
                          <a:latin typeface="+mn-ea"/>
                          <a:ea typeface="+mn-ea"/>
                          <a:cs typeface="+mn-cs"/>
                        </a:rPr>
                        <a:t>(</a:t>
                      </a:r>
                      <a:r>
                        <a:rPr kumimoji="1" lang="ja-JP" altLang="en-US" sz="900" u="none" strike="noStrike" kern="1200" dirty="0">
                          <a:solidFill>
                            <a:schemeClr val="tx1"/>
                          </a:solidFill>
                          <a:effectLst/>
                          <a:latin typeface="+mn-ea"/>
                          <a:ea typeface="+mn-ea"/>
                          <a:cs typeface="+mn-cs"/>
                        </a:rPr>
                        <a:t>変更</a:t>
                      </a:r>
                      <a:r>
                        <a:rPr kumimoji="1" lang="en-US" altLang="ja-JP" sz="900" u="none" strike="noStrike" kern="1200" dirty="0">
                          <a:solidFill>
                            <a:schemeClr val="tx1"/>
                          </a:solidFill>
                          <a:effectLst/>
                          <a:latin typeface="+mn-ea"/>
                          <a:ea typeface="+mn-ea"/>
                          <a:cs typeface="+mn-cs"/>
                        </a:rPr>
                        <a:t>)</a:t>
                      </a:r>
                      <a:endParaRPr kumimoji="1" lang="ja-JP" altLang="en-US" sz="900" u="none" strike="noStrike" kern="1200" dirty="0">
                        <a:solidFill>
                          <a:schemeClr val="tx1"/>
                        </a:solidFill>
                        <a:effectLst/>
                        <a:latin typeface="+mn-ea"/>
                        <a:ea typeface="+mn-ea"/>
                        <a:cs typeface="+mn-cs"/>
                      </a:endParaRP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経過年</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橋長</a:t>
                      </a:r>
                      <a:br>
                        <a:rPr kumimoji="1" lang="ja-JP" altLang="en-US" sz="900" u="none" strike="noStrike" kern="1200" dirty="0">
                          <a:solidFill>
                            <a:schemeClr val="tx1"/>
                          </a:solidFill>
                          <a:effectLst/>
                          <a:latin typeface="+mn-ea"/>
                          <a:ea typeface="+mn-ea"/>
                          <a:cs typeface="+mn-cs"/>
                        </a:rPr>
                      </a:br>
                      <a:r>
                        <a:rPr kumimoji="1" lang="ja-JP" altLang="en-US" sz="900" u="none" strike="noStrike" kern="1200" dirty="0">
                          <a:solidFill>
                            <a:schemeClr val="tx1"/>
                          </a:solidFill>
                          <a:effectLst/>
                          <a:latin typeface="+mn-ea"/>
                          <a:ea typeface="+mn-ea"/>
                          <a:cs typeface="+mn-cs"/>
                        </a:rPr>
                        <a:t>（</a:t>
                      </a:r>
                      <a:r>
                        <a:rPr kumimoji="1" lang="en-US" sz="900" u="none" strike="noStrike" kern="1200" dirty="0">
                          <a:solidFill>
                            <a:schemeClr val="tx1"/>
                          </a:solidFill>
                          <a:effectLst/>
                          <a:latin typeface="+mn-ea"/>
                          <a:ea typeface="+mn-ea"/>
                          <a:cs typeface="+mn-cs"/>
                        </a:rPr>
                        <a:t>ｍ）</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径間数</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橋種</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ja-JP" altLang="en-US" sz="900" u="none" strike="noStrike" kern="1200" dirty="0">
                          <a:solidFill>
                            <a:schemeClr val="tx1"/>
                          </a:solidFill>
                          <a:effectLst/>
                          <a:latin typeface="+mn-ea"/>
                          <a:ea typeface="+mn-ea"/>
                          <a:cs typeface="+mn-cs"/>
                        </a:rPr>
                        <a:t>跨線部</a:t>
                      </a:r>
                      <a:endParaRPr kumimoji="1" lang="en-US" altLang="ja-JP" sz="900" u="none" strike="noStrike" kern="1200" dirty="0">
                        <a:solidFill>
                          <a:schemeClr val="tx1"/>
                        </a:solidFill>
                        <a:effectLst/>
                        <a:latin typeface="+mn-ea"/>
                        <a:ea typeface="+mn-ea"/>
                        <a:cs typeface="+mn-cs"/>
                      </a:endParaRPr>
                    </a:p>
                    <a:p>
                      <a:pPr marL="0" algn="ctr" rtl="0" eaLnBrk="1" fontAlgn="ctr" latinLnBrk="0" hangingPunct="1"/>
                      <a:r>
                        <a:rPr kumimoji="1" lang="ja-JP" altLang="en-US" sz="900" u="none" strike="noStrike" kern="1200" dirty="0">
                          <a:solidFill>
                            <a:schemeClr val="tx1"/>
                          </a:solidFill>
                          <a:effectLst/>
                          <a:latin typeface="+mn-ea"/>
                          <a:ea typeface="+mn-ea"/>
                          <a:cs typeface="+mn-cs"/>
                        </a:rPr>
                        <a:t>形式</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大型車</a:t>
                      </a:r>
                      <a:endParaRPr kumimoji="1" lang="en-US" altLang="zh-TW"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endParaRPr>
                    </a:p>
                    <a:p>
                      <a:pPr marL="0" algn="ctr" rtl="0" eaLnBrk="1" fontAlgn="ctr" latinLnBrk="0" hangingPunct="1"/>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交通量</a:t>
                      </a:r>
                      <a:b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br>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（台</a:t>
                      </a:r>
                      <a:r>
                        <a:rPr kumimoji="1" lang="en-US" altLang="zh-TW"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a:t>
                      </a:r>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日）</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rtl="0" eaLnBrk="1" fontAlgn="ctr" latinLnBrk="0" hangingPunct="1"/>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健全度</a:t>
                      </a:r>
                      <a:b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br>
                      <a:r>
                        <a:rPr kumimoji="1" lang="zh-TW" altLang="en-US" sz="900" u="none" strike="noStrike" kern="1200" dirty="0">
                          <a:solidFill>
                            <a:schemeClr val="tx1"/>
                          </a:solidFill>
                          <a:effectLst/>
                          <a:latin typeface="ＭＳ Ｐゴシック" panose="020B0600070205080204" pitchFamily="50" charset="-128"/>
                          <a:ea typeface="ＭＳ Ｐゴシック" panose="020B0600070205080204" pitchFamily="50" charset="-128"/>
                          <a:cs typeface="+mn-cs"/>
                        </a:rPr>
                        <a:t>（跨線部径間）</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0"/>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奈良跨線橋（南行）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201.6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22.1</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6</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15,022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87.68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1"/>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奈良跨線橋（北行）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197.8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22.9</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6</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15,022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75.27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2"/>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下穂積跨線橋（西行）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440.2</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 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36</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8</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15,022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65.94</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3"/>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下穂積跨線橋（東行）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52</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427.5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36</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8</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15,022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55.25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4"/>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松葉跨線橋（南行）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50</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215.6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10</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35</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5</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17,220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64.25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5"/>
                  </a:ext>
                </a:extLst>
              </a:tr>
              <a:tr h="231333">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松葉跨線橋（北行）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50</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215.6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10</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35</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5</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kumimoji="1" lang="en-US" altLang="ja-JP" sz="1600" b="0" i="0" u="none" strike="noStrike" kern="1200" dirty="0">
                          <a:solidFill>
                            <a:srgbClr val="FF0000"/>
                          </a:solidFill>
                          <a:effectLst/>
                          <a:latin typeface="ＭＳ ゴシック" panose="020B0609070205080204" pitchFamily="49" charset="-128"/>
                          <a:ea typeface="ＭＳ ゴシック" panose="020B0609070205080204" pitchFamily="49" charset="-128"/>
                          <a:cs typeface="+mn-cs"/>
                        </a:rPr>
                        <a:t>17,220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kumimoji="1" lang="en-US" altLang="ja-JP" sz="1600" b="0" i="0" u="none" strike="noStrike" kern="1200" dirty="0">
                          <a:solidFill>
                            <a:srgbClr val="FF0000"/>
                          </a:solidFill>
                          <a:effectLst/>
                          <a:latin typeface="ＭＳ ゴシック" panose="020B0609070205080204" pitchFamily="49" charset="-128"/>
                          <a:ea typeface="ＭＳ ゴシック" panose="020B0609070205080204" pitchFamily="49" charset="-128"/>
                          <a:cs typeface="+mn-cs"/>
                        </a:rPr>
                        <a:t>43.37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6"/>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神武跨線橋（南行）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507.1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23</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57</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13,609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67.63</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7"/>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神武跨線橋（北行）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487.4</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22</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47</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7</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13,609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53.18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8"/>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西大塚跨線橋（南行）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a:solidFill>
                            <a:srgbClr val="000000"/>
                          </a:solidFill>
                          <a:effectLst/>
                          <a:latin typeface="ＭＳ ゴシック" panose="020B0609070205080204" pitchFamily="49" charset="-128"/>
                          <a:ea typeface="ＭＳ ゴシック" panose="020B0609070205080204" pitchFamily="49" charset="-128"/>
                        </a:rPr>
                        <a:t>313.5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34.8</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12</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900" b="0" i="0" u="none" strike="noStrike" dirty="0">
                          <a:solidFill>
                            <a:srgbClr val="000000"/>
                          </a:solidFill>
                          <a:effectLst/>
                          <a:latin typeface="ＭＳ ゴシック" panose="020B0609070205080204" pitchFamily="49" charset="-128"/>
                          <a:ea typeface="ＭＳ ゴシック" panose="020B0609070205080204" pitchFamily="49" charset="-128"/>
                        </a:rPr>
                        <a:t>調書記載無し</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74.57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09"/>
                  </a:ext>
                </a:extLst>
              </a:tr>
              <a:tr h="219415">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西大塚跨線橋（北行）</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317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 鋼Ｉ桁</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34.8</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ｍ、</a:t>
                      </a:r>
                      <a:r>
                        <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rPr>
                        <a:t>12</a:t>
                      </a:r>
                      <a:r>
                        <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en-US" altLang="zh-TW"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900" b="0" i="0" u="none" strike="noStrike" dirty="0">
                          <a:solidFill>
                            <a:srgbClr val="000000"/>
                          </a:solidFill>
                          <a:effectLst/>
                          <a:latin typeface="ＭＳ ゴシック" panose="020B0609070205080204" pitchFamily="49" charset="-128"/>
                          <a:ea typeface="ＭＳ ゴシック" panose="020B0609070205080204" pitchFamily="49" charset="-128"/>
                        </a:rPr>
                        <a:t>調書記載無し</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94.98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xmlns="" val="10010"/>
                  </a:ext>
                </a:extLst>
              </a:tr>
              <a:tr h="219415">
                <a:tc>
                  <a:txBody>
                    <a:bodyPr/>
                    <a:lstStyle/>
                    <a:p>
                      <a:pPr marL="0" algn="l"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423</a:t>
                      </a:r>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号</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l" rtl="0" eaLnBrk="1" fontAlgn="ctr" latinLnBrk="0" hangingPunct="1"/>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桃山台橋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50" b="0" i="0" u="none" strike="noStrike" kern="1200" dirty="0">
                          <a:solidFill>
                            <a:schemeClr val="tx1"/>
                          </a:solidFill>
                          <a:effectLst/>
                          <a:latin typeface="ＭＳ ゴシック" panose="020B0609070205080204" pitchFamily="49" charset="-128"/>
                          <a:ea typeface="ＭＳ ゴシック" panose="020B0609070205080204" pitchFamily="49" charset="-128"/>
                          <a:cs typeface="+mn-cs"/>
                        </a:rPr>
                        <a:t>46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35.9</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ja-JP"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鋼橋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l" rtl="0" eaLnBrk="1" fontAlgn="ctr" latinLnBrk="0" hangingPunct="1"/>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zh-TW" altLang="en-US" sz="1000" b="0" i="0" u="none" strike="noStrike" kern="1200" dirty="0">
                          <a:solidFill>
                            <a:srgbClr val="FF0000"/>
                          </a:solidFill>
                          <a:effectLst/>
                          <a:latin typeface="ＭＳ ゴシック" panose="020B0609070205080204" pitchFamily="49" charset="-128"/>
                          <a:ea typeface="ＭＳ ゴシック" panose="020B0609070205080204" pitchFamily="49" charset="-128"/>
                          <a:cs typeface="+mn-cs"/>
                        </a:rPr>
                        <a:t>鋼Ｉ桁</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径間長</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35.9</a:t>
                      </a:r>
                      <a:r>
                        <a:rPr kumimoji="1" lang="zh-TW" altLang="en-US"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ｍ</a:t>
                      </a:r>
                      <a:r>
                        <a:rPr kumimoji="1" lang="en-US" altLang="zh-TW"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3,966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algn="ctr" rtl="0" eaLnBrk="1" fontAlgn="ctr" latinLnBrk="0" hangingPunct="1"/>
                      <a:r>
                        <a:rPr kumimoji="1" lang="en-US" altLang="ja-JP" sz="100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83.47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xmlns="" val="10011"/>
                  </a:ext>
                </a:extLst>
              </a:tr>
              <a:tr h="298679">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大阪中央環状線</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旧</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八尾跨線橋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77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273.4</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27</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複合橋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dirty="0">
                          <a:solidFill>
                            <a:srgbClr val="FF0000"/>
                          </a:solidFill>
                          <a:effectLst/>
                          <a:latin typeface="ＭＳ ゴシック" panose="020B0609070205080204" pitchFamily="49" charset="-128"/>
                          <a:ea typeface="ＭＳ ゴシック" panose="020B0609070205080204" pitchFamily="49" charset="-128"/>
                        </a:rPr>
                        <a:t>鋼トラス橋</a:t>
                      </a:r>
                      <a:endParaRPr lang="en-US" altLang="ja-JP"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ja-JP" altLang="en-US" sz="1000" b="0" i="0" u="none" strike="noStrike" baseline="0"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37.8</a:t>
                      </a:r>
                      <a:r>
                        <a:rPr lang="ja-JP" altLang="en-US" sz="1000" b="0" i="0" u="none" strike="noStrike" dirty="0" err="1">
                          <a:solidFill>
                            <a:srgbClr val="000000"/>
                          </a:solidFill>
                          <a:effectLst/>
                          <a:latin typeface="ＭＳ ゴシック" panose="020B0609070205080204" pitchFamily="49" charset="-128"/>
                          <a:ea typeface="ＭＳ ゴシック" panose="020B0609070205080204" pitchFamily="49" charset="-128"/>
                        </a:rPr>
                        <a:t>ｍ</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14</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2,612 </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87.58</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xmlns="" val="10012"/>
                  </a:ext>
                </a:extLst>
              </a:tr>
              <a:tr h="298679">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森屋狭山線</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金剛跨線橋</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50" b="0" i="0" u="none" strike="noStrike" dirty="0">
                          <a:solidFill>
                            <a:schemeClr val="tx1"/>
                          </a:solidFill>
                          <a:effectLst/>
                          <a:latin typeface="ＭＳ ゴシック" panose="020B0609070205080204" pitchFamily="49" charset="-128"/>
                          <a:ea typeface="ＭＳ ゴシック" panose="020B0609070205080204" pitchFamily="49" charset="-128"/>
                        </a:rPr>
                        <a:t>44</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162</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9</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PC</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橋</a:t>
                      </a: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プレテンＴ桁</a:t>
                      </a: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径間長</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18m</a:t>
                      </a:r>
                      <a:r>
                        <a:rPr lang="ja-JP" altLang="en-US" sz="1000" b="0" i="0" u="none" strike="noStrike" dirty="0" err="1">
                          <a:solidFill>
                            <a:srgbClr val="000000"/>
                          </a:solidFill>
                          <a:effectLst/>
                          <a:latin typeface="ＭＳ ゴシック" panose="020B0609070205080204" pitchFamily="49" charset="-128"/>
                          <a:ea typeface="ＭＳ ゴシック" panose="020B0609070205080204" pitchFamily="49" charset="-128"/>
                        </a:rPr>
                        <a:t>、</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4</a:t>
                      </a: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径間目</a:t>
                      </a: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2,305</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83.6</a:t>
                      </a:r>
                    </a:p>
                  </a:txBody>
                  <a:tcPr marL="5231" marR="5231" marT="5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xmlns="" val="10013"/>
                  </a:ext>
                </a:extLst>
              </a:tr>
            </a:tbl>
          </a:graphicData>
        </a:graphic>
      </p:graphicFrame>
      <p:sp>
        <p:nvSpPr>
          <p:cNvPr id="6" name="テキスト ボックス 5"/>
          <p:cNvSpPr txBox="1"/>
          <p:nvPr/>
        </p:nvSpPr>
        <p:spPr>
          <a:xfrm>
            <a:off x="39998" y="3122175"/>
            <a:ext cx="1147626" cy="584775"/>
          </a:xfrm>
          <a:prstGeom prst="rect">
            <a:avLst/>
          </a:prstGeom>
          <a:noFill/>
        </p:spPr>
        <p:txBody>
          <a:bodyPr wrap="square" rtlCol="0">
            <a:spAutoFit/>
          </a:bodyPr>
          <a:lstStyle/>
          <a:p>
            <a:pPr algn="ctr"/>
            <a:r>
              <a:rPr lang="ja-JP" altLang="en-US" sz="1600" dirty="0">
                <a:solidFill>
                  <a:srgbClr val="FF9933"/>
                </a:solidFill>
              </a:rPr>
              <a:t>鋼橋</a:t>
            </a:r>
            <a:endParaRPr lang="en-US" altLang="ja-JP" sz="1600" dirty="0">
              <a:solidFill>
                <a:srgbClr val="FF9933"/>
              </a:solidFill>
            </a:endParaRPr>
          </a:p>
          <a:p>
            <a:pPr algn="ctr"/>
            <a:r>
              <a:rPr kumimoji="1" lang="ja-JP" altLang="en-US" sz="1600" dirty="0">
                <a:solidFill>
                  <a:srgbClr val="FF9933"/>
                </a:solidFill>
              </a:rPr>
              <a:t>グループ</a:t>
            </a:r>
          </a:p>
        </p:txBody>
      </p:sp>
      <p:sp>
        <p:nvSpPr>
          <p:cNvPr id="14" name="テキスト ボックス 13"/>
          <p:cNvSpPr txBox="1"/>
          <p:nvPr/>
        </p:nvSpPr>
        <p:spPr>
          <a:xfrm>
            <a:off x="-55963" y="4707056"/>
            <a:ext cx="1243587" cy="584775"/>
          </a:xfrm>
          <a:prstGeom prst="rect">
            <a:avLst/>
          </a:prstGeom>
          <a:noFill/>
        </p:spPr>
        <p:txBody>
          <a:bodyPr wrap="square" rtlCol="0">
            <a:spAutoFit/>
          </a:bodyPr>
          <a:lstStyle/>
          <a:p>
            <a:pPr algn="ctr"/>
            <a:r>
              <a:rPr lang="ja-JP" altLang="en-US" sz="1600" dirty="0">
                <a:solidFill>
                  <a:srgbClr val="0070C0"/>
                </a:solidFill>
              </a:rPr>
              <a:t>ＰＣ橋</a:t>
            </a:r>
            <a:endParaRPr lang="en-US" altLang="ja-JP" sz="1600" dirty="0">
              <a:solidFill>
                <a:srgbClr val="0070C0"/>
              </a:solidFill>
            </a:endParaRPr>
          </a:p>
          <a:p>
            <a:pPr algn="ctr"/>
            <a:r>
              <a:rPr lang="ja-JP" altLang="en-US" sz="1600" b="1" dirty="0">
                <a:solidFill>
                  <a:srgbClr val="0070C0"/>
                </a:solidFill>
              </a:rPr>
              <a:t>グループ</a:t>
            </a:r>
            <a:endParaRPr kumimoji="1" lang="ja-JP" altLang="en-US" sz="1600" dirty="0">
              <a:solidFill>
                <a:srgbClr val="0070C0"/>
              </a:solidFill>
            </a:endParaRPr>
          </a:p>
        </p:txBody>
      </p:sp>
      <p:sp>
        <p:nvSpPr>
          <p:cNvPr id="15" name="テキスト ボックス 14"/>
          <p:cNvSpPr txBox="1"/>
          <p:nvPr/>
        </p:nvSpPr>
        <p:spPr>
          <a:xfrm>
            <a:off x="1115616" y="5714859"/>
            <a:ext cx="4296846" cy="369332"/>
          </a:xfrm>
          <a:prstGeom prst="rect">
            <a:avLst/>
          </a:prstGeom>
          <a:noFill/>
        </p:spPr>
        <p:txBody>
          <a:bodyPr wrap="square" rtlCol="0">
            <a:spAutoFit/>
          </a:bodyPr>
          <a:lstStyle/>
          <a:p>
            <a:r>
              <a:rPr lang="ja-JP" altLang="en-US" sz="1600" dirty="0"/>
              <a:t>抽出② </a:t>
            </a:r>
            <a:r>
              <a:rPr lang="ja-JP" altLang="en-US" sz="1400" dirty="0"/>
              <a:t>：</a:t>
            </a:r>
            <a:r>
              <a:rPr lang="ja-JP" altLang="en-US" b="1" dirty="0"/>
              <a:t>金剛跨線橋</a:t>
            </a:r>
            <a:r>
              <a:rPr lang="ja-JP" altLang="en-US" sz="1400" dirty="0"/>
              <a:t> ・・・</a:t>
            </a:r>
            <a:r>
              <a:rPr lang="en-US" altLang="ja-JP" sz="1600" dirty="0"/>
              <a:t>PC</a:t>
            </a:r>
            <a:r>
              <a:rPr lang="ja-JP" altLang="en-US" sz="1600" dirty="0"/>
              <a:t>橋</a:t>
            </a:r>
          </a:p>
        </p:txBody>
      </p:sp>
      <p:sp>
        <p:nvSpPr>
          <p:cNvPr id="21" name="正方形/長方形 20"/>
          <p:cNvSpPr/>
          <p:nvPr/>
        </p:nvSpPr>
        <p:spPr>
          <a:xfrm>
            <a:off x="1019915" y="4861018"/>
            <a:ext cx="7426653" cy="336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115616" y="5382994"/>
            <a:ext cx="7831418" cy="369332"/>
          </a:xfrm>
          <a:prstGeom prst="rect">
            <a:avLst/>
          </a:prstGeom>
          <a:noFill/>
        </p:spPr>
        <p:txBody>
          <a:bodyPr wrap="square" rtlCol="0">
            <a:spAutoFit/>
          </a:bodyPr>
          <a:lstStyle/>
          <a:p>
            <a:r>
              <a:rPr lang="ja-JP" altLang="en-US" sz="1600" dirty="0"/>
              <a:t>抽出① </a:t>
            </a:r>
            <a:r>
              <a:rPr lang="ja-JP" altLang="en-US" sz="1400" dirty="0"/>
              <a:t>： </a:t>
            </a:r>
            <a:r>
              <a:rPr lang="ja-JP" altLang="en-US" b="1" dirty="0"/>
              <a:t>松葉跨線橋</a:t>
            </a:r>
            <a:r>
              <a:rPr lang="en-US" altLang="ja-JP" b="1" dirty="0"/>
              <a:t>(</a:t>
            </a:r>
            <a:r>
              <a:rPr lang="ja-JP" altLang="en-US" b="1" dirty="0"/>
              <a:t>北行</a:t>
            </a:r>
            <a:r>
              <a:rPr lang="en-US" altLang="ja-JP" b="1" dirty="0"/>
              <a:t>)</a:t>
            </a:r>
            <a:r>
              <a:rPr lang="ja-JP" altLang="en-US" b="1" dirty="0"/>
              <a:t> </a:t>
            </a:r>
            <a:r>
              <a:rPr lang="ja-JP" altLang="en-US" sz="1400" dirty="0"/>
              <a:t>・・・</a:t>
            </a:r>
            <a:r>
              <a:rPr lang="ja-JP" altLang="en-US" dirty="0"/>
              <a:t>健全度が一番低い </a:t>
            </a:r>
            <a:r>
              <a:rPr lang="en-US" altLang="ja-JP" dirty="0"/>
              <a:t>+ </a:t>
            </a:r>
            <a:r>
              <a:rPr lang="ja-JP" altLang="en-US" dirty="0"/>
              <a:t>大型車交通量が多い</a:t>
            </a:r>
          </a:p>
        </p:txBody>
      </p:sp>
      <p:sp>
        <p:nvSpPr>
          <p:cNvPr id="19" name="正方形/長方形 18"/>
          <p:cNvSpPr/>
          <p:nvPr/>
        </p:nvSpPr>
        <p:spPr>
          <a:xfrm>
            <a:off x="1019915" y="3202894"/>
            <a:ext cx="7440517" cy="238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en-US" altLang="ja-JP" sz="2800"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跨線橋の補修・補強検討</a:t>
            </a:r>
            <a:endParaRPr lang="en-US" altLang="ja-JP" sz="28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１</a:t>
            </a:r>
            <a:r>
              <a:rPr lang="ja-JP" altLang="en-US" sz="2400" dirty="0">
                <a:latin typeface="HGSｺﾞｼｯｸM" panose="020B0600000000000000" pitchFamily="50" charset="-128"/>
                <a:ea typeface="HGSｺﾞｼｯｸM" panose="020B0600000000000000" pitchFamily="50" charset="-128"/>
              </a:rPr>
              <a:t>）前回までの内容　</a:t>
            </a:r>
            <a:r>
              <a:rPr lang="en-US" altLang="ja-JP" sz="2400" dirty="0">
                <a:latin typeface="HGSｺﾞｼｯｸM" panose="020B0600000000000000" pitchFamily="50" charset="-128"/>
                <a:ea typeface="HGSｺﾞｼｯｸM" panose="020B0600000000000000" pitchFamily="50" charset="-128"/>
              </a:rPr>
              <a:t>(2/2)</a:t>
            </a:r>
            <a:endParaRPr lang="ja-JP" altLang="en-US" sz="2400" dirty="0">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611560" y="1126485"/>
            <a:ext cx="7776864"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2</a:t>
            </a:r>
            <a:r>
              <a:rPr lang="ja-JP" altLang="en-US" sz="2400" dirty="0">
                <a:latin typeface="HGSｺﾞｼｯｸM" panose="020B0600000000000000" pitchFamily="50" charset="-128"/>
                <a:ea typeface="HGSｺﾞｼｯｸM" panose="020B0600000000000000" pitchFamily="50" charset="-128"/>
              </a:rPr>
              <a:t>）跨線橋の抽出</a:t>
            </a:r>
          </a:p>
        </p:txBody>
      </p:sp>
      <p:sp>
        <p:nvSpPr>
          <p:cNvPr id="22"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148383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26</a:t>
            </a:fld>
            <a:endParaRPr kumimoji="1" lang="ja-JP" altLang="en-US" dirty="0"/>
          </a:p>
        </p:txBody>
      </p:sp>
      <p:sp>
        <p:nvSpPr>
          <p:cNvPr id="14" name="テキスト ボックス 13"/>
          <p:cNvSpPr txBox="1"/>
          <p:nvPr/>
        </p:nvSpPr>
        <p:spPr>
          <a:xfrm>
            <a:off x="611560" y="1126485"/>
            <a:ext cx="4748051"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2-1</a:t>
            </a:r>
            <a:r>
              <a:rPr lang="ja-JP" altLang="en-US" sz="2400" dirty="0">
                <a:latin typeface="HGSｺﾞｼｯｸM" panose="020B0600000000000000" pitchFamily="50" charset="-128"/>
                <a:ea typeface="HGSｺﾞｼｯｸM" panose="020B0600000000000000" pitchFamily="50" charset="-128"/>
              </a:rPr>
              <a:t>）松葉跨線橋</a:t>
            </a:r>
            <a:r>
              <a:rPr lang="en-US"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北行</a:t>
            </a:r>
            <a:r>
              <a:rPr lang="en-US" altLang="ja-JP" sz="2400" dirty="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graphicFrame>
        <p:nvGraphicFramePr>
          <p:cNvPr id="93" name="表 92"/>
          <p:cNvGraphicFramePr>
            <a:graphicFrameLocks noGrp="1"/>
          </p:cNvGraphicFramePr>
          <p:nvPr>
            <p:extLst>
              <p:ext uri="{D42A27DB-BD31-4B8C-83A1-F6EECF244321}">
                <p14:modId xmlns:p14="http://schemas.microsoft.com/office/powerpoint/2010/main" val="3990668360"/>
              </p:ext>
            </p:extLst>
          </p:nvPr>
        </p:nvGraphicFramePr>
        <p:xfrm>
          <a:off x="1257200" y="7155429"/>
          <a:ext cx="5115000" cy="4512426"/>
        </p:xfrm>
        <a:graphic>
          <a:graphicData uri="http://schemas.openxmlformats.org/drawingml/2006/table">
            <a:tbl>
              <a:tblPr firstRow="1" bandRow="1">
                <a:tableStyleId>{5C22544A-7EE6-4342-B048-85BDC9FD1C3A}</a:tableStyleId>
              </a:tblPr>
              <a:tblGrid>
                <a:gridCol w="2557500">
                  <a:extLst>
                    <a:ext uri="{9D8B030D-6E8A-4147-A177-3AD203B41FA5}">
                      <a16:colId xmlns:a16="http://schemas.microsoft.com/office/drawing/2014/main" xmlns="" val="20000"/>
                    </a:ext>
                  </a:extLst>
                </a:gridCol>
                <a:gridCol w="2557500">
                  <a:extLst>
                    <a:ext uri="{9D8B030D-6E8A-4147-A177-3AD203B41FA5}">
                      <a16:colId xmlns:a16="http://schemas.microsoft.com/office/drawing/2014/main" xmlns="" val="20001"/>
                    </a:ext>
                  </a:extLst>
                </a:gridCol>
              </a:tblGrid>
              <a:tr h="239077">
                <a:tc>
                  <a:txBody>
                    <a:bodyPr/>
                    <a:lstStyle/>
                    <a:p>
                      <a:pPr algn="ctr"/>
                      <a:r>
                        <a:rPr kumimoji="1" lang="en-US" altLang="ja-JP" sz="1600" b="0" dirty="0">
                          <a:solidFill>
                            <a:schemeClr val="tx1"/>
                          </a:solidFill>
                        </a:rPr>
                        <a:t>1</a:t>
                      </a:r>
                      <a:r>
                        <a:rPr kumimoji="1" lang="ja-JP" altLang="en-US" sz="1600" b="0" dirty="0">
                          <a:solidFill>
                            <a:schemeClr val="tx1"/>
                          </a:solidFill>
                        </a:rPr>
                        <a:t>：路面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2</a:t>
                      </a:r>
                      <a:r>
                        <a:rPr kumimoji="1" lang="ja-JP" altLang="en-US" sz="1600" b="0" dirty="0">
                          <a:solidFill>
                            <a:schemeClr val="tx1"/>
                          </a:solidFill>
                        </a:rPr>
                        <a:t>：側面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2001928">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241323">
                <a:tc>
                  <a:txBody>
                    <a:bodyPr/>
                    <a:lstStyle/>
                    <a:p>
                      <a:pPr algn="ctr"/>
                      <a:r>
                        <a:rPr kumimoji="1" lang="en-US" altLang="ja-JP" sz="1600" b="0" dirty="0">
                          <a:solidFill>
                            <a:schemeClr val="tx1"/>
                          </a:solidFill>
                        </a:rPr>
                        <a:t>3</a:t>
                      </a:r>
                      <a:r>
                        <a:rPr kumimoji="1" lang="ja-JP" altLang="en-US" sz="1600" b="0" dirty="0">
                          <a:solidFill>
                            <a:schemeClr val="tx1"/>
                          </a:solidFill>
                        </a:rPr>
                        <a:t>：桁下</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4</a:t>
                      </a:r>
                      <a:r>
                        <a:rPr kumimoji="1" lang="ja-JP" altLang="en-US" sz="1600" b="0" dirty="0">
                          <a:solidFill>
                            <a:schemeClr val="tx1"/>
                          </a:solidFill>
                        </a:rPr>
                        <a:t>：桁下</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2022818">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graphicFrame>
        <p:nvGraphicFramePr>
          <p:cNvPr id="104" name="表 103"/>
          <p:cNvGraphicFramePr>
            <a:graphicFrameLocks noGrp="1"/>
          </p:cNvGraphicFramePr>
          <p:nvPr>
            <p:extLst>
              <p:ext uri="{D42A27DB-BD31-4B8C-83A1-F6EECF244321}">
                <p14:modId xmlns:p14="http://schemas.microsoft.com/office/powerpoint/2010/main" val="2267521779"/>
              </p:ext>
            </p:extLst>
          </p:nvPr>
        </p:nvGraphicFramePr>
        <p:xfrm>
          <a:off x="464754" y="1904683"/>
          <a:ext cx="3315158" cy="2690661"/>
        </p:xfrm>
        <a:graphic>
          <a:graphicData uri="http://schemas.openxmlformats.org/drawingml/2006/table">
            <a:tbl>
              <a:tblPr/>
              <a:tblGrid>
                <a:gridCol w="758637">
                  <a:extLst>
                    <a:ext uri="{9D8B030D-6E8A-4147-A177-3AD203B41FA5}">
                      <a16:colId xmlns:a16="http://schemas.microsoft.com/office/drawing/2014/main" xmlns="" val="20000"/>
                    </a:ext>
                  </a:extLst>
                </a:gridCol>
                <a:gridCol w="907710">
                  <a:extLst>
                    <a:ext uri="{9D8B030D-6E8A-4147-A177-3AD203B41FA5}">
                      <a16:colId xmlns:a16="http://schemas.microsoft.com/office/drawing/2014/main" xmlns="" val="20001"/>
                    </a:ext>
                  </a:extLst>
                </a:gridCol>
                <a:gridCol w="1648811">
                  <a:extLst>
                    <a:ext uri="{9D8B030D-6E8A-4147-A177-3AD203B41FA5}">
                      <a16:colId xmlns:a16="http://schemas.microsoft.com/office/drawing/2014/main" xmlns="" val="20002"/>
                    </a:ext>
                  </a:extLst>
                </a:gridCol>
              </a:tblGrid>
              <a:tr h="172440">
                <a:tc gridSpan="2">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橋梁名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松葉跨線橋</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37298">
                <a:tc gridSpan="2">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路線名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大阪中央環状線</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137298">
                <a:tc gridSpan="2">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架橋位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大阪府門真市松葉町</a:t>
                      </a: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68109">
                <a:tc rowSpan="3">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構造形式</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上部工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跨線部：単純合成鈑桁橋</a:t>
                      </a:r>
                      <a:endPar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p>
                      <a:pPr algn="l" fontAlgn="ctr"/>
                      <a:r>
                        <a:rPr kumimoji="1" lang="en-US" altLang="zh-TW"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その他：</a:t>
                      </a:r>
                      <a:r>
                        <a:rPr kumimoji="1" lang="en-US" altLang="ja-JP"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PC</a:t>
                      </a: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合成桁</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下部工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T</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型橋脚、逆</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T</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式橋台</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4"/>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基礎工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杭基礎</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5"/>
                  </a:ext>
                </a:extLst>
              </a:tr>
              <a:tr h="137298">
                <a:tc rowSpan="2">
                  <a:txBody>
                    <a:bodyPr/>
                    <a:lstStyle/>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主要構造</a:t>
                      </a:r>
                      <a:endParaRPr kumimoji="1" lang="en-US" altLang="zh-TW"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寸法</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橋長</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215.6 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6"/>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最大支間長</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35.0</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m</a:t>
                      </a: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altLang="ja-JP"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跨線部</a:t>
                      </a:r>
                      <a:r>
                        <a:rPr kumimoji="1" lang="en-US" altLang="ja-JP"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a:t>
                      </a:r>
                      <a:endPar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7"/>
                  </a:ext>
                </a:extLst>
              </a:tr>
              <a:tr h="137298">
                <a:tc rowSpan="7">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既設諸条件</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架設年次</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昭和</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40</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年</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8"/>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設計荷重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TL-20(S31)</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9"/>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適用基準</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昭和</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39</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年道示</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0"/>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広域緊急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広域緊急交通路</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1"/>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交通量</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90,612/24h</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2"/>
                  </a:ext>
                </a:extLst>
              </a:tr>
              <a:tr h="137298">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zh-TW" altLang="en-US" sz="105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大型車交通量</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17,220</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台</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/24</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h</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3"/>
                  </a:ext>
                </a:extLst>
              </a:tr>
              <a:tr h="174786">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交差物</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京阪電車</a:t>
                      </a:r>
                      <a:endParaRPr kumimoji="1" lang="en-US" altLang="zh-TW"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4"/>
                  </a:ext>
                </a:extLst>
              </a:tr>
            </a:tbl>
          </a:graphicData>
        </a:graphic>
      </p:graphicFrame>
      <p:sp>
        <p:nvSpPr>
          <p:cNvPr id="106" name="テキスト ボックス 105"/>
          <p:cNvSpPr txBox="1"/>
          <p:nvPr/>
        </p:nvSpPr>
        <p:spPr>
          <a:xfrm>
            <a:off x="511288" y="1614250"/>
            <a:ext cx="1419708" cy="338554"/>
          </a:xfrm>
          <a:prstGeom prst="rect">
            <a:avLst/>
          </a:prstGeom>
          <a:noFill/>
        </p:spPr>
        <p:txBody>
          <a:bodyPr wrap="square" rtlCol="0">
            <a:spAutoFit/>
          </a:bodyPr>
          <a:lstStyle/>
          <a:p>
            <a:r>
              <a:rPr kumimoji="1" lang="ja-JP" altLang="en-US" sz="1600" dirty="0"/>
              <a:t>■橋梁諸元</a:t>
            </a:r>
          </a:p>
        </p:txBody>
      </p:sp>
      <p:sp>
        <p:nvSpPr>
          <p:cNvPr id="107" name="テキスト ボックス 106"/>
          <p:cNvSpPr txBox="1"/>
          <p:nvPr/>
        </p:nvSpPr>
        <p:spPr>
          <a:xfrm>
            <a:off x="511288" y="4582469"/>
            <a:ext cx="1368090" cy="338554"/>
          </a:xfrm>
          <a:prstGeom prst="rect">
            <a:avLst/>
          </a:prstGeom>
          <a:noFill/>
        </p:spPr>
        <p:txBody>
          <a:bodyPr wrap="square" rtlCol="0">
            <a:spAutoFit/>
          </a:bodyPr>
          <a:lstStyle/>
          <a:p>
            <a:r>
              <a:rPr kumimoji="1" lang="ja-JP" altLang="en-US" sz="1600" dirty="0"/>
              <a:t>■側面図</a:t>
            </a:r>
          </a:p>
        </p:txBody>
      </p:sp>
      <p:grpSp>
        <p:nvGrpSpPr>
          <p:cNvPr id="8" name="グループ化 7"/>
          <p:cNvGrpSpPr/>
          <p:nvPr/>
        </p:nvGrpSpPr>
        <p:grpSpPr>
          <a:xfrm>
            <a:off x="28169" y="4880204"/>
            <a:ext cx="9008327" cy="1471947"/>
            <a:chOff x="28169" y="4880204"/>
            <a:chExt cx="9008327" cy="1471947"/>
          </a:xfrm>
        </p:grpSpPr>
        <p:grpSp>
          <p:nvGrpSpPr>
            <p:cNvPr id="138" name="グループ化 137"/>
            <p:cNvGrpSpPr/>
            <p:nvPr/>
          </p:nvGrpSpPr>
          <p:grpSpPr>
            <a:xfrm>
              <a:off x="28169" y="4880204"/>
              <a:ext cx="9008327" cy="1471947"/>
              <a:chOff x="28169" y="2292027"/>
              <a:chExt cx="9008327" cy="1471947"/>
            </a:xfrm>
          </p:grpSpPr>
          <p:cxnSp>
            <p:nvCxnSpPr>
              <p:cNvPr id="61" name="直線矢印コネクタ 60"/>
              <p:cNvCxnSpPr/>
              <p:nvPr/>
            </p:nvCxnSpPr>
            <p:spPr>
              <a:xfrm>
                <a:off x="3679455" y="2978616"/>
                <a:ext cx="79523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4475151" y="2880392"/>
                <a:ext cx="0" cy="1433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グループ化 21"/>
              <p:cNvGrpSpPr/>
              <p:nvPr/>
            </p:nvGrpSpPr>
            <p:grpSpPr>
              <a:xfrm>
                <a:off x="28169" y="2292027"/>
                <a:ext cx="9008327" cy="1471947"/>
                <a:chOff x="-1960772" y="1301271"/>
                <a:chExt cx="15081769" cy="2464344"/>
              </a:xfrm>
            </p:grpSpPr>
            <p:grpSp>
              <p:nvGrpSpPr>
                <p:cNvPr id="7" name="グループ化 6"/>
                <p:cNvGrpSpPr/>
                <p:nvPr/>
              </p:nvGrpSpPr>
              <p:grpSpPr>
                <a:xfrm>
                  <a:off x="-1960772" y="2705811"/>
                  <a:ext cx="15081769" cy="719853"/>
                  <a:chOff x="-900607" y="5103189"/>
                  <a:chExt cx="15081769" cy="719853"/>
                </a:xfrm>
              </p:grpSpPr>
              <p:pic>
                <p:nvPicPr>
                  <p:cNvPr id="2" name="図 1"/>
                  <p:cNvPicPr>
                    <a:picLocks noChangeAspect="1"/>
                  </p:cNvPicPr>
                  <p:nvPr/>
                </p:nvPicPr>
                <p:blipFill rotWithShape="1">
                  <a:blip r:embed="rId3"/>
                  <a:srcRect l="48872" t="61045" r="16088" b="5052"/>
                  <a:stretch/>
                </p:blipFill>
                <p:spPr>
                  <a:xfrm>
                    <a:off x="11444857" y="5301458"/>
                    <a:ext cx="2736305" cy="521584"/>
                  </a:xfrm>
                  <a:prstGeom prst="rect">
                    <a:avLst/>
                  </a:prstGeom>
                </p:spPr>
              </p:pic>
              <p:pic>
                <p:nvPicPr>
                  <p:cNvPr id="3" name="図 2"/>
                  <p:cNvPicPr>
                    <a:picLocks noChangeAspect="1"/>
                  </p:cNvPicPr>
                  <p:nvPr/>
                </p:nvPicPr>
                <p:blipFill rotWithShape="1">
                  <a:blip r:embed="rId4"/>
                  <a:srcRect l="3271" t="47471" r="4211" b="4202"/>
                  <a:stretch/>
                </p:blipFill>
                <p:spPr>
                  <a:xfrm>
                    <a:off x="3747915" y="5103189"/>
                    <a:ext cx="7704856" cy="688251"/>
                  </a:xfrm>
                  <a:prstGeom prst="rect">
                    <a:avLst/>
                  </a:prstGeom>
                </p:spPr>
              </p:pic>
              <p:pic>
                <p:nvPicPr>
                  <p:cNvPr id="5" name="図 4"/>
                  <p:cNvPicPr>
                    <a:picLocks noChangeAspect="1"/>
                  </p:cNvPicPr>
                  <p:nvPr/>
                </p:nvPicPr>
                <p:blipFill rotWithShape="1">
                  <a:blip r:embed="rId5"/>
                  <a:srcRect l="13828" t="55654" r="26253" b="5638"/>
                  <a:stretch/>
                </p:blipFill>
                <p:spPr>
                  <a:xfrm>
                    <a:off x="-900607" y="5142844"/>
                    <a:ext cx="4680520" cy="648596"/>
                  </a:xfrm>
                  <a:prstGeom prst="rect">
                    <a:avLst/>
                  </a:prstGeom>
                </p:spPr>
              </p:pic>
            </p:grpSp>
            <p:sp>
              <p:nvSpPr>
                <p:cNvPr id="18" name="正方形/長方形 17"/>
                <p:cNvSpPr/>
                <p:nvPr/>
              </p:nvSpPr>
              <p:spPr>
                <a:xfrm>
                  <a:off x="11500266" y="1301271"/>
                  <a:ext cx="1527948" cy="426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至  池田</a:t>
                  </a:r>
                </a:p>
              </p:txBody>
            </p:sp>
            <p:sp>
              <p:nvSpPr>
                <p:cNvPr id="19" name="正方形/長方形 18"/>
                <p:cNvSpPr/>
                <p:nvPr/>
              </p:nvSpPr>
              <p:spPr>
                <a:xfrm>
                  <a:off x="-1956883" y="1305159"/>
                  <a:ext cx="1412217" cy="426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至  堺</a:t>
                  </a:r>
                </a:p>
              </p:txBody>
            </p:sp>
            <p:sp>
              <p:nvSpPr>
                <p:cNvPr id="12" name="正方形/長方形 11"/>
                <p:cNvSpPr/>
                <p:nvPr/>
              </p:nvSpPr>
              <p:spPr>
                <a:xfrm>
                  <a:off x="4443522" y="2840558"/>
                  <a:ext cx="435194" cy="228401"/>
                </a:xfrm>
                <a:prstGeom prst="rect">
                  <a:avLst/>
                </a:prstGeom>
                <a:solidFill>
                  <a:srgbClr val="00B05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703926" y="3250333"/>
                  <a:ext cx="1888196" cy="515282"/>
                </a:xfrm>
                <a:prstGeom prst="rect">
                  <a:avLst/>
                </a:prstGeom>
                <a:noFill/>
              </p:spPr>
              <p:txBody>
                <a:bodyPr wrap="square" rtlCol="0">
                  <a:spAutoFit/>
                </a:bodyPr>
                <a:lstStyle/>
                <a:p>
                  <a:pPr algn="ctr"/>
                  <a:r>
                    <a:rPr lang="ja-JP" altLang="en-US" sz="1400" dirty="0">
                      <a:solidFill>
                        <a:srgbClr val="00B050"/>
                      </a:solidFill>
                    </a:rPr>
                    <a:t>京阪電車</a:t>
                  </a:r>
                  <a:endParaRPr kumimoji="1" lang="ja-JP" altLang="en-US" sz="1400" dirty="0">
                    <a:solidFill>
                      <a:srgbClr val="00B050"/>
                    </a:solidFill>
                  </a:endParaRPr>
                </a:p>
              </p:txBody>
            </p:sp>
            <p:cxnSp>
              <p:nvCxnSpPr>
                <p:cNvPr id="16" name="直線矢印コネクタ 15"/>
                <p:cNvCxnSpPr/>
                <p:nvPr/>
              </p:nvCxnSpPr>
              <p:spPr>
                <a:xfrm flipH="1">
                  <a:off x="-1913236" y="1758122"/>
                  <a:ext cx="111725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11562706" y="1758124"/>
                  <a:ext cx="146550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1" name="フリーフォーム 130"/>
              <p:cNvSpPr/>
              <p:nvPr/>
            </p:nvSpPr>
            <p:spPr>
              <a:xfrm>
                <a:off x="4902794" y="3100370"/>
                <a:ext cx="4078283" cy="217986"/>
              </a:xfrm>
              <a:custGeom>
                <a:avLst/>
                <a:gdLst>
                  <a:gd name="connsiteX0" fmla="*/ 0 w 12398928"/>
                  <a:gd name="connsiteY0" fmla="*/ 0 h 662730"/>
                  <a:gd name="connsiteX1" fmla="*/ 0 w 12398928"/>
                  <a:gd name="connsiteY1" fmla="*/ 134224 h 662730"/>
                  <a:gd name="connsiteX2" fmla="*/ 1887523 w 12398928"/>
                  <a:gd name="connsiteY2" fmla="*/ 218114 h 662730"/>
                  <a:gd name="connsiteX3" fmla="*/ 3246539 w 12398928"/>
                  <a:gd name="connsiteY3" fmla="*/ 293615 h 662730"/>
                  <a:gd name="connsiteX4" fmla="*/ 4630723 w 12398928"/>
                  <a:gd name="connsiteY4" fmla="*/ 343949 h 662730"/>
                  <a:gd name="connsiteX5" fmla="*/ 7659149 w 12398928"/>
                  <a:gd name="connsiteY5" fmla="*/ 478173 h 662730"/>
                  <a:gd name="connsiteX6" fmla="*/ 9068499 w 12398928"/>
                  <a:gd name="connsiteY6" fmla="*/ 570451 h 662730"/>
                  <a:gd name="connsiteX7" fmla="*/ 10511406 w 12398928"/>
                  <a:gd name="connsiteY7" fmla="*/ 629174 h 662730"/>
                  <a:gd name="connsiteX8" fmla="*/ 12398928 w 12398928"/>
                  <a:gd name="connsiteY8" fmla="*/ 662730 h 662730"/>
                  <a:gd name="connsiteX9" fmla="*/ 12398928 w 12398928"/>
                  <a:gd name="connsiteY9" fmla="*/ 125835 h 662730"/>
                  <a:gd name="connsiteX10" fmla="*/ 0 w 12398928"/>
                  <a:gd name="connsiteY10" fmla="*/ 0 h 66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98928" h="662730">
                    <a:moveTo>
                      <a:pt x="0" y="0"/>
                    </a:moveTo>
                    <a:lnTo>
                      <a:pt x="0" y="134224"/>
                    </a:lnTo>
                    <a:lnTo>
                      <a:pt x="1887523" y="218114"/>
                    </a:lnTo>
                    <a:lnTo>
                      <a:pt x="3246539" y="293615"/>
                    </a:lnTo>
                    <a:lnTo>
                      <a:pt x="4630723" y="343949"/>
                    </a:lnTo>
                    <a:lnTo>
                      <a:pt x="7659149" y="478173"/>
                    </a:lnTo>
                    <a:lnTo>
                      <a:pt x="9068499" y="570451"/>
                    </a:lnTo>
                    <a:lnTo>
                      <a:pt x="10511406" y="629174"/>
                    </a:lnTo>
                    <a:lnTo>
                      <a:pt x="12398928" y="662730"/>
                    </a:lnTo>
                    <a:lnTo>
                      <a:pt x="12398928" y="12583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フリーフォーム 129"/>
              <p:cNvSpPr/>
              <p:nvPr/>
            </p:nvSpPr>
            <p:spPr>
              <a:xfrm>
                <a:off x="34806" y="3100964"/>
                <a:ext cx="2917853" cy="208865"/>
              </a:xfrm>
              <a:custGeom>
                <a:avLst/>
                <a:gdLst>
                  <a:gd name="connsiteX0" fmla="*/ 6350 w 8870950"/>
                  <a:gd name="connsiteY0" fmla="*/ 158750 h 635000"/>
                  <a:gd name="connsiteX1" fmla="*/ 6350 w 8870950"/>
                  <a:gd name="connsiteY1" fmla="*/ 635000 h 635000"/>
                  <a:gd name="connsiteX2" fmla="*/ 819150 w 8870950"/>
                  <a:gd name="connsiteY2" fmla="*/ 609600 h 635000"/>
                  <a:gd name="connsiteX3" fmla="*/ 2336800 w 8870950"/>
                  <a:gd name="connsiteY3" fmla="*/ 584200 h 635000"/>
                  <a:gd name="connsiteX4" fmla="*/ 4146550 w 8870950"/>
                  <a:gd name="connsiteY4" fmla="*/ 476250 h 635000"/>
                  <a:gd name="connsiteX5" fmla="*/ 5816600 w 8870950"/>
                  <a:gd name="connsiteY5" fmla="*/ 374650 h 635000"/>
                  <a:gd name="connsiteX6" fmla="*/ 7232650 w 8870950"/>
                  <a:gd name="connsiteY6" fmla="*/ 260350 h 635000"/>
                  <a:gd name="connsiteX7" fmla="*/ 8870950 w 8870950"/>
                  <a:gd name="connsiteY7" fmla="*/ 127000 h 635000"/>
                  <a:gd name="connsiteX8" fmla="*/ 8870950 w 8870950"/>
                  <a:gd name="connsiteY8" fmla="*/ 0 h 635000"/>
                  <a:gd name="connsiteX9" fmla="*/ 0 w 8870950"/>
                  <a:gd name="connsiteY9" fmla="*/ 0 h 635000"/>
                  <a:gd name="connsiteX10" fmla="*/ 6350 w 8870950"/>
                  <a:gd name="connsiteY10" fmla="*/ 15875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0950" h="635000">
                    <a:moveTo>
                      <a:pt x="6350" y="158750"/>
                    </a:moveTo>
                    <a:lnTo>
                      <a:pt x="6350" y="635000"/>
                    </a:lnTo>
                    <a:lnTo>
                      <a:pt x="819150" y="609600"/>
                    </a:lnTo>
                    <a:lnTo>
                      <a:pt x="2336800" y="584200"/>
                    </a:lnTo>
                    <a:lnTo>
                      <a:pt x="4146550" y="476250"/>
                    </a:lnTo>
                    <a:lnTo>
                      <a:pt x="5816600" y="374650"/>
                    </a:lnTo>
                    <a:lnTo>
                      <a:pt x="7232650" y="260350"/>
                    </a:lnTo>
                    <a:lnTo>
                      <a:pt x="8870950" y="127000"/>
                    </a:lnTo>
                    <a:lnTo>
                      <a:pt x="8870950" y="0"/>
                    </a:lnTo>
                    <a:lnTo>
                      <a:pt x="0" y="0"/>
                    </a:lnTo>
                    <a:lnTo>
                      <a:pt x="6350" y="1587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p:cNvCxnSpPr/>
              <p:nvPr/>
            </p:nvCxnSpPr>
            <p:spPr>
              <a:xfrm>
                <a:off x="2840418" y="2809337"/>
                <a:ext cx="42633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2397509" y="2809337"/>
                <a:ext cx="42633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2802809" y="2621041"/>
                <a:ext cx="501548" cy="200055"/>
              </a:xfrm>
              <a:prstGeom prst="rect">
                <a:avLst/>
              </a:prstGeom>
              <a:noFill/>
            </p:spPr>
            <p:txBody>
              <a:bodyPr wrap="square" rtlCol="0">
                <a:spAutoFit/>
              </a:bodyPr>
              <a:lstStyle/>
              <a:p>
                <a:pPr algn="ctr"/>
                <a:r>
                  <a:rPr kumimoji="1" lang="en-US" altLang="ja-JP" sz="700" dirty="0"/>
                  <a:t>19000</a:t>
                </a:r>
                <a:endParaRPr kumimoji="1" lang="ja-JP" altLang="en-US" sz="700" dirty="0"/>
              </a:p>
            </p:txBody>
          </p:sp>
          <p:sp>
            <p:nvSpPr>
              <p:cNvPr id="34" name="テキスト ボックス 33"/>
              <p:cNvSpPr txBox="1"/>
              <p:nvPr/>
            </p:nvSpPr>
            <p:spPr>
              <a:xfrm>
                <a:off x="2266864" y="2613233"/>
                <a:ext cx="650812" cy="200055"/>
              </a:xfrm>
              <a:prstGeom prst="rect">
                <a:avLst/>
              </a:prstGeom>
              <a:noFill/>
            </p:spPr>
            <p:txBody>
              <a:bodyPr wrap="square" rtlCol="0">
                <a:spAutoFit/>
              </a:bodyPr>
              <a:lstStyle/>
              <a:p>
                <a:pPr algn="ctr"/>
                <a:r>
                  <a:rPr kumimoji="1" lang="en-US" altLang="ja-JP" sz="700" dirty="0"/>
                  <a:t>19000</a:t>
                </a:r>
                <a:endParaRPr kumimoji="1" lang="ja-JP" altLang="en-US" sz="700" dirty="0"/>
              </a:p>
            </p:txBody>
          </p:sp>
          <p:sp>
            <p:nvSpPr>
              <p:cNvPr id="35" name="テキスト ボックス 34"/>
              <p:cNvSpPr txBox="1"/>
              <p:nvPr/>
            </p:nvSpPr>
            <p:spPr>
              <a:xfrm>
                <a:off x="2196180" y="2800849"/>
                <a:ext cx="828987" cy="200055"/>
              </a:xfrm>
              <a:prstGeom prst="rect">
                <a:avLst/>
              </a:prstGeom>
              <a:noFill/>
            </p:spPr>
            <p:txBody>
              <a:bodyPr wrap="square" rtlCol="0">
                <a:spAutoFit/>
              </a:bodyPr>
              <a:lstStyle/>
              <a:p>
                <a:pPr algn="ctr"/>
                <a:r>
                  <a:rPr lang="en-US" altLang="ja-JP" sz="700" dirty="0"/>
                  <a:t>(PC</a:t>
                </a:r>
                <a:r>
                  <a:rPr lang="ja-JP" altLang="en-US" sz="700" dirty="0"/>
                  <a:t>合成桁</a:t>
                </a:r>
                <a:r>
                  <a:rPr lang="en-US" altLang="ja-JP" sz="700" dirty="0"/>
                  <a:t>)</a:t>
                </a:r>
                <a:endParaRPr kumimoji="1" lang="ja-JP" altLang="en-US" sz="700" dirty="0"/>
              </a:p>
            </p:txBody>
          </p:sp>
          <p:sp>
            <p:nvSpPr>
              <p:cNvPr id="36" name="テキスト ボックス 35"/>
              <p:cNvSpPr txBox="1"/>
              <p:nvPr/>
            </p:nvSpPr>
            <p:spPr>
              <a:xfrm>
                <a:off x="4983713" y="2624978"/>
                <a:ext cx="556284"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37" name="テキスト ボックス 36"/>
              <p:cNvSpPr txBox="1"/>
              <p:nvPr/>
            </p:nvSpPr>
            <p:spPr>
              <a:xfrm>
                <a:off x="5482689" y="2618625"/>
                <a:ext cx="470144"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38" name="テキスト ボックス 37"/>
              <p:cNvSpPr txBox="1"/>
              <p:nvPr/>
            </p:nvSpPr>
            <p:spPr>
              <a:xfrm>
                <a:off x="5937452" y="2629749"/>
                <a:ext cx="564075"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39" name="テキスト ボックス 38"/>
              <p:cNvSpPr txBox="1"/>
              <p:nvPr/>
            </p:nvSpPr>
            <p:spPr>
              <a:xfrm>
                <a:off x="3236489" y="2821348"/>
                <a:ext cx="469111" cy="200055"/>
              </a:xfrm>
              <a:prstGeom prst="rect">
                <a:avLst/>
              </a:prstGeom>
              <a:noFill/>
            </p:spPr>
            <p:txBody>
              <a:bodyPr wrap="square" rtlCol="0">
                <a:spAutoFit/>
              </a:bodyPr>
              <a:lstStyle/>
              <a:p>
                <a:pPr algn="ctr"/>
                <a:r>
                  <a:rPr kumimoji="1" lang="en-US" altLang="ja-JP" sz="700" dirty="0"/>
                  <a:t>17750</a:t>
                </a:r>
                <a:endParaRPr kumimoji="1" lang="ja-JP" altLang="en-US" sz="700" dirty="0"/>
              </a:p>
            </p:txBody>
          </p:sp>
          <p:sp>
            <p:nvSpPr>
              <p:cNvPr id="40" name="テキスト ボックス 39"/>
              <p:cNvSpPr txBox="1"/>
              <p:nvPr/>
            </p:nvSpPr>
            <p:spPr>
              <a:xfrm>
                <a:off x="3909703" y="2626853"/>
                <a:ext cx="468664" cy="200055"/>
              </a:xfrm>
              <a:prstGeom prst="rect">
                <a:avLst/>
              </a:prstGeom>
              <a:noFill/>
            </p:spPr>
            <p:txBody>
              <a:bodyPr wrap="square" rtlCol="0">
                <a:spAutoFit/>
              </a:bodyPr>
              <a:lstStyle/>
              <a:p>
                <a:pPr algn="ctr"/>
                <a:r>
                  <a:rPr kumimoji="1" lang="en-US" altLang="ja-JP" sz="700" dirty="0"/>
                  <a:t>77585</a:t>
                </a:r>
                <a:endParaRPr kumimoji="1" lang="ja-JP" altLang="en-US" sz="700" dirty="0"/>
              </a:p>
            </p:txBody>
          </p:sp>
          <p:sp>
            <p:nvSpPr>
              <p:cNvPr id="41" name="テキスト ボックス 40"/>
              <p:cNvSpPr txBox="1"/>
              <p:nvPr/>
            </p:nvSpPr>
            <p:spPr>
              <a:xfrm>
                <a:off x="3895995" y="2825268"/>
                <a:ext cx="482372" cy="200055"/>
              </a:xfrm>
              <a:prstGeom prst="rect">
                <a:avLst/>
              </a:prstGeom>
              <a:noFill/>
            </p:spPr>
            <p:txBody>
              <a:bodyPr wrap="square" rtlCol="0">
                <a:spAutoFit/>
              </a:bodyPr>
              <a:lstStyle/>
              <a:p>
                <a:pPr algn="ctr"/>
                <a:r>
                  <a:rPr lang="en-US" altLang="ja-JP" sz="700" dirty="0"/>
                  <a:t>3500</a:t>
                </a:r>
                <a:r>
                  <a:rPr kumimoji="1" lang="en-US" altLang="ja-JP" sz="700" dirty="0"/>
                  <a:t>0</a:t>
                </a:r>
                <a:endParaRPr kumimoji="1" lang="ja-JP" altLang="en-US" sz="700" dirty="0"/>
              </a:p>
            </p:txBody>
          </p:sp>
          <p:sp>
            <p:nvSpPr>
              <p:cNvPr id="42" name="テキスト ボックス 41"/>
              <p:cNvSpPr txBox="1"/>
              <p:nvPr/>
            </p:nvSpPr>
            <p:spPr>
              <a:xfrm>
                <a:off x="4485652" y="2824511"/>
                <a:ext cx="537304" cy="200055"/>
              </a:xfrm>
              <a:prstGeom prst="rect">
                <a:avLst/>
              </a:prstGeom>
              <a:noFill/>
            </p:spPr>
            <p:txBody>
              <a:bodyPr wrap="square" rtlCol="0">
                <a:spAutoFit/>
              </a:bodyPr>
              <a:lstStyle/>
              <a:p>
                <a:pPr algn="ctr"/>
                <a:r>
                  <a:rPr lang="en-US" altLang="ja-JP" sz="700" dirty="0"/>
                  <a:t>24835</a:t>
                </a:r>
                <a:endParaRPr kumimoji="1" lang="ja-JP" altLang="en-US" sz="700" dirty="0"/>
              </a:p>
            </p:txBody>
          </p:sp>
          <p:sp>
            <p:nvSpPr>
              <p:cNvPr id="43" name="テキスト ボックス 42"/>
              <p:cNvSpPr txBox="1"/>
              <p:nvPr/>
            </p:nvSpPr>
            <p:spPr>
              <a:xfrm>
                <a:off x="5359611" y="2807100"/>
                <a:ext cx="763798" cy="200055"/>
              </a:xfrm>
              <a:prstGeom prst="rect">
                <a:avLst/>
              </a:prstGeom>
              <a:noFill/>
            </p:spPr>
            <p:txBody>
              <a:bodyPr wrap="square" rtlCol="0">
                <a:spAutoFit/>
              </a:bodyPr>
              <a:lstStyle/>
              <a:p>
                <a:pPr algn="ctr"/>
                <a:r>
                  <a:rPr lang="en-US" altLang="ja-JP" sz="700" dirty="0"/>
                  <a:t>(PC</a:t>
                </a:r>
                <a:r>
                  <a:rPr lang="ja-JP" altLang="en-US" sz="700" dirty="0"/>
                  <a:t>合成桁</a:t>
                </a:r>
                <a:r>
                  <a:rPr lang="en-US" altLang="ja-JP" sz="700" dirty="0"/>
                  <a:t>)</a:t>
                </a:r>
                <a:endParaRPr kumimoji="1" lang="ja-JP" altLang="en-US" sz="700" dirty="0"/>
              </a:p>
            </p:txBody>
          </p:sp>
          <p:sp>
            <p:nvSpPr>
              <p:cNvPr id="44" name="テキスト ボックス 43"/>
              <p:cNvSpPr txBox="1"/>
              <p:nvPr/>
            </p:nvSpPr>
            <p:spPr>
              <a:xfrm>
                <a:off x="3613244" y="2940913"/>
                <a:ext cx="994510" cy="200055"/>
              </a:xfrm>
              <a:prstGeom prst="rect">
                <a:avLst/>
              </a:prstGeom>
              <a:noFill/>
            </p:spPr>
            <p:txBody>
              <a:bodyPr wrap="square" rtlCol="0">
                <a:spAutoFit/>
              </a:bodyPr>
              <a:lstStyle/>
              <a:p>
                <a:pPr algn="ctr"/>
                <a:r>
                  <a:rPr lang="en-US" altLang="ja-JP" sz="700" dirty="0"/>
                  <a:t>(</a:t>
                </a:r>
                <a:r>
                  <a:rPr lang="ja-JP" altLang="en-US" sz="700" dirty="0"/>
                  <a:t>単純合成鈑桁</a:t>
                </a:r>
                <a:r>
                  <a:rPr lang="en-US" altLang="ja-JP" sz="700" dirty="0"/>
                  <a:t>)</a:t>
                </a:r>
                <a:endParaRPr kumimoji="1" lang="ja-JP" altLang="en-US" sz="700" dirty="0"/>
              </a:p>
            </p:txBody>
          </p:sp>
          <p:sp>
            <p:nvSpPr>
              <p:cNvPr id="46" name="テキスト ボックス 45"/>
              <p:cNvSpPr txBox="1"/>
              <p:nvPr/>
            </p:nvSpPr>
            <p:spPr>
              <a:xfrm>
                <a:off x="202270" y="2624155"/>
                <a:ext cx="499962" cy="200055"/>
              </a:xfrm>
              <a:prstGeom prst="rect">
                <a:avLst/>
              </a:prstGeom>
              <a:noFill/>
            </p:spPr>
            <p:txBody>
              <a:bodyPr wrap="square" rtlCol="0">
                <a:spAutoFit/>
              </a:bodyPr>
              <a:lstStyle/>
              <a:p>
                <a:pPr algn="ctr"/>
                <a:r>
                  <a:rPr kumimoji="1" lang="en-US" altLang="ja-JP" sz="700" dirty="0"/>
                  <a:t>29689</a:t>
                </a:r>
                <a:endParaRPr kumimoji="1" lang="ja-JP" altLang="en-US" sz="700" dirty="0"/>
              </a:p>
            </p:txBody>
          </p:sp>
          <p:sp>
            <p:nvSpPr>
              <p:cNvPr id="47" name="テキスト ボックス 46"/>
              <p:cNvSpPr txBox="1"/>
              <p:nvPr/>
            </p:nvSpPr>
            <p:spPr>
              <a:xfrm>
                <a:off x="1362332" y="2619026"/>
                <a:ext cx="461306" cy="200055"/>
              </a:xfrm>
              <a:prstGeom prst="rect">
                <a:avLst/>
              </a:prstGeom>
              <a:noFill/>
            </p:spPr>
            <p:txBody>
              <a:bodyPr wrap="square" rtlCol="0">
                <a:spAutoFit/>
              </a:bodyPr>
              <a:lstStyle/>
              <a:p>
                <a:pPr algn="ctr"/>
                <a:r>
                  <a:rPr kumimoji="1" lang="en-US" altLang="ja-JP" sz="700" dirty="0"/>
                  <a:t>20000</a:t>
                </a:r>
                <a:endParaRPr kumimoji="1" lang="ja-JP" altLang="en-US" sz="700" dirty="0"/>
              </a:p>
            </p:txBody>
          </p:sp>
          <p:sp>
            <p:nvSpPr>
              <p:cNvPr id="48" name="テキスト ボックス 47"/>
              <p:cNvSpPr txBox="1"/>
              <p:nvPr/>
            </p:nvSpPr>
            <p:spPr>
              <a:xfrm>
                <a:off x="1897311" y="2607095"/>
                <a:ext cx="516968" cy="200055"/>
              </a:xfrm>
              <a:prstGeom prst="rect">
                <a:avLst/>
              </a:prstGeom>
              <a:noFill/>
            </p:spPr>
            <p:txBody>
              <a:bodyPr wrap="square" rtlCol="0">
                <a:spAutoFit/>
              </a:bodyPr>
              <a:lstStyle/>
              <a:p>
                <a:pPr algn="ctr"/>
                <a:r>
                  <a:rPr kumimoji="1" lang="en-US" altLang="ja-JP" sz="700" dirty="0"/>
                  <a:t>20000</a:t>
                </a:r>
                <a:endParaRPr kumimoji="1" lang="ja-JP" altLang="en-US" sz="700" dirty="0"/>
              </a:p>
            </p:txBody>
          </p:sp>
          <p:sp>
            <p:nvSpPr>
              <p:cNvPr id="49" name="テキスト ボックス 48"/>
              <p:cNvSpPr txBox="1"/>
              <p:nvPr/>
            </p:nvSpPr>
            <p:spPr>
              <a:xfrm>
                <a:off x="1700748" y="2607813"/>
                <a:ext cx="375115" cy="200055"/>
              </a:xfrm>
              <a:prstGeom prst="rect">
                <a:avLst/>
              </a:prstGeom>
              <a:noFill/>
            </p:spPr>
            <p:txBody>
              <a:bodyPr wrap="square" rtlCol="0">
                <a:spAutoFit/>
              </a:bodyPr>
              <a:lstStyle/>
              <a:p>
                <a:pPr algn="ctr"/>
                <a:r>
                  <a:rPr lang="en-US" altLang="ja-JP" sz="700" dirty="0"/>
                  <a:t>3325</a:t>
                </a:r>
                <a:endParaRPr kumimoji="1" lang="ja-JP" altLang="en-US" sz="700" dirty="0"/>
              </a:p>
            </p:txBody>
          </p:sp>
          <p:cxnSp>
            <p:nvCxnSpPr>
              <p:cNvPr id="51" name="直線矢印コネクタ 50"/>
              <p:cNvCxnSpPr/>
              <p:nvPr/>
            </p:nvCxnSpPr>
            <p:spPr>
              <a:xfrm>
                <a:off x="140325" y="2809065"/>
                <a:ext cx="66318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803506" y="2810055"/>
                <a:ext cx="59212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1393502" y="2810055"/>
                <a:ext cx="45214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1940387" y="2809337"/>
                <a:ext cx="45712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a:off x="1845647" y="2809337"/>
                <a:ext cx="94740"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3266749" y="2978616"/>
                <a:ext cx="40264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4474686" y="2984870"/>
                <a:ext cx="56844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3266749" y="2821826"/>
                <a:ext cx="177637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5043127" y="2811687"/>
                <a:ext cx="46180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a:off x="5504933" y="2811687"/>
                <a:ext cx="46180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a:off x="5966843" y="2811687"/>
                <a:ext cx="46180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6428650" y="2811687"/>
                <a:ext cx="44996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6372105" y="2624977"/>
                <a:ext cx="555112"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75" name="テキスト ボックス 74"/>
              <p:cNvSpPr txBox="1"/>
              <p:nvPr/>
            </p:nvSpPr>
            <p:spPr>
              <a:xfrm>
                <a:off x="6970295" y="2613441"/>
                <a:ext cx="468807"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76" name="テキスト ボックス 75"/>
              <p:cNvSpPr txBox="1"/>
              <p:nvPr/>
            </p:nvSpPr>
            <p:spPr>
              <a:xfrm>
                <a:off x="6726603" y="2609267"/>
                <a:ext cx="389720" cy="200055"/>
              </a:xfrm>
              <a:prstGeom prst="rect">
                <a:avLst/>
              </a:prstGeom>
              <a:noFill/>
            </p:spPr>
            <p:txBody>
              <a:bodyPr wrap="square" rtlCol="0">
                <a:spAutoFit/>
              </a:bodyPr>
              <a:lstStyle/>
              <a:p>
                <a:pPr algn="ctr"/>
                <a:r>
                  <a:rPr kumimoji="1" lang="en-US" altLang="ja-JP" sz="700" dirty="0"/>
                  <a:t>3325</a:t>
                </a:r>
                <a:endParaRPr kumimoji="1" lang="ja-JP" altLang="en-US" sz="700" dirty="0"/>
              </a:p>
            </p:txBody>
          </p:sp>
          <p:cxnSp>
            <p:nvCxnSpPr>
              <p:cNvPr id="77" name="直線矢印コネクタ 76"/>
              <p:cNvCxnSpPr/>
              <p:nvPr/>
            </p:nvCxnSpPr>
            <p:spPr>
              <a:xfrm>
                <a:off x="6878615" y="2811687"/>
                <a:ext cx="82999"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6961614" y="2811687"/>
                <a:ext cx="46180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7423421" y="2813829"/>
                <a:ext cx="44996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7885331" y="2814062"/>
                <a:ext cx="44996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7461961" y="2629749"/>
                <a:ext cx="409128"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84" name="テキスト ボックス 83"/>
              <p:cNvSpPr txBox="1"/>
              <p:nvPr/>
            </p:nvSpPr>
            <p:spPr>
              <a:xfrm>
                <a:off x="7882802" y="2626852"/>
                <a:ext cx="430757" cy="200055"/>
              </a:xfrm>
              <a:prstGeom prst="rect">
                <a:avLst/>
              </a:prstGeom>
              <a:noFill/>
            </p:spPr>
            <p:txBody>
              <a:bodyPr wrap="square" rtlCol="0">
                <a:spAutoFit/>
              </a:bodyPr>
              <a:lstStyle/>
              <a:p>
                <a:pPr algn="ctr"/>
                <a:r>
                  <a:rPr lang="en-US" altLang="ja-JP" sz="700" dirty="0"/>
                  <a:t>20</a:t>
                </a:r>
                <a:r>
                  <a:rPr kumimoji="1" lang="en-US" altLang="ja-JP" sz="700" dirty="0"/>
                  <a:t>000</a:t>
                </a:r>
                <a:endParaRPr kumimoji="1" lang="ja-JP" altLang="en-US" sz="700" dirty="0"/>
              </a:p>
            </p:txBody>
          </p:sp>
          <p:sp>
            <p:nvSpPr>
              <p:cNvPr id="85" name="テキスト ボックス 84"/>
              <p:cNvSpPr txBox="1"/>
              <p:nvPr/>
            </p:nvSpPr>
            <p:spPr>
              <a:xfrm>
                <a:off x="8421602" y="2626852"/>
                <a:ext cx="439804" cy="200055"/>
              </a:xfrm>
              <a:prstGeom prst="rect">
                <a:avLst/>
              </a:prstGeom>
              <a:noFill/>
            </p:spPr>
            <p:txBody>
              <a:bodyPr wrap="square" rtlCol="0">
                <a:spAutoFit/>
              </a:bodyPr>
              <a:lstStyle/>
              <a:p>
                <a:pPr algn="ctr"/>
                <a:r>
                  <a:rPr lang="en-US" altLang="ja-JP" sz="700" dirty="0"/>
                  <a:t>26798</a:t>
                </a:r>
                <a:endParaRPr kumimoji="1" lang="ja-JP" altLang="en-US" sz="700" dirty="0"/>
              </a:p>
            </p:txBody>
          </p:sp>
          <p:cxnSp>
            <p:nvCxnSpPr>
              <p:cNvPr id="86" name="直線矢印コネクタ 85"/>
              <p:cNvCxnSpPr/>
              <p:nvPr/>
            </p:nvCxnSpPr>
            <p:spPr>
              <a:xfrm>
                <a:off x="8335346" y="2814062"/>
                <a:ext cx="61581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140325" y="2793209"/>
                <a:ext cx="0" cy="4197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806680" y="2786796"/>
                <a:ext cx="0" cy="401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1393502" y="2786796"/>
                <a:ext cx="0" cy="3778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1845647" y="2793209"/>
                <a:ext cx="0" cy="324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1940387" y="2793209"/>
                <a:ext cx="0" cy="324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2397509" y="2786796"/>
                <a:ext cx="0" cy="3067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2826882" y="2798413"/>
                <a:ext cx="0" cy="2842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3266749" y="2788423"/>
                <a:ext cx="0" cy="234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3679454" y="2879157"/>
                <a:ext cx="0" cy="1433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5043127" y="2793209"/>
                <a:ext cx="0" cy="254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5507006" y="2793209"/>
                <a:ext cx="0" cy="2794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5966740" y="2793209"/>
                <a:ext cx="0" cy="3003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6427755" y="2793209"/>
                <a:ext cx="0" cy="324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6878971" y="2793209"/>
                <a:ext cx="0" cy="347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6961614" y="2793209"/>
                <a:ext cx="0" cy="347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7422678" y="2877978"/>
                <a:ext cx="0" cy="3714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7884319" y="2793209"/>
                <a:ext cx="0" cy="395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8335346" y="2798653"/>
                <a:ext cx="0" cy="4143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8951899" y="2802043"/>
                <a:ext cx="0" cy="4099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テキスト ボックス 133"/>
              <p:cNvSpPr txBox="1"/>
              <p:nvPr/>
            </p:nvSpPr>
            <p:spPr>
              <a:xfrm>
                <a:off x="833356" y="2629749"/>
                <a:ext cx="491048" cy="200055"/>
              </a:xfrm>
              <a:prstGeom prst="rect">
                <a:avLst/>
              </a:prstGeom>
              <a:noFill/>
            </p:spPr>
            <p:txBody>
              <a:bodyPr wrap="square" rtlCol="0">
                <a:spAutoFit/>
              </a:bodyPr>
              <a:lstStyle/>
              <a:p>
                <a:pPr algn="ctr"/>
                <a:r>
                  <a:rPr kumimoji="1" lang="en-US" altLang="ja-JP" sz="700" dirty="0"/>
                  <a:t>25000</a:t>
                </a:r>
                <a:endParaRPr kumimoji="1" lang="ja-JP" altLang="en-US" sz="700" dirty="0"/>
              </a:p>
            </p:txBody>
          </p:sp>
        </p:grpSp>
        <p:sp>
          <p:nvSpPr>
            <p:cNvPr id="6" name="フリーフォーム 5"/>
            <p:cNvSpPr/>
            <p:nvPr/>
          </p:nvSpPr>
          <p:spPr>
            <a:xfrm>
              <a:off x="3676650" y="5724525"/>
              <a:ext cx="802481" cy="64294"/>
            </a:xfrm>
            <a:custGeom>
              <a:avLst/>
              <a:gdLst>
                <a:gd name="connsiteX0" fmla="*/ 0 w 802481"/>
                <a:gd name="connsiteY0" fmla="*/ 0 h 64294"/>
                <a:gd name="connsiteX1" fmla="*/ 0 w 802481"/>
                <a:gd name="connsiteY1" fmla="*/ 61913 h 64294"/>
                <a:gd name="connsiteX2" fmla="*/ 388144 w 802481"/>
                <a:gd name="connsiteY2" fmla="*/ 61913 h 64294"/>
                <a:gd name="connsiteX3" fmla="*/ 802481 w 802481"/>
                <a:gd name="connsiteY3" fmla="*/ 64294 h 64294"/>
                <a:gd name="connsiteX4" fmla="*/ 802481 w 802481"/>
                <a:gd name="connsiteY4" fmla="*/ 9525 h 64294"/>
                <a:gd name="connsiteX5" fmla="*/ 390525 w 802481"/>
                <a:gd name="connsiteY5" fmla="*/ 4763 h 64294"/>
                <a:gd name="connsiteX6" fmla="*/ 0 w 802481"/>
                <a:gd name="connsiteY6" fmla="*/ 0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481" h="64294">
                  <a:moveTo>
                    <a:pt x="0" y="0"/>
                  </a:moveTo>
                  <a:lnTo>
                    <a:pt x="0" y="61913"/>
                  </a:lnTo>
                  <a:lnTo>
                    <a:pt x="388144" y="61913"/>
                  </a:lnTo>
                  <a:lnTo>
                    <a:pt x="802481" y="64294"/>
                  </a:lnTo>
                  <a:lnTo>
                    <a:pt x="802481" y="9525"/>
                  </a:lnTo>
                  <a:lnTo>
                    <a:pt x="390525" y="4763"/>
                  </a:lnTo>
                  <a:lnTo>
                    <a:pt x="0" y="0"/>
                  </a:lnTo>
                  <a:close/>
                </a:path>
              </a:pathLst>
            </a:cu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8" name="テキスト ボックス 117"/>
          <p:cNvSpPr txBox="1"/>
          <p:nvPr/>
        </p:nvSpPr>
        <p:spPr>
          <a:xfrm>
            <a:off x="4119503" y="1572328"/>
            <a:ext cx="1368090" cy="338554"/>
          </a:xfrm>
          <a:prstGeom prst="rect">
            <a:avLst/>
          </a:prstGeom>
          <a:noFill/>
        </p:spPr>
        <p:txBody>
          <a:bodyPr wrap="square" rtlCol="0">
            <a:spAutoFit/>
          </a:bodyPr>
          <a:lstStyle/>
          <a:p>
            <a:r>
              <a:rPr kumimoji="1" lang="ja-JP" altLang="en-US" sz="1600" dirty="0"/>
              <a:t>■周辺環境</a:t>
            </a:r>
          </a:p>
        </p:txBody>
      </p:sp>
      <p:sp>
        <p:nvSpPr>
          <p:cNvPr id="120"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en-US" altLang="ja-JP" sz="2800"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跨線橋の補修・補強検討</a:t>
            </a:r>
            <a:endParaRPr lang="en-US" altLang="ja-JP" sz="28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２</a:t>
            </a:r>
            <a:r>
              <a:rPr lang="ja-JP" altLang="en-US" sz="2400" dirty="0">
                <a:latin typeface="HGSｺﾞｼｯｸM" panose="020B0600000000000000" pitchFamily="50" charset="-128"/>
                <a:ea typeface="HGSｺﾞｼｯｸM" panose="020B0600000000000000" pitchFamily="50" charset="-128"/>
              </a:rPr>
              <a:t>）選定橋梁の概要　</a:t>
            </a:r>
            <a:r>
              <a:rPr lang="en-US" altLang="ja-JP" sz="2400" dirty="0">
                <a:latin typeface="HGSｺﾞｼｯｸM" panose="020B0600000000000000" pitchFamily="50" charset="-128"/>
                <a:ea typeface="HGSｺﾞｼｯｸM" panose="020B0600000000000000" pitchFamily="50" charset="-128"/>
              </a:rPr>
              <a:t>(1/2)</a:t>
            </a:r>
            <a:endParaRPr lang="ja-JP" altLang="en-US" sz="2400" dirty="0">
              <a:latin typeface="HGSｺﾞｼｯｸM" panose="020B0600000000000000" pitchFamily="50" charset="-128"/>
              <a:ea typeface="HGSｺﾞｼｯｸM" panose="020B0600000000000000" pitchFamily="50" charset="-128"/>
            </a:endParaRPr>
          </a:p>
        </p:txBody>
      </p:sp>
      <p:sp>
        <p:nvSpPr>
          <p:cNvPr id="129" name="正方形/長方形 128"/>
          <p:cNvSpPr/>
          <p:nvPr/>
        </p:nvSpPr>
        <p:spPr>
          <a:xfrm>
            <a:off x="5354138" y="1639091"/>
            <a:ext cx="3332964" cy="230832"/>
          </a:xfrm>
          <a:prstGeom prst="rect">
            <a:avLst/>
          </a:prstGeom>
        </p:spPr>
        <p:txBody>
          <a:bodyPr wrap="none">
            <a:spAutoFit/>
          </a:bodyPr>
          <a:lstStyle/>
          <a:p>
            <a:r>
              <a:rPr lang="ja-JP" altLang="en-US" sz="900" dirty="0"/>
              <a:t>「地図・空中写真閲覧サービスデータ」（国土地理院）をもとに作成</a:t>
            </a:r>
          </a:p>
        </p:txBody>
      </p:sp>
      <p:grpSp>
        <p:nvGrpSpPr>
          <p:cNvPr id="9" name="グループ化 8"/>
          <p:cNvGrpSpPr/>
          <p:nvPr/>
        </p:nvGrpSpPr>
        <p:grpSpPr>
          <a:xfrm>
            <a:off x="4416166" y="1886313"/>
            <a:ext cx="3911878" cy="2725910"/>
            <a:chOff x="9730522" y="1823339"/>
            <a:chExt cx="4752528" cy="3311699"/>
          </a:xfrm>
        </p:grpSpPr>
        <p:pic>
          <p:nvPicPr>
            <p:cNvPr id="109" name="図 108"/>
            <p:cNvPicPr>
              <a:picLocks noChangeAspect="1"/>
            </p:cNvPicPr>
            <p:nvPr/>
          </p:nvPicPr>
          <p:blipFill rotWithShape="1">
            <a:blip r:embed="rId6"/>
            <a:srcRect l="3547" t="18162" r="16646" b="23075"/>
            <a:stretch/>
          </p:blipFill>
          <p:spPr>
            <a:xfrm>
              <a:off x="9730522" y="1823339"/>
              <a:ext cx="4752528" cy="3311699"/>
            </a:xfrm>
            <a:prstGeom prst="rect">
              <a:avLst/>
            </a:prstGeom>
          </p:spPr>
        </p:pic>
        <p:sp>
          <p:nvSpPr>
            <p:cNvPr id="112" name="円/楕円 111"/>
            <p:cNvSpPr/>
            <p:nvPr/>
          </p:nvSpPr>
          <p:spPr>
            <a:xfrm>
              <a:off x="11962770" y="2587303"/>
              <a:ext cx="144017" cy="18722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線吹き出し 2 (枠付き) 122"/>
            <p:cNvSpPr/>
            <p:nvPr/>
          </p:nvSpPr>
          <p:spPr>
            <a:xfrm>
              <a:off x="9860359" y="4351535"/>
              <a:ext cx="1529165" cy="523483"/>
            </a:xfrm>
            <a:prstGeom prst="borderCallout2">
              <a:avLst>
                <a:gd name="adj1" fmla="val 51261"/>
                <a:gd name="adj2" fmla="val 100128"/>
                <a:gd name="adj3" fmla="val 51145"/>
                <a:gd name="adj4" fmla="val 116719"/>
                <a:gd name="adj5" fmla="val -49790"/>
                <a:gd name="adj6" fmla="val 138551"/>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050" dirty="0">
                  <a:solidFill>
                    <a:schemeClr val="tx1"/>
                  </a:solidFill>
                </a:rPr>
                <a:t>松葉跨線橋</a:t>
              </a:r>
              <a:r>
                <a:rPr lang="en-US" altLang="ja-JP" sz="1050" dirty="0">
                  <a:solidFill>
                    <a:schemeClr val="tx1"/>
                  </a:solidFill>
                </a:rPr>
                <a:t>(</a:t>
              </a:r>
              <a:r>
                <a:rPr lang="ja-JP" altLang="en-US" sz="1050" dirty="0">
                  <a:solidFill>
                    <a:schemeClr val="tx1"/>
                  </a:solidFill>
                </a:rPr>
                <a:t>北行</a:t>
              </a:r>
              <a:r>
                <a:rPr lang="en-US" altLang="ja-JP" sz="1050" dirty="0">
                  <a:solidFill>
                    <a:schemeClr val="tx1"/>
                  </a:solidFill>
                </a:rPr>
                <a:t>)</a:t>
              </a:r>
              <a:endParaRPr kumimoji="1" lang="en-US" altLang="ja-JP" sz="1050" dirty="0">
                <a:solidFill>
                  <a:schemeClr val="tx1"/>
                </a:solidFill>
              </a:endParaRPr>
            </a:p>
            <a:p>
              <a:pPr algn="ctr"/>
              <a:r>
                <a:rPr lang="ja-JP" altLang="en-US" sz="1050" dirty="0">
                  <a:solidFill>
                    <a:schemeClr val="tx1"/>
                  </a:solidFill>
                </a:rPr>
                <a:t>大阪中央環状線</a:t>
              </a:r>
              <a:endParaRPr kumimoji="1" lang="ja-JP" altLang="en-US" sz="1050" dirty="0">
                <a:solidFill>
                  <a:schemeClr val="tx1"/>
                </a:solidFill>
              </a:endParaRPr>
            </a:p>
          </p:txBody>
        </p:sp>
        <p:sp>
          <p:nvSpPr>
            <p:cNvPr id="125" name="線吹き出し 2 (枠付き) 124"/>
            <p:cNvSpPr/>
            <p:nvPr/>
          </p:nvSpPr>
          <p:spPr>
            <a:xfrm>
              <a:off x="10106275" y="2021863"/>
              <a:ext cx="1252621" cy="317829"/>
            </a:xfrm>
            <a:prstGeom prst="borderCallout2">
              <a:avLst>
                <a:gd name="adj1" fmla="val 49783"/>
                <a:gd name="adj2" fmla="val 99663"/>
                <a:gd name="adj3" fmla="val 47313"/>
                <a:gd name="adj4" fmla="val 123921"/>
                <a:gd name="adj5" fmla="val 162455"/>
                <a:gd name="adj6" fmla="val 161286"/>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050" dirty="0">
                  <a:solidFill>
                    <a:schemeClr val="tx1"/>
                  </a:solidFill>
                </a:rPr>
                <a:t>近畿自動車道</a:t>
              </a:r>
              <a:endParaRPr kumimoji="1" lang="ja-JP" altLang="en-US" sz="1050" dirty="0">
                <a:solidFill>
                  <a:schemeClr val="tx1"/>
                </a:solidFill>
              </a:endParaRPr>
            </a:p>
          </p:txBody>
        </p:sp>
        <p:sp>
          <p:nvSpPr>
            <p:cNvPr id="127" name="線吹き出し 2 (枠付き) 126"/>
            <p:cNvSpPr/>
            <p:nvPr/>
          </p:nvSpPr>
          <p:spPr>
            <a:xfrm>
              <a:off x="12885327" y="2233229"/>
              <a:ext cx="909864" cy="523483"/>
            </a:xfrm>
            <a:prstGeom prst="borderCallout2">
              <a:avLst>
                <a:gd name="adj1" fmla="val 49337"/>
                <a:gd name="adj2" fmla="val -1838"/>
                <a:gd name="adj3" fmla="val 50108"/>
                <a:gd name="adj4" fmla="val -22502"/>
                <a:gd name="adj5" fmla="val 191583"/>
                <a:gd name="adj6" fmla="val -43210"/>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050" dirty="0">
                  <a:solidFill>
                    <a:schemeClr val="tx1"/>
                  </a:solidFill>
                </a:rPr>
                <a:t>京阪電車</a:t>
              </a:r>
              <a:endParaRPr lang="en-US" altLang="ja-JP" sz="1050" dirty="0">
                <a:solidFill>
                  <a:schemeClr val="tx1"/>
                </a:solidFill>
              </a:endParaRPr>
            </a:p>
            <a:p>
              <a:pPr algn="ctr"/>
              <a:r>
                <a:rPr kumimoji="1" lang="ja-JP" altLang="en-US" sz="1050" dirty="0">
                  <a:solidFill>
                    <a:schemeClr val="tx1"/>
                  </a:solidFill>
                </a:rPr>
                <a:t>門真市駅</a:t>
              </a:r>
            </a:p>
          </p:txBody>
        </p:sp>
        <p:sp>
          <p:nvSpPr>
            <p:cNvPr id="132" name="線吹き出し 2 (枠付き) 131"/>
            <p:cNvSpPr/>
            <p:nvPr/>
          </p:nvSpPr>
          <p:spPr>
            <a:xfrm>
              <a:off x="12597118" y="4351534"/>
              <a:ext cx="1529165" cy="523483"/>
            </a:xfrm>
            <a:prstGeom prst="borderCallout2">
              <a:avLst>
                <a:gd name="adj1" fmla="val 54368"/>
                <a:gd name="adj2" fmla="val -58"/>
                <a:gd name="adj3" fmla="val 55107"/>
                <a:gd name="adj4" fmla="val -10815"/>
                <a:gd name="adj5" fmla="val -17713"/>
                <a:gd name="adj6" fmla="val -24960"/>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050" dirty="0">
                  <a:solidFill>
                    <a:schemeClr val="tx1"/>
                  </a:solidFill>
                </a:rPr>
                <a:t>松葉跨線橋</a:t>
              </a:r>
              <a:r>
                <a:rPr kumimoji="1" lang="en-US" altLang="ja-JP" sz="1050" dirty="0">
                  <a:solidFill>
                    <a:schemeClr val="tx1"/>
                  </a:solidFill>
                </a:rPr>
                <a:t>(</a:t>
              </a:r>
              <a:r>
                <a:rPr kumimoji="1" lang="ja-JP" altLang="en-US" sz="1050" dirty="0">
                  <a:solidFill>
                    <a:schemeClr val="tx1"/>
                  </a:solidFill>
                </a:rPr>
                <a:t>南行</a:t>
              </a:r>
              <a:r>
                <a:rPr kumimoji="1" lang="en-US" altLang="ja-JP" sz="1050" dirty="0">
                  <a:solidFill>
                    <a:schemeClr val="tx1"/>
                  </a:solidFill>
                </a:rPr>
                <a:t>)</a:t>
              </a:r>
            </a:p>
            <a:p>
              <a:pPr algn="ctr"/>
              <a:r>
                <a:rPr kumimoji="1" lang="ja-JP" altLang="en-US" sz="1050" dirty="0">
                  <a:solidFill>
                    <a:schemeClr val="tx1"/>
                  </a:solidFill>
                </a:rPr>
                <a:t>大阪中央環状線</a:t>
              </a:r>
            </a:p>
          </p:txBody>
        </p:sp>
        <p:sp>
          <p:nvSpPr>
            <p:cNvPr id="133" name="線吹き出し 2 (枠付き) 132"/>
            <p:cNvSpPr/>
            <p:nvPr/>
          </p:nvSpPr>
          <p:spPr>
            <a:xfrm>
              <a:off x="12584078" y="3424168"/>
              <a:ext cx="1324679" cy="523483"/>
            </a:xfrm>
            <a:prstGeom prst="borderCallout2">
              <a:avLst>
                <a:gd name="adj1" fmla="val 54368"/>
                <a:gd name="adj2" fmla="val -58"/>
                <a:gd name="adj3" fmla="val 55107"/>
                <a:gd name="adj4" fmla="val -8648"/>
                <a:gd name="adj5" fmla="val 70693"/>
                <a:gd name="adj6" fmla="val -22779"/>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050" dirty="0">
                  <a:solidFill>
                    <a:schemeClr val="tx1"/>
                  </a:solidFill>
                </a:rPr>
                <a:t>大阪モノレール</a:t>
              </a:r>
              <a:endParaRPr kumimoji="1" lang="en-US" altLang="ja-JP" sz="1050" dirty="0">
                <a:solidFill>
                  <a:schemeClr val="tx1"/>
                </a:solidFill>
              </a:endParaRPr>
            </a:p>
            <a:p>
              <a:pPr algn="ctr"/>
              <a:r>
                <a:rPr lang="ja-JP" altLang="en-US" sz="1050" dirty="0">
                  <a:solidFill>
                    <a:schemeClr val="tx1"/>
                  </a:solidFill>
                </a:rPr>
                <a:t>門真市駅</a:t>
              </a:r>
              <a:endParaRPr kumimoji="1" lang="ja-JP" altLang="en-US" sz="1050" dirty="0">
                <a:solidFill>
                  <a:schemeClr val="tx1"/>
                </a:solidFill>
              </a:endParaRPr>
            </a:p>
          </p:txBody>
        </p:sp>
      </p:grpSp>
      <p:sp>
        <p:nvSpPr>
          <p:cNvPr id="99"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35301539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0" name="表 139"/>
          <p:cNvGraphicFramePr>
            <a:graphicFrameLocks noGrp="1"/>
          </p:cNvGraphicFramePr>
          <p:nvPr>
            <p:extLst>
              <p:ext uri="{D42A27DB-BD31-4B8C-83A1-F6EECF244321}">
                <p14:modId xmlns:p14="http://schemas.microsoft.com/office/powerpoint/2010/main" val="1221190806"/>
              </p:ext>
            </p:extLst>
          </p:nvPr>
        </p:nvGraphicFramePr>
        <p:xfrm>
          <a:off x="2014500" y="7025743"/>
          <a:ext cx="5115000" cy="4721169"/>
        </p:xfrm>
        <a:graphic>
          <a:graphicData uri="http://schemas.openxmlformats.org/drawingml/2006/table">
            <a:tbl>
              <a:tblPr firstRow="1" bandRow="1">
                <a:tableStyleId>{5C22544A-7EE6-4342-B048-85BDC9FD1C3A}</a:tableStyleId>
              </a:tblPr>
              <a:tblGrid>
                <a:gridCol w="2557500">
                  <a:extLst>
                    <a:ext uri="{9D8B030D-6E8A-4147-A177-3AD203B41FA5}">
                      <a16:colId xmlns:a16="http://schemas.microsoft.com/office/drawing/2014/main" xmlns="" val="20000"/>
                    </a:ext>
                  </a:extLst>
                </a:gridCol>
                <a:gridCol w="2557500">
                  <a:extLst>
                    <a:ext uri="{9D8B030D-6E8A-4147-A177-3AD203B41FA5}">
                      <a16:colId xmlns:a16="http://schemas.microsoft.com/office/drawing/2014/main" xmlns="" val="20001"/>
                    </a:ext>
                  </a:extLst>
                </a:gridCol>
              </a:tblGrid>
              <a:tr h="184665">
                <a:tc>
                  <a:txBody>
                    <a:bodyPr/>
                    <a:lstStyle/>
                    <a:p>
                      <a:pPr algn="ctr"/>
                      <a:r>
                        <a:rPr kumimoji="1" lang="en-US" altLang="ja-JP" sz="1600" b="0" dirty="0">
                          <a:solidFill>
                            <a:schemeClr val="tx1"/>
                          </a:solidFill>
                        </a:rPr>
                        <a:t>1</a:t>
                      </a:r>
                      <a:r>
                        <a:rPr kumimoji="1" lang="ja-JP" altLang="en-US" sz="1600" b="0" dirty="0">
                          <a:solidFill>
                            <a:schemeClr val="tx1"/>
                          </a:solidFill>
                        </a:rPr>
                        <a:t>：路面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2</a:t>
                      </a:r>
                      <a:r>
                        <a:rPr kumimoji="1" lang="ja-JP" altLang="en-US" sz="1600" b="0" dirty="0">
                          <a:solidFill>
                            <a:schemeClr val="tx1"/>
                          </a:solidFill>
                        </a:rPr>
                        <a:t>：側面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2101065">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253274">
                <a:tc>
                  <a:txBody>
                    <a:bodyPr/>
                    <a:lstStyle/>
                    <a:p>
                      <a:pPr algn="ctr"/>
                      <a:r>
                        <a:rPr kumimoji="1" lang="en-US" altLang="ja-JP" sz="1600" b="0" dirty="0">
                          <a:solidFill>
                            <a:schemeClr val="tx1"/>
                          </a:solidFill>
                        </a:rPr>
                        <a:t>4</a:t>
                      </a:r>
                      <a:r>
                        <a:rPr kumimoji="1" lang="ja-JP" altLang="en-US" sz="1600" b="0" dirty="0">
                          <a:solidFill>
                            <a:schemeClr val="tx1"/>
                          </a:solidFill>
                        </a:rPr>
                        <a:t>：桁下面</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a:solidFill>
                            <a:schemeClr val="tx1"/>
                          </a:solidFill>
                        </a:rPr>
                        <a:t>5</a:t>
                      </a:r>
                      <a:r>
                        <a:rPr kumimoji="1" lang="ja-JP" altLang="en-US" sz="1600" b="0" dirty="0">
                          <a:solidFill>
                            <a:schemeClr val="tx1"/>
                          </a:solidFill>
                        </a:rPr>
                        <a:t>：下部工</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2122990">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27</a:t>
            </a:fld>
            <a:endParaRPr kumimoji="1" lang="ja-JP" altLang="en-US" dirty="0"/>
          </a:p>
        </p:txBody>
      </p:sp>
      <p:sp>
        <p:nvSpPr>
          <p:cNvPr id="14" name="テキスト ボックス 13"/>
          <p:cNvSpPr txBox="1"/>
          <p:nvPr/>
        </p:nvSpPr>
        <p:spPr>
          <a:xfrm>
            <a:off x="611560" y="1126485"/>
            <a:ext cx="4748051"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2-2</a:t>
            </a:r>
            <a:r>
              <a:rPr lang="ja-JP" altLang="en-US" sz="2400" dirty="0">
                <a:latin typeface="HGSｺﾞｼｯｸM" panose="020B0600000000000000" pitchFamily="50" charset="-128"/>
                <a:ea typeface="HGSｺﾞｼｯｸM" panose="020B0600000000000000" pitchFamily="50" charset="-128"/>
              </a:rPr>
              <a:t>）金剛跨線橋</a:t>
            </a:r>
          </a:p>
        </p:txBody>
      </p:sp>
      <p:graphicFrame>
        <p:nvGraphicFramePr>
          <p:cNvPr id="104" name="表 103"/>
          <p:cNvGraphicFramePr>
            <a:graphicFrameLocks noGrp="1"/>
          </p:cNvGraphicFramePr>
          <p:nvPr>
            <p:extLst>
              <p:ext uri="{D42A27DB-BD31-4B8C-83A1-F6EECF244321}">
                <p14:modId xmlns:p14="http://schemas.microsoft.com/office/powerpoint/2010/main" val="3064770863"/>
              </p:ext>
            </p:extLst>
          </p:nvPr>
        </p:nvGraphicFramePr>
        <p:xfrm>
          <a:off x="464754" y="1922561"/>
          <a:ext cx="3315158" cy="2541316"/>
        </p:xfrm>
        <a:graphic>
          <a:graphicData uri="http://schemas.openxmlformats.org/drawingml/2006/table">
            <a:tbl>
              <a:tblPr/>
              <a:tblGrid>
                <a:gridCol w="758637">
                  <a:extLst>
                    <a:ext uri="{9D8B030D-6E8A-4147-A177-3AD203B41FA5}">
                      <a16:colId xmlns:a16="http://schemas.microsoft.com/office/drawing/2014/main" xmlns="" val="20000"/>
                    </a:ext>
                  </a:extLst>
                </a:gridCol>
                <a:gridCol w="907710">
                  <a:extLst>
                    <a:ext uri="{9D8B030D-6E8A-4147-A177-3AD203B41FA5}">
                      <a16:colId xmlns:a16="http://schemas.microsoft.com/office/drawing/2014/main" xmlns="" val="20001"/>
                    </a:ext>
                  </a:extLst>
                </a:gridCol>
                <a:gridCol w="1648811">
                  <a:extLst>
                    <a:ext uri="{9D8B030D-6E8A-4147-A177-3AD203B41FA5}">
                      <a16:colId xmlns:a16="http://schemas.microsoft.com/office/drawing/2014/main" xmlns="" val="20002"/>
                    </a:ext>
                  </a:extLst>
                </a:gridCol>
              </a:tblGrid>
              <a:tr h="146162">
                <a:tc gridSpan="2">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橋梁名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金剛跨線橋</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46162">
                <a:tc gridSpan="2">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路線名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森屋狭山線</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146162">
                <a:tc gridSpan="2">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架橋位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 大阪狭山市金剛</a:t>
                      </a: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89946">
                <a:tc rowSpan="3">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構造形式</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上部工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altLang="zh-TW"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プレテン</a:t>
                      </a:r>
                      <a:r>
                        <a:rPr kumimoji="1" lang="en-US" altLang="ja-JP"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T</a:t>
                      </a:r>
                      <a:r>
                        <a:rPr kumimoji="1" lang="ja-JP" altLang="en-US" sz="1050" b="0" i="0" u="none" strike="noStrike" kern="1200" baseline="0" dirty="0">
                          <a:solidFill>
                            <a:srgbClr val="000000"/>
                          </a:solidFill>
                          <a:effectLst/>
                          <a:latin typeface="ＭＳ ゴシック" panose="020B0609070205080204" pitchFamily="49" charset="-128"/>
                          <a:ea typeface="ＭＳ ゴシック" panose="020B0609070205080204" pitchFamily="49" charset="-128"/>
                          <a:cs typeface="+mn-cs"/>
                        </a:rPr>
                        <a:t>桁橋</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下部工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逆</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T</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式橋台</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4"/>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基礎工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深礎杭、場所打ち杭</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5"/>
                  </a:ext>
                </a:extLst>
              </a:tr>
              <a:tr h="146162">
                <a:tc rowSpan="2">
                  <a:txBody>
                    <a:bodyPr/>
                    <a:lstStyle/>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主要構造</a:t>
                      </a:r>
                      <a:endParaRPr kumimoji="1" lang="en-US" altLang="zh-TW"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寸法</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橋長</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162.0</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6"/>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最大支間長</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17.4</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m</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7"/>
                  </a:ext>
                </a:extLst>
              </a:tr>
              <a:tr h="146162">
                <a:tc rowSpan="7">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既設諸条件</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架設年次</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昭和</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46</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年</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8"/>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設計荷重</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TL-20(S31)</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9"/>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適用基準</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昭和</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39</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年道示</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0"/>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広域緊急</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一般道</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緊急交通路以外</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a:t>
                      </a:r>
                      <a:endPar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1"/>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交通量</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23,282/24h</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2"/>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zh-TW" altLang="en-US" sz="105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大型車交通量</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2,305</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台</a:t>
                      </a:r>
                      <a:r>
                        <a:rPr kumimoji="1" lang="en-US" altLang="ja-JP"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/24</a:t>
                      </a:r>
                      <a:r>
                        <a:rPr kumimoji="1" 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h</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3"/>
                  </a:ext>
                </a:extLst>
              </a:tr>
              <a:tr h="146162">
                <a:tc vMerge="1">
                  <a:txBody>
                    <a:bodyPr/>
                    <a:lstStyle/>
                    <a:p>
                      <a:pPr algn="l" fontAlgn="ctr"/>
                      <a:endPar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交差物</a:t>
                      </a: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kumimoji="1" lang="zh-TW"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rPr>
                        <a:t>南海</a:t>
                      </a:r>
                      <a:r>
                        <a:rPr kumimoji="1" lang="ja-JP" altLang="en-US" sz="105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電車</a:t>
                      </a:r>
                      <a:r>
                        <a:rPr kumimoji="1" lang="en-US" altLang="ja-JP" sz="1050" b="0" i="0" u="none" strike="noStrike" kern="1200">
                          <a:solidFill>
                            <a:srgbClr val="000000"/>
                          </a:solidFill>
                          <a:effectLst/>
                          <a:latin typeface="ＭＳ ゴシック" panose="020B0609070205080204" pitchFamily="49" charset="-128"/>
                          <a:ea typeface="ＭＳ ゴシック" panose="020B0609070205080204" pitchFamily="49" charset="-128"/>
                          <a:cs typeface="+mn-cs"/>
                        </a:rPr>
                        <a:t>()</a:t>
                      </a:r>
                      <a:endParaRPr kumimoji="1" lang="en-US" altLang="zh-TW" sz="1050" b="0" i="0" u="none" strike="noStrike" kern="1200" dirty="0">
                        <a:solidFill>
                          <a:srgbClr val="000000"/>
                        </a:solidFill>
                        <a:effectLst/>
                        <a:latin typeface="ＭＳ ゴシック" panose="020B0609070205080204" pitchFamily="49" charset="-128"/>
                        <a:ea typeface="ＭＳ ゴシック" panose="020B0609070205080204" pitchFamily="49" charset="-128"/>
                        <a:cs typeface="+mn-cs"/>
                      </a:endParaRPr>
                    </a:p>
                  </a:txBody>
                  <a:tcPr marL="7935" marR="7935" marT="79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4"/>
                  </a:ext>
                </a:extLst>
              </a:tr>
            </a:tbl>
          </a:graphicData>
        </a:graphic>
      </p:graphicFrame>
      <p:sp>
        <p:nvSpPr>
          <p:cNvPr id="106" name="テキスト ボックス 105"/>
          <p:cNvSpPr txBox="1"/>
          <p:nvPr/>
        </p:nvSpPr>
        <p:spPr>
          <a:xfrm>
            <a:off x="511288" y="1614250"/>
            <a:ext cx="1419708" cy="338554"/>
          </a:xfrm>
          <a:prstGeom prst="rect">
            <a:avLst/>
          </a:prstGeom>
          <a:noFill/>
        </p:spPr>
        <p:txBody>
          <a:bodyPr wrap="square" rtlCol="0">
            <a:spAutoFit/>
          </a:bodyPr>
          <a:lstStyle/>
          <a:p>
            <a:r>
              <a:rPr kumimoji="1" lang="ja-JP" altLang="en-US" sz="1600" dirty="0"/>
              <a:t>■橋梁諸元</a:t>
            </a:r>
          </a:p>
        </p:txBody>
      </p:sp>
      <p:sp>
        <p:nvSpPr>
          <p:cNvPr id="107" name="テキスト ボックス 106"/>
          <p:cNvSpPr txBox="1"/>
          <p:nvPr/>
        </p:nvSpPr>
        <p:spPr>
          <a:xfrm>
            <a:off x="511288" y="4470144"/>
            <a:ext cx="1368090" cy="338554"/>
          </a:xfrm>
          <a:prstGeom prst="rect">
            <a:avLst/>
          </a:prstGeom>
          <a:noFill/>
        </p:spPr>
        <p:txBody>
          <a:bodyPr wrap="square" rtlCol="0">
            <a:spAutoFit/>
          </a:bodyPr>
          <a:lstStyle/>
          <a:p>
            <a:r>
              <a:rPr kumimoji="1" lang="ja-JP" altLang="en-US" sz="1600" dirty="0"/>
              <a:t>■側面図</a:t>
            </a:r>
          </a:p>
        </p:txBody>
      </p:sp>
      <p:sp>
        <p:nvSpPr>
          <p:cNvPr id="120"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en-US" altLang="ja-JP" sz="2800"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跨線橋の補修・補強検討</a:t>
            </a:r>
            <a:endParaRPr lang="en-US" altLang="ja-JP" sz="28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２</a:t>
            </a:r>
            <a:r>
              <a:rPr lang="ja-JP" altLang="en-US" sz="2400" dirty="0">
                <a:latin typeface="HGSｺﾞｼｯｸM" panose="020B0600000000000000" pitchFamily="50" charset="-128"/>
                <a:ea typeface="HGSｺﾞｼｯｸM" panose="020B0600000000000000" pitchFamily="50" charset="-128"/>
              </a:rPr>
              <a:t>）選定橋梁の概要　</a:t>
            </a:r>
            <a:r>
              <a:rPr lang="en-US" altLang="ja-JP" sz="2400" dirty="0">
                <a:latin typeface="HGSｺﾞｼｯｸM" panose="020B0600000000000000" pitchFamily="50" charset="-128"/>
                <a:ea typeface="HGSｺﾞｼｯｸM" panose="020B0600000000000000" pitchFamily="50" charset="-128"/>
              </a:rPr>
              <a:t>(2/2)</a:t>
            </a:r>
            <a:endParaRPr lang="ja-JP" altLang="en-US" sz="2400" dirty="0">
              <a:latin typeface="HGSｺﾞｼｯｸM" panose="020B0600000000000000" pitchFamily="50" charset="-128"/>
              <a:ea typeface="HGSｺﾞｼｯｸM" panose="020B0600000000000000" pitchFamily="50" charset="-128"/>
            </a:endParaRPr>
          </a:p>
        </p:txBody>
      </p:sp>
      <p:grpSp>
        <p:nvGrpSpPr>
          <p:cNvPr id="13" name="グループ化 12"/>
          <p:cNvGrpSpPr/>
          <p:nvPr/>
        </p:nvGrpSpPr>
        <p:grpSpPr>
          <a:xfrm>
            <a:off x="1497391" y="4479506"/>
            <a:ext cx="6871016" cy="1866094"/>
            <a:chOff x="233133" y="4798288"/>
            <a:chExt cx="8749480" cy="2376265"/>
          </a:xfrm>
        </p:grpSpPr>
        <p:pic>
          <p:nvPicPr>
            <p:cNvPr id="127" name="図 126"/>
            <p:cNvPicPr>
              <a:picLocks noChangeAspect="1"/>
            </p:cNvPicPr>
            <p:nvPr/>
          </p:nvPicPr>
          <p:blipFill rotWithShape="1">
            <a:blip r:embed="rId3"/>
            <a:srcRect l="3182" t="11745" r="6526" b="8463"/>
            <a:stretch/>
          </p:blipFill>
          <p:spPr>
            <a:xfrm>
              <a:off x="233133" y="4798288"/>
              <a:ext cx="8749480" cy="2376265"/>
            </a:xfrm>
            <a:prstGeom prst="rect">
              <a:avLst/>
            </a:prstGeom>
          </p:spPr>
        </p:pic>
        <p:sp>
          <p:nvSpPr>
            <p:cNvPr id="136" name="正方形/長方形 135"/>
            <p:cNvSpPr/>
            <p:nvPr/>
          </p:nvSpPr>
          <p:spPr>
            <a:xfrm>
              <a:off x="3437997" y="5662384"/>
              <a:ext cx="427544" cy="468000"/>
            </a:xfrm>
            <a:prstGeom prst="rect">
              <a:avLst/>
            </a:prstGeom>
            <a:solidFill>
              <a:srgbClr val="00B05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テキスト ボックス 136"/>
            <p:cNvSpPr txBox="1"/>
            <p:nvPr/>
          </p:nvSpPr>
          <p:spPr>
            <a:xfrm>
              <a:off x="3077957" y="6173816"/>
              <a:ext cx="1127818" cy="523220"/>
            </a:xfrm>
            <a:prstGeom prst="rect">
              <a:avLst/>
            </a:prstGeom>
            <a:noFill/>
          </p:spPr>
          <p:txBody>
            <a:bodyPr wrap="square" rtlCol="0">
              <a:spAutoFit/>
            </a:bodyPr>
            <a:lstStyle/>
            <a:p>
              <a:pPr algn="ctr"/>
              <a:r>
                <a:rPr lang="ja-JP" altLang="en-US" sz="1400" dirty="0">
                  <a:solidFill>
                    <a:srgbClr val="00B050"/>
                  </a:solidFill>
                </a:rPr>
                <a:t>南海</a:t>
              </a:r>
              <a:endParaRPr lang="en-US" altLang="ja-JP" sz="1400" dirty="0">
                <a:solidFill>
                  <a:srgbClr val="00B050"/>
                </a:solidFill>
              </a:endParaRPr>
            </a:p>
            <a:p>
              <a:pPr algn="ctr"/>
              <a:r>
                <a:rPr lang="ja-JP" altLang="en-US" sz="1400" dirty="0">
                  <a:solidFill>
                    <a:srgbClr val="00B050"/>
                  </a:solidFill>
                </a:rPr>
                <a:t>電車</a:t>
              </a:r>
              <a:endParaRPr kumimoji="1" lang="ja-JP" altLang="en-US" sz="1400" dirty="0">
                <a:solidFill>
                  <a:srgbClr val="00B050"/>
                </a:solidFill>
              </a:endParaRPr>
            </a:p>
          </p:txBody>
        </p:sp>
        <p:sp>
          <p:nvSpPr>
            <p:cNvPr id="139" name="テキスト ボックス 138"/>
            <p:cNvSpPr txBox="1"/>
            <p:nvPr/>
          </p:nvSpPr>
          <p:spPr>
            <a:xfrm>
              <a:off x="2689811" y="4988907"/>
              <a:ext cx="1925579" cy="391920"/>
            </a:xfrm>
            <a:prstGeom prst="rect">
              <a:avLst/>
            </a:prstGeom>
            <a:noFill/>
          </p:spPr>
          <p:txBody>
            <a:bodyPr wrap="square" rtlCol="0">
              <a:spAutoFit/>
            </a:bodyPr>
            <a:lstStyle/>
            <a:p>
              <a:r>
                <a:rPr lang="ja-JP" altLang="en-US" sz="1400" dirty="0">
                  <a:solidFill>
                    <a:srgbClr val="FF0000"/>
                  </a:solidFill>
                </a:rPr>
                <a:t>支間長 </a:t>
              </a:r>
              <a:r>
                <a:rPr lang="en-US" altLang="ja-JP" sz="1400" dirty="0">
                  <a:solidFill>
                    <a:srgbClr val="FF0000"/>
                  </a:solidFill>
                </a:rPr>
                <a:t>L=17.4m</a:t>
              </a:r>
              <a:endParaRPr kumimoji="1" lang="ja-JP" altLang="en-US" sz="1400" dirty="0">
                <a:solidFill>
                  <a:srgbClr val="FF0000"/>
                </a:solidFill>
              </a:endParaRPr>
            </a:p>
          </p:txBody>
        </p:sp>
      </p:grpSp>
      <p:grpSp>
        <p:nvGrpSpPr>
          <p:cNvPr id="15" name="グループ化 14"/>
          <p:cNvGrpSpPr/>
          <p:nvPr/>
        </p:nvGrpSpPr>
        <p:grpSpPr>
          <a:xfrm>
            <a:off x="4716016" y="1897947"/>
            <a:ext cx="3159336" cy="2514700"/>
            <a:chOff x="9915663" y="2291059"/>
            <a:chExt cx="4310280" cy="3430803"/>
          </a:xfrm>
        </p:grpSpPr>
        <p:pic>
          <p:nvPicPr>
            <p:cNvPr id="145" name="図 144"/>
            <p:cNvPicPr>
              <a:picLocks noChangeAspect="1"/>
            </p:cNvPicPr>
            <p:nvPr/>
          </p:nvPicPr>
          <p:blipFill rotWithShape="1">
            <a:blip r:embed="rId4"/>
            <a:srcRect l="18240" t="9380" r="30742" b="29790"/>
            <a:stretch/>
          </p:blipFill>
          <p:spPr>
            <a:xfrm>
              <a:off x="9915663" y="2291059"/>
              <a:ext cx="4310280" cy="3430803"/>
            </a:xfrm>
            <a:prstGeom prst="rect">
              <a:avLst/>
            </a:prstGeom>
          </p:spPr>
        </p:pic>
        <p:sp>
          <p:nvSpPr>
            <p:cNvPr id="147" name="円/楕円 146"/>
            <p:cNvSpPr/>
            <p:nvPr/>
          </p:nvSpPr>
          <p:spPr>
            <a:xfrm rot="5082253">
              <a:off x="12017524" y="3048112"/>
              <a:ext cx="176225" cy="16013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線吹き出し 2 (枠付き) 147"/>
            <p:cNvSpPr/>
            <p:nvPr/>
          </p:nvSpPr>
          <p:spPr>
            <a:xfrm>
              <a:off x="10090068" y="2811112"/>
              <a:ext cx="1214210" cy="587859"/>
            </a:xfrm>
            <a:prstGeom prst="borderCallout2">
              <a:avLst>
                <a:gd name="adj1" fmla="val 50855"/>
                <a:gd name="adj2" fmla="val 98473"/>
                <a:gd name="adj3" fmla="val 50655"/>
                <a:gd name="adj4" fmla="val 117994"/>
                <a:gd name="adj5" fmla="val 172032"/>
                <a:gd name="adj6" fmla="val 143937"/>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100" dirty="0">
                  <a:solidFill>
                    <a:schemeClr val="tx1"/>
                  </a:solidFill>
                  <a:latin typeface="+mn-ea"/>
                </a:rPr>
                <a:t>金剛跨線</a:t>
              </a:r>
              <a:r>
                <a:rPr kumimoji="1" lang="ja-JP" altLang="en-US" sz="1100" dirty="0">
                  <a:solidFill>
                    <a:schemeClr val="tx1"/>
                  </a:solidFill>
                  <a:latin typeface="+mn-ea"/>
                </a:rPr>
                <a:t>橋</a:t>
              </a:r>
              <a:endParaRPr kumimoji="1" lang="en-US" altLang="ja-JP" sz="1100" dirty="0">
                <a:solidFill>
                  <a:schemeClr val="tx1"/>
                </a:solidFill>
                <a:latin typeface="+mn-ea"/>
              </a:endParaRPr>
            </a:p>
            <a:p>
              <a:pPr algn="ctr"/>
              <a:r>
                <a:rPr lang="ja-JP" altLang="en-US" sz="1100" dirty="0">
                  <a:solidFill>
                    <a:schemeClr val="tx1"/>
                  </a:solidFill>
                </a:rPr>
                <a:t>森屋狭山</a:t>
              </a:r>
              <a:r>
                <a:rPr lang="zh-TW" altLang="en-US" sz="1100" dirty="0">
                  <a:solidFill>
                    <a:schemeClr val="tx1"/>
                  </a:solidFill>
                  <a:latin typeface="ＭＳ Ｐゴシック" panose="020B0600070205080204" pitchFamily="50" charset="-128"/>
                  <a:ea typeface="ＭＳ Ｐゴシック" panose="020B0600070205080204" pitchFamily="50" charset="-128"/>
                </a:rPr>
                <a:t>線</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p:txBody>
        </p:sp>
        <p:sp>
          <p:nvSpPr>
            <p:cNvPr id="149" name="線吹き出し 2 (枠付き) 148"/>
            <p:cNvSpPr/>
            <p:nvPr/>
          </p:nvSpPr>
          <p:spPr>
            <a:xfrm>
              <a:off x="12862877" y="5019844"/>
              <a:ext cx="1214210" cy="356914"/>
            </a:xfrm>
            <a:prstGeom prst="borderCallout2">
              <a:avLst>
                <a:gd name="adj1" fmla="val 28848"/>
                <a:gd name="adj2" fmla="val 971"/>
                <a:gd name="adj3" fmla="val 30023"/>
                <a:gd name="adj4" fmla="val -15780"/>
                <a:gd name="adj5" fmla="val -81188"/>
                <a:gd name="adj6" fmla="val -46585"/>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100" dirty="0">
                  <a:solidFill>
                    <a:schemeClr val="tx1"/>
                  </a:solidFill>
                  <a:latin typeface="ＭＳ Ｐゴシック" panose="020B0600070205080204" pitchFamily="50" charset="-128"/>
                  <a:ea typeface="ＭＳ Ｐゴシック" panose="020B0600070205080204" pitchFamily="50" charset="-128"/>
                </a:rPr>
                <a:t>南海高野</a:t>
              </a:r>
              <a:r>
                <a:rPr lang="zh-TW" altLang="en-US" sz="1100" dirty="0">
                  <a:solidFill>
                    <a:schemeClr val="tx1"/>
                  </a:solidFill>
                  <a:latin typeface="ＭＳ Ｐゴシック" panose="020B0600070205080204" pitchFamily="50" charset="-128"/>
                  <a:ea typeface="ＭＳ Ｐゴシック" panose="020B0600070205080204" pitchFamily="50" charset="-128"/>
                </a:rPr>
                <a:t>線</a:t>
              </a:r>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p:txBody>
        </p:sp>
      </p:grpSp>
      <p:sp>
        <p:nvSpPr>
          <p:cNvPr id="150" name="テキスト ボックス 149"/>
          <p:cNvSpPr txBox="1"/>
          <p:nvPr/>
        </p:nvSpPr>
        <p:spPr>
          <a:xfrm>
            <a:off x="4119503" y="1572328"/>
            <a:ext cx="1368090" cy="338554"/>
          </a:xfrm>
          <a:prstGeom prst="rect">
            <a:avLst/>
          </a:prstGeom>
          <a:noFill/>
        </p:spPr>
        <p:txBody>
          <a:bodyPr wrap="square" rtlCol="0">
            <a:spAutoFit/>
          </a:bodyPr>
          <a:lstStyle/>
          <a:p>
            <a:r>
              <a:rPr kumimoji="1" lang="ja-JP" altLang="en-US" sz="1600" dirty="0"/>
              <a:t>■周辺環境</a:t>
            </a:r>
          </a:p>
        </p:txBody>
      </p:sp>
      <p:sp>
        <p:nvSpPr>
          <p:cNvPr id="151" name="正方形/長方形 150"/>
          <p:cNvSpPr/>
          <p:nvPr/>
        </p:nvSpPr>
        <p:spPr>
          <a:xfrm>
            <a:off x="5354138" y="1639091"/>
            <a:ext cx="3332964" cy="230832"/>
          </a:xfrm>
          <a:prstGeom prst="rect">
            <a:avLst/>
          </a:prstGeom>
        </p:spPr>
        <p:txBody>
          <a:bodyPr wrap="none">
            <a:spAutoFit/>
          </a:bodyPr>
          <a:lstStyle/>
          <a:p>
            <a:r>
              <a:rPr lang="ja-JP" altLang="en-US" sz="900" dirty="0"/>
              <a:t>「地図・空中写真閲覧サービスデータ」（国土地理院）をもとに作成</a:t>
            </a:r>
          </a:p>
        </p:txBody>
      </p:sp>
      <p:sp>
        <p:nvSpPr>
          <p:cNvPr id="22" name="フッター プレースホルダー 2"/>
          <p:cNvSpPr txBox="1">
            <a:spLocks/>
          </p:cNvSpPr>
          <p:nvPr/>
        </p:nvSpPr>
        <p:spPr>
          <a:xfrm>
            <a:off x="5372400" y="6524400"/>
            <a:ext cx="3505200" cy="365760"/>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a:t>資料２</a:t>
            </a:r>
            <a:endParaRPr kumimoji="1" lang="ja-JP" altLang="en-US" dirty="0"/>
          </a:p>
        </p:txBody>
      </p:sp>
    </p:spTree>
    <p:extLst>
      <p:ext uri="{BB962C8B-B14F-4D97-AF65-F5344CB8AC3E}">
        <p14:creationId xmlns:p14="http://schemas.microsoft.com/office/powerpoint/2010/main" val="3452004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28</a:t>
            </a:fld>
            <a:endParaRPr kumimoji="1" lang="ja-JP" altLang="en-US" dirty="0"/>
          </a:p>
        </p:txBody>
      </p:sp>
      <p:sp>
        <p:nvSpPr>
          <p:cNvPr id="14" name="テキスト ボックス 13"/>
          <p:cNvSpPr txBox="1"/>
          <p:nvPr/>
        </p:nvSpPr>
        <p:spPr>
          <a:xfrm>
            <a:off x="611560" y="1126485"/>
            <a:ext cx="4748051"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3-1</a:t>
            </a:r>
            <a:r>
              <a:rPr lang="ja-JP" altLang="en-US" sz="2400" dirty="0">
                <a:latin typeface="HGSｺﾞｼｯｸM" panose="020B0600000000000000" pitchFamily="50" charset="-128"/>
                <a:ea typeface="HGSｺﾞｼｯｸM" panose="020B0600000000000000" pitchFamily="50" charset="-128"/>
              </a:rPr>
              <a:t>）松葉跨線橋</a:t>
            </a:r>
            <a:r>
              <a:rPr lang="en-US" altLang="ja-JP" sz="2400" dirty="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北行</a:t>
            </a:r>
            <a:r>
              <a:rPr lang="en-US" altLang="ja-JP" sz="2400" dirty="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120"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en-US" altLang="ja-JP" sz="2800"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跨線橋の補修・補強検討</a:t>
            </a:r>
            <a:endParaRPr lang="en-US" altLang="ja-JP" sz="28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３</a:t>
            </a:r>
            <a:r>
              <a:rPr lang="ja-JP" altLang="en-US" sz="2400" dirty="0">
                <a:latin typeface="HGSｺﾞｼｯｸM" panose="020B0600000000000000" pitchFamily="50" charset="-128"/>
                <a:ea typeface="HGSｺﾞｼｯｸM" panose="020B0600000000000000" pitchFamily="50" charset="-128"/>
              </a:rPr>
              <a:t>）工法概要　</a:t>
            </a:r>
            <a:r>
              <a:rPr lang="en-US" altLang="ja-JP" sz="2400" dirty="0">
                <a:latin typeface="HGSｺﾞｼｯｸM" panose="020B0600000000000000" pitchFamily="50" charset="-128"/>
                <a:ea typeface="HGSｺﾞｼｯｸM" panose="020B0600000000000000" pitchFamily="50" charset="-128"/>
              </a:rPr>
              <a:t>(1/2)</a:t>
            </a:r>
            <a:endParaRPr lang="ja-JP" altLang="en-US" sz="2400" dirty="0">
              <a:latin typeface="HGSｺﾞｼｯｸM" panose="020B0600000000000000" pitchFamily="50" charset="-128"/>
              <a:ea typeface="HGSｺﾞｼｯｸM" panose="020B0600000000000000"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3649349488"/>
              </p:ext>
            </p:extLst>
          </p:nvPr>
        </p:nvGraphicFramePr>
        <p:xfrm>
          <a:off x="827584" y="1717246"/>
          <a:ext cx="7704855" cy="3546827"/>
        </p:xfrm>
        <a:graphic>
          <a:graphicData uri="http://schemas.openxmlformats.org/drawingml/2006/table">
            <a:tbl>
              <a:tblPr firstRow="1" firstCol="1" bandRow="1"/>
              <a:tblGrid>
                <a:gridCol w="1394212">
                  <a:extLst>
                    <a:ext uri="{9D8B030D-6E8A-4147-A177-3AD203B41FA5}">
                      <a16:colId xmlns:a16="http://schemas.microsoft.com/office/drawing/2014/main" xmlns="" val="20000"/>
                    </a:ext>
                  </a:extLst>
                </a:gridCol>
                <a:gridCol w="1759040">
                  <a:extLst>
                    <a:ext uri="{9D8B030D-6E8A-4147-A177-3AD203B41FA5}">
                      <a16:colId xmlns:a16="http://schemas.microsoft.com/office/drawing/2014/main" xmlns="" val="20001"/>
                    </a:ext>
                  </a:extLst>
                </a:gridCol>
                <a:gridCol w="1389843">
                  <a:extLst>
                    <a:ext uri="{9D8B030D-6E8A-4147-A177-3AD203B41FA5}">
                      <a16:colId xmlns:a16="http://schemas.microsoft.com/office/drawing/2014/main" xmlns="" val="20002"/>
                    </a:ext>
                  </a:extLst>
                </a:gridCol>
                <a:gridCol w="1529834">
                  <a:extLst>
                    <a:ext uri="{9D8B030D-6E8A-4147-A177-3AD203B41FA5}">
                      <a16:colId xmlns:a16="http://schemas.microsoft.com/office/drawing/2014/main" xmlns="" val="20003"/>
                    </a:ext>
                  </a:extLst>
                </a:gridCol>
                <a:gridCol w="1631926">
                  <a:extLst>
                    <a:ext uri="{9D8B030D-6E8A-4147-A177-3AD203B41FA5}">
                      <a16:colId xmlns:a16="http://schemas.microsoft.com/office/drawing/2014/main" xmlns="" val="20004"/>
                    </a:ext>
                  </a:extLst>
                </a:gridCol>
              </a:tblGrid>
              <a:tr h="241652">
                <a:tc>
                  <a:txBody>
                    <a:bodyPr/>
                    <a:lstStyle/>
                    <a:p>
                      <a:pPr algn="ctr">
                        <a:spcAft>
                          <a:spcPts val="0"/>
                        </a:spcAft>
                        <a:tabLst>
                          <a:tab pos="616585" algn="l"/>
                        </a:tabLst>
                      </a:pPr>
                      <a:r>
                        <a:rPr kumimoji="1" lang="ja-JP" sz="1200" kern="1200" dirty="0">
                          <a:solidFill>
                            <a:schemeClr val="tx1"/>
                          </a:solidFill>
                          <a:latin typeface="+mn-lt"/>
                          <a:ea typeface="+mn-ea"/>
                          <a:cs typeface="+mn-cs"/>
                        </a:rPr>
                        <a:t>部　　材</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gn="ctr">
                        <a:spcAft>
                          <a:spcPts val="0"/>
                        </a:spcAft>
                        <a:tabLst>
                          <a:tab pos="616585" algn="l"/>
                        </a:tabLst>
                      </a:pPr>
                      <a:r>
                        <a:rPr kumimoji="1" lang="ja-JP" sz="1200" kern="1200" dirty="0">
                          <a:solidFill>
                            <a:schemeClr val="tx1"/>
                          </a:solidFill>
                          <a:latin typeface="+mn-lt"/>
                          <a:ea typeface="+mn-ea"/>
                          <a:cs typeface="+mn-cs"/>
                        </a:rPr>
                        <a:t>損傷種類</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gn="ctr">
                        <a:spcAft>
                          <a:spcPts val="0"/>
                        </a:spcAft>
                        <a:tabLst>
                          <a:tab pos="616585" algn="l"/>
                        </a:tabLst>
                      </a:pPr>
                      <a:r>
                        <a:rPr kumimoji="1" lang="ja-JP" sz="1200" kern="1200">
                          <a:solidFill>
                            <a:schemeClr val="tx1"/>
                          </a:solidFill>
                          <a:latin typeface="+mn-lt"/>
                          <a:ea typeface="+mn-ea"/>
                          <a:cs typeface="+mn-cs"/>
                        </a:rPr>
                        <a:t>補修・補強対策（</a:t>
                      </a:r>
                      <a:r>
                        <a:rPr kumimoji="1" lang="en-US" sz="1200" kern="1200">
                          <a:solidFill>
                            <a:schemeClr val="tx1"/>
                          </a:solidFill>
                          <a:latin typeface="+mn-lt"/>
                          <a:ea typeface="+mn-ea"/>
                          <a:cs typeface="+mn-cs"/>
                        </a:rPr>
                        <a:t>1</a:t>
                      </a:r>
                      <a:r>
                        <a:rPr kumimoji="1" lang="ja-JP" sz="1200" kern="1200">
                          <a:solidFill>
                            <a:schemeClr val="tx1"/>
                          </a:solidFill>
                          <a:latin typeface="+mn-lt"/>
                          <a:ea typeface="+mn-ea"/>
                          <a:cs typeface="+mn-cs"/>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gn="ctr">
                        <a:spcAft>
                          <a:spcPts val="0"/>
                        </a:spcAft>
                        <a:tabLst>
                          <a:tab pos="616585" algn="l"/>
                        </a:tabLst>
                      </a:pPr>
                      <a:r>
                        <a:rPr kumimoji="1" lang="ja-JP" sz="1200" kern="1200">
                          <a:solidFill>
                            <a:schemeClr val="tx1"/>
                          </a:solidFill>
                          <a:latin typeface="+mn-lt"/>
                          <a:ea typeface="+mn-ea"/>
                          <a:cs typeface="+mn-cs"/>
                        </a:rPr>
                        <a:t>補修・補強対策</a:t>
                      </a:r>
                      <a:r>
                        <a:rPr kumimoji="1" lang="en-US" sz="1200" kern="1200">
                          <a:solidFill>
                            <a:schemeClr val="tx1"/>
                          </a:solidFill>
                          <a:latin typeface="+mn-lt"/>
                          <a:ea typeface="+mn-ea"/>
                          <a:cs typeface="+mn-cs"/>
                        </a:rPr>
                        <a:t>(2)</a:t>
                      </a:r>
                      <a:endParaRPr kumimoji="1" lang="ja-JP" sz="1200" kern="1200">
                        <a:solidFill>
                          <a:schemeClr val="tx1"/>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gn="ctr">
                        <a:spcAft>
                          <a:spcPts val="0"/>
                        </a:spcAft>
                        <a:tabLst>
                          <a:tab pos="616585" algn="l"/>
                        </a:tabLst>
                      </a:pPr>
                      <a:r>
                        <a:rPr kumimoji="1" lang="ja-JP" sz="1200" kern="1200" dirty="0">
                          <a:solidFill>
                            <a:schemeClr val="tx1"/>
                          </a:solidFill>
                          <a:latin typeface="+mn-lt"/>
                          <a:ea typeface="+mn-ea"/>
                          <a:cs typeface="+mn-cs"/>
                        </a:rPr>
                        <a:t>耐震性・耐荷性向上</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extLst>
                  <a:ext uri="{0D108BD9-81ED-4DB2-BD59-A6C34878D82A}">
                    <a16:rowId xmlns:a16="http://schemas.microsoft.com/office/drawing/2014/main" xmlns="" val="10000"/>
                  </a:ext>
                </a:extLst>
              </a:tr>
              <a:tr h="474345">
                <a:tc>
                  <a:txBody>
                    <a:bodyPr/>
                    <a:lstStyle/>
                    <a:p>
                      <a:pPr marL="0" lvl="0" indent="0" algn="just">
                        <a:spcAft>
                          <a:spcPts val="0"/>
                        </a:spcAft>
                        <a:buFont typeface="+mj-ea"/>
                        <a:buNone/>
                        <a:tabLst>
                          <a:tab pos="180340" algn="l"/>
                        </a:tabLst>
                      </a:pPr>
                      <a:r>
                        <a:rPr kumimoji="1" lang="ja-JP" altLang="en-US" sz="1200" kern="1200" dirty="0">
                          <a:solidFill>
                            <a:schemeClr val="tx1"/>
                          </a:solidFill>
                          <a:latin typeface="+mn-lt"/>
                          <a:ea typeface="+mn-ea"/>
                          <a:cs typeface="+mn-cs"/>
                        </a:rPr>
                        <a:t>①　</a:t>
                      </a:r>
                      <a:r>
                        <a:rPr kumimoji="1" lang="ja-JP" sz="1200" kern="1200" dirty="0">
                          <a:solidFill>
                            <a:schemeClr val="tx1"/>
                          </a:solidFill>
                          <a:latin typeface="+mn-lt"/>
                          <a:ea typeface="+mn-ea"/>
                          <a:cs typeface="+mn-cs"/>
                        </a:rPr>
                        <a:t>主部材（鋼）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腐　食（塗装劣化）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金属溶射</a:t>
                      </a:r>
                    </a:p>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縦桁の追加、</a:t>
                      </a:r>
                    </a:p>
                    <a:p>
                      <a:pPr algn="just">
                        <a:spcAft>
                          <a:spcPts val="0"/>
                        </a:spcAft>
                        <a:tabLst>
                          <a:tab pos="616585" algn="l"/>
                        </a:tabLst>
                      </a:pPr>
                      <a:r>
                        <a:rPr kumimoji="1" lang="ja-JP" sz="1200" kern="1200" dirty="0">
                          <a:solidFill>
                            <a:schemeClr val="tx1"/>
                          </a:solidFill>
                          <a:latin typeface="+mn-lt"/>
                          <a:ea typeface="+mn-ea"/>
                          <a:cs typeface="+mn-cs"/>
                        </a:rPr>
                        <a:t>当て板補強</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部材の追加</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（剛性向上）</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90220">
                <a:tc>
                  <a:txBody>
                    <a:bodyPr/>
                    <a:lstStyle/>
                    <a:p>
                      <a:pPr marL="0" lvl="0" indent="0" algn="just">
                        <a:spcAft>
                          <a:spcPts val="0"/>
                        </a:spcAft>
                        <a:buFont typeface="+mj-ea"/>
                        <a:buNone/>
                        <a:tabLst>
                          <a:tab pos="180340" algn="l"/>
                        </a:tabLst>
                      </a:pPr>
                      <a:r>
                        <a:rPr kumimoji="1" lang="ja-JP" altLang="en-US" sz="1200" kern="1200" dirty="0">
                          <a:solidFill>
                            <a:schemeClr val="tx1"/>
                          </a:solidFill>
                          <a:latin typeface="+mn-lt"/>
                          <a:ea typeface="+mn-ea"/>
                          <a:cs typeface="+mn-cs"/>
                        </a:rPr>
                        <a:t>②　</a:t>
                      </a:r>
                      <a:r>
                        <a:rPr kumimoji="1" lang="ja-JP" sz="1200" kern="1200" dirty="0">
                          <a:solidFill>
                            <a:schemeClr val="tx1"/>
                          </a:solidFill>
                          <a:latin typeface="+mn-lt"/>
                          <a:ea typeface="+mn-ea"/>
                          <a:cs typeface="+mn-cs"/>
                        </a:rPr>
                        <a:t>床　　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剥離・鉄筋露出、</a:t>
                      </a:r>
                    </a:p>
                    <a:p>
                      <a:pPr algn="just">
                        <a:spcAft>
                          <a:spcPts val="0"/>
                        </a:spcAft>
                        <a:tabLst>
                          <a:tab pos="616585" algn="l"/>
                        </a:tabLst>
                      </a:pPr>
                      <a:r>
                        <a:rPr kumimoji="1" lang="ja-JP" sz="1200" kern="1200" dirty="0">
                          <a:solidFill>
                            <a:schemeClr val="tx1"/>
                          </a:solidFill>
                          <a:latin typeface="+mn-lt"/>
                          <a:ea typeface="+mn-ea"/>
                          <a:cs typeface="+mn-cs"/>
                        </a:rPr>
                        <a:t>床版ひびわれ・遊離石灰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断面修復、</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剥落防止</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a:solidFill>
                            <a:schemeClr val="tx1"/>
                          </a:solidFill>
                          <a:latin typeface="+mn-lt"/>
                          <a:ea typeface="+mn-ea"/>
                          <a:cs typeface="+mn-cs"/>
                        </a:rPr>
                        <a:t>再アルカリ化</a:t>
                      </a:r>
                      <a:r>
                        <a:rPr kumimoji="1" lang="en-US" sz="1200" kern="1200">
                          <a:solidFill>
                            <a:schemeClr val="tx1"/>
                          </a:solidFill>
                          <a:latin typeface="+mn-lt"/>
                          <a:ea typeface="+mn-ea"/>
                          <a:cs typeface="+mn-cs"/>
                        </a:rPr>
                        <a:t>+</a:t>
                      </a:r>
                      <a:r>
                        <a:rPr kumimoji="1" lang="ja-JP" sz="1200" kern="1200">
                          <a:solidFill>
                            <a:schemeClr val="tx1"/>
                          </a:solidFill>
                          <a:latin typeface="+mn-lt"/>
                          <a:ea typeface="+mn-ea"/>
                          <a:cs typeface="+mn-cs"/>
                        </a:rPr>
                        <a:t>表面被覆、断面の増加</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補強材（炭素繊維）</a:t>
                      </a:r>
                    </a:p>
                    <a:p>
                      <a:pPr algn="just">
                        <a:spcAft>
                          <a:spcPts val="0"/>
                        </a:spcAft>
                        <a:tabLst>
                          <a:tab pos="616585" algn="l"/>
                        </a:tabLst>
                      </a:pPr>
                      <a:r>
                        <a:rPr kumimoji="1" lang="ja-JP" sz="1200" kern="1200" dirty="0">
                          <a:solidFill>
                            <a:schemeClr val="tx1"/>
                          </a:solidFill>
                          <a:latin typeface="+mn-lt"/>
                          <a:ea typeface="+mn-ea"/>
                          <a:cs typeface="+mn-cs"/>
                        </a:rPr>
                        <a:t>ﾌﾟﾚｷｬｽﾄ床版取替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51485">
                <a:tc>
                  <a:txBody>
                    <a:bodyPr/>
                    <a:lstStyle/>
                    <a:p>
                      <a:pPr marL="0" lvl="0" indent="0" algn="just">
                        <a:spcAft>
                          <a:spcPts val="0"/>
                        </a:spcAft>
                        <a:buFont typeface="+mj-ea"/>
                        <a:buNone/>
                        <a:tabLst>
                          <a:tab pos="180340" algn="l"/>
                        </a:tabLst>
                      </a:pPr>
                      <a:r>
                        <a:rPr kumimoji="1" lang="ja-JP" altLang="en-US" sz="1200" kern="1200" dirty="0">
                          <a:solidFill>
                            <a:schemeClr val="tx1"/>
                          </a:solidFill>
                          <a:latin typeface="+mn-lt"/>
                          <a:ea typeface="+mn-ea"/>
                          <a:cs typeface="+mn-cs"/>
                        </a:rPr>
                        <a:t>③　</a:t>
                      </a:r>
                      <a:r>
                        <a:rPr kumimoji="1" lang="ja-JP" sz="1200" kern="1200" dirty="0">
                          <a:solidFill>
                            <a:schemeClr val="tx1"/>
                          </a:solidFill>
                          <a:latin typeface="+mn-lt"/>
                          <a:ea typeface="+mn-ea"/>
                          <a:cs typeface="+mn-cs"/>
                        </a:rPr>
                        <a:t>伸縮装置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a:solidFill>
                            <a:schemeClr val="tx1"/>
                          </a:solidFill>
                          <a:latin typeface="+mn-lt"/>
                          <a:ea typeface="+mn-ea"/>
                          <a:cs typeface="+mn-cs"/>
                        </a:rPr>
                        <a:t>腐食（塗装劣化）・脱落、</a:t>
                      </a:r>
                    </a:p>
                    <a:p>
                      <a:pPr algn="just">
                        <a:spcAft>
                          <a:spcPts val="0"/>
                        </a:spcAft>
                        <a:tabLst>
                          <a:tab pos="616585" algn="l"/>
                        </a:tabLst>
                      </a:pPr>
                      <a:r>
                        <a:rPr kumimoji="1" lang="ja-JP" sz="1200" kern="1200">
                          <a:solidFill>
                            <a:schemeClr val="tx1"/>
                          </a:solidFill>
                          <a:latin typeface="+mn-lt"/>
                          <a:ea typeface="+mn-ea"/>
                          <a:cs typeface="+mn-cs"/>
                        </a:rPr>
                        <a:t>漏水・滞水・土砂詰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取り替え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桁連続化による</a:t>
                      </a:r>
                    </a:p>
                    <a:p>
                      <a:pPr algn="just">
                        <a:spcAft>
                          <a:spcPts val="0"/>
                        </a:spcAft>
                        <a:tabLst>
                          <a:tab pos="616585" algn="l"/>
                        </a:tabLst>
                      </a:pPr>
                      <a:r>
                        <a:rPr kumimoji="1" lang="ja-JP" sz="1200" kern="1200" dirty="0">
                          <a:solidFill>
                            <a:schemeClr val="tx1"/>
                          </a:solidFill>
                          <a:latin typeface="+mn-lt"/>
                          <a:ea typeface="+mn-ea"/>
                          <a:cs typeface="+mn-cs"/>
                        </a:rPr>
                        <a:t>伸縮装置の省略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a:solidFill>
                            <a:schemeClr val="tx1"/>
                          </a:solidFill>
                          <a:latin typeface="+mn-lt"/>
                          <a:ea typeface="+mn-ea"/>
                          <a:cs typeface="+mn-cs"/>
                        </a:rPr>
                        <a:t> </a:t>
                      </a:r>
                      <a:endParaRPr kumimoji="1" lang="ja-JP" sz="1200" kern="120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48945">
                <a:tc>
                  <a:txBody>
                    <a:bodyPr/>
                    <a:lstStyle/>
                    <a:p>
                      <a:pPr marL="0" lvl="0" indent="0" algn="just">
                        <a:spcAft>
                          <a:spcPts val="0"/>
                        </a:spcAft>
                        <a:buFont typeface="+mj-ea"/>
                        <a:buNone/>
                        <a:tabLst>
                          <a:tab pos="180340" algn="l"/>
                        </a:tabLst>
                      </a:pPr>
                      <a:r>
                        <a:rPr kumimoji="1" lang="ja-JP" altLang="en-US" sz="1200" kern="1200" dirty="0">
                          <a:solidFill>
                            <a:schemeClr val="tx1"/>
                          </a:solidFill>
                          <a:latin typeface="+mn-lt"/>
                          <a:ea typeface="+mn-ea"/>
                          <a:cs typeface="+mn-cs"/>
                        </a:rPr>
                        <a:t>④　</a:t>
                      </a:r>
                      <a:r>
                        <a:rPr kumimoji="1" lang="ja-JP" sz="1200" kern="1200" dirty="0">
                          <a:solidFill>
                            <a:schemeClr val="tx1"/>
                          </a:solidFill>
                          <a:latin typeface="+mn-lt"/>
                          <a:ea typeface="+mn-ea"/>
                          <a:cs typeface="+mn-cs"/>
                        </a:rPr>
                        <a:t>下部工（躯 体）</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ひびわれ、遊離石灰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充填工法、</a:t>
                      </a:r>
                    </a:p>
                    <a:p>
                      <a:pPr algn="just">
                        <a:spcAft>
                          <a:spcPts val="0"/>
                        </a:spcAft>
                        <a:tabLst>
                          <a:tab pos="616585" algn="l"/>
                        </a:tabLst>
                      </a:pPr>
                      <a:r>
                        <a:rPr kumimoji="1" lang="ja-JP" sz="1200" kern="1200" dirty="0">
                          <a:solidFill>
                            <a:schemeClr val="tx1"/>
                          </a:solidFill>
                          <a:latin typeface="+mn-lt"/>
                          <a:ea typeface="+mn-ea"/>
                          <a:cs typeface="+mn-cs"/>
                        </a:rPr>
                        <a:t>含浸財塗布工法</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断面修復</a:t>
                      </a:r>
                    </a:p>
                    <a:p>
                      <a:pPr algn="just">
                        <a:spcAft>
                          <a:spcPts val="0"/>
                        </a:spcAft>
                        <a:tabLst>
                          <a:tab pos="616585" algn="l"/>
                        </a:tabLst>
                      </a:pPr>
                      <a:r>
                        <a:rPr kumimoji="1" lang="ja-JP" sz="1200" kern="1200" dirty="0">
                          <a:solidFill>
                            <a:schemeClr val="tx1"/>
                          </a:solidFill>
                          <a:latin typeface="+mn-lt"/>
                          <a:ea typeface="+mn-ea"/>
                          <a:cs typeface="+mn-cs"/>
                        </a:rPr>
                        <a:t>⇒</a:t>
                      </a:r>
                      <a:r>
                        <a:rPr kumimoji="1" lang="en-US" sz="1200" kern="1200" dirty="0">
                          <a:solidFill>
                            <a:schemeClr val="tx1"/>
                          </a:solidFill>
                          <a:latin typeface="+mn-lt"/>
                          <a:ea typeface="+mn-ea"/>
                          <a:cs typeface="+mn-cs"/>
                        </a:rPr>
                        <a:t>RC(</a:t>
                      </a:r>
                      <a:r>
                        <a:rPr kumimoji="1" lang="ja-JP" sz="1200" kern="1200" dirty="0">
                          <a:solidFill>
                            <a:schemeClr val="tx1"/>
                          </a:solidFill>
                          <a:latin typeface="+mn-lt"/>
                          <a:ea typeface="+mn-ea"/>
                          <a:cs typeface="+mn-cs"/>
                        </a:rPr>
                        <a:t>鋼板</a:t>
                      </a:r>
                      <a:r>
                        <a:rPr kumimoji="1" lang="en-US" sz="1200" kern="1200" dirty="0">
                          <a:solidFill>
                            <a:schemeClr val="tx1"/>
                          </a:solidFill>
                          <a:latin typeface="+mn-lt"/>
                          <a:ea typeface="+mn-ea"/>
                          <a:cs typeface="+mn-cs"/>
                        </a:rPr>
                        <a:t>)</a:t>
                      </a:r>
                      <a:r>
                        <a:rPr kumimoji="1" lang="ja-JP" sz="1200" kern="1200" dirty="0">
                          <a:solidFill>
                            <a:schemeClr val="tx1"/>
                          </a:solidFill>
                          <a:latin typeface="+mn-lt"/>
                          <a:ea typeface="+mn-ea"/>
                          <a:cs typeface="+mn-cs"/>
                        </a:rPr>
                        <a:t>巻立て補強</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70535">
                <a:tc>
                  <a:txBody>
                    <a:bodyPr/>
                    <a:lstStyle/>
                    <a:p>
                      <a:pPr marL="0" lvl="0" indent="0" algn="just">
                        <a:spcAft>
                          <a:spcPts val="0"/>
                        </a:spcAft>
                        <a:buFont typeface="+mj-ea"/>
                        <a:buNone/>
                      </a:pPr>
                      <a:r>
                        <a:rPr kumimoji="1" lang="ja-JP" altLang="en-US" sz="1200" kern="1200" dirty="0">
                          <a:solidFill>
                            <a:schemeClr val="tx1"/>
                          </a:solidFill>
                          <a:latin typeface="+mn-lt"/>
                          <a:ea typeface="+mn-ea"/>
                          <a:cs typeface="+mn-cs"/>
                        </a:rPr>
                        <a:t>⑤　</a:t>
                      </a:r>
                      <a:r>
                        <a:rPr kumimoji="1" lang="ja-JP" sz="1200" kern="1200" dirty="0">
                          <a:solidFill>
                            <a:schemeClr val="tx1"/>
                          </a:solidFill>
                          <a:latin typeface="+mn-lt"/>
                          <a:ea typeface="+mn-ea"/>
                          <a:cs typeface="+mn-cs"/>
                        </a:rPr>
                        <a:t>支承部（本 体）</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腐　食（塗装劣化）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a:solidFill>
                            <a:schemeClr val="tx1"/>
                          </a:solidFill>
                          <a:latin typeface="+mn-lt"/>
                          <a:ea typeface="+mn-ea"/>
                          <a:cs typeface="+mn-cs"/>
                        </a:rPr>
                        <a:t>塗　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支承補修</a:t>
                      </a:r>
                    </a:p>
                    <a:p>
                      <a:pPr algn="just">
                        <a:spcAft>
                          <a:spcPts val="0"/>
                        </a:spcAft>
                        <a:tabLst>
                          <a:tab pos="616585" algn="l"/>
                        </a:tabLst>
                      </a:pPr>
                      <a:r>
                        <a:rPr kumimoji="1" lang="ja-JP" sz="1200" kern="1200" dirty="0">
                          <a:solidFill>
                            <a:schemeClr val="tx1"/>
                          </a:solidFill>
                          <a:latin typeface="+mn-lt"/>
                          <a:ea typeface="+mn-ea"/>
                          <a:cs typeface="+mn-cs"/>
                        </a:rPr>
                        <a:t>＋制震装置</a:t>
                      </a:r>
                      <a:r>
                        <a:rPr kumimoji="1" lang="en-US" sz="1200" kern="1200" dirty="0">
                          <a:solidFill>
                            <a:schemeClr val="tx1"/>
                          </a:solidFill>
                          <a:latin typeface="+mn-lt"/>
                          <a:ea typeface="+mn-ea"/>
                          <a:cs typeface="+mn-cs"/>
                        </a:rPr>
                        <a:t>(</a:t>
                      </a:r>
                      <a:r>
                        <a:rPr kumimoji="1" lang="ja-JP" sz="1200" kern="1200" dirty="0">
                          <a:solidFill>
                            <a:schemeClr val="tx1"/>
                          </a:solidFill>
                          <a:latin typeface="+mn-lt"/>
                          <a:ea typeface="+mn-ea"/>
                          <a:cs typeface="+mn-cs"/>
                        </a:rPr>
                        <a:t>ﾀﾞﾝﾊﾟｰ</a:t>
                      </a:r>
                      <a:r>
                        <a:rPr kumimoji="1" lang="en-US" sz="1200" kern="1200" dirty="0">
                          <a:solidFill>
                            <a:schemeClr val="tx1"/>
                          </a:solidFill>
                          <a:latin typeface="+mn-lt"/>
                          <a:ea typeface="+mn-ea"/>
                          <a:cs typeface="+mn-cs"/>
                        </a:rPr>
                        <a:t>)</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支承取替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52095">
                <a:tc>
                  <a:txBody>
                    <a:bodyPr/>
                    <a:lstStyle/>
                    <a:p>
                      <a:pPr marL="0" lvl="0" indent="0" algn="just">
                        <a:spcAft>
                          <a:spcPts val="0"/>
                        </a:spcAft>
                        <a:buFont typeface="+mj-ea"/>
                        <a:buNone/>
                        <a:tabLst>
                          <a:tab pos="180340" algn="l"/>
                        </a:tabLst>
                      </a:pPr>
                      <a:r>
                        <a:rPr kumimoji="1" lang="ja-JP" altLang="en-US" sz="1200" kern="1200" dirty="0">
                          <a:solidFill>
                            <a:schemeClr val="tx1"/>
                          </a:solidFill>
                          <a:latin typeface="+mn-lt"/>
                          <a:ea typeface="+mn-ea"/>
                          <a:cs typeface="+mn-cs"/>
                        </a:rPr>
                        <a:t>⑥　</a:t>
                      </a:r>
                      <a:r>
                        <a:rPr kumimoji="1" lang="ja-JP" sz="1200" kern="1200" dirty="0">
                          <a:solidFill>
                            <a:schemeClr val="tx1"/>
                          </a:solidFill>
                          <a:latin typeface="+mn-lt"/>
                          <a:ea typeface="+mn-ea"/>
                          <a:cs typeface="+mn-cs"/>
                        </a:rPr>
                        <a:t>〃（ﾓﾙﾀﾙ）</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a:solidFill>
                            <a:schemeClr val="tx1"/>
                          </a:solidFill>
                          <a:latin typeface="+mn-lt"/>
                          <a:ea typeface="+mn-ea"/>
                          <a:cs typeface="+mn-cs"/>
                        </a:rPr>
                        <a:t>ひびわれ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a:solidFill>
                            <a:schemeClr val="tx1"/>
                          </a:solidFill>
                          <a:latin typeface="+mn-lt"/>
                          <a:ea typeface="+mn-ea"/>
                          <a:cs typeface="+mn-cs"/>
                        </a:rPr>
                        <a:t>断面修復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52095">
                <a:tc>
                  <a:txBody>
                    <a:bodyPr/>
                    <a:lstStyle/>
                    <a:p>
                      <a:pPr marL="0" lvl="0" indent="0" algn="just">
                        <a:spcAft>
                          <a:spcPts val="0"/>
                        </a:spcAft>
                        <a:buFont typeface="+mj-ea"/>
                        <a:buNone/>
                        <a:tabLst>
                          <a:tab pos="180340" algn="l"/>
                        </a:tabLst>
                      </a:pPr>
                      <a:r>
                        <a:rPr kumimoji="1" lang="ja-JP" altLang="en-US" sz="1200" kern="1200" dirty="0">
                          <a:solidFill>
                            <a:schemeClr val="tx1"/>
                          </a:solidFill>
                          <a:latin typeface="+mn-lt"/>
                          <a:ea typeface="+mn-ea"/>
                          <a:cs typeface="+mn-cs"/>
                        </a:rPr>
                        <a:t>⑦　</a:t>
                      </a:r>
                      <a:r>
                        <a:rPr kumimoji="1" lang="ja-JP" sz="1200" kern="1200" dirty="0">
                          <a:solidFill>
                            <a:schemeClr val="tx1"/>
                          </a:solidFill>
                          <a:latin typeface="+mn-lt"/>
                          <a:ea typeface="+mn-ea"/>
                          <a:cs typeface="+mn-cs"/>
                        </a:rPr>
                        <a:t>〃（ｱﾝｶｰﾎﾞﾙﾄ）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腐　食（塗装劣化）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a:solidFill>
                            <a:schemeClr val="tx1"/>
                          </a:solidFill>
                          <a:latin typeface="+mn-lt"/>
                          <a:ea typeface="+mn-ea"/>
                          <a:cs typeface="+mn-cs"/>
                        </a:rPr>
                        <a:t>塗　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52095">
                <a:tc>
                  <a:txBody>
                    <a:bodyPr/>
                    <a:lstStyle/>
                    <a:p>
                      <a:pPr marL="0" lvl="0" indent="0" algn="l">
                        <a:spcAft>
                          <a:spcPts val="0"/>
                        </a:spcAft>
                        <a:buFont typeface="+mj-ea"/>
                        <a:buNone/>
                        <a:tabLst>
                          <a:tab pos="180340" algn="l"/>
                        </a:tabLst>
                      </a:pPr>
                      <a:r>
                        <a:rPr kumimoji="1" lang="ja-JP" altLang="en-US" sz="1200" kern="1200" dirty="0">
                          <a:solidFill>
                            <a:schemeClr val="tx1"/>
                          </a:solidFill>
                          <a:latin typeface="+mn-lt"/>
                          <a:ea typeface="+mn-ea"/>
                          <a:cs typeface="+mn-cs"/>
                        </a:rPr>
                        <a:t>⑧　</a:t>
                      </a:r>
                      <a:r>
                        <a:rPr kumimoji="1" lang="ja-JP" sz="1200" kern="1200" dirty="0">
                          <a:solidFill>
                            <a:schemeClr val="tx1"/>
                          </a:solidFill>
                          <a:latin typeface="+mn-lt"/>
                          <a:ea typeface="+mn-ea"/>
                          <a:cs typeface="+mn-cs"/>
                        </a:rPr>
                        <a:t>〃</a:t>
                      </a:r>
                      <a:r>
                        <a:rPr kumimoji="1" lang="ja-JP" altLang="en-US" sz="1200" kern="1200" baseline="0" dirty="0">
                          <a:solidFill>
                            <a:schemeClr val="tx1"/>
                          </a:solidFill>
                          <a:latin typeface="+mn-lt"/>
                          <a:ea typeface="+mn-ea"/>
                          <a:cs typeface="+mn-cs"/>
                        </a:rPr>
                        <a:t> </a:t>
                      </a:r>
                      <a:r>
                        <a:rPr kumimoji="1" lang="en-US" sz="1200" kern="1200" dirty="0">
                          <a:solidFill>
                            <a:schemeClr val="tx1"/>
                          </a:solidFill>
                          <a:latin typeface="+mn-lt"/>
                          <a:ea typeface="+mn-ea"/>
                          <a:cs typeface="+mn-cs"/>
                        </a:rPr>
                        <a:t>(</a:t>
                      </a:r>
                      <a:r>
                        <a:rPr kumimoji="1" lang="ja-JP" sz="1200" kern="1200" dirty="0">
                          <a:solidFill>
                            <a:schemeClr val="tx1"/>
                          </a:solidFill>
                          <a:latin typeface="+mn-lt"/>
                          <a:ea typeface="+mn-ea"/>
                          <a:cs typeface="+mn-cs"/>
                        </a:rPr>
                        <a:t>落橋防止</a:t>
                      </a:r>
                      <a:r>
                        <a:rPr kumimoji="1" lang="en-US" sz="1200" kern="1200" dirty="0">
                          <a:solidFill>
                            <a:schemeClr val="tx1"/>
                          </a:solidFill>
                          <a:latin typeface="+mn-lt"/>
                          <a:ea typeface="+mn-ea"/>
                          <a:cs typeface="+mn-cs"/>
                        </a:rPr>
                        <a:t>)</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a:solidFill>
                            <a:schemeClr val="tx1"/>
                          </a:solidFill>
                          <a:latin typeface="+mn-lt"/>
                          <a:ea typeface="+mn-ea"/>
                          <a:cs typeface="+mn-cs"/>
                        </a:rPr>
                        <a:t> </a:t>
                      </a:r>
                      <a:endParaRPr kumimoji="1" lang="ja-JP" sz="1200" kern="120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縁端拡幅、</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支承補完構造</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a:solidFill>
                            <a:schemeClr val="tx1"/>
                          </a:solidFill>
                          <a:latin typeface="+mn-lt"/>
                          <a:ea typeface="+mn-ea"/>
                          <a:cs typeface="+mn-cs"/>
                        </a:rPr>
                        <a:t> </a:t>
                      </a:r>
                      <a:endParaRPr kumimoji="1" lang="ja-JP" sz="1200" kern="120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17" name="正方形/長方形 16"/>
          <p:cNvSpPr/>
          <p:nvPr/>
        </p:nvSpPr>
        <p:spPr>
          <a:xfrm>
            <a:off x="683568" y="5232102"/>
            <a:ext cx="8208912" cy="1077218"/>
          </a:xfrm>
          <a:prstGeom prst="rect">
            <a:avLst/>
          </a:prstGeom>
        </p:spPr>
        <p:txBody>
          <a:bodyPr wrap="square">
            <a:spAutoFit/>
          </a:bodyPr>
          <a:lstStyle/>
          <a:p>
            <a:pPr algn="just">
              <a:spcAft>
                <a:spcPts val="0"/>
              </a:spcAft>
            </a:pPr>
            <a:r>
              <a:rPr lang="en-US" altLang="ja-JP" sz="1600" dirty="0"/>
              <a:t>《</a:t>
            </a:r>
            <a:r>
              <a:rPr lang="ja-JP" altLang="en-US" sz="1600" dirty="0"/>
              <a:t>課題</a:t>
            </a:r>
            <a:r>
              <a:rPr lang="en-US" altLang="ja-JP" sz="1600" dirty="0"/>
              <a:t>》</a:t>
            </a:r>
          </a:p>
          <a:p>
            <a:pPr algn="just">
              <a:spcAft>
                <a:spcPts val="0"/>
              </a:spcAft>
            </a:pPr>
            <a:r>
              <a:rPr lang="ja-JP" altLang="en-US" sz="1600" dirty="0"/>
              <a:t>　　</a:t>
            </a:r>
            <a:r>
              <a:rPr lang="ja-JP" altLang="ja-JP" sz="1600" dirty="0"/>
              <a:t>橋梁全体の対策案は上記の通りとなるが、狭隘な空間である桁端部については、</a:t>
            </a:r>
            <a:endParaRPr lang="en-US" altLang="ja-JP" sz="1600" dirty="0"/>
          </a:p>
          <a:p>
            <a:pPr algn="just">
              <a:spcAft>
                <a:spcPts val="0"/>
              </a:spcAft>
            </a:pPr>
            <a:r>
              <a:rPr lang="ja-JP" altLang="en-US" sz="1600" dirty="0"/>
              <a:t>　　</a:t>
            </a:r>
            <a:r>
              <a:rPr lang="ja-JP" altLang="ja-JP" sz="1600" dirty="0"/>
              <a:t>一般的な箇所と比較して腐食環境が厳しいため弱点となり、かつ補修工事の実施も困難</a:t>
            </a:r>
          </a:p>
          <a:p>
            <a:r>
              <a:rPr lang="ja-JP" altLang="en-US" sz="1600" dirty="0"/>
              <a:t>   　　➜</a:t>
            </a:r>
            <a:r>
              <a:rPr lang="ja-JP" altLang="ja-JP" sz="1600" dirty="0">
                <a:solidFill>
                  <a:srgbClr val="FF0000"/>
                </a:solidFill>
              </a:rPr>
              <a:t>桁端部</a:t>
            </a:r>
            <a:r>
              <a:rPr lang="ja-JP" altLang="en-US" sz="1600" dirty="0">
                <a:solidFill>
                  <a:srgbClr val="FF0000"/>
                </a:solidFill>
              </a:rPr>
              <a:t>の対応が必要</a:t>
            </a:r>
            <a:endParaRPr lang="en-US" altLang="ja-JP" sz="1600" dirty="0">
              <a:solidFill>
                <a:srgbClr val="FF0000"/>
              </a:solidFill>
            </a:endParaRPr>
          </a:p>
        </p:txBody>
      </p:sp>
      <p:sp>
        <p:nvSpPr>
          <p:cNvPr id="8"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25478877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29</a:t>
            </a:fld>
            <a:endParaRPr kumimoji="1" lang="ja-JP" altLang="en-US" dirty="0"/>
          </a:p>
        </p:txBody>
      </p:sp>
      <p:sp>
        <p:nvSpPr>
          <p:cNvPr id="14" name="テキスト ボックス 13"/>
          <p:cNvSpPr txBox="1"/>
          <p:nvPr/>
        </p:nvSpPr>
        <p:spPr>
          <a:xfrm>
            <a:off x="611560" y="1126485"/>
            <a:ext cx="4748051" cy="461665"/>
          </a:xfrm>
          <a:prstGeom prst="rect">
            <a:avLst/>
          </a:prstGeom>
          <a:noFill/>
        </p:spPr>
        <p:txBody>
          <a:bodyPr wrap="square" rtlCol="0">
            <a:spAutoFit/>
          </a:bodyPr>
          <a:lstStyle/>
          <a:p>
            <a:r>
              <a:rPr lang="en-US" altLang="ja-JP" sz="2400" dirty="0">
                <a:latin typeface="HGSｺﾞｼｯｸM" panose="020B0600000000000000" pitchFamily="50" charset="-128"/>
                <a:ea typeface="HGSｺﾞｼｯｸM" panose="020B0600000000000000" pitchFamily="50" charset="-128"/>
              </a:rPr>
              <a:t>3-2</a:t>
            </a:r>
            <a:r>
              <a:rPr lang="ja-JP" altLang="en-US" sz="2400" dirty="0">
                <a:latin typeface="HGSｺﾞｼｯｸM" panose="020B0600000000000000" pitchFamily="50" charset="-128"/>
                <a:ea typeface="HGSｺﾞｼｯｸM" panose="020B0600000000000000" pitchFamily="50" charset="-128"/>
              </a:rPr>
              <a:t>）金剛跨線橋</a:t>
            </a:r>
          </a:p>
        </p:txBody>
      </p:sp>
      <p:sp>
        <p:nvSpPr>
          <p:cNvPr id="120"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a:latin typeface="HGSｺﾞｼｯｸM" panose="020B0600000000000000" pitchFamily="50" charset="-128"/>
                <a:ea typeface="HGSｺﾞｼｯｸM" panose="020B0600000000000000" pitchFamily="50" charset="-128"/>
              </a:rPr>
              <a:t>４</a:t>
            </a:r>
            <a:r>
              <a:rPr lang="en-US" altLang="ja-JP" sz="2800"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跨線橋の補修・補強検討</a:t>
            </a:r>
            <a:endParaRPr lang="en-US" altLang="ja-JP" sz="2800" dirty="0">
              <a:latin typeface="HGSｺﾞｼｯｸM" panose="020B0600000000000000" pitchFamily="50" charset="-128"/>
              <a:ea typeface="HGSｺﾞｼｯｸM" panose="020B0600000000000000" pitchFamily="50" charset="-128"/>
            </a:endParaRPr>
          </a:p>
          <a:p>
            <a:r>
              <a:rPr lang="ja-JP" altLang="en-US" sz="2800" dirty="0">
                <a:latin typeface="HGSｺﾞｼｯｸM" panose="020B0600000000000000" pitchFamily="50" charset="-128"/>
                <a:ea typeface="HGSｺﾞｼｯｸM" panose="020B0600000000000000" pitchFamily="50" charset="-128"/>
              </a:rPr>
              <a:t>　３</a:t>
            </a:r>
            <a:r>
              <a:rPr lang="ja-JP" altLang="en-US" sz="2400" dirty="0">
                <a:latin typeface="HGSｺﾞｼｯｸM" panose="020B0600000000000000" pitchFamily="50" charset="-128"/>
                <a:ea typeface="HGSｺﾞｼｯｸM" panose="020B0600000000000000" pitchFamily="50" charset="-128"/>
              </a:rPr>
              <a:t>）工法概要　</a:t>
            </a:r>
            <a:r>
              <a:rPr lang="en-US" altLang="ja-JP" sz="2400" dirty="0">
                <a:latin typeface="HGSｺﾞｼｯｸM" panose="020B0600000000000000" pitchFamily="50" charset="-128"/>
                <a:ea typeface="HGSｺﾞｼｯｸM" panose="020B0600000000000000" pitchFamily="50" charset="-128"/>
              </a:rPr>
              <a:t>(2/2)</a:t>
            </a:r>
            <a:endParaRPr lang="ja-JP" altLang="en-US" sz="2400" dirty="0">
              <a:latin typeface="HGSｺﾞｼｯｸM" panose="020B0600000000000000" pitchFamily="50" charset="-128"/>
              <a:ea typeface="HGSｺﾞｼｯｸM" panose="020B0600000000000000"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885712979"/>
              </p:ext>
            </p:extLst>
          </p:nvPr>
        </p:nvGraphicFramePr>
        <p:xfrm>
          <a:off x="816408" y="1717246"/>
          <a:ext cx="7716030" cy="2869602"/>
        </p:xfrm>
        <a:graphic>
          <a:graphicData uri="http://schemas.openxmlformats.org/drawingml/2006/table">
            <a:tbl>
              <a:tblPr firstRow="1" firstCol="1" bandRow="1"/>
              <a:tblGrid>
                <a:gridCol w="1595352">
                  <a:extLst>
                    <a:ext uri="{9D8B030D-6E8A-4147-A177-3AD203B41FA5}">
                      <a16:colId xmlns:a16="http://schemas.microsoft.com/office/drawing/2014/main" xmlns="" val="20000"/>
                    </a:ext>
                  </a:extLst>
                </a:gridCol>
                <a:gridCol w="1584176">
                  <a:extLst>
                    <a:ext uri="{9D8B030D-6E8A-4147-A177-3AD203B41FA5}">
                      <a16:colId xmlns:a16="http://schemas.microsoft.com/office/drawing/2014/main" xmlns="" val="20001"/>
                    </a:ext>
                  </a:extLst>
                </a:gridCol>
                <a:gridCol w="1368152">
                  <a:extLst>
                    <a:ext uri="{9D8B030D-6E8A-4147-A177-3AD203B41FA5}">
                      <a16:colId xmlns:a16="http://schemas.microsoft.com/office/drawing/2014/main" xmlns="" val="20002"/>
                    </a:ext>
                  </a:extLst>
                </a:gridCol>
                <a:gridCol w="1512168">
                  <a:extLst>
                    <a:ext uri="{9D8B030D-6E8A-4147-A177-3AD203B41FA5}">
                      <a16:colId xmlns:a16="http://schemas.microsoft.com/office/drawing/2014/main" xmlns="" val="20003"/>
                    </a:ext>
                  </a:extLst>
                </a:gridCol>
                <a:gridCol w="1656182">
                  <a:extLst>
                    <a:ext uri="{9D8B030D-6E8A-4147-A177-3AD203B41FA5}">
                      <a16:colId xmlns:a16="http://schemas.microsoft.com/office/drawing/2014/main" xmlns="" val="20004"/>
                    </a:ext>
                  </a:extLst>
                </a:gridCol>
              </a:tblGrid>
              <a:tr h="271594">
                <a:tc>
                  <a:txBody>
                    <a:bodyPr/>
                    <a:lstStyle/>
                    <a:p>
                      <a:pPr marL="0" algn="ctr" rtl="0" eaLnBrk="1" latinLnBrk="0" hangingPunct="1">
                        <a:spcAft>
                          <a:spcPts val="0"/>
                        </a:spcAft>
                        <a:tabLst>
                          <a:tab pos="616585" algn="l"/>
                        </a:tabLst>
                      </a:pPr>
                      <a:r>
                        <a:rPr kumimoji="1" lang="ja-JP" sz="1200" kern="1200" dirty="0">
                          <a:solidFill>
                            <a:schemeClr val="tx1"/>
                          </a:solidFill>
                          <a:latin typeface="+mn-lt"/>
                          <a:ea typeface="+mn-ea"/>
                          <a:cs typeface="+mn-cs"/>
                        </a:rPr>
                        <a:t>部　　材</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marL="0" algn="ctr" rtl="0" eaLnBrk="1" latinLnBrk="0" hangingPunct="1">
                        <a:spcAft>
                          <a:spcPts val="0"/>
                        </a:spcAft>
                        <a:tabLst>
                          <a:tab pos="616585" algn="l"/>
                        </a:tabLst>
                      </a:pPr>
                      <a:r>
                        <a:rPr kumimoji="1" lang="ja-JP" sz="1200" kern="1200" dirty="0">
                          <a:solidFill>
                            <a:schemeClr val="tx1"/>
                          </a:solidFill>
                          <a:latin typeface="+mn-lt"/>
                          <a:ea typeface="+mn-ea"/>
                          <a:cs typeface="+mn-cs"/>
                        </a:rPr>
                        <a:t>損傷種類</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marL="0" algn="ctr" rtl="0" eaLnBrk="1" latinLnBrk="0" hangingPunct="1">
                        <a:spcAft>
                          <a:spcPts val="0"/>
                        </a:spcAft>
                        <a:tabLst>
                          <a:tab pos="616585" algn="l"/>
                        </a:tabLst>
                      </a:pPr>
                      <a:r>
                        <a:rPr kumimoji="1" lang="ja-JP" sz="1200" kern="1200" dirty="0">
                          <a:solidFill>
                            <a:schemeClr val="tx1"/>
                          </a:solidFill>
                          <a:latin typeface="+mn-lt"/>
                          <a:ea typeface="+mn-ea"/>
                          <a:cs typeface="+mn-cs"/>
                        </a:rPr>
                        <a:t>補修・補強対策（</a:t>
                      </a:r>
                      <a:r>
                        <a:rPr kumimoji="1" lang="en-US" sz="1200" kern="1200" dirty="0">
                          <a:solidFill>
                            <a:schemeClr val="tx1"/>
                          </a:solidFill>
                          <a:latin typeface="+mn-lt"/>
                          <a:ea typeface="+mn-ea"/>
                          <a:cs typeface="+mn-cs"/>
                        </a:rPr>
                        <a:t>1</a:t>
                      </a:r>
                      <a:r>
                        <a:rPr kumimoji="1" lang="ja-JP" sz="1200" kern="1200" dirty="0">
                          <a:solidFill>
                            <a:schemeClr val="tx1"/>
                          </a:solidFill>
                          <a:latin typeface="+mn-lt"/>
                          <a:ea typeface="+mn-ea"/>
                          <a:cs typeface="+mn-cs"/>
                        </a:rPr>
                        <a:t>）</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marL="0" algn="ctr" rtl="0" eaLnBrk="1" latinLnBrk="0" hangingPunct="1">
                        <a:spcAft>
                          <a:spcPts val="0"/>
                        </a:spcAft>
                        <a:tabLst>
                          <a:tab pos="616585" algn="l"/>
                        </a:tabLst>
                      </a:pPr>
                      <a:r>
                        <a:rPr kumimoji="1" lang="ja-JP" sz="1200" kern="1200" dirty="0">
                          <a:solidFill>
                            <a:schemeClr val="tx1"/>
                          </a:solidFill>
                          <a:latin typeface="+mn-lt"/>
                          <a:ea typeface="+mn-ea"/>
                          <a:cs typeface="+mn-cs"/>
                        </a:rPr>
                        <a:t>補修・補強対策</a:t>
                      </a:r>
                      <a:r>
                        <a:rPr kumimoji="1" lang="en-US" sz="1200" kern="1200" dirty="0">
                          <a:solidFill>
                            <a:schemeClr val="tx1"/>
                          </a:solidFill>
                          <a:latin typeface="+mn-lt"/>
                          <a:ea typeface="+mn-ea"/>
                          <a:cs typeface="+mn-cs"/>
                        </a:rPr>
                        <a:t>(2)</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marL="0" algn="ctr" rtl="0" eaLnBrk="1" latinLnBrk="0" hangingPunct="1">
                        <a:spcAft>
                          <a:spcPts val="0"/>
                        </a:spcAft>
                        <a:tabLst>
                          <a:tab pos="616585" algn="l"/>
                        </a:tabLst>
                      </a:pPr>
                      <a:r>
                        <a:rPr kumimoji="1" lang="ja-JP" sz="1200" kern="1200" dirty="0">
                          <a:solidFill>
                            <a:schemeClr val="tx1"/>
                          </a:solidFill>
                          <a:latin typeface="+mn-lt"/>
                          <a:ea typeface="+mn-ea"/>
                          <a:cs typeface="+mn-cs"/>
                        </a:rPr>
                        <a:t>耐震性・耐荷性向上</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extLst>
                  <a:ext uri="{0D108BD9-81ED-4DB2-BD59-A6C34878D82A}">
                    <a16:rowId xmlns:a16="http://schemas.microsoft.com/office/drawing/2014/main" xmlns="" val="10000"/>
                  </a:ext>
                </a:extLst>
              </a:tr>
              <a:tr h="245780">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①</a:t>
                      </a:r>
                      <a:r>
                        <a:rPr kumimoji="1" lang="ja-JP" sz="1200" kern="1200" dirty="0">
                          <a:solidFill>
                            <a:schemeClr val="tx1"/>
                          </a:solidFill>
                          <a:latin typeface="+mn-lt"/>
                          <a:ea typeface="+mn-ea"/>
                          <a:cs typeface="+mn-cs"/>
                        </a:rPr>
                        <a:t>主部材</a:t>
                      </a:r>
                      <a:endParaRPr kumimoji="1" lang="en-US" altLang="ja-JP" sz="1200" kern="1200" dirty="0">
                        <a:solidFill>
                          <a:schemeClr val="tx1"/>
                        </a:solidFill>
                        <a:latin typeface="+mn-lt"/>
                        <a:ea typeface="+mn-ea"/>
                        <a:cs typeface="+mn-cs"/>
                      </a:endParaRPr>
                    </a:p>
                    <a:p>
                      <a:pPr marL="0" lvl="0" indent="0" algn="just" rtl="0" eaLnBrk="1" latinLnBrk="0" hangingPunct="1">
                        <a:spcAft>
                          <a:spcPts val="0"/>
                        </a:spcAft>
                        <a:buFont typeface="+mj-ea"/>
                        <a:buNone/>
                        <a:tabLst>
                          <a:tab pos="616585" algn="l"/>
                        </a:tabLst>
                      </a:pPr>
                      <a:r>
                        <a:rPr kumimoji="1" lang="en-US" altLang="ja-JP" sz="1200" kern="1200" dirty="0">
                          <a:solidFill>
                            <a:schemeClr val="tx1"/>
                          </a:solidFill>
                          <a:latin typeface="+mn-lt"/>
                          <a:ea typeface="+mn-ea"/>
                          <a:cs typeface="+mn-cs"/>
                        </a:rPr>
                        <a:t>   </a:t>
                      </a:r>
                      <a:r>
                        <a:rPr kumimoji="1" lang="ja-JP" sz="1200" kern="1200" dirty="0">
                          <a:solidFill>
                            <a:schemeClr val="tx1"/>
                          </a:solidFill>
                          <a:latin typeface="+mn-lt"/>
                          <a:ea typeface="+mn-ea"/>
                          <a:cs typeface="+mn-cs"/>
                        </a:rPr>
                        <a:t>（ｺﾝｸﾘｰﾄ）</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sz="1200" kern="1200" dirty="0">
                          <a:solidFill>
                            <a:schemeClr val="tx1"/>
                          </a:solidFill>
                          <a:latin typeface="+mn-lt"/>
                          <a:ea typeface="+mn-ea"/>
                          <a:cs typeface="+mn-cs"/>
                        </a:rPr>
                        <a:t>遊離石灰</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断面修復、</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炭素繊維</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外ケーブル補強</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en-US" sz="1200" kern="1200" dirty="0">
                          <a:solidFill>
                            <a:schemeClr val="tx1"/>
                          </a:solidFill>
                          <a:latin typeface="+mn-lt"/>
                          <a:ea typeface="+mn-ea"/>
                          <a:cs typeface="+mn-cs"/>
                        </a:rPr>
                        <a:t>(</a:t>
                      </a:r>
                      <a:r>
                        <a:rPr kumimoji="1" lang="ja-JP" sz="1200" kern="1200" dirty="0">
                          <a:solidFill>
                            <a:schemeClr val="tx1"/>
                          </a:solidFill>
                          <a:latin typeface="+mn-lt"/>
                          <a:ea typeface="+mn-ea"/>
                          <a:cs typeface="+mn-cs"/>
                        </a:rPr>
                        <a:t>ﾌﾟﾚｽﾄﾚｽ導入</a:t>
                      </a:r>
                      <a:r>
                        <a:rPr kumimoji="1" lang="en-US" sz="1200" kern="1200" dirty="0">
                          <a:solidFill>
                            <a:schemeClr val="tx1"/>
                          </a:solidFill>
                          <a:latin typeface="+mn-lt"/>
                          <a:ea typeface="+mn-ea"/>
                          <a:cs typeface="+mn-cs"/>
                        </a:rPr>
                        <a:t>)</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67448">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②</a:t>
                      </a:r>
                      <a:r>
                        <a:rPr kumimoji="1" lang="ja-JP" sz="1200" kern="1200" dirty="0">
                          <a:solidFill>
                            <a:schemeClr val="tx1"/>
                          </a:solidFill>
                          <a:latin typeface="+mn-lt"/>
                          <a:ea typeface="+mn-ea"/>
                          <a:cs typeface="+mn-cs"/>
                        </a:rPr>
                        <a:t>床　版</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altLang="en-US" sz="1200" kern="1200" dirty="0">
                          <a:solidFill>
                            <a:schemeClr val="tx1"/>
                          </a:solidFill>
                          <a:latin typeface="+mn-lt"/>
                          <a:ea typeface="+mn-ea"/>
                          <a:cs typeface="+mn-cs"/>
                        </a:rPr>
                        <a:t>剥離・鉄筋露出</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断面修復、</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ひびわれ補修</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床版防水工、</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剥落防止</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補強財（炭素繊維）、</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打ち換え</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20608">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③</a:t>
                      </a:r>
                      <a:r>
                        <a:rPr kumimoji="1" lang="ja-JP" sz="1200" kern="1200" dirty="0">
                          <a:solidFill>
                            <a:schemeClr val="tx1"/>
                          </a:solidFill>
                          <a:latin typeface="+mn-lt"/>
                          <a:ea typeface="+mn-ea"/>
                          <a:cs typeface="+mn-cs"/>
                        </a:rPr>
                        <a:t>排水施設</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sz="1200" kern="1200" dirty="0">
                          <a:solidFill>
                            <a:schemeClr val="tx1"/>
                          </a:solidFill>
                          <a:latin typeface="+mn-lt"/>
                          <a:ea typeface="+mn-ea"/>
                          <a:cs typeface="+mn-cs"/>
                        </a:rPr>
                        <a:t>漏水・滞水・土砂詰</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取り替え</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45780">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④</a:t>
                      </a:r>
                      <a:r>
                        <a:rPr kumimoji="1" lang="ja-JP" sz="1200" kern="1200" dirty="0">
                          <a:solidFill>
                            <a:schemeClr val="tx1"/>
                          </a:solidFill>
                          <a:latin typeface="+mn-lt"/>
                          <a:ea typeface="+mn-ea"/>
                          <a:cs typeface="+mn-cs"/>
                        </a:rPr>
                        <a:t>下部工</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sz="1200" kern="1200" dirty="0">
                          <a:solidFill>
                            <a:schemeClr val="tx1"/>
                          </a:solidFill>
                          <a:latin typeface="+mn-lt"/>
                          <a:ea typeface="+mn-ea"/>
                          <a:cs typeface="+mn-cs"/>
                        </a:rPr>
                        <a:t>剥離・鉄筋露出、</a:t>
                      </a:r>
                      <a:endParaRPr kumimoji="1" lang="en-US" altLang="ja-JP" sz="1200" kern="1200" dirty="0">
                        <a:solidFill>
                          <a:schemeClr val="tx1"/>
                        </a:solidFill>
                        <a:latin typeface="+mn-lt"/>
                        <a:ea typeface="+mn-ea"/>
                        <a:cs typeface="+mn-cs"/>
                      </a:endParaRPr>
                    </a:p>
                    <a:p>
                      <a:pPr marL="0" algn="just" rtl="0" eaLnBrk="1" latinLnBrk="0" hangingPunct="1">
                        <a:spcAft>
                          <a:spcPts val="0"/>
                        </a:spcAft>
                        <a:tabLst>
                          <a:tab pos="616585" algn="l"/>
                        </a:tabLst>
                      </a:pPr>
                      <a:r>
                        <a:rPr kumimoji="1" lang="ja-JP" sz="1200" kern="1200" dirty="0">
                          <a:solidFill>
                            <a:schemeClr val="tx1"/>
                          </a:solidFill>
                          <a:latin typeface="+mn-lt"/>
                          <a:ea typeface="+mn-ea"/>
                          <a:cs typeface="+mn-cs"/>
                        </a:rPr>
                        <a:t>ひびわれ</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充填工法、</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含浸財塗布工法</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断面修復</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a:t>
                      </a:r>
                      <a:r>
                        <a:rPr kumimoji="1" lang="en-US" sz="1200" kern="1200" dirty="0">
                          <a:solidFill>
                            <a:schemeClr val="tx1"/>
                          </a:solidFill>
                          <a:latin typeface="+mn-lt"/>
                          <a:ea typeface="+mn-ea"/>
                          <a:cs typeface="+mn-cs"/>
                        </a:rPr>
                        <a:t>RC(</a:t>
                      </a:r>
                      <a:r>
                        <a:rPr kumimoji="1" lang="ja-JP" sz="1200" kern="1200" dirty="0">
                          <a:solidFill>
                            <a:schemeClr val="tx1"/>
                          </a:solidFill>
                          <a:latin typeface="+mn-lt"/>
                          <a:ea typeface="+mn-ea"/>
                          <a:cs typeface="+mn-cs"/>
                        </a:rPr>
                        <a:t>鋼板</a:t>
                      </a:r>
                      <a:r>
                        <a:rPr kumimoji="1" lang="en-US" sz="1200" kern="1200" dirty="0">
                          <a:solidFill>
                            <a:schemeClr val="tx1"/>
                          </a:solidFill>
                          <a:latin typeface="+mn-lt"/>
                          <a:ea typeface="+mn-ea"/>
                          <a:cs typeface="+mn-cs"/>
                        </a:rPr>
                        <a:t>)</a:t>
                      </a:r>
                      <a:r>
                        <a:rPr kumimoji="1" lang="ja-JP" sz="1200" kern="1200" dirty="0">
                          <a:solidFill>
                            <a:schemeClr val="tx1"/>
                          </a:solidFill>
                          <a:latin typeface="+mn-lt"/>
                          <a:ea typeface="+mn-ea"/>
                          <a:cs typeface="+mn-cs"/>
                        </a:rPr>
                        <a:t>巻き立て</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45780">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⑤</a:t>
                      </a:r>
                      <a:r>
                        <a:rPr kumimoji="1" lang="ja-JP" sz="1200" kern="1200" dirty="0">
                          <a:solidFill>
                            <a:schemeClr val="tx1"/>
                          </a:solidFill>
                          <a:latin typeface="+mn-lt"/>
                          <a:ea typeface="+mn-ea"/>
                          <a:cs typeface="+mn-cs"/>
                        </a:rPr>
                        <a:t>支　承</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altLang="en-US" sz="1200" kern="1200" dirty="0">
                          <a:solidFill>
                            <a:schemeClr val="tx1"/>
                          </a:solidFill>
                          <a:latin typeface="+mn-lt"/>
                          <a:ea typeface="+mn-ea"/>
                          <a:cs typeface="+mn-cs"/>
                        </a:rPr>
                        <a:t>腐食</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支承補強＋</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制震装置</a:t>
                      </a:r>
                      <a:r>
                        <a:rPr kumimoji="1" lang="en-US" sz="1200" kern="1200" dirty="0">
                          <a:solidFill>
                            <a:schemeClr val="tx1"/>
                          </a:solidFill>
                          <a:latin typeface="+mn-lt"/>
                          <a:ea typeface="+mn-ea"/>
                          <a:cs typeface="+mn-cs"/>
                        </a:rPr>
                        <a:t>(</a:t>
                      </a:r>
                      <a:r>
                        <a:rPr kumimoji="1" lang="ja-JP" sz="1200" kern="1200" dirty="0">
                          <a:solidFill>
                            <a:schemeClr val="tx1"/>
                          </a:solidFill>
                          <a:latin typeface="+mn-lt"/>
                          <a:ea typeface="+mn-ea"/>
                          <a:cs typeface="+mn-cs"/>
                        </a:rPr>
                        <a:t>ﾀﾞﾝﾊﾟｰ</a:t>
                      </a:r>
                      <a:r>
                        <a:rPr kumimoji="1" lang="en-US" sz="1200" kern="1200" dirty="0">
                          <a:solidFill>
                            <a:schemeClr val="tx1"/>
                          </a:solidFill>
                          <a:latin typeface="+mn-lt"/>
                          <a:ea typeface="+mn-ea"/>
                          <a:cs typeface="+mn-cs"/>
                        </a:rPr>
                        <a:t>)</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支承取替</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48600">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⑥</a:t>
                      </a:r>
                      <a:r>
                        <a:rPr kumimoji="1" lang="ja-JP" sz="1200" kern="1200" dirty="0">
                          <a:solidFill>
                            <a:schemeClr val="tx1"/>
                          </a:solidFill>
                          <a:latin typeface="+mn-lt"/>
                          <a:ea typeface="+mn-ea"/>
                          <a:cs typeface="+mn-cs"/>
                        </a:rPr>
                        <a:t>伸　縮</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altLang="en-US" sz="1200" kern="1200" dirty="0">
                          <a:solidFill>
                            <a:schemeClr val="tx1"/>
                          </a:solidFill>
                          <a:latin typeface="+mn-lt"/>
                          <a:ea typeface="+mn-ea"/>
                          <a:cs typeface="+mn-cs"/>
                        </a:rPr>
                        <a:t>漏水</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altLang="en-US" sz="1200" kern="1200" dirty="0">
                          <a:solidFill>
                            <a:schemeClr val="tx1"/>
                          </a:solidFill>
                          <a:latin typeface="+mn-lt"/>
                          <a:ea typeface="+mn-ea"/>
                          <a:cs typeface="+mn-cs"/>
                        </a:rPr>
                        <a:t>止水対策</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45780">
                <a:tc>
                  <a:txBody>
                    <a:bodyPr/>
                    <a:lstStyle/>
                    <a:p>
                      <a:pPr marL="0" lvl="0" indent="0" algn="just" rtl="0" eaLnBrk="1" latinLnBrk="0" hangingPunct="1">
                        <a:spcAft>
                          <a:spcPts val="0"/>
                        </a:spcAft>
                        <a:buFont typeface="+mj-ea"/>
                        <a:buNone/>
                        <a:tabLst>
                          <a:tab pos="616585" algn="l"/>
                        </a:tabLst>
                      </a:pPr>
                      <a:r>
                        <a:rPr kumimoji="1" lang="ja-JP" altLang="en-US" sz="1200" kern="1200" dirty="0">
                          <a:solidFill>
                            <a:schemeClr val="tx1"/>
                          </a:solidFill>
                          <a:latin typeface="+mn-lt"/>
                          <a:ea typeface="+mn-ea"/>
                          <a:cs typeface="+mn-cs"/>
                        </a:rPr>
                        <a:t>⑦</a:t>
                      </a:r>
                      <a:r>
                        <a:rPr kumimoji="1" lang="ja-JP" sz="1200" kern="1200" dirty="0">
                          <a:solidFill>
                            <a:schemeClr val="tx1"/>
                          </a:solidFill>
                          <a:latin typeface="+mn-lt"/>
                          <a:ea typeface="+mn-ea"/>
                          <a:cs typeface="+mn-cs"/>
                        </a:rPr>
                        <a:t>落橋防止システム</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rtl="0" eaLnBrk="1" latinLnBrk="0" hangingPunct="1">
                        <a:spcAft>
                          <a:spcPts val="0"/>
                        </a:spcAft>
                        <a:tabLst>
                          <a:tab pos="616585" algn="l"/>
                        </a:tabLst>
                      </a:pPr>
                      <a:r>
                        <a:rPr kumimoji="1" lang="ja-JP" sz="1200" kern="1200" dirty="0">
                          <a:solidFill>
                            <a:schemeClr val="tx1"/>
                          </a:solidFill>
                          <a:latin typeface="+mn-lt"/>
                          <a:ea typeface="+mn-ea"/>
                          <a:cs typeface="+mn-cs"/>
                        </a:rPr>
                        <a:t>―</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ja-JP" sz="1200" kern="1200" dirty="0">
                          <a:solidFill>
                            <a:schemeClr val="tx1"/>
                          </a:solidFill>
                          <a:latin typeface="+mn-lt"/>
                          <a:ea typeface="+mn-ea"/>
                          <a:cs typeface="+mn-cs"/>
                        </a:rPr>
                        <a:t>縁端拡幅、</a:t>
                      </a:r>
                      <a:endParaRPr kumimoji="1" lang="en-US" altLang="ja-JP" sz="1200" kern="1200" dirty="0">
                        <a:solidFill>
                          <a:schemeClr val="tx1"/>
                        </a:solidFill>
                        <a:latin typeface="+mn-lt"/>
                        <a:ea typeface="+mn-ea"/>
                        <a:cs typeface="+mn-cs"/>
                      </a:endParaRPr>
                    </a:p>
                    <a:p>
                      <a:pPr algn="just">
                        <a:spcAft>
                          <a:spcPts val="0"/>
                        </a:spcAft>
                        <a:tabLst>
                          <a:tab pos="616585" algn="l"/>
                        </a:tabLst>
                      </a:pPr>
                      <a:r>
                        <a:rPr kumimoji="1" lang="ja-JP" sz="1200" kern="1200" dirty="0">
                          <a:solidFill>
                            <a:schemeClr val="tx1"/>
                          </a:solidFill>
                          <a:latin typeface="+mn-lt"/>
                          <a:ea typeface="+mn-ea"/>
                          <a:cs typeface="+mn-cs"/>
                        </a:rPr>
                        <a:t>支承補完構造</a:t>
                      </a: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616585" algn="l"/>
                        </a:tabLst>
                      </a:pPr>
                      <a:r>
                        <a:rPr kumimoji="1" lang="en-US" sz="1200" kern="1200" dirty="0">
                          <a:solidFill>
                            <a:schemeClr val="tx1"/>
                          </a:solidFill>
                          <a:latin typeface="+mn-lt"/>
                          <a:ea typeface="+mn-ea"/>
                          <a:cs typeface="+mn-cs"/>
                        </a:rPr>
                        <a:t> </a:t>
                      </a:r>
                      <a:endParaRPr kumimoji="1" lang="ja-JP" sz="1200" kern="1200" dirty="0">
                        <a:solidFill>
                          <a:schemeClr val="tx1"/>
                        </a:solidFill>
                        <a:latin typeface="+mn-lt"/>
                        <a:ea typeface="+mn-ea"/>
                        <a:cs typeface="+mn-cs"/>
                      </a:endParaRPr>
                    </a:p>
                  </a:txBody>
                  <a:tcPr marL="66862" marR="66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13" name="正方形/長方形 12"/>
          <p:cNvSpPr/>
          <p:nvPr/>
        </p:nvSpPr>
        <p:spPr>
          <a:xfrm>
            <a:off x="683568" y="4943187"/>
            <a:ext cx="8208912" cy="1077218"/>
          </a:xfrm>
          <a:prstGeom prst="rect">
            <a:avLst/>
          </a:prstGeom>
        </p:spPr>
        <p:txBody>
          <a:bodyPr wrap="square">
            <a:spAutoFit/>
          </a:bodyPr>
          <a:lstStyle/>
          <a:p>
            <a:pPr algn="just">
              <a:spcAft>
                <a:spcPts val="0"/>
              </a:spcAft>
            </a:pPr>
            <a:r>
              <a:rPr lang="en-US" altLang="ja-JP" sz="1600" dirty="0"/>
              <a:t>《</a:t>
            </a:r>
            <a:r>
              <a:rPr lang="ja-JP" altLang="en-US" sz="1600" dirty="0"/>
              <a:t>課題</a:t>
            </a:r>
            <a:r>
              <a:rPr lang="en-US" altLang="ja-JP" sz="1600" dirty="0"/>
              <a:t>》</a:t>
            </a:r>
          </a:p>
          <a:p>
            <a:pPr algn="just">
              <a:spcAft>
                <a:spcPts val="0"/>
              </a:spcAft>
            </a:pPr>
            <a:r>
              <a:rPr lang="ja-JP" altLang="en-US" sz="1600" dirty="0"/>
              <a:t>　　</a:t>
            </a:r>
            <a:r>
              <a:rPr lang="ja-JP" altLang="ja-JP" sz="1600" dirty="0"/>
              <a:t>橋梁全体の対策案は上記の通りとなるが、狭隘な空間である桁端部については、</a:t>
            </a:r>
            <a:endParaRPr lang="en-US" altLang="ja-JP" sz="1600" dirty="0"/>
          </a:p>
          <a:p>
            <a:pPr algn="just">
              <a:spcAft>
                <a:spcPts val="0"/>
              </a:spcAft>
            </a:pPr>
            <a:r>
              <a:rPr lang="ja-JP" altLang="en-US" sz="1600" dirty="0"/>
              <a:t>　　</a:t>
            </a:r>
            <a:r>
              <a:rPr lang="ja-JP" altLang="ja-JP" sz="1600" dirty="0"/>
              <a:t>補修工事の実施</a:t>
            </a:r>
            <a:r>
              <a:rPr lang="ja-JP" altLang="en-US" sz="1600" dirty="0"/>
              <a:t>が</a:t>
            </a:r>
            <a:r>
              <a:rPr lang="ja-JP" altLang="ja-JP" sz="1600" dirty="0"/>
              <a:t>困難</a:t>
            </a:r>
          </a:p>
          <a:p>
            <a:r>
              <a:rPr lang="ja-JP" altLang="en-US" sz="1600" dirty="0"/>
              <a:t>   　　➜</a:t>
            </a:r>
            <a:r>
              <a:rPr lang="ja-JP" altLang="ja-JP" sz="1600" dirty="0">
                <a:solidFill>
                  <a:srgbClr val="FF0000"/>
                </a:solidFill>
              </a:rPr>
              <a:t>桁端部</a:t>
            </a:r>
            <a:r>
              <a:rPr lang="ja-JP" altLang="en-US" sz="1600" dirty="0">
                <a:solidFill>
                  <a:srgbClr val="FF0000"/>
                </a:solidFill>
              </a:rPr>
              <a:t>の対応が必要</a:t>
            </a:r>
            <a:endParaRPr lang="en-US" altLang="ja-JP" sz="1600" dirty="0">
              <a:solidFill>
                <a:srgbClr val="FF0000"/>
              </a:solidFill>
            </a:endParaRPr>
          </a:p>
        </p:txBody>
      </p:sp>
      <p:sp>
        <p:nvSpPr>
          <p:cNvPr id="8"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32024984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テキスト ボックス 12"/>
          <p:cNvSpPr txBox="1"/>
          <p:nvPr/>
        </p:nvSpPr>
        <p:spPr>
          <a:xfrm>
            <a:off x="251520" y="1192684"/>
            <a:ext cx="8473680" cy="1631216"/>
          </a:xfrm>
          <a:prstGeom prst="rect">
            <a:avLst/>
          </a:prstGeom>
          <a:noFill/>
        </p:spPr>
        <p:txBody>
          <a:bodyPr wrap="square" rtlCol="0">
            <a:spAutoFit/>
          </a:bodyPr>
          <a:lstStyle/>
          <a:p>
            <a:pPr marL="536575" indent="-536575"/>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〇大阪中央環状線や国道</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423</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号などの大幹線道路は、大阪の大動脈であり担う役割が大きい。</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536575" indent="-536575"/>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○現況の道路ネットワークに代替え機能を有する迂回路がない。</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900113"/>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○鉄道や高速道路等近接構造物あり。</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900113"/>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○工事期間中は長期にわたり通行止等規制が必要。</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 name="下矢印 4"/>
          <p:cNvSpPr/>
          <p:nvPr/>
        </p:nvSpPr>
        <p:spPr>
          <a:xfrm>
            <a:off x="2087724" y="2996952"/>
            <a:ext cx="1800200" cy="355067"/>
          </a:xfrm>
          <a:prstGeom prst="downArrow">
            <a:avLst>
              <a:gd name="adj1" fmla="val 50000"/>
              <a:gd name="adj2" fmla="val 60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67544" y="3592090"/>
            <a:ext cx="4896544" cy="2246769"/>
          </a:xfrm>
          <a:prstGeom prst="rect">
            <a:avLst/>
          </a:prstGeom>
          <a:noFill/>
        </p:spPr>
        <p:txBody>
          <a:bodyPr wrap="square" rtlCol="0">
            <a:spAutoFit/>
          </a:bodyPr>
          <a:lstStyle/>
          <a:p>
            <a:pPr marL="261938" indent="-261938"/>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○社会的影響度の大きい大幹線道路の橋梁について、将来に負担を残さないため、</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維持管理・更新のあり方の見極めが必要。</a:t>
            </a:r>
            <a:endParaRPr lang="en-US" altLang="ja-JP"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endParaRPr lang="en-US" altLang="ja-JP"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○橋梁更新の</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最終判定フローにおける詳細な評価</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が必要。</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10" name="正方形/長方形 9"/>
          <p:cNvSpPr/>
          <p:nvPr/>
        </p:nvSpPr>
        <p:spPr>
          <a:xfrm>
            <a:off x="5888894" y="5754742"/>
            <a:ext cx="2571538" cy="338554"/>
          </a:xfrm>
          <a:prstGeom prst="rect">
            <a:avLst/>
          </a:prstGeom>
        </p:spPr>
        <p:txBody>
          <a:bodyPr wrap="none">
            <a:spAutoFit/>
          </a:bodyPr>
          <a:lstStyle/>
          <a:p>
            <a:r>
              <a:rPr lang="ja-JP" altLang="ja-JP" sz="1600" dirty="0"/>
              <a:t>橋梁更新</a:t>
            </a:r>
            <a:r>
              <a:rPr lang="ja-JP" altLang="en-US" sz="1600" dirty="0"/>
              <a:t>の最終</a:t>
            </a:r>
            <a:r>
              <a:rPr lang="ja-JP" altLang="ja-JP" sz="1600" dirty="0"/>
              <a:t>判定フロー</a:t>
            </a:r>
            <a:endParaRPr lang="ja-JP" altLang="en-US" sz="1600" dirty="0"/>
          </a:p>
        </p:txBody>
      </p:sp>
      <p:grpSp>
        <p:nvGrpSpPr>
          <p:cNvPr id="11" name="グループ化 10"/>
          <p:cNvGrpSpPr/>
          <p:nvPr/>
        </p:nvGrpSpPr>
        <p:grpSpPr>
          <a:xfrm>
            <a:off x="5364088" y="3068960"/>
            <a:ext cx="3600400" cy="2685050"/>
            <a:chOff x="5364088" y="3429000"/>
            <a:chExt cx="3600400" cy="2685050"/>
          </a:xfrm>
        </p:grpSpPr>
        <p:sp>
          <p:nvSpPr>
            <p:cNvPr id="8" name="正方形/長方形 7"/>
            <p:cNvSpPr/>
            <p:nvPr/>
          </p:nvSpPr>
          <p:spPr>
            <a:xfrm>
              <a:off x="5364088" y="3429000"/>
              <a:ext cx="3600400" cy="2526601"/>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666509"/>
              <a:ext cx="3456383" cy="244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ひし形 6"/>
            <p:cNvSpPr/>
            <p:nvPr/>
          </p:nvSpPr>
          <p:spPr>
            <a:xfrm>
              <a:off x="6228185" y="4077072"/>
              <a:ext cx="2001709" cy="1353638"/>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
        <p:nvSpPr>
          <p:cNvPr id="16" name="タイトル 1"/>
          <p:cNvSpPr txBox="1">
            <a:spLocks/>
          </p:cNvSpPr>
          <p:nvPr/>
        </p:nvSpPr>
        <p:spPr>
          <a:xfrm>
            <a:off x="495600" y="504676"/>
            <a:ext cx="8229600" cy="548060"/>
          </a:xfrm>
          <a:prstGeom prst="rect">
            <a:avLst/>
          </a:prstGeom>
        </p:spPr>
        <p:txBody>
          <a:bodyPr vert="horz" anchor="b" anchorCtr="0">
            <a:normAutofit fontScale="975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100" dirty="0">
                <a:solidFill>
                  <a:schemeClr val="tx1"/>
                </a:solidFill>
                <a:latin typeface="HGSｺﾞｼｯｸM" panose="020B0600000000000000" pitchFamily="50" charset="-128"/>
                <a:ea typeface="HGSｺﾞｼｯｸM" panose="020B0600000000000000" pitchFamily="50" charset="-128"/>
              </a:rPr>
              <a:t>１．検討課題・概要　　　</a:t>
            </a:r>
            <a:endParaRPr lang="ja-JP" altLang="en-US" sz="2200" dirty="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1101375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正方形/長方形 17"/>
          <p:cNvSpPr/>
          <p:nvPr/>
        </p:nvSpPr>
        <p:spPr>
          <a:xfrm>
            <a:off x="899593" y="2386464"/>
            <a:ext cx="2088232" cy="39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899593" y="1280802"/>
            <a:ext cx="2304256" cy="39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899593" y="5763190"/>
            <a:ext cx="1512168" cy="39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899592" y="3789591"/>
            <a:ext cx="3766481" cy="39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30</a:t>
            </a:fld>
            <a:endParaRPr kumimoji="1" lang="ja-JP" altLang="en-US" dirty="0"/>
          </a:p>
        </p:txBody>
      </p:sp>
      <p:sp>
        <p:nvSpPr>
          <p:cNvPr id="120"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smtClean="0">
                <a:latin typeface="HGSｺﾞｼｯｸM" panose="020B0600000000000000" pitchFamily="50" charset="-128"/>
                <a:ea typeface="HGSｺﾞｼｯｸM" panose="020B0600000000000000" pitchFamily="50" charset="-128"/>
              </a:rPr>
              <a:t>４</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a:t>
            </a:r>
            <a:r>
              <a:rPr lang="ja-JP" altLang="en-US" sz="2800" dirty="0" smtClean="0">
                <a:latin typeface="HGSｺﾞｼｯｸM" panose="020B0600000000000000" pitchFamily="50" charset="-128"/>
                <a:ea typeface="HGSｺﾞｼｯｸM" panose="020B0600000000000000" pitchFamily="50" charset="-128"/>
              </a:rPr>
              <a:t>検討</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　３</a:t>
            </a:r>
            <a:r>
              <a:rPr lang="ja-JP" altLang="en-US" sz="2400" dirty="0" smtClean="0">
                <a:latin typeface="HGSｺﾞｼｯｸM" panose="020B0600000000000000" pitchFamily="50" charset="-128"/>
                <a:ea typeface="HGSｺﾞｼｯｸM" panose="020B0600000000000000" pitchFamily="50" charset="-128"/>
              </a:rPr>
              <a:t>）検討フロー</a:t>
            </a:r>
            <a:endParaRPr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00" y="6372000"/>
            <a:ext cx="3505200" cy="365760"/>
          </a:xfrm>
        </p:spPr>
        <p:txBody>
          <a:bodyPr/>
          <a:lstStyle/>
          <a:p>
            <a:r>
              <a:rPr kumimoji="1" lang="ja-JP" altLang="en-US" dirty="0" smtClean="0"/>
              <a:t>資料２</a:t>
            </a:r>
            <a:endParaRPr kumimoji="1" lang="ja-JP" altLang="en-US" dirty="0"/>
          </a:p>
        </p:txBody>
      </p:sp>
      <p:sp>
        <p:nvSpPr>
          <p:cNvPr id="5" name="正方形/長方形 4"/>
          <p:cNvSpPr/>
          <p:nvPr/>
        </p:nvSpPr>
        <p:spPr>
          <a:xfrm>
            <a:off x="899592" y="1268760"/>
            <a:ext cx="2236510" cy="400110"/>
          </a:xfrm>
          <a:prstGeom prst="rect">
            <a:avLst/>
          </a:prstGeom>
        </p:spPr>
        <p:txBody>
          <a:bodyPr wrap="none">
            <a:spAutoFit/>
          </a:bodyPr>
          <a:lstStyle/>
          <a:p>
            <a:r>
              <a:rPr lang="ja-JP" altLang="ja-JP" sz="2000" dirty="0"/>
              <a:t>跨線橋の課題把握</a:t>
            </a:r>
          </a:p>
        </p:txBody>
      </p:sp>
      <p:sp>
        <p:nvSpPr>
          <p:cNvPr id="6" name="正方形/長方形 5"/>
          <p:cNvSpPr/>
          <p:nvPr/>
        </p:nvSpPr>
        <p:spPr>
          <a:xfrm>
            <a:off x="1875542" y="1665882"/>
            <a:ext cx="4572000" cy="646331"/>
          </a:xfrm>
          <a:prstGeom prst="rect">
            <a:avLst/>
          </a:prstGeom>
        </p:spPr>
        <p:txBody>
          <a:bodyPr>
            <a:spAutoFit/>
          </a:bodyPr>
          <a:lstStyle/>
          <a:p>
            <a:pPr algn="just"/>
            <a:r>
              <a:rPr lang="ja-JP" altLang="ja-JP" dirty="0"/>
              <a:t>■点検及び補修工事における経費が大</a:t>
            </a:r>
          </a:p>
          <a:p>
            <a:pPr algn="just"/>
            <a:r>
              <a:rPr lang="ja-JP" altLang="ja-JP" dirty="0"/>
              <a:t>■限られた時間（き電停止）内での対応</a:t>
            </a:r>
          </a:p>
        </p:txBody>
      </p:sp>
      <p:sp>
        <p:nvSpPr>
          <p:cNvPr id="7" name="正方形/長方形 6"/>
          <p:cNvSpPr/>
          <p:nvPr/>
        </p:nvSpPr>
        <p:spPr>
          <a:xfrm>
            <a:off x="899592" y="2373953"/>
            <a:ext cx="1980029" cy="400110"/>
          </a:xfrm>
          <a:prstGeom prst="rect">
            <a:avLst/>
          </a:prstGeom>
        </p:spPr>
        <p:txBody>
          <a:bodyPr wrap="none">
            <a:spAutoFit/>
          </a:bodyPr>
          <a:lstStyle/>
          <a:p>
            <a:pPr algn="just"/>
            <a:r>
              <a:rPr lang="ja-JP" altLang="ja-JP" sz="2000" dirty="0"/>
              <a:t>適用工法の整理</a:t>
            </a:r>
          </a:p>
        </p:txBody>
      </p:sp>
      <p:sp>
        <p:nvSpPr>
          <p:cNvPr id="9" name="正方形/長方形 8"/>
          <p:cNvSpPr/>
          <p:nvPr/>
        </p:nvSpPr>
        <p:spPr>
          <a:xfrm>
            <a:off x="1875542" y="2782653"/>
            <a:ext cx="5792802" cy="923330"/>
          </a:xfrm>
          <a:prstGeom prst="rect">
            <a:avLst/>
          </a:prstGeom>
        </p:spPr>
        <p:txBody>
          <a:bodyPr wrap="square">
            <a:spAutoFit/>
          </a:bodyPr>
          <a:lstStyle/>
          <a:p>
            <a:pPr algn="just"/>
            <a:r>
              <a:rPr lang="ja-JP" altLang="ja-JP" dirty="0"/>
              <a:t>■考えられる</a:t>
            </a:r>
            <a:r>
              <a:rPr lang="ja-JP" altLang="ja-JP" dirty="0" smtClean="0"/>
              <a:t>工法</a:t>
            </a:r>
            <a:r>
              <a:rPr lang="en-US" altLang="ja-JP" dirty="0" smtClean="0"/>
              <a:t>(</a:t>
            </a:r>
            <a:r>
              <a:rPr lang="ja-JP" altLang="en-US" dirty="0" smtClean="0"/>
              <a:t>新技術・新工法含む</a:t>
            </a:r>
            <a:r>
              <a:rPr lang="en-US" altLang="ja-JP" dirty="0" smtClean="0"/>
              <a:t>)</a:t>
            </a:r>
            <a:r>
              <a:rPr lang="ja-JP" altLang="ja-JP" dirty="0" smtClean="0"/>
              <a:t>の</a:t>
            </a:r>
            <a:r>
              <a:rPr lang="ja-JP" altLang="ja-JP" dirty="0"/>
              <a:t>洗い出し</a:t>
            </a:r>
          </a:p>
          <a:p>
            <a:pPr algn="just"/>
            <a:r>
              <a:rPr lang="ja-JP" altLang="ja-JP" dirty="0"/>
              <a:t>■弱点の把握　</a:t>
            </a:r>
            <a:r>
              <a:rPr lang="ja-JP" altLang="en-US" dirty="0" smtClean="0"/>
              <a:t>　　</a:t>
            </a:r>
            <a:r>
              <a:rPr lang="ja-JP" altLang="ja-JP" dirty="0" smtClean="0"/>
              <a:t>→</a:t>
            </a:r>
            <a:r>
              <a:rPr lang="ja-JP" altLang="ja-JP" dirty="0"/>
              <a:t>　桁端部（劣化が顕著</a:t>
            </a:r>
            <a:r>
              <a:rPr lang="ja-JP" altLang="ja-JP" dirty="0" smtClean="0"/>
              <a:t>）</a:t>
            </a:r>
            <a:r>
              <a:rPr lang="ja-JP" altLang="en-US" dirty="0" smtClean="0"/>
              <a:t>の対応</a:t>
            </a:r>
            <a:endParaRPr lang="ja-JP" altLang="ja-JP" dirty="0"/>
          </a:p>
          <a:p>
            <a:pPr algn="just"/>
            <a:r>
              <a:rPr lang="ja-JP" altLang="ja-JP" dirty="0" smtClean="0"/>
              <a:t>■</a:t>
            </a:r>
            <a:r>
              <a:rPr lang="ja-JP" altLang="en-US" dirty="0" smtClean="0"/>
              <a:t>検査路の追加設置</a:t>
            </a:r>
            <a:endParaRPr lang="ja-JP" altLang="ja-JP" dirty="0"/>
          </a:p>
        </p:txBody>
      </p:sp>
      <p:sp>
        <p:nvSpPr>
          <p:cNvPr id="10" name="正方形/長方形 9"/>
          <p:cNvSpPr/>
          <p:nvPr/>
        </p:nvSpPr>
        <p:spPr>
          <a:xfrm>
            <a:off x="899592" y="3792998"/>
            <a:ext cx="3766481" cy="400110"/>
          </a:xfrm>
          <a:prstGeom prst="rect">
            <a:avLst/>
          </a:prstGeom>
        </p:spPr>
        <p:txBody>
          <a:bodyPr wrap="square">
            <a:spAutoFit/>
          </a:bodyPr>
          <a:lstStyle/>
          <a:p>
            <a:r>
              <a:rPr lang="ja-JP" altLang="ja-JP" sz="2000" dirty="0"/>
              <a:t>工法適用にあたっての詳細検討</a:t>
            </a:r>
          </a:p>
        </p:txBody>
      </p:sp>
      <p:sp>
        <p:nvSpPr>
          <p:cNvPr id="11" name="正方形/長方形 10"/>
          <p:cNvSpPr/>
          <p:nvPr/>
        </p:nvSpPr>
        <p:spPr>
          <a:xfrm>
            <a:off x="1875542" y="4193441"/>
            <a:ext cx="6728906" cy="1477328"/>
          </a:xfrm>
          <a:prstGeom prst="rect">
            <a:avLst/>
          </a:prstGeom>
        </p:spPr>
        <p:txBody>
          <a:bodyPr wrap="square">
            <a:spAutoFit/>
          </a:bodyPr>
          <a:lstStyle/>
          <a:p>
            <a:pPr algn="just"/>
            <a:r>
              <a:rPr lang="ja-JP" altLang="ja-JP" dirty="0"/>
              <a:t>■既設橋照査　　</a:t>
            </a:r>
            <a:r>
              <a:rPr lang="ja-JP" altLang="ja-JP" dirty="0" smtClean="0"/>
              <a:t>→</a:t>
            </a:r>
            <a:r>
              <a:rPr lang="ja-JP" altLang="ja-JP" dirty="0"/>
              <a:t>　現行基準の耐荷力照査、耐震性</a:t>
            </a:r>
            <a:r>
              <a:rPr lang="ja-JP" altLang="ja-JP" dirty="0" smtClean="0"/>
              <a:t>照査</a:t>
            </a:r>
            <a:r>
              <a:rPr lang="ja-JP" altLang="en-US" dirty="0" smtClean="0"/>
              <a:t>など</a:t>
            </a:r>
            <a:endParaRPr lang="ja-JP" altLang="ja-JP" dirty="0"/>
          </a:p>
          <a:p>
            <a:pPr algn="just"/>
            <a:r>
              <a:rPr lang="ja-JP" altLang="en-US" dirty="0" smtClean="0"/>
              <a:t>　　</a:t>
            </a:r>
            <a:r>
              <a:rPr lang="ja-JP" altLang="ja-JP" dirty="0" smtClean="0"/>
              <a:t>（</a:t>
            </a:r>
            <a:r>
              <a:rPr lang="ja-JP" altLang="ja-JP" dirty="0"/>
              <a:t>補強の必要性判断）　</a:t>
            </a:r>
          </a:p>
          <a:p>
            <a:pPr algn="just"/>
            <a:r>
              <a:rPr lang="ja-JP" altLang="ja-JP" dirty="0"/>
              <a:t>■施工方法　　　</a:t>
            </a:r>
            <a:r>
              <a:rPr lang="en-US" altLang="ja-JP" dirty="0" smtClean="0"/>
              <a:t> </a:t>
            </a:r>
            <a:r>
              <a:rPr lang="ja-JP" altLang="ja-JP" dirty="0" smtClean="0"/>
              <a:t>→</a:t>
            </a:r>
            <a:r>
              <a:rPr lang="ja-JP" altLang="ja-JP" dirty="0"/>
              <a:t>　施工計画概要図</a:t>
            </a:r>
          </a:p>
          <a:p>
            <a:pPr algn="just"/>
            <a:r>
              <a:rPr lang="ja-JP" altLang="ja-JP" dirty="0"/>
              <a:t>　　　　　　　　　　　</a:t>
            </a:r>
            <a:r>
              <a:rPr lang="en-US" altLang="ja-JP" dirty="0" smtClean="0"/>
              <a:t>     </a:t>
            </a:r>
            <a:r>
              <a:rPr lang="ja-JP" altLang="ja-JP" dirty="0" smtClean="0"/>
              <a:t>工程</a:t>
            </a:r>
            <a:r>
              <a:rPr lang="ja-JP" altLang="ja-JP" dirty="0"/>
              <a:t>（タイムスケジュール）</a:t>
            </a:r>
          </a:p>
          <a:p>
            <a:pPr algn="just"/>
            <a:r>
              <a:rPr lang="ja-JP" altLang="ja-JP" dirty="0"/>
              <a:t>■協議　　　　　　</a:t>
            </a:r>
            <a:r>
              <a:rPr lang="en-US" altLang="ja-JP" dirty="0" smtClean="0"/>
              <a:t> </a:t>
            </a:r>
            <a:r>
              <a:rPr lang="ja-JP" altLang="ja-JP" dirty="0" smtClean="0"/>
              <a:t>→</a:t>
            </a:r>
            <a:r>
              <a:rPr lang="ja-JP" altLang="ja-JP" dirty="0"/>
              <a:t>　電鉄会社との調整</a:t>
            </a:r>
          </a:p>
        </p:txBody>
      </p:sp>
      <p:sp>
        <p:nvSpPr>
          <p:cNvPr id="12" name="正方形/長方形 11"/>
          <p:cNvSpPr/>
          <p:nvPr/>
        </p:nvSpPr>
        <p:spPr>
          <a:xfrm>
            <a:off x="899592" y="5765194"/>
            <a:ext cx="1512168" cy="400110"/>
          </a:xfrm>
          <a:prstGeom prst="rect">
            <a:avLst/>
          </a:prstGeom>
        </p:spPr>
        <p:txBody>
          <a:bodyPr wrap="square">
            <a:spAutoFit/>
          </a:bodyPr>
          <a:lstStyle/>
          <a:p>
            <a:pPr algn="just"/>
            <a:r>
              <a:rPr lang="ja-JP" altLang="ja-JP" sz="2000" dirty="0" smtClean="0"/>
              <a:t>詳細</a:t>
            </a:r>
            <a:r>
              <a:rPr lang="ja-JP" altLang="ja-JP" sz="2000" dirty="0"/>
              <a:t>設計</a:t>
            </a:r>
          </a:p>
        </p:txBody>
      </p:sp>
      <p:cxnSp>
        <p:nvCxnSpPr>
          <p:cNvPr id="21" name="直線矢印コネクタ 20"/>
          <p:cNvCxnSpPr/>
          <p:nvPr/>
        </p:nvCxnSpPr>
        <p:spPr>
          <a:xfrm>
            <a:off x="1582742" y="1676802"/>
            <a:ext cx="0" cy="709662"/>
          </a:xfrm>
          <a:prstGeom prst="straightConnector1">
            <a:avLst/>
          </a:prstGeom>
          <a:ln w="25400">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1582742" y="2774063"/>
            <a:ext cx="0" cy="1015528"/>
          </a:xfrm>
          <a:prstGeom prst="straightConnector1">
            <a:avLst/>
          </a:prstGeom>
          <a:ln w="25400">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1582742" y="4193108"/>
            <a:ext cx="0" cy="1570082"/>
          </a:xfrm>
          <a:prstGeom prst="straightConnector1">
            <a:avLst/>
          </a:prstGeom>
          <a:ln w="25400">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5963416" y="5302949"/>
            <a:ext cx="2641032" cy="646331"/>
          </a:xfrm>
          <a:prstGeom prst="rect">
            <a:avLst/>
          </a:prstGeom>
        </p:spPr>
        <p:txBody>
          <a:bodyPr wrap="square">
            <a:spAutoFit/>
          </a:bodyPr>
          <a:lstStyle/>
          <a:p>
            <a:pPr algn="just"/>
            <a:r>
              <a:rPr lang="ja-JP" altLang="en-US" dirty="0" smtClean="0"/>
              <a:t>・施工可能時間</a:t>
            </a:r>
            <a:endParaRPr lang="en-US" altLang="ja-JP" dirty="0" smtClean="0"/>
          </a:p>
          <a:p>
            <a:pPr algn="just"/>
            <a:r>
              <a:rPr lang="ja-JP" altLang="en-US" dirty="0" smtClean="0"/>
              <a:t>・検査路の設置可能箇所</a:t>
            </a:r>
            <a:endParaRPr lang="ja-JP" altLang="ja-JP" dirty="0"/>
          </a:p>
        </p:txBody>
      </p:sp>
      <p:sp>
        <p:nvSpPr>
          <p:cNvPr id="2" name="左中かっこ 1"/>
          <p:cNvSpPr/>
          <p:nvPr/>
        </p:nvSpPr>
        <p:spPr>
          <a:xfrm>
            <a:off x="5868144" y="5373216"/>
            <a:ext cx="144016" cy="541090"/>
          </a:xfrm>
          <a:prstGeom prst="leftBrace">
            <a:avLst>
              <a:gd name="adj1" fmla="val 48016"/>
              <a:gd name="adj2" fmla="val 2183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40763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正方形/長方形 31"/>
          <p:cNvSpPr/>
          <p:nvPr/>
        </p:nvSpPr>
        <p:spPr>
          <a:xfrm>
            <a:off x="296870" y="2883338"/>
            <a:ext cx="1876846" cy="394140"/>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6941493" y="2269244"/>
            <a:ext cx="1959297" cy="655700"/>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652120" y="3826980"/>
            <a:ext cx="4656184" cy="682139"/>
          </a:xfrm>
          <a:prstGeom prst="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31</a:t>
            </a:fld>
            <a:endParaRPr kumimoji="1" lang="ja-JP" altLang="en-US" dirty="0"/>
          </a:p>
        </p:txBody>
      </p:sp>
      <p:sp>
        <p:nvSpPr>
          <p:cNvPr id="120" name="タイトル 1"/>
          <p:cNvSpPr txBox="1">
            <a:spLocks/>
          </p:cNvSpPr>
          <p:nvPr/>
        </p:nvSpPr>
        <p:spPr>
          <a:xfrm>
            <a:off x="611832" y="238054"/>
            <a:ext cx="5904384"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smtClean="0">
                <a:latin typeface="HGSｺﾞｼｯｸM" panose="020B0600000000000000" pitchFamily="50" charset="-128"/>
                <a:ea typeface="HGSｺﾞｼｯｸM" panose="020B0600000000000000" pitchFamily="50" charset="-128"/>
              </a:rPr>
              <a:t>４</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a:t>
            </a:r>
            <a:r>
              <a:rPr lang="ja-JP" altLang="en-US" sz="2800" dirty="0" smtClean="0">
                <a:latin typeface="HGSｺﾞｼｯｸM" panose="020B0600000000000000" pitchFamily="50" charset="-128"/>
                <a:ea typeface="HGSｺﾞｼｯｸM" panose="020B0600000000000000" pitchFamily="50" charset="-128"/>
              </a:rPr>
              <a:t>検討</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　</a:t>
            </a:r>
            <a:r>
              <a:rPr lang="ja-JP" altLang="en-US" sz="2800" dirty="0">
                <a:latin typeface="HGSｺﾞｼｯｸM" panose="020B0600000000000000" pitchFamily="50" charset="-128"/>
                <a:ea typeface="HGSｺﾞｼｯｸM" panose="020B0600000000000000" pitchFamily="50" charset="-128"/>
              </a:rPr>
              <a:t>４</a:t>
            </a:r>
            <a:r>
              <a:rPr lang="ja-JP" altLang="en-US" sz="2400" dirty="0" smtClean="0">
                <a:latin typeface="HGSｺﾞｼｯｸM" panose="020B0600000000000000" pitchFamily="50" charset="-128"/>
                <a:ea typeface="HGSｺﾞｼｯｸM" panose="020B0600000000000000" pitchFamily="50" charset="-128"/>
              </a:rPr>
              <a:t>）適用工法の整理</a:t>
            </a:r>
            <a:endParaRPr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00" y="6372000"/>
            <a:ext cx="3505200" cy="365760"/>
          </a:xfrm>
        </p:spPr>
        <p:txBody>
          <a:bodyPr/>
          <a:lstStyle/>
          <a:p>
            <a:r>
              <a:rPr kumimoji="1" lang="ja-JP" altLang="en-US" dirty="0" smtClean="0"/>
              <a:t>資料２</a:t>
            </a:r>
            <a:endParaRPr kumimoji="1" lang="ja-JP" altLang="en-US" dirty="0"/>
          </a:p>
        </p:txBody>
      </p:sp>
      <p:sp>
        <p:nvSpPr>
          <p:cNvPr id="5" name="正方形/長方形 4"/>
          <p:cNvSpPr/>
          <p:nvPr/>
        </p:nvSpPr>
        <p:spPr>
          <a:xfrm>
            <a:off x="301507" y="2871296"/>
            <a:ext cx="1906291" cy="1815882"/>
          </a:xfrm>
          <a:prstGeom prst="rect">
            <a:avLst/>
          </a:prstGeom>
        </p:spPr>
        <p:txBody>
          <a:bodyPr wrap="none">
            <a:spAutoFit/>
          </a:bodyPr>
          <a:lstStyle/>
          <a:p>
            <a:r>
              <a:rPr lang="ja-JP" altLang="en-US" sz="2000" dirty="0"/>
              <a:t>主</a:t>
            </a:r>
            <a:r>
              <a:rPr lang="ja-JP" altLang="en-US" sz="2000" dirty="0" smtClean="0"/>
              <a:t>な対象部材</a:t>
            </a:r>
            <a:endParaRPr lang="en-US" altLang="ja-JP" sz="2000" dirty="0"/>
          </a:p>
          <a:p>
            <a:r>
              <a:rPr lang="ja-JP" altLang="en-US" sz="2000" dirty="0"/>
              <a:t>　</a:t>
            </a:r>
            <a:r>
              <a:rPr lang="ja-JP" altLang="en-US" dirty="0" smtClean="0"/>
              <a:t>上部工：鋼桁</a:t>
            </a:r>
            <a:endParaRPr lang="en-US" altLang="ja-JP" dirty="0" smtClean="0"/>
          </a:p>
          <a:p>
            <a:r>
              <a:rPr lang="ja-JP" altLang="en-US" dirty="0"/>
              <a:t>　</a:t>
            </a:r>
            <a:r>
              <a:rPr lang="ja-JP" altLang="en-US" dirty="0" smtClean="0"/>
              <a:t>上部工：</a:t>
            </a:r>
            <a:r>
              <a:rPr lang="en-US" altLang="ja-JP" dirty="0" smtClean="0"/>
              <a:t>RC</a:t>
            </a:r>
            <a:r>
              <a:rPr lang="ja-JP" altLang="en-US" dirty="0" smtClean="0"/>
              <a:t>床版</a:t>
            </a:r>
            <a:endParaRPr lang="en-US" altLang="ja-JP" dirty="0" smtClean="0"/>
          </a:p>
          <a:p>
            <a:r>
              <a:rPr lang="ja-JP" altLang="en-US" dirty="0"/>
              <a:t>　</a:t>
            </a:r>
            <a:r>
              <a:rPr lang="ja-JP" altLang="en-US" dirty="0" smtClean="0"/>
              <a:t>下部工</a:t>
            </a:r>
            <a:endParaRPr lang="en-US" altLang="ja-JP" dirty="0" smtClean="0"/>
          </a:p>
          <a:p>
            <a:r>
              <a:rPr lang="ja-JP" altLang="en-US" dirty="0"/>
              <a:t>　</a:t>
            </a:r>
            <a:r>
              <a:rPr lang="ja-JP" altLang="en-US" dirty="0" smtClean="0"/>
              <a:t>支承</a:t>
            </a:r>
            <a:endParaRPr lang="en-US" altLang="ja-JP" dirty="0" smtClean="0"/>
          </a:p>
          <a:p>
            <a:r>
              <a:rPr lang="ja-JP" altLang="en-US" dirty="0"/>
              <a:t>　</a:t>
            </a:r>
            <a:r>
              <a:rPr lang="ja-JP" altLang="en-US" dirty="0" smtClean="0"/>
              <a:t>伸縮装置</a:t>
            </a:r>
            <a:endParaRPr lang="en-US" altLang="ja-JP" sz="2000" dirty="0" smtClean="0"/>
          </a:p>
        </p:txBody>
      </p:sp>
      <p:sp>
        <p:nvSpPr>
          <p:cNvPr id="24" name="正方形/長方形 23"/>
          <p:cNvSpPr/>
          <p:nvPr/>
        </p:nvSpPr>
        <p:spPr>
          <a:xfrm>
            <a:off x="6941493" y="2269321"/>
            <a:ext cx="2022995" cy="1015663"/>
          </a:xfrm>
          <a:prstGeom prst="rect">
            <a:avLst/>
          </a:prstGeom>
        </p:spPr>
        <p:txBody>
          <a:bodyPr wrap="square">
            <a:spAutoFit/>
          </a:bodyPr>
          <a:lstStyle/>
          <a:p>
            <a:r>
              <a:rPr lang="ja-JP" altLang="en-US" sz="2000" dirty="0" smtClean="0"/>
              <a:t>弱点となる</a:t>
            </a:r>
            <a:endParaRPr lang="en-US" altLang="ja-JP" sz="2000" dirty="0" smtClean="0"/>
          </a:p>
          <a:p>
            <a:r>
              <a:rPr lang="ja-JP" altLang="en-US" sz="2000" dirty="0" smtClean="0"/>
              <a:t>桁端部の検討</a:t>
            </a:r>
            <a:endParaRPr lang="en-US" altLang="ja-JP" sz="2000" dirty="0" smtClean="0"/>
          </a:p>
          <a:p>
            <a:r>
              <a:rPr lang="ja-JP" altLang="en-US" sz="2000" dirty="0" smtClean="0"/>
              <a:t>・ </a:t>
            </a:r>
            <a:r>
              <a:rPr lang="ja-JP" altLang="en-US" dirty="0" smtClean="0"/>
              <a:t>金属溶射の施工</a:t>
            </a:r>
            <a:endParaRPr lang="en-US" altLang="ja-JP" dirty="0" smtClean="0"/>
          </a:p>
        </p:txBody>
      </p:sp>
      <p:sp>
        <p:nvSpPr>
          <p:cNvPr id="26" name="正方形/長方形 25"/>
          <p:cNvSpPr/>
          <p:nvPr/>
        </p:nvSpPr>
        <p:spPr>
          <a:xfrm>
            <a:off x="2652120" y="3827062"/>
            <a:ext cx="4320480" cy="2400657"/>
          </a:xfrm>
          <a:prstGeom prst="rect">
            <a:avLst/>
          </a:prstGeom>
        </p:spPr>
        <p:txBody>
          <a:bodyPr wrap="square">
            <a:spAutoFit/>
          </a:bodyPr>
          <a:lstStyle/>
          <a:p>
            <a:r>
              <a:rPr lang="ja-JP" altLang="en-US" sz="2000" dirty="0" smtClean="0"/>
              <a:t>耐荷性・耐震性を向上させる補強工法</a:t>
            </a:r>
            <a:endParaRPr lang="en-US" altLang="ja-JP" sz="2000" dirty="0" smtClean="0"/>
          </a:p>
          <a:p>
            <a:r>
              <a:rPr lang="en-US" altLang="ja-JP" sz="2000" dirty="0" smtClean="0"/>
              <a:t>(</a:t>
            </a:r>
            <a:r>
              <a:rPr lang="ja-JP" altLang="en-US" sz="2000" dirty="0" smtClean="0"/>
              <a:t>既設橋照査により必要性判断</a:t>
            </a:r>
            <a:r>
              <a:rPr lang="en-US" altLang="ja-JP" sz="2000" dirty="0" smtClean="0"/>
              <a:t>)</a:t>
            </a:r>
          </a:p>
          <a:p>
            <a:r>
              <a:rPr lang="ja-JP" altLang="en-US" sz="2000" dirty="0"/>
              <a:t>　</a:t>
            </a:r>
            <a:r>
              <a:rPr lang="ja-JP" altLang="en-US" sz="2000" dirty="0" smtClean="0"/>
              <a:t> </a:t>
            </a:r>
            <a:r>
              <a:rPr lang="ja-JP" altLang="en-US" dirty="0" smtClean="0"/>
              <a:t>鋼桁：当て板</a:t>
            </a:r>
            <a:endParaRPr lang="en-US" altLang="ja-JP" dirty="0" smtClean="0"/>
          </a:p>
          <a:p>
            <a:r>
              <a:rPr lang="ja-JP" altLang="en-US" dirty="0"/>
              <a:t>　</a:t>
            </a:r>
            <a:r>
              <a:rPr lang="ja-JP" altLang="en-US" dirty="0" smtClean="0"/>
              <a:t>　　　   桁の連続化</a:t>
            </a:r>
            <a:r>
              <a:rPr lang="en-US" altLang="ja-JP" dirty="0" smtClean="0"/>
              <a:t>(</a:t>
            </a:r>
            <a:r>
              <a:rPr lang="ja-JP" altLang="en-US" dirty="0"/>
              <a:t>伸縮</a:t>
            </a:r>
            <a:r>
              <a:rPr lang="ja-JP" altLang="en-US" dirty="0" smtClean="0"/>
              <a:t>の省略化</a:t>
            </a:r>
            <a:r>
              <a:rPr lang="en-US" altLang="ja-JP" dirty="0" smtClean="0"/>
              <a:t>)</a:t>
            </a:r>
          </a:p>
          <a:p>
            <a:r>
              <a:rPr lang="ja-JP" altLang="en-US" dirty="0" smtClean="0"/>
              <a:t>　 床版：炭素繊維シート張り付け</a:t>
            </a:r>
            <a:endParaRPr lang="en-US" altLang="ja-JP" dirty="0" smtClean="0"/>
          </a:p>
          <a:p>
            <a:r>
              <a:rPr lang="ja-JP" altLang="en-US" dirty="0"/>
              <a:t>　</a:t>
            </a:r>
            <a:r>
              <a:rPr lang="ja-JP" altLang="en-US" dirty="0" smtClean="0"/>
              <a:t>　　     プレキャスト床版取替え</a:t>
            </a:r>
            <a:endParaRPr lang="en-US" altLang="ja-JP" dirty="0" smtClean="0"/>
          </a:p>
          <a:p>
            <a:r>
              <a:rPr lang="ja-JP" altLang="en-US" dirty="0"/>
              <a:t>　</a:t>
            </a:r>
            <a:r>
              <a:rPr lang="ja-JP" altLang="en-US" dirty="0" smtClean="0"/>
              <a:t> 支承：ダンパー設置</a:t>
            </a:r>
            <a:endParaRPr lang="en-US" altLang="ja-JP" dirty="0" smtClean="0"/>
          </a:p>
          <a:p>
            <a:r>
              <a:rPr lang="ja-JP" altLang="en-US" dirty="0"/>
              <a:t>　</a:t>
            </a:r>
            <a:r>
              <a:rPr lang="ja-JP" altLang="en-US" dirty="0" smtClean="0"/>
              <a:t>　　　   支承取替え</a:t>
            </a:r>
            <a:endParaRPr lang="en-US" altLang="ja-JP" dirty="0" smtClean="0"/>
          </a:p>
        </p:txBody>
      </p:sp>
      <p:sp>
        <p:nvSpPr>
          <p:cNvPr id="15" name="右矢印 14"/>
          <p:cNvSpPr/>
          <p:nvPr/>
        </p:nvSpPr>
        <p:spPr>
          <a:xfrm>
            <a:off x="2264922" y="3501008"/>
            <a:ext cx="305864" cy="504056"/>
          </a:xfrm>
          <a:prstGeom prst="rightArrow">
            <a:avLst>
              <a:gd name="adj1" fmla="val 43875"/>
              <a:gd name="adj2" fmla="val 669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a:off x="6622135" y="2565626"/>
            <a:ext cx="305864" cy="504056"/>
          </a:xfrm>
          <a:prstGeom prst="rightArrow">
            <a:avLst>
              <a:gd name="adj1" fmla="val 43875"/>
              <a:gd name="adj2" fmla="val 669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652120" y="1499870"/>
            <a:ext cx="3936104" cy="394140"/>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652120" y="1499869"/>
            <a:ext cx="4032448" cy="2092881"/>
          </a:xfrm>
          <a:prstGeom prst="rect">
            <a:avLst/>
          </a:prstGeom>
        </p:spPr>
        <p:txBody>
          <a:bodyPr wrap="square">
            <a:spAutoFit/>
          </a:bodyPr>
          <a:lstStyle/>
          <a:p>
            <a:r>
              <a:rPr lang="ja-JP" altLang="en-US" sz="2000" dirty="0" smtClean="0"/>
              <a:t>維持管理費が最小となる補修工法</a:t>
            </a:r>
            <a:endParaRPr lang="en-US" altLang="ja-JP" sz="2000" dirty="0" smtClean="0"/>
          </a:p>
          <a:p>
            <a:r>
              <a:rPr lang="ja-JP" altLang="en-US" sz="2000" dirty="0"/>
              <a:t>　</a:t>
            </a:r>
            <a:r>
              <a:rPr lang="ja-JP" altLang="en-US" dirty="0" smtClean="0"/>
              <a:t>鋼桁    　：金属溶射</a:t>
            </a:r>
            <a:endParaRPr lang="en-US" altLang="ja-JP" dirty="0" smtClean="0"/>
          </a:p>
          <a:p>
            <a:r>
              <a:rPr lang="ja-JP" altLang="en-US" dirty="0" smtClean="0"/>
              <a:t>　床版    　：表面含浸材塗布</a:t>
            </a:r>
            <a:endParaRPr lang="en-US" altLang="ja-JP" dirty="0" smtClean="0"/>
          </a:p>
          <a:p>
            <a:r>
              <a:rPr lang="en-US" altLang="ja-JP" dirty="0"/>
              <a:t> </a:t>
            </a:r>
            <a:r>
              <a:rPr lang="en-US" altLang="ja-JP" dirty="0" smtClean="0"/>
              <a:t>                </a:t>
            </a:r>
            <a:r>
              <a:rPr lang="ja-JP" altLang="en-US" dirty="0" smtClean="0"/>
              <a:t>床版防水</a:t>
            </a:r>
            <a:endParaRPr lang="en-US" altLang="ja-JP" dirty="0" smtClean="0"/>
          </a:p>
          <a:p>
            <a:r>
              <a:rPr lang="ja-JP" altLang="en-US" dirty="0"/>
              <a:t>　</a:t>
            </a:r>
            <a:r>
              <a:rPr lang="ja-JP" altLang="en-US" dirty="0" smtClean="0"/>
              <a:t>下部工 　：表面含浸材塗布</a:t>
            </a:r>
            <a:endParaRPr lang="en-US" altLang="ja-JP" dirty="0" smtClean="0"/>
          </a:p>
          <a:p>
            <a:r>
              <a:rPr lang="ja-JP" altLang="en-US" dirty="0"/>
              <a:t>　</a:t>
            </a:r>
            <a:r>
              <a:rPr lang="ja-JP" altLang="en-US" dirty="0" smtClean="0"/>
              <a:t>支承 　　 ：金属溶射</a:t>
            </a:r>
            <a:endParaRPr lang="en-US" altLang="ja-JP" dirty="0" smtClean="0"/>
          </a:p>
          <a:p>
            <a:r>
              <a:rPr lang="ja-JP" altLang="en-US" dirty="0"/>
              <a:t>　</a:t>
            </a:r>
            <a:r>
              <a:rPr lang="ja-JP" altLang="en-US" dirty="0" smtClean="0"/>
              <a:t>伸縮装置：取替え</a:t>
            </a:r>
            <a:endParaRPr lang="en-US" altLang="ja-JP" dirty="0" smtClean="0"/>
          </a:p>
        </p:txBody>
      </p:sp>
      <p:sp>
        <p:nvSpPr>
          <p:cNvPr id="13" name="正方形/長方形 12"/>
          <p:cNvSpPr/>
          <p:nvPr/>
        </p:nvSpPr>
        <p:spPr>
          <a:xfrm>
            <a:off x="2652120" y="1510887"/>
            <a:ext cx="3936104" cy="21094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2652119" y="3827062"/>
            <a:ext cx="4656185" cy="248225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941493" y="2269321"/>
            <a:ext cx="1959298" cy="108767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01508" y="2883338"/>
            <a:ext cx="1872208" cy="18874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11561" y="1126485"/>
            <a:ext cx="1944216" cy="461665"/>
          </a:xfrm>
          <a:prstGeom prst="rect">
            <a:avLst/>
          </a:prstGeom>
          <a:noFill/>
        </p:spPr>
        <p:txBody>
          <a:bodyPr wrap="square" rtlCol="0">
            <a:spAutoFit/>
          </a:bodyPr>
          <a:lstStyle/>
          <a:p>
            <a:r>
              <a:rPr lang="en-US" altLang="ja-JP" sz="2400" dirty="0" smtClean="0">
                <a:latin typeface="HGSｺﾞｼｯｸM" panose="020B0600000000000000" pitchFamily="50" charset="-128"/>
                <a:ea typeface="HGSｺﾞｼｯｸM" panose="020B0600000000000000" pitchFamily="50" charset="-128"/>
              </a:rPr>
              <a:t>4-1</a:t>
            </a:r>
            <a:r>
              <a:rPr lang="ja-JP" altLang="en-US" sz="2400" dirty="0" smtClean="0">
                <a:latin typeface="HGSｺﾞｼｯｸM" panose="020B0600000000000000" pitchFamily="50" charset="-128"/>
                <a:ea typeface="HGSｺﾞｼｯｸM" panose="020B0600000000000000" pitchFamily="50" charset="-128"/>
              </a:rPr>
              <a:t>）鋼橋</a:t>
            </a:r>
            <a:endParaRPr lang="ja-JP" altLang="en-US" sz="24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4172539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正方形/長方形 31"/>
          <p:cNvSpPr/>
          <p:nvPr/>
        </p:nvSpPr>
        <p:spPr>
          <a:xfrm>
            <a:off x="296870" y="2883338"/>
            <a:ext cx="1876846" cy="394140"/>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6941494" y="2062117"/>
            <a:ext cx="2009252" cy="655700"/>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652120" y="3826980"/>
            <a:ext cx="4320480" cy="682139"/>
          </a:xfrm>
          <a:prstGeom prst="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07790" y="6370205"/>
            <a:ext cx="1981200" cy="365760"/>
          </a:xfrm>
        </p:spPr>
        <p:txBody>
          <a:bodyPr/>
          <a:lstStyle/>
          <a:p>
            <a:fld id="{40F85341-AB73-4280-8395-A80C95690EE8}" type="slidenum">
              <a:rPr kumimoji="1" lang="ja-JP" altLang="en-US" smtClean="0"/>
              <a:t>32</a:t>
            </a:fld>
            <a:endParaRPr kumimoji="1" lang="ja-JP" altLang="en-US" dirty="0"/>
          </a:p>
        </p:txBody>
      </p:sp>
      <p:sp>
        <p:nvSpPr>
          <p:cNvPr id="120" name="タイトル 1"/>
          <p:cNvSpPr txBox="1">
            <a:spLocks/>
          </p:cNvSpPr>
          <p:nvPr/>
        </p:nvSpPr>
        <p:spPr>
          <a:xfrm>
            <a:off x="611832" y="238054"/>
            <a:ext cx="4824264"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smtClean="0">
                <a:latin typeface="HGSｺﾞｼｯｸM" panose="020B0600000000000000" pitchFamily="50" charset="-128"/>
                <a:ea typeface="HGSｺﾞｼｯｸM" panose="020B0600000000000000" pitchFamily="50" charset="-128"/>
              </a:rPr>
              <a:t>４</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a:t>
            </a:r>
            <a:r>
              <a:rPr lang="ja-JP" altLang="en-US" sz="2800" dirty="0" smtClean="0">
                <a:latin typeface="HGSｺﾞｼｯｸM" panose="020B0600000000000000" pitchFamily="50" charset="-128"/>
                <a:ea typeface="HGSｺﾞｼｯｸM" panose="020B0600000000000000" pitchFamily="50" charset="-128"/>
              </a:rPr>
              <a:t>検討</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　４</a:t>
            </a:r>
            <a:r>
              <a:rPr lang="ja-JP" altLang="en-US" sz="2400" dirty="0" smtClean="0">
                <a:latin typeface="HGSｺﾞｼｯｸM" panose="020B0600000000000000" pitchFamily="50" charset="-128"/>
                <a:ea typeface="HGSｺﾞｼｯｸM" panose="020B0600000000000000" pitchFamily="50" charset="-128"/>
              </a:rPr>
              <a:t>）適用工法の整理</a:t>
            </a:r>
            <a:endParaRPr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00" y="6372000"/>
            <a:ext cx="3505200" cy="365760"/>
          </a:xfrm>
        </p:spPr>
        <p:txBody>
          <a:bodyPr/>
          <a:lstStyle/>
          <a:p>
            <a:r>
              <a:rPr kumimoji="1" lang="ja-JP" altLang="en-US" dirty="0" smtClean="0"/>
              <a:t>資料２</a:t>
            </a:r>
            <a:endParaRPr kumimoji="1" lang="ja-JP" altLang="en-US" dirty="0"/>
          </a:p>
        </p:txBody>
      </p:sp>
      <p:sp>
        <p:nvSpPr>
          <p:cNvPr id="5" name="正方形/長方形 4"/>
          <p:cNvSpPr/>
          <p:nvPr/>
        </p:nvSpPr>
        <p:spPr>
          <a:xfrm>
            <a:off x="301507" y="2871296"/>
            <a:ext cx="1762021" cy="1815882"/>
          </a:xfrm>
          <a:prstGeom prst="rect">
            <a:avLst/>
          </a:prstGeom>
        </p:spPr>
        <p:txBody>
          <a:bodyPr wrap="none">
            <a:spAutoFit/>
          </a:bodyPr>
          <a:lstStyle/>
          <a:p>
            <a:r>
              <a:rPr lang="ja-JP" altLang="en-US" sz="2000" dirty="0"/>
              <a:t>主</a:t>
            </a:r>
            <a:r>
              <a:rPr lang="ja-JP" altLang="en-US" sz="2000" dirty="0" smtClean="0"/>
              <a:t>な対象部材</a:t>
            </a:r>
            <a:endParaRPr lang="en-US" altLang="ja-JP" sz="2000" dirty="0"/>
          </a:p>
          <a:p>
            <a:r>
              <a:rPr lang="ja-JP" altLang="en-US" sz="2000" dirty="0"/>
              <a:t>　</a:t>
            </a:r>
            <a:r>
              <a:rPr lang="ja-JP" altLang="en-US" dirty="0" smtClean="0"/>
              <a:t>上部工：</a:t>
            </a:r>
            <a:r>
              <a:rPr lang="en-US" altLang="ja-JP" dirty="0" smtClean="0"/>
              <a:t>PC</a:t>
            </a:r>
            <a:r>
              <a:rPr lang="ja-JP" altLang="en-US" dirty="0" smtClean="0"/>
              <a:t>桁</a:t>
            </a:r>
            <a:endParaRPr lang="en-US" altLang="ja-JP" dirty="0" smtClean="0"/>
          </a:p>
          <a:p>
            <a:r>
              <a:rPr lang="ja-JP" altLang="en-US" dirty="0"/>
              <a:t>　</a:t>
            </a:r>
            <a:r>
              <a:rPr lang="ja-JP" altLang="en-US" dirty="0" smtClean="0"/>
              <a:t>上部工：床版</a:t>
            </a:r>
            <a:endParaRPr lang="en-US" altLang="ja-JP" dirty="0" smtClean="0"/>
          </a:p>
          <a:p>
            <a:r>
              <a:rPr lang="ja-JP" altLang="en-US" dirty="0"/>
              <a:t>　</a:t>
            </a:r>
            <a:r>
              <a:rPr lang="ja-JP" altLang="en-US" dirty="0" smtClean="0"/>
              <a:t>下部工</a:t>
            </a:r>
            <a:endParaRPr lang="en-US" altLang="ja-JP" dirty="0" smtClean="0"/>
          </a:p>
          <a:p>
            <a:r>
              <a:rPr lang="ja-JP" altLang="en-US" dirty="0"/>
              <a:t>　</a:t>
            </a:r>
            <a:r>
              <a:rPr lang="ja-JP" altLang="en-US" dirty="0" smtClean="0"/>
              <a:t>支承</a:t>
            </a:r>
            <a:endParaRPr lang="en-US" altLang="ja-JP" dirty="0" smtClean="0"/>
          </a:p>
          <a:p>
            <a:r>
              <a:rPr lang="ja-JP" altLang="en-US" dirty="0"/>
              <a:t>　</a:t>
            </a:r>
            <a:r>
              <a:rPr lang="ja-JP" altLang="en-US" dirty="0" smtClean="0"/>
              <a:t>伸縮装置</a:t>
            </a:r>
            <a:endParaRPr lang="en-US" altLang="ja-JP" sz="2000" dirty="0" smtClean="0"/>
          </a:p>
        </p:txBody>
      </p:sp>
      <p:sp>
        <p:nvSpPr>
          <p:cNvPr id="24" name="正方形/長方形 23"/>
          <p:cNvSpPr/>
          <p:nvPr/>
        </p:nvSpPr>
        <p:spPr>
          <a:xfrm>
            <a:off x="6941492" y="2062119"/>
            <a:ext cx="2167011" cy="1538883"/>
          </a:xfrm>
          <a:prstGeom prst="rect">
            <a:avLst/>
          </a:prstGeom>
        </p:spPr>
        <p:txBody>
          <a:bodyPr wrap="square">
            <a:spAutoFit/>
          </a:bodyPr>
          <a:lstStyle/>
          <a:p>
            <a:r>
              <a:rPr lang="ja-JP" altLang="en-US" sz="2000" dirty="0" smtClean="0"/>
              <a:t>弱点となる</a:t>
            </a:r>
            <a:endParaRPr lang="en-US" altLang="ja-JP" sz="2000" dirty="0" smtClean="0"/>
          </a:p>
          <a:p>
            <a:r>
              <a:rPr lang="ja-JP" altLang="en-US" sz="2000" dirty="0" smtClean="0"/>
              <a:t>桁端部の検討</a:t>
            </a:r>
            <a:endParaRPr lang="en-US" altLang="ja-JP" sz="2000" dirty="0" smtClean="0"/>
          </a:p>
          <a:p>
            <a:r>
              <a:rPr lang="ja-JP" altLang="en-US" dirty="0" smtClean="0"/>
              <a:t>・ 桁遊間が狭い中</a:t>
            </a:r>
            <a:endParaRPr lang="en-US" altLang="ja-JP" dirty="0" smtClean="0"/>
          </a:p>
          <a:p>
            <a:r>
              <a:rPr lang="ja-JP" altLang="en-US" dirty="0"/>
              <a:t>　</a:t>
            </a:r>
            <a:r>
              <a:rPr lang="ja-JP" altLang="en-US" dirty="0" smtClean="0"/>
              <a:t>で、橋座に滞水</a:t>
            </a:r>
            <a:endParaRPr lang="en-US" altLang="ja-JP" dirty="0" smtClean="0"/>
          </a:p>
          <a:p>
            <a:r>
              <a:rPr lang="ja-JP" altLang="en-US" dirty="0"/>
              <a:t>　</a:t>
            </a:r>
            <a:r>
              <a:rPr lang="ja-JP" altLang="en-US" dirty="0" smtClean="0"/>
              <a:t>しない工夫</a:t>
            </a:r>
            <a:endParaRPr lang="en-US" altLang="ja-JP" sz="1600" dirty="0" smtClean="0"/>
          </a:p>
        </p:txBody>
      </p:sp>
      <p:sp>
        <p:nvSpPr>
          <p:cNvPr id="26" name="正方形/長方形 25"/>
          <p:cNvSpPr/>
          <p:nvPr/>
        </p:nvSpPr>
        <p:spPr>
          <a:xfrm>
            <a:off x="2652120" y="3827062"/>
            <a:ext cx="4320480" cy="1846659"/>
          </a:xfrm>
          <a:prstGeom prst="rect">
            <a:avLst/>
          </a:prstGeom>
        </p:spPr>
        <p:txBody>
          <a:bodyPr wrap="square">
            <a:spAutoFit/>
          </a:bodyPr>
          <a:lstStyle/>
          <a:p>
            <a:r>
              <a:rPr lang="ja-JP" altLang="en-US" sz="2000" dirty="0" smtClean="0"/>
              <a:t>耐荷性・耐震性を向上させる補強工法</a:t>
            </a:r>
            <a:endParaRPr lang="en-US" altLang="ja-JP" sz="2000" dirty="0" smtClean="0"/>
          </a:p>
          <a:p>
            <a:r>
              <a:rPr lang="en-US" altLang="ja-JP" sz="2000" dirty="0" smtClean="0"/>
              <a:t>(</a:t>
            </a:r>
            <a:r>
              <a:rPr lang="ja-JP" altLang="en-US" sz="2000" dirty="0" smtClean="0"/>
              <a:t>既設橋照査により必要性判断</a:t>
            </a:r>
            <a:r>
              <a:rPr lang="en-US" altLang="ja-JP" sz="2000" dirty="0" smtClean="0"/>
              <a:t>)</a:t>
            </a:r>
          </a:p>
          <a:p>
            <a:r>
              <a:rPr lang="ja-JP" altLang="en-US" sz="2000" dirty="0"/>
              <a:t>　</a:t>
            </a:r>
            <a:r>
              <a:rPr lang="ja-JP" altLang="en-US" sz="2000" dirty="0" smtClean="0"/>
              <a:t> ＰＣ</a:t>
            </a:r>
            <a:r>
              <a:rPr lang="ja-JP" altLang="en-US" dirty="0" smtClean="0"/>
              <a:t>桁：外ケーブル補強</a:t>
            </a:r>
            <a:endParaRPr lang="en-US" altLang="ja-JP" dirty="0" smtClean="0"/>
          </a:p>
          <a:p>
            <a:r>
              <a:rPr lang="ja-JP" altLang="en-US" dirty="0" smtClean="0"/>
              <a:t>　 床版　：炭素繊維シート張り付け</a:t>
            </a:r>
            <a:endParaRPr lang="en-US" altLang="ja-JP" dirty="0" smtClean="0"/>
          </a:p>
          <a:p>
            <a:r>
              <a:rPr lang="ja-JP" altLang="en-US" dirty="0"/>
              <a:t>　</a:t>
            </a:r>
            <a:r>
              <a:rPr lang="ja-JP" altLang="en-US" dirty="0" smtClean="0"/>
              <a:t> 支承　：ダンパー設置</a:t>
            </a:r>
            <a:endParaRPr lang="en-US" altLang="ja-JP" dirty="0" smtClean="0"/>
          </a:p>
          <a:p>
            <a:r>
              <a:rPr lang="ja-JP" altLang="en-US" dirty="0"/>
              <a:t>　</a:t>
            </a:r>
            <a:r>
              <a:rPr lang="ja-JP" altLang="en-US" dirty="0" smtClean="0"/>
              <a:t>　　　     支承取替え</a:t>
            </a:r>
            <a:endParaRPr lang="en-US" altLang="ja-JP" dirty="0" smtClean="0"/>
          </a:p>
        </p:txBody>
      </p:sp>
      <p:sp>
        <p:nvSpPr>
          <p:cNvPr id="15" name="右矢印 14"/>
          <p:cNvSpPr/>
          <p:nvPr/>
        </p:nvSpPr>
        <p:spPr>
          <a:xfrm>
            <a:off x="2264922" y="3501008"/>
            <a:ext cx="305864" cy="504056"/>
          </a:xfrm>
          <a:prstGeom prst="rightArrow">
            <a:avLst>
              <a:gd name="adj1" fmla="val 43875"/>
              <a:gd name="adj2" fmla="val 669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a:off x="6622135" y="2565626"/>
            <a:ext cx="305864" cy="504056"/>
          </a:xfrm>
          <a:prstGeom prst="rightArrow">
            <a:avLst>
              <a:gd name="adj1" fmla="val 43875"/>
              <a:gd name="adj2" fmla="val 669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652120" y="1499870"/>
            <a:ext cx="3936104" cy="394140"/>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652120" y="1499869"/>
            <a:ext cx="4032448" cy="2092881"/>
          </a:xfrm>
          <a:prstGeom prst="rect">
            <a:avLst/>
          </a:prstGeom>
        </p:spPr>
        <p:txBody>
          <a:bodyPr wrap="square">
            <a:spAutoFit/>
          </a:bodyPr>
          <a:lstStyle/>
          <a:p>
            <a:r>
              <a:rPr lang="ja-JP" altLang="en-US" sz="2000" dirty="0" smtClean="0"/>
              <a:t>維持管理費が最小となる補修工法</a:t>
            </a:r>
            <a:endParaRPr lang="en-US" altLang="ja-JP" sz="2000" dirty="0" smtClean="0"/>
          </a:p>
          <a:p>
            <a:r>
              <a:rPr lang="ja-JP" altLang="en-US" sz="2000" dirty="0"/>
              <a:t>　</a:t>
            </a:r>
            <a:r>
              <a:rPr lang="ja-JP" altLang="en-US" sz="2000" dirty="0" smtClean="0"/>
              <a:t>ＰＣ</a:t>
            </a:r>
            <a:r>
              <a:rPr lang="ja-JP" altLang="en-US" dirty="0" smtClean="0"/>
              <a:t>桁    ：表面含浸材塗布</a:t>
            </a:r>
            <a:endParaRPr lang="en-US" altLang="ja-JP" dirty="0" smtClean="0"/>
          </a:p>
          <a:p>
            <a:r>
              <a:rPr lang="ja-JP" altLang="en-US" dirty="0" smtClean="0"/>
              <a:t>　床版      ：表面含浸材塗布</a:t>
            </a:r>
            <a:endParaRPr lang="en-US" altLang="ja-JP" dirty="0" smtClean="0"/>
          </a:p>
          <a:p>
            <a:r>
              <a:rPr lang="en-US" altLang="ja-JP" dirty="0"/>
              <a:t> </a:t>
            </a:r>
            <a:r>
              <a:rPr lang="en-US" altLang="ja-JP" dirty="0" smtClean="0"/>
              <a:t>                </a:t>
            </a:r>
            <a:r>
              <a:rPr lang="ja-JP" altLang="en-US" dirty="0" smtClean="0"/>
              <a:t>床版防水</a:t>
            </a:r>
            <a:endParaRPr lang="en-US" altLang="ja-JP" dirty="0" smtClean="0"/>
          </a:p>
          <a:p>
            <a:r>
              <a:rPr lang="ja-JP" altLang="en-US" dirty="0"/>
              <a:t>　</a:t>
            </a:r>
            <a:r>
              <a:rPr lang="ja-JP" altLang="en-US" dirty="0" smtClean="0"/>
              <a:t>下部工   ：表面含浸材塗布</a:t>
            </a:r>
            <a:endParaRPr lang="en-US" altLang="ja-JP" dirty="0" smtClean="0"/>
          </a:p>
          <a:p>
            <a:r>
              <a:rPr lang="ja-JP" altLang="en-US" dirty="0"/>
              <a:t>　</a:t>
            </a:r>
            <a:r>
              <a:rPr lang="ja-JP" altLang="en-US" dirty="0" smtClean="0"/>
              <a:t>支承      ：金属溶射</a:t>
            </a:r>
            <a:endParaRPr lang="en-US" altLang="ja-JP" dirty="0" smtClean="0"/>
          </a:p>
          <a:p>
            <a:r>
              <a:rPr lang="ja-JP" altLang="en-US" dirty="0"/>
              <a:t>　</a:t>
            </a:r>
            <a:r>
              <a:rPr lang="ja-JP" altLang="en-US" dirty="0" smtClean="0"/>
              <a:t>伸縮装置：取替え</a:t>
            </a:r>
            <a:endParaRPr lang="en-US" altLang="ja-JP" dirty="0" smtClean="0"/>
          </a:p>
        </p:txBody>
      </p:sp>
      <p:sp>
        <p:nvSpPr>
          <p:cNvPr id="13" name="正方形/長方形 12"/>
          <p:cNvSpPr/>
          <p:nvPr/>
        </p:nvSpPr>
        <p:spPr>
          <a:xfrm>
            <a:off x="2652120" y="1510887"/>
            <a:ext cx="3936104" cy="21094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2652119" y="3827062"/>
            <a:ext cx="4320481" cy="197820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941492" y="2062118"/>
            <a:ext cx="2022996" cy="15388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01508" y="2883338"/>
            <a:ext cx="1872208" cy="18874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11561" y="1126485"/>
            <a:ext cx="1944216" cy="461665"/>
          </a:xfrm>
          <a:prstGeom prst="rect">
            <a:avLst/>
          </a:prstGeom>
          <a:noFill/>
        </p:spPr>
        <p:txBody>
          <a:bodyPr wrap="square" rtlCol="0">
            <a:spAutoFit/>
          </a:bodyPr>
          <a:lstStyle/>
          <a:p>
            <a:r>
              <a:rPr lang="en-US" altLang="ja-JP" sz="2400" dirty="0" smtClean="0">
                <a:latin typeface="HGSｺﾞｼｯｸM" panose="020B0600000000000000" pitchFamily="50" charset="-128"/>
                <a:ea typeface="HGSｺﾞｼｯｸM" panose="020B0600000000000000" pitchFamily="50" charset="-128"/>
              </a:rPr>
              <a:t>4-2</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PC</a:t>
            </a:r>
            <a:r>
              <a:rPr lang="ja-JP" altLang="en-US" sz="2400" dirty="0" smtClean="0">
                <a:latin typeface="HGSｺﾞｼｯｸM" panose="020B0600000000000000" pitchFamily="50" charset="-128"/>
                <a:ea typeface="HGSｺﾞｼｯｸM" panose="020B0600000000000000" pitchFamily="50" charset="-128"/>
              </a:rPr>
              <a:t>橋</a:t>
            </a:r>
            <a:endParaRPr lang="ja-JP" altLang="en-US" sz="24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313572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正方形/長方形 26"/>
          <p:cNvSpPr/>
          <p:nvPr/>
        </p:nvSpPr>
        <p:spPr>
          <a:xfrm>
            <a:off x="233138" y="1776971"/>
            <a:ext cx="4223553" cy="4434441"/>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644008" y="1776970"/>
            <a:ext cx="4142345" cy="44344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Rectangle 8"/>
          <p:cNvSpPr>
            <a:spLocks noChangeArrowheads="1"/>
          </p:cNvSpPr>
          <p:nvPr/>
        </p:nvSpPr>
        <p:spPr bwMode="auto">
          <a:xfrm>
            <a:off x="4836286" y="2222489"/>
            <a:ext cx="403679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ja-JP" sz="2000" b="1" dirty="0" smtClean="0"/>
              <a:t>【</a:t>
            </a:r>
            <a:r>
              <a:rPr lang="ja-JP" altLang="en-US" sz="2000" b="1" dirty="0" smtClean="0"/>
              <a:t>ゴム製排水装置</a:t>
            </a:r>
            <a:r>
              <a:rPr lang="en-US" altLang="ja-JP" sz="2000" b="1" dirty="0" smtClean="0"/>
              <a:t>】</a:t>
            </a:r>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smtClean="0"/>
          </a:p>
          <a:p>
            <a:pPr marL="0" marR="0" lvl="0" indent="0" algn="l" defTabSz="914400" rtl="0" eaLnBrk="0" fontAlgn="base" latinLnBrk="0" hangingPunct="0">
              <a:lnSpc>
                <a:spcPct val="100000"/>
              </a:lnSpc>
              <a:spcBef>
                <a:spcPct val="0"/>
              </a:spcBef>
              <a:spcAft>
                <a:spcPct val="0"/>
              </a:spcAft>
              <a:buClrTx/>
              <a:buSzTx/>
              <a:buFontTx/>
              <a:buNone/>
              <a:tabLst/>
            </a:pPr>
            <a:r>
              <a:rPr lang="ja-JP" altLang="ja-JP" dirty="0" smtClean="0"/>
              <a:t>■</a:t>
            </a:r>
            <a:r>
              <a:rPr lang="ja-JP" altLang="en-US" dirty="0" smtClean="0"/>
              <a:t>桁端部の止水・排水が可能</a:t>
            </a:r>
            <a:endParaRPr lang="ja-JP" altLang="en-US" dirty="0"/>
          </a:p>
          <a:p>
            <a:pPr lvl="0" eaLnBrk="0" fontAlgn="base" hangingPunct="0">
              <a:spcBef>
                <a:spcPct val="0"/>
              </a:spcBef>
              <a:spcAft>
                <a:spcPct val="0"/>
              </a:spcAft>
            </a:pPr>
            <a:endParaRPr lang="ja-JP" altLang="en-US" dirty="0"/>
          </a:p>
        </p:txBody>
      </p:sp>
      <p:sp>
        <p:nvSpPr>
          <p:cNvPr id="22" name="Rectangle 8"/>
          <p:cNvSpPr>
            <a:spLocks noChangeArrowheads="1"/>
          </p:cNvSpPr>
          <p:nvPr/>
        </p:nvSpPr>
        <p:spPr bwMode="auto">
          <a:xfrm>
            <a:off x="671817" y="2263741"/>
            <a:ext cx="4036794"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ja-JP" sz="2000" b="1" dirty="0" smtClean="0"/>
              <a:t>【</a:t>
            </a:r>
            <a:r>
              <a:rPr lang="ja-JP" altLang="ja-JP" sz="2000" b="1" dirty="0" smtClean="0"/>
              <a:t>金属溶射</a:t>
            </a:r>
            <a:r>
              <a:rPr lang="en-US" altLang="ja-JP" sz="2000" b="1" dirty="0" smtClean="0"/>
              <a:t>】</a:t>
            </a:r>
          </a:p>
          <a:p>
            <a:pPr lvl="0" eaLnBrk="0" fontAlgn="base" hangingPunct="0">
              <a:spcBef>
                <a:spcPct val="0"/>
              </a:spcBef>
              <a:spcAft>
                <a:spcPct val="0"/>
              </a:spcAft>
            </a:pPr>
            <a:endParaRPr lang="en-US" altLang="ja-JP" sz="2000" b="1" dirty="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en-US" altLang="ja-JP" sz="2000" b="1" dirty="0"/>
          </a:p>
          <a:p>
            <a:pPr lvl="0" eaLnBrk="0" fontAlgn="base" hangingPunct="0">
              <a:spcBef>
                <a:spcPct val="0"/>
              </a:spcBef>
              <a:spcAft>
                <a:spcPct val="0"/>
              </a:spcAft>
            </a:pPr>
            <a:endParaRPr lang="en-US" altLang="ja-JP" sz="2000" b="1" dirty="0" smtClean="0"/>
          </a:p>
          <a:p>
            <a:pPr lvl="0" eaLnBrk="0" fontAlgn="base" hangingPunct="0">
              <a:spcBef>
                <a:spcPct val="0"/>
              </a:spcBef>
              <a:spcAft>
                <a:spcPct val="0"/>
              </a:spcAft>
            </a:pPr>
            <a:endParaRPr lang="ja-JP" altLang="ja-JP" dirty="0"/>
          </a:p>
          <a:p>
            <a:pPr marL="0" marR="0" lvl="0" indent="0" algn="l" defTabSz="914400" rtl="0" eaLnBrk="0" fontAlgn="base" latinLnBrk="0" hangingPunct="0">
              <a:lnSpc>
                <a:spcPct val="100000"/>
              </a:lnSpc>
              <a:spcBef>
                <a:spcPct val="0"/>
              </a:spcBef>
              <a:spcAft>
                <a:spcPct val="0"/>
              </a:spcAft>
              <a:buClrTx/>
              <a:buSzTx/>
              <a:buFontTx/>
              <a:buNone/>
              <a:tabLst/>
            </a:pPr>
            <a:r>
              <a:rPr lang="ja-JP" altLang="ja-JP" dirty="0" smtClean="0"/>
              <a:t>■</a:t>
            </a:r>
            <a:r>
              <a:rPr lang="ja-JP" altLang="en-US" dirty="0" smtClean="0"/>
              <a:t>狭隘部でも施工可能</a:t>
            </a:r>
            <a:endParaRPr lang="ja-JP" altLang="en-US" dirty="0"/>
          </a:p>
          <a:p>
            <a:pPr lvl="0" eaLnBrk="0" fontAlgn="base" hangingPunct="0">
              <a:spcBef>
                <a:spcPct val="0"/>
              </a:spcBef>
              <a:spcAft>
                <a:spcPct val="0"/>
              </a:spcAft>
            </a:pPr>
            <a:r>
              <a:rPr lang="ja-JP" altLang="en-US" dirty="0" smtClean="0"/>
              <a:t>■</a:t>
            </a:r>
            <a:r>
              <a:rPr lang="ja-JP" altLang="en-US" dirty="0"/>
              <a:t>溶射装置の</a:t>
            </a:r>
            <a:r>
              <a:rPr lang="ja-JP" altLang="en-US" dirty="0" smtClean="0"/>
              <a:t>分割化</a:t>
            </a:r>
            <a:endParaRPr lang="ja-JP" altLang="en-US" dirty="0"/>
          </a:p>
        </p:txBody>
      </p:sp>
      <p:sp>
        <p:nvSpPr>
          <p:cNvPr id="4" name="スライド番号プレースホルダー 3"/>
          <p:cNvSpPr>
            <a:spLocks noGrp="1"/>
          </p:cNvSpPr>
          <p:nvPr>
            <p:ph type="sldNum" sz="quarter" idx="12"/>
          </p:nvPr>
        </p:nvSpPr>
        <p:spPr>
          <a:xfrm>
            <a:off x="651984" y="6370205"/>
            <a:ext cx="1981200" cy="365760"/>
          </a:xfrm>
        </p:spPr>
        <p:txBody>
          <a:bodyPr/>
          <a:lstStyle/>
          <a:p>
            <a:fld id="{40F85341-AB73-4280-8395-A80C95690EE8}" type="slidenum">
              <a:rPr kumimoji="1" lang="ja-JP" altLang="en-US" smtClean="0"/>
              <a:t>33</a:t>
            </a:fld>
            <a:endParaRPr kumimoji="1" lang="ja-JP" altLang="en-US" dirty="0"/>
          </a:p>
        </p:txBody>
      </p:sp>
      <p:sp>
        <p:nvSpPr>
          <p:cNvPr id="14" name="テキスト ボックス 13"/>
          <p:cNvSpPr txBox="1"/>
          <p:nvPr/>
        </p:nvSpPr>
        <p:spPr>
          <a:xfrm>
            <a:off x="331350" y="1221650"/>
            <a:ext cx="7200800"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smtClean="0">
                <a:latin typeface="HGSｺﾞｼｯｸM" panose="020B0600000000000000" pitchFamily="50" charset="-128"/>
                <a:ea typeface="HGSｺﾞｼｯｸM" panose="020B0600000000000000" pitchFamily="50" charset="-128"/>
              </a:rPr>
              <a:t>新工法による桁端部の対応案</a:t>
            </a:r>
            <a:endParaRPr lang="ja-JP" altLang="en-US" sz="2400" dirty="0">
              <a:latin typeface="HGSｺﾞｼｯｸM" panose="020B0600000000000000" pitchFamily="50" charset="-128"/>
              <a:ea typeface="HGSｺﾞｼｯｸM" panose="020B0600000000000000" pitchFamily="50" charset="-128"/>
            </a:endParaRPr>
          </a:p>
        </p:txBody>
      </p:sp>
      <p:sp>
        <p:nvSpPr>
          <p:cNvPr id="120" name="タイトル 1"/>
          <p:cNvSpPr txBox="1">
            <a:spLocks/>
          </p:cNvSpPr>
          <p:nvPr/>
        </p:nvSpPr>
        <p:spPr>
          <a:xfrm>
            <a:off x="611832" y="238054"/>
            <a:ext cx="8716202" cy="914400"/>
          </a:xfrm>
          <a:prstGeom prst="rect">
            <a:avLst/>
          </a:prstGeom>
        </p:spPr>
        <p:txBody>
          <a:bodyPr vert="horz" anchor="b" anchorCtr="0">
            <a:no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2800" dirty="0" smtClean="0">
                <a:latin typeface="HGSｺﾞｼｯｸM" panose="020B0600000000000000" pitchFamily="50" charset="-128"/>
                <a:ea typeface="HGSｺﾞｼｯｸM" panose="020B0600000000000000" pitchFamily="50" charset="-128"/>
              </a:rPr>
              <a:t>４</a:t>
            </a:r>
            <a:r>
              <a:rPr lang="en-US" altLang="ja-JP" sz="2800" dirty="0" smtClean="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跨線橋の補修・補強</a:t>
            </a:r>
            <a:r>
              <a:rPr lang="ja-JP" altLang="en-US" sz="2800" dirty="0" smtClean="0">
                <a:latin typeface="HGSｺﾞｼｯｸM" panose="020B0600000000000000" pitchFamily="50" charset="-128"/>
                <a:ea typeface="HGSｺﾞｼｯｸM" panose="020B0600000000000000" pitchFamily="50" charset="-128"/>
              </a:rPr>
              <a:t>検討</a:t>
            </a:r>
            <a:endParaRPr lang="en-US" altLang="ja-JP" sz="2800" dirty="0" smtClean="0">
              <a:latin typeface="HGSｺﾞｼｯｸM" panose="020B0600000000000000" pitchFamily="50" charset="-128"/>
              <a:ea typeface="HGSｺﾞｼｯｸM" panose="020B0600000000000000" pitchFamily="50" charset="-128"/>
            </a:endParaRPr>
          </a:p>
          <a:p>
            <a:r>
              <a:rPr lang="ja-JP" altLang="en-US" sz="2800" dirty="0" smtClean="0">
                <a:latin typeface="HGSｺﾞｼｯｸM" panose="020B0600000000000000" pitchFamily="50" charset="-128"/>
                <a:ea typeface="HGSｺﾞｼｯｸM" panose="020B0600000000000000" pitchFamily="50" charset="-128"/>
              </a:rPr>
              <a:t>　５</a:t>
            </a:r>
            <a:r>
              <a:rPr lang="ja-JP" altLang="en-US" sz="2400" dirty="0" smtClean="0">
                <a:latin typeface="HGSｺﾞｼｯｸM" panose="020B0600000000000000" pitchFamily="50" charset="-128"/>
                <a:ea typeface="HGSｺﾞｼｯｸM" panose="020B0600000000000000" pitchFamily="50" charset="-128"/>
              </a:rPr>
              <a:t>）桁端部の対応</a:t>
            </a:r>
            <a:endParaRPr lang="ja-JP" altLang="en-US" sz="2400" dirty="0">
              <a:latin typeface="HGSｺﾞｼｯｸM" panose="020B0600000000000000" pitchFamily="50" charset="-128"/>
              <a:ea typeface="HGSｺﾞｼｯｸM" panose="020B0600000000000000" pitchFamily="50" charset="-128"/>
            </a:endParaRPr>
          </a:p>
        </p:txBody>
      </p:sp>
      <p:sp>
        <p:nvSpPr>
          <p:cNvPr id="2" name="Rectangle 7"/>
          <p:cNvSpPr>
            <a:spLocks noChangeArrowheads="1"/>
          </p:cNvSpPr>
          <p:nvPr/>
        </p:nvSpPr>
        <p:spPr bwMode="auto">
          <a:xfrm>
            <a:off x="1231819" y="5842329"/>
            <a:ext cx="326398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3350" algn="l" defTabSz="914400" rtl="0" eaLnBrk="0" fontAlgn="base" latinLnBrk="0" hangingPunct="0">
              <a:lnSpc>
                <a:spcPct val="100000"/>
              </a:lnSpc>
              <a:spcBef>
                <a:spcPct val="0"/>
              </a:spcBef>
              <a:spcAft>
                <a:spcPct val="0"/>
              </a:spcAft>
              <a:buClrTx/>
              <a:buSzTx/>
              <a:buFontTx/>
              <a:buNone/>
              <a:tabLst/>
            </a:pPr>
            <a:r>
              <a:rPr lang="ja-JP" altLang="en-US" sz="1100" dirty="0">
                <a:latin typeface="+mn-lt"/>
              </a:rPr>
              <a:t>参考文献：桁端部の塗り替えを塗装から溶射</a:t>
            </a:r>
            <a:r>
              <a:rPr lang="ja-JP" altLang="en-US" sz="1100" dirty="0" smtClean="0">
                <a:latin typeface="+mn-lt"/>
              </a:rPr>
              <a:t>へ</a:t>
            </a:r>
            <a:endParaRPr lang="en-US" altLang="ja-JP" sz="1100" dirty="0" smtClean="0">
              <a:latin typeface="+mn-lt"/>
            </a:endParaRPr>
          </a:p>
          <a:p>
            <a:pPr marL="0" marR="0" lvl="0" indent="133350" algn="l" defTabSz="914400" rtl="0" eaLnBrk="0" fontAlgn="base" latinLnBrk="0" hangingPunct="0">
              <a:lnSpc>
                <a:spcPct val="100000"/>
              </a:lnSpc>
              <a:spcBef>
                <a:spcPct val="0"/>
              </a:spcBef>
              <a:spcAft>
                <a:spcPct val="0"/>
              </a:spcAft>
              <a:buClrTx/>
              <a:buSzTx/>
              <a:buFontTx/>
              <a:buNone/>
              <a:tabLst/>
            </a:pPr>
            <a:r>
              <a:rPr lang="ja-JP" altLang="en-US" sz="1100" dirty="0">
                <a:latin typeface="+mn-lt"/>
              </a:rPr>
              <a:t>　</a:t>
            </a:r>
            <a:r>
              <a:rPr lang="ja-JP" altLang="en-US" sz="1100" dirty="0" smtClean="0">
                <a:latin typeface="+mn-lt"/>
              </a:rPr>
              <a:t>　　　　　  （</a:t>
            </a:r>
            <a:r>
              <a:rPr lang="ja-JP" altLang="en-US" sz="1100" dirty="0">
                <a:latin typeface="+mn-lt"/>
              </a:rPr>
              <a:t>日経コンストラクション</a:t>
            </a:r>
            <a:r>
              <a:rPr lang="en-US" altLang="ja-JP" sz="1100" dirty="0">
                <a:latin typeface="+mn-lt"/>
              </a:rPr>
              <a:t>2013.11.11</a:t>
            </a:r>
            <a:r>
              <a:rPr lang="ja-JP" altLang="en-US" sz="1100" dirty="0" smtClean="0">
                <a:latin typeface="+mn-lt"/>
              </a:rPr>
              <a:t>）</a:t>
            </a:r>
            <a:endParaRPr lang="ja-JP" altLang="en-US" sz="1100" dirty="0">
              <a:latin typeface="+mn-lt"/>
            </a:endParaRPr>
          </a:p>
        </p:txBody>
      </p:sp>
      <p:sp>
        <p:nvSpPr>
          <p:cNvPr id="5" name="Rectangle 8"/>
          <p:cNvSpPr>
            <a:spLocks noChangeArrowheads="1"/>
          </p:cNvSpPr>
          <p:nvPr/>
        </p:nvSpPr>
        <p:spPr bwMode="auto">
          <a:xfrm>
            <a:off x="501663" y="1890523"/>
            <a:ext cx="230425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ja-JP" altLang="en-US" sz="2000" b="1" dirty="0"/>
              <a:t>鋼</a:t>
            </a:r>
            <a:r>
              <a:rPr lang="ja-JP" altLang="en-US" sz="2000" b="1" dirty="0" smtClean="0"/>
              <a:t>橋の桁端</a:t>
            </a:r>
            <a:endParaRPr lang="en-US" altLang="ja-JP" sz="2000" b="1" dirty="0" smtClean="0"/>
          </a:p>
          <a:p>
            <a:pPr lvl="0" eaLnBrk="0" fontAlgn="base" hangingPunct="0">
              <a:spcBef>
                <a:spcPct val="0"/>
              </a:spcBef>
              <a:spcAft>
                <a:spcPct val="0"/>
              </a:spcAft>
            </a:pPr>
            <a:endParaRPr lang="ja-JP" altLang="ja-JP" dirty="0"/>
          </a:p>
        </p:txBody>
      </p:sp>
      <p:pic>
        <p:nvPicPr>
          <p:cNvPr id="9" name="図 8" descr="Y:\47期\MD-140732　南海トラフ巨大地震に関する橋梁耐震事業計画等策定業務委託\03-検討資料\機能継続計画\桁端塗装仕様\03_塗装仕様のグレードアップ\TAPS工法（金属溶射）\before.png"/>
          <p:cNvPicPr/>
          <p:nvPr/>
        </p:nvPicPr>
        <p:blipFill>
          <a:blip r:embed="rId3">
            <a:extLst>
              <a:ext uri="{28A0092B-C50C-407E-A947-70E740481C1C}">
                <a14:useLocalDpi xmlns:a14="http://schemas.microsoft.com/office/drawing/2010/main" val="0"/>
              </a:ext>
            </a:extLst>
          </a:blip>
          <a:srcRect/>
          <a:stretch>
            <a:fillRect/>
          </a:stretch>
        </p:blipFill>
        <p:spPr bwMode="auto">
          <a:xfrm>
            <a:off x="449072" y="2704349"/>
            <a:ext cx="1725105" cy="1348559"/>
          </a:xfrm>
          <a:prstGeom prst="rect">
            <a:avLst/>
          </a:prstGeom>
          <a:noFill/>
          <a:ln>
            <a:noFill/>
          </a:ln>
        </p:spPr>
      </p:pic>
      <p:pic>
        <p:nvPicPr>
          <p:cNvPr id="10" name="図 9" descr="Y:\47期\MD-140732　南海トラフ巨大地震に関する橋梁耐震事業計画等策定業務委託\03-検討資料\機能継続計画\桁端塗装仕様\03_塗装仕様のグレードアップ\TAPS工法（金属溶射）\spraying_seal.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8474" y="2952365"/>
            <a:ext cx="563853" cy="970000"/>
          </a:xfrm>
          <a:prstGeom prst="rect">
            <a:avLst/>
          </a:prstGeom>
          <a:noFill/>
          <a:ln>
            <a:noFill/>
          </a:ln>
        </p:spPr>
      </p:pic>
      <p:pic>
        <p:nvPicPr>
          <p:cNvPr id="11" name="図 10" descr="Y:\47期\MD-140732　南海トラフ巨大地震に関する橋梁耐震事業計画等策定業務委託\03-検討資料\機能継続計画\桁端塗装仕様\03_塗装仕様のグレードアップ\TAPS工法（金属溶射）\after.png"/>
          <p:cNvPicPr/>
          <p:nvPr/>
        </p:nvPicPr>
        <p:blipFill>
          <a:blip r:embed="rId5">
            <a:extLst>
              <a:ext uri="{28A0092B-C50C-407E-A947-70E740481C1C}">
                <a14:useLocalDpi xmlns:a14="http://schemas.microsoft.com/office/drawing/2010/main" val="0"/>
              </a:ext>
            </a:extLst>
          </a:blip>
          <a:srcRect/>
          <a:stretch>
            <a:fillRect/>
          </a:stretch>
        </p:blipFill>
        <p:spPr bwMode="auto">
          <a:xfrm>
            <a:off x="2732327" y="2698145"/>
            <a:ext cx="1584176" cy="1350747"/>
          </a:xfrm>
          <a:prstGeom prst="rect">
            <a:avLst/>
          </a:prstGeom>
          <a:noFill/>
          <a:ln>
            <a:noFill/>
          </a:ln>
        </p:spPr>
      </p:pic>
      <p:pic>
        <p:nvPicPr>
          <p:cNvPr id="12" name="図 11" descr="Y:\47期\MD-140732　南海トラフ巨大地震に関する橋梁耐震事業計画等策定業務委託\03-検討資料\機能継続計画\桁端塗装仕様\03_塗装仕様のグレードアップ\TAPS工法（金属溶射）\constructi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3334" y="4774449"/>
            <a:ext cx="1885950" cy="1121410"/>
          </a:xfrm>
          <a:prstGeom prst="rect">
            <a:avLst/>
          </a:prstGeom>
          <a:noFill/>
          <a:ln>
            <a:noFill/>
          </a:ln>
        </p:spPr>
      </p:pic>
      <p:pic>
        <p:nvPicPr>
          <p:cNvPr id="13" name="図 12" descr="Y:\47期\MD-140732　南海トラフ巨大地震に関する橋梁耐震事業計画等策定業務委託\03-検討資料\機能継続計画\桁端塗装仕様\03_塗装仕様のグレードアップ\TAPS工法（金属溶射）\portable_type.png"/>
          <p:cNvPicPr/>
          <p:nvPr/>
        </p:nvPicPr>
        <p:blipFill>
          <a:blip r:embed="rId7">
            <a:extLst>
              <a:ext uri="{28A0092B-C50C-407E-A947-70E740481C1C}">
                <a14:useLocalDpi xmlns:a14="http://schemas.microsoft.com/office/drawing/2010/main" val="0"/>
              </a:ext>
            </a:extLst>
          </a:blip>
          <a:srcRect/>
          <a:stretch>
            <a:fillRect/>
          </a:stretch>
        </p:blipFill>
        <p:spPr bwMode="auto">
          <a:xfrm>
            <a:off x="2903685" y="4752859"/>
            <a:ext cx="1028065" cy="1143000"/>
          </a:xfrm>
          <a:prstGeom prst="rect">
            <a:avLst/>
          </a:prstGeom>
          <a:noFill/>
          <a:ln>
            <a:noFill/>
          </a:ln>
        </p:spPr>
      </p:pic>
      <p:pic>
        <p:nvPicPr>
          <p:cNvPr id="6" name="図 5"/>
          <p:cNvPicPr>
            <a:picLocks noChangeAspect="1"/>
          </p:cNvPicPr>
          <p:nvPr/>
        </p:nvPicPr>
        <p:blipFill>
          <a:blip r:embed="rId8"/>
          <a:stretch>
            <a:fillRect/>
          </a:stretch>
        </p:blipFill>
        <p:spPr>
          <a:xfrm>
            <a:off x="4876066" y="2927735"/>
            <a:ext cx="2048371" cy="2132914"/>
          </a:xfrm>
          <a:prstGeom prst="rect">
            <a:avLst/>
          </a:prstGeom>
        </p:spPr>
      </p:pic>
      <p:sp>
        <p:nvSpPr>
          <p:cNvPr id="23" name="Rectangle 8"/>
          <p:cNvSpPr>
            <a:spLocks noChangeArrowheads="1"/>
          </p:cNvSpPr>
          <p:nvPr/>
        </p:nvSpPr>
        <p:spPr bwMode="auto">
          <a:xfrm>
            <a:off x="4616026" y="1865329"/>
            <a:ext cx="31436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ja-JP" altLang="en-US" sz="2000" b="1" dirty="0" smtClean="0"/>
              <a:t>コンクリート橋桁端部</a:t>
            </a:r>
            <a:endParaRPr lang="ja-JP" altLang="ja-JP" dirty="0"/>
          </a:p>
        </p:txBody>
      </p:sp>
      <p:pic>
        <p:nvPicPr>
          <p:cNvPr id="3" name="図 2"/>
          <p:cNvPicPr>
            <a:picLocks noChangeAspect="1"/>
          </p:cNvPicPr>
          <p:nvPr/>
        </p:nvPicPr>
        <p:blipFill>
          <a:blip r:embed="rId9"/>
          <a:stretch>
            <a:fillRect/>
          </a:stretch>
        </p:blipFill>
        <p:spPr>
          <a:xfrm>
            <a:off x="6552156" y="4411753"/>
            <a:ext cx="2069213" cy="1013324"/>
          </a:xfrm>
          <a:prstGeom prst="rect">
            <a:avLst/>
          </a:prstGeom>
        </p:spPr>
      </p:pic>
      <p:sp>
        <p:nvSpPr>
          <p:cNvPr id="20" name="フッター プレースホルダー 2"/>
          <p:cNvSpPr>
            <a:spLocks noGrp="1"/>
          </p:cNvSpPr>
          <p:nvPr>
            <p:ph type="ftr" sz="quarter" idx="11"/>
          </p:nvPr>
        </p:nvSpPr>
        <p:spPr>
          <a:xfrm>
            <a:off x="5220000" y="6372000"/>
            <a:ext cx="3505200" cy="365760"/>
          </a:xfrm>
        </p:spPr>
        <p:txBody>
          <a:bodyPr/>
          <a:lstStyle/>
          <a:p>
            <a:r>
              <a:rPr kumimoji="1" lang="ja-JP" altLang="en-US" dirty="0" smtClean="0"/>
              <a:t>資料２</a:t>
            </a:r>
            <a:endParaRPr kumimoji="1" lang="ja-JP" altLang="en-US" dirty="0"/>
          </a:p>
        </p:txBody>
      </p:sp>
    </p:spTree>
    <p:extLst>
      <p:ext uri="{BB962C8B-B14F-4D97-AF65-F5344CB8AC3E}">
        <p14:creationId xmlns:p14="http://schemas.microsoft.com/office/powerpoint/2010/main" val="40984245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782891"/>
            <a:ext cx="57579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a:t>資料２</a:t>
            </a: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34</a:t>
            </a:fld>
            <a:endParaRPr kumimoji="1" lang="ja-JP" altLang="en-US"/>
          </a:p>
        </p:txBody>
      </p:sp>
      <p:sp>
        <p:nvSpPr>
          <p:cNvPr id="9" name="テキスト ボックス 8"/>
          <p:cNvSpPr txBox="1"/>
          <p:nvPr/>
        </p:nvSpPr>
        <p:spPr>
          <a:xfrm>
            <a:off x="650625" y="1988840"/>
            <a:ext cx="8169847" cy="1200329"/>
          </a:xfrm>
          <a:prstGeom prst="rect">
            <a:avLst/>
          </a:prstGeom>
          <a:noFill/>
        </p:spPr>
        <p:txBody>
          <a:bodyPr wrap="square" rtlCol="0">
            <a:spAutoFit/>
          </a:bodyPr>
          <a:lstStyle>
            <a:defPPr>
              <a:defRPr lang="ja-JP"/>
            </a:defPPr>
            <a:lvl1pPr marL="457200" indent="-457200">
              <a:buFont typeface="Wingdings" panose="05000000000000000000" pitchFamily="2" charset="2"/>
              <a:buChar char="Ø"/>
              <a:defRPr sz="2800" u="sng">
                <a:latin typeface="HGSｺﾞｼｯｸM" panose="020B0600000000000000" pitchFamily="50" charset="-128"/>
                <a:ea typeface="HGSｺﾞｼｯｸM" panose="020B0600000000000000" pitchFamily="50" charset="-128"/>
                <a:cs typeface="Meiryo UI" panose="020B0604030504040204" pitchFamily="50" charset="-128"/>
              </a:defRPr>
            </a:lvl1pPr>
          </a:lstStyle>
          <a:p>
            <a:r>
              <a:rPr lang="ja-JP" altLang="ja-JP" sz="2400" u="none" dirty="0" smtClean="0"/>
              <a:t>施工</a:t>
            </a:r>
            <a:r>
              <a:rPr lang="ja-JP" altLang="ja-JP" sz="2400" u="none" dirty="0"/>
              <a:t>ケース</a:t>
            </a:r>
            <a:r>
              <a:rPr lang="ja-JP" altLang="ja-JP" sz="2400" u="none" dirty="0" smtClean="0"/>
              <a:t>別</a:t>
            </a:r>
            <a:r>
              <a:rPr lang="ja-JP" altLang="en-US" sz="2400" u="none" dirty="0" smtClean="0"/>
              <a:t>の社会的影響（デメリット）を整理した。</a:t>
            </a:r>
            <a:endParaRPr lang="en-US" altLang="ja-JP" sz="2400" u="none" dirty="0" smtClean="0"/>
          </a:p>
          <a:p>
            <a:r>
              <a:rPr lang="ja-JP" altLang="ja-JP" sz="2400" u="none" dirty="0" smtClean="0"/>
              <a:t>更新における</a:t>
            </a:r>
            <a:r>
              <a:rPr lang="ja-JP" altLang="en-US" sz="2400" u="none" dirty="0" smtClean="0"/>
              <a:t>メリットを洗い出した。</a:t>
            </a:r>
            <a:endParaRPr lang="en-US" altLang="ja-JP" sz="2400" u="none" dirty="0"/>
          </a:p>
          <a:p>
            <a:pPr marL="0" indent="0">
              <a:buNone/>
            </a:pPr>
            <a:endParaRPr lang="ja-JP" altLang="en-US" sz="2400" u="none" dirty="0"/>
          </a:p>
        </p:txBody>
      </p:sp>
      <p:sp>
        <p:nvSpPr>
          <p:cNvPr id="12" name="タイトル 1"/>
          <p:cNvSpPr>
            <a:spLocks noGrp="1"/>
          </p:cNvSpPr>
          <p:nvPr>
            <p:ph type="title"/>
          </p:nvPr>
        </p:nvSpPr>
        <p:spPr>
          <a:xfrm>
            <a:off x="464310" y="4462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５．検討結果とまとめ</a:t>
            </a:r>
          </a:p>
        </p:txBody>
      </p:sp>
      <p:sp>
        <p:nvSpPr>
          <p:cNvPr id="11" name="テキスト ボックス 10"/>
          <p:cNvSpPr txBox="1"/>
          <p:nvPr/>
        </p:nvSpPr>
        <p:spPr>
          <a:xfrm>
            <a:off x="611561" y="1393612"/>
            <a:ext cx="7488832" cy="523220"/>
          </a:xfrm>
          <a:prstGeom prst="rect">
            <a:avLst/>
          </a:prstGeom>
          <a:noFill/>
        </p:spPr>
        <p:txBody>
          <a:bodyPr wrap="square" rtlCol="0">
            <a:spAutoFit/>
          </a:bodyPr>
          <a:lstStyle/>
          <a:p>
            <a:r>
              <a:rPr lang="ja-JP" altLang="en-US" sz="2800" dirty="0">
                <a:latin typeface="HGSｺﾞｼｯｸM" panose="020B0600000000000000" pitchFamily="50" charset="-128"/>
                <a:ea typeface="HGSｺﾞｼｯｸM" panose="020B0600000000000000" pitchFamily="50" charset="-128"/>
              </a:rPr>
              <a:t>○検討結果</a:t>
            </a:r>
          </a:p>
        </p:txBody>
      </p:sp>
      <p:sp>
        <p:nvSpPr>
          <p:cNvPr id="13" name="テキスト ボックス 12"/>
          <p:cNvSpPr txBox="1"/>
          <p:nvPr/>
        </p:nvSpPr>
        <p:spPr>
          <a:xfrm>
            <a:off x="611561" y="3184562"/>
            <a:ext cx="7488832" cy="523220"/>
          </a:xfrm>
          <a:prstGeom prst="rect">
            <a:avLst/>
          </a:prstGeom>
          <a:noFill/>
        </p:spPr>
        <p:txBody>
          <a:bodyPr wrap="square" rtlCol="0">
            <a:spAutoFit/>
          </a:bodyPr>
          <a:lstStyle/>
          <a:p>
            <a:r>
              <a:rPr lang="ja-JP" altLang="en-US" sz="2585" dirty="0">
                <a:latin typeface="HGSｺﾞｼｯｸM" panose="020B0600000000000000" pitchFamily="50" charset="-128"/>
                <a:ea typeface="HGSｺﾞｼｯｸM" panose="020B0600000000000000" pitchFamily="50" charset="-128"/>
              </a:rPr>
              <a:t>○</a:t>
            </a:r>
            <a:r>
              <a:rPr lang="ja-JP" altLang="en-US" sz="2800" dirty="0">
                <a:latin typeface="HGSｺﾞｼｯｸM" panose="020B0600000000000000" pitchFamily="50" charset="-128"/>
                <a:ea typeface="HGSｺﾞｼｯｸM" panose="020B0600000000000000" pitchFamily="50" charset="-128"/>
              </a:rPr>
              <a:t>まとめ</a:t>
            </a:r>
          </a:p>
        </p:txBody>
      </p:sp>
      <p:sp>
        <p:nvSpPr>
          <p:cNvPr id="14" name="テキスト ボックス 13"/>
          <p:cNvSpPr txBox="1"/>
          <p:nvPr/>
        </p:nvSpPr>
        <p:spPr>
          <a:xfrm>
            <a:off x="653782" y="3703078"/>
            <a:ext cx="7257090" cy="1598130"/>
          </a:xfrm>
          <a:prstGeom prst="rect">
            <a:avLst/>
          </a:prstGeom>
          <a:noFill/>
        </p:spPr>
        <p:txBody>
          <a:bodyPr wrap="square" rtlCol="0">
            <a:spAutoFit/>
          </a:bodyPr>
          <a:lstStyle>
            <a:defPPr>
              <a:defRPr lang="ja-JP"/>
            </a:defPPr>
            <a:lvl1pPr marL="457200" indent="-457200">
              <a:buFont typeface="Wingdings" panose="05000000000000000000" pitchFamily="2" charset="2"/>
              <a:buChar char="Ø"/>
              <a:defRPr sz="2800" u="sng">
                <a:latin typeface="HGSｺﾞｼｯｸM" panose="020B0600000000000000" pitchFamily="50" charset="-128"/>
                <a:ea typeface="HGSｺﾞｼｯｸM" panose="020B0600000000000000" pitchFamily="50" charset="-128"/>
                <a:cs typeface="Meiryo UI" panose="020B0604030504040204" pitchFamily="50" charset="-128"/>
              </a:defRPr>
            </a:lvl1pPr>
          </a:lstStyle>
          <a:p>
            <a:pPr marL="0" indent="0">
              <a:buNone/>
            </a:pPr>
            <a:r>
              <a:rPr lang="ja-JP" altLang="en-US" sz="2585" dirty="0"/>
              <a:t>審議いただきたい内容</a:t>
            </a:r>
            <a:endParaRPr lang="en-US" altLang="ja-JP" sz="2585" dirty="0"/>
          </a:p>
          <a:p>
            <a:pPr>
              <a:lnSpc>
                <a:spcPct val="150000"/>
              </a:lnSpc>
            </a:pPr>
            <a:r>
              <a:rPr lang="ja-JP" altLang="en-US" sz="2400" u="none" dirty="0" smtClean="0"/>
              <a:t>社会的影響（デメリット）の考え方ついて。</a:t>
            </a:r>
            <a:endParaRPr lang="en-US" altLang="ja-JP" sz="2400" u="none" dirty="0" smtClean="0"/>
          </a:p>
          <a:p>
            <a:pPr>
              <a:lnSpc>
                <a:spcPct val="150000"/>
              </a:lnSpc>
            </a:pPr>
            <a:r>
              <a:rPr lang="ja-JP" altLang="en-US" sz="2400" u="none" dirty="0" smtClean="0"/>
              <a:t>更新のメリットの考え方について</a:t>
            </a:r>
            <a:r>
              <a:rPr lang="ja-JP" altLang="en-US" sz="2400" u="none" dirty="0"/>
              <a:t>。</a:t>
            </a:r>
            <a:endParaRPr lang="en-US" altLang="ja-JP" sz="2400" u="none" dirty="0"/>
          </a:p>
        </p:txBody>
      </p:sp>
    </p:spTree>
    <p:extLst>
      <p:ext uri="{BB962C8B-B14F-4D97-AF65-F5344CB8AC3E}">
        <p14:creationId xmlns:p14="http://schemas.microsoft.com/office/powerpoint/2010/main" val="881405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テキスト ボックス 12"/>
          <p:cNvSpPr txBox="1">
            <a:spLocks noChangeArrowheads="1"/>
          </p:cNvSpPr>
          <p:nvPr/>
        </p:nvSpPr>
        <p:spPr bwMode="auto">
          <a:xfrm>
            <a:off x="378466" y="1485685"/>
            <a:ext cx="5534676" cy="2828008"/>
          </a:xfrm>
          <a:prstGeom prst="rect">
            <a:avLst/>
          </a:prstGeom>
          <a:solidFill>
            <a:schemeClr val="accent4">
              <a:lumMod val="40000"/>
              <a:lumOff val="60000"/>
            </a:schemeClr>
          </a:solidFill>
          <a:ln>
            <a:solidFill>
              <a:schemeClr val="tx1"/>
            </a:solidFill>
            <a:prstDash val="solid"/>
          </a:ln>
          <a:extLst/>
        </p:spPr>
        <p:txBody>
          <a:bodyPr wrap="square">
            <a:noAutofit/>
          </a:bodyPr>
          <a:lstStyle>
            <a:lvl1pPr marL="457200" indent="-457200">
              <a:spcBef>
                <a:spcPct val="20000"/>
              </a:spcBef>
              <a:buChar char="•"/>
              <a:defRPr sz="8500">
                <a:solidFill>
                  <a:schemeClr val="tx1"/>
                </a:solidFill>
                <a:latin typeface="Arial" panose="020B0604020202020204" pitchFamily="34" charset="0"/>
                <a:ea typeface="ＭＳ Ｐゴシック" panose="020B0600070205080204" pitchFamily="50" charset="-128"/>
              </a:defRPr>
            </a:lvl1pPr>
            <a:lvl2pPr marL="1989138" indent="-765175">
              <a:spcBef>
                <a:spcPct val="20000"/>
              </a:spcBef>
              <a:buChar char="–"/>
              <a:defRPr sz="7400">
                <a:solidFill>
                  <a:schemeClr val="tx1"/>
                </a:solidFill>
                <a:latin typeface="Arial" panose="020B0604020202020204" pitchFamily="34" charset="0"/>
                <a:ea typeface="ＭＳ Ｐゴシック" panose="020B0600070205080204" pitchFamily="50" charset="-128"/>
              </a:defRPr>
            </a:lvl2pPr>
            <a:lvl3pPr marL="3059113" indent="-609600">
              <a:spcBef>
                <a:spcPct val="20000"/>
              </a:spcBef>
              <a:buChar char="•"/>
              <a:defRPr sz="6400">
                <a:solidFill>
                  <a:schemeClr val="tx1"/>
                </a:solidFill>
                <a:latin typeface="Arial" panose="020B0604020202020204" pitchFamily="34" charset="0"/>
                <a:ea typeface="ＭＳ Ｐゴシック" panose="020B0600070205080204" pitchFamily="50" charset="-128"/>
              </a:defRPr>
            </a:lvl3pPr>
            <a:lvl4pPr marL="4284663" indent="-612775">
              <a:spcBef>
                <a:spcPct val="20000"/>
              </a:spcBef>
              <a:buChar char="–"/>
              <a:defRPr sz="5300">
                <a:solidFill>
                  <a:schemeClr val="tx1"/>
                </a:solidFill>
                <a:latin typeface="Arial" panose="020B0604020202020204" pitchFamily="34" charset="0"/>
                <a:ea typeface="ＭＳ Ｐゴシック" panose="020B0600070205080204" pitchFamily="50" charset="-128"/>
              </a:defRPr>
            </a:lvl4pPr>
            <a:lvl5pPr marL="5508625" indent="-611188">
              <a:spcBef>
                <a:spcPct val="20000"/>
              </a:spcBef>
              <a:buChar char="»"/>
              <a:defRPr sz="5300">
                <a:solidFill>
                  <a:schemeClr val="tx1"/>
                </a:solidFill>
                <a:latin typeface="Arial" panose="020B0604020202020204" pitchFamily="34" charset="0"/>
                <a:ea typeface="ＭＳ Ｐゴシック" panose="020B0600070205080204" pitchFamily="50" charset="-128"/>
              </a:defRPr>
            </a:lvl5pPr>
            <a:lvl6pPr marL="5965825" indent="-611188" eaLnBrk="0" fontAlgn="base" hangingPunct="0">
              <a:spcBef>
                <a:spcPct val="20000"/>
              </a:spcBef>
              <a:spcAft>
                <a:spcPct val="0"/>
              </a:spcAft>
              <a:buChar char="»"/>
              <a:defRPr sz="5300">
                <a:solidFill>
                  <a:schemeClr val="tx1"/>
                </a:solidFill>
                <a:latin typeface="Arial" panose="020B0604020202020204" pitchFamily="34" charset="0"/>
                <a:ea typeface="ＭＳ Ｐゴシック" panose="020B0600070205080204" pitchFamily="50" charset="-128"/>
              </a:defRPr>
            </a:lvl6pPr>
            <a:lvl7pPr marL="6423025" indent="-611188" eaLnBrk="0" fontAlgn="base" hangingPunct="0">
              <a:spcBef>
                <a:spcPct val="20000"/>
              </a:spcBef>
              <a:spcAft>
                <a:spcPct val="0"/>
              </a:spcAft>
              <a:buChar char="»"/>
              <a:defRPr sz="5300">
                <a:solidFill>
                  <a:schemeClr val="tx1"/>
                </a:solidFill>
                <a:latin typeface="Arial" panose="020B0604020202020204" pitchFamily="34" charset="0"/>
                <a:ea typeface="ＭＳ Ｐゴシック" panose="020B0600070205080204" pitchFamily="50" charset="-128"/>
              </a:defRPr>
            </a:lvl7pPr>
            <a:lvl8pPr marL="6880225" indent="-611188" eaLnBrk="0" fontAlgn="base" hangingPunct="0">
              <a:spcBef>
                <a:spcPct val="20000"/>
              </a:spcBef>
              <a:spcAft>
                <a:spcPct val="0"/>
              </a:spcAft>
              <a:buChar char="»"/>
              <a:defRPr sz="5300">
                <a:solidFill>
                  <a:schemeClr val="tx1"/>
                </a:solidFill>
                <a:latin typeface="Arial" panose="020B0604020202020204" pitchFamily="34" charset="0"/>
                <a:ea typeface="ＭＳ Ｐゴシック" panose="020B0600070205080204" pitchFamily="50" charset="-128"/>
              </a:defRPr>
            </a:lvl8pPr>
            <a:lvl9pPr marL="7337425" indent="-611188" eaLnBrk="0" fontAlgn="base" hangingPunct="0">
              <a:spcBef>
                <a:spcPct val="20000"/>
              </a:spcBef>
              <a:spcAft>
                <a:spcPct val="0"/>
              </a:spcAft>
              <a:buChar char="»"/>
              <a:defRPr sz="5300">
                <a:solidFill>
                  <a:schemeClr val="tx1"/>
                </a:solidFill>
                <a:latin typeface="Arial" panose="020B0604020202020204" pitchFamily="34" charset="0"/>
                <a:ea typeface="ＭＳ Ｐゴシック" panose="020B0600070205080204" pitchFamily="50" charset="-128"/>
              </a:defRPr>
            </a:lvl9pPr>
          </a:lstStyle>
          <a:p>
            <a:pPr marL="0" indent="0">
              <a:buNone/>
            </a:pP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buNone/>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0" indent="0">
              <a:lnSpc>
                <a:spcPct val="120000"/>
              </a:lnSpc>
              <a:buNone/>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正方形/長方形 8"/>
          <p:cNvSpPr/>
          <p:nvPr/>
        </p:nvSpPr>
        <p:spPr>
          <a:xfrm>
            <a:off x="1287509" y="2232339"/>
            <a:ext cx="1718920" cy="307777"/>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負の便益算定</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正方形/長方形 11"/>
          <p:cNvSpPr/>
          <p:nvPr/>
        </p:nvSpPr>
        <p:spPr>
          <a:xfrm>
            <a:off x="600015" y="973589"/>
            <a:ext cx="7851932" cy="307777"/>
          </a:xfrm>
          <a:prstGeom prst="rect">
            <a:avLst/>
          </a:prstGeom>
          <a:solidFill>
            <a:schemeClr val="bg1"/>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工法</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費用</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期間≪過年度検討済≫</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正方形/長方形 14"/>
          <p:cNvSpPr/>
          <p:nvPr/>
        </p:nvSpPr>
        <p:spPr>
          <a:xfrm>
            <a:off x="4850139" y="3581582"/>
            <a:ext cx="1008112" cy="523220"/>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地域の</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影響</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正方形/長方形 16"/>
          <p:cNvSpPr/>
          <p:nvPr/>
        </p:nvSpPr>
        <p:spPr>
          <a:xfrm>
            <a:off x="514666" y="1648141"/>
            <a:ext cx="5206001" cy="307777"/>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交通量配分の実施（マクロ推計）</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正方形/長方形 23"/>
          <p:cNvSpPr/>
          <p:nvPr/>
        </p:nvSpPr>
        <p:spPr>
          <a:xfrm>
            <a:off x="1152336" y="2801955"/>
            <a:ext cx="1904626" cy="307777"/>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交通量調査</a:t>
            </a:r>
            <a:endParaRPr lang="en-US" altLang="ja-JP" sz="11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6" name="正方形/長方形 25"/>
          <p:cNvSpPr/>
          <p:nvPr/>
        </p:nvSpPr>
        <p:spPr>
          <a:xfrm>
            <a:off x="3580495" y="3581582"/>
            <a:ext cx="1100121" cy="523220"/>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環境に関</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する損失</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4</a:t>
            </a:fld>
            <a:endParaRPr kumimoji="1" lang="ja-JP" altLang="en-US" dirty="0"/>
          </a:p>
        </p:txBody>
      </p:sp>
      <p:sp>
        <p:nvSpPr>
          <p:cNvPr id="5" name="正方形/長方形 4"/>
          <p:cNvSpPr/>
          <p:nvPr/>
        </p:nvSpPr>
        <p:spPr>
          <a:xfrm>
            <a:off x="-3857492" y="1815834"/>
            <a:ext cx="3364096" cy="160212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en-US" altLang="ja-JP"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120000"/>
              </a:lnSpc>
            </a:pPr>
            <a:r>
              <a:rPr lang="ja-JP" altLang="en-US"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①走行時間による損失</a:t>
            </a:r>
            <a:endParaRPr lang="en-US" altLang="ja-JP"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120000"/>
              </a:lnSpc>
            </a:pPr>
            <a:r>
              <a:rPr lang="ja-JP" altLang="en-US"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②走行経費による損失</a:t>
            </a:r>
            <a:endParaRPr lang="en-US" altLang="ja-JP"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120000"/>
              </a:lnSpc>
            </a:pPr>
            <a:r>
              <a:rPr lang="ja-JP" altLang="en-US" sz="2000" dirty="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rPr>
              <a:t>③交通事故に関する損失</a:t>
            </a:r>
            <a:endParaRPr kumimoji="1" lang="ja-JP" altLang="en-US" sz="2000" dirty="0">
              <a:solidFill>
                <a:schemeClr val="tx1"/>
              </a:solidFill>
            </a:endParaRPr>
          </a:p>
        </p:txBody>
      </p:sp>
      <p:sp>
        <p:nvSpPr>
          <p:cNvPr id="6" name="テキスト ボックス 5"/>
          <p:cNvSpPr txBox="1"/>
          <p:nvPr/>
        </p:nvSpPr>
        <p:spPr>
          <a:xfrm>
            <a:off x="-1260648" y="3537883"/>
            <a:ext cx="184731"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3877985" y="1139110"/>
            <a:ext cx="3877985" cy="476669"/>
          </a:xfrm>
          <a:prstGeom prst="rect">
            <a:avLst/>
          </a:prstGeom>
          <a:noFill/>
        </p:spPr>
        <p:txBody>
          <a:bodyPr wrap="none" rtlCol="0">
            <a:spAutoFit/>
          </a:bodyPr>
          <a:lstStyle/>
          <a:p>
            <a:pPr>
              <a:lnSpc>
                <a:spcPct val="120000"/>
              </a:lnSpc>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≪社会的影響の検討項目≫</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テキスト ボックス 9"/>
          <p:cNvSpPr txBox="1"/>
          <p:nvPr/>
        </p:nvSpPr>
        <p:spPr>
          <a:xfrm>
            <a:off x="-3838115" y="1873102"/>
            <a:ext cx="2050561" cy="307777"/>
          </a:xfrm>
          <a:prstGeom prst="rect">
            <a:avLst/>
          </a:prstGeom>
          <a:noFill/>
        </p:spPr>
        <p:txBody>
          <a:bodyPr wrap="none" rtlCol="0">
            <a:spAutoFit/>
          </a:bodyPr>
          <a:lstStyle/>
          <a:p>
            <a:r>
              <a:rPr kumimoji="1" lang="ja-JP" altLang="en-US" sz="1400" i="1" dirty="0">
                <a:latin typeface="HGPｺﾞｼｯｸM" panose="020B0600000000000000" pitchFamily="50" charset="-128"/>
                <a:ea typeface="HGPｺﾞｼｯｸM" panose="020B0600000000000000" pitchFamily="50" charset="-128"/>
              </a:rPr>
              <a:t>費用便益分析マニュアル</a:t>
            </a:r>
          </a:p>
        </p:txBody>
      </p:sp>
      <p:sp>
        <p:nvSpPr>
          <p:cNvPr id="11" name="テキスト ボックス 10"/>
          <p:cNvSpPr txBox="1"/>
          <p:nvPr/>
        </p:nvSpPr>
        <p:spPr>
          <a:xfrm>
            <a:off x="-4212976" y="3785891"/>
            <a:ext cx="3364096" cy="830997"/>
          </a:xfrm>
          <a:prstGeom prst="rect">
            <a:avLst/>
          </a:prstGeom>
          <a:solidFill>
            <a:schemeClr val="accent2">
              <a:lumMod val="60000"/>
              <a:lumOff val="40000"/>
            </a:schemeClr>
          </a:solidFill>
          <a:ln>
            <a:solidFill>
              <a:schemeClr val="tx1"/>
            </a:solidFill>
          </a:ln>
        </p:spPr>
        <p:txBody>
          <a:bodyPr wrap="square" rtlCol="0">
            <a:spAutoFit/>
          </a:bodyPr>
          <a:lstStyle/>
          <a:p>
            <a:pPr>
              <a:lnSpc>
                <a:spcPct val="120000"/>
              </a:lnSpc>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④環境に関する損失</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120000"/>
              </a:lnSpc>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⑤規制時の渋滞状況</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5" name="正方形/長方形 24"/>
          <p:cNvSpPr/>
          <p:nvPr/>
        </p:nvSpPr>
        <p:spPr>
          <a:xfrm>
            <a:off x="539552" y="4763648"/>
            <a:ext cx="7989926" cy="307777"/>
          </a:xfrm>
          <a:prstGeom prst="rect">
            <a:avLst/>
          </a:prstGeom>
          <a:solidFill>
            <a:schemeClr val="bg1">
              <a:lumMod val="85000"/>
            </a:schemeClr>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更新・維持管理の判断</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7" name="正方形/長方形 26"/>
          <p:cNvSpPr/>
          <p:nvPr/>
        </p:nvSpPr>
        <p:spPr>
          <a:xfrm>
            <a:off x="539552" y="5864807"/>
            <a:ext cx="8083806" cy="307777"/>
          </a:xfrm>
          <a:prstGeom prst="rect">
            <a:avLst/>
          </a:prstGeom>
          <a:solidFill>
            <a:schemeClr val="bg1">
              <a:lumMod val="85000"/>
            </a:schemeClr>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総合的判断</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5" name="タイトル 1"/>
          <p:cNvSpPr>
            <a:spLocks noGrp="1"/>
          </p:cNvSpPr>
          <p:nvPr>
            <p:ph type="title"/>
          </p:nvPr>
        </p:nvSpPr>
        <p:spPr>
          <a:xfrm>
            <a:off x="457200" y="216644"/>
            <a:ext cx="8229600" cy="548060"/>
          </a:xfrm>
        </p:spPr>
        <p:txBody>
          <a:bodyPr>
            <a:normAutofit fontScale="90000"/>
          </a:bodyPr>
          <a:lstStyle/>
          <a:p>
            <a:r>
              <a:rPr lang="ja-JP" altLang="en-US" sz="3100" dirty="0">
                <a:solidFill>
                  <a:schemeClr val="tx1"/>
                </a:solidFill>
                <a:latin typeface="HGSｺﾞｼｯｸM" panose="020B0600000000000000" pitchFamily="50" charset="-128"/>
                <a:ea typeface="HGSｺﾞｼｯｸM" panose="020B0600000000000000" pitchFamily="50" charset="-128"/>
              </a:rPr>
              <a:t>１．検討課題・概要　　　</a:t>
            </a:r>
            <a:r>
              <a:rPr lang="ja-JP" altLang="en-US" sz="2200" dirty="0">
                <a:latin typeface="HGSｺﾞｼｯｸM" panose="020B0600000000000000" pitchFamily="50" charset="-128"/>
                <a:ea typeface="HGSｺﾞｼｯｸM" panose="020B0600000000000000" pitchFamily="50" charset="-128"/>
              </a:rPr>
              <a:t>≪検討フロー≫</a:t>
            </a:r>
            <a:endParaRPr lang="ja-JP" altLang="en-US" sz="2200" dirty="0">
              <a:solidFill>
                <a:schemeClr val="tx1"/>
              </a:solidFill>
              <a:latin typeface="HGSｺﾞｼｯｸM" panose="020B0600000000000000" pitchFamily="50" charset="-128"/>
              <a:ea typeface="HGSｺﾞｼｯｸM" panose="020B0600000000000000" pitchFamily="50" charset="-128"/>
            </a:endParaRPr>
          </a:p>
        </p:txBody>
      </p:sp>
      <p:sp>
        <p:nvSpPr>
          <p:cNvPr id="69" name="正方形/長方形 68"/>
          <p:cNvSpPr/>
          <p:nvPr/>
        </p:nvSpPr>
        <p:spPr>
          <a:xfrm>
            <a:off x="539552" y="5317431"/>
            <a:ext cx="8083806" cy="307777"/>
          </a:xfrm>
          <a:prstGeom prst="rect">
            <a:avLst/>
          </a:prstGeom>
          <a:solidFill>
            <a:schemeClr val="bg1">
              <a:lumMod val="85000"/>
            </a:schemeClr>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更新・維持管理の工法案検討</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3" name="下矢印 19"/>
          <p:cNvSpPr/>
          <p:nvPr/>
        </p:nvSpPr>
        <p:spPr>
          <a:xfrm rot="10800000">
            <a:off x="7228852" y="5086946"/>
            <a:ext cx="252956" cy="196747"/>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77" name="下矢印 19"/>
          <p:cNvSpPr/>
          <p:nvPr/>
        </p:nvSpPr>
        <p:spPr>
          <a:xfrm>
            <a:off x="2890510" y="1290267"/>
            <a:ext cx="241330" cy="328761"/>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78" name="下矢印 19"/>
          <p:cNvSpPr/>
          <p:nvPr/>
        </p:nvSpPr>
        <p:spPr>
          <a:xfrm>
            <a:off x="1961468" y="2002781"/>
            <a:ext cx="234268" cy="234532"/>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79" name="下矢印 19"/>
          <p:cNvSpPr/>
          <p:nvPr/>
        </p:nvSpPr>
        <p:spPr>
          <a:xfrm>
            <a:off x="1955667" y="2564904"/>
            <a:ext cx="240069" cy="233684"/>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37" name="下矢印 19"/>
          <p:cNvSpPr/>
          <p:nvPr/>
        </p:nvSpPr>
        <p:spPr>
          <a:xfrm>
            <a:off x="7236297" y="4370026"/>
            <a:ext cx="216024" cy="408568"/>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38" name="下矢印 19"/>
          <p:cNvSpPr/>
          <p:nvPr/>
        </p:nvSpPr>
        <p:spPr>
          <a:xfrm>
            <a:off x="4284214" y="5117693"/>
            <a:ext cx="215777" cy="199738"/>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39" name="下矢印 19"/>
          <p:cNvSpPr/>
          <p:nvPr/>
        </p:nvSpPr>
        <p:spPr>
          <a:xfrm>
            <a:off x="4271986" y="5653999"/>
            <a:ext cx="278421" cy="19538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1" name="下矢印 19"/>
          <p:cNvSpPr/>
          <p:nvPr/>
        </p:nvSpPr>
        <p:spPr>
          <a:xfrm>
            <a:off x="3995936" y="2060848"/>
            <a:ext cx="222360" cy="1459086"/>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3" name="下矢印 19"/>
          <p:cNvSpPr/>
          <p:nvPr/>
        </p:nvSpPr>
        <p:spPr>
          <a:xfrm>
            <a:off x="5220000" y="2060848"/>
            <a:ext cx="237159" cy="1430812"/>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5" name="テキスト ボックス 44"/>
          <p:cNvSpPr txBox="1"/>
          <p:nvPr/>
        </p:nvSpPr>
        <p:spPr>
          <a:xfrm>
            <a:off x="311529" y="1323149"/>
            <a:ext cx="1851789" cy="276999"/>
          </a:xfrm>
          <a:prstGeom prst="rect">
            <a:avLst/>
          </a:prstGeom>
          <a:solidFill>
            <a:schemeClr val="bg1"/>
          </a:solidFill>
        </p:spPr>
        <p:txBody>
          <a:bodyPr wrap="none" rtlCol="0">
            <a:spAutoFit/>
          </a:bodyPr>
          <a:lstStyle/>
          <a:p>
            <a:r>
              <a:rPr kumimoji="1" lang="ja-JP" altLang="en-US" sz="1200" b="1" dirty="0">
                <a:latin typeface="+mn-ea"/>
              </a:rPr>
              <a:t>（更新のデメリットの整理）</a:t>
            </a:r>
          </a:p>
        </p:txBody>
      </p:sp>
      <p:sp>
        <p:nvSpPr>
          <p:cNvPr id="46" name="下矢印 19"/>
          <p:cNvSpPr/>
          <p:nvPr/>
        </p:nvSpPr>
        <p:spPr>
          <a:xfrm>
            <a:off x="1977743" y="3146344"/>
            <a:ext cx="217367" cy="248123"/>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7" name="正方形/長方形 46"/>
          <p:cNvSpPr/>
          <p:nvPr/>
        </p:nvSpPr>
        <p:spPr>
          <a:xfrm>
            <a:off x="778946" y="3397209"/>
            <a:ext cx="2651406" cy="307777"/>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交差点の交通需要率解析</a:t>
            </a:r>
            <a:endPar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8" name="正方形/長方形 47"/>
          <p:cNvSpPr/>
          <p:nvPr/>
        </p:nvSpPr>
        <p:spPr>
          <a:xfrm>
            <a:off x="524830" y="3960422"/>
            <a:ext cx="2959958" cy="307777"/>
          </a:xfrm>
          <a:prstGeom prst="rect">
            <a:avLst/>
          </a:prstGeom>
          <a:solidFill>
            <a:srgbClr val="CCFFCC"/>
          </a:solidFill>
          <a:ln>
            <a:solidFill>
              <a:srgbClr val="FF0000"/>
            </a:solidFill>
          </a:ln>
        </p:spPr>
        <p:txBody>
          <a:bodyPr wrap="square">
            <a:spAutoFit/>
          </a:bodyPr>
          <a:lstStyle/>
          <a:p>
            <a:pPr algn="ct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規制時の交通影響分析と対策</a:t>
            </a:r>
            <a:endParaRPr lang="en-US" altLang="ja-JP" sz="11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9" name="下矢印 19"/>
          <p:cNvSpPr/>
          <p:nvPr/>
        </p:nvSpPr>
        <p:spPr>
          <a:xfrm>
            <a:off x="1944617" y="3751479"/>
            <a:ext cx="262168" cy="224691"/>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2" name="正方形/長方形 41"/>
          <p:cNvSpPr/>
          <p:nvPr/>
        </p:nvSpPr>
        <p:spPr>
          <a:xfrm>
            <a:off x="6059186" y="1856524"/>
            <a:ext cx="2592288" cy="2554545"/>
          </a:xfrm>
          <a:prstGeom prst="rect">
            <a:avLst/>
          </a:prstGeom>
          <a:solidFill>
            <a:srgbClr val="FFCCFF"/>
          </a:solidFill>
          <a:ln>
            <a:solidFill>
              <a:schemeClr val="tx1"/>
            </a:solidFill>
          </a:ln>
        </p:spPr>
        <p:txBody>
          <a:bodyPr wrap="square">
            <a:spAutoFit/>
          </a:bodyPr>
          <a:lstStyle/>
          <a:p>
            <a:pPr algn="ctr"/>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algn="ct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3" name="テキスト ボックス 52"/>
          <p:cNvSpPr txBox="1"/>
          <p:nvPr/>
        </p:nvSpPr>
        <p:spPr>
          <a:xfrm>
            <a:off x="6092588" y="1897087"/>
            <a:ext cx="1954932" cy="307777"/>
          </a:xfrm>
          <a:prstGeom prst="rect">
            <a:avLst/>
          </a:prstGeom>
          <a:solidFill>
            <a:schemeClr val="bg1"/>
          </a:solidFill>
        </p:spPr>
        <p:txBody>
          <a:bodyPr wrap="square" rtlCol="0">
            <a:spAutoFit/>
          </a:bodyPr>
          <a:lstStyle/>
          <a:p>
            <a:r>
              <a:rPr kumimoji="1" lang="ja-JP" altLang="en-US" sz="1400" b="1" dirty="0">
                <a:latin typeface="+mn-ea"/>
              </a:rPr>
              <a:t>（更新のメリットの整理）</a:t>
            </a:r>
          </a:p>
        </p:txBody>
      </p:sp>
      <p:sp>
        <p:nvSpPr>
          <p:cNvPr id="54" name="正方形/長方形 53"/>
          <p:cNvSpPr/>
          <p:nvPr/>
        </p:nvSpPr>
        <p:spPr>
          <a:xfrm>
            <a:off x="6092588" y="2375887"/>
            <a:ext cx="2470108" cy="1631216"/>
          </a:xfrm>
          <a:prstGeom prst="rect">
            <a:avLst/>
          </a:prstGeom>
          <a:noFill/>
          <a:ln>
            <a:noFill/>
          </a:ln>
        </p:spPr>
        <p:txBody>
          <a:bodyPr wrap="square">
            <a:spAutoFit/>
          </a:bodyPr>
          <a:lstStyle/>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・安全性の向上</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・維持管理性の向上</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・走行性の向上</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・環境との調和</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・予算計画</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5" name="下矢印 19"/>
          <p:cNvSpPr/>
          <p:nvPr/>
        </p:nvSpPr>
        <p:spPr>
          <a:xfrm>
            <a:off x="7236297" y="1276097"/>
            <a:ext cx="216024" cy="621470"/>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4" name="下矢印 19"/>
          <p:cNvSpPr/>
          <p:nvPr/>
        </p:nvSpPr>
        <p:spPr>
          <a:xfrm>
            <a:off x="3023828" y="4339559"/>
            <a:ext cx="216024" cy="408568"/>
          </a:xfrm>
          <a:prstGeom prst="downArrow">
            <a:avLst>
              <a:gd name="adj1" fmla="val 52742"/>
              <a:gd name="adj2" fmla="val 562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0"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cxnSp>
        <p:nvCxnSpPr>
          <p:cNvPr id="4" name="直線コネクタ 3"/>
          <p:cNvCxnSpPr/>
          <p:nvPr/>
        </p:nvCxnSpPr>
        <p:spPr>
          <a:xfrm>
            <a:off x="179512" y="4543843"/>
            <a:ext cx="8856984" cy="0"/>
          </a:xfrm>
          <a:prstGeom prst="line">
            <a:avLst/>
          </a:prstGeom>
          <a:ln w="38100">
            <a:solidFill>
              <a:srgbClr val="0005DA"/>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179512" y="1340768"/>
            <a:ext cx="8856984" cy="0"/>
          </a:xfrm>
          <a:prstGeom prst="line">
            <a:avLst/>
          </a:prstGeom>
          <a:ln w="38100">
            <a:solidFill>
              <a:srgbClr val="0005DA"/>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7739804" y="908720"/>
            <a:ext cx="1311206" cy="400110"/>
          </a:xfrm>
          <a:prstGeom prst="rect">
            <a:avLst/>
          </a:prstGeom>
          <a:solidFill>
            <a:schemeClr val="bg1"/>
          </a:solidFill>
        </p:spPr>
        <p:txBody>
          <a:bodyPr wrap="square" rtlCol="0">
            <a:spAutoFit/>
          </a:bodyPr>
          <a:lstStyle/>
          <a:p>
            <a:r>
              <a:rPr kumimoji="1" lang="ja-JP" altLang="en-US" sz="2000" b="1" dirty="0">
                <a:solidFill>
                  <a:srgbClr val="0005DA"/>
                </a:solidFill>
              </a:rPr>
              <a:t>Ｈ２７検討</a:t>
            </a:r>
          </a:p>
        </p:txBody>
      </p:sp>
      <p:sp>
        <p:nvSpPr>
          <p:cNvPr id="51" name="テキスト ボックス 50"/>
          <p:cNvSpPr txBox="1"/>
          <p:nvPr/>
        </p:nvSpPr>
        <p:spPr>
          <a:xfrm>
            <a:off x="7740352" y="1484784"/>
            <a:ext cx="1311206" cy="400110"/>
          </a:xfrm>
          <a:prstGeom prst="rect">
            <a:avLst/>
          </a:prstGeom>
          <a:solidFill>
            <a:schemeClr val="bg1"/>
          </a:solidFill>
        </p:spPr>
        <p:txBody>
          <a:bodyPr wrap="square" rtlCol="0">
            <a:spAutoFit/>
          </a:bodyPr>
          <a:lstStyle/>
          <a:p>
            <a:r>
              <a:rPr kumimoji="1" lang="ja-JP" altLang="en-US" sz="2000" b="1" dirty="0">
                <a:solidFill>
                  <a:srgbClr val="0005DA"/>
                </a:solidFill>
              </a:rPr>
              <a:t>Ｈ２８検討</a:t>
            </a:r>
          </a:p>
        </p:txBody>
      </p:sp>
      <p:sp>
        <p:nvSpPr>
          <p:cNvPr id="52" name="テキスト ボックス 51"/>
          <p:cNvSpPr txBox="1"/>
          <p:nvPr/>
        </p:nvSpPr>
        <p:spPr>
          <a:xfrm>
            <a:off x="7796344" y="4671315"/>
            <a:ext cx="1311206" cy="400110"/>
          </a:xfrm>
          <a:prstGeom prst="rect">
            <a:avLst/>
          </a:prstGeom>
          <a:solidFill>
            <a:schemeClr val="bg1"/>
          </a:solidFill>
        </p:spPr>
        <p:txBody>
          <a:bodyPr wrap="square" rtlCol="0">
            <a:spAutoFit/>
          </a:bodyPr>
          <a:lstStyle/>
          <a:p>
            <a:r>
              <a:rPr kumimoji="1" lang="ja-JP" altLang="en-US" sz="2000" b="1" dirty="0">
                <a:solidFill>
                  <a:srgbClr val="0005DA"/>
                </a:solidFill>
              </a:rPr>
              <a:t>Ｈ２９検討</a:t>
            </a:r>
          </a:p>
        </p:txBody>
      </p:sp>
    </p:spTree>
    <p:extLst>
      <p:ext uri="{BB962C8B-B14F-4D97-AF65-F5344CB8AC3E}">
        <p14:creationId xmlns:p14="http://schemas.microsoft.com/office/powerpoint/2010/main" val="416980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18456" y="1447005"/>
            <a:ext cx="2031325" cy="369332"/>
          </a:xfrm>
          <a:prstGeom prst="rect">
            <a:avLst/>
          </a:prstGeom>
          <a:noFill/>
        </p:spPr>
        <p:txBody>
          <a:bodyPr wrap="none" rtlCol="0">
            <a:spAutoFit/>
          </a:bodyPr>
          <a:lstStyle/>
          <a:p>
            <a:r>
              <a:rPr kumimoji="1" lang="ja-JP" altLang="en-US" dirty="0"/>
              <a:t>施工時交通量推計</a:t>
            </a:r>
          </a:p>
        </p:txBody>
      </p:sp>
      <p:sp>
        <p:nvSpPr>
          <p:cNvPr id="5" name="テキスト ボックス 4"/>
          <p:cNvSpPr txBox="1"/>
          <p:nvPr/>
        </p:nvSpPr>
        <p:spPr>
          <a:xfrm>
            <a:off x="1435287" y="717401"/>
            <a:ext cx="1997663" cy="369332"/>
          </a:xfrm>
          <a:prstGeom prst="rect">
            <a:avLst/>
          </a:prstGeom>
          <a:noFill/>
        </p:spPr>
        <p:txBody>
          <a:bodyPr wrap="none" rtlCol="0">
            <a:spAutoFit/>
          </a:bodyPr>
          <a:lstStyle/>
          <a:p>
            <a:r>
              <a:rPr kumimoji="1" lang="ja-JP" altLang="en-US" dirty="0"/>
              <a:t>現況モデルの構築</a:t>
            </a:r>
          </a:p>
        </p:txBody>
      </p:sp>
      <p:cxnSp>
        <p:nvCxnSpPr>
          <p:cNvPr id="7" name="直線コネクタ 6"/>
          <p:cNvCxnSpPr>
            <a:stCxn id="5" idx="2"/>
            <a:endCxn id="4" idx="0"/>
          </p:cNvCxnSpPr>
          <p:nvPr/>
        </p:nvCxnSpPr>
        <p:spPr>
          <a:xfrm>
            <a:off x="2434119" y="1086733"/>
            <a:ext cx="0" cy="36027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936826" y="1379121"/>
            <a:ext cx="3345788" cy="523220"/>
          </a:xfrm>
          <a:prstGeom prst="rect">
            <a:avLst/>
          </a:prstGeom>
          <a:noFill/>
        </p:spPr>
        <p:txBody>
          <a:bodyPr wrap="none" rtlCol="0">
            <a:spAutoFit/>
          </a:bodyPr>
          <a:lstStyle/>
          <a:p>
            <a:pPr marL="285750" indent="-285750">
              <a:buFont typeface="Wingdings" panose="05000000000000000000" pitchFamily="2" charset="2"/>
              <a:buChar char="l"/>
            </a:pPr>
            <a:r>
              <a:rPr kumimoji="1" lang="ja-JP" altLang="en-US" sz="1400" dirty="0"/>
              <a:t>施工パターン１～ｎ</a:t>
            </a:r>
            <a:endParaRPr kumimoji="1" lang="en-US" altLang="ja-JP" sz="1400" dirty="0"/>
          </a:p>
          <a:p>
            <a:pPr marL="285750" indent="-285750">
              <a:buFont typeface="Wingdings" panose="05000000000000000000" pitchFamily="2" charset="2"/>
              <a:buChar char="l"/>
            </a:pPr>
            <a:r>
              <a:rPr lang="ja-JP" altLang="en-US" sz="1400" dirty="0"/>
              <a:t>高速道路料金割引併用（大日跨道橋）</a:t>
            </a:r>
            <a:endParaRPr kumimoji="1" lang="ja-JP" altLang="en-US" sz="1400" dirty="0"/>
          </a:p>
        </p:txBody>
      </p:sp>
      <p:sp>
        <p:nvSpPr>
          <p:cNvPr id="10" name="二等辺三角形 9"/>
          <p:cNvSpPr/>
          <p:nvPr/>
        </p:nvSpPr>
        <p:spPr>
          <a:xfrm rot="16200000">
            <a:off x="3632013" y="1568723"/>
            <a:ext cx="403963" cy="144015"/>
          </a:xfrm>
          <a:prstGeom prst="triangle">
            <a:avLst/>
          </a:prstGeom>
          <a:solidFill>
            <a:schemeClr val="tx1">
              <a:lumMod val="50000"/>
              <a:lumOff val="50000"/>
            </a:schemeClr>
          </a:solidFill>
          <a:ln w="635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テキスト ボックス 10"/>
          <p:cNvSpPr txBox="1"/>
          <p:nvPr/>
        </p:nvSpPr>
        <p:spPr>
          <a:xfrm>
            <a:off x="971600" y="3112249"/>
            <a:ext cx="2934403" cy="369332"/>
          </a:xfrm>
          <a:prstGeom prst="rect">
            <a:avLst/>
          </a:prstGeom>
          <a:noFill/>
        </p:spPr>
        <p:txBody>
          <a:bodyPr wrap="square" rtlCol="0">
            <a:spAutoFit/>
          </a:bodyPr>
          <a:lstStyle/>
          <a:p>
            <a:pPr algn="ctr"/>
            <a:r>
              <a:rPr kumimoji="1" lang="ja-JP" altLang="en-US" dirty="0"/>
              <a:t>施工時費用便益比の算定</a:t>
            </a:r>
          </a:p>
        </p:txBody>
      </p:sp>
      <p:sp>
        <p:nvSpPr>
          <p:cNvPr id="15" name="テキスト ボックス 14"/>
          <p:cNvSpPr txBox="1"/>
          <p:nvPr/>
        </p:nvSpPr>
        <p:spPr>
          <a:xfrm>
            <a:off x="6516216" y="3112249"/>
            <a:ext cx="2340000" cy="646331"/>
          </a:xfrm>
          <a:prstGeom prst="rect">
            <a:avLst/>
          </a:prstGeom>
          <a:noFill/>
        </p:spPr>
        <p:txBody>
          <a:bodyPr wrap="square" rtlCol="0">
            <a:spAutoFit/>
          </a:bodyPr>
          <a:lstStyle/>
          <a:p>
            <a:pPr algn="ctr"/>
            <a:r>
              <a:rPr kumimoji="1" lang="ja-JP" altLang="en-US" dirty="0"/>
              <a:t>主要交差点等の</a:t>
            </a:r>
            <a:endParaRPr kumimoji="1" lang="en-US" altLang="ja-JP" dirty="0"/>
          </a:p>
          <a:p>
            <a:pPr algn="ctr"/>
            <a:r>
              <a:rPr kumimoji="1" lang="ja-JP" altLang="en-US" dirty="0"/>
              <a:t>交通状況変化</a:t>
            </a:r>
          </a:p>
        </p:txBody>
      </p:sp>
      <p:cxnSp>
        <p:nvCxnSpPr>
          <p:cNvPr id="28" name="直線コネクタ 27"/>
          <p:cNvCxnSpPr>
            <a:stCxn id="4" idx="2"/>
            <a:endCxn id="22" idx="0"/>
          </p:cNvCxnSpPr>
          <p:nvPr/>
        </p:nvCxnSpPr>
        <p:spPr>
          <a:xfrm>
            <a:off x="2434119" y="1816337"/>
            <a:ext cx="4683" cy="258106"/>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1623639" y="3753047"/>
            <a:ext cx="1620957" cy="738664"/>
          </a:xfrm>
          <a:prstGeom prst="rect">
            <a:avLst/>
          </a:prstGeom>
          <a:noFill/>
        </p:spPr>
        <p:txBody>
          <a:bodyPr wrap="none" rtlCol="0">
            <a:spAutoFit/>
          </a:bodyPr>
          <a:lstStyle/>
          <a:p>
            <a:r>
              <a:rPr lang="ja-JP" altLang="en-US" sz="1400" dirty="0"/>
              <a:t>走行時間（負）便益</a:t>
            </a:r>
            <a:endParaRPr lang="en-US" altLang="ja-JP" sz="1400" dirty="0"/>
          </a:p>
          <a:p>
            <a:r>
              <a:rPr lang="ja-JP" altLang="en-US" sz="1400" dirty="0"/>
              <a:t>走行経費（負）便益</a:t>
            </a:r>
            <a:endParaRPr lang="en-US" altLang="ja-JP" sz="1400" dirty="0"/>
          </a:p>
          <a:p>
            <a:r>
              <a:rPr lang="ja-JP" altLang="en-US" sz="1400" dirty="0"/>
              <a:t>交通事故（負）便益</a:t>
            </a:r>
            <a:endParaRPr kumimoji="1" lang="ja-JP" altLang="en-US" sz="1400" dirty="0"/>
          </a:p>
        </p:txBody>
      </p:sp>
      <p:sp>
        <p:nvSpPr>
          <p:cNvPr id="42" name="テキスト ボックス 41"/>
          <p:cNvSpPr txBox="1"/>
          <p:nvPr/>
        </p:nvSpPr>
        <p:spPr>
          <a:xfrm>
            <a:off x="6792381" y="3756208"/>
            <a:ext cx="1729961" cy="523220"/>
          </a:xfrm>
          <a:prstGeom prst="rect">
            <a:avLst/>
          </a:prstGeom>
          <a:noFill/>
        </p:spPr>
        <p:txBody>
          <a:bodyPr wrap="none" rtlCol="0">
            <a:spAutoFit/>
          </a:bodyPr>
          <a:lstStyle/>
          <a:p>
            <a:pPr marL="285750" indent="-285750">
              <a:buFont typeface="Wingdings" panose="05000000000000000000" pitchFamily="2" charset="2"/>
              <a:buChar char="l"/>
            </a:pPr>
            <a:r>
              <a:rPr kumimoji="1" lang="ja-JP" altLang="en-US" sz="1400" dirty="0"/>
              <a:t>交差点交通処理</a:t>
            </a:r>
            <a:endParaRPr kumimoji="1" lang="en-US" altLang="ja-JP" sz="1400" dirty="0"/>
          </a:p>
          <a:p>
            <a:pPr marL="285750" indent="-285750">
              <a:buFont typeface="Wingdings" panose="05000000000000000000" pitchFamily="2" charset="2"/>
              <a:buChar char="l"/>
            </a:pPr>
            <a:r>
              <a:rPr kumimoji="1" lang="ja-JP" altLang="en-US" sz="1400" dirty="0"/>
              <a:t>渋滞（滞留）長</a:t>
            </a:r>
          </a:p>
        </p:txBody>
      </p:sp>
      <p:sp>
        <p:nvSpPr>
          <p:cNvPr id="43" name="テキスト ボックス 42"/>
          <p:cNvSpPr txBox="1"/>
          <p:nvPr/>
        </p:nvSpPr>
        <p:spPr>
          <a:xfrm>
            <a:off x="3936826" y="640457"/>
            <a:ext cx="4701928" cy="523220"/>
          </a:xfrm>
          <a:prstGeom prst="rect">
            <a:avLst/>
          </a:prstGeom>
          <a:noFill/>
        </p:spPr>
        <p:txBody>
          <a:bodyPr wrap="none" rtlCol="0">
            <a:spAutoFit/>
          </a:bodyPr>
          <a:lstStyle/>
          <a:p>
            <a:pPr marL="285750" indent="-285750">
              <a:buFont typeface="Wingdings" panose="05000000000000000000" pitchFamily="2" charset="2"/>
              <a:buChar char="l"/>
            </a:pPr>
            <a:r>
              <a:rPr kumimoji="1" lang="ja-JP" altLang="en-US" sz="1400" dirty="0"/>
              <a:t>モデル１：単体主要交差点：大阪中央環状（大日跨道橋）</a:t>
            </a:r>
            <a:endParaRPr kumimoji="1" lang="en-US" altLang="ja-JP" sz="1400" dirty="0"/>
          </a:p>
          <a:p>
            <a:pPr marL="285750" indent="-285750">
              <a:buFont typeface="Wingdings" panose="05000000000000000000" pitchFamily="2" charset="2"/>
              <a:buChar char="l"/>
            </a:pPr>
            <a:r>
              <a:rPr kumimoji="1" lang="ja-JP" altLang="en-US" sz="1400" dirty="0"/>
              <a:t>モデル２：市街地連続交差点：新御堂筋（榎坂高架橋）</a:t>
            </a:r>
          </a:p>
        </p:txBody>
      </p:sp>
      <p:sp>
        <p:nvSpPr>
          <p:cNvPr id="44" name="二等辺三角形 43"/>
          <p:cNvSpPr/>
          <p:nvPr/>
        </p:nvSpPr>
        <p:spPr>
          <a:xfrm rot="16200000">
            <a:off x="3632013" y="830059"/>
            <a:ext cx="403963" cy="144015"/>
          </a:xfrm>
          <a:prstGeom prst="triangle">
            <a:avLst/>
          </a:prstGeom>
          <a:solidFill>
            <a:schemeClr val="tx1">
              <a:lumMod val="50000"/>
              <a:lumOff val="50000"/>
            </a:schemeClr>
          </a:solidFill>
          <a:ln w="635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48" name="直線コネクタ 47"/>
          <p:cNvCxnSpPr/>
          <p:nvPr/>
        </p:nvCxnSpPr>
        <p:spPr>
          <a:xfrm>
            <a:off x="1511853" y="3753047"/>
            <a:ext cx="1909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1877337" y="3450803"/>
            <a:ext cx="1253869" cy="307777"/>
          </a:xfrm>
          <a:prstGeom prst="rect">
            <a:avLst/>
          </a:prstGeom>
          <a:noFill/>
        </p:spPr>
        <p:txBody>
          <a:bodyPr wrap="none" rtlCol="0">
            <a:spAutoFit/>
          </a:bodyPr>
          <a:lstStyle/>
          <a:p>
            <a:r>
              <a:rPr kumimoji="1" lang="ja-JP" altLang="en-US" sz="1400" dirty="0"/>
              <a:t>更新費用（</a:t>
            </a:r>
            <a:r>
              <a:rPr kumimoji="1" lang="en-US" altLang="ja-JP" sz="1400" dirty="0"/>
              <a:t>Cc</a:t>
            </a:r>
            <a:r>
              <a:rPr kumimoji="1" lang="ja-JP" altLang="en-US" sz="1400" dirty="0"/>
              <a:t>）</a:t>
            </a:r>
          </a:p>
        </p:txBody>
      </p:sp>
      <p:sp>
        <p:nvSpPr>
          <p:cNvPr id="52" name="右中かっこ 51"/>
          <p:cNvSpPr/>
          <p:nvPr/>
        </p:nvSpPr>
        <p:spPr>
          <a:xfrm>
            <a:off x="3160248" y="3798578"/>
            <a:ext cx="145495" cy="633021"/>
          </a:xfrm>
          <a:prstGeom prst="rightBrace">
            <a:avLst>
              <a:gd name="adj1" fmla="val 2616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5" name="テキスト ボックス 54"/>
          <p:cNvSpPr txBox="1"/>
          <p:nvPr/>
        </p:nvSpPr>
        <p:spPr>
          <a:xfrm>
            <a:off x="3244596" y="3961199"/>
            <a:ext cx="537327" cy="307777"/>
          </a:xfrm>
          <a:prstGeom prst="rect">
            <a:avLst/>
          </a:prstGeom>
          <a:noFill/>
        </p:spPr>
        <p:txBody>
          <a:bodyPr wrap="none" rtlCol="0">
            <a:spAutoFit/>
          </a:bodyPr>
          <a:lstStyle/>
          <a:p>
            <a:r>
              <a:rPr kumimoji="1" lang="ja-JP" altLang="en-US" sz="1400" dirty="0"/>
              <a:t>（</a:t>
            </a:r>
            <a:r>
              <a:rPr kumimoji="1" lang="en-US" altLang="ja-JP" sz="1400" dirty="0" err="1"/>
              <a:t>Bc</a:t>
            </a:r>
            <a:r>
              <a:rPr kumimoji="1" lang="ja-JP" altLang="en-US" sz="1400" dirty="0"/>
              <a:t>）</a:t>
            </a:r>
          </a:p>
        </p:txBody>
      </p:sp>
      <p:cxnSp>
        <p:nvCxnSpPr>
          <p:cNvPr id="58" name="直線コネクタ 57"/>
          <p:cNvCxnSpPr>
            <a:stCxn id="105" idx="2"/>
            <a:endCxn id="64" idx="0"/>
          </p:cNvCxnSpPr>
          <p:nvPr/>
        </p:nvCxnSpPr>
        <p:spPr>
          <a:xfrm>
            <a:off x="2438801" y="5014931"/>
            <a:ext cx="1" cy="329566"/>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カギ線コネクタ 60"/>
          <p:cNvCxnSpPr>
            <a:stCxn id="42" idx="2"/>
            <a:endCxn id="64" idx="0"/>
          </p:cNvCxnSpPr>
          <p:nvPr/>
        </p:nvCxnSpPr>
        <p:spPr>
          <a:xfrm rot="5400000">
            <a:off x="4515548" y="2202682"/>
            <a:ext cx="1065069" cy="5218560"/>
          </a:xfrm>
          <a:prstGeom prst="bentConnector3">
            <a:avLst>
              <a:gd name="adj1" fmla="val 8577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ひし形 63"/>
          <p:cNvSpPr/>
          <p:nvPr/>
        </p:nvSpPr>
        <p:spPr>
          <a:xfrm>
            <a:off x="971600" y="5344497"/>
            <a:ext cx="2934403" cy="576064"/>
          </a:xfrm>
          <a:prstGeom prst="diamond">
            <a:avLst/>
          </a:prstGeom>
          <a:noFill/>
          <a:ln w="63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chemeClr val="tx1"/>
                </a:solidFill>
              </a:rPr>
              <a:t>総合判定</a:t>
            </a:r>
          </a:p>
        </p:txBody>
      </p:sp>
      <p:sp>
        <p:nvSpPr>
          <p:cNvPr id="94" name="テキスト ボックス 93"/>
          <p:cNvSpPr txBox="1"/>
          <p:nvPr/>
        </p:nvSpPr>
        <p:spPr>
          <a:xfrm>
            <a:off x="1076890" y="6289893"/>
            <a:ext cx="2723823" cy="369332"/>
          </a:xfrm>
          <a:prstGeom prst="rect">
            <a:avLst/>
          </a:prstGeom>
          <a:noFill/>
          <a:ln>
            <a:solidFill>
              <a:schemeClr val="tx1"/>
            </a:solidFill>
          </a:ln>
        </p:spPr>
        <p:txBody>
          <a:bodyPr wrap="none" rtlCol="0">
            <a:spAutoFit/>
          </a:bodyPr>
          <a:lstStyle/>
          <a:p>
            <a:r>
              <a:rPr lang="ja-JP" altLang="en-US" dirty="0"/>
              <a:t>更新施工方法の基本方針</a:t>
            </a:r>
            <a:endParaRPr kumimoji="1" lang="ja-JP" altLang="en-US" dirty="0"/>
          </a:p>
        </p:txBody>
      </p:sp>
      <p:cxnSp>
        <p:nvCxnSpPr>
          <p:cNvPr id="95" name="直線コネクタ 94"/>
          <p:cNvCxnSpPr>
            <a:stCxn id="64" idx="2"/>
            <a:endCxn id="94" idx="0"/>
          </p:cNvCxnSpPr>
          <p:nvPr/>
        </p:nvCxnSpPr>
        <p:spPr>
          <a:xfrm>
            <a:off x="2438802" y="5920561"/>
            <a:ext cx="0" cy="36933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テキスト ボックス 100"/>
          <p:cNvSpPr txBox="1"/>
          <p:nvPr/>
        </p:nvSpPr>
        <p:spPr>
          <a:xfrm>
            <a:off x="2438801" y="2591671"/>
            <a:ext cx="396262" cy="307777"/>
          </a:xfrm>
          <a:prstGeom prst="rect">
            <a:avLst/>
          </a:prstGeom>
          <a:noFill/>
        </p:spPr>
        <p:txBody>
          <a:bodyPr wrap="none" rtlCol="0">
            <a:spAutoFit/>
          </a:bodyPr>
          <a:lstStyle/>
          <a:p>
            <a:r>
              <a:rPr kumimoji="1" lang="en-US" altLang="ja-JP" sz="1400" dirty="0"/>
              <a:t>OK</a:t>
            </a:r>
            <a:endParaRPr kumimoji="1" lang="ja-JP" altLang="en-US" sz="1400" dirty="0"/>
          </a:p>
        </p:txBody>
      </p:sp>
      <p:cxnSp>
        <p:nvCxnSpPr>
          <p:cNvPr id="66" name="カギ線コネクタ 65"/>
          <p:cNvCxnSpPr>
            <a:stCxn id="22" idx="1"/>
            <a:endCxn id="5" idx="1"/>
          </p:cNvCxnSpPr>
          <p:nvPr/>
        </p:nvCxnSpPr>
        <p:spPr>
          <a:xfrm rot="10800000" flipH="1">
            <a:off x="971599" y="902067"/>
            <a:ext cx="463687" cy="1460408"/>
          </a:xfrm>
          <a:prstGeom prst="bentConnector3">
            <a:avLst>
              <a:gd name="adj1" fmla="val -493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646914" y="2330483"/>
            <a:ext cx="413896" cy="307777"/>
          </a:xfrm>
          <a:prstGeom prst="rect">
            <a:avLst/>
          </a:prstGeom>
          <a:noFill/>
        </p:spPr>
        <p:txBody>
          <a:bodyPr wrap="none" rtlCol="0">
            <a:spAutoFit/>
          </a:bodyPr>
          <a:lstStyle/>
          <a:p>
            <a:r>
              <a:rPr kumimoji="1" lang="en-US" altLang="ja-JP" sz="1400" dirty="0"/>
              <a:t>NG</a:t>
            </a:r>
            <a:endParaRPr kumimoji="1" lang="ja-JP" altLang="en-US" sz="1400" dirty="0"/>
          </a:p>
        </p:txBody>
      </p:sp>
      <p:sp>
        <p:nvSpPr>
          <p:cNvPr id="105" name="テキスト ボックス 104"/>
          <p:cNvSpPr txBox="1"/>
          <p:nvPr/>
        </p:nvSpPr>
        <p:spPr>
          <a:xfrm>
            <a:off x="971598" y="4491711"/>
            <a:ext cx="2934406" cy="523220"/>
          </a:xfrm>
          <a:prstGeom prst="rect">
            <a:avLst/>
          </a:prstGeom>
          <a:noFill/>
          <a:ln>
            <a:solidFill>
              <a:schemeClr val="tx1"/>
            </a:solidFill>
          </a:ln>
        </p:spPr>
        <p:txBody>
          <a:bodyPr wrap="square" rtlCol="0">
            <a:spAutoFit/>
          </a:bodyPr>
          <a:lstStyle/>
          <a:p>
            <a:pPr lvl="0" algn="ctr"/>
            <a:r>
              <a:rPr lang="ja-JP" altLang="en-US" sz="1400" dirty="0">
                <a:solidFill>
                  <a:prstClr val="black"/>
                </a:solidFill>
              </a:rPr>
              <a:t>大幹線における施工法（交通規制）</a:t>
            </a:r>
          </a:p>
          <a:p>
            <a:pPr lvl="0" algn="ctr"/>
            <a:r>
              <a:rPr lang="ja-JP" altLang="en-US" sz="1400" dirty="0">
                <a:solidFill>
                  <a:prstClr val="black"/>
                </a:solidFill>
              </a:rPr>
              <a:t>判定基本指標</a:t>
            </a:r>
          </a:p>
        </p:txBody>
      </p:sp>
      <p:sp>
        <p:nvSpPr>
          <p:cNvPr id="107" name="テキスト ボックス 106"/>
          <p:cNvSpPr txBox="1"/>
          <p:nvPr/>
        </p:nvSpPr>
        <p:spPr>
          <a:xfrm>
            <a:off x="2441421" y="5920561"/>
            <a:ext cx="396262" cy="307777"/>
          </a:xfrm>
          <a:prstGeom prst="rect">
            <a:avLst/>
          </a:prstGeom>
          <a:noFill/>
        </p:spPr>
        <p:txBody>
          <a:bodyPr wrap="none" rtlCol="0">
            <a:spAutoFit/>
          </a:bodyPr>
          <a:lstStyle/>
          <a:p>
            <a:r>
              <a:rPr kumimoji="1" lang="en-US" altLang="ja-JP" sz="1400" dirty="0"/>
              <a:t>OK</a:t>
            </a:r>
            <a:endParaRPr kumimoji="1" lang="ja-JP" altLang="en-US" sz="1400" dirty="0"/>
          </a:p>
        </p:txBody>
      </p:sp>
      <p:cxnSp>
        <p:nvCxnSpPr>
          <p:cNvPr id="108" name="カギ線コネクタ 107"/>
          <p:cNvCxnSpPr>
            <a:stCxn id="64" idx="1"/>
            <a:endCxn id="90" idx="1"/>
          </p:cNvCxnSpPr>
          <p:nvPr/>
        </p:nvCxnSpPr>
        <p:spPr>
          <a:xfrm rot="10800000">
            <a:off x="788858" y="4032587"/>
            <a:ext cx="182742" cy="1599942"/>
          </a:xfrm>
          <a:prstGeom prst="bentConnector3">
            <a:avLst>
              <a:gd name="adj1" fmla="val 225094"/>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646914" y="5632529"/>
            <a:ext cx="413896" cy="307777"/>
          </a:xfrm>
          <a:prstGeom prst="rect">
            <a:avLst/>
          </a:prstGeom>
          <a:noFill/>
        </p:spPr>
        <p:txBody>
          <a:bodyPr wrap="none" rtlCol="0">
            <a:spAutoFit/>
          </a:bodyPr>
          <a:lstStyle/>
          <a:p>
            <a:r>
              <a:rPr kumimoji="1" lang="en-US" altLang="ja-JP" sz="1400" dirty="0"/>
              <a:t>NG</a:t>
            </a:r>
            <a:endParaRPr kumimoji="1" lang="ja-JP" altLang="en-US" sz="1400" dirty="0"/>
          </a:p>
        </p:txBody>
      </p:sp>
      <p:sp>
        <p:nvSpPr>
          <p:cNvPr id="118" name="テキスト ボックス 117"/>
          <p:cNvSpPr txBox="1"/>
          <p:nvPr/>
        </p:nvSpPr>
        <p:spPr>
          <a:xfrm>
            <a:off x="4139952" y="3112249"/>
            <a:ext cx="2295633" cy="369332"/>
          </a:xfrm>
          <a:prstGeom prst="rect">
            <a:avLst/>
          </a:prstGeom>
          <a:noFill/>
        </p:spPr>
        <p:txBody>
          <a:bodyPr wrap="square" rtlCol="0">
            <a:spAutoFit/>
          </a:bodyPr>
          <a:lstStyle/>
          <a:p>
            <a:pPr algn="ctr"/>
            <a:r>
              <a:rPr kumimoji="1" lang="ja-JP" altLang="en-US" dirty="0"/>
              <a:t>社会的影響の整理</a:t>
            </a:r>
          </a:p>
        </p:txBody>
      </p:sp>
      <p:sp>
        <p:nvSpPr>
          <p:cNvPr id="121" name="テキスト ボックス 120"/>
          <p:cNvSpPr txBox="1"/>
          <p:nvPr/>
        </p:nvSpPr>
        <p:spPr>
          <a:xfrm>
            <a:off x="4296029" y="3759373"/>
            <a:ext cx="2034531" cy="523220"/>
          </a:xfrm>
          <a:prstGeom prst="rect">
            <a:avLst/>
          </a:prstGeom>
          <a:noFill/>
        </p:spPr>
        <p:txBody>
          <a:bodyPr wrap="none" rtlCol="0">
            <a:spAutoFit/>
          </a:bodyPr>
          <a:lstStyle/>
          <a:p>
            <a:pPr marL="285750" indent="-285750">
              <a:buFont typeface="Wingdings" panose="05000000000000000000" pitchFamily="2" charset="2"/>
              <a:buChar char="l"/>
            </a:pPr>
            <a:r>
              <a:rPr kumimoji="1" lang="ja-JP" altLang="en-US" sz="1400" dirty="0"/>
              <a:t>環境影響（</a:t>
            </a:r>
            <a:r>
              <a:rPr kumimoji="1" lang="en-US" altLang="ja-JP" sz="1400" dirty="0"/>
              <a:t>CO2</a:t>
            </a:r>
            <a:r>
              <a:rPr lang="ja-JP" altLang="en-US" sz="1400" dirty="0"/>
              <a:t>排出）</a:t>
            </a:r>
            <a:endParaRPr kumimoji="1" lang="en-US" altLang="ja-JP" sz="1400" dirty="0"/>
          </a:p>
          <a:p>
            <a:pPr marL="285750" indent="-285750">
              <a:buFont typeface="Wingdings" panose="05000000000000000000" pitchFamily="2" charset="2"/>
              <a:buChar char="l"/>
            </a:pPr>
            <a:r>
              <a:rPr kumimoji="1" lang="ja-JP" altLang="en-US" sz="1400" dirty="0"/>
              <a:t>緊急輸送活動</a:t>
            </a:r>
          </a:p>
        </p:txBody>
      </p:sp>
      <p:cxnSp>
        <p:nvCxnSpPr>
          <p:cNvPr id="125" name="カギ線コネクタ 124"/>
          <p:cNvCxnSpPr>
            <a:stCxn id="121" idx="2"/>
            <a:endCxn id="64" idx="0"/>
          </p:cNvCxnSpPr>
          <p:nvPr/>
        </p:nvCxnSpPr>
        <p:spPr>
          <a:xfrm rot="5400000">
            <a:off x="3345097" y="3376299"/>
            <a:ext cx="1061904" cy="2874493"/>
          </a:xfrm>
          <a:prstGeom prst="bentConnector3">
            <a:avLst>
              <a:gd name="adj1" fmla="val 8617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正方形/長方形 89"/>
          <p:cNvSpPr/>
          <p:nvPr/>
        </p:nvSpPr>
        <p:spPr>
          <a:xfrm>
            <a:off x="788858" y="2968225"/>
            <a:ext cx="7887598" cy="2128723"/>
          </a:xfrm>
          <a:prstGeom prst="rect">
            <a:avLst/>
          </a:prstGeom>
          <a:noFill/>
          <a:ln w="12700">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32" name="カギ線コネクタ 131"/>
          <p:cNvCxnSpPr>
            <a:stCxn id="22" idx="2"/>
            <a:endCxn id="118" idx="0"/>
          </p:cNvCxnSpPr>
          <p:nvPr/>
        </p:nvCxnSpPr>
        <p:spPr>
          <a:xfrm rot="16200000" flipH="1">
            <a:off x="3632414" y="1456894"/>
            <a:ext cx="461742" cy="2848967"/>
          </a:xfrm>
          <a:prstGeom prst="bentConnector3">
            <a:avLst>
              <a:gd name="adj1" fmla="val 50000"/>
            </a:avLst>
          </a:prstGeom>
          <a:ln>
            <a:solidFill>
              <a:schemeClr val="tx1"/>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7" name="カギ線コネクタ 16"/>
          <p:cNvCxnSpPr>
            <a:stCxn id="22" idx="2"/>
            <a:endCxn id="15" idx="0"/>
          </p:cNvCxnSpPr>
          <p:nvPr/>
        </p:nvCxnSpPr>
        <p:spPr>
          <a:xfrm rot="16200000" flipH="1">
            <a:off x="4831638" y="257671"/>
            <a:ext cx="461742" cy="5247414"/>
          </a:xfrm>
          <a:prstGeom prst="bentConnector3">
            <a:avLst/>
          </a:prstGeom>
          <a:ln>
            <a:solidFill>
              <a:schemeClr val="tx1"/>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22" idx="2"/>
            <a:endCxn id="11" idx="0"/>
          </p:cNvCxnSpPr>
          <p:nvPr/>
        </p:nvCxnSpPr>
        <p:spPr>
          <a:xfrm>
            <a:off x="2438802" y="2650507"/>
            <a:ext cx="0" cy="461742"/>
          </a:xfrm>
          <a:prstGeom prst="line">
            <a:avLst/>
          </a:prstGeom>
          <a:ln>
            <a:solidFill>
              <a:schemeClr val="tx1"/>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22" name="ひし形 21"/>
          <p:cNvSpPr/>
          <p:nvPr/>
        </p:nvSpPr>
        <p:spPr>
          <a:xfrm>
            <a:off x="971600" y="2074443"/>
            <a:ext cx="2934403" cy="576064"/>
          </a:xfrm>
          <a:prstGeom prst="diamond">
            <a:avLst/>
          </a:prstGeom>
          <a:noFill/>
          <a:ln w="63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chemeClr val="tx1"/>
                </a:solidFill>
              </a:rPr>
              <a:t>広域的な変動特性</a:t>
            </a:r>
          </a:p>
        </p:txBody>
      </p:sp>
      <p:sp>
        <p:nvSpPr>
          <p:cNvPr id="136" name="テキスト ボックス 135"/>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37" name="テキスト ボックス 136"/>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pPr algn="ctr"/>
            <a:r>
              <a:rPr kumimoji="1" lang="ja-JP" altLang="en-US" dirty="0"/>
              <a:t>更新のデメリットの検討概要（①体系フロー）</a:t>
            </a:r>
          </a:p>
        </p:txBody>
      </p:sp>
      <p:sp>
        <p:nvSpPr>
          <p:cNvPr id="138" name="テキスト ボックス 137"/>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47" name="テキスト ボックス 146"/>
          <p:cNvSpPr txBox="1"/>
          <p:nvPr/>
        </p:nvSpPr>
        <p:spPr>
          <a:xfrm>
            <a:off x="4236642" y="3490801"/>
            <a:ext cx="825867" cy="307777"/>
          </a:xfrm>
          <a:prstGeom prst="rect">
            <a:avLst/>
          </a:prstGeom>
          <a:noFill/>
        </p:spPr>
        <p:txBody>
          <a:bodyPr wrap="none" rtlCol="0">
            <a:spAutoFit/>
          </a:bodyPr>
          <a:lstStyle/>
          <a:p>
            <a:r>
              <a:rPr kumimoji="1" lang="en-US" altLang="ja-JP" sz="1400" dirty="0"/>
              <a:t>&lt;</a:t>
            </a:r>
            <a:r>
              <a:rPr kumimoji="1" lang="ja-JP" altLang="en-US" sz="1200" dirty="0"/>
              <a:t>指標例</a:t>
            </a:r>
            <a:r>
              <a:rPr kumimoji="1" lang="en-US" altLang="ja-JP" sz="1400" dirty="0"/>
              <a:t>&gt;</a:t>
            </a:r>
            <a:endParaRPr kumimoji="1" lang="ja-JP" altLang="en-US" sz="1400" dirty="0"/>
          </a:p>
        </p:txBody>
      </p:sp>
      <p:sp>
        <p:nvSpPr>
          <p:cNvPr id="47" name="スライド番号プレースホルダー 2"/>
          <p:cNvSpPr>
            <a:spLocks noGrp="1"/>
          </p:cNvSpPr>
          <p:nvPr>
            <p:ph type="sldNum" sz="quarter" idx="12"/>
          </p:nvPr>
        </p:nvSpPr>
        <p:spPr>
          <a:xfrm>
            <a:off x="612648" y="6356350"/>
            <a:ext cx="1981200" cy="365760"/>
          </a:xfrm>
        </p:spPr>
        <p:txBody>
          <a:bodyPr/>
          <a:lstStyle/>
          <a:p>
            <a:r>
              <a:rPr kumimoji="1" lang="en-US" altLang="ja-JP" dirty="0"/>
              <a:t>5</a:t>
            </a:r>
            <a:endParaRPr kumimoji="1" lang="ja-JP" altLang="en-US" dirty="0"/>
          </a:p>
        </p:txBody>
      </p:sp>
      <p:sp>
        <p:nvSpPr>
          <p:cNvPr id="45"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37007900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フリーフォーム 2056"/>
          <p:cNvSpPr/>
          <p:nvPr/>
        </p:nvSpPr>
        <p:spPr>
          <a:xfrm>
            <a:off x="191069" y="1890215"/>
            <a:ext cx="4749421" cy="4183038"/>
          </a:xfrm>
          <a:custGeom>
            <a:avLst/>
            <a:gdLst>
              <a:gd name="connsiteX0" fmla="*/ 4455994 w 4660711"/>
              <a:gd name="connsiteY0" fmla="*/ 40943 h 3971498"/>
              <a:gd name="connsiteX1" fmla="*/ 4435522 w 4660711"/>
              <a:gd name="connsiteY1" fmla="*/ 211540 h 3971498"/>
              <a:gd name="connsiteX2" fmla="*/ 4237630 w 4660711"/>
              <a:gd name="connsiteY2" fmla="*/ 286603 h 3971498"/>
              <a:gd name="connsiteX3" fmla="*/ 3957851 w 4660711"/>
              <a:gd name="connsiteY3" fmla="*/ 341194 h 3971498"/>
              <a:gd name="connsiteX4" fmla="*/ 3862317 w 4660711"/>
              <a:gd name="connsiteY4" fmla="*/ 539086 h 3971498"/>
              <a:gd name="connsiteX5" fmla="*/ 3766782 w 4660711"/>
              <a:gd name="connsiteY5" fmla="*/ 880281 h 3971498"/>
              <a:gd name="connsiteX6" fmla="*/ 3623481 w 4660711"/>
              <a:gd name="connsiteY6" fmla="*/ 1323833 h 3971498"/>
              <a:gd name="connsiteX7" fmla="*/ 3405117 w 4660711"/>
              <a:gd name="connsiteY7" fmla="*/ 1501254 h 3971498"/>
              <a:gd name="connsiteX8" fmla="*/ 3220872 w 4660711"/>
              <a:gd name="connsiteY8" fmla="*/ 1719618 h 3971498"/>
              <a:gd name="connsiteX9" fmla="*/ 3022979 w 4660711"/>
              <a:gd name="connsiteY9" fmla="*/ 1835624 h 3971498"/>
              <a:gd name="connsiteX10" fmla="*/ 2906973 w 4660711"/>
              <a:gd name="connsiteY10" fmla="*/ 2053988 h 3971498"/>
              <a:gd name="connsiteX11" fmla="*/ 2634018 w 4660711"/>
              <a:gd name="connsiteY11" fmla="*/ 2135875 h 3971498"/>
              <a:gd name="connsiteX12" fmla="*/ 2490717 w 4660711"/>
              <a:gd name="connsiteY12" fmla="*/ 2169994 h 3971498"/>
              <a:gd name="connsiteX13" fmla="*/ 2367887 w 4660711"/>
              <a:gd name="connsiteY13" fmla="*/ 2429301 h 3971498"/>
              <a:gd name="connsiteX14" fmla="*/ 2053988 w 4660711"/>
              <a:gd name="connsiteY14" fmla="*/ 2647666 h 3971498"/>
              <a:gd name="connsiteX15" fmla="*/ 1678675 w 4660711"/>
              <a:gd name="connsiteY15" fmla="*/ 2927445 h 3971498"/>
              <a:gd name="connsiteX16" fmla="*/ 1446663 w 4660711"/>
              <a:gd name="connsiteY16" fmla="*/ 3111689 h 3971498"/>
              <a:gd name="connsiteX17" fmla="*/ 1214651 w 4660711"/>
              <a:gd name="connsiteY17" fmla="*/ 3193576 h 3971498"/>
              <a:gd name="connsiteX18" fmla="*/ 1009934 w 4660711"/>
              <a:gd name="connsiteY18" fmla="*/ 3193576 h 3971498"/>
              <a:gd name="connsiteX19" fmla="*/ 723331 w 4660711"/>
              <a:gd name="connsiteY19" fmla="*/ 3309582 h 3971498"/>
              <a:gd name="connsiteX20" fmla="*/ 341194 w 4660711"/>
              <a:gd name="connsiteY20" fmla="*/ 3616657 h 3971498"/>
              <a:gd name="connsiteX21" fmla="*/ 143302 w 4660711"/>
              <a:gd name="connsiteY21" fmla="*/ 3759958 h 3971498"/>
              <a:gd name="connsiteX22" fmla="*/ 0 w 4660711"/>
              <a:gd name="connsiteY22" fmla="*/ 3828197 h 3971498"/>
              <a:gd name="connsiteX23" fmla="*/ 184245 w 4660711"/>
              <a:gd name="connsiteY23" fmla="*/ 3971498 h 3971498"/>
              <a:gd name="connsiteX24" fmla="*/ 607325 w 4660711"/>
              <a:gd name="connsiteY24" fmla="*/ 3698543 h 3971498"/>
              <a:gd name="connsiteX25" fmla="*/ 866633 w 4660711"/>
              <a:gd name="connsiteY25" fmla="*/ 3480179 h 3971498"/>
              <a:gd name="connsiteX26" fmla="*/ 914400 w 4660711"/>
              <a:gd name="connsiteY26" fmla="*/ 3446060 h 3971498"/>
              <a:gd name="connsiteX27" fmla="*/ 934872 w 4660711"/>
              <a:gd name="connsiteY27" fmla="*/ 3439236 h 3971498"/>
              <a:gd name="connsiteX28" fmla="*/ 1091821 w 4660711"/>
              <a:gd name="connsiteY28" fmla="*/ 3350525 h 3971498"/>
              <a:gd name="connsiteX29" fmla="*/ 1173708 w 4660711"/>
              <a:gd name="connsiteY29" fmla="*/ 3343701 h 3971498"/>
              <a:gd name="connsiteX30" fmla="*/ 1330657 w 4660711"/>
              <a:gd name="connsiteY30" fmla="*/ 3316406 h 3971498"/>
              <a:gd name="connsiteX31" fmla="*/ 1398896 w 4660711"/>
              <a:gd name="connsiteY31" fmla="*/ 3309582 h 3971498"/>
              <a:gd name="connsiteX32" fmla="*/ 1419367 w 4660711"/>
              <a:gd name="connsiteY32" fmla="*/ 3302758 h 3971498"/>
              <a:gd name="connsiteX33" fmla="*/ 1603612 w 4660711"/>
              <a:gd name="connsiteY33" fmla="*/ 3186752 h 3971498"/>
              <a:gd name="connsiteX34" fmla="*/ 1644555 w 4660711"/>
              <a:gd name="connsiteY34" fmla="*/ 3132161 h 3971498"/>
              <a:gd name="connsiteX35" fmla="*/ 1671851 w 4660711"/>
              <a:gd name="connsiteY35" fmla="*/ 3111689 h 3971498"/>
              <a:gd name="connsiteX36" fmla="*/ 1678675 w 4660711"/>
              <a:gd name="connsiteY36" fmla="*/ 3104866 h 3971498"/>
              <a:gd name="connsiteX37" fmla="*/ 1821976 w 4660711"/>
              <a:gd name="connsiteY37" fmla="*/ 2995684 h 3971498"/>
              <a:gd name="connsiteX38" fmla="*/ 1876567 w 4660711"/>
              <a:gd name="connsiteY38" fmla="*/ 2961564 h 3971498"/>
              <a:gd name="connsiteX39" fmla="*/ 1917511 w 4660711"/>
              <a:gd name="connsiteY39" fmla="*/ 2941092 h 3971498"/>
              <a:gd name="connsiteX40" fmla="*/ 2094931 w 4660711"/>
              <a:gd name="connsiteY40" fmla="*/ 2845558 h 3971498"/>
              <a:gd name="connsiteX41" fmla="*/ 2149522 w 4660711"/>
              <a:gd name="connsiteY41" fmla="*/ 2818263 h 3971498"/>
              <a:gd name="connsiteX42" fmla="*/ 2361063 w 4660711"/>
              <a:gd name="connsiteY42" fmla="*/ 2586251 h 3971498"/>
              <a:gd name="connsiteX43" fmla="*/ 2408830 w 4660711"/>
              <a:gd name="connsiteY43" fmla="*/ 2552131 h 3971498"/>
              <a:gd name="connsiteX44" fmla="*/ 2545308 w 4660711"/>
              <a:gd name="connsiteY44" fmla="*/ 2408830 h 3971498"/>
              <a:gd name="connsiteX45" fmla="*/ 2668137 w 4660711"/>
              <a:gd name="connsiteY45" fmla="*/ 2279176 h 3971498"/>
              <a:gd name="connsiteX46" fmla="*/ 2729552 w 4660711"/>
              <a:gd name="connsiteY46" fmla="*/ 2245057 h 3971498"/>
              <a:gd name="connsiteX47" fmla="*/ 2872854 w 4660711"/>
              <a:gd name="connsiteY47" fmla="*/ 2149522 h 3971498"/>
              <a:gd name="connsiteX48" fmla="*/ 2995684 w 4660711"/>
              <a:gd name="connsiteY48" fmla="*/ 2088107 h 3971498"/>
              <a:gd name="connsiteX49" fmla="*/ 3043451 w 4660711"/>
              <a:gd name="connsiteY49" fmla="*/ 2053988 h 3971498"/>
              <a:gd name="connsiteX50" fmla="*/ 3077570 w 4660711"/>
              <a:gd name="connsiteY50" fmla="*/ 2033516 h 3971498"/>
              <a:gd name="connsiteX51" fmla="*/ 3220872 w 4660711"/>
              <a:gd name="connsiteY51" fmla="*/ 1869743 h 3971498"/>
              <a:gd name="connsiteX52" fmla="*/ 3323230 w 4660711"/>
              <a:gd name="connsiteY52" fmla="*/ 1781033 h 3971498"/>
              <a:gd name="connsiteX53" fmla="*/ 3664424 w 4660711"/>
              <a:gd name="connsiteY53" fmla="*/ 1439839 h 3971498"/>
              <a:gd name="connsiteX54" fmla="*/ 3725839 w 4660711"/>
              <a:gd name="connsiteY54" fmla="*/ 1412543 h 3971498"/>
              <a:gd name="connsiteX55" fmla="*/ 3746311 w 4660711"/>
              <a:gd name="connsiteY55" fmla="*/ 1398895 h 3971498"/>
              <a:gd name="connsiteX56" fmla="*/ 3759958 w 4660711"/>
              <a:gd name="connsiteY56" fmla="*/ 1392072 h 3971498"/>
              <a:gd name="connsiteX57" fmla="*/ 3869140 w 4660711"/>
              <a:gd name="connsiteY57" fmla="*/ 1235122 h 3971498"/>
              <a:gd name="connsiteX58" fmla="*/ 3971499 w 4660711"/>
              <a:gd name="connsiteY58" fmla="*/ 866633 h 3971498"/>
              <a:gd name="connsiteX59" fmla="*/ 4067033 w 4660711"/>
              <a:gd name="connsiteY59" fmla="*/ 661916 h 3971498"/>
              <a:gd name="connsiteX60" fmla="*/ 4203511 w 4660711"/>
              <a:gd name="connsiteY60" fmla="*/ 498143 h 3971498"/>
              <a:gd name="connsiteX61" fmla="*/ 4278573 w 4660711"/>
              <a:gd name="connsiteY61" fmla="*/ 457200 h 3971498"/>
              <a:gd name="connsiteX62" fmla="*/ 4292221 w 4660711"/>
              <a:gd name="connsiteY62" fmla="*/ 457200 h 3971498"/>
              <a:gd name="connsiteX63" fmla="*/ 4367284 w 4660711"/>
              <a:gd name="connsiteY63" fmla="*/ 388961 h 3971498"/>
              <a:gd name="connsiteX64" fmla="*/ 4510585 w 4660711"/>
              <a:gd name="connsiteY64" fmla="*/ 313898 h 3971498"/>
              <a:gd name="connsiteX65" fmla="*/ 4660711 w 4660711"/>
              <a:gd name="connsiteY65" fmla="*/ 245660 h 3971498"/>
              <a:gd name="connsiteX66" fmla="*/ 4660711 w 4660711"/>
              <a:gd name="connsiteY66" fmla="*/ 0 h 3971498"/>
              <a:gd name="connsiteX67" fmla="*/ 4455994 w 4660711"/>
              <a:gd name="connsiteY67" fmla="*/ 40943 h 3971498"/>
              <a:gd name="connsiteX0" fmla="*/ 4544704 w 4749421"/>
              <a:gd name="connsiteY0" fmla="*/ 40943 h 4183038"/>
              <a:gd name="connsiteX1" fmla="*/ 4524232 w 4749421"/>
              <a:gd name="connsiteY1" fmla="*/ 211540 h 4183038"/>
              <a:gd name="connsiteX2" fmla="*/ 4326340 w 4749421"/>
              <a:gd name="connsiteY2" fmla="*/ 286603 h 4183038"/>
              <a:gd name="connsiteX3" fmla="*/ 4046561 w 4749421"/>
              <a:gd name="connsiteY3" fmla="*/ 341194 h 4183038"/>
              <a:gd name="connsiteX4" fmla="*/ 3951027 w 4749421"/>
              <a:gd name="connsiteY4" fmla="*/ 539086 h 4183038"/>
              <a:gd name="connsiteX5" fmla="*/ 3855492 w 4749421"/>
              <a:gd name="connsiteY5" fmla="*/ 880281 h 4183038"/>
              <a:gd name="connsiteX6" fmla="*/ 3712191 w 4749421"/>
              <a:gd name="connsiteY6" fmla="*/ 1323833 h 4183038"/>
              <a:gd name="connsiteX7" fmla="*/ 3493827 w 4749421"/>
              <a:gd name="connsiteY7" fmla="*/ 1501254 h 4183038"/>
              <a:gd name="connsiteX8" fmla="*/ 3309582 w 4749421"/>
              <a:gd name="connsiteY8" fmla="*/ 1719618 h 4183038"/>
              <a:gd name="connsiteX9" fmla="*/ 3111689 w 4749421"/>
              <a:gd name="connsiteY9" fmla="*/ 1835624 h 4183038"/>
              <a:gd name="connsiteX10" fmla="*/ 2995683 w 4749421"/>
              <a:gd name="connsiteY10" fmla="*/ 2053988 h 4183038"/>
              <a:gd name="connsiteX11" fmla="*/ 2722728 w 4749421"/>
              <a:gd name="connsiteY11" fmla="*/ 2135875 h 4183038"/>
              <a:gd name="connsiteX12" fmla="*/ 2579427 w 4749421"/>
              <a:gd name="connsiteY12" fmla="*/ 2169994 h 4183038"/>
              <a:gd name="connsiteX13" fmla="*/ 2456597 w 4749421"/>
              <a:gd name="connsiteY13" fmla="*/ 2429301 h 4183038"/>
              <a:gd name="connsiteX14" fmla="*/ 2142698 w 4749421"/>
              <a:gd name="connsiteY14" fmla="*/ 2647666 h 4183038"/>
              <a:gd name="connsiteX15" fmla="*/ 1767385 w 4749421"/>
              <a:gd name="connsiteY15" fmla="*/ 2927445 h 4183038"/>
              <a:gd name="connsiteX16" fmla="*/ 1535373 w 4749421"/>
              <a:gd name="connsiteY16" fmla="*/ 3111689 h 4183038"/>
              <a:gd name="connsiteX17" fmla="*/ 1303361 w 4749421"/>
              <a:gd name="connsiteY17" fmla="*/ 3193576 h 4183038"/>
              <a:gd name="connsiteX18" fmla="*/ 1098644 w 4749421"/>
              <a:gd name="connsiteY18" fmla="*/ 3193576 h 4183038"/>
              <a:gd name="connsiteX19" fmla="*/ 812041 w 4749421"/>
              <a:gd name="connsiteY19" fmla="*/ 3309582 h 4183038"/>
              <a:gd name="connsiteX20" fmla="*/ 429904 w 4749421"/>
              <a:gd name="connsiteY20" fmla="*/ 3616657 h 4183038"/>
              <a:gd name="connsiteX21" fmla="*/ 232012 w 4749421"/>
              <a:gd name="connsiteY21" fmla="*/ 3759958 h 4183038"/>
              <a:gd name="connsiteX22" fmla="*/ 88710 w 4749421"/>
              <a:gd name="connsiteY22" fmla="*/ 3828197 h 4183038"/>
              <a:gd name="connsiteX23" fmla="*/ 0 w 4749421"/>
              <a:gd name="connsiteY23" fmla="*/ 4183038 h 4183038"/>
              <a:gd name="connsiteX24" fmla="*/ 696035 w 4749421"/>
              <a:gd name="connsiteY24" fmla="*/ 3698543 h 4183038"/>
              <a:gd name="connsiteX25" fmla="*/ 955343 w 4749421"/>
              <a:gd name="connsiteY25" fmla="*/ 3480179 h 4183038"/>
              <a:gd name="connsiteX26" fmla="*/ 1003110 w 4749421"/>
              <a:gd name="connsiteY26" fmla="*/ 3446060 h 4183038"/>
              <a:gd name="connsiteX27" fmla="*/ 1023582 w 4749421"/>
              <a:gd name="connsiteY27" fmla="*/ 3439236 h 4183038"/>
              <a:gd name="connsiteX28" fmla="*/ 1180531 w 4749421"/>
              <a:gd name="connsiteY28" fmla="*/ 3350525 h 4183038"/>
              <a:gd name="connsiteX29" fmla="*/ 1262418 w 4749421"/>
              <a:gd name="connsiteY29" fmla="*/ 3343701 h 4183038"/>
              <a:gd name="connsiteX30" fmla="*/ 1419367 w 4749421"/>
              <a:gd name="connsiteY30" fmla="*/ 3316406 h 4183038"/>
              <a:gd name="connsiteX31" fmla="*/ 1487606 w 4749421"/>
              <a:gd name="connsiteY31" fmla="*/ 3309582 h 4183038"/>
              <a:gd name="connsiteX32" fmla="*/ 1508077 w 4749421"/>
              <a:gd name="connsiteY32" fmla="*/ 3302758 h 4183038"/>
              <a:gd name="connsiteX33" fmla="*/ 1692322 w 4749421"/>
              <a:gd name="connsiteY33" fmla="*/ 3186752 h 4183038"/>
              <a:gd name="connsiteX34" fmla="*/ 1733265 w 4749421"/>
              <a:gd name="connsiteY34" fmla="*/ 3132161 h 4183038"/>
              <a:gd name="connsiteX35" fmla="*/ 1760561 w 4749421"/>
              <a:gd name="connsiteY35" fmla="*/ 3111689 h 4183038"/>
              <a:gd name="connsiteX36" fmla="*/ 1767385 w 4749421"/>
              <a:gd name="connsiteY36" fmla="*/ 3104866 h 4183038"/>
              <a:gd name="connsiteX37" fmla="*/ 1910686 w 4749421"/>
              <a:gd name="connsiteY37" fmla="*/ 2995684 h 4183038"/>
              <a:gd name="connsiteX38" fmla="*/ 1965277 w 4749421"/>
              <a:gd name="connsiteY38" fmla="*/ 2961564 h 4183038"/>
              <a:gd name="connsiteX39" fmla="*/ 2006221 w 4749421"/>
              <a:gd name="connsiteY39" fmla="*/ 2941092 h 4183038"/>
              <a:gd name="connsiteX40" fmla="*/ 2183641 w 4749421"/>
              <a:gd name="connsiteY40" fmla="*/ 2845558 h 4183038"/>
              <a:gd name="connsiteX41" fmla="*/ 2238232 w 4749421"/>
              <a:gd name="connsiteY41" fmla="*/ 2818263 h 4183038"/>
              <a:gd name="connsiteX42" fmla="*/ 2449773 w 4749421"/>
              <a:gd name="connsiteY42" fmla="*/ 2586251 h 4183038"/>
              <a:gd name="connsiteX43" fmla="*/ 2497540 w 4749421"/>
              <a:gd name="connsiteY43" fmla="*/ 2552131 h 4183038"/>
              <a:gd name="connsiteX44" fmla="*/ 2634018 w 4749421"/>
              <a:gd name="connsiteY44" fmla="*/ 2408830 h 4183038"/>
              <a:gd name="connsiteX45" fmla="*/ 2756847 w 4749421"/>
              <a:gd name="connsiteY45" fmla="*/ 2279176 h 4183038"/>
              <a:gd name="connsiteX46" fmla="*/ 2818262 w 4749421"/>
              <a:gd name="connsiteY46" fmla="*/ 2245057 h 4183038"/>
              <a:gd name="connsiteX47" fmla="*/ 2961564 w 4749421"/>
              <a:gd name="connsiteY47" fmla="*/ 2149522 h 4183038"/>
              <a:gd name="connsiteX48" fmla="*/ 3084394 w 4749421"/>
              <a:gd name="connsiteY48" fmla="*/ 2088107 h 4183038"/>
              <a:gd name="connsiteX49" fmla="*/ 3132161 w 4749421"/>
              <a:gd name="connsiteY49" fmla="*/ 2053988 h 4183038"/>
              <a:gd name="connsiteX50" fmla="*/ 3166280 w 4749421"/>
              <a:gd name="connsiteY50" fmla="*/ 2033516 h 4183038"/>
              <a:gd name="connsiteX51" fmla="*/ 3309582 w 4749421"/>
              <a:gd name="connsiteY51" fmla="*/ 1869743 h 4183038"/>
              <a:gd name="connsiteX52" fmla="*/ 3411940 w 4749421"/>
              <a:gd name="connsiteY52" fmla="*/ 1781033 h 4183038"/>
              <a:gd name="connsiteX53" fmla="*/ 3753134 w 4749421"/>
              <a:gd name="connsiteY53" fmla="*/ 1439839 h 4183038"/>
              <a:gd name="connsiteX54" fmla="*/ 3814549 w 4749421"/>
              <a:gd name="connsiteY54" fmla="*/ 1412543 h 4183038"/>
              <a:gd name="connsiteX55" fmla="*/ 3835021 w 4749421"/>
              <a:gd name="connsiteY55" fmla="*/ 1398895 h 4183038"/>
              <a:gd name="connsiteX56" fmla="*/ 3848668 w 4749421"/>
              <a:gd name="connsiteY56" fmla="*/ 1392072 h 4183038"/>
              <a:gd name="connsiteX57" fmla="*/ 3957850 w 4749421"/>
              <a:gd name="connsiteY57" fmla="*/ 1235122 h 4183038"/>
              <a:gd name="connsiteX58" fmla="*/ 4060209 w 4749421"/>
              <a:gd name="connsiteY58" fmla="*/ 866633 h 4183038"/>
              <a:gd name="connsiteX59" fmla="*/ 4155743 w 4749421"/>
              <a:gd name="connsiteY59" fmla="*/ 661916 h 4183038"/>
              <a:gd name="connsiteX60" fmla="*/ 4292221 w 4749421"/>
              <a:gd name="connsiteY60" fmla="*/ 498143 h 4183038"/>
              <a:gd name="connsiteX61" fmla="*/ 4367283 w 4749421"/>
              <a:gd name="connsiteY61" fmla="*/ 457200 h 4183038"/>
              <a:gd name="connsiteX62" fmla="*/ 4380931 w 4749421"/>
              <a:gd name="connsiteY62" fmla="*/ 457200 h 4183038"/>
              <a:gd name="connsiteX63" fmla="*/ 4455994 w 4749421"/>
              <a:gd name="connsiteY63" fmla="*/ 388961 h 4183038"/>
              <a:gd name="connsiteX64" fmla="*/ 4599295 w 4749421"/>
              <a:gd name="connsiteY64" fmla="*/ 313898 h 4183038"/>
              <a:gd name="connsiteX65" fmla="*/ 4749421 w 4749421"/>
              <a:gd name="connsiteY65" fmla="*/ 245660 h 4183038"/>
              <a:gd name="connsiteX66" fmla="*/ 4749421 w 4749421"/>
              <a:gd name="connsiteY66" fmla="*/ 0 h 4183038"/>
              <a:gd name="connsiteX67" fmla="*/ 4544704 w 4749421"/>
              <a:gd name="connsiteY67" fmla="*/ 40943 h 4183038"/>
              <a:gd name="connsiteX0" fmla="*/ 4544704 w 4749421"/>
              <a:gd name="connsiteY0" fmla="*/ 40943 h 4183038"/>
              <a:gd name="connsiteX1" fmla="*/ 4524232 w 4749421"/>
              <a:gd name="connsiteY1" fmla="*/ 211540 h 4183038"/>
              <a:gd name="connsiteX2" fmla="*/ 4326340 w 4749421"/>
              <a:gd name="connsiteY2" fmla="*/ 286603 h 4183038"/>
              <a:gd name="connsiteX3" fmla="*/ 4046561 w 4749421"/>
              <a:gd name="connsiteY3" fmla="*/ 341194 h 4183038"/>
              <a:gd name="connsiteX4" fmla="*/ 3951027 w 4749421"/>
              <a:gd name="connsiteY4" fmla="*/ 539086 h 4183038"/>
              <a:gd name="connsiteX5" fmla="*/ 3855492 w 4749421"/>
              <a:gd name="connsiteY5" fmla="*/ 880281 h 4183038"/>
              <a:gd name="connsiteX6" fmla="*/ 3712191 w 4749421"/>
              <a:gd name="connsiteY6" fmla="*/ 1323833 h 4183038"/>
              <a:gd name="connsiteX7" fmla="*/ 3493827 w 4749421"/>
              <a:gd name="connsiteY7" fmla="*/ 1501254 h 4183038"/>
              <a:gd name="connsiteX8" fmla="*/ 3309582 w 4749421"/>
              <a:gd name="connsiteY8" fmla="*/ 1719618 h 4183038"/>
              <a:gd name="connsiteX9" fmla="*/ 3111689 w 4749421"/>
              <a:gd name="connsiteY9" fmla="*/ 1835624 h 4183038"/>
              <a:gd name="connsiteX10" fmla="*/ 2995683 w 4749421"/>
              <a:gd name="connsiteY10" fmla="*/ 2053988 h 4183038"/>
              <a:gd name="connsiteX11" fmla="*/ 2722728 w 4749421"/>
              <a:gd name="connsiteY11" fmla="*/ 2135875 h 4183038"/>
              <a:gd name="connsiteX12" fmla="*/ 2579427 w 4749421"/>
              <a:gd name="connsiteY12" fmla="*/ 2169994 h 4183038"/>
              <a:gd name="connsiteX13" fmla="*/ 2456597 w 4749421"/>
              <a:gd name="connsiteY13" fmla="*/ 2429301 h 4183038"/>
              <a:gd name="connsiteX14" fmla="*/ 2142698 w 4749421"/>
              <a:gd name="connsiteY14" fmla="*/ 2647666 h 4183038"/>
              <a:gd name="connsiteX15" fmla="*/ 1767385 w 4749421"/>
              <a:gd name="connsiteY15" fmla="*/ 2927445 h 4183038"/>
              <a:gd name="connsiteX16" fmla="*/ 1535373 w 4749421"/>
              <a:gd name="connsiteY16" fmla="*/ 3111689 h 4183038"/>
              <a:gd name="connsiteX17" fmla="*/ 1303361 w 4749421"/>
              <a:gd name="connsiteY17" fmla="*/ 3193576 h 4183038"/>
              <a:gd name="connsiteX18" fmla="*/ 1098644 w 4749421"/>
              <a:gd name="connsiteY18" fmla="*/ 3193576 h 4183038"/>
              <a:gd name="connsiteX19" fmla="*/ 812041 w 4749421"/>
              <a:gd name="connsiteY19" fmla="*/ 3309582 h 4183038"/>
              <a:gd name="connsiteX20" fmla="*/ 429904 w 4749421"/>
              <a:gd name="connsiteY20" fmla="*/ 3616657 h 4183038"/>
              <a:gd name="connsiteX21" fmla="*/ 232012 w 4749421"/>
              <a:gd name="connsiteY21" fmla="*/ 3759958 h 4183038"/>
              <a:gd name="connsiteX22" fmla="*/ 6824 w 4749421"/>
              <a:gd name="connsiteY22" fmla="*/ 3882788 h 4183038"/>
              <a:gd name="connsiteX23" fmla="*/ 0 w 4749421"/>
              <a:gd name="connsiteY23" fmla="*/ 4183038 h 4183038"/>
              <a:gd name="connsiteX24" fmla="*/ 696035 w 4749421"/>
              <a:gd name="connsiteY24" fmla="*/ 3698543 h 4183038"/>
              <a:gd name="connsiteX25" fmla="*/ 955343 w 4749421"/>
              <a:gd name="connsiteY25" fmla="*/ 3480179 h 4183038"/>
              <a:gd name="connsiteX26" fmla="*/ 1003110 w 4749421"/>
              <a:gd name="connsiteY26" fmla="*/ 3446060 h 4183038"/>
              <a:gd name="connsiteX27" fmla="*/ 1023582 w 4749421"/>
              <a:gd name="connsiteY27" fmla="*/ 3439236 h 4183038"/>
              <a:gd name="connsiteX28" fmla="*/ 1180531 w 4749421"/>
              <a:gd name="connsiteY28" fmla="*/ 3350525 h 4183038"/>
              <a:gd name="connsiteX29" fmla="*/ 1262418 w 4749421"/>
              <a:gd name="connsiteY29" fmla="*/ 3343701 h 4183038"/>
              <a:gd name="connsiteX30" fmla="*/ 1419367 w 4749421"/>
              <a:gd name="connsiteY30" fmla="*/ 3316406 h 4183038"/>
              <a:gd name="connsiteX31" fmla="*/ 1487606 w 4749421"/>
              <a:gd name="connsiteY31" fmla="*/ 3309582 h 4183038"/>
              <a:gd name="connsiteX32" fmla="*/ 1508077 w 4749421"/>
              <a:gd name="connsiteY32" fmla="*/ 3302758 h 4183038"/>
              <a:gd name="connsiteX33" fmla="*/ 1692322 w 4749421"/>
              <a:gd name="connsiteY33" fmla="*/ 3186752 h 4183038"/>
              <a:gd name="connsiteX34" fmla="*/ 1733265 w 4749421"/>
              <a:gd name="connsiteY34" fmla="*/ 3132161 h 4183038"/>
              <a:gd name="connsiteX35" fmla="*/ 1760561 w 4749421"/>
              <a:gd name="connsiteY35" fmla="*/ 3111689 h 4183038"/>
              <a:gd name="connsiteX36" fmla="*/ 1767385 w 4749421"/>
              <a:gd name="connsiteY36" fmla="*/ 3104866 h 4183038"/>
              <a:gd name="connsiteX37" fmla="*/ 1910686 w 4749421"/>
              <a:gd name="connsiteY37" fmla="*/ 2995684 h 4183038"/>
              <a:gd name="connsiteX38" fmla="*/ 1965277 w 4749421"/>
              <a:gd name="connsiteY38" fmla="*/ 2961564 h 4183038"/>
              <a:gd name="connsiteX39" fmla="*/ 2006221 w 4749421"/>
              <a:gd name="connsiteY39" fmla="*/ 2941092 h 4183038"/>
              <a:gd name="connsiteX40" fmla="*/ 2183641 w 4749421"/>
              <a:gd name="connsiteY40" fmla="*/ 2845558 h 4183038"/>
              <a:gd name="connsiteX41" fmla="*/ 2238232 w 4749421"/>
              <a:gd name="connsiteY41" fmla="*/ 2818263 h 4183038"/>
              <a:gd name="connsiteX42" fmla="*/ 2449773 w 4749421"/>
              <a:gd name="connsiteY42" fmla="*/ 2586251 h 4183038"/>
              <a:gd name="connsiteX43" fmla="*/ 2497540 w 4749421"/>
              <a:gd name="connsiteY43" fmla="*/ 2552131 h 4183038"/>
              <a:gd name="connsiteX44" fmla="*/ 2634018 w 4749421"/>
              <a:gd name="connsiteY44" fmla="*/ 2408830 h 4183038"/>
              <a:gd name="connsiteX45" fmla="*/ 2756847 w 4749421"/>
              <a:gd name="connsiteY45" fmla="*/ 2279176 h 4183038"/>
              <a:gd name="connsiteX46" fmla="*/ 2818262 w 4749421"/>
              <a:gd name="connsiteY46" fmla="*/ 2245057 h 4183038"/>
              <a:gd name="connsiteX47" fmla="*/ 2961564 w 4749421"/>
              <a:gd name="connsiteY47" fmla="*/ 2149522 h 4183038"/>
              <a:gd name="connsiteX48" fmla="*/ 3084394 w 4749421"/>
              <a:gd name="connsiteY48" fmla="*/ 2088107 h 4183038"/>
              <a:gd name="connsiteX49" fmla="*/ 3132161 w 4749421"/>
              <a:gd name="connsiteY49" fmla="*/ 2053988 h 4183038"/>
              <a:gd name="connsiteX50" fmla="*/ 3166280 w 4749421"/>
              <a:gd name="connsiteY50" fmla="*/ 2033516 h 4183038"/>
              <a:gd name="connsiteX51" fmla="*/ 3309582 w 4749421"/>
              <a:gd name="connsiteY51" fmla="*/ 1869743 h 4183038"/>
              <a:gd name="connsiteX52" fmla="*/ 3411940 w 4749421"/>
              <a:gd name="connsiteY52" fmla="*/ 1781033 h 4183038"/>
              <a:gd name="connsiteX53" fmla="*/ 3753134 w 4749421"/>
              <a:gd name="connsiteY53" fmla="*/ 1439839 h 4183038"/>
              <a:gd name="connsiteX54" fmla="*/ 3814549 w 4749421"/>
              <a:gd name="connsiteY54" fmla="*/ 1412543 h 4183038"/>
              <a:gd name="connsiteX55" fmla="*/ 3835021 w 4749421"/>
              <a:gd name="connsiteY55" fmla="*/ 1398895 h 4183038"/>
              <a:gd name="connsiteX56" fmla="*/ 3848668 w 4749421"/>
              <a:gd name="connsiteY56" fmla="*/ 1392072 h 4183038"/>
              <a:gd name="connsiteX57" fmla="*/ 3957850 w 4749421"/>
              <a:gd name="connsiteY57" fmla="*/ 1235122 h 4183038"/>
              <a:gd name="connsiteX58" fmla="*/ 4060209 w 4749421"/>
              <a:gd name="connsiteY58" fmla="*/ 866633 h 4183038"/>
              <a:gd name="connsiteX59" fmla="*/ 4155743 w 4749421"/>
              <a:gd name="connsiteY59" fmla="*/ 661916 h 4183038"/>
              <a:gd name="connsiteX60" fmla="*/ 4292221 w 4749421"/>
              <a:gd name="connsiteY60" fmla="*/ 498143 h 4183038"/>
              <a:gd name="connsiteX61" fmla="*/ 4367283 w 4749421"/>
              <a:gd name="connsiteY61" fmla="*/ 457200 h 4183038"/>
              <a:gd name="connsiteX62" fmla="*/ 4380931 w 4749421"/>
              <a:gd name="connsiteY62" fmla="*/ 457200 h 4183038"/>
              <a:gd name="connsiteX63" fmla="*/ 4455994 w 4749421"/>
              <a:gd name="connsiteY63" fmla="*/ 388961 h 4183038"/>
              <a:gd name="connsiteX64" fmla="*/ 4599295 w 4749421"/>
              <a:gd name="connsiteY64" fmla="*/ 313898 h 4183038"/>
              <a:gd name="connsiteX65" fmla="*/ 4749421 w 4749421"/>
              <a:gd name="connsiteY65" fmla="*/ 245660 h 4183038"/>
              <a:gd name="connsiteX66" fmla="*/ 4749421 w 4749421"/>
              <a:gd name="connsiteY66" fmla="*/ 0 h 4183038"/>
              <a:gd name="connsiteX67" fmla="*/ 4544704 w 4749421"/>
              <a:gd name="connsiteY67" fmla="*/ 40943 h 4183038"/>
              <a:gd name="connsiteX0" fmla="*/ 4544704 w 4749421"/>
              <a:gd name="connsiteY0" fmla="*/ 40943 h 4183038"/>
              <a:gd name="connsiteX1" fmla="*/ 4524232 w 4749421"/>
              <a:gd name="connsiteY1" fmla="*/ 211540 h 4183038"/>
              <a:gd name="connsiteX2" fmla="*/ 4326340 w 4749421"/>
              <a:gd name="connsiteY2" fmla="*/ 286603 h 4183038"/>
              <a:gd name="connsiteX3" fmla="*/ 4046561 w 4749421"/>
              <a:gd name="connsiteY3" fmla="*/ 341194 h 4183038"/>
              <a:gd name="connsiteX4" fmla="*/ 3951027 w 4749421"/>
              <a:gd name="connsiteY4" fmla="*/ 539086 h 4183038"/>
              <a:gd name="connsiteX5" fmla="*/ 3855492 w 4749421"/>
              <a:gd name="connsiteY5" fmla="*/ 880281 h 4183038"/>
              <a:gd name="connsiteX6" fmla="*/ 3712191 w 4749421"/>
              <a:gd name="connsiteY6" fmla="*/ 1323833 h 4183038"/>
              <a:gd name="connsiteX7" fmla="*/ 3493827 w 4749421"/>
              <a:gd name="connsiteY7" fmla="*/ 1501254 h 4183038"/>
              <a:gd name="connsiteX8" fmla="*/ 3309582 w 4749421"/>
              <a:gd name="connsiteY8" fmla="*/ 1719618 h 4183038"/>
              <a:gd name="connsiteX9" fmla="*/ 3111689 w 4749421"/>
              <a:gd name="connsiteY9" fmla="*/ 1835624 h 4183038"/>
              <a:gd name="connsiteX10" fmla="*/ 2982035 w 4749421"/>
              <a:gd name="connsiteY10" fmla="*/ 2033516 h 4183038"/>
              <a:gd name="connsiteX11" fmla="*/ 2722728 w 4749421"/>
              <a:gd name="connsiteY11" fmla="*/ 2135875 h 4183038"/>
              <a:gd name="connsiteX12" fmla="*/ 2579427 w 4749421"/>
              <a:gd name="connsiteY12" fmla="*/ 2169994 h 4183038"/>
              <a:gd name="connsiteX13" fmla="*/ 2456597 w 4749421"/>
              <a:gd name="connsiteY13" fmla="*/ 2429301 h 4183038"/>
              <a:gd name="connsiteX14" fmla="*/ 2142698 w 4749421"/>
              <a:gd name="connsiteY14" fmla="*/ 2647666 h 4183038"/>
              <a:gd name="connsiteX15" fmla="*/ 1767385 w 4749421"/>
              <a:gd name="connsiteY15" fmla="*/ 2927445 h 4183038"/>
              <a:gd name="connsiteX16" fmla="*/ 1535373 w 4749421"/>
              <a:gd name="connsiteY16" fmla="*/ 3111689 h 4183038"/>
              <a:gd name="connsiteX17" fmla="*/ 1303361 w 4749421"/>
              <a:gd name="connsiteY17" fmla="*/ 3193576 h 4183038"/>
              <a:gd name="connsiteX18" fmla="*/ 1098644 w 4749421"/>
              <a:gd name="connsiteY18" fmla="*/ 3193576 h 4183038"/>
              <a:gd name="connsiteX19" fmla="*/ 812041 w 4749421"/>
              <a:gd name="connsiteY19" fmla="*/ 3309582 h 4183038"/>
              <a:gd name="connsiteX20" fmla="*/ 429904 w 4749421"/>
              <a:gd name="connsiteY20" fmla="*/ 3616657 h 4183038"/>
              <a:gd name="connsiteX21" fmla="*/ 232012 w 4749421"/>
              <a:gd name="connsiteY21" fmla="*/ 3759958 h 4183038"/>
              <a:gd name="connsiteX22" fmla="*/ 6824 w 4749421"/>
              <a:gd name="connsiteY22" fmla="*/ 3882788 h 4183038"/>
              <a:gd name="connsiteX23" fmla="*/ 0 w 4749421"/>
              <a:gd name="connsiteY23" fmla="*/ 4183038 h 4183038"/>
              <a:gd name="connsiteX24" fmla="*/ 696035 w 4749421"/>
              <a:gd name="connsiteY24" fmla="*/ 3698543 h 4183038"/>
              <a:gd name="connsiteX25" fmla="*/ 955343 w 4749421"/>
              <a:gd name="connsiteY25" fmla="*/ 3480179 h 4183038"/>
              <a:gd name="connsiteX26" fmla="*/ 1003110 w 4749421"/>
              <a:gd name="connsiteY26" fmla="*/ 3446060 h 4183038"/>
              <a:gd name="connsiteX27" fmla="*/ 1023582 w 4749421"/>
              <a:gd name="connsiteY27" fmla="*/ 3439236 h 4183038"/>
              <a:gd name="connsiteX28" fmla="*/ 1180531 w 4749421"/>
              <a:gd name="connsiteY28" fmla="*/ 3350525 h 4183038"/>
              <a:gd name="connsiteX29" fmla="*/ 1262418 w 4749421"/>
              <a:gd name="connsiteY29" fmla="*/ 3343701 h 4183038"/>
              <a:gd name="connsiteX30" fmla="*/ 1419367 w 4749421"/>
              <a:gd name="connsiteY30" fmla="*/ 3316406 h 4183038"/>
              <a:gd name="connsiteX31" fmla="*/ 1487606 w 4749421"/>
              <a:gd name="connsiteY31" fmla="*/ 3309582 h 4183038"/>
              <a:gd name="connsiteX32" fmla="*/ 1508077 w 4749421"/>
              <a:gd name="connsiteY32" fmla="*/ 3302758 h 4183038"/>
              <a:gd name="connsiteX33" fmla="*/ 1692322 w 4749421"/>
              <a:gd name="connsiteY33" fmla="*/ 3186752 h 4183038"/>
              <a:gd name="connsiteX34" fmla="*/ 1733265 w 4749421"/>
              <a:gd name="connsiteY34" fmla="*/ 3132161 h 4183038"/>
              <a:gd name="connsiteX35" fmla="*/ 1760561 w 4749421"/>
              <a:gd name="connsiteY35" fmla="*/ 3111689 h 4183038"/>
              <a:gd name="connsiteX36" fmla="*/ 1767385 w 4749421"/>
              <a:gd name="connsiteY36" fmla="*/ 3104866 h 4183038"/>
              <a:gd name="connsiteX37" fmla="*/ 1910686 w 4749421"/>
              <a:gd name="connsiteY37" fmla="*/ 2995684 h 4183038"/>
              <a:gd name="connsiteX38" fmla="*/ 1965277 w 4749421"/>
              <a:gd name="connsiteY38" fmla="*/ 2961564 h 4183038"/>
              <a:gd name="connsiteX39" fmla="*/ 2006221 w 4749421"/>
              <a:gd name="connsiteY39" fmla="*/ 2941092 h 4183038"/>
              <a:gd name="connsiteX40" fmla="*/ 2183641 w 4749421"/>
              <a:gd name="connsiteY40" fmla="*/ 2845558 h 4183038"/>
              <a:gd name="connsiteX41" fmla="*/ 2238232 w 4749421"/>
              <a:gd name="connsiteY41" fmla="*/ 2818263 h 4183038"/>
              <a:gd name="connsiteX42" fmla="*/ 2449773 w 4749421"/>
              <a:gd name="connsiteY42" fmla="*/ 2586251 h 4183038"/>
              <a:gd name="connsiteX43" fmla="*/ 2497540 w 4749421"/>
              <a:gd name="connsiteY43" fmla="*/ 2552131 h 4183038"/>
              <a:gd name="connsiteX44" fmla="*/ 2634018 w 4749421"/>
              <a:gd name="connsiteY44" fmla="*/ 2408830 h 4183038"/>
              <a:gd name="connsiteX45" fmla="*/ 2756847 w 4749421"/>
              <a:gd name="connsiteY45" fmla="*/ 2279176 h 4183038"/>
              <a:gd name="connsiteX46" fmla="*/ 2818262 w 4749421"/>
              <a:gd name="connsiteY46" fmla="*/ 2245057 h 4183038"/>
              <a:gd name="connsiteX47" fmla="*/ 2961564 w 4749421"/>
              <a:gd name="connsiteY47" fmla="*/ 2149522 h 4183038"/>
              <a:gd name="connsiteX48" fmla="*/ 3084394 w 4749421"/>
              <a:gd name="connsiteY48" fmla="*/ 2088107 h 4183038"/>
              <a:gd name="connsiteX49" fmla="*/ 3132161 w 4749421"/>
              <a:gd name="connsiteY49" fmla="*/ 2053988 h 4183038"/>
              <a:gd name="connsiteX50" fmla="*/ 3166280 w 4749421"/>
              <a:gd name="connsiteY50" fmla="*/ 2033516 h 4183038"/>
              <a:gd name="connsiteX51" fmla="*/ 3309582 w 4749421"/>
              <a:gd name="connsiteY51" fmla="*/ 1869743 h 4183038"/>
              <a:gd name="connsiteX52" fmla="*/ 3411940 w 4749421"/>
              <a:gd name="connsiteY52" fmla="*/ 1781033 h 4183038"/>
              <a:gd name="connsiteX53" fmla="*/ 3753134 w 4749421"/>
              <a:gd name="connsiteY53" fmla="*/ 1439839 h 4183038"/>
              <a:gd name="connsiteX54" fmla="*/ 3814549 w 4749421"/>
              <a:gd name="connsiteY54" fmla="*/ 1412543 h 4183038"/>
              <a:gd name="connsiteX55" fmla="*/ 3835021 w 4749421"/>
              <a:gd name="connsiteY55" fmla="*/ 1398895 h 4183038"/>
              <a:gd name="connsiteX56" fmla="*/ 3848668 w 4749421"/>
              <a:gd name="connsiteY56" fmla="*/ 1392072 h 4183038"/>
              <a:gd name="connsiteX57" fmla="*/ 3957850 w 4749421"/>
              <a:gd name="connsiteY57" fmla="*/ 1235122 h 4183038"/>
              <a:gd name="connsiteX58" fmla="*/ 4060209 w 4749421"/>
              <a:gd name="connsiteY58" fmla="*/ 866633 h 4183038"/>
              <a:gd name="connsiteX59" fmla="*/ 4155743 w 4749421"/>
              <a:gd name="connsiteY59" fmla="*/ 661916 h 4183038"/>
              <a:gd name="connsiteX60" fmla="*/ 4292221 w 4749421"/>
              <a:gd name="connsiteY60" fmla="*/ 498143 h 4183038"/>
              <a:gd name="connsiteX61" fmla="*/ 4367283 w 4749421"/>
              <a:gd name="connsiteY61" fmla="*/ 457200 h 4183038"/>
              <a:gd name="connsiteX62" fmla="*/ 4380931 w 4749421"/>
              <a:gd name="connsiteY62" fmla="*/ 457200 h 4183038"/>
              <a:gd name="connsiteX63" fmla="*/ 4455994 w 4749421"/>
              <a:gd name="connsiteY63" fmla="*/ 388961 h 4183038"/>
              <a:gd name="connsiteX64" fmla="*/ 4599295 w 4749421"/>
              <a:gd name="connsiteY64" fmla="*/ 313898 h 4183038"/>
              <a:gd name="connsiteX65" fmla="*/ 4749421 w 4749421"/>
              <a:gd name="connsiteY65" fmla="*/ 245660 h 4183038"/>
              <a:gd name="connsiteX66" fmla="*/ 4749421 w 4749421"/>
              <a:gd name="connsiteY66" fmla="*/ 0 h 4183038"/>
              <a:gd name="connsiteX67" fmla="*/ 4544704 w 4749421"/>
              <a:gd name="connsiteY67" fmla="*/ 40943 h 4183038"/>
              <a:gd name="connsiteX0" fmla="*/ 4544704 w 4749421"/>
              <a:gd name="connsiteY0" fmla="*/ 40943 h 4183038"/>
              <a:gd name="connsiteX1" fmla="*/ 4524232 w 4749421"/>
              <a:gd name="connsiteY1" fmla="*/ 211540 h 4183038"/>
              <a:gd name="connsiteX2" fmla="*/ 4326340 w 4749421"/>
              <a:gd name="connsiteY2" fmla="*/ 286603 h 4183038"/>
              <a:gd name="connsiteX3" fmla="*/ 4046561 w 4749421"/>
              <a:gd name="connsiteY3" fmla="*/ 341194 h 4183038"/>
              <a:gd name="connsiteX4" fmla="*/ 3951027 w 4749421"/>
              <a:gd name="connsiteY4" fmla="*/ 539086 h 4183038"/>
              <a:gd name="connsiteX5" fmla="*/ 3855492 w 4749421"/>
              <a:gd name="connsiteY5" fmla="*/ 880281 h 4183038"/>
              <a:gd name="connsiteX6" fmla="*/ 3712191 w 4749421"/>
              <a:gd name="connsiteY6" fmla="*/ 1323833 h 4183038"/>
              <a:gd name="connsiteX7" fmla="*/ 3493827 w 4749421"/>
              <a:gd name="connsiteY7" fmla="*/ 1501254 h 4183038"/>
              <a:gd name="connsiteX8" fmla="*/ 3309582 w 4749421"/>
              <a:gd name="connsiteY8" fmla="*/ 1719618 h 4183038"/>
              <a:gd name="connsiteX9" fmla="*/ 3111689 w 4749421"/>
              <a:gd name="connsiteY9" fmla="*/ 1835624 h 4183038"/>
              <a:gd name="connsiteX10" fmla="*/ 2982035 w 4749421"/>
              <a:gd name="connsiteY10" fmla="*/ 2033516 h 4183038"/>
              <a:gd name="connsiteX11" fmla="*/ 2722728 w 4749421"/>
              <a:gd name="connsiteY11" fmla="*/ 2135875 h 4183038"/>
              <a:gd name="connsiteX12" fmla="*/ 2579427 w 4749421"/>
              <a:gd name="connsiteY12" fmla="*/ 2169994 h 4183038"/>
              <a:gd name="connsiteX13" fmla="*/ 2456597 w 4749421"/>
              <a:gd name="connsiteY13" fmla="*/ 2429301 h 4183038"/>
              <a:gd name="connsiteX14" fmla="*/ 2142698 w 4749421"/>
              <a:gd name="connsiteY14" fmla="*/ 2647666 h 4183038"/>
              <a:gd name="connsiteX15" fmla="*/ 1767385 w 4749421"/>
              <a:gd name="connsiteY15" fmla="*/ 2927445 h 4183038"/>
              <a:gd name="connsiteX16" fmla="*/ 1535373 w 4749421"/>
              <a:gd name="connsiteY16" fmla="*/ 3111689 h 4183038"/>
              <a:gd name="connsiteX17" fmla="*/ 1303361 w 4749421"/>
              <a:gd name="connsiteY17" fmla="*/ 3193576 h 4183038"/>
              <a:gd name="connsiteX18" fmla="*/ 1098644 w 4749421"/>
              <a:gd name="connsiteY18" fmla="*/ 3193576 h 4183038"/>
              <a:gd name="connsiteX19" fmla="*/ 812041 w 4749421"/>
              <a:gd name="connsiteY19" fmla="*/ 3309582 h 4183038"/>
              <a:gd name="connsiteX20" fmla="*/ 429904 w 4749421"/>
              <a:gd name="connsiteY20" fmla="*/ 3616657 h 4183038"/>
              <a:gd name="connsiteX21" fmla="*/ 232012 w 4749421"/>
              <a:gd name="connsiteY21" fmla="*/ 3759958 h 4183038"/>
              <a:gd name="connsiteX22" fmla="*/ 6824 w 4749421"/>
              <a:gd name="connsiteY22" fmla="*/ 3882788 h 4183038"/>
              <a:gd name="connsiteX23" fmla="*/ 0 w 4749421"/>
              <a:gd name="connsiteY23" fmla="*/ 4183038 h 4183038"/>
              <a:gd name="connsiteX24" fmla="*/ 696035 w 4749421"/>
              <a:gd name="connsiteY24" fmla="*/ 3698543 h 4183038"/>
              <a:gd name="connsiteX25" fmla="*/ 955343 w 4749421"/>
              <a:gd name="connsiteY25" fmla="*/ 3480179 h 4183038"/>
              <a:gd name="connsiteX26" fmla="*/ 1003110 w 4749421"/>
              <a:gd name="connsiteY26" fmla="*/ 3446060 h 4183038"/>
              <a:gd name="connsiteX27" fmla="*/ 1023582 w 4749421"/>
              <a:gd name="connsiteY27" fmla="*/ 3439236 h 4183038"/>
              <a:gd name="connsiteX28" fmla="*/ 1180531 w 4749421"/>
              <a:gd name="connsiteY28" fmla="*/ 3350525 h 4183038"/>
              <a:gd name="connsiteX29" fmla="*/ 1262418 w 4749421"/>
              <a:gd name="connsiteY29" fmla="*/ 3343701 h 4183038"/>
              <a:gd name="connsiteX30" fmla="*/ 1419367 w 4749421"/>
              <a:gd name="connsiteY30" fmla="*/ 3316406 h 4183038"/>
              <a:gd name="connsiteX31" fmla="*/ 1487606 w 4749421"/>
              <a:gd name="connsiteY31" fmla="*/ 3309582 h 4183038"/>
              <a:gd name="connsiteX32" fmla="*/ 1508077 w 4749421"/>
              <a:gd name="connsiteY32" fmla="*/ 3302758 h 4183038"/>
              <a:gd name="connsiteX33" fmla="*/ 1692322 w 4749421"/>
              <a:gd name="connsiteY33" fmla="*/ 3186752 h 4183038"/>
              <a:gd name="connsiteX34" fmla="*/ 1733265 w 4749421"/>
              <a:gd name="connsiteY34" fmla="*/ 3132161 h 4183038"/>
              <a:gd name="connsiteX35" fmla="*/ 1760561 w 4749421"/>
              <a:gd name="connsiteY35" fmla="*/ 3111689 h 4183038"/>
              <a:gd name="connsiteX36" fmla="*/ 1767385 w 4749421"/>
              <a:gd name="connsiteY36" fmla="*/ 3104866 h 4183038"/>
              <a:gd name="connsiteX37" fmla="*/ 1910686 w 4749421"/>
              <a:gd name="connsiteY37" fmla="*/ 2995684 h 4183038"/>
              <a:gd name="connsiteX38" fmla="*/ 1965277 w 4749421"/>
              <a:gd name="connsiteY38" fmla="*/ 2961564 h 4183038"/>
              <a:gd name="connsiteX39" fmla="*/ 2006221 w 4749421"/>
              <a:gd name="connsiteY39" fmla="*/ 2941092 h 4183038"/>
              <a:gd name="connsiteX40" fmla="*/ 2183641 w 4749421"/>
              <a:gd name="connsiteY40" fmla="*/ 2845558 h 4183038"/>
              <a:gd name="connsiteX41" fmla="*/ 2238232 w 4749421"/>
              <a:gd name="connsiteY41" fmla="*/ 2818263 h 4183038"/>
              <a:gd name="connsiteX42" fmla="*/ 2449773 w 4749421"/>
              <a:gd name="connsiteY42" fmla="*/ 2586251 h 4183038"/>
              <a:gd name="connsiteX43" fmla="*/ 2497540 w 4749421"/>
              <a:gd name="connsiteY43" fmla="*/ 2552131 h 4183038"/>
              <a:gd name="connsiteX44" fmla="*/ 2634018 w 4749421"/>
              <a:gd name="connsiteY44" fmla="*/ 2408830 h 4183038"/>
              <a:gd name="connsiteX45" fmla="*/ 2756847 w 4749421"/>
              <a:gd name="connsiteY45" fmla="*/ 2279176 h 4183038"/>
              <a:gd name="connsiteX46" fmla="*/ 2818262 w 4749421"/>
              <a:gd name="connsiteY46" fmla="*/ 2245057 h 4183038"/>
              <a:gd name="connsiteX47" fmla="*/ 2961564 w 4749421"/>
              <a:gd name="connsiteY47" fmla="*/ 2169994 h 4183038"/>
              <a:gd name="connsiteX48" fmla="*/ 3084394 w 4749421"/>
              <a:gd name="connsiteY48" fmla="*/ 2088107 h 4183038"/>
              <a:gd name="connsiteX49" fmla="*/ 3132161 w 4749421"/>
              <a:gd name="connsiteY49" fmla="*/ 2053988 h 4183038"/>
              <a:gd name="connsiteX50" fmla="*/ 3166280 w 4749421"/>
              <a:gd name="connsiteY50" fmla="*/ 2033516 h 4183038"/>
              <a:gd name="connsiteX51" fmla="*/ 3309582 w 4749421"/>
              <a:gd name="connsiteY51" fmla="*/ 1869743 h 4183038"/>
              <a:gd name="connsiteX52" fmla="*/ 3411940 w 4749421"/>
              <a:gd name="connsiteY52" fmla="*/ 1781033 h 4183038"/>
              <a:gd name="connsiteX53" fmla="*/ 3753134 w 4749421"/>
              <a:gd name="connsiteY53" fmla="*/ 1439839 h 4183038"/>
              <a:gd name="connsiteX54" fmla="*/ 3814549 w 4749421"/>
              <a:gd name="connsiteY54" fmla="*/ 1412543 h 4183038"/>
              <a:gd name="connsiteX55" fmla="*/ 3835021 w 4749421"/>
              <a:gd name="connsiteY55" fmla="*/ 1398895 h 4183038"/>
              <a:gd name="connsiteX56" fmla="*/ 3848668 w 4749421"/>
              <a:gd name="connsiteY56" fmla="*/ 1392072 h 4183038"/>
              <a:gd name="connsiteX57" fmla="*/ 3957850 w 4749421"/>
              <a:gd name="connsiteY57" fmla="*/ 1235122 h 4183038"/>
              <a:gd name="connsiteX58" fmla="*/ 4060209 w 4749421"/>
              <a:gd name="connsiteY58" fmla="*/ 866633 h 4183038"/>
              <a:gd name="connsiteX59" fmla="*/ 4155743 w 4749421"/>
              <a:gd name="connsiteY59" fmla="*/ 661916 h 4183038"/>
              <a:gd name="connsiteX60" fmla="*/ 4292221 w 4749421"/>
              <a:gd name="connsiteY60" fmla="*/ 498143 h 4183038"/>
              <a:gd name="connsiteX61" fmla="*/ 4367283 w 4749421"/>
              <a:gd name="connsiteY61" fmla="*/ 457200 h 4183038"/>
              <a:gd name="connsiteX62" fmla="*/ 4380931 w 4749421"/>
              <a:gd name="connsiteY62" fmla="*/ 457200 h 4183038"/>
              <a:gd name="connsiteX63" fmla="*/ 4455994 w 4749421"/>
              <a:gd name="connsiteY63" fmla="*/ 388961 h 4183038"/>
              <a:gd name="connsiteX64" fmla="*/ 4599295 w 4749421"/>
              <a:gd name="connsiteY64" fmla="*/ 313898 h 4183038"/>
              <a:gd name="connsiteX65" fmla="*/ 4749421 w 4749421"/>
              <a:gd name="connsiteY65" fmla="*/ 245660 h 4183038"/>
              <a:gd name="connsiteX66" fmla="*/ 4749421 w 4749421"/>
              <a:gd name="connsiteY66" fmla="*/ 0 h 4183038"/>
              <a:gd name="connsiteX67" fmla="*/ 4544704 w 4749421"/>
              <a:gd name="connsiteY67" fmla="*/ 40943 h 4183038"/>
              <a:gd name="connsiteX0" fmla="*/ 4544704 w 4749421"/>
              <a:gd name="connsiteY0" fmla="*/ 40943 h 4183038"/>
              <a:gd name="connsiteX1" fmla="*/ 4524232 w 4749421"/>
              <a:gd name="connsiteY1" fmla="*/ 211540 h 4183038"/>
              <a:gd name="connsiteX2" fmla="*/ 4326340 w 4749421"/>
              <a:gd name="connsiteY2" fmla="*/ 286603 h 4183038"/>
              <a:gd name="connsiteX3" fmla="*/ 4046561 w 4749421"/>
              <a:gd name="connsiteY3" fmla="*/ 341194 h 4183038"/>
              <a:gd name="connsiteX4" fmla="*/ 3951027 w 4749421"/>
              <a:gd name="connsiteY4" fmla="*/ 539086 h 4183038"/>
              <a:gd name="connsiteX5" fmla="*/ 3855492 w 4749421"/>
              <a:gd name="connsiteY5" fmla="*/ 880281 h 4183038"/>
              <a:gd name="connsiteX6" fmla="*/ 3712191 w 4749421"/>
              <a:gd name="connsiteY6" fmla="*/ 1323833 h 4183038"/>
              <a:gd name="connsiteX7" fmla="*/ 3493827 w 4749421"/>
              <a:gd name="connsiteY7" fmla="*/ 1501254 h 4183038"/>
              <a:gd name="connsiteX8" fmla="*/ 3309582 w 4749421"/>
              <a:gd name="connsiteY8" fmla="*/ 1719618 h 4183038"/>
              <a:gd name="connsiteX9" fmla="*/ 3111689 w 4749421"/>
              <a:gd name="connsiteY9" fmla="*/ 1835624 h 4183038"/>
              <a:gd name="connsiteX10" fmla="*/ 2982035 w 4749421"/>
              <a:gd name="connsiteY10" fmla="*/ 2033516 h 4183038"/>
              <a:gd name="connsiteX11" fmla="*/ 2722728 w 4749421"/>
              <a:gd name="connsiteY11" fmla="*/ 2135875 h 4183038"/>
              <a:gd name="connsiteX12" fmla="*/ 2572603 w 4749421"/>
              <a:gd name="connsiteY12" fmla="*/ 2210937 h 4183038"/>
              <a:gd name="connsiteX13" fmla="*/ 2456597 w 4749421"/>
              <a:gd name="connsiteY13" fmla="*/ 2429301 h 4183038"/>
              <a:gd name="connsiteX14" fmla="*/ 2142698 w 4749421"/>
              <a:gd name="connsiteY14" fmla="*/ 2647666 h 4183038"/>
              <a:gd name="connsiteX15" fmla="*/ 1767385 w 4749421"/>
              <a:gd name="connsiteY15" fmla="*/ 2927445 h 4183038"/>
              <a:gd name="connsiteX16" fmla="*/ 1535373 w 4749421"/>
              <a:gd name="connsiteY16" fmla="*/ 3111689 h 4183038"/>
              <a:gd name="connsiteX17" fmla="*/ 1303361 w 4749421"/>
              <a:gd name="connsiteY17" fmla="*/ 3193576 h 4183038"/>
              <a:gd name="connsiteX18" fmla="*/ 1098644 w 4749421"/>
              <a:gd name="connsiteY18" fmla="*/ 3193576 h 4183038"/>
              <a:gd name="connsiteX19" fmla="*/ 812041 w 4749421"/>
              <a:gd name="connsiteY19" fmla="*/ 3309582 h 4183038"/>
              <a:gd name="connsiteX20" fmla="*/ 429904 w 4749421"/>
              <a:gd name="connsiteY20" fmla="*/ 3616657 h 4183038"/>
              <a:gd name="connsiteX21" fmla="*/ 232012 w 4749421"/>
              <a:gd name="connsiteY21" fmla="*/ 3759958 h 4183038"/>
              <a:gd name="connsiteX22" fmla="*/ 6824 w 4749421"/>
              <a:gd name="connsiteY22" fmla="*/ 3882788 h 4183038"/>
              <a:gd name="connsiteX23" fmla="*/ 0 w 4749421"/>
              <a:gd name="connsiteY23" fmla="*/ 4183038 h 4183038"/>
              <a:gd name="connsiteX24" fmla="*/ 696035 w 4749421"/>
              <a:gd name="connsiteY24" fmla="*/ 3698543 h 4183038"/>
              <a:gd name="connsiteX25" fmla="*/ 955343 w 4749421"/>
              <a:gd name="connsiteY25" fmla="*/ 3480179 h 4183038"/>
              <a:gd name="connsiteX26" fmla="*/ 1003110 w 4749421"/>
              <a:gd name="connsiteY26" fmla="*/ 3446060 h 4183038"/>
              <a:gd name="connsiteX27" fmla="*/ 1023582 w 4749421"/>
              <a:gd name="connsiteY27" fmla="*/ 3439236 h 4183038"/>
              <a:gd name="connsiteX28" fmla="*/ 1180531 w 4749421"/>
              <a:gd name="connsiteY28" fmla="*/ 3350525 h 4183038"/>
              <a:gd name="connsiteX29" fmla="*/ 1262418 w 4749421"/>
              <a:gd name="connsiteY29" fmla="*/ 3343701 h 4183038"/>
              <a:gd name="connsiteX30" fmla="*/ 1419367 w 4749421"/>
              <a:gd name="connsiteY30" fmla="*/ 3316406 h 4183038"/>
              <a:gd name="connsiteX31" fmla="*/ 1487606 w 4749421"/>
              <a:gd name="connsiteY31" fmla="*/ 3309582 h 4183038"/>
              <a:gd name="connsiteX32" fmla="*/ 1508077 w 4749421"/>
              <a:gd name="connsiteY32" fmla="*/ 3302758 h 4183038"/>
              <a:gd name="connsiteX33" fmla="*/ 1692322 w 4749421"/>
              <a:gd name="connsiteY33" fmla="*/ 3186752 h 4183038"/>
              <a:gd name="connsiteX34" fmla="*/ 1733265 w 4749421"/>
              <a:gd name="connsiteY34" fmla="*/ 3132161 h 4183038"/>
              <a:gd name="connsiteX35" fmla="*/ 1760561 w 4749421"/>
              <a:gd name="connsiteY35" fmla="*/ 3111689 h 4183038"/>
              <a:gd name="connsiteX36" fmla="*/ 1767385 w 4749421"/>
              <a:gd name="connsiteY36" fmla="*/ 3104866 h 4183038"/>
              <a:gd name="connsiteX37" fmla="*/ 1910686 w 4749421"/>
              <a:gd name="connsiteY37" fmla="*/ 2995684 h 4183038"/>
              <a:gd name="connsiteX38" fmla="*/ 1965277 w 4749421"/>
              <a:gd name="connsiteY38" fmla="*/ 2961564 h 4183038"/>
              <a:gd name="connsiteX39" fmla="*/ 2006221 w 4749421"/>
              <a:gd name="connsiteY39" fmla="*/ 2941092 h 4183038"/>
              <a:gd name="connsiteX40" fmla="*/ 2183641 w 4749421"/>
              <a:gd name="connsiteY40" fmla="*/ 2845558 h 4183038"/>
              <a:gd name="connsiteX41" fmla="*/ 2238232 w 4749421"/>
              <a:gd name="connsiteY41" fmla="*/ 2818263 h 4183038"/>
              <a:gd name="connsiteX42" fmla="*/ 2449773 w 4749421"/>
              <a:gd name="connsiteY42" fmla="*/ 2586251 h 4183038"/>
              <a:gd name="connsiteX43" fmla="*/ 2497540 w 4749421"/>
              <a:gd name="connsiteY43" fmla="*/ 2552131 h 4183038"/>
              <a:gd name="connsiteX44" fmla="*/ 2634018 w 4749421"/>
              <a:gd name="connsiteY44" fmla="*/ 2408830 h 4183038"/>
              <a:gd name="connsiteX45" fmla="*/ 2756847 w 4749421"/>
              <a:gd name="connsiteY45" fmla="*/ 2279176 h 4183038"/>
              <a:gd name="connsiteX46" fmla="*/ 2818262 w 4749421"/>
              <a:gd name="connsiteY46" fmla="*/ 2245057 h 4183038"/>
              <a:gd name="connsiteX47" fmla="*/ 2961564 w 4749421"/>
              <a:gd name="connsiteY47" fmla="*/ 2169994 h 4183038"/>
              <a:gd name="connsiteX48" fmla="*/ 3084394 w 4749421"/>
              <a:gd name="connsiteY48" fmla="*/ 2088107 h 4183038"/>
              <a:gd name="connsiteX49" fmla="*/ 3132161 w 4749421"/>
              <a:gd name="connsiteY49" fmla="*/ 2053988 h 4183038"/>
              <a:gd name="connsiteX50" fmla="*/ 3166280 w 4749421"/>
              <a:gd name="connsiteY50" fmla="*/ 2033516 h 4183038"/>
              <a:gd name="connsiteX51" fmla="*/ 3309582 w 4749421"/>
              <a:gd name="connsiteY51" fmla="*/ 1869743 h 4183038"/>
              <a:gd name="connsiteX52" fmla="*/ 3411940 w 4749421"/>
              <a:gd name="connsiteY52" fmla="*/ 1781033 h 4183038"/>
              <a:gd name="connsiteX53" fmla="*/ 3753134 w 4749421"/>
              <a:gd name="connsiteY53" fmla="*/ 1439839 h 4183038"/>
              <a:gd name="connsiteX54" fmla="*/ 3814549 w 4749421"/>
              <a:gd name="connsiteY54" fmla="*/ 1412543 h 4183038"/>
              <a:gd name="connsiteX55" fmla="*/ 3835021 w 4749421"/>
              <a:gd name="connsiteY55" fmla="*/ 1398895 h 4183038"/>
              <a:gd name="connsiteX56" fmla="*/ 3848668 w 4749421"/>
              <a:gd name="connsiteY56" fmla="*/ 1392072 h 4183038"/>
              <a:gd name="connsiteX57" fmla="*/ 3957850 w 4749421"/>
              <a:gd name="connsiteY57" fmla="*/ 1235122 h 4183038"/>
              <a:gd name="connsiteX58" fmla="*/ 4060209 w 4749421"/>
              <a:gd name="connsiteY58" fmla="*/ 866633 h 4183038"/>
              <a:gd name="connsiteX59" fmla="*/ 4155743 w 4749421"/>
              <a:gd name="connsiteY59" fmla="*/ 661916 h 4183038"/>
              <a:gd name="connsiteX60" fmla="*/ 4292221 w 4749421"/>
              <a:gd name="connsiteY60" fmla="*/ 498143 h 4183038"/>
              <a:gd name="connsiteX61" fmla="*/ 4367283 w 4749421"/>
              <a:gd name="connsiteY61" fmla="*/ 457200 h 4183038"/>
              <a:gd name="connsiteX62" fmla="*/ 4380931 w 4749421"/>
              <a:gd name="connsiteY62" fmla="*/ 457200 h 4183038"/>
              <a:gd name="connsiteX63" fmla="*/ 4455994 w 4749421"/>
              <a:gd name="connsiteY63" fmla="*/ 388961 h 4183038"/>
              <a:gd name="connsiteX64" fmla="*/ 4599295 w 4749421"/>
              <a:gd name="connsiteY64" fmla="*/ 313898 h 4183038"/>
              <a:gd name="connsiteX65" fmla="*/ 4749421 w 4749421"/>
              <a:gd name="connsiteY65" fmla="*/ 245660 h 4183038"/>
              <a:gd name="connsiteX66" fmla="*/ 4749421 w 4749421"/>
              <a:gd name="connsiteY66" fmla="*/ 0 h 4183038"/>
              <a:gd name="connsiteX67" fmla="*/ 4544704 w 4749421"/>
              <a:gd name="connsiteY67" fmla="*/ 40943 h 418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749421" h="4183038">
                <a:moveTo>
                  <a:pt x="4544704" y="40943"/>
                </a:moveTo>
                <a:lnTo>
                  <a:pt x="4524232" y="211540"/>
                </a:lnTo>
                <a:lnTo>
                  <a:pt x="4326340" y="286603"/>
                </a:lnTo>
                <a:lnTo>
                  <a:pt x="4046561" y="341194"/>
                </a:lnTo>
                <a:lnTo>
                  <a:pt x="3951027" y="539086"/>
                </a:lnTo>
                <a:lnTo>
                  <a:pt x="3855492" y="880281"/>
                </a:lnTo>
                <a:lnTo>
                  <a:pt x="3712191" y="1323833"/>
                </a:lnTo>
                <a:lnTo>
                  <a:pt x="3493827" y="1501254"/>
                </a:lnTo>
                <a:lnTo>
                  <a:pt x="3309582" y="1719618"/>
                </a:lnTo>
                <a:lnTo>
                  <a:pt x="3111689" y="1835624"/>
                </a:lnTo>
                <a:lnTo>
                  <a:pt x="2982035" y="2033516"/>
                </a:lnTo>
                <a:lnTo>
                  <a:pt x="2722728" y="2135875"/>
                </a:lnTo>
                <a:lnTo>
                  <a:pt x="2572603" y="2210937"/>
                </a:lnTo>
                <a:lnTo>
                  <a:pt x="2456597" y="2429301"/>
                </a:lnTo>
                <a:lnTo>
                  <a:pt x="2142698" y="2647666"/>
                </a:lnTo>
                <a:lnTo>
                  <a:pt x="1767385" y="2927445"/>
                </a:lnTo>
                <a:lnTo>
                  <a:pt x="1535373" y="3111689"/>
                </a:lnTo>
                <a:lnTo>
                  <a:pt x="1303361" y="3193576"/>
                </a:lnTo>
                <a:lnTo>
                  <a:pt x="1098644" y="3193576"/>
                </a:lnTo>
                <a:lnTo>
                  <a:pt x="812041" y="3309582"/>
                </a:lnTo>
                <a:lnTo>
                  <a:pt x="429904" y="3616657"/>
                </a:lnTo>
                <a:lnTo>
                  <a:pt x="232012" y="3759958"/>
                </a:lnTo>
                <a:lnTo>
                  <a:pt x="6824" y="3882788"/>
                </a:lnTo>
                <a:lnTo>
                  <a:pt x="0" y="4183038"/>
                </a:lnTo>
                <a:lnTo>
                  <a:pt x="696035" y="3698543"/>
                </a:lnTo>
                <a:lnTo>
                  <a:pt x="955343" y="3480179"/>
                </a:lnTo>
                <a:cubicBezTo>
                  <a:pt x="971265" y="3468806"/>
                  <a:pt x="986331" y="3456127"/>
                  <a:pt x="1003110" y="3446060"/>
                </a:cubicBezTo>
                <a:cubicBezTo>
                  <a:pt x="1009278" y="3442359"/>
                  <a:pt x="1023582" y="3439236"/>
                  <a:pt x="1023582" y="3439236"/>
                </a:cubicBezTo>
                <a:lnTo>
                  <a:pt x="1180531" y="3350525"/>
                </a:lnTo>
                <a:cubicBezTo>
                  <a:pt x="1253297" y="3343248"/>
                  <a:pt x="1225910" y="3343701"/>
                  <a:pt x="1262418" y="3343701"/>
                </a:cubicBezTo>
                <a:lnTo>
                  <a:pt x="1419367" y="3316406"/>
                </a:lnTo>
                <a:cubicBezTo>
                  <a:pt x="1442113" y="3314131"/>
                  <a:pt x="1465012" y="3313058"/>
                  <a:pt x="1487606" y="3309582"/>
                </a:cubicBezTo>
                <a:cubicBezTo>
                  <a:pt x="1494715" y="3308488"/>
                  <a:pt x="1508077" y="3302758"/>
                  <a:pt x="1508077" y="3302758"/>
                </a:cubicBezTo>
                <a:lnTo>
                  <a:pt x="1692322" y="3186752"/>
                </a:lnTo>
                <a:cubicBezTo>
                  <a:pt x="1705970" y="3168555"/>
                  <a:pt x="1717964" y="3148992"/>
                  <a:pt x="1733265" y="3132161"/>
                </a:cubicBezTo>
                <a:cubicBezTo>
                  <a:pt x="1740916" y="3123745"/>
                  <a:pt x="1751680" y="3118794"/>
                  <a:pt x="1760561" y="3111689"/>
                </a:cubicBezTo>
                <a:cubicBezTo>
                  <a:pt x="1763073" y="3109680"/>
                  <a:pt x="1765110" y="3107140"/>
                  <a:pt x="1767385" y="3104866"/>
                </a:cubicBezTo>
                <a:lnTo>
                  <a:pt x="1910686" y="2995684"/>
                </a:lnTo>
                <a:cubicBezTo>
                  <a:pt x="1928883" y="2984311"/>
                  <a:pt x="1946084" y="2971161"/>
                  <a:pt x="1965277" y="2961564"/>
                </a:cubicBezTo>
                <a:cubicBezTo>
                  <a:pt x="2015584" y="2936410"/>
                  <a:pt x="1974438" y="2972875"/>
                  <a:pt x="2006221" y="2941092"/>
                </a:cubicBezTo>
                <a:lnTo>
                  <a:pt x="2183641" y="2845558"/>
                </a:lnTo>
                <a:lnTo>
                  <a:pt x="2238232" y="2818263"/>
                </a:lnTo>
                <a:lnTo>
                  <a:pt x="2449773" y="2586251"/>
                </a:lnTo>
                <a:lnTo>
                  <a:pt x="2497540" y="2552131"/>
                </a:lnTo>
                <a:lnTo>
                  <a:pt x="2634018" y="2408830"/>
                </a:lnTo>
                <a:lnTo>
                  <a:pt x="2756847" y="2279176"/>
                </a:lnTo>
                <a:cubicBezTo>
                  <a:pt x="2814315" y="2250442"/>
                  <a:pt x="2797052" y="2266267"/>
                  <a:pt x="2818262" y="2245057"/>
                </a:cubicBezTo>
                <a:lnTo>
                  <a:pt x="2961564" y="2169994"/>
                </a:lnTo>
                <a:lnTo>
                  <a:pt x="3084394" y="2088107"/>
                </a:lnTo>
                <a:cubicBezTo>
                  <a:pt x="3100316" y="2076734"/>
                  <a:pt x="3115880" y="2064842"/>
                  <a:pt x="3132161" y="2053988"/>
                </a:cubicBezTo>
                <a:cubicBezTo>
                  <a:pt x="3143197" y="2046631"/>
                  <a:pt x="3166280" y="2033516"/>
                  <a:pt x="3166280" y="2033516"/>
                </a:cubicBezTo>
                <a:lnTo>
                  <a:pt x="3309582" y="1869743"/>
                </a:lnTo>
                <a:lnTo>
                  <a:pt x="3411940" y="1781033"/>
                </a:lnTo>
                <a:lnTo>
                  <a:pt x="3753134" y="1439839"/>
                </a:lnTo>
                <a:cubicBezTo>
                  <a:pt x="3773606" y="1430740"/>
                  <a:pt x="3794512" y="1422562"/>
                  <a:pt x="3814549" y="1412543"/>
                </a:cubicBezTo>
                <a:cubicBezTo>
                  <a:pt x="3821885" y="1408875"/>
                  <a:pt x="3827988" y="1403115"/>
                  <a:pt x="3835021" y="1398895"/>
                </a:cubicBezTo>
                <a:cubicBezTo>
                  <a:pt x="3839382" y="1396278"/>
                  <a:pt x="3844119" y="1394346"/>
                  <a:pt x="3848668" y="1392072"/>
                </a:cubicBezTo>
                <a:lnTo>
                  <a:pt x="3957850" y="1235122"/>
                </a:lnTo>
                <a:lnTo>
                  <a:pt x="4060209" y="866633"/>
                </a:lnTo>
                <a:lnTo>
                  <a:pt x="4155743" y="661916"/>
                </a:lnTo>
                <a:lnTo>
                  <a:pt x="4292221" y="498143"/>
                </a:lnTo>
                <a:cubicBezTo>
                  <a:pt x="4332925" y="469069"/>
                  <a:pt x="4328048" y="463739"/>
                  <a:pt x="4367283" y="457200"/>
                </a:cubicBezTo>
                <a:cubicBezTo>
                  <a:pt x="4371770" y="456452"/>
                  <a:pt x="4376382" y="457200"/>
                  <a:pt x="4380931" y="457200"/>
                </a:cubicBezTo>
                <a:lnTo>
                  <a:pt x="4455994" y="388961"/>
                </a:lnTo>
                <a:lnTo>
                  <a:pt x="4599295" y="313898"/>
                </a:lnTo>
                <a:lnTo>
                  <a:pt x="4749421" y="245660"/>
                </a:lnTo>
                <a:lnTo>
                  <a:pt x="4749421" y="0"/>
                </a:lnTo>
                <a:lnTo>
                  <a:pt x="4544704" y="40943"/>
                </a:lnTo>
                <a:close/>
              </a:path>
            </a:pathLst>
          </a:custGeom>
          <a:solidFill>
            <a:schemeClr val="accent5">
              <a:lumMod val="60000"/>
              <a:lumOff val="40000"/>
              <a:alpha val="5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205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9060" t="13522" r="27595" b="3513"/>
          <a:stretch/>
        </p:blipFill>
        <p:spPr bwMode="auto">
          <a:xfrm>
            <a:off x="192319" y="1896256"/>
            <a:ext cx="4752001" cy="48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4213" y="3623362"/>
            <a:ext cx="3960439" cy="289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4213" y="1916832"/>
            <a:ext cx="3960440" cy="144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下矢印 1"/>
          <p:cNvSpPr/>
          <p:nvPr/>
        </p:nvSpPr>
        <p:spPr>
          <a:xfrm>
            <a:off x="5546162" y="3408266"/>
            <a:ext cx="524437" cy="432217"/>
          </a:xfrm>
          <a:prstGeom prst="downArrow">
            <a:avLst/>
          </a:prstGeom>
          <a:solidFill>
            <a:srgbClr val="FFC000"/>
          </a:solidFill>
          <a:ln w="6350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5040801" y="3281743"/>
            <a:ext cx="4067262" cy="151465"/>
          </a:xfrm>
          <a:custGeom>
            <a:avLst/>
            <a:gdLst>
              <a:gd name="connsiteX0" fmla="*/ 0 w 4128825"/>
              <a:gd name="connsiteY0" fmla="*/ 67317 h 151465"/>
              <a:gd name="connsiteX1" fmla="*/ 1795141 w 4128825"/>
              <a:gd name="connsiteY1" fmla="*/ 67317 h 151465"/>
              <a:gd name="connsiteX2" fmla="*/ 1795141 w 4128825"/>
              <a:gd name="connsiteY2" fmla="*/ 0 h 151465"/>
              <a:gd name="connsiteX3" fmla="*/ 2328074 w 4128825"/>
              <a:gd name="connsiteY3" fmla="*/ 151465 h 151465"/>
              <a:gd name="connsiteX4" fmla="*/ 2328074 w 4128825"/>
              <a:gd name="connsiteY4" fmla="*/ 72927 h 151465"/>
              <a:gd name="connsiteX5" fmla="*/ 4128825 w 4128825"/>
              <a:gd name="connsiteY5" fmla="*/ 72927 h 15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8825" h="151465">
                <a:moveTo>
                  <a:pt x="0" y="67317"/>
                </a:moveTo>
                <a:lnTo>
                  <a:pt x="1795141" y="67317"/>
                </a:lnTo>
                <a:lnTo>
                  <a:pt x="1795141" y="0"/>
                </a:lnTo>
                <a:lnTo>
                  <a:pt x="2328074" y="151465"/>
                </a:lnTo>
                <a:lnTo>
                  <a:pt x="2328074" y="72927"/>
                </a:lnTo>
                <a:lnTo>
                  <a:pt x="4128825" y="72927"/>
                </a:lnTo>
              </a:path>
            </a:pathLst>
          </a:cu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7151368" y="3828294"/>
            <a:ext cx="1656184" cy="276999"/>
          </a:xfrm>
          <a:prstGeom prst="rect">
            <a:avLst/>
          </a:prstGeom>
          <a:noFill/>
        </p:spPr>
        <p:txBody>
          <a:bodyPr wrap="square" rtlCol="0">
            <a:spAutoFit/>
          </a:bodyPr>
          <a:lstStyle/>
          <a:p>
            <a:r>
              <a:rPr kumimoji="1" lang="ja-JP" altLang="en-US" sz="1200" dirty="0">
                <a:latin typeface="+mn-ea"/>
              </a:rPr>
              <a:t>相関係数＝</a:t>
            </a:r>
            <a:r>
              <a:rPr kumimoji="1" lang="en-US" altLang="ja-JP" sz="1200" dirty="0">
                <a:latin typeface="+mn-ea"/>
              </a:rPr>
              <a:t>0.93255</a:t>
            </a:r>
            <a:endParaRPr kumimoji="1" lang="ja-JP" altLang="en-US" sz="1200" dirty="0">
              <a:latin typeface="+mn-ea"/>
            </a:endParaRPr>
          </a:p>
        </p:txBody>
      </p:sp>
      <p:grpSp>
        <p:nvGrpSpPr>
          <p:cNvPr id="2052" name="グループ化 2051"/>
          <p:cNvGrpSpPr/>
          <p:nvPr/>
        </p:nvGrpSpPr>
        <p:grpSpPr>
          <a:xfrm>
            <a:off x="2686340" y="1890215"/>
            <a:ext cx="2265861" cy="880473"/>
            <a:chOff x="3072063" y="917371"/>
            <a:chExt cx="2265861" cy="880473"/>
          </a:xfrm>
        </p:grpSpPr>
        <p:sp>
          <p:nvSpPr>
            <p:cNvPr id="2049" name="正方形/長方形 2048"/>
            <p:cNvSpPr/>
            <p:nvPr/>
          </p:nvSpPr>
          <p:spPr>
            <a:xfrm>
              <a:off x="3131839" y="1088739"/>
              <a:ext cx="2168823" cy="709105"/>
            </a:xfrm>
            <a:prstGeom prst="rect">
              <a:avLst/>
            </a:prstGeom>
            <a:solidFill>
              <a:schemeClr val="bg1"/>
            </a:solid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2" name="直線コネクタ 11"/>
            <p:cNvCxnSpPr/>
            <p:nvPr/>
          </p:nvCxnSpPr>
          <p:spPr>
            <a:xfrm>
              <a:off x="3491848" y="1475104"/>
              <a:ext cx="28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496675" y="1581251"/>
              <a:ext cx="28800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492103" y="1684439"/>
              <a:ext cx="288000" cy="0"/>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3784675" y="1160748"/>
              <a:ext cx="851515" cy="215444"/>
            </a:xfrm>
            <a:prstGeom prst="rect">
              <a:avLst/>
            </a:prstGeom>
            <a:noFill/>
          </p:spPr>
          <p:txBody>
            <a:bodyPr wrap="none" rtlCol="0">
              <a:spAutoFit/>
            </a:bodyPr>
            <a:lstStyle/>
            <a:p>
              <a:r>
                <a:rPr kumimoji="1" lang="ja-JP" altLang="en-US" sz="800" dirty="0"/>
                <a:t>チェックポイント</a:t>
              </a:r>
            </a:p>
          </p:txBody>
        </p:sp>
        <p:cxnSp>
          <p:nvCxnSpPr>
            <p:cNvPr id="27" name="直線コネクタ 26"/>
            <p:cNvCxnSpPr/>
            <p:nvPr/>
          </p:nvCxnSpPr>
          <p:spPr>
            <a:xfrm>
              <a:off x="3203972" y="1268760"/>
              <a:ext cx="575940" cy="0"/>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9" name="円/楕円 28"/>
            <p:cNvSpPr>
              <a:spLocks noChangeAspect="1"/>
            </p:cNvSpPr>
            <p:nvPr/>
          </p:nvSpPr>
          <p:spPr>
            <a:xfrm>
              <a:off x="3383868" y="1160748"/>
              <a:ext cx="216024" cy="216024"/>
            </a:xfrm>
            <a:prstGeom prst="ellipse">
              <a:avLst/>
            </a:prstGeom>
            <a:no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3397820" y="1268760"/>
              <a:ext cx="188119" cy="92333"/>
            </a:xfrm>
            <a:prstGeom prst="rect">
              <a:avLst/>
            </a:prstGeom>
            <a:noFill/>
          </p:spPr>
          <p:txBody>
            <a:bodyPr wrap="none" lIns="36000" tIns="0" rIns="36000" bIns="0" rtlCol="0" anchor="ctr" anchorCtr="0">
              <a:spAutoFit/>
            </a:bodyPr>
            <a:lstStyle/>
            <a:p>
              <a:r>
                <a:rPr kumimoji="1" lang="en-US" altLang="ja-JP" sz="600" dirty="0"/>
                <a:t>000</a:t>
              </a:r>
              <a:endParaRPr kumimoji="1" lang="ja-JP" altLang="en-US" sz="600" dirty="0"/>
            </a:p>
          </p:txBody>
        </p:sp>
        <p:sp>
          <p:nvSpPr>
            <p:cNvPr id="34" name="テキスト ボックス 33"/>
            <p:cNvSpPr txBox="1"/>
            <p:nvPr/>
          </p:nvSpPr>
          <p:spPr>
            <a:xfrm>
              <a:off x="3397819" y="1176427"/>
              <a:ext cx="188119" cy="92333"/>
            </a:xfrm>
            <a:prstGeom prst="rect">
              <a:avLst/>
            </a:prstGeom>
            <a:noFill/>
          </p:spPr>
          <p:txBody>
            <a:bodyPr wrap="none" lIns="36000" tIns="0" rIns="36000" bIns="0" rtlCol="0" anchor="ctr" anchorCtr="0">
              <a:spAutoFit/>
            </a:bodyPr>
            <a:lstStyle/>
            <a:p>
              <a:r>
                <a:rPr kumimoji="1" lang="en-US" altLang="ja-JP" sz="600" dirty="0"/>
                <a:t>000</a:t>
              </a:r>
              <a:endParaRPr kumimoji="1" lang="ja-JP" altLang="en-US" sz="600" dirty="0"/>
            </a:p>
          </p:txBody>
        </p:sp>
        <p:sp>
          <p:nvSpPr>
            <p:cNvPr id="35" name="テキスト ボックス 34"/>
            <p:cNvSpPr txBox="1"/>
            <p:nvPr/>
          </p:nvSpPr>
          <p:spPr>
            <a:xfrm>
              <a:off x="4542513" y="1128105"/>
              <a:ext cx="795411" cy="276999"/>
            </a:xfrm>
            <a:prstGeom prst="rect">
              <a:avLst/>
            </a:prstGeom>
            <a:noFill/>
          </p:spPr>
          <p:txBody>
            <a:bodyPr wrap="none" rtlCol="0">
              <a:spAutoFit/>
            </a:bodyPr>
            <a:lstStyle/>
            <a:p>
              <a:r>
                <a:rPr lang="ja-JP" altLang="en-US" sz="600" dirty="0">
                  <a:latin typeface="+mj-ea"/>
                  <a:ea typeface="+mj-ea"/>
                </a:rPr>
                <a:t>上段：現況再現</a:t>
              </a:r>
              <a:endParaRPr lang="en-US" altLang="ja-JP" sz="600" dirty="0">
                <a:latin typeface="+mj-ea"/>
                <a:ea typeface="+mj-ea"/>
              </a:endParaRPr>
            </a:p>
            <a:p>
              <a:r>
                <a:rPr kumimoji="1" lang="ja-JP" altLang="en-US" sz="600" dirty="0">
                  <a:latin typeface="+mj-ea"/>
                  <a:ea typeface="+mj-ea"/>
                </a:rPr>
                <a:t>下段：Ｈ</a:t>
              </a:r>
              <a:r>
                <a:rPr kumimoji="1" lang="en-US" altLang="ja-JP" sz="600" dirty="0">
                  <a:latin typeface="+mj-ea"/>
                  <a:ea typeface="+mj-ea"/>
                </a:rPr>
                <a:t>17</a:t>
              </a:r>
              <a:r>
                <a:rPr kumimoji="1" lang="ja-JP" altLang="en-US" sz="600" dirty="0">
                  <a:latin typeface="+mj-ea"/>
                  <a:ea typeface="+mj-ea"/>
                </a:rPr>
                <a:t>センサス</a:t>
              </a:r>
            </a:p>
          </p:txBody>
        </p:sp>
        <p:sp>
          <p:nvSpPr>
            <p:cNvPr id="30" name="左中かっこ 29"/>
            <p:cNvSpPr/>
            <p:nvPr/>
          </p:nvSpPr>
          <p:spPr>
            <a:xfrm>
              <a:off x="4585717" y="1189509"/>
              <a:ext cx="50007" cy="167804"/>
            </a:xfrm>
            <a:prstGeom prst="leftBrace">
              <a:avLst>
                <a:gd name="adj1" fmla="val 24771"/>
                <a:gd name="adj2" fmla="val 50000"/>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 name="テキスト ボックス 38"/>
            <p:cNvSpPr txBox="1"/>
            <p:nvPr/>
          </p:nvSpPr>
          <p:spPr>
            <a:xfrm>
              <a:off x="3783965" y="1375076"/>
              <a:ext cx="633507" cy="200055"/>
            </a:xfrm>
            <a:prstGeom prst="rect">
              <a:avLst/>
            </a:prstGeom>
            <a:noFill/>
          </p:spPr>
          <p:txBody>
            <a:bodyPr wrap="none" rtlCol="0">
              <a:spAutoFit/>
            </a:bodyPr>
            <a:lstStyle/>
            <a:p>
              <a:r>
                <a:rPr kumimoji="1" lang="ja-JP" altLang="en-US" sz="700" dirty="0">
                  <a:solidFill>
                    <a:srgbClr val="00B050"/>
                  </a:solidFill>
                </a:rPr>
                <a:t>再現性良好</a:t>
              </a:r>
            </a:p>
          </p:txBody>
        </p:sp>
        <p:sp>
          <p:nvSpPr>
            <p:cNvPr id="40" name="テキスト ボックス 39"/>
            <p:cNvSpPr txBox="1"/>
            <p:nvPr/>
          </p:nvSpPr>
          <p:spPr>
            <a:xfrm>
              <a:off x="3784675" y="1481223"/>
              <a:ext cx="1467068" cy="200055"/>
            </a:xfrm>
            <a:prstGeom prst="rect">
              <a:avLst/>
            </a:prstGeom>
            <a:noFill/>
          </p:spPr>
          <p:txBody>
            <a:bodyPr wrap="none" rtlCol="0">
              <a:spAutoFit/>
            </a:bodyPr>
            <a:lstStyle/>
            <a:p>
              <a:r>
                <a:rPr kumimoji="1" lang="ja-JP" altLang="en-US" sz="700" dirty="0">
                  <a:solidFill>
                    <a:srgbClr val="0000FF"/>
                  </a:solidFill>
                </a:rPr>
                <a:t>再現性やや低</a:t>
              </a:r>
              <a:r>
                <a:rPr kumimoji="1" lang="ja-JP" altLang="en-US" sz="600" dirty="0">
                  <a:solidFill>
                    <a:srgbClr val="0000FF"/>
                  </a:solidFill>
                </a:rPr>
                <a:t>（センサス＞現況再現）</a:t>
              </a:r>
            </a:p>
          </p:txBody>
        </p:sp>
        <p:sp>
          <p:nvSpPr>
            <p:cNvPr id="41" name="テキスト ボックス 40"/>
            <p:cNvSpPr txBox="1"/>
            <p:nvPr/>
          </p:nvSpPr>
          <p:spPr>
            <a:xfrm>
              <a:off x="3784675" y="1584411"/>
              <a:ext cx="1467068" cy="200055"/>
            </a:xfrm>
            <a:prstGeom prst="rect">
              <a:avLst/>
            </a:prstGeom>
            <a:noFill/>
          </p:spPr>
          <p:txBody>
            <a:bodyPr wrap="none" rtlCol="0">
              <a:spAutoFit/>
            </a:bodyPr>
            <a:lstStyle/>
            <a:p>
              <a:r>
                <a:rPr kumimoji="1" lang="ja-JP" altLang="en-US" sz="700" dirty="0">
                  <a:solidFill>
                    <a:srgbClr val="FF00FF"/>
                  </a:solidFill>
                </a:rPr>
                <a:t>再現性やや低</a:t>
              </a:r>
              <a:r>
                <a:rPr kumimoji="1" lang="ja-JP" altLang="en-US" sz="600" dirty="0">
                  <a:solidFill>
                    <a:srgbClr val="FF00FF"/>
                  </a:solidFill>
                </a:rPr>
                <a:t>（センサス＜現況再現）</a:t>
              </a:r>
            </a:p>
          </p:txBody>
        </p:sp>
        <p:sp>
          <p:nvSpPr>
            <p:cNvPr id="43" name="テキスト ボックス 42"/>
            <p:cNvSpPr txBox="1"/>
            <p:nvPr/>
          </p:nvSpPr>
          <p:spPr>
            <a:xfrm>
              <a:off x="3072063" y="917371"/>
              <a:ext cx="492443" cy="215444"/>
            </a:xfrm>
            <a:prstGeom prst="rect">
              <a:avLst/>
            </a:prstGeom>
            <a:noFill/>
          </p:spPr>
          <p:txBody>
            <a:bodyPr wrap="none" rtlCol="0">
              <a:spAutoFit/>
            </a:bodyPr>
            <a:lstStyle/>
            <a:p>
              <a:r>
                <a:rPr kumimoji="1" lang="en-US" altLang="ja-JP" sz="800" dirty="0">
                  <a:effectLst>
                    <a:glow rad="38100">
                      <a:schemeClr val="bg1"/>
                    </a:glow>
                  </a:effectLst>
                </a:rPr>
                <a:t>【</a:t>
              </a:r>
              <a:r>
                <a:rPr kumimoji="1" lang="ja-JP" altLang="en-US" sz="800" dirty="0">
                  <a:effectLst>
                    <a:glow rad="38100">
                      <a:schemeClr val="bg1"/>
                    </a:glow>
                  </a:effectLst>
                </a:rPr>
                <a:t>凡例</a:t>
              </a:r>
              <a:r>
                <a:rPr kumimoji="1" lang="en-US" altLang="ja-JP" sz="800" dirty="0">
                  <a:effectLst>
                    <a:glow rad="38100">
                      <a:schemeClr val="bg1"/>
                    </a:glow>
                  </a:effectLst>
                </a:rPr>
                <a:t>】</a:t>
              </a:r>
              <a:endParaRPr kumimoji="1" lang="ja-JP" altLang="en-US" sz="800" dirty="0">
                <a:effectLst>
                  <a:glow rad="38100">
                    <a:schemeClr val="bg1"/>
                  </a:glow>
                </a:effectLst>
              </a:endParaRPr>
            </a:p>
          </p:txBody>
        </p:sp>
      </p:grpSp>
      <p:sp>
        <p:nvSpPr>
          <p:cNvPr id="2053" name="円/楕円 2052"/>
          <p:cNvSpPr/>
          <p:nvPr/>
        </p:nvSpPr>
        <p:spPr>
          <a:xfrm rot="20566023">
            <a:off x="3165048" y="4122499"/>
            <a:ext cx="288032" cy="432048"/>
          </a:xfrm>
          <a:prstGeom prst="ellipse">
            <a:avLst/>
          </a:prstGeom>
          <a:noFill/>
          <a:ln w="31750">
            <a:solidFill>
              <a:srgbClr val="FF0000"/>
            </a:solidFill>
            <a:prstDash val="sysDot"/>
            <a:miter lim="800000"/>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円/楕円 45"/>
          <p:cNvSpPr/>
          <p:nvPr/>
        </p:nvSpPr>
        <p:spPr>
          <a:xfrm rot="21446820">
            <a:off x="1140445" y="3688667"/>
            <a:ext cx="288032" cy="632726"/>
          </a:xfrm>
          <a:prstGeom prst="ellipse">
            <a:avLst/>
          </a:prstGeom>
          <a:noFill/>
          <a:ln w="31750">
            <a:solidFill>
              <a:srgbClr val="FF0000"/>
            </a:solidFill>
            <a:prstDash val="sysDot"/>
            <a:miter lim="800000"/>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テキスト ボックス 46"/>
          <p:cNvSpPr txBox="1"/>
          <p:nvPr/>
        </p:nvSpPr>
        <p:spPr>
          <a:xfrm>
            <a:off x="3391740" y="4032549"/>
            <a:ext cx="825867" cy="246221"/>
          </a:xfrm>
          <a:prstGeom prst="rect">
            <a:avLst/>
          </a:prstGeom>
          <a:noFill/>
        </p:spPr>
        <p:txBody>
          <a:bodyPr wrap="none" rtlCol="0">
            <a:spAutoFit/>
          </a:bodyPr>
          <a:lstStyle/>
          <a:p>
            <a:r>
              <a:rPr kumimoji="1" lang="ja-JP" altLang="en-US" sz="1000" dirty="0">
                <a:solidFill>
                  <a:srgbClr val="FF0000"/>
                </a:solidFill>
                <a:effectLst>
                  <a:glow rad="38100">
                    <a:schemeClr val="bg1"/>
                  </a:glow>
                </a:effectLst>
              </a:rPr>
              <a:t>大日跨道橋</a:t>
            </a:r>
          </a:p>
        </p:txBody>
      </p:sp>
      <p:sp>
        <p:nvSpPr>
          <p:cNvPr id="48" name="テキスト ボックス 47"/>
          <p:cNvSpPr txBox="1"/>
          <p:nvPr/>
        </p:nvSpPr>
        <p:spPr>
          <a:xfrm>
            <a:off x="1439011" y="3816883"/>
            <a:ext cx="825867" cy="246221"/>
          </a:xfrm>
          <a:prstGeom prst="rect">
            <a:avLst/>
          </a:prstGeom>
          <a:noFill/>
        </p:spPr>
        <p:txBody>
          <a:bodyPr wrap="none" rtlCol="0">
            <a:spAutoFit/>
          </a:bodyPr>
          <a:lstStyle/>
          <a:p>
            <a:r>
              <a:rPr kumimoji="1" lang="ja-JP" altLang="en-US" sz="1000" dirty="0">
                <a:solidFill>
                  <a:srgbClr val="FF0000"/>
                </a:solidFill>
                <a:effectLst>
                  <a:glow rad="38100">
                    <a:schemeClr val="bg1"/>
                  </a:glow>
                </a:effectLst>
              </a:rPr>
              <a:t>江坂高架橋</a:t>
            </a:r>
          </a:p>
        </p:txBody>
      </p:sp>
      <p:sp>
        <p:nvSpPr>
          <p:cNvPr id="53" name="テキスト ボックス 52"/>
          <p:cNvSpPr txBox="1"/>
          <p:nvPr/>
        </p:nvSpPr>
        <p:spPr>
          <a:xfrm rot="19340404">
            <a:off x="1664593" y="4858954"/>
            <a:ext cx="463588" cy="207749"/>
          </a:xfrm>
          <a:prstGeom prst="rect">
            <a:avLst/>
          </a:prstGeom>
          <a:noFill/>
        </p:spPr>
        <p:txBody>
          <a:bodyPr wrap="none" rtlCol="0">
            <a:spAutoFit/>
          </a:bodyPr>
          <a:lstStyle/>
          <a:p>
            <a:r>
              <a:rPr kumimoji="1" lang="ja-JP" altLang="en-US" sz="750" dirty="0">
                <a:effectLst>
                  <a:glow rad="38100">
                    <a:schemeClr val="bg1"/>
                  </a:glow>
                </a:effectLst>
              </a:rPr>
              <a:t>←淀川</a:t>
            </a:r>
          </a:p>
        </p:txBody>
      </p:sp>
      <p:sp>
        <p:nvSpPr>
          <p:cNvPr id="54" name="テキスト ボックス 53"/>
          <p:cNvSpPr txBox="1"/>
          <p:nvPr/>
        </p:nvSpPr>
        <p:spPr>
          <a:xfrm rot="348519">
            <a:off x="1991227" y="6303826"/>
            <a:ext cx="784189" cy="207749"/>
          </a:xfrm>
          <a:prstGeom prst="rect">
            <a:avLst/>
          </a:prstGeom>
          <a:noFill/>
        </p:spPr>
        <p:txBody>
          <a:bodyPr wrap="none" rtlCol="0">
            <a:spAutoFit/>
          </a:bodyPr>
          <a:lstStyle/>
          <a:p>
            <a:r>
              <a:rPr kumimoji="1" lang="ja-JP" altLang="en-US" sz="750" dirty="0">
                <a:effectLst>
                  <a:glow rad="38100">
                    <a:schemeClr val="bg1"/>
                  </a:glow>
                </a:effectLst>
              </a:rPr>
              <a:t>阪高 東大阪線</a:t>
            </a:r>
          </a:p>
        </p:txBody>
      </p:sp>
      <p:sp>
        <p:nvSpPr>
          <p:cNvPr id="55" name="テキスト ボックス 54"/>
          <p:cNvSpPr txBox="1"/>
          <p:nvPr/>
        </p:nvSpPr>
        <p:spPr>
          <a:xfrm rot="21366764">
            <a:off x="3195069" y="5031540"/>
            <a:ext cx="280846" cy="669414"/>
          </a:xfrm>
          <a:prstGeom prst="rect">
            <a:avLst/>
          </a:prstGeom>
          <a:noFill/>
        </p:spPr>
        <p:txBody>
          <a:bodyPr wrap="none" rtlCol="0">
            <a:spAutoFit/>
          </a:bodyPr>
          <a:lstStyle/>
          <a:p>
            <a:r>
              <a:rPr kumimoji="1" lang="ja-JP" altLang="en-US" sz="750" dirty="0">
                <a:effectLst>
                  <a:glow rad="38100">
                    <a:schemeClr val="bg1"/>
                  </a:glow>
                </a:effectLst>
              </a:rPr>
              <a:t>中</a:t>
            </a:r>
            <a:endParaRPr kumimoji="1" lang="en-US" altLang="ja-JP" sz="750" dirty="0">
              <a:effectLst>
                <a:glow rad="38100">
                  <a:schemeClr val="bg1"/>
                </a:glow>
              </a:effectLst>
            </a:endParaRPr>
          </a:p>
          <a:p>
            <a:r>
              <a:rPr kumimoji="1" lang="ja-JP" altLang="en-US" sz="750" dirty="0">
                <a:effectLst>
                  <a:glow rad="38100">
                    <a:schemeClr val="bg1"/>
                  </a:glow>
                </a:effectLst>
              </a:rPr>
              <a:t>央</a:t>
            </a:r>
            <a:endParaRPr kumimoji="1" lang="en-US" altLang="ja-JP" sz="750" dirty="0">
              <a:effectLst>
                <a:glow rad="38100">
                  <a:schemeClr val="bg1"/>
                </a:glow>
              </a:effectLst>
            </a:endParaRPr>
          </a:p>
          <a:p>
            <a:r>
              <a:rPr kumimoji="1" lang="ja-JP" altLang="en-US" sz="750" dirty="0">
                <a:effectLst>
                  <a:glow rad="38100">
                    <a:schemeClr val="bg1"/>
                  </a:glow>
                </a:effectLst>
              </a:rPr>
              <a:t>環</a:t>
            </a:r>
            <a:endParaRPr kumimoji="1" lang="en-US" altLang="ja-JP" sz="750" dirty="0">
              <a:effectLst>
                <a:glow rad="38100">
                  <a:schemeClr val="bg1"/>
                </a:glow>
              </a:effectLst>
            </a:endParaRPr>
          </a:p>
          <a:p>
            <a:r>
              <a:rPr kumimoji="1" lang="ja-JP" altLang="en-US" sz="750" dirty="0">
                <a:effectLst>
                  <a:glow rad="38100">
                    <a:schemeClr val="bg1"/>
                  </a:glow>
                </a:effectLst>
              </a:rPr>
              <a:t>状</a:t>
            </a:r>
            <a:endParaRPr kumimoji="1" lang="en-US" altLang="ja-JP" sz="750" dirty="0">
              <a:effectLst>
                <a:glow rad="38100">
                  <a:schemeClr val="bg1"/>
                </a:glow>
              </a:effectLst>
            </a:endParaRPr>
          </a:p>
          <a:p>
            <a:r>
              <a:rPr kumimoji="1" lang="ja-JP" altLang="en-US" sz="750" dirty="0">
                <a:effectLst>
                  <a:glow rad="38100">
                    <a:schemeClr val="bg1"/>
                  </a:glow>
                </a:effectLst>
              </a:rPr>
              <a:t>線</a:t>
            </a:r>
          </a:p>
        </p:txBody>
      </p:sp>
      <p:sp>
        <p:nvSpPr>
          <p:cNvPr id="56" name="テキスト ボックス 55"/>
          <p:cNvSpPr txBox="1"/>
          <p:nvPr/>
        </p:nvSpPr>
        <p:spPr>
          <a:xfrm rot="19953866">
            <a:off x="3453179" y="4892368"/>
            <a:ext cx="280846" cy="438582"/>
          </a:xfrm>
          <a:prstGeom prst="rect">
            <a:avLst/>
          </a:prstGeom>
          <a:noFill/>
        </p:spPr>
        <p:txBody>
          <a:bodyPr wrap="none" rtlCol="0">
            <a:spAutoFit/>
          </a:bodyPr>
          <a:lstStyle/>
          <a:p>
            <a:r>
              <a:rPr kumimoji="1" lang="ja-JP" altLang="en-US" sz="750" dirty="0">
                <a:effectLst>
                  <a:glow rad="38100">
                    <a:schemeClr val="bg1"/>
                  </a:glow>
                </a:effectLst>
              </a:rPr>
              <a:t>近</a:t>
            </a:r>
            <a:endParaRPr kumimoji="1" lang="en-US" altLang="ja-JP" sz="750" dirty="0">
              <a:effectLst>
                <a:glow rad="38100">
                  <a:schemeClr val="bg1"/>
                </a:glow>
              </a:effectLst>
            </a:endParaRPr>
          </a:p>
          <a:p>
            <a:r>
              <a:rPr kumimoji="1" lang="ja-JP" altLang="en-US" sz="750" dirty="0">
                <a:effectLst>
                  <a:glow rad="38100">
                    <a:schemeClr val="bg1"/>
                  </a:glow>
                </a:effectLst>
              </a:rPr>
              <a:t>畿</a:t>
            </a:r>
            <a:endParaRPr kumimoji="1" lang="en-US" altLang="ja-JP" sz="750" dirty="0">
              <a:effectLst>
                <a:glow rad="38100">
                  <a:schemeClr val="bg1"/>
                </a:glow>
              </a:effectLst>
            </a:endParaRPr>
          </a:p>
          <a:p>
            <a:r>
              <a:rPr kumimoji="1" lang="ja-JP" altLang="en-US" sz="750" dirty="0">
                <a:effectLst>
                  <a:glow rad="38100">
                    <a:schemeClr val="bg1"/>
                  </a:glow>
                </a:effectLst>
              </a:rPr>
              <a:t>道</a:t>
            </a:r>
          </a:p>
        </p:txBody>
      </p:sp>
      <p:sp>
        <p:nvSpPr>
          <p:cNvPr id="57" name="テキスト ボックス 56"/>
          <p:cNvSpPr txBox="1"/>
          <p:nvPr/>
        </p:nvSpPr>
        <p:spPr>
          <a:xfrm rot="19201663">
            <a:off x="2628569" y="4429298"/>
            <a:ext cx="538930" cy="207749"/>
          </a:xfrm>
          <a:prstGeom prst="rect">
            <a:avLst/>
          </a:prstGeom>
          <a:noFill/>
        </p:spPr>
        <p:txBody>
          <a:bodyPr wrap="none" rtlCol="0">
            <a:spAutoFit/>
          </a:bodyPr>
          <a:lstStyle/>
          <a:p>
            <a:r>
              <a:rPr kumimoji="1" lang="ja-JP" altLang="en-US" sz="750" dirty="0">
                <a:effectLst>
                  <a:glow rad="38100">
                    <a:schemeClr val="bg1"/>
                  </a:glow>
                </a:effectLst>
              </a:rPr>
              <a:t>国道１号</a:t>
            </a:r>
          </a:p>
        </p:txBody>
      </p:sp>
      <p:sp>
        <p:nvSpPr>
          <p:cNvPr id="58" name="テキスト ボックス 57"/>
          <p:cNvSpPr txBox="1"/>
          <p:nvPr/>
        </p:nvSpPr>
        <p:spPr>
          <a:xfrm rot="18551615">
            <a:off x="1652737" y="3145529"/>
            <a:ext cx="569387" cy="207749"/>
          </a:xfrm>
          <a:prstGeom prst="rect">
            <a:avLst/>
          </a:prstGeom>
          <a:noFill/>
        </p:spPr>
        <p:txBody>
          <a:bodyPr wrap="none" rtlCol="0">
            <a:spAutoFit/>
          </a:bodyPr>
          <a:lstStyle/>
          <a:p>
            <a:r>
              <a:rPr kumimoji="1" lang="ja-JP" altLang="en-US" sz="750" dirty="0">
                <a:effectLst>
                  <a:glow rad="38100">
                    <a:schemeClr val="bg1"/>
                  </a:glow>
                </a:effectLst>
              </a:rPr>
              <a:t>名神高速</a:t>
            </a:r>
          </a:p>
        </p:txBody>
      </p:sp>
      <p:sp>
        <p:nvSpPr>
          <p:cNvPr id="59" name="テキスト ボックス 58"/>
          <p:cNvSpPr txBox="1"/>
          <p:nvPr/>
        </p:nvSpPr>
        <p:spPr>
          <a:xfrm rot="21407539">
            <a:off x="1788659" y="2350841"/>
            <a:ext cx="473206" cy="207749"/>
          </a:xfrm>
          <a:prstGeom prst="rect">
            <a:avLst/>
          </a:prstGeom>
          <a:noFill/>
        </p:spPr>
        <p:txBody>
          <a:bodyPr wrap="none" rtlCol="0">
            <a:spAutoFit/>
          </a:bodyPr>
          <a:lstStyle/>
          <a:p>
            <a:r>
              <a:rPr kumimoji="1" lang="ja-JP" altLang="en-US" sz="750" dirty="0">
                <a:effectLst>
                  <a:glow rad="38100">
                    <a:schemeClr val="bg1"/>
                  </a:glow>
                </a:effectLst>
              </a:rPr>
              <a:t>中国道</a:t>
            </a:r>
          </a:p>
        </p:txBody>
      </p:sp>
      <p:sp>
        <p:nvSpPr>
          <p:cNvPr id="60" name="テキスト ボックス 59"/>
          <p:cNvSpPr txBox="1"/>
          <p:nvPr/>
        </p:nvSpPr>
        <p:spPr>
          <a:xfrm rot="20162885">
            <a:off x="783231" y="4262929"/>
            <a:ext cx="338554" cy="553998"/>
          </a:xfrm>
          <a:prstGeom prst="rect">
            <a:avLst/>
          </a:prstGeom>
          <a:noFill/>
        </p:spPr>
        <p:txBody>
          <a:bodyPr wrap="none" rtlCol="0">
            <a:spAutoFit/>
          </a:bodyPr>
          <a:lstStyle/>
          <a:p>
            <a:pPr algn="ctr"/>
            <a:r>
              <a:rPr kumimoji="1" lang="ja-JP" altLang="en-US" sz="750" dirty="0">
                <a:effectLst>
                  <a:glow rad="38100">
                    <a:schemeClr val="bg1"/>
                  </a:glow>
                </a:effectLst>
              </a:rPr>
              <a:t>国</a:t>
            </a:r>
            <a:endParaRPr kumimoji="1" lang="en-US" altLang="ja-JP" sz="750" dirty="0">
              <a:effectLst>
                <a:glow rad="38100">
                  <a:schemeClr val="bg1"/>
                </a:glow>
              </a:effectLst>
            </a:endParaRPr>
          </a:p>
          <a:p>
            <a:pPr algn="ctr"/>
            <a:r>
              <a:rPr kumimoji="1" lang="ja-JP" altLang="en-US" sz="750" dirty="0">
                <a:effectLst>
                  <a:glow rad="38100">
                    <a:schemeClr val="bg1"/>
                  </a:glow>
                </a:effectLst>
              </a:rPr>
              <a:t>道</a:t>
            </a:r>
            <a:endParaRPr kumimoji="1" lang="en-US" altLang="ja-JP" sz="750" dirty="0">
              <a:effectLst>
                <a:glow rad="38100">
                  <a:schemeClr val="bg1"/>
                </a:glow>
              </a:effectLst>
            </a:endParaRPr>
          </a:p>
          <a:p>
            <a:pPr algn="ctr"/>
            <a:r>
              <a:rPr lang="en-US" altLang="ja-JP" sz="750" dirty="0">
                <a:effectLst>
                  <a:glow rad="38100">
                    <a:schemeClr val="bg1"/>
                  </a:glow>
                </a:effectLst>
                <a:latin typeface="+mj-ea"/>
                <a:ea typeface="+mj-ea"/>
              </a:rPr>
              <a:t>176</a:t>
            </a:r>
          </a:p>
          <a:p>
            <a:pPr algn="ctr"/>
            <a:r>
              <a:rPr kumimoji="1" lang="ja-JP" altLang="en-US" sz="750" dirty="0">
                <a:effectLst>
                  <a:glow rad="38100">
                    <a:schemeClr val="bg1"/>
                  </a:glow>
                </a:effectLst>
              </a:rPr>
              <a:t>号</a:t>
            </a:r>
          </a:p>
        </p:txBody>
      </p:sp>
      <p:sp>
        <p:nvSpPr>
          <p:cNvPr id="61" name="テキスト ボックス 60"/>
          <p:cNvSpPr txBox="1"/>
          <p:nvPr/>
        </p:nvSpPr>
        <p:spPr>
          <a:xfrm rot="60000">
            <a:off x="2788725" y="5185017"/>
            <a:ext cx="328936" cy="553998"/>
          </a:xfrm>
          <a:prstGeom prst="rect">
            <a:avLst/>
          </a:prstGeom>
          <a:noFill/>
        </p:spPr>
        <p:txBody>
          <a:bodyPr wrap="none" rtlCol="0">
            <a:spAutoFit/>
          </a:bodyPr>
          <a:lstStyle/>
          <a:p>
            <a:pPr algn="ctr"/>
            <a:r>
              <a:rPr kumimoji="1" lang="ja-JP" altLang="en-US" sz="750" dirty="0">
                <a:effectLst>
                  <a:glow rad="38100">
                    <a:schemeClr val="bg1"/>
                  </a:glow>
                </a:effectLst>
              </a:rPr>
              <a:t>国</a:t>
            </a:r>
            <a:endParaRPr kumimoji="1" lang="en-US" altLang="ja-JP" sz="750" dirty="0">
              <a:effectLst>
                <a:glow rad="38100">
                  <a:schemeClr val="bg1"/>
                </a:glow>
              </a:effectLst>
            </a:endParaRPr>
          </a:p>
          <a:p>
            <a:pPr algn="ctr"/>
            <a:r>
              <a:rPr kumimoji="1" lang="ja-JP" altLang="en-US" sz="750" dirty="0">
                <a:effectLst>
                  <a:glow rad="38100">
                    <a:schemeClr val="bg1"/>
                  </a:glow>
                </a:effectLst>
              </a:rPr>
              <a:t>道</a:t>
            </a:r>
            <a:endParaRPr kumimoji="1" lang="en-US" altLang="ja-JP" sz="750" dirty="0">
              <a:effectLst>
                <a:glow rad="38100">
                  <a:schemeClr val="bg1"/>
                </a:glow>
              </a:effectLst>
            </a:endParaRPr>
          </a:p>
          <a:p>
            <a:pPr algn="ctr"/>
            <a:r>
              <a:rPr lang="en-US" altLang="ja-JP" sz="750" dirty="0">
                <a:effectLst>
                  <a:glow rad="38100">
                    <a:schemeClr val="bg1"/>
                  </a:glow>
                </a:effectLst>
                <a:latin typeface="+mj-ea"/>
                <a:ea typeface="+mj-ea"/>
              </a:rPr>
              <a:t>476</a:t>
            </a:r>
          </a:p>
          <a:p>
            <a:pPr algn="ctr"/>
            <a:r>
              <a:rPr kumimoji="1" lang="ja-JP" altLang="en-US" sz="750" dirty="0">
                <a:effectLst>
                  <a:glow rad="38100">
                    <a:schemeClr val="bg1"/>
                  </a:glow>
                </a:effectLst>
              </a:rPr>
              <a:t>号</a:t>
            </a:r>
          </a:p>
        </p:txBody>
      </p:sp>
      <p:sp>
        <p:nvSpPr>
          <p:cNvPr id="62" name="テキスト ボックス 61"/>
          <p:cNvSpPr txBox="1"/>
          <p:nvPr/>
        </p:nvSpPr>
        <p:spPr>
          <a:xfrm>
            <a:off x="1105034" y="5796254"/>
            <a:ext cx="492443" cy="276999"/>
          </a:xfrm>
          <a:prstGeom prst="rect">
            <a:avLst/>
          </a:prstGeom>
          <a:noFill/>
        </p:spPr>
        <p:txBody>
          <a:bodyPr wrap="none" rtlCol="0">
            <a:spAutoFit/>
          </a:bodyPr>
          <a:lstStyle/>
          <a:p>
            <a:r>
              <a:rPr kumimoji="1" lang="ja-JP" altLang="en-US" sz="1200" dirty="0">
                <a:solidFill>
                  <a:schemeClr val="bg1">
                    <a:lumMod val="50000"/>
                  </a:schemeClr>
                </a:solidFill>
                <a:effectLst>
                  <a:glow rad="38100">
                    <a:schemeClr val="bg1"/>
                  </a:glow>
                </a:effectLst>
              </a:rPr>
              <a:t>梅田</a:t>
            </a:r>
          </a:p>
        </p:txBody>
      </p:sp>
      <p:sp>
        <p:nvSpPr>
          <p:cNvPr id="63" name="テキスト ボックス 62"/>
          <p:cNvSpPr txBox="1"/>
          <p:nvPr/>
        </p:nvSpPr>
        <p:spPr>
          <a:xfrm>
            <a:off x="1208534" y="4539928"/>
            <a:ext cx="646331" cy="276999"/>
          </a:xfrm>
          <a:prstGeom prst="rect">
            <a:avLst/>
          </a:prstGeom>
          <a:noFill/>
        </p:spPr>
        <p:txBody>
          <a:bodyPr wrap="none" rtlCol="0">
            <a:spAutoFit/>
          </a:bodyPr>
          <a:lstStyle/>
          <a:p>
            <a:r>
              <a:rPr kumimoji="1" lang="ja-JP" altLang="en-US" sz="1200" dirty="0">
                <a:solidFill>
                  <a:schemeClr val="bg1">
                    <a:lumMod val="50000"/>
                  </a:schemeClr>
                </a:solidFill>
                <a:effectLst>
                  <a:glow rad="38100">
                    <a:schemeClr val="bg1"/>
                  </a:glow>
                </a:effectLst>
              </a:rPr>
              <a:t>新大阪</a:t>
            </a:r>
          </a:p>
        </p:txBody>
      </p:sp>
      <p:sp>
        <p:nvSpPr>
          <p:cNvPr id="64" name="テキスト ボックス 63"/>
          <p:cNvSpPr txBox="1"/>
          <p:nvPr/>
        </p:nvSpPr>
        <p:spPr>
          <a:xfrm>
            <a:off x="2706971" y="4647387"/>
            <a:ext cx="492443" cy="276999"/>
          </a:xfrm>
          <a:prstGeom prst="rect">
            <a:avLst/>
          </a:prstGeom>
          <a:noFill/>
        </p:spPr>
        <p:txBody>
          <a:bodyPr wrap="none" rtlCol="0">
            <a:spAutoFit/>
          </a:bodyPr>
          <a:lstStyle/>
          <a:p>
            <a:r>
              <a:rPr kumimoji="1" lang="ja-JP" altLang="en-US" sz="1200" dirty="0">
                <a:solidFill>
                  <a:schemeClr val="bg1">
                    <a:lumMod val="50000"/>
                  </a:schemeClr>
                </a:solidFill>
                <a:effectLst>
                  <a:glow rad="38100">
                    <a:schemeClr val="bg1"/>
                  </a:glow>
                </a:effectLst>
              </a:rPr>
              <a:t>守口</a:t>
            </a:r>
          </a:p>
        </p:txBody>
      </p:sp>
      <p:sp>
        <p:nvSpPr>
          <p:cNvPr id="65" name="テキスト ボックス 64"/>
          <p:cNvSpPr txBox="1"/>
          <p:nvPr/>
        </p:nvSpPr>
        <p:spPr>
          <a:xfrm>
            <a:off x="3464023" y="4771673"/>
            <a:ext cx="492443" cy="276999"/>
          </a:xfrm>
          <a:prstGeom prst="rect">
            <a:avLst/>
          </a:prstGeom>
          <a:noFill/>
        </p:spPr>
        <p:txBody>
          <a:bodyPr wrap="none" rtlCol="0">
            <a:spAutoFit/>
          </a:bodyPr>
          <a:lstStyle/>
          <a:p>
            <a:r>
              <a:rPr kumimoji="1" lang="ja-JP" altLang="en-US" sz="1200" dirty="0">
                <a:solidFill>
                  <a:schemeClr val="bg1">
                    <a:lumMod val="50000"/>
                  </a:schemeClr>
                </a:solidFill>
                <a:effectLst>
                  <a:glow rad="38100">
                    <a:schemeClr val="bg1"/>
                  </a:glow>
                </a:effectLst>
              </a:rPr>
              <a:t>門真</a:t>
            </a:r>
          </a:p>
        </p:txBody>
      </p:sp>
      <p:sp>
        <p:nvSpPr>
          <p:cNvPr id="66" name="テキスト ボックス 65"/>
          <p:cNvSpPr txBox="1"/>
          <p:nvPr/>
        </p:nvSpPr>
        <p:spPr>
          <a:xfrm>
            <a:off x="2460750" y="2963118"/>
            <a:ext cx="492443" cy="276999"/>
          </a:xfrm>
          <a:prstGeom prst="rect">
            <a:avLst/>
          </a:prstGeom>
          <a:noFill/>
        </p:spPr>
        <p:txBody>
          <a:bodyPr wrap="none" rtlCol="0">
            <a:spAutoFit/>
          </a:bodyPr>
          <a:lstStyle/>
          <a:p>
            <a:r>
              <a:rPr kumimoji="1" lang="ja-JP" altLang="en-US" sz="1200" dirty="0">
                <a:solidFill>
                  <a:schemeClr val="bg1">
                    <a:lumMod val="50000"/>
                  </a:schemeClr>
                </a:solidFill>
                <a:effectLst>
                  <a:glow rad="38100">
                    <a:schemeClr val="bg1"/>
                  </a:glow>
                </a:effectLst>
              </a:rPr>
              <a:t>摂津</a:t>
            </a:r>
          </a:p>
        </p:txBody>
      </p:sp>
      <p:sp>
        <p:nvSpPr>
          <p:cNvPr id="67" name="テキスト ボックス 66"/>
          <p:cNvSpPr txBox="1"/>
          <p:nvPr/>
        </p:nvSpPr>
        <p:spPr>
          <a:xfrm>
            <a:off x="3802981" y="6002725"/>
            <a:ext cx="646331" cy="276999"/>
          </a:xfrm>
          <a:prstGeom prst="rect">
            <a:avLst/>
          </a:prstGeom>
          <a:noFill/>
        </p:spPr>
        <p:txBody>
          <a:bodyPr wrap="none" rtlCol="0">
            <a:spAutoFit/>
          </a:bodyPr>
          <a:lstStyle/>
          <a:p>
            <a:r>
              <a:rPr kumimoji="1" lang="ja-JP" altLang="en-US" sz="1200" dirty="0">
                <a:solidFill>
                  <a:schemeClr val="bg1">
                    <a:lumMod val="50000"/>
                  </a:schemeClr>
                </a:solidFill>
                <a:effectLst>
                  <a:glow rad="38100">
                    <a:schemeClr val="bg1"/>
                  </a:glow>
                </a:effectLst>
              </a:rPr>
              <a:t>東大阪</a:t>
            </a:r>
          </a:p>
        </p:txBody>
      </p:sp>
      <p:sp>
        <p:nvSpPr>
          <p:cNvPr id="68" name="テキスト ボックス 67"/>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71" name="テキスト ボックス 70"/>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１．現況モデルの構築</a:t>
            </a:r>
            <a:endParaRPr kumimoji="1" lang="ja-JP" altLang="en-US" dirty="0"/>
          </a:p>
        </p:txBody>
      </p:sp>
      <p:sp>
        <p:nvSpPr>
          <p:cNvPr id="72" name="テキスト ボックス 71"/>
          <p:cNvSpPr txBox="1"/>
          <p:nvPr/>
        </p:nvSpPr>
        <p:spPr>
          <a:xfrm>
            <a:off x="5089566" y="1613216"/>
            <a:ext cx="2506770" cy="253916"/>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050" dirty="0">
                <a:latin typeface="+mn-ea"/>
              </a:rPr>
              <a:t>Ｈ</a:t>
            </a:r>
            <a:r>
              <a:rPr kumimoji="1" lang="en-US" altLang="ja-JP" sz="1050" dirty="0">
                <a:latin typeface="+mn-ea"/>
              </a:rPr>
              <a:t>17</a:t>
            </a:r>
            <a:r>
              <a:rPr kumimoji="1" lang="ja-JP" altLang="en-US" sz="1050" dirty="0">
                <a:latin typeface="+mn-ea"/>
              </a:rPr>
              <a:t>センサスとの整合性確認</a:t>
            </a:r>
          </a:p>
        </p:txBody>
      </p:sp>
      <p:sp>
        <p:nvSpPr>
          <p:cNvPr id="74" name="テキスト ボックス 73"/>
          <p:cNvSpPr txBox="1"/>
          <p:nvPr/>
        </p:nvSpPr>
        <p:spPr>
          <a:xfrm>
            <a:off x="50823" y="620688"/>
            <a:ext cx="9015355" cy="523220"/>
          </a:xfrm>
          <a:prstGeom prst="rect">
            <a:avLst/>
          </a:prstGeom>
          <a:noFill/>
          <a:ln>
            <a:noFill/>
          </a:ln>
        </p:spPr>
        <p:txBody>
          <a:bodyPr wrap="square" rtlCol="0" anchor="ctr" anchorCtr="0">
            <a:spAutoFit/>
          </a:bodyPr>
          <a:lstStyle/>
          <a:p>
            <a:pPr marL="285750" indent="-285750">
              <a:buFont typeface="Wingdings" panose="05000000000000000000" pitchFamily="2" charset="2"/>
              <a:buChar char="l"/>
            </a:pPr>
            <a:r>
              <a:rPr kumimoji="1" lang="ja-JP" altLang="en-US" sz="1400" dirty="0">
                <a:latin typeface="+mj-ea"/>
                <a:ea typeface="+mj-ea"/>
              </a:rPr>
              <a:t>施工パターン（施工時交通規制パターン）による広域的な交通影響を把握するため、交通量推計を実施</a:t>
            </a:r>
            <a:endParaRPr kumimoji="1" lang="en-US" altLang="ja-JP" sz="1400" dirty="0">
              <a:latin typeface="+mj-ea"/>
              <a:ea typeface="+mj-ea"/>
            </a:endParaRPr>
          </a:p>
          <a:p>
            <a:pPr marL="285750" indent="-285750">
              <a:buFont typeface="Wingdings" panose="05000000000000000000" pitchFamily="2" charset="2"/>
              <a:buChar char="l"/>
            </a:pPr>
            <a:r>
              <a:rPr kumimoji="1" lang="ja-JP" altLang="en-US" sz="1400" dirty="0">
                <a:latin typeface="+mj-ea"/>
                <a:ea typeface="+mj-ea"/>
              </a:rPr>
              <a:t>大阪府のネットワークデータを活用して江坂高架橋、大日跨道橋近郊エリアで相関係数</a:t>
            </a:r>
            <a:r>
              <a:rPr kumimoji="1" lang="en-US" altLang="ja-JP" sz="1400" dirty="0">
                <a:latin typeface="+mj-ea"/>
                <a:ea typeface="+mj-ea"/>
              </a:rPr>
              <a:t>0.9</a:t>
            </a:r>
            <a:r>
              <a:rPr kumimoji="1" lang="ja-JP" altLang="en-US" sz="1400" dirty="0">
                <a:latin typeface="+mj-ea"/>
                <a:ea typeface="+mj-ea"/>
              </a:rPr>
              <a:t>以上を確保　　　　　　　</a:t>
            </a:r>
            <a:r>
              <a:rPr kumimoji="1" lang="ja-JP" altLang="en-US" sz="1400" dirty="0"/>
              <a:t>　　　　　　　　　　　　　　　　　　　　　　　　　　　　　　　　　　　　　　　　　　　　　　　　　　　　　　　　　　　　　　　　　　　　　　　　　　　　　　　　　　　　　　　　　　　　　　　　　　　　　　　　　　　　　　　　　　　　　　　　　　　　　　　　　　　　　　　　　　　　　　　　　　　　　　　　　　　　　　　　　　　　　　　　　　　　　　　　　　　　　　　　　　　　　　　　　　　　　　　　　　　　　　　　　　　　　　　　　　　　　　　　　　　　　　　　　　　　　　　　　　　　　　　　　　　　　　　　　　　　　　　　　　　　　　　　　　　　　　　　　　　　　　　　　　　　　　　　　　　　　　　　　　　　　　　　　　　　　　　　　　　　　　　　　　　　　　　　　　　　　　　　　　　　　　　　　　　　　　　　　　　　　　　　　　　　　　　　　　　　　　　　　　　　　　　　　　　　　　　　　　　　　　　　　　　　　　　　　　　　　　　　　　　　　　　　　　　　　　　　　　　　　　　　　　　　　　　　　　　　　　　　　　　　　　　　　　　　　　　　　　　　　　　　　　　　　　　　　　　　　　　　　　　　　　　　　　　　　　　　　　　　　　　　　　　　　　　　　　　　　　　　　　　　　　　　　　　　　　　　　　　　　　　　　　　　　　　　　　　　　　　　　　　　　　　　　　　　　　　　　　　　　　　　　　　　　　　　　　　　　　　　　　　　　　　　　　　　　　　　　　　　　　　　　　　　　　　　　　　　　　　　　　　　　　　　　　　　　　　　　　　　　　　　　　　　　　　　　　　　　　　　　　　　　　　　　　　　　　　　　　　　　　　　　　　　　　　　　　　　　　　　　　　　　　　　　　　　　　　　　　　　　　　　　　　　　　　　　　　　　　　　　　　　　　　　　　　　　　　　　　　　　　　　　　　　　　　　　　　　　　　　　　　　　　　　　　　　　　　　　　　　　　　　　　　　　　　　　　　　　　　　　　　　　　　　　　　　　　　　　　　　　　　　　　　　　　　　　　　　　　　　　　　　　　　　　　　　　　　　　　　　　　　　　　　　　　　　　　　　　　　　　　　　　　　　　　　　　　　　　　　　　　　　　　　　　　　　　　　　　　　　　　　　　　　　　　　　　　　　　　　　　　　　　　　　　　　　　　　　　　　　　　　　　　　　　　　　　　　　　　　　　　　　　　　　　　　　　　　　　　　　　　　　　　　　　　　　　　　　　　　　　　　　　　　　　　　　　　　　　　　　　　　　　　　　　　　　　　　　　　　　　　　　　　　　　　　　　　　　　　　　　　　　　　　　　　　　　　　　　　　　　　　　　　　　　　　　　　　　　　　　　　　　　　　　　　　　　　　　　　　　　　　　　　　　　　　　　　　　　　　　　　　　　　　　　　　　　　　　　　　　　　　　　　　　　　　　　　　　　　　　　　　　　　　　　　　　　　　　　　　　　　　　　　　　　　　　　　　　　　　　　　　　　　　　　　　　　　　　　　　　　　　　　　　　　　　　　　　　　　　　　　　　　　　　　　　　　　　　　　　　　　　　　　　　　　　　　　　　　　　　　　　　　　　　　　　　　　　　　　　　　　　　　　　　　　　　　　　　　　　　　　　　　　　　　　　　　　　　　　　　　　　　　　　　　　　　　　　　　　　　　　　　　　　　　　　　　　　　　　　　　　　　　　　　　　　　　　　　　　　　　　　　　　　　　　　　　　　　　　　　　　　　　　　　　　　　　　　　　　　　　　　　　　　　　　　　　　　　　　　　　　　　　　　　　　　　　　　　　　　　　　　　　　　　　　　　　　　　　　　　　　　　　　　　　　　　　　　　　　　　　　　　　　　　　　　　　　　　　　　　　　　　　　　　　　　　　　　　　　　　　　　　　　　　　　　　　　　　　　　　　　　　　　　　　　　　　　　　　　　　　　　　　　　　　　　　　　　　　　　　　　　　　　　　　　　　　　　　　　　　　　　　　　　　　　　　　　　　　　　　　　　　　　　　　　　　　　　　　　　　　　　　　　　　　　　　　　　　　　　　　　　　　　　　　　　　　　　　　　　　　　　　　　　　　　　　　　　　　　　　　　　　　　　　　　　　　　　　　　　　　　　　　　　　　　　　　　　　　　　　　　　　　　　　　　　　　　　　　　　　　　　　　　　　　　　　　　　　　　　　　　　　　　　　　　　　　　　　　　　　　　　　　　　　　　　　　　　　　　　　　　　　　　　　　　　　　　　　　　　　　　　　　　　　　　　　　　　　　　　　　　　　　　　　　　　　　　　　　　　　　　　　　　　　　　　　　　　　　　　　　　　　　　　　　　　　　　　　　　　　　　　　　　　　　　　　　　　　　　　　　　　　　　　　　　　　　　　　　　　</a:t>
            </a:r>
          </a:p>
        </p:txBody>
      </p:sp>
      <p:sp>
        <p:nvSpPr>
          <p:cNvPr id="75" name="テキスト ボックス 74"/>
          <p:cNvSpPr txBox="1"/>
          <p:nvPr/>
        </p:nvSpPr>
        <p:spPr>
          <a:xfrm>
            <a:off x="466344" y="1143908"/>
            <a:ext cx="2506770" cy="577081"/>
          </a:xfrm>
          <a:prstGeom prst="rect">
            <a:avLst/>
          </a:prstGeom>
          <a:noFill/>
        </p:spPr>
        <p:txBody>
          <a:bodyPr wrap="square" rtlCol="0">
            <a:spAutoFit/>
          </a:bodyPr>
          <a:lstStyle/>
          <a:p>
            <a:r>
              <a:rPr kumimoji="1" lang="en-US" altLang="ja-JP" sz="1050" dirty="0">
                <a:latin typeface="+mn-ea"/>
              </a:rPr>
              <a:t>&lt;</a:t>
            </a:r>
            <a:r>
              <a:rPr kumimoji="1" lang="ja-JP" altLang="en-US" sz="1050" dirty="0">
                <a:latin typeface="+mn-ea"/>
              </a:rPr>
              <a:t>推計条件</a:t>
            </a:r>
            <a:r>
              <a:rPr kumimoji="1" lang="en-US" altLang="ja-JP" sz="1050" dirty="0">
                <a:latin typeface="+mn-ea"/>
              </a:rPr>
              <a:t>&gt;</a:t>
            </a:r>
          </a:p>
          <a:p>
            <a:pPr marL="171450" indent="-171450">
              <a:buFont typeface="Arial" panose="020B0604020202020204" pitchFamily="34" charset="0"/>
              <a:buChar char="•"/>
            </a:pPr>
            <a:r>
              <a:rPr lang="ja-JP" altLang="en-US" sz="1050" dirty="0">
                <a:latin typeface="+mn-ea"/>
              </a:rPr>
              <a:t>Ｈ</a:t>
            </a:r>
            <a:r>
              <a:rPr lang="en-US" altLang="ja-JP" sz="1050" dirty="0">
                <a:latin typeface="+mn-ea"/>
              </a:rPr>
              <a:t>17</a:t>
            </a:r>
            <a:r>
              <a:rPr lang="ja-JP" altLang="en-US" sz="1050" dirty="0">
                <a:latin typeface="+mn-ea"/>
              </a:rPr>
              <a:t>センサスベースＯＤデータ</a:t>
            </a:r>
            <a:endParaRPr lang="en-US" altLang="ja-JP" sz="1050" dirty="0">
              <a:latin typeface="+mn-ea"/>
            </a:endParaRPr>
          </a:p>
          <a:p>
            <a:pPr marL="171450" indent="-171450">
              <a:buFont typeface="Arial" panose="020B0604020202020204" pitchFamily="34" charset="0"/>
              <a:buChar char="•"/>
            </a:pPr>
            <a:r>
              <a:rPr kumimoji="1" lang="ja-JP" altLang="en-US" sz="1050" dirty="0">
                <a:latin typeface="+mn-ea"/>
              </a:rPr>
              <a:t>評価年次　Ｈ</a:t>
            </a:r>
            <a:r>
              <a:rPr kumimoji="1" lang="en-US" altLang="ja-JP" sz="1050" dirty="0">
                <a:latin typeface="+mn-ea"/>
              </a:rPr>
              <a:t>42</a:t>
            </a:r>
            <a:endParaRPr kumimoji="1" lang="ja-JP" altLang="en-US" sz="1050" dirty="0">
              <a:latin typeface="+mn-ea"/>
            </a:endParaRPr>
          </a:p>
        </p:txBody>
      </p:sp>
      <p:sp>
        <p:nvSpPr>
          <p:cNvPr id="70" name="テキスト ボックス 69"/>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51"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
        <p:nvSpPr>
          <p:cNvPr id="52" name="二等辺三角形 51"/>
          <p:cNvSpPr/>
          <p:nvPr/>
        </p:nvSpPr>
        <p:spPr>
          <a:xfrm rot="5400000">
            <a:off x="85438" y="6487725"/>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スライド番号プレースホルダー 2"/>
          <p:cNvSpPr>
            <a:spLocks noGrp="1"/>
          </p:cNvSpPr>
          <p:nvPr>
            <p:ph type="sldNum" sz="quarter" idx="12"/>
          </p:nvPr>
        </p:nvSpPr>
        <p:spPr>
          <a:xfrm>
            <a:off x="247438" y="6433725"/>
            <a:ext cx="180000" cy="216000"/>
          </a:xfrm>
          <a:solidFill>
            <a:schemeClr val="bg1"/>
          </a:solidFill>
        </p:spPr>
        <p:txBody>
          <a:bodyPr lIns="72000" tIns="36000" rIns="72000" bIns="36000" anchor="ctr" anchorCtr="1"/>
          <a:lstStyle/>
          <a:p>
            <a:pPr algn="ctr"/>
            <a:r>
              <a:rPr kumimoji="1" lang="en-US" altLang="ja-JP" dirty="0"/>
              <a:t>6</a:t>
            </a:r>
            <a:endParaRPr kumimoji="1" lang="ja-JP" altLang="en-US" dirty="0"/>
          </a:p>
        </p:txBody>
      </p:sp>
    </p:spTree>
    <p:extLst>
      <p:ext uri="{BB962C8B-B14F-4D97-AF65-F5344CB8AC3E}">
        <p14:creationId xmlns:p14="http://schemas.microsoft.com/office/powerpoint/2010/main" val="1152177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r="2434"/>
          <a:stretch/>
        </p:blipFill>
        <p:spPr>
          <a:xfrm>
            <a:off x="2751096" y="642688"/>
            <a:ext cx="6357408" cy="6041829"/>
          </a:xfrm>
          <a:prstGeom prst="rect">
            <a:avLst/>
          </a:prstGeom>
        </p:spPr>
      </p:pic>
      <p:sp>
        <p:nvSpPr>
          <p:cNvPr id="286" name="テキスト ボックス 285"/>
          <p:cNvSpPr txBox="1"/>
          <p:nvPr/>
        </p:nvSpPr>
        <p:spPr>
          <a:xfrm>
            <a:off x="0" y="-459432"/>
            <a:ext cx="8424936" cy="369332"/>
          </a:xfrm>
          <a:prstGeom prst="rect">
            <a:avLst/>
          </a:prstGeom>
          <a:noFill/>
          <a:ln>
            <a:noFill/>
          </a:ln>
        </p:spPr>
        <p:txBody>
          <a:bodyPr wrap="square" rtlCol="0" anchor="ctr" anchorCtr="0">
            <a:spAutoFit/>
          </a:bodyPr>
          <a:lstStyle/>
          <a:p>
            <a:r>
              <a:rPr lang="ja-JP" altLang="en-US" sz="1200" dirty="0"/>
              <a:t>●施工ケース別交通量変動図（大日跨道橋）</a:t>
            </a:r>
            <a:r>
              <a:rPr kumimoji="1" lang="ja-JP" altLang="en-US" sz="1200" dirty="0"/>
              <a:t>　　　　　　</a:t>
            </a:r>
            <a:r>
              <a:rPr kumimoji="1" lang="ja-JP" altLang="en-US" dirty="0"/>
              <a:t>　　　　　　　　　　　　　　　　　　　　　　　　　　　　　　　　　　　　　　　　　　　　　　　　　　　　　　　　　　　　　　　　　　　　　　　　　　　　　　　　　　　　　　　　　　　　　　　　　　　　　　　　　　　　　　　　　　　　　　　　　　　　　　　　　　　　　　　　　　　　　　　　　　　　　　　　　　　　　　　　　　　　　　　　　　　　　　　　　　　　　　　　　　　　　　　　　　　　　　　　　　　　　　　　　　　　　　　　　　　　　　　　　　　　　　　　　　　　　　　　　　　　　　　　　　　　　　　　　　　　　　　　　　　　　　　　　　　　　　　　　　　　　　　　　　　　　　　　　　　　　　　　　　　　　　　　　　　　　　　　　　　　　　　　　　　　　　　　　　　　　　　　　　　　　　　　　　　　　　　　　　　　　　　　　　　　　　　　　　　　　　　　　　　　　　　　　　　　　　　　　　　　　　　　　　　　　　　　　　　　　　　　　　　　　　　　　　　　　　　　　　　　　　　　　　　　　　　　　　　　　　　　　　　　　　　　　　　　　　　　　　　　　　　　　　　　　　　　　　　　　　　　　　　　　　　　　　　　　　　　　　　　　　　　　　　　　　　　　　　　　　　　　　　　　　　　　　　　　　　　　　　　　　　　　　　　　　　　　　　　　　　　　　　　　　　　　　　　　　　　　　　　　　　　　　　　　　　　　　　　　　　　　　　　　　　　　　　　　　　　　　　　　　　　　　　　　　　　　　　　　　　　　　　　　　　　　　　　　　　　　　　　　　　　　　　　　　　　　　　　　　　　　　　　　　　　　　　　　　　　　　　　　　　　　　　　　　　　　　　　　　　　　　　　　　　　　　　　　　　　　　　　　　　　　　　　　　　　　　　　　　　　　　　　　　　　　　　　　　　　　　　　　　　　　　　　　　　　　　　　　　　　　　　　　　　　　　　　　　　　　　　　　　　　　　　　　　　　　　　　　　　　　　　　　　　　　　　　　　　　　　　　　　　　　　　　　　　　　　　　　　　　　　　　　　　　　　　　　　　　　　　　　　　　　　　　　　　　　　　　　　　　　　　　　　　　　　　　　　　　　　　　　　　　　　　　　　　　　　　　　　　　　　　　　　　　　　　　　　　　　　　　　　　　　　　　　　　　　　　　　　　　　　　　　　　　　　　　　　　　　　　　　　　　　　　　　　　　　　　　　　　　　　　　　　　　　　　　　　　　　　　　　　　　　　　　　　　　　　　　　　　　　　　　　　　　　　　　　　　　　　　　　　　　　　　　　　　　　　　　　　　　　　　　　　　　　　　　　　　　　　　　　　　　　　　　　　　　　　　　　　　　　　　　　　　　　　　　　　　　　　　　　　　　　　　　　　　　　　　　　　　　　　　　　　　　　　　　　　　　　　　　　　　　　　　　　　　　　　　　　　　　　　　　　　　　　　　　　　　　　　　　　　　　　　　　　　　　　　　　　　　　　　　　　　　　　　　　　　　　　　　　　　　　　　　　　　　　　　　　　　　　　　　　　　　　　　　　　　　　　　　　　　　　　　　　　　　　　　　　　　　　　　　　　　　　　　　　　　　　　　　　　　　　　　　　　　　　　　　　　　　　　　　　　　　　　　　　　　　　　　　　　　　　　　　　　　　　　　　　　　　　　　　　　　　　　　　　　　　　　　　　　　　　　　　　　　　　　　　　　　　　　　　　　　　　　　　　　　　　　　　　　　　　　　　　　　　　　　　　　　　　　　　　　　　　　　　　　　　　　　　　　　　　　　　　　　　　　　　　　　　　　　　　　　　　　　　　　　　　　　　　　　　　　　　　　　　　　　　　　　　　　　　　　　　　　　　　　　　　　　　　　　　　　　　　　　　　　　　　　　　　　　　　　　　　　　　　　　　　　　　　　　　　　　　　　　　　　　　　　　　　　　　　　　　　　　　　　　　　　　　　　　　　　　　　　　　　　　　　　　　　　　　　　　　　　　　　　　　　　　　　　　　　　　　　　　　　　　　　　　　　　　　　　　　　　　　　　　　　　　　　　　　　　　　　　　　　　　　　　　　　　　　　　　　　　　　　　　　　　　　　　　　　　　　　　　　　　　　　　　　　　　　　　　　　　　　　　　　　　　　　　　　　　　　　　　　　　　　　　　　　　　　　　　　　　　　　　　　　　　　　　　　　　　　　　　　　　　　　　　　　　　　　　　　　　　　　　　　　　　　　　　　　　　　　　　　　　　　　　　　　　　　　　　　　　　　　　　　　　　　　　　　　　　　　　　　　　　　　　　　　　　　　　　　　　　　　　　　　　　　　　　　　　　　　　　　　　　　　　　　　　　　　　　　　　　　　　　　　　　　　　　　　　　　　　　　　　　　　　　</a:t>
            </a:r>
          </a:p>
        </p:txBody>
      </p:sp>
      <p:sp>
        <p:nvSpPr>
          <p:cNvPr id="583" name="テキスト ボックス 582"/>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586" name="テキスト ボックス 585"/>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２．施工時交通量推計</a:t>
            </a:r>
            <a:endParaRPr kumimoji="1" lang="ja-JP" alt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82" y="1317383"/>
            <a:ext cx="2453648" cy="957328"/>
          </a:xfrm>
          <a:prstGeom prst="rect">
            <a:avLst/>
          </a:prstGeom>
          <a:noFill/>
          <a:ln w="3175">
            <a:no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84" y="2765629"/>
            <a:ext cx="2449692" cy="1165013"/>
          </a:xfrm>
          <a:prstGeom prst="rect">
            <a:avLst/>
          </a:prstGeom>
          <a:noFill/>
          <a:ln w="3175">
            <a:no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80" y="4257080"/>
            <a:ext cx="2444747" cy="1168969"/>
          </a:xfrm>
          <a:prstGeom prst="rect">
            <a:avLst/>
          </a:prstGeom>
          <a:noFill/>
          <a:ln w="3175">
            <a:noFill/>
            <a:miter lim="800000"/>
            <a:headEnd/>
            <a:tailEnd/>
          </a:ln>
          <a:extLst>
            <a:ext uri="{909E8E84-426E-40DD-AFC4-6F175D3DCCD1}">
              <a14:hiddenFill xmlns:a14="http://schemas.microsoft.com/office/drawing/2010/main">
                <a:solidFill>
                  <a:schemeClr val="accent1"/>
                </a:solidFill>
              </a14:hiddenFill>
            </a:ext>
          </a:extLst>
        </p:spPr>
      </p:pic>
      <p:sp>
        <p:nvSpPr>
          <p:cNvPr id="587" name="テキスト ボックス 586"/>
          <p:cNvSpPr txBox="1"/>
          <p:nvPr/>
        </p:nvSpPr>
        <p:spPr>
          <a:xfrm>
            <a:off x="63124" y="1078927"/>
            <a:ext cx="543739" cy="253916"/>
          </a:xfrm>
          <a:prstGeom prst="rect">
            <a:avLst/>
          </a:prstGeom>
          <a:noFill/>
        </p:spPr>
        <p:txBody>
          <a:bodyPr wrap="none" rtlCol="0">
            <a:spAutoFit/>
          </a:bodyPr>
          <a:lstStyle/>
          <a:p>
            <a:r>
              <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rPr>
              <a:t>現　況</a:t>
            </a:r>
          </a:p>
        </p:txBody>
      </p:sp>
      <p:sp>
        <p:nvSpPr>
          <p:cNvPr id="588" name="テキスト ボックス 587"/>
          <p:cNvSpPr txBox="1"/>
          <p:nvPr/>
        </p:nvSpPr>
        <p:spPr>
          <a:xfrm>
            <a:off x="37639" y="2511038"/>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9" name="テキスト ボックス 588"/>
          <p:cNvSpPr txBox="1"/>
          <p:nvPr/>
        </p:nvSpPr>
        <p:spPr>
          <a:xfrm>
            <a:off x="47052" y="3966372"/>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90" name="テキスト ボックス 589"/>
          <p:cNvSpPr txBox="1"/>
          <p:nvPr/>
        </p:nvSpPr>
        <p:spPr>
          <a:xfrm>
            <a:off x="47052" y="5428684"/>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651910" y="2489800"/>
            <a:ext cx="1709122" cy="230832"/>
          </a:xfrm>
          <a:prstGeom prst="rect">
            <a:avLst/>
          </a:prstGeom>
          <a:noFill/>
        </p:spPr>
        <p:txBody>
          <a:bodyPr wrap="none" rtlCol="0" anchor="ctr" anchorCtr="0">
            <a:spAutoFit/>
          </a:bodyPr>
          <a:lstStyle/>
          <a:p>
            <a:r>
              <a:rPr kumimoji="1" lang="ja-JP" altLang="en-US" sz="900" dirty="0"/>
              <a:t>大日跨道橋・北行きを対面利用</a:t>
            </a:r>
          </a:p>
        </p:txBody>
      </p:sp>
      <p:sp>
        <p:nvSpPr>
          <p:cNvPr id="591" name="テキスト ボックス 590"/>
          <p:cNvSpPr txBox="1"/>
          <p:nvPr/>
        </p:nvSpPr>
        <p:spPr>
          <a:xfrm>
            <a:off x="651910" y="3959731"/>
            <a:ext cx="1640193" cy="230832"/>
          </a:xfrm>
          <a:prstGeom prst="rect">
            <a:avLst/>
          </a:prstGeom>
          <a:noFill/>
        </p:spPr>
        <p:txBody>
          <a:bodyPr wrap="none" rtlCol="0" anchor="ctr" anchorCtr="0">
            <a:spAutoFit/>
          </a:bodyPr>
          <a:lstStyle/>
          <a:p>
            <a:r>
              <a:rPr kumimoji="1" lang="ja-JP" altLang="en-US" sz="900" dirty="0"/>
              <a:t>桁下道路で南行き直進を確保</a:t>
            </a:r>
          </a:p>
        </p:txBody>
      </p:sp>
      <p:sp>
        <p:nvSpPr>
          <p:cNvPr id="592" name="テキスト ボックス 591"/>
          <p:cNvSpPr txBox="1"/>
          <p:nvPr/>
        </p:nvSpPr>
        <p:spPr>
          <a:xfrm>
            <a:off x="651910" y="5433396"/>
            <a:ext cx="1409360" cy="230832"/>
          </a:xfrm>
          <a:prstGeom prst="rect">
            <a:avLst/>
          </a:prstGeom>
          <a:noFill/>
        </p:spPr>
        <p:txBody>
          <a:bodyPr wrap="none" rtlCol="0" anchor="ctr" anchorCtr="0">
            <a:spAutoFit/>
          </a:bodyPr>
          <a:lstStyle/>
          <a:p>
            <a:r>
              <a:rPr kumimoji="1" lang="ja-JP" altLang="en-US" sz="900" dirty="0"/>
              <a:t>側道で南行き直進を確保</a:t>
            </a:r>
          </a:p>
        </p:txBody>
      </p:sp>
      <p:sp>
        <p:nvSpPr>
          <p:cNvPr id="10" name="正方形/長方形 9"/>
          <p:cNvSpPr/>
          <p:nvPr/>
        </p:nvSpPr>
        <p:spPr>
          <a:xfrm>
            <a:off x="42266" y="2450319"/>
            <a:ext cx="2585517" cy="4386774"/>
          </a:xfrm>
          <a:prstGeom prst="rect">
            <a:avLst/>
          </a:prstGeom>
          <a:noFill/>
          <a:ln w="6350">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3" name="下矢印 592"/>
          <p:cNvSpPr/>
          <p:nvPr/>
        </p:nvSpPr>
        <p:spPr>
          <a:xfrm>
            <a:off x="979577" y="2260219"/>
            <a:ext cx="524437" cy="229581"/>
          </a:xfrm>
          <a:prstGeom prst="downArrow">
            <a:avLst/>
          </a:prstGeom>
          <a:solidFill>
            <a:srgbClr val="FFC000"/>
          </a:solidFill>
          <a:ln w="6350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42266" y="891642"/>
            <a:ext cx="2585517" cy="170259"/>
          </a:xfrm>
          <a:prstGeom prst="roundRect">
            <a:avLst/>
          </a:prstGeom>
          <a:no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p>
            <a:pPr algn="ctr"/>
            <a:r>
              <a:rPr kumimoji="1" lang="ja-JP" altLang="en-US" sz="1000" dirty="0">
                <a:solidFill>
                  <a:schemeClr val="tx1"/>
                </a:solidFill>
              </a:rPr>
              <a:t>施工パターン</a:t>
            </a:r>
          </a:p>
        </p:txBody>
      </p:sp>
      <p:sp>
        <p:nvSpPr>
          <p:cNvPr id="18" name="正方形/長方形 17"/>
          <p:cNvSpPr/>
          <p:nvPr/>
        </p:nvSpPr>
        <p:spPr>
          <a:xfrm>
            <a:off x="1328905" y="1851543"/>
            <a:ext cx="336043" cy="192041"/>
          </a:xfrm>
          <a:prstGeom prst="rect">
            <a:avLst/>
          </a:prstGeom>
          <a:noFill/>
          <a:ln w="15875">
            <a:solidFill>
              <a:srgbClr val="FF000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四角形吹き出し 22"/>
          <p:cNvSpPr/>
          <p:nvPr/>
        </p:nvSpPr>
        <p:spPr>
          <a:xfrm>
            <a:off x="1506471" y="2193698"/>
            <a:ext cx="664211" cy="159462"/>
          </a:xfrm>
          <a:prstGeom prst="wedgeRectCallout">
            <a:avLst>
              <a:gd name="adj1" fmla="val -39931"/>
              <a:gd name="adj2" fmla="val -139691"/>
            </a:avLst>
          </a:prstGeom>
          <a:solidFill>
            <a:srgbClr val="FF0000"/>
          </a:solidFill>
          <a:ln w="6350">
            <a:noFill/>
            <a:miter lim="800000"/>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18000" rIns="36000" bIns="18000" numCol="1" spcCol="0" rtlCol="0" fromWordArt="0" anchor="ctr" anchorCtr="0" forceAA="0" compatLnSpc="1">
            <a:prstTxWarp prst="textNoShape">
              <a:avLst/>
            </a:prstTxWarp>
            <a:spAutoFit/>
          </a:bodyPr>
          <a:lstStyle/>
          <a:p>
            <a:pPr algn="ctr"/>
            <a:r>
              <a:rPr kumimoji="1" lang="ja-JP" altLang="en-US" sz="800" dirty="0"/>
              <a:t>架替えを想定</a:t>
            </a: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90" y="5626327"/>
            <a:ext cx="2451600" cy="117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4" name="正方形/長方形 593"/>
          <p:cNvSpPr/>
          <p:nvPr/>
        </p:nvSpPr>
        <p:spPr>
          <a:xfrm>
            <a:off x="1209118" y="1095381"/>
            <a:ext cx="1418665" cy="317078"/>
          </a:xfrm>
          <a:prstGeom prst="rect">
            <a:avLst/>
          </a:prstGeom>
          <a:solidFill>
            <a:schemeClr val="bg1">
              <a:lumMod val="95000"/>
            </a:schemeClr>
          </a:solid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5" name="上矢印 594"/>
          <p:cNvSpPr/>
          <p:nvPr/>
        </p:nvSpPr>
        <p:spPr>
          <a:xfrm>
            <a:off x="1254604" y="1119988"/>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6" name="テキスト ボックス 595"/>
          <p:cNvSpPr txBox="1"/>
          <p:nvPr/>
        </p:nvSpPr>
        <p:spPr>
          <a:xfrm>
            <a:off x="1323434" y="1124518"/>
            <a:ext cx="611312" cy="114144"/>
          </a:xfrm>
          <a:prstGeom prst="rect">
            <a:avLst/>
          </a:prstGeom>
          <a:noFill/>
        </p:spPr>
        <p:txBody>
          <a:bodyPr wrap="none" lIns="36000" tIns="10800" rIns="36000" bIns="10800" rtlCol="0" anchor="ctr" anchorCtr="0">
            <a:spAutoFit/>
          </a:bodyPr>
          <a:lstStyle/>
          <a:p>
            <a:r>
              <a:rPr kumimoji="1" lang="ja-JP" altLang="en-US" sz="600" dirty="0"/>
              <a:t>北行跨道橋本線</a:t>
            </a:r>
          </a:p>
        </p:txBody>
      </p:sp>
      <p:sp>
        <p:nvSpPr>
          <p:cNvPr id="597" name="上矢印 596"/>
          <p:cNvSpPr/>
          <p:nvPr/>
        </p:nvSpPr>
        <p:spPr>
          <a:xfrm>
            <a:off x="1254604" y="1275537"/>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8" name="テキスト ボックス 597"/>
          <p:cNvSpPr txBox="1"/>
          <p:nvPr/>
        </p:nvSpPr>
        <p:spPr>
          <a:xfrm>
            <a:off x="1319991" y="1282030"/>
            <a:ext cx="380480" cy="114144"/>
          </a:xfrm>
          <a:prstGeom prst="rect">
            <a:avLst/>
          </a:prstGeom>
          <a:noFill/>
        </p:spPr>
        <p:txBody>
          <a:bodyPr wrap="none" lIns="36000" tIns="10800" rIns="36000" bIns="10800" rtlCol="0" anchor="ctr" anchorCtr="0">
            <a:spAutoFit/>
          </a:bodyPr>
          <a:lstStyle/>
          <a:p>
            <a:r>
              <a:rPr kumimoji="1" lang="ja-JP" altLang="en-US" sz="600" dirty="0"/>
              <a:t>北行側道</a:t>
            </a:r>
          </a:p>
        </p:txBody>
      </p:sp>
      <p:sp>
        <p:nvSpPr>
          <p:cNvPr id="599" name="上矢印 598"/>
          <p:cNvSpPr/>
          <p:nvPr/>
        </p:nvSpPr>
        <p:spPr>
          <a:xfrm rot="10800000">
            <a:off x="1950732" y="1126292"/>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0" name="上矢印 599"/>
          <p:cNvSpPr/>
          <p:nvPr/>
        </p:nvSpPr>
        <p:spPr>
          <a:xfrm rot="10800000">
            <a:off x="1954437" y="1275537"/>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1" name="テキスト ボックス 600"/>
          <p:cNvSpPr txBox="1"/>
          <p:nvPr/>
        </p:nvSpPr>
        <p:spPr>
          <a:xfrm>
            <a:off x="2023675" y="1124518"/>
            <a:ext cx="611312" cy="114144"/>
          </a:xfrm>
          <a:prstGeom prst="rect">
            <a:avLst/>
          </a:prstGeom>
          <a:noFill/>
        </p:spPr>
        <p:txBody>
          <a:bodyPr wrap="none" lIns="36000" tIns="10800" rIns="36000" bIns="10800" rtlCol="0" anchor="ctr" anchorCtr="0">
            <a:spAutoFit/>
          </a:bodyPr>
          <a:lstStyle/>
          <a:p>
            <a:r>
              <a:rPr lang="ja-JP" altLang="en-US" sz="600" dirty="0"/>
              <a:t>南</a:t>
            </a:r>
            <a:r>
              <a:rPr kumimoji="1" lang="ja-JP" altLang="en-US" sz="600" dirty="0"/>
              <a:t>行跨道橋本線</a:t>
            </a:r>
          </a:p>
        </p:txBody>
      </p:sp>
      <p:sp>
        <p:nvSpPr>
          <p:cNvPr id="602" name="テキスト ボックス 601"/>
          <p:cNvSpPr txBox="1"/>
          <p:nvPr/>
        </p:nvSpPr>
        <p:spPr>
          <a:xfrm>
            <a:off x="2020232" y="1282030"/>
            <a:ext cx="380480" cy="114144"/>
          </a:xfrm>
          <a:prstGeom prst="rect">
            <a:avLst/>
          </a:prstGeom>
          <a:noFill/>
        </p:spPr>
        <p:txBody>
          <a:bodyPr wrap="none" lIns="36000" tIns="10800" rIns="36000" bIns="10800" rtlCol="0" anchor="ctr" anchorCtr="0">
            <a:spAutoFit/>
          </a:bodyPr>
          <a:lstStyle/>
          <a:p>
            <a:r>
              <a:rPr lang="ja-JP" altLang="en-US" sz="600" dirty="0"/>
              <a:t>南</a:t>
            </a:r>
            <a:r>
              <a:rPr kumimoji="1" lang="ja-JP" altLang="en-US" sz="600" dirty="0"/>
              <a:t>行側道</a:t>
            </a:r>
          </a:p>
        </p:txBody>
      </p:sp>
      <p:sp>
        <p:nvSpPr>
          <p:cNvPr id="603" name="上矢印 602"/>
          <p:cNvSpPr/>
          <p:nvPr/>
        </p:nvSpPr>
        <p:spPr>
          <a:xfrm>
            <a:off x="487370" y="1415263"/>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4" name="上矢印 603"/>
          <p:cNvSpPr/>
          <p:nvPr/>
        </p:nvSpPr>
        <p:spPr>
          <a:xfrm>
            <a:off x="569920" y="1415263"/>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5" name="上矢印 604"/>
          <p:cNvSpPr/>
          <p:nvPr/>
        </p:nvSpPr>
        <p:spPr>
          <a:xfrm rot="10800000">
            <a:off x="1399049" y="1424742"/>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6" name="上矢印 605"/>
          <p:cNvSpPr/>
          <p:nvPr/>
        </p:nvSpPr>
        <p:spPr>
          <a:xfrm rot="10800000">
            <a:off x="1481599" y="1427917"/>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7" name="上矢印 606"/>
          <p:cNvSpPr/>
          <p:nvPr/>
        </p:nvSpPr>
        <p:spPr>
          <a:xfrm>
            <a:off x="554045" y="2812263"/>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8" name="上矢印 607"/>
          <p:cNvSpPr/>
          <p:nvPr/>
        </p:nvSpPr>
        <p:spPr>
          <a:xfrm rot="10800000">
            <a:off x="649749" y="2828092"/>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9" name="上矢印 608"/>
          <p:cNvSpPr/>
          <p:nvPr/>
        </p:nvSpPr>
        <p:spPr>
          <a:xfrm>
            <a:off x="671520" y="4256888"/>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10" name="上矢印 609"/>
          <p:cNvSpPr/>
          <p:nvPr/>
        </p:nvSpPr>
        <p:spPr>
          <a:xfrm>
            <a:off x="747720" y="4260063"/>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11" name="上矢印 610"/>
          <p:cNvSpPr/>
          <p:nvPr/>
        </p:nvSpPr>
        <p:spPr>
          <a:xfrm>
            <a:off x="503245" y="5720563"/>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12" name="上矢印 611"/>
          <p:cNvSpPr/>
          <p:nvPr/>
        </p:nvSpPr>
        <p:spPr>
          <a:xfrm>
            <a:off x="579445" y="5723738"/>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正方形/長方形 5"/>
          <p:cNvSpPr/>
          <p:nvPr/>
        </p:nvSpPr>
        <p:spPr>
          <a:xfrm>
            <a:off x="217203" y="1773528"/>
            <a:ext cx="185227" cy="126424"/>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5" name="曲折矢印 224"/>
          <p:cNvSpPr/>
          <p:nvPr/>
        </p:nvSpPr>
        <p:spPr>
          <a:xfrm flipH="1">
            <a:off x="253105" y="1784402"/>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26" name="曲折矢印 225"/>
          <p:cNvSpPr/>
          <p:nvPr/>
        </p:nvSpPr>
        <p:spPr>
          <a:xfrm>
            <a:off x="346367" y="1781892"/>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4" name="フリーフォーム 23"/>
          <p:cNvSpPr/>
          <p:nvPr/>
        </p:nvSpPr>
        <p:spPr>
          <a:xfrm>
            <a:off x="1731169" y="1811846"/>
            <a:ext cx="138112" cy="116681"/>
          </a:xfrm>
          <a:custGeom>
            <a:avLst/>
            <a:gdLst>
              <a:gd name="connsiteX0" fmla="*/ 23812 w 138112"/>
              <a:gd name="connsiteY0" fmla="*/ 0 h 116681"/>
              <a:gd name="connsiteX1" fmla="*/ 111919 w 138112"/>
              <a:gd name="connsiteY1" fmla="*/ 0 h 116681"/>
              <a:gd name="connsiteX2" fmla="*/ 107156 w 138112"/>
              <a:gd name="connsiteY2" fmla="*/ 66675 h 116681"/>
              <a:gd name="connsiteX3" fmla="*/ 116681 w 138112"/>
              <a:gd name="connsiteY3" fmla="*/ 83344 h 116681"/>
              <a:gd name="connsiteX4" fmla="*/ 138112 w 138112"/>
              <a:gd name="connsiteY4" fmla="*/ 92869 h 116681"/>
              <a:gd name="connsiteX5" fmla="*/ 138112 w 138112"/>
              <a:gd name="connsiteY5" fmla="*/ 116681 h 116681"/>
              <a:gd name="connsiteX6" fmla="*/ 0 w 138112"/>
              <a:gd name="connsiteY6" fmla="*/ 116681 h 116681"/>
              <a:gd name="connsiteX7" fmla="*/ 2381 w 138112"/>
              <a:gd name="connsiteY7" fmla="*/ 83344 h 116681"/>
              <a:gd name="connsiteX8" fmla="*/ 23812 w 138112"/>
              <a:gd name="connsiteY8" fmla="*/ 59531 h 116681"/>
              <a:gd name="connsiteX9" fmla="*/ 23812 w 138112"/>
              <a:gd name="connsiteY9" fmla="*/ 0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116681">
                <a:moveTo>
                  <a:pt x="23812" y="0"/>
                </a:moveTo>
                <a:lnTo>
                  <a:pt x="111919" y="0"/>
                </a:lnTo>
                <a:lnTo>
                  <a:pt x="107156" y="66675"/>
                </a:lnTo>
                <a:lnTo>
                  <a:pt x="116681" y="83344"/>
                </a:lnTo>
                <a:lnTo>
                  <a:pt x="138112" y="92869"/>
                </a:lnTo>
                <a:lnTo>
                  <a:pt x="138112" y="116681"/>
                </a:lnTo>
                <a:lnTo>
                  <a:pt x="0" y="116681"/>
                </a:lnTo>
                <a:lnTo>
                  <a:pt x="2381" y="83344"/>
                </a:lnTo>
                <a:lnTo>
                  <a:pt x="23812" y="59531"/>
                </a:lnTo>
                <a:lnTo>
                  <a:pt x="23812" y="0"/>
                </a:lnTo>
                <a:close/>
              </a:path>
            </a:pathLst>
          </a:cu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9" name="曲折矢印 228"/>
          <p:cNvSpPr/>
          <p:nvPr/>
        </p:nvSpPr>
        <p:spPr>
          <a:xfrm rot="10800000" flipH="1">
            <a:off x="1802893" y="1803495"/>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30" name="曲折矢印 229"/>
          <p:cNvSpPr/>
          <p:nvPr/>
        </p:nvSpPr>
        <p:spPr>
          <a:xfrm rot="10800000">
            <a:off x="1708035" y="1803366"/>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9" name="正方形/長方形 28"/>
          <p:cNvSpPr/>
          <p:nvPr/>
        </p:nvSpPr>
        <p:spPr>
          <a:xfrm>
            <a:off x="936749" y="2116645"/>
            <a:ext cx="194345" cy="13573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左大かっこ 25"/>
          <p:cNvSpPr/>
          <p:nvPr/>
        </p:nvSpPr>
        <p:spPr>
          <a:xfrm>
            <a:off x="1026388" y="2117853"/>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1" name="左大かっこ 230"/>
          <p:cNvSpPr/>
          <p:nvPr/>
        </p:nvSpPr>
        <p:spPr>
          <a:xfrm flipH="1">
            <a:off x="1113093" y="2117853"/>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4" name="曲折矢印 233"/>
          <p:cNvSpPr/>
          <p:nvPr/>
        </p:nvSpPr>
        <p:spPr>
          <a:xfrm rot="10800000">
            <a:off x="1035695" y="2126090"/>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37" name="曲折矢印 236"/>
          <p:cNvSpPr/>
          <p:nvPr/>
        </p:nvSpPr>
        <p:spPr>
          <a:xfrm>
            <a:off x="939588" y="2112798"/>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38" name="正方形/長方形 237"/>
          <p:cNvSpPr/>
          <p:nvPr/>
        </p:nvSpPr>
        <p:spPr>
          <a:xfrm>
            <a:off x="236253" y="3354678"/>
            <a:ext cx="185227" cy="126424"/>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1" name="曲折矢印 240"/>
          <p:cNvSpPr/>
          <p:nvPr/>
        </p:nvSpPr>
        <p:spPr>
          <a:xfrm flipH="1">
            <a:off x="272155" y="3365552"/>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44" name="曲折矢印 243"/>
          <p:cNvSpPr/>
          <p:nvPr/>
        </p:nvSpPr>
        <p:spPr>
          <a:xfrm>
            <a:off x="365417" y="3363042"/>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45" name="正方形/長方形 244"/>
          <p:cNvSpPr/>
          <p:nvPr/>
        </p:nvSpPr>
        <p:spPr>
          <a:xfrm>
            <a:off x="960561" y="3700176"/>
            <a:ext cx="194345" cy="13573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6" name="左大かっこ 245"/>
          <p:cNvSpPr/>
          <p:nvPr/>
        </p:nvSpPr>
        <p:spPr>
          <a:xfrm>
            <a:off x="1050200" y="3701384"/>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8" name="左大かっこ 247"/>
          <p:cNvSpPr/>
          <p:nvPr/>
        </p:nvSpPr>
        <p:spPr>
          <a:xfrm flipH="1">
            <a:off x="1136905" y="3701384"/>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9" name="曲折矢印 248"/>
          <p:cNvSpPr/>
          <p:nvPr/>
        </p:nvSpPr>
        <p:spPr>
          <a:xfrm rot="10800000">
            <a:off x="1059507" y="3709621"/>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51" name="曲折矢印 250"/>
          <p:cNvSpPr/>
          <p:nvPr/>
        </p:nvSpPr>
        <p:spPr>
          <a:xfrm>
            <a:off x="963400" y="3696329"/>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52" name="フリーフォーム 251"/>
          <p:cNvSpPr/>
          <p:nvPr/>
        </p:nvSpPr>
        <p:spPr>
          <a:xfrm>
            <a:off x="1772104" y="3390680"/>
            <a:ext cx="138112" cy="116681"/>
          </a:xfrm>
          <a:custGeom>
            <a:avLst/>
            <a:gdLst>
              <a:gd name="connsiteX0" fmla="*/ 23812 w 138112"/>
              <a:gd name="connsiteY0" fmla="*/ 0 h 116681"/>
              <a:gd name="connsiteX1" fmla="*/ 111919 w 138112"/>
              <a:gd name="connsiteY1" fmla="*/ 0 h 116681"/>
              <a:gd name="connsiteX2" fmla="*/ 107156 w 138112"/>
              <a:gd name="connsiteY2" fmla="*/ 66675 h 116681"/>
              <a:gd name="connsiteX3" fmla="*/ 116681 w 138112"/>
              <a:gd name="connsiteY3" fmla="*/ 83344 h 116681"/>
              <a:gd name="connsiteX4" fmla="*/ 138112 w 138112"/>
              <a:gd name="connsiteY4" fmla="*/ 92869 h 116681"/>
              <a:gd name="connsiteX5" fmla="*/ 138112 w 138112"/>
              <a:gd name="connsiteY5" fmla="*/ 116681 h 116681"/>
              <a:gd name="connsiteX6" fmla="*/ 0 w 138112"/>
              <a:gd name="connsiteY6" fmla="*/ 116681 h 116681"/>
              <a:gd name="connsiteX7" fmla="*/ 2381 w 138112"/>
              <a:gd name="connsiteY7" fmla="*/ 83344 h 116681"/>
              <a:gd name="connsiteX8" fmla="*/ 23812 w 138112"/>
              <a:gd name="connsiteY8" fmla="*/ 59531 h 116681"/>
              <a:gd name="connsiteX9" fmla="*/ 23812 w 138112"/>
              <a:gd name="connsiteY9" fmla="*/ 0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116681">
                <a:moveTo>
                  <a:pt x="23812" y="0"/>
                </a:moveTo>
                <a:lnTo>
                  <a:pt x="111919" y="0"/>
                </a:lnTo>
                <a:lnTo>
                  <a:pt x="107156" y="66675"/>
                </a:lnTo>
                <a:lnTo>
                  <a:pt x="116681" y="83344"/>
                </a:lnTo>
                <a:lnTo>
                  <a:pt x="138112" y="92869"/>
                </a:lnTo>
                <a:lnTo>
                  <a:pt x="138112" y="116681"/>
                </a:lnTo>
                <a:lnTo>
                  <a:pt x="0" y="116681"/>
                </a:lnTo>
                <a:lnTo>
                  <a:pt x="2381" y="83344"/>
                </a:lnTo>
                <a:lnTo>
                  <a:pt x="23812" y="59531"/>
                </a:lnTo>
                <a:lnTo>
                  <a:pt x="23812" y="0"/>
                </a:lnTo>
                <a:close/>
              </a:path>
            </a:pathLst>
          </a:cu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6" name="曲折矢印 255"/>
          <p:cNvSpPr/>
          <p:nvPr/>
        </p:nvSpPr>
        <p:spPr>
          <a:xfrm rot="10800000" flipH="1">
            <a:off x="1843828" y="3382329"/>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57" name="曲折矢印 256"/>
          <p:cNvSpPr/>
          <p:nvPr/>
        </p:nvSpPr>
        <p:spPr>
          <a:xfrm rot="10800000">
            <a:off x="1748970" y="3382200"/>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58" name="正方形/長方形 257"/>
          <p:cNvSpPr/>
          <p:nvPr/>
        </p:nvSpPr>
        <p:spPr>
          <a:xfrm>
            <a:off x="361006" y="4733190"/>
            <a:ext cx="185227" cy="126424"/>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3" name="曲折矢印 262"/>
          <p:cNvSpPr/>
          <p:nvPr/>
        </p:nvSpPr>
        <p:spPr>
          <a:xfrm flipH="1">
            <a:off x="396908" y="4744064"/>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64" name="曲折矢印 263"/>
          <p:cNvSpPr/>
          <p:nvPr/>
        </p:nvSpPr>
        <p:spPr>
          <a:xfrm>
            <a:off x="490170" y="4741554"/>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67" name="フリーフォーム 266"/>
          <p:cNvSpPr/>
          <p:nvPr/>
        </p:nvSpPr>
        <p:spPr>
          <a:xfrm>
            <a:off x="2046629" y="4756598"/>
            <a:ext cx="138112" cy="116681"/>
          </a:xfrm>
          <a:custGeom>
            <a:avLst/>
            <a:gdLst>
              <a:gd name="connsiteX0" fmla="*/ 23812 w 138112"/>
              <a:gd name="connsiteY0" fmla="*/ 0 h 116681"/>
              <a:gd name="connsiteX1" fmla="*/ 111919 w 138112"/>
              <a:gd name="connsiteY1" fmla="*/ 0 h 116681"/>
              <a:gd name="connsiteX2" fmla="*/ 107156 w 138112"/>
              <a:gd name="connsiteY2" fmla="*/ 66675 h 116681"/>
              <a:gd name="connsiteX3" fmla="*/ 116681 w 138112"/>
              <a:gd name="connsiteY3" fmla="*/ 83344 h 116681"/>
              <a:gd name="connsiteX4" fmla="*/ 138112 w 138112"/>
              <a:gd name="connsiteY4" fmla="*/ 92869 h 116681"/>
              <a:gd name="connsiteX5" fmla="*/ 138112 w 138112"/>
              <a:gd name="connsiteY5" fmla="*/ 116681 h 116681"/>
              <a:gd name="connsiteX6" fmla="*/ 0 w 138112"/>
              <a:gd name="connsiteY6" fmla="*/ 116681 h 116681"/>
              <a:gd name="connsiteX7" fmla="*/ 2381 w 138112"/>
              <a:gd name="connsiteY7" fmla="*/ 83344 h 116681"/>
              <a:gd name="connsiteX8" fmla="*/ 23812 w 138112"/>
              <a:gd name="connsiteY8" fmla="*/ 59531 h 116681"/>
              <a:gd name="connsiteX9" fmla="*/ 23812 w 138112"/>
              <a:gd name="connsiteY9" fmla="*/ 0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116681">
                <a:moveTo>
                  <a:pt x="23812" y="0"/>
                </a:moveTo>
                <a:lnTo>
                  <a:pt x="111919" y="0"/>
                </a:lnTo>
                <a:lnTo>
                  <a:pt x="107156" y="66675"/>
                </a:lnTo>
                <a:lnTo>
                  <a:pt x="116681" y="83344"/>
                </a:lnTo>
                <a:lnTo>
                  <a:pt x="138112" y="92869"/>
                </a:lnTo>
                <a:lnTo>
                  <a:pt x="138112" y="116681"/>
                </a:lnTo>
                <a:lnTo>
                  <a:pt x="0" y="116681"/>
                </a:lnTo>
                <a:lnTo>
                  <a:pt x="2381" y="83344"/>
                </a:lnTo>
                <a:lnTo>
                  <a:pt x="23812" y="59531"/>
                </a:lnTo>
                <a:lnTo>
                  <a:pt x="23812" y="0"/>
                </a:lnTo>
                <a:close/>
              </a:path>
            </a:pathLst>
          </a:cu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1" name="曲折矢印 270"/>
          <p:cNvSpPr/>
          <p:nvPr/>
        </p:nvSpPr>
        <p:spPr>
          <a:xfrm rot="10800000" flipH="1">
            <a:off x="2118353" y="4748247"/>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72" name="曲折矢印 271"/>
          <p:cNvSpPr/>
          <p:nvPr/>
        </p:nvSpPr>
        <p:spPr>
          <a:xfrm rot="10800000">
            <a:off x="2023495" y="4748118"/>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30" name="正方形/長方形 29"/>
          <p:cNvSpPr/>
          <p:nvPr/>
        </p:nvSpPr>
        <p:spPr>
          <a:xfrm>
            <a:off x="1162049" y="5262658"/>
            <a:ext cx="78582" cy="118682"/>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5" name="正方形/長方形 274"/>
          <p:cNvSpPr/>
          <p:nvPr/>
        </p:nvSpPr>
        <p:spPr>
          <a:xfrm>
            <a:off x="1271589" y="5262658"/>
            <a:ext cx="73570" cy="118682"/>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3" name="曲折矢印 272"/>
          <p:cNvSpPr/>
          <p:nvPr/>
        </p:nvSpPr>
        <p:spPr>
          <a:xfrm rot="10800000">
            <a:off x="1153751" y="5260920"/>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74" name="上矢印 273"/>
          <p:cNvSpPr/>
          <p:nvPr/>
        </p:nvSpPr>
        <p:spPr>
          <a:xfrm rot="10800000">
            <a:off x="1284138" y="5265476"/>
            <a:ext cx="58863" cy="112370"/>
          </a:xfrm>
          <a:prstGeom prst="upArrow">
            <a:avLst>
              <a:gd name="adj1" fmla="val 50000"/>
              <a:gd name="adj2" fmla="val 74273"/>
            </a:avLst>
          </a:prstGeom>
          <a:solidFill>
            <a:srgbClr val="00B050"/>
          </a:solidFill>
          <a:ln w="63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6" name="正方形/長方形 275"/>
          <p:cNvSpPr/>
          <p:nvPr/>
        </p:nvSpPr>
        <p:spPr>
          <a:xfrm>
            <a:off x="194318" y="6226234"/>
            <a:ext cx="185227" cy="126424"/>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2" name="曲折矢印 281"/>
          <p:cNvSpPr/>
          <p:nvPr/>
        </p:nvSpPr>
        <p:spPr>
          <a:xfrm flipH="1">
            <a:off x="230220" y="6237108"/>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91" name="曲折矢印 290"/>
          <p:cNvSpPr/>
          <p:nvPr/>
        </p:nvSpPr>
        <p:spPr>
          <a:xfrm>
            <a:off x="323482" y="6234598"/>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31" name="フリーフォーム 30"/>
          <p:cNvSpPr/>
          <p:nvPr/>
        </p:nvSpPr>
        <p:spPr>
          <a:xfrm>
            <a:off x="1719264" y="6245733"/>
            <a:ext cx="150018" cy="121443"/>
          </a:xfrm>
          <a:custGeom>
            <a:avLst/>
            <a:gdLst>
              <a:gd name="connsiteX0" fmla="*/ 140494 w 147637"/>
              <a:gd name="connsiteY0" fmla="*/ 114300 h 114300"/>
              <a:gd name="connsiteX1" fmla="*/ 0 w 147637"/>
              <a:gd name="connsiteY1" fmla="*/ 114300 h 114300"/>
              <a:gd name="connsiteX2" fmla="*/ 2381 w 147637"/>
              <a:gd name="connsiteY2" fmla="*/ 95250 h 114300"/>
              <a:gd name="connsiteX3" fmla="*/ 19050 w 147637"/>
              <a:gd name="connsiteY3" fmla="*/ 90487 h 114300"/>
              <a:gd name="connsiteX4" fmla="*/ 33337 w 147637"/>
              <a:gd name="connsiteY4" fmla="*/ 90487 h 114300"/>
              <a:gd name="connsiteX5" fmla="*/ 35719 w 147637"/>
              <a:gd name="connsiteY5" fmla="*/ 0 h 114300"/>
              <a:gd name="connsiteX6" fmla="*/ 140494 w 147637"/>
              <a:gd name="connsiteY6" fmla="*/ 0 h 114300"/>
              <a:gd name="connsiteX7" fmla="*/ 147637 w 147637"/>
              <a:gd name="connsiteY7" fmla="*/ 40481 h 114300"/>
              <a:gd name="connsiteX8" fmla="*/ 140494 w 147637"/>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37" h="114300">
                <a:moveTo>
                  <a:pt x="140494" y="114300"/>
                </a:moveTo>
                <a:lnTo>
                  <a:pt x="0" y="114300"/>
                </a:lnTo>
                <a:lnTo>
                  <a:pt x="2381" y="95250"/>
                </a:lnTo>
                <a:lnTo>
                  <a:pt x="19050" y="90487"/>
                </a:lnTo>
                <a:lnTo>
                  <a:pt x="33337" y="90487"/>
                </a:lnTo>
                <a:lnTo>
                  <a:pt x="35719" y="0"/>
                </a:lnTo>
                <a:lnTo>
                  <a:pt x="140494" y="0"/>
                </a:lnTo>
                <a:lnTo>
                  <a:pt x="147637" y="40481"/>
                </a:lnTo>
                <a:lnTo>
                  <a:pt x="140494" y="114300"/>
                </a:lnTo>
                <a:close/>
              </a:path>
            </a:pathLst>
          </a:cu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2" name="曲折矢印 291"/>
          <p:cNvSpPr/>
          <p:nvPr/>
        </p:nvSpPr>
        <p:spPr>
          <a:xfrm rot="10800000">
            <a:off x="1717727" y="6255134"/>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93" name="上矢印 292"/>
          <p:cNvSpPr/>
          <p:nvPr/>
        </p:nvSpPr>
        <p:spPr>
          <a:xfrm rot="10800000">
            <a:off x="1794666" y="6255134"/>
            <a:ext cx="58863" cy="112370"/>
          </a:xfrm>
          <a:prstGeom prst="upArrow">
            <a:avLst>
              <a:gd name="adj1" fmla="val 50000"/>
              <a:gd name="adj2" fmla="val 74273"/>
            </a:avLst>
          </a:prstGeom>
          <a:solidFill>
            <a:srgbClr val="00B050"/>
          </a:solidFill>
          <a:ln w="63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4" name="上矢印 293"/>
          <p:cNvSpPr/>
          <p:nvPr/>
        </p:nvSpPr>
        <p:spPr>
          <a:xfrm rot="5400000">
            <a:off x="1827576" y="6257945"/>
            <a:ext cx="58863" cy="70533"/>
          </a:xfrm>
          <a:prstGeom prst="upArrow">
            <a:avLst>
              <a:gd name="adj1" fmla="val 50000"/>
              <a:gd name="adj2" fmla="val 74273"/>
            </a:avLst>
          </a:prstGeom>
          <a:solidFill>
            <a:srgbClr val="00B050"/>
          </a:solidFill>
          <a:ln w="63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5" name="正方形/長方形 294"/>
          <p:cNvSpPr/>
          <p:nvPr/>
        </p:nvSpPr>
        <p:spPr>
          <a:xfrm>
            <a:off x="927748" y="6573890"/>
            <a:ext cx="194345" cy="13573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6" name="左大かっこ 295"/>
          <p:cNvSpPr/>
          <p:nvPr/>
        </p:nvSpPr>
        <p:spPr>
          <a:xfrm>
            <a:off x="1017387" y="6575098"/>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7" name="左大かっこ 296"/>
          <p:cNvSpPr/>
          <p:nvPr/>
        </p:nvSpPr>
        <p:spPr>
          <a:xfrm flipH="1">
            <a:off x="1104092" y="6575098"/>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8" name="曲折矢印 297"/>
          <p:cNvSpPr/>
          <p:nvPr/>
        </p:nvSpPr>
        <p:spPr>
          <a:xfrm rot="10800000">
            <a:off x="1026694" y="6583335"/>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99" name="曲折矢印 298"/>
          <p:cNvSpPr/>
          <p:nvPr/>
        </p:nvSpPr>
        <p:spPr>
          <a:xfrm>
            <a:off x="930587" y="6570043"/>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301" name="テキスト ボックス 300"/>
          <p:cNvSpPr txBox="1"/>
          <p:nvPr/>
        </p:nvSpPr>
        <p:spPr>
          <a:xfrm>
            <a:off x="-11503" y="548681"/>
            <a:ext cx="4392488" cy="338554"/>
          </a:xfrm>
          <a:prstGeom prst="rect">
            <a:avLst/>
          </a:prstGeom>
          <a:noFill/>
        </p:spPr>
        <p:txBody>
          <a:bodyPr wrap="square" rtlCol="0">
            <a:spAutoFit/>
          </a:bodyPr>
          <a:lstStyle/>
          <a:p>
            <a:pPr marL="92075" indent="-92075"/>
            <a:r>
              <a:rPr lang="ja-JP" altLang="en-US" sz="1600" dirty="0">
                <a:latin typeface="+mn-ea"/>
              </a:rPr>
              <a:t>（１）大日跨道橋</a:t>
            </a:r>
            <a:endParaRPr lang="en-US" altLang="ja-JP" sz="1600" dirty="0">
              <a:latin typeface="+mn-ea"/>
            </a:endParaRPr>
          </a:p>
        </p:txBody>
      </p:sp>
      <p:sp>
        <p:nvSpPr>
          <p:cNvPr id="302" name="テキスト ボックス 301"/>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88"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
        <p:nvSpPr>
          <p:cNvPr id="89" name="二等辺三角形 88"/>
          <p:cNvSpPr/>
          <p:nvPr/>
        </p:nvSpPr>
        <p:spPr>
          <a:xfrm rot="5400000">
            <a:off x="2621553" y="6575760"/>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スライド番号プレースホルダー 2"/>
          <p:cNvSpPr>
            <a:spLocks noGrp="1"/>
          </p:cNvSpPr>
          <p:nvPr>
            <p:ph type="sldNum" sz="quarter" idx="12"/>
          </p:nvPr>
        </p:nvSpPr>
        <p:spPr>
          <a:xfrm>
            <a:off x="2783553" y="6519897"/>
            <a:ext cx="180000" cy="216000"/>
          </a:xfrm>
          <a:solidFill>
            <a:schemeClr val="bg1"/>
          </a:solidFill>
        </p:spPr>
        <p:txBody>
          <a:bodyPr lIns="72000" tIns="36000" rIns="72000" bIns="36000" anchor="ctr" anchorCtr="1"/>
          <a:lstStyle/>
          <a:p>
            <a:pPr algn="ctr"/>
            <a:r>
              <a:rPr kumimoji="1" lang="en-US" altLang="ja-JP" dirty="0" smtClean="0"/>
              <a:t>7</a:t>
            </a:r>
            <a:endParaRPr kumimoji="1" lang="ja-JP" altLang="en-US" dirty="0"/>
          </a:p>
        </p:txBody>
      </p:sp>
    </p:spTree>
    <p:extLst>
      <p:ext uri="{BB962C8B-B14F-4D97-AF65-F5344CB8AC3E}">
        <p14:creationId xmlns:p14="http://schemas.microsoft.com/office/powerpoint/2010/main" val="4032450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808496" y="548679"/>
            <a:ext cx="6228000" cy="6294228"/>
          </a:xfrm>
          <a:prstGeom prst="rect">
            <a:avLst/>
          </a:prstGeom>
        </p:spPr>
      </p:pic>
      <p:sp>
        <p:nvSpPr>
          <p:cNvPr id="4" name="テキスト ボックス 3"/>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5" name="テキスト ボックス 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２．施工時交通量推計</a:t>
            </a:r>
            <a:endParaRPr kumimoji="1" lang="ja-JP" altLang="en-US" dirty="0"/>
          </a:p>
        </p:txBody>
      </p:sp>
      <p:sp>
        <p:nvSpPr>
          <p:cNvPr id="8" name="テキスト ボックス 7"/>
          <p:cNvSpPr txBox="1"/>
          <p:nvPr/>
        </p:nvSpPr>
        <p:spPr>
          <a:xfrm>
            <a:off x="-11504" y="548681"/>
            <a:ext cx="5807640" cy="338554"/>
          </a:xfrm>
          <a:prstGeom prst="rect">
            <a:avLst/>
          </a:prstGeom>
          <a:noFill/>
        </p:spPr>
        <p:txBody>
          <a:bodyPr wrap="square" rtlCol="0">
            <a:spAutoFit/>
          </a:bodyPr>
          <a:lstStyle/>
          <a:p>
            <a:pPr marL="92075" indent="-92075"/>
            <a:r>
              <a:rPr lang="ja-JP" altLang="en-US" sz="1600" dirty="0">
                <a:latin typeface="+mn-ea"/>
              </a:rPr>
              <a:t>（１）</a:t>
            </a:r>
            <a:r>
              <a:rPr lang="en-US" altLang="ja-JP" sz="1600" dirty="0">
                <a:latin typeface="+mn-ea"/>
              </a:rPr>
              <a:t>-1.</a:t>
            </a:r>
            <a:r>
              <a:rPr lang="ja-JP" altLang="en-US" sz="1600" dirty="0">
                <a:latin typeface="+mn-ea"/>
              </a:rPr>
              <a:t>大日跨道橋</a:t>
            </a:r>
            <a:r>
              <a:rPr lang="en-US" altLang="ja-JP" sz="1600" dirty="0">
                <a:latin typeface="+mn-ea"/>
              </a:rPr>
              <a:t>【</a:t>
            </a:r>
            <a:r>
              <a:rPr lang="ja-JP" altLang="en-US" sz="1600" dirty="0">
                <a:latin typeface="+mn-ea"/>
              </a:rPr>
              <a:t>参考：近畿道の料金割引を実施した場合</a:t>
            </a:r>
            <a:r>
              <a:rPr lang="en-US" altLang="ja-JP" sz="1600" dirty="0">
                <a:latin typeface="+mn-ea"/>
              </a:rPr>
              <a:t>】</a:t>
            </a: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82" y="1653664"/>
            <a:ext cx="2453648" cy="957328"/>
          </a:xfrm>
          <a:prstGeom prst="rect">
            <a:avLst/>
          </a:prstGeom>
          <a:noFill/>
          <a:ln w="3175">
            <a:noFill/>
            <a:miter lim="800000"/>
            <a:headEnd/>
            <a:tailEnd/>
          </a:ln>
          <a:extLst>
            <a:ext uri="{909E8E84-426E-40DD-AFC4-6F175D3DCCD1}">
              <a14:hiddenFill xmlns:a14="http://schemas.microsoft.com/office/drawing/2010/main">
                <a:solidFill>
                  <a:schemeClr val="accent1"/>
                </a:solidFill>
              </a14:hiddenFill>
            </a:ext>
          </a:extLst>
        </p:spPr>
      </p:pic>
      <p:sp>
        <p:nvSpPr>
          <p:cNvPr id="11" name="テキスト ボックス 10"/>
          <p:cNvSpPr txBox="1"/>
          <p:nvPr/>
        </p:nvSpPr>
        <p:spPr>
          <a:xfrm>
            <a:off x="63124" y="1415208"/>
            <a:ext cx="543739" cy="253916"/>
          </a:xfrm>
          <a:prstGeom prst="rect">
            <a:avLst/>
          </a:prstGeom>
          <a:noFill/>
        </p:spPr>
        <p:txBody>
          <a:bodyPr wrap="none" rtlCol="0">
            <a:spAutoFit/>
          </a:bodyPr>
          <a:lstStyle/>
          <a:p>
            <a:r>
              <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rPr>
              <a:t>現　況</a:t>
            </a:r>
          </a:p>
        </p:txBody>
      </p:sp>
      <p:sp>
        <p:nvSpPr>
          <p:cNvPr id="12" name="テキスト ボックス 11"/>
          <p:cNvSpPr txBox="1"/>
          <p:nvPr/>
        </p:nvSpPr>
        <p:spPr>
          <a:xfrm>
            <a:off x="47052" y="2940645"/>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51910" y="2945357"/>
            <a:ext cx="1409360" cy="230832"/>
          </a:xfrm>
          <a:prstGeom prst="rect">
            <a:avLst/>
          </a:prstGeom>
          <a:noFill/>
        </p:spPr>
        <p:txBody>
          <a:bodyPr wrap="none" rtlCol="0" anchor="ctr" anchorCtr="0">
            <a:spAutoFit/>
          </a:bodyPr>
          <a:lstStyle/>
          <a:p>
            <a:r>
              <a:rPr kumimoji="1" lang="ja-JP" altLang="en-US" sz="900" dirty="0"/>
              <a:t>側道で南行き直進を確保</a:t>
            </a:r>
          </a:p>
        </p:txBody>
      </p:sp>
      <p:sp>
        <p:nvSpPr>
          <p:cNvPr id="14" name="正方形/長方形 13"/>
          <p:cNvSpPr/>
          <p:nvPr/>
        </p:nvSpPr>
        <p:spPr>
          <a:xfrm>
            <a:off x="42266" y="2786600"/>
            <a:ext cx="2585517" cy="2574784"/>
          </a:xfrm>
          <a:prstGeom prst="rect">
            <a:avLst/>
          </a:prstGeom>
          <a:noFill/>
          <a:ln w="6350">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下矢印 14"/>
          <p:cNvSpPr/>
          <p:nvPr/>
        </p:nvSpPr>
        <p:spPr>
          <a:xfrm>
            <a:off x="979577" y="2596500"/>
            <a:ext cx="524437" cy="229581"/>
          </a:xfrm>
          <a:prstGeom prst="downArrow">
            <a:avLst/>
          </a:prstGeom>
          <a:solidFill>
            <a:srgbClr val="FFC000"/>
          </a:solidFill>
          <a:ln w="6350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42266" y="988748"/>
            <a:ext cx="2585517" cy="340519"/>
          </a:xfrm>
          <a:prstGeom prst="roundRect">
            <a:avLst/>
          </a:prstGeom>
          <a:no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p>
            <a:pPr algn="ctr"/>
            <a:r>
              <a:rPr kumimoji="1" lang="ja-JP" altLang="en-US" sz="1000" dirty="0">
                <a:solidFill>
                  <a:schemeClr val="tx1"/>
                </a:solidFill>
              </a:rPr>
              <a:t>大日交差点へ最も影響が大きい</a:t>
            </a:r>
            <a:endParaRPr kumimoji="1" lang="en-US" altLang="ja-JP" sz="1000" dirty="0">
              <a:solidFill>
                <a:schemeClr val="tx1"/>
              </a:solidFill>
            </a:endParaRPr>
          </a:p>
          <a:p>
            <a:pPr algn="ctr"/>
            <a:r>
              <a:rPr lang="ja-JP" altLang="en-US" sz="1000" dirty="0">
                <a:solidFill>
                  <a:schemeClr val="tx1"/>
                </a:solidFill>
              </a:rPr>
              <a:t>ケース３をベースに推計</a:t>
            </a:r>
            <a:endParaRPr kumimoji="1" lang="ja-JP" altLang="en-US" sz="1000" dirty="0">
              <a:solidFill>
                <a:schemeClr val="tx1"/>
              </a:solidFill>
            </a:endParaRPr>
          </a:p>
        </p:txBody>
      </p:sp>
      <p:sp>
        <p:nvSpPr>
          <p:cNvPr id="17" name="正方形/長方形 16"/>
          <p:cNvSpPr/>
          <p:nvPr/>
        </p:nvSpPr>
        <p:spPr>
          <a:xfrm>
            <a:off x="1328905" y="2187824"/>
            <a:ext cx="336043" cy="192041"/>
          </a:xfrm>
          <a:prstGeom prst="rect">
            <a:avLst/>
          </a:prstGeom>
          <a:noFill/>
          <a:ln w="15875">
            <a:solidFill>
              <a:srgbClr val="FF000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四角形吹き出し 17"/>
          <p:cNvSpPr/>
          <p:nvPr/>
        </p:nvSpPr>
        <p:spPr>
          <a:xfrm>
            <a:off x="1506471" y="2529979"/>
            <a:ext cx="664211" cy="159462"/>
          </a:xfrm>
          <a:prstGeom prst="wedgeRectCallout">
            <a:avLst>
              <a:gd name="adj1" fmla="val -39931"/>
              <a:gd name="adj2" fmla="val -139691"/>
            </a:avLst>
          </a:prstGeom>
          <a:solidFill>
            <a:srgbClr val="FF0000"/>
          </a:solidFill>
          <a:ln w="6350">
            <a:noFill/>
            <a:miter lim="800000"/>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18000" rIns="36000" bIns="18000" numCol="1" spcCol="0" rtlCol="0" fromWordArt="0" anchor="ctr" anchorCtr="0" forceAA="0" compatLnSpc="1">
            <a:prstTxWarp prst="textNoShape">
              <a:avLst/>
            </a:prstTxWarp>
            <a:spAutoFit/>
          </a:bodyPr>
          <a:lstStyle/>
          <a:p>
            <a:pPr algn="ctr"/>
            <a:r>
              <a:rPr kumimoji="1" lang="ja-JP" altLang="en-US" sz="800" dirty="0"/>
              <a:t>架替えを想定</a:t>
            </a:r>
          </a:p>
        </p:txBody>
      </p:sp>
      <p:pic>
        <p:nvPicPr>
          <p:cNvPr id="1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90" y="3138288"/>
            <a:ext cx="2451600" cy="117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正方形/長方形 19"/>
          <p:cNvSpPr/>
          <p:nvPr/>
        </p:nvSpPr>
        <p:spPr>
          <a:xfrm>
            <a:off x="1209118" y="1431662"/>
            <a:ext cx="1418665" cy="317078"/>
          </a:xfrm>
          <a:prstGeom prst="rect">
            <a:avLst/>
          </a:prstGeom>
          <a:solidFill>
            <a:schemeClr val="bg1">
              <a:lumMod val="95000"/>
            </a:schemeClr>
          </a:solid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上矢印 20"/>
          <p:cNvSpPr/>
          <p:nvPr/>
        </p:nvSpPr>
        <p:spPr>
          <a:xfrm>
            <a:off x="1254604" y="1456269"/>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テキスト ボックス 21"/>
          <p:cNvSpPr txBox="1"/>
          <p:nvPr/>
        </p:nvSpPr>
        <p:spPr>
          <a:xfrm>
            <a:off x="1323434" y="1460799"/>
            <a:ext cx="611312" cy="114144"/>
          </a:xfrm>
          <a:prstGeom prst="rect">
            <a:avLst/>
          </a:prstGeom>
          <a:noFill/>
        </p:spPr>
        <p:txBody>
          <a:bodyPr wrap="none" lIns="36000" tIns="10800" rIns="36000" bIns="10800" rtlCol="0" anchor="ctr" anchorCtr="0">
            <a:spAutoFit/>
          </a:bodyPr>
          <a:lstStyle/>
          <a:p>
            <a:r>
              <a:rPr kumimoji="1" lang="ja-JP" altLang="en-US" sz="600" dirty="0"/>
              <a:t>北行跨道橋本線</a:t>
            </a:r>
          </a:p>
        </p:txBody>
      </p:sp>
      <p:sp>
        <p:nvSpPr>
          <p:cNvPr id="23" name="上矢印 22"/>
          <p:cNvSpPr/>
          <p:nvPr/>
        </p:nvSpPr>
        <p:spPr>
          <a:xfrm>
            <a:off x="1254604" y="1611818"/>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テキスト ボックス 23"/>
          <p:cNvSpPr txBox="1"/>
          <p:nvPr/>
        </p:nvSpPr>
        <p:spPr>
          <a:xfrm>
            <a:off x="1319991" y="1618311"/>
            <a:ext cx="380480" cy="114144"/>
          </a:xfrm>
          <a:prstGeom prst="rect">
            <a:avLst/>
          </a:prstGeom>
          <a:noFill/>
        </p:spPr>
        <p:txBody>
          <a:bodyPr wrap="none" lIns="36000" tIns="10800" rIns="36000" bIns="10800" rtlCol="0" anchor="ctr" anchorCtr="0">
            <a:spAutoFit/>
          </a:bodyPr>
          <a:lstStyle/>
          <a:p>
            <a:r>
              <a:rPr kumimoji="1" lang="ja-JP" altLang="en-US" sz="600" dirty="0"/>
              <a:t>北行側道</a:t>
            </a:r>
          </a:p>
        </p:txBody>
      </p:sp>
      <p:sp>
        <p:nvSpPr>
          <p:cNvPr id="25" name="上矢印 24"/>
          <p:cNvSpPr/>
          <p:nvPr/>
        </p:nvSpPr>
        <p:spPr>
          <a:xfrm rot="10800000">
            <a:off x="1950732" y="1462573"/>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上矢印 25"/>
          <p:cNvSpPr/>
          <p:nvPr/>
        </p:nvSpPr>
        <p:spPr>
          <a:xfrm rot="10800000">
            <a:off x="1954437" y="1611818"/>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テキスト ボックス 26"/>
          <p:cNvSpPr txBox="1"/>
          <p:nvPr/>
        </p:nvSpPr>
        <p:spPr>
          <a:xfrm>
            <a:off x="2023675" y="1460799"/>
            <a:ext cx="611312" cy="114144"/>
          </a:xfrm>
          <a:prstGeom prst="rect">
            <a:avLst/>
          </a:prstGeom>
          <a:noFill/>
        </p:spPr>
        <p:txBody>
          <a:bodyPr wrap="none" lIns="36000" tIns="10800" rIns="36000" bIns="10800" rtlCol="0" anchor="ctr" anchorCtr="0">
            <a:spAutoFit/>
          </a:bodyPr>
          <a:lstStyle/>
          <a:p>
            <a:r>
              <a:rPr lang="ja-JP" altLang="en-US" sz="600" dirty="0"/>
              <a:t>南</a:t>
            </a:r>
            <a:r>
              <a:rPr kumimoji="1" lang="ja-JP" altLang="en-US" sz="600" dirty="0"/>
              <a:t>行跨道橋本線</a:t>
            </a:r>
          </a:p>
        </p:txBody>
      </p:sp>
      <p:sp>
        <p:nvSpPr>
          <p:cNvPr id="28" name="テキスト ボックス 27"/>
          <p:cNvSpPr txBox="1"/>
          <p:nvPr/>
        </p:nvSpPr>
        <p:spPr>
          <a:xfrm>
            <a:off x="2020232" y="1618311"/>
            <a:ext cx="380480" cy="114144"/>
          </a:xfrm>
          <a:prstGeom prst="rect">
            <a:avLst/>
          </a:prstGeom>
          <a:noFill/>
        </p:spPr>
        <p:txBody>
          <a:bodyPr wrap="none" lIns="36000" tIns="10800" rIns="36000" bIns="10800" rtlCol="0" anchor="ctr" anchorCtr="0">
            <a:spAutoFit/>
          </a:bodyPr>
          <a:lstStyle/>
          <a:p>
            <a:r>
              <a:rPr lang="ja-JP" altLang="en-US" sz="600" dirty="0"/>
              <a:t>南</a:t>
            </a:r>
            <a:r>
              <a:rPr kumimoji="1" lang="ja-JP" altLang="en-US" sz="600" dirty="0"/>
              <a:t>行側道</a:t>
            </a:r>
          </a:p>
        </p:txBody>
      </p:sp>
      <p:sp>
        <p:nvSpPr>
          <p:cNvPr id="29" name="上矢印 28"/>
          <p:cNvSpPr/>
          <p:nvPr/>
        </p:nvSpPr>
        <p:spPr>
          <a:xfrm>
            <a:off x="487370" y="1751544"/>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上矢印 29"/>
          <p:cNvSpPr/>
          <p:nvPr/>
        </p:nvSpPr>
        <p:spPr>
          <a:xfrm>
            <a:off x="569920" y="1751544"/>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上矢印 30"/>
          <p:cNvSpPr/>
          <p:nvPr/>
        </p:nvSpPr>
        <p:spPr>
          <a:xfrm rot="10800000">
            <a:off x="1399049" y="1761023"/>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上矢印 31"/>
          <p:cNvSpPr/>
          <p:nvPr/>
        </p:nvSpPr>
        <p:spPr>
          <a:xfrm rot="10800000">
            <a:off x="1481599" y="1764198"/>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上矢印 32"/>
          <p:cNvSpPr/>
          <p:nvPr/>
        </p:nvSpPr>
        <p:spPr>
          <a:xfrm>
            <a:off x="503245" y="3232524"/>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上矢印 33"/>
          <p:cNvSpPr/>
          <p:nvPr/>
        </p:nvSpPr>
        <p:spPr>
          <a:xfrm>
            <a:off x="579445" y="3235699"/>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正方形/長方形 34"/>
          <p:cNvSpPr/>
          <p:nvPr/>
        </p:nvSpPr>
        <p:spPr>
          <a:xfrm>
            <a:off x="217203" y="2109809"/>
            <a:ext cx="185227" cy="126424"/>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曲折矢印 35"/>
          <p:cNvSpPr/>
          <p:nvPr/>
        </p:nvSpPr>
        <p:spPr>
          <a:xfrm flipH="1">
            <a:off x="253105" y="2120683"/>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37" name="曲折矢印 36"/>
          <p:cNvSpPr/>
          <p:nvPr/>
        </p:nvSpPr>
        <p:spPr>
          <a:xfrm>
            <a:off x="346367" y="2118173"/>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38" name="フリーフォーム 37"/>
          <p:cNvSpPr/>
          <p:nvPr/>
        </p:nvSpPr>
        <p:spPr>
          <a:xfrm>
            <a:off x="1731169" y="2148127"/>
            <a:ext cx="138112" cy="116681"/>
          </a:xfrm>
          <a:custGeom>
            <a:avLst/>
            <a:gdLst>
              <a:gd name="connsiteX0" fmla="*/ 23812 w 138112"/>
              <a:gd name="connsiteY0" fmla="*/ 0 h 116681"/>
              <a:gd name="connsiteX1" fmla="*/ 111919 w 138112"/>
              <a:gd name="connsiteY1" fmla="*/ 0 h 116681"/>
              <a:gd name="connsiteX2" fmla="*/ 107156 w 138112"/>
              <a:gd name="connsiteY2" fmla="*/ 66675 h 116681"/>
              <a:gd name="connsiteX3" fmla="*/ 116681 w 138112"/>
              <a:gd name="connsiteY3" fmla="*/ 83344 h 116681"/>
              <a:gd name="connsiteX4" fmla="*/ 138112 w 138112"/>
              <a:gd name="connsiteY4" fmla="*/ 92869 h 116681"/>
              <a:gd name="connsiteX5" fmla="*/ 138112 w 138112"/>
              <a:gd name="connsiteY5" fmla="*/ 116681 h 116681"/>
              <a:gd name="connsiteX6" fmla="*/ 0 w 138112"/>
              <a:gd name="connsiteY6" fmla="*/ 116681 h 116681"/>
              <a:gd name="connsiteX7" fmla="*/ 2381 w 138112"/>
              <a:gd name="connsiteY7" fmla="*/ 83344 h 116681"/>
              <a:gd name="connsiteX8" fmla="*/ 23812 w 138112"/>
              <a:gd name="connsiteY8" fmla="*/ 59531 h 116681"/>
              <a:gd name="connsiteX9" fmla="*/ 23812 w 138112"/>
              <a:gd name="connsiteY9" fmla="*/ 0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116681">
                <a:moveTo>
                  <a:pt x="23812" y="0"/>
                </a:moveTo>
                <a:lnTo>
                  <a:pt x="111919" y="0"/>
                </a:lnTo>
                <a:lnTo>
                  <a:pt x="107156" y="66675"/>
                </a:lnTo>
                <a:lnTo>
                  <a:pt x="116681" y="83344"/>
                </a:lnTo>
                <a:lnTo>
                  <a:pt x="138112" y="92869"/>
                </a:lnTo>
                <a:lnTo>
                  <a:pt x="138112" y="116681"/>
                </a:lnTo>
                <a:lnTo>
                  <a:pt x="0" y="116681"/>
                </a:lnTo>
                <a:lnTo>
                  <a:pt x="2381" y="83344"/>
                </a:lnTo>
                <a:lnTo>
                  <a:pt x="23812" y="59531"/>
                </a:lnTo>
                <a:lnTo>
                  <a:pt x="23812" y="0"/>
                </a:lnTo>
                <a:close/>
              </a:path>
            </a:pathLst>
          </a:cu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曲折矢印 38"/>
          <p:cNvSpPr/>
          <p:nvPr/>
        </p:nvSpPr>
        <p:spPr>
          <a:xfrm rot="10800000" flipH="1">
            <a:off x="1802893" y="2139776"/>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40" name="曲折矢印 39"/>
          <p:cNvSpPr/>
          <p:nvPr/>
        </p:nvSpPr>
        <p:spPr>
          <a:xfrm rot="10800000">
            <a:off x="1708035" y="2139647"/>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41" name="正方形/長方形 40"/>
          <p:cNvSpPr/>
          <p:nvPr/>
        </p:nvSpPr>
        <p:spPr>
          <a:xfrm>
            <a:off x="936749" y="2452926"/>
            <a:ext cx="194345" cy="13573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左大かっこ 41"/>
          <p:cNvSpPr/>
          <p:nvPr/>
        </p:nvSpPr>
        <p:spPr>
          <a:xfrm>
            <a:off x="1026388" y="2454134"/>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左大かっこ 42"/>
          <p:cNvSpPr/>
          <p:nvPr/>
        </p:nvSpPr>
        <p:spPr>
          <a:xfrm flipH="1">
            <a:off x="1113093" y="2454134"/>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曲折矢印 43"/>
          <p:cNvSpPr/>
          <p:nvPr/>
        </p:nvSpPr>
        <p:spPr>
          <a:xfrm rot="10800000">
            <a:off x="1035695" y="2462371"/>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45" name="曲折矢印 44"/>
          <p:cNvSpPr/>
          <p:nvPr/>
        </p:nvSpPr>
        <p:spPr>
          <a:xfrm>
            <a:off x="939588" y="2449079"/>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46" name="正方形/長方形 45"/>
          <p:cNvSpPr/>
          <p:nvPr/>
        </p:nvSpPr>
        <p:spPr>
          <a:xfrm>
            <a:off x="194318" y="3738195"/>
            <a:ext cx="185227" cy="126424"/>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曲折矢印 46"/>
          <p:cNvSpPr/>
          <p:nvPr/>
        </p:nvSpPr>
        <p:spPr>
          <a:xfrm flipH="1">
            <a:off x="230220" y="3749069"/>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48" name="曲折矢印 47"/>
          <p:cNvSpPr/>
          <p:nvPr/>
        </p:nvSpPr>
        <p:spPr>
          <a:xfrm>
            <a:off x="323482" y="3746559"/>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49" name="フリーフォーム 48"/>
          <p:cNvSpPr/>
          <p:nvPr/>
        </p:nvSpPr>
        <p:spPr>
          <a:xfrm>
            <a:off x="1719264" y="3757694"/>
            <a:ext cx="150018" cy="121443"/>
          </a:xfrm>
          <a:custGeom>
            <a:avLst/>
            <a:gdLst>
              <a:gd name="connsiteX0" fmla="*/ 140494 w 147637"/>
              <a:gd name="connsiteY0" fmla="*/ 114300 h 114300"/>
              <a:gd name="connsiteX1" fmla="*/ 0 w 147637"/>
              <a:gd name="connsiteY1" fmla="*/ 114300 h 114300"/>
              <a:gd name="connsiteX2" fmla="*/ 2381 w 147637"/>
              <a:gd name="connsiteY2" fmla="*/ 95250 h 114300"/>
              <a:gd name="connsiteX3" fmla="*/ 19050 w 147637"/>
              <a:gd name="connsiteY3" fmla="*/ 90487 h 114300"/>
              <a:gd name="connsiteX4" fmla="*/ 33337 w 147637"/>
              <a:gd name="connsiteY4" fmla="*/ 90487 h 114300"/>
              <a:gd name="connsiteX5" fmla="*/ 35719 w 147637"/>
              <a:gd name="connsiteY5" fmla="*/ 0 h 114300"/>
              <a:gd name="connsiteX6" fmla="*/ 140494 w 147637"/>
              <a:gd name="connsiteY6" fmla="*/ 0 h 114300"/>
              <a:gd name="connsiteX7" fmla="*/ 147637 w 147637"/>
              <a:gd name="connsiteY7" fmla="*/ 40481 h 114300"/>
              <a:gd name="connsiteX8" fmla="*/ 140494 w 147637"/>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37" h="114300">
                <a:moveTo>
                  <a:pt x="140494" y="114300"/>
                </a:moveTo>
                <a:lnTo>
                  <a:pt x="0" y="114300"/>
                </a:lnTo>
                <a:lnTo>
                  <a:pt x="2381" y="95250"/>
                </a:lnTo>
                <a:lnTo>
                  <a:pt x="19050" y="90487"/>
                </a:lnTo>
                <a:lnTo>
                  <a:pt x="33337" y="90487"/>
                </a:lnTo>
                <a:lnTo>
                  <a:pt x="35719" y="0"/>
                </a:lnTo>
                <a:lnTo>
                  <a:pt x="140494" y="0"/>
                </a:lnTo>
                <a:lnTo>
                  <a:pt x="147637" y="40481"/>
                </a:lnTo>
                <a:lnTo>
                  <a:pt x="140494" y="114300"/>
                </a:lnTo>
                <a:close/>
              </a:path>
            </a:pathLst>
          </a:cu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0" name="曲折矢印 49"/>
          <p:cNvSpPr/>
          <p:nvPr/>
        </p:nvSpPr>
        <p:spPr>
          <a:xfrm rot="10800000">
            <a:off x="1717727" y="3767095"/>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51" name="上矢印 50"/>
          <p:cNvSpPr/>
          <p:nvPr/>
        </p:nvSpPr>
        <p:spPr>
          <a:xfrm rot="10800000">
            <a:off x="1794666" y="3767095"/>
            <a:ext cx="58863" cy="112370"/>
          </a:xfrm>
          <a:prstGeom prst="upArrow">
            <a:avLst>
              <a:gd name="adj1" fmla="val 50000"/>
              <a:gd name="adj2" fmla="val 74273"/>
            </a:avLst>
          </a:prstGeom>
          <a:solidFill>
            <a:srgbClr val="00B050"/>
          </a:solidFill>
          <a:ln w="63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2" name="上矢印 51"/>
          <p:cNvSpPr/>
          <p:nvPr/>
        </p:nvSpPr>
        <p:spPr>
          <a:xfrm rot="5400000">
            <a:off x="1827576" y="3769906"/>
            <a:ext cx="58863" cy="70533"/>
          </a:xfrm>
          <a:prstGeom prst="upArrow">
            <a:avLst>
              <a:gd name="adj1" fmla="val 50000"/>
              <a:gd name="adj2" fmla="val 74273"/>
            </a:avLst>
          </a:prstGeom>
          <a:solidFill>
            <a:srgbClr val="00B050"/>
          </a:solidFill>
          <a:ln w="63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 name="正方形/長方形 52"/>
          <p:cNvSpPr/>
          <p:nvPr/>
        </p:nvSpPr>
        <p:spPr>
          <a:xfrm>
            <a:off x="927748" y="4085851"/>
            <a:ext cx="194345" cy="13573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4" name="左大かっこ 53"/>
          <p:cNvSpPr/>
          <p:nvPr/>
        </p:nvSpPr>
        <p:spPr>
          <a:xfrm>
            <a:off x="1017387" y="4087059"/>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5" name="左大かっこ 54"/>
          <p:cNvSpPr/>
          <p:nvPr/>
        </p:nvSpPr>
        <p:spPr>
          <a:xfrm flipH="1">
            <a:off x="1104092" y="4087059"/>
            <a:ext cx="18000" cy="124706"/>
          </a:xfrm>
          <a:prstGeom prst="leftBracket">
            <a:avLst/>
          </a:prstGeom>
          <a:ln w="63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 name="曲折矢印 55"/>
          <p:cNvSpPr/>
          <p:nvPr/>
        </p:nvSpPr>
        <p:spPr>
          <a:xfrm rot="10800000">
            <a:off x="1026694" y="4095296"/>
            <a:ext cx="72000" cy="126000"/>
          </a:xfrm>
          <a:prstGeom prst="bentArrow">
            <a:avLst>
              <a:gd name="adj1" fmla="val 30244"/>
              <a:gd name="adj2" fmla="val 50000"/>
              <a:gd name="adj3" fmla="val 50000"/>
              <a:gd name="adj4" fmla="val 2479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57" name="曲折矢印 56"/>
          <p:cNvSpPr/>
          <p:nvPr/>
        </p:nvSpPr>
        <p:spPr>
          <a:xfrm>
            <a:off x="930587" y="4082004"/>
            <a:ext cx="72000" cy="126000"/>
          </a:xfrm>
          <a:prstGeom prst="bentArrow">
            <a:avLst>
              <a:gd name="adj1" fmla="val 30244"/>
              <a:gd name="adj2" fmla="val 50000"/>
              <a:gd name="adj3" fmla="val 50000"/>
              <a:gd name="adj4" fmla="val 2479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58" name="テキスト ボックス 57"/>
          <p:cNvSpPr txBox="1"/>
          <p:nvPr/>
        </p:nvSpPr>
        <p:spPr>
          <a:xfrm>
            <a:off x="194318" y="4526157"/>
            <a:ext cx="2037737" cy="646331"/>
          </a:xfrm>
          <a:prstGeom prst="rect">
            <a:avLst/>
          </a:prstGeom>
          <a:noFill/>
        </p:spPr>
        <p:txBody>
          <a:bodyPr wrap="none" rtlCol="0" anchor="ctr" anchorCtr="0">
            <a:spAutoFit/>
          </a:bodyPr>
          <a:lstStyle/>
          <a:p>
            <a:r>
              <a:rPr kumimoji="1" lang="ja-JP" altLang="en-US" sz="900" b="1" dirty="0"/>
              <a:t>ケース</a:t>
            </a:r>
            <a:r>
              <a:rPr kumimoji="1" lang="en-US" altLang="ja-JP" sz="900" b="1" dirty="0"/>
              <a:t>3-1</a:t>
            </a:r>
            <a:r>
              <a:rPr kumimoji="1" lang="ja-JP" altLang="en-US" sz="900" dirty="0"/>
              <a:t>　料金  </a:t>
            </a:r>
            <a:r>
              <a:rPr kumimoji="1" lang="en-US" altLang="ja-JP" sz="900" dirty="0"/>
              <a:t>50</a:t>
            </a:r>
            <a:r>
              <a:rPr kumimoji="1" lang="ja-JP" altLang="en-US" sz="900" dirty="0"/>
              <a:t>％減 （</a:t>
            </a:r>
            <a:r>
              <a:rPr kumimoji="1" lang="en-US" altLang="ja-JP" sz="900" dirty="0"/>
              <a:t>255</a:t>
            </a:r>
            <a:r>
              <a:rPr kumimoji="1" lang="ja-JP" altLang="en-US" sz="900" dirty="0"/>
              <a:t>円）</a:t>
            </a:r>
            <a:endParaRPr kumimoji="1" lang="en-US" altLang="ja-JP" sz="900" dirty="0"/>
          </a:p>
          <a:p>
            <a:r>
              <a:rPr lang="ja-JP" altLang="en-US" sz="900" b="1" dirty="0"/>
              <a:t>ケース</a:t>
            </a:r>
            <a:r>
              <a:rPr lang="en-US" altLang="ja-JP" sz="900" b="1" dirty="0"/>
              <a:t>3-2</a:t>
            </a:r>
            <a:r>
              <a:rPr lang="ja-JP" altLang="en-US" sz="900" dirty="0"/>
              <a:t>　料金  </a:t>
            </a:r>
            <a:r>
              <a:rPr lang="en-US" altLang="ja-JP" sz="900" dirty="0"/>
              <a:t>75</a:t>
            </a:r>
            <a:r>
              <a:rPr lang="ja-JP" altLang="en-US" sz="900" dirty="0"/>
              <a:t>％減 （</a:t>
            </a:r>
            <a:r>
              <a:rPr lang="en-US" altLang="ja-JP" sz="900" dirty="0"/>
              <a:t>128</a:t>
            </a:r>
            <a:r>
              <a:rPr lang="ja-JP" altLang="en-US" sz="900" dirty="0"/>
              <a:t>円）</a:t>
            </a:r>
            <a:endParaRPr lang="en-US" altLang="ja-JP" sz="900" dirty="0"/>
          </a:p>
          <a:p>
            <a:r>
              <a:rPr kumimoji="1" lang="ja-JP" altLang="en-US" sz="900" b="1" dirty="0"/>
              <a:t>ケース</a:t>
            </a:r>
            <a:r>
              <a:rPr kumimoji="1" lang="en-US" altLang="ja-JP" sz="900" b="1" dirty="0"/>
              <a:t>3-3</a:t>
            </a:r>
            <a:r>
              <a:rPr kumimoji="1" lang="ja-JP" altLang="en-US" sz="900" dirty="0"/>
              <a:t>　料金</a:t>
            </a:r>
            <a:r>
              <a:rPr kumimoji="1" lang="en-US" altLang="ja-JP" sz="900" dirty="0"/>
              <a:t>100</a:t>
            </a:r>
            <a:r>
              <a:rPr kumimoji="1" lang="ja-JP" altLang="en-US" sz="900" dirty="0"/>
              <a:t>％減 （　 </a:t>
            </a:r>
            <a:r>
              <a:rPr kumimoji="1" lang="en-US" altLang="ja-JP" sz="900" dirty="0"/>
              <a:t>0</a:t>
            </a:r>
            <a:r>
              <a:rPr kumimoji="1" lang="ja-JP" altLang="en-US" sz="900" dirty="0"/>
              <a:t>円）</a:t>
            </a:r>
            <a:endParaRPr kumimoji="1" lang="en-US" altLang="ja-JP" sz="900" dirty="0"/>
          </a:p>
          <a:p>
            <a:r>
              <a:rPr kumimoji="1" lang="en-US" altLang="ja-JP" sz="900" dirty="0"/>
              <a:t>※</a:t>
            </a:r>
            <a:r>
              <a:rPr kumimoji="1" lang="ja-JP" altLang="en-US" sz="900" dirty="0"/>
              <a:t>現況料金</a:t>
            </a:r>
            <a:r>
              <a:rPr kumimoji="1" lang="en-US" altLang="ja-JP" sz="900" dirty="0"/>
              <a:t>510</a:t>
            </a:r>
            <a:r>
              <a:rPr kumimoji="1" lang="ja-JP" altLang="en-US" sz="900" dirty="0"/>
              <a:t>円（摂津北</a:t>
            </a:r>
            <a:r>
              <a:rPr kumimoji="1" lang="en-US" altLang="ja-JP" sz="900" dirty="0"/>
              <a:t>IC</a:t>
            </a:r>
            <a:r>
              <a:rPr kumimoji="1" lang="ja-JP" altLang="en-US" sz="900" dirty="0"/>
              <a:t>⇔門真</a:t>
            </a:r>
            <a:r>
              <a:rPr kumimoji="1" lang="en-US" altLang="ja-JP" sz="900" dirty="0"/>
              <a:t>IC</a:t>
            </a:r>
            <a:r>
              <a:rPr kumimoji="1" lang="ja-JP" altLang="en-US" sz="900" dirty="0"/>
              <a:t>）</a:t>
            </a:r>
          </a:p>
        </p:txBody>
      </p:sp>
      <p:sp>
        <p:nvSpPr>
          <p:cNvPr id="60" name="テキスト ボックス 59"/>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62" name="スライド番号プレースホルダー 2"/>
          <p:cNvSpPr>
            <a:spLocks noGrp="1"/>
          </p:cNvSpPr>
          <p:nvPr>
            <p:ph type="sldNum" sz="quarter" idx="12"/>
          </p:nvPr>
        </p:nvSpPr>
        <p:spPr>
          <a:xfrm>
            <a:off x="579445" y="6392493"/>
            <a:ext cx="1981200" cy="365760"/>
          </a:xfrm>
        </p:spPr>
        <p:txBody>
          <a:bodyPr/>
          <a:lstStyle/>
          <a:p>
            <a:r>
              <a:rPr kumimoji="1" lang="en-US" altLang="ja-JP" dirty="0"/>
              <a:t>8</a:t>
            </a:r>
            <a:endParaRPr kumimoji="1" lang="ja-JP" altLang="en-US" dirty="0"/>
          </a:p>
        </p:txBody>
      </p:sp>
      <p:sp>
        <p:nvSpPr>
          <p:cNvPr id="59"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Tree>
    <p:extLst>
      <p:ext uri="{BB962C8B-B14F-4D97-AF65-F5344CB8AC3E}">
        <p14:creationId xmlns:p14="http://schemas.microsoft.com/office/powerpoint/2010/main" val="359803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755" b="4646"/>
          <a:stretch/>
        </p:blipFill>
        <p:spPr bwMode="auto">
          <a:xfrm flipH="1">
            <a:off x="152701" y="4102344"/>
            <a:ext cx="2340000" cy="1334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5" name="正方形/長方形 534"/>
          <p:cNvSpPr/>
          <p:nvPr/>
        </p:nvSpPr>
        <p:spPr>
          <a:xfrm>
            <a:off x="1742135" y="5049678"/>
            <a:ext cx="492466" cy="386813"/>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862" b="11848"/>
          <a:stretch/>
        </p:blipFill>
        <p:spPr bwMode="auto">
          <a:xfrm flipH="1">
            <a:off x="152701" y="2688765"/>
            <a:ext cx="2340000" cy="127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2" name="上矢印 461"/>
          <p:cNvSpPr/>
          <p:nvPr/>
        </p:nvSpPr>
        <p:spPr>
          <a:xfrm>
            <a:off x="558838" y="3460532"/>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36" name="図 35"/>
          <p:cNvPicPr>
            <a:picLocks noChangeAspect="1"/>
          </p:cNvPicPr>
          <p:nvPr/>
        </p:nvPicPr>
        <p:blipFill>
          <a:blip r:embed="rId4"/>
          <a:stretch>
            <a:fillRect/>
          </a:stretch>
        </p:blipFill>
        <p:spPr>
          <a:xfrm>
            <a:off x="2699792" y="620688"/>
            <a:ext cx="6340003" cy="6048000"/>
          </a:xfrm>
          <a:prstGeom prst="rect">
            <a:avLst/>
          </a:prstGeom>
        </p:spPr>
      </p:pic>
      <p:sp>
        <p:nvSpPr>
          <p:cNvPr id="123" name="テキスト ボックス 122"/>
          <p:cNvSpPr txBox="1"/>
          <p:nvPr/>
        </p:nvSpPr>
        <p:spPr>
          <a:xfrm>
            <a:off x="296739" y="-459432"/>
            <a:ext cx="3962749" cy="369332"/>
          </a:xfrm>
          <a:prstGeom prst="rect">
            <a:avLst/>
          </a:prstGeom>
          <a:noFill/>
          <a:ln>
            <a:noFill/>
          </a:ln>
        </p:spPr>
        <p:txBody>
          <a:bodyPr wrap="square" rtlCol="0" anchor="ctr" anchorCtr="0">
            <a:spAutoFit/>
          </a:bodyPr>
          <a:lstStyle/>
          <a:p>
            <a:r>
              <a:rPr lang="ja-JP" altLang="en-US" sz="1200" dirty="0"/>
              <a:t>●施工ケース別交通量変動図（榎坂高架橋）</a:t>
            </a:r>
            <a:r>
              <a:rPr kumimoji="1" lang="ja-JP" altLang="en-US" sz="1200" dirty="0"/>
              <a:t>　　　　　　</a:t>
            </a:r>
            <a:r>
              <a:rPr kumimoji="1" lang="ja-JP" altLang="en-US" dirty="0"/>
              <a:t>　　　　　　　　　　　　　　　　　　　　　　　　　　　　　　　　　　　　　　　　　　　　　　　　　　　　　　　　　　　　　　　　　　　　　　　　　　　　　　　　　　　　　　　　　　　　　　　　　　　　　　　　　　　　　　　　　　　　　　　　　　　　　　　　　　　　　　　　　　　　　　　　　　　　　　　　　　　　　　　　　　　　　　　　　　　　　　　　　　　　　　　　　　　　　　　　　　　　　　　　　　　　　　　　　　　　　　　　　　　　　　　　　　　　　　　　　　　　　　　　　　　　　　　　　　　　　　　　　　　　　　　　　　　　　　　　　　　　　　　　　　　　　　　　　　　　　　　　　　　　　　　　　　　　　　　　　　　　　　　　　　　　　　　　　　　　　　　　　　　　　　　　　　　　　　　　　　　　　　　　　　　　　　　　　　　　　　　　　　　　　　　　　　　　　　　　　　　　　　　　　　　　　　　　　　　　　　　　　　　　　　　　　　　　　　　　　　　　　　　　　　　　　　　　　　　　　　　　　　　　　　　　　　　　　　　　　　　　　　　　　　　　　　　　　　　　　　　　　　　　　　　　　　　　　　　　　　　　　　　　　　　　　　　　　　　　　　　　　　　　　　　　　　　　　　　　　　　　　　　　　　　　　　　　　　　　　　　　　　　　　　　　　　　　　　　　　　　　　　　　　　　　　　　　　　　　　　　　　　　　　　　　　　　　　　　　　　　　　　　　　　　　　　　　　　　　　　　　　　　　　　　　　　　　　　　　　　　　　　　　　　　　　　　　　　　　　　　　　　　　　　　　　　　　　　　　　　　　　　　　　　　　　　　　　　　　　　　　　　　　　　　　　　　　　　　　　　　　　　　　　　　　　　　　　　　　　　　　　　　　　　　　　　　　　　　　　　　　　　　　　　　　　　　　　　　　　　　　　　　　　　　　　　　　　　　　　　　　　　　　　　　　　　　　　　　　　　　　　　　　　　　　　　　　　　　　　　　　　　　　　　　　　　　　　　　　　　　　　　　　　　　　　　　　　　　　　　　　　　　　　　　　　　　　　　　　　　　　　　　　　　　　　　　　　　　　　　　　　　　　　　　　　　　　　　　　　　　　　　　　　　　　　　　　　　　　　　　　　　　　　　　　　　　　　　　　　　　　　　　　　　　　　　　　　　　　　　　　　　　　　　　　　　　　　　　　　　　　　　　　　　　　　　　　　　　　　　　　　　　　　　　　　　　　　　　　　　　　　　　　　　　　　　　　　　　　　　　　　　　　　　　　　　　　　　　　　　　　　　　　　　　　　　　　　　　　　　　　　　　　　　　　　　　　　　　　　　　　　　　　　　　　　　　　　　　　　　　　　　　　　　　　　　　　　　　　　　　　　　　　　　　　　　　　　　　　　　　　　　　　　　　　　　　　　　　　　　　　　　　　　　　　　　　　　　　　　　　　　　　　　　　　　　　　　　　　　　　　　　　　　　　　　　　　　　　　　　　　　　　　　　　　　　　　　　　　　　　　　　　　　　　　　　　　　　　　　　　　　　　　　　　　　　　　　　　　　　　　　　　　　　　　　　　　　　　　　　　　　　　　　　　　　　　　　　　　　　　　　　　　　　　　　　　　　　　　　　　　　　　　　　　　　　　　　　　　　　　　　　　　　　　　　　　　　　　　　　　　　　　　　　　　　　　　　　　　　　　　　　　　　　　　　　　　　　　　　　　　　　　　　　　　　　　　　　　　　　　　　　　　　　　　　　　　　　　　　　　　　　　　　　　　　　　　　　　　　　　　　　　　　　　　　　　　　　　　　　　　　　　　　　　　　　　　　　　　　　　　　　　　　　　　　　　　　　　　　　　　　　　　　　　　　　　　　　　　　　　　　　　　　　　　　　　　　　　　　　　　　　　　　　　　　　　　　　　　　　　　　　　　　　　　　　　　　　　　　　　　　　　　　　　　　　　　　　　　　　　　　　　　　　　　　　　　　　　　　　　　　　　　　　　　　　　　　　　　　　　　　　　　　　　　　　　　　　　　　　　　　　　　　　　　　　　　　　　　　　　　　　　　　　　　　　　　　　　　　　　　　　　　　　　　　　　　　　　　　　　　　　　　　　　　　　　　　　　　　　　　　　　　　　　　　　　　　　　　　　　　　　　　　　　　　　　　　　　　　　　　　　　　　　　　　　　　　　　　　　　　　　　　　　　　　　　　　　　　　　　　　　　　　　　　　　　　　　　　　　　　　　　　　　　　　　　　　　　　　　　　　　　　　　　　　　　　　　　　　　　　　　　　　　　　　　　　　　　　　　　　　　　　　　　　　　　　　　　　　　　　　　　　　　　　　　　　　　　　　　　　　　　　　　　　　　　　　　　　　　　　　　　　　　</a:t>
            </a:r>
          </a:p>
        </p:txBody>
      </p:sp>
      <p:sp>
        <p:nvSpPr>
          <p:cNvPr id="192" name="テキスト ボックス 191"/>
          <p:cNvSpPr txBox="1"/>
          <p:nvPr/>
        </p:nvSpPr>
        <p:spPr>
          <a:xfrm>
            <a:off x="0" y="1"/>
            <a:ext cx="3250125" cy="548680"/>
          </a:xfrm>
          <a:prstGeom prst="rect">
            <a:avLst/>
          </a:prstGeom>
          <a:solidFill>
            <a:schemeClr val="accent5">
              <a:lumMod val="75000"/>
            </a:schemeClr>
          </a:solidFill>
          <a:ln>
            <a:noFill/>
          </a:ln>
        </p:spPr>
        <p:txBody>
          <a:bodyPr wrap="none" rtlCol="0" anchor="ctr" anchorCtr="0">
            <a:noAutofit/>
          </a:bodyPr>
          <a:lstStyle/>
          <a:p>
            <a:pPr algn="ctr"/>
            <a:endParaRPr kumimoji="1" lang="ja-JP" altLang="en-US" dirty="0"/>
          </a:p>
        </p:txBody>
      </p:sp>
      <p:sp>
        <p:nvSpPr>
          <p:cNvPr id="195" name="テキスト ボックス 194"/>
          <p:cNvSpPr txBox="1"/>
          <p:nvPr/>
        </p:nvSpPr>
        <p:spPr>
          <a:xfrm>
            <a:off x="3250125" y="0"/>
            <a:ext cx="5907284" cy="548680"/>
          </a:xfrm>
          <a:prstGeom prst="rect">
            <a:avLst/>
          </a:prstGeom>
          <a:solidFill>
            <a:schemeClr val="accent5">
              <a:lumMod val="40000"/>
              <a:lumOff val="60000"/>
            </a:schemeClr>
          </a:solidFill>
          <a:ln>
            <a:noFill/>
          </a:ln>
        </p:spPr>
        <p:txBody>
          <a:bodyPr wrap="none" rtlCol="0" anchor="ctr" anchorCtr="0">
            <a:noAutofit/>
          </a:bodyPr>
          <a:lstStyle/>
          <a:p>
            <a:r>
              <a:rPr lang="ja-JP" altLang="en-US" sz="2000" dirty="0"/>
              <a:t>２．施工時交通量推計</a:t>
            </a:r>
            <a:endParaRPr kumimoji="1" lang="ja-JP" altLang="en-US" dirty="0"/>
          </a:p>
        </p:txBody>
      </p:sp>
      <p:pic>
        <p:nvPicPr>
          <p:cNvPr id="599" name="図 598"/>
          <p:cNvPicPr>
            <a:picLocks noChangeAspect="1"/>
          </p:cNvPicPr>
          <p:nvPr/>
        </p:nvPicPr>
        <p:blipFill rotWithShape="1">
          <a:blip r:embed="rId5"/>
          <a:srcRect l="31913" t="22534" r="32759" b="17290"/>
          <a:stretch/>
        </p:blipFill>
        <p:spPr>
          <a:xfrm>
            <a:off x="7551415" y="2785700"/>
            <a:ext cx="1564148" cy="199820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98" name="テキスト ボックス 497"/>
          <p:cNvSpPr txBox="1"/>
          <p:nvPr/>
        </p:nvSpPr>
        <p:spPr>
          <a:xfrm>
            <a:off x="8236224" y="3896599"/>
            <a:ext cx="190240" cy="83366"/>
          </a:xfrm>
          <a:prstGeom prst="rect">
            <a:avLst/>
          </a:prstGeom>
          <a:solidFill>
            <a:schemeClr val="bg1"/>
          </a:solidFill>
          <a:ln w="6350">
            <a:solidFill>
              <a:srgbClr val="FF0000"/>
            </a:solidFill>
          </a:ln>
        </p:spPr>
        <p:txBody>
          <a:bodyPr wrap="none" lIns="18000" tIns="10800" rIns="18000" bIns="10800" rtlCol="0" anchor="ctr" anchorCtr="0">
            <a:spAutoFit/>
          </a:bodyPr>
          <a:lstStyle/>
          <a:p>
            <a:r>
              <a:rPr kumimoji="1" lang="ja-JP" altLang="en-US" sz="400" dirty="0">
                <a:solidFill>
                  <a:srgbClr val="FF0000"/>
                </a:solidFill>
              </a:rPr>
              <a:t>江坂駅</a:t>
            </a:r>
          </a:p>
        </p:txBody>
      </p:sp>
      <p:grpSp>
        <p:nvGrpSpPr>
          <p:cNvPr id="601" name="グループ化 600"/>
          <p:cNvGrpSpPr/>
          <p:nvPr/>
        </p:nvGrpSpPr>
        <p:grpSpPr>
          <a:xfrm>
            <a:off x="8864806" y="4003246"/>
            <a:ext cx="142662" cy="125720"/>
            <a:chOff x="2972992" y="2657844"/>
            <a:chExt cx="77238" cy="73742"/>
          </a:xfrm>
        </p:grpSpPr>
        <p:pic>
          <p:nvPicPr>
            <p:cNvPr id="602"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960" r="19779"/>
            <a:stretch/>
          </p:blipFill>
          <p:spPr bwMode="auto">
            <a:xfrm>
              <a:off x="2972992" y="2657844"/>
              <a:ext cx="77238" cy="7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3" name="テキスト ボックス 602"/>
            <p:cNvSpPr txBox="1"/>
            <p:nvPr/>
          </p:nvSpPr>
          <p:spPr>
            <a:xfrm>
              <a:off x="2988422" y="2668798"/>
              <a:ext cx="46865" cy="36106"/>
            </a:xfrm>
            <a:prstGeom prst="rect">
              <a:avLst/>
            </a:prstGeom>
            <a:noFill/>
          </p:spPr>
          <p:txBody>
            <a:bodyPr wrap="none" lIns="0" tIns="0" rIns="0" bIns="0" rtlCol="0">
              <a:spAutoFit/>
            </a:bodyPr>
            <a:lstStyle/>
            <a:p>
              <a:pPr algn="ctr"/>
              <a:r>
                <a:rPr kumimoji="1" lang="en-US" altLang="ja-JP" sz="400" b="1" dirty="0">
                  <a:solidFill>
                    <a:schemeClr val="bg1"/>
                  </a:solidFill>
                  <a:latin typeface="Century Gothic" panose="020B0502020202020204" pitchFamily="34" charset="0"/>
                  <a:ea typeface="Meiryo UI" panose="020B0604030504040204" pitchFamily="50" charset="-128"/>
                </a:rPr>
                <a:t>479</a:t>
              </a:r>
              <a:endParaRPr kumimoji="1" lang="ja-JP" altLang="en-US" sz="400" b="1" dirty="0">
                <a:solidFill>
                  <a:schemeClr val="bg1"/>
                </a:solidFill>
                <a:latin typeface="Century Gothic" panose="020B0502020202020204" pitchFamily="34" charset="0"/>
                <a:ea typeface="Meiryo UI" panose="020B0604030504040204" pitchFamily="50" charset="-128"/>
              </a:endParaRPr>
            </a:p>
          </p:txBody>
        </p:sp>
      </p:grpSp>
      <p:sp>
        <p:nvSpPr>
          <p:cNvPr id="505" name="フリーフォーム 504"/>
          <p:cNvSpPr/>
          <p:nvPr/>
        </p:nvSpPr>
        <p:spPr>
          <a:xfrm>
            <a:off x="8597900" y="3343105"/>
            <a:ext cx="38100" cy="685800"/>
          </a:xfrm>
          <a:custGeom>
            <a:avLst/>
            <a:gdLst>
              <a:gd name="connsiteX0" fmla="*/ 38100 w 38100"/>
              <a:gd name="connsiteY0" fmla="*/ 0 h 685800"/>
              <a:gd name="connsiteX1" fmla="*/ 0 w 38100"/>
              <a:gd name="connsiteY1" fmla="*/ 685800 h 685800"/>
            </a:gdLst>
            <a:ahLst/>
            <a:cxnLst>
              <a:cxn ang="0">
                <a:pos x="connsiteX0" y="connsiteY0"/>
              </a:cxn>
              <a:cxn ang="0">
                <a:pos x="connsiteX1" y="connsiteY1"/>
              </a:cxn>
            </a:cxnLst>
            <a:rect l="l" t="t" r="r" b="b"/>
            <a:pathLst>
              <a:path w="38100" h="685800">
                <a:moveTo>
                  <a:pt x="38100" y="0"/>
                </a:moveTo>
                <a:lnTo>
                  <a:pt x="0" y="68580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05" name="表 604"/>
          <p:cNvGraphicFramePr>
            <a:graphicFrameLocks noGrp="1"/>
          </p:cNvGraphicFramePr>
          <p:nvPr>
            <p:extLst>
              <p:ext uri="{D42A27DB-BD31-4B8C-83A1-F6EECF244321}">
                <p14:modId xmlns:p14="http://schemas.microsoft.com/office/powerpoint/2010/main" val="980067789"/>
              </p:ext>
            </p:extLst>
          </p:nvPr>
        </p:nvGraphicFramePr>
        <p:xfrm>
          <a:off x="8599122" y="3590980"/>
          <a:ext cx="477424"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80000">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71</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83</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+12</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81</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+10</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113</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+42</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sp>
        <p:nvSpPr>
          <p:cNvPr id="611" name="フリーフォーム 610"/>
          <p:cNvSpPr/>
          <p:nvPr/>
        </p:nvSpPr>
        <p:spPr>
          <a:xfrm>
            <a:off x="7851775" y="3324055"/>
            <a:ext cx="38100" cy="685800"/>
          </a:xfrm>
          <a:custGeom>
            <a:avLst/>
            <a:gdLst>
              <a:gd name="connsiteX0" fmla="*/ 38100 w 38100"/>
              <a:gd name="connsiteY0" fmla="*/ 0 h 685800"/>
              <a:gd name="connsiteX1" fmla="*/ 0 w 38100"/>
              <a:gd name="connsiteY1" fmla="*/ 685800 h 685800"/>
            </a:gdLst>
            <a:ahLst/>
            <a:cxnLst>
              <a:cxn ang="0">
                <a:pos x="connsiteX0" y="connsiteY0"/>
              </a:cxn>
              <a:cxn ang="0">
                <a:pos x="connsiteX1" y="connsiteY1"/>
              </a:cxn>
            </a:cxnLst>
            <a:rect l="l" t="t" r="r" b="b"/>
            <a:pathLst>
              <a:path w="38100" h="685800">
                <a:moveTo>
                  <a:pt x="38100" y="0"/>
                </a:moveTo>
                <a:lnTo>
                  <a:pt x="0" y="68580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3" name="フリーフォーム 612"/>
          <p:cNvSpPr/>
          <p:nvPr/>
        </p:nvSpPr>
        <p:spPr>
          <a:xfrm>
            <a:off x="8102600" y="2803355"/>
            <a:ext cx="25400" cy="504825"/>
          </a:xfrm>
          <a:custGeom>
            <a:avLst/>
            <a:gdLst>
              <a:gd name="connsiteX0" fmla="*/ 38100 w 38100"/>
              <a:gd name="connsiteY0" fmla="*/ 0 h 685800"/>
              <a:gd name="connsiteX1" fmla="*/ 0 w 38100"/>
              <a:gd name="connsiteY1" fmla="*/ 685800 h 685800"/>
              <a:gd name="connsiteX0" fmla="*/ 38100 w 38100"/>
              <a:gd name="connsiteY0" fmla="*/ 0 h 685800"/>
              <a:gd name="connsiteX1" fmla="*/ 25400 w 38100"/>
              <a:gd name="connsiteY1" fmla="*/ 180975 h 685800"/>
              <a:gd name="connsiteX2" fmla="*/ 0 w 38100"/>
              <a:gd name="connsiteY2" fmla="*/ 685800 h 685800"/>
              <a:gd name="connsiteX0" fmla="*/ 25400 w 25400"/>
              <a:gd name="connsiteY0" fmla="*/ 0 h 504825"/>
              <a:gd name="connsiteX1" fmla="*/ 0 w 25400"/>
              <a:gd name="connsiteY1" fmla="*/ 504825 h 504825"/>
            </a:gdLst>
            <a:ahLst/>
            <a:cxnLst>
              <a:cxn ang="0">
                <a:pos x="connsiteX0" y="connsiteY0"/>
              </a:cxn>
              <a:cxn ang="0">
                <a:pos x="connsiteX1" y="connsiteY1"/>
              </a:cxn>
            </a:cxnLst>
            <a:rect l="l" t="t" r="r" b="b"/>
            <a:pathLst>
              <a:path w="25400" h="504825">
                <a:moveTo>
                  <a:pt x="25400" y="0"/>
                </a:moveTo>
                <a:lnTo>
                  <a:pt x="0" y="504825"/>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7" name="フリーフォーム 616"/>
          <p:cNvSpPr/>
          <p:nvPr/>
        </p:nvSpPr>
        <p:spPr>
          <a:xfrm>
            <a:off x="8420100" y="3327229"/>
            <a:ext cx="225425" cy="3175"/>
          </a:xfrm>
          <a:custGeom>
            <a:avLst/>
            <a:gdLst>
              <a:gd name="connsiteX0" fmla="*/ 38100 w 38100"/>
              <a:gd name="connsiteY0" fmla="*/ 0 h 685800"/>
              <a:gd name="connsiteX1" fmla="*/ 0 w 38100"/>
              <a:gd name="connsiteY1" fmla="*/ 685800 h 685800"/>
              <a:gd name="connsiteX0" fmla="*/ 38100 w 38100"/>
              <a:gd name="connsiteY0" fmla="*/ 0 h 685800"/>
              <a:gd name="connsiteX1" fmla="*/ 25400 w 38100"/>
              <a:gd name="connsiteY1" fmla="*/ 180975 h 685800"/>
              <a:gd name="connsiteX2" fmla="*/ 0 w 38100"/>
              <a:gd name="connsiteY2" fmla="*/ 685800 h 685800"/>
              <a:gd name="connsiteX0" fmla="*/ 25400 w 25400"/>
              <a:gd name="connsiteY0" fmla="*/ 0 h 504825"/>
              <a:gd name="connsiteX1" fmla="*/ 0 w 25400"/>
              <a:gd name="connsiteY1" fmla="*/ 504825 h 504825"/>
              <a:gd name="connsiteX0" fmla="*/ 390525 w 390525"/>
              <a:gd name="connsiteY0" fmla="*/ 0 h 130175"/>
              <a:gd name="connsiteX1" fmla="*/ 0 w 390525"/>
              <a:gd name="connsiteY1" fmla="*/ 130175 h 130175"/>
              <a:gd name="connsiteX0" fmla="*/ 225425 w 225425"/>
              <a:gd name="connsiteY0" fmla="*/ 3175 h 3175"/>
              <a:gd name="connsiteX1" fmla="*/ 0 w 225425"/>
              <a:gd name="connsiteY1" fmla="*/ 0 h 3175"/>
            </a:gdLst>
            <a:ahLst/>
            <a:cxnLst>
              <a:cxn ang="0">
                <a:pos x="connsiteX0" y="connsiteY0"/>
              </a:cxn>
              <a:cxn ang="0">
                <a:pos x="connsiteX1" y="connsiteY1"/>
              </a:cxn>
            </a:cxnLst>
            <a:rect l="l" t="t" r="r" b="b"/>
            <a:pathLst>
              <a:path w="225425" h="3175">
                <a:moveTo>
                  <a:pt x="225425" y="3175"/>
                </a:moveTo>
                <a:lnTo>
                  <a:pt x="0" y="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8" name="フリーフォーム 617"/>
          <p:cNvSpPr/>
          <p:nvPr/>
        </p:nvSpPr>
        <p:spPr>
          <a:xfrm>
            <a:off x="8645530" y="2790653"/>
            <a:ext cx="28570" cy="482627"/>
          </a:xfrm>
          <a:custGeom>
            <a:avLst/>
            <a:gdLst>
              <a:gd name="connsiteX0" fmla="*/ 38100 w 38100"/>
              <a:gd name="connsiteY0" fmla="*/ 0 h 685800"/>
              <a:gd name="connsiteX1" fmla="*/ 0 w 38100"/>
              <a:gd name="connsiteY1" fmla="*/ 685800 h 685800"/>
              <a:gd name="connsiteX0" fmla="*/ 38100 w 38100"/>
              <a:gd name="connsiteY0" fmla="*/ 0 h 685800"/>
              <a:gd name="connsiteX1" fmla="*/ 25400 w 38100"/>
              <a:gd name="connsiteY1" fmla="*/ 180975 h 685800"/>
              <a:gd name="connsiteX2" fmla="*/ 0 w 38100"/>
              <a:gd name="connsiteY2" fmla="*/ 685800 h 685800"/>
              <a:gd name="connsiteX0" fmla="*/ 25400 w 25400"/>
              <a:gd name="connsiteY0" fmla="*/ 0 h 504825"/>
              <a:gd name="connsiteX1" fmla="*/ 0 w 25400"/>
              <a:gd name="connsiteY1" fmla="*/ 504825 h 504825"/>
              <a:gd name="connsiteX0" fmla="*/ 390525 w 390525"/>
              <a:gd name="connsiteY0" fmla="*/ 0 h 130175"/>
              <a:gd name="connsiteX1" fmla="*/ 0 w 390525"/>
              <a:gd name="connsiteY1" fmla="*/ 130175 h 130175"/>
              <a:gd name="connsiteX0" fmla="*/ 225425 w 225425"/>
              <a:gd name="connsiteY0" fmla="*/ 3175 h 3175"/>
              <a:gd name="connsiteX1" fmla="*/ 0 w 225425"/>
              <a:gd name="connsiteY1" fmla="*/ 0 h 3175"/>
              <a:gd name="connsiteX0" fmla="*/ 4507 w 4507"/>
              <a:gd name="connsiteY0" fmla="*/ 0 h 2170000"/>
              <a:gd name="connsiteX1" fmla="*/ 0 w 4507"/>
              <a:gd name="connsiteY1" fmla="*/ 2170000 h 2170000"/>
              <a:gd name="connsiteX0" fmla="*/ 2812 w 2812"/>
              <a:gd name="connsiteY0" fmla="*/ 0 h 7005"/>
              <a:gd name="connsiteX1" fmla="*/ 0 w 2812"/>
              <a:gd name="connsiteY1" fmla="*/ 7005 h 7005"/>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Lst>
            <a:ahLst/>
            <a:cxnLst>
              <a:cxn ang="0">
                <a:pos x="connsiteX0" y="connsiteY0"/>
              </a:cxn>
              <a:cxn ang="0">
                <a:pos x="connsiteX1" y="connsiteY1"/>
              </a:cxn>
            </a:cxnLst>
            <a:rect l="l" t="t" r="r" b="b"/>
            <a:pathLst>
              <a:path w="10000" h="10000">
                <a:moveTo>
                  <a:pt x="10000" y="0"/>
                </a:moveTo>
                <a:lnTo>
                  <a:pt x="0" y="10000"/>
                </a:lnTo>
              </a:path>
            </a:pathLst>
          </a:custGeom>
          <a:noFill/>
          <a:ln w="25400">
            <a:solidFill>
              <a:schemeClr val="tx1">
                <a:lumMod val="50000"/>
                <a:lumOff val="50000"/>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19" name="表 618"/>
          <p:cNvGraphicFramePr>
            <a:graphicFrameLocks noGrp="1"/>
          </p:cNvGraphicFramePr>
          <p:nvPr>
            <p:extLst>
              <p:ext uri="{D42A27DB-BD31-4B8C-83A1-F6EECF244321}">
                <p14:modId xmlns:p14="http://schemas.microsoft.com/office/powerpoint/2010/main" val="3363221691"/>
              </p:ext>
            </p:extLst>
          </p:nvPr>
        </p:nvGraphicFramePr>
        <p:xfrm>
          <a:off x="7585149" y="2852946"/>
          <a:ext cx="427086"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29662">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60</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59</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0070C0"/>
                          </a:solidFill>
                        </a:rPr>
                        <a:t>-1</a:t>
                      </a:r>
                      <a:endParaRPr kumimoji="1" lang="ja-JP" altLang="en-US" sz="600" b="1" dirty="0">
                        <a:solidFill>
                          <a:srgbClr val="0070C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74</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+14</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60</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0</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graphicFrame>
        <p:nvGraphicFramePr>
          <p:cNvPr id="621" name="表 620"/>
          <p:cNvGraphicFramePr>
            <a:graphicFrameLocks noGrp="1"/>
          </p:cNvGraphicFramePr>
          <p:nvPr>
            <p:extLst>
              <p:ext uri="{D42A27DB-BD31-4B8C-83A1-F6EECF244321}">
                <p14:modId xmlns:p14="http://schemas.microsoft.com/office/powerpoint/2010/main" val="23321401"/>
              </p:ext>
            </p:extLst>
          </p:nvPr>
        </p:nvGraphicFramePr>
        <p:xfrm>
          <a:off x="8679763" y="3132219"/>
          <a:ext cx="427086"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29662">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62</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60</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0070C0"/>
                          </a:solidFill>
                        </a:rPr>
                        <a:t>-2</a:t>
                      </a:r>
                      <a:endParaRPr kumimoji="1" lang="ja-JP" altLang="en-US" sz="600" b="1" dirty="0">
                        <a:solidFill>
                          <a:srgbClr val="0070C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68</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+6</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64</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+2</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sp>
        <p:nvSpPr>
          <p:cNvPr id="622" name="テキスト ボックス 621"/>
          <p:cNvSpPr txBox="1"/>
          <p:nvPr/>
        </p:nvSpPr>
        <p:spPr>
          <a:xfrm>
            <a:off x="8707065" y="2994328"/>
            <a:ext cx="328098" cy="83366"/>
          </a:xfrm>
          <a:prstGeom prst="rect">
            <a:avLst/>
          </a:prstGeom>
          <a:solidFill>
            <a:schemeClr val="bg1"/>
          </a:solidFill>
          <a:ln w="6350">
            <a:noFill/>
          </a:ln>
        </p:spPr>
        <p:txBody>
          <a:bodyPr wrap="none" lIns="18000" tIns="10800" rIns="18000" bIns="10800" rtlCol="0" anchor="ctr" anchorCtr="0">
            <a:spAutoFit/>
          </a:bodyPr>
          <a:lstStyle/>
          <a:p>
            <a:r>
              <a:rPr kumimoji="1" lang="ja-JP" altLang="en-US" sz="400" dirty="0"/>
              <a:t>概ね増減なし</a:t>
            </a:r>
          </a:p>
        </p:txBody>
      </p:sp>
      <p:cxnSp>
        <p:nvCxnSpPr>
          <p:cNvPr id="623" name="直線コネクタ 622"/>
          <p:cNvCxnSpPr>
            <a:stCxn id="621" idx="1"/>
          </p:cNvCxnSpPr>
          <p:nvPr/>
        </p:nvCxnSpPr>
        <p:spPr>
          <a:xfrm flipH="1">
            <a:off x="8548381" y="3269379"/>
            <a:ext cx="131382" cy="5933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25" name="フリーフォーム 624"/>
          <p:cNvSpPr/>
          <p:nvPr/>
        </p:nvSpPr>
        <p:spPr>
          <a:xfrm>
            <a:off x="8559800" y="4073355"/>
            <a:ext cx="38100" cy="685800"/>
          </a:xfrm>
          <a:custGeom>
            <a:avLst/>
            <a:gdLst>
              <a:gd name="connsiteX0" fmla="*/ 38100 w 38100"/>
              <a:gd name="connsiteY0" fmla="*/ 0 h 685800"/>
              <a:gd name="connsiteX1" fmla="*/ 0 w 38100"/>
              <a:gd name="connsiteY1" fmla="*/ 685800 h 685800"/>
            </a:gdLst>
            <a:ahLst/>
            <a:cxnLst>
              <a:cxn ang="0">
                <a:pos x="connsiteX0" y="connsiteY0"/>
              </a:cxn>
              <a:cxn ang="0">
                <a:pos x="connsiteX1" y="connsiteY1"/>
              </a:cxn>
            </a:cxnLst>
            <a:rect l="l" t="t" r="r" b="b"/>
            <a:pathLst>
              <a:path w="38100" h="685800">
                <a:moveTo>
                  <a:pt x="38100" y="0"/>
                </a:moveTo>
                <a:lnTo>
                  <a:pt x="0" y="68580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6" name="フリーフォーム 625"/>
          <p:cNvSpPr/>
          <p:nvPr/>
        </p:nvSpPr>
        <p:spPr>
          <a:xfrm>
            <a:off x="8756650" y="4089230"/>
            <a:ext cx="38100" cy="685800"/>
          </a:xfrm>
          <a:custGeom>
            <a:avLst/>
            <a:gdLst>
              <a:gd name="connsiteX0" fmla="*/ 38100 w 38100"/>
              <a:gd name="connsiteY0" fmla="*/ 0 h 685800"/>
              <a:gd name="connsiteX1" fmla="*/ 0 w 38100"/>
              <a:gd name="connsiteY1" fmla="*/ 685800 h 685800"/>
            </a:gdLst>
            <a:ahLst/>
            <a:cxnLst>
              <a:cxn ang="0">
                <a:pos x="connsiteX0" y="connsiteY0"/>
              </a:cxn>
              <a:cxn ang="0">
                <a:pos x="connsiteX1" y="connsiteY1"/>
              </a:cxn>
            </a:cxnLst>
            <a:rect l="l" t="t" r="r" b="b"/>
            <a:pathLst>
              <a:path w="38100" h="685800">
                <a:moveTo>
                  <a:pt x="38100" y="0"/>
                </a:moveTo>
                <a:lnTo>
                  <a:pt x="0" y="68580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27" name="表 626"/>
          <p:cNvGraphicFramePr>
            <a:graphicFrameLocks noGrp="1"/>
          </p:cNvGraphicFramePr>
          <p:nvPr>
            <p:extLst>
              <p:ext uri="{D42A27DB-BD31-4B8C-83A1-F6EECF244321}">
                <p14:modId xmlns:p14="http://schemas.microsoft.com/office/powerpoint/2010/main" val="2409244230"/>
              </p:ext>
            </p:extLst>
          </p:nvPr>
        </p:nvGraphicFramePr>
        <p:xfrm>
          <a:off x="8688339" y="4357039"/>
          <a:ext cx="427086"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29662">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27</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28</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+1</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45</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+18</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45</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+18</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graphicFrame>
        <p:nvGraphicFramePr>
          <p:cNvPr id="628" name="表 627"/>
          <p:cNvGraphicFramePr>
            <a:graphicFrameLocks noGrp="1"/>
          </p:cNvGraphicFramePr>
          <p:nvPr>
            <p:extLst>
              <p:ext uri="{D42A27DB-BD31-4B8C-83A1-F6EECF244321}">
                <p14:modId xmlns:p14="http://schemas.microsoft.com/office/powerpoint/2010/main" val="3138596135"/>
              </p:ext>
            </p:extLst>
          </p:nvPr>
        </p:nvGraphicFramePr>
        <p:xfrm>
          <a:off x="8329564" y="4161158"/>
          <a:ext cx="427086"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29662">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48</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48</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0</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60</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+12</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57</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+9</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graphicFrame>
        <p:nvGraphicFramePr>
          <p:cNvPr id="612" name="表 611"/>
          <p:cNvGraphicFramePr>
            <a:graphicFrameLocks noGrp="1"/>
          </p:cNvGraphicFramePr>
          <p:nvPr>
            <p:extLst>
              <p:ext uri="{D42A27DB-BD31-4B8C-83A1-F6EECF244321}">
                <p14:modId xmlns:p14="http://schemas.microsoft.com/office/powerpoint/2010/main" val="2465877349"/>
              </p:ext>
            </p:extLst>
          </p:nvPr>
        </p:nvGraphicFramePr>
        <p:xfrm>
          <a:off x="7558242" y="3538426"/>
          <a:ext cx="477424"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80000">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71</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79</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+8</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81</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+10</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104</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+33</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sp>
        <p:nvSpPr>
          <p:cNvPr id="629" name="フリーフォーム 628"/>
          <p:cNvSpPr/>
          <p:nvPr/>
        </p:nvSpPr>
        <p:spPr>
          <a:xfrm>
            <a:off x="7813675" y="4051130"/>
            <a:ext cx="38100" cy="685800"/>
          </a:xfrm>
          <a:custGeom>
            <a:avLst/>
            <a:gdLst>
              <a:gd name="connsiteX0" fmla="*/ 38100 w 38100"/>
              <a:gd name="connsiteY0" fmla="*/ 0 h 685800"/>
              <a:gd name="connsiteX1" fmla="*/ 0 w 38100"/>
              <a:gd name="connsiteY1" fmla="*/ 685800 h 685800"/>
            </a:gdLst>
            <a:ahLst/>
            <a:cxnLst>
              <a:cxn ang="0">
                <a:pos x="connsiteX0" y="connsiteY0"/>
              </a:cxn>
              <a:cxn ang="0">
                <a:pos x="connsiteX1" y="connsiteY1"/>
              </a:cxn>
            </a:cxnLst>
            <a:rect l="l" t="t" r="r" b="b"/>
            <a:pathLst>
              <a:path w="38100" h="685800">
                <a:moveTo>
                  <a:pt x="38100" y="0"/>
                </a:moveTo>
                <a:lnTo>
                  <a:pt x="0" y="68580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0" name="フリーフォーム 629"/>
          <p:cNvSpPr/>
          <p:nvPr/>
        </p:nvSpPr>
        <p:spPr>
          <a:xfrm>
            <a:off x="8013700" y="4063830"/>
            <a:ext cx="38100" cy="685800"/>
          </a:xfrm>
          <a:custGeom>
            <a:avLst/>
            <a:gdLst>
              <a:gd name="connsiteX0" fmla="*/ 38100 w 38100"/>
              <a:gd name="connsiteY0" fmla="*/ 0 h 685800"/>
              <a:gd name="connsiteX1" fmla="*/ 0 w 38100"/>
              <a:gd name="connsiteY1" fmla="*/ 685800 h 685800"/>
            </a:gdLst>
            <a:ahLst/>
            <a:cxnLst>
              <a:cxn ang="0">
                <a:pos x="connsiteX0" y="connsiteY0"/>
              </a:cxn>
              <a:cxn ang="0">
                <a:pos x="connsiteX1" y="connsiteY1"/>
              </a:cxn>
            </a:cxnLst>
            <a:rect l="l" t="t" r="r" b="b"/>
            <a:pathLst>
              <a:path w="38100" h="685800">
                <a:moveTo>
                  <a:pt x="38100" y="0"/>
                </a:moveTo>
                <a:lnTo>
                  <a:pt x="0" y="685800"/>
                </a:lnTo>
              </a:path>
            </a:pathLst>
          </a:custGeom>
          <a:noFill/>
          <a:ln w="25400">
            <a:solidFill>
              <a:schemeClr val="accent2">
                <a:alpha val="70000"/>
              </a:schemeClr>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31" name="表 630"/>
          <p:cNvGraphicFramePr>
            <a:graphicFrameLocks noGrp="1"/>
          </p:cNvGraphicFramePr>
          <p:nvPr>
            <p:extLst>
              <p:ext uri="{D42A27DB-BD31-4B8C-83A1-F6EECF244321}">
                <p14:modId xmlns:p14="http://schemas.microsoft.com/office/powerpoint/2010/main" val="2774793212"/>
              </p:ext>
            </p:extLst>
          </p:nvPr>
        </p:nvGraphicFramePr>
        <p:xfrm>
          <a:off x="7926339" y="4347514"/>
          <a:ext cx="427086"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29662">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50</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49</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-1</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62</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+12</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56</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+6</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graphicFrame>
        <p:nvGraphicFramePr>
          <p:cNvPr id="632" name="表 631"/>
          <p:cNvGraphicFramePr>
            <a:graphicFrameLocks noGrp="1"/>
          </p:cNvGraphicFramePr>
          <p:nvPr>
            <p:extLst>
              <p:ext uri="{D42A27DB-BD31-4B8C-83A1-F6EECF244321}">
                <p14:modId xmlns:p14="http://schemas.microsoft.com/office/powerpoint/2010/main" val="2272204693"/>
              </p:ext>
            </p:extLst>
          </p:nvPr>
        </p:nvGraphicFramePr>
        <p:xfrm>
          <a:off x="7567564" y="4151633"/>
          <a:ext cx="427086" cy="274320"/>
        </p:xfrm>
        <a:graphic>
          <a:graphicData uri="http://schemas.openxmlformats.org/drawingml/2006/table">
            <a:tbl>
              <a:tblPr firstRow="1" bandRow="1">
                <a:tableStyleId>{5C22544A-7EE6-4342-B048-85BDC9FD1C3A}</a:tableStyleId>
              </a:tblPr>
              <a:tblGrid>
                <a:gridCol w="129662">
                  <a:extLst>
                    <a:ext uri="{9D8B030D-6E8A-4147-A177-3AD203B41FA5}">
                      <a16:colId xmlns:a16="http://schemas.microsoft.com/office/drawing/2014/main" xmlns="" val="20000"/>
                    </a:ext>
                  </a:extLst>
                </a:gridCol>
                <a:gridCol w="129662">
                  <a:extLst>
                    <a:ext uri="{9D8B030D-6E8A-4147-A177-3AD203B41FA5}">
                      <a16:colId xmlns:a16="http://schemas.microsoft.com/office/drawing/2014/main" xmlns="" val="20001"/>
                    </a:ext>
                  </a:extLst>
                </a:gridCol>
                <a:gridCol w="167762">
                  <a:extLst>
                    <a:ext uri="{9D8B030D-6E8A-4147-A177-3AD203B41FA5}">
                      <a16:colId xmlns:a16="http://schemas.microsoft.com/office/drawing/2014/main" xmlns="" val="20002"/>
                    </a:ext>
                  </a:extLst>
                </a:gridCol>
              </a:tblGrid>
              <a:tr h="67669">
                <a:tc rowSpan="3">
                  <a:txBody>
                    <a:bodyPr/>
                    <a:lstStyle/>
                    <a:p>
                      <a:pPr algn="ctr"/>
                      <a:r>
                        <a:rPr kumimoji="1" lang="en-US" altLang="ja-JP" sz="600" b="1" dirty="0">
                          <a:solidFill>
                            <a:schemeClr val="tx1"/>
                          </a:solidFill>
                        </a:rPr>
                        <a:t>58</a:t>
                      </a:r>
                      <a:endParaRPr kumimoji="1" lang="ja-JP" altLang="en-US" sz="600" b="1" dirty="0">
                        <a:solidFill>
                          <a:schemeClr val="tx1"/>
                        </a:solidFill>
                      </a:endParaRPr>
                    </a:p>
                  </a:txBody>
                  <a:tcPr marL="18000" marR="18000" marT="0" marB="0" anchor="ctr">
                    <a:lnL w="6350"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chemeClr val="tx1"/>
                          </a:solidFill>
                        </a:rPr>
                        <a:t>57</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0070C0"/>
                          </a:solidFill>
                        </a:rPr>
                        <a:t>-1</a:t>
                      </a:r>
                      <a:endParaRPr kumimoji="1" lang="ja-JP" altLang="en-US" sz="600" b="1" dirty="0">
                        <a:solidFill>
                          <a:srgbClr val="0070C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68</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+10</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67669">
                <a:tc vMerge="1">
                  <a:txBody>
                    <a:bodyPr/>
                    <a:lstStyle/>
                    <a:p>
                      <a:endParaRPr kumimoji="1" lang="ja-JP" altLang="en-US" sz="800" dirty="0"/>
                    </a:p>
                  </a:txBody>
                  <a:tcPr marL="36000" marR="36000" marT="10800" marB="10800" anchor="ctr">
                    <a:solidFill>
                      <a:schemeClr val="bg1">
                        <a:lumMod val="95000"/>
                      </a:schemeClr>
                    </a:solidFill>
                  </a:tcPr>
                </a:tc>
                <a:tc>
                  <a:txBody>
                    <a:bodyPr/>
                    <a:lstStyle/>
                    <a:p>
                      <a:pPr algn="ctr"/>
                      <a:r>
                        <a:rPr kumimoji="1" lang="en-US" altLang="ja-JP" sz="600" b="1" dirty="0">
                          <a:solidFill>
                            <a:schemeClr val="tx1"/>
                          </a:solidFill>
                        </a:rPr>
                        <a:t>70</a:t>
                      </a:r>
                      <a:endParaRPr kumimoji="1" lang="ja-JP" altLang="en-US" sz="600" b="1" dirty="0">
                        <a:solidFill>
                          <a:schemeClr val="tx1"/>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600" b="1" dirty="0">
                          <a:solidFill>
                            <a:srgbClr val="FF0000"/>
                          </a:solidFill>
                        </a:rPr>
                        <a:t>+12</a:t>
                      </a:r>
                      <a:endParaRPr kumimoji="1" lang="ja-JP" altLang="en-US" sz="600" b="1" dirty="0">
                        <a:solidFill>
                          <a:srgbClr val="FF0000"/>
                        </a:solidFill>
                      </a:endParaRPr>
                    </a:p>
                  </a:txBody>
                  <a:tcPr marL="18000" marR="18000" marT="0" marB="0" anchor="ctr">
                    <a:lnL w="3175"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bl>
          </a:graphicData>
        </a:graphic>
      </p:graphicFrame>
      <p:cxnSp>
        <p:nvCxnSpPr>
          <p:cNvPr id="541" name="直線コネクタ 540"/>
          <p:cNvCxnSpPr/>
          <p:nvPr/>
        </p:nvCxnSpPr>
        <p:spPr>
          <a:xfrm>
            <a:off x="6653574" y="2814933"/>
            <a:ext cx="863134"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8" name="テキスト ボックス 567"/>
          <p:cNvSpPr txBox="1"/>
          <p:nvPr/>
        </p:nvSpPr>
        <p:spPr>
          <a:xfrm>
            <a:off x="8243929" y="2466155"/>
            <a:ext cx="856325" cy="338554"/>
          </a:xfrm>
          <a:prstGeom prst="rect">
            <a:avLst/>
          </a:prstGeom>
          <a:noFill/>
        </p:spPr>
        <p:txBody>
          <a:bodyPr wrap="none" rtlCol="0" anchor="ctr" anchorCtr="0">
            <a:spAutoFit/>
          </a:bodyPr>
          <a:lstStyle/>
          <a:p>
            <a:r>
              <a:rPr kumimoji="1" lang="ja-JP" altLang="en-US" sz="800" dirty="0"/>
              <a:t>江坂駅周辺の</a:t>
            </a:r>
            <a:endParaRPr kumimoji="1" lang="en-US" altLang="ja-JP" sz="800" dirty="0"/>
          </a:p>
          <a:p>
            <a:r>
              <a:rPr kumimoji="1" lang="ja-JP" altLang="en-US" sz="800" dirty="0"/>
              <a:t>域内道路エリア</a:t>
            </a:r>
          </a:p>
        </p:txBody>
      </p:sp>
      <p:pic>
        <p:nvPicPr>
          <p:cNvPr id="414"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6901" b="2730"/>
          <a:stretch/>
        </p:blipFill>
        <p:spPr bwMode="auto">
          <a:xfrm flipH="1">
            <a:off x="152701" y="5443473"/>
            <a:ext cx="2340000" cy="130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7" name="図 416"/>
          <p:cNvPicPr>
            <a:picLocks noChangeAspect="1"/>
          </p:cNvPicPr>
          <p:nvPr/>
        </p:nvPicPr>
        <p:blipFill rotWithShape="1">
          <a:blip r:embed="rId8"/>
          <a:srcRect l="8583" t="48698" r="26330" b="9533"/>
          <a:stretch/>
        </p:blipFill>
        <p:spPr>
          <a:xfrm flipH="1">
            <a:off x="109111" y="1270289"/>
            <a:ext cx="2343600" cy="1003869"/>
          </a:xfrm>
          <a:prstGeom prst="rect">
            <a:avLst/>
          </a:prstGeom>
        </p:spPr>
      </p:pic>
      <p:sp>
        <p:nvSpPr>
          <p:cNvPr id="22" name="テキスト ボックス 21"/>
          <p:cNvSpPr txBox="1"/>
          <p:nvPr/>
        </p:nvSpPr>
        <p:spPr>
          <a:xfrm>
            <a:off x="1132233" y="2866384"/>
            <a:ext cx="284300" cy="106449"/>
          </a:xfrm>
          <a:prstGeom prst="rect">
            <a:avLst/>
          </a:prstGeom>
          <a:solidFill>
            <a:schemeClr val="bg1"/>
          </a:solidFill>
        </p:spPr>
        <p:txBody>
          <a:bodyPr wrap="none" lIns="36000" tIns="10800" rIns="36000" bIns="10800" rtlCol="0" anchor="ctr" anchorCtr="0">
            <a:spAutoFit/>
          </a:bodyPr>
          <a:lstStyle/>
          <a:p>
            <a:r>
              <a:rPr kumimoji="1" lang="ja-JP" altLang="en-US" sz="550" dirty="0"/>
              <a:t>江坂駅</a:t>
            </a:r>
          </a:p>
        </p:txBody>
      </p:sp>
      <p:sp>
        <p:nvSpPr>
          <p:cNvPr id="20" name="正方形/長方形 19"/>
          <p:cNvSpPr/>
          <p:nvPr/>
        </p:nvSpPr>
        <p:spPr>
          <a:xfrm>
            <a:off x="1107318" y="2968348"/>
            <a:ext cx="334131" cy="58521"/>
          </a:xfrm>
          <a:prstGeom prst="rect">
            <a:avLst/>
          </a:prstGeom>
          <a:solidFill>
            <a:schemeClr val="bg1"/>
          </a:solid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9" name="テキスト ボックス 418"/>
          <p:cNvSpPr txBox="1"/>
          <p:nvPr/>
        </p:nvSpPr>
        <p:spPr>
          <a:xfrm>
            <a:off x="711425" y="3483976"/>
            <a:ext cx="340405" cy="91061"/>
          </a:xfrm>
          <a:prstGeom prst="rect">
            <a:avLst/>
          </a:prstGeom>
          <a:solidFill>
            <a:schemeClr val="bg1"/>
          </a:solidFill>
        </p:spPr>
        <p:txBody>
          <a:bodyPr wrap="none" lIns="36000" tIns="10800" rIns="36000" bIns="10800" rtlCol="0" anchor="ctr" anchorCtr="0">
            <a:spAutoFit/>
          </a:bodyPr>
          <a:lstStyle/>
          <a:p>
            <a:r>
              <a:rPr kumimoji="1" lang="ja-JP" altLang="en-US" sz="450" dirty="0"/>
              <a:t>施工ヤード</a:t>
            </a:r>
          </a:p>
        </p:txBody>
      </p:sp>
      <p:sp>
        <p:nvSpPr>
          <p:cNvPr id="422" name="テキスト ボックス 421"/>
          <p:cNvSpPr txBox="1"/>
          <p:nvPr/>
        </p:nvSpPr>
        <p:spPr>
          <a:xfrm>
            <a:off x="822022" y="3342589"/>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433" name="テキスト ボックス 432"/>
          <p:cNvSpPr txBox="1"/>
          <p:nvPr/>
        </p:nvSpPr>
        <p:spPr>
          <a:xfrm>
            <a:off x="547616" y="3345553"/>
            <a:ext cx="76944" cy="46166"/>
          </a:xfrm>
          <a:prstGeom prst="rect">
            <a:avLst/>
          </a:prstGeom>
          <a:solidFill>
            <a:schemeClr val="bg1"/>
          </a:solidFill>
        </p:spPr>
        <p:txBody>
          <a:bodyPr wrap="none" lIns="0" tIns="0" rIns="0" bIns="0" rtlCol="0" anchor="ctr" anchorCtr="0">
            <a:spAutoFit/>
          </a:bodyPr>
          <a:lstStyle/>
          <a:p>
            <a:r>
              <a:rPr kumimoji="1" lang="en-US" altLang="ja-JP" sz="300" dirty="0"/>
              <a:t>7500</a:t>
            </a:r>
            <a:endParaRPr kumimoji="1" lang="ja-JP" altLang="en-US" sz="300" dirty="0"/>
          </a:p>
        </p:txBody>
      </p:sp>
      <p:sp>
        <p:nvSpPr>
          <p:cNvPr id="438" name="テキスト ボックス 437"/>
          <p:cNvSpPr txBox="1"/>
          <p:nvPr/>
        </p:nvSpPr>
        <p:spPr>
          <a:xfrm>
            <a:off x="1232821" y="3342589"/>
            <a:ext cx="96180" cy="46166"/>
          </a:xfrm>
          <a:prstGeom prst="rect">
            <a:avLst/>
          </a:prstGeom>
          <a:solidFill>
            <a:schemeClr val="bg1"/>
          </a:solidFill>
        </p:spPr>
        <p:txBody>
          <a:bodyPr wrap="none" lIns="0" tIns="0" rIns="0" bIns="0" rtlCol="0" anchor="ctr" anchorCtr="0">
            <a:spAutoFit/>
          </a:bodyPr>
          <a:lstStyle/>
          <a:p>
            <a:r>
              <a:rPr kumimoji="1" lang="en-US" altLang="ja-JP" sz="300" dirty="0"/>
              <a:t>16400</a:t>
            </a:r>
            <a:endParaRPr kumimoji="1" lang="ja-JP" altLang="en-US" sz="300" dirty="0"/>
          </a:p>
        </p:txBody>
      </p:sp>
      <p:sp>
        <p:nvSpPr>
          <p:cNvPr id="439" name="テキスト ボックス 438"/>
          <p:cNvSpPr txBox="1"/>
          <p:nvPr/>
        </p:nvSpPr>
        <p:spPr>
          <a:xfrm>
            <a:off x="1640189" y="3342589"/>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441" name="テキスト ボックス 440"/>
          <p:cNvSpPr txBox="1"/>
          <p:nvPr/>
        </p:nvSpPr>
        <p:spPr>
          <a:xfrm>
            <a:off x="385592" y="3638156"/>
            <a:ext cx="76944" cy="46166"/>
          </a:xfrm>
          <a:prstGeom prst="rect">
            <a:avLst/>
          </a:prstGeom>
          <a:solidFill>
            <a:schemeClr val="bg1"/>
          </a:solidFill>
        </p:spPr>
        <p:txBody>
          <a:bodyPr wrap="none" lIns="0" tIns="0" rIns="0" bIns="0" rtlCol="0" anchor="ctr" anchorCtr="0">
            <a:spAutoFit/>
          </a:bodyPr>
          <a:lstStyle/>
          <a:p>
            <a:r>
              <a:rPr kumimoji="1" lang="en-US" altLang="ja-JP" sz="300" dirty="0"/>
              <a:t>2000</a:t>
            </a:r>
            <a:endParaRPr kumimoji="1" lang="ja-JP" altLang="en-US" sz="300" dirty="0"/>
          </a:p>
        </p:txBody>
      </p:sp>
      <p:sp>
        <p:nvSpPr>
          <p:cNvPr id="24" name="正方形/長方形 23"/>
          <p:cNvSpPr/>
          <p:nvPr/>
        </p:nvSpPr>
        <p:spPr>
          <a:xfrm>
            <a:off x="296717" y="3735399"/>
            <a:ext cx="1907380" cy="203908"/>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2" name="テキスト ボックス 441"/>
          <p:cNvSpPr txBox="1"/>
          <p:nvPr/>
        </p:nvSpPr>
        <p:spPr>
          <a:xfrm>
            <a:off x="1733505" y="3735710"/>
            <a:ext cx="274681" cy="16800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側道</a:t>
            </a:r>
            <a:endParaRPr kumimoji="1" lang="en-US" altLang="ja-JP" sz="500" dirty="0"/>
          </a:p>
          <a:p>
            <a:pPr algn="ctr"/>
            <a:r>
              <a:rPr lang="ja-JP" altLang="en-US" sz="450" dirty="0"/>
              <a:t>（</a:t>
            </a:r>
            <a:r>
              <a:rPr lang="en-US" altLang="ja-JP" sz="450" dirty="0"/>
              <a:t>2</a:t>
            </a:r>
            <a:r>
              <a:rPr lang="ja-JP" altLang="en-US" sz="450" dirty="0"/>
              <a:t>車線）</a:t>
            </a:r>
            <a:endParaRPr kumimoji="1" lang="ja-JP" altLang="en-US" sz="450" dirty="0"/>
          </a:p>
        </p:txBody>
      </p:sp>
      <p:sp>
        <p:nvSpPr>
          <p:cNvPr id="443" name="テキスト ボックス 442"/>
          <p:cNvSpPr txBox="1"/>
          <p:nvPr/>
        </p:nvSpPr>
        <p:spPr>
          <a:xfrm>
            <a:off x="1995985" y="3735710"/>
            <a:ext cx="200944" cy="9875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歩道</a:t>
            </a:r>
          </a:p>
        </p:txBody>
      </p:sp>
      <p:sp>
        <p:nvSpPr>
          <p:cNvPr id="444" name="テキスト ボックス 443"/>
          <p:cNvSpPr txBox="1"/>
          <p:nvPr/>
        </p:nvSpPr>
        <p:spPr>
          <a:xfrm>
            <a:off x="509147" y="3738544"/>
            <a:ext cx="223790" cy="168005"/>
          </a:xfrm>
          <a:prstGeom prst="rect">
            <a:avLst/>
          </a:prstGeom>
          <a:solidFill>
            <a:schemeClr val="bg1"/>
          </a:solidFill>
        </p:spPr>
        <p:txBody>
          <a:bodyPr wrap="none" lIns="10800" tIns="10800" rIns="10800" bIns="10800" rtlCol="0" anchor="ctr" anchorCtr="0">
            <a:spAutoFit/>
          </a:bodyPr>
          <a:lstStyle/>
          <a:p>
            <a:pPr algn="ctr"/>
            <a:r>
              <a:rPr kumimoji="1" lang="ja-JP" altLang="en-US" sz="500" dirty="0"/>
              <a:t>側道</a:t>
            </a:r>
            <a:endParaRPr kumimoji="1" lang="en-US" altLang="ja-JP" sz="500" dirty="0"/>
          </a:p>
          <a:p>
            <a:pPr algn="ctr"/>
            <a:r>
              <a:rPr lang="ja-JP" altLang="en-US" sz="450" dirty="0">
                <a:solidFill>
                  <a:srgbClr val="FF0000"/>
                </a:solidFill>
              </a:rPr>
              <a:t>（</a:t>
            </a:r>
            <a:r>
              <a:rPr lang="en-US" altLang="ja-JP" sz="450" dirty="0">
                <a:solidFill>
                  <a:srgbClr val="FF0000"/>
                </a:solidFill>
              </a:rPr>
              <a:t>1</a:t>
            </a:r>
            <a:r>
              <a:rPr lang="ja-JP" altLang="en-US" sz="450" dirty="0">
                <a:solidFill>
                  <a:srgbClr val="FF0000"/>
                </a:solidFill>
              </a:rPr>
              <a:t>車線）</a:t>
            </a:r>
            <a:endParaRPr kumimoji="1" lang="ja-JP" altLang="en-US" sz="450" dirty="0">
              <a:solidFill>
                <a:srgbClr val="FF0000"/>
              </a:solidFill>
            </a:endParaRPr>
          </a:p>
        </p:txBody>
      </p:sp>
      <p:sp>
        <p:nvSpPr>
          <p:cNvPr id="447" name="テキスト ボックス 446"/>
          <p:cNvSpPr txBox="1"/>
          <p:nvPr/>
        </p:nvSpPr>
        <p:spPr>
          <a:xfrm>
            <a:off x="312078" y="3738544"/>
            <a:ext cx="194936" cy="168005"/>
          </a:xfrm>
          <a:prstGeom prst="rect">
            <a:avLst/>
          </a:prstGeom>
          <a:solidFill>
            <a:schemeClr val="bg1"/>
          </a:solidFill>
        </p:spPr>
        <p:txBody>
          <a:bodyPr wrap="none" lIns="10800" tIns="10800" rIns="10800" bIns="10800" rtlCol="0" anchor="ctr" anchorCtr="0">
            <a:spAutoFit/>
          </a:bodyPr>
          <a:lstStyle/>
          <a:p>
            <a:pPr algn="ctr"/>
            <a:r>
              <a:rPr kumimoji="1" lang="ja-JP" altLang="en-US" sz="500" dirty="0"/>
              <a:t>歩道</a:t>
            </a:r>
            <a:endParaRPr kumimoji="1" lang="en-US" altLang="ja-JP" sz="500" dirty="0"/>
          </a:p>
          <a:p>
            <a:pPr algn="ctr"/>
            <a:r>
              <a:rPr lang="ja-JP" altLang="en-US" sz="450" dirty="0">
                <a:solidFill>
                  <a:srgbClr val="FF0000"/>
                </a:solidFill>
              </a:rPr>
              <a:t>（縮小）</a:t>
            </a:r>
            <a:endParaRPr kumimoji="1" lang="ja-JP" altLang="en-US" sz="450" dirty="0">
              <a:solidFill>
                <a:srgbClr val="FF0000"/>
              </a:solidFill>
            </a:endParaRPr>
          </a:p>
        </p:txBody>
      </p:sp>
      <p:sp>
        <p:nvSpPr>
          <p:cNvPr id="28" name="フリーフォーム 27"/>
          <p:cNvSpPr/>
          <p:nvPr/>
        </p:nvSpPr>
        <p:spPr>
          <a:xfrm>
            <a:off x="153841" y="3596408"/>
            <a:ext cx="2338387" cy="14287"/>
          </a:xfrm>
          <a:custGeom>
            <a:avLst/>
            <a:gdLst>
              <a:gd name="connsiteX0" fmla="*/ 0 w 2338387"/>
              <a:gd name="connsiteY0" fmla="*/ 2381 h 14287"/>
              <a:gd name="connsiteX1" fmla="*/ 371475 w 2338387"/>
              <a:gd name="connsiteY1" fmla="*/ 2381 h 14287"/>
              <a:gd name="connsiteX2" fmla="*/ 371475 w 2338387"/>
              <a:gd name="connsiteY2" fmla="*/ 14287 h 14287"/>
              <a:gd name="connsiteX3" fmla="*/ 669131 w 2338387"/>
              <a:gd name="connsiteY3" fmla="*/ 14287 h 14287"/>
              <a:gd name="connsiteX4" fmla="*/ 669131 w 2338387"/>
              <a:gd name="connsiteY4" fmla="*/ 0 h 14287"/>
              <a:gd name="connsiteX5" fmla="*/ 1574006 w 2338387"/>
              <a:gd name="connsiteY5" fmla="*/ 0 h 14287"/>
              <a:gd name="connsiteX6" fmla="*/ 1574006 w 2338387"/>
              <a:gd name="connsiteY6" fmla="*/ 11906 h 14287"/>
              <a:gd name="connsiteX7" fmla="*/ 1852612 w 2338387"/>
              <a:gd name="connsiteY7" fmla="*/ 11906 h 14287"/>
              <a:gd name="connsiteX8" fmla="*/ 1852612 w 2338387"/>
              <a:gd name="connsiteY8" fmla="*/ 0 h 14287"/>
              <a:gd name="connsiteX9" fmla="*/ 2338387 w 2338387"/>
              <a:gd name="connsiteY9"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8387" h="14287">
                <a:moveTo>
                  <a:pt x="0" y="2381"/>
                </a:moveTo>
                <a:lnTo>
                  <a:pt x="371475" y="2381"/>
                </a:lnTo>
                <a:lnTo>
                  <a:pt x="371475" y="14287"/>
                </a:lnTo>
                <a:lnTo>
                  <a:pt x="669131" y="14287"/>
                </a:lnTo>
                <a:lnTo>
                  <a:pt x="669131" y="0"/>
                </a:lnTo>
                <a:lnTo>
                  <a:pt x="1574006" y="0"/>
                </a:lnTo>
                <a:lnTo>
                  <a:pt x="1574006" y="11906"/>
                </a:lnTo>
                <a:lnTo>
                  <a:pt x="1852612" y="11906"/>
                </a:lnTo>
                <a:lnTo>
                  <a:pt x="1852612" y="0"/>
                </a:lnTo>
                <a:lnTo>
                  <a:pt x="2338387" y="0"/>
                </a:lnTo>
              </a:path>
            </a:pathLst>
          </a:custGeom>
          <a:noFill/>
          <a:ln w="63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501677" y="3402091"/>
            <a:ext cx="180801" cy="28800"/>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532460" y="3446389"/>
            <a:ext cx="111919" cy="130968"/>
          </a:xfrm>
          <a:custGeom>
            <a:avLst/>
            <a:gdLst>
              <a:gd name="connsiteX0" fmla="*/ 0 w 111919"/>
              <a:gd name="connsiteY0" fmla="*/ 130968 h 130968"/>
              <a:gd name="connsiteX1" fmla="*/ 0 w 111919"/>
              <a:gd name="connsiteY1" fmla="*/ 26193 h 130968"/>
              <a:gd name="connsiteX2" fmla="*/ 11906 w 111919"/>
              <a:gd name="connsiteY2" fmla="*/ 0 h 130968"/>
              <a:gd name="connsiteX3" fmla="*/ 92869 w 111919"/>
              <a:gd name="connsiteY3" fmla="*/ 0 h 130968"/>
              <a:gd name="connsiteX4" fmla="*/ 111919 w 111919"/>
              <a:gd name="connsiteY4" fmla="*/ 16668 h 130968"/>
              <a:gd name="connsiteX5" fmla="*/ 111919 w 111919"/>
              <a:gd name="connsiteY5" fmla="*/ 130968 h 13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919" h="130968">
                <a:moveTo>
                  <a:pt x="0" y="130968"/>
                </a:moveTo>
                <a:lnTo>
                  <a:pt x="0" y="26193"/>
                </a:lnTo>
                <a:lnTo>
                  <a:pt x="11906" y="0"/>
                </a:lnTo>
                <a:lnTo>
                  <a:pt x="92869" y="0"/>
                </a:lnTo>
                <a:lnTo>
                  <a:pt x="111919" y="16668"/>
                </a:lnTo>
                <a:lnTo>
                  <a:pt x="111919" y="130968"/>
                </a:lnTo>
              </a:path>
            </a:pathLst>
          </a:custGeom>
          <a:noFill/>
          <a:ln w="19050">
            <a:solidFill>
              <a:srgbClr val="FF000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9" name="テキスト ボックス 448"/>
          <p:cNvSpPr txBox="1"/>
          <p:nvPr/>
        </p:nvSpPr>
        <p:spPr>
          <a:xfrm>
            <a:off x="711702" y="3670339"/>
            <a:ext cx="476660" cy="91061"/>
          </a:xfrm>
          <a:prstGeom prst="rect">
            <a:avLst/>
          </a:prstGeom>
          <a:noFill/>
        </p:spPr>
        <p:txBody>
          <a:bodyPr wrap="none" lIns="36000" tIns="10800" rIns="36000" bIns="10800" rtlCol="0" anchor="ctr" anchorCtr="0">
            <a:spAutoFit/>
          </a:bodyPr>
          <a:lstStyle/>
          <a:p>
            <a:r>
              <a:rPr kumimoji="1" lang="ja-JP" altLang="en-US" sz="450" dirty="0"/>
              <a:t>迂回路（仮桟橋）</a:t>
            </a:r>
          </a:p>
        </p:txBody>
      </p:sp>
      <p:cxnSp>
        <p:nvCxnSpPr>
          <p:cNvPr id="35" name="直線コネクタ 34"/>
          <p:cNvCxnSpPr>
            <a:stCxn id="449" idx="1"/>
          </p:cNvCxnSpPr>
          <p:nvPr/>
        </p:nvCxnSpPr>
        <p:spPr>
          <a:xfrm flipH="1" flipV="1">
            <a:off x="617677" y="3563414"/>
            <a:ext cx="94025" cy="152456"/>
          </a:xfrm>
          <a:prstGeom prst="line">
            <a:avLst/>
          </a:prstGeom>
          <a:ln w="3175">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450" name="正方形/長方形 449"/>
          <p:cNvSpPr/>
          <p:nvPr/>
        </p:nvSpPr>
        <p:spPr>
          <a:xfrm>
            <a:off x="793423" y="3400296"/>
            <a:ext cx="180801" cy="28800"/>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470547" y="3110632"/>
            <a:ext cx="130969" cy="133350"/>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00FF">
                <a:alpha val="49804"/>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1" name="正方形/長方形 450"/>
          <p:cNvSpPr/>
          <p:nvPr/>
        </p:nvSpPr>
        <p:spPr>
          <a:xfrm>
            <a:off x="445630" y="2848906"/>
            <a:ext cx="198749" cy="252201"/>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8" name="テキスト ボックス 417"/>
          <p:cNvSpPr txBox="1"/>
          <p:nvPr/>
        </p:nvSpPr>
        <p:spPr>
          <a:xfrm>
            <a:off x="234212" y="2897416"/>
            <a:ext cx="414143" cy="183394"/>
          </a:xfrm>
          <a:prstGeom prst="rect">
            <a:avLst/>
          </a:prstGeom>
          <a:noFill/>
        </p:spPr>
        <p:txBody>
          <a:bodyPr wrap="none" lIns="36000" tIns="10800" rIns="36000" bIns="10800" rtlCol="0" anchor="ctr" anchorCtr="0">
            <a:spAutoFit/>
          </a:bodyPr>
          <a:lstStyle/>
          <a:p>
            <a:pPr algn="r"/>
            <a:r>
              <a:rPr kumimoji="1" lang="ja-JP" altLang="en-US" sz="550" dirty="0">
                <a:solidFill>
                  <a:srgbClr val="0000FF"/>
                </a:solidFill>
              </a:rPr>
              <a:t>北行き</a:t>
            </a:r>
            <a:r>
              <a:rPr kumimoji="1" lang="ja-JP" altLang="en-US" sz="550" dirty="0"/>
              <a:t>本線</a:t>
            </a:r>
            <a:endParaRPr kumimoji="1" lang="en-US" altLang="ja-JP" sz="550" dirty="0"/>
          </a:p>
          <a:p>
            <a:pPr algn="r"/>
            <a:r>
              <a:rPr lang="ja-JP" altLang="en-US" sz="500" dirty="0">
                <a:solidFill>
                  <a:srgbClr val="FF0000"/>
                </a:solidFill>
              </a:rPr>
              <a:t>（１車線）</a:t>
            </a:r>
            <a:endParaRPr kumimoji="1" lang="ja-JP" altLang="en-US" sz="500" dirty="0">
              <a:solidFill>
                <a:srgbClr val="FF0000"/>
              </a:solidFill>
            </a:endParaRPr>
          </a:p>
        </p:txBody>
      </p:sp>
      <p:sp>
        <p:nvSpPr>
          <p:cNvPr id="452" name="テキスト ボックス 451"/>
          <p:cNvSpPr txBox="1"/>
          <p:nvPr/>
        </p:nvSpPr>
        <p:spPr>
          <a:xfrm>
            <a:off x="1526433" y="2897416"/>
            <a:ext cx="414143" cy="183394"/>
          </a:xfrm>
          <a:prstGeom prst="rect">
            <a:avLst/>
          </a:prstGeom>
          <a:noFill/>
        </p:spPr>
        <p:txBody>
          <a:bodyPr wrap="none" lIns="36000" tIns="10800" rIns="36000" bIns="10800" rtlCol="0" anchor="ctr" anchorCtr="0">
            <a:spAutoFit/>
          </a:bodyPr>
          <a:lstStyle/>
          <a:p>
            <a:r>
              <a:rPr lang="ja-JP" altLang="en-US" sz="550" dirty="0">
                <a:solidFill>
                  <a:srgbClr val="00B050"/>
                </a:solidFill>
              </a:rPr>
              <a:t>南</a:t>
            </a:r>
            <a:r>
              <a:rPr kumimoji="1" lang="ja-JP" altLang="en-US" sz="550" dirty="0">
                <a:solidFill>
                  <a:srgbClr val="00B050"/>
                </a:solidFill>
              </a:rPr>
              <a:t>行き</a:t>
            </a:r>
            <a:r>
              <a:rPr kumimoji="1" lang="ja-JP" altLang="en-US" sz="550" dirty="0"/>
              <a:t>本線</a:t>
            </a:r>
            <a:endParaRPr kumimoji="1" lang="en-US" altLang="ja-JP" sz="550" dirty="0"/>
          </a:p>
          <a:p>
            <a:r>
              <a:rPr lang="ja-JP" altLang="en-US" sz="500" dirty="0"/>
              <a:t>（２車線）</a:t>
            </a:r>
            <a:endParaRPr kumimoji="1" lang="ja-JP" altLang="en-US" sz="500" dirty="0"/>
          </a:p>
        </p:txBody>
      </p:sp>
      <p:sp>
        <p:nvSpPr>
          <p:cNvPr id="453" name="テキスト ボックス 452"/>
          <p:cNvSpPr txBox="1"/>
          <p:nvPr/>
        </p:nvSpPr>
        <p:spPr>
          <a:xfrm>
            <a:off x="709317" y="3408692"/>
            <a:ext cx="383686" cy="91061"/>
          </a:xfrm>
          <a:prstGeom prst="rect">
            <a:avLst/>
          </a:prstGeom>
          <a:solidFill>
            <a:schemeClr val="bg1"/>
          </a:solidFill>
        </p:spPr>
        <p:txBody>
          <a:bodyPr wrap="none" lIns="36000" tIns="10800" rIns="36000" bIns="10800" rtlCol="0" anchor="ctr" anchorCtr="0">
            <a:spAutoFit/>
          </a:bodyPr>
          <a:lstStyle/>
          <a:p>
            <a:r>
              <a:rPr kumimoji="1" lang="ja-JP" altLang="en-US" sz="450" dirty="0">
                <a:solidFill>
                  <a:srgbClr val="FF0000"/>
                </a:solidFill>
              </a:rPr>
              <a:t>撤去・架替え</a:t>
            </a:r>
          </a:p>
        </p:txBody>
      </p:sp>
      <p:sp>
        <p:nvSpPr>
          <p:cNvPr id="454" name="フリーフォーム 453"/>
          <p:cNvSpPr/>
          <p:nvPr/>
        </p:nvSpPr>
        <p:spPr>
          <a:xfrm>
            <a:off x="1565703" y="3110632"/>
            <a:ext cx="226438" cy="133350"/>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B05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5" name="上矢印 454"/>
          <p:cNvSpPr/>
          <p:nvPr/>
        </p:nvSpPr>
        <p:spPr>
          <a:xfrm rot="10800000">
            <a:off x="1596759" y="3127013"/>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7" name="上矢印 456"/>
          <p:cNvSpPr/>
          <p:nvPr/>
        </p:nvSpPr>
        <p:spPr>
          <a:xfrm rot="10800000">
            <a:off x="1701534" y="3129394"/>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8" name="上矢印 457"/>
          <p:cNvSpPr/>
          <p:nvPr/>
        </p:nvSpPr>
        <p:spPr>
          <a:xfrm>
            <a:off x="508062" y="3124738"/>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9" name="上矢印 458"/>
          <p:cNvSpPr/>
          <p:nvPr/>
        </p:nvSpPr>
        <p:spPr>
          <a:xfrm rot="10800000">
            <a:off x="1779118" y="3485705"/>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0" name="上矢印 459"/>
          <p:cNvSpPr/>
          <p:nvPr/>
        </p:nvSpPr>
        <p:spPr>
          <a:xfrm rot="10800000">
            <a:off x="1887333" y="3486934"/>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40" name="テキスト ボックス 439"/>
          <p:cNvSpPr txBox="1"/>
          <p:nvPr/>
        </p:nvSpPr>
        <p:spPr>
          <a:xfrm>
            <a:off x="547616" y="3468285"/>
            <a:ext cx="76944" cy="46166"/>
          </a:xfrm>
          <a:prstGeom prst="rect">
            <a:avLst/>
          </a:prstGeom>
          <a:noFill/>
        </p:spPr>
        <p:txBody>
          <a:bodyPr wrap="none" lIns="0" tIns="0" rIns="0" bIns="0" rtlCol="0" anchor="ctr" anchorCtr="0">
            <a:spAutoFit/>
          </a:bodyPr>
          <a:lstStyle/>
          <a:p>
            <a:r>
              <a:rPr kumimoji="1" lang="en-US" altLang="ja-JP" sz="300" dirty="0">
                <a:effectLst>
                  <a:glow rad="38100">
                    <a:schemeClr val="bg1"/>
                  </a:glow>
                </a:effectLst>
              </a:rPr>
              <a:t>4000</a:t>
            </a:r>
            <a:endParaRPr kumimoji="1" lang="ja-JP" altLang="en-US" sz="300" dirty="0">
              <a:effectLst>
                <a:glow rad="38100">
                  <a:schemeClr val="bg1"/>
                </a:glow>
              </a:effectLst>
            </a:endParaRPr>
          </a:p>
        </p:txBody>
      </p:sp>
      <p:sp>
        <p:nvSpPr>
          <p:cNvPr id="463" name="テキスト ボックス 462"/>
          <p:cNvSpPr txBox="1"/>
          <p:nvPr/>
        </p:nvSpPr>
        <p:spPr>
          <a:xfrm>
            <a:off x="1126604" y="4231548"/>
            <a:ext cx="284300" cy="106449"/>
          </a:xfrm>
          <a:prstGeom prst="rect">
            <a:avLst/>
          </a:prstGeom>
          <a:solidFill>
            <a:schemeClr val="bg1"/>
          </a:solidFill>
        </p:spPr>
        <p:txBody>
          <a:bodyPr wrap="none" lIns="36000" tIns="10800" rIns="36000" bIns="10800" rtlCol="0" anchor="ctr" anchorCtr="0">
            <a:spAutoFit/>
          </a:bodyPr>
          <a:lstStyle/>
          <a:p>
            <a:r>
              <a:rPr kumimoji="1" lang="ja-JP" altLang="en-US" sz="550" dirty="0"/>
              <a:t>江坂駅</a:t>
            </a:r>
          </a:p>
        </p:txBody>
      </p:sp>
      <p:sp>
        <p:nvSpPr>
          <p:cNvPr id="464" name="正方形/長方形 463"/>
          <p:cNvSpPr/>
          <p:nvPr/>
        </p:nvSpPr>
        <p:spPr>
          <a:xfrm>
            <a:off x="1095412" y="4333512"/>
            <a:ext cx="346685" cy="58521"/>
          </a:xfrm>
          <a:prstGeom prst="rect">
            <a:avLst/>
          </a:prstGeom>
          <a:solidFill>
            <a:schemeClr val="bg1"/>
          </a:solid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5" name="テキスト ボックス 464"/>
          <p:cNvSpPr txBox="1"/>
          <p:nvPr/>
        </p:nvSpPr>
        <p:spPr>
          <a:xfrm>
            <a:off x="809865" y="4723568"/>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466" name="テキスト ボックス 465"/>
          <p:cNvSpPr txBox="1"/>
          <p:nvPr/>
        </p:nvSpPr>
        <p:spPr>
          <a:xfrm>
            <a:off x="1220664" y="4723568"/>
            <a:ext cx="96180" cy="46166"/>
          </a:xfrm>
          <a:prstGeom prst="rect">
            <a:avLst/>
          </a:prstGeom>
          <a:solidFill>
            <a:schemeClr val="bg1"/>
          </a:solidFill>
        </p:spPr>
        <p:txBody>
          <a:bodyPr wrap="none" lIns="0" tIns="0" rIns="0" bIns="0" rtlCol="0" anchor="ctr" anchorCtr="0">
            <a:spAutoFit/>
          </a:bodyPr>
          <a:lstStyle/>
          <a:p>
            <a:r>
              <a:rPr kumimoji="1" lang="en-US" altLang="ja-JP" sz="300" dirty="0"/>
              <a:t>16400</a:t>
            </a:r>
            <a:endParaRPr kumimoji="1" lang="ja-JP" altLang="en-US" sz="300" dirty="0"/>
          </a:p>
        </p:txBody>
      </p:sp>
      <p:sp>
        <p:nvSpPr>
          <p:cNvPr id="468" name="テキスト ボックス 467"/>
          <p:cNvSpPr txBox="1"/>
          <p:nvPr/>
        </p:nvSpPr>
        <p:spPr>
          <a:xfrm>
            <a:off x="1652722" y="4720033"/>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470" name="テキスト ボックス 469"/>
          <p:cNvSpPr txBox="1"/>
          <p:nvPr/>
        </p:nvSpPr>
        <p:spPr>
          <a:xfrm>
            <a:off x="729310" y="4857268"/>
            <a:ext cx="340405" cy="91061"/>
          </a:xfrm>
          <a:prstGeom prst="rect">
            <a:avLst/>
          </a:prstGeom>
          <a:solidFill>
            <a:schemeClr val="bg1"/>
          </a:solidFill>
        </p:spPr>
        <p:txBody>
          <a:bodyPr wrap="none" lIns="36000" tIns="10800" rIns="36000" bIns="10800" rtlCol="0" anchor="ctr" anchorCtr="0">
            <a:spAutoFit/>
          </a:bodyPr>
          <a:lstStyle/>
          <a:p>
            <a:r>
              <a:rPr kumimoji="1" lang="ja-JP" altLang="en-US" sz="450" dirty="0"/>
              <a:t>施工ヤード</a:t>
            </a:r>
          </a:p>
        </p:txBody>
      </p:sp>
      <p:sp>
        <p:nvSpPr>
          <p:cNvPr id="472" name="テキスト ボックス 471"/>
          <p:cNvSpPr txBox="1"/>
          <p:nvPr/>
        </p:nvSpPr>
        <p:spPr>
          <a:xfrm>
            <a:off x="727202" y="4781984"/>
            <a:ext cx="383686" cy="91061"/>
          </a:xfrm>
          <a:prstGeom prst="rect">
            <a:avLst/>
          </a:prstGeom>
          <a:solidFill>
            <a:schemeClr val="bg1"/>
          </a:solidFill>
        </p:spPr>
        <p:txBody>
          <a:bodyPr wrap="none" lIns="36000" tIns="10800" rIns="36000" bIns="10800" rtlCol="0" anchor="ctr" anchorCtr="0">
            <a:spAutoFit/>
          </a:bodyPr>
          <a:lstStyle/>
          <a:p>
            <a:r>
              <a:rPr kumimoji="1" lang="ja-JP" altLang="en-US" sz="450" dirty="0">
                <a:solidFill>
                  <a:srgbClr val="FF0000"/>
                </a:solidFill>
              </a:rPr>
              <a:t>撤去・架替え</a:t>
            </a:r>
          </a:p>
        </p:txBody>
      </p:sp>
      <p:sp>
        <p:nvSpPr>
          <p:cNvPr id="474" name="フリーフォーム 473"/>
          <p:cNvSpPr/>
          <p:nvPr/>
        </p:nvSpPr>
        <p:spPr>
          <a:xfrm>
            <a:off x="1699053" y="4478177"/>
            <a:ext cx="109757" cy="142876"/>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B05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5" name="フリーフォーム 474"/>
          <p:cNvSpPr/>
          <p:nvPr/>
        </p:nvSpPr>
        <p:spPr>
          <a:xfrm>
            <a:off x="1573066" y="4480558"/>
            <a:ext cx="104775" cy="133350"/>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00FF">
                <a:alpha val="49804"/>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6" name="上矢印 475"/>
          <p:cNvSpPr/>
          <p:nvPr/>
        </p:nvSpPr>
        <p:spPr>
          <a:xfrm>
            <a:off x="1596294" y="4494664"/>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84" name="上矢印 483"/>
          <p:cNvSpPr/>
          <p:nvPr/>
        </p:nvSpPr>
        <p:spPr>
          <a:xfrm rot="10800000">
            <a:off x="1725347" y="4501702"/>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97" name="正方形/長方形 496"/>
          <p:cNvSpPr/>
          <p:nvPr/>
        </p:nvSpPr>
        <p:spPr>
          <a:xfrm>
            <a:off x="1565703" y="4249162"/>
            <a:ext cx="351062" cy="181446"/>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7" name="テキスト ボックス 486"/>
          <p:cNvSpPr txBox="1"/>
          <p:nvPr/>
        </p:nvSpPr>
        <p:spPr>
          <a:xfrm>
            <a:off x="1358631" y="4202718"/>
            <a:ext cx="414143" cy="183394"/>
          </a:xfrm>
          <a:prstGeom prst="rect">
            <a:avLst/>
          </a:prstGeom>
          <a:noFill/>
        </p:spPr>
        <p:txBody>
          <a:bodyPr wrap="none" lIns="36000" tIns="10800" rIns="36000" bIns="10800" rtlCol="0" anchor="ctr" anchorCtr="0">
            <a:spAutoFit/>
          </a:bodyPr>
          <a:lstStyle/>
          <a:p>
            <a:pPr algn="r"/>
            <a:r>
              <a:rPr kumimoji="1" lang="ja-JP" altLang="en-US" sz="550" dirty="0">
                <a:solidFill>
                  <a:srgbClr val="0000FF"/>
                </a:solidFill>
              </a:rPr>
              <a:t>北行き</a:t>
            </a:r>
            <a:r>
              <a:rPr kumimoji="1" lang="ja-JP" altLang="en-US" sz="550" dirty="0"/>
              <a:t>本線</a:t>
            </a:r>
            <a:endParaRPr kumimoji="1" lang="en-US" altLang="ja-JP" sz="550" dirty="0"/>
          </a:p>
          <a:p>
            <a:pPr algn="r"/>
            <a:r>
              <a:rPr lang="ja-JP" altLang="en-US" sz="500" dirty="0">
                <a:solidFill>
                  <a:srgbClr val="FF0000"/>
                </a:solidFill>
              </a:rPr>
              <a:t>（１車線）</a:t>
            </a:r>
            <a:endParaRPr kumimoji="1" lang="ja-JP" altLang="en-US" sz="500" dirty="0">
              <a:solidFill>
                <a:srgbClr val="FF0000"/>
              </a:solidFill>
            </a:endParaRPr>
          </a:p>
        </p:txBody>
      </p:sp>
      <p:sp>
        <p:nvSpPr>
          <p:cNvPr id="492" name="テキスト ボックス 491"/>
          <p:cNvSpPr txBox="1"/>
          <p:nvPr/>
        </p:nvSpPr>
        <p:spPr>
          <a:xfrm>
            <a:off x="1739125" y="4268036"/>
            <a:ext cx="414143" cy="183394"/>
          </a:xfrm>
          <a:prstGeom prst="rect">
            <a:avLst/>
          </a:prstGeom>
          <a:noFill/>
        </p:spPr>
        <p:txBody>
          <a:bodyPr wrap="none" lIns="36000" tIns="10800" rIns="36000" bIns="10800" rtlCol="0" anchor="ctr" anchorCtr="0">
            <a:spAutoFit/>
          </a:bodyPr>
          <a:lstStyle/>
          <a:p>
            <a:r>
              <a:rPr lang="ja-JP" altLang="en-US" sz="550" dirty="0">
                <a:solidFill>
                  <a:srgbClr val="00B050"/>
                </a:solidFill>
              </a:rPr>
              <a:t>南</a:t>
            </a:r>
            <a:r>
              <a:rPr kumimoji="1" lang="ja-JP" altLang="en-US" sz="550" dirty="0">
                <a:solidFill>
                  <a:srgbClr val="00B050"/>
                </a:solidFill>
              </a:rPr>
              <a:t>行き</a:t>
            </a:r>
            <a:r>
              <a:rPr kumimoji="1" lang="ja-JP" altLang="en-US" sz="550" dirty="0"/>
              <a:t>本線</a:t>
            </a:r>
            <a:endParaRPr kumimoji="1" lang="en-US" altLang="ja-JP" sz="550" dirty="0"/>
          </a:p>
          <a:p>
            <a:r>
              <a:rPr lang="ja-JP" altLang="en-US" sz="500" dirty="0">
                <a:solidFill>
                  <a:srgbClr val="FF0000"/>
                </a:solidFill>
              </a:rPr>
              <a:t>（１車線）</a:t>
            </a:r>
            <a:endParaRPr kumimoji="1" lang="ja-JP" altLang="en-US" sz="500" dirty="0">
              <a:solidFill>
                <a:srgbClr val="FF0000"/>
              </a:solidFill>
            </a:endParaRPr>
          </a:p>
        </p:txBody>
      </p:sp>
      <p:sp>
        <p:nvSpPr>
          <p:cNvPr id="508" name="テキスト ボックス 507"/>
          <p:cNvSpPr txBox="1"/>
          <p:nvPr/>
        </p:nvSpPr>
        <p:spPr>
          <a:xfrm>
            <a:off x="1752993" y="5119829"/>
            <a:ext cx="274681" cy="16800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側道</a:t>
            </a:r>
            <a:endParaRPr kumimoji="1" lang="en-US" altLang="ja-JP" sz="500" dirty="0"/>
          </a:p>
          <a:p>
            <a:pPr algn="ctr"/>
            <a:r>
              <a:rPr lang="ja-JP" altLang="en-US" sz="450" dirty="0"/>
              <a:t>（</a:t>
            </a:r>
            <a:r>
              <a:rPr lang="en-US" altLang="ja-JP" sz="450" dirty="0"/>
              <a:t>2</a:t>
            </a:r>
            <a:r>
              <a:rPr lang="ja-JP" altLang="en-US" sz="450" dirty="0"/>
              <a:t>車線）</a:t>
            </a:r>
            <a:endParaRPr kumimoji="1" lang="ja-JP" altLang="en-US" sz="450" dirty="0"/>
          </a:p>
        </p:txBody>
      </p:sp>
      <p:sp>
        <p:nvSpPr>
          <p:cNvPr id="517" name="テキスト ボックス 516"/>
          <p:cNvSpPr txBox="1"/>
          <p:nvPr/>
        </p:nvSpPr>
        <p:spPr>
          <a:xfrm>
            <a:off x="2015473" y="5119829"/>
            <a:ext cx="200944" cy="9875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歩道</a:t>
            </a:r>
          </a:p>
        </p:txBody>
      </p:sp>
      <p:sp>
        <p:nvSpPr>
          <p:cNvPr id="520" name="上矢印 519"/>
          <p:cNvSpPr/>
          <p:nvPr/>
        </p:nvSpPr>
        <p:spPr>
          <a:xfrm rot="10800000">
            <a:off x="1798606" y="4869824"/>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1" name="上矢印 530"/>
          <p:cNvSpPr/>
          <p:nvPr/>
        </p:nvSpPr>
        <p:spPr>
          <a:xfrm rot="10800000">
            <a:off x="1906821" y="4871053"/>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4" name="上矢印 533"/>
          <p:cNvSpPr/>
          <p:nvPr/>
        </p:nvSpPr>
        <p:spPr>
          <a:xfrm>
            <a:off x="528740" y="4857268"/>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7" name="正方形/長方形 536"/>
          <p:cNvSpPr/>
          <p:nvPr/>
        </p:nvSpPr>
        <p:spPr>
          <a:xfrm>
            <a:off x="256235" y="5154509"/>
            <a:ext cx="1497696" cy="271406"/>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8" name="テキスト ボックス 537"/>
          <p:cNvSpPr txBox="1"/>
          <p:nvPr/>
        </p:nvSpPr>
        <p:spPr>
          <a:xfrm>
            <a:off x="563043" y="5041766"/>
            <a:ext cx="76944" cy="46166"/>
          </a:xfrm>
          <a:prstGeom prst="rect">
            <a:avLst/>
          </a:prstGeom>
          <a:solidFill>
            <a:schemeClr val="bg1"/>
          </a:solidFill>
        </p:spPr>
        <p:txBody>
          <a:bodyPr wrap="none" lIns="0" tIns="0" rIns="0" bIns="0" rtlCol="0" anchor="ctr" anchorCtr="0">
            <a:spAutoFit/>
          </a:bodyPr>
          <a:lstStyle/>
          <a:p>
            <a:r>
              <a:rPr kumimoji="1" lang="en-US" altLang="ja-JP" sz="300" dirty="0"/>
              <a:t>6500</a:t>
            </a:r>
            <a:endParaRPr kumimoji="1" lang="ja-JP" altLang="en-US" sz="300" dirty="0"/>
          </a:p>
        </p:txBody>
      </p:sp>
      <p:sp>
        <p:nvSpPr>
          <p:cNvPr id="554" name="テキスト ボックス 553"/>
          <p:cNvSpPr txBox="1"/>
          <p:nvPr/>
        </p:nvSpPr>
        <p:spPr>
          <a:xfrm>
            <a:off x="367634" y="5042701"/>
            <a:ext cx="76944" cy="46166"/>
          </a:xfrm>
          <a:prstGeom prst="rect">
            <a:avLst/>
          </a:prstGeom>
          <a:solidFill>
            <a:schemeClr val="bg1"/>
          </a:solidFill>
        </p:spPr>
        <p:txBody>
          <a:bodyPr wrap="none" lIns="0" tIns="0" rIns="0" bIns="0" rtlCol="0" anchor="ctr" anchorCtr="0">
            <a:spAutoFit/>
          </a:bodyPr>
          <a:lstStyle/>
          <a:p>
            <a:r>
              <a:rPr lang="en-US" altLang="ja-JP" sz="300" dirty="0"/>
              <a:t>4</a:t>
            </a:r>
            <a:r>
              <a:rPr kumimoji="1" lang="en-US" altLang="ja-JP" sz="300" dirty="0"/>
              <a:t>500</a:t>
            </a:r>
            <a:endParaRPr kumimoji="1" lang="ja-JP" altLang="en-US" sz="300" dirty="0"/>
          </a:p>
        </p:txBody>
      </p:sp>
      <p:sp>
        <p:nvSpPr>
          <p:cNvPr id="555" name="テキスト ボックス 554"/>
          <p:cNvSpPr txBox="1"/>
          <p:nvPr/>
        </p:nvSpPr>
        <p:spPr>
          <a:xfrm>
            <a:off x="470547" y="5139313"/>
            <a:ext cx="274681" cy="16800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側道</a:t>
            </a:r>
            <a:endParaRPr kumimoji="1" lang="en-US" altLang="ja-JP" sz="500" dirty="0"/>
          </a:p>
          <a:p>
            <a:pPr algn="ctr"/>
            <a:r>
              <a:rPr lang="ja-JP" altLang="en-US" sz="450" dirty="0"/>
              <a:t>（</a:t>
            </a:r>
            <a:r>
              <a:rPr lang="en-US" altLang="ja-JP" sz="450" dirty="0"/>
              <a:t>2</a:t>
            </a:r>
            <a:r>
              <a:rPr lang="ja-JP" altLang="en-US" sz="450" dirty="0"/>
              <a:t>車線）</a:t>
            </a:r>
            <a:endParaRPr kumimoji="1" lang="ja-JP" altLang="en-US" sz="450" dirty="0"/>
          </a:p>
        </p:txBody>
      </p:sp>
      <p:sp>
        <p:nvSpPr>
          <p:cNvPr id="556" name="テキスト ボックス 555"/>
          <p:cNvSpPr txBox="1"/>
          <p:nvPr/>
        </p:nvSpPr>
        <p:spPr>
          <a:xfrm>
            <a:off x="308638" y="5139313"/>
            <a:ext cx="194936" cy="168005"/>
          </a:xfrm>
          <a:prstGeom prst="rect">
            <a:avLst/>
          </a:prstGeom>
          <a:solidFill>
            <a:schemeClr val="bg1"/>
          </a:solidFill>
        </p:spPr>
        <p:txBody>
          <a:bodyPr wrap="none" lIns="10800" tIns="10800" rIns="10800" bIns="10800" rtlCol="0" anchor="ctr" anchorCtr="0">
            <a:spAutoFit/>
          </a:bodyPr>
          <a:lstStyle/>
          <a:p>
            <a:pPr algn="ctr"/>
            <a:r>
              <a:rPr kumimoji="1" lang="ja-JP" altLang="en-US" sz="500" dirty="0"/>
              <a:t>歩道</a:t>
            </a:r>
            <a:endParaRPr kumimoji="1" lang="en-US" altLang="ja-JP" sz="500" dirty="0"/>
          </a:p>
          <a:p>
            <a:pPr algn="ctr"/>
            <a:r>
              <a:rPr lang="ja-JP" altLang="en-US" sz="450" dirty="0">
                <a:solidFill>
                  <a:srgbClr val="FF0000"/>
                </a:solidFill>
              </a:rPr>
              <a:t>（縮小）</a:t>
            </a:r>
            <a:endParaRPr kumimoji="1" lang="ja-JP" altLang="en-US" sz="450" dirty="0">
              <a:solidFill>
                <a:srgbClr val="FF0000"/>
              </a:solidFill>
            </a:endParaRPr>
          </a:p>
        </p:txBody>
      </p:sp>
      <p:sp>
        <p:nvSpPr>
          <p:cNvPr id="565" name="正方形/長方形 564"/>
          <p:cNvSpPr/>
          <p:nvPr/>
        </p:nvSpPr>
        <p:spPr>
          <a:xfrm>
            <a:off x="521746" y="1529271"/>
            <a:ext cx="236451" cy="183802"/>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1" name="テキスト ボックス 570"/>
          <p:cNvSpPr txBox="1"/>
          <p:nvPr/>
        </p:nvSpPr>
        <p:spPr>
          <a:xfrm>
            <a:off x="1180884" y="1471439"/>
            <a:ext cx="284300" cy="106449"/>
          </a:xfrm>
          <a:prstGeom prst="rect">
            <a:avLst/>
          </a:prstGeom>
          <a:solidFill>
            <a:schemeClr val="bg1"/>
          </a:solidFill>
        </p:spPr>
        <p:txBody>
          <a:bodyPr wrap="none" lIns="36000" tIns="10800" rIns="36000" bIns="10800" rtlCol="0" anchor="ctr" anchorCtr="0">
            <a:spAutoFit/>
          </a:bodyPr>
          <a:lstStyle/>
          <a:p>
            <a:r>
              <a:rPr kumimoji="1" lang="ja-JP" altLang="en-US" sz="550" dirty="0"/>
              <a:t>江坂駅</a:t>
            </a:r>
          </a:p>
        </p:txBody>
      </p:sp>
      <p:sp>
        <p:nvSpPr>
          <p:cNvPr id="574" name="正方形/長方形 573"/>
          <p:cNvSpPr/>
          <p:nvPr/>
        </p:nvSpPr>
        <p:spPr>
          <a:xfrm>
            <a:off x="1169962" y="1573403"/>
            <a:ext cx="297876" cy="61132"/>
          </a:xfrm>
          <a:prstGeom prst="rect">
            <a:avLst/>
          </a:prstGeom>
          <a:solidFill>
            <a:schemeClr val="bg1"/>
          </a:solid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5" name="テキスト ボックス 574"/>
          <p:cNvSpPr txBox="1"/>
          <p:nvPr/>
        </p:nvSpPr>
        <p:spPr>
          <a:xfrm>
            <a:off x="616159" y="1335107"/>
            <a:ext cx="252239" cy="75672"/>
          </a:xfrm>
          <a:prstGeom prst="rect">
            <a:avLst/>
          </a:prstGeom>
          <a:solidFill>
            <a:schemeClr val="bg1"/>
          </a:solidFill>
        </p:spPr>
        <p:txBody>
          <a:bodyPr wrap="none" lIns="36000" tIns="10800" rIns="36000" bIns="10800" rtlCol="0" anchor="ctr" anchorCtr="0">
            <a:spAutoFit/>
          </a:bodyPr>
          <a:lstStyle/>
          <a:p>
            <a:r>
              <a:rPr kumimoji="1" lang="ja-JP" altLang="en-US" sz="350" dirty="0"/>
              <a:t>用地境界</a:t>
            </a:r>
          </a:p>
        </p:txBody>
      </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896" y="1335700"/>
            <a:ext cx="154552" cy="7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7" name="正方形/長方形 576"/>
          <p:cNvSpPr/>
          <p:nvPr/>
        </p:nvSpPr>
        <p:spPr>
          <a:xfrm>
            <a:off x="1880564" y="1497869"/>
            <a:ext cx="236451" cy="183802"/>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0" name="テキスト ボックス 579"/>
          <p:cNvSpPr txBox="1"/>
          <p:nvPr/>
        </p:nvSpPr>
        <p:spPr>
          <a:xfrm>
            <a:off x="1769820" y="1343681"/>
            <a:ext cx="252239" cy="75672"/>
          </a:xfrm>
          <a:prstGeom prst="rect">
            <a:avLst/>
          </a:prstGeom>
          <a:solidFill>
            <a:schemeClr val="bg1"/>
          </a:solidFill>
        </p:spPr>
        <p:txBody>
          <a:bodyPr wrap="none" lIns="36000" tIns="10800" rIns="36000" bIns="10800" rtlCol="0" anchor="ctr" anchorCtr="0">
            <a:spAutoFit/>
          </a:bodyPr>
          <a:lstStyle/>
          <a:p>
            <a:r>
              <a:rPr kumimoji="1" lang="ja-JP" altLang="en-US" sz="350" dirty="0"/>
              <a:t>用地境界</a:t>
            </a:r>
          </a:p>
        </p:txBody>
      </p:sp>
      <p:pic>
        <p:nvPicPr>
          <p:cNvPr id="57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1998716" y="1336151"/>
            <a:ext cx="154552" cy="7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1" name="上矢印 580"/>
          <p:cNvSpPr/>
          <p:nvPr/>
        </p:nvSpPr>
        <p:spPr>
          <a:xfrm>
            <a:off x="704419" y="2045172"/>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86" name="上矢印 585"/>
          <p:cNvSpPr/>
          <p:nvPr/>
        </p:nvSpPr>
        <p:spPr>
          <a:xfrm rot="10800000">
            <a:off x="1762057" y="2043274"/>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87" name="上矢印 586"/>
          <p:cNvSpPr/>
          <p:nvPr/>
        </p:nvSpPr>
        <p:spPr>
          <a:xfrm>
            <a:off x="873288" y="1714366"/>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88" name="上矢印 587"/>
          <p:cNvSpPr/>
          <p:nvPr/>
        </p:nvSpPr>
        <p:spPr>
          <a:xfrm rot="10800000">
            <a:off x="1599169" y="1715143"/>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89" name="上矢印 588"/>
          <p:cNvSpPr/>
          <p:nvPr/>
        </p:nvSpPr>
        <p:spPr>
          <a:xfrm>
            <a:off x="812012" y="2043646"/>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0" name="上矢印 589"/>
          <p:cNvSpPr/>
          <p:nvPr/>
        </p:nvSpPr>
        <p:spPr>
          <a:xfrm rot="10800000">
            <a:off x="1869553" y="2044563"/>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1" name="上矢印 590"/>
          <p:cNvSpPr/>
          <p:nvPr/>
        </p:nvSpPr>
        <p:spPr>
          <a:xfrm>
            <a:off x="983614" y="1712496"/>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2" name="上矢印 591"/>
          <p:cNvSpPr/>
          <p:nvPr/>
        </p:nvSpPr>
        <p:spPr>
          <a:xfrm rot="10800000">
            <a:off x="1709495" y="1716078"/>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5" name="テキスト ボックス 594"/>
          <p:cNvSpPr txBox="1"/>
          <p:nvPr/>
        </p:nvSpPr>
        <p:spPr>
          <a:xfrm>
            <a:off x="1706438" y="2172849"/>
            <a:ext cx="274681" cy="16800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側道</a:t>
            </a:r>
            <a:endParaRPr kumimoji="1" lang="en-US" altLang="ja-JP" sz="500" dirty="0"/>
          </a:p>
          <a:p>
            <a:pPr algn="ctr"/>
            <a:r>
              <a:rPr lang="ja-JP" altLang="en-US" sz="450" dirty="0"/>
              <a:t>（</a:t>
            </a:r>
            <a:r>
              <a:rPr lang="en-US" altLang="ja-JP" sz="450" dirty="0"/>
              <a:t>2</a:t>
            </a:r>
            <a:r>
              <a:rPr lang="ja-JP" altLang="en-US" sz="450" dirty="0"/>
              <a:t>車線）</a:t>
            </a:r>
            <a:endParaRPr kumimoji="1" lang="ja-JP" altLang="en-US" sz="450" dirty="0"/>
          </a:p>
        </p:txBody>
      </p:sp>
      <p:sp>
        <p:nvSpPr>
          <p:cNvPr id="596" name="テキスト ボックス 595"/>
          <p:cNvSpPr txBox="1"/>
          <p:nvPr/>
        </p:nvSpPr>
        <p:spPr>
          <a:xfrm>
            <a:off x="1940576" y="2172849"/>
            <a:ext cx="200944" cy="9875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歩道</a:t>
            </a:r>
          </a:p>
        </p:txBody>
      </p:sp>
      <p:sp>
        <p:nvSpPr>
          <p:cNvPr id="597" name="テキスト ボックス 596"/>
          <p:cNvSpPr txBox="1"/>
          <p:nvPr/>
        </p:nvSpPr>
        <p:spPr>
          <a:xfrm>
            <a:off x="652576" y="2172849"/>
            <a:ext cx="274681" cy="16800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側道</a:t>
            </a:r>
            <a:endParaRPr kumimoji="1" lang="en-US" altLang="ja-JP" sz="500" dirty="0"/>
          </a:p>
          <a:p>
            <a:pPr algn="ctr"/>
            <a:r>
              <a:rPr lang="ja-JP" altLang="en-US" sz="450" dirty="0"/>
              <a:t>（</a:t>
            </a:r>
            <a:r>
              <a:rPr lang="en-US" altLang="ja-JP" sz="450" dirty="0"/>
              <a:t>2</a:t>
            </a:r>
            <a:r>
              <a:rPr lang="ja-JP" altLang="en-US" sz="450" dirty="0"/>
              <a:t>車線）</a:t>
            </a:r>
            <a:endParaRPr kumimoji="1" lang="ja-JP" altLang="en-US" sz="450" dirty="0"/>
          </a:p>
        </p:txBody>
      </p:sp>
      <p:sp>
        <p:nvSpPr>
          <p:cNvPr id="598" name="テキスト ボックス 597"/>
          <p:cNvSpPr txBox="1"/>
          <p:nvPr/>
        </p:nvSpPr>
        <p:spPr>
          <a:xfrm>
            <a:off x="487947" y="2172985"/>
            <a:ext cx="200944" cy="9875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歩道</a:t>
            </a:r>
          </a:p>
        </p:txBody>
      </p:sp>
      <p:sp>
        <p:nvSpPr>
          <p:cNvPr id="600" name="テキスト ボックス 599"/>
          <p:cNvSpPr txBox="1"/>
          <p:nvPr/>
        </p:nvSpPr>
        <p:spPr>
          <a:xfrm>
            <a:off x="685204" y="1514241"/>
            <a:ext cx="414143" cy="183394"/>
          </a:xfrm>
          <a:prstGeom prst="rect">
            <a:avLst/>
          </a:prstGeom>
          <a:solidFill>
            <a:schemeClr val="bg1"/>
          </a:solidFill>
        </p:spPr>
        <p:txBody>
          <a:bodyPr wrap="none" lIns="36000" tIns="10800" rIns="36000" bIns="10800" rtlCol="0" anchor="ctr" anchorCtr="0">
            <a:spAutoFit/>
          </a:bodyPr>
          <a:lstStyle/>
          <a:p>
            <a:pPr algn="r"/>
            <a:r>
              <a:rPr kumimoji="1" lang="ja-JP" altLang="en-US" sz="550" dirty="0">
                <a:solidFill>
                  <a:srgbClr val="0000FF"/>
                </a:solidFill>
              </a:rPr>
              <a:t>北行き</a:t>
            </a:r>
            <a:r>
              <a:rPr kumimoji="1" lang="ja-JP" altLang="en-US" sz="550" dirty="0"/>
              <a:t>本線</a:t>
            </a:r>
            <a:endParaRPr kumimoji="1" lang="en-US" altLang="ja-JP" sz="550" dirty="0"/>
          </a:p>
          <a:p>
            <a:pPr algn="r"/>
            <a:r>
              <a:rPr lang="ja-JP" altLang="en-US" sz="500" dirty="0"/>
              <a:t>（２車線）</a:t>
            </a:r>
            <a:endParaRPr kumimoji="1" lang="ja-JP" altLang="en-US" sz="500" dirty="0"/>
          </a:p>
        </p:txBody>
      </p:sp>
      <p:sp>
        <p:nvSpPr>
          <p:cNvPr id="604" name="テキスト ボックス 603"/>
          <p:cNvSpPr txBox="1"/>
          <p:nvPr/>
        </p:nvSpPr>
        <p:spPr>
          <a:xfrm>
            <a:off x="1535063" y="1514241"/>
            <a:ext cx="414143" cy="183394"/>
          </a:xfrm>
          <a:prstGeom prst="rect">
            <a:avLst/>
          </a:prstGeom>
          <a:solidFill>
            <a:schemeClr val="bg1"/>
          </a:solidFill>
        </p:spPr>
        <p:txBody>
          <a:bodyPr wrap="none" lIns="36000" tIns="10800" rIns="36000" bIns="10800" rtlCol="0" anchor="ctr" anchorCtr="0">
            <a:spAutoFit/>
          </a:bodyPr>
          <a:lstStyle/>
          <a:p>
            <a:r>
              <a:rPr lang="ja-JP" altLang="en-US" sz="550" dirty="0">
                <a:solidFill>
                  <a:srgbClr val="00B050"/>
                </a:solidFill>
              </a:rPr>
              <a:t>南</a:t>
            </a:r>
            <a:r>
              <a:rPr kumimoji="1" lang="ja-JP" altLang="en-US" sz="550" dirty="0">
                <a:solidFill>
                  <a:srgbClr val="00B050"/>
                </a:solidFill>
              </a:rPr>
              <a:t>行き</a:t>
            </a:r>
            <a:r>
              <a:rPr kumimoji="1" lang="ja-JP" altLang="en-US" sz="550" dirty="0"/>
              <a:t>本線</a:t>
            </a:r>
            <a:endParaRPr kumimoji="1" lang="en-US" altLang="ja-JP" sz="550" dirty="0"/>
          </a:p>
          <a:p>
            <a:r>
              <a:rPr lang="ja-JP" altLang="en-US" sz="500" dirty="0"/>
              <a:t>（２車線）</a:t>
            </a:r>
            <a:endParaRPr kumimoji="1" lang="ja-JP" altLang="en-US" sz="500" dirty="0"/>
          </a:p>
        </p:txBody>
      </p:sp>
      <p:sp>
        <p:nvSpPr>
          <p:cNvPr id="606" name="テキスト ボックス 605"/>
          <p:cNvSpPr txBox="1"/>
          <p:nvPr/>
        </p:nvSpPr>
        <p:spPr>
          <a:xfrm>
            <a:off x="1272140" y="1970530"/>
            <a:ext cx="96180" cy="46166"/>
          </a:xfrm>
          <a:prstGeom prst="rect">
            <a:avLst/>
          </a:prstGeom>
          <a:solidFill>
            <a:schemeClr val="bg1"/>
          </a:solidFill>
        </p:spPr>
        <p:txBody>
          <a:bodyPr wrap="none" lIns="0" tIns="0" rIns="0" bIns="0" rtlCol="0" anchor="ctr" anchorCtr="0">
            <a:spAutoFit/>
          </a:bodyPr>
          <a:lstStyle/>
          <a:p>
            <a:r>
              <a:rPr kumimoji="1" lang="en-US" altLang="ja-JP" sz="300" dirty="0"/>
              <a:t>16400</a:t>
            </a:r>
            <a:endParaRPr kumimoji="1" lang="ja-JP" altLang="en-US" sz="300" dirty="0"/>
          </a:p>
        </p:txBody>
      </p:sp>
      <p:sp>
        <p:nvSpPr>
          <p:cNvPr id="607" name="テキスト ボックス 606"/>
          <p:cNvSpPr txBox="1"/>
          <p:nvPr/>
        </p:nvSpPr>
        <p:spPr>
          <a:xfrm>
            <a:off x="1643929" y="1970084"/>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608" name="テキスト ボックス 607"/>
          <p:cNvSpPr txBox="1"/>
          <p:nvPr/>
        </p:nvSpPr>
        <p:spPr>
          <a:xfrm>
            <a:off x="883823" y="1969649"/>
            <a:ext cx="143511" cy="47928"/>
          </a:xfrm>
          <a:prstGeom prst="rect">
            <a:avLst/>
          </a:prstGeom>
          <a:solidFill>
            <a:schemeClr val="bg1"/>
          </a:solidFill>
        </p:spPr>
        <p:txBody>
          <a:bodyPr wrap="square" lIns="0" tIns="0" rIns="0" bIns="0" rtlCol="0" anchor="ctr" anchorCtr="0">
            <a:spAutoFit/>
          </a:bodyPr>
          <a:lstStyle/>
          <a:p>
            <a:pPr algn="ctr"/>
            <a:r>
              <a:rPr kumimoji="1" lang="en-US" altLang="ja-JP" sz="300" dirty="0"/>
              <a:t>8500</a:t>
            </a:r>
            <a:endParaRPr kumimoji="1" lang="ja-JP" altLang="en-US" sz="300" dirty="0"/>
          </a:p>
        </p:txBody>
      </p:sp>
      <p:sp>
        <p:nvSpPr>
          <p:cNvPr id="610" name="フリーフォーム 609"/>
          <p:cNvSpPr/>
          <p:nvPr/>
        </p:nvSpPr>
        <p:spPr>
          <a:xfrm>
            <a:off x="860410" y="1704463"/>
            <a:ext cx="200717" cy="133350"/>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00FF">
                <a:alpha val="49804"/>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4" name="フリーフォーム 613"/>
          <p:cNvSpPr/>
          <p:nvPr/>
        </p:nvSpPr>
        <p:spPr>
          <a:xfrm>
            <a:off x="1580663" y="1707461"/>
            <a:ext cx="204130" cy="127551"/>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B05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5" name="テキスト ボックス 614"/>
          <p:cNvSpPr txBox="1"/>
          <p:nvPr/>
        </p:nvSpPr>
        <p:spPr>
          <a:xfrm>
            <a:off x="1197661" y="5676716"/>
            <a:ext cx="284300" cy="106449"/>
          </a:xfrm>
          <a:prstGeom prst="rect">
            <a:avLst/>
          </a:prstGeom>
          <a:solidFill>
            <a:schemeClr val="bg1"/>
          </a:solidFill>
        </p:spPr>
        <p:txBody>
          <a:bodyPr wrap="none" lIns="36000" tIns="10800" rIns="36000" bIns="10800" rtlCol="0" anchor="ctr" anchorCtr="0">
            <a:spAutoFit/>
          </a:bodyPr>
          <a:lstStyle/>
          <a:p>
            <a:r>
              <a:rPr kumimoji="1" lang="ja-JP" altLang="en-US" sz="550" dirty="0"/>
              <a:t>江坂駅</a:t>
            </a:r>
          </a:p>
        </p:txBody>
      </p:sp>
      <p:sp>
        <p:nvSpPr>
          <p:cNvPr id="616" name="正方形/長方形 615"/>
          <p:cNvSpPr/>
          <p:nvPr/>
        </p:nvSpPr>
        <p:spPr>
          <a:xfrm>
            <a:off x="1166469" y="5776994"/>
            <a:ext cx="354663" cy="61707"/>
          </a:xfrm>
          <a:prstGeom prst="rect">
            <a:avLst/>
          </a:prstGeom>
          <a:solidFill>
            <a:schemeClr val="bg1"/>
          </a:solid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0" name="フリーフォーム 619"/>
          <p:cNvSpPr/>
          <p:nvPr/>
        </p:nvSpPr>
        <p:spPr>
          <a:xfrm>
            <a:off x="1792550" y="5928954"/>
            <a:ext cx="109757" cy="142876"/>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B05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4" name="フリーフォーム 623"/>
          <p:cNvSpPr/>
          <p:nvPr/>
        </p:nvSpPr>
        <p:spPr>
          <a:xfrm>
            <a:off x="1652538" y="5931334"/>
            <a:ext cx="118230" cy="142979"/>
          </a:xfrm>
          <a:custGeom>
            <a:avLst/>
            <a:gdLst>
              <a:gd name="connsiteX0" fmla="*/ 0 w 130969"/>
              <a:gd name="connsiteY0" fmla="*/ 121444 h 121444"/>
              <a:gd name="connsiteX1" fmla="*/ 0 w 130969"/>
              <a:gd name="connsiteY1" fmla="*/ 19050 h 121444"/>
              <a:gd name="connsiteX2" fmla="*/ 16669 w 130969"/>
              <a:gd name="connsiteY2" fmla="*/ 0 h 121444"/>
              <a:gd name="connsiteX3" fmla="*/ 119063 w 130969"/>
              <a:gd name="connsiteY3" fmla="*/ 0 h 121444"/>
              <a:gd name="connsiteX4" fmla="*/ 130969 w 130969"/>
              <a:gd name="connsiteY4" fmla="*/ 16669 h 121444"/>
              <a:gd name="connsiteX5" fmla="*/ 130969 w 130969"/>
              <a:gd name="connsiteY5"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69" h="121444">
                <a:moveTo>
                  <a:pt x="0" y="121444"/>
                </a:moveTo>
                <a:lnTo>
                  <a:pt x="0" y="19050"/>
                </a:lnTo>
                <a:lnTo>
                  <a:pt x="16669" y="0"/>
                </a:lnTo>
                <a:lnTo>
                  <a:pt x="119063" y="0"/>
                </a:lnTo>
                <a:lnTo>
                  <a:pt x="130969" y="16669"/>
                </a:lnTo>
                <a:lnTo>
                  <a:pt x="130969" y="121444"/>
                </a:lnTo>
              </a:path>
            </a:pathLst>
          </a:custGeom>
          <a:noFill/>
          <a:ln w="19050">
            <a:solidFill>
              <a:srgbClr val="0000FF">
                <a:alpha val="49804"/>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3" name="上矢印 632"/>
          <p:cNvSpPr/>
          <p:nvPr/>
        </p:nvSpPr>
        <p:spPr>
          <a:xfrm>
            <a:off x="1687701" y="5945441"/>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34" name="上矢印 633"/>
          <p:cNvSpPr/>
          <p:nvPr/>
        </p:nvSpPr>
        <p:spPr>
          <a:xfrm rot="10800000">
            <a:off x="1816023" y="5952479"/>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35" name="正方形/長方形 634"/>
          <p:cNvSpPr/>
          <p:nvPr/>
        </p:nvSpPr>
        <p:spPr>
          <a:xfrm>
            <a:off x="1639565" y="5722379"/>
            <a:ext cx="351062" cy="181446"/>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6" name="テキスト ボックス 635"/>
          <p:cNvSpPr txBox="1"/>
          <p:nvPr/>
        </p:nvSpPr>
        <p:spPr>
          <a:xfrm>
            <a:off x="1443713" y="5661911"/>
            <a:ext cx="414143" cy="183394"/>
          </a:xfrm>
          <a:prstGeom prst="rect">
            <a:avLst/>
          </a:prstGeom>
          <a:noFill/>
        </p:spPr>
        <p:txBody>
          <a:bodyPr wrap="none" lIns="36000" tIns="10800" rIns="36000" bIns="10800" rtlCol="0" anchor="ctr" anchorCtr="0">
            <a:spAutoFit/>
          </a:bodyPr>
          <a:lstStyle/>
          <a:p>
            <a:pPr algn="r"/>
            <a:r>
              <a:rPr kumimoji="1" lang="ja-JP" altLang="en-US" sz="550" dirty="0">
                <a:solidFill>
                  <a:srgbClr val="0000FF"/>
                </a:solidFill>
              </a:rPr>
              <a:t>北行き</a:t>
            </a:r>
            <a:r>
              <a:rPr kumimoji="1" lang="ja-JP" altLang="en-US" sz="550" dirty="0"/>
              <a:t>本線</a:t>
            </a:r>
            <a:endParaRPr kumimoji="1" lang="en-US" altLang="ja-JP" sz="550" dirty="0"/>
          </a:p>
          <a:p>
            <a:pPr algn="r"/>
            <a:r>
              <a:rPr lang="ja-JP" altLang="en-US" sz="500" dirty="0">
                <a:solidFill>
                  <a:srgbClr val="FF0000"/>
                </a:solidFill>
              </a:rPr>
              <a:t>（１車線）</a:t>
            </a:r>
            <a:endParaRPr kumimoji="1" lang="ja-JP" altLang="en-US" sz="500" dirty="0">
              <a:solidFill>
                <a:srgbClr val="FF0000"/>
              </a:solidFill>
            </a:endParaRPr>
          </a:p>
        </p:txBody>
      </p:sp>
      <p:sp>
        <p:nvSpPr>
          <p:cNvPr id="638" name="テキスト ボックス 637"/>
          <p:cNvSpPr txBox="1"/>
          <p:nvPr/>
        </p:nvSpPr>
        <p:spPr>
          <a:xfrm>
            <a:off x="1818597" y="5730033"/>
            <a:ext cx="414143" cy="183394"/>
          </a:xfrm>
          <a:prstGeom prst="rect">
            <a:avLst/>
          </a:prstGeom>
          <a:noFill/>
        </p:spPr>
        <p:txBody>
          <a:bodyPr wrap="none" lIns="36000" tIns="10800" rIns="36000" bIns="10800" rtlCol="0" anchor="ctr" anchorCtr="0">
            <a:spAutoFit/>
          </a:bodyPr>
          <a:lstStyle/>
          <a:p>
            <a:r>
              <a:rPr lang="ja-JP" altLang="en-US" sz="550" dirty="0">
                <a:solidFill>
                  <a:srgbClr val="00B050"/>
                </a:solidFill>
              </a:rPr>
              <a:t>南</a:t>
            </a:r>
            <a:r>
              <a:rPr kumimoji="1" lang="ja-JP" altLang="en-US" sz="550" dirty="0">
                <a:solidFill>
                  <a:srgbClr val="00B050"/>
                </a:solidFill>
              </a:rPr>
              <a:t>行き</a:t>
            </a:r>
            <a:r>
              <a:rPr kumimoji="1" lang="ja-JP" altLang="en-US" sz="550" dirty="0"/>
              <a:t>本線</a:t>
            </a:r>
            <a:endParaRPr kumimoji="1" lang="en-US" altLang="ja-JP" sz="550" dirty="0"/>
          </a:p>
          <a:p>
            <a:r>
              <a:rPr lang="ja-JP" altLang="en-US" sz="500" dirty="0">
                <a:solidFill>
                  <a:srgbClr val="FF0000"/>
                </a:solidFill>
              </a:rPr>
              <a:t>（１車線）</a:t>
            </a:r>
            <a:endParaRPr kumimoji="1" lang="ja-JP" altLang="en-US" sz="500" dirty="0">
              <a:solidFill>
                <a:srgbClr val="FF0000"/>
              </a:solidFill>
            </a:endParaRPr>
          </a:p>
        </p:txBody>
      </p:sp>
      <p:sp>
        <p:nvSpPr>
          <p:cNvPr id="639" name="テキスト ボックス 638"/>
          <p:cNvSpPr txBox="1"/>
          <p:nvPr/>
        </p:nvSpPr>
        <p:spPr>
          <a:xfrm>
            <a:off x="871203" y="6186640"/>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640" name="テキスト ボックス 639"/>
          <p:cNvSpPr txBox="1"/>
          <p:nvPr/>
        </p:nvSpPr>
        <p:spPr>
          <a:xfrm>
            <a:off x="1296479" y="6184476"/>
            <a:ext cx="96180" cy="46166"/>
          </a:xfrm>
          <a:prstGeom prst="rect">
            <a:avLst/>
          </a:prstGeom>
          <a:solidFill>
            <a:schemeClr val="bg1"/>
          </a:solidFill>
        </p:spPr>
        <p:txBody>
          <a:bodyPr wrap="none" lIns="0" tIns="0" rIns="0" bIns="0" rtlCol="0" anchor="ctr" anchorCtr="0">
            <a:spAutoFit/>
          </a:bodyPr>
          <a:lstStyle/>
          <a:p>
            <a:r>
              <a:rPr kumimoji="1" lang="en-US" altLang="ja-JP" sz="300" dirty="0"/>
              <a:t>16400</a:t>
            </a:r>
            <a:endParaRPr kumimoji="1" lang="ja-JP" altLang="en-US" sz="300" dirty="0"/>
          </a:p>
        </p:txBody>
      </p:sp>
      <p:sp>
        <p:nvSpPr>
          <p:cNvPr id="641" name="テキスト ボックス 640"/>
          <p:cNvSpPr txBox="1"/>
          <p:nvPr/>
        </p:nvSpPr>
        <p:spPr>
          <a:xfrm>
            <a:off x="1784793" y="6186639"/>
            <a:ext cx="76944" cy="46166"/>
          </a:xfrm>
          <a:prstGeom prst="rect">
            <a:avLst/>
          </a:prstGeom>
          <a:solidFill>
            <a:schemeClr val="bg1"/>
          </a:solidFill>
        </p:spPr>
        <p:txBody>
          <a:bodyPr wrap="none" lIns="0" tIns="0" rIns="0" bIns="0" rtlCol="0" anchor="ctr" anchorCtr="0">
            <a:spAutoFit/>
          </a:bodyPr>
          <a:lstStyle/>
          <a:p>
            <a:r>
              <a:rPr kumimoji="1" lang="en-US" altLang="ja-JP" sz="300" dirty="0"/>
              <a:t>8500</a:t>
            </a:r>
            <a:endParaRPr kumimoji="1" lang="ja-JP" altLang="en-US" sz="300" dirty="0"/>
          </a:p>
        </p:txBody>
      </p:sp>
      <p:sp>
        <p:nvSpPr>
          <p:cNvPr id="642" name="テキスト ボックス 641"/>
          <p:cNvSpPr txBox="1"/>
          <p:nvPr/>
        </p:nvSpPr>
        <p:spPr>
          <a:xfrm>
            <a:off x="457644" y="6551583"/>
            <a:ext cx="340405" cy="91061"/>
          </a:xfrm>
          <a:prstGeom prst="rect">
            <a:avLst/>
          </a:prstGeom>
          <a:solidFill>
            <a:schemeClr val="bg1"/>
          </a:solidFill>
        </p:spPr>
        <p:txBody>
          <a:bodyPr wrap="none" lIns="36000" tIns="10800" rIns="36000" bIns="10800" rtlCol="0" anchor="ctr" anchorCtr="0">
            <a:spAutoFit/>
          </a:bodyPr>
          <a:lstStyle/>
          <a:p>
            <a:r>
              <a:rPr kumimoji="1" lang="ja-JP" altLang="en-US" sz="450" dirty="0"/>
              <a:t>施工ヤード</a:t>
            </a:r>
          </a:p>
        </p:txBody>
      </p:sp>
      <p:sp>
        <p:nvSpPr>
          <p:cNvPr id="643" name="テキスト ボックス 642"/>
          <p:cNvSpPr txBox="1"/>
          <p:nvPr/>
        </p:nvSpPr>
        <p:spPr>
          <a:xfrm>
            <a:off x="793423" y="6243673"/>
            <a:ext cx="383686" cy="91061"/>
          </a:xfrm>
          <a:prstGeom prst="rect">
            <a:avLst/>
          </a:prstGeom>
          <a:solidFill>
            <a:schemeClr val="bg1"/>
          </a:solidFill>
        </p:spPr>
        <p:txBody>
          <a:bodyPr wrap="none" lIns="36000" tIns="10800" rIns="36000" bIns="10800" rtlCol="0" anchor="ctr" anchorCtr="0">
            <a:spAutoFit/>
          </a:bodyPr>
          <a:lstStyle/>
          <a:p>
            <a:r>
              <a:rPr kumimoji="1" lang="ja-JP" altLang="en-US" sz="450" dirty="0">
                <a:solidFill>
                  <a:srgbClr val="FF0000"/>
                </a:solidFill>
              </a:rPr>
              <a:t>撤去・架替え</a:t>
            </a:r>
          </a:p>
        </p:txBody>
      </p:sp>
      <p:sp>
        <p:nvSpPr>
          <p:cNvPr id="644" name="上矢印 643"/>
          <p:cNvSpPr/>
          <p:nvPr/>
        </p:nvSpPr>
        <p:spPr>
          <a:xfrm rot="10800000">
            <a:off x="2019207" y="6338799"/>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45" name="上矢印 644"/>
          <p:cNvSpPr/>
          <p:nvPr/>
        </p:nvSpPr>
        <p:spPr>
          <a:xfrm>
            <a:off x="1894462" y="6332133"/>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46" name="正方形/長方形 645"/>
          <p:cNvSpPr/>
          <p:nvPr/>
        </p:nvSpPr>
        <p:spPr>
          <a:xfrm>
            <a:off x="330926" y="6308518"/>
            <a:ext cx="1883018" cy="445309"/>
          </a:xfrm>
          <a:prstGeom prst="rect">
            <a:avLst/>
          </a:prstGeom>
          <a:solidFill>
            <a:schemeClr val="bg1"/>
          </a:solidFill>
          <a:ln w="317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7" name="テキスト ボックス 646"/>
          <p:cNvSpPr txBox="1"/>
          <p:nvPr/>
        </p:nvSpPr>
        <p:spPr>
          <a:xfrm>
            <a:off x="1858205" y="6499906"/>
            <a:ext cx="245828" cy="16800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側道</a:t>
            </a:r>
            <a:endParaRPr kumimoji="1" lang="en-US" altLang="ja-JP" sz="500" dirty="0"/>
          </a:p>
          <a:p>
            <a:pPr algn="ctr"/>
            <a:r>
              <a:rPr lang="ja-JP" altLang="en-US" sz="450" dirty="0">
                <a:solidFill>
                  <a:srgbClr val="FF0000"/>
                </a:solidFill>
              </a:rPr>
              <a:t>（対面）</a:t>
            </a:r>
            <a:endParaRPr kumimoji="1" lang="ja-JP" altLang="en-US" sz="450" dirty="0">
              <a:solidFill>
                <a:srgbClr val="FF0000"/>
              </a:solidFill>
            </a:endParaRPr>
          </a:p>
        </p:txBody>
      </p:sp>
      <p:sp>
        <p:nvSpPr>
          <p:cNvPr id="648" name="テキスト ボックス 647"/>
          <p:cNvSpPr txBox="1"/>
          <p:nvPr/>
        </p:nvSpPr>
        <p:spPr>
          <a:xfrm>
            <a:off x="2106258" y="6499906"/>
            <a:ext cx="200944" cy="98755"/>
          </a:xfrm>
          <a:prstGeom prst="rect">
            <a:avLst/>
          </a:prstGeom>
          <a:solidFill>
            <a:schemeClr val="bg1"/>
          </a:solidFill>
        </p:spPr>
        <p:txBody>
          <a:bodyPr wrap="none" lIns="36000" tIns="10800" rIns="36000" bIns="10800" rtlCol="0" anchor="ctr" anchorCtr="0">
            <a:spAutoFit/>
          </a:bodyPr>
          <a:lstStyle/>
          <a:p>
            <a:pPr algn="ctr"/>
            <a:r>
              <a:rPr kumimoji="1" lang="ja-JP" altLang="en-US" sz="500" dirty="0"/>
              <a:t>歩道</a:t>
            </a:r>
          </a:p>
        </p:txBody>
      </p:sp>
      <p:cxnSp>
        <p:nvCxnSpPr>
          <p:cNvPr id="75" name="直線コネクタ 74"/>
          <p:cNvCxnSpPr/>
          <p:nvPr/>
        </p:nvCxnSpPr>
        <p:spPr>
          <a:xfrm>
            <a:off x="385592" y="6490940"/>
            <a:ext cx="0" cy="1639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9" name="直線コネクタ 648"/>
          <p:cNvCxnSpPr/>
          <p:nvPr/>
        </p:nvCxnSpPr>
        <p:spPr>
          <a:xfrm>
            <a:off x="1058823" y="6496063"/>
            <a:ext cx="0" cy="1639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0" name="直線コネクタ 649"/>
          <p:cNvCxnSpPr/>
          <p:nvPr/>
        </p:nvCxnSpPr>
        <p:spPr>
          <a:xfrm>
            <a:off x="386287" y="6635300"/>
            <a:ext cx="672536" cy="0"/>
          </a:xfrm>
          <a:prstGeom prst="line">
            <a:avLst/>
          </a:prstGeom>
          <a:ln>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51" name="テキスト ボックス 650"/>
          <p:cNvSpPr txBox="1"/>
          <p:nvPr/>
        </p:nvSpPr>
        <p:spPr>
          <a:xfrm>
            <a:off x="568691" y="6540392"/>
            <a:ext cx="327581" cy="98755"/>
          </a:xfrm>
          <a:prstGeom prst="rect">
            <a:avLst/>
          </a:prstGeom>
          <a:noFill/>
        </p:spPr>
        <p:txBody>
          <a:bodyPr wrap="none" lIns="36000" tIns="10800" rIns="36000" bIns="10800" rtlCol="0" anchor="ctr" anchorCtr="0">
            <a:spAutoFit/>
          </a:bodyPr>
          <a:lstStyle/>
          <a:p>
            <a:pPr algn="ctr"/>
            <a:r>
              <a:rPr kumimoji="1" lang="ja-JP" altLang="en-US" sz="500" dirty="0">
                <a:solidFill>
                  <a:srgbClr val="FF0000"/>
                </a:solidFill>
              </a:rPr>
              <a:t>通行止め</a:t>
            </a:r>
          </a:p>
        </p:txBody>
      </p:sp>
      <p:sp>
        <p:nvSpPr>
          <p:cNvPr id="652" name="テキスト ボックス 651"/>
          <p:cNvSpPr txBox="1"/>
          <p:nvPr/>
        </p:nvSpPr>
        <p:spPr>
          <a:xfrm>
            <a:off x="541996" y="6647654"/>
            <a:ext cx="393305" cy="98755"/>
          </a:xfrm>
          <a:prstGeom prst="rect">
            <a:avLst/>
          </a:prstGeom>
          <a:noFill/>
        </p:spPr>
        <p:txBody>
          <a:bodyPr wrap="none" lIns="36000" tIns="10800" rIns="36000" bIns="10800" rtlCol="0" anchor="ctr" anchorCtr="0">
            <a:spAutoFit/>
          </a:bodyPr>
          <a:lstStyle/>
          <a:p>
            <a:pPr algn="ctr"/>
            <a:r>
              <a:rPr kumimoji="1" lang="ja-JP" altLang="en-US" sz="500" dirty="0">
                <a:solidFill>
                  <a:srgbClr val="FF0000"/>
                </a:solidFill>
              </a:rPr>
              <a:t>（急速施工）</a:t>
            </a:r>
          </a:p>
        </p:txBody>
      </p:sp>
      <p:sp>
        <p:nvSpPr>
          <p:cNvPr id="654" name="テキスト ボックス 653"/>
          <p:cNvSpPr txBox="1"/>
          <p:nvPr/>
        </p:nvSpPr>
        <p:spPr>
          <a:xfrm>
            <a:off x="68128" y="2481460"/>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5" name="テキスト ボックス 654"/>
          <p:cNvSpPr txBox="1"/>
          <p:nvPr/>
        </p:nvSpPr>
        <p:spPr>
          <a:xfrm>
            <a:off x="68128" y="3901278"/>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6" name="テキスト ボックス 655"/>
          <p:cNvSpPr txBox="1"/>
          <p:nvPr/>
        </p:nvSpPr>
        <p:spPr>
          <a:xfrm>
            <a:off x="68128" y="5438460"/>
            <a:ext cx="614271" cy="253916"/>
          </a:xfrm>
          <a:prstGeom prst="rect">
            <a:avLst/>
          </a:prstGeom>
          <a:noFill/>
        </p:spPr>
        <p:txBody>
          <a:bodyPr wrap="none" rtlCol="0">
            <a:spAutoFit/>
          </a:bodyPr>
          <a:lstStyle/>
          <a:p>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ケース</a:t>
            </a:r>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5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7" name="正方形/長方形 656"/>
          <p:cNvSpPr/>
          <p:nvPr/>
        </p:nvSpPr>
        <p:spPr>
          <a:xfrm>
            <a:off x="47052" y="2467154"/>
            <a:ext cx="2585517" cy="4313207"/>
          </a:xfrm>
          <a:prstGeom prst="rect">
            <a:avLst/>
          </a:prstGeom>
          <a:noFill/>
          <a:ln w="6350">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58" name="テキスト ボックス 657"/>
          <p:cNvSpPr txBox="1"/>
          <p:nvPr/>
        </p:nvSpPr>
        <p:spPr>
          <a:xfrm>
            <a:off x="601751" y="2505151"/>
            <a:ext cx="1988045" cy="230832"/>
          </a:xfrm>
          <a:prstGeom prst="rect">
            <a:avLst/>
          </a:prstGeom>
          <a:noFill/>
        </p:spPr>
        <p:txBody>
          <a:bodyPr wrap="none" rtlCol="0" anchor="ctr" anchorCtr="0">
            <a:spAutoFit/>
          </a:bodyPr>
          <a:lstStyle/>
          <a:p>
            <a:r>
              <a:rPr kumimoji="1" lang="ja-JP" altLang="en-US" sz="900" dirty="0"/>
              <a:t>北行側道上に迂回路仮橋１車線確保</a:t>
            </a:r>
          </a:p>
        </p:txBody>
      </p:sp>
      <p:sp>
        <p:nvSpPr>
          <p:cNvPr id="659" name="テキスト ボックス 658"/>
          <p:cNvSpPr txBox="1"/>
          <p:nvPr/>
        </p:nvSpPr>
        <p:spPr>
          <a:xfrm>
            <a:off x="614450" y="3912820"/>
            <a:ext cx="1322798" cy="230832"/>
          </a:xfrm>
          <a:prstGeom prst="rect">
            <a:avLst/>
          </a:prstGeom>
          <a:noFill/>
        </p:spPr>
        <p:txBody>
          <a:bodyPr wrap="none" rtlCol="0" anchor="ctr" anchorCtr="0">
            <a:spAutoFit/>
          </a:bodyPr>
          <a:lstStyle/>
          <a:p>
            <a:r>
              <a:rPr kumimoji="1" lang="ja-JP" altLang="en-US" sz="900" dirty="0"/>
              <a:t>南行高架橋を対面利用</a:t>
            </a:r>
          </a:p>
        </p:txBody>
      </p:sp>
      <p:sp>
        <p:nvSpPr>
          <p:cNvPr id="660" name="テキスト ボックス 659"/>
          <p:cNvSpPr txBox="1"/>
          <p:nvPr/>
        </p:nvSpPr>
        <p:spPr>
          <a:xfrm>
            <a:off x="614450" y="5448131"/>
            <a:ext cx="1991251" cy="230832"/>
          </a:xfrm>
          <a:prstGeom prst="rect">
            <a:avLst/>
          </a:prstGeom>
          <a:noFill/>
        </p:spPr>
        <p:txBody>
          <a:bodyPr wrap="none" rtlCol="0" anchor="ctr" anchorCtr="0">
            <a:spAutoFit/>
          </a:bodyPr>
          <a:lstStyle/>
          <a:p>
            <a:r>
              <a:rPr kumimoji="1" lang="ja-JP" altLang="en-US" sz="900" dirty="0"/>
              <a:t>南行高架橋対面、北行側道通行止め</a:t>
            </a:r>
          </a:p>
        </p:txBody>
      </p:sp>
      <p:sp>
        <p:nvSpPr>
          <p:cNvPr id="86" name="フリーフォーム 85"/>
          <p:cNvSpPr/>
          <p:nvPr/>
        </p:nvSpPr>
        <p:spPr>
          <a:xfrm>
            <a:off x="153866" y="4978240"/>
            <a:ext cx="2336006" cy="14288"/>
          </a:xfrm>
          <a:custGeom>
            <a:avLst/>
            <a:gdLst>
              <a:gd name="connsiteX0" fmla="*/ 0 w 2336006"/>
              <a:gd name="connsiteY0" fmla="*/ 4763 h 14288"/>
              <a:gd name="connsiteX1" fmla="*/ 328613 w 2336006"/>
              <a:gd name="connsiteY1" fmla="*/ 4763 h 14288"/>
              <a:gd name="connsiteX2" fmla="*/ 328613 w 2336006"/>
              <a:gd name="connsiteY2" fmla="*/ 14288 h 14288"/>
              <a:gd name="connsiteX3" fmla="*/ 642938 w 2336006"/>
              <a:gd name="connsiteY3" fmla="*/ 14288 h 14288"/>
              <a:gd name="connsiteX4" fmla="*/ 642938 w 2336006"/>
              <a:gd name="connsiteY4" fmla="*/ 4763 h 14288"/>
              <a:gd name="connsiteX5" fmla="*/ 1583531 w 2336006"/>
              <a:gd name="connsiteY5" fmla="*/ 4763 h 14288"/>
              <a:gd name="connsiteX6" fmla="*/ 1583531 w 2336006"/>
              <a:gd name="connsiteY6" fmla="*/ 14288 h 14288"/>
              <a:gd name="connsiteX7" fmla="*/ 1876425 w 2336006"/>
              <a:gd name="connsiteY7" fmla="*/ 14288 h 14288"/>
              <a:gd name="connsiteX8" fmla="*/ 1876425 w 2336006"/>
              <a:gd name="connsiteY8" fmla="*/ 14288 h 14288"/>
              <a:gd name="connsiteX9" fmla="*/ 1876425 w 2336006"/>
              <a:gd name="connsiteY9" fmla="*/ 0 h 14288"/>
              <a:gd name="connsiteX10" fmla="*/ 2336006 w 2336006"/>
              <a:gd name="connsiteY10" fmla="*/ 0 h 1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6006" h="14288">
                <a:moveTo>
                  <a:pt x="0" y="4763"/>
                </a:moveTo>
                <a:lnTo>
                  <a:pt x="328613" y="4763"/>
                </a:lnTo>
                <a:lnTo>
                  <a:pt x="328613" y="14288"/>
                </a:lnTo>
                <a:lnTo>
                  <a:pt x="642938" y="14288"/>
                </a:lnTo>
                <a:lnTo>
                  <a:pt x="642938" y="4763"/>
                </a:lnTo>
                <a:lnTo>
                  <a:pt x="1583531" y="4763"/>
                </a:lnTo>
                <a:lnTo>
                  <a:pt x="1583531" y="14288"/>
                </a:lnTo>
                <a:lnTo>
                  <a:pt x="1876425" y="14288"/>
                </a:lnTo>
                <a:lnTo>
                  <a:pt x="1876425" y="14288"/>
                </a:lnTo>
                <a:lnTo>
                  <a:pt x="1876425" y="0"/>
                </a:lnTo>
                <a:lnTo>
                  <a:pt x="2336006" y="0"/>
                </a:lnTo>
              </a:path>
            </a:pathLst>
          </a:custGeom>
          <a:noFill/>
          <a:ln w="63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リーフォーム 86"/>
          <p:cNvSpPr/>
          <p:nvPr/>
        </p:nvSpPr>
        <p:spPr>
          <a:xfrm>
            <a:off x="177679" y="6452202"/>
            <a:ext cx="2295525" cy="16669"/>
          </a:xfrm>
          <a:custGeom>
            <a:avLst/>
            <a:gdLst>
              <a:gd name="connsiteX0" fmla="*/ 0 w 2295525"/>
              <a:gd name="connsiteY0" fmla="*/ 4763 h 16669"/>
              <a:gd name="connsiteX1" fmla="*/ 364331 w 2295525"/>
              <a:gd name="connsiteY1" fmla="*/ 4763 h 16669"/>
              <a:gd name="connsiteX2" fmla="*/ 364331 w 2295525"/>
              <a:gd name="connsiteY2" fmla="*/ 16669 h 16669"/>
              <a:gd name="connsiteX3" fmla="*/ 683418 w 2295525"/>
              <a:gd name="connsiteY3" fmla="*/ 16669 h 16669"/>
              <a:gd name="connsiteX4" fmla="*/ 683418 w 2295525"/>
              <a:gd name="connsiteY4" fmla="*/ 7144 h 16669"/>
              <a:gd name="connsiteX5" fmla="*/ 1654968 w 2295525"/>
              <a:gd name="connsiteY5" fmla="*/ 7144 h 16669"/>
              <a:gd name="connsiteX6" fmla="*/ 1659731 w 2295525"/>
              <a:gd name="connsiteY6" fmla="*/ 11907 h 16669"/>
              <a:gd name="connsiteX7" fmla="*/ 1947862 w 2295525"/>
              <a:gd name="connsiteY7" fmla="*/ 11907 h 16669"/>
              <a:gd name="connsiteX8" fmla="*/ 1947862 w 2295525"/>
              <a:gd name="connsiteY8" fmla="*/ 0 h 16669"/>
              <a:gd name="connsiteX9" fmla="*/ 2295525 w 2295525"/>
              <a:gd name="connsiteY9" fmla="*/ 0 h 1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5525" h="16669">
                <a:moveTo>
                  <a:pt x="0" y="4763"/>
                </a:moveTo>
                <a:lnTo>
                  <a:pt x="364331" y="4763"/>
                </a:lnTo>
                <a:lnTo>
                  <a:pt x="364331" y="16669"/>
                </a:lnTo>
                <a:lnTo>
                  <a:pt x="683418" y="16669"/>
                </a:lnTo>
                <a:lnTo>
                  <a:pt x="683418" y="7144"/>
                </a:lnTo>
                <a:lnTo>
                  <a:pt x="1654968" y="7144"/>
                </a:lnTo>
                <a:lnTo>
                  <a:pt x="1659731" y="11907"/>
                </a:lnTo>
                <a:lnTo>
                  <a:pt x="1947862" y="11907"/>
                </a:lnTo>
                <a:lnTo>
                  <a:pt x="1947862" y="0"/>
                </a:lnTo>
                <a:lnTo>
                  <a:pt x="2295525" y="0"/>
                </a:lnTo>
              </a:path>
            </a:pathLst>
          </a:custGeom>
          <a:noFill/>
          <a:ln w="63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2" name="上矢印 661"/>
          <p:cNvSpPr/>
          <p:nvPr/>
        </p:nvSpPr>
        <p:spPr>
          <a:xfrm>
            <a:off x="617701" y="4856048"/>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63" name="正方形/長方形 662"/>
          <p:cNvSpPr/>
          <p:nvPr/>
        </p:nvSpPr>
        <p:spPr>
          <a:xfrm>
            <a:off x="793341" y="1767915"/>
            <a:ext cx="336043" cy="169978"/>
          </a:xfrm>
          <a:prstGeom prst="rect">
            <a:avLst/>
          </a:prstGeom>
          <a:noFill/>
          <a:ln w="15875">
            <a:solidFill>
              <a:srgbClr val="FF000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64" name="四角形吹き出し 663"/>
          <p:cNvSpPr/>
          <p:nvPr/>
        </p:nvSpPr>
        <p:spPr>
          <a:xfrm>
            <a:off x="51860" y="1821968"/>
            <a:ext cx="664211" cy="159462"/>
          </a:xfrm>
          <a:prstGeom prst="wedgeRectCallout">
            <a:avLst>
              <a:gd name="adj1" fmla="val 63833"/>
              <a:gd name="adj2" fmla="val -58385"/>
            </a:avLst>
          </a:prstGeom>
          <a:solidFill>
            <a:srgbClr val="FF0000"/>
          </a:solidFill>
          <a:ln w="6350">
            <a:noFill/>
            <a:miter lim="800000"/>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18000" rIns="36000" bIns="18000" numCol="1" spcCol="0" rtlCol="0" fromWordArt="0" anchor="ctr" anchorCtr="0" forceAA="0" compatLnSpc="1">
            <a:prstTxWarp prst="textNoShape">
              <a:avLst/>
            </a:prstTxWarp>
            <a:spAutoFit/>
          </a:bodyPr>
          <a:lstStyle/>
          <a:p>
            <a:pPr algn="ctr"/>
            <a:r>
              <a:rPr kumimoji="1" lang="ja-JP" altLang="en-US" sz="800" dirty="0"/>
              <a:t>架替えを想定</a:t>
            </a:r>
          </a:p>
        </p:txBody>
      </p:sp>
      <p:sp>
        <p:nvSpPr>
          <p:cNvPr id="665" name="角丸四角形 664"/>
          <p:cNvSpPr/>
          <p:nvPr/>
        </p:nvSpPr>
        <p:spPr>
          <a:xfrm>
            <a:off x="47052" y="902702"/>
            <a:ext cx="2581559" cy="170259"/>
          </a:xfrm>
          <a:prstGeom prst="roundRect">
            <a:avLst/>
          </a:prstGeom>
          <a:no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p>
            <a:pPr algn="ctr"/>
            <a:r>
              <a:rPr kumimoji="1" lang="ja-JP" altLang="en-US" sz="1000" dirty="0">
                <a:solidFill>
                  <a:schemeClr val="tx1"/>
                </a:solidFill>
              </a:rPr>
              <a:t>施工パターン</a:t>
            </a:r>
          </a:p>
        </p:txBody>
      </p:sp>
      <p:sp>
        <p:nvSpPr>
          <p:cNvPr id="666" name="正方形/長方形 665"/>
          <p:cNvSpPr/>
          <p:nvPr/>
        </p:nvSpPr>
        <p:spPr>
          <a:xfrm>
            <a:off x="1296925" y="1128003"/>
            <a:ext cx="1331686" cy="317078"/>
          </a:xfrm>
          <a:prstGeom prst="rect">
            <a:avLst/>
          </a:prstGeom>
          <a:solidFill>
            <a:schemeClr val="bg1">
              <a:lumMod val="95000"/>
            </a:schemeClr>
          </a:solid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67" name="上矢印 666"/>
          <p:cNvSpPr/>
          <p:nvPr/>
        </p:nvSpPr>
        <p:spPr>
          <a:xfrm>
            <a:off x="1342410" y="1152610"/>
            <a:ext cx="58863" cy="112370"/>
          </a:xfrm>
          <a:prstGeom prst="upArrow">
            <a:avLst>
              <a:gd name="adj1" fmla="val 50000"/>
              <a:gd name="adj2" fmla="val 74273"/>
            </a:avLst>
          </a:prstGeom>
          <a:solidFill>
            <a:srgbClr val="0000FF"/>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68" name="テキスト ボックス 667"/>
          <p:cNvSpPr txBox="1"/>
          <p:nvPr/>
        </p:nvSpPr>
        <p:spPr>
          <a:xfrm>
            <a:off x="1411240" y="1157140"/>
            <a:ext cx="534368" cy="114144"/>
          </a:xfrm>
          <a:prstGeom prst="rect">
            <a:avLst/>
          </a:prstGeom>
          <a:noFill/>
        </p:spPr>
        <p:txBody>
          <a:bodyPr wrap="none" lIns="36000" tIns="10800" rIns="36000" bIns="10800" rtlCol="0" anchor="ctr" anchorCtr="0">
            <a:spAutoFit/>
          </a:bodyPr>
          <a:lstStyle/>
          <a:p>
            <a:r>
              <a:rPr kumimoji="1" lang="ja-JP" altLang="en-US" sz="600" dirty="0"/>
              <a:t>北行高架本線</a:t>
            </a:r>
          </a:p>
        </p:txBody>
      </p:sp>
      <p:sp>
        <p:nvSpPr>
          <p:cNvPr id="669" name="上矢印 668"/>
          <p:cNvSpPr/>
          <p:nvPr/>
        </p:nvSpPr>
        <p:spPr>
          <a:xfrm>
            <a:off x="1342410" y="1308159"/>
            <a:ext cx="58863" cy="112370"/>
          </a:xfrm>
          <a:prstGeom prst="upArrow">
            <a:avLst>
              <a:gd name="adj1" fmla="val 50000"/>
              <a:gd name="adj2" fmla="val 74273"/>
            </a:avLst>
          </a:prstGeom>
          <a:solidFill>
            <a:srgbClr val="0000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70" name="テキスト ボックス 669"/>
          <p:cNvSpPr txBox="1"/>
          <p:nvPr/>
        </p:nvSpPr>
        <p:spPr>
          <a:xfrm>
            <a:off x="1407797" y="1314652"/>
            <a:ext cx="380480" cy="114144"/>
          </a:xfrm>
          <a:prstGeom prst="rect">
            <a:avLst/>
          </a:prstGeom>
          <a:noFill/>
        </p:spPr>
        <p:txBody>
          <a:bodyPr wrap="none" lIns="36000" tIns="10800" rIns="36000" bIns="10800" rtlCol="0" anchor="ctr" anchorCtr="0">
            <a:spAutoFit/>
          </a:bodyPr>
          <a:lstStyle/>
          <a:p>
            <a:r>
              <a:rPr lang="ja-JP" altLang="en-US" sz="600" dirty="0"/>
              <a:t>北</a:t>
            </a:r>
            <a:r>
              <a:rPr kumimoji="1" lang="ja-JP" altLang="en-US" sz="600" dirty="0"/>
              <a:t>行側道</a:t>
            </a:r>
          </a:p>
        </p:txBody>
      </p:sp>
      <p:sp>
        <p:nvSpPr>
          <p:cNvPr id="671" name="上矢印 670"/>
          <p:cNvSpPr/>
          <p:nvPr/>
        </p:nvSpPr>
        <p:spPr>
          <a:xfrm rot="10800000">
            <a:off x="2009614" y="1158914"/>
            <a:ext cx="58863" cy="112370"/>
          </a:xfrm>
          <a:prstGeom prst="upArrow">
            <a:avLst>
              <a:gd name="adj1" fmla="val 50000"/>
              <a:gd name="adj2" fmla="val 74273"/>
            </a:avLst>
          </a:prstGeom>
          <a:solidFill>
            <a:srgbClr val="00B050"/>
          </a:solidFill>
          <a:ln w="6350">
            <a:noFill/>
            <a:miter lim="800000"/>
          </a:ln>
          <a:effectLst>
            <a:outerShdw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72" name="上矢印 671"/>
          <p:cNvSpPr/>
          <p:nvPr/>
        </p:nvSpPr>
        <p:spPr>
          <a:xfrm rot="10800000">
            <a:off x="2013319" y="1308159"/>
            <a:ext cx="58863" cy="112370"/>
          </a:xfrm>
          <a:prstGeom prst="upArrow">
            <a:avLst>
              <a:gd name="adj1" fmla="val 50000"/>
              <a:gd name="adj2" fmla="val 74273"/>
            </a:avLst>
          </a:prstGeom>
          <a:solidFill>
            <a:srgbClr val="00B050"/>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73" name="テキスト ボックス 672"/>
          <p:cNvSpPr txBox="1"/>
          <p:nvPr/>
        </p:nvSpPr>
        <p:spPr>
          <a:xfrm>
            <a:off x="2082557" y="1157140"/>
            <a:ext cx="534368" cy="114144"/>
          </a:xfrm>
          <a:prstGeom prst="rect">
            <a:avLst/>
          </a:prstGeom>
          <a:noFill/>
        </p:spPr>
        <p:txBody>
          <a:bodyPr wrap="none" lIns="36000" tIns="10800" rIns="36000" bIns="10800" rtlCol="0" anchor="ctr" anchorCtr="0">
            <a:spAutoFit/>
          </a:bodyPr>
          <a:lstStyle/>
          <a:p>
            <a:r>
              <a:rPr kumimoji="1" lang="ja-JP" altLang="en-US" sz="600" dirty="0"/>
              <a:t>南行高架本線</a:t>
            </a:r>
          </a:p>
        </p:txBody>
      </p:sp>
      <p:sp>
        <p:nvSpPr>
          <p:cNvPr id="674" name="テキスト ボックス 673"/>
          <p:cNvSpPr txBox="1"/>
          <p:nvPr/>
        </p:nvSpPr>
        <p:spPr>
          <a:xfrm>
            <a:off x="2079114" y="1314652"/>
            <a:ext cx="380480" cy="114144"/>
          </a:xfrm>
          <a:prstGeom prst="rect">
            <a:avLst/>
          </a:prstGeom>
          <a:noFill/>
        </p:spPr>
        <p:txBody>
          <a:bodyPr wrap="none" lIns="36000" tIns="10800" rIns="36000" bIns="10800" rtlCol="0" anchor="ctr" anchorCtr="0">
            <a:spAutoFit/>
          </a:bodyPr>
          <a:lstStyle/>
          <a:p>
            <a:r>
              <a:rPr kumimoji="1" lang="ja-JP" altLang="en-US" sz="600" dirty="0"/>
              <a:t>南行側道</a:t>
            </a:r>
          </a:p>
        </p:txBody>
      </p:sp>
      <p:sp>
        <p:nvSpPr>
          <p:cNvPr id="676" name="下矢印 675"/>
          <p:cNvSpPr/>
          <p:nvPr/>
        </p:nvSpPr>
        <p:spPr>
          <a:xfrm>
            <a:off x="979577" y="2260219"/>
            <a:ext cx="524437" cy="229581"/>
          </a:xfrm>
          <a:prstGeom prst="downArrow">
            <a:avLst/>
          </a:prstGeom>
          <a:solidFill>
            <a:srgbClr val="FFC000"/>
          </a:solidFill>
          <a:ln w="6350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7" name="テキスト ボックス 676"/>
          <p:cNvSpPr txBox="1"/>
          <p:nvPr/>
        </p:nvSpPr>
        <p:spPr>
          <a:xfrm>
            <a:off x="-11503" y="548681"/>
            <a:ext cx="4392488" cy="338554"/>
          </a:xfrm>
          <a:prstGeom prst="rect">
            <a:avLst/>
          </a:prstGeom>
          <a:noFill/>
        </p:spPr>
        <p:txBody>
          <a:bodyPr wrap="square" rtlCol="0">
            <a:spAutoFit/>
          </a:bodyPr>
          <a:lstStyle/>
          <a:p>
            <a:pPr marL="92075" indent="-92075"/>
            <a:r>
              <a:rPr lang="ja-JP" altLang="en-US" sz="1600" dirty="0">
                <a:latin typeface="+mn-ea"/>
              </a:rPr>
              <a:t>（２）榎坂高架橋</a:t>
            </a:r>
            <a:endParaRPr lang="en-US" altLang="ja-JP" sz="1600" dirty="0">
              <a:latin typeface="+mn-ea"/>
            </a:endParaRPr>
          </a:p>
        </p:txBody>
      </p:sp>
      <p:sp>
        <p:nvSpPr>
          <p:cNvPr id="593" name="テキスト ボックス 592"/>
          <p:cNvSpPr txBox="1"/>
          <p:nvPr/>
        </p:nvSpPr>
        <p:spPr>
          <a:xfrm>
            <a:off x="13410" y="89674"/>
            <a:ext cx="2837636" cy="400110"/>
          </a:xfrm>
          <a:prstGeom prst="rect">
            <a:avLst/>
          </a:prstGeom>
          <a:noFill/>
        </p:spPr>
        <p:txBody>
          <a:bodyPr wrap="none" rtlCol="0">
            <a:spAutoFit/>
          </a:bodyPr>
          <a:lstStyle/>
          <a:p>
            <a:r>
              <a:rPr lang="ja-JP" altLang="en-US" sz="2000" dirty="0">
                <a:solidFill>
                  <a:schemeClr val="bg1"/>
                </a:solidFill>
              </a:rPr>
              <a:t>２．社会的影響度の検討</a:t>
            </a:r>
            <a:endParaRPr kumimoji="1" lang="ja-JP" altLang="en-US" sz="2800" dirty="0">
              <a:solidFill>
                <a:schemeClr val="bg1"/>
              </a:solidFill>
            </a:endParaRPr>
          </a:p>
        </p:txBody>
      </p:sp>
      <p:sp>
        <p:nvSpPr>
          <p:cNvPr id="170" name="フッター プレースホルダー 2"/>
          <p:cNvSpPr>
            <a:spLocks noGrp="1"/>
          </p:cNvSpPr>
          <p:nvPr>
            <p:ph type="ftr" sz="quarter" idx="11"/>
          </p:nvPr>
        </p:nvSpPr>
        <p:spPr>
          <a:xfrm>
            <a:off x="5220000" y="6372000"/>
            <a:ext cx="3505200" cy="365760"/>
          </a:xfrm>
        </p:spPr>
        <p:txBody>
          <a:bodyPr/>
          <a:lstStyle/>
          <a:p>
            <a:r>
              <a:rPr kumimoji="1" lang="ja-JP" altLang="en-US" dirty="0"/>
              <a:t>資料２</a:t>
            </a:r>
          </a:p>
        </p:txBody>
      </p:sp>
      <p:sp>
        <p:nvSpPr>
          <p:cNvPr id="171" name="二等辺三角形 170"/>
          <p:cNvSpPr/>
          <p:nvPr/>
        </p:nvSpPr>
        <p:spPr>
          <a:xfrm rot="5400000">
            <a:off x="2621553" y="6575760"/>
            <a:ext cx="198000" cy="126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スライド番号プレースホルダー 2"/>
          <p:cNvSpPr>
            <a:spLocks noGrp="1"/>
          </p:cNvSpPr>
          <p:nvPr>
            <p:ph type="sldNum" sz="quarter" idx="12"/>
          </p:nvPr>
        </p:nvSpPr>
        <p:spPr>
          <a:xfrm>
            <a:off x="2777745" y="6541709"/>
            <a:ext cx="252000" cy="216000"/>
          </a:xfrm>
          <a:solidFill>
            <a:schemeClr val="bg1"/>
          </a:solidFill>
        </p:spPr>
        <p:txBody>
          <a:bodyPr lIns="0" tIns="0" rIns="0" bIns="0" anchor="ctr" anchorCtr="1"/>
          <a:lstStyle/>
          <a:p>
            <a:pPr algn="ctr"/>
            <a:r>
              <a:rPr kumimoji="1" lang="en-US" altLang="ja-JP" dirty="0"/>
              <a:t>9</a:t>
            </a:r>
            <a:endParaRPr kumimoji="1" lang="ja-JP" altLang="en-US" dirty="0"/>
          </a:p>
        </p:txBody>
      </p:sp>
    </p:spTree>
    <p:extLst>
      <p:ext uri="{BB962C8B-B14F-4D97-AF65-F5344CB8AC3E}">
        <p14:creationId xmlns:p14="http://schemas.microsoft.com/office/powerpoint/2010/main" val="7577950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26BCFA-A113-4B0D-B323-C42B8AA12F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00BCEF-5A23-4458-87E2-81BADE0A8F0D}">
  <ds:schemaRefs>
    <ds:schemaRef ds:uri="http://www.w3.org/XML/1998/namespace"/>
    <ds:schemaRef ds:uri="http://schemas.openxmlformats.org/package/2006/metadata/core-properties"/>
    <ds:schemaRef ds:uri="http://purl.org/dc/dcmitype/"/>
    <ds:schemaRef ds:uri="http://schemas.microsoft.com/office/2006/documentManagement/types"/>
    <ds:schemaRef ds:uri="http://purl.org/dc/elements/1.1/"/>
    <ds:schemaRef ds:uri="http://schemas.microsoft.com/sharepoint/v3"/>
    <ds:schemaRef ds:uri="http://purl.org/dc/term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1C7ADBD6-3E06-4A22-9F12-B4B3B227DF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13591</TotalTime>
  <Words>6249</Words>
  <Application>Microsoft Office PowerPoint</Application>
  <PresentationFormat>画面に合わせる (4:3)</PresentationFormat>
  <Paragraphs>1831</Paragraphs>
  <Slides>34</Slides>
  <Notes>16</Notes>
  <HiddenSlides>22</HiddenSlides>
  <MMClips>0</MMClips>
  <ScaleCrop>false</ScaleCrop>
  <HeadingPairs>
    <vt:vector size="4" baseType="variant">
      <vt:variant>
        <vt:lpstr>テーマ</vt:lpstr>
      </vt:variant>
      <vt:variant>
        <vt:i4>1</vt:i4>
      </vt:variant>
      <vt:variant>
        <vt:lpstr>スライド タイトル</vt:lpstr>
      </vt:variant>
      <vt:variant>
        <vt:i4>34</vt:i4>
      </vt:variant>
    </vt:vector>
  </HeadingPairs>
  <TitlesOfParts>
    <vt:vector size="35" baseType="lpstr">
      <vt:lpstr>アース</vt:lpstr>
      <vt:lpstr>大幹線道路における橋梁群の 維持管理・更新のあり方について　　</vt:lpstr>
      <vt:lpstr>PowerPoint プレゼンテーション</vt:lpstr>
      <vt:lpstr>PowerPoint プレゼンテーション</vt:lpstr>
      <vt:lpstr>１．検討課題・概要　　　≪検討フロー≫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３．更新におけるメリット　(1/2)　　　　　　　　　　　　　　　　　　　　　　　　　　　</vt:lpstr>
      <vt:lpstr>３．更新におけるメリット　(2/2)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５．検討結果とまとめ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637</cp:revision>
  <cp:lastPrinted>2017-02-07T08:09:23Z</cp:lastPrinted>
  <dcterms:created xsi:type="dcterms:W3CDTF">2015-11-17T02:43:53Z</dcterms:created>
  <dcterms:modified xsi:type="dcterms:W3CDTF">2017-02-07T13:49:19Z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