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8"/>
  </p:notesMasterIdLst>
  <p:sldIdLst>
    <p:sldId id="256" r:id="rId5"/>
    <p:sldId id="387" r:id="rId6"/>
    <p:sldId id="445" r:id="rId7"/>
    <p:sldId id="371" r:id="rId8"/>
    <p:sldId id="455" r:id="rId9"/>
    <p:sldId id="388" r:id="rId10"/>
    <p:sldId id="389" r:id="rId11"/>
    <p:sldId id="390" r:id="rId12"/>
    <p:sldId id="411" r:id="rId13"/>
    <p:sldId id="451" r:id="rId14"/>
    <p:sldId id="452" r:id="rId15"/>
    <p:sldId id="395" r:id="rId16"/>
    <p:sldId id="406" r:id="rId17"/>
    <p:sldId id="407" r:id="rId18"/>
    <p:sldId id="453" r:id="rId19"/>
    <p:sldId id="439" r:id="rId20"/>
    <p:sldId id="450" r:id="rId21"/>
    <p:sldId id="449" r:id="rId22"/>
    <p:sldId id="438" r:id="rId23"/>
    <p:sldId id="386" r:id="rId24"/>
    <p:sldId id="454" r:id="rId25"/>
    <p:sldId id="446" r:id="rId26"/>
    <p:sldId id="448"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70795" autoAdjust="0"/>
  </p:normalViewPr>
  <p:slideViewPr>
    <p:cSldViewPr>
      <p:cViewPr varScale="1">
        <p:scale>
          <a:sx n="49" d="100"/>
          <a:sy n="49" d="100"/>
        </p:scale>
        <p:origin x="-1782" y="-90"/>
      </p:cViewPr>
      <p:guideLst>
        <p:guide orient="horz" pos="2115"/>
        <p:guide pos="29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ECF6F7F8-8913-4732-AEA3-7F832FCF49E4}" type="datetimeFigureOut">
              <a:rPr kumimoji="1" lang="ja-JP" altLang="en-US" smtClean="0"/>
              <a:t>2016/8/12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〇続きまして、議事３－２「</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大幹線道路における橋梁群の維持管理・更新のあり方について」</a:t>
            </a:r>
            <a:r>
              <a:rPr lang="ja-JP" altLang="en-US" sz="2000" b="0" dirty="0">
                <a:latin typeface="HGSｺﾞｼｯｸM" panose="020B0600000000000000" pitchFamily="50" charset="-128"/>
                <a:ea typeface="HGSｺﾞｼｯｸM" panose="020B0600000000000000" pitchFamily="50" charset="-128"/>
                <a:cs typeface="Meiryo UI" panose="020B0604030504040204" pitchFamily="50" charset="-128"/>
              </a:rPr>
              <a:t>につきまして</a:t>
            </a:r>
            <a:r>
              <a:rPr kumimoji="1" lang="ja-JP" altLang="en-US" sz="2000" dirty="0"/>
              <a:t>、</a:t>
            </a:r>
            <a:r>
              <a:rPr kumimoji="1" lang="ja-JP" altLang="en-US" sz="2000" b="1" dirty="0"/>
              <a:t>資料１－２</a:t>
            </a:r>
            <a:r>
              <a:rPr kumimoji="1" lang="ja-JP" altLang="en-US" sz="2000" dirty="0"/>
              <a:t>、基づき説明させていただきます。</a:t>
            </a:r>
            <a:endParaRPr kumimoji="1" lang="en-US" altLang="ja-JP" sz="2000" b="1" dirty="0"/>
          </a:p>
          <a:p>
            <a:r>
              <a:rPr kumimoji="1" lang="ja-JP" altLang="en-US" sz="2000" dirty="0"/>
              <a:t>〇本議事につきましても、時間の関係上、スライドを飛ばしてのご説明となりますので、御了承ください。</a:t>
            </a: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○大日跨道橋は５案を検討いたし、各案につきまして、概算工事費、概略工期、迂回路の設定につきまして検討しております。</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〇本パワーポイントはイメージという事で張りつけさせていただいております。すみませんが、別途資料１－３の２ページから比較表をつけさせていただいております。ご覧ください。</a:t>
            </a:r>
            <a:endParaRPr kumimoji="1" lang="en-US" altLang="ja-JP" sz="2000" dirty="0"/>
          </a:p>
          <a:p>
            <a:r>
              <a:rPr kumimoji="1" lang="ja-JP" altLang="en-US" sz="2000" dirty="0"/>
              <a:t>○検討にあたっての各案共通事項として、南行き跨道橋上部工を架け替える設定</a:t>
            </a:r>
            <a:endParaRPr kumimoji="1" lang="en-US" altLang="ja-JP" sz="2000" dirty="0"/>
          </a:p>
          <a:p>
            <a:r>
              <a:rPr kumimoji="1" lang="ja-JP" altLang="en-US" sz="2000" dirty="0"/>
              <a:t>○上部工の撤去にあたって、施工ヤードを確保できないということで、桁上にクレーンを設置し撤去を行う。交差点は、夜間通行止め</a:t>
            </a:r>
            <a:endParaRPr kumimoji="1" lang="en-US" altLang="ja-JP" sz="2000" dirty="0"/>
          </a:p>
          <a:p>
            <a:r>
              <a:rPr kumimoji="1" lang="ja-JP" altLang="en-US" sz="2000" dirty="0"/>
              <a:t>○上部工架設については、本線上の両側（北と南から）クレーンによる架設を行い、交差点部は自走式台車にて架設を行う。交差点は、夜間通行止め</a:t>
            </a:r>
            <a:endParaRPr kumimoji="1" lang="en-US" altLang="ja-JP" sz="2000" dirty="0"/>
          </a:p>
          <a:p>
            <a:endParaRPr kumimoji="1" lang="en-US" altLang="ja-JP" sz="2000" dirty="0"/>
          </a:p>
          <a:p>
            <a:r>
              <a:rPr kumimoji="1" lang="ja-JP" altLang="en-US" sz="2000" dirty="0"/>
              <a:t>第１案　北行き跨道橋の対面通行案　（北行き、南行きともに本線は</a:t>
            </a:r>
            <a:r>
              <a:rPr kumimoji="1" lang="en-US" altLang="ja-JP" sz="2000" dirty="0"/>
              <a:t>1</a:t>
            </a:r>
            <a:r>
              <a:rPr kumimoji="1" lang="ja-JP" altLang="en-US" sz="2000" dirty="0"/>
              <a:t>車線に絞られる案）</a:t>
            </a:r>
            <a:endParaRPr kumimoji="1" lang="en-US" altLang="ja-JP" sz="2000" dirty="0"/>
          </a:p>
          <a:p>
            <a:r>
              <a:rPr kumimoji="1" lang="ja-JP" altLang="en-US" sz="2000" dirty="0"/>
              <a:t>第２案　近道桁下の、両方向の右折レーンが、南行きのみとする。（南行きは、近畿道の桁下１車線のみの案）</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第３案　東側の南行きを用地買収する案（用地買収により、本線平面代替え２車線確保の案、用地買収費、物件補償費がかかってくる案）</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375594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第４案　西側の北行きを用地買収する案（用地買収により、北行本線を仮橋で渡す案。用地買収費に加え、物件補償費がかかってくる案）</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第５案　代替え迂回路を確保せず、通行止めとして、工期を短縮する案（工事費が一番安価だが、相当の交通影響が発生する）</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420419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○続きまして、榎坂高架橋につきまして説明させていただきます。</a:t>
            </a:r>
            <a:endParaRPr kumimoji="1" lang="en-US" altLang="ja-JP" sz="2000" dirty="0"/>
          </a:p>
          <a:p>
            <a:r>
              <a:rPr kumimoji="1" lang="ja-JP" altLang="en-US" sz="2000" dirty="0"/>
              <a:t>〇榎坂高架橋につきましては、橋長が</a:t>
            </a:r>
            <a:r>
              <a:rPr kumimoji="1" lang="en-US" altLang="ja-JP" sz="2000" dirty="0"/>
              <a:t>1.6</a:t>
            </a:r>
            <a:r>
              <a:rPr kumimoji="1" lang="ja-JP" altLang="en-US" sz="2000" dirty="0"/>
              <a:t>ｋｍ、幅員８．５ｍ（２車線）、</a:t>
            </a:r>
            <a:r>
              <a:rPr kumimoji="1" lang="en-US" altLang="ja-JP" sz="2000" dirty="0"/>
              <a:t>84</a:t>
            </a:r>
            <a:r>
              <a:rPr kumimoji="1" lang="ja-JP" altLang="en-US" sz="2000" dirty="0"/>
              <a:t>径間、昭和」</a:t>
            </a:r>
            <a:r>
              <a:rPr kumimoji="1" lang="en-US" altLang="ja-JP" sz="2000" dirty="0"/>
              <a:t>44</a:t>
            </a:r>
            <a:r>
              <a:rPr kumimoji="1" lang="ja-JP" altLang="en-US" sz="2000" dirty="0"/>
              <a:t>年に架設、日当たり交通量が９万５千台、大型車混入率はこちらは３％</a:t>
            </a:r>
            <a:endParaRPr kumimoji="1" lang="en-US" altLang="ja-JP" sz="2000" dirty="0"/>
          </a:p>
          <a:p>
            <a:r>
              <a:rPr kumimoji="1" lang="ja-JP" altLang="en-US" sz="2000" dirty="0"/>
              <a:t>○このうち今回は、国道</a:t>
            </a:r>
            <a:r>
              <a:rPr kumimoji="1" lang="en-US" altLang="ja-JP" sz="2000" dirty="0"/>
              <a:t>479</a:t>
            </a:r>
            <a:r>
              <a:rPr kumimoji="1" lang="ja-JP" altLang="en-US" sz="2000" dirty="0"/>
              <a:t>号と交差する江坂駅付近の北行き約２８０ｍについて、迂回路設置などによる上部工の架替案の検討を行いました。</a:t>
            </a:r>
            <a:endParaRPr kumimoji="1" lang="en-US" altLang="ja-JP" sz="2000" dirty="0"/>
          </a:p>
          <a:p>
            <a:endParaRPr kumimoji="1" lang="en-US" altLang="ja-JP" sz="20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182510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〇検討条件としましては、こちらも北大阪急行と並行しており、本線以外にも両側に側道がある中での、上部工の架替えを設定しております。</a:t>
            </a:r>
          </a:p>
          <a:p>
            <a:endParaRPr kumimoji="1" lang="ja-JP" altLang="en-US" sz="2000"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276937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〇構造は、一般部はＰＣプレテン桁、国道４７９号を跨ぎ部分は鋼製桁を採用しております。</a:t>
            </a: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14</a:t>
            </a:fld>
            <a:endParaRPr kumimoji="1" lang="ja-JP" altLang="en-US"/>
          </a:p>
        </p:txBody>
      </p:sp>
    </p:spTree>
    <p:extLst>
      <p:ext uri="{BB962C8B-B14F-4D97-AF65-F5344CB8AC3E}">
        <p14:creationId xmlns:p14="http://schemas.microsoft.com/office/powerpoint/2010/main" val="396776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○榎坂高架橋につきましては、４案検討いたしました。</a:t>
            </a:r>
            <a:endParaRPr kumimoji="1" lang="en-US" altLang="ja-JP" sz="2000" dirty="0"/>
          </a:p>
          <a:p>
            <a:r>
              <a:rPr kumimoji="1" lang="ja-JP" altLang="en-US" sz="2000" dirty="0"/>
              <a:t>〇これにつきましても、資料１－３の５ページをご覧ください。</a:t>
            </a:r>
            <a:endParaRPr kumimoji="1" lang="en-US" altLang="ja-JP" sz="2000" dirty="0"/>
          </a:p>
          <a:p>
            <a:r>
              <a:rPr kumimoji="1" lang="ja-JP" altLang="en-US" sz="2000" dirty="0"/>
              <a:t>○第１案　北行き、側道区域に仮橋を設置し、本線迂回路を確保する案。（北急との近接施工は夜間施工）</a:t>
            </a:r>
            <a:endParaRPr kumimoji="1" lang="en-US" altLang="ja-JP" sz="2000" dirty="0"/>
          </a:p>
          <a:p>
            <a:r>
              <a:rPr kumimoji="1" lang="ja-JP" altLang="en-US" sz="2000" dirty="0"/>
              <a:t>○第</a:t>
            </a:r>
            <a:r>
              <a:rPr kumimoji="1" lang="en-US" altLang="ja-JP" sz="2000" dirty="0"/>
              <a:t>2</a:t>
            </a:r>
            <a:r>
              <a:rPr kumimoji="1" lang="ja-JP" altLang="en-US" sz="2000" dirty="0"/>
              <a:t>案　用地買収を行い、側道及び、本線迂回路を設置する案（車線数は、現況と同等確保する案だが、その分用地買収費がかかってくる案）</a:t>
            </a:r>
            <a:endParaRPr kumimoji="1" lang="en-US" altLang="ja-JP" sz="2000" dirty="0"/>
          </a:p>
          <a:p>
            <a:r>
              <a:rPr kumimoji="1" lang="ja-JP" altLang="en-US" sz="2000" dirty="0"/>
              <a:t>○第</a:t>
            </a:r>
            <a:r>
              <a:rPr kumimoji="1" lang="en-US" altLang="ja-JP" sz="2000" dirty="0"/>
              <a:t>3</a:t>
            </a:r>
            <a:r>
              <a:rPr kumimoji="1" lang="ja-JP" altLang="en-US" sz="2000" dirty="0"/>
              <a:t>案　南行き高架を対面通行で運用する案。（南行きも、北行きも現況より１車線減）</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○第</a:t>
            </a:r>
            <a:r>
              <a:rPr kumimoji="1" lang="en-US" altLang="ja-JP" sz="2000" dirty="0"/>
              <a:t>4</a:t>
            </a:r>
            <a:r>
              <a:rPr kumimoji="1" lang="ja-JP" altLang="en-US" sz="2000" dirty="0"/>
              <a:t>案につきましては、第</a:t>
            </a:r>
            <a:r>
              <a:rPr kumimoji="1" lang="en-US" altLang="ja-JP" sz="2000" dirty="0"/>
              <a:t>3</a:t>
            </a:r>
            <a:r>
              <a:rPr kumimoji="1" lang="ja-JP" altLang="en-US" sz="2000" dirty="0"/>
              <a:t>案と同じく南行き高架を対面通行で運用する案ですが、クレーンを側道に設置するため、側道の通行止めが発生するが、工期は短縮される案</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●につきまして昨年度は、各パターン別で検討いたしました。</a:t>
            </a:r>
            <a:endParaRPr kumimoji="1" lang="en-US" altLang="ja-JP" sz="20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271789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〇前審議会でのご意見ですが、概算工事費、概略工期、迂回路の設定等の各検討案につきましては特段ご意見が無かったと伺っております。</a:t>
            </a:r>
            <a:endParaRPr kumimoji="1" lang="en-US" altLang="ja-JP" sz="2000" dirty="0"/>
          </a:p>
          <a:p>
            <a:r>
              <a:rPr kumimoji="1" lang="ja-JP" altLang="en-US" sz="2000" dirty="0"/>
              <a:t>〇また、今後の検討内容ところで、</a:t>
            </a:r>
            <a:r>
              <a:rPr kumimoji="1" lang="ja-JP" altLang="en-US" sz="2000" b="1" dirty="0"/>
              <a:t>今後の社会的損失等の</a:t>
            </a:r>
            <a:r>
              <a:rPr lang="ja-JP" altLang="en-US" sz="2000" b="1" dirty="0">
                <a:latin typeface="HGPｺﾞｼｯｸM" panose="020B0600000000000000" pitchFamily="50" charset="-128"/>
                <a:ea typeface="HGPｺﾞｼｯｸM" panose="020B0600000000000000" pitchFamily="50" charset="-128"/>
              </a:rPr>
              <a:t>検討にあたっては、あらゆる方面から検討していき、そこから絞り出しを行い、できるだけ最小限に抑えて検討を進めるのがいいと思う。</a:t>
            </a:r>
            <a:r>
              <a:rPr kumimoji="1" lang="ja-JP" altLang="en-US" sz="2000" dirty="0">
                <a:latin typeface="HGPｺﾞｼｯｸM" panose="020B0600000000000000" pitchFamily="50" charset="-128"/>
                <a:ea typeface="HGPｺﾞｼｯｸM" panose="020B0600000000000000" pitchFamily="50" charset="-128"/>
              </a:rPr>
              <a:t>というご意見をいただいておりますので、貴重なご意見として、今回の検討に生かせていきたいと考えております。</a:t>
            </a:r>
            <a:endParaRPr kumimoji="1" lang="en-US" altLang="ja-JP" sz="2000"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16</a:t>
            </a:fld>
            <a:endParaRPr kumimoji="1" lang="ja-JP" altLang="en-US"/>
          </a:p>
        </p:txBody>
      </p:sp>
    </p:spTree>
    <p:extLst>
      <p:ext uri="{BB962C8B-B14F-4D97-AF65-F5344CB8AC3E}">
        <p14:creationId xmlns:p14="http://schemas.microsoft.com/office/powerpoint/2010/main" val="236299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p:cNvSpPr>
            <a:spLocks noGrp="1" noRot="1" noChangeAspect="1" noTextEdit="1"/>
          </p:cNvSpPr>
          <p:nvPr>
            <p:ph type="sldImg"/>
          </p:nvPr>
        </p:nvSpPr>
        <p:spPr>
          <a:ln/>
        </p:spPr>
      </p:sp>
      <p:sp>
        <p:nvSpPr>
          <p:cNvPr id="124931" name="ノート プレースホルダー 2"/>
          <p:cNvSpPr>
            <a:spLocks noGrp="1"/>
          </p:cNvSpPr>
          <p:nvPr>
            <p:ph type="body" idx="1"/>
          </p:nvPr>
        </p:nvSpPr>
        <p:spPr>
          <a:noFill/>
        </p:spPr>
        <p:txBody>
          <a:bodyPr/>
          <a:lstStyle/>
          <a:p>
            <a:r>
              <a:rPr lang="ja-JP" altLang="en-US" sz="2000" dirty="0">
                <a:latin typeface="Arial" panose="020B0604020202020204" pitchFamily="34" charset="0"/>
              </a:rPr>
              <a:t>〇それを踏まえまして平成２８年度は、</a:t>
            </a:r>
          </a:p>
          <a:p>
            <a:r>
              <a:rPr lang="ja-JP" altLang="en-US" sz="2000" dirty="0">
                <a:latin typeface="Arial" panose="020B0604020202020204" pitchFamily="34" charset="0"/>
              </a:rPr>
              <a:t>○前回検討ケースにおける社会的影響</a:t>
            </a:r>
            <a:r>
              <a:rPr lang="en-US" altLang="ja-JP" sz="2000" dirty="0">
                <a:latin typeface="Arial" panose="020B0604020202020204" pitchFamily="34" charset="0"/>
              </a:rPr>
              <a:t>(</a:t>
            </a:r>
            <a:r>
              <a:rPr lang="ja-JP" altLang="en-US" sz="2000" dirty="0">
                <a:latin typeface="Arial" panose="020B0604020202020204" pitchFamily="34" charset="0"/>
              </a:rPr>
              <a:t>渋滞損失等</a:t>
            </a:r>
            <a:r>
              <a:rPr lang="en-US" altLang="ja-JP" sz="2000" dirty="0">
                <a:latin typeface="Arial" panose="020B0604020202020204" pitchFamily="34" charset="0"/>
              </a:rPr>
              <a:t>)</a:t>
            </a:r>
            <a:r>
              <a:rPr lang="ja-JP" altLang="en-US" sz="2000" dirty="0">
                <a:latin typeface="Arial" panose="020B0604020202020204" pitchFamily="34" charset="0"/>
              </a:rPr>
              <a:t>を算定し、維持管理・更新のあり方検討を行う予定で進めておりますが、</a:t>
            </a:r>
            <a:endParaRPr lang="en-US" altLang="ja-JP" sz="2000" dirty="0">
              <a:latin typeface="Arial" panose="020B0604020202020204" pitchFamily="34" charset="0"/>
            </a:endParaRPr>
          </a:p>
          <a:p>
            <a:r>
              <a:rPr lang="ja-JP" altLang="en-US" sz="2000" dirty="0">
                <a:latin typeface="Arial" panose="020B0604020202020204" pitchFamily="34" charset="0"/>
              </a:rPr>
              <a:t>〇具体的な提案はこれからとなり、９月の部会でお示しすることになりますが、</a:t>
            </a:r>
            <a:endParaRPr lang="en-US" altLang="ja-JP" sz="2000" dirty="0">
              <a:latin typeface="Arial" panose="020B0604020202020204" pitchFamily="34" charset="0"/>
            </a:endParaRPr>
          </a:p>
          <a:p>
            <a:r>
              <a:rPr lang="ja-JP" altLang="en-US" sz="2000" dirty="0">
                <a:latin typeface="Arial" panose="020B0604020202020204" pitchFamily="34" charset="0"/>
              </a:rPr>
              <a:t>〇現在のところ思ってますのは、前回検討した各施工案により、施工した場合における社会的損失を算出するため、交通影響を検討する。この影響は「費用便益分析マニュアル」に基づき、施工個所を含むエリア一帯で増加すると想定される、①～④の損失を算出して、損失額として貨幣換算を行い、前回施工方法検討分も合わせてトータルでコストを算出し、更新における最良案をまず検討していき、そこからがスタートという事で、提案したいと考えております。</a:t>
            </a:r>
            <a:endParaRPr lang="en-US" altLang="ja-JP" sz="2000" dirty="0">
              <a:latin typeface="Arial" panose="020B0604020202020204" pitchFamily="34" charset="0"/>
            </a:endParaRPr>
          </a:p>
          <a:p>
            <a:r>
              <a:rPr lang="ja-JP" altLang="en-US" sz="2000" dirty="0">
                <a:latin typeface="Arial" panose="020B0604020202020204" pitchFamily="34" charset="0"/>
              </a:rPr>
              <a:t>〇本部会の事前説明時に委員の先生方から、更新した後のメリットとか更新に対する安心感などを、評価に盛り込めそうなヒントをいただいておりますので、それを生かせるような提案ができればと考えております。</a:t>
            </a:r>
            <a:endParaRPr lang="en-US" altLang="ja-JP" sz="2000" dirty="0">
              <a:latin typeface="Arial" panose="020B0604020202020204" pitchFamily="34" charset="0"/>
            </a:endParaRPr>
          </a:p>
          <a:p>
            <a:endParaRPr lang="ja-JP" altLang="en-US" sz="2000" dirty="0">
              <a:latin typeface="Arial" panose="020B0604020202020204" pitchFamily="34" charset="0"/>
            </a:endParaRPr>
          </a:p>
          <a:p>
            <a:endParaRPr lang="ja-JP" altLang="en-US" sz="2000" dirty="0">
              <a:latin typeface="Arial" panose="020B0604020202020204" pitchFamily="34" charset="0"/>
            </a:endParaRPr>
          </a:p>
        </p:txBody>
      </p:sp>
      <p:sp>
        <p:nvSpPr>
          <p:cNvPr id="124932" name="スライド番号プレースホルダー 3"/>
          <p:cNvSpPr>
            <a:spLocks noGrp="1"/>
          </p:cNvSpPr>
          <p:nvPr>
            <p:ph type="sldNum" sz="quarter" idx="5"/>
          </p:nvPr>
        </p:nvSpPr>
        <p:spPr>
          <a:noFill/>
        </p:spPr>
        <p:txBody>
          <a:bodyPr/>
          <a:lstStyle/>
          <a:p>
            <a:fld id="{9F639210-1E83-41C7-8B0B-4907E16E5E26}" type="slidenum">
              <a:rPr lang="en-US" altLang="ja-JP"/>
              <a:pPr/>
              <a:t>17</a:t>
            </a:fld>
            <a:endParaRPr lang="en-US" altLang="ja-JP"/>
          </a:p>
        </p:txBody>
      </p:sp>
    </p:spTree>
    <p:extLst>
      <p:ext uri="{BB962C8B-B14F-4D97-AF65-F5344CB8AC3E}">
        <p14:creationId xmlns:p14="http://schemas.microsoft.com/office/powerpoint/2010/main" val="78950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p:cNvSpPr>
            <a:spLocks noGrp="1" noRot="1" noChangeAspect="1" noTextEdit="1"/>
          </p:cNvSpPr>
          <p:nvPr>
            <p:ph type="sldImg"/>
          </p:nvPr>
        </p:nvSpPr>
        <p:spPr>
          <a:ln/>
        </p:spPr>
      </p:sp>
      <p:sp>
        <p:nvSpPr>
          <p:cNvPr id="124931" name="ノート プレースホルダー 2"/>
          <p:cNvSpPr>
            <a:spLocks noGrp="1"/>
          </p:cNvSpPr>
          <p:nvPr>
            <p:ph type="body" idx="1"/>
          </p:nvPr>
        </p:nvSpPr>
        <p:spPr>
          <a:noFill/>
        </p:spPr>
        <p:txBody>
          <a:bodyPr/>
          <a:lstStyle/>
          <a:p>
            <a:r>
              <a:rPr lang="ja-JP" altLang="en-US" sz="2000" dirty="0">
                <a:latin typeface="Arial" panose="020B0604020202020204" pitchFamily="34" charset="0"/>
              </a:rPr>
              <a:t>各案における、社会的影響の算定の具体作業です。</a:t>
            </a:r>
            <a:endParaRPr lang="en-US" altLang="ja-JP" sz="2000" dirty="0">
              <a:latin typeface="Arial" panose="020B0604020202020204" pitchFamily="34" charset="0"/>
            </a:endParaRPr>
          </a:p>
          <a:p>
            <a:r>
              <a:rPr lang="ja-JP" altLang="en-US" sz="2000" dirty="0">
                <a:latin typeface="Arial" panose="020B0604020202020204" pitchFamily="34" charset="0"/>
              </a:rPr>
              <a:t>〇（１）１）につきましては、</a:t>
            </a:r>
            <a:r>
              <a:rPr lang="en-US" altLang="ja-JP" sz="2000" dirty="0">
                <a:latin typeface="Arial" panose="020B0604020202020204" pitchFamily="34" charset="0"/>
              </a:rPr>
              <a:t>OD</a:t>
            </a:r>
            <a:r>
              <a:rPr lang="ja-JP" altLang="en-US" sz="2000" dirty="0">
                <a:latin typeface="Arial" panose="020B0604020202020204" pitchFamily="34" charset="0"/>
              </a:rPr>
              <a:t>表及びネットワークを利用して、交通規制あり・なしデータベースを作成する。</a:t>
            </a:r>
            <a:endParaRPr lang="en-US" altLang="ja-JP" sz="2000" dirty="0">
              <a:latin typeface="Arial" panose="020B0604020202020204" pitchFamily="34" charset="0"/>
            </a:endParaRPr>
          </a:p>
          <a:p>
            <a:r>
              <a:rPr lang="ja-JP" altLang="en-US" sz="2000" dirty="0">
                <a:latin typeface="Arial" panose="020B0604020202020204" pitchFamily="34" charset="0"/>
              </a:rPr>
              <a:t>〇（１）２）昨年度の検討ケースのうち交通容量が変化する施工案を対象に、推計を行う。</a:t>
            </a:r>
            <a:endParaRPr lang="en-US" altLang="ja-JP" sz="2000" dirty="0">
              <a:latin typeface="Arial" panose="020B0604020202020204" pitchFamily="34" charset="0"/>
            </a:endParaRPr>
          </a:p>
          <a:p>
            <a:r>
              <a:rPr lang="ja-JP" altLang="en-US" sz="2000" dirty="0">
                <a:latin typeface="Arial" panose="020B0604020202020204" pitchFamily="34" charset="0"/>
              </a:rPr>
              <a:t>〇（２）上記不の便益の算出</a:t>
            </a:r>
            <a:endParaRPr lang="en-US" altLang="ja-JP" sz="2000" dirty="0">
              <a:latin typeface="Arial" panose="020B0604020202020204" pitchFamily="34" charset="0"/>
            </a:endParaRPr>
          </a:p>
          <a:p>
            <a:r>
              <a:rPr lang="ja-JP" altLang="en-US" sz="2000" dirty="0">
                <a:latin typeface="Arial" panose="020B0604020202020204" pitchFamily="34" charset="0"/>
              </a:rPr>
              <a:t>〇（３）現地にて、交通量、渋滞量を実施</a:t>
            </a:r>
            <a:endParaRPr lang="en-US" altLang="ja-JP" sz="2000" dirty="0">
              <a:latin typeface="Arial" panose="020B0604020202020204" pitchFamily="34" charset="0"/>
            </a:endParaRPr>
          </a:p>
          <a:p>
            <a:r>
              <a:rPr lang="ja-JP" altLang="en-US" sz="2000" dirty="0">
                <a:latin typeface="Arial" panose="020B0604020202020204" pitchFamily="34" charset="0"/>
              </a:rPr>
              <a:t>〇（４）有力となった案のミクロ分析を行っていく。</a:t>
            </a:r>
          </a:p>
        </p:txBody>
      </p:sp>
      <p:sp>
        <p:nvSpPr>
          <p:cNvPr id="124932" name="スライド番号プレースホルダー 3"/>
          <p:cNvSpPr>
            <a:spLocks noGrp="1"/>
          </p:cNvSpPr>
          <p:nvPr>
            <p:ph type="sldNum" sz="quarter" idx="5"/>
          </p:nvPr>
        </p:nvSpPr>
        <p:spPr>
          <a:noFill/>
        </p:spPr>
        <p:txBody>
          <a:bodyPr/>
          <a:lstStyle/>
          <a:p>
            <a:fld id="{9F639210-1E83-41C7-8B0B-4907E16E5E26}" type="slidenum">
              <a:rPr lang="en-US" altLang="ja-JP"/>
              <a:pPr/>
              <a:t>18</a:t>
            </a:fld>
            <a:endParaRPr lang="en-US" altLang="ja-JP"/>
          </a:p>
        </p:txBody>
      </p:sp>
    </p:spTree>
    <p:extLst>
      <p:ext uri="{BB962C8B-B14F-4D97-AF65-F5344CB8AC3E}">
        <p14:creationId xmlns:p14="http://schemas.microsoft.com/office/powerpoint/2010/main" val="533809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p:cNvSpPr>
            <a:spLocks noGrp="1" noRot="1" noChangeAspect="1" noTextEdit="1"/>
          </p:cNvSpPr>
          <p:nvPr>
            <p:ph type="sldImg"/>
          </p:nvPr>
        </p:nvSpPr>
        <p:spPr>
          <a:ln/>
        </p:spPr>
      </p:sp>
      <p:sp>
        <p:nvSpPr>
          <p:cNvPr id="124931" name="ノート プレースホルダー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Arial" panose="020B0604020202020204" pitchFamily="34" charset="0"/>
              </a:rPr>
              <a:t>○また、</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跨道橋以外の標準的なケースについても、必要に応じてケーススタディを行う等、維持管理・更新のあり方の検討を行う</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Arial" panose="020B0604020202020204" pitchFamily="34" charset="0"/>
              </a:rPr>
              <a:t>〇大阪中央環状線と国道４２３号について、大阪の大動脈であり、担う役割が大きい。跨線橋の更新時については簡単に迂回路がとれないなど、様々な問題が発生してくる予定</a:t>
            </a:r>
            <a:endParaRPr lang="en-US" altLang="ja-JP" sz="2000" dirty="0">
              <a:latin typeface="Arial" panose="020B0604020202020204" pitchFamily="34" charset="0"/>
            </a:endParaRPr>
          </a:p>
          <a:p>
            <a:r>
              <a:rPr lang="ja-JP" altLang="en-US" sz="2000" dirty="0" err="1">
                <a:latin typeface="Arial" panose="020B0604020202020204" pitchFamily="34" charset="0"/>
              </a:rPr>
              <a:t>〇き</a:t>
            </a:r>
            <a:r>
              <a:rPr lang="ja-JP" altLang="en-US" sz="2000" dirty="0">
                <a:latin typeface="Arial" panose="020B0604020202020204" pitchFamily="34" charset="0"/>
              </a:rPr>
              <a:t>電を通しながらの架け替えが可能か、また、き電停止後の、限られた時間内での架け替え又は補修補強が可能かといった妥当性について検討していく予定でございます。</a:t>
            </a:r>
            <a:endParaRPr lang="en-US" altLang="ja-JP" sz="2000" dirty="0">
              <a:latin typeface="Arial" panose="020B0604020202020204" pitchFamily="34" charset="0"/>
            </a:endParaRPr>
          </a:p>
          <a:p>
            <a:r>
              <a:rPr lang="ja-JP" altLang="en-US" sz="2000" dirty="0">
                <a:latin typeface="Arial" panose="020B0604020202020204" pitchFamily="34" charset="0"/>
              </a:rPr>
              <a:t>〇その辺につきましては、一定の担保として考えておきたいという事から、コンクリート橋、鋼橋について各１橋づつ検討していきたいと考えております。</a:t>
            </a:r>
            <a:endParaRPr lang="en-US" altLang="ja-JP" sz="2000" dirty="0">
              <a:latin typeface="Arial" panose="020B0604020202020204" pitchFamily="34" charset="0"/>
            </a:endParaRPr>
          </a:p>
          <a:p>
            <a:endParaRPr lang="en-US" altLang="ja-JP" sz="2000" dirty="0">
              <a:latin typeface="Arial" panose="020B0604020202020204" pitchFamily="34" charset="0"/>
            </a:endParaRPr>
          </a:p>
          <a:p>
            <a:endParaRPr lang="en-US" altLang="ja-JP" dirty="0">
              <a:latin typeface="Arial" panose="020B0604020202020204" pitchFamily="34" charset="0"/>
            </a:endParaRPr>
          </a:p>
          <a:p>
            <a:endParaRPr lang="ja-JP" altLang="en-US" dirty="0">
              <a:latin typeface="Arial" panose="020B0604020202020204" pitchFamily="34" charset="0"/>
            </a:endParaRPr>
          </a:p>
        </p:txBody>
      </p:sp>
      <p:sp>
        <p:nvSpPr>
          <p:cNvPr id="124932" name="スライド番号プレースホルダー 3"/>
          <p:cNvSpPr>
            <a:spLocks noGrp="1"/>
          </p:cNvSpPr>
          <p:nvPr>
            <p:ph type="sldNum" sz="quarter" idx="5"/>
          </p:nvPr>
        </p:nvSpPr>
        <p:spPr>
          <a:noFill/>
        </p:spPr>
        <p:txBody>
          <a:bodyPr/>
          <a:lstStyle/>
          <a:p>
            <a:fld id="{9F639210-1E83-41C7-8B0B-4907E16E5E26}" type="slidenum">
              <a:rPr lang="en-US" altLang="ja-JP"/>
              <a:pPr/>
              <a:t>19</a:t>
            </a:fld>
            <a:endParaRPr lang="en-US" altLang="ja-JP"/>
          </a:p>
        </p:txBody>
      </p:sp>
    </p:spTree>
    <p:extLst>
      <p:ext uri="{BB962C8B-B14F-4D97-AF65-F5344CB8AC3E}">
        <p14:creationId xmlns:p14="http://schemas.microsoft.com/office/powerpoint/2010/main" val="53380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〇目次は、</a:t>
            </a:r>
            <a:r>
              <a:rPr kumimoji="1" lang="ja-JP" altLang="en-US" sz="2000" b="1" dirty="0"/>
              <a:t>検討課題</a:t>
            </a:r>
            <a:r>
              <a:rPr kumimoji="1" lang="ja-JP" altLang="en-US" sz="2000" dirty="0"/>
              <a:t>、</a:t>
            </a:r>
            <a:r>
              <a:rPr kumimoji="1" lang="ja-JP" altLang="en-US" sz="2000" b="1" dirty="0"/>
              <a:t>前回までの検討内容</a:t>
            </a:r>
            <a:r>
              <a:rPr kumimoji="1" lang="ja-JP" altLang="en-US" sz="2000" b="0" dirty="0"/>
              <a:t>、</a:t>
            </a:r>
            <a:r>
              <a:rPr kumimoji="1" lang="ja-JP" altLang="en-US" sz="2000" b="1" dirty="0"/>
              <a:t>前審議会でのご意見、今年度の検討内容、まとめ</a:t>
            </a:r>
            <a:r>
              <a:rPr kumimoji="1" lang="ja-JP" altLang="en-US" sz="2000" b="0" dirty="0"/>
              <a:t>となっております</a:t>
            </a:r>
            <a:r>
              <a:rPr kumimoji="1" lang="ja-JP" altLang="en-US" sz="2000" b="0" dirty="0" err="1"/>
              <a:t>。</a:t>
            </a:r>
            <a:r>
              <a:rPr kumimoji="1" lang="ja-JP" altLang="en-US" b="0" dirty="0" err="1"/>
              <a:t>。</a:t>
            </a:r>
            <a:endParaRPr kumimoji="1" lang="en-US" altLang="ja-JP" b="0" dirty="0"/>
          </a:p>
          <a:p>
            <a:r>
              <a:rPr kumimoji="1" lang="ja-JP" altLang="en-US" b="0" dirty="0"/>
              <a:t>〇４ページに移らさせていただきます。</a:t>
            </a:r>
            <a:endParaRPr kumimoji="1" lang="ja-JP" altLang="en-US" b="1"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a:t>
            </a:fld>
            <a:endParaRPr kumimoji="1" lang="ja-JP" altLang="en-US"/>
          </a:p>
        </p:txBody>
      </p:sp>
    </p:spTree>
    <p:extLst>
      <p:ext uri="{BB962C8B-B14F-4D97-AF65-F5344CB8AC3E}">
        <p14:creationId xmlns:p14="http://schemas.microsoft.com/office/powerpoint/2010/main" val="261181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20</a:t>
            </a:fld>
            <a:endParaRPr kumimoji="1" lang="ja-JP" altLang="en-US"/>
          </a:p>
        </p:txBody>
      </p:sp>
    </p:spTree>
    <p:extLst>
      <p:ext uri="{BB962C8B-B14F-4D97-AF65-F5344CB8AC3E}">
        <p14:creationId xmlns:p14="http://schemas.microsoft.com/office/powerpoint/2010/main" val="129660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21</a:t>
            </a:fld>
            <a:endParaRPr kumimoji="1" lang="ja-JP" altLang="en-US"/>
          </a:p>
        </p:txBody>
      </p:sp>
    </p:spTree>
    <p:extLst>
      <p:ext uri="{BB962C8B-B14F-4D97-AF65-F5344CB8AC3E}">
        <p14:creationId xmlns:p14="http://schemas.microsoft.com/office/powerpoint/2010/main" val="83401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22</a:t>
            </a:fld>
            <a:endParaRPr kumimoji="1" lang="ja-JP" altLang="en-US"/>
          </a:p>
        </p:txBody>
      </p:sp>
    </p:spTree>
    <p:extLst>
      <p:ext uri="{BB962C8B-B14F-4D97-AF65-F5344CB8AC3E}">
        <p14:creationId xmlns:p14="http://schemas.microsoft.com/office/powerpoint/2010/main" val="2296934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23</a:t>
            </a:fld>
            <a:endParaRPr kumimoji="1" lang="ja-JP" altLang="en-US"/>
          </a:p>
        </p:txBody>
      </p:sp>
    </p:spTree>
    <p:extLst>
      <p:ext uri="{BB962C8B-B14F-4D97-AF65-F5344CB8AC3E}">
        <p14:creationId xmlns:p14="http://schemas.microsoft.com/office/powerpoint/2010/main" val="7278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〇大阪府都市基盤施設長寿命化計画より、</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大阪中央環状線や国道</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423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号などの、</a:t>
            </a:r>
            <a:r>
              <a:rPr kumimoji="1" lang="ja-JP" altLang="en-US" sz="2000" dirty="0"/>
              <a:t>社会的影響度の大きい路線にかかる橋梁につきましては、将来に負担を残さないためには、どうしていくか等、詳細な調査、検討を実施し、最適な維持管理・更新方法等の見極めを行っていくことを目的としております。</a:t>
            </a:r>
            <a:endParaRPr kumimoji="1" lang="en-US" altLang="ja-JP" sz="2000" dirty="0"/>
          </a:p>
          <a:p>
            <a:endParaRPr kumimoji="1" lang="ja-JP" altLang="en-US" sz="2000"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a:t>
            </a:fld>
            <a:endParaRPr kumimoji="1" lang="ja-JP" altLang="en-US"/>
          </a:p>
        </p:txBody>
      </p:sp>
    </p:spTree>
    <p:extLst>
      <p:ext uri="{BB962C8B-B14F-4D97-AF65-F5344CB8AC3E}">
        <p14:creationId xmlns:p14="http://schemas.microsoft.com/office/powerpoint/2010/main" val="276321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〇大幹線道路における更新、維持管理のあり方検討の対象橋梁は、大阪中央環状線の大日跨道橋南行き、それから国道４２３号の榎坂高架橋の北行きの上部工について架替えを前提に検討いたしております。</a:t>
            </a:r>
            <a:endParaRPr kumimoji="1" lang="en-US" altLang="ja-JP" sz="2000" dirty="0"/>
          </a:p>
          <a:p>
            <a:r>
              <a:rPr kumimoji="1" lang="ja-JP" altLang="en-US" sz="2000" dirty="0"/>
              <a:t>〇大日跨道橋につきましては、守口市の大日町に位置し、国道１号との交差で、</a:t>
            </a:r>
            <a:r>
              <a:rPr lang="ja-JP" altLang="en-US" sz="2000" dirty="0"/>
              <a:t>モノレールや高速道路が隣接している、また、供用した中での更新を想定しております。</a:t>
            </a:r>
            <a:endParaRPr lang="en-US" altLang="ja-JP" sz="2000" dirty="0"/>
          </a:p>
          <a:p>
            <a:r>
              <a:rPr lang="ja-JP" altLang="en-US" sz="2000" dirty="0"/>
              <a:t>○国道４２３号につきましては、吹田市江坂町の連続高架で、北大阪急行と並行しており、国道４７９号と交差しているといった特徴を持っておりこれにつきましても供用させながらの更新検討となります。</a:t>
            </a:r>
            <a:endParaRPr kumimoji="1" lang="ja-JP" altLang="en-US" sz="2000"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a:t>
            </a:fld>
            <a:endParaRPr kumimoji="1" lang="ja-JP" altLang="en-US"/>
          </a:p>
        </p:txBody>
      </p:sp>
    </p:spTree>
    <p:extLst>
      <p:ext uri="{BB962C8B-B14F-4D97-AF65-F5344CB8AC3E}">
        <p14:creationId xmlns:p14="http://schemas.microsoft.com/office/powerpoint/2010/main" val="196036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000" dirty="0">
                <a:latin typeface="Arial" panose="020B0604020202020204" pitchFamily="34" charset="0"/>
              </a:rPr>
              <a:t>〇これらの橋梁に対しまして</a:t>
            </a:r>
            <a:r>
              <a:rPr kumimoji="1" lang="ja-JP" altLang="en-US" sz="2000" dirty="0"/>
              <a:t>、昨年度は、</a:t>
            </a:r>
            <a:r>
              <a:rPr kumimoji="1" lang="ja-JP" altLang="en-US" sz="2000" b="1" dirty="0"/>
              <a:t>施工方法（交通規制案）を複数案検討</a:t>
            </a:r>
            <a:r>
              <a:rPr kumimoji="1" lang="ja-JP" altLang="en-US" sz="2000" dirty="0"/>
              <a:t>して参りました。</a:t>
            </a:r>
            <a:endParaRPr kumimoji="1" lang="en-US" altLang="ja-JP" sz="2000" dirty="0"/>
          </a:p>
          <a:p>
            <a:r>
              <a:rPr kumimoji="1" lang="ja-JP" altLang="en-US" sz="2000" dirty="0"/>
              <a:t>〇複数案の内容としましては、</a:t>
            </a:r>
            <a:r>
              <a:rPr kumimoji="1" lang="ja-JP" altLang="en-US" sz="2000" b="1" dirty="0"/>
              <a:t>反対車線を対面通行にする案</a:t>
            </a:r>
            <a:r>
              <a:rPr kumimoji="1" lang="ja-JP" altLang="en-US" sz="2000" dirty="0"/>
              <a:t>、　</a:t>
            </a:r>
            <a:r>
              <a:rPr kumimoji="1" lang="ja-JP" altLang="en-US" sz="2000" b="1" dirty="0"/>
              <a:t>右折レーンをなくして直進車線の交通量を重視する案</a:t>
            </a:r>
            <a:r>
              <a:rPr kumimoji="1" lang="ja-JP" altLang="en-US" sz="2000" dirty="0"/>
              <a:t>、</a:t>
            </a:r>
            <a:r>
              <a:rPr kumimoji="1" lang="ja-JP" altLang="en-US" sz="2000" b="1" dirty="0"/>
              <a:t>用地買収案</a:t>
            </a:r>
            <a:r>
              <a:rPr kumimoji="1" lang="ja-JP" altLang="en-US" sz="2000" dirty="0"/>
              <a:t>、</a:t>
            </a:r>
            <a:r>
              <a:rPr kumimoji="1" lang="ja-JP" altLang="en-US" sz="2000" b="1" dirty="0"/>
              <a:t>代替え迂回路を確保せずに通行止めとして、工期を短縮する案</a:t>
            </a:r>
            <a:r>
              <a:rPr kumimoji="1" lang="ja-JP" altLang="en-US" sz="2000" b="0" dirty="0"/>
              <a:t>などバラエティにとんだ実現可能な案に対して</a:t>
            </a:r>
            <a:r>
              <a:rPr kumimoji="1" lang="ja-JP" altLang="en-US" sz="2000" dirty="0"/>
              <a:t>、</a:t>
            </a:r>
            <a:r>
              <a:rPr kumimoji="1" lang="ja-JP" altLang="en-US" sz="2000" b="1" dirty="0"/>
              <a:t>概算工事費</a:t>
            </a:r>
            <a:r>
              <a:rPr kumimoji="1" lang="ja-JP" altLang="en-US" sz="2000" dirty="0"/>
              <a:t>、</a:t>
            </a:r>
            <a:r>
              <a:rPr kumimoji="1" lang="ja-JP" altLang="en-US" sz="2000" b="1" dirty="0"/>
              <a:t>概略工期</a:t>
            </a:r>
            <a:r>
              <a:rPr kumimoji="1" lang="ja-JP" altLang="en-US" sz="2000" dirty="0"/>
              <a:t>、</a:t>
            </a:r>
            <a:r>
              <a:rPr kumimoji="1" lang="ja-JP" altLang="en-US" sz="2000" b="1" dirty="0"/>
              <a:t>工事中の迂回路の設定等</a:t>
            </a:r>
            <a:r>
              <a:rPr kumimoji="1" lang="ja-JP" altLang="en-US" sz="2000" dirty="0"/>
              <a:t>につきまして検討してまいりました。</a:t>
            </a:r>
            <a:endParaRPr kumimoji="1" lang="en-US" altLang="ja-JP" sz="2000" dirty="0"/>
          </a:p>
          <a:p>
            <a:r>
              <a:rPr kumimoji="1" lang="ja-JP" altLang="en-US" sz="2000" dirty="0"/>
              <a:t>〇その詳細につきましては、</a:t>
            </a:r>
            <a:r>
              <a:rPr kumimoji="1" lang="ja-JP" altLang="en-US" sz="2000" b="1" dirty="0"/>
              <a:t>資料１－３</a:t>
            </a:r>
            <a:r>
              <a:rPr kumimoji="1" lang="ja-JP" altLang="en-US" sz="2000" b="0" dirty="0"/>
              <a:t>として、参考」添付しております。</a:t>
            </a:r>
            <a:endParaRPr kumimoji="1" lang="en-US" altLang="ja-JP" sz="2000" b="0" dirty="0"/>
          </a:p>
          <a:p>
            <a:r>
              <a:rPr kumimoji="1" lang="ja-JP" altLang="en-US" sz="2000" dirty="0">
                <a:latin typeface="Arial" panose="020B0604020202020204" pitchFamily="34" charset="0"/>
              </a:rPr>
              <a:t>〇１６ページに移らせていただきます。</a:t>
            </a:r>
            <a:endParaRPr lang="ja-JP" altLang="en-US" sz="2000"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267406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〇大日跨道橋につきましては、橋長が約</a:t>
            </a:r>
            <a:r>
              <a:rPr kumimoji="1" lang="en-US" altLang="ja-JP" sz="2000" dirty="0"/>
              <a:t>200</a:t>
            </a:r>
            <a:r>
              <a:rPr kumimoji="1" lang="ja-JP" altLang="en-US" sz="2000" dirty="0" err="1"/>
              <a:t>ｍ</a:t>
            </a:r>
            <a:r>
              <a:rPr kumimoji="1" lang="ja-JP" altLang="en-US" sz="2000" dirty="0"/>
              <a:t>、軸員が</a:t>
            </a:r>
            <a:r>
              <a:rPr kumimoji="1" lang="en-US" altLang="ja-JP" sz="2000" dirty="0"/>
              <a:t>8</a:t>
            </a:r>
            <a:r>
              <a:rPr kumimoji="1" lang="ja-JP" altLang="en-US" sz="2000" dirty="0"/>
              <a:t>ｍ（２車線）、７径間で昭和４０年に架設されておりまして、日当たり交通量が９万４千台、大型車の混入率が</a:t>
            </a:r>
            <a:r>
              <a:rPr kumimoji="1" lang="en-US" altLang="ja-JP" sz="2000" dirty="0"/>
              <a:t>26</a:t>
            </a:r>
            <a:r>
              <a:rPr kumimoji="1" lang="ja-JP" altLang="en-US" sz="2000" dirty="0"/>
              <a:t>％で非常に重交通状況でございます。</a:t>
            </a:r>
            <a:endParaRPr kumimoji="1" lang="en-US" altLang="ja-JP" sz="2000" dirty="0"/>
          </a:p>
          <a:p>
            <a:r>
              <a:rPr kumimoji="1" lang="ja-JP" altLang="en-US" sz="2000" dirty="0"/>
              <a:t>〇場所は、国道１号と交差するも守口市の大日駅付近でございます。</a:t>
            </a:r>
            <a:endParaRPr kumimoji="1" lang="en-US" altLang="ja-JP" sz="2000"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221501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48144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〇構造は、交差点を越えるところは、メタルウレタン、側径間につきましてはＰＣ桁となってございます。</a:t>
            </a: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211899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〇検討条件としましては、モノレールと近畿道が隣接して、またそれらが供用している中での、上部工の架替え前提としております。</a:t>
            </a: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81268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CF893470-83E2-4DAD-B826-6E3B9A38BEB0}" type="datetime1">
              <a:rPr kumimoji="1" lang="ja-JP" altLang="en-US" smtClean="0"/>
              <a:t>2016/8/12</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a:t>資料４</a:t>
            </a:r>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2F4DDC2F-0130-4D44-BB66-35EF65556A6C}" type="datetime1">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資料４</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D52C3EF5-0E57-4013-92EA-4676D13F1C8D}" type="datetime1">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資料４</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fld id="{CF29F5B3-B535-4D58-9473-8EA3B810EE12}" type="datetime1">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資料４</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8552B785-AC8B-43D5-9EDE-03ED71BB5DE2}" type="datetime1">
              <a:rPr kumimoji="1" lang="ja-JP" altLang="en-US" smtClean="0"/>
              <a:t>2016/8/12</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a:t>資料４</a:t>
            </a:r>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0C9B10A8-B336-4ABF-AEEC-1B52B2D81018}" type="datetime1">
              <a:rPr kumimoji="1" lang="ja-JP" altLang="en-US" smtClean="0"/>
              <a:t>2016/8/12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資料４</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fld id="{8D655079-5C23-4D29-9B5B-D6F7D0CE4574}" type="datetime1">
              <a:rPr kumimoji="1" lang="ja-JP" altLang="en-US" smtClean="0"/>
              <a:t>2016/8/12</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資料４</a:t>
            </a:r>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9DEC3139-2678-49CA-AD50-BCAFBAB0A143}" type="datetime1">
              <a:rPr kumimoji="1" lang="ja-JP" altLang="en-US" smtClean="0"/>
              <a:t>2016/8/12</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資料４</a:t>
            </a: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9E417-6FC0-4DA4-A436-5A320B4FDA1D}" type="datetime1">
              <a:rPr kumimoji="1" lang="ja-JP" altLang="en-US" smtClean="0"/>
              <a:t>2016/8/12</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資料４</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D3783387-E9BB-45D6-996F-F6891E368935}" type="datetime1">
              <a:rPr kumimoji="1" lang="ja-JP" altLang="en-US" smtClean="0"/>
              <a:t>2016/8/12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資料４</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55BD1846-49C6-494A-B490-E553D1487AB2}" type="datetime1">
              <a:rPr kumimoji="1" lang="ja-JP" altLang="en-US" smtClean="0"/>
              <a:t>2016/8/12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資料４</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F3FD22F-CFB6-48B1-9514-56E2C7ABEB96}" type="datetime1">
              <a:rPr kumimoji="1" lang="ja-JP" altLang="en-US" smtClean="0"/>
              <a:t>2016/8/12</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a:t>資料４</a:t>
            </a:r>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a:bodyPr>
          <a:lstStyle/>
          <a:p>
            <a:pPr algn="l"/>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大幹線道路における橋梁群の</a:t>
            </a:r>
            <a:r>
              <a:rPr lang="en-US" altLang="ja-JP" sz="2800" b="1" dirty="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維持管理・更新のあり方について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フッター プレースホルダー 3"/>
          <p:cNvSpPr>
            <a:spLocks noGrp="1"/>
          </p:cNvSpPr>
          <p:nvPr>
            <p:ph type="ftr" sz="quarter" idx="11"/>
          </p:nvPr>
        </p:nvSpPr>
        <p:spPr>
          <a:xfrm>
            <a:off x="6660232" y="260648"/>
            <a:ext cx="2250584" cy="648072"/>
          </a:xfrm>
        </p:spPr>
        <p:txBody>
          <a:bodyPr/>
          <a:lstStyle/>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資料１－２　</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1</a:t>
            </a:fld>
            <a:endParaRPr kumimoji="1" lang="ja-JP" altLang="en-US"/>
          </a:p>
        </p:txBody>
      </p:sp>
      <p:sp>
        <p:nvSpPr>
          <p:cNvPr id="9" name="サブタイトル 2"/>
          <p:cNvSpPr txBox="1">
            <a:spLocks/>
          </p:cNvSpPr>
          <p:nvPr/>
        </p:nvSpPr>
        <p:spPr>
          <a:xfrm>
            <a:off x="1115616" y="5013176"/>
            <a:ext cx="7056784" cy="72008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1"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1"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1"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1"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1"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1"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1"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1"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1" lang="en-US" sz="1200" kern="1200" smtClean="0">
                <a:solidFill>
                  <a:schemeClr val="tx1"/>
                </a:solidFill>
                <a:latin typeface="+mn-lt"/>
                <a:ea typeface="+mn-ea"/>
                <a:cs typeface="+mn-cs"/>
              </a:defRPr>
            </a:lvl9pPr>
          </a:lstStyle>
          <a:p>
            <a:pPr algn="ctr"/>
            <a:r>
              <a:rPr lang="ja-JP" altLang="en-US" sz="18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平成２８年度　第１回　道路・橋梁等部会</a:t>
            </a:r>
          </a:p>
        </p:txBody>
      </p:sp>
    </p:spTree>
    <p:extLst>
      <p:ext uri="{BB962C8B-B14F-4D97-AF65-F5344CB8AC3E}">
        <p14:creationId xmlns:p14="http://schemas.microsoft.com/office/powerpoint/2010/main" val="46488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pic>
        <p:nvPicPr>
          <p:cNvPr id="5" name="図 4"/>
          <p:cNvPicPr>
            <a:picLocks noChangeAspect="1"/>
          </p:cNvPicPr>
          <p:nvPr/>
        </p:nvPicPr>
        <p:blipFill>
          <a:blip r:embed="rId3"/>
          <a:stretch>
            <a:fillRect/>
          </a:stretch>
        </p:blipFill>
        <p:spPr>
          <a:xfrm>
            <a:off x="518865" y="1196753"/>
            <a:ext cx="8157591" cy="5173996"/>
          </a:xfrm>
          <a:prstGeom prst="rect">
            <a:avLst/>
          </a:prstGeom>
        </p:spPr>
      </p:pic>
      <p:sp>
        <p:nvSpPr>
          <p:cNvPr id="8" name="正方形/長方形 7"/>
          <p:cNvSpPr/>
          <p:nvPr/>
        </p:nvSpPr>
        <p:spPr>
          <a:xfrm>
            <a:off x="755576" y="576231"/>
            <a:ext cx="7537588" cy="523220"/>
          </a:xfrm>
          <a:prstGeom prst="rect">
            <a:avLst/>
          </a:prstGeom>
        </p:spPr>
        <p:txBody>
          <a:bodyPr wrap="square">
            <a:spAutoFit/>
          </a:bodyPr>
          <a:lstStyle/>
          <a:p>
            <a:r>
              <a:rPr lang="ja-JP" altLang="en-US" sz="2800" dirty="0"/>
              <a:t>大日跨道橋（南行）　施工検討比較表（その１）</a:t>
            </a:r>
          </a:p>
        </p:txBody>
      </p:sp>
      <p:sp>
        <p:nvSpPr>
          <p:cNvPr id="9"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2798589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pic>
        <p:nvPicPr>
          <p:cNvPr id="5" name="図 4"/>
          <p:cNvPicPr>
            <a:picLocks noChangeAspect="1"/>
          </p:cNvPicPr>
          <p:nvPr/>
        </p:nvPicPr>
        <p:blipFill>
          <a:blip r:embed="rId3"/>
          <a:stretch>
            <a:fillRect/>
          </a:stretch>
        </p:blipFill>
        <p:spPr>
          <a:xfrm>
            <a:off x="1262528" y="1181255"/>
            <a:ext cx="6045776" cy="5186922"/>
          </a:xfrm>
          <a:prstGeom prst="rect">
            <a:avLst/>
          </a:prstGeom>
        </p:spPr>
      </p:pic>
      <p:sp>
        <p:nvSpPr>
          <p:cNvPr id="6" name="正方形/長方形 5"/>
          <p:cNvSpPr/>
          <p:nvPr/>
        </p:nvSpPr>
        <p:spPr>
          <a:xfrm>
            <a:off x="755576" y="576231"/>
            <a:ext cx="7537588" cy="523220"/>
          </a:xfrm>
          <a:prstGeom prst="rect">
            <a:avLst/>
          </a:prstGeom>
        </p:spPr>
        <p:txBody>
          <a:bodyPr wrap="square">
            <a:spAutoFit/>
          </a:bodyPr>
          <a:lstStyle/>
          <a:p>
            <a:r>
              <a:rPr lang="ja-JP" altLang="en-US" sz="2800" dirty="0"/>
              <a:t>大日跨道橋（南行）　施工検討比較表（その２）</a:t>
            </a:r>
          </a:p>
        </p:txBody>
      </p:sp>
      <p:sp>
        <p:nvSpPr>
          <p:cNvPr id="7"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3687442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１）榎坂高架橋（国道４２３号）の概要</a:t>
            </a:r>
          </a:p>
        </p:txBody>
      </p:sp>
      <p:pic>
        <p:nvPicPr>
          <p:cNvPr id="8" name="図 7"/>
          <p:cNvPicPr>
            <a:picLocks noChangeAspect="1"/>
          </p:cNvPicPr>
          <p:nvPr/>
        </p:nvPicPr>
        <p:blipFill>
          <a:blip r:embed="rId3"/>
          <a:stretch>
            <a:fillRect/>
          </a:stretch>
        </p:blipFill>
        <p:spPr>
          <a:xfrm>
            <a:off x="611560" y="2201971"/>
            <a:ext cx="2880000" cy="4000318"/>
          </a:xfrm>
          <a:prstGeom prst="rect">
            <a:avLst/>
          </a:prstGeom>
        </p:spPr>
      </p:pic>
      <p:sp>
        <p:nvSpPr>
          <p:cNvPr id="11" name="円/楕円 10"/>
          <p:cNvSpPr/>
          <p:nvPr/>
        </p:nvSpPr>
        <p:spPr>
          <a:xfrm>
            <a:off x="2327495" y="378904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テキスト ボックス 11"/>
          <p:cNvSpPr txBox="1"/>
          <p:nvPr/>
        </p:nvSpPr>
        <p:spPr>
          <a:xfrm>
            <a:off x="1804229" y="3286408"/>
            <a:ext cx="1656184" cy="369332"/>
          </a:xfrm>
          <a:prstGeom prst="rect">
            <a:avLst/>
          </a:prstGeom>
          <a:noFill/>
        </p:spPr>
        <p:txBody>
          <a:bodyPr wrap="square" rtlCol="0">
            <a:spAutoFit/>
          </a:bodyPr>
          <a:lstStyle/>
          <a:p>
            <a:r>
              <a:rPr kumimoji="1" lang="ja-JP" altLang="en-US" dirty="0">
                <a:solidFill>
                  <a:srgbClr val="FF0000"/>
                </a:solidFill>
                <a:effectLst>
                  <a:outerShdw blurRad="38100" dist="38100" dir="2700000" algn="tl">
                    <a:srgbClr val="000000">
                      <a:alpha val="43137"/>
                    </a:srgbClr>
                  </a:outerShdw>
                </a:effectLst>
              </a:rPr>
              <a:t>榎坂高架橋</a:t>
            </a:r>
          </a:p>
        </p:txBody>
      </p:sp>
      <p:graphicFrame>
        <p:nvGraphicFramePr>
          <p:cNvPr id="13" name="表 12"/>
          <p:cNvGraphicFramePr>
            <a:graphicFrameLocks noGrp="1"/>
          </p:cNvGraphicFramePr>
          <p:nvPr>
            <p:extLst>
              <p:ext uri="{D42A27DB-BD31-4B8C-83A1-F6EECF244321}">
                <p14:modId xmlns:p14="http://schemas.microsoft.com/office/powerpoint/2010/main" val="3833860913"/>
              </p:ext>
            </p:extLst>
          </p:nvPr>
        </p:nvGraphicFramePr>
        <p:xfrm>
          <a:off x="827584" y="1675656"/>
          <a:ext cx="7776863" cy="457200"/>
        </p:xfrm>
        <a:graphic>
          <a:graphicData uri="http://schemas.openxmlformats.org/drawingml/2006/table">
            <a:tbl>
              <a:tblPr firstRow="1" firstCol="1" bandRow="1">
                <a:tableStyleId>{616DA210-FB5B-4158-B5E0-FEB733F419BA}</a:tableStyleId>
              </a:tblPr>
              <a:tblGrid>
                <a:gridCol w="1296144">
                  <a:extLst>
                    <a:ext uri="{9D8B030D-6E8A-4147-A177-3AD203B41FA5}">
                      <a16:colId xmlns:a16="http://schemas.microsoft.com/office/drawing/2014/main" xmlns="" val="20000"/>
                    </a:ext>
                  </a:extLst>
                </a:gridCol>
                <a:gridCol w="1209734">
                  <a:extLst>
                    <a:ext uri="{9D8B030D-6E8A-4147-A177-3AD203B41FA5}">
                      <a16:colId xmlns:a16="http://schemas.microsoft.com/office/drawing/2014/main" xmlns="" val="20001"/>
                    </a:ext>
                  </a:extLst>
                </a:gridCol>
                <a:gridCol w="1209734">
                  <a:extLst>
                    <a:ext uri="{9D8B030D-6E8A-4147-A177-3AD203B41FA5}">
                      <a16:colId xmlns:a16="http://schemas.microsoft.com/office/drawing/2014/main" xmlns="" val="20002"/>
                    </a:ext>
                  </a:extLst>
                </a:gridCol>
                <a:gridCol w="1468963">
                  <a:extLst>
                    <a:ext uri="{9D8B030D-6E8A-4147-A177-3AD203B41FA5}">
                      <a16:colId xmlns:a16="http://schemas.microsoft.com/office/drawing/2014/main" xmlns="" val="20003"/>
                    </a:ext>
                  </a:extLst>
                </a:gridCol>
                <a:gridCol w="2592288">
                  <a:extLst>
                    <a:ext uri="{9D8B030D-6E8A-4147-A177-3AD203B41FA5}">
                      <a16:colId xmlns:a16="http://schemas.microsoft.com/office/drawing/2014/main" xmlns="" val="20004"/>
                    </a:ext>
                  </a:extLst>
                </a:gridCol>
              </a:tblGrid>
              <a:tr h="194091">
                <a:tc>
                  <a:txBody>
                    <a:bodyPr/>
                    <a:lstStyle/>
                    <a:p>
                      <a:pPr marL="0" indent="0" algn="ctr">
                        <a:lnSpc>
                          <a:spcPts val="1800"/>
                        </a:lnSpc>
                        <a:spcAft>
                          <a:spcPts val="0"/>
                        </a:spcAft>
                      </a:pPr>
                      <a:r>
                        <a:rPr lang="ja-JP" sz="1600" dirty="0">
                          <a:effectLst/>
                          <a:latin typeface="+mn-ea"/>
                          <a:ea typeface="+mn-ea"/>
                        </a:rPr>
                        <a:t>橋長（ｍ）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ja-JP" sz="1600" dirty="0">
                          <a:effectLst/>
                          <a:latin typeface="+mn-ea"/>
                          <a:ea typeface="+mn-ea"/>
                        </a:rPr>
                        <a:t>幅員（ｍ）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径間数</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a:effectLst/>
                          <a:latin typeface="+mn-ea"/>
                          <a:ea typeface="+mn-ea"/>
                          <a:cs typeface="+mn-cs"/>
                        </a:rPr>
                        <a:t>架設年次</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a:effectLst/>
                          <a:latin typeface="+mn-ea"/>
                          <a:ea typeface="+mn-ea"/>
                          <a:cs typeface="Times New Roman" panose="02020603050405020304" pitchFamily="18" charset="0"/>
                        </a:rPr>
                        <a:t>交通量（日あたり）</a:t>
                      </a: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165326">
                <a:tc>
                  <a:txBody>
                    <a:bodyPr/>
                    <a:lstStyle/>
                    <a:p>
                      <a:pPr marL="0" indent="0" algn="ctr">
                        <a:lnSpc>
                          <a:spcPts val="1800"/>
                        </a:lnSpc>
                        <a:spcAft>
                          <a:spcPts val="0"/>
                        </a:spcAft>
                      </a:pPr>
                      <a:r>
                        <a:rPr lang="en-US" sz="1600" b="0" dirty="0">
                          <a:effectLst/>
                          <a:latin typeface="+mn-ea"/>
                          <a:ea typeface="+mn-ea"/>
                        </a:rPr>
                        <a:t>1,594.7</a:t>
                      </a:r>
                      <a:r>
                        <a:rPr lang="ja-JP" sz="1600" b="0" dirty="0">
                          <a:effectLst/>
                          <a:latin typeface="+mn-ea"/>
                          <a:ea typeface="+mn-ea"/>
                        </a:rPr>
                        <a:t>ｍ</a:t>
                      </a:r>
                      <a:endParaRPr lang="ja-JP" sz="1600" b="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8.5</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84</a:t>
                      </a:r>
                      <a:r>
                        <a:rPr lang="ja-JP" sz="1600" dirty="0">
                          <a:effectLst/>
                          <a:latin typeface="+mn-ea"/>
                          <a:ea typeface="+mn-ea"/>
                        </a:rPr>
                        <a:t>径間</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a:effectLst/>
                          <a:latin typeface="+mn-ea"/>
                          <a:ea typeface="+mn-ea"/>
                          <a:cs typeface="+mn-cs"/>
                        </a:rPr>
                        <a:t>昭和</a:t>
                      </a:r>
                      <a:r>
                        <a:rPr lang="en-US" altLang="ja-JP" sz="1600" dirty="0">
                          <a:effectLst/>
                          <a:latin typeface="+mn-ea"/>
                          <a:ea typeface="+mn-ea"/>
                          <a:cs typeface="+mn-cs"/>
                        </a:rPr>
                        <a:t>44</a:t>
                      </a:r>
                      <a:r>
                        <a:rPr lang="ja-JP" altLang="en-US" sz="1600" dirty="0">
                          <a:effectLst/>
                          <a:latin typeface="+mn-ea"/>
                          <a:ea typeface="+mn-ea"/>
                          <a:cs typeface="+mn-cs"/>
                        </a:rPr>
                        <a:t>年</a:t>
                      </a:r>
                      <a:endParaRPr lang="ja-JP" alt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altLang="ja-JP" sz="1600" dirty="0">
                          <a:effectLst/>
                          <a:latin typeface="+mn-ea"/>
                          <a:ea typeface="+mn-ea"/>
                          <a:cs typeface="Times New Roman" panose="02020603050405020304" pitchFamily="18" charset="0"/>
                        </a:rPr>
                        <a:t>95</a:t>
                      </a:r>
                      <a:r>
                        <a:rPr lang="ja-JP" altLang="en-US" sz="1600" dirty="0">
                          <a:effectLst/>
                          <a:latin typeface="+mn-ea"/>
                          <a:ea typeface="+mn-ea"/>
                          <a:cs typeface="Times New Roman" panose="02020603050405020304" pitchFamily="18" charset="0"/>
                        </a:rPr>
                        <a:t>千台（大型車混入率</a:t>
                      </a:r>
                      <a:r>
                        <a:rPr lang="en-US" altLang="ja-JP" sz="1600" dirty="0">
                          <a:effectLst/>
                          <a:latin typeface="+mn-ea"/>
                          <a:ea typeface="+mn-ea"/>
                          <a:cs typeface="Times New Roman" panose="02020603050405020304" pitchFamily="18" charset="0"/>
                        </a:rPr>
                        <a:t>2.9%</a:t>
                      </a:r>
                      <a:r>
                        <a:rPr lang="ja-JP" altLang="en-US" sz="1600" dirty="0">
                          <a:effectLst/>
                          <a:latin typeface="+mn-ea"/>
                          <a:ea typeface="+mn-ea"/>
                          <a:cs typeface="Times New Roman" panose="02020603050405020304" pitchFamily="18" charset="0"/>
                        </a:rPr>
                        <a:t>）</a:t>
                      </a:r>
                      <a:endParaRPr lang="ja-JP" alt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15" name="正方形/長方形 14"/>
          <p:cNvSpPr/>
          <p:nvPr/>
        </p:nvSpPr>
        <p:spPr>
          <a:xfrm>
            <a:off x="3615836" y="6105745"/>
            <a:ext cx="4844596" cy="276999"/>
          </a:xfrm>
          <a:prstGeom prst="rect">
            <a:avLst/>
          </a:prstGeom>
        </p:spPr>
        <p:txBody>
          <a:bodyPr wrap="none">
            <a:spAutoFit/>
          </a:bodyPr>
          <a:lstStyle/>
          <a:p>
            <a:r>
              <a:rPr lang="ja-JP" altLang="en-US" sz="1200" dirty="0"/>
              <a:t>「地図・空中写真閲覧サービスデータ」（国土地理院）をもとに大阪府作成</a:t>
            </a:r>
          </a:p>
        </p:txBody>
      </p:sp>
      <p:grpSp>
        <p:nvGrpSpPr>
          <p:cNvPr id="5" name="グループ化 4"/>
          <p:cNvGrpSpPr/>
          <p:nvPr/>
        </p:nvGrpSpPr>
        <p:grpSpPr>
          <a:xfrm>
            <a:off x="3556406" y="2352200"/>
            <a:ext cx="4904026" cy="3813104"/>
            <a:chOff x="7115254" y="3471228"/>
            <a:chExt cx="3388248" cy="2634517"/>
          </a:xfrm>
        </p:grpSpPr>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98" r="19911"/>
            <a:stretch/>
          </p:blipFill>
          <p:spPr bwMode="auto">
            <a:xfrm>
              <a:off x="7137442" y="3471228"/>
              <a:ext cx="3366060" cy="257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円/楕円 18"/>
            <p:cNvSpPr/>
            <p:nvPr/>
          </p:nvSpPr>
          <p:spPr>
            <a:xfrm rot="406331">
              <a:off x="8316417" y="3471228"/>
              <a:ext cx="827584" cy="26345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2 (枠付き) 17"/>
            <p:cNvSpPr/>
            <p:nvPr/>
          </p:nvSpPr>
          <p:spPr>
            <a:xfrm>
              <a:off x="9367247" y="3684213"/>
              <a:ext cx="659204" cy="191382"/>
            </a:xfrm>
            <a:prstGeom prst="borderCallout2">
              <a:avLst>
                <a:gd name="adj1" fmla="val 28848"/>
                <a:gd name="adj2" fmla="val 971"/>
                <a:gd name="adj3" fmla="val 28372"/>
                <a:gd name="adj4" fmla="val -54005"/>
                <a:gd name="adj5" fmla="val 116882"/>
                <a:gd name="adj6" fmla="val -651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chemeClr val="tx1"/>
                  </a:solidFill>
                </a:rPr>
                <a:t>榎坂高架橋</a:t>
              </a:r>
            </a:p>
          </p:txBody>
        </p:sp>
        <p:sp>
          <p:nvSpPr>
            <p:cNvPr id="20" name="線吹き出し 2 (枠付き) 19"/>
            <p:cNvSpPr/>
            <p:nvPr/>
          </p:nvSpPr>
          <p:spPr>
            <a:xfrm>
              <a:off x="7115254" y="3549072"/>
              <a:ext cx="1252744" cy="461665"/>
            </a:xfrm>
            <a:prstGeom prst="borderCallout2">
              <a:avLst>
                <a:gd name="adj1" fmla="val 97348"/>
                <a:gd name="adj2" fmla="val 46587"/>
                <a:gd name="adj3" fmla="val 181183"/>
                <a:gd name="adj4" fmla="val 67519"/>
                <a:gd name="adj5" fmla="val 193194"/>
                <a:gd name="adj6" fmla="val 13218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200" dirty="0">
                  <a:solidFill>
                    <a:schemeClr val="tx1"/>
                  </a:solidFill>
                </a:rPr>
                <a:t>北大阪急行</a:t>
              </a:r>
              <a:endParaRPr lang="en-US" altLang="ja-JP" sz="1200" dirty="0">
                <a:solidFill>
                  <a:schemeClr val="tx1"/>
                </a:solidFill>
              </a:endParaRPr>
            </a:p>
            <a:p>
              <a:pPr algn="ctr"/>
              <a:r>
                <a:rPr kumimoji="1" lang="ja-JP" altLang="en-US" sz="1200" dirty="0">
                  <a:solidFill>
                    <a:schemeClr val="tx1"/>
                  </a:solidFill>
                </a:rPr>
                <a:t>江坂駅</a:t>
              </a:r>
            </a:p>
          </p:txBody>
        </p:sp>
        <p:sp>
          <p:nvSpPr>
            <p:cNvPr id="21" name="線吹き出し 2 (枠付き) 20"/>
            <p:cNvSpPr/>
            <p:nvPr/>
          </p:nvSpPr>
          <p:spPr>
            <a:xfrm>
              <a:off x="7216344" y="5670112"/>
              <a:ext cx="1065327" cy="276999"/>
            </a:xfrm>
            <a:prstGeom prst="borderCallout2">
              <a:avLst>
                <a:gd name="adj1" fmla="val -12689"/>
                <a:gd name="adj2" fmla="val 49312"/>
                <a:gd name="adj3" fmla="val -75569"/>
                <a:gd name="adj4" fmla="val 71584"/>
                <a:gd name="adj5" fmla="val -170450"/>
                <a:gd name="adj6" fmla="val 7260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200" dirty="0">
                  <a:solidFill>
                    <a:schemeClr val="tx1"/>
                  </a:solidFill>
                </a:rPr>
                <a:t>国道</a:t>
              </a:r>
              <a:r>
                <a:rPr lang="en-US" altLang="ja-JP" sz="1200" dirty="0">
                  <a:solidFill>
                    <a:schemeClr val="tx1"/>
                  </a:solidFill>
                </a:rPr>
                <a:t>479</a:t>
              </a:r>
              <a:r>
                <a:rPr lang="ja-JP" altLang="en-US" sz="1200" dirty="0">
                  <a:solidFill>
                    <a:schemeClr val="tx1"/>
                  </a:solidFill>
                </a:rPr>
                <a:t>号</a:t>
              </a:r>
              <a:endParaRPr kumimoji="1" lang="ja-JP" altLang="en-US" sz="1200" dirty="0">
                <a:solidFill>
                  <a:schemeClr val="tx1"/>
                </a:solidFill>
              </a:endParaRPr>
            </a:p>
          </p:txBody>
        </p:sp>
      </p:grpSp>
      <p:sp>
        <p:nvSpPr>
          <p:cNvPr id="22" name="正方形/長方形 21"/>
          <p:cNvSpPr/>
          <p:nvPr/>
        </p:nvSpPr>
        <p:spPr>
          <a:xfrm>
            <a:off x="951181" y="2114861"/>
            <a:ext cx="2324675" cy="276999"/>
          </a:xfrm>
          <a:prstGeom prst="rect">
            <a:avLst/>
          </a:prstGeom>
        </p:spPr>
        <p:txBody>
          <a:bodyPr wrap="none">
            <a:spAutoFit/>
          </a:bodyPr>
          <a:lstStyle/>
          <a:p>
            <a:r>
              <a:rPr lang="en-US" altLang="ja-JP" sz="1200" dirty="0"/>
              <a:t>※</a:t>
            </a:r>
            <a:r>
              <a:rPr lang="ja-JP" altLang="en-US" sz="1200" dirty="0"/>
              <a:t>江坂駅付近の一部区間で検討</a:t>
            </a:r>
          </a:p>
        </p:txBody>
      </p:sp>
      <p:sp>
        <p:nvSpPr>
          <p:cNvPr id="7" name="正方形/長方形 6"/>
          <p:cNvSpPr/>
          <p:nvPr/>
        </p:nvSpPr>
        <p:spPr>
          <a:xfrm>
            <a:off x="467074" y="620688"/>
            <a:ext cx="5086649" cy="584775"/>
          </a:xfrm>
          <a:prstGeom prst="rect">
            <a:avLst/>
          </a:prstGeom>
        </p:spPr>
        <p:txBody>
          <a:bodyPr wrap="none">
            <a:spAutoFit/>
          </a:bodyPr>
          <a:lstStyle/>
          <a:p>
            <a:r>
              <a:rPr lang="en-US" altLang="ja-JP" sz="3200" dirty="0">
                <a:latin typeface="HGSｺﾞｼｯｸM" panose="020B0600000000000000" pitchFamily="50" charset="-128"/>
                <a:ea typeface="HGSｺﾞｼｯｸM" panose="020B0600000000000000" pitchFamily="50" charset="-128"/>
              </a:rPr>
              <a:t>2-2.</a:t>
            </a:r>
            <a:r>
              <a:rPr lang="ja-JP" altLang="en-US" sz="3200" dirty="0">
                <a:latin typeface="HGSｺﾞｼｯｸM" panose="020B0600000000000000" pitchFamily="50" charset="-128"/>
                <a:ea typeface="HGSｺﾞｼｯｸM" panose="020B0600000000000000" pitchFamily="50" charset="-128"/>
              </a:rPr>
              <a:t>榎坂高架橋の更新検討</a:t>
            </a:r>
            <a:endParaRPr lang="ja-JP" altLang="en-US" sz="3200" dirty="0"/>
          </a:p>
        </p:txBody>
      </p:sp>
      <p:sp>
        <p:nvSpPr>
          <p:cNvPr id="23"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2733426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１）榎坂高架橋（国道４２３号）の概要</a:t>
            </a:r>
          </a:p>
        </p:txBody>
      </p:sp>
      <p:pic>
        <p:nvPicPr>
          <p:cNvPr id="9" name="図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21268" r="21275" b="21572"/>
          <a:stretch/>
        </p:blipFill>
        <p:spPr>
          <a:xfrm>
            <a:off x="235822" y="1700808"/>
            <a:ext cx="8808781" cy="4176464"/>
          </a:xfrm>
          <a:prstGeom prst="rect">
            <a:avLst/>
          </a:prstGeom>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7" name="フリーフォーム 6"/>
          <p:cNvSpPr/>
          <p:nvPr/>
        </p:nvSpPr>
        <p:spPr>
          <a:xfrm>
            <a:off x="380010" y="3267226"/>
            <a:ext cx="8704613" cy="855024"/>
          </a:xfrm>
          <a:custGeom>
            <a:avLst/>
            <a:gdLst>
              <a:gd name="connsiteX0" fmla="*/ 23751 w 8704613"/>
              <a:gd name="connsiteY0" fmla="*/ 0 h 855024"/>
              <a:gd name="connsiteX1" fmla="*/ 0 w 8704613"/>
              <a:gd name="connsiteY1" fmla="*/ 712520 h 855024"/>
              <a:gd name="connsiteX2" fmla="*/ 8704613 w 8704613"/>
              <a:gd name="connsiteY2" fmla="*/ 855024 h 855024"/>
              <a:gd name="connsiteX3" fmla="*/ 8680863 w 8704613"/>
              <a:gd name="connsiteY3" fmla="*/ 166255 h 855024"/>
              <a:gd name="connsiteX4" fmla="*/ 23751 w 8704613"/>
              <a:gd name="connsiteY4" fmla="*/ 0 h 855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613" h="855024">
                <a:moveTo>
                  <a:pt x="23751" y="0"/>
                </a:moveTo>
                <a:lnTo>
                  <a:pt x="0" y="712520"/>
                </a:lnTo>
                <a:lnTo>
                  <a:pt x="8704613" y="855024"/>
                </a:lnTo>
                <a:lnTo>
                  <a:pt x="8680863" y="166255"/>
                </a:lnTo>
                <a:lnTo>
                  <a:pt x="23751" y="0"/>
                </a:lnTo>
                <a:close/>
              </a:path>
            </a:pathLst>
          </a:cu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北大阪急行（江坂駅区間含む）</a:t>
            </a:r>
          </a:p>
        </p:txBody>
      </p:sp>
      <p:sp>
        <p:nvSpPr>
          <p:cNvPr id="15" name="フリーフォーム 14"/>
          <p:cNvSpPr/>
          <p:nvPr/>
        </p:nvSpPr>
        <p:spPr>
          <a:xfrm>
            <a:off x="368135" y="2624447"/>
            <a:ext cx="8657112" cy="498763"/>
          </a:xfrm>
          <a:custGeom>
            <a:avLst/>
            <a:gdLst>
              <a:gd name="connsiteX0" fmla="*/ 106878 w 8657112"/>
              <a:gd name="connsiteY0" fmla="*/ 0 h 427512"/>
              <a:gd name="connsiteX1" fmla="*/ 8657112 w 8657112"/>
              <a:gd name="connsiteY1" fmla="*/ 142504 h 427512"/>
              <a:gd name="connsiteX2" fmla="*/ 8645236 w 8657112"/>
              <a:gd name="connsiteY2" fmla="*/ 427512 h 427512"/>
              <a:gd name="connsiteX3" fmla="*/ 0 w 8657112"/>
              <a:gd name="connsiteY3" fmla="*/ 320634 h 427512"/>
              <a:gd name="connsiteX4" fmla="*/ 35626 w 8657112"/>
              <a:gd name="connsiteY4" fmla="*/ 11876 h 427512"/>
              <a:gd name="connsiteX0" fmla="*/ 106878 w 8657112"/>
              <a:gd name="connsiteY0" fmla="*/ 0 h 475013"/>
              <a:gd name="connsiteX1" fmla="*/ 8657112 w 8657112"/>
              <a:gd name="connsiteY1" fmla="*/ 142504 h 475013"/>
              <a:gd name="connsiteX2" fmla="*/ 8657112 w 8657112"/>
              <a:gd name="connsiteY2" fmla="*/ 475013 h 475013"/>
              <a:gd name="connsiteX3" fmla="*/ 0 w 8657112"/>
              <a:gd name="connsiteY3" fmla="*/ 320634 h 475013"/>
              <a:gd name="connsiteX4" fmla="*/ 35626 w 8657112"/>
              <a:gd name="connsiteY4" fmla="*/ 11876 h 475013"/>
              <a:gd name="connsiteX0" fmla="*/ 106878 w 8657112"/>
              <a:gd name="connsiteY0" fmla="*/ 23750 h 498763"/>
              <a:gd name="connsiteX1" fmla="*/ 8657112 w 8657112"/>
              <a:gd name="connsiteY1" fmla="*/ 166254 h 498763"/>
              <a:gd name="connsiteX2" fmla="*/ 8657112 w 8657112"/>
              <a:gd name="connsiteY2" fmla="*/ 498763 h 498763"/>
              <a:gd name="connsiteX3" fmla="*/ 0 w 8657112"/>
              <a:gd name="connsiteY3" fmla="*/ 344384 h 498763"/>
              <a:gd name="connsiteX4" fmla="*/ 95002 w 8657112"/>
              <a:gd name="connsiteY4" fmla="*/ 0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112" h="498763">
                <a:moveTo>
                  <a:pt x="106878" y="23750"/>
                </a:moveTo>
                <a:lnTo>
                  <a:pt x="8657112" y="166254"/>
                </a:lnTo>
                <a:lnTo>
                  <a:pt x="8657112" y="498763"/>
                </a:lnTo>
                <a:lnTo>
                  <a:pt x="0" y="344384"/>
                </a:lnTo>
                <a:lnTo>
                  <a:pt x="95002" y="0"/>
                </a:lnTo>
              </a:path>
            </a:pathLst>
          </a:cu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356260" y="2852936"/>
            <a:ext cx="8668987" cy="510639"/>
          </a:xfrm>
          <a:custGeom>
            <a:avLst/>
            <a:gdLst>
              <a:gd name="connsiteX0" fmla="*/ 0 w 8668987"/>
              <a:gd name="connsiteY0" fmla="*/ 0 h 510639"/>
              <a:gd name="connsiteX1" fmla="*/ 8657111 w 8668987"/>
              <a:gd name="connsiteY1" fmla="*/ 142504 h 510639"/>
              <a:gd name="connsiteX2" fmla="*/ 8668987 w 8668987"/>
              <a:gd name="connsiteY2" fmla="*/ 510639 h 510639"/>
              <a:gd name="connsiteX3" fmla="*/ 23750 w 8668987"/>
              <a:gd name="connsiteY3" fmla="*/ 320634 h 510639"/>
              <a:gd name="connsiteX4" fmla="*/ 0 w 8668987"/>
              <a:gd name="connsiteY4" fmla="*/ 0 h 51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987" h="510639">
                <a:moveTo>
                  <a:pt x="0" y="0"/>
                </a:moveTo>
                <a:lnTo>
                  <a:pt x="8657111" y="142504"/>
                </a:lnTo>
                <a:lnTo>
                  <a:pt x="8668987" y="510639"/>
                </a:lnTo>
                <a:lnTo>
                  <a:pt x="23750" y="320634"/>
                </a:lnTo>
                <a:lnTo>
                  <a:pt x="0" y="0"/>
                </a:lnTo>
                <a:close/>
              </a:path>
            </a:pathLst>
          </a:custGeom>
          <a:pattFill prst="pct5">
            <a:fgClr>
              <a:schemeClr val="tx1"/>
            </a:fgClr>
            <a:bgClr>
              <a:schemeClr val="bg1"/>
            </a:bgClr>
          </a:patt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榎坂高架橋（北行）</a:t>
            </a:r>
          </a:p>
        </p:txBody>
      </p:sp>
      <p:sp>
        <p:nvSpPr>
          <p:cNvPr id="16" name="フリーフォーム 15"/>
          <p:cNvSpPr/>
          <p:nvPr/>
        </p:nvSpPr>
        <p:spPr>
          <a:xfrm>
            <a:off x="356260" y="4325808"/>
            <a:ext cx="8668987" cy="498763"/>
          </a:xfrm>
          <a:custGeom>
            <a:avLst/>
            <a:gdLst>
              <a:gd name="connsiteX0" fmla="*/ 106878 w 8657112"/>
              <a:gd name="connsiteY0" fmla="*/ 0 h 427512"/>
              <a:gd name="connsiteX1" fmla="*/ 8657112 w 8657112"/>
              <a:gd name="connsiteY1" fmla="*/ 142504 h 427512"/>
              <a:gd name="connsiteX2" fmla="*/ 8645236 w 8657112"/>
              <a:gd name="connsiteY2" fmla="*/ 427512 h 427512"/>
              <a:gd name="connsiteX3" fmla="*/ 0 w 8657112"/>
              <a:gd name="connsiteY3" fmla="*/ 320634 h 427512"/>
              <a:gd name="connsiteX4" fmla="*/ 35626 w 8657112"/>
              <a:gd name="connsiteY4" fmla="*/ 11876 h 427512"/>
              <a:gd name="connsiteX0" fmla="*/ 106878 w 8657112"/>
              <a:gd name="connsiteY0" fmla="*/ 0 h 475013"/>
              <a:gd name="connsiteX1" fmla="*/ 8657112 w 8657112"/>
              <a:gd name="connsiteY1" fmla="*/ 142504 h 475013"/>
              <a:gd name="connsiteX2" fmla="*/ 8657112 w 8657112"/>
              <a:gd name="connsiteY2" fmla="*/ 475013 h 475013"/>
              <a:gd name="connsiteX3" fmla="*/ 0 w 8657112"/>
              <a:gd name="connsiteY3" fmla="*/ 320634 h 475013"/>
              <a:gd name="connsiteX4" fmla="*/ 35626 w 8657112"/>
              <a:gd name="connsiteY4" fmla="*/ 11876 h 475013"/>
              <a:gd name="connsiteX0" fmla="*/ 106878 w 8657112"/>
              <a:gd name="connsiteY0" fmla="*/ 23750 h 498763"/>
              <a:gd name="connsiteX1" fmla="*/ 8657112 w 8657112"/>
              <a:gd name="connsiteY1" fmla="*/ 166254 h 498763"/>
              <a:gd name="connsiteX2" fmla="*/ 8657112 w 8657112"/>
              <a:gd name="connsiteY2" fmla="*/ 498763 h 498763"/>
              <a:gd name="connsiteX3" fmla="*/ 0 w 8657112"/>
              <a:gd name="connsiteY3" fmla="*/ 344384 h 498763"/>
              <a:gd name="connsiteX4" fmla="*/ 95002 w 8657112"/>
              <a:gd name="connsiteY4" fmla="*/ 0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112" h="498763">
                <a:moveTo>
                  <a:pt x="106878" y="23750"/>
                </a:moveTo>
                <a:lnTo>
                  <a:pt x="8657112" y="166254"/>
                </a:lnTo>
                <a:lnTo>
                  <a:pt x="8657112" y="498763"/>
                </a:lnTo>
                <a:lnTo>
                  <a:pt x="0" y="344384"/>
                </a:lnTo>
                <a:lnTo>
                  <a:pt x="95002" y="0"/>
                </a:lnTo>
              </a:path>
            </a:pathLst>
          </a:cu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56260" y="4070489"/>
            <a:ext cx="8668987" cy="510639"/>
          </a:xfrm>
          <a:custGeom>
            <a:avLst/>
            <a:gdLst>
              <a:gd name="connsiteX0" fmla="*/ 0 w 8668987"/>
              <a:gd name="connsiteY0" fmla="*/ 0 h 510639"/>
              <a:gd name="connsiteX1" fmla="*/ 8657111 w 8668987"/>
              <a:gd name="connsiteY1" fmla="*/ 142504 h 510639"/>
              <a:gd name="connsiteX2" fmla="*/ 8668987 w 8668987"/>
              <a:gd name="connsiteY2" fmla="*/ 510639 h 510639"/>
              <a:gd name="connsiteX3" fmla="*/ 23750 w 8668987"/>
              <a:gd name="connsiteY3" fmla="*/ 320634 h 510639"/>
              <a:gd name="connsiteX4" fmla="*/ 0 w 8668987"/>
              <a:gd name="connsiteY4" fmla="*/ 0 h 51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987" h="510639">
                <a:moveTo>
                  <a:pt x="0" y="0"/>
                </a:moveTo>
                <a:lnTo>
                  <a:pt x="8657111" y="142504"/>
                </a:lnTo>
                <a:lnTo>
                  <a:pt x="8668987" y="510639"/>
                </a:lnTo>
                <a:lnTo>
                  <a:pt x="23750" y="320634"/>
                </a:lnTo>
                <a:lnTo>
                  <a:pt x="0" y="0"/>
                </a:lnTo>
                <a:close/>
              </a:path>
            </a:pathLst>
          </a:custGeom>
          <a:pattFill prst="pct5">
            <a:fgClr>
              <a:schemeClr val="tx1"/>
            </a:fgClr>
            <a:bgClr>
              <a:schemeClr val="bg1"/>
            </a:bgClr>
          </a:patt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榎坂高架橋（南行）</a:t>
            </a:r>
          </a:p>
        </p:txBody>
      </p:sp>
      <p:pic>
        <p:nvPicPr>
          <p:cNvPr id="10" name="図 9"/>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5828100" y="3978234"/>
            <a:ext cx="3205827" cy="2353721"/>
          </a:xfrm>
          <a:prstGeom prst="rect">
            <a:avLst/>
          </a:prstGeom>
          <a:ln>
            <a:solidFill>
              <a:schemeClr val="tx1"/>
            </a:solidFill>
          </a:ln>
        </p:spPr>
      </p:pic>
      <p:sp>
        <p:nvSpPr>
          <p:cNvPr id="13" name="角丸四角形 12"/>
          <p:cNvSpPr/>
          <p:nvPr/>
        </p:nvSpPr>
        <p:spPr>
          <a:xfrm>
            <a:off x="6960139" y="4325808"/>
            <a:ext cx="936104" cy="1191424"/>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tx1"/>
                </a:solidFill>
              </a:rPr>
              <a:t>北大阪</a:t>
            </a:r>
            <a:endParaRPr lang="en-US" altLang="ja-JP" sz="1200" b="1" dirty="0">
              <a:solidFill>
                <a:schemeClr val="tx1"/>
              </a:solidFill>
            </a:endParaRPr>
          </a:p>
          <a:p>
            <a:pPr algn="ctr"/>
            <a:r>
              <a:rPr lang="ja-JP" altLang="en-US" sz="1200" b="1" dirty="0">
                <a:solidFill>
                  <a:schemeClr val="tx1"/>
                </a:solidFill>
              </a:rPr>
              <a:t>急行</a:t>
            </a:r>
            <a:endParaRPr lang="en-US" altLang="ja-JP" sz="1200" b="1" dirty="0">
              <a:solidFill>
                <a:schemeClr val="tx1"/>
              </a:solidFill>
            </a:endParaRPr>
          </a:p>
        </p:txBody>
      </p:sp>
      <p:sp>
        <p:nvSpPr>
          <p:cNvPr id="17" name="正方形/長方形 16"/>
          <p:cNvSpPr/>
          <p:nvPr/>
        </p:nvSpPr>
        <p:spPr>
          <a:xfrm>
            <a:off x="1979712" y="5877272"/>
            <a:ext cx="1152128" cy="238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側道</a:t>
            </a:r>
          </a:p>
        </p:txBody>
      </p:sp>
      <p:sp>
        <p:nvSpPr>
          <p:cNvPr id="18" name="角丸四角形 17"/>
          <p:cNvSpPr/>
          <p:nvPr/>
        </p:nvSpPr>
        <p:spPr>
          <a:xfrm>
            <a:off x="8568444" y="5120809"/>
            <a:ext cx="456803" cy="434146"/>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tx1"/>
                </a:solidFill>
              </a:rPr>
              <a:t>側道</a:t>
            </a:r>
            <a:endParaRPr lang="en-US" altLang="ja-JP" sz="1200" b="1" dirty="0">
              <a:solidFill>
                <a:schemeClr val="tx1"/>
              </a:solidFill>
            </a:endParaRPr>
          </a:p>
        </p:txBody>
      </p:sp>
      <p:sp>
        <p:nvSpPr>
          <p:cNvPr id="19" name="角丸四角形 18"/>
          <p:cNvSpPr/>
          <p:nvPr/>
        </p:nvSpPr>
        <p:spPr>
          <a:xfrm>
            <a:off x="5832140" y="5013176"/>
            <a:ext cx="468052" cy="504056"/>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tx1"/>
                </a:solidFill>
              </a:rPr>
              <a:t>側道</a:t>
            </a:r>
            <a:endParaRPr lang="en-US" altLang="ja-JP" sz="1200" b="1" dirty="0">
              <a:solidFill>
                <a:schemeClr val="tx1"/>
              </a:solidFill>
            </a:endParaRPr>
          </a:p>
        </p:txBody>
      </p:sp>
      <p:pic>
        <p:nvPicPr>
          <p:cNvPr id="20" name="図 19"/>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4172159" y="1740609"/>
            <a:ext cx="687873" cy="320239"/>
          </a:xfrm>
          <a:prstGeom prst="rect">
            <a:avLst/>
          </a:prstGeom>
        </p:spPr>
      </p:pic>
      <p:pic>
        <p:nvPicPr>
          <p:cNvPr id="22" name="図 2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6739366" y="1884386"/>
            <a:ext cx="714749" cy="520163"/>
          </a:xfrm>
          <a:prstGeom prst="rect">
            <a:avLst/>
          </a:prstGeom>
        </p:spPr>
      </p:pic>
      <p:pic>
        <p:nvPicPr>
          <p:cNvPr id="23" name="図 2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7740352" y="1909766"/>
            <a:ext cx="1284895" cy="520163"/>
          </a:xfrm>
          <a:prstGeom prst="rect">
            <a:avLst/>
          </a:prstGeom>
        </p:spPr>
      </p:pic>
      <p:pic>
        <p:nvPicPr>
          <p:cNvPr id="25" name="図 2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5708791" y="1909767"/>
            <a:ext cx="714749" cy="520163"/>
          </a:xfrm>
          <a:prstGeom prst="rect">
            <a:avLst/>
          </a:prstGeom>
        </p:spPr>
      </p:pic>
      <p:pic>
        <p:nvPicPr>
          <p:cNvPr id="26" name="図 2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367615" y="1800765"/>
            <a:ext cx="2332177" cy="520163"/>
          </a:xfrm>
          <a:prstGeom prst="rect">
            <a:avLst/>
          </a:prstGeom>
        </p:spPr>
      </p:pic>
      <p:pic>
        <p:nvPicPr>
          <p:cNvPr id="28" name="図 2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611560" y="5066204"/>
            <a:ext cx="2862563" cy="739059"/>
          </a:xfrm>
          <a:prstGeom prst="rect">
            <a:avLst/>
          </a:prstGeom>
        </p:spPr>
      </p:pic>
      <p:pic>
        <p:nvPicPr>
          <p:cNvPr id="27" name="図 2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8629" t="21268" r="21275" b="74934"/>
          <a:stretch/>
        </p:blipFill>
        <p:spPr>
          <a:xfrm flipV="1">
            <a:off x="3474123" y="5013176"/>
            <a:ext cx="2332177" cy="864096"/>
          </a:xfrm>
          <a:prstGeom prst="rect">
            <a:avLst/>
          </a:prstGeom>
        </p:spPr>
      </p:pic>
      <p:cxnSp>
        <p:nvCxnSpPr>
          <p:cNvPr id="24" name="直線コネクタ 23"/>
          <p:cNvCxnSpPr/>
          <p:nvPr/>
        </p:nvCxnSpPr>
        <p:spPr>
          <a:xfrm flipH="1" flipV="1">
            <a:off x="1475656" y="4575189"/>
            <a:ext cx="801541" cy="14716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flipV="1">
            <a:off x="1475656" y="2780928"/>
            <a:ext cx="792088" cy="324179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467074" y="620688"/>
            <a:ext cx="5086649" cy="584775"/>
          </a:xfrm>
          <a:prstGeom prst="rect">
            <a:avLst/>
          </a:prstGeom>
        </p:spPr>
        <p:txBody>
          <a:bodyPr wrap="none">
            <a:spAutoFit/>
          </a:bodyPr>
          <a:lstStyle/>
          <a:p>
            <a:r>
              <a:rPr lang="en-US" altLang="ja-JP" sz="3200" dirty="0">
                <a:latin typeface="HGSｺﾞｼｯｸM" panose="020B0600000000000000" pitchFamily="50" charset="-128"/>
                <a:ea typeface="HGSｺﾞｼｯｸM" panose="020B0600000000000000" pitchFamily="50" charset="-128"/>
              </a:rPr>
              <a:t>2-2.</a:t>
            </a:r>
            <a:r>
              <a:rPr lang="ja-JP" altLang="en-US" sz="3200" dirty="0">
                <a:latin typeface="HGSｺﾞｼｯｸM" panose="020B0600000000000000" pitchFamily="50" charset="-128"/>
                <a:ea typeface="HGSｺﾞｼｯｸM" panose="020B0600000000000000" pitchFamily="50" charset="-128"/>
              </a:rPr>
              <a:t>榎坂高架橋の更新検討</a:t>
            </a:r>
            <a:endParaRPr lang="ja-JP" altLang="en-US" sz="3200" dirty="0"/>
          </a:p>
        </p:txBody>
      </p:sp>
      <p:sp>
        <p:nvSpPr>
          <p:cNvPr id="31"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1828568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テキスト ボックス 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１）榎坂高架橋（国道４２３号）の概要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083" y="1597021"/>
            <a:ext cx="52197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9" name="正方形/長方形 8"/>
          <p:cNvSpPr/>
          <p:nvPr/>
        </p:nvSpPr>
        <p:spPr>
          <a:xfrm>
            <a:off x="467074" y="620688"/>
            <a:ext cx="5086649" cy="584775"/>
          </a:xfrm>
          <a:prstGeom prst="rect">
            <a:avLst/>
          </a:prstGeom>
        </p:spPr>
        <p:txBody>
          <a:bodyPr wrap="none">
            <a:spAutoFit/>
          </a:bodyPr>
          <a:lstStyle/>
          <a:p>
            <a:r>
              <a:rPr lang="en-US" altLang="ja-JP" sz="3200" dirty="0">
                <a:latin typeface="HGSｺﾞｼｯｸM" panose="020B0600000000000000" pitchFamily="50" charset="-128"/>
                <a:ea typeface="HGSｺﾞｼｯｸM" panose="020B0600000000000000" pitchFamily="50" charset="-128"/>
              </a:rPr>
              <a:t>2-2.</a:t>
            </a:r>
            <a:r>
              <a:rPr lang="ja-JP" altLang="en-US" sz="3200" dirty="0">
                <a:latin typeface="HGSｺﾞｼｯｸM" panose="020B0600000000000000" pitchFamily="50" charset="-128"/>
                <a:ea typeface="HGSｺﾞｼｯｸM" panose="020B0600000000000000" pitchFamily="50" charset="-128"/>
              </a:rPr>
              <a:t>榎坂高架橋の更新検討</a:t>
            </a:r>
            <a:endParaRPr lang="ja-JP" altLang="en-US" sz="3200" dirty="0"/>
          </a:p>
        </p:txBody>
      </p:sp>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1824959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6" name="正方形/長方形 5"/>
          <p:cNvSpPr/>
          <p:nvPr/>
        </p:nvSpPr>
        <p:spPr>
          <a:xfrm>
            <a:off x="582312" y="601524"/>
            <a:ext cx="4732386" cy="523220"/>
          </a:xfrm>
          <a:prstGeom prst="rect">
            <a:avLst/>
          </a:prstGeom>
        </p:spPr>
        <p:txBody>
          <a:bodyPr wrap="none">
            <a:spAutoFit/>
          </a:bodyPr>
          <a:lstStyle/>
          <a:p>
            <a:r>
              <a:rPr lang="zh-TW" altLang="en-US" sz="2800" dirty="0"/>
              <a:t>榎坂高架橋　施工検討比較表</a:t>
            </a:r>
            <a:endParaRPr lang="ja-JP" altLang="en-US" sz="2800" dirty="0"/>
          </a:p>
        </p:txBody>
      </p:sp>
      <p:pic>
        <p:nvPicPr>
          <p:cNvPr id="7" name="図 6"/>
          <p:cNvPicPr>
            <a:picLocks noChangeAspect="1"/>
          </p:cNvPicPr>
          <p:nvPr/>
        </p:nvPicPr>
        <p:blipFill>
          <a:blip r:embed="rId3"/>
          <a:stretch>
            <a:fillRect/>
          </a:stretch>
        </p:blipFill>
        <p:spPr>
          <a:xfrm>
            <a:off x="582312" y="1268760"/>
            <a:ext cx="8022136" cy="4929438"/>
          </a:xfrm>
          <a:prstGeom prst="rect">
            <a:avLst/>
          </a:prstGeom>
        </p:spPr>
      </p:pic>
      <p:sp>
        <p:nvSpPr>
          <p:cNvPr id="8"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1929167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３．前審議会でのご意見</a:t>
            </a:r>
          </a:p>
        </p:txBody>
      </p:sp>
      <p:sp>
        <p:nvSpPr>
          <p:cNvPr id="11" name="テキスト ボックス 10"/>
          <p:cNvSpPr txBox="1"/>
          <p:nvPr/>
        </p:nvSpPr>
        <p:spPr>
          <a:xfrm>
            <a:off x="612648" y="1268760"/>
            <a:ext cx="7488832" cy="523220"/>
          </a:xfrm>
          <a:prstGeom prst="rect">
            <a:avLst/>
          </a:prstGeom>
          <a:noFill/>
          <a:ln>
            <a:noFill/>
            <a:prstDash val="solid"/>
          </a:ln>
        </p:spPr>
        <p:txBody>
          <a:bodyPr wrap="square" rtlCol="0">
            <a:spAutoFit/>
          </a:bodyPr>
          <a:lstStyle/>
          <a:p>
            <a:r>
              <a:rPr lang="ja-JP" altLang="en-US" sz="2800" dirty="0">
                <a:latin typeface="HGSｺﾞｼｯｸM" panose="020B0600000000000000" pitchFamily="50" charset="-128"/>
                <a:ea typeface="HGSｺﾞｼｯｸM" panose="020B0600000000000000" pitchFamily="50" charset="-128"/>
              </a:rPr>
              <a:t>○前審議会でのご意見</a:t>
            </a:r>
          </a:p>
        </p:txBody>
      </p:sp>
      <p:sp>
        <p:nvSpPr>
          <p:cNvPr id="2" name="正方形/長方形 1"/>
          <p:cNvSpPr/>
          <p:nvPr/>
        </p:nvSpPr>
        <p:spPr>
          <a:xfrm>
            <a:off x="899592" y="1949931"/>
            <a:ext cx="7564017" cy="2308324"/>
          </a:xfrm>
          <a:prstGeom prst="rect">
            <a:avLst/>
          </a:prstGeom>
          <a:solidFill>
            <a:schemeClr val="accent4">
              <a:lumMod val="60000"/>
              <a:lumOff val="40000"/>
            </a:schemeClr>
          </a:solidFill>
          <a:ln>
            <a:solidFill>
              <a:schemeClr val="tx1"/>
            </a:solidFill>
            <a:prstDash val="dash"/>
          </a:ln>
        </p:spPr>
        <p:txBody>
          <a:bodyPr wrap="square">
            <a:spAutoFit/>
          </a:bodyPr>
          <a:lstStyle/>
          <a:p>
            <a:pPr marL="285750" indent="-285750">
              <a:buFont typeface="Wingdings" panose="05000000000000000000" pitchFamily="2" charset="2"/>
              <a:buChar char="Ø"/>
            </a:pPr>
            <a:r>
              <a:rPr lang="ja-JP" altLang="en-US" sz="2400" dirty="0">
                <a:latin typeface="HGPｺﾞｼｯｸM" panose="020B0600000000000000" pitchFamily="50" charset="-128"/>
                <a:ea typeface="HGPｺﾞｼｯｸM" panose="020B0600000000000000" pitchFamily="50" charset="-128"/>
              </a:rPr>
              <a:t>条件別（迂回路の確保、側道の機能確保等）の施工方法、工事期間、工事費用を検討については特になし。</a:t>
            </a:r>
            <a:endParaRPr lang="en-US" altLang="ja-JP" sz="2400" dirty="0">
              <a:latin typeface="HGPｺﾞｼｯｸM" panose="020B0600000000000000" pitchFamily="50" charset="-128"/>
              <a:ea typeface="HGPｺﾞｼｯｸM" panose="020B0600000000000000" pitchFamily="50" charset="-128"/>
            </a:endParaRPr>
          </a:p>
          <a:p>
            <a:pPr marL="285750" indent="-285750">
              <a:buFont typeface="Wingdings" panose="05000000000000000000" pitchFamily="2" charset="2"/>
              <a:buChar char="Ø"/>
            </a:pPr>
            <a:endParaRPr lang="en-US" altLang="ja-JP" sz="2400" dirty="0">
              <a:latin typeface="HGPｺﾞｼｯｸM" panose="020B0600000000000000" pitchFamily="50" charset="-128"/>
              <a:ea typeface="HGPｺﾞｼｯｸM" panose="020B0600000000000000" pitchFamily="50" charset="-128"/>
            </a:endParaRPr>
          </a:p>
          <a:p>
            <a:pPr marL="285750" indent="-285750">
              <a:buFont typeface="Wingdings" panose="05000000000000000000" pitchFamily="2" charset="2"/>
              <a:buChar char="Ø"/>
            </a:pPr>
            <a:r>
              <a:rPr lang="ja-JP" altLang="en-US" sz="2400" dirty="0">
                <a:latin typeface="HGPｺﾞｼｯｸM" panose="020B0600000000000000" pitchFamily="50" charset="-128"/>
                <a:ea typeface="HGPｺﾞｼｯｸM" panose="020B0600000000000000" pitchFamily="50" charset="-128"/>
              </a:rPr>
              <a:t>社会的損失等の検討にあたっては、あらゆる方面から検討していき、そこから絞り出しを行い、できるだけ最小限に抑えて検討を進めるのがいいと思う。</a:t>
            </a:r>
            <a:endParaRPr lang="en-US" altLang="ja-JP" sz="2400" dirty="0">
              <a:latin typeface="HGPｺﾞｼｯｸM" panose="020B0600000000000000" pitchFamily="50" charset="-128"/>
              <a:ea typeface="HGPｺﾞｼｯｸM" panose="020B0600000000000000" pitchFamily="50" charset="-128"/>
            </a:endParaRPr>
          </a:p>
        </p:txBody>
      </p:sp>
      <p:sp>
        <p:nvSpPr>
          <p:cNvPr id="8"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9170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テキスト ボックス 12"/>
          <p:cNvSpPr txBox="1">
            <a:spLocks noChangeArrowheads="1"/>
          </p:cNvSpPr>
          <p:nvPr/>
        </p:nvSpPr>
        <p:spPr bwMode="auto">
          <a:xfrm>
            <a:off x="539552" y="1700808"/>
            <a:ext cx="8208912" cy="4376583"/>
          </a:xfrm>
          <a:prstGeom prst="rect">
            <a:avLst/>
          </a:prstGeom>
          <a:solidFill>
            <a:schemeClr val="accent4">
              <a:lumMod val="60000"/>
              <a:lumOff val="40000"/>
            </a:schemeClr>
          </a:solidFill>
          <a:ln>
            <a:solidFill>
              <a:schemeClr val="tx1"/>
            </a:solidFill>
            <a:prstDash val="dash"/>
          </a:ln>
          <a:extLst/>
        </p:spPr>
        <p:txBody>
          <a:bodyPr wrap="square">
            <a:spAutoFit/>
          </a:bodyPr>
          <a:lstStyle>
            <a:lvl1pPr marL="457200" indent="-457200">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1989138" indent="-765175">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3059113" indent="-609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4284663" indent="-612775">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5508625" indent="-611188">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59658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64230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68802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73374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a:buFont typeface="Wingdings" panose="05000000000000000000" pitchFamily="2" charset="2"/>
              <a:buChar char="Ø"/>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昨年度検討ケースにおける社会的影響を算定し、維持管理・更新のあり方検討を行う。</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indent="0">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≪社会的影響の項目≫</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indent="0">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①走行時間による損失</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indent="0">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②走行経費による損失</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indent="0">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③交通事故に関する損失</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indent="0">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④環境に関する損失</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indent="0">
              <a:buNone/>
            </a:pP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buFont typeface="Wingdings" panose="05000000000000000000" pitchFamily="2" charset="2"/>
              <a:buChar char="Ø"/>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更新、維持管理における総合的な判断</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buFont typeface="Wingdings" panose="05000000000000000000" pitchFamily="2" charset="2"/>
              <a:buChar char="Ø"/>
            </a:pP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タイトル 1"/>
          <p:cNvSpPr>
            <a:spLocks noGrp="1"/>
          </p:cNvSpPr>
          <p:nvPr>
            <p:ph type="title"/>
          </p:nvPr>
        </p:nvSpPr>
        <p:spPr>
          <a:xfrm>
            <a:off x="230832" y="21514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４．今年度の検討内容</a:t>
            </a:r>
          </a:p>
        </p:txBody>
      </p:sp>
      <p:sp>
        <p:nvSpPr>
          <p:cNvPr id="5" name="正方形/長方形 4"/>
          <p:cNvSpPr/>
          <p:nvPr/>
        </p:nvSpPr>
        <p:spPr>
          <a:xfrm>
            <a:off x="395536" y="1249596"/>
            <a:ext cx="4852610" cy="523220"/>
          </a:xfrm>
          <a:prstGeom prst="rect">
            <a:avLst/>
          </a:prstGeom>
        </p:spPr>
        <p:txBody>
          <a:bodyPr wrap="none">
            <a:spAutoFit/>
          </a:bodyPr>
          <a:lstStyle/>
          <a:p>
            <a:pPr>
              <a:spcBef>
                <a:spcPct val="0"/>
              </a:spcBef>
            </a:pP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〇平成２８年度における検討</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下矢印 3"/>
          <p:cNvSpPr/>
          <p:nvPr/>
        </p:nvSpPr>
        <p:spPr>
          <a:xfrm>
            <a:off x="6494726" y="2705448"/>
            <a:ext cx="39604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810650" y="3166524"/>
            <a:ext cx="1800200" cy="461665"/>
          </a:xfrm>
          <a:prstGeom prst="rect">
            <a:avLst/>
          </a:prstGeom>
          <a:solidFill>
            <a:schemeClr val="bg1"/>
          </a:solidFill>
          <a:ln>
            <a:solidFill>
              <a:srgbClr val="FF0000"/>
            </a:solidFill>
          </a:ln>
        </p:spPr>
        <p:txBody>
          <a:bodyPr wrap="square">
            <a:spAutoFit/>
          </a:bodyPr>
          <a:lstStyle/>
          <a:p>
            <a:pPr algn="ctr"/>
            <a:r>
              <a:rPr lang="ja-JP" altLang="en-US"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社会的損失</a:t>
            </a:r>
            <a:endPar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下矢印 9"/>
          <p:cNvSpPr/>
          <p:nvPr/>
        </p:nvSpPr>
        <p:spPr>
          <a:xfrm>
            <a:off x="6509240" y="3785568"/>
            <a:ext cx="39604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80112" y="2204864"/>
            <a:ext cx="2232248" cy="400110"/>
          </a:xfrm>
          <a:prstGeom prst="rect">
            <a:avLst/>
          </a:prstGeom>
          <a:solidFill>
            <a:schemeClr val="bg1"/>
          </a:solidFill>
          <a:ln>
            <a:solidFill>
              <a:srgbClr val="FF0000"/>
            </a:solidFill>
          </a:ln>
        </p:spPr>
        <p:txBody>
          <a:bodyPr wrap="square">
            <a:spAutoFit/>
          </a:bodyPr>
          <a:lstStyle/>
          <a:p>
            <a:pPr algn="ctr"/>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工法、費用、期間</a:t>
            </a:r>
            <a:endParaRPr lang="en-US" altLang="ja-JP"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正方形/長方形 14"/>
          <p:cNvSpPr/>
          <p:nvPr/>
        </p:nvSpPr>
        <p:spPr>
          <a:xfrm>
            <a:off x="5745899" y="4295113"/>
            <a:ext cx="1929702" cy="461665"/>
          </a:xfrm>
          <a:prstGeom prst="rect">
            <a:avLst/>
          </a:prstGeom>
          <a:solidFill>
            <a:schemeClr val="bg1"/>
          </a:solidFill>
          <a:ln>
            <a:solidFill>
              <a:srgbClr val="FF0000"/>
            </a:solidFill>
          </a:ln>
        </p:spPr>
        <p:txBody>
          <a:bodyPr wrap="square">
            <a:spAutoFit/>
          </a:bodyPr>
          <a:lstStyle/>
          <a:p>
            <a:pPr algn="ctr"/>
            <a:r>
              <a:rPr lang="ja-JP" altLang="en-US"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更新の判断</a:t>
            </a:r>
            <a:endPar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テキスト ボックス 2"/>
          <p:cNvSpPr txBox="1"/>
          <p:nvPr/>
        </p:nvSpPr>
        <p:spPr>
          <a:xfrm>
            <a:off x="8028384" y="2204864"/>
            <a:ext cx="676788" cy="369332"/>
          </a:xfrm>
          <a:prstGeom prst="rect">
            <a:avLst/>
          </a:prstGeom>
          <a:noFill/>
        </p:spPr>
        <p:txBody>
          <a:bodyPr wrap="none" rtlCol="0">
            <a:spAutoFit/>
          </a:bodyPr>
          <a:lstStyle/>
          <a:p>
            <a:r>
              <a:rPr kumimoji="1" lang="ja-JP" altLang="en-US" b="1" dirty="0"/>
              <a:t>Ｈ２７</a:t>
            </a:r>
          </a:p>
        </p:txBody>
      </p:sp>
      <p:sp>
        <p:nvSpPr>
          <p:cNvPr id="6" name="右中かっこ 5"/>
          <p:cNvSpPr/>
          <p:nvPr/>
        </p:nvSpPr>
        <p:spPr>
          <a:xfrm>
            <a:off x="7812360" y="3183948"/>
            <a:ext cx="259316" cy="28489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8013620" y="4392446"/>
            <a:ext cx="676788" cy="369332"/>
          </a:xfrm>
          <a:prstGeom prst="rect">
            <a:avLst/>
          </a:prstGeom>
          <a:noFill/>
        </p:spPr>
        <p:txBody>
          <a:bodyPr wrap="none" rtlCol="0">
            <a:spAutoFit/>
          </a:bodyPr>
          <a:lstStyle/>
          <a:p>
            <a:r>
              <a:rPr kumimoji="1" lang="ja-JP" altLang="en-US" b="1" dirty="0"/>
              <a:t>Ｈ２８</a:t>
            </a:r>
          </a:p>
        </p:txBody>
      </p:sp>
      <p:sp>
        <p:nvSpPr>
          <p:cNvPr id="18" name="正方形/長方形 17"/>
          <p:cNvSpPr/>
          <p:nvPr/>
        </p:nvSpPr>
        <p:spPr>
          <a:xfrm>
            <a:off x="5781622" y="5571227"/>
            <a:ext cx="1929702" cy="461665"/>
          </a:xfrm>
          <a:prstGeom prst="rect">
            <a:avLst/>
          </a:prstGeom>
          <a:solidFill>
            <a:schemeClr val="bg1"/>
          </a:solidFill>
          <a:ln>
            <a:solidFill>
              <a:srgbClr val="FF0000"/>
            </a:solidFill>
          </a:ln>
        </p:spPr>
        <p:txBody>
          <a:bodyPr wrap="square">
            <a:spAutoFit/>
          </a:bodyPr>
          <a:lstStyle/>
          <a:p>
            <a:pPr algn="ctr"/>
            <a:r>
              <a:rPr lang="ja-JP" altLang="en-US"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総合的判断</a:t>
            </a:r>
            <a:endPar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下矢印 18"/>
          <p:cNvSpPr/>
          <p:nvPr/>
        </p:nvSpPr>
        <p:spPr>
          <a:xfrm>
            <a:off x="6530730" y="4953948"/>
            <a:ext cx="39604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3"/>
          <p:cNvSpPr>
            <a:spLocks noGrp="1"/>
          </p:cNvSpPr>
          <p:nvPr>
            <p:ph type="sldNum" sz="quarter" idx="12"/>
          </p:nvPr>
        </p:nvSpPr>
        <p:spPr>
          <a:xfrm>
            <a:off x="612648" y="6375608"/>
            <a:ext cx="1981200" cy="365760"/>
          </a:xfrm>
        </p:spPr>
        <p:txBody>
          <a:bodyPr/>
          <a:lstStyle/>
          <a:p>
            <a:fld id="{40F85341-AB73-4280-8395-A80C95690EE8}" type="slidenum">
              <a:rPr kumimoji="1" lang="ja-JP" altLang="en-US" smtClean="0"/>
              <a:t>17</a:t>
            </a:fld>
            <a:endParaRPr kumimoji="1" lang="ja-JP" altLang="en-US"/>
          </a:p>
        </p:txBody>
      </p:sp>
    </p:spTree>
    <p:extLst>
      <p:ext uri="{BB962C8B-B14F-4D97-AF65-F5344CB8AC3E}">
        <p14:creationId xmlns:p14="http://schemas.microsoft.com/office/powerpoint/2010/main" val="195414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テキスト ボックス 12"/>
          <p:cNvSpPr txBox="1">
            <a:spLocks noChangeArrowheads="1"/>
          </p:cNvSpPr>
          <p:nvPr/>
        </p:nvSpPr>
        <p:spPr bwMode="auto">
          <a:xfrm>
            <a:off x="611560" y="1484784"/>
            <a:ext cx="8280920" cy="4450449"/>
          </a:xfrm>
          <a:prstGeom prst="rect">
            <a:avLst/>
          </a:prstGeom>
          <a:solidFill>
            <a:schemeClr val="accent4">
              <a:lumMod val="60000"/>
              <a:lumOff val="40000"/>
            </a:schemeClr>
          </a:solidFill>
          <a:ln>
            <a:solidFill>
              <a:schemeClr val="tx1"/>
            </a:solidFill>
            <a:prstDash val="dash"/>
          </a:ln>
          <a:extLst/>
        </p:spPr>
        <p:txBody>
          <a:bodyPr wrap="square">
            <a:spAutoFit/>
          </a:bodyPr>
          <a:lstStyle>
            <a:lvl1pPr marL="457200" indent="-457200">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1989138" indent="-765175">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3059113" indent="-609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4284663" indent="-612775">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5508625" indent="-611188">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59658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64230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68802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73374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marL="0" indent="0" fontAlgn="base">
              <a:buNone/>
            </a:pPr>
            <a:r>
              <a:rPr lang="ja-JP" altLang="en-US" sz="2400" b="1" dirty="0">
                <a:latin typeface="HGSｺﾞｼｯｸM" panose="020B0600000000000000" pitchFamily="50" charset="-128"/>
                <a:ea typeface="HGSｺﾞｼｯｸM" panose="020B0600000000000000" pitchFamily="50" charset="-128"/>
              </a:rPr>
              <a:t>　</a:t>
            </a:r>
            <a:r>
              <a:rPr lang="ja-JP" altLang="en-US" sz="2400" b="1" u="sng" dirty="0">
                <a:latin typeface="HGSｺﾞｼｯｸM" panose="020B0600000000000000" pitchFamily="50" charset="-128"/>
                <a:ea typeface="HGSｺﾞｼｯｸM" panose="020B0600000000000000" pitchFamily="50" charset="-128"/>
              </a:rPr>
              <a:t>１．社会的影響の算定</a:t>
            </a:r>
            <a:endParaRPr lang="en-US" altLang="ja-JP" sz="2400" b="1" u="sng" dirty="0">
              <a:latin typeface="HGSｺﾞｼｯｸM" panose="020B0600000000000000" pitchFamily="50" charset="-128"/>
              <a:ea typeface="HGSｺﾞｼｯｸM" panose="020B0600000000000000" pitchFamily="50" charset="-128"/>
            </a:endParaRP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(1)</a:t>
            </a:r>
            <a:r>
              <a:rPr lang="ja-JP" altLang="ja-JP" sz="2400" dirty="0">
                <a:latin typeface="HGSｺﾞｼｯｸM" panose="020B0600000000000000" pitchFamily="50" charset="-128"/>
                <a:ea typeface="HGSｺﾞｼｯｸM" panose="020B0600000000000000" pitchFamily="50" charset="-128"/>
              </a:rPr>
              <a:t>施工時（交通規制時）の交通量推計〔マクロ分析〕</a:t>
            </a:r>
            <a:endParaRPr lang="en-US" altLang="ja-JP" sz="2400" dirty="0">
              <a:latin typeface="HGSｺﾞｼｯｸM" panose="020B0600000000000000" pitchFamily="50" charset="-128"/>
              <a:ea typeface="HGSｺﾞｼｯｸM" panose="020B0600000000000000" pitchFamily="50" charset="-128"/>
            </a:endParaRP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1)</a:t>
            </a:r>
            <a:r>
              <a:rPr lang="ja-JP" altLang="ja-JP" sz="2400" dirty="0">
                <a:latin typeface="HGSｺﾞｼｯｸM" panose="020B0600000000000000" pitchFamily="50" charset="-128"/>
                <a:ea typeface="HGSｺﾞｼｯｸM" panose="020B0600000000000000" pitchFamily="50" charset="-128"/>
              </a:rPr>
              <a:t>交通量推計（配分）データの作成</a:t>
            </a:r>
            <a:r>
              <a:rPr lang="ja-JP" altLang="en-US" sz="2400" dirty="0">
                <a:latin typeface="HGSｺﾞｼｯｸM" panose="020B0600000000000000" pitchFamily="50" charset="-128"/>
                <a:ea typeface="HGSｺﾞｼｯｸM" panose="020B0600000000000000" pitchFamily="50" charset="-128"/>
              </a:rPr>
              <a:t>　</a:t>
            </a:r>
            <a:endParaRPr lang="en-US" altLang="ja-JP" sz="2400" dirty="0">
              <a:latin typeface="HGSｺﾞｼｯｸM" panose="020B0600000000000000" pitchFamily="50" charset="-128"/>
              <a:ea typeface="HGSｺﾞｼｯｸM" panose="020B0600000000000000" pitchFamily="50" charset="-128"/>
            </a:endParaRP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2)</a:t>
            </a:r>
            <a:r>
              <a:rPr lang="ja-JP" altLang="ja-JP" sz="2400" dirty="0">
                <a:latin typeface="HGSｺﾞｼｯｸM" panose="020B0600000000000000" pitchFamily="50" charset="-128"/>
                <a:ea typeface="HGSｺﾞｼｯｸM" panose="020B0600000000000000" pitchFamily="50" charset="-128"/>
              </a:rPr>
              <a:t>施工規制時の交通量推計</a:t>
            </a:r>
            <a:endParaRPr lang="en-US" altLang="ja-JP" sz="2400" dirty="0">
              <a:latin typeface="HGSｺﾞｼｯｸM" panose="020B0600000000000000" pitchFamily="50" charset="-128"/>
              <a:ea typeface="HGSｺﾞｼｯｸM" panose="020B0600000000000000" pitchFamily="50" charset="-128"/>
            </a:endParaRP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(2)</a:t>
            </a:r>
            <a:r>
              <a:rPr lang="ja-JP" altLang="ja-JP" sz="2400" dirty="0">
                <a:latin typeface="HGSｺﾞｼｯｸM" panose="020B0600000000000000" pitchFamily="50" charset="-128"/>
                <a:ea typeface="HGSｺﾞｼｯｸM" panose="020B0600000000000000" pitchFamily="50" charset="-128"/>
              </a:rPr>
              <a:t>施工時（交通規制時）の負の便益の算出</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(3)</a:t>
            </a:r>
            <a:r>
              <a:rPr lang="ja-JP" altLang="ja-JP" sz="2400" dirty="0">
                <a:latin typeface="HGSｺﾞｼｯｸM" panose="020B0600000000000000" pitchFamily="50" charset="-128"/>
                <a:ea typeface="HGSｺﾞｼｯｸM" panose="020B0600000000000000" pitchFamily="50" charset="-128"/>
              </a:rPr>
              <a:t>交通量、渋滞長調査</a:t>
            </a:r>
            <a:endParaRPr lang="en-US" altLang="ja-JP" sz="2400" dirty="0">
              <a:latin typeface="HGSｺﾞｼｯｸM" panose="020B0600000000000000" pitchFamily="50" charset="-128"/>
              <a:ea typeface="HGSｺﾞｼｯｸM" panose="020B0600000000000000" pitchFamily="50" charset="-128"/>
            </a:endParaRP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(4)</a:t>
            </a:r>
            <a:r>
              <a:rPr lang="ja-JP" altLang="ja-JP" sz="2400" dirty="0">
                <a:latin typeface="HGSｺﾞｼｯｸM" panose="020B0600000000000000" pitchFamily="50" charset="-128"/>
                <a:ea typeface="HGSｺﾞｼｯｸM" panose="020B0600000000000000" pitchFamily="50" charset="-128"/>
              </a:rPr>
              <a:t>施工時（交通規制時）の交通状況把握（ミクロ分析）</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1)</a:t>
            </a:r>
            <a:r>
              <a:rPr lang="ja-JP" altLang="ja-JP" sz="2400" dirty="0">
                <a:latin typeface="HGSｺﾞｼｯｸM" panose="020B0600000000000000" pitchFamily="50" charset="-128"/>
                <a:ea typeface="HGSｺﾞｼｯｸM" panose="020B0600000000000000" pitchFamily="50" charset="-128"/>
              </a:rPr>
              <a:t>現況再現</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2)</a:t>
            </a:r>
            <a:r>
              <a:rPr lang="ja-JP" altLang="ja-JP" sz="2400" dirty="0">
                <a:latin typeface="HGSｺﾞｼｯｸM" panose="020B0600000000000000" pitchFamily="50" charset="-128"/>
                <a:ea typeface="HGSｺﾞｼｯｸM" panose="020B0600000000000000" pitchFamily="50" charset="-128"/>
              </a:rPr>
              <a:t>施工時の交通状況把握</a:t>
            </a:r>
          </a:p>
          <a:p>
            <a:pPr marL="0" indent="0" fontAlgn="base">
              <a:buNone/>
            </a:pPr>
            <a:endParaRPr lang="ja-JP" altLang="ja-JP" sz="2400" dirty="0">
              <a:latin typeface="HGSｺﾞｼｯｸM" panose="020B0600000000000000" pitchFamily="50" charset="-128"/>
              <a:ea typeface="HGSｺﾞｼｯｸM" panose="020B0600000000000000" pitchFamily="50" charset="-128"/>
            </a:endParaRPr>
          </a:p>
        </p:txBody>
      </p:sp>
      <p:sp>
        <p:nvSpPr>
          <p:cNvPr id="8" name="タイトル 1"/>
          <p:cNvSpPr>
            <a:spLocks noGrp="1"/>
          </p:cNvSpPr>
          <p:nvPr>
            <p:ph type="title"/>
          </p:nvPr>
        </p:nvSpPr>
        <p:spPr>
          <a:xfrm>
            <a:off x="230832" y="21514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４．今年度の検討内容</a:t>
            </a:r>
          </a:p>
        </p:txBody>
      </p:sp>
      <p:sp>
        <p:nvSpPr>
          <p:cNvPr id="6"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
        <p:nvSpPr>
          <p:cNvPr id="5" name="スライド番号プレースホルダー 3"/>
          <p:cNvSpPr>
            <a:spLocks noGrp="1"/>
          </p:cNvSpPr>
          <p:nvPr>
            <p:ph type="sldNum" sz="quarter" idx="12"/>
          </p:nvPr>
        </p:nvSpPr>
        <p:spPr>
          <a:xfrm>
            <a:off x="612648" y="6375608"/>
            <a:ext cx="1981200" cy="365760"/>
          </a:xfrm>
        </p:spPr>
        <p:txBody>
          <a:bodyPr/>
          <a:lstStyle/>
          <a:p>
            <a:fld id="{40F85341-AB73-4280-8395-A80C95690EE8}" type="slidenum">
              <a:rPr kumimoji="1" lang="ja-JP" altLang="en-US" smtClean="0"/>
              <a:t>18</a:t>
            </a:fld>
            <a:endParaRPr kumimoji="1" lang="ja-JP" altLang="en-US"/>
          </a:p>
        </p:txBody>
      </p:sp>
    </p:spTree>
    <p:extLst>
      <p:ext uri="{BB962C8B-B14F-4D97-AF65-F5344CB8AC3E}">
        <p14:creationId xmlns:p14="http://schemas.microsoft.com/office/powerpoint/2010/main" val="343510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テキスト ボックス 12"/>
          <p:cNvSpPr txBox="1">
            <a:spLocks noChangeArrowheads="1"/>
          </p:cNvSpPr>
          <p:nvPr/>
        </p:nvSpPr>
        <p:spPr bwMode="auto">
          <a:xfrm>
            <a:off x="693461" y="1484784"/>
            <a:ext cx="7993063" cy="4450449"/>
          </a:xfrm>
          <a:prstGeom prst="rect">
            <a:avLst/>
          </a:prstGeom>
          <a:solidFill>
            <a:schemeClr val="accent4">
              <a:lumMod val="60000"/>
              <a:lumOff val="40000"/>
            </a:schemeClr>
          </a:solidFill>
          <a:ln>
            <a:solidFill>
              <a:schemeClr val="tx1"/>
            </a:solidFill>
            <a:prstDash val="dash"/>
          </a:ln>
          <a:extLst/>
        </p:spPr>
        <p:txBody>
          <a:bodyPr>
            <a:spAutoFit/>
          </a:bodyPr>
          <a:lstStyle>
            <a:lvl1pPr marL="457200" indent="-457200">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1989138" indent="-765175">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3059113" indent="-609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4284663" indent="-612775">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5508625" indent="-611188">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59658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64230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68802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73374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marL="0" indent="0" fontAlgn="base">
              <a:buNone/>
            </a:pPr>
            <a:r>
              <a:rPr lang="ja-JP" altLang="en-US" sz="2400" b="1" dirty="0">
                <a:latin typeface="HGSｺﾞｼｯｸM" panose="020B0600000000000000" pitchFamily="50" charset="-128"/>
                <a:ea typeface="HGSｺﾞｼｯｸM" panose="020B0600000000000000" pitchFamily="50" charset="-128"/>
              </a:rPr>
              <a:t>　</a:t>
            </a:r>
            <a:r>
              <a:rPr lang="ja-JP" altLang="en-US" sz="2400" b="1" u="sng" dirty="0">
                <a:latin typeface="HGSｺﾞｼｯｸM" panose="020B0600000000000000" pitchFamily="50" charset="-128"/>
                <a:ea typeface="HGSｺﾞｼｯｸM" panose="020B0600000000000000" pitchFamily="50" charset="-128"/>
              </a:rPr>
              <a:t>２．</a:t>
            </a:r>
            <a:r>
              <a:rPr lang="ja-JP" altLang="ja-JP" sz="2400" b="1" u="sng" dirty="0">
                <a:latin typeface="HGSｺﾞｼｯｸM" panose="020B0600000000000000" pitchFamily="50" charset="-128"/>
                <a:ea typeface="HGSｺﾞｼｯｸM" panose="020B0600000000000000" pitchFamily="50" charset="-128"/>
              </a:rPr>
              <a:t>跨線橋の補修・補強検討</a:t>
            </a:r>
            <a:endParaRPr lang="en-US" altLang="ja-JP" sz="2400" b="1" u="sng" dirty="0">
              <a:latin typeface="HGSｺﾞｼｯｸM" panose="020B0600000000000000" pitchFamily="50" charset="-128"/>
              <a:ea typeface="HGSｺﾞｼｯｸM" panose="020B0600000000000000" pitchFamily="50" charset="-128"/>
            </a:endParaRP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(1)</a:t>
            </a:r>
            <a:r>
              <a:rPr lang="ja-JP" altLang="ja-JP" sz="2400" dirty="0">
                <a:latin typeface="HGSｺﾞｼｯｸM" panose="020B0600000000000000" pitchFamily="50" charset="-128"/>
                <a:ea typeface="HGSｺﾞｼｯｸM" panose="020B0600000000000000" pitchFamily="50" charset="-128"/>
              </a:rPr>
              <a:t>基本条件の整理</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(2)</a:t>
            </a:r>
            <a:r>
              <a:rPr lang="ja-JP" altLang="ja-JP" sz="2400" dirty="0">
                <a:latin typeface="HGSｺﾞｼｯｸM" panose="020B0600000000000000" pitchFamily="50" charset="-128"/>
                <a:ea typeface="HGSｺﾞｼｯｸM" panose="020B0600000000000000" pitchFamily="50" charset="-128"/>
              </a:rPr>
              <a:t>現地踏査及び現況整理</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(3)</a:t>
            </a:r>
            <a:r>
              <a:rPr lang="ja-JP" altLang="ja-JP" sz="2400" dirty="0">
                <a:latin typeface="HGSｺﾞｼｯｸM" panose="020B0600000000000000" pitchFamily="50" charset="-128"/>
                <a:ea typeface="HGSｺﾞｼｯｸM" panose="020B0600000000000000" pitchFamily="50" charset="-128"/>
              </a:rPr>
              <a:t>対策工法の選定（工事費、工期）</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ja-JP" altLang="ja-JP" sz="2400" dirty="0">
                <a:latin typeface="HGSｺﾞｼｯｸM" panose="020B0600000000000000" pitchFamily="50" charset="-128"/>
                <a:ea typeface="HGSｺﾞｼｯｸM" panose="020B0600000000000000" pitchFamily="50" charset="-128"/>
              </a:rPr>
              <a:t>　　　</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ja-JP" altLang="ja-JP" sz="2400" dirty="0">
                <a:latin typeface="HGSｺﾞｼｯｸM" panose="020B0600000000000000" pitchFamily="50" charset="-128"/>
                <a:ea typeface="HGSｺﾞｼｯｸM" panose="020B0600000000000000" pitchFamily="50" charset="-128"/>
              </a:rPr>
              <a:t>　　＜対象橋梁＞</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ja-JP" altLang="ja-JP" sz="2400" dirty="0">
                <a:latin typeface="HGSｺﾞｼｯｸM" panose="020B0600000000000000" pitchFamily="50" charset="-128"/>
                <a:ea typeface="HGSｺﾞｼｯｸM" panose="020B0600000000000000" pitchFamily="50" charset="-128"/>
              </a:rPr>
              <a:t>　　・コンクリート橋：橋長</a:t>
            </a:r>
            <a:r>
              <a:rPr lang="en-US" altLang="ja-JP" sz="2400" dirty="0">
                <a:latin typeface="HGSｺﾞｼｯｸM" panose="020B0600000000000000" pitchFamily="50" charset="-128"/>
                <a:ea typeface="HGSｺﾞｼｯｸM" panose="020B0600000000000000" pitchFamily="50" charset="-128"/>
              </a:rPr>
              <a:t>200</a:t>
            </a:r>
            <a:r>
              <a:rPr lang="ja-JP" altLang="ja-JP" sz="2400" dirty="0" err="1">
                <a:latin typeface="HGSｺﾞｼｯｸM" panose="020B0600000000000000" pitchFamily="50" charset="-128"/>
                <a:ea typeface="HGSｺﾞｼｯｸM" panose="020B0600000000000000" pitchFamily="50" charset="-128"/>
              </a:rPr>
              <a:t>ｍ</a:t>
            </a:r>
            <a:r>
              <a:rPr lang="ja-JP" altLang="ja-JP" sz="2400" dirty="0">
                <a:latin typeface="HGSｺﾞｼｯｸM" panose="020B0600000000000000" pitchFamily="50" charset="-128"/>
                <a:ea typeface="HGSｺﾞｼｯｸM" panose="020B0600000000000000" pitchFamily="50" charset="-128"/>
              </a:rPr>
              <a:t>程度（</a:t>
            </a:r>
            <a:r>
              <a:rPr lang="en-US" altLang="ja-JP" sz="2400" dirty="0">
                <a:latin typeface="HGSｺﾞｼｯｸM" panose="020B0600000000000000" pitchFamily="50" charset="-128"/>
                <a:ea typeface="HGSｺﾞｼｯｸM" panose="020B0600000000000000" pitchFamily="50" charset="-128"/>
              </a:rPr>
              <a:t>7</a:t>
            </a:r>
            <a:r>
              <a:rPr lang="ja-JP" altLang="ja-JP" sz="2400" dirty="0">
                <a:latin typeface="HGSｺﾞｼｯｸM" panose="020B0600000000000000" pitchFamily="50" charset="-128"/>
                <a:ea typeface="HGSｺﾞｼｯｸM" panose="020B0600000000000000" pitchFamily="50" charset="-128"/>
              </a:rPr>
              <a:t>径間</a:t>
            </a:r>
            <a:r>
              <a:rPr lang="ja-JP" altLang="en-US" sz="2400" dirty="0">
                <a:latin typeface="HGSｺﾞｼｯｸM" panose="020B0600000000000000" pitchFamily="50" charset="-128"/>
                <a:ea typeface="HGSｺﾞｼｯｸM" panose="020B0600000000000000" pitchFamily="50" charset="-128"/>
              </a:rPr>
              <a:t>程度</a:t>
            </a:r>
            <a:r>
              <a:rPr lang="ja-JP" altLang="ja-JP" sz="2400" dirty="0">
                <a:latin typeface="HGSｺﾞｼｯｸM" panose="020B0600000000000000" pitchFamily="50" charset="-128"/>
                <a:ea typeface="HGSｺﾞｼｯｸM" panose="020B0600000000000000" pitchFamily="50" charset="-128"/>
              </a:rPr>
              <a:t>）</a:t>
            </a:r>
          </a:p>
          <a:p>
            <a:pPr marL="0" indent="0" fontAlgn="base">
              <a:buNone/>
            </a:pPr>
            <a:r>
              <a:rPr lang="ja-JP" altLang="en-US" sz="2400" dirty="0">
                <a:latin typeface="HGSｺﾞｼｯｸM" panose="020B0600000000000000" pitchFamily="50" charset="-128"/>
                <a:ea typeface="HGSｺﾞｼｯｸM" panose="020B0600000000000000" pitchFamily="50" charset="-128"/>
              </a:rPr>
              <a:t>　</a:t>
            </a:r>
            <a:r>
              <a:rPr lang="ja-JP" altLang="ja-JP" sz="2400" dirty="0">
                <a:latin typeface="HGSｺﾞｼｯｸM" panose="020B0600000000000000" pitchFamily="50" charset="-128"/>
                <a:ea typeface="HGSｺﾞｼｯｸM" panose="020B0600000000000000" pitchFamily="50" charset="-128"/>
              </a:rPr>
              <a:t>　　・鋼橋：橋長</a:t>
            </a:r>
            <a:r>
              <a:rPr lang="en-US" altLang="ja-JP" sz="2400" dirty="0">
                <a:latin typeface="HGSｺﾞｼｯｸM" panose="020B0600000000000000" pitchFamily="50" charset="-128"/>
                <a:ea typeface="HGSｺﾞｼｯｸM" panose="020B0600000000000000" pitchFamily="50" charset="-128"/>
              </a:rPr>
              <a:t>80</a:t>
            </a:r>
            <a:r>
              <a:rPr lang="ja-JP" altLang="ja-JP" sz="2400" dirty="0" err="1">
                <a:latin typeface="HGSｺﾞｼｯｸM" panose="020B0600000000000000" pitchFamily="50" charset="-128"/>
                <a:ea typeface="HGSｺﾞｼｯｸM" panose="020B0600000000000000" pitchFamily="50" charset="-128"/>
              </a:rPr>
              <a:t>ｍ</a:t>
            </a:r>
            <a:r>
              <a:rPr lang="ja-JP" altLang="ja-JP" sz="2400" dirty="0">
                <a:latin typeface="HGSｺﾞｼｯｸM" panose="020B0600000000000000" pitchFamily="50" charset="-128"/>
                <a:ea typeface="HGSｺﾞｼｯｸM" panose="020B0600000000000000" pitchFamily="50" charset="-128"/>
              </a:rPr>
              <a:t>程度（</a:t>
            </a:r>
            <a:r>
              <a:rPr lang="en-US" altLang="ja-JP" sz="2400" dirty="0">
                <a:latin typeface="HGSｺﾞｼｯｸM" panose="020B0600000000000000" pitchFamily="50" charset="-128"/>
                <a:ea typeface="HGSｺﾞｼｯｸM" panose="020B0600000000000000" pitchFamily="50" charset="-128"/>
              </a:rPr>
              <a:t>3</a:t>
            </a:r>
            <a:r>
              <a:rPr lang="ja-JP" altLang="ja-JP" sz="2400" dirty="0">
                <a:latin typeface="HGSｺﾞｼｯｸM" panose="020B0600000000000000" pitchFamily="50" charset="-128"/>
                <a:ea typeface="HGSｺﾞｼｯｸM" panose="020B0600000000000000" pitchFamily="50" charset="-128"/>
              </a:rPr>
              <a:t>径間</a:t>
            </a:r>
            <a:r>
              <a:rPr lang="ja-JP" altLang="en-US" sz="2400" dirty="0">
                <a:latin typeface="HGSｺﾞｼｯｸM" panose="020B0600000000000000" pitchFamily="50" charset="-128"/>
                <a:ea typeface="HGSｺﾞｼｯｸM" panose="020B0600000000000000" pitchFamily="50" charset="-128"/>
              </a:rPr>
              <a:t>程度</a:t>
            </a:r>
            <a:r>
              <a:rPr lang="ja-JP" altLang="ja-JP" sz="2400" dirty="0">
                <a:latin typeface="HGSｺﾞｼｯｸM" panose="020B0600000000000000" pitchFamily="50" charset="-128"/>
                <a:ea typeface="HGSｺﾞｼｯｸM" panose="020B0600000000000000" pitchFamily="50" charset="-128"/>
              </a:rPr>
              <a:t>）</a:t>
            </a:r>
            <a:endParaRPr lang="en-US" altLang="ja-JP" sz="2400" dirty="0">
              <a:latin typeface="HGSｺﾞｼｯｸM" panose="020B0600000000000000" pitchFamily="50" charset="-128"/>
              <a:ea typeface="HGSｺﾞｼｯｸM" panose="020B0600000000000000" pitchFamily="50" charset="-128"/>
            </a:endParaRPr>
          </a:p>
          <a:p>
            <a:pPr marL="0" indent="0" fontAlgn="base">
              <a:buNone/>
            </a:pPr>
            <a:endParaRPr lang="en-US" altLang="ja-JP" sz="2400" dirty="0">
              <a:latin typeface="HGSｺﾞｼｯｸM" panose="020B0600000000000000" pitchFamily="50" charset="-128"/>
              <a:ea typeface="HGSｺﾞｼｯｸM" panose="020B0600000000000000" pitchFamily="50" charset="-128"/>
            </a:endParaRPr>
          </a:p>
          <a:p>
            <a:pPr marL="0" indent="0" fontAlgn="base">
              <a:buNone/>
            </a:pPr>
            <a:endParaRPr lang="ja-JP" altLang="ja-JP" sz="2400" dirty="0">
              <a:latin typeface="HGSｺﾞｼｯｸM" panose="020B0600000000000000" pitchFamily="50" charset="-128"/>
              <a:ea typeface="HGSｺﾞｼｯｸM" panose="020B0600000000000000" pitchFamily="50" charset="-128"/>
            </a:endParaRPr>
          </a:p>
        </p:txBody>
      </p:sp>
      <p:sp>
        <p:nvSpPr>
          <p:cNvPr id="8" name="タイトル 1"/>
          <p:cNvSpPr>
            <a:spLocks noGrp="1"/>
          </p:cNvSpPr>
          <p:nvPr>
            <p:ph type="title"/>
          </p:nvPr>
        </p:nvSpPr>
        <p:spPr>
          <a:xfrm>
            <a:off x="230832" y="21514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４．今年度の検討内容</a:t>
            </a:r>
          </a:p>
        </p:txBody>
      </p:sp>
      <p:sp>
        <p:nvSpPr>
          <p:cNvPr id="6"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
        <p:nvSpPr>
          <p:cNvPr id="5" name="スライド番号プレースホルダー 3"/>
          <p:cNvSpPr>
            <a:spLocks noGrp="1"/>
          </p:cNvSpPr>
          <p:nvPr>
            <p:ph type="sldNum" sz="quarter" idx="12"/>
          </p:nvPr>
        </p:nvSpPr>
        <p:spPr>
          <a:xfrm>
            <a:off x="612648" y="6375608"/>
            <a:ext cx="1981200" cy="365760"/>
          </a:xfrm>
        </p:spPr>
        <p:txBody>
          <a:bodyPr/>
          <a:lstStyle/>
          <a:p>
            <a:fld id="{40F85341-AB73-4280-8395-A80C95690EE8}" type="slidenum">
              <a:rPr kumimoji="1" lang="ja-JP" altLang="en-US" smtClean="0"/>
              <a:t>19</a:t>
            </a:fld>
            <a:endParaRPr kumimoji="1" lang="ja-JP" altLang="en-US"/>
          </a:p>
        </p:txBody>
      </p:sp>
    </p:spTree>
    <p:extLst>
      <p:ext uri="{BB962C8B-B14F-4D97-AF65-F5344CB8AC3E}">
        <p14:creationId xmlns:p14="http://schemas.microsoft.com/office/powerpoint/2010/main" val="234273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
        <p:nvSpPr>
          <p:cNvPr id="17" name="テキスト ボックス 16"/>
          <p:cNvSpPr txBox="1"/>
          <p:nvPr/>
        </p:nvSpPr>
        <p:spPr>
          <a:xfrm>
            <a:off x="1475656" y="1386299"/>
            <a:ext cx="6912768" cy="4490973"/>
          </a:xfrm>
          <a:prstGeom prst="rect">
            <a:avLst/>
          </a:prstGeom>
          <a:noFill/>
        </p:spPr>
        <p:txBody>
          <a:bodyPr wrap="square" rtlCol="0">
            <a:spAutoFit/>
          </a:bodyPr>
          <a:lstStyle/>
          <a:p>
            <a:pPr>
              <a:lnSpc>
                <a:spcPts val="4900"/>
              </a:lnSpc>
            </a:pPr>
            <a:r>
              <a:rPr lang="ja-JP" altLang="en-US" sz="3200" dirty="0">
                <a:latin typeface="HGSｺﾞｼｯｸM" panose="020B0600000000000000" pitchFamily="50" charset="-128"/>
                <a:ea typeface="HGSｺﾞｼｯｸM" panose="020B0600000000000000" pitchFamily="50" charset="-128"/>
              </a:rPr>
              <a:t>１．検討課題</a:t>
            </a:r>
            <a:endParaRPr lang="en-US" altLang="ja-JP" sz="3200" dirty="0">
              <a:latin typeface="HGSｺﾞｼｯｸM" panose="020B0600000000000000" pitchFamily="50" charset="-128"/>
              <a:ea typeface="HGSｺﾞｼｯｸM" panose="020B0600000000000000" pitchFamily="50" charset="-128"/>
            </a:endParaRPr>
          </a:p>
          <a:p>
            <a:pPr>
              <a:lnSpc>
                <a:spcPts val="4900"/>
              </a:lnSpc>
            </a:pPr>
            <a:r>
              <a:rPr lang="ja-JP" altLang="en-US" sz="3200" dirty="0">
                <a:latin typeface="HGSｺﾞｼｯｸM" panose="020B0600000000000000" pitchFamily="50" charset="-128"/>
                <a:ea typeface="HGSｺﾞｼｯｸM" panose="020B0600000000000000" pitchFamily="50" charset="-128"/>
              </a:rPr>
              <a:t>２．前回までの検討内容</a:t>
            </a:r>
            <a:endParaRPr lang="en-US" altLang="ja-JP" sz="3200" dirty="0">
              <a:latin typeface="HGSｺﾞｼｯｸM" panose="020B0600000000000000" pitchFamily="50" charset="-128"/>
              <a:ea typeface="HGSｺﾞｼｯｸM" panose="020B0600000000000000" pitchFamily="50" charset="-128"/>
            </a:endParaRPr>
          </a:p>
          <a:p>
            <a:pPr>
              <a:lnSpc>
                <a:spcPts val="4900"/>
              </a:lnSpc>
            </a:pPr>
            <a:r>
              <a:rPr lang="ja-JP" altLang="en-US" sz="3200" dirty="0">
                <a:latin typeface="HGSｺﾞｼｯｸM" panose="020B0600000000000000" pitchFamily="50" charset="-128"/>
                <a:ea typeface="HGSｺﾞｼｯｸM" panose="020B0600000000000000" pitchFamily="50" charset="-128"/>
              </a:rPr>
              <a:t> ２</a:t>
            </a:r>
            <a:r>
              <a:rPr lang="en-US" altLang="ja-JP" sz="3200" dirty="0">
                <a:latin typeface="HGSｺﾞｼｯｸM" panose="020B0600000000000000" pitchFamily="50" charset="-128"/>
                <a:ea typeface="HGSｺﾞｼｯｸM" panose="020B0600000000000000" pitchFamily="50" charset="-128"/>
              </a:rPr>
              <a:t>-1.</a:t>
            </a:r>
            <a:r>
              <a:rPr lang="ja-JP" altLang="en-US" sz="3200" dirty="0">
                <a:latin typeface="HGSｺﾞｼｯｸM" panose="020B0600000000000000" pitchFamily="50" charset="-128"/>
                <a:ea typeface="HGSｺﾞｼｯｸM" panose="020B0600000000000000" pitchFamily="50" charset="-128"/>
              </a:rPr>
              <a:t>大日跨道橋の更新検討</a:t>
            </a:r>
            <a:endParaRPr lang="en-US" altLang="ja-JP" sz="3200" dirty="0">
              <a:latin typeface="HGSｺﾞｼｯｸM" panose="020B0600000000000000" pitchFamily="50" charset="-128"/>
              <a:ea typeface="HGSｺﾞｼｯｸM" panose="020B0600000000000000" pitchFamily="50" charset="-128"/>
            </a:endParaRPr>
          </a:p>
          <a:p>
            <a:pPr>
              <a:lnSpc>
                <a:spcPts val="4900"/>
              </a:lnSpc>
            </a:pPr>
            <a:r>
              <a:rPr lang="ja-JP" altLang="en-US" sz="3200" dirty="0">
                <a:latin typeface="HGSｺﾞｼｯｸM" panose="020B0600000000000000" pitchFamily="50" charset="-128"/>
                <a:ea typeface="HGSｺﾞｼｯｸM" panose="020B0600000000000000" pitchFamily="50" charset="-128"/>
              </a:rPr>
              <a:t> ２</a:t>
            </a:r>
            <a:r>
              <a:rPr lang="en-US" altLang="ja-JP" sz="3200" dirty="0">
                <a:latin typeface="HGSｺﾞｼｯｸM" panose="020B0600000000000000" pitchFamily="50" charset="-128"/>
                <a:ea typeface="HGSｺﾞｼｯｸM" panose="020B0600000000000000" pitchFamily="50" charset="-128"/>
              </a:rPr>
              <a:t>-2.</a:t>
            </a:r>
            <a:r>
              <a:rPr lang="ja-JP" altLang="en-US" sz="3200" dirty="0">
                <a:latin typeface="HGSｺﾞｼｯｸM" panose="020B0600000000000000" pitchFamily="50" charset="-128"/>
                <a:ea typeface="HGSｺﾞｼｯｸM" panose="020B0600000000000000" pitchFamily="50" charset="-128"/>
              </a:rPr>
              <a:t>榎坂高架橋の更新検討</a:t>
            </a:r>
            <a:endParaRPr lang="en-US" altLang="ja-JP" sz="3200" dirty="0">
              <a:latin typeface="HGSｺﾞｼｯｸM" panose="020B0600000000000000" pitchFamily="50" charset="-128"/>
              <a:ea typeface="HGSｺﾞｼｯｸM" panose="020B0600000000000000" pitchFamily="50" charset="-128"/>
            </a:endParaRPr>
          </a:p>
          <a:p>
            <a:pPr>
              <a:lnSpc>
                <a:spcPts val="4900"/>
              </a:lnSpc>
            </a:pPr>
            <a:r>
              <a:rPr lang="ja-JP" altLang="en-US" sz="3200" dirty="0">
                <a:latin typeface="HGSｺﾞｼｯｸM" panose="020B0600000000000000" pitchFamily="50" charset="-128"/>
                <a:ea typeface="HGSｺﾞｼｯｸM" panose="020B0600000000000000" pitchFamily="50" charset="-128"/>
              </a:rPr>
              <a:t>３．前審議会でのご意見</a:t>
            </a:r>
            <a:endParaRPr lang="en-US" altLang="ja-JP" sz="3200" dirty="0">
              <a:latin typeface="HGSｺﾞｼｯｸM" panose="020B0600000000000000" pitchFamily="50" charset="-128"/>
              <a:ea typeface="HGSｺﾞｼｯｸM" panose="020B0600000000000000" pitchFamily="50" charset="-128"/>
            </a:endParaRPr>
          </a:p>
          <a:p>
            <a:pPr>
              <a:lnSpc>
                <a:spcPts val="4900"/>
              </a:lnSpc>
            </a:pPr>
            <a:r>
              <a:rPr lang="ja-JP" altLang="en-US" sz="3200" dirty="0">
                <a:latin typeface="HGSｺﾞｼｯｸM" panose="020B0600000000000000" pitchFamily="50" charset="-128"/>
                <a:ea typeface="HGSｺﾞｼｯｸM" panose="020B0600000000000000" pitchFamily="50" charset="-128"/>
              </a:rPr>
              <a:t>４．今年度の検討内容</a:t>
            </a:r>
            <a:endParaRPr lang="en-US" altLang="ja-JP" sz="3200" dirty="0">
              <a:latin typeface="HGSｺﾞｼｯｸM" panose="020B0600000000000000" pitchFamily="50" charset="-128"/>
              <a:ea typeface="HGSｺﾞｼｯｸM" panose="020B0600000000000000" pitchFamily="50" charset="-128"/>
            </a:endParaRPr>
          </a:p>
          <a:p>
            <a:pPr>
              <a:lnSpc>
                <a:spcPts val="4900"/>
              </a:lnSpc>
            </a:pPr>
            <a:r>
              <a:rPr lang="ja-JP" altLang="en-US" sz="3200" dirty="0">
                <a:latin typeface="HGSｺﾞｼｯｸM" panose="020B0600000000000000" pitchFamily="50" charset="-128"/>
                <a:ea typeface="HGSｺﾞｼｯｸM" panose="020B0600000000000000" pitchFamily="50" charset="-128"/>
              </a:rPr>
              <a:t>５．まとめ</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107915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５．まとめ</a:t>
            </a:r>
          </a:p>
        </p:txBody>
      </p:sp>
      <p:sp>
        <p:nvSpPr>
          <p:cNvPr id="4" name="スライド番号プレースホルダー 3"/>
          <p:cNvSpPr>
            <a:spLocks noGrp="1"/>
          </p:cNvSpPr>
          <p:nvPr>
            <p:ph type="sldNum" sz="quarter" idx="12"/>
          </p:nvPr>
        </p:nvSpPr>
        <p:spPr>
          <a:xfrm>
            <a:off x="612648" y="6375608"/>
            <a:ext cx="1981200" cy="365760"/>
          </a:xfrm>
        </p:spPr>
        <p:txBody>
          <a:bodyPr/>
          <a:lstStyle/>
          <a:p>
            <a:fld id="{40F85341-AB73-4280-8395-A80C95690EE8}" type="slidenum">
              <a:rPr kumimoji="1" lang="ja-JP" altLang="en-US" smtClean="0"/>
              <a:t>20</a:t>
            </a:fld>
            <a:endParaRPr kumimoji="1" lang="ja-JP" altLang="en-US"/>
          </a:p>
        </p:txBody>
      </p:sp>
      <p:sp>
        <p:nvSpPr>
          <p:cNvPr id="7" name="テキスト ボックス 6"/>
          <p:cNvSpPr txBox="1"/>
          <p:nvPr/>
        </p:nvSpPr>
        <p:spPr>
          <a:xfrm>
            <a:off x="755576" y="2206605"/>
            <a:ext cx="6552728" cy="73866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あり方検討の具体的な進め方など</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正方形/長方形 8"/>
          <p:cNvSpPr/>
          <p:nvPr/>
        </p:nvSpPr>
        <p:spPr>
          <a:xfrm>
            <a:off x="467544" y="1556792"/>
            <a:ext cx="4134465" cy="523220"/>
          </a:xfrm>
          <a:prstGeom prst="rect">
            <a:avLst/>
          </a:prstGeom>
        </p:spPr>
        <p:txBody>
          <a:bodyPr wrap="none">
            <a:spAutoFit/>
          </a:bodyPr>
          <a:lstStyle/>
          <a:p>
            <a:r>
              <a:rPr lang="ja-JP" altLang="en-US" sz="2800" u="sng" dirty="0">
                <a:latin typeface="HGSｺﾞｼｯｸM" panose="020B0600000000000000" pitchFamily="50" charset="-128"/>
                <a:ea typeface="HGSｺﾞｼｯｸM" panose="020B0600000000000000" pitchFamily="50" charset="-128"/>
                <a:cs typeface="Meiryo UI" panose="020B0604030504040204" pitchFamily="50" charset="-128"/>
              </a:rPr>
              <a:t>○審議いただきたい内容</a:t>
            </a:r>
            <a:endParaRPr lang="en-US" altLang="ja-JP" sz="2800" u="sng"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123227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5" name="タイトル 1"/>
          <p:cNvSpPr>
            <a:spLocks noGrp="1"/>
          </p:cNvSpPr>
          <p:nvPr>
            <p:ph type="title"/>
          </p:nvPr>
        </p:nvSpPr>
        <p:spPr>
          <a:xfrm>
            <a:off x="230832" y="21514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５．成果の活用目的</a:t>
            </a:r>
          </a:p>
        </p:txBody>
      </p:sp>
      <p:sp>
        <p:nvSpPr>
          <p:cNvPr id="7" name="正方形/長方形 6"/>
          <p:cNvSpPr/>
          <p:nvPr/>
        </p:nvSpPr>
        <p:spPr>
          <a:xfrm>
            <a:off x="760877" y="1332051"/>
            <a:ext cx="7627547" cy="4401205"/>
          </a:xfrm>
          <a:prstGeom prst="rect">
            <a:avLst/>
          </a:prstGeom>
        </p:spPr>
        <p:txBody>
          <a:bodyPr wrap="square">
            <a:spAutoFit/>
          </a:bodyPr>
          <a:lstStyle/>
          <a:p>
            <a:pPr>
              <a:lnSpc>
                <a:spcPct val="200000"/>
              </a:lnSpc>
            </a:pPr>
            <a:r>
              <a:rPr lang="ja-JP" altLang="en-US" sz="2800" dirty="0">
                <a:latin typeface="HGSｺﾞｼｯｸM" panose="020B0600000000000000" pitchFamily="50" charset="-128"/>
                <a:ea typeface="HGSｺﾞｼｯｸM" panose="020B0600000000000000" pitchFamily="50" charset="-128"/>
              </a:rPr>
              <a:t>　鉄道や高速道路が近接する</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大幹線道路の橋梁は、他線に比べ特に</a:t>
            </a:r>
            <a:r>
              <a:rPr lang="ja-JP" altLang="en-US" sz="28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社会的損失が</a:t>
            </a:r>
            <a:r>
              <a:rPr lang="en-US" altLang="ja-JP" sz="28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LCC</a:t>
            </a:r>
            <a:r>
              <a:rPr lang="ja-JP" altLang="en-US" sz="28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に大きな影響を与える</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ことから、本業務により代表的な事例を検討し、今後の更新、維持管理について一定の方向性示す。</a:t>
            </a:r>
            <a:endParaRPr lang="ja-JP" altLang="en-US" sz="2800" dirty="0"/>
          </a:p>
        </p:txBody>
      </p:sp>
      <p:sp>
        <p:nvSpPr>
          <p:cNvPr id="6"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3599418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5" name="コンテンツ プレースホルダー 4"/>
          <p:cNvSpPr>
            <a:spLocks noGrp="1"/>
          </p:cNvSpPr>
          <p:nvPr>
            <p:ph sz="quarter" idx="1"/>
          </p:nvPr>
        </p:nvSpPr>
        <p:spPr>
          <a:xfrm>
            <a:off x="457200" y="1219200"/>
            <a:ext cx="8229600" cy="4946104"/>
          </a:xfrm>
        </p:spPr>
        <p:txBody>
          <a:bodyPr>
            <a:normAutofit fontScale="92500"/>
          </a:bodyPr>
          <a:lstStyle/>
          <a:p>
            <a:pPr marL="0" indent="0">
              <a:lnSpc>
                <a:spcPct val="210000"/>
              </a:lnSpc>
              <a:buNone/>
            </a:pPr>
            <a:r>
              <a:rPr lang="ja-JP" altLang="en-US" sz="3200" dirty="0"/>
              <a:t>　</a:t>
            </a:r>
            <a:r>
              <a:rPr lang="ja-JP" altLang="en-US" sz="3200" dirty="0">
                <a:latin typeface="HGPｺﾞｼｯｸM" panose="020B0600000000000000" pitchFamily="50" charset="-128"/>
                <a:ea typeface="HGPｺﾞｼｯｸM" panose="020B0600000000000000" pitchFamily="50" charset="-128"/>
              </a:rPr>
              <a:t>都市部の大幹線道路における橋梁更新において、は、構造・工法・コスト比較や、更新期間中の社会的影響（損失）、などの観点から総合的に評価を行い、更新の可否を見極めることにより、何れ訪れる大量更新時代に向けて体制を整える。</a:t>
            </a:r>
          </a:p>
        </p:txBody>
      </p:sp>
      <p:sp>
        <p:nvSpPr>
          <p:cNvPr id="7" name="タイトル 1"/>
          <p:cNvSpPr>
            <a:spLocks noGrp="1"/>
          </p:cNvSpPr>
          <p:nvPr>
            <p:ph type="title"/>
          </p:nvPr>
        </p:nvSpPr>
        <p:spPr>
          <a:xfrm>
            <a:off x="230832" y="21514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３．</a:t>
            </a:r>
            <a:r>
              <a:rPr lang="ja-JP" altLang="en-US" dirty="0">
                <a:solidFill>
                  <a:schemeClr val="tx1"/>
                </a:solidFill>
                <a:latin typeface="+mn-ea"/>
                <a:ea typeface="+mn-ea"/>
              </a:rPr>
              <a:t>検討における最終目標</a:t>
            </a:r>
          </a:p>
        </p:txBody>
      </p:sp>
    </p:spTree>
    <p:extLst>
      <p:ext uri="{BB962C8B-B14F-4D97-AF65-F5344CB8AC3E}">
        <p14:creationId xmlns:p14="http://schemas.microsoft.com/office/powerpoint/2010/main" val="3664203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000" dirty="0">
                <a:latin typeface="+mn-ea"/>
                <a:ea typeface="+mn-ea"/>
              </a:rPr>
              <a:t>目　　的</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sp>
        <p:nvSpPr>
          <p:cNvPr id="5" name="コンテンツ プレースホルダー 4"/>
          <p:cNvSpPr>
            <a:spLocks noGrp="1"/>
          </p:cNvSpPr>
          <p:nvPr>
            <p:ph sz="quarter" idx="1"/>
          </p:nvPr>
        </p:nvSpPr>
        <p:spPr>
          <a:xfrm>
            <a:off x="457200" y="1219200"/>
            <a:ext cx="8229600" cy="4154016"/>
          </a:xfrm>
        </p:spPr>
        <p:txBody>
          <a:bodyPr>
            <a:normAutofit fontScale="92500"/>
          </a:bodyPr>
          <a:lstStyle/>
          <a:p>
            <a:pPr>
              <a:lnSpc>
                <a:spcPct val="200000"/>
              </a:lnSpc>
            </a:pPr>
            <a:r>
              <a:rPr kumimoji="1" lang="ja-JP" altLang="en-US" sz="3200" dirty="0"/>
              <a:t>　社会的影響度の大きい路線にかかる橋梁について、将来に負担を残さないためには、どうしていくか等、詳細な調査、検討を実施し、最適な維持管理・更新方法等</a:t>
            </a:r>
            <a:r>
              <a:rPr kumimoji="1" lang="ja-JP" altLang="en-US" sz="3200" dirty="0" err="1"/>
              <a:t>のを</a:t>
            </a:r>
            <a:r>
              <a:rPr kumimoji="1" lang="ja-JP" altLang="en-US" sz="3200" dirty="0"/>
              <a:t>明らかにする。</a:t>
            </a:r>
          </a:p>
        </p:txBody>
      </p:sp>
      <p:sp>
        <p:nvSpPr>
          <p:cNvPr id="6" name="テキスト ボックス 5"/>
          <p:cNvSpPr txBox="1"/>
          <p:nvPr/>
        </p:nvSpPr>
        <p:spPr>
          <a:xfrm>
            <a:off x="4644008" y="5643627"/>
            <a:ext cx="40174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b="1" dirty="0"/>
              <a:t>大阪府都市基盤施設長寿命化計画より</a:t>
            </a:r>
          </a:p>
        </p:txBody>
      </p:sp>
    </p:spTree>
    <p:extLst>
      <p:ext uri="{BB962C8B-B14F-4D97-AF65-F5344CB8AC3E}">
        <p14:creationId xmlns:p14="http://schemas.microsoft.com/office/powerpoint/2010/main" val="2923343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１．検討課題</a:t>
            </a:r>
          </a:p>
        </p:txBody>
      </p:sp>
      <p:sp>
        <p:nvSpPr>
          <p:cNvPr id="13" name="テキスト ボックス 12"/>
          <p:cNvSpPr txBox="1"/>
          <p:nvPr/>
        </p:nvSpPr>
        <p:spPr>
          <a:xfrm>
            <a:off x="251520" y="1192684"/>
            <a:ext cx="7776862" cy="2308324"/>
          </a:xfrm>
          <a:prstGeom prst="rect">
            <a:avLst/>
          </a:prstGeom>
          <a:noFill/>
        </p:spPr>
        <p:txBody>
          <a:bodyPr wrap="square" rtlCol="0">
            <a:spAutoFit/>
          </a:bodyPr>
          <a:lstStyle/>
          <a:p>
            <a:pPr marL="536575" indent="-536575"/>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○大阪中央環状線や国道</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423</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号などの大幹線道路は、大阪の大動脈であり担う役割が大きい</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6575" indent="-536575"/>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○現況の道路ネットワークに代替え機能を有する迂回路がない</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○鉄道や高速道路等近接構造物</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○工事期間中は長期にわたり通行止等規制が必要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 name="下矢印 4"/>
          <p:cNvSpPr/>
          <p:nvPr/>
        </p:nvSpPr>
        <p:spPr>
          <a:xfrm>
            <a:off x="1835696" y="3455458"/>
            <a:ext cx="2448272" cy="549606"/>
          </a:xfrm>
          <a:prstGeom prst="downArrow">
            <a:avLst>
              <a:gd name="adj1" fmla="val 50000"/>
              <a:gd name="adj2" fmla="val 60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9552" y="4005064"/>
            <a:ext cx="4896544" cy="2308324"/>
          </a:xfrm>
          <a:prstGeom prst="rect">
            <a:avLst/>
          </a:prstGeom>
          <a:noFill/>
        </p:spPr>
        <p:txBody>
          <a:bodyPr wrap="square" rtlCol="0">
            <a:spAutoFit/>
          </a:bodyPr>
          <a:lstStyle/>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○社会的影響度の大きい大幹線道路の橋梁について、将来に負担を残さないため、</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維持管理・更新のあり方の見極めが必要</a:t>
            </a:r>
            <a:endParaRPr lang="en-US" altLang="ja-JP"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○橋梁更新の</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最終判定フローにおける詳細な評価</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が必要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10" name="正方形/長方形 9"/>
          <p:cNvSpPr/>
          <p:nvPr/>
        </p:nvSpPr>
        <p:spPr>
          <a:xfrm>
            <a:off x="5868144" y="6042774"/>
            <a:ext cx="2571538" cy="338554"/>
          </a:xfrm>
          <a:prstGeom prst="rect">
            <a:avLst/>
          </a:prstGeom>
        </p:spPr>
        <p:txBody>
          <a:bodyPr wrap="none">
            <a:spAutoFit/>
          </a:bodyPr>
          <a:lstStyle/>
          <a:p>
            <a:r>
              <a:rPr lang="ja-JP" altLang="ja-JP" sz="1600" dirty="0"/>
              <a:t>橋梁更新</a:t>
            </a:r>
            <a:r>
              <a:rPr lang="ja-JP" altLang="en-US" sz="1600" dirty="0"/>
              <a:t>の最終</a:t>
            </a:r>
            <a:r>
              <a:rPr lang="ja-JP" altLang="ja-JP" sz="1600" dirty="0"/>
              <a:t>判定フロー</a:t>
            </a:r>
            <a:endParaRPr lang="ja-JP" altLang="en-US" sz="1600" dirty="0"/>
          </a:p>
        </p:txBody>
      </p:sp>
      <p:grpSp>
        <p:nvGrpSpPr>
          <p:cNvPr id="11" name="グループ化 10"/>
          <p:cNvGrpSpPr/>
          <p:nvPr/>
        </p:nvGrpSpPr>
        <p:grpSpPr>
          <a:xfrm>
            <a:off x="5364088" y="3573016"/>
            <a:ext cx="3600400" cy="2685050"/>
            <a:chOff x="5364088" y="3429000"/>
            <a:chExt cx="3600400" cy="2685050"/>
          </a:xfrm>
        </p:grpSpPr>
        <p:sp>
          <p:nvSpPr>
            <p:cNvPr id="8" name="正方形/長方形 7"/>
            <p:cNvSpPr/>
            <p:nvPr/>
          </p:nvSpPr>
          <p:spPr>
            <a:xfrm>
              <a:off x="5364088" y="3429000"/>
              <a:ext cx="3600400" cy="252660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666509"/>
              <a:ext cx="3456383" cy="244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ひし形 6"/>
            <p:cNvSpPr/>
            <p:nvPr/>
          </p:nvSpPr>
          <p:spPr>
            <a:xfrm>
              <a:off x="6228185" y="4077072"/>
              <a:ext cx="2001709" cy="1353638"/>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2778940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２．前回までの検討内容</a:t>
            </a:r>
          </a:p>
        </p:txBody>
      </p:sp>
      <p:graphicFrame>
        <p:nvGraphicFramePr>
          <p:cNvPr id="8" name="表 7"/>
          <p:cNvGraphicFramePr>
            <a:graphicFrameLocks noGrp="1"/>
          </p:cNvGraphicFramePr>
          <p:nvPr>
            <p:extLst>
              <p:ext uri="{D42A27DB-BD31-4B8C-83A1-F6EECF244321}">
                <p14:modId xmlns:p14="http://schemas.microsoft.com/office/powerpoint/2010/main" val="885615216"/>
              </p:ext>
            </p:extLst>
          </p:nvPr>
        </p:nvGraphicFramePr>
        <p:xfrm>
          <a:off x="857885" y="3213760"/>
          <a:ext cx="7428230" cy="2159456"/>
        </p:xfrm>
        <a:graphic>
          <a:graphicData uri="http://schemas.openxmlformats.org/drawingml/2006/table">
            <a:tbl>
              <a:tblPr firstRow="1" firstCol="1" bandRow="1">
                <a:tableStyleId>{616DA210-FB5B-4158-B5E0-FEB733F419BA}</a:tableStyleId>
              </a:tblPr>
              <a:tblGrid>
                <a:gridCol w="2010643">
                  <a:extLst>
                    <a:ext uri="{9D8B030D-6E8A-4147-A177-3AD203B41FA5}">
                      <a16:colId xmlns:a16="http://schemas.microsoft.com/office/drawing/2014/main" xmlns="" val="20000"/>
                    </a:ext>
                  </a:extLst>
                </a:gridCol>
                <a:gridCol w="1775480">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121827">
                  <a:extLst>
                    <a:ext uri="{9D8B030D-6E8A-4147-A177-3AD203B41FA5}">
                      <a16:colId xmlns:a16="http://schemas.microsoft.com/office/drawing/2014/main" xmlns="" val="20004"/>
                    </a:ext>
                  </a:extLst>
                </a:gridCol>
              </a:tblGrid>
              <a:tr h="562353">
                <a:tc>
                  <a:txBody>
                    <a:bodyPr/>
                    <a:lstStyle/>
                    <a:p>
                      <a:pPr algn="ctr"/>
                      <a:r>
                        <a:rPr lang="ja-JP" altLang="en-US" dirty="0"/>
                        <a:t>路線名</a:t>
                      </a:r>
                    </a:p>
                  </a:txBody>
                  <a:tcPr marL="25400" marR="25400" marT="0" marB="0" anchor="ctr"/>
                </a:tc>
                <a:tc>
                  <a:txBody>
                    <a:bodyPr/>
                    <a:lstStyle/>
                    <a:p>
                      <a:pPr marL="0" indent="0" algn="ctr">
                        <a:lnSpc>
                          <a:spcPts val="1800"/>
                        </a:lnSpc>
                        <a:spcAft>
                          <a:spcPts val="0"/>
                        </a:spcAft>
                      </a:pPr>
                      <a:r>
                        <a:rPr lang="ja-JP" sz="1600" dirty="0">
                          <a:effectLst/>
                          <a:latin typeface="+mn-ea"/>
                          <a:ea typeface="+mn-ea"/>
                        </a:rPr>
                        <a:t>橋梁名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橋長（ｍ）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ja-JP" sz="1600" dirty="0">
                          <a:effectLst/>
                          <a:latin typeface="+mn-ea"/>
                          <a:ea typeface="+mn-ea"/>
                        </a:rPr>
                        <a:t>幅員（ｍ）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径間数</a:t>
                      </a:r>
                      <a:endParaRPr lang="ja-JP" sz="1600" dirty="0">
                        <a:effectLst/>
                        <a:latin typeface="+mn-ea"/>
                        <a:ea typeface="+mn-ea"/>
                        <a:cs typeface="Times New Roman" panose="02020603050405020304" pitchFamily="18" charset="0"/>
                      </a:endParaRPr>
                    </a:p>
                  </a:txBody>
                  <a:tcPr marL="25400" marR="25400" marT="0" marB="0" anchor="ctr"/>
                </a:tc>
                <a:extLst>
                  <a:ext uri="{0D108BD9-81ED-4DB2-BD59-A6C34878D82A}">
                    <a16:rowId xmlns:a16="http://schemas.microsoft.com/office/drawing/2014/main" xmlns="" val="10000"/>
                  </a:ext>
                </a:extLst>
              </a:tr>
              <a:tr h="822033">
                <a:tc>
                  <a:txBody>
                    <a:bodyPr/>
                    <a:lstStyle/>
                    <a:p>
                      <a:r>
                        <a:rPr lang="ja-JP" altLang="en-US" dirty="0"/>
                        <a:t>大阪中央環状線</a:t>
                      </a:r>
                    </a:p>
                  </a:txBody>
                  <a:tcPr marL="25400" marR="25400" marT="0" marB="0" anchor="ctr"/>
                </a:tc>
                <a:tc>
                  <a:txBody>
                    <a:bodyPr/>
                    <a:lstStyle/>
                    <a:p>
                      <a:pPr marL="0" indent="0" algn="l">
                        <a:lnSpc>
                          <a:spcPts val="1800"/>
                        </a:lnSpc>
                        <a:spcAft>
                          <a:spcPts val="0"/>
                        </a:spcAft>
                      </a:pPr>
                      <a:r>
                        <a:rPr lang="ja-JP" sz="1600" dirty="0">
                          <a:effectLst/>
                          <a:latin typeface="+mn-ea"/>
                          <a:ea typeface="+mn-ea"/>
                        </a:rPr>
                        <a:t>大日跨道橋（南行）</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202.0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7</a:t>
                      </a:r>
                      <a:r>
                        <a:rPr lang="ja-JP" sz="1600" dirty="0">
                          <a:effectLst/>
                          <a:latin typeface="+mn-ea"/>
                          <a:ea typeface="+mn-ea"/>
                        </a:rPr>
                        <a:t>径間</a:t>
                      </a:r>
                      <a:endParaRPr lang="ja-JP" sz="1600" dirty="0">
                        <a:effectLst/>
                        <a:latin typeface="+mn-ea"/>
                        <a:ea typeface="+mn-ea"/>
                        <a:cs typeface="Times New Roman" panose="02020603050405020304" pitchFamily="18" charset="0"/>
                      </a:endParaRPr>
                    </a:p>
                  </a:txBody>
                  <a:tcPr marL="25400" marR="25400" marT="0" marB="0" anchor="ctr"/>
                </a:tc>
                <a:extLst>
                  <a:ext uri="{0D108BD9-81ED-4DB2-BD59-A6C34878D82A}">
                    <a16:rowId xmlns:a16="http://schemas.microsoft.com/office/drawing/2014/main" xmlns="" val="10001"/>
                  </a:ext>
                </a:extLst>
              </a:tr>
              <a:tr h="775070">
                <a:tc>
                  <a:txBody>
                    <a:bodyPr/>
                    <a:lstStyle/>
                    <a:p>
                      <a:r>
                        <a:rPr lang="ja-JP" altLang="en-US" dirty="0"/>
                        <a:t>国道４２３号</a:t>
                      </a:r>
                    </a:p>
                  </a:txBody>
                  <a:tcPr marL="25400" marR="25400" marT="0" marB="0" anchor="ctr"/>
                </a:tc>
                <a:tc>
                  <a:txBody>
                    <a:bodyPr/>
                    <a:lstStyle/>
                    <a:p>
                      <a:pPr marL="0" indent="0" algn="l">
                        <a:lnSpc>
                          <a:spcPts val="1800"/>
                        </a:lnSpc>
                        <a:spcAft>
                          <a:spcPts val="0"/>
                        </a:spcAft>
                      </a:pPr>
                      <a:r>
                        <a:rPr lang="ja-JP" sz="1600" dirty="0">
                          <a:effectLst/>
                          <a:latin typeface="+mn-ea"/>
                          <a:ea typeface="+mn-ea"/>
                        </a:rPr>
                        <a:t>榎坂高架橋（北行）</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1,594.7</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8.5</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84</a:t>
                      </a:r>
                      <a:r>
                        <a:rPr lang="ja-JP" sz="1600" dirty="0">
                          <a:effectLst/>
                          <a:latin typeface="+mn-ea"/>
                          <a:ea typeface="+mn-ea"/>
                        </a:rPr>
                        <a:t>径間</a:t>
                      </a:r>
                      <a:r>
                        <a:rPr lang="en-US" altLang="ja-JP" sz="1600" baseline="30000" dirty="0">
                          <a:effectLst/>
                          <a:latin typeface="+mn-ea"/>
                          <a:ea typeface="+mn-ea"/>
                        </a:rPr>
                        <a:t>※</a:t>
                      </a:r>
                      <a:endParaRPr lang="ja-JP" sz="1600" baseline="30000" dirty="0">
                        <a:effectLst/>
                        <a:latin typeface="+mn-ea"/>
                        <a:ea typeface="+mn-ea"/>
                        <a:cs typeface="Times New Roman" panose="02020603050405020304" pitchFamily="18" charset="0"/>
                      </a:endParaRPr>
                    </a:p>
                  </a:txBody>
                  <a:tcPr marL="25400" marR="25400" marT="0" marB="0" anchor="ctr"/>
                </a:tc>
                <a:extLst>
                  <a:ext uri="{0D108BD9-81ED-4DB2-BD59-A6C34878D82A}">
                    <a16:rowId xmlns:a16="http://schemas.microsoft.com/office/drawing/2014/main" xmlns="" val="10002"/>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10" name="テキスト ボックス 9"/>
          <p:cNvSpPr txBox="1"/>
          <p:nvPr/>
        </p:nvSpPr>
        <p:spPr>
          <a:xfrm>
            <a:off x="755576" y="1652607"/>
            <a:ext cx="8144175" cy="1200329"/>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大幹線道路の２橋が更新検討</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t>　○モノレールや高速道路が隣接する幹線道路の跨道橋</a:t>
            </a:r>
            <a:endParaRPr lang="en-US" altLang="ja-JP" sz="2400" dirty="0"/>
          </a:p>
          <a:p>
            <a:r>
              <a:rPr lang="ja-JP" altLang="en-US" sz="2400" dirty="0"/>
              <a:t>　○鉄道と並行する高架橋</a:t>
            </a:r>
            <a:endParaRPr lang="en-US" altLang="ja-JP" sz="2400" dirty="0"/>
          </a:p>
        </p:txBody>
      </p:sp>
      <p:sp>
        <p:nvSpPr>
          <p:cNvPr id="9" name="テキスト ボックス 8"/>
          <p:cNvSpPr txBox="1"/>
          <p:nvPr/>
        </p:nvSpPr>
        <p:spPr>
          <a:xfrm>
            <a:off x="6228184" y="5373216"/>
            <a:ext cx="2520280" cy="307777"/>
          </a:xfrm>
          <a:prstGeom prst="rect">
            <a:avLst/>
          </a:prstGeom>
          <a:noFill/>
        </p:spPr>
        <p:txBody>
          <a:bodyPr wrap="square" rtlCol="0">
            <a:spAutoFit/>
          </a:bodyPr>
          <a:lstStyle/>
          <a:p>
            <a:r>
              <a:rPr lang="en-US" altLang="ja-JP" sz="1400" dirty="0"/>
              <a:t>※</a:t>
            </a:r>
            <a:r>
              <a:rPr lang="ja-JP" altLang="en-US" sz="1400" dirty="0"/>
              <a:t>このうち一部径間で検討</a:t>
            </a:r>
            <a:endParaRPr lang="en-US" altLang="ja-JP" sz="1400" dirty="0"/>
          </a:p>
        </p:txBody>
      </p:sp>
      <p:sp>
        <p:nvSpPr>
          <p:cNvPr id="13"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117104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a:solidFill>
                  <a:schemeClr val="tx1"/>
                </a:solidFill>
                <a:latin typeface="HGSｺﾞｼｯｸM" panose="020B0600000000000000" pitchFamily="50" charset="-128"/>
                <a:ea typeface="HGSｺﾞｼｯｸM" panose="020B0600000000000000" pitchFamily="50" charset="-128"/>
              </a:rPr>
              <a:t>２．前回までの検討概要</a:t>
            </a:r>
          </a:p>
        </p:txBody>
      </p:sp>
      <p:sp>
        <p:nvSpPr>
          <p:cNvPr id="8" name="テキスト ボックス 7"/>
          <p:cNvSpPr txBox="1"/>
          <p:nvPr/>
        </p:nvSpPr>
        <p:spPr>
          <a:xfrm>
            <a:off x="611560" y="1251917"/>
            <a:ext cx="7488832" cy="523220"/>
          </a:xfrm>
          <a:prstGeom prst="rect">
            <a:avLst/>
          </a:prstGeom>
          <a:noFill/>
        </p:spPr>
        <p:txBody>
          <a:bodyPr wrap="square" rtlCol="0">
            <a:spAutoFit/>
          </a:bodyPr>
          <a:lstStyle/>
          <a:p>
            <a:r>
              <a:rPr lang="ja-JP" altLang="en-US" sz="2800" dirty="0">
                <a:latin typeface="HGSｺﾞｼｯｸM" panose="020B0600000000000000" pitchFamily="50" charset="-128"/>
                <a:ea typeface="HGSｺﾞｼｯｸM" panose="020B0600000000000000" pitchFamily="50" charset="-128"/>
              </a:rPr>
              <a:t>○検討結果</a:t>
            </a:r>
          </a:p>
        </p:txBody>
      </p:sp>
      <p:sp>
        <p:nvSpPr>
          <p:cNvPr id="9" name="テキスト ボックス 12"/>
          <p:cNvSpPr txBox="1">
            <a:spLocks noChangeArrowheads="1"/>
          </p:cNvSpPr>
          <p:nvPr/>
        </p:nvSpPr>
        <p:spPr bwMode="auto">
          <a:xfrm>
            <a:off x="814137" y="1847401"/>
            <a:ext cx="7993063" cy="3046988"/>
          </a:xfrm>
          <a:prstGeom prst="rect">
            <a:avLst/>
          </a:prstGeom>
          <a:solidFill>
            <a:schemeClr val="accent4">
              <a:lumMod val="60000"/>
              <a:lumOff val="40000"/>
            </a:schemeClr>
          </a:solidFill>
          <a:ln>
            <a:solidFill>
              <a:schemeClr val="tx1"/>
            </a:solidFill>
            <a:prstDash val="dash"/>
          </a:ln>
          <a:extLst/>
        </p:spPr>
        <p:txBody>
          <a:bodyPr>
            <a:spAutoFit/>
          </a:bodyPr>
          <a:lstStyle>
            <a:lvl1pPr marL="457200" indent="-457200">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1989138" indent="-765175">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3059113" indent="-609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4284663" indent="-612775">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5508625" indent="-611188">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59658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64230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68802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7337425" indent="-611188"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400" u="sng" dirty="0">
                <a:latin typeface="HGSｺﾞｼｯｸM" panose="020B0600000000000000" pitchFamily="50" charset="-128"/>
                <a:ea typeface="HGSｺﾞｼｯｸM" panose="020B0600000000000000" pitchFamily="50" charset="-128"/>
                <a:cs typeface="Meiryo UI" panose="020B0604030504040204" pitchFamily="50" charset="-128"/>
              </a:rPr>
              <a:t>平成２７年度における検討</a:t>
            </a:r>
            <a:endParaRPr lang="en-US" altLang="ja-JP" sz="2400" u="sng"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○橋梁更新の最終判定を行うため、</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架橋位置毎に考　</a:t>
            </a:r>
            <a:endParaRPr lang="en-US" altLang="ja-JP"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r>
              <a:rPr lang="ja-JP" altLang="en-US" sz="24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b="1" u="sng" dirty="0" err="1">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慮すべき</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要因を検討</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標準的な条件（跨道橋）におけるケーススタディ</a:t>
            </a:r>
            <a:endParaRPr lang="en-US" altLang="ja-JP"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迂回路（交通流の確保）、規制期間（影響期間）、　</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費用等の視点で</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施工方法を複数案検討</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1" hangingPunct="1">
              <a:spcBef>
                <a:spcPct val="0"/>
              </a:spcBef>
              <a:buFontTx/>
              <a:buNone/>
            </a:pP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89384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en-US" altLang="ja-JP" dirty="0">
                <a:latin typeface="HGSｺﾞｼｯｸM" panose="020B0600000000000000" pitchFamily="50" charset="-128"/>
                <a:ea typeface="HGSｺﾞｼｯｸM" panose="020B0600000000000000" pitchFamily="50" charset="-128"/>
              </a:rPr>
              <a:t>2-1.</a:t>
            </a:r>
            <a:r>
              <a:rPr lang="ja-JP" altLang="en-US" dirty="0">
                <a:latin typeface="HGSｺﾞｼｯｸM" panose="020B0600000000000000" pitchFamily="50" charset="-128"/>
                <a:ea typeface="HGSｺﾞｼｯｸM" panose="020B0600000000000000" pitchFamily="50" charset="-128"/>
              </a:rPr>
              <a:t>大日跨道橋の更新検討</a:t>
            </a:r>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１）大日跨道橋（大阪中央環状線）の概要</a:t>
            </a:r>
          </a:p>
        </p:txBody>
      </p:sp>
      <p:pic>
        <p:nvPicPr>
          <p:cNvPr id="8" name="図 7"/>
          <p:cNvPicPr>
            <a:picLocks noChangeAspect="1"/>
          </p:cNvPicPr>
          <p:nvPr/>
        </p:nvPicPr>
        <p:blipFill rotWithShape="1">
          <a:blip r:embed="rId3"/>
          <a:srcRect b="3272"/>
          <a:stretch/>
        </p:blipFill>
        <p:spPr>
          <a:xfrm>
            <a:off x="611560" y="2381010"/>
            <a:ext cx="2880000" cy="3869425"/>
          </a:xfrm>
          <a:prstGeom prst="rect">
            <a:avLst/>
          </a:prstGeom>
        </p:spPr>
      </p:pic>
      <p:sp>
        <p:nvSpPr>
          <p:cNvPr id="9" name="円/楕円 8"/>
          <p:cNvSpPr/>
          <p:nvPr/>
        </p:nvSpPr>
        <p:spPr>
          <a:xfrm>
            <a:off x="2627784" y="405530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1640" y="3040728"/>
            <a:ext cx="1656184" cy="369332"/>
          </a:xfrm>
          <a:prstGeom prst="rect">
            <a:avLst/>
          </a:prstGeom>
          <a:noFill/>
        </p:spPr>
        <p:txBody>
          <a:bodyPr wrap="square" rtlCol="0">
            <a:spAutoFit/>
          </a:bodyPr>
          <a:lstStyle/>
          <a:p>
            <a:r>
              <a:rPr kumimoji="1" lang="ja-JP" altLang="en-US" dirty="0">
                <a:solidFill>
                  <a:srgbClr val="FF0000"/>
                </a:solidFill>
                <a:effectLst>
                  <a:outerShdw blurRad="38100" dist="38100" dir="2700000" algn="tl">
                    <a:srgbClr val="000000">
                      <a:alpha val="43137"/>
                    </a:srgbClr>
                  </a:outerShdw>
                </a:effectLst>
              </a:rPr>
              <a:t>大日跨道橋</a:t>
            </a:r>
          </a:p>
        </p:txBody>
      </p:sp>
      <p:cxnSp>
        <p:nvCxnSpPr>
          <p:cNvPr id="5" name="直線コネクタ 4"/>
          <p:cNvCxnSpPr>
            <a:endCxn id="9" idx="6"/>
          </p:cNvCxnSpPr>
          <p:nvPr/>
        </p:nvCxnSpPr>
        <p:spPr>
          <a:xfrm>
            <a:off x="2159732" y="3410060"/>
            <a:ext cx="540060" cy="6812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2052673027"/>
              </p:ext>
            </p:extLst>
          </p:nvPr>
        </p:nvGraphicFramePr>
        <p:xfrm>
          <a:off x="971599" y="1700808"/>
          <a:ext cx="7560841" cy="457200"/>
        </p:xfrm>
        <a:graphic>
          <a:graphicData uri="http://schemas.openxmlformats.org/drawingml/2006/table">
            <a:tbl>
              <a:tblPr firstRow="1" firstCol="1" bandRow="1">
                <a:tableStyleId>{616DA210-FB5B-4158-B5E0-FEB733F419BA}</a:tableStyleId>
              </a:tblPr>
              <a:tblGrid>
                <a:gridCol w="1236138">
                  <a:extLst>
                    <a:ext uri="{9D8B030D-6E8A-4147-A177-3AD203B41FA5}">
                      <a16:colId xmlns:a16="http://schemas.microsoft.com/office/drawing/2014/main" xmlns="" val="20000"/>
                    </a:ext>
                  </a:extLst>
                </a:gridCol>
                <a:gridCol w="1153728">
                  <a:extLst>
                    <a:ext uri="{9D8B030D-6E8A-4147-A177-3AD203B41FA5}">
                      <a16:colId xmlns:a16="http://schemas.microsoft.com/office/drawing/2014/main" xmlns="" val="20001"/>
                    </a:ext>
                  </a:extLst>
                </a:gridCol>
                <a:gridCol w="1153728">
                  <a:extLst>
                    <a:ext uri="{9D8B030D-6E8A-4147-A177-3AD203B41FA5}">
                      <a16:colId xmlns:a16="http://schemas.microsoft.com/office/drawing/2014/main" xmlns="" val="20002"/>
                    </a:ext>
                  </a:extLst>
                </a:gridCol>
                <a:gridCol w="1280943">
                  <a:extLst>
                    <a:ext uri="{9D8B030D-6E8A-4147-A177-3AD203B41FA5}">
                      <a16:colId xmlns:a16="http://schemas.microsoft.com/office/drawing/2014/main" xmlns="" val="20003"/>
                    </a:ext>
                  </a:extLst>
                </a:gridCol>
                <a:gridCol w="2736304">
                  <a:extLst>
                    <a:ext uri="{9D8B030D-6E8A-4147-A177-3AD203B41FA5}">
                      <a16:colId xmlns:a16="http://schemas.microsoft.com/office/drawing/2014/main" xmlns="" val="20004"/>
                    </a:ext>
                  </a:extLst>
                </a:gridCol>
              </a:tblGrid>
              <a:tr h="194091">
                <a:tc>
                  <a:txBody>
                    <a:bodyPr/>
                    <a:lstStyle/>
                    <a:p>
                      <a:pPr marL="0" indent="0" algn="ctr">
                        <a:lnSpc>
                          <a:spcPts val="1800"/>
                        </a:lnSpc>
                        <a:spcAft>
                          <a:spcPts val="0"/>
                        </a:spcAft>
                      </a:pPr>
                      <a:r>
                        <a:rPr lang="ja-JP" sz="1600" dirty="0">
                          <a:effectLst/>
                          <a:latin typeface="+mn-ea"/>
                          <a:ea typeface="+mn-ea"/>
                        </a:rPr>
                        <a:t>橋長（ｍ）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ja-JP" sz="1600" dirty="0">
                          <a:effectLst/>
                          <a:latin typeface="+mn-ea"/>
                          <a:ea typeface="+mn-ea"/>
                        </a:rPr>
                        <a:t>幅員（ｍ）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径間数</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a:effectLst/>
                          <a:latin typeface="+mn-ea"/>
                          <a:ea typeface="+mn-ea"/>
                          <a:cs typeface="+mn-cs"/>
                        </a:rPr>
                        <a:t>架設年次</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a:effectLst/>
                          <a:latin typeface="+mn-ea"/>
                          <a:ea typeface="+mn-ea"/>
                          <a:cs typeface="Times New Roman" panose="02020603050405020304" pitchFamily="18" charset="0"/>
                        </a:rPr>
                        <a:t>交通量（日あたり）</a:t>
                      </a: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165326">
                <a:tc>
                  <a:txBody>
                    <a:bodyPr/>
                    <a:lstStyle/>
                    <a:p>
                      <a:pPr marL="0" indent="0" algn="ctr">
                        <a:lnSpc>
                          <a:spcPts val="1800"/>
                        </a:lnSpc>
                        <a:spcAft>
                          <a:spcPts val="0"/>
                        </a:spcAft>
                      </a:pPr>
                      <a:r>
                        <a:rPr lang="en-US" sz="1600" dirty="0">
                          <a:effectLst/>
                          <a:latin typeface="+mn-ea"/>
                          <a:ea typeface="+mn-ea"/>
                        </a:rPr>
                        <a:t>202.0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7</a:t>
                      </a:r>
                      <a:r>
                        <a:rPr lang="ja-JP" sz="1600" dirty="0">
                          <a:effectLst/>
                          <a:latin typeface="+mn-ea"/>
                          <a:ea typeface="+mn-ea"/>
                        </a:rPr>
                        <a:t>径間</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a:effectLst/>
                          <a:latin typeface="+mn-ea"/>
                          <a:ea typeface="+mn-ea"/>
                          <a:cs typeface="+mn-cs"/>
                        </a:rPr>
                        <a:t>昭和</a:t>
                      </a:r>
                      <a:r>
                        <a:rPr lang="en-US" altLang="ja-JP" sz="1600" dirty="0">
                          <a:effectLst/>
                          <a:latin typeface="+mn-ea"/>
                          <a:ea typeface="+mn-ea"/>
                          <a:cs typeface="+mn-cs"/>
                        </a:rPr>
                        <a:t>40</a:t>
                      </a:r>
                      <a:r>
                        <a:rPr lang="ja-JP" altLang="en-US" sz="1600" dirty="0">
                          <a:effectLst/>
                          <a:latin typeface="+mn-ea"/>
                          <a:ea typeface="+mn-ea"/>
                          <a:cs typeface="+mn-cs"/>
                        </a:rPr>
                        <a:t>年</a:t>
                      </a:r>
                      <a:endParaRPr lang="ja-JP" alt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altLang="ja-JP" sz="1600" dirty="0">
                          <a:effectLst/>
                          <a:latin typeface="+mn-ea"/>
                          <a:ea typeface="+mn-ea"/>
                          <a:cs typeface="Times New Roman" panose="02020603050405020304" pitchFamily="18" charset="0"/>
                        </a:rPr>
                        <a:t>94</a:t>
                      </a:r>
                      <a:r>
                        <a:rPr lang="ja-JP" altLang="en-US" sz="1600" dirty="0">
                          <a:effectLst/>
                          <a:latin typeface="+mn-ea"/>
                          <a:ea typeface="+mn-ea"/>
                          <a:cs typeface="Times New Roman" panose="02020603050405020304" pitchFamily="18" charset="0"/>
                        </a:rPr>
                        <a:t>千台（大型車混入率</a:t>
                      </a:r>
                      <a:r>
                        <a:rPr lang="en-US" altLang="ja-JP" sz="1600" dirty="0">
                          <a:effectLst/>
                          <a:latin typeface="+mn-ea"/>
                          <a:ea typeface="+mn-ea"/>
                          <a:cs typeface="Times New Roman" panose="02020603050405020304" pitchFamily="18" charset="0"/>
                        </a:rPr>
                        <a:t>26.1%</a:t>
                      </a:r>
                      <a:r>
                        <a:rPr lang="ja-JP" altLang="en-US" sz="1600" dirty="0">
                          <a:effectLst/>
                          <a:latin typeface="+mn-ea"/>
                          <a:ea typeface="+mn-ea"/>
                          <a:cs typeface="Times New Roman" panose="02020603050405020304" pitchFamily="18" charset="0"/>
                        </a:rPr>
                        <a:t>）</a:t>
                      </a:r>
                      <a:endParaRPr lang="ja-JP" alt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bl>
          </a:graphicData>
        </a:graphic>
      </p:graphicFrame>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22" name="正方形/長方形 21"/>
          <p:cNvSpPr/>
          <p:nvPr/>
        </p:nvSpPr>
        <p:spPr>
          <a:xfrm>
            <a:off x="3457713" y="6105745"/>
            <a:ext cx="4844596" cy="276999"/>
          </a:xfrm>
          <a:prstGeom prst="rect">
            <a:avLst/>
          </a:prstGeom>
        </p:spPr>
        <p:txBody>
          <a:bodyPr wrap="none">
            <a:spAutoFit/>
          </a:bodyPr>
          <a:lstStyle/>
          <a:p>
            <a:r>
              <a:rPr lang="ja-JP" altLang="en-US" sz="1200" dirty="0"/>
              <a:t>「地図・空中写真閲覧サービスデータ」（国土地理院）をもとに大阪府作成</a:t>
            </a:r>
          </a:p>
        </p:txBody>
      </p:sp>
      <p:grpSp>
        <p:nvGrpSpPr>
          <p:cNvPr id="4" name="グループ化 3"/>
          <p:cNvGrpSpPr/>
          <p:nvPr/>
        </p:nvGrpSpPr>
        <p:grpSpPr>
          <a:xfrm>
            <a:off x="3437001" y="2381010"/>
            <a:ext cx="4951423" cy="3885129"/>
            <a:chOff x="7298774" y="2818918"/>
            <a:chExt cx="3153011" cy="3040745"/>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68" r="25315"/>
            <a:stretch/>
          </p:blipFill>
          <p:spPr bwMode="auto">
            <a:xfrm>
              <a:off x="7333174" y="2924075"/>
              <a:ext cx="3118611" cy="278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円/楕円 16"/>
            <p:cNvSpPr/>
            <p:nvPr/>
          </p:nvSpPr>
          <p:spPr>
            <a:xfrm rot="20206450">
              <a:off x="8993636" y="2818918"/>
              <a:ext cx="624635" cy="3040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線吹き出し 2 (枠付き) 15"/>
            <p:cNvSpPr/>
            <p:nvPr/>
          </p:nvSpPr>
          <p:spPr>
            <a:xfrm>
              <a:off x="7298774" y="3054159"/>
              <a:ext cx="1156861" cy="435233"/>
            </a:xfrm>
            <a:prstGeom prst="borderCallout2">
              <a:avLst>
                <a:gd name="adj1" fmla="val 44649"/>
                <a:gd name="adj2" fmla="val 102799"/>
                <a:gd name="adj3" fmla="val 42549"/>
                <a:gd name="adj4" fmla="val 123141"/>
                <a:gd name="adj5" fmla="val 199834"/>
                <a:gd name="adj6" fmla="val 15526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chemeClr val="tx1"/>
                  </a:solidFill>
                </a:rPr>
                <a:t>大日跨道橋</a:t>
              </a:r>
              <a:endParaRPr kumimoji="1" lang="en-US" altLang="ja-JP" sz="1200" dirty="0">
                <a:solidFill>
                  <a:schemeClr val="tx1"/>
                </a:solidFill>
              </a:endParaRPr>
            </a:p>
            <a:p>
              <a:pPr algn="ctr"/>
              <a:r>
                <a:rPr lang="ja-JP" altLang="en-US" sz="1200" dirty="0">
                  <a:solidFill>
                    <a:schemeClr val="tx1"/>
                  </a:solidFill>
                </a:rPr>
                <a:t>大阪中央環状線</a:t>
              </a:r>
              <a:endParaRPr kumimoji="1" lang="ja-JP" altLang="en-US" sz="1200" dirty="0">
                <a:solidFill>
                  <a:schemeClr val="tx1"/>
                </a:solidFill>
              </a:endParaRPr>
            </a:p>
          </p:txBody>
        </p:sp>
        <p:sp>
          <p:nvSpPr>
            <p:cNvPr id="20" name="線吹き出し 2 (枠付き) 19"/>
            <p:cNvSpPr/>
            <p:nvPr/>
          </p:nvSpPr>
          <p:spPr>
            <a:xfrm>
              <a:off x="7333174" y="4200790"/>
              <a:ext cx="752129" cy="276999"/>
            </a:xfrm>
            <a:prstGeom prst="borderCallout2">
              <a:avLst>
                <a:gd name="adj1" fmla="val 39709"/>
                <a:gd name="adj2" fmla="val 99734"/>
                <a:gd name="adj3" fmla="val 18749"/>
                <a:gd name="adj4" fmla="val 158941"/>
                <a:gd name="adj5" fmla="val 99492"/>
                <a:gd name="adj6" fmla="val 1904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chemeClr val="tx1"/>
                  </a:solidFill>
                </a:rPr>
                <a:t>国道</a:t>
              </a:r>
              <a:r>
                <a:rPr lang="ja-JP" altLang="en-US" sz="1200" dirty="0">
                  <a:solidFill>
                    <a:schemeClr val="tx1"/>
                  </a:solidFill>
                </a:rPr>
                <a:t>１</a:t>
              </a:r>
              <a:r>
                <a:rPr kumimoji="1" lang="ja-JP" altLang="en-US" sz="1200" dirty="0">
                  <a:solidFill>
                    <a:schemeClr val="tx1"/>
                  </a:solidFill>
                </a:rPr>
                <a:t>号</a:t>
              </a:r>
            </a:p>
          </p:txBody>
        </p:sp>
        <p:sp>
          <p:nvSpPr>
            <p:cNvPr id="23" name="線吹き出し 2 (枠付き) 22"/>
            <p:cNvSpPr/>
            <p:nvPr/>
          </p:nvSpPr>
          <p:spPr>
            <a:xfrm>
              <a:off x="8008527" y="5234172"/>
              <a:ext cx="1015781" cy="261140"/>
            </a:xfrm>
            <a:prstGeom prst="borderCallout2">
              <a:avLst>
                <a:gd name="adj1" fmla="val 39709"/>
                <a:gd name="adj2" fmla="val 99734"/>
                <a:gd name="adj3" fmla="val -7450"/>
                <a:gd name="adj4" fmla="val 145841"/>
                <a:gd name="adj5" fmla="val 42743"/>
                <a:gd name="adj6" fmla="val 1602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a:solidFill>
                    <a:schemeClr val="tx1"/>
                  </a:solidFill>
                </a:rPr>
                <a:t>近畿自動車道</a:t>
              </a:r>
              <a:endParaRPr kumimoji="1" lang="ja-JP" altLang="en-US" sz="1200" dirty="0">
                <a:solidFill>
                  <a:schemeClr val="tx1"/>
                </a:solidFill>
              </a:endParaRPr>
            </a:p>
          </p:txBody>
        </p:sp>
        <p:sp>
          <p:nvSpPr>
            <p:cNvPr id="24" name="線吹き出し 2 (枠付き) 23"/>
            <p:cNvSpPr/>
            <p:nvPr/>
          </p:nvSpPr>
          <p:spPr>
            <a:xfrm>
              <a:off x="9319693" y="3006957"/>
              <a:ext cx="1074564" cy="261140"/>
            </a:xfrm>
            <a:prstGeom prst="borderCallout2">
              <a:avLst>
                <a:gd name="adj1" fmla="val 102587"/>
                <a:gd name="adj2" fmla="val 52230"/>
                <a:gd name="adj3" fmla="val 495574"/>
                <a:gd name="adj4" fmla="val 51407"/>
                <a:gd name="adj5" fmla="val 573605"/>
                <a:gd name="adj6" fmla="val 1235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a:solidFill>
                    <a:schemeClr val="tx1"/>
                  </a:solidFill>
                </a:rPr>
                <a:t>モノレール駅舎</a:t>
              </a:r>
            </a:p>
          </p:txBody>
        </p:sp>
      </p:grpSp>
      <p:sp>
        <p:nvSpPr>
          <p:cNvPr id="19"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11535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a:latin typeface="HGSｺﾞｼｯｸM" panose="020B0600000000000000" pitchFamily="50" charset="-128"/>
                <a:ea typeface="HGSｺﾞｼｯｸM" panose="020B0600000000000000" pitchFamily="50" charset="-128"/>
              </a:rPr>
              <a:t>１）</a:t>
            </a:r>
            <a:r>
              <a:rPr lang="ja-JP" altLang="en-US" sz="2400" dirty="0">
                <a:latin typeface="HGSｺﾞｼｯｸM" panose="020B0600000000000000" pitchFamily="50" charset="-128"/>
                <a:ea typeface="HGSｺﾞｼｯｸM" panose="020B0600000000000000" pitchFamily="50" charset="-128"/>
              </a:rPr>
              <a:t>大日跨道橋（大阪中央環状線）の概要</a:t>
            </a:r>
          </a:p>
        </p:txBody>
      </p:sp>
      <p:pic>
        <p:nvPicPr>
          <p:cNvPr id="11" name="図 1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5542" t="7599" r="3189" b="22080"/>
          <a:stretch/>
        </p:blipFill>
        <p:spPr>
          <a:xfrm>
            <a:off x="208704" y="1700808"/>
            <a:ext cx="8827792" cy="4504196"/>
          </a:xfrm>
          <a:prstGeom prst="rect">
            <a:avLst/>
          </a:prstGeom>
        </p:spPr>
      </p:pic>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9" name="タイトル 1"/>
          <p:cNvSpPr>
            <a:spLocks noGrp="1"/>
          </p:cNvSpPr>
          <p:nvPr>
            <p:ph type="title"/>
          </p:nvPr>
        </p:nvSpPr>
        <p:spPr>
          <a:xfrm>
            <a:off x="230188" y="238125"/>
            <a:ext cx="8716962" cy="914400"/>
          </a:xfrm>
        </p:spPr>
        <p:txBody>
          <a:bodyPr>
            <a:normAutofit/>
          </a:bodyPr>
          <a:lstStyle/>
          <a:p>
            <a:r>
              <a:rPr lang="en-US" altLang="ja-JP" dirty="0">
                <a:latin typeface="HGSｺﾞｼｯｸM" panose="020B0600000000000000" pitchFamily="50" charset="-128"/>
                <a:ea typeface="HGSｺﾞｼｯｸM" panose="020B0600000000000000" pitchFamily="50" charset="-128"/>
              </a:rPr>
              <a:t>2-1.</a:t>
            </a:r>
            <a:r>
              <a:rPr lang="ja-JP" altLang="en-US" dirty="0">
                <a:latin typeface="HGSｺﾞｼｯｸM" panose="020B0600000000000000" pitchFamily="50" charset="-128"/>
                <a:ea typeface="HGSｺﾞｼｯｸM" panose="020B0600000000000000" pitchFamily="50" charset="-128"/>
              </a:rPr>
              <a:t>大日跨道橋の更新検討</a:t>
            </a:r>
          </a:p>
        </p:txBody>
      </p:sp>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4183105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１）大日跨道橋（大阪中央環状線）の概要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945" y="1615936"/>
            <a:ext cx="5387975"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8" name="タイトル 1"/>
          <p:cNvSpPr>
            <a:spLocks noGrp="1"/>
          </p:cNvSpPr>
          <p:nvPr>
            <p:ph type="title"/>
          </p:nvPr>
        </p:nvSpPr>
        <p:spPr>
          <a:xfrm>
            <a:off x="230832" y="238054"/>
            <a:ext cx="8716202" cy="914400"/>
          </a:xfrm>
        </p:spPr>
        <p:txBody>
          <a:bodyPr>
            <a:normAutofit/>
          </a:bodyPr>
          <a:lstStyle/>
          <a:p>
            <a:r>
              <a:rPr lang="en-US" altLang="ja-JP" dirty="0">
                <a:latin typeface="HGSｺﾞｼｯｸM" panose="020B0600000000000000" pitchFamily="50" charset="-128"/>
                <a:ea typeface="HGSｺﾞｼｯｸM" panose="020B0600000000000000" pitchFamily="50" charset="-128"/>
              </a:rPr>
              <a:t>2-1.</a:t>
            </a:r>
            <a:r>
              <a:rPr lang="ja-JP" altLang="en-US" dirty="0">
                <a:latin typeface="HGSｺﾞｼｯｸM" panose="020B0600000000000000" pitchFamily="50" charset="-128"/>
                <a:ea typeface="HGSｺﾞｼｯｸM" panose="020B0600000000000000" pitchFamily="50" charset="-128"/>
              </a:rPr>
              <a:t>大日跨道橋の更新検討</a:t>
            </a:r>
          </a:p>
        </p:txBody>
      </p:sp>
      <p:sp>
        <p:nvSpPr>
          <p:cNvPr id="9"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2504526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２）検討条件</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grpSp>
        <p:nvGrpSpPr>
          <p:cNvPr id="10" name="グループ化 9"/>
          <p:cNvGrpSpPr/>
          <p:nvPr/>
        </p:nvGrpSpPr>
        <p:grpSpPr>
          <a:xfrm>
            <a:off x="1763688" y="2564904"/>
            <a:ext cx="6164596" cy="3522626"/>
            <a:chOff x="829652" y="1588150"/>
            <a:chExt cx="3528392" cy="2016224"/>
          </a:xfrm>
        </p:grpSpPr>
        <p:pic>
          <p:nvPicPr>
            <p:cNvPr id="7" name="図 6"/>
            <p:cNvPicPr>
              <a:picLocks noChangeAspect="1"/>
            </p:cNvPicPr>
            <p:nvPr/>
          </p:nvPicPr>
          <p:blipFill rotWithShape="1">
            <a:blip r:embed="rId3"/>
            <a:srcRect l="3759" t="3384" r="5609" b="3384"/>
            <a:stretch/>
          </p:blipFill>
          <p:spPr>
            <a:xfrm>
              <a:off x="829652" y="1588150"/>
              <a:ext cx="3528392" cy="2016224"/>
            </a:xfrm>
            <a:prstGeom prst="rect">
              <a:avLst/>
            </a:prstGeom>
          </p:spPr>
        </p:pic>
        <p:sp>
          <p:nvSpPr>
            <p:cNvPr id="9" name="角丸四角形 8"/>
            <p:cNvSpPr/>
            <p:nvPr/>
          </p:nvSpPr>
          <p:spPr>
            <a:xfrm>
              <a:off x="1587804" y="2340538"/>
              <a:ext cx="1006044" cy="4157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モノレール</a:t>
              </a:r>
            </a:p>
          </p:txBody>
        </p:sp>
        <p:sp>
          <p:nvSpPr>
            <p:cNvPr id="11" name="角丸四角形 10"/>
            <p:cNvSpPr/>
            <p:nvPr/>
          </p:nvSpPr>
          <p:spPr>
            <a:xfrm>
              <a:off x="1965329" y="3137730"/>
              <a:ext cx="1257038" cy="415733"/>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検討橋梁</a:t>
              </a:r>
              <a:endParaRPr kumimoji="1" lang="ja-JP" altLang="en-US" sz="1400" b="1" dirty="0"/>
            </a:p>
          </p:txBody>
        </p:sp>
        <p:sp>
          <p:nvSpPr>
            <p:cNvPr id="12" name="角丸四角形 11"/>
            <p:cNvSpPr/>
            <p:nvPr/>
          </p:nvSpPr>
          <p:spPr>
            <a:xfrm>
              <a:off x="3331895" y="1815979"/>
              <a:ext cx="880065" cy="4157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近畿自動車道</a:t>
              </a:r>
            </a:p>
          </p:txBody>
        </p:sp>
      </p:grpSp>
      <p:sp>
        <p:nvSpPr>
          <p:cNvPr id="14" name="テキスト ボックス 13"/>
          <p:cNvSpPr txBox="1"/>
          <p:nvPr/>
        </p:nvSpPr>
        <p:spPr>
          <a:xfrm>
            <a:off x="639652" y="1603540"/>
            <a:ext cx="6380620" cy="830997"/>
          </a:xfrm>
          <a:prstGeom prst="rect">
            <a:avLst/>
          </a:prstGeom>
          <a:noFill/>
        </p:spPr>
        <p:txBody>
          <a:bodyPr wrap="square" rtlCol="0">
            <a:spAutoFit/>
          </a:bodyPr>
          <a:lstStyle/>
          <a:p>
            <a:r>
              <a:rPr lang="ja-JP" altLang="en-US" sz="2400" dirty="0"/>
              <a:t>○モノレールと近畿自動車道が隣接</a:t>
            </a:r>
            <a:endParaRPr lang="en-US" altLang="ja-JP" sz="2400" dirty="0"/>
          </a:p>
          <a:p>
            <a:r>
              <a:rPr lang="ja-JP" altLang="en-US" sz="2400" dirty="0"/>
              <a:t>○上部工の架け替えを前提</a:t>
            </a:r>
            <a:endParaRPr lang="en-US" altLang="ja-JP" sz="2400" dirty="0"/>
          </a:p>
        </p:txBody>
      </p:sp>
      <p:sp>
        <p:nvSpPr>
          <p:cNvPr id="15" name="タイトル 1"/>
          <p:cNvSpPr>
            <a:spLocks noGrp="1"/>
          </p:cNvSpPr>
          <p:nvPr>
            <p:ph type="title"/>
          </p:nvPr>
        </p:nvSpPr>
        <p:spPr>
          <a:xfrm>
            <a:off x="230832" y="238054"/>
            <a:ext cx="8716202" cy="914400"/>
          </a:xfrm>
        </p:spPr>
        <p:txBody>
          <a:bodyPr>
            <a:normAutofit/>
          </a:bodyPr>
          <a:lstStyle/>
          <a:p>
            <a:r>
              <a:rPr lang="en-US" altLang="ja-JP" dirty="0">
                <a:solidFill>
                  <a:schemeClr val="tx1"/>
                </a:solidFill>
                <a:latin typeface="HGSｺﾞｼｯｸM" panose="020B0600000000000000" pitchFamily="50" charset="-128"/>
                <a:ea typeface="HGSｺﾞｼｯｸM" panose="020B0600000000000000" pitchFamily="50" charset="-128"/>
              </a:rPr>
              <a:t>2-1.</a:t>
            </a:r>
            <a:r>
              <a:rPr lang="ja-JP" altLang="en-US" dirty="0">
                <a:solidFill>
                  <a:schemeClr val="tx1"/>
                </a:solidFill>
                <a:latin typeface="HGSｺﾞｼｯｸM" panose="020B0600000000000000" pitchFamily="50" charset="-128"/>
                <a:ea typeface="HGSｺﾞｼｯｸM" panose="020B0600000000000000" pitchFamily="50" charset="-128"/>
              </a:rPr>
              <a:t>大日跨道橋の更新検討</a:t>
            </a:r>
          </a:p>
        </p:txBody>
      </p:sp>
      <p:sp>
        <p:nvSpPr>
          <p:cNvPr id="16" name="フッター プレースホルダー 2"/>
          <p:cNvSpPr>
            <a:spLocks noGrp="1"/>
          </p:cNvSpPr>
          <p:nvPr>
            <p:ph type="ftr" sz="quarter" idx="11"/>
          </p:nvPr>
        </p:nvSpPr>
        <p:spPr>
          <a:xfrm>
            <a:off x="5157401" y="6370205"/>
            <a:ext cx="3505200" cy="365760"/>
          </a:xfrm>
        </p:spPr>
        <p:txBody>
          <a:bodyPr/>
          <a:lstStyle/>
          <a:p>
            <a:r>
              <a:rPr kumimoji="1" lang="ja-JP" altLang="en-US" dirty="0"/>
              <a:t>資料</a:t>
            </a:r>
            <a:r>
              <a:rPr kumimoji="1" lang="en-US" altLang="ja-JP" dirty="0"/>
              <a:t>1-2</a:t>
            </a:r>
            <a:endParaRPr kumimoji="1" lang="ja-JP" altLang="en-US" dirty="0"/>
          </a:p>
        </p:txBody>
      </p:sp>
    </p:spTree>
    <p:extLst>
      <p:ext uri="{BB962C8B-B14F-4D97-AF65-F5344CB8AC3E}">
        <p14:creationId xmlns:p14="http://schemas.microsoft.com/office/powerpoint/2010/main" val="2113965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26BCFA-A113-4B0D-B323-C42B8AA12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00BCEF-5A23-4458-87E2-81BADE0A8F0D}">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C7ADBD6-3E06-4A22-9F12-B4B3B227DF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10792</TotalTime>
  <Words>2188</Words>
  <Application>Microsoft Office PowerPoint</Application>
  <PresentationFormat>画面に合わせる (4:3)</PresentationFormat>
  <Paragraphs>284</Paragraphs>
  <Slides>23</Slides>
  <Notes>23</Notes>
  <HiddenSlides>14</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アース</vt:lpstr>
      <vt:lpstr>大幹線道路における橋梁群の 維持管理・更新のあり方について　　</vt:lpstr>
      <vt:lpstr>PowerPoint プレゼンテーション</vt:lpstr>
      <vt:lpstr>１．検討課題</vt:lpstr>
      <vt:lpstr>２．前回までの検討内容</vt:lpstr>
      <vt:lpstr>２．前回までの検討概要</vt:lpstr>
      <vt:lpstr>2-1.大日跨道橋の更新検討</vt:lpstr>
      <vt:lpstr>2-1.大日跨道橋の更新検討</vt:lpstr>
      <vt:lpstr>2-1.大日跨道橋の更新検討</vt:lpstr>
      <vt:lpstr>2-1.大日跨道橋の更新検討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３．前審議会でのご意見</vt:lpstr>
      <vt:lpstr>４．今年度の検討内容</vt:lpstr>
      <vt:lpstr>４．今年度の検討内容</vt:lpstr>
      <vt:lpstr>４．今年度の検討内容</vt:lpstr>
      <vt:lpstr>５．まとめ</vt:lpstr>
      <vt:lpstr>５．成果の活用目的</vt:lpstr>
      <vt:lpstr>３．検討における最終目標</vt:lpstr>
      <vt:lpstr>目　　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410</cp:revision>
  <cp:lastPrinted>2016-07-28T06:23:06Z</cp:lastPrinted>
  <dcterms:created xsi:type="dcterms:W3CDTF">2015-11-17T02:43:53Z</dcterms:created>
  <dcterms:modified xsi:type="dcterms:W3CDTF">2016-08-12T10:16:34Z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