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2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0.xml" ContentType="application/vnd.openxmlformats-officedocument.presentationml.notesSlide+xml"/>
  <Override PartName="/ppt/slideLayouts/slideLayout10.xml" ContentType="application/vnd.openxmlformats-officedocument.presentationml.slideLayout+xml"/>
  <Override PartName="/ppt/notesSlides/notesSlide11.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Slides/notesSlide12.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Layouts/slideLayout5.xml" ContentType="application/vnd.openxmlformats-officedocument.presentationml.slideLayou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20.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9.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commentAuthors.xml" ContentType="application/vnd.openxmlformats-officedocument.presentationml.commentAuthor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4"/>
  </p:notesMasterIdLst>
  <p:sldIdLst>
    <p:sldId id="256" r:id="rId2"/>
    <p:sldId id="398" r:id="rId3"/>
    <p:sldId id="399" r:id="rId4"/>
    <p:sldId id="400" r:id="rId5"/>
    <p:sldId id="365" r:id="rId6"/>
    <p:sldId id="366" r:id="rId7"/>
    <p:sldId id="439" r:id="rId8"/>
    <p:sldId id="440" r:id="rId9"/>
    <p:sldId id="407" r:id="rId10"/>
    <p:sldId id="406" r:id="rId11"/>
    <p:sldId id="446" r:id="rId12"/>
    <p:sldId id="447" r:id="rId13"/>
    <p:sldId id="408" r:id="rId14"/>
    <p:sldId id="409" r:id="rId15"/>
    <p:sldId id="430" r:id="rId16"/>
    <p:sldId id="425" r:id="rId17"/>
    <p:sldId id="436" r:id="rId18"/>
    <p:sldId id="438" r:id="rId19"/>
    <p:sldId id="448" r:id="rId20"/>
    <p:sldId id="443" r:id="rId21"/>
    <p:sldId id="445" r:id="rId22"/>
    <p:sldId id="437"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STNAME" initials="H" lastIdx="13" clrIdx="0"/>
  <p:cmAuthor id="1" name="谷　直彦" initials="谷　直彦" lastIdx="10"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47" autoAdjust="0"/>
    <p:restoredTop sz="78558" autoAdjust="0"/>
  </p:normalViewPr>
  <p:slideViewPr>
    <p:cSldViewPr>
      <p:cViewPr varScale="1">
        <p:scale>
          <a:sx n="55" d="100"/>
          <a:sy n="55" d="100"/>
        </p:scale>
        <p:origin x="-18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6966"/>
          </a:xfrm>
          <a:prstGeom prst="rect">
            <a:avLst/>
          </a:prstGeom>
        </p:spPr>
        <p:txBody>
          <a:bodyPr vert="horz" lIns="91420" tIns="45711" rIns="91420"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2"/>
            <a:ext cx="2949787" cy="496966"/>
          </a:xfrm>
          <a:prstGeom prst="rect">
            <a:avLst/>
          </a:prstGeom>
        </p:spPr>
        <p:txBody>
          <a:bodyPr vert="horz" lIns="91420" tIns="45711" rIns="91420" bIns="45711" rtlCol="0"/>
          <a:lstStyle>
            <a:lvl1pPr algn="r">
              <a:defRPr sz="1200"/>
            </a:lvl1pPr>
          </a:lstStyle>
          <a:p>
            <a:fld id="{ECF6F7F8-8913-4732-AEA3-7F832FCF49E4}" type="datetimeFigureOut">
              <a:rPr kumimoji="1" lang="ja-JP" altLang="en-US" smtClean="0"/>
              <a:t>2016/8/2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11" rIns="91420" bIns="45711"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20" tIns="45711" rIns="91420"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8"/>
            <a:ext cx="2949787" cy="496966"/>
          </a:xfrm>
          <a:prstGeom prst="rect">
            <a:avLst/>
          </a:prstGeom>
        </p:spPr>
        <p:txBody>
          <a:bodyPr vert="horz" lIns="91420" tIns="45711" rIns="91420"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8"/>
            <a:ext cx="2949787" cy="496966"/>
          </a:xfrm>
          <a:prstGeom prst="rect">
            <a:avLst/>
          </a:prstGeom>
        </p:spPr>
        <p:txBody>
          <a:bodyPr vert="horz" lIns="91420" tIns="45711" rIns="91420" bIns="45711" rtlCol="0" anchor="b"/>
          <a:lstStyle>
            <a:lvl1pPr algn="r">
              <a:defRPr sz="1200"/>
            </a:lvl1pPr>
          </a:lstStyle>
          <a:p>
            <a:fld id="{54ED8BD2-EA18-4486-8D13-45C074BF6543}" type="slidenum">
              <a:rPr kumimoji="1" lang="ja-JP" altLang="en-US" smtClean="0"/>
              <a:t>‹#›</a:t>
            </a:fld>
            <a:endParaRPr kumimoji="1" lang="ja-JP" altLang="en-US"/>
          </a:p>
        </p:txBody>
      </p:sp>
    </p:spTree>
    <p:extLst>
      <p:ext uri="{BB962C8B-B14F-4D97-AF65-F5344CB8AC3E}">
        <p14:creationId xmlns:p14="http://schemas.microsoft.com/office/powerpoint/2010/main" val="3322422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2000" dirty="0"/>
              <a:t>○道路・橋梁部会畦地でございます。</a:t>
            </a:r>
            <a:endParaRPr lang="en-US" altLang="ja-JP" sz="2000" dirty="0"/>
          </a:p>
          <a:p>
            <a:r>
              <a:rPr lang="ja-JP" altLang="en-US" sz="2000" dirty="0"/>
              <a:t>〇議事３－１の「</a:t>
            </a:r>
            <a:r>
              <a:rPr lang="ja-JP" altLang="en-US" sz="2000" b="1" dirty="0"/>
              <a:t>橋梁更新判定フローによる更新すべき施設の抽出について</a:t>
            </a:r>
            <a:r>
              <a:rPr lang="ja-JP" altLang="en-US" sz="2000" dirty="0"/>
              <a:t>」、資料１－１に基づき説明させていただきます。</a:t>
            </a:r>
            <a:endParaRPr lang="en-US" altLang="ja-JP" sz="2000" dirty="0"/>
          </a:p>
          <a:p>
            <a:pPr defTabSz="914315">
              <a:defRPr/>
            </a:pPr>
            <a:endParaRPr lang="en-US" altLang="ja-JP" sz="2400" dirty="0"/>
          </a:p>
          <a:p>
            <a:pPr defTabSz="914315">
              <a:defRPr/>
            </a:pPr>
            <a:endParaRPr kumimoji="1" lang="en-US" altLang="ja-JP"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a:t>
            </a:fld>
            <a:endParaRPr kumimoji="1" lang="ja-JP" altLang="en-US"/>
          </a:p>
        </p:txBody>
      </p:sp>
    </p:spTree>
    <p:extLst>
      <p:ext uri="{BB962C8B-B14F-4D97-AF65-F5344CB8AC3E}">
        <p14:creationId xmlns:p14="http://schemas.microsoft.com/office/powerpoint/2010/main" val="1048991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2000" dirty="0"/>
              <a:t>〇その評価をマトリクス表で点数化するのがご覧の表です。</a:t>
            </a:r>
            <a:endParaRPr lang="en-US" altLang="ja-JP" sz="2000" dirty="0"/>
          </a:p>
          <a:p>
            <a:r>
              <a:rPr lang="ja-JP" altLang="en-US" sz="2000" dirty="0"/>
              <a:t>○縦軸が「性能低下」、横軸が「性能不足」</a:t>
            </a:r>
            <a:endParaRPr lang="en-US" altLang="ja-JP" sz="2000" dirty="0"/>
          </a:p>
          <a:p>
            <a:pPr defTabSz="914315">
              <a:defRPr/>
            </a:pPr>
            <a:r>
              <a:rPr lang="ja-JP" altLang="en-US" sz="2000" dirty="0"/>
              <a:t>●性能低下、性能不足のどちらかが</a:t>
            </a:r>
            <a:r>
              <a:rPr lang="en-US" altLang="ja-JP" sz="2000" dirty="0"/>
              <a:t>Ⅲ</a:t>
            </a:r>
            <a:r>
              <a:rPr lang="ja-JP" altLang="en-US" sz="2000" dirty="0"/>
              <a:t>の評価は</a:t>
            </a:r>
            <a:r>
              <a:rPr lang="en-US" altLang="ja-JP" sz="2000" dirty="0"/>
              <a:t>50</a:t>
            </a:r>
            <a:r>
              <a:rPr lang="ja-JP" altLang="en-US" sz="2000" dirty="0"/>
              <a:t>点を付与</a:t>
            </a:r>
          </a:p>
          <a:p>
            <a:pPr defTabSz="914315">
              <a:defRPr/>
            </a:pPr>
            <a:r>
              <a:rPr lang="ja-JP" altLang="en-US" sz="2000" dirty="0"/>
              <a:t>●性能低下が</a:t>
            </a:r>
            <a:r>
              <a:rPr lang="en-US" altLang="ja-JP" sz="2000" dirty="0"/>
              <a:t>Ⅱ</a:t>
            </a:r>
            <a:r>
              <a:rPr lang="ja-JP" altLang="en-US" sz="2000" dirty="0"/>
              <a:t>以上の場合は</a:t>
            </a:r>
            <a:r>
              <a:rPr lang="en-US" altLang="ja-JP" sz="2000" dirty="0"/>
              <a:t>10</a:t>
            </a:r>
            <a:r>
              <a:rPr lang="ja-JP" altLang="en-US" sz="2000" dirty="0"/>
              <a:t>点以上を付与</a:t>
            </a:r>
          </a:p>
          <a:p>
            <a:pPr defTabSz="914315">
              <a:defRPr/>
            </a:pPr>
            <a:r>
              <a:rPr lang="ja-JP" altLang="en-US" sz="2000" dirty="0"/>
              <a:t>●性能低下が見られず性能不足が</a:t>
            </a:r>
            <a:r>
              <a:rPr lang="en-US" altLang="ja-JP" sz="2000" dirty="0" err="1"/>
              <a:t>Ⅰ,Ⅱ</a:t>
            </a:r>
            <a:r>
              <a:rPr lang="ja-JP" altLang="en-US" sz="2000" dirty="0"/>
              <a:t>の場合は性能不足のフラグとしても配点</a:t>
            </a:r>
          </a:p>
          <a:p>
            <a:endParaRPr lang="ja-JP" altLang="en-US" sz="2000"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10</a:t>
            </a:fld>
            <a:endParaRPr kumimoji="1" lang="ja-JP" altLang="en-US"/>
          </a:p>
        </p:txBody>
      </p:sp>
    </p:spTree>
    <p:extLst>
      <p:ext uri="{BB962C8B-B14F-4D97-AF65-F5344CB8AC3E}">
        <p14:creationId xmlns:p14="http://schemas.microsoft.com/office/powerpoint/2010/main" val="1041844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○具体的に配点するための評価指標の該当</a:t>
            </a:r>
            <a:r>
              <a:rPr lang="ja-JP" altLang="en-US" dirty="0" err="1">
                <a:latin typeface="HGSｺﾞｼｯｸM" panose="020B0600000000000000" pitchFamily="50" charset="-128"/>
                <a:ea typeface="HGSｺﾞｼｯｸM" panose="020B0600000000000000" pitchFamily="50" charset="-128"/>
                <a:cs typeface="Meiryo UI" panose="020B0604030504040204" pitchFamily="50" charset="-128"/>
              </a:rPr>
              <a:t>項目にについては</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このような、性能評価マトリクスによる評価のための指標につきましては、ご覧の表です。</a:t>
            </a:r>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dirty="0">
                <a:latin typeface="HGSｺﾞｼｯｸM" panose="020B0600000000000000" pitchFamily="50" charset="-128"/>
                <a:ea typeface="HGSｺﾞｼｯｸM" panose="020B0600000000000000" pitchFamily="50" charset="-128"/>
              </a:rPr>
              <a:t>○大評価項目は、１８項目でこの評価項目に対して、性能低下の指標、性能不足の指標を設定して、全生項目で４３項目を設定。</a:t>
            </a:r>
            <a:endParaRPr lang="en-US" altLang="ja-JP"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○これについてそれぞれ、評価を加えました。</a:t>
            </a:r>
            <a:endParaRPr lang="en-US" altLang="ja-JP" dirty="0">
              <a:latin typeface="HGSｺﾞｼｯｸM" panose="020B0600000000000000" pitchFamily="50" charset="-128"/>
              <a:ea typeface="HGSｺﾞｼｯｸM" panose="020B0600000000000000"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11</a:t>
            </a:fld>
            <a:endParaRPr kumimoji="1" lang="ja-JP" altLang="en-US"/>
          </a:p>
        </p:txBody>
      </p:sp>
    </p:spTree>
    <p:extLst>
      <p:ext uri="{BB962C8B-B14F-4D97-AF65-F5344CB8AC3E}">
        <p14:creationId xmlns:p14="http://schemas.microsoft.com/office/powerpoint/2010/main" val="2197068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〇</a:t>
            </a:r>
            <a:r>
              <a:rPr kumimoji="1" lang="en-US" altLang="ja-JP" dirty="0"/>
              <a:t>PC</a:t>
            </a:r>
            <a:r>
              <a:rPr kumimoji="1" lang="ja-JP" altLang="en-US" dirty="0"/>
              <a:t>鋼材の損傷や鋼床版や主桁の亀裂の発生など、４３の各評価項目を設定し、その評価項目ごとに「性能低下の評価指標」（表２）と「性能不足の評価指標」（表３）別に０から</a:t>
            </a:r>
            <a:r>
              <a:rPr kumimoji="1" lang="en-US" altLang="ja-JP" dirty="0"/>
              <a:t>Ⅲ</a:t>
            </a:r>
            <a:r>
              <a:rPr kumimoji="1" lang="ja-JP" altLang="en-US" dirty="0"/>
              <a:t>の評価を行いマトリクス表に反映させる方法を行った。</a:t>
            </a:r>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12</a:t>
            </a:fld>
            <a:endParaRPr kumimoji="1" lang="ja-JP" altLang="en-US"/>
          </a:p>
        </p:txBody>
      </p:sp>
    </p:spTree>
    <p:extLst>
      <p:ext uri="{BB962C8B-B14F-4D97-AF65-F5344CB8AC3E}">
        <p14:creationId xmlns:p14="http://schemas.microsoft.com/office/powerpoint/2010/main" val="706970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〇具体的な評価例でございますが、</a:t>
            </a:r>
            <a:endParaRPr kumimoji="1" lang="en-US" altLang="ja-JP" dirty="0"/>
          </a:p>
          <a:p>
            <a:pPr defTabSz="914315">
              <a:defRPr/>
            </a:pPr>
            <a:r>
              <a:rPr kumimoji="1" lang="ja-JP" altLang="en-US" dirty="0"/>
              <a:t>〇先ほどの表２より性能低下につきましては「</a:t>
            </a:r>
            <a:r>
              <a:rPr lang="ja-JP" altLang="en-US" b="1" dirty="0">
                <a:latin typeface="+mn-ea"/>
              </a:rPr>
              <a:t>ＰＣ鋼材の損傷可能性大」で評価</a:t>
            </a:r>
            <a:r>
              <a:rPr lang="en-US" altLang="ja-JP" b="1" dirty="0">
                <a:latin typeface="+mn-ea"/>
              </a:rPr>
              <a:t>Ⅱ</a:t>
            </a:r>
            <a:r>
              <a:rPr lang="ja-JP" altLang="en-US" b="1" dirty="0" err="1">
                <a:latin typeface="+mn-ea"/>
              </a:rPr>
              <a:t>、</a:t>
            </a:r>
            <a:endParaRPr lang="en-US" altLang="ja-JP" b="1" dirty="0">
              <a:latin typeface="+mn-ea"/>
            </a:endParaRPr>
          </a:p>
          <a:p>
            <a:pPr defTabSz="914315">
              <a:defRPr/>
            </a:pPr>
            <a:r>
              <a:rPr lang="ja-JP" altLang="en-US" b="1" dirty="0">
                <a:latin typeface="+mn-ea"/>
              </a:rPr>
              <a:t>〇表３の性能不足につきましては、ケーブル上縁定着 という事で評価</a:t>
            </a:r>
            <a:r>
              <a:rPr lang="en-US" altLang="ja-JP" b="1" dirty="0">
                <a:latin typeface="+mn-ea"/>
              </a:rPr>
              <a:t>Ⅰ</a:t>
            </a:r>
            <a:r>
              <a:rPr lang="ja-JP" altLang="en-US" b="1" dirty="0">
                <a:latin typeface="+mn-ea"/>
              </a:rPr>
              <a:t>となり、マトリクス評価点は１０点となり、</a:t>
            </a:r>
            <a:endParaRPr lang="en-US" altLang="ja-JP" b="1" dirty="0">
              <a:latin typeface="+mn-ea"/>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13</a:t>
            </a:fld>
            <a:endParaRPr kumimoji="1" lang="ja-JP" altLang="en-US"/>
          </a:p>
        </p:txBody>
      </p:sp>
    </p:spTree>
    <p:extLst>
      <p:ext uri="{BB962C8B-B14F-4D97-AF65-F5344CB8AC3E}">
        <p14:creationId xmlns:p14="http://schemas.microsoft.com/office/powerpoint/2010/main" val="2934716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〇それぞれの評価項目について、安全性、使用性、復旧性、第三者、耐久性の各性能を点数化し、総合評価点を決定するといった評価方法で</a:t>
            </a:r>
            <a:endParaRPr kumimoji="1" lang="en-US" altLang="ja-JP" dirty="0"/>
          </a:p>
          <a:p>
            <a:r>
              <a:rPr kumimoji="1" lang="ja-JP" altLang="en-US" dirty="0"/>
              <a:t>〇</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現時点で更新を検討すべき橋梁は、「総合評価点</a:t>
            </a:r>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40</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点以上</a:t>
            </a:r>
            <a:r>
              <a:rPr lang="en-US" altLang="ja-JP" baseline="30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」かつ「橋齢以外で</a:t>
            </a:r>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10</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点以上の評価項目を有する」として条件設定</a:t>
            </a:r>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14</a:t>
            </a:fld>
            <a:endParaRPr kumimoji="1" lang="ja-JP" altLang="en-US"/>
          </a:p>
        </p:txBody>
      </p:sp>
    </p:spTree>
    <p:extLst>
      <p:ext uri="{BB962C8B-B14F-4D97-AF65-F5344CB8AC3E}">
        <p14:creationId xmlns:p14="http://schemas.microsoft.com/office/powerpoint/2010/main" val="2225978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15</a:t>
            </a:fld>
            <a:endParaRPr kumimoji="1" lang="ja-JP" altLang="en-US"/>
          </a:p>
        </p:txBody>
      </p:sp>
    </p:spTree>
    <p:extLst>
      <p:ext uri="{BB962C8B-B14F-4D97-AF65-F5344CB8AC3E}">
        <p14:creationId xmlns:p14="http://schemas.microsoft.com/office/powerpoint/2010/main" val="812574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05622">
              <a:defRPr/>
            </a:pPr>
            <a:r>
              <a:rPr lang="ja-JP" altLang="en-US" sz="2000" dirty="0"/>
              <a:t>〇前回の</a:t>
            </a:r>
            <a:r>
              <a:rPr lang="ja-JP" altLang="en-US" sz="2000" dirty="0">
                <a:latin typeface="HGSｺﾞｼｯｸM" panose="020B0600000000000000" pitchFamily="50" charset="-128"/>
                <a:ea typeface="HGSｺﾞｼｯｸM" panose="020B0600000000000000" pitchFamily="50" charset="-128"/>
              </a:rPr>
              <a:t>性能評価マトリクスによる照査の結果です。</a:t>
            </a:r>
            <a:endParaRPr lang="en-US" altLang="ja-JP" sz="2000" dirty="0"/>
          </a:p>
          <a:p>
            <a:pPr defTabSz="905622">
              <a:defRPr/>
            </a:pPr>
            <a:r>
              <a:rPr lang="ja-JP" altLang="en-US" sz="2000" dirty="0"/>
              <a:t>〇</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更新を検討すべき橋梁の条件は、「</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総合評価点</a:t>
            </a:r>
            <a:r>
              <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rPr>
              <a:t>40</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点以上</a:t>
            </a:r>
            <a:r>
              <a:rPr lang="en-US" altLang="ja-JP" sz="2000" b="1" baseline="30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」かつ「</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橋齢以外で</a:t>
            </a:r>
            <a:r>
              <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rPr>
              <a:t>10</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点以上の評価項目を有する」</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として条件設定しております。</a:t>
            </a:r>
            <a:endParaRPr lang="ja-JP" altLang="en-US" sz="2000" dirty="0"/>
          </a:p>
          <a:p>
            <a:r>
              <a:rPr lang="ja-JP" altLang="en-US" sz="2000" dirty="0"/>
              <a:t>〇その結果、昨年度は、「</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総合評価で５０点を超える橋梁０橋</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４０点を超える橋梁３橋</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３０点を超える橋梁１</a:t>
            </a:r>
            <a:r>
              <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rPr>
              <a:t>5</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橋を抽出した</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2000" dirty="0">
                <a:latin typeface="HGSｺﾞｼｯｸM" panose="020B0600000000000000" pitchFamily="50" charset="-128"/>
                <a:ea typeface="HGSｺﾞｼｯｸM" panose="020B0600000000000000" pitchFamily="50" charset="-128"/>
              </a:rPr>
              <a:t>〇そのうち、三ツ島大橋は橋齢以外では</a:t>
            </a:r>
            <a:r>
              <a:rPr lang="ja-JP" altLang="en-US" sz="2000" b="1" dirty="0">
                <a:latin typeface="HGSｺﾞｼｯｸM" panose="020B0600000000000000" pitchFamily="50" charset="-128"/>
                <a:ea typeface="HGSｺﾞｼｯｸM" panose="020B0600000000000000" pitchFamily="50" charset="-128"/>
              </a:rPr>
              <a:t>１０点未満のため</a:t>
            </a:r>
            <a:r>
              <a:rPr lang="ja-JP" altLang="en-US" sz="2000" dirty="0">
                <a:latin typeface="HGSｺﾞｼｯｸM" panose="020B0600000000000000" pitchFamily="50" charset="-128"/>
                <a:ea typeface="HGSｺﾞｼｯｸM" panose="020B0600000000000000" pitchFamily="50" charset="-128"/>
              </a:rPr>
              <a:t>、更新検討対象外となり、</a:t>
            </a:r>
            <a:endParaRPr lang="en-US" altLang="ja-JP" sz="2000" dirty="0">
              <a:latin typeface="HGSｺﾞｼｯｸM" panose="020B0600000000000000" pitchFamily="50" charset="-128"/>
              <a:ea typeface="HGSｺﾞｼｯｸM" panose="020B0600000000000000" pitchFamily="50" charset="-128"/>
            </a:endParaRPr>
          </a:p>
          <a:p>
            <a:r>
              <a:rPr lang="ja-JP" altLang="en-US" sz="2000" dirty="0">
                <a:latin typeface="HGSｺﾞｼｯｸM" panose="020B0600000000000000" pitchFamily="50" charset="-128"/>
                <a:ea typeface="HGSｺﾞｼｯｸM" panose="020B0600000000000000" pitchFamily="50" charset="-128"/>
              </a:rPr>
              <a:t>〇残る２橋が</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更新を検討すべき橋梁</a:t>
            </a:r>
            <a:r>
              <a:rPr lang="ja-JP" altLang="en-US" sz="2000" dirty="0">
                <a:latin typeface="HGSｺﾞｼｯｸM" panose="020B0600000000000000" pitchFamily="50" charset="-128"/>
                <a:ea typeface="HGSｺﾞｼｯｸM" panose="020B0600000000000000" pitchFamily="50" charset="-128"/>
              </a:rPr>
              <a:t>と抽出されております。</a:t>
            </a:r>
            <a:endParaRPr lang="ja-JP" altLang="en-US" sz="2000"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16</a:t>
            </a:fld>
            <a:endParaRPr kumimoji="1" lang="ja-JP" altLang="en-US"/>
          </a:p>
        </p:txBody>
      </p:sp>
    </p:spTree>
    <p:extLst>
      <p:ext uri="{BB962C8B-B14F-4D97-AF65-F5344CB8AC3E}">
        <p14:creationId xmlns:p14="http://schemas.microsoft.com/office/powerpoint/2010/main" val="1709730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2000" dirty="0"/>
              <a:t>〇検討結果としまして、</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機能不足の定義を整理し、更新判定フローを見直した。</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2000" dirty="0">
                <a:latin typeface="HGSｺﾞｼｯｸM" panose="020B0600000000000000" pitchFamily="50" charset="-128"/>
                <a:ea typeface="HGSｺﾞｼｯｸM" panose="020B0600000000000000" pitchFamily="50" charset="-128"/>
              </a:rPr>
              <a:t>〇</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性能低下</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err="1">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性能不足</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の指標を設定し、</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性能評価マトリクス</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により評価項目を点数化した。</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defTabSz="914315">
              <a:defRPr/>
            </a:pPr>
            <a:r>
              <a:rPr lang="ja-JP" altLang="en-US" sz="2000" dirty="0">
                <a:latin typeface="HGSｺﾞｼｯｸM" panose="020B0600000000000000" pitchFamily="50" charset="-128"/>
                <a:ea typeface="HGSｺﾞｼｯｸM" panose="020B0600000000000000" pitchFamily="50" charset="-128"/>
              </a:rPr>
              <a:t>〇</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各評価項目を総合的に評価することにより、更新すべき橋梁を抽出する手法を考案した。</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defTabSz="914315">
              <a:defRPr/>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〇結果、更新検討対象を２橋抽出した。</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ja-JP" altLang="en-US" sz="2000"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17</a:t>
            </a:fld>
            <a:endParaRPr kumimoji="1" lang="ja-JP" altLang="en-US"/>
          </a:p>
        </p:txBody>
      </p:sp>
    </p:spTree>
    <p:extLst>
      <p:ext uri="{BB962C8B-B14F-4D97-AF65-F5344CB8AC3E}">
        <p14:creationId xmlns:p14="http://schemas.microsoft.com/office/powerpoint/2010/main" val="23641720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15">
              <a:defRPr/>
            </a:pPr>
            <a:r>
              <a:rPr lang="ja-JP" altLang="en-US" sz="2000" dirty="0"/>
              <a:t>〇前回の審議会におきまして、性能評価マトリクスによる照査は、一定の整理したうえでスクリーニングするという事で、非常に問題のないやり方と良い評価していただいておりますが、</a:t>
            </a:r>
            <a:endParaRPr lang="en-US" altLang="ja-JP" sz="2000" dirty="0"/>
          </a:p>
          <a:p>
            <a:pPr defTabSz="914315">
              <a:defRPr/>
            </a:pPr>
            <a:r>
              <a:rPr lang="ja-JP" altLang="en-US" sz="2000" dirty="0"/>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更新の最終判定を実施すべき橋梁が、前回は２橋のみという事で、</a:t>
            </a:r>
            <a:r>
              <a:rPr lang="ja-JP" altLang="en-US" sz="2000" dirty="0"/>
              <a:t>将来を見据えて、</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もう少し橋梁数を増やして傾向を見てはどうかという、ご意見をいただいております。</a:t>
            </a:r>
            <a:endParaRPr lang="en-US" altLang="ja-JP" sz="2000" dirty="0"/>
          </a:p>
          <a:p>
            <a:pPr defTabSz="914315">
              <a:defRPr/>
            </a:pPr>
            <a:r>
              <a:rPr lang="ja-JP" altLang="en-US" sz="2000" dirty="0"/>
              <a:t>〇ちなみに、このグラフの「縦軸が橋梁数」、「横軸が、マトリクス照査による橋梁別の評価点数」一定、４０点以上が更新検討対象となっておりますが、府下約</a:t>
            </a:r>
            <a:r>
              <a:rPr lang="en-US" altLang="ja-JP" sz="2000" dirty="0"/>
              <a:t>2200</a:t>
            </a:r>
            <a:r>
              <a:rPr lang="ja-JP" altLang="en-US" sz="2000" dirty="0"/>
              <a:t>橋の約８割方の橋梁が５点以内がほとんどといった状態で今すぐに更新の検討をしなくてはならない橋梁は現時点では、殆ど存在しないと考えております。</a:t>
            </a:r>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18</a:t>
            </a:fld>
            <a:endParaRPr kumimoji="1" lang="ja-JP" altLang="en-US"/>
          </a:p>
        </p:txBody>
      </p:sp>
    </p:spTree>
    <p:extLst>
      <p:ext uri="{BB962C8B-B14F-4D97-AF65-F5344CB8AC3E}">
        <p14:creationId xmlns:p14="http://schemas.microsoft.com/office/powerpoint/2010/main" val="18147117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15">
              <a:defRPr/>
            </a:pPr>
            <a:r>
              <a:rPr lang="ja-JP" altLang="en-US" sz="2000" dirty="0"/>
              <a:t>〇次に今年度の検討内容に移らせていただきます。</a:t>
            </a:r>
            <a:endParaRPr lang="en-US" altLang="ja-JP" sz="2000" dirty="0"/>
          </a:p>
          <a:p>
            <a:pPr defTabSz="914315">
              <a:defRPr/>
            </a:pPr>
            <a:r>
              <a:rPr lang="ja-JP" altLang="en-US" sz="2000" dirty="0"/>
              <a:t>〇更新判定フロー１につきましては、</a:t>
            </a:r>
            <a:endParaRPr lang="en-US" altLang="ja-JP" sz="2000" dirty="0"/>
          </a:p>
          <a:p>
            <a:pPr defTabSz="914315">
              <a:defRPr/>
            </a:pPr>
            <a:r>
              <a:rPr lang="ja-JP" altLang="en-US" sz="2000" dirty="0"/>
              <a:t>〇前回のご意見を踏まえまして、先ほどご説明いたしました、性能評価マトリクス評価の「評価指標」及び「配点方法」についてキャリブレーションを行いまして、閾値を少し緩めて、</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５橋ほど抽出されるように設定し、</a:t>
            </a:r>
            <a:r>
              <a:rPr lang="ja-JP" altLang="en-US" sz="2000" dirty="0"/>
              <a:t>抽出される橋梁の傾向を確認しようと考えております。</a:t>
            </a:r>
            <a:endPar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ja-JP" altLang="en-US" sz="2000"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19</a:t>
            </a:fld>
            <a:endParaRPr kumimoji="1" lang="ja-JP" altLang="en-US"/>
          </a:p>
        </p:txBody>
      </p:sp>
    </p:spTree>
    <p:extLst>
      <p:ext uri="{BB962C8B-B14F-4D97-AF65-F5344CB8AC3E}">
        <p14:creationId xmlns:p14="http://schemas.microsoft.com/office/powerpoint/2010/main" val="243034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2000" dirty="0"/>
              <a:t>○目次としまして、</a:t>
            </a:r>
            <a:endParaRPr lang="en-US" altLang="ja-JP" sz="2000" dirty="0"/>
          </a:p>
          <a:p>
            <a:r>
              <a:rPr lang="ja-JP" altLang="en-US" sz="2000" dirty="0"/>
              <a:t>〇「</a:t>
            </a:r>
            <a:r>
              <a:rPr lang="ja-JP" altLang="en-US" sz="2000" b="1" dirty="0"/>
              <a:t>更新計画の概要</a:t>
            </a:r>
            <a:r>
              <a:rPr lang="ja-JP" altLang="en-US" sz="2000" dirty="0"/>
              <a:t>」、「</a:t>
            </a:r>
            <a:r>
              <a:rPr lang="ja-JP" altLang="en-US" sz="2000" b="1" dirty="0"/>
              <a:t>前回までの検討内容</a:t>
            </a:r>
            <a:r>
              <a:rPr lang="ja-JP" altLang="en-US" sz="2000" dirty="0"/>
              <a:t>」、「</a:t>
            </a:r>
            <a:r>
              <a:rPr lang="ja-JP" altLang="en-US" sz="2000" b="1" dirty="0"/>
              <a:t>前回の審議会でのご意見</a:t>
            </a:r>
            <a:r>
              <a:rPr lang="ja-JP" altLang="en-US" sz="2000" dirty="0"/>
              <a:t>」、「</a:t>
            </a:r>
            <a:r>
              <a:rPr lang="ja-JP" altLang="en-US" sz="2000" b="1" dirty="0"/>
              <a:t>今年度の検討内容</a:t>
            </a:r>
            <a:r>
              <a:rPr lang="ja-JP" altLang="en-US" sz="2000" dirty="0"/>
              <a:t>」、「</a:t>
            </a:r>
            <a:r>
              <a:rPr lang="ja-JP" altLang="en-US" sz="2000" b="1" dirty="0"/>
              <a:t>まとめ</a:t>
            </a:r>
            <a:r>
              <a:rPr lang="ja-JP" altLang="en-US" sz="2000" dirty="0"/>
              <a:t>」となります。</a:t>
            </a:r>
            <a:endParaRPr lang="en-US" altLang="ja-JP" sz="2000" dirty="0"/>
          </a:p>
          <a:p>
            <a:r>
              <a:rPr lang="ja-JP" altLang="en-US" sz="2000" dirty="0"/>
              <a:t>〇本日は時間の関係から、スライドページの</a:t>
            </a:r>
            <a:r>
              <a:rPr lang="en-US" altLang="ja-JP" sz="2000" b="1" dirty="0"/>
              <a:t>8</a:t>
            </a:r>
            <a:r>
              <a:rPr lang="ja-JP" altLang="en-US" sz="2000" dirty="0"/>
              <a:t>ページから、スライドを飛ばしながら、ご説明させていただきます</a:t>
            </a:r>
            <a:r>
              <a:rPr kumimoji="1" lang="ja-JP" altLang="en-US" dirty="0"/>
              <a:t>。</a:t>
            </a:r>
            <a:endParaRPr kumimoji="1" lang="en-US" altLang="ja-JP"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2</a:t>
            </a:fld>
            <a:endParaRPr kumimoji="1" lang="ja-JP" altLang="en-US"/>
          </a:p>
        </p:txBody>
      </p:sp>
    </p:spTree>
    <p:extLst>
      <p:ext uri="{BB962C8B-B14F-4D97-AF65-F5344CB8AC3E}">
        <p14:creationId xmlns:p14="http://schemas.microsoft.com/office/powerpoint/2010/main" val="29869074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2000" dirty="0"/>
              <a:t>〇それと今年度検討のメインとなるのが、右側の「</a:t>
            </a:r>
            <a:r>
              <a:rPr lang="ja-JP" altLang="en-US" sz="2000" b="1" dirty="0"/>
              <a:t>橋梁更新の最終判定フロー２</a:t>
            </a:r>
            <a:r>
              <a:rPr lang="ja-JP" altLang="en-US" sz="2000" dirty="0"/>
              <a:t>」でございます。</a:t>
            </a:r>
            <a:endParaRPr lang="en-US" altLang="ja-JP" sz="2000" dirty="0"/>
          </a:p>
          <a:p>
            <a:r>
              <a:rPr lang="ja-JP" altLang="en-US" sz="2000" dirty="0"/>
              <a:t>〇フロー２におきましては、フロー１で更新対象判定が必要となった橋梁について、個別に詳細な検討を行います。</a:t>
            </a:r>
            <a:endParaRPr lang="en-US" altLang="ja-JP" sz="2000" dirty="0"/>
          </a:p>
          <a:p>
            <a:pPr defTabSz="914315">
              <a:defRPr/>
            </a:pPr>
            <a:r>
              <a:rPr lang="ja-JP" altLang="en-US" sz="2000" dirty="0"/>
              <a:t>〇</a:t>
            </a:r>
            <a:r>
              <a:rPr lang="ja-JP" altLang="ja-JP" sz="2000" b="1" dirty="0"/>
              <a:t>構造・工法・コスト比較や更新期間中の交通影響など、技術的・社会的観点から、</a:t>
            </a:r>
            <a:r>
              <a:rPr lang="ja-JP" altLang="en-US" sz="2000" b="1" dirty="0"/>
              <a:t>総合評価を行い</a:t>
            </a:r>
            <a:r>
              <a:rPr lang="ja-JP" altLang="en-US" sz="2000" dirty="0"/>
              <a:t>、「</a:t>
            </a:r>
            <a:r>
              <a:rPr lang="ja-JP" altLang="ja-JP" sz="2000" b="1" dirty="0"/>
              <a:t>更新</a:t>
            </a:r>
            <a:r>
              <a:rPr lang="ja-JP" altLang="en-US" sz="2000" dirty="0"/>
              <a:t>」か「</a:t>
            </a:r>
            <a:r>
              <a:rPr lang="ja-JP" altLang="en-US" sz="2000" b="1" dirty="0"/>
              <a:t>維持管理</a:t>
            </a:r>
            <a:r>
              <a:rPr lang="ja-JP" altLang="en-US" sz="2000" dirty="0"/>
              <a:t>」かの判断を行っていく予定でございます</a:t>
            </a:r>
            <a:endParaRPr lang="en-US" altLang="ja-JP" sz="2000" dirty="0"/>
          </a:p>
          <a:p>
            <a:r>
              <a:rPr lang="ja-JP" altLang="en-US" sz="2000" dirty="0"/>
              <a:t>〇ここで言います「</a:t>
            </a:r>
            <a:r>
              <a:rPr lang="ja-JP" altLang="en-US" sz="2000" b="1" dirty="0"/>
              <a:t>維持管理</a:t>
            </a:r>
            <a:r>
              <a:rPr lang="ja-JP" altLang="en-US" sz="2000" dirty="0"/>
              <a:t>」の</a:t>
            </a:r>
            <a:r>
              <a:rPr lang="ja-JP" altLang="en-US" sz="2000" b="1" dirty="0"/>
              <a:t>定義</a:t>
            </a:r>
            <a:r>
              <a:rPr lang="ja-JP" altLang="en-US" sz="2000" dirty="0"/>
              <a:t>とは、</a:t>
            </a:r>
            <a:r>
              <a:rPr lang="ja-JP" altLang="en-US" sz="2000" b="1" dirty="0"/>
              <a:t>補強</a:t>
            </a:r>
            <a:r>
              <a:rPr lang="ja-JP" altLang="en-US" sz="2000" dirty="0"/>
              <a:t>、</a:t>
            </a:r>
            <a:r>
              <a:rPr lang="ja-JP" altLang="en-US" sz="2000" b="1" dirty="0"/>
              <a:t>部分更新</a:t>
            </a:r>
            <a:r>
              <a:rPr lang="ja-JP" altLang="en-US" sz="2000" dirty="0"/>
              <a:t>、</a:t>
            </a:r>
            <a:r>
              <a:rPr lang="ja-JP" altLang="en-US" sz="2000" b="1" dirty="0"/>
              <a:t>修繕補修</a:t>
            </a:r>
            <a:r>
              <a:rPr lang="ja-JP" altLang="en-US" sz="2000" dirty="0"/>
              <a:t>、</a:t>
            </a:r>
            <a:r>
              <a:rPr lang="ja-JP" altLang="en-US" sz="2000" b="1" dirty="0"/>
              <a:t>通常管理</a:t>
            </a:r>
            <a:r>
              <a:rPr lang="ja-JP" altLang="en-US" sz="2000" dirty="0"/>
              <a:t>をさします。</a:t>
            </a:r>
            <a:endParaRPr lang="ja-JP" altLang="ja-JP" sz="2000" dirty="0"/>
          </a:p>
          <a:p>
            <a:endParaRPr lang="en-US" altLang="ja-JP" sz="2000" dirty="0"/>
          </a:p>
          <a:p>
            <a:endParaRPr lang="en-US" altLang="ja-JP" sz="2000" dirty="0"/>
          </a:p>
          <a:p>
            <a:endParaRPr lang="en-US" altLang="ja-JP" sz="2000"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20</a:t>
            </a:fld>
            <a:endParaRPr kumimoji="1" lang="ja-JP" altLang="en-US"/>
          </a:p>
        </p:txBody>
      </p:sp>
    </p:spTree>
    <p:extLst>
      <p:ext uri="{BB962C8B-B14F-4D97-AF65-F5344CB8AC3E}">
        <p14:creationId xmlns:p14="http://schemas.microsoft.com/office/powerpoint/2010/main" val="28370898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2000" dirty="0"/>
              <a:t>〇フロー２の詳細検討には、前回抽出された２橋に加え、新たにキャリブレーションを行い抽出される予定の３橋を加え、計５橋について詳細検討を実施していきたいと考えております。</a:t>
            </a:r>
            <a:endParaRPr lang="en-US" altLang="ja-JP" sz="2000" dirty="0"/>
          </a:p>
          <a:p>
            <a:r>
              <a:rPr lang="ja-JP" altLang="en-US" sz="2000" dirty="0"/>
              <a:t>〇キャリブレーションの妥当性についても、検証していき、実態に合わせたものにしていきたいと考えております。</a:t>
            </a:r>
            <a:endParaRPr lang="en-US" altLang="ja-JP" sz="2000" dirty="0"/>
          </a:p>
          <a:p>
            <a:endParaRPr lang="en-US" altLang="ja-JP" sz="2000" dirty="0"/>
          </a:p>
          <a:p>
            <a:pPr defTabSz="914315">
              <a:defRPr/>
            </a:pPr>
            <a:r>
              <a:rPr lang="ja-JP" altLang="en-US" sz="2000" dirty="0"/>
              <a:t>〇フロー２の具体的な評価手法につきましては、次回の道路部会で、提案してまいります</a:t>
            </a:r>
            <a:r>
              <a:rPr kumimoji="1" lang="ja-JP" altLang="en-US" dirty="0"/>
              <a:t>。</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21</a:t>
            </a:fld>
            <a:endParaRPr kumimoji="1" lang="ja-JP" altLang="en-US"/>
          </a:p>
        </p:txBody>
      </p:sp>
    </p:spTree>
    <p:extLst>
      <p:ext uri="{BB962C8B-B14F-4D97-AF65-F5344CB8AC3E}">
        <p14:creationId xmlns:p14="http://schemas.microsoft.com/office/powerpoint/2010/main" val="4007836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2000" dirty="0"/>
              <a:t>〇審議いただきたい内容としましては、更新検討の今後の進め方につきましての、アドバイスがいただけたらと存じます。</a:t>
            </a:r>
            <a:endParaRPr lang="en-US" altLang="ja-JP" sz="2000" dirty="0"/>
          </a:p>
          <a:p>
            <a:r>
              <a:rPr lang="ja-JP" altLang="en-US" sz="2000" dirty="0"/>
              <a:t>〇本件に、つきましては、つい先日、コンサルタントと契約ができましたところで、前回の３月２８日以降の、目新しい検討は出来ておりません。</a:t>
            </a:r>
            <a:endParaRPr lang="en-US" altLang="ja-JP" sz="2000" dirty="0"/>
          </a:p>
          <a:p>
            <a:endParaRPr lang="en-US" altLang="ja-JP" sz="2000" dirty="0"/>
          </a:p>
          <a:p>
            <a:r>
              <a:rPr lang="ja-JP" altLang="en-US" sz="2000" dirty="0"/>
              <a:t>〇最終詳細検討における、対象橋梁については、本当に更新が必要か、また、部分更新・修繕補修でことが足りるのか等の必要性を検討するとともに、</a:t>
            </a:r>
            <a:endParaRPr lang="en-US" altLang="ja-JP" sz="2000" dirty="0"/>
          </a:p>
          <a:p>
            <a:r>
              <a:rPr lang="ja-JP" altLang="en-US" sz="2000" dirty="0"/>
              <a:t>〇逆に、交通影響など、社会的影響度から、更新を行いたいができないといったケースを含め、技術的、社会的観点や、</a:t>
            </a:r>
            <a:r>
              <a:rPr lang="en-US" altLang="ja-JP" sz="2000" dirty="0"/>
              <a:t>LCC</a:t>
            </a:r>
            <a:r>
              <a:rPr lang="ja-JP" altLang="en-US" sz="2000" dirty="0"/>
              <a:t>なども含め、総合的に判断する手法を検討していきます。</a:t>
            </a:r>
            <a:endParaRPr lang="en-US" altLang="ja-JP" sz="2000" dirty="0"/>
          </a:p>
          <a:p>
            <a:pPr defTabSz="914315">
              <a:defRPr/>
            </a:pPr>
            <a:r>
              <a:rPr lang="ja-JP" altLang="en-US" sz="2000" dirty="0"/>
              <a:t>〇橋梁の傷み具合からの、劣化予測や</a:t>
            </a:r>
          </a:p>
          <a:p>
            <a:endParaRPr lang="ja-JP" altLang="en-US" sz="2000"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22</a:t>
            </a:fld>
            <a:endParaRPr kumimoji="1" lang="ja-JP" altLang="en-US"/>
          </a:p>
        </p:txBody>
      </p:sp>
    </p:spTree>
    <p:extLst>
      <p:ext uri="{BB962C8B-B14F-4D97-AF65-F5344CB8AC3E}">
        <p14:creationId xmlns:p14="http://schemas.microsoft.com/office/powerpoint/2010/main" val="1480834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3</a:t>
            </a:fld>
            <a:endParaRPr kumimoji="1" lang="ja-JP" altLang="en-US"/>
          </a:p>
        </p:txBody>
      </p:sp>
    </p:spTree>
    <p:extLst>
      <p:ext uri="{BB962C8B-B14F-4D97-AF65-F5344CB8AC3E}">
        <p14:creationId xmlns:p14="http://schemas.microsoft.com/office/powerpoint/2010/main" val="1435474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4</a:t>
            </a:fld>
            <a:endParaRPr kumimoji="1" lang="ja-JP" altLang="en-US"/>
          </a:p>
        </p:txBody>
      </p:sp>
    </p:spTree>
    <p:extLst>
      <p:ext uri="{BB962C8B-B14F-4D97-AF65-F5344CB8AC3E}">
        <p14:creationId xmlns:p14="http://schemas.microsoft.com/office/powerpoint/2010/main" val="3206784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5</a:t>
            </a:fld>
            <a:endParaRPr kumimoji="1" lang="ja-JP" altLang="en-US"/>
          </a:p>
        </p:txBody>
      </p:sp>
    </p:spTree>
    <p:extLst>
      <p:ext uri="{BB962C8B-B14F-4D97-AF65-F5344CB8AC3E}">
        <p14:creationId xmlns:p14="http://schemas.microsoft.com/office/powerpoint/2010/main" val="392011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r>
              <a:rPr kumimoji="1" lang="en-US" altLang="ja-JP" dirty="0"/>
              <a:t>H</a:t>
            </a:r>
            <a:r>
              <a:rPr kumimoji="1" lang="ja-JP" altLang="en-US" dirty="0"/>
              <a:t>２７年度業務では、右の更新判定フローの見直しを行いました</a:t>
            </a:r>
            <a:endParaRPr kumimoji="1" lang="en-US" altLang="ja-JP" dirty="0"/>
          </a:p>
          <a:p>
            <a:r>
              <a:rPr kumimoji="1" lang="ja-JP" altLang="en-US" dirty="0"/>
              <a:t>○右のフローは大阪府の長寿命化計画のフローです。ふるいに掛けて、その中で更新すべき橋梁を抽出するといったもので、</a:t>
            </a:r>
            <a:endParaRPr kumimoji="1" lang="en-US" altLang="ja-JP" dirty="0"/>
          </a:p>
          <a:p>
            <a:r>
              <a:rPr kumimoji="1" lang="ja-JP" altLang="en-US" dirty="0"/>
              <a:t>○昨年度は、赤枠に黄色部分の「</a:t>
            </a:r>
            <a:r>
              <a:rPr kumimoji="1" lang="ja-JP" altLang="en-US" dirty="0" err="1"/>
              <a:t>ｈ</a:t>
            </a:r>
            <a:r>
              <a:rPr kumimoji="1" lang="ja-JP" altLang="en-US" dirty="0"/>
              <a:t>機能不足があるか」を指標の作成を行い、機能と性能の定義を整理という事で、</a:t>
            </a:r>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a</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g</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の指標と機能の関係を整理いたしました。</a:t>
            </a:r>
            <a:endParaRPr kumimoji="1" lang="en-US" altLang="ja-JP" dirty="0"/>
          </a:p>
          <a:p>
            <a:r>
              <a:rPr kumimoji="1" lang="ja-JP" altLang="en-US" dirty="0"/>
              <a:t>○この部分に関しましては、将来的に計画的な更新を行っていく中で、投資に大きな影響を与える部分が大きいという事で、しっかり見直しております。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6</a:t>
            </a:fld>
            <a:endParaRPr kumimoji="1" lang="ja-JP" altLang="en-US"/>
          </a:p>
        </p:txBody>
      </p:sp>
    </p:spTree>
    <p:extLst>
      <p:ext uri="{BB962C8B-B14F-4D97-AF65-F5344CB8AC3E}">
        <p14:creationId xmlns:p14="http://schemas.microsoft.com/office/powerpoint/2010/main" val="948453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7</a:t>
            </a:fld>
            <a:endParaRPr kumimoji="1" lang="ja-JP" altLang="en-US"/>
          </a:p>
        </p:txBody>
      </p:sp>
    </p:spTree>
    <p:extLst>
      <p:ext uri="{BB962C8B-B14F-4D97-AF65-F5344CB8AC3E}">
        <p14:creationId xmlns:p14="http://schemas.microsoft.com/office/powerpoint/2010/main" val="895168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2000" dirty="0"/>
              <a:t>〇前回までの検討内容という事で、昨年度は、更新判定フローの機能不足に着目しまして整理を行いました。</a:t>
            </a:r>
            <a:endParaRPr lang="en-US" altLang="ja-JP" sz="2000" dirty="0"/>
          </a:p>
          <a:p>
            <a:pPr defTabSz="914315">
              <a:defRPr/>
            </a:pPr>
            <a:r>
              <a:rPr lang="ja-JP" altLang="en-US" sz="2000" dirty="0"/>
              <a:t>〇</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「機能不足」は、性能を、</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安全性</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使用性</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復旧性</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第三者影響度</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耐久性</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の５つに区分して、それらに対して、「</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性能不足</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」及び「</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性能低下</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a:t>
            </a:r>
            <a:r>
              <a:rPr lang="ja-JP" altLang="en-US" sz="2000" dirty="0">
                <a:effectLst>
                  <a:glow rad="342900">
                    <a:srgbClr val="FFFF00"/>
                  </a:glow>
                </a:effectLst>
                <a:latin typeface="HGSｺﾞｼｯｸM" panose="020B0600000000000000" pitchFamily="50" charset="-128"/>
                <a:ea typeface="HGSｺﾞｼｯｸM" panose="020B0600000000000000" pitchFamily="50" charset="-128"/>
                <a:cs typeface="Meiryo UI" panose="020B0604030504040204" pitchFamily="50" charset="-128"/>
              </a:rPr>
              <a:t>マトリクス</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により評価を行う手法を決定づけました。</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defTabSz="914315">
              <a:defRPr/>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〇その結果、長寿命化計画内の橋梁更新判定フロー中の「</a:t>
            </a:r>
            <a:r>
              <a:rPr lang="ja-JP" altLang="en-US" sz="2000" dirty="0" err="1">
                <a:latin typeface="HGSｺﾞｼｯｸM" panose="020B0600000000000000" pitchFamily="50" charset="-128"/>
                <a:ea typeface="HGSｺﾞｼｯｸM" panose="020B0600000000000000" pitchFamily="50" charset="-128"/>
                <a:cs typeface="Meiryo UI" panose="020B0604030504040204" pitchFamily="50" charset="-128"/>
              </a:rPr>
              <a:t>ｈ</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機能不足はあるか」の定義の整理を行い、「性能評価マトリクスによる評価」に修正いたしております。</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○また、「更新最終判定の実施」項目に、部分更新等具体的対策 を記載しております。</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〇続きまして、１６ページから説明させていただきます。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8</a:t>
            </a:fld>
            <a:endParaRPr kumimoji="1" lang="ja-JP" altLang="en-US"/>
          </a:p>
        </p:txBody>
      </p:sp>
    </p:spTree>
    <p:extLst>
      <p:ext uri="{BB962C8B-B14F-4D97-AF65-F5344CB8AC3E}">
        <p14:creationId xmlns:p14="http://schemas.microsoft.com/office/powerpoint/2010/main" val="1345066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15">
              <a:defRPr/>
            </a:pPr>
            <a:r>
              <a:rPr lang="ja-JP" altLang="en-US" sz="2000" dirty="0"/>
              <a:t>○その「性能評価マトリクスによる評価」は、</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性能低下</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err="1">
                <a:latin typeface="HGSｺﾞｼｯｸM" panose="020B0600000000000000" pitchFamily="50" charset="-128"/>
                <a:ea typeface="HGSｺﾞｼｯｸM" panose="020B0600000000000000" pitchFamily="50" charset="-128"/>
                <a:cs typeface="Meiryo UI" panose="020B0604030504040204" pitchFamily="50" charset="-128"/>
              </a:rPr>
              <a:t>と</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性能不足</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に関する指標を設定し、</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2000" dirty="0">
                <a:latin typeface="HGSｺﾞｼｯｸM" panose="020B0600000000000000" pitchFamily="50" charset="-128"/>
                <a:ea typeface="HGSｺﾞｼｯｸM" panose="020B0600000000000000" pitchFamily="50" charset="-128"/>
              </a:rPr>
              <a:t>〇</a:t>
            </a:r>
            <a:r>
              <a:rPr lang="ja-JP" altLang="en-US" sz="2000" dirty="0"/>
              <a:t>０～</a:t>
            </a:r>
            <a:r>
              <a:rPr lang="en-US" altLang="ja-JP" sz="2000" dirty="0"/>
              <a:t>Ⅲ</a:t>
            </a:r>
            <a:r>
              <a:rPr lang="ja-JP" altLang="en-US" sz="2000" dirty="0"/>
              <a:t>の４段階の評価をマトリクス評価にて点数付けを行った。</a:t>
            </a:r>
            <a:endParaRPr lang="en-US" altLang="ja-JP" sz="2000" dirty="0"/>
          </a:p>
          <a:p>
            <a:r>
              <a:rPr lang="ja-JP" altLang="en-US" sz="2000" dirty="0"/>
              <a:t>〇０は問題なし</a:t>
            </a:r>
            <a:endParaRPr lang="en-US" altLang="ja-JP" sz="2000" dirty="0"/>
          </a:p>
          <a:p>
            <a:r>
              <a:rPr lang="ja-JP" altLang="en-US" sz="2000" dirty="0"/>
              <a:t>〇</a:t>
            </a:r>
            <a:r>
              <a:rPr lang="en-US" altLang="ja-JP" sz="2000" dirty="0"/>
              <a:t>Ⅰ</a:t>
            </a:r>
            <a:r>
              <a:rPr lang="ja-JP" altLang="en-US" sz="2000" dirty="0"/>
              <a:t>は性能不足の潜在、性能低下が懸念されるが顕在化してない状態</a:t>
            </a:r>
            <a:endParaRPr lang="en-US" altLang="ja-JP" sz="2000" dirty="0"/>
          </a:p>
          <a:p>
            <a:r>
              <a:rPr lang="ja-JP" altLang="en-US" sz="2000" dirty="0"/>
              <a:t>〇</a:t>
            </a:r>
            <a:r>
              <a:rPr lang="en-US" altLang="ja-JP" sz="2000" dirty="0"/>
              <a:t>Ⅱ</a:t>
            </a:r>
            <a:r>
              <a:rPr lang="ja-JP" altLang="en-US" sz="2000" dirty="0"/>
              <a:t>は複合的な要因で更新の検討を行うべき状態。（性能低下、不足共</a:t>
            </a:r>
            <a:r>
              <a:rPr lang="en-US" altLang="ja-JP" sz="2000" dirty="0"/>
              <a:t>Ⅱ</a:t>
            </a:r>
            <a:r>
              <a:rPr lang="ja-JP" altLang="en-US" sz="2000" dirty="0"/>
              <a:t>が重なれば悪い点数となる）</a:t>
            </a:r>
            <a:endParaRPr lang="en-US" altLang="ja-JP" sz="2000" dirty="0"/>
          </a:p>
          <a:p>
            <a:r>
              <a:rPr lang="ja-JP" altLang="en-US" sz="2000" dirty="0"/>
              <a:t>〇</a:t>
            </a:r>
            <a:r>
              <a:rPr lang="en-US" altLang="ja-JP" sz="2000" dirty="0"/>
              <a:t>Ⅲ</a:t>
            </a:r>
            <a:r>
              <a:rPr lang="ja-JP" altLang="en-US" sz="2000" dirty="0"/>
              <a:t>は一つでもあれば更新が必要</a:t>
            </a:r>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9</a:t>
            </a:fld>
            <a:endParaRPr kumimoji="1" lang="ja-JP" altLang="en-US"/>
          </a:p>
        </p:txBody>
      </p:sp>
    </p:spTree>
    <p:extLst>
      <p:ext uri="{BB962C8B-B14F-4D97-AF65-F5344CB8AC3E}">
        <p14:creationId xmlns:p14="http://schemas.microsoft.com/office/powerpoint/2010/main" val="1450139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37D209DB-0881-46D3-8B9F-84588CE911AD}" type="datetime1">
              <a:rPr kumimoji="1" lang="ja-JP" altLang="en-US" smtClean="0"/>
              <a:t>2016/8/2</a:t>
            </a:fld>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r>
              <a:rPr kumimoji="1" lang="ja-JP" altLang="en-US"/>
              <a:t>資料３</a:t>
            </a:r>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40F85341-AB73-4280-8395-A80C95690EE8}" type="slidenum">
              <a:rPr kumimoji="1" lang="ja-JP" altLang="en-US" smtClean="0"/>
              <a: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3535623E-C709-494C-86A9-01ED5C79A45C}" type="datetime1">
              <a:rPr kumimoji="1" lang="ja-JP" altLang="en-US" smtClean="0"/>
              <a:t>2016/8/2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a:t>資料３</a:t>
            </a:r>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498C6600-ECE6-4DAF-8087-067B9180BEE8}" type="datetime1">
              <a:rPr kumimoji="1" lang="ja-JP" altLang="en-US" smtClean="0"/>
              <a:t>2016/8/2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a:t>資料３</a:t>
            </a:r>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4" name="日付プレースホルダー 3"/>
          <p:cNvSpPr>
            <a:spLocks noGrp="1"/>
          </p:cNvSpPr>
          <p:nvPr>
            <p:ph type="dt" sz="half" idx="10"/>
          </p:nvPr>
        </p:nvSpPr>
        <p:spPr/>
        <p:txBody>
          <a:bodyPr/>
          <a:lstStyle/>
          <a:p>
            <a:fld id="{EB8E4FEA-1EAE-469C-A013-BA401E1444E2}" type="datetime1">
              <a:rPr kumimoji="1" lang="ja-JP" altLang="en-US" smtClean="0"/>
              <a:t>2016/8/2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a:t>資料３</a:t>
            </a:r>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6BB011EB-103A-48E6-B6E2-31A275363D5A}" type="datetime1">
              <a:rPr kumimoji="1" lang="ja-JP" altLang="en-US" smtClean="0"/>
              <a:t>2016/8/2</a:t>
            </a:fld>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r>
              <a:rPr kumimoji="1" lang="ja-JP" altLang="en-US"/>
              <a:t>資料３</a:t>
            </a:r>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40F85341-AB73-4280-8395-A80C95690EE8}" type="slidenum">
              <a:rPr kumimoji="1" lang="ja-JP" altLang="en-US" smtClean="0"/>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a:t>マスター タイトルの書式設定</a:t>
            </a:r>
            <a:endParaRPr kumimoji="0" lang="en-US"/>
          </a:p>
        </p:txBody>
      </p:sp>
      <p:sp>
        <p:nvSpPr>
          <p:cNvPr id="5" name="日付プレースホルダー 4"/>
          <p:cNvSpPr>
            <a:spLocks noGrp="1"/>
          </p:cNvSpPr>
          <p:nvPr>
            <p:ph type="dt" sz="half" idx="10"/>
          </p:nvPr>
        </p:nvSpPr>
        <p:spPr/>
        <p:txBody>
          <a:bodyPr/>
          <a:lstStyle/>
          <a:p>
            <a:fld id="{677ACAA1-B27D-4A89-B9BB-DF8E58149EF6}" type="datetime1">
              <a:rPr kumimoji="1" lang="ja-JP" altLang="en-US" smtClean="0"/>
              <a:t>2016/8/2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a:t>資料３</a:t>
            </a:r>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7" name="日付プレースホルダー 6"/>
          <p:cNvSpPr>
            <a:spLocks noGrp="1"/>
          </p:cNvSpPr>
          <p:nvPr>
            <p:ph type="dt" sz="half" idx="10"/>
          </p:nvPr>
        </p:nvSpPr>
        <p:spPr/>
        <p:txBody>
          <a:bodyPr/>
          <a:lstStyle/>
          <a:p>
            <a:fld id="{24FF283C-F9C2-476B-89DF-99AC85B77987}" type="datetime1">
              <a:rPr kumimoji="1" lang="ja-JP" altLang="en-US" smtClean="0"/>
              <a:t>2016/8/2</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a:t>資料３</a:t>
            </a:r>
          </a:p>
        </p:txBody>
      </p:sp>
      <p:sp>
        <p:nvSpPr>
          <p:cNvPr id="9" name="スライド番号プレースホルダー 8"/>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fld id="{2CB88AD8-138B-4C86-9F4D-0819EAE97D5E}" type="datetime1">
              <a:rPr kumimoji="1" lang="ja-JP" altLang="en-US" smtClean="0"/>
              <a:t>2016/8/2</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a:t>資料３</a:t>
            </a:r>
          </a:p>
        </p:txBody>
      </p:sp>
      <p:sp>
        <p:nvSpPr>
          <p:cNvPr id="5" name="スライド番号プレースホルダー 4"/>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B2E15E-8AD7-415D-B1B5-5AD3F0B6C4B4}" type="datetime1">
              <a:rPr kumimoji="1" lang="ja-JP" altLang="en-US" smtClean="0"/>
              <a:t>2016/8/2</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a:t>資料３</a:t>
            </a:r>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fld id="{8B9E03F2-88E4-48A7-B547-EC5F2A59CDAC}" type="datetime1">
              <a:rPr kumimoji="1" lang="ja-JP" altLang="en-US" smtClean="0"/>
              <a:t>2016/8/2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a:t>資料３</a:t>
            </a:r>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fld id="{78D58F4A-4D6D-4674-BCA3-6EB9340CB746}" type="datetime1">
              <a:rPr kumimoji="1" lang="ja-JP" altLang="en-US" smtClean="0"/>
              <a:t>2016/8/2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a:t>資料３</a:t>
            </a:r>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6948E8D-E85A-47B7-9B4C-A42E5A7650E9}" type="datetime1">
              <a:rPr kumimoji="1" lang="ja-JP" altLang="en-US" smtClean="0"/>
              <a:t>2016/8/2</a:t>
            </a:fld>
            <a:endParaRPr kumimoji="1" lang="ja-JP" altLang="en-US"/>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kumimoji="1" lang="ja-JP" altLang="en-US"/>
              <a:t>資料３</a:t>
            </a:r>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0F85341-AB73-4280-8395-A80C95690EE8}" type="slidenum">
              <a:rPr kumimoji="1" lang="ja-JP" altLang="en-US" smtClean="0"/>
              <a: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87624" y="3717032"/>
            <a:ext cx="6984776" cy="1152128"/>
          </a:xfrm>
        </p:spPr>
        <p:txBody>
          <a:bodyPr>
            <a:normAutofit/>
          </a:bodyPr>
          <a:lstStyle/>
          <a:p>
            <a:pPr algn="l"/>
            <a:r>
              <a:rPr lang="ja-JP" altLang="en-US" sz="2800" b="1" dirty="0">
                <a:latin typeface="HGSｺﾞｼｯｸM" panose="020B0600000000000000" pitchFamily="50" charset="-128"/>
                <a:ea typeface="HGSｺﾞｼｯｸM" panose="020B0600000000000000" pitchFamily="50" charset="-128"/>
                <a:cs typeface="Meiryo UI" panose="020B0604030504040204" pitchFamily="50" charset="-128"/>
              </a:rPr>
              <a:t>橋梁更新判定フローによる更新すべき施設の抽出について　　　　　</a:t>
            </a:r>
            <a:endParaRPr kumimoji="1" lang="ja-JP" altLang="en-US" sz="2800" b="1"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4" name="フッター プレースホルダー 3"/>
          <p:cNvSpPr>
            <a:spLocks noGrp="1"/>
          </p:cNvSpPr>
          <p:nvPr>
            <p:ph type="ftr" sz="quarter" idx="11"/>
          </p:nvPr>
        </p:nvSpPr>
        <p:spPr>
          <a:xfrm>
            <a:off x="6660232" y="260648"/>
            <a:ext cx="2250584" cy="648072"/>
          </a:xfrm>
        </p:spPr>
        <p:txBody>
          <a:bodyPr/>
          <a:lstStyle/>
          <a:p>
            <a:r>
              <a:rPr kumimoji="1" lang="ja-JP" altLang="en-US" sz="3200" b="1" dirty="0">
                <a:latin typeface="Meiryo UI" panose="020B0604030504040204" pitchFamily="50" charset="-128"/>
                <a:ea typeface="Meiryo UI" panose="020B0604030504040204" pitchFamily="50" charset="-128"/>
                <a:cs typeface="Meiryo UI" panose="020B0604030504040204" pitchFamily="50" charset="-128"/>
              </a:rPr>
              <a:t>資料１－１</a:t>
            </a:r>
          </a:p>
        </p:txBody>
      </p:sp>
      <p:sp>
        <p:nvSpPr>
          <p:cNvPr id="9" name="サブタイトル 2"/>
          <p:cNvSpPr txBox="1">
            <a:spLocks/>
          </p:cNvSpPr>
          <p:nvPr/>
        </p:nvSpPr>
        <p:spPr>
          <a:xfrm>
            <a:off x="1115616" y="5013176"/>
            <a:ext cx="7056784" cy="720080"/>
          </a:xfrm>
          <a:prstGeom prst="rect">
            <a:avLst/>
          </a:prstGeom>
        </p:spPr>
        <p:txBody>
          <a:bodyPr vert="horz">
            <a:noAutofit/>
          </a:bodyPr>
          <a:lstStyle>
            <a:lvl1pPr marL="0" indent="0" algn="r" rtl="0" eaLnBrk="1" latinLnBrk="0" hangingPunct="1">
              <a:spcBef>
                <a:spcPts val="600"/>
              </a:spcBef>
              <a:buClr>
                <a:schemeClr val="accent1"/>
              </a:buClr>
              <a:buSzPct val="76000"/>
              <a:buFont typeface="Wingdings 3"/>
              <a:buNone/>
              <a:defRPr kumimoji="1"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1"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1"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1"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1"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1"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1"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1"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1" lang="en-US" sz="1200" kern="1200" smtClean="0">
                <a:solidFill>
                  <a:schemeClr val="tx1"/>
                </a:solidFill>
                <a:latin typeface="+mn-lt"/>
                <a:ea typeface="+mn-ea"/>
                <a:cs typeface="+mn-cs"/>
              </a:defRPr>
            </a:lvl9pPr>
          </a:lstStyle>
          <a:p>
            <a:pPr algn="ctr"/>
            <a:r>
              <a:rPr lang="ja-JP" altLang="en-US" sz="1800" b="1" dirty="0">
                <a:latin typeface="HGSｺﾞｼｯｸM" panose="020B0600000000000000" pitchFamily="50" charset="-128"/>
                <a:ea typeface="HGSｺﾞｼｯｸM" panose="020B0600000000000000" pitchFamily="50" charset="-128"/>
                <a:cs typeface="Meiryo UI" panose="020B0604030504040204" pitchFamily="50" charset="-128"/>
              </a:rPr>
              <a:t>大阪府都市基盤施設維持管理技術審議会</a:t>
            </a:r>
            <a:endParaRPr lang="en-US" altLang="ja-JP" sz="1800" b="1" dirty="0">
              <a:latin typeface="HGSｺﾞｼｯｸM" panose="020B0600000000000000" pitchFamily="50" charset="-128"/>
              <a:ea typeface="HGSｺﾞｼｯｸM" panose="020B0600000000000000" pitchFamily="50" charset="-128"/>
              <a:cs typeface="Meiryo UI" panose="020B0604030504040204" pitchFamily="50" charset="-128"/>
            </a:endParaRPr>
          </a:p>
          <a:p>
            <a:pPr algn="ctr"/>
            <a:r>
              <a:rPr lang="ja-JP" altLang="en-US" b="1" dirty="0">
                <a:latin typeface="HGSｺﾞｼｯｸM" panose="020B0600000000000000" pitchFamily="50" charset="-128"/>
                <a:ea typeface="HGSｺﾞｼｯｸM" panose="020B0600000000000000" pitchFamily="50" charset="-128"/>
                <a:cs typeface="Meiryo UI" panose="020B0604030504040204" pitchFamily="50" charset="-128"/>
              </a:rPr>
              <a:t>平成２８年度　第１回　道路・橋梁等部会</a:t>
            </a:r>
          </a:p>
        </p:txBody>
      </p:sp>
      <p:sp>
        <p:nvSpPr>
          <p:cNvPr id="6" name="タイトル 1"/>
          <p:cNvSpPr txBox="1">
            <a:spLocks/>
          </p:cNvSpPr>
          <p:nvPr/>
        </p:nvSpPr>
        <p:spPr>
          <a:xfrm>
            <a:off x="1187624" y="5805264"/>
            <a:ext cx="6984776" cy="792088"/>
          </a:xfrm>
          <a:prstGeom prst="rect">
            <a:avLst/>
          </a:prstGeom>
        </p:spPr>
        <p:txBody>
          <a:bodyPr vert="horz" anchor="t" anchorCtr="0">
            <a:normAutofit/>
          </a:bodyPr>
          <a:lstStyle>
            <a:lvl1pPr algn="r" rtl="0" eaLnBrk="1" latinLnBrk="0" hangingPunct="1">
              <a:spcBef>
                <a:spcPct val="0"/>
              </a:spcBef>
              <a:buNone/>
              <a:defRPr kumimoji="1" sz="3200" kern="1200">
                <a:solidFill>
                  <a:schemeClr val="tx1"/>
                </a:solidFill>
                <a:latin typeface="+mj-lt"/>
                <a:ea typeface="+mj-ea"/>
                <a:cs typeface="+mj-cs"/>
              </a:defRPr>
            </a:lvl1pPr>
          </a:lstStyle>
          <a:p>
            <a:pPr algn="l"/>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橋梁更新の最終判定にかかる評価手法の検討について</a:t>
            </a:r>
            <a:r>
              <a:rPr lang="ja-JP" altLang="en-US" sz="2800" b="1" dirty="0">
                <a:latin typeface="HGSｺﾞｼｯｸM" panose="020B0600000000000000" pitchFamily="50" charset="-128"/>
                <a:ea typeface="HGSｺﾞｼｯｸM" panose="020B0600000000000000" pitchFamily="50" charset="-128"/>
                <a:cs typeface="Meiryo UI" panose="020B0604030504040204" pitchFamily="50" charset="-128"/>
              </a:rPr>
              <a:t>　　　　　</a:t>
            </a:r>
          </a:p>
        </p:txBody>
      </p:sp>
    </p:spTree>
    <p:extLst>
      <p:ext uri="{BB962C8B-B14F-4D97-AF65-F5344CB8AC3E}">
        <p14:creationId xmlns:p14="http://schemas.microsoft.com/office/powerpoint/2010/main" val="4648829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4243240" y="2836800"/>
            <a:ext cx="3672447" cy="3256495"/>
          </a:xfrm>
          <a:prstGeom prst="rect">
            <a:avLst/>
          </a:prstGeom>
        </p:spPr>
      </p:pic>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５）性能評価マトリクスの基本的考え方</a:t>
            </a:r>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10</a:t>
            </a:fld>
            <a:endParaRPr kumimoji="1" lang="ja-JP" altLang="en-US" dirty="0"/>
          </a:p>
        </p:txBody>
      </p:sp>
      <p:sp>
        <p:nvSpPr>
          <p:cNvPr id="13" name="正方形/長方形 12"/>
          <p:cNvSpPr/>
          <p:nvPr/>
        </p:nvSpPr>
        <p:spPr>
          <a:xfrm>
            <a:off x="611560" y="1571308"/>
            <a:ext cx="8280920" cy="1015663"/>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各評価項目の</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性能低下</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及び</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性能不足</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の指標に対する評価を実施</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評価項目毎に</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性能低下</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及び</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性能不足</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の評価結果をもとに、以下のマトリクスにより評価を実施</a:t>
            </a:r>
          </a:p>
        </p:txBody>
      </p:sp>
      <p:sp>
        <p:nvSpPr>
          <p:cNvPr id="20" name="テキスト ボックス 19"/>
          <p:cNvSpPr txBox="1"/>
          <p:nvPr/>
        </p:nvSpPr>
        <p:spPr>
          <a:xfrm>
            <a:off x="4743000" y="4926004"/>
            <a:ext cx="2448272" cy="792088"/>
          </a:xfrm>
          <a:prstGeom prst="rect">
            <a:avLst/>
          </a:prstGeom>
          <a:noFill/>
          <a:ln w="28575">
            <a:solidFill>
              <a:srgbClr val="FF0000"/>
            </a:solidFill>
          </a:ln>
        </p:spPr>
        <p:txBody>
          <a:bodyPr wrap="square" rtlCol="0">
            <a:spAutoFit/>
          </a:bodyPr>
          <a:lstStyle/>
          <a:p>
            <a:endParaRPr kumimoji="1" lang="ja-JP" altLang="en-US" dirty="0"/>
          </a:p>
        </p:txBody>
      </p:sp>
      <p:sp>
        <p:nvSpPr>
          <p:cNvPr id="21" name="テキスト ボックス 20"/>
          <p:cNvSpPr txBox="1"/>
          <p:nvPr/>
        </p:nvSpPr>
        <p:spPr>
          <a:xfrm>
            <a:off x="784367" y="4387484"/>
            <a:ext cx="3459016" cy="923330"/>
          </a:xfrm>
          <a:prstGeom prst="rect">
            <a:avLst/>
          </a:prstGeom>
          <a:solidFill>
            <a:schemeClr val="bg1"/>
          </a:solidFill>
        </p:spPr>
        <p:txBody>
          <a:bodyPr wrap="square" rtlCol="0">
            <a:spAutoFit/>
          </a:bodyPr>
          <a:lstStyle/>
          <a:p>
            <a:pPr marL="176213" indent="-176213"/>
            <a:r>
              <a:rPr kumimoji="1" lang="ja-JP" altLang="en-US" dirty="0"/>
              <a:t>●性能低下が見られず性能不足が</a:t>
            </a:r>
            <a:r>
              <a:rPr kumimoji="1" lang="en-US" altLang="ja-JP" dirty="0" err="1"/>
              <a:t>Ⅰ,Ⅱ</a:t>
            </a:r>
            <a:r>
              <a:rPr kumimoji="1" lang="ja-JP" altLang="en-US" dirty="0"/>
              <a:t>の場合は性能不足のフラグとしても配点</a:t>
            </a:r>
          </a:p>
        </p:txBody>
      </p:sp>
      <p:sp>
        <p:nvSpPr>
          <p:cNvPr id="23" name="フリーフォーム 22"/>
          <p:cNvSpPr/>
          <p:nvPr/>
        </p:nvSpPr>
        <p:spPr>
          <a:xfrm>
            <a:off x="4736456" y="2780928"/>
            <a:ext cx="3251200" cy="2937164"/>
          </a:xfrm>
          <a:custGeom>
            <a:avLst/>
            <a:gdLst>
              <a:gd name="connsiteX0" fmla="*/ 0 w 3251200"/>
              <a:gd name="connsiteY0" fmla="*/ 0 h 2937164"/>
              <a:gd name="connsiteX1" fmla="*/ 3251200 w 3251200"/>
              <a:gd name="connsiteY1" fmla="*/ 0 h 2937164"/>
              <a:gd name="connsiteX2" fmla="*/ 3251200 w 3251200"/>
              <a:gd name="connsiteY2" fmla="*/ 2937164 h 2937164"/>
              <a:gd name="connsiteX3" fmla="*/ 2364509 w 3251200"/>
              <a:gd name="connsiteY3" fmla="*/ 2937164 h 2937164"/>
              <a:gd name="connsiteX4" fmla="*/ 2364509 w 3251200"/>
              <a:gd name="connsiteY4" fmla="*/ 775855 h 2937164"/>
              <a:gd name="connsiteX5" fmla="*/ 9237 w 3251200"/>
              <a:gd name="connsiteY5" fmla="*/ 775855 h 2937164"/>
              <a:gd name="connsiteX6" fmla="*/ 9237 w 3251200"/>
              <a:gd name="connsiteY6" fmla="*/ 18473 h 2937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51200" h="2937164">
                <a:moveTo>
                  <a:pt x="0" y="0"/>
                </a:moveTo>
                <a:lnTo>
                  <a:pt x="3251200" y="0"/>
                </a:lnTo>
                <a:lnTo>
                  <a:pt x="3251200" y="2937164"/>
                </a:lnTo>
                <a:lnTo>
                  <a:pt x="2364509" y="2937164"/>
                </a:lnTo>
                <a:lnTo>
                  <a:pt x="2364509" y="775855"/>
                </a:lnTo>
                <a:lnTo>
                  <a:pt x="9237" y="775855"/>
                </a:lnTo>
                <a:lnTo>
                  <a:pt x="9237" y="18473"/>
                </a:lnTo>
              </a:path>
            </a:pathLst>
          </a:cu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792356" y="2906559"/>
            <a:ext cx="3450914" cy="646331"/>
          </a:xfrm>
          <a:prstGeom prst="rect">
            <a:avLst/>
          </a:prstGeom>
          <a:solidFill>
            <a:schemeClr val="bg1"/>
          </a:solidFill>
        </p:spPr>
        <p:txBody>
          <a:bodyPr wrap="square" rtlCol="0">
            <a:spAutoFit/>
          </a:bodyPr>
          <a:lstStyle/>
          <a:p>
            <a:pPr marL="176213" indent="-176213"/>
            <a:r>
              <a:rPr kumimoji="1" lang="ja-JP" altLang="en-US" dirty="0"/>
              <a:t>●性能低下</a:t>
            </a:r>
            <a:r>
              <a:rPr lang="ja-JP" altLang="en-US" dirty="0"/>
              <a:t>、</a:t>
            </a:r>
            <a:r>
              <a:rPr kumimoji="1" lang="ja-JP" altLang="en-US" dirty="0"/>
              <a:t>性能不足の評価が</a:t>
            </a:r>
            <a:r>
              <a:rPr kumimoji="1" lang="en-US" altLang="ja-JP" dirty="0"/>
              <a:t>Ⅲ</a:t>
            </a:r>
            <a:r>
              <a:rPr kumimoji="1" lang="ja-JP" altLang="en-US" dirty="0"/>
              <a:t>の場合は</a:t>
            </a:r>
            <a:r>
              <a:rPr kumimoji="1" lang="en-US" altLang="ja-JP" dirty="0"/>
              <a:t>50</a:t>
            </a:r>
            <a:r>
              <a:rPr kumimoji="1" lang="ja-JP" altLang="en-US" dirty="0"/>
              <a:t>点を付与</a:t>
            </a:r>
          </a:p>
        </p:txBody>
      </p:sp>
      <p:cxnSp>
        <p:nvCxnSpPr>
          <p:cNvPr id="26" name="直線コネクタ 25"/>
          <p:cNvCxnSpPr/>
          <p:nvPr/>
        </p:nvCxnSpPr>
        <p:spPr>
          <a:xfrm>
            <a:off x="4693036" y="4293096"/>
            <a:ext cx="3870684"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794516" y="3649778"/>
            <a:ext cx="3448724" cy="646331"/>
          </a:xfrm>
          <a:prstGeom prst="rect">
            <a:avLst/>
          </a:prstGeom>
          <a:solidFill>
            <a:schemeClr val="bg1"/>
          </a:solidFill>
        </p:spPr>
        <p:txBody>
          <a:bodyPr wrap="square" rtlCol="0">
            <a:spAutoFit/>
          </a:bodyPr>
          <a:lstStyle/>
          <a:p>
            <a:pPr marL="176213" indent="-176213"/>
            <a:r>
              <a:rPr kumimoji="1" lang="ja-JP" altLang="en-US" dirty="0"/>
              <a:t>●性能低下が</a:t>
            </a:r>
            <a:r>
              <a:rPr kumimoji="1" lang="en-US" altLang="ja-JP" dirty="0" err="1"/>
              <a:t>Ⅱ,Ⅲ</a:t>
            </a:r>
            <a:r>
              <a:rPr kumimoji="1" lang="ja-JP" altLang="en-US" dirty="0"/>
              <a:t>の場合は</a:t>
            </a:r>
            <a:r>
              <a:rPr kumimoji="1" lang="en-US" altLang="ja-JP" dirty="0"/>
              <a:t>10</a:t>
            </a:r>
            <a:r>
              <a:rPr kumimoji="1" lang="ja-JP" altLang="en-US" dirty="0"/>
              <a:t>点以上を付与</a:t>
            </a:r>
          </a:p>
        </p:txBody>
      </p:sp>
      <p:sp>
        <p:nvSpPr>
          <p:cNvPr id="7" name="上矢印 6"/>
          <p:cNvSpPr/>
          <p:nvPr/>
        </p:nvSpPr>
        <p:spPr>
          <a:xfrm>
            <a:off x="8129928" y="3681968"/>
            <a:ext cx="605516" cy="606507"/>
          </a:xfrm>
          <a:prstGeom prst="up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439300" y="2564904"/>
            <a:ext cx="864096" cy="369332"/>
          </a:xfrm>
          <a:prstGeom prst="rect">
            <a:avLst/>
          </a:prstGeom>
          <a:solidFill>
            <a:schemeClr val="bg2">
              <a:lumMod val="50000"/>
            </a:schemeClr>
          </a:solidFill>
        </p:spPr>
        <p:txBody>
          <a:bodyPr wrap="square" rtlCol="0">
            <a:spAutoFit/>
          </a:bodyPr>
          <a:lstStyle/>
          <a:p>
            <a:pPr algn="ctr"/>
            <a:r>
              <a:rPr kumimoji="1" lang="en-US" altLang="ja-JP" dirty="0">
                <a:solidFill>
                  <a:schemeClr val="bg1"/>
                </a:solidFill>
              </a:rPr>
              <a:t>50</a:t>
            </a:r>
            <a:r>
              <a:rPr kumimoji="1" lang="ja-JP" altLang="en-US" dirty="0">
                <a:solidFill>
                  <a:schemeClr val="bg1"/>
                </a:solidFill>
              </a:rPr>
              <a:t>点</a:t>
            </a:r>
          </a:p>
        </p:txBody>
      </p:sp>
      <p:sp>
        <p:nvSpPr>
          <p:cNvPr id="25" name="テキスト ボックス 24"/>
          <p:cNvSpPr txBox="1"/>
          <p:nvPr/>
        </p:nvSpPr>
        <p:spPr>
          <a:xfrm>
            <a:off x="8031076" y="4354641"/>
            <a:ext cx="864096" cy="646331"/>
          </a:xfrm>
          <a:prstGeom prst="rect">
            <a:avLst/>
          </a:prstGeom>
          <a:solidFill>
            <a:srgbClr val="92D050"/>
          </a:solidFill>
        </p:spPr>
        <p:txBody>
          <a:bodyPr wrap="square" rtlCol="0">
            <a:spAutoFit/>
          </a:bodyPr>
          <a:lstStyle/>
          <a:p>
            <a:pPr algn="ctr"/>
            <a:r>
              <a:rPr kumimoji="1" lang="en-US" altLang="ja-JP" dirty="0">
                <a:solidFill>
                  <a:schemeClr val="bg1"/>
                </a:solidFill>
              </a:rPr>
              <a:t>10</a:t>
            </a:r>
            <a:r>
              <a:rPr kumimoji="1" lang="ja-JP" altLang="en-US" dirty="0">
                <a:solidFill>
                  <a:schemeClr val="bg1"/>
                </a:solidFill>
              </a:rPr>
              <a:t>点以上</a:t>
            </a:r>
          </a:p>
        </p:txBody>
      </p:sp>
      <p:sp>
        <p:nvSpPr>
          <p:cNvPr id="27" name="テキスト ボックス 26"/>
          <p:cNvSpPr txBox="1"/>
          <p:nvPr/>
        </p:nvSpPr>
        <p:spPr>
          <a:xfrm>
            <a:off x="3995936" y="5679464"/>
            <a:ext cx="864096" cy="369332"/>
          </a:xfrm>
          <a:prstGeom prst="rect">
            <a:avLst/>
          </a:prstGeom>
          <a:solidFill>
            <a:srgbClr val="FF0000"/>
          </a:solidFill>
        </p:spPr>
        <p:txBody>
          <a:bodyPr wrap="square" rtlCol="0">
            <a:spAutoFit/>
          </a:bodyPr>
          <a:lstStyle/>
          <a:p>
            <a:pPr algn="ctr"/>
            <a:r>
              <a:rPr kumimoji="1" lang="ja-JP" altLang="en-US" dirty="0">
                <a:solidFill>
                  <a:schemeClr val="bg1"/>
                </a:solidFill>
              </a:rPr>
              <a:t>フラグ</a:t>
            </a:r>
          </a:p>
        </p:txBody>
      </p:sp>
      <p:sp>
        <p:nvSpPr>
          <p:cNvPr id="19"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8567807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0832" y="1588150"/>
            <a:ext cx="3909120" cy="32868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６）指標検討の進め方</a:t>
            </a: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11</a:t>
            </a:fld>
            <a:endParaRPr kumimoji="1" lang="ja-JP" altLang="en-US"/>
          </a:p>
        </p:txBody>
      </p:sp>
      <p:pic>
        <p:nvPicPr>
          <p:cNvPr id="103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b="11827"/>
          <a:stretch/>
        </p:blipFill>
        <p:spPr bwMode="auto">
          <a:xfrm>
            <a:off x="115454" y="1588150"/>
            <a:ext cx="8913092" cy="4591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8026723" y="1552436"/>
            <a:ext cx="697627" cy="400110"/>
          </a:xfrm>
          <a:prstGeom prst="rect">
            <a:avLst/>
          </a:prstGeom>
          <a:solidFill>
            <a:srgbClr val="FFFF00"/>
          </a:solidFill>
          <a:ln>
            <a:solidFill>
              <a:schemeClr val="tx1"/>
            </a:solidFill>
          </a:ln>
        </p:spPr>
        <p:txBody>
          <a:bodyPr wrap="none" rtlCol="0">
            <a:spAutoFit/>
          </a:bodyPr>
          <a:lstStyle/>
          <a:p>
            <a:r>
              <a:rPr lang="ja-JP" altLang="en-US" sz="2000" b="1" dirty="0">
                <a:latin typeface="HG丸ｺﾞｼｯｸM-PRO" panose="020F0600000000000000" pitchFamily="50" charset="-128"/>
                <a:ea typeface="HG丸ｺﾞｼｯｸM-PRO" panose="020F0600000000000000" pitchFamily="50" charset="-128"/>
              </a:rPr>
              <a:t>表１</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12"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13725164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７）指標検討の進め方</a:t>
            </a: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12</a:t>
            </a:fld>
            <a:endParaRPr kumimoji="1" lang="ja-JP" altLang="en-US"/>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613172"/>
            <a:ext cx="8237270" cy="2391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b="40067"/>
          <a:stretch/>
        </p:blipFill>
        <p:spPr bwMode="auto">
          <a:xfrm>
            <a:off x="467544" y="4077072"/>
            <a:ext cx="8237270" cy="2292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テキスト ボックス 12"/>
          <p:cNvSpPr txBox="1"/>
          <p:nvPr/>
        </p:nvSpPr>
        <p:spPr>
          <a:xfrm>
            <a:off x="7812360" y="1633969"/>
            <a:ext cx="700833" cy="400110"/>
          </a:xfrm>
          <a:prstGeom prst="rect">
            <a:avLst/>
          </a:prstGeom>
          <a:solidFill>
            <a:srgbClr val="FFFF00"/>
          </a:solidFill>
          <a:ln>
            <a:solidFill>
              <a:schemeClr val="tx1"/>
            </a:solidFill>
          </a:ln>
        </p:spPr>
        <p:txBody>
          <a:bodyPr wrap="none" rtlCol="0">
            <a:spAutoFit/>
          </a:bodyPr>
          <a:lstStyle/>
          <a:p>
            <a:r>
              <a:rPr lang="ja-JP" altLang="en-US" sz="2000" b="1" dirty="0">
                <a:latin typeface="HG丸ｺﾞｼｯｸM-PRO" panose="020F0600000000000000" pitchFamily="50" charset="-128"/>
                <a:ea typeface="HG丸ｺﾞｼｯｸM-PRO" panose="020F0600000000000000" pitchFamily="50" charset="-128"/>
              </a:rPr>
              <a:t>表２</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7860467" y="4060439"/>
            <a:ext cx="700833" cy="400110"/>
          </a:xfrm>
          <a:prstGeom prst="rect">
            <a:avLst/>
          </a:prstGeom>
          <a:solidFill>
            <a:srgbClr val="FFFF00"/>
          </a:solidFill>
          <a:ln>
            <a:solidFill>
              <a:schemeClr val="tx1"/>
            </a:solidFill>
          </a:ln>
        </p:spPr>
        <p:txBody>
          <a:bodyPr wrap="none" rtlCol="0">
            <a:spAutoFit/>
          </a:bodyPr>
          <a:lstStyle/>
          <a:p>
            <a:r>
              <a:rPr lang="ja-JP" altLang="en-US" sz="2000" b="1" dirty="0">
                <a:latin typeface="HG丸ｺﾞｼｯｸM-PRO" panose="020F0600000000000000" pitchFamily="50" charset="-128"/>
                <a:ea typeface="HG丸ｺﾞｼｯｸM-PRO" panose="020F0600000000000000" pitchFamily="50" charset="-128"/>
              </a:rPr>
              <a:t>表３</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494318" y="1607466"/>
            <a:ext cx="1217000" cy="400110"/>
          </a:xfrm>
          <a:prstGeom prst="rect">
            <a:avLst/>
          </a:prstGeom>
          <a:solidFill>
            <a:srgbClr val="FFFF00"/>
          </a:solidFill>
          <a:ln>
            <a:solidFill>
              <a:schemeClr val="tx1"/>
            </a:solidFill>
          </a:ln>
        </p:spPr>
        <p:txBody>
          <a:bodyPr wrap="none" rtlCol="0">
            <a:spAutoFit/>
          </a:bodyPr>
          <a:lstStyle/>
          <a:p>
            <a:r>
              <a:rPr lang="ja-JP" altLang="en-US" sz="2000" b="1" dirty="0">
                <a:latin typeface="HG丸ｺﾞｼｯｸM-PRO" panose="020F0600000000000000" pitchFamily="50" charset="-128"/>
                <a:ea typeface="HG丸ｺﾞｼｯｸM-PRO" panose="020F0600000000000000" pitchFamily="50" charset="-128"/>
              </a:rPr>
              <a:t>性能低下</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467544" y="4077072"/>
            <a:ext cx="1217000" cy="400110"/>
          </a:xfrm>
          <a:prstGeom prst="rect">
            <a:avLst/>
          </a:prstGeom>
          <a:solidFill>
            <a:srgbClr val="FFFF00"/>
          </a:solidFill>
          <a:ln>
            <a:solidFill>
              <a:schemeClr val="tx1"/>
            </a:solidFill>
          </a:ln>
        </p:spPr>
        <p:txBody>
          <a:bodyPr wrap="none" rtlCol="0">
            <a:spAutoFit/>
          </a:bodyPr>
          <a:lstStyle/>
          <a:p>
            <a:r>
              <a:rPr lang="ja-JP" altLang="en-US" sz="2000" b="1" dirty="0">
                <a:latin typeface="HG丸ｺﾞｼｯｸM-PRO" panose="020F0600000000000000" pitchFamily="50" charset="-128"/>
                <a:ea typeface="HG丸ｺﾞｼｯｸM-PRO" panose="020F0600000000000000" pitchFamily="50" charset="-128"/>
              </a:rPr>
              <a:t>性能不足</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19"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37223417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８）性能評価マトリクスによる評価方法（</a:t>
            </a:r>
            <a:r>
              <a:rPr lang="en-US" altLang="ja-JP" sz="2400" dirty="0">
                <a:latin typeface="HGSｺﾞｼｯｸM" panose="020B0600000000000000" pitchFamily="50" charset="-128"/>
                <a:ea typeface="HGSｺﾞｼｯｸM" panose="020B0600000000000000" pitchFamily="50" charset="-128"/>
              </a:rPr>
              <a:t>1/4</a:t>
            </a:r>
            <a:r>
              <a:rPr lang="ja-JP" altLang="en-US" sz="2400" dirty="0">
                <a:latin typeface="HGSｺﾞｼｯｸM" panose="020B0600000000000000" pitchFamily="50" charset="-128"/>
                <a:ea typeface="HGSｺﾞｼｯｸM" panose="020B0600000000000000" pitchFamily="50" charset="-128"/>
              </a:rPr>
              <a:t>）</a:t>
            </a:r>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13</a:t>
            </a:fld>
            <a:endParaRPr kumimoji="1" lang="ja-JP" altLang="en-US"/>
          </a:p>
        </p:txBody>
      </p:sp>
      <p:sp>
        <p:nvSpPr>
          <p:cNvPr id="13" name="正方形/長方形 12"/>
          <p:cNvSpPr/>
          <p:nvPr/>
        </p:nvSpPr>
        <p:spPr>
          <a:xfrm>
            <a:off x="611560" y="1571308"/>
            <a:ext cx="8532440" cy="707886"/>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各評価項目ごとに</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性能低下</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及び</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性能不足</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の評価を行い、マトリクスにあてはめ、評価点を算出する。</a:t>
            </a:r>
          </a:p>
        </p:txBody>
      </p:sp>
      <p:sp>
        <p:nvSpPr>
          <p:cNvPr id="11" name="下矢印 10"/>
          <p:cNvSpPr/>
          <p:nvPr/>
        </p:nvSpPr>
        <p:spPr>
          <a:xfrm>
            <a:off x="7020272" y="5678961"/>
            <a:ext cx="576064" cy="1994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23161" y="5877272"/>
            <a:ext cx="2653295" cy="369332"/>
          </a:xfrm>
          <a:prstGeom prst="rect">
            <a:avLst/>
          </a:prstGeom>
          <a:solidFill>
            <a:srgbClr val="FFFF00"/>
          </a:solidFill>
        </p:spPr>
        <p:txBody>
          <a:bodyPr wrap="square" rtlCol="0">
            <a:spAutoFit/>
          </a:bodyPr>
          <a:lstStyle/>
          <a:p>
            <a:pPr algn="ctr"/>
            <a:r>
              <a:rPr kumimoji="1" lang="ja-JP" altLang="en-US" dirty="0"/>
              <a:t>マトリクス評価点 ： </a:t>
            </a:r>
            <a:r>
              <a:rPr lang="en-US" altLang="ja-JP" dirty="0"/>
              <a:t>1</a:t>
            </a:r>
            <a:r>
              <a:rPr kumimoji="1" lang="en-US" altLang="ja-JP" dirty="0"/>
              <a:t>0</a:t>
            </a:r>
            <a:r>
              <a:rPr kumimoji="1" lang="ja-JP" altLang="en-US" dirty="0"/>
              <a:t>点</a:t>
            </a:r>
          </a:p>
        </p:txBody>
      </p:sp>
      <p:pic>
        <p:nvPicPr>
          <p:cNvPr id="18" name="図 17"/>
          <p:cNvPicPr>
            <a:picLocks noChangeAspect="1"/>
          </p:cNvPicPr>
          <p:nvPr/>
        </p:nvPicPr>
        <p:blipFill>
          <a:blip r:embed="rId3"/>
          <a:stretch>
            <a:fillRect/>
          </a:stretch>
        </p:blipFill>
        <p:spPr>
          <a:xfrm>
            <a:off x="5413155" y="2727949"/>
            <a:ext cx="3249446" cy="2881404"/>
          </a:xfrm>
          <a:prstGeom prst="rect">
            <a:avLst/>
          </a:prstGeom>
        </p:spPr>
      </p:pic>
      <p:sp>
        <p:nvSpPr>
          <p:cNvPr id="16" name="正方形/長方形 15"/>
          <p:cNvSpPr/>
          <p:nvPr/>
        </p:nvSpPr>
        <p:spPr>
          <a:xfrm>
            <a:off x="6585965" y="3329841"/>
            <a:ext cx="684000" cy="6480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38100">
                <a:solidFill>
                  <a:schemeClr val="tx1"/>
                </a:solidFill>
              </a:ln>
            </a:endParaRPr>
          </a:p>
        </p:txBody>
      </p:sp>
      <p:graphicFrame>
        <p:nvGraphicFramePr>
          <p:cNvPr id="3" name="表 2"/>
          <p:cNvGraphicFramePr>
            <a:graphicFrameLocks noGrp="1"/>
          </p:cNvGraphicFramePr>
          <p:nvPr>
            <p:extLst>
              <p:ext uri="{D42A27DB-BD31-4B8C-83A1-F6EECF244321}">
                <p14:modId xmlns:p14="http://schemas.microsoft.com/office/powerpoint/2010/main" val="736264253"/>
              </p:ext>
            </p:extLst>
          </p:nvPr>
        </p:nvGraphicFramePr>
        <p:xfrm>
          <a:off x="611560" y="2707078"/>
          <a:ext cx="4320480" cy="3256647"/>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xmlns="" val="20000"/>
                    </a:ext>
                  </a:extLst>
                </a:gridCol>
                <a:gridCol w="2736304">
                  <a:extLst>
                    <a:ext uri="{9D8B030D-6E8A-4147-A177-3AD203B41FA5}">
                      <a16:colId xmlns:a16="http://schemas.microsoft.com/office/drawing/2014/main" xmlns="" val="20001"/>
                    </a:ext>
                  </a:extLst>
                </a:gridCol>
              </a:tblGrid>
              <a:tr h="574407">
                <a:tc>
                  <a:txBody>
                    <a:bodyPr/>
                    <a:lstStyle/>
                    <a:p>
                      <a:r>
                        <a:rPr kumimoji="1" lang="ja-JP" altLang="en-US" dirty="0"/>
                        <a:t>評価項目</a:t>
                      </a:r>
                    </a:p>
                  </a:txBody>
                  <a:tcPr/>
                </a:tc>
                <a:tc>
                  <a:txBody>
                    <a:bodyPr/>
                    <a:lstStyle/>
                    <a:p>
                      <a:r>
                        <a:rPr kumimoji="1" lang="ja-JP" altLang="en-US" dirty="0"/>
                        <a:t>指標</a:t>
                      </a:r>
                    </a:p>
                  </a:txBody>
                  <a:tcPr/>
                </a:tc>
                <a:extLst>
                  <a:ext uri="{0D108BD9-81ED-4DB2-BD59-A6C34878D82A}">
                    <a16:rowId xmlns:a16="http://schemas.microsoft.com/office/drawing/2014/main" xmlns="" val="10000"/>
                  </a:ext>
                </a:extLst>
              </a:tr>
              <a:tr h="574407">
                <a:tc rowSpan="2">
                  <a:txBody>
                    <a:bodyPr/>
                    <a:lstStyle/>
                    <a:p>
                      <a:r>
                        <a:rPr kumimoji="1" lang="ja-JP" altLang="en-US" dirty="0"/>
                        <a:t>ＰＣ橋のＰＣ鋼材の断面減少及び破断により安全性に影響する可能性</a:t>
                      </a:r>
                    </a:p>
                    <a:p>
                      <a:endParaRPr kumimoji="1" lang="en-US" altLang="ja-JP"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1" u="sng" dirty="0"/>
                        <a:t>性能低下</a:t>
                      </a:r>
                      <a:r>
                        <a:rPr kumimoji="1" lang="ja-JP" altLang="en-US" b="1" u="none" dirty="0"/>
                        <a:t> </a:t>
                      </a:r>
                      <a:r>
                        <a:rPr kumimoji="1" lang="ja-JP" altLang="en-US" dirty="0"/>
                        <a:t>指標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a:effectLst/>
                          <a:latin typeface="+mn-ea"/>
                          <a:ea typeface="+mn-ea"/>
                        </a:rPr>
                        <a:t>・</a:t>
                      </a:r>
                      <a:r>
                        <a:rPr lang="en-US" altLang="ja-JP" sz="1400" u="none" strike="noStrike" dirty="0">
                          <a:effectLst/>
                          <a:latin typeface="+mn-ea"/>
                          <a:ea typeface="+mn-ea"/>
                        </a:rPr>
                        <a:t>PC</a:t>
                      </a:r>
                      <a:r>
                        <a:rPr lang="ja-JP" altLang="en-US" sz="1400" u="none" strike="noStrike" dirty="0">
                          <a:effectLst/>
                          <a:latin typeface="+mn-ea"/>
                          <a:ea typeface="+mn-ea"/>
                        </a:rPr>
                        <a:t>鋼材の損傷</a:t>
                      </a:r>
                      <a:br>
                        <a:rPr lang="ja-JP" altLang="en-US" sz="1400" u="none" strike="noStrike" dirty="0">
                          <a:effectLst/>
                          <a:latin typeface="+mn-ea"/>
                          <a:ea typeface="+mn-ea"/>
                        </a:rPr>
                      </a:br>
                      <a:r>
                        <a:rPr lang="ja-JP" altLang="en-US" sz="1400" u="none" strike="noStrike" dirty="0">
                          <a:effectLst/>
                          <a:latin typeface="+mn-ea"/>
                          <a:ea typeface="+mn-ea"/>
                        </a:rPr>
                        <a:t>・主桁の損傷状態</a:t>
                      </a:r>
                      <a:endParaRPr lang="en-US" altLang="ja-JP" sz="1400" u="none" strike="noStrike" dirty="0">
                        <a:effectLst/>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n-ea"/>
                        </a:rPr>
                        <a:t>例：ＰＣ鋼材の損傷可能性大</a:t>
                      </a:r>
                      <a:endParaRPr kumimoji="1" lang="en-US" altLang="ja-JP" sz="1600" b="1" dirty="0">
                        <a:solidFill>
                          <a:schemeClr val="tx1"/>
                        </a:solidFill>
                        <a:latin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n-ea"/>
                        </a:rPr>
                        <a:t>　　　→</a:t>
                      </a:r>
                      <a:r>
                        <a:rPr kumimoji="1" lang="ja-JP" altLang="en-US" sz="1600" b="1" dirty="0">
                          <a:solidFill>
                            <a:srgbClr val="FF0000"/>
                          </a:solidFill>
                          <a:latin typeface="+mn-ea"/>
                        </a:rPr>
                        <a:t> </a:t>
                      </a:r>
                      <a:r>
                        <a:rPr kumimoji="1" lang="ja-JP" altLang="en-US" sz="2000" b="1" u="sng" dirty="0">
                          <a:solidFill>
                            <a:srgbClr val="FF0000"/>
                          </a:solidFill>
                          <a:latin typeface="+mn-ea"/>
                        </a:rPr>
                        <a:t>評価</a:t>
                      </a:r>
                      <a:r>
                        <a:rPr kumimoji="1" lang="en-US" altLang="ja-JP" sz="2000" b="1" u="sng" dirty="0">
                          <a:solidFill>
                            <a:srgbClr val="FF0000"/>
                          </a:solidFill>
                          <a:latin typeface="+mn-ea"/>
                        </a:rPr>
                        <a:t>Ⅱ</a:t>
                      </a:r>
                      <a:endParaRPr kumimoji="1" lang="ja-JP" altLang="en-US" sz="1600" b="1" u="sng" dirty="0">
                        <a:solidFill>
                          <a:srgbClr val="FF0000"/>
                        </a:solidFill>
                        <a:latin typeface="+mn-ea"/>
                      </a:endParaRPr>
                    </a:p>
                  </a:txBody>
                  <a:tcPr/>
                </a:tc>
                <a:extLst>
                  <a:ext uri="{0D108BD9-81ED-4DB2-BD59-A6C34878D82A}">
                    <a16:rowId xmlns:a16="http://schemas.microsoft.com/office/drawing/2014/main" xmlns="" val="10001"/>
                  </a:ext>
                </a:extLst>
              </a:tr>
              <a:tr h="574407">
                <a:tc vMerge="1">
                  <a:txBody>
                    <a:bodyPr/>
                    <a:lstStyle/>
                    <a:p>
                      <a:endParaRPr kumimoji="1" lang="ja-JP" altLang="en-US" dirty="0"/>
                    </a:p>
                  </a:txBody>
                  <a:tcPr/>
                </a:tc>
                <a:tc>
                  <a:txBody>
                    <a:bodyPr/>
                    <a:lstStyle/>
                    <a:p>
                      <a:r>
                        <a:rPr kumimoji="1" lang="ja-JP" altLang="en-US" b="1" u="sng" dirty="0"/>
                        <a:t>性能不足</a:t>
                      </a:r>
                      <a:r>
                        <a:rPr kumimoji="1" lang="ja-JP" altLang="en-US" b="1" u="none" dirty="0"/>
                        <a:t> </a:t>
                      </a:r>
                      <a:r>
                        <a:rPr kumimoji="1" lang="ja-JP" altLang="en-US" dirty="0"/>
                        <a:t>指標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a:effectLst/>
                          <a:latin typeface="+mn-ea"/>
                          <a:ea typeface="+mn-ea"/>
                        </a:rPr>
                        <a:t>・ケーブル定着部状況（上縁定着）</a:t>
                      </a:r>
                      <a:endParaRPr lang="en-US" altLang="ja-JP" sz="1400" u="none" strike="noStrike" dirty="0">
                        <a:effectLst/>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ea"/>
                          <a:ea typeface="+mn-ea"/>
                          <a:cs typeface="+mn-cs"/>
                        </a:rPr>
                        <a:t>例：ケーブル上縁定着 </a:t>
                      </a:r>
                      <a:endParaRPr kumimoji="1" lang="en-US" altLang="ja-JP" sz="1600" b="1" kern="1200" dirty="0">
                        <a:solidFill>
                          <a:schemeClr val="tx1"/>
                        </a:solidFill>
                        <a:latin typeface="+mn-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ea"/>
                          <a:ea typeface="+mn-ea"/>
                          <a:cs typeface="+mn-cs"/>
                        </a:rPr>
                        <a:t>　　　→ </a:t>
                      </a:r>
                      <a:r>
                        <a:rPr kumimoji="1" lang="ja-JP" altLang="en-US" sz="2000" b="1" u="sng" kern="1200" dirty="0">
                          <a:solidFill>
                            <a:srgbClr val="FF0000"/>
                          </a:solidFill>
                          <a:latin typeface="+mn-ea"/>
                          <a:ea typeface="+mn-ea"/>
                          <a:cs typeface="+mn-cs"/>
                        </a:rPr>
                        <a:t>評価</a:t>
                      </a:r>
                      <a:r>
                        <a:rPr kumimoji="1" lang="en-US" altLang="ja-JP" sz="2000" b="1" u="sng" kern="1200" dirty="0">
                          <a:solidFill>
                            <a:srgbClr val="FF0000"/>
                          </a:solidFill>
                          <a:latin typeface="+mn-ea"/>
                          <a:ea typeface="+mn-ea"/>
                          <a:cs typeface="+mn-cs"/>
                        </a:rPr>
                        <a:t>Ⅰ</a:t>
                      </a:r>
                      <a:endParaRPr kumimoji="1" lang="ja-JP" altLang="en-US" sz="1600" b="1" u="sng" kern="1200" dirty="0">
                        <a:solidFill>
                          <a:srgbClr val="FF0000"/>
                        </a:solidFill>
                        <a:latin typeface="+mn-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n-ea"/>
                        <a:ea typeface="+mn-ea"/>
                      </a:endParaRPr>
                    </a:p>
                  </a:txBody>
                  <a:tcPr/>
                </a:tc>
                <a:extLst>
                  <a:ext uri="{0D108BD9-81ED-4DB2-BD59-A6C34878D82A}">
                    <a16:rowId xmlns:a16="http://schemas.microsoft.com/office/drawing/2014/main" xmlns="" val="10002"/>
                  </a:ext>
                </a:extLst>
              </a:tr>
            </a:tbl>
          </a:graphicData>
        </a:graphic>
      </p:graphicFrame>
      <p:sp>
        <p:nvSpPr>
          <p:cNvPr id="5" name="右矢印 4"/>
          <p:cNvSpPr/>
          <p:nvPr/>
        </p:nvSpPr>
        <p:spPr>
          <a:xfrm>
            <a:off x="5076056" y="3744533"/>
            <a:ext cx="212917"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043608" y="2348880"/>
            <a:ext cx="3185487" cy="369332"/>
          </a:xfrm>
          <a:prstGeom prst="rect">
            <a:avLst/>
          </a:prstGeom>
          <a:noFill/>
        </p:spPr>
        <p:txBody>
          <a:bodyPr wrap="none" rtlCol="0">
            <a:spAutoFit/>
          </a:bodyPr>
          <a:lstStyle/>
          <a:p>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マトリクスによる評価（例）</a:t>
            </a:r>
          </a:p>
        </p:txBody>
      </p:sp>
      <p:sp>
        <p:nvSpPr>
          <p:cNvPr id="10" name="正方形/長方形 9"/>
          <p:cNvSpPr/>
          <p:nvPr/>
        </p:nvSpPr>
        <p:spPr>
          <a:xfrm>
            <a:off x="6579672" y="2727949"/>
            <a:ext cx="684000" cy="2501251"/>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5907886" y="3356222"/>
            <a:ext cx="684000" cy="640290"/>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8092954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９）性能評価マトリクスによる評価方法（</a:t>
            </a:r>
            <a:r>
              <a:rPr lang="en-US" altLang="ja-JP" sz="2400" dirty="0">
                <a:latin typeface="HGSｺﾞｼｯｸM" panose="020B0600000000000000" pitchFamily="50" charset="-128"/>
                <a:ea typeface="HGSｺﾞｼｯｸM" panose="020B0600000000000000" pitchFamily="50" charset="-128"/>
              </a:rPr>
              <a:t>2/4</a:t>
            </a:r>
            <a:r>
              <a:rPr lang="ja-JP" altLang="en-US" sz="2400" dirty="0">
                <a:latin typeface="HGSｺﾞｼｯｸM" panose="020B0600000000000000" pitchFamily="50" charset="-128"/>
                <a:ea typeface="HGSｺﾞｼｯｸM" panose="020B0600000000000000" pitchFamily="50" charset="-128"/>
              </a:rPr>
              <a:t>）</a:t>
            </a:r>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14</a:t>
            </a:fld>
            <a:endParaRPr kumimoji="1" lang="ja-JP" altLang="en-US"/>
          </a:p>
        </p:txBody>
      </p:sp>
      <p:sp>
        <p:nvSpPr>
          <p:cNvPr id="13" name="正方形/長方形 12"/>
          <p:cNvSpPr/>
          <p:nvPr/>
        </p:nvSpPr>
        <p:spPr>
          <a:xfrm>
            <a:off x="611560" y="1530077"/>
            <a:ext cx="8064896" cy="1538883"/>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性能評価マトリクスでは、各評価項目の合計点で総合評価を行い、現時点で更新を検討すべき橋梁は、「総合評価点</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40</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点以上</a:t>
            </a:r>
            <a:r>
              <a:rPr lang="en-US" altLang="ja-JP" sz="2000" baseline="30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」かつ「橋齢以外で</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10</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点以上の評価項目を有する」として条件設定</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984250" indent="-984250"/>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全国の更新事例の調査結果から単独要因で更新判断に至らない場合でも、</a:t>
            </a:r>
            <a:endPar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　　　　複合要因による更新事例があることを踏まえて設定</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299381197"/>
              </p:ext>
            </p:extLst>
          </p:nvPr>
        </p:nvGraphicFramePr>
        <p:xfrm>
          <a:off x="971600" y="3273331"/>
          <a:ext cx="7695234" cy="2603941"/>
        </p:xfrm>
        <a:graphic>
          <a:graphicData uri="http://schemas.openxmlformats.org/drawingml/2006/table">
            <a:tbl>
              <a:tblPr firstRow="1" bandRow="1">
                <a:tableStyleId>{5C22544A-7EE6-4342-B048-85BDC9FD1C3A}</a:tableStyleId>
              </a:tblPr>
              <a:tblGrid>
                <a:gridCol w="855026">
                  <a:extLst>
                    <a:ext uri="{9D8B030D-6E8A-4147-A177-3AD203B41FA5}">
                      <a16:colId xmlns:a16="http://schemas.microsoft.com/office/drawing/2014/main" xmlns="" val="20000"/>
                    </a:ext>
                  </a:extLst>
                </a:gridCol>
                <a:gridCol w="1710052">
                  <a:extLst>
                    <a:ext uri="{9D8B030D-6E8A-4147-A177-3AD203B41FA5}">
                      <a16:colId xmlns:a16="http://schemas.microsoft.com/office/drawing/2014/main" xmlns="" val="20001"/>
                    </a:ext>
                  </a:extLst>
                </a:gridCol>
                <a:gridCol w="855026">
                  <a:extLst>
                    <a:ext uri="{9D8B030D-6E8A-4147-A177-3AD203B41FA5}">
                      <a16:colId xmlns:a16="http://schemas.microsoft.com/office/drawing/2014/main" xmlns="" val="20003"/>
                    </a:ext>
                  </a:extLst>
                </a:gridCol>
                <a:gridCol w="855026">
                  <a:extLst>
                    <a:ext uri="{9D8B030D-6E8A-4147-A177-3AD203B41FA5}">
                      <a16:colId xmlns:a16="http://schemas.microsoft.com/office/drawing/2014/main" xmlns="" val="20004"/>
                    </a:ext>
                  </a:extLst>
                </a:gridCol>
                <a:gridCol w="855026">
                  <a:extLst>
                    <a:ext uri="{9D8B030D-6E8A-4147-A177-3AD203B41FA5}">
                      <a16:colId xmlns:a16="http://schemas.microsoft.com/office/drawing/2014/main" xmlns="" val="20005"/>
                    </a:ext>
                  </a:extLst>
                </a:gridCol>
                <a:gridCol w="855026">
                  <a:extLst>
                    <a:ext uri="{9D8B030D-6E8A-4147-A177-3AD203B41FA5}">
                      <a16:colId xmlns:a16="http://schemas.microsoft.com/office/drawing/2014/main" xmlns="" val="20006"/>
                    </a:ext>
                  </a:extLst>
                </a:gridCol>
                <a:gridCol w="855026">
                  <a:extLst>
                    <a:ext uri="{9D8B030D-6E8A-4147-A177-3AD203B41FA5}">
                      <a16:colId xmlns:a16="http://schemas.microsoft.com/office/drawing/2014/main" xmlns="" val="20007"/>
                    </a:ext>
                  </a:extLst>
                </a:gridCol>
                <a:gridCol w="855026">
                  <a:extLst>
                    <a:ext uri="{9D8B030D-6E8A-4147-A177-3AD203B41FA5}">
                      <a16:colId xmlns:a16="http://schemas.microsoft.com/office/drawing/2014/main" xmlns="" val="20008"/>
                    </a:ext>
                  </a:extLst>
                </a:gridCol>
              </a:tblGrid>
              <a:tr h="194251">
                <a:tc rowSpan="2">
                  <a:txBody>
                    <a:bodyPr/>
                    <a:lstStyle/>
                    <a:p>
                      <a:pPr algn="ctr" fontAlgn="ctr"/>
                      <a:r>
                        <a:rPr lang="ja-JP" altLang="en-US" sz="1400" u="none" strike="noStrike" dirty="0">
                          <a:effectLst/>
                        </a:rPr>
                        <a:t>小項目</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2">
                  <a:txBody>
                    <a:bodyPr/>
                    <a:lstStyle/>
                    <a:p>
                      <a:pPr algn="ctr" fontAlgn="ctr"/>
                      <a:r>
                        <a:rPr lang="ja-JP" altLang="en-US" sz="1400" b="1" i="0" u="none" strike="noStrike" dirty="0">
                          <a:solidFill>
                            <a:schemeClr val="bg1"/>
                          </a:solidFill>
                          <a:effectLst/>
                          <a:latin typeface="ＭＳ Ｐゴシック" panose="020B0600070205080204" pitchFamily="50" charset="-128"/>
                          <a:ea typeface="ＭＳ Ｐゴシック" panose="020B0600070205080204" pitchFamily="50" charset="-128"/>
                        </a:rPr>
                        <a:t>評価項目</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2">
                  <a:txBody>
                    <a:bodyPr/>
                    <a:lstStyle/>
                    <a:p>
                      <a:pPr algn="ctr" fontAlgn="ctr"/>
                      <a:r>
                        <a:rPr lang="ja-JP" altLang="en-US" sz="1400" u="none" strike="noStrike" dirty="0">
                          <a:effectLst/>
                        </a:rPr>
                        <a:t>評価点</a:t>
                      </a:r>
                      <a:endParaRPr lang="ja-JP" altLang="en-US" sz="14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5">
                  <a:txBody>
                    <a:bodyPr/>
                    <a:lstStyle/>
                    <a:p>
                      <a:pPr algn="ctr" fontAlgn="ctr"/>
                      <a:r>
                        <a:rPr lang="ja-JP" altLang="en-US" sz="1400" u="none" strike="noStrike" dirty="0">
                          <a:effectLst/>
                        </a:rPr>
                        <a:t>各性能における評価点</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0"/>
                  </a:ext>
                </a:extLst>
              </a:tr>
              <a:tr h="194251">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T w="28575" cap="flat" cmpd="sng" algn="ctr">
                      <a:solidFill>
                        <a:schemeClr val="bg1"/>
                      </a:solidFill>
                      <a:prstDash val="solid"/>
                      <a:round/>
                      <a:headEnd type="none" w="med" len="med"/>
                      <a:tailEnd type="none" w="med" len="med"/>
                    </a:lnT>
                  </a:tcPr>
                </a:tc>
                <a:tc>
                  <a:txBody>
                    <a:bodyPr/>
                    <a:lstStyle/>
                    <a:p>
                      <a:pPr algn="ctr" fontAlgn="ctr"/>
                      <a:r>
                        <a:rPr lang="ja-JP" altLang="en-US" sz="1400" u="none" strike="noStrike" dirty="0">
                          <a:effectLst/>
                        </a:rPr>
                        <a:t>安全性</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rPr>
                        <a:t>使用性</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rPr>
                        <a:t>復旧性</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rPr>
                        <a:t>第三者</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rPr>
                        <a:t>耐久性</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23591">
                <a:tc>
                  <a:txBody>
                    <a:bodyPr/>
                    <a:lstStyle/>
                    <a:p>
                      <a:pPr algn="ctr" fontAlgn="ctr"/>
                      <a:r>
                        <a:rPr lang="ja-JP" altLang="en-US" sz="1600" b="0" i="0" u="none" strike="noStrike" dirty="0">
                          <a:solidFill>
                            <a:srgbClr val="000000"/>
                          </a:solidFill>
                          <a:effectLst/>
                          <a:latin typeface="Gill Sans MT 本文"/>
                          <a:ea typeface="ＭＳ Ｐゴシック" panose="020B0600070205080204" pitchFamily="50" charset="-128"/>
                        </a:rPr>
                        <a:t>１</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ＰＣ鋼材の損傷・・・</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23591">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２</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曲げモーメント・・・</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23591">
                <a:tc>
                  <a:txBody>
                    <a:bodyPr/>
                    <a:lstStyle/>
                    <a:p>
                      <a:pPr algn="ctr" fontAlgn="ctr"/>
                      <a:r>
                        <a:rPr lang="ja-JP" altLang="en-US" sz="1600" b="0" i="0" u="none" strike="noStrike" dirty="0">
                          <a:solidFill>
                            <a:srgbClr val="000000"/>
                          </a:solidFill>
                          <a:effectLst/>
                          <a:latin typeface="Gill Sans MT 本文"/>
                          <a:ea typeface="ＭＳ Ｐゴシック" panose="020B0600070205080204" pitchFamily="50" charset="-128"/>
                        </a:rPr>
                        <a:t>４</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基礎の洗掘に・・・・</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23591">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23591">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２６</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ヒンジ部の損傷・・</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ln>
                            <a:noFill/>
                          </a:ln>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ln cmpd="dbl">
                          <a:solidFill>
                            <a:schemeClr val="tx1"/>
                          </a:solidFill>
                        </a:ln>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23591">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23591">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４３</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交通ボトルネック・・</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384616">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総合評価</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bl>
          </a:graphicData>
        </a:graphic>
      </p:graphicFrame>
      <p:sp>
        <p:nvSpPr>
          <p:cNvPr id="15" name="正方形/長方形 14"/>
          <p:cNvSpPr/>
          <p:nvPr/>
        </p:nvSpPr>
        <p:spPr>
          <a:xfrm>
            <a:off x="1259632" y="5858108"/>
            <a:ext cx="7407200" cy="523220"/>
          </a:xfrm>
          <a:prstGeom prst="rect">
            <a:avLst/>
          </a:prstGeom>
          <a:noFill/>
        </p:spPr>
        <p:txBody>
          <a:bodyPr wrap="square" rtlCol="0">
            <a:spAutoFit/>
          </a:bodyPr>
          <a:lstStyle/>
          <a:p>
            <a:pPr marL="984250" indent="-984250"/>
            <a:r>
              <a:rPr lang="en-US" altLang="ja-JP" sz="14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400" dirty="0">
                <a:latin typeface="HGSｺﾞｼｯｸM" panose="020B0600000000000000" pitchFamily="50" charset="-128"/>
                <a:ea typeface="HGSｺﾞｼｯｸM" panose="020B0600000000000000" pitchFamily="50" charset="-128"/>
                <a:cs typeface="Meiryo UI" panose="020B0604030504040204" pitchFamily="50" charset="-128"/>
              </a:rPr>
              <a:t>各性能における評価点は、各評価項目に関係する全性能に対して、</a:t>
            </a:r>
            <a:endParaRPr lang="en-US" altLang="ja-JP" sz="1400"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1400" dirty="0">
                <a:latin typeface="HGSｺﾞｼｯｸM" panose="020B0600000000000000" pitchFamily="50" charset="-128"/>
                <a:ea typeface="HGSｺﾞｼｯｸM" panose="020B0600000000000000" pitchFamily="50" charset="-128"/>
                <a:cs typeface="Meiryo UI" panose="020B0604030504040204" pitchFamily="50" charset="-128"/>
              </a:rPr>
              <a:t>　マトリクス評価点そのままを配賦している</a:t>
            </a:r>
            <a:endParaRPr lang="en-US" altLang="ja-JP" sz="14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9" name="正方形/長方形 8"/>
          <p:cNvSpPr/>
          <p:nvPr/>
        </p:nvSpPr>
        <p:spPr>
          <a:xfrm>
            <a:off x="2267744" y="2999551"/>
            <a:ext cx="5030936" cy="307777"/>
          </a:xfrm>
          <a:prstGeom prst="rect">
            <a:avLst/>
          </a:prstGeom>
          <a:noFill/>
        </p:spPr>
        <p:txBody>
          <a:bodyPr wrap="square" rtlCol="0">
            <a:spAutoFit/>
          </a:bodyPr>
          <a:lstStyle/>
          <a:p>
            <a:pPr marL="984250" indent="-984250" algn="ctr"/>
            <a:r>
              <a:rPr lang="ja-JP" altLang="en-US" sz="1400" dirty="0">
                <a:latin typeface="HGSｺﾞｼｯｸM" panose="020B0600000000000000" pitchFamily="50" charset="-128"/>
                <a:ea typeface="HGSｺﾞｼｯｸM" panose="020B0600000000000000" pitchFamily="50" charset="-128"/>
                <a:cs typeface="Meiryo UI" panose="020B0604030504040204" pitchFamily="50" charset="-128"/>
              </a:rPr>
              <a:t>～橋梁における評価事例～</a:t>
            </a:r>
            <a:endParaRPr lang="en-US" altLang="ja-JP" sz="14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599749001"/>
              </p:ext>
            </p:extLst>
          </p:nvPr>
        </p:nvGraphicFramePr>
        <p:xfrm>
          <a:off x="971600" y="3273334"/>
          <a:ext cx="7695234" cy="2603941"/>
        </p:xfrm>
        <a:graphic>
          <a:graphicData uri="http://schemas.openxmlformats.org/drawingml/2006/table">
            <a:tbl>
              <a:tblPr firstRow="1" bandRow="1">
                <a:tableStyleId>{5C22544A-7EE6-4342-B048-85BDC9FD1C3A}</a:tableStyleId>
              </a:tblPr>
              <a:tblGrid>
                <a:gridCol w="855026">
                  <a:extLst>
                    <a:ext uri="{9D8B030D-6E8A-4147-A177-3AD203B41FA5}">
                      <a16:colId xmlns:a16="http://schemas.microsoft.com/office/drawing/2014/main" xmlns="" val="20000"/>
                    </a:ext>
                  </a:extLst>
                </a:gridCol>
                <a:gridCol w="1710052">
                  <a:extLst>
                    <a:ext uri="{9D8B030D-6E8A-4147-A177-3AD203B41FA5}">
                      <a16:colId xmlns:a16="http://schemas.microsoft.com/office/drawing/2014/main" xmlns="" val="20001"/>
                    </a:ext>
                  </a:extLst>
                </a:gridCol>
                <a:gridCol w="855026">
                  <a:extLst>
                    <a:ext uri="{9D8B030D-6E8A-4147-A177-3AD203B41FA5}">
                      <a16:colId xmlns:a16="http://schemas.microsoft.com/office/drawing/2014/main" xmlns="" val="20003"/>
                    </a:ext>
                  </a:extLst>
                </a:gridCol>
                <a:gridCol w="855026">
                  <a:extLst>
                    <a:ext uri="{9D8B030D-6E8A-4147-A177-3AD203B41FA5}">
                      <a16:colId xmlns:a16="http://schemas.microsoft.com/office/drawing/2014/main" xmlns="" val="20004"/>
                    </a:ext>
                  </a:extLst>
                </a:gridCol>
                <a:gridCol w="855026">
                  <a:extLst>
                    <a:ext uri="{9D8B030D-6E8A-4147-A177-3AD203B41FA5}">
                      <a16:colId xmlns:a16="http://schemas.microsoft.com/office/drawing/2014/main" xmlns="" val="20005"/>
                    </a:ext>
                  </a:extLst>
                </a:gridCol>
                <a:gridCol w="855026">
                  <a:extLst>
                    <a:ext uri="{9D8B030D-6E8A-4147-A177-3AD203B41FA5}">
                      <a16:colId xmlns:a16="http://schemas.microsoft.com/office/drawing/2014/main" xmlns="" val="20006"/>
                    </a:ext>
                  </a:extLst>
                </a:gridCol>
                <a:gridCol w="855026">
                  <a:extLst>
                    <a:ext uri="{9D8B030D-6E8A-4147-A177-3AD203B41FA5}">
                      <a16:colId xmlns:a16="http://schemas.microsoft.com/office/drawing/2014/main" xmlns="" val="20007"/>
                    </a:ext>
                  </a:extLst>
                </a:gridCol>
                <a:gridCol w="855026">
                  <a:extLst>
                    <a:ext uri="{9D8B030D-6E8A-4147-A177-3AD203B41FA5}">
                      <a16:colId xmlns:a16="http://schemas.microsoft.com/office/drawing/2014/main" xmlns="" val="20008"/>
                    </a:ext>
                  </a:extLst>
                </a:gridCol>
              </a:tblGrid>
              <a:tr h="194251">
                <a:tc rowSpan="2">
                  <a:txBody>
                    <a:bodyPr/>
                    <a:lstStyle/>
                    <a:p>
                      <a:pPr algn="ctr" fontAlgn="ctr"/>
                      <a:r>
                        <a:rPr lang="ja-JP" altLang="en-US" sz="1400" u="none" strike="noStrike" dirty="0">
                          <a:effectLst/>
                        </a:rPr>
                        <a:t>小項目</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2">
                  <a:txBody>
                    <a:bodyPr/>
                    <a:lstStyle/>
                    <a:p>
                      <a:pPr algn="ctr" fontAlgn="ctr"/>
                      <a:r>
                        <a:rPr lang="ja-JP" altLang="en-US" sz="1400" b="1" i="0" u="none" strike="noStrike" dirty="0">
                          <a:solidFill>
                            <a:schemeClr val="bg1"/>
                          </a:solidFill>
                          <a:effectLst/>
                          <a:latin typeface="ＭＳ Ｐゴシック" panose="020B0600070205080204" pitchFamily="50" charset="-128"/>
                          <a:ea typeface="ＭＳ Ｐゴシック" panose="020B0600070205080204" pitchFamily="50" charset="-128"/>
                        </a:rPr>
                        <a:t>評価項目</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2">
                  <a:txBody>
                    <a:bodyPr/>
                    <a:lstStyle/>
                    <a:p>
                      <a:pPr algn="ctr" fontAlgn="ctr"/>
                      <a:r>
                        <a:rPr lang="ja-JP" altLang="en-US" sz="1400" u="none" strike="noStrike" dirty="0">
                          <a:effectLst/>
                        </a:rPr>
                        <a:t>評価点</a:t>
                      </a:r>
                      <a:endParaRPr lang="ja-JP" altLang="en-US" sz="14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5">
                  <a:txBody>
                    <a:bodyPr/>
                    <a:lstStyle/>
                    <a:p>
                      <a:pPr algn="ctr" fontAlgn="ctr"/>
                      <a:r>
                        <a:rPr lang="ja-JP" altLang="en-US" sz="1400" u="none" strike="noStrike" dirty="0">
                          <a:effectLst/>
                        </a:rPr>
                        <a:t>各性能における評価点</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0"/>
                  </a:ext>
                </a:extLst>
              </a:tr>
              <a:tr h="194251">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T w="28575" cap="flat" cmpd="sng" algn="ctr">
                      <a:solidFill>
                        <a:schemeClr val="bg1"/>
                      </a:solidFill>
                      <a:prstDash val="solid"/>
                      <a:round/>
                      <a:headEnd type="none" w="med" len="med"/>
                      <a:tailEnd type="none" w="med" len="med"/>
                    </a:lnT>
                  </a:tcPr>
                </a:tc>
                <a:tc>
                  <a:txBody>
                    <a:bodyPr/>
                    <a:lstStyle/>
                    <a:p>
                      <a:pPr algn="ctr" fontAlgn="ctr"/>
                      <a:r>
                        <a:rPr lang="ja-JP" altLang="en-US" sz="1400" u="none" strike="noStrike" dirty="0">
                          <a:effectLst/>
                        </a:rPr>
                        <a:t>安全性</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rPr>
                        <a:t>使用性</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rPr>
                        <a:t>復旧性</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rPr>
                        <a:t>第三者</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rPr>
                        <a:t>耐久性</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23591">
                <a:tc>
                  <a:txBody>
                    <a:bodyPr/>
                    <a:lstStyle/>
                    <a:p>
                      <a:pPr algn="ctr" fontAlgn="ctr"/>
                      <a:r>
                        <a:rPr lang="ja-JP" altLang="en-US" sz="1600" b="0" i="0" u="none" strike="noStrike" dirty="0">
                          <a:solidFill>
                            <a:srgbClr val="000000"/>
                          </a:solidFill>
                          <a:effectLst/>
                          <a:latin typeface="Gill Sans MT 本文"/>
                          <a:ea typeface="ＭＳ Ｐゴシック" panose="020B0600070205080204" pitchFamily="50" charset="-128"/>
                        </a:rPr>
                        <a:t>１</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ＰＣ鋼材の損傷・・・</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１０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１０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１０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１０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23591">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２</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曲げモーメント・・・</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１０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a:solidFill>
                            <a:srgbClr val="FF0000"/>
                          </a:solidFill>
                          <a:effectLst/>
                          <a:latin typeface="ＭＳ Ｐゴシック" panose="020B0600070205080204" pitchFamily="50" charset="-128"/>
                          <a:ea typeface="ＭＳ Ｐゴシック" panose="020B0600070205080204" pitchFamily="50" charset="-128"/>
                        </a:rPr>
                        <a:t>１０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a:solidFill>
                            <a:srgbClr val="FF0000"/>
                          </a:solidFill>
                          <a:effectLst/>
                          <a:latin typeface="ＭＳ Ｐゴシック" panose="020B0600070205080204" pitchFamily="50" charset="-128"/>
                          <a:ea typeface="ＭＳ Ｐゴシック" panose="020B0600070205080204" pitchFamily="50" charset="-128"/>
                        </a:rPr>
                        <a:t>１０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１０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23591">
                <a:tc>
                  <a:txBody>
                    <a:bodyPr/>
                    <a:lstStyle/>
                    <a:p>
                      <a:pPr algn="ctr" fontAlgn="ctr"/>
                      <a:r>
                        <a:rPr lang="ja-JP" altLang="en-US" sz="1600" b="0" i="0" u="none" strike="noStrike" dirty="0">
                          <a:solidFill>
                            <a:srgbClr val="000000"/>
                          </a:solidFill>
                          <a:effectLst/>
                          <a:latin typeface="Gill Sans MT 本文"/>
                          <a:ea typeface="ＭＳ Ｐゴシック" panose="020B0600070205080204" pitchFamily="50" charset="-128"/>
                        </a:rPr>
                        <a:t>４</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基礎の洗掘に・・・・</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２</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２</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２</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23591">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23591">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２６</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ヒンジ部の損傷・・</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２５</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２５</a:t>
                      </a:r>
                      <a:endParaRPr lang="en-US" altLang="ja-JP" sz="1600" b="1" i="0" u="none" strike="noStrike" dirty="0">
                        <a:ln cmpd="dbl">
                          <a:solidFill>
                            <a:schemeClr val="tx1"/>
                          </a:solidFill>
                        </a:ln>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２５</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２５</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23591">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kumimoji="1" lang="ja-JP" altLang="en-US" sz="1600" u="none" strike="noStrike" kern="1200" dirty="0">
                          <a:solidFill>
                            <a:schemeClr val="dk1"/>
                          </a:solidFill>
                          <a:effectLst/>
                          <a:latin typeface="Gill Sans MT 本文"/>
                          <a:ea typeface="+mn-ea"/>
                          <a:cs typeface="+mn-cs"/>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23591">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４３</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交通ボトルネック・・</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384616">
                <a:tc>
                  <a:txBody>
                    <a:bodyPr/>
                    <a:lstStyle/>
                    <a:p>
                      <a:pPr marL="0" algn="ctr" rtl="0" eaLnBrk="1" fontAlgn="ctr" latinLnBrk="0" hangingPunct="1"/>
                      <a:r>
                        <a:rPr kumimoji="1" lang="ja-JP" altLang="en-US" sz="1600" u="none" strike="noStrike" kern="1200" dirty="0">
                          <a:solidFill>
                            <a:schemeClr val="dk1"/>
                          </a:solidFill>
                          <a:effectLst/>
                          <a:latin typeface="Gill Sans MT 本文"/>
                          <a:ea typeface="+mn-ea"/>
                          <a:cs typeface="+mn-cs"/>
                        </a:rPr>
                        <a:t>総合評価</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４７</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４７</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１０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４７</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０</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rPr>
                        <a:t>３５</a:t>
                      </a:r>
                      <a:endParaRPr lang="en-US" altLang="ja-JP"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bl>
          </a:graphicData>
        </a:graphic>
      </p:graphicFrame>
      <p:sp>
        <p:nvSpPr>
          <p:cNvPr id="5" name="角丸四角形 4"/>
          <p:cNvSpPr/>
          <p:nvPr/>
        </p:nvSpPr>
        <p:spPr>
          <a:xfrm>
            <a:off x="4459176" y="3446583"/>
            <a:ext cx="688888" cy="2396286"/>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3635896" y="3273328"/>
            <a:ext cx="688888" cy="2551958"/>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28746758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randombar(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en-US" altLang="ja-JP" sz="2400" dirty="0">
                <a:latin typeface="HGSｺﾞｼｯｸM" panose="020B0600000000000000" pitchFamily="50" charset="-128"/>
                <a:ea typeface="HGSｺﾞｼｯｸM" panose="020B0600000000000000" pitchFamily="50" charset="-128"/>
              </a:rPr>
              <a:t>10</a:t>
            </a:r>
            <a:r>
              <a:rPr lang="ja-JP" altLang="en-US" sz="2400" dirty="0">
                <a:latin typeface="HGSｺﾞｼｯｸM" panose="020B0600000000000000" pitchFamily="50" charset="-128"/>
                <a:ea typeface="HGSｺﾞｼｯｸM" panose="020B0600000000000000" pitchFamily="50" charset="-128"/>
              </a:rPr>
              <a:t>）性能評価マトリクスによる評価方法（</a:t>
            </a:r>
            <a:r>
              <a:rPr lang="en-US" altLang="ja-JP" sz="2400" dirty="0">
                <a:latin typeface="HGSｺﾞｼｯｸM" panose="020B0600000000000000" pitchFamily="50" charset="-128"/>
                <a:ea typeface="HGSｺﾞｼｯｸM" panose="020B0600000000000000" pitchFamily="50" charset="-128"/>
              </a:rPr>
              <a:t>3/4</a:t>
            </a:r>
            <a:r>
              <a:rPr lang="ja-JP" altLang="en-US" sz="2400" dirty="0">
                <a:latin typeface="HGSｺﾞｼｯｸM" panose="020B0600000000000000" pitchFamily="50" charset="-128"/>
                <a:ea typeface="HGSｺﾞｼｯｸM" panose="020B0600000000000000" pitchFamily="50" charset="-128"/>
              </a:rPr>
              <a:t>）</a:t>
            </a:r>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15</a:t>
            </a:fld>
            <a:endParaRPr kumimoji="1" lang="ja-JP" altLang="en-US"/>
          </a:p>
        </p:txBody>
      </p:sp>
      <p:sp>
        <p:nvSpPr>
          <p:cNvPr id="13" name="正方形/長方形 12"/>
          <p:cNvSpPr/>
          <p:nvPr/>
        </p:nvSpPr>
        <p:spPr>
          <a:xfrm>
            <a:off x="611560" y="1571308"/>
            <a:ext cx="8532440" cy="1569660"/>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将来の計画的更新では、総合評価に加えて、</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安全性</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err="1">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使用性</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err="1">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復旧性</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err="1">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第三者影響度</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err="1">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耐久性</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の観点、橋梁の重要度等を踏まえた優先順位の検討が必要</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984250" indent="-984250"/>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複数橋梁において更新が必要となった場合、特に</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安全性</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の評価点が高い橋梁から優先的に更新を実施する考え方も想定される</a:t>
            </a:r>
            <a:endPar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874192065"/>
              </p:ext>
            </p:extLst>
          </p:nvPr>
        </p:nvGraphicFramePr>
        <p:xfrm>
          <a:off x="1089254" y="3822370"/>
          <a:ext cx="7344817" cy="1910886"/>
        </p:xfrm>
        <a:graphic>
          <a:graphicData uri="http://schemas.openxmlformats.org/drawingml/2006/table">
            <a:tbl>
              <a:tblPr firstRow="1" bandRow="1">
                <a:tableStyleId>{5C22544A-7EE6-4342-B048-85BDC9FD1C3A}</a:tableStyleId>
              </a:tblPr>
              <a:tblGrid>
                <a:gridCol w="816091">
                  <a:extLst>
                    <a:ext uri="{9D8B030D-6E8A-4147-A177-3AD203B41FA5}">
                      <a16:colId xmlns:a16="http://schemas.microsoft.com/office/drawing/2014/main" xmlns="" val="20000"/>
                    </a:ext>
                  </a:extLst>
                </a:gridCol>
                <a:gridCol w="816091">
                  <a:extLst>
                    <a:ext uri="{9D8B030D-6E8A-4147-A177-3AD203B41FA5}">
                      <a16:colId xmlns:a16="http://schemas.microsoft.com/office/drawing/2014/main" xmlns="" val="20001"/>
                    </a:ext>
                  </a:extLst>
                </a:gridCol>
                <a:gridCol w="816091">
                  <a:extLst>
                    <a:ext uri="{9D8B030D-6E8A-4147-A177-3AD203B41FA5}">
                      <a16:colId xmlns:a16="http://schemas.microsoft.com/office/drawing/2014/main" xmlns="" val="20002"/>
                    </a:ext>
                  </a:extLst>
                </a:gridCol>
                <a:gridCol w="816091">
                  <a:extLst>
                    <a:ext uri="{9D8B030D-6E8A-4147-A177-3AD203B41FA5}">
                      <a16:colId xmlns:a16="http://schemas.microsoft.com/office/drawing/2014/main" xmlns="" val="20003"/>
                    </a:ext>
                  </a:extLst>
                </a:gridCol>
                <a:gridCol w="816091">
                  <a:extLst>
                    <a:ext uri="{9D8B030D-6E8A-4147-A177-3AD203B41FA5}">
                      <a16:colId xmlns:a16="http://schemas.microsoft.com/office/drawing/2014/main" xmlns="" val="20004"/>
                    </a:ext>
                  </a:extLst>
                </a:gridCol>
                <a:gridCol w="816091">
                  <a:extLst>
                    <a:ext uri="{9D8B030D-6E8A-4147-A177-3AD203B41FA5}">
                      <a16:colId xmlns:a16="http://schemas.microsoft.com/office/drawing/2014/main" xmlns="" val="20005"/>
                    </a:ext>
                  </a:extLst>
                </a:gridCol>
                <a:gridCol w="816091">
                  <a:extLst>
                    <a:ext uri="{9D8B030D-6E8A-4147-A177-3AD203B41FA5}">
                      <a16:colId xmlns:a16="http://schemas.microsoft.com/office/drawing/2014/main" xmlns="" val="20006"/>
                    </a:ext>
                  </a:extLst>
                </a:gridCol>
                <a:gridCol w="904970">
                  <a:extLst>
                    <a:ext uri="{9D8B030D-6E8A-4147-A177-3AD203B41FA5}">
                      <a16:colId xmlns:a16="http://schemas.microsoft.com/office/drawing/2014/main" xmlns="" val="20007"/>
                    </a:ext>
                  </a:extLst>
                </a:gridCol>
                <a:gridCol w="727210">
                  <a:extLst>
                    <a:ext uri="{9D8B030D-6E8A-4147-A177-3AD203B41FA5}">
                      <a16:colId xmlns:a16="http://schemas.microsoft.com/office/drawing/2014/main" xmlns="" val="20008"/>
                    </a:ext>
                  </a:extLst>
                </a:gridCol>
              </a:tblGrid>
              <a:tr h="234026">
                <a:tc rowSpan="2">
                  <a:txBody>
                    <a:bodyPr/>
                    <a:lstStyle/>
                    <a:p>
                      <a:pPr algn="ctr" fontAlgn="ctr"/>
                      <a:r>
                        <a:rPr lang="ja-JP" altLang="en-US" sz="1600" u="none" strike="noStrike" dirty="0">
                          <a:effectLst/>
                        </a:rPr>
                        <a:t>橋梁名</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rowSpan="2">
                  <a:txBody>
                    <a:bodyPr/>
                    <a:lstStyle/>
                    <a:p>
                      <a:pPr algn="ctr" fontAlgn="ctr"/>
                      <a:r>
                        <a:rPr lang="ja-JP" altLang="en-US" sz="1600" u="none" strike="noStrike" dirty="0">
                          <a:effectLst/>
                        </a:rPr>
                        <a:t>総合</a:t>
                      </a:r>
                      <a:endParaRPr lang="en-US" altLang="ja-JP" sz="1600" u="none" strike="noStrike" dirty="0">
                        <a:effectLst/>
                      </a:endParaRPr>
                    </a:p>
                    <a:p>
                      <a:pPr algn="ctr"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評価</a:t>
                      </a:r>
                    </a:p>
                  </a:txBody>
                  <a:tcPr marL="9525" marR="9525" marT="9525" marB="0" anchor="ctr">
                    <a:lnR w="12700" cmpd="sng">
                      <a:noFill/>
                    </a:lnR>
                  </a:tcPr>
                </a:tc>
                <a:tc gridSpan="5">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mpd="sng">
                      <a:noFill/>
                    </a:lnL>
                    <a:lnB w="28575" cap="flat" cmpd="sng" algn="ctr">
                      <a:solidFill>
                        <a:schemeClr val="bg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tc h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B w="28575" cap="flat" cmpd="sng" algn="ctr">
                      <a:solidFill>
                        <a:schemeClr val="bg1"/>
                      </a:solidFill>
                      <a:prstDash val="solid"/>
                      <a:round/>
                      <a:headEnd type="none" w="med" len="med"/>
                      <a:tailEnd type="none" w="med" len="med"/>
                    </a:lnB>
                  </a:tcPr>
                </a:tc>
                <a:tc rowSpan="2">
                  <a:txBody>
                    <a:bodyPr/>
                    <a:lstStyle/>
                    <a:p>
                      <a:pPr algn="ctr" fontAlgn="ctr"/>
                      <a:r>
                        <a:rPr lang="ja-JP" altLang="en-US" sz="1600" u="none" strike="noStrike" dirty="0">
                          <a:effectLst/>
                        </a:rPr>
                        <a:t>検討対象</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rowSpan="2">
                  <a:txBody>
                    <a:bodyPr/>
                    <a:lstStyle/>
                    <a:p>
                      <a:pPr algn="ctr" fontAlgn="ctr"/>
                      <a:r>
                        <a:rPr lang="ja-JP" altLang="en-US" sz="1600" u="none" strike="noStrike" dirty="0">
                          <a:effectLst/>
                        </a:rPr>
                        <a:t>優先度</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0"/>
                  </a:ext>
                </a:extLst>
              </a:tr>
              <a:tr h="234026">
                <a:tc vMerge="1">
                  <a:txBody>
                    <a:bodyPr/>
                    <a:lstStyle/>
                    <a:p>
                      <a:endParaRPr kumimoji="1" lang="ja-JP" altLang="en-US"/>
                    </a:p>
                  </a:txBody>
                  <a:tcPr/>
                </a:tc>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T w="28575" cap="flat" cmpd="sng" algn="ctr">
                      <a:solidFill>
                        <a:schemeClr val="bg1"/>
                      </a:solidFill>
                      <a:prstDash val="solid"/>
                      <a:round/>
                      <a:headEnd type="none" w="med" len="med"/>
                      <a:tailEnd type="none" w="med" len="med"/>
                    </a:lnT>
                  </a:tcPr>
                </a:tc>
                <a:tc>
                  <a:txBody>
                    <a:bodyPr/>
                    <a:lstStyle/>
                    <a:p>
                      <a:pPr algn="ctr" fontAlgn="ctr"/>
                      <a:r>
                        <a:rPr lang="ja-JP" altLang="en-US" sz="1600" u="none" strike="noStrike" dirty="0">
                          <a:effectLst/>
                        </a:rPr>
                        <a:t>安全性</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T w="28575" cap="flat" cmpd="sng" algn="ctr">
                      <a:solidFill>
                        <a:schemeClr val="bg1"/>
                      </a:solidFill>
                      <a:prstDash val="solid"/>
                      <a:round/>
                      <a:headEnd type="none" w="med" len="med"/>
                      <a:tailEnd type="none" w="med" len="med"/>
                    </a:lnT>
                  </a:tcPr>
                </a:tc>
                <a:tc>
                  <a:txBody>
                    <a:bodyPr/>
                    <a:lstStyle/>
                    <a:p>
                      <a:pPr algn="ctr" fontAlgn="ctr"/>
                      <a:r>
                        <a:rPr lang="ja-JP" altLang="en-US" sz="1600" u="none" strike="noStrike" dirty="0">
                          <a:effectLst/>
                        </a:rPr>
                        <a:t>使用性</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T w="28575" cap="flat" cmpd="sng" algn="ctr">
                      <a:solidFill>
                        <a:schemeClr val="bg1"/>
                      </a:solidFill>
                      <a:prstDash val="solid"/>
                      <a:round/>
                      <a:headEnd type="none" w="med" len="med"/>
                      <a:tailEnd type="none" w="med" len="med"/>
                    </a:lnT>
                  </a:tcPr>
                </a:tc>
                <a:tc>
                  <a:txBody>
                    <a:bodyPr/>
                    <a:lstStyle/>
                    <a:p>
                      <a:pPr algn="ctr" fontAlgn="ctr"/>
                      <a:r>
                        <a:rPr lang="ja-JP" altLang="en-US" sz="1600" u="none" strike="noStrike" dirty="0">
                          <a:effectLst/>
                        </a:rPr>
                        <a:t>復旧性</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T w="28575" cap="flat" cmpd="sng" algn="ctr">
                      <a:solidFill>
                        <a:schemeClr val="bg1"/>
                      </a:solidFill>
                      <a:prstDash val="solid"/>
                      <a:round/>
                      <a:headEnd type="none" w="med" len="med"/>
                      <a:tailEnd type="none" w="med" len="med"/>
                    </a:lnT>
                  </a:tcPr>
                </a:tc>
                <a:tc>
                  <a:txBody>
                    <a:bodyPr/>
                    <a:lstStyle/>
                    <a:p>
                      <a:pPr algn="ctr" fontAlgn="ctr"/>
                      <a:r>
                        <a:rPr lang="ja-JP" altLang="en-US" sz="1600" u="none" strike="noStrike" dirty="0">
                          <a:effectLst/>
                        </a:rPr>
                        <a:t>第三者</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T w="28575" cap="flat" cmpd="sng" algn="ctr">
                      <a:solidFill>
                        <a:schemeClr val="bg1"/>
                      </a:solidFill>
                      <a:prstDash val="solid"/>
                      <a:round/>
                      <a:headEnd type="none" w="med" len="med"/>
                      <a:tailEnd type="none" w="med" len="med"/>
                    </a:lnT>
                  </a:tcPr>
                </a:tc>
                <a:tc>
                  <a:txBody>
                    <a:bodyPr/>
                    <a:lstStyle/>
                    <a:p>
                      <a:pPr algn="ctr" fontAlgn="ctr"/>
                      <a:r>
                        <a:rPr lang="ja-JP" altLang="en-US" sz="1600" u="none" strike="noStrike" dirty="0">
                          <a:effectLst/>
                        </a:rPr>
                        <a:t>耐久性</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1"/>
                  </a:ext>
                </a:extLst>
              </a:tr>
              <a:tr h="468052">
                <a:tc>
                  <a:txBody>
                    <a:bodyPr/>
                    <a:lstStyle/>
                    <a:p>
                      <a:pPr algn="ctr" fontAlgn="ctr"/>
                      <a:r>
                        <a:rPr lang="en-US" sz="1600" u="none" strike="noStrike">
                          <a:effectLst/>
                        </a:rPr>
                        <a:t>A</a:t>
                      </a:r>
                      <a:r>
                        <a:rPr lang="ja-JP" altLang="en-US" sz="1600" u="none" strike="noStrike">
                          <a:effectLst/>
                        </a:rPr>
                        <a:t>橋</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60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20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a:effectLst/>
                        </a:rPr>
                        <a:t>20</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30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20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a:effectLst/>
                        </a:rPr>
                        <a:t>50</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600" u="none" strike="noStrike">
                          <a:effectLst/>
                        </a:rPr>
                        <a:t>○</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a:effectLst/>
                        </a:rPr>
                        <a:t>2</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2"/>
                  </a:ext>
                </a:extLst>
              </a:tr>
              <a:tr h="468052">
                <a:tc>
                  <a:txBody>
                    <a:bodyPr/>
                    <a:lstStyle/>
                    <a:p>
                      <a:pPr algn="ctr" fontAlgn="ctr"/>
                      <a:r>
                        <a:rPr lang="en-US" sz="1600" u="none" strike="noStrike" dirty="0">
                          <a:effectLst/>
                        </a:rPr>
                        <a:t>B</a:t>
                      </a:r>
                      <a:r>
                        <a:rPr lang="ja-JP" altLang="en-US" sz="1600" u="none" strike="noStrike" dirty="0">
                          <a:effectLst/>
                        </a:rPr>
                        <a:t>橋</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55</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50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20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20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20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45</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600" u="none" strike="noStrike" dirty="0">
                          <a:effectLst/>
                        </a:rPr>
                        <a:t>○</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1</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3"/>
                  </a:ext>
                </a:extLst>
              </a:tr>
              <a:tr h="468052">
                <a:tc>
                  <a:txBody>
                    <a:bodyPr/>
                    <a:lstStyle/>
                    <a:p>
                      <a:pPr algn="ctr" fontAlgn="ctr"/>
                      <a:r>
                        <a:rPr lang="en-US" sz="1600" u="none" strike="noStrike">
                          <a:effectLst/>
                        </a:rPr>
                        <a:t>C</a:t>
                      </a:r>
                      <a:r>
                        <a:rPr lang="ja-JP" altLang="en-US" sz="1600" u="none" strike="noStrike">
                          <a:effectLst/>
                        </a:rPr>
                        <a:t>橋</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a:effectLst/>
                        </a:rPr>
                        <a:t>40</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a:effectLst/>
                        </a:rPr>
                        <a:t>10</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a:effectLst/>
                        </a:rPr>
                        <a:t>10</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a:effectLst/>
                        </a:rPr>
                        <a:t>20</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a:effectLst/>
                        </a:rPr>
                        <a:t>10</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a:effectLst/>
                        </a:rPr>
                        <a:t>35</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600" u="none" strike="noStrike" dirty="0">
                          <a:effectLst/>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4"/>
                  </a:ext>
                </a:extLst>
              </a:tr>
            </a:tbl>
          </a:graphicData>
        </a:graphic>
      </p:graphicFrame>
      <p:sp>
        <p:nvSpPr>
          <p:cNvPr id="5" name="正方形/長方形 4"/>
          <p:cNvSpPr/>
          <p:nvPr/>
        </p:nvSpPr>
        <p:spPr>
          <a:xfrm>
            <a:off x="2726966" y="4775821"/>
            <a:ext cx="792088" cy="50405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7668344" y="4776946"/>
            <a:ext cx="792088" cy="50405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241382" y="3462330"/>
            <a:ext cx="5400600" cy="369332"/>
          </a:xfrm>
          <a:prstGeom prst="rect">
            <a:avLst/>
          </a:prstGeom>
          <a:noFill/>
        </p:spPr>
        <p:txBody>
          <a:bodyPr wrap="square" rtlCol="0">
            <a:spAutoFit/>
          </a:bodyPr>
          <a:lstStyle/>
          <a:p>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計画的更新における優先順位の考え方（例）</a:t>
            </a:r>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5"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10684780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16</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8" name="テキスト ボックス 7"/>
          <p:cNvSpPr txBox="1"/>
          <p:nvPr/>
        </p:nvSpPr>
        <p:spPr>
          <a:xfrm>
            <a:off x="611560" y="1126485"/>
            <a:ext cx="7488832" cy="461665"/>
          </a:xfrm>
          <a:prstGeom prst="rect">
            <a:avLst/>
          </a:prstGeom>
          <a:noFill/>
        </p:spPr>
        <p:txBody>
          <a:bodyPr wrap="square" rtlCol="0">
            <a:spAutoFit/>
          </a:bodyPr>
          <a:lstStyle/>
          <a:p>
            <a:r>
              <a:rPr lang="en-US" altLang="ja-JP" sz="2400" dirty="0">
                <a:latin typeface="HGSｺﾞｼｯｸM" panose="020B0600000000000000" pitchFamily="50" charset="-128"/>
                <a:ea typeface="HGSｺﾞｼｯｸM" panose="020B0600000000000000" pitchFamily="50" charset="-128"/>
              </a:rPr>
              <a:t>11</a:t>
            </a:r>
            <a:r>
              <a:rPr lang="ja-JP" altLang="en-US" sz="2400" dirty="0">
                <a:latin typeface="HGSｺﾞｼｯｸM" panose="020B0600000000000000" pitchFamily="50" charset="-128"/>
                <a:ea typeface="HGSｺﾞｼｯｸM" panose="020B0600000000000000" pitchFamily="50" charset="-128"/>
              </a:rPr>
              <a:t>）性能評価マトリクスによる照査</a:t>
            </a:r>
            <a:r>
              <a:rPr lang="en-US" altLang="ja-JP" sz="2400" dirty="0">
                <a:latin typeface="HGSｺﾞｼｯｸM" panose="020B0600000000000000" pitchFamily="50" charset="-128"/>
                <a:ea typeface="HGSｺﾞｼｯｸM" panose="020B0600000000000000" pitchFamily="50" charset="-128"/>
              </a:rPr>
              <a:t>(h)</a:t>
            </a:r>
            <a:r>
              <a:rPr lang="ja-JP" altLang="en-US" sz="2400" dirty="0">
                <a:latin typeface="HGSｺﾞｼｯｸM" panose="020B0600000000000000" pitchFamily="50" charset="-128"/>
                <a:ea typeface="HGSｺﾞｼｯｸM" panose="020B0600000000000000" pitchFamily="50" charset="-128"/>
              </a:rPr>
              <a:t>（</a:t>
            </a:r>
            <a:r>
              <a:rPr lang="en-US" altLang="ja-JP" sz="2400" dirty="0">
                <a:latin typeface="HGSｺﾞｼｯｸM" panose="020B0600000000000000" pitchFamily="50" charset="-128"/>
                <a:ea typeface="HGSｺﾞｼｯｸM" panose="020B0600000000000000" pitchFamily="50" charset="-128"/>
              </a:rPr>
              <a:t>4/4</a:t>
            </a:r>
            <a:r>
              <a:rPr lang="ja-JP" altLang="en-US" sz="2400" dirty="0">
                <a:latin typeface="HGSｺﾞｼｯｸM" panose="020B0600000000000000" pitchFamily="50" charset="-128"/>
                <a:ea typeface="HGSｺﾞｼｯｸM" panose="020B0600000000000000" pitchFamily="50" charset="-128"/>
              </a:rPr>
              <a:t>）</a:t>
            </a:r>
          </a:p>
        </p:txBody>
      </p:sp>
      <p:sp>
        <p:nvSpPr>
          <p:cNvPr id="6" name="正方形/長方形 5"/>
          <p:cNvSpPr/>
          <p:nvPr/>
        </p:nvSpPr>
        <p:spPr>
          <a:xfrm>
            <a:off x="611560" y="1479555"/>
            <a:ext cx="8352928" cy="2185214"/>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照査の結果、総合評価で５０点を超える橋梁０橋、４０点を超える橋梁３橋（下表のとおり）、３０点を超える橋梁１</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5</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橋を抽出した。</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984250" indent="-984250"/>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　　　○大正橋（総合</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49</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点）の内訳は、橋齢</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60</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年</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健全度</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70</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点未満</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で</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10</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点、基礎の洗掘及び支間中央部の損傷で各</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10</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点、その他</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5</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点以下の評価項目の累計</a:t>
            </a:r>
            <a:endPar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984250" indent="-984250"/>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　　　○三ツ島大橋（総合</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47</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点）は、橋齢</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70</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年</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健全度</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70</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点未満</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で</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25</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点、その他５点以下の評価項目の累計　⇒　更新検討対象外</a:t>
            </a:r>
            <a:endPar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984250" indent="-984250"/>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　　　○大正大橋（総合</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46</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点）は、橋齢</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60</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年</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健全度</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70</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点未満</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で</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10</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点、ヒンジ部損傷で</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25</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点、その他</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5</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点以下の評価項目の累計</a:t>
            </a:r>
          </a:p>
        </p:txBody>
      </p:sp>
      <p:graphicFrame>
        <p:nvGraphicFramePr>
          <p:cNvPr id="3" name="表 2"/>
          <p:cNvGraphicFramePr>
            <a:graphicFrameLocks noGrp="1"/>
          </p:cNvGraphicFramePr>
          <p:nvPr>
            <p:extLst>
              <p:ext uri="{D42A27DB-BD31-4B8C-83A1-F6EECF244321}">
                <p14:modId xmlns:p14="http://schemas.microsoft.com/office/powerpoint/2010/main" val="1428418907"/>
              </p:ext>
            </p:extLst>
          </p:nvPr>
        </p:nvGraphicFramePr>
        <p:xfrm>
          <a:off x="611560" y="4005066"/>
          <a:ext cx="8013580" cy="1728190"/>
        </p:xfrm>
        <a:graphic>
          <a:graphicData uri="http://schemas.openxmlformats.org/drawingml/2006/table">
            <a:tbl>
              <a:tblPr>
                <a:tableStyleId>{616DA210-FB5B-4158-B5E0-FEB733F419BA}</a:tableStyleId>
              </a:tblPr>
              <a:tblGrid>
                <a:gridCol w="1296144">
                  <a:extLst>
                    <a:ext uri="{9D8B030D-6E8A-4147-A177-3AD203B41FA5}">
                      <a16:colId xmlns:a16="http://schemas.microsoft.com/office/drawing/2014/main" xmlns="" val="20000"/>
                    </a:ext>
                  </a:extLst>
                </a:gridCol>
                <a:gridCol w="720080">
                  <a:extLst>
                    <a:ext uri="{9D8B030D-6E8A-4147-A177-3AD203B41FA5}">
                      <a16:colId xmlns:a16="http://schemas.microsoft.com/office/drawing/2014/main" xmlns="" val="20001"/>
                    </a:ext>
                  </a:extLst>
                </a:gridCol>
                <a:gridCol w="864096">
                  <a:extLst>
                    <a:ext uri="{9D8B030D-6E8A-4147-A177-3AD203B41FA5}">
                      <a16:colId xmlns:a16="http://schemas.microsoft.com/office/drawing/2014/main" xmlns="" val="20002"/>
                    </a:ext>
                  </a:extLst>
                </a:gridCol>
                <a:gridCol w="648072">
                  <a:extLst>
                    <a:ext uri="{9D8B030D-6E8A-4147-A177-3AD203B41FA5}">
                      <a16:colId xmlns:a16="http://schemas.microsoft.com/office/drawing/2014/main" xmlns="" val="20003"/>
                    </a:ext>
                  </a:extLst>
                </a:gridCol>
                <a:gridCol w="432048">
                  <a:extLst>
                    <a:ext uri="{9D8B030D-6E8A-4147-A177-3AD203B41FA5}">
                      <a16:colId xmlns:a16="http://schemas.microsoft.com/office/drawing/2014/main" xmlns="" val="20004"/>
                    </a:ext>
                  </a:extLst>
                </a:gridCol>
                <a:gridCol w="576064">
                  <a:extLst>
                    <a:ext uri="{9D8B030D-6E8A-4147-A177-3AD203B41FA5}">
                      <a16:colId xmlns:a16="http://schemas.microsoft.com/office/drawing/2014/main" xmlns="" val="20005"/>
                    </a:ext>
                  </a:extLst>
                </a:gridCol>
                <a:gridCol w="576064">
                  <a:extLst>
                    <a:ext uri="{9D8B030D-6E8A-4147-A177-3AD203B41FA5}">
                      <a16:colId xmlns:a16="http://schemas.microsoft.com/office/drawing/2014/main" xmlns="" val="20006"/>
                    </a:ext>
                  </a:extLst>
                </a:gridCol>
                <a:gridCol w="504056">
                  <a:extLst>
                    <a:ext uri="{9D8B030D-6E8A-4147-A177-3AD203B41FA5}">
                      <a16:colId xmlns:a16="http://schemas.microsoft.com/office/drawing/2014/main" xmlns="" val="20007"/>
                    </a:ext>
                  </a:extLst>
                </a:gridCol>
                <a:gridCol w="543212">
                  <a:extLst>
                    <a:ext uri="{9D8B030D-6E8A-4147-A177-3AD203B41FA5}">
                      <a16:colId xmlns:a16="http://schemas.microsoft.com/office/drawing/2014/main" xmlns="" val="20008"/>
                    </a:ext>
                  </a:extLst>
                </a:gridCol>
                <a:gridCol w="463436">
                  <a:extLst>
                    <a:ext uri="{9D8B030D-6E8A-4147-A177-3AD203B41FA5}">
                      <a16:colId xmlns:a16="http://schemas.microsoft.com/office/drawing/2014/main" xmlns="" val="20009"/>
                    </a:ext>
                  </a:extLst>
                </a:gridCol>
                <a:gridCol w="463436">
                  <a:extLst>
                    <a:ext uri="{9D8B030D-6E8A-4147-A177-3AD203B41FA5}">
                      <a16:colId xmlns:a16="http://schemas.microsoft.com/office/drawing/2014/main" xmlns="" val="20010"/>
                    </a:ext>
                  </a:extLst>
                </a:gridCol>
                <a:gridCol w="463436">
                  <a:extLst>
                    <a:ext uri="{9D8B030D-6E8A-4147-A177-3AD203B41FA5}">
                      <a16:colId xmlns:a16="http://schemas.microsoft.com/office/drawing/2014/main" xmlns="" val="20011"/>
                    </a:ext>
                  </a:extLst>
                </a:gridCol>
                <a:gridCol w="463436">
                  <a:extLst>
                    <a:ext uri="{9D8B030D-6E8A-4147-A177-3AD203B41FA5}">
                      <a16:colId xmlns:a16="http://schemas.microsoft.com/office/drawing/2014/main" xmlns="" val="20012"/>
                    </a:ext>
                  </a:extLst>
                </a:gridCol>
              </a:tblGrid>
              <a:tr h="345638">
                <a:tc gridSpan="7">
                  <a:txBody>
                    <a:bodyPr/>
                    <a:lstStyle/>
                    <a:p>
                      <a:pPr algn="ctr" fontAlgn="ctr"/>
                      <a:r>
                        <a:rPr lang="ja-JP" altLang="en-US" sz="900" u="none" strike="noStrike" dirty="0">
                          <a:effectLst/>
                          <a:latin typeface="+mn-ea"/>
                          <a:ea typeface="+mn-ea"/>
                        </a:rPr>
                        <a:t>橋梁諸元</a:t>
                      </a:r>
                      <a:endParaRPr lang="ja-JP" altLang="en-US" sz="900" b="0" i="0" u="none" strike="noStrike" dirty="0">
                        <a:solidFill>
                          <a:srgbClr val="000000"/>
                        </a:solidFill>
                        <a:effectLst/>
                        <a:latin typeface="+mn-ea"/>
                        <a:ea typeface="+mn-ea"/>
                      </a:endParaRPr>
                    </a:p>
                  </a:txBody>
                  <a:tcPr marL="6601" marR="6601" marT="6601" marB="0" anchor="ctr">
                    <a:solidFill>
                      <a:schemeClr val="bg2">
                        <a:lumMod val="9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900" u="none" strike="noStrike" dirty="0">
                          <a:solidFill>
                            <a:schemeClr val="bg1"/>
                          </a:solidFill>
                          <a:effectLst/>
                          <a:latin typeface="+mn-ea"/>
                          <a:ea typeface="+mn-ea"/>
                        </a:rPr>
                        <a:t>評価結果</a:t>
                      </a:r>
                      <a:endParaRPr lang="ja-JP" altLang="en-US" sz="900" b="0" i="0" u="none" strike="noStrike" dirty="0">
                        <a:solidFill>
                          <a:schemeClr val="bg1"/>
                        </a:solidFill>
                        <a:effectLst/>
                        <a:latin typeface="+mn-ea"/>
                        <a:ea typeface="+mn-ea"/>
                      </a:endParaRPr>
                    </a:p>
                  </a:txBody>
                  <a:tcPr marL="6601" marR="6601" marT="6601" marB="0" anchor="ctr">
                    <a:solidFill>
                      <a:srgbClr val="0070C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0"/>
                  </a:ext>
                </a:extLst>
              </a:tr>
              <a:tr h="345638">
                <a:tc>
                  <a:txBody>
                    <a:bodyPr/>
                    <a:lstStyle/>
                    <a:p>
                      <a:pPr algn="ctr" fontAlgn="ctr"/>
                      <a:r>
                        <a:rPr lang="ja-JP" altLang="en-US" sz="900" u="none" strike="noStrike" dirty="0">
                          <a:effectLst/>
                          <a:latin typeface="+mn-ea"/>
                          <a:ea typeface="+mn-ea"/>
                        </a:rPr>
                        <a:t>路線名称</a:t>
                      </a:r>
                      <a:endParaRPr lang="ja-JP" altLang="en-US" sz="900" b="0" i="0" u="none" strike="noStrike" dirty="0">
                        <a:solidFill>
                          <a:srgbClr val="000000"/>
                        </a:solidFill>
                        <a:effectLst/>
                        <a:latin typeface="+mn-ea"/>
                        <a:ea typeface="+mn-ea"/>
                      </a:endParaRPr>
                    </a:p>
                  </a:txBody>
                  <a:tcPr marL="6601" marR="6601" marT="6601" marB="0" anchor="ctr">
                    <a:solidFill>
                      <a:schemeClr val="bg2">
                        <a:lumMod val="90000"/>
                      </a:schemeClr>
                    </a:solidFill>
                  </a:tcPr>
                </a:tc>
                <a:tc>
                  <a:txBody>
                    <a:bodyPr/>
                    <a:lstStyle/>
                    <a:p>
                      <a:pPr algn="ctr" fontAlgn="ctr"/>
                      <a:r>
                        <a:rPr lang="ja-JP" altLang="en-US" sz="900" u="none" strike="noStrike" dirty="0">
                          <a:effectLst/>
                          <a:latin typeface="+mn-ea"/>
                          <a:ea typeface="+mn-ea"/>
                        </a:rPr>
                        <a:t>道路種別</a:t>
                      </a:r>
                      <a:endParaRPr lang="ja-JP" altLang="en-US" sz="900" b="0" i="0" u="none" strike="noStrike" dirty="0">
                        <a:solidFill>
                          <a:srgbClr val="000000"/>
                        </a:solidFill>
                        <a:effectLst/>
                        <a:latin typeface="+mn-ea"/>
                        <a:ea typeface="+mn-ea"/>
                      </a:endParaRPr>
                    </a:p>
                  </a:txBody>
                  <a:tcPr marL="6601" marR="6601" marT="6601" marB="0" anchor="ctr">
                    <a:solidFill>
                      <a:schemeClr val="bg2">
                        <a:lumMod val="90000"/>
                      </a:schemeClr>
                    </a:solidFill>
                  </a:tcPr>
                </a:tc>
                <a:tc>
                  <a:txBody>
                    <a:bodyPr/>
                    <a:lstStyle/>
                    <a:p>
                      <a:pPr algn="ctr" fontAlgn="ctr"/>
                      <a:r>
                        <a:rPr lang="ja-JP" altLang="en-US" sz="900" u="none" strike="noStrike" dirty="0">
                          <a:effectLst/>
                          <a:latin typeface="+mn-ea"/>
                          <a:ea typeface="+mn-ea"/>
                        </a:rPr>
                        <a:t>橋梁名称</a:t>
                      </a:r>
                      <a:endParaRPr lang="ja-JP" altLang="en-US" sz="900" b="0" i="0" u="none" strike="noStrike" dirty="0">
                        <a:solidFill>
                          <a:srgbClr val="000000"/>
                        </a:solidFill>
                        <a:effectLst/>
                        <a:latin typeface="+mn-ea"/>
                        <a:ea typeface="+mn-ea"/>
                      </a:endParaRPr>
                    </a:p>
                  </a:txBody>
                  <a:tcPr marL="6601" marR="6601" marT="6601" marB="0" anchor="ctr">
                    <a:solidFill>
                      <a:schemeClr val="bg2">
                        <a:lumMod val="90000"/>
                      </a:schemeClr>
                    </a:solidFill>
                  </a:tcPr>
                </a:tc>
                <a:tc>
                  <a:txBody>
                    <a:bodyPr/>
                    <a:lstStyle/>
                    <a:p>
                      <a:pPr algn="ctr" fontAlgn="ctr"/>
                      <a:r>
                        <a:rPr lang="ja-JP" altLang="en-US" sz="900" u="none" strike="noStrike" dirty="0">
                          <a:effectLst/>
                          <a:latin typeface="+mn-ea"/>
                          <a:ea typeface="+mn-ea"/>
                        </a:rPr>
                        <a:t>和暦</a:t>
                      </a:r>
                      <a:endParaRPr lang="ja-JP" altLang="en-US" sz="900" b="0" i="0" u="none" strike="noStrike" dirty="0">
                        <a:solidFill>
                          <a:srgbClr val="000000"/>
                        </a:solidFill>
                        <a:effectLst/>
                        <a:latin typeface="+mn-ea"/>
                        <a:ea typeface="+mn-ea"/>
                      </a:endParaRPr>
                    </a:p>
                  </a:txBody>
                  <a:tcPr marL="6601" marR="6601" marT="6601" marB="0" anchor="ctr">
                    <a:solidFill>
                      <a:schemeClr val="bg2">
                        <a:lumMod val="90000"/>
                      </a:schemeClr>
                    </a:solidFill>
                  </a:tcPr>
                </a:tc>
                <a:tc>
                  <a:txBody>
                    <a:bodyPr/>
                    <a:lstStyle/>
                    <a:p>
                      <a:pPr algn="ctr" fontAlgn="ctr"/>
                      <a:r>
                        <a:rPr lang="ja-JP" altLang="en-US" sz="900" u="none" strike="noStrike" dirty="0">
                          <a:effectLst/>
                          <a:latin typeface="+mn-ea"/>
                          <a:ea typeface="+mn-ea"/>
                        </a:rPr>
                        <a:t>経過年</a:t>
                      </a:r>
                      <a:endParaRPr lang="ja-JP" altLang="en-US" sz="900" b="0" i="0" u="none" strike="noStrike" dirty="0">
                        <a:solidFill>
                          <a:srgbClr val="000000"/>
                        </a:solidFill>
                        <a:effectLst/>
                        <a:latin typeface="+mn-ea"/>
                        <a:ea typeface="+mn-ea"/>
                      </a:endParaRPr>
                    </a:p>
                  </a:txBody>
                  <a:tcPr marL="6601" marR="6601" marT="6601" marB="0" anchor="ctr">
                    <a:solidFill>
                      <a:schemeClr val="bg2">
                        <a:lumMod val="90000"/>
                      </a:schemeClr>
                    </a:solidFill>
                  </a:tcPr>
                </a:tc>
                <a:tc>
                  <a:txBody>
                    <a:bodyPr/>
                    <a:lstStyle/>
                    <a:p>
                      <a:pPr algn="ctr" fontAlgn="ctr"/>
                      <a:r>
                        <a:rPr lang="ja-JP" altLang="en-US" sz="900" u="none" strike="noStrike" dirty="0">
                          <a:effectLst/>
                          <a:latin typeface="+mn-ea"/>
                          <a:ea typeface="+mn-ea"/>
                        </a:rPr>
                        <a:t>橋長</a:t>
                      </a:r>
                      <a:endParaRPr lang="ja-JP" altLang="en-US" sz="900" b="0" i="0" u="none" strike="noStrike" dirty="0">
                        <a:solidFill>
                          <a:srgbClr val="000000"/>
                        </a:solidFill>
                        <a:effectLst/>
                        <a:latin typeface="+mn-ea"/>
                        <a:ea typeface="+mn-ea"/>
                      </a:endParaRPr>
                    </a:p>
                  </a:txBody>
                  <a:tcPr marL="6601" marR="6601" marT="6601" marB="0" anchor="ctr">
                    <a:solidFill>
                      <a:schemeClr val="bg2">
                        <a:lumMod val="90000"/>
                      </a:schemeClr>
                    </a:solidFill>
                  </a:tcPr>
                </a:tc>
                <a:tc>
                  <a:txBody>
                    <a:bodyPr/>
                    <a:lstStyle/>
                    <a:p>
                      <a:pPr algn="ctr" fontAlgn="ctr"/>
                      <a:r>
                        <a:rPr lang="ja-JP" altLang="en-US" sz="900" u="none" strike="noStrike" dirty="0">
                          <a:effectLst/>
                          <a:latin typeface="+mn-ea"/>
                          <a:ea typeface="+mn-ea"/>
                        </a:rPr>
                        <a:t>幅員</a:t>
                      </a:r>
                      <a:endParaRPr lang="ja-JP" altLang="en-US" sz="900" b="0" i="0" u="none" strike="noStrike" dirty="0">
                        <a:solidFill>
                          <a:srgbClr val="000000"/>
                        </a:solidFill>
                        <a:effectLst/>
                        <a:latin typeface="+mn-ea"/>
                        <a:ea typeface="+mn-ea"/>
                      </a:endParaRPr>
                    </a:p>
                  </a:txBody>
                  <a:tcPr marL="6601" marR="6601" marT="6601" marB="0" anchor="ctr">
                    <a:solidFill>
                      <a:schemeClr val="bg2">
                        <a:lumMod val="90000"/>
                      </a:schemeClr>
                    </a:solidFill>
                  </a:tcPr>
                </a:tc>
                <a:tc>
                  <a:txBody>
                    <a:bodyPr/>
                    <a:lstStyle/>
                    <a:p>
                      <a:pPr algn="ctr" fontAlgn="ctr"/>
                      <a:r>
                        <a:rPr lang="ja-JP" altLang="en-US" sz="900" u="none" strike="noStrike" dirty="0">
                          <a:solidFill>
                            <a:schemeClr val="bg1"/>
                          </a:solidFill>
                          <a:effectLst/>
                          <a:latin typeface="+mn-ea"/>
                          <a:ea typeface="+mn-ea"/>
                        </a:rPr>
                        <a:t>合計</a:t>
                      </a:r>
                      <a:endParaRPr lang="ja-JP" altLang="en-US" sz="900" b="0" i="0" u="none" strike="noStrike" dirty="0">
                        <a:solidFill>
                          <a:schemeClr val="bg1"/>
                        </a:solidFill>
                        <a:effectLst/>
                        <a:latin typeface="+mn-ea"/>
                        <a:ea typeface="+mn-ea"/>
                      </a:endParaRPr>
                    </a:p>
                  </a:txBody>
                  <a:tcPr marL="6601" marR="6601" marT="6601" marB="0" anchor="ctr">
                    <a:solidFill>
                      <a:srgbClr val="0070C0"/>
                    </a:solidFill>
                  </a:tcPr>
                </a:tc>
                <a:tc>
                  <a:txBody>
                    <a:bodyPr/>
                    <a:lstStyle/>
                    <a:p>
                      <a:pPr algn="ctr" fontAlgn="ctr"/>
                      <a:r>
                        <a:rPr lang="ja-JP" altLang="en-US" sz="900" u="none" strike="noStrike" dirty="0">
                          <a:effectLst/>
                          <a:latin typeface="+mn-ea"/>
                          <a:ea typeface="+mn-ea"/>
                        </a:rPr>
                        <a:t>安全性</a:t>
                      </a:r>
                      <a:endParaRPr lang="ja-JP" altLang="en-US" sz="900" b="0" i="0" u="none" strike="noStrike" dirty="0">
                        <a:solidFill>
                          <a:srgbClr val="000000"/>
                        </a:solidFill>
                        <a:effectLst/>
                        <a:latin typeface="+mn-ea"/>
                        <a:ea typeface="+mn-ea"/>
                      </a:endParaRPr>
                    </a:p>
                  </a:txBody>
                  <a:tcPr marL="6601" marR="6601" marT="6601" marB="0" anchor="ctr">
                    <a:solidFill>
                      <a:schemeClr val="accent4">
                        <a:lumMod val="20000"/>
                        <a:lumOff val="80000"/>
                      </a:schemeClr>
                    </a:solidFill>
                  </a:tcPr>
                </a:tc>
                <a:tc>
                  <a:txBody>
                    <a:bodyPr/>
                    <a:lstStyle/>
                    <a:p>
                      <a:pPr algn="ctr" fontAlgn="ctr"/>
                      <a:r>
                        <a:rPr lang="ja-JP" altLang="en-US" sz="900" u="none" strike="noStrike" dirty="0">
                          <a:effectLst/>
                          <a:latin typeface="+mn-ea"/>
                          <a:ea typeface="+mn-ea"/>
                        </a:rPr>
                        <a:t>使用性</a:t>
                      </a:r>
                      <a:endParaRPr lang="ja-JP" altLang="en-US" sz="900" b="0" i="0" u="none" strike="noStrike" dirty="0">
                        <a:solidFill>
                          <a:srgbClr val="000000"/>
                        </a:solidFill>
                        <a:effectLst/>
                        <a:latin typeface="+mn-ea"/>
                        <a:ea typeface="+mn-ea"/>
                      </a:endParaRPr>
                    </a:p>
                  </a:txBody>
                  <a:tcPr marL="6601" marR="6601" marT="6601" marB="0" anchor="ctr">
                    <a:solidFill>
                      <a:schemeClr val="accent4">
                        <a:lumMod val="20000"/>
                        <a:lumOff val="80000"/>
                      </a:schemeClr>
                    </a:solidFill>
                  </a:tcPr>
                </a:tc>
                <a:tc>
                  <a:txBody>
                    <a:bodyPr/>
                    <a:lstStyle/>
                    <a:p>
                      <a:pPr algn="ctr" fontAlgn="ctr"/>
                      <a:r>
                        <a:rPr lang="ja-JP" altLang="en-US" sz="900" u="none" strike="noStrike" dirty="0">
                          <a:effectLst/>
                          <a:latin typeface="+mn-ea"/>
                          <a:ea typeface="+mn-ea"/>
                        </a:rPr>
                        <a:t>復旧性</a:t>
                      </a:r>
                      <a:endParaRPr lang="ja-JP" altLang="en-US" sz="900" b="0" i="0" u="none" strike="noStrike" dirty="0">
                        <a:solidFill>
                          <a:srgbClr val="000000"/>
                        </a:solidFill>
                        <a:effectLst/>
                        <a:latin typeface="+mn-ea"/>
                        <a:ea typeface="+mn-ea"/>
                      </a:endParaRPr>
                    </a:p>
                  </a:txBody>
                  <a:tcPr marL="6601" marR="6601" marT="6601" marB="0" anchor="ctr">
                    <a:solidFill>
                      <a:schemeClr val="accent4">
                        <a:lumMod val="20000"/>
                        <a:lumOff val="80000"/>
                      </a:schemeClr>
                    </a:solidFill>
                  </a:tcPr>
                </a:tc>
                <a:tc>
                  <a:txBody>
                    <a:bodyPr/>
                    <a:lstStyle/>
                    <a:p>
                      <a:pPr algn="ctr" fontAlgn="ctr"/>
                      <a:r>
                        <a:rPr lang="ja-JP" altLang="en-US" sz="900" u="none" strike="noStrike" dirty="0">
                          <a:effectLst/>
                          <a:latin typeface="+mn-ea"/>
                          <a:ea typeface="+mn-ea"/>
                        </a:rPr>
                        <a:t>第三者</a:t>
                      </a:r>
                      <a:endParaRPr lang="ja-JP" altLang="en-US" sz="900" b="0" i="0" u="none" strike="noStrike" dirty="0">
                        <a:solidFill>
                          <a:srgbClr val="000000"/>
                        </a:solidFill>
                        <a:effectLst/>
                        <a:latin typeface="+mn-ea"/>
                        <a:ea typeface="+mn-ea"/>
                      </a:endParaRPr>
                    </a:p>
                  </a:txBody>
                  <a:tcPr marL="6601" marR="6601" marT="6601" marB="0" anchor="ctr">
                    <a:solidFill>
                      <a:schemeClr val="accent4">
                        <a:lumMod val="20000"/>
                        <a:lumOff val="80000"/>
                      </a:schemeClr>
                    </a:solidFill>
                  </a:tcPr>
                </a:tc>
                <a:tc>
                  <a:txBody>
                    <a:bodyPr/>
                    <a:lstStyle/>
                    <a:p>
                      <a:pPr algn="ctr" fontAlgn="ctr"/>
                      <a:r>
                        <a:rPr lang="ja-JP" altLang="en-US" sz="900" u="none" strike="noStrike" dirty="0">
                          <a:effectLst/>
                          <a:latin typeface="+mn-ea"/>
                          <a:ea typeface="+mn-ea"/>
                        </a:rPr>
                        <a:t>耐久性</a:t>
                      </a:r>
                      <a:endParaRPr lang="ja-JP" altLang="en-US" sz="900" b="0" i="0" u="none" strike="noStrike" dirty="0">
                        <a:solidFill>
                          <a:srgbClr val="000000"/>
                        </a:solidFill>
                        <a:effectLst/>
                        <a:latin typeface="+mn-ea"/>
                        <a:ea typeface="+mn-ea"/>
                      </a:endParaRPr>
                    </a:p>
                  </a:txBody>
                  <a:tcPr marL="6601" marR="6601" marT="6601" marB="0" anchor="ctr">
                    <a:solidFill>
                      <a:schemeClr val="accent4">
                        <a:lumMod val="20000"/>
                        <a:lumOff val="80000"/>
                      </a:schemeClr>
                    </a:solidFill>
                  </a:tcPr>
                </a:tc>
                <a:extLst>
                  <a:ext uri="{0D108BD9-81ED-4DB2-BD59-A6C34878D82A}">
                    <a16:rowId xmlns:a16="http://schemas.microsoft.com/office/drawing/2014/main" xmlns="" val="10001"/>
                  </a:ext>
                </a:extLst>
              </a:tr>
              <a:tr h="345638">
                <a:tc>
                  <a:txBody>
                    <a:bodyPr/>
                    <a:lstStyle/>
                    <a:p>
                      <a:pPr algn="l" fontAlgn="ctr"/>
                      <a:r>
                        <a:rPr lang="ja-JP" altLang="en-US" sz="1100" b="0" i="0" u="none" strike="noStrike" dirty="0">
                          <a:solidFill>
                            <a:srgbClr val="000000"/>
                          </a:solidFill>
                          <a:effectLst/>
                          <a:latin typeface="ＭＳ Ｐゴシック"/>
                        </a:rPr>
                        <a:t>大阪中央環状線（旧）</a:t>
                      </a:r>
                    </a:p>
                  </a:txBody>
                  <a:tcPr marL="9525" marR="9525" marT="9525" marB="0" anchor="ctr"/>
                </a:tc>
                <a:tc>
                  <a:txBody>
                    <a:bodyPr/>
                    <a:lstStyle/>
                    <a:p>
                      <a:pPr algn="l" fontAlgn="ctr"/>
                      <a:r>
                        <a:rPr lang="ja-JP" altLang="en-US" sz="1100" b="0" i="0" u="none" strike="noStrike">
                          <a:solidFill>
                            <a:srgbClr val="000000"/>
                          </a:solidFill>
                          <a:effectLst/>
                          <a:latin typeface="ＭＳ Ｐゴシック"/>
                        </a:rPr>
                        <a:t>主要地方道</a:t>
                      </a:r>
                    </a:p>
                  </a:txBody>
                  <a:tcPr marL="9525" marR="9525" marT="9525" marB="0" anchor="ctr"/>
                </a:tc>
                <a:tc>
                  <a:txBody>
                    <a:bodyPr/>
                    <a:lstStyle/>
                    <a:p>
                      <a:pPr algn="l" fontAlgn="ctr"/>
                      <a:r>
                        <a:rPr lang="ja-JP" altLang="en-US" sz="1100" b="0" i="0" u="none" strike="noStrike">
                          <a:solidFill>
                            <a:srgbClr val="000000"/>
                          </a:solidFill>
                          <a:effectLst/>
                          <a:latin typeface="ＭＳ Ｐゴシック"/>
                        </a:rPr>
                        <a:t>大正橋</a:t>
                      </a:r>
                    </a:p>
                  </a:txBody>
                  <a:tcPr marL="9525" marR="9525" marT="9525" marB="0" anchor="ctr"/>
                </a:tc>
                <a:tc>
                  <a:txBody>
                    <a:bodyPr/>
                    <a:lstStyle/>
                    <a:p>
                      <a:pPr algn="l" fontAlgn="ctr"/>
                      <a:r>
                        <a:rPr lang="ja-JP" altLang="en-US" sz="1100" b="0" i="0" u="none" strike="noStrike">
                          <a:solidFill>
                            <a:srgbClr val="000000"/>
                          </a:solidFill>
                          <a:effectLst/>
                          <a:latin typeface="ＭＳ Ｐゴシック"/>
                        </a:rPr>
                        <a:t>昭和</a:t>
                      </a:r>
                      <a:r>
                        <a:rPr lang="en-US" altLang="ja-JP" sz="1100" b="0" i="0" u="none" strike="noStrike">
                          <a:solidFill>
                            <a:srgbClr val="000000"/>
                          </a:solidFill>
                          <a:effectLst/>
                          <a:latin typeface="ＭＳ Ｐゴシック"/>
                        </a:rPr>
                        <a:t>27</a:t>
                      </a:r>
                      <a:r>
                        <a:rPr lang="ja-JP" altLang="en-US" sz="1100" b="0" i="0" u="none" strike="noStrike">
                          <a:solidFill>
                            <a:srgbClr val="000000"/>
                          </a:solidFill>
                          <a:effectLst/>
                          <a:latin typeface="ＭＳ Ｐゴシック"/>
                        </a:rPr>
                        <a:t>年</a:t>
                      </a:r>
                    </a:p>
                  </a:txBody>
                  <a:tcPr marL="9525" marR="9525" marT="9525" marB="0" anchor="ctr"/>
                </a:tc>
                <a:tc>
                  <a:txBody>
                    <a:bodyPr/>
                    <a:lstStyle/>
                    <a:p>
                      <a:pPr algn="r" fontAlgn="ctr"/>
                      <a:r>
                        <a:rPr lang="en-US" altLang="ja-JP" sz="1100" b="0" i="0" u="none" strike="noStrike">
                          <a:solidFill>
                            <a:srgbClr val="000000"/>
                          </a:solidFill>
                          <a:effectLst/>
                          <a:latin typeface="ＭＳ Ｐゴシック"/>
                        </a:rPr>
                        <a:t>63</a:t>
                      </a:r>
                    </a:p>
                  </a:txBody>
                  <a:tcPr marL="9525" marR="9525" marT="9525" marB="0" anchor="ctr"/>
                </a:tc>
                <a:tc>
                  <a:txBody>
                    <a:bodyPr/>
                    <a:lstStyle/>
                    <a:p>
                      <a:pPr algn="r" fontAlgn="ctr"/>
                      <a:r>
                        <a:rPr lang="en-US" altLang="ja-JP" sz="1100" b="0" i="0" u="none" strike="noStrike" dirty="0">
                          <a:solidFill>
                            <a:srgbClr val="000000"/>
                          </a:solidFill>
                          <a:effectLst/>
                          <a:latin typeface="ＭＳ Ｐゴシック"/>
                        </a:rPr>
                        <a:t>193.3m</a:t>
                      </a:r>
                    </a:p>
                  </a:txBody>
                  <a:tcPr marL="9525" marR="9525" marT="9525" marB="0" anchor="ctr"/>
                </a:tc>
                <a:tc>
                  <a:txBody>
                    <a:bodyPr/>
                    <a:lstStyle/>
                    <a:p>
                      <a:pPr algn="r" fontAlgn="ctr"/>
                      <a:r>
                        <a:rPr lang="en-US" altLang="ja-JP" sz="1100" b="0" i="0" u="none" strike="noStrike" dirty="0">
                          <a:solidFill>
                            <a:srgbClr val="000000"/>
                          </a:solidFill>
                          <a:effectLst/>
                          <a:latin typeface="ＭＳ Ｐゴシック"/>
                        </a:rPr>
                        <a:t>10.9m</a:t>
                      </a:r>
                    </a:p>
                  </a:txBody>
                  <a:tcPr marL="9525" marR="9525" marT="9525" marB="0" anchor="ctr"/>
                </a:tc>
                <a:tc>
                  <a:txBody>
                    <a:bodyPr/>
                    <a:lstStyle/>
                    <a:p>
                      <a:pPr algn="r" fontAlgn="ctr"/>
                      <a:r>
                        <a:rPr lang="en-US" altLang="ja-JP" sz="1100" b="0" i="0" u="none" strike="noStrike">
                          <a:solidFill>
                            <a:srgbClr val="FFFFFF"/>
                          </a:solidFill>
                          <a:effectLst/>
                          <a:latin typeface="ＭＳ Ｐゴシック"/>
                        </a:rPr>
                        <a:t>49</a:t>
                      </a:r>
                    </a:p>
                  </a:txBody>
                  <a:tcPr marL="9525" marR="9525" marT="9525" marB="0" anchor="ctr">
                    <a:solidFill>
                      <a:srgbClr val="0070C0"/>
                    </a:solidFill>
                  </a:tcPr>
                </a:tc>
                <a:tc>
                  <a:txBody>
                    <a:bodyPr/>
                    <a:lstStyle/>
                    <a:p>
                      <a:pPr algn="r" fontAlgn="ctr"/>
                      <a:r>
                        <a:rPr lang="en-US" altLang="ja-JP" sz="1100" b="0" i="0" u="none" strike="noStrike">
                          <a:solidFill>
                            <a:srgbClr val="000000"/>
                          </a:solidFill>
                          <a:effectLst/>
                          <a:latin typeface="ＭＳ Ｐゴシック"/>
                        </a:rPr>
                        <a:t>35</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a:solidFill>
                            <a:srgbClr val="000000"/>
                          </a:solidFill>
                          <a:effectLst/>
                          <a:latin typeface="ＭＳ Ｐゴシック"/>
                        </a:rPr>
                        <a:t>11</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a:solidFill>
                            <a:srgbClr val="000000"/>
                          </a:solidFill>
                          <a:effectLst/>
                          <a:latin typeface="ＭＳ Ｐゴシック"/>
                        </a:rPr>
                        <a:t>27</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a:solidFill>
                            <a:srgbClr val="000000"/>
                          </a:solidFill>
                          <a:effectLst/>
                          <a:latin typeface="ＭＳ Ｐゴシック"/>
                        </a:rPr>
                        <a:t>19</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dirty="0">
                          <a:solidFill>
                            <a:srgbClr val="000000"/>
                          </a:solidFill>
                          <a:effectLst/>
                          <a:latin typeface="ＭＳ Ｐゴシック"/>
                        </a:rPr>
                        <a:t>27</a:t>
                      </a:r>
                    </a:p>
                  </a:txBody>
                  <a:tcPr marL="9525" marR="9525" marT="9525" marB="0" anchor="ctr">
                    <a:solidFill>
                      <a:schemeClr val="accent4">
                        <a:lumMod val="20000"/>
                        <a:lumOff val="80000"/>
                      </a:schemeClr>
                    </a:solidFill>
                  </a:tcPr>
                </a:tc>
                <a:extLst>
                  <a:ext uri="{0D108BD9-81ED-4DB2-BD59-A6C34878D82A}">
                    <a16:rowId xmlns:a16="http://schemas.microsoft.com/office/drawing/2014/main" xmlns="" val="10002"/>
                  </a:ext>
                </a:extLst>
              </a:tr>
              <a:tr h="345638">
                <a:tc>
                  <a:txBody>
                    <a:bodyPr/>
                    <a:lstStyle/>
                    <a:p>
                      <a:pPr algn="l" fontAlgn="ctr"/>
                      <a:r>
                        <a:rPr lang="ja-JP" altLang="en-US" sz="1100" b="0" i="0" u="none" strike="noStrike" dirty="0">
                          <a:solidFill>
                            <a:srgbClr val="000000"/>
                          </a:solidFill>
                          <a:effectLst/>
                          <a:latin typeface="ＭＳ Ｐゴシック 本文"/>
                        </a:rPr>
                        <a:t>深野南寺方大阪線</a:t>
                      </a:r>
                      <a:endParaRPr lang="zh-TW" altLang="en-US" sz="1100" b="0" i="0" u="none" strike="noStrike" dirty="0">
                        <a:solidFill>
                          <a:srgbClr val="000000"/>
                        </a:solidFill>
                        <a:effectLst/>
                        <a:latin typeface="ＭＳ Ｐゴシック 本文"/>
                      </a:endParaRPr>
                    </a:p>
                  </a:txBody>
                  <a:tcPr marL="9525" marR="9525" marT="9525" marB="0" anchor="ctr"/>
                </a:tc>
                <a:tc>
                  <a:txBody>
                    <a:bodyPr/>
                    <a:lstStyle/>
                    <a:p>
                      <a:pPr algn="l" fontAlgn="ctr"/>
                      <a:r>
                        <a:rPr lang="ja-JP" altLang="en-US" sz="1100" b="0" i="0" u="none" strike="noStrike" dirty="0">
                          <a:solidFill>
                            <a:srgbClr val="000000"/>
                          </a:solidFill>
                          <a:effectLst/>
                          <a:latin typeface="ＭＳ Ｐゴシック"/>
                        </a:rPr>
                        <a:t>一般府道</a:t>
                      </a:r>
                    </a:p>
                  </a:txBody>
                  <a:tcPr marL="9525" marR="9525" marT="9525" marB="0" anchor="ctr"/>
                </a:tc>
                <a:tc>
                  <a:txBody>
                    <a:bodyPr/>
                    <a:lstStyle/>
                    <a:p>
                      <a:pPr algn="l" fontAlgn="ctr"/>
                      <a:r>
                        <a:rPr lang="ja-JP" altLang="en-US" sz="1100" b="0" i="0" u="none" strike="noStrike" dirty="0">
                          <a:solidFill>
                            <a:srgbClr val="000000"/>
                          </a:solidFill>
                          <a:effectLst/>
                          <a:latin typeface="ＭＳ Ｐゴシック"/>
                        </a:rPr>
                        <a:t>三</a:t>
                      </a:r>
                      <a:r>
                        <a:rPr lang="ja-JP" altLang="en-US" sz="1100" b="0" i="0" u="none" strike="noStrike" dirty="0" err="1">
                          <a:solidFill>
                            <a:srgbClr val="000000"/>
                          </a:solidFill>
                          <a:effectLst/>
                          <a:latin typeface="ＭＳ Ｐゴシック"/>
                        </a:rPr>
                        <a:t>ッ</a:t>
                      </a:r>
                      <a:r>
                        <a:rPr lang="ja-JP" altLang="en-US" sz="1100" b="0" i="0" u="none" strike="noStrike" dirty="0">
                          <a:solidFill>
                            <a:srgbClr val="000000"/>
                          </a:solidFill>
                          <a:effectLst/>
                          <a:latin typeface="ＭＳ Ｐゴシック"/>
                        </a:rPr>
                        <a:t>島大橋</a:t>
                      </a:r>
                    </a:p>
                  </a:txBody>
                  <a:tcPr marL="9525" marR="9525" marT="9525" marB="0" anchor="ctr"/>
                </a:tc>
                <a:tc>
                  <a:txBody>
                    <a:bodyPr/>
                    <a:lstStyle/>
                    <a:p>
                      <a:pPr algn="l" fontAlgn="ctr"/>
                      <a:r>
                        <a:rPr lang="ja-JP" altLang="en-US" sz="1100" b="0" i="0" u="none" strike="noStrike">
                          <a:solidFill>
                            <a:srgbClr val="000000"/>
                          </a:solidFill>
                          <a:effectLst/>
                          <a:latin typeface="ＭＳ Ｐゴシック"/>
                        </a:rPr>
                        <a:t>昭和</a:t>
                      </a:r>
                      <a:r>
                        <a:rPr lang="en-US" altLang="ja-JP" sz="1100" b="0" i="0" u="none" strike="noStrike">
                          <a:solidFill>
                            <a:srgbClr val="000000"/>
                          </a:solidFill>
                          <a:effectLst/>
                          <a:latin typeface="ＭＳ Ｐゴシック"/>
                        </a:rPr>
                        <a:t>12</a:t>
                      </a:r>
                      <a:r>
                        <a:rPr lang="ja-JP" altLang="en-US" sz="1100" b="0" i="0" u="none" strike="noStrike">
                          <a:solidFill>
                            <a:srgbClr val="000000"/>
                          </a:solidFill>
                          <a:effectLst/>
                          <a:latin typeface="ＭＳ Ｐゴシック"/>
                        </a:rPr>
                        <a:t>年</a:t>
                      </a:r>
                    </a:p>
                  </a:txBody>
                  <a:tcPr marL="9525" marR="9525" marT="9525" marB="0" anchor="ctr"/>
                </a:tc>
                <a:tc>
                  <a:txBody>
                    <a:bodyPr/>
                    <a:lstStyle/>
                    <a:p>
                      <a:pPr algn="r" fontAlgn="ctr"/>
                      <a:r>
                        <a:rPr lang="en-US" altLang="ja-JP" sz="1100" b="0" i="0" u="none" strike="noStrike">
                          <a:solidFill>
                            <a:srgbClr val="000000"/>
                          </a:solidFill>
                          <a:effectLst/>
                          <a:latin typeface="ＭＳ Ｐゴシック"/>
                        </a:rPr>
                        <a:t>78</a:t>
                      </a:r>
                    </a:p>
                  </a:txBody>
                  <a:tcPr marL="9525" marR="9525" marT="9525" marB="0" anchor="ctr"/>
                </a:tc>
                <a:tc>
                  <a:txBody>
                    <a:bodyPr/>
                    <a:lstStyle/>
                    <a:p>
                      <a:pPr algn="r" fontAlgn="ctr"/>
                      <a:r>
                        <a:rPr lang="en-US" altLang="ja-JP" sz="1100" b="0" i="0" u="none" strike="noStrike" dirty="0">
                          <a:solidFill>
                            <a:srgbClr val="000000"/>
                          </a:solidFill>
                          <a:effectLst/>
                          <a:latin typeface="ＭＳ Ｐゴシック"/>
                        </a:rPr>
                        <a:t>24.4m</a:t>
                      </a:r>
                    </a:p>
                  </a:txBody>
                  <a:tcPr marL="9525" marR="9525" marT="9525" marB="0" anchor="ctr"/>
                </a:tc>
                <a:tc>
                  <a:txBody>
                    <a:bodyPr/>
                    <a:lstStyle/>
                    <a:p>
                      <a:pPr algn="r" fontAlgn="ctr"/>
                      <a:r>
                        <a:rPr lang="en-US" altLang="ja-JP" sz="1100" b="0" i="0" u="none" strike="noStrike" dirty="0">
                          <a:solidFill>
                            <a:srgbClr val="000000"/>
                          </a:solidFill>
                          <a:effectLst/>
                          <a:latin typeface="ＭＳ Ｐゴシック"/>
                        </a:rPr>
                        <a:t>7.9m</a:t>
                      </a:r>
                    </a:p>
                  </a:txBody>
                  <a:tcPr marL="9525" marR="9525" marT="9525" marB="0" anchor="ctr"/>
                </a:tc>
                <a:tc>
                  <a:txBody>
                    <a:bodyPr/>
                    <a:lstStyle/>
                    <a:p>
                      <a:pPr algn="r" fontAlgn="ctr"/>
                      <a:r>
                        <a:rPr lang="en-US" altLang="ja-JP" sz="1100" b="0" i="0" u="none" strike="noStrike">
                          <a:solidFill>
                            <a:srgbClr val="FFFFFF"/>
                          </a:solidFill>
                          <a:effectLst/>
                          <a:latin typeface="ＭＳ Ｐゴシック"/>
                        </a:rPr>
                        <a:t>47</a:t>
                      </a:r>
                    </a:p>
                  </a:txBody>
                  <a:tcPr marL="9525" marR="9525" marT="9525" marB="0" anchor="ctr">
                    <a:solidFill>
                      <a:srgbClr val="0070C0"/>
                    </a:solidFill>
                  </a:tcPr>
                </a:tc>
                <a:tc>
                  <a:txBody>
                    <a:bodyPr/>
                    <a:lstStyle/>
                    <a:p>
                      <a:pPr algn="r" fontAlgn="ctr"/>
                      <a:r>
                        <a:rPr lang="en-US" altLang="ja-JP" sz="1100" b="0" i="0" u="none" strike="noStrike">
                          <a:solidFill>
                            <a:srgbClr val="000000"/>
                          </a:solidFill>
                          <a:effectLst/>
                          <a:latin typeface="ＭＳ Ｐゴシック"/>
                        </a:rPr>
                        <a:t>7</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a:solidFill>
                            <a:srgbClr val="000000"/>
                          </a:solidFill>
                          <a:effectLst/>
                          <a:latin typeface="ＭＳ Ｐゴシック"/>
                        </a:rPr>
                        <a:t>0</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a:solidFill>
                            <a:srgbClr val="000000"/>
                          </a:solidFill>
                          <a:effectLst/>
                          <a:latin typeface="ＭＳ Ｐゴシック"/>
                        </a:rPr>
                        <a:t>2</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a:solidFill>
                            <a:srgbClr val="000000"/>
                          </a:solidFill>
                          <a:effectLst/>
                          <a:latin typeface="ＭＳ Ｐゴシック"/>
                        </a:rPr>
                        <a:t>28</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a:solidFill>
                            <a:srgbClr val="000000"/>
                          </a:solidFill>
                          <a:effectLst/>
                          <a:latin typeface="ＭＳ Ｐゴシック"/>
                        </a:rPr>
                        <a:t>47</a:t>
                      </a:r>
                    </a:p>
                  </a:txBody>
                  <a:tcPr marL="9525" marR="9525" marT="9525" marB="0" anchor="ctr">
                    <a:solidFill>
                      <a:schemeClr val="accent4">
                        <a:lumMod val="20000"/>
                        <a:lumOff val="80000"/>
                      </a:schemeClr>
                    </a:solidFill>
                  </a:tcPr>
                </a:tc>
                <a:extLst>
                  <a:ext uri="{0D108BD9-81ED-4DB2-BD59-A6C34878D82A}">
                    <a16:rowId xmlns:a16="http://schemas.microsoft.com/office/drawing/2014/main" xmlns="" val="10003"/>
                  </a:ext>
                </a:extLst>
              </a:tr>
              <a:tr h="345638">
                <a:tc>
                  <a:txBody>
                    <a:bodyPr/>
                    <a:lstStyle/>
                    <a:p>
                      <a:pPr algn="l" fontAlgn="ctr"/>
                      <a:r>
                        <a:rPr lang="ja-JP" altLang="en-US" sz="1100" b="0" i="0" u="none" strike="noStrike" dirty="0">
                          <a:solidFill>
                            <a:srgbClr val="000000"/>
                          </a:solidFill>
                          <a:effectLst/>
                          <a:latin typeface="ＭＳ Ｐゴシック"/>
                        </a:rPr>
                        <a:t>新家田尻線</a:t>
                      </a:r>
                    </a:p>
                  </a:txBody>
                  <a:tcPr marL="9525" marR="9525" marT="9525" marB="0" anchor="ctr"/>
                </a:tc>
                <a:tc>
                  <a:txBody>
                    <a:bodyPr/>
                    <a:lstStyle/>
                    <a:p>
                      <a:pPr algn="l" fontAlgn="ctr"/>
                      <a:r>
                        <a:rPr lang="ja-JP" altLang="en-US" sz="1100" b="0" i="0" u="none" strike="noStrike" dirty="0">
                          <a:solidFill>
                            <a:srgbClr val="000000"/>
                          </a:solidFill>
                          <a:effectLst/>
                          <a:latin typeface="ＭＳ Ｐゴシック"/>
                        </a:rPr>
                        <a:t>一般府道</a:t>
                      </a:r>
                    </a:p>
                  </a:txBody>
                  <a:tcPr marL="9525" marR="9525" marT="9525" marB="0" anchor="ctr"/>
                </a:tc>
                <a:tc>
                  <a:txBody>
                    <a:bodyPr/>
                    <a:lstStyle/>
                    <a:p>
                      <a:pPr algn="l" fontAlgn="ctr"/>
                      <a:r>
                        <a:rPr lang="ja-JP" altLang="en-US" sz="1100" b="0" i="0" u="none" strike="noStrike">
                          <a:solidFill>
                            <a:srgbClr val="000000"/>
                          </a:solidFill>
                          <a:effectLst/>
                          <a:latin typeface="ＭＳ Ｐゴシック"/>
                        </a:rPr>
                        <a:t>大正大橋</a:t>
                      </a:r>
                    </a:p>
                  </a:txBody>
                  <a:tcPr marL="9525" marR="9525" marT="9525" marB="0" anchor="ctr"/>
                </a:tc>
                <a:tc>
                  <a:txBody>
                    <a:bodyPr/>
                    <a:lstStyle/>
                    <a:p>
                      <a:pPr algn="l" fontAlgn="ctr"/>
                      <a:r>
                        <a:rPr lang="ja-JP" altLang="en-US" sz="1100" b="0" i="0" u="none" strike="noStrike" dirty="0">
                          <a:solidFill>
                            <a:srgbClr val="000000"/>
                          </a:solidFill>
                          <a:effectLst/>
                          <a:latin typeface="ＭＳ Ｐゴシック"/>
                        </a:rPr>
                        <a:t>昭和</a:t>
                      </a:r>
                      <a:r>
                        <a:rPr lang="en-US" altLang="ja-JP" sz="1100" b="0" i="0" u="none" strike="noStrike" dirty="0">
                          <a:solidFill>
                            <a:srgbClr val="000000"/>
                          </a:solidFill>
                          <a:effectLst/>
                          <a:latin typeface="ＭＳ Ｐゴシック"/>
                        </a:rPr>
                        <a:t>29</a:t>
                      </a:r>
                      <a:r>
                        <a:rPr lang="ja-JP" altLang="en-US" sz="1100" b="0" i="0" u="none" strike="noStrike" dirty="0">
                          <a:solidFill>
                            <a:srgbClr val="000000"/>
                          </a:solidFill>
                          <a:effectLst/>
                          <a:latin typeface="ＭＳ Ｐゴシック"/>
                        </a:rPr>
                        <a:t>年</a:t>
                      </a:r>
                    </a:p>
                  </a:txBody>
                  <a:tcPr marL="9525" marR="9525" marT="9525" marB="0" anchor="ctr"/>
                </a:tc>
                <a:tc>
                  <a:txBody>
                    <a:bodyPr/>
                    <a:lstStyle/>
                    <a:p>
                      <a:pPr algn="r" fontAlgn="ctr"/>
                      <a:r>
                        <a:rPr lang="en-US" altLang="ja-JP" sz="1100" b="0" i="0" u="none" strike="noStrike">
                          <a:solidFill>
                            <a:srgbClr val="000000"/>
                          </a:solidFill>
                          <a:effectLst/>
                          <a:latin typeface="ＭＳ Ｐゴシック"/>
                        </a:rPr>
                        <a:t>61</a:t>
                      </a:r>
                    </a:p>
                  </a:txBody>
                  <a:tcPr marL="9525" marR="9525" marT="9525" marB="0" anchor="ctr"/>
                </a:tc>
                <a:tc>
                  <a:txBody>
                    <a:bodyPr/>
                    <a:lstStyle/>
                    <a:p>
                      <a:pPr algn="r" fontAlgn="ctr"/>
                      <a:r>
                        <a:rPr lang="en-US" altLang="ja-JP" sz="1100" b="0" i="0" u="none" strike="noStrike" dirty="0">
                          <a:solidFill>
                            <a:srgbClr val="000000"/>
                          </a:solidFill>
                          <a:effectLst/>
                          <a:latin typeface="ＭＳ Ｐゴシック"/>
                        </a:rPr>
                        <a:t>53m</a:t>
                      </a:r>
                    </a:p>
                  </a:txBody>
                  <a:tcPr marL="9525" marR="9525" marT="9525" marB="0" anchor="ctr"/>
                </a:tc>
                <a:tc>
                  <a:txBody>
                    <a:bodyPr/>
                    <a:lstStyle/>
                    <a:p>
                      <a:pPr algn="r" fontAlgn="ctr"/>
                      <a:r>
                        <a:rPr lang="en-US" altLang="ja-JP" sz="1100" b="0" i="0" u="none" strike="noStrike" dirty="0">
                          <a:solidFill>
                            <a:srgbClr val="000000"/>
                          </a:solidFill>
                          <a:effectLst/>
                          <a:latin typeface="ＭＳ Ｐゴシック"/>
                        </a:rPr>
                        <a:t>5.5m</a:t>
                      </a:r>
                    </a:p>
                  </a:txBody>
                  <a:tcPr marL="9525" marR="9525" marT="9525" marB="0" anchor="ctr"/>
                </a:tc>
                <a:tc>
                  <a:txBody>
                    <a:bodyPr/>
                    <a:lstStyle/>
                    <a:p>
                      <a:pPr algn="r" fontAlgn="ctr"/>
                      <a:r>
                        <a:rPr lang="en-US" altLang="ja-JP" sz="1100" b="0" i="0" u="none" strike="noStrike">
                          <a:solidFill>
                            <a:srgbClr val="FFFFFF"/>
                          </a:solidFill>
                          <a:effectLst/>
                          <a:latin typeface="ＭＳ Ｐゴシック"/>
                        </a:rPr>
                        <a:t>46</a:t>
                      </a:r>
                    </a:p>
                  </a:txBody>
                  <a:tcPr marL="9525" marR="9525" marT="9525" marB="0" anchor="ctr">
                    <a:solidFill>
                      <a:srgbClr val="0070C0"/>
                    </a:solidFill>
                  </a:tcPr>
                </a:tc>
                <a:tc>
                  <a:txBody>
                    <a:bodyPr/>
                    <a:lstStyle/>
                    <a:p>
                      <a:pPr algn="r" fontAlgn="ctr"/>
                      <a:r>
                        <a:rPr lang="en-US" altLang="ja-JP" sz="1100" b="0" i="0" u="none" strike="noStrike">
                          <a:solidFill>
                            <a:srgbClr val="000000"/>
                          </a:solidFill>
                          <a:effectLst/>
                          <a:latin typeface="ＭＳ Ｐゴシック"/>
                        </a:rPr>
                        <a:t>34</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a:solidFill>
                            <a:srgbClr val="000000"/>
                          </a:solidFill>
                          <a:effectLst/>
                          <a:latin typeface="ＭＳ Ｐゴシック"/>
                        </a:rPr>
                        <a:t>0</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a:solidFill>
                            <a:srgbClr val="000000"/>
                          </a:solidFill>
                          <a:effectLst/>
                          <a:latin typeface="ＭＳ Ｐゴシック"/>
                        </a:rPr>
                        <a:t>26</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a:solidFill>
                            <a:srgbClr val="000000"/>
                          </a:solidFill>
                          <a:effectLst/>
                          <a:latin typeface="ＭＳ Ｐゴシック"/>
                        </a:rPr>
                        <a:t>17</a:t>
                      </a:r>
                    </a:p>
                  </a:txBody>
                  <a:tcPr marL="9525" marR="9525" marT="9525" marB="0" anchor="ctr">
                    <a:solidFill>
                      <a:schemeClr val="accent4">
                        <a:lumMod val="20000"/>
                        <a:lumOff val="80000"/>
                      </a:schemeClr>
                    </a:solidFill>
                  </a:tcPr>
                </a:tc>
                <a:tc>
                  <a:txBody>
                    <a:bodyPr/>
                    <a:lstStyle/>
                    <a:p>
                      <a:pPr algn="r" fontAlgn="ctr"/>
                      <a:r>
                        <a:rPr lang="en-US" altLang="ja-JP" sz="1100" b="0" i="0" u="none" strike="noStrike" dirty="0">
                          <a:solidFill>
                            <a:srgbClr val="000000"/>
                          </a:solidFill>
                          <a:effectLst/>
                          <a:latin typeface="ＭＳ Ｐゴシック"/>
                        </a:rPr>
                        <a:t>46</a:t>
                      </a:r>
                    </a:p>
                  </a:txBody>
                  <a:tcPr marL="9525" marR="9525" marT="9525" marB="0" anchor="ctr">
                    <a:solidFill>
                      <a:schemeClr val="accent4">
                        <a:lumMod val="20000"/>
                        <a:lumOff val="80000"/>
                      </a:schemeClr>
                    </a:solidFill>
                  </a:tcPr>
                </a:tc>
                <a:extLst>
                  <a:ext uri="{0D108BD9-81ED-4DB2-BD59-A6C34878D82A}">
                    <a16:rowId xmlns:a16="http://schemas.microsoft.com/office/drawing/2014/main" xmlns="" val="10004"/>
                  </a:ext>
                </a:extLst>
              </a:tr>
            </a:tbl>
          </a:graphicData>
        </a:graphic>
      </p:graphicFrame>
      <p:sp>
        <p:nvSpPr>
          <p:cNvPr id="12" name="正方形/長方形 11"/>
          <p:cNvSpPr/>
          <p:nvPr/>
        </p:nvSpPr>
        <p:spPr>
          <a:xfrm>
            <a:off x="899592" y="3688896"/>
            <a:ext cx="7200800" cy="338554"/>
          </a:xfrm>
          <a:prstGeom prst="rect">
            <a:avLst/>
          </a:prstGeom>
          <a:noFill/>
        </p:spPr>
        <p:txBody>
          <a:bodyPr wrap="square" rtlCol="0">
            <a:spAutoFit/>
          </a:bodyPr>
          <a:lstStyle/>
          <a:p>
            <a:pPr algn="ct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総合評価４０点を超える橋梁</a:t>
            </a:r>
          </a:p>
        </p:txBody>
      </p:sp>
      <p:sp>
        <p:nvSpPr>
          <p:cNvPr id="9" name="正方形/長方形 8"/>
          <p:cNvSpPr/>
          <p:nvPr/>
        </p:nvSpPr>
        <p:spPr>
          <a:xfrm>
            <a:off x="683568" y="5733256"/>
            <a:ext cx="7992888" cy="523220"/>
          </a:xfrm>
          <a:prstGeom prst="rect">
            <a:avLst/>
          </a:prstGeom>
          <a:noFill/>
        </p:spPr>
        <p:txBody>
          <a:bodyPr wrap="square" rtlCol="0">
            <a:spAutoFit/>
          </a:bodyPr>
          <a:lstStyle/>
          <a:p>
            <a:r>
              <a:rPr lang="en-US" altLang="ja-JP" sz="14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400" dirty="0">
                <a:latin typeface="HGSｺﾞｼｯｸM" panose="020B0600000000000000" pitchFamily="50" charset="-128"/>
                <a:ea typeface="HGSｺﾞｼｯｸM" panose="020B0600000000000000" pitchFamily="50" charset="-128"/>
                <a:cs typeface="Meiryo UI" panose="020B0604030504040204" pitchFamily="50" charset="-128"/>
              </a:rPr>
              <a:t>本照査では、平成</a:t>
            </a:r>
            <a:r>
              <a:rPr lang="en-US" altLang="ja-JP" sz="1400" dirty="0">
                <a:latin typeface="HGSｺﾞｼｯｸM" panose="020B0600000000000000" pitchFamily="50" charset="-128"/>
                <a:ea typeface="HGSｺﾞｼｯｸM" panose="020B0600000000000000" pitchFamily="50" charset="-128"/>
                <a:cs typeface="Meiryo UI" panose="020B0604030504040204" pitchFamily="50" charset="-128"/>
              </a:rPr>
              <a:t>26</a:t>
            </a:r>
            <a:r>
              <a:rPr lang="ja-JP" altLang="en-US" sz="1400" dirty="0">
                <a:latin typeface="HGSｺﾞｼｯｸM" panose="020B0600000000000000" pitchFamily="50" charset="-128"/>
                <a:ea typeface="HGSｺﾞｼｯｸM" panose="020B0600000000000000" pitchFamily="50" charset="-128"/>
                <a:cs typeface="Meiryo UI" panose="020B0604030504040204" pitchFamily="50" charset="-128"/>
              </a:rPr>
              <a:t>年度までの点検結果等、現時点で収集できる範囲の情報を元に照査を行っており、今後、定期点検等により得られる情報により随時データの更新が必要である。</a:t>
            </a:r>
          </a:p>
        </p:txBody>
      </p:sp>
      <p:sp>
        <p:nvSpPr>
          <p:cNvPr id="10"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26077018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17</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8" name="テキスト ボックス 7"/>
          <p:cNvSpPr txBox="1"/>
          <p:nvPr/>
        </p:nvSpPr>
        <p:spPr>
          <a:xfrm>
            <a:off x="611560" y="1251917"/>
            <a:ext cx="7488832" cy="523220"/>
          </a:xfrm>
          <a:prstGeom prst="rect">
            <a:avLst/>
          </a:prstGeom>
          <a:noFill/>
        </p:spPr>
        <p:txBody>
          <a:bodyPr wrap="square" rtlCol="0">
            <a:spAutoFit/>
          </a:bodyPr>
          <a:lstStyle/>
          <a:p>
            <a:r>
              <a:rPr lang="ja-JP" altLang="en-US" sz="2800" dirty="0">
                <a:latin typeface="HGSｺﾞｼｯｸM" panose="020B0600000000000000" pitchFamily="50" charset="-128"/>
                <a:ea typeface="HGSｺﾞｼｯｸM" panose="020B0600000000000000" pitchFamily="50" charset="-128"/>
              </a:rPr>
              <a:t>○検討結果</a:t>
            </a:r>
          </a:p>
        </p:txBody>
      </p:sp>
      <p:sp>
        <p:nvSpPr>
          <p:cNvPr id="6" name="正方形/長方形 5"/>
          <p:cNvSpPr/>
          <p:nvPr/>
        </p:nvSpPr>
        <p:spPr>
          <a:xfrm>
            <a:off x="611560" y="1840756"/>
            <a:ext cx="8064896" cy="3416320"/>
          </a:xfrm>
          <a:prstGeom prst="rect">
            <a:avLst/>
          </a:prstGeom>
          <a:solidFill>
            <a:schemeClr val="accent4">
              <a:lumMod val="60000"/>
              <a:lumOff val="40000"/>
            </a:schemeClr>
          </a:solidFill>
          <a:ln>
            <a:solidFill>
              <a:schemeClr val="tx1"/>
            </a:solidFill>
            <a:prstDash val="dash"/>
          </a:ln>
        </p:spPr>
        <p:txBody>
          <a:bodyPr wrap="square" rtlCol="0">
            <a:spAutoFit/>
          </a:bodyPr>
          <a:lstStyle/>
          <a:p>
            <a:pPr marL="457200" indent="-457200">
              <a:buFont typeface="Wingdings" panose="05000000000000000000" pitchFamily="2" charset="2"/>
              <a:buChar char="Ø"/>
            </a:pP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機能不足の定義を整理し、更新判定フローを見直した。</a:t>
            </a: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性能低下</a:t>
            </a:r>
            <a:r>
              <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dirty="0" err="1">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性能不足</a:t>
            </a:r>
            <a:r>
              <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の指標を設定し、</a:t>
            </a:r>
            <a:r>
              <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性能評価マトリクス</a:t>
            </a:r>
            <a:r>
              <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により評価項目を点数化した。</a:t>
            </a: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各評価項目を総合的に評価することにより、更新すべき橋梁を抽出する手法を考案した。</a:t>
            </a: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結果、更新の最終判定を実施すべき２橋を抽出した。</a:t>
            </a:r>
          </a:p>
        </p:txBody>
      </p:sp>
      <p:sp>
        <p:nvSpPr>
          <p:cNvPr id="9"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37608276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18</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３．前回の審議会でのご意見</a:t>
            </a:r>
          </a:p>
        </p:txBody>
      </p:sp>
      <p:sp>
        <p:nvSpPr>
          <p:cNvPr id="9" name="テキスト ボックス 8"/>
          <p:cNvSpPr txBox="1"/>
          <p:nvPr/>
        </p:nvSpPr>
        <p:spPr>
          <a:xfrm>
            <a:off x="669713" y="1956438"/>
            <a:ext cx="7992888" cy="461665"/>
          </a:xfrm>
          <a:prstGeom prst="rect">
            <a:avLst/>
          </a:prstGeom>
          <a:solidFill>
            <a:srgbClr val="FFFF00"/>
          </a:solidFill>
        </p:spPr>
        <p:txBody>
          <a:bodyPr wrap="square" rtlCol="0">
            <a:spAutoFit/>
          </a:bodyPr>
          <a:lstStyle/>
          <a:p>
            <a:pPr marL="457200" indent="-457200">
              <a:buFont typeface="Wingdings" panose="05000000000000000000" pitchFamily="2" charset="2"/>
              <a:buChar char="Ø"/>
            </a:pPr>
            <a:r>
              <a:rPr lang="ja-JP" altLang="en-US" sz="2400" dirty="0">
                <a:latin typeface="HGSｺﾞｼｯｸM" panose="020B0600000000000000" pitchFamily="50" charset="-128"/>
                <a:ea typeface="HGSｺﾞｼｯｸM" panose="020B0600000000000000" pitchFamily="50" charset="-128"/>
              </a:rPr>
              <a:t>性能評価マトリクス照査における閾値の調整の工夫</a:t>
            </a: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0" name="テキスト ボックス 9"/>
          <p:cNvSpPr txBox="1"/>
          <p:nvPr/>
        </p:nvSpPr>
        <p:spPr>
          <a:xfrm>
            <a:off x="612648" y="1428783"/>
            <a:ext cx="7488832" cy="523220"/>
          </a:xfrm>
          <a:prstGeom prst="rect">
            <a:avLst/>
          </a:prstGeom>
          <a:noFill/>
        </p:spPr>
        <p:txBody>
          <a:bodyPr wrap="square" rtlCol="0">
            <a:spAutoFit/>
          </a:bodyPr>
          <a:lstStyle/>
          <a:p>
            <a:r>
              <a:rPr lang="ja-JP" altLang="en-US" sz="2800" dirty="0">
                <a:latin typeface="HGSｺﾞｼｯｸM" panose="020B0600000000000000" pitchFamily="50" charset="-128"/>
                <a:ea typeface="HGSｺﾞｼｯｸM" panose="020B0600000000000000" pitchFamily="50" charset="-128"/>
              </a:rPr>
              <a:t>○前審議会でのご意見</a:t>
            </a:r>
          </a:p>
        </p:txBody>
      </p:sp>
      <p:sp>
        <p:nvSpPr>
          <p:cNvPr id="11" name="テキスト ボックス 10"/>
          <p:cNvSpPr txBox="1"/>
          <p:nvPr/>
        </p:nvSpPr>
        <p:spPr>
          <a:xfrm>
            <a:off x="827583" y="2564904"/>
            <a:ext cx="7835017" cy="369332"/>
          </a:xfrm>
          <a:prstGeom prst="rect">
            <a:avLst/>
          </a:prstGeom>
          <a:noFill/>
        </p:spPr>
        <p:txBody>
          <a:bodyPr wrap="square" rtlCol="0">
            <a:spAutoFit/>
          </a:bodyPr>
          <a:lstStyle/>
          <a:p>
            <a:r>
              <a:rPr lang="ja-JP" altLang="en-US" b="1" dirty="0">
                <a:latin typeface="HGSｺﾞｼｯｸM" panose="020B0600000000000000" pitchFamily="50" charset="-128"/>
                <a:ea typeface="HGSｺﾞｼｯｸM" panose="020B0600000000000000" pitchFamily="50" charset="-128"/>
              </a:rPr>
              <a:t>参考）　性能評価マトリクスによる照査</a:t>
            </a:r>
            <a:r>
              <a:rPr lang="en-US" altLang="ja-JP" b="1" dirty="0">
                <a:latin typeface="HGSｺﾞｼｯｸM" panose="020B0600000000000000" pitchFamily="50" charset="-128"/>
                <a:ea typeface="HGSｺﾞｼｯｸM" panose="020B0600000000000000" pitchFamily="50" charset="-128"/>
              </a:rPr>
              <a:t>(h) </a:t>
            </a:r>
            <a:r>
              <a:rPr lang="ja-JP" altLang="en-US" b="1" dirty="0">
                <a:latin typeface="HGSｺﾞｼｯｸM" panose="020B0600000000000000" pitchFamily="50" charset="-128"/>
                <a:ea typeface="HGSｺﾞｼｯｸM" panose="020B0600000000000000" pitchFamily="50" charset="-128"/>
              </a:rPr>
              <a:t>の結果　　</a:t>
            </a:r>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6848" y="2934236"/>
            <a:ext cx="5504648" cy="3372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5943015" y="5898758"/>
            <a:ext cx="2733441" cy="338554"/>
          </a:xfrm>
          <a:prstGeom prst="rect">
            <a:avLst/>
          </a:prstGeom>
          <a:noFill/>
        </p:spPr>
        <p:txBody>
          <a:bodyPr wrap="none" rtlCol="0">
            <a:spAutoFit/>
          </a:bodyPr>
          <a:lstStyle/>
          <a:p>
            <a:r>
              <a:rPr lang="en-US" altLang="ja-JP" sz="1600" dirty="0">
                <a:latin typeface="HGSｺﾞｼｯｸM" panose="020B0600000000000000" pitchFamily="50" charset="-128"/>
                <a:ea typeface="HGSｺﾞｼｯｸM" panose="020B0600000000000000" pitchFamily="50" charset="-128"/>
              </a:rPr>
              <a:t>※</a:t>
            </a:r>
            <a:r>
              <a:rPr lang="ja-JP" altLang="en-US" sz="1600" dirty="0">
                <a:latin typeface="HGSｺﾞｼｯｸM" panose="020B0600000000000000" pitchFamily="50" charset="-128"/>
                <a:ea typeface="HGSｺﾞｼｯｸM" panose="020B0600000000000000" pitchFamily="50" charset="-128"/>
              </a:rPr>
              <a:t>府管理橋梁　</a:t>
            </a:r>
            <a:r>
              <a:rPr lang="en-US" altLang="ja-JP" sz="1600" dirty="0">
                <a:latin typeface="HGSｺﾞｼｯｸM" panose="020B0600000000000000" pitchFamily="50" charset="-128"/>
                <a:ea typeface="HGSｺﾞｼｯｸM" panose="020B0600000000000000" pitchFamily="50" charset="-128"/>
              </a:rPr>
              <a:t>2217</a:t>
            </a:r>
            <a:r>
              <a:rPr lang="ja-JP" altLang="en-US" sz="1600" dirty="0">
                <a:latin typeface="HGSｺﾞｼｯｸM" panose="020B0600000000000000" pitchFamily="50" charset="-128"/>
                <a:ea typeface="HGSｺﾞｼｯｸM" panose="020B0600000000000000" pitchFamily="50" charset="-128"/>
              </a:rPr>
              <a:t>橋対象</a:t>
            </a:r>
            <a:endParaRPr kumimoji="1" lang="ja-JP" altLang="en-US" sz="1600" dirty="0"/>
          </a:p>
        </p:txBody>
      </p:sp>
      <p:sp>
        <p:nvSpPr>
          <p:cNvPr id="13"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27037303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19</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４．今年度の検討内容</a:t>
            </a:r>
          </a:p>
        </p:txBody>
      </p:sp>
      <p:sp>
        <p:nvSpPr>
          <p:cNvPr id="8" name="テキスト ボックス 7"/>
          <p:cNvSpPr txBox="1"/>
          <p:nvPr/>
        </p:nvSpPr>
        <p:spPr>
          <a:xfrm>
            <a:off x="611560" y="1251917"/>
            <a:ext cx="7488832" cy="954107"/>
          </a:xfrm>
          <a:prstGeom prst="rect">
            <a:avLst/>
          </a:prstGeom>
          <a:noFill/>
        </p:spPr>
        <p:txBody>
          <a:bodyPr wrap="square" rtlCol="0">
            <a:spAutoFit/>
          </a:bodyPr>
          <a:lstStyle/>
          <a:p>
            <a:r>
              <a:rPr lang="ja-JP" altLang="en-US" sz="2800" dirty="0">
                <a:latin typeface="HGSｺﾞｼｯｸM" panose="020B0600000000000000" pitchFamily="50" charset="-128"/>
                <a:ea typeface="HGSｺﾞｼｯｸM" panose="020B0600000000000000" pitchFamily="50" charset="-128"/>
              </a:rPr>
              <a:t>○フロー１について</a:t>
            </a:r>
            <a:endParaRPr lang="en-US" altLang="ja-JP" sz="2800" dirty="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ja-JP" altLang="en-US" sz="2800"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775383" y="1707968"/>
            <a:ext cx="8045089" cy="1569660"/>
          </a:xfrm>
          <a:prstGeom prst="rect">
            <a:avLst/>
          </a:prstGeom>
          <a:noFill/>
        </p:spPr>
        <p:txBody>
          <a:bodyPr wrap="square" rtlCol="0">
            <a:spAutoFit/>
          </a:bodyPr>
          <a:lstStyle/>
          <a:p>
            <a:pPr marL="457200" indent="-457200">
              <a:buFont typeface="Wingdings" panose="05000000000000000000" pitchFamily="2" charset="2"/>
              <a:buChar char="Ø"/>
            </a:pPr>
            <a:r>
              <a:rPr lang="ja-JP" altLang="ja-JP" sz="2400" dirty="0">
                <a:latin typeface="HGPｺﾞｼｯｸM" panose="020B0600000000000000" pitchFamily="50" charset="-128"/>
                <a:ea typeface="HGPｺﾞｼｯｸM" panose="020B0600000000000000" pitchFamily="50" charset="-128"/>
              </a:rPr>
              <a:t>性能評価マトリクスによる総合評価における閾値設定に関するキャリブレーションを行い、抽出される橋梁の傾向を確認する。</a:t>
            </a:r>
            <a:r>
              <a:rPr lang="ja-JP" altLang="en-US" sz="2400" dirty="0">
                <a:latin typeface="HGPｺﾞｼｯｸM" panose="020B0600000000000000" pitchFamily="50" charset="-128"/>
                <a:ea typeface="HGPｺﾞｼｯｸM" panose="020B0600000000000000" pitchFamily="50" charset="-128"/>
              </a:rPr>
              <a:t>（</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閾値の調整）</a:t>
            </a:r>
          </a:p>
          <a:p>
            <a:pPr marL="457200" indent="-457200">
              <a:buFont typeface="Wingdings" panose="05000000000000000000" pitchFamily="2" charset="2"/>
              <a:buChar char="Ø"/>
            </a:pP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7910" t="53996"/>
          <a:stretch/>
        </p:blipFill>
        <p:spPr bwMode="auto">
          <a:xfrm>
            <a:off x="179512" y="3068960"/>
            <a:ext cx="4333152" cy="3164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ひし形 9"/>
          <p:cNvSpPr/>
          <p:nvPr/>
        </p:nvSpPr>
        <p:spPr>
          <a:xfrm>
            <a:off x="2231459" y="4215131"/>
            <a:ext cx="2520280" cy="710539"/>
          </a:xfrm>
          <a:prstGeom prst="diamond">
            <a:avLst/>
          </a:prstGeom>
          <a:solidFill>
            <a:srgbClr val="FFFF00"/>
          </a:solidFill>
          <a:ln w="2857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US" altLang="ja-JP" sz="1200" dirty="0">
                <a:solidFill>
                  <a:schemeClr val="tx1"/>
                </a:solidFill>
              </a:rPr>
              <a:t>h</a:t>
            </a:r>
            <a:r>
              <a:rPr kumimoji="1" lang="ja-JP" altLang="en-US" sz="1200" dirty="0">
                <a:solidFill>
                  <a:schemeClr val="tx1"/>
                </a:solidFill>
              </a:rPr>
              <a:t> </a:t>
            </a:r>
            <a:r>
              <a:rPr lang="ja-JP" altLang="en-US" sz="1200" dirty="0">
                <a:solidFill>
                  <a:schemeClr val="tx1"/>
                </a:solidFill>
              </a:rPr>
              <a:t>性能ﾏﾄﾘｸｽによる評価</a:t>
            </a:r>
            <a:endParaRPr kumimoji="1" lang="ja-JP" altLang="en-US" sz="1200" dirty="0">
              <a:solidFill>
                <a:schemeClr val="tx1"/>
              </a:solidFill>
            </a:endParaRPr>
          </a:p>
        </p:txBody>
      </p:sp>
      <p:cxnSp>
        <p:nvCxnSpPr>
          <p:cNvPr id="3" name="直線コネクタ 2"/>
          <p:cNvCxnSpPr/>
          <p:nvPr/>
        </p:nvCxnSpPr>
        <p:spPr>
          <a:xfrm flipH="1" flipV="1">
            <a:off x="1215500" y="4600975"/>
            <a:ext cx="1012668" cy="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1245118" y="4596204"/>
            <a:ext cx="0" cy="36004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427984" y="2733888"/>
            <a:ext cx="4179899" cy="1631216"/>
          </a:xfrm>
          <a:prstGeom prst="rect">
            <a:avLst/>
          </a:prstGeom>
          <a:noFill/>
          <a:ln w="28575">
            <a:solidFill>
              <a:srgbClr val="FF0000"/>
            </a:solidFill>
          </a:ln>
        </p:spPr>
        <p:txBody>
          <a:bodyPr wrap="square" rtlCol="0">
            <a:spAutoFit/>
          </a:bodyPr>
          <a:lstStyle/>
          <a:p>
            <a:r>
              <a:rPr lang="ja-JP" altLang="en-US" sz="2000" b="1" dirty="0">
                <a:latin typeface="HGSｺﾞｼｯｸM" panose="020B0600000000000000" pitchFamily="50" charset="-128"/>
                <a:ea typeface="HGSｺﾞｼｯｸM" panose="020B0600000000000000" pitchFamily="50" charset="-128"/>
              </a:rPr>
              <a:t>キャリブレーションの実施項目</a:t>
            </a:r>
            <a:endParaRPr kumimoji="1" lang="en-US" altLang="ja-JP" sz="2000" b="1" dirty="0">
              <a:latin typeface="HGSｺﾞｼｯｸM" panose="020B0600000000000000" pitchFamily="50" charset="-128"/>
              <a:ea typeface="HGSｺﾞｼｯｸM" panose="020B0600000000000000" pitchFamily="50" charset="-128"/>
            </a:endParaRPr>
          </a:p>
          <a:p>
            <a:pPr marL="342900" indent="-342900">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rPr>
              <a:t>性能評価マトリクスの評価指標の見直し。</a:t>
            </a:r>
            <a:endParaRPr lang="en-US" altLang="ja-JP" sz="2000" dirty="0">
              <a:latin typeface="HGSｺﾞｼｯｸM" panose="020B0600000000000000" pitchFamily="50" charset="-128"/>
              <a:ea typeface="HGSｺﾞｼｯｸM" panose="020B0600000000000000" pitchFamily="50" charset="-128"/>
            </a:endParaRPr>
          </a:p>
          <a:p>
            <a:pPr marL="342900" indent="-342900">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rPr>
              <a:t>性能評価マトリクスの配点方法の見直し等。</a:t>
            </a:r>
            <a:endParaRPr lang="en-US" altLang="ja-JP" sz="2000" dirty="0">
              <a:latin typeface="HGSｺﾞｼｯｸM" panose="020B0600000000000000" pitchFamily="50" charset="-128"/>
              <a:ea typeface="HGSｺﾞｼｯｸM" panose="020B0600000000000000" pitchFamily="50" charset="-128"/>
            </a:endParaRPr>
          </a:p>
        </p:txBody>
      </p:sp>
      <p:sp>
        <p:nvSpPr>
          <p:cNvPr id="14" name="テキスト ボックス 13"/>
          <p:cNvSpPr txBox="1"/>
          <p:nvPr/>
        </p:nvSpPr>
        <p:spPr>
          <a:xfrm>
            <a:off x="107504" y="2780928"/>
            <a:ext cx="1107996" cy="369332"/>
          </a:xfrm>
          <a:prstGeom prst="rect">
            <a:avLst/>
          </a:prstGeom>
          <a:solidFill>
            <a:schemeClr val="bg1"/>
          </a:solidFill>
          <a:ln>
            <a:solidFill>
              <a:srgbClr val="FF0000"/>
            </a:solidFill>
          </a:ln>
        </p:spPr>
        <p:txBody>
          <a:bodyPr wrap="none" rtlCol="0">
            <a:spAutoFit/>
          </a:bodyPr>
          <a:lstStyle/>
          <a:p>
            <a:r>
              <a:rPr kumimoji="1" lang="ja-JP" altLang="en-US" dirty="0">
                <a:solidFill>
                  <a:srgbClr val="FF0000"/>
                </a:solidFill>
                <a:latin typeface="ＤＦＰ太丸ゴシック体N" panose="020F0900000000000000" pitchFamily="50" charset="-128"/>
                <a:ea typeface="ＤＦＰ太丸ゴシック体N" panose="020F0900000000000000" pitchFamily="50" charset="-128"/>
              </a:rPr>
              <a:t>フロー１</a:t>
            </a:r>
          </a:p>
        </p:txBody>
      </p:sp>
      <p:sp>
        <p:nvSpPr>
          <p:cNvPr id="15"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39886681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
        <p:nvSpPr>
          <p:cNvPr id="17" name="テキスト ボックス 16"/>
          <p:cNvSpPr txBox="1"/>
          <p:nvPr/>
        </p:nvSpPr>
        <p:spPr>
          <a:xfrm>
            <a:off x="1187624" y="1231007"/>
            <a:ext cx="6912768" cy="5078313"/>
          </a:xfrm>
          <a:prstGeom prst="rect">
            <a:avLst/>
          </a:prstGeom>
          <a:noFill/>
        </p:spPr>
        <p:txBody>
          <a:bodyPr wrap="square" rtlCol="0">
            <a:spAutoFit/>
          </a:bodyPr>
          <a:lstStyle/>
          <a:p>
            <a:r>
              <a:rPr lang="ja-JP" altLang="en-US" sz="3600" dirty="0">
                <a:latin typeface="HGSｺﾞｼｯｸM" panose="020B0600000000000000" pitchFamily="50" charset="-128"/>
                <a:ea typeface="HGSｺﾞｼｯｸM" panose="020B0600000000000000" pitchFamily="50" charset="-128"/>
              </a:rPr>
              <a:t>１．更新計画の概要</a:t>
            </a:r>
            <a:endParaRPr lang="en-US" altLang="ja-JP" sz="3600" dirty="0">
              <a:latin typeface="HGSｺﾞｼｯｸM" panose="020B0600000000000000" pitchFamily="50" charset="-128"/>
              <a:ea typeface="HGSｺﾞｼｯｸM" panose="020B0600000000000000" pitchFamily="50" charset="-128"/>
            </a:endParaRPr>
          </a:p>
          <a:p>
            <a:endParaRPr lang="en-US" altLang="ja-JP" sz="3600" dirty="0">
              <a:latin typeface="HGSｺﾞｼｯｸM" panose="020B0600000000000000" pitchFamily="50" charset="-128"/>
              <a:ea typeface="HGSｺﾞｼｯｸM" panose="020B0600000000000000" pitchFamily="50" charset="-128"/>
            </a:endParaRPr>
          </a:p>
          <a:p>
            <a:r>
              <a:rPr lang="ja-JP" altLang="en-US" sz="3600" dirty="0">
                <a:latin typeface="HGSｺﾞｼｯｸM" panose="020B0600000000000000" pitchFamily="50" charset="-128"/>
                <a:ea typeface="HGSｺﾞｼｯｸM" panose="020B0600000000000000" pitchFamily="50" charset="-128"/>
              </a:rPr>
              <a:t>２．前回までの検討内容</a:t>
            </a:r>
            <a:endParaRPr lang="en-US" altLang="ja-JP" sz="3600" dirty="0">
              <a:latin typeface="HGSｺﾞｼｯｸM" panose="020B0600000000000000" pitchFamily="50" charset="-128"/>
              <a:ea typeface="HGSｺﾞｼｯｸM" panose="020B0600000000000000" pitchFamily="50" charset="-128"/>
            </a:endParaRPr>
          </a:p>
          <a:p>
            <a:endParaRPr lang="en-US" altLang="ja-JP" sz="3600" dirty="0">
              <a:latin typeface="HGSｺﾞｼｯｸM" panose="020B0600000000000000" pitchFamily="50" charset="-128"/>
              <a:ea typeface="HGSｺﾞｼｯｸM" panose="020B0600000000000000" pitchFamily="50" charset="-128"/>
            </a:endParaRPr>
          </a:p>
          <a:p>
            <a:r>
              <a:rPr lang="ja-JP" altLang="en-US" sz="3600" dirty="0">
                <a:latin typeface="HGSｺﾞｼｯｸM" panose="020B0600000000000000" pitchFamily="50" charset="-128"/>
                <a:ea typeface="HGSｺﾞｼｯｸM" panose="020B0600000000000000" pitchFamily="50" charset="-128"/>
              </a:rPr>
              <a:t>３．前回の審議会でのご意見</a:t>
            </a:r>
            <a:endParaRPr lang="en-US" altLang="ja-JP" sz="3600" dirty="0">
              <a:latin typeface="HGSｺﾞｼｯｸM" panose="020B0600000000000000" pitchFamily="50" charset="-128"/>
              <a:ea typeface="HGSｺﾞｼｯｸM" panose="020B0600000000000000" pitchFamily="50" charset="-128"/>
            </a:endParaRPr>
          </a:p>
          <a:p>
            <a:endParaRPr lang="en-US" altLang="ja-JP" sz="3600" dirty="0">
              <a:latin typeface="HGSｺﾞｼｯｸM" panose="020B0600000000000000" pitchFamily="50" charset="-128"/>
              <a:ea typeface="HGSｺﾞｼｯｸM" panose="020B0600000000000000" pitchFamily="50" charset="-128"/>
            </a:endParaRPr>
          </a:p>
          <a:p>
            <a:r>
              <a:rPr lang="ja-JP" altLang="en-US" sz="3600" dirty="0">
                <a:latin typeface="HGSｺﾞｼｯｸM" panose="020B0600000000000000" pitchFamily="50" charset="-128"/>
                <a:ea typeface="HGSｺﾞｼｯｸM" panose="020B0600000000000000" pitchFamily="50" charset="-128"/>
              </a:rPr>
              <a:t>４．今年度の検討内容</a:t>
            </a:r>
            <a:endParaRPr lang="en-US" altLang="ja-JP" sz="3600" dirty="0">
              <a:latin typeface="HGSｺﾞｼｯｸM" panose="020B0600000000000000" pitchFamily="50" charset="-128"/>
              <a:ea typeface="HGSｺﾞｼｯｸM" panose="020B0600000000000000" pitchFamily="50" charset="-128"/>
            </a:endParaRPr>
          </a:p>
          <a:p>
            <a:endParaRPr lang="en-US" altLang="ja-JP" sz="3600" dirty="0">
              <a:latin typeface="HGSｺﾞｼｯｸM" panose="020B0600000000000000" pitchFamily="50" charset="-128"/>
              <a:ea typeface="HGSｺﾞｼｯｸM" panose="020B0600000000000000" pitchFamily="50" charset="-128"/>
            </a:endParaRPr>
          </a:p>
          <a:p>
            <a:r>
              <a:rPr lang="ja-JP" altLang="en-US" sz="3600" dirty="0">
                <a:latin typeface="HGSｺﾞｼｯｸM" panose="020B0600000000000000" pitchFamily="50" charset="-128"/>
                <a:ea typeface="HGSｺﾞｼｯｸM" panose="020B0600000000000000" pitchFamily="50" charset="-128"/>
              </a:rPr>
              <a:t>５．まとめ</a:t>
            </a:r>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2</a:t>
            </a:fld>
            <a:endParaRPr kumimoji="1" lang="ja-JP" altLang="en-US"/>
          </a:p>
        </p:txBody>
      </p:sp>
    </p:spTree>
    <p:extLst>
      <p:ext uri="{BB962C8B-B14F-4D97-AF65-F5344CB8AC3E}">
        <p14:creationId xmlns:p14="http://schemas.microsoft.com/office/powerpoint/2010/main" val="33179037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p:cNvSpPr/>
          <p:nvPr/>
        </p:nvSpPr>
        <p:spPr>
          <a:xfrm>
            <a:off x="395536" y="1838503"/>
            <a:ext cx="3875314" cy="4398809"/>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795885" y="5493229"/>
            <a:ext cx="2016224" cy="671321"/>
          </a:xfrm>
          <a:prstGeom prst="rect">
            <a:avLst/>
          </a:prstGeom>
          <a:solidFill>
            <a:srgbClr val="FFFF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3" name="正方形/長方形 12"/>
          <p:cNvSpPr/>
          <p:nvPr/>
        </p:nvSpPr>
        <p:spPr>
          <a:xfrm>
            <a:off x="4572000" y="3278663"/>
            <a:ext cx="4392488" cy="2958649"/>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280407"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４．今年度の検討内容</a:t>
            </a: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5538" y="3453710"/>
            <a:ext cx="4298950" cy="251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p:cNvSpPr/>
          <p:nvPr/>
        </p:nvSpPr>
        <p:spPr>
          <a:xfrm>
            <a:off x="323528" y="1196752"/>
            <a:ext cx="4011034" cy="461665"/>
          </a:xfrm>
          <a:prstGeom prst="rect">
            <a:avLst/>
          </a:prstGeom>
          <a:noFill/>
          <a:ln w="38100">
            <a:noFill/>
          </a:ln>
        </p:spPr>
        <p:txBody>
          <a:bodyPr wrap="none">
            <a:spAutoFit/>
          </a:bodyPr>
          <a:lstStyle/>
          <a:p>
            <a:r>
              <a:rPr lang="ja-JP" altLang="ja-JP" sz="1600" dirty="0"/>
              <a:t>橋梁更新判定フロー</a:t>
            </a:r>
            <a:r>
              <a:rPr lang="ja-JP" altLang="en-US" sz="2400" dirty="0">
                <a:solidFill>
                  <a:srgbClr val="FF0000"/>
                </a:solidFill>
                <a:latin typeface="+mn-ea"/>
              </a:rPr>
              <a:t>（</a:t>
            </a:r>
            <a:r>
              <a:rPr lang="en-US" altLang="ja-JP" sz="2400" dirty="0">
                <a:solidFill>
                  <a:srgbClr val="FF0000"/>
                </a:solidFill>
                <a:latin typeface="+mn-ea"/>
              </a:rPr>
              <a:t>H27</a:t>
            </a:r>
            <a:r>
              <a:rPr lang="ja-JP" altLang="en-US" sz="2400" dirty="0">
                <a:solidFill>
                  <a:srgbClr val="FF0000"/>
                </a:solidFill>
                <a:latin typeface="+mn-ea"/>
              </a:rPr>
              <a:t>年度検討）</a:t>
            </a:r>
          </a:p>
        </p:txBody>
      </p:sp>
      <p:sp>
        <p:nvSpPr>
          <p:cNvPr id="18" name="テキスト ボックス 17"/>
          <p:cNvSpPr txBox="1"/>
          <p:nvPr/>
        </p:nvSpPr>
        <p:spPr>
          <a:xfrm>
            <a:off x="4666665" y="1694492"/>
            <a:ext cx="3995936" cy="1631216"/>
          </a:xfrm>
          <a:prstGeom prst="rect">
            <a:avLst/>
          </a:prstGeom>
          <a:noFill/>
        </p:spPr>
        <p:txBody>
          <a:bodyPr wrap="square" rtlCol="0">
            <a:spAutoFit/>
          </a:bodyPr>
          <a:lstStyle/>
          <a:p>
            <a:pPr indent="261938">
              <a:spcAft>
                <a:spcPts val="1200"/>
              </a:spcAft>
            </a:pP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橋梁更新判定フローに基づき、更　　新を検討すべき橋梁を抽出</a:t>
            </a:r>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a:p>
            <a:pPr indent="261938"/>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a:p>
            <a:pPr indent="261938"/>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個別橋梁における更新に関する詳細検討を実施</a:t>
            </a:r>
          </a:p>
        </p:txBody>
      </p:sp>
      <p:sp>
        <p:nvSpPr>
          <p:cNvPr id="7" name="下矢印 6"/>
          <p:cNvSpPr/>
          <p:nvPr/>
        </p:nvSpPr>
        <p:spPr>
          <a:xfrm>
            <a:off x="5865127" y="2371415"/>
            <a:ext cx="129614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7"/>
          <p:cNvSpPr>
            <a:spLocks noGrp="1"/>
          </p:cNvSpPr>
          <p:nvPr>
            <p:ph type="sldNum" sz="quarter" idx="12"/>
          </p:nvPr>
        </p:nvSpPr>
        <p:spPr/>
        <p:txBody>
          <a:bodyPr/>
          <a:lstStyle/>
          <a:p>
            <a:fld id="{40F85341-AB73-4280-8395-A80C95690EE8}" type="slidenum">
              <a:rPr kumimoji="1" lang="ja-JP" altLang="en-US" smtClean="0"/>
              <a:t>20</a:t>
            </a:fld>
            <a:endParaRPr kumimoji="1" lang="ja-JP" altLang="en-US"/>
          </a:p>
        </p:txBody>
      </p:sp>
      <p:sp>
        <p:nvSpPr>
          <p:cNvPr id="23" name="正方形/長方形 22"/>
          <p:cNvSpPr/>
          <p:nvPr/>
        </p:nvSpPr>
        <p:spPr>
          <a:xfrm>
            <a:off x="4572000" y="1244501"/>
            <a:ext cx="4424609" cy="461665"/>
          </a:xfrm>
          <a:prstGeom prst="rect">
            <a:avLst/>
          </a:prstGeom>
          <a:solidFill>
            <a:srgbClr val="FFFF00"/>
          </a:solidFill>
          <a:ln w="38100">
            <a:noFill/>
          </a:ln>
        </p:spPr>
        <p:txBody>
          <a:bodyPr wrap="none">
            <a:spAutoFit/>
          </a:bodyPr>
          <a:lstStyle/>
          <a:p>
            <a:r>
              <a:rPr lang="ja-JP" altLang="ja-JP" sz="1600" dirty="0"/>
              <a:t>橋梁更新</a:t>
            </a:r>
            <a:r>
              <a:rPr lang="ja-JP" altLang="en-US" sz="1600" dirty="0"/>
              <a:t>最終</a:t>
            </a:r>
            <a:r>
              <a:rPr lang="ja-JP" altLang="ja-JP" sz="1600" dirty="0"/>
              <a:t>判定フロー</a:t>
            </a:r>
            <a:r>
              <a:rPr lang="ja-JP" altLang="en-US" sz="2400" dirty="0">
                <a:solidFill>
                  <a:srgbClr val="FF0000"/>
                </a:solidFill>
                <a:latin typeface="+mn-ea"/>
              </a:rPr>
              <a:t>（</a:t>
            </a:r>
            <a:r>
              <a:rPr lang="en-US" altLang="ja-JP" sz="2400" dirty="0">
                <a:solidFill>
                  <a:srgbClr val="FF0000"/>
                </a:solidFill>
                <a:latin typeface="+mn-ea"/>
              </a:rPr>
              <a:t>H28</a:t>
            </a:r>
            <a:r>
              <a:rPr lang="ja-JP" altLang="en-US" sz="2400" dirty="0">
                <a:solidFill>
                  <a:srgbClr val="FF0000"/>
                </a:solidFill>
                <a:latin typeface="+mn-ea"/>
              </a:rPr>
              <a:t>年度検討）</a:t>
            </a:r>
          </a:p>
        </p:txBody>
      </p:sp>
      <p:sp>
        <p:nvSpPr>
          <p:cNvPr id="10" name="下カーブ矢印 9"/>
          <p:cNvSpPr/>
          <p:nvPr/>
        </p:nvSpPr>
        <p:spPr>
          <a:xfrm rot="19873662">
            <a:off x="942403" y="4166828"/>
            <a:ext cx="5089877" cy="611002"/>
          </a:xfrm>
          <a:prstGeom prst="curved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1" name="正方形/長方形 10"/>
          <p:cNvSpPr/>
          <p:nvPr/>
        </p:nvSpPr>
        <p:spPr>
          <a:xfrm>
            <a:off x="4519191" y="1152454"/>
            <a:ext cx="4517305" cy="525358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7" y="1792074"/>
            <a:ext cx="3877287" cy="4517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ひし形 26"/>
          <p:cNvSpPr/>
          <p:nvPr/>
        </p:nvSpPr>
        <p:spPr>
          <a:xfrm>
            <a:off x="2527466" y="4998188"/>
            <a:ext cx="1841047" cy="519044"/>
          </a:xfrm>
          <a:prstGeom prst="diamond">
            <a:avLst/>
          </a:prstGeom>
          <a:solidFill>
            <a:srgbClr val="FFFF00"/>
          </a:solidFill>
          <a:ln w="2857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US" altLang="ja-JP" sz="1200" dirty="0">
                <a:solidFill>
                  <a:schemeClr val="tx1"/>
                </a:solidFill>
              </a:rPr>
              <a:t>h</a:t>
            </a:r>
            <a:r>
              <a:rPr kumimoji="1" lang="ja-JP" altLang="en-US" sz="1200" dirty="0">
                <a:solidFill>
                  <a:schemeClr val="tx1"/>
                </a:solidFill>
              </a:rPr>
              <a:t> </a:t>
            </a:r>
            <a:r>
              <a:rPr lang="ja-JP" altLang="en-US" sz="1200" dirty="0">
                <a:solidFill>
                  <a:schemeClr val="tx1"/>
                </a:solidFill>
              </a:rPr>
              <a:t>性能ﾏﾄﾘｸｽによる評価</a:t>
            </a:r>
            <a:endParaRPr kumimoji="1" lang="ja-JP" altLang="en-US" sz="1200" dirty="0">
              <a:solidFill>
                <a:schemeClr val="tx1"/>
              </a:solidFill>
            </a:endParaRPr>
          </a:p>
        </p:txBody>
      </p:sp>
      <p:sp>
        <p:nvSpPr>
          <p:cNvPr id="9" name="テキスト ボックス 8"/>
          <p:cNvSpPr txBox="1"/>
          <p:nvPr/>
        </p:nvSpPr>
        <p:spPr>
          <a:xfrm>
            <a:off x="3002522" y="1973546"/>
            <a:ext cx="1107996" cy="369332"/>
          </a:xfrm>
          <a:prstGeom prst="rect">
            <a:avLst/>
          </a:prstGeom>
          <a:solidFill>
            <a:schemeClr val="bg1"/>
          </a:solidFill>
          <a:ln>
            <a:solidFill>
              <a:srgbClr val="FF0000"/>
            </a:solidFill>
          </a:ln>
        </p:spPr>
        <p:txBody>
          <a:bodyPr wrap="none" rtlCol="0">
            <a:spAutoFit/>
          </a:bodyPr>
          <a:lstStyle/>
          <a:p>
            <a:r>
              <a:rPr kumimoji="1" lang="ja-JP" altLang="en-US" dirty="0">
                <a:solidFill>
                  <a:srgbClr val="FF0000"/>
                </a:solidFill>
                <a:latin typeface="ＤＦＰ太丸ゴシック体N" panose="020F0900000000000000" pitchFamily="50" charset="-128"/>
                <a:ea typeface="ＤＦＰ太丸ゴシック体N" panose="020F0900000000000000" pitchFamily="50" charset="-128"/>
              </a:rPr>
              <a:t>フロー１</a:t>
            </a:r>
          </a:p>
        </p:txBody>
      </p:sp>
      <p:sp>
        <p:nvSpPr>
          <p:cNvPr id="25" name="テキスト ボックス 24"/>
          <p:cNvSpPr txBox="1"/>
          <p:nvPr/>
        </p:nvSpPr>
        <p:spPr>
          <a:xfrm>
            <a:off x="7789519" y="3853241"/>
            <a:ext cx="1107996" cy="369332"/>
          </a:xfrm>
          <a:prstGeom prst="rect">
            <a:avLst/>
          </a:prstGeom>
          <a:solidFill>
            <a:schemeClr val="bg1"/>
          </a:solidFill>
          <a:ln>
            <a:solidFill>
              <a:srgbClr val="FF0000"/>
            </a:solidFill>
          </a:ln>
        </p:spPr>
        <p:txBody>
          <a:bodyPr wrap="none" rtlCol="0">
            <a:spAutoFit/>
          </a:bodyPr>
          <a:lstStyle/>
          <a:p>
            <a:r>
              <a:rPr kumimoji="1" lang="ja-JP" altLang="en-US" dirty="0">
                <a:solidFill>
                  <a:srgbClr val="FF0000"/>
                </a:solidFill>
                <a:latin typeface="ＤＦＰ太丸ゴシック体N" panose="020F0900000000000000" pitchFamily="50" charset="-128"/>
                <a:ea typeface="ＤＦＰ太丸ゴシック体N" panose="020F0900000000000000" pitchFamily="50" charset="-128"/>
              </a:rPr>
              <a:t>フロー２</a:t>
            </a:r>
          </a:p>
        </p:txBody>
      </p:sp>
      <p:sp>
        <p:nvSpPr>
          <p:cNvPr id="22" name="テキスト ボックス 21"/>
          <p:cNvSpPr txBox="1"/>
          <p:nvPr/>
        </p:nvSpPr>
        <p:spPr>
          <a:xfrm>
            <a:off x="3186058" y="5532261"/>
            <a:ext cx="615553" cy="184666"/>
          </a:xfrm>
          <a:prstGeom prst="rect">
            <a:avLst/>
          </a:prstGeom>
          <a:solidFill>
            <a:schemeClr val="bg1"/>
          </a:solidFill>
        </p:spPr>
        <p:txBody>
          <a:bodyPr wrap="none" lIns="0" tIns="0" rIns="0" bIns="0" rtlCol="0">
            <a:spAutoFit/>
          </a:bodyPr>
          <a:lstStyle/>
          <a:p>
            <a:r>
              <a:rPr kumimoji="1" lang="ja-JP" altLang="en-US" sz="1200" dirty="0"/>
              <a:t>維持管理</a:t>
            </a:r>
          </a:p>
        </p:txBody>
      </p:sp>
      <p:sp>
        <p:nvSpPr>
          <p:cNvPr id="6" name="テキスト ボックス 5"/>
          <p:cNvSpPr txBox="1"/>
          <p:nvPr/>
        </p:nvSpPr>
        <p:spPr>
          <a:xfrm>
            <a:off x="7216836" y="5841844"/>
            <a:ext cx="1800493" cy="369332"/>
          </a:xfrm>
          <a:prstGeom prst="rect">
            <a:avLst/>
          </a:prstGeom>
          <a:noFill/>
        </p:spPr>
        <p:txBody>
          <a:bodyPr wrap="none" rtlCol="0">
            <a:spAutoFit/>
          </a:bodyPr>
          <a:lstStyle/>
          <a:p>
            <a:r>
              <a:rPr kumimoji="1" lang="en-US" altLang="ja-JP" sz="900" dirty="0"/>
              <a:t>※</a:t>
            </a:r>
            <a:r>
              <a:rPr kumimoji="1" lang="ja-JP" altLang="en-US" sz="900" dirty="0"/>
              <a:t>維持管理は、補強、部分更新、</a:t>
            </a:r>
            <a:endParaRPr kumimoji="1" lang="en-US" altLang="ja-JP" sz="900" dirty="0"/>
          </a:p>
          <a:p>
            <a:r>
              <a:rPr kumimoji="1" lang="ja-JP" altLang="en-US" sz="900" dirty="0"/>
              <a:t>　　修繕補修、通常管理をいう。</a:t>
            </a:r>
          </a:p>
        </p:txBody>
      </p:sp>
      <p:sp>
        <p:nvSpPr>
          <p:cNvPr id="29"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6955780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21</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４．今年度の検討内容</a:t>
            </a:r>
          </a:p>
        </p:txBody>
      </p:sp>
      <p:sp>
        <p:nvSpPr>
          <p:cNvPr id="13" name="テキスト ボックス 12"/>
          <p:cNvSpPr txBox="1"/>
          <p:nvPr/>
        </p:nvSpPr>
        <p:spPr>
          <a:xfrm>
            <a:off x="556485" y="1196752"/>
            <a:ext cx="7488832" cy="523220"/>
          </a:xfrm>
          <a:prstGeom prst="rect">
            <a:avLst/>
          </a:prstGeom>
          <a:noFill/>
        </p:spPr>
        <p:txBody>
          <a:bodyPr wrap="square" rtlCol="0">
            <a:spAutoFit/>
          </a:bodyPr>
          <a:lstStyle/>
          <a:p>
            <a:r>
              <a:rPr lang="ja-JP" altLang="en-US" sz="2800" dirty="0">
                <a:latin typeface="HGSｺﾞｼｯｸM" panose="020B0600000000000000" pitchFamily="50" charset="-128"/>
                <a:ea typeface="HGSｺﾞｼｯｸM" panose="020B0600000000000000" pitchFamily="50" charset="-128"/>
              </a:rPr>
              <a:t>○フロー２について</a:t>
            </a:r>
            <a:endParaRPr lang="en-US" altLang="ja-JP" sz="28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283896871"/>
              </p:ext>
            </p:extLst>
          </p:nvPr>
        </p:nvGraphicFramePr>
        <p:xfrm>
          <a:off x="768696" y="3952448"/>
          <a:ext cx="8178338" cy="2294384"/>
        </p:xfrm>
        <a:graphic>
          <a:graphicData uri="http://schemas.openxmlformats.org/drawingml/2006/table">
            <a:tbl>
              <a:tblPr firstRow="1" firstCol="1" bandRow="1">
                <a:tableStyleId>{5C22544A-7EE6-4342-B048-85BDC9FD1C3A}</a:tableStyleId>
              </a:tblPr>
              <a:tblGrid>
                <a:gridCol w="2992122">
                  <a:extLst>
                    <a:ext uri="{9D8B030D-6E8A-4147-A177-3AD203B41FA5}">
                      <a16:colId xmlns:a16="http://schemas.microsoft.com/office/drawing/2014/main" xmlns="" val="20000"/>
                    </a:ext>
                  </a:extLst>
                </a:gridCol>
                <a:gridCol w="1238789">
                  <a:extLst>
                    <a:ext uri="{9D8B030D-6E8A-4147-A177-3AD203B41FA5}">
                      <a16:colId xmlns:a16="http://schemas.microsoft.com/office/drawing/2014/main" xmlns="" val="20001"/>
                    </a:ext>
                  </a:extLst>
                </a:gridCol>
                <a:gridCol w="1376648">
                  <a:extLst>
                    <a:ext uri="{9D8B030D-6E8A-4147-A177-3AD203B41FA5}">
                      <a16:colId xmlns:a16="http://schemas.microsoft.com/office/drawing/2014/main" xmlns="" val="20002"/>
                    </a:ext>
                  </a:extLst>
                </a:gridCol>
                <a:gridCol w="1237818">
                  <a:extLst>
                    <a:ext uri="{9D8B030D-6E8A-4147-A177-3AD203B41FA5}">
                      <a16:colId xmlns:a16="http://schemas.microsoft.com/office/drawing/2014/main" xmlns="" val="20003"/>
                    </a:ext>
                  </a:extLst>
                </a:gridCol>
                <a:gridCol w="1332961">
                  <a:extLst>
                    <a:ext uri="{9D8B030D-6E8A-4147-A177-3AD203B41FA5}">
                      <a16:colId xmlns:a16="http://schemas.microsoft.com/office/drawing/2014/main" xmlns="" val="20004"/>
                    </a:ext>
                  </a:extLst>
                </a:gridCol>
              </a:tblGrid>
              <a:tr h="309989">
                <a:tc>
                  <a:txBody>
                    <a:bodyPr/>
                    <a:lstStyle/>
                    <a:p>
                      <a:pPr algn="ctr" fontAlgn="base">
                        <a:lnSpc>
                          <a:spcPts val="1800"/>
                        </a:lnSpc>
                        <a:spcAft>
                          <a:spcPts val="0"/>
                        </a:spcAft>
                      </a:pPr>
                      <a:r>
                        <a:rPr lang="ja-JP" sz="1600" kern="0" dirty="0">
                          <a:effectLst/>
                        </a:rPr>
                        <a:t>路線名</a:t>
                      </a:r>
                      <a:endParaRPr lang="ja-JP" sz="1600" kern="100" dirty="0">
                        <a:effectLst/>
                        <a:latin typeface="Comic Sans MS"/>
                        <a:ea typeface="HGSｺﾞｼｯｸM"/>
                        <a:cs typeface="Times New Roman"/>
                      </a:endParaRPr>
                    </a:p>
                  </a:txBody>
                  <a:tcPr marL="38834" marR="38834" marT="0" marB="0" anchor="ctr"/>
                </a:tc>
                <a:tc>
                  <a:txBody>
                    <a:bodyPr/>
                    <a:lstStyle/>
                    <a:p>
                      <a:pPr algn="ctr" fontAlgn="base">
                        <a:lnSpc>
                          <a:spcPts val="1800"/>
                        </a:lnSpc>
                        <a:spcAft>
                          <a:spcPts val="0"/>
                        </a:spcAft>
                      </a:pPr>
                      <a:r>
                        <a:rPr lang="ja-JP" sz="1600" kern="0">
                          <a:effectLst/>
                        </a:rPr>
                        <a:t>橋梁名</a:t>
                      </a:r>
                      <a:endParaRPr lang="ja-JP" sz="1600" kern="100">
                        <a:effectLst/>
                        <a:latin typeface="Comic Sans MS"/>
                        <a:ea typeface="HGSｺﾞｼｯｸM"/>
                        <a:cs typeface="Times New Roman"/>
                      </a:endParaRPr>
                    </a:p>
                  </a:txBody>
                  <a:tcPr marL="38834" marR="38834" marT="0" marB="0" anchor="ctr"/>
                </a:tc>
                <a:tc>
                  <a:txBody>
                    <a:bodyPr/>
                    <a:lstStyle/>
                    <a:p>
                      <a:pPr algn="ctr" fontAlgn="base">
                        <a:lnSpc>
                          <a:spcPts val="1800"/>
                        </a:lnSpc>
                        <a:spcAft>
                          <a:spcPts val="0"/>
                        </a:spcAft>
                      </a:pPr>
                      <a:r>
                        <a:rPr lang="ja-JP" sz="1600" kern="0">
                          <a:effectLst/>
                        </a:rPr>
                        <a:t>橋長（ｍ）</a:t>
                      </a:r>
                      <a:endParaRPr lang="ja-JP" sz="1600" kern="100">
                        <a:effectLst/>
                        <a:latin typeface="Comic Sans MS"/>
                        <a:ea typeface="HGSｺﾞｼｯｸM"/>
                        <a:cs typeface="Times New Roman"/>
                      </a:endParaRPr>
                    </a:p>
                  </a:txBody>
                  <a:tcPr marL="38834" marR="38834" marT="0" marB="0" anchor="ctr"/>
                </a:tc>
                <a:tc>
                  <a:txBody>
                    <a:bodyPr/>
                    <a:lstStyle/>
                    <a:p>
                      <a:pPr algn="ctr" fontAlgn="base">
                        <a:lnSpc>
                          <a:spcPts val="1800"/>
                        </a:lnSpc>
                        <a:spcAft>
                          <a:spcPts val="0"/>
                        </a:spcAft>
                      </a:pPr>
                      <a:r>
                        <a:rPr lang="ja-JP" sz="1600" kern="0">
                          <a:effectLst/>
                        </a:rPr>
                        <a:t>幅員（ｍ）</a:t>
                      </a:r>
                      <a:endParaRPr lang="ja-JP" sz="1600" kern="100">
                        <a:effectLst/>
                        <a:latin typeface="Comic Sans MS"/>
                        <a:ea typeface="HGSｺﾞｼｯｸM"/>
                        <a:cs typeface="Times New Roman"/>
                      </a:endParaRPr>
                    </a:p>
                  </a:txBody>
                  <a:tcPr marL="38834" marR="38834" marT="0" marB="0" anchor="ctr"/>
                </a:tc>
                <a:tc>
                  <a:txBody>
                    <a:bodyPr/>
                    <a:lstStyle/>
                    <a:p>
                      <a:pPr algn="ctr" fontAlgn="base">
                        <a:lnSpc>
                          <a:spcPts val="1800"/>
                        </a:lnSpc>
                        <a:spcAft>
                          <a:spcPts val="0"/>
                        </a:spcAft>
                      </a:pPr>
                      <a:r>
                        <a:rPr lang="ja-JP" sz="1600" kern="0">
                          <a:effectLst/>
                        </a:rPr>
                        <a:t>備考</a:t>
                      </a:r>
                      <a:endParaRPr lang="ja-JP" sz="1600" kern="100">
                        <a:effectLst/>
                        <a:latin typeface="Comic Sans MS"/>
                        <a:ea typeface="HGSｺﾞｼｯｸM"/>
                        <a:cs typeface="Times New Roman"/>
                      </a:endParaRPr>
                    </a:p>
                  </a:txBody>
                  <a:tcPr marL="38834" marR="38834" marT="0" marB="0" anchor="ctr"/>
                </a:tc>
                <a:extLst>
                  <a:ext uri="{0D108BD9-81ED-4DB2-BD59-A6C34878D82A}">
                    <a16:rowId xmlns:a16="http://schemas.microsoft.com/office/drawing/2014/main" xmlns="" val="10000"/>
                  </a:ext>
                </a:extLst>
              </a:tr>
              <a:tr h="392219">
                <a:tc>
                  <a:txBody>
                    <a:bodyPr/>
                    <a:lstStyle/>
                    <a:p>
                      <a:pPr algn="l" fontAlgn="ctr">
                        <a:spcAft>
                          <a:spcPts val="0"/>
                        </a:spcAft>
                      </a:pPr>
                      <a:r>
                        <a:rPr lang="ja-JP" sz="1600" kern="1200">
                          <a:effectLst/>
                        </a:rPr>
                        <a:t>【橋梁</a:t>
                      </a:r>
                      <a:r>
                        <a:rPr lang="en-US" sz="1600" kern="1200">
                          <a:effectLst/>
                        </a:rPr>
                        <a:t>A</a:t>
                      </a:r>
                      <a:r>
                        <a:rPr lang="ja-JP" sz="1600" kern="1200">
                          <a:effectLst/>
                        </a:rPr>
                        <a:t>】大阪中央環状線（旧）</a:t>
                      </a:r>
                      <a:endParaRPr lang="ja-JP" sz="1600" kern="100">
                        <a:effectLst/>
                        <a:latin typeface="Comic Sans MS"/>
                        <a:ea typeface="HGSｺﾞｼｯｸM"/>
                        <a:cs typeface="Times New Roman"/>
                      </a:endParaRPr>
                    </a:p>
                  </a:txBody>
                  <a:tcPr marL="38834" marR="38834" marT="0" marB="0" anchor="ctr"/>
                </a:tc>
                <a:tc>
                  <a:txBody>
                    <a:bodyPr/>
                    <a:lstStyle/>
                    <a:p>
                      <a:pPr algn="l" fontAlgn="ctr">
                        <a:spcAft>
                          <a:spcPts val="0"/>
                        </a:spcAft>
                      </a:pPr>
                      <a:r>
                        <a:rPr lang="ja-JP" sz="1600" kern="1200">
                          <a:effectLst/>
                        </a:rPr>
                        <a:t>大正橋</a:t>
                      </a:r>
                      <a:endParaRPr lang="ja-JP" sz="1600" kern="100">
                        <a:effectLst/>
                        <a:latin typeface="Comic Sans MS"/>
                        <a:ea typeface="HGSｺﾞｼｯｸM"/>
                        <a:cs typeface="Times New Roman"/>
                      </a:endParaRPr>
                    </a:p>
                  </a:txBody>
                  <a:tcPr marL="38834" marR="38834" marT="0" marB="0" anchor="ctr"/>
                </a:tc>
                <a:tc>
                  <a:txBody>
                    <a:bodyPr/>
                    <a:lstStyle/>
                    <a:p>
                      <a:pPr algn="r" fontAlgn="ctr">
                        <a:spcAft>
                          <a:spcPts val="0"/>
                        </a:spcAft>
                      </a:pPr>
                      <a:r>
                        <a:rPr lang="en-US" sz="1600" kern="1200">
                          <a:effectLst/>
                        </a:rPr>
                        <a:t>193.3m</a:t>
                      </a:r>
                      <a:endParaRPr lang="ja-JP" sz="1600" kern="100">
                        <a:effectLst/>
                        <a:latin typeface="Comic Sans MS"/>
                        <a:ea typeface="HGSｺﾞｼｯｸM"/>
                        <a:cs typeface="Times New Roman"/>
                      </a:endParaRPr>
                    </a:p>
                  </a:txBody>
                  <a:tcPr marL="38834" marR="38834" marT="0" marB="0" anchor="ctr"/>
                </a:tc>
                <a:tc>
                  <a:txBody>
                    <a:bodyPr/>
                    <a:lstStyle/>
                    <a:p>
                      <a:pPr algn="r" fontAlgn="ctr">
                        <a:spcAft>
                          <a:spcPts val="0"/>
                        </a:spcAft>
                      </a:pPr>
                      <a:r>
                        <a:rPr lang="en-US" sz="1600" kern="1200">
                          <a:effectLst/>
                        </a:rPr>
                        <a:t>10.9m</a:t>
                      </a:r>
                      <a:endParaRPr lang="ja-JP" sz="1600" kern="100">
                        <a:effectLst/>
                        <a:latin typeface="Comic Sans MS"/>
                        <a:ea typeface="HGSｺﾞｼｯｸM"/>
                        <a:cs typeface="Times New Roman"/>
                      </a:endParaRPr>
                    </a:p>
                  </a:txBody>
                  <a:tcPr marL="38834" marR="38834" marT="0" marB="0" anchor="ctr"/>
                </a:tc>
                <a:tc>
                  <a:txBody>
                    <a:bodyPr/>
                    <a:lstStyle/>
                    <a:p>
                      <a:pPr algn="ctr" fontAlgn="base">
                        <a:lnSpc>
                          <a:spcPts val="1800"/>
                        </a:lnSpc>
                        <a:spcAft>
                          <a:spcPts val="0"/>
                        </a:spcAft>
                      </a:pPr>
                      <a:r>
                        <a:rPr lang="en-US" sz="1600" kern="0">
                          <a:effectLst/>
                        </a:rPr>
                        <a:t>Co</a:t>
                      </a:r>
                      <a:r>
                        <a:rPr lang="ja-JP" sz="1600" kern="0">
                          <a:effectLst/>
                        </a:rPr>
                        <a:t>橋</a:t>
                      </a:r>
                      <a:endParaRPr lang="ja-JP" sz="1600" kern="100">
                        <a:effectLst/>
                        <a:latin typeface="Comic Sans MS"/>
                        <a:ea typeface="HGSｺﾞｼｯｸM"/>
                        <a:cs typeface="Times New Roman"/>
                      </a:endParaRPr>
                    </a:p>
                  </a:txBody>
                  <a:tcPr marL="38834" marR="38834" marT="0" marB="0" anchor="ctr"/>
                </a:tc>
                <a:extLst>
                  <a:ext uri="{0D108BD9-81ED-4DB2-BD59-A6C34878D82A}">
                    <a16:rowId xmlns:a16="http://schemas.microsoft.com/office/drawing/2014/main" xmlns="" val="10001"/>
                  </a:ext>
                </a:extLst>
              </a:tr>
              <a:tr h="398044">
                <a:tc>
                  <a:txBody>
                    <a:bodyPr/>
                    <a:lstStyle/>
                    <a:p>
                      <a:pPr algn="l" fontAlgn="ctr">
                        <a:spcAft>
                          <a:spcPts val="0"/>
                        </a:spcAft>
                      </a:pPr>
                      <a:r>
                        <a:rPr lang="ja-JP" sz="1600" kern="1200">
                          <a:effectLst/>
                        </a:rPr>
                        <a:t>【橋梁</a:t>
                      </a:r>
                      <a:r>
                        <a:rPr lang="en-US" sz="1600" kern="1200">
                          <a:effectLst/>
                        </a:rPr>
                        <a:t>B</a:t>
                      </a:r>
                      <a:r>
                        <a:rPr lang="ja-JP" sz="1600" kern="1200">
                          <a:effectLst/>
                        </a:rPr>
                        <a:t>】新家田尻線</a:t>
                      </a:r>
                      <a:endParaRPr lang="ja-JP" sz="1600" kern="100">
                        <a:effectLst/>
                        <a:latin typeface="Comic Sans MS"/>
                        <a:ea typeface="HGSｺﾞｼｯｸM"/>
                        <a:cs typeface="Times New Roman"/>
                      </a:endParaRPr>
                    </a:p>
                  </a:txBody>
                  <a:tcPr marL="38834" marR="38834" marT="0" marB="0" anchor="ctr"/>
                </a:tc>
                <a:tc>
                  <a:txBody>
                    <a:bodyPr/>
                    <a:lstStyle/>
                    <a:p>
                      <a:pPr algn="l" fontAlgn="ctr">
                        <a:spcAft>
                          <a:spcPts val="0"/>
                        </a:spcAft>
                      </a:pPr>
                      <a:r>
                        <a:rPr lang="ja-JP" sz="1600" kern="1200">
                          <a:effectLst/>
                        </a:rPr>
                        <a:t>大正大橋</a:t>
                      </a:r>
                      <a:endParaRPr lang="ja-JP" sz="1600" kern="100">
                        <a:effectLst/>
                        <a:latin typeface="Comic Sans MS"/>
                        <a:ea typeface="HGSｺﾞｼｯｸM"/>
                        <a:cs typeface="Times New Roman"/>
                      </a:endParaRPr>
                    </a:p>
                  </a:txBody>
                  <a:tcPr marL="38834" marR="38834" marT="0" marB="0" anchor="ctr"/>
                </a:tc>
                <a:tc>
                  <a:txBody>
                    <a:bodyPr/>
                    <a:lstStyle/>
                    <a:p>
                      <a:pPr algn="r" fontAlgn="ctr">
                        <a:spcAft>
                          <a:spcPts val="0"/>
                        </a:spcAft>
                      </a:pPr>
                      <a:r>
                        <a:rPr lang="en-US" sz="1600" kern="1200">
                          <a:effectLst/>
                        </a:rPr>
                        <a:t>53m</a:t>
                      </a:r>
                      <a:endParaRPr lang="ja-JP" sz="1600" kern="100">
                        <a:effectLst/>
                        <a:latin typeface="Comic Sans MS"/>
                        <a:ea typeface="HGSｺﾞｼｯｸM"/>
                        <a:cs typeface="Times New Roman"/>
                      </a:endParaRPr>
                    </a:p>
                  </a:txBody>
                  <a:tcPr marL="38834" marR="38834" marT="0" marB="0" anchor="ctr"/>
                </a:tc>
                <a:tc>
                  <a:txBody>
                    <a:bodyPr/>
                    <a:lstStyle/>
                    <a:p>
                      <a:pPr algn="r" fontAlgn="ctr">
                        <a:spcAft>
                          <a:spcPts val="0"/>
                        </a:spcAft>
                      </a:pPr>
                      <a:r>
                        <a:rPr lang="en-US" sz="1600" kern="1200">
                          <a:effectLst/>
                        </a:rPr>
                        <a:t>5.5m</a:t>
                      </a:r>
                      <a:endParaRPr lang="ja-JP" sz="1600" kern="100">
                        <a:effectLst/>
                        <a:latin typeface="Comic Sans MS"/>
                        <a:ea typeface="HGSｺﾞｼｯｸM"/>
                        <a:cs typeface="Times New Roman"/>
                      </a:endParaRPr>
                    </a:p>
                  </a:txBody>
                  <a:tcPr marL="38834" marR="38834" marT="0" marB="0" anchor="ctr"/>
                </a:tc>
                <a:tc>
                  <a:txBody>
                    <a:bodyPr/>
                    <a:lstStyle/>
                    <a:p>
                      <a:pPr algn="ctr" fontAlgn="base">
                        <a:lnSpc>
                          <a:spcPts val="1800"/>
                        </a:lnSpc>
                        <a:spcAft>
                          <a:spcPts val="0"/>
                        </a:spcAft>
                      </a:pPr>
                      <a:r>
                        <a:rPr lang="en-US" sz="1600" kern="0">
                          <a:effectLst/>
                        </a:rPr>
                        <a:t>Co</a:t>
                      </a:r>
                      <a:r>
                        <a:rPr lang="ja-JP" sz="1600" kern="0">
                          <a:effectLst/>
                        </a:rPr>
                        <a:t>橋</a:t>
                      </a:r>
                      <a:endParaRPr lang="ja-JP" sz="1600" kern="100">
                        <a:effectLst/>
                        <a:latin typeface="Comic Sans MS"/>
                        <a:ea typeface="HGSｺﾞｼｯｸM"/>
                        <a:cs typeface="Times New Roman"/>
                      </a:endParaRPr>
                    </a:p>
                  </a:txBody>
                  <a:tcPr marL="38834" marR="38834" marT="0" marB="0" anchor="ctr"/>
                </a:tc>
                <a:extLst>
                  <a:ext uri="{0D108BD9-81ED-4DB2-BD59-A6C34878D82A}">
                    <a16:rowId xmlns:a16="http://schemas.microsoft.com/office/drawing/2014/main" xmlns="" val="10002"/>
                  </a:ext>
                </a:extLst>
              </a:tr>
              <a:tr h="398044">
                <a:tc>
                  <a:txBody>
                    <a:bodyPr/>
                    <a:lstStyle/>
                    <a:p>
                      <a:pPr algn="l" fontAlgn="ctr">
                        <a:spcAft>
                          <a:spcPts val="0"/>
                        </a:spcAft>
                      </a:pPr>
                      <a:r>
                        <a:rPr lang="ja-JP" sz="1600" kern="1200">
                          <a:effectLst/>
                        </a:rPr>
                        <a:t>【橋梁</a:t>
                      </a:r>
                      <a:r>
                        <a:rPr lang="en-US" sz="1600" kern="1200">
                          <a:effectLst/>
                        </a:rPr>
                        <a:t>C</a:t>
                      </a:r>
                      <a:r>
                        <a:rPr lang="ja-JP" sz="1600" kern="1200">
                          <a:effectLst/>
                        </a:rPr>
                        <a:t>】○○線</a:t>
                      </a:r>
                      <a:endParaRPr lang="ja-JP" sz="1600" kern="100">
                        <a:effectLst/>
                        <a:latin typeface="Comic Sans MS"/>
                        <a:ea typeface="HGSｺﾞｼｯｸM"/>
                        <a:cs typeface="Times New Roman"/>
                      </a:endParaRPr>
                    </a:p>
                  </a:txBody>
                  <a:tcPr marL="38834" marR="38834" marT="0" marB="0" anchor="ctr"/>
                </a:tc>
                <a:tc>
                  <a:txBody>
                    <a:bodyPr/>
                    <a:lstStyle/>
                    <a:p>
                      <a:pPr algn="l" fontAlgn="ctr">
                        <a:spcAft>
                          <a:spcPts val="0"/>
                        </a:spcAft>
                      </a:pPr>
                      <a:r>
                        <a:rPr lang="ja-JP" sz="1600" kern="1200">
                          <a:effectLst/>
                        </a:rPr>
                        <a:t>○○橋</a:t>
                      </a:r>
                      <a:endParaRPr lang="ja-JP" sz="1600" kern="100">
                        <a:effectLst/>
                        <a:latin typeface="Comic Sans MS"/>
                        <a:ea typeface="HGSｺﾞｼｯｸM"/>
                        <a:cs typeface="Times New Roman"/>
                      </a:endParaRPr>
                    </a:p>
                  </a:txBody>
                  <a:tcPr marL="38834" marR="38834" marT="0" marB="0" anchor="ctr"/>
                </a:tc>
                <a:tc>
                  <a:txBody>
                    <a:bodyPr/>
                    <a:lstStyle/>
                    <a:p>
                      <a:pPr algn="r" fontAlgn="ctr">
                        <a:spcAft>
                          <a:spcPts val="0"/>
                        </a:spcAft>
                      </a:pPr>
                      <a:r>
                        <a:rPr lang="ja-JP" sz="1600" kern="1200">
                          <a:effectLst/>
                        </a:rPr>
                        <a:t>約</a:t>
                      </a:r>
                      <a:r>
                        <a:rPr lang="en-US" sz="1600" kern="1200">
                          <a:effectLst/>
                        </a:rPr>
                        <a:t>100m</a:t>
                      </a:r>
                      <a:endParaRPr lang="ja-JP" sz="1600" kern="100">
                        <a:effectLst/>
                        <a:latin typeface="Comic Sans MS"/>
                        <a:ea typeface="HGSｺﾞｼｯｸM"/>
                        <a:cs typeface="Times New Roman"/>
                      </a:endParaRPr>
                    </a:p>
                  </a:txBody>
                  <a:tcPr marL="38834" marR="38834" marT="0" marB="0" anchor="ctr"/>
                </a:tc>
                <a:tc>
                  <a:txBody>
                    <a:bodyPr/>
                    <a:lstStyle/>
                    <a:p>
                      <a:pPr algn="r" fontAlgn="ctr">
                        <a:spcAft>
                          <a:spcPts val="0"/>
                        </a:spcAft>
                      </a:pPr>
                      <a:r>
                        <a:rPr lang="ja-JP" sz="1600" kern="1200">
                          <a:effectLst/>
                        </a:rPr>
                        <a:t>約</a:t>
                      </a:r>
                      <a:r>
                        <a:rPr lang="en-US" sz="1600" kern="1200">
                          <a:effectLst/>
                        </a:rPr>
                        <a:t>10m</a:t>
                      </a:r>
                      <a:endParaRPr lang="ja-JP" sz="1600" kern="100">
                        <a:effectLst/>
                        <a:latin typeface="Comic Sans MS"/>
                        <a:ea typeface="HGSｺﾞｼｯｸM"/>
                        <a:cs typeface="Times New Roman"/>
                      </a:endParaRPr>
                    </a:p>
                  </a:txBody>
                  <a:tcPr marL="38834" marR="38834" marT="0" marB="0" anchor="ctr"/>
                </a:tc>
                <a:tc>
                  <a:txBody>
                    <a:bodyPr/>
                    <a:lstStyle/>
                    <a:p>
                      <a:pPr algn="ctr" fontAlgn="base">
                        <a:lnSpc>
                          <a:spcPts val="1800"/>
                        </a:lnSpc>
                        <a:spcAft>
                          <a:spcPts val="0"/>
                        </a:spcAft>
                      </a:pPr>
                      <a:r>
                        <a:rPr lang="en-US" sz="1600" kern="0">
                          <a:effectLst/>
                        </a:rPr>
                        <a:t>Co</a:t>
                      </a:r>
                      <a:r>
                        <a:rPr lang="ja-JP" sz="1600" kern="0">
                          <a:effectLst/>
                        </a:rPr>
                        <a:t>橋</a:t>
                      </a:r>
                      <a:r>
                        <a:rPr lang="en-US" sz="1600" kern="0">
                          <a:effectLst/>
                        </a:rPr>
                        <a:t>or</a:t>
                      </a:r>
                      <a:r>
                        <a:rPr lang="ja-JP" sz="1600" kern="0">
                          <a:effectLst/>
                        </a:rPr>
                        <a:t>鋼橋</a:t>
                      </a:r>
                      <a:endParaRPr lang="ja-JP" sz="1600" kern="100">
                        <a:effectLst/>
                        <a:latin typeface="Comic Sans MS"/>
                        <a:ea typeface="HGSｺﾞｼｯｸM"/>
                        <a:cs typeface="Times New Roman"/>
                      </a:endParaRPr>
                    </a:p>
                  </a:txBody>
                  <a:tcPr marL="38834" marR="38834" marT="0" marB="0" anchor="ctr"/>
                </a:tc>
                <a:extLst>
                  <a:ext uri="{0D108BD9-81ED-4DB2-BD59-A6C34878D82A}">
                    <a16:rowId xmlns:a16="http://schemas.microsoft.com/office/drawing/2014/main" xmlns="" val="10003"/>
                  </a:ext>
                </a:extLst>
              </a:tr>
              <a:tr h="398044">
                <a:tc>
                  <a:txBody>
                    <a:bodyPr/>
                    <a:lstStyle/>
                    <a:p>
                      <a:pPr algn="l" fontAlgn="ctr">
                        <a:spcAft>
                          <a:spcPts val="0"/>
                        </a:spcAft>
                      </a:pPr>
                      <a:r>
                        <a:rPr lang="ja-JP" sz="1600" kern="1200">
                          <a:effectLst/>
                        </a:rPr>
                        <a:t>【橋梁</a:t>
                      </a:r>
                      <a:r>
                        <a:rPr lang="en-US" sz="1600" kern="1200">
                          <a:effectLst/>
                        </a:rPr>
                        <a:t>D</a:t>
                      </a:r>
                      <a:r>
                        <a:rPr lang="ja-JP" sz="1600" kern="1200">
                          <a:effectLst/>
                        </a:rPr>
                        <a:t>】○○線</a:t>
                      </a:r>
                      <a:endParaRPr lang="ja-JP" sz="1600" kern="100">
                        <a:effectLst/>
                        <a:latin typeface="Comic Sans MS"/>
                        <a:ea typeface="HGSｺﾞｼｯｸM"/>
                        <a:cs typeface="Times New Roman"/>
                      </a:endParaRPr>
                    </a:p>
                  </a:txBody>
                  <a:tcPr marL="38834" marR="38834" marT="0" marB="0" anchor="ctr"/>
                </a:tc>
                <a:tc>
                  <a:txBody>
                    <a:bodyPr/>
                    <a:lstStyle/>
                    <a:p>
                      <a:pPr algn="l" fontAlgn="ctr">
                        <a:spcAft>
                          <a:spcPts val="0"/>
                        </a:spcAft>
                      </a:pPr>
                      <a:r>
                        <a:rPr lang="ja-JP" sz="1600" kern="1200">
                          <a:effectLst/>
                        </a:rPr>
                        <a:t>○○橋</a:t>
                      </a:r>
                      <a:endParaRPr lang="ja-JP" sz="1600" kern="100">
                        <a:effectLst/>
                        <a:latin typeface="Comic Sans MS"/>
                        <a:ea typeface="HGSｺﾞｼｯｸM"/>
                        <a:cs typeface="Times New Roman"/>
                      </a:endParaRPr>
                    </a:p>
                  </a:txBody>
                  <a:tcPr marL="38834" marR="38834" marT="0" marB="0" anchor="ctr"/>
                </a:tc>
                <a:tc>
                  <a:txBody>
                    <a:bodyPr/>
                    <a:lstStyle/>
                    <a:p>
                      <a:pPr algn="r" fontAlgn="ctr">
                        <a:spcAft>
                          <a:spcPts val="0"/>
                        </a:spcAft>
                      </a:pPr>
                      <a:r>
                        <a:rPr lang="ja-JP" sz="1600" kern="1200">
                          <a:effectLst/>
                        </a:rPr>
                        <a:t>約</a:t>
                      </a:r>
                      <a:r>
                        <a:rPr lang="en-US" sz="1600" kern="1200">
                          <a:effectLst/>
                        </a:rPr>
                        <a:t>100m</a:t>
                      </a:r>
                      <a:endParaRPr lang="ja-JP" sz="1600" kern="100">
                        <a:effectLst/>
                        <a:latin typeface="Comic Sans MS"/>
                        <a:ea typeface="HGSｺﾞｼｯｸM"/>
                        <a:cs typeface="Times New Roman"/>
                      </a:endParaRPr>
                    </a:p>
                  </a:txBody>
                  <a:tcPr marL="38834" marR="38834" marT="0" marB="0" anchor="ctr"/>
                </a:tc>
                <a:tc>
                  <a:txBody>
                    <a:bodyPr/>
                    <a:lstStyle/>
                    <a:p>
                      <a:pPr algn="r" fontAlgn="ctr">
                        <a:spcAft>
                          <a:spcPts val="0"/>
                        </a:spcAft>
                      </a:pPr>
                      <a:r>
                        <a:rPr lang="ja-JP" sz="1600" kern="1200">
                          <a:effectLst/>
                        </a:rPr>
                        <a:t>約</a:t>
                      </a:r>
                      <a:r>
                        <a:rPr lang="en-US" sz="1600" kern="1200">
                          <a:effectLst/>
                        </a:rPr>
                        <a:t>10m</a:t>
                      </a:r>
                      <a:endParaRPr lang="ja-JP" sz="1600" kern="100">
                        <a:effectLst/>
                        <a:latin typeface="Comic Sans MS"/>
                        <a:ea typeface="HGSｺﾞｼｯｸM"/>
                        <a:cs typeface="Times New Roman"/>
                      </a:endParaRPr>
                    </a:p>
                  </a:txBody>
                  <a:tcPr marL="38834" marR="38834" marT="0" marB="0" anchor="ctr"/>
                </a:tc>
                <a:tc>
                  <a:txBody>
                    <a:bodyPr/>
                    <a:lstStyle/>
                    <a:p>
                      <a:pPr algn="ctr" fontAlgn="base">
                        <a:lnSpc>
                          <a:spcPts val="1800"/>
                        </a:lnSpc>
                        <a:spcAft>
                          <a:spcPts val="0"/>
                        </a:spcAft>
                      </a:pPr>
                      <a:r>
                        <a:rPr lang="en-US" sz="1600" kern="0">
                          <a:effectLst/>
                        </a:rPr>
                        <a:t>Co</a:t>
                      </a:r>
                      <a:r>
                        <a:rPr lang="ja-JP" sz="1600" kern="0">
                          <a:effectLst/>
                        </a:rPr>
                        <a:t>橋</a:t>
                      </a:r>
                      <a:r>
                        <a:rPr lang="en-US" sz="1600" kern="0">
                          <a:effectLst/>
                        </a:rPr>
                        <a:t>or</a:t>
                      </a:r>
                      <a:r>
                        <a:rPr lang="ja-JP" sz="1600" kern="0">
                          <a:effectLst/>
                        </a:rPr>
                        <a:t>鋼橋</a:t>
                      </a:r>
                      <a:endParaRPr lang="ja-JP" sz="1600" kern="100">
                        <a:effectLst/>
                        <a:latin typeface="Comic Sans MS"/>
                        <a:ea typeface="HGSｺﾞｼｯｸM"/>
                        <a:cs typeface="Times New Roman"/>
                      </a:endParaRPr>
                    </a:p>
                  </a:txBody>
                  <a:tcPr marL="38834" marR="38834" marT="0" marB="0" anchor="ctr"/>
                </a:tc>
                <a:extLst>
                  <a:ext uri="{0D108BD9-81ED-4DB2-BD59-A6C34878D82A}">
                    <a16:rowId xmlns:a16="http://schemas.microsoft.com/office/drawing/2014/main" xmlns="" val="10004"/>
                  </a:ext>
                </a:extLst>
              </a:tr>
              <a:tr h="398044">
                <a:tc>
                  <a:txBody>
                    <a:bodyPr/>
                    <a:lstStyle/>
                    <a:p>
                      <a:pPr algn="l" fontAlgn="ctr">
                        <a:spcAft>
                          <a:spcPts val="0"/>
                        </a:spcAft>
                      </a:pPr>
                      <a:r>
                        <a:rPr lang="ja-JP" sz="1600" kern="1200">
                          <a:effectLst/>
                        </a:rPr>
                        <a:t>【橋梁</a:t>
                      </a:r>
                      <a:r>
                        <a:rPr lang="en-US" sz="1600" kern="1200">
                          <a:effectLst/>
                        </a:rPr>
                        <a:t>E</a:t>
                      </a:r>
                      <a:r>
                        <a:rPr lang="ja-JP" sz="1600" kern="1200">
                          <a:effectLst/>
                        </a:rPr>
                        <a:t>】○○線</a:t>
                      </a:r>
                      <a:endParaRPr lang="ja-JP" sz="1600" kern="100">
                        <a:effectLst/>
                        <a:latin typeface="Comic Sans MS"/>
                        <a:ea typeface="HGSｺﾞｼｯｸM"/>
                        <a:cs typeface="Times New Roman"/>
                      </a:endParaRPr>
                    </a:p>
                  </a:txBody>
                  <a:tcPr marL="38834" marR="38834" marT="0" marB="0" anchor="ctr"/>
                </a:tc>
                <a:tc>
                  <a:txBody>
                    <a:bodyPr/>
                    <a:lstStyle/>
                    <a:p>
                      <a:pPr algn="l" fontAlgn="ctr">
                        <a:spcAft>
                          <a:spcPts val="0"/>
                        </a:spcAft>
                      </a:pPr>
                      <a:r>
                        <a:rPr lang="ja-JP" sz="1600" kern="1200" dirty="0">
                          <a:effectLst/>
                        </a:rPr>
                        <a:t>○○橋</a:t>
                      </a:r>
                      <a:endParaRPr lang="ja-JP" sz="1600" kern="100" dirty="0">
                        <a:effectLst/>
                        <a:latin typeface="Comic Sans MS"/>
                        <a:ea typeface="HGSｺﾞｼｯｸM"/>
                        <a:cs typeface="Times New Roman"/>
                      </a:endParaRPr>
                    </a:p>
                  </a:txBody>
                  <a:tcPr marL="38834" marR="38834" marT="0" marB="0" anchor="ctr"/>
                </a:tc>
                <a:tc>
                  <a:txBody>
                    <a:bodyPr/>
                    <a:lstStyle/>
                    <a:p>
                      <a:pPr algn="r" fontAlgn="ctr">
                        <a:spcAft>
                          <a:spcPts val="0"/>
                        </a:spcAft>
                      </a:pPr>
                      <a:r>
                        <a:rPr lang="ja-JP" sz="1600" kern="1200">
                          <a:effectLst/>
                        </a:rPr>
                        <a:t>約</a:t>
                      </a:r>
                      <a:r>
                        <a:rPr lang="en-US" sz="1600" kern="1200">
                          <a:effectLst/>
                        </a:rPr>
                        <a:t>100m</a:t>
                      </a:r>
                      <a:endParaRPr lang="ja-JP" sz="1600" kern="100">
                        <a:effectLst/>
                        <a:latin typeface="Comic Sans MS"/>
                        <a:ea typeface="HGSｺﾞｼｯｸM"/>
                        <a:cs typeface="Times New Roman"/>
                      </a:endParaRPr>
                    </a:p>
                  </a:txBody>
                  <a:tcPr marL="38834" marR="38834" marT="0" marB="0" anchor="ctr"/>
                </a:tc>
                <a:tc>
                  <a:txBody>
                    <a:bodyPr/>
                    <a:lstStyle/>
                    <a:p>
                      <a:pPr algn="r" fontAlgn="ctr">
                        <a:spcAft>
                          <a:spcPts val="0"/>
                        </a:spcAft>
                      </a:pPr>
                      <a:r>
                        <a:rPr lang="ja-JP" sz="1600" kern="1200">
                          <a:effectLst/>
                        </a:rPr>
                        <a:t>約</a:t>
                      </a:r>
                      <a:r>
                        <a:rPr lang="en-US" sz="1600" kern="1200">
                          <a:effectLst/>
                        </a:rPr>
                        <a:t>10m</a:t>
                      </a:r>
                      <a:endParaRPr lang="ja-JP" sz="1600" kern="100">
                        <a:effectLst/>
                        <a:latin typeface="Comic Sans MS"/>
                        <a:ea typeface="HGSｺﾞｼｯｸM"/>
                        <a:cs typeface="Times New Roman"/>
                      </a:endParaRPr>
                    </a:p>
                  </a:txBody>
                  <a:tcPr marL="38834" marR="38834" marT="0" marB="0" anchor="ctr"/>
                </a:tc>
                <a:tc>
                  <a:txBody>
                    <a:bodyPr/>
                    <a:lstStyle/>
                    <a:p>
                      <a:pPr algn="ctr" fontAlgn="base">
                        <a:lnSpc>
                          <a:spcPts val="1800"/>
                        </a:lnSpc>
                        <a:spcAft>
                          <a:spcPts val="0"/>
                        </a:spcAft>
                      </a:pPr>
                      <a:r>
                        <a:rPr lang="en-US" sz="1600" kern="0" dirty="0">
                          <a:effectLst/>
                        </a:rPr>
                        <a:t>Co</a:t>
                      </a:r>
                      <a:r>
                        <a:rPr lang="ja-JP" sz="1600" kern="0" dirty="0">
                          <a:effectLst/>
                        </a:rPr>
                        <a:t>橋</a:t>
                      </a:r>
                      <a:r>
                        <a:rPr lang="en-US" sz="1600" kern="0" dirty="0">
                          <a:effectLst/>
                        </a:rPr>
                        <a:t>or</a:t>
                      </a:r>
                      <a:r>
                        <a:rPr lang="ja-JP" sz="1600" kern="0" dirty="0">
                          <a:effectLst/>
                        </a:rPr>
                        <a:t>鋼橋</a:t>
                      </a:r>
                      <a:endParaRPr lang="ja-JP" sz="1600" kern="100" dirty="0">
                        <a:effectLst/>
                        <a:latin typeface="Comic Sans MS"/>
                        <a:ea typeface="HGSｺﾞｼｯｸM"/>
                        <a:cs typeface="Times New Roman"/>
                      </a:endParaRPr>
                    </a:p>
                  </a:txBody>
                  <a:tcPr marL="38834" marR="38834" marT="0" marB="0" anchor="ctr"/>
                </a:tc>
                <a:extLst>
                  <a:ext uri="{0D108BD9-81ED-4DB2-BD59-A6C34878D82A}">
                    <a16:rowId xmlns:a16="http://schemas.microsoft.com/office/drawing/2014/main" xmlns="" val="10005"/>
                  </a:ext>
                </a:extLst>
              </a:tr>
            </a:tbl>
          </a:graphicData>
        </a:graphic>
      </p:graphicFrame>
      <p:sp>
        <p:nvSpPr>
          <p:cNvPr id="5" name="テキスト ボックス 4"/>
          <p:cNvSpPr txBox="1"/>
          <p:nvPr/>
        </p:nvSpPr>
        <p:spPr>
          <a:xfrm>
            <a:off x="899592" y="1700808"/>
            <a:ext cx="7272808" cy="1938992"/>
          </a:xfrm>
          <a:prstGeom prst="rect">
            <a:avLst/>
          </a:prstGeom>
          <a:solidFill>
            <a:schemeClr val="accent4">
              <a:lumMod val="60000"/>
              <a:lumOff val="40000"/>
            </a:schemeClr>
          </a:solidFill>
          <a:ln>
            <a:solidFill>
              <a:schemeClr val="tx1"/>
            </a:solidFill>
            <a:prstDash val="dash"/>
          </a:ln>
        </p:spPr>
        <p:txBody>
          <a:bodyPr wrap="square" rtlCol="0">
            <a:spAutoFit/>
          </a:bodyPr>
          <a:lstStyle/>
          <a:p>
            <a:pPr marL="342900" indent="-3429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rPr>
              <a:t>更新の詳細検討</a:t>
            </a:r>
            <a:endParaRPr lang="en-US" altLang="ja-JP" sz="2000" dirty="0">
              <a:latin typeface="HGSｺﾞｼｯｸM" panose="020B0600000000000000" pitchFamily="50" charset="-128"/>
              <a:ea typeface="HGSｺﾞｼｯｸM" panose="020B0600000000000000" pitchFamily="50" charset="-128"/>
            </a:endParaRPr>
          </a:p>
          <a:p>
            <a:r>
              <a:rPr kumimoji="1" lang="ja-JP" altLang="en-US" sz="2000" dirty="0">
                <a:latin typeface="HGSｺﾞｼｯｸM" panose="020B0600000000000000" pitchFamily="50" charset="-128"/>
                <a:ea typeface="HGSｺﾞｼｯｸM" panose="020B0600000000000000" pitchFamily="50" charset="-128"/>
              </a:rPr>
              <a:t>　橋梁毎に、橋梁の構造や状況、現地状況を踏まえ、</a:t>
            </a:r>
            <a:r>
              <a:rPr kumimoji="1" lang="ja-JP" altLang="en-US" sz="2000" u="sng" dirty="0">
                <a:solidFill>
                  <a:srgbClr val="FF0000"/>
                </a:solidFill>
                <a:latin typeface="HGSｺﾞｼｯｸM" panose="020B0600000000000000" pitchFamily="50" charset="-128"/>
                <a:ea typeface="HGSｺﾞｼｯｸM" panose="020B0600000000000000" pitchFamily="50" charset="-128"/>
              </a:rPr>
              <a:t>更新方　　</a:t>
            </a:r>
            <a:endParaRPr kumimoji="1" lang="en-US" altLang="ja-JP" sz="2000" u="sng" dirty="0">
              <a:solidFill>
                <a:srgbClr val="FF0000"/>
              </a:solidFill>
              <a:latin typeface="HGSｺﾞｼｯｸM" panose="020B0600000000000000" pitchFamily="50" charset="-128"/>
              <a:ea typeface="HGSｺﾞｼｯｸM" panose="020B0600000000000000" pitchFamily="50" charset="-128"/>
            </a:endParaRPr>
          </a:p>
          <a:p>
            <a:r>
              <a:rPr lang="ja-JP" altLang="en-US" sz="2000" u="sng" dirty="0">
                <a:solidFill>
                  <a:srgbClr val="FF0000"/>
                </a:solidFill>
                <a:latin typeface="HGSｺﾞｼｯｸM" panose="020B0600000000000000" pitchFamily="50" charset="-128"/>
                <a:ea typeface="HGSｺﾞｼｯｸM" panose="020B0600000000000000" pitchFamily="50" charset="-128"/>
              </a:rPr>
              <a:t>　</a:t>
            </a:r>
            <a:r>
              <a:rPr kumimoji="1" lang="ja-JP" altLang="en-US" sz="2000" u="sng" dirty="0">
                <a:solidFill>
                  <a:srgbClr val="FF0000"/>
                </a:solidFill>
                <a:latin typeface="HGSｺﾞｼｯｸM" panose="020B0600000000000000" pitchFamily="50" charset="-128"/>
                <a:ea typeface="HGSｺﾞｼｯｸM" panose="020B0600000000000000" pitchFamily="50" charset="-128"/>
              </a:rPr>
              <a:t>法・補修補強方法、社会的影響度、ライフサイクルコスト　</a:t>
            </a:r>
            <a:endParaRPr kumimoji="1" lang="en-US" altLang="ja-JP" sz="2000" u="sng" dirty="0">
              <a:solidFill>
                <a:srgbClr val="FF0000"/>
              </a:solidFill>
              <a:latin typeface="HGSｺﾞｼｯｸM" panose="020B0600000000000000" pitchFamily="50" charset="-128"/>
              <a:ea typeface="HGSｺﾞｼｯｸM" panose="020B0600000000000000" pitchFamily="50" charset="-128"/>
            </a:endParaRPr>
          </a:p>
          <a:p>
            <a:r>
              <a:rPr lang="ja-JP" altLang="en-US" sz="2000" u="sng" dirty="0">
                <a:solidFill>
                  <a:srgbClr val="FF0000"/>
                </a:solidFill>
                <a:latin typeface="HGSｺﾞｼｯｸM" panose="020B0600000000000000" pitchFamily="50" charset="-128"/>
                <a:ea typeface="HGSｺﾞｼｯｸM" panose="020B0600000000000000" pitchFamily="50" charset="-128"/>
              </a:rPr>
              <a:t>　</a:t>
            </a:r>
            <a:r>
              <a:rPr kumimoji="1" lang="ja-JP" altLang="en-US" sz="2000" u="sng" dirty="0">
                <a:solidFill>
                  <a:srgbClr val="FF0000"/>
                </a:solidFill>
                <a:latin typeface="HGSｺﾞｼｯｸM" panose="020B0600000000000000" pitchFamily="50" charset="-128"/>
                <a:ea typeface="HGSｺﾞｼｯｸM" panose="020B0600000000000000" pitchFamily="50" charset="-128"/>
              </a:rPr>
              <a:t>等を検討し、更新</a:t>
            </a:r>
            <a:r>
              <a:rPr kumimoji="1" lang="en-US" altLang="ja-JP" sz="2000" u="sng" dirty="0">
                <a:solidFill>
                  <a:srgbClr val="FF0000"/>
                </a:solidFill>
                <a:latin typeface="HGSｺﾞｼｯｸM" panose="020B0600000000000000" pitchFamily="50" charset="-128"/>
                <a:ea typeface="HGSｺﾞｼｯｸM" panose="020B0600000000000000" pitchFamily="50" charset="-128"/>
              </a:rPr>
              <a:t>or</a:t>
            </a:r>
            <a:r>
              <a:rPr kumimoji="1" lang="ja-JP" altLang="en-US" sz="2000" u="sng" dirty="0">
                <a:solidFill>
                  <a:srgbClr val="FF0000"/>
                </a:solidFill>
                <a:latin typeface="HGSｺﾞｼｯｸM" panose="020B0600000000000000" pitchFamily="50" charset="-128"/>
                <a:ea typeface="HGSｺﾞｼｯｸM" panose="020B0600000000000000" pitchFamily="50" charset="-128"/>
              </a:rPr>
              <a:t>補修・補強等の判定を行う。</a:t>
            </a:r>
            <a:endParaRPr kumimoji="1" lang="en-US" altLang="ja-JP" sz="2000" u="sng" dirty="0">
              <a:solidFill>
                <a:srgbClr val="FF0000"/>
              </a:solidFill>
              <a:latin typeface="HGSｺﾞｼｯｸM" panose="020B0600000000000000" pitchFamily="50" charset="-128"/>
              <a:ea typeface="HGSｺﾞｼｯｸM" panose="020B0600000000000000" pitchFamily="50" charset="-128"/>
            </a:endParaRPr>
          </a:p>
          <a:p>
            <a:endParaRPr kumimoji="1" lang="en-US" altLang="ja-JP" sz="2000" u="sng" dirty="0">
              <a:solidFill>
                <a:srgbClr val="FF0000"/>
              </a:solidFill>
              <a:latin typeface="HGSｺﾞｼｯｸM" panose="020B0600000000000000" pitchFamily="50" charset="-128"/>
              <a:ea typeface="HGSｺﾞｼｯｸM" panose="020B0600000000000000" pitchFamily="50" charset="-128"/>
            </a:endParaRPr>
          </a:p>
          <a:p>
            <a:pPr marL="342900" indent="-342900">
              <a:buFont typeface="Wingdings" panose="05000000000000000000" pitchFamily="2" charset="2"/>
              <a:buChar char="Ø"/>
            </a:pPr>
            <a:r>
              <a:rPr lang="ja-JP" altLang="en-US" sz="2000" u="sng" dirty="0">
                <a:latin typeface="HGSｺﾞｼｯｸM" panose="020B0600000000000000" pitchFamily="50" charset="-128"/>
                <a:ea typeface="HGSｺﾞｼｯｸM" panose="020B0600000000000000" pitchFamily="50" charset="-128"/>
              </a:rPr>
              <a:t>対象橋梁を</a:t>
            </a:r>
            <a:r>
              <a:rPr lang="en-US" altLang="ja-JP" sz="2000" u="sng" dirty="0">
                <a:latin typeface="HGSｺﾞｼｯｸM" panose="020B0600000000000000" pitchFamily="50" charset="-128"/>
                <a:ea typeface="HGSｺﾞｼｯｸM" panose="020B0600000000000000" pitchFamily="50" charset="-128"/>
              </a:rPr>
              <a:t>5</a:t>
            </a:r>
            <a:r>
              <a:rPr lang="ja-JP" altLang="en-US" sz="2000" u="sng" dirty="0">
                <a:latin typeface="HGSｺﾞｼｯｸM" panose="020B0600000000000000" pitchFamily="50" charset="-128"/>
                <a:ea typeface="HGSｺﾞｼｯｸM" panose="020B0600000000000000" pitchFamily="50" charset="-128"/>
              </a:rPr>
              <a:t>橋設定</a:t>
            </a:r>
            <a:endParaRPr kumimoji="1" lang="en-US" altLang="ja-JP" sz="2000" u="sng"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3495007" y="3625279"/>
            <a:ext cx="1739579" cy="307777"/>
          </a:xfrm>
          <a:prstGeom prst="rect">
            <a:avLst/>
          </a:prstGeom>
        </p:spPr>
        <p:txBody>
          <a:bodyPr wrap="none">
            <a:spAutoFit/>
          </a:bodyPr>
          <a:lstStyle/>
          <a:p>
            <a:pPr fontAlgn="base"/>
            <a:r>
              <a:rPr lang="ja-JP" altLang="ja-JP" sz="1400" b="1" dirty="0"/>
              <a:t>表　対象橋梁一覧表</a:t>
            </a:r>
          </a:p>
        </p:txBody>
      </p:sp>
      <p:sp>
        <p:nvSpPr>
          <p:cNvPr id="9"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
        <p:nvSpPr>
          <p:cNvPr id="8" name="右中かっこ 7"/>
          <p:cNvSpPr/>
          <p:nvPr/>
        </p:nvSpPr>
        <p:spPr>
          <a:xfrm rot="10800000">
            <a:off x="522930" y="4293038"/>
            <a:ext cx="318606" cy="792088"/>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テキスト ボックス 9"/>
          <p:cNvSpPr txBox="1"/>
          <p:nvPr/>
        </p:nvSpPr>
        <p:spPr>
          <a:xfrm>
            <a:off x="59413" y="4394944"/>
            <a:ext cx="646331" cy="646331"/>
          </a:xfrm>
          <a:prstGeom prst="rect">
            <a:avLst/>
          </a:prstGeom>
          <a:noFill/>
        </p:spPr>
        <p:txBody>
          <a:bodyPr wrap="none" rtlCol="0">
            <a:spAutoFit/>
          </a:bodyPr>
          <a:lstStyle/>
          <a:p>
            <a:r>
              <a:rPr lang="en-US" altLang="ja-JP" b="1" dirty="0">
                <a:solidFill>
                  <a:srgbClr val="FF0000"/>
                </a:solidFill>
              </a:rPr>
              <a:t>H27</a:t>
            </a:r>
          </a:p>
          <a:p>
            <a:r>
              <a:rPr kumimoji="1" lang="ja-JP" altLang="en-US" b="1" dirty="0">
                <a:solidFill>
                  <a:srgbClr val="FF0000"/>
                </a:solidFill>
              </a:rPr>
              <a:t>抽出</a:t>
            </a:r>
          </a:p>
        </p:txBody>
      </p:sp>
    </p:spTree>
    <p:extLst>
      <p:ext uri="{BB962C8B-B14F-4D97-AF65-F5344CB8AC3E}">
        <p14:creationId xmlns:p14="http://schemas.microsoft.com/office/powerpoint/2010/main" val="1303910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22</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５．まとめ</a:t>
            </a:r>
          </a:p>
        </p:txBody>
      </p:sp>
      <p:sp>
        <p:nvSpPr>
          <p:cNvPr id="8" name="テキスト ボックス 7"/>
          <p:cNvSpPr txBox="1"/>
          <p:nvPr/>
        </p:nvSpPr>
        <p:spPr>
          <a:xfrm>
            <a:off x="611560" y="1251917"/>
            <a:ext cx="7488832" cy="523220"/>
          </a:xfrm>
          <a:prstGeom prst="rect">
            <a:avLst/>
          </a:prstGeom>
          <a:noFill/>
        </p:spPr>
        <p:txBody>
          <a:bodyPr wrap="square" rtlCol="0">
            <a:spAutoFit/>
          </a:bodyPr>
          <a:lstStyle/>
          <a:p>
            <a:r>
              <a:rPr lang="ja-JP" altLang="en-US" sz="2800" dirty="0">
                <a:latin typeface="HGSｺﾞｼｯｸM" panose="020B0600000000000000" pitchFamily="50" charset="-128"/>
                <a:ea typeface="HGSｺﾞｼｯｸM" panose="020B0600000000000000" pitchFamily="50" charset="-128"/>
              </a:rPr>
              <a:t>○審議いただきたい内容</a:t>
            </a:r>
            <a:endParaRPr lang="en-US" altLang="ja-JP" sz="28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 name="テキスト ボックス 1"/>
          <p:cNvSpPr txBox="1"/>
          <p:nvPr/>
        </p:nvSpPr>
        <p:spPr>
          <a:xfrm>
            <a:off x="802759" y="1897668"/>
            <a:ext cx="7585665" cy="523220"/>
          </a:xfrm>
          <a:prstGeom prst="rect">
            <a:avLst/>
          </a:prstGeom>
          <a:noFill/>
        </p:spPr>
        <p:txBody>
          <a:bodyPr wrap="square" rtlCol="0">
            <a:spAutoFit/>
          </a:bodyPr>
          <a:lstStyle/>
          <a:p>
            <a:pPr marL="457200" indent="-457200">
              <a:buFont typeface="Wingdings" panose="05000000000000000000" pitchFamily="2" charset="2"/>
              <a:buChar char="Ø"/>
            </a:pPr>
            <a:r>
              <a:rPr kumimoji="1" lang="ja-JP" altLang="en-US" sz="2800" dirty="0">
                <a:latin typeface="HGPｺﾞｼｯｸM" panose="020B0600000000000000" pitchFamily="50" charset="-128"/>
                <a:ea typeface="HGPｺﾞｼｯｸM" panose="020B0600000000000000" pitchFamily="50" charset="-128"/>
              </a:rPr>
              <a:t>更新の詳細検討について</a:t>
            </a:r>
            <a:r>
              <a:rPr lang="ja-JP" altLang="en-US" sz="2800" dirty="0">
                <a:latin typeface="HGPｺﾞｼｯｸM" panose="020B0600000000000000" pitchFamily="50" charset="-128"/>
                <a:ea typeface="HGPｺﾞｼｯｸM" panose="020B0600000000000000" pitchFamily="50" charset="-128"/>
              </a:rPr>
              <a:t>今後</a:t>
            </a:r>
            <a:r>
              <a:rPr kumimoji="1" lang="ja-JP" altLang="en-US" sz="2800" dirty="0">
                <a:latin typeface="HGPｺﾞｼｯｸM" panose="020B0600000000000000" pitchFamily="50" charset="-128"/>
                <a:ea typeface="HGPｺﾞｼｯｸM" panose="020B0600000000000000" pitchFamily="50" charset="-128"/>
              </a:rPr>
              <a:t>の進め方など</a:t>
            </a:r>
            <a:endParaRPr kumimoji="1" lang="en-US" altLang="ja-JP" sz="2800" dirty="0">
              <a:latin typeface="HGPｺﾞｼｯｸM" panose="020B0600000000000000" pitchFamily="50" charset="-128"/>
              <a:ea typeface="HGPｺﾞｼｯｸM" panose="020B0600000000000000" pitchFamily="50" charset="-128"/>
            </a:endParaRPr>
          </a:p>
        </p:txBody>
      </p:sp>
      <p:sp>
        <p:nvSpPr>
          <p:cNvPr id="10"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24216388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１．更新計画の概要</a:t>
            </a:r>
          </a:p>
        </p:txBody>
      </p:sp>
      <p:sp>
        <p:nvSpPr>
          <p:cNvPr id="17" name="テキスト ボックス 16"/>
          <p:cNvSpPr txBox="1"/>
          <p:nvPr/>
        </p:nvSpPr>
        <p:spPr>
          <a:xfrm>
            <a:off x="611560" y="1126485"/>
            <a:ext cx="525658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１）更新事業に関する位置付け</a:t>
            </a: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8"/>
          <p:cNvSpPr>
            <a:spLocks noChangeArrowheads="1"/>
          </p:cNvSpPr>
          <p:nvPr/>
        </p:nvSpPr>
        <p:spPr bwMode="auto">
          <a:xfrm>
            <a:off x="900608" y="2162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10"/>
          <p:cNvSpPr>
            <a:spLocks noChangeArrowheads="1"/>
          </p:cNvSpPr>
          <p:nvPr/>
        </p:nvSpPr>
        <p:spPr bwMode="auto">
          <a:xfrm>
            <a:off x="900608" y="6038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テキスト ボックス 30"/>
          <p:cNvSpPr txBox="1"/>
          <p:nvPr/>
        </p:nvSpPr>
        <p:spPr>
          <a:xfrm>
            <a:off x="827584" y="1484784"/>
            <a:ext cx="7568482" cy="2092881"/>
          </a:xfrm>
          <a:prstGeom prst="rect">
            <a:avLst/>
          </a:prstGeom>
          <a:noFill/>
          <a:effectLst>
            <a:glow rad="127000">
              <a:srgbClr val="FFFF00"/>
            </a:glow>
          </a:effectLst>
        </p:spPr>
        <p:txBody>
          <a:bodyPr wrap="square" rtlCol="0">
            <a:spAutoFit/>
          </a:bodyPr>
          <a:lstStyle/>
          <a:p>
            <a:pPr marL="457200" indent="-457200">
              <a:buFont typeface="Wingdings" panose="05000000000000000000" pitchFamily="2" charset="2"/>
              <a:buChar char="Ø"/>
            </a:pP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大阪府都市整備中期計画（</a:t>
            </a:r>
            <a:r>
              <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rPr>
              <a:t>H24.3</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a:effectLst/>
                <a:latin typeface="HGSｺﾞｼｯｸM" panose="020B0600000000000000" pitchFamily="50" charset="-128"/>
                <a:ea typeface="HGSｺﾞｼｯｸM" panose="020B0600000000000000" pitchFamily="50" charset="-128"/>
                <a:cs typeface="Meiryo UI" panose="020B0604030504040204" pitchFamily="50" charset="-128"/>
              </a:rPr>
              <a:t>平成</a:t>
            </a:r>
            <a:r>
              <a:rPr lang="en-US" altLang="ja-JP" dirty="0">
                <a:effectLst/>
                <a:latin typeface="HGSｺﾞｼｯｸM" panose="020B0600000000000000" pitchFamily="50" charset="-128"/>
                <a:ea typeface="HGSｺﾞｼｯｸM" panose="020B0600000000000000" pitchFamily="50" charset="-128"/>
                <a:cs typeface="Meiryo UI" panose="020B0604030504040204" pitchFamily="50" charset="-128"/>
              </a:rPr>
              <a:t>23</a:t>
            </a:r>
            <a:r>
              <a:rPr lang="ja-JP" altLang="en-US" dirty="0">
                <a:effectLst/>
                <a:latin typeface="HGSｺﾞｼｯｸM" panose="020B0600000000000000" pitchFamily="50" charset="-128"/>
                <a:ea typeface="HGSｺﾞｼｯｸM" panose="020B0600000000000000" pitchFamily="50" charset="-128"/>
                <a:cs typeface="Meiryo UI" panose="020B0604030504040204" pitchFamily="50" charset="-128"/>
              </a:rPr>
              <a:t>年から概ね</a:t>
            </a:r>
            <a:r>
              <a:rPr lang="en-US" altLang="ja-JP" dirty="0">
                <a:effectLst/>
                <a:latin typeface="HGSｺﾞｼｯｸM" panose="020B0600000000000000" pitchFamily="50" charset="-128"/>
                <a:ea typeface="HGSｺﾞｼｯｸM" panose="020B0600000000000000" pitchFamily="50" charset="-128"/>
                <a:cs typeface="Meiryo UI" panose="020B0604030504040204" pitchFamily="50" charset="-128"/>
              </a:rPr>
              <a:t>20</a:t>
            </a:r>
            <a:r>
              <a:rPr lang="ja-JP" altLang="en-US" dirty="0">
                <a:effectLst/>
                <a:latin typeface="HGSｺﾞｼｯｸM" panose="020B0600000000000000" pitchFamily="50" charset="-128"/>
                <a:ea typeface="HGSｺﾞｼｯｸM" panose="020B0600000000000000" pitchFamily="50" charset="-128"/>
                <a:cs typeface="Meiryo UI" panose="020B0604030504040204" pitchFamily="50" charset="-128"/>
              </a:rPr>
              <a:t>年で幹線道路ネットワークを整備</a:t>
            </a:r>
            <a:endParaRPr lang="en-US" altLang="ja-JP" dirty="0">
              <a:effectLst/>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平成</a:t>
            </a:r>
            <a:r>
              <a:rPr lang="en-US" altLang="ja-JP"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43</a:t>
            </a:r>
            <a:r>
              <a:rPr lang="ja-JP" altLang="en-US"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年頃から大量更新時代に向け維持管理に投資をシフト</a:t>
            </a:r>
            <a:endParaRPr lang="en-US" altLang="ja-JP"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大阪府都市基盤施設長寿命化計画（</a:t>
            </a:r>
            <a:r>
              <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rPr>
              <a:t>H27.3</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711200" indent="-711200"/>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・予防保全を前提に長寿命化を基本（計画期間：</a:t>
            </a:r>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H27</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H36</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711200" indent="-711200"/>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現時点で更新すべき橋梁のみが更新対象</a:t>
            </a:r>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711200" indent="-711200"/>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・大幹線道路の維持管理、更新のあり方を検討</a:t>
            </a:r>
            <a:endParaRPr lang="en-US" altLang="ja-JP" sz="16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 name="正方形/長方形 2"/>
          <p:cNvSpPr/>
          <p:nvPr/>
        </p:nvSpPr>
        <p:spPr>
          <a:xfrm>
            <a:off x="5868144" y="6104329"/>
            <a:ext cx="2645276" cy="261610"/>
          </a:xfrm>
          <a:prstGeom prst="rect">
            <a:avLst/>
          </a:prstGeom>
        </p:spPr>
        <p:txBody>
          <a:bodyPr wrap="none">
            <a:spAutoFit/>
          </a:bodyPr>
          <a:lstStyle/>
          <a:p>
            <a:r>
              <a:rPr lang="ja-JP" altLang="ja-JP" sz="1100" dirty="0"/>
              <a:t>～</a:t>
            </a:r>
            <a:r>
              <a:rPr lang="ja-JP" altLang="en-US" sz="1100" dirty="0"/>
              <a:t>大阪府</a:t>
            </a:r>
            <a:r>
              <a:rPr lang="ja-JP" altLang="ja-JP" sz="1100" dirty="0"/>
              <a:t>都市整備中期計画（案）</a:t>
            </a:r>
            <a:r>
              <a:rPr lang="en-US" altLang="ja-JP" sz="1100" dirty="0"/>
              <a:t>H24.3</a:t>
            </a:r>
            <a:r>
              <a:rPr lang="ja-JP" altLang="ja-JP" sz="1100" dirty="0"/>
              <a:t>～</a:t>
            </a:r>
            <a:endParaRPr lang="ja-JP" altLang="en-US" sz="1100" dirty="0"/>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3</a:t>
            </a:fld>
            <a:endParaRPr kumimoji="1" lang="ja-JP" altLang="en-US"/>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3577665"/>
            <a:ext cx="6560370" cy="2587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13239968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１．更新計画の概要</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２）更新事業の考え方</a:t>
            </a: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8"/>
          <p:cNvSpPr>
            <a:spLocks noChangeArrowheads="1"/>
          </p:cNvSpPr>
          <p:nvPr/>
        </p:nvSpPr>
        <p:spPr bwMode="auto">
          <a:xfrm>
            <a:off x="900608" y="2162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テキスト ボックス 30"/>
          <p:cNvSpPr txBox="1"/>
          <p:nvPr/>
        </p:nvSpPr>
        <p:spPr>
          <a:xfrm>
            <a:off x="827584" y="1556792"/>
            <a:ext cx="8208912" cy="1938992"/>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耐用年数（</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60</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年を想定）を迎えた橋梁は、計画的な更新が理想</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限られた建設投資</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の中で、多額の費用を要する橋梁更新を計画的に実施することは、現時点では困難</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当面の間、予防保全による長寿命化を推進し、更新は必要最低限とし、</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インフラ整備に目途が付いた後に、計画的な更新に投資をシフト</a:t>
            </a:r>
            <a:endParaRPr lang="en-US" altLang="ja-JP"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4</a:t>
            </a:fld>
            <a:endParaRPr kumimoji="1" lang="ja-JP" altLang="en-US"/>
          </a:p>
        </p:txBody>
      </p:sp>
      <p:sp>
        <p:nvSpPr>
          <p:cNvPr id="14" name="下矢印 13"/>
          <p:cNvSpPr/>
          <p:nvPr/>
        </p:nvSpPr>
        <p:spPr>
          <a:xfrm>
            <a:off x="3725693" y="3555454"/>
            <a:ext cx="129614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1115616" y="4093770"/>
            <a:ext cx="7588560" cy="707886"/>
          </a:xfrm>
          <a:prstGeom prst="rect">
            <a:avLst/>
          </a:prstGeom>
          <a:noFill/>
          <a:ln w="38100" cmpd="thinThick">
            <a:solidFill>
              <a:schemeClr val="tx1"/>
            </a:solidFill>
          </a:ln>
        </p:spPr>
        <p:txBody>
          <a:bodyPr wrap="square" rtlCol="0">
            <a:spAutoFit/>
          </a:bodyPr>
          <a:lstStyle/>
          <a:p>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計画的更新においても、限られた予算内で既存施設を有効活用するため、対象</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橋梁の状況に応じた対策</a:t>
            </a:r>
            <a:r>
              <a:rPr lang="en-US" altLang="ja-JP" sz="2000" baseline="30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が前提</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8" name="テキスト ボックス 17"/>
          <p:cNvSpPr txBox="1"/>
          <p:nvPr/>
        </p:nvSpPr>
        <p:spPr>
          <a:xfrm>
            <a:off x="1231912" y="4885858"/>
            <a:ext cx="7588560" cy="1261884"/>
          </a:xfrm>
          <a:prstGeom prst="rect">
            <a:avLst/>
          </a:prstGeom>
          <a:noFill/>
          <a:ln w="38100" cmpd="thinThick">
            <a:noFill/>
          </a:ln>
        </p:spPr>
        <p:txBody>
          <a:bodyPr wrap="square" rtlCol="0">
            <a:spAutoFit/>
          </a:bodyPr>
          <a:lstStyle/>
          <a:p>
            <a:pPr marL="266700" indent="-266700"/>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上下部工の撤去再構築、上部工架け替え に加え、橋梁床版の打ち替え等の部分更新を想定。</a:t>
            </a:r>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534988" indent="-534988" defTabSz="773113">
              <a:tabLst>
                <a:tab pos="7173913" algn="l"/>
              </a:tabLst>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　 ⇒投資計画（予算）の観点からは、</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部分更新による対策が必要な橋梁</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の抽出の視点も重要</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0"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28162420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１．更新計画の概要</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３）更新判定における基本的考え方</a:t>
            </a: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8"/>
          <p:cNvSpPr>
            <a:spLocks noChangeArrowheads="1"/>
          </p:cNvSpPr>
          <p:nvPr/>
        </p:nvSpPr>
        <p:spPr bwMode="auto">
          <a:xfrm>
            <a:off x="900608" y="2162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10"/>
          <p:cNvSpPr>
            <a:spLocks noChangeArrowheads="1"/>
          </p:cNvSpPr>
          <p:nvPr/>
        </p:nvSpPr>
        <p:spPr bwMode="auto">
          <a:xfrm>
            <a:off x="900608" y="6038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テキスト ボックス 30"/>
          <p:cNvSpPr txBox="1"/>
          <p:nvPr/>
        </p:nvSpPr>
        <p:spPr>
          <a:xfrm>
            <a:off x="827584" y="1556792"/>
            <a:ext cx="7876593" cy="400110"/>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中期的視点　～概ね平成</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42</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年頃まで～</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5</a:t>
            </a:fld>
            <a:endParaRPr kumimoji="1" lang="ja-JP" altLang="en-US"/>
          </a:p>
        </p:txBody>
      </p:sp>
      <p:sp>
        <p:nvSpPr>
          <p:cNvPr id="22" name="テキスト ボックス 21"/>
          <p:cNvSpPr txBox="1"/>
          <p:nvPr/>
        </p:nvSpPr>
        <p:spPr>
          <a:xfrm>
            <a:off x="1115616" y="1916832"/>
            <a:ext cx="7272808" cy="707886"/>
          </a:xfrm>
          <a:prstGeom prst="rect">
            <a:avLst/>
          </a:prstGeom>
          <a:noFill/>
          <a:ln w="3175" cmpd="thinThick">
            <a:noFill/>
          </a:ln>
        </p:spPr>
        <p:txBody>
          <a:bodyPr wrap="square" rtlCol="0">
            <a:spAutoFit/>
          </a:bodyPr>
          <a:lstStyle/>
          <a:p>
            <a:pPr marL="457200" indent="-274638">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長寿命化計画に定める更新判定フローに基づき、</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現時点で更新すべき橋梁</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を抽出</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8" name="テキスト ボックス 17"/>
          <p:cNvSpPr txBox="1"/>
          <p:nvPr/>
        </p:nvSpPr>
        <p:spPr>
          <a:xfrm>
            <a:off x="827584" y="2852936"/>
            <a:ext cx="7876593" cy="400110"/>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中長期的視点　～概ね平成</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43</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年頃以降～</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9" name="テキスト ボックス 18"/>
          <p:cNvSpPr txBox="1"/>
          <p:nvPr/>
        </p:nvSpPr>
        <p:spPr>
          <a:xfrm>
            <a:off x="1115616" y="3205425"/>
            <a:ext cx="7272808" cy="707886"/>
          </a:xfrm>
          <a:prstGeom prst="rect">
            <a:avLst/>
          </a:prstGeom>
          <a:noFill/>
          <a:ln w="38100" cmpd="thinThick">
            <a:noFill/>
          </a:ln>
        </p:spPr>
        <p:txBody>
          <a:bodyPr wrap="square" rtlCol="0">
            <a:spAutoFit/>
          </a:bodyPr>
          <a:lstStyle/>
          <a:p>
            <a:pPr marL="457200" indent="-274638">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将来的な更新時期の集中による歳出集中を平準化するため、</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計画的に更新</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を実施</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3" name="下矢印 22"/>
          <p:cNvSpPr/>
          <p:nvPr/>
        </p:nvSpPr>
        <p:spPr>
          <a:xfrm>
            <a:off x="3725693" y="4149080"/>
            <a:ext cx="129614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115616" y="4725144"/>
            <a:ext cx="7272808" cy="1015663"/>
          </a:xfrm>
          <a:prstGeom prst="rect">
            <a:avLst/>
          </a:prstGeom>
          <a:noFill/>
          <a:ln w="38100" cmpd="thinThick">
            <a:solidFill>
              <a:schemeClr val="tx1"/>
            </a:solidFill>
          </a:ln>
        </p:spPr>
        <p:txBody>
          <a:bodyPr wrap="square" rtlCol="0">
            <a:spAutoFit/>
          </a:bodyPr>
          <a:lstStyle/>
          <a:p>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更新判定フローの検討にあたっては、</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534988" indent="-268288">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現時点で更新を検討すべき橋梁の抽出の視点　に加え</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534988" indent="-268288">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将来の計画的更新に備え</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優先順位付けの視点</a:t>
            </a:r>
            <a:r>
              <a:rPr lang="ja-JP" altLang="en-US" dirty="0"/>
              <a:t> 　</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が必要</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1"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587994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2" name="正方形/長方形 61"/>
          <p:cNvSpPr/>
          <p:nvPr/>
        </p:nvSpPr>
        <p:spPr>
          <a:xfrm>
            <a:off x="5123416" y="1586409"/>
            <a:ext cx="3978381" cy="4362871"/>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611560" y="1124744"/>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１）更新判定フロー における検討事項</a:t>
            </a:r>
          </a:p>
        </p:txBody>
      </p:sp>
      <p:pic>
        <p:nvPicPr>
          <p:cNvPr id="7" name="図 6"/>
          <p:cNvPicPr>
            <a:picLocks noChangeAspect="1"/>
          </p:cNvPicPr>
          <p:nvPr/>
        </p:nvPicPr>
        <p:blipFill>
          <a:blip r:embed="rId3"/>
          <a:stretch>
            <a:fillRect/>
          </a:stretch>
        </p:blipFill>
        <p:spPr>
          <a:xfrm>
            <a:off x="5123416" y="1501717"/>
            <a:ext cx="4061112" cy="5035954"/>
          </a:xfrm>
          <a:prstGeom prst="rect">
            <a:avLst/>
          </a:prstGeom>
        </p:spPr>
      </p:pic>
      <p:sp>
        <p:nvSpPr>
          <p:cNvPr id="3" name="スライド番号プレースホルダー 2"/>
          <p:cNvSpPr>
            <a:spLocks noGrp="1"/>
          </p:cNvSpPr>
          <p:nvPr>
            <p:ph type="sldNum" sz="quarter" idx="12"/>
          </p:nvPr>
        </p:nvSpPr>
        <p:spPr/>
        <p:txBody>
          <a:bodyPr/>
          <a:lstStyle/>
          <a:p>
            <a:fld id="{40F85341-AB73-4280-8395-A80C95690EE8}" type="slidenum">
              <a:rPr kumimoji="1" lang="ja-JP" altLang="en-US" smtClean="0"/>
              <a:t>6</a:t>
            </a:fld>
            <a:endParaRPr kumimoji="1" lang="ja-JP" altLang="en-US"/>
          </a:p>
        </p:txBody>
      </p:sp>
      <p:sp>
        <p:nvSpPr>
          <p:cNvPr id="6" name="テキスト ボックス 5"/>
          <p:cNvSpPr txBox="1"/>
          <p:nvPr/>
        </p:nvSpPr>
        <p:spPr>
          <a:xfrm>
            <a:off x="5669712" y="6124654"/>
            <a:ext cx="1384995" cy="184666"/>
          </a:xfrm>
          <a:prstGeom prst="rect">
            <a:avLst/>
          </a:prstGeom>
          <a:solidFill>
            <a:schemeClr val="bg1"/>
          </a:solidFill>
        </p:spPr>
        <p:txBody>
          <a:bodyPr wrap="none" lIns="0" tIns="0" rIns="0" bIns="0" rtlCol="0">
            <a:spAutoFit/>
          </a:bodyPr>
          <a:lstStyle/>
          <a:p>
            <a:r>
              <a:rPr lang="ja-JP" altLang="en-US" sz="1200" dirty="0"/>
              <a:t>更新</a:t>
            </a:r>
            <a:r>
              <a:rPr kumimoji="1" lang="ja-JP" altLang="en-US" sz="1200" dirty="0"/>
              <a:t>最終判定の実施</a:t>
            </a:r>
          </a:p>
        </p:txBody>
      </p:sp>
      <p:sp>
        <p:nvSpPr>
          <p:cNvPr id="16" name="テキスト ボックス 15"/>
          <p:cNvSpPr txBox="1"/>
          <p:nvPr/>
        </p:nvSpPr>
        <p:spPr>
          <a:xfrm>
            <a:off x="7960320" y="6124654"/>
            <a:ext cx="615553" cy="184666"/>
          </a:xfrm>
          <a:prstGeom prst="rect">
            <a:avLst/>
          </a:prstGeom>
          <a:solidFill>
            <a:schemeClr val="bg1"/>
          </a:solidFill>
        </p:spPr>
        <p:txBody>
          <a:bodyPr wrap="none" lIns="0" tIns="0" rIns="0" bIns="0" rtlCol="0">
            <a:spAutoFit/>
          </a:bodyPr>
          <a:lstStyle/>
          <a:p>
            <a:r>
              <a:rPr kumimoji="1" lang="ja-JP" altLang="en-US" sz="1200" dirty="0"/>
              <a:t>維持管理</a:t>
            </a:r>
          </a:p>
        </p:txBody>
      </p:sp>
      <p:sp>
        <p:nvSpPr>
          <p:cNvPr id="8" name="ひし形 7"/>
          <p:cNvSpPr/>
          <p:nvPr/>
        </p:nvSpPr>
        <p:spPr>
          <a:xfrm>
            <a:off x="7392450" y="5478808"/>
            <a:ext cx="1787884" cy="504056"/>
          </a:xfrm>
          <a:prstGeom prst="diamond">
            <a:avLst/>
          </a:prstGeom>
          <a:solidFill>
            <a:srgbClr val="FFFF00"/>
          </a:solidFill>
          <a:ln w="444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US" altLang="ja-JP" sz="1200" dirty="0">
                <a:solidFill>
                  <a:schemeClr val="tx1"/>
                </a:solidFill>
              </a:rPr>
              <a:t>h</a:t>
            </a:r>
            <a:r>
              <a:rPr kumimoji="1" lang="ja-JP" altLang="en-US" sz="1200" dirty="0">
                <a:solidFill>
                  <a:schemeClr val="tx1"/>
                </a:solidFill>
              </a:rPr>
              <a:t> 機能不足があるか</a:t>
            </a:r>
          </a:p>
        </p:txBody>
      </p:sp>
      <p:sp>
        <p:nvSpPr>
          <p:cNvPr id="19" name="テキスト ボックス 18"/>
          <p:cNvSpPr txBox="1"/>
          <p:nvPr/>
        </p:nvSpPr>
        <p:spPr>
          <a:xfrm>
            <a:off x="323528" y="2186861"/>
            <a:ext cx="4892030" cy="954107"/>
          </a:xfrm>
          <a:prstGeom prst="rect">
            <a:avLst/>
          </a:prstGeom>
          <a:noFill/>
        </p:spPr>
        <p:txBody>
          <a:bodyPr wrap="square" rtlCol="0">
            <a:spAutoFit/>
          </a:bodyPr>
          <a:lstStyle/>
          <a:p>
            <a:pPr marL="457200" indent="-457200">
              <a:buFont typeface="Wingdings" panose="05000000000000000000" pitchFamily="2" charset="2"/>
              <a:buChar char="Ø"/>
            </a:pP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h_</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機能不足を評価する指標の作成</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更新最終判定は、更新に加え予算影響の大きい部分更新を含むことを見える化</a:t>
            </a:r>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9" name="円/楕円 8"/>
          <p:cNvSpPr/>
          <p:nvPr/>
        </p:nvSpPr>
        <p:spPr>
          <a:xfrm>
            <a:off x="5220072" y="6044838"/>
            <a:ext cx="2232248" cy="336490"/>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1979712" y="3501008"/>
            <a:ext cx="129614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539552" y="4220489"/>
            <a:ext cx="4370344" cy="1600438"/>
          </a:xfrm>
          <a:prstGeom prst="rect">
            <a:avLst/>
          </a:prstGeom>
          <a:noFill/>
          <a:ln w="38100" cmpd="thinThick">
            <a:solidFill>
              <a:schemeClr val="tx1"/>
            </a:solidFill>
          </a:ln>
        </p:spPr>
        <p:txBody>
          <a:bodyPr wrap="square" rtlCol="0">
            <a:spAutoFit/>
          </a:bodyPr>
          <a:lstStyle/>
          <a:p>
            <a:r>
              <a:rPr lang="ja-JP" altLang="en-US" sz="2000" u="sng" dirty="0">
                <a:latin typeface="HGSｺﾞｼｯｸM" panose="020B0600000000000000" pitchFamily="50" charset="-128"/>
                <a:ea typeface="HGSｺﾞｼｯｸM" panose="020B0600000000000000" pitchFamily="50" charset="-128"/>
                <a:cs typeface="Meiryo UI" panose="020B0604030504040204" pitchFamily="50" charset="-128"/>
              </a:rPr>
              <a:t>検討事項</a:t>
            </a:r>
            <a:endParaRPr lang="en-US" altLang="ja-JP" sz="2000" u="sng"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534988" indent="-268288">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機能と性能の定義を整理</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266700"/>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※a</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g</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の指標と機能の関係を整理</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534988" indent="-268288">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定性的項目を含めた指標化</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534988" indent="-268288">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上記を踏まえたフローの見直し</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2"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1207330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２）機能不足の整理について（</a:t>
            </a:r>
            <a:r>
              <a:rPr lang="en-US" altLang="ja-JP" sz="2400" dirty="0">
                <a:latin typeface="HGSｺﾞｼｯｸM" panose="020B0600000000000000" pitchFamily="50" charset="-128"/>
                <a:ea typeface="HGSｺﾞｼｯｸM" panose="020B0600000000000000" pitchFamily="50" charset="-128"/>
              </a:rPr>
              <a:t>1/2</a:t>
            </a:r>
            <a:r>
              <a:rPr lang="ja-JP" altLang="en-US" sz="2400" dirty="0">
                <a:latin typeface="HGSｺﾞｼｯｸM" panose="020B0600000000000000" pitchFamily="50" charset="-128"/>
                <a:ea typeface="HGSｺﾞｼｯｸM" panose="020B0600000000000000" pitchFamily="50" charset="-128"/>
              </a:rPr>
              <a:t>）</a:t>
            </a:r>
          </a:p>
        </p:txBody>
      </p:sp>
      <p:sp>
        <p:nvSpPr>
          <p:cNvPr id="14" name="正方形/長方形 13"/>
          <p:cNvSpPr/>
          <p:nvPr/>
        </p:nvSpPr>
        <p:spPr>
          <a:xfrm>
            <a:off x="611560" y="1571308"/>
            <a:ext cx="8532440" cy="707886"/>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「機能不足」は、性能による評価を前提に次の通り定義付けを行い、「性能不足」及び「性能低下」の</a:t>
            </a:r>
            <a:r>
              <a:rPr lang="ja-JP" altLang="en-US" sz="2000" dirty="0">
                <a:effectLst>
                  <a:glow rad="342900">
                    <a:srgbClr val="FFFF00"/>
                  </a:glow>
                </a:effectLst>
                <a:latin typeface="HGSｺﾞｼｯｸM" panose="020B0600000000000000" pitchFamily="50" charset="-128"/>
                <a:ea typeface="HGSｺﾞｼｯｸM" panose="020B0600000000000000" pitchFamily="50" charset="-128"/>
                <a:cs typeface="Meiryo UI" panose="020B0604030504040204" pitchFamily="50" charset="-128"/>
              </a:rPr>
              <a:t>マトリクス</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により評価を行う。</a:t>
            </a:r>
          </a:p>
        </p:txBody>
      </p:sp>
      <p:sp>
        <p:nvSpPr>
          <p:cNvPr id="26" name="テキスト ボックス 2"/>
          <p:cNvSpPr txBox="1">
            <a:spLocks noChangeArrowheads="1"/>
          </p:cNvSpPr>
          <p:nvPr/>
        </p:nvSpPr>
        <p:spPr bwMode="auto">
          <a:xfrm>
            <a:off x="3687763" y="3260502"/>
            <a:ext cx="1028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7</a:t>
            </a:fld>
            <a:endParaRPr kumimoji="1" lang="ja-JP" altLang="en-US"/>
          </a:p>
        </p:txBody>
      </p:sp>
      <p:sp>
        <p:nvSpPr>
          <p:cNvPr id="9" name="正方形/長方形 8"/>
          <p:cNvSpPr/>
          <p:nvPr/>
        </p:nvSpPr>
        <p:spPr>
          <a:xfrm>
            <a:off x="611560" y="2289066"/>
            <a:ext cx="8532440" cy="707886"/>
          </a:xfrm>
          <a:prstGeom prst="rect">
            <a:avLst/>
          </a:prstGeom>
        </p:spPr>
        <p:txBody>
          <a:bodyPr wrap="square">
            <a:spAutoFit/>
          </a:bodyPr>
          <a:lstStyle/>
          <a:p>
            <a:r>
              <a:rPr lang="ja-JP" altLang="en-US" sz="2000" dirty="0">
                <a:latin typeface="HGSｺﾞｼｯｸM" panose="020B0600000000000000" pitchFamily="50" charset="-128"/>
                <a:ea typeface="HGSｺﾞｼｯｸM" panose="020B0600000000000000" pitchFamily="50" charset="-128"/>
              </a:rPr>
              <a:t>　■</a:t>
            </a:r>
            <a:r>
              <a:rPr lang="ja-JP" altLang="en-US" sz="2000" b="1" u="sng" dirty="0">
                <a:solidFill>
                  <a:srgbClr val="FF0000"/>
                </a:solidFill>
                <a:latin typeface="HGSｺﾞｼｯｸM" panose="020B0600000000000000" pitchFamily="50" charset="-128"/>
                <a:ea typeface="HGSｺﾞｼｯｸM" panose="020B0600000000000000" pitchFamily="50" charset="-128"/>
              </a:rPr>
              <a:t>性能不足</a:t>
            </a:r>
            <a:r>
              <a:rPr lang="ja-JP" altLang="en-US" sz="2000" dirty="0">
                <a:latin typeface="HGSｺﾞｼｯｸM" panose="020B0600000000000000" pitchFamily="50" charset="-128"/>
                <a:ea typeface="HGSｺﾞｼｯｸM" panose="020B0600000000000000" pitchFamily="50" charset="-128"/>
              </a:rPr>
              <a:t>：</a:t>
            </a:r>
            <a:r>
              <a:rPr lang="ja-JP" altLang="en-US" sz="2000" b="1" u="sng" dirty="0">
                <a:solidFill>
                  <a:srgbClr val="FF0000"/>
                </a:solidFill>
                <a:latin typeface="HGSｺﾞｼｯｸM" panose="020B0600000000000000" pitchFamily="50" charset="-128"/>
                <a:ea typeface="HGSｺﾞｼｯｸM" panose="020B0600000000000000" pitchFamily="50" charset="-128"/>
              </a:rPr>
              <a:t>適用基準等の原因</a:t>
            </a:r>
            <a:r>
              <a:rPr lang="ja-JP" altLang="en-US" sz="2000" dirty="0">
                <a:latin typeface="HGSｺﾞｼｯｸM" panose="020B0600000000000000" pitchFamily="50" charset="-128"/>
                <a:ea typeface="HGSｺﾞｼｯｸM" panose="020B0600000000000000" pitchFamily="50" charset="-128"/>
              </a:rPr>
              <a:t>により、必要な性能を満足しない</a:t>
            </a:r>
            <a:endParaRPr lang="en-US" altLang="ja-JP" sz="2000" dirty="0">
              <a:latin typeface="HGSｺﾞｼｯｸM" panose="020B0600000000000000" pitchFamily="50" charset="-128"/>
              <a:ea typeface="HGSｺﾞｼｯｸM" panose="020B0600000000000000" pitchFamily="50" charset="-128"/>
            </a:endParaRPr>
          </a:p>
          <a:p>
            <a:r>
              <a:rPr lang="ja-JP" altLang="en-US" sz="2000" dirty="0">
                <a:latin typeface="HGSｺﾞｼｯｸM" panose="020B0600000000000000" pitchFamily="50" charset="-128"/>
                <a:ea typeface="HGSｺﾞｼｯｸM" panose="020B0600000000000000" pitchFamily="50" charset="-128"/>
              </a:rPr>
              <a:t>　■</a:t>
            </a:r>
            <a:r>
              <a:rPr lang="ja-JP" altLang="en-US" sz="2000" b="1" u="sng" dirty="0">
                <a:solidFill>
                  <a:srgbClr val="FF0000"/>
                </a:solidFill>
                <a:latin typeface="HGSｺﾞｼｯｸM" panose="020B0600000000000000" pitchFamily="50" charset="-128"/>
                <a:ea typeface="HGSｺﾞｼｯｸM" panose="020B0600000000000000" pitchFamily="50" charset="-128"/>
              </a:rPr>
              <a:t>性能低下</a:t>
            </a:r>
            <a:r>
              <a:rPr lang="ja-JP" altLang="en-US" sz="2000" dirty="0">
                <a:latin typeface="HGSｺﾞｼｯｸM" panose="020B0600000000000000" pitchFamily="50" charset="-128"/>
                <a:ea typeface="HGSｺﾞｼｯｸM" panose="020B0600000000000000" pitchFamily="50" charset="-128"/>
              </a:rPr>
              <a:t>：</a:t>
            </a:r>
            <a:r>
              <a:rPr lang="ja-JP" altLang="en-US" sz="2000" b="1" u="sng" dirty="0">
                <a:solidFill>
                  <a:srgbClr val="FF0000"/>
                </a:solidFill>
                <a:latin typeface="HGSｺﾞｼｯｸM" panose="020B0600000000000000" pitchFamily="50" charset="-128"/>
                <a:ea typeface="HGSｺﾞｼｯｸM" panose="020B0600000000000000" pitchFamily="50" charset="-128"/>
              </a:rPr>
              <a:t>損傷等の原因</a:t>
            </a:r>
            <a:r>
              <a:rPr lang="ja-JP" altLang="en-US" sz="2000" dirty="0">
                <a:latin typeface="HGSｺﾞｼｯｸM" panose="020B0600000000000000" pitchFamily="50" charset="-128"/>
                <a:ea typeface="HGSｺﾞｼｯｸM" panose="020B0600000000000000" pitchFamily="50" charset="-128"/>
              </a:rPr>
              <a:t>により、必要な性能を満足しなくなる</a:t>
            </a:r>
            <a:endParaRPr lang="en-US" altLang="ja-JP" sz="2000" b="1" u="sng" dirty="0">
              <a:solidFill>
                <a:srgbClr val="FF0000"/>
              </a:solidFill>
              <a:latin typeface="HGSｺﾞｼｯｸM" panose="020B0600000000000000" pitchFamily="50" charset="-128"/>
              <a:ea typeface="HGSｺﾞｼｯｸM" panose="020B06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147587142"/>
              </p:ext>
            </p:extLst>
          </p:nvPr>
        </p:nvGraphicFramePr>
        <p:xfrm>
          <a:off x="827584" y="3020888"/>
          <a:ext cx="7907026" cy="3266440"/>
        </p:xfrm>
        <a:graphic>
          <a:graphicData uri="http://schemas.openxmlformats.org/drawingml/2006/table">
            <a:tbl>
              <a:tblPr firstRow="1" bandRow="1">
                <a:tableStyleId>{5C22544A-7EE6-4342-B048-85BDC9FD1C3A}</a:tableStyleId>
              </a:tblPr>
              <a:tblGrid>
                <a:gridCol w="1584175">
                  <a:extLst>
                    <a:ext uri="{9D8B030D-6E8A-4147-A177-3AD203B41FA5}">
                      <a16:colId xmlns:a16="http://schemas.microsoft.com/office/drawing/2014/main" xmlns="" val="20000"/>
                    </a:ext>
                  </a:extLst>
                </a:gridCol>
                <a:gridCol w="3598137">
                  <a:extLst>
                    <a:ext uri="{9D8B030D-6E8A-4147-A177-3AD203B41FA5}">
                      <a16:colId xmlns:a16="http://schemas.microsoft.com/office/drawing/2014/main" xmlns="" val="20001"/>
                    </a:ext>
                  </a:extLst>
                </a:gridCol>
                <a:gridCol w="2724714">
                  <a:extLst>
                    <a:ext uri="{9D8B030D-6E8A-4147-A177-3AD203B41FA5}">
                      <a16:colId xmlns:a16="http://schemas.microsoft.com/office/drawing/2014/main" xmlns="" val="20002"/>
                    </a:ext>
                  </a:extLst>
                </a:gridCol>
              </a:tblGrid>
              <a:tr h="370840">
                <a:tc>
                  <a:txBody>
                    <a:bodyPr/>
                    <a:lstStyle/>
                    <a:p>
                      <a:r>
                        <a:rPr kumimoji="1" lang="ja-JP" altLang="en-US" dirty="0"/>
                        <a:t>性能</a:t>
                      </a:r>
                    </a:p>
                  </a:txBody>
                  <a:tcPr/>
                </a:tc>
                <a:tc>
                  <a:txBody>
                    <a:bodyPr/>
                    <a:lstStyle/>
                    <a:p>
                      <a:r>
                        <a:rPr kumimoji="1" lang="ja-JP" altLang="en-US" dirty="0"/>
                        <a:t>性能不足（例）</a:t>
                      </a:r>
                    </a:p>
                  </a:txBody>
                  <a:tcPr/>
                </a:tc>
                <a:tc>
                  <a:txBody>
                    <a:bodyPr/>
                    <a:lstStyle/>
                    <a:p>
                      <a:r>
                        <a:rPr kumimoji="1" lang="ja-JP" altLang="en-US" dirty="0"/>
                        <a:t>性能低下（例）</a:t>
                      </a:r>
                    </a:p>
                  </a:txBody>
                  <a:tcPr/>
                </a:tc>
                <a:extLst>
                  <a:ext uri="{0D108BD9-81ED-4DB2-BD59-A6C34878D82A}">
                    <a16:rowId xmlns:a16="http://schemas.microsoft.com/office/drawing/2014/main" xmlns="" val="10000"/>
                  </a:ext>
                </a:extLst>
              </a:tr>
              <a:tr h="370840">
                <a:tc>
                  <a:txBody>
                    <a:bodyPr/>
                    <a:lstStyle/>
                    <a:p>
                      <a:r>
                        <a:rPr kumimoji="1" lang="ja-JP" altLang="en-US" sz="1600" dirty="0"/>
                        <a:t>安全性</a:t>
                      </a:r>
                    </a:p>
                  </a:txBody>
                  <a:tcPr/>
                </a:tc>
                <a:tc>
                  <a:txBody>
                    <a:bodyPr/>
                    <a:lstStyle/>
                    <a:p>
                      <a:r>
                        <a:rPr kumimoji="1" lang="ja-JP" altLang="en-US" sz="1600" dirty="0"/>
                        <a:t>耐荷力に対して現行の基準を満足しないもの</a:t>
                      </a:r>
                    </a:p>
                  </a:txBody>
                  <a:tcPr/>
                </a:tc>
                <a:tc>
                  <a:txBody>
                    <a:bodyPr/>
                    <a:lstStyle/>
                    <a:p>
                      <a:r>
                        <a:rPr kumimoji="1" lang="ja-JP" altLang="en-US" sz="1600" dirty="0"/>
                        <a:t>劣化による耐荷力の低下</a:t>
                      </a:r>
                    </a:p>
                  </a:txBody>
                  <a:tcPr/>
                </a:tc>
                <a:extLst>
                  <a:ext uri="{0D108BD9-81ED-4DB2-BD59-A6C34878D82A}">
                    <a16:rowId xmlns:a16="http://schemas.microsoft.com/office/drawing/2014/main" xmlns="" val="10001"/>
                  </a:ext>
                </a:extLst>
              </a:tr>
              <a:tr h="370840">
                <a:tc>
                  <a:txBody>
                    <a:bodyPr/>
                    <a:lstStyle/>
                    <a:p>
                      <a:r>
                        <a:rPr kumimoji="1" lang="ja-JP" altLang="en-US" sz="1600" dirty="0"/>
                        <a:t>使用性</a:t>
                      </a:r>
                    </a:p>
                  </a:txBody>
                  <a:tcPr/>
                </a:tc>
                <a:tc>
                  <a:txBody>
                    <a:bodyPr/>
                    <a:lstStyle/>
                    <a:p>
                      <a:r>
                        <a:rPr kumimoji="1" lang="ja-JP" altLang="en-US" sz="1600" dirty="0"/>
                        <a:t>河川阻害、交通ボトルネックなど</a:t>
                      </a:r>
                    </a:p>
                  </a:txBody>
                  <a:tcPr/>
                </a:tc>
                <a:tc>
                  <a:txBody>
                    <a:bodyPr/>
                    <a:lstStyle/>
                    <a:p>
                      <a:pPr algn="l"/>
                      <a:r>
                        <a:rPr kumimoji="1" lang="ja-JP" altLang="en-US" sz="1600"/>
                        <a:t>橋梁のたわみ、維持管理性など</a:t>
                      </a:r>
                      <a:endParaRPr kumimoji="1" lang="ja-JP" altLang="en-US" sz="1600" dirty="0"/>
                    </a:p>
                  </a:txBody>
                  <a:tcPr/>
                </a:tc>
                <a:extLst>
                  <a:ext uri="{0D108BD9-81ED-4DB2-BD59-A6C34878D82A}">
                    <a16:rowId xmlns:a16="http://schemas.microsoft.com/office/drawing/2014/main" xmlns="" val="10002"/>
                  </a:ext>
                </a:extLst>
              </a:tr>
              <a:tr h="370840">
                <a:tc>
                  <a:txBody>
                    <a:bodyPr/>
                    <a:lstStyle/>
                    <a:p>
                      <a:r>
                        <a:rPr kumimoji="1" lang="ja-JP" altLang="en-US" sz="1600" dirty="0"/>
                        <a:t>復旧性</a:t>
                      </a:r>
                    </a:p>
                  </a:txBody>
                  <a:tcPr/>
                </a:tc>
                <a:tc>
                  <a:txBody>
                    <a:bodyPr/>
                    <a:lstStyle/>
                    <a:p>
                      <a:r>
                        <a:rPr kumimoji="1" lang="ja-JP" altLang="en-US" sz="1600" dirty="0"/>
                        <a:t>構造及び形状により復旧が困難なもの</a:t>
                      </a:r>
                    </a:p>
                  </a:txBody>
                  <a:tcPr/>
                </a:tc>
                <a:tc>
                  <a:txBody>
                    <a:bodyPr/>
                    <a:lstStyle/>
                    <a:p>
                      <a:r>
                        <a:rPr kumimoji="1" lang="ja-JP" altLang="en-US" sz="1600" dirty="0"/>
                        <a:t>劣化要因が除去できない損傷</a:t>
                      </a:r>
                    </a:p>
                  </a:txBody>
                  <a:tcPr/>
                </a:tc>
                <a:extLst>
                  <a:ext uri="{0D108BD9-81ED-4DB2-BD59-A6C34878D82A}">
                    <a16:rowId xmlns:a16="http://schemas.microsoft.com/office/drawing/2014/main" xmlns="" val="10003"/>
                  </a:ext>
                </a:extLst>
              </a:tr>
              <a:tr h="370840">
                <a:tc>
                  <a:txBody>
                    <a:bodyPr/>
                    <a:lstStyle/>
                    <a:p>
                      <a:r>
                        <a:rPr kumimoji="1" lang="ja-JP" altLang="en-US" sz="1600" dirty="0"/>
                        <a:t>第三者影響度</a:t>
                      </a:r>
                    </a:p>
                  </a:txBody>
                  <a:tcPr/>
                </a:tc>
                <a:tc>
                  <a:txBody>
                    <a:bodyPr/>
                    <a:lstStyle/>
                    <a:p>
                      <a:r>
                        <a:rPr kumimoji="1" lang="ja-JP" altLang="en-US" sz="1600" dirty="0"/>
                        <a:t>耐震性・河川阻害など</a:t>
                      </a:r>
                      <a:endParaRPr kumimoji="1" lang="en-US" altLang="ja-JP" sz="1600" dirty="0"/>
                    </a:p>
                  </a:txBody>
                  <a:tcPr/>
                </a:tc>
                <a:tc>
                  <a:txBody>
                    <a:bodyPr/>
                    <a:lstStyle/>
                    <a:p>
                      <a:pPr algn="l"/>
                      <a:r>
                        <a:rPr kumimoji="1" lang="ja-JP" altLang="en-US" sz="1600" dirty="0"/>
                        <a:t>コンクリートの剥離による落下など</a:t>
                      </a:r>
                    </a:p>
                  </a:txBody>
                  <a:tcPr/>
                </a:tc>
                <a:extLst>
                  <a:ext uri="{0D108BD9-81ED-4DB2-BD59-A6C34878D82A}">
                    <a16:rowId xmlns:a16="http://schemas.microsoft.com/office/drawing/2014/main" xmlns="" val="10004"/>
                  </a:ext>
                </a:extLst>
              </a:tr>
              <a:tr h="370840">
                <a:tc>
                  <a:txBody>
                    <a:bodyPr/>
                    <a:lstStyle/>
                    <a:p>
                      <a:r>
                        <a:rPr kumimoji="1" lang="ja-JP" altLang="en-US" sz="1600" dirty="0"/>
                        <a:t>耐久性</a:t>
                      </a:r>
                    </a:p>
                  </a:txBody>
                  <a:tcPr/>
                </a:tc>
                <a:tc>
                  <a:txBody>
                    <a:bodyPr/>
                    <a:lstStyle/>
                    <a:p>
                      <a:r>
                        <a:rPr kumimoji="1" lang="ja-JP" altLang="en-US" sz="1600" dirty="0"/>
                        <a:t>適用基準や構造細目などが、現行基準で求められる耐久性を満足しないもの</a:t>
                      </a:r>
                    </a:p>
                  </a:txBody>
                  <a:tcPr/>
                </a:tc>
                <a:tc>
                  <a:txBody>
                    <a:bodyPr/>
                    <a:lstStyle/>
                    <a:p>
                      <a:r>
                        <a:rPr kumimoji="1" lang="ja-JP" altLang="en-US" sz="1600" dirty="0"/>
                        <a:t>疲労や塩害の影響など</a:t>
                      </a:r>
                    </a:p>
                  </a:txBody>
                  <a:tcPr/>
                </a:tc>
                <a:extLst>
                  <a:ext uri="{0D108BD9-81ED-4DB2-BD59-A6C34878D82A}">
                    <a16:rowId xmlns:a16="http://schemas.microsoft.com/office/drawing/2014/main" xmlns="" val="10005"/>
                  </a:ext>
                </a:extLst>
              </a:tr>
            </a:tbl>
          </a:graphicData>
        </a:graphic>
      </p:graphicFrame>
      <p:sp>
        <p:nvSpPr>
          <p:cNvPr id="12"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28545961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508104" y="5902216"/>
            <a:ext cx="2016224" cy="671321"/>
          </a:xfrm>
          <a:prstGeom prst="rect">
            <a:avLst/>
          </a:prstGeom>
          <a:solidFill>
            <a:srgbClr val="FFFF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8</a:t>
            </a:fld>
            <a:endParaRPr kumimoji="1" lang="ja-JP" altLang="en-US"/>
          </a:p>
        </p:txBody>
      </p:sp>
      <p:sp>
        <p:nvSpPr>
          <p:cNvPr id="13" name="正方形/長方形 12"/>
          <p:cNvSpPr/>
          <p:nvPr/>
        </p:nvSpPr>
        <p:spPr>
          <a:xfrm>
            <a:off x="395537" y="1568986"/>
            <a:ext cx="8640960" cy="707886"/>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「機能不足はあるか」は、「性能評価マトリクスによる評価」に修正</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「更新最終判定の実施」項目に、部分更新等具体的対策 を記載</a:t>
            </a:r>
          </a:p>
        </p:txBody>
      </p:sp>
      <p:sp>
        <p:nvSpPr>
          <p:cNvPr id="9" name="テキスト ボックス 8"/>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３）更新判定フローの見直し</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7028" y="2201101"/>
            <a:ext cx="3877287" cy="4517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図 7"/>
          <p:cNvPicPr>
            <a:picLocks noChangeAspect="1"/>
          </p:cNvPicPr>
          <p:nvPr/>
        </p:nvPicPr>
        <p:blipFill>
          <a:blip r:embed="rId4"/>
          <a:stretch>
            <a:fillRect/>
          </a:stretch>
        </p:blipFill>
        <p:spPr>
          <a:xfrm>
            <a:off x="971600" y="2204864"/>
            <a:ext cx="4061112" cy="4104456"/>
          </a:xfrm>
          <a:prstGeom prst="rect">
            <a:avLst/>
          </a:prstGeom>
        </p:spPr>
      </p:pic>
      <p:sp>
        <p:nvSpPr>
          <p:cNvPr id="3" name="右矢印 2"/>
          <p:cNvSpPr/>
          <p:nvPr/>
        </p:nvSpPr>
        <p:spPr>
          <a:xfrm>
            <a:off x="4541281" y="3427366"/>
            <a:ext cx="460712" cy="13124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ひし形 13"/>
          <p:cNvSpPr/>
          <p:nvPr/>
        </p:nvSpPr>
        <p:spPr>
          <a:xfrm>
            <a:off x="7253505" y="5372686"/>
            <a:ext cx="1841047" cy="519044"/>
          </a:xfrm>
          <a:prstGeom prst="diamond">
            <a:avLst/>
          </a:prstGeom>
          <a:solidFill>
            <a:srgbClr val="FFFF00"/>
          </a:solidFill>
          <a:ln w="2857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US" altLang="ja-JP" sz="1200" dirty="0">
                <a:solidFill>
                  <a:schemeClr val="tx1"/>
                </a:solidFill>
              </a:rPr>
              <a:t>h</a:t>
            </a:r>
            <a:r>
              <a:rPr kumimoji="1" lang="ja-JP" altLang="en-US" sz="1200" dirty="0">
                <a:solidFill>
                  <a:schemeClr val="tx1"/>
                </a:solidFill>
              </a:rPr>
              <a:t> </a:t>
            </a:r>
            <a:r>
              <a:rPr lang="ja-JP" altLang="en-US" sz="1200" dirty="0">
                <a:solidFill>
                  <a:schemeClr val="tx1"/>
                </a:solidFill>
              </a:rPr>
              <a:t>性能ﾏﾄﾘｸｽによる評価</a:t>
            </a:r>
            <a:endParaRPr kumimoji="1" lang="ja-JP" altLang="en-US" sz="1200" dirty="0">
              <a:solidFill>
                <a:schemeClr val="tx1"/>
              </a:solidFill>
            </a:endParaRPr>
          </a:p>
        </p:txBody>
      </p:sp>
      <p:sp>
        <p:nvSpPr>
          <p:cNvPr id="15"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
        <p:nvSpPr>
          <p:cNvPr id="7" name="テキスト ボックス 6"/>
          <p:cNvSpPr txBox="1"/>
          <p:nvPr/>
        </p:nvSpPr>
        <p:spPr>
          <a:xfrm>
            <a:off x="1509916" y="5934472"/>
            <a:ext cx="1261884" cy="230832"/>
          </a:xfrm>
          <a:prstGeom prst="rect">
            <a:avLst/>
          </a:prstGeom>
          <a:noFill/>
        </p:spPr>
        <p:txBody>
          <a:bodyPr wrap="none" rtlCol="0">
            <a:spAutoFit/>
          </a:bodyPr>
          <a:lstStyle/>
          <a:p>
            <a:r>
              <a:rPr kumimoji="1" lang="ja-JP" altLang="en-US" sz="900" b="1" dirty="0"/>
              <a:t>更新最終判定の実施</a:t>
            </a:r>
          </a:p>
        </p:txBody>
      </p:sp>
    </p:spTree>
    <p:extLst>
      <p:ext uri="{BB962C8B-B14F-4D97-AF65-F5344CB8AC3E}">
        <p14:creationId xmlns:p14="http://schemas.microsoft.com/office/powerpoint/2010/main" val="25663682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２．前回までの検討内容</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４）指標の設定と評価について</a:t>
            </a:r>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9</a:t>
            </a:fld>
            <a:endParaRPr kumimoji="1" lang="ja-JP" altLang="en-US"/>
          </a:p>
        </p:txBody>
      </p:sp>
      <p:sp>
        <p:nvSpPr>
          <p:cNvPr id="13" name="正方形/長方形 12"/>
          <p:cNvSpPr/>
          <p:nvPr/>
        </p:nvSpPr>
        <p:spPr>
          <a:xfrm>
            <a:off x="611560" y="1571308"/>
            <a:ext cx="8532440" cy="707886"/>
          </a:xfrm>
          <a:prstGeom prst="rect">
            <a:avLst/>
          </a:prstGeom>
          <a:noFill/>
        </p:spPr>
        <p:txBody>
          <a:bodyPr wrap="square" rtlCol="0">
            <a:spAutoFit/>
          </a:bodyPr>
          <a:lstStyle/>
          <a:p>
            <a:pPr marL="457200" indent="-457200">
              <a:buFont typeface="Wingdings" panose="05000000000000000000" pitchFamily="2" charset="2"/>
              <a:buChar char="Ø"/>
            </a:pP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性能低下</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性能不足</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に関する指標を設定</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定性的項目は、状態に応じた数値化により評価（指標として扱う）</a:t>
            </a:r>
          </a:p>
        </p:txBody>
      </p:sp>
      <p:graphicFrame>
        <p:nvGraphicFramePr>
          <p:cNvPr id="8" name="表 7"/>
          <p:cNvGraphicFramePr>
            <a:graphicFrameLocks noGrp="1"/>
          </p:cNvGraphicFramePr>
          <p:nvPr>
            <p:extLst>
              <p:ext uri="{D42A27DB-BD31-4B8C-83A1-F6EECF244321}">
                <p14:modId xmlns:p14="http://schemas.microsoft.com/office/powerpoint/2010/main" val="2405548198"/>
              </p:ext>
            </p:extLst>
          </p:nvPr>
        </p:nvGraphicFramePr>
        <p:xfrm>
          <a:off x="1043608" y="2476581"/>
          <a:ext cx="7272808" cy="2900352"/>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xmlns="" val="20000"/>
                    </a:ext>
                  </a:extLst>
                </a:gridCol>
                <a:gridCol w="6120680">
                  <a:extLst>
                    <a:ext uri="{9D8B030D-6E8A-4147-A177-3AD203B41FA5}">
                      <a16:colId xmlns:a16="http://schemas.microsoft.com/office/drawing/2014/main" xmlns="" val="20001"/>
                    </a:ext>
                  </a:extLst>
                </a:gridCol>
              </a:tblGrid>
              <a:tr h="540064">
                <a:tc>
                  <a:txBody>
                    <a:bodyPr/>
                    <a:lstStyle/>
                    <a:p>
                      <a:pPr algn="ctr"/>
                      <a:r>
                        <a:rPr kumimoji="1" lang="ja-JP" altLang="en-US" dirty="0"/>
                        <a:t>評価</a:t>
                      </a:r>
                    </a:p>
                  </a:txBody>
                  <a:tcPr anchor="ctr"/>
                </a:tc>
                <a:tc>
                  <a:txBody>
                    <a:bodyPr/>
                    <a:lstStyle/>
                    <a:p>
                      <a:pPr algn="ctr"/>
                      <a:r>
                        <a:rPr kumimoji="1" lang="ja-JP" altLang="en-US" dirty="0"/>
                        <a:t>内　　　　　容</a:t>
                      </a:r>
                    </a:p>
                  </a:txBody>
                  <a:tcPr anchor="ctr"/>
                </a:tc>
                <a:extLst>
                  <a:ext uri="{0D108BD9-81ED-4DB2-BD59-A6C34878D82A}">
                    <a16:rowId xmlns:a16="http://schemas.microsoft.com/office/drawing/2014/main" xmlns="" val="10000"/>
                  </a:ext>
                </a:extLst>
              </a:tr>
              <a:tr h="540064">
                <a:tc>
                  <a:txBody>
                    <a:bodyPr/>
                    <a:lstStyle/>
                    <a:p>
                      <a:pPr algn="ctr"/>
                      <a:r>
                        <a:rPr kumimoji="1" lang="en-US" altLang="ja-JP" dirty="0"/>
                        <a:t>0</a:t>
                      </a:r>
                    </a:p>
                  </a:txBody>
                  <a:tcPr anchor="ctr"/>
                </a:tc>
                <a:tc>
                  <a:txBody>
                    <a:bodyPr/>
                    <a:lstStyle/>
                    <a:p>
                      <a:r>
                        <a:rPr kumimoji="1" lang="ja-JP" altLang="en-US" dirty="0"/>
                        <a:t>問題なし</a:t>
                      </a:r>
                    </a:p>
                  </a:txBody>
                  <a:tcPr anchor="ctr"/>
                </a:tc>
                <a:extLst>
                  <a:ext uri="{0D108BD9-81ED-4DB2-BD59-A6C34878D82A}">
                    <a16:rowId xmlns:a16="http://schemas.microsoft.com/office/drawing/2014/main" xmlns="" val="10001"/>
                  </a:ext>
                </a:extLst>
              </a:tr>
              <a:tr h="540064">
                <a:tc>
                  <a:txBody>
                    <a:bodyPr/>
                    <a:lstStyle/>
                    <a:p>
                      <a:pPr algn="ctr"/>
                      <a:r>
                        <a:rPr kumimoji="1" lang="en-US" altLang="ja-JP" dirty="0"/>
                        <a:t>Ⅰ</a:t>
                      </a:r>
                      <a:endParaRPr kumimoji="1" lang="ja-JP" altLang="en-US" dirty="0"/>
                    </a:p>
                  </a:txBody>
                  <a:tcPr anchor="ctr"/>
                </a:tc>
                <a:tc>
                  <a:txBody>
                    <a:bodyPr/>
                    <a:lstStyle/>
                    <a:p>
                      <a:r>
                        <a:rPr kumimoji="1" lang="ja-JP" altLang="en-US" dirty="0"/>
                        <a:t>性能不足の潜在、性能低下が懸念されるが顕在化してない状態。潜在性を有するフラグとしても活用</a:t>
                      </a:r>
                    </a:p>
                  </a:txBody>
                  <a:tcPr anchor="ctr"/>
                </a:tc>
                <a:extLst>
                  <a:ext uri="{0D108BD9-81ED-4DB2-BD59-A6C34878D82A}">
                    <a16:rowId xmlns:a16="http://schemas.microsoft.com/office/drawing/2014/main" xmlns="" val="10002"/>
                  </a:ext>
                </a:extLst>
              </a:tr>
              <a:tr h="540064">
                <a:tc>
                  <a:txBody>
                    <a:bodyPr/>
                    <a:lstStyle/>
                    <a:p>
                      <a:pPr algn="ctr"/>
                      <a:r>
                        <a:rPr kumimoji="1" lang="en-US" altLang="ja-JP" dirty="0"/>
                        <a:t>Ⅱ</a:t>
                      </a:r>
                      <a:endParaRPr kumimoji="1" lang="ja-JP" altLang="en-US" dirty="0"/>
                    </a:p>
                  </a:txBody>
                  <a:tcPr anchor="ctr"/>
                </a:tc>
                <a:tc>
                  <a:txBody>
                    <a:bodyPr/>
                    <a:lstStyle/>
                    <a:p>
                      <a:r>
                        <a:rPr kumimoji="1" lang="ja-JP" altLang="en-US" dirty="0"/>
                        <a:t>他の指標による評価とあわせて、複合的な要因で更新の検討を行うべき状態</a:t>
                      </a:r>
                    </a:p>
                  </a:txBody>
                  <a:tcPr anchor="ctr"/>
                </a:tc>
                <a:extLst>
                  <a:ext uri="{0D108BD9-81ED-4DB2-BD59-A6C34878D82A}">
                    <a16:rowId xmlns:a16="http://schemas.microsoft.com/office/drawing/2014/main" xmlns="" val="10003"/>
                  </a:ext>
                </a:extLst>
              </a:tr>
              <a:tr h="540064">
                <a:tc>
                  <a:txBody>
                    <a:bodyPr/>
                    <a:lstStyle/>
                    <a:p>
                      <a:pPr algn="ctr"/>
                      <a:r>
                        <a:rPr kumimoji="1" lang="en-US" altLang="ja-JP" dirty="0"/>
                        <a:t>Ⅲ</a:t>
                      </a:r>
                      <a:endParaRPr kumimoji="1" lang="ja-JP" altLang="en-US" dirty="0"/>
                    </a:p>
                  </a:txBody>
                  <a:tcPr anchor="ctr"/>
                </a:tc>
                <a:tc>
                  <a:txBody>
                    <a:bodyPr/>
                    <a:lstStyle/>
                    <a:p>
                      <a:r>
                        <a:rPr kumimoji="1" lang="ja-JP" altLang="en-US" dirty="0"/>
                        <a:t>更新を検討すべき状態</a:t>
                      </a:r>
                    </a:p>
                  </a:txBody>
                  <a:tcPr anchor="ctr"/>
                </a:tc>
                <a:extLst>
                  <a:ext uri="{0D108BD9-81ED-4DB2-BD59-A6C34878D82A}">
                    <a16:rowId xmlns:a16="http://schemas.microsoft.com/office/drawing/2014/main" xmlns="" val="10004"/>
                  </a:ext>
                </a:extLst>
              </a:tr>
            </a:tbl>
          </a:graphicData>
        </a:graphic>
      </p:graphicFrame>
      <p:sp>
        <p:nvSpPr>
          <p:cNvPr id="10" name="フッター プレースホルダー 2"/>
          <p:cNvSpPr>
            <a:spLocks noGrp="1"/>
          </p:cNvSpPr>
          <p:nvPr>
            <p:ph type="ftr" sz="quarter" idx="11"/>
          </p:nvPr>
        </p:nvSpPr>
        <p:spPr>
          <a:xfrm>
            <a:off x="5148064" y="6396567"/>
            <a:ext cx="3505200" cy="365760"/>
          </a:xfrm>
        </p:spPr>
        <p:txBody>
          <a:bodyPr/>
          <a:lstStyle/>
          <a:p>
            <a:r>
              <a:rPr kumimoji="1" lang="ja-JP" altLang="en-US" dirty="0"/>
              <a:t>資料１－１</a:t>
            </a:r>
          </a:p>
        </p:txBody>
      </p:sp>
    </p:spTree>
    <p:extLst>
      <p:ext uri="{BB962C8B-B14F-4D97-AF65-F5344CB8AC3E}">
        <p14:creationId xmlns:p14="http://schemas.microsoft.com/office/powerpoint/2010/main" val="34468226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B3B9D94-CC92-43D1-B412-92D2E5818AAF}"/>
</file>

<file path=customXml/itemProps2.xml><?xml version="1.0" encoding="utf-8"?>
<ds:datastoreItem xmlns:ds="http://schemas.openxmlformats.org/officeDocument/2006/customXml" ds:itemID="{FB0B886C-C076-4C8E-9B7B-06C886A98888}"/>
</file>

<file path=customXml/itemProps3.xml><?xml version="1.0" encoding="utf-8"?>
<ds:datastoreItem xmlns:ds="http://schemas.openxmlformats.org/officeDocument/2006/customXml" ds:itemID="{24EE6505-36C8-4962-9BC4-4184032FD405}"/>
</file>

<file path=docProps/app.xml><?xml version="1.0" encoding="utf-8"?>
<Properties xmlns="http://schemas.openxmlformats.org/officeDocument/2006/extended-properties" xmlns:vt="http://schemas.openxmlformats.org/officeDocument/2006/docPropsVTypes">
  <Template>Origin</Template>
  <TotalTime>13394</TotalTime>
  <Words>3754</Words>
  <Application>Microsoft Office PowerPoint</Application>
  <PresentationFormat>画面に合わせる (4:3)</PresentationFormat>
  <Paragraphs>568</Paragraphs>
  <Slides>22</Slides>
  <Notes>22</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アース</vt:lpstr>
      <vt:lpstr>橋梁更新判定フローによる更新すべき施設の抽出について　　　　　</vt:lpstr>
      <vt:lpstr>PowerPoint プレゼンテーション</vt:lpstr>
      <vt:lpstr>１．更新計画の概要</vt:lpstr>
      <vt:lpstr>１．更新計画の概要</vt:lpstr>
      <vt:lpstr>１．更新計画の概要</vt:lpstr>
      <vt:lpstr>２．前回までの検討内容</vt:lpstr>
      <vt:lpstr>２．前回までの検討内容</vt:lpstr>
      <vt:lpstr>２．前回までの検討内容</vt:lpstr>
      <vt:lpstr>２．前回までの検討内容</vt:lpstr>
      <vt:lpstr>２．前回までの検討内容</vt:lpstr>
      <vt:lpstr>２．前回までの検討内容</vt:lpstr>
      <vt:lpstr>２．前回までの検討内容</vt:lpstr>
      <vt:lpstr>２．前回までの検討内容</vt:lpstr>
      <vt:lpstr>２．前回までの検討内容</vt:lpstr>
      <vt:lpstr>２．前回までの検討内容</vt:lpstr>
      <vt:lpstr>２．前回までの検討内容</vt:lpstr>
      <vt:lpstr>２．前回までの検討内容</vt:lpstr>
      <vt:lpstr>３．前回の審議会でのご意見</vt:lpstr>
      <vt:lpstr>４．今年度の検討内容</vt:lpstr>
      <vt:lpstr>４．今年度の検討内容</vt:lpstr>
      <vt:lpstr>４．今年度の検討内容</vt:lpstr>
      <vt:lpstr>５．まとめ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大阪府都市基盤施設長寿命化計画（概要版）</dc:title>
  <dc:creator>HOSTNAME</dc:creator>
  <cp:lastModifiedBy>HOSTNAME</cp:lastModifiedBy>
  <cp:revision>509</cp:revision>
  <cp:lastPrinted>2016-08-02T04:17:05Z</cp:lastPrinted>
  <dcterms:created xsi:type="dcterms:W3CDTF">2015-11-17T02:43:53Z</dcterms:created>
  <dcterms:modified xsi:type="dcterms:W3CDTF">2016-08-02T04:17:18Z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