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458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9" autoAdjust="0"/>
    <p:restoredTop sz="98763" autoAdjust="0"/>
  </p:normalViewPr>
  <p:slideViewPr>
    <p:cSldViewPr>
      <p:cViewPr>
        <p:scale>
          <a:sx n="100" d="100"/>
          <a:sy n="100" d="100"/>
        </p:scale>
        <p:origin x="-21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2" y="157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669BCD-B990-4A90-82E4-D6DCA0B691C3}" type="datetimeFigureOut">
              <a:rPr kumimoji="1" lang="ja-JP" altLang="en-US" smtClean="0"/>
              <a:t>2017/11/4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9D8128-0D49-4FB7-BD1C-395F2D4B6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351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D8128-0D49-4FB7-BD1C-395F2D4B64D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614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D46B-C50D-4FF8-8DE9-350ED691B94E}" type="datetime1">
              <a:rPr kumimoji="1" lang="ja-JP" altLang="en-US" smtClean="0"/>
              <a:t>2017/11/4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166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89890-415C-4496-B3FD-4CE701ABCE3F}" type="datetime1">
              <a:rPr kumimoji="1" lang="ja-JP" altLang="en-US" smtClean="0"/>
              <a:t>2017/11/4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316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C03C9-23F1-4F70-9334-062A06BDA75E}" type="datetime1">
              <a:rPr kumimoji="1" lang="ja-JP" altLang="en-US" smtClean="0"/>
              <a:t>2017/11/4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682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3F732-C2AC-49AB-903C-A4670359364A}" type="datetime1">
              <a:rPr kumimoji="1" lang="ja-JP" altLang="en-US" smtClean="0"/>
              <a:t>2017/11/4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152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6223B-8829-4160-8A8F-C1ED84AF7BC1}" type="datetime1">
              <a:rPr kumimoji="1" lang="ja-JP" altLang="en-US" smtClean="0"/>
              <a:t>2017/11/4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5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28D09-089A-420B-AB7B-960F25F0B439}" type="datetime1">
              <a:rPr kumimoji="1" lang="ja-JP" altLang="en-US" smtClean="0"/>
              <a:t>2017/11/4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9609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3D46-14EE-48CF-A9D3-FC4AF167C24F}" type="datetime1">
              <a:rPr kumimoji="1" lang="ja-JP" altLang="en-US" smtClean="0"/>
              <a:t>2017/11/4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6333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2097-C017-4225-AC58-F51BED61BC65}" type="datetime1">
              <a:rPr kumimoji="1" lang="ja-JP" altLang="en-US" smtClean="0"/>
              <a:t>2017/11/4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7494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94B06-3250-42F3-BFA6-5ADA478ED7DD}" type="datetime1">
              <a:rPr kumimoji="1" lang="ja-JP" altLang="en-US" smtClean="0"/>
              <a:t>2017/11/4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963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4E6ED-5526-4728-A8B5-A3D136D5DAF8}" type="datetime1">
              <a:rPr kumimoji="1" lang="ja-JP" altLang="en-US" smtClean="0"/>
              <a:t>2017/11/4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04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80E6-74B6-4CF2-B2E7-90F0B6867BDE}" type="datetime1">
              <a:rPr kumimoji="1" lang="ja-JP" altLang="en-US" smtClean="0"/>
              <a:t>2017/11/4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04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52371-805D-47B2-B45B-70FD2353660B}" type="datetime1">
              <a:rPr kumimoji="1" lang="ja-JP" altLang="en-US" smtClean="0"/>
              <a:t>2017/11/4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9779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349964" y="620687"/>
            <a:ext cx="916411" cy="1599303"/>
            <a:chOff x="1" y="165768"/>
            <a:chExt cx="844406" cy="1537783"/>
          </a:xfrm>
        </p:grpSpPr>
        <p:sp>
          <p:nvSpPr>
            <p:cNvPr id="25" name="山形 24"/>
            <p:cNvSpPr/>
            <p:nvPr/>
          </p:nvSpPr>
          <p:spPr>
            <a:xfrm rot="5400000">
              <a:off x="-346688" y="512457"/>
              <a:ext cx="1537783" cy="844405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山形 4"/>
            <p:cNvSpPr/>
            <p:nvPr/>
          </p:nvSpPr>
          <p:spPr>
            <a:xfrm>
              <a:off x="2" y="554950"/>
              <a:ext cx="844405" cy="10095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平成</a:t>
              </a:r>
              <a:endParaRPr kumimoji="1" lang="en-US" altLang="ja-JP" kern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en-US" altLang="ja-JP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27</a:t>
              </a: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年度</a:t>
              </a:r>
              <a:endParaRPr kumimoji="1" lang="ja-JP" altLang="en-US" kern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4" name="グループ化 3"/>
          <p:cNvGrpSpPr/>
          <p:nvPr/>
        </p:nvGrpSpPr>
        <p:grpSpPr>
          <a:xfrm>
            <a:off x="1318884" y="476672"/>
            <a:ext cx="7456016" cy="1440161"/>
            <a:chOff x="844406" y="-16208"/>
            <a:chExt cx="3036486" cy="928975"/>
          </a:xfrm>
        </p:grpSpPr>
        <p:sp>
          <p:nvSpPr>
            <p:cNvPr id="23" name="片側の 2 つの角を丸めた四角形 22"/>
            <p:cNvSpPr/>
            <p:nvPr/>
          </p:nvSpPr>
          <p:spPr>
            <a:xfrm rot="5400000">
              <a:off x="1991058" y="-1069963"/>
              <a:ext cx="743181" cy="3036486"/>
            </a:xfrm>
            <a:prstGeom prst="round2SameRect">
              <a:avLst>
                <a:gd name="adj1" fmla="val 18657"/>
                <a:gd name="adj2" fmla="val 0"/>
              </a:avLst>
            </a:prstGeom>
            <a:solidFill>
              <a:schemeClr val="bg1">
                <a:lumMod val="65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片側の 2 つの角を丸めた四角形 6"/>
            <p:cNvSpPr/>
            <p:nvPr/>
          </p:nvSpPr>
          <p:spPr>
            <a:xfrm>
              <a:off x="844406" y="-16208"/>
              <a:ext cx="2985190" cy="9289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r>
                <a:rPr kumimoji="1" lang="ja-JP" altLang="en-US" sz="1400" b="1" kern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kumimoji="1" lang="en-US" altLang="ja-JP" sz="14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12/22</a:t>
              </a:r>
              <a:r>
                <a:rPr kumimoji="1" lang="ja-JP" altLang="en-US" sz="1400" b="1" kern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kumimoji="1" lang="ja-JP" altLang="en-US" sz="14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第１回審議会</a:t>
              </a:r>
              <a:r>
                <a:rPr kumimoji="1" lang="ja-JP" altLang="en-US" sz="1400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 </a:t>
              </a:r>
              <a:endParaRPr lang="en-US" altLang="ja-JP" sz="14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r>
                <a:rPr lang="ja-JP" altLang="en-US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ja-JP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</a:t>
              </a:r>
              <a:r>
                <a:rPr lang="ja-JP" altLang="en-US" sz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審議会</a:t>
              </a:r>
              <a:r>
                <a:rPr lang="ja-JP" altLang="en-US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への諮問</a:t>
              </a:r>
              <a:r>
                <a:rPr lang="ja-JP" altLang="ja-JP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、</a:t>
              </a:r>
              <a:r>
                <a:rPr lang="ja-JP" altLang="en-US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審</a:t>
              </a:r>
              <a:r>
                <a:rPr lang="ja-JP" altLang="en-US" sz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議会</a:t>
              </a:r>
              <a:r>
                <a:rPr lang="ja-JP" altLang="en-US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の運営、長寿命化計画取組報告等</a:t>
              </a:r>
              <a:endParaRPr lang="en-US" altLang="ja-JP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r>
                <a:rPr lang="ja-JP" altLang="en-US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・諮問内容の説明（</a:t>
              </a:r>
              <a:r>
                <a:rPr lang="ja-JP" altLang="ja-JP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現状</a:t>
              </a:r>
              <a:r>
                <a:rPr lang="ja-JP" altLang="ja-JP" sz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と</a:t>
              </a:r>
              <a:r>
                <a:rPr lang="ja-JP" altLang="ja-JP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課題</a:t>
              </a:r>
              <a:r>
                <a:rPr lang="ja-JP" altLang="en-US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）</a:t>
              </a:r>
              <a:endParaRPr lang="en-US" altLang="ja-JP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r>
                <a:rPr lang="ja-JP" altLang="en-US" sz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・今後のスケジュール確認</a:t>
              </a:r>
              <a:endParaRPr lang="en-US" altLang="ja-JP" sz="12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r>
                <a:rPr kumimoji="1" lang="ja-JP" altLang="en-US" sz="1400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3</a:t>
              </a:r>
              <a:r>
                <a:rPr kumimoji="1" lang="en-US" altLang="ja-JP" sz="14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/</a:t>
              </a:r>
              <a:r>
                <a:rPr lang="en-US" altLang="ja-JP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28</a:t>
              </a:r>
              <a:r>
                <a:rPr kumimoji="1" lang="ja-JP" altLang="en-US" sz="1400" b="1" kern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kumimoji="1" lang="ja-JP" altLang="en-US" sz="14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第１回道路・</a:t>
              </a:r>
              <a:r>
                <a:rPr lang="ja-JP" altLang="en-US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橋梁</a:t>
              </a:r>
              <a:r>
                <a:rPr kumimoji="1" lang="ja-JP" altLang="en-US" sz="14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部会</a:t>
              </a:r>
              <a:r>
                <a:rPr kumimoji="1" lang="ja-JP" altLang="en-US" sz="1400" kern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　</a:t>
              </a:r>
              <a:endParaRPr lang="en-US" altLang="ja-JP" sz="14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r>
                <a:rPr kumimoji="1" lang="ja-JP" altLang="en-US" sz="1200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・審議内容における、検討が必要な事項及び検討の方向性　など</a:t>
              </a:r>
              <a:endParaRPr lang="en-US" altLang="ja-JP" sz="12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330912" y="1931346"/>
            <a:ext cx="935463" cy="2649782"/>
            <a:chOff x="-2" y="1562542"/>
            <a:chExt cx="844407" cy="1878347"/>
          </a:xfrm>
        </p:grpSpPr>
        <p:sp>
          <p:nvSpPr>
            <p:cNvPr id="21" name="山形 20"/>
            <p:cNvSpPr/>
            <p:nvPr/>
          </p:nvSpPr>
          <p:spPr>
            <a:xfrm rot="5400000">
              <a:off x="-516973" y="2079513"/>
              <a:ext cx="1878347" cy="844405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山形 8"/>
            <p:cNvSpPr/>
            <p:nvPr/>
          </p:nvSpPr>
          <p:spPr>
            <a:xfrm>
              <a:off x="0" y="1888531"/>
              <a:ext cx="844405" cy="12576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平成</a:t>
              </a:r>
              <a:endParaRPr kumimoji="1" lang="en-US" altLang="ja-JP" kern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en-US" altLang="ja-JP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28</a:t>
              </a: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年度</a:t>
              </a:r>
              <a:endParaRPr kumimoji="1" lang="ja-JP" altLang="en-US" kern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1320643" y="3519094"/>
            <a:ext cx="7455745" cy="541830"/>
            <a:chOff x="779083" y="1936263"/>
            <a:chExt cx="3036486" cy="627486"/>
          </a:xfrm>
        </p:grpSpPr>
        <p:sp>
          <p:nvSpPr>
            <p:cNvPr id="19" name="片側の 2 つの角を丸めた四角形 18"/>
            <p:cNvSpPr/>
            <p:nvPr/>
          </p:nvSpPr>
          <p:spPr>
            <a:xfrm rot="5400000">
              <a:off x="1983583" y="731763"/>
              <a:ext cx="627485" cy="3036486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片側の 2 つの角を丸めた四角形 10"/>
            <p:cNvSpPr/>
            <p:nvPr/>
          </p:nvSpPr>
          <p:spPr>
            <a:xfrm>
              <a:off x="786742" y="1939923"/>
              <a:ext cx="3021167" cy="62382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pPr marL="0" lvl="1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kumimoji="1" lang="en-US" altLang="ja-JP" sz="1400" b="1" kern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2/8    </a:t>
              </a:r>
              <a:r>
                <a:rPr lang="ja-JP" altLang="en-US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第３回道</a:t>
              </a:r>
              <a:r>
                <a:rPr lang="ja-JP" altLang="en-US" sz="14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路・橋梁等</a:t>
              </a:r>
              <a:r>
                <a:rPr lang="ja-JP" altLang="en-US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部会</a:t>
              </a:r>
              <a:endParaRPr lang="en-US" altLang="ja-JP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3/28</a:t>
              </a:r>
              <a:r>
                <a:rPr lang="ja-JP" altLang="en-US" sz="14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 </a:t>
              </a:r>
              <a:r>
                <a:rPr lang="ja-JP" altLang="en-US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 第１回審議会　</a:t>
              </a:r>
              <a:endParaRPr lang="en-US" altLang="ja-JP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　</a:t>
              </a:r>
              <a:endParaRPr lang="en-US" altLang="ja-JP" sz="1200" u="sng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grpSp>
        <p:nvGrpSpPr>
          <p:cNvPr id="31" name="グループ化 30"/>
          <p:cNvGrpSpPr/>
          <p:nvPr/>
        </p:nvGrpSpPr>
        <p:grpSpPr>
          <a:xfrm>
            <a:off x="1341806" y="5589240"/>
            <a:ext cx="7478666" cy="698704"/>
            <a:chOff x="844405" y="5007913"/>
            <a:chExt cx="3036486" cy="811113"/>
          </a:xfrm>
        </p:grpSpPr>
        <p:sp>
          <p:nvSpPr>
            <p:cNvPr id="32" name="片側の 2 つの角を丸めた四角形 31"/>
            <p:cNvSpPr/>
            <p:nvPr/>
          </p:nvSpPr>
          <p:spPr>
            <a:xfrm rot="5400000">
              <a:off x="1970603" y="3881715"/>
              <a:ext cx="784090" cy="3036486"/>
            </a:xfrm>
            <a:prstGeom prst="round2SameRect">
              <a:avLst>
                <a:gd name="adj1" fmla="val 36672"/>
                <a:gd name="adj2" fmla="val 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3" name="片側の 2 つの角を丸めた四角形 18"/>
            <p:cNvSpPr/>
            <p:nvPr/>
          </p:nvSpPr>
          <p:spPr>
            <a:xfrm>
              <a:off x="844405" y="5034936"/>
              <a:ext cx="2998210" cy="7840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pPr marL="0" lvl="1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kumimoji="1" lang="ja-JP" altLang="en-US" sz="16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11/20</a:t>
              </a:r>
              <a:r>
                <a:rPr kumimoji="1" lang="ja-JP" altLang="en-US" sz="16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審議会・</a:t>
              </a:r>
              <a:r>
                <a:rPr kumimoji="1" lang="ja-JP" altLang="en-US" sz="16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答申</a:t>
              </a:r>
              <a:endParaRPr kumimoji="1" lang="ja-JP" altLang="en-US" sz="1600" b="1" kern="12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sp>
        <p:nvSpPr>
          <p:cNvPr id="34" name="テキスト ボックス 33"/>
          <p:cNvSpPr txBox="1">
            <a:spLocks noChangeArrowheads="1"/>
          </p:cNvSpPr>
          <p:nvPr/>
        </p:nvSpPr>
        <p:spPr bwMode="auto">
          <a:xfrm>
            <a:off x="179512" y="116632"/>
            <a:ext cx="8077596" cy="43204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none" lIns="91440" tIns="45720" rIns="91440" bIns="45720" anchor="ctr" anchorCtr="0">
            <a:noAutofit/>
          </a:bodyPr>
          <a:lstStyle/>
          <a:p>
            <a:pPr algn="ctr">
              <a:lnSpc>
                <a:spcPts val="1300"/>
              </a:lnSpc>
              <a:spcAft>
                <a:spcPts val="0"/>
              </a:spcAft>
            </a:pPr>
            <a:r>
              <a:rPr lang="en-US" sz="2000" kern="100" dirty="0" smtClean="0">
                <a:solidFill>
                  <a:srgbClr val="000000"/>
                </a:solidFill>
                <a:effectLst/>
                <a:latin typeface="HGSｺﾞｼｯｸM"/>
                <a:ea typeface="ＭＳ 明朝"/>
                <a:cs typeface="Times New Roman"/>
              </a:rPr>
              <a:t> </a:t>
            </a:r>
            <a:endParaRPr lang="en-US" altLang="ja-JP" sz="2000" b="1" kern="100" dirty="0" smtClean="0">
              <a:solidFill>
                <a:srgbClr val="000000"/>
              </a:solidFill>
              <a:latin typeface="HGSｺﾞｼｯｸM"/>
              <a:ea typeface="ＭＳ 明朝"/>
              <a:cs typeface="Times New Roman"/>
            </a:endParaRPr>
          </a:p>
          <a:p>
            <a:pPr algn="ctr">
              <a:lnSpc>
                <a:spcPts val="1300"/>
              </a:lnSpc>
              <a:spcAft>
                <a:spcPts val="0"/>
              </a:spcAft>
            </a:pPr>
            <a:r>
              <a:rPr lang="ja-JP" altLang="en-US" sz="2000" b="1" kern="100" dirty="0" smtClean="0">
                <a:solidFill>
                  <a:srgbClr val="000000"/>
                </a:solidFill>
                <a:effectLst/>
                <a:latin typeface="Century"/>
                <a:ea typeface="Meiryo UI"/>
                <a:cs typeface="Times New Roman"/>
              </a:rPr>
              <a:t>大阪府都市基盤施設維持管理技術審議会スケジュール（案）</a:t>
            </a:r>
            <a:endParaRPr lang="ja-JP" sz="2000" kern="100" dirty="0">
              <a:effectLst/>
              <a:latin typeface="Century"/>
              <a:ea typeface="ＭＳ 明朝"/>
              <a:cs typeface="Times New Roman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257108" y="44624"/>
            <a:ext cx="877163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kumimoji="1" lang="ja-JP" altLang="en-US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資料５</a:t>
            </a:r>
            <a:endParaRPr kumimoji="1" lang="ja-JP" altLang="en-US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35" name="グループ化 34"/>
          <p:cNvGrpSpPr/>
          <p:nvPr/>
        </p:nvGrpSpPr>
        <p:grpSpPr>
          <a:xfrm>
            <a:off x="353651" y="4293096"/>
            <a:ext cx="912724" cy="2448270"/>
            <a:chOff x="0" y="1536366"/>
            <a:chExt cx="844405" cy="1935039"/>
          </a:xfrm>
        </p:grpSpPr>
        <p:sp>
          <p:nvSpPr>
            <p:cNvPr id="36" name="山形 35"/>
            <p:cNvSpPr/>
            <p:nvPr/>
          </p:nvSpPr>
          <p:spPr>
            <a:xfrm rot="5400000">
              <a:off x="-545317" y="2081683"/>
              <a:ext cx="1935039" cy="844405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山形 8"/>
            <p:cNvSpPr/>
            <p:nvPr/>
          </p:nvSpPr>
          <p:spPr>
            <a:xfrm>
              <a:off x="0" y="1888531"/>
              <a:ext cx="844405" cy="127006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平成</a:t>
              </a:r>
              <a:endParaRPr kumimoji="1" lang="en-US" altLang="ja-JP" kern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en-US" altLang="ja-JP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29</a:t>
              </a: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年度</a:t>
              </a:r>
              <a:endParaRPr kumimoji="1" lang="ja-JP" altLang="en-US" kern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27" name="グループ化 26"/>
          <p:cNvGrpSpPr/>
          <p:nvPr/>
        </p:nvGrpSpPr>
        <p:grpSpPr>
          <a:xfrm>
            <a:off x="1334118" y="4236963"/>
            <a:ext cx="7463431" cy="640541"/>
            <a:chOff x="818411" y="1446430"/>
            <a:chExt cx="3039616" cy="696471"/>
          </a:xfrm>
          <a:solidFill>
            <a:schemeClr val="bg1">
              <a:lumMod val="75000"/>
            </a:schemeClr>
          </a:solidFill>
        </p:grpSpPr>
        <p:sp>
          <p:nvSpPr>
            <p:cNvPr id="28" name="片側の 2 つの角を丸めた四角形 27"/>
            <p:cNvSpPr/>
            <p:nvPr/>
          </p:nvSpPr>
          <p:spPr>
            <a:xfrm rot="5400000">
              <a:off x="2028695" y="239276"/>
              <a:ext cx="622178" cy="3036486"/>
            </a:xfrm>
            <a:prstGeom prst="round2SameRect">
              <a:avLst/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ja-JP" altLang="en-US" dirty="0"/>
            </a:p>
          </p:txBody>
        </p:sp>
        <p:sp>
          <p:nvSpPr>
            <p:cNvPr id="29" name="片側の 2 つの角を丸めた四角形 10"/>
            <p:cNvSpPr/>
            <p:nvPr/>
          </p:nvSpPr>
          <p:spPr>
            <a:xfrm>
              <a:off x="818411" y="1467768"/>
              <a:ext cx="2991064" cy="675133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pPr marL="0" lvl="1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en-US" altLang="ja-JP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7/31  </a:t>
              </a:r>
              <a:r>
                <a:rPr lang="ja-JP" altLang="en-US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第１回道路</a:t>
              </a:r>
              <a:r>
                <a:rPr lang="ja-JP" altLang="en-US" sz="14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・橋梁部会　　</a:t>
              </a:r>
              <a:endParaRPr lang="en-US" altLang="ja-JP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</a:t>
              </a:r>
              <a:r>
                <a:rPr lang="ja-JP" altLang="en-US" sz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審議内容における、検討が必要な事項及び検討の方向性　など</a:t>
              </a:r>
              <a:endParaRPr lang="en-US" altLang="ja-JP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en-US" altLang="ja-JP" sz="12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endParaRPr kumimoji="1" lang="ja-JP" altLang="en-US" sz="1200" kern="12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grpSp>
        <p:nvGrpSpPr>
          <p:cNvPr id="30" name="グループ化 29"/>
          <p:cNvGrpSpPr/>
          <p:nvPr/>
        </p:nvGrpSpPr>
        <p:grpSpPr>
          <a:xfrm>
            <a:off x="1318884" y="1916832"/>
            <a:ext cx="7478666" cy="762447"/>
            <a:chOff x="844405" y="5100292"/>
            <a:chExt cx="3036486" cy="784091"/>
          </a:xfrm>
        </p:grpSpPr>
        <p:sp>
          <p:nvSpPr>
            <p:cNvPr id="38" name="片側の 2 つの角を丸めた四角形 37"/>
            <p:cNvSpPr/>
            <p:nvPr/>
          </p:nvSpPr>
          <p:spPr>
            <a:xfrm rot="5400000">
              <a:off x="1970603" y="3974095"/>
              <a:ext cx="784089" cy="3036486"/>
            </a:xfrm>
            <a:prstGeom prst="round2SameRect">
              <a:avLst>
                <a:gd name="adj1" fmla="val 36672"/>
                <a:gd name="adj2" fmla="val 0"/>
              </a:avLst>
            </a:prstGeom>
            <a:solidFill>
              <a:schemeClr val="bg1">
                <a:lumMod val="65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9" name="片側の 2 つの角を丸めた四角形 18"/>
            <p:cNvSpPr/>
            <p:nvPr/>
          </p:nvSpPr>
          <p:spPr>
            <a:xfrm>
              <a:off x="844405" y="5100292"/>
              <a:ext cx="2998210" cy="7840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pPr marL="0" lvl="1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kumimoji="1" lang="ja-JP" altLang="en-US" sz="14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kumimoji="1" lang="en-US" altLang="ja-JP" sz="14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7/29</a:t>
              </a:r>
              <a:r>
                <a:rPr kumimoji="1" lang="ja-JP" altLang="en-US" sz="14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第１回道路・橋梁部会</a:t>
              </a:r>
              <a:endParaRPr kumimoji="1" lang="en-US" altLang="ja-JP" sz="1400" b="1" kern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2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</a:t>
              </a:r>
              <a:r>
                <a:rPr lang="en-US" altLang="ja-JP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H28</a:t>
              </a:r>
              <a:r>
                <a:rPr lang="ja-JP" altLang="en-US" sz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の検討の</a:t>
              </a:r>
              <a:r>
                <a:rPr lang="ja-JP" altLang="en-US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進め方、</a:t>
              </a:r>
              <a:endParaRPr lang="en-US" altLang="ja-JP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・</a:t>
              </a:r>
              <a:r>
                <a:rPr lang="ja-JP" altLang="en-US" sz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審議内容における、検討が必要な事項及び検討の方向性　</a:t>
              </a:r>
              <a:r>
                <a:rPr lang="ja-JP" altLang="en-US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など</a:t>
              </a:r>
              <a:endParaRPr lang="en-US" altLang="ja-JP" sz="12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grpSp>
        <p:nvGrpSpPr>
          <p:cNvPr id="46" name="グループ化 45"/>
          <p:cNvGrpSpPr/>
          <p:nvPr/>
        </p:nvGrpSpPr>
        <p:grpSpPr>
          <a:xfrm>
            <a:off x="1327291" y="2780928"/>
            <a:ext cx="7478666" cy="738165"/>
            <a:chOff x="844405" y="5100294"/>
            <a:chExt cx="3036486" cy="868847"/>
          </a:xfrm>
        </p:grpSpPr>
        <p:sp>
          <p:nvSpPr>
            <p:cNvPr id="47" name="片側の 2 つの角を丸めた四角形 46"/>
            <p:cNvSpPr/>
            <p:nvPr/>
          </p:nvSpPr>
          <p:spPr>
            <a:xfrm rot="5400000">
              <a:off x="1970603" y="3974096"/>
              <a:ext cx="784090" cy="3036486"/>
            </a:xfrm>
            <a:prstGeom prst="round2SameRect">
              <a:avLst>
                <a:gd name="adj1" fmla="val 36672"/>
                <a:gd name="adj2" fmla="val 0"/>
              </a:avLst>
            </a:prstGeom>
            <a:solidFill>
              <a:schemeClr val="bg1">
                <a:lumMod val="65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8" name="片側の 2 つの角を丸めた四角形 18"/>
            <p:cNvSpPr/>
            <p:nvPr/>
          </p:nvSpPr>
          <p:spPr>
            <a:xfrm>
              <a:off x="844405" y="5185049"/>
              <a:ext cx="2998210" cy="7840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pPr marL="0" lvl="1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kumimoji="1" lang="ja-JP" altLang="en-US" sz="14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9</a:t>
              </a:r>
              <a:r>
                <a:rPr kumimoji="1" lang="en-US" altLang="ja-JP" sz="14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/28</a:t>
              </a:r>
              <a:r>
                <a:rPr kumimoji="1" lang="ja-JP" altLang="en-US" sz="14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第</a:t>
              </a:r>
              <a:r>
                <a:rPr kumimoji="1" lang="en-US" altLang="ja-JP" sz="14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2</a:t>
              </a:r>
              <a:r>
                <a:rPr kumimoji="1" lang="ja-JP" altLang="en-US" sz="1400" b="1" kern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回道路・橋梁部会</a:t>
              </a:r>
              <a:endParaRPr kumimoji="1" lang="en-US" altLang="ja-JP" sz="1400" b="1" kern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2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・審議内容における、検討が必要な事項及び検討の方向性　</a:t>
              </a:r>
              <a:r>
                <a:rPr lang="ja-JP" altLang="en-US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など　</a:t>
              </a:r>
              <a:endParaRPr lang="en-US" altLang="ja-JP" sz="12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sp>
        <p:nvSpPr>
          <p:cNvPr id="7" name="正方形/長方形 6"/>
          <p:cNvSpPr/>
          <p:nvPr/>
        </p:nvSpPr>
        <p:spPr>
          <a:xfrm>
            <a:off x="5863264" y="3069432"/>
            <a:ext cx="2066591" cy="2585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altLang="ja-JP" sz="1200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</a:t>
            </a:r>
            <a:r>
              <a:rPr lang="ja-JP" altLang="en-US" sz="1200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その他、随時現地調査確認</a:t>
            </a:r>
            <a:endParaRPr lang="en-US" altLang="ja-JP" sz="1200" u="sng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5887194" y="3674524"/>
            <a:ext cx="2066591" cy="2585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altLang="ja-JP" sz="1200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</a:t>
            </a:r>
            <a:r>
              <a:rPr lang="ja-JP" altLang="en-US" sz="1200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その他、随時現地調査確認</a:t>
            </a:r>
            <a:endParaRPr lang="en-US" altLang="ja-JP" sz="1200" u="sng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5880695" y="4451863"/>
            <a:ext cx="2066591" cy="2585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altLang="ja-JP" sz="1200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</a:t>
            </a:r>
            <a:r>
              <a:rPr lang="ja-JP" altLang="en-US" sz="1200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その他、随時現地調査確認</a:t>
            </a:r>
            <a:endParaRPr lang="en-US" altLang="ja-JP" sz="1200" u="sng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41" name="グループ化 40"/>
          <p:cNvGrpSpPr/>
          <p:nvPr/>
        </p:nvGrpSpPr>
        <p:grpSpPr>
          <a:xfrm>
            <a:off x="1349494" y="4797152"/>
            <a:ext cx="7455745" cy="850514"/>
            <a:chOff x="821542" y="1242152"/>
            <a:chExt cx="3036486" cy="826133"/>
          </a:xfrm>
        </p:grpSpPr>
        <p:sp>
          <p:nvSpPr>
            <p:cNvPr id="42" name="片側の 2 つの角を丸めた四角形 41"/>
            <p:cNvSpPr/>
            <p:nvPr/>
          </p:nvSpPr>
          <p:spPr>
            <a:xfrm rot="5400000">
              <a:off x="2054264" y="118640"/>
              <a:ext cx="571042" cy="3036486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ja-JP" altLang="en-US" dirty="0"/>
            </a:p>
          </p:txBody>
        </p:sp>
        <p:sp>
          <p:nvSpPr>
            <p:cNvPr id="43" name="片側の 2 つの角を丸めた四角形 10"/>
            <p:cNvSpPr/>
            <p:nvPr/>
          </p:nvSpPr>
          <p:spPr>
            <a:xfrm>
              <a:off x="822348" y="1242152"/>
              <a:ext cx="2991064" cy="8261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pPr marL="0" lvl="1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11/6</a:t>
              </a:r>
              <a:r>
                <a:rPr lang="ja-JP" altLang="en-US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en-US" altLang="ja-JP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 </a:t>
              </a:r>
              <a:r>
                <a:rPr lang="ja-JP" altLang="en-US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第２回道路</a:t>
              </a:r>
              <a:r>
                <a:rPr lang="ja-JP" altLang="en-US" sz="14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・橋梁部会　　</a:t>
              </a:r>
              <a:endParaRPr lang="en-US" altLang="ja-JP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 ・最終答申に向けての方針決定</a:t>
              </a:r>
              <a:endParaRPr lang="en-US" altLang="ja-JP" sz="12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endParaRPr kumimoji="1" lang="ja-JP" altLang="en-US" sz="1200" kern="12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sp>
        <p:nvSpPr>
          <p:cNvPr id="44" name="正方形/長方形 43"/>
          <p:cNvSpPr/>
          <p:nvPr/>
        </p:nvSpPr>
        <p:spPr>
          <a:xfrm>
            <a:off x="5889785" y="5114684"/>
            <a:ext cx="2066591" cy="2585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altLang="ja-JP" sz="1200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</a:t>
            </a:r>
            <a:r>
              <a:rPr lang="ja-JP" altLang="en-US" sz="1200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その他、随時現地調査確認</a:t>
            </a:r>
            <a:endParaRPr lang="en-US" altLang="ja-JP" sz="1200" u="sng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2980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A9F2E74B89BA4499CB1BEF8348AA80B" ma:contentTypeVersion="0" ma:contentTypeDescription="新しいドキュメントを作成します。" ma:contentTypeScope="" ma:versionID="6a2a72e2d454aba72df80c79ecd9f829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31FD76C4-B95A-48B6-8D05-7F2C1CFD34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023B93C6-6259-442E-8E0B-03BED656B8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1351DC-4415-4586-B2F6-D399B22B7849}">
  <ds:schemaRefs>
    <ds:schemaRef ds:uri="http://purl.org/dc/dcmitype/"/>
    <ds:schemaRef ds:uri="http://www.w3.org/XML/1998/namespace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6826</TotalTime>
  <Words>69</Words>
  <Application>Microsoft Office PowerPoint</Application>
  <PresentationFormat>画面に合わせる (4:3)</PresentationFormat>
  <Paragraphs>41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大阪府庁</dc:creator>
  <cp:lastModifiedBy>HOSTNAME</cp:lastModifiedBy>
  <cp:revision>355</cp:revision>
  <cp:lastPrinted>2016-09-27T07:11:50Z</cp:lastPrinted>
  <dcterms:created xsi:type="dcterms:W3CDTF">2013-03-26T10:27:51Z</dcterms:created>
  <dcterms:modified xsi:type="dcterms:W3CDTF">2017-11-04T02:51:31Z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0x0101002A9F2E74B89BA4499CB1BEF8348AA80B</vt:lpwstr>
  </property>
</Properties>
</file>