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2" r:id="rId3"/>
    <p:sldId id="441" r:id="rId4"/>
    <p:sldId id="684" r:id="rId5"/>
    <p:sldId id="672" r:id="rId6"/>
    <p:sldId id="712" r:id="rId7"/>
    <p:sldId id="564" r:id="rId8"/>
    <p:sldId id="666" r:id="rId9"/>
    <p:sldId id="632" r:id="rId10"/>
    <p:sldId id="633" r:id="rId11"/>
    <p:sldId id="639" r:id="rId12"/>
    <p:sldId id="667" r:id="rId13"/>
    <p:sldId id="674" r:id="rId14"/>
    <p:sldId id="702" r:id="rId15"/>
    <p:sldId id="710" r:id="rId16"/>
    <p:sldId id="704" r:id="rId17"/>
    <p:sldId id="705" r:id="rId18"/>
    <p:sldId id="693" r:id="rId19"/>
    <p:sldId id="678" r:id="rId20"/>
    <p:sldId id="694" r:id="rId21"/>
    <p:sldId id="695" r:id="rId22"/>
    <p:sldId id="696" r:id="rId23"/>
    <p:sldId id="711" r:id="rId24"/>
    <p:sldId id="709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TNAME" initials="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 autoAdjust="0"/>
    <p:restoredTop sz="95230" autoAdjust="0"/>
  </p:normalViewPr>
  <p:slideViewPr>
    <p:cSldViewPr>
      <p:cViewPr>
        <p:scale>
          <a:sx n="80" d="100"/>
          <a:sy n="80" d="100"/>
        </p:scale>
        <p:origin x="-101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190" cy="497048"/>
          </a:xfrm>
          <a:prstGeom prst="rect">
            <a:avLst/>
          </a:prstGeom>
        </p:spPr>
        <p:txBody>
          <a:bodyPr vert="horz" lIns="93212" tIns="46604" rIns="93212" bIns="466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385" y="0"/>
            <a:ext cx="2949190" cy="497048"/>
          </a:xfrm>
          <a:prstGeom prst="rect">
            <a:avLst/>
          </a:prstGeom>
        </p:spPr>
        <p:txBody>
          <a:bodyPr vert="horz" lIns="93212" tIns="46604" rIns="93212" bIns="46604" rtlCol="0"/>
          <a:lstStyle>
            <a:lvl1pPr algn="r">
              <a:defRPr sz="1200"/>
            </a:lvl1pPr>
          </a:lstStyle>
          <a:p>
            <a:fld id="{FD3ADC6C-0A69-4C30-8B87-6D0144EAB3B0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40676"/>
            <a:ext cx="2949190" cy="497048"/>
          </a:xfrm>
          <a:prstGeom prst="rect">
            <a:avLst/>
          </a:prstGeom>
        </p:spPr>
        <p:txBody>
          <a:bodyPr vert="horz" lIns="93212" tIns="46604" rIns="93212" bIns="466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385" y="9440676"/>
            <a:ext cx="2949190" cy="497048"/>
          </a:xfrm>
          <a:prstGeom prst="rect">
            <a:avLst/>
          </a:prstGeom>
        </p:spPr>
        <p:txBody>
          <a:bodyPr vert="horz" lIns="93212" tIns="46604" rIns="93212" bIns="46604" rtlCol="0" anchor="b"/>
          <a:lstStyle>
            <a:lvl1pPr algn="r">
              <a:defRPr sz="1200"/>
            </a:lvl1pPr>
          </a:lstStyle>
          <a:p>
            <a:fld id="{C728B60C-6745-431B-B9B6-A892AC2FD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2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49788" cy="496967"/>
          </a:xfrm>
          <a:prstGeom prst="rect">
            <a:avLst/>
          </a:prstGeom>
        </p:spPr>
        <p:txBody>
          <a:bodyPr vert="horz" lIns="91397" tIns="45702" rIns="91397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4" y="8"/>
            <a:ext cx="2949788" cy="496967"/>
          </a:xfrm>
          <a:prstGeom prst="rect">
            <a:avLst/>
          </a:prstGeom>
        </p:spPr>
        <p:txBody>
          <a:bodyPr vert="horz" lIns="91397" tIns="45702" rIns="91397" bIns="45702" rtlCol="0"/>
          <a:lstStyle>
            <a:lvl1pPr algn="r">
              <a:defRPr sz="1200"/>
            </a:lvl1pPr>
          </a:lstStyle>
          <a:p>
            <a:fld id="{ECF6F7F8-8913-4732-AEA3-7F832FCF49E4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702" rIns="91397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397" tIns="45702" rIns="91397" bIns="4570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54"/>
            <a:ext cx="2949788" cy="496967"/>
          </a:xfrm>
          <a:prstGeom prst="rect">
            <a:avLst/>
          </a:prstGeom>
        </p:spPr>
        <p:txBody>
          <a:bodyPr vert="horz" lIns="91397" tIns="45702" rIns="91397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4" y="9440654"/>
            <a:ext cx="2949788" cy="496967"/>
          </a:xfrm>
          <a:prstGeom prst="rect">
            <a:avLst/>
          </a:prstGeom>
        </p:spPr>
        <p:txBody>
          <a:bodyPr vert="horz" lIns="91397" tIns="45702" rIns="91397" bIns="45702" rtlCol="0" anchor="b"/>
          <a:lstStyle>
            <a:lvl1pPr algn="r">
              <a:defRPr sz="1200"/>
            </a:lvl1pPr>
          </a:lstStyle>
          <a:p>
            <a:fld id="{54ED8BD2-EA18-4486-8D13-45C074BF6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221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9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89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0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03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34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233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26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9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95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1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22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7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03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D8BD2-EA18-4486-8D13-45C074BF65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7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01614" y="6353175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smtClean="0"/>
              <a:t>資料５－３</a:t>
            </a:r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F85341-AB73-4280-8395-A80C95690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67544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7056784" cy="720080"/>
          </a:xfrm>
        </p:spPr>
        <p:txBody>
          <a:bodyPr anchor="ctr">
            <a:noAutofit/>
          </a:bodyPr>
          <a:lstStyle/>
          <a:p>
            <a:pPr algn="ctr"/>
            <a:r>
              <a:rPr lang="ja-JP" altLang="en-US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大阪府都市基盤施設維持管理技術審議会</a:t>
            </a:r>
            <a:endParaRPr lang="en-US" altLang="ja-JP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年度　第</a:t>
            </a:r>
            <a:r>
              <a:rPr lang="en-US" altLang="ja-JP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回道路・橋梁等</a:t>
            </a:r>
            <a:r>
              <a:rPr lang="ja-JP" altLang="en-US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部会</a:t>
            </a:r>
            <a:endParaRPr lang="ja-JP" altLang="en-US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539552" y="6355080"/>
            <a:ext cx="1219200" cy="365760"/>
          </a:xfrm>
        </p:spPr>
        <p:txBody>
          <a:bodyPr/>
          <a:lstStyle/>
          <a:p>
            <a:fld id="{40F85341-AB73-4280-8395-A80C95690EE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187624" y="3606924"/>
            <a:ext cx="6676828" cy="1384995"/>
          </a:xfrm>
          <a:prstGeom prst="rect">
            <a:avLst/>
          </a:prstGeom>
        </p:spPr>
        <p:txBody>
          <a:bodyPr vert="horz" wrap="none" anchor="t" anchorCtr="0">
            <a:sp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異常気象時通行規制区間及び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</a:b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　　規制基準の見直し検討について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</a:b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～道路防災対策の優先順位付け～</a:t>
            </a:r>
            <a:endParaRPr lang="ja-JP" altLang="en-US" sz="2400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47864" y="476672"/>
            <a:ext cx="5490944" cy="648072"/>
          </a:xfrm>
        </p:spPr>
        <p:txBody>
          <a:bodyPr/>
          <a:lstStyle/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資料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48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63706"/>
              </p:ext>
            </p:extLst>
          </p:nvPr>
        </p:nvGraphicFramePr>
        <p:xfrm>
          <a:off x="971600" y="1484784"/>
          <a:ext cx="3611780" cy="503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7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3544">
                <a:tc gridSpan="2">
                  <a:txBody>
                    <a:bodyPr/>
                    <a:lstStyle/>
                    <a:p>
                      <a:endParaRPr lang="ja-JP" sz="1050" kern="100" dirty="0">
                        <a:effectLst/>
                        <a:latin typeface="Century"/>
                      </a:endParaRPr>
                    </a:p>
                  </a:txBody>
                  <a:tcPr marL="53285" marR="5328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sz="1050" kern="100" dirty="0">
                        <a:effectLst/>
                        <a:latin typeface="Century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</a:rPr>
                        <a:t>道路災害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9.7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</a:rPr>
                        <a:t>豪雨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5.11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5.15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6.30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</a:rPr>
                        <a:t>1997</a:t>
                      </a:r>
                      <a:endParaRPr lang="ja-JP" sz="1050" kern="100" dirty="0">
                        <a:effectLst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7.2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7.18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8.3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8.13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豪雨及び台風</a:t>
                      </a:r>
                      <a:r>
                        <a:rPr lang="en-US" sz="1000" kern="0">
                          <a:effectLst/>
                        </a:rPr>
                        <a:t>11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6.12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6.28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6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10.13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10.18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豪雨及び台風</a:t>
                      </a:r>
                      <a:r>
                        <a:rPr lang="en-US" sz="1000" kern="0">
                          <a:effectLst/>
                        </a:rPr>
                        <a:t>10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6.27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7.4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11.15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地すべり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49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9.24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9.25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</a:rPr>
                        <a:t>豪雨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9.28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9.30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21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9.9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9.11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7.5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7.17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梅雨前線豪雨及び台風</a:t>
                      </a:r>
                      <a:r>
                        <a:rPr lang="en-US" sz="1000" kern="0">
                          <a:effectLst/>
                        </a:rPr>
                        <a:t>4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</a:t>
                      </a:r>
                      <a:endParaRPr lang="ja-JP" sz="1000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5.24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5.25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10.5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10.9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</a:rPr>
                        <a:t>台風１８号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4936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6.15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6.16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7.8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7.17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8.8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8.12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豪雨及び台風</a:t>
                      </a:r>
                      <a:r>
                        <a:rPr lang="en-US" sz="1000" kern="0">
                          <a:effectLst/>
                        </a:rPr>
                        <a:t>4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4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5.27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5.30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2</a:t>
                      </a:r>
                      <a:r>
                        <a:rPr lang="ja-JP" sz="1000" kern="0">
                          <a:effectLst/>
                        </a:rPr>
                        <a:t>号及び豪雨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6.10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6.13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4936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6.14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6.28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12</a:t>
                      </a:r>
                      <a:r>
                        <a:rPr lang="ja-JP" sz="1000" kern="0">
                          <a:effectLst/>
                        </a:rPr>
                        <a:t>号及び豪雨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6.30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7.10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7.23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梅雨前線豪雨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8.11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8.15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9.14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9.17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18</a:t>
                      </a:r>
                      <a:r>
                        <a:rPr lang="ja-JP" sz="1000" kern="0">
                          <a:effectLst/>
                        </a:rPr>
                        <a:t>号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4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7.29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8.12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12</a:t>
                      </a:r>
                      <a:r>
                        <a:rPr lang="ja-JP" sz="1000" kern="0">
                          <a:effectLst/>
                        </a:rPr>
                        <a:t>・</a:t>
                      </a:r>
                      <a:r>
                        <a:rPr lang="en-US" sz="1000" kern="0">
                          <a:effectLst/>
                        </a:rPr>
                        <a:t>11</a:t>
                      </a:r>
                      <a:r>
                        <a:rPr lang="ja-JP" sz="1000" kern="0">
                          <a:effectLst/>
                        </a:rPr>
                        <a:t>号及び豪雨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4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8.13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8.26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1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000" kern="0" dirty="0"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7.15</a:t>
                      </a:r>
                      <a:r>
                        <a:rPr lang="ja-JP" sz="1000" kern="0">
                          <a:effectLst/>
                        </a:rPr>
                        <a:t>～</a:t>
                      </a:r>
                      <a:r>
                        <a:rPr lang="en-US" sz="1000" kern="0">
                          <a:effectLst/>
                        </a:rPr>
                        <a:t>7.23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台風</a:t>
                      </a:r>
                      <a:r>
                        <a:rPr lang="en-US" sz="1000" kern="0">
                          <a:effectLst/>
                        </a:rPr>
                        <a:t>11</a:t>
                      </a:r>
                      <a:r>
                        <a:rPr lang="ja-JP" sz="1000" kern="0">
                          <a:effectLst/>
                        </a:rPr>
                        <a:t>号及び豪雨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49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</a:rPr>
                        <a:t>計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10</a:t>
                      </a:r>
                      <a:r>
                        <a:rPr lang="en-US" altLang="ja-JP" sz="1000" kern="0" dirty="0">
                          <a:effectLst/>
                        </a:rPr>
                        <a:t>4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3285" marR="53285" marT="0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75095" y="1196752"/>
            <a:ext cx="4824536" cy="42800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400" dirty="0">
                <a:latin typeface="+mn-ea"/>
              </a:rPr>
              <a:t>災　　　害：</a:t>
            </a:r>
            <a:r>
              <a:rPr lang="en-US" altLang="ja-JP" sz="1400" dirty="0">
                <a:latin typeface="+mn-ea"/>
              </a:rPr>
              <a:t>1994</a:t>
            </a:r>
            <a:r>
              <a:rPr lang="ja-JP" altLang="en-US" sz="1400" dirty="0">
                <a:latin typeface="+mn-ea"/>
              </a:rPr>
              <a:t>～</a:t>
            </a:r>
            <a:r>
              <a:rPr lang="en-US" altLang="ja-JP" sz="1400" dirty="0">
                <a:latin typeface="+mn-ea"/>
              </a:rPr>
              <a:t>2015</a:t>
            </a:r>
            <a:r>
              <a:rPr lang="ja-JP" altLang="en-US" sz="1400" dirty="0">
                <a:latin typeface="+mn-ea"/>
              </a:rPr>
              <a:t>年まで道路災害（復旧工事</a:t>
            </a:r>
            <a:r>
              <a:rPr lang="ja-JP" altLang="en-US" sz="1400" dirty="0" smtClean="0">
                <a:latin typeface="+mn-ea"/>
              </a:rPr>
              <a:t>）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４．災害特性の把握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２）降雨災害データ（道路関係）</a:t>
            </a:r>
            <a:endParaRPr lang="ja-JP" altLang="en-US" sz="2200" dirty="0"/>
          </a:p>
        </p:txBody>
      </p:sp>
      <p:pic>
        <p:nvPicPr>
          <p:cNvPr id="24578" name="Picture 2" descr="E:\E_back\hamada\H28\大阪府\確率降雨\画像20170123\kansok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58" y="1319064"/>
            <a:ext cx="3977271" cy="49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04995"/>
              </p:ext>
            </p:extLst>
          </p:nvPr>
        </p:nvGraphicFramePr>
        <p:xfrm>
          <a:off x="456672" y="2132856"/>
          <a:ext cx="4331352" cy="158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9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027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災害数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検討対象災害数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027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道路関係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104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27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砂防関係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330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246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457200" y="228600"/>
            <a:ext cx="8507288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４．災害特性の把握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３）降雨災害データ（道路関係＋砂防関係）</a:t>
            </a:r>
            <a:endParaRPr lang="ja-JP" altLang="en-US" sz="2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5212" y="3713936"/>
            <a:ext cx="4710844" cy="20313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災害数：収集災害数（位置が確定のみ）</a:t>
            </a:r>
            <a:endParaRPr kumimoji="1" lang="en-US" altLang="ja-JP" dirty="0">
              <a:latin typeface="+mn-ea"/>
              <a:cs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検討対象災害数：</a:t>
            </a:r>
            <a:endParaRPr kumimoji="1" lang="en-US" altLang="ja-JP" dirty="0">
              <a:latin typeface="+mn-ea"/>
              <a:cs typeface="Meiryo UI" panose="020B0604030504040204" pitchFamily="50" charset="-128"/>
            </a:endParaRPr>
          </a:p>
          <a:p>
            <a:pPr marL="361950"/>
            <a:r>
              <a:rPr kumimoji="1" lang="ja-JP" altLang="en-US" dirty="0" smtClean="0">
                <a:latin typeface="+mn-ea"/>
                <a:cs typeface="Meiryo UI" panose="020B0604030504040204" pitchFamily="50" charset="-128"/>
              </a:rPr>
              <a:t>砂防</a:t>
            </a: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関係の災害で以下の災害を除く</a:t>
            </a:r>
            <a:endParaRPr kumimoji="1" lang="en-US" altLang="ja-JP" dirty="0">
              <a:latin typeface="+mn-ea"/>
              <a:cs typeface="Meiryo UI" panose="020B0604030504040204" pitchFamily="50" charset="-128"/>
            </a:endParaRPr>
          </a:p>
          <a:p>
            <a:pPr marL="447675"/>
            <a:r>
              <a:rPr lang="ja-JP" altLang="en-US" dirty="0"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道路</a:t>
            </a:r>
            <a:r>
              <a:rPr lang="ja-JP" altLang="en-US" dirty="0">
                <a:latin typeface="+mn-ea"/>
                <a:cs typeface="Meiryo UI" panose="020B0604030504040204" pitchFamily="50" charset="-128"/>
              </a:rPr>
              <a:t>関係と重なるもの　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  <a:p>
            <a:pPr marL="447675"/>
            <a:r>
              <a:rPr lang="ja-JP" altLang="en-US" dirty="0"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災害</a:t>
            </a:r>
            <a:r>
              <a:rPr lang="ja-JP" altLang="en-US" dirty="0">
                <a:latin typeface="+mn-ea"/>
                <a:cs typeface="Meiryo UI" panose="020B0604030504040204" pitchFamily="50" charset="-128"/>
              </a:rPr>
              <a:t>年月日が不明な</a:t>
            </a:r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もの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  <a:p>
            <a:pPr marL="447675"/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・倒木、護岸</a:t>
            </a:r>
            <a:r>
              <a:rPr lang="ja-JP" altLang="en-US" dirty="0">
                <a:latin typeface="+mn-ea"/>
                <a:cs typeface="Meiryo UI" panose="020B0604030504040204" pitchFamily="50" charset="-128"/>
              </a:rPr>
              <a:t>崩壊など斜面災害と明らか</a:t>
            </a:r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に</a:t>
            </a:r>
            <a:endParaRPr lang="en-US" altLang="ja-JP" dirty="0" smtClean="0">
              <a:latin typeface="+mn-ea"/>
              <a:cs typeface="Meiryo UI" panose="020B0604030504040204" pitchFamily="50" charset="-128"/>
            </a:endParaRPr>
          </a:p>
          <a:p>
            <a:pPr marL="447675"/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 異なる</a:t>
            </a:r>
            <a:r>
              <a:rPr lang="ja-JP" altLang="en-US" dirty="0">
                <a:latin typeface="+mn-ea"/>
                <a:cs typeface="Meiryo UI" panose="020B0604030504040204" pitchFamily="50" charset="-128"/>
              </a:rPr>
              <a:t>もの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412776"/>
            <a:ext cx="4715172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  <a:cs typeface="Meiryo UI" panose="020B0604030504040204" pitchFamily="50" charset="-128"/>
              </a:rPr>
              <a:t>検討対象：道路関係（前述</a:t>
            </a:r>
            <a:r>
              <a:rPr lang="ja-JP" altLang="en-US" dirty="0" smtClean="0">
                <a:latin typeface="+mn-ea"/>
                <a:cs typeface="Meiryo UI" panose="020B0604030504040204" pitchFamily="50" charset="-128"/>
              </a:rPr>
              <a:t>）、砂防</a:t>
            </a:r>
            <a:r>
              <a:rPr lang="ja-JP" altLang="en-US" dirty="0">
                <a:latin typeface="+mn-ea"/>
                <a:cs typeface="Meiryo UI" panose="020B0604030504040204" pitchFamily="50" charset="-128"/>
              </a:rPr>
              <a:t>関係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+mn-ea"/>
                <a:cs typeface="Meiryo UI" panose="020B0604030504040204" pitchFamily="50" charset="-128"/>
              </a:rPr>
              <a:t>　　</a:t>
            </a: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　　　　</a:t>
            </a:r>
            <a:r>
              <a:rPr kumimoji="1" lang="en-US" altLang="ja-JP" dirty="0" smtClean="0">
                <a:latin typeface="+mn-ea"/>
                <a:cs typeface="Meiryo UI" panose="020B0604030504040204" pitchFamily="50" charset="-128"/>
              </a:rPr>
              <a:t>1994</a:t>
            </a: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+mn-ea"/>
                <a:cs typeface="Meiryo UI" panose="020B0604030504040204" pitchFamily="50" charset="-128"/>
              </a:rPr>
              <a:t>2015</a:t>
            </a:r>
            <a:r>
              <a:rPr kumimoji="1" lang="ja-JP" altLang="en-US" dirty="0">
                <a:latin typeface="+mn-ea"/>
                <a:cs typeface="Meiryo UI" panose="020B0604030504040204" pitchFamily="50" charset="-128"/>
              </a:rPr>
              <a:t>年までの降雨による災害</a:t>
            </a:r>
            <a:endParaRPr kumimoji="1" lang="en-US" altLang="ja-JP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9459" name="Picture 3" descr="E:\E_back\hamada\H28\大阪府\確率降雨\画像20170123\saig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59" y="1232662"/>
            <a:ext cx="3910289" cy="4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57200" y="228600"/>
            <a:ext cx="8507288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</a:t>
            </a:r>
            <a:r>
              <a:rPr lang="ja-JP" altLang="en-US" sz="3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．災害特性の把握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４）まとめ</a:t>
            </a:r>
            <a:endParaRPr lang="ja-JP" altLang="en-US" sz="22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71600" y="1295101"/>
            <a:ext cx="7848872" cy="4870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降雨災害分析に用いるデータについて</a:t>
            </a:r>
            <a:endParaRPr lang="en-US" altLang="ja-JP" sz="2000" dirty="0" smtClean="0"/>
          </a:p>
          <a:p>
            <a:pPr marL="538163" indent="0">
              <a:spcBef>
                <a:spcPts val="0"/>
              </a:spcBef>
              <a:buNone/>
            </a:pPr>
            <a:r>
              <a:rPr lang="ja-JP" altLang="en-US" sz="2000" dirty="0" smtClean="0"/>
              <a:t>・道路及び砂防関係の災害要因で、同様な傾向が確認できた。</a:t>
            </a:r>
            <a:endParaRPr lang="en-US" altLang="ja-JP" sz="2000" dirty="0" smtClean="0"/>
          </a:p>
          <a:p>
            <a:pPr marL="538163" indent="0">
              <a:spcBef>
                <a:spcPts val="0"/>
              </a:spcBef>
              <a:buNone/>
            </a:pPr>
            <a:endParaRPr lang="en-US" altLang="ja-JP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地域・地形特性に</a:t>
            </a:r>
            <a:r>
              <a:rPr lang="ja-JP" altLang="en-US" sz="2000" dirty="0"/>
              <a:t>ついて</a:t>
            </a:r>
            <a:endParaRPr lang="en-US" altLang="ja-JP" sz="2000" dirty="0" smtClean="0"/>
          </a:p>
          <a:p>
            <a:pPr marL="627063" indent="-85725">
              <a:spcBef>
                <a:spcPts val="0"/>
              </a:spcBef>
              <a:buNone/>
            </a:pPr>
            <a:r>
              <a:rPr lang="ja-JP" altLang="en-US" sz="2000" dirty="0" smtClean="0"/>
              <a:t>・北部や南部の降雨量が多い地域で、災害の発生が多くなっている。</a:t>
            </a:r>
            <a:endParaRPr lang="en-US" altLang="ja-JP" sz="2000" dirty="0" smtClean="0"/>
          </a:p>
          <a:p>
            <a:pPr marL="627063" indent="-85725">
              <a:spcBef>
                <a:spcPts val="0"/>
              </a:spcBef>
              <a:buNone/>
            </a:pPr>
            <a:r>
              <a:rPr lang="ja-JP" altLang="en-US" sz="2000" dirty="0" smtClean="0"/>
              <a:t>・比</a:t>
            </a:r>
            <a:r>
              <a:rPr lang="ja-JP" altLang="en-US" sz="2000" dirty="0"/>
              <a:t>高や傾斜</a:t>
            </a:r>
            <a:r>
              <a:rPr lang="ja-JP" altLang="en-US" sz="2000" dirty="0" smtClean="0"/>
              <a:t>が一定程度を超えて大きい地域では、降雨</a:t>
            </a:r>
            <a:r>
              <a:rPr lang="ja-JP" altLang="en-US" sz="2000" dirty="0"/>
              <a:t>災害の発生が</a:t>
            </a:r>
            <a:r>
              <a:rPr lang="ja-JP" altLang="en-US" sz="2000" dirty="0" smtClean="0"/>
              <a:t>少なくなる傾向</a:t>
            </a:r>
            <a:r>
              <a:rPr lang="ja-JP" altLang="en-US" sz="2000" dirty="0"/>
              <a:t>にある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627063" indent="-85725">
              <a:spcBef>
                <a:spcPts val="0"/>
              </a:spcBef>
              <a:buNone/>
            </a:pPr>
            <a:endParaRPr lang="en-US" altLang="ja-JP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地質</a:t>
            </a:r>
            <a:r>
              <a:rPr lang="ja-JP" altLang="en-US" sz="2000" dirty="0"/>
              <a:t>特性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ついて</a:t>
            </a:r>
            <a:endParaRPr lang="en-US" altLang="ja-JP" sz="2000" dirty="0" smtClean="0"/>
          </a:p>
          <a:p>
            <a:pPr marL="541338" indent="0">
              <a:spcBef>
                <a:spcPts val="0"/>
              </a:spcBef>
              <a:buNone/>
            </a:pPr>
            <a:r>
              <a:rPr lang="ja-JP" altLang="en-US" sz="2000" dirty="0" smtClean="0"/>
              <a:t>・降雨災害は、泥岩・頁岩および花崗岩の地域で多くみられる 。</a:t>
            </a:r>
            <a:endParaRPr lang="en-US" altLang="ja-JP" sz="2000" dirty="0" smtClean="0"/>
          </a:p>
          <a:p>
            <a:pPr marL="541338" indent="0">
              <a:spcBef>
                <a:spcPts val="0"/>
              </a:spcBef>
              <a:buNone/>
            </a:pPr>
            <a:endParaRPr lang="en-US" altLang="ja-JP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回帰分析の方針について</a:t>
            </a:r>
            <a:endParaRPr lang="en-US" altLang="ja-JP" sz="2000" dirty="0" smtClean="0"/>
          </a:p>
          <a:p>
            <a:pPr marL="630238" indent="-88900">
              <a:spcBef>
                <a:spcPts val="0"/>
              </a:spcBef>
              <a:buNone/>
            </a:pPr>
            <a:r>
              <a:rPr lang="ja-JP" altLang="en-US" sz="2000" dirty="0" smtClean="0"/>
              <a:t>・回帰分析では、</a:t>
            </a:r>
            <a:r>
              <a:rPr lang="ja-JP" altLang="en-US" sz="2000" dirty="0"/>
              <a:t>データ数確保の</a:t>
            </a:r>
            <a:r>
              <a:rPr lang="ja-JP" altLang="en-US" sz="2000" dirty="0" smtClean="0"/>
              <a:t>ため、</a:t>
            </a:r>
            <a:r>
              <a:rPr lang="ja-JP" altLang="ja-JP" sz="2000" dirty="0" smtClean="0"/>
              <a:t>道路</a:t>
            </a:r>
            <a:r>
              <a:rPr lang="ja-JP" altLang="ja-JP" sz="2000" dirty="0"/>
              <a:t>災害デ－タ</a:t>
            </a:r>
            <a:r>
              <a:rPr lang="ja-JP" altLang="en-US" sz="2000" dirty="0"/>
              <a:t>に砂防</a:t>
            </a:r>
            <a:r>
              <a:rPr lang="ja-JP" altLang="ja-JP" sz="2000" dirty="0"/>
              <a:t>災害デ－タを</a:t>
            </a:r>
            <a:r>
              <a:rPr lang="ja-JP" altLang="en-US" sz="2000" dirty="0"/>
              <a:t>加えて</a:t>
            </a:r>
            <a:r>
              <a:rPr lang="ja-JP" altLang="ja-JP" sz="2000" dirty="0"/>
              <a:t>分析する</a:t>
            </a:r>
            <a:r>
              <a:rPr lang="ja-JP" altLang="en-US" sz="2000" dirty="0"/>
              <a:t>。</a:t>
            </a:r>
            <a:endParaRPr lang="ja-JP" altLang="ja-JP" sz="2000" dirty="0"/>
          </a:p>
          <a:p>
            <a:pPr marL="630238" indent="-88900">
              <a:spcBef>
                <a:spcPts val="0"/>
              </a:spcBef>
              <a:buNone/>
            </a:pPr>
            <a:r>
              <a:rPr lang="ja-JP" altLang="en-US" sz="2000" dirty="0" smtClean="0"/>
              <a:t>・</a:t>
            </a:r>
            <a:r>
              <a:rPr lang="ja-JP" altLang="ja-JP" sz="2000" dirty="0" smtClean="0"/>
              <a:t>災害要因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降雨データは、</a:t>
            </a:r>
            <a:r>
              <a:rPr lang="ja-JP" altLang="ja-JP" sz="2000" dirty="0" smtClean="0"/>
              <a:t>災害</a:t>
            </a:r>
            <a:r>
              <a:rPr lang="ja-JP" altLang="ja-JP" sz="2000" dirty="0"/>
              <a:t>時の</a:t>
            </a:r>
            <a:r>
              <a:rPr lang="ja-JP" altLang="ja-JP" sz="2000" dirty="0" smtClean="0"/>
              <a:t>降雨</a:t>
            </a:r>
            <a:r>
              <a:rPr lang="ja-JP" altLang="en-US" sz="2000" dirty="0" smtClean="0"/>
              <a:t>データを使用</a:t>
            </a:r>
            <a:r>
              <a:rPr lang="ja-JP" altLang="ja-JP" sz="2000" dirty="0" smtClean="0"/>
              <a:t>する</a:t>
            </a:r>
            <a:r>
              <a:rPr lang="ja-JP" altLang="en-US" sz="2000" dirty="0" smtClean="0"/>
              <a:t>。</a:t>
            </a:r>
            <a:endParaRPr lang="ja-JP" altLang="ja-JP" sz="2000" dirty="0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５．斜面崩壊の発生要因分析</a:t>
            </a:r>
            <a: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r>
              <a:rPr lang="zh-TW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</a:t>
            </a:r>
            <a:endParaRPr kumimoji="1" lang="ja-JP" altLang="en-US" sz="2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685" y="1340768"/>
            <a:ext cx="8332787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ja-JP" sz="2000" dirty="0" smtClean="0">
                <a:latin typeface="+mn-ea"/>
              </a:rPr>
              <a:t>豪雨</a:t>
            </a:r>
            <a:r>
              <a:rPr lang="ja-JP" altLang="ja-JP" sz="2000" dirty="0">
                <a:latin typeface="+mn-ea"/>
              </a:rPr>
              <a:t>時の崩壊・地すべり・土石流といった斜面</a:t>
            </a:r>
            <a:r>
              <a:rPr lang="ja-JP" altLang="ja-JP" sz="2000" dirty="0" smtClean="0">
                <a:latin typeface="+mn-ea"/>
              </a:rPr>
              <a:t>災害</a:t>
            </a:r>
            <a:r>
              <a:rPr lang="ja-JP" altLang="en-US" sz="2000" dirty="0" smtClean="0">
                <a:latin typeface="+mn-ea"/>
              </a:rPr>
              <a:t>について</a:t>
            </a:r>
            <a:r>
              <a:rPr lang="ja-JP" altLang="ja-JP" sz="2000" dirty="0" smtClean="0">
                <a:latin typeface="+mn-ea"/>
              </a:rPr>
              <a:t>，</a:t>
            </a:r>
            <a:r>
              <a:rPr lang="ja-JP" altLang="en-US" sz="2000" dirty="0" smtClean="0">
                <a:latin typeface="+mn-ea"/>
              </a:rPr>
              <a:t>現状</a:t>
            </a:r>
            <a:r>
              <a:rPr lang="ja-JP" altLang="ja-JP" sz="2000" dirty="0" smtClean="0">
                <a:latin typeface="+mn-ea"/>
              </a:rPr>
              <a:t>ではその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 </a:t>
            </a:r>
            <a:r>
              <a:rPr lang="ja-JP" altLang="ja-JP" sz="2000" dirty="0" smtClean="0">
                <a:latin typeface="+mn-ea"/>
              </a:rPr>
              <a:t>発生</a:t>
            </a:r>
            <a:r>
              <a:rPr lang="ja-JP" altLang="ja-JP" sz="2000" dirty="0">
                <a:latin typeface="+mn-ea"/>
              </a:rPr>
              <a:t>場所を正確に</a:t>
            </a:r>
            <a:r>
              <a:rPr lang="ja-JP" altLang="ja-JP" sz="2000" dirty="0" smtClean="0">
                <a:latin typeface="+mn-ea"/>
              </a:rPr>
              <a:t>予測は</a:t>
            </a:r>
            <a:r>
              <a:rPr lang="ja-JP" altLang="ja-JP" sz="2000" dirty="0">
                <a:latin typeface="+mn-ea"/>
              </a:rPr>
              <a:t>きわめて</a:t>
            </a:r>
            <a:r>
              <a:rPr lang="ja-JP" altLang="ja-JP" sz="2000" dirty="0" smtClean="0">
                <a:latin typeface="+mn-ea"/>
              </a:rPr>
              <a:t>困難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ja-JP" sz="2000" dirty="0" smtClean="0">
                <a:latin typeface="+mn-ea"/>
              </a:rPr>
              <a:t>道路</a:t>
            </a:r>
            <a:r>
              <a:rPr lang="ja-JP" altLang="ja-JP" sz="2000" dirty="0">
                <a:latin typeface="+mn-ea"/>
              </a:rPr>
              <a:t>斜面の場合は，自然的要因の他に切土・盛土・法面保護等の</a:t>
            </a:r>
            <a:r>
              <a:rPr lang="ja-JP" altLang="ja-JP" sz="2000" dirty="0" smtClean="0">
                <a:latin typeface="+mn-ea"/>
              </a:rPr>
              <a:t>人工的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 </a:t>
            </a:r>
            <a:r>
              <a:rPr lang="ja-JP" altLang="ja-JP" sz="2000" dirty="0" smtClean="0">
                <a:latin typeface="+mn-ea"/>
              </a:rPr>
              <a:t>要因</a:t>
            </a:r>
            <a:r>
              <a:rPr lang="ja-JP" altLang="ja-JP" sz="2000" dirty="0">
                <a:latin typeface="+mn-ea"/>
              </a:rPr>
              <a:t>が加わるため，災害予測は</a:t>
            </a:r>
            <a:r>
              <a:rPr lang="ja-JP" altLang="ja-JP" sz="2000" dirty="0" smtClean="0">
                <a:latin typeface="+mn-ea"/>
              </a:rPr>
              <a:t>更に</a:t>
            </a:r>
            <a:r>
              <a:rPr lang="ja-JP" altLang="en-US" sz="2000" dirty="0" smtClean="0">
                <a:latin typeface="+mn-ea"/>
              </a:rPr>
              <a:t>困難</a:t>
            </a:r>
            <a:endParaRPr lang="en-US" altLang="ja-JP" sz="20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7684" y="3933056"/>
            <a:ext cx="8332787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方　針：</a:t>
            </a:r>
            <a:endParaRPr lang="en-US" altLang="ja-JP" sz="2000" dirty="0">
              <a:latin typeface="+mn-ea"/>
            </a:endParaRPr>
          </a:p>
          <a:p>
            <a:pPr marL="1524000" indent="-1524000"/>
            <a:r>
              <a:rPr lang="ja-JP" altLang="ja-JP" sz="2000" dirty="0"/>
              <a:t>分析方法</a:t>
            </a:r>
            <a:r>
              <a:rPr lang="ja-JP" altLang="en-US" sz="2000" dirty="0"/>
              <a:t>・・・</a:t>
            </a:r>
            <a:r>
              <a:rPr lang="ja-JP" altLang="ja-JP" sz="2000" dirty="0"/>
              <a:t>災害の規模（災害密度）に関する重回帰分析，災害発生の有無に関する判別分析</a:t>
            </a:r>
            <a:r>
              <a:rPr lang="ja-JP" altLang="en-US" sz="2000" dirty="0" smtClean="0"/>
              <a:t>，災害履歴密度の評価</a:t>
            </a:r>
            <a:endParaRPr lang="en-US" altLang="ja-JP" sz="2000" dirty="0"/>
          </a:p>
          <a:p>
            <a:pPr marL="1524000" indent="-1524000"/>
            <a:r>
              <a:rPr lang="ja-JP" altLang="en-US" sz="2000" dirty="0">
                <a:latin typeface="+mn-ea"/>
              </a:rPr>
              <a:t>分析範囲・・・</a:t>
            </a:r>
            <a:r>
              <a:rPr lang="ja-JP" altLang="ja-JP" sz="2000" dirty="0"/>
              <a:t>大阪府</a:t>
            </a:r>
            <a:r>
              <a:rPr lang="ja-JP" altLang="ja-JP" sz="2000" dirty="0" smtClean="0"/>
              <a:t>地形</a:t>
            </a:r>
            <a:r>
              <a:rPr lang="ja-JP" altLang="en-US" sz="2000" dirty="0" smtClean="0"/>
              <a:t>図 </a:t>
            </a:r>
            <a:r>
              <a:rPr lang="ja-JP" altLang="ja-JP" sz="2000" dirty="0" smtClean="0"/>
              <a:t>図</a:t>
            </a:r>
            <a:r>
              <a:rPr lang="ja-JP" altLang="ja-JP" sz="2000" dirty="0"/>
              <a:t>郭割のメッシュ（東西</a:t>
            </a:r>
            <a:r>
              <a:rPr lang="en-US" altLang="ja-JP" sz="2000" dirty="0" smtClean="0"/>
              <a:t>2</a:t>
            </a:r>
            <a:r>
              <a:rPr lang="en-US" altLang="ja-JP" sz="2000" dirty="0"/>
              <a:t>km</a:t>
            </a:r>
            <a:r>
              <a:rPr lang="en-US" altLang="ja-JP" sz="2000" dirty="0" smtClean="0"/>
              <a:t>×</a:t>
            </a:r>
            <a:r>
              <a:rPr lang="ja-JP" altLang="ja-JP" sz="2000" dirty="0"/>
              <a:t>南北</a:t>
            </a:r>
            <a:r>
              <a:rPr lang="en-US" altLang="ja-JP" sz="2000" dirty="0" smtClean="0"/>
              <a:t>1.5km</a:t>
            </a:r>
            <a:r>
              <a:rPr lang="ja-JP" altLang="ja-JP" sz="2000" dirty="0" smtClean="0"/>
              <a:t>）</a:t>
            </a:r>
            <a:r>
              <a:rPr lang="ja-JP" altLang="ja-JP" sz="2000" dirty="0"/>
              <a:t>単位</a:t>
            </a:r>
            <a:endParaRPr lang="en-US" altLang="ja-JP" sz="2000" dirty="0"/>
          </a:p>
          <a:p>
            <a:pPr marL="1524000" indent="-1524000"/>
            <a:r>
              <a:rPr lang="ja-JP" altLang="en-US" sz="2000" dirty="0">
                <a:latin typeface="+mn-ea"/>
              </a:rPr>
              <a:t>対象データ・・・</a:t>
            </a:r>
            <a:r>
              <a:rPr lang="ja-JP" altLang="ja-JP" sz="2000" dirty="0"/>
              <a:t>道路災害デ－タと道路以外の斜面災害デ－タ</a:t>
            </a:r>
            <a:r>
              <a:rPr lang="ja-JP" altLang="en-US" sz="2000" dirty="0"/>
              <a:t>（砂防関係）</a:t>
            </a:r>
            <a:endParaRPr lang="en-US" altLang="ja-JP" sz="2000" dirty="0"/>
          </a:p>
          <a:p>
            <a:pPr marL="1524000" indent="-1524000"/>
            <a:r>
              <a:rPr lang="ja-JP" altLang="en-US" sz="2000" dirty="0">
                <a:latin typeface="+mn-ea"/>
              </a:rPr>
              <a:t>評価方法・・・各分析による結果を正規化して重みづけ加算により評価</a:t>
            </a:r>
            <a:endParaRPr lang="en-US" altLang="ja-JP" sz="2000" dirty="0">
              <a:latin typeface="+mn-ea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851920" y="2780928"/>
            <a:ext cx="1064205" cy="36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11559" y="3263849"/>
            <a:ext cx="8208911" cy="453183"/>
          </a:xfrm>
          <a:prstGeom prst="rect">
            <a:avLst/>
          </a:prstGeom>
          <a:ln w="63500" cmpd="thinThick">
            <a:solidFill>
              <a:schemeClr val="tx1"/>
            </a:solidFill>
          </a:ln>
        </p:spPr>
        <p:txBody>
          <a:bodyPr wrap="square" lIns="108000" tIns="72000" rIns="108000" bIns="72000">
            <a:spAutoFit/>
          </a:bodyPr>
          <a:lstStyle/>
          <a:p>
            <a:r>
              <a:rPr lang="ja-JP" altLang="en-US" sz="2000" dirty="0"/>
              <a:t>斜面</a:t>
            </a:r>
            <a:r>
              <a:rPr lang="ja-JP" altLang="en-US" sz="2000" dirty="0" smtClean="0"/>
              <a:t>災害要因</a:t>
            </a:r>
            <a:r>
              <a:rPr lang="ja-JP" altLang="en-US" sz="2000" dirty="0"/>
              <a:t>から相対的な危険度を把握</a:t>
            </a:r>
            <a:r>
              <a:rPr lang="ja-JP" altLang="en-US" sz="2000" dirty="0" smtClean="0"/>
              <a:t>する回帰分析による評価を実施</a:t>
            </a:r>
            <a:endParaRPr lang="en-US" altLang="ja-JP" sz="2000" dirty="0" smtClean="0"/>
          </a:p>
        </p:txBody>
      </p:sp>
      <p:sp>
        <p:nvSpPr>
          <p:cNvPr id="10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1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５．斜面崩壊の発生要因分析</a:t>
            </a:r>
            <a: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２）</a:t>
            </a:r>
            <a:r>
              <a:rPr lang="zh-TW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項目： ①斜面崩壊の要因分析（重回帰分析）</a:t>
            </a:r>
            <a:endParaRPr kumimoji="1" lang="ja-JP" altLang="en-US" sz="23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252634"/>
            <a:ext cx="8424936" cy="28931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重回帰分析：</a:t>
            </a:r>
            <a:r>
              <a:rPr lang="ja-JP" altLang="en-US" sz="1400" dirty="0" smtClean="0">
                <a:latin typeface="+mn-ea"/>
              </a:rPr>
              <a:t>２つ</a:t>
            </a:r>
            <a:r>
              <a:rPr lang="ja-JP" altLang="en-US" sz="1400" dirty="0">
                <a:latin typeface="+mn-ea"/>
              </a:rPr>
              <a:t>以上の要因があるとき、どれがどのように影響</a:t>
            </a:r>
            <a:r>
              <a:rPr lang="en-US" altLang="ja-JP" sz="1400" dirty="0">
                <a:latin typeface="+mn-ea"/>
              </a:rPr>
              <a:t>(</a:t>
            </a:r>
            <a:r>
              <a:rPr lang="ja-JP" altLang="en-US" sz="1400" dirty="0">
                <a:latin typeface="+mn-ea"/>
              </a:rPr>
              <a:t>寄与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en-US" sz="1400" dirty="0">
                <a:latin typeface="+mn-ea"/>
              </a:rPr>
              <a:t>する</a:t>
            </a:r>
            <a:r>
              <a:rPr lang="ja-JP" altLang="en-US" sz="1400" dirty="0" smtClean="0">
                <a:latin typeface="+mn-ea"/>
              </a:rPr>
              <a:t>かを分析する。</a:t>
            </a:r>
            <a:endParaRPr lang="en-US" altLang="ja-JP" sz="1400" dirty="0" smtClean="0">
              <a:latin typeface="+mn-ea"/>
            </a:endParaRPr>
          </a:p>
          <a:p>
            <a:pPr marL="806450" indent="-806450"/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　　　　　数量化</a:t>
            </a:r>
            <a:r>
              <a:rPr lang="en-US" altLang="ja-JP" sz="1400" dirty="0" smtClean="0">
                <a:latin typeface="+mn-ea"/>
              </a:rPr>
              <a:t>Ⅰ</a:t>
            </a:r>
            <a:r>
              <a:rPr lang="ja-JP" altLang="en-US" sz="1400" dirty="0" smtClean="0">
                <a:latin typeface="+mn-ea"/>
              </a:rPr>
              <a:t>類で分析を行っている。目的</a:t>
            </a:r>
            <a:r>
              <a:rPr lang="ja-JP" altLang="ja-JP" sz="1400" dirty="0" smtClean="0">
                <a:latin typeface="+mn-ea"/>
              </a:rPr>
              <a:t>を</a:t>
            </a:r>
            <a:r>
              <a:rPr lang="ja-JP" altLang="ja-JP" sz="1400" dirty="0">
                <a:latin typeface="+mn-ea"/>
              </a:rPr>
              <a:t>予測するために</a:t>
            </a:r>
            <a:r>
              <a:rPr lang="ja-JP" altLang="ja-JP" sz="1400" dirty="0" smtClean="0">
                <a:latin typeface="+mn-ea"/>
              </a:rPr>
              <a:t>，</a:t>
            </a:r>
            <a:r>
              <a:rPr lang="ja-JP" altLang="en-US" sz="1400" dirty="0" smtClean="0">
                <a:latin typeface="+mn-ea"/>
              </a:rPr>
              <a:t>目的</a:t>
            </a:r>
            <a:r>
              <a:rPr lang="ja-JP" altLang="ja-JP" sz="1400" dirty="0" smtClean="0">
                <a:latin typeface="+mn-ea"/>
              </a:rPr>
              <a:t>と</a:t>
            </a:r>
            <a:r>
              <a:rPr lang="ja-JP" altLang="ja-JP" sz="1400" dirty="0">
                <a:latin typeface="+mn-ea"/>
              </a:rPr>
              <a:t>それぞれの</a:t>
            </a:r>
            <a:r>
              <a:rPr lang="ja-JP" altLang="ja-JP" sz="1400" dirty="0" smtClean="0">
                <a:latin typeface="+mn-ea"/>
              </a:rPr>
              <a:t>要因</a:t>
            </a:r>
            <a:r>
              <a:rPr lang="ja-JP" altLang="en-US" sz="1400" dirty="0" smtClean="0">
                <a:latin typeface="+mn-ea"/>
              </a:rPr>
              <a:t>（カテゴリー）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ja-JP" sz="1400" dirty="0">
                <a:latin typeface="+mn-ea"/>
              </a:rPr>
              <a:t>間に</a:t>
            </a:r>
            <a:r>
              <a:rPr lang="ja-JP" altLang="ja-JP" sz="1400" dirty="0" smtClean="0">
                <a:latin typeface="+mn-ea"/>
              </a:rPr>
              <a:t>線型の</a:t>
            </a:r>
            <a:r>
              <a:rPr lang="ja-JP" altLang="ja-JP" sz="1400" dirty="0">
                <a:latin typeface="+mn-ea"/>
              </a:rPr>
              <a:t>関係があるものと想定して，予測値が全体として，実測値に最も合うように各カテゴリ－（分類）の重み係数</a:t>
            </a:r>
            <a:r>
              <a:rPr lang="ja-JP" altLang="ja-JP" sz="1400" dirty="0" smtClean="0">
                <a:latin typeface="+mn-ea"/>
              </a:rPr>
              <a:t>を</a:t>
            </a:r>
            <a:r>
              <a:rPr lang="ja-JP" altLang="en-US" sz="1400" dirty="0" smtClean="0">
                <a:latin typeface="+mn-ea"/>
              </a:rPr>
              <a:t>線形</a:t>
            </a:r>
            <a:r>
              <a:rPr lang="ja-JP" altLang="en-US" sz="1400" dirty="0">
                <a:latin typeface="+mn-ea"/>
              </a:rPr>
              <a:t>解析</a:t>
            </a:r>
            <a:r>
              <a:rPr lang="ja-JP" altLang="en-US" sz="1400" dirty="0" smtClean="0">
                <a:latin typeface="+mn-ea"/>
              </a:rPr>
              <a:t>（最小２乗法）により</a:t>
            </a:r>
            <a:r>
              <a:rPr lang="ja-JP" altLang="ja-JP" sz="1400" dirty="0" smtClean="0">
                <a:latin typeface="+mn-ea"/>
              </a:rPr>
              <a:t>決める</a:t>
            </a:r>
            <a:r>
              <a:rPr lang="ja-JP" altLang="ja-JP" sz="1400" dirty="0">
                <a:latin typeface="+mn-ea"/>
              </a:rPr>
              <a:t>。 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　　　　　　</a:t>
            </a:r>
            <a:endParaRPr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+mn-ea"/>
                <a:cs typeface="Meiryo UI" panose="020B0604030504040204" pitchFamily="50" charset="-128"/>
              </a:rPr>
              <a:t>Y=a</a:t>
            </a:r>
            <a:r>
              <a:rPr lang="en-US" altLang="ja-JP" sz="1400" baseline="-25000" dirty="0" smtClean="0">
                <a:latin typeface="+mn-ea"/>
                <a:cs typeface="Meiryo UI" panose="020B0604030504040204" pitchFamily="50" charset="-128"/>
              </a:rPr>
              <a:t>11</a:t>
            </a:r>
            <a:r>
              <a:rPr lang="en-US" altLang="ja-JP" sz="1400" dirty="0" smtClean="0">
                <a:latin typeface="+mn-ea"/>
                <a:cs typeface="Meiryo UI" panose="020B0604030504040204" pitchFamily="50" charset="-128"/>
              </a:rPr>
              <a:t>x</a:t>
            </a:r>
            <a:r>
              <a:rPr lang="en-US" altLang="ja-JP" sz="1400" baseline="-25000" dirty="0" smtClean="0">
                <a:latin typeface="+mn-ea"/>
                <a:cs typeface="Meiryo UI" panose="020B0604030504040204" pitchFamily="50" charset="-128"/>
              </a:rPr>
              <a:t>11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＋</a:t>
            </a:r>
            <a:r>
              <a:rPr lang="en-US" altLang="ja-JP" sz="1400" dirty="0" smtClean="0">
                <a:latin typeface="+mn-ea"/>
                <a:cs typeface="Meiryo UI" panose="020B0604030504040204" pitchFamily="50" charset="-128"/>
              </a:rPr>
              <a:t>a</a:t>
            </a:r>
            <a:r>
              <a:rPr lang="en-US" altLang="ja-JP" sz="1400" baseline="-25000" dirty="0" smtClean="0">
                <a:latin typeface="+mn-ea"/>
                <a:cs typeface="Meiryo UI" panose="020B0604030504040204" pitchFamily="50" charset="-128"/>
              </a:rPr>
              <a:t>12</a:t>
            </a:r>
            <a:r>
              <a:rPr lang="en-US" altLang="ja-JP" sz="1400" dirty="0" smtClean="0">
                <a:latin typeface="+mn-ea"/>
                <a:cs typeface="Meiryo UI" panose="020B0604030504040204" pitchFamily="50" charset="-128"/>
              </a:rPr>
              <a:t>x</a:t>
            </a:r>
            <a:r>
              <a:rPr lang="en-US" altLang="ja-JP" sz="1400" baseline="-250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en-US" altLang="ja-JP" sz="1400" baseline="-25000" dirty="0" smtClean="0">
                <a:latin typeface="+mn-ea"/>
                <a:cs typeface="Meiryo UI" panose="020B0604030504040204" pitchFamily="50" charset="-128"/>
              </a:rPr>
              <a:t>2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＋･･････＋</a:t>
            </a:r>
            <a:r>
              <a:rPr lang="en-US" altLang="ja-JP" sz="1400" dirty="0" err="1">
                <a:latin typeface="+mn-ea"/>
                <a:cs typeface="Meiryo UI" panose="020B0604030504040204" pitchFamily="50" charset="-128"/>
              </a:rPr>
              <a:t>a</a:t>
            </a:r>
            <a:r>
              <a:rPr lang="en-US" altLang="ja-JP" sz="1400" baseline="-25000" dirty="0" err="1">
                <a:latin typeface="+mn-ea"/>
                <a:cs typeface="Meiryo UI" panose="020B0604030504040204" pitchFamily="50" charset="-128"/>
              </a:rPr>
              <a:t>n</a:t>
            </a:r>
            <a:r>
              <a:rPr lang="en-US" altLang="ja-JP" sz="1400" dirty="0" err="1">
                <a:latin typeface="+mn-ea"/>
                <a:cs typeface="Meiryo UI" panose="020B0604030504040204" pitchFamily="50" charset="-128"/>
              </a:rPr>
              <a:t>x</a:t>
            </a:r>
            <a:r>
              <a:rPr lang="en-US" altLang="ja-JP" sz="1400" baseline="-25000" dirty="0" err="1">
                <a:latin typeface="+mn-ea"/>
                <a:cs typeface="Meiryo UI" panose="020B0604030504040204" pitchFamily="50" charset="-128"/>
              </a:rPr>
              <a:t>n</a:t>
            </a:r>
            <a:endParaRPr lang="en-US" altLang="ja-JP" sz="1400" baseline="-250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cs typeface="Times New Roman" pitchFamily="18" charset="0"/>
              </a:rPr>
              <a:t>ここ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で　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Y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　：　目的変数　</a:t>
            </a:r>
            <a:endParaRPr lang="en-US" altLang="ja-JP" sz="1400" dirty="0">
              <a:latin typeface="+mn-ea"/>
              <a:cs typeface="Times New Roman" pitchFamily="18" charset="0"/>
            </a:endParaRPr>
          </a:p>
          <a:p>
            <a:r>
              <a:rPr lang="ja-JP" altLang="en-US" sz="1400" dirty="0">
                <a:latin typeface="+mn-ea"/>
                <a:cs typeface="Times New Roman" pitchFamily="18" charset="0"/>
              </a:rPr>
              <a:t>　　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a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11</a:t>
            </a:r>
            <a:r>
              <a:rPr lang="ja-JP" altLang="en-US" sz="1400" dirty="0" err="1" smtClean="0">
                <a:latin typeface="+mn-ea"/>
                <a:cs typeface="Times New Roman" pitchFamily="18" charset="0"/>
              </a:rPr>
              <a:t>，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a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12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・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・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a</a:t>
            </a:r>
            <a:r>
              <a:rPr lang="ja-JP" altLang="en-US" sz="1400" baseline="-30000" dirty="0">
                <a:latin typeface="+mn-ea"/>
                <a:cs typeface="Times New Roman" pitchFamily="18" charset="0"/>
              </a:rPr>
              <a:t>ｎ　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：　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重み係数（カテゴリーのウェイト）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x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11</a:t>
            </a:r>
            <a:r>
              <a:rPr lang="ja-JP" altLang="en-US" sz="1400" dirty="0" err="1" smtClean="0">
                <a:latin typeface="+mn-ea"/>
                <a:cs typeface="Times New Roman" pitchFamily="18" charset="0"/>
              </a:rPr>
              <a:t>，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x</a:t>
            </a:r>
            <a:r>
              <a:rPr lang="en-US" altLang="ja-JP" sz="1400" baseline="-30000" dirty="0">
                <a:latin typeface="+mn-ea"/>
                <a:cs typeface="Times New Roman" pitchFamily="18" charset="0"/>
              </a:rPr>
              <a:t> 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12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・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・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x</a:t>
            </a:r>
            <a:r>
              <a:rPr lang="ja-JP" altLang="en-US" sz="1400" baseline="-30000" dirty="0">
                <a:latin typeface="+mn-ea"/>
                <a:cs typeface="Times New Roman" pitchFamily="18" charset="0"/>
              </a:rPr>
              <a:t>ｎ　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：　説明変数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（カテゴリー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）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　　　それぞれ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の説明変数に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対応する場合　　：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1</a:t>
            </a:r>
            <a:endParaRPr lang="en-US" altLang="ja-JP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　　　それぞれ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の説明変数に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対応しない場合　：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0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　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r>
              <a:rPr kumimoji="1" lang="en-US" altLang="ja-JP" sz="1400" dirty="0" smtClean="0">
                <a:latin typeface="+mn-ea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説明変数の各要因（カテゴリー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）の重み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係数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の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値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が大きいほうが影響度が高い</a:t>
            </a:r>
            <a:endParaRPr kumimoji="1"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重み係数は各説明変数で独立して評価される係数であり，各説明変数間の評価はできない</a:t>
            </a:r>
            <a:endParaRPr kumimoji="1"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各説明変数のレンジ（重み係数（カテゴリー）の最大値－最小値）のうち，最大値が目的変数に影響度が高い</a:t>
            </a:r>
            <a:endParaRPr kumimoji="1" lang="ja-JP" altLang="en-US" sz="1400" dirty="0" smtClean="0"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96134"/>
              </p:ext>
            </p:extLst>
          </p:nvPr>
        </p:nvGraphicFramePr>
        <p:xfrm>
          <a:off x="596751" y="4775160"/>
          <a:ext cx="8280921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76064"/>
                <a:gridCol w="504056"/>
                <a:gridCol w="576064"/>
                <a:gridCol w="576064"/>
                <a:gridCol w="576064"/>
                <a:gridCol w="504056"/>
                <a:gridCol w="576064"/>
                <a:gridCol w="504056"/>
                <a:gridCol w="504056"/>
                <a:gridCol w="576064"/>
                <a:gridCol w="720080"/>
                <a:gridCol w="576064"/>
                <a:gridCol w="576064"/>
                <a:gridCol w="504057"/>
              </a:tblGrid>
              <a:tr h="0">
                <a:tc rowSpan="2"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災害数</a:t>
                      </a:r>
                      <a:endParaRPr kumimoji="1" lang="ja-JP" altLang="en-US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地質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傾斜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災害時２４時間最大雨量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沖積層</a:t>
                      </a:r>
                      <a:r>
                        <a:rPr kumimoji="1" lang="en-US" altLang="ja-JP" sz="1000" dirty="0" smtClean="0"/>
                        <a:t>(x11)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段丘層</a:t>
                      </a:r>
                      <a:r>
                        <a:rPr kumimoji="1" lang="en-US" altLang="ja-JP" sz="1000" dirty="0" smtClean="0"/>
                        <a:t>(x12)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大阪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層群</a:t>
                      </a:r>
                      <a:r>
                        <a:rPr kumimoji="1" lang="en-US" altLang="ja-JP" sz="1000" dirty="0" smtClean="0"/>
                        <a:t>(x13)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和泉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層群</a:t>
                      </a:r>
                      <a:r>
                        <a:rPr kumimoji="1" lang="en-US" altLang="ja-JP" sz="1000" dirty="0" smtClean="0"/>
                        <a:t>(x14)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花崗岩</a:t>
                      </a:r>
                      <a:r>
                        <a:rPr kumimoji="1" lang="en-US" altLang="ja-JP" sz="1000" dirty="0" smtClean="0"/>
                        <a:t>(x15)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泥岩</a:t>
                      </a:r>
                      <a:r>
                        <a:rPr kumimoji="1" lang="en-US" altLang="ja-JP" sz="1000" dirty="0" smtClean="0"/>
                        <a:t>(x16)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10°</a:t>
                      </a:r>
                    </a:p>
                    <a:p>
                      <a:r>
                        <a:rPr kumimoji="1" lang="en-US" altLang="ja-JP" sz="1000" dirty="0" smtClean="0"/>
                        <a:t>(x21)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20°</a:t>
                      </a:r>
                    </a:p>
                    <a:p>
                      <a:r>
                        <a:rPr kumimoji="1" lang="en-US" altLang="ja-JP" sz="1000" dirty="0" smtClean="0"/>
                        <a:t>(x22)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ja-JP" altLang="en-US" sz="1000" dirty="0" smtClean="0"/>
                        <a:t>～</a:t>
                      </a:r>
                      <a:endParaRPr kumimoji="1" lang="en-US" altLang="ja-JP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30°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(x23)</a:t>
                      </a:r>
                      <a:endParaRPr kumimoji="1" lang="ja-JP" altLang="en-US" sz="1000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30°</a:t>
                      </a:r>
                      <a:r>
                        <a:rPr kumimoji="1" lang="ja-JP" altLang="en-US" sz="1000" dirty="0" smtClean="0"/>
                        <a:t>～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en-US" altLang="ja-JP" sz="1000" dirty="0" smtClean="0"/>
                        <a:t>(x24)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150mm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(x31)</a:t>
                      </a:r>
                      <a:endParaRPr kumimoji="1" lang="ja-JP" altLang="en-US" sz="1000" dirty="0" smtClean="0"/>
                    </a:p>
                    <a:p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150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200mm</a:t>
                      </a:r>
                    </a:p>
                    <a:p>
                      <a:r>
                        <a:rPr kumimoji="1" lang="en-US" altLang="ja-JP" sz="1000" dirty="0" smtClean="0"/>
                        <a:t>(x32)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200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250mm</a:t>
                      </a:r>
                    </a:p>
                    <a:p>
                      <a:r>
                        <a:rPr kumimoji="1" lang="en-US" altLang="ja-JP" sz="1000" dirty="0" smtClean="0"/>
                        <a:t>(x33)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250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mm</a:t>
                      </a:r>
                    </a:p>
                    <a:p>
                      <a:r>
                        <a:rPr kumimoji="1" lang="en-US" altLang="ja-JP" sz="1000" dirty="0" smtClean="0"/>
                        <a:t>(x34)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4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2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403648" y="4325034"/>
            <a:ext cx="3515706" cy="40011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事例：災害数：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件，花崗岩，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23°</a:t>
            </a:r>
            <a:r>
              <a:rPr kumimoji="1" lang="ja-JP" altLang="en-US" sz="1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災害時雨量　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220mm</a:t>
            </a:r>
          </a:p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　災害数：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件，泥岩，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35°</a:t>
            </a:r>
            <a:r>
              <a:rPr lang="ja-JP" altLang="en-US" sz="1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災害時雨量　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180mm</a:t>
            </a:r>
            <a:endParaRPr kumimoji="1" lang="ja-JP" altLang="en-US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4013" y="4478923"/>
            <a:ext cx="697627" cy="24622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入力条件</a:t>
            </a:r>
          </a:p>
        </p:txBody>
      </p:sp>
      <p:sp>
        <p:nvSpPr>
          <p:cNvPr id="12" name="フッター プレースホルダー 2"/>
          <p:cNvSpPr txBox="1">
            <a:spLocks/>
          </p:cNvSpPr>
          <p:nvPr/>
        </p:nvSpPr>
        <p:spPr>
          <a:xfrm>
            <a:off x="5372472" y="6309320"/>
            <a:ext cx="3505200" cy="365760"/>
          </a:xfrm>
          <a:prstGeom prst="rect">
            <a:avLst/>
          </a:prstGeom>
        </p:spPr>
        <p:txBody>
          <a:bodyPr vert="horz"/>
          <a:lstStyle>
            <a:defPPr>
              <a:defRPr lang="ja-JP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58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</a:t>
            </a:r>
            <a:r>
              <a:rPr lang="ja-JP" altLang="en-US" sz="3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．斜面崩壊の発生要因分析</a:t>
            </a:r>
            <a: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２）</a:t>
            </a:r>
            <a:r>
              <a:rPr lang="zh-TW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項目： 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①斜面</a:t>
            </a: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崩壊の要因分析（重回帰分析）</a:t>
            </a:r>
            <a:endParaRPr kumimoji="1" lang="ja-JP" altLang="en-US" sz="23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786" y="1211058"/>
            <a:ext cx="4634238" cy="116955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ja-JP" sz="1400" dirty="0" smtClean="0">
                <a:latin typeface="+mn-ea"/>
              </a:rPr>
              <a:t>災害</a:t>
            </a:r>
            <a:r>
              <a:rPr lang="ja-JP" altLang="en-US" sz="1400" dirty="0" smtClean="0">
                <a:latin typeface="+mn-ea"/>
              </a:rPr>
              <a:t>発生</a:t>
            </a:r>
            <a:r>
              <a:rPr lang="ja-JP" altLang="ja-JP" sz="1400" dirty="0" smtClean="0">
                <a:latin typeface="+mn-ea"/>
              </a:rPr>
              <a:t>を</a:t>
            </a:r>
            <a:r>
              <a:rPr lang="ja-JP" altLang="ja-JP" sz="1400" dirty="0">
                <a:latin typeface="+mn-ea"/>
              </a:rPr>
              <a:t>予測するために，</a:t>
            </a:r>
            <a:r>
              <a:rPr lang="ja-JP" altLang="ja-JP" sz="1400" dirty="0" smtClean="0">
                <a:latin typeface="+mn-ea"/>
              </a:rPr>
              <a:t>災害と</a:t>
            </a:r>
            <a:r>
              <a:rPr lang="ja-JP" altLang="ja-JP" sz="1400" dirty="0">
                <a:latin typeface="+mn-ea"/>
              </a:rPr>
              <a:t>それぞれの</a:t>
            </a:r>
            <a:r>
              <a:rPr lang="ja-JP" altLang="ja-JP" sz="1400" dirty="0" smtClean="0">
                <a:latin typeface="+mn-ea"/>
              </a:rPr>
              <a:t>要因</a:t>
            </a:r>
            <a:r>
              <a:rPr lang="ja-JP" altLang="en-US" sz="1400" dirty="0" smtClean="0">
                <a:latin typeface="+mn-ea"/>
              </a:rPr>
              <a:t>（誘因や素因）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ja-JP" sz="1400" dirty="0">
                <a:latin typeface="+mn-ea"/>
              </a:rPr>
              <a:t>間</a:t>
            </a:r>
            <a:r>
              <a:rPr lang="ja-JP" altLang="ja-JP" sz="1400" dirty="0" smtClean="0">
                <a:latin typeface="+mn-ea"/>
              </a:rPr>
              <a:t>に線型</a:t>
            </a:r>
            <a:r>
              <a:rPr lang="ja-JP" altLang="ja-JP" sz="1400" dirty="0">
                <a:latin typeface="+mn-ea"/>
              </a:rPr>
              <a:t>の関係があるものと想定して，予測値が全体として，実測値に最も合うように各カテゴリ－（分類）の重み係数を決める</a:t>
            </a:r>
            <a:r>
              <a:rPr lang="ja-JP" altLang="ja-JP" sz="1400" dirty="0" smtClean="0">
                <a:latin typeface="+mn-ea"/>
              </a:rPr>
              <a:t>。</a:t>
            </a:r>
            <a:r>
              <a:rPr lang="ja-JP" altLang="en-US" sz="1400" dirty="0" smtClean="0">
                <a:latin typeface="+mn-ea"/>
              </a:rPr>
              <a:t>ここでは，災害を災害密度（</a:t>
            </a:r>
            <a:r>
              <a:rPr lang="ja-JP" altLang="ja-JP" sz="1400" dirty="0">
                <a:latin typeface="+mn-ea"/>
              </a:rPr>
              <a:t>一定</a:t>
            </a:r>
            <a:r>
              <a:rPr lang="ja-JP" altLang="ja-JP" sz="1400" dirty="0" smtClean="0">
                <a:latin typeface="+mn-ea"/>
              </a:rPr>
              <a:t>面積</a:t>
            </a:r>
            <a:r>
              <a:rPr lang="ja-JP" altLang="en-US" sz="1400" dirty="0" smtClean="0">
                <a:latin typeface="+mn-ea"/>
              </a:rPr>
              <a:t>（メッシュ）</a:t>
            </a:r>
            <a:r>
              <a:rPr lang="ja-JP" altLang="ja-JP" sz="1400" dirty="0" smtClean="0">
                <a:latin typeface="+mn-ea"/>
              </a:rPr>
              <a:t>あたり</a:t>
            </a:r>
            <a:r>
              <a:rPr lang="ja-JP" altLang="ja-JP" sz="1400" dirty="0">
                <a:latin typeface="+mn-ea"/>
              </a:rPr>
              <a:t>の</a:t>
            </a:r>
            <a:r>
              <a:rPr lang="ja-JP" altLang="ja-JP" sz="1400" dirty="0" smtClean="0">
                <a:latin typeface="+mn-ea"/>
              </a:rPr>
              <a:t>災害数</a:t>
            </a:r>
            <a:r>
              <a:rPr lang="ja-JP" altLang="en-US" sz="1400" dirty="0" smtClean="0">
                <a:latin typeface="+mn-ea"/>
              </a:rPr>
              <a:t>）として，重回帰分析を行う</a:t>
            </a:r>
            <a:endParaRPr kumimoji="1" lang="ja-JP" altLang="en-US" sz="1400" dirty="0" smtClean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  <a:tab pos="2700338" algn="ctr"/>
                <a:tab pos="5400675" algn="r"/>
              </a:tabLst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88587"/>
              </p:ext>
            </p:extLst>
          </p:nvPr>
        </p:nvGraphicFramePr>
        <p:xfrm>
          <a:off x="251521" y="2563606"/>
          <a:ext cx="3812980" cy="381571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98724"/>
                <a:gridCol w="373465"/>
                <a:gridCol w="969573"/>
                <a:gridCol w="1271218"/>
              </a:tblGrid>
              <a:tr h="211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要因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カテゴリー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ウェイト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地質</a:t>
                      </a: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3.382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沖積層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2.973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段丘層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-0.592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大阪層群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0.689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和泉層群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花崗岩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0.409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泥岩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0.325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414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傾斜</a:t>
                      </a: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1.196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10°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0.581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20°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1.196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15782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20</a:t>
                      </a:r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30°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0.492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49748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30°</a:t>
                      </a:r>
                      <a:r>
                        <a:rPr lang="ja-JP" altLang="en-US" sz="1100" u="none" strike="noStrike" dirty="0">
                          <a:effectLst/>
                        </a:rPr>
                        <a:t>以上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effectLst/>
                        </a:rPr>
                        <a:t>災害時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最大</a:t>
                      </a:r>
                      <a:endParaRPr lang="en-US" altLang="zh-TW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100" u="none" strike="noStrike" dirty="0" smtClean="0">
                          <a:effectLst/>
                        </a:rPr>
                        <a:t>24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時間雨量</a:t>
                      </a:r>
                      <a:endParaRPr lang="zh-TW" alt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0.800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～150mm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0.293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13764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150～200mm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0.507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79798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200～250mm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2266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250mm～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0.369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067944" y="5981218"/>
            <a:ext cx="4680520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要因（）内：レンジ</a:t>
            </a:r>
            <a:endParaRPr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地質のレンジ（表中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内）が最大であり，災害危険度に対する影響が大きい</a:t>
            </a:r>
            <a:endParaRPr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1858" r="6567" b="11830"/>
          <a:stretch/>
        </p:blipFill>
        <p:spPr>
          <a:xfrm>
            <a:off x="4860032" y="1209466"/>
            <a:ext cx="3888432" cy="48414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31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５．斜面崩壊の発生要因分析</a:t>
            </a:r>
            <a: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３）</a:t>
            </a:r>
            <a:r>
              <a:rPr lang="zh-TW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項目：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斜面崩壊の要因分析（判別分析）</a:t>
            </a:r>
            <a:endParaRPr kumimoji="1" lang="ja-JP" altLang="en-US" sz="23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18455"/>
              </p:ext>
            </p:extLst>
          </p:nvPr>
        </p:nvGraphicFramePr>
        <p:xfrm>
          <a:off x="510584" y="4797152"/>
          <a:ext cx="8280921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76064"/>
                <a:gridCol w="504056"/>
                <a:gridCol w="576064"/>
                <a:gridCol w="576064"/>
                <a:gridCol w="576064"/>
                <a:gridCol w="504056"/>
                <a:gridCol w="576064"/>
                <a:gridCol w="504056"/>
                <a:gridCol w="504056"/>
                <a:gridCol w="576064"/>
                <a:gridCol w="720080"/>
                <a:gridCol w="576064"/>
                <a:gridCol w="576064"/>
                <a:gridCol w="504057"/>
              </a:tblGrid>
              <a:tr h="0">
                <a:tc rowSpan="2"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災害発生</a:t>
                      </a:r>
                      <a:endParaRPr kumimoji="1" lang="ja-JP" altLang="en-US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地質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傾斜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災害時２４時間最大雨量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沖積層</a:t>
                      </a:r>
                      <a:r>
                        <a:rPr kumimoji="1" lang="en-US" altLang="ja-JP" sz="1000" dirty="0" smtClean="0"/>
                        <a:t>(x11)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段丘層</a:t>
                      </a:r>
                      <a:r>
                        <a:rPr kumimoji="1" lang="en-US" altLang="ja-JP" sz="1000" dirty="0" smtClean="0"/>
                        <a:t>(x12)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大阪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層群</a:t>
                      </a:r>
                      <a:r>
                        <a:rPr kumimoji="1" lang="en-US" altLang="ja-JP" sz="1000" dirty="0" smtClean="0"/>
                        <a:t>(x13)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和泉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層群</a:t>
                      </a:r>
                      <a:r>
                        <a:rPr kumimoji="1" lang="en-US" altLang="ja-JP" sz="1000" dirty="0" smtClean="0"/>
                        <a:t>(x14)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花崗岩</a:t>
                      </a:r>
                      <a:r>
                        <a:rPr kumimoji="1" lang="en-US" altLang="ja-JP" sz="1000" dirty="0" smtClean="0"/>
                        <a:t>(x15)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泥岩</a:t>
                      </a:r>
                      <a:r>
                        <a:rPr kumimoji="1" lang="en-US" altLang="ja-JP" sz="1000" dirty="0" smtClean="0"/>
                        <a:t>(x16)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10°</a:t>
                      </a:r>
                    </a:p>
                    <a:p>
                      <a:r>
                        <a:rPr kumimoji="1" lang="en-US" altLang="ja-JP" sz="1000" dirty="0" smtClean="0"/>
                        <a:t>(x21)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20°</a:t>
                      </a:r>
                    </a:p>
                    <a:p>
                      <a:r>
                        <a:rPr kumimoji="1" lang="en-US" altLang="ja-JP" sz="1000" dirty="0" smtClean="0"/>
                        <a:t>(x22)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ja-JP" altLang="en-US" sz="1000" dirty="0" smtClean="0"/>
                        <a:t>～</a:t>
                      </a:r>
                      <a:endParaRPr kumimoji="1" lang="en-US" altLang="ja-JP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30°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(x23)</a:t>
                      </a:r>
                      <a:endParaRPr kumimoji="1" lang="ja-JP" altLang="en-US" sz="1000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30°</a:t>
                      </a:r>
                      <a:r>
                        <a:rPr kumimoji="1" lang="ja-JP" altLang="en-US" sz="1000" dirty="0" smtClean="0"/>
                        <a:t>～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en-US" altLang="ja-JP" sz="1000" dirty="0" smtClean="0"/>
                        <a:t>(x24)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150mm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(x31)</a:t>
                      </a:r>
                      <a:endParaRPr kumimoji="1" lang="ja-JP" altLang="en-US" sz="1000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150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200mm</a:t>
                      </a:r>
                    </a:p>
                    <a:p>
                      <a:r>
                        <a:rPr kumimoji="1" lang="en-US" altLang="ja-JP" sz="1000" dirty="0" smtClean="0"/>
                        <a:t>(x32)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200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250mm</a:t>
                      </a:r>
                    </a:p>
                    <a:p>
                      <a:r>
                        <a:rPr kumimoji="1" lang="en-US" altLang="ja-JP" sz="1000" dirty="0" smtClean="0"/>
                        <a:t>(x33)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250</a:t>
                      </a:r>
                      <a:r>
                        <a:rPr kumimoji="1" lang="ja-JP" altLang="en-US" sz="1000" dirty="0" smtClean="0"/>
                        <a:t>～</a:t>
                      </a:r>
                      <a:r>
                        <a:rPr kumimoji="1" lang="en-US" altLang="ja-JP" sz="1000" dirty="0" smtClean="0"/>
                        <a:t>mm</a:t>
                      </a:r>
                    </a:p>
                    <a:p>
                      <a:r>
                        <a:rPr kumimoji="1" lang="en-US" altLang="ja-JP" sz="1000" dirty="0" smtClean="0"/>
                        <a:t>(x34)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0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331640" y="4365104"/>
            <a:ext cx="2874505" cy="40011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事例：災害発生有：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花崗岩，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23°</a:t>
            </a:r>
            <a:r>
              <a:rPr kumimoji="1" lang="ja-JP" altLang="en-US" sz="1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kumimoji="1"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220mm</a:t>
            </a:r>
          </a:p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　災害発生無：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花崗岩，</a:t>
            </a:r>
            <a:r>
              <a:rPr lang="en-US" altLang="ja-JP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23°</a:t>
            </a:r>
            <a:r>
              <a:rPr lang="ja-JP" altLang="en-US" sz="1000" dirty="0" err="1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，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220mm</a:t>
            </a:r>
            <a:endParaRPr lang="en-US" altLang="ja-JP" sz="10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249055"/>
            <a:ext cx="8424936" cy="28931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725488" indent="-725488"/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判別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分析：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目的</a:t>
            </a:r>
            <a:r>
              <a:rPr lang="ja-JP" altLang="ja-JP" sz="1400" dirty="0" smtClean="0"/>
              <a:t>を</a:t>
            </a:r>
            <a:r>
              <a:rPr lang="ja-JP" altLang="ja-JP" sz="1400" dirty="0"/>
              <a:t>予測するため</a:t>
            </a:r>
            <a:r>
              <a:rPr lang="ja-JP" altLang="ja-JP" sz="1400" dirty="0" smtClean="0"/>
              <a:t>にそれぞれ</a:t>
            </a:r>
            <a:r>
              <a:rPr lang="ja-JP" altLang="ja-JP" sz="1400" dirty="0"/>
              <a:t>の</a:t>
            </a:r>
            <a:r>
              <a:rPr lang="ja-JP" altLang="ja-JP" sz="1400" dirty="0" smtClean="0"/>
              <a:t>要因</a:t>
            </a:r>
            <a:r>
              <a:rPr lang="ja-JP" altLang="en-US" sz="1400" dirty="0" smtClean="0"/>
              <a:t>（カテゴリー）</a:t>
            </a:r>
            <a:r>
              <a:rPr lang="ja-JP" altLang="ja-JP" sz="1400" dirty="0" smtClean="0"/>
              <a:t>の</a:t>
            </a:r>
            <a:r>
              <a:rPr lang="ja-JP" altLang="ja-JP" sz="1400" dirty="0"/>
              <a:t>間</a:t>
            </a:r>
            <a:r>
              <a:rPr lang="ja-JP" altLang="ja-JP" sz="1400" dirty="0" smtClean="0"/>
              <a:t>に線型</a:t>
            </a:r>
            <a:r>
              <a:rPr lang="ja-JP" altLang="ja-JP" sz="1400" dirty="0"/>
              <a:t>の関係があるものと仮定</a:t>
            </a:r>
            <a:r>
              <a:rPr lang="ja-JP" altLang="ja-JP" sz="1400" dirty="0" smtClean="0"/>
              <a:t>して</a:t>
            </a:r>
            <a:r>
              <a:rPr lang="ja-JP" altLang="en-US" sz="1400" dirty="0" smtClean="0"/>
              <a:t>求める。数量化</a:t>
            </a:r>
            <a:r>
              <a:rPr lang="en-US" altLang="ja-JP" sz="1400" dirty="0" smtClean="0"/>
              <a:t>Ⅱ</a:t>
            </a:r>
            <a:r>
              <a:rPr lang="ja-JP" altLang="en-US" sz="1400" dirty="0" smtClean="0"/>
              <a:t>類で分析を行っている</a:t>
            </a:r>
            <a:r>
              <a:rPr lang="ja-JP" altLang="ja-JP" sz="1400" dirty="0" smtClean="0"/>
              <a:t>，</a:t>
            </a:r>
            <a:r>
              <a:rPr lang="ja-JP" altLang="en-US" sz="1400" dirty="0" smtClean="0"/>
              <a:t>事象がある</a:t>
            </a:r>
            <a:r>
              <a:rPr lang="ja-JP" altLang="ja-JP" sz="1400" dirty="0" smtClean="0"/>
              <a:t>グループと</a:t>
            </a:r>
            <a:r>
              <a:rPr lang="ja-JP" altLang="en-US" sz="1400" dirty="0" smtClean="0"/>
              <a:t>事象がない</a:t>
            </a:r>
            <a:r>
              <a:rPr lang="ja-JP" altLang="ja-JP" sz="1400" dirty="0" smtClean="0"/>
              <a:t>グループ</a:t>
            </a:r>
            <a:r>
              <a:rPr lang="ja-JP" altLang="ja-JP" sz="1400" dirty="0"/>
              <a:t>を全体として最もうまく判別できるよう</a:t>
            </a:r>
            <a:r>
              <a:rPr lang="ja-JP" altLang="ja-JP" sz="1400" dirty="0" smtClean="0"/>
              <a:t>に</a:t>
            </a:r>
            <a:r>
              <a:rPr lang="ja-JP" altLang="en-US" sz="1400" dirty="0" smtClean="0"/>
              <a:t>各説明変数の</a:t>
            </a:r>
            <a:r>
              <a:rPr lang="ja-JP" altLang="ja-JP" sz="1400" dirty="0" smtClean="0"/>
              <a:t>カテゴリー</a:t>
            </a:r>
            <a:r>
              <a:rPr lang="ja-JP" altLang="ja-JP" sz="1400" dirty="0"/>
              <a:t>（分類）の重み係数</a:t>
            </a:r>
            <a:r>
              <a:rPr lang="ja-JP" altLang="ja-JP" sz="1400" dirty="0" smtClean="0"/>
              <a:t>を最小</a:t>
            </a:r>
            <a:r>
              <a:rPr lang="ja-JP" altLang="ja-JP" sz="1400" dirty="0"/>
              <a:t>２乗法により</a:t>
            </a:r>
            <a:r>
              <a:rPr lang="ja-JP" altLang="ja-JP" sz="1400" dirty="0" smtClean="0"/>
              <a:t>決める</a:t>
            </a:r>
            <a:r>
              <a:rPr lang="ja-JP" altLang="en-US" sz="1400" dirty="0" smtClean="0"/>
              <a:t>。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　　　　　　</a:t>
            </a:r>
            <a:endParaRPr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/>
              <a:t>Y</a:t>
            </a:r>
            <a:r>
              <a:rPr lang="ja-JP" altLang="ja-JP" sz="1400" dirty="0" smtClean="0"/>
              <a:t>＝</a:t>
            </a:r>
            <a:r>
              <a:rPr lang="en-US" altLang="ja-JP" sz="1400" dirty="0" smtClean="0"/>
              <a:t>b</a:t>
            </a:r>
            <a:r>
              <a:rPr lang="ja-JP" altLang="ja-JP" sz="1400" baseline="-25000" dirty="0"/>
              <a:t>１</a:t>
            </a:r>
            <a:r>
              <a:rPr lang="en-US" altLang="ja-JP" sz="1400" dirty="0"/>
              <a:t>x</a:t>
            </a:r>
            <a:r>
              <a:rPr lang="ja-JP" altLang="ja-JP" sz="1400" baseline="-25000" dirty="0"/>
              <a:t>１</a:t>
            </a:r>
            <a:r>
              <a:rPr lang="ja-JP" altLang="ja-JP" sz="1400" dirty="0"/>
              <a:t>＋</a:t>
            </a:r>
            <a:r>
              <a:rPr lang="en-US" altLang="ja-JP" sz="1400" dirty="0"/>
              <a:t>b</a:t>
            </a:r>
            <a:r>
              <a:rPr lang="ja-JP" altLang="ja-JP" sz="1400" baseline="-25000" dirty="0"/>
              <a:t>２</a:t>
            </a:r>
            <a:r>
              <a:rPr lang="en-US" altLang="ja-JP" sz="1400" dirty="0"/>
              <a:t>x</a:t>
            </a:r>
            <a:r>
              <a:rPr lang="ja-JP" altLang="ja-JP" sz="1400" baseline="-25000" dirty="0"/>
              <a:t>２</a:t>
            </a:r>
            <a:r>
              <a:rPr lang="ja-JP" altLang="ja-JP" sz="1400" dirty="0"/>
              <a:t>＋・・・＋</a:t>
            </a:r>
            <a:r>
              <a:rPr lang="en-US" altLang="ja-JP" sz="1400" dirty="0"/>
              <a:t>b</a:t>
            </a:r>
            <a:r>
              <a:rPr lang="ja-JP" altLang="ja-JP" sz="1400" baseline="-25000" dirty="0"/>
              <a:t>ｎ</a:t>
            </a:r>
            <a:r>
              <a:rPr lang="en-US" altLang="ja-JP" sz="1400" dirty="0"/>
              <a:t>x</a:t>
            </a:r>
            <a:r>
              <a:rPr lang="ja-JP" altLang="ja-JP" sz="1400" baseline="-25000" dirty="0"/>
              <a:t>ｎ</a:t>
            </a:r>
            <a:endParaRPr lang="ja-JP" altLang="ja-JP" sz="1400" dirty="0"/>
          </a:p>
          <a:p>
            <a:r>
              <a:rPr lang="ja-JP" altLang="en-US" sz="1400" dirty="0" smtClean="0">
                <a:latin typeface="+mn-ea"/>
                <a:cs typeface="Times New Roman" pitchFamily="18" charset="0"/>
              </a:rPr>
              <a:t>ここ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で</a:t>
            </a:r>
            <a:endParaRPr lang="en-US" altLang="ja-JP" sz="1400" dirty="0">
              <a:latin typeface="+mn-ea"/>
              <a:cs typeface="Times New Roman" pitchFamily="18" charset="0"/>
            </a:endParaRPr>
          </a:p>
          <a:p>
            <a:r>
              <a:rPr lang="ja-JP" altLang="en-US" sz="1400" dirty="0">
                <a:latin typeface="+mn-ea"/>
                <a:cs typeface="Times New Roman" pitchFamily="18" charset="0"/>
              </a:rPr>
              <a:t>　　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Y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　：　目的変数　</a:t>
            </a:r>
            <a:endParaRPr lang="en-US" altLang="ja-JP" sz="1400" dirty="0">
              <a:latin typeface="+mn-ea"/>
              <a:cs typeface="Times New Roman" pitchFamily="18" charset="0"/>
            </a:endParaRPr>
          </a:p>
          <a:p>
            <a:r>
              <a:rPr lang="ja-JP" altLang="en-US" sz="1400" dirty="0">
                <a:latin typeface="+mn-ea"/>
                <a:cs typeface="Times New Roman" pitchFamily="18" charset="0"/>
              </a:rPr>
              <a:t>　　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 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b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11</a:t>
            </a:r>
            <a:r>
              <a:rPr lang="ja-JP" altLang="en-US" sz="1400" dirty="0" err="1" smtClean="0">
                <a:latin typeface="+mn-ea"/>
                <a:cs typeface="Times New Roman" pitchFamily="18" charset="0"/>
              </a:rPr>
              <a:t>，</a:t>
            </a:r>
            <a:r>
              <a:rPr lang="en-US" altLang="ja-JP" sz="1400" dirty="0" smtClean="0">
                <a:latin typeface="+mn-ea"/>
                <a:cs typeface="Times New Roman" pitchFamily="18" charset="0"/>
              </a:rPr>
              <a:t>b</a:t>
            </a:r>
            <a:r>
              <a:rPr lang="en-US" altLang="ja-JP" sz="1400" baseline="-30000" dirty="0" smtClean="0">
                <a:latin typeface="+mn-ea"/>
                <a:cs typeface="Times New Roman" pitchFamily="18" charset="0"/>
              </a:rPr>
              <a:t>12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・・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a</a:t>
            </a:r>
            <a:r>
              <a:rPr lang="ja-JP" altLang="en-US" sz="1400" baseline="-30000" dirty="0">
                <a:latin typeface="+mn-ea"/>
                <a:cs typeface="Times New Roman" pitchFamily="18" charset="0"/>
              </a:rPr>
              <a:t>ｎ　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：　重み係数（ウェイト）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 x</a:t>
            </a:r>
            <a:r>
              <a:rPr lang="en-US" altLang="ja-JP" sz="1400" baseline="-30000" dirty="0">
                <a:latin typeface="+mn-ea"/>
                <a:cs typeface="Times New Roman" pitchFamily="18" charset="0"/>
              </a:rPr>
              <a:t>11</a:t>
            </a:r>
            <a:r>
              <a:rPr lang="ja-JP" altLang="en-US" sz="1400" dirty="0" err="1">
                <a:latin typeface="+mn-ea"/>
                <a:cs typeface="Times New Roman" pitchFamily="18" charset="0"/>
              </a:rPr>
              <a:t>，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x</a:t>
            </a:r>
            <a:r>
              <a:rPr lang="en-US" altLang="ja-JP" sz="1400" baseline="-30000" dirty="0">
                <a:latin typeface="+mn-ea"/>
                <a:cs typeface="Times New Roman" pitchFamily="18" charset="0"/>
              </a:rPr>
              <a:t> 12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・・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x</a:t>
            </a:r>
            <a:r>
              <a:rPr lang="ja-JP" altLang="en-US" sz="1400" baseline="-30000" dirty="0">
                <a:latin typeface="+mn-ea"/>
                <a:cs typeface="Times New Roman" pitchFamily="18" charset="0"/>
              </a:rPr>
              <a:t>ｎ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：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　説明変数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（要因変数，カテゴリー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）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　　　それぞれ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の説明変数に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対応する場合　　：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1</a:t>
            </a:r>
            <a:endParaRPr lang="en-US" altLang="ja-JP" sz="14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  <a:tab pos="2700338" algn="ctr"/>
                <a:tab pos="5400675" algn="r"/>
              </a:tabLst>
            </a:pPr>
            <a:r>
              <a:rPr lang="ja-JP" altLang="en-US" sz="1400" dirty="0">
                <a:latin typeface="+mn-ea"/>
                <a:cs typeface="Times New Roman" pitchFamily="18" charset="0"/>
              </a:rPr>
              <a:t>　　　　　それぞれ</a:t>
            </a:r>
            <a:r>
              <a:rPr lang="ja-JP" altLang="en-US" sz="1400" dirty="0" smtClean="0">
                <a:latin typeface="+mn-ea"/>
                <a:cs typeface="Times New Roman" pitchFamily="18" charset="0"/>
              </a:rPr>
              <a:t>の説明変数に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対応しない場合　：</a:t>
            </a:r>
            <a:r>
              <a:rPr lang="en-US" altLang="ja-JP" sz="1400" dirty="0">
                <a:latin typeface="+mn-ea"/>
                <a:cs typeface="Times New Roman" pitchFamily="18" charset="0"/>
              </a:rPr>
              <a:t>0</a:t>
            </a:r>
            <a:r>
              <a:rPr lang="ja-JP" altLang="en-US" sz="1400" dirty="0">
                <a:latin typeface="+mn-ea"/>
                <a:cs typeface="Times New Roman" pitchFamily="18" charset="0"/>
              </a:rPr>
              <a:t>　</a:t>
            </a:r>
            <a:endParaRPr lang="ja-JP" altLang="en-US" sz="1400" dirty="0">
              <a:latin typeface="+mn-ea"/>
              <a:cs typeface="ＭＳ Ｐゴシック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説明変数の各要因（カテゴリー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）の重み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係数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の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値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が大きいほうが影響度が高い</a:t>
            </a:r>
            <a:endParaRPr kumimoji="1"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+mn-ea"/>
                <a:cs typeface="Meiryo UI" panose="020B0604030504040204" pitchFamily="50" charset="-128"/>
              </a:rPr>
              <a:t>重み係数は各説明変数で独立して評価される係数であり，各説明変数間の評価はできない</a:t>
            </a:r>
            <a:endParaRPr kumimoji="1" lang="en-US" altLang="ja-JP" sz="1400" dirty="0" smtClean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+mn-ea"/>
                <a:cs typeface="Meiryo UI" panose="020B0604030504040204" pitchFamily="50" charset="-128"/>
              </a:rPr>
              <a:t>各説明変数のレンジ（重み係数（カテゴリー）の最大値－最小値）のうち，最大値が目的変数に影響度が高い</a:t>
            </a:r>
            <a:endParaRPr kumimoji="1" lang="ja-JP" altLang="en-US" sz="1400" dirty="0" smtClean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005" y="4509120"/>
            <a:ext cx="697627" cy="24622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入力条件</a:t>
            </a:r>
          </a:p>
        </p:txBody>
      </p:sp>
      <p:sp>
        <p:nvSpPr>
          <p:cNvPr id="11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1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</a:t>
            </a:r>
            <a:r>
              <a:rPr lang="ja-JP" altLang="en-US" sz="28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斜面崩壊の発生要因分析</a:t>
            </a:r>
            <a: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３）</a:t>
            </a:r>
            <a:r>
              <a:rPr lang="zh-TW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項目： 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②斜面</a:t>
            </a: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崩壊の要因分析（判別分析）</a:t>
            </a:r>
            <a:endParaRPr kumimoji="1" lang="ja-JP" altLang="en-US" sz="21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340768"/>
            <a:ext cx="4349859" cy="95410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+mn-ea"/>
              </a:rPr>
              <a:t>災害</a:t>
            </a:r>
            <a:r>
              <a:rPr lang="ja-JP" altLang="en-US" sz="1400" dirty="0">
                <a:latin typeface="+mn-ea"/>
              </a:rPr>
              <a:t>発生</a:t>
            </a:r>
            <a:r>
              <a:rPr lang="ja-JP" altLang="ja-JP" sz="1400" dirty="0">
                <a:latin typeface="+mn-ea"/>
              </a:rPr>
              <a:t>を予測するために，</a:t>
            </a:r>
            <a:r>
              <a:rPr lang="ja-JP" altLang="ja-JP" sz="1400" dirty="0" smtClean="0"/>
              <a:t>それぞれ</a:t>
            </a:r>
            <a:r>
              <a:rPr lang="ja-JP" altLang="ja-JP" sz="1400" dirty="0"/>
              <a:t>の要因の</a:t>
            </a:r>
            <a:r>
              <a:rPr lang="ja-JP" altLang="ja-JP" sz="1400" dirty="0" smtClean="0"/>
              <a:t>間</a:t>
            </a:r>
            <a:r>
              <a:rPr lang="ja-JP" altLang="en-US" sz="1400" dirty="0" smtClean="0"/>
              <a:t>に</a:t>
            </a:r>
            <a:r>
              <a:rPr lang="ja-JP" altLang="ja-JP" sz="1400" dirty="0" smtClean="0"/>
              <a:t>線型</a:t>
            </a:r>
            <a:r>
              <a:rPr lang="ja-JP" altLang="ja-JP" sz="1400" dirty="0"/>
              <a:t>の関係があるものと仮定して，発生グループと非発生グループを全体として最もうまく判別できるように各カテゴリー（分類）の重み係数を決める</a:t>
            </a:r>
            <a:r>
              <a:rPr lang="ja-JP" altLang="ja-JP" sz="1400" dirty="0" smtClean="0"/>
              <a:t>。</a:t>
            </a:r>
            <a:endParaRPr kumimoji="1" lang="ja-JP" altLang="en-US" sz="1400" dirty="0" smtClean="0"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05938"/>
              </p:ext>
            </p:extLst>
          </p:nvPr>
        </p:nvGraphicFramePr>
        <p:xfrm>
          <a:off x="323528" y="2564904"/>
          <a:ext cx="3679101" cy="37820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26592"/>
                <a:gridCol w="375418"/>
                <a:gridCol w="1097988"/>
                <a:gridCol w="779103"/>
              </a:tblGrid>
              <a:tr h="2330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要因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カテゴリー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ウェイト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地質</a:t>
                      </a: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0.528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沖積層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-0.456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段丘層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-0.333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大阪層群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-0.217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和泉層群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-0.012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花崗岩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0.072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泥岩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0.013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傾斜</a:t>
                      </a: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0.055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10°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0.036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20°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-0.006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20</a:t>
                      </a:r>
                      <a:r>
                        <a:rPr lang="ja-JP" altLang="en-US" sz="1100" u="none" strike="noStrike" dirty="0">
                          <a:effectLst/>
                        </a:rPr>
                        <a:t>～</a:t>
                      </a:r>
                      <a:r>
                        <a:rPr lang="en-US" altLang="ja-JP" sz="1100" u="none" strike="noStrike" dirty="0">
                          <a:effectLst/>
                        </a:rPr>
                        <a:t>30°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-0.017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33064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30°</a:t>
                      </a:r>
                      <a:r>
                        <a:rPr lang="ja-JP" altLang="en-US" sz="1100" u="none" strike="noStrike" dirty="0">
                          <a:effectLst/>
                        </a:rPr>
                        <a:t>以上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406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effectLst/>
                        </a:rPr>
                        <a:t>災害時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最大</a:t>
                      </a:r>
                      <a:endParaRPr lang="en-US" altLang="zh-TW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100" u="none" strike="noStrike" dirty="0" smtClean="0">
                          <a:effectLst/>
                        </a:rPr>
                        <a:t>24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時間雨量</a:t>
                      </a:r>
                      <a:endParaRPr lang="zh-TW" alt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0.018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～150mm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-0.009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88580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150～200mm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0.004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200～250mm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-0.001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233046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250mm～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0.009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995936" y="5981218"/>
            <a:ext cx="4608512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要因（）内：レンジ</a:t>
            </a:r>
            <a:endParaRPr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地質のレンジ（表中</a:t>
            </a:r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()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内）が最大であり，災害危険度に対する影響が大きい</a:t>
            </a:r>
            <a:endParaRPr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E:\E_back\hamada\H29\大阪府\画像\判別me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7917"/>
            <a:ext cx="3888432" cy="48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６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．災害履歴密度</a:t>
            </a:r>
            <a: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r>
              <a:rPr lang="zh-TW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項目：カーネル分析</a:t>
            </a:r>
            <a:endParaRPr kumimoji="1" lang="ja-JP" altLang="en-US" sz="21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738172" y="2758612"/>
            <a:ext cx="3401780" cy="814404"/>
            <a:chOff x="447300" y="3599246"/>
            <a:chExt cx="3401780" cy="81440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47300" y="3860633"/>
              <a:ext cx="1683474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Gaussian</a:t>
              </a:r>
              <a:r>
                <a:rPr lang="ja-JP" altLang="ja-JP" sz="1600" dirty="0"/>
                <a:t>カーネル</a:t>
              </a:r>
              <a:endParaRPr kumimoji="1"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7" name="図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3375"/>
            <a:stretch/>
          </p:blipFill>
          <p:spPr>
            <a:xfrm>
              <a:off x="2192896" y="3599246"/>
              <a:ext cx="1656184" cy="814404"/>
            </a:xfrm>
            <a:prstGeom prst="rect">
              <a:avLst/>
            </a:prstGeom>
          </p:spPr>
        </p:pic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2" y="4437112"/>
            <a:ext cx="3851920" cy="20365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5536" y="1340768"/>
            <a:ext cx="4322812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n-ea"/>
              </a:rPr>
              <a:t>  </a:t>
            </a:r>
            <a:r>
              <a:rPr lang="ja-JP" altLang="ja-JP" sz="1600" dirty="0" smtClean="0">
                <a:latin typeface="+mn-ea"/>
              </a:rPr>
              <a:t>カーネル</a:t>
            </a:r>
            <a:r>
              <a:rPr lang="ja-JP" altLang="ja-JP" sz="1600" dirty="0">
                <a:latin typeface="+mn-ea"/>
              </a:rPr>
              <a:t>密度推定とは、「有限の標本点から、全体の分布を推定する」手法の</a:t>
            </a:r>
            <a:r>
              <a:rPr lang="en-US" altLang="ja-JP" sz="1600" dirty="0">
                <a:latin typeface="+mn-ea"/>
              </a:rPr>
              <a:t>1</a:t>
            </a:r>
            <a:r>
              <a:rPr lang="ja-JP" altLang="ja-JP" sz="1600" dirty="0" smtClean="0">
                <a:latin typeface="+mn-ea"/>
              </a:rPr>
              <a:t>つ</a:t>
            </a:r>
            <a:r>
              <a:rPr lang="ja-JP" altLang="en-US" sz="1600" dirty="0" smtClean="0">
                <a:latin typeface="+mn-ea"/>
              </a:rPr>
              <a:t>である。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  ある事象の</a:t>
            </a:r>
            <a:r>
              <a:rPr lang="ja-JP" altLang="ja-JP" sz="1600" dirty="0" smtClean="0">
                <a:latin typeface="+mn-ea"/>
              </a:rPr>
              <a:t>発生</a:t>
            </a:r>
            <a:r>
              <a:rPr lang="ja-JP" altLang="ja-JP" sz="1600" dirty="0">
                <a:latin typeface="+mn-ea"/>
              </a:rPr>
              <a:t>地点を表す</a:t>
            </a:r>
            <a:r>
              <a:rPr lang="ja-JP" altLang="ja-JP" sz="1600" dirty="0" smtClean="0">
                <a:latin typeface="+mn-ea"/>
              </a:rPr>
              <a:t>ポイントデータを</a:t>
            </a:r>
            <a:r>
              <a:rPr lang="ja-JP" altLang="ja-JP" sz="1600" dirty="0">
                <a:latin typeface="+mn-ea"/>
              </a:rPr>
              <a:t>サンプルデータと</a:t>
            </a:r>
            <a:r>
              <a:rPr lang="ja-JP" altLang="ja-JP" sz="1600" dirty="0" smtClean="0">
                <a:latin typeface="+mn-ea"/>
              </a:rPr>
              <a:t>して</a:t>
            </a:r>
            <a:r>
              <a:rPr lang="ja-JP" altLang="en-US" sz="1600" dirty="0" smtClean="0">
                <a:latin typeface="+mn-ea"/>
              </a:rPr>
              <a:t>，</a:t>
            </a:r>
            <a:r>
              <a:rPr lang="ja-JP" altLang="ja-JP" sz="1600" dirty="0" smtClean="0">
                <a:latin typeface="+mn-ea"/>
              </a:rPr>
              <a:t>ポイント</a:t>
            </a:r>
            <a:r>
              <a:rPr lang="ja-JP" altLang="ja-JP" sz="1600" dirty="0">
                <a:latin typeface="+mn-ea"/>
              </a:rPr>
              <a:t>のない地点</a:t>
            </a:r>
            <a:r>
              <a:rPr lang="ja-JP" altLang="ja-JP" sz="1600" dirty="0" smtClean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ある事象の</a:t>
            </a:r>
            <a:r>
              <a:rPr lang="ja-JP" altLang="ja-JP" sz="1600" dirty="0" smtClean="0">
                <a:latin typeface="+mn-ea"/>
              </a:rPr>
              <a:t>発生率</a:t>
            </a:r>
            <a:r>
              <a:rPr lang="ja-JP" altLang="ja-JP" sz="1600" dirty="0">
                <a:latin typeface="+mn-ea"/>
              </a:rPr>
              <a:t>を補完して推定するため</a:t>
            </a:r>
            <a:r>
              <a:rPr lang="ja-JP" altLang="ja-JP" sz="1600" dirty="0" smtClean="0">
                <a:latin typeface="+mn-ea"/>
              </a:rPr>
              <a:t>に</a:t>
            </a:r>
            <a:r>
              <a:rPr lang="ja-JP" altLang="en-US" sz="1600" dirty="0">
                <a:latin typeface="+mn-ea"/>
              </a:rPr>
              <a:t>利用</a:t>
            </a:r>
            <a:r>
              <a:rPr lang="ja-JP" altLang="ja-JP" sz="1600" dirty="0" smtClean="0">
                <a:latin typeface="+mn-ea"/>
              </a:rPr>
              <a:t>され</a:t>
            </a:r>
            <a:r>
              <a:rPr lang="ja-JP" altLang="en-US" sz="1600" dirty="0" smtClean="0">
                <a:latin typeface="+mn-ea"/>
              </a:rPr>
              <a:t>る</a:t>
            </a:r>
            <a:r>
              <a:rPr lang="ja-JP" altLang="ja-JP" sz="1600" dirty="0" smtClean="0">
                <a:latin typeface="+mn-ea"/>
              </a:rPr>
              <a:t>。</a:t>
            </a:r>
            <a:endParaRPr lang="ja-JP" altLang="en-US" sz="16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0" name="Picture 2" descr="E:\E_back\hamada\H29\大阪府\画像\カーネルm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1"/>
            <a:ext cx="3989253" cy="49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718348" y="6057605"/>
            <a:ext cx="4392488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カーネル分析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結果を正規化して表示している</a:t>
            </a:r>
          </a:p>
        </p:txBody>
      </p:sp>
      <p:sp>
        <p:nvSpPr>
          <p:cNvPr id="1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0" y="3780329"/>
            <a:ext cx="4166940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n-ea"/>
              </a:rPr>
              <a:t>  </a:t>
            </a:r>
            <a:r>
              <a:rPr lang="ja-JP" altLang="en-US" sz="1600" dirty="0" smtClean="0">
                <a:latin typeface="+mn-ea"/>
              </a:rPr>
              <a:t>検討対象災害（３５０箇所）のポイントデータ</a:t>
            </a:r>
            <a:r>
              <a:rPr lang="ja-JP" altLang="ja-JP" sz="1600" dirty="0" smtClean="0">
                <a:latin typeface="+mn-ea"/>
              </a:rPr>
              <a:t>をサンプルデータ</a:t>
            </a:r>
            <a:r>
              <a:rPr lang="ja-JP" altLang="ja-JP" sz="1600" dirty="0">
                <a:latin typeface="+mn-ea"/>
              </a:rPr>
              <a:t>と</a:t>
            </a:r>
            <a:r>
              <a:rPr lang="ja-JP" altLang="ja-JP" sz="1600" dirty="0" smtClean="0">
                <a:latin typeface="+mn-ea"/>
              </a:rPr>
              <a:t>して</a:t>
            </a:r>
            <a:r>
              <a:rPr lang="ja-JP" altLang="en-US" sz="1600" dirty="0" smtClean="0">
                <a:latin typeface="+mn-ea"/>
              </a:rPr>
              <a:t>，災害の履歴密度を分析</a:t>
            </a:r>
            <a:r>
              <a:rPr lang="ja-JP" altLang="ja-JP" sz="1600" dirty="0" smtClean="0">
                <a:latin typeface="+mn-ea"/>
              </a:rPr>
              <a:t>。</a:t>
            </a:r>
            <a:endParaRPr lang="ja-JP" altLang="en-US" sz="16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0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７</a:t>
            </a:r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．道路災害発生危険度評価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１）</a:t>
            </a:r>
            <a:r>
              <a:rPr lang="zh-TW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</a:t>
            </a:r>
            <a:endParaRPr kumimoji="1" lang="ja-JP" altLang="en-US" sz="2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012" y="1196752"/>
            <a:ext cx="8244178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900113" indent="-900113">
              <a:defRPr sz="200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ja-JP" altLang="en-US" sz="1600" dirty="0" smtClean="0"/>
              <a:t>各評価点　：　各分析</a:t>
            </a:r>
            <a:r>
              <a:rPr lang="ja-JP" altLang="en-US" sz="1600" dirty="0"/>
              <a:t>結果を</a:t>
            </a:r>
            <a:r>
              <a:rPr lang="ja-JP" altLang="en-US" sz="1600" dirty="0" smtClean="0"/>
              <a:t>正規化して</a:t>
            </a:r>
            <a:r>
              <a:rPr lang="ja-JP" altLang="en-US" sz="1600" dirty="0"/>
              <a:t>算出</a:t>
            </a:r>
            <a:endParaRPr lang="en-US" altLang="ja-JP" sz="1600" dirty="0"/>
          </a:p>
          <a:p>
            <a:pPr marL="1074738" indent="-1074738"/>
            <a:r>
              <a:rPr lang="ja-JP" altLang="en-US" sz="1600" dirty="0" smtClean="0"/>
              <a:t>総合評価　：　重回帰分析・判別分析の評価に対して、災害履歴密度評価</a:t>
            </a:r>
            <a:r>
              <a:rPr lang="ja-JP" altLang="en-US" sz="1600" dirty="0"/>
              <a:t>の重みを</a:t>
            </a:r>
            <a:r>
              <a:rPr lang="ja-JP" altLang="en-US" sz="1600" dirty="0" smtClean="0"/>
              <a:t>２倍に設定した合計点を算出（下</a:t>
            </a:r>
            <a:r>
              <a:rPr lang="ja-JP" altLang="en-US" sz="1600" dirty="0"/>
              <a:t>式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 marL="1074738" indent="-1074738"/>
            <a:r>
              <a:rPr lang="ja-JP" altLang="en-US" sz="1600" dirty="0" smtClean="0"/>
              <a:t>総合評価点 ＝ ｛（重回帰評価点 ＋ 判別評価点） ＋</a:t>
            </a:r>
            <a:r>
              <a:rPr lang="ja-JP" altLang="en-US" sz="1600" dirty="0" smtClean="0">
                <a:latin typeface="ＭＳ Ｐゴシック 本文"/>
              </a:rPr>
              <a:t>災害履歴度評価点 </a:t>
            </a:r>
            <a:r>
              <a:rPr lang="en-US" altLang="ja-JP" sz="1600" dirty="0" smtClean="0">
                <a:latin typeface="ＭＳ Ｐゴシック 本文"/>
              </a:rPr>
              <a:t>×</a:t>
            </a:r>
            <a:r>
              <a:rPr lang="ja-JP" altLang="en-US" sz="1600" dirty="0" smtClean="0">
                <a:latin typeface="ＭＳ Ｐゴシック 本文"/>
              </a:rPr>
              <a:t> </a:t>
            </a:r>
            <a:r>
              <a:rPr lang="en-US" altLang="ja-JP" sz="1600" dirty="0" smtClean="0">
                <a:latin typeface="ＭＳ Ｐゴシック 本文"/>
              </a:rPr>
              <a:t>2}</a:t>
            </a:r>
            <a:r>
              <a:rPr lang="ja-JP" altLang="en-US" sz="1600" dirty="0" smtClean="0">
                <a:latin typeface="ＭＳ Ｐゴシック 本文"/>
              </a:rPr>
              <a:t> </a:t>
            </a:r>
            <a:r>
              <a:rPr lang="en-US" altLang="ja-JP" sz="1600" dirty="0" smtClean="0">
                <a:latin typeface="ＭＳ Ｐゴシック 本文"/>
              </a:rPr>
              <a:t>÷</a:t>
            </a:r>
            <a:r>
              <a:rPr lang="ja-JP" altLang="en-US" sz="1600" dirty="0" smtClean="0">
                <a:latin typeface="ＭＳ Ｐゴシック 本文"/>
              </a:rPr>
              <a:t>４</a:t>
            </a:r>
            <a:endParaRPr lang="ja-JP" altLang="en-US" sz="1600" dirty="0">
              <a:latin typeface="ＭＳ Ｐゴシック 本文"/>
            </a:endParaRPr>
          </a:p>
        </p:txBody>
      </p:sp>
      <p:grpSp>
        <p:nvGrpSpPr>
          <p:cNvPr id="22539" name="グループ化 22538"/>
          <p:cNvGrpSpPr/>
          <p:nvPr/>
        </p:nvGrpSpPr>
        <p:grpSpPr>
          <a:xfrm>
            <a:off x="1331640" y="2563521"/>
            <a:ext cx="6768752" cy="3586332"/>
            <a:chOff x="144246" y="1714876"/>
            <a:chExt cx="4510983" cy="3586332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00152" y="1714876"/>
              <a:ext cx="4434564" cy="27699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H6</a:t>
              </a:r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～</a:t>
              </a:r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H27</a:t>
              </a:r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における斜面災害データ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593222" y="2123984"/>
              <a:ext cx="1245855" cy="64633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solid"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災害メッシュと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無災害メッシュの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分離</a:t>
              </a:r>
              <a:endPara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4246" y="2123984"/>
              <a:ext cx="1362874" cy="64633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solid"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降雨イベントごとの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複数災害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メッシュ抽出</a:t>
              </a:r>
              <a:endPara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13789" y="3218490"/>
              <a:ext cx="1198837" cy="46166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災害の有無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（判別分析）</a:t>
              </a:r>
              <a:endPara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909238" y="3207948"/>
              <a:ext cx="1725478" cy="46166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災害の有無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（災害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履歴密度評価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9511" y="3218490"/>
              <a:ext cx="1292341" cy="46166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災害の規模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（重回帰分析）</a:t>
              </a:r>
              <a:endPara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0153" y="4202181"/>
              <a:ext cx="1271700" cy="46166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災害要因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による評価点１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074602" y="4221088"/>
              <a:ext cx="1552804" cy="46166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災害履歴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による評価点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46441" y="5024209"/>
              <a:ext cx="2313455" cy="2769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  <a:prstDash val="solid"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各道路区間の安全性の総合評価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19672" y="4202181"/>
              <a:ext cx="1192954" cy="46166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災害要因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による評価点２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9511" y="2922488"/>
              <a:ext cx="4464497" cy="2462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メッシュによる危険度評価</a:t>
              </a:r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00152" y="3758843"/>
              <a:ext cx="2612475" cy="2462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要因別グループ別重み</a:t>
              </a:r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909238" y="3755687"/>
              <a:ext cx="1745991" cy="2462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prstDash val="sysDash"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周辺災害の距離に応じた重み</a:t>
              </a: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H="1">
              <a:off x="830945" y="4659486"/>
              <a:ext cx="0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195735" y="4653136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957410" y="4665836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824595" y="4843846"/>
              <a:ext cx="31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endCxn id="17" idx="0"/>
            </p:cNvCxnSpPr>
            <p:nvPr/>
          </p:nvCxnSpPr>
          <p:spPr>
            <a:xfrm>
              <a:off x="2503168" y="4843846"/>
              <a:ext cx="1" cy="1803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36" name="直線矢印コネクタ 22535"/>
            <p:cNvCxnSpPr>
              <a:endCxn id="10" idx="0"/>
            </p:cNvCxnSpPr>
            <p:nvPr/>
          </p:nvCxnSpPr>
          <p:spPr>
            <a:xfrm>
              <a:off x="825683" y="1997099"/>
              <a:ext cx="0" cy="126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817939" y="4023823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2213751" y="4001908"/>
              <a:ext cx="0" cy="219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10" idx="2"/>
            </p:cNvCxnSpPr>
            <p:nvPr/>
          </p:nvCxnSpPr>
          <p:spPr>
            <a:xfrm>
              <a:off x="825683" y="2770315"/>
              <a:ext cx="16791" cy="1686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>
              <a:stCxn id="9" idx="2"/>
            </p:cNvCxnSpPr>
            <p:nvPr/>
          </p:nvCxnSpPr>
          <p:spPr>
            <a:xfrm>
              <a:off x="2216150" y="2770315"/>
              <a:ext cx="1088" cy="1686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2213207" y="1997099"/>
              <a:ext cx="0" cy="126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3953153" y="1997099"/>
              <a:ext cx="0" cy="9418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3957684" y="4001908"/>
              <a:ext cx="0" cy="2092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75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971600" y="1052736"/>
            <a:ext cx="7704856" cy="540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１．はじめに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２．検討概要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３．降雨特性の分析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４．災害特性の把握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５．斜面崩壊の発生要因分析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６</a:t>
            </a: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</a:t>
            </a:r>
            <a:r>
              <a:rPr lang="ja-JP" altLang="en-US" sz="2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災害履歴</a:t>
            </a: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密度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７．道路災害発生危険度評価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８．安全性の評価</a:t>
            </a:r>
            <a:endParaRPr lang="en-US" altLang="ja-JP" sz="2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９．まとめ</a:t>
            </a:r>
            <a:endParaRPr lang="ja-JP" altLang="en-US" sz="2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2" name="右中かっこ 11"/>
          <p:cNvSpPr/>
          <p:nvPr/>
        </p:nvSpPr>
        <p:spPr>
          <a:xfrm>
            <a:off x="7236296" y="3573016"/>
            <a:ext cx="360040" cy="2169532"/>
          </a:xfrm>
          <a:prstGeom prst="rightBrace">
            <a:avLst>
              <a:gd name="adj1" fmla="val 8333"/>
              <a:gd name="adj2" fmla="val 4879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637805" y="4396462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今回、報告</a:t>
            </a:r>
            <a:endParaRPr lang="ja-JP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７</a:t>
            </a:r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．道路災害発生危険度評価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3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１）</a:t>
            </a:r>
            <a:r>
              <a:rPr lang="zh-TW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調査検討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</a:t>
            </a:r>
            <a:endParaRPr kumimoji="1" lang="ja-JP" altLang="en-US" sz="23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6073551"/>
            <a:ext cx="4392488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危険度評価を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正規化して表示している</a:t>
            </a:r>
          </a:p>
        </p:txBody>
      </p:sp>
      <p:sp>
        <p:nvSpPr>
          <p:cNvPr id="1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2098" r="6415" b="11746"/>
          <a:stretch/>
        </p:blipFill>
        <p:spPr>
          <a:xfrm>
            <a:off x="440211" y="1156165"/>
            <a:ext cx="3940382" cy="488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11764" r="6180" b="11768"/>
          <a:stretch/>
        </p:blipFill>
        <p:spPr>
          <a:xfrm>
            <a:off x="4715834" y="1156165"/>
            <a:ext cx="3970966" cy="4902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219386" y="5782144"/>
            <a:ext cx="748923" cy="2616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メッシュ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68840" y="5805264"/>
            <a:ext cx="1699504" cy="2616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府管理道路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1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ｍ</a:t>
            </a:r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区間毎</a:t>
            </a:r>
            <a:endParaRPr kumimoji="1" lang="ja-JP" altLang="en-US" sz="11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8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８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．安全性の評価</a:t>
            </a:r>
            <a: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）考え方</a:t>
            </a:r>
            <a:endParaRPr lang="ja-JP" altLang="en-US" sz="2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233" y="1268760"/>
            <a:ext cx="857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防災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対策の優先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順位付け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⇒現在は、道路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防災点検箇所ごとの健全度（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安定度調査結果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）と社会的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影響度の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総合評価に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より設定</a:t>
            </a:r>
            <a:endParaRPr lang="en-US" altLang="ja-JP" sz="20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44008" y="2348880"/>
            <a:ext cx="3753736" cy="301621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健全度判定（安定度調査結果）</a:t>
            </a:r>
            <a:endParaRPr lang="en-US" altLang="ja-JP" sz="1600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点以上：要対策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69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点：経過観察（カルテ対応）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39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点以下：対策不要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危険度総合評価</a:t>
            </a:r>
            <a:endParaRPr lang="en-US" altLang="ja-JP" sz="1600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防災総点検危険個所による危険度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社会的影響度ポイント</a:t>
            </a:r>
            <a:endParaRPr lang="en-US" altLang="ja-JP" sz="1600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個々の路線が持つ属性から被災した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場合の社会的影響度を評価したもの。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（属性項目）　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広域緊急交通路、府県間道路、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バス路線、迂回路の有無、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崩壊履歴の有無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2123728" y="4735058"/>
            <a:ext cx="1571888" cy="638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9552" y="5517232"/>
            <a:ext cx="8064896" cy="760959"/>
          </a:xfrm>
          <a:prstGeom prst="rect">
            <a:avLst/>
          </a:prstGeom>
          <a:ln w="63500" cmpd="thinThick">
            <a:solidFill>
              <a:schemeClr val="tx1"/>
            </a:solidFill>
          </a:ln>
        </p:spPr>
        <p:txBody>
          <a:bodyPr wrap="square" lIns="108000" tIns="72000" rIns="108000" bIns="72000">
            <a:spAutoFit/>
          </a:bodyPr>
          <a:lstStyle/>
          <a:p>
            <a:r>
              <a:rPr lang="ja-JP" altLang="en-US" sz="2000" dirty="0" smtClean="0"/>
              <a:t>同じ</a:t>
            </a:r>
            <a:r>
              <a:rPr lang="ja-JP" altLang="en-US" sz="2000" dirty="0"/>
              <a:t>重点化</a:t>
            </a:r>
            <a:r>
              <a:rPr lang="ja-JP" altLang="en-US" sz="2000" dirty="0" smtClean="0"/>
              <a:t>区分の要対策箇所について、道路災害発生危険度を加味した優先順位付を</a:t>
            </a:r>
            <a:r>
              <a:rPr lang="ja-JP" altLang="en-US" sz="2000" dirty="0"/>
              <a:t>実施</a:t>
            </a:r>
            <a:endParaRPr lang="en-US" altLang="ja-JP" sz="2000" dirty="0" smtClean="0"/>
          </a:p>
        </p:txBody>
      </p:sp>
      <p:pic>
        <p:nvPicPr>
          <p:cNvPr id="11266" name="図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3" y="2276872"/>
            <a:ext cx="3630857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1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８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．安全性の評価</a:t>
            </a:r>
            <a: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）考え方</a:t>
            </a:r>
            <a:endParaRPr lang="ja-JP" altLang="en-US" sz="2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233" y="1268760"/>
            <a:ext cx="8576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防災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対策の優先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順位付け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⇒健全度判定（安定度調査票）と危険度総合判定に対して重みづけ（評価ランク）による順位付け</a:t>
            </a:r>
            <a:endParaRPr lang="en-US" altLang="ja-JP" sz="2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⇒各土木事務所において社会的要因を加味し、最終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順位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を決定</a:t>
            </a:r>
            <a:endParaRPr lang="en-US" altLang="ja-JP" sz="20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3255"/>
              </p:ext>
            </p:extLst>
          </p:nvPr>
        </p:nvGraphicFramePr>
        <p:xfrm>
          <a:off x="244248" y="3284984"/>
          <a:ext cx="2311528" cy="302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64"/>
                <a:gridCol w="1155764"/>
              </a:tblGrid>
              <a:tr h="2401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健全度判定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評価ランク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１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1973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２</a:t>
                      </a:r>
                      <a:endParaRPr kumimoji="1" lang="en-US" altLang="ja-JP" sz="1000" dirty="0" smtClean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３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４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５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６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７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1588" marR="43180" indent="-1588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70</a:t>
                      </a:r>
                      <a:r>
                        <a:rPr lang="ja-JP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lang="ja-JP" altLang="en-US" sz="1000" kern="100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未満</a:t>
                      </a:r>
                      <a:endParaRPr lang="ja-JP" sz="10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８</a:t>
                      </a:r>
                      <a:endParaRPr kumimoji="1" lang="ja-JP" altLang="en-US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</a:t>
                      </a:r>
                      <a:r>
                        <a:rPr lang="ja-JP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90</a:t>
                      </a:r>
                      <a:r>
                        <a:rPr lang="ja-JP" altLang="en-US" sz="1000" kern="100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未満</a:t>
                      </a:r>
                      <a:endParaRPr lang="ja-JP" sz="10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９</a:t>
                      </a:r>
                      <a:endParaRPr kumimoji="1" lang="ja-JP" altLang="en-US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281595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90</a:t>
                      </a:r>
                      <a:r>
                        <a:rPr lang="ja-JP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r>
                        <a:rPr lang="en-US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100</a:t>
                      </a:r>
                      <a:endParaRPr lang="ja-JP" sz="10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１０</a:t>
                      </a:r>
                      <a:endParaRPr kumimoji="1" lang="ja-JP" altLang="en-US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46300"/>
              </p:ext>
            </p:extLst>
          </p:nvPr>
        </p:nvGraphicFramePr>
        <p:xfrm>
          <a:off x="2843808" y="3284984"/>
          <a:ext cx="2271888" cy="300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944"/>
                <a:gridCol w="1135944"/>
              </a:tblGrid>
              <a:tr h="238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危険度総合評価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評価ランク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１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38111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２</a:t>
                      </a:r>
                      <a:endParaRPr kumimoji="1" lang="en-US" altLang="ja-JP" sz="1000" dirty="0" smtClean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３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４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５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６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７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1588" marR="43180" indent="-1588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８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 smtClean="0"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ja-JP" altLang="en-US" sz="1000" kern="100" dirty="0" smtClean="0">
                          <a:effectLst/>
                          <a:latin typeface="+mn-ea"/>
                          <a:ea typeface="+mn-ea"/>
                        </a:rPr>
                        <a:t>未満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９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79649">
                <a:tc>
                  <a:txBody>
                    <a:bodyPr/>
                    <a:lstStyle/>
                    <a:p>
                      <a:pPr marL="0" marR="43180" indent="0"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ja-JP" sz="1000" kern="10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000" kern="100" dirty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ja-JP" sz="1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454" marR="584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１０</a:t>
                      </a:r>
                      <a:endParaRPr kumimoji="1" lang="ja-JP" alt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5292080" y="2891482"/>
            <a:ext cx="1628342" cy="12299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交通量</a:t>
            </a:r>
            <a:endParaRPr kumimoji="1" lang="en-US" altLang="ja-JP" sz="1000" dirty="0" smtClean="0"/>
          </a:p>
          <a:p>
            <a:pPr algn="ctr"/>
            <a:r>
              <a:rPr lang="ja-JP" altLang="en-US" sz="1000" dirty="0"/>
              <a:t>う回</a:t>
            </a:r>
            <a:r>
              <a:rPr lang="ja-JP" altLang="en-US" sz="1000" dirty="0" smtClean="0"/>
              <a:t>路</a:t>
            </a:r>
            <a:endParaRPr lang="en-US" altLang="ja-JP" sz="1000" dirty="0" smtClean="0"/>
          </a:p>
          <a:p>
            <a:pPr algn="ctr"/>
            <a:r>
              <a:rPr kumimoji="1" lang="ja-JP" altLang="en-US" sz="1000" dirty="0" smtClean="0"/>
              <a:t>バス路線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緊急交通路</a:t>
            </a:r>
            <a:endParaRPr kumimoji="1" lang="en-US" altLang="ja-JP" sz="1000" dirty="0" smtClean="0"/>
          </a:p>
          <a:p>
            <a:pPr algn="ctr"/>
            <a:r>
              <a:rPr lang="ja-JP" altLang="en-US" sz="1000" dirty="0" smtClean="0"/>
              <a:t>事前</a:t>
            </a:r>
            <a:r>
              <a:rPr lang="ja-JP" altLang="en-US" sz="1000" dirty="0"/>
              <a:t>通行</a:t>
            </a:r>
            <a:r>
              <a:rPr lang="ja-JP" altLang="en-US" sz="1000" dirty="0" smtClean="0"/>
              <a:t>規制区間　等</a:t>
            </a:r>
            <a:endParaRPr lang="en-US" altLang="ja-JP" sz="1000" dirty="0" smtClean="0"/>
          </a:p>
        </p:txBody>
      </p:sp>
      <p:sp>
        <p:nvSpPr>
          <p:cNvPr id="12" name="ストライプ矢印 11"/>
          <p:cNvSpPr/>
          <p:nvPr/>
        </p:nvSpPr>
        <p:spPr>
          <a:xfrm>
            <a:off x="5220072" y="5157192"/>
            <a:ext cx="1872207" cy="87191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426" y="2884928"/>
            <a:ext cx="486327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順位　</a:t>
            </a:r>
            <a:r>
              <a:rPr kumimoji="1"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=</a:t>
            </a:r>
            <a:r>
              <a:rPr kumimoji="1"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健全度評価ランク </a:t>
            </a:r>
            <a:r>
              <a:rPr kumimoji="1"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× </a:t>
            </a:r>
            <a:r>
              <a:rPr kumimoji="1"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危険度評価ランク</a:t>
            </a:r>
            <a:endParaRPr kumimoji="1"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607955" y="4503205"/>
            <a:ext cx="908261" cy="72599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164288" y="4509120"/>
            <a:ext cx="1828192" cy="165618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防災対策の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優先順位決定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24393" y="2780928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各土木事務所</a:t>
            </a:r>
          </a:p>
        </p:txBody>
      </p:sp>
      <p:sp>
        <p:nvSpPr>
          <p:cNvPr id="18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365657" y="4175502"/>
            <a:ext cx="158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社会的要因を加味</a:t>
            </a:r>
            <a:endParaRPr lang="ja-JP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2240" y="5445224"/>
            <a:ext cx="2421608" cy="8617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t="11557" r="6182" b="11804"/>
          <a:stretch/>
        </p:blipFill>
        <p:spPr>
          <a:xfrm>
            <a:off x="4292861" y="1152129"/>
            <a:ext cx="4577366" cy="50875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7" y="1272500"/>
            <a:ext cx="6380757" cy="239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８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．安全性の評価</a:t>
            </a:r>
            <a: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２）考え方</a:t>
            </a:r>
            <a:endParaRPr lang="ja-JP" altLang="en-US" sz="2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5373216"/>
            <a:ext cx="23429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5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 ：防災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総点検箇所</a:t>
            </a:r>
            <a:endParaRPr kumimoji="1"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：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防災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総点検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箇所（要対策箇所）</a:t>
            </a:r>
            <a:endParaRPr kumimoji="1"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K158A024</a:t>
            </a:r>
            <a:r>
              <a:rPr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：施設管理番号</a:t>
            </a:r>
            <a:endParaRPr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１</a:t>
            </a:r>
            <a:r>
              <a:rPr kumimoji="1" lang="ja-JP" altLang="en-US" sz="1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：順位</a:t>
            </a:r>
            <a:endParaRPr kumimoji="1" lang="en-US" altLang="ja-JP" sz="10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92080" y="6453336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5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144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９．まとめ</a:t>
            </a:r>
            <a:r>
              <a:rPr lang="ja-JP" altLang="en-US" sz="28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（審議いただきたい事項）</a:t>
            </a:r>
            <a:endParaRPr kumimoji="1" lang="ja-JP" altLang="en-US" sz="27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599" y="1618922"/>
            <a:ext cx="74888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斜面崩壊の要因分析について</a:t>
            </a:r>
            <a:endParaRPr lang="en-US" altLang="ja-JP" sz="28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災害履歴密度について</a:t>
            </a:r>
            <a:endParaRPr lang="en-US" altLang="ja-JP" sz="28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道路災害発生危険度評価について</a:t>
            </a:r>
            <a:endParaRPr lang="en-US" altLang="ja-JP" sz="28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安全性評価について</a:t>
            </a:r>
            <a:endParaRPr lang="en-US" altLang="ja-JP" sz="28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1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１．はじめに</a:t>
            </a:r>
            <a:r>
              <a:rPr lang="en-US" altLang="ja-JP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１）</a:t>
            </a:r>
            <a:r>
              <a:rPr lang="ja-JP" altLang="en-US" sz="27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平成</a:t>
            </a:r>
            <a:r>
              <a:rPr lang="en-US" altLang="ja-JP" sz="27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27</a:t>
            </a:r>
            <a:r>
              <a:rPr lang="ja-JP" altLang="en-US" sz="27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年度道路防災点検</a:t>
            </a:r>
            <a:r>
              <a:rPr lang="ja-JP" altLang="en-US" sz="2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結果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12781"/>
              </p:ext>
            </p:extLst>
          </p:nvPr>
        </p:nvGraphicFramePr>
        <p:xfrm>
          <a:off x="683568" y="2348880"/>
          <a:ext cx="7920880" cy="3984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387"/>
                <a:gridCol w="1380704"/>
                <a:gridCol w="1380704"/>
                <a:gridCol w="1598710"/>
                <a:gridCol w="1562375"/>
              </a:tblGrid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点検対象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要対策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経過観察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対策不要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小計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落石崩壊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194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472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277</a:t>
                      </a: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943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岩盤崩壊</a:t>
                      </a:r>
                      <a:endParaRPr lang="en-US" altLang="ja-JP" sz="21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571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地すべり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土石流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盛土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81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80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177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擁壁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257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423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橋梁基礎の洗掘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合計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271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872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823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1,966</a:t>
                      </a:r>
                      <a:endParaRPr lang="ja-JP" sz="2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171" marR="71171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23528" y="112474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道路法面などにおいて、土砂崩落や落石等道路災害につながる恐れのある変状を早期発見・把握し、道路防災対策の要否を判定するため、５年に１回の点検を実施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9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17269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点検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結果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（安定度調査結果）と社会的影響度のマトリクス評価により、優先順位を定めて実施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2093700"/>
            <a:ext cx="3960440" cy="2862322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点検結果（安定度調査結果）</a:t>
            </a:r>
            <a:endParaRPr lang="en-US" altLang="ja-JP" b="1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点以上：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要対策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69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点：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経過観察（カルテ対応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39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点以下：対策不要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ja-JP" altLang="en-US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社会的</a:t>
            </a:r>
            <a:r>
              <a:rPr lang="ja-JP" altLang="en-US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影響度</a:t>
            </a:r>
            <a:r>
              <a:rPr lang="ja-JP" altLang="en-US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ポイント</a:t>
            </a:r>
            <a:endParaRPr lang="en-US" altLang="ja-JP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個々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の路線が持つ属性から被災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した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場合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の社会的影響度を評価したもの。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（属性項目）　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広域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緊急交通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路、府県間道路、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　バス路線、迂回路の有無、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　崩壊履歴の有無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図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r="6741"/>
          <a:stretch/>
        </p:blipFill>
        <p:spPr bwMode="auto">
          <a:xfrm>
            <a:off x="-36512" y="2003694"/>
            <a:ext cx="4870123" cy="31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１．はじめに</a:t>
            </a:r>
            <a:r>
              <a:rPr lang="en-US" altLang="ja-JP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2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２）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現行の防災対策の優先順位付け</a:t>
            </a:r>
            <a:endParaRPr kumimoji="1" lang="ja-JP" altLang="en-US" sz="2700" dirty="0"/>
          </a:p>
        </p:txBody>
      </p:sp>
      <p:sp>
        <p:nvSpPr>
          <p:cNvPr id="14" name="下矢印 13"/>
          <p:cNvSpPr/>
          <p:nvPr/>
        </p:nvSpPr>
        <p:spPr>
          <a:xfrm rot="16200000">
            <a:off x="609675" y="5453253"/>
            <a:ext cx="785944" cy="638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475656" y="5332337"/>
            <a:ext cx="7200800" cy="884070"/>
          </a:xfrm>
          <a:prstGeom prst="rect">
            <a:avLst/>
          </a:prstGeom>
          <a:ln w="63500" cmpd="thinThick">
            <a:solidFill>
              <a:schemeClr val="tx1"/>
            </a:solidFill>
          </a:ln>
        </p:spPr>
        <p:txBody>
          <a:bodyPr wrap="square" lIns="108000" tIns="72000" rIns="108000" bIns="72000">
            <a:spAutoFit/>
          </a:bodyPr>
          <a:lstStyle/>
          <a:p>
            <a:r>
              <a:rPr lang="ja-JP" altLang="en-US" sz="2400" dirty="0" smtClean="0"/>
              <a:t>限られた予算のもと、要対策箇所への対策を進めるにあたり、より細やかな優先順位付けが必要</a:t>
            </a:r>
            <a:endParaRPr lang="en-US" altLang="ja-JP" sz="2400" dirty="0" smtClean="0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6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２．</a:t>
            </a:r>
            <a:r>
              <a:rPr lang="ja-JP" altLang="en-US" sz="3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検討概要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１）</a:t>
            </a:r>
            <a:r>
              <a:rPr lang="zh-TW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調査</a:t>
            </a:r>
            <a:r>
              <a:rPr lang="zh-TW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検討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項目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1" y="1138674"/>
            <a:ext cx="8712968" cy="517064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①府域の降雨特性の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分析</a:t>
            </a:r>
            <a:endParaRPr lang="en-US" altLang="ja-JP" sz="2200" b="1" dirty="0" smtClean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　</a:t>
            </a:r>
            <a:r>
              <a:rPr lang="ja-JP" altLang="en-US" sz="2200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⇒　降雨の頻度分布、降雨の発生確率</a:t>
            </a:r>
            <a:endParaRPr lang="en-US" altLang="ja-JP" sz="2200" dirty="0" smtClean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②</a:t>
            </a: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府域の災害特性の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把握</a:t>
            </a:r>
            <a:endParaRPr lang="en-US" altLang="ja-JP" sz="2200" b="1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1079500" indent="-1079500"/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⇒　災害</a:t>
            </a:r>
            <a:r>
              <a:rPr lang="ja-JP" altLang="en-US" sz="2200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発生地点と</a:t>
            </a:r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地形・地質、崩壊形態・規模と災害発生降雨の関係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　　　道路区間の地形情報の把握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　　　斜面崩壊要因の概略分析（単相関分析）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③斜面崩壊の要因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分析</a:t>
            </a:r>
            <a:r>
              <a:rPr lang="en-US" altLang="ja-JP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(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重回帰</a:t>
            </a: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分析，判別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分析</a:t>
            </a:r>
            <a:r>
              <a:rPr lang="en-US" altLang="ja-JP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)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endParaRPr lang="en-US" altLang="ja-JP" sz="2200" b="1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　</a:t>
            </a:r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⇒　崩壊要因の組み合せとランク付け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　　　崩壊発生しやすさに関する要因毎の</a:t>
            </a:r>
            <a:r>
              <a:rPr lang="ja-JP" altLang="en-US" sz="2200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重みづけ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447675" indent="-433388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④災害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履歴密度の加味</a:t>
            </a: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endParaRPr lang="en-US" altLang="ja-JP" sz="2200" b="1" dirty="0">
              <a:solidFill>
                <a:srgbClr val="FF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⇒　周辺における災害履歴密度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⑤道路災害発生危険度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評価</a:t>
            </a: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endParaRPr lang="en-US" altLang="ja-JP" sz="2200" b="1" dirty="0">
              <a:solidFill>
                <a:srgbClr val="FF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</a:t>
            </a:r>
            <a:r>
              <a:rPr lang="ja-JP" altLang="en-US" sz="2200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　⇒　要因毎の重み係数を用いた危険度評価</a:t>
            </a:r>
            <a:endParaRPr lang="en-US" altLang="ja-JP" sz="2200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⑥安全性</a:t>
            </a:r>
            <a:r>
              <a:rPr lang="ja-JP" altLang="en-US" sz="2200" b="1" dirty="0" smtClean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評価　</a:t>
            </a:r>
            <a:endParaRPr lang="en-US" altLang="ja-JP" sz="2200" b="1" dirty="0">
              <a:solidFill>
                <a:srgbClr val="FF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6" name="右中かっこ 5"/>
          <p:cNvSpPr/>
          <p:nvPr/>
        </p:nvSpPr>
        <p:spPr>
          <a:xfrm>
            <a:off x="7236296" y="3717032"/>
            <a:ext cx="360040" cy="2376264"/>
          </a:xfrm>
          <a:prstGeom prst="rightBrace">
            <a:avLst>
              <a:gd name="adj1" fmla="val 8333"/>
              <a:gd name="adj2" fmla="val 4879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614943" y="4653136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今回、報告</a:t>
            </a:r>
            <a:endParaRPr lang="ja-JP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3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２．検討概要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7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２）検討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フロー</a:t>
            </a:r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1547664" y="1153772"/>
          <a:ext cx="585188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icture" r:id="rId4" imgW="6749280" imgH="6529680" progId="Word.Picture.8">
                  <p:embed/>
                </p:oleObj>
              </mc:Choice>
              <mc:Fallback>
                <p:oleObj name="Picture" r:id="rId4" imgW="6749280" imgH="65296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53772"/>
                        <a:ext cx="5851885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中かっこ 5"/>
          <p:cNvSpPr/>
          <p:nvPr/>
        </p:nvSpPr>
        <p:spPr>
          <a:xfrm>
            <a:off x="7236296" y="3501008"/>
            <a:ext cx="360040" cy="2952328"/>
          </a:xfrm>
          <a:prstGeom prst="rightBrace">
            <a:avLst>
              <a:gd name="adj1" fmla="val 8333"/>
              <a:gd name="adj2" fmla="val 4879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668344" y="478786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今回、報告</a:t>
            </a:r>
            <a:endParaRPr lang="ja-JP" altLang="ja-JP" b="1" dirty="0">
              <a:solidFill>
                <a:srgbClr val="FF0000"/>
              </a:solidFill>
            </a:endParaRPr>
          </a:p>
        </p:txBody>
      </p:sp>
      <p:sp>
        <p:nvSpPr>
          <p:cNvPr id="8" name="右中かっこ 7"/>
          <p:cNvSpPr/>
          <p:nvPr/>
        </p:nvSpPr>
        <p:spPr>
          <a:xfrm>
            <a:off x="7236296" y="1844824"/>
            <a:ext cx="360040" cy="1440160"/>
          </a:xfrm>
          <a:prstGeom prst="rightBrace">
            <a:avLst>
              <a:gd name="adj1" fmla="val 8333"/>
              <a:gd name="adj2" fmla="val 4879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344" y="2348880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前回、報告</a:t>
            </a:r>
            <a:endParaRPr lang="ja-JP" altLang="ja-JP" sz="1600" dirty="0"/>
          </a:p>
        </p:txBody>
      </p:sp>
      <p:sp>
        <p:nvSpPr>
          <p:cNvPr id="11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8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E_back\hamada\H28\大阪府\確率降雨\画像20170123\kansok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3" y="1377802"/>
            <a:ext cx="3754760" cy="46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7504" y="1340768"/>
            <a:ext cx="4896544" cy="499860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大阪府における雨量頻度の地域性を把握するために，降雨特性（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時間，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24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時間，連続雨量，総雨量）を整理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pPr marL="1255713" indent="-1255713">
              <a:buFont typeface="Wingdings 3"/>
              <a:buNone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■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時間雨量：正時ごとのその前１時間の雨量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及び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気象庁アメダスデ－タ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255713" indent="-1255713">
              <a:buFont typeface="Wingdings 3"/>
              <a:buNone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255713" indent="-1255713">
              <a:buFont typeface="Wingdings 3"/>
              <a:buNone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■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時間雨量：それぞれの正時刻から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前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時間雨量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255713" indent="-1255713">
              <a:buFont typeface="Wingdings 3"/>
              <a:buNone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pPr marL="1255713" indent="-1255713">
              <a:buFont typeface="Wingdings 3"/>
              <a:buNone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　　■連続雨量：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2mm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以下の降雨時間が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までの積算雨量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255713" indent="-1255713">
              <a:buFont typeface="Wingdings 3"/>
              <a:buNone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pPr marL="1255713" indent="-1255713">
              <a:buFont typeface="Wingdings 3"/>
              <a:buNone/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　　■総雨量：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2mm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以下の降雨が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r>
              <a:rPr lang="ja-JP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までの積算雨量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66700" indent="0">
              <a:buNone/>
            </a:pP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1994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2004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年（前期），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年～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年（後期）の降雨量および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年確率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時間雨量を検討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３．降雨特性の分析</a:t>
            </a:r>
            <a:r>
              <a:rPr lang="en-US" altLang="ja-JP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１）降雨データ</a:t>
            </a:r>
            <a:endParaRPr lang="ja-JP" altLang="en-US" sz="2200" dirty="0"/>
          </a:p>
        </p:txBody>
      </p:sp>
      <p:sp>
        <p:nvSpPr>
          <p:cNvPr id="2" name="正方形/長方形 1"/>
          <p:cNvSpPr/>
          <p:nvPr/>
        </p:nvSpPr>
        <p:spPr>
          <a:xfrm>
            <a:off x="6588224" y="1393030"/>
            <a:ext cx="2232248" cy="1963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04248" y="3356992"/>
            <a:ext cx="2016224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32021" y="4941168"/>
            <a:ext cx="3488451" cy="996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44408" y="1431826"/>
            <a:ext cx="543739" cy="30777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北部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1539" y="3517848"/>
            <a:ext cx="543739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中</a:t>
            </a:r>
            <a:r>
              <a:rPr kumimoji="1"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1539" y="5359785"/>
            <a:ext cx="543739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南</a:t>
            </a:r>
            <a:r>
              <a:rPr kumimoji="1"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  <p:sp>
        <p:nvSpPr>
          <p:cNvPr id="15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1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３．降雨特性の分析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２）まとめ</a:t>
            </a:r>
            <a:endParaRPr lang="ja-JP" altLang="en-US" sz="22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71600" y="1295101"/>
            <a:ext cx="7848872" cy="400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地域特性について</a:t>
            </a:r>
            <a:endParaRPr lang="en-US" altLang="ja-JP" sz="2000" dirty="0" smtClean="0"/>
          </a:p>
          <a:p>
            <a:pPr marL="541338" indent="-96838">
              <a:buNone/>
            </a:pPr>
            <a:r>
              <a:rPr lang="ja-JP" altLang="en-US" sz="2000" dirty="0" smtClean="0"/>
              <a:t>・北部・南部に降雨量が多く、中部は降雨量が少ない傾向にある。</a:t>
            </a:r>
            <a:endParaRPr lang="en-US" altLang="ja-JP" sz="2000" dirty="0" smtClean="0"/>
          </a:p>
          <a:p>
            <a:pPr marL="541338" indent="-96838">
              <a:buNone/>
            </a:pPr>
            <a:r>
              <a:rPr lang="ja-JP" altLang="en-US" sz="2000" dirty="0"/>
              <a:t>・降雨量</a:t>
            </a:r>
            <a:r>
              <a:rPr lang="en-US" altLang="ja-JP" sz="2000" dirty="0"/>
              <a:t>100mm</a:t>
            </a:r>
            <a:r>
              <a:rPr lang="ja-JP" altLang="en-US" sz="2000" dirty="0"/>
              <a:t>を超える降雨の回数では、北部・南部で多く、中部では少ない傾向にある。</a:t>
            </a:r>
            <a:endParaRPr lang="en-US" altLang="ja-JP" sz="2000" dirty="0"/>
          </a:p>
          <a:p>
            <a:pPr marL="541338" indent="-96838">
              <a:buNone/>
            </a:pPr>
            <a:r>
              <a:rPr lang="ja-JP" altLang="en-US" sz="2000" dirty="0" smtClean="0"/>
              <a:t>・中部を含め、山際では山裾に比べ降雨量が多い傾向にある。</a:t>
            </a:r>
            <a:endParaRPr lang="en-US" altLang="ja-JP" sz="2000" dirty="0" smtClean="0"/>
          </a:p>
          <a:p>
            <a:pPr marL="541338" indent="-96838">
              <a:buNone/>
            </a:pP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期間特性について</a:t>
            </a:r>
            <a:endParaRPr lang="en-US" altLang="ja-JP" sz="2000" dirty="0" smtClean="0"/>
          </a:p>
          <a:p>
            <a:pPr marL="541338" indent="-96838">
              <a:buNone/>
            </a:pPr>
            <a:r>
              <a:rPr lang="ja-JP" altLang="en-US" sz="2000" dirty="0"/>
              <a:t>・</a:t>
            </a:r>
            <a:r>
              <a:rPr lang="en-US" altLang="ja-JP" sz="2000" dirty="0"/>
              <a:t>1994</a:t>
            </a:r>
            <a:r>
              <a:rPr lang="ja-JP" altLang="en-US" sz="2000" dirty="0"/>
              <a:t>～</a:t>
            </a:r>
            <a:r>
              <a:rPr lang="en-US" altLang="ja-JP" sz="2000" dirty="0"/>
              <a:t>2004</a:t>
            </a:r>
            <a:r>
              <a:rPr lang="ja-JP" altLang="en-US" sz="2000" dirty="0"/>
              <a:t>年の</a:t>
            </a:r>
            <a:r>
              <a:rPr lang="en-US" altLang="ja-JP" sz="2000" dirty="0"/>
              <a:t>11</a:t>
            </a:r>
            <a:r>
              <a:rPr lang="ja-JP" altLang="en-US" sz="2000" dirty="0"/>
              <a:t>年間（前期）と</a:t>
            </a:r>
            <a:r>
              <a:rPr lang="en-US" altLang="ja-JP" sz="2000" dirty="0"/>
              <a:t>2005</a:t>
            </a:r>
            <a:r>
              <a:rPr lang="ja-JP" altLang="en-US" sz="2000" dirty="0"/>
              <a:t>～</a:t>
            </a:r>
            <a:r>
              <a:rPr lang="en-US" altLang="ja-JP" sz="2000" dirty="0"/>
              <a:t>2015</a:t>
            </a:r>
            <a:r>
              <a:rPr lang="ja-JP" altLang="en-US" sz="2000" dirty="0"/>
              <a:t>年（後期）の</a:t>
            </a:r>
            <a:r>
              <a:rPr lang="en-US" altLang="ja-JP" sz="2000" dirty="0"/>
              <a:t>11</a:t>
            </a:r>
            <a:r>
              <a:rPr lang="ja-JP" altLang="en-US" sz="2000" dirty="0"/>
              <a:t>年間の比較で</a:t>
            </a:r>
            <a:r>
              <a:rPr lang="ja-JP" altLang="en-US" sz="2000" dirty="0" smtClean="0"/>
              <a:t>は、降雨量</a:t>
            </a:r>
            <a:r>
              <a:rPr lang="ja-JP" altLang="en-US" sz="2000" dirty="0"/>
              <a:t>や降雨量</a:t>
            </a:r>
            <a:r>
              <a:rPr lang="en-US" altLang="ja-JP" sz="2000" dirty="0"/>
              <a:t>100mm</a:t>
            </a:r>
            <a:r>
              <a:rPr lang="ja-JP" altLang="en-US" sz="2000" dirty="0"/>
              <a:t>を超える降雨の回数</a:t>
            </a:r>
            <a:r>
              <a:rPr lang="ja-JP" altLang="en-US" sz="2000" dirty="0" smtClean="0"/>
              <a:t>に顕著な差はみられない。</a:t>
            </a:r>
            <a:endParaRPr lang="en-US" altLang="ja-JP" sz="2000" dirty="0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5341-AB73-4280-8395-A80C95690EE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ja-JP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85341-AB73-4280-8395-A80C95690EE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339" y="1340768"/>
            <a:ext cx="8496945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200" b="1" dirty="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/>
              </a:rPr>
              <a:t>分析に用いる斜面崩壊要因</a:t>
            </a:r>
            <a:endParaRPr lang="en-US" altLang="ja-JP" sz="2200" b="1" dirty="0">
              <a:solidFill>
                <a:srgbClr val="0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32595"/>
              </p:ext>
            </p:extLst>
          </p:nvPr>
        </p:nvGraphicFramePr>
        <p:xfrm>
          <a:off x="539552" y="1771655"/>
          <a:ext cx="7992888" cy="446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4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6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崩壊要因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772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素因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地質</a:t>
                      </a:r>
                      <a:endParaRPr kumimoji="1" lang="ja-JP" altLang="en-US" sz="1800" b="1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沖積層，段丘層，大阪層群，和泉層群，花崗岩，泥岩・頁岩（近畿地方土木地質図）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655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比高</a:t>
                      </a:r>
                      <a:endParaRPr kumimoji="1" lang="ja-JP" altLang="en-US" sz="1800" b="1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東西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ｋｍ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×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南北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1.5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ｋｍの行政メッシュ</a:t>
                      </a:r>
                      <a:r>
                        <a:rPr lang="ja-JP" altLang="en-US" sz="18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ja-JP" sz="1800" dirty="0"/>
                        <a:t>大阪府</a:t>
                      </a:r>
                      <a:r>
                        <a:rPr lang="ja-JP" altLang="ja-JP" sz="1800" dirty="0" smtClean="0"/>
                        <a:t>地形図</a:t>
                      </a:r>
                      <a:r>
                        <a:rPr lang="en-US" altLang="ja-JP" sz="1800" baseline="0" dirty="0" smtClean="0"/>
                        <a:t> </a:t>
                      </a:r>
                      <a:r>
                        <a:rPr lang="ja-JP" altLang="ja-JP" sz="1800" dirty="0" smtClean="0"/>
                        <a:t>図</a:t>
                      </a:r>
                      <a:r>
                        <a:rPr lang="ja-JP" altLang="ja-JP" sz="1800" dirty="0"/>
                        <a:t>郭割</a:t>
                      </a:r>
                      <a:r>
                        <a:rPr lang="ja-JP" altLang="en-US" sz="1800" dirty="0"/>
                        <a:t>）</a:t>
                      </a:r>
                      <a:r>
                        <a:rPr lang="ja-JP" altLang="ja-JP" sz="1800" dirty="0"/>
                        <a:t>のメッシュ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内の最高標高と最低標高の差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35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傾斜</a:t>
                      </a:r>
                      <a:endParaRPr kumimoji="1" lang="ja-JP" altLang="en-US" sz="1800" b="1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行政メッシュ</a:t>
                      </a:r>
                      <a:r>
                        <a:rPr lang="ja-JP" altLang="en-US" sz="18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ja-JP" sz="1800" dirty="0"/>
                        <a:t>大阪府</a:t>
                      </a:r>
                      <a:r>
                        <a:rPr lang="ja-JP" altLang="ja-JP" sz="1800" dirty="0" smtClean="0"/>
                        <a:t>地形図</a:t>
                      </a:r>
                      <a:r>
                        <a:rPr lang="en-US" altLang="ja-JP" sz="1800" dirty="0" smtClean="0"/>
                        <a:t> </a:t>
                      </a:r>
                      <a:r>
                        <a:rPr lang="ja-JP" altLang="ja-JP" sz="1800" dirty="0" smtClean="0"/>
                        <a:t>図</a:t>
                      </a:r>
                      <a:r>
                        <a:rPr lang="ja-JP" altLang="ja-JP" sz="1800" dirty="0"/>
                        <a:t>郭割</a:t>
                      </a:r>
                      <a:r>
                        <a:rPr lang="ja-JP" altLang="en-US" sz="1800" dirty="0"/>
                        <a:t>）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内の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ja-JP" sz="1800" dirty="0" err="1">
                          <a:latin typeface="+mn-ea"/>
                          <a:ea typeface="+mn-ea"/>
                        </a:rPr>
                        <a:t>ｍ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数値地図による最大傾斜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87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誘因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災害時最大</a:t>
                      </a:r>
                      <a:r>
                        <a:rPr lang="en-US" altLang="ja-JP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24</a:t>
                      </a:r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時間雨量</a:t>
                      </a:r>
                      <a:endParaRPr kumimoji="1" lang="ja-JP" altLang="en-US" sz="1800" b="1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災害発生時の降雨イベントごとの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時間雨量の最大値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9334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ja-JP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年確率</a:t>
                      </a:r>
                      <a:r>
                        <a:rPr lang="en-US" altLang="ja-JP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24</a:t>
                      </a:r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時間雨量</a:t>
                      </a:r>
                      <a:endParaRPr lang="en-US" altLang="ja-JP" sz="1800" b="1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メッシュの</a:t>
                      </a:r>
                      <a:r>
                        <a:rPr lang="ja-JP" altLang="en-US" sz="1800" dirty="0">
                          <a:latin typeface="+mn-ea"/>
                          <a:ea typeface="+mn-ea"/>
                        </a:rPr>
                        <a:t>最寄の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観測所における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年確率</a:t>
                      </a:r>
                      <a:r>
                        <a:rPr lang="en-US" altLang="ja-JP" sz="1800" dirty="0"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dirty="0">
                          <a:latin typeface="+mn-ea"/>
                          <a:ea typeface="+mn-ea"/>
                        </a:rPr>
                        <a:t>時間雨量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４．災害特性の把握</a:t>
            </a:r>
            <a: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/>
            </a:r>
            <a:br>
              <a:rPr lang="en-US" altLang="ja-JP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１）斜面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崩壊</a:t>
            </a:r>
            <a:r>
              <a:rPr lang="ja-JP" altLang="en-US" sz="2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要因</a:t>
            </a:r>
            <a:endParaRPr lang="ja-JP" altLang="en-US" sz="2200" dirty="0"/>
          </a:p>
        </p:txBody>
      </p:sp>
      <p:sp>
        <p:nvSpPr>
          <p:cNvPr id="11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220072" y="6344752"/>
            <a:ext cx="3505200" cy="365760"/>
          </a:xfrm>
        </p:spPr>
        <p:txBody>
          <a:bodyPr/>
          <a:lstStyle/>
          <a:p>
            <a:r>
              <a:rPr kumimoji="1" lang="ja-JP" altLang="en-US" dirty="0" smtClean="0"/>
              <a:t>資料３－２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200606" y="404664"/>
            <a:ext cx="162095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1"/>
                </a:solidFill>
              </a:rPr>
              <a:t>前回、報告</a:t>
            </a:r>
            <a:endParaRPr lang="ja-JP" altLang="ja-JP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  <a:ln>
          <a:solidFill>
            <a:schemeClr val="tx1"/>
          </a:solidFill>
          <a:prstDash val="solid"/>
        </a:ln>
      </a:spPr>
      <a:bodyPr wrap="square" rtlCol="0">
        <a:spAutoFit/>
      </a:bodyPr>
      <a:lstStyle>
        <a:defPPr marL="457200" indent="-457200">
          <a:buFont typeface="Wingdings" panose="05000000000000000000" pitchFamily="2" charset="2"/>
          <a:buChar char="l"/>
          <a:defRPr sz="2800" dirty="0" smtClean="0">
            <a:latin typeface="HGSｺﾞｼｯｸM" panose="020B0600000000000000" pitchFamily="50" charset="-128"/>
            <a:ea typeface="HGSｺﾞｼｯｸM" panose="020B0600000000000000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21175</TotalTime>
  <Words>2312</Words>
  <Application>Microsoft Office PowerPoint</Application>
  <PresentationFormat>画面に合わせる (4:3)</PresentationFormat>
  <Paragraphs>737</Paragraphs>
  <Slides>24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アース</vt:lpstr>
      <vt:lpstr>Picture</vt:lpstr>
      <vt:lpstr>PowerPoint プレゼンテーション</vt:lpstr>
      <vt:lpstr>PowerPoint プレゼンテーション</vt:lpstr>
      <vt:lpstr>１．はじめに 　１）平成27年度道路防災点検結果</vt:lpstr>
      <vt:lpstr>１．はじめに 　２）現行の防災対策の優先順位付け</vt:lpstr>
      <vt:lpstr>２．検討概要 　１）調査検討項目</vt:lpstr>
      <vt:lpstr>２．検討概要 　２）検討フロー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５．斜面崩壊の発生要因分析 　１）調査検討項目</vt:lpstr>
      <vt:lpstr>５．斜面崩壊の発生要因分析 　２）調査検討項目： ①斜面崩壊の要因分析（重回帰分析）</vt:lpstr>
      <vt:lpstr>５．斜面崩壊の発生要因分析 　２）調査検討項目： ①斜面崩壊の要因分析（重回帰分析）</vt:lpstr>
      <vt:lpstr>５．斜面崩壊の発生要因分析 　３）調査検討項目：②斜面崩壊の要因分析（判別分析）</vt:lpstr>
      <vt:lpstr>５．斜面崩壊の発生要因分析 　３）調査検討項目： ②斜面崩壊の要因分析（判別分析）</vt:lpstr>
      <vt:lpstr>６．災害履歴密度 　１）調査検討項目：カーネル分析</vt:lpstr>
      <vt:lpstr>７．道路災害発生危険度評価 　 １）調査検討項目</vt:lpstr>
      <vt:lpstr>７．道路災害発生危険度評価 　 １）調査検討項目</vt:lpstr>
      <vt:lpstr>８．安全性の評価 　１）考え方</vt:lpstr>
      <vt:lpstr>８．安全性の評価 　１）考え方</vt:lpstr>
      <vt:lpstr>８．安全性の評価 　２）考え方</vt:lpstr>
      <vt:lpstr>９．まとめ（審議いただきたい事項）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大阪府都市基盤施設長寿命化計画（概要版）</dc:title>
  <dc:creator>HOSTNAME</dc:creator>
  <cp:lastModifiedBy>HOSTNAME</cp:lastModifiedBy>
  <cp:revision>975</cp:revision>
  <cp:lastPrinted>2017-06-18T23:40:03Z</cp:lastPrinted>
  <dcterms:created xsi:type="dcterms:W3CDTF">2015-11-17T02:43:53Z</dcterms:created>
  <dcterms:modified xsi:type="dcterms:W3CDTF">2017-07-28T00:46:28Z</dcterms:modified>
</cp:coreProperties>
</file>