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39"/>
  </p:notesMasterIdLst>
  <p:handoutMasterIdLst>
    <p:handoutMasterId r:id="rId40"/>
  </p:handoutMasterIdLst>
  <p:sldIdLst>
    <p:sldId id="661" r:id="rId5"/>
    <p:sldId id="662" r:id="rId6"/>
    <p:sldId id="665" r:id="rId7"/>
    <p:sldId id="668" r:id="rId8"/>
    <p:sldId id="666" r:id="rId9"/>
    <p:sldId id="664" r:id="rId10"/>
    <p:sldId id="522" r:id="rId11"/>
    <p:sldId id="523" r:id="rId12"/>
    <p:sldId id="524" r:id="rId13"/>
    <p:sldId id="525" r:id="rId14"/>
    <p:sldId id="526" r:id="rId15"/>
    <p:sldId id="538" r:id="rId16"/>
    <p:sldId id="650" r:id="rId17"/>
    <p:sldId id="527" r:id="rId18"/>
    <p:sldId id="656" r:id="rId19"/>
    <p:sldId id="670" r:id="rId20"/>
    <p:sldId id="671" r:id="rId21"/>
    <p:sldId id="672" r:id="rId22"/>
    <p:sldId id="673" r:id="rId23"/>
    <p:sldId id="674" r:id="rId24"/>
    <p:sldId id="675" r:id="rId25"/>
    <p:sldId id="676" r:id="rId26"/>
    <p:sldId id="677" r:id="rId27"/>
    <p:sldId id="669" r:id="rId28"/>
    <p:sldId id="541" r:id="rId29"/>
    <p:sldId id="542" r:id="rId30"/>
    <p:sldId id="543" r:id="rId31"/>
    <p:sldId id="544" r:id="rId32"/>
    <p:sldId id="545" r:id="rId33"/>
    <p:sldId id="658" r:id="rId34"/>
    <p:sldId id="678" r:id="rId35"/>
    <p:sldId id="680" r:id="rId36"/>
    <p:sldId id="679" r:id="rId37"/>
    <p:sldId id="667" r:id="rId3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EAB6"/>
    <a:srgbClr val="FBDF8F"/>
    <a:srgbClr val="FFFEFB"/>
    <a:srgbClr val="F9D367"/>
    <a:srgbClr val="FF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4876" autoAdjust="0"/>
  </p:normalViewPr>
  <p:slideViewPr>
    <p:cSldViewPr>
      <p:cViewPr varScale="1">
        <p:scale>
          <a:sx n="70" d="100"/>
          <a:sy n="70" d="100"/>
        </p:scale>
        <p:origin x="-148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190" cy="497048"/>
          </a:xfrm>
          <a:prstGeom prst="rect">
            <a:avLst/>
          </a:prstGeom>
        </p:spPr>
        <p:txBody>
          <a:bodyPr vert="horz" lIns="93214" tIns="46604" rIns="93214" bIns="4660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5" y="0"/>
            <a:ext cx="2949190" cy="497048"/>
          </a:xfrm>
          <a:prstGeom prst="rect">
            <a:avLst/>
          </a:prstGeom>
        </p:spPr>
        <p:txBody>
          <a:bodyPr vert="horz" lIns="93214" tIns="46604" rIns="93214" bIns="46604" rtlCol="0"/>
          <a:lstStyle>
            <a:lvl1pPr algn="r">
              <a:defRPr sz="1200"/>
            </a:lvl1pPr>
          </a:lstStyle>
          <a:p>
            <a:fld id="{FD3ADC6C-0A69-4C30-8B87-6D0144EAB3B0}" type="datetimeFigureOut">
              <a:rPr kumimoji="1" lang="ja-JP" altLang="en-US" smtClean="0"/>
              <a:t>2017/7/28</a:t>
            </a:fld>
            <a:endParaRPr kumimoji="1" lang="ja-JP" altLang="en-US"/>
          </a:p>
        </p:txBody>
      </p:sp>
      <p:sp>
        <p:nvSpPr>
          <p:cNvPr id="4" name="フッター プレースホルダー 3"/>
          <p:cNvSpPr>
            <a:spLocks noGrp="1"/>
          </p:cNvSpPr>
          <p:nvPr>
            <p:ph type="ftr" sz="quarter" idx="2"/>
          </p:nvPr>
        </p:nvSpPr>
        <p:spPr>
          <a:xfrm>
            <a:off x="5" y="9440676"/>
            <a:ext cx="2949190" cy="497048"/>
          </a:xfrm>
          <a:prstGeom prst="rect">
            <a:avLst/>
          </a:prstGeom>
        </p:spPr>
        <p:txBody>
          <a:bodyPr vert="horz" lIns="93214" tIns="46604" rIns="93214" bIns="4660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5" y="9440676"/>
            <a:ext cx="2949190" cy="497048"/>
          </a:xfrm>
          <a:prstGeom prst="rect">
            <a:avLst/>
          </a:prstGeom>
        </p:spPr>
        <p:txBody>
          <a:bodyPr vert="horz" lIns="93214" tIns="46604" rIns="93214" bIns="46604" rtlCol="0" anchor="b"/>
          <a:lstStyle>
            <a:lvl1pPr algn="r">
              <a:defRPr sz="1200"/>
            </a:lvl1pPr>
          </a:lstStyle>
          <a:p>
            <a:fld id="{C728B60C-6745-431B-B9B6-A892AC2FDF1E}" type="slidenum">
              <a:rPr kumimoji="1" lang="ja-JP" altLang="en-US" smtClean="0"/>
              <a:t>‹#›</a:t>
            </a:fld>
            <a:endParaRPr kumimoji="1" lang="ja-JP" altLang="en-US"/>
          </a:p>
        </p:txBody>
      </p:sp>
    </p:spTree>
    <p:extLst>
      <p:ext uri="{BB962C8B-B14F-4D97-AF65-F5344CB8AC3E}">
        <p14:creationId xmlns:p14="http://schemas.microsoft.com/office/powerpoint/2010/main" val="3377552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8"/>
            <a:ext cx="2949788" cy="496967"/>
          </a:xfrm>
          <a:prstGeom prst="rect">
            <a:avLst/>
          </a:prstGeom>
        </p:spPr>
        <p:txBody>
          <a:bodyPr vert="horz" lIns="91399" tIns="45703" rIns="91399"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3" y="8"/>
            <a:ext cx="2949788" cy="496967"/>
          </a:xfrm>
          <a:prstGeom prst="rect">
            <a:avLst/>
          </a:prstGeom>
        </p:spPr>
        <p:txBody>
          <a:bodyPr vert="horz" lIns="91399" tIns="45703" rIns="91399" bIns="45703" rtlCol="0"/>
          <a:lstStyle>
            <a:lvl1pPr algn="r">
              <a:defRPr sz="1200"/>
            </a:lvl1pPr>
          </a:lstStyle>
          <a:p>
            <a:fld id="{ECF6F7F8-8913-4732-AEA3-7F832FCF49E4}" type="datetimeFigureOut">
              <a:rPr kumimoji="1" lang="ja-JP" altLang="en-US" smtClean="0"/>
              <a:t>2017/7/28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399" tIns="45703" rIns="91399" bIns="45703"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99" tIns="45703" rIns="91399" bIns="457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54"/>
            <a:ext cx="2949788" cy="496967"/>
          </a:xfrm>
          <a:prstGeom prst="rect">
            <a:avLst/>
          </a:prstGeom>
        </p:spPr>
        <p:txBody>
          <a:bodyPr vert="horz" lIns="91399" tIns="45703" rIns="91399"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3" y="9440654"/>
            <a:ext cx="2949788" cy="496967"/>
          </a:xfrm>
          <a:prstGeom prst="rect">
            <a:avLst/>
          </a:prstGeom>
        </p:spPr>
        <p:txBody>
          <a:bodyPr vert="horz" lIns="91399" tIns="45703" rIns="91399" bIns="45703" rtlCol="0" anchor="b"/>
          <a:lstStyle>
            <a:lvl1pPr algn="r">
              <a:defRPr sz="1200"/>
            </a:lvl1pPr>
          </a:lstStyle>
          <a:p>
            <a:fld id="{54ED8BD2-EA18-4486-8D13-45C074BF6543}" type="slidenum">
              <a:rPr kumimoji="1" lang="ja-JP" altLang="en-US" smtClean="0"/>
              <a:t>‹#›</a:t>
            </a:fld>
            <a:endParaRPr kumimoji="1" lang="ja-JP" altLang="en-US"/>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04899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13</a:t>
            </a:fld>
            <a:endParaRPr kumimoji="1" lang="ja-JP" altLang="en-US"/>
          </a:p>
        </p:txBody>
      </p:sp>
    </p:spTree>
    <p:extLst>
      <p:ext uri="{BB962C8B-B14F-4D97-AF65-F5344CB8AC3E}">
        <p14:creationId xmlns:p14="http://schemas.microsoft.com/office/powerpoint/2010/main" val="1236923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14</a:t>
            </a:fld>
            <a:endParaRPr kumimoji="1" lang="ja-JP" altLang="en-US"/>
          </a:p>
        </p:txBody>
      </p:sp>
    </p:spTree>
    <p:extLst>
      <p:ext uri="{BB962C8B-B14F-4D97-AF65-F5344CB8AC3E}">
        <p14:creationId xmlns:p14="http://schemas.microsoft.com/office/powerpoint/2010/main" val="383030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15</a:t>
            </a:fld>
            <a:endParaRPr kumimoji="1" lang="ja-JP" altLang="en-US"/>
          </a:p>
        </p:txBody>
      </p:sp>
    </p:spTree>
    <p:extLst>
      <p:ext uri="{BB962C8B-B14F-4D97-AF65-F5344CB8AC3E}">
        <p14:creationId xmlns:p14="http://schemas.microsoft.com/office/powerpoint/2010/main" val="1599397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24</a:t>
            </a:fld>
            <a:endParaRPr kumimoji="1" lang="ja-JP" altLang="en-US"/>
          </a:p>
        </p:txBody>
      </p:sp>
    </p:spTree>
    <p:extLst>
      <p:ext uri="{BB962C8B-B14F-4D97-AF65-F5344CB8AC3E}">
        <p14:creationId xmlns:p14="http://schemas.microsoft.com/office/powerpoint/2010/main" val="328857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25</a:t>
            </a:fld>
            <a:endParaRPr kumimoji="1" lang="ja-JP" altLang="en-US"/>
          </a:p>
        </p:txBody>
      </p:sp>
    </p:spTree>
    <p:extLst>
      <p:ext uri="{BB962C8B-B14F-4D97-AF65-F5344CB8AC3E}">
        <p14:creationId xmlns:p14="http://schemas.microsoft.com/office/powerpoint/2010/main" val="2447919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26</a:t>
            </a:fld>
            <a:endParaRPr kumimoji="1" lang="ja-JP" altLang="en-US"/>
          </a:p>
        </p:txBody>
      </p:sp>
    </p:spTree>
    <p:extLst>
      <p:ext uri="{BB962C8B-B14F-4D97-AF65-F5344CB8AC3E}">
        <p14:creationId xmlns:p14="http://schemas.microsoft.com/office/powerpoint/2010/main" val="122298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27</a:t>
            </a:fld>
            <a:endParaRPr kumimoji="1" lang="ja-JP" altLang="en-US"/>
          </a:p>
        </p:txBody>
      </p:sp>
    </p:spTree>
    <p:extLst>
      <p:ext uri="{BB962C8B-B14F-4D97-AF65-F5344CB8AC3E}">
        <p14:creationId xmlns:p14="http://schemas.microsoft.com/office/powerpoint/2010/main" val="3091482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28</a:t>
            </a:fld>
            <a:endParaRPr kumimoji="1" lang="ja-JP" altLang="en-US"/>
          </a:p>
        </p:txBody>
      </p:sp>
    </p:spTree>
    <p:extLst>
      <p:ext uri="{BB962C8B-B14F-4D97-AF65-F5344CB8AC3E}">
        <p14:creationId xmlns:p14="http://schemas.microsoft.com/office/powerpoint/2010/main" val="2680589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29</a:t>
            </a:fld>
            <a:endParaRPr kumimoji="1" lang="ja-JP" altLang="en-US"/>
          </a:p>
        </p:txBody>
      </p:sp>
    </p:spTree>
    <p:extLst>
      <p:ext uri="{BB962C8B-B14F-4D97-AF65-F5344CB8AC3E}">
        <p14:creationId xmlns:p14="http://schemas.microsoft.com/office/powerpoint/2010/main" val="2688118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30</a:t>
            </a:fld>
            <a:endParaRPr kumimoji="1" lang="ja-JP" altLang="en-US"/>
          </a:p>
        </p:txBody>
      </p:sp>
    </p:spTree>
    <p:extLst>
      <p:ext uri="{BB962C8B-B14F-4D97-AF65-F5344CB8AC3E}">
        <p14:creationId xmlns:p14="http://schemas.microsoft.com/office/powerpoint/2010/main" val="207592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5</a:t>
            </a:fld>
            <a:endParaRPr kumimoji="1" lang="ja-JP" altLang="en-US"/>
          </a:p>
        </p:txBody>
      </p:sp>
    </p:spTree>
    <p:extLst>
      <p:ext uri="{BB962C8B-B14F-4D97-AF65-F5344CB8AC3E}">
        <p14:creationId xmlns:p14="http://schemas.microsoft.com/office/powerpoint/2010/main" val="96962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32</a:t>
            </a:fld>
            <a:endParaRPr kumimoji="1" lang="ja-JP" altLang="en-US"/>
          </a:p>
        </p:txBody>
      </p:sp>
    </p:spTree>
    <p:extLst>
      <p:ext uri="{BB962C8B-B14F-4D97-AF65-F5344CB8AC3E}">
        <p14:creationId xmlns:p14="http://schemas.microsoft.com/office/powerpoint/2010/main" val="2680589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34</a:t>
            </a:fld>
            <a:endParaRPr kumimoji="1" lang="ja-JP" altLang="en-US"/>
          </a:p>
        </p:txBody>
      </p:sp>
    </p:spTree>
    <p:extLst>
      <p:ext uri="{BB962C8B-B14F-4D97-AF65-F5344CB8AC3E}">
        <p14:creationId xmlns:p14="http://schemas.microsoft.com/office/powerpoint/2010/main" val="80799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6</a:t>
            </a:fld>
            <a:endParaRPr kumimoji="1" lang="ja-JP" altLang="en-US"/>
          </a:p>
        </p:txBody>
      </p:sp>
    </p:spTree>
    <p:extLst>
      <p:ext uri="{BB962C8B-B14F-4D97-AF65-F5344CB8AC3E}">
        <p14:creationId xmlns:p14="http://schemas.microsoft.com/office/powerpoint/2010/main" val="146987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7</a:t>
            </a:fld>
            <a:endParaRPr kumimoji="1" lang="ja-JP" altLang="en-US"/>
          </a:p>
        </p:txBody>
      </p:sp>
    </p:spTree>
    <p:extLst>
      <p:ext uri="{BB962C8B-B14F-4D97-AF65-F5344CB8AC3E}">
        <p14:creationId xmlns:p14="http://schemas.microsoft.com/office/powerpoint/2010/main" val="49189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8</a:t>
            </a:fld>
            <a:endParaRPr kumimoji="1" lang="ja-JP" altLang="en-US"/>
          </a:p>
        </p:txBody>
      </p:sp>
    </p:spTree>
    <p:extLst>
      <p:ext uri="{BB962C8B-B14F-4D97-AF65-F5344CB8AC3E}">
        <p14:creationId xmlns:p14="http://schemas.microsoft.com/office/powerpoint/2010/main" val="4216562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9</a:t>
            </a:fld>
            <a:endParaRPr kumimoji="1" lang="ja-JP" altLang="en-US"/>
          </a:p>
        </p:txBody>
      </p:sp>
    </p:spTree>
    <p:extLst>
      <p:ext uri="{BB962C8B-B14F-4D97-AF65-F5344CB8AC3E}">
        <p14:creationId xmlns:p14="http://schemas.microsoft.com/office/powerpoint/2010/main" val="265569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10</a:t>
            </a:fld>
            <a:endParaRPr kumimoji="1" lang="ja-JP" altLang="en-US"/>
          </a:p>
        </p:txBody>
      </p:sp>
    </p:spTree>
    <p:extLst>
      <p:ext uri="{BB962C8B-B14F-4D97-AF65-F5344CB8AC3E}">
        <p14:creationId xmlns:p14="http://schemas.microsoft.com/office/powerpoint/2010/main" val="3139801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11</a:t>
            </a:fld>
            <a:endParaRPr kumimoji="1" lang="ja-JP" altLang="en-US"/>
          </a:p>
        </p:txBody>
      </p:sp>
    </p:spTree>
    <p:extLst>
      <p:ext uri="{BB962C8B-B14F-4D97-AF65-F5344CB8AC3E}">
        <p14:creationId xmlns:p14="http://schemas.microsoft.com/office/powerpoint/2010/main" val="1395161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12</a:t>
            </a:fld>
            <a:endParaRPr kumimoji="1" lang="ja-JP" altLang="en-US"/>
          </a:p>
        </p:txBody>
      </p:sp>
    </p:spTree>
    <p:extLst>
      <p:ext uri="{BB962C8B-B14F-4D97-AF65-F5344CB8AC3E}">
        <p14:creationId xmlns:p14="http://schemas.microsoft.com/office/powerpoint/2010/main" val="4202536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r>
              <a:rPr kumimoji="1" lang="ja-JP" altLang="en-US" smtClean="0"/>
              <a:t>資料５－１</a:t>
            </a:r>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85341-AB73-4280-8395-A80C95690EE8}"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資料５－１</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資料５－１</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資料５－１</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smtClean="0"/>
              <a:t>資料５－１</a:t>
            </a:r>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85341-AB73-4280-8395-A80C95690EE8}"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資料５－１</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資料５－１</a:t>
            </a:r>
            <a:endParaRPr kumimoji="1" lang="ja-JP" altLang="en-US"/>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4" name="フッター プレースホルダー 3"/>
          <p:cNvSpPr>
            <a:spLocks noGrp="1"/>
          </p:cNvSpPr>
          <p:nvPr>
            <p:ph type="ftr" sz="quarter" idx="11"/>
          </p:nvPr>
        </p:nvSpPr>
        <p:spPr>
          <a:xfrm>
            <a:off x="5220072" y="6344752"/>
            <a:ext cx="3505200" cy="365760"/>
          </a:xfrm>
        </p:spPr>
        <p:txBody>
          <a:bodyPr/>
          <a:lstStyle/>
          <a:p>
            <a:r>
              <a:rPr kumimoji="1" lang="ja-JP" altLang="en-US" smtClean="0"/>
              <a:t>資料５－１</a:t>
            </a:r>
            <a:endParaRPr kumimoji="1" lang="ja-JP" altLang="en-US" dirty="0"/>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資料５－１</a:t>
            </a: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資料５－１</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資料５－１</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kumimoji="1" lang="ja-JP" altLang="en-US"/>
          </a:p>
        </p:txBody>
      </p:sp>
      <p:sp>
        <p:nvSpPr>
          <p:cNvPr id="3" name="フッター プレースホルダー 2"/>
          <p:cNvSpPr>
            <a:spLocks noGrp="1"/>
          </p:cNvSpPr>
          <p:nvPr>
            <p:ph type="ftr" sz="quarter" idx="3"/>
          </p:nvPr>
        </p:nvSpPr>
        <p:spPr>
          <a:xfrm>
            <a:off x="5201614" y="6353175"/>
            <a:ext cx="3505200" cy="365760"/>
          </a:xfrm>
          <a:prstGeom prst="rect">
            <a:avLst/>
          </a:prstGeom>
        </p:spPr>
        <p:txBody>
          <a:bodyPr vert="horz"/>
          <a:lstStyle>
            <a:lvl1pPr algn="r" eaLnBrk="1" latinLnBrk="0" hangingPunct="1">
              <a:defRPr kumimoji="0" sz="1400">
                <a:solidFill>
                  <a:schemeClr val="tx2"/>
                </a:solidFill>
              </a:defRPr>
            </a:lvl1pPr>
          </a:lstStyle>
          <a:p>
            <a:r>
              <a:rPr kumimoji="1" lang="ja-JP" altLang="en-US" smtClean="0"/>
              <a:t>資料５－１</a:t>
            </a:r>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a:p>
        </p:txBody>
      </p:sp>
      <p:sp>
        <p:nvSpPr>
          <p:cNvPr id="28" name="直線コネクタ 27"/>
          <p:cNvSpPr>
            <a:spLocks noChangeShapeType="1"/>
          </p:cNvSpPr>
          <p:nvPr/>
        </p:nvSpPr>
        <p:spPr bwMode="auto">
          <a:xfrm>
            <a:off x="467544"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15616" y="5013176"/>
            <a:ext cx="7056784" cy="720080"/>
          </a:xfrm>
        </p:spPr>
        <p:txBody>
          <a:bodyPr anchor="ctr">
            <a:noAutofit/>
          </a:bodyPr>
          <a:lstStyle/>
          <a:p>
            <a:pPr algn="ct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大阪府都市基盤施設維持管理技術審議会</a:t>
            </a:r>
            <a:endPar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rPr>
              <a:t>29</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年度　第</a:t>
            </a:r>
            <a:r>
              <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回</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道路・橋梁等</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部会</a:t>
            </a:r>
            <a:endPar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a:xfrm>
            <a:off x="539552" y="6355080"/>
            <a:ext cx="1219200" cy="365760"/>
          </a:xfrm>
        </p:spPr>
        <p:txBody>
          <a:bodyPr/>
          <a:lstStyle/>
          <a:p>
            <a:fld id="{40F85341-AB73-4280-8395-A80C95690EE8}" type="slidenum">
              <a:rPr kumimoji="1" lang="ja-JP" altLang="en-US" smtClean="0"/>
              <a:t>1</a:t>
            </a:fld>
            <a:endParaRPr kumimoji="1" lang="ja-JP" altLang="en-US" dirty="0"/>
          </a:p>
        </p:txBody>
      </p:sp>
      <p:sp>
        <p:nvSpPr>
          <p:cNvPr id="11" name="フッター プレースホルダー 3"/>
          <p:cNvSpPr>
            <a:spLocks noGrp="1"/>
          </p:cNvSpPr>
          <p:nvPr>
            <p:ph type="ftr" sz="quarter" idx="11"/>
          </p:nvPr>
        </p:nvSpPr>
        <p:spPr>
          <a:xfrm>
            <a:off x="3419872" y="260648"/>
            <a:ext cx="5490944" cy="648072"/>
          </a:xfrm>
        </p:spPr>
        <p:txBody>
          <a:bodyPr/>
          <a:lstStyle/>
          <a:p>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　　　　　資料</a:t>
            </a:r>
            <a:r>
              <a:rPr kumimoji="1" lang="en-US" altLang="ja-JP" sz="3200" b="1"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1187624" y="3606924"/>
            <a:ext cx="6676828" cy="1384995"/>
          </a:xfrm>
          <a:prstGeom prst="rect">
            <a:avLst/>
          </a:prstGeom>
        </p:spPr>
        <p:txBody>
          <a:bodyPr vert="horz" wrap="none" anchor="t" anchorCtr="0">
            <a:spAutoFit/>
          </a:bodyPr>
          <a:lstStyle>
            <a:lvl1pPr algn="r" rtl="0" eaLnBrk="1" latinLnBrk="0" hangingPunct="1">
              <a:spcBef>
                <a:spcPct val="0"/>
              </a:spcBef>
              <a:buNone/>
              <a:defRPr kumimoji="1" sz="3200" kern="1200">
                <a:solidFill>
                  <a:schemeClr val="tx1"/>
                </a:solidFill>
                <a:latin typeface="+mj-lt"/>
                <a:ea typeface="+mj-ea"/>
                <a:cs typeface="+mj-cs"/>
              </a:defRPr>
            </a:lvl1pPr>
          </a:lstStyle>
          <a:p>
            <a:pPr algn="l"/>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異常気象時通行規制区間及び</a:t>
            </a:r>
            <a: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規制基準の見直し検討について</a:t>
            </a:r>
            <a: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～規制区間の解除（緩和）～</a:t>
            </a:r>
            <a:endPar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904154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752" y="1655451"/>
            <a:ext cx="3672408" cy="2759931"/>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30" y="2203054"/>
            <a:ext cx="4752418" cy="357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10</a:t>
            </a:fld>
            <a:endParaRPr kumimoji="1" lang="ja-JP" altLang="en-US"/>
          </a:p>
        </p:txBody>
      </p:sp>
      <p:sp>
        <p:nvSpPr>
          <p:cNvPr id="5" name="正方形/長方形 4"/>
          <p:cNvSpPr/>
          <p:nvPr/>
        </p:nvSpPr>
        <p:spPr>
          <a:xfrm>
            <a:off x="1187624" y="1122825"/>
            <a:ext cx="7416824" cy="369332"/>
          </a:xfrm>
          <a:prstGeom prst="rect">
            <a:avLst/>
          </a:prstGeom>
        </p:spPr>
        <p:txBody>
          <a:bodyPr wrap="square">
            <a:spAutoFit/>
          </a:bodyPr>
          <a:lstStyle/>
          <a:p>
            <a:r>
              <a:rPr lang="ja-JP" altLang="en-US" dirty="0" smtClean="0"/>
              <a:t>６</a:t>
            </a:r>
            <a:r>
              <a:rPr lang="ja-JP" altLang="ja-JP" dirty="0" smtClean="0"/>
              <a:t>．</a:t>
            </a:r>
            <a:r>
              <a:rPr lang="ja-JP" altLang="en-US" dirty="0" smtClean="0"/>
              <a:t>現地状況写真（Ｂ）</a:t>
            </a:r>
            <a:endParaRPr lang="ja-JP" altLang="ja-JP" dirty="0"/>
          </a:p>
        </p:txBody>
      </p:sp>
      <p:sp>
        <p:nvSpPr>
          <p:cNvPr id="16" name="テキスト ボックス 15"/>
          <p:cNvSpPr txBox="1"/>
          <p:nvPr/>
        </p:nvSpPr>
        <p:spPr>
          <a:xfrm>
            <a:off x="5148064" y="4509120"/>
            <a:ext cx="3672800" cy="584775"/>
          </a:xfrm>
          <a:prstGeom prst="rect">
            <a:avLst/>
          </a:prstGeom>
          <a:solidFill>
            <a:schemeClr val="bg1"/>
          </a:solidFill>
          <a:ln>
            <a:solidFill>
              <a:schemeClr val="tx1"/>
            </a:solidFill>
            <a:prstDash val="solid"/>
          </a:ln>
        </p:spPr>
        <p:txBody>
          <a:bodyPr wrap="none" rtlCol="0">
            <a:spAutoFit/>
          </a:bodyPr>
          <a:lstStyle/>
          <a:p>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吹付コンクリートから植生発生、</a:t>
            </a:r>
          </a:p>
          <a:p>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ひび割れが進展、吹付背面に浮きあり</a:t>
            </a:r>
            <a:endParaRPr kumimoji="1"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0" name="円/楕円 19"/>
          <p:cNvSpPr/>
          <p:nvPr/>
        </p:nvSpPr>
        <p:spPr>
          <a:xfrm>
            <a:off x="7095968" y="1412776"/>
            <a:ext cx="1944608" cy="208823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187624" y="5805264"/>
            <a:ext cx="2852063" cy="338554"/>
          </a:xfrm>
          <a:prstGeom prst="rect">
            <a:avLst/>
          </a:prstGeom>
          <a:solidFill>
            <a:schemeClr val="bg1"/>
          </a:solidFill>
          <a:ln>
            <a:solidFill>
              <a:schemeClr val="tx1"/>
            </a:solidFill>
            <a:prstDash val="solid"/>
          </a:ln>
        </p:spPr>
        <p:txBody>
          <a:bodyPr wrap="none" rtlCol="0">
            <a:spAutoFit/>
          </a:bodyPr>
          <a:lstStyle/>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吹付コンクリート斜面の全景</a:t>
            </a:r>
          </a:p>
        </p:txBody>
      </p:sp>
      <p:sp>
        <p:nvSpPr>
          <p:cNvPr id="23" name="正方形/長方形 22"/>
          <p:cNvSpPr/>
          <p:nvPr/>
        </p:nvSpPr>
        <p:spPr>
          <a:xfrm>
            <a:off x="2483768" y="2855901"/>
            <a:ext cx="720080" cy="645107"/>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99562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11</a:t>
            </a:fld>
            <a:endParaRPr kumimoji="1" lang="ja-JP" altLang="en-US"/>
          </a:p>
        </p:txBody>
      </p:sp>
      <p:sp>
        <p:nvSpPr>
          <p:cNvPr id="5" name="正方形/長方形 4"/>
          <p:cNvSpPr/>
          <p:nvPr/>
        </p:nvSpPr>
        <p:spPr>
          <a:xfrm>
            <a:off x="1187624" y="1122825"/>
            <a:ext cx="7416824" cy="369332"/>
          </a:xfrm>
          <a:prstGeom prst="rect">
            <a:avLst/>
          </a:prstGeom>
        </p:spPr>
        <p:txBody>
          <a:bodyPr wrap="square">
            <a:spAutoFit/>
          </a:bodyPr>
          <a:lstStyle/>
          <a:p>
            <a:r>
              <a:rPr lang="ja-JP" altLang="en-US" dirty="0" smtClean="0"/>
              <a:t>６</a:t>
            </a:r>
            <a:r>
              <a:rPr lang="ja-JP" altLang="ja-JP" dirty="0" smtClean="0"/>
              <a:t>．</a:t>
            </a:r>
            <a:r>
              <a:rPr lang="ja-JP" altLang="en-US" dirty="0" smtClean="0"/>
              <a:t>現地状況写真（Ｃ）</a:t>
            </a:r>
            <a:endParaRPr lang="ja-JP" altLang="ja-JP" b="1" dirty="0">
              <a:solidFill>
                <a:srgbClr val="FF0000"/>
              </a:solidFill>
            </a:endParaRPr>
          </a:p>
        </p:txBody>
      </p:sp>
      <p:sp>
        <p:nvSpPr>
          <p:cNvPr id="16" name="テキスト ボックス 15"/>
          <p:cNvSpPr txBox="1"/>
          <p:nvPr/>
        </p:nvSpPr>
        <p:spPr>
          <a:xfrm>
            <a:off x="755576" y="5826750"/>
            <a:ext cx="3262432" cy="338554"/>
          </a:xfrm>
          <a:prstGeom prst="rect">
            <a:avLst/>
          </a:prstGeom>
          <a:solidFill>
            <a:schemeClr val="bg1"/>
          </a:solidFill>
          <a:ln>
            <a:solidFill>
              <a:schemeClr val="tx1"/>
            </a:solidFill>
            <a:prstDash val="solid"/>
          </a:ln>
        </p:spPr>
        <p:txBody>
          <a:bodyPr wrap="none" rtlCol="0">
            <a:spAutoFit/>
          </a:bodyPr>
          <a:lstStyle/>
          <a:p>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斜面の全景　</a:t>
            </a:r>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吹付背面に浮きあり</a:t>
            </a:r>
          </a:p>
        </p:txBody>
      </p:sp>
      <p:sp>
        <p:nvSpPr>
          <p:cNvPr id="24" name="正方形/長方形 23"/>
          <p:cNvSpPr/>
          <p:nvPr/>
        </p:nvSpPr>
        <p:spPr>
          <a:xfrm>
            <a:off x="1964761" y="3074281"/>
            <a:ext cx="540060" cy="642752"/>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4" descr="T:\地域支援課\☆☆★地域支援防災グループ★☆☆\◆写真\H28\281115_委員現地調査（異常気象時通行規制緩和）\山浦\IMG_29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2289" y="1395142"/>
            <a:ext cx="2664296" cy="1998148"/>
          </a:xfrm>
          <a:prstGeom prst="rect">
            <a:avLst/>
          </a:prstGeom>
          <a:noFill/>
          <a:ln w="57150">
            <a:solidFill>
              <a:srgbClr val="0000FF"/>
            </a:solidFill>
          </a:ln>
          <a:extLst>
            <a:ext uri="{909E8E84-426E-40DD-AFC4-6F175D3DCCD1}">
              <a14:hiddenFill xmlns:a14="http://schemas.microsoft.com/office/drawing/2010/main">
                <a:solidFill>
                  <a:srgbClr val="FFFFFF"/>
                </a:solidFill>
              </a14:hiddenFill>
            </a:ext>
          </a:extLst>
        </p:spPr>
      </p:pic>
      <p:sp>
        <p:nvSpPr>
          <p:cNvPr id="26" name="円/楕円 25"/>
          <p:cNvSpPr/>
          <p:nvPr/>
        </p:nvSpPr>
        <p:spPr>
          <a:xfrm rot="17996497">
            <a:off x="6688067" y="697353"/>
            <a:ext cx="872734" cy="25991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492896"/>
            <a:ext cx="4418713" cy="331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0454" y="3501008"/>
            <a:ext cx="3658010" cy="2746301"/>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正方形/長方形 19"/>
          <p:cNvSpPr/>
          <p:nvPr/>
        </p:nvSpPr>
        <p:spPr>
          <a:xfrm>
            <a:off x="6220058" y="3655022"/>
            <a:ext cx="1044369" cy="792087"/>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131840" y="4051066"/>
            <a:ext cx="1332401" cy="114486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左矢印 22"/>
          <p:cNvSpPr/>
          <p:nvPr/>
        </p:nvSpPr>
        <p:spPr>
          <a:xfrm flipH="1">
            <a:off x="4464241" y="4412243"/>
            <a:ext cx="629349" cy="499094"/>
          </a:xfrm>
          <a:prstGeom prst="leftArrow">
            <a:avLst>
              <a:gd name="adj1" fmla="val 41947"/>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7" name="左矢印 26"/>
          <p:cNvSpPr/>
          <p:nvPr/>
        </p:nvSpPr>
        <p:spPr>
          <a:xfrm rot="16374631" flipH="1">
            <a:off x="6511650" y="3189585"/>
            <a:ext cx="452185" cy="499094"/>
          </a:xfrm>
          <a:prstGeom prst="leftArrow">
            <a:avLst>
              <a:gd name="adj1" fmla="val 41947"/>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930620" y="2802414"/>
            <a:ext cx="2852063" cy="338554"/>
          </a:xfrm>
          <a:prstGeom prst="rect">
            <a:avLst/>
          </a:prstGeom>
          <a:solidFill>
            <a:schemeClr val="bg1"/>
          </a:solidFill>
          <a:ln>
            <a:solidFill>
              <a:schemeClr val="tx1"/>
            </a:solidFill>
            <a:prstDash val="solid"/>
          </a:ln>
        </p:spPr>
        <p:txBody>
          <a:bodyPr wrap="none" rtlCol="0">
            <a:spAutoFit/>
          </a:bodyPr>
          <a:lstStyle/>
          <a:p>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吹付コンクリ</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トのひび割れ</a:t>
            </a:r>
            <a:endPar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725578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510" y="1495522"/>
            <a:ext cx="2763812" cy="3704054"/>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12</a:t>
            </a:fld>
            <a:endParaRPr kumimoji="1" lang="ja-JP" altLang="en-US"/>
          </a:p>
        </p:txBody>
      </p:sp>
      <p:sp>
        <p:nvSpPr>
          <p:cNvPr id="5" name="正方形/長方形 4"/>
          <p:cNvSpPr/>
          <p:nvPr/>
        </p:nvSpPr>
        <p:spPr>
          <a:xfrm>
            <a:off x="1187624" y="1122825"/>
            <a:ext cx="7416824" cy="369332"/>
          </a:xfrm>
          <a:prstGeom prst="rect">
            <a:avLst/>
          </a:prstGeom>
        </p:spPr>
        <p:txBody>
          <a:bodyPr wrap="square">
            <a:spAutoFit/>
          </a:bodyPr>
          <a:lstStyle/>
          <a:p>
            <a:r>
              <a:rPr lang="ja-JP" altLang="en-US" dirty="0" smtClean="0"/>
              <a:t>６</a:t>
            </a:r>
            <a:r>
              <a:rPr lang="ja-JP" altLang="ja-JP" dirty="0" smtClean="0"/>
              <a:t>．</a:t>
            </a:r>
            <a:r>
              <a:rPr lang="ja-JP" altLang="en-US" dirty="0" smtClean="0"/>
              <a:t>現地状況写真（Ｄ）</a:t>
            </a:r>
            <a:endParaRPr lang="ja-JP" altLang="ja-JP" dirty="0"/>
          </a:p>
        </p:txBody>
      </p:sp>
      <p:sp>
        <p:nvSpPr>
          <p:cNvPr id="15" name="円/楕円 14"/>
          <p:cNvSpPr/>
          <p:nvPr/>
        </p:nvSpPr>
        <p:spPr>
          <a:xfrm rot="19755542">
            <a:off x="6670887" y="2031490"/>
            <a:ext cx="1363490" cy="32339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130072" y="5325452"/>
            <a:ext cx="2031325" cy="584775"/>
          </a:xfrm>
          <a:prstGeom prst="rect">
            <a:avLst/>
          </a:prstGeom>
          <a:solidFill>
            <a:schemeClr val="bg1"/>
          </a:solidFill>
          <a:ln>
            <a:solidFill>
              <a:schemeClr val="tx1"/>
            </a:solidFill>
            <a:prstDash val="solid"/>
          </a:ln>
        </p:spPr>
        <p:txBody>
          <a:bodyPr wrap="none" rtlCol="0">
            <a:spAutoFit/>
          </a:bodyPr>
          <a:lstStyle/>
          <a:p>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吹付から植生が発生</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吹付背面に浮きあり</a:t>
            </a:r>
            <a:endParaRPr kumimoji="1"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6" name="テキスト ボックス 15"/>
          <p:cNvSpPr txBox="1"/>
          <p:nvPr/>
        </p:nvSpPr>
        <p:spPr>
          <a:xfrm>
            <a:off x="2267744" y="5970766"/>
            <a:ext cx="1210588" cy="338554"/>
          </a:xfrm>
          <a:prstGeom prst="rect">
            <a:avLst/>
          </a:prstGeom>
          <a:solidFill>
            <a:schemeClr val="bg1"/>
          </a:solidFill>
          <a:ln>
            <a:solidFill>
              <a:schemeClr val="tx1"/>
            </a:solidFill>
            <a:prstDash val="solid"/>
          </a:ln>
        </p:spPr>
        <p:txBody>
          <a:bodyPr wrap="none" rtlCol="0">
            <a:spAutoFit/>
          </a:bodyPr>
          <a:lstStyle/>
          <a:p>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斜面の全景</a:t>
            </a:r>
            <a:endPar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629" y="1975197"/>
            <a:ext cx="5197475"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3064578" y="3627257"/>
            <a:ext cx="856270" cy="936104"/>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690695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017" y="1584990"/>
            <a:ext cx="4094471" cy="3068146"/>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176" y="2591473"/>
            <a:ext cx="4298408" cy="321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13</a:t>
            </a:fld>
            <a:endParaRPr kumimoji="1" lang="ja-JP" altLang="en-US"/>
          </a:p>
        </p:txBody>
      </p:sp>
      <p:sp>
        <p:nvSpPr>
          <p:cNvPr id="5" name="正方形/長方形 4"/>
          <p:cNvSpPr/>
          <p:nvPr/>
        </p:nvSpPr>
        <p:spPr>
          <a:xfrm>
            <a:off x="1187624" y="1122825"/>
            <a:ext cx="7416824" cy="369332"/>
          </a:xfrm>
          <a:prstGeom prst="rect">
            <a:avLst/>
          </a:prstGeom>
        </p:spPr>
        <p:txBody>
          <a:bodyPr wrap="square">
            <a:spAutoFit/>
          </a:bodyPr>
          <a:lstStyle/>
          <a:p>
            <a:r>
              <a:rPr lang="ja-JP" altLang="en-US" dirty="0" smtClean="0"/>
              <a:t>６</a:t>
            </a:r>
            <a:r>
              <a:rPr lang="ja-JP" altLang="ja-JP" dirty="0" smtClean="0"/>
              <a:t>．</a:t>
            </a:r>
            <a:r>
              <a:rPr lang="ja-JP" altLang="en-US" dirty="0" smtClean="0"/>
              <a:t>現地状況写真（Ｅ）</a:t>
            </a:r>
            <a:endParaRPr lang="ja-JP" altLang="ja-JP" dirty="0"/>
          </a:p>
        </p:txBody>
      </p:sp>
      <p:sp>
        <p:nvSpPr>
          <p:cNvPr id="24" name="テキスト ボックス 23"/>
          <p:cNvSpPr txBox="1"/>
          <p:nvPr/>
        </p:nvSpPr>
        <p:spPr>
          <a:xfrm>
            <a:off x="1259632" y="5826750"/>
            <a:ext cx="2441694" cy="338554"/>
          </a:xfrm>
          <a:prstGeom prst="rect">
            <a:avLst/>
          </a:prstGeom>
          <a:solidFill>
            <a:schemeClr val="bg1"/>
          </a:solidFill>
          <a:ln>
            <a:solidFill>
              <a:schemeClr val="tx1"/>
            </a:solidFill>
            <a:prstDash val="solid"/>
          </a:ln>
        </p:spPr>
        <p:txBody>
          <a:bodyPr wrap="none" rtlCol="0">
            <a:spAutoFit/>
          </a:bodyPr>
          <a:lstStyle/>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ブロック積み擁壁の状況</a:t>
            </a:r>
            <a:endParaRPr kumimoji="1"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5" name="円/楕円 24"/>
          <p:cNvSpPr/>
          <p:nvPr/>
        </p:nvSpPr>
        <p:spPr>
          <a:xfrm rot="16627685">
            <a:off x="5831256" y="676339"/>
            <a:ext cx="2121733" cy="426637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169724" y="4738668"/>
            <a:ext cx="1210588" cy="338554"/>
          </a:xfrm>
          <a:prstGeom prst="rect">
            <a:avLst/>
          </a:prstGeom>
          <a:solidFill>
            <a:schemeClr val="bg1"/>
          </a:solidFill>
          <a:ln>
            <a:solidFill>
              <a:schemeClr val="tx1"/>
            </a:solidFill>
            <a:prstDash val="solid"/>
          </a:ln>
        </p:spPr>
        <p:txBody>
          <a:bodyPr wrap="none" rtlCol="0">
            <a:spAutoFit/>
          </a:bodyPr>
          <a:lstStyle/>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植生が繁茂</a:t>
            </a:r>
          </a:p>
        </p:txBody>
      </p:sp>
      <p:sp>
        <p:nvSpPr>
          <p:cNvPr id="12" name="正方形/長方形 11"/>
          <p:cNvSpPr/>
          <p:nvPr/>
        </p:nvSpPr>
        <p:spPr>
          <a:xfrm rot="20695567">
            <a:off x="710931" y="2462505"/>
            <a:ext cx="3862131" cy="1658762"/>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61683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00" y="2029540"/>
            <a:ext cx="5197475"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2594" y="4044939"/>
            <a:ext cx="2586439" cy="1932739"/>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149" y="1260999"/>
            <a:ext cx="3193331" cy="23840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14</a:t>
            </a:fld>
            <a:endParaRPr kumimoji="1" lang="ja-JP" altLang="en-US"/>
          </a:p>
        </p:txBody>
      </p:sp>
      <p:sp>
        <p:nvSpPr>
          <p:cNvPr id="5" name="正方形/長方形 4"/>
          <p:cNvSpPr/>
          <p:nvPr/>
        </p:nvSpPr>
        <p:spPr>
          <a:xfrm>
            <a:off x="1187624" y="1122825"/>
            <a:ext cx="7416824" cy="369332"/>
          </a:xfrm>
          <a:prstGeom prst="rect">
            <a:avLst/>
          </a:prstGeom>
        </p:spPr>
        <p:txBody>
          <a:bodyPr wrap="square">
            <a:spAutoFit/>
          </a:bodyPr>
          <a:lstStyle/>
          <a:p>
            <a:r>
              <a:rPr lang="ja-JP" altLang="en-US" dirty="0" smtClean="0"/>
              <a:t>６</a:t>
            </a:r>
            <a:r>
              <a:rPr lang="ja-JP" altLang="ja-JP" dirty="0" smtClean="0"/>
              <a:t>．</a:t>
            </a:r>
            <a:r>
              <a:rPr lang="ja-JP" altLang="en-US" dirty="0" smtClean="0"/>
              <a:t>現地状況写真（Ｆ）</a:t>
            </a:r>
            <a:endParaRPr lang="ja-JP" altLang="ja-JP" b="1" dirty="0">
              <a:solidFill>
                <a:srgbClr val="FF0000"/>
              </a:solidFill>
            </a:endParaRPr>
          </a:p>
        </p:txBody>
      </p:sp>
      <p:sp>
        <p:nvSpPr>
          <p:cNvPr id="25" name="円/楕円 24"/>
          <p:cNvSpPr/>
          <p:nvPr/>
        </p:nvSpPr>
        <p:spPr>
          <a:xfrm>
            <a:off x="6829205" y="4067657"/>
            <a:ext cx="1042025" cy="200252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404128" y="6042774"/>
            <a:ext cx="2031325" cy="338554"/>
          </a:xfrm>
          <a:prstGeom prst="rect">
            <a:avLst/>
          </a:prstGeom>
          <a:solidFill>
            <a:schemeClr val="bg1"/>
          </a:solidFill>
          <a:ln>
            <a:solidFill>
              <a:schemeClr val="tx1"/>
            </a:solidFill>
            <a:prstDash val="solid"/>
          </a:ln>
        </p:spPr>
        <p:txBody>
          <a:bodyPr wrap="none" rtlCol="0">
            <a:spAutoFit/>
          </a:bodyPr>
          <a:lstStyle/>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吹付にひび割れあり</a:t>
            </a:r>
          </a:p>
        </p:txBody>
      </p:sp>
      <p:sp>
        <p:nvSpPr>
          <p:cNvPr id="16" name="テキスト ボックス 15"/>
          <p:cNvSpPr txBox="1"/>
          <p:nvPr/>
        </p:nvSpPr>
        <p:spPr>
          <a:xfrm>
            <a:off x="179512" y="5949280"/>
            <a:ext cx="5407497" cy="338554"/>
          </a:xfrm>
          <a:prstGeom prst="rect">
            <a:avLst/>
          </a:prstGeom>
          <a:solidFill>
            <a:schemeClr val="bg1"/>
          </a:solidFill>
          <a:ln>
            <a:solidFill>
              <a:schemeClr val="tx1"/>
            </a:solidFill>
            <a:prstDash val="solid"/>
          </a:ln>
        </p:spPr>
        <p:txBody>
          <a:bodyPr wrap="none" lIns="72000" rIns="0" rtlCol="0">
            <a:spAutoFit/>
          </a:bodyPr>
          <a:lstStyle/>
          <a:p>
            <a:pPr algn="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斜面全景（２段擁壁小段部に落石等がないか確認が必要</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7" name="正方形/長方形 16"/>
          <p:cNvSpPr/>
          <p:nvPr/>
        </p:nvSpPr>
        <p:spPr>
          <a:xfrm>
            <a:off x="7211317" y="1872964"/>
            <a:ext cx="936104" cy="1673382"/>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010280" y="4066725"/>
            <a:ext cx="936104" cy="167338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rot="3911046">
            <a:off x="1477293" y="3546117"/>
            <a:ext cx="545818" cy="200252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左矢印 14"/>
          <p:cNvSpPr/>
          <p:nvPr/>
        </p:nvSpPr>
        <p:spPr>
          <a:xfrm rot="19658222" flipH="1">
            <a:off x="3834526" y="3312485"/>
            <a:ext cx="1943941" cy="499094"/>
          </a:xfrm>
          <a:prstGeom prst="leftArrow">
            <a:avLst>
              <a:gd name="adj1" fmla="val 41947"/>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1" name="左矢印 20"/>
          <p:cNvSpPr/>
          <p:nvPr/>
        </p:nvSpPr>
        <p:spPr>
          <a:xfrm rot="5400000" flipH="1">
            <a:off x="7552656" y="3562296"/>
            <a:ext cx="442438" cy="499094"/>
          </a:xfrm>
          <a:prstGeom prst="leftArrow">
            <a:avLst>
              <a:gd name="adj1" fmla="val 41947"/>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9"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63669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15</a:t>
            </a:fld>
            <a:endParaRPr kumimoji="1" lang="ja-JP" altLang="en-US"/>
          </a:p>
        </p:txBody>
      </p:sp>
      <p:sp>
        <p:nvSpPr>
          <p:cNvPr id="12"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10" name="正方形/長方形 9"/>
          <p:cNvSpPr/>
          <p:nvPr/>
        </p:nvSpPr>
        <p:spPr>
          <a:xfrm>
            <a:off x="1178670" y="1529515"/>
            <a:ext cx="7560840" cy="3139321"/>
          </a:xfrm>
          <a:prstGeom prst="rect">
            <a:avLst/>
          </a:prstGeom>
        </p:spPr>
        <p:txBody>
          <a:bodyPr wrap="square">
            <a:spAutoFit/>
          </a:bodyPr>
          <a:lstStyle/>
          <a:p>
            <a:r>
              <a:rPr lang="ja-JP" altLang="en-US" dirty="0" smtClean="0">
                <a:solidFill>
                  <a:prstClr val="black"/>
                </a:solidFill>
                <a:latin typeface="ＭＳ Ｐゴシック"/>
              </a:rPr>
              <a:t>■</a:t>
            </a:r>
            <a:r>
              <a:rPr lang="ja-JP" altLang="en-US" dirty="0">
                <a:solidFill>
                  <a:prstClr val="black"/>
                </a:solidFill>
                <a:latin typeface="ＭＳ Ｐゴシック"/>
              </a:rPr>
              <a:t>斜面の安定性</a:t>
            </a:r>
          </a:p>
          <a:p>
            <a:r>
              <a:rPr lang="ja-JP" altLang="en-US" dirty="0">
                <a:solidFill>
                  <a:prstClr val="black"/>
                </a:solidFill>
                <a:latin typeface="ＭＳ Ｐゴシック"/>
              </a:rPr>
              <a:t>○倒木が道路側に落下しない対策が必要（</a:t>
            </a:r>
            <a:r>
              <a:rPr lang="en-US" altLang="ja-JP" dirty="0">
                <a:solidFill>
                  <a:prstClr val="black"/>
                </a:solidFill>
                <a:latin typeface="ＭＳ Ｐゴシック"/>
              </a:rPr>
              <a:t>A</a:t>
            </a:r>
            <a:r>
              <a:rPr lang="ja-JP" altLang="en-US" dirty="0">
                <a:solidFill>
                  <a:prstClr val="black"/>
                </a:solidFill>
                <a:latin typeface="ＭＳ Ｐゴシック"/>
              </a:rPr>
              <a:t>区間</a:t>
            </a:r>
            <a:r>
              <a:rPr lang="ja-JP" altLang="en-US" dirty="0" smtClean="0">
                <a:solidFill>
                  <a:prstClr val="black"/>
                </a:solidFill>
                <a:latin typeface="ＭＳ Ｐゴシック"/>
              </a:rPr>
              <a:t>）</a:t>
            </a:r>
            <a:endParaRPr lang="en-US" altLang="ja-JP" dirty="0" smtClean="0">
              <a:solidFill>
                <a:prstClr val="black"/>
              </a:solidFill>
              <a:latin typeface="ＭＳ Ｐゴシック"/>
            </a:endParaRPr>
          </a:p>
          <a:p>
            <a:r>
              <a:rPr lang="ja-JP" altLang="en-US" dirty="0">
                <a:solidFill>
                  <a:prstClr val="black"/>
                </a:solidFill>
                <a:latin typeface="ＭＳ Ｐゴシック"/>
              </a:rPr>
              <a:t>　</a:t>
            </a:r>
            <a:r>
              <a:rPr lang="ja-JP" altLang="en-US" dirty="0" smtClean="0">
                <a:solidFill>
                  <a:prstClr val="black"/>
                </a:solidFill>
                <a:latin typeface="ＭＳ Ｐゴシック"/>
              </a:rPr>
              <a:t>　</a:t>
            </a:r>
            <a:r>
              <a:rPr lang="en-US" altLang="ja-JP" b="1" dirty="0" smtClean="0">
                <a:solidFill>
                  <a:srgbClr val="FF0000"/>
                </a:solidFill>
                <a:latin typeface="ＭＳ Ｐゴシック"/>
              </a:rPr>
              <a:t>【</a:t>
            </a:r>
            <a:r>
              <a:rPr lang="ja-JP" altLang="en-US" b="1" dirty="0" smtClean="0">
                <a:solidFill>
                  <a:srgbClr val="FF0000"/>
                </a:solidFill>
                <a:latin typeface="ＭＳ Ｐゴシック"/>
              </a:rPr>
              <a:t>追加対策</a:t>
            </a:r>
            <a:r>
              <a:rPr lang="en-US" altLang="ja-JP" b="1" dirty="0" smtClean="0">
                <a:solidFill>
                  <a:srgbClr val="FF0000"/>
                </a:solidFill>
                <a:latin typeface="ＭＳ Ｐゴシック"/>
              </a:rPr>
              <a:t>】</a:t>
            </a:r>
            <a:r>
              <a:rPr lang="ja-JP" altLang="en-US" b="1" dirty="0" smtClean="0">
                <a:solidFill>
                  <a:srgbClr val="FF0000"/>
                </a:solidFill>
                <a:latin typeface="ＭＳ Ｐゴシック"/>
              </a:rPr>
              <a:t>倒木の撤去</a:t>
            </a:r>
            <a:endParaRPr lang="en-US" altLang="ja-JP" b="1" u="sng" dirty="0" smtClean="0">
              <a:solidFill>
                <a:srgbClr val="FF0000"/>
              </a:solidFill>
              <a:latin typeface="ＭＳ Ｐゴシック"/>
            </a:endParaRPr>
          </a:p>
          <a:p>
            <a:r>
              <a:rPr lang="ja-JP" altLang="en-US" dirty="0" smtClean="0">
                <a:solidFill>
                  <a:prstClr val="black"/>
                </a:solidFill>
                <a:latin typeface="ＭＳ Ｐゴシック"/>
              </a:rPr>
              <a:t>○</a:t>
            </a:r>
            <a:r>
              <a:rPr lang="ja-JP" altLang="en-US" dirty="0">
                <a:solidFill>
                  <a:prstClr val="black"/>
                </a:solidFill>
                <a:latin typeface="ＭＳ Ｐゴシック"/>
              </a:rPr>
              <a:t>吹付背面の浮き・クラックが散見され現況の確認が必要（</a:t>
            </a:r>
            <a:r>
              <a:rPr lang="en-US" altLang="ja-JP" dirty="0" smtClean="0">
                <a:solidFill>
                  <a:prstClr val="black"/>
                </a:solidFill>
                <a:latin typeface="ＭＳ Ｐゴシック"/>
              </a:rPr>
              <a:t>B</a:t>
            </a:r>
            <a:r>
              <a:rPr lang="ja-JP" altLang="en-US" dirty="0" smtClean="0">
                <a:solidFill>
                  <a:prstClr val="black"/>
                </a:solidFill>
                <a:latin typeface="ＭＳ Ｐゴシック"/>
              </a:rPr>
              <a:t>～</a:t>
            </a:r>
            <a:r>
              <a:rPr lang="en-US" altLang="ja-JP" dirty="0" smtClean="0">
                <a:solidFill>
                  <a:prstClr val="black"/>
                </a:solidFill>
                <a:latin typeface="ＭＳ Ｐゴシック"/>
              </a:rPr>
              <a:t>D,F</a:t>
            </a:r>
            <a:r>
              <a:rPr lang="ja-JP" altLang="en-US" dirty="0">
                <a:solidFill>
                  <a:prstClr val="black"/>
                </a:solidFill>
                <a:latin typeface="ＭＳ Ｐゴシック"/>
              </a:rPr>
              <a:t>区間</a:t>
            </a:r>
            <a:r>
              <a:rPr lang="ja-JP" altLang="en-US" dirty="0" smtClean="0">
                <a:solidFill>
                  <a:prstClr val="black"/>
                </a:solidFill>
                <a:latin typeface="ＭＳ Ｐゴシック"/>
              </a:rPr>
              <a:t>）</a:t>
            </a:r>
            <a:endParaRPr lang="en-US" altLang="ja-JP" dirty="0" smtClean="0">
              <a:solidFill>
                <a:prstClr val="black"/>
              </a:solidFill>
              <a:latin typeface="ＭＳ Ｐゴシック"/>
            </a:endParaRPr>
          </a:p>
          <a:p>
            <a:r>
              <a:rPr lang="ja-JP" altLang="en-US" dirty="0" smtClean="0">
                <a:solidFill>
                  <a:prstClr val="black"/>
                </a:solidFill>
                <a:latin typeface="ＭＳ Ｐゴシック"/>
              </a:rPr>
              <a:t>　　</a:t>
            </a:r>
            <a:r>
              <a:rPr lang="en-US" altLang="ja-JP" b="1" dirty="0" smtClean="0">
                <a:solidFill>
                  <a:srgbClr val="FF0000"/>
                </a:solidFill>
                <a:latin typeface="ＭＳ Ｐゴシック"/>
              </a:rPr>
              <a:t>【</a:t>
            </a:r>
            <a:r>
              <a:rPr lang="ja-JP" altLang="en-US" b="1" dirty="0" smtClean="0">
                <a:solidFill>
                  <a:srgbClr val="FF0000"/>
                </a:solidFill>
                <a:latin typeface="ＭＳ Ｐゴシック"/>
              </a:rPr>
              <a:t>追加対策</a:t>
            </a:r>
            <a:r>
              <a:rPr lang="en-US" altLang="ja-JP" b="1" dirty="0" smtClean="0">
                <a:solidFill>
                  <a:srgbClr val="FF0000"/>
                </a:solidFill>
                <a:latin typeface="ＭＳ Ｐゴシック"/>
              </a:rPr>
              <a:t>】</a:t>
            </a:r>
            <a:r>
              <a:rPr lang="ja-JP" altLang="en-US" b="1" dirty="0" smtClean="0">
                <a:solidFill>
                  <a:srgbClr val="FF0000"/>
                </a:solidFill>
                <a:latin typeface="ＭＳ Ｐゴシック"/>
              </a:rPr>
              <a:t>浮き・クラックの変状を経過観察</a:t>
            </a:r>
            <a:endParaRPr lang="en-US" altLang="ja-JP" b="1" u="sng" dirty="0" smtClean="0">
              <a:solidFill>
                <a:srgbClr val="FF0000"/>
              </a:solidFill>
              <a:latin typeface="ＭＳ Ｐゴシック"/>
            </a:endParaRPr>
          </a:p>
          <a:p>
            <a:r>
              <a:rPr lang="ja-JP" altLang="en-US" dirty="0" smtClean="0">
                <a:solidFill>
                  <a:prstClr val="black"/>
                </a:solidFill>
                <a:latin typeface="ＭＳ Ｐゴシック"/>
              </a:rPr>
              <a:t>○</a:t>
            </a:r>
            <a:r>
              <a:rPr lang="ja-JP" altLang="en-US" dirty="0">
                <a:solidFill>
                  <a:prstClr val="black"/>
                </a:solidFill>
                <a:latin typeface="ＭＳ Ｐゴシック"/>
              </a:rPr>
              <a:t>吹付コンクリートに植生が発生しており対策が必要（</a:t>
            </a:r>
            <a:r>
              <a:rPr lang="en-US" altLang="ja-JP" dirty="0" smtClean="0">
                <a:solidFill>
                  <a:prstClr val="black"/>
                </a:solidFill>
                <a:latin typeface="ＭＳ Ｐゴシック"/>
              </a:rPr>
              <a:t>B</a:t>
            </a:r>
            <a:r>
              <a:rPr lang="ja-JP" altLang="en-US" dirty="0" smtClean="0">
                <a:solidFill>
                  <a:prstClr val="black"/>
                </a:solidFill>
                <a:latin typeface="ＭＳ Ｐゴシック"/>
              </a:rPr>
              <a:t>～</a:t>
            </a:r>
            <a:r>
              <a:rPr lang="en-US" altLang="ja-JP" dirty="0" smtClean="0">
                <a:solidFill>
                  <a:prstClr val="black"/>
                </a:solidFill>
                <a:latin typeface="ＭＳ Ｐゴシック"/>
              </a:rPr>
              <a:t>D,F</a:t>
            </a:r>
            <a:r>
              <a:rPr lang="ja-JP" altLang="en-US" dirty="0">
                <a:solidFill>
                  <a:prstClr val="black"/>
                </a:solidFill>
                <a:latin typeface="ＭＳ Ｐゴシック"/>
              </a:rPr>
              <a:t>区間</a:t>
            </a:r>
            <a:r>
              <a:rPr lang="ja-JP" altLang="en-US" dirty="0" smtClean="0">
                <a:solidFill>
                  <a:prstClr val="black"/>
                </a:solidFill>
                <a:latin typeface="ＭＳ Ｐゴシック"/>
              </a:rPr>
              <a:t>）</a:t>
            </a:r>
            <a:endParaRPr lang="en-US" altLang="ja-JP" dirty="0" smtClean="0">
              <a:solidFill>
                <a:prstClr val="black"/>
              </a:solidFill>
              <a:latin typeface="ＭＳ Ｐゴシック"/>
            </a:endParaRPr>
          </a:p>
          <a:p>
            <a:r>
              <a:rPr lang="ja-JP" altLang="en-US" dirty="0">
                <a:solidFill>
                  <a:prstClr val="black"/>
                </a:solidFill>
                <a:latin typeface="ＭＳ Ｐゴシック"/>
              </a:rPr>
              <a:t>　</a:t>
            </a:r>
            <a:r>
              <a:rPr lang="ja-JP" altLang="en-US" dirty="0" smtClean="0">
                <a:solidFill>
                  <a:prstClr val="black"/>
                </a:solidFill>
                <a:latin typeface="ＭＳ Ｐゴシック"/>
              </a:rPr>
              <a:t>　</a:t>
            </a:r>
            <a:r>
              <a:rPr lang="en-US" altLang="ja-JP" b="1" dirty="0" smtClean="0">
                <a:solidFill>
                  <a:srgbClr val="FF0000"/>
                </a:solidFill>
                <a:latin typeface="ＭＳ Ｐゴシック"/>
              </a:rPr>
              <a:t>【</a:t>
            </a:r>
            <a:r>
              <a:rPr lang="ja-JP" altLang="en-US" b="1" dirty="0" smtClean="0">
                <a:solidFill>
                  <a:srgbClr val="FF0000"/>
                </a:solidFill>
                <a:latin typeface="ＭＳ Ｐゴシック"/>
              </a:rPr>
              <a:t>追加対策</a:t>
            </a:r>
            <a:r>
              <a:rPr lang="en-US" altLang="ja-JP" b="1" dirty="0" smtClean="0">
                <a:solidFill>
                  <a:srgbClr val="FF0000"/>
                </a:solidFill>
                <a:latin typeface="ＭＳ Ｐゴシック"/>
              </a:rPr>
              <a:t>】</a:t>
            </a:r>
            <a:r>
              <a:rPr lang="ja-JP" altLang="en-US" b="1" dirty="0" smtClean="0">
                <a:solidFill>
                  <a:srgbClr val="FF0000"/>
                </a:solidFill>
                <a:latin typeface="ＭＳ Ｐゴシック"/>
              </a:rPr>
              <a:t>植生の撤去</a:t>
            </a:r>
            <a:endParaRPr lang="en-US" altLang="ja-JP" b="1" dirty="0" smtClean="0">
              <a:solidFill>
                <a:srgbClr val="FF0000"/>
              </a:solidFill>
              <a:latin typeface="ＭＳ Ｐゴシック"/>
            </a:endParaRPr>
          </a:p>
          <a:p>
            <a:r>
              <a:rPr lang="ja-JP" altLang="en-US" dirty="0" smtClean="0">
                <a:solidFill>
                  <a:prstClr val="black"/>
                </a:solidFill>
                <a:latin typeface="ＭＳ Ｐゴシック"/>
              </a:rPr>
              <a:t>○</a:t>
            </a:r>
            <a:r>
              <a:rPr lang="ja-JP" altLang="en-US" dirty="0">
                <a:solidFill>
                  <a:prstClr val="black"/>
                </a:solidFill>
                <a:latin typeface="ＭＳ Ｐゴシック"/>
              </a:rPr>
              <a:t>ブロック積み擁壁等の隙間からの植生の対策が必要（</a:t>
            </a:r>
            <a:r>
              <a:rPr lang="en-US" altLang="ja-JP" dirty="0">
                <a:solidFill>
                  <a:prstClr val="black"/>
                </a:solidFill>
                <a:latin typeface="ＭＳ Ｐゴシック"/>
              </a:rPr>
              <a:t>A,E</a:t>
            </a:r>
            <a:r>
              <a:rPr lang="ja-JP" altLang="en-US" dirty="0">
                <a:solidFill>
                  <a:prstClr val="black"/>
                </a:solidFill>
                <a:latin typeface="ＭＳ Ｐゴシック"/>
              </a:rPr>
              <a:t>区間</a:t>
            </a:r>
            <a:r>
              <a:rPr lang="ja-JP" altLang="en-US" dirty="0" smtClean="0">
                <a:solidFill>
                  <a:prstClr val="black"/>
                </a:solidFill>
                <a:latin typeface="ＭＳ Ｐゴシック"/>
              </a:rPr>
              <a:t>）</a:t>
            </a:r>
            <a:endParaRPr lang="en-US" altLang="ja-JP" dirty="0" smtClean="0">
              <a:solidFill>
                <a:prstClr val="black"/>
              </a:solidFill>
              <a:latin typeface="ＭＳ Ｐゴシック"/>
            </a:endParaRPr>
          </a:p>
          <a:p>
            <a:r>
              <a:rPr lang="ja-JP" altLang="en-US" dirty="0" smtClean="0">
                <a:solidFill>
                  <a:prstClr val="black"/>
                </a:solidFill>
                <a:latin typeface="ＭＳ Ｐゴシック"/>
              </a:rPr>
              <a:t>　</a:t>
            </a:r>
            <a:r>
              <a:rPr lang="ja-JP" altLang="en-US" dirty="0">
                <a:solidFill>
                  <a:prstClr val="black"/>
                </a:solidFill>
                <a:latin typeface="ＭＳ Ｐゴシック"/>
              </a:rPr>
              <a:t>　</a:t>
            </a:r>
            <a:r>
              <a:rPr lang="en-US" altLang="ja-JP" b="1" dirty="0" smtClean="0">
                <a:solidFill>
                  <a:srgbClr val="FF0000"/>
                </a:solidFill>
                <a:latin typeface="ＭＳ Ｐゴシック"/>
              </a:rPr>
              <a:t>【</a:t>
            </a:r>
            <a:r>
              <a:rPr lang="ja-JP" altLang="en-US" b="1" dirty="0" smtClean="0">
                <a:solidFill>
                  <a:srgbClr val="FF0000"/>
                </a:solidFill>
                <a:latin typeface="ＭＳ Ｐゴシック"/>
              </a:rPr>
              <a:t>追加対策</a:t>
            </a:r>
            <a:r>
              <a:rPr lang="en-US" altLang="ja-JP" b="1" dirty="0" smtClean="0">
                <a:solidFill>
                  <a:srgbClr val="FF0000"/>
                </a:solidFill>
                <a:latin typeface="ＭＳ Ｐゴシック"/>
              </a:rPr>
              <a:t>】</a:t>
            </a:r>
            <a:r>
              <a:rPr lang="ja-JP" altLang="en-US" b="1" dirty="0" smtClean="0">
                <a:solidFill>
                  <a:srgbClr val="FF0000"/>
                </a:solidFill>
                <a:latin typeface="ＭＳ Ｐゴシック"/>
              </a:rPr>
              <a:t>植生の撤去</a:t>
            </a:r>
            <a:endParaRPr lang="en-US" altLang="ja-JP" b="1" dirty="0" smtClean="0">
              <a:solidFill>
                <a:srgbClr val="FF0000"/>
              </a:solidFill>
              <a:latin typeface="ＭＳ Ｐゴシック"/>
            </a:endParaRPr>
          </a:p>
          <a:p>
            <a:r>
              <a:rPr lang="ja-JP" altLang="en-US" dirty="0" smtClean="0">
                <a:solidFill>
                  <a:prstClr val="black"/>
                </a:solidFill>
                <a:latin typeface="ＭＳ Ｐゴシック"/>
              </a:rPr>
              <a:t>○２段</a:t>
            </a:r>
            <a:r>
              <a:rPr lang="ja-JP" altLang="en-US" dirty="0">
                <a:solidFill>
                  <a:prstClr val="black"/>
                </a:solidFill>
                <a:latin typeface="ＭＳ Ｐゴシック"/>
              </a:rPr>
              <a:t>擁壁小段部に落石等があれば対策が必要（</a:t>
            </a:r>
            <a:r>
              <a:rPr lang="en-US" altLang="ja-JP" dirty="0">
                <a:solidFill>
                  <a:prstClr val="black"/>
                </a:solidFill>
                <a:latin typeface="ＭＳ Ｐゴシック"/>
              </a:rPr>
              <a:t>F</a:t>
            </a:r>
            <a:r>
              <a:rPr lang="ja-JP" altLang="en-US" dirty="0">
                <a:solidFill>
                  <a:prstClr val="black"/>
                </a:solidFill>
                <a:latin typeface="ＭＳ Ｐゴシック"/>
              </a:rPr>
              <a:t>区間</a:t>
            </a:r>
            <a:r>
              <a:rPr lang="ja-JP" altLang="en-US" dirty="0" smtClean="0">
                <a:solidFill>
                  <a:prstClr val="black"/>
                </a:solidFill>
                <a:latin typeface="ＭＳ Ｐゴシック"/>
              </a:rPr>
              <a:t>）</a:t>
            </a:r>
            <a:endParaRPr lang="en-US" altLang="ja-JP" dirty="0" smtClean="0">
              <a:solidFill>
                <a:prstClr val="black"/>
              </a:solidFill>
              <a:latin typeface="ＭＳ Ｐゴシック"/>
            </a:endParaRPr>
          </a:p>
          <a:p>
            <a:r>
              <a:rPr lang="ja-JP" altLang="en-US" dirty="0" smtClean="0">
                <a:solidFill>
                  <a:prstClr val="black"/>
                </a:solidFill>
                <a:latin typeface="ＭＳ Ｐゴシック"/>
              </a:rPr>
              <a:t>　　</a:t>
            </a:r>
            <a:r>
              <a:rPr lang="en-US" altLang="ja-JP" b="1" dirty="0" smtClean="0">
                <a:solidFill>
                  <a:srgbClr val="FF0000"/>
                </a:solidFill>
                <a:latin typeface="ＭＳ Ｐゴシック"/>
              </a:rPr>
              <a:t>【</a:t>
            </a:r>
            <a:r>
              <a:rPr lang="ja-JP" altLang="en-US" b="1" dirty="0" smtClean="0">
                <a:solidFill>
                  <a:srgbClr val="FF0000"/>
                </a:solidFill>
                <a:latin typeface="ＭＳ Ｐゴシック"/>
              </a:rPr>
              <a:t>追加対策</a:t>
            </a:r>
            <a:r>
              <a:rPr lang="en-US" altLang="ja-JP" b="1" dirty="0" smtClean="0">
                <a:solidFill>
                  <a:srgbClr val="FF0000"/>
                </a:solidFill>
                <a:latin typeface="ＭＳ Ｐゴシック"/>
              </a:rPr>
              <a:t>】</a:t>
            </a:r>
            <a:r>
              <a:rPr lang="ja-JP" altLang="en-US" b="1" dirty="0" smtClean="0">
                <a:solidFill>
                  <a:srgbClr val="FF0000"/>
                </a:solidFill>
                <a:latin typeface="ＭＳ Ｐゴシック"/>
              </a:rPr>
              <a:t>植生撤去後、小段部確認（落石等無し）</a:t>
            </a:r>
            <a:endParaRPr lang="ja-JP" altLang="en-US" b="1" u="sng" dirty="0">
              <a:solidFill>
                <a:srgbClr val="FF0000"/>
              </a:solidFill>
              <a:latin typeface="ＭＳ Ｐゴシック"/>
            </a:endParaRPr>
          </a:p>
        </p:txBody>
      </p:sp>
      <p:sp>
        <p:nvSpPr>
          <p:cNvPr id="7" name="正方形/長方形 6"/>
          <p:cNvSpPr/>
          <p:nvPr/>
        </p:nvSpPr>
        <p:spPr>
          <a:xfrm>
            <a:off x="1187624" y="1159074"/>
            <a:ext cx="7416824" cy="369332"/>
          </a:xfrm>
          <a:prstGeom prst="rect">
            <a:avLst/>
          </a:prstGeom>
        </p:spPr>
        <p:txBody>
          <a:bodyPr wrap="square">
            <a:spAutoFit/>
          </a:bodyPr>
          <a:lstStyle/>
          <a:p>
            <a:r>
              <a:rPr lang="ja-JP" altLang="en-US" dirty="0" smtClean="0"/>
              <a:t>７</a:t>
            </a:r>
            <a:r>
              <a:rPr lang="ja-JP" altLang="ja-JP" dirty="0" smtClean="0"/>
              <a:t>．</a:t>
            </a:r>
            <a:r>
              <a:rPr lang="ja-JP" altLang="en-US" dirty="0" smtClean="0"/>
              <a:t>所見</a:t>
            </a:r>
            <a:endParaRPr lang="ja-JP" altLang="ja-JP" dirty="0"/>
          </a:p>
        </p:txBody>
      </p:sp>
      <p:sp>
        <p:nvSpPr>
          <p:cNvPr id="8" name="正方形/長方形 7"/>
          <p:cNvSpPr/>
          <p:nvPr/>
        </p:nvSpPr>
        <p:spPr>
          <a:xfrm>
            <a:off x="1175498" y="4665910"/>
            <a:ext cx="7416824" cy="923330"/>
          </a:xfrm>
          <a:prstGeom prst="rect">
            <a:avLst/>
          </a:prstGeom>
        </p:spPr>
        <p:txBody>
          <a:bodyPr wrap="square">
            <a:spAutoFit/>
          </a:bodyPr>
          <a:lstStyle/>
          <a:p>
            <a:r>
              <a:rPr lang="ja-JP" altLang="en-US" dirty="0" smtClean="0"/>
              <a:t>■経過観察の内容</a:t>
            </a:r>
            <a:endParaRPr lang="en-US" altLang="ja-JP" dirty="0" smtClean="0"/>
          </a:p>
          <a:p>
            <a:r>
              <a:rPr lang="ja-JP" altLang="en-US" dirty="0" smtClean="0"/>
              <a:t>　○定期的な目視点検による確認を行う</a:t>
            </a:r>
            <a:endParaRPr lang="en-US" altLang="ja-JP" dirty="0" smtClean="0"/>
          </a:p>
          <a:p>
            <a:r>
              <a:rPr lang="ja-JP" altLang="en-US" dirty="0"/>
              <a:t>　</a:t>
            </a:r>
            <a:r>
              <a:rPr lang="ja-JP" altLang="en-US" dirty="0" smtClean="0"/>
              <a:t>　　（表面の変状、植生の状況 等）</a:t>
            </a:r>
            <a:endParaRPr lang="ja-JP" altLang="en-US" dirty="0"/>
          </a:p>
        </p:txBody>
      </p:sp>
      <p:sp>
        <p:nvSpPr>
          <p:cNvPr id="9" name="下矢印 8"/>
          <p:cNvSpPr/>
          <p:nvPr/>
        </p:nvSpPr>
        <p:spPr>
          <a:xfrm rot="16200000">
            <a:off x="1321826" y="5703606"/>
            <a:ext cx="732787"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051720" y="5712121"/>
            <a:ext cx="5472608" cy="453183"/>
          </a:xfrm>
          <a:prstGeom prst="rect">
            <a:avLst/>
          </a:prstGeom>
          <a:ln w="63500" cmpd="thinThick">
            <a:solidFill>
              <a:schemeClr val="tx1"/>
            </a:solidFill>
          </a:ln>
        </p:spPr>
        <p:txBody>
          <a:bodyPr wrap="square" lIns="108000" tIns="72000" rIns="108000" bIns="72000">
            <a:spAutoFit/>
          </a:bodyPr>
          <a:lstStyle/>
          <a:p>
            <a:r>
              <a:rPr lang="ja-JP" altLang="en-US" sz="2000" dirty="0" smtClean="0"/>
              <a:t>追加対策完了後、規制基準の引き上げを実施</a:t>
            </a:r>
            <a:endParaRPr lang="ja-JP" altLang="en-US" sz="1400" dirty="0"/>
          </a:p>
        </p:txBody>
      </p:sp>
    </p:spTree>
    <p:extLst>
      <p:ext uri="{BB962C8B-B14F-4D97-AF65-F5344CB8AC3E}">
        <p14:creationId xmlns:p14="http://schemas.microsoft.com/office/powerpoint/2010/main" val="1075997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16</a:t>
            </a:fld>
            <a:endParaRPr kumimoji="1" lang="ja-JP" altLang="en-US"/>
          </a:p>
        </p:txBody>
      </p:sp>
      <p:sp>
        <p:nvSpPr>
          <p:cNvPr id="5"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a:t>
            </a:r>
            <a:r>
              <a:rPr lang="ja-JP" altLang="en-US" sz="2700" dirty="0">
                <a:latin typeface="HGSｺﾞｼｯｸM" panose="020B0600000000000000" pitchFamily="50" charset="-128"/>
                <a:ea typeface="HGSｺﾞｼｯｸM" panose="020B0600000000000000" pitchFamily="50" charset="-128"/>
              </a:rPr>
              <a:t>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1187624" y="1159074"/>
            <a:ext cx="7416824" cy="369332"/>
          </a:xfrm>
          <a:prstGeom prst="rect">
            <a:avLst/>
          </a:prstGeom>
        </p:spPr>
        <p:txBody>
          <a:bodyPr wrap="square">
            <a:spAutoFit/>
          </a:bodyPr>
          <a:lstStyle/>
          <a:p>
            <a:r>
              <a:rPr lang="ja-JP" altLang="en-US" dirty="0" smtClean="0"/>
              <a:t>８</a:t>
            </a:r>
            <a:r>
              <a:rPr lang="ja-JP" altLang="ja-JP" dirty="0" smtClean="0"/>
              <a:t>．</a:t>
            </a:r>
            <a:r>
              <a:rPr lang="ja-JP" altLang="en-US" dirty="0" smtClean="0"/>
              <a:t>追加対策の実施状況</a:t>
            </a:r>
            <a:endParaRPr lang="ja-JP" altLang="ja-JP"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3744416" cy="281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17269"/>
          <a:stretch/>
        </p:blipFill>
        <p:spPr>
          <a:xfrm>
            <a:off x="4888622" y="1844824"/>
            <a:ext cx="4134629" cy="2811171"/>
          </a:xfrm>
          <a:prstGeom prst="rect">
            <a:avLst/>
          </a:prstGeom>
        </p:spPr>
      </p:pic>
      <p:sp>
        <p:nvSpPr>
          <p:cNvPr id="9" name="正方形/長方形 8"/>
          <p:cNvSpPr/>
          <p:nvPr/>
        </p:nvSpPr>
        <p:spPr>
          <a:xfrm>
            <a:off x="1403648" y="1484784"/>
            <a:ext cx="7416824" cy="369332"/>
          </a:xfrm>
          <a:prstGeom prst="rect">
            <a:avLst/>
          </a:prstGeom>
        </p:spPr>
        <p:txBody>
          <a:bodyPr wrap="square">
            <a:spAutoFit/>
          </a:bodyPr>
          <a:lstStyle/>
          <a:p>
            <a:r>
              <a:rPr lang="ja-JP" altLang="en-US" dirty="0" smtClean="0"/>
              <a:t>（Ａ区間）植生の撤去</a:t>
            </a:r>
            <a:endParaRPr lang="ja-JP" altLang="ja-JP" dirty="0"/>
          </a:p>
        </p:txBody>
      </p:sp>
      <p:sp>
        <p:nvSpPr>
          <p:cNvPr id="10" name="右矢印 9"/>
          <p:cNvSpPr/>
          <p:nvPr/>
        </p:nvSpPr>
        <p:spPr>
          <a:xfrm>
            <a:off x="4283968" y="3284984"/>
            <a:ext cx="43204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8119" y="4725144"/>
            <a:ext cx="2519897" cy="1889923"/>
          </a:xfrm>
          <a:prstGeom prst="rect">
            <a:avLst/>
          </a:prstGeom>
          <a:ln w="41275">
            <a:solidFill>
              <a:srgbClr val="0000FF"/>
            </a:solidFill>
          </a:ln>
        </p:spPr>
      </p:pic>
      <p:sp>
        <p:nvSpPr>
          <p:cNvPr id="12" name="正方形/長方形 11"/>
          <p:cNvSpPr/>
          <p:nvPr/>
        </p:nvSpPr>
        <p:spPr>
          <a:xfrm>
            <a:off x="2051720" y="3215941"/>
            <a:ext cx="720080" cy="645107"/>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rot="16003442">
            <a:off x="3733553" y="4791407"/>
            <a:ext cx="779347" cy="114290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矢印 13"/>
          <p:cNvSpPr/>
          <p:nvPr/>
        </p:nvSpPr>
        <p:spPr>
          <a:xfrm rot="4180825" flipH="1">
            <a:off x="2262472" y="4126389"/>
            <a:ext cx="757530" cy="361565"/>
          </a:xfrm>
          <a:prstGeom prst="leftArrow">
            <a:avLst>
              <a:gd name="adj1" fmla="val 41947"/>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5" name="円/楕円 14"/>
          <p:cNvSpPr/>
          <p:nvPr/>
        </p:nvSpPr>
        <p:spPr>
          <a:xfrm rot="953520">
            <a:off x="7985054" y="2098836"/>
            <a:ext cx="974368" cy="122488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4970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17</a:t>
            </a:fld>
            <a:endParaRPr kumimoji="1" lang="ja-JP" altLang="en-US"/>
          </a:p>
        </p:txBody>
      </p:sp>
      <p:sp>
        <p:nvSpPr>
          <p:cNvPr id="5"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a:t>
            </a:r>
            <a:r>
              <a:rPr lang="ja-JP" altLang="en-US" sz="2700" dirty="0">
                <a:latin typeface="HGSｺﾞｼｯｸM" panose="020B0600000000000000" pitchFamily="50" charset="-128"/>
                <a:ea typeface="HGSｺﾞｼｯｸM" panose="020B0600000000000000" pitchFamily="50" charset="-128"/>
              </a:rPr>
              <a:t>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1187624" y="1159074"/>
            <a:ext cx="7416824" cy="369332"/>
          </a:xfrm>
          <a:prstGeom prst="rect">
            <a:avLst/>
          </a:prstGeom>
        </p:spPr>
        <p:txBody>
          <a:bodyPr wrap="square">
            <a:spAutoFit/>
          </a:bodyPr>
          <a:lstStyle/>
          <a:p>
            <a:r>
              <a:rPr lang="ja-JP" altLang="en-US" dirty="0" smtClean="0"/>
              <a:t>８</a:t>
            </a:r>
            <a:r>
              <a:rPr lang="ja-JP" altLang="ja-JP" dirty="0" smtClean="0"/>
              <a:t>．</a:t>
            </a:r>
            <a:r>
              <a:rPr lang="ja-JP" altLang="en-US" dirty="0" smtClean="0"/>
              <a:t>追加対策の実施状況</a:t>
            </a:r>
            <a:endParaRPr lang="ja-JP" altLang="ja-JP" dirty="0"/>
          </a:p>
        </p:txBody>
      </p:sp>
      <p:sp>
        <p:nvSpPr>
          <p:cNvPr id="9" name="正方形/長方形 8"/>
          <p:cNvSpPr/>
          <p:nvPr/>
        </p:nvSpPr>
        <p:spPr>
          <a:xfrm>
            <a:off x="1403648" y="1484784"/>
            <a:ext cx="7416824" cy="369332"/>
          </a:xfrm>
          <a:prstGeom prst="rect">
            <a:avLst/>
          </a:prstGeom>
        </p:spPr>
        <p:txBody>
          <a:bodyPr wrap="square">
            <a:spAutoFit/>
          </a:bodyPr>
          <a:lstStyle/>
          <a:p>
            <a:r>
              <a:rPr lang="ja-JP" altLang="en-US" dirty="0" smtClean="0"/>
              <a:t>（Ａ区間）倒木の撤去</a:t>
            </a:r>
            <a:endParaRPr lang="ja-JP" altLang="ja-JP" dirty="0"/>
          </a:p>
        </p:txBody>
      </p:sp>
      <p:sp>
        <p:nvSpPr>
          <p:cNvPr id="10" name="右矢印 9"/>
          <p:cNvSpPr/>
          <p:nvPr/>
        </p:nvSpPr>
        <p:spPr>
          <a:xfrm>
            <a:off x="4067944" y="3212976"/>
            <a:ext cx="43204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03421"/>
            <a:ext cx="3053011" cy="229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円/楕円 16"/>
          <p:cNvSpPr/>
          <p:nvPr/>
        </p:nvSpPr>
        <p:spPr>
          <a:xfrm rot="19763507">
            <a:off x="2505180" y="2598397"/>
            <a:ext cx="1266189" cy="209431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334574"/>
            <a:ext cx="3993874" cy="2246554"/>
          </a:xfrm>
          <a:prstGeom prst="rect">
            <a:avLst/>
          </a:prstGeom>
          <a:ln w="12700">
            <a:solidFill>
              <a:schemeClr val="bg1"/>
            </a:solidFill>
          </a:ln>
        </p:spPr>
      </p:pic>
      <p:sp>
        <p:nvSpPr>
          <p:cNvPr id="19" name="円/楕円 18"/>
          <p:cNvSpPr/>
          <p:nvPr/>
        </p:nvSpPr>
        <p:spPr>
          <a:xfrm rot="19597525">
            <a:off x="5837317" y="2481466"/>
            <a:ext cx="1657553" cy="217475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46169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18</a:t>
            </a:fld>
            <a:endParaRPr kumimoji="1" lang="ja-JP" altLang="en-US"/>
          </a:p>
        </p:txBody>
      </p:sp>
      <p:sp>
        <p:nvSpPr>
          <p:cNvPr id="5"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a:t>
            </a:r>
            <a:r>
              <a:rPr lang="ja-JP" altLang="en-US" sz="2700" dirty="0">
                <a:latin typeface="HGSｺﾞｼｯｸM" panose="020B0600000000000000" pitchFamily="50" charset="-128"/>
                <a:ea typeface="HGSｺﾞｼｯｸM" panose="020B0600000000000000" pitchFamily="50" charset="-128"/>
              </a:rPr>
              <a:t>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1187624" y="1159074"/>
            <a:ext cx="7416824" cy="369332"/>
          </a:xfrm>
          <a:prstGeom prst="rect">
            <a:avLst/>
          </a:prstGeom>
        </p:spPr>
        <p:txBody>
          <a:bodyPr wrap="square">
            <a:spAutoFit/>
          </a:bodyPr>
          <a:lstStyle/>
          <a:p>
            <a:r>
              <a:rPr lang="ja-JP" altLang="en-US" dirty="0" smtClean="0"/>
              <a:t>８</a:t>
            </a:r>
            <a:r>
              <a:rPr lang="ja-JP" altLang="ja-JP" dirty="0" smtClean="0"/>
              <a:t>．</a:t>
            </a:r>
            <a:r>
              <a:rPr lang="ja-JP" altLang="en-US" dirty="0" smtClean="0"/>
              <a:t>追加対策の実施状況</a:t>
            </a:r>
            <a:endParaRPr lang="ja-JP" altLang="ja-JP" dirty="0"/>
          </a:p>
        </p:txBody>
      </p:sp>
      <p:sp>
        <p:nvSpPr>
          <p:cNvPr id="9" name="正方形/長方形 8"/>
          <p:cNvSpPr/>
          <p:nvPr/>
        </p:nvSpPr>
        <p:spPr>
          <a:xfrm>
            <a:off x="1403648" y="1484784"/>
            <a:ext cx="7416824" cy="369332"/>
          </a:xfrm>
          <a:prstGeom prst="rect">
            <a:avLst/>
          </a:prstGeom>
        </p:spPr>
        <p:txBody>
          <a:bodyPr wrap="square">
            <a:spAutoFit/>
          </a:bodyPr>
          <a:lstStyle/>
          <a:p>
            <a:r>
              <a:rPr lang="ja-JP" altLang="en-US" dirty="0" smtClean="0"/>
              <a:t>（Ｂ区間）植生の撤去</a:t>
            </a:r>
            <a:endParaRPr lang="ja-JP" altLang="ja-JP" dirty="0"/>
          </a:p>
        </p:txBody>
      </p:sp>
      <p:sp>
        <p:nvSpPr>
          <p:cNvPr id="10" name="右矢印 9"/>
          <p:cNvSpPr/>
          <p:nvPr/>
        </p:nvSpPr>
        <p:spPr>
          <a:xfrm>
            <a:off x="4211960" y="3212976"/>
            <a:ext cx="43204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93933"/>
            <a:ext cx="3451160" cy="259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図 13"/>
          <p:cNvPicPr>
            <a:picLocks noChangeAspect="1"/>
          </p:cNvPicPr>
          <p:nvPr/>
        </p:nvPicPr>
        <p:blipFill rotWithShape="1">
          <a:blip r:embed="rId3" cstate="print">
            <a:extLst>
              <a:ext uri="{28A0092B-C50C-407E-A947-70E740481C1C}">
                <a14:useLocalDpi xmlns:a14="http://schemas.microsoft.com/office/drawing/2010/main" val="0"/>
              </a:ext>
            </a:extLst>
          </a:blip>
          <a:srcRect l="11019"/>
          <a:stretch/>
        </p:blipFill>
        <p:spPr>
          <a:xfrm>
            <a:off x="4771384" y="2227918"/>
            <a:ext cx="4049088" cy="2559670"/>
          </a:xfrm>
          <a:prstGeom prst="rect">
            <a:avLst/>
          </a:prstGeom>
        </p:spPr>
      </p:pic>
      <p:sp>
        <p:nvSpPr>
          <p:cNvPr id="11" name="円/楕円 10"/>
          <p:cNvSpPr/>
          <p:nvPr/>
        </p:nvSpPr>
        <p:spPr>
          <a:xfrm rot="18512040">
            <a:off x="1202958" y="2069929"/>
            <a:ext cx="2685467" cy="31746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rot="18512040">
            <a:off x="5444247" y="1972608"/>
            <a:ext cx="3212543" cy="31746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5627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19</a:t>
            </a:fld>
            <a:endParaRPr kumimoji="1" lang="ja-JP" altLang="en-US"/>
          </a:p>
        </p:txBody>
      </p:sp>
      <p:sp>
        <p:nvSpPr>
          <p:cNvPr id="5"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a:t>
            </a:r>
            <a:r>
              <a:rPr lang="ja-JP" altLang="en-US" sz="2700" dirty="0">
                <a:latin typeface="HGSｺﾞｼｯｸM" panose="020B0600000000000000" pitchFamily="50" charset="-128"/>
                <a:ea typeface="HGSｺﾞｼｯｸM" panose="020B0600000000000000" pitchFamily="50" charset="-128"/>
              </a:rPr>
              <a:t>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1187624" y="1159074"/>
            <a:ext cx="7416824" cy="369332"/>
          </a:xfrm>
          <a:prstGeom prst="rect">
            <a:avLst/>
          </a:prstGeom>
        </p:spPr>
        <p:txBody>
          <a:bodyPr wrap="square">
            <a:spAutoFit/>
          </a:bodyPr>
          <a:lstStyle/>
          <a:p>
            <a:r>
              <a:rPr lang="ja-JP" altLang="en-US" dirty="0" smtClean="0"/>
              <a:t>８</a:t>
            </a:r>
            <a:r>
              <a:rPr lang="ja-JP" altLang="ja-JP" dirty="0" smtClean="0"/>
              <a:t>．</a:t>
            </a:r>
            <a:r>
              <a:rPr lang="ja-JP" altLang="en-US" dirty="0" smtClean="0"/>
              <a:t>追加対策の実施状況</a:t>
            </a:r>
            <a:endParaRPr lang="ja-JP" altLang="ja-JP" dirty="0"/>
          </a:p>
        </p:txBody>
      </p:sp>
      <p:sp>
        <p:nvSpPr>
          <p:cNvPr id="9" name="正方形/長方形 8"/>
          <p:cNvSpPr/>
          <p:nvPr/>
        </p:nvSpPr>
        <p:spPr>
          <a:xfrm>
            <a:off x="1403648" y="1484784"/>
            <a:ext cx="7416824" cy="369332"/>
          </a:xfrm>
          <a:prstGeom prst="rect">
            <a:avLst/>
          </a:prstGeom>
        </p:spPr>
        <p:txBody>
          <a:bodyPr wrap="square">
            <a:spAutoFit/>
          </a:bodyPr>
          <a:lstStyle/>
          <a:p>
            <a:r>
              <a:rPr lang="ja-JP" altLang="en-US" dirty="0" smtClean="0"/>
              <a:t>（Ｂ区間）浮き・クラック　</a:t>
            </a:r>
            <a:endParaRPr lang="ja-JP" altLang="ja-JP" dirty="0"/>
          </a:p>
        </p:txBody>
      </p:sp>
      <p:sp>
        <p:nvSpPr>
          <p:cNvPr id="10" name="右矢印 9"/>
          <p:cNvSpPr/>
          <p:nvPr/>
        </p:nvSpPr>
        <p:spPr>
          <a:xfrm>
            <a:off x="4211960" y="3212976"/>
            <a:ext cx="43204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601" y="2085038"/>
            <a:ext cx="3672408" cy="2759931"/>
          </a:xfrm>
          <a:prstGeom prst="rect">
            <a:avLst/>
          </a:prstGeom>
          <a:noFill/>
          <a:ln w="571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円/楕円 12"/>
          <p:cNvSpPr/>
          <p:nvPr/>
        </p:nvSpPr>
        <p:spPr>
          <a:xfrm>
            <a:off x="2269817" y="1842363"/>
            <a:ext cx="1944608" cy="208823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l="39827" t="-1" r="20455" b="48779"/>
          <a:stretch/>
        </p:blipFill>
        <p:spPr>
          <a:xfrm>
            <a:off x="4960956" y="2056672"/>
            <a:ext cx="3843653" cy="2788297"/>
          </a:xfrm>
          <a:prstGeom prst="rect">
            <a:avLst/>
          </a:prstGeom>
          <a:ln w="12700">
            <a:solidFill>
              <a:schemeClr val="bg1"/>
            </a:solidFill>
          </a:ln>
        </p:spPr>
      </p:pic>
      <p:sp>
        <p:nvSpPr>
          <p:cNvPr id="16" name="円/楕円 15"/>
          <p:cNvSpPr/>
          <p:nvPr/>
        </p:nvSpPr>
        <p:spPr>
          <a:xfrm>
            <a:off x="7311992" y="2204864"/>
            <a:ext cx="1508480" cy="1800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875895" y="5076473"/>
            <a:ext cx="4088593" cy="584775"/>
          </a:xfrm>
          <a:prstGeom prst="rect">
            <a:avLst/>
          </a:prstGeom>
          <a:solidFill>
            <a:schemeClr val="bg1"/>
          </a:solidFill>
          <a:ln>
            <a:solidFill>
              <a:schemeClr val="tx1"/>
            </a:solidFill>
            <a:prstDash val="solid"/>
          </a:ln>
        </p:spPr>
        <p:txBody>
          <a:bodyPr wrap="square" rtlCol="0">
            <a:spAutoFit/>
          </a:bodyPr>
          <a:lstStyle/>
          <a:p>
            <a:r>
              <a:rPr lang="ja-JP" altLang="en-US" sz="16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定期的な目視点検により、浮き・クラックの変状を経過観察</a:t>
            </a:r>
            <a:endParaRPr lang="en-US" altLang="ja-JP" sz="16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622923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220072" y="6338348"/>
            <a:ext cx="3505200" cy="365760"/>
          </a:xfrm>
        </p:spPr>
        <p:txBody>
          <a:bodyPr/>
          <a:lstStyle/>
          <a:p>
            <a:r>
              <a:rPr kumimoji="1" lang="ja-JP" altLang="en-US" dirty="0" smtClean="0"/>
              <a:t>資料３－１</a:t>
            </a:r>
            <a:endParaRPr kumimoji="1" lang="ja-JP" altLang="en-US" dirty="0"/>
          </a:p>
        </p:txBody>
      </p:sp>
      <p:sp>
        <p:nvSpPr>
          <p:cNvPr id="17" name="テキスト ボックス 16"/>
          <p:cNvSpPr txBox="1"/>
          <p:nvPr/>
        </p:nvSpPr>
        <p:spPr>
          <a:xfrm>
            <a:off x="971600" y="1268760"/>
            <a:ext cx="7704856" cy="2585323"/>
          </a:xfrm>
          <a:prstGeom prst="rect">
            <a:avLst/>
          </a:prstGeom>
          <a:noFill/>
        </p:spPr>
        <p:txBody>
          <a:bodyPr wrap="square" rtlCol="0">
            <a:spAutoFit/>
          </a:bodyPr>
          <a:lstStyle/>
          <a:p>
            <a:pPr>
              <a:lnSpc>
                <a:spcPct val="150000"/>
              </a:lnSpc>
            </a:pPr>
            <a:r>
              <a:rPr lang="ja-JP" altLang="en-US" sz="3600" dirty="0" smtClean="0">
                <a:latin typeface="HGSｺﾞｼｯｸM" panose="020B0600000000000000" pitchFamily="50" charset="-128"/>
                <a:ea typeface="HGSｺﾞｼｯｸM" panose="020B0600000000000000" pitchFamily="50" charset="-128"/>
              </a:rPr>
              <a:t>１．はじめに</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smtClean="0">
                <a:latin typeface="HGSｺﾞｼｯｸM" panose="020B0600000000000000" pitchFamily="50" charset="-128"/>
                <a:ea typeface="HGSｺﾞｼｯｸM" panose="020B0600000000000000" pitchFamily="50" charset="-128"/>
              </a:rPr>
              <a:t>２．現地確認の実施</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smtClean="0">
                <a:latin typeface="HGSｺﾞｼｯｸM" panose="020B0600000000000000" pitchFamily="50" charset="-128"/>
                <a:ea typeface="HGSｺﾞｼｯｸM" panose="020B0600000000000000" pitchFamily="50" charset="-128"/>
              </a:rPr>
              <a:t>３．まとめ</a:t>
            </a:r>
            <a:endParaRPr lang="ja-JP" altLang="en-US" sz="36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a:t>
            </a:fld>
            <a:endParaRPr kumimoji="1" lang="ja-JP" altLang="en-US"/>
          </a:p>
        </p:txBody>
      </p:sp>
    </p:spTree>
    <p:extLst>
      <p:ext uri="{BB962C8B-B14F-4D97-AF65-F5344CB8AC3E}">
        <p14:creationId xmlns:p14="http://schemas.microsoft.com/office/powerpoint/2010/main" val="3818875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20</a:t>
            </a:fld>
            <a:endParaRPr kumimoji="1" lang="ja-JP" altLang="en-US"/>
          </a:p>
        </p:txBody>
      </p:sp>
      <p:sp>
        <p:nvSpPr>
          <p:cNvPr id="5"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a:t>
            </a:r>
            <a:r>
              <a:rPr lang="ja-JP" altLang="en-US" sz="2700" dirty="0">
                <a:latin typeface="HGSｺﾞｼｯｸM" panose="020B0600000000000000" pitchFamily="50" charset="-128"/>
                <a:ea typeface="HGSｺﾞｼｯｸM" panose="020B0600000000000000" pitchFamily="50" charset="-128"/>
              </a:rPr>
              <a:t>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1187624" y="1159074"/>
            <a:ext cx="7416824" cy="369332"/>
          </a:xfrm>
          <a:prstGeom prst="rect">
            <a:avLst/>
          </a:prstGeom>
        </p:spPr>
        <p:txBody>
          <a:bodyPr wrap="square">
            <a:spAutoFit/>
          </a:bodyPr>
          <a:lstStyle/>
          <a:p>
            <a:r>
              <a:rPr lang="ja-JP" altLang="en-US" dirty="0" smtClean="0"/>
              <a:t>８</a:t>
            </a:r>
            <a:r>
              <a:rPr lang="ja-JP" altLang="ja-JP" dirty="0" smtClean="0"/>
              <a:t>．</a:t>
            </a:r>
            <a:r>
              <a:rPr lang="ja-JP" altLang="en-US" dirty="0" smtClean="0"/>
              <a:t>追加対策の実施状況</a:t>
            </a:r>
            <a:endParaRPr lang="ja-JP" altLang="ja-JP" dirty="0"/>
          </a:p>
        </p:txBody>
      </p:sp>
      <p:sp>
        <p:nvSpPr>
          <p:cNvPr id="9" name="正方形/長方形 8"/>
          <p:cNvSpPr/>
          <p:nvPr/>
        </p:nvSpPr>
        <p:spPr>
          <a:xfrm>
            <a:off x="1403648" y="1484784"/>
            <a:ext cx="7416824" cy="369332"/>
          </a:xfrm>
          <a:prstGeom prst="rect">
            <a:avLst/>
          </a:prstGeom>
        </p:spPr>
        <p:txBody>
          <a:bodyPr wrap="square">
            <a:spAutoFit/>
          </a:bodyPr>
          <a:lstStyle/>
          <a:p>
            <a:r>
              <a:rPr lang="ja-JP" altLang="en-US" dirty="0" smtClean="0"/>
              <a:t>（Ｃ区間）浮き・クラック　</a:t>
            </a:r>
            <a:endParaRPr lang="ja-JP" altLang="ja-JP" dirty="0"/>
          </a:p>
        </p:txBody>
      </p:sp>
      <p:sp>
        <p:nvSpPr>
          <p:cNvPr id="10" name="右矢印 9"/>
          <p:cNvSpPr/>
          <p:nvPr/>
        </p:nvSpPr>
        <p:spPr>
          <a:xfrm>
            <a:off x="4211960" y="3212976"/>
            <a:ext cx="43204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875895" y="5076473"/>
            <a:ext cx="4088593" cy="584775"/>
          </a:xfrm>
          <a:prstGeom prst="rect">
            <a:avLst/>
          </a:prstGeom>
          <a:solidFill>
            <a:schemeClr val="bg1"/>
          </a:solidFill>
          <a:ln>
            <a:solidFill>
              <a:schemeClr val="tx1"/>
            </a:solidFill>
            <a:prstDash val="solid"/>
          </a:ln>
        </p:spPr>
        <p:txBody>
          <a:bodyPr wrap="square" rtlCol="0">
            <a:spAutoFit/>
          </a:bodyPr>
          <a:lstStyle/>
          <a:p>
            <a:r>
              <a:rPr lang="ja-JP" altLang="en-US" sz="16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定期的な目視点検に</a:t>
            </a:r>
            <a:r>
              <a:rPr lang="ja-JP" altLang="en-US" sz="16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より、浮き・クラックの変状を経過観察</a:t>
            </a:r>
            <a:endParaRPr lang="en-US" altLang="ja-JP" sz="16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4" name="Picture 4" descr="T:\地域支援課\☆☆★地域支援防災グループ★☆☆\◆写真\H28\281115_委員現地調査（異常気象時通行規制緩和）\山浦\IMG_29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135" y="1980841"/>
            <a:ext cx="2315007" cy="1736191"/>
          </a:xfrm>
          <a:prstGeom prst="rect">
            <a:avLst/>
          </a:prstGeom>
          <a:noFill/>
          <a:ln w="57150">
            <a:solidFill>
              <a:srgbClr val="0000FF"/>
            </a:solidFill>
          </a:ln>
          <a:extLst>
            <a:ext uri="{909E8E84-426E-40DD-AFC4-6F175D3DCCD1}">
              <a14:hiddenFill xmlns:a14="http://schemas.microsoft.com/office/drawing/2010/main">
                <a:solidFill>
                  <a:srgbClr val="FFFFFF"/>
                </a:solidFill>
              </a14:hiddenFill>
            </a:ext>
          </a:extLst>
        </p:spPr>
      </p:pic>
      <p:sp>
        <p:nvSpPr>
          <p:cNvPr id="18" name="円/楕円 17"/>
          <p:cNvSpPr/>
          <p:nvPr/>
        </p:nvSpPr>
        <p:spPr>
          <a:xfrm rot="17996497">
            <a:off x="2171818" y="1600991"/>
            <a:ext cx="758319" cy="210888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851051"/>
            <a:ext cx="3178445" cy="2386261"/>
          </a:xfrm>
          <a:prstGeom prst="rect">
            <a:avLst/>
          </a:prstGeom>
          <a:noFill/>
          <a:ln w="571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正方形/長方形 19"/>
          <p:cNvSpPr/>
          <p:nvPr/>
        </p:nvSpPr>
        <p:spPr>
          <a:xfrm>
            <a:off x="1602623" y="4005066"/>
            <a:ext cx="847362" cy="688244"/>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左矢印 20"/>
          <p:cNvSpPr/>
          <p:nvPr/>
        </p:nvSpPr>
        <p:spPr>
          <a:xfrm rot="16374631" flipH="1">
            <a:off x="1775366" y="3559490"/>
            <a:ext cx="392904" cy="404946"/>
          </a:xfrm>
          <a:prstGeom prst="leftArrow">
            <a:avLst>
              <a:gd name="adj1" fmla="val 41947"/>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rotWithShape="1">
          <a:blip r:embed="rId4" cstate="print">
            <a:extLst>
              <a:ext uri="{28A0092B-C50C-407E-A947-70E740481C1C}">
                <a14:useLocalDpi xmlns:a14="http://schemas.microsoft.com/office/drawing/2010/main" val="0"/>
              </a:ext>
            </a:extLst>
          </a:blip>
          <a:srcRect l="10298" r="20942"/>
          <a:stretch/>
        </p:blipFill>
        <p:spPr>
          <a:xfrm>
            <a:off x="5112060" y="1988840"/>
            <a:ext cx="3608860" cy="2952328"/>
          </a:xfrm>
          <a:prstGeom prst="rect">
            <a:avLst/>
          </a:prstGeom>
        </p:spPr>
      </p:pic>
      <p:sp>
        <p:nvSpPr>
          <p:cNvPr id="23" name="円/楕円 22"/>
          <p:cNvSpPr/>
          <p:nvPr/>
        </p:nvSpPr>
        <p:spPr>
          <a:xfrm rot="800554">
            <a:off x="6351506" y="2829752"/>
            <a:ext cx="1640988" cy="57486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321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21</a:t>
            </a:fld>
            <a:endParaRPr kumimoji="1" lang="ja-JP" altLang="en-US"/>
          </a:p>
        </p:txBody>
      </p:sp>
      <p:sp>
        <p:nvSpPr>
          <p:cNvPr id="5"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a:t>
            </a:r>
            <a:r>
              <a:rPr lang="ja-JP" altLang="en-US" sz="2700" dirty="0">
                <a:latin typeface="HGSｺﾞｼｯｸM" panose="020B0600000000000000" pitchFamily="50" charset="-128"/>
                <a:ea typeface="HGSｺﾞｼｯｸM" panose="020B0600000000000000" pitchFamily="50" charset="-128"/>
              </a:rPr>
              <a:t>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1187624" y="1159074"/>
            <a:ext cx="7416824" cy="369332"/>
          </a:xfrm>
          <a:prstGeom prst="rect">
            <a:avLst/>
          </a:prstGeom>
        </p:spPr>
        <p:txBody>
          <a:bodyPr wrap="square">
            <a:spAutoFit/>
          </a:bodyPr>
          <a:lstStyle/>
          <a:p>
            <a:r>
              <a:rPr lang="ja-JP" altLang="en-US" dirty="0" smtClean="0"/>
              <a:t>８</a:t>
            </a:r>
            <a:r>
              <a:rPr lang="ja-JP" altLang="ja-JP" dirty="0" smtClean="0"/>
              <a:t>．</a:t>
            </a:r>
            <a:r>
              <a:rPr lang="ja-JP" altLang="en-US" dirty="0" smtClean="0"/>
              <a:t>追加対策の実施状況</a:t>
            </a:r>
            <a:endParaRPr lang="ja-JP" altLang="ja-JP" dirty="0"/>
          </a:p>
        </p:txBody>
      </p:sp>
      <p:sp>
        <p:nvSpPr>
          <p:cNvPr id="9" name="正方形/長方形 8"/>
          <p:cNvSpPr/>
          <p:nvPr/>
        </p:nvSpPr>
        <p:spPr>
          <a:xfrm>
            <a:off x="1403648" y="1484784"/>
            <a:ext cx="7416824" cy="369332"/>
          </a:xfrm>
          <a:prstGeom prst="rect">
            <a:avLst/>
          </a:prstGeom>
        </p:spPr>
        <p:txBody>
          <a:bodyPr wrap="square">
            <a:spAutoFit/>
          </a:bodyPr>
          <a:lstStyle/>
          <a:p>
            <a:r>
              <a:rPr lang="ja-JP" altLang="en-US" dirty="0" smtClean="0"/>
              <a:t>（Ｄ区間）植生の撤去、浮き・クラック　</a:t>
            </a:r>
            <a:endParaRPr lang="ja-JP" altLang="ja-JP" dirty="0"/>
          </a:p>
        </p:txBody>
      </p:sp>
      <p:sp>
        <p:nvSpPr>
          <p:cNvPr id="10" name="右矢印 9"/>
          <p:cNvSpPr/>
          <p:nvPr/>
        </p:nvSpPr>
        <p:spPr>
          <a:xfrm>
            <a:off x="4211960" y="3573016"/>
            <a:ext cx="43204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332" y="1916832"/>
            <a:ext cx="2763812" cy="3704054"/>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円/楕円 23"/>
          <p:cNvSpPr/>
          <p:nvPr/>
        </p:nvSpPr>
        <p:spPr>
          <a:xfrm rot="19755542">
            <a:off x="1901709" y="2452800"/>
            <a:ext cx="1363490" cy="32339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rotWithShape="1">
          <a:blip r:embed="rId3" cstate="print">
            <a:extLst>
              <a:ext uri="{28A0092B-C50C-407E-A947-70E740481C1C}">
                <a14:useLocalDpi xmlns:a14="http://schemas.microsoft.com/office/drawing/2010/main" val="0"/>
              </a:ext>
            </a:extLst>
          </a:blip>
          <a:srcRect l="44142" t="11880" r="28227" b="18343"/>
          <a:stretch/>
        </p:blipFill>
        <p:spPr>
          <a:xfrm>
            <a:off x="5292081" y="1838277"/>
            <a:ext cx="2664296" cy="3784511"/>
          </a:xfrm>
          <a:prstGeom prst="rect">
            <a:avLst/>
          </a:prstGeom>
          <a:ln w="12700">
            <a:solidFill>
              <a:schemeClr val="bg1"/>
            </a:solidFill>
          </a:ln>
        </p:spPr>
      </p:pic>
      <p:sp>
        <p:nvSpPr>
          <p:cNvPr id="26" name="円/楕円 25"/>
          <p:cNvSpPr/>
          <p:nvPr/>
        </p:nvSpPr>
        <p:spPr>
          <a:xfrm rot="19755542">
            <a:off x="6035583" y="1977798"/>
            <a:ext cx="1177289" cy="255790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785166" y="5661248"/>
            <a:ext cx="4088593" cy="584775"/>
          </a:xfrm>
          <a:prstGeom prst="rect">
            <a:avLst/>
          </a:prstGeom>
          <a:solidFill>
            <a:schemeClr val="bg1"/>
          </a:solidFill>
          <a:ln>
            <a:solidFill>
              <a:schemeClr val="tx1"/>
            </a:solidFill>
            <a:prstDash val="solid"/>
          </a:ln>
        </p:spPr>
        <p:txBody>
          <a:bodyPr wrap="square" rtlCol="0">
            <a:spAutoFit/>
          </a:bodyPr>
          <a:lstStyle/>
          <a:p>
            <a:r>
              <a:rPr lang="ja-JP" altLang="en-US" sz="16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定期的な目視点検に</a:t>
            </a:r>
            <a:r>
              <a:rPr lang="ja-JP" altLang="en-US" sz="16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より、浮き・クラックの変状を経過観察</a:t>
            </a:r>
            <a:endParaRPr lang="en-US" altLang="ja-JP" sz="16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010268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22</a:t>
            </a:fld>
            <a:endParaRPr kumimoji="1" lang="ja-JP" altLang="en-US"/>
          </a:p>
        </p:txBody>
      </p:sp>
      <p:sp>
        <p:nvSpPr>
          <p:cNvPr id="5"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a:t>
            </a:r>
            <a:r>
              <a:rPr lang="ja-JP" altLang="en-US" sz="2700" dirty="0">
                <a:latin typeface="HGSｺﾞｼｯｸM" panose="020B0600000000000000" pitchFamily="50" charset="-128"/>
                <a:ea typeface="HGSｺﾞｼｯｸM" panose="020B0600000000000000" pitchFamily="50" charset="-128"/>
              </a:rPr>
              <a:t>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1187624" y="1159074"/>
            <a:ext cx="7416824" cy="369332"/>
          </a:xfrm>
          <a:prstGeom prst="rect">
            <a:avLst/>
          </a:prstGeom>
        </p:spPr>
        <p:txBody>
          <a:bodyPr wrap="square">
            <a:spAutoFit/>
          </a:bodyPr>
          <a:lstStyle/>
          <a:p>
            <a:r>
              <a:rPr lang="ja-JP" altLang="en-US" dirty="0" smtClean="0"/>
              <a:t>８</a:t>
            </a:r>
            <a:r>
              <a:rPr lang="ja-JP" altLang="ja-JP" dirty="0" smtClean="0"/>
              <a:t>．</a:t>
            </a:r>
            <a:r>
              <a:rPr lang="ja-JP" altLang="en-US" dirty="0" smtClean="0"/>
              <a:t>追加対策の実施状況</a:t>
            </a:r>
            <a:endParaRPr lang="ja-JP" altLang="ja-JP" dirty="0"/>
          </a:p>
        </p:txBody>
      </p:sp>
      <p:sp>
        <p:nvSpPr>
          <p:cNvPr id="9" name="正方形/長方形 8"/>
          <p:cNvSpPr/>
          <p:nvPr/>
        </p:nvSpPr>
        <p:spPr>
          <a:xfrm>
            <a:off x="1403648" y="1484784"/>
            <a:ext cx="7416824" cy="369332"/>
          </a:xfrm>
          <a:prstGeom prst="rect">
            <a:avLst/>
          </a:prstGeom>
        </p:spPr>
        <p:txBody>
          <a:bodyPr wrap="square">
            <a:spAutoFit/>
          </a:bodyPr>
          <a:lstStyle/>
          <a:p>
            <a:r>
              <a:rPr lang="ja-JP" altLang="en-US" dirty="0" smtClean="0"/>
              <a:t>（Ｅ区間）植生の撤去　</a:t>
            </a:r>
            <a:endParaRPr lang="ja-JP" altLang="ja-JP" dirty="0"/>
          </a:p>
        </p:txBody>
      </p:sp>
      <p:sp>
        <p:nvSpPr>
          <p:cNvPr id="10" name="右矢印 9"/>
          <p:cNvSpPr/>
          <p:nvPr/>
        </p:nvSpPr>
        <p:spPr>
          <a:xfrm>
            <a:off x="4211960" y="3573016"/>
            <a:ext cx="43204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04864"/>
            <a:ext cx="3866360" cy="289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図 13"/>
          <p:cNvPicPr>
            <a:picLocks noChangeAspect="1"/>
          </p:cNvPicPr>
          <p:nvPr/>
        </p:nvPicPr>
        <p:blipFill rotWithShape="1">
          <a:blip r:embed="rId3" cstate="print">
            <a:extLst>
              <a:ext uri="{28A0092B-C50C-407E-A947-70E740481C1C}">
                <a14:useLocalDpi xmlns:a14="http://schemas.microsoft.com/office/drawing/2010/main" val="0"/>
              </a:ext>
            </a:extLst>
          </a:blip>
          <a:srcRect l="7987" r="12031"/>
          <a:stretch/>
        </p:blipFill>
        <p:spPr>
          <a:xfrm>
            <a:off x="4785166" y="2217203"/>
            <a:ext cx="4135272" cy="2908244"/>
          </a:xfrm>
          <a:prstGeom prst="rect">
            <a:avLst/>
          </a:prstGeom>
        </p:spPr>
      </p:pic>
      <p:sp>
        <p:nvSpPr>
          <p:cNvPr id="15" name="円/楕円 14"/>
          <p:cNvSpPr/>
          <p:nvPr/>
        </p:nvSpPr>
        <p:spPr>
          <a:xfrm rot="14952511">
            <a:off x="1458399" y="1279626"/>
            <a:ext cx="1415247" cy="35108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rot="16017438">
            <a:off x="6816612" y="1882326"/>
            <a:ext cx="1090962" cy="35108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89103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23</a:t>
            </a:fld>
            <a:endParaRPr kumimoji="1" lang="ja-JP" altLang="en-US"/>
          </a:p>
        </p:txBody>
      </p:sp>
      <p:sp>
        <p:nvSpPr>
          <p:cNvPr id="5"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a:t>
            </a:r>
            <a:r>
              <a:rPr lang="ja-JP" altLang="en-US" sz="2700" dirty="0">
                <a:latin typeface="HGSｺﾞｼｯｸM" panose="020B0600000000000000" pitchFamily="50" charset="-128"/>
                <a:ea typeface="HGSｺﾞｼｯｸM" panose="020B0600000000000000" pitchFamily="50" charset="-128"/>
              </a:rPr>
              <a:t>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1187624" y="1159074"/>
            <a:ext cx="7416824" cy="369332"/>
          </a:xfrm>
          <a:prstGeom prst="rect">
            <a:avLst/>
          </a:prstGeom>
        </p:spPr>
        <p:txBody>
          <a:bodyPr wrap="square">
            <a:spAutoFit/>
          </a:bodyPr>
          <a:lstStyle/>
          <a:p>
            <a:r>
              <a:rPr lang="ja-JP" altLang="en-US" dirty="0" smtClean="0"/>
              <a:t>８</a:t>
            </a:r>
            <a:r>
              <a:rPr lang="ja-JP" altLang="ja-JP" dirty="0" smtClean="0"/>
              <a:t>．</a:t>
            </a:r>
            <a:r>
              <a:rPr lang="ja-JP" altLang="en-US" dirty="0" smtClean="0"/>
              <a:t>追加対策の実施状況</a:t>
            </a:r>
            <a:endParaRPr lang="ja-JP" altLang="ja-JP" dirty="0"/>
          </a:p>
        </p:txBody>
      </p:sp>
      <p:sp>
        <p:nvSpPr>
          <p:cNvPr id="9" name="正方形/長方形 8"/>
          <p:cNvSpPr/>
          <p:nvPr/>
        </p:nvSpPr>
        <p:spPr>
          <a:xfrm>
            <a:off x="1403648" y="1484784"/>
            <a:ext cx="7416824" cy="369332"/>
          </a:xfrm>
          <a:prstGeom prst="rect">
            <a:avLst/>
          </a:prstGeom>
        </p:spPr>
        <p:txBody>
          <a:bodyPr wrap="square">
            <a:spAutoFit/>
          </a:bodyPr>
          <a:lstStyle/>
          <a:p>
            <a:r>
              <a:rPr lang="ja-JP" altLang="en-US" dirty="0" smtClean="0"/>
              <a:t>（Ｆ区間）植生の撤去、クラック　</a:t>
            </a:r>
            <a:endParaRPr lang="ja-JP" altLang="ja-JP" dirty="0"/>
          </a:p>
        </p:txBody>
      </p:sp>
      <p:sp>
        <p:nvSpPr>
          <p:cNvPr id="10" name="右矢印 9"/>
          <p:cNvSpPr/>
          <p:nvPr/>
        </p:nvSpPr>
        <p:spPr>
          <a:xfrm>
            <a:off x="4211960" y="3573016"/>
            <a:ext cx="43204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49" y="2369230"/>
            <a:ext cx="3878221" cy="291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図 15"/>
          <p:cNvPicPr>
            <a:picLocks noChangeAspect="1"/>
          </p:cNvPicPr>
          <p:nvPr/>
        </p:nvPicPr>
        <p:blipFill rotWithShape="1">
          <a:blip r:embed="rId3" cstate="print">
            <a:extLst>
              <a:ext uri="{28A0092B-C50C-407E-A947-70E740481C1C}">
                <a14:useLocalDpi xmlns:a14="http://schemas.microsoft.com/office/drawing/2010/main" val="0"/>
              </a:ext>
            </a:extLst>
          </a:blip>
          <a:srcRect r="18801"/>
          <a:stretch/>
        </p:blipFill>
        <p:spPr>
          <a:xfrm>
            <a:off x="4733961" y="2334039"/>
            <a:ext cx="4253870" cy="2946818"/>
          </a:xfrm>
          <a:prstGeom prst="rect">
            <a:avLst/>
          </a:prstGeom>
        </p:spPr>
      </p:pic>
      <p:sp>
        <p:nvSpPr>
          <p:cNvPr id="18" name="テキスト ボックス 17"/>
          <p:cNvSpPr txBox="1"/>
          <p:nvPr/>
        </p:nvSpPr>
        <p:spPr>
          <a:xfrm>
            <a:off x="4785166" y="5661248"/>
            <a:ext cx="4088593" cy="584775"/>
          </a:xfrm>
          <a:prstGeom prst="rect">
            <a:avLst/>
          </a:prstGeom>
          <a:solidFill>
            <a:schemeClr val="bg1"/>
          </a:solidFill>
          <a:ln>
            <a:solidFill>
              <a:schemeClr val="tx1"/>
            </a:solidFill>
            <a:prstDash val="solid"/>
          </a:ln>
        </p:spPr>
        <p:txBody>
          <a:bodyPr wrap="square" rtlCol="0">
            <a:spAutoFit/>
          </a:bodyPr>
          <a:lstStyle/>
          <a:p>
            <a:r>
              <a:rPr lang="ja-JP" altLang="en-US" sz="16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定期的な目視点検に</a:t>
            </a:r>
            <a:r>
              <a:rPr lang="ja-JP" altLang="en-US" sz="16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より</a:t>
            </a:r>
            <a:r>
              <a:rPr lang="ja-JP" altLang="en-US" sz="16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、クラック</a:t>
            </a:r>
            <a:r>
              <a:rPr lang="ja-JP" altLang="en-US" sz="16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の変状を経過観察</a:t>
            </a:r>
            <a:endParaRPr lang="en-US" altLang="ja-JP" sz="16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9" name="円/楕円 18"/>
          <p:cNvSpPr/>
          <p:nvPr/>
        </p:nvSpPr>
        <p:spPr>
          <a:xfrm rot="2898504">
            <a:off x="2209042" y="3073624"/>
            <a:ext cx="1819323" cy="214431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rot="15674424">
            <a:off x="900361" y="3571312"/>
            <a:ext cx="545481" cy="148943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rot="15674424">
            <a:off x="5148832" y="3401066"/>
            <a:ext cx="545481" cy="148943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rot="1058156">
            <a:off x="6741900" y="2267734"/>
            <a:ext cx="1883172" cy="33355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1913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24</a:t>
            </a:fld>
            <a:endParaRPr kumimoji="1" lang="ja-JP" altLang="en-US"/>
          </a:p>
        </p:txBody>
      </p:sp>
      <p:sp>
        <p:nvSpPr>
          <p:cNvPr id="5" name="正方形/長方形 4"/>
          <p:cNvSpPr/>
          <p:nvPr/>
        </p:nvSpPr>
        <p:spPr>
          <a:xfrm>
            <a:off x="1187624" y="1268760"/>
            <a:ext cx="7416824" cy="5078313"/>
          </a:xfrm>
          <a:prstGeom prst="rect">
            <a:avLst/>
          </a:prstGeom>
        </p:spPr>
        <p:txBody>
          <a:bodyPr wrap="square">
            <a:spAutoFit/>
          </a:bodyPr>
          <a:lstStyle/>
          <a:p>
            <a:r>
              <a:rPr lang="ja-JP" altLang="ja-JP" dirty="0"/>
              <a:t>１</a:t>
            </a:r>
            <a:r>
              <a:rPr lang="ja-JP" altLang="ja-JP" dirty="0" smtClean="0"/>
              <a:t>．異常</a:t>
            </a:r>
            <a:r>
              <a:rPr lang="ja-JP" altLang="ja-JP" dirty="0"/>
              <a:t>気象時通行規制区間の</a:t>
            </a:r>
            <a:r>
              <a:rPr lang="ja-JP" altLang="ja-JP" dirty="0" smtClean="0"/>
              <a:t>概要</a:t>
            </a:r>
          </a:p>
          <a:p>
            <a:r>
              <a:rPr lang="ja-JP" altLang="ja-JP" dirty="0" smtClean="0"/>
              <a:t>　　</a:t>
            </a:r>
            <a:r>
              <a:rPr lang="ja-JP" altLang="en-US" dirty="0"/>
              <a:t>○路線名	：　</a:t>
            </a:r>
            <a:r>
              <a:rPr lang="ja-JP" altLang="en-US" dirty="0" smtClean="0"/>
              <a:t>主要地方道　岸和田牛滝山貝塚線</a:t>
            </a:r>
            <a:endParaRPr lang="ja-JP" altLang="en-US" dirty="0"/>
          </a:p>
          <a:p>
            <a:r>
              <a:rPr lang="ja-JP" altLang="en-US" dirty="0"/>
              <a:t>　　○対象区間	：　内畑</a:t>
            </a:r>
            <a:r>
              <a:rPr lang="ja-JP" altLang="en-US" dirty="0" smtClean="0"/>
              <a:t>町～大沢町（</a:t>
            </a:r>
            <a:r>
              <a:rPr lang="ja-JP" altLang="en-US" dirty="0"/>
              <a:t>延長</a:t>
            </a:r>
            <a:r>
              <a:rPr lang="en-US" altLang="ja-JP" dirty="0" smtClean="0"/>
              <a:t>1.5km</a:t>
            </a:r>
            <a:r>
              <a:rPr lang="ja-JP" altLang="en-US" dirty="0"/>
              <a:t>）</a:t>
            </a:r>
          </a:p>
          <a:p>
            <a:r>
              <a:rPr lang="ja-JP" altLang="en-US" dirty="0"/>
              <a:t>　　○交通量	：　</a:t>
            </a:r>
            <a:r>
              <a:rPr lang="en-US" altLang="ja-JP" dirty="0" smtClean="0"/>
              <a:t>1,226</a:t>
            </a:r>
            <a:r>
              <a:rPr lang="ja-JP" altLang="en-US" dirty="0" smtClean="0"/>
              <a:t>台</a:t>
            </a:r>
            <a:r>
              <a:rPr lang="en-US" altLang="ja-JP" dirty="0"/>
              <a:t>/24h</a:t>
            </a:r>
            <a:r>
              <a:rPr lang="ja-JP" altLang="en-US" dirty="0"/>
              <a:t>（出典：平成</a:t>
            </a:r>
            <a:r>
              <a:rPr lang="en-US" altLang="ja-JP" dirty="0"/>
              <a:t>22</a:t>
            </a:r>
            <a:r>
              <a:rPr lang="ja-JP" altLang="en-US" dirty="0"/>
              <a:t>年度道路交通センサス）</a:t>
            </a:r>
          </a:p>
          <a:p>
            <a:r>
              <a:rPr lang="ja-JP" altLang="en-US" dirty="0"/>
              <a:t>　　○規制基準	：　通行止め連続雨量</a:t>
            </a:r>
            <a:r>
              <a:rPr lang="en-US" altLang="ja-JP" dirty="0" smtClean="0"/>
              <a:t>150mm</a:t>
            </a:r>
            <a:r>
              <a:rPr lang="ja-JP" altLang="en-US" dirty="0"/>
              <a:t>（通行</a:t>
            </a:r>
            <a:r>
              <a:rPr lang="ja-JP" altLang="en-US" dirty="0" smtClean="0"/>
              <a:t>注意</a:t>
            </a:r>
            <a:r>
              <a:rPr lang="en-US" altLang="ja-JP" dirty="0" smtClean="0"/>
              <a:t>100mm</a:t>
            </a:r>
            <a:r>
              <a:rPr lang="ja-JP" altLang="en-US" dirty="0"/>
              <a:t>）</a:t>
            </a:r>
          </a:p>
          <a:p>
            <a:r>
              <a:rPr lang="ja-JP" altLang="en-US" dirty="0"/>
              <a:t>　　○指定年度	：　昭和</a:t>
            </a:r>
            <a:r>
              <a:rPr lang="en-US" altLang="ja-JP" dirty="0"/>
              <a:t>47</a:t>
            </a:r>
            <a:r>
              <a:rPr lang="ja-JP" altLang="en-US" dirty="0"/>
              <a:t>年度</a:t>
            </a:r>
          </a:p>
          <a:p>
            <a:r>
              <a:rPr lang="en-US" altLang="ja-JP" dirty="0"/>
              <a:t>  </a:t>
            </a:r>
            <a:endParaRPr lang="ja-JP" altLang="ja-JP" dirty="0"/>
          </a:p>
          <a:p>
            <a:r>
              <a:rPr lang="ja-JP" altLang="ja-JP" dirty="0"/>
              <a:t>２</a:t>
            </a:r>
            <a:r>
              <a:rPr lang="ja-JP" altLang="ja-JP" dirty="0" smtClean="0"/>
              <a:t>．</a:t>
            </a:r>
            <a:r>
              <a:rPr lang="ja-JP" altLang="ja-JP" dirty="0"/>
              <a:t>過去の雨量履歴及び災害履歴</a:t>
            </a:r>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smtClean="0"/>
          </a:p>
          <a:p>
            <a:r>
              <a:rPr lang="ja-JP" altLang="en-US" dirty="0" smtClean="0"/>
              <a:t>３</a:t>
            </a:r>
            <a:r>
              <a:rPr lang="ja-JP" altLang="ja-JP" dirty="0" smtClean="0"/>
              <a:t>．</a:t>
            </a:r>
            <a:r>
              <a:rPr lang="ja-JP" altLang="ja-JP" dirty="0"/>
              <a:t>過去の最大雨量と基準の見直し</a:t>
            </a:r>
            <a:endParaRPr lang="en-US" altLang="ja-JP" dirty="0" smtClean="0"/>
          </a:p>
          <a:p>
            <a:endParaRPr lang="en-US" altLang="ja-JP" dirty="0"/>
          </a:p>
          <a:p>
            <a:endParaRPr lang="en-US" altLang="ja-JP" dirty="0" smtClean="0"/>
          </a:p>
          <a:p>
            <a:endParaRPr lang="ja-JP" altLang="ja-JP" dirty="0"/>
          </a:p>
        </p:txBody>
      </p:sp>
      <p:graphicFrame>
        <p:nvGraphicFramePr>
          <p:cNvPr id="2" name="表 1"/>
          <p:cNvGraphicFramePr>
            <a:graphicFrameLocks noGrp="1"/>
          </p:cNvGraphicFramePr>
          <p:nvPr>
            <p:extLst>
              <p:ext uri="{D42A27DB-BD31-4B8C-83A1-F6EECF244321}">
                <p14:modId xmlns:p14="http://schemas.microsoft.com/office/powerpoint/2010/main" val="652237913"/>
              </p:ext>
            </p:extLst>
          </p:nvPr>
        </p:nvGraphicFramePr>
        <p:xfrm>
          <a:off x="1547664" y="3514656"/>
          <a:ext cx="6912768" cy="1097280"/>
        </p:xfrm>
        <a:graphic>
          <a:graphicData uri="http://schemas.openxmlformats.org/drawingml/2006/table">
            <a:tbl>
              <a:tblPr firstRow="1" firstCol="1" bandRow="1">
                <a:tableStyleId>{5C22544A-7EE6-4342-B048-85BDC9FD1C3A}</a:tableStyleId>
              </a:tblPr>
              <a:tblGrid>
                <a:gridCol w="2304256"/>
                <a:gridCol w="2304256"/>
                <a:gridCol w="2304256"/>
              </a:tblGrid>
              <a:tr h="270686">
                <a:tc>
                  <a:txBody>
                    <a:bodyPr/>
                    <a:lstStyle/>
                    <a:p>
                      <a:pPr algn="ctr">
                        <a:spcAft>
                          <a:spcPts val="0"/>
                        </a:spcAft>
                      </a:pPr>
                      <a:r>
                        <a:rPr lang="ja-JP" sz="1800" kern="100" dirty="0">
                          <a:effectLst/>
                        </a:rPr>
                        <a:t>降雨日時</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sz="1800" kern="100" dirty="0">
                          <a:effectLst/>
                        </a:rPr>
                        <a:t>連続雨量</a:t>
                      </a:r>
                      <a:r>
                        <a:rPr lang="ja-JP" sz="1800" kern="100" dirty="0" smtClean="0">
                          <a:effectLst/>
                        </a:rPr>
                        <a:t>（</a:t>
                      </a:r>
                      <a:r>
                        <a:rPr lang="ja-JP" altLang="en-US" sz="1800" kern="100" dirty="0" smtClean="0">
                          <a:effectLst/>
                        </a:rPr>
                        <a:t>大沢町</a:t>
                      </a:r>
                      <a:r>
                        <a:rPr lang="ja-JP" sz="1800" kern="100" dirty="0" smtClean="0">
                          <a:effectLst/>
                        </a:rPr>
                        <a:t>）</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sz="1800" kern="100" dirty="0">
                          <a:effectLst/>
                        </a:rPr>
                        <a:t>災害履歴</a:t>
                      </a:r>
                      <a:endParaRPr lang="ja-JP" sz="1800" kern="100" dirty="0">
                        <a:effectLst/>
                        <a:latin typeface="Century"/>
                        <a:ea typeface="ＭＳ 明朝"/>
                        <a:cs typeface="Times New Roman"/>
                      </a:endParaRPr>
                    </a:p>
                  </a:txBody>
                  <a:tcPr marL="68580" marR="68580" marT="0" marB="0"/>
                </a:tc>
              </a:tr>
              <a:tr h="258181">
                <a:tc>
                  <a:txBody>
                    <a:bodyPr/>
                    <a:lstStyle/>
                    <a:p>
                      <a:pPr algn="ctr">
                        <a:spcAft>
                          <a:spcPts val="0"/>
                        </a:spcAft>
                      </a:pPr>
                      <a:r>
                        <a:rPr lang="en-US" sz="1800" kern="100" dirty="0" smtClean="0">
                          <a:effectLst/>
                        </a:rPr>
                        <a:t>H25.9.15</a:t>
                      </a:r>
                      <a:r>
                        <a:rPr lang="ja-JP" sz="1800" kern="100" dirty="0" smtClean="0">
                          <a:effectLst/>
                        </a:rPr>
                        <a:t>～</a:t>
                      </a:r>
                      <a:r>
                        <a:rPr lang="en-US" sz="1800" kern="100" dirty="0" smtClean="0">
                          <a:effectLst/>
                        </a:rPr>
                        <a:t>16</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en-US" altLang="ja-JP" sz="1800" kern="100" dirty="0" smtClean="0">
                          <a:effectLst/>
                        </a:rPr>
                        <a:t>277</a:t>
                      </a:r>
                      <a:r>
                        <a:rPr lang="en-US" sz="1800" kern="100" dirty="0" smtClean="0">
                          <a:effectLst/>
                        </a:rPr>
                        <a:t>mm</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sz="1800" kern="100" dirty="0">
                          <a:effectLst/>
                        </a:rPr>
                        <a:t>災害なし</a:t>
                      </a:r>
                      <a:endParaRPr lang="ja-JP" sz="1800" kern="100" dirty="0">
                        <a:effectLst/>
                        <a:latin typeface="Century"/>
                        <a:ea typeface="ＭＳ 明朝"/>
                        <a:cs typeface="Times New Roman"/>
                      </a:endParaRPr>
                    </a:p>
                  </a:txBody>
                  <a:tcPr marL="68580" marR="68580" marT="0" marB="0"/>
                </a:tc>
              </a:tr>
              <a:tr h="258181">
                <a:tc>
                  <a:txBody>
                    <a:bodyPr/>
                    <a:lstStyle/>
                    <a:p>
                      <a:pPr algn="ctr">
                        <a:spcAft>
                          <a:spcPts val="0"/>
                        </a:spcAft>
                      </a:pPr>
                      <a:r>
                        <a:rPr lang="en-US" sz="1800" kern="100" dirty="0" smtClean="0">
                          <a:effectLst/>
                        </a:rPr>
                        <a:t>H2</a:t>
                      </a:r>
                      <a:r>
                        <a:rPr lang="en-US" altLang="ja-JP" sz="1800" kern="100" dirty="0" smtClean="0">
                          <a:effectLst/>
                        </a:rPr>
                        <a:t>6.8.8</a:t>
                      </a:r>
                      <a:r>
                        <a:rPr lang="ja-JP" sz="1800" kern="100" dirty="0" smtClean="0">
                          <a:effectLst/>
                        </a:rPr>
                        <a:t>～</a:t>
                      </a:r>
                      <a:r>
                        <a:rPr lang="en-US" altLang="ja-JP" sz="1800" kern="100" dirty="0" smtClean="0">
                          <a:effectLst/>
                        </a:rPr>
                        <a:t>9</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en-US" sz="1800" kern="100" dirty="0" smtClean="0">
                          <a:effectLst/>
                        </a:rPr>
                        <a:t>1</a:t>
                      </a:r>
                      <a:r>
                        <a:rPr lang="en-US" altLang="ja-JP" sz="1800" kern="100" dirty="0" smtClean="0">
                          <a:effectLst/>
                        </a:rPr>
                        <a:t>72</a:t>
                      </a:r>
                      <a:r>
                        <a:rPr lang="en-US" sz="1800" kern="100" dirty="0" smtClean="0">
                          <a:effectLst/>
                        </a:rPr>
                        <a:t>mm</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altLang="ja-JP" sz="1800" kern="100" dirty="0" smtClean="0">
                          <a:effectLst/>
                        </a:rPr>
                        <a:t>災害</a:t>
                      </a:r>
                      <a:r>
                        <a:rPr lang="ja-JP" sz="1800" kern="100" dirty="0" smtClean="0">
                          <a:effectLst/>
                        </a:rPr>
                        <a:t>なし</a:t>
                      </a:r>
                      <a:endParaRPr lang="ja-JP" sz="1800" kern="100" dirty="0">
                        <a:effectLst/>
                        <a:latin typeface="Century"/>
                        <a:ea typeface="ＭＳ 明朝"/>
                        <a:cs typeface="Times New Roman"/>
                      </a:endParaRPr>
                    </a:p>
                  </a:txBody>
                  <a:tcPr marL="68580" marR="68580" marT="0" marB="0"/>
                </a:tc>
              </a:tr>
              <a:tr h="258181">
                <a:tc>
                  <a:txBody>
                    <a:bodyPr/>
                    <a:lstStyle/>
                    <a:p>
                      <a:pPr marL="0" algn="ctr" rtl="0" eaLnBrk="1" latinLnBrk="0" hangingPunct="1">
                        <a:spcAft>
                          <a:spcPts val="0"/>
                        </a:spcAft>
                      </a:pPr>
                      <a:r>
                        <a:rPr kumimoji="1" lang="en-US" altLang="ja-JP" sz="1800" b="1" kern="100" dirty="0" smtClean="0">
                          <a:solidFill>
                            <a:schemeClr val="lt1"/>
                          </a:solidFill>
                          <a:effectLst/>
                          <a:latin typeface="+mn-lt"/>
                          <a:ea typeface="+mn-ea"/>
                          <a:cs typeface="+mn-cs"/>
                        </a:rPr>
                        <a:t>H27.7.16~18</a:t>
                      </a:r>
                      <a:endParaRPr kumimoji="1" lang="ja-JP" sz="1800" b="1" kern="100" dirty="0">
                        <a:solidFill>
                          <a:schemeClr val="lt1"/>
                        </a:solidFill>
                        <a:effectLst/>
                        <a:latin typeface="+mn-lt"/>
                        <a:ea typeface="+mn-ea"/>
                        <a:cs typeface="+mn-cs"/>
                      </a:endParaRPr>
                    </a:p>
                  </a:txBody>
                  <a:tcPr marL="68580" marR="68580" marT="0" marB="0"/>
                </a:tc>
                <a:tc>
                  <a:txBody>
                    <a:bodyPr/>
                    <a:lstStyle/>
                    <a:p>
                      <a:pPr algn="ctr">
                        <a:spcAft>
                          <a:spcPts val="0"/>
                        </a:spcAft>
                      </a:pPr>
                      <a:r>
                        <a:rPr lang="en-US" altLang="ja-JP" sz="1800" kern="100" dirty="0" smtClean="0">
                          <a:effectLst/>
                        </a:rPr>
                        <a:t>168mm</a:t>
                      </a:r>
                      <a:endParaRPr lang="ja-JP" alt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altLang="ja-JP" sz="1800" kern="100" dirty="0" smtClean="0">
                          <a:effectLst/>
                        </a:rPr>
                        <a:t>災害なし</a:t>
                      </a:r>
                      <a:endParaRPr lang="ja-JP" altLang="ja-JP" sz="1800" kern="100" dirty="0">
                        <a:effectLst/>
                        <a:latin typeface="Century"/>
                        <a:ea typeface="ＭＳ 明朝"/>
                        <a:cs typeface="Times New Roman"/>
                      </a:endParaRPr>
                    </a:p>
                  </a:txBody>
                  <a:tcPr marL="68580" marR="68580" marT="0" marB="0"/>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34748141"/>
              </p:ext>
            </p:extLst>
          </p:nvPr>
        </p:nvGraphicFramePr>
        <p:xfrm>
          <a:off x="1549107" y="5445224"/>
          <a:ext cx="6911325" cy="548640"/>
        </p:xfrm>
        <a:graphic>
          <a:graphicData uri="http://schemas.openxmlformats.org/drawingml/2006/table">
            <a:tbl>
              <a:tblPr firstRow="1" firstCol="1" bandRow="1">
                <a:tableStyleId>{5C22544A-7EE6-4342-B048-85BDC9FD1C3A}</a:tableStyleId>
              </a:tblPr>
              <a:tblGrid>
                <a:gridCol w="2303775"/>
                <a:gridCol w="2303775"/>
                <a:gridCol w="2303775"/>
              </a:tblGrid>
              <a:tr h="233680">
                <a:tc>
                  <a:txBody>
                    <a:bodyPr/>
                    <a:lstStyle/>
                    <a:p>
                      <a:pPr algn="ctr">
                        <a:spcAft>
                          <a:spcPts val="0"/>
                        </a:spcAft>
                      </a:pPr>
                      <a:r>
                        <a:rPr lang="ja-JP" sz="1800" kern="100" dirty="0">
                          <a:effectLst/>
                        </a:rPr>
                        <a:t>規制実施</a:t>
                      </a:r>
                      <a:r>
                        <a:rPr lang="ja-JP" sz="1800" kern="100" dirty="0" smtClean="0">
                          <a:effectLst/>
                        </a:rPr>
                        <a:t>日時</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sz="1800" kern="100" dirty="0">
                          <a:effectLst/>
                        </a:rPr>
                        <a:t>経験雨量（連続雨量）</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sz="1800" kern="100" dirty="0">
                          <a:effectLst/>
                        </a:rPr>
                        <a:t>見直し基準雨量</a:t>
                      </a:r>
                      <a:endParaRPr lang="ja-JP" sz="1800" kern="100" dirty="0">
                        <a:effectLst/>
                        <a:latin typeface="Century"/>
                        <a:ea typeface="ＭＳ 明朝"/>
                        <a:cs typeface="Times New Roman"/>
                      </a:endParaRPr>
                    </a:p>
                  </a:txBody>
                  <a:tcPr marL="68580" marR="68580" marT="0" marB="0"/>
                </a:tc>
              </a:tr>
              <a:tr h="222885">
                <a:tc>
                  <a:txBody>
                    <a:bodyPr/>
                    <a:lstStyle/>
                    <a:p>
                      <a:pPr algn="ctr">
                        <a:spcAft>
                          <a:spcPts val="0"/>
                        </a:spcAft>
                      </a:pPr>
                      <a:r>
                        <a:rPr lang="en-US" sz="1800" kern="100" dirty="0" smtClean="0">
                          <a:effectLst/>
                        </a:rPr>
                        <a:t>H25.9.</a:t>
                      </a:r>
                      <a:r>
                        <a:rPr lang="en-US" altLang="ja-JP" sz="1800" kern="100" dirty="0" smtClean="0">
                          <a:effectLst/>
                        </a:rPr>
                        <a:t>15</a:t>
                      </a:r>
                      <a:r>
                        <a:rPr lang="ja-JP" altLang="en-US" sz="1800" kern="100" dirty="0" smtClean="0">
                          <a:effectLst/>
                        </a:rPr>
                        <a:t>～</a:t>
                      </a:r>
                      <a:r>
                        <a:rPr lang="en-US" sz="1800" kern="100" dirty="0" smtClean="0">
                          <a:effectLst/>
                        </a:rPr>
                        <a:t>16</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en-US" altLang="ja-JP" sz="1800" kern="100" dirty="0" smtClean="0">
                          <a:effectLst/>
                        </a:rPr>
                        <a:t>277</a:t>
                      </a:r>
                      <a:r>
                        <a:rPr lang="en-US" sz="1800" kern="100" dirty="0" smtClean="0">
                          <a:effectLst/>
                        </a:rPr>
                        <a:t>mm</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en-US" altLang="ja-JP" sz="1800" kern="100" dirty="0" smtClean="0">
                          <a:effectLst/>
                        </a:rPr>
                        <a:t>210</a:t>
                      </a:r>
                      <a:r>
                        <a:rPr lang="en-US" sz="1800" kern="100" dirty="0" smtClean="0">
                          <a:effectLst/>
                        </a:rPr>
                        <a:t>mm</a:t>
                      </a:r>
                      <a:endParaRPr lang="ja-JP" sz="1800" kern="100" dirty="0">
                        <a:effectLst/>
                        <a:latin typeface="Century"/>
                        <a:ea typeface="ＭＳ 明朝"/>
                        <a:cs typeface="Times New Roman"/>
                      </a:endParaRPr>
                    </a:p>
                  </a:txBody>
                  <a:tcPr marL="68580" marR="68580" marT="0" marB="0" anchor="ctr"/>
                </a:tc>
              </a:tr>
            </a:tbl>
          </a:graphicData>
        </a:graphic>
      </p:graphicFrame>
      <p:sp>
        <p:nvSpPr>
          <p:cNvPr id="9" name="正方形/長方形 8"/>
          <p:cNvSpPr/>
          <p:nvPr/>
        </p:nvSpPr>
        <p:spPr>
          <a:xfrm>
            <a:off x="1547664" y="5949280"/>
            <a:ext cx="7344308" cy="338554"/>
          </a:xfrm>
          <a:prstGeom prst="rect">
            <a:avLst/>
          </a:prstGeom>
        </p:spPr>
        <p:txBody>
          <a:bodyPr wrap="square">
            <a:spAutoFit/>
          </a:bodyPr>
          <a:lstStyle/>
          <a:p>
            <a:r>
              <a:rPr lang="ja-JP" altLang="ja-JP" sz="1600" dirty="0"/>
              <a:t>※雨量観測所　</a:t>
            </a:r>
            <a:r>
              <a:rPr lang="ja-JP" altLang="en-US" sz="1600" dirty="0" smtClean="0"/>
              <a:t>大沢町（</a:t>
            </a:r>
            <a:r>
              <a:rPr lang="ja-JP" altLang="en-US" sz="1600" dirty="0"/>
              <a:t>観測所からの距離　</a:t>
            </a:r>
            <a:r>
              <a:rPr lang="en-US" altLang="ja-JP" sz="1600" dirty="0" smtClean="0"/>
              <a:t>1.2</a:t>
            </a:r>
            <a:r>
              <a:rPr lang="ja-JP" altLang="en-US" sz="1600" dirty="0" smtClean="0"/>
              <a:t>ｋｍ</a:t>
            </a:r>
            <a:r>
              <a:rPr lang="en-US" altLang="ja-JP" sz="1600" dirty="0" smtClean="0"/>
              <a:t>[</a:t>
            </a:r>
            <a:r>
              <a:rPr lang="ja-JP" altLang="en-US" sz="1600" dirty="0"/>
              <a:t>最長</a:t>
            </a:r>
            <a:r>
              <a:rPr lang="en-US" altLang="ja-JP" sz="1600" dirty="0" smtClean="0"/>
              <a:t>1.5km</a:t>
            </a:r>
            <a:r>
              <a:rPr lang="ja-JP" altLang="en-US" sz="1600" dirty="0" err="1" smtClean="0"/>
              <a:t>、</a:t>
            </a:r>
            <a:r>
              <a:rPr lang="ja-JP" altLang="en-US" sz="1600" dirty="0" smtClean="0"/>
              <a:t>最短</a:t>
            </a:r>
            <a:r>
              <a:rPr lang="en-US" altLang="ja-JP" sz="1600" dirty="0" smtClean="0"/>
              <a:t>0.9km</a:t>
            </a:r>
            <a:r>
              <a:rPr lang="en-US" altLang="ja-JP" sz="1600" dirty="0"/>
              <a:t>]</a:t>
            </a:r>
            <a:r>
              <a:rPr lang="ja-JP" altLang="en-US" sz="1600" dirty="0"/>
              <a:t>）</a:t>
            </a:r>
            <a:endParaRPr lang="ja-JP" altLang="ja-JP" sz="1600" dirty="0"/>
          </a:p>
        </p:txBody>
      </p:sp>
      <p:sp>
        <p:nvSpPr>
          <p:cNvPr id="12" name="正方形/長方形 11"/>
          <p:cNvSpPr/>
          <p:nvPr/>
        </p:nvSpPr>
        <p:spPr>
          <a:xfrm>
            <a:off x="1547664" y="4581128"/>
            <a:ext cx="7344308" cy="338554"/>
          </a:xfrm>
          <a:prstGeom prst="rect">
            <a:avLst/>
          </a:prstGeom>
        </p:spPr>
        <p:txBody>
          <a:bodyPr wrap="square">
            <a:spAutoFit/>
          </a:bodyPr>
          <a:lstStyle/>
          <a:p>
            <a:r>
              <a:rPr lang="ja-JP" altLang="ja-JP" sz="1600" dirty="0" smtClean="0"/>
              <a:t>※</a:t>
            </a:r>
            <a:r>
              <a:rPr lang="ja-JP" altLang="en-US" sz="1600" dirty="0" smtClean="0"/>
              <a:t>規制基準雨量以下の降雨でも災害履歴なし</a:t>
            </a:r>
            <a:endParaRPr lang="ja-JP" altLang="ja-JP" sz="1600" dirty="0"/>
          </a:p>
        </p:txBody>
      </p:sp>
      <p:sp>
        <p:nvSpPr>
          <p:cNvPr id="13"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４）現地確認結果（岸和田牛滝山貝塚線）</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293443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25</a:t>
            </a:fld>
            <a:endParaRPr kumimoji="1" lang="ja-JP" altLang="en-US"/>
          </a:p>
        </p:txBody>
      </p:sp>
      <p:sp>
        <p:nvSpPr>
          <p:cNvPr id="5" name="正方形/長方形 4"/>
          <p:cNvSpPr/>
          <p:nvPr/>
        </p:nvSpPr>
        <p:spPr>
          <a:xfrm>
            <a:off x="1187624" y="1124744"/>
            <a:ext cx="7416824" cy="369332"/>
          </a:xfrm>
          <a:prstGeom prst="rect">
            <a:avLst/>
          </a:prstGeom>
        </p:spPr>
        <p:txBody>
          <a:bodyPr wrap="square">
            <a:spAutoFit/>
          </a:bodyPr>
          <a:lstStyle/>
          <a:p>
            <a:r>
              <a:rPr lang="ja-JP" altLang="en-US" dirty="0" smtClean="0"/>
              <a:t>４</a:t>
            </a:r>
            <a:r>
              <a:rPr lang="ja-JP" altLang="ja-JP" dirty="0" smtClean="0"/>
              <a:t>．</a:t>
            </a:r>
            <a:r>
              <a:rPr lang="ja-JP" altLang="en-US" dirty="0" smtClean="0"/>
              <a:t>路線図</a:t>
            </a:r>
            <a:endParaRPr lang="ja-JP" altLang="ja-JP"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80358"/>
            <a:ext cx="7401390" cy="452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４）現地確認結果（岸和田牛滝山貝塚線）</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077353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547693" y="268732"/>
            <a:ext cx="4706413" cy="728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26</a:t>
            </a:fld>
            <a:endParaRPr kumimoji="1" lang="ja-JP" altLang="en-US"/>
          </a:p>
        </p:txBody>
      </p:sp>
      <p:sp>
        <p:nvSpPr>
          <p:cNvPr id="5" name="正方形/長方形 4"/>
          <p:cNvSpPr/>
          <p:nvPr/>
        </p:nvSpPr>
        <p:spPr>
          <a:xfrm>
            <a:off x="1187624" y="1124744"/>
            <a:ext cx="7416824" cy="369332"/>
          </a:xfrm>
          <a:prstGeom prst="rect">
            <a:avLst/>
          </a:prstGeom>
        </p:spPr>
        <p:txBody>
          <a:bodyPr wrap="square">
            <a:spAutoFit/>
          </a:bodyPr>
          <a:lstStyle/>
          <a:p>
            <a:r>
              <a:rPr lang="ja-JP" altLang="en-US" dirty="0" smtClean="0"/>
              <a:t>５</a:t>
            </a:r>
            <a:r>
              <a:rPr lang="ja-JP" altLang="ja-JP" dirty="0" smtClean="0"/>
              <a:t>．</a:t>
            </a:r>
            <a:r>
              <a:rPr lang="ja-JP" altLang="en-US" dirty="0" smtClean="0"/>
              <a:t>航空写真</a:t>
            </a:r>
            <a:endParaRPr lang="ja-JP" altLang="ja-JP" dirty="0"/>
          </a:p>
        </p:txBody>
      </p:sp>
      <p:sp>
        <p:nvSpPr>
          <p:cNvPr id="10" name="テキスト ボックス 9"/>
          <p:cNvSpPr txBox="1"/>
          <p:nvPr/>
        </p:nvSpPr>
        <p:spPr>
          <a:xfrm>
            <a:off x="1763688" y="2996952"/>
            <a:ext cx="1826141" cy="338554"/>
          </a:xfrm>
          <a:prstGeom prst="rect">
            <a:avLst/>
          </a:prstGeom>
          <a:solidFill>
            <a:schemeClr val="bg1"/>
          </a:solidFill>
          <a:ln>
            <a:solidFill>
              <a:schemeClr val="tx1"/>
            </a:solidFill>
            <a:prstDash val="solid"/>
          </a:ln>
        </p:spPr>
        <p:txBody>
          <a:bodyPr wrap="none" rtlCol="0">
            <a:spAutoFit/>
          </a:bodyPr>
          <a:lstStyle/>
          <a:p>
            <a:r>
              <a:rPr kumimoji="1"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a:t>
            </a:r>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カルテ対応箇所</a:t>
            </a:r>
          </a:p>
        </p:txBody>
      </p:sp>
      <p:sp>
        <p:nvSpPr>
          <p:cNvPr id="12" name="円/楕円 11"/>
          <p:cNvSpPr/>
          <p:nvPr/>
        </p:nvSpPr>
        <p:spPr>
          <a:xfrm rot="1654296">
            <a:off x="1361180" y="3287258"/>
            <a:ext cx="374856" cy="219615"/>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259632" y="4509120"/>
            <a:ext cx="1826141" cy="338554"/>
          </a:xfrm>
          <a:prstGeom prst="rect">
            <a:avLst/>
          </a:prstGeom>
          <a:solidFill>
            <a:schemeClr val="bg1"/>
          </a:solidFill>
          <a:ln>
            <a:solidFill>
              <a:schemeClr val="tx1"/>
            </a:solidFill>
            <a:prstDash val="solid"/>
          </a:ln>
        </p:spPr>
        <p:txBody>
          <a:bodyPr wrap="none" rtlCol="0">
            <a:spAutoFit/>
          </a:bodyPr>
          <a:lstStyle/>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Ｂカルテ対応箇所</a:t>
            </a:r>
          </a:p>
        </p:txBody>
      </p:sp>
      <p:sp>
        <p:nvSpPr>
          <p:cNvPr id="20" name="円/楕円 19"/>
          <p:cNvSpPr/>
          <p:nvPr/>
        </p:nvSpPr>
        <p:spPr>
          <a:xfrm rot="20860582">
            <a:off x="3008330" y="4191970"/>
            <a:ext cx="258672" cy="220072"/>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249915" y="3594502"/>
            <a:ext cx="1826141" cy="338554"/>
          </a:xfrm>
          <a:prstGeom prst="rect">
            <a:avLst/>
          </a:prstGeom>
          <a:solidFill>
            <a:schemeClr val="bg1"/>
          </a:solidFill>
          <a:ln>
            <a:solidFill>
              <a:schemeClr val="tx1"/>
            </a:solidFill>
            <a:prstDash val="solid"/>
          </a:ln>
        </p:spPr>
        <p:txBody>
          <a:bodyPr wrap="none" rtlCol="0">
            <a:spAutoFit/>
          </a:bodyPr>
          <a:lstStyle/>
          <a:p>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Ｃ</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カルテ対応箇所</a:t>
            </a:r>
          </a:p>
        </p:txBody>
      </p:sp>
      <p:sp>
        <p:nvSpPr>
          <p:cNvPr id="24" name="円/楕円 23"/>
          <p:cNvSpPr/>
          <p:nvPr/>
        </p:nvSpPr>
        <p:spPr>
          <a:xfrm rot="17975363">
            <a:off x="2617173" y="4220824"/>
            <a:ext cx="210247" cy="263601"/>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199880" y="2492896"/>
            <a:ext cx="1632178" cy="338554"/>
          </a:xfrm>
          <a:prstGeom prst="rect">
            <a:avLst/>
          </a:prstGeom>
          <a:solidFill>
            <a:schemeClr val="bg1"/>
          </a:solidFill>
          <a:ln>
            <a:solidFill>
              <a:schemeClr val="tx1"/>
            </a:solidFill>
            <a:prstDash val="solid"/>
          </a:ln>
        </p:spPr>
        <p:txBody>
          <a:bodyPr wrap="none" rtlCol="0">
            <a:spAutoFit/>
          </a:bodyPr>
          <a:lstStyle/>
          <a:p>
            <a:r>
              <a:rPr lang="ja-JP" altLang="en-US" sz="1600" b="1"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規　制　</a:t>
            </a:r>
            <a:r>
              <a:rPr kumimoji="1" lang="ja-JP" altLang="en-US" sz="1600" b="1"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区　間</a:t>
            </a:r>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335758" y="1628800"/>
            <a:ext cx="71596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４）現地確認結果（岸和田牛滝山貝塚線）</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6781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402453"/>
            <a:ext cx="3744416" cy="2809269"/>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27</a:t>
            </a:fld>
            <a:endParaRPr kumimoji="1" lang="ja-JP" altLang="en-US"/>
          </a:p>
        </p:txBody>
      </p:sp>
      <p:sp>
        <p:nvSpPr>
          <p:cNvPr id="5" name="正方形/長方形 4"/>
          <p:cNvSpPr/>
          <p:nvPr/>
        </p:nvSpPr>
        <p:spPr>
          <a:xfrm>
            <a:off x="1187624" y="1122825"/>
            <a:ext cx="7416824" cy="369332"/>
          </a:xfrm>
          <a:prstGeom prst="rect">
            <a:avLst/>
          </a:prstGeom>
        </p:spPr>
        <p:txBody>
          <a:bodyPr wrap="square">
            <a:spAutoFit/>
          </a:bodyPr>
          <a:lstStyle/>
          <a:p>
            <a:r>
              <a:rPr lang="ja-JP" altLang="en-US" dirty="0" smtClean="0"/>
              <a:t>６</a:t>
            </a:r>
            <a:r>
              <a:rPr lang="ja-JP" altLang="ja-JP" dirty="0" smtClean="0"/>
              <a:t>．</a:t>
            </a:r>
            <a:r>
              <a:rPr lang="ja-JP" altLang="en-US" dirty="0" smtClean="0"/>
              <a:t>現地状況写真（Ａ）</a:t>
            </a:r>
            <a:endParaRPr lang="ja-JP" altLang="ja-JP" dirty="0"/>
          </a:p>
        </p:txBody>
      </p:sp>
      <p:sp>
        <p:nvSpPr>
          <p:cNvPr id="16" name="テキスト ボックス 15"/>
          <p:cNvSpPr txBox="1"/>
          <p:nvPr/>
        </p:nvSpPr>
        <p:spPr>
          <a:xfrm>
            <a:off x="1894403" y="5898758"/>
            <a:ext cx="1210588" cy="338554"/>
          </a:xfrm>
          <a:prstGeom prst="rect">
            <a:avLst/>
          </a:prstGeom>
          <a:solidFill>
            <a:schemeClr val="bg1"/>
          </a:solidFill>
          <a:ln>
            <a:solidFill>
              <a:schemeClr val="tx1"/>
            </a:solidFill>
            <a:prstDash val="solid"/>
          </a:ln>
        </p:spPr>
        <p:txBody>
          <a:bodyPr wrap="none" rtlCol="0">
            <a:spAutoFit/>
          </a:bodyPr>
          <a:lstStyle/>
          <a:p>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擁壁部全景</a:t>
            </a:r>
            <a:endPar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1" name="円/楕円 20"/>
          <p:cNvSpPr/>
          <p:nvPr/>
        </p:nvSpPr>
        <p:spPr>
          <a:xfrm rot="16003442">
            <a:off x="6290466" y="2571483"/>
            <a:ext cx="1891688" cy="17257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961571" y="5220489"/>
            <a:ext cx="2646878" cy="584775"/>
          </a:xfrm>
          <a:prstGeom prst="rect">
            <a:avLst/>
          </a:prstGeom>
          <a:solidFill>
            <a:schemeClr val="bg1"/>
          </a:solidFill>
          <a:ln>
            <a:solidFill>
              <a:schemeClr val="tx1"/>
            </a:solidFill>
            <a:prstDash val="solid"/>
          </a:ln>
        </p:spPr>
        <p:txBody>
          <a:bodyPr wrap="none" rtlCol="0">
            <a:spAutoFit/>
          </a:bodyPr>
          <a:lstStyle/>
          <a:p>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擁壁の隙間から植生が繁茂</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⇒植生の撤去が必要</a:t>
            </a:r>
            <a:endPar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5122" name="Picture 2" descr="D:\YodenY\Desktop\現場全景写真\岸和田牛滝山貝塚線（A)\IMG_26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68" y="2060848"/>
            <a:ext cx="5049269" cy="3786952"/>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3203848" y="3420751"/>
            <a:ext cx="936104" cy="100722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４）現地確認結果（岸和田牛滝山貝塚線）</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054991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914" y="3645221"/>
            <a:ext cx="3080005" cy="2305433"/>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314" y="2236186"/>
            <a:ext cx="4278718" cy="3209038"/>
          </a:xfrm>
          <a:prstGeom prst="rect">
            <a:avLst/>
          </a:prstGeom>
        </p:spPr>
      </p:pic>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28</a:t>
            </a:fld>
            <a:endParaRPr kumimoji="1" lang="ja-JP" altLang="en-US"/>
          </a:p>
        </p:txBody>
      </p:sp>
      <p:sp>
        <p:nvSpPr>
          <p:cNvPr id="5" name="正方形/長方形 4"/>
          <p:cNvSpPr/>
          <p:nvPr/>
        </p:nvSpPr>
        <p:spPr>
          <a:xfrm>
            <a:off x="1187624" y="1122825"/>
            <a:ext cx="7416824" cy="369332"/>
          </a:xfrm>
          <a:prstGeom prst="rect">
            <a:avLst/>
          </a:prstGeom>
        </p:spPr>
        <p:txBody>
          <a:bodyPr wrap="square">
            <a:spAutoFit/>
          </a:bodyPr>
          <a:lstStyle/>
          <a:p>
            <a:r>
              <a:rPr lang="ja-JP" altLang="en-US" dirty="0" smtClean="0"/>
              <a:t>６</a:t>
            </a:r>
            <a:r>
              <a:rPr lang="ja-JP" altLang="ja-JP" dirty="0" smtClean="0"/>
              <a:t>．</a:t>
            </a:r>
            <a:r>
              <a:rPr lang="ja-JP" altLang="en-US" dirty="0" smtClean="0"/>
              <a:t>現地状況写真（Ｂ）</a:t>
            </a:r>
            <a:endParaRPr lang="ja-JP" altLang="ja-JP" b="1" dirty="0">
              <a:solidFill>
                <a:srgbClr val="FF0000"/>
              </a:solidFill>
            </a:endParaRPr>
          </a:p>
        </p:txBody>
      </p:sp>
      <p:sp>
        <p:nvSpPr>
          <p:cNvPr id="16" name="テキスト ボックス 15"/>
          <p:cNvSpPr txBox="1"/>
          <p:nvPr/>
        </p:nvSpPr>
        <p:spPr>
          <a:xfrm>
            <a:off x="6272152" y="5970766"/>
            <a:ext cx="1826141" cy="338554"/>
          </a:xfrm>
          <a:prstGeom prst="rect">
            <a:avLst/>
          </a:prstGeom>
          <a:solidFill>
            <a:schemeClr val="bg1"/>
          </a:solidFill>
          <a:ln>
            <a:solidFill>
              <a:schemeClr val="tx1"/>
            </a:solidFill>
            <a:prstDash val="solid"/>
          </a:ln>
        </p:spPr>
        <p:txBody>
          <a:bodyPr wrap="none" rtlCol="0">
            <a:spAutoFit/>
          </a:bodyPr>
          <a:lstStyle/>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擁壁のはらみ出し</a:t>
            </a:r>
            <a:endParaRPr kumimoji="1"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0" name="円/楕円 19"/>
          <p:cNvSpPr/>
          <p:nvPr/>
        </p:nvSpPr>
        <p:spPr>
          <a:xfrm>
            <a:off x="5940152" y="3804402"/>
            <a:ext cx="1368152" cy="149680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157378" y="5466710"/>
            <a:ext cx="2852063" cy="338554"/>
          </a:xfrm>
          <a:prstGeom prst="rect">
            <a:avLst/>
          </a:prstGeom>
          <a:solidFill>
            <a:schemeClr val="bg1"/>
          </a:solidFill>
          <a:ln>
            <a:solidFill>
              <a:schemeClr val="tx1"/>
            </a:solidFill>
            <a:prstDash val="solid"/>
          </a:ln>
        </p:spPr>
        <p:txBody>
          <a:bodyPr wrap="none" rtlCol="0">
            <a:spAutoFit/>
          </a:bodyPr>
          <a:lstStyle/>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道路下側の石積み擁壁の状況</a:t>
            </a:r>
          </a:p>
        </p:txBody>
      </p:sp>
      <p:sp>
        <p:nvSpPr>
          <p:cNvPr id="23" name="正方形/長方形 22"/>
          <p:cNvSpPr/>
          <p:nvPr/>
        </p:nvSpPr>
        <p:spPr>
          <a:xfrm>
            <a:off x="1229386" y="3860451"/>
            <a:ext cx="720080" cy="896014"/>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012160" y="3212976"/>
            <a:ext cx="2236510" cy="338554"/>
          </a:xfrm>
          <a:prstGeom prst="rect">
            <a:avLst/>
          </a:prstGeom>
          <a:solidFill>
            <a:schemeClr val="bg1"/>
          </a:solidFill>
          <a:ln>
            <a:solidFill>
              <a:schemeClr val="tx1"/>
            </a:solidFill>
            <a:prstDash val="solid"/>
          </a:ln>
        </p:spPr>
        <p:txBody>
          <a:bodyPr wrap="none" rtlCol="0">
            <a:spAutoFit/>
          </a:bodyPr>
          <a:lstStyle/>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擁壁基礎部の欠損状況</a:t>
            </a:r>
            <a:endParaRPr kumimoji="1"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正方形/長方形 17"/>
          <p:cNvSpPr/>
          <p:nvPr/>
        </p:nvSpPr>
        <p:spPr>
          <a:xfrm>
            <a:off x="179512" y="6038277"/>
            <a:ext cx="7344308" cy="338554"/>
          </a:xfrm>
          <a:prstGeom prst="rect">
            <a:avLst/>
          </a:prstGeom>
        </p:spPr>
        <p:txBody>
          <a:bodyPr wrap="square">
            <a:spAutoFit/>
          </a:bodyPr>
          <a:lstStyle/>
          <a:p>
            <a:r>
              <a:rPr lang="ja-JP" altLang="ja-JP" sz="1600" dirty="0" smtClean="0"/>
              <a:t>※</a:t>
            </a:r>
            <a:r>
              <a:rPr lang="ja-JP" altLang="en-US" sz="1600" dirty="0" smtClean="0"/>
              <a:t>道路下側へのアクセスが困難なため、事前に写真を撮影</a:t>
            </a:r>
            <a:endParaRPr lang="ja-JP" altLang="ja-JP" sz="16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378" y="1235969"/>
            <a:ext cx="2943062" cy="197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7596336" y="1804754"/>
            <a:ext cx="748923" cy="400110"/>
          </a:xfrm>
          <a:prstGeom prst="rect">
            <a:avLst/>
          </a:prstGeom>
          <a:solidFill>
            <a:schemeClr val="bg1"/>
          </a:solidFill>
          <a:ln>
            <a:solidFill>
              <a:schemeClr val="tx1"/>
            </a:solidFill>
            <a:prstDash val="solid"/>
          </a:ln>
        </p:spPr>
        <p:txBody>
          <a:bodyPr wrap="none" rtlCol="0">
            <a:spAutoFit/>
          </a:bodyPr>
          <a:lstStyle/>
          <a:p>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奥行</a:t>
            </a:r>
            <a:r>
              <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40cm</a:t>
            </a:r>
          </a:p>
          <a:p>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　幅</a:t>
            </a:r>
            <a:r>
              <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30cm</a:t>
            </a:r>
            <a:endPar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7"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４）現地確認結果（岸和田牛滝山貝塚線）</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908991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120" y="2206782"/>
            <a:ext cx="402817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16832"/>
            <a:ext cx="4353436" cy="326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29</a:t>
            </a:fld>
            <a:endParaRPr kumimoji="1" lang="ja-JP" altLang="en-US"/>
          </a:p>
        </p:txBody>
      </p:sp>
      <p:sp>
        <p:nvSpPr>
          <p:cNvPr id="5" name="正方形/長方形 4"/>
          <p:cNvSpPr/>
          <p:nvPr/>
        </p:nvSpPr>
        <p:spPr>
          <a:xfrm>
            <a:off x="1187624" y="1122825"/>
            <a:ext cx="7416824" cy="369332"/>
          </a:xfrm>
          <a:prstGeom prst="rect">
            <a:avLst/>
          </a:prstGeom>
        </p:spPr>
        <p:txBody>
          <a:bodyPr wrap="square">
            <a:spAutoFit/>
          </a:bodyPr>
          <a:lstStyle/>
          <a:p>
            <a:r>
              <a:rPr lang="ja-JP" altLang="en-US" dirty="0" smtClean="0"/>
              <a:t>６</a:t>
            </a:r>
            <a:r>
              <a:rPr lang="ja-JP" altLang="ja-JP" dirty="0" smtClean="0"/>
              <a:t>．</a:t>
            </a:r>
            <a:r>
              <a:rPr lang="ja-JP" altLang="en-US" dirty="0" smtClean="0"/>
              <a:t>現地状況写真（Ｃ）</a:t>
            </a:r>
            <a:endParaRPr lang="ja-JP" altLang="ja-JP" dirty="0"/>
          </a:p>
        </p:txBody>
      </p:sp>
      <p:sp>
        <p:nvSpPr>
          <p:cNvPr id="21" name="テキスト ボックス 20"/>
          <p:cNvSpPr txBox="1"/>
          <p:nvPr/>
        </p:nvSpPr>
        <p:spPr>
          <a:xfrm>
            <a:off x="5440042" y="5269644"/>
            <a:ext cx="2236510" cy="338554"/>
          </a:xfrm>
          <a:prstGeom prst="rect">
            <a:avLst/>
          </a:prstGeom>
          <a:solidFill>
            <a:schemeClr val="bg1"/>
          </a:solidFill>
          <a:ln>
            <a:solidFill>
              <a:schemeClr val="tx1"/>
            </a:solidFill>
            <a:prstDash val="solid"/>
          </a:ln>
        </p:spPr>
        <p:txBody>
          <a:bodyPr wrap="none" rtlCol="0">
            <a:spAutoFit/>
          </a:bodyPr>
          <a:lstStyle/>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間知</a:t>
            </a:r>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石積みの崩壊状況</a:t>
            </a:r>
          </a:p>
        </p:txBody>
      </p:sp>
      <p:sp>
        <p:nvSpPr>
          <p:cNvPr id="24" name="正方形/長方形 23"/>
          <p:cNvSpPr/>
          <p:nvPr/>
        </p:nvSpPr>
        <p:spPr>
          <a:xfrm>
            <a:off x="935498" y="3442537"/>
            <a:ext cx="1988380" cy="1173762"/>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rot="18619097">
            <a:off x="6420871" y="2139298"/>
            <a:ext cx="1500308" cy="280166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828694" y="5269644"/>
            <a:ext cx="2852063" cy="338554"/>
          </a:xfrm>
          <a:prstGeom prst="rect">
            <a:avLst/>
          </a:prstGeom>
          <a:solidFill>
            <a:schemeClr val="bg1"/>
          </a:solidFill>
          <a:ln>
            <a:solidFill>
              <a:schemeClr val="tx1"/>
            </a:solidFill>
            <a:prstDash val="solid"/>
          </a:ln>
        </p:spPr>
        <p:txBody>
          <a:bodyPr wrap="none" rtlCol="0">
            <a:spAutoFit/>
          </a:bodyPr>
          <a:lstStyle/>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道路下側の石積み擁壁の状況</a:t>
            </a:r>
          </a:p>
        </p:txBody>
      </p:sp>
      <p:sp>
        <p:nvSpPr>
          <p:cNvPr id="18" name="正方形/長方形 17"/>
          <p:cNvSpPr/>
          <p:nvPr/>
        </p:nvSpPr>
        <p:spPr>
          <a:xfrm>
            <a:off x="881267" y="5899896"/>
            <a:ext cx="7344308" cy="338554"/>
          </a:xfrm>
          <a:prstGeom prst="rect">
            <a:avLst/>
          </a:prstGeom>
        </p:spPr>
        <p:txBody>
          <a:bodyPr wrap="square">
            <a:spAutoFit/>
          </a:bodyPr>
          <a:lstStyle/>
          <a:p>
            <a:r>
              <a:rPr lang="ja-JP" altLang="ja-JP" sz="1600" dirty="0" smtClean="0"/>
              <a:t>※</a:t>
            </a:r>
            <a:r>
              <a:rPr lang="ja-JP" altLang="en-US" sz="1600" dirty="0" smtClean="0"/>
              <a:t>道路下側へのアクセスが困難なため、事前に写真を撮影</a:t>
            </a:r>
            <a:endParaRPr lang="ja-JP" altLang="ja-JP" sz="1600" dirty="0"/>
          </a:p>
        </p:txBody>
      </p:sp>
      <p:sp>
        <p:nvSpPr>
          <p:cNvPr id="14"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４）現地確認結果（岸和田牛滝山貝塚線）</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63948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a:t>
            </a:fld>
            <a:endParaRPr kumimoji="1" lang="ja-JP" altLang="en-US"/>
          </a:p>
        </p:txBody>
      </p:sp>
      <p:sp>
        <p:nvSpPr>
          <p:cNvPr id="5" name="タイトル 1"/>
          <p:cNvSpPr>
            <a:spLocks noGrp="1"/>
          </p:cNvSpPr>
          <p:nvPr>
            <p:ph type="title"/>
          </p:nvPr>
        </p:nvSpPr>
        <p:spPr/>
        <p:txBody>
          <a:bodyPr>
            <a:normAutofit fontScale="90000"/>
          </a:bodyPr>
          <a:lstStyle/>
          <a:p>
            <a:r>
              <a:rPr lang="ja-JP" altLang="en-US" dirty="0" smtClean="0">
                <a:latin typeface="HGSｺﾞｼｯｸM" panose="020B0600000000000000" pitchFamily="50" charset="-128"/>
                <a:ea typeface="HGSｺﾞｼｯｸM" panose="020B0600000000000000" pitchFamily="50" charset="-128"/>
              </a:rPr>
              <a:t>１．はじめに</a:t>
            </a:r>
            <a:r>
              <a:rPr lang="en-US" altLang="ja-JP" dirty="0" smtClean="0">
                <a:latin typeface="HGSｺﾞｼｯｸM" panose="020B0600000000000000" pitchFamily="50" charset="-128"/>
                <a:ea typeface="HGSｺﾞｼｯｸM" panose="020B0600000000000000" pitchFamily="50" charset="-128"/>
              </a:rPr>
              <a:t/>
            </a:r>
            <a:br>
              <a:rPr lang="en-US" altLang="ja-JP" dirty="0" smtClean="0">
                <a:latin typeface="HGSｺﾞｼｯｸM" panose="020B0600000000000000" pitchFamily="50" charset="-128"/>
                <a:ea typeface="HGSｺﾞｼｯｸM" panose="020B0600000000000000" pitchFamily="50" charset="-128"/>
              </a:rPr>
            </a:br>
            <a:r>
              <a:rPr lang="ja-JP" altLang="en-US" dirty="0" smtClean="0">
                <a:latin typeface="HGSｺﾞｼｯｸM" panose="020B0600000000000000" pitchFamily="50" charset="-128"/>
                <a:ea typeface="HGSｺﾞｼｯｸM" panose="020B0600000000000000" pitchFamily="50" charset="-128"/>
              </a:rPr>
              <a:t>　</a:t>
            </a:r>
            <a:r>
              <a:rPr lang="ja-JP" altLang="en-US" sz="2400" dirty="0" smtClean="0">
                <a:solidFill>
                  <a:srgbClr val="464653"/>
                </a:solidFill>
                <a:latin typeface="HGSｺﾞｼｯｸM" panose="020B0600000000000000" pitchFamily="50" charset="-128"/>
                <a:ea typeface="HGSｺﾞｼｯｸM" panose="020B0600000000000000" pitchFamily="50" charset="-128"/>
              </a:rPr>
              <a:t>規制区間解除の取り組み（平成</a:t>
            </a:r>
            <a:r>
              <a:rPr lang="en-US" altLang="ja-JP" sz="2400" dirty="0" smtClean="0">
                <a:solidFill>
                  <a:srgbClr val="464653"/>
                </a:solidFill>
                <a:latin typeface="HGSｺﾞｼｯｸM" panose="020B0600000000000000" pitchFamily="50" charset="-128"/>
                <a:ea typeface="HGSｺﾞｼｯｸM" panose="020B0600000000000000" pitchFamily="50" charset="-128"/>
              </a:rPr>
              <a:t>28</a:t>
            </a:r>
            <a:r>
              <a:rPr lang="ja-JP" altLang="en-US" sz="2400" dirty="0" smtClean="0">
                <a:solidFill>
                  <a:srgbClr val="464653"/>
                </a:solidFill>
                <a:latin typeface="HGSｺﾞｼｯｸM" panose="020B0600000000000000" pitchFamily="50" charset="-128"/>
                <a:ea typeface="HGSｺﾞｼｯｸM" panose="020B0600000000000000" pitchFamily="50" charset="-128"/>
              </a:rPr>
              <a:t>年度の取り組み）</a:t>
            </a:r>
            <a:r>
              <a:rPr lang="ja-JP" altLang="en-US" dirty="0" smtClean="0">
                <a:latin typeface="HGSｺﾞｼｯｸM" panose="020B0600000000000000" pitchFamily="50" charset="-128"/>
                <a:ea typeface="HGSｺﾞｼｯｸM" panose="020B0600000000000000" pitchFamily="50" charset="-128"/>
              </a:rPr>
              <a:t>　</a:t>
            </a:r>
            <a:endParaRPr kumimoji="1" lang="ja-JP" altLang="en-US" dirty="0"/>
          </a:p>
        </p:txBody>
      </p:sp>
      <p:sp>
        <p:nvSpPr>
          <p:cNvPr id="7" name="正方形/長方形 6"/>
          <p:cNvSpPr/>
          <p:nvPr/>
        </p:nvSpPr>
        <p:spPr>
          <a:xfrm>
            <a:off x="539552" y="3573016"/>
            <a:ext cx="8064896" cy="1044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○昨年度、</a:t>
            </a:r>
            <a:r>
              <a:rPr lang="ja-JP" altLang="ja-JP" sz="2000" dirty="0" smtClean="0">
                <a:solidFill>
                  <a:schemeClr val="tx1"/>
                </a:solidFill>
                <a:latin typeface="HG丸ｺﾞｼｯｸM-PRO" panose="020F0600000000000000" pitchFamily="50" charset="-128"/>
                <a:ea typeface="HG丸ｺﾞｼｯｸM-PRO" panose="020F0600000000000000" pitchFamily="50" charset="-128"/>
              </a:rPr>
              <a:t>規制</a:t>
            </a:r>
            <a:r>
              <a:rPr lang="ja-JP" altLang="ja-JP" sz="2000" dirty="0">
                <a:solidFill>
                  <a:schemeClr val="tx1"/>
                </a:solidFill>
                <a:latin typeface="HG丸ｺﾞｼｯｸM-PRO" panose="020F0600000000000000" pitchFamily="50" charset="-128"/>
                <a:ea typeface="HG丸ｺﾞｼｯｸM-PRO" panose="020F0600000000000000" pitchFamily="50" charset="-128"/>
              </a:rPr>
              <a:t>区間の解除に向けて、まずは規制雨量の緩和</a:t>
            </a:r>
            <a:r>
              <a:rPr lang="ja-JP" altLang="ja-JP" sz="2000" dirty="0" smtClean="0">
                <a:solidFill>
                  <a:schemeClr val="tx1"/>
                </a:solidFill>
                <a:latin typeface="HG丸ｺﾞｼｯｸM-PRO" panose="020F0600000000000000" pitchFamily="50" charset="-128"/>
                <a:ea typeface="HG丸ｺﾞｼｯｸM-PRO" panose="020F0600000000000000" pitchFamily="50" charset="-128"/>
              </a:rPr>
              <a:t>を</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行う</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ため</a:t>
            </a:r>
            <a:r>
              <a:rPr lang="ja-JP" altLang="ja-JP" sz="2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本部会委員の立会のもと、</a:t>
            </a:r>
            <a:r>
              <a:rPr lang="ja-JP" altLang="ja-JP" sz="2000" dirty="0" smtClean="0">
                <a:solidFill>
                  <a:schemeClr val="tx1"/>
                </a:solidFill>
                <a:latin typeface="HG丸ｺﾞｼｯｸM-PRO" panose="020F0600000000000000" pitchFamily="50" charset="-128"/>
                <a:ea typeface="HG丸ｺﾞｼｯｸM-PRO" panose="020F0600000000000000" pitchFamily="50" charset="-128"/>
              </a:rPr>
              <a:t>法面</a:t>
            </a:r>
            <a:r>
              <a:rPr lang="ja-JP" altLang="ja-JP" sz="2000" dirty="0">
                <a:solidFill>
                  <a:schemeClr val="tx1"/>
                </a:solidFill>
                <a:latin typeface="HG丸ｺﾞｼｯｸM-PRO" panose="020F0600000000000000" pitchFamily="50" charset="-128"/>
                <a:ea typeface="HG丸ｺﾞｼｯｸM-PRO" panose="020F0600000000000000" pitchFamily="50" charset="-128"/>
              </a:rPr>
              <a:t>等の状況確認</a:t>
            </a:r>
            <a:r>
              <a:rPr lang="ja-JP" altLang="ja-JP" sz="2000" dirty="0" smtClean="0">
                <a:solidFill>
                  <a:schemeClr val="tx1"/>
                </a:solidFill>
                <a:latin typeface="HG丸ｺﾞｼｯｸM-PRO" panose="020F0600000000000000" pitchFamily="50" charset="-128"/>
                <a:ea typeface="HG丸ｺﾞｼｯｸM-PRO" panose="020F0600000000000000" pitchFamily="50" charset="-128"/>
              </a:rPr>
              <a:t>を</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行った。</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６路線６区間</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755576" y="1412776"/>
            <a:ext cx="7632848" cy="93610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一昨年度、異常気象時における通行規制の規制区間解除に関する</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運用方針を策定</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539552" y="4797152"/>
            <a:ext cx="8064896" cy="1044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○６区間のうち、４区間について現地確認に伴う追加対策を実施し、</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本年４月１日より規制雨量の緩和を実施。</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下矢印 9"/>
          <p:cNvSpPr/>
          <p:nvPr/>
        </p:nvSpPr>
        <p:spPr>
          <a:xfrm>
            <a:off x="4139952" y="2564904"/>
            <a:ext cx="93610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4664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30</a:t>
            </a:fld>
            <a:endParaRPr kumimoji="1" lang="ja-JP" altLang="en-US"/>
          </a:p>
        </p:txBody>
      </p:sp>
      <p:sp>
        <p:nvSpPr>
          <p:cNvPr id="13" name="正方形/長方形 12"/>
          <p:cNvSpPr/>
          <p:nvPr/>
        </p:nvSpPr>
        <p:spPr>
          <a:xfrm>
            <a:off x="1319514" y="1556792"/>
            <a:ext cx="7284934" cy="2308324"/>
          </a:xfrm>
          <a:prstGeom prst="rect">
            <a:avLst/>
          </a:prstGeom>
        </p:spPr>
        <p:txBody>
          <a:bodyPr wrap="square">
            <a:spAutoFit/>
          </a:bodyPr>
          <a:lstStyle/>
          <a:p>
            <a:r>
              <a:rPr lang="ja-JP" altLang="en-US" dirty="0" smtClean="0"/>
              <a:t>■斜面の安定性</a:t>
            </a:r>
            <a:endParaRPr lang="en-US" altLang="ja-JP" dirty="0" smtClean="0"/>
          </a:p>
          <a:p>
            <a:r>
              <a:rPr lang="ja-JP" altLang="en-US" dirty="0"/>
              <a:t>　○ブロック積み擁壁の隙間からの植生の対策が必要（</a:t>
            </a:r>
            <a:r>
              <a:rPr lang="en-US" altLang="ja-JP" dirty="0"/>
              <a:t>A</a:t>
            </a:r>
            <a:r>
              <a:rPr lang="ja-JP" altLang="en-US" dirty="0"/>
              <a:t>区間</a:t>
            </a:r>
            <a:r>
              <a:rPr lang="ja-JP" altLang="en-US" dirty="0" smtClean="0"/>
              <a:t>）</a:t>
            </a:r>
            <a:endParaRPr lang="en-US" altLang="ja-JP" dirty="0" smtClean="0"/>
          </a:p>
          <a:p>
            <a:r>
              <a:rPr lang="ja-JP" altLang="en-US" dirty="0" smtClean="0"/>
              <a:t>　</a:t>
            </a:r>
            <a:r>
              <a:rPr lang="ja-JP" altLang="en-US" b="1" dirty="0" smtClean="0"/>
              <a:t>　</a:t>
            </a:r>
            <a:r>
              <a:rPr lang="en-US" altLang="ja-JP" b="1" dirty="0" smtClean="0">
                <a:solidFill>
                  <a:srgbClr val="FF0000"/>
                </a:solidFill>
              </a:rPr>
              <a:t>【</a:t>
            </a:r>
            <a:r>
              <a:rPr lang="ja-JP" altLang="en-US" b="1" dirty="0" smtClean="0">
                <a:solidFill>
                  <a:srgbClr val="FF0000"/>
                </a:solidFill>
              </a:rPr>
              <a:t>追加対策</a:t>
            </a:r>
            <a:r>
              <a:rPr lang="en-US" altLang="ja-JP" b="1" dirty="0" smtClean="0">
                <a:solidFill>
                  <a:srgbClr val="FF0000"/>
                </a:solidFill>
              </a:rPr>
              <a:t>】</a:t>
            </a:r>
            <a:r>
              <a:rPr lang="ja-JP" altLang="en-US" b="1" dirty="0" smtClean="0">
                <a:solidFill>
                  <a:srgbClr val="FF0000"/>
                </a:solidFill>
                <a:latin typeface="ＭＳ Ｐゴシック"/>
              </a:rPr>
              <a:t>植生</a:t>
            </a:r>
            <a:r>
              <a:rPr lang="ja-JP" altLang="en-US" b="1" dirty="0">
                <a:solidFill>
                  <a:srgbClr val="FF0000"/>
                </a:solidFill>
                <a:latin typeface="ＭＳ Ｐゴシック"/>
              </a:rPr>
              <a:t>の</a:t>
            </a:r>
            <a:r>
              <a:rPr lang="ja-JP" altLang="en-US" b="1" dirty="0" smtClean="0">
                <a:solidFill>
                  <a:srgbClr val="FF0000"/>
                </a:solidFill>
                <a:latin typeface="ＭＳ Ｐゴシック"/>
              </a:rPr>
              <a:t>撤去</a:t>
            </a:r>
            <a:endParaRPr lang="en-US" altLang="ja-JP" b="1" dirty="0">
              <a:solidFill>
                <a:srgbClr val="FF0000"/>
              </a:solidFill>
            </a:endParaRPr>
          </a:p>
          <a:p>
            <a:r>
              <a:rPr lang="ja-JP" altLang="en-US" dirty="0" smtClean="0"/>
              <a:t>　○擁壁欠損部及びはらみ出しの確認が必要（</a:t>
            </a:r>
            <a:r>
              <a:rPr lang="en-US" altLang="ja-JP" dirty="0" smtClean="0"/>
              <a:t>B</a:t>
            </a:r>
            <a:r>
              <a:rPr lang="ja-JP" altLang="en-US" dirty="0" smtClean="0"/>
              <a:t>区間）</a:t>
            </a:r>
            <a:endParaRPr lang="en-US" altLang="ja-JP" dirty="0" smtClean="0"/>
          </a:p>
          <a:p>
            <a:r>
              <a:rPr lang="ja-JP" altLang="en-US" dirty="0" smtClean="0"/>
              <a:t>　</a:t>
            </a:r>
            <a:r>
              <a:rPr lang="ja-JP" altLang="en-US" b="1" dirty="0" smtClean="0">
                <a:solidFill>
                  <a:srgbClr val="FF0000"/>
                </a:solidFill>
              </a:rPr>
              <a:t>　</a:t>
            </a:r>
            <a:r>
              <a:rPr lang="en-US" altLang="ja-JP" b="1" dirty="0" smtClean="0">
                <a:solidFill>
                  <a:srgbClr val="FF0000"/>
                </a:solidFill>
              </a:rPr>
              <a:t>【</a:t>
            </a:r>
            <a:r>
              <a:rPr lang="ja-JP" altLang="en-US" b="1" dirty="0" smtClean="0">
                <a:solidFill>
                  <a:srgbClr val="FF0000"/>
                </a:solidFill>
              </a:rPr>
              <a:t>追加対策</a:t>
            </a:r>
            <a:r>
              <a:rPr lang="en-US" altLang="ja-JP" b="1" dirty="0" smtClean="0">
                <a:solidFill>
                  <a:srgbClr val="FF0000"/>
                </a:solidFill>
              </a:rPr>
              <a:t>】</a:t>
            </a:r>
            <a:r>
              <a:rPr lang="ja-JP" altLang="en-US" b="1" dirty="0" smtClean="0">
                <a:solidFill>
                  <a:srgbClr val="FF0000"/>
                </a:solidFill>
              </a:rPr>
              <a:t>はらみ出し等の変状の</a:t>
            </a:r>
            <a:r>
              <a:rPr lang="ja-JP" altLang="en-US" b="1" dirty="0" smtClean="0">
                <a:solidFill>
                  <a:srgbClr val="FF0000"/>
                </a:solidFill>
                <a:latin typeface="ＭＳ Ｐゴシック"/>
              </a:rPr>
              <a:t>経過観察</a:t>
            </a:r>
            <a:endParaRPr lang="en-US" altLang="ja-JP" b="1" dirty="0">
              <a:solidFill>
                <a:srgbClr val="FF0000"/>
              </a:solidFill>
            </a:endParaRPr>
          </a:p>
          <a:p>
            <a:r>
              <a:rPr lang="ja-JP" altLang="en-US" dirty="0" smtClean="0"/>
              <a:t>　○間知石積み擁壁端部崩壊部の浸食防止対策が必要（</a:t>
            </a:r>
            <a:r>
              <a:rPr lang="en-US" altLang="ja-JP" dirty="0" smtClean="0"/>
              <a:t>C</a:t>
            </a:r>
            <a:r>
              <a:rPr lang="ja-JP" altLang="en-US" dirty="0" smtClean="0"/>
              <a:t>区間）</a:t>
            </a:r>
            <a:endParaRPr lang="en-US" altLang="ja-JP" dirty="0" smtClean="0"/>
          </a:p>
          <a:p>
            <a:r>
              <a:rPr lang="ja-JP" altLang="en-US" dirty="0"/>
              <a:t>　</a:t>
            </a:r>
            <a:r>
              <a:rPr lang="ja-JP" altLang="en-US" dirty="0">
                <a:solidFill>
                  <a:srgbClr val="FF0000"/>
                </a:solidFill>
              </a:rPr>
              <a:t>　</a:t>
            </a:r>
            <a:r>
              <a:rPr lang="en-US" altLang="ja-JP" b="1" dirty="0" smtClean="0">
                <a:solidFill>
                  <a:srgbClr val="FF0000"/>
                </a:solidFill>
              </a:rPr>
              <a:t>【</a:t>
            </a:r>
            <a:r>
              <a:rPr lang="ja-JP" altLang="en-US" b="1" dirty="0" smtClean="0">
                <a:solidFill>
                  <a:srgbClr val="FF0000"/>
                </a:solidFill>
              </a:rPr>
              <a:t>追加対策</a:t>
            </a:r>
            <a:r>
              <a:rPr lang="en-US" altLang="ja-JP" b="1" dirty="0" smtClean="0">
                <a:solidFill>
                  <a:srgbClr val="FF0000"/>
                </a:solidFill>
              </a:rPr>
              <a:t>】</a:t>
            </a:r>
            <a:r>
              <a:rPr lang="ja-JP" altLang="en-US" b="1" dirty="0">
                <a:solidFill>
                  <a:srgbClr val="FF0000"/>
                </a:solidFill>
              </a:rPr>
              <a:t>区間解除（</a:t>
            </a:r>
            <a:r>
              <a:rPr lang="en-US" altLang="ja-JP" b="1" dirty="0">
                <a:solidFill>
                  <a:srgbClr val="FF0000"/>
                </a:solidFill>
              </a:rPr>
              <a:t>5</a:t>
            </a:r>
            <a:r>
              <a:rPr lang="ja-JP" altLang="en-US" b="1" dirty="0">
                <a:solidFill>
                  <a:srgbClr val="FF0000"/>
                </a:solidFill>
              </a:rPr>
              <a:t>年の経過観察後）までに検討</a:t>
            </a:r>
            <a:r>
              <a:rPr lang="ja-JP" altLang="en-US" b="1" dirty="0" smtClean="0">
                <a:solidFill>
                  <a:srgbClr val="FF0000"/>
                </a:solidFill>
              </a:rPr>
              <a:t>（応急的に</a:t>
            </a:r>
            <a:endParaRPr lang="en-US" altLang="ja-JP" b="1" dirty="0" smtClean="0">
              <a:solidFill>
                <a:srgbClr val="FF0000"/>
              </a:solidFill>
            </a:endParaRPr>
          </a:p>
          <a:p>
            <a:r>
              <a:rPr lang="ja-JP" altLang="en-US" b="1" dirty="0">
                <a:solidFill>
                  <a:srgbClr val="FF0000"/>
                </a:solidFill>
              </a:rPr>
              <a:t>　</a:t>
            </a:r>
            <a:r>
              <a:rPr lang="ja-JP" altLang="en-US" b="1" dirty="0" smtClean="0">
                <a:solidFill>
                  <a:srgbClr val="FF0000"/>
                </a:solidFill>
              </a:rPr>
              <a:t>　　　　　　　　　袋詰玉石工による浸食対策を実施）</a:t>
            </a:r>
            <a:endParaRPr lang="en-US" altLang="ja-JP" b="1" dirty="0">
              <a:solidFill>
                <a:srgbClr val="FF0000"/>
              </a:solidFill>
            </a:endParaRPr>
          </a:p>
        </p:txBody>
      </p:sp>
      <p:sp>
        <p:nvSpPr>
          <p:cNvPr id="12"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４）現地確認結果（岸和田牛滝山貝塚線）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7" name="正方形/長方形 6"/>
          <p:cNvSpPr/>
          <p:nvPr/>
        </p:nvSpPr>
        <p:spPr>
          <a:xfrm>
            <a:off x="1187624" y="1159074"/>
            <a:ext cx="7416824" cy="369332"/>
          </a:xfrm>
          <a:prstGeom prst="rect">
            <a:avLst/>
          </a:prstGeom>
        </p:spPr>
        <p:txBody>
          <a:bodyPr wrap="square">
            <a:spAutoFit/>
          </a:bodyPr>
          <a:lstStyle/>
          <a:p>
            <a:r>
              <a:rPr lang="ja-JP" altLang="en-US" dirty="0" smtClean="0"/>
              <a:t>７</a:t>
            </a:r>
            <a:r>
              <a:rPr lang="ja-JP" altLang="ja-JP" dirty="0" smtClean="0"/>
              <a:t>．</a:t>
            </a:r>
            <a:r>
              <a:rPr lang="ja-JP" altLang="en-US" dirty="0" smtClean="0"/>
              <a:t>所見</a:t>
            </a:r>
            <a:endParaRPr lang="ja-JP" altLang="ja-JP" dirty="0"/>
          </a:p>
        </p:txBody>
      </p:sp>
      <p:sp>
        <p:nvSpPr>
          <p:cNvPr id="8" name="正方形/長方形 7"/>
          <p:cNvSpPr/>
          <p:nvPr/>
        </p:nvSpPr>
        <p:spPr>
          <a:xfrm>
            <a:off x="1331640" y="4161854"/>
            <a:ext cx="7416824" cy="923330"/>
          </a:xfrm>
          <a:prstGeom prst="rect">
            <a:avLst/>
          </a:prstGeom>
        </p:spPr>
        <p:txBody>
          <a:bodyPr wrap="square">
            <a:spAutoFit/>
          </a:bodyPr>
          <a:lstStyle/>
          <a:p>
            <a:r>
              <a:rPr lang="ja-JP" altLang="en-US" dirty="0" smtClean="0"/>
              <a:t>■経過観察の内容</a:t>
            </a:r>
            <a:endParaRPr lang="en-US" altLang="ja-JP" dirty="0" smtClean="0"/>
          </a:p>
          <a:p>
            <a:r>
              <a:rPr lang="ja-JP" altLang="en-US" dirty="0" smtClean="0"/>
              <a:t>　○定期的な目視点検による確認を行う</a:t>
            </a:r>
            <a:endParaRPr lang="en-US" altLang="ja-JP" dirty="0" smtClean="0"/>
          </a:p>
          <a:p>
            <a:r>
              <a:rPr lang="ja-JP" altLang="en-US" dirty="0"/>
              <a:t>　</a:t>
            </a:r>
            <a:r>
              <a:rPr lang="ja-JP" altLang="en-US" dirty="0" smtClean="0"/>
              <a:t>　　（表面の変状 等）</a:t>
            </a:r>
            <a:endParaRPr lang="ja-JP" altLang="en-US" dirty="0"/>
          </a:p>
        </p:txBody>
      </p:sp>
      <p:sp>
        <p:nvSpPr>
          <p:cNvPr id="9" name="下矢印 8"/>
          <p:cNvSpPr/>
          <p:nvPr/>
        </p:nvSpPr>
        <p:spPr>
          <a:xfrm rot="16200000">
            <a:off x="1321826" y="5487582"/>
            <a:ext cx="732787"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51720" y="5496097"/>
            <a:ext cx="5472608" cy="453183"/>
          </a:xfrm>
          <a:prstGeom prst="rect">
            <a:avLst/>
          </a:prstGeom>
          <a:ln w="63500" cmpd="thinThick">
            <a:solidFill>
              <a:schemeClr val="tx1"/>
            </a:solidFill>
          </a:ln>
        </p:spPr>
        <p:txBody>
          <a:bodyPr wrap="square" lIns="108000" tIns="72000" rIns="108000" bIns="72000">
            <a:spAutoFit/>
          </a:bodyPr>
          <a:lstStyle/>
          <a:p>
            <a:r>
              <a:rPr lang="ja-JP" altLang="en-US" sz="2000" dirty="0" smtClean="0"/>
              <a:t>追加対策完了後、規制基準の引き上げを実施</a:t>
            </a:r>
            <a:endParaRPr lang="ja-JP" altLang="en-US" sz="1400" dirty="0"/>
          </a:p>
        </p:txBody>
      </p:sp>
    </p:spTree>
    <p:extLst>
      <p:ext uri="{BB962C8B-B14F-4D97-AF65-F5344CB8AC3E}">
        <p14:creationId xmlns:p14="http://schemas.microsoft.com/office/powerpoint/2010/main" val="383428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31</a:t>
            </a:fld>
            <a:endParaRPr kumimoji="1" lang="ja-JP" altLang="en-US"/>
          </a:p>
        </p:txBody>
      </p:sp>
      <p:sp>
        <p:nvSpPr>
          <p:cNvPr id="5"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a:t>
            </a:r>
            <a:r>
              <a:rPr lang="ja-JP" altLang="en-US" sz="2700" dirty="0">
                <a:latin typeface="HGSｺﾞｼｯｸM" panose="020B0600000000000000" pitchFamily="50" charset="-128"/>
                <a:ea typeface="HGSｺﾞｼｯｸM" panose="020B0600000000000000" pitchFamily="50" charset="-128"/>
              </a:rPr>
              <a:t>現地確認結果（岸和田牛滝山貝塚線）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1187624" y="1159074"/>
            <a:ext cx="7416824" cy="369332"/>
          </a:xfrm>
          <a:prstGeom prst="rect">
            <a:avLst/>
          </a:prstGeom>
        </p:spPr>
        <p:txBody>
          <a:bodyPr wrap="square">
            <a:spAutoFit/>
          </a:bodyPr>
          <a:lstStyle/>
          <a:p>
            <a:r>
              <a:rPr lang="ja-JP" altLang="en-US" dirty="0" smtClean="0"/>
              <a:t>８</a:t>
            </a:r>
            <a:r>
              <a:rPr lang="ja-JP" altLang="ja-JP" dirty="0" smtClean="0"/>
              <a:t>．</a:t>
            </a:r>
            <a:r>
              <a:rPr lang="ja-JP" altLang="en-US" dirty="0" smtClean="0"/>
              <a:t>追加対策の実施状況</a:t>
            </a:r>
            <a:endParaRPr lang="ja-JP" altLang="ja-JP" dirty="0"/>
          </a:p>
        </p:txBody>
      </p:sp>
      <p:sp>
        <p:nvSpPr>
          <p:cNvPr id="9" name="正方形/長方形 8"/>
          <p:cNvSpPr/>
          <p:nvPr/>
        </p:nvSpPr>
        <p:spPr>
          <a:xfrm>
            <a:off x="1403648" y="1484784"/>
            <a:ext cx="7416824" cy="369332"/>
          </a:xfrm>
          <a:prstGeom prst="rect">
            <a:avLst/>
          </a:prstGeom>
        </p:spPr>
        <p:txBody>
          <a:bodyPr wrap="square">
            <a:spAutoFit/>
          </a:bodyPr>
          <a:lstStyle/>
          <a:p>
            <a:r>
              <a:rPr lang="ja-JP" altLang="en-US" dirty="0" smtClean="0"/>
              <a:t>（Ａ区間）植生の撤去　</a:t>
            </a:r>
            <a:endParaRPr lang="ja-JP" altLang="ja-JP" dirty="0"/>
          </a:p>
        </p:txBody>
      </p:sp>
      <p:sp>
        <p:nvSpPr>
          <p:cNvPr id="10" name="右矢印 9"/>
          <p:cNvSpPr/>
          <p:nvPr/>
        </p:nvSpPr>
        <p:spPr>
          <a:xfrm>
            <a:off x="4427984" y="3212976"/>
            <a:ext cx="43204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rotWithShape="1">
          <a:blip r:embed="rId2" cstate="print">
            <a:extLst>
              <a:ext uri="{28A0092B-C50C-407E-A947-70E740481C1C}">
                <a14:useLocalDpi xmlns:a14="http://schemas.microsoft.com/office/drawing/2010/main" val="0"/>
              </a:ext>
            </a:extLst>
          </a:blip>
          <a:srcRect l="20402"/>
          <a:stretch/>
        </p:blipFill>
        <p:spPr>
          <a:xfrm>
            <a:off x="5076328" y="2164179"/>
            <a:ext cx="3702611" cy="2616560"/>
          </a:xfrm>
          <a:prstGeom prst="rect">
            <a:avLst/>
          </a:prstGeom>
        </p:spPr>
      </p:pic>
      <p:sp>
        <p:nvSpPr>
          <p:cNvPr id="17" name="円/楕円 16"/>
          <p:cNvSpPr/>
          <p:nvPr/>
        </p:nvSpPr>
        <p:spPr>
          <a:xfrm rot="15177639">
            <a:off x="6442828" y="2587323"/>
            <a:ext cx="1050568" cy="149471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2" descr="D:\YodenY\Desktop\現場全景写真\岸和田牛滝山貝塚線（A)\IMG_26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788" y="2198360"/>
            <a:ext cx="3443172" cy="2582379"/>
          </a:xfrm>
          <a:prstGeom prst="rect">
            <a:avLst/>
          </a:prstGeom>
          <a:noFill/>
          <a:extLst>
            <a:ext uri="{909E8E84-426E-40DD-AFC4-6F175D3DCCD1}">
              <a14:hiddenFill xmlns:a14="http://schemas.microsoft.com/office/drawing/2010/main">
                <a:solidFill>
                  <a:srgbClr val="FFFFFF"/>
                </a:solidFill>
              </a14:hiddenFill>
            </a:ext>
          </a:extLst>
        </p:spPr>
      </p:pic>
      <p:sp>
        <p:nvSpPr>
          <p:cNvPr id="24" name="円/楕円 23"/>
          <p:cNvSpPr/>
          <p:nvPr/>
        </p:nvSpPr>
        <p:spPr>
          <a:xfrm rot="15177639">
            <a:off x="2793679" y="2794514"/>
            <a:ext cx="1050568" cy="149471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9750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564904"/>
            <a:ext cx="4068009" cy="2288255"/>
          </a:xfrm>
          <a:prstGeom prst="rect">
            <a:avLst/>
          </a:prstGeom>
        </p:spPr>
      </p:pic>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32</a:t>
            </a:fld>
            <a:endParaRPr kumimoji="1" lang="ja-JP" altLang="en-US"/>
          </a:p>
        </p:txBody>
      </p:sp>
      <p:sp>
        <p:nvSpPr>
          <p:cNvPr id="5" name="正方形/長方形 4"/>
          <p:cNvSpPr/>
          <p:nvPr/>
        </p:nvSpPr>
        <p:spPr>
          <a:xfrm>
            <a:off x="1187624" y="1122825"/>
            <a:ext cx="7416824" cy="369332"/>
          </a:xfrm>
          <a:prstGeom prst="rect">
            <a:avLst/>
          </a:prstGeom>
        </p:spPr>
        <p:txBody>
          <a:bodyPr wrap="square">
            <a:spAutoFit/>
          </a:bodyPr>
          <a:lstStyle/>
          <a:p>
            <a:r>
              <a:rPr lang="ja-JP" altLang="en-US" dirty="0"/>
              <a:t>８</a:t>
            </a:r>
            <a:r>
              <a:rPr lang="ja-JP" altLang="ja-JP" dirty="0"/>
              <a:t>．</a:t>
            </a:r>
            <a:r>
              <a:rPr lang="ja-JP" altLang="en-US" dirty="0"/>
              <a:t>追加対策の実施状況</a:t>
            </a:r>
            <a:endParaRPr lang="ja-JP" altLang="ja-JP" dirty="0"/>
          </a:p>
        </p:txBody>
      </p:sp>
      <p:sp>
        <p:nvSpPr>
          <p:cNvPr id="17" name="タイトル 1"/>
          <p:cNvSpPr>
            <a:spLocks noGrp="1"/>
          </p:cNvSpPr>
          <p:nvPr>
            <p:ph type="title"/>
          </p:nvPr>
        </p:nvSpPr>
        <p:spPr/>
        <p:txBody>
          <a:bodyPr>
            <a:normAutofit fontScale="90000"/>
          </a:bodyPr>
          <a:lstStyle/>
          <a:p>
            <a:r>
              <a:rPr lang="ja-JP" altLang="en-US" sz="3600" dirty="0">
                <a:latin typeface="HGSｺﾞｼｯｸM" panose="020B0600000000000000" pitchFamily="50" charset="-128"/>
                <a:ea typeface="HGSｺﾞｼｯｸM" panose="020B0600000000000000" pitchFamily="50" charset="-128"/>
              </a:rPr>
              <a:t>２</a:t>
            </a:r>
            <a:r>
              <a:rPr lang="ja-JP" altLang="en-US" sz="3600" dirty="0" smtClean="0">
                <a:latin typeface="HGSｺﾞｼｯｸM" panose="020B0600000000000000" pitchFamily="50" charset="-128"/>
                <a:ea typeface="HGSｺﾞｼｯｸM" panose="020B0600000000000000" pitchFamily="50" charset="-128"/>
              </a:rPr>
              <a:t>．</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３）現地確認結果（岸和田牛滝山貝塚線）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10" name="正方形/長方形 9"/>
          <p:cNvSpPr/>
          <p:nvPr/>
        </p:nvSpPr>
        <p:spPr>
          <a:xfrm>
            <a:off x="1403648" y="1484784"/>
            <a:ext cx="7416824" cy="369332"/>
          </a:xfrm>
          <a:prstGeom prst="rect">
            <a:avLst/>
          </a:prstGeom>
        </p:spPr>
        <p:txBody>
          <a:bodyPr wrap="square">
            <a:spAutoFit/>
          </a:bodyPr>
          <a:lstStyle/>
          <a:p>
            <a:r>
              <a:rPr lang="ja-JP" altLang="en-US" dirty="0" smtClean="0"/>
              <a:t>（Ｂ</a:t>
            </a:r>
            <a:r>
              <a:rPr lang="ja-JP" altLang="en-US" dirty="0"/>
              <a:t>区間）擁壁欠損部及び</a:t>
            </a:r>
            <a:r>
              <a:rPr lang="ja-JP" altLang="en-US" dirty="0" smtClean="0"/>
              <a:t>はらみ出しの確認</a:t>
            </a:r>
            <a:endParaRPr lang="ja-JP" altLang="ja-JP" dirty="0"/>
          </a:p>
        </p:txBody>
      </p:sp>
      <p:sp>
        <p:nvSpPr>
          <p:cNvPr id="13" name="テキスト ボックス 12"/>
          <p:cNvSpPr txBox="1"/>
          <p:nvPr/>
        </p:nvSpPr>
        <p:spPr>
          <a:xfrm>
            <a:off x="4788024" y="5301208"/>
            <a:ext cx="4088593" cy="584775"/>
          </a:xfrm>
          <a:prstGeom prst="rect">
            <a:avLst/>
          </a:prstGeom>
          <a:solidFill>
            <a:schemeClr val="bg1"/>
          </a:solidFill>
          <a:ln>
            <a:solidFill>
              <a:schemeClr val="tx1"/>
            </a:solidFill>
            <a:prstDash val="solid"/>
          </a:ln>
        </p:spPr>
        <p:txBody>
          <a:bodyPr wrap="square" rtlCol="0">
            <a:spAutoFit/>
          </a:bodyPr>
          <a:lstStyle/>
          <a:p>
            <a:r>
              <a:rPr lang="ja-JP" altLang="en-US" sz="16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定期的な目視点検に</a:t>
            </a:r>
            <a:r>
              <a:rPr lang="ja-JP" altLang="en-US" sz="16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より</a:t>
            </a:r>
            <a:r>
              <a:rPr lang="ja-JP" altLang="en-US" sz="16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、擁壁欠損部及びはらみ出し等の変状</a:t>
            </a:r>
            <a:r>
              <a:rPr lang="ja-JP" altLang="en-US" sz="16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を経過観察</a:t>
            </a:r>
            <a:endParaRPr lang="en-US" altLang="ja-JP" sz="16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2050" name="Picture 2" descr="C:\Users\nishikakoih\AppData\Local\Microsoft\Windows\Temporary Internet Files\Content.Outlook\3KTLTC7L\P41923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582416"/>
            <a:ext cx="4033960" cy="227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80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33</a:t>
            </a:fld>
            <a:endParaRPr kumimoji="1" lang="ja-JP" altLang="en-US"/>
          </a:p>
        </p:txBody>
      </p:sp>
      <p:sp>
        <p:nvSpPr>
          <p:cNvPr id="5"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a:t>
            </a:r>
            <a:r>
              <a:rPr lang="ja-JP" altLang="en-US" sz="2700" dirty="0">
                <a:latin typeface="HGSｺﾞｼｯｸM" panose="020B0600000000000000" pitchFamily="50" charset="-128"/>
                <a:ea typeface="HGSｺﾞｼｯｸM" panose="020B0600000000000000" pitchFamily="50" charset="-128"/>
              </a:rPr>
              <a:t>現地確認結果（岸和田牛滝山貝塚線）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1187624" y="1159074"/>
            <a:ext cx="7416824" cy="369332"/>
          </a:xfrm>
          <a:prstGeom prst="rect">
            <a:avLst/>
          </a:prstGeom>
        </p:spPr>
        <p:txBody>
          <a:bodyPr wrap="square">
            <a:spAutoFit/>
          </a:bodyPr>
          <a:lstStyle/>
          <a:p>
            <a:r>
              <a:rPr lang="ja-JP" altLang="en-US" dirty="0" smtClean="0"/>
              <a:t>８</a:t>
            </a:r>
            <a:r>
              <a:rPr lang="ja-JP" altLang="ja-JP" dirty="0" smtClean="0"/>
              <a:t>．</a:t>
            </a:r>
            <a:r>
              <a:rPr lang="ja-JP" altLang="en-US" dirty="0" smtClean="0"/>
              <a:t>追加対策の実施状況</a:t>
            </a:r>
            <a:endParaRPr lang="ja-JP" altLang="ja-JP" dirty="0"/>
          </a:p>
        </p:txBody>
      </p:sp>
      <p:sp>
        <p:nvSpPr>
          <p:cNvPr id="9" name="正方形/長方形 8"/>
          <p:cNvSpPr/>
          <p:nvPr/>
        </p:nvSpPr>
        <p:spPr>
          <a:xfrm>
            <a:off x="1403648" y="1484784"/>
            <a:ext cx="7416824" cy="369332"/>
          </a:xfrm>
          <a:prstGeom prst="rect">
            <a:avLst/>
          </a:prstGeom>
        </p:spPr>
        <p:txBody>
          <a:bodyPr wrap="square">
            <a:spAutoFit/>
          </a:bodyPr>
          <a:lstStyle/>
          <a:p>
            <a:r>
              <a:rPr lang="ja-JP" altLang="en-US" dirty="0" smtClean="0"/>
              <a:t>（Ｃ区間）</a:t>
            </a:r>
            <a:r>
              <a:rPr lang="ja-JP" altLang="en-US" dirty="0"/>
              <a:t> ○間知石積み擁壁端部崩壊部の浸食防止対策</a:t>
            </a:r>
            <a:endParaRPr lang="ja-JP" altLang="ja-JP" dirty="0"/>
          </a:p>
        </p:txBody>
      </p:sp>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780" y="2019892"/>
            <a:ext cx="7497636" cy="4217420"/>
          </a:xfrm>
          <a:prstGeom prst="rect">
            <a:avLst/>
          </a:prstGeom>
        </p:spPr>
      </p:pic>
      <p:sp>
        <p:nvSpPr>
          <p:cNvPr id="27" name="フローチャート : 磁気ディスク 26"/>
          <p:cNvSpPr/>
          <p:nvPr/>
        </p:nvSpPr>
        <p:spPr>
          <a:xfrm>
            <a:off x="5382580" y="4591008"/>
            <a:ext cx="1248376" cy="576064"/>
          </a:xfrm>
          <a:prstGeom prst="flowChartMagneticDisk">
            <a:avLst/>
          </a:prstGeom>
          <a:pattFill prst="smGrid">
            <a:fgClr>
              <a:schemeClr val="bg2">
                <a:lumMod val="7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ローチャート : 磁気ディスク 27"/>
          <p:cNvSpPr/>
          <p:nvPr/>
        </p:nvSpPr>
        <p:spPr>
          <a:xfrm>
            <a:off x="4197044" y="4701616"/>
            <a:ext cx="1248376" cy="576064"/>
          </a:xfrm>
          <a:prstGeom prst="flowChartMagneticDisk">
            <a:avLst/>
          </a:prstGeom>
          <a:pattFill prst="smGrid">
            <a:fgClr>
              <a:schemeClr val="bg2">
                <a:lumMod val="7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 磁気ディスク 28"/>
          <p:cNvSpPr/>
          <p:nvPr/>
        </p:nvSpPr>
        <p:spPr>
          <a:xfrm>
            <a:off x="3037380" y="4769856"/>
            <a:ext cx="1248376" cy="576064"/>
          </a:xfrm>
          <a:prstGeom prst="flowChartMagneticDisk">
            <a:avLst/>
          </a:prstGeom>
          <a:pattFill prst="smGrid">
            <a:fgClr>
              <a:schemeClr val="bg2">
                <a:lumMod val="7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 磁気ディスク 29"/>
          <p:cNvSpPr/>
          <p:nvPr/>
        </p:nvSpPr>
        <p:spPr>
          <a:xfrm>
            <a:off x="5626820" y="4090720"/>
            <a:ext cx="784726" cy="576064"/>
          </a:xfrm>
          <a:prstGeom prst="flowChartMagneticDisk">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 磁気ディスク 30"/>
          <p:cNvSpPr/>
          <p:nvPr/>
        </p:nvSpPr>
        <p:spPr>
          <a:xfrm>
            <a:off x="4426716" y="4149080"/>
            <a:ext cx="784726" cy="576064"/>
          </a:xfrm>
          <a:prstGeom prst="flowChartMagneticDisk">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ローチャート : 磁気ディスク 31"/>
          <p:cNvSpPr/>
          <p:nvPr/>
        </p:nvSpPr>
        <p:spPr>
          <a:xfrm>
            <a:off x="3771108" y="4248384"/>
            <a:ext cx="784726" cy="576064"/>
          </a:xfrm>
          <a:prstGeom prst="flowChartMagneticDisk">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ローチャート : 磁気ディスク 32"/>
          <p:cNvSpPr/>
          <p:nvPr/>
        </p:nvSpPr>
        <p:spPr>
          <a:xfrm>
            <a:off x="3068444" y="4262032"/>
            <a:ext cx="784726" cy="576064"/>
          </a:xfrm>
          <a:prstGeom prst="flowChartMagneticDisk">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ローチャート : 磁気ディスク 33"/>
          <p:cNvSpPr/>
          <p:nvPr/>
        </p:nvSpPr>
        <p:spPr>
          <a:xfrm>
            <a:off x="4996668" y="4161232"/>
            <a:ext cx="784726" cy="576064"/>
          </a:xfrm>
          <a:prstGeom prst="flowChartMagneticDisk">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091004" y="1988840"/>
            <a:ext cx="3225412" cy="584775"/>
          </a:xfrm>
          <a:prstGeom prst="rect">
            <a:avLst/>
          </a:prstGeom>
          <a:solidFill>
            <a:schemeClr val="bg1"/>
          </a:solidFill>
          <a:ln>
            <a:solidFill>
              <a:schemeClr val="tx1"/>
            </a:solidFill>
            <a:prstDash val="solid"/>
          </a:ln>
        </p:spPr>
        <p:txBody>
          <a:bodyPr wrap="square" rtlCol="0">
            <a:spAutoFit/>
          </a:bodyPr>
          <a:lstStyle/>
          <a:p>
            <a:r>
              <a:rPr lang="ja-JP" altLang="en-US" sz="16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袋詰玉石工とトン土</a:t>
            </a:r>
            <a:r>
              <a:rPr lang="ja-JP" altLang="en-US" sz="16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のうによる浸食防止対策工（イメージ）</a:t>
            </a:r>
            <a:endParaRPr lang="en-US" altLang="ja-JP" sz="16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6" name="テキスト ボックス 35"/>
          <p:cNvSpPr txBox="1"/>
          <p:nvPr/>
        </p:nvSpPr>
        <p:spPr>
          <a:xfrm>
            <a:off x="4687942" y="5894594"/>
            <a:ext cx="4088593" cy="338554"/>
          </a:xfrm>
          <a:prstGeom prst="rect">
            <a:avLst/>
          </a:prstGeom>
          <a:solidFill>
            <a:schemeClr val="bg1"/>
          </a:solidFill>
          <a:ln>
            <a:solidFill>
              <a:schemeClr val="tx1"/>
            </a:solidFill>
            <a:prstDash val="solid"/>
          </a:ln>
        </p:spPr>
        <p:txBody>
          <a:bodyPr wrap="square" rtlCol="0">
            <a:spAutoFit/>
          </a:bodyPr>
          <a:lstStyle/>
          <a:p>
            <a:r>
              <a:rPr lang="ja-JP" altLang="en-US" sz="16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区間解除（</a:t>
            </a:r>
            <a:r>
              <a:rPr lang="en-US" altLang="ja-JP" sz="16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sz="16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年の経過観察後）までに検討</a:t>
            </a:r>
            <a:endParaRPr lang="en-US" altLang="ja-JP" sz="16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95904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34</a:t>
            </a:fld>
            <a:endParaRPr kumimoji="1" lang="ja-JP" altLang="en-US"/>
          </a:p>
        </p:txBody>
      </p:sp>
      <p:sp>
        <p:nvSpPr>
          <p:cNvPr id="6" name="タイトル 1"/>
          <p:cNvSpPr>
            <a:spLocks noGrp="1"/>
          </p:cNvSpPr>
          <p:nvPr>
            <p:ph type="title"/>
          </p:nvPr>
        </p:nvSpPr>
        <p:spPr>
          <a:xfrm>
            <a:off x="457200" y="188640"/>
            <a:ext cx="8229600"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３．まとめ</a:t>
            </a:r>
            <a:r>
              <a:rPr lang="ja-JP" altLang="en-US" sz="2800" dirty="0">
                <a:latin typeface="HGSｺﾞｼｯｸM" panose="020B0600000000000000" pitchFamily="50" charset="-128"/>
                <a:ea typeface="HGSｺﾞｼｯｸM" panose="020B0600000000000000" pitchFamily="50" charset="-128"/>
              </a:rPr>
              <a:t>（審議いただきたい事項）</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7" name="テキスト ボックス 6"/>
          <p:cNvSpPr txBox="1"/>
          <p:nvPr/>
        </p:nvSpPr>
        <p:spPr>
          <a:xfrm>
            <a:off x="971599" y="1618922"/>
            <a:ext cx="7488833" cy="954107"/>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現地確認の実施結果について</a:t>
            </a:r>
            <a:endParaRPr lang="en-US" altLang="ja-JP" sz="28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Ø"/>
            </a:pP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604662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a:t>資料</a:t>
            </a:r>
            <a:r>
              <a:rPr kumimoji="1" lang="ja-JP" altLang="en-US" dirty="0" smtClean="0"/>
              <a:t>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a:t>
            </a:fld>
            <a:endParaRPr kumimoji="1" lang="ja-JP" altLang="en-US"/>
          </a:p>
        </p:txBody>
      </p:sp>
      <p:sp>
        <p:nvSpPr>
          <p:cNvPr id="6"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１）現地確認の実施した区間（追加対策未確認の区間）</a:t>
            </a:r>
            <a:endParaRPr kumimoji="1" lang="ja-JP" altLang="en-US" sz="2700" dirty="0">
              <a:latin typeface="HGSｺﾞｼｯｸM" panose="020B0600000000000000" pitchFamily="50" charset="-128"/>
              <a:ea typeface="HGSｺﾞｼｯｸM" panose="020B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458204986"/>
              </p:ext>
            </p:extLst>
          </p:nvPr>
        </p:nvGraphicFramePr>
        <p:xfrm>
          <a:off x="474402" y="1700808"/>
          <a:ext cx="8157478" cy="2808312"/>
        </p:xfrm>
        <a:graphic>
          <a:graphicData uri="http://schemas.openxmlformats.org/presentationml/2006/ole">
            <mc:AlternateContent xmlns:mc="http://schemas.openxmlformats.org/markup-compatibility/2006">
              <mc:Choice xmlns:v="urn:schemas-microsoft-com:vml" Requires="v">
                <p:oleObj spid="_x0000_s1039" name="ワークシート" r:id="rId3" imgW="6391390" imgH="2200229" progId="Excel.Sheet.12">
                  <p:embed/>
                </p:oleObj>
              </mc:Choice>
              <mc:Fallback>
                <p:oleObj name="ワークシート" r:id="rId3" imgW="6391390" imgH="2200229" progId="Excel.Sheet.12">
                  <p:embed/>
                  <p:pic>
                    <p:nvPicPr>
                      <p:cNvPr id="0" name=""/>
                      <p:cNvPicPr/>
                      <p:nvPr/>
                    </p:nvPicPr>
                    <p:blipFill>
                      <a:blip r:embed="rId4"/>
                      <a:stretch>
                        <a:fillRect/>
                      </a:stretch>
                    </p:blipFill>
                    <p:spPr>
                      <a:xfrm>
                        <a:off x="474402" y="1700808"/>
                        <a:ext cx="8157478" cy="2808312"/>
                      </a:xfrm>
                      <a:prstGeom prst="rect">
                        <a:avLst/>
                      </a:prstGeom>
                    </p:spPr>
                  </p:pic>
                </p:oleObj>
              </mc:Fallback>
            </mc:AlternateContent>
          </a:graphicData>
        </a:graphic>
      </p:graphicFrame>
    </p:spTree>
    <p:extLst>
      <p:ext uri="{BB962C8B-B14F-4D97-AF65-F5344CB8AC3E}">
        <p14:creationId xmlns:p14="http://schemas.microsoft.com/office/powerpoint/2010/main" val="3190150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a:t>資料３－１</a:t>
            </a: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5</a:t>
            </a:fld>
            <a:endParaRPr kumimoji="1" lang="ja-JP" altLang="en-US" dirty="0"/>
          </a:p>
        </p:txBody>
      </p:sp>
      <p:sp>
        <p:nvSpPr>
          <p:cNvPr id="5" name="正方形/長方形 4"/>
          <p:cNvSpPr/>
          <p:nvPr/>
        </p:nvSpPr>
        <p:spPr>
          <a:xfrm>
            <a:off x="971600" y="1340768"/>
            <a:ext cx="7560840" cy="3847207"/>
          </a:xfrm>
          <a:prstGeom prst="rect">
            <a:avLst/>
          </a:prstGeom>
        </p:spPr>
        <p:txBody>
          <a:bodyPr wrap="square">
            <a:spAutoFit/>
          </a:bodyPr>
          <a:lstStyle/>
          <a:p>
            <a:r>
              <a:rPr lang="ja-JP" altLang="ja-JP" sz="2000" dirty="0"/>
              <a:t>１</a:t>
            </a:r>
            <a:r>
              <a:rPr lang="ja-JP" altLang="ja-JP" sz="2000" dirty="0" smtClean="0"/>
              <a:t>．</a:t>
            </a:r>
            <a:r>
              <a:rPr lang="ja-JP" altLang="en-US" sz="2000" dirty="0" smtClean="0"/>
              <a:t>実施日時</a:t>
            </a:r>
            <a:r>
              <a:rPr lang="en-US" altLang="ja-JP" sz="2000" dirty="0" smtClean="0"/>
              <a:t>	</a:t>
            </a:r>
            <a:r>
              <a:rPr lang="ja-JP" altLang="en-US" sz="2000" dirty="0" smtClean="0"/>
              <a:t>：　平成２８年１１月１５日（金）１４時～１７時</a:t>
            </a:r>
            <a:endParaRPr lang="en-US" altLang="ja-JP" sz="2000" dirty="0" smtClean="0"/>
          </a:p>
          <a:p>
            <a:r>
              <a:rPr lang="en-US" altLang="ja-JP" sz="2000" dirty="0"/>
              <a:t>  </a:t>
            </a:r>
            <a:endParaRPr lang="ja-JP" altLang="ja-JP" sz="2000" dirty="0"/>
          </a:p>
          <a:p>
            <a:r>
              <a:rPr lang="ja-JP" altLang="ja-JP" sz="2000" dirty="0"/>
              <a:t>２</a:t>
            </a:r>
            <a:r>
              <a:rPr lang="ja-JP" altLang="ja-JP" sz="2000" dirty="0" smtClean="0"/>
              <a:t>．</a:t>
            </a:r>
            <a:r>
              <a:rPr lang="ja-JP" altLang="en-US" sz="2000" dirty="0" smtClean="0"/>
              <a:t>現地確認者</a:t>
            </a:r>
            <a:r>
              <a:rPr lang="en-US" altLang="ja-JP" sz="2000" dirty="0" smtClean="0"/>
              <a:t>	</a:t>
            </a:r>
            <a:r>
              <a:rPr lang="ja-JP" altLang="en-US" sz="2000" dirty="0" smtClean="0"/>
              <a:t>：　京都大学　</a:t>
            </a:r>
            <a:r>
              <a:rPr lang="ja-JP" altLang="en-US" sz="2000" dirty="0" smtClean="0"/>
              <a:t>岸田准教授</a:t>
            </a:r>
            <a:endParaRPr lang="en-US" altLang="ja-JP" sz="2000" dirty="0" smtClean="0"/>
          </a:p>
          <a:p>
            <a:r>
              <a:rPr lang="en-US" altLang="ja-JP" sz="2000" dirty="0"/>
              <a:t> 	</a:t>
            </a:r>
            <a:r>
              <a:rPr lang="en-US" altLang="ja-JP" sz="2000" dirty="0" smtClean="0"/>
              <a:t>	</a:t>
            </a:r>
            <a:r>
              <a:rPr lang="ja-JP" altLang="en-US" sz="2000" dirty="0" smtClean="0"/>
              <a:t>　　京都</a:t>
            </a:r>
            <a:r>
              <a:rPr lang="ja-JP" altLang="en-US" sz="2000" dirty="0"/>
              <a:t>大学　古川准</a:t>
            </a:r>
            <a:r>
              <a:rPr lang="ja-JP" altLang="en-US" sz="2000" dirty="0" smtClean="0"/>
              <a:t>教授</a:t>
            </a:r>
            <a:endParaRPr lang="en-US" altLang="ja-JP" sz="2000" dirty="0" smtClean="0"/>
          </a:p>
          <a:p>
            <a:r>
              <a:rPr lang="ja-JP" altLang="en-US" sz="2000" dirty="0" smtClean="0"/>
              <a:t>　　　　</a:t>
            </a:r>
            <a:r>
              <a:rPr lang="ja-JP" altLang="en-US" sz="2000" dirty="0"/>
              <a:t>　</a:t>
            </a:r>
            <a:r>
              <a:rPr lang="ja-JP" altLang="en-US" sz="2000" dirty="0" smtClean="0"/>
              <a:t>　　　　　　　　関西</a:t>
            </a:r>
            <a:r>
              <a:rPr lang="ja-JP" altLang="en-US" sz="2000" dirty="0"/>
              <a:t>大学　</a:t>
            </a:r>
            <a:r>
              <a:rPr lang="ja-JP" altLang="en-US" sz="2000" dirty="0" smtClean="0"/>
              <a:t>小山准教授は書面確認（</a:t>
            </a:r>
            <a:r>
              <a:rPr lang="en-US" altLang="ja-JP" sz="2000" dirty="0" smtClean="0"/>
              <a:t>11/10</a:t>
            </a:r>
            <a:r>
              <a:rPr lang="ja-JP" altLang="en-US" sz="2000" dirty="0" smtClean="0"/>
              <a:t>）</a:t>
            </a:r>
            <a:endParaRPr lang="ja-JP" altLang="ja-JP" sz="2000" dirty="0"/>
          </a:p>
          <a:p>
            <a:endParaRPr lang="en-US" altLang="ja-JP" sz="2000" dirty="0" smtClean="0"/>
          </a:p>
          <a:p>
            <a:r>
              <a:rPr lang="ja-JP" altLang="en-US" sz="2000" dirty="0" smtClean="0"/>
              <a:t>３．対象路線　　　：岸和田港塔原線</a:t>
            </a:r>
            <a:endParaRPr lang="en-US" altLang="ja-JP" sz="2000" dirty="0" smtClean="0"/>
          </a:p>
          <a:p>
            <a:r>
              <a:rPr lang="ja-JP" altLang="en-US" sz="2000" dirty="0"/>
              <a:t>　</a:t>
            </a:r>
            <a:r>
              <a:rPr lang="ja-JP" altLang="en-US" sz="2000" dirty="0" smtClean="0"/>
              <a:t>　　　　　　　　　　　岸和田牛滝山貝塚線</a:t>
            </a:r>
            <a:endParaRPr lang="en-US" altLang="ja-JP" sz="2000" dirty="0"/>
          </a:p>
          <a:p>
            <a:endParaRPr lang="ja-JP" altLang="ja-JP" sz="2000" dirty="0"/>
          </a:p>
          <a:p>
            <a:r>
              <a:rPr lang="ja-JP" altLang="en-US" sz="2000" dirty="0" smtClean="0"/>
              <a:t>４</a:t>
            </a:r>
            <a:r>
              <a:rPr lang="ja-JP" altLang="ja-JP" sz="2000" dirty="0" smtClean="0"/>
              <a:t>．</a:t>
            </a:r>
            <a:r>
              <a:rPr lang="ja-JP" altLang="en-US" sz="2000" dirty="0" smtClean="0"/>
              <a:t>現地確認ルート：　右図のとおり</a:t>
            </a:r>
            <a:endParaRPr lang="en-US" altLang="ja-JP" sz="2000" dirty="0" smtClean="0"/>
          </a:p>
          <a:p>
            <a:endParaRPr lang="en-US" altLang="ja-JP" sz="2000" dirty="0" smtClean="0"/>
          </a:p>
          <a:p>
            <a:r>
              <a:rPr lang="en-US" altLang="ja-JP" sz="2400" dirty="0" smtClean="0"/>
              <a:t>	</a:t>
            </a:r>
            <a:endParaRPr lang="ja-JP" altLang="ja-JP" sz="1600"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488" t="11407" r="16190" b="2859"/>
          <a:stretch/>
        </p:blipFill>
        <p:spPr bwMode="auto">
          <a:xfrm>
            <a:off x="5796136" y="2924944"/>
            <a:ext cx="3056118" cy="345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30"/>
          <p:cNvSpPr txBox="1"/>
          <p:nvPr/>
        </p:nvSpPr>
        <p:spPr>
          <a:xfrm>
            <a:off x="7557697" y="3041541"/>
            <a:ext cx="1282700" cy="368935"/>
          </a:xfrm>
          <a:prstGeom prst="borderCallout2">
            <a:avLst>
              <a:gd name="adj1" fmla="val 39033"/>
              <a:gd name="adj2" fmla="val -1419"/>
              <a:gd name="adj3" fmla="val 44355"/>
              <a:gd name="adj4" fmla="val -33145"/>
              <a:gd name="adj5" fmla="val 123236"/>
              <a:gd name="adj6" fmla="val -57365"/>
            </a:avLst>
          </a:prstGeom>
          <a:solidFill>
            <a:schemeClr val="lt1"/>
          </a:solidFill>
          <a:ln w="2857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72000" tIns="45720" rIns="72000" bIns="45720" numCol="1" spcCol="0" rtlCol="0" fromWordArt="0" anchor="ctr" anchorCtr="0" forceAA="0" compatLnSpc="1">
            <a:prstTxWarp prst="textNoShape">
              <a:avLst/>
            </a:prstTxWarp>
            <a:noAutofit/>
          </a:bodyPr>
          <a:lstStyle/>
          <a:p>
            <a:pPr algn="just">
              <a:spcAft>
                <a:spcPts val="0"/>
              </a:spcAft>
            </a:pPr>
            <a:r>
              <a:rPr lang="ja-JP" altLang="en-US" sz="1100" kern="100" dirty="0" smtClean="0">
                <a:effectLst/>
                <a:ea typeface="ＭＳ 明朝"/>
                <a:cs typeface="Times New Roman"/>
              </a:rPr>
              <a:t>岸和田</a:t>
            </a:r>
            <a:r>
              <a:rPr lang="ja-JP" sz="1100" kern="100" dirty="0" smtClean="0">
                <a:effectLst/>
                <a:ea typeface="ＭＳ 明朝"/>
                <a:cs typeface="Times New Roman"/>
              </a:rPr>
              <a:t>土木</a:t>
            </a:r>
            <a:r>
              <a:rPr lang="ja-JP" sz="1100" kern="100" dirty="0">
                <a:effectLst/>
                <a:ea typeface="ＭＳ 明朝"/>
                <a:cs typeface="Times New Roman"/>
              </a:rPr>
              <a:t>事務所</a:t>
            </a:r>
          </a:p>
        </p:txBody>
      </p:sp>
      <p:sp>
        <p:nvSpPr>
          <p:cNvPr id="16" name="円/楕円 15"/>
          <p:cNvSpPr/>
          <p:nvPr/>
        </p:nvSpPr>
        <p:spPr>
          <a:xfrm rot="4541256">
            <a:off x="7360240" y="4818552"/>
            <a:ext cx="329683" cy="139770"/>
          </a:xfrm>
          <a:prstGeom prst="ellipse">
            <a:avLst/>
          </a:prstGeom>
          <a:solidFill>
            <a:srgbClr val="FF0000">
              <a:alpha val="31000"/>
            </a:srgbClr>
          </a:solidFill>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フリーフォーム 5"/>
          <p:cNvSpPr/>
          <p:nvPr/>
        </p:nvSpPr>
        <p:spPr>
          <a:xfrm>
            <a:off x="6785387" y="3604037"/>
            <a:ext cx="752475" cy="1181100"/>
          </a:xfrm>
          <a:custGeom>
            <a:avLst/>
            <a:gdLst>
              <a:gd name="connsiteX0" fmla="*/ 0 w 752475"/>
              <a:gd name="connsiteY0" fmla="*/ 0 h 1181100"/>
              <a:gd name="connsiteX1" fmla="*/ 95250 w 752475"/>
              <a:gd name="connsiteY1" fmla="*/ 228600 h 1181100"/>
              <a:gd name="connsiteX2" fmla="*/ 323850 w 752475"/>
              <a:gd name="connsiteY2" fmla="*/ 352425 h 1181100"/>
              <a:gd name="connsiteX3" fmla="*/ 514350 w 752475"/>
              <a:gd name="connsiteY3" fmla="*/ 552450 h 1181100"/>
              <a:gd name="connsiteX4" fmla="*/ 714375 w 752475"/>
              <a:gd name="connsiteY4" fmla="*/ 904875 h 1181100"/>
              <a:gd name="connsiteX5" fmla="*/ 752475 w 752475"/>
              <a:gd name="connsiteY5" fmla="*/ 1133475 h 1181100"/>
              <a:gd name="connsiteX6" fmla="*/ 723900 w 752475"/>
              <a:gd name="connsiteY6"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1181100">
                <a:moveTo>
                  <a:pt x="0" y="0"/>
                </a:moveTo>
                <a:lnTo>
                  <a:pt x="95250" y="228600"/>
                </a:lnTo>
                <a:lnTo>
                  <a:pt x="323850" y="352425"/>
                </a:lnTo>
                <a:lnTo>
                  <a:pt x="514350" y="552450"/>
                </a:lnTo>
                <a:lnTo>
                  <a:pt x="714375" y="904875"/>
                </a:lnTo>
                <a:lnTo>
                  <a:pt x="752475" y="1133475"/>
                </a:lnTo>
                <a:lnTo>
                  <a:pt x="723900" y="1181100"/>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30"/>
          <p:cNvSpPr txBox="1"/>
          <p:nvPr/>
        </p:nvSpPr>
        <p:spPr>
          <a:xfrm>
            <a:off x="5809580" y="4428217"/>
            <a:ext cx="1282700" cy="368935"/>
          </a:xfrm>
          <a:prstGeom prst="borderCallout2">
            <a:avLst>
              <a:gd name="adj1" fmla="val 31288"/>
              <a:gd name="adj2" fmla="val 103284"/>
              <a:gd name="adj3" fmla="val 34028"/>
              <a:gd name="adj4" fmla="val 115369"/>
              <a:gd name="adj5" fmla="val 89228"/>
              <a:gd name="adj6" fmla="val 126281"/>
            </a:avLst>
          </a:prstGeom>
          <a:solidFill>
            <a:schemeClr val="lt1"/>
          </a:solidFill>
          <a:ln w="2857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72000" tIns="45720" rIns="72000" bIns="45720" numCol="1" spcCol="0" rtlCol="0" fromWordArt="0" anchor="ctr" anchorCtr="0" forceAA="0" compatLnSpc="1">
            <a:prstTxWarp prst="textNoShape">
              <a:avLst/>
            </a:prstTxWarp>
            <a:noAutofit/>
          </a:bodyPr>
          <a:lstStyle/>
          <a:p>
            <a:pPr algn="just">
              <a:spcAft>
                <a:spcPts val="0"/>
              </a:spcAft>
            </a:pPr>
            <a:r>
              <a:rPr lang="ja-JP" altLang="en-US" sz="1100" kern="100" dirty="0" smtClean="0">
                <a:ea typeface="ＭＳ 明朝"/>
                <a:cs typeface="Times New Roman"/>
              </a:rPr>
              <a:t>①岸和田港塔原線</a:t>
            </a:r>
            <a:endParaRPr lang="ja-JP" sz="1100" kern="100" dirty="0">
              <a:effectLst/>
              <a:ea typeface="ＭＳ 明朝"/>
              <a:cs typeface="Times New Roman"/>
            </a:endParaRPr>
          </a:p>
        </p:txBody>
      </p:sp>
      <p:sp>
        <p:nvSpPr>
          <p:cNvPr id="18" name="テキスト ボックス 30"/>
          <p:cNvSpPr txBox="1"/>
          <p:nvPr/>
        </p:nvSpPr>
        <p:spPr>
          <a:xfrm>
            <a:off x="5868144" y="5628235"/>
            <a:ext cx="1623095" cy="368935"/>
          </a:xfrm>
          <a:prstGeom prst="borderCallout2">
            <a:avLst>
              <a:gd name="adj1" fmla="val 31288"/>
              <a:gd name="adj2" fmla="val 103284"/>
              <a:gd name="adj3" fmla="val 32419"/>
              <a:gd name="adj4" fmla="val 119549"/>
              <a:gd name="adj5" fmla="val -23301"/>
              <a:gd name="adj6" fmla="val 138263"/>
            </a:avLst>
          </a:prstGeom>
          <a:solidFill>
            <a:schemeClr val="lt1"/>
          </a:solidFill>
          <a:ln w="2857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72000" tIns="45720" rIns="72000" bIns="45720" numCol="1" spcCol="0" rtlCol="0" fromWordArt="0" anchor="ctr" anchorCtr="0" forceAA="0" compatLnSpc="1">
            <a:prstTxWarp prst="textNoShape">
              <a:avLst/>
            </a:prstTxWarp>
            <a:noAutofit/>
          </a:bodyPr>
          <a:lstStyle/>
          <a:p>
            <a:pPr algn="just">
              <a:spcAft>
                <a:spcPts val="0"/>
              </a:spcAft>
            </a:pPr>
            <a:r>
              <a:rPr lang="ja-JP" altLang="en-US" sz="1100" kern="100" smtClean="0">
                <a:ea typeface="ＭＳ 明朝"/>
                <a:cs typeface="Times New Roman"/>
              </a:rPr>
              <a:t>②岸和田</a:t>
            </a:r>
            <a:r>
              <a:rPr lang="ja-JP" altLang="en-US" sz="1100" kern="100" dirty="0" smtClean="0">
                <a:ea typeface="ＭＳ 明朝"/>
                <a:cs typeface="Times New Roman"/>
              </a:rPr>
              <a:t>牛滝山貝塚線</a:t>
            </a:r>
            <a:endParaRPr lang="ja-JP" sz="1100" kern="100" dirty="0">
              <a:effectLst/>
              <a:ea typeface="ＭＳ 明朝"/>
              <a:cs typeface="Times New Roman"/>
            </a:endParaRPr>
          </a:p>
        </p:txBody>
      </p:sp>
      <p:sp>
        <p:nvSpPr>
          <p:cNvPr id="7" name="フリーフォーム 6"/>
          <p:cNvSpPr/>
          <p:nvPr/>
        </p:nvSpPr>
        <p:spPr>
          <a:xfrm>
            <a:off x="7564582" y="5058888"/>
            <a:ext cx="534389" cy="261257"/>
          </a:xfrm>
          <a:custGeom>
            <a:avLst/>
            <a:gdLst>
              <a:gd name="connsiteX0" fmla="*/ 0 w 534389"/>
              <a:gd name="connsiteY0" fmla="*/ 0 h 261257"/>
              <a:gd name="connsiteX1" fmla="*/ 201880 w 534389"/>
              <a:gd name="connsiteY1" fmla="*/ 77190 h 261257"/>
              <a:gd name="connsiteX2" fmla="*/ 391886 w 534389"/>
              <a:gd name="connsiteY2" fmla="*/ 213756 h 261257"/>
              <a:gd name="connsiteX3" fmla="*/ 415636 w 534389"/>
              <a:gd name="connsiteY3" fmla="*/ 261257 h 261257"/>
              <a:gd name="connsiteX4" fmla="*/ 534389 w 534389"/>
              <a:gd name="connsiteY4" fmla="*/ 255320 h 26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89" h="261257">
                <a:moveTo>
                  <a:pt x="0" y="0"/>
                </a:moveTo>
                <a:lnTo>
                  <a:pt x="201880" y="77190"/>
                </a:lnTo>
                <a:lnTo>
                  <a:pt x="391886" y="213756"/>
                </a:lnTo>
                <a:lnTo>
                  <a:pt x="415636" y="261257"/>
                </a:lnTo>
                <a:lnTo>
                  <a:pt x="534389" y="255320"/>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円/楕円 19"/>
          <p:cNvSpPr/>
          <p:nvPr/>
        </p:nvSpPr>
        <p:spPr>
          <a:xfrm rot="5400000">
            <a:off x="7971767" y="5244592"/>
            <a:ext cx="329256" cy="216026"/>
          </a:xfrm>
          <a:prstGeom prst="ellipse">
            <a:avLst/>
          </a:prstGeom>
          <a:solidFill>
            <a:srgbClr val="FF0000">
              <a:alpha val="31000"/>
            </a:srgbClr>
          </a:solidFill>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8502" y="6210084"/>
            <a:ext cx="647700"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タイトル 1"/>
          <p:cNvSpPr>
            <a:spLocks noGrp="1"/>
          </p:cNvSpPr>
          <p:nvPr>
            <p:ph type="title"/>
          </p:nvPr>
        </p:nvSpPr>
        <p:spPr>
          <a:xfrm>
            <a:off x="457200" y="228600"/>
            <a:ext cx="8229600" cy="914400"/>
          </a:xfrm>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２）現地確認の実施概要</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578343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a:t>資料３－１</a:t>
            </a: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6</a:t>
            </a:fld>
            <a:endParaRPr kumimoji="1" lang="ja-JP" altLang="en-US"/>
          </a:p>
        </p:txBody>
      </p:sp>
      <p:sp>
        <p:nvSpPr>
          <p:cNvPr id="5" name="正方形/長方形 4"/>
          <p:cNvSpPr/>
          <p:nvPr/>
        </p:nvSpPr>
        <p:spPr>
          <a:xfrm>
            <a:off x="1187624" y="1268760"/>
            <a:ext cx="7416824" cy="4801314"/>
          </a:xfrm>
          <a:prstGeom prst="rect">
            <a:avLst/>
          </a:prstGeom>
        </p:spPr>
        <p:txBody>
          <a:bodyPr wrap="square">
            <a:spAutoFit/>
          </a:bodyPr>
          <a:lstStyle/>
          <a:p>
            <a:r>
              <a:rPr lang="ja-JP" altLang="ja-JP" dirty="0"/>
              <a:t>１</a:t>
            </a:r>
            <a:r>
              <a:rPr lang="ja-JP" altLang="ja-JP" dirty="0" smtClean="0"/>
              <a:t>．異常</a:t>
            </a:r>
            <a:r>
              <a:rPr lang="ja-JP" altLang="ja-JP" dirty="0"/>
              <a:t>気象時通行規制区間の</a:t>
            </a:r>
            <a:r>
              <a:rPr lang="ja-JP" altLang="ja-JP" dirty="0" smtClean="0"/>
              <a:t>概要</a:t>
            </a:r>
          </a:p>
          <a:p>
            <a:r>
              <a:rPr lang="ja-JP" altLang="ja-JP" dirty="0" smtClean="0"/>
              <a:t>　　</a:t>
            </a:r>
            <a:r>
              <a:rPr lang="ja-JP" altLang="en-US" dirty="0"/>
              <a:t>○路線名	：　</a:t>
            </a:r>
            <a:r>
              <a:rPr lang="ja-JP" altLang="en-US" dirty="0" smtClean="0"/>
              <a:t>主要地方道　岸和田港塔原線</a:t>
            </a:r>
            <a:endParaRPr lang="ja-JP" altLang="en-US" dirty="0"/>
          </a:p>
          <a:p>
            <a:r>
              <a:rPr lang="ja-JP" altLang="en-US" dirty="0"/>
              <a:t>　　○対象区間	：　</a:t>
            </a:r>
            <a:r>
              <a:rPr lang="ja-JP" altLang="en-US" dirty="0" smtClean="0"/>
              <a:t>河合町～土竜滝町（</a:t>
            </a:r>
            <a:r>
              <a:rPr lang="ja-JP" altLang="en-US" dirty="0"/>
              <a:t>延長</a:t>
            </a:r>
            <a:r>
              <a:rPr lang="en-US" altLang="ja-JP" dirty="0" smtClean="0"/>
              <a:t>1.5km</a:t>
            </a:r>
            <a:r>
              <a:rPr lang="ja-JP" altLang="en-US" dirty="0"/>
              <a:t>）</a:t>
            </a:r>
          </a:p>
          <a:p>
            <a:r>
              <a:rPr lang="ja-JP" altLang="en-US" dirty="0"/>
              <a:t>　　○交通量	：　</a:t>
            </a:r>
            <a:r>
              <a:rPr lang="en-US" altLang="ja-JP" dirty="0" smtClean="0"/>
              <a:t>1,226</a:t>
            </a:r>
            <a:r>
              <a:rPr lang="ja-JP" altLang="en-US" dirty="0" smtClean="0"/>
              <a:t>台</a:t>
            </a:r>
            <a:r>
              <a:rPr lang="en-US" altLang="ja-JP" dirty="0"/>
              <a:t>/24h</a:t>
            </a:r>
            <a:r>
              <a:rPr lang="ja-JP" altLang="en-US" dirty="0"/>
              <a:t>（出典：平成</a:t>
            </a:r>
            <a:r>
              <a:rPr lang="en-US" altLang="ja-JP" dirty="0"/>
              <a:t>22</a:t>
            </a:r>
            <a:r>
              <a:rPr lang="ja-JP" altLang="en-US" dirty="0"/>
              <a:t>年度道路交通センサス）</a:t>
            </a:r>
          </a:p>
          <a:p>
            <a:r>
              <a:rPr lang="ja-JP" altLang="en-US" dirty="0"/>
              <a:t>　　○規制基準	：　通行止め連続雨量</a:t>
            </a:r>
            <a:r>
              <a:rPr lang="en-US" altLang="ja-JP" dirty="0" smtClean="0"/>
              <a:t>130mm</a:t>
            </a:r>
            <a:r>
              <a:rPr lang="ja-JP" altLang="en-US" dirty="0"/>
              <a:t>（通行</a:t>
            </a:r>
            <a:r>
              <a:rPr lang="ja-JP" altLang="en-US" dirty="0" smtClean="0"/>
              <a:t>注意</a:t>
            </a:r>
            <a:r>
              <a:rPr lang="en-US" altLang="ja-JP" dirty="0" smtClean="0"/>
              <a:t>80mm</a:t>
            </a:r>
            <a:r>
              <a:rPr lang="ja-JP" altLang="en-US" dirty="0"/>
              <a:t>）</a:t>
            </a:r>
          </a:p>
          <a:p>
            <a:r>
              <a:rPr lang="ja-JP" altLang="en-US" dirty="0"/>
              <a:t>　　○指定年度	：　昭和</a:t>
            </a:r>
            <a:r>
              <a:rPr lang="en-US" altLang="ja-JP" dirty="0"/>
              <a:t>47</a:t>
            </a:r>
            <a:r>
              <a:rPr lang="ja-JP" altLang="en-US" dirty="0"/>
              <a:t>年度</a:t>
            </a:r>
          </a:p>
          <a:p>
            <a:r>
              <a:rPr lang="en-US" altLang="ja-JP" dirty="0"/>
              <a:t>  </a:t>
            </a:r>
            <a:endParaRPr lang="ja-JP" altLang="ja-JP" dirty="0"/>
          </a:p>
          <a:p>
            <a:r>
              <a:rPr lang="ja-JP" altLang="ja-JP" dirty="0"/>
              <a:t>２</a:t>
            </a:r>
            <a:r>
              <a:rPr lang="ja-JP" altLang="ja-JP" dirty="0" smtClean="0"/>
              <a:t>．</a:t>
            </a:r>
            <a:r>
              <a:rPr lang="ja-JP" altLang="ja-JP" dirty="0"/>
              <a:t>過去の雨量履歴及び災害履歴</a:t>
            </a:r>
          </a:p>
          <a:p>
            <a:endParaRPr lang="en-US" altLang="ja-JP" dirty="0"/>
          </a:p>
          <a:p>
            <a:endParaRPr lang="en-US" altLang="ja-JP" dirty="0" smtClean="0"/>
          </a:p>
          <a:p>
            <a:endParaRPr lang="en-US" altLang="ja-JP" dirty="0"/>
          </a:p>
          <a:p>
            <a:endParaRPr lang="en-US" altLang="ja-JP" dirty="0" smtClean="0"/>
          </a:p>
          <a:p>
            <a:endParaRPr lang="en-US" altLang="ja-JP" dirty="0" smtClean="0"/>
          </a:p>
          <a:p>
            <a:r>
              <a:rPr lang="ja-JP" altLang="en-US" dirty="0" smtClean="0"/>
              <a:t>３</a:t>
            </a:r>
            <a:r>
              <a:rPr lang="ja-JP" altLang="ja-JP" dirty="0" smtClean="0"/>
              <a:t>．</a:t>
            </a:r>
            <a:r>
              <a:rPr lang="ja-JP" altLang="ja-JP" dirty="0"/>
              <a:t>過去の最大雨量と基準の見直し</a:t>
            </a:r>
            <a:endParaRPr lang="en-US" altLang="ja-JP" dirty="0" smtClean="0"/>
          </a:p>
          <a:p>
            <a:endParaRPr lang="en-US" altLang="ja-JP" dirty="0"/>
          </a:p>
          <a:p>
            <a:endParaRPr lang="en-US" altLang="ja-JP" dirty="0" smtClean="0"/>
          </a:p>
          <a:p>
            <a:endParaRPr lang="ja-JP" altLang="ja-JP" dirty="0"/>
          </a:p>
        </p:txBody>
      </p:sp>
      <p:graphicFrame>
        <p:nvGraphicFramePr>
          <p:cNvPr id="2" name="表 1"/>
          <p:cNvGraphicFramePr>
            <a:graphicFrameLocks noGrp="1"/>
          </p:cNvGraphicFramePr>
          <p:nvPr>
            <p:extLst>
              <p:ext uri="{D42A27DB-BD31-4B8C-83A1-F6EECF244321}">
                <p14:modId xmlns:p14="http://schemas.microsoft.com/office/powerpoint/2010/main" val="2403961118"/>
              </p:ext>
            </p:extLst>
          </p:nvPr>
        </p:nvGraphicFramePr>
        <p:xfrm>
          <a:off x="1547664" y="3514656"/>
          <a:ext cx="6912768" cy="822960"/>
        </p:xfrm>
        <a:graphic>
          <a:graphicData uri="http://schemas.openxmlformats.org/drawingml/2006/table">
            <a:tbl>
              <a:tblPr firstRow="1" firstCol="1" bandRow="1">
                <a:tableStyleId>{5C22544A-7EE6-4342-B048-85BDC9FD1C3A}</a:tableStyleId>
              </a:tblPr>
              <a:tblGrid>
                <a:gridCol w="2304256"/>
                <a:gridCol w="2304256"/>
                <a:gridCol w="2304256"/>
              </a:tblGrid>
              <a:tr h="270686">
                <a:tc>
                  <a:txBody>
                    <a:bodyPr/>
                    <a:lstStyle/>
                    <a:p>
                      <a:pPr algn="ctr">
                        <a:spcAft>
                          <a:spcPts val="0"/>
                        </a:spcAft>
                      </a:pPr>
                      <a:r>
                        <a:rPr lang="ja-JP" sz="1800" kern="100" dirty="0">
                          <a:effectLst/>
                        </a:rPr>
                        <a:t>降雨日時</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sz="1800" kern="100" dirty="0">
                          <a:effectLst/>
                        </a:rPr>
                        <a:t>連続雨量</a:t>
                      </a:r>
                      <a:r>
                        <a:rPr lang="ja-JP" sz="1800" kern="100" dirty="0" smtClean="0">
                          <a:effectLst/>
                        </a:rPr>
                        <a:t>（</a:t>
                      </a:r>
                      <a:r>
                        <a:rPr lang="ja-JP" altLang="en-US" sz="1800" kern="100" dirty="0" smtClean="0">
                          <a:effectLst/>
                        </a:rPr>
                        <a:t>神於山</a:t>
                      </a:r>
                      <a:r>
                        <a:rPr lang="ja-JP" sz="1800" kern="100" dirty="0" smtClean="0">
                          <a:effectLst/>
                        </a:rPr>
                        <a:t>）</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sz="1800" kern="100" dirty="0">
                          <a:effectLst/>
                        </a:rPr>
                        <a:t>災害履歴</a:t>
                      </a:r>
                      <a:endParaRPr lang="ja-JP" sz="1800" kern="100" dirty="0">
                        <a:effectLst/>
                        <a:latin typeface="Century"/>
                        <a:ea typeface="ＭＳ 明朝"/>
                        <a:cs typeface="Times New Roman"/>
                      </a:endParaRPr>
                    </a:p>
                  </a:txBody>
                  <a:tcPr marL="68580" marR="68580" marT="0" marB="0"/>
                </a:tc>
              </a:tr>
              <a:tr h="258181">
                <a:tc>
                  <a:txBody>
                    <a:bodyPr/>
                    <a:lstStyle/>
                    <a:p>
                      <a:pPr algn="ctr">
                        <a:spcAft>
                          <a:spcPts val="0"/>
                        </a:spcAft>
                      </a:pPr>
                      <a:r>
                        <a:rPr lang="en-US" sz="1800" kern="100" smtClean="0">
                          <a:effectLst/>
                        </a:rPr>
                        <a:t>H25.9.15</a:t>
                      </a:r>
                      <a:r>
                        <a:rPr lang="ja-JP" sz="1800" kern="100" smtClean="0">
                          <a:effectLst/>
                        </a:rPr>
                        <a:t>～</a:t>
                      </a:r>
                      <a:r>
                        <a:rPr lang="en-US" sz="1800" kern="100" smtClean="0">
                          <a:effectLst/>
                        </a:rPr>
                        <a:t>16</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en-US" altLang="ja-JP" sz="1800" kern="100" dirty="0" smtClean="0">
                          <a:effectLst/>
                        </a:rPr>
                        <a:t>190</a:t>
                      </a:r>
                      <a:r>
                        <a:rPr lang="en-US" sz="1800" kern="100" dirty="0" smtClean="0">
                          <a:effectLst/>
                        </a:rPr>
                        <a:t>mm</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sz="1800" kern="100" dirty="0">
                          <a:effectLst/>
                        </a:rPr>
                        <a:t>災害なし</a:t>
                      </a:r>
                      <a:endParaRPr lang="ja-JP" sz="1800" kern="100" dirty="0">
                        <a:effectLst/>
                        <a:latin typeface="Century"/>
                        <a:ea typeface="ＭＳ 明朝"/>
                        <a:cs typeface="Times New Roman"/>
                      </a:endParaRPr>
                    </a:p>
                  </a:txBody>
                  <a:tcPr marL="68580" marR="68580" marT="0" marB="0"/>
                </a:tc>
              </a:tr>
              <a:tr h="258181">
                <a:tc>
                  <a:txBody>
                    <a:bodyPr/>
                    <a:lstStyle/>
                    <a:p>
                      <a:pPr algn="ctr">
                        <a:spcAft>
                          <a:spcPts val="0"/>
                        </a:spcAft>
                      </a:pPr>
                      <a:r>
                        <a:rPr lang="en-US" sz="1800" kern="100" dirty="0" smtClean="0">
                          <a:effectLst/>
                        </a:rPr>
                        <a:t>H2</a:t>
                      </a:r>
                      <a:r>
                        <a:rPr lang="en-US" altLang="ja-JP" sz="1800" kern="100" dirty="0" smtClean="0">
                          <a:effectLst/>
                        </a:rPr>
                        <a:t>6.8.8</a:t>
                      </a:r>
                      <a:r>
                        <a:rPr lang="ja-JP" sz="1800" kern="100" dirty="0" smtClean="0">
                          <a:effectLst/>
                        </a:rPr>
                        <a:t>～</a:t>
                      </a:r>
                      <a:r>
                        <a:rPr lang="en-US" altLang="ja-JP" sz="1800" kern="100" dirty="0" smtClean="0">
                          <a:effectLst/>
                        </a:rPr>
                        <a:t>9</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en-US" sz="1800" kern="100" dirty="0" smtClean="0">
                          <a:effectLst/>
                        </a:rPr>
                        <a:t>1</a:t>
                      </a:r>
                      <a:r>
                        <a:rPr lang="en-US" altLang="ja-JP" sz="1800" kern="100" dirty="0" smtClean="0">
                          <a:effectLst/>
                        </a:rPr>
                        <a:t>40</a:t>
                      </a:r>
                      <a:r>
                        <a:rPr lang="en-US" sz="1800" kern="100" dirty="0" smtClean="0">
                          <a:effectLst/>
                        </a:rPr>
                        <a:t>mm</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altLang="ja-JP" sz="1800" kern="100" dirty="0" smtClean="0">
                          <a:effectLst/>
                        </a:rPr>
                        <a:t>災害</a:t>
                      </a:r>
                      <a:r>
                        <a:rPr lang="ja-JP" sz="1800" kern="100" dirty="0" smtClean="0">
                          <a:effectLst/>
                        </a:rPr>
                        <a:t>なし</a:t>
                      </a:r>
                      <a:endParaRPr lang="ja-JP" sz="1800" kern="100" dirty="0">
                        <a:effectLst/>
                        <a:latin typeface="Century"/>
                        <a:ea typeface="ＭＳ 明朝"/>
                        <a:cs typeface="Times New Roman"/>
                      </a:endParaRPr>
                    </a:p>
                  </a:txBody>
                  <a:tcPr marL="68580" marR="68580" marT="0" marB="0"/>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109703116"/>
              </p:ext>
            </p:extLst>
          </p:nvPr>
        </p:nvGraphicFramePr>
        <p:xfrm>
          <a:off x="1549107" y="5201768"/>
          <a:ext cx="6911325" cy="548640"/>
        </p:xfrm>
        <a:graphic>
          <a:graphicData uri="http://schemas.openxmlformats.org/drawingml/2006/table">
            <a:tbl>
              <a:tblPr firstRow="1" firstCol="1" bandRow="1">
                <a:tableStyleId>{5C22544A-7EE6-4342-B048-85BDC9FD1C3A}</a:tableStyleId>
              </a:tblPr>
              <a:tblGrid>
                <a:gridCol w="2303775"/>
                <a:gridCol w="2303775"/>
                <a:gridCol w="2303775"/>
              </a:tblGrid>
              <a:tr h="233680">
                <a:tc>
                  <a:txBody>
                    <a:bodyPr/>
                    <a:lstStyle/>
                    <a:p>
                      <a:pPr algn="ctr">
                        <a:spcAft>
                          <a:spcPts val="0"/>
                        </a:spcAft>
                      </a:pPr>
                      <a:r>
                        <a:rPr lang="ja-JP" sz="1800" kern="100" dirty="0">
                          <a:effectLst/>
                        </a:rPr>
                        <a:t>規制実施日時</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sz="1800" kern="100" dirty="0">
                          <a:effectLst/>
                        </a:rPr>
                        <a:t>経験雨量（連続雨量）</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sz="1800" kern="100" dirty="0">
                          <a:effectLst/>
                        </a:rPr>
                        <a:t>見直し基準雨量</a:t>
                      </a:r>
                      <a:endParaRPr lang="ja-JP" sz="1800" kern="100" dirty="0">
                        <a:effectLst/>
                        <a:latin typeface="Century"/>
                        <a:ea typeface="ＭＳ 明朝"/>
                        <a:cs typeface="Times New Roman"/>
                      </a:endParaRPr>
                    </a:p>
                  </a:txBody>
                  <a:tcPr marL="68580" marR="68580" marT="0" marB="0"/>
                </a:tc>
              </a:tr>
              <a:tr h="222885">
                <a:tc>
                  <a:txBody>
                    <a:bodyPr/>
                    <a:lstStyle/>
                    <a:p>
                      <a:pPr algn="ctr">
                        <a:spcAft>
                          <a:spcPts val="0"/>
                        </a:spcAft>
                      </a:pPr>
                      <a:r>
                        <a:rPr lang="en-US" sz="1800" kern="100" dirty="0" smtClean="0">
                          <a:effectLst/>
                        </a:rPr>
                        <a:t>H25.9.</a:t>
                      </a:r>
                      <a:r>
                        <a:rPr lang="en-US" altLang="ja-JP" sz="1800" kern="100" dirty="0" smtClean="0">
                          <a:effectLst/>
                        </a:rPr>
                        <a:t>15</a:t>
                      </a:r>
                      <a:r>
                        <a:rPr lang="ja-JP" altLang="en-US" sz="1800" kern="100" dirty="0" smtClean="0">
                          <a:effectLst/>
                        </a:rPr>
                        <a:t>～</a:t>
                      </a:r>
                      <a:r>
                        <a:rPr lang="en-US" sz="1800" kern="100" dirty="0" smtClean="0">
                          <a:effectLst/>
                        </a:rPr>
                        <a:t>16</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en-US" altLang="ja-JP" sz="1800" kern="100" dirty="0" smtClean="0">
                          <a:effectLst/>
                        </a:rPr>
                        <a:t>190</a:t>
                      </a:r>
                      <a:r>
                        <a:rPr lang="en-US" sz="1800" kern="100" dirty="0" smtClean="0">
                          <a:effectLst/>
                        </a:rPr>
                        <a:t>mm</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en-US" altLang="ja-JP" sz="1800" kern="100" dirty="0" smtClean="0">
                          <a:effectLst/>
                        </a:rPr>
                        <a:t>170</a:t>
                      </a:r>
                      <a:r>
                        <a:rPr lang="en-US" sz="1800" kern="100" dirty="0" smtClean="0">
                          <a:effectLst/>
                        </a:rPr>
                        <a:t>mm</a:t>
                      </a:r>
                      <a:endParaRPr lang="ja-JP" sz="1800" kern="100" dirty="0">
                        <a:effectLst/>
                        <a:latin typeface="Century"/>
                        <a:ea typeface="ＭＳ 明朝"/>
                        <a:cs typeface="Times New Roman"/>
                      </a:endParaRPr>
                    </a:p>
                  </a:txBody>
                  <a:tcPr marL="68580" marR="68580" marT="0" marB="0" anchor="ctr"/>
                </a:tc>
              </a:tr>
            </a:tbl>
          </a:graphicData>
        </a:graphic>
      </p:graphicFrame>
      <p:sp>
        <p:nvSpPr>
          <p:cNvPr id="9" name="正方形/長方形 8"/>
          <p:cNvSpPr/>
          <p:nvPr/>
        </p:nvSpPr>
        <p:spPr>
          <a:xfrm>
            <a:off x="1547664" y="5727318"/>
            <a:ext cx="7344308" cy="338554"/>
          </a:xfrm>
          <a:prstGeom prst="rect">
            <a:avLst/>
          </a:prstGeom>
        </p:spPr>
        <p:txBody>
          <a:bodyPr wrap="square">
            <a:spAutoFit/>
          </a:bodyPr>
          <a:lstStyle/>
          <a:p>
            <a:r>
              <a:rPr lang="ja-JP" altLang="ja-JP" sz="1600" dirty="0"/>
              <a:t>※雨量観測所　</a:t>
            </a:r>
            <a:r>
              <a:rPr lang="ja-JP" altLang="en-US" sz="1600" dirty="0" smtClean="0"/>
              <a:t>神於山（</a:t>
            </a:r>
            <a:r>
              <a:rPr lang="ja-JP" altLang="en-US" sz="1600" dirty="0"/>
              <a:t>観測所からの距離　</a:t>
            </a:r>
            <a:r>
              <a:rPr lang="en-US" altLang="ja-JP" sz="1600" dirty="0" smtClean="0"/>
              <a:t>1.3</a:t>
            </a:r>
            <a:r>
              <a:rPr lang="ja-JP" altLang="en-US" sz="1600" dirty="0" smtClean="0"/>
              <a:t>ｋｍ</a:t>
            </a:r>
            <a:r>
              <a:rPr lang="en-US" altLang="ja-JP" sz="1600" dirty="0"/>
              <a:t>[</a:t>
            </a:r>
            <a:r>
              <a:rPr lang="ja-JP" altLang="en-US" sz="1600" dirty="0"/>
              <a:t>最長</a:t>
            </a:r>
            <a:r>
              <a:rPr lang="en-US" altLang="ja-JP" sz="1600" dirty="0" smtClean="0"/>
              <a:t>1.5km</a:t>
            </a:r>
            <a:r>
              <a:rPr lang="ja-JP" altLang="en-US" sz="1600" dirty="0" err="1" smtClean="0"/>
              <a:t>、</a:t>
            </a:r>
            <a:r>
              <a:rPr lang="ja-JP" altLang="en-US" sz="1600" dirty="0" smtClean="0"/>
              <a:t>最短</a:t>
            </a:r>
            <a:r>
              <a:rPr lang="en-US" altLang="ja-JP" sz="1600" dirty="0" smtClean="0"/>
              <a:t>1.1km</a:t>
            </a:r>
            <a:r>
              <a:rPr lang="en-US" altLang="ja-JP" sz="1600" dirty="0"/>
              <a:t>]</a:t>
            </a:r>
            <a:r>
              <a:rPr lang="ja-JP" altLang="en-US" sz="1600" dirty="0"/>
              <a:t>）</a:t>
            </a:r>
            <a:endParaRPr lang="ja-JP" altLang="ja-JP" sz="1600" dirty="0"/>
          </a:p>
        </p:txBody>
      </p:sp>
      <p:sp>
        <p:nvSpPr>
          <p:cNvPr id="12" name="正方形/長方形 11"/>
          <p:cNvSpPr/>
          <p:nvPr/>
        </p:nvSpPr>
        <p:spPr>
          <a:xfrm>
            <a:off x="1547664" y="4314582"/>
            <a:ext cx="7344308" cy="338554"/>
          </a:xfrm>
          <a:prstGeom prst="rect">
            <a:avLst/>
          </a:prstGeom>
        </p:spPr>
        <p:txBody>
          <a:bodyPr wrap="square">
            <a:spAutoFit/>
          </a:bodyPr>
          <a:lstStyle/>
          <a:p>
            <a:r>
              <a:rPr lang="ja-JP" altLang="ja-JP" sz="1600" dirty="0" smtClean="0"/>
              <a:t>※</a:t>
            </a:r>
            <a:r>
              <a:rPr lang="ja-JP" altLang="en-US" sz="1600" dirty="0" smtClean="0"/>
              <a:t>規制基準雨量以下の降雨でも災害履歴なし</a:t>
            </a:r>
            <a:endParaRPr lang="ja-JP" altLang="ja-JP" sz="1600" dirty="0"/>
          </a:p>
        </p:txBody>
      </p:sp>
      <p:sp>
        <p:nvSpPr>
          <p:cNvPr id="14"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073352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7</a:t>
            </a:fld>
            <a:endParaRPr kumimoji="1" lang="ja-JP" altLang="en-US"/>
          </a:p>
        </p:txBody>
      </p:sp>
      <p:sp>
        <p:nvSpPr>
          <p:cNvPr id="5" name="正方形/長方形 4"/>
          <p:cNvSpPr/>
          <p:nvPr/>
        </p:nvSpPr>
        <p:spPr>
          <a:xfrm>
            <a:off x="1187624" y="1124744"/>
            <a:ext cx="7416824" cy="369332"/>
          </a:xfrm>
          <a:prstGeom prst="rect">
            <a:avLst/>
          </a:prstGeom>
        </p:spPr>
        <p:txBody>
          <a:bodyPr wrap="square">
            <a:spAutoFit/>
          </a:bodyPr>
          <a:lstStyle/>
          <a:p>
            <a:r>
              <a:rPr lang="ja-JP" altLang="en-US" dirty="0" smtClean="0"/>
              <a:t>４</a:t>
            </a:r>
            <a:r>
              <a:rPr lang="ja-JP" altLang="ja-JP" dirty="0" smtClean="0"/>
              <a:t>．</a:t>
            </a:r>
            <a:r>
              <a:rPr lang="ja-JP" altLang="en-US" dirty="0" smtClean="0"/>
              <a:t>路線図</a:t>
            </a:r>
            <a:endParaRPr lang="ja-JP" altLang="ja-JP" dirty="0"/>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807" y="1484784"/>
            <a:ext cx="7725649" cy="47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4439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498829" y="-182845"/>
            <a:ext cx="4480442" cy="799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8</a:t>
            </a:fld>
            <a:endParaRPr kumimoji="1" lang="ja-JP" altLang="en-US"/>
          </a:p>
        </p:txBody>
      </p:sp>
      <p:sp>
        <p:nvSpPr>
          <p:cNvPr id="5" name="正方形/長方形 4"/>
          <p:cNvSpPr/>
          <p:nvPr/>
        </p:nvSpPr>
        <p:spPr>
          <a:xfrm>
            <a:off x="1187624" y="1124744"/>
            <a:ext cx="7416824" cy="369332"/>
          </a:xfrm>
          <a:prstGeom prst="rect">
            <a:avLst/>
          </a:prstGeom>
        </p:spPr>
        <p:txBody>
          <a:bodyPr wrap="square">
            <a:spAutoFit/>
          </a:bodyPr>
          <a:lstStyle/>
          <a:p>
            <a:r>
              <a:rPr lang="ja-JP" altLang="en-US" dirty="0" smtClean="0"/>
              <a:t>５</a:t>
            </a:r>
            <a:r>
              <a:rPr lang="ja-JP" altLang="ja-JP" dirty="0" smtClean="0"/>
              <a:t>．</a:t>
            </a:r>
            <a:r>
              <a:rPr lang="ja-JP" altLang="en-US" dirty="0" smtClean="0"/>
              <a:t>航空写真</a:t>
            </a:r>
            <a:endParaRPr lang="ja-JP" altLang="ja-JP" dirty="0"/>
          </a:p>
        </p:txBody>
      </p:sp>
      <p:sp>
        <p:nvSpPr>
          <p:cNvPr id="6" name="円/楕円 5"/>
          <p:cNvSpPr/>
          <p:nvPr/>
        </p:nvSpPr>
        <p:spPr>
          <a:xfrm rot="213831">
            <a:off x="2777568" y="3801222"/>
            <a:ext cx="296734" cy="194807"/>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489204" y="3984269"/>
            <a:ext cx="1210588" cy="338554"/>
          </a:xfrm>
          <a:prstGeom prst="rect">
            <a:avLst/>
          </a:prstGeom>
          <a:solidFill>
            <a:schemeClr val="bg1"/>
          </a:solidFill>
          <a:ln>
            <a:solidFill>
              <a:schemeClr val="tx1"/>
            </a:solidFill>
            <a:prstDash val="solid"/>
          </a:ln>
        </p:spPr>
        <p:txBody>
          <a:bodyPr wrap="none" rtlCol="0">
            <a:spAutoFit/>
          </a:bodyPr>
          <a:lstStyle/>
          <a:p>
            <a:r>
              <a:rPr kumimoji="1"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a:t>
            </a:r>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確認箇所</a:t>
            </a:r>
          </a:p>
        </p:txBody>
      </p:sp>
      <p:sp>
        <p:nvSpPr>
          <p:cNvPr id="12" name="円/楕円 11"/>
          <p:cNvSpPr/>
          <p:nvPr/>
        </p:nvSpPr>
        <p:spPr>
          <a:xfrm rot="1654296">
            <a:off x="4441243" y="3859434"/>
            <a:ext cx="374856" cy="219615"/>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843808" y="4293096"/>
            <a:ext cx="1826141" cy="338554"/>
          </a:xfrm>
          <a:prstGeom prst="rect">
            <a:avLst/>
          </a:prstGeom>
          <a:solidFill>
            <a:schemeClr val="bg1"/>
          </a:solidFill>
          <a:ln>
            <a:solidFill>
              <a:schemeClr val="tx1"/>
            </a:solidFill>
            <a:prstDash val="solid"/>
          </a:ln>
        </p:spPr>
        <p:txBody>
          <a:bodyPr wrap="none" rtlCol="0">
            <a:spAutoFit/>
          </a:bodyPr>
          <a:lstStyle/>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Ｂカルテ対応箇所</a:t>
            </a:r>
          </a:p>
        </p:txBody>
      </p:sp>
      <p:sp>
        <p:nvSpPr>
          <p:cNvPr id="20" name="円/楕円 19"/>
          <p:cNvSpPr/>
          <p:nvPr/>
        </p:nvSpPr>
        <p:spPr>
          <a:xfrm rot="20081177">
            <a:off x="5027587" y="3975635"/>
            <a:ext cx="413129" cy="202876"/>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338147" y="4221088"/>
            <a:ext cx="1210588" cy="338554"/>
          </a:xfrm>
          <a:prstGeom prst="rect">
            <a:avLst/>
          </a:prstGeom>
          <a:solidFill>
            <a:schemeClr val="bg1"/>
          </a:solidFill>
          <a:ln>
            <a:solidFill>
              <a:schemeClr val="tx1"/>
            </a:solidFill>
            <a:prstDash val="solid"/>
          </a:ln>
        </p:spPr>
        <p:txBody>
          <a:bodyPr wrap="none" rtlCol="0">
            <a:spAutoFit/>
          </a:bodyPr>
          <a:lstStyle/>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Ｄ確認箇所</a:t>
            </a:r>
          </a:p>
        </p:txBody>
      </p:sp>
      <p:sp>
        <p:nvSpPr>
          <p:cNvPr id="23" name="テキスト ボックス 22"/>
          <p:cNvSpPr txBox="1"/>
          <p:nvPr/>
        </p:nvSpPr>
        <p:spPr>
          <a:xfrm>
            <a:off x="3793460" y="3450486"/>
            <a:ext cx="1210588" cy="338554"/>
          </a:xfrm>
          <a:prstGeom prst="rect">
            <a:avLst/>
          </a:prstGeom>
          <a:solidFill>
            <a:schemeClr val="bg1"/>
          </a:solidFill>
          <a:ln>
            <a:solidFill>
              <a:schemeClr val="tx1"/>
            </a:solidFill>
            <a:prstDash val="solid"/>
          </a:ln>
        </p:spPr>
        <p:txBody>
          <a:bodyPr wrap="none" rtlCol="0">
            <a:spAutoFit/>
          </a:bodyPr>
          <a:lstStyle/>
          <a:p>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Ｃ確認箇所</a:t>
            </a:r>
            <a:endPar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4" name="円/楕円 23"/>
          <p:cNvSpPr/>
          <p:nvPr/>
        </p:nvSpPr>
        <p:spPr>
          <a:xfrm rot="819591">
            <a:off x="3245783" y="3990242"/>
            <a:ext cx="370405" cy="229972"/>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627784" y="2564904"/>
            <a:ext cx="1632178" cy="338554"/>
          </a:xfrm>
          <a:prstGeom prst="rect">
            <a:avLst/>
          </a:prstGeom>
          <a:solidFill>
            <a:schemeClr val="bg1"/>
          </a:solidFill>
          <a:ln>
            <a:solidFill>
              <a:schemeClr val="tx1"/>
            </a:solidFill>
            <a:prstDash val="solid"/>
          </a:ln>
        </p:spPr>
        <p:txBody>
          <a:bodyPr wrap="none" rtlCol="0">
            <a:spAutoFit/>
          </a:bodyPr>
          <a:lstStyle/>
          <a:p>
            <a:r>
              <a:rPr lang="ja-JP" altLang="en-US" sz="1600" b="1"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規　制　</a:t>
            </a:r>
            <a:r>
              <a:rPr kumimoji="1" lang="ja-JP" altLang="en-US" sz="1600" b="1"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区　間</a:t>
            </a:r>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29643" y="1700808"/>
            <a:ext cx="71596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円/楕円 20"/>
          <p:cNvSpPr/>
          <p:nvPr/>
        </p:nvSpPr>
        <p:spPr>
          <a:xfrm rot="19428404">
            <a:off x="5263089" y="2666996"/>
            <a:ext cx="286867" cy="191749"/>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rot="21303418">
            <a:off x="5557576" y="2396561"/>
            <a:ext cx="286867" cy="191749"/>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885660" y="2087985"/>
            <a:ext cx="1210588" cy="338554"/>
          </a:xfrm>
          <a:prstGeom prst="rect">
            <a:avLst/>
          </a:prstGeom>
          <a:solidFill>
            <a:schemeClr val="bg1"/>
          </a:solidFill>
          <a:ln>
            <a:solidFill>
              <a:schemeClr val="tx1"/>
            </a:solidFill>
            <a:prstDash val="solid"/>
          </a:ln>
        </p:spPr>
        <p:txBody>
          <a:bodyPr wrap="none" rtlCol="0">
            <a:spAutoFit/>
          </a:bodyPr>
          <a:lstStyle/>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Ｆ確認箇所</a:t>
            </a:r>
          </a:p>
        </p:txBody>
      </p:sp>
      <p:sp>
        <p:nvSpPr>
          <p:cNvPr id="27" name="テキスト ボックス 26"/>
          <p:cNvSpPr txBox="1"/>
          <p:nvPr/>
        </p:nvSpPr>
        <p:spPr>
          <a:xfrm>
            <a:off x="4283968" y="2257262"/>
            <a:ext cx="1210588" cy="338554"/>
          </a:xfrm>
          <a:prstGeom prst="rect">
            <a:avLst/>
          </a:prstGeom>
          <a:solidFill>
            <a:schemeClr val="bg1"/>
          </a:solidFill>
          <a:ln>
            <a:solidFill>
              <a:schemeClr val="tx1"/>
            </a:solidFill>
            <a:prstDash val="solid"/>
          </a:ln>
        </p:spPr>
        <p:txBody>
          <a:bodyPr wrap="none" rtlCol="0">
            <a:spAutoFit/>
          </a:bodyPr>
          <a:lstStyle/>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Ｅ確認箇所</a:t>
            </a:r>
          </a:p>
        </p:txBody>
      </p:sp>
      <p:sp>
        <p:nvSpPr>
          <p:cNvPr id="28"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787832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150232"/>
            <a:ext cx="3053011" cy="229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フッター プレースホルダー 2"/>
          <p:cNvSpPr>
            <a:spLocks noGrp="1"/>
          </p:cNvSpPr>
          <p:nvPr>
            <p:ph type="ftr" sz="quarter" idx="11"/>
          </p:nvPr>
        </p:nvSpPr>
        <p:spPr/>
        <p:txBody>
          <a:bodyPr/>
          <a:lstStyle/>
          <a:p>
            <a:r>
              <a:rPr kumimoji="1" lang="ja-JP" altLang="en-US" dirty="0" smtClean="0"/>
              <a:t>資料３－１</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9</a:t>
            </a:fld>
            <a:endParaRPr kumimoji="1" lang="ja-JP" altLang="en-US"/>
          </a:p>
        </p:txBody>
      </p:sp>
      <p:sp>
        <p:nvSpPr>
          <p:cNvPr id="5" name="正方形/長方形 4"/>
          <p:cNvSpPr/>
          <p:nvPr/>
        </p:nvSpPr>
        <p:spPr>
          <a:xfrm>
            <a:off x="1187624" y="1122825"/>
            <a:ext cx="7416824" cy="369332"/>
          </a:xfrm>
          <a:prstGeom prst="rect">
            <a:avLst/>
          </a:prstGeom>
        </p:spPr>
        <p:txBody>
          <a:bodyPr wrap="square">
            <a:spAutoFit/>
          </a:bodyPr>
          <a:lstStyle/>
          <a:p>
            <a:r>
              <a:rPr lang="ja-JP" altLang="en-US" dirty="0" smtClean="0"/>
              <a:t>６</a:t>
            </a:r>
            <a:r>
              <a:rPr lang="ja-JP" altLang="ja-JP" dirty="0" smtClean="0"/>
              <a:t>．</a:t>
            </a:r>
            <a:r>
              <a:rPr lang="ja-JP" altLang="en-US" dirty="0" smtClean="0"/>
              <a:t>現地状況写真（Ａ）</a:t>
            </a:r>
            <a:endParaRPr lang="ja-JP" altLang="ja-JP" dirty="0"/>
          </a:p>
        </p:txBody>
      </p:sp>
      <p:sp>
        <p:nvSpPr>
          <p:cNvPr id="16" name="テキスト ボックス 15"/>
          <p:cNvSpPr txBox="1"/>
          <p:nvPr/>
        </p:nvSpPr>
        <p:spPr>
          <a:xfrm>
            <a:off x="1187624" y="5777859"/>
            <a:ext cx="1210588" cy="338554"/>
          </a:xfrm>
          <a:prstGeom prst="rect">
            <a:avLst/>
          </a:prstGeom>
          <a:solidFill>
            <a:schemeClr val="bg1"/>
          </a:solidFill>
          <a:ln>
            <a:solidFill>
              <a:schemeClr val="tx1"/>
            </a:solidFill>
            <a:prstDash val="solid"/>
          </a:ln>
        </p:spPr>
        <p:txBody>
          <a:bodyPr wrap="none" rtlCol="0">
            <a:spAutoFit/>
          </a:bodyPr>
          <a:lstStyle/>
          <a:p>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擁壁部全景</a:t>
            </a:r>
            <a:endPar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7" name="テキスト ボックス 16"/>
          <p:cNvSpPr txBox="1"/>
          <p:nvPr/>
        </p:nvSpPr>
        <p:spPr>
          <a:xfrm>
            <a:off x="5882482" y="3356992"/>
            <a:ext cx="2852063" cy="584775"/>
          </a:xfrm>
          <a:prstGeom prst="rect">
            <a:avLst/>
          </a:prstGeom>
          <a:solidFill>
            <a:schemeClr val="bg1"/>
          </a:solidFill>
          <a:ln>
            <a:solidFill>
              <a:schemeClr val="tx1"/>
            </a:solidFill>
            <a:prstDash val="solid"/>
          </a:ln>
        </p:spPr>
        <p:txBody>
          <a:bodyPr wrap="none" rtlCol="0">
            <a:spAutoFit/>
          </a:bodyPr>
          <a:lstStyle/>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擁壁上の自然斜面に倒木あり</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⇒撤去等の対策が必要</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4" name="円/楕円 23"/>
          <p:cNvSpPr/>
          <p:nvPr/>
        </p:nvSpPr>
        <p:spPr>
          <a:xfrm rot="19763507">
            <a:off x="6537628" y="1445208"/>
            <a:ext cx="1266189" cy="209431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3998650"/>
            <a:ext cx="3096344" cy="2322258"/>
          </a:xfrm>
          <a:prstGeom prst="rect">
            <a:avLst/>
          </a:prstGeom>
        </p:spPr>
      </p:pic>
      <p:sp>
        <p:nvSpPr>
          <p:cNvPr id="21" name="円/楕円 20"/>
          <p:cNvSpPr/>
          <p:nvPr/>
        </p:nvSpPr>
        <p:spPr>
          <a:xfrm rot="16003442">
            <a:off x="6070452" y="3682950"/>
            <a:ext cx="1323864" cy="209431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444208" y="5699931"/>
            <a:ext cx="2646878" cy="584775"/>
          </a:xfrm>
          <a:prstGeom prst="rect">
            <a:avLst/>
          </a:prstGeom>
          <a:solidFill>
            <a:schemeClr val="bg1"/>
          </a:solidFill>
          <a:ln>
            <a:solidFill>
              <a:schemeClr val="tx1"/>
            </a:solidFill>
            <a:prstDash val="solid"/>
          </a:ln>
        </p:spPr>
        <p:txBody>
          <a:bodyPr wrap="none" rtlCol="0">
            <a:spAutoFit/>
          </a:bodyPr>
          <a:lstStyle/>
          <a:p>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擁壁の隙間から植生が繁茂</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⇒植生の撤去が必要</a:t>
            </a:r>
            <a:endPar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19" y="2492366"/>
            <a:ext cx="4272405" cy="320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正方形/長方形 17"/>
          <p:cNvSpPr/>
          <p:nvPr/>
        </p:nvSpPr>
        <p:spPr>
          <a:xfrm>
            <a:off x="2051902" y="4307364"/>
            <a:ext cx="720080" cy="645107"/>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347864" y="3348750"/>
            <a:ext cx="720080" cy="645107"/>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曲折矢印 5"/>
          <p:cNvSpPr/>
          <p:nvPr/>
        </p:nvSpPr>
        <p:spPr>
          <a:xfrm>
            <a:off x="3635896" y="1757177"/>
            <a:ext cx="1008111" cy="1527807"/>
          </a:xfrm>
          <a:prstGeom prst="bentArrow">
            <a:avLst>
              <a:gd name="adj1" fmla="val 15705"/>
              <a:gd name="adj2" fmla="val 24225"/>
              <a:gd name="adj3" fmla="val 25000"/>
              <a:gd name="adj4" fmla="val 4375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solidFill>
                <a:schemeClr val="tx1"/>
              </a:solidFill>
            </a:endParaRPr>
          </a:p>
        </p:txBody>
      </p:sp>
      <p:sp>
        <p:nvSpPr>
          <p:cNvPr id="7" name="左矢印 6"/>
          <p:cNvSpPr/>
          <p:nvPr/>
        </p:nvSpPr>
        <p:spPr>
          <a:xfrm flipH="1">
            <a:off x="2772075" y="4435587"/>
            <a:ext cx="1943941" cy="499094"/>
          </a:xfrm>
          <a:prstGeom prst="leftArrow">
            <a:avLst>
              <a:gd name="adj1" fmla="val 41947"/>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2"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２．</a:t>
            </a:r>
            <a:r>
              <a:rPr lang="ja-JP" altLang="en-US" sz="3600" dirty="0">
                <a:latin typeface="HGSｺﾞｼｯｸM" panose="020B0600000000000000" pitchFamily="50" charset="-128"/>
                <a:ea typeface="HGSｺﾞｼｯｸM" panose="020B0600000000000000" pitchFamily="50" charset="-128"/>
              </a:rPr>
              <a:t>現地確認の実施</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３）現地確認結果（岸和田港塔原線）</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72187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ln>
          <a:solidFill>
            <a:schemeClr val="tx1"/>
          </a:solidFill>
          <a:prstDash val="solid"/>
        </a:ln>
      </a:spPr>
      <a:bodyPr wrap="square" rtlCol="0">
        <a:spAutoFit/>
      </a:bodyPr>
      <a:lstStyle>
        <a:defPPr marL="457200" indent="-457200">
          <a:buFont typeface="Wingdings" panose="05000000000000000000" pitchFamily="2" charset="2"/>
          <a:buChar char="l"/>
          <a:defRPr sz="2800" dirty="0" smtClean="0">
            <a:latin typeface="HGSｺﾞｼｯｸM" panose="020B0600000000000000" pitchFamily="50" charset="-128"/>
            <a:ea typeface="HGSｺﾞｼｯｸM" panose="020B0600000000000000"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EFF671-D381-49C2-9FA9-BF09102C2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0E55AB-EECD-4139-9CB5-5EBAB3E015CB}">
  <ds:schemaRefs>
    <ds:schemaRef ds:uri="http://purl.org/dc/elements/1.1/"/>
    <ds:schemaRef ds:uri="http://purl.org/dc/terms/"/>
    <ds:schemaRef ds:uri="http://schemas.microsoft.com/office/2006/metadata/properties"/>
    <ds:schemaRef ds:uri="http://schemas.microsoft.com/office/2006/documentManagement/types"/>
    <ds:schemaRef ds:uri="http://schemas.microsoft.com/sharepoint/v3"/>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0E39887-D6BA-4EF4-B421-0159CD8FA9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22199</TotalTime>
  <Words>1156</Words>
  <Application>Microsoft Office PowerPoint</Application>
  <PresentationFormat>画面に合わせる (4:3)</PresentationFormat>
  <Paragraphs>329</Paragraphs>
  <Slides>34</Slides>
  <Notes>21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36" baseType="lpstr">
      <vt:lpstr>アース</vt:lpstr>
      <vt:lpstr>ワークシート</vt:lpstr>
      <vt:lpstr>PowerPoint プレゼンテーション</vt:lpstr>
      <vt:lpstr>PowerPoint プレゼンテーション</vt:lpstr>
      <vt:lpstr>１．はじめに 　規制区間解除の取り組み（平成28年度の取り組み）　</vt:lpstr>
      <vt:lpstr>２．現地確認の実施 　１）現地確認の実施した区間（追加対策未確認の区間）</vt:lpstr>
      <vt:lpstr>２．現地確認の実施 　２）現地確認の実施概要</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３）現地確認結果（岸和田港塔原線）</vt:lpstr>
      <vt:lpstr>２．現地確認の実施 　４）現地確認結果（岸和田牛滝山貝塚線）</vt:lpstr>
      <vt:lpstr>２．現地確認の実施 　４）現地確認結果（岸和田牛滝山貝塚線）</vt:lpstr>
      <vt:lpstr>２．現地確認の実施 　４）現地確認結果（岸和田牛滝山貝塚線）</vt:lpstr>
      <vt:lpstr>２．現地確認の実施 　４）現地確認結果（岸和田牛滝山貝塚線）</vt:lpstr>
      <vt:lpstr>２．現地確認の実施 　４）現地確認結果（岸和田牛滝山貝塚線）</vt:lpstr>
      <vt:lpstr>２．現地確認の実施 　４）現地確認結果（岸和田牛滝山貝塚線）</vt:lpstr>
      <vt:lpstr>２．現地確認の実施 　４）現地確認結果（岸和田牛滝山貝塚線）</vt:lpstr>
      <vt:lpstr>２．現地確認の実施 　３）現地確認結果（岸和田牛滝山貝塚線）</vt:lpstr>
      <vt:lpstr>２．現地確認の実施 　３）現地確認結果（岸和田牛滝山貝塚線）</vt:lpstr>
      <vt:lpstr>２．現地確認の実施 　３）現地確認結果（岸和田牛滝山貝塚線）</vt:lpstr>
      <vt:lpstr>３．まとめ（審議いただきたい事項）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HOSTNAME</cp:lastModifiedBy>
  <cp:revision>997</cp:revision>
  <cp:lastPrinted>2017-07-28T00:14:54Z</cp:lastPrinted>
  <dcterms:created xsi:type="dcterms:W3CDTF">2015-11-17T02:43:53Z</dcterms:created>
  <dcterms:modified xsi:type="dcterms:W3CDTF">2017-07-28T00:25:49Z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